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87"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848" userDrawn="1">
          <p15:clr>
            <a:srgbClr val="A4A3A4"/>
          </p15:clr>
        </p15:guide>
        <p15:guide id="2" orient="horz" pos="207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 id="4" name="Kangsan Lee" initials="KL" lastIdx="1" clrIdx="3">
    <p:extLst>
      <p:ext uri="{19B8F6BF-5375-455C-9EA6-DF929625EA0E}">
        <p15:presenceInfo xmlns:p15="http://schemas.microsoft.com/office/powerpoint/2012/main" userId="Kangsan Lee" providerId="None"/>
      </p:ext>
    </p:extLst>
  </p:cmAuthor>
  <p:cmAuthor id="5" name="Melissa McNally" initials="MM" lastIdx="1" clrIdx="4">
    <p:extLst>
      <p:ext uri="{19B8F6BF-5375-455C-9EA6-DF929625EA0E}">
        <p15:presenceInfo xmlns:p15="http://schemas.microsoft.com/office/powerpoint/2012/main" userId="Melissa McNally" providerId="None"/>
      </p:ext>
    </p:extLst>
  </p:cmAuthor>
  <p:cmAuthor id="6" name="KANG SAN" initials="KS" lastIdx="1" clrIdx="5">
    <p:extLst>
      <p:ext uri="{19B8F6BF-5375-455C-9EA6-DF929625EA0E}">
        <p15:presenceInfo xmlns:p15="http://schemas.microsoft.com/office/powerpoint/2012/main" userId="ebd4fcb4ce2c259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478"/>
    <a:srgbClr val="ED7D31"/>
    <a:srgbClr val="5B9BD5"/>
    <a:srgbClr val="000000"/>
    <a:srgbClr val="9FEB73"/>
    <a:srgbClr val="F5CA7A"/>
    <a:srgbClr val="EA0000"/>
    <a:srgbClr val="9256B3"/>
    <a:srgbClr val="0C51A6"/>
    <a:srgbClr val="A2E1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2597" autoAdjust="0"/>
  </p:normalViewPr>
  <p:slideViewPr>
    <p:cSldViewPr snapToGrid="0">
      <p:cViewPr varScale="1">
        <p:scale>
          <a:sx n="12" d="100"/>
          <a:sy n="12" d="100"/>
        </p:scale>
        <p:origin x="2160" y="124"/>
      </p:cViewPr>
      <p:guideLst>
        <p:guide pos="7848"/>
        <p:guide orient="horz" pos="207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naip.giscenter.isu.edu\DEVELOP\2023\Spring2023\Landsat_final\PlanetVSLandsat_K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Landsat_mean</c:v>
                </c:pt>
              </c:strCache>
            </c:strRef>
          </c:tx>
          <c:spPr>
            <a:ln w="19050" cap="rnd">
              <a:noFill/>
              <a:round/>
            </a:ln>
            <a:effectLst/>
          </c:spPr>
          <c:marker>
            <c:symbol val="square"/>
            <c:size val="6"/>
            <c:spPr>
              <a:solidFill>
                <a:schemeClr val="accent6"/>
              </a:solidFill>
              <a:ln w="9525">
                <a:solidFill>
                  <a:schemeClr val="accent6"/>
                </a:solidFill>
              </a:ln>
              <a:effectLst/>
            </c:spPr>
          </c:marker>
          <c:trendline>
            <c:spPr>
              <a:ln w="19050" cap="rnd">
                <a:solidFill>
                  <a:schemeClr val="accent6"/>
                </a:solidFill>
                <a:prstDash val="sysDot"/>
              </a:ln>
              <a:effectLst/>
            </c:spPr>
            <c:trendlineType val="poly"/>
            <c:order val="2"/>
            <c:dispRSqr val="1"/>
            <c:dispEq val="1"/>
            <c:trendlineLbl>
              <c:layout>
                <c:manualLayout>
                  <c:x val="3.3281239203992737E-2"/>
                  <c:y val="-0.10756274644141152"/>
                </c:manualLayout>
              </c:layout>
              <c:numFmt formatCode="General" sourceLinked="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Garamond" panose="02020404030301010803" pitchFamily="18" charset="0"/>
                      <a:ea typeface="+mn-ea"/>
                      <a:cs typeface="+mn-cs"/>
                    </a:defRPr>
                  </a:pPr>
                  <a:endParaRPr lang="en-US"/>
                </a:p>
              </c:txPr>
            </c:trendlineLbl>
          </c:trendline>
          <c:xVal>
            <c:numRef>
              <c:f>Sheet1!$A$2:$A$221</c:f>
              <c:numCache>
                <c:formatCode>General</c:formatCode>
                <c:ptCount val="220"/>
                <c:pt idx="0">
                  <c:v>0.12095999910000001</c:v>
                </c:pt>
                <c:pt idx="1">
                  <c:v>0.15739999390000001</c:v>
                </c:pt>
                <c:pt idx="2">
                  <c:v>0.1311699982</c:v>
                </c:pt>
                <c:pt idx="3">
                  <c:v>0.12013999939999999</c:v>
                </c:pt>
                <c:pt idx="4">
                  <c:v>0.1311199951</c:v>
                </c:pt>
                <c:pt idx="5">
                  <c:v>0.1082799988</c:v>
                </c:pt>
                <c:pt idx="6">
                  <c:v>0.1397299957</c:v>
                </c:pt>
                <c:pt idx="7">
                  <c:v>0.1220400009</c:v>
                </c:pt>
                <c:pt idx="8">
                  <c:v>0.12673999790000001</c:v>
                </c:pt>
                <c:pt idx="9">
                  <c:v>0.15846000670000002</c:v>
                </c:pt>
                <c:pt idx="10">
                  <c:v>0.15538000489999998</c:v>
                </c:pt>
                <c:pt idx="11">
                  <c:v>0.13783000179999999</c:v>
                </c:pt>
                <c:pt idx="12">
                  <c:v>0.15897000120000002</c:v>
                </c:pt>
                <c:pt idx="13">
                  <c:v>0.14330999760000002</c:v>
                </c:pt>
                <c:pt idx="14">
                  <c:v>0.36652999879999998</c:v>
                </c:pt>
                <c:pt idx="15">
                  <c:v>0.14747000120000001</c:v>
                </c:pt>
                <c:pt idx="16">
                  <c:v>0.16250000000000001</c:v>
                </c:pt>
                <c:pt idx="17">
                  <c:v>0.11694999690000001</c:v>
                </c:pt>
                <c:pt idx="18">
                  <c:v>0.1611999969</c:v>
                </c:pt>
                <c:pt idx="19">
                  <c:v>0.1537599945</c:v>
                </c:pt>
                <c:pt idx="20">
                  <c:v>0.12548999790000001</c:v>
                </c:pt>
                <c:pt idx="21">
                  <c:v>0.12416000370000001</c:v>
                </c:pt>
                <c:pt idx="22">
                  <c:v>0.15119999689999999</c:v>
                </c:pt>
                <c:pt idx="23">
                  <c:v>0.15432000729999998</c:v>
                </c:pt>
                <c:pt idx="24">
                  <c:v>0.15061999510000001</c:v>
                </c:pt>
                <c:pt idx="25">
                  <c:v>0.1088499985</c:v>
                </c:pt>
                <c:pt idx="26">
                  <c:v>0.14802000430000001</c:v>
                </c:pt>
                <c:pt idx="27">
                  <c:v>0.16644999690000001</c:v>
                </c:pt>
                <c:pt idx="28">
                  <c:v>0.11016000370000001</c:v>
                </c:pt>
                <c:pt idx="29">
                  <c:v>0.1586900024</c:v>
                </c:pt>
                <c:pt idx="30">
                  <c:v>0.1675399933</c:v>
                </c:pt>
                <c:pt idx="31">
                  <c:v>0.17677999879999998</c:v>
                </c:pt>
                <c:pt idx="32">
                  <c:v>0.1576999969</c:v>
                </c:pt>
                <c:pt idx="33">
                  <c:v>0.1421300049</c:v>
                </c:pt>
                <c:pt idx="34">
                  <c:v>0.13239999389999998</c:v>
                </c:pt>
                <c:pt idx="35">
                  <c:v>0.1064400024</c:v>
                </c:pt>
                <c:pt idx="36">
                  <c:v>0.15888000489999998</c:v>
                </c:pt>
                <c:pt idx="37">
                  <c:v>0.1432200012</c:v>
                </c:pt>
                <c:pt idx="38">
                  <c:v>0.1456300049</c:v>
                </c:pt>
                <c:pt idx="39">
                  <c:v>0.13327000430000002</c:v>
                </c:pt>
                <c:pt idx="40">
                  <c:v>0.15</c:v>
                </c:pt>
                <c:pt idx="41">
                  <c:v>0.1579100037</c:v>
                </c:pt>
                <c:pt idx="42">
                  <c:v>0.13700000000000001</c:v>
                </c:pt>
                <c:pt idx="43">
                  <c:v>0.1544499969</c:v>
                </c:pt>
                <c:pt idx="44">
                  <c:v>0.15082000729999998</c:v>
                </c:pt>
                <c:pt idx="45">
                  <c:v>0.14635000610000001</c:v>
                </c:pt>
                <c:pt idx="46">
                  <c:v>0.12961999510000002</c:v>
                </c:pt>
                <c:pt idx="47">
                  <c:v>0.12802000430000002</c:v>
                </c:pt>
                <c:pt idx="48">
                  <c:v>0.11630000309999999</c:v>
                </c:pt>
                <c:pt idx="49">
                  <c:v>0.16744999690000001</c:v>
                </c:pt>
                <c:pt idx="50">
                  <c:v>0.12498999790000001</c:v>
                </c:pt>
                <c:pt idx="51">
                  <c:v>0.43242001340000003</c:v>
                </c:pt>
                <c:pt idx="52">
                  <c:v>0.11626999659999999</c:v>
                </c:pt>
                <c:pt idx="53">
                  <c:v>0.12817999270000002</c:v>
                </c:pt>
                <c:pt idx="54">
                  <c:v>0.14569999689999999</c:v>
                </c:pt>
                <c:pt idx="55">
                  <c:v>0.14474000549999999</c:v>
                </c:pt>
                <c:pt idx="56">
                  <c:v>0.1438300018</c:v>
                </c:pt>
                <c:pt idx="57">
                  <c:v>0.16438999939999999</c:v>
                </c:pt>
                <c:pt idx="58">
                  <c:v>0.1577599945</c:v>
                </c:pt>
                <c:pt idx="59">
                  <c:v>0.11501000209999999</c:v>
                </c:pt>
                <c:pt idx="60">
                  <c:v>0.1124300003</c:v>
                </c:pt>
                <c:pt idx="61">
                  <c:v>0.13422000120000002</c:v>
                </c:pt>
                <c:pt idx="62">
                  <c:v>0.1763300018</c:v>
                </c:pt>
                <c:pt idx="63">
                  <c:v>0.1546499939</c:v>
                </c:pt>
                <c:pt idx="64">
                  <c:v>0.10249999999999999</c:v>
                </c:pt>
                <c:pt idx="65">
                  <c:v>0.15535000609999999</c:v>
                </c:pt>
                <c:pt idx="66">
                  <c:v>0.15211000060000002</c:v>
                </c:pt>
                <c:pt idx="67">
                  <c:v>0.14158999629999999</c:v>
                </c:pt>
                <c:pt idx="68">
                  <c:v>0.14694999689999999</c:v>
                </c:pt>
                <c:pt idx="69">
                  <c:v>0.11426000209999999</c:v>
                </c:pt>
                <c:pt idx="70">
                  <c:v>0.14796000670000001</c:v>
                </c:pt>
                <c:pt idx="71">
                  <c:v>0.1331699982</c:v>
                </c:pt>
                <c:pt idx="72">
                  <c:v>0.14574000549999999</c:v>
                </c:pt>
                <c:pt idx="73">
                  <c:v>0.13975999450000001</c:v>
                </c:pt>
                <c:pt idx="74">
                  <c:v>0.1615</c:v>
                </c:pt>
                <c:pt idx="75">
                  <c:v>0.1614400024</c:v>
                </c:pt>
                <c:pt idx="76">
                  <c:v>0.11431999969999999</c:v>
                </c:pt>
                <c:pt idx="77">
                  <c:v>0.1165699997</c:v>
                </c:pt>
                <c:pt idx="78">
                  <c:v>0.15127000430000001</c:v>
                </c:pt>
                <c:pt idx="79">
                  <c:v>0.1687299957</c:v>
                </c:pt>
                <c:pt idx="80">
                  <c:v>0.16258000179999998</c:v>
                </c:pt>
                <c:pt idx="81">
                  <c:v>0.1602599945</c:v>
                </c:pt>
                <c:pt idx="82">
                  <c:v>0.15128999329999998</c:v>
                </c:pt>
                <c:pt idx="83">
                  <c:v>0.1203399963</c:v>
                </c:pt>
                <c:pt idx="84">
                  <c:v>0.13830999760000001</c:v>
                </c:pt>
                <c:pt idx="85">
                  <c:v>0.12933999629999998</c:v>
                </c:pt>
                <c:pt idx="86">
                  <c:v>0.10783000180000001</c:v>
                </c:pt>
                <c:pt idx="87">
                  <c:v>0.14285000610000001</c:v>
                </c:pt>
                <c:pt idx="88">
                  <c:v>0.1217699966</c:v>
                </c:pt>
                <c:pt idx="89">
                  <c:v>0.1562599945</c:v>
                </c:pt>
                <c:pt idx="90">
                  <c:v>0.1517599945</c:v>
                </c:pt>
                <c:pt idx="91">
                  <c:v>0.17549999999999999</c:v>
                </c:pt>
                <c:pt idx="92">
                  <c:v>0.1597599945</c:v>
                </c:pt>
                <c:pt idx="93">
                  <c:v>0.16133999629999998</c:v>
                </c:pt>
                <c:pt idx="94">
                  <c:v>0.15742999270000002</c:v>
                </c:pt>
                <c:pt idx="95">
                  <c:v>0.16539999389999999</c:v>
                </c:pt>
                <c:pt idx="96">
                  <c:v>0.14041000370000001</c:v>
                </c:pt>
                <c:pt idx="97">
                  <c:v>0.12953999329999999</c:v>
                </c:pt>
                <c:pt idx="98">
                  <c:v>0.15091999820000002</c:v>
                </c:pt>
                <c:pt idx="99">
                  <c:v>0.16550000000000001</c:v>
                </c:pt>
                <c:pt idx="100">
                  <c:v>0.12287000269999999</c:v>
                </c:pt>
                <c:pt idx="101">
                  <c:v>0.13178999329999999</c:v>
                </c:pt>
                <c:pt idx="102">
                  <c:v>0.15461000060000002</c:v>
                </c:pt>
                <c:pt idx="103">
                  <c:v>0.15877000430000002</c:v>
                </c:pt>
                <c:pt idx="104">
                  <c:v>0.13961999510000001</c:v>
                </c:pt>
                <c:pt idx="105">
                  <c:v>0.10823999790000001</c:v>
                </c:pt>
                <c:pt idx="106">
                  <c:v>0.16688999939999999</c:v>
                </c:pt>
                <c:pt idx="107">
                  <c:v>0.15271000670000001</c:v>
                </c:pt>
                <c:pt idx="108">
                  <c:v>0.13608999629999999</c:v>
                </c:pt>
                <c:pt idx="109">
                  <c:v>0.11234999849999999</c:v>
                </c:pt>
                <c:pt idx="110">
                  <c:v>0.152</c:v>
                </c:pt>
                <c:pt idx="111">
                  <c:v>0.16964999389999999</c:v>
                </c:pt>
                <c:pt idx="112">
                  <c:v>0.1438800049</c:v>
                </c:pt>
                <c:pt idx="113">
                  <c:v>0.14728999330000001</c:v>
                </c:pt>
                <c:pt idx="114">
                  <c:v>0.1163899994</c:v>
                </c:pt>
                <c:pt idx="115">
                  <c:v>0.1157900009</c:v>
                </c:pt>
                <c:pt idx="116">
                  <c:v>0.1074800034</c:v>
                </c:pt>
                <c:pt idx="117">
                  <c:v>0.15538000489999998</c:v>
                </c:pt>
                <c:pt idx="118">
                  <c:v>0.13338999939999999</c:v>
                </c:pt>
                <c:pt idx="119">
                  <c:v>0.1304499969</c:v>
                </c:pt>
                <c:pt idx="120">
                  <c:v>0.16346000670000002</c:v>
                </c:pt>
                <c:pt idx="121">
                  <c:v>0.15371000670000001</c:v>
                </c:pt>
                <c:pt idx="122">
                  <c:v>0.1339100037</c:v>
                </c:pt>
                <c:pt idx="123">
                  <c:v>0.14016999820000001</c:v>
                </c:pt>
                <c:pt idx="124">
                  <c:v>0.13475999450000001</c:v>
                </c:pt>
                <c:pt idx="125">
                  <c:v>0.15942999270000002</c:v>
                </c:pt>
                <c:pt idx="126">
                  <c:v>0.15702999879999999</c:v>
                </c:pt>
                <c:pt idx="127">
                  <c:v>0.1361699982</c:v>
                </c:pt>
                <c:pt idx="128">
                  <c:v>0.1131500015</c:v>
                </c:pt>
                <c:pt idx="129">
                  <c:v>0.1164599991</c:v>
                </c:pt>
                <c:pt idx="130">
                  <c:v>0.1385399933</c:v>
                </c:pt>
                <c:pt idx="131">
                  <c:v>0.1666000061</c:v>
                </c:pt>
                <c:pt idx="132">
                  <c:v>0.1530099945</c:v>
                </c:pt>
                <c:pt idx="133">
                  <c:v>0.16825999450000001</c:v>
                </c:pt>
                <c:pt idx="134">
                  <c:v>0.14941999820000001</c:v>
                </c:pt>
                <c:pt idx="135">
                  <c:v>0.16838000489999999</c:v>
                </c:pt>
                <c:pt idx="136">
                  <c:v>0.1619100037</c:v>
                </c:pt>
                <c:pt idx="137">
                  <c:v>0.1347100067</c:v>
                </c:pt>
                <c:pt idx="138">
                  <c:v>0.1179000015</c:v>
                </c:pt>
                <c:pt idx="139">
                  <c:v>0.14711999510000001</c:v>
                </c:pt>
                <c:pt idx="140">
                  <c:v>0.16483999629999999</c:v>
                </c:pt>
                <c:pt idx="141">
                  <c:v>0.15863000489999998</c:v>
                </c:pt>
                <c:pt idx="142">
                  <c:v>0.13505999760000001</c:v>
                </c:pt>
                <c:pt idx="143">
                  <c:v>0.1546999969</c:v>
                </c:pt>
                <c:pt idx="144">
                  <c:v>0.1098499985</c:v>
                </c:pt>
                <c:pt idx="145">
                  <c:v>0.16439999389999999</c:v>
                </c:pt>
                <c:pt idx="146">
                  <c:v>0.1256900024</c:v>
                </c:pt>
                <c:pt idx="147">
                  <c:v>0.14722999569999998</c:v>
                </c:pt>
                <c:pt idx="148">
                  <c:v>0.16314999390000001</c:v>
                </c:pt>
                <c:pt idx="149">
                  <c:v>0.14099999999999999</c:v>
                </c:pt>
                <c:pt idx="150">
                  <c:v>0.1531499939</c:v>
                </c:pt>
                <c:pt idx="151">
                  <c:v>0.12633999630000001</c:v>
                </c:pt>
                <c:pt idx="152">
                  <c:v>0.12173999790000001</c:v>
                </c:pt>
                <c:pt idx="153">
                  <c:v>0.15602999879999999</c:v>
                </c:pt>
                <c:pt idx="154">
                  <c:v>0.14669000239999999</c:v>
                </c:pt>
                <c:pt idx="155">
                  <c:v>0.16672000120000002</c:v>
                </c:pt>
                <c:pt idx="156">
                  <c:v>0.15225</c:v>
                </c:pt>
                <c:pt idx="157">
                  <c:v>0.1204100037</c:v>
                </c:pt>
                <c:pt idx="158">
                  <c:v>0.16221000670000002</c:v>
                </c:pt>
                <c:pt idx="159">
                  <c:v>0.1539499969</c:v>
                </c:pt>
                <c:pt idx="160">
                  <c:v>0.13319000240000001</c:v>
                </c:pt>
                <c:pt idx="161">
                  <c:v>0.1175899963</c:v>
                </c:pt>
                <c:pt idx="162">
                  <c:v>0.1172600021</c:v>
                </c:pt>
                <c:pt idx="163">
                  <c:v>0.1275599976</c:v>
                </c:pt>
                <c:pt idx="164">
                  <c:v>0.1298099976</c:v>
                </c:pt>
                <c:pt idx="165">
                  <c:v>0.13844999690000001</c:v>
                </c:pt>
                <c:pt idx="166">
                  <c:v>0.17092999270000001</c:v>
                </c:pt>
                <c:pt idx="167">
                  <c:v>0.15922999569999999</c:v>
                </c:pt>
                <c:pt idx="168">
                  <c:v>0.12583000180000001</c:v>
                </c:pt>
                <c:pt idx="169">
                  <c:v>0.15747000120000001</c:v>
                </c:pt>
                <c:pt idx="170">
                  <c:v>0.12523999790000001</c:v>
                </c:pt>
                <c:pt idx="171">
                  <c:v>0.13305000310000001</c:v>
                </c:pt>
                <c:pt idx="172">
                  <c:v>0.16650999450000001</c:v>
                </c:pt>
                <c:pt idx="173">
                  <c:v>0.17055999760000001</c:v>
                </c:pt>
                <c:pt idx="174">
                  <c:v>0.1369799957</c:v>
                </c:pt>
                <c:pt idx="175">
                  <c:v>0.1106299973</c:v>
                </c:pt>
                <c:pt idx="176">
                  <c:v>0.16494000240000001</c:v>
                </c:pt>
                <c:pt idx="177">
                  <c:v>0.1646000061</c:v>
                </c:pt>
                <c:pt idx="178">
                  <c:v>0.16477000430000002</c:v>
                </c:pt>
                <c:pt idx="179">
                  <c:v>0.10587000270000001</c:v>
                </c:pt>
                <c:pt idx="180">
                  <c:v>0.14211000060000001</c:v>
                </c:pt>
                <c:pt idx="181">
                  <c:v>0.13833999629999999</c:v>
                </c:pt>
                <c:pt idx="182">
                  <c:v>0.1347100067</c:v>
                </c:pt>
                <c:pt idx="183">
                  <c:v>0.1514400024</c:v>
                </c:pt>
                <c:pt idx="184">
                  <c:v>0.14480000309999999</c:v>
                </c:pt>
                <c:pt idx="185">
                  <c:v>0.13038999939999998</c:v>
                </c:pt>
                <c:pt idx="186">
                  <c:v>0.11216000370000001</c:v>
                </c:pt>
                <c:pt idx="187">
                  <c:v>0.1513300018</c:v>
                </c:pt>
                <c:pt idx="188">
                  <c:v>0.1599900055</c:v>
                </c:pt>
                <c:pt idx="189">
                  <c:v>0.1218099976</c:v>
                </c:pt>
                <c:pt idx="190">
                  <c:v>0.1694600067</c:v>
                </c:pt>
                <c:pt idx="191">
                  <c:v>0.1321600037</c:v>
                </c:pt>
                <c:pt idx="192">
                  <c:v>0.12797000119999999</c:v>
                </c:pt>
                <c:pt idx="193">
                  <c:v>0.1192600021</c:v>
                </c:pt>
                <c:pt idx="194">
                  <c:v>0.1343699951</c:v>
                </c:pt>
                <c:pt idx="195">
                  <c:v>0.12351000209999999</c:v>
                </c:pt>
                <c:pt idx="196">
                  <c:v>0.13313999939999999</c:v>
                </c:pt>
                <c:pt idx="197">
                  <c:v>0.15733000179999998</c:v>
                </c:pt>
                <c:pt idx="198">
                  <c:v>0.15310000609999999</c:v>
                </c:pt>
                <c:pt idx="199">
                  <c:v>0.13042999270000002</c:v>
                </c:pt>
                <c:pt idx="200">
                  <c:v>0.17274000549999999</c:v>
                </c:pt>
                <c:pt idx="201">
                  <c:v>0.1310099945</c:v>
                </c:pt>
                <c:pt idx="202">
                  <c:v>0.16213000489999999</c:v>
                </c:pt>
                <c:pt idx="203">
                  <c:v>0.15347999569999998</c:v>
                </c:pt>
                <c:pt idx="204">
                  <c:v>0.15010000609999999</c:v>
                </c:pt>
                <c:pt idx="205">
                  <c:v>0.1574400024</c:v>
                </c:pt>
                <c:pt idx="206">
                  <c:v>0.16889999389999999</c:v>
                </c:pt>
                <c:pt idx="207">
                  <c:v>0.1372299957</c:v>
                </c:pt>
                <c:pt idx="208">
                  <c:v>0.14430000309999999</c:v>
                </c:pt>
                <c:pt idx="209">
                  <c:v>0.1187099991</c:v>
                </c:pt>
                <c:pt idx="210">
                  <c:v>0.13825999450000001</c:v>
                </c:pt>
                <c:pt idx="211">
                  <c:v>0.1134599991</c:v>
                </c:pt>
                <c:pt idx="212">
                  <c:v>0.41010000609999997</c:v>
                </c:pt>
                <c:pt idx="213">
                  <c:v>0.1449700012</c:v>
                </c:pt>
                <c:pt idx="214">
                  <c:v>0.15267999270000002</c:v>
                </c:pt>
                <c:pt idx="215">
                  <c:v>0.16897000120000003</c:v>
                </c:pt>
                <c:pt idx="216">
                  <c:v>0.15838999939999998</c:v>
                </c:pt>
                <c:pt idx="217">
                  <c:v>0.16985000610000001</c:v>
                </c:pt>
                <c:pt idx="218">
                  <c:v>0.14113000489999999</c:v>
                </c:pt>
                <c:pt idx="219">
                  <c:v>0.1275599976</c:v>
                </c:pt>
              </c:numCache>
            </c:numRef>
          </c:xVal>
          <c:yVal>
            <c:numRef>
              <c:f>Sheet1!$B$2:$B$221</c:f>
              <c:numCache>
                <c:formatCode>General</c:formatCode>
                <c:ptCount val="220"/>
                <c:pt idx="0">
                  <c:v>0.26534190000000002</c:v>
                </c:pt>
                <c:pt idx="1">
                  <c:v>0.25643199999999999</c:v>
                </c:pt>
                <c:pt idx="2">
                  <c:v>0.25819560000000003</c:v>
                </c:pt>
                <c:pt idx="3">
                  <c:v>0.202211</c:v>
                </c:pt>
                <c:pt idx="4">
                  <c:v>0.2329299</c:v>
                </c:pt>
                <c:pt idx="5">
                  <c:v>0.23830480000000001</c:v>
                </c:pt>
                <c:pt idx="6">
                  <c:v>0.17848810000000001</c:v>
                </c:pt>
                <c:pt idx="7">
                  <c:v>0.3118805</c:v>
                </c:pt>
                <c:pt idx="8">
                  <c:v>0.20402120000000001</c:v>
                </c:pt>
                <c:pt idx="9">
                  <c:v>0.20073569999999999</c:v>
                </c:pt>
                <c:pt idx="10">
                  <c:v>0.24978159999999999</c:v>
                </c:pt>
                <c:pt idx="11">
                  <c:v>0.21213799999999999</c:v>
                </c:pt>
                <c:pt idx="12">
                  <c:v>0.24155589999999999</c:v>
                </c:pt>
                <c:pt idx="13">
                  <c:v>0.2420977</c:v>
                </c:pt>
                <c:pt idx="14">
                  <c:v>0.18866730000000001</c:v>
                </c:pt>
                <c:pt idx="15">
                  <c:v>0.17705370000000001</c:v>
                </c:pt>
                <c:pt idx="16">
                  <c:v>0.29967329999999998</c:v>
                </c:pt>
                <c:pt idx="17">
                  <c:v>0.26946500000000001</c:v>
                </c:pt>
                <c:pt idx="18">
                  <c:v>0.2964022</c:v>
                </c:pt>
                <c:pt idx="19">
                  <c:v>0.26680229999999999</c:v>
                </c:pt>
                <c:pt idx="20">
                  <c:v>0.1965143</c:v>
                </c:pt>
                <c:pt idx="21">
                  <c:v>0.21542500000000001</c:v>
                </c:pt>
                <c:pt idx="22">
                  <c:v>0.283327</c:v>
                </c:pt>
                <c:pt idx="23">
                  <c:v>0.31485610000000003</c:v>
                </c:pt>
                <c:pt idx="24">
                  <c:v>0.25896029999999998</c:v>
                </c:pt>
                <c:pt idx="25">
                  <c:v>0.22122910000000001</c:v>
                </c:pt>
                <c:pt idx="26">
                  <c:v>0.20182140000000001</c:v>
                </c:pt>
                <c:pt idx="27">
                  <c:v>0.29010520000000001</c:v>
                </c:pt>
                <c:pt idx="28">
                  <c:v>0.29648039999999998</c:v>
                </c:pt>
                <c:pt idx="29">
                  <c:v>0.26183899999999999</c:v>
                </c:pt>
                <c:pt idx="30">
                  <c:v>0.2940604</c:v>
                </c:pt>
                <c:pt idx="31">
                  <c:v>0.24449280000000001</c:v>
                </c:pt>
                <c:pt idx="32">
                  <c:v>0.2450581</c:v>
                </c:pt>
                <c:pt idx="33">
                  <c:v>0.22108</c:v>
                </c:pt>
                <c:pt idx="34">
                  <c:v>0.22150449999999999</c:v>
                </c:pt>
                <c:pt idx="35">
                  <c:v>0.34331840000000002</c:v>
                </c:pt>
                <c:pt idx="36">
                  <c:v>0.32116919999999999</c:v>
                </c:pt>
                <c:pt idx="37">
                  <c:v>0.20789360000000001</c:v>
                </c:pt>
                <c:pt idx="38">
                  <c:v>0.26165369999999999</c:v>
                </c:pt>
                <c:pt idx="39">
                  <c:v>0.20566519999999999</c:v>
                </c:pt>
                <c:pt idx="40">
                  <c:v>0.1845791</c:v>
                </c:pt>
                <c:pt idx="41">
                  <c:v>0.22119730000000001</c:v>
                </c:pt>
                <c:pt idx="42">
                  <c:v>0.25169350000000001</c:v>
                </c:pt>
                <c:pt idx="43">
                  <c:v>0.32560349999999999</c:v>
                </c:pt>
                <c:pt idx="44">
                  <c:v>0.20010420000000001</c:v>
                </c:pt>
                <c:pt idx="45">
                  <c:v>0.19500890000000001</c:v>
                </c:pt>
                <c:pt idx="46">
                  <c:v>0.39149210000000001</c:v>
                </c:pt>
                <c:pt idx="47">
                  <c:v>0.2948404</c:v>
                </c:pt>
                <c:pt idx="48">
                  <c:v>0.26757150000000002</c:v>
                </c:pt>
                <c:pt idx="49">
                  <c:v>0.2696172</c:v>
                </c:pt>
                <c:pt idx="50">
                  <c:v>0.19654759999999999</c:v>
                </c:pt>
                <c:pt idx="51">
                  <c:v>0.27854370000000001</c:v>
                </c:pt>
                <c:pt idx="52">
                  <c:v>0.23895910000000001</c:v>
                </c:pt>
                <c:pt idx="53">
                  <c:v>0.25220320000000002</c:v>
                </c:pt>
                <c:pt idx="54">
                  <c:v>0.31591249999999998</c:v>
                </c:pt>
                <c:pt idx="55">
                  <c:v>0.19659699999999999</c:v>
                </c:pt>
                <c:pt idx="56">
                  <c:v>0.26912049999999998</c:v>
                </c:pt>
                <c:pt idx="57">
                  <c:v>0.21186089999999999</c:v>
                </c:pt>
                <c:pt idx="58">
                  <c:v>0.27326070000000002</c:v>
                </c:pt>
                <c:pt idx="59">
                  <c:v>0.2755475</c:v>
                </c:pt>
                <c:pt idx="60">
                  <c:v>0.23669750000000001</c:v>
                </c:pt>
                <c:pt idx="61">
                  <c:v>0.20151730000000001</c:v>
                </c:pt>
                <c:pt idx="62">
                  <c:v>0.29636639999999997</c:v>
                </c:pt>
                <c:pt idx="63">
                  <c:v>0.2474751</c:v>
                </c:pt>
                <c:pt idx="64">
                  <c:v>0.25264910000000002</c:v>
                </c:pt>
                <c:pt idx="65">
                  <c:v>0.2326983</c:v>
                </c:pt>
                <c:pt idx="66">
                  <c:v>0.19967779999999999</c:v>
                </c:pt>
                <c:pt idx="67">
                  <c:v>0.2157155</c:v>
                </c:pt>
                <c:pt idx="68">
                  <c:v>0.3046971</c:v>
                </c:pt>
                <c:pt idx="69">
                  <c:v>0.2001599</c:v>
                </c:pt>
                <c:pt idx="70">
                  <c:v>0.20017670000000001</c:v>
                </c:pt>
                <c:pt idx="71">
                  <c:v>0.19734009999999999</c:v>
                </c:pt>
                <c:pt idx="72">
                  <c:v>0.28849200000000003</c:v>
                </c:pt>
                <c:pt idx="73">
                  <c:v>0.22101899999999999</c:v>
                </c:pt>
                <c:pt idx="74">
                  <c:v>0.2297979</c:v>
                </c:pt>
                <c:pt idx="75">
                  <c:v>0.31524629999999998</c:v>
                </c:pt>
                <c:pt idx="76">
                  <c:v>0.25811279999999998</c:v>
                </c:pt>
                <c:pt idx="77">
                  <c:v>0.24535850000000001</c:v>
                </c:pt>
                <c:pt idx="78">
                  <c:v>0.26773770000000002</c:v>
                </c:pt>
                <c:pt idx="79">
                  <c:v>0.32911259999999998</c:v>
                </c:pt>
                <c:pt idx="80">
                  <c:v>0.30970219999999998</c:v>
                </c:pt>
                <c:pt idx="81">
                  <c:v>0.30966060000000001</c:v>
                </c:pt>
                <c:pt idx="82">
                  <c:v>0.3476765</c:v>
                </c:pt>
                <c:pt idx="83">
                  <c:v>0.31755100000000003</c:v>
                </c:pt>
                <c:pt idx="84">
                  <c:v>0.31872200000000001</c:v>
                </c:pt>
                <c:pt idx="85">
                  <c:v>0.28220899999999999</c:v>
                </c:pt>
                <c:pt idx="86">
                  <c:v>0.31754149999999998</c:v>
                </c:pt>
                <c:pt idx="87">
                  <c:v>0.20708099999999999</c:v>
                </c:pt>
                <c:pt idx="88">
                  <c:v>0.32601839999999999</c:v>
                </c:pt>
                <c:pt idx="89">
                  <c:v>0.20253860000000001</c:v>
                </c:pt>
                <c:pt idx="90">
                  <c:v>0.20963100000000001</c:v>
                </c:pt>
                <c:pt idx="91">
                  <c:v>0.31570870000000001</c:v>
                </c:pt>
                <c:pt idx="92">
                  <c:v>0.27234419999999998</c:v>
                </c:pt>
                <c:pt idx="93">
                  <c:v>0.20996500000000001</c:v>
                </c:pt>
                <c:pt idx="94">
                  <c:v>0.226133</c:v>
                </c:pt>
                <c:pt idx="95">
                  <c:v>0.28472969999999997</c:v>
                </c:pt>
                <c:pt idx="96">
                  <c:v>0.30441699999999999</c:v>
                </c:pt>
                <c:pt idx="97">
                  <c:v>0.24317059999999999</c:v>
                </c:pt>
                <c:pt idx="98">
                  <c:v>0.20024259999999999</c:v>
                </c:pt>
                <c:pt idx="99">
                  <c:v>0.3025583</c:v>
                </c:pt>
                <c:pt idx="100">
                  <c:v>0.24998090000000001</c:v>
                </c:pt>
                <c:pt idx="101">
                  <c:v>0.16399849999999999</c:v>
                </c:pt>
                <c:pt idx="102">
                  <c:v>0.3116893</c:v>
                </c:pt>
                <c:pt idx="103">
                  <c:v>0.27773989999999998</c:v>
                </c:pt>
                <c:pt idx="104">
                  <c:v>0.19171440000000001</c:v>
                </c:pt>
                <c:pt idx="105">
                  <c:v>0.25897769999999998</c:v>
                </c:pt>
                <c:pt idx="106">
                  <c:v>0.36188120000000001</c:v>
                </c:pt>
                <c:pt idx="107">
                  <c:v>0.26439449999999998</c:v>
                </c:pt>
                <c:pt idx="108">
                  <c:v>0.16653480000000001</c:v>
                </c:pt>
                <c:pt idx="109">
                  <c:v>0.33182800000000001</c:v>
                </c:pt>
                <c:pt idx="110">
                  <c:v>0.27559119999999998</c:v>
                </c:pt>
                <c:pt idx="111">
                  <c:v>0.34949960000000002</c:v>
                </c:pt>
                <c:pt idx="112">
                  <c:v>0.1986966</c:v>
                </c:pt>
                <c:pt idx="113">
                  <c:v>0.1915202</c:v>
                </c:pt>
                <c:pt idx="114">
                  <c:v>0.2176767</c:v>
                </c:pt>
                <c:pt idx="115">
                  <c:v>0.21459049999999999</c:v>
                </c:pt>
                <c:pt idx="116">
                  <c:v>0.36323899999999998</c:v>
                </c:pt>
                <c:pt idx="117">
                  <c:v>0.24978159999999999</c:v>
                </c:pt>
                <c:pt idx="118">
                  <c:v>0.24434890000000001</c:v>
                </c:pt>
                <c:pt idx="119">
                  <c:v>0.2124712</c:v>
                </c:pt>
                <c:pt idx="120">
                  <c:v>0.20839389999999999</c:v>
                </c:pt>
                <c:pt idx="121">
                  <c:v>0.28464970000000001</c:v>
                </c:pt>
                <c:pt idx="122">
                  <c:v>0.28452549999999999</c:v>
                </c:pt>
                <c:pt idx="123">
                  <c:v>0.18044840000000001</c:v>
                </c:pt>
                <c:pt idx="124">
                  <c:v>0.23295009999999999</c:v>
                </c:pt>
                <c:pt idx="125">
                  <c:v>0.2853521</c:v>
                </c:pt>
                <c:pt idx="126">
                  <c:v>0.25167580000000001</c:v>
                </c:pt>
                <c:pt idx="127">
                  <c:v>0.21795999999999999</c:v>
                </c:pt>
                <c:pt idx="128">
                  <c:v>0.24054829999999999</c:v>
                </c:pt>
                <c:pt idx="129">
                  <c:v>0.23874989999999999</c:v>
                </c:pt>
                <c:pt idx="130">
                  <c:v>0.19714909999999999</c:v>
                </c:pt>
                <c:pt idx="131">
                  <c:v>0.26635120000000001</c:v>
                </c:pt>
                <c:pt idx="132">
                  <c:v>0.26785369999999997</c:v>
                </c:pt>
                <c:pt idx="133">
                  <c:v>0.274287</c:v>
                </c:pt>
                <c:pt idx="134">
                  <c:v>0.23408889999999999</c:v>
                </c:pt>
                <c:pt idx="135">
                  <c:v>0.28217900000000001</c:v>
                </c:pt>
                <c:pt idx="136">
                  <c:v>0.29254370000000002</c:v>
                </c:pt>
                <c:pt idx="137">
                  <c:v>0.20945050000000001</c:v>
                </c:pt>
                <c:pt idx="138">
                  <c:v>0.26708739999999997</c:v>
                </c:pt>
                <c:pt idx="139">
                  <c:v>0.26951570000000002</c:v>
                </c:pt>
                <c:pt idx="140">
                  <c:v>0.2267429</c:v>
                </c:pt>
                <c:pt idx="141">
                  <c:v>0.26994030000000002</c:v>
                </c:pt>
                <c:pt idx="142">
                  <c:v>0.21585699999999999</c:v>
                </c:pt>
                <c:pt idx="143">
                  <c:v>0.27047320000000002</c:v>
                </c:pt>
                <c:pt idx="144">
                  <c:v>0.29914839999999998</c:v>
                </c:pt>
                <c:pt idx="145">
                  <c:v>0.3335457</c:v>
                </c:pt>
                <c:pt idx="146">
                  <c:v>0.22771379999999999</c:v>
                </c:pt>
                <c:pt idx="147">
                  <c:v>0.18268400000000001</c:v>
                </c:pt>
                <c:pt idx="148">
                  <c:v>0.28195160000000002</c:v>
                </c:pt>
                <c:pt idx="149">
                  <c:v>0.2125148</c:v>
                </c:pt>
                <c:pt idx="150">
                  <c:v>0.26510590000000001</c:v>
                </c:pt>
                <c:pt idx="151">
                  <c:v>0.22089880000000001</c:v>
                </c:pt>
                <c:pt idx="152">
                  <c:v>0.20061960000000001</c:v>
                </c:pt>
                <c:pt idx="153">
                  <c:v>0.26650200000000002</c:v>
                </c:pt>
                <c:pt idx="154">
                  <c:v>0.25856020000000002</c:v>
                </c:pt>
                <c:pt idx="155">
                  <c:v>0.28475010000000001</c:v>
                </c:pt>
                <c:pt idx="156">
                  <c:v>0.1964262</c:v>
                </c:pt>
                <c:pt idx="157">
                  <c:v>0.27854430000000002</c:v>
                </c:pt>
                <c:pt idx="158">
                  <c:v>0.27384570000000003</c:v>
                </c:pt>
                <c:pt idx="159">
                  <c:v>0.22050239999999999</c:v>
                </c:pt>
                <c:pt idx="160">
                  <c:v>0.2130242</c:v>
                </c:pt>
                <c:pt idx="161">
                  <c:v>0.22340090000000001</c:v>
                </c:pt>
                <c:pt idx="162">
                  <c:v>0.1785938</c:v>
                </c:pt>
                <c:pt idx="163">
                  <c:v>0.2166122</c:v>
                </c:pt>
                <c:pt idx="164">
                  <c:v>0.22594030000000001</c:v>
                </c:pt>
                <c:pt idx="165">
                  <c:v>0.31724269999999999</c:v>
                </c:pt>
                <c:pt idx="166">
                  <c:v>0.30131940000000002</c:v>
                </c:pt>
                <c:pt idx="167">
                  <c:v>0.18681220000000001</c:v>
                </c:pt>
                <c:pt idx="168">
                  <c:v>0.34128550000000002</c:v>
                </c:pt>
                <c:pt idx="169">
                  <c:v>0.27747060000000001</c:v>
                </c:pt>
                <c:pt idx="170">
                  <c:v>0.18570800000000001</c:v>
                </c:pt>
                <c:pt idx="171">
                  <c:v>0.29586829999999997</c:v>
                </c:pt>
                <c:pt idx="172">
                  <c:v>0.28742699999999999</c:v>
                </c:pt>
                <c:pt idx="173">
                  <c:v>0.30552459999999998</c:v>
                </c:pt>
                <c:pt idx="174">
                  <c:v>0.1924399</c:v>
                </c:pt>
                <c:pt idx="175">
                  <c:v>0.25380419999999998</c:v>
                </c:pt>
                <c:pt idx="176">
                  <c:v>0.31699319999999997</c:v>
                </c:pt>
                <c:pt idx="177">
                  <c:v>0.28683170000000002</c:v>
                </c:pt>
                <c:pt idx="178">
                  <c:v>0.32301180000000002</c:v>
                </c:pt>
                <c:pt idx="179">
                  <c:v>0.27202890000000002</c:v>
                </c:pt>
                <c:pt idx="180">
                  <c:v>0.21422540000000001</c:v>
                </c:pt>
                <c:pt idx="181">
                  <c:v>0.23076920000000001</c:v>
                </c:pt>
                <c:pt idx="182">
                  <c:v>0.18406600000000001</c:v>
                </c:pt>
                <c:pt idx="183">
                  <c:v>0.25904500000000003</c:v>
                </c:pt>
                <c:pt idx="184">
                  <c:v>0.22707189999999999</c:v>
                </c:pt>
                <c:pt idx="185">
                  <c:v>0.24910379999999999</c:v>
                </c:pt>
                <c:pt idx="186">
                  <c:v>0.23062170000000001</c:v>
                </c:pt>
                <c:pt idx="187">
                  <c:v>0.27730900000000003</c:v>
                </c:pt>
                <c:pt idx="188">
                  <c:v>0.26497179999999998</c:v>
                </c:pt>
                <c:pt idx="189">
                  <c:v>0.2725361</c:v>
                </c:pt>
                <c:pt idx="190">
                  <c:v>0.31241859999999999</c:v>
                </c:pt>
                <c:pt idx="191">
                  <c:v>0.27799430000000003</c:v>
                </c:pt>
                <c:pt idx="192">
                  <c:v>0.27282869999999998</c:v>
                </c:pt>
                <c:pt idx="193">
                  <c:v>0.24060239999999999</c:v>
                </c:pt>
                <c:pt idx="194">
                  <c:v>0.190523</c:v>
                </c:pt>
                <c:pt idx="195">
                  <c:v>0.35045150000000003</c:v>
                </c:pt>
                <c:pt idx="196">
                  <c:v>0.22433900000000001</c:v>
                </c:pt>
                <c:pt idx="197">
                  <c:v>0.24853169999999999</c:v>
                </c:pt>
                <c:pt idx="198">
                  <c:v>0.24035010000000001</c:v>
                </c:pt>
                <c:pt idx="199">
                  <c:v>0.19346350000000001</c:v>
                </c:pt>
                <c:pt idx="200">
                  <c:v>0.27637410000000001</c:v>
                </c:pt>
                <c:pt idx="201">
                  <c:v>0.23416090000000001</c:v>
                </c:pt>
                <c:pt idx="202">
                  <c:v>0.20661360000000001</c:v>
                </c:pt>
                <c:pt idx="203">
                  <c:v>0.19601750000000001</c:v>
                </c:pt>
                <c:pt idx="204">
                  <c:v>0.27260669999999998</c:v>
                </c:pt>
                <c:pt idx="205">
                  <c:v>0.2391382</c:v>
                </c:pt>
                <c:pt idx="206">
                  <c:v>0.24156849999999999</c:v>
                </c:pt>
                <c:pt idx="207">
                  <c:v>0.1743381</c:v>
                </c:pt>
                <c:pt idx="208">
                  <c:v>0.20981830000000001</c:v>
                </c:pt>
                <c:pt idx="209">
                  <c:v>0.30518010000000001</c:v>
                </c:pt>
                <c:pt idx="210">
                  <c:v>0.22495670000000001</c:v>
                </c:pt>
                <c:pt idx="211">
                  <c:v>0.26131870000000001</c:v>
                </c:pt>
                <c:pt idx="212">
                  <c:v>0.26575569999999998</c:v>
                </c:pt>
                <c:pt idx="213">
                  <c:v>0.18637239999999999</c:v>
                </c:pt>
                <c:pt idx="214">
                  <c:v>0.24633720000000001</c:v>
                </c:pt>
                <c:pt idx="215">
                  <c:v>0.31790590000000002</c:v>
                </c:pt>
                <c:pt idx="216">
                  <c:v>0.25205959999999999</c:v>
                </c:pt>
                <c:pt idx="217">
                  <c:v>0.26393359999999999</c:v>
                </c:pt>
                <c:pt idx="218">
                  <c:v>0.2117433</c:v>
                </c:pt>
                <c:pt idx="219">
                  <c:v>0.20486879999999999</c:v>
                </c:pt>
              </c:numCache>
            </c:numRef>
          </c:yVal>
          <c:smooth val="0"/>
          <c:extLst>
            <c:ext xmlns:c16="http://schemas.microsoft.com/office/drawing/2014/chart" uri="{C3380CC4-5D6E-409C-BE32-E72D297353CC}">
              <c16:uniqueId val="{00000001-19A6-4D05-ACCB-176D7F4EED65}"/>
            </c:ext>
          </c:extLst>
        </c:ser>
        <c:dLbls>
          <c:showLegendKey val="0"/>
          <c:showVal val="0"/>
          <c:showCatName val="0"/>
          <c:showSerName val="0"/>
          <c:showPercent val="0"/>
          <c:showBubbleSize val="0"/>
        </c:dLbls>
        <c:axId val="1621177279"/>
        <c:axId val="1621178111"/>
      </c:scatterChart>
      <c:valAx>
        <c:axId val="1621177279"/>
        <c:scaling>
          <c:orientation val="minMax"/>
          <c:max val="0.45"/>
          <c:min val="5.000000000000001E-2"/>
        </c:scaling>
        <c:delete val="0"/>
        <c:axPos val="b"/>
        <c:majorGridlines>
          <c:spPr>
            <a:ln w="9525" cap="flat" cmpd="sng" algn="ctr">
              <a:solidFill>
                <a:schemeClr val="tx1"/>
              </a:solidFill>
              <a:round/>
            </a:ln>
            <a:effectLst/>
          </c:spPr>
        </c:majorGridlines>
        <c:title>
          <c:tx>
            <c:rich>
              <a:bodyPr rot="0" spcFirstLastPara="1" vertOverflow="ellipsis" vert="horz" wrap="square" anchor="ctr" anchorCtr="1"/>
              <a:lstStyle/>
              <a:p>
                <a:pPr>
                  <a:defRPr sz="1600" b="0" i="0" u="none" strike="noStrike" kern="1200" baseline="0">
                    <a:solidFill>
                      <a:schemeClr val="tx1"/>
                    </a:solidFill>
                    <a:latin typeface="Garamond" panose="02020404030301010803" pitchFamily="18" charset="0"/>
                    <a:ea typeface="+mn-ea"/>
                    <a:cs typeface="+mn-cs"/>
                  </a:defRPr>
                </a:pPr>
                <a:r>
                  <a:rPr lang="en-US" sz="1600" dirty="0">
                    <a:solidFill>
                      <a:schemeClr val="tx1">
                        <a:lumMod val="75000"/>
                        <a:lumOff val="25000"/>
                      </a:schemeClr>
                    </a:solidFill>
                  </a:rPr>
                  <a:t>NDVI derived from PlanetScope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Garamond" panose="02020404030301010803" pitchFamily="18" charset="0"/>
                <a:ea typeface="+mn-ea"/>
                <a:cs typeface="+mn-cs"/>
              </a:defRPr>
            </a:pPr>
            <a:endParaRPr lang="en-US"/>
          </a:p>
        </c:txPr>
        <c:crossAx val="1621178111"/>
        <c:crosses val="autoZero"/>
        <c:crossBetween val="midCat"/>
        <c:majorUnit val="0.1"/>
      </c:valAx>
      <c:valAx>
        <c:axId val="1621178111"/>
        <c:scaling>
          <c:orientation val="minMax"/>
          <c:max val="0.45"/>
          <c:min val="5.000000000000001E-2"/>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Garamond" panose="02020404030301010803" pitchFamily="18" charset="0"/>
                    <a:ea typeface="+mn-ea"/>
                    <a:cs typeface="+mn-cs"/>
                  </a:defRPr>
                </a:pPr>
                <a:r>
                  <a:rPr lang="en-US" sz="1600" dirty="0">
                    <a:solidFill>
                      <a:schemeClr val="tx1">
                        <a:lumMod val="75000"/>
                        <a:lumOff val="25000"/>
                      </a:schemeClr>
                    </a:solidFill>
                  </a:rPr>
                  <a:t>NDVI derived from Landsat 8</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Garamond" panose="02020404030301010803" pitchFamily="18" charset="0"/>
                <a:ea typeface="+mn-ea"/>
                <a:cs typeface="+mn-cs"/>
              </a:defRPr>
            </a:pPr>
            <a:endParaRPr lang="en-US"/>
          </a:p>
        </c:txPr>
        <c:crossAx val="1621177279"/>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Garamond" panose="02020404030301010803"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2B4C2B-CEDD-455D-98BE-9960BC77A649}" type="datetimeFigureOut">
              <a:rPr lang="en-US" smtClean="0"/>
              <a:t>5/10/2023</a:t>
            </a:fld>
            <a:endParaRPr lang="en-US"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012AD-1329-48C8-8962-AA7492FEB62B}" type="slidenum">
              <a:rPr lang="en-US" smtClean="0"/>
              <a:t>‹#›</a:t>
            </a:fld>
            <a:endParaRPr lang="en-US" dirty="0"/>
          </a:p>
        </p:txBody>
      </p:sp>
    </p:spTree>
    <p:extLst>
      <p:ext uri="{BB962C8B-B14F-4D97-AF65-F5344CB8AC3E}">
        <p14:creationId xmlns:p14="http://schemas.microsoft.com/office/powerpoint/2010/main" val="3518009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012AD-1329-48C8-8962-AA7492FEB62B}" type="slidenum">
              <a:rPr lang="en-US" smtClean="0"/>
              <a:t>1</a:t>
            </a:fld>
            <a:endParaRPr lang="en-US" dirty="0"/>
          </a:p>
        </p:txBody>
      </p:sp>
    </p:spTree>
    <p:extLst>
      <p:ext uri="{BB962C8B-B14F-4D97-AF65-F5344CB8AC3E}">
        <p14:creationId xmlns:p14="http://schemas.microsoft.com/office/powerpoint/2010/main" val="2896136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8" y="32673369"/>
            <a:ext cx="25691925" cy="2877394"/>
            <a:chOff x="837528" y="32673369"/>
            <a:chExt cx="25691925"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dirty="0">
                  <a:solidFill>
                    <a:schemeClr val="bg1"/>
                  </a:solidFill>
                </a:rPr>
                <a:t>ANNIVERSARY</a:t>
              </a:r>
            </a:p>
          </p:txBody>
        </p:sp>
        <p:pic>
          <p:nvPicPr>
            <p:cNvPr id="4" name="Picture 3" descr="Text&#10;&#10;Description automatically generated">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28" y="32673369"/>
              <a:ext cx="5669952" cy="2310401"/>
            </a:xfrm>
            <a:prstGeom prst="rect">
              <a:avLst/>
            </a:prstGeom>
          </p:spPr>
        </p:pic>
      </p:grpSp>
      <p:sp>
        <p:nvSpPr>
          <p:cNvPr id="155" name="Rectangle 154"/>
          <p:cNvSpPr/>
          <p:nvPr userDrawn="1"/>
        </p:nvSpPr>
        <p:spPr>
          <a:xfrm>
            <a:off x="951596" y="35954556"/>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descr="Logo, icon&#10;&#10;Description automatically generated">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txBox="1">
            <a:spLocks/>
          </p:cNvSpPr>
          <p:nvPr userDrawn="1"/>
        </p:nvSpPr>
        <p:spPr>
          <a:xfrm>
            <a:off x="22781935" y="34738741"/>
            <a:ext cx="3756449" cy="896694"/>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dirty="0">
                <a:solidFill>
                  <a:schemeClr val="bg1"/>
                </a:solidFill>
              </a:rPr>
              <a:t>| Spring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5/10/2023</a:t>
            </a:fld>
            <a:endParaRPr lang="en-US" dirty="0"/>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dirty="0"/>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jpeg"/><Relationship Id="rId18" Type="http://schemas.openxmlformats.org/officeDocument/2006/relationships/image" Target="../media/image18.png"/><Relationship Id="rId3" Type="http://schemas.openxmlformats.org/officeDocument/2006/relationships/image" Target="../media/image4.png"/><Relationship Id="rId21" Type="http://schemas.openxmlformats.org/officeDocument/2006/relationships/image" Target="../media/image21.png"/><Relationship Id="rId7" Type="http://schemas.openxmlformats.org/officeDocument/2006/relationships/image" Target="../media/image8.jpeg"/><Relationship Id="rId12" Type="http://schemas.microsoft.com/office/2007/relationships/hdphoto" Target="../media/hdphoto1.wdp"/><Relationship Id="rId17" Type="http://schemas.openxmlformats.org/officeDocument/2006/relationships/image" Target="../media/image17.png"/><Relationship Id="rId25" Type="http://schemas.openxmlformats.org/officeDocument/2006/relationships/chart" Target="../charts/chart1.xml"/><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tiff"/><Relationship Id="rId19"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4.pn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484">
            <a:extLst>
              <a:ext uri="{FF2B5EF4-FFF2-40B4-BE49-F238E27FC236}">
                <a16:creationId xmlns:a16="http://schemas.microsoft.com/office/drawing/2014/main" id="{E19AC8F9-D220-41DB-9418-55CBCB108D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888800" y="5505642"/>
            <a:ext cx="6116400" cy="3090278"/>
          </a:xfrm>
          <a:prstGeom prst="rect">
            <a:avLst/>
          </a:prstGeom>
        </p:spPr>
      </p:pic>
      <p:pic>
        <p:nvPicPr>
          <p:cNvPr id="418" name="Picture 417">
            <a:extLst>
              <a:ext uri="{FF2B5EF4-FFF2-40B4-BE49-F238E27FC236}">
                <a16:creationId xmlns:a16="http://schemas.microsoft.com/office/drawing/2014/main" id="{3C4D7DC6-D25A-4934-8B0E-14D0CB1172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647330" y="12389296"/>
            <a:ext cx="6427876" cy="3194533"/>
          </a:xfrm>
          <a:prstGeom prst="rect">
            <a:avLst/>
          </a:prstGeom>
        </p:spPr>
      </p:pic>
      <p:pic>
        <p:nvPicPr>
          <p:cNvPr id="438" name="Picture 437">
            <a:extLst>
              <a:ext uri="{FF2B5EF4-FFF2-40B4-BE49-F238E27FC236}">
                <a16:creationId xmlns:a16="http://schemas.microsoft.com/office/drawing/2014/main" id="{E2524E6B-422D-4F15-86DA-05997208BAB3}"/>
              </a:ext>
            </a:extLst>
          </p:cNvPr>
          <p:cNvPicPr preferRelativeResize="0">
            <a:picLocks/>
          </p:cNvPicPr>
          <p:nvPr/>
        </p:nvPicPr>
        <p:blipFill>
          <a:blip r:embed="rId5" cstate="print">
            <a:extLst>
              <a:ext uri="{28A0092B-C50C-407E-A947-70E740481C1C}">
                <a14:useLocalDpi xmlns:a14="http://schemas.microsoft.com/office/drawing/2010/main" val="0"/>
              </a:ext>
            </a:extLst>
          </a:blip>
          <a:srcRect/>
          <a:stretch/>
        </p:blipFill>
        <p:spPr>
          <a:xfrm>
            <a:off x="13889054" y="12411119"/>
            <a:ext cx="6341880" cy="3174677"/>
          </a:xfrm>
          <a:prstGeom prst="rect">
            <a:avLst/>
          </a:prstGeom>
        </p:spPr>
      </p:pic>
      <p:sp>
        <p:nvSpPr>
          <p:cNvPr id="3" name="Text Placeholder 16">
            <a:extLst>
              <a:ext uri="{FF2B5EF4-FFF2-40B4-BE49-F238E27FC236}">
                <a16:creationId xmlns:a16="http://schemas.microsoft.com/office/drawing/2014/main" id="{8353B17E-BEAC-4777-B5FD-917CF1A655F0}"/>
              </a:ext>
            </a:extLst>
          </p:cNvPr>
          <p:cNvSpPr txBox="1">
            <a:spLocks/>
          </p:cNvSpPr>
          <p:nvPr/>
        </p:nvSpPr>
        <p:spPr>
          <a:xfrm>
            <a:off x="718945" y="5098641"/>
            <a:ext cx="12765754" cy="515055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400" b="0" i="0" dirty="0">
                <a:solidFill>
                  <a:schemeClr val="tx1">
                    <a:lumMod val="75000"/>
                    <a:lumOff val="25000"/>
                  </a:schemeClr>
                </a:solidFill>
                <a:effectLst/>
                <a:latin typeface="Garamond" panose="02020404030301010803" pitchFamily="18" charset="0"/>
              </a:rPr>
              <a:t>Wetland ecosystems are vital for biodiversity conservation and ecosystem services but are often threatened by invasive plant species. Targeted grazing has been proposed as a sustainable alternative to chemical herbicides or burning for controlling invasive plants. The Sterling Wildlife Management Area in Bingham County, Idaho has an issue with decadent and accumulated vegetation growth encroaching on wetland habitat, which presents challenges for wildlife, decreases biodiversity, and limits public access. Land managers introduced targeted cattle grazing in the winter of 2019 to reduce biomass. NASA DEVELOP partnered with the Idaho Department of Fish and Game to determine the impact of the grazing by using NASA Earth observations from Landsat 8 Operational Land Imager in Google Earth Engine. Images were processed with IDRISI TerrSet’s Land Change Modeler and ArcGIS Pro’s Change Detection Wizard to further understand the land changes after grazing. A Normalized Difference Vegetation Index analysis was performed to assess the impacts on vegetation productivity and to compare variances in biomass before and after grazing. A Normalized Difference Water Index was used to measure ground moisture content to </a:t>
            </a:r>
            <a:r>
              <a:rPr lang="en-US" sz="2400" dirty="0">
                <a:solidFill>
                  <a:schemeClr val="tx1">
                    <a:lumMod val="75000"/>
                    <a:lumOff val="25000"/>
                  </a:schemeClr>
                </a:solidFill>
                <a:latin typeface="Garamond" panose="02020404030301010803" pitchFamily="18" charset="0"/>
              </a:rPr>
              <a:t>determine</a:t>
            </a:r>
            <a:r>
              <a:rPr lang="en-US" sz="2400" b="0" i="0" dirty="0">
                <a:solidFill>
                  <a:schemeClr val="tx1">
                    <a:lumMod val="75000"/>
                    <a:lumOff val="25000"/>
                  </a:schemeClr>
                </a:solidFill>
                <a:effectLst/>
                <a:latin typeface="Garamond" panose="02020404030301010803" pitchFamily="18" charset="0"/>
              </a:rPr>
              <a:t> changes post-grazing. Results showed a decrease in the vegetation index and an increase in the water index post-grazing. The DEVELOP team’s analysis suggests that the grazing helped break down the thick, senesced vegetation and increased the ground moisture. Providing a workflow model allows partners to continue monitoring in this area and other management areas around the state.  </a:t>
            </a:r>
            <a:r>
              <a:rPr lang="en-US" sz="2400" dirty="0">
                <a:solidFill>
                  <a:schemeClr val="tx1">
                    <a:lumMod val="75000"/>
                    <a:lumOff val="25000"/>
                  </a:schemeClr>
                </a:solidFill>
                <a:latin typeface="Garamond"/>
                <a:ea typeface="+mn-lt"/>
                <a:cs typeface="+mn-lt"/>
              </a:rPr>
              <a:t> ​</a:t>
            </a:r>
          </a:p>
        </p:txBody>
      </p:sp>
      <p:sp>
        <p:nvSpPr>
          <p:cNvPr id="4" name="TextBox 3">
            <a:extLst>
              <a:ext uri="{FF2B5EF4-FFF2-40B4-BE49-F238E27FC236}">
                <a16:creationId xmlns:a16="http://schemas.microsoft.com/office/drawing/2014/main" id="{EC35A283-A676-49A3-A707-F589E3A162C5}"/>
              </a:ext>
            </a:extLst>
          </p:cNvPr>
          <p:cNvSpPr txBox="1"/>
          <p:nvPr/>
        </p:nvSpPr>
        <p:spPr>
          <a:xfrm>
            <a:off x="673111" y="4284467"/>
            <a:ext cx="11516347"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Abstract</a:t>
            </a:r>
          </a:p>
        </p:txBody>
      </p:sp>
      <p:sp>
        <p:nvSpPr>
          <p:cNvPr id="6" name="TextBox 5">
            <a:extLst>
              <a:ext uri="{FF2B5EF4-FFF2-40B4-BE49-F238E27FC236}">
                <a16:creationId xmlns:a16="http://schemas.microsoft.com/office/drawing/2014/main" id="{628FF5CD-44E3-4F70-98D7-FB9866D0B867}"/>
              </a:ext>
            </a:extLst>
          </p:cNvPr>
          <p:cNvSpPr txBox="1"/>
          <p:nvPr/>
        </p:nvSpPr>
        <p:spPr>
          <a:xfrm>
            <a:off x="667305" y="10623989"/>
            <a:ext cx="8568969" cy="769441"/>
          </a:xfrm>
          <a:prstGeom prst="rect">
            <a:avLst/>
          </a:prstGeom>
          <a:noFill/>
        </p:spPr>
        <p:txBody>
          <a:bodyPr wrap="square" lIns="91440" tIns="45720" rIns="91440" bIns="45720" rtlCol="0" anchor="t">
            <a:spAutoFit/>
          </a:bodyPr>
          <a:lstStyle/>
          <a:p>
            <a:r>
              <a:rPr lang="en-US" sz="4400" b="1" dirty="0">
                <a:solidFill>
                  <a:srgbClr val="67A478"/>
                </a:solidFill>
                <a:latin typeface="Century Gothic" panose="020B0502020202020204" pitchFamily="34" charset="0"/>
              </a:rPr>
              <a:t>Objectives</a:t>
            </a:r>
          </a:p>
        </p:txBody>
      </p:sp>
      <p:sp>
        <p:nvSpPr>
          <p:cNvPr id="8" name="TextBox 7">
            <a:extLst>
              <a:ext uri="{FF2B5EF4-FFF2-40B4-BE49-F238E27FC236}">
                <a16:creationId xmlns:a16="http://schemas.microsoft.com/office/drawing/2014/main" id="{AE64C662-E84C-4464-A9D3-F87F2FCD3F4D}"/>
              </a:ext>
            </a:extLst>
          </p:cNvPr>
          <p:cNvSpPr txBox="1"/>
          <p:nvPr/>
        </p:nvSpPr>
        <p:spPr>
          <a:xfrm>
            <a:off x="595843" y="21264685"/>
            <a:ext cx="11407715"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Methodology</a:t>
            </a:r>
          </a:p>
        </p:txBody>
      </p:sp>
      <p:sp>
        <p:nvSpPr>
          <p:cNvPr id="10" name="TextBox 9">
            <a:extLst>
              <a:ext uri="{FF2B5EF4-FFF2-40B4-BE49-F238E27FC236}">
                <a16:creationId xmlns:a16="http://schemas.microsoft.com/office/drawing/2014/main" id="{15FCC3A4-FB24-49AF-8ACE-A3B9138D4CE0}"/>
              </a:ext>
            </a:extLst>
          </p:cNvPr>
          <p:cNvSpPr txBox="1"/>
          <p:nvPr/>
        </p:nvSpPr>
        <p:spPr>
          <a:xfrm>
            <a:off x="635221" y="13300836"/>
            <a:ext cx="8229600"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Study Area</a:t>
            </a:r>
          </a:p>
        </p:txBody>
      </p:sp>
      <p:sp>
        <p:nvSpPr>
          <p:cNvPr id="14" name="TextBox 13">
            <a:extLst>
              <a:ext uri="{FF2B5EF4-FFF2-40B4-BE49-F238E27FC236}">
                <a16:creationId xmlns:a16="http://schemas.microsoft.com/office/drawing/2014/main" id="{550ED0EC-7A29-4F6B-871B-767E3E9DD887}"/>
              </a:ext>
            </a:extLst>
          </p:cNvPr>
          <p:cNvSpPr txBox="1"/>
          <p:nvPr/>
        </p:nvSpPr>
        <p:spPr>
          <a:xfrm>
            <a:off x="13772725" y="4284467"/>
            <a:ext cx="9628011"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Results</a:t>
            </a:r>
          </a:p>
        </p:txBody>
      </p:sp>
      <p:sp>
        <p:nvSpPr>
          <p:cNvPr id="16" name="TextBox 15">
            <a:extLst>
              <a:ext uri="{FF2B5EF4-FFF2-40B4-BE49-F238E27FC236}">
                <a16:creationId xmlns:a16="http://schemas.microsoft.com/office/drawing/2014/main" id="{06211B9C-B5E1-473A-AA21-08641CE07DE4}"/>
              </a:ext>
            </a:extLst>
          </p:cNvPr>
          <p:cNvSpPr txBox="1"/>
          <p:nvPr/>
        </p:nvSpPr>
        <p:spPr>
          <a:xfrm>
            <a:off x="13779543" y="25935271"/>
            <a:ext cx="8180695"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Conclusions &amp; Discussion</a:t>
            </a:r>
          </a:p>
        </p:txBody>
      </p:sp>
      <p:sp>
        <p:nvSpPr>
          <p:cNvPr id="21" name="TextBox 20">
            <a:extLst>
              <a:ext uri="{FF2B5EF4-FFF2-40B4-BE49-F238E27FC236}">
                <a16:creationId xmlns:a16="http://schemas.microsoft.com/office/drawing/2014/main" id="{4572975B-11C1-491F-AE0F-18A223171E7B}"/>
              </a:ext>
            </a:extLst>
          </p:cNvPr>
          <p:cNvSpPr txBox="1"/>
          <p:nvPr/>
        </p:nvSpPr>
        <p:spPr>
          <a:xfrm>
            <a:off x="795584" y="28935937"/>
            <a:ext cx="4542503"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Team Members</a:t>
            </a:r>
          </a:p>
        </p:txBody>
      </p:sp>
      <p:sp>
        <p:nvSpPr>
          <p:cNvPr id="23" name="Text Placeholder 16">
            <a:extLst>
              <a:ext uri="{FF2B5EF4-FFF2-40B4-BE49-F238E27FC236}">
                <a16:creationId xmlns:a16="http://schemas.microsoft.com/office/drawing/2014/main" id="{A68AA469-B99C-497C-BC17-7B5F437FC624}"/>
              </a:ext>
            </a:extLst>
          </p:cNvPr>
          <p:cNvSpPr txBox="1">
            <a:spLocks/>
          </p:cNvSpPr>
          <p:nvPr/>
        </p:nvSpPr>
        <p:spPr>
          <a:xfrm>
            <a:off x="495300" y="32250105"/>
            <a:ext cx="3203859"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lumOff val="25000"/>
                  </a:schemeClr>
                </a:solidFill>
                <a:latin typeface="Garamond"/>
              </a:rPr>
              <a:t>Preethi Balaji (Lead)</a:t>
            </a:r>
            <a:endParaRPr lang="en-US" dirty="0">
              <a:solidFill>
                <a:schemeClr val="tx1">
                  <a:lumMod val="75000"/>
                  <a:lumOff val="25000"/>
                </a:schemeClr>
              </a:solidFill>
              <a:latin typeface="Garamond" panose="02020404030301010803" pitchFamily="18" charset="0"/>
            </a:endParaRPr>
          </a:p>
        </p:txBody>
      </p:sp>
      <p:grpSp>
        <p:nvGrpSpPr>
          <p:cNvPr id="12" name="Group 11">
            <a:extLst>
              <a:ext uri="{FF2B5EF4-FFF2-40B4-BE49-F238E27FC236}">
                <a16:creationId xmlns:a16="http://schemas.microsoft.com/office/drawing/2014/main" id="{24539972-8832-4B6F-A54B-A617A2FFE2CB}"/>
              </a:ext>
            </a:extLst>
          </p:cNvPr>
          <p:cNvGrpSpPr/>
          <p:nvPr/>
        </p:nvGrpSpPr>
        <p:grpSpPr>
          <a:xfrm>
            <a:off x="897398" y="30010144"/>
            <a:ext cx="3419843" cy="2103120"/>
            <a:chOff x="-430974" y="29124733"/>
            <a:chExt cx="3419843" cy="2103120"/>
          </a:xfrm>
        </p:grpSpPr>
        <p:sp>
          <p:nvSpPr>
            <p:cNvPr id="29" name="TextBox 28">
              <a:extLst>
                <a:ext uri="{FF2B5EF4-FFF2-40B4-BE49-F238E27FC236}">
                  <a16:creationId xmlns:a16="http://schemas.microsoft.com/office/drawing/2014/main" id="{B225C208-1109-4770-B945-9566ACD16969}"/>
                </a:ext>
              </a:extLst>
            </p:cNvPr>
            <p:cNvSpPr txBox="1"/>
            <p:nvPr/>
          </p:nvSpPr>
          <p:spPr>
            <a:xfrm rot="20028308">
              <a:off x="1562157" y="29263838"/>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pic>
          <p:nvPicPr>
            <p:cNvPr id="31" name="Picture 30">
              <a:extLst>
                <a:ext uri="{FF2B5EF4-FFF2-40B4-BE49-F238E27FC236}">
                  <a16:creationId xmlns:a16="http://schemas.microsoft.com/office/drawing/2014/main" id="{A1356962-9F65-4D79-B547-16EAEB1EFD8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30974" y="29124733"/>
              <a:ext cx="2103120" cy="2103120"/>
            </a:xfrm>
            <a:prstGeom prst="rect">
              <a:avLst/>
            </a:prstGeom>
          </p:spPr>
        </p:pic>
      </p:grpSp>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916400" y="34862108"/>
            <a:ext cx="5890364" cy="627419"/>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dirty="0">
                <a:solidFill>
                  <a:schemeClr val="bg1"/>
                </a:solidFill>
              </a:rPr>
              <a:t>Idaho – Pocatello</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09830" y="693618"/>
            <a:ext cx="22284648" cy="1132217"/>
          </a:xfrm>
          <a:prstGeom prst="rect">
            <a:avLst/>
          </a:prstGeom>
        </p:spPr>
        <p:txBody>
          <a:bodyPr vert="horz" lIns="91440" tIns="45720" rIns="91440" bIns="45720" rtlCol="0" anchor="t">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None/>
              <a:defRPr/>
            </a:pPr>
            <a:r>
              <a:rPr lang="en-US" sz="7200" b="1" dirty="0">
                <a:solidFill>
                  <a:srgbClr val="6CA47A"/>
                </a:solidFill>
                <a:latin typeface="Century Gothic" panose="020F0302020204030204"/>
              </a:rPr>
              <a:t>Southeastern Idaho </a:t>
            </a:r>
            <a:r>
              <a:rPr lang="en-US" sz="7200" dirty="0">
                <a:solidFill>
                  <a:srgbClr val="6CA47A"/>
                </a:solidFill>
                <a:latin typeface="Century Gothic" panose="020F0302020204030204"/>
              </a:rPr>
              <a:t>Ecological Conservation</a:t>
            </a:r>
            <a:endParaRPr lang="en-US" sz="7500" dirty="0">
              <a:solidFill>
                <a:srgbClr val="6CA47A"/>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19015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dirty="0"/>
              <a:t>Investigating the Impact of Targeted Grazing to Improve Wetland Habitat in the Sterling Wildlife Management Area</a:t>
            </a:r>
          </a:p>
        </p:txBody>
      </p:sp>
      <p:sp>
        <p:nvSpPr>
          <p:cNvPr id="26" name="Text Placeholder 16">
            <a:extLst>
              <a:ext uri="{FF2B5EF4-FFF2-40B4-BE49-F238E27FC236}">
                <a16:creationId xmlns:a16="http://schemas.microsoft.com/office/drawing/2014/main" id="{BE2524D8-B3F3-427F-A3C7-14EE8D8729F4}"/>
              </a:ext>
            </a:extLst>
          </p:cNvPr>
          <p:cNvSpPr txBox="1">
            <a:spLocks/>
          </p:cNvSpPr>
          <p:nvPr/>
        </p:nvSpPr>
        <p:spPr>
          <a:xfrm>
            <a:off x="10166409" y="32250105"/>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Garamond"/>
              </a:rPr>
              <a:t>Melissa McNally</a:t>
            </a:r>
            <a:endParaRPr lang="en-US" dirty="0">
              <a:solidFill>
                <a:schemeClr val="tx1">
                  <a:lumMod val="75000"/>
                  <a:lumOff val="25000"/>
                </a:schemeClr>
              </a:solidFill>
              <a:latin typeface="Garamond" panose="02020404030301010803" pitchFamily="18" charset="0"/>
            </a:endParaRPr>
          </a:p>
        </p:txBody>
      </p:sp>
      <p:grpSp>
        <p:nvGrpSpPr>
          <p:cNvPr id="51" name="Group 50">
            <a:extLst>
              <a:ext uri="{FF2B5EF4-FFF2-40B4-BE49-F238E27FC236}">
                <a16:creationId xmlns:a16="http://schemas.microsoft.com/office/drawing/2014/main" id="{DC134FF1-B550-44B8-A3F5-00610B3EDCFB}"/>
              </a:ext>
            </a:extLst>
          </p:cNvPr>
          <p:cNvGrpSpPr/>
          <p:nvPr/>
        </p:nvGrpSpPr>
        <p:grpSpPr>
          <a:xfrm>
            <a:off x="10615929" y="30011069"/>
            <a:ext cx="2103120" cy="2103120"/>
            <a:chOff x="9557104" y="28496717"/>
            <a:chExt cx="2103120" cy="2103120"/>
          </a:xfrm>
        </p:grpSpPr>
        <p:pic>
          <p:nvPicPr>
            <p:cNvPr id="33" name="Picture 32">
              <a:extLst>
                <a:ext uri="{FF2B5EF4-FFF2-40B4-BE49-F238E27FC236}">
                  <a16:creationId xmlns:a16="http://schemas.microsoft.com/office/drawing/2014/main" id="{F72217DC-4B9E-4BE9-BEFA-DFFEFB827DA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557104" y="28496717"/>
              <a:ext cx="2103120" cy="2103120"/>
            </a:xfrm>
            <a:prstGeom prst="rect">
              <a:avLst/>
            </a:prstGeom>
          </p:spPr>
        </p:pic>
        <p:pic>
          <p:nvPicPr>
            <p:cNvPr id="36" name="Picture 36">
              <a:extLst>
                <a:ext uri="{FF2B5EF4-FFF2-40B4-BE49-F238E27FC236}">
                  <a16:creationId xmlns:a16="http://schemas.microsoft.com/office/drawing/2014/main" id="{8290BD31-B31E-84EF-661A-F2FD8EFECBF8}"/>
                </a:ext>
              </a:extLst>
            </p:cNvPr>
            <p:cNvPicPr>
              <a:picLocks noChangeAspect="1"/>
            </p:cNvPicPr>
            <p:nvPr/>
          </p:nvPicPr>
          <p:blipFill>
            <a:blip r:embed="rId7" cstate="print">
              <a:extLst>
                <a:ext uri="{28A0092B-C50C-407E-A947-70E740481C1C}">
                  <a14:useLocalDpi xmlns:a14="http://schemas.microsoft.com/office/drawing/2010/main" val="0"/>
                </a:ext>
              </a:extLst>
            </a:blip>
            <a:srcRect l="10168" r="10168"/>
            <a:stretch/>
          </p:blipFill>
          <p:spPr>
            <a:xfrm>
              <a:off x="9802026" y="28727542"/>
              <a:ext cx="1653612" cy="1660448"/>
            </a:xfrm>
            <a:prstGeom prst="flowChartConnector">
              <a:avLst/>
            </a:prstGeom>
          </p:spPr>
        </p:pic>
      </p:grpSp>
      <p:sp>
        <p:nvSpPr>
          <p:cNvPr id="25" name="Text Placeholder 16">
            <a:extLst>
              <a:ext uri="{FF2B5EF4-FFF2-40B4-BE49-F238E27FC236}">
                <a16:creationId xmlns:a16="http://schemas.microsoft.com/office/drawing/2014/main" id="{AED740FD-B23F-487A-82EF-CCB44DE2386E}"/>
              </a:ext>
            </a:extLst>
          </p:cNvPr>
          <p:cNvSpPr txBox="1">
            <a:spLocks/>
          </p:cNvSpPr>
          <p:nvPr/>
        </p:nvSpPr>
        <p:spPr>
          <a:xfrm>
            <a:off x="6915371" y="32250105"/>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Garamond"/>
              </a:rPr>
              <a:t>Kangsan Lee</a:t>
            </a:r>
            <a:endParaRPr lang="en-US" dirty="0">
              <a:solidFill>
                <a:schemeClr val="tx1">
                  <a:lumMod val="75000"/>
                  <a:lumOff val="25000"/>
                </a:schemeClr>
              </a:solidFill>
              <a:latin typeface="Garamond" panose="02020404030301010803" pitchFamily="18" charset="0"/>
            </a:endParaRPr>
          </a:p>
        </p:txBody>
      </p:sp>
      <p:grpSp>
        <p:nvGrpSpPr>
          <p:cNvPr id="50" name="Group 49">
            <a:extLst>
              <a:ext uri="{FF2B5EF4-FFF2-40B4-BE49-F238E27FC236}">
                <a16:creationId xmlns:a16="http://schemas.microsoft.com/office/drawing/2014/main" id="{C374CA1E-76F6-429F-84D9-B0E0D2BD08F5}"/>
              </a:ext>
            </a:extLst>
          </p:cNvPr>
          <p:cNvGrpSpPr/>
          <p:nvPr/>
        </p:nvGrpSpPr>
        <p:grpSpPr>
          <a:xfrm>
            <a:off x="7364891" y="30011069"/>
            <a:ext cx="2103120" cy="2103120"/>
            <a:chOff x="6998402" y="28496717"/>
            <a:chExt cx="2103120" cy="2103120"/>
          </a:xfrm>
        </p:grpSpPr>
        <p:pic>
          <p:nvPicPr>
            <p:cNvPr id="30" name="Picture 29">
              <a:extLst>
                <a:ext uri="{FF2B5EF4-FFF2-40B4-BE49-F238E27FC236}">
                  <a16:creationId xmlns:a16="http://schemas.microsoft.com/office/drawing/2014/main" id="{4164137D-326D-44F6-BC42-E91FECDB806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998402" y="28496717"/>
              <a:ext cx="2103120" cy="2103120"/>
            </a:xfrm>
            <a:prstGeom prst="rect">
              <a:avLst/>
            </a:prstGeom>
          </p:spPr>
        </p:pic>
        <p:pic>
          <p:nvPicPr>
            <p:cNvPr id="37" name="Picture 39">
              <a:extLst>
                <a:ext uri="{FF2B5EF4-FFF2-40B4-BE49-F238E27FC236}">
                  <a16:creationId xmlns:a16="http://schemas.microsoft.com/office/drawing/2014/main" id="{B1A51766-707B-05B5-85EA-9CF4C085E7AC}"/>
                </a:ext>
              </a:extLst>
            </p:cNvPr>
            <p:cNvPicPr>
              <a:picLocks noChangeAspect="1"/>
            </p:cNvPicPr>
            <p:nvPr/>
          </p:nvPicPr>
          <p:blipFill>
            <a:blip r:embed="rId8">
              <a:extLst>
                <a:ext uri="{28A0092B-C50C-407E-A947-70E740481C1C}">
                  <a14:useLocalDpi xmlns:a14="http://schemas.microsoft.com/office/drawing/2010/main" val="0"/>
                </a:ext>
              </a:extLst>
            </a:blip>
            <a:srcRect t="8816" b="8816"/>
            <a:stretch/>
          </p:blipFill>
          <p:spPr>
            <a:xfrm>
              <a:off x="7219531" y="28717085"/>
              <a:ext cx="1648397" cy="1657885"/>
            </a:xfrm>
            <a:prstGeom prst="flowChartConnector">
              <a:avLst/>
            </a:prstGeom>
          </p:spPr>
        </p:pic>
      </p:grpSp>
      <p:sp>
        <p:nvSpPr>
          <p:cNvPr id="24" name="Text Placeholder 16">
            <a:extLst>
              <a:ext uri="{FF2B5EF4-FFF2-40B4-BE49-F238E27FC236}">
                <a16:creationId xmlns:a16="http://schemas.microsoft.com/office/drawing/2014/main" id="{824282AE-1F18-446C-9FD3-4C2A21C33FE3}"/>
              </a:ext>
            </a:extLst>
          </p:cNvPr>
          <p:cNvSpPr txBox="1">
            <a:spLocks/>
          </p:cNvSpPr>
          <p:nvPr/>
        </p:nvSpPr>
        <p:spPr>
          <a:xfrm>
            <a:off x="3794241" y="32250105"/>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lumOff val="25000"/>
                  </a:schemeClr>
                </a:solidFill>
                <a:latin typeface="Garamond"/>
              </a:rPr>
              <a:t>Talissa Cota</a:t>
            </a:r>
            <a:endParaRPr lang="en-US" dirty="0">
              <a:solidFill>
                <a:schemeClr val="tx1">
                  <a:lumMod val="75000"/>
                  <a:lumOff val="25000"/>
                </a:schemeClr>
              </a:solidFill>
              <a:latin typeface="Garamond" panose="02020404030301010803" pitchFamily="18" charset="0"/>
            </a:endParaRPr>
          </a:p>
        </p:txBody>
      </p:sp>
      <p:grpSp>
        <p:nvGrpSpPr>
          <p:cNvPr id="43" name="Group 42">
            <a:extLst>
              <a:ext uri="{FF2B5EF4-FFF2-40B4-BE49-F238E27FC236}">
                <a16:creationId xmlns:a16="http://schemas.microsoft.com/office/drawing/2014/main" id="{B69490BF-5B6B-4C90-A566-398BE597B50C}"/>
              </a:ext>
            </a:extLst>
          </p:cNvPr>
          <p:cNvGrpSpPr/>
          <p:nvPr/>
        </p:nvGrpSpPr>
        <p:grpSpPr>
          <a:xfrm>
            <a:off x="4178806" y="30011069"/>
            <a:ext cx="2103120" cy="2103120"/>
            <a:chOff x="4076504" y="28496717"/>
            <a:chExt cx="2103120" cy="2103120"/>
          </a:xfrm>
        </p:grpSpPr>
        <p:pic>
          <p:nvPicPr>
            <p:cNvPr id="32" name="Picture 31">
              <a:extLst>
                <a:ext uri="{FF2B5EF4-FFF2-40B4-BE49-F238E27FC236}">
                  <a16:creationId xmlns:a16="http://schemas.microsoft.com/office/drawing/2014/main" id="{1C11C903-CB20-46A1-AD63-C9DE45F3675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76504" y="28496717"/>
              <a:ext cx="2103120" cy="2103120"/>
            </a:xfrm>
            <a:prstGeom prst="rect">
              <a:avLst/>
            </a:prstGeom>
          </p:spPr>
        </p:pic>
        <p:pic>
          <p:nvPicPr>
            <p:cNvPr id="40" name="Picture 40">
              <a:extLst>
                <a:ext uri="{FF2B5EF4-FFF2-40B4-BE49-F238E27FC236}">
                  <a16:creationId xmlns:a16="http://schemas.microsoft.com/office/drawing/2014/main" id="{91AEC118-856D-A02C-A5B8-D4726158FC05}"/>
                </a:ext>
              </a:extLst>
            </p:cNvPr>
            <p:cNvPicPr>
              <a:picLocks noChangeAspect="1"/>
            </p:cNvPicPr>
            <p:nvPr/>
          </p:nvPicPr>
          <p:blipFill>
            <a:blip r:embed="rId9" cstate="print">
              <a:extLst>
                <a:ext uri="{28A0092B-C50C-407E-A947-70E740481C1C}">
                  <a14:useLocalDpi xmlns:a14="http://schemas.microsoft.com/office/drawing/2010/main" val="0"/>
                </a:ext>
              </a:extLst>
            </a:blip>
            <a:srcRect l="10165" r="10165"/>
            <a:stretch/>
          </p:blipFill>
          <p:spPr>
            <a:xfrm>
              <a:off x="4311353" y="28715803"/>
              <a:ext cx="1653612" cy="1660448"/>
            </a:xfrm>
            <a:prstGeom prst="flowChartConnector">
              <a:avLst/>
            </a:prstGeom>
          </p:spPr>
        </p:pic>
      </p:grpSp>
      <p:pic>
        <p:nvPicPr>
          <p:cNvPr id="54" name="Picture 53">
            <a:extLst>
              <a:ext uri="{FF2B5EF4-FFF2-40B4-BE49-F238E27FC236}">
                <a16:creationId xmlns:a16="http://schemas.microsoft.com/office/drawing/2014/main" id="{F2AABC17-DB1B-44AB-A272-E4481C1CA93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61403" y="14247011"/>
            <a:ext cx="8863418" cy="6855228"/>
          </a:xfrm>
          <a:prstGeom prst="rect">
            <a:avLst/>
          </a:prstGeom>
        </p:spPr>
      </p:pic>
      <p:sp>
        <p:nvSpPr>
          <p:cNvPr id="41" name="TextBox 40">
            <a:extLst>
              <a:ext uri="{FF2B5EF4-FFF2-40B4-BE49-F238E27FC236}">
                <a16:creationId xmlns:a16="http://schemas.microsoft.com/office/drawing/2014/main" id="{2E28E313-B13D-BCE1-E33C-F351F72245C1}"/>
              </a:ext>
            </a:extLst>
          </p:cNvPr>
          <p:cNvSpPr txBox="1"/>
          <p:nvPr/>
        </p:nvSpPr>
        <p:spPr>
          <a:xfrm>
            <a:off x="718943" y="11339508"/>
            <a:ext cx="1276575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buFont typeface="Arial" panose="020B0604020202020204" pitchFamily="34" charset="0"/>
              <a:buChar char="•"/>
            </a:pPr>
            <a:r>
              <a:rPr lang="en-US" sz="2400" b="1" i="0" u="none" strike="noStrike" dirty="0">
                <a:solidFill>
                  <a:srgbClr val="67A478"/>
                </a:solidFill>
                <a:effectLst/>
                <a:latin typeface="Garamond"/>
              </a:rPr>
              <a:t> Generate </a:t>
            </a:r>
            <a:r>
              <a:rPr lang="en-US" sz="2400" b="0" i="0" u="none" strike="noStrike" dirty="0">
                <a:solidFill>
                  <a:schemeClr val="tx1">
                    <a:lumMod val="75000"/>
                    <a:lumOff val="25000"/>
                  </a:schemeClr>
                </a:solidFill>
                <a:effectLst/>
                <a:latin typeface="Garamond"/>
              </a:rPr>
              <a:t>quantitative results that show the effects of grazing</a:t>
            </a:r>
            <a:r>
              <a:rPr lang="en-US" sz="2400" b="0" i="0" dirty="0">
                <a:solidFill>
                  <a:schemeClr val="tx1">
                    <a:lumMod val="75000"/>
                    <a:lumOff val="25000"/>
                  </a:schemeClr>
                </a:solidFill>
                <a:effectLst/>
                <a:latin typeface="Garamond"/>
              </a:rPr>
              <a:t>​</a:t>
            </a:r>
            <a:endParaRPr lang="en-US" sz="2400" b="1" i="0" u="none" strike="noStrike" dirty="0">
              <a:solidFill>
                <a:schemeClr val="tx1">
                  <a:lumMod val="75000"/>
                  <a:lumOff val="25000"/>
                </a:schemeClr>
              </a:solidFill>
              <a:effectLst/>
              <a:latin typeface="Garamond"/>
            </a:endParaRPr>
          </a:p>
          <a:p>
            <a:pPr algn="l" rtl="0" fontAlgn="base">
              <a:buFont typeface="Arial" panose="020B0604020202020204" pitchFamily="34" charset="0"/>
              <a:buChar char="•"/>
            </a:pPr>
            <a:r>
              <a:rPr lang="en-US" sz="2400" b="1" i="0" u="none" strike="noStrike" dirty="0">
                <a:solidFill>
                  <a:srgbClr val="67A478"/>
                </a:solidFill>
                <a:effectLst/>
                <a:latin typeface="Garamond"/>
              </a:rPr>
              <a:t> Quantify </a:t>
            </a:r>
            <a:r>
              <a:rPr lang="en-US" sz="2400" b="0" i="0" u="none" strike="noStrike" dirty="0">
                <a:solidFill>
                  <a:schemeClr val="tx1">
                    <a:lumMod val="75000"/>
                    <a:lumOff val="25000"/>
                  </a:schemeClr>
                </a:solidFill>
                <a:effectLst/>
                <a:latin typeface="Garamond"/>
              </a:rPr>
              <a:t>change in vegetation productivity and surface water cover</a:t>
            </a:r>
            <a:r>
              <a:rPr lang="en-US" sz="2400" b="0" i="0" dirty="0">
                <a:solidFill>
                  <a:schemeClr val="tx1">
                    <a:lumMod val="75000"/>
                    <a:lumOff val="25000"/>
                  </a:schemeClr>
                </a:solidFill>
                <a:effectLst/>
                <a:latin typeface="Garamond"/>
              </a:rPr>
              <a:t>​</a:t>
            </a:r>
            <a:endParaRPr lang="en-US" sz="2400" b="0" i="0" dirty="0">
              <a:solidFill>
                <a:schemeClr val="tx1">
                  <a:lumMod val="75000"/>
                  <a:lumOff val="25000"/>
                </a:schemeClr>
              </a:solidFill>
              <a:effectLst/>
              <a:latin typeface="Garamond"/>
              <a:cs typeface="Arial" panose="020B0604020202020204" pitchFamily="34" charset="0"/>
            </a:endParaRPr>
          </a:p>
          <a:p>
            <a:pPr algn="l" rtl="0" fontAlgn="base">
              <a:buFont typeface="Arial" panose="020B0604020202020204" pitchFamily="34" charset="0"/>
              <a:buChar char="•"/>
            </a:pPr>
            <a:r>
              <a:rPr lang="en-US" sz="2400" b="1" i="0" u="none" strike="noStrike" dirty="0">
                <a:solidFill>
                  <a:srgbClr val="67A478"/>
                </a:solidFill>
                <a:effectLst/>
                <a:latin typeface="Garamond"/>
              </a:rPr>
              <a:t> Compare</a:t>
            </a:r>
            <a:r>
              <a:rPr lang="en-US" sz="2400" b="0" i="0" u="none" strike="noStrike" dirty="0">
                <a:solidFill>
                  <a:srgbClr val="67A478"/>
                </a:solidFill>
                <a:effectLst/>
                <a:latin typeface="Garamond"/>
              </a:rPr>
              <a:t> </a:t>
            </a:r>
            <a:r>
              <a:rPr lang="en-US" sz="2400" b="0" i="0" u="none" strike="noStrike" dirty="0">
                <a:solidFill>
                  <a:schemeClr val="tx1">
                    <a:lumMod val="75000"/>
                    <a:lumOff val="25000"/>
                  </a:schemeClr>
                </a:solidFill>
                <a:effectLst/>
                <a:latin typeface="Garamond"/>
              </a:rPr>
              <a:t>vegetation productivity and surface water cover before and after cattle grazing treatment</a:t>
            </a:r>
            <a:r>
              <a:rPr lang="en-US" sz="2400" b="0" i="0" dirty="0">
                <a:solidFill>
                  <a:schemeClr val="tx1">
                    <a:lumMod val="75000"/>
                    <a:lumOff val="25000"/>
                  </a:schemeClr>
                </a:solidFill>
                <a:effectLst/>
                <a:latin typeface="Garamond"/>
              </a:rPr>
              <a:t>​</a:t>
            </a:r>
            <a:endParaRPr lang="en-US" sz="2400" b="0" i="0" dirty="0">
              <a:solidFill>
                <a:schemeClr val="tx1">
                  <a:lumMod val="75000"/>
                  <a:lumOff val="25000"/>
                </a:schemeClr>
              </a:solidFill>
              <a:effectLst/>
              <a:latin typeface="Garamond"/>
              <a:cs typeface="Arial" panose="020B0604020202020204" pitchFamily="34" charset="0"/>
            </a:endParaRPr>
          </a:p>
          <a:p>
            <a:pPr fontAlgn="base">
              <a:buFont typeface="Arial" panose="020B0604020202020204" pitchFamily="34" charset="0"/>
              <a:buChar char="•"/>
            </a:pPr>
            <a:r>
              <a:rPr lang="en-US" sz="2400" b="1" i="0" u="none" strike="noStrike" dirty="0">
                <a:solidFill>
                  <a:srgbClr val="67A478"/>
                </a:solidFill>
                <a:effectLst/>
                <a:latin typeface="Garamond"/>
              </a:rPr>
              <a:t> Develop</a:t>
            </a:r>
            <a:r>
              <a:rPr lang="en-US" sz="2400" b="0" i="0" u="none" strike="noStrike" dirty="0">
                <a:solidFill>
                  <a:srgbClr val="67A478"/>
                </a:solidFill>
                <a:effectLst/>
                <a:latin typeface="Garamond"/>
              </a:rPr>
              <a:t> </a:t>
            </a:r>
            <a:r>
              <a:rPr lang="en-US" sz="2400" b="0" i="0" u="none" strike="noStrike" dirty="0">
                <a:solidFill>
                  <a:schemeClr val="tx1">
                    <a:lumMod val="75000"/>
                    <a:lumOff val="25000"/>
                  </a:schemeClr>
                </a:solidFill>
                <a:effectLst/>
                <a:latin typeface="Garamond"/>
              </a:rPr>
              <a:t>step-by-step tutorial to </a:t>
            </a:r>
            <a:r>
              <a:rPr lang="en-US" sz="2400" dirty="0">
                <a:solidFill>
                  <a:schemeClr val="tx1">
                    <a:lumMod val="75000"/>
                    <a:lumOff val="25000"/>
                  </a:schemeClr>
                </a:solidFill>
                <a:latin typeface="Garamond"/>
              </a:rPr>
              <a:t>provide the</a:t>
            </a:r>
            <a:r>
              <a:rPr lang="en-US" sz="2400" b="0" i="0" u="none" strike="noStrike" dirty="0">
                <a:solidFill>
                  <a:schemeClr val="tx1">
                    <a:lumMod val="75000"/>
                    <a:lumOff val="25000"/>
                  </a:schemeClr>
                </a:solidFill>
                <a:effectLst/>
                <a:latin typeface="Garamond"/>
              </a:rPr>
              <a:t> Idaho Department of Fish and Game with</a:t>
            </a:r>
            <a:r>
              <a:rPr lang="en-US" sz="2400" dirty="0">
                <a:solidFill>
                  <a:schemeClr val="tx1">
                    <a:lumMod val="75000"/>
                    <a:lumOff val="25000"/>
                  </a:schemeClr>
                </a:solidFill>
                <a:latin typeface="Garamond"/>
              </a:rPr>
              <a:t> tools for </a:t>
            </a:r>
            <a:r>
              <a:rPr lang="en-US" sz="2400" b="0" i="0" u="none" strike="noStrike" dirty="0">
                <a:solidFill>
                  <a:schemeClr val="tx1">
                    <a:lumMod val="75000"/>
                    <a:lumOff val="25000"/>
                  </a:schemeClr>
                </a:solidFill>
                <a:effectLst/>
                <a:latin typeface="Garamond"/>
              </a:rPr>
              <a:t>future monitoring and analysis</a:t>
            </a:r>
            <a:r>
              <a:rPr lang="en-US" sz="2400" b="0" i="0" dirty="0">
                <a:solidFill>
                  <a:schemeClr val="tx1">
                    <a:lumMod val="75000"/>
                    <a:lumOff val="25000"/>
                  </a:schemeClr>
                </a:solidFill>
                <a:effectLst/>
                <a:latin typeface="Garamond"/>
              </a:rPr>
              <a:t>​</a:t>
            </a:r>
            <a:endParaRPr lang="en-US" sz="2400" dirty="0">
              <a:solidFill>
                <a:schemeClr val="tx1">
                  <a:lumMod val="75000"/>
                  <a:lumOff val="25000"/>
                </a:schemeClr>
              </a:solidFill>
              <a:latin typeface="Garamond"/>
            </a:endParaRPr>
          </a:p>
        </p:txBody>
      </p:sp>
      <p:sp>
        <p:nvSpPr>
          <p:cNvPr id="34" name="TextBox 33">
            <a:extLst>
              <a:ext uri="{FF2B5EF4-FFF2-40B4-BE49-F238E27FC236}">
                <a16:creationId xmlns:a16="http://schemas.microsoft.com/office/drawing/2014/main" id="{332DC2F8-DAF9-7B96-F384-5A6378B389F2}"/>
              </a:ext>
            </a:extLst>
          </p:cNvPr>
          <p:cNvSpPr txBox="1"/>
          <p:nvPr/>
        </p:nvSpPr>
        <p:spPr>
          <a:xfrm>
            <a:off x="9825563" y="13354077"/>
            <a:ext cx="361059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67A478"/>
                </a:solidFill>
              </a:rPr>
              <a:t>Study Period</a:t>
            </a:r>
            <a:endParaRPr lang="en-US" sz="4400" dirty="0">
              <a:solidFill>
                <a:srgbClr val="67A478"/>
              </a:solidFill>
            </a:endParaRPr>
          </a:p>
        </p:txBody>
      </p:sp>
      <p:sp>
        <p:nvSpPr>
          <p:cNvPr id="42" name="TextBox 41">
            <a:extLst>
              <a:ext uri="{FF2B5EF4-FFF2-40B4-BE49-F238E27FC236}">
                <a16:creationId xmlns:a16="http://schemas.microsoft.com/office/drawing/2014/main" id="{1DC5E0BF-13E8-BAE9-5861-A63185C837A0}"/>
              </a:ext>
            </a:extLst>
          </p:cNvPr>
          <p:cNvSpPr txBox="1"/>
          <p:nvPr/>
        </p:nvSpPr>
        <p:spPr>
          <a:xfrm>
            <a:off x="10799153" y="14275529"/>
            <a:ext cx="1659547"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rgbClr val="67A478"/>
                </a:solidFill>
                <a:latin typeface="Garamond"/>
              </a:rPr>
              <a:t>2013–2022</a:t>
            </a:r>
          </a:p>
        </p:txBody>
      </p:sp>
      <p:grpSp>
        <p:nvGrpSpPr>
          <p:cNvPr id="55" name="Group 54">
            <a:extLst>
              <a:ext uri="{FF2B5EF4-FFF2-40B4-BE49-F238E27FC236}">
                <a16:creationId xmlns:a16="http://schemas.microsoft.com/office/drawing/2014/main" id="{2DD69831-A917-4971-9E40-D0B2C2F95000}"/>
              </a:ext>
            </a:extLst>
          </p:cNvPr>
          <p:cNvGrpSpPr/>
          <p:nvPr/>
        </p:nvGrpSpPr>
        <p:grpSpPr>
          <a:xfrm>
            <a:off x="725948" y="22202200"/>
            <a:ext cx="12258165" cy="6201753"/>
            <a:chOff x="987270" y="241544"/>
            <a:chExt cx="10339737" cy="5033063"/>
          </a:xfrm>
        </p:grpSpPr>
        <p:sp>
          <p:nvSpPr>
            <p:cNvPr id="56" name="Oval 55">
              <a:extLst>
                <a:ext uri="{FF2B5EF4-FFF2-40B4-BE49-F238E27FC236}">
                  <a16:creationId xmlns:a16="http://schemas.microsoft.com/office/drawing/2014/main" id="{893FD333-E658-4E95-A202-83509F9979C3}"/>
                </a:ext>
              </a:extLst>
            </p:cNvPr>
            <p:cNvSpPr/>
            <p:nvPr/>
          </p:nvSpPr>
          <p:spPr>
            <a:xfrm>
              <a:off x="6225488" y="956037"/>
              <a:ext cx="2002325" cy="784664"/>
            </a:xfrm>
            <a:prstGeom prst="ellipse">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tx1">
                      <a:lumMod val="75000"/>
                      <a:lumOff val="25000"/>
                    </a:schemeClr>
                  </a:solidFill>
                  <a:latin typeface="Garamond" panose="02020404030301010803" pitchFamily="18" charset="0"/>
                </a:rPr>
                <a:t>Surface Reflectance</a:t>
              </a:r>
            </a:p>
          </p:txBody>
        </p:sp>
        <p:sp>
          <p:nvSpPr>
            <p:cNvPr id="57" name="Rectangle: Rounded Corners 56">
              <a:extLst>
                <a:ext uri="{FF2B5EF4-FFF2-40B4-BE49-F238E27FC236}">
                  <a16:creationId xmlns:a16="http://schemas.microsoft.com/office/drawing/2014/main" id="{EC117B3F-FE62-450B-A7BF-1B86EFF035A1}"/>
                </a:ext>
              </a:extLst>
            </p:cNvPr>
            <p:cNvSpPr/>
            <p:nvPr/>
          </p:nvSpPr>
          <p:spPr>
            <a:xfrm>
              <a:off x="6225885" y="2640734"/>
              <a:ext cx="2013359" cy="468000"/>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solidFill>
                    <a:schemeClr val="tx1">
                      <a:lumMod val="75000"/>
                      <a:lumOff val="25000"/>
                    </a:schemeClr>
                  </a:solidFill>
                  <a:latin typeface="Garamond" panose="02020404030301010803" pitchFamily="18" charset="0"/>
                </a:rPr>
                <a:t>Georeference Check</a:t>
              </a:r>
            </a:p>
          </p:txBody>
        </p:sp>
        <p:sp>
          <p:nvSpPr>
            <p:cNvPr id="58" name="Rectangle: Rounded Corners 57">
              <a:extLst>
                <a:ext uri="{FF2B5EF4-FFF2-40B4-BE49-F238E27FC236}">
                  <a16:creationId xmlns:a16="http://schemas.microsoft.com/office/drawing/2014/main" id="{0D0729CD-F2D6-4A50-B313-571C2F2BA79C}"/>
                </a:ext>
              </a:extLst>
            </p:cNvPr>
            <p:cNvSpPr/>
            <p:nvPr/>
          </p:nvSpPr>
          <p:spPr>
            <a:xfrm>
              <a:off x="6225886" y="1941265"/>
              <a:ext cx="2002325" cy="468000"/>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solidFill>
                    <a:schemeClr val="tx1">
                      <a:lumMod val="75000"/>
                      <a:lumOff val="25000"/>
                    </a:schemeClr>
                  </a:solidFill>
                  <a:latin typeface="Garamond" panose="02020404030301010803" pitchFamily="18" charset="0"/>
                </a:rPr>
                <a:t>Clip Raster</a:t>
              </a:r>
            </a:p>
          </p:txBody>
        </p:sp>
        <p:sp>
          <p:nvSpPr>
            <p:cNvPr id="59" name="Oval 58">
              <a:extLst>
                <a:ext uri="{FF2B5EF4-FFF2-40B4-BE49-F238E27FC236}">
                  <a16:creationId xmlns:a16="http://schemas.microsoft.com/office/drawing/2014/main" id="{7A5A6671-C638-44FD-8D02-17F6DEDA2B1D}"/>
                </a:ext>
              </a:extLst>
            </p:cNvPr>
            <p:cNvSpPr/>
            <p:nvPr/>
          </p:nvSpPr>
          <p:spPr>
            <a:xfrm>
              <a:off x="3903036" y="2581956"/>
              <a:ext cx="2010600" cy="594000"/>
            </a:xfrm>
            <a:prstGeom prst="ellipse">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tx1">
                      <a:lumMod val="75000"/>
                      <a:lumOff val="25000"/>
                    </a:schemeClr>
                  </a:solidFill>
                  <a:latin typeface="Garamond" panose="02020404030301010803" pitchFamily="18" charset="0"/>
                </a:rPr>
                <a:t>NAIP</a:t>
              </a:r>
            </a:p>
            <a:p>
              <a:pPr algn="ctr"/>
              <a:r>
                <a:rPr lang="en-US" sz="1600" dirty="0">
                  <a:solidFill>
                    <a:schemeClr val="tx1">
                      <a:lumMod val="75000"/>
                      <a:lumOff val="25000"/>
                    </a:schemeClr>
                  </a:solidFill>
                  <a:latin typeface="Garamond" panose="02020404030301010803" pitchFamily="18" charset="0"/>
                </a:rPr>
                <a:t>(Reference)</a:t>
              </a:r>
            </a:p>
          </p:txBody>
        </p:sp>
        <p:cxnSp>
          <p:nvCxnSpPr>
            <p:cNvPr id="60" name="Straight Arrow Connector 59">
              <a:extLst>
                <a:ext uri="{FF2B5EF4-FFF2-40B4-BE49-F238E27FC236}">
                  <a16:creationId xmlns:a16="http://schemas.microsoft.com/office/drawing/2014/main" id="{983A8091-2382-429C-8EB1-A7F9E5976768}"/>
                </a:ext>
              </a:extLst>
            </p:cNvPr>
            <p:cNvCxnSpPr>
              <a:cxnSpLocks/>
              <a:stCxn id="59" idx="6"/>
              <a:endCxn id="57" idx="1"/>
            </p:cNvCxnSpPr>
            <p:nvPr/>
          </p:nvCxnSpPr>
          <p:spPr>
            <a:xfrm flipV="1">
              <a:off x="5913636" y="2874734"/>
              <a:ext cx="312249" cy="4222"/>
            </a:xfrm>
            <a:prstGeom prst="straightConnector1">
              <a:avLst/>
            </a:prstGeom>
            <a:ln w="127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8307864-D06E-4D46-8650-2733A91C9188}"/>
                </a:ext>
              </a:extLst>
            </p:cNvPr>
            <p:cNvCxnSpPr>
              <a:cxnSpLocks/>
              <a:stCxn id="56" idx="4"/>
              <a:endCxn id="58" idx="0"/>
            </p:cNvCxnSpPr>
            <p:nvPr/>
          </p:nvCxnSpPr>
          <p:spPr>
            <a:xfrm>
              <a:off x="7226651" y="1740701"/>
              <a:ext cx="398" cy="200564"/>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4FAE227-0776-47DA-AFAD-6A74427AAC5B}"/>
                </a:ext>
              </a:extLst>
            </p:cNvPr>
            <p:cNvCxnSpPr>
              <a:cxnSpLocks/>
              <a:stCxn id="58" idx="2"/>
              <a:endCxn id="57" idx="0"/>
            </p:cNvCxnSpPr>
            <p:nvPr/>
          </p:nvCxnSpPr>
          <p:spPr>
            <a:xfrm>
              <a:off x="7227049" y="2409265"/>
              <a:ext cx="5516" cy="231469"/>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AE62B3D8-4094-4B06-86F0-1FCB4B44A64D}"/>
                </a:ext>
              </a:extLst>
            </p:cNvPr>
            <p:cNvSpPr/>
            <p:nvPr/>
          </p:nvSpPr>
          <p:spPr>
            <a:xfrm>
              <a:off x="3897694" y="1875324"/>
              <a:ext cx="2012483" cy="593418"/>
            </a:xfrm>
            <a:prstGeom prst="ellipse">
              <a:avLst/>
            </a:prstGeom>
            <a:solidFill>
              <a:srgbClr val="00B0F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tx1">
                      <a:lumMod val="75000"/>
                      <a:lumOff val="25000"/>
                    </a:schemeClr>
                  </a:solidFill>
                  <a:latin typeface="Garamond" panose="02020404030301010803" pitchFamily="18" charset="0"/>
                </a:rPr>
                <a:t>Grazing Area</a:t>
              </a:r>
            </a:p>
            <a:p>
              <a:pPr algn="ctr"/>
              <a:r>
                <a:rPr lang="en-US" sz="1600" dirty="0">
                  <a:solidFill>
                    <a:schemeClr val="tx1">
                      <a:lumMod val="75000"/>
                      <a:lumOff val="25000"/>
                    </a:schemeClr>
                  </a:solidFill>
                  <a:latin typeface="Garamond" panose="02020404030301010803" pitchFamily="18" charset="0"/>
                </a:rPr>
                <a:t>Boundary</a:t>
              </a:r>
            </a:p>
          </p:txBody>
        </p:sp>
        <p:cxnSp>
          <p:nvCxnSpPr>
            <p:cNvPr id="64" name="Straight Arrow Connector 63">
              <a:extLst>
                <a:ext uri="{FF2B5EF4-FFF2-40B4-BE49-F238E27FC236}">
                  <a16:creationId xmlns:a16="http://schemas.microsoft.com/office/drawing/2014/main" id="{E3F3969B-B726-428F-9E1B-D35AC934F146}"/>
                </a:ext>
              </a:extLst>
            </p:cNvPr>
            <p:cNvCxnSpPr>
              <a:cxnSpLocks/>
              <a:stCxn id="63" idx="6"/>
              <a:endCxn id="58" idx="1"/>
            </p:cNvCxnSpPr>
            <p:nvPr/>
          </p:nvCxnSpPr>
          <p:spPr>
            <a:xfrm>
              <a:off x="5910177" y="2172033"/>
              <a:ext cx="315709" cy="3232"/>
            </a:xfrm>
            <a:prstGeom prst="straightConnector1">
              <a:avLst/>
            </a:prstGeom>
            <a:ln w="127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B26BB566-47CE-4C9C-98B3-7C0767700D9F}"/>
                </a:ext>
              </a:extLst>
            </p:cNvPr>
            <p:cNvSpPr/>
            <p:nvPr/>
          </p:nvSpPr>
          <p:spPr>
            <a:xfrm>
              <a:off x="6225885" y="3670805"/>
              <a:ext cx="2013359" cy="468000"/>
            </a:xfrm>
            <a:prstGeom prst="round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tx1">
                      <a:lumMod val="75000"/>
                      <a:lumOff val="25000"/>
                    </a:schemeClr>
                  </a:solidFill>
                  <a:latin typeface="Garamond" panose="02020404030301010803" pitchFamily="18" charset="0"/>
                </a:rPr>
                <a:t>Rectified Images</a:t>
              </a:r>
            </a:p>
          </p:txBody>
        </p:sp>
        <p:cxnSp>
          <p:nvCxnSpPr>
            <p:cNvPr id="66" name="Straight Arrow Connector 65">
              <a:extLst>
                <a:ext uri="{FF2B5EF4-FFF2-40B4-BE49-F238E27FC236}">
                  <a16:creationId xmlns:a16="http://schemas.microsoft.com/office/drawing/2014/main" id="{4DEC3D07-B431-424F-B991-29A032B1CCB0}"/>
                </a:ext>
              </a:extLst>
            </p:cNvPr>
            <p:cNvCxnSpPr>
              <a:cxnSpLocks/>
              <a:stCxn id="57" idx="2"/>
              <a:endCxn id="65" idx="0"/>
            </p:cNvCxnSpPr>
            <p:nvPr/>
          </p:nvCxnSpPr>
          <p:spPr>
            <a:xfrm>
              <a:off x="7232565" y="3108734"/>
              <a:ext cx="0" cy="562071"/>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7AC968F-BAD6-499D-9540-C21791EF5789}"/>
                </a:ext>
              </a:extLst>
            </p:cNvPr>
            <p:cNvCxnSpPr>
              <a:cxnSpLocks/>
              <a:stCxn id="65" idx="1"/>
              <a:endCxn id="68" idx="3"/>
            </p:cNvCxnSpPr>
            <p:nvPr/>
          </p:nvCxnSpPr>
          <p:spPr>
            <a:xfrm flipH="1">
              <a:off x="5907419" y="3904805"/>
              <a:ext cx="318466" cy="349455"/>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EADD8E5D-8D91-45CB-8550-5267C271E3CD}"/>
                </a:ext>
              </a:extLst>
            </p:cNvPr>
            <p:cNvSpPr/>
            <p:nvPr/>
          </p:nvSpPr>
          <p:spPr>
            <a:xfrm>
              <a:off x="3892179" y="4020260"/>
              <a:ext cx="2015240" cy="468000"/>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solidFill>
                    <a:schemeClr val="tx1">
                      <a:lumMod val="75000"/>
                      <a:lumOff val="25000"/>
                    </a:schemeClr>
                  </a:solidFill>
                  <a:latin typeface="Garamond" panose="02020404030301010803" pitchFamily="18" charset="0"/>
                </a:rPr>
                <a:t>Normalized Difference</a:t>
              </a:r>
            </a:p>
            <a:p>
              <a:pPr algn="ctr"/>
              <a:r>
                <a:rPr lang="en-US" sz="1600" dirty="0">
                  <a:solidFill>
                    <a:schemeClr val="tx1">
                      <a:lumMod val="75000"/>
                      <a:lumOff val="25000"/>
                    </a:schemeClr>
                  </a:solidFill>
                  <a:latin typeface="Garamond" panose="02020404030301010803" pitchFamily="18" charset="0"/>
                </a:rPr>
                <a:t>Vegetation Index (NDVI)</a:t>
              </a:r>
              <a:endParaRPr lang="en-US" sz="1400" dirty="0">
                <a:solidFill>
                  <a:schemeClr val="tx1">
                    <a:lumMod val="75000"/>
                    <a:lumOff val="25000"/>
                  </a:schemeClr>
                </a:solidFill>
                <a:latin typeface="Garamond" panose="02020404030301010803" pitchFamily="18" charset="0"/>
              </a:endParaRPr>
            </a:p>
          </p:txBody>
        </p:sp>
        <p:sp>
          <p:nvSpPr>
            <p:cNvPr id="69" name="Rectangle: Rounded Corners 68">
              <a:extLst>
                <a:ext uri="{FF2B5EF4-FFF2-40B4-BE49-F238E27FC236}">
                  <a16:creationId xmlns:a16="http://schemas.microsoft.com/office/drawing/2014/main" id="{C04E46E1-EBA1-4F8B-AC9A-B64CA6B8E34D}"/>
                </a:ext>
              </a:extLst>
            </p:cNvPr>
            <p:cNvSpPr/>
            <p:nvPr/>
          </p:nvSpPr>
          <p:spPr>
            <a:xfrm>
              <a:off x="9055733" y="4644607"/>
              <a:ext cx="2142000" cy="630000"/>
            </a:xfrm>
            <a:prstGeom prst="roundRect">
              <a:avLst/>
            </a:prstGeom>
            <a:solidFill>
              <a:schemeClr val="bg1"/>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a:solidFill>
                    <a:schemeClr val="tx1">
                      <a:lumMod val="75000"/>
                      <a:lumOff val="25000"/>
                    </a:schemeClr>
                  </a:solidFill>
                  <a:latin typeface="Garamond" panose="02020404030301010803" pitchFamily="18" charset="0"/>
                </a:rPr>
                <a:t>Quantifying </a:t>
              </a:r>
            </a:p>
            <a:p>
              <a:pPr algn="ctr"/>
              <a:r>
                <a:rPr lang="en-US" sz="1600" b="1" dirty="0">
                  <a:solidFill>
                    <a:schemeClr val="tx1">
                      <a:lumMod val="75000"/>
                      <a:lumOff val="25000"/>
                    </a:schemeClr>
                  </a:solidFill>
                  <a:latin typeface="Garamond" panose="02020404030301010803" pitchFamily="18" charset="0"/>
                </a:rPr>
                <a:t>Vegetation Changes</a:t>
              </a:r>
            </a:p>
          </p:txBody>
        </p:sp>
        <p:cxnSp>
          <p:nvCxnSpPr>
            <p:cNvPr id="70" name="Connector: Elbow 69">
              <a:extLst>
                <a:ext uri="{FF2B5EF4-FFF2-40B4-BE49-F238E27FC236}">
                  <a16:creationId xmlns:a16="http://schemas.microsoft.com/office/drawing/2014/main" id="{B9E570A9-0968-489F-A973-50B3DEFB738C}"/>
                </a:ext>
              </a:extLst>
            </p:cNvPr>
            <p:cNvCxnSpPr>
              <a:cxnSpLocks/>
              <a:stCxn id="84" idx="3"/>
              <a:endCxn id="71" idx="1"/>
            </p:cNvCxnSpPr>
            <p:nvPr/>
          </p:nvCxnSpPr>
          <p:spPr>
            <a:xfrm flipV="1">
              <a:off x="8239244" y="999049"/>
              <a:ext cx="827855" cy="3550349"/>
            </a:xfrm>
            <a:prstGeom prst="bentConnector3">
              <a:avLst>
                <a:gd name="adj1" fmla="val 50000"/>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1893A5B6-F65B-4356-BA3B-4391EB4E2B30}"/>
                </a:ext>
              </a:extLst>
            </p:cNvPr>
            <p:cNvSpPr/>
            <p:nvPr/>
          </p:nvSpPr>
          <p:spPr>
            <a:xfrm>
              <a:off x="9067099" y="684049"/>
              <a:ext cx="2142000" cy="630000"/>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solidFill>
                    <a:schemeClr val="tx1">
                      <a:lumMod val="75000"/>
                      <a:lumOff val="25000"/>
                    </a:schemeClr>
                  </a:solidFill>
                  <a:latin typeface="Garamond" panose="02020404030301010803" pitchFamily="18" charset="0"/>
                </a:rPr>
                <a:t>Land Change</a:t>
              </a:r>
            </a:p>
            <a:p>
              <a:pPr algn="ctr"/>
              <a:r>
                <a:rPr lang="en-US" sz="1600" dirty="0">
                  <a:solidFill>
                    <a:schemeClr val="tx1">
                      <a:lumMod val="75000"/>
                      <a:lumOff val="25000"/>
                    </a:schemeClr>
                  </a:solidFill>
                  <a:latin typeface="Garamond" panose="02020404030301010803" pitchFamily="18" charset="0"/>
                </a:rPr>
                <a:t>Modeler </a:t>
              </a:r>
            </a:p>
            <a:p>
              <a:pPr algn="ctr"/>
              <a:r>
                <a:rPr lang="en-US" sz="1600" dirty="0">
                  <a:solidFill>
                    <a:schemeClr val="tx1">
                      <a:lumMod val="75000"/>
                      <a:lumOff val="25000"/>
                    </a:schemeClr>
                  </a:solidFill>
                  <a:latin typeface="Garamond" panose="02020404030301010803" pitchFamily="18" charset="0"/>
                </a:rPr>
                <a:t>(IDRISI TerrSet)</a:t>
              </a:r>
            </a:p>
          </p:txBody>
        </p:sp>
        <p:sp>
          <p:nvSpPr>
            <p:cNvPr id="72" name="Rectangle: Rounded Corners 71">
              <a:extLst>
                <a:ext uri="{FF2B5EF4-FFF2-40B4-BE49-F238E27FC236}">
                  <a16:creationId xmlns:a16="http://schemas.microsoft.com/office/drawing/2014/main" id="{88CC9677-D172-4CAB-A25C-A8C1E01875FC}"/>
                </a:ext>
              </a:extLst>
            </p:cNvPr>
            <p:cNvSpPr/>
            <p:nvPr/>
          </p:nvSpPr>
          <p:spPr>
            <a:xfrm>
              <a:off x="9067099" y="1745375"/>
              <a:ext cx="2142000" cy="630000"/>
            </a:xfrm>
            <a:prstGeom prst="round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tx1">
                      <a:lumMod val="75000"/>
                      <a:lumOff val="25000"/>
                    </a:schemeClr>
                  </a:solidFill>
                  <a:latin typeface="Garamond" panose="02020404030301010803" pitchFamily="18" charset="0"/>
                </a:rPr>
                <a:t>Prediction Image</a:t>
              </a:r>
              <a:br>
                <a:rPr lang="en-US" sz="1600" dirty="0">
                  <a:solidFill>
                    <a:schemeClr val="tx1">
                      <a:lumMod val="75000"/>
                      <a:lumOff val="25000"/>
                    </a:schemeClr>
                  </a:solidFill>
                  <a:latin typeface="Garamond" panose="02020404030301010803" pitchFamily="18" charset="0"/>
                </a:rPr>
              </a:br>
              <a:r>
                <a:rPr lang="en-US" sz="1600" dirty="0">
                  <a:solidFill>
                    <a:schemeClr val="tx1">
                      <a:lumMod val="75000"/>
                      <a:lumOff val="25000"/>
                    </a:schemeClr>
                  </a:solidFill>
                  <a:latin typeface="Garamond" panose="02020404030301010803" pitchFamily="18" charset="0"/>
                </a:rPr>
                <a:t> (NDVI 2022)</a:t>
              </a:r>
            </a:p>
          </p:txBody>
        </p:sp>
        <p:cxnSp>
          <p:nvCxnSpPr>
            <p:cNvPr id="73" name="Straight Arrow Connector 72">
              <a:extLst>
                <a:ext uri="{FF2B5EF4-FFF2-40B4-BE49-F238E27FC236}">
                  <a16:creationId xmlns:a16="http://schemas.microsoft.com/office/drawing/2014/main" id="{9CDA47DC-7C04-4BBC-91BB-A206D2938745}"/>
                </a:ext>
              </a:extLst>
            </p:cNvPr>
            <p:cNvCxnSpPr>
              <a:cxnSpLocks/>
              <a:stCxn id="71" idx="2"/>
              <a:endCxn id="72" idx="0"/>
            </p:cNvCxnSpPr>
            <p:nvPr/>
          </p:nvCxnSpPr>
          <p:spPr>
            <a:xfrm>
              <a:off x="10138099" y="1314049"/>
              <a:ext cx="0" cy="431326"/>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4" name="Rectangle: Rounded Corners 73">
              <a:extLst>
                <a:ext uri="{FF2B5EF4-FFF2-40B4-BE49-F238E27FC236}">
                  <a16:creationId xmlns:a16="http://schemas.microsoft.com/office/drawing/2014/main" id="{BC416033-539B-41D8-8747-A320A9DB86DC}"/>
                </a:ext>
              </a:extLst>
            </p:cNvPr>
            <p:cNvSpPr/>
            <p:nvPr/>
          </p:nvSpPr>
          <p:spPr>
            <a:xfrm>
              <a:off x="9067099" y="2757724"/>
              <a:ext cx="2142000" cy="630000"/>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solidFill>
                    <a:schemeClr val="tx1">
                      <a:lumMod val="75000"/>
                      <a:lumOff val="25000"/>
                    </a:schemeClr>
                  </a:solidFill>
                  <a:latin typeface="Garamond" panose="02020404030301010803" pitchFamily="18" charset="0"/>
                </a:rPr>
                <a:t>Change Detection</a:t>
              </a:r>
            </a:p>
            <a:p>
              <a:pPr algn="ctr"/>
              <a:r>
                <a:rPr lang="en-US" sz="1600" dirty="0">
                  <a:solidFill>
                    <a:schemeClr val="tx1">
                      <a:lumMod val="75000"/>
                      <a:lumOff val="25000"/>
                    </a:schemeClr>
                  </a:solidFill>
                  <a:latin typeface="Garamond" panose="02020404030301010803" pitchFamily="18" charset="0"/>
                </a:rPr>
                <a:t>(ArcGIS Pro)</a:t>
              </a:r>
            </a:p>
          </p:txBody>
        </p:sp>
        <p:cxnSp>
          <p:nvCxnSpPr>
            <p:cNvPr id="75" name="Straight Arrow Connector 74">
              <a:extLst>
                <a:ext uri="{FF2B5EF4-FFF2-40B4-BE49-F238E27FC236}">
                  <a16:creationId xmlns:a16="http://schemas.microsoft.com/office/drawing/2014/main" id="{470CB21D-F878-42D6-9CF5-E172700DB021}"/>
                </a:ext>
              </a:extLst>
            </p:cNvPr>
            <p:cNvCxnSpPr>
              <a:cxnSpLocks/>
              <a:stCxn id="72" idx="2"/>
              <a:endCxn id="74" idx="0"/>
            </p:cNvCxnSpPr>
            <p:nvPr/>
          </p:nvCxnSpPr>
          <p:spPr>
            <a:xfrm>
              <a:off x="10138099" y="2375375"/>
              <a:ext cx="0" cy="382349"/>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6" name="Rectangle: Rounded Corners 75">
              <a:extLst>
                <a:ext uri="{FF2B5EF4-FFF2-40B4-BE49-F238E27FC236}">
                  <a16:creationId xmlns:a16="http://schemas.microsoft.com/office/drawing/2014/main" id="{4944F9E5-2AAA-48DC-AEE5-DFB27023A731}"/>
                </a:ext>
              </a:extLst>
            </p:cNvPr>
            <p:cNvSpPr/>
            <p:nvPr/>
          </p:nvSpPr>
          <p:spPr>
            <a:xfrm>
              <a:off x="3773261" y="726331"/>
              <a:ext cx="4645478" cy="253121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Garamond" panose="02020404030301010803" pitchFamily="18" charset="0"/>
              </a:endParaRPr>
            </a:p>
          </p:txBody>
        </p:sp>
        <p:sp>
          <p:nvSpPr>
            <p:cNvPr id="77" name="TextBox 76">
              <a:extLst>
                <a:ext uri="{FF2B5EF4-FFF2-40B4-BE49-F238E27FC236}">
                  <a16:creationId xmlns:a16="http://schemas.microsoft.com/office/drawing/2014/main" id="{546F0296-D1C6-40CE-AF33-7D30E26696F2}"/>
                </a:ext>
              </a:extLst>
            </p:cNvPr>
            <p:cNvSpPr txBox="1"/>
            <p:nvPr/>
          </p:nvSpPr>
          <p:spPr>
            <a:xfrm>
              <a:off x="3773261" y="241544"/>
              <a:ext cx="4645478" cy="299733"/>
            </a:xfrm>
            <a:prstGeom prst="rect">
              <a:avLst/>
            </a:prstGeom>
            <a:noFill/>
          </p:spPr>
          <p:txBody>
            <a:bodyPr wrap="square" lIns="91440" tIns="45720" rIns="91440" bIns="45720" anchor="t">
              <a:spAutoFit/>
            </a:bodyPr>
            <a:lstStyle/>
            <a:p>
              <a:pPr algn="ctr"/>
              <a:r>
                <a:rPr lang="en-US" sz="1800" b="1" dirty="0">
                  <a:solidFill>
                    <a:schemeClr val="tx1">
                      <a:lumMod val="75000"/>
                      <a:lumOff val="25000"/>
                    </a:schemeClr>
                  </a:solidFill>
                  <a:latin typeface="Garamond"/>
                </a:rPr>
                <a:t>Preprocessing</a:t>
              </a:r>
            </a:p>
          </p:txBody>
        </p:sp>
        <p:sp>
          <p:nvSpPr>
            <p:cNvPr id="78" name="Rectangle: Rounded Corners 77">
              <a:extLst>
                <a:ext uri="{FF2B5EF4-FFF2-40B4-BE49-F238E27FC236}">
                  <a16:creationId xmlns:a16="http://schemas.microsoft.com/office/drawing/2014/main" id="{BA7B3E3F-1335-4B96-BC6E-13813FA12B85}"/>
                </a:ext>
              </a:extLst>
            </p:cNvPr>
            <p:cNvSpPr/>
            <p:nvPr/>
          </p:nvSpPr>
          <p:spPr>
            <a:xfrm>
              <a:off x="9067098" y="3812766"/>
              <a:ext cx="2142000" cy="630000"/>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solidFill>
                    <a:schemeClr val="tx1">
                      <a:lumMod val="75000"/>
                      <a:lumOff val="25000"/>
                    </a:schemeClr>
                  </a:solidFill>
                  <a:latin typeface="Garamond" panose="02020404030301010803" pitchFamily="18" charset="0"/>
                </a:rPr>
                <a:t>Prediction – Observed</a:t>
              </a:r>
            </a:p>
            <a:p>
              <a:pPr algn="ctr"/>
              <a:r>
                <a:rPr lang="en-US" sz="1600" dirty="0">
                  <a:solidFill>
                    <a:schemeClr val="tx1">
                      <a:lumMod val="75000"/>
                      <a:lumOff val="25000"/>
                    </a:schemeClr>
                  </a:solidFill>
                  <a:latin typeface="Garamond" panose="02020404030301010803" pitchFamily="18" charset="0"/>
                </a:rPr>
                <a:t>NDVI</a:t>
              </a:r>
            </a:p>
          </p:txBody>
        </p:sp>
        <p:cxnSp>
          <p:nvCxnSpPr>
            <p:cNvPr id="79" name="Straight Arrow Connector 78">
              <a:extLst>
                <a:ext uri="{FF2B5EF4-FFF2-40B4-BE49-F238E27FC236}">
                  <a16:creationId xmlns:a16="http://schemas.microsoft.com/office/drawing/2014/main" id="{E6331DCA-60A1-47DD-8C6D-92715CB41462}"/>
                </a:ext>
              </a:extLst>
            </p:cNvPr>
            <p:cNvCxnSpPr>
              <a:cxnSpLocks/>
              <a:stCxn id="74" idx="2"/>
              <a:endCxn id="78" idx="0"/>
            </p:cNvCxnSpPr>
            <p:nvPr/>
          </p:nvCxnSpPr>
          <p:spPr>
            <a:xfrm flipH="1">
              <a:off x="10138098" y="3387724"/>
              <a:ext cx="1" cy="425042"/>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F1D06949-5492-4ABE-89F2-DCB196D4EA02}"/>
                </a:ext>
              </a:extLst>
            </p:cNvPr>
            <p:cNvSpPr/>
            <p:nvPr/>
          </p:nvSpPr>
          <p:spPr>
            <a:xfrm>
              <a:off x="1149509" y="943218"/>
              <a:ext cx="2002325" cy="635157"/>
            </a:xfrm>
            <a:prstGeom prst="ellipse">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600" dirty="0">
                  <a:solidFill>
                    <a:srgbClr val="3F3F3F"/>
                  </a:solidFill>
                  <a:latin typeface="Garamond" panose="02020404030301010803" pitchFamily="18" charset="0"/>
                </a:rPr>
                <a:t>Water Area</a:t>
              </a:r>
            </a:p>
          </p:txBody>
        </p:sp>
        <p:sp>
          <p:nvSpPr>
            <p:cNvPr id="81" name="Oval 80">
              <a:extLst>
                <a:ext uri="{FF2B5EF4-FFF2-40B4-BE49-F238E27FC236}">
                  <a16:creationId xmlns:a16="http://schemas.microsoft.com/office/drawing/2014/main" id="{0886AECB-BAC9-4751-AD24-A6504E2A568A}"/>
                </a:ext>
              </a:extLst>
            </p:cNvPr>
            <p:cNvSpPr/>
            <p:nvPr/>
          </p:nvSpPr>
          <p:spPr>
            <a:xfrm>
              <a:off x="1149509" y="1793276"/>
              <a:ext cx="1996808" cy="654341"/>
            </a:xfrm>
            <a:prstGeom prst="ellipse">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600" dirty="0">
                  <a:solidFill>
                    <a:srgbClr val="3F3F3F"/>
                  </a:solidFill>
                  <a:latin typeface="Garamond" panose="02020404030301010803" pitchFamily="18" charset="0"/>
                </a:rPr>
                <a:t>Vegetation Area</a:t>
              </a:r>
            </a:p>
          </p:txBody>
        </p:sp>
        <p:sp>
          <p:nvSpPr>
            <p:cNvPr id="82" name="Rectangle: Rounded Corners 81">
              <a:extLst>
                <a:ext uri="{FF2B5EF4-FFF2-40B4-BE49-F238E27FC236}">
                  <a16:creationId xmlns:a16="http://schemas.microsoft.com/office/drawing/2014/main" id="{8128875C-32AA-4070-AAC3-8183454CDA3A}"/>
                </a:ext>
              </a:extLst>
            </p:cNvPr>
            <p:cNvSpPr/>
            <p:nvPr/>
          </p:nvSpPr>
          <p:spPr>
            <a:xfrm>
              <a:off x="987273" y="728317"/>
              <a:ext cx="2363280" cy="32919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Garamond" panose="02020404030301010803" pitchFamily="18" charset="0"/>
              </a:endParaRPr>
            </a:p>
          </p:txBody>
        </p:sp>
        <p:cxnSp>
          <p:nvCxnSpPr>
            <p:cNvPr id="83" name="Straight Arrow Connector 82">
              <a:extLst>
                <a:ext uri="{FF2B5EF4-FFF2-40B4-BE49-F238E27FC236}">
                  <a16:creationId xmlns:a16="http://schemas.microsoft.com/office/drawing/2014/main" id="{7C85FEBD-52FF-4E18-A3CE-79690EF4C0AD}"/>
                </a:ext>
              </a:extLst>
            </p:cNvPr>
            <p:cNvCxnSpPr>
              <a:cxnSpLocks/>
              <a:stCxn id="78" idx="2"/>
              <a:endCxn id="69" idx="0"/>
            </p:cNvCxnSpPr>
            <p:nvPr/>
          </p:nvCxnSpPr>
          <p:spPr>
            <a:xfrm flipH="1">
              <a:off x="10126734" y="4442766"/>
              <a:ext cx="11364" cy="201841"/>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4" name="Rectangle: Rounded Corners 83">
              <a:extLst>
                <a:ext uri="{FF2B5EF4-FFF2-40B4-BE49-F238E27FC236}">
                  <a16:creationId xmlns:a16="http://schemas.microsoft.com/office/drawing/2014/main" id="{A162269A-ABF3-4F8B-A774-5422FA8EABFF}"/>
                </a:ext>
              </a:extLst>
            </p:cNvPr>
            <p:cNvSpPr/>
            <p:nvPr/>
          </p:nvSpPr>
          <p:spPr>
            <a:xfrm>
              <a:off x="6225885" y="4279398"/>
              <a:ext cx="2013359" cy="540000"/>
            </a:xfrm>
            <a:prstGeom prst="round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tx1">
                      <a:lumMod val="75000"/>
                      <a:lumOff val="25000"/>
                    </a:schemeClr>
                  </a:solidFill>
                  <a:latin typeface="Garamond" panose="02020404030301010803" pitchFamily="18" charset="0"/>
                </a:rPr>
                <a:t>Calculate</a:t>
              </a:r>
            </a:p>
            <a:p>
              <a:pPr algn="ctr"/>
              <a:r>
                <a:rPr lang="en-US" sz="1600" dirty="0">
                  <a:solidFill>
                    <a:schemeClr val="tx1">
                      <a:lumMod val="75000"/>
                      <a:lumOff val="25000"/>
                    </a:schemeClr>
                  </a:solidFill>
                  <a:latin typeface="Garamond" panose="02020404030301010803" pitchFamily="18" charset="0"/>
                </a:rPr>
                <a:t>Year-Max NDVI</a:t>
              </a:r>
            </a:p>
          </p:txBody>
        </p:sp>
        <p:cxnSp>
          <p:nvCxnSpPr>
            <p:cNvPr id="85" name="Straight Arrow Connector 84">
              <a:extLst>
                <a:ext uri="{FF2B5EF4-FFF2-40B4-BE49-F238E27FC236}">
                  <a16:creationId xmlns:a16="http://schemas.microsoft.com/office/drawing/2014/main" id="{731DA366-7C72-4DC9-8AE1-D774E9A82736}"/>
                </a:ext>
              </a:extLst>
            </p:cNvPr>
            <p:cNvCxnSpPr>
              <a:cxnSpLocks/>
              <a:stCxn id="68" idx="3"/>
              <a:endCxn id="84" idx="1"/>
            </p:cNvCxnSpPr>
            <p:nvPr/>
          </p:nvCxnSpPr>
          <p:spPr>
            <a:xfrm>
              <a:off x="5907419" y="4254260"/>
              <a:ext cx="318466" cy="295138"/>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8F7DA07A-E1B6-444B-88FF-A231E2326DD9}"/>
                </a:ext>
              </a:extLst>
            </p:cNvPr>
            <p:cNvCxnSpPr>
              <a:cxnSpLocks/>
              <a:stCxn id="84" idx="3"/>
              <a:endCxn id="74" idx="1"/>
            </p:cNvCxnSpPr>
            <p:nvPr/>
          </p:nvCxnSpPr>
          <p:spPr>
            <a:xfrm flipV="1">
              <a:off x="8239244" y="3072724"/>
              <a:ext cx="827855" cy="1476674"/>
            </a:xfrm>
            <a:prstGeom prst="bentConnector3">
              <a:avLst>
                <a:gd name="adj1" fmla="val 50000"/>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C0846610-7BC2-449E-9E11-ECF82E5D6296}"/>
                </a:ext>
              </a:extLst>
            </p:cNvPr>
            <p:cNvSpPr txBox="1"/>
            <p:nvPr/>
          </p:nvSpPr>
          <p:spPr>
            <a:xfrm>
              <a:off x="8963727" y="249572"/>
              <a:ext cx="2363280" cy="299733"/>
            </a:xfrm>
            <a:prstGeom prst="rect">
              <a:avLst/>
            </a:prstGeom>
            <a:noFill/>
          </p:spPr>
          <p:txBody>
            <a:bodyPr wrap="square">
              <a:spAutoFit/>
            </a:bodyPr>
            <a:lstStyle/>
            <a:p>
              <a:pPr algn="ctr"/>
              <a:r>
                <a:rPr lang="en-US" sz="1800" b="1" dirty="0">
                  <a:solidFill>
                    <a:srgbClr val="3F3F3F"/>
                  </a:solidFill>
                  <a:latin typeface="Garamond" panose="02020404030301010803" pitchFamily="18" charset="0"/>
                </a:rPr>
                <a:t>Ecological Forecasting</a:t>
              </a:r>
            </a:p>
          </p:txBody>
        </p:sp>
        <p:sp>
          <p:nvSpPr>
            <p:cNvPr id="88" name="Rectangle: Rounded Corners 87">
              <a:extLst>
                <a:ext uri="{FF2B5EF4-FFF2-40B4-BE49-F238E27FC236}">
                  <a16:creationId xmlns:a16="http://schemas.microsoft.com/office/drawing/2014/main" id="{08497E9C-20DD-4C7C-ACC9-20ABF379E219}"/>
                </a:ext>
              </a:extLst>
            </p:cNvPr>
            <p:cNvSpPr/>
            <p:nvPr/>
          </p:nvSpPr>
          <p:spPr>
            <a:xfrm>
              <a:off x="3892179" y="3382794"/>
              <a:ext cx="2015240" cy="468000"/>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solidFill>
                    <a:schemeClr val="tx1">
                      <a:lumMod val="75000"/>
                      <a:lumOff val="25000"/>
                    </a:schemeClr>
                  </a:solidFill>
                  <a:latin typeface="Garamond" panose="02020404030301010803" pitchFamily="18" charset="0"/>
                </a:rPr>
                <a:t>Normalized Difference</a:t>
              </a:r>
            </a:p>
            <a:p>
              <a:pPr algn="ctr"/>
              <a:r>
                <a:rPr lang="en-US" sz="1600" dirty="0">
                  <a:solidFill>
                    <a:schemeClr val="tx1">
                      <a:lumMod val="75000"/>
                      <a:lumOff val="25000"/>
                    </a:schemeClr>
                  </a:solidFill>
                  <a:latin typeface="Garamond" panose="02020404030301010803" pitchFamily="18" charset="0"/>
                </a:rPr>
                <a:t>Water Index (NDWI)</a:t>
              </a:r>
              <a:endParaRPr lang="en-US" sz="1400" dirty="0">
                <a:solidFill>
                  <a:schemeClr val="tx1">
                    <a:lumMod val="75000"/>
                    <a:lumOff val="25000"/>
                  </a:schemeClr>
                </a:solidFill>
                <a:latin typeface="Garamond" panose="02020404030301010803" pitchFamily="18" charset="0"/>
              </a:endParaRPr>
            </a:p>
          </p:txBody>
        </p:sp>
        <p:cxnSp>
          <p:nvCxnSpPr>
            <p:cNvPr id="89" name="Straight Arrow Connector 88">
              <a:extLst>
                <a:ext uri="{FF2B5EF4-FFF2-40B4-BE49-F238E27FC236}">
                  <a16:creationId xmlns:a16="http://schemas.microsoft.com/office/drawing/2014/main" id="{BAF6F37D-D69E-4E95-9CA5-B395253B5048}"/>
                </a:ext>
              </a:extLst>
            </p:cNvPr>
            <p:cNvCxnSpPr>
              <a:cxnSpLocks/>
              <a:stCxn id="65" idx="1"/>
              <a:endCxn id="88" idx="3"/>
            </p:cNvCxnSpPr>
            <p:nvPr/>
          </p:nvCxnSpPr>
          <p:spPr>
            <a:xfrm flipH="1" flipV="1">
              <a:off x="5907419" y="3616794"/>
              <a:ext cx="318466" cy="288011"/>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8B701D94-1538-4C69-85A8-FB12B4156BD6}"/>
                </a:ext>
              </a:extLst>
            </p:cNvPr>
            <p:cNvSpPr txBox="1"/>
            <p:nvPr/>
          </p:nvSpPr>
          <p:spPr>
            <a:xfrm>
              <a:off x="987270" y="241544"/>
              <a:ext cx="2363280" cy="299733"/>
            </a:xfrm>
            <a:prstGeom prst="rect">
              <a:avLst/>
            </a:prstGeom>
            <a:noFill/>
          </p:spPr>
          <p:txBody>
            <a:bodyPr wrap="square">
              <a:spAutoFit/>
            </a:bodyPr>
            <a:lstStyle/>
            <a:p>
              <a:pPr algn="ctr"/>
              <a:r>
                <a:rPr lang="en-US" sz="1800" b="1" dirty="0">
                  <a:solidFill>
                    <a:srgbClr val="3F3F3F"/>
                  </a:solidFill>
                  <a:latin typeface="Garamond" panose="02020404030301010803" pitchFamily="18" charset="0"/>
                </a:rPr>
                <a:t>Suitability Analysis</a:t>
              </a:r>
            </a:p>
          </p:txBody>
        </p:sp>
        <p:sp>
          <p:nvSpPr>
            <p:cNvPr id="91" name="Rectangle: Rounded Corners 90">
              <a:extLst>
                <a:ext uri="{FF2B5EF4-FFF2-40B4-BE49-F238E27FC236}">
                  <a16:creationId xmlns:a16="http://schemas.microsoft.com/office/drawing/2014/main" id="{EC982B3A-1A90-43A0-B562-D678A300EC77}"/>
                </a:ext>
              </a:extLst>
            </p:cNvPr>
            <p:cNvSpPr/>
            <p:nvPr/>
          </p:nvSpPr>
          <p:spPr>
            <a:xfrm>
              <a:off x="987271" y="4611204"/>
              <a:ext cx="2363279" cy="629999"/>
            </a:xfrm>
            <a:prstGeom prst="roundRect">
              <a:avLst/>
            </a:prstGeom>
            <a:solidFill>
              <a:schemeClr val="bg1"/>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a:solidFill>
                    <a:schemeClr val="tx1">
                      <a:lumMod val="75000"/>
                      <a:lumOff val="25000"/>
                    </a:schemeClr>
                  </a:solidFill>
                  <a:latin typeface="Garamond" panose="02020404030301010803" pitchFamily="18" charset="0"/>
                </a:rPr>
                <a:t>Quantifying the Effect of Grazing on Ecosystem</a:t>
              </a:r>
            </a:p>
          </p:txBody>
        </p:sp>
        <p:cxnSp>
          <p:nvCxnSpPr>
            <p:cNvPr id="92" name="Straight Arrow Connector 91">
              <a:extLst>
                <a:ext uri="{FF2B5EF4-FFF2-40B4-BE49-F238E27FC236}">
                  <a16:creationId xmlns:a16="http://schemas.microsoft.com/office/drawing/2014/main" id="{72FEAA54-F034-44A8-AC95-79E095531FCF}"/>
                </a:ext>
              </a:extLst>
            </p:cNvPr>
            <p:cNvCxnSpPr>
              <a:cxnSpLocks/>
              <a:stCxn id="82" idx="2"/>
              <a:endCxn id="91" idx="0"/>
            </p:cNvCxnSpPr>
            <p:nvPr/>
          </p:nvCxnSpPr>
          <p:spPr>
            <a:xfrm flipH="1">
              <a:off x="2168910" y="4020260"/>
              <a:ext cx="3" cy="590943"/>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E2C0E601-784B-46EE-AEBD-C8F1A096922D}"/>
                </a:ext>
              </a:extLst>
            </p:cNvPr>
            <p:cNvCxnSpPr>
              <a:cxnSpLocks/>
              <a:stCxn id="88" idx="1"/>
              <a:endCxn id="82" idx="3"/>
            </p:cNvCxnSpPr>
            <p:nvPr/>
          </p:nvCxnSpPr>
          <p:spPr>
            <a:xfrm rot="10800000">
              <a:off x="3350553" y="2374290"/>
              <a:ext cx="541626" cy="1242505"/>
            </a:xfrm>
            <a:prstGeom prst="bentConnector3">
              <a:avLst>
                <a:gd name="adj1" fmla="val 55276"/>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CDAFC25F-C196-4AC8-8282-609B5206DBA2}"/>
                </a:ext>
              </a:extLst>
            </p:cNvPr>
            <p:cNvCxnSpPr>
              <a:cxnSpLocks/>
              <a:stCxn id="69" idx="1"/>
              <a:endCxn id="82" idx="3"/>
            </p:cNvCxnSpPr>
            <p:nvPr/>
          </p:nvCxnSpPr>
          <p:spPr>
            <a:xfrm rot="10800000">
              <a:off x="3350554" y="2374289"/>
              <a:ext cx="5705180" cy="2585319"/>
            </a:xfrm>
            <a:prstGeom prst="bentConnector3">
              <a:avLst>
                <a:gd name="adj1" fmla="val 9619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95" name="Picture 94">
              <a:extLst>
                <a:ext uri="{FF2B5EF4-FFF2-40B4-BE49-F238E27FC236}">
                  <a16:creationId xmlns:a16="http://schemas.microsoft.com/office/drawing/2014/main" id="{E238954B-5A59-4187-AD96-118F59358B7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3937325" y="971793"/>
              <a:ext cx="901064" cy="768908"/>
            </a:xfrm>
            <a:prstGeom prst="rect">
              <a:avLst/>
            </a:prstGeom>
          </p:spPr>
        </p:pic>
        <p:sp>
          <p:nvSpPr>
            <p:cNvPr id="96" name="TextBox 95">
              <a:extLst>
                <a:ext uri="{FF2B5EF4-FFF2-40B4-BE49-F238E27FC236}">
                  <a16:creationId xmlns:a16="http://schemas.microsoft.com/office/drawing/2014/main" id="{F9D3B64E-2CF7-42C1-A7C2-B1BAF77B28DC}"/>
                </a:ext>
              </a:extLst>
            </p:cNvPr>
            <p:cNvSpPr txBox="1"/>
            <p:nvPr/>
          </p:nvSpPr>
          <p:spPr>
            <a:xfrm>
              <a:off x="4763046" y="978975"/>
              <a:ext cx="1320295" cy="674400"/>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Landsat 8 OLI</a:t>
              </a:r>
            </a:p>
            <a:p>
              <a:r>
                <a:rPr lang="en-US" sz="1600" dirty="0">
                  <a:solidFill>
                    <a:schemeClr val="tx1">
                      <a:lumMod val="75000"/>
                      <a:lumOff val="25000"/>
                    </a:schemeClr>
                  </a:solidFill>
                  <a:latin typeface="Garamond" panose="02020404030301010803" pitchFamily="18" charset="0"/>
                </a:rPr>
                <a:t>(Google </a:t>
              </a:r>
            </a:p>
            <a:p>
              <a:r>
                <a:rPr lang="en-US" sz="1600" dirty="0">
                  <a:solidFill>
                    <a:schemeClr val="tx1">
                      <a:lumMod val="75000"/>
                      <a:lumOff val="25000"/>
                    </a:schemeClr>
                  </a:solidFill>
                  <a:latin typeface="Garamond" panose="02020404030301010803" pitchFamily="18" charset="0"/>
                </a:rPr>
                <a:t>Earth Engine)</a:t>
              </a:r>
            </a:p>
          </p:txBody>
        </p:sp>
        <p:sp>
          <p:nvSpPr>
            <p:cNvPr id="97" name="Rectangle 96">
              <a:extLst>
                <a:ext uri="{FF2B5EF4-FFF2-40B4-BE49-F238E27FC236}">
                  <a16:creationId xmlns:a16="http://schemas.microsoft.com/office/drawing/2014/main" id="{C5E378DF-42A6-4CA6-A28E-E2C7DE921BBD}"/>
                </a:ext>
              </a:extLst>
            </p:cNvPr>
            <p:cNvSpPr/>
            <p:nvPr/>
          </p:nvSpPr>
          <p:spPr>
            <a:xfrm>
              <a:off x="3968543" y="873336"/>
              <a:ext cx="2114799" cy="867365"/>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Garamond" panose="02020404030301010803" pitchFamily="18" charset="0"/>
              </a:endParaRPr>
            </a:p>
          </p:txBody>
        </p:sp>
        <p:sp>
          <p:nvSpPr>
            <p:cNvPr id="99" name="Rectangle: Rounded Corners 98">
              <a:extLst>
                <a:ext uri="{FF2B5EF4-FFF2-40B4-BE49-F238E27FC236}">
                  <a16:creationId xmlns:a16="http://schemas.microsoft.com/office/drawing/2014/main" id="{6E6C0C2E-A129-42FE-9CF1-ACBCA89A1FE3}"/>
                </a:ext>
              </a:extLst>
            </p:cNvPr>
            <p:cNvSpPr/>
            <p:nvPr/>
          </p:nvSpPr>
          <p:spPr>
            <a:xfrm>
              <a:off x="1143992" y="3072724"/>
              <a:ext cx="2002325" cy="629244"/>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US" sz="1600" dirty="0">
                  <a:solidFill>
                    <a:srgbClr val="3F3F3F"/>
                  </a:solidFill>
                  <a:latin typeface="Garamond" panose="02020404030301010803" pitchFamily="18" charset="0"/>
                </a:rPr>
                <a:t>Change Detection</a:t>
              </a:r>
            </a:p>
            <a:p>
              <a:pPr algn="ctr"/>
              <a:r>
                <a:rPr lang="en-US" sz="1600" dirty="0">
                  <a:solidFill>
                    <a:srgbClr val="3F3F3F"/>
                  </a:solidFill>
                  <a:latin typeface="Garamond" panose="02020404030301010803" pitchFamily="18" charset="0"/>
                </a:rPr>
                <a:t>(ArcGIS Pro)</a:t>
              </a:r>
            </a:p>
          </p:txBody>
        </p:sp>
        <p:cxnSp>
          <p:nvCxnSpPr>
            <p:cNvPr id="100" name="Straight Arrow Connector 99">
              <a:extLst>
                <a:ext uri="{FF2B5EF4-FFF2-40B4-BE49-F238E27FC236}">
                  <a16:creationId xmlns:a16="http://schemas.microsoft.com/office/drawing/2014/main" id="{1E9B899F-0583-4207-81FA-B172AE3CF553}"/>
                </a:ext>
              </a:extLst>
            </p:cNvPr>
            <p:cNvCxnSpPr>
              <a:cxnSpLocks/>
              <a:stCxn id="81" idx="4"/>
              <a:endCxn id="99" idx="0"/>
            </p:cNvCxnSpPr>
            <p:nvPr/>
          </p:nvCxnSpPr>
          <p:spPr>
            <a:xfrm flipH="1">
              <a:off x="2145155" y="2447617"/>
              <a:ext cx="2758" cy="625107"/>
            </a:xfrm>
            <a:prstGeom prst="straightConnector1">
              <a:avLst/>
            </a:prstGeom>
            <a:ln w="12700">
              <a:solidFill>
                <a:schemeClr val="tx1">
                  <a:lumMod val="65000"/>
                  <a:lumOff val="3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8D8709DD-F48C-4D0E-9131-9E71ABEBAC5B}"/>
              </a:ext>
            </a:extLst>
          </p:cNvPr>
          <p:cNvSpPr txBox="1"/>
          <p:nvPr/>
        </p:nvSpPr>
        <p:spPr>
          <a:xfrm>
            <a:off x="10270502" y="18638827"/>
            <a:ext cx="3251615" cy="707886"/>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Garamond"/>
              </a:rPr>
              <a:t>Control: Orth &amp; Johnson Units</a:t>
            </a:r>
          </a:p>
        </p:txBody>
      </p:sp>
      <p:grpSp>
        <p:nvGrpSpPr>
          <p:cNvPr id="2" name="Group 1">
            <a:extLst>
              <a:ext uri="{FF2B5EF4-FFF2-40B4-BE49-F238E27FC236}">
                <a16:creationId xmlns:a16="http://schemas.microsoft.com/office/drawing/2014/main" id="{C29BFF30-2E6B-45C9-B63E-0AA5D91EE939}"/>
              </a:ext>
            </a:extLst>
          </p:cNvPr>
          <p:cNvGrpSpPr/>
          <p:nvPr/>
        </p:nvGrpSpPr>
        <p:grpSpPr>
          <a:xfrm>
            <a:off x="10005772" y="15120344"/>
            <a:ext cx="2907973" cy="4598783"/>
            <a:chOff x="10005772" y="15120344"/>
            <a:chExt cx="2907973" cy="4598783"/>
          </a:xfrm>
        </p:grpSpPr>
        <p:sp>
          <p:nvSpPr>
            <p:cNvPr id="45" name="TextBox 44">
              <a:extLst>
                <a:ext uri="{FF2B5EF4-FFF2-40B4-BE49-F238E27FC236}">
                  <a16:creationId xmlns:a16="http://schemas.microsoft.com/office/drawing/2014/main" id="{C0602964-757D-A019-49B6-EBBEE55CA159}"/>
                </a:ext>
              </a:extLst>
            </p:cNvPr>
            <p:cNvSpPr txBox="1"/>
            <p:nvPr/>
          </p:nvSpPr>
          <p:spPr>
            <a:xfrm>
              <a:off x="10294211" y="17734148"/>
              <a:ext cx="222051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Garamond"/>
                </a:rPr>
                <a:t>Thompson Unit</a:t>
              </a:r>
            </a:p>
            <a:p>
              <a:r>
                <a:rPr lang="en-US" dirty="0">
                  <a:solidFill>
                    <a:schemeClr val="tx1">
                      <a:lumMod val="75000"/>
                      <a:lumOff val="25000"/>
                    </a:schemeClr>
                  </a:solidFill>
                  <a:latin typeface="Garamond"/>
                </a:rPr>
                <a:t>01/14/22 – 03/01/22</a:t>
              </a:r>
            </a:p>
            <a:p>
              <a:pPr marL="342900" indent="-342900">
                <a:buFont typeface="Arial"/>
                <a:buChar char="•"/>
              </a:pPr>
              <a:r>
                <a:rPr lang="en-US" dirty="0">
                  <a:solidFill>
                    <a:schemeClr val="tx1">
                      <a:lumMod val="75000"/>
                      <a:lumOff val="25000"/>
                    </a:schemeClr>
                  </a:solidFill>
                  <a:latin typeface="Garamond"/>
                </a:rPr>
                <a:t>400 AUMs</a:t>
              </a:r>
            </a:p>
          </p:txBody>
        </p:sp>
        <p:sp>
          <p:nvSpPr>
            <p:cNvPr id="47" name="TextBox 46">
              <a:extLst>
                <a:ext uri="{FF2B5EF4-FFF2-40B4-BE49-F238E27FC236}">
                  <a16:creationId xmlns:a16="http://schemas.microsoft.com/office/drawing/2014/main" id="{40D600DB-2E9B-09D7-679D-C1DFE5844493}"/>
                </a:ext>
              </a:extLst>
            </p:cNvPr>
            <p:cNvSpPr txBox="1"/>
            <p:nvPr/>
          </p:nvSpPr>
          <p:spPr>
            <a:xfrm>
              <a:off x="10347980" y="15771584"/>
              <a:ext cx="256576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Garamond"/>
                </a:rPr>
                <a:t>American Game Unit</a:t>
              </a:r>
            </a:p>
            <a:p>
              <a:r>
                <a:rPr lang="en-US" dirty="0">
                  <a:solidFill>
                    <a:schemeClr val="tx1">
                      <a:lumMod val="75000"/>
                      <a:lumOff val="25000"/>
                    </a:schemeClr>
                  </a:solidFill>
                  <a:latin typeface="Garamond"/>
                </a:rPr>
                <a:t>01/27/21 – 03/04/21</a:t>
              </a:r>
            </a:p>
            <a:p>
              <a:pPr marL="342900" indent="-342900">
                <a:buFont typeface="Arial"/>
                <a:buChar char="•"/>
              </a:pPr>
              <a:r>
                <a:rPr lang="en-US" dirty="0">
                  <a:solidFill>
                    <a:schemeClr val="tx1">
                      <a:lumMod val="75000"/>
                      <a:lumOff val="25000"/>
                    </a:schemeClr>
                  </a:solidFill>
                  <a:latin typeface="Garamond"/>
                </a:rPr>
                <a:t>400 AUMs</a:t>
              </a:r>
            </a:p>
            <a:p>
              <a:r>
                <a:rPr lang="en-US" dirty="0">
                  <a:solidFill>
                    <a:schemeClr val="tx1">
                      <a:lumMod val="75000"/>
                      <a:lumOff val="25000"/>
                    </a:schemeClr>
                  </a:solidFill>
                  <a:latin typeface="Garamond"/>
                </a:rPr>
                <a:t>01/14/22 – 03/01/22</a:t>
              </a:r>
            </a:p>
            <a:p>
              <a:pPr marL="342900" indent="-342900">
                <a:buFont typeface="Arial"/>
                <a:buChar char="•"/>
              </a:pPr>
              <a:r>
                <a:rPr lang="en-US" dirty="0">
                  <a:solidFill>
                    <a:schemeClr val="tx1">
                      <a:lumMod val="75000"/>
                      <a:lumOff val="25000"/>
                    </a:schemeClr>
                  </a:solidFill>
                  <a:latin typeface="Garamond"/>
                </a:rPr>
                <a:t>400 AUMs</a:t>
              </a:r>
            </a:p>
            <a:p>
              <a:r>
                <a:rPr lang="en-US" dirty="0">
                  <a:solidFill>
                    <a:schemeClr val="tx1">
                      <a:lumMod val="75000"/>
                      <a:lumOff val="25000"/>
                    </a:schemeClr>
                  </a:solidFill>
                  <a:latin typeface="Garamond"/>
                </a:rPr>
                <a:t>12/31/22 – 02/24/23</a:t>
              </a:r>
            </a:p>
            <a:p>
              <a:pPr marL="342900" indent="-342900">
                <a:buFont typeface="Arial"/>
                <a:buChar char="•"/>
              </a:pPr>
              <a:r>
                <a:rPr lang="en-US" dirty="0">
                  <a:solidFill>
                    <a:schemeClr val="tx1">
                      <a:lumMod val="75000"/>
                      <a:lumOff val="25000"/>
                    </a:schemeClr>
                  </a:solidFill>
                  <a:latin typeface="Garamond"/>
                </a:rPr>
                <a:t>400 AUMs</a:t>
              </a:r>
            </a:p>
          </p:txBody>
        </p:sp>
        <p:sp>
          <p:nvSpPr>
            <p:cNvPr id="46" name="Oval 45">
              <a:extLst>
                <a:ext uri="{FF2B5EF4-FFF2-40B4-BE49-F238E27FC236}">
                  <a16:creationId xmlns:a16="http://schemas.microsoft.com/office/drawing/2014/main" id="{FF77CBF9-5FFF-91A1-F36F-C63ABB019B5E}"/>
                </a:ext>
              </a:extLst>
            </p:cNvPr>
            <p:cNvSpPr>
              <a:spLocks noChangeAspect="1"/>
            </p:cNvSpPr>
            <p:nvPr/>
          </p:nvSpPr>
          <p:spPr>
            <a:xfrm>
              <a:off x="10021815" y="15851926"/>
              <a:ext cx="196608" cy="272397"/>
            </a:xfrm>
            <a:prstGeom prst="ellipse">
              <a:avLst/>
            </a:prstGeom>
            <a:solidFill>
              <a:srgbClr val="EA00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solidFill>
                  <a:schemeClr val="tx1">
                    <a:lumMod val="75000"/>
                    <a:lumOff val="25000"/>
                  </a:schemeClr>
                </a:solidFill>
              </a:endParaRPr>
            </a:p>
          </p:txBody>
        </p:sp>
        <p:sp>
          <p:nvSpPr>
            <p:cNvPr id="48" name="Oval 47">
              <a:extLst>
                <a:ext uri="{FF2B5EF4-FFF2-40B4-BE49-F238E27FC236}">
                  <a16:creationId xmlns:a16="http://schemas.microsoft.com/office/drawing/2014/main" id="{9CB28160-24BD-1D39-0C58-83A5CB84BD13}"/>
                </a:ext>
              </a:extLst>
            </p:cNvPr>
            <p:cNvSpPr>
              <a:spLocks noChangeAspect="1"/>
            </p:cNvSpPr>
            <p:nvPr/>
          </p:nvSpPr>
          <p:spPr>
            <a:xfrm>
              <a:off x="10021814" y="17805845"/>
              <a:ext cx="196608" cy="272397"/>
            </a:xfrm>
            <a:prstGeom prst="ellipse">
              <a:avLst/>
            </a:prstGeom>
            <a:solidFill>
              <a:srgbClr val="9256B3"/>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4D7DBCE5-EA04-4330-80E7-AE67256789C3}"/>
                </a:ext>
              </a:extLst>
            </p:cNvPr>
            <p:cNvSpPr txBox="1"/>
            <p:nvPr/>
          </p:nvSpPr>
          <p:spPr>
            <a:xfrm>
              <a:off x="10332273" y="15120344"/>
              <a:ext cx="2581472" cy="707886"/>
            </a:xfrm>
            <a:prstGeom prst="rect">
              <a:avLst/>
            </a:prstGeom>
            <a:noFill/>
          </p:spPr>
          <p:txBody>
            <a:bodyPr wrap="square" rtlCol="0">
              <a:spAutoFit/>
            </a:bodyPr>
            <a:lstStyle/>
            <a:p>
              <a:r>
                <a:rPr lang="en-US" sz="2000" b="1" i="1" dirty="0">
                  <a:solidFill>
                    <a:schemeClr val="tx1">
                      <a:lumMod val="75000"/>
                      <a:lumOff val="25000"/>
                    </a:schemeClr>
                  </a:solidFill>
                  <a:latin typeface="Garamond" panose="02020404030301010803" pitchFamily="18" charset="0"/>
                </a:rPr>
                <a:t>Sterling Wildlife Management Area</a:t>
              </a:r>
            </a:p>
          </p:txBody>
        </p:sp>
        <p:sp>
          <p:nvSpPr>
            <p:cNvPr id="102" name="Oval 101">
              <a:extLst>
                <a:ext uri="{FF2B5EF4-FFF2-40B4-BE49-F238E27FC236}">
                  <a16:creationId xmlns:a16="http://schemas.microsoft.com/office/drawing/2014/main" id="{54D202CB-5CBC-434C-B983-1FABE418491E}"/>
                </a:ext>
              </a:extLst>
            </p:cNvPr>
            <p:cNvSpPr>
              <a:spLocks noChangeAspect="1"/>
            </p:cNvSpPr>
            <p:nvPr/>
          </p:nvSpPr>
          <p:spPr>
            <a:xfrm>
              <a:off x="10021436" y="18705980"/>
              <a:ext cx="196608" cy="272397"/>
            </a:xfrm>
            <a:prstGeom prst="ellipse">
              <a:avLst/>
            </a:prstGeom>
            <a:solidFill>
              <a:srgbClr val="F5CA7A"/>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solidFill>
                  <a:schemeClr val="tx1">
                    <a:lumMod val="75000"/>
                    <a:lumOff val="25000"/>
                  </a:schemeClr>
                </a:solidFill>
              </a:endParaRPr>
            </a:p>
          </p:txBody>
        </p:sp>
        <p:sp>
          <p:nvSpPr>
            <p:cNvPr id="105" name="Oval 104">
              <a:extLst>
                <a:ext uri="{FF2B5EF4-FFF2-40B4-BE49-F238E27FC236}">
                  <a16:creationId xmlns:a16="http://schemas.microsoft.com/office/drawing/2014/main" id="{2174FF68-A467-41F7-A823-F640BB8D1E6B}"/>
                </a:ext>
              </a:extLst>
            </p:cNvPr>
            <p:cNvSpPr>
              <a:spLocks noChangeAspect="1"/>
            </p:cNvSpPr>
            <p:nvPr/>
          </p:nvSpPr>
          <p:spPr>
            <a:xfrm>
              <a:off x="10005772" y="19366376"/>
              <a:ext cx="196608" cy="272397"/>
            </a:xfrm>
            <a:prstGeom prst="ellipse">
              <a:avLst/>
            </a:prstGeom>
            <a:solidFill>
              <a:srgbClr val="9FEB73"/>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solidFill>
                  <a:schemeClr val="tx1">
                    <a:lumMod val="75000"/>
                    <a:lumOff val="25000"/>
                  </a:schemeClr>
                </a:solidFill>
              </a:endParaRPr>
            </a:p>
          </p:txBody>
        </p:sp>
        <p:sp>
          <p:nvSpPr>
            <p:cNvPr id="53" name="TextBox 52">
              <a:extLst>
                <a:ext uri="{FF2B5EF4-FFF2-40B4-BE49-F238E27FC236}">
                  <a16:creationId xmlns:a16="http://schemas.microsoft.com/office/drawing/2014/main" id="{6C36BBD9-98B8-4165-88AB-CFC649FA0A16}"/>
                </a:ext>
              </a:extLst>
            </p:cNvPr>
            <p:cNvSpPr txBox="1"/>
            <p:nvPr/>
          </p:nvSpPr>
          <p:spPr>
            <a:xfrm>
              <a:off x="10316987" y="19319017"/>
              <a:ext cx="1324920" cy="400110"/>
            </a:xfrm>
            <a:prstGeom prst="rect">
              <a:avLst/>
            </a:prstGeom>
            <a:noFill/>
          </p:spPr>
          <p:txBody>
            <a:bodyPr wrap="square" rtlCol="0">
              <a:spAutoFit/>
            </a:bodyPr>
            <a:lstStyle/>
            <a:p>
              <a:r>
                <a:rPr lang="en-US" sz="2000" b="1" dirty="0">
                  <a:solidFill>
                    <a:schemeClr val="tx1">
                      <a:lumMod val="75000"/>
                      <a:lumOff val="25000"/>
                    </a:schemeClr>
                  </a:solidFill>
                  <a:latin typeface="Garamond" panose="02020404030301010803" pitchFamily="18" charset="0"/>
                </a:rPr>
                <a:t>Wetlands</a:t>
              </a:r>
            </a:p>
          </p:txBody>
        </p:sp>
        <p:sp>
          <p:nvSpPr>
            <p:cNvPr id="109" name="Oval 108">
              <a:extLst>
                <a:ext uri="{FF2B5EF4-FFF2-40B4-BE49-F238E27FC236}">
                  <a16:creationId xmlns:a16="http://schemas.microsoft.com/office/drawing/2014/main" id="{915B82A1-7A32-4698-ACF3-E4EC50E25B6C}"/>
                </a:ext>
              </a:extLst>
            </p:cNvPr>
            <p:cNvSpPr>
              <a:spLocks noChangeAspect="1"/>
            </p:cNvSpPr>
            <p:nvPr/>
          </p:nvSpPr>
          <p:spPr>
            <a:xfrm>
              <a:off x="10016279" y="15202678"/>
              <a:ext cx="196608" cy="272397"/>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solidFill>
                  <a:schemeClr val="tx1">
                    <a:lumMod val="75000"/>
                    <a:lumOff val="25000"/>
                  </a:schemeClr>
                </a:solidFill>
              </a:endParaRPr>
            </a:p>
          </p:txBody>
        </p:sp>
      </p:grpSp>
      <p:pic>
        <p:nvPicPr>
          <p:cNvPr id="106" name="Picture 105">
            <a:extLst>
              <a:ext uri="{FF2B5EF4-FFF2-40B4-BE49-F238E27FC236}">
                <a16:creationId xmlns:a16="http://schemas.microsoft.com/office/drawing/2014/main" id="{05858DDB-78AA-475E-B1E7-A87EDE3785A9}"/>
              </a:ext>
            </a:extLst>
          </p:cNvPr>
          <p:cNvPicPr>
            <a:picLocks noChangeAspect="1"/>
          </p:cNvPicPr>
          <p:nvPr/>
        </p:nvPicPr>
        <p:blipFill>
          <a:blip r:embed="rId13" cstate="print">
            <a:extLst>
              <a:ext uri="{28A0092B-C50C-407E-A947-70E740481C1C}">
                <a14:useLocalDpi xmlns:a14="http://schemas.microsoft.com/office/drawing/2010/main" val="0"/>
              </a:ext>
            </a:extLst>
          </a:blip>
          <a:srcRect t="12484" b="12484"/>
          <a:stretch/>
        </p:blipFill>
        <p:spPr>
          <a:xfrm>
            <a:off x="1082342" y="30201068"/>
            <a:ext cx="1742100" cy="1742100"/>
          </a:xfrm>
          <a:prstGeom prst="ellipse">
            <a:avLst/>
          </a:prstGeom>
        </p:spPr>
      </p:pic>
      <p:sp>
        <p:nvSpPr>
          <p:cNvPr id="201" name="TextBox 200">
            <a:extLst>
              <a:ext uri="{FF2B5EF4-FFF2-40B4-BE49-F238E27FC236}">
                <a16:creationId xmlns:a16="http://schemas.microsoft.com/office/drawing/2014/main" id="{6B25B781-DDE6-4DC4-B319-A18251114352}"/>
              </a:ext>
            </a:extLst>
          </p:cNvPr>
          <p:cNvSpPr txBox="1"/>
          <p:nvPr/>
        </p:nvSpPr>
        <p:spPr>
          <a:xfrm>
            <a:off x="3603885" y="28122977"/>
            <a:ext cx="6687542" cy="830997"/>
          </a:xfrm>
          <a:prstGeom prst="rect">
            <a:avLst/>
          </a:prstGeom>
          <a:noFill/>
        </p:spPr>
        <p:txBody>
          <a:bodyPr wrap="square">
            <a:spAutoFit/>
          </a:bodyPr>
          <a:lstStyle/>
          <a:p>
            <a:r>
              <a:rPr lang="en-US" sz="1600" b="0" i="0" dirty="0">
                <a:solidFill>
                  <a:schemeClr val="tx1">
                    <a:lumMod val="75000"/>
                    <a:lumOff val="25000"/>
                  </a:schemeClr>
                </a:solidFill>
                <a:effectLst/>
                <a:latin typeface="Garamond" panose="02020404030301010803" pitchFamily="18" charset="0"/>
              </a:rPr>
              <a:t>*The image acquisition period was chosen using Pheno-Calc – </a:t>
            </a:r>
            <a:r>
              <a:rPr lang="en-US" sz="1600" dirty="0">
                <a:solidFill>
                  <a:schemeClr val="tx1">
                    <a:lumMod val="75000"/>
                    <a:lumOff val="25000"/>
                  </a:schemeClr>
                </a:solidFill>
                <a:latin typeface="Garamond" panose="02020404030301010803" pitchFamily="18" charset="0"/>
              </a:rPr>
              <a:t>s</a:t>
            </a:r>
            <a:r>
              <a:rPr lang="en-US" sz="1600" b="0" i="0" dirty="0">
                <a:solidFill>
                  <a:schemeClr val="tx1">
                    <a:lumMod val="75000"/>
                    <a:lumOff val="25000"/>
                  </a:schemeClr>
                </a:solidFill>
                <a:effectLst/>
                <a:latin typeface="Garamond" panose="02020404030301010803" pitchFamily="18" charset="0"/>
              </a:rPr>
              <a:t>oftware designed at Idaho State University to determine the most comparable dates between years based on phenological changes in the vegetation</a:t>
            </a:r>
            <a:endParaRPr lang="en-US" sz="1600" dirty="0">
              <a:solidFill>
                <a:schemeClr val="tx1">
                  <a:lumMod val="75000"/>
                  <a:lumOff val="25000"/>
                </a:schemeClr>
              </a:solidFill>
            </a:endParaRPr>
          </a:p>
        </p:txBody>
      </p:sp>
      <p:sp>
        <p:nvSpPr>
          <p:cNvPr id="11" name="TextBox 10">
            <a:extLst>
              <a:ext uri="{FF2B5EF4-FFF2-40B4-BE49-F238E27FC236}">
                <a16:creationId xmlns:a16="http://schemas.microsoft.com/office/drawing/2014/main" id="{9C2A6F12-D196-4892-ACA0-5D039A9A5066}"/>
              </a:ext>
            </a:extLst>
          </p:cNvPr>
          <p:cNvSpPr txBox="1"/>
          <p:nvPr/>
        </p:nvSpPr>
        <p:spPr>
          <a:xfrm>
            <a:off x="18725017" y="12353143"/>
            <a:ext cx="620683" cy="369332"/>
          </a:xfrm>
          <a:prstGeom prst="rect">
            <a:avLst/>
          </a:prstGeom>
          <a:solidFill>
            <a:schemeClr val="bg1"/>
          </a:solidFill>
        </p:spPr>
        <p:txBody>
          <a:bodyPr wrap="none" rtlCol="0">
            <a:spAutoFit/>
          </a:bodyPr>
          <a:lstStyle/>
          <a:p>
            <a:r>
              <a:rPr lang="en-US" dirty="0">
                <a:latin typeface="Garamond" panose="02020404030301010803" pitchFamily="18" charset="0"/>
              </a:rPr>
              <a:t>1500</a:t>
            </a:r>
          </a:p>
        </p:txBody>
      </p:sp>
      <p:sp>
        <p:nvSpPr>
          <p:cNvPr id="191" name="TextBox 190">
            <a:extLst>
              <a:ext uri="{FF2B5EF4-FFF2-40B4-BE49-F238E27FC236}">
                <a16:creationId xmlns:a16="http://schemas.microsoft.com/office/drawing/2014/main" id="{7B172038-1999-4C68-9538-A19CBD0EE4CC}"/>
              </a:ext>
            </a:extLst>
          </p:cNvPr>
          <p:cNvSpPr txBox="1"/>
          <p:nvPr/>
        </p:nvSpPr>
        <p:spPr>
          <a:xfrm>
            <a:off x="25543586" y="12328677"/>
            <a:ext cx="620683" cy="369332"/>
          </a:xfrm>
          <a:prstGeom prst="rect">
            <a:avLst/>
          </a:prstGeom>
          <a:solidFill>
            <a:schemeClr val="bg1"/>
          </a:solidFill>
        </p:spPr>
        <p:txBody>
          <a:bodyPr wrap="none" rtlCol="0">
            <a:spAutoFit/>
          </a:bodyPr>
          <a:lstStyle/>
          <a:p>
            <a:r>
              <a:rPr lang="en-US" dirty="0">
                <a:latin typeface="Garamond" panose="02020404030301010803" pitchFamily="18" charset="0"/>
              </a:rPr>
              <a:t>1200</a:t>
            </a:r>
          </a:p>
        </p:txBody>
      </p:sp>
      <p:sp>
        <p:nvSpPr>
          <p:cNvPr id="197" name="TextBox 196">
            <a:extLst>
              <a:ext uri="{FF2B5EF4-FFF2-40B4-BE49-F238E27FC236}">
                <a16:creationId xmlns:a16="http://schemas.microsoft.com/office/drawing/2014/main" id="{9121B00E-3A41-4C4D-80F4-0C5FFAA30309}"/>
              </a:ext>
            </a:extLst>
          </p:cNvPr>
          <p:cNvSpPr txBox="1"/>
          <p:nvPr/>
        </p:nvSpPr>
        <p:spPr>
          <a:xfrm>
            <a:off x="20031002" y="12681218"/>
            <a:ext cx="362600" cy="369332"/>
          </a:xfrm>
          <a:prstGeom prst="rect">
            <a:avLst/>
          </a:prstGeom>
          <a:solidFill>
            <a:schemeClr val="bg1"/>
          </a:solidFill>
        </p:spPr>
        <p:txBody>
          <a:bodyPr wrap="none" rtlCol="0">
            <a:spAutoFit/>
          </a:bodyPr>
          <a:lstStyle/>
          <a:p>
            <a:r>
              <a:rPr lang="en-US" dirty="0">
                <a:latin typeface="Garamond" panose="02020404030301010803" pitchFamily="18" charset="0"/>
              </a:rPr>
              <a:t>m</a:t>
            </a:r>
          </a:p>
        </p:txBody>
      </p:sp>
      <p:sp>
        <p:nvSpPr>
          <p:cNvPr id="216" name="TextBox 215">
            <a:extLst>
              <a:ext uri="{FF2B5EF4-FFF2-40B4-BE49-F238E27FC236}">
                <a16:creationId xmlns:a16="http://schemas.microsoft.com/office/drawing/2014/main" id="{65A90982-30D8-4D0B-8C11-0AB7DAC6E8B7}"/>
              </a:ext>
            </a:extLst>
          </p:cNvPr>
          <p:cNvSpPr txBox="1"/>
          <p:nvPr/>
        </p:nvSpPr>
        <p:spPr>
          <a:xfrm>
            <a:off x="26891479" y="12651277"/>
            <a:ext cx="362600" cy="369332"/>
          </a:xfrm>
          <a:prstGeom prst="rect">
            <a:avLst/>
          </a:prstGeom>
          <a:solidFill>
            <a:schemeClr val="bg1"/>
          </a:solidFill>
        </p:spPr>
        <p:txBody>
          <a:bodyPr wrap="none" rtlCol="0">
            <a:spAutoFit/>
          </a:bodyPr>
          <a:lstStyle/>
          <a:p>
            <a:r>
              <a:rPr lang="en-US" dirty="0">
                <a:latin typeface="Garamond" panose="02020404030301010803" pitchFamily="18" charset="0"/>
              </a:rPr>
              <a:t>m</a:t>
            </a:r>
          </a:p>
        </p:txBody>
      </p:sp>
      <p:sp>
        <p:nvSpPr>
          <p:cNvPr id="416" name="TextBox 415">
            <a:extLst>
              <a:ext uri="{FF2B5EF4-FFF2-40B4-BE49-F238E27FC236}">
                <a16:creationId xmlns:a16="http://schemas.microsoft.com/office/drawing/2014/main" id="{DB497A82-113D-4710-829F-3A9D63ABFF0C}"/>
              </a:ext>
            </a:extLst>
          </p:cNvPr>
          <p:cNvSpPr txBox="1"/>
          <p:nvPr/>
        </p:nvSpPr>
        <p:spPr>
          <a:xfrm>
            <a:off x="13772725" y="4284467"/>
            <a:ext cx="9628011"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Results</a:t>
            </a:r>
          </a:p>
        </p:txBody>
      </p:sp>
      <p:grpSp>
        <p:nvGrpSpPr>
          <p:cNvPr id="419" name="Group 418">
            <a:extLst>
              <a:ext uri="{FF2B5EF4-FFF2-40B4-BE49-F238E27FC236}">
                <a16:creationId xmlns:a16="http://schemas.microsoft.com/office/drawing/2014/main" id="{92F650A3-852B-4D3F-8B43-D49C67BCA0C5}"/>
              </a:ext>
            </a:extLst>
          </p:cNvPr>
          <p:cNvGrpSpPr/>
          <p:nvPr/>
        </p:nvGrpSpPr>
        <p:grpSpPr>
          <a:xfrm>
            <a:off x="20618912" y="5506662"/>
            <a:ext cx="6116400" cy="3088800"/>
            <a:chOff x="20401200" y="5524950"/>
            <a:chExt cx="6116400" cy="3088800"/>
          </a:xfrm>
        </p:grpSpPr>
        <p:pic>
          <p:nvPicPr>
            <p:cNvPr id="420" name="Picture 419">
              <a:extLst>
                <a:ext uri="{FF2B5EF4-FFF2-40B4-BE49-F238E27FC236}">
                  <a16:creationId xmlns:a16="http://schemas.microsoft.com/office/drawing/2014/main" id="{CB4AF35B-2FC8-4297-B36B-47BD9AA53D23}"/>
                </a:ext>
              </a:extLst>
            </p:cNvPr>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20401200" y="5524950"/>
              <a:ext cx="6116400" cy="3088800"/>
            </a:xfrm>
            <a:prstGeom prst="rect">
              <a:avLst/>
            </a:prstGeom>
          </p:spPr>
        </p:pic>
        <p:sp>
          <p:nvSpPr>
            <p:cNvPr id="421" name="TextBox 420">
              <a:extLst>
                <a:ext uri="{FF2B5EF4-FFF2-40B4-BE49-F238E27FC236}">
                  <a16:creationId xmlns:a16="http://schemas.microsoft.com/office/drawing/2014/main" id="{D9280EC9-CD2F-41F4-BD41-E3E7F043CAFB}"/>
                </a:ext>
              </a:extLst>
            </p:cNvPr>
            <p:cNvSpPr txBox="1"/>
            <p:nvPr/>
          </p:nvSpPr>
          <p:spPr>
            <a:xfrm>
              <a:off x="24139682" y="6800255"/>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0.3 Increased Vegetation</a:t>
              </a:r>
            </a:p>
          </p:txBody>
        </p:sp>
        <p:sp>
          <p:nvSpPr>
            <p:cNvPr id="422" name="TextBox 421">
              <a:extLst>
                <a:ext uri="{FF2B5EF4-FFF2-40B4-BE49-F238E27FC236}">
                  <a16:creationId xmlns:a16="http://schemas.microsoft.com/office/drawing/2014/main" id="{1509F8F3-88C1-4A28-9409-00C760F50D3E}"/>
                </a:ext>
              </a:extLst>
            </p:cNvPr>
            <p:cNvSpPr txBox="1"/>
            <p:nvPr/>
          </p:nvSpPr>
          <p:spPr>
            <a:xfrm>
              <a:off x="24139682" y="7146101"/>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0.2 Increased Vegetation</a:t>
              </a:r>
            </a:p>
          </p:txBody>
        </p:sp>
        <p:sp>
          <p:nvSpPr>
            <p:cNvPr id="423" name="TextBox 422">
              <a:extLst>
                <a:ext uri="{FF2B5EF4-FFF2-40B4-BE49-F238E27FC236}">
                  <a16:creationId xmlns:a16="http://schemas.microsoft.com/office/drawing/2014/main" id="{2B7AE763-2F34-4A99-B6F4-98F2B656F760}"/>
                </a:ext>
              </a:extLst>
            </p:cNvPr>
            <p:cNvSpPr txBox="1"/>
            <p:nvPr/>
          </p:nvSpPr>
          <p:spPr>
            <a:xfrm>
              <a:off x="24139682" y="7491947"/>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0.1 Increased Vegetation</a:t>
              </a:r>
            </a:p>
          </p:txBody>
        </p:sp>
        <p:sp>
          <p:nvSpPr>
            <p:cNvPr id="424" name="TextBox 423">
              <a:extLst>
                <a:ext uri="{FF2B5EF4-FFF2-40B4-BE49-F238E27FC236}">
                  <a16:creationId xmlns:a16="http://schemas.microsoft.com/office/drawing/2014/main" id="{33879F95-7D2F-4C77-850C-36EDB703F059}"/>
                </a:ext>
              </a:extLst>
            </p:cNvPr>
            <p:cNvSpPr txBox="1"/>
            <p:nvPr/>
          </p:nvSpPr>
          <p:spPr>
            <a:xfrm>
              <a:off x="24139682" y="7837793"/>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 0 No Change</a:t>
              </a:r>
            </a:p>
          </p:txBody>
        </p:sp>
        <p:sp>
          <p:nvSpPr>
            <p:cNvPr id="425" name="TextBox 424">
              <a:extLst>
                <a:ext uri="{FF2B5EF4-FFF2-40B4-BE49-F238E27FC236}">
                  <a16:creationId xmlns:a16="http://schemas.microsoft.com/office/drawing/2014/main" id="{F547EB1C-3D5A-468A-98F5-2F23EDDB1F16}"/>
                </a:ext>
              </a:extLst>
            </p:cNvPr>
            <p:cNvSpPr txBox="1"/>
            <p:nvPr/>
          </p:nvSpPr>
          <p:spPr>
            <a:xfrm>
              <a:off x="24139682" y="8183638"/>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 Decreased Vegetation</a:t>
              </a:r>
            </a:p>
          </p:txBody>
        </p:sp>
      </p:grpSp>
      <p:sp>
        <p:nvSpPr>
          <p:cNvPr id="426" name="TextBox 425">
            <a:extLst>
              <a:ext uri="{FF2B5EF4-FFF2-40B4-BE49-F238E27FC236}">
                <a16:creationId xmlns:a16="http://schemas.microsoft.com/office/drawing/2014/main" id="{666D2735-185B-48E3-B5E6-8552C85A8C80}"/>
              </a:ext>
            </a:extLst>
          </p:cNvPr>
          <p:cNvSpPr txBox="1"/>
          <p:nvPr/>
        </p:nvSpPr>
        <p:spPr>
          <a:xfrm>
            <a:off x="20773456" y="11841145"/>
            <a:ext cx="6096353" cy="461665"/>
          </a:xfrm>
          <a:prstGeom prst="rect">
            <a:avLst/>
          </a:prstGeom>
          <a:noFill/>
        </p:spPr>
        <p:txBody>
          <a:bodyPr wrap="square">
            <a:spAutoFit/>
          </a:bodyPr>
          <a:lstStyle/>
          <a:p>
            <a:pPr algn="ctr"/>
            <a:r>
              <a:rPr lang="en-US" sz="2400" b="1" dirty="0">
                <a:solidFill>
                  <a:schemeClr val="tx1">
                    <a:lumMod val="75000"/>
                    <a:lumOff val="25000"/>
                  </a:schemeClr>
                </a:solidFill>
                <a:latin typeface="Garamond"/>
                <a:ea typeface="+mn-lt"/>
                <a:cs typeface="+mn-lt"/>
              </a:rPr>
              <a:t>Thompson Unit</a:t>
            </a:r>
            <a:endParaRPr lang="en-US" sz="2400" b="1" dirty="0">
              <a:solidFill>
                <a:schemeClr val="tx1">
                  <a:lumMod val="75000"/>
                  <a:lumOff val="25000"/>
                </a:schemeClr>
              </a:solidFill>
            </a:endParaRPr>
          </a:p>
        </p:txBody>
      </p:sp>
      <p:sp>
        <p:nvSpPr>
          <p:cNvPr id="427" name="TextBox 426">
            <a:extLst>
              <a:ext uri="{FF2B5EF4-FFF2-40B4-BE49-F238E27FC236}">
                <a16:creationId xmlns:a16="http://schemas.microsoft.com/office/drawing/2014/main" id="{EA192914-705F-4998-B939-B08BCCA5C0A0}"/>
              </a:ext>
            </a:extLst>
          </p:cNvPr>
          <p:cNvSpPr txBox="1"/>
          <p:nvPr/>
        </p:nvSpPr>
        <p:spPr>
          <a:xfrm>
            <a:off x="17634114" y="6674663"/>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0.3 Increased Vegetation</a:t>
            </a:r>
          </a:p>
        </p:txBody>
      </p:sp>
      <p:sp>
        <p:nvSpPr>
          <p:cNvPr id="428" name="TextBox 427">
            <a:extLst>
              <a:ext uri="{FF2B5EF4-FFF2-40B4-BE49-F238E27FC236}">
                <a16:creationId xmlns:a16="http://schemas.microsoft.com/office/drawing/2014/main" id="{43A5E469-4833-42B0-BB92-216AE6B4CB51}"/>
              </a:ext>
            </a:extLst>
          </p:cNvPr>
          <p:cNvSpPr txBox="1"/>
          <p:nvPr/>
        </p:nvSpPr>
        <p:spPr>
          <a:xfrm>
            <a:off x="17634114" y="6915831"/>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0.2 Increased Vegetation</a:t>
            </a:r>
          </a:p>
        </p:txBody>
      </p:sp>
      <p:sp>
        <p:nvSpPr>
          <p:cNvPr id="429" name="TextBox 428">
            <a:extLst>
              <a:ext uri="{FF2B5EF4-FFF2-40B4-BE49-F238E27FC236}">
                <a16:creationId xmlns:a16="http://schemas.microsoft.com/office/drawing/2014/main" id="{7601626B-9811-4989-84D9-8A768C564196}"/>
              </a:ext>
            </a:extLst>
          </p:cNvPr>
          <p:cNvSpPr txBox="1"/>
          <p:nvPr/>
        </p:nvSpPr>
        <p:spPr>
          <a:xfrm>
            <a:off x="17634114" y="7156999"/>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0.1 Increased Vegetation</a:t>
            </a:r>
          </a:p>
        </p:txBody>
      </p:sp>
      <p:sp>
        <p:nvSpPr>
          <p:cNvPr id="430" name="TextBox 429">
            <a:extLst>
              <a:ext uri="{FF2B5EF4-FFF2-40B4-BE49-F238E27FC236}">
                <a16:creationId xmlns:a16="http://schemas.microsoft.com/office/drawing/2014/main" id="{29F83829-D8A7-4493-B595-169244466B9F}"/>
              </a:ext>
            </a:extLst>
          </p:cNvPr>
          <p:cNvSpPr txBox="1"/>
          <p:nvPr/>
        </p:nvSpPr>
        <p:spPr>
          <a:xfrm>
            <a:off x="17634114" y="7398167"/>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   Increased Vegetation</a:t>
            </a:r>
          </a:p>
        </p:txBody>
      </p:sp>
      <p:sp>
        <p:nvSpPr>
          <p:cNvPr id="431" name="TextBox 430">
            <a:extLst>
              <a:ext uri="{FF2B5EF4-FFF2-40B4-BE49-F238E27FC236}">
                <a16:creationId xmlns:a16="http://schemas.microsoft.com/office/drawing/2014/main" id="{63F2C5B4-5610-46AB-A11A-F27D83430288}"/>
              </a:ext>
            </a:extLst>
          </p:cNvPr>
          <p:cNvSpPr txBox="1"/>
          <p:nvPr/>
        </p:nvSpPr>
        <p:spPr>
          <a:xfrm>
            <a:off x="17634114" y="7639335"/>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  0   No Change</a:t>
            </a:r>
          </a:p>
        </p:txBody>
      </p:sp>
      <p:sp>
        <p:nvSpPr>
          <p:cNvPr id="432" name="TextBox 431">
            <a:extLst>
              <a:ext uri="{FF2B5EF4-FFF2-40B4-BE49-F238E27FC236}">
                <a16:creationId xmlns:a16="http://schemas.microsoft.com/office/drawing/2014/main" id="{58B9CB68-E3C4-4155-A733-3A1FC9953F63}"/>
              </a:ext>
            </a:extLst>
          </p:cNvPr>
          <p:cNvSpPr txBox="1"/>
          <p:nvPr/>
        </p:nvSpPr>
        <p:spPr>
          <a:xfrm>
            <a:off x="17634114" y="7880503"/>
            <a:ext cx="2596820"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   Decreased Vegetation</a:t>
            </a:r>
          </a:p>
        </p:txBody>
      </p:sp>
      <p:sp>
        <p:nvSpPr>
          <p:cNvPr id="433" name="TextBox 432">
            <a:extLst>
              <a:ext uri="{FF2B5EF4-FFF2-40B4-BE49-F238E27FC236}">
                <a16:creationId xmlns:a16="http://schemas.microsoft.com/office/drawing/2014/main" id="{6C899C6F-FAC0-4B44-9504-4773315836D7}"/>
              </a:ext>
            </a:extLst>
          </p:cNvPr>
          <p:cNvSpPr txBox="1"/>
          <p:nvPr/>
        </p:nvSpPr>
        <p:spPr>
          <a:xfrm>
            <a:off x="17634114" y="8121671"/>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0.2 Decreased Vegetation</a:t>
            </a:r>
          </a:p>
        </p:txBody>
      </p:sp>
      <p:sp>
        <p:nvSpPr>
          <p:cNvPr id="434" name="TextBox 433">
            <a:extLst>
              <a:ext uri="{FF2B5EF4-FFF2-40B4-BE49-F238E27FC236}">
                <a16:creationId xmlns:a16="http://schemas.microsoft.com/office/drawing/2014/main" id="{010B61BF-5276-4685-ACC4-2DB5C16AC753}"/>
              </a:ext>
            </a:extLst>
          </p:cNvPr>
          <p:cNvSpPr txBox="1"/>
          <p:nvPr/>
        </p:nvSpPr>
        <p:spPr>
          <a:xfrm>
            <a:off x="17634114" y="8362841"/>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0.3 Decreased Vegetation</a:t>
            </a:r>
          </a:p>
        </p:txBody>
      </p:sp>
      <p:sp>
        <p:nvSpPr>
          <p:cNvPr id="435" name="TextBox 434">
            <a:extLst>
              <a:ext uri="{FF2B5EF4-FFF2-40B4-BE49-F238E27FC236}">
                <a16:creationId xmlns:a16="http://schemas.microsoft.com/office/drawing/2014/main" id="{0DBD9576-095B-4D46-AA46-6999B72A7957}"/>
              </a:ext>
            </a:extLst>
          </p:cNvPr>
          <p:cNvSpPr txBox="1"/>
          <p:nvPr/>
        </p:nvSpPr>
        <p:spPr>
          <a:xfrm>
            <a:off x="13910146" y="11870159"/>
            <a:ext cx="6096353" cy="461665"/>
          </a:xfrm>
          <a:prstGeom prst="rect">
            <a:avLst/>
          </a:prstGeom>
          <a:noFill/>
        </p:spPr>
        <p:txBody>
          <a:bodyPr wrap="square">
            <a:spAutoFit/>
          </a:bodyPr>
          <a:lstStyle/>
          <a:p>
            <a:pPr algn="ctr"/>
            <a:r>
              <a:rPr lang="en-US" sz="2400" b="1" dirty="0">
                <a:solidFill>
                  <a:schemeClr val="tx1">
                    <a:lumMod val="75000"/>
                    <a:lumOff val="25000"/>
                  </a:schemeClr>
                </a:solidFill>
                <a:latin typeface="Garamond"/>
                <a:ea typeface="+mn-lt"/>
                <a:cs typeface="+mn-lt"/>
              </a:rPr>
              <a:t>American Game Unit</a:t>
            </a:r>
            <a:endParaRPr lang="en-US" sz="2400" b="1" dirty="0">
              <a:solidFill>
                <a:schemeClr val="tx1">
                  <a:lumMod val="75000"/>
                  <a:lumOff val="25000"/>
                </a:schemeClr>
              </a:solidFill>
            </a:endParaRPr>
          </a:p>
        </p:txBody>
      </p:sp>
      <p:sp>
        <p:nvSpPr>
          <p:cNvPr id="436" name="TextBox 435">
            <a:extLst>
              <a:ext uri="{FF2B5EF4-FFF2-40B4-BE49-F238E27FC236}">
                <a16:creationId xmlns:a16="http://schemas.microsoft.com/office/drawing/2014/main" id="{0EDFDA07-9740-43EA-8597-16010BDE3F9B}"/>
              </a:ext>
            </a:extLst>
          </p:cNvPr>
          <p:cNvSpPr txBox="1"/>
          <p:nvPr/>
        </p:nvSpPr>
        <p:spPr>
          <a:xfrm>
            <a:off x="14122153" y="18822699"/>
            <a:ext cx="6096353" cy="461665"/>
          </a:xfrm>
          <a:prstGeom prst="rect">
            <a:avLst/>
          </a:prstGeom>
          <a:noFill/>
        </p:spPr>
        <p:txBody>
          <a:bodyPr wrap="square">
            <a:spAutoFit/>
          </a:bodyPr>
          <a:lstStyle/>
          <a:p>
            <a:pPr algn="ctr"/>
            <a:r>
              <a:rPr lang="en-US" sz="2400" b="1" dirty="0">
                <a:solidFill>
                  <a:schemeClr val="tx1">
                    <a:lumMod val="75000"/>
                    <a:lumOff val="25000"/>
                  </a:schemeClr>
                </a:solidFill>
                <a:latin typeface="Garamond"/>
                <a:ea typeface="+mn-lt"/>
                <a:cs typeface="+mn-lt"/>
              </a:rPr>
              <a:t>Control: Orth Unit</a:t>
            </a:r>
            <a:endParaRPr lang="en-US" sz="2400" b="1" dirty="0">
              <a:solidFill>
                <a:schemeClr val="tx1">
                  <a:lumMod val="75000"/>
                  <a:lumOff val="25000"/>
                </a:schemeClr>
              </a:solidFill>
            </a:endParaRPr>
          </a:p>
        </p:txBody>
      </p:sp>
      <p:sp>
        <p:nvSpPr>
          <p:cNvPr id="437" name="TextBox 436">
            <a:extLst>
              <a:ext uri="{FF2B5EF4-FFF2-40B4-BE49-F238E27FC236}">
                <a16:creationId xmlns:a16="http://schemas.microsoft.com/office/drawing/2014/main" id="{FCD7A4D7-7ED2-4C8A-8A05-12DB1376C590}"/>
              </a:ext>
            </a:extLst>
          </p:cNvPr>
          <p:cNvSpPr txBox="1"/>
          <p:nvPr/>
        </p:nvSpPr>
        <p:spPr>
          <a:xfrm>
            <a:off x="20875203" y="18805531"/>
            <a:ext cx="6096353" cy="461665"/>
          </a:xfrm>
          <a:prstGeom prst="rect">
            <a:avLst/>
          </a:prstGeom>
          <a:noFill/>
        </p:spPr>
        <p:txBody>
          <a:bodyPr wrap="square">
            <a:spAutoFit/>
          </a:bodyPr>
          <a:lstStyle/>
          <a:p>
            <a:pPr algn="ctr"/>
            <a:r>
              <a:rPr lang="en-US" sz="2400" b="1" dirty="0">
                <a:solidFill>
                  <a:schemeClr val="tx1">
                    <a:lumMod val="75000"/>
                    <a:lumOff val="25000"/>
                  </a:schemeClr>
                </a:solidFill>
                <a:latin typeface="Garamond"/>
                <a:ea typeface="+mn-lt"/>
                <a:cs typeface="+mn-lt"/>
              </a:rPr>
              <a:t>Control: Johnson Unit</a:t>
            </a:r>
            <a:endParaRPr lang="en-US" sz="2400" b="1" dirty="0">
              <a:solidFill>
                <a:schemeClr val="tx1">
                  <a:lumMod val="75000"/>
                  <a:lumOff val="25000"/>
                </a:schemeClr>
              </a:solidFill>
            </a:endParaRPr>
          </a:p>
        </p:txBody>
      </p:sp>
      <p:sp>
        <p:nvSpPr>
          <p:cNvPr id="439" name="TextBox 438">
            <a:extLst>
              <a:ext uri="{FF2B5EF4-FFF2-40B4-BE49-F238E27FC236}">
                <a16:creationId xmlns:a16="http://schemas.microsoft.com/office/drawing/2014/main" id="{EDD85A3F-1EF2-4C7F-B630-9606CA3308E6}"/>
              </a:ext>
            </a:extLst>
          </p:cNvPr>
          <p:cNvSpPr txBox="1"/>
          <p:nvPr/>
        </p:nvSpPr>
        <p:spPr>
          <a:xfrm>
            <a:off x="17735967" y="13685790"/>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0.4 Increased Vegetation</a:t>
            </a:r>
          </a:p>
        </p:txBody>
      </p:sp>
      <p:sp>
        <p:nvSpPr>
          <p:cNvPr id="440" name="TextBox 439">
            <a:extLst>
              <a:ext uri="{FF2B5EF4-FFF2-40B4-BE49-F238E27FC236}">
                <a16:creationId xmlns:a16="http://schemas.microsoft.com/office/drawing/2014/main" id="{E38ED261-0EDB-4894-A364-E58DAB0B7537}"/>
              </a:ext>
            </a:extLst>
          </p:cNvPr>
          <p:cNvSpPr txBox="1"/>
          <p:nvPr/>
        </p:nvSpPr>
        <p:spPr>
          <a:xfrm>
            <a:off x="17735967" y="14196002"/>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0.3 Increased Vegetation</a:t>
            </a:r>
          </a:p>
        </p:txBody>
      </p:sp>
      <p:sp>
        <p:nvSpPr>
          <p:cNvPr id="441" name="TextBox 440">
            <a:extLst>
              <a:ext uri="{FF2B5EF4-FFF2-40B4-BE49-F238E27FC236}">
                <a16:creationId xmlns:a16="http://schemas.microsoft.com/office/drawing/2014/main" id="{803CAFA8-150C-4266-A7E5-900D08792E67}"/>
              </a:ext>
            </a:extLst>
          </p:cNvPr>
          <p:cNvSpPr txBox="1"/>
          <p:nvPr/>
        </p:nvSpPr>
        <p:spPr>
          <a:xfrm>
            <a:off x="17735967" y="14706214"/>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0.2 Increased Vegetation</a:t>
            </a:r>
          </a:p>
        </p:txBody>
      </p:sp>
      <p:sp>
        <p:nvSpPr>
          <p:cNvPr id="442" name="TextBox 441">
            <a:extLst>
              <a:ext uri="{FF2B5EF4-FFF2-40B4-BE49-F238E27FC236}">
                <a16:creationId xmlns:a16="http://schemas.microsoft.com/office/drawing/2014/main" id="{4E249A76-91A6-46D5-97F8-A1B0A10938FA}"/>
              </a:ext>
            </a:extLst>
          </p:cNvPr>
          <p:cNvSpPr txBox="1"/>
          <p:nvPr/>
        </p:nvSpPr>
        <p:spPr>
          <a:xfrm>
            <a:off x="17735967" y="15216427"/>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0.1 Increased Vegetation</a:t>
            </a:r>
          </a:p>
        </p:txBody>
      </p:sp>
      <p:sp>
        <p:nvSpPr>
          <p:cNvPr id="443" name="TextBox 442">
            <a:extLst>
              <a:ext uri="{FF2B5EF4-FFF2-40B4-BE49-F238E27FC236}">
                <a16:creationId xmlns:a16="http://schemas.microsoft.com/office/drawing/2014/main" id="{71B5AA97-F641-49D1-BFBB-CFA056A1A37A}"/>
              </a:ext>
            </a:extLst>
          </p:cNvPr>
          <p:cNvSpPr txBox="1"/>
          <p:nvPr/>
        </p:nvSpPr>
        <p:spPr>
          <a:xfrm>
            <a:off x="24554769" y="13668918"/>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0.2 Increased Vegetation</a:t>
            </a:r>
          </a:p>
        </p:txBody>
      </p:sp>
      <p:sp>
        <p:nvSpPr>
          <p:cNvPr id="444" name="TextBox 443">
            <a:extLst>
              <a:ext uri="{FF2B5EF4-FFF2-40B4-BE49-F238E27FC236}">
                <a16:creationId xmlns:a16="http://schemas.microsoft.com/office/drawing/2014/main" id="{0626358C-6A52-48A7-BD93-018EBB40BF60}"/>
              </a:ext>
            </a:extLst>
          </p:cNvPr>
          <p:cNvSpPr txBox="1"/>
          <p:nvPr/>
        </p:nvSpPr>
        <p:spPr>
          <a:xfrm>
            <a:off x="24554769" y="14186750"/>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0.1 Increased Vegetation</a:t>
            </a:r>
          </a:p>
        </p:txBody>
      </p:sp>
      <p:sp>
        <p:nvSpPr>
          <p:cNvPr id="445" name="TextBox 444">
            <a:extLst>
              <a:ext uri="{FF2B5EF4-FFF2-40B4-BE49-F238E27FC236}">
                <a16:creationId xmlns:a16="http://schemas.microsoft.com/office/drawing/2014/main" id="{79995519-DDAF-42DC-87C1-7548E3BB3A5B}"/>
              </a:ext>
            </a:extLst>
          </p:cNvPr>
          <p:cNvSpPr txBox="1"/>
          <p:nvPr/>
        </p:nvSpPr>
        <p:spPr>
          <a:xfrm>
            <a:off x="24564550" y="14688872"/>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 0 No Change</a:t>
            </a:r>
          </a:p>
        </p:txBody>
      </p:sp>
      <p:sp>
        <p:nvSpPr>
          <p:cNvPr id="446" name="TextBox 445">
            <a:extLst>
              <a:ext uri="{FF2B5EF4-FFF2-40B4-BE49-F238E27FC236}">
                <a16:creationId xmlns:a16="http://schemas.microsoft.com/office/drawing/2014/main" id="{F32ED0B5-A7FF-43B3-8856-5E25C12CDECF}"/>
              </a:ext>
            </a:extLst>
          </p:cNvPr>
          <p:cNvSpPr txBox="1"/>
          <p:nvPr/>
        </p:nvSpPr>
        <p:spPr>
          <a:xfrm>
            <a:off x="24554769" y="15245275"/>
            <a:ext cx="2372385" cy="338554"/>
          </a:xfrm>
          <a:prstGeom prst="rect">
            <a:avLst/>
          </a:prstGeom>
          <a:noFill/>
        </p:spPr>
        <p:txBody>
          <a:bodyPr wrap="square">
            <a:spAutoFit/>
          </a:bodyPr>
          <a:lstStyle/>
          <a:p>
            <a:r>
              <a:rPr lang="en-US" sz="1600" dirty="0">
                <a:solidFill>
                  <a:schemeClr val="tx1">
                    <a:lumMod val="75000"/>
                    <a:lumOff val="25000"/>
                  </a:schemeClr>
                </a:solidFill>
                <a:latin typeface="Garamond" panose="02020404030301010803" pitchFamily="18" charset="0"/>
              </a:rPr>
              <a:t>&gt; 0.1 Decreased Vegetation</a:t>
            </a:r>
          </a:p>
        </p:txBody>
      </p:sp>
      <p:sp>
        <p:nvSpPr>
          <p:cNvPr id="447" name="TextBox 446">
            <a:extLst>
              <a:ext uri="{FF2B5EF4-FFF2-40B4-BE49-F238E27FC236}">
                <a16:creationId xmlns:a16="http://schemas.microsoft.com/office/drawing/2014/main" id="{0A9B4B06-56DA-45DB-91B3-2794BAB96B5E}"/>
              </a:ext>
            </a:extLst>
          </p:cNvPr>
          <p:cNvSpPr txBox="1"/>
          <p:nvPr/>
        </p:nvSpPr>
        <p:spPr>
          <a:xfrm>
            <a:off x="13880086" y="4998791"/>
            <a:ext cx="12618154" cy="892552"/>
          </a:xfrm>
          <a:prstGeom prst="rect">
            <a:avLst/>
          </a:prstGeom>
          <a:noFill/>
        </p:spPr>
        <p:txBody>
          <a:bodyPr wrap="square" anchor="ctr">
            <a:spAutoFit/>
          </a:bodyPr>
          <a:lstStyle/>
          <a:p>
            <a:pPr algn="ctr"/>
            <a:r>
              <a:rPr lang="en-US" sz="2600" b="1" dirty="0">
                <a:solidFill>
                  <a:schemeClr val="tx1">
                    <a:lumMod val="75000"/>
                    <a:lumOff val="25000"/>
                  </a:schemeClr>
                </a:solidFill>
                <a:latin typeface="Garamond"/>
                <a:ea typeface="+mn-lt"/>
                <a:cs typeface="+mn-lt"/>
              </a:rPr>
              <a:t>2022 Vegetation Difference Between Estimated Non-Grazed NDVI and Actual NDVI</a:t>
            </a:r>
            <a:br>
              <a:rPr lang="en-US" sz="2600" b="1" dirty="0">
                <a:solidFill>
                  <a:schemeClr val="tx1">
                    <a:lumMod val="75000"/>
                    <a:lumOff val="25000"/>
                  </a:schemeClr>
                </a:solidFill>
                <a:latin typeface="Garamond"/>
                <a:ea typeface="+mn-lt"/>
                <a:cs typeface="+mn-lt"/>
              </a:rPr>
            </a:br>
            <a:endParaRPr lang="en-US" sz="2600" b="1" dirty="0">
              <a:solidFill>
                <a:schemeClr val="tx1">
                  <a:lumMod val="75000"/>
                  <a:lumOff val="25000"/>
                </a:schemeClr>
              </a:solidFill>
            </a:endParaRPr>
          </a:p>
        </p:txBody>
      </p:sp>
      <p:sp>
        <p:nvSpPr>
          <p:cNvPr id="448" name="TextBox 447">
            <a:extLst>
              <a:ext uri="{FF2B5EF4-FFF2-40B4-BE49-F238E27FC236}">
                <a16:creationId xmlns:a16="http://schemas.microsoft.com/office/drawing/2014/main" id="{D2B0D1B4-FEFD-434C-939E-570C8E98942D}"/>
              </a:ext>
            </a:extLst>
          </p:cNvPr>
          <p:cNvSpPr txBox="1"/>
          <p:nvPr/>
        </p:nvSpPr>
        <p:spPr>
          <a:xfrm>
            <a:off x="15078608" y="19377359"/>
            <a:ext cx="10826860" cy="523220"/>
          </a:xfrm>
          <a:prstGeom prst="rect">
            <a:avLst/>
          </a:prstGeom>
          <a:noFill/>
        </p:spPr>
        <p:txBody>
          <a:bodyPr wrap="square">
            <a:spAutoFit/>
          </a:bodyPr>
          <a:lstStyle>
            <a:defPPr>
              <a:defRPr lang="en-US"/>
            </a:defPPr>
            <a:lvl1pPr algn="ctr">
              <a:defRPr sz="2800" b="1">
                <a:latin typeface="Garamond"/>
                <a:ea typeface="+mn-lt"/>
                <a:cs typeface="+mn-lt"/>
              </a:defRPr>
            </a:lvl1pPr>
          </a:lstStyle>
          <a:p>
            <a:r>
              <a:rPr lang="en-US" dirty="0">
                <a:solidFill>
                  <a:schemeClr val="tx1">
                    <a:lumMod val="75000"/>
                    <a:lumOff val="25000"/>
                  </a:schemeClr>
                </a:solidFill>
              </a:rPr>
              <a:t>Water Area Changes Before and After Grazing (2020 – 2022)</a:t>
            </a:r>
          </a:p>
        </p:txBody>
      </p:sp>
      <p:grpSp>
        <p:nvGrpSpPr>
          <p:cNvPr id="449" name="Group 448">
            <a:extLst>
              <a:ext uri="{FF2B5EF4-FFF2-40B4-BE49-F238E27FC236}">
                <a16:creationId xmlns:a16="http://schemas.microsoft.com/office/drawing/2014/main" id="{116C9106-EA0C-4E51-9313-55F43AA7058E}"/>
              </a:ext>
            </a:extLst>
          </p:cNvPr>
          <p:cNvGrpSpPr/>
          <p:nvPr/>
        </p:nvGrpSpPr>
        <p:grpSpPr>
          <a:xfrm>
            <a:off x="13889229" y="19861719"/>
            <a:ext cx="5987312" cy="6163829"/>
            <a:chOff x="13960616" y="21367486"/>
            <a:chExt cx="4921782" cy="3006238"/>
          </a:xfrm>
        </p:grpSpPr>
        <p:pic>
          <p:nvPicPr>
            <p:cNvPr id="450" name="Picture 449">
              <a:extLst>
                <a:ext uri="{FF2B5EF4-FFF2-40B4-BE49-F238E27FC236}">
                  <a16:creationId xmlns:a16="http://schemas.microsoft.com/office/drawing/2014/main" id="{C06C4D5E-A464-4AF1-836F-0B0FB3A20EC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0998" t="11289" r="9326" b="8970"/>
            <a:stretch/>
          </p:blipFill>
          <p:spPr>
            <a:xfrm>
              <a:off x="14328239" y="21690379"/>
              <a:ext cx="4554159" cy="2395773"/>
            </a:xfrm>
            <a:prstGeom prst="rect">
              <a:avLst/>
            </a:prstGeom>
          </p:spPr>
        </p:pic>
        <p:sp>
          <p:nvSpPr>
            <p:cNvPr id="451" name="TextBox 450">
              <a:extLst>
                <a:ext uri="{FF2B5EF4-FFF2-40B4-BE49-F238E27FC236}">
                  <a16:creationId xmlns:a16="http://schemas.microsoft.com/office/drawing/2014/main" id="{6A663277-D64A-482D-985B-F25AC5C2A363}"/>
                </a:ext>
              </a:extLst>
            </p:cNvPr>
            <p:cNvSpPr txBox="1"/>
            <p:nvPr/>
          </p:nvSpPr>
          <p:spPr>
            <a:xfrm>
              <a:off x="13965336" y="21367486"/>
              <a:ext cx="4893865" cy="180132"/>
            </a:xfrm>
            <a:prstGeom prst="rect">
              <a:avLst/>
            </a:prstGeom>
            <a:noFill/>
          </p:spPr>
          <p:txBody>
            <a:bodyPr wrap="square" rtlCol="0">
              <a:spAutoFit/>
            </a:bodyPr>
            <a:lstStyle/>
            <a:p>
              <a:pPr algn="ctr"/>
              <a:r>
                <a:rPr lang="en-US" dirty="0">
                  <a:solidFill>
                    <a:schemeClr val="tx1">
                      <a:lumMod val="75000"/>
                      <a:lumOff val="25000"/>
                    </a:schemeClr>
                  </a:solidFill>
                  <a:latin typeface="Garamond" panose="02020404030301010803" pitchFamily="18" charset="0"/>
                </a:rPr>
                <a:t>Cumulative Precipitation Across the Study Period</a:t>
              </a:r>
            </a:p>
          </p:txBody>
        </p:sp>
        <p:sp>
          <p:nvSpPr>
            <p:cNvPr id="452" name="TextBox 451">
              <a:extLst>
                <a:ext uri="{FF2B5EF4-FFF2-40B4-BE49-F238E27FC236}">
                  <a16:creationId xmlns:a16="http://schemas.microsoft.com/office/drawing/2014/main" id="{E3458AD5-C88B-43EB-AF16-491996B628C7}"/>
                </a:ext>
              </a:extLst>
            </p:cNvPr>
            <p:cNvSpPr txBox="1"/>
            <p:nvPr/>
          </p:nvSpPr>
          <p:spPr>
            <a:xfrm rot="16200000">
              <a:off x="12978793" y="22690895"/>
              <a:ext cx="2191349" cy="227703"/>
            </a:xfrm>
            <a:prstGeom prst="rect">
              <a:avLst/>
            </a:prstGeom>
            <a:noFill/>
          </p:spPr>
          <p:txBody>
            <a:bodyPr wrap="square" rtlCol="0">
              <a:spAutoFit/>
            </a:bodyPr>
            <a:lstStyle/>
            <a:p>
              <a:pPr algn="ctr"/>
              <a:r>
                <a:rPr lang="en-US" sz="1200" b="1" dirty="0">
                  <a:solidFill>
                    <a:schemeClr val="tx1">
                      <a:lumMod val="75000"/>
                      <a:lumOff val="25000"/>
                    </a:schemeClr>
                  </a:solidFill>
                  <a:latin typeface="Garamond" panose="02020404030301010803" pitchFamily="18" charset="0"/>
                </a:rPr>
                <a:t>Cumulative precipitation (inches)</a:t>
              </a:r>
            </a:p>
          </p:txBody>
        </p:sp>
        <p:sp>
          <p:nvSpPr>
            <p:cNvPr id="453" name="TextBox 452">
              <a:extLst>
                <a:ext uri="{FF2B5EF4-FFF2-40B4-BE49-F238E27FC236}">
                  <a16:creationId xmlns:a16="http://schemas.microsoft.com/office/drawing/2014/main" id="{9C62817A-6242-47B6-A020-DEC725C420DC}"/>
                </a:ext>
              </a:extLst>
            </p:cNvPr>
            <p:cNvSpPr txBox="1"/>
            <p:nvPr/>
          </p:nvSpPr>
          <p:spPr>
            <a:xfrm>
              <a:off x="14184237" y="23964403"/>
              <a:ext cx="276225" cy="135099"/>
            </a:xfrm>
            <a:prstGeom prst="rect">
              <a:avLst/>
            </a:prstGeom>
            <a:noFill/>
          </p:spPr>
          <p:txBody>
            <a:bodyPr wrap="square">
              <a:spAutoFit/>
            </a:bodyPr>
            <a:lstStyle/>
            <a:p>
              <a:r>
                <a:rPr lang="en-US" sz="1200" dirty="0">
                  <a:solidFill>
                    <a:schemeClr val="tx1">
                      <a:lumMod val="75000"/>
                      <a:lumOff val="25000"/>
                    </a:schemeClr>
                  </a:solidFill>
                  <a:latin typeface="Garamond" panose="02020404030301010803" pitchFamily="18" charset="0"/>
                </a:rPr>
                <a:t>0</a:t>
              </a:r>
            </a:p>
          </p:txBody>
        </p:sp>
        <p:sp>
          <p:nvSpPr>
            <p:cNvPr id="454" name="TextBox 453">
              <a:extLst>
                <a:ext uri="{FF2B5EF4-FFF2-40B4-BE49-F238E27FC236}">
                  <a16:creationId xmlns:a16="http://schemas.microsoft.com/office/drawing/2014/main" id="{1F1FE31F-66E1-4CE9-8FC6-BE6C5886FE68}"/>
                </a:ext>
              </a:extLst>
            </p:cNvPr>
            <p:cNvSpPr txBox="1"/>
            <p:nvPr/>
          </p:nvSpPr>
          <p:spPr>
            <a:xfrm>
              <a:off x="14129445" y="21779060"/>
              <a:ext cx="338555" cy="135099"/>
            </a:xfrm>
            <a:prstGeom prst="rect">
              <a:avLst/>
            </a:prstGeom>
            <a:noFill/>
          </p:spPr>
          <p:txBody>
            <a:bodyPr wrap="square">
              <a:spAutoFit/>
            </a:bodyPr>
            <a:lstStyle/>
            <a:p>
              <a:r>
                <a:rPr lang="en-US" sz="1200" dirty="0">
                  <a:solidFill>
                    <a:schemeClr val="tx1">
                      <a:lumMod val="75000"/>
                      <a:lumOff val="25000"/>
                    </a:schemeClr>
                  </a:solidFill>
                  <a:latin typeface="Garamond" panose="02020404030301010803" pitchFamily="18" charset="0"/>
                </a:rPr>
                <a:t>12</a:t>
              </a:r>
            </a:p>
          </p:txBody>
        </p:sp>
        <p:sp>
          <p:nvSpPr>
            <p:cNvPr id="455" name="TextBox 454">
              <a:extLst>
                <a:ext uri="{FF2B5EF4-FFF2-40B4-BE49-F238E27FC236}">
                  <a16:creationId xmlns:a16="http://schemas.microsoft.com/office/drawing/2014/main" id="{505D40F5-44D0-49CB-A243-B13D32DCE28C}"/>
                </a:ext>
              </a:extLst>
            </p:cNvPr>
            <p:cNvSpPr txBox="1"/>
            <p:nvPr/>
          </p:nvSpPr>
          <p:spPr>
            <a:xfrm>
              <a:off x="14136612" y="22143284"/>
              <a:ext cx="338555" cy="135099"/>
            </a:xfrm>
            <a:prstGeom prst="rect">
              <a:avLst/>
            </a:prstGeom>
            <a:noFill/>
          </p:spPr>
          <p:txBody>
            <a:bodyPr wrap="square">
              <a:spAutoFit/>
            </a:bodyPr>
            <a:lstStyle/>
            <a:p>
              <a:r>
                <a:rPr lang="en-US" sz="1200" dirty="0">
                  <a:solidFill>
                    <a:schemeClr val="tx1">
                      <a:lumMod val="75000"/>
                      <a:lumOff val="25000"/>
                    </a:schemeClr>
                  </a:solidFill>
                  <a:latin typeface="Garamond" panose="02020404030301010803" pitchFamily="18" charset="0"/>
                </a:rPr>
                <a:t>10</a:t>
              </a:r>
            </a:p>
          </p:txBody>
        </p:sp>
        <p:sp>
          <p:nvSpPr>
            <p:cNvPr id="456" name="TextBox 455">
              <a:extLst>
                <a:ext uri="{FF2B5EF4-FFF2-40B4-BE49-F238E27FC236}">
                  <a16:creationId xmlns:a16="http://schemas.microsoft.com/office/drawing/2014/main" id="{FF5C2EFE-53D3-4B41-B776-44514015414D}"/>
                </a:ext>
              </a:extLst>
            </p:cNvPr>
            <p:cNvSpPr txBox="1"/>
            <p:nvPr/>
          </p:nvSpPr>
          <p:spPr>
            <a:xfrm>
              <a:off x="14186594" y="22507507"/>
              <a:ext cx="241707" cy="135099"/>
            </a:xfrm>
            <a:prstGeom prst="rect">
              <a:avLst/>
            </a:prstGeom>
            <a:noFill/>
          </p:spPr>
          <p:txBody>
            <a:bodyPr wrap="square">
              <a:spAutoFit/>
            </a:bodyPr>
            <a:lstStyle/>
            <a:p>
              <a:r>
                <a:rPr lang="en-US" sz="1200" dirty="0">
                  <a:solidFill>
                    <a:schemeClr val="tx1">
                      <a:lumMod val="75000"/>
                      <a:lumOff val="25000"/>
                    </a:schemeClr>
                  </a:solidFill>
                  <a:latin typeface="Garamond" panose="02020404030301010803" pitchFamily="18" charset="0"/>
                </a:rPr>
                <a:t>8</a:t>
              </a:r>
            </a:p>
          </p:txBody>
        </p:sp>
        <p:sp>
          <p:nvSpPr>
            <p:cNvPr id="457" name="TextBox 456">
              <a:extLst>
                <a:ext uri="{FF2B5EF4-FFF2-40B4-BE49-F238E27FC236}">
                  <a16:creationId xmlns:a16="http://schemas.microsoft.com/office/drawing/2014/main" id="{95C7507C-0B55-42BF-B69E-0EBBDB330DB9}"/>
                </a:ext>
              </a:extLst>
            </p:cNvPr>
            <p:cNvSpPr txBox="1"/>
            <p:nvPr/>
          </p:nvSpPr>
          <p:spPr>
            <a:xfrm>
              <a:off x="14185414" y="22871731"/>
              <a:ext cx="241708" cy="135099"/>
            </a:xfrm>
            <a:prstGeom prst="rect">
              <a:avLst/>
            </a:prstGeom>
            <a:noFill/>
          </p:spPr>
          <p:txBody>
            <a:bodyPr wrap="square">
              <a:spAutoFit/>
            </a:bodyPr>
            <a:lstStyle/>
            <a:p>
              <a:r>
                <a:rPr lang="en-US" sz="1200" dirty="0">
                  <a:solidFill>
                    <a:schemeClr val="tx1">
                      <a:lumMod val="75000"/>
                      <a:lumOff val="25000"/>
                    </a:schemeClr>
                  </a:solidFill>
                  <a:latin typeface="Garamond" panose="02020404030301010803" pitchFamily="18" charset="0"/>
                </a:rPr>
                <a:t>6</a:t>
              </a:r>
            </a:p>
          </p:txBody>
        </p:sp>
        <p:sp>
          <p:nvSpPr>
            <p:cNvPr id="458" name="TextBox 457">
              <a:extLst>
                <a:ext uri="{FF2B5EF4-FFF2-40B4-BE49-F238E27FC236}">
                  <a16:creationId xmlns:a16="http://schemas.microsoft.com/office/drawing/2014/main" id="{7F3A457A-676B-46FD-82E4-0643DC72BBD8}"/>
                </a:ext>
              </a:extLst>
            </p:cNvPr>
            <p:cNvSpPr txBox="1"/>
            <p:nvPr/>
          </p:nvSpPr>
          <p:spPr>
            <a:xfrm>
              <a:off x="14184237" y="23235955"/>
              <a:ext cx="241708" cy="135099"/>
            </a:xfrm>
            <a:prstGeom prst="rect">
              <a:avLst/>
            </a:prstGeom>
            <a:noFill/>
          </p:spPr>
          <p:txBody>
            <a:bodyPr wrap="square">
              <a:spAutoFit/>
            </a:bodyPr>
            <a:lstStyle/>
            <a:p>
              <a:r>
                <a:rPr lang="en-US" sz="1200" dirty="0">
                  <a:solidFill>
                    <a:schemeClr val="tx1">
                      <a:lumMod val="75000"/>
                      <a:lumOff val="25000"/>
                    </a:schemeClr>
                  </a:solidFill>
                  <a:latin typeface="Garamond" panose="02020404030301010803" pitchFamily="18" charset="0"/>
                </a:rPr>
                <a:t>4</a:t>
              </a:r>
            </a:p>
          </p:txBody>
        </p:sp>
        <p:sp>
          <p:nvSpPr>
            <p:cNvPr id="459" name="TextBox 458">
              <a:extLst>
                <a:ext uri="{FF2B5EF4-FFF2-40B4-BE49-F238E27FC236}">
                  <a16:creationId xmlns:a16="http://schemas.microsoft.com/office/drawing/2014/main" id="{ED5BB015-27B7-42D2-B6AD-DBBD510508C7}"/>
                </a:ext>
              </a:extLst>
            </p:cNvPr>
            <p:cNvSpPr txBox="1"/>
            <p:nvPr/>
          </p:nvSpPr>
          <p:spPr>
            <a:xfrm>
              <a:off x="14184238" y="23600179"/>
              <a:ext cx="213132" cy="135099"/>
            </a:xfrm>
            <a:prstGeom prst="rect">
              <a:avLst/>
            </a:prstGeom>
            <a:noFill/>
          </p:spPr>
          <p:txBody>
            <a:bodyPr wrap="square">
              <a:spAutoFit/>
            </a:bodyPr>
            <a:lstStyle/>
            <a:p>
              <a:r>
                <a:rPr lang="en-US" sz="1200" dirty="0">
                  <a:solidFill>
                    <a:schemeClr val="tx1">
                      <a:lumMod val="75000"/>
                      <a:lumOff val="25000"/>
                    </a:schemeClr>
                  </a:solidFill>
                  <a:latin typeface="Garamond" panose="02020404030301010803" pitchFamily="18" charset="0"/>
                </a:rPr>
                <a:t>2</a:t>
              </a:r>
            </a:p>
          </p:txBody>
        </p:sp>
        <p:sp>
          <p:nvSpPr>
            <p:cNvPr id="460" name="TextBox 459">
              <a:extLst>
                <a:ext uri="{FF2B5EF4-FFF2-40B4-BE49-F238E27FC236}">
                  <a16:creationId xmlns:a16="http://schemas.microsoft.com/office/drawing/2014/main" id="{AEECE893-2134-42F6-9D61-94BF16C20FE2}"/>
                </a:ext>
              </a:extLst>
            </p:cNvPr>
            <p:cNvSpPr txBox="1"/>
            <p:nvPr/>
          </p:nvSpPr>
          <p:spPr>
            <a:xfrm>
              <a:off x="14976829" y="24086244"/>
              <a:ext cx="388992" cy="135099"/>
            </a:xfrm>
            <a:prstGeom prst="rect">
              <a:avLst/>
            </a:prstGeom>
            <a:noFill/>
          </p:spPr>
          <p:txBody>
            <a:bodyPr wrap="none" rtlCol="0">
              <a:spAutoFit/>
            </a:bodyPr>
            <a:lstStyle/>
            <a:p>
              <a:r>
                <a:rPr lang="en-US" sz="1200" dirty="0">
                  <a:solidFill>
                    <a:schemeClr val="tx1">
                      <a:lumMod val="75000"/>
                      <a:lumOff val="25000"/>
                    </a:schemeClr>
                  </a:solidFill>
                  <a:latin typeface="Garamond" panose="02020404030301010803" pitchFamily="18" charset="0"/>
                </a:rPr>
                <a:t>2014</a:t>
              </a:r>
            </a:p>
          </p:txBody>
        </p:sp>
        <p:sp>
          <p:nvSpPr>
            <p:cNvPr id="461" name="TextBox 460">
              <a:extLst>
                <a:ext uri="{FF2B5EF4-FFF2-40B4-BE49-F238E27FC236}">
                  <a16:creationId xmlns:a16="http://schemas.microsoft.com/office/drawing/2014/main" id="{B223AED1-766C-4735-8DE0-22F77C35AFAF}"/>
                </a:ext>
              </a:extLst>
            </p:cNvPr>
            <p:cNvSpPr txBox="1"/>
            <p:nvPr/>
          </p:nvSpPr>
          <p:spPr>
            <a:xfrm>
              <a:off x="15801021" y="24086244"/>
              <a:ext cx="388992" cy="135099"/>
            </a:xfrm>
            <a:prstGeom prst="rect">
              <a:avLst/>
            </a:prstGeom>
            <a:noFill/>
          </p:spPr>
          <p:txBody>
            <a:bodyPr wrap="none" rtlCol="0">
              <a:spAutoFit/>
            </a:bodyPr>
            <a:lstStyle/>
            <a:p>
              <a:r>
                <a:rPr lang="en-US" sz="1200" dirty="0">
                  <a:solidFill>
                    <a:schemeClr val="tx1">
                      <a:lumMod val="75000"/>
                      <a:lumOff val="25000"/>
                    </a:schemeClr>
                  </a:solidFill>
                  <a:latin typeface="Garamond" panose="02020404030301010803" pitchFamily="18" charset="0"/>
                </a:rPr>
                <a:t>2016</a:t>
              </a:r>
            </a:p>
          </p:txBody>
        </p:sp>
        <p:sp>
          <p:nvSpPr>
            <p:cNvPr id="462" name="TextBox 461">
              <a:extLst>
                <a:ext uri="{FF2B5EF4-FFF2-40B4-BE49-F238E27FC236}">
                  <a16:creationId xmlns:a16="http://schemas.microsoft.com/office/drawing/2014/main" id="{C9CD3242-308C-487B-8D04-6934507495F6}"/>
                </a:ext>
              </a:extLst>
            </p:cNvPr>
            <p:cNvSpPr txBox="1"/>
            <p:nvPr/>
          </p:nvSpPr>
          <p:spPr>
            <a:xfrm>
              <a:off x="16633560" y="24086244"/>
              <a:ext cx="388992" cy="135099"/>
            </a:xfrm>
            <a:prstGeom prst="rect">
              <a:avLst/>
            </a:prstGeom>
            <a:noFill/>
          </p:spPr>
          <p:txBody>
            <a:bodyPr wrap="none" rtlCol="0">
              <a:spAutoFit/>
            </a:bodyPr>
            <a:lstStyle/>
            <a:p>
              <a:r>
                <a:rPr lang="en-US" sz="1200" dirty="0">
                  <a:solidFill>
                    <a:schemeClr val="tx1">
                      <a:lumMod val="75000"/>
                      <a:lumOff val="25000"/>
                    </a:schemeClr>
                  </a:solidFill>
                  <a:latin typeface="Garamond" panose="02020404030301010803" pitchFamily="18" charset="0"/>
                </a:rPr>
                <a:t>2018</a:t>
              </a:r>
            </a:p>
          </p:txBody>
        </p:sp>
        <p:sp>
          <p:nvSpPr>
            <p:cNvPr id="463" name="TextBox 462">
              <a:extLst>
                <a:ext uri="{FF2B5EF4-FFF2-40B4-BE49-F238E27FC236}">
                  <a16:creationId xmlns:a16="http://schemas.microsoft.com/office/drawing/2014/main" id="{C5CB5AB7-4997-43B9-913F-5CD2AD9F6B6F}"/>
                </a:ext>
              </a:extLst>
            </p:cNvPr>
            <p:cNvSpPr txBox="1"/>
            <p:nvPr/>
          </p:nvSpPr>
          <p:spPr>
            <a:xfrm>
              <a:off x="17466100" y="24086244"/>
              <a:ext cx="388992" cy="135099"/>
            </a:xfrm>
            <a:prstGeom prst="rect">
              <a:avLst/>
            </a:prstGeom>
            <a:noFill/>
          </p:spPr>
          <p:txBody>
            <a:bodyPr wrap="none" rtlCol="0">
              <a:spAutoFit/>
            </a:bodyPr>
            <a:lstStyle/>
            <a:p>
              <a:r>
                <a:rPr lang="en-US" sz="1200" dirty="0">
                  <a:solidFill>
                    <a:schemeClr val="tx1">
                      <a:lumMod val="75000"/>
                      <a:lumOff val="25000"/>
                    </a:schemeClr>
                  </a:solidFill>
                  <a:latin typeface="Garamond" panose="02020404030301010803" pitchFamily="18" charset="0"/>
                </a:rPr>
                <a:t>2020</a:t>
              </a:r>
            </a:p>
          </p:txBody>
        </p:sp>
        <p:sp>
          <p:nvSpPr>
            <p:cNvPr id="464" name="TextBox 463">
              <a:extLst>
                <a:ext uri="{FF2B5EF4-FFF2-40B4-BE49-F238E27FC236}">
                  <a16:creationId xmlns:a16="http://schemas.microsoft.com/office/drawing/2014/main" id="{83EB17EF-88FE-476C-94F9-2691DC968D73}"/>
                </a:ext>
              </a:extLst>
            </p:cNvPr>
            <p:cNvSpPr txBox="1"/>
            <p:nvPr/>
          </p:nvSpPr>
          <p:spPr>
            <a:xfrm>
              <a:off x="18273601" y="24086244"/>
              <a:ext cx="388992" cy="135099"/>
            </a:xfrm>
            <a:prstGeom prst="rect">
              <a:avLst/>
            </a:prstGeom>
            <a:noFill/>
          </p:spPr>
          <p:txBody>
            <a:bodyPr wrap="none" rtlCol="0">
              <a:spAutoFit/>
            </a:bodyPr>
            <a:lstStyle/>
            <a:p>
              <a:r>
                <a:rPr lang="en-US" sz="1200" dirty="0">
                  <a:solidFill>
                    <a:schemeClr val="tx1">
                      <a:lumMod val="75000"/>
                      <a:lumOff val="25000"/>
                    </a:schemeClr>
                  </a:solidFill>
                  <a:latin typeface="Garamond" panose="02020404030301010803" pitchFamily="18" charset="0"/>
                </a:rPr>
                <a:t>2022</a:t>
              </a:r>
            </a:p>
          </p:txBody>
        </p:sp>
        <p:sp>
          <p:nvSpPr>
            <p:cNvPr id="465" name="TextBox 464">
              <a:extLst>
                <a:ext uri="{FF2B5EF4-FFF2-40B4-BE49-F238E27FC236}">
                  <a16:creationId xmlns:a16="http://schemas.microsoft.com/office/drawing/2014/main" id="{D009D052-1FEC-47DB-BFD4-38BB1CC89186}"/>
                </a:ext>
              </a:extLst>
            </p:cNvPr>
            <p:cNvSpPr txBox="1"/>
            <p:nvPr/>
          </p:nvSpPr>
          <p:spPr>
            <a:xfrm>
              <a:off x="16104572" y="24238625"/>
              <a:ext cx="777300" cy="135099"/>
            </a:xfrm>
            <a:prstGeom prst="rect">
              <a:avLst/>
            </a:prstGeom>
            <a:noFill/>
          </p:spPr>
          <p:txBody>
            <a:bodyPr wrap="none" rtlCol="0">
              <a:spAutoFit/>
            </a:bodyPr>
            <a:lstStyle/>
            <a:p>
              <a:r>
                <a:rPr lang="en-US" sz="1200" b="1" dirty="0">
                  <a:solidFill>
                    <a:schemeClr val="tx1">
                      <a:lumMod val="75000"/>
                      <a:lumOff val="25000"/>
                    </a:schemeClr>
                  </a:solidFill>
                  <a:latin typeface="Garamond" panose="02020404030301010803" pitchFamily="18" charset="0"/>
                </a:rPr>
                <a:t>Study Years</a:t>
              </a:r>
            </a:p>
          </p:txBody>
        </p:sp>
      </p:grpSp>
      <p:sp>
        <p:nvSpPr>
          <p:cNvPr id="466" name="TextBox 465">
            <a:extLst>
              <a:ext uri="{FF2B5EF4-FFF2-40B4-BE49-F238E27FC236}">
                <a16:creationId xmlns:a16="http://schemas.microsoft.com/office/drawing/2014/main" id="{C702A412-1591-4E6C-BFC7-BDDF5C9295C8}"/>
              </a:ext>
            </a:extLst>
          </p:cNvPr>
          <p:cNvSpPr txBox="1"/>
          <p:nvPr/>
        </p:nvSpPr>
        <p:spPr>
          <a:xfrm>
            <a:off x="16001578" y="20186707"/>
            <a:ext cx="382947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Garamond" panose="02020404030301010803" pitchFamily="18" charset="0"/>
              </a:rPr>
              <a:t>*Location: Aberdeen, ID, Source: Agrimet, Bureau of Reclamation </a:t>
            </a:r>
          </a:p>
        </p:txBody>
      </p:sp>
      <p:grpSp>
        <p:nvGrpSpPr>
          <p:cNvPr id="467" name="Group 466">
            <a:extLst>
              <a:ext uri="{FF2B5EF4-FFF2-40B4-BE49-F238E27FC236}">
                <a16:creationId xmlns:a16="http://schemas.microsoft.com/office/drawing/2014/main" id="{0477DE08-CA81-403C-B76A-AB7ADCE9B964}"/>
              </a:ext>
            </a:extLst>
          </p:cNvPr>
          <p:cNvGrpSpPr/>
          <p:nvPr/>
        </p:nvGrpSpPr>
        <p:grpSpPr>
          <a:xfrm>
            <a:off x="20237985" y="20032372"/>
            <a:ext cx="7093827" cy="6000523"/>
            <a:chOff x="20178218" y="19976400"/>
            <a:chExt cx="6889780" cy="5885010"/>
          </a:xfrm>
        </p:grpSpPr>
        <p:grpSp>
          <p:nvGrpSpPr>
            <p:cNvPr id="468" name="Group 467">
              <a:extLst>
                <a:ext uri="{FF2B5EF4-FFF2-40B4-BE49-F238E27FC236}">
                  <a16:creationId xmlns:a16="http://schemas.microsoft.com/office/drawing/2014/main" id="{781D01C7-97E3-4391-B476-DBD9342B725E}"/>
                </a:ext>
              </a:extLst>
            </p:cNvPr>
            <p:cNvGrpSpPr/>
            <p:nvPr/>
          </p:nvGrpSpPr>
          <p:grpSpPr>
            <a:xfrm>
              <a:off x="20192884" y="19976400"/>
              <a:ext cx="6875114" cy="5546456"/>
              <a:chOff x="19682980" y="20090217"/>
              <a:chExt cx="7422050" cy="5692639"/>
            </a:xfrm>
          </p:grpSpPr>
          <p:pic>
            <p:nvPicPr>
              <p:cNvPr id="473" name="Picture 472">
                <a:extLst>
                  <a:ext uri="{FF2B5EF4-FFF2-40B4-BE49-F238E27FC236}">
                    <a16:creationId xmlns:a16="http://schemas.microsoft.com/office/drawing/2014/main" id="{6385FC17-D9B6-470D-B62F-F65E3D6D8851}"/>
                  </a:ext>
                </a:extLst>
              </p:cNvPr>
              <p:cNvPicPr preferRelativeResize="0">
                <a:picLocks/>
              </p:cNvPicPr>
              <p:nvPr/>
            </p:nvPicPr>
            <p:blipFill>
              <a:blip r:embed="rId16" cstate="print">
                <a:extLst>
                  <a:ext uri="{28A0092B-C50C-407E-A947-70E740481C1C}">
                    <a14:useLocalDpi xmlns:a14="http://schemas.microsoft.com/office/drawing/2010/main" val="0"/>
                  </a:ext>
                </a:extLst>
              </a:blip>
              <a:srcRect/>
              <a:stretch/>
            </p:blipFill>
            <p:spPr>
              <a:xfrm>
                <a:off x="19682980" y="20090217"/>
                <a:ext cx="6979548" cy="5692639"/>
              </a:xfrm>
              <a:prstGeom prst="rect">
                <a:avLst/>
              </a:prstGeom>
            </p:spPr>
          </p:pic>
          <p:sp>
            <p:nvSpPr>
              <p:cNvPr id="474" name="TextBox 473">
                <a:extLst>
                  <a:ext uri="{FF2B5EF4-FFF2-40B4-BE49-F238E27FC236}">
                    <a16:creationId xmlns:a16="http://schemas.microsoft.com/office/drawing/2014/main" id="{29B1D73D-AA16-40E8-AD0D-15F9E9049FB1}"/>
                  </a:ext>
                </a:extLst>
              </p:cNvPr>
              <p:cNvSpPr txBox="1"/>
              <p:nvPr/>
            </p:nvSpPr>
            <p:spPr>
              <a:xfrm>
                <a:off x="21525330" y="22318731"/>
                <a:ext cx="420308" cy="276999"/>
              </a:xfrm>
              <a:prstGeom prst="rect">
                <a:avLst/>
              </a:prstGeom>
              <a:noFill/>
            </p:spPr>
            <p:txBody>
              <a:bodyPr wrap="none" rtlCol="0">
                <a:spAutoFit/>
              </a:bodyPr>
              <a:lstStyle/>
              <a:p>
                <a:r>
                  <a:rPr lang="en-US" sz="1200" dirty="0">
                    <a:solidFill>
                      <a:schemeClr val="bg1"/>
                    </a:solidFill>
                  </a:rPr>
                  <a:t>600</a:t>
                </a:r>
              </a:p>
            </p:txBody>
          </p:sp>
          <p:sp>
            <p:nvSpPr>
              <p:cNvPr id="475" name="TextBox 474">
                <a:extLst>
                  <a:ext uri="{FF2B5EF4-FFF2-40B4-BE49-F238E27FC236}">
                    <a16:creationId xmlns:a16="http://schemas.microsoft.com/office/drawing/2014/main" id="{E4D47326-335E-435B-9085-00CE87AFF5DA}"/>
                  </a:ext>
                </a:extLst>
              </p:cNvPr>
              <p:cNvSpPr txBox="1"/>
              <p:nvPr/>
            </p:nvSpPr>
            <p:spPr>
              <a:xfrm>
                <a:off x="22089210" y="22464999"/>
                <a:ext cx="296876" cy="261610"/>
              </a:xfrm>
              <a:prstGeom prst="rect">
                <a:avLst/>
              </a:prstGeom>
              <a:noFill/>
            </p:spPr>
            <p:txBody>
              <a:bodyPr wrap="none" rtlCol="0">
                <a:spAutoFit/>
              </a:bodyPr>
              <a:lstStyle/>
              <a:p>
                <a:r>
                  <a:rPr lang="en-US" sz="1100" dirty="0">
                    <a:solidFill>
                      <a:schemeClr val="bg1"/>
                    </a:solidFill>
                  </a:rPr>
                  <a:t>m</a:t>
                </a:r>
              </a:p>
            </p:txBody>
          </p:sp>
          <p:sp>
            <p:nvSpPr>
              <p:cNvPr id="476" name="TextBox 475">
                <a:extLst>
                  <a:ext uri="{FF2B5EF4-FFF2-40B4-BE49-F238E27FC236}">
                    <a16:creationId xmlns:a16="http://schemas.microsoft.com/office/drawing/2014/main" id="{4A3937A7-7130-4F71-A2DE-D7162B568B9C}"/>
                  </a:ext>
                </a:extLst>
              </p:cNvPr>
              <p:cNvSpPr txBox="1"/>
              <p:nvPr/>
            </p:nvSpPr>
            <p:spPr>
              <a:xfrm>
                <a:off x="24321870" y="22318955"/>
                <a:ext cx="420308" cy="276999"/>
              </a:xfrm>
              <a:prstGeom prst="rect">
                <a:avLst/>
              </a:prstGeom>
              <a:noFill/>
            </p:spPr>
            <p:txBody>
              <a:bodyPr wrap="none" rtlCol="0">
                <a:spAutoFit/>
              </a:bodyPr>
              <a:lstStyle/>
              <a:p>
                <a:r>
                  <a:rPr lang="en-US" sz="1200" dirty="0">
                    <a:solidFill>
                      <a:schemeClr val="bg1"/>
                    </a:solidFill>
                  </a:rPr>
                  <a:t>600</a:t>
                </a:r>
              </a:p>
            </p:txBody>
          </p:sp>
          <p:sp>
            <p:nvSpPr>
              <p:cNvPr id="477" name="TextBox 476">
                <a:extLst>
                  <a:ext uri="{FF2B5EF4-FFF2-40B4-BE49-F238E27FC236}">
                    <a16:creationId xmlns:a16="http://schemas.microsoft.com/office/drawing/2014/main" id="{EC6C0BB5-C453-471F-BB07-6E46ED30DE07}"/>
                  </a:ext>
                </a:extLst>
              </p:cNvPr>
              <p:cNvSpPr txBox="1"/>
              <p:nvPr/>
            </p:nvSpPr>
            <p:spPr>
              <a:xfrm>
                <a:off x="24878130" y="22465223"/>
                <a:ext cx="296876" cy="261610"/>
              </a:xfrm>
              <a:prstGeom prst="rect">
                <a:avLst/>
              </a:prstGeom>
              <a:noFill/>
            </p:spPr>
            <p:txBody>
              <a:bodyPr wrap="none" rtlCol="0">
                <a:spAutoFit/>
              </a:bodyPr>
              <a:lstStyle/>
              <a:p>
                <a:r>
                  <a:rPr lang="en-US" sz="1100" dirty="0">
                    <a:solidFill>
                      <a:schemeClr val="bg1"/>
                    </a:solidFill>
                  </a:rPr>
                  <a:t>m</a:t>
                </a:r>
              </a:p>
            </p:txBody>
          </p:sp>
          <p:sp>
            <p:nvSpPr>
              <p:cNvPr id="478" name="TextBox 477">
                <a:extLst>
                  <a:ext uri="{FF2B5EF4-FFF2-40B4-BE49-F238E27FC236}">
                    <a16:creationId xmlns:a16="http://schemas.microsoft.com/office/drawing/2014/main" id="{750114B4-ED67-40EE-905E-7FB076070AD7}"/>
                  </a:ext>
                </a:extLst>
              </p:cNvPr>
              <p:cNvSpPr txBox="1"/>
              <p:nvPr/>
            </p:nvSpPr>
            <p:spPr>
              <a:xfrm>
                <a:off x="21548190" y="25252431"/>
                <a:ext cx="420308" cy="276999"/>
              </a:xfrm>
              <a:prstGeom prst="rect">
                <a:avLst/>
              </a:prstGeom>
              <a:noFill/>
            </p:spPr>
            <p:txBody>
              <a:bodyPr wrap="none" rtlCol="0">
                <a:spAutoFit/>
              </a:bodyPr>
              <a:lstStyle/>
              <a:p>
                <a:r>
                  <a:rPr lang="en-US" sz="1200" dirty="0">
                    <a:solidFill>
                      <a:schemeClr val="bg1"/>
                    </a:solidFill>
                  </a:rPr>
                  <a:t>600</a:t>
                </a:r>
              </a:p>
            </p:txBody>
          </p:sp>
          <p:sp>
            <p:nvSpPr>
              <p:cNvPr id="479" name="TextBox 478">
                <a:extLst>
                  <a:ext uri="{FF2B5EF4-FFF2-40B4-BE49-F238E27FC236}">
                    <a16:creationId xmlns:a16="http://schemas.microsoft.com/office/drawing/2014/main" id="{4846B41D-1D28-4F5E-9EFD-8F3EBEF059CC}"/>
                  </a:ext>
                </a:extLst>
              </p:cNvPr>
              <p:cNvSpPr txBox="1"/>
              <p:nvPr/>
            </p:nvSpPr>
            <p:spPr>
              <a:xfrm>
                <a:off x="22096830" y="25391079"/>
                <a:ext cx="296876" cy="261610"/>
              </a:xfrm>
              <a:prstGeom prst="rect">
                <a:avLst/>
              </a:prstGeom>
              <a:noFill/>
            </p:spPr>
            <p:txBody>
              <a:bodyPr wrap="none" rtlCol="0">
                <a:spAutoFit/>
              </a:bodyPr>
              <a:lstStyle/>
              <a:p>
                <a:r>
                  <a:rPr lang="en-US" sz="1100" dirty="0">
                    <a:solidFill>
                      <a:schemeClr val="bg1"/>
                    </a:solidFill>
                  </a:rPr>
                  <a:t>m</a:t>
                </a:r>
              </a:p>
            </p:txBody>
          </p:sp>
          <p:sp>
            <p:nvSpPr>
              <p:cNvPr id="480" name="TextBox 479">
                <a:extLst>
                  <a:ext uri="{FF2B5EF4-FFF2-40B4-BE49-F238E27FC236}">
                    <a16:creationId xmlns:a16="http://schemas.microsoft.com/office/drawing/2014/main" id="{0B476B20-CB38-4047-830C-0C993BE61BFE}"/>
                  </a:ext>
                </a:extLst>
              </p:cNvPr>
              <p:cNvSpPr txBox="1"/>
              <p:nvPr/>
            </p:nvSpPr>
            <p:spPr>
              <a:xfrm>
                <a:off x="24344730" y="25252655"/>
                <a:ext cx="420308" cy="276999"/>
              </a:xfrm>
              <a:prstGeom prst="rect">
                <a:avLst/>
              </a:prstGeom>
              <a:noFill/>
            </p:spPr>
            <p:txBody>
              <a:bodyPr wrap="none" rtlCol="0">
                <a:spAutoFit/>
              </a:bodyPr>
              <a:lstStyle/>
              <a:p>
                <a:r>
                  <a:rPr lang="en-US" sz="1200" dirty="0">
                    <a:solidFill>
                      <a:schemeClr val="bg1"/>
                    </a:solidFill>
                  </a:rPr>
                  <a:t>600</a:t>
                </a:r>
              </a:p>
            </p:txBody>
          </p:sp>
          <p:sp>
            <p:nvSpPr>
              <p:cNvPr id="481" name="TextBox 480">
                <a:extLst>
                  <a:ext uri="{FF2B5EF4-FFF2-40B4-BE49-F238E27FC236}">
                    <a16:creationId xmlns:a16="http://schemas.microsoft.com/office/drawing/2014/main" id="{8AB1F7DE-5E32-4AB5-AA8F-6D6D938D5C18}"/>
                  </a:ext>
                </a:extLst>
              </p:cNvPr>
              <p:cNvSpPr txBox="1"/>
              <p:nvPr/>
            </p:nvSpPr>
            <p:spPr>
              <a:xfrm>
                <a:off x="24885750" y="25391303"/>
                <a:ext cx="296876" cy="261610"/>
              </a:xfrm>
              <a:prstGeom prst="rect">
                <a:avLst/>
              </a:prstGeom>
              <a:noFill/>
            </p:spPr>
            <p:txBody>
              <a:bodyPr wrap="none" rtlCol="0">
                <a:spAutoFit/>
              </a:bodyPr>
              <a:lstStyle/>
              <a:p>
                <a:r>
                  <a:rPr lang="en-US" sz="1100" dirty="0">
                    <a:solidFill>
                      <a:schemeClr val="bg1"/>
                    </a:solidFill>
                  </a:rPr>
                  <a:t>m</a:t>
                </a:r>
              </a:p>
            </p:txBody>
          </p:sp>
          <p:sp>
            <p:nvSpPr>
              <p:cNvPr id="482" name="TextBox 481">
                <a:extLst>
                  <a:ext uri="{FF2B5EF4-FFF2-40B4-BE49-F238E27FC236}">
                    <a16:creationId xmlns:a16="http://schemas.microsoft.com/office/drawing/2014/main" id="{85D9F540-4E2D-4F04-BB9A-0025CF0ECC32}"/>
                  </a:ext>
                </a:extLst>
              </p:cNvPr>
              <p:cNvSpPr txBox="1"/>
              <p:nvPr/>
            </p:nvSpPr>
            <p:spPr>
              <a:xfrm>
                <a:off x="25992477" y="24272020"/>
                <a:ext cx="843501" cy="338554"/>
              </a:xfrm>
              <a:prstGeom prst="rect">
                <a:avLst/>
              </a:prstGeom>
              <a:noFill/>
            </p:spPr>
            <p:txBody>
              <a:bodyPr wrap="none" rtlCol="0">
                <a:spAutoFit/>
              </a:bodyPr>
              <a:lstStyle/>
              <a:p>
                <a:r>
                  <a:rPr lang="en-US" sz="1600" dirty="0">
                    <a:latin typeface="Garamond" panose="02020404030301010803" pitchFamily="18" charset="0"/>
                  </a:rPr>
                  <a:t>Increase</a:t>
                </a:r>
              </a:p>
            </p:txBody>
          </p:sp>
          <p:sp>
            <p:nvSpPr>
              <p:cNvPr id="483" name="TextBox 482">
                <a:extLst>
                  <a:ext uri="{FF2B5EF4-FFF2-40B4-BE49-F238E27FC236}">
                    <a16:creationId xmlns:a16="http://schemas.microsoft.com/office/drawing/2014/main" id="{1A7B69FD-9D9E-4B20-AC22-3DEA73252568}"/>
                  </a:ext>
                </a:extLst>
              </p:cNvPr>
              <p:cNvSpPr txBox="1"/>
              <p:nvPr/>
            </p:nvSpPr>
            <p:spPr>
              <a:xfrm>
                <a:off x="26005177" y="24714496"/>
                <a:ext cx="1099853" cy="338554"/>
              </a:xfrm>
              <a:prstGeom prst="rect">
                <a:avLst/>
              </a:prstGeom>
              <a:noFill/>
            </p:spPr>
            <p:txBody>
              <a:bodyPr wrap="none" rtlCol="0">
                <a:spAutoFit/>
              </a:bodyPr>
              <a:lstStyle/>
              <a:p>
                <a:r>
                  <a:rPr lang="en-US" sz="1600" dirty="0">
                    <a:latin typeface="Garamond" panose="02020404030301010803" pitchFamily="18" charset="0"/>
                  </a:rPr>
                  <a:t>No Change</a:t>
                </a:r>
              </a:p>
            </p:txBody>
          </p:sp>
          <p:sp>
            <p:nvSpPr>
              <p:cNvPr id="484" name="TextBox 483">
                <a:extLst>
                  <a:ext uri="{FF2B5EF4-FFF2-40B4-BE49-F238E27FC236}">
                    <a16:creationId xmlns:a16="http://schemas.microsoft.com/office/drawing/2014/main" id="{7B98CB77-85CF-4787-88EB-E3F475C3D6C8}"/>
                  </a:ext>
                </a:extLst>
              </p:cNvPr>
              <p:cNvSpPr txBox="1"/>
              <p:nvPr/>
            </p:nvSpPr>
            <p:spPr>
              <a:xfrm>
                <a:off x="26005177" y="25120833"/>
                <a:ext cx="910828" cy="338554"/>
              </a:xfrm>
              <a:prstGeom prst="rect">
                <a:avLst/>
              </a:prstGeom>
              <a:noFill/>
            </p:spPr>
            <p:txBody>
              <a:bodyPr wrap="none" rtlCol="0">
                <a:spAutoFit/>
              </a:bodyPr>
              <a:lstStyle/>
              <a:p>
                <a:r>
                  <a:rPr lang="en-US" sz="1600" dirty="0">
                    <a:latin typeface="Garamond" panose="02020404030301010803" pitchFamily="18" charset="0"/>
                  </a:rPr>
                  <a:t>Decrease</a:t>
                </a:r>
              </a:p>
            </p:txBody>
          </p:sp>
        </p:grpSp>
        <p:sp>
          <p:nvSpPr>
            <p:cNvPr id="469" name="TextBox 468">
              <a:extLst>
                <a:ext uri="{FF2B5EF4-FFF2-40B4-BE49-F238E27FC236}">
                  <a16:creationId xmlns:a16="http://schemas.microsoft.com/office/drawing/2014/main" id="{13AADB47-7318-4D07-A1CC-220187E29B73}"/>
                </a:ext>
              </a:extLst>
            </p:cNvPr>
            <p:cNvSpPr txBox="1"/>
            <p:nvPr/>
          </p:nvSpPr>
          <p:spPr>
            <a:xfrm>
              <a:off x="20178219" y="22547428"/>
              <a:ext cx="2580060" cy="338554"/>
            </a:xfrm>
            <a:prstGeom prst="rect">
              <a:avLst/>
            </a:prstGeom>
            <a:noFill/>
          </p:spPr>
          <p:txBody>
            <a:bodyPr wrap="square">
              <a:spAutoFit/>
            </a:bodyPr>
            <a:lstStyle/>
            <a:p>
              <a:pPr algn="ctr"/>
              <a:r>
                <a:rPr lang="en-US" sz="1600" b="1" dirty="0">
                  <a:solidFill>
                    <a:schemeClr val="tx1">
                      <a:lumMod val="75000"/>
                      <a:lumOff val="25000"/>
                    </a:schemeClr>
                  </a:solidFill>
                  <a:latin typeface="Garamond"/>
                  <a:ea typeface="+mn-lt"/>
                  <a:cs typeface="+mn-lt"/>
                </a:rPr>
                <a:t>American Game Unit</a:t>
              </a:r>
              <a:endParaRPr lang="en-US" sz="1600" b="1" dirty="0">
                <a:solidFill>
                  <a:schemeClr val="tx1">
                    <a:lumMod val="75000"/>
                    <a:lumOff val="25000"/>
                  </a:schemeClr>
                </a:solidFill>
              </a:endParaRPr>
            </a:p>
          </p:txBody>
        </p:sp>
        <p:sp>
          <p:nvSpPr>
            <p:cNvPr id="470" name="TextBox 469">
              <a:extLst>
                <a:ext uri="{FF2B5EF4-FFF2-40B4-BE49-F238E27FC236}">
                  <a16:creationId xmlns:a16="http://schemas.microsoft.com/office/drawing/2014/main" id="{65BF47B8-90ED-4414-B830-C21D61DBB9E2}"/>
                </a:ext>
              </a:extLst>
            </p:cNvPr>
            <p:cNvSpPr txBox="1"/>
            <p:nvPr/>
          </p:nvSpPr>
          <p:spPr>
            <a:xfrm>
              <a:off x="22927477" y="22547428"/>
              <a:ext cx="2601355" cy="338554"/>
            </a:xfrm>
            <a:prstGeom prst="rect">
              <a:avLst/>
            </a:prstGeom>
            <a:noFill/>
          </p:spPr>
          <p:txBody>
            <a:bodyPr wrap="square">
              <a:spAutoFit/>
            </a:bodyPr>
            <a:lstStyle/>
            <a:p>
              <a:pPr algn="ctr"/>
              <a:r>
                <a:rPr lang="en-US" sz="1600" b="1" dirty="0">
                  <a:solidFill>
                    <a:schemeClr val="tx1">
                      <a:lumMod val="75000"/>
                      <a:lumOff val="25000"/>
                    </a:schemeClr>
                  </a:solidFill>
                  <a:latin typeface="Garamond"/>
                  <a:ea typeface="+mn-lt"/>
                  <a:cs typeface="+mn-lt"/>
                </a:rPr>
                <a:t>Thompson Unit</a:t>
              </a:r>
              <a:endParaRPr lang="en-US" sz="1600" b="1" dirty="0">
                <a:solidFill>
                  <a:schemeClr val="tx1">
                    <a:lumMod val="75000"/>
                    <a:lumOff val="25000"/>
                  </a:schemeClr>
                </a:solidFill>
              </a:endParaRPr>
            </a:p>
          </p:txBody>
        </p:sp>
        <p:sp>
          <p:nvSpPr>
            <p:cNvPr id="471" name="TextBox 470">
              <a:extLst>
                <a:ext uri="{FF2B5EF4-FFF2-40B4-BE49-F238E27FC236}">
                  <a16:creationId xmlns:a16="http://schemas.microsoft.com/office/drawing/2014/main" id="{75833A71-0333-4353-AD93-394A59D3741A}"/>
                </a:ext>
              </a:extLst>
            </p:cNvPr>
            <p:cNvSpPr txBox="1"/>
            <p:nvPr/>
          </p:nvSpPr>
          <p:spPr>
            <a:xfrm>
              <a:off x="20178218" y="25522856"/>
              <a:ext cx="2580060" cy="338554"/>
            </a:xfrm>
            <a:prstGeom prst="rect">
              <a:avLst/>
            </a:prstGeom>
            <a:noFill/>
          </p:spPr>
          <p:txBody>
            <a:bodyPr wrap="square">
              <a:spAutoFit/>
            </a:bodyPr>
            <a:lstStyle/>
            <a:p>
              <a:pPr algn="ctr"/>
              <a:r>
                <a:rPr lang="en-US" sz="1600" b="1" dirty="0">
                  <a:solidFill>
                    <a:schemeClr val="tx1">
                      <a:lumMod val="75000"/>
                      <a:lumOff val="25000"/>
                    </a:schemeClr>
                  </a:solidFill>
                  <a:latin typeface="Garamond"/>
                  <a:ea typeface="+mn-lt"/>
                  <a:cs typeface="+mn-lt"/>
                </a:rPr>
                <a:t>Control: Johnson Unit</a:t>
              </a:r>
              <a:endParaRPr lang="en-US" sz="1600" b="1" dirty="0">
                <a:solidFill>
                  <a:schemeClr val="tx1">
                    <a:lumMod val="75000"/>
                    <a:lumOff val="25000"/>
                  </a:schemeClr>
                </a:solidFill>
              </a:endParaRPr>
            </a:p>
          </p:txBody>
        </p:sp>
        <p:sp>
          <p:nvSpPr>
            <p:cNvPr id="472" name="TextBox 471">
              <a:extLst>
                <a:ext uri="{FF2B5EF4-FFF2-40B4-BE49-F238E27FC236}">
                  <a16:creationId xmlns:a16="http://schemas.microsoft.com/office/drawing/2014/main" id="{D5D0B352-1234-4D20-85E8-6A0FC4F6CBA8}"/>
                </a:ext>
              </a:extLst>
            </p:cNvPr>
            <p:cNvSpPr txBox="1"/>
            <p:nvPr/>
          </p:nvSpPr>
          <p:spPr>
            <a:xfrm>
              <a:off x="22912962" y="25522856"/>
              <a:ext cx="2601355" cy="338554"/>
            </a:xfrm>
            <a:prstGeom prst="rect">
              <a:avLst/>
            </a:prstGeom>
            <a:noFill/>
          </p:spPr>
          <p:txBody>
            <a:bodyPr wrap="square">
              <a:spAutoFit/>
            </a:bodyPr>
            <a:lstStyle/>
            <a:p>
              <a:pPr algn="ctr"/>
              <a:r>
                <a:rPr lang="en-US" sz="1600" b="1" dirty="0">
                  <a:solidFill>
                    <a:schemeClr val="tx1">
                      <a:lumMod val="75000"/>
                      <a:lumOff val="25000"/>
                    </a:schemeClr>
                  </a:solidFill>
                  <a:latin typeface="Garamond"/>
                  <a:ea typeface="+mn-lt"/>
                  <a:cs typeface="+mn-lt"/>
                </a:rPr>
                <a:t>Control: Orth Unit</a:t>
              </a:r>
              <a:endParaRPr lang="en-US" sz="1600" b="1" dirty="0">
                <a:solidFill>
                  <a:schemeClr val="tx1">
                    <a:lumMod val="75000"/>
                    <a:lumOff val="25000"/>
                  </a:schemeClr>
                </a:solidFill>
              </a:endParaRPr>
            </a:p>
          </p:txBody>
        </p:sp>
      </p:grpSp>
      <p:pic>
        <p:nvPicPr>
          <p:cNvPr id="486" name="Picture 485">
            <a:extLst>
              <a:ext uri="{FF2B5EF4-FFF2-40B4-BE49-F238E27FC236}">
                <a16:creationId xmlns:a16="http://schemas.microsoft.com/office/drawing/2014/main" id="{1FA71F1B-4137-4D64-B979-382A2F27997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0895" t="11197" r="6950" b="9623"/>
          <a:stretch/>
        </p:blipFill>
        <p:spPr>
          <a:xfrm>
            <a:off x="13942769" y="8773902"/>
            <a:ext cx="3047387" cy="2792269"/>
          </a:xfrm>
          <a:prstGeom prst="rect">
            <a:avLst/>
          </a:prstGeom>
        </p:spPr>
      </p:pic>
      <p:sp>
        <p:nvSpPr>
          <p:cNvPr id="487" name="TextBox 486">
            <a:extLst>
              <a:ext uri="{FF2B5EF4-FFF2-40B4-BE49-F238E27FC236}">
                <a16:creationId xmlns:a16="http://schemas.microsoft.com/office/drawing/2014/main" id="{4E159523-1B5D-48F4-B808-D9DEC8E6D63E}"/>
              </a:ext>
            </a:extLst>
          </p:cNvPr>
          <p:cNvSpPr txBox="1"/>
          <p:nvPr/>
        </p:nvSpPr>
        <p:spPr>
          <a:xfrm>
            <a:off x="13675592" y="10812821"/>
            <a:ext cx="351794"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a:t>
            </a:r>
          </a:p>
          <a:p>
            <a:endParaRPr lang="en-US" sz="1200" dirty="0"/>
          </a:p>
        </p:txBody>
      </p:sp>
      <p:sp>
        <p:nvSpPr>
          <p:cNvPr id="488" name="TextBox 487">
            <a:extLst>
              <a:ext uri="{FF2B5EF4-FFF2-40B4-BE49-F238E27FC236}">
                <a16:creationId xmlns:a16="http://schemas.microsoft.com/office/drawing/2014/main" id="{AA285CBE-99E8-4ECF-A61D-DD7B10D7364F}"/>
              </a:ext>
            </a:extLst>
          </p:cNvPr>
          <p:cNvSpPr txBox="1"/>
          <p:nvPr/>
        </p:nvSpPr>
        <p:spPr>
          <a:xfrm>
            <a:off x="13675592" y="10230907"/>
            <a:ext cx="351794"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40</a:t>
            </a:r>
          </a:p>
          <a:p>
            <a:endParaRPr lang="en-US" sz="1200" dirty="0"/>
          </a:p>
        </p:txBody>
      </p:sp>
      <p:sp>
        <p:nvSpPr>
          <p:cNvPr id="489" name="TextBox 488">
            <a:extLst>
              <a:ext uri="{FF2B5EF4-FFF2-40B4-BE49-F238E27FC236}">
                <a16:creationId xmlns:a16="http://schemas.microsoft.com/office/drawing/2014/main" id="{1886D215-D82B-428F-BEBF-4B8438360C51}"/>
              </a:ext>
            </a:extLst>
          </p:cNvPr>
          <p:cNvSpPr txBox="1"/>
          <p:nvPr/>
        </p:nvSpPr>
        <p:spPr>
          <a:xfrm>
            <a:off x="13686188" y="9662475"/>
            <a:ext cx="351794"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60</a:t>
            </a:r>
          </a:p>
          <a:p>
            <a:endParaRPr lang="en-US" sz="1200" dirty="0"/>
          </a:p>
        </p:txBody>
      </p:sp>
      <p:sp>
        <p:nvSpPr>
          <p:cNvPr id="490" name="TextBox 489">
            <a:extLst>
              <a:ext uri="{FF2B5EF4-FFF2-40B4-BE49-F238E27FC236}">
                <a16:creationId xmlns:a16="http://schemas.microsoft.com/office/drawing/2014/main" id="{CF7BA324-B7BE-43EB-AEE3-F270AB06DA02}"/>
              </a:ext>
            </a:extLst>
          </p:cNvPr>
          <p:cNvSpPr txBox="1"/>
          <p:nvPr/>
        </p:nvSpPr>
        <p:spPr>
          <a:xfrm>
            <a:off x="13680891" y="9094042"/>
            <a:ext cx="351794"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80</a:t>
            </a:r>
          </a:p>
          <a:p>
            <a:endParaRPr lang="en-US" sz="1200" dirty="0"/>
          </a:p>
        </p:txBody>
      </p:sp>
      <p:sp>
        <p:nvSpPr>
          <p:cNvPr id="491" name="TextBox 490">
            <a:extLst>
              <a:ext uri="{FF2B5EF4-FFF2-40B4-BE49-F238E27FC236}">
                <a16:creationId xmlns:a16="http://schemas.microsoft.com/office/drawing/2014/main" id="{43B350C4-1A7F-45B9-AB8D-3281DE897063}"/>
              </a:ext>
            </a:extLst>
          </p:cNvPr>
          <p:cNvSpPr txBox="1"/>
          <p:nvPr/>
        </p:nvSpPr>
        <p:spPr>
          <a:xfrm>
            <a:off x="13712308" y="11347451"/>
            <a:ext cx="230462"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a:p>
            <a:endParaRPr lang="en-US" sz="1200" dirty="0"/>
          </a:p>
        </p:txBody>
      </p:sp>
      <p:sp>
        <p:nvSpPr>
          <p:cNvPr id="492" name="TextBox 491">
            <a:extLst>
              <a:ext uri="{FF2B5EF4-FFF2-40B4-BE49-F238E27FC236}">
                <a16:creationId xmlns:a16="http://schemas.microsoft.com/office/drawing/2014/main" id="{132F99B6-67FE-4FC9-A738-B8259335EF84}"/>
              </a:ext>
            </a:extLst>
          </p:cNvPr>
          <p:cNvSpPr txBox="1"/>
          <p:nvPr/>
        </p:nvSpPr>
        <p:spPr>
          <a:xfrm>
            <a:off x="13774249" y="11577309"/>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493" name="TextBox 492">
            <a:extLst>
              <a:ext uri="{FF2B5EF4-FFF2-40B4-BE49-F238E27FC236}">
                <a16:creationId xmlns:a16="http://schemas.microsoft.com/office/drawing/2014/main" id="{84574AAD-2254-4F39-BFEF-37128DF7C5AF}"/>
              </a:ext>
            </a:extLst>
          </p:cNvPr>
          <p:cNvSpPr txBox="1"/>
          <p:nvPr/>
        </p:nvSpPr>
        <p:spPr>
          <a:xfrm>
            <a:off x="14904079" y="11577309"/>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494" name="TextBox 493">
            <a:extLst>
              <a:ext uri="{FF2B5EF4-FFF2-40B4-BE49-F238E27FC236}">
                <a16:creationId xmlns:a16="http://schemas.microsoft.com/office/drawing/2014/main" id="{4E94A3A8-63F5-4752-974C-7774D8C9AEE3}"/>
              </a:ext>
            </a:extLst>
          </p:cNvPr>
          <p:cNvSpPr txBox="1"/>
          <p:nvPr/>
        </p:nvSpPr>
        <p:spPr>
          <a:xfrm>
            <a:off x="14339164" y="11577309"/>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495" name="TextBox 494">
            <a:extLst>
              <a:ext uri="{FF2B5EF4-FFF2-40B4-BE49-F238E27FC236}">
                <a16:creationId xmlns:a16="http://schemas.microsoft.com/office/drawing/2014/main" id="{639BE810-459B-421C-8B6E-BE4B527FEEA7}"/>
              </a:ext>
            </a:extLst>
          </p:cNvPr>
          <p:cNvSpPr txBox="1"/>
          <p:nvPr/>
        </p:nvSpPr>
        <p:spPr>
          <a:xfrm>
            <a:off x="15468994" y="11577309"/>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496" name="TextBox 495">
            <a:extLst>
              <a:ext uri="{FF2B5EF4-FFF2-40B4-BE49-F238E27FC236}">
                <a16:creationId xmlns:a16="http://schemas.microsoft.com/office/drawing/2014/main" id="{6DB49939-9538-4C1E-B5B4-1DA9E865CDA7}"/>
              </a:ext>
            </a:extLst>
          </p:cNvPr>
          <p:cNvSpPr txBox="1"/>
          <p:nvPr/>
        </p:nvSpPr>
        <p:spPr>
          <a:xfrm>
            <a:off x="16033909" y="11577309"/>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497" name="TextBox 496">
            <a:extLst>
              <a:ext uri="{FF2B5EF4-FFF2-40B4-BE49-F238E27FC236}">
                <a16:creationId xmlns:a16="http://schemas.microsoft.com/office/drawing/2014/main" id="{44D3A363-7838-40F0-804E-3F3A255E48C4}"/>
              </a:ext>
            </a:extLst>
          </p:cNvPr>
          <p:cNvSpPr txBox="1"/>
          <p:nvPr/>
        </p:nvSpPr>
        <p:spPr>
          <a:xfrm>
            <a:off x="16598824" y="11577309"/>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0.55</a:t>
            </a:r>
          </a:p>
        </p:txBody>
      </p:sp>
      <p:pic>
        <p:nvPicPr>
          <p:cNvPr id="498" name="Picture 497">
            <a:extLst>
              <a:ext uri="{FF2B5EF4-FFF2-40B4-BE49-F238E27FC236}">
                <a16:creationId xmlns:a16="http://schemas.microsoft.com/office/drawing/2014/main" id="{0F2421AE-C873-4B55-BA7C-40234D5108BC}"/>
              </a:ext>
            </a:extLst>
          </p:cNvPr>
          <p:cNvPicPr>
            <a:picLocks noChangeAspect="1"/>
          </p:cNvPicPr>
          <p:nvPr/>
        </p:nvPicPr>
        <p:blipFill rotWithShape="1">
          <a:blip r:embed="rId18">
            <a:extLst>
              <a:ext uri="{28A0092B-C50C-407E-A947-70E740481C1C}">
                <a14:useLocalDpi xmlns:a14="http://schemas.microsoft.com/office/drawing/2010/main" val="0"/>
              </a:ext>
            </a:extLst>
          </a:blip>
          <a:srcRect l="-446" t="1772" r="-340"/>
          <a:stretch/>
        </p:blipFill>
        <p:spPr>
          <a:xfrm>
            <a:off x="17265930" y="8769408"/>
            <a:ext cx="2987155" cy="2796763"/>
          </a:xfrm>
          <a:prstGeom prst="rect">
            <a:avLst/>
          </a:prstGeom>
        </p:spPr>
      </p:pic>
      <p:sp>
        <p:nvSpPr>
          <p:cNvPr id="499" name="TextBox 498">
            <a:extLst>
              <a:ext uri="{FF2B5EF4-FFF2-40B4-BE49-F238E27FC236}">
                <a16:creationId xmlns:a16="http://schemas.microsoft.com/office/drawing/2014/main" id="{7E1A15B8-FC04-47DF-886C-5C9E69CCC225}"/>
              </a:ext>
            </a:extLst>
          </p:cNvPr>
          <p:cNvSpPr txBox="1"/>
          <p:nvPr/>
        </p:nvSpPr>
        <p:spPr>
          <a:xfrm>
            <a:off x="16995146" y="10851319"/>
            <a:ext cx="351794"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a:t>
            </a:r>
          </a:p>
          <a:p>
            <a:endParaRPr lang="en-US" sz="1200" dirty="0"/>
          </a:p>
        </p:txBody>
      </p:sp>
      <p:sp>
        <p:nvSpPr>
          <p:cNvPr id="500" name="TextBox 499">
            <a:extLst>
              <a:ext uri="{FF2B5EF4-FFF2-40B4-BE49-F238E27FC236}">
                <a16:creationId xmlns:a16="http://schemas.microsoft.com/office/drawing/2014/main" id="{A58F5C76-1EB4-48EE-B594-DC1254BB1F90}"/>
              </a:ext>
            </a:extLst>
          </p:cNvPr>
          <p:cNvSpPr txBox="1"/>
          <p:nvPr/>
        </p:nvSpPr>
        <p:spPr>
          <a:xfrm>
            <a:off x="16995146" y="10318994"/>
            <a:ext cx="351794"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40</a:t>
            </a:r>
          </a:p>
          <a:p>
            <a:endParaRPr lang="en-US" sz="1200" dirty="0"/>
          </a:p>
        </p:txBody>
      </p:sp>
      <p:sp>
        <p:nvSpPr>
          <p:cNvPr id="501" name="TextBox 500">
            <a:extLst>
              <a:ext uri="{FF2B5EF4-FFF2-40B4-BE49-F238E27FC236}">
                <a16:creationId xmlns:a16="http://schemas.microsoft.com/office/drawing/2014/main" id="{39538952-B4C1-4086-897F-58F008F3E153}"/>
              </a:ext>
            </a:extLst>
          </p:cNvPr>
          <p:cNvSpPr txBox="1"/>
          <p:nvPr/>
        </p:nvSpPr>
        <p:spPr>
          <a:xfrm>
            <a:off x="17005742" y="9786669"/>
            <a:ext cx="351794"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60</a:t>
            </a:r>
          </a:p>
          <a:p>
            <a:endParaRPr lang="en-US" sz="1200" dirty="0"/>
          </a:p>
        </p:txBody>
      </p:sp>
      <p:sp>
        <p:nvSpPr>
          <p:cNvPr id="502" name="TextBox 501">
            <a:extLst>
              <a:ext uri="{FF2B5EF4-FFF2-40B4-BE49-F238E27FC236}">
                <a16:creationId xmlns:a16="http://schemas.microsoft.com/office/drawing/2014/main" id="{090AD365-7F03-49CA-817B-788C117189AF}"/>
              </a:ext>
            </a:extLst>
          </p:cNvPr>
          <p:cNvSpPr txBox="1"/>
          <p:nvPr/>
        </p:nvSpPr>
        <p:spPr>
          <a:xfrm>
            <a:off x="17000445" y="9254344"/>
            <a:ext cx="351794"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80</a:t>
            </a:r>
          </a:p>
          <a:p>
            <a:endParaRPr lang="en-US" sz="1200" dirty="0"/>
          </a:p>
        </p:txBody>
      </p:sp>
      <p:sp>
        <p:nvSpPr>
          <p:cNvPr id="503" name="TextBox 502">
            <a:extLst>
              <a:ext uri="{FF2B5EF4-FFF2-40B4-BE49-F238E27FC236}">
                <a16:creationId xmlns:a16="http://schemas.microsoft.com/office/drawing/2014/main" id="{F40046A6-CE51-4E77-9BB1-847754751FA8}"/>
              </a:ext>
            </a:extLst>
          </p:cNvPr>
          <p:cNvSpPr txBox="1"/>
          <p:nvPr/>
        </p:nvSpPr>
        <p:spPr>
          <a:xfrm>
            <a:off x="17041387" y="11347451"/>
            <a:ext cx="230462"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endParaRPr lang="en-US" sz="1200" dirty="0"/>
          </a:p>
        </p:txBody>
      </p:sp>
      <p:sp>
        <p:nvSpPr>
          <p:cNvPr id="504" name="TextBox 503">
            <a:extLst>
              <a:ext uri="{FF2B5EF4-FFF2-40B4-BE49-F238E27FC236}">
                <a16:creationId xmlns:a16="http://schemas.microsoft.com/office/drawing/2014/main" id="{FA5522CD-EE6C-403C-9E38-F7FB7997674C}"/>
              </a:ext>
            </a:extLst>
          </p:cNvPr>
          <p:cNvSpPr txBox="1"/>
          <p:nvPr/>
        </p:nvSpPr>
        <p:spPr>
          <a:xfrm>
            <a:off x="17074753" y="11577309"/>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505" name="TextBox 504">
            <a:extLst>
              <a:ext uri="{FF2B5EF4-FFF2-40B4-BE49-F238E27FC236}">
                <a16:creationId xmlns:a16="http://schemas.microsoft.com/office/drawing/2014/main" id="{D09F67A2-2F07-4E95-9ACB-EF800B6AC901}"/>
              </a:ext>
            </a:extLst>
          </p:cNvPr>
          <p:cNvSpPr txBox="1"/>
          <p:nvPr/>
        </p:nvSpPr>
        <p:spPr>
          <a:xfrm>
            <a:off x="18204583" y="11577309"/>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506" name="TextBox 505">
            <a:extLst>
              <a:ext uri="{FF2B5EF4-FFF2-40B4-BE49-F238E27FC236}">
                <a16:creationId xmlns:a16="http://schemas.microsoft.com/office/drawing/2014/main" id="{56A35EB5-086C-4C0D-9996-136C1A21348E}"/>
              </a:ext>
            </a:extLst>
          </p:cNvPr>
          <p:cNvSpPr txBox="1"/>
          <p:nvPr/>
        </p:nvSpPr>
        <p:spPr>
          <a:xfrm>
            <a:off x="17639668" y="11577309"/>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507" name="TextBox 506">
            <a:extLst>
              <a:ext uri="{FF2B5EF4-FFF2-40B4-BE49-F238E27FC236}">
                <a16:creationId xmlns:a16="http://schemas.microsoft.com/office/drawing/2014/main" id="{6D29BE8C-A6C6-41E7-8412-D54DDB01D25C}"/>
              </a:ext>
            </a:extLst>
          </p:cNvPr>
          <p:cNvSpPr txBox="1"/>
          <p:nvPr/>
        </p:nvSpPr>
        <p:spPr>
          <a:xfrm>
            <a:off x="18769498" y="11577309"/>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508" name="TextBox 507">
            <a:extLst>
              <a:ext uri="{FF2B5EF4-FFF2-40B4-BE49-F238E27FC236}">
                <a16:creationId xmlns:a16="http://schemas.microsoft.com/office/drawing/2014/main" id="{1F9E1D76-4F3F-4949-9770-17459499EE27}"/>
              </a:ext>
            </a:extLst>
          </p:cNvPr>
          <p:cNvSpPr txBox="1"/>
          <p:nvPr/>
        </p:nvSpPr>
        <p:spPr>
          <a:xfrm>
            <a:off x="19334413" y="11577309"/>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509" name="TextBox 508">
            <a:extLst>
              <a:ext uri="{FF2B5EF4-FFF2-40B4-BE49-F238E27FC236}">
                <a16:creationId xmlns:a16="http://schemas.microsoft.com/office/drawing/2014/main" id="{20FB6E5E-7A7A-4E3F-9861-5A0DCA73621A}"/>
              </a:ext>
            </a:extLst>
          </p:cNvPr>
          <p:cNvSpPr txBox="1"/>
          <p:nvPr/>
        </p:nvSpPr>
        <p:spPr>
          <a:xfrm>
            <a:off x="19899328" y="11577309"/>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0.55</a:t>
            </a:r>
          </a:p>
        </p:txBody>
      </p:sp>
      <p:sp>
        <p:nvSpPr>
          <p:cNvPr id="510" name="TextBox 509">
            <a:extLst>
              <a:ext uri="{FF2B5EF4-FFF2-40B4-BE49-F238E27FC236}">
                <a16:creationId xmlns:a16="http://schemas.microsoft.com/office/drawing/2014/main" id="{97BB67E3-17C5-4B98-9DA5-1DB7C791F6FA}"/>
              </a:ext>
            </a:extLst>
          </p:cNvPr>
          <p:cNvSpPr txBox="1"/>
          <p:nvPr/>
        </p:nvSpPr>
        <p:spPr>
          <a:xfrm>
            <a:off x="16912624" y="8750594"/>
            <a:ext cx="439615"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100</a:t>
            </a:r>
          </a:p>
          <a:p>
            <a:endParaRPr lang="en-US" sz="1200" dirty="0"/>
          </a:p>
        </p:txBody>
      </p:sp>
      <p:grpSp>
        <p:nvGrpSpPr>
          <p:cNvPr id="511" name="Group 510">
            <a:extLst>
              <a:ext uri="{FF2B5EF4-FFF2-40B4-BE49-F238E27FC236}">
                <a16:creationId xmlns:a16="http://schemas.microsoft.com/office/drawing/2014/main" id="{9288091C-8492-4B77-92B7-54CD96AFB83B}"/>
              </a:ext>
            </a:extLst>
          </p:cNvPr>
          <p:cNvGrpSpPr/>
          <p:nvPr/>
        </p:nvGrpSpPr>
        <p:grpSpPr>
          <a:xfrm>
            <a:off x="20413166" y="8773902"/>
            <a:ext cx="3470518" cy="3065892"/>
            <a:chOff x="20413166" y="8773902"/>
            <a:chExt cx="3470518" cy="3065892"/>
          </a:xfrm>
        </p:grpSpPr>
        <p:pic>
          <p:nvPicPr>
            <p:cNvPr id="512" name="Picture 511">
              <a:extLst>
                <a:ext uri="{FF2B5EF4-FFF2-40B4-BE49-F238E27FC236}">
                  <a16:creationId xmlns:a16="http://schemas.microsoft.com/office/drawing/2014/main" id="{4CD0378B-C613-464B-8EF2-AE012DE58E2D}"/>
                </a:ext>
              </a:extLst>
            </p:cNvPr>
            <p:cNvPicPr>
              <a:picLocks noChangeAspect="1"/>
            </p:cNvPicPr>
            <p:nvPr/>
          </p:nvPicPr>
          <p:blipFill rotWithShape="1">
            <a:blip r:embed="rId19">
              <a:extLst>
                <a:ext uri="{28A0092B-C50C-407E-A947-70E740481C1C}">
                  <a14:useLocalDpi xmlns:a14="http://schemas.microsoft.com/office/drawing/2010/main" val="0"/>
                </a:ext>
              </a:extLst>
            </a:blip>
            <a:srcRect l="921" r="-772"/>
            <a:stretch/>
          </p:blipFill>
          <p:spPr>
            <a:xfrm>
              <a:off x="20719127" y="8773902"/>
              <a:ext cx="2941893" cy="2792269"/>
            </a:xfrm>
            <a:prstGeom prst="rect">
              <a:avLst/>
            </a:prstGeom>
          </p:spPr>
        </p:pic>
        <p:sp>
          <p:nvSpPr>
            <p:cNvPr id="513" name="TextBox 512">
              <a:extLst>
                <a:ext uri="{FF2B5EF4-FFF2-40B4-BE49-F238E27FC236}">
                  <a16:creationId xmlns:a16="http://schemas.microsoft.com/office/drawing/2014/main" id="{2B997125-6364-4D59-AE9E-808F5052BAC3}"/>
                </a:ext>
              </a:extLst>
            </p:cNvPr>
            <p:cNvSpPr txBox="1"/>
            <p:nvPr/>
          </p:nvSpPr>
          <p:spPr>
            <a:xfrm>
              <a:off x="20413166" y="8882494"/>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30</a:t>
              </a:r>
              <a:endParaRPr lang="en-US" sz="1200" dirty="0"/>
            </a:p>
          </p:txBody>
        </p:sp>
        <p:sp>
          <p:nvSpPr>
            <p:cNvPr id="514" name="TextBox 513">
              <a:extLst>
                <a:ext uri="{FF2B5EF4-FFF2-40B4-BE49-F238E27FC236}">
                  <a16:creationId xmlns:a16="http://schemas.microsoft.com/office/drawing/2014/main" id="{8DCBBF15-8AAF-4C20-8140-226F9C5D86D8}"/>
                </a:ext>
              </a:extLst>
            </p:cNvPr>
            <p:cNvSpPr txBox="1"/>
            <p:nvPr/>
          </p:nvSpPr>
          <p:spPr>
            <a:xfrm>
              <a:off x="20488578" y="11347451"/>
              <a:ext cx="230462"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endParaRPr lang="en-US" sz="1200" dirty="0"/>
            </a:p>
          </p:txBody>
        </p:sp>
        <p:sp>
          <p:nvSpPr>
            <p:cNvPr id="515" name="TextBox 514">
              <a:extLst>
                <a:ext uri="{FF2B5EF4-FFF2-40B4-BE49-F238E27FC236}">
                  <a16:creationId xmlns:a16="http://schemas.microsoft.com/office/drawing/2014/main" id="{0BB6482E-C67C-438A-9C68-252A44855E39}"/>
                </a:ext>
              </a:extLst>
            </p:cNvPr>
            <p:cNvSpPr txBox="1"/>
            <p:nvPr/>
          </p:nvSpPr>
          <p:spPr>
            <a:xfrm>
              <a:off x="20448193" y="11562795"/>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516" name="TextBox 515">
              <a:extLst>
                <a:ext uri="{FF2B5EF4-FFF2-40B4-BE49-F238E27FC236}">
                  <a16:creationId xmlns:a16="http://schemas.microsoft.com/office/drawing/2014/main" id="{1E6AFD32-7593-47B6-9CEC-FA5AAE7BC6A1}"/>
                </a:ext>
              </a:extLst>
            </p:cNvPr>
            <p:cNvSpPr txBox="1"/>
            <p:nvPr/>
          </p:nvSpPr>
          <p:spPr>
            <a:xfrm>
              <a:off x="21263509" y="11562795"/>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517" name="TextBox 516">
              <a:extLst>
                <a:ext uri="{FF2B5EF4-FFF2-40B4-BE49-F238E27FC236}">
                  <a16:creationId xmlns:a16="http://schemas.microsoft.com/office/drawing/2014/main" id="{61F506DF-98D9-4BC4-B484-31014B8A852B}"/>
                </a:ext>
              </a:extLst>
            </p:cNvPr>
            <p:cNvSpPr txBox="1"/>
            <p:nvPr/>
          </p:nvSpPr>
          <p:spPr>
            <a:xfrm>
              <a:off x="20855851" y="11562795"/>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518" name="TextBox 517">
              <a:extLst>
                <a:ext uri="{FF2B5EF4-FFF2-40B4-BE49-F238E27FC236}">
                  <a16:creationId xmlns:a16="http://schemas.microsoft.com/office/drawing/2014/main" id="{A3DC04D2-207E-4A72-937D-4168543D3F27}"/>
                </a:ext>
              </a:extLst>
            </p:cNvPr>
            <p:cNvSpPr txBox="1"/>
            <p:nvPr/>
          </p:nvSpPr>
          <p:spPr>
            <a:xfrm>
              <a:off x="21671167" y="11562795"/>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519" name="TextBox 518">
              <a:extLst>
                <a:ext uri="{FF2B5EF4-FFF2-40B4-BE49-F238E27FC236}">
                  <a16:creationId xmlns:a16="http://schemas.microsoft.com/office/drawing/2014/main" id="{E6B173DB-6E0C-4A5A-87B4-EAF0E372DA94}"/>
                </a:ext>
              </a:extLst>
            </p:cNvPr>
            <p:cNvSpPr txBox="1"/>
            <p:nvPr/>
          </p:nvSpPr>
          <p:spPr>
            <a:xfrm>
              <a:off x="22078825" y="11562795"/>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520" name="TextBox 519">
              <a:extLst>
                <a:ext uri="{FF2B5EF4-FFF2-40B4-BE49-F238E27FC236}">
                  <a16:creationId xmlns:a16="http://schemas.microsoft.com/office/drawing/2014/main" id="{C3C578FB-6C4F-4CCB-9B80-B2085CA71984}"/>
                </a:ext>
              </a:extLst>
            </p:cNvPr>
            <p:cNvSpPr txBox="1"/>
            <p:nvPr/>
          </p:nvSpPr>
          <p:spPr>
            <a:xfrm>
              <a:off x="23301796" y="11562795"/>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0.75</a:t>
              </a:r>
            </a:p>
          </p:txBody>
        </p:sp>
        <p:sp>
          <p:nvSpPr>
            <p:cNvPr id="521" name="TextBox 520">
              <a:extLst>
                <a:ext uri="{FF2B5EF4-FFF2-40B4-BE49-F238E27FC236}">
                  <a16:creationId xmlns:a16="http://schemas.microsoft.com/office/drawing/2014/main" id="{C5B483C3-105D-4EAA-8472-9827F9359FE3}"/>
                </a:ext>
              </a:extLst>
            </p:cNvPr>
            <p:cNvSpPr txBox="1"/>
            <p:nvPr/>
          </p:nvSpPr>
          <p:spPr>
            <a:xfrm>
              <a:off x="22486483" y="11562795"/>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0.50</a:t>
              </a:r>
            </a:p>
          </p:txBody>
        </p:sp>
        <p:sp>
          <p:nvSpPr>
            <p:cNvPr id="522" name="TextBox 521">
              <a:extLst>
                <a:ext uri="{FF2B5EF4-FFF2-40B4-BE49-F238E27FC236}">
                  <a16:creationId xmlns:a16="http://schemas.microsoft.com/office/drawing/2014/main" id="{637228AF-3BED-421A-883A-00C770DEDA14}"/>
                </a:ext>
              </a:extLst>
            </p:cNvPr>
            <p:cNvSpPr txBox="1"/>
            <p:nvPr/>
          </p:nvSpPr>
          <p:spPr>
            <a:xfrm>
              <a:off x="22894141" y="11562795"/>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0.65</a:t>
              </a:r>
            </a:p>
          </p:txBody>
        </p:sp>
        <p:sp>
          <p:nvSpPr>
            <p:cNvPr id="523" name="TextBox 522">
              <a:extLst>
                <a:ext uri="{FF2B5EF4-FFF2-40B4-BE49-F238E27FC236}">
                  <a16:creationId xmlns:a16="http://schemas.microsoft.com/office/drawing/2014/main" id="{9D1905EF-0B1F-4610-8B41-EDB9B4427DD4}"/>
                </a:ext>
              </a:extLst>
            </p:cNvPr>
            <p:cNvSpPr txBox="1"/>
            <p:nvPr/>
          </p:nvSpPr>
          <p:spPr>
            <a:xfrm>
              <a:off x="20413166" y="9296148"/>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25</a:t>
              </a:r>
              <a:endParaRPr lang="en-US" sz="1200" dirty="0"/>
            </a:p>
          </p:txBody>
        </p:sp>
        <p:sp>
          <p:nvSpPr>
            <p:cNvPr id="524" name="TextBox 523">
              <a:extLst>
                <a:ext uri="{FF2B5EF4-FFF2-40B4-BE49-F238E27FC236}">
                  <a16:creationId xmlns:a16="http://schemas.microsoft.com/office/drawing/2014/main" id="{9DDAFAF0-B101-495A-8B5A-FBF03FDDD5FD}"/>
                </a:ext>
              </a:extLst>
            </p:cNvPr>
            <p:cNvSpPr txBox="1"/>
            <p:nvPr/>
          </p:nvSpPr>
          <p:spPr>
            <a:xfrm>
              <a:off x="20413166" y="9709805"/>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a:t>
              </a:r>
              <a:endParaRPr lang="en-US" sz="1200" dirty="0"/>
            </a:p>
          </p:txBody>
        </p:sp>
        <p:sp>
          <p:nvSpPr>
            <p:cNvPr id="525" name="TextBox 524">
              <a:extLst>
                <a:ext uri="{FF2B5EF4-FFF2-40B4-BE49-F238E27FC236}">
                  <a16:creationId xmlns:a16="http://schemas.microsoft.com/office/drawing/2014/main" id="{17DA8178-F691-4524-A2D5-6DD10791FEB7}"/>
                </a:ext>
              </a:extLst>
            </p:cNvPr>
            <p:cNvSpPr txBox="1"/>
            <p:nvPr/>
          </p:nvSpPr>
          <p:spPr>
            <a:xfrm>
              <a:off x="20413166" y="10110039"/>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15</a:t>
              </a:r>
              <a:endParaRPr lang="en-US" sz="1200" dirty="0"/>
            </a:p>
          </p:txBody>
        </p:sp>
        <p:sp>
          <p:nvSpPr>
            <p:cNvPr id="526" name="TextBox 525">
              <a:extLst>
                <a:ext uri="{FF2B5EF4-FFF2-40B4-BE49-F238E27FC236}">
                  <a16:creationId xmlns:a16="http://schemas.microsoft.com/office/drawing/2014/main" id="{6562491E-A4C9-40A9-BCAC-1B4F21A5DCCE}"/>
                </a:ext>
              </a:extLst>
            </p:cNvPr>
            <p:cNvSpPr txBox="1"/>
            <p:nvPr/>
          </p:nvSpPr>
          <p:spPr>
            <a:xfrm>
              <a:off x="20413166" y="10523693"/>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a:t>
              </a:r>
              <a:endParaRPr lang="en-US" sz="1200" dirty="0"/>
            </a:p>
          </p:txBody>
        </p:sp>
        <p:sp>
          <p:nvSpPr>
            <p:cNvPr id="527" name="TextBox 526">
              <a:extLst>
                <a:ext uri="{FF2B5EF4-FFF2-40B4-BE49-F238E27FC236}">
                  <a16:creationId xmlns:a16="http://schemas.microsoft.com/office/drawing/2014/main" id="{1E790E0F-6A7E-460E-BE0F-71733A30C4C0}"/>
                </a:ext>
              </a:extLst>
            </p:cNvPr>
            <p:cNvSpPr txBox="1"/>
            <p:nvPr/>
          </p:nvSpPr>
          <p:spPr>
            <a:xfrm>
              <a:off x="20481746" y="10944970"/>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5</a:t>
              </a:r>
            </a:p>
          </p:txBody>
        </p:sp>
      </p:grpSp>
      <p:pic>
        <p:nvPicPr>
          <p:cNvPr id="528" name="Picture 527">
            <a:extLst>
              <a:ext uri="{FF2B5EF4-FFF2-40B4-BE49-F238E27FC236}">
                <a16:creationId xmlns:a16="http://schemas.microsoft.com/office/drawing/2014/main" id="{C550DF01-8F0A-4B86-886E-D12C78C5C441}"/>
              </a:ext>
            </a:extLst>
          </p:cNvPr>
          <p:cNvPicPr>
            <a:picLocks noChangeAspect="1"/>
          </p:cNvPicPr>
          <p:nvPr/>
        </p:nvPicPr>
        <p:blipFill rotWithShape="1">
          <a:blip r:embed="rId20">
            <a:extLst>
              <a:ext uri="{28A0092B-C50C-407E-A947-70E740481C1C}">
                <a14:useLocalDpi xmlns:a14="http://schemas.microsoft.com/office/drawing/2010/main" val="0"/>
              </a:ext>
            </a:extLst>
          </a:blip>
          <a:srcRect l="-408" r="-659"/>
          <a:stretch/>
        </p:blipFill>
        <p:spPr>
          <a:xfrm>
            <a:off x="24054318" y="8786578"/>
            <a:ext cx="3097213" cy="2792269"/>
          </a:xfrm>
          <a:prstGeom prst="rect">
            <a:avLst/>
          </a:prstGeom>
        </p:spPr>
      </p:pic>
      <p:sp>
        <p:nvSpPr>
          <p:cNvPr id="529" name="TextBox 528">
            <a:extLst>
              <a:ext uri="{FF2B5EF4-FFF2-40B4-BE49-F238E27FC236}">
                <a16:creationId xmlns:a16="http://schemas.microsoft.com/office/drawing/2014/main" id="{07B5BC10-67A9-43A1-92C1-7AD94325A019}"/>
              </a:ext>
            </a:extLst>
          </p:cNvPr>
          <p:cNvSpPr txBox="1"/>
          <p:nvPr/>
        </p:nvSpPr>
        <p:spPr>
          <a:xfrm>
            <a:off x="23778314" y="8750390"/>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35</a:t>
            </a:r>
            <a:endParaRPr lang="en-US" sz="1200" dirty="0"/>
          </a:p>
        </p:txBody>
      </p:sp>
      <p:sp>
        <p:nvSpPr>
          <p:cNvPr id="530" name="TextBox 529">
            <a:extLst>
              <a:ext uri="{FF2B5EF4-FFF2-40B4-BE49-F238E27FC236}">
                <a16:creationId xmlns:a16="http://schemas.microsoft.com/office/drawing/2014/main" id="{278CD4B0-F910-4CC1-BDAA-BCF7579C1187}"/>
              </a:ext>
            </a:extLst>
          </p:cNvPr>
          <p:cNvSpPr txBox="1"/>
          <p:nvPr/>
        </p:nvSpPr>
        <p:spPr>
          <a:xfrm>
            <a:off x="23853726" y="11367747"/>
            <a:ext cx="230462"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endParaRPr lang="en-US" sz="1200" dirty="0"/>
          </a:p>
        </p:txBody>
      </p:sp>
      <p:sp>
        <p:nvSpPr>
          <p:cNvPr id="531" name="TextBox 530">
            <a:extLst>
              <a:ext uri="{FF2B5EF4-FFF2-40B4-BE49-F238E27FC236}">
                <a16:creationId xmlns:a16="http://schemas.microsoft.com/office/drawing/2014/main" id="{9D064354-C5B2-4B90-BD4B-A681D7A2A7D9}"/>
              </a:ext>
            </a:extLst>
          </p:cNvPr>
          <p:cNvSpPr txBox="1"/>
          <p:nvPr/>
        </p:nvSpPr>
        <p:spPr>
          <a:xfrm>
            <a:off x="23866444" y="11560177"/>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532" name="TextBox 531">
            <a:extLst>
              <a:ext uri="{FF2B5EF4-FFF2-40B4-BE49-F238E27FC236}">
                <a16:creationId xmlns:a16="http://schemas.microsoft.com/office/drawing/2014/main" id="{4852BC42-5232-4CD8-9FB6-3E479DC32F30}"/>
              </a:ext>
            </a:extLst>
          </p:cNvPr>
          <p:cNvSpPr txBox="1"/>
          <p:nvPr/>
        </p:nvSpPr>
        <p:spPr>
          <a:xfrm>
            <a:off x="24736786" y="11560177"/>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533" name="TextBox 532">
            <a:extLst>
              <a:ext uri="{FF2B5EF4-FFF2-40B4-BE49-F238E27FC236}">
                <a16:creationId xmlns:a16="http://schemas.microsoft.com/office/drawing/2014/main" id="{699F2275-8F5D-46FD-A45B-7B256889C0F1}"/>
              </a:ext>
            </a:extLst>
          </p:cNvPr>
          <p:cNvSpPr txBox="1"/>
          <p:nvPr/>
        </p:nvSpPr>
        <p:spPr>
          <a:xfrm>
            <a:off x="24301615" y="11560177"/>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534" name="TextBox 533">
            <a:extLst>
              <a:ext uri="{FF2B5EF4-FFF2-40B4-BE49-F238E27FC236}">
                <a16:creationId xmlns:a16="http://schemas.microsoft.com/office/drawing/2014/main" id="{2E2A22B8-12F8-41CD-9E60-8BD1A0DCDC6C}"/>
              </a:ext>
            </a:extLst>
          </p:cNvPr>
          <p:cNvSpPr txBox="1"/>
          <p:nvPr/>
        </p:nvSpPr>
        <p:spPr>
          <a:xfrm>
            <a:off x="25171957" y="11560177"/>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535" name="TextBox 534">
            <a:extLst>
              <a:ext uri="{FF2B5EF4-FFF2-40B4-BE49-F238E27FC236}">
                <a16:creationId xmlns:a16="http://schemas.microsoft.com/office/drawing/2014/main" id="{12ACDE6E-6A99-405C-AE89-8CA9956D50C1}"/>
              </a:ext>
            </a:extLst>
          </p:cNvPr>
          <p:cNvSpPr txBox="1"/>
          <p:nvPr/>
        </p:nvSpPr>
        <p:spPr>
          <a:xfrm>
            <a:off x="25607128" y="11560177"/>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536" name="TextBox 535">
            <a:extLst>
              <a:ext uri="{FF2B5EF4-FFF2-40B4-BE49-F238E27FC236}">
                <a16:creationId xmlns:a16="http://schemas.microsoft.com/office/drawing/2014/main" id="{9666AA2B-FCF4-4C3A-ACC0-2FF1309ED777}"/>
              </a:ext>
            </a:extLst>
          </p:cNvPr>
          <p:cNvSpPr txBox="1"/>
          <p:nvPr/>
        </p:nvSpPr>
        <p:spPr>
          <a:xfrm>
            <a:off x="26827053" y="11560177"/>
            <a:ext cx="49630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0.75</a:t>
            </a:r>
          </a:p>
        </p:txBody>
      </p:sp>
      <p:sp>
        <p:nvSpPr>
          <p:cNvPr id="537" name="TextBox 536">
            <a:extLst>
              <a:ext uri="{FF2B5EF4-FFF2-40B4-BE49-F238E27FC236}">
                <a16:creationId xmlns:a16="http://schemas.microsoft.com/office/drawing/2014/main" id="{0B00717D-53E5-438B-B1EB-AEDEAB827527}"/>
              </a:ext>
            </a:extLst>
          </p:cNvPr>
          <p:cNvSpPr txBox="1"/>
          <p:nvPr/>
        </p:nvSpPr>
        <p:spPr>
          <a:xfrm>
            <a:off x="26042299" y="11560177"/>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0.55</a:t>
            </a:r>
          </a:p>
        </p:txBody>
      </p:sp>
      <p:sp>
        <p:nvSpPr>
          <p:cNvPr id="538" name="TextBox 537">
            <a:extLst>
              <a:ext uri="{FF2B5EF4-FFF2-40B4-BE49-F238E27FC236}">
                <a16:creationId xmlns:a16="http://schemas.microsoft.com/office/drawing/2014/main" id="{9DDB51F5-135F-4AD0-BE5F-A360C4ECED40}"/>
              </a:ext>
            </a:extLst>
          </p:cNvPr>
          <p:cNvSpPr txBox="1"/>
          <p:nvPr/>
        </p:nvSpPr>
        <p:spPr>
          <a:xfrm>
            <a:off x="26477470" y="11560177"/>
            <a:ext cx="496303"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0.65</a:t>
            </a:r>
          </a:p>
        </p:txBody>
      </p:sp>
      <p:sp>
        <p:nvSpPr>
          <p:cNvPr id="539" name="TextBox 538">
            <a:extLst>
              <a:ext uri="{FF2B5EF4-FFF2-40B4-BE49-F238E27FC236}">
                <a16:creationId xmlns:a16="http://schemas.microsoft.com/office/drawing/2014/main" id="{2286DBB5-FED1-4704-B29C-CFA84EFC4D81}"/>
              </a:ext>
            </a:extLst>
          </p:cNvPr>
          <p:cNvSpPr txBox="1"/>
          <p:nvPr/>
        </p:nvSpPr>
        <p:spPr>
          <a:xfrm>
            <a:off x="23778314" y="9125387"/>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30</a:t>
            </a:r>
            <a:endParaRPr lang="en-US" sz="1200" dirty="0"/>
          </a:p>
        </p:txBody>
      </p:sp>
      <p:sp>
        <p:nvSpPr>
          <p:cNvPr id="540" name="TextBox 539">
            <a:extLst>
              <a:ext uri="{FF2B5EF4-FFF2-40B4-BE49-F238E27FC236}">
                <a16:creationId xmlns:a16="http://schemas.microsoft.com/office/drawing/2014/main" id="{FEABD5FD-84C2-47C1-9406-0E18CDA47D55}"/>
              </a:ext>
            </a:extLst>
          </p:cNvPr>
          <p:cNvSpPr txBox="1"/>
          <p:nvPr/>
        </p:nvSpPr>
        <p:spPr>
          <a:xfrm>
            <a:off x="23778314" y="9500384"/>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25</a:t>
            </a:r>
            <a:endParaRPr lang="en-US" sz="1200" dirty="0"/>
          </a:p>
        </p:txBody>
      </p:sp>
      <p:sp>
        <p:nvSpPr>
          <p:cNvPr id="541" name="TextBox 540">
            <a:extLst>
              <a:ext uri="{FF2B5EF4-FFF2-40B4-BE49-F238E27FC236}">
                <a16:creationId xmlns:a16="http://schemas.microsoft.com/office/drawing/2014/main" id="{F976CF0D-8F92-416C-B568-676123114DFD}"/>
              </a:ext>
            </a:extLst>
          </p:cNvPr>
          <p:cNvSpPr txBox="1"/>
          <p:nvPr/>
        </p:nvSpPr>
        <p:spPr>
          <a:xfrm>
            <a:off x="23778314" y="9875381"/>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a:t>
            </a:r>
            <a:endParaRPr lang="en-US" sz="1200" dirty="0"/>
          </a:p>
        </p:txBody>
      </p:sp>
      <p:sp>
        <p:nvSpPr>
          <p:cNvPr id="542" name="TextBox 541">
            <a:extLst>
              <a:ext uri="{FF2B5EF4-FFF2-40B4-BE49-F238E27FC236}">
                <a16:creationId xmlns:a16="http://schemas.microsoft.com/office/drawing/2014/main" id="{1E945164-038E-41EC-910A-B0478007CA5C}"/>
              </a:ext>
            </a:extLst>
          </p:cNvPr>
          <p:cNvSpPr txBox="1"/>
          <p:nvPr/>
        </p:nvSpPr>
        <p:spPr>
          <a:xfrm>
            <a:off x="23778314" y="10250378"/>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15</a:t>
            </a:r>
            <a:endParaRPr lang="en-US" sz="1200" dirty="0"/>
          </a:p>
        </p:txBody>
      </p:sp>
      <p:sp>
        <p:nvSpPr>
          <p:cNvPr id="543" name="TextBox 542">
            <a:extLst>
              <a:ext uri="{FF2B5EF4-FFF2-40B4-BE49-F238E27FC236}">
                <a16:creationId xmlns:a16="http://schemas.microsoft.com/office/drawing/2014/main" id="{A6D80E8D-A448-4004-9BA3-24CC1E4DCA22}"/>
              </a:ext>
            </a:extLst>
          </p:cNvPr>
          <p:cNvSpPr txBox="1"/>
          <p:nvPr/>
        </p:nvSpPr>
        <p:spPr>
          <a:xfrm>
            <a:off x="23846894" y="10992752"/>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5</a:t>
            </a:r>
          </a:p>
        </p:txBody>
      </p:sp>
      <p:sp>
        <p:nvSpPr>
          <p:cNvPr id="544" name="TextBox 543">
            <a:extLst>
              <a:ext uri="{FF2B5EF4-FFF2-40B4-BE49-F238E27FC236}">
                <a16:creationId xmlns:a16="http://schemas.microsoft.com/office/drawing/2014/main" id="{36B14538-629F-45E9-9673-302A448BB6C4}"/>
              </a:ext>
            </a:extLst>
          </p:cNvPr>
          <p:cNvSpPr txBox="1"/>
          <p:nvPr/>
        </p:nvSpPr>
        <p:spPr>
          <a:xfrm>
            <a:off x="23778314" y="10625375"/>
            <a:ext cx="35179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a:t>
            </a:r>
            <a:endParaRPr lang="en-US" sz="1200" dirty="0"/>
          </a:p>
        </p:txBody>
      </p:sp>
      <p:pic>
        <p:nvPicPr>
          <p:cNvPr id="545" name="Picture 544">
            <a:extLst>
              <a:ext uri="{FF2B5EF4-FFF2-40B4-BE49-F238E27FC236}">
                <a16:creationId xmlns:a16="http://schemas.microsoft.com/office/drawing/2014/main" id="{A0134FE5-315E-4217-BDD1-8134F3FDF9D2}"/>
              </a:ext>
            </a:extLst>
          </p:cNvPr>
          <p:cNvPicPr>
            <a:picLocks noChangeAspect="1"/>
          </p:cNvPicPr>
          <p:nvPr/>
        </p:nvPicPr>
        <p:blipFill rotWithShape="1">
          <a:blip r:embed="rId21">
            <a:extLst>
              <a:ext uri="{28A0092B-C50C-407E-A947-70E740481C1C}">
                <a14:useLocalDpi xmlns:a14="http://schemas.microsoft.com/office/drawing/2010/main" val="0"/>
              </a:ext>
            </a:extLst>
          </a:blip>
          <a:srcRect l="-411" r="-164"/>
          <a:stretch/>
        </p:blipFill>
        <p:spPr>
          <a:xfrm>
            <a:off x="13942769" y="15659674"/>
            <a:ext cx="3057676" cy="2792269"/>
          </a:xfrm>
          <a:prstGeom prst="rect">
            <a:avLst/>
          </a:prstGeom>
        </p:spPr>
      </p:pic>
      <p:sp>
        <p:nvSpPr>
          <p:cNvPr id="546" name="TextBox 545">
            <a:extLst>
              <a:ext uri="{FF2B5EF4-FFF2-40B4-BE49-F238E27FC236}">
                <a16:creationId xmlns:a16="http://schemas.microsoft.com/office/drawing/2014/main" id="{D72CA98C-8EC8-4A22-A5F3-EECD8A23E2BB}"/>
              </a:ext>
            </a:extLst>
          </p:cNvPr>
          <p:cNvSpPr txBox="1"/>
          <p:nvPr/>
        </p:nvSpPr>
        <p:spPr>
          <a:xfrm>
            <a:off x="13579129" y="17044607"/>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150</a:t>
            </a:r>
            <a:endParaRPr lang="en-US" sz="1200" dirty="0"/>
          </a:p>
        </p:txBody>
      </p:sp>
      <p:sp>
        <p:nvSpPr>
          <p:cNvPr id="547" name="TextBox 546">
            <a:extLst>
              <a:ext uri="{FF2B5EF4-FFF2-40B4-BE49-F238E27FC236}">
                <a16:creationId xmlns:a16="http://schemas.microsoft.com/office/drawing/2014/main" id="{338074EF-3CD4-4C02-9AAF-126DDDAECD31}"/>
              </a:ext>
            </a:extLst>
          </p:cNvPr>
          <p:cNvSpPr txBox="1"/>
          <p:nvPr/>
        </p:nvSpPr>
        <p:spPr>
          <a:xfrm>
            <a:off x="13579129" y="16648401"/>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200</a:t>
            </a:r>
            <a:endParaRPr lang="en-US" sz="1200" dirty="0"/>
          </a:p>
        </p:txBody>
      </p:sp>
      <p:sp>
        <p:nvSpPr>
          <p:cNvPr id="548" name="TextBox 547">
            <a:extLst>
              <a:ext uri="{FF2B5EF4-FFF2-40B4-BE49-F238E27FC236}">
                <a16:creationId xmlns:a16="http://schemas.microsoft.com/office/drawing/2014/main" id="{7F394A52-EBAD-452D-9984-8ABB04915783}"/>
              </a:ext>
            </a:extLst>
          </p:cNvPr>
          <p:cNvSpPr txBox="1"/>
          <p:nvPr/>
        </p:nvSpPr>
        <p:spPr>
          <a:xfrm>
            <a:off x="13581779" y="15855989"/>
            <a:ext cx="4401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300</a:t>
            </a:r>
            <a:endParaRPr lang="en-US" sz="1200" dirty="0"/>
          </a:p>
        </p:txBody>
      </p:sp>
      <p:sp>
        <p:nvSpPr>
          <p:cNvPr id="549" name="TextBox 548">
            <a:extLst>
              <a:ext uri="{FF2B5EF4-FFF2-40B4-BE49-F238E27FC236}">
                <a16:creationId xmlns:a16="http://schemas.microsoft.com/office/drawing/2014/main" id="{6941536F-21D6-4FF3-912F-54A03F08B59A}"/>
              </a:ext>
            </a:extLst>
          </p:cNvPr>
          <p:cNvSpPr txBox="1"/>
          <p:nvPr/>
        </p:nvSpPr>
        <p:spPr>
          <a:xfrm>
            <a:off x="13712308" y="18233223"/>
            <a:ext cx="230462"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a:p>
            <a:endParaRPr lang="en-US" sz="1200" dirty="0"/>
          </a:p>
        </p:txBody>
      </p:sp>
      <p:sp>
        <p:nvSpPr>
          <p:cNvPr id="550" name="TextBox 549">
            <a:extLst>
              <a:ext uri="{FF2B5EF4-FFF2-40B4-BE49-F238E27FC236}">
                <a16:creationId xmlns:a16="http://schemas.microsoft.com/office/drawing/2014/main" id="{BC048716-ABE0-40F2-86AF-FC607B5F8928}"/>
              </a:ext>
            </a:extLst>
          </p:cNvPr>
          <p:cNvSpPr txBox="1"/>
          <p:nvPr/>
        </p:nvSpPr>
        <p:spPr>
          <a:xfrm>
            <a:off x="13774249" y="1846308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551" name="TextBox 550">
            <a:extLst>
              <a:ext uri="{FF2B5EF4-FFF2-40B4-BE49-F238E27FC236}">
                <a16:creationId xmlns:a16="http://schemas.microsoft.com/office/drawing/2014/main" id="{93B7D8E2-052E-42F2-B821-640A41F1AC28}"/>
              </a:ext>
            </a:extLst>
          </p:cNvPr>
          <p:cNvSpPr txBox="1"/>
          <p:nvPr/>
        </p:nvSpPr>
        <p:spPr>
          <a:xfrm>
            <a:off x="14904079" y="1846308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552" name="TextBox 551">
            <a:extLst>
              <a:ext uri="{FF2B5EF4-FFF2-40B4-BE49-F238E27FC236}">
                <a16:creationId xmlns:a16="http://schemas.microsoft.com/office/drawing/2014/main" id="{336B8D53-DA22-4F76-B5EE-D0E71A74981C}"/>
              </a:ext>
            </a:extLst>
          </p:cNvPr>
          <p:cNvSpPr txBox="1"/>
          <p:nvPr/>
        </p:nvSpPr>
        <p:spPr>
          <a:xfrm>
            <a:off x="14339164" y="1846308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553" name="TextBox 552">
            <a:extLst>
              <a:ext uri="{FF2B5EF4-FFF2-40B4-BE49-F238E27FC236}">
                <a16:creationId xmlns:a16="http://schemas.microsoft.com/office/drawing/2014/main" id="{42756813-34FB-43D1-A570-EEB1135B3873}"/>
              </a:ext>
            </a:extLst>
          </p:cNvPr>
          <p:cNvSpPr txBox="1"/>
          <p:nvPr/>
        </p:nvSpPr>
        <p:spPr>
          <a:xfrm>
            <a:off x="15468994" y="1846308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554" name="TextBox 553">
            <a:extLst>
              <a:ext uri="{FF2B5EF4-FFF2-40B4-BE49-F238E27FC236}">
                <a16:creationId xmlns:a16="http://schemas.microsoft.com/office/drawing/2014/main" id="{FFC14294-4FBC-4A3A-ACA3-2818FDF45E74}"/>
              </a:ext>
            </a:extLst>
          </p:cNvPr>
          <p:cNvSpPr txBox="1"/>
          <p:nvPr/>
        </p:nvSpPr>
        <p:spPr>
          <a:xfrm>
            <a:off x="16033909" y="1846308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555" name="TextBox 554">
            <a:extLst>
              <a:ext uri="{FF2B5EF4-FFF2-40B4-BE49-F238E27FC236}">
                <a16:creationId xmlns:a16="http://schemas.microsoft.com/office/drawing/2014/main" id="{B1A65DF9-892C-469D-B927-4457E6BAA612}"/>
              </a:ext>
            </a:extLst>
          </p:cNvPr>
          <p:cNvSpPr txBox="1"/>
          <p:nvPr/>
        </p:nvSpPr>
        <p:spPr>
          <a:xfrm>
            <a:off x="16598824" y="1846308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0.55</a:t>
            </a:r>
          </a:p>
        </p:txBody>
      </p:sp>
      <p:sp>
        <p:nvSpPr>
          <p:cNvPr id="556" name="TextBox 555">
            <a:extLst>
              <a:ext uri="{FF2B5EF4-FFF2-40B4-BE49-F238E27FC236}">
                <a16:creationId xmlns:a16="http://schemas.microsoft.com/office/drawing/2014/main" id="{8F43267D-54CA-40A8-B0C7-1974A01179BA}"/>
              </a:ext>
            </a:extLst>
          </p:cNvPr>
          <p:cNvSpPr txBox="1"/>
          <p:nvPr/>
        </p:nvSpPr>
        <p:spPr>
          <a:xfrm>
            <a:off x="13581779" y="16252195"/>
            <a:ext cx="4401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250</a:t>
            </a:r>
            <a:endParaRPr lang="en-US" sz="1200" dirty="0"/>
          </a:p>
        </p:txBody>
      </p:sp>
      <p:sp>
        <p:nvSpPr>
          <p:cNvPr id="557" name="TextBox 556">
            <a:extLst>
              <a:ext uri="{FF2B5EF4-FFF2-40B4-BE49-F238E27FC236}">
                <a16:creationId xmlns:a16="http://schemas.microsoft.com/office/drawing/2014/main" id="{F447DBB9-84CA-4A29-B166-C6D301C02008}"/>
              </a:ext>
            </a:extLst>
          </p:cNvPr>
          <p:cNvSpPr txBox="1"/>
          <p:nvPr/>
        </p:nvSpPr>
        <p:spPr>
          <a:xfrm>
            <a:off x="13579129" y="17440813"/>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100</a:t>
            </a:r>
            <a:endParaRPr lang="en-US" sz="1200" dirty="0"/>
          </a:p>
        </p:txBody>
      </p:sp>
      <p:sp>
        <p:nvSpPr>
          <p:cNvPr id="558" name="TextBox 557">
            <a:extLst>
              <a:ext uri="{FF2B5EF4-FFF2-40B4-BE49-F238E27FC236}">
                <a16:creationId xmlns:a16="http://schemas.microsoft.com/office/drawing/2014/main" id="{8339FD5C-4C60-4308-B5DE-BD10AF1D71F1}"/>
              </a:ext>
            </a:extLst>
          </p:cNvPr>
          <p:cNvSpPr txBox="1"/>
          <p:nvPr/>
        </p:nvSpPr>
        <p:spPr>
          <a:xfrm>
            <a:off x="13575276" y="17837019"/>
            <a:ext cx="445474" cy="276999"/>
          </a:xfrm>
          <a:prstGeom prst="rect">
            <a:avLst/>
          </a:prstGeom>
          <a:no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rPr>
              <a:t>50</a:t>
            </a:r>
            <a:endParaRPr lang="en-US" sz="1200" dirty="0"/>
          </a:p>
        </p:txBody>
      </p:sp>
      <p:pic>
        <p:nvPicPr>
          <p:cNvPr id="559" name="Picture 558">
            <a:extLst>
              <a:ext uri="{FF2B5EF4-FFF2-40B4-BE49-F238E27FC236}">
                <a16:creationId xmlns:a16="http://schemas.microsoft.com/office/drawing/2014/main" id="{94CD0176-1122-4205-A310-911772CD606E}"/>
              </a:ext>
            </a:extLst>
          </p:cNvPr>
          <p:cNvPicPr>
            <a:picLocks noChangeAspect="1"/>
          </p:cNvPicPr>
          <p:nvPr/>
        </p:nvPicPr>
        <p:blipFill rotWithShape="1">
          <a:blip r:embed="rId22">
            <a:extLst>
              <a:ext uri="{28A0092B-C50C-407E-A947-70E740481C1C}">
                <a14:useLocalDpi xmlns:a14="http://schemas.microsoft.com/office/drawing/2010/main" val="0"/>
              </a:ext>
            </a:extLst>
          </a:blip>
          <a:srcRect l="275" r="-864"/>
          <a:stretch/>
        </p:blipFill>
        <p:spPr>
          <a:xfrm>
            <a:off x="17356800" y="15640753"/>
            <a:ext cx="2997884" cy="2792269"/>
          </a:xfrm>
          <a:prstGeom prst="rect">
            <a:avLst/>
          </a:prstGeom>
        </p:spPr>
      </p:pic>
      <p:sp>
        <p:nvSpPr>
          <p:cNvPr id="560" name="TextBox 559">
            <a:extLst>
              <a:ext uri="{FF2B5EF4-FFF2-40B4-BE49-F238E27FC236}">
                <a16:creationId xmlns:a16="http://schemas.microsoft.com/office/drawing/2014/main" id="{22BC2FD7-EC88-44A8-8BC5-4FA5D5BE3CE9}"/>
              </a:ext>
            </a:extLst>
          </p:cNvPr>
          <p:cNvSpPr txBox="1"/>
          <p:nvPr/>
        </p:nvSpPr>
        <p:spPr>
          <a:xfrm>
            <a:off x="16981180" y="16959464"/>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150</a:t>
            </a:r>
            <a:endParaRPr lang="en-US" sz="1200" dirty="0"/>
          </a:p>
        </p:txBody>
      </p:sp>
      <p:sp>
        <p:nvSpPr>
          <p:cNvPr id="561" name="TextBox 560">
            <a:extLst>
              <a:ext uri="{FF2B5EF4-FFF2-40B4-BE49-F238E27FC236}">
                <a16:creationId xmlns:a16="http://schemas.microsoft.com/office/drawing/2014/main" id="{8514DDBE-F4C0-453B-B627-D65AC4702502}"/>
              </a:ext>
            </a:extLst>
          </p:cNvPr>
          <p:cNvSpPr txBox="1"/>
          <p:nvPr/>
        </p:nvSpPr>
        <p:spPr>
          <a:xfrm>
            <a:off x="16981180" y="16534683"/>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200</a:t>
            </a:r>
            <a:endParaRPr lang="en-US" sz="1200" dirty="0"/>
          </a:p>
        </p:txBody>
      </p:sp>
      <p:sp>
        <p:nvSpPr>
          <p:cNvPr id="562" name="TextBox 561">
            <a:extLst>
              <a:ext uri="{FF2B5EF4-FFF2-40B4-BE49-F238E27FC236}">
                <a16:creationId xmlns:a16="http://schemas.microsoft.com/office/drawing/2014/main" id="{07543CE4-5422-4F49-8082-0BD52B9F215D}"/>
              </a:ext>
            </a:extLst>
          </p:cNvPr>
          <p:cNvSpPr txBox="1"/>
          <p:nvPr/>
        </p:nvSpPr>
        <p:spPr>
          <a:xfrm>
            <a:off x="16981180" y="15670607"/>
            <a:ext cx="4401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300</a:t>
            </a:r>
            <a:endParaRPr lang="en-US" sz="1200" dirty="0"/>
          </a:p>
        </p:txBody>
      </p:sp>
      <p:sp>
        <p:nvSpPr>
          <p:cNvPr id="563" name="TextBox 562">
            <a:extLst>
              <a:ext uri="{FF2B5EF4-FFF2-40B4-BE49-F238E27FC236}">
                <a16:creationId xmlns:a16="http://schemas.microsoft.com/office/drawing/2014/main" id="{33C1761C-33E2-4A9D-A237-42667A2A53E0}"/>
              </a:ext>
            </a:extLst>
          </p:cNvPr>
          <p:cNvSpPr txBox="1"/>
          <p:nvPr/>
        </p:nvSpPr>
        <p:spPr>
          <a:xfrm>
            <a:off x="17128873" y="18214302"/>
            <a:ext cx="230462"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a:p>
            <a:endParaRPr lang="en-US" sz="1200" dirty="0"/>
          </a:p>
        </p:txBody>
      </p:sp>
      <p:sp>
        <p:nvSpPr>
          <p:cNvPr id="564" name="TextBox 563">
            <a:extLst>
              <a:ext uri="{FF2B5EF4-FFF2-40B4-BE49-F238E27FC236}">
                <a16:creationId xmlns:a16="http://schemas.microsoft.com/office/drawing/2014/main" id="{71427880-5D52-446E-B230-03FB76177EDD}"/>
              </a:ext>
            </a:extLst>
          </p:cNvPr>
          <p:cNvSpPr txBox="1"/>
          <p:nvPr/>
        </p:nvSpPr>
        <p:spPr>
          <a:xfrm>
            <a:off x="17089216" y="18444160"/>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565" name="TextBox 564">
            <a:extLst>
              <a:ext uri="{FF2B5EF4-FFF2-40B4-BE49-F238E27FC236}">
                <a16:creationId xmlns:a16="http://schemas.microsoft.com/office/drawing/2014/main" id="{A4243DFB-E810-4734-A113-2442AA1FCF74}"/>
              </a:ext>
            </a:extLst>
          </p:cNvPr>
          <p:cNvSpPr txBox="1"/>
          <p:nvPr/>
        </p:nvSpPr>
        <p:spPr>
          <a:xfrm>
            <a:off x="18219046" y="18444160"/>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566" name="TextBox 565">
            <a:extLst>
              <a:ext uri="{FF2B5EF4-FFF2-40B4-BE49-F238E27FC236}">
                <a16:creationId xmlns:a16="http://schemas.microsoft.com/office/drawing/2014/main" id="{9F04999C-18A7-4BC0-9A2C-9874E4107EBF}"/>
              </a:ext>
            </a:extLst>
          </p:cNvPr>
          <p:cNvSpPr txBox="1"/>
          <p:nvPr/>
        </p:nvSpPr>
        <p:spPr>
          <a:xfrm>
            <a:off x="17654131" y="18444160"/>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567" name="TextBox 566">
            <a:extLst>
              <a:ext uri="{FF2B5EF4-FFF2-40B4-BE49-F238E27FC236}">
                <a16:creationId xmlns:a16="http://schemas.microsoft.com/office/drawing/2014/main" id="{054141B1-C2DA-4085-BB36-663819B4FEE2}"/>
              </a:ext>
            </a:extLst>
          </p:cNvPr>
          <p:cNvSpPr txBox="1"/>
          <p:nvPr/>
        </p:nvSpPr>
        <p:spPr>
          <a:xfrm>
            <a:off x="18783961" y="18444160"/>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568" name="TextBox 567">
            <a:extLst>
              <a:ext uri="{FF2B5EF4-FFF2-40B4-BE49-F238E27FC236}">
                <a16:creationId xmlns:a16="http://schemas.microsoft.com/office/drawing/2014/main" id="{0341FAC9-0D72-438E-BA51-6C4F74D96EA8}"/>
              </a:ext>
            </a:extLst>
          </p:cNvPr>
          <p:cNvSpPr txBox="1"/>
          <p:nvPr/>
        </p:nvSpPr>
        <p:spPr>
          <a:xfrm>
            <a:off x="19348876" y="18444160"/>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569" name="TextBox 568">
            <a:extLst>
              <a:ext uri="{FF2B5EF4-FFF2-40B4-BE49-F238E27FC236}">
                <a16:creationId xmlns:a16="http://schemas.microsoft.com/office/drawing/2014/main" id="{3C1D6A3C-DE9D-4683-AD7D-1BD22E1F4825}"/>
              </a:ext>
            </a:extLst>
          </p:cNvPr>
          <p:cNvSpPr txBox="1"/>
          <p:nvPr/>
        </p:nvSpPr>
        <p:spPr>
          <a:xfrm>
            <a:off x="19913791" y="18444160"/>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0.55</a:t>
            </a:r>
          </a:p>
        </p:txBody>
      </p:sp>
      <p:sp>
        <p:nvSpPr>
          <p:cNvPr id="570" name="TextBox 569">
            <a:extLst>
              <a:ext uri="{FF2B5EF4-FFF2-40B4-BE49-F238E27FC236}">
                <a16:creationId xmlns:a16="http://schemas.microsoft.com/office/drawing/2014/main" id="{143E1A5F-013F-4AD6-9FCA-914BEFD053E3}"/>
              </a:ext>
            </a:extLst>
          </p:cNvPr>
          <p:cNvSpPr txBox="1"/>
          <p:nvPr/>
        </p:nvSpPr>
        <p:spPr>
          <a:xfrm>
            <a:off x="16981180" y="16095388"/>
            <a:ext cx="4401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250</a:t>
            </a:r>
            <a:endParaRPr lang="en-US" sz="1200" dirty="0"/>
          </a:p>
        </p:txBody>
      </p:sp>
      <p:sp>
        <p:nvSpPr>
          <p:cNvPr id="571" name="TextBox 570">
            <a:extLst>
              <a:ext uri="{FF2B5EF4-FFF2-40B4-BE49-F238E27FC236}">
                <a16:creationId xmlns:a16="http://schemas.microsoft.com/office/drawing/2014/main" id="{88A2A34C-5CE1-450B-BF91-DBF325972F64}"/>
              </a:ext>
            </a:extLst>
          </p:cNvPr>
          <p:cNvSpPr txBox="1"/>
          <p:nvPr/>
        </p:nvSpPr>
        <p:spPr>
          <a:xfrm>
            <a:off x="16981180" y="17350228"/>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100</a:t>
            </a:r>
            <a:endParaRPr lang="en-US" sz="1200" dirty="0"/>
          </a:p>
        </p:txBody>
      </p:sp>
      <p:sp>
        <p:nvSpPr>
          <p:cNvPr id="572" name="TextBox 571">
            <a:extLst>
              <a:ext uri="{FF2B5EF4-FFF2-40B4-BE49-F238E27FC236}">
                <a16:creationId xmlns:a16="http://schemas.microsoft.com/office/drawing/2014/main" id="{F253141E-3D91-4693-A9F6-C3AC0E47A347}"/>
              </a:ext>
            </a:extLst>
          </p:cNvPr>
          <p:cNvSpPr txBox="1"/>
          <p:nvPr/>
        </p:nvSpPr>
        <p:spPr>
          <a:xfrm>
            <a:off x="16977327" y="17803584"/>
            <a:ext cx="445474" cy="276999"/>
          </a:xfrm>
          <a:prstGeom prst="rect">
            <a:avLst/>
          </a:prstGeom>
          <a:no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rPr>
              <a:t>50</a:t>
            </a:r>
            <a:endParaRPr lang="en-US" sz="1200" dirty="0"/>
          </a:p>
        </p:txBody>
      </p:sp>
      <p:pic>
        <p:nvPicPr>
          <p:cNvPr id="573" name="Picture 572">
            <a:extLst>
              <a:ext uri="{FF2B5EF4-FFF2-40B4-BE49-F238E27FC236}">
                <a16:creationId xmlns:a16="http://schemas.microsoft.com/office/drawing/2014/main" id="{F4DB1D71-8E43-455D-8AE9-B496913FE013}"/>
              </a:ext>
            </a:extLst>
          </p:cNvPr>
          <p:cNvPicPr>
            <a:picLocks noChangeAspect="1"/>
          </p:cNvPicPr>
          <p:nvPr/>
        </p:nvPicPr>
        <p:blipFill rotWithShape="1">
          <a:blip r:embed="rId23">
            <a:extLst>
              <a:ext uri="{28A0092B-C50C-407E-A947-70E740481C1C}">
                <a14:useLocalDpi xmlns:a14="http://schemas.microsoft.com/office/drawing/2010/main" val="0"/>
              </a:ext>
            </a:extLst>
          </a:blip>
          <a:srcRect l="-267" r="-1631"/>
          <a:stretch/>
        </p:blipFill>
        <p:spPr>
          <a:xfrm>
            <a:off x="20828103" y="15679456"/>
            <a:ext cx="3018792" cy="2792269"/>
          </a:xfrm>
          <a:prstGeom prst="rect">
            <a:avLst/>
          </a:prstGeom>
        </p:spPr>
      </p:pic>
      <p:sp>
        <p:nvSpPr>
          <p:cNvPr id="574" name="TextBox 573">
            <a:extLst>
              <a:ext uri="{FF2B5EF4-FFF2-40B4-BE49-F238E27FC236}">
                <a16:creationId xmlns:a16="http://schemas.microsoft.com/office/drawing/2014/main" id="{F18A3338-EF9F-4870-919F-3152853BE9A9}"/>
              </a:ext>
            </a:extLst>
          </p:cNvPr>
          <p:cNvSpPr txBox="1"/>
          <p:nvPr/>
        </p:nvSpPr>
        <p:spPr>
          <a:xfrm>
            <a:off x="20528625" y="17055692"/>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60</a:t>
            </a:r>
            <a:endParaRPr lang="en-US" sz="1200" dirty="0"/>
          </a:p>
        </p:txBody>
      </p:sp>
      <p:sp>
        <p:nvSpPr>
          <p:cNvPr id="575" name="TextBox 574">
            <a:extLst>
              <a:ext uri="{FF2B5EF4-FFF2-40B4-BE49-F238E27FC236}">
                <a16:creationId xmlns:a16="http://schemas.microsoft.com/office/drawing/2014/main" id="{411A73EB-8820-4104-BE44-6B247EC5EABF}"/>
              </a:ext>
            </a:extLst>
          </p:cNvPr>
          <p:cNvSpPr txBox="1"/>
          <p:nvPr/>
        </p:nvSpPr>
        <p:spPr>
          <a:xfrm>
            <a:off x="20528625" y="16639155"/>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80</a:t>
            </a:r>
            <a:endParaRPr lang="en-US" sz="1200" dirty="0"/>
          </a:p>
        </p:txBody>
      </p:sp>
      <p:sp>
        <p:nvSpPr>
          <p:cNvPr id="576" name="TextBox 575">
            <a:extLst>
              <a:ext uri="{FF2B5EF4-FFF2-40B4-BE49-F238E27FC236}">
                <a16:creationId xmlns:a16="http://schemas.microsoft.com/office/drawing/2014/main" id="{CD70B522-EDAF-4C26-AEA0-7DF2FC3AF1BA}"/>
              </a:ext>
            </a:extLst>
          </p:cNvPr>
          <p:cNvSpPr txBox="1"/>
          <p:nvPr/>
        </p:nvSpPr>
        <p:spPr>
          <a:xfrm>
            <a:off x="20455069" y="15832229"/>
            <a:ext cx="4401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120</a:t>
            </a:r>
            <a:endParaRPr lang="en-US" sz="1200" dirty="0"/>
          </a:p>
        </p:txBody>
      </p:sp>
      <p:sp>
        <p:nvSpPr>
          <p:cNvPr id="577" name="TextBox 576">
            <a:extLst>
              <a:ext uri="{FF2B5EF4-FFF2-40B4-BE49-F238E27FC236}">
                <a16:creationId xmlns:a16="http://schemas.microsoft.com/office/drawing/2014/main" id="{4398D0FC-8892-4471-8ACF-9B15A549953D}"/>
              </a:ext>
            </a:extLst>
          </p:cNvPr>
          <p:cNvSpPr txBox="1"/>
          <p:nvPr/>
        </p:nvSpPr>
        <p:spPr>
          <a:xfrm>
            <a:off x="20600118" y="18311061"/>
            <a:ext cx="230462"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a:p>
            <a:endParaRPr lang="en-US" sz="1200" dirty="0"/>
          </a:p>
        </p:txBody>
      </p:sp>
      <p:sp>
        <p:nvSpPr>
          <p:cNvPr id="578" name="TextBox 577">
            <a:extLst>
              <a:ext uri="{FF2B5EF4-FFF2-40B4-BE49-F238E27FC236}">
                <a16:creationId xmlns:a16="http://schemas.microsoft.com/office/drawing/2014/main" id="{30E8424D-E4F2-46CE-998F-35F14C05346A}"/>
              </a:ext>
            </a:extLst>
          </p:cNvPr>
          <p:cNvSpPr txBox="1"/>
          <p:nvPr/>
        </p:nvSpPr>
        <p:spPr>
          <a:xfrm>
            <a:off x="20604003" y="1851189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579" name="TextBox 578">
            <a:extLst>
              <a:ext uri="{FF2B5EF4-FFF2-40B4-BE49-F238E27FC236}">
                <a16:creationId xmlns:a16="http://schemas.microsoft.com/office/drawing/2014/main" id="{91F2DD63-D6F5-4D65-94CA-4028C2477A03}"/>
              </a:ext>
            </a:extLst>
          </p:cNvPr>
          <p:cNvSpPr txBox="1"/>
          <p:nvPr/>
        </p:nvSpPr>
        <p:spPr>
          <a:xfrm>
            <a:off x="21698999" y="1851189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580" name="TextBox 579">
            <a:extLst>
              <a:ext uri="{FF2B5EF4-FFF2-40B4-BE49-F238E27FC236}">
                <a16:creationId xmlns:a16="http://schemas.microsoft.com/office/drawing/2014/main" id="{63B7A0EB-3E19-40ED-8F60-6540E552B539}"/>
              </a:ext>
            </a:extLst>
          </p:cNvPr>
          <p:cNvSpPr txBox="1"/>
          <p:nvPr/>
        </p:nvSpPr>
        <p:spPr>
          <a:xfrm>
            <a:off x="21151501" y="1851189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581" name="TextBox 580">
            <a:extLst>
              <a:ext uri="{FF2B5EF4-FFF2-40B4-BE49-F238E27FC236}">
                <a16:creationId xmlns:a16="http://schemas.microsoft.com/office/drawing/2014/main" id="{54736CC5-0FFA-457C-8606-CC9242368DC6}"/>
              </a:ext>
            </a:extLst>
          </p:cNvPr>
          <p:cNvSpPr txBox="1"/>
          <p:nvPr/>
        </p:nvSpPr>
        <p:spPr>
          <a:xfrm>
            <a:off x="22246497" y="1851189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582" name="TextBox 581">
            <a:extLst>
              <a:ext uri="{FF2B5EF4-FFF2-40B4-BE49-F238E27FC236}">
                <a16:creationId xmlns:a16="http://schemas.microsoft.com/office/drawing/2014/main" id="{46DC2990-F517-421C-B17B-6573CA994C36}"/>
              </a:ext>
            </a:extLst>
          </p:cNvPr>
          <p:cNvSpPr txBox="1"/>
          <p:nvPr/>
        </p:nvSpPr>
        <p:spPr>
          <a:xfrm>
            <a:off x="22793995" y="1851189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583" name="TextBox 582">
            <a:extLst>
              <a:ext uri="{FF2B5EF4-FFF2-40B4-BE49-F238E27FC236}">
                <a16:creationId xmlns:a16="http://schemas.microsoft.com/office/drawing/2014/main" id="{8D522FAD-3252-43A0-9DEA-40D38A5DA502}"/>
              </a:ext>
            </a:extLst>
          </p:cNvPr>
          <p:cNvSpPr txBox="1"/>
          <p:nvPr/>
        </p:nvSpPr>
        <p:spPr>
          <a:xfrm>
            <a:off x="23341492" y="1851189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0.55</a:t>
            </a:r>
          </a:p>
        </p:txBody>
      </p:sp>
      <p:sp>
        <p:nvSpPr>
          <p:cNvPr id="584" name="TextBox 583">
            <a:extLst>
              <a:ext uri="{FF2B5EF4-FFF2-40B4-BE49-F238E27FC236}">
                <a16:creationId xmlns:a16="http://schemas.microsoft.com/office/drawing/2014/main" id="{ACC37F2A-E46F-4F68-9E53-AB5A3093E63C}"/>
              </a:ext>
            </a:extLst>
          </p:cNvPr>
          <p:cNvSpPr txBox="1"/>
          <p:nvPr/>
        </p:nvSpPr>
        <p:spPr>
          <a:xfrm>
            <a:off x="20455069" y="16228435"/>
            <a:ext cx="4401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100</a:t>
            </a:r>
            <a:endParaRPr lang="en-US" sz="1200" dirty="0"/>
          </a:p>
        </p:txBody>
      </p:sp>
      <p:sp>
        <p:nvSpPr>
          <p:cNvPr id="585" name="TextBox 584">
            <a:extLst>
              <a:ext uri="{FF2B5EF4-FFF2-40B4-BE49-F238E27FC236}">
                <a16:creationId xmlns:a16="http://schemas.microsoft.com/office/drawing/2014/main" id="{44B9736C-4B21-4822-9187-CFE05FC7718D}"/>
              </a:ext>
            </a:extLst>
          </p:cNvPr>
          <p:cNvSpPr txBox="1"/>
          <p:nvPr/>
        </p:nvSpPr>
        <p:spPr>
          <a:xfrm>
            <a:off x="20528625" y="17472229"/>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40</a:t>
            </a:r>
            <a:endParaRPr lang="en-US" sz="1200" dirty="0"/>
          </a:p>
        </p:txBody>
      </p:sp>
      <p:sp>
        <p:nvSpPr>
          <p:cNvPr id="586" name="TextBox 585">
            <a:extLst>
              <a:ext uri="{FF2B5EF4-FFF2-40B4-BE49-F238E27FC236}">
                <a16:creationId xmlns:a16="http://schemas.microsoft.com/office/drawing/2014/main" id="{C6D99794-CB93-4AAD-A3EB-E733B46B5287}"/>
              </a:ext>
            </a:extLst>
          </p:cNvPr>
          <p:cNvSpPr txBox="1"/>
          <p:nvPr/>
        </p:nvSpPr>
        <p:spPr>
          <a:xfrm>
            <a:off x="20528625" y="17888767"/>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a:t>
            </a:r>
            <a:endParaRPr lang="en-US" sz="1200" dirty="0"/>
          </a:p>
        </p:txBody>
      </p:sp>
      <p:pic>
        <p:nvPicPr>
          <p:cNvPr id="587" name="Picture 586">
            <a:extLst>
              <a:ext uri="{FF2B5EF4-FFF2-40B4-BE49-F238E27FC236}">
                <a16:creationId xmlns:a16="http://schemas.microsoft.com/office/drawing/2014/main" id="{C3BA1BAD-7215-4129-85FC-A1E56844C791}"/>
              </a:ext>
            </a:extLst>
          </p:cNvPr>
          <p:cNvPicPr>
            <a:picLocks noChangeAspect="1"/>
          </p:cNvPicPr>
          <p:nvPr/>
        </p:nvPicPr>
        <p:blipFill rotWithShape="1">
          <a:blip r:embed="rId24">
            <a:extLst>
              <a:ext uri="{28A0092B-C50C-407E-A947-70E740481C1C}">
                <a14:useLocalDpi xmlns:a14="http://schemas.microsoft.com/office/drawing/2010/main" val="0"/>
              </a:ext>
            </a:extLst>
          </a:blip>
          <a:srcRect l="-1901" r="-1458"/>
          <a:stretch/>
        </p:blipFill>
        <p:spPr>
          <a:xfrm>
            <a:off x="24198688" y="15679456"/>
            <a:ext cx="2957541" cy="2792269"/>
          </a:xfrm>
          <a:prstGeom prst="rect">
            <a:avLst/>
          </a:prstGeom>
        </p:spPr>
      </p:pic>
      <p:sp>
        <p:nvSpPr>
          <p:cNvPr id="588" name="TextBox 587">
            <a:extLst>
              <a:ext uri="{FF2B5EF4-FFF2-40B4-BE49-F238E27FC236}">
                <a16:creationId xmlns:a16="http://schemas.microsoft.com/office/drawing/2014/main" id="{104AB0B3-338C-4DA2-9391-A47ADB6101AD}"/>
              </a:ext>
            </a:extLst>
          </p:cNvPr>
          <p:cNvSpPr txBox="1"/>
          <p:nvPr/>
        </p:nvSpPr>
        <p:spPr>
          <a:xfrm>
            <a:off x="23926424" y="17020314"/>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80</a:t>
            </a:r>
            <a:endParaRPr lang="en-US" sz="1200" dirty="0"/>
          </a:p>
        </p:txBody>
      </p:sp>
      <p:sp>
        <p:nvSpPr>
          <p:cNvPr id="589" name="TextBox 588">
            <a:extLst>
              <a:ext uri="{FF2B5EF4-FFF2-40B4-BE49-F238E27FC236}">
                <a16:creationId xmlns:a16="http://schemas.microsoft.com/office/drawing/2014/main" id="{E7F7B76F-9F9A-4707-B109-9EC8463B45BC}"/>
              </a:ext>
            </a:extLst>
          </p:cNvPr>
          <p:cNvSpPr txBox="1"/>
          <p:nvPr/>
        </p:nvSpPr>
        <p:spPr>
          <a:xfrm>
            <a:off x="23847425" y="15759659"/>
            <a:ext cx="4401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160</a:t>
            </a:r>
            <a:endParaRPr lang="en-US" sz="1200" dirty="0"/>
          </a:p>
        </p:txBody>
      </p:sp>
      <p:sp>
        <p:nvSpPr>
          <p:cNvPr id="590" name="TextBox 589">
            <a:extLst>
              <a:ext uri="{FF2B5EF4-FFF2-40B4-BE49-F238E27FC236}">
                <a16:creationId xmlns:a16="http://schemas.microsoft.com/office/drawing/2014/main" id="{903BDCF8-360E-401A-9B56-0F423138E599}"/>
              </a:ext>
            </a:extLst>
          </p:cNvPr>
          <p:cNvSpPr txBox="1"/>
          <p:nvPr/>
        </p:nvSpPr>
        <p:spPr>
          <a:xfrm>
            <a:off x="24002587" y="18293818"/>
            <a:ext cx="230462"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p>
          <a:p>
            <a:endParaRPr lang="en-US" sz="1200" dirty="0"/>
          </a:p>
        </p:txBody>
      </p:sp>
      <p:sp>
        <p:nvSpPr>
          <p:cNvPr id="591" name="TextBox 590">
            <a:extLst>
              <a:ext uri="{FF2B5EF4-FFF2-40B4-BE49-F238E27FC236}">
                <a16:creationId xmlns:a16="http://schemas.microsoft.com/office/drawing/2014/main" id="{65DC3802-D957-4BE3-BCD8-4934EE53157A}"/>
              </a:ext>
            </a:extLst>
          </p:cNvPr>
          <p:cNvSpPr txBox="1"/>
          <p:nvPr/>
        </p:nvSpPr>
        <p:spPr>
          <a:xfrm>
            <a:off x="23974588" y="1851189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0.05</a:t>
            </a:r>
          </a:p>
        </p:txBody>
      </p:sp>
      <p:sp>
        <p:nvSpPr>
          <p:cNvPr id="592" name="TextBox 591">
            <a:extLst>
              <a:ext uri="{FF2B5EF4-FFF2-40B4-BE49-F238E27FC236}">
                <a16:creationId xmlns:a16="http://schemas.microsoft.com/office/drawing/2014/main" id="{EF3BBF1B-3861-4844-BBC8-F5024F70F176}"/>
              </a:ext>
            </a:extLst>
          </p:cNvPr>
          <p:cNvSpPr txBox="1"/>
          <p:nvPr/>
        </p:nvSpPr>
        <p:spPr>
          <a:xfrm>
            <a:off x="25116028" y="1851189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0.25</a:t>
            </a:r>
          </a:p>
        </p:txBody>
      </p:sp>
      <p:sp>
        <p:nvSpPr>
          <p:cNvPr id="593" name="TextBox 592">
            <a:extLst>
              <a:ext uri="{FF2B5EF4-FFF2-40B4-BE49-F238E27FC236}">
                <a16:creationId xmlns:a16="http://schemas.microsoft.com/office/drawing/2014/main" id="{6A0EB9ED-AA00-438A-872A-9BC963AD665B}"/>
              </a:ext>
            </a:extLst>
          </p:cNvPr>
          <p:cNvSpPr txBox="1"/>
          <p:nvPr/>
        </p:nvSpPr>
        <p:spPr>
          <a:xfrm>
            <a:off x="24545308" y="1851189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0.15</a:t>
            </a:r>
          </a:p>
        </p:txBody>
      </p:sp>
      <p:sp>
        <p:nvSpPr>
          <p:cNvPr id="594" name="TextBox 593">
            <a:extLst>
              <a:ext uri="{FF2B5EF4-FFF2-40B4-BE49-F238E27FC236}">
                <a16:creationId xmlns:a16="http://schemas.microsoft.com/office/drawing/2014/main" id="{0555E73D-F335-475B-8ED9-D41B21D60D96}"/>
              </a:ext>
            </a:extLst>
          </p:cNvPr>
          <p:cNvSpPr txBox="1"/>
          <p:nvPr/>
        </p:nvSpPr>
        <p:spPr>
          <a:xfrm>
            <a:off x="25686748" y="1851189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0.35</a:t>
            </a:r>
          </a:p>
        </p:txBody>
      </p:sp>
      <p:sp>
        <p:nvSpPr>
          <p:cNvPr id="595" name="TextBox 594">
            <a:extLst>
              <a:ext uri="{FF2B5EF4-FFF2-40B4-BE49-F238E27FC236}">
                <a16:creationId xmlns:a16="http://schemas.microsoft.com/office/drawing/2014/main" id="{58893660-32D6-44BD-AA9B-AEEB4E9C9898}"/>
              </a:ext>
            </a:extLst>
          </p:cNvPr>
          <p:cNvSpPr txBox="1"/>
          <p:nvPr/>
        </p:nvSpPr>
        <p:spPr>
          <a:xfrm>
            <a:off x="26257468" y="18511891"/>
            <a:ext cx="581888"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0.45</a:t>
            </a:r>
          </a:p>
        </p:txBody>
      </p:sp>
      <p:sp>
        <p:nvSpPr>
          <p:cNvPr id="597" name="TextBox 596">
            <a:extLst>
              <a:ext uri="{FF2B5EF4-FFF2-40B4-BE49-F238E27FC236}">
                <a16:creationId xmlns:a16="http://schemas.microsoft.com/office/drawing/2014/main" id="{AF2EE9DB-4D2E-4971-A2E1-DCF6EC7C0472}"/>
              </a:ext>
            </a:extLst>
          </p:cNvPr>
          <p:cNvSpPr txBox="1"/>
          <p:nvPr/>
        </p:nvSpPr>
        <p:spPr>
          <a:xfrm>
            <a:off x="23847425" y="16075683"/>
            <a:ext cx="4401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140</a:t>
            </a:r>
            <a:endParaRPr lang="en-US" sz="1200" dirty="0"/>
          </a:p>
        </p:txBody>
      </p:sp>
      <p:sp>
        <p:nvSpPr>
          <p:cNvPr id="598" name="TextBox 597">
            <a:extLst>
              <a:ext uri="{FF2B5EF4-FFF2-40B4-BE49-F238E27FC236}">
                <a16:creationId xmlns:a16="http://schemas.microsoft.com/office/drawing/2014/main" id="{6CDEC34B-DECA-4FB7-9335-F03E76BA4AB0}"/>
              </a:ext>
            </a:extLst>
          </p:cNvPr>
          <p:cNvSpPr txBox="1"/>
          <p:nvPr/>
        </p:nvSpPr>
        <p:spPr>
          <a:xfrm>
            <a:off x="23926424" y="17349767"/>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60</a:t>
            </a:r>
            <a:endParaRPr lang="en-US" sz="1200" dirty="0"/>
          </a:p>
        </p:txBody>
      </p:sp>
      <p:sp>
        <p:nvSpPr>
          <p:cNvPr id="599" name="TextBox 598">
            <a:extLst>
              <a:ext uri="{FF2B5EF4-FFF2-40B4-BE49-F238E27FC236}">
                <a16:creationId xmlns:a16="http://schemas.microsoft.com/office/drawing/2014/main" id="{E941941E-B0E1-41F8-AA29-003A4594E922}"/>
              </a:ext>
            </a:extLst>
          </p:cNvPr>
          <p:cNvSpPr txBox="1"/>
          <p:nvPr/>
        </p:nvSpPr>
        <p:spPr>
          <a:xfrm>
            <a:off x="23854792" y="16391707"/>
            <a:ext cx="4401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120</a:t>
            </a:r>
            <a:endParaRPr lang="en-US" sz="1200" dirty="0"/>
          </a:p>
        </p:txBody>
      </p:sp>
      <p:sp>
        <p:nvSpPr>
          <p:cNvPr id="600" name="TextBox 599">
            <a:extLst>
              <a:ext uri="{FF2B5EF4-FFF2-40B4-BE49-F238E27FC236}">
                <a16:creationId xmlns:a16="http://schemas.microsoft.com/office/drawing/2014/main" id="{EACD5C96-33A9-4760-A826-2CBFF75A6BD9}"/>
              </a:ext>
            </a:extLst>
          </p:cNvPr>
          <p:cNvSpPr txBox="1"/>
          <p:nvPr/>
        </p:nvSpPr>
        <p:spPr>
          <a:xfrm>
            <a:off x="23847531" y="16707732"/>
            <a:ext cx="440175"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100</a:t>
            </a:r>
            <a:endParaRPr lang="en-US" sz="1200" dirty="0"/>
          </a:p>
        </p:txBody>
      </p:sp>
      <p:sp>
        <p:nvSpPr>
          <p:cNvPr id="601" name="TextBox 600">
            <a:extLst>
              <a:ext uri="{FF2B5EF4-FFF2-40B4-BE49-F238E27FC236}">
                <a16:creationId xmlns:a16="http://schemas.microsoft.com/office/drawing/2014/main" id="{E4B43F69-30E6-4929-BDDB-3FE7AFA67B64}"/>
              </a:ext>
            </a:extLst>
          </p:cNvPr>
          <p:cNvSpPr txBox="1"/>
          <p:nvPr/>
        </p:nvSpPr>
        <p:spPr>
          <a:xfrm>
            <a:off x="23926424" y="17666194"/>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40</a:t>
            </a:r>
            <a:endParaRPr lang="en-US" sz="1200" dirty="0"/>
          </a:p>
        </p:txBody>
      </p:sp>
      <p:sp>
        <p:nvSpPr>
          <p:cNvPr id="602" name="TextBox 601">
            <a:extLst>
              <a:ext uri="{FF2B5EF4-FFF2-40B4-BE49-F238E27FC236}">
                <a16:creationId xmlns:a16="http://schemas.microsoft.com/office/drawing/2014/main" id="{524892ED-93C5-4E16-A9D8-6038D26129A0}"/>
              </a:ext>
            </a:extLst>
          </p:cNvPr>
          <p:cNvSpPr txBox="1"/>
          <p:nvPr/>
        </p:nvSpPr>
        <p:spPr>
          <a:xfrm>
            <a:off x="23926424" y="17992762"/>
            <a:ext cx="445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20</a:t>
            </a:r>
            <a:endParaRPr lang="en-US" sz="1200" dirty="0"/>
          </a:p>
        </p:txBody>
      </p:sp>
      <p:sp>
        <p:nvSpPr>
          <p:cNvPr id="603" name="TextBox 602">
            <a:extLst>
              <a:ext uri="{FF2B5EF4-FFF2-40B4-BE49-F238E27FC236}">
                <a16:creationId xmlns:a16="http://schemas.microsoft.com/office/drawing/2014/main" id="{8E86A680-0961-4037-B4A9-37901C426E3B}"/>
              </a:ext>
            </a:extLst>
          </p:cNvPr>
          <p:cNvSpPr txBox="1"/>
          <p:nvPr/>
        </p:nvSpPr>
        <p:spPr>
          <a:xfrm>
            <a:off x="15667983" y="8819733"/>
            <a:ext cx="1210481" cy="646331"/>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Mean: 0.3</a:t>
            </a:r>
          </a:p>
          <a:p>
            <a:r>
              <a:rPr lang="en-US" sz="1200" dirty="0">
                <a:solidFill>
                  <a:schemeClr val="tx1">
                    <a:lumMod val="75000"/>
                    <a:lumOff val="25000"/>
                  </a:schemeClr>
                </a:solidFill>
                <a:latin typeface="Century Gothic" panose="020B0502020202020204" pitchFamily="34" charset="0"/>
              </a:rPr>
              <a:t>Median: 0.3</a:t>
            </a:r>
          </a:p>
          <a:p>
            <a:r>
              <a:rPr lang="en-US" sz="1200" dirty="0">
                <a:solidFill>
                  <a:schemeClr val="tx1">
                    <a:lumMod val="75000"/>
                    <a:lumOff val="25000"/>
                  </a:schemeClr>
                </a:solidFill>
                <a:latin typeface="Century Gothic" panose="020B0502020202020204" pitchFamily="34" charset="0"/>
              </a:rPr>
              <a:t>Std.Dev: 0.05</a:t>
            </a:r>
          </a:p>
        </p:txBody>
      </p:sp>
      <p:sp>
        <p:nvSpPr>
          <p:cNvPr id="604" name="TextBox 603">
            <a:extLst>
              <a:ext uri="{FF2B5EF4-FFF2-40B4-BE49-F238E27FC236}">
                <a16:creationId xmlns:a16="http://schemas.microsoft.com/office/drawing/2014/main" id="{D37222D7-0E3A-4D8A-ABC3-C9EA47DEC58A}"/>
              </a:ext>
            </a:extLst>
          </p:cNvPr>
          <p:cNvSpPr txBox="1"/>
          <p:nvPr/>
        </p:nvSpPr>
        <p:spPr>
          <a:xfrm>
            <a:off x="18995094" y="8808976"/>
            <a:ext cx="1210481" cy="646331"/>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Mean: 0.25</a:t>
            </a:r>
          </a:p>
          <a:p>
            <a:r>
              <a:rPr lang="en-US" sz="1200" dirty="0">
                <a:solidFill>
                  <a:schemeClr val="tx1">
                    <a:lumMod val="75000"/>
                    <a:lumOff val="25000"/>
                  </a:schemeClr>
                </a:solidFill>
                <a:latin typeface="Century Gothic" panose="020B0502020202020204" pitchFamily="34" charset="0"/>
              </a:rPr>
              <a:t>Median: 0.23</a:t>
            </a:r>
          </a:p>
          <a:p>
            <a:r>
              <a:rPr lang="en-US" sz="1200" dirty="0">
                <a:solidFill>
                  <a:schemeClr val="tx1">
                    <a:lumMod val="75000"/>
                    <a:lumOff val="25000"/>
                  </a:schemeClr>
                </a:solidFill>
                <a:latin typeface="Century Gothic" panose="020B0502020202020204" pitchFamily="34" charset="0"/>
              </a:rPr>
              <a:t>Std.Dev: 0.06</a:t>
            </a:r>
          </a:p>
        </p:txBody>
      </p:sp>
      <p:sp>
        <p:nvSpPr>
          <p:cNvPr id="605" name="TextBox 604">
            <a:extLst>
              <a:ext uri="{FF2B5EF4-FFF2-40B4-BE49-F238E27FC236}">
                <a16:creationId xmlns:a16="http://schemas.microsoft.com/office/drawing/2014/main" id="{CA0C661F-D734-43B7-A8EE-E5D1E7D524A0}"/>
              </a:ext>
            </a:extLst>
          </p:cNvPr>
          <p:cNvSpPr txBox="1"/>
          <p:nvPr/>
        </p:nvSpPr>
        <p:spPr>
          <a:xfrm>
            <a:off x="25864724" y="8844242"/>
            <a:ext cx="1210481" cy="646331"/>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Mean: 0.27</a:t>
            </a:r>
          </a:p>
          <a:p>
            <a:r>
              <a:rPr lang="en-US" sz="1200" dirty="0">
                <a:solidFill>
                  <a:schemeClr val="tx1">
                    <a:lumMod val="75000"/>
                    <a:lumOff val="25000"/>
                  </a:schemeClr>
                </a:solidFill>
                <a:latin typeface="Century Gothic" panose="020B0502020202020204" pitchFamily="34" charset="0"/>
              </a:rPr>
              <a:t>Median: 0.23</a:t>
            </a:r>
          </a:p>
          <a:p>
            <a:r>
              <a:rPr lang="en-US" sz="1200" dirty="0">
                <a:solidFill>
                  <a:schemeClr val="tx1">
                    <a:lumMod val="75000"/>
                    <a:lumOff val="25000"/>
                  </a:schemeClr>
                </a:solidFill>
                <a:latin typeface="Century Gothic" panose="020B0502020202020204" pitchFamily="34" charset="0"/>
              </a:rPr>
              <a:t>Std.Dev: 0.06</a:t>
            </a:r>
          </a:p>
        </p:txBody>
      </p:sp>
      <p:sp>
        <p:nvSpPr>
          <p:cNvPr id="606" name="TextBox 605">
            <a:extLst>
              <a:ext uri="{FF2B5EF4-FFF2-40B4-BE49-F238E27FC236}">
                <a16:creationId xmlns:a16="http://schemas.microsoft.com/office/drawing/2014/main" id="{674E88E7-1EE0-44BE-A27E-A199D7BA9130}"/>
              </a:ext>
            </a:extLst>
          </p:cNvPr>
          <p:cNvSpPr txBox="1"/>
          <p:nvPr/>
        </p:nvSpPr>
        <p:spPr>
          <a:xfrm>
            <a:off x="20768394" y="8820637"/>
            <a:ext cx="1195408" cy="646331"/>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Mean: 0.39</a:t>
            </a:r>
          </a:p>
          <a:p>
            <a:r>
              <a:rPr lang="en-US" sz="1200" dirty="0">
                <a:solidFill>
                  <a:schemeClr val="tx1">
                    <a:lumMod val="75000"/>
                    <a:lumOff val="25000"/>
                  </a:schemeClr>
                </a:solidFill>
                <a:latin typeface="Century Gothic" panose="020B0502020202020204" pitchFamily="34" charset="0"/>
              </a:rPr>
              <a:t>Median: 0.37</a:t>
            </a:r>
          </a:p>
          <a:p>
            <a:r>
              <a:rPr lang="en-US" sz="1200" dirty="0">
                <a:solidFill>
                  <a:schemeClr val="tx1">
                    <a:lumMod val="75000"/>
                    <a:lumOff val="25000"/>
                  </a:schemeClr>
                </a:solidFill>
                <a:latin typeface="Century Gothic" panose="020B0502020202020204" pitchFamily="34" charset="0"/>
              </a:rPr>
              <a:t>Std.Dev: 0.11</a:t>
            </a:r>
          </a:p>
        </p:txBody>
      </p:sp>
      <p:sp>
        <p:nvSpPr>
          <p:cNvPr id="607" name="TextBox 606">
            <a:extLst>
              <a:ext uri="{FF2B5EF4-FFF2-40B4-BE49-F238E27FC236}">
                <a16:creationId xmlns:a16="http://schemas.microsoft.com/office/drawing/2014/main" id="{6F24B55F-7F2B-4B49-A291-70ACA3CE52C9}"/>
              </a:ext>
            </a:extLst>
          </p:cNvPr>
          <p:cNvSpPr txBox="1"/>
          <p:nvPr/>
        </p:nvSpPr>
        <p:spPr>
          <a:xfrm>
            <a:off x="15792150" y="15689984"/>
            <a:ext cx="1181133" cy="646331"/>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Mean: 0.31</a:t>
            </a:r>
          </a:p>
          <a:p>
            <a:r>
              <a:rPr lang="en-US" sz="1200" dirty="0">
                <a:solidFill>
                  <a:schemeClr val="tx1">
                    <a:lumMod val="75000"/>
                    <a:lumOff val="25000"/>
                  </a:schemeClr>
                </a:solidFill>
                <a:latin typeface="Century Gothic" panose="020B0502020202020204" pitchFamily="34" charset="0"/>
              </a:rPr>
              <a:t>Median: 0.31</a:t>
            </a:r>
          </a:p>
          <a:p>
            <a:r>
              <a:rPr lang="en-US" sz="1200" dirty="0">
                <a:solidFill>
                  <a:schemeClr val="tx1">
                    <a:lumMod val="75000"/>
                    <a:lumOff val="25000"/>
                  </a:schemeClr>
                </a:solidFill>
                <a:latin typeface="Century Gothic" panose="020B0502020202020204" pitchFamily="34" charset="0"/>
              </a:rPr>
              <a:t>Std.Dev: 0.01</a:t>
            </a:r>
          </a:p>
        </p:txBody>
      </p:sp>
      <p:sp>
        <p:nvSpPr>
          <p:cNvPr id="608" name="TextBox 607">
            <a:extLst>
              <a:ext uri="{FF2B5EF4-FFF2-40B4-BE49-F238E27FC236}">
                <a16:creationId xmlns:a16="http://schemas.microsoft.com/office/drawing/2014/main" id="{A307F320-415A-48D4-A5AB-07A86780C687}"/>
              </a:ext>
            </a:extLst>
          </p:cNvPr>
          <p:cNvSpPr txBox="1"/>
          <p:nvPr/>
        </p:nvSpPr>
        <p:spPr>
          <a:xfrm>
            <a:off x="19119261" y="15679227"/>
            <a:ext cx="1181133" cy="646331"/>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Mean: 0.26</a:t>
            </a:r>
          </a:p>
          <a:p>
            <a:r>
              <a:rPr lang="en-US" sz="1200" dirty="0">
                <a:solidFill>
                  <a:schemeClr val="tx1">
                    <a:lumMod val="75000"/>
                    <a:lumOff val="25000"/>
                  </a:schemeClr>
                </a:solidFill>
                <a:latin typeface="Century Gothic" panose="020B0502020202020204" pitchFamily="34" charset="0"/>
              </a:rPr>
              <a:t>Median: 0.26</a:t>
            </a:r>
          </a:p>
          <a:p>
            <a:r>
              <a:rPr lang="en-US" sz="1200" dirty="0">
                <a:solidFill>
                  <a:schemeClr val="tx1">
                    <a:lumMod val="75000"/>
                    <a:lumOff val="25000"/>
                  </a:schemeClr>
                </a:solidFill>
                <a:latin typeface="Century Gothic" panose="020B0502020202020204" pitchFamily="34" charset="0"/>
              </a:rPr>
              <a:t>Std.Dev: 0.05</a:t>
            </a:r>
          </a:p>
        </p:txBody>
      </p:sp>
      <p:sp>
        <p:nvSpPr>
          <p:cNvPr id="609" name="TextBox 608">
            <a:extLst>
              <a:ext uri="{FF2B5EF4-FFF2-40B4-BE49-F238E27FC236}">
                <a16:creationId xmlns:a16="http://schemas.microsoft.com/office/drawing/2014/main" id="{0D9C4022-1273-4C43-982E-84BCB6BF4FE8}"/>
              </a:ext>
            </a:extLst>
          </p:cNvPr>
          <p:cNvSpPr txBox="1"/>
          <p:nvPr/>
        </p:nvSpPr>
        <p:spPr>
          <a:xfrm>
            <a:off x="22574250" y="15714305"/>
            <a:ext cx="1204064" cy="646331"/>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Mean: 0.27</a:t>
            </a:r>
          </a:p>
          <a:p>
            <a:r>
              <a:rPr lang="en-US" sz="1200" dirty="0">
                <a:solidFill>
                  <a:schemeClr val="tx1">
                    <a:lumMod val="75000"/>
                    <a:lumOff val="25000"/>
                  </a:schemeClr>
                </a:solidFill>
                <a:latin typeface="Century Gothic" panose="020B0502020202020204" pitchFamily="34" charset="0"/>
              </a:rPr>
              <a:t>Median: 0.26</a:t>
            </a:r>
          </a:p>
          <a:p>
            <a:r>
              <a:rPr lang="en-US" sz="1200" dirty="0">
                <a:solidFill>
                  <a:schemeClr val="tx1">
                    <a:lumMod val="75000"/>
                    <a:lumOff val="25000"/>
                  </a:schemeClr>
                </a:solidFill>
                <a:latin typeface="Century Gothic" panose="020B0502020202020204" pitchFamily="34" charset="0"/>
              </a:rPr>
              <a:t>Std.Dev: 0.04</a:t>
            </a:r>
          </a:p>
        </p:txBody>
      </p:sp>
      <p:sp>
        <p:nvSpPr>
          <p:cNvPr id="610" name="TextBox 609">
            <a:extLst>
              <a:ext uri="{FF2B5EF4-FFF2-40B4-BE49-F238E27FC236}">
                <a16:creationId xmlns:a16="http://schemas.microsoft.com/office/drawing/2014/main" id="{92491080-A9F5-4959-B820-D9DF08565257}"/>
              </a:ext>
            </a:extLst>
          </p:cNvPr>
          <p:cNvSpPr txBox="1"/>
          <p:nvPr/>
        </p:nvSpPr>
        <p:spPr>
          <a:xfrm>
            <a:off x="25901361" y="15703548"/>
            <a:ext cx="1204064" cy="646331"/>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Mean: 0.2</a:t>
            </a:r>
          </a:p>
          <a:p>
            <a:r>
              <a:rPr lang="en-US" sz="1200" dirty="0">
                <a:solidFill>
                  <a:schemeClr val="tx1">
                    <a:lumMod val="75000"/>
                    <a:lumOff val="25000"/>
                  </a:schemeClr>
                </a:solidFill>
                <a:latin typeface="Century Gothic" panose="020B0502020202020204" pitchFamily="34" charset="0"/>
              </a:rPr>
              <a:t>Median: 0.2</a:t>
            </a:r>
          </a:p>
          <a:p>
            <a:r>
              <a:rPr lang="en-US" sz="1200" dirty="0">
                <a:solidFill>
                  <a:schemeClr val="tx1">
                    <a:lumMod val="75000"/>
                    <a:lumOff val="25000"/>
                  </a:schemeClr>
                </a:solidFill>
                <a:latin typeface="Century Gothic" panose="020B0502020202020204" pitchFamily="34" charset="0"/>
              </a:rPr>
              <a:t>Std.Dev: 0.03</a:t>
            </a:r>
          </a:p>
        </p:txBody>
      </p:sp>
      <p:sp>
        <p:nvSpPr>
          <p:cNvPr id="611" name="TextBox 610">
            <a:extLst>
              <a:ext uri="{FF2B5EF4-FFF2-40B4-BE49-F238E27FC236}">
                <a16:creationId xmlns:a16="http://schemas.microsoft.com/office/drawing/2014/main" id="{2A0D84FD-EC95-4AAC-A535-DBE8F40B7643}"/>
              </a:ext>
            </a:extLst>
          </p:cNvPr>
          <p:cNvSpPr txBox="1"/>
          <p:nvPr/>
        </p:nvSpPr>
        <p:spPr>
          <a:xfrm>
            <a:off x="13898829" y="26582353"/>
            <a:ext cx="5965260" cy="5955476"/>
          </a:xfrm>
          <a:prstGeom prst="rect">
            <a:avLst/>
          </a:prstGeom>
          <a:noFill/>
        </p:spPr>
        <p:txBody>
          <a:bodyPr wrap="square" lIns="91440" tIns="45720" rIns="91440" bIns="45720" anchor="t">
            <a:spAutoFit/>
          </a:bodyPr>
          <a:lstStyle/>
          <a:p>
            <a:pPr fontAlgn="base"/>
            <a:r>
              <a:rPr lang="en-US" sz="2400" b="1" dirty="0">
                <a:solidFill>
                  <a:srgbClr val="67A478"/>
                </a:solidFill>
                <a:latin typeface="Garamond bold" panose="02020804030307010803" pitchFamily="18" charset="0"/>
              </a:rPr>
              <a:t>Vegetation &amp; Water cover change</a:t>
            </a:r>
          </a:p>
          <a:p>
            <a:pPr indent="-342900" fontAlgn="base">
              <a:spcAft>
                <a:spcPts val="1000"/>
              </a:spcAft>
              <a:buFont typeface="Arial" panose="020B0604020202020204" pitchFamily="34" charset="0"/>
              <a:buChar char="•"/>
            </a:pPr>
            <a:r>
              <a:rPr lang="en-US" sz="2200" b="1" dirty="0">
                <a:solidFill>
                  <a:schemeClr val="tx1">
                    <a:lumMod val="75000"/>
                    <a:lumOff val="25000"/>
                  </a:schemeClr>
                </a:solidFill>
                <a:latin typeface="Garamond"/>
              </a:rPr>
              <a:t>Grazed </a:t>
            </a:r>
            <a:r>
              <a:rPr lang="en-US" sz="2200" dirty="0">
                <a:solidFill>
                  <a:schemeClr val="tx1">
                    <a:lumMod val="75000"/>
                    <a:lumOff val="25000"/>
                  </a:schemeClr>
                </a:solidFill>
                <a:latin typeface="Garamond"/>
              </a:rPr>
              <a:t>units (American and Thompson) show lower vegetation cover</a:t>
            </a:r>
            <a:r>
              <a:rPr lang="en-US" sz="2200" b="0" i="0" dirty="0">
                <a:solidFill>
                  <a:schemeClr val="tx1">
                    <a:lumMod val="75000"/>
                    <a:lumOff val="25000"/>
                  </a:schemeClr>
                </a:solidFill>
                <a:effectLst/>
                <a:latin typeface="Garamond"/>
              </a:rPr>
              <a:t>​ than non-grazed units (Orth and Johnson) when </a:t>
            </a:r>
            <a:r>
              <a:rPr lang="en-US" sz="2200" dirty="0">
                <a:solidFill>
                  <a:schemeClr val="tx1">
                    <a:lumMod val="75000"/>
                    <a:lumOff val="25000"/>
                  </a:schemeClr>
                </a:solidFill>
                <a:latin typeface="Garamond"/>
              </a:rPr>
              <a:t>compared with</a:t>
            </a:r>
            <a:r>
              <a:rPr lang="en-US" sz="2200" b="0" i="0" dirty="0">
                <a:solidFill>
                  <a:schemeClr val="tx1">
                    <a:lumMod val="75000"/>
                    <a:lumOff val="25000"/>
                  </a:schemeClr>
                </a:solidFill>
                <a:effectLst/>
                <a:latin typeface="Garamond"/>
              </a:rPr>
              <a:t> NDVI changes</a:t>
            </a:r>
          </a:p>
          <a:p>
            <a:pPr indent="-342900" algn="just" rtl="0" fontAlgn="base">
              <a:spcAft>
                <a:spcPts val="1000"/>
              </a:spcAft>
              <a:buFont typeface="Arial" panose="020B0604020202020204" pitchFamily="34" charset="0"/>
              <a:buChar char="•"/>
            </a:pPr>
            <a:r>
              <a:rPr lang="en-US" sz="2200" b="1" i="0" u="none" strike="noStrike" dirty="0">
                <a:solidFill>
                  <a:schemeClr val="tx1">
                    <a:lumMod val="75000"/>
                    <a:lumOff val="25000"/>
                  </a:schemeClr>
                </a:solidFill>
                <a:effectLst/>
                <a:latin typeface="Garamond" panose="02020404030301010803" pitchFamily="18" charset="0"/>
              </a:rPr>
              <a:t>Precipitation </a:t>
            </a:r>
            <a:r>
              <a:rPr lang="en-US" sz="2200" b="0" i="0" u="none" strike="noStrike" dirty="0">
                <a:solidFill>
                  <a:schemeClr val="tx1">
                    <a:lumMod val="75000"/>
                    <a:lumOff val="25000"/>
                  </a:schemeClr>
                </a:solidFill>
                <a:effectLst/>
                <a:latin typeface="Garamond" panose="02020404030301010803" pitchFamily="18" charset="0"/>
              </a:rPr>
              <a:t>increased by 20% between 2020 – 2022, as water area also increased in all study units; more water area is observed in American Unit (Grazed area) from NDWI monitoring</a:t>
            </a:r>
          </a:p>
          <a:p>
            <a:pPr fontAlgn="base"/>
            <a:r>
              <a:rPr lang="en-US" sz="2400" b="1" dirty="0">
                <a:solidFill>
                  <a:srgbClr val="67A478"/>
                </a:solidFill>
                <a:latin typeface="Garamond" panose="02020404030301010803" pitchFamily="18" charset="0"/>
              </a:rPr>
              <a:t>Future consideration</a:t>
            </a:r>
          </a:p>
          <a:p>
            <a:pPr indent="-342900" rtl="0" fontAlgn="base">
              <a:spcAft>
                <a:spcPts val="1000"/>
              </a:spcAft>
              <a:buFont typeface="Arial" panose="020B0604020202020204" pitchFamily="34" charset="0"/>
              <a:buChar char="•"/>
            </a:pPr>
            <a:r>
              <a:rPr lang="en-US" sz="2200" dirty="0">
                <a:solidFill>
                  <a:schemeClr val="tx1">
                    <a:lumMod val="75000"/>
                    <a:lumOff val="25000"/>
                  </a:schemeClr>
                </a:solidFill>
                <a:latin typeface="Garamond" panose="02020404030301010803" pitchFamily="18" charset="0"/>
              </a:rPr>
              <a:t>Time-series analysis with </a:t>
            </a:r>
            <a:r>
              <a:rPr lang="en-US" sz="2200" b="1" dirty="0">
                <a:solidFill>
                  <a:schemeClr val="tx1">
                    <a:lumMod val="75000"/>
                    <a:lumOff val="25000"/>
                  </a:schemeClr>
                </a:solidFill>
                <a:latin typeface="Garamond" panose="02020404030301010803" pitchFamily="18" charset="0"/>
              </a:rPr>
              <a:t>more sample years and units </a:t>
            </a:r>
            <a:r>
              <a:rPr lang="en-US" sz="2200" dirty="0">
                <a:solidFill>
                  <a:schemeClr val="tx1">
                    <a:lumMod val="75000"/>
                    <a:lumOff val="25000"/>
                  </a:schemeClr>
                </a:solidFill>
                <a:latin typeface="Garamond" panose="02020404030301010803" pitchFamily="18" charset="0"/>
              </a:rPr>
              <a:t>is needed to make a full determination of the grazing impact</a:t>
            </a:r>
          </a:p>
          <a:p>
            <a:pPr indent="-342900" fontAlgn="base">
              <a:spcAft>
                <a:spcPts val="1000"/>
              </a:spcAft>
              <a:buFont typeface="Arial" panose="020B0604020202020204" pitchFamily="34" charset="0"/>
              <a:buChar char="•"/>
            </a:pPr>
            <a:r>
              <a:rPr lang="en-US" sz="2200" b="1" dirty="0">
                <a:solidFill>
                  <a:schemeClr val="tx1">
                    <a:lumMod val="75000"/>
                    <a:lumOff val="25000"/>
                  </a:schemeClr>
                </a:solidFill>
                <a:latin typeface="Garamond"/>
              </a:rPr>
              <a:t>Vegetation index from </a:t>
            </a:r>
            <a:r>
              <a:rPr lang="en-US" sz="2200" b="1" i="0" u="none" strike="noStrike" dirty="0">
                <a:solidFill>
                  <a:schemeClr val="tx1">
                    <a:lumMod val="75000"/>
                    <a:lumOff val="25000"/>
                  </a:schemeClr>
                </a:solidFill>
                <a:effectLst/>
                <a:latin typeface="Garamond"/>
              </a:rPr>
              <a:t>PlanetScope,</a:t>
            </a:r>
            <a:r>
              <a:rPr lang="en-US" sz="2200" b="0" i="0" u="none" strike="noStrike" dirty="0">
                <a:solidFill>
                  <a:schemeClr val="tx1">
                    <a:lumMod val="75000"/>
                    <a:lumOff val="25000"/>
                  </a:schemeClr>
                </a:solidFill>
                <a:effectLst/>
                <a:latin typeface="Garamond"/>
              </a:rPr>
              <a:t> 3m hig</a:t>
            </a:r>
            <a:r>
              <a:rPr lang="en-US" sz="2200" dirty="0">
                <a:solidFill>
                  <a:schemeClr val="tx1">
                    <a:lumMod val="75000"/>
                    <a:lumOff val="25000"/>
                  </a:schemeClr>
                </a:solidFill>
                <a:latin typeface="Garamond"/>
              </a:rPr>
              <a:t>h-resolution image</a:t>
            </a:r>
            <a:r>
              <a:rPr lang="en-US" sz="2200" b="0" i="0" u="none" strike="noStrike" dirty="0">
                <a:solidFill>
                  <a:schemeClr val="tx1">
                    <a:lumMod val="75000"/>
                    <a:lumOff val="25000"/>
                  </a:schemeClr>
                </a:solidFill>
                <a:effectLst/>
                <a:latin typeface="Garamond"/>
              </a:rPr>
              <a:t> could be </a:t>
            </a:r>
            <a:r>
              <a:rPr lang="en-US" sz="2200" dirty="0">
                <a:solidFill>
                  <a:schemeClr val="tx1">
                    <a:lumMod val="75000"/>
                    <a:lumOff val="25000"/>
                  </a:schemeClr>
                </a:solidFill>
                <a:latin typeface="Garamond"/>
              </a:rPr>
              <a:t>considered</a:t>
            </a:r>
            <a:r>
              <a:rPr lang="en-US" sz="2200" b="0" i="0" u="none" strike="noStrike" dirty="0">
                <a:solidFill>
                  <a:schemeClr val="tx1">
                    <a:lumMod val="75000"/>
                    <a:lumOff val="25000"/>
                  </a:schemeClr>
                </a:solidFill>
                <a:effectLst/>
                <a:latin typeface="Garamond"/>
              </a:rPr>
              <a:t> </a:t>
            </a:r>
            <a:r>
              <a:rPr lang="en-US" sz="2200" dirty="0">
                <a:solidFill>
                  <a:schemeClr val="tx1">
                    <a:lumMod val="75000"/>
                    <a:lumOff val="25000"/>
                  </a:schemeClr>
                </a:solidFill>
                <a:latin typeface="Garamond"/>
              </a:rPr>
              <a:t>for future monitoring; needs to be reevaluated due to low correlation with Landsat</a:t>
            </a:r>
            <a:endParaRPr lang="en-US" sz="2200" b="0" i="0" dirty="0">
              <a:solidFill>
                <a:schemeClr val="tx1">
                  <a:lumMod val="75000"/>
                  <a:lumOff val="25000"/>
                </a:schemeClr>
              </a:solidFill>
              <a:effectLst/>
              <a:latin typeface="Garamond"/>
            </a:endParaRPr>
          </a:p>
        </p:txBody>
      </p:sp>
      <p:sp>
        <p:nvSpPr>
          <p:cNvPr id="612" name="Text Placeholder 16">
            <a:extLst>
              <a:ext uri="{FF2B5EF4-FFF2-40B4-BE49-F238E27FC236}">
                <a16:creationId xmlns:a16="http://schemas.microsoft.com/office/drawing/2014/main" id="{272D7D94-B6D7-4456-977A-1E6CAA7FCC5E}"/>
              </a:ext>
            </a:extLst>
          </p:cNvPr>
          <p:cNvSpPr txBox="1">
            <a:spLocks/>
          </p:cNvSpPr>
          <p:nvPr/>
        </p:nvSpPr>
        <p:spPr>
          <a:xfrm>
            <a:off x="13772726" y="33312080"/>
            <a:ext cx="12719784" cy="1474580"/>
          </a:xfrm>
          <a:prstGeom prst="rect">
            <a:avLst/>
          </a:prstGeom>
        </p:spPr>
        <p:txBody>
          <a:bodyPr lIns="91440" tIns="45720" rIns="91440" bIns="45720"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pPr>
            <a:r>
              <a:rPr lang="en-US" sz="2400" b="1" dirty="0">
                <a:solidFill>
                  <a:srgbClr val="67A478"/>
                </a:solidFill>
                <a:latin typeface="Garamond"/>
              </a:rPr>
              <a:t>Partners: </a:t>
            </a:r>
            <a:r>
              <a:rPr lang="en-US" sz="2400" dirty="0">
                <a:solidFill>
                  <a:schemeClr val="tx1">
                    <a:lumMod val="75000"/>
                    <a:lumOff val="25000"/>
                  </a:schemeClr>
                </a:solidFill>
                <a:latin typeface="Garamond"/>
              </a:rPr>
              <a:t>Idaho Department of Fish and Game;</a:t>
            </a:r>
            <a:r>
              <a:rPr lang="en-US" sz="2400" dirty="0">
                <a:solidFill>
                  <a:schemeClr val="tx1">
                    <a:lumMod val="75000"/>
                  </a:schemeClr>
                </a:solidFill>
                <a:latin typeface="Garamond"/>
              </a:rPr>
              <a:t> </a:t>
            </a:r>
            <a:r>
              <a:rPr lang="en-US" sz="2400" b="1" dirty="0">
                <a:solidFill>
                  <a:srgbClr val="67A478"/>
                </a:solidFill>
                <a:latin typeface="Garamond"/>
              </a:rPr>
              <a:t>Advisor: </a:t>
            </a:r>
            <a:r>
              <a:rPr lang="en-US" sz="2400" dirty="0">
                <a:solidFill>
                  <a:schemeClr val="tx1">
                    <a:lumMod val="75000"/>
                    <a:lumOff val="25000"/>
                  </a:schemeClr>
                </a:solidFill>
                <a:latin typeface="Garamond"/>
              </a:rPr>
              <a:t>Keith Weber (ISU GIS Training and Research Center);</a:t>
            </a:r>
            <a:r>
              <a:rPr lang="en-US" sz="2400" dirty="0">
                <a:solidFill>
                  <a:schemeClr val="tx1">
                    <a:lumMod val="75000"/>
                  </a:schemeClr>
                </a:solidFill>
                <a:latin typeface="Garamond"/>
              </a:rPr>
              <a:t> </a:t>
            </a:r>
            <a:r>
              <a:rPr lang="en-US" sz="2400" b="1" dirty="0">
                <a:solidFill>
                  <a:srgbClr val="67A478"/>
                </a:solidFill>
                <a:latin typeface="Garamond"/>
              </a:rPr>
              <a:t>Fellow: </a:t>
            </a:r>
            <a:r>
              <a:rPr lang="en-US" sz="2400" dirty="0">
                <a:solidFill>
                  <a:schemeClr val="tx1">
                    <a:lumMod val="75000"/>
                    <a:lumOff val="25000"/>
                  </a:schemeClr>
                </a:solidFill>
                <a:latin typeface="Garamond"/>
              </a:rPr>
              <a:t>Ryan Healey </a:t>
            </a:r>
            <a:r>
              <a:rPr lang="en-US" sz="2400" b="1" dirty="0">
                <a:solidFill>
                  <a:srgbClr val="67A478"/>
                </a:solidFill>
                <a:latin typeface="Garamond"/>
              </a:rPr>
              <a:t>Special thanks:</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Maria Pacioretty (Habitat Biologist, IDFG) &amp; Jeff May (IT Software Engineer, IDFG), Chase &amp; Dallin Carter (Ranchers, Pingree, ID), Kindra Blair (IT Service, GIS TReC, Idaho State University)</a:t>
            </a:r>
            <a:endParaRPr lang="en-US" sz="2400" dirty="0">
              <a:solidFill>
                <a:schemeClr val="tx1">
                  <a:lumMod val="75000"/>
                  <a:lumOff val="25000"/>
                </a:schemeClr>
              </a:solidFill>
            </a:endParaRPr>
          </a:p>
        </p:txBody>
      </p:sp>
      <p:sp>
        <p:nvSpPr>
          <p:cNvPr id="613" name="TextBox 612">
            <a:extLst>
              <a:ext uri="{FF2B5EF4-FFF2-40B4-BE49-F238E27FC236}">
                <a16:creationId xmlns:a16="http://schemas.microsoft.com/office/drawing/2014/main" id="{4E35A04B-69E6-425F-BBCC-91FC2AAFD078}"/>
              </a:ext>
            </a:extLst>
          </p:cNvPr>
          <p:cNvSpPr txBox="1"/>
          <p:nvPr/>
        </p:nvSpPr>
        <p:spPr>
          <a:xfrm>
            <a:off x="13763962" y="32625627"/>
            <a:ext cx="7278066"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Acknowledgements</a:t>
            </a:r>
          </a:p>
        </p:txBody>
      </p:sp>
      <p:graphicFrame>
        <p:nvGraphicFramePr>
          <p:cNvPr id="614" name="Chart 613">
            <a:extLst>
              <a:ext uri="{FF2B5EF4-FFF2-40B4-BE49-F238E27FC236}">
                <a16:creationId xmlns:a16="http://schemas.microsoft.com/office/drawing/2014/main" id="{30F127BE-7608-4F06-87F8-BA4FD743FB56}"/>
              </a:ext>
            </a:extLst>
          </p:cNvPr>
          <p:cNvGraphicFramePr>
            <a:graphicFrameLocks/>
          </p:cNvGraphicFramePr>
          <p:nvPr>
            <p:extLst>
              <p:ext uri="{D42A27DB-BD31-4B8C-83A1-F6EECF244321}">
                <p14:modId xmlns:p14="http://schemas.microsoft.com/office/powerpoint/2010/main" val="1153213316"/>
              </p:ext>
            </p:extLst>
          </p:nvPr>
        </p:nvGraphicFramePr>
        <p:xfrm>
          <a:off x="19884180" y="27450613"/>
          <a:ext cx="6953016" cy="5318115"/>
        </p:xfrm>
        <a:graphic>
          <a:graphicData uri="http://schemas.openxmlformats.org/drawingml/2006/chart">
            <c:chart xmlns:c="http://schemas.openxmlformats.org/drawingml/2006/chart" xmlns:r="http://schemas.openxmlformats.org/officeDocument/2006/relationships" r:id="rId25"/>
          </a:graphicData>
        </a:graphic>
      </p:graphicFrame>
      <p:sp>
        <p:nvSpPr>
          <p:cNvPr id="615" name="TextBox 614">
            <a:extLst>
              <a:ext uri="{FF2B5EF4-FFF2-40B4-BE49-F238E27FC236}">
                <a16:creationId xmlns:a16="http://schemas.microsoft.com/office/drawing/2014/main" id="{18EED160-7E50-452C-A4E6-B38E1BBFFE5D}"/>
              </a:ext>
            </a:extLst>
          </p:cNvPr>
          <p:cNvSpPr txBox="1"/>
          <p:nvPr/>
        </p:nvSpPr>
        <p:spPr>
          <a:xfrm>
            <a:off x="20166119" y="26946542"/>
            <a:ext cx="6531402" cy="584775"/>
          </a:xfrm>
          <a:prstGeom prst="rect">
            <a:avLst/>
          </a:prstGeom>
          <a:noFill/>
        </p:spPr>
        <p:txBody>
          <a:bodyPr wrap="square">
            <a:spAutoFit/>
          </a:bodyPr>
          <a:lstStyle/>
          <a:p>
            <a:pPr algn="ctr"/>
            <a:r>
              <a:rPr lang="en-US" b="1" dirty="0">
                <a:solidFill>
                  <a:schemeClr val="tx1">
                    <a:lumMod val="75000"/>
                    <a:lumOff val="25000"/>
                  </a:schemeClr>
                </a:solidFill>
                <a:latin typeface="Garamond" panose="02020404030301010803" pitchFamily="18" charset="0"/>
              </a:rPr>
              <a:t>Comparison of PlanetScope (30m resample) and Landsat 8</a:t>
            </a:r>
          </a:p>
          <a:p>
            <a:pPr algn="ctr"/>
            <a:r>
              <a:rPr lang="en-US" sz="1400" b="1" dirty="0">
                <a:solidFill>
                  <a:schemeClr val="tx1">
                    <a:lumMod val="75000"/>
                    <a:lumOff val="25000"/>
                  </a:schemeClr>
                </a:solidFill>
                <a:latin typeface="Garamond" panose="02020404030301010803" pitchFamily="18" charset="0"/>
              </a:rPr>
              <a:t>								Sample date: July 2022 </a:t>
            </a:r>
            <a:endParaRPr lang="en-US" sz="1400" b="1" dirty="0">
              <a:solidFill>
                <a:schemeClr val="tx1">
                  <a:lumMod val="75000"/>
                  <a:lumOff val="25000"/>
                </a:schemeClr>
              </a:solidFill>
            </a:endParaRPr>
          </a:p>
        </p:txBody>
      </p:sp>
      <p:sp>
        <p:nvSpPr>
          <p:cNvPr id="616" name="TextBox 615">
            <a:extLst>
              <a:ext uri="{FF2B5EF4-FFF2-40B4-BE49-F238E27FC236}">
                <a16:creationId xmlns:a16="http://schemas.microsoft.com/office/drawing/2014/main" id="{0EDDDDD1-566A-4AFA-88F9-94391BF25CBA}"/>
              </a:ext>
            </a:extLst>
          </p:cNvPr>
          <p:cNvSpPr txBox="1"/>
          <p:nvPr/>
        </p:nvSpPr>
        <p:spPr>
          <a:xfrm>
            <a:off x="18611817" y="5456713"/>
            <a:ext cx="620683" cy="369332"/>
          </a:xfrm>
          <a:prstGeom prst="rect">
            <a:avLst/>
          </a:prstGeom>
          <a:solidFill>
            <a:schemeClr val="bg1"/>
          </a:solidFill>
        </p:spPr>
        <p:txBody>
          <a:bodyPr wrap="none" rtlCol="0">
            <a:spAutoFit/>
          </a:bodyPr>
          <a:lstStyle/>
          <a:p>
            <a:r>
              <a:rPr lang="en-US" dirty="0">
                <a:latin typeface="Garamond" panose="02020404030301010803" pitchFamily="18" charset="0"/>
              </a:rPr>
              <a:t>1000</a:t>
            </a:r>
          </a:p>
        </p:txBody>
      </p:sp>
      <p:sp>
        <p:nvSpPr>
          <p:cNvPr id="617" name="TextBox 616">
            <a:extLst>
              <a:ext uri="{FF2B5EF4-FFF2-40B4-BE49-F238E27FC236}">
                <a16:creationId xmlns:a16="http://schemas.microsoft.com/office/drawing/2014/main" id="{0EE0C45A-A9F5-42AC-B919-CF1CCBB5E399}"/>
              </a:ext>
            </a:extLst>
          </p:cNvPr>
          <p:cNvSpPr txBox="1"/>
          <p:nvPr/>
        </p:nvSpPr>
        <p:spPr>
          <a:xfrm>
            <a:off x="25287746" y="5456713"/>
            <a:ext cx="511679" cy="369332"/>
          </a:xfrm>
          <a:prstGeom prst="rect">
            <a:avLst/>
          </a:prstGeom>
          <a:solidFill>
            <a:schemeClr val="bg1"/>
          </a:solidFill>
        </p:spPr>
        <p:txBody>
          <a:bodyPr wrap="none" rtlCol="0">
            <a:spAutoFit/>
          </a:bodyPr>
          <a:lstStyle/>
          <a:p>
            <a:r>
              <a:rPr lang="en-US" dirty="0">
                <a:latin typeface="Garamond" panose="02020404030301010803" pitchFamily="18" charset="0"/>
              </a:rPr>
              <a:t>575</a:t>
            </a:r>
          </a:p>
        </p:txBody>
      </p:sp>
      <p:sp>
        <p:nvSpPr>
          <p:cNvPr id="618" name="TextBox 617">
            <a:extLst>
              <a:ext uri="{FF2B5EF4-FFF2-40B4-BE49-F238E27FC236}">
                <a16:creationId xmlns:a16="http://schemas.microsoft.com/office/drawing/2014/main" id="{22A97DEA-EED9-45CF-81EA-E1BF7DCDA758}"/>
              </a:ext>
            </a:extLst>
          </p:cNvPr>
          <p:cNvSpPr txBox="1"/>
          <p:nvPr/>
        </p:nvSpPr>
        <p:spPr>
          <a:xfrm>
            <a:off x="19818387" y="5815611"/>
            <a:ext cx="362600" cy="369332"/>
          </a:xfrm>
          <a:prstGeom prst="rect">
            <a:avLst/>
          </a:prstGeom>
          <a:solidFill>
            <a:schemeClr val="bg1"/>
          </a:solidFill>
        </p:spPr>
        <p:txBody>
          <a:bodyPr wrap="none" rtlCol="0">
            <a:spAutoFit/>
          </a:bodyPr>
          <a:lstStyle/>
          <a:p>
            <a:r>
              <a:rPr lang="en-US" dirty="0">
                <a:latin typeface="Garamond" panose="02020404030301010803" pitchFamily="18" charset="0"/>
              </a:rPr>
              <a:t>m</a:t>
            </a:r>
          </a:p>
        </p:txBody>
      </p:sp>
      <p:sp>
        <p:nvSpPr>
          <p:cNvPr id="619" name="TextBox 618">
            <a:extLst>
              <a:ext uri="{FF2B5EF4-FFF2-40B4-BE49-F238E27FC236}">
                <a16:creationId xmlns:a16="http://schemas.microsoft.com/office/drawing/2014/main" id="{966A69D4-932E-434C-A09D-83DFCEC3862A}"/>
              </a:ext>
            </a:extLst>
          </p:cNvPr>
          <p:cNvSpPr txBox="1"/>
          <p:nvPr/>
        </p:nvSpPr>
        <p:spPr>
          <a:xfrm>
            <a:off x="26492509" y="5849468"/>
            <a:ext cx="362600" cy="369332"/>
          </a:xfrm>
          <a:prstGeom prst="rect">
            <a:avLst/>
          </a:prstGeom>
          <a:solidFill>
            <a:schemeClr val="bg1"/>
          </a:solidFill>
        </p:spPr>
        <p:txBody>
          <a:bodyPr wrap="none" rtlCol="0">
            <a:spAutoFit/>
          </a:bodyPr>
          <a:lstStyle/>
          <a:p>
            <a:r>
              <a:rPr lang="en-US" dirty="0">
                <a:latin typeface="Garamond" panose="02020404030301010803" pitchFamily="18" charset="0"/>
              </a:rPr>
              <a:t>m</a:t>
            </a:r>
          </a:p>
        </p:txBody>
      </p:sp>
    </p:spTree>
    <p:extLst>
      <p:ext uri="{BB962C8B-B14F-4D97-AF65-F5344CB8AC3E}">
        <p14:creationId xmlns:p14="http://schemas.microsoft.com/office/powerpoint/2010/main" val="21811800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Ryan Healey</DisplayName>
        <AccountId>1234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F42202-F68C-425D-9446-6D714C715D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19850C-B132-4F9E-91AE-B86D28DA0AF3}">
  <ds:schemaRefs>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elements/1.1/"/>
    <ds:schemaRef ds:uri="7df78d0b-135a-4de7-9166-7c181cd87fb4"/>
    <ds:schemaRef ds:uri="21e6a8e8-1dff-48a6-ab9b-8d556c6946c0"/>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1389</TotalTime>
  <Words>1119</Words>
  <Application>Microsoft Office PowerPoint</Application>
  <PresentationFormat>Custom</PresentationFormat>
  <Paragraphs>282</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Garamond bold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Olivia Landry</cp:lastModifiedBy>
  <cp:revision>53</cp:revision>
  <dcterms:created xsi:type="dcterms:W3CDTF">2019-02-05T16:32:03Z</dcterms:created>
  <dcterms:modified xsi:type="dcterms:W3CDTF">2023-05-10T20:27:02Z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