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45" r:id="rId5"/>
    <p:sldMasterId id="2147483729" r:id="rId6"/>
  </p:sldMasterIdLst>
  <p:notesMasterIdLst>
    <p:notesMasterId r:id="rId31"/>
  </p:notesMasterIdLst>
  <p:sldIdLst>
    <p:sldId id="322" r:id="rId7"/>
    <p:sldId id="345" r:id="rId8"/>
    <p:sldId id="382" r:id="rId9"/>
    <p:sldId id="337" r:id="rId10"/>
    <p:sldId id="342" r:id="rId11"/>
    <p:sldId id="343" r:id="rId12"/>
    <p:sldId id="338" r:id="rId13"/>
    <p:sldId id="336" r:id="rId14"/>
    <p:sldId id="379" r:id="rId15"/>
    <p:sldId id="364" r:id="rId16"/>
    <p:sldId id="357" r:id="rId17"/>
    <p:sldId id="347" r:id="rId18"/>
    <p:sldId id="375" r:id="rId19"/>
    <p:sldId id="367" r:id="rId20"/>
    <p:sldId id="348" r:id="rId21"/>
    <p:sldId id="349" r:id="rId22"/>
    <p:sldId id="350" r:id="rId23"/>
    <p:sldId id="373" r:id="rId24"/>
    <p:sldId id="386" r:id="rId25"/>
    <p:sldId id="384" r:id="rId26"/>
    <p:sldId id="385" r:id="rId27"/>
    <p:sldId id="352" r:id="rId28"/>
    <p:sldId id="390" r:id="rId29"/>
    <p:sldId id="3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36A63B-F92D-6747-A1FC-C8C934DECE0F}" name="Sarah Hettema" initials="SH" userId="S::sarah.hettema@ssaihq.com::b1f193be-fd6b-4746-aec3-dfbe112aba4e" providerId="AD"/>
  <p188:author id="{07D9D648-B9AC-1BC9-CCA7-29F265955B86}" name="Deni Ranguelova" initials="DR" userId="S::denitza.ranguelova@ssaihq.com::5119d3a7-bc13-4ae8-b3e8-f8e6fd97787a" providerId="AD"/>
  <p188:author id="{0D9EC752-B0BE-2441-4B66-4B8047BB8559}" name="Brandy Nisbet-Wilcox" initials="BN" userId="S::brandy.nisbet@ssaihq.com::85debb24-05d8-4a4f-9068-cfd1b5fab5da" providerId="AD"/>
  <p188:author id="{4553E56E-ADD0-A267-E979-4175E57E6AEB}" name="Laramie Plott" initials="LP" userId="S::laramie.plott@ssaihq.com::a8064d5a-ba34-4312-8c4f-d888f3e6b9b0" providerId="AD"/>
  <p188:author id="{134E1A6F-2FB9-800E-7BD6-6758F347808D}" name="Jillian Joubert" initials="JJ" userId="S::jillian.joubert@ssaihq.com::a53f8b0e-4766-4097-ac06-349f73e1be05" providerId="AD"/>
  <p188:author id="{7C777EF8-D0BF-7761-1674-EB209C57B0FE}" name="Brandy Nisbet-Wilcox" initials="BNW" userId="Brandy Nisbet-Wilcox"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CD7143"/>
    <a:srgbClr val="7E0000"/>
    <a:srgbClr val="CF703B"/>
    <a:srgbClr val="F7F6F2"/>
    <a:srgbClr val="FFF5D6"/>
    <a:srgbClr val="7EB761"/>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A97A8-44D7-D0C9-B08C-962F8F81C82C}" v="225" dt="2022-11-04T02:28:47.075"/>
    <p1510:client id="{3B163300-A200-41A1-E844-C976DE66D304}" v="205" dt="2022-11-04T00:22:56.216"/>
    <p1510:client id="{3F0DF7B5-1229-E190-C7C8-F4FD35E8FFC8}" v="1" dt="2022-11-04T05:12:30.378"/>
    <p1510:client id="{4EEA0097-488A-96E6-6ABF-36D06C1F822A}" v="479" dt="2022-11-04T03:08:17.114"/>
    <p1510:client id="{5C640369-7F83-40CE-9EEE-8BB5115DBAA0}" v="1034" dt="2022-11-04T05:05:45.841"/>
    <p1510:client id="{78E12D14-1CB4-4A71-9706-7198677C5E97}" v="5" dt="2022-11-04T22:53:12.767"/>
    <p1510:client id="{9377C3EC-8B7E-3C38-250E-0B8CFCD9D255}" v="723" dt="2022-11-04T01:32:39.911"/>
    <p1510:client id="{9BF1448A-D859-8274-A1BF-F452B624341A}" v="103" dt="2022-11-04T03:34:52.617"/>
    <p1510:client id="{A132AD47-6966-0DD2-D8CD-BB560D521826}" v="568" dt="2022-11-04T02:10:06.015"/>
    <p1510:client id="{A22EC5FD-9036-51C4-3FEF-F925A930BAE1}" v="15" dt="2022-11-04T03:05:21.077"/>
    <p1510:client id="{BD6FF1D7-4452-FB60-9E1A-11D29970A794}" v="37" dt="2022-11-04T05:04:05.829"/>
    <p1510:client id="{C69C859F-1A56-A28C-59E2-E8942215B60B}" v="53" dt="2022-11-04T16:23:41.304"/>
    <p1510:client id="{D70CF3ED-010E-C15A-C18D-9EE686B76ECB}" v="14" dt="2022-11-04T05:09:12.068"/>
    <p1510:client id="{EE632776-FC67-BCA7-C161-F03D5B30BF30}" v="312" dt="2022-11-04T04:42:09.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00" autoAdjust="0"/>
  </p:normalViewPr>
  <p:slideViewPr>
    <p:cSldViewPr snapToGrid="0">
      <p:cViewPr varScale="1">
        <p:scale>
          <a:sx n="85" d="100"/>
          <a:sy n="85" d="100"/>
        </p:scale>
        <p:origin x="8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20D4E4-B342-413D-9755-D823CAA77AA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633EB7-B79D-4CBF-BAD4-E8BCD837A0BA}">
      <dgm:prSet phldrT="[Text]" phldr="0"/>
      <dgm:spPr/>
      <dgm:t>
        <a:bodyPr/>
        <a:lstStyle/>
        <a:p>
          <a:pPr rtl="0"/>
          <a:r>
            <a:rPr lang="en-US" dirty="0">
              <a:latin typeface="Century Gothic"/>
            </a:rPr>
            <a:t>Agricultural Research Service (ARS)</a:t>
          </a:r>
        </a:p>
      </dgm:t>
    </dgm:pt>
    <dgm:pt modelId="{5B0D3E9A-38E4-4B9D-BFA0-FDBACE36D871}" type="parTrans" cxnId="{69AB0852-BBE5-4355-A9DA-CA98FE6E1906}">
      <dgm:prSet/>
      <dgm:spPr/>
      <dgm:t>
        <a:bodyPr/>
        <a:lstStyle/>
        <a:p>
          <a:endParaRPr lang="en-US"/>
        </a:p>
      </dgm:t>
    </dgm:pt>
    <dgm:pt modelId="{FAA4705E-286B-4DA8-88EE-C08A28B45066}" type="sibTrans" cxnId="{69AB0852-BBE5-4355-A9DA-CA98FE6E1906}">
      <dgm:prSet/>
      <dgm:spPr/>
      <dgm:t>
        <a:bodyPr/>
        <a:lstStyle/>
        <a:p>
          <a:endParaRPr lang="en-US"/>
        </a:p>
      </dgm:t>
    </dgm:pt>
    <dgm:pt modelId="{E47619ED-82DA-4245-A538-F1BFE3F23D9F}">
      <dgm:prSet phldrT="[Text]" phldr="0"/>
      <dgm:spPr/>
      <dgm:t>
        <a:bodyPr/>
        <a:lstStyle/>
        <a:p>
          <a:pPr>
            <a:buClr>
              <a:srgbClr val="CD7143"/>
            </a:buClr>
          </a:pPr>
          <a:r>
            <a:rPr lang="en-US" dirty="0">
              <a:solidFill>
                <a:schemeClr val="tx1">
                  <a:lumMod val="75000"/>
                  <a:lumOff val="25000"/>
                </a:schemeClr>
              </a:solidFill>
              <a:latin typeface="Century Gothic"/>
            </a:rPr>
            <a:t>2021 &amp; 2022</a:t>
          </a:r>
        </a:p>
      </dgm:t>
    </dgm:pt>
    <dgm:pt modelId="{5F2965DF-63C5-41A5-92A1-BC34D8A92BE5}" type="parTrans" cxnId="{7A2B759F-4320-4D32-B020-3449EF1BCE39}">
      <dgm:prSet/>
      <dgm:spPr/>
      <dgm:t>
        <a:bodyPr/>
        <a:lstStyle/>
        <a:p>
          <a:endParaRPr lang="en-US"/>
        </a:p>
      </dgm:t>
    </dgm:pt>
    <dgm:pt modelId="{FA3EB295-0C68-4720-87F6-2F90FF574923}" type="sibTrans" cxnId="{7A2B759F-4320-4D32-B020-3449EF1BCE39}">
      <dgm:prSet/>
      <dgm:spPr/>
      <dgm:t>
        <a:bodyPr/>
        <a:lstStyle/>
        <a:p>
          <a:endParaRPr lang="en-US"/>
        </a:p>
      </dgm:t>
    </dgm:pt>
    <dgm:pt modelId="{39CC3FA7-6B29-4ED0-A06F-BCDF89782F51}">
      <dgm:prSet phldrT="[Text]" phldr="0"/>
      <dgm:spPr/>
      <dgm:t>
        <a:bodyPr/>
        <a:lstStyle/>
        <a:p>
          <a:pPr rtl="0">
            <a:buClr>
              <a:srgbClr val="CD7143"/>
            </a:buClr>
          </a:pPr>
          <a:r>
            <a:rPr lang="en-US" dirty="0">
              <a:solidFill>
                <a:schemeClr val="tx1">
                  <a:lumMod val="75000"/>
                  <a:lumOff val="25000"/>
                </a:schemeClr>
              </a:solidFill>
              <a:latin typeface="Century Gothic"/>
            </a:rPr>
            <a:t>Calibrated to CPER landscape </a:t>
          </a:r>
        </a:p>
      </dgm:t>
    </dgm:pt>
    <dgm:pt modelId="{E927674F-9736-485E-9DB6-BA1505F660DE}" type="parTrans" cxnId="{2DF14B2E-D508-4A63-8FD2-DE4E9E13E915}">
      <dgm:prSet/>
      <dgm:spPr/>
      <dgm:t>
        <a:bodyPr/>
        <a:lstStyle/>
        <a:p>
          <a:endParaRPr lang="en-US"/>
        </a:p>
      </dgm:t>
    </dgm:pt>
    <dgm:pt modelId="{E23C4427-006A-4BB0-9E90-0085FEC8DEFF}" type="sibTrans" cxnId="{2DF14B2E-D508-4A63-8FD2-DE4E9E13E915}">
      <dgm:prSet/>
      <dgm:spPr/>
      <dgm:t>
        <a:bodyPr/>
        <a:lstStyle/>
        <a:p>
          <a:endParaRPr lang="en-US"/>
        </a:p>
      </dgm:t>
    </dgm:pt>
    <dgm:pt modelId="{1BB83BF1-DF21-4EFB-AC43-F992A0EA12F5}">
      <dgm:prSet phldrT="[Text]" phldr="0"/>
      <dgm:spPr/>
      <dgm:t>
        <a:bodyPr/>
        <a:lstStyle/>
        <a:p>
          <a:pPr rtl="0"/>
          <a:r>
            <a:rPr lang="en-US" dirty="0">
              <a:latin typeface="Century Gothic"/>
            </a:rPr>
            <a:t>Rangeland Analysis Platform (RAP)</a:t>
          </a:r>
        </a:p>
      </dgm:t>
    </dgm:pt>
    <dgm:pt modelId="{B54765EB-4C78-4983-AD5B-7ADE5B2C5A13}" type="parTrans" cxnId="{1B47E8C6-00F8-4422-806B-8FD96F391250}">
      <dgm:prSet/>
      <dgm:spPr/>
      <dgm:t>
        <a:bodyPr/>
        <a:lstStyle/>
        <a:p>
          <a:endParaRPr lang="en-US"/>
        </a:p>
      </dgm:t>
    </dgm:pt>
    <dgm:pt modelId="{E78B6CA5-19D2-420B-9B4F-98A25514AC6A}" type="sibTrans" cxnId="{1B47E8C6-00F8-4422-806B-8FD96F391250}">
      <dgm:prSet/>
      <dgm:spPr/>
      <dgm:t>
        <a:bodyPr/>
        <a:lstStyle/>
        <a:p>
          <a:endParaRPr lang="en-US"/>
        </a:p>
      </dgm:t>
    </dgm:pt>
    <dgm:pt modelId="{65B931B8-877A-41B2-A6E6-EEB9257C90AD}">
      <dgm:prSet phldrT="[Text]" phldr="0"/>
      <dgm:spPr/>
      <dgm:t>
        <a:bodyPr/>
        <a:lstStyle/>
        <a:p>
          <a:pPr rtl="0">
            <a:buClr>
              <a:srgbClr val="CD7143"/>
            </a:buClr>
          </a:pPr>
          <a:r>
            <a:rPr lang="en-US" dirty="0">
              <a:solidFill>
                <a:schemeClr val="tx1">
                  <a:lumMod val="75000"/>
                  <a:lumOff val="25000"/>
                </a:schemeClr>
              </a:solidFill>
              <a:latin typeface="Century Gothic"/>
            </a:rPr>
            <a:t>30m </a:t>
          </a:r>
        </a:p>
      </dgm:t>
    </dgm:pt>
    <dgm:pt modelId="{1171B404-48D2-47B0-AD9C-03D2D15AFADC}" type="parTrans" cxnId="{8F38A571-F78E-4E24-8C3E-EC53B3FC4271}">
      <dgm:prSet/>
      <dgm:spPr/>
      <dgm:t>
        <a:bodyPr/>
        <a:lstStyle/>
        <a:p>
          <a:endParaRPr lang="en-US"/>
        </a:p>
      </dgm:t>
    </dgm:pt>
    <dgm:pt modelId="{008A7B68-6841-4127-8AFE-0C7A48D4B2E7}" type="sibTrans" cxnId="{8F38A571-F78E-4E24-8C3E-EC53B3FC4271}">
      <dgm:prSet/>
      <dgm:spPr/>
      <dgm:t>
        <a:bodyPr/>
        <a:lstStyle/>
        <a:p>
          <a:endParaRPr lang="en-US"/>
        </a:p>
      </dgm:t>
    </dgm:pt>
    <dgm:pt modelId="{77ADE075-6EC2-467D-873D-421E5BB27CA6}">
      <dgm:prSet phldr="0"/>
      <dgm:spPr/>
      <dgm:t>
        <a:bodyPr/>
        <a:lstStyle/>
        <a:p>
          <a:pPr rtl="0">
            <a:buClr>
              <a:srgbClr val="CD7143"/>
            </a:buClr>
          </a:pPr>
          <a:r>
            <a:rPr lang="en-US" dirty="0">
              <a:solidFill>
                <a:schemeClr val="tx1">
                  <a:lumMod val="75000"/>
                  <a:lumOff val="25000"/>
                </a:schemeClr>
              </a:solidFill>
              <a:latin typeface="Century Gothic"/>
            </a:rPr>
            <a:t>Landsat 8 &amp; Sentinel 2 Harmonized</a:t>
          </a:r>
        </a:p>
      </dgm:t>
    </dgm:pt>
    <dgm:pt modelId="{574AABB5-1EFB-4FDA-AA56-21CDC0DCA9BF}" type="parTrans" cxnId="{6C772CB9-0F84-44F3-8A71-28F852362B77}">
      <dgm:prSet/>
      <dgm:spPr/>
      <dgm:t>
        <a:bodyPr/>
        <a:lstStyle/>
        <a:p>
          <a:endParaRPr lang="en-US"/>
        </a:p>
      </dgm:t>
    </dgm:pt>
    <dgm:pt modelId="{903C0B0E-75F5-4E21-ABCD-105D92F3256A}" type="sibTrans" cxnId="{6C772CB9-0F84-44F3-8A71-28F852362B77}">
      <dgm:prSet/>
      <dgm:spPr/>
      <dgm:t>
        <a:bodyPr/>
        <a:lstStyle/>
        <a:p>
          <a:endParaRPr lang="en-US"/>
        </a:p>
      </dgm:t>
    </dgm:pt>
    <dgm:pt modelId="{28D1EE21-B786-47EE-BE3B-A3ECD9EFEDD6}">
      <dgm:prSet phldr="0"/>
      <dgm:spPr/>
      <dgm:t>
        <a:bodyPr/>
        <a:lstStyle/>
        <a:p>
          <a:pPr rtl="0">
            <a:buClr>
              <a:srgbClr val="CD7143"/>
            </a:buClr>
          </a:pPr>
          <a:r>
            <a:rPr lang="en-US" dirty="0">
              <a:solidFill>
                <a:schemeClr val="tx1">
                  <a:lumMod val="75000"/>
                  <a:lumOff val="25000"/>
                </a:schemeClr>
              </a:solidFill>
              <a:latin typeface="Century Gothic"/>
              <a:cs typeface="Calibri Light" panose="020F0302020204030204"/>
            </a:rPr>
            <a:t>30m </a:t>
          </a:r>
        </a:p>
      </dgm:t>
    </dgm:pt>
    <dgm:pt modelId="{D34F7DBE-1099-4D45-AE36-92355B7C5D08}" type="parTrans" cxnId="{6545E823-69E8-4ECF-8CCF-AE3D79B77890}">
      <dgm:prSet/>
      <dgm:spPr/>
      <dgm:t>
        <a:bodyPr/>
        <a:lstStyle/>
        <a:p>
          <a:endParaRPr lang="en-US"/>
        </a:p>
      </dgm:t>
    </dgm:pt>
    <dgm:pt modelId="{3B73336A-DF45-4746-86ED-A26AFB9F850D}" type="sibTrans" cxnId="{6545E823-69E8-4ECF-8CCF-AE3D79B77890}">
      <dgm:prSet/>
      <dgm:spPr/>
      <dgm:t>
        <a:bodyPr/>
        <a:lstStyle/>
        <a:p>
          <a:endParaRPr lang="en-US"/>
        </a:p>
      </dgm:t>
    </dgm:pt>
    <dgm:pt modelId="{6CBFBB0C-9C03-4DB2-A90F-24009982E55F}">
      <dgm:prSet phldr="0"/>
      <dgm:spPr/>
      <dgm:t>
        <a:bodyPr/>
        <a:lstStyle/>
        <a:p>
          <a:pPr>
            <a:buClr>
              <a:srgbClr val="CD7143"/>
            </a:buClr>
          </a:pPr>
          <a:r>
            <a:rPr lang="en-US" dirty="0">
              <a:solidFill>
                <a:schemeClr val="tx1">
                  <a:lumMod val="75000"/>
                  <a:lumOff val="25000"/>
                </a:schemeClr>
              </a:solidFill>
              <a:latin typeface="Century Gothic"/>
            </a:rPr>
            <a:t>2021</a:t>
          </a:r>
        </a:p>
      </dgm:t>
    </dgm:pt>
    <dgm:pt modelId="{490F0DA7-4663-41CB-8CC0-17ECF760753F}" type="parTrans" cxnId="{0CD16B89-FFFF-41BA-ADBF-0225E2A39AD0}">
      <dgm:prSet/>
      <dgm:spPr/>
      <dgm:t>
        <a:bodyPr/>
        <a:lstStyle/>
        <a:p>
          <a:endParaRPr lang="en-US"/>
        </a:p>
      </dgm:t>
    </dgm:pt>
    <dgm:pt modelId="{DDC61EEA-2102-4F39-9AF7-752E987336E1}" type="sibTrans" cxnId="{0CD16B89-FFFF-41BA-ADBF-0225E2A39AD0}">
      <dgm:prSet/>
      <dgm:spPr/>
      <dgm:t>
        <a:bodyPr/>
        <a:lstStyle/>
        <a:p>
          <a:endParaRPr lang="en-US"/>
        </a:p>
      </dgm:t>
    </dgm:pt>
    <dgm:pt modelId="{1BFFB05E-5767-4DAB-BC85-20C2523A1630}">
      <dgm:prSet phldr="0"/>
      <dgm:spPr/>
      <dgm:t>
        <a:bodyPr/>
        <a:lstStyle/>
        <a:p>
          <a:pPr rtl="0">
            <a:buClr>
              <a:srgbClr val="CD7143"/>
            </a:buClr>
          </a:pPr>
          <a:r>
            <a:rPr lang="en-US" dirty="0">
              <a:solidFill>
                <a:schemeClr val="tx1">
                  <a:lumMod val="75000"/>
                  <a:lumOff val="25000"/>
                </a:schemeClr>
              </a:solidFill>
              <a:latin typeface="Century Gothic"/>
            </a:rPr>
            <a:t>Landsat 5 TM, 7 ETM+, and 8 OLI</a:t>
          </a:r>
        </a:p>
      </dgm:t>
    </dgm:pt>
    <dgm:pt modelId="{623BC4FE-2C01-41DD-9656-656361797F72}" type="parTrans" cxnId="{1D484355-6233-4D81-8F0F-ABB0826C0BF0}">
      <dgm:prSet/>
      <dgm:spPr/>
      <dgm:t>
        <a:bodyPr/>
        <a:lstStyle/>
        <a:p>
          <a:endParaRPr lang="en-US"/>
        </a:p>
      </dgm:t>
    </dgm:pt>
    <dgm:pt modelId="{8864F44A-F3FA-43AE-84A7-E01AD8AB3F69}" type="sibTrans" cxnId="{1D484355-6233-4D81-8F0F-ABB0826C0BF0}">
      <dgm:prSet/>
      <dgm:spPr/>
      <dgm:t>
        <a:bodyPr/>
        <a:lstStyle/>
        <a:p>
          <a:endParaRPr lang="en-US"/>
        </a:p>
      </dgm:t>
    </dgm:pt>
    <dgm:pt modelId="{64306BC2-A68F-4557-A5BA-0060D0B329B4}">
      <dgm:prSet phldr="0"/>
      <dgm:spPr/>
      <dgm:t>
        <a:bodyPr/>
        <a:lstStyle/>
        <a:p>
          <a:pPr>
            <a:buClr>
              <a:srgbClr val="CD7143"/>
            </a:buClr>
          </a:pPr>
          <a:r>
            <a:rPr lang="en-US" dirty="0">
              <a:solidFill>
                <a:schemeClr val="tx1">
                  <a:lumMod val="75000"/>
                  <a:lumOff val="25000"/>
                </a:schemeClr>
              </a:solidFill>
              <a:latin typeface="Century Gothic"/>
            </a:rPr>
            <a:t>Biomass Raster</a:t>
          </a:r>
        </a:p>
      </dgm:t>
    </dgm:pt>
    <dgm:pt modelId="{BF81783E-02B7-43A3-AA12-E1A89FC285BB}" type="parTrans" cxnId="{3F6BD56E-D28E-40DB-BE86-2C1427952012}">
      <dgm:prSet/>
      <dgm:spPr/>
      <dgm:t>
        <a:bodyPr/>
        <a:lstStyle/>
        <a:p>
          <a:endParaRPr lang="en-US"/>
        </a:p>
      </dgm:t>
    </dgm:pt>
    <dgm:pt modelId="{D208F4C0-D492-46DF-979C-F536C95E60EF}" type="sibTrans" cxnId="{3F6BD56E-D28E-40DB-BE86-2C1427952012}">
      <dgm:prSet/>
      <dgm:spPr/>
      <dgm:t>
        <a:bodyPr/>
        <a:lstStyle/>
        <a:p>
          <a:endParaRPr lang="en-US"/>
        </a:p>
      </dgm:t>
    </dgm:pt>
    <dgm:pt modelId="{A35AAA6D-023A-4261-A915-DFB5937665B0}">
      <dgm:prSet phldr="0"/>
      <dgm:spPr/>
      <dgm:t>
        <a:bodyPr/>
        <a:lstStyle/>
        <a:p>
          <a:pPr>
            <a:buClr>
              <a:srgbClr val="CD7143"/>
            </a:buClr>
          </a:pPr>
          <a:r>
            <a:rPr lang="en-US" dirty="0">
              <a:solidFill>
                <a:schemeClr val="tx1">
                  <a:lumMod val="75000"/>
                  <a:lumOff val="25000"/>
                </a:schemeClr>
              </a:solidFill>
              <a:latin typeface="Century Gothic"/>
            </a:rPr>
            <a:t>Biomass Raster</a:t>
          </a:r>
        </a:p>
      </dgm:t>
    </dgm:pt>
    <dgm:pt modelId="{FBA9D429-B83C-460F-8419-FE8BF100BB83}" type="parTrans" cxnId="{D0020325-FE66-4439-AD7F-D74146DF85BC}">
      <dgm:prSet/>
      <dgm:spPr/>
      <dgm:t>
        <a:bodyPr/>
        <a:lstStyle/>
        <a:p>
          <a:endParaRPr lang="en-US"/>
        </a:p>
      </dgm:t>
    </dgm:pt>
    <dgm:pt modelId="{3E8F7BB6-4B6B-4FB6-8784-DC0BB5196855}" type="sibTrans" cxnId="{D0020325-FE66-4439-AD7F-D74146DF85BC}">
      <dgm:prSet/>
      <dgm:spPr/>
      <dgm:t>
        <a:bodyPr/>
        <a:lstStyle/>
        <a:p>
          <a:endParaRPr lang="en-US"/>
        </a:p>
      </dgm:t>
    </dgm:pt>
    <dgm:pt modelId="{21F04284-8286-4C4A-92D8-190C60D19B20}">
      <dgm:prSet phldr="0"/>
      <dgm:spPr/>
      <dgm:t>
        <a:bodyPr/>
        <a:lstStyle/>
        <a:p>
          <a:pPr rtl="0">
            <a:buClr>
              <a:srgbClr val="CD7143"/>
            </a:buClr>
          </a:pPr>
          <a:r>
            <a:rPr lang="en-US" dirty="0">
              <a:solidFill>
                <a:schemeClr val="tx1">
                  <a:lumMod val="75000"/>
                  <a:lumOff val="25000"/>
                </a:schemeClr>
              </a:solidFill>
              <a:latin typeface="Century Gothic"/>
            </a:rPr>
            <a:t>Daily Standing Biomass</a:t>
          </a:r>
        </a:p>
      </dgm:t>
    </dgm:pt>
    <dgm:pt modelId="{F47331CA-C158-4948-A868-091615315EDA}" type="parTrans" cxnId="{40774021-DDDA-446A-BD1E-508874DEFF37}">
      <dgm:prSet/>
      <dgm:spPr/>
      <dgm:t>
        <a:bodyPr/>
        <a:lstStyle/>
        <a:p>
          <a:endParaRPr lang="en-US"/>
        </a:p>
      </dgm:t>
    </dgm:pt>
    <dgm:pt modelId="{FD3304A4-7B02-43A8-9196-4D3494AC7234}" type="sibTrans" cxnId="{40774021-DDDA-446A-BD1E-508874DEFF37}">
      <dgm:prSet/>
      <dgm:spPr/>
      <dgm:t>
        <a:bodyPr/>
        <a:lstStyle/>
        <a:p>
          <a:endParaRPr lang="en-US"/>
        </a:p>
      </dgm:t>
    </dgm:pt>
    <dgm:pt modelId="{36DE3A6B-B597-4961-ACE0-977F503BCFDA}">
      <dgm:prSet phldr="0"/>
      <dgm:spPr/>
      <dgm:t>
        <a:bodyPr/>
        <a:lstStyle/>
        <a:p>
          <a:pPr rtl="0">
            <a:buClr>
              <a:srgbClr val="CD7143"/>
            </a:buClr>
          </a:pPr>
          <a:r>
            <a:rPr lang="en-US" dirty="0">
              <a:solidFill>
                <a:schemeClr val="tx1">
                  <a:lumMod val="75000"/>
                  <a:lumOff val="25000"/>
                </a:schemeClr>
              </a:solidFill>
              <a:latin typeface="Century Gothic"/>
            </a:rPr>
            <a:t>Annual and 16-day biomass</a:t>
          </a:r>
        </a:p>
      </dgm:t>
    </dgm:pt>
    <dgm:pt modelId="{2920322C-83B2-4F98-BD17-EAFECE7C09F5}" type="parTrans" cxnId="{61A39A4A-4728-4E6E-A42E-1DF695F157F8}">
      <dgm:prSet/>
      <dgm:spPr/>
      <dgm:t>
        <a:bodyPr/>
        <a:lstStyle/>
        <a:p>
          <a:endParaRPr lang="en-US"/>
        </a:p>
      </dgm:t>
    </dgm:pt>
    <dgm:pt modelId="{AFF8BC71-1F31-4182-96E6-7A163BE3B7FC}" type="sibTrans" cxnId="{61A39A4A-4728-4E6E-A42E-1DF695F157F8}">
      <dgm:prSet/>
      <dgm:spPr/>
      <dgm:t>
        <a:bodyPr/>
        <a:lstStyle/>
        <a:p>
          <a:endParaRPr lang="en-US"/>
        </a:p>
      </dgm:t>
    </dgm:pt>
    <dgm:pt modelId="{704F1226-E81C-4664-A8CB-37D21C3C21F8}">
      <dgm:prSet phldr="0"/>
      <dgm:spPr/>
      <dgm:t>
        <a:bodyPr/>
        <a:lstStyle/>
        <a:p>
          <a:pPr rtl="0">
            <a:buClr>
              <a:srgbClr val="CD7143"/>
            </a:buClr>
          </a:pPr>
          <a:r>
            <a:rPr lang="en-US" dirty="0">
              <a:solidFill>
                <a:schemeClr val="tx1">
                  <a:lumMod val="75000"/>
                  <a:lumOff val="25000"/>
                </a:schemeClr>
              </a:solidFill>
              <a:latin typeface="Century Gothic"/>
            </a:rPr>
            <a:t>Available across Western U.S.</a:t>
          </a:r>
        </a:p>
      </dgm:t>
    </dgm:pt>
    <dgm:pt modelId="{772CA615-0DD0-47CD-991B-9AE82844403B}" type="parTrans" cxnId="{60615EFF-8108-40C7-9182-A0FB1B4F08EF}">
      <dgm:prSet/>
      <dgm:spPr/>
      <dgm:t>
        <a:bodyPr/>
        <a:lstStyle/>
        <a:p>
          <a:endParaRPr lang="en-US"/>
        </a:p>
      </dgm:t>
    </dgm:pt>
    <dgm:pt modelId="{5A87041E-3C9B-455B-8BD6-4C60A4B23488}" type="sibTrans" cxnId="{60615EFF-8108-40C7-9182-A0FB1B4F08EF}">
      <dgm:prSet/>
      <dgm:spPr/>
      <dgm:t>
        <a:bodyPr/>
        <a:lstStyle/>
        <a:p>
          <a:endParaRPr lang="en-US"/>
        </a:p>
      </dgm:t>
    </dgm:pt>
    <dgm:pt modelId="{91FFA94F-4B93-4417-BA40-6789B0853C69}" type="pres">
      <dgm:prSet presAssocID="{FC20D4E4-B342-413D-9755-D823CAA77AA5}" presName="linear" presStyleCnt="0">
        <dgm:presLayoutVars>
          <dgm:dir/>
          <dgm:animLvl val="lvl"/>
          <dgm:resizeHandles val="exact"/>
        </dgm:presLayoutVars>
      </dgm:prSet>
      <dgm:spPr/>
    </dgm:pt>
    <dgm:pt modelId="{597C1533-ADA0-4F61-84E8-34B4C788583D}" type="pres">
      <dgm:prSet presAssocID="{4A633EB7-B79D-4CBF-BAD4-E8BCD837A0BA}" presName="parentLin" presStyleCnt="0"/>
      <dgm:spPr/>
    </dgm:pt>
    <dgm:pt modelId="{5AF6700C-3B18-4355-9A8E-01D766FDBA0B}" type="pres">
      <dgm:prSet presAssocID="{4A633EB7-B79D-4CBF-BAD4-E8BCD837A0BA}" presName="parentLeftMargin" presStyleLbl="node1" presStyleIdx="0" presStyleCnt="2"/>
      <dgm:spPr/>
    </dgm:pt>
    <dgm:pt modelId="{22D1E7DE-2142-4250-BE41-6C5F13421942}" type="pres">
      <dgm:prSet presAssocID="{4A633EB7-B79D-4CBF-BAD4-E8BCD837A0BA}" presName="parentText" presStyleLbl="node1" presStyleIdx="0" presStyleCnt="2">
        <dgm:presLayoutVars>
          <dgm:chMax val="0"/>
          <dgm:bulletEnabled val="1"/>
        </dgm:presLayoutVars>
      </dgm:prSet>
      <dgm:spPr/>
    </dgm:pt>
    <dgm:pt modelId="{E097A6F8-26E2-464A-9522-CBFFB9864DAE}" type="pres">
      <dgm:prSet presAssocID="{4A633EB7-B79D-4CBF-BAD4-E8BCD837A0BA}" presName="negativeSpace" presStyleCnt="0"/>
      <dgm:spPr/>
    </dgm:pt>
    <dgm:pt modelId="{F435B98A-270E-4DDE-AB1D-5915720CFC21}" type="pres">
      <dgm:prSet presAssocID="{4A633EB7-B79D-4CBF-BAD4-E8BCD837A0BA}" presName="childText" presStyleLbl="conFgAcc1" presStyleIdx="0" presStyleCnt="2">
        <dgm:presLayoutVars>
          <dgm:bulletEnabled val="1"/>
        </dgm:presLayoutVars>
      </dgm:prSet>
      <dgm:spPr/>
    </dgm:pt>
    <dgm:pt modelId="{F18FAF68-C274-4489-BB1C-3D02AC7263A8}" type="pres">
      <dgm:prSet presAssocID="{FAA4705E-286B-4DA8-88EE-C08A28B45066}" presName="spaceBetweenRectangles" presStyleCnt="0"/>
      <dgm:spPr/>
    </dgm:pt>
    <dgm:pt modelId="{2C3309E9-B712-4B07-98D6-DCC8246EAADF}" type="pres">
      <dgm:prSet presAssocID="{1BB83BF1-DF21-4EFB-AC43-F992A0EA12F5}" presName="parentLin" presStyleCnt="0"/>
      <dgm:spPr/>
    </dgm:pt>
    <dgm:pt modelId="{11387A34-5121-432D-B7A7-982C678A501D}" type="pres">
      <dgm:prSet presAssocID="{1BB83BF1-DF21-4EFB-AC43-F992A0EA12F5}" presName="parentLeftMargin" presStyleLbl="node1" presStyleIdx="0" presStyleCnt="2"/>
      <dgm:spPr/>
    </dgm:pt>
    <dgm:pt modelId="{5AF67BA5-11A5-41C4-A064-B1E3F6F93BB1}" type="pres">
      <dgm:prSet presAssocID="{1BB83BF1-DF21-4EFB-AC43-F992A0EA12F5}" presName="parentText" presStyleLbl="node1" presStyleIdx="1" presStyleCnt="2">
        <dgm:presLayoutVars>
          <dgm:chMax val="0"/>
          <dgm:bulletEnabled val="1"/>
        </dgm:presLayoutVars>
      </dgm:prSet>
      <dgm:spPr/>
    </dgm:pt>
    <dgm:pt modelId="{D43D6598-D517-4FF3-B88F-3CBFB4AC3D1D}" type="pres">
      <dgm:prSet presAssocID="{1BB83BF1-DF21-4EFB-AC43-F992A0EA12F5}" presName="negativeSpace" presStyleCnt="0"/>
      <dgm:spPr/>
    </dgm:pt>
    <dgm:pt modelId="{06629AD0-6482-4CE0-94C4-37883036E88B}" type="pres">
      <dgm:prSet presAssocID="{1BB83BF1-DF21-4EFB-AC43-F992A0EA12F5}" presName="childText" presStyleLbl="conFgAcc1" presStyleIdx="1" presStyleCnt="2">
        <dgm:presLayoutVars>
          <dgm:bulletEnabled val="1"/>
        </dgm:presLayoutVars>
      </dgm:prSet>
      <dgm:spPr/>
    </dgm:pt>
  </dgm:ptLst>
  <dgm:cxnLst>
    <dgm:cxn modelId="{8320C40C-55C0-46C0-8DD3-94EFC46FE3A9}" type="presOf" srcId="{64306BC2-A68F-4557-A5BA-0060D0B329B4}" destId="{F435B98A-270E-4DDE-AB1D-5915720CFC21}" srcOrd="0" destOrd="0" presId="urn:microsoft.com/office/officeart/2005/8/layout/list1"/>
    <dgm:cxn modelId="{23BD5611-068B-49F4-8A89-613D23DC94F2}" type="presOf" srcId="{39CC3FA7-6B29-4ED0-A06F-BCDF89782F51}" destId="{F435B98A-270E-4DDE-AB1D-5915720CFC21}" srcOrd="0" destOrd="4" presId="urn:microsoft.com/office/officeart/2005/8/layout/list1"/>
    <dgm:cxn modelId="{24731219-5879-4E34-8CD6-AC3675C225F0}" type="presOf" srcId="{1BB83BF1-DF21-4EFB-AC43-F992A0EA12F5}" destId="{11387A34-5121-432D-B7A7-982C678A501D}" srcOrd="0" destOrd="0" presId="urn:microsoft.com/office/officeart/2005/8/layout/list1"/>
    <dgm:cxn modelId="{40774021-DDDA-446A-BD1E-508874DEFF37}" srcId="{4A633EB7-B79D-4CBF-BAD4-E8BCD837A0BA}" destId="{21F04284-8286-4C4A-92D8-190C60D19B20}" srcOrd="5" destOrd="0" parTransId="{F47331CA-C158-4948-A868-091615315EDA}" sibTransId="{FD3304A4-7B02-43A8-9196-4D3494AC7234}"/>
    <dgm:cxn modelId="{6545E823-69E8-4ECF-8CCF-AE3D79B77890}" srcId="{4A633EB7-B79D-4CBF-BAD4-E8BCD837A0BA}" destId="{28D1EE21-B786-47EE-BE3B-A3ECD9EFEDD6}" srcOrd="2" destOrd="0" parTransId="{D34F7DBE-1099-4D45-AE36-92355B7C5D08}" sibTransId="{3B73336A-DF45-4746-86ED-A26AFB9F850D}"/>
    <dgm:cxn modelId="{D0020325-FE66-4439-AD7F-D74146DF85BC}" srcId="{1BB83BF1-DF21-4EFB-AC43-F992A0EA12F5}" destId="{A35AAA6D-023A-4261-A915-DFB5937665B0}" srcOrd="0" destOrd="0" parTransId="{FBA9D429-B83C-460F-8419-FE8BF100BB83}" sibTransId="{3E8F7BB6-4B6B-4FB6-8784-DC0BB5196855}"/>
    <dgm:cxn modelId="{AD22E828-14B4-409C-8CE1-BD5F615376DF}" type="presOf" srcId="{FC20D4E4-B342-413D-9755-D823CAA77AA5}" destId="{91FFA94F-4B93-4417-BA40-6789B0853C69}" srcOrd="0" destOrd="0" presId="urn:microsoft.com/office/officeart/2005/8/layout/list1"/>
    <dgm:cxn modelId="{B14C102D-2EC2-4FCB-84C4-CDE34B713E4A}" type="presOf" srcId="{4A633EB7-B79D-4CBF-BAD4-E8BCD837A0BA}" destId="{22D1E7DE-2142-4250-BE41-6C5F13421942}" srcOrd="1" destOrd="0" presId="urn:microsoft.com/office/officeart/2005/8/layout/list1"/>
    <dgm:cxn modelId="{6113342E-9F93-42F8-BB63-9A4B0D844E14}" type="presOf" srcId="{1BFFB05E-5767-4DAB-BC85-20C2523A1630}" destId="{06629AD0-6482-4CE0-94C4-37883036E88B}" srcOrd="0" destOrd="3" presId="urn:microsoft.com/office/officeart/2005/8/layout/list1"/>
    <dgm:cxn modelId="{2DF14B2E-D508-4A63-8FD2-DE4E9E13E915}" srcId="{4A633EB7-B79D-4CBF-BAD4-E8BCD837A0BA}" destId="{39CC3FA7-6B29-4ED0-A06F-BCDF89782F51}" srcOrd="4" destOrd="0" parTransId="{E927674F-9736-485E-9DB6-BA1505F660DE}" sibTransId="{E23C4427-006A-4BB0-9E90-0085FEC8DEFF}"/>
    <dgm:cxn modelId="{EA93E43A-A07C-4093-B85C-C9DD78D9877F}" type="presOf" srcId="{28D1EE21-B786-47EE-BE3B-A3ECD9EFEDD6}" destId="{F435B98A-270E-4DDE-AB1D-5915720CFC21}" srcOrd="0" destOrd="2" presId="urn:microsoft.com/office/officeart/2005/8/layout/list1"/>
    <dgm:cxn modelId="{4214BB5F-11A0-4950-B1CA-8A7F3FBBA261}" type="presOf" srcId="{1BB83BF1-DF21-4EFB-AC43-F992A0EA12F5}" destId="{5AF67BA5-11A5-41C4-A064-B1E3F6F93BB1}" srcOrd="1" destOrd="0" presId="urn:microsoft.com/office/officeart/2005/8/layout/list1"/>
    <dgm:cxn modelId="{61A39A4A-4728-4E6E-A42E-1DF695F157F8}" srcId="{1BB83BF1-DF21-4EFB-AC43-F992A0EA12F5}" destId="{36DE3A6B-B597-4961-ACE0-977F503BCFDA}" srcOrd="5" destOrd="0" parTransId="{2920322C-83B2-4F98-BD17-EAFECE7C09F5}" sibTransId="{AFF8BC71-1F31-4182-96E6-7A163BE3B7FC}"/>
    <dgm:cxn modelId="{0F17FC6A-41DE-422D-A226-BDA7BA819CD6}" type="presOf" srcId="{704F1226-E81C-4664-A8CB-37D21C3C21F8}" destId="{06629AD0-6482-4CE0-94C4-37883036E88B}" srcOrd="0" destOrd="4" presId="urn:microsoft.com/office/officeart/2005/8/layout/list1"/>
    <dgm:cxn modelId="{BF72426E-297B-413D-BE97-4F434441DB6E}" type="presOf" srcId="{A35AAA6D-023A-4261-A915-DFB5937665B0}" destId="{06629AD0-6482-4CE0-94C4-37883036E88B}" srcOrd="0" destOrd="0" presId="urn:microsoft.com/office/officeart/2005/8/layout/list1"/>
    <dgm:cxn modelId="{3F6BD56E-D28E-40DB-BE86-2C1427952012}" srcId="{4A633EB7-B79D-4CBF-BAD4-E8BCD837A0BA}" destId="{64306BC2-A68F-4557-A5BA-0060D0B329B4}" srcOrd="0" destOrd="0" parTransId="{BF81783E-02B7-43A3-AA12-E1A89FC285BB}" sibTransId="{D208F4C0-D492-46DF-979C-F536C95E60EF}"/>
    <dgm:cxn modelId="{8F38A571-F78E-4E24-8C3E-EC53B3FC4271}" srcId="{1BB83BF1-DF21-4EFB-AC43-F992A0EA12F5}" destId="{65B931B8-877A-41B2-A6E6-EEB9257C90AD}" srcOrd="2" destOrd="0" parTransId="{1171B404-48D2-47B0-AD9C-03D2D15AFADC}" sibTransId="{008A7B68-6841-4127-8AFE-0C7A48D4B2E7}"/>
    <dgm:cxn modelId="{69AB0852-BBE5-4355-A9DA-CA98FE6E1906}" srcId="{FC20D4E4-B342-413D-9755-D823CAA77AA5}" destId="{4A633EB7-B79D-4CBF-BAD4-E8BCD837A0BA}" srcOrd="0" destOrd="0" parTransId="{5B0D3E9A-38E4-4B9D-BFA0-FDBACE36D871}" sibTransId="{FAA4705E-286B-4DA8-88EE-C08A28B45066}"/>
    <dgm:cxn modelId="{0E5B2674-E691-40AE-9485-1BE4C640005C}" type="presOf" srcId="{36DE3A6B-B597-4961-ACE0-977F503BCFDA}" destId="{06629AD0-6482-4CE0-94C4-37883036E88B}" srcOrd="0" destOrd="5" presId="urn:microsoft.com/office/officeart/2005/8/layout/list1"/>
    <dgm:cxn modelId="{D2AB5374-1BA3-4416-998A-A689E4525ADA}" type="presOf" srcId="{21F04284-8286-4C4A-92D8-190C60D19B20}" destId="{F435B98A-270E-4DDE-AB1D-5915720CFC21}" srcOrd="0" destOrd="5" presId="urn:microsoft.com/office/officeart/2005/8/layout/list1"/>
    <dgm:cxn modelId="{1D484355-6233-4D81-8F0F-ABB0826C0BF0}" srcId="{1BB83BF1-DF21-4EFB-AC43-F992A0EA12F5}" destId="{1BFFB05E-5767-4DAB-BC85-20C2523A1630}" srcOrd="3" destOrd="0" parTransId="{623BC4FE-2C01-41DD-9656-656361797F72}" sibTransId="{8864F44A-F3FA-43AE-84A7-E01AD8AB3F69}"/>
    <dgm:cxn modelId="{C8543E7B-661C-48C6-8BEC-A5E7EF28DF0D}" type="presOf" srcId="{77ADE075-6EC2-467D-873D-421E5BB27CA6}" destId="{F435B98A-270E-4DDE-AB1D-5915720CFC21}" srcOrd="0" destOrd="3" presId="urn:microsoft.com/office/officeart/2005/8/layout/list1"/>
    <dgm:cxn modelId="{3B75267F-33B8-4B2C-8449-942DE3EFB9FD}" type="presOf" srcId="{4A633EB7-B79D-4CBF-BAD4-E8BCD837A0BA}" destId="{5AF6700C-3B18-4355-9A8E-01D766FDBA0B}" srcOrd="0" destOrd="0" presId="urn:microsoft.com/office/officeart/2005/8/layout/list1"/>
    <dgm:cxn modelId="{E6523582-6EBB-40C6-99ED-5B52B4E4D93C}" type="presOf" srcId="{6CBFBB0C-9C03-4DB2-A90F-24009982E55F}" destId="{06629AD0-6482-4CE0-94C4-37883036E88B}" srcOrd="0" destOrd="1" presId="urn:microsoft.com/office/officeart/2005/8/layout/list1"/>
    <dgm:cxn modelId="{0CD16B89-FFFF-41BA-ADBF-0225E2A39AD0}" srcId="{1BB83BF1-DF21-4EFB-AC43-F992A0EA12F5}" destId="{6CBFBB0C-9C03-4DB2-A90F-24009982E55F}" srcOrd="1" destOrd="0" parTransId="{490F0DA7-4663-41CB-8CC0-17ECF760753F}" sibTransId="{DDC61EEA-2102-4F39-9AF7-752E987336E1}"/>
    <dgm:cxn modelId="{061CDE9C-3E7A-4EE3-8383-9C7F644A0A58}" type="presOf" srcId="{E47619ED-82DA-4245-A538-F1BFE3F23D9F}" destId="{F435B98A-270E-4DDE-AB1D-5915720CFC21}" srcOrd="0" destOrd="1" presId="urn:microsoft.com/office/officeart/2005/8/layout/list1"/>
    <dgm:cxn modelId="{7A2B759F-4320-4D32-B020-3449EF1BCE39}" srcId="{4A633EB7-B79D-4CBF-BAD4-E8BCD837A0BA}" destId="{E47619ED-82DA-4245-A538-F1BFE3F23D9F}" srcOrd="1" destOrd="0" parTransId="{5F2965DF-63C5-41A5-92A1-BC34D8A92BE5}" sibTransId="{FA3EB295-0C68-4720-87F6-2F90FF574923}"/>
    <dgm:cxn modelId="{6C772CB9-0F84-44F3-8A71-28F852362B77}" srcId="{4A633EB7-B79D-4CBF-BAD4-E8BCD837A0BA}" destId="{77ADE075-6EC2-467D-873D-421E5BB27CA6}" srcOrd="3" destOrd="0" parTransId="{574AABB5-1EFB-4FDA-AA56-21CDC0DCA9BF}" sibTransId="{903C0B0E-75F5-4E21-ABCD-105D92F3256A}"/>
    <dgm:cxn modelId="{1B47E8C6-00F8-4422-806B-8FD96F391250}" srcId="{FC20D4E4-B342-413D-9755-D823CAA77AA5}" destId="{1BB83BF1-DF21-4EFB-AC43-F992A0EA12F5}" srcOrd="1" destOrd="0" parTransId="{B54765EB-4C78-4983-AD5B-7ADE5B2C5A13}" sibTransId="{E78B6CA5-19D2-420B-9B4F-98A25514AC6A}"/>
    <dgm:cxn modelId="{2A4D68C7-2FE4-4403-8183-2F6C09E0E9C3}" type="presOf" srcId="{65B931B8-877A-41B2-A6E6-EEB9257C90AD}" destId="{06629AD0-6482-4CE0-94C4-37883036E88B}" srcOrd="0" destOrd="2" presId="urn:microsoft.com/office/officeart/2005/8/layout/list1"/>
    <dgm:cxn modelId="{60615EFF-8108-40C7-9182-A0FB1B4F08EF}" srcId="{1BB83BF1-DF21-4EFB-AC43-F992A0EA12F5}" destId="{704F1226-E81C-4664-A8CB-37D21C3C21F8}" srcOrd="4" destOrd="0" parTransId="{772CA615-0DD0-47CD-991B-9AE82844403B}" sibTransId="{5A87041E-3C9B-455B-8BD6-4C60A4B23488}"/>
    <dgm:cxn modelId="{DA918CCF-270F-4B1D-A69A-BF5A730150DC}" type="presParOf" srcId="{91FFA94F-4B93-4417-BA40-6789B0853C69}" destId="{597C1533-ADA0-4F61-84E8-34B4C788583D}" srcOrd="0" destOrd="0" presId="urn:microsoft.com/office/officeart/2005/8/layout/list1"/>
    <dgm:cxn modelId="{A9248FDD-34E1-44C1-AFC9-2BF79D8083E8}" type="presParOf" srcId="{597C1533-ADA0-4F61-84E8-34B4C788583D}" destId="{5AF6700C-3B18-4355-9A8E-01D766FDBA0B}" srcOrd="0" destOrd="0" presId="urn:microsoft.com/office/officeart/2005/8/layout/list1"/>
    <dgm:cxn modelId="{9DF07346-BE21-4D8E-BAE2-50C0D662BED1}" type="presParOf" srcId="{597C1533-ADA0-4F61-84E8-34B4C788583D}" destId="{22D1E7DE-2142-4250-BE41-6C5F13421942}" srcOrd="1" destOrd="0" presId="urn:microsoft.com/office/officeart/2005/8/layout/list1"/>
    <dgm:cxn modelId="{41FEC172-E288-4570-92D4-D9C7A4DD17A5}" type="presParOf" srcId="{91FFA94F-4B93-4417-BA40-6789B0853C69}" destId="{E097A6F8-26E2-464A-9522-CBFFB9864DAE}" srcOrd="1" destOrd="0" presId="urn:microsoft.com/office/officeart/2005/8/layout/list1"/>
    <dgm:cxn modelId="{90B5ECB8-DF28-4734-8F44-3E67F071F186}" type="presParOf" srcId="{91FFA94F-4B93-4417-BA40-6789B0853C69}" destId="{F435B98A-270E-4DDE-AB1D-5915720CFC21}" srcOrd="2" destOrd="0" presId="urn:microsoft.com/office/officeart/2005/8/layout/list1"/>
    <dgm:cxn modelId="{283F64A2-D4F4-47D7-938F-D159588C856D}" type="presParOf" srcId="{91FFA94F-4B93-4417-BA40-6789B0853C69}" destId="{F18FAF68-C274-4489-BB1C-3D02AC7263A8}" srcOrd="3" destOrd="0" presId="urn:microsoft.com/office/officeart/2005/8/layout/list1"/>
    <dgm:cxn modelId="{6BDD1FCD-1BF6-4752-8B36-137464C44714}" type="presParOf" srcId="{91FFA94F-4B93-4417-BA40-6789B0853C69}" destId="{2C3309E9-B712-4B07-98D6-DCC8246EAADF}" srcOrd="4" destOrd="0" presId="urn:microsoft.com/office/officeart/2005/8/layout/list1"/>
    <dgm:cxn modelId="{DEED4504-EF48-4AFC-AF24-8D6FA6FC2EFB}" type="presParOf" srcId="{2C3309E9-B712-4B07-98D6-DCC8246EAADF}" destId="{11387A34-5121-432D-B7A7-982C678A501D}" srcOrd="0" destOrd="0" presId="urn:microsoft.com/office/officeart/2005/8/layout/list1"/>
    <dgm:cxn modelId="{61090261-CC9E-45AF-94B0-D4918E893011}" type="presParOf" srcId="{2C3309E9-B712-4B07-98D6-DCC8246EAADF}" destId="{5AF67BA5-11A5-41C4-A064-B1E3F6F93BB1}" srcOrd="1" destOrd="0" presId="urn:microsoft.com/office/officeart/2005/8/layout/list1"/>
    <dgm:cxn modelId="{9CD0FC6F-A803-4131-95C3-D8972D100471}" type="presParOf" srcId="{91FFA94F-4B93-4417-BA40-6789B0853C69}" destId="{D43D6598-D517-4FF3-B88F-3CBFB4AC3D1D}" srcOrd="5" destOrd="0" presId="urn:microsoft.com/office/officeart/2005/8/layout/list1"/>
    <dgm:cxn modelId="{66EF6155-023C-4D1B-A168-EBEA1D8C0E10}" type="presParOf" srcId="{91FFA94F-4B93-4417-BA40-6789B0853C69}" destId="{06629AD0-6482-4CE0-94C4-37883036E88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FE7E4E49-479C-43CE-96E4-12BF318795DD}">
      <dgm:prSet phldrT="[Text]" phldr="0"/>
      <dgm:spPr/>
      <dgm:t>
        <a:bodyPr/>
        <a:lstStyle/>
        <a:p>
          <a:pPr rtl="0"/>
          <a:r>
            <a:rPr lang="en-US">
              <a:latin typeface="Century Gothic" panose="020B0502020202020204" pitchFamily="34" charset="0"/>
            </a:rPr>
            <a:t>ARS 2021 Biomass Raster</a:t>
          </a:r>
        </a:p>
      </dgm:t>
    </dgm:pt>
    <dgm:pt modelId="{588771F3-0CBB-4BFD-BE28-93897D8DB936}" type="parTrans" cxnId="{983C3CB4-A107-4704-ADED-0B3177E3C753}">
      <dgm:prSet/>
      <dgm:spPr/>
      <dgm:t>
        <a:bodyPr/>
        <a:lstStyle/>
        <a:p>
          <a:endParaRPr lang="en-US"/>
        </a:p>
      </dgm:t>
    </dgm:pt>
    <dgm:pt modelId="{3C5AA40D-F164-457E-8679-2C053B8E81A6}" type="sibTrans" cxnId="{983C3CB4-A107-4704-ADED-0B3177E3C753}">
      <dgm:prSet/>
      <dgm:spPr/>
      <dgm:t>
        <a:bodyPr/>
        <a:lstStyle/>
        <a:p>
          <a:endParaRPr lang="en-US"/>
        </a:p>
      </dgm:t>
    </dgm:pt>
    <dgm:pt modelId="{94467A54-565A-4E8E-8EA5-6216F1184599}">
      <dgm:prSet phldrT="[Text]" phldr="0"/>
      <dgm:spPr/>
      <dgm:t>
        <a:bodyPr/>
        <a:lstStyle/>
        <a:p>
          <a:pPr rtl="0"/>
          <a:r>
            <a:rPr lang="en-US">
              <a:latin typeface="Century Gothic" panose="020B0502020202020204" pitchFamily="34" charset="0"/>
            </a:rPr>
            <a:t>R Studio</a:t>
          </a:r>
        </a:p>
      </dgm:t>
    </dgm:pt>
    <dgm:pt modelId="{300224EE-18BC-47D0-9EB0-D96B5329C705}" type="parTrans" cxnId="{636E4759-14D1-4DD5-8A5F-C67D1921C366}">
      <dgm:prSet/>
      <dgm:spPr/>
      <dgm:t>
        <a:bodyPr/>
        <a:lstStyle/>
        <a:p>
          <a:endParaRPr lang="en-US"/>
        </a:p>
      </dgm:t>
    </dgm:pt>
    <dgm:pt modelId="{C7DCF8EC-DBF5-49A0-8E7A-C042B74D83C8}" type="sibTrans" cxnId="{636E4759-14D1-4DD5-8A5F-C67D1921C366}">
      <dgm:prSet/>
      <dgm:spPr/>
      <dgm:t>
        <a:bodyPr/>
        <a:lstStyle/>
        <a:p>
          <a:endParaRPr lang="en-US"/>
        </a:p>
      </dgm:t>
    </dgm:pt>
    <dgm:pt modelId="{D138090F-B27B-4284-BE92-48C3A4C00314}">
      <dgm:prSet phldrT="[Text]" phldr="0"/>
      <dgm:spPr/>
      <dgm:t>
        <a:bodyPr/>
        <a:lstStyle/>
        <a:p>
          <a:pPr rtl="0"/>
          <a:r>
            <a:rPr lang="en-US">
              <a:latin typeface="Century Gothic" panose="020B0502020202020204" pitchFamily="34" charset="0"/>
            </a:rPr>
            <a:t>Monthly Max Biomass Maps</a:t>
          </a:r>
        </a:p>
      </dgm:t>
    </dgm:pt>
    <dgm:pt modelId="{4EE74918-641D-4CCC-8A5A-16833AD55659}" type="parTrans" cxnId="{9F065333-FAF5-4E15-9871-3BF51C5169CC}">
      <dgm:prSet/>
      <dgm:spPr/>
      <dgm:t>
        <a:bodyPr/>
        <a:lstStyle/>
        <a:p>
          <a:endParaRPr lang="en-US"/>
        </a:p>
      </dgm:t>
    </dgm:pt>
    <dgm:pt modelId="{E26B9DA3-FE42-4210-8CDC-5FA2D2054F61}" type="sibTrans" cxnId="{9F065333-FAF5-4E15-9871-3BF51C5169CC}">
      <dgm:prSet/>
      <dgm:spPr/>
      <dgm:t>
        <a:bodyPr/>
        <a:lstStyle/>
        <a:p>
          <a:endParaRPr lang="en-US"/>
        </a:p>
      </dgm:t>
    </dgm:pt>
    <dgm:pt modelId="{012DEF4A-AE4D-4012-A28D-2EF87D366E67}" type="pres">
      <dgm:prSet presAssocID="{4EC4EDE1-A016-4CCF-A60F-07522873D21C}" presName="Name0" presStyleCnt="0">
        <dgm:presLayoutVars>
          <dgm:dir/>
          <dgm:animLvl val="lvl"/>
          <dgm:resizeHandles val="exact"/>
        </dgm:presLayoutVars>
      </dgm:prSet>
      <dgm:spPr/>
    </dgm:pt>
    <dgm:pt modelId="{B017907C-5CB3-40BC-9301-01A7C685DFEE}" type="pres">
      <dgm:prSet presAssocID="{FE7E4E49-479C-43CE-96E4-12BF318795DD}" presName="parTxOnly" presStyleLbl="node1" presStyleIdx="0" presStyleCnt="3">
        <dgm:presLayoutVars>
          <dgm:chMax val="0"/>
          <dgm:chPref val="0"/>
          <dgm:bulletEnabled val="1"/>
        </dgm:presLayoutVars>
      </dgm:prSet>
      <dgm:spPr/>
    </dgm:pt>
    <dgm:pt modelId="{CDC91358-BA1F-40E1-83D4-76A0EDA3297E}" type="pres">
      <dgm:prSet presAssocID="{3C5AA40D-F164-457E-8679-2C053B8E81A6}" presName="parTxOnlySpace" presStyleCnt="0"/>
      <dgm:spPr/>
    </dgm:pt>
    <dgm:pt modelId="{20C3DCCE-82F4-4E50-8060-4ECF9B7B0559}" type="pres">
      <dgm:prSet presAssocID="{94467A54-565A-4E8E-8EA5-6216F1184599}" presName="parTxOnly" presStyleLbl="node1" presStyleIdx="1" presStyleCnt="3">
        <dgm:presLayoutVars>
          <dgm:chMax val="0"/>
          <dgm:chPref val="0"/>
          <dgm:bulletEnabled val="1"/>
        </dgm:presLayoutVars>
      </dgm:prSet>
      <dgm:spPr/>
    </dgm:pt>
    <dgm:pt modelId="{0C860988-84C9-47F9-BE78-AA79A542EBAC}" type="pres">
      <dgm:prSet presAssocID="{C7DCF8EC-DBF5-49A0-8E7A-C042B74D83C8}" presName="parTxOnlySpace" presStyleCnt="0"/>
      <dgm:spPr/>
    </dgm:pt>
    <dgm:pt modelId="{9D9E95A6-5B2B-40E8-9431-91B49796FE48}" type="pres">
      <dgm:prSet presAssocID="{D138090F-B27B-4284-BE92-48C3A4C00314}" presName="parTxOnly" presStyleLbl="node1" presStyleIdx="2" presStyleCnt="3">
        <dgm:presLayoutVars>
          <dgm:chMax val="0"/>
          <dgm:chPref val="0"/>
          <dgm:bulletEnabled val="1"/>
        </dgm:presLayoutVars>
      </dgm:prSet>
      <dgm:spPr/>
    </dgm:pt>
  </dgm:ptLst>
  <dgm:cxnLst>
    <dgm:cxn modelId="{9F065333-FAF5-4E15-9871-3BF51C5169CC}" srcId="{4EC4EDE1-A016-4CCF-A60F-07522873D21C}" destId="{D138090F-B27B-4284-BE92-48C3A4C00314}" srcOrd="2" destOrd="0" parTransId="{4EE74918-641D-4CCC-8A5A-16833AD55659}" sibTransId="{E26B9DA3-FE42-4210-8CDC-5FA2D2054F61}"/>
    <dgm:cxn modelId="{ED6F0E6C-7592-4298-BD8B-2BE94129EC7A}" type="presOf" srcId="{FE7E4E49-479C-43CE-96E4-12BF318795DD}" destId="{B017907C-5CB3-40BC-9301-01A7C685DFEE}" srcOrd="0" destOrd="0" presId="urn:microsoft.com/office/officeart/2005/8/layout/chevron1"/>
    <dgm:cxn modelId="{636E4759-14D1-4DD5-8A5F-C67D1921C366}" srcId="{4EC4EDE1-A016-4CCF-A60F-07522873D21C}" destId="{94467A54-565A-4E8E-8EA5-6216F1184599}" srcOrd="1" destOrd="0" parTransId="{300224EE-18BC-47D0-9EB0-D96B5329C705}" sibTransId="{C7DCF8EC-DBF5-49A0-8E7A-C042B74D83C8}"/>
    <dgm:cxn modelId="{8821B7A4-135C-41E2-AE99-D34409F737C9}" type="presOf" srcId="{D138090F-B27B-4284-BE92-48C3A4C00314}" destId="{9D9E95A6-5B2B-40E8-9431-91B49796FE48}" srcOrd="0" destOrd="0" presId="urn:microsoft.com/office/officeart/2005/8/layout/chevron1"/>
    <dgm:cxn modelId="{983C3CB4-A107-4704-ADED-0B3177E3C753}" srcId="{4EC4EDE1-A016-4CCF-A60F-07522873D21C}" destId="{FE7E4E49-479C-43CE-96E4-12BF318795DD}" srcOrd="0" destOrd="0" parTransId="{588771F3-0CBB-4BFD-BE28-93897D8DB936}" sibTransId="{3C5AA40D-F164-457E-8679-2C053B8E81A6}"/>
    <dgm:cxn modelId="{7C877CB9-21A4-4758-B706-ADA31C0E152F}" type="presOf" srcId="{4EC4EDE1-A016-4CCF-A60F-07522873D21C}" destId="{012DEF4A-AE4D-4012-A28D-2EF87D366E67}" srcOrd="0" destOrd="0" presId="urn:microsoft.com/office/officeart/2005/8/layout/chevron1"/>
    <dgm:cxn modelId="{475260FB-8B6C-4990-B279-EF1D6995CC50}" type="presOf" srcId="{94467A54-565A-4E8E-8EA5-6216F1184599}" destId="{20C3DCCE-82F4-4E50-8060-4ECF9B7B0559}" srcOrd="0" destOrd="0" presId="urn:microsoft.com/office/officeart/2005/8/layout/chevron1"/>
    <dgm:cxn modelId="{FB0D7E20-5897-4A83-8321-4C7D8A10D89B}" type="presParOf" srcId="{012DEF4A-AE4D-4012-A28D-2EF87D366E67}" destId="{B017907C-5CB3-40BC-9301-01A7C685DFEE}" srcOrd="0" destOrd="0" presId="urn:microsoft.com/office/officeart/2005/8/layout/chevron1"/>
    <dgm:cxn modelId="{ADCE1BAB-33EF-466B-BF5B-94D0ABB6C525}" type="presParOf" srcId="{012DEF4A-AE4D-4012-A28D-2EF87D366E67}" destId="{CDC91358-BA1F-40E1-83D4-76A0EDA3297E}" srcOrd="1" destOrd="0" presId="urn:microsoft.com/office/officeart/2005/8/layout/chevron1"/>
    <dgm:cxn modelId="{FA616F60-357C-4C3E-99EF-1483A0E3963D}" type="presParOf" srcId="{012DEF4A-AE4D-4012-A28D-2EF87D366E67}" destId="{20C3DCCE-82F4-4E50-8060-4ECF9B7B0559}" srcOrd="2" destOrd="0" presId="urn:microsoft.com/office/officeart/2005/8/layout/chevron1"/>
    <dgm:cxn modelId="{04E56C96-11EF-4CFF-AF11-6913DFD9E88B}" type="presParOf" srcId="{012DEF4A-AE4D-4012-A28D-2EF87D366E67}" destId="{0C860988-84C9-47F9-BE78-AA79A542EBAC}" srcOrd="3" destOrd="0" presId="urn:microsoft.com/office/officeart/2005/8/layout/chevron1"/>
    <dgm:cxn modelId="{99B4610F-1394-4D0B-8313-7764E8DADAC1}" type="presParOf" srcId="{012DEF4A-AE4D-4012-A28D-2EF87D366E67}" destId="{9D9E95A6-5B2B-40E8-9431-91B49796FE48}"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FE7E4E49-479C-43CE-96E4-12BF318795DD}">
      <dgm:prSet phldrT="[Text]" phldr="0"/>
      <dgm:spPr/>
      <dgm:t>
        <a:bodyPr/>
        <a:lstStyle/>
        <a:p>
          <a:pPr rtl="0"/>
          <a:r>
            <a:rPr lang="en-US">
              <a:latin typeface="Century Gothic" panose="020B0502020202020204" pitchFamily="34" charset="0"/>
            </a:rPr>
            <a:t>ARS 2021 Biomass Raster</a:t>
          </a:r>
        </a:p>
      </dgm:t>
    </dgm:pt>
    <dgm:pt modelId="{588771F3-0CBB-4BFD-BE28-93897D8DB936}" type="parTrans" cxnId="{983C3CB4-A107-4704-ADED-0B3177E3C753}">
      <dgm:prSet/>
      <dgm:spPr/>
      <dgm:t>
        <a:bodyPr/>
        <a:lstStyle/>
        <a:p>
          <a:endParaRPr lang="en-US"/>
        </a:p>
      </dgm:t>
    </dgm:pt>
    <dgm:pt modelId="{3C5AA40D-F164-457E-8679-2C053B8E81A6}" type="sibTrans" cxnId="{983C3CB4-A107-4704-ADED-0B3177E3C753}">
      <dgm:prSet/>
      <dgm:spPr/>
      <dgm:t>
        <a:bodyPr/>
        <a:lstStyle/>
        <a:p>
          <a:endParaRPr lang="en-US"/>
        </a:p>
      </dgm:t>
    </dgm:pt>
    <dgm:pt modelId="{94467A54-565A-4E8E-8EA5-6216F1184599}">
      <dgm:prSet phldrT="[Text]" phldr="0"/>
      <dgm:spPr/>
      <dgm:t>
        <a:bodyPr/>
        <a:lstStyle/>
        <a:p>
          <a:pPr rtl="0"/>
          <a:r>
            <a:rPr lang="en-US">
              <a:latin typeface="Century Gothic" panose="020B0502020202020204" pitchFamily="34" charset="0"/>
            </a:rPr>
            <a:t>R Studio</a:t>
          </a:r>
        </a:p>
      </dgm:t>
    </dgm:pt>
    <dgm:pt modelId="{300224EE-18BC-47D0-9EB0-D96B5329C705}" type="parTrans" cxnId="{636E4759-14D1-4DD5-8A5F-C67D1921C366}">
      <dgm:prSet/>
      <dgm:spPr/>
      <dgm:t>
        <a:bodyPr/>
        <a:lstStyle/>
        <a:p>
          <a:endParaRPr lang="en-US"/>
        </a:p>
      </dgm:t>
    </dgm:pt>
    <dgm:pt modelId="{C7DCF8EC-DBF5-49A0-8E7A-C042B74D83C8}" type="sibTrans" cxnId="{636E4759-14D1-4DD5-8A5F-C67D1921C366}">
      <dgm:prSet/>
      <dgm:spPr/>
      <dgm:t>
        <a:bodyPr/>
        <a:lstStyle/>
        <a:p>
          <a:endParaRPr lang="en-US"/>
        </a:p>
      </dgm:t>
    </dgm:pt>
    <dgm:pt modelId="{D138090F-B27B-4284-BE92-48C3A4C00314}">
      <dgm:prSet phldrT="[Text]" phldr="0"/>
      <dgm:spPr/>
      <dgm:t>
        <a:bodyPr/>
        <a:lstStyle/>
        <a:p>
          <a:pPr rtl="0"/>
          <a:r>
            <a:rPr lang="en-US">
              <a:latin typeface="Century Gothic" panose="020B0502020202020204" pitchFamily="34" charset="0"/>
            </a:rPr>
            <a:t>Monthly Max Biomass Maps</a:t>
          </a:r>
        </a:p>
      </dgm:t>
    </dgm:pt>
    <dgm:pt modelId="{4EE74918-641D-4CCC-8A5A-16833AD55659}" type="parTrans" cxnId="{9F065333-FAF5-4E15-9871-3BF51C5169CC}">
      <dgm:prSet/>
      <dgm:spPr/>
      <dgm:t>
        <a:bodyPr/>
        <a:lstStyle/>
        <a:p>
          <a:endParaRPr lang="en-US"/>
        </a:p>
      </dgm:t>
    </dgm:pt>
    <dgm:pt modelId="{E26B9DA3-FE42-4210-8CDC-5FA2D2054F61}" type="sibTrans" cxnId="{9F065333-FAF5-4E15-9871-3BF51C5169CC}">
      <dgm:prSet/>
      <dgm:spPr/>
      <dgm:t>
        <a:bodyPr/>
        <a:lstStyle/>
        <a:p>
          <a:endParaRPr lang="en-US"/>
        </a:p>
      </dgm:t>
    </dgm:pt>
    <dgm:pt modelId="{012DEF4A-AE4D-4012-A28D-2EF87D366E67}" type="pres">
      <dgm:prSet presAssocID="{4EC4EDE1-A016-4CCF-A60F-07522873D21C}" presName="Name0" presStyleCnt="0">
        <dgm:presLayoutVars>
          <dgm:dir/>
          <dgm:animLvl val="lvl"/>
          <dgm:resizeHandles val="exact"/>
        </dgm:presLayoutVars>
      </dgm:prSet>
      <dgm:spPr/>
    </dgm:pt>
    <dgm:pt modelId="{B017907C-5CB3-40BC-9301-01A7C685DFEE}" type="pres">
      <dgm:prSet presAssocID="{FE7E4E49-479C-43CE-96E4-12BF318795DD}" presName="parTxOnly" presStyleLbl="node1" presStyleIdx="0" presStyleCnt="3">
        <dgm:presLayoutVars>
          <dgm:chMax val="0"/>
          <dgm:chPref val="0"/>
          <dgm:bulletEnabled val="1"/>
        </dgm:presLayoutVars>
      </dgm:prSet>
      <dgm:spPr/>
    </dgm:pt>
    <dgm:pt modelId="{CDC91358-BA1F-40E1-83D4-76A0EDA3297E}" type="pres">
      <dgm:prSet presAssocID="{3C5AA40D-F164-457E-8679-2C053B8E81A6}" presName="parTxOnlySpace" presStyleCnt="0"/>
      <dgm:spPr/>
    </dgm:pt>
    <dgm:pt modelId="{20C3DCCE-82F4-4E50-8060-4ECF9B7B0559}" type="pres">
      <dgm:prSet presAssocID="{94467A54-565A-4E8E-8EA5-6216F1184599}" presName="parTxOnly" presStyleLbl="node1" presStyleIdx="1" presStyleCnt="3">
        <dgm:presLayoutVars>
          <dgm:chMax val="0"/>
          <dgm:chPref val="0"/>
          <dgm:bulletEnabled val="1"/>
        </dgm:presLayoutVars>
      </dgm:prSet>
      <dgm:spPr/>
    </dgm:pt>
    <dgm:pt modelId="{0C860988-84C9-47F9-BE78-AA79A542EBAC}" type="pres">
      <dgm:prSet presAssocID="{C7DCF8EC-DBF5-49A0-8E7A-C042B74D83C8}" presName="parTxOnlySpace" presStyleCnt="0"/>
      <dgm:spPr/>
    </dgm:pt>
    <dgm:pt modelId="{9D9E95A6-5B2B-40E8-9431-91B49796FE48}" type="pres">
      <dgm:prSet presAssocID="{D138090F-B27B-4284-BE92-48C3A4C00314}" presName="parTxOnly" presStyleLbl="node1" presStyleIdx="2" presStyleCnt="3">
        <dgm:presLayoutVars>
          <dgm:chMax val="0"/>
          <dgm:chPref val="0"/>
          <dgm:bulletEnabled val="1"/>
        </dgm:presLayoutVars>
      </dgm:prSet>
      <dgm:spPr/>
    </dgm:pt>
  </dgm:ptLst>
  <dgm:cxnLst>
    <dgm:cxn modelId="{9F065333-FAF5-4E15-9871-3BF51C5169CC}" srcId="{4EC4EDE1-A016-4CCF-A60F-07522873D21C}" destId="{D138090F-B27B-4284-BE92-48C3A4C00314}" srcOrd="2" destOrd="0" parTransId="{4EE74918-641D-4CCC-8A5A-16833AD55659}" sibTransId="{E26B9DA3-FE42-4210-8CDC-5FA2D2054F61}"/>
    <dgm:cxn modelId="{ED6F0E6C-7592-4298-BD8B-2BE94129EC7A}" type="presOf" srcId="{FE7E4E49-479C-43CE-96E4-12BF318795DD}" destId="{B017907C-5CB3-40BC-9301-01A7C685DFEE}" srcOrd="0" destOrd="0" presId="urn:microsoft.com/office/officeart/2005/8/layout/chevron1"/>
    <dgm:cxn modelId="{636E4759-14D1-4DD5-8A5F-C67D1921C366}" srcId="{4EC4EDE1-A016-4CCF-A60F-07522873D21C}" destId="{94467A54-565A-4E8E-8EA5-6216F1184599}" srcOrd="1" destOrd="0" parTransId="{300224EE-18BC-47D0-9EB0-D96B5329C705}" sibTransId="{C7DCF8EC-DBF5-49A0-8E7A-C042B74D83C8}"/>
    <dgm:cxn modelId="{8821B7A4-135C-41E2-AE99-D34409F737C9}" type="presOf" srcId="{D138090F-B27B-4284-BE92-48C3A4C00314}" destId="{9D9E95A6-5B2B-40E8-9431-91B49796FE48}" srcOrd="0" destOrd="0" presId="urn:microsoft.com/office/officeart/2005/8/layout/chevron1"/>
    <dgm:cxn modelId="{983C3CB4-A107-4704-ADED-0B3177E3C753}" srcId="{4EC4EDE1-A016-4CCF-A60F-07522873D21C}" destId="{FE7E4E49-479C-43CE-96E4-12BF318795DD}" srcOrd="0" destOrd="0" parTransId="{588771F3-0CBB-4BFD-BE28-93897D8DB936}" sibTransId="{3C5AA40D-F164-457E-8679-2C053B8E81A6}"/>
    <dgm:cxn modelId="{7C877CB9-21A4-4758-B706-ADA31C0E152F}" type="presOf" srcId="{4EC4EDE1-A016-4CCF-A60F-07522873D21C}" destId="{012DEF4A-AE4D-4012-A28D-2EF87D366E67}" srcOrd="0" destOrd="0" presId="urn:microsoft.com/office/officeart/2005/8/layout/chevron1"/>
    <dgm:cxn modelId="{475260FB-8B6C-4990-B279-EF1D6995CC50}" type="presOf" srcId="{94467A54-565A-4E8E-8EA5-6216F1184599}" destId="{20C3DCCE-82F4-4E50-8060-4ECF9B7B0559}" srcOrd="0" destOrd="0" presId="urn:microsoft.com/office/officeart/2005/8/layout/chevron1"/>
    <dgm:cxn modelId="{FB0D7E20-5897-4A83-8321-4C7D8A10D89B}" type="presParOf" srcId="{012DEF4A-AE4D-4012-A28D-2EF87D366E67}" destId="{B017907C-5CB3-40BC-9301-01A7C685DFEE}" srcOrd="0" destOrd="0" presId="urn:microsoft.com/office/officeart/2005/8/layout/chevron1"/>
    <dgm:cxn modelId="{ADCE1BAB-33EF-466B-BF5B-94D0ABB6C525}" type="presParOf" srcId="{012DEF4A-AE4D-4012-A28D-2EF87D366E67}" destId="{CDC91358-BA1F-40E1-83D4-76A0EDA3297E}" srcOrd="1" destOrd="0" presId="urn:microsoft.com/office/officeart/2005/8/layout/chevron1"/>
    <dgm:cxn modelId="{FA616F60-357C-4C3E-99EF-1483A0E3963D}" type="presParOf" srcId="{012DEF4A-AE4D-4012-A28D-2EF87D366E67}" destId="{20C3DCCE-82F4-4E50-8060-4ECF9B7B0559}" srcOrd="2" destOrd="0" presId="urn:microsoft.com/office/officeart/2005/8/layout/chevron1"/>
    <dgm:cxn modelId="{04E56C96-11EF-4CFF-AF11-6913DFD9E88B}" type="presParOf" srcId="{012DEF4A-AE4D-4012-A28D-2EF87D366E67}" destId="{0C860988-84C9-47F9-BE78-AA79A542EBAC}" srcOrd="3" destOrd="0" presId="urn:microsoft.com/office/officeart/2005/8/layout/chevron1"/>
    <dgm:cxn modelId="{99B4610F-1394-4D0B-8313-7764E8DADAC1}" type="presParOf" srcId="{012DEF4A-AE4D-4012-A28D-2EF87D366E67}" destId="{9D9E95A6-5B2B-40E8-9431-91B49796FE48}"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E7E4E49-479C-43CE-96E4-12BF318795DD}">
      <dgm:prSet phldrT="[Text]" phldr="0"/>
      <dgm:spPr/>
      <dgm:t>
        <a:bodyPr/>
        <a:lstStyle/>
        <a:p>
          <a:endParaRPr lang="en-US">
            <a:latin typeface="Century Gothic"/>
          </a:endParaRPr>
        </a:p>
      </dgm:t>
    </dgm:pt>
    <dgm:pt modelId="{588771F3-0CBB-4BFD-BE28-93897D8DB936}" type="parTrans" cxnId="{983C3CB4-A107-4704-ADED-0B3177E3C753}">
      <dgm:prSet/>
      <dgm:spPr/>
    </dgm:pt>
    <dgm:pt modelId="{3C5AA40D-F164-457E-8679-2C053B8E81A6}" type="sibTrans" cxnId="{983C3CB4-A107-4704-ADED-0B3177E3C753}">
      <dgm:prSet/>
      <dgm:spPr/>
    </dgm:pt>
    <dgm:pt modelId="{94467A54-565A-4E8E-8EA5-6216F1184599}">
      <dgm:prSet phldrT="[Text]" phldr="0"/>
      <dgm:spPr/>
      <dgm:t>
        <a:bodyPr/>
        <a:lstStyle/>
        <a:p>
          <a:pPr rtl="0"/>
          <a:endParaRPr lang="en-US">
            <a:latin typeface="Century Gothic"/>
          </a:endParaRPr>
        </a:p>
      </dgm:t>
    </dgm:pt>
    <dgm:pt modelId="{300224EE-18BC-47D0-9EB0-D96B5329C705}" type="parTrans" cxnId="{636E4759-14D1-4DD5-8A5F-C67D1921C366}">
      <dgm:prSet/>
      <dgm:spPr/>
    </dgm:pt>
    <dgm:pt modelId="{C7DCF8EC-DBF5-49A0-8E7A-C042B74D83C8}" type="sibTrans" cxnId="{636E4759-14D1-4DD5-8A5F-C67D1921C366}">
      <dgm:prSet/>
      <dgm:spPr/>
    </dgm:pt>
    <dgm:pt modelId="{D138090F-B27B-4284-BE92-48C3A4C00314}">
      <dgm:prSet phldrT="[Text]" phldr="0"/>
      <dgm:spPr/>
      <dgm:t>
        <a:bodyPr/>
        <a:lstStyle/>
        <a:p>
          <a:endParaRPr lang="en-US">
            <a:latin typeface="Century Gothic"/>
          </a:endParaRPr>
        </a:p>
      </dgm:t>
    </dgm:pt>
    <dgm:pt modelId="{4EE74918-641D-4CCC-8A5A-16833AD55659}" type="parTrans" cxnId="{9F065333-FAF5-4E15-9871-3BF51C5169CC}">
      <dgm:prSet/>
      <dgm:spPr/>
    </dgm:pt>
    <dgm:pt modelId="{E26B9DA3-FE42-4210-8CDC-5FA2D2054F61}" type="sibTrans" cxnId="{9F065333-FAF5-4E15-9871-3BF51C5169CC}">
      <dgm:prSet/>
      <dgm:spPr/>
    </dgm:pt>
    <dgm:pt modelId="{556A8CCD-A98C-4DF2-9084-3691AC2AE146}">
      <dgm:prSet phldr="0"/>
      <dgm:spPr/>
      <dgm:t>
        <a:bodyPr/>
        <a:lstStyle/>
        <a:p>
          <a:endParaRPr lang="en-US">
            <a:latin typeface="Century Gothic"/>
          </a:endParaRPr>
        </a:p>
      </dgm:t>
    </dgm:pt>
    <dgm:pt modelId="{908D78EE-1355-49FA-AA9F-AA21F1C78398}" type="parTrans" cxnId="{B65C495D-7279-47B1-A4CC-875DEA31CA8B}">
      <dgm:prSet/>
      <dgm:spPr/>
    </dgm:pt>
    <dgm:pt modelId="{62FFB655-9D96-417B-B4A5-DB3337508909}" type="sibTrans" cxnId="{B65C495D-7279-47B1-A4CC-875DEA31CA8B}">
      <dgm:prSet/>
      <dgm:spPr/>
    </dgm:pt>
    <dgm:pt modelId="{181AEAF4-935B-4D8D-BA02-9479488EE686}" type="pres">
      <dgm:prSet presAssocID="{4EC4EDE1-A016-4CCF-A60F-07522873D21C}" presName="linearFlow" presStyleCnt="0">
        <dgm:presLayoutVars>
          <dgm:dir/>
          <dgm:animLvl val="lvl"/>
          <dgm:resizeHandles val="exact"/>
        </dgm:presLayoutVars>
      </dgm:prSet>
      <dgm:spPr/>
    </dgm:pt>
    <dgm:pt modelId="{F61CD5AB-9038-4176-AEAC-B6CB8706C778}" type="pres">
      <dgm:prSet presAssocID="{FE7E4E49-479C-43CE-96E4-12BF318795DD}" presName="composite" presStyleCnt="0"/>
      <dgm:spPr/>
    </dgm:pt>
    <dgm:pt modelId="{BF7589D9-0D31-4A35-8B01-40C2715A0C67}" type="pres">
      <dgm:prSet presAssocID="{FE7E4E49-479C-43CE-96E4-12BF318795DD}" presName="parentText" presStyleLbl="alignNode1" presStyleIdx="0" presStyleCnt="3">
        <dgm:presLayoutVars>
          <dgm:chMax val="1"/>
          <dgm:bulletEnabled val="1"/>
        </dgm:presLayoutVars>
      </dgm:prSet>
      <dgm:spPr/>
    </dgm:pt>
    <dgm:pt modelId="{DD48B285-ED26-4CFB-86C4-8D9FCE322A99}" type="pres">
      <dgm:prSet presAssocID="{FE7E4E49-479C-43CE-96E4-12BF318795DD}" presName="descendantText" presStyleLbl="alignAcc1" presStyleIdx="0" presStyleCnt="3">
        <dgm:presLayoutVars>
          <dgm:bulletEnabled val="1"/>
        </dgm:presLayoutVars>
      </dgm:prSet>
      <dgm:spPr/>
    </dgm:pt>
    <dgm:pt modelId="{CF687381-1393-4A1E-B255-16DAFFDED4B8}" type="pres">
      <dgm:prSet presAssocID="{3C5AA40D-F164-457E-8679-2C053B8E81A6}" presName="sp" presStyleCnt="0"/>
      <dgm:spPr/>
    </dgm:pt>
    <dgm:pt modelId="{4B744A04-19DE-43D7-B446-98CC13DBAFE2}" type="pres">
      <dgm:prSet presAssocID="{94467A54-565A-4E8E-8EA5-6216F1184599}" presName="composite" presStyleCnt="0"/>
      <dgm:spPr/>
    </dgm:pt>
    <dgm:pt modelId="{5D7E6AA5-2173-4032-8958-5BA819003767}" type="pres">
      <dgm:prSet presAssocID="{94467A54-565A-4E8E-8EA5-6216F1184599}" presName="parentText" presStyleLbl="alignNode1" presStyleIdx="1" presStyleCnt="3">
        <dgm:presLayoutVars>
          <dgm:chMax val="1"/>
          <dgm:bulletEnabled val="1"/>
        </dgm:presLayoutVars>
      </dgm:prSet>
      <dgm:spPr/>
    </dgm:pt>
    <dgm:pt modelId="{8F6D8BB6-8869-445B-8F09-24E11F91A272}" type="pres">
      <dgm:prSet presAssocID="{94467A54-565A-4E8E-8EA5-6216F1184599}" presName="descendantText" presStyleLbl="alignAcc1" presStyleIdx="1" presStyleCnt="3">
        <dgm:presLayoutVars>
          <dgm:bulletEnabled val="1"/>
        </dgm:presLayoutVars>
      </dgm:prSet>
      <dgm:spPr/>
    </dgm:pt>
    <dgm:pt modelId="{6EADD910-334E-400F-8590-8878249BE028}" type="pres">
      <dgm:prSet presAssocID="{C7DCF8EC-DBF5-49A0-8E7A-C042B74D83C8}" presName="sp" presStyleCnt="0"/>
      <dgm:spPr/>
    </dgm:pt>
    <dgm:pt modelId="{DB7BA564-44AA-498D-9DDD-EB28773DCBB4}" type="pres">
      <dgm:prSet presAssocID="{D138090F-B27B-4284-BE92-48C3A4C00314}" presName="composite" presStyleCnt="0"/>
      <dgm:spPr/>
    </dgm:pt>
    <dgm:pt modelId="{8496E84A-F3E1-4A45-9BAE-44502B5E4573}" type="pres">
      <dgm:prSet presAssocID="{D138090F-B27B-4284-BE92-48C3A4C00314}" presName="parentText" presStyleLbl="alignNode1" presStyleIdx="2" presStyleCnt="3">
        <dgm:presLayoutVars>
          <dgm:chMax val="1"/>
          <dgm:bulletEnabled val="1"/>
        </dgm:presLayoutVars>
      </dgm:prSet>
      <dgm:spPr/>
    </dgm:pt>
    <dgm:pt modelId="{CA346F26-654F-49ED-8CBF-6A082925770E}" type="pres">
      <dgm:prSet presAssocID="{D138090F-B27B-4284-BE92-48C3A4C00314}" presName="descendantText" presStyleLbl="alignAcc1" presStyleIdx="2" presStyleCnt="3">
        <dgm:presLayoutVars>
          <dgm:bulletEnabled val="1"/>
        </dgm:presLayoutVars>
      </dgm:prSet>
      <dgm:spPr/>
    </dgm:pt>
  </dgm:ptLst>
  <dgm:cxnLst>
    <dgm:cxn modelId="{9F065333-FAF5-4E15-9871-3BF51C5169CC}" srcId="{4EC4EDE1-A016-4CCF-A60F-07522873D21C}" destId="{D138090F-B27B-4284-BE92-48C3A4C00314}" srcOrd="2" destOrd="0" parTransId="{4EE74918-641D-4CCC-8A5A-16833AD55659}" sibTransId="{E26B9DA3-FE42-4210-8CDC-5FA2D2054F61}"/>
    <dgm:cxn modelId="{B65C495D-7279-47B1-A4CC-875DEA31CA8B}" srcId="{94467A54-565A-4E8E-8EA5-6216F1184599}" destId="{556A8CCD-A98C-4DF2-9084-3691AC2AE146}" srcOrd="0" destOrd="0" parTransId="{908D78EE-1355-49FA-AA9F-AA21F1C78398}" sibTransId="{62FFB655-9D96-417B-B4A5-DB3337508909}"/>
    <dgm:cxn modelId="{9C24926B-6547-48D6-AD35-632622234E95}" type="presOf" srcId="{FE7E4E49-479C-43CE-96E4-12BF318795DD}" destId="{BF7589D9-0D31-4A35-8B01-40C2715A0C67}" srcOrd="0" destOrd="0" presId="urn:microsoft.com/office/officeart/2005/8/layout/chevron2"/>
    <dgm:cxn modelId="{DBD3C556-73C1-4B9A-AF03-90262E14806D}" type="presOf" srcId="{94467A54-565A-4E8E-8EA5-6216F1184599}" destId="{5D7E6AA5-2173-4032-8958-5BA819003767}" srcOrd="0" destOrd="0" presId="urn:microsoft.com/office/officeart/2005/8/layout/chevron2"/>
    <dgm:cxn modelId="{636E4759-14D1-4DD5-8A5F-C67D1921C366}" srcId="{4EC4EDE1-A016-4CCF-A60F-07522873D21C}" destId="{94467A54-565A-4E8E-8EA5-6216F1184599}" srcOrd="1" destOrd="0" parTransId="{300224EE-18BC-47D0-9EB0-D96B5329C705}" sibTransId="{C7DCF8EC-DBF5-49A0-8E7A-C042B74D83C8}"/>
    <dgm:cxn modelId="{8E685A82-A37A-48CF-8611-69D10395701A}" type="presOf" srcId="{4EC4EDE1-A016-4CCF-A60F-07522873D21C}" destId="{181AEAF4-935B-4D8D-BA02-9479488EE686}" srcOrd="0" destOrd="0" presId="urn:microsoft.com/office/officeart/2005/8/layout/chevron2"/>
    <dgm:cxn modelId="{698D55AD-D5DE-4121-BB25-8DC9DB1FE338}" type="presOf" srcId="{D138090F-B27B-4284-BE92-48C3A4C00314}" destId="{8496E84A-F3E1-4A45-9BAE-44502B5E4573}" srcOrd="0" destOrd="0" presId="urn:microsoft.com/office/officeart/2005/8/layout/chevron2"/>
    <dgm:cxn modelId="{983C3CB4-A107-4704-ADED-0B3177E3C753}" srcId="{4EC4EDE1-A016-4CCF-A60F-07522873D21C}" destId="{FE7E4E49-479C-43CE-96E4-12BF318795DD}" srcOrd="0" destOrd="0" parTransId="{588771F3-0CBB-4BFD-BE28-93897D8DB936}" sibTransId="{3C5AA40D-F164-457E-8679-2C053B8E81A6}"/>
    <dgm:cxn modelId="{E11541EE-7D75-41F7-93F1-19E4D4E5F56A}" type="presOf" srcId="{556A8CCD-A98C-4DF2-9084-3691AC2AE146}" destId="{8F6D8BB6-8869-445B-8F09-24E11F91A272}" srcOrd="0" destOrd="0" presId="urn:microsoft.com/office/officeart/2005/8/layout/chevron2"/>
    <dgm:cxn modelId="{D495A409-812D-45EC-8B10-A1BB499342DD}" type="presParOf" srcId="{181AEAF4-935B-4D8D-BA02-9479488EE686}" destId="{F61CD5AB-9038-4176-AEAC-B6CB8706C778}" srcOrd="0" destOrd="0" presId="urn:microsoft.com/office/officeart/2005/8/layout/chevron2"/>
    <dgm:cxn modelId="{ED0ED4C6-48BC-479C-89D9-2A0F8D293799}" type="presParOf" srcId="{F61CD5AB-9038-4176-AEAC-B6CB8706C778}" destId="{BF7589D9-0D31-4A35-8B01-40C2715A0C67}" srcOrd="0" destOrd="0" presId="urn:microsoft.com/office/officeart/2005/8/layout/chevron2"/>
    <dgm:cxn modelId="{17640516-7347-4693-A451-F4370E941BDD}" type="presParOf" srcId="{F61CD5AB-9038-4176-AEAC-B6CB8706C778}" destId="{DD48B285-ED26-4CFB-86C4-8D9FCE322A99}" srcOrd="1" destOrd="0" presId="urn:microsoft.com/office/officeart/2005/8/layout/chevron2"/>
    <dgm:cxn modelId="{328B7B64-DB01-4B8E-83DA-2907128CD439}" type="presParOf" srcId="{181AEAF4-935B-4D8D-BA02-9479488EE686}" destId="{CF687381-1393-4A1E-B255-16DAFFDED4B8}" srcOrd="1" destOrd="0" presId="urn:microsoft.com/office/officeart/2005/8/layout/chevron2"/>
    <dgm:cxn modelId="{A2717FC8-640D-4A28-A074-4F5409BB3FDF}" type="presParOf" srcId="{181AEAF4-935B-4D8D-BA02-9479488EE686}" destId="{4B744A04-19DE-43D7-B446-98CC13DBAFE2}" srcOrd="2" destOrd="0" presId="urn:microsoft.com/office/officeart/2005/8/layout/chevron2"/>
    <dgm:cxn modelId="{91720ED2-4714-41B6-9D8D-835AD29C1839}" type="presParOf" srcId="{4B744A04-19DE-43D7-B446-98CC13DBAFE2}" destId="{5D7E6AA5-2173-4032-8958-5BA819003767}" srcOrd="0" destOrd="0" presId="urn:microsoft.com/office/officeart/2005/8/layout/chevron2"/>
    <dgm:cxn modelId="{5002CEE3-1108-4EC2-B438-5F2872666465}" type="presParOf" srcId="{4B744A04-19DE-43D7-B446-98CC13DBAFE2}" destId="{8F6D8BB6-8869-445B-8F09-24E11F91A272}" srcOrd="1" destOrd="0" presId="urn:microsoft.com/office/officeart/2005/8/layout/chevron2"/>
    <dgm:cxn modelId="{5437F992-D748-4B0D-A644-8F8ABFB502C2}" type="presParOf" srcId="{181AEAF4-935B-4D8D-BA02-9479488EE686}" destId="{6EADD910-334E-400F-8590-8878249BE028}" srcOrd="3" destOrd="0" presId="urn:microsoft.com/office/officeart/2005/8/layout/chevron2"/>
    <dgm:cxn modelId="{8BD98E1E-A82F-4C4B-96FB-00386D2D24F7}" type="presParOf" srcId="{181AEAF4-935B-4D8D-BA02-9479488EE686}" destId="{DB7BA564-44AA-498D-9DDD-EB28773DCBB4}" srcOrd="4" destOrd="0" presId="urn:microsoft.com/office/officeart/2005/8/layout/chevron2"/>
    <dgm:cxn modelId="{F85097ED-F33F-4D9A-A404-E4464330937D}" type="presParOf" srcId="{DB7BA564-44AA-498D-9DDD-EB28773DCBB4}" destId="{8496E84A-F3E1-4A45-9BAE-44502B5E4573}" srcOrd="0" destOrd="0" presId="urn:microsoft.com/office/officeart/2005/8/layout/chevron2"/>
    <dgm:cxn modelId="{5835D36C-DBC5-4C78-9811-B47321B003B7}" type="presParOf" srcId="{DB7BA564-44AA-498D-9DDD-EB28773DCBB4}" destId="{CA346F26-654F-49ED-8CBF-6A082925770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D138090F-B27B-4284-BE92-48C3A4C00314}">
      <dgm:prSet phldrT="[Text]" phldr="0"/>
      <dgm:spPr/>
      <dgm:t>
        <a:bodyPr/>
        <a:lstStyle/>
        <a:p>
          <a:pPr rtl="0"/>
          <a:r>
            <a:rPr lang="en-US">
              <a:latin typeface="Century Gothic" panose="020B0502020202020204" pitchFamily="34" charset="0"/>
            </a:rPr>
            <a:t>Max Biomass</a:t>
          </a:r>
        </a:p>
      </dgm:t>
    </dgm:pt>
    <dgm:pt modelId="{4EE74918-641D-4CCC-8A5A-16833AD55659}" type="parTrans" cxnId="{9F065333-FAF5-4E15-9871-3BF51C5169CC}">
      <dgm:prSet/>
      <dgm:spPr/>
      <dgm:t>
        <a:bodyPr/>
        <a:lstStyle/>
        <a:p>
          <a:endParaRPr lang="en-US"/>
        </a:p>
      </dgm:t>
    </dgm:pt>
    <dgm:pt modelId="{E26B9DA3-FE42-4210-8CDC-5FA2D2054F61}" type="sibTrans" cxnId="{9F065333-FAF5-4E15-9871-3BF51C5169CC}">
      <dgm:prSet/>
      <dgm:spPr/>
      <dgm:t>
        <a:bodyPr/>
        <a:lstStyle/>
        <a:p>
          <a:endParaRPr lang="en-US"/>
        </a:p>
      </dgm:t>
    </dgm:pt>
    <dgm:pt modelId="{012DEF4A-AE4D-4012-A28D-2EF87D366E67}" type="pres">
      <dgm:prSet presAssocID="{4EC4EDE1-A016-4CCF-A60F-07522873D21C}" presName="Name0" presStyleCnt="0">
        <dgm:presLayoutVars>
          <dgm:dir/>
          <dgm:animLvl val="lvl"/>
          <dgm:resizeHandles val="exact"/>
        </dgm:presLayoutVars>
      </dgm:prSet>
      <dgm:spPr/>
    </dgm:pt>
    <dgm:pt modelId="{9D9E95A6-5B2B-40E8-9431-91B49796FE48}" type="pres">
      <dgm:prSet presAssocID="{D138090F-B27B-4284-BE92-48C3A4C00314}" presName="parTxOnly" presStyleLbl="node1" presStyleIdx="0" presStyleCnt="1">
        <dgm:presLayoutVars>
          <dgm:chMax val="0"/>
          <dgm:chPref val="0"/>
          <dgm:bulletEnabled val="1"/>
        </dgm:presLayoutVars>
      </dgm:prSet>
      <dgm:spPr/>
    </dgm:pt>
  </dgm:ptLst>
  <dgm:cxnLst>
    <dgm:cxn modelId="{9F065333-FAF5-4E15-9871-3BF51C5169CC}" srcId="{4EC4EDE1-A016-4CCF-A60F-07522873D21C}" destId="{D138090F-B27B-4284-BE92-48C3A4C00314}" srcOrd="0" destOrd="0" parTransId="{4EE74918-641D-4CCC-8A5A-16833AD55659}" sibTransId="{E26B9DA3-FE42-4210-8CDC-5FA2D2054F61}"/>
    <dgm:cxn modelId="{8821B7A4-135C-41E2-AE99-D34409F737C9}" type="presOf" srcId="{D138090F-B27B-4284-BE92-48C3A4C00314}" destId="{9D9E95A6-5B2B-40E8-9431-91B49796FE48}" srcOrd="0" destOrd="0" presId="urn:microsoft.com/office/officeart/2005/8/layout/chevron1"/>
    <dgm:cxn modelId="{7C877CB9-21A4-4758-B706-ADA31C0E152F}" type="presOf" srcId="{4EC4EDE1-A016-4CCF-A60F-07522873D21C}" destId="{012DEF4A-AE4D-4012-A28D-2EF87D366E67}" srcOrd="0" destOrd="0" presId="urn:microsoft.com/office/officeart/2005/8/layout/chevron1"/>
    <dgm:cxn modelId="{99B4610F-1394-4D0B-8313-7764E8DADAC1}" type="presParOf" srcId="{012DEF4A-AE4D-4012-A28D-2EF87D366E67}" destId="{9D9E95A6-5B2B-40E8-9431-91B49796FE48}" srcOrd="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D138090F-B27B-4284-BE92-48C3A4C00314}">
      <dgm:prSet phldrT="[Text]" phldr="0"/>
      <dgm:spPr/>
      <dgm:t>
        <a:bodyPr/>
        <a:lstStyle/>
        <a:p>
          <a:pPr rtl="0"/>
          <a:r>
            <a:rPr lang="en-US">
              <a:latin typeface="Century Gothic" panose="020B0502020202020204" pitchFamily="34" charset="0"/>
            </a:rPr>
            <a:t>Masked Max Biomass</a:t>
          </a:r>
        </a:p>
      </dgm:t>
    </dgm:pt>
    <dgm:pt modelId="{4EE74918-641D-4CCC-8A5A-16833AD55659}" type="parTrans" cxnId="{9F065333-FAF5-4E15-9871-3BF51C5169CC}">
      <dgm:prSet/>
      <dgm:spPr/>
      <dgm:t>
        <a:bodyPr/>
        <a:lstStyle/>
        <a:p>
          <a:endParaRPr lang="en-US"/>
        </a:p>
      </dgm:t>
    </dgm:pt>
    <dgm:pt modelId="{E26B9DA3-FE42-4210-8CDC-5FA2D2054F61}" type="sibTrans" cxnId="{9F065333-FAF5-4E15-9871-3BF51C5169CC}">
      <dgm:prSet/>
      <dgm:spPr/>
      <dgm:t>
        <a:bodyPr/>
        <a:lstStyle/>
        <a:p>
          <a:endParaRPr lang="en-US"/>
        </a:p>
      </dgm:t>
    </dgm:pt>
    <dgm:pt modelId="{012DEF4A-AE4D-4012-A28D-2EF87D366E67}" type="pres">
      <dgm:prSet presAssocID="{4EC4EDE1-A016-4CCF-A60F-07522873D21C}" presName="Name0" presStyleCnt="0">
        <dgm:presLayoutVars>
          <dgm:dir/>
          <dgm:animLvl val="lvl"/>
          <dgm:resizeHandles val="exact"/>
        </dgm:presLayoutVars>
      </dgm:prSet>
      <dgm:spPr/>
    </dgm:pt>
    <dgm:pt modelId="{9D9E95A6-5B2B-40E8-9431-91B49796FE48}" type="pres">
      <dgm:prSet presAssocID="{D138090F-B27B-4284-BE92-48C3A4C00314}" presName="parTxOnly" presStyleLbl="node1" presStyleIdx="0" presStyleCnt="1">
        <dgm:presLayoutVars>
          <dgm:chMax val="0"/>
          <dgm:chPref val="0"/>
          <dgm:bulletEnabled val="1"/>
        </dgm:presLayoutVars>
      </dgm:prSet>
      <dgm:spPr/>
    </dgm:pt>
  </dgm:ptLst>
  <dgm:cxnLst>
    <dgm:cxn modelId="{9F065333-FAF5-4E15-9871-3BF51C5169CC}" srcId="{4EC4EDE1-A016-4CCF-A60F-07522873D21C}" destId="{D138090F-B27B-4284-BE92-48C3A4C00314}" srcOrd="0" destOrd="0" parTransId="{4EE74918-641D-4CCC-8A5A-16833AD55659}" sibTransId="{E26B9DA3-FE42-4210-8CDC-5FA2D2054F61}"/>
    <dgm:cxn modelId="{7C877CB9-21A4-4758-B706-ADA31C0E152F}" type="presOf" srcId="{4EC4EDE1-A016-4CCF-A60F-07522873D21C}" destId="{012DEF4A-AE4D-4012-A28D-2EF87D366E67}" srcOrd="0" destOrd="0" presId="urn:microsoft.com/office/officeart/2005/8/layout/chevron1"/>
    <dgm:cxn modelId="{A6A5B9E8-D310-41AB-97FC-93D0F59EB8F2}" type="presOf" srcId="{D138090F-B27B-4284-BE92-48C3A4C00314}" destId="{9D9E95A6-5B2B-40E8-9431-91B49796FE48}" srcOrd="0" destOrd="0" presId="urn:microsoft.com/office/officeart/2005/8/layout/chevron1"/>
    <dgm:cxn modelId="{4814CAB2-17EC-4278-9529-B5C3A30FF2D8}" type="presParOf" srcId="{012DEF4A-AE4D-4012-A28D-2EF87D366E67}" destId="{9D9E95A6-5B2B-40E8-9431-91B49796FE48}" srcOrd="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C4EDE1-A016-4CCF-A60F-07522873D21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D138090F-B27B-4284-BE92-48C3A4C00314}">
      <dgm:prSet phldrT="[Text]" phldr="0"/>
      <dgm:spPr/>
      <dgm:t>
        <a:bodyPr/>
        <a:lstStyle/>
        <a:p>
          <a:pPr rtl="0"/>
          <a:r>
            <a:rPr lang="en-US">
              <a:latin typeface="Century Gothic" panose="020B0502020202020204" pitchFamily="34" charset="0"/>
            </a:rPr>
            <a:t>Land Cover Type Mask</a:t>
          </a:r>
        </a:p>
      </dgm:t>
    </dgm:pt>
    <dgm:pt modelId="{4EE74918-641D-4CCC-8A5A-16833AD55659}" type="parTrans" cxnId="{9F065333-FAF5-4E15-9871-3BF51C5169CC}">
      <dgm:prSet/>
      <dgm:spPr/>
      <dgm:t>
        <a:bodyPr/>
        <a:lstStyle/>
        <a:p>
          <a:endParaRPr lang="en-US"/>
        </a:p>
      </dgm:t>
    </dgm:pt>
    <dgm:pt modelId="{E26B9DA3-FE42-4210-8CDC-5FA2D2054F61}" type="sibTrans" cxnId="{9F065333-FAF5-4E15-9871-3BF51C5169CC}">
      <dgm:prSet/>
      <dgm:spPr/>
      <dgm:t>
        <a:bodyPr/>
        <a:lstStyle/>
        <a:p>
          <a:endParaRPr lang="en-US"/>
        </a:p>
      </dgm:t>
    </dgm:pt>
    <dgm:pt modelId="{012DEF4A-AE4D-4012-A28D-2EF87D366E67}" type="pres">
      <dgm:prSet presAssocID="{4EC4EDE1-A016-4CCF-A60F-07522873D21C}" presName="Name0" presStyleCnt="0">
        <dgm:presLayoutVars>
          <dgm:dir/>
          <dgm:animLvl val="lvl"/>
          <dgm:resizeHandles val="exact"/>
        </dgm:presLayoutVars>
      </dgm:prSet>
      <dgm:spPr/>
    </dgm:pt>
    <dgm:pt modelId="{9D9E95A6-5B2B-40E8-9431-91B49796FE48}" type="pres">
      <dgm:prSet presAssocID="{D138090F-B27B-4284-BE92-48C3A4C00314}" presName="parTxOnly" presStyleLbl="node1" presStyleIdx="0" presStyleCnt="1">
        <dgm:presLayoutVars>
          <dgm:chMax val="0"/>
          <dgm:chPref val="0"/>
          <dgm:bulletEnabled val="1"/>
        </dgm:presLayoutVars>
      </dgm:prSet>
      <dgm:spPr/>
    </dgm:pt>
  </dgm:ptLst>
  <dgm:cxnLst>
    <dgm:cxn modelId="{9F065333-FAF5-4E15-9871-3BF51C5169CC}" srcId="{4EC4EDE1-A016-4CCF-A60F-07522873D21C}" destId="{D138090F-B27B-4284-BE92-48C3A4C00314}" srcOrd="0" destOrd="0" parTransId="{4EE74918-641D-4CCC-8A5A-16833AD55659}" sibTransId="{E26B9DA3-FE42-4210-8CDC-5FA2D2054F61}"/>
    <dgm:cxn modelId="{8821B7A4-135C-41E2-AE99-D34409F737C9}" type="presOf" srcId="{D138090F-B27B-4284-BE92-48C3A4C00314}" destId="{9D9E95A6-5B2B-40E8-9431-91B49796FE48}" srcOrd="0" destOrd="0" presId="urn:microsoft.com/office/officeart/2005/8/layout/chevron1"/>
    <dgm:cxn modelId="{7C877CB9-21A4-4758-B706-ADA31C0E152F}" type="presOf" srcId="{4EC4EDE1-A016-4CCF-A60F-07522873D21C}" destId="{012DEF4A-AE4D-4012-A28D-2EF87D366E67}" srcOrd="0" destOrd="0" presId="urn:microsoft.com/office/officeart/2005/8/layout/chevron1"/>
    <dgm:cxn modelId="{99B4610F-1394-4D0B-8313-7764E8DADAC1}" type="presParOf" srcId="{012DEF4A-AE4D-4012-A28D-2EF87D366E67}" destId="{9D9E95A6-5B2B-40E8-9431-91B49796FE48}" srcOrd="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5B98A-270E-4DDE-AB1D-5915720CFC21}">
      <dsp:nvSpPr>
        <dsp:cNvPr id="0" name=""/>
        <dsp:cNvSpPr/>
      </dsp:nvSpPr>
      <dsp:spPr>
        <a:xfrm>
          <a:off x="0" y="252034"/>
          <a:ext cx="5124561" cy="176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7723" tIns="291592" rIns="397723" bIns="99568" numCol="1" spcCol="1270" anchor="t" anchorCtr="0">
          <a:noAutofit/>
        </a:bodyPr>
        <a:lstStyle/>
        <a:p>
          <a:pPr marL="114300" lvl="1" indent="-114300" algn="l" defTabSz="62230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Biomass Raster</a:t>
          </a:r>
        </a:p>
        <a:p>
          <a:pPr marL="114300" lvl="1" indent="-114300" algn="l" defTabSz="62230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2021 &amp; 2022</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cs typeface="Calibri Light" panose="020F0302020204030204"/>
            </a:rPr>
            <a:t>30m </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Landsat 8 &amp; Sentinel 2 Harmonized</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Calibrated to CPER landscape </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Daily Standing Biomass</a:t>
          </a:r>
        </a:p>
      </dsp:txBody>
      <dsp:txXfrm>
        <a:off x="0" y="252034"/>
        <a:ext cx="5124561" cy="1764000"/>
      </dsp:txXfrm>
    </dsp:sp>
    <dsp:sp modelId="{22D1E7DE-2142-4250-BE41-6C5F13421942}">
      <dsp:nvSpPr>
        <dsp:cNvPr id="0" name=""/>
        <dsp:cNvSpPr/>
      </dsp:nvSpPr>
      <dsp:spPr>
        <a:xfrm>
          <a:off x="256228" y="45394"/>
          <a:ext cx="358719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587" tIns="0" rIns="135587" bIns="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Century Gothic"/>
            </a:rPr>
            <a:t>Agricultural Research Service (ARS)</a:t>
          </a:r>
        </a:p>
      </dsp:txBody>
      <dsp:txXfrm>
        <a:off x="276403" y="65569"/>
        <a:ext cx="3546842" cy="372930"/>
      </dsp:txXfrm>
    </dsp:sp>
    <dsp:sp modelId="{06629AD0-6482-4CE0-94C4-37883036E88B}">
      <dsp:nvSpPr>
        <dsp:cNvPr id="0" name=""/>
        <dsp:cNvSpPr/>
      </dsp:nvSpPr>
      <dsp:spPr>
        <a:xfrm>
          <a:off x="0" y="2298275"/>
          <a:ext cx="5124561" cy="176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7723" tIns="291592" rIns="397723" bIns="99568" numCol="1" spcCol="1270" anchor="t" anchorCtr="0">
          <a:noAutofit/>
        </a:bodyPr>
        <a:lstStyle/>
        <a:p>
          <a:pPr marL="114300" lvl="1" indent="-114300" algn="l" defTabSz="62230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Biomass Raster</a:t>
          </a:r>
        </a:p>
        <a:p>
          <a:pPr marL="114300" lvl="1" indent="-114300" algn="l" defTabSz="62230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2021</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30m </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Landsat 5 TM, 7 ETM+, and 8 OLI</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Available across Western U.S.</a:t>
          </a:r>
        </a:p>
        <a:p>
          <a:pPr marL="114300" lvl="1" indent="-114300" algn="l" defTabSz="622300" rtl="0">
            <a:lnSpc>
              <a:spcPct val="90000"/>
            </a:lnSpc>
            <a:spcBef>
              <a:spcPct val="0"/>
            </a:spcBef>
            <a:spcAft>
              <a:spcPct val="15000"/>
            </a:spcAft>
            <a:buClr>
              <a:srgbClr val="CD7143"/>
            </a:buClr>
            <a:buChar char="•"/>
          </a:pPr>
          <a:r>
            <a:rPr lang="en-US" sz="1400" kern="1200" dirty="0">
              <a:solidFill>
                <a:schemeClr val="tx1">
                  <a:lumMod val="75000"/>
                  <a:lumOff val="25000"/>
                </a:schemeClr>
              </a:solidFill>
              <a:latin typeface="Century Gothic"/>
            </a:rPr>
            <a:t>Annual and 16-day biomass</a:t>
          </a:r>
        </a:p>
      </dsp:txBody>
      <dsp:txXfrm>
        <a:off x="0" y="2298275"/>
        <a:ext cx="5124561" cy="1764000"/>
      </dsp:txXfrm>
    </dsp:sp>
    <dsp:sp modelId="{5AF67BA5-11A5-41C4-A064-B1E3F6F93BB1}">
      <dsp:nvSpPr>
        <dsp:cNvPr id="0" name=""/>
        <dsp:cNvSpPr/>
      </dsp:nvSpPr>
      <dsp:spPr>
        <a:xfrm>
          <a:off x="256228" y="2091635"/>
          <a:ext cx="358719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587" tIns="0" rIns="135587" bIns="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Century Gothic"/>
            </a:rPr>
            <a:t>Rangeland Analysis Platform (RAP)</a:t>
          </a:r>
        </a:p>
      </dsp:txBody>
      <dsp:txXfrm>
        <a:off x="276403" y="2111810"/>
        <a:ext cx="3546842"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907C-5CB3-40BC-9301-01A7C685DFEE}">
      <dsp:nvSpPr>
        <dsp:cNvPr id="0" name=""/>
        <dsp:cNvSpPr/>
      </dsp:nvSpPr>
      <dsp:spPr>
        <a:xfrm>
          <a:off x="1339"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ARS 2021 Biomass Raster</a:t>
          </a:r>
        </a:p>
      </dsp:txBody>
      <dsp:txXfrm>
        <a:off x="327719" y="1502419"/>
        <a:ext cx="979140" cy="652760"/>
      </dsp:txXfrm>
    </dsp:sp>
    <dsp:sp modelId="{20C3DCCE-82F4-4E50-8060-4ECF9B7B0559}">
      <dsp:nvSpPr>
        <dsp:cNvPr id="0" name=""/>
        <dsp:cNvSpPr/>
      </dsp:nvSpPr>
      <dsp:spPr>
        <a:xfrm>
          <a:off x="1470049"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R Studio</a:t>
          </a:r>
        </a:p>
      </dsp:txBody>
      <dsp:txXfrm>
        <a:off x="1796429" y="1502419"/>
        <a:ext cx="979140" cy="652760"/>
      </dsp:txXfrm>
    </dsp:sp>
    <dsp:sp modelId="{9D9E95A6-5B2B-40E8-9431-91B49796FE48}">
      <dsp:nvSpPr>
        <dsp:cNvPr id="0" name=""/>
        <dsp:cNvSpPr/>
      </dsp:nvSpPr>
      <dsp:spPr>
        <a:xfrm>
          <a:off x="2938760"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Monthly Max Biomass Maps</a:t>
          </a:r>
        </a:p>
      </dsp:txBody>
      <dsp:txXfrm>
        <a:off x="3265140" y="1502419"/>
        <a:ext cx="979140" cy="652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907C-5CB3-40BC-9301-01A7C685DFEE}">
      <dsp:nvSpPr>
        <dsp:cNvPr id="0" name=""/>
        <dsp:cNvSpPr/>
      </dsp:nvSpPr>
      <dsp:spPr>
        <a:xfrm>
          <a:off x="1339"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ARS 2021 Biomass Raster</a:t>
          </a:r>
        </a:p>
      </dsp:txBody>
      <dsp:txXfrm>
        <a:off x="327719" y="1502419"/>
        <a:ext cx="979140" cy="652760"/>
      </dsp:txXfrm>
    </dsp:sp>
    <dsp:sp modelId="{20C3DCCE-82F4-4E50-8060-4ECF9B7B0559}">
      <dsp:nvSpPr>
        <dsp:cNvPr id="0" name=""/>
        <dsp:cNvSpPr/>
      </dsp:nvSpPr>
      <dsp:spPr>
        <a:xfrm>
          <a:off x="1470049"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R Studio</a:t>
          </a:r>
        </a:p>
      </dsp:txBody>
      <dsp:txXfrm>
        <a:off x="1796429" y="1502419"/>
        <a:ext cx="979140" cy="652760"/>
      </dsp:txXfrm>
    </dsp:sp>
    <dsp:sp modelId="{9D9E95A6-5B2B-40E8-9431-91B49796FE48}">
      <dsp:nvSpPr>
        <dsp:cNvPr id="0" name=""/>
        <dsp:cNvSpPr/>
      </dsp:nvSpPr>
      <dsp:spPr>
        <a:xfrm>
          <a:off x="2938760" y="1502419"/>
          <a:ext cx="1631900" cy="6527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entury Gothic" panose="020B0502020202020204" pitchFamily="34" charset="0"/>
            </a:rPr>
            <a:t>Monthly Max Biomass Maps</a:t>
          </a:r>
        </a:p>
      </dsp:txBody>
      <dsp:txXfrm>
        <a:off x="3265140" y="1502419"/>
        <a:ext cx="979140" cy="652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589D9-0D31-4A35-8B01-40C2715A0C67}">
      <dsp:nvSpPr>
        <dsp:cNvPr id="0" name=""/>
        <dsp:cNvSpPr/>
      </dsp:nvSpPr>
      <dsp:spPr>
        <a:xfrm rot="5400000">
          <a:off x="-222661" y="223828"/>
          <a:ext cx="1484408" cy="10390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a:latin typeface="Century Gothic"/>
          </a:endParaRPr>
        </a:p>
      </dsp:txBody>
      <dsp:txXfrm rot="-5400000">
        <a:off x="1" y="520710"/>
        <a:ext cx="1039085" cy="445323"/>
      </dsp:txXfrm>
    </dsp:sp>
    <dsp:sp modelId="{DD48B285-ED26-4CFB-86C4-8D9FCE322A99}">
      <dsp:nvSpPr>
        <dsp:cNvPr id="0" name=""/>
        <dsp:cNvSpPr/>
      </dsp:nvSpPr>
      <dsp:spPr>
        <a:xfrm rot="5400000">
          <a:off x="2522493" y="-1482240"/>
          <a:ext cx="964865" cy="39316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7E6AA5-2173-4032-8958-5BA819003767}">
      <dsp:nvSpPr>
        <dsp:cNvPr id="0" name=""/>
        <dsp:cNvSpPr/>
      </dsp:nvSpPr>
      <dsp:spPr>
        <a:xfrm rot="5400000">
          <a:off x="-222661" y="1512588"/>
          <a:ext cx="1484408" cy="10390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0">
            <a:lnSpc>
              <a:spcPct val="90000"/>
            </a:lnSpc>
            <a:spcBef>
              <a:spcPct val="0"/>
            </a:spcBef>
            <a:spcAft>
              <a:spcPct val="35000"/>
            </a:spcAft>
            <a:buNone/>
          </a:pPr>
          <a:endParaRPr lang="en-US" sz="2900" kern="1200">
            <a:latin typeface="Century Gothic"/>
          </a:endParaRPr>
        </a:p>
      </dsp:txBody>
      <dsp:txXfrm rot="-5400000">
        <a:off x="1" y="1809470"/>
        <a:ext cx="1039085" cy="445323"/>
      </dsp:txXfrm>
    </dsp:sp>
    <dsp:sp modelId="{8F6D8BB6-8869-445B-8F09-24E11F91A272}">
      <dsp:nvSpPr>
        <dsp:cNvPr id="0" name=""/>
        <dsp:cNvSpPr/>
      </dsp:nvSpPr>
      <dsp:spPr>
        <a:xfrm rot="5400000">
          <a:off x="2522493" y="-193480"/>
          <a:ext cx="964865" cy="39316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8272" tIns="35560" rIns="35560" bIns="35560" numCol="1" spcCol="1270" anchor="ctr" anchorCtr="0">
          <a:noAutofit/>
        </a:bodyPr>
        <a:lstStyle/>
        <a:p>
          <a:pPr marL="285750" lvl="1" indent="-285750" algn="l" defTabSz="2489200">
            <a:lnSpc>
              <a:spcPct val="90000"/>
            </a:lnSpc>
            <a:spcBef>
              <a:spcPct val="0"/>
            </a:spcBef>
            <a:spcAft>
              <a:spcPct val="15000"/>
            </a:spcAft>
            <a:buChar char="•"/>
          </a:pPr>
          <a:endParaRPr lang="en-US" sz="5600" kern="1200">
            <a:latin typeface="Century Gothic"/>
          </a:endParaRPr>
        </a:p>
      </dsp:txBody>
      <dsp:txXfrm rot="-5400000">
        <a:off x="1039086" y="1337028"/>
        <a:ext cx="3884580" cy="870663"/>
      </dsp:txXfrm>
    </dsp:sp>
    <dsp:sp modelId="{8496E84A-F3E1-4A45-9BAE-44502B5E4573}">
      <dsp:nvSpPr>
        <dsp:cNvPr id="0" name=""/>
        <dsp:cNvSpPr/>
      </dsp:nvSpPr>
      <dsp:spPr>
        <a:xfrm rot="5400000">
          <a:off x="-222661" y="2801348"/>
          <a:ext cx="1484408" cy="10390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a:latin typeface="Century Gothic"/>
          </a:endParaRPr>
        </a:p>
      </dsp:txBody>
      <dsp:txXfrm rot="-5400000">
        <a:off x="1" y="3098230"/>
        <a:ext cx="1039085" cy="445323"/>
      </dsp:txXfrm>
    </dsp:sp>
    <dsp:sp modelId="{CA346F26-654F-49ED-8CBF-6A082925770E}">
      <dsp:nvSpPr>
        <dsp:cNvPr id="0" name=""/>
        <dsp:cNvSpPr/>
      </dsp:nvSpPr>
      <dsp:spPr>
        <a:xfrm rot="5400000">
          <a:off x="2522493" y="1095279"/>
          <a:ext cx="964865" cy="39316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E95A6-5B2B-40E8-9431-91B49796FE48}">
      <dsp:nvSpPr>
        <dsp:cNvPr id="0" name=""/>
        <dsp:cNvSpPr/>
      </dsp:nvSpPr>
      <dsp:spPr>
        <a:xfrm>
          <a:off x="926" y="0"/>
          <a:ext cx="1895958" cy="5664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entury Gothic" panose="020B0502020202020204" pitchFamily="34" charset="0"/>
            </a:rPr>
            <a:t>Max Biomass</a:t>
          </a:r>
        </a:p>
      </dsp:txBody>
      <dsp:txXfrm>
        <a:off x="284161" y="0"/>
        <a:ext cx="1329489" cy="5664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E95A6-5B2B-40E8-9431-91B49796FE48}">
      <dsp:nvSpPr>
        <dsp:cNvPr id="0" name=""/>
        <dsp:cNvSpPr/>
      </dsp:nvSpPr>
      <dsp:spPr>
        <a:xfrm>
          <a:off x="926" y="0"/>
          <a:ext cx="1895958" cy="5664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entury Gothic" panose="020B0502020202020204" pitchFamily="34" charset="0"/>
            </a:rPr>
            <a:t>Masked Max Biomass</a:t>
          </a:r>
        </a:p>
      </dsp:txBody>
      <dsp:txXfrm>
        <a:off x="284161" y="0"/>
        <a:ext cx="1329489" cy="5664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E95A6-5B2B-40E8-9431-91B49796FE48}">
      <dsp:nvSpPr>
        <dsp:cNvPr id="0" name=""/>
        <dsp:cNvSpPr/>
      </dsp:nvSpPr>
      <dsp:spPr>
        <a:xfrm>
          <a:off x="926" y="0"/>
          <a:ext cx="1895958" cy="5664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panose="020B0502020202020204" pitchFamily="34" charset="0"/>
            </a:rPr>
            <a:t>Land Cover Type Mask</a:t>
          </a:r>
        </a:p>
      </dsp:txBody>
      <dsp:txXfrm>
        <a:off x="284161" y="0"/>
        <a:ext cx="1329489" cy="5664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4free.org/photo/545/yellowstone-national-park-bison-plain-forest-animal.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CSIRO_ScienceImage_10833_Cattle_wearing_virtual_fencing_collars.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reativecommons.org/licenses/by/3.0/deed.en" TargetMode="External"/><Relationship Id="rId4" Type="http://schemas.openxmlformats.org/officeDocument/2006/relationships/hyperlink" Target="https://en.wikipedia.org/wiki/en:Creative_Comm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40928097@N07/4699588925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ospso.nasa.gov/content/nasas-earth-observing-system-project-science-offi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esa.int/Applications/Observing_the_Earth/Copernicus/Sentinel-2/Downloa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p>
          <a:p>
            <a:pPr marL="285750" indent="-228600">
              <a:lnSpc>
                <a:spcPct val="90000"/>
              </a:lnSpc>
              <a:spcAft>
                <a:spcPts val="600"/>
              </a:spcAft>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31878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ARS and RAP are both datasets containing biomass </a:t>
            </a:r>
            <a:r>
              <a:rPr lang="en-US" err="1">
                <a:cs typeface="Calibri"/>
              </a:rPr>
              <a:t>rasters</a:t>
            </a:r>
            <a:r>
              <a:rPr lang="en-US">
                <a:cs typeface="Calibri"/>
              </a:rPr>
              <a:t>. ARS has 365 bands, one for each day of the year. RAP has annual and 16-day periods. NAIP true color image was used in comparison. </a:t>
            </a:r>
          </a:p>
          <a:p>
            <a:r>
              <a:rPr lang="en-US"/>
              <a:t>We were mainly interested in specific cover types that represent the biomass that will be grazed. Therefore, we utilized </a:t>
            </a:r>
            <a:r>
              <a:rPr lang="en-US" err="1"/>
              <a:t>LandFire</a:t>
            </a:r>
            <a:r>
              <a:rPr lang="en-US"/>
              <a:t> Existing Vegetation Cover and Type layers to pull out only the cover types of interest. </a:t>
            </a:r>
          </a:p>
          <a:p>
            <a:r>
              <a:rPr lang="en-US"/>
              <a:t>Over the summer of 2022, NREL field staff manually collected biomass clipping plot data at Red Top Ranch that was used to compare against the model predicted biomass values. </a:t>
            </a:r>
          </a:p>
          <a:p>
            <a:endParaRPr lang="en-US"/>
          </a:p>
          <a:p>
            <a:r>
              <a:rPr lang="en-US"/>
              <a:t>Mountain and plant icon: Sourced from Microsoft </a:t>
            </a:r>
            <a:r>
              <a:rPr lang="en-US" err="1"/>
              <a:t>Powerpoint</a:t>
            </a:r>
            <a:r>
              <a:rPr lang="en-US"/>
              <a:t> Icon Suite, 2022.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66540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wanted to look at the biomass patterns over one year. 2021 was the most up to date data we had at the beginning of the project, where 2022 was released later. This informed our decision later down the line to limit the range of interest based on month and growing season duration.</a:t>
            </a:r>
            <a:endParaRPr lang="en-US"/>
          </a:p>
          <a:p>
            <a:r>
              <a:rPr lang="en-US">
                <a:cs typeface="Calibri"/>
              </a:rPr>
              <a:t>Histogram shows high peaks during the beginning (January) and end of year (December). We thought this may be skewing data so we decided to limit the range from April to October.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346099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wanted to look at the biomass patterns over one year. 2021 was the most up to date data we had at the beginning of the project, where 2022 was released later. This informed our decision later down the line to limit the range of interest based on month and growing season duration.</a:t>
            </a:r>
            <a:endParaRPr lang="en-US"/>
          </a:p>
          <a:p>
            <a:r>
              <a:rPr lang="en-US">
                <a:cs typeface="Calibri"/>
              </a:rPr>
              <a:t>Histogram shows high peaks during the beginning (January) and end of year (December). We thought this may be skewing data so we decided to limit the range from April to October.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77956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realized that trees and non-grass vegetation types could be skewing the biomass data values and locations. </a:t>
            </a:r>
          </a:p>
          <a:p>
            <a:pPr marL="171450" indent="-171450">
              <a:buFont typeface="Arial"/>
              <a:buChar char="•"/>
            </a:pPr>
            <a:r>
              <a:rPr lang="en-US">
                <a:cs typeface="Calibri"/>
              </a:rPr>
              <a:t>We utilized LANDFIRE Cover type layers and chose two that seemed to best represent our biomass of interest. </a:t>
            </a:r>
          </a:p>
          <a:p>
            <a:pPr marL="171450" indent="-171450">
              <a:buFont typeface="Arial"/>
              <a:buChar char="•"/>
            </a:pPr>
            <a:r>
              <a:rPr lang="en-US">
                <a:cs typeface="Calibri"/>
              </a:rPr>
              <a:t>The white areas on the pasture were mostly tree cover types that we are not interested in for this analysis.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110682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created an R script to mask out any land cover types that were not either </a:t>
            </a:r>
            <a:r>
              <a:rPr lang="en-US"/>
              <a:t>Western Great Plains Shortgrass Prairie or Western Great Plains Foothill and Piedmont Grassland</a:t>
            </a:r>
          </a:p>
          <a:p>
            <a:pPr marL="171450" indent="-171450">
              <a:buFont typeface="Arial"/>
              <a:buChar char="•"/>
            </a:pPr>
            <a:r>
              <a:rPr lang="en-US">
                <a:cs typeface="Calibri" panose="020F0502020204030204"/>
              </a:rPr>
              <a:t>We used the data we processed from the EVT layer to further process the ARS imagery</a:t>
            </a:r>
          </a:p>
          <a:p>
            <a:pPr marL="171450" indent="-171450">
              <a:buFont typeface="Arial"/>
              <a:buChar char="•"/>
            </a:pPr>
            <a:r>
              <a:rPr lang="en-US">
                <a:cs typeface="Calibri" panose="020F0502020204030204"/>
              </a:rPr>
              <a:t>The third image represents the overlay of the two products, allowing us to analyze only the numbers which match the land cover type criteria</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55463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These images show the maximum biomass present across each month of the growing season in 2022</a:t>
            </a:r>
          </a:p>
          <a:p>
            <a:pPr marL="171450" indent="-171450">
              <a:buFont typeface="Arial"/>
              <a:buChar char="•"/>
            </a:pPr>
            <a:r>
              <a:rPr lang="en-US">
                <a:cs typeface="Calibri"/>
              </a:rPr>
              <a:t>The analysis was completed using R scripts and ArcGIS for visualization</a:t>
            </a:r>
          </a:p>
          <a:p>
            <a:pPr marL="171450" indent="-171450">
              <a:buFont typeface="Arial"/>
              <a:buChar char="•"/>
            </a:pPr>
            <a:r>
              <a:rPr lang="en-US">
                <a:cs typeface="Calibri"/>
              </a:rPr>
              <a:t>These findings will be used to inform ranch managers where there is high forage availability throughout the growing season</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84792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Annual biomass ARS Map and Date of Max graph</a:t>
            </a:r>
          </a:p>
          <a:p>
            <a:pPr marL="171450" indent="-171450">
              <a:buFont typeface="Arial"/>
              <a:buChar char="•"/>
            </a:pPr>
            <a:r>
              <a:rPr lang="en-US" dirty="0">
                <a:cs typeface="Calibri"/>
              </a:rPr>
              <a:t>Histogram of the date of the maximum biomass values for 2022 with the grass mass applied </a:t>
            </a:r>
          </a:p>
          <a:p>
            <a:pPr marL="171450" indent="-171450">
              <a:buFont typeface="Arial"/>
              <a:buChar char="•"/>
            </a:pPr>
            <a:r>
              <a:rPr lang="en-US" dirty="0">
                <a:cs typeface="Calibri"/>
              </a:rPr>
              <a:t>Most values occurring around day 180 or end of June or during peak growing season </a:t>
            </a:r>
          </a:p>
          <a:p>
            <a:pPr marL="171450" indent="-171450">
              <a:buFont typeface="Arial"/>
              <a:buChar char="•"/>
            </a:pPr>
            <a:r>
              <a:rPr lang="en-US" dirty="0">
                <a:cs typeface="Calibri"/>
              </a:rPr>
              <a:t>Second bump in max  date around 260 or middle of September </a:t>
            </a:r>
            <a:endParaRPr lang="en-US" dirty="0"/>
          </a:p>
          <a:p>
            <a:pPr marL="628650" lvl="1" indent="-171450">
              <a:buFont typeface="Arial"/>
              <a:buChar char="•"/>
            </a:pPr>
            <a:r>
              <a:rPr lang="en-US" dirty="0">
                <a:cs typeface="Calibri"/>
              </a:rPr>
              <a:t>Corresponds to regrowth of cool season plant</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41546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compared the visually observed field data collected in 2022 to the daily ARS biomass estimates </a:t>
            </a:r>
          </a:p>
          <a:p>
            <a:pPr marL="171450" indent="-171450">
              <a:buFont typeface="Arial"/>
              <a:buChar char="•"/>
            </a:pPr>
            <a:r>
              <a:rPr lang="en-US">
                <a:cs typeface="Calibri"/>
              </a:rPr>
              <a:t>Each point was matched based on the day of year in 2022 to the location that the field data was collected </a:t>
            </a:r>
          </a:p>
          <a:p>
            <a:pPr marL="171450" indent="-171450">
              <a:buFont typeface="Arial"/>
              <a:buChar char="•"/>
            </a:pPr>
            <a:r>
              <a:rPr lang="en-US">
                <a:cs typeface="Calibri"/>
              </a:rPr>
              <a:t>We did not find a significant relationship between the field data and the ARS remotely sensed  data</a:t>
            </a:r>
          </a:p>
          <a:p>
            <a:pPr marL="171450" indent="-171450">
              <a:buFont typeface="Arial"/>
              <a:buChar char="•"/>
            </a:pPr>
            <a:r>
              <a:rPr lang="en-US">
                <a:cs typeface="Calibri"/>
              </a:rPr>
              <a:t>Additional field observations could improve the relationship - There are only 27 field plots represented </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29443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Calculated the mean biomass value for every day in 2021 for ARS </a:t>
            </a:r>
            <a:endParaRPr lang="en-US" err="1"/>
          </a:p>
          <a:p>
            <a:pPr marL="171450" indent="-171450">
              <a:buFont typeface="Arial"/>
              <a:buChar char="•"/>
            </a:pPr>
            <a:r>
              <a:rPr lang="en-US"/>
              <a:t>Compared to the annual 2021 RAP biomass </a:t>
            </a:r>
          </a:p>
          <a:p>
            <a:pPr marL="171450" indent="-171450">
              <a:buFont typeface="Arial"/>
              <a:buChar char="•"/>
            </a:pPr>
            <a:r>
              <a:rPr lang="en-US">
                <a:cs typeface="Calibri"/>
              </a:rPr>
              <a:t>Then randomly selected 10,000 pixels from the overlayed raster values</a:t>
            </a:r>
          </a:p>
          <a:p>
            <a:pPr marL="171450" indent="-171450">
              <a:buFont typeface="Arial"/>
              <a:buChar char="•"/>
            </a:pPr>
            <a:r>
              <a:rPr lang="en-US">
                <a:cs typeface="Calibri"/>
              </a:rPr>
              <a:t>This bright yellow colors in the scatter plot represent high density of overlapping points</a:t>
            </a:r>
          </a:p>
          <a:p>
            <a:pPr marL="171450" indent="-171450">
              <a:buFont typeface="Arial"/>
              <a:buChar char="•"/>
            </a:pPr>
            <a:r>
              <a:rPr lang="en-US">
                <a:cs typeface="Calibri"/>
              </a:rPr>
              <a:t>We found the two biomass estimates have a statistically significant relationship </a:t>
            </a:r>
          </a:p>
          <a:p>
            <a:pPr marL="171450" indent="-171450">
              <a:buFont typeface="Arial"/>
              <a:buChar char="•"/>
            </a:pPr>
            <a:r>
              <a:rPr lang="en-US">
                <a:cs typeface="Calibri"/>
              </a:rPr>
              <a:t>Important to note these do not mask out the non-grassland vegetation types so the high biomass values are still represented in this figure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60128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dirty="0">
                <a:cs typeface="Calibri"/>
              </a:rPr>
              <a:t>ARS and RAP show a relationship between their biomass calculations. </a:t>
            </a:r>
          </a:p>
          <a:p>
            <a:pPr marL="457200" lvl="2" indent="-228600">
              <a:lnSpc>
                <a:spcPct val="90000"/>
              </a:lnSpc>
              <a:spcAft>
                <a:spcPts val="600"/>
              </a:spcAft>
              <a:buFont typeface="Arial,Sans-Serif"/>
              <a:buChar char="•"/>
            </a:pPr>
            <a:r>
              <a:rPr lang="en-US" dirty="0">
                <a:cs typeface="Calibri"/>
              </a:rPr>
              <a:t>This was apparent when we had a higher sample size of 10,000 vs. The field collected plots</a:t>
            </a:r>
          </a:p>
          <a:p>
            <a:pPr marL="457200" lvl="2" indent="-228600">
              <a:lnSpc>
                <a:spcPct val="90000"/>
              </a:lnSpc>
              <a:spcAft>
                <a:spcPts val="600"/>
              </a:spcAft>
              <a:buFont typeface="Arial,Sans-Serif"/>
              <a:buChar char="•"/>
            </a:pPr>
            <a:r>
              <a:rPr lang="en-US" dirty="0">
                <a:cs typeface="Calibri"/>
              </a:rPr>
              <a:t>Highlights the potential to use either product for a similar analysis</a:t>
            </a:r>
          </a:p>
          <a:p>
            <a:pPr marL="457200" lvl="2" indent="-228600">
              <a:lnSpc>
                <a:spcPct val="90000"/>
              </a:lnSpc>
              <a:spcAft>
                <a:spcPts val="600"/>
              </a:spcAft>
              <a:buFont typeface="Arial,Sans-Serif"/>
              <a:buChar char="•"/>
            </a:pPr>
            <a:r>
              <a:rPr lang="en-US" dirty="0">
                <a:cs typeface="Calibri"/>
              </a:rPr>
              <a:t>LANDFIRE cover type layers were useful in targeting specific vegetation types of interest, this project focused on grasslands that would be used for foraging. </a:t>
            </a:r>
          </a:p>
          <a:p>
            <a:pPr marL="457200" lvl="2" indent="-228600">
              <a:lnSpc>
                <a:spcPct val="90000"/>
              </a:lnSpc>
              <a:spcAft>
                <a:spcPts val="600"/>
              </a:spcAft>
              <a:buFont typeface="Arial,Sans-Serif"/>
              <a:buChar char="•"/>
            </a:pPr>
            <a:r>
              <a:rPr lang="en-US" dirty="0">
                <a:cs typeface="Calibri"/>
              </a:rPr>
              <a:t>There was not a strong relationship between the individual plot field collected data and the ARS biomass model. This could be due to the small sample size. </a:t>
            </a:r>
          </a:p>
          <a:p>
            <a:pPr marL="457200" lvl="2" indent="-228600">
              <a:lnSpc>
                <a:spcPct val="90000"/>
              </a:lnSpc>
              <a:spcAft>
                <a:spcPts val="600"/>
              </a:spcAft>
              <a:buFont typeface="Arial,Sans-Serif"/>
              <a:buChar char="•"/>
            </a:pPr>
            <a:endParaRPr lang="en-US" dirty="0">
              <a:cs typeface="Calibri"/>
            </a:endParaRPr>
          </a:p>
          <a:p>
            <a:r>
              <a:rPr lang="en-US" dirty="0"/>
              <a:t>Photo taken by DEVELOP CO Eastern Plains Disasters team</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66422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dirty="0">
                <a:cs typeface="Calibri"/>
              </a:rPr>
              <a:t>Ranchers are a keystone species</a:t>
            </a:r>
          </a:p>
          <a:p>
            <a:pPr marL="685800" lvl="2" indent="-228600">
              <a:lnSpc>
                <a:spcPct val="90000"/>
              </a:lnSpc>
              <a:spcAft>
                <a:spcPts val="600"/>
              </a:spcAft>
              <a:buFont typeface="Arial,Sans-Serif"/>
              <a:buChar char="•"/>
            </a:pPr>
            <a:r>
              <a:rPr lang="en-US" dirty="0">
                <a:cs typeface="Calibri"/>
              </a:rPr>
              <a:t>They keep natural landscapes intact</a:t>
            </a:r>
          </a:p>
          <a:p>
            <a:pPr marL="685800" lvl="2" indent="-228600">
              <a:lnSpc>
                <a:spcPct val="90000"/>
              </a:lnSpc>
              <a:spcAft>
                <a:spcPts val="600"/>
              </a:spcAft>
              <a:buFont typeface="Arial,Sans-Serif"/>
              <a:buChar char="•"/>
            </a:pPr>
            <a:r>
              <a:rPr lang="en-US" dirty="0">
                <a:cs typeface="Calibri"/>
              </a:rPr>
              <a:t>Provide food and economic value from the land</a:t>
            </a:r>
          </a:p>
          <a:p>
            <a:pPr marL="685800" lvl="2" indent="-228600">
              <a:lnSpc>
                <a:spcPct val="90000"/>
              </a:lnSpc>
              <a:spcAft>
                <a:spcPts val="600"/>
              </a:spcAft>
              <a:buFont typeface="Arial,Sans-Serif"/>
              <a:buChar char="•"/>
            </a:pPr>
            <a:r>
              <a:rPr lang="en-US" dirty="0">
                <a:cs typeface="Calibri"/>
              </a:rPr>
              <a:t>Maintain biodiversity if properly managed</a:t>
            </a:r>
          </a:p>
          <a:p>
            <a:pPr marL="285750" indent="-228600">
              <a:lnSpc>
                <a:spcPct val="90000"/>
              </a:lnSpc>
              <a:spcAft>
                <a:spcPts val="600"/>
              </a:spcAft>
              <a:buFont typeface="Arial,Sans-Serif"/>
              <a:buChar char="•"/>
            </a:pPr>
            <a:r>
              <a:rPr lang="en-US" dirty="0">
                <a:cs typeface="Calibri"/>
              </a:rPr>
              <a:t>Protected, managed rangelands prevent the land from becoming developed</a:t>
            </a:r>
          </a:p>
          <a:p>
            <a:pPr marL="285750" indent="-228600">
              <a:lnSpc>
                <a:spcPct val="90000"/>
              </a:lnSpc>
              <a:spcAft>
                <a:spcPts val="600"/>
              </a:spcAft>
              <a:buFont typeface="Arial,Sans-Serif"/>
              <a:buChar char="•"/>
            </a:pPr>
            <a:r>
              <a:rPr lang="en-US" dirty="0">
                <a:cs typeface="Calibri"/>
              </a:rPr>
              <a:t>Ranchers are a cultural identity and many ranchers have passed the profession down through generations</a:t>
            </a:r>
          </a:p>
          <a:p>
            <a:pPr marL="285750" indent="-228600">
              <a:lnSpc>
                <a:spcPct val="90000"/>
              </a:lnSpc>
              <a:spcAft>
                <a:spcPts val="600"/>
              </a:spcAft>
              <a:buFont typeface="Arial,Sans-Serif"/>
              <a:buChar char="•"/>
            </a:pPr>
            <a:endParaRPr lang="en-US" dirty="0">
              <a:cs typeface="Calibri"/>
            </a:endParaRPr>
          </a:p>
          <a:p>
            <a:pPr marL="57150">
              <a:lnSpc>
                <a:spcPct val="90000"/>
              </a:lnSpc>
              <a:spcAft>
                <a:spcPts val="600"/>
              </a:spcAft>
            </a:pPr>
            <a:r>
              <a:rPr lang="en-US" dirty="0">
                <a:cs typeface="Calibri"/>
              </a:rPr>
              <a:t>Images taken by DEVELOP CO Eastern Plains team</a:t>
            </a:r>
          </a:p>
          <a:p>
            <a:pPr marL="285750" indent="-228600">
              <a:lnSpc>
                <a:spcPct val="90000"/>
              </a:lnSpc>
              <a:spcAft>
                <a:spcPts val="600"/>
              </a:spcAft>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285969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dirty="0">
                <a:cs typeface="Calibri"/>
              </a:rPr>
              <a:t>LANDFIRE vegetation classes are made at a national scale. They may not be specific enough to pull out individual vegetation types of interest. </a:t>
            </a:r>
          </a:p>
          <a:p>
            <a:pPr marL="285750" indent="-228600">
              <a:lnSpc>
                <a:spcPct val="90000"/>
              </a:lnSpc>
              <a:spcAft>
                <a:spcPts val="600"/>
              </a:spcAft>
              <a:buFont typeface="Arial,Sans-Serif"/>
              <a:buChar char="•"/>
            </a:pPr>
            <a:r>
              <a:rPr lang="en-US" dirty="0">
                <a:cs typeface="Calibri"/>
              </a:rPr>
              <a:t>ARS and RAP biomass rasters include all vegetative biomass, and can provide a challenge to isolate specific ones. </a:t>
            </a:r>
          </a:p>
          <a:p>
            <a:pPr marL="285750" indent="-228600">
              <a:lnSpc>
                <a:spcPct val="90000"/>
              </a:lnSpc>
              <a:spcAft>
                <a:spcPts val="600"/>
              </a:spcAft>
              <a:buFont typeface="Arial,Sans-Serif"/>
              <a:buChar char="•"/>
            </a:pPr>
            <a:r>
              <a:rPr lang="en-US" dirty="0">
                <a:cs typeface="Calibri"/>
              </a:rPr>
              <a:t>Vegetation masks can be refined for higher accuracy</a:t>
            </a:r>
          </a:p>
          <a:p>
            <a:pPr marL="285750" indent="-228600">
              <a:lnSpc>
                <a:spcPct val="90000"/>
              </a:lnSpc>
              <a:spcAft>
                <a:spcPts val="600"/>
              </a:spcAft>
              <a:buFont typeface="Arial,Sans-Serif"/>
              <a:buChar char="•"/>
            </a:pPr>
            <a:r>
              <a:rPr lang="en-US" dirty="0">
                <a:cs typeface="Calibri"/>
              </a:rPr>
              <a:t>We limited the time range from April to October, may be a more accurate date range to be derived</a:t>
            </a:r>
          </a:p>
          <a:p>
            <a:pPr marL="285750" indent="-228600">
              <a:lnSpc>
                <a:spcPct val="90000"/>
              </a:lnSpc>
              <a:spcAft>
                <a:spcPts val="600"/>
              </a:spcAft>
              <a:buFont typeface="Arial,Sans-Serif"/>
              <a:buChar char="•"/>
            </a:pPr>
            <a:endParaRPr lang="en-US" dirty="0">
              <a:cs typeface="Calibri"/>
            </a:endParaRPr>
          </a:p>
          <a:p>
            <a:r>
              <a:rPr lang="en-US" dirty="0"/>
              <a:t>Photo taken by DEVELOP CO Eastern Plains Disasters team</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376927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work lays the foundation for the next DEVELOP project the following term. Our data and methodology can be build upon to further enhance the biomass estimations. Additionally, this methodology can be applied to other test sites, such as bison rangeland monitoring. LANDFIRE layers can be used to filter out vegetation types for specific regions of interest. </a:t>
            </a:r>
          </a:p>
          <a:p>
            <a:endParaRPr lang="en-US" dirty="0">
              <a:cs typeface="Calibri"/>
            </a:endParaRPr>
          </a:p>
          <a:p>
            <a:r>
              <a:rPr lang="en-US" dirty="0">
                <a:cs typeface="Calibri"/>
              </a:rPr>
              <a:t>Bison picture</a:t>
            </a:r>
          </a:p>
          <a:p>
            <a:r>
              <a:rPr lang="en-US" dirty="0">
                <a:cs typeface="Calibri"/>
              </a:rPr>
              <a:t>Image Credit: Pix4free</a:t>
            </a:r>
            <a:endParaRPr lang="en-US" dirty="0"/>
          </a:p>
          <a:p>
            <a:r>
              <a:rPr lang="en-US" dirty="0">
                <a:cs typeface="Calibri"/>
              </a:rPr>
              <a:t>Image Source:</a:t>
            </a:r>
            <a:r>
              <a:rPr lang="en-US" dirty="0"/>
              <a:t> </a:t>
            </a:r>
            <a:r>
              <a:rPr lang="en-US" dirty="0">
                <a:hlinkClick r:id="rId3"/>
              </a:rPr>
              <a:t>Free </a:t>
            </a:r>
            <a:r>
              <a:rPr lang="en-US" dirty="0" err="1">
                <a:hlinkClick r:id="rId3"/>
              </a:rPr>
              <a:t>yellowstone</a:t>
            </a:r>
            <a:r>
              <a:rPr lang="en-US" dirty="0">
                <a:hlinkClick r:id="rId3"/>
              </a:rPr>
              <a:t> national park bison plain forest animal - Image (pix4free.org)</a:t>
            </a:r>
            <a:endParaRPr lang="en-US" dirty="0"/>
          </a:p>
          <a:p>
            <a:r>
              <a:rPr lang="en-US" b="0" i="0" dirty="0">
                <a:solidFill>
                  <a:srgbClr val="656565"/>
                </a:solidFill>
                <a:effectLst/>
                <a:latin typeface="Raleway" panose="020B0604020202020204" pitchFamily="2" charset="0"/>
              </a:rPr>
              <a:t>CCO (public domain)</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406534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taken by DEVELOP CO Eastern Plains Disasters team</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637071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field data collection : Miles Innes, Grace Coughlin and Makela Riordan</a:t>
            </a:r>
          </a:p>
          <a:p>
            <a:r>
              <a:rPr lang="en-US" dirty="0"/>
              <a:t>For ARS data and plot design: Sean Kearney, David Augustine, Lauren </a:t>
            </a:r>
            <a:r>
              <a:rPr lang="en-US" dirty="0" err="1"/>
              <a:t>Porensky</a:t>
            </a:r>
            <a:endParaRPr lang="en-US" dirty="0" err="1">
              <a:cs typeface="Calibri"/>
            </a:endParaRPr>
          </a:p>
          <a:p>
            <a:r>
              <a:rPr lang="en-US" dirty="0"/>
              <a:t>Davie Brooks, Bo Boatright, Rye Austin (note that it is Rye with an “e”), William Burnidge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Sans-Serif"/>
              <a:buChar char="•"/>
            </a:pPr>
            <a:r>
              <a:rPr lang="en-US" dirty="0"/>
              <a:t>Trackable collars are placed on cattle and linked to a virtual map where ranchers can edit the boundaries of the fence.</a:t>
            </a:r>
          </a:p>
          <a:p>
            <a:pPr marL="285750" indent="-228600">
              <a:lnSpc>
                <a:spcPct val="90000"/>
              </a:lnSpc>
              <a:spcAft>
                <a:spcPts val="600"/>
              </a:spcAft>
              <a:buFont typeface="Arial,Sans-Serif"/>
              <a:buChar char="•"/>
            </a:pPr>
            <a:r>
              <a:rPr lang="en-US" dirty="0"/>
              <a:t>Cattle are given a stimuli when they approach the fence, followed by a shock if they pass the boundary.</a:t>
            </a:r>
            <a:endParaRPr lang="en-US" dirty="0">
              <a:cs typeface="Calibri"/>
            </a:endParaRPr>
          </a:p>
          <a:p>
            <a:pPr marL="285750" indent="-228600">
              <a:lnSpc>
                <a:spcPct val="90000"/>
              </a:lnSpc>
              <a:spcAft>
                <a:spcPts val="600"/>
              </a:spcAft>
              <a:buFont typeface="Arial,Sans-Serif"/>
              <a:buChar char="•"/>
            </a:pPr>
            <a:r>
              <a:rPr lang="en-US" dirty="0"/>
              <a:t>This type of management allows ranchers to herd cattle remotely, improving management efficiency.</a:t>
            </a:r>
            <a:endParaRPr lang="en-US" dirty="0">
              <a:cs typeface="Calibri"/>
            </a:endParaRPr>
          </a:p>
          <a:p>
            <a:pPr marL="285750" indent="-228600">
              <a:lnSpc>
                <a:spcPct val="90000"/>
              </a:lnSpc>
              <a:spcAft>
                <a:spcPts val="600"/>
              </a:spcAft>
              <a:buFont typeface="Arial,Sans-Serif"/>
              <a:buChar char="•"/>
            </a:pPr>
            <a:r>
              <a:rPr lang="en-US" dirty="0"/>
              <a:t>This approach has the potential for several different applications, such as the improvement of biodiversity, creation of fuel breaks for wildfire prevention management and riparian buffer protection.</a:t>
            </a:r>
            <a:endParaRPr lang="en-US" dirty="0">
              <a:cs typeface="Calibri"/>
            </a:endParaRPr>
          </a:p>
          <a:p>
            <a:pPr marL="285750" indent="-228600">
              <a:lnSpc>
                <a:spcPct val="90000"/>
              </a:lnSpc>
              <a:spcAft>
                <a:spcPts val="600"/>
              </a:spcAft>
              <a:buFont typeface="Arial,Sans-Serif"/>
              <a:buChar char="•"/>
            </a:pPr>
            <a:endParaRPr lang="en-US" dirty="0"/>
          </a:p>
          <a:p>
            <a:r>
              <a:rPr lang="en-US" dirty="0"/>
              <a:t>------------------------------Image Information Below ------------------------------ </a:t>
            </a:r>
            <a:endParaRPr lang="en-US" dirty="0">
              <a:cs typeface="Calibri"/>
            </a:endParaRPr>
          </a:p>
          <a:p>
            <a:r>
              <a:rPr lang="en-US" dirty="0"/>
              <a:t>Image Credit: CSIRO</a:t>
            </a:r>
            <a:endParaRPr lang="en-US" dirty="0">
              <a:cs typeface="Calibri"/>
            </a:endParaRPr>
          </a:p>
          <a:p>
            <a:r>
              <a:rPr lang="en-US" dirty="0"/>
              <a:t>Image Source: </a:t>
            </a:r>
            <a:r>
              <a:rPr lang="en-US" dirty="0">
                <a:hlinkClick r:id="rId3"/>
              </a:rPr>
              <a:t>https://commons.wikimedia.org/wiki/File:CSIRO_ScienceImage_10833_Cattle_wearing_virtual_fencing_collars.jpg</a:t>
            </a:r>
            <a:r>
              <a:rPr lang="en-US" dirty="0"/>
              <a:t> </a:t>
            </a:r>
          </a:p>
          <a:p>
            <a:r>
              <a:rPr lang="en-US" dirty="0">
                <a:hlinkClick r:id="rId4" tooltip="w:en:Creative Commons"/>
              </a:rPr>
              <a:t>Creative Commons</a:t>
            </a:r>
            <a:r>
              <a:rPr lang="en-US" dirty="0"/>
              <a:t> </a:t>
            </a:r>
            <a:r>
              <a:rPr lang="en-US" dirty="0">
                <a:hlinkClick r:id="rId5"/>
              </a:rPr>
              <a:t>Attribution 3.0 </a:t>
            </a:r>
            <a:r>
              <a:rPr lang="en-US" dirty="0" err="1">
                <a:hlinkClick r:id="rId5"/>
              </a:rPr>
              <a:t>Unported</a:t>
            </a:r>
            <a:endParaRPr lang="en-US" dirty="0"/>
          </a:p>
          <a:p>
            <a:pPr marL="171450" indent="-171450">
              <a:buFont typeface="Arial,Sans-Serif"/>
              <a:buChar char="•"/>
            </a:pPr>
            <a:endParaRPr lang="en-US" dirty="0">
              <a:cs typeface="Calibri"/>
            </a:endParaRPr>
          </a:p>
          <a:p>
            <a:pPr marL="285750" indent="-228600">
              <a:lnSpc>
                <a:spcPct val="90000"/>
              </a:lnSpc>
              <a:spcAft>
                <a:spcPts val="600"/>
              </a:spcAft>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19618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There are two partners in this study: Red Top Ranch and the Nature Conservancy. </a:t>
            </a:r>
          </a:p>
          <a:p>
            <a:pPr marL="171450" indent="-171450">
              <a:buFont typeface="Arial"/>
              <a:buChar char="•"/>
            </a:pPr>
            <a:r>
              <a:rPr lang="en-US">
                <a:cs typeface="Calibri"/>
              </a:rPr>
              <a:t>Red Top Ranch is a working cattle ranch in Pueblo County, Colorado. </a:t>
            </a:r>
          </a:p>
          <a:p>
            <a:pPr marL="171450" indent="-171450">
              <a:buFont typeface="Arial"/>
              <a:buChar char="•"/>
            </a:pPr>
            <a:r>
              <a:rPr lang="en-US">
                <a:cs typeface="Calibri"/>
              </a:rPr>
              <a:t>The Nature Conservancy is a global organization that promotes biodiversity and conservation efforts. </a:t>
            </a:r>
          </a:p>
          <a:p>
            <a:pPr marL="171450" indent="-171450">
              <a:buFont typeface="Arial"/>
              <a:buChar char="•"/>
            </a:pPr>
            <a:r>
              <a:rPr lang="en-US">
                <a:cs typeface="Calibri"/>
              </a:rPr>
              <a:t>They both are interested in the effects of virtual fencing in rangeland management. </a:t>
            </a:r>
          </a:p>
          <a:p>
            <a:pPr marL="171450" indent="-171450">
              <a:buFont typeface="Arial"/>
              <a:buChar char="•"/>
            </a:pPr>
            <a:r>
              <a:rPr lang="en-US">
                <a:cs typeface="Calibri"/>
              </a:rPr>
              <a:t>Red Top Ranch also is interested in if it helps inform their rotation management and available forage for their cattle. </a:t>
            </a:r>
          </a:p>
          <a:p>
            <a:pPr marL="171450" indent="-171450">
              <a:buFont typeface="Arial"/>
              <a:buChar char="•"/>
            </a:pPr>
            <a:r>
              <a:rPr lang="en-US">
                <a:cs typeface="Calibri"/>
              </a:rPr>
              <a:t>The Nature Conservancy is interested in how virtual fencing can be applied to other study areas and if it can promote conservation efforts. </a:t>
            </a:r>
          </a:p>
          <a:p>
            <a:pPr marL="171450" indent="-171450">
              <a:buFont typeface="Arial"/>
              <a:buChar char="•"/>
            </a:pPr>
            <a:endParaRPr lang="en-US">
              <a:cs typeface="Calibri"/>
            </a:endParaRPr>
          </a:p>
          <a:p>
            <a:r>
              <a:rPr lang="en-US">
                <a:cs typeface="Calibri"/>
              </a:rPr>
              <a:t>Icons from Microsoft PowerPoint Suite</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21777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457200">
              <a:lnSpc>
                <a:spcPct val="90000"/>
              </a:lnSpc>
              <a:spcAft>
                <a:spcPts val="600"/>
              </a:spcAft>
              <a:buAutoNum type="arabicPeriod"/>
            </a:pPr>
            <a:r>
              <a:rPr lang="en-US" dirty="0"/>
              <a:t>Track and quantify range conditions on Red Top Ranch</a:t>
            </a:r>
          </a:p>
          <a:p>
            <a:pPr marL="514350" indent="-457200">
              <a:lnSpc>
                <a:spcPct val="90000"/>
              </a:lnSpc>
              <a:spcAft>
                <a:spcPts val="600"/>
              </a:spcAft>
              <a:buAutoNum type="arabicPeriod"/>
            </a:pPr>
            <a:r>
              <a:rPr lang="en-US" b="1" dirty="0"/>
              <a:t>Evaluate existing products of standing biomass</a:t>
            </a:r>
            <a:endParaRPr lang="en-US" b="1" dirty="0">
              <a:cs typeface="Calibri"/>
            </a:endParaRPr>
          </a:p>
          <a:p>
            <a:pPr marL="514350" indent="-457200">
              <a:lnSpc>
                <a:spcPct val="90000"/>
              </a:lnSpc>
              <a:spcAft>
                <a:spcPts val="600"/>
              </a:spcAft>
              <a:buAutoNum type="arabicPeriod"/>
            </a:pPr>
            <a:r>
              <a:rPr lang="en-US" dirty="0"/>
              <a:t>Supporting</a:t>
            </a:r>
            <a:r>
              <a:rPr lang="en-US" dirty="0">
                <a:cs typeface="Calibri"/>
              </a:rPr>
              <a:t> larger long term project that is a collaboration between CSU, TNC, and Red Top Ranch </a:t>
            </a:r>
            <a:endParaRPr lang="en-US" b="1" dirty="0">
              <a:cs typeface="Calibri"/>
            </a:endParaRPr>
          </a:p>
          <a:p>
            <a:pPr marL="57150" indent="-171450">
              <a:lnSpc>
                <a:spcPct val="90000"/>
              </a:lnSpc>
              <a:spcAft>
                <a:spcPts val="600"/>
              </a:spcAft>
              <a:buFont typeface="Arial,Sans-Serif"/>
              <a:buChar char="•"/>
            </a:pPr>
            <a:endParaRPr lang="en-US" dirty="0">
              <a:cs typeface="Calibri"/>
            </a:endParaRPr>
          </a:p>
          <a:p>
            <a:pPr marL="0" indent="0">
              <a:lnSpc>
                <a:spcPct val="90000"/>
              </a:lnSpc>
              <a:spcAft>
                <a:spcPts val="600"/>
              </a:spcAft>
              <a:buFont typeface="Arial,Sans-Serif"/>
              <a:buNone/>
            </a:pPr>
            <a:endParaRPr lang="en-US" dirty="0">
              <a:cs typeface="Calibri"/>
            </a:endParaRPr>
          </a:p>
          <a:p>
            <a:pPr marL="0" indent="0">
              <a:lnSpc>
                <a:spcPct val="90000"/>
              </a:lnSpc>
              <a:spcAft>
                <a:spcPts val="600"/>
              </a:spcAft>
              <a:buFont typeface="Arial,Sans-Serif"/>
              <a:buNone/>
            </a:pPr>
            <a:r>
              <a:rPr lang="en-US" dirty="0">
                <a:cs typeface="Calibri"/>
              </a:rPr>
              <a:t>Icons from Microsoft PowerPoint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02269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study area is Red Top Ranch, in Pueblo County, Colorado. </a:t>
            </a:r>
          </a:p>
          <a:p>
            <a:pPr marL="171450" indent="-171450">
              <a:buFont typeface="Arial"/>
              <a:buChar char="•"/>
            </a:pPr>
            <a:r>
              <a:rPr lang="en-US" dirty="0"/>
              <a:t>The ranch spans 80,000 acres and has 34 pastures. </a:t>
            </a:r>
            <a:endParaRPr lang="en-US" dirty="0">
              <a:cs typeface="Calibri" panose="020F0502020204030204"/>
            </a:endParaRPr>
          </a:p>
          <a:p>
            <a:pPr marL="171450" indent="-171450">
              <a:buFont typeface="Arial"/>
              <a:buChar char="•"/>
            </a:pPr>
            <a:r>
              <a:rPr lang="en-US" dirty="0"/>
              <a:t>The pastures marked in red are the experimental pastures, where virtual fencing is being trialed as an adaptive management tool. </a:t>
            </a:r>
            <a:endParaRPr lang="en-US" dirty="0">
              <a:cs typeface="Calibri" panose="020F0502020204030204"/>
            </a:endParaRPr>
          </a:p>
          <a:p>
            <a:pPr marL="171450" indent="-171450">
              <a:buFont typeface="Arial"/>
              <a:buChar char="•"/>
            </a:pPr>
            <a:r>
              <a:rPr lang="en-US" dirty="0"/>
              <a:t>The white pastures are acting as the control in this experiment. The data we are analyzing are from 2021 and 2022. </a:t>
            </a:r>
            <a:endParaRPr lang="en-US" dirty="0">
              <a:cs typeface="Calibri"/>
            </a:endParaRPr>
          </a:p>
          <a:p>
            <a:r>
              <a:rPr lang="en-US" dirty="0"/>
              <a:t>Climate Data is for Pueblo, Colorado found here: https://www.usclimatedata.com/climate/pueblo/colorado/united-states/usco0323</a:t>
            </a:r>
            <a:endParaRPr lang="en-US" dirty="0">
              <a:cs typeface="Calibri"/>
            </a:endParaRPr>
          </a:p>
          <a:p>
            <a:endParaRPr lang="en-US" dirty="0">
              <a:cs typeface="Calibri"/>
            </a:endParaRPr>
          </a:p>
          <a:p>
            <a:r>
              <a:rPr lang="en-US" dirty="0" err="1">
                <a:cs typeface="Calibri"/>
              </a:rPr>
              <a:t>Basemap</a:t>
            </a:r>
            <a:r>
              <a:rPr lang="en-US" dirty="0">
                <a:cs typeface="Calibri"/>
              </a:rPr>
              <a:t> credit: Esri</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2717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Speaker Notes: These are the dominant vegetation and wildlife that is on the ranch lands.</a:t>
            </a:r>
            <a:endParaRPr lang="en-US" dirty="0"/>
          </a:p>
          <a:p>
            <a:pPr marL="171450" indent="-171450">
              <a:buFont typeface="Arial"/>
              <a:buChar char="•"/>
            </a:pPr>
            <a:r>
              <a:rPr lang="en-US" dirty="0">
                <a:cs typeface="Calibri"/>
              </a:rPr>
              <a:t> Three types of grass highlighted, Blue gramma, Western Wheat grass, and James </a:t>
            </a:r>
            <a:r>
              <a:rPr lang="en-US" dirty="0" err="1">
                <a:cs typeface="Calibri"/>
              </a:rPr>
              <a:t>Galetta</a:t>
            </a:r>
            <a:r>
              <a:rPr lang="en-US" dirty="0">
                <a:cs typeface="Calibri"/>
              </a:rPr>
              <a:t> Grass.</a:t>
            </a:r>
          </a:p>
          <a:p>
            <a:pPr marL="171450" indent="-171450">
              <a:buFont typeface="Arial"/>
              <a:buChar char="•"/>
            </a:pPr>
            <a:r>
              <a:rPr lang="en-US" dirty="0">
                <a:cs typeface="Calibri"/>
              </a:rPr>
              <a:t> Other types of vegetation include </a:t>
            </a:r>
            <a:r>
              <a:rPr lang="en-US" dirty="0" err="1">
                <a:cs typeface="Calibri"/>
              </a:rPr>
              <a:t>Choya</a:t>
            </a:r>
            <a:r>
              <a:rPr lang="en-US" dirty="0">
                <a:cs typeface="Calibri"/>
              </a:rPr>
              <a:t> </a:t>
            </a:r>
            <a:r>
              <a:rPr lang="en-US" dirty="0" err="1">
                <a:cs typeface="Calibri"/>
              </a:rPr>
              <a:t>Catus</a:t>
            </a:r>
            <a:r>
              <a:rPr lang="en-US" dirty="0">
                <a:cs typeface="Calibri"/>
              </a:rPr>
              <a:t>, Juniper Trees, and </a:t>
            </a:r>
            <a:r>
              <a:rPr lang="en-US" dirty="0" err="1">
                <a:cs typeface="Calibri"/>
              </a:rPr>
              <a:t>Pickly</a:t>
            </a:r>
            <a:r>
              <a:rPr lang="en-US" dirty="0">
                <a:cs typeface="Calibri"/>
              </a:rPr>
              <a:t> Pear Cactus. </a:t>
            </a:r>
          </a:p>
          <a:p>
            <a:pPr marL="171450" indent="-171450">
              <a:buFont typeface="Arial"/>
              <a:buChar char="•"/>
            </a:pPr>
            <a:r>
              <a:rPr lang="en-US" dirty="0">
                <a:cs typeface="Calibri"/>
              </a:rPr>
              <a:t>Antelope, Cassin's sparrow, and cattle are all examples of wildlife that exist and depend on the ranch. </a:t>
            </a:r>
          </a:p>
          <a:p>
            <a:endParaRPr lang="en-US" dirty="0">
              <a:cs typeface="Calibri"/>
            </a:endParaRPr>
          </a:p>
          <a:p>
            <a:r>
              <a:rPr lang="en-US" dirty="0"/>
              <a:t>------------------------------Image Information Below ------------------------------ </a:t>
            </a:r>
            <a:endParaRPr lang="en-US" dirty="0">
              <a:cs typeface="Calibri"/>
            </a:endParaRPr>
          </a:p>
          <a:p>
            <a:endParaRPr lang="en-US" dirty="0">
              <a:cs typeface="Calibri"/>
            </a:endParaRPr>
          </a:p>
          <a:p>
            <a:r>
              <a:rPr lang="en-US" dirty="0">
                <a:cs typeface="Calibri"/>
              </a:rPr>
              <a:t>Blue Gramma credit: Matt Lavin </a:t>
            </a:r>
          </a:p>
          <a:p>
            <a:r>
              <a:rPr lang="en-US" dirty="0"/>
              <a:t>Blue Gamma source: https://www.flickr.com/photos/plant_diversity/48266532477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source sans pro" panose="020B0503030403020204" pitchFamily="34" charset="0"/>
              </a:rPr>
              <a:t>CC BY-SA 2.0</a:t>
            </a:r>
          </a:p>
          <a:p>
            <a:endParaRPr lang="en-US" dirty="0"/>
          </a:p>
          <a:p>
            <a:endParaRPr lang="en-US" dirty="0">
              <a:cs typeface="Calibri"/>
              <a:hlinkClick r:id="" action="ppaction://noaction"/>
            </a:endParaRPr>
          </a:p>
          <a:p>
            <a:r>
              <a:rPr lang="en-US" dirty="0" err="1">
                <a:cs typeface="Calibri"/>
              </a:rPr>
              <a:t>Choya</a:t>
            </a:r>
            <a:r>
              <a:rPr lang="en-US" dirty="0">
                <a:cs typeface="Calibri"/>
              </a:rPr>
              <a:t> Cactus credit: </a:t>
            </a:r>
            <a:r>
              <a:rPr lang="en-US" dirty="0" err="1">
                <a:cs typeface="Calibri"/>
              </a:rPr>
              <a:t>Adbar</a:t>
            </a:r>
            <a:endParaRPr lang="en-US" dirty="0">
              <a:cs typeface="Calibri"/>
            </a:endParaRPr>
          </a:p>
          <a:p>
            <a:r>
              <a:rPr lang="en-US" dirty="0" err="1">
                <a:cs typeface="Calibri"/>
              </a:rPr>
              <a:t>Choya</a:t>
            </a:r>
            <a:r>
              <a:rPr lang="en-US" dirty="0">
                <a:cs typeface="Calibri"/>
              </a:rPr>
              <a:t> Cactus source: </a:t>
            </a:r>
            <a:r>
              <a:rPr lang="en-US" dirty="0"/>
              <a:t>https://commons.wikimedia.org/wiki/File:Cholla_Anza_Borrego.jpg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source sans pro" panose="020B0503030403020204" pitchFamily="34" charset="0"/>
              </a:rPr>
              <a:t>CC BY-SA 3.0</a:t>
            </a:r>
          </a:p>
          <a:p>
            <a:endParaRPr lang="en-US" dirty="0">
              <a:cs typeface="Calibri"/>
            </a:endParaRPr>
          </a:p>
          <a:p>
            <a:r>
              <a:rPr lang="en-US" dirty="0">
                <a:cs typeface="Calibri"/>
              </a:rPr>
              <a:t>Juniper Tree credit: Jimmy Thomas</a:t>
            </a:r>
          </a:p>
          <a:p>
            <a:r>
              <a:rPr lang="en-US" dirty="0">
                <a:cs typeface="Calibri"/>
              </a:rPr>
              <a:t>Juniper Tree source: </a:t>
            </a:r>
            <a:r>
              <a:rPr lang="en-US" dirty="0"/>
              <a:t>https://commons.wikimedia.org/wiki/File:Junipers_Serpents_trail_Colorado.jpg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source sans pro" panose="020B0503030403020204" pitchFamily="34" charset="0"/>
              </a:rPr>
              <a:t>CC BY-SA 2.0</a:t>
            </a:r>
          </a:p>
          <a:p>
            <a:endParaRPr lang="en-US" dirty="0"/>
          </a:p>
          <a:p>
            <a:endParaRPr lang="en-US" dirty="0">
              <a:cs typeface="Calibri"/>
            </a:endParaRPr>
          </a:p>
          <a:p>
            <a:r>
              <a:rPr lang="en-US" dirty="0">
                <a:cs typeface="Calibri"/>
              </a:rPr>
              <a:t>Cassin’s Sparrow credit: Tom Benson</a:t>
            </a:r>
          </a:p>
          <a:p>
            <a:r>
              <a:rPr lang="en-US" dirty="0"/>
              <a:t>Cassin's Sparrow source: </a:t>
            </a:r>
            <a:r>
              <a:rPr lang="en-US" dirty="0">
                <a:hlinkClick r:id="rId3"/>
              </a:rPr>
              <a:t>https://www.flickr.com/photos/40928097@N07/46995889254/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source sans pro" panose="020B0503030403020204" pitchFamily="34" charset="0"/>
              </a:rPr>
              <a:t>CC BY-NC-ND 2.0</a:t>
            </a:r>
          </a:p>
          <a:p>
            <a:endParaRPr lang="en-US" dirty="0"/>
          </a:p>
          <a:p>
            <a:endParaRPr lang="en-US" dirty="0">
              <a:cs typeface="Calibri"/>
            </a:endParaRPr>
          </a:p>
          <a:p>
            <a:r>
              <a:rPr lang="en-US" dirty="0">
                <a:cs typeface="Calibri"/>
              </a:rPr>
              <a:t>Antelope and Cattle image were taken </a:t>
            </a:r>
            <a:r>
              <a:rPr lang="en-US" dirty="0"/>
              <a:t>by the DEVELOP CO Eastern Plains Disasters team</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2500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457200">
              <a:lnSpc>
                <a:spcPct val="90000"/>
              </a:lnSpc>
              <a:spcAft>
                <a:spcPts val="600"/>
              </a:spcAft>
              <a:buFont typeface="Arial"/>
              <a:buChar char="•"/>
            </a:pPr>
            <a:r>
              <a:rPr lang="en-US"/>
              <a:t>Track and quantify range conditions on Red Top Ranch</a:t>
            </a:r>
          </a:p>
          <a:p>
            <a:pPr marL="685800" lvl="2" indent="-457200">
              <a:lnSpc>
                <a:spcPct val="90000"/>
              </a:lnSpc>
              <a:spcAft>
                <a:spcPts val="600"/>
              </a:spcAft>
              <a:buFont typeface="Arial"/>
              <a:buChar char="•"/>
            </a:pPr>
            <a:r>
              <a:rPr lang="en-US">
                <a:cs typeface="Calibri" panose="020F0502020204030204"/>
              </a:rPr>
              <a:t>Monthly Biomass </a:t>
            </a:r>
            <a:r>
              <a:rPr lang="en-US" err="1">
                <a:cs typeface="Calibri" panose="020F0502020204030204"/>
              </a:rPr>
              <a:t>paterns</a:t>
            </a:r>
            <a:r>
              <a:rPr lang="en-US">
                <a:cs typeface="Calibri" panose="020F0502020204030204"/>
              </a:rPr>
              <a:t> and Annual patterns for 2021 and 2022. </a:t>
            </a:r>
          </a:p>
          <a:p>
            <a:pPr marL="685800" lvl="2" indent="-457200">
              <a:lnSpc>
                <a:spcPct val="90000"/>
              </a:lnSpc>
              <a:spcAft>
                <a:spcPts val="600"/>
              </a:spcAft>
              <a:buFont typeface="Arial"/>
              <a:buChar char="•"/>
            </a:pPr>
            <a:r>
              <a:rPr lang="en-US">
                <a:cs typeface="Calibri" panose="020F0502020204030204"/>
              </a:rPr>
              <a:t>Look at ARS and RAP products</a:t>
            </a:r>
            <a:endParaRPr lang="en-US"/>
          </a:p>
          <a:p>
            <a:pPr marL="514350" indent="-457200">
              <a:lnSpc>
                <a:spcPct val="90000"/>
              </a:lnSpc>
              <a:spcAft>
                <a:spcPts val="600"/>
              </a:spcAft>
              <a:buFont typeface="Arial"/>
              <a:buChar char="•"/>
            </a:pPr>
            <a:r>
              <a:rPr lang="en-US" b="1"/>
              <a:t>Evaluate existing products of standing biomass</a:t>
            </a:r>
            <a:endParaRPr lang="en-US" b="1">
              <a:cs typeface="Calibri" panose="020F0502020204030204"/>
            </a:endParaRPr>
          </a:p>
          <a:p>
            <a:pPr marL="685800" lvl="2" indent="-457200">
              <a:lnSpc>
                <a:spcPct val="90000"/>
              </a:lnSpc>
              <a:spcAft>
                <a:spcPts val="600"/>
              </a:spcAft>
              <a:buFont typeface="Arial"/>
              <a:buChar char="•"/>
            </a:pPr>
            <a:r>
              <a:rPr lang="en-US">
                <a:cs typeface="Calibri" panose="020F0502020204030204"/>
              </a:rPr>
              <a:t>Create biomass maps for ARS and RAP tom compare against each other</a:t>
            </a:r>
          </a:p>
          <a:p>
            <a:pPr marL="685800" lvl="2" indent="-457200">
              <a:lnSpc>
                <a:spcPct val="90000"/>
              </a:lnSpc>
              <a:spcAft>
                <a:spcPts val="600"/>
              </a:spcAft>
              <a:buFont typeface="Arial"/>
              <a:buChar char="•"/>
            </a:pPr>
            <a:r>
              <a:rPr lang="en-US">
                <a:cs typeface="Calibri" panose="020F0502020204030204"/>
              </a:rPr>
              <a:t>Compare model-predicted biomass to field collected data</a:t>
            </a:r>
            <a:endParaRPr lang="en-US"/>
          </a:p>
          <a:p>
            <a:pPr marL="514350" indent="-457200">
              <a:lnSpc>
                <a:spcPct val="90000"/>
              </a:lnSpc>
              <a:spcAft>
                <a:spcPts val="600"/>
              </a:spcAft>
              <a:buFont typeface="Arial"/>
              <a:buChar char="•"/>
            </a:pPr>
            <a:r>
              <a:rPr lang="en-US"/>
              <a:t>Supporting</a:t>
            </a:r>
            <a:r>
              <a:rPr lang="en-US">
                <a:cs typeface="Calibri"/>
              </a:rPr>
              <a:t> larger long term project that is a collaboration between CSU, TNC, and Red Top Ranch </a:t>
            </a:r>
            <a:endParaRPr lang="en-US" b="1">
              <a:cs typeface="Calibri"/>
            </a:endParaRPr>
          </a:p>
          <a:p>
            <a:pPr marL="685800" lvl="2" indent="-457200">
              <a:lnSpc>
                <a:spcPct val="90000"/>
              </a:lnSpc>
              <a:spcAft>
                <a:spcPts val="600"/>
              </a:spcAft>
              <a:buFont typeface="Arial"/>
              <a:buChar char="•"/>
            </a:pPr>
            <a:r>
              <a:rPr lang="en-US">
                <a:cs typeface="Calibri"/>
              </a:rPr>
              <a:t>Next term's develop project can also build upon our findings</a:t>
            </a:r>
          </a:p>
          <a:p>
            <a:endParaRPr lang="en-US"/>
          </a:p>
          <a:p>
            <a:endParaRPr lang="en-US"/>
          </a:p>
          <a:p>
            <a:r>
              <a:rPr lang="en-US"/>
              <a:t>-Satellite, Trees, Scale, Picture, mountain, and cow icon: Office 365 (2021)</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27136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Landsat Images Credit: National Aeronautics and Space Administration, accessed July 2021. </a:t>
            </a:r>
            <a:r>
              <a:rPr lang="en-US">
                <a:hlinkClick r:id="rId3"/>
              </a:rPr>
              <a:t>https://eospso.nasa.gov/content/nasas-earth-observing-system-project-science-office</a:t>
            </a:r>
            <a:r>
              <a:rPr lang="en-US"/>
              <a:t> (public domain)</a:t>
            </a:r>
          </a:p>
          <a:p>
            <a:r>
              <a:rPr lang="en-US"/>
              <a:t>Sentinel Image Credit: European Space Agency, accessed July 2021. </a:t>
            </a:r>
            <a:r>
              <a:rPr lang="en-US">
                <a:hlinkClick r:id="rId4"/>
              </a:rPr>
              <a:t>https://www.esa.int/Applications/Observing_the_Earth/Copernicus/Sentinel-2/Downloads</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246080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661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6366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59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28899" y="1520807"/>
            <a:ext cx="838200" cy="838200"/>
          </a:xfrm>
          <a:prstGeom prst="rect">
            <a:avLst/>
          </a:prstGeom>
        </p:spPr>
      </p:pic>
      <p:pic>
        <p:nvPicPr>
          <p:cNvPr id="10" name="Picture 9" descr="A close-up of a fire&#10;&#10;Description automatically generated with low confidence">
            <a:extLst>
              <a:ext uri="{FF2B5EF4-FFF2-40B4-BE49-F238E27FC236}">
                <a16:creationId xmlns:a16="http://schemas.microsoft.com/office/drawing/2014/main" id="{551B05D5-52CA-4BFB-99D0-A16DC0B4C0E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331"/>
          <a:stretch/>
        </p:blipFill>
        <p:spPr>
          <a:xfrm>
            <a:off x="6095999" y="1079479"/>
            <a:ext cx="6096002" cy="5199668"/>
          </a:xfrm>
          <a:prstGeom prst="rect">
            <a:avLst/>
          </a:prstGeom>
        </p:spPr>
      </p:pic>
    </p:spTree>
    <p:extLst>
      <p:ext uri="{BB962C8B-B14F-4D97-AF65-F5344CB8AC3E}">
        <p14:creationId xmlns:p14="http://schemas.microsoft.com/office/powerpoint/2010/main" val="15053422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942146637"/>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12198"/>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719601"/>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317166"/>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298094417"/>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6"/>
            <a:ext cx="6096001" cy="5207179"/>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 Fall 2022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0193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28899" y="1520807"/>
            <a:ext cx="838200" cy="838200"/>
          </a:xfrm>
          <a:prstGeom prst="rect">
            <a:avLst/>
          </a:prstGeom>
        </p:spPr>
      </p:pic>
      <p:pic>
        <p:nvPicPr>
          <p:cNvPr id="10" name="Picture 9" descr="A close-up of a fire&#10;&#10;Description automatically generated with low confidence">
            <a:extLst>
              <a:ext uri="{FF2B5EF4-FFF2-40B4-BE49-F238E27FC236}">
                <a16:creationId xmlns:a16="http://schemas.microsoft.com/office/drawing/2014/main" id="{A0758ADF-D078-43E4-BFC7-380E9CA8975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096000" y="1079479"/>
            <a:ext cx="6096001" cy="519966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grpSp>
            <p:nvGrpSpPr>
              <p:cNvPr id="5" name="Group 4"/>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cstate="hqprint">
                    <a:extLst>
                      <a:ext uri="{28A0092B-C50C-407E-A947-70E740481C1C}">
                        <a14:useLocalDpi xmlns:a14="http://schemas.microsoft.com/office/drawing/2010/main"/>
                      </a:ext>
                    </a:extLst>
                  </a:blip>
                  <a:srcRect/>
                  <a:stretch>
                    <a:fillRect/>
                  </a:stretch>
                </a:blipFill>
                <a:ln w="1270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a:grpFill/>
                  </p:spPr>
                </p:pic>
              </p:grpSp>
            </p:grpSp>
          </p:grpSp>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714641" y="6341087"/>
                <a:ext cx="393192" cy="393192"/>
              </a:xfrm>
              <a:prstGeom prst="rect">
                <a:avLst/>
              </a:prstGeom>
            </p:spPr>
          </p:pic>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379CC4"/>
                  </a:solidFill>
                  <a:latin typeface="Century Gothic" panose="020B0502020202020204" pitchFamily="34" charset="0"/>
                </a:rPr>
                <a:t>| </a:t>
              </a:r>
              <a:r>
                <a:rPr lang="en-US" sz="1600" spc="100" baseline="0">
                  <a:solidFill>
                    <a:srgbClr val="379CC4"/>
                  </a:solidFill>
                  <a:latin typeface="Century Gothic" panose="020B0502020202020204" pitchFamily="34" charset="0"/>
                </a:rPr>
                <a:t>Spring 2020</a:t>
              </a:r>
            </a:p>
          </p:txBody>
        </p:sp>
      </p:grpSp>
    </p:spTree>
    <p:extLst>
      <p:ext uri="{BB962C8B-B14F-4D97-AF65-F5344CB8AC3E}">
        <p14:creationId xmlns:p14="http://schemas.microsoft.com/office/powerpoint/2010/main" val="358059024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3840">
          <p15:clr>
            <a:srgbClr val="FBAE40"/>
          </p15:clr>
        </p15:guide>
        <p15:guide id="6"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15414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7" y="-1"/>
            <a:ext cx="5574891"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66A478"/>
                </a:solidFill>
                <a:latin typeface="Century Gothic" panose="020B0502020202020204" pitchFamily="34" charset="0"/>
              </a:rPr>
              <a:t>| </a:t>
            </a:r>
            <a:r>
              <a:rPr lang="en-US" sz="1600" spc="100" baseline="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10681" y="296682"/>
              <a:ext cx="530352" cy="530352"/>
            </a:xfrm>
            <a:prstGeom prst="rect">
              <a:avLst/>
            </a:prstGeom>
          </p:spPr>
        </p:pic>
      </p:grpSp>
    </p:spTree>
    <p:extLst>
      <p:ext uri="{BB962C8B-B14F-4D97-AF65-F5344CB8AC3E}">
        <p14:creationId xmlns:p14="http://schemas.microsoft.com/office/powerpoint/2010/main" val="2786425691"/>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902193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37058" y="131836"/>
              <a:ext cx="438912" cy="438912"/>
            </a:xfrm>
            <a:prstGeom prst="rect">
              <a:avLst/>
            </a:prstGeom>
          </p:spPr>
        </p:pic>
      </p:grpSp>
    </p:spTree>
    <p:extLst>
      <p:ext uri="{BB962C8B-B14F-4D97-AF65-F5344CB8AC3E}">
        <p14:creationId xmlns:p14="http://schemas.microsoft.com/office/powerpoint/2010/main" val="3435247350"/>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34624" y="6306334"/>
              <a:ext cx="438912" cy="438912"/>
            </a:xfrm>
            <a:prstGeom prst="rect">
              <a:avLst/>
            </a:prstGeom>
          </p:spPr>
        </p:pic>
      </p:grpSp>
    </p:spTree>
    <p:extLst>
      <p:ext uri="{BB962C8B-B14F-4D97-AF65-F5344CB8AC3E}">
        <p14:creationId xmlns:p14="http://schemas.microsoft.com/office/powerpoint/2010/main" val="4053314693"/>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206164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79CC4"/>
                  </a:solidFill>
                  <a:latin typeface="Century Gothic" panose="020B0502020202020204" pitchFamily="34" charset="0"/>
                </a:rPr>
                <a:t>ACKNOWLEDGEMENTS</a:t>
              </a:r>
            </a:p>
          </p:txBody>
        </p:sp>
      </p:grpSp>
    </p:spTree>
    <p:extLst>
      <p:ext uri="{BB962C8B-B14F-4D97-AF65-F5344CB8AC3E}">
        <p14:creationId xmlns:p14="http://schemas.microsoft.com/office/powerpoint/2010/main" val="2737561334"/>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ick Bar">
  <p:cSld name="1_Thick Bar">
    <p:spTree>
      <p:nvGrpSpPr>
        <p:cNvPr id="1" name="Shape 39"/>
        <p:cNvGrpSpPr/>
        <p:nvPr/>
      </p:nvGrpSpPr>
      <p:grpSpPr>
        <a:xfrm>
          <a:off x="0" y="0"/>
          <a:ext cx="0" cy="0"/>
          <a:chOff x="0" y="0"/>
          <a:chExt cx="0" cy="0"/>
        </a:xfrm>
      </p:grpSpPr>
      <p:grpSp>
        <p:nvGrpSpPr>
          <p:cNvPr id="40" name="Google Shape;40;p22"/>
          <p:cNvGrpSpPr/>
          <p:nvPr/>
        </p:nvGrpSpPr>
        <p:grpSpPr>
          <a:xfrm>
            <a:off x="-45493" y="-131929"/>
            <a:ext cx="12310281" cy="1210101"/>
            <a:chOff x="-45493" y="-131929"/>
            <a:chExt cx="12310281" cy="1210101"/>
          </a:xfrm>
        </p:grpSpPr>
        <p:sp>
          <p:nvSpPr>
            <p:cNvPr id="41" name="Google Shape;41;p22"/>
            <p:cNvSpPr/>
            <p:nvPr/>
          </p:nvSpPr>
          <p:spPr>
            <a:xfrm>
              <a:off x="-45493" y="-131929"/>
              <a:ext cx="12310281" cy="1210101"/>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11510681" y="296682"/>
              <a:ext cx="530352" cy="530352"/>
            </a:xfrm>
            <a:prstGeom prst="rect">
              <a:avLst/>
            </a:prstGeom>
            <a:noFill/>
            <a:ln>
              <a:noFill/>
            </a:ln>
          </p:spPr>
        </p:pic>
      </p:grpSp>
    </p:spTree>
    <p:extLst>
      <p:ext uri="{BB962C8B-B14F-4D97-AF65-F5344CB8AC3E}">
        <p14:creationId xmlns:p14="http://schemas.microsoft.com/office/powerpoint/2010/main" val="3773401557"/>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ottom Arc">
  <p:cSld name="1_Bottom Arc">
    <p:spTree>
      <p:nvGrpSpPr>
        <p:cNvPr id="1" name="Shape 30"/>
        <p:cNvGrpSpPr/>
        <p:nvPr/>
      </p:nvGrpSpPr>
      <p:grpSpPr>
        <a:xfrm>
          <a:off x="0" y="0"/>
          <a:ext cx="0" cy="0"/>
          <a:chOff x="0" y="0"/>
          <a:chExt cx="0" cy="0"/>
        </a:xfrm>
      </p:grpSpPr>
      <p:grpSp>
        <p:nvGrpSpPr>
          <p:cNvPr id="31" name="Google Shape;31;p20"/>
          <p:cNvGrpSpPr/>
          <p:nvPr/>
        </p:nvGrpSpPr>
        <p:grpSpPr>
          <a:xfrm>
            <a:off x="-330280" y="-263304"/>
            <a:ext cx="12522280" cy="7121304"/>
            <a:chOff x="-330280" y="-263304"/>
            <a:chExt cx="12522280" cy="7121304"/>
          </a:xfrm>
        </p:grpSpPr>
        <p:sp>
          <p:nvSpPr>
            <p:cNvPr id="32" name="Google Shape;32;p20"/>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20"/>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 name="Google Shape;34;p20"/>
            <p:cNvPicPr preferRelativeResize="0"/>
            <p:nvPr/>
          </p:nvPicPr>
          <p:blipFill rotWithShape="1">
            <a:blip r:embed="rId2">
              <a:alphaModFix/>
            </a:blip>
            <a:srcRect/>
            <a:stretch/>
          </p:blipFill>
          <p:spPr>
            <a:xfrm>
              <a:off x="11634624" y="6306334"/>
              <a:ext cx="438912" cy="438912"/>
            </a:xfrm>
            <a:prstGeom prst="rect">
              <a:avLst/>
            </a:prstGeom>
            <a:noFill/>
            <a:ln>
              <a:noFill/>
            </a:ln>
          </p:spPr>
        </p:pic>
      </p:grpSp>
    </p:spTree>
    <p:extLst>
      <p:ext uri="{BB962C8B-B14F-4D97-AF65-F5344CB8AC3E}">
        <p14:creationId xmlns:p14="http://schemas.microsoft.com/office/powerpoint/2010/main" val="220270482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4911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 Thin Bars">
  <p:cSld name="1_2 Thin Bars">
    <p:spTree>
      <p:nvGrpSpPr>
        <p:cNvPr id="1" name="Shape 35"/>
        <p:cNvGrpSpPr/>
        <p:nvPr/>
      </p:nvGrpSpPr>
      <p:grpSpPr>
        <a:xfrm>
          <a:off x="0" y="0"/>
          <a:ext cx="0" cy="0"/>
          <a:chOff x="0" y="0"/>
          <a:chExt cx="0" cy="0"/>
        </a:xfrm>
      </p:grpSpPr>
      <p:grpSp>
        <p:nvGrpSpPr>
          <p:cNvPr id="36" name="Google Shape;36;p21"/>
          <p:cNvGrpSpPr/>
          <p:nvPr/>
        </p:nvGrpSpPr>
        <p:grpSpPr>
          <a:xfrm>
            <a:off x="0" y="-245046"/>
            <a:ext cx="12192000" cy="7316860"/>
            <a:chOff x="0" y="-245046"/>
            <a:chExt cx="12192000" cy="7316860"/>
          </a:xfrm>
        </p:grpSpPr>
        <p:sp>
          <p:nvSpPr>
            <p:cNvPr id="37" name="Google Shape;37;p21"/>
            <p:cNvSpPr/>
            <p:nvPr/>
          </p:nvSpPr>
          <p:spPr>
            <a:xfrm>
              <a:off x="0" y="6708859"/>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21"/>
            <p:cNvSpPr/>
            <p:nvPr/>
          </p:nvSpPr>
          <p:spPr>
            <a:xfrm>
              <a:off x="0" y="-245046"/>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28009648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op Arc">
  <p:cSld name="1_Top Arc">
    <p:spTree>
      <p:nvGrpSpPr>
        <p:cNvPr id="1" name="Shape 43"/>
        <p:cNvGrpSpPr/>
        <p:nvPr/>
      </p:nvGrpSpPr>
      <p:grpSpPr>
        <a:xfrm>
          <a:off x="0" y="0"/>
          <a:ext cx="0" cy="0"/>
          <a:chOff x="0" y="0"/>
          <a:chExt cx="0" cy="0"/>
        </a:xfrm>
      </p:grpSpPr>
      <p:grpSp>
        <p:nvGrpSpPr>
          <p:cNvPr id="44" name="Google Shape;44;p23"/>
          <p:cNvGrpSpPr/>
          <p:nvPr/>
        </p:nvGrpSpPr>
        <p:grpSpPr>
          <a:xfrm>
            <a:off x="-419991" y="0"/>
            <a:ext cx="12611991" cy="7171680"/>
            <a:chOff x="-419991" y="0"/>
            <a:chExt cx="12611991" cy="7171680"/>
          </a:xfrm>
        </p:grpSpPr>
        <p:sp>
          <p:nvSpPr>
            <p:cNvPr id="45" name="Google Shape;45;p23"/>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3"/>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 name="Google Shape;47;p23"/>
            <p:cNvPicPr preferRelativeResize="0"/>
            <p:nvPr/>
          </p:nvPicPr>
          <p:blipFill rotWithShape="1">
            <a:blip r:embed="rId2">
              <a:alphaModFix/>
            </a:blip>
            <a:srcRect/>
            <a:stretch/>
          </p:blipFill>
          <p:spPr>
            <a:xfrm>
              <a:off x="11637058" y="131836"/>
              <a:ext cx="438912" cy="438912"/>
            </a:xfrm>
            <a:prstGeom prst="rect">
              <a:avLst/>
            </a:prstGeom>
            <a:noFill/>
            <a:ln>
              <a:noFill/>
            </a:ln>
          </p:spPr>
        </p:pic>
      </p:grpSp>
    </p:spTree>
    <p:extLst>
      <p:ext uri="{BB962C8B-B14F-4D97-AF65-F5344CB8AC3E}">
        <p14:creationId xmlns:p14="http://schemas.microsoft.com/office/powerpoint/2010/main" val="372076348"/>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White Bar">
  <p:cSld name="1_White Bar">
    <p:spTree>
      <p:nvGrpSpPr>
        <p:cNvPr id="1" name="Shape 48"/>
        <p:cNvGrpSpPr/>
        <p:nvPr/>
      </p:nvGrpSpPr>
      <p:grpSpPr>
        <a:xfrm>
          <a:off x="0" y="0"/>
          <a:ext cx="0" cy="0"/>
          <a:chOff x="0" y="0"/>
          <a:chExt cx="0" cy="0"/>
        </a:xfrm>
      </p:grpSpPr>
      <p:grpSp>
        <p:nvGrpSpPr>
          <p:cNvPr id="49" name="Google Shape;49;p24"/>
          <p:cNvGrpSpPr/>
          <p:nvPr/>
        </p:nvGrpSpPr>
        <p:grpSpPr>
          <a:xfrm>
            <a:off x="-166047" y="-260498"/>
            <a:ext cx="12524095" cy="1451342"/>
            <a:chOff x="-166047" y="-260498"/>
            <a:chExt cx="12524095" cy="1451342"/>
          </a:xfrm>
        </p:grpSpPr>
        <p:sp>
          <p:nvSpPr>
            <p:cNvPr id="50" name="Google Shape;50;p24"/>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24"/>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24"/>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14697712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161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847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774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76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808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85682388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51" r:id="rId4"/>
    <p:sldLayoutId id="2147483742"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47" r:id="rId1"/>
    <p:sldLayoutId id="2147483716" r:id="rId2"/>
    <p:sldLayoutId id="2147483749" r:id="rId3"/>
    <p:sldLayoutId id="2147483718" r:id="rId4"/>
    <p:sldLayoutId id="2147483679" r:id="rId5"/>
    <p:sldLayoutId id="2147483750" r:id="rId6"/>
    <p:sldLayoutId id="2147483720" r:id="rId7"/>
    <p:sldLayoutId id="2147483707" r:id="rId8"/>
    <p:sldLayoutId id="2147483746" r:id="rId9"/>
    <p:sldLayoutId id="2147483690"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661" r:id="rId1"/>
    <p:sldLayoutId id="2147483743" r:id="rId2"/>
    <p:sldLayoutId id="214748374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722" r:id="rId15"/>
    <p:sldLayoutId id="2147483723" r:id="rId16"/>
    <p:sldLayoutId id="2147483748" r:id="rId17"/>
    <p:sldLayoutId id="2147483719" r:id="rId18"/>
    <p:sldLayoutId id="2147483721" r:id="rId19"/>
    <p:sldLayoutId id="214748372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62.svg"/><Relationship Id="rId5" Type="http://schemas.openxmlformats.org/officeDocument/2006/relationships/diagramQuickStyle" Target="../diagrams/quickStyle1.xml"/><Relationship Id="rId10" Type="http://schemas.openxmlformats.org/officeDocument/2006/relationships/image" Target="../media/image61.png"/><Relationship Id="rId4" Type="http://schemas.openxmlformats.org/officeDocument/2006/relationships/diagramLayout" Target="../diagrams/layout1.xml"/><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3.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5.png"/><Relationship Id="rId4" Type="http://schemas.openxmlformats.org/officeDocument/2006/relationships/diagramData" Target="../diagrams/data2.xml"/><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3.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65.png"/><Relationship Id="rId4" Type="http://schemas.openxmlformats.org/officeDocument/2006/relationships/diagramData" Target="../diagrams/data3.xml"/><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6.jpeg"/><Relationship Id="rId7" Type="http://schemas.openxmlformats.org/officeDocument/2006/relationships/diagramQuickStyle" Target="../diagrams/quickStyle4.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Layout" Target="../diagrams/layout4.xml"/><Relationship Id="rId11" Type="http://schemas.openxmlformats.org/officeDocument/2006/relationships/image" Target="../media/image69.jpeg"/><Relationship Id="rId5" Type="http://schemas.openxmlformats.org/officeDocument/2006/relationships/diagramData" Target="../diagrams/data4.xml"/><Relationship Id="rId10" Type="http://schemas.openxmlformats.org/officeDocument/2006/relationships/image" Target="../media/image68.jpeg"/><Relationship Id="rId4" Type="http://schemas.openxmlformats.org/officeDocument/2006/relationships/image" Target="../media/image67.jpe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18" Type="http://schemas.openxmlformats.org/officeDocument/2006/relationships/diagramQuickStyle" Target="../diagrams/quickStyle7.xml"/><Relationship Id="rId3" Type="http://schemas.openxmlformats.org/officeDocument/2006/relationships/image" Target="../media/image70.jpeg"/><Relationship Id="rId7" Type="http://schemas.openxmlformats.org/officeDocument/2006/relationships/diagramLayout" Target="../diagrams/layout5.xml"/><Relationship Id="rId12" Type="http://schemas.openxmlformats.org/officeDocument/2006/relationships/diagramLayout" Target="../diagrams/layout6.xml"/><Relationship Id="rId17" Type="http://schemas.openxmlformats.org/officeDocument/2006/relationships/diagramLayout" Target="../diagrams/layout7.xml"/><Relationship Id="rId2" Type="http://schemas.openxmlformats.org/officeDocument/2006/relationships/notesSlide" Target="../notesSlides/notesSlide14.xml"/><Relationship Id="rId16" Type="http://schemas.openxmlformats.org/officeDocument/2006/relationships/diagramData" Target="../diagrams/data7.xml"/><Relationship Id="rId20" Type="http://schemas.microsoft.com/office/2007/relationships/diagramDrawing" Target="../diagrams/drawing7.xml"/><Relationship Id="rId1" Type="http://schemas.openxmlformats.org/officeDocument/2006/relationships/slideLayout" Target="../slideLayouts/slideLayout14.xml"/><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72.jpeg"/><Relationship Id="rId15" Type="http://schemas.microsoft.com/office/2007/relationships/diagramDrawing" Target="../diagrams/drawing6.xml"/><Relationship Id="rId10" Type="http://schemas.microsoft.com/office/2007/relationships/diagramDrawing" Target="../diagrams/drawing5.xml"/><Relationship Id="rId19" Type="http://schemas.openxmlformats.org/officeDocument/2006/relationships/diagramColors" Target="../diagrams/colors7.xml"/><Relationship Id="rId4" Type="http://schemas.openxmlformats.org/officeDocument/2006/relationships/image" Target="../media/image71.jpeg"/><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Fort Collins – Colorado | Fall 2022</a:t>
            </a:r>
            <a:endParaRPr lang="en-US">
              <a:solidFill>
                <a:schemeClr val="bg1"/>
              </a:solidFill>
            </a:endParaRPr>
          </a:p>
        </p:txBody>
      </p:sp>
      <p:sp>
        <p:nvSpPr>
          <p:cNvPr id="10" name="Title 1">
            <a:extLst>
              <a:ext uri="{FF2B5EF4-FFF2-40B4-BE49-F238E27FC236}">
                <a16:creationId xmlns:a16="http://schemas.microsoft.com/office/drawing/2014/main" id="{9012EA63-DAE8-4A43-9C78-669B389B23CF}"/>
              </a:ext>
            </a:extLst>
          </p:cNvPr>
          <p:cNvSpPr txBox="1">
            <a:spLocks/>
          </p:cNvSpPr>
          <p:nvPr/>
        </p:nvSpPr>
        <p:spPr>
          <a:xfrm>
            <a:off x="304799" y="2603075"/>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CD7143"/>
                </a:solidFill>
                <a:latin typeface="Century Gothic"/>
              </a:rPr>
              <a:t>Colorado Eastern Plains</a:t>
            </a:r>
            <a:endParaRPr lang="en-US" sz="3500" spc="0" baseline="0">
              <a:solidFill>
                <a:srgbClr val="CD7143"/>
              </a:solidFill>
            </a:endParaRPr>
          </a:p>
          <a:p>
            <a:pPr algn="ctr"/>
            <a:r>
              <a:rPr lang="en-US" sz="2600" b="0" spc="0" baseline="0">
                <a:solidFill>
                  <a:srgbClr val="CD7143"/>
                </a:solidFill>
              </a:rPr>
              <a:t>Agriculture</a:t>
            </a:r>
          </a:p>
        </p:txBody>
      </p:sp>
      <p:sp>
        <p:nvSpPr>
          <p:cNvPr id="11" name="Subtitle 2">
            <a:extLst>
              <a:ext uri="{FF2B5EF4-FFF2-40B4-BE49-F238E27FC236}">
                <a16:creationId xmlns:a16="http://schemas.microsoft.com/office/drawing/2014/main" id="{C210D603-ABC5-408C-A56B-FD94722A3032}"/>
              </a:ext>
            </a:extLst>
          </p:cNvPr>
          <p:cNvSpPr txBox="1">
            <a:spLocks/>
          </p:cNvSpPr>
          <p:nvPr/>
        </p:nvSpPr>
        <p:spPr>
          <a:xfrm>
            <a:off x="304799" y="3927700"/>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Rangeland Monitoring to Inform Grazing Management in Eastern Colorado</a:t>
            </a:r>
            <a:endParaRPr lang="en-US"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9D6D06C4-347B-4633-9682-AE1A8235E5CD}"/>
              </a:ext>
            </a:extLst>
          </p:cNvPr>
          <p:cNvSpPr txBox="1"/>
          <p:nvPr/>
        </p:nvSpPr>
        <p:spPr>
          <a:xfrm>
            <a:off x="301749" y="4809443"/>
            <a:ext cx="5492500" cy="1169551"/>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cs typeface="Calibri"/>
              </a:rPr>
              <a:t>Sarah Hettema</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Jillian Joubert</a:t>
            </a:r>
            <a:endParaRPr lang="en-US" sz="1400"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ea typeface="+mn-lt"/>
                <a:cs typeface="+mn-lt"/>
              </a:rPr>
              <a:t>Deni </a:t>
            </a:r>
            <a:r>
              <a:rPr lang="en-US" sz="1400" dirty="0" err="1">
                <a:solidFill>
                  <a:schemeClr val="tx1">
                    <a:lumMod val="75000"/>
                    <a:lumOff val="25000"/>
                  </a:schemeClr>
                </a:solidFill>
                <a:latin typeface="Century Gothic"/>
                <a:ea typeface="+mn-lt"/>
                <a:cs typeface="+mn-lt"/>
              </a:rPr>
              <a:t>Ranguelova</a:t>
            </a:r>
            <a:endParaRPr lang="en-US" sz="1400" dirty="0">
              <a:solidFill>
                <a:schemeClr val="tx1">
                  <a:lumMod val="75000"/>
                  <a:lumOff val="25000"/>
                </a:schemeClr>
              </a:solidFill>
              <a:latin typeface="Century Gothic"/>
              <a:ea typeface="+mn-lt"/>
              <a:cs typeface="+mn-lt"/>
            </a:endParaRPr>
          </a:p>
          <a:p>
            <a:pPr algn="ctr"/>
            <a:endParaRPr lang="en-US" sz="1400" dirty="0">
              <a:solidFill>
                <a:srgbClr val="3F3F3F"/>
              </a:solidFill>
              <a:latin typeface="Century Gothic"/>
              <a:ea typeface="+mn-lt"/>
              <a:cs typeface="+mn-lt"/>
            </a:endParaRPr>
          </a:p>
          <a:p>
            <a:pPr algn="ctr"/>
            <a:endParaRPr lang="en-US" sz="1400" dirty="0">
              <a:solidFill>
                <a:srgbClr val="3F3F3F"/>
              </a:solidFill>
              <a:latin typeface="Century Gothic"/>
              <a:ea typeface="+mn-lt"/>
              <a:cs typeface="+mn-lt"/>
            </a:endParaRPr>
          </a:p>
        </p:txBody>
      </p:sp>
    </p:spTree>
    <p:extLst>
      <p:ext uri="{BB962C8B-B14F-4D97-AF65-F5344CB8AC3E}">
        <p14:creationId xmlns:p14="http://schemas.microsoft.com/office/powerpoint/2010/main" val="248027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spcBef>
                <a:spcPts val="0"/>
              </a:spcBef>
              <a:spcAft>
                <a:spcPts val="600"/>
              </a:spcAft>
              <a:buClr>
                <a:srgbClr val="CF703B"/>
              </a:buClr>
              <a:buFont typeface="Arial,Sans-Serif" panose="05030102010509060703" pitchFamily="18" charset="2"/>
              <a:buChar char="•"/>
            </a:pPr>
            <a:endParaRPr lang="en-US" sz="2000">
              <a:solidFill>
                <a:srgbClr val="000000"/>
              </a:solidFill>
              <a:latin typeface="Calibri"/>
              <a:cs typeface="Calibri"/>
            </a:endParaRPr>
          </a:p>
        </p:txBody>
      </p:sp>
      <p:sp>
        <p:nvSpPr>
          <p:cNvPr id="3" name="Title 1">
            <a:extLst>
              <a:ext uri="{FF2B5EF4-FFF2-40B4-BE49-F238E27FC236}">
                <a16:creationId xmlns:a16="http://schemas.microsoft.com/office/drawing/2014/main" id="{E484ABDE-B7E6-CA9F-7888-4A226F2469C2}"/>
              </a:ext>
            </a:extLst>
          </p:cNvPr>
          <p:cNvSpPr txBox="1">
            <a:spLocks/>
          </p:cNvSpPr>
          <p:nvPr/>
        </p:nvSpPr>
        <p:spPr>
          <a:xfrm>
            <a:off x="419100" y="517383"/>
            <a:ext cx="11292472"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Data Acquisition: NASA Satellites</a:t>
            </a:r>
          </a:p>
        </p:txBody>
      </p:sp>
      <p:sp>
        <p:nvSpPr>
          <p:cNvPr id="11" name="Text Placeholder 3">
            <a:extLst>
              <a:ext uri="{FF2B5EF4-FFF2-40B4-BE49-F238E27FC236}">
                <a16:creationId xmlns:a16="http://schemas.microsoft.com/office/drawing/2014/main" id="{828149C6-214A-8C9C-E562-316A4AAEB650}"/>
              </a:ext>
            </a:extLst>
          </p:cNvPr>
          <p:cNvSpPr txBox="1">
            <a:spLocks/>
          </p:cNvSpPr>
          <p:nvPr/>
        </p:nvSpPr>
        <p:spPr>
          <a:xfrm>
            <a:off x="665428" y="4625981"/>
            <a:ext cx="2070326" cy="5238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0"/>
              </a:spcBef>
              <a:spcAft>
                <a:spcPts val="600"/>
              </a:spcAft>
              <a:buClr>
                <a:srgbClr val="CF703B"/>
              </a:buClr>
              <a:buFont typeface="Arial,Sans-Serif" panose="05030102010509060703" pitchFamily="18" charset="2"/>
              <a:buChar char="•"/>
            </a:pPr>
            <a:endParaRPr lang="en-US" sz="2000">
              <a:solidFill>
                <a:srgbClr val="3F3F3F"/>
              </a:solidFill>
              <a:latin typeface="Century Gothic"/>
              <a:ea typeface="Calibri"/>
              <a:cs typeface="Calibri"/>
            </a:endParaRPr>
          </a:p>
        </p:txBody>
      </p:sp>
      <p:pic>
        <p:nvPicPr>
          <p:cNvPr id="17" name="Picture 9" descr="A picture containing satellite&#10;&#10;Description automatically generated">
            <a:extLst>
              <a:ext uri="{FF2B5EF4-FFF2-40B4-BE49-F238E27FC236}">
                <a16:creationId xmlns:a16="http://schemas.microsoft.com/office/drawing/2014/main" id="{207D4100-BE46-BF6E-08FD-080D60857E83}"/>
              </a:ext>
            </a:extLst>
          </p:cNvPr>
          <p:cNvPicPr>
            <a:picLocks noChangeAspect="1"/>
          </p:cNvPicPr>
          <p:nvPr/>
        </p:nvPicPr>
        <p:blipFill>
          <a:blip r:embed="rId3"/>
          <a:stretch>
            <a:fillRect/>
          </a:stretch>
        </p:blipFill>
        <p:spPr>
          <a:xfrm>
            <a:off x="1339038" y="1791261"/>
            <a:ext cx="1326312" cy="1326312"/>
          </a:xfrm>
          <a:prstGeom prst="rect">
            <a:avLst/>
          </a:prstGeom>
        </p:spPr>
      </p:pic>
      <p:pic>
        <p:nvPicPr>
          <p:cNvPr id="19" name="Picture 10">
            <a:extLst>
              <a:ext uri="{FF2B5EF4-FFF2-40B4-BE49-F238E27FC236}">
                <a16:creationId xmlns:a16="http://schemas.microsoft.com/office/drawing/2014/main" id="{00E48528-FE82-1251-7C40-2C63DD8A0E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91279" y="1972644"/>
            <a:ext cx="2034862" cy="825794"/>
          </a:xfrm>
          <a:prstGeom prst="rect">
            <a:avLst/>
          </a:prstGeom>
        </p:spPr>
      </p:pic>
      <p:pic>
        <p:nvPicPr>
          <p:cNvPr id="21" name="Picture 17" descr="A picture containing satellite&#10;&#10;Description automatically generated">
            <a:extLst>
              <a:ext uri="{FF2B5EF4-FFF2-40B4-BE49-F238E27FC236}">
                <a16:creationId xmlns:a16="http://schemas.microsoft.com/office/drawing/2014/main" id="{75CCDE22-0315-78B7-AAC2-22F736928D3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30916" y="1901266"/>
            <a:ext cx="1341896" cy="1112373"/>
          </a:xfrm>
          <a:prstGeom prst="rect">
            <a:avLst/>
          </a:prstGeom>
        </p:spPr>
      </p:pic>
      <p:pic>
        <p:nvPicPr>
          <p:cNvPr id="23" name="Picture 20">
            <a:extLst>
              <a:ext uri="{FF2B5EF4-FFF2-40B4-BE49-F238E27FC236}">
                <a16:creationId xmlns:a16="http://schemas.microsoft.com/office/drawing/2014/main" id="{74CB7672-AC75-8010-CFCF-FEF9FFA9558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61018" y="1880700"/>
            <a:ext cx="1426861" cy="1110097"/>
          </a:xfrm>
          <a:prstGeom prst="rect">
            <a:avLst/>
          </a:prstGeom>
        </p:spPr>
      </p:pic>
      <p:grpSp>
        <p:nvGrpSpPr>
          <p:cNvPr id="16" name="Group 15">
            <a:extLst>
              <a:ext uri="{FF2B5EF4-FFF2-40B4-BE49-F238E27FC236}">
                <a16:creationId xmlns:a16="http://schemas.microsoft.com/office/drawing/2014/main" id="{8602EBE0-B0D9-A1C5-5129-F8E8A065C662}"/>
              </a:ext>
            </a:extLst>
          </p:cNvPr>
          <p:cNvGrpSpPr/>
          <p:nvPr/>
        </p:nvGrpSpPr>
        <p:grpSpPr>
          <a:xfrm>
            <a:off x="164164" y="6092403"/>
            <a:ext cx="10904068" cy="503226"/>
            <a:chOff x="534866" y="6082106"/>
            <a:chExt cx="8690151" cy="513523"/>
          </a:xfrm>
        </p:grpSpPr>
        <p:sp>
          <p:nvSpPr>
            <p:cNvPr id="5" name="Rectangle: Rounded Corners 4">
              <a:extLst>
                <a:ext uri="{FF2B5EF4-FFF2-40B4-BE49-F238E27FC236}">
                  <a16:creationId xmlns:a16="http://schemas.microsoft.com/office/drawing/2014/main" id="{B8BD1246-0820-4520-26E7-2675B19DF732}"/>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id="{C03AEEBC-2D69-66DD-A139-A3116764454B}"/>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79672F9D-68C4-B603-55EB-C26EDAB31FDE}"/>
                </a:ext>
              </a:extLst>
            </p:cNvPr>
            <p:cNvSpPr/>
            <p:nvPr/>
          </p:nvSpPr>
          <p:spPr>
            <a:xfrm>
              <a:off x="2742933" y="6082106"/>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5" name="Rectangle: Rounded Corners 14">
              <a:extLst>
                <a:ext uri="{FF2B5EF4-FFF2-40B4-BE49-F238E27FC236}">
                  <a16:creationId xmlns:a16="http://schemas.microsoft.com/office/drawing/2014/main" id="{4F4ADEA8-7658-769C-F8FE-3E5C2D3DBC52}"/>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sp>
        <p:nvSpPr>
          <p:cNvPr id="2" name="TextBox 1">
            <a:extLst>
              <a:ext uri="{FF2B5EF4-FFF2-40B4-BE49-F238E27FC236}">
                <a16:creationId xmlns:a16="http://schemas.microsoft.com/office/drawing/2014/main" id="{F4ED1056-2D94-E11D-89E1-E466C05F8D72}"/>
              </a:ext>
            </a:extLst>
          </p:cNvPr>
          <p:cNvSpPr txBox="1"/>
          <p:nvPr/>
        </p:nvSpPr>
        <p:spPr>
          <a:xfrm>
            <a:off x="1364470" y="305780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a:rPr>
              <a:t>Landsat 5</a:t>
            </a:r>
            <a:r>
              <a:rPr lang="en-US">
                <a:latin typeface="Century Gothic"/>
              </a:rPr>
              <a:t>​</a:t>
            </a:r>
            <a:endParaRPr lang="en-US"/>
          </a:p>
        </p:txBody>
      </p:sp>
      <p:sp>
        <p:nvSpPr>
          <p:cNvPr id="4" name="TextBox 3">
            <a:extLst>
              <a:ext uri="{FF2B5EF4-FFF2-40B4-BE49-F238E27FC236}">
                <a16:creationId xmlns:a16="http://schemas.microsoft.com/office/drawing/2014/main" id="{63C2C6BC-A3BA-1370-C9E9-4020C84DD789}"/>
              </a:ext>
            </a:extLst>
          </p:cNvPr>
          <p:cNvSpPr txBox="1"/>
          <p:nvPr/>
        </p:nvSpPr>
        <p:spPr>
          <a:xfrm>
            <a:off x="3920826" y="3039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a:rPr>
              <a:t>Landsat 7</a:t>
            </a:r>
            <a:r>
              <a:rPr lang="en-US">
                <a:latin typeface="Century Gothic"/>
              </a:rPr>
              <a:t>​</a:t>
            </a:r>
            <a:endParaRPr lang="en-US"/>
          </a:p>
        </p:txBody>
      </p:sp>
      <p:sp>
        <p:nvSpPr>
          <p:cNvPr id="6" name="TextBox 5">
            <a:extLst>
              <a:ext uri="{FF2B5EF4-FFF2-40B4-BE49-F238E27FC236}">
                <a16:creationId xmlns:a16="http://schemas.microsoft.com/office/drawing/2014/main" id="{2F0D59CA-5418-5F42-3537-05014410018E}"/>
              </a:ext>
            </a:extLst>
          </p:cNvPr>
          <p:cNvSpPr txBox="1"/>
          <p:nvPr/>
        </p:nvSpPr>
        <p:spPr>
          <a:xfrm>
            <a:off x="6631628" y="3039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a:rPr>
              <a:t>Landsat 8</a:t>
            </a:r>
            <a:r>
              <a:rPr lang="en-US">
                <a:latin typeface="Century Gothic"/>
              </a:rPr>
              <a:t>​</a:t>
            </a:r>
            <a:endParaRPr lang="en-US"/>
          </a:p>
        </p:txBody>
      </p:sp>
      <p:sp>
        <p:nvSpPr>
          <p:cNvPr id="8" name="TextBox 7">
            <a:extLst>
              <a:ext uri="{FF2B5EF4-FFF2-40B4-BE49-F238E27FC236}">
                <a16:creationId xmlns:a16="http://schemas.microsoft.com/office/drawing/2014/main" id="{9223F297-9497-7215-DCF0-B7A928C53414}"/>
              </a:ext>
            </a:extLst>
          </p:cNvPr>
          <p:cNvSpPr txBox="1"/>
          <p:nvPr/>
        </p:nvSpPr>
        <p:spPr>
          <a:xfrm>
            <a:off x="9024575" y="3039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a:rPr>
              <a:t>Sentinel-2</a:t>
            </a:r>
            <a:endParaRPr lang="en-US"/>
          </a:p>
        </p:txBody>
      </p:sp>
      <p:sp>
        <p:nvSpPr>
          <p:cNvPr id="20" name="TextBox 19">
            <a:extLst>
              <a:ext uri="{FF2B5EF4-FFF2-40B4-BE49-F238E27FC236}">
                <a16:creationId xmlns:a16="http://schemas.microsoft.com/office/drawing/2014/main" id="{342B259C-71A4-2C41-D211-589A81B128F2}"/>
              </a:ext>
            </a:extLst>
          </p:cNvPr>
          <p:cNvSpPr txBox="1"/>
          <p:nvPr/>
        </p:nvSpPr>
        <p:spPr>
          <a:xfrm>
            <a:off x="664856" y="336082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cs typeface="Segoe UI"/>
              </a:rPr>
              <a:t>Thematic Mapper </a:t>
            </a:r>
            <a:r>
              <a:rPr lang="en-US">
                <a:latin typeface="Century Gothic"/>
                <a:cs typeface="Segoe UI"/>
              </a:rPr>
              <a:t>​</a:t>
            </a:r>
          </a:p>
          <a:p>
            <a:pPr algn="ctr"/>
            <a:r>
              <a:rPr lang="en-US">
                <a:solidFill>
                  <a:srgbClr val="404040"/>
                </a:solidFill>
                <a:latin typeface="Century Gothic"/>
                <a:cs typeface="Segoe UI"/>
              </a:rPr>
              <a:t>(TM)</a:t>
            </a:r>
            <a:r>
              <a:rPr lang="en-US">
                <a:latin typeface="Century Gothic"/>
                <a:cs typeface="Segoe UI"/>
              </a:rPr>
              <a:t>​</a:t>
            </a:r>
          </a:p>
        </p:txBody>
      </p:sp>
      <p:sp>
        <p:nvSpPr>
          <p:cNvPr id="22" name="TextBox 21">
            <a:extLst>
              <a:ext uri="{FF2B5EF4-FFF2-40B4-BE49-F238E27FC236}">
                <a16:creationId xmlns:a16="http://schemas.microsoft.com/office/drawing/2014/main" id="{A1D58902-606D-8637-A26F-88BB2A93E284}"/>
              </a:ext>
            </a:extLst>
          </p:cNvPr>
          <p:cNvSpPr txBox="1"/>
          <p:nvPr/>
        </p:nvSpPr>
        <p:spPr>
          <a:xfrm>
            <a:off x="3292608" y="3329628"/>
            <a:ext cx="26095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Enhanced Thematic Mapper Plus (ETM+)</a:t>
            </a:r>
            <a:r>
              <a:rPr lang="en-US">
                <a:latin typeface="Century Gothic"/>
              </a:rPr>
              <a:t>​</a:t>
            </a:r>
            <a:endParaRPr lang="en-US">
              <a:cs typeface="Calibri" panose="020F0502020204030204"/>
            </a:endParaRPr>
          </a:p>
        </p:txBody>
      </p:sp>
      <p:sp>
        <p:nvSpPr>
          <p:cNvPr id="24" name="TextBox 23">
            <a:extLst>
              <a:ext uri="{FF2B5EF4-FFF2-40B4-BE49-F238E27FC236}">
                <a16:creationId xmlns:a16="http://schemas.microsoft.com/office/drawing/2014/main" id="{9A27B923-552F-DF1D-5428-0AAC03233836}"/>
              </a:ext>
            </a:extLst>
          </p:cNvPr>
          <p:cNvSpPr txBox="1"/>
          <p:nvPr/>
        </p:nvSpPr>
        <p:spPr>
          <a:xfrm>
            <a:off x="5968545" y="332962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Operational Land Imager (OLI)</a:t>
            </a:r>
            <a:r>
              <a:rPr lang="en-US">
                <a:latin typeface="Century Gothic"/>
              </a:rPr>
              <a:t>​</a:t>
            </a:r>
            <a:endParaRPr lang="en-US">
              <a:cs typeface="Calibri" panose="020F0502020204030204"/>
            </a:endParaRPr>
          </a:p>
        </p:txBody>
      </p:sp>
      <p:sp>
        <p:nvSpPr>
          <p:cNvPr id="25" name="TextBox 24">
            <a:extLst>
              <a:ext uri="{FF2B5EF4-FFF2-40B4-BE49-F238E27FC236}">
                <a16:creationId xmlns:a16="http://schemas.microsoft.com/office/drawing/2014/main" id="{F122CFD6-08A3-2D62-7E40-AAA7E82F0A96}"/>
              </a:ext>
            </a:extLst>
          </p:cNvPr>
          <p:cNvSpPr txBox="1"/>
          <p:nvPr/>
        </p:nvSpPr>
        <p:spPr>
          <a:xfrm>
            <a:off x="8324961" y="332962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cs typeface="Segoe UI"/>
              </a:rPr>
              <a:t>Multi-Spectral </a:t>
            </a:r>
            <a:r>
              <a:rPr lang="en-US">
                <a:latin typeface="Century Gothic"/>
                <a:cs typeface="Segoe UI"/>
              </a:rPr>
              <a:t>​</a:t>
            </a:r>
          </a:p>
          <a:p>
            <a:pPr algn="ctr"/>
            <a:r>
              <a:rPr lang="en-US">
                <a:solidFill>
                  <a:srgbClr val="404040"/>
                </a:solidFill>
                <a:latin typeface="Century Gothic"/>
                <a:cs typeface="Segoe UI"/>
              </a:rPr>
              <a:t>Instrument</a:t>
            </a:r>
            <a:r>
              <a:rPr lang="en-US">
                <a:latin typeface="Century Gothic"/>
                <a:cs typeface="Segoe UI"/>
              </a:rPr>
              <a:t>​</a:t>
            </a:r>
          </a:p>
          <a:p>
            <a:pPr algn="ctr"/>
            <a:r>
              <a:rPr lang="en-US">
                <a:solidFill>
                  <a:srgbClr val="404040"/>
                </a:solidFill>
                <a:latin typeface="Century Gothic"/>
                <a:cs typeface="Segoe UI"/>
              </a:rPr>
              <a:t>(MSI)</a:t>
            </a:r>
            <a:r>
              <a:rPr lang="en-US">
                <a:latin typeface="Century Gothic"/>
                <a:cs typeface="Segoe UI"/>
              </a:rPr>
              <a:t>​</a:t>
            </a:r>
          </a:p>
        </p:txBody>
      </p:sp>
      <p:sp>
        <p:nvSpPr>
          <p:cNvPr id="12" name="TextBox 11">
            <a:extLst>
              <a:ext uri="{FF2B5EF4-FFF2-40B4-BE49-F238E27FC236}">
                <a16:creationId xmlns:a16="http://schemas.microsoft.com/office/drawing/2014/main" id="{490246EE-32F6-4005-AB97-E8CA66745FD6}"/>
              </a:ext>
            </a:extLst>
          </p:cNvPr>
          <p:cNvSpPr txBox="1"/>
          <p:nvPr/>
        </p:nvSpPr>
        <p:spPr>
          <a:xfrm>
            <a:off x="10378990" y="6626370"/>
            <a:ext cx="1879041" cy="261610"/>
          </a:xfrm>
          <a:prstGeom prst="rect">
            <a:avLst/>
          </a:prstGeom>
          <a:noFill/>
        </p:spPr>
        <p:txBody>
          <a:bodyPr wrap="none" rtlCol="0">
            <a:spAutoFit/>
          </a:bodyPr>
          <a:lstStyle/>
          <a:p>
            <a:r>
              <a:rPr lang="en-US" sz="1100" dirty="0">
                <a:latin typeface="Century Gothic" panose="020B0502020202020204" pitchFamily="34" charset="0"/>
              </a:rPr>
              <a:t>Image Credit: NASA, ESA</a:t>
            </a:r>
          </a:p>
        </p:txBody>
      </p:sp>
    </p:spTree>
    <p:extLst>
      <p:ext uri="{BB962C8B-B14F-4D97-AF65-F5344CB8AC3E}">
        <p14:creationId xmlns:p14="http://schemas.microsoft.com/office/powerpoint/2010/main" val="3275074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spcBef>
                <a:spcPts val="0"/>
              </a:spcBef>
              <a:spcAft>
                <a:spcPts val="600"/>
              </a:spcAft>
              <a:buClr>
                <a:srgbClr val="CF703B"/>
              </a:buClr>
              <a:buFont typeface="Arial,Sans-Serif" panose="05030102010509060703" pitchFamily="18" charset="2"/>
              <a:buChar char="•"/>
            </a:pPr>
            <a:endParaRPr lang="en-US" sz="2000">
              <a:solidFill>
                <a:srgbClr val="000000"/>
              </a:solidFill>
              <a:latin typeface="Calibri"/>
              <a:cs typeface="Calibri"/>
            </a:endParaRPr>
          </a:p>
        </p:txBody>
      </p:sp>
      <p:sp>
        <p:nvSpPr>
          <p:cNvPr id="3" name="Title 1">
            <a:extLst>
              <a:ext uri="{FF2B5EF4-FFF2-40B4-BE49-F238E27FC236}">
                <a16:creationId xmlns:a16="http://schemas.microsoft.com/office/drawing/2014/main" id="{E484ABDE-B7E6-CA9F-7888-4A226F2469C2}"/>
              </a:ext>
            </a:extLst>
          </p:cNvPr>
          <p:cNvSpPr txBox="1">
            <a:spLocks/>
          </p:cNvSpPr>
          <p:nvPr/>
        </p:nvSpPr>
        <p:spPr>
          <a:xfrm>
            <a:off x="419100" y="5173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Data Acquisition</a:t>
            </a:r>
          </a:p>
        </p:txBody>
      </p:sp>
      <p:sp>
        <p:nvSpPr>
          <p:cNvPr id="11" name="Text Placeholder 3">
            <a:extLst>
              <a:ext uri="{FF2B5EF4-FFF2-40B4-BE49-F238E27FC236}">
                <a16:creationId xmlns:a16="http://schemas.microsoft.com/office/drawing/2014/main" id="{828149C6-214A-8C9C-E562-316A4AAEB650}"/>
              </a:ext>
            </a:extLst>
          </p:cNvPr>
          <p:cNvSpPr txBox="1">
            <a:spLocks/>
          </p:cNvSpPr>
          <p:nvPr/>
        </p:nvSpPr>
        <p:spPr>
          <a:xfrm>
            <a:off x="665428" y="1300169"/>
            <a:ext cx="6999514"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0"/>
              </a:spcBef>
              <a:spcAft>
                <a:spcPts val="600"/>
              </a:spcAft>
              <a:buClr>
                <a:srgbClr val="CF703B"/>
              </a:buClr>
              <a:buFont typeface="Arial,Sans-Serif" panose="05030102010509060703" pitchFamily="18" charset="2"/>
              <a:buChar char="•"/>
            </a:pPr>
            <a:endParaRPr lang="en-US" sz="2000">
              <a:solidFill>
                <a:srgbClr val="3F3F3F"/>
              </a:solidFill>
              <a:latin typeface="Century Gothic"/>
              <a:cs typeface="Calibri"/>
            </a:endParaRPr>
          </a:p>
        </p:txBody>
      </p:sp>
      <p:sp>
        <p:nvSpPr>
          <p:cNvPr id="2" name="TextBox 1">
            <a:extLst>
              <a:ext uri="{FF2B5EF4-FFF2-40B4-BE49-F238E27FC236}">
                <a16:creationId xmlns:a16="http://schemas.microsoft.com/office/drawing/2014/main" id="{23A91EF1-A521-72D1-64D7-00A083F73050}"/>
              </a:ext>
            </a:extLst>
          </p:cNvPr>
          <p:cNvSpPr txBox="1"/>
          <p:nvPr/>
        </p:nvSpPr>
        <p:spPr>
          <a:xfrm>
            <a:off x="977747" y="1349565"/>
            <a:ext cx="62245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ea typeface="Calibri" panose="020F0502020204030204"/>
              <a:cs typeface="Calibri" panose="020F0502020204030204"/>
            </a:endParaRPr>
          </a:p>
        </p:txBody>
      </p:sp>
      <p:grpSp>
        <p:nvGrpSpPr>
          <p:cNvPr id="17" name="Group 16">
            <a:extLst>
              <a:ext uri="{FF2B5EF4-FFF2-40B4-BE49-F238E27FC236}">
                <a16:creationId xmlns:a16="http://schemas.microsoft.com/office/drawing/2014/main" id="{25B76B15-CC41-F442-B203-7260D477112C}"/>
              </a:ext>
            </a:extLst>
          </p:cNvPr>
          <p:cNvGrpSpPr/>
          <p:nvPr/>
        </p:nvGrpSpPr>
        <p:grpSpPr>
          <a:xfrm>
            <a:off x="164164" y="6092403"/>
            <a:ext cx="10904068" cy="503226"/>
            <a:chOff x="534866" y="6082106"/>
            <a:chExt cx="8690151" cy="513523"/>
          </a:xfrm>
        </p:grpSpPr>
        <p:sp>
          <p:nvSpPr>
            <p:cNvPr id="12" name="Rectangle: Rounded Corners 11">
              <a:extLst>
                <a:ext uri="{FF2B5EF4-FFF2-40B4-BE49-F238E27FC236}">
                  <a16:creationId xmlns:a16="http://schemas.microsoft.com/office/drawing/2014/main" id="{D10BAFF2-266D-DC3B-7CA4-32C4D9E4B3BA}"/>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3" name="Rectangle: Rounded Corners 12">
              <a:extLst>
                <a:ext uri="{FF2B5EF4-FFF2-40B4-BE49-F238E27FC236}">
                  <a16:creationId xmlns:a16="http://schemas.microsoft.com/office/drawing/2014/main" id="{AAC873FC-0CCC-4914-26F7-E3C4AE21EAFF}"/>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5" name="Rectangle: Rounded Corners 14">
              <a:extLst>
                <a:ext uri="{FF2B5EF4-FFF2-40B4-BE49-F238E27FC236}">
                  <a16:creationId xmlns:a16="http://schemas.microsoft.com/office/drawing/2014/main" id="{F9750D7B-30CC-7672-25F2-F34F2883F240}"/>
                </a:ext>
              </a:extLst>
            </p:cNvPr>
            <p:cNvSpPr/>
            <p:nvPr/>
          </p:nvSpPr>
          <p:spPr>
            <a:xfrm>
              <a:off x="2742933" y="6082106"/>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6" name="Rectangle: Rounded Corners 15">
              <a:extLst>
                <a:ext uri="{FF2B5EF4-FFF2-40B4-BE49-F238E27FC236}">
                  <a16:creationId xmlns:a16="http://schemas.microsoft.com/office/drawing/2014/main" id="{4518658A-432C-14A5-FDA4-E54BBB1D0D67}"/>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graphicFrame>
        <p:nvGraphicFramePr>
          <p:cNvPr id="4" name="Diagram 4">
            <a:extLst>
              <a:ext uri="{FF2B5EF4-FFF2-40B4-BE49-F238E27FC236}">
                <a16:creationId xmlns:a16="http://schemas.microsoft.com/office/drawing/2014/main" id="{50F63DEC-8422-BDBF-62D0-AA085516F2D4}"/>
              </a:ext>
            </a:extLst>
          </p:cNvPr>
          <p:cNvGraphicFramePr/>
          <p:nvPr>
            <p:extLst>
              <p:ext uri="{D42A27DB-BD31-4B8C-83A1-F6EECF244321}">
                <p14:modId xmlns:p14="http://schemas.microsoft.com/office/powerpoint/2010/main" val="280764937"/>
              </p:ext>
            </p:extLst>
          </p:nvPr>
        </p:nvGraphicFramePr>
        <p:xfrm>
          <a:off x="858531" y="1603114"/>
          <a:ext cx="5124561" cy="4107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5732365F-5BF8-B81A-E790-146A86F11ED6}"/>
              </a:ext>
            </a:extLst>
          </p:cNvPr>
          <p:cNvSpPr txBox="1"/>
          <p:nvPr/>
        </p:nvSpPr>
        <p:spPr>
          <a:xfrm>
            <a:off x="7702454" y="1794673"/>
            <a:ext cx="46222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rPr>
              <a:t>LANDFIRE Existing Vegetation Cover and Type Layers</a:t>
            </a:r>
          </a:p>
          <a:p>
            <a:pPr marL="742950" lvl="1" indent="-285750">
              <a:buClr>
                <a:srgbClr val="CD7143"/>
              </a:buClr>
              <a:buFont typeface="Arial"/>
              <a:buChar char="•"/>
            </a:pPr>
            <a:r>
              <a:rPr lang="en-US" dirty="0">
                <a:solidFill>
                  <a:srgbClr val="3F3F3F"/>
                </a:solidFill>
                <a:latin typeface="Century Gothic"/>
              </a:rPr>
              <a:t>Updated 2016</a:t>
            </a:r>
          </a:p>
          <a:p>
            <a:pPr marL="742950" lvl="1" indent="-285750">
              <a:buClr>
                <a:srgbClr val="CD7143"/>
              </a:buClr>
              <a:buFont typeface="Arial"/>
              <a:buChar char="•"/>
            </a:pPr>
            <a:r>
              <a:rPr lang="en-US" dirty="0">
                <a:solidFill>
                  <a:srgbClr val="3F3F3F"/>
                </a:solidFill>
                <a:latin typeface="Century Gothic"/>
              </a:rPr>
              <a:t>Raster product</a:t>
            </a:r>
          </a:p>
        </p:txBody>
      </p:sp>
      <p:sp>
        <p:nvSpPr>
          <p:cNvPr id="26" name="TextBox 25">
            <a:extLst>
              <a:ext uri="{FF2B5EF4-FFF2-40B4-BE49-F238E27FC236}">
                <a16:creationId xmlns:a16="http://schemas.microsoft.com/office/drawing/2014/main" id="{6E4280BC-17C5-1BC0-AEA3-942306180B8F}"/>
              </a:ext>
            </a:extLst>
          </p:cNvPr>
          <p:cNvSpPr txBox="1"/>
          <p:nvPr/>
        </p:nvSpPr>
        <p:spPr>
          <a:xfrm>
            <a:off x="7703415" y="3266954"/>
            <a:ext cx="422921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ea typeface="Calibri" panose="020F0502020204030204"/>
                <a:cs typeface="Calibri" panose="020F0502020204030204"/>
              </a:rPr>
              <a:t>Visually Observed (VO) and Clipped Biomass Field Data</a:t>
            </a:r>
            <a:endParaRPr lang="en-US" b="1" dirty="0">
              <a:solidFill>
                <a:srgbClr val="3F3F3F"/>
              </a:solidFill>
              <a:cs typeface="Calibri"/>
            </a:endParaRPr>
          </a:p>
          <a:p>
            <a:pPr marL="742950" lvl="1" indent="-285750">
              <a:buClr>
                <a:srgbClr val="CD7143"/>
              </a:buClr>
              <a:buFont typeface="Arial"/>
              <a:buChar char="•"/>
            </a:pPr>
            <a:r>
              <a:rPr lang="en-US" dirty="0">
                <a:solidFill>
                  <a:srgbClr val="3F3F3F"/>
                </a:solidFill>
                <a:latin typeface="Century Gothic"/>
                <a:ea typeface="Calibri" panose="020F0502020204030204"/>
                <a:cs typeface="Calibri" panose="020F0502020204030204"/>
              </a:rPr>
              <a:t>Collected 2022, Red Top Ranch</a:t>
            </a:r>
          </a:p>
          <a:p>
            <a:pPr marL="742950" lvl="1" indent="-285750">
              <a:buClr>
                <a:srgbClr val="CD7143"/>
              </a:buClr>
              <a:buFont typeface="Arial"/>
              <a:buChar char="•"/>
            </a:pPr>
            <a:r>
              <a:rPr lang="en-US" dirty="0">
                <a:solidFill>
                  <a:srgbClr val="3F3F3F"/>
                </a:solidFill>
                <a:latin typeface="Century Gothic"/>
                <a:ea typeface="Calibri" panose="020F0502020204030204"/>
                <a:cs typeface="Calibri" panose="020F0502020204030204"/>
              </a:rPr>
              <a:t>Biomass clippings by coordinates </a:t>
            </a:r>
          </a:p>
          <a:p>
            <a:pPr marL="742950" lvl="1" indent="-285750">
              <a:buFont typeface="Arial"/>
              <a:buChar char="•"/>
            </a:pPr>
            <a:endParaRPr lang="en-US" dirty="0">
              <a:solidFill>
                <a:srgbClr val="3F3F3F"/>
              </a:solidFill>
              <a:latin typeface="Century Gothic"/>
              <a:ea typeface="Calibri" panose="020F0502020204030204"/>
              <a:cs typeface="Calibri" panose="020F0502020204030204"/>
            </a:endParaRPr>
          </a:p>
        </p:txBody>
      </p:sp>
      <p:pic>
        <p:nvPicPr>
          <p:cNvPr id="28" name="Graphic 4" descr="Image with solid fill">
            <a:extLst>
              <a:ext uri="{FF2B5EF4-FFF2-40B4-BE49-F238E27FC236}">
                <a16:creationId xmlns:a16="http://schemas.microsoft.com/office/drawing/2014/main" id="{D9FF400D-26E2-6D18-5741-94436AD121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8848" y="1715049"/>
            <a:ext cx="914400" cy="914400"/>
          </a:xfrm>
          <a:prstGeom prst="rect">
            <a:avLst/>
          </a:prstGeom>
        </p:spPr>
      </p:pic>
      <p:pic>
        <p:nvPicPr>
          <p:cNvPr id="30" name="Graphic 5" descr="Plant With Roots with solid fill">
            <a:extLst>
              <a:ext uri="{FF2B5EF4-FFF2-40B4-BE49-F238E27FC236}">
                <a16:creationId xmlns:a16="http://schemas.microsoft.com/office/drawing/2014/main" id="{A26412AB-69AA-C9E7-03E8-0485A523B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2346" y="3156129"/>
            <a:ext cx="914400" cy="914400"/>
          </a:xfrm>
          <a:prstGeom prst="rect">
            <a:avLst/>
          </a:prstGeom>
        </p:spPr>
      </p:pic>
      <p:sp>
        <p:nvSpPr>
          <p:cNvPr id="36" name="TextBox 35">
            <a:extLst>
              <a:ext uri="{FF2B5EF4-FFF2-40B4-BE49-F238E27FC236}">
                <a16:creationId xmlns:a16="http://schemas.microsoft.com/office/drawing/2014/main" id="{25089BD1-32E3-DB15-3428-520CFE7AD9EA}"/>
              </a:ext>
            </a:extLst>
          </p:cNvPr>
          <p:cNvSpPr txBox="1"/>
          <p:nvPr/>
        </p:nvSpPr>
        <p:spPr>
          <a:xfrm>
            <a:off x="1996112" y="1166889"/>
            <a:ext cx="2128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3F3F3F"/>
                </a:solidFill>
                <a:latin typeface="Century Gothic"/>
              </a:rPr>
              <a:t>Biomass </a:t>
            </a:r>
            <a:r>
              <a:rPr lang="en-US" b="1" u="sng" err="1">
                <a:solidFill>
                  <a:srgbClr val="3F3F3F"/>
                </a:solidFill>
                <a:latin typeface="Century Gothic"/>
              </a:rPr>
              <a:t>Rasters</a:t>
            </a:r>
            <a:endParaRPr lang="en-US" u="sng">
              <a:solidFill>
                <a:srgbClr val="3F3F3F"/>
              </a:solidFill>
              <a:cs typeface="Calibri"/>
            </a:endParaRPr>
          </a:p>
        </p:txBody>
      </p:sp>
      <p:sp>
        <p:nvSpPr>
          <p:cNvPr id="37" name="TextBox 36">
            <a:extLst>
              <a:ext uri="{FF2B5EF4-FFF2-40B4-BE49-F238E27FC236}">
                <a16:creationId xmlns:a16="http://schemas.microsoft.com/office/drawing/2014/main" id="{23AF1973-E259-4B8D-9313-051899DC0B31}"/>
              </a:ext>
            </a:extLst>
          </p:cNvPr>
          <p:cNvSpPr txBox="1"/>
          <p:nvPr/>
        </p:nvSpPr>
        <p:spPr>
          <a:xfrm>
            <a:off x="8416827" y="1166889"/>
            <a:ext cx="2128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3F3F3F"/>
                </a:solidFill>
                <a:latin typeface="Century Gothic"/>
                <a:cs typeface="Calibri"/>
              </a:rPr>
              <a:t>Ancillary Data</a:t>
            </a:r>
          </a:p>
        </p:txBody>
      </p:sp>
    </p:spTree>
    <p:extLst>
      <p:ext uri="{BB962C8B-B14F-4D97-AF65-F5344CB8AC3E}">
        <p14:creationId xmlns:p14="http://schemas.microsoft.com/office/powerpoint/2010/main" val="112205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0A3BBB5-1C6D-8A55-48BD-957F042545B4}"/>
              </a:ext>
            </a:extLst>
          </p:cNvPr>
          <p:cNvGrpSpPr/>
          <p:nvPr/>
        </p:nvGrpSpPr>
        <p:grpSpPr>
          <a:xfrm>
            <a:off x="5896299" y="769920"/>
            <a:ext cx="5482830" cy="5118998"/>
            <a:chOff x="5561762" y="732749"/>
            <a:chExt cx="5482830" cy="5118998"/>
          </a:xfrm>
        </p:grpSpPr>
        <p:pic>
          <p:nvPicPr>
            <p:cNvPr id="13" name="Picture 13" descr="A picture containing green, gallery, colorful, scene&#10;&#10;Description automatically generated">
              <a:extLst>
                <a:ext uri="{FF2B5EF4-FFF2-40B4-BE49-F238E27FC236}">
                  <a16:creationId xmlns:a16="http://schemas.microsoft.com/office/drawing/2014/main" id="{EDBFA88B-1492-8111-11D4-F3E09FE722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8670" b="107"/>
            <a:stretch/>
          </p:blipFill>
          <p:spPr>
            <a:xfrm>
              <a:off x="5561762" y="799889"/>
              <a:ext cx="1397778" cy="5051858"/>
            </a:xfrm>
            <a:prstGeom prst="rect">
              <a:avLst/>
            </a:prstGeom>
          </p:spPr>
        </p:pic>
        <p:pic>
          <p:nvPicPr>
            <p:cNvPr id="37" name="Picture 13" descr="A picture containing green, gallery, colorful, scene&#10;&#10;Description automatically generated">
              <a:extLst>
                <a:ext uri="{FF2B5EF4-FFF2-40B4-BE49-F238E27FC236}">
                  <a16:creationId xmlns:a16="http://schemas.microsoft.com/office/drawing/2014/main" id="{BE570C94-B8C6-8610-52DD-B2D2A2265E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177" r="52493" b="107"/>
            <a:stretch/>
          </p:blipFill>
          <p:spPr>
            <a:xfrm>
              <a:off x="7004119" y="790817"/>
              <a:ext cx="1397765" cy="5051873"/>
            </a:xfrm>
            <a:prstGeom prst="rect">
              <a:avLst/>
            </a:prstGeom>
          </p:spPr>
        </p:pic>
        <p:pic>
          <p:nvPicPr>
            <p:cNvPr id="38" name="Picture 13" descr="A picture containing green, gallery, colorful, scene&#10;&#10;Description automatically generated">
              <a:extLst>
                <a:ext uri="{FF2B5EF4-FFF2-40B4-BE49-F238E27FC236}">
                  <a16:creationId xmlns:a16="http://schemas.microsoft.com/office/drawing/2014/main" id="{0D922592-917F-9998-E938-975004C7F1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025" t="134" r="27728" b="-112"/>
            <a:stretch/>
          </p:blipFill>
          <p:spPr>
            <a:xfrm>
              <a:off x="8332973" y="788107"/>
              <a:ext cx="1392289" cy="5056111"/>
            </a:xfrm>
            <a:prstGeom prst="rect">
              <a:avLst/>
            </a:prstGeom>
          </p:spPr>
        </p:pic>
        <p:pic>
          <p:nvPicPr>
            <p:cNvPr id="43" name="Picture 13" descr="A picture containing green, gallery, colorful, scene&#10;&#10;Description automatically generated">
              <a:extLst>
                <a:ext uri="{FF2B5EF4-FFF2-40B4-BE49-F238E27FC236}">
                  <a16:creationId xmlns:a16="http://schemas.microsoft.com/office/drawing/2014/main" id="{F505DBF6-196B-0F91-BF2D-358516C9B2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461" t="-965" r="3262" b="919"/>
            <a:stretch/>
          </p:blipFill>
          <p:spPr>
            <a:xfrm>
              <a:off x="9650319" y="732749"/>
              <a:ext cx="1394273" cy="5059606"/>
            </a:xfrm>
            <a:prstGeom prst="rect">
              <a:avLst/>
            </a:prstGeom>
          </p:spPr>
        </p:pic>
      </p:grpSp>
      <p:sp>
        <p:nvSpPr>
          <p:cNvPr id="3" name="Rectangle 2">
            <a:extLst>
              <a:ext uri="{FF2B5EF4-FFF2-40B4-BE49-F238E27FC236}">
                <a16:creationId xmlns:a16="http://schemas.microsoft.com/office/drawing/2014/main" id="{54FCE6BA-DC70-87D6-B559-FC53ED1F2595}"/>
              </a:ext>
            </a:extLst>
          </p:cNvPr>
          <p:cNvSpPr/>
          <p:nvPr/>
        </p:nvSpPr>
        <p:spPr>
          <a:xfrm>
            <a:off x="480288" y="221651"/>
            <a:ext cx="11523005" cy="781576"/>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CD7143"/>
                </a:solidFill>
                <a:latin typeface="Century Gothic" panose="020F0302020204030204"/>
              </a:rPr>
              <a:t>Data</a:t>
            </a:r>
            <a:r>
              <a:rPr lang="en-US" sz="3200" b="1">
                <a:solidFill>
                  <a:srgbClr val="CD7143"/>
                </a:solidFill>
                <a:latin typeface="Century Gothic" panose="020F0302020204030204"/>
              </a:rPr>
              <a:t> </a:t>
            </a:r>
            <a:r>
              <a:rPr lang="en-US" sz="4000" b="1">
                <a:solidFill>
                  <a:srgbClr val="CD7143"/>
                </a:solidFill>
                <a:latin typeface="Century Gothic" panose="020F0302020204030204"/>
              </a:rPr>
              <a:t>Processing</a:t>
            </a:r>
            <a:endParaRPr lang="en-US" sz="4000" b="1">
              <a:solidFill>
                <a:srgbClr val="CD7143"/>
              </a:solidFill>
              <a:latin typeface="Century Gothic"/>
              <a:cs typeface="Calibri"/>
            </a:endParaRPr>
          </a:p>
        </p:txBody>
      </p:sp>
      <p:sp>
        <p:nvSpPr>
          <p:cNvPr id="24" name="Rectangle: Rounded Corners 23">
            <a:extLst>
              <a:ext uri="{FF2B5EF4-FFF2-40B4-BE49-F238E27FC236}">
                <a16:creationId xmlns:a16="http://schemas.microsoft.com/office/drawing/2014/main" id="{52F48336-663D-EC89-F3C9-5CB9C4E095E4}"/>
              </a:ext>
            </a:extLst>
          </p:cNvPr>
          <p:cNvSpPr/>
          <p:nvPr/>
        </p:nvSpPr>
        <p:spPr>
          <a:xfrm>
            <a:off x="164164" y="6092406"/>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26" name="Rectangle: Rounded Corners 25">
            <a:extLst>
              <a:ext uri="{FF2B5EF4-FFF2-40B4-BE49-F238E27FC236}">
                <a16:creationId xmlns:a16="http://schemas.microsoft.com/office/drawing/2014/main" id="{34D46815-3FC3-0A2A-A6A4-831594EB2A04}"/>
              </a:ext>
            </a:extLst>
          </p:cNvPr>
          <p:cNvSpPr/>
          <p:nvPr/>
        </p:nvSpPr>
        <p:spPr>
          <a:xfrm>
            <a:off x="5705362" y="6092406"/>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28" name="Rectangle: Rounded Corners 27">
            <a:extLst>
              <a:ext uri="{FF2B5EF4-FFF2-40B4-BE49-F238E27FC236}">
                <a16:creationId xmlns:a16="http://schemas.microsoft.com/office/drawing/2014/main" id="{E0E83079-4FF8-90B6-CDC8-A78442964F62}"/>
              </a:ext>
            </a:extLst>
          </p:cNvPr>
          <p:cNvSpPr/>
          <p:nvPr/>
        </p:nvSpPr>
        <p:spPr>
          <a:xfrm>
            <a:off x="2934762" y="6092404"/>
            <a:ext cx="2592271" cy="503224"/>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30" name="Rectangle: Rounded Corners 29">
            <a:extLst>
              <a:ext uri="{FF2B5EF4-FFF2-40B4-BE49-F238E27FC236}">
                <a16:creationId xmlns:a16="http://schemas.microsoft.com/office/drawing/2014/main" id="{7D29779B-1AD1-0F02-2CEB-39844D1EBD38}"/>
              </a:ext>
            </a:extLst>
          </p:cNvPr>
          <p:cNvSpPr/>
          <p:nvPr/>
        </p:nvSpPr>
        <p:spPr>
          <a:xfrm>
            <a:off x="8475961" y="6092401"/>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sp>
        <p:nvSpPr>
          <p:cNvPr id="5" name="TextBox 4">
            <a:extLst>
              <a:ext uri="{FF2B5EF4-FFF2-40B4-BE49-F238E27FC236}">
                <a16:creationId xmlns:a16="http://schemas.microsoft.com/office/drawing/2014/main" id="{72A7A3E1-7FB7-BB6E-7AC2-855D9FA99869}"/>
              </a:ext>
            </a:extLst>
          </p:cNvPr>
          <p:cNvSpPr txBox="1"/>
          <p:nvPr/>
        </p:nvSpPr>
        <p:spPr>
          <a:xfrm>
            <a:off x="6716305" y="276289"/>
            <a:ext cx="410148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solidFill>
                  <a:schemeClr val="tx1">
                    <a:lumMod val="75000"/>
                    <a:lumOff val="25000"/>
                  </a:schemeClr>
                </a:solidFill>
                <a:latin typeface="Century Gothic"/>
              </a:rPr>
              <a:t>2022 Monthly Max Biomass Maps</a:t>
            </a:r>
          </a:p>
        </p:txBody>
      </p:sp>
      <p:graphicFrame>
        <p:nvGraphicFramePr>
          <p:cNvPr id="557" name="Diagram 557">
            <a:extLst>
              <a:ext uri="{FF2B5EF4-FFF2-40B4-BE49-F238E27FC236}">
                <a16:creationId xmlns:a16="http://schemas.microsoft.com/office/drawing/2014/main" id="{6249055A-A872-38E4-1A3F-4239A7A65244}"/>
              </a:ext>
            </a:extLst>
          </p:cNvPr>
          <p:cNvGraphicFramePr/>
          <p:nvPr>
            <p:extLst>
              <p:ext uri="{D42A27DB-BD31-4B8C-83A1-F6EECF244321}">
                <p14:modId xmlns:p14="http://schemas.microsoft.com/office/powerpoint/2010/main" val="1607835516"/>
              </p:ext>
            </p:extLst>
          </p:nvPr>
        </p:nvGraphicFramePr>
        <p:xfrm>
          <a:off x="508000" y="223253"/>
          <a:ext cx="45720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66" name="Picture 766" descr="Chart, scatter chart&#10;&#10;Description automatically generated">
            <a:extLst>
              <a:ext uri="{FF2B5EF4-FFF2-40B4-BE49-F238E27FC236}">
                <a16:creationId xmlns:a16="http://schemas.microsoft.com/office/drawing/2014/main" id="{3C466FD8-DA6C-72A2-3FCF-5AC510F45F7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844" r="-88" b="2949"/>
          <a:stretch/>
        </p:blipFill>
        <p:spPr>
          <a:xfrm>
            <a:off x="309061" y="2626922"/>
            <a:ext cx="4987681" cy="3226194"/>
          </a:xfrm>
          <a:prstGeom prst="rect">
            <a:avLst/>
          </a:prstGeom>
        </p:spPr>
      </p:pic>
      <p:sp>
        <p:nvSpPr>
          <p:cNvPr id="22" name="TextBox 21">
            <a:extLst>
              <a:ext uri="{FF2B5EF4-FFF2-40B4-BE49-F238E27FC236}">
                <a16:creationId xmlns:a16="http://schemas.microsoft.com/office/drawing/2014/main" id="{41B79107-CC06-92A1-911E-682409F32A1F}"/>
              </a:ext>
            </a:extLst>
          </p:cNvPr>
          <p:cNvSpPr txBox="1"/>
          <p:nvPr/>
        </p:nvSpPr>
        <p:spPr>
          <a:xfrm>
            <a:off x="6240920" y="699827"/>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January </a:t>
            </a:r>
          </a:p>
        </p:txBody>
      </p:sp>
      <p:sp>
        <p:nvSpPr>
          <p:cNvPr id="35" name="TextBox 34">
            <a:extLst>
              <a:ext uri="{FF2B5EF4-FFF2-40B4-BE49-F238E27FC236}">
                <a16:creationId xmlns:a16="http://schemas.microsoft.com/office/drawing/2014/main" id="{6A21043B-688A-586A-2412-14F743F76393}"/>
              </a:ext>
            </a:extLst>
          </p:cNvPr>
          <p:cNvSpPr txBox="1"/>
          <p:nvPr/>
        </p:nvSpPr>
        <p:spPr>
          <a:xfrm>
            <a:off x="7502291" y="699826"/>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February </a:t>
            </a:r>
          </a:p>
        </p:txBody>
      </p:sp>
      <p:sp>
        <p:nvSpPr>
          <p:cNvPr id="36" name="TextBox 35">
            <a:extLst>
              <a:ext uri="{FF2B5EF4-FFF2-40B4-BE49-F238E27FC236}">
                <a16:creationId xmlns:a16="http://schemas.microsoft.com/office/drawing/2014/main" id="{C5777F56-330E-B2AD-BA10-BBECEBFDD866}"/>
              </a:ext>
            </a:extLst>
          </p:cNvPr>
          <p:cNvSpPr txBox="1"/>
          <p:nvPr/>
        </p:nvSpPr>
        <p:spPr>
          <a:xfrm>
            <a:off x="8922521" y="699825"/>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March </a:t>
            </a:r>
          </a:p>
        </p:txBody>
      </p:sp>
      <p:sp>
        <p:nvSpPr>
          <p:cNvPr id="49" name="TextBox 48">
            <a:extLst>
              <a:ext uri="{FF2B5EF4-FFF2-40B4-BE49-F238E27FC236}">
                <a16:creationId xmlns:a16="http://schemas.microsoft.com/office/drawing/2014/main" id="{19D55066-7533-5657-B096-D42F8655ACE4}"/>
              </a:ext>
            </a:extLst>
          </p:cNvPr>
          <p:cNvSpPr txBox="1"/>
          <p:nvPr/>
        </p:nvSpPr>
        <p:spPr>
          <a:xfrm>
            <a:off x="10353594" y="699825"/>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April </a:t>
            </a:r>
          </a:p>
        </p:txBody>
      </p:sp>
      <p:sp>
        <p:nvSpPr>
          <p:cNvPr id="50" name="TextBox 49">
            <a:extLst>
              <a:ext uri="{FF2B5EF4-FFF2-40B4-BE49-F238E27FC236}">
                <a16:creationId xmlns:a16="http://schemas.microsoft.com/office/drawing/2014/main" id="{019C837A-0E8B-12B1-AFAF-3EC4233F0B86}"/>
              </a:ext>
            </a:extLst>
          </p:cNvPr>
          <p:cNvSpPr txBox="1"/>
          <p:nvPr/>
        </p:nvSpPr>
        <p:spPr>
          <a:xfrm>
            <a:off x="6311277"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May</a:t>
            </a:r>
          </a:p>
        </p:txBody>
      </p:sp>
      <p:sp>
        <p:nvSpPr>
          <p:cNvPr id="51" name="TextBox 50">
            <a:extLst>
              <a:ext uri="{FF2B5EF4-FFF2-40B4-BE49-F238E27FC236}">
                <a16:creationId xmlns:a16="http://schemas.microsoft.com/office/drawing/2014/main" id="{ABD611E1-C641-6D8D-4AE0-8D10574D9B1C}"/>
              </a:ext>
            </a:extLst>
          </p:cNvPr>
          <p:cNvSpPr txBox="1"/>
          <p:nvPr/>
        </p:nvSpPr>
        <p:spPr>
          <a:xfrm>
            <a:off x="7668008"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June</a:t>
            </a:r>
          </a:p>
        </p:txBody>
      </p:sp>
      <p:sp>
        <p:nvSpPr>
          <p:cNvPr id="52" name="TextBox 51">
            <a:extLst>
              <a:ext uri="{FF2B5EF4-FFF2-40B4-BE49-F238E27FC236}">
                <a16:creationId xmlns:a16="http://schemas.microsoft.com/office/drawing/2014/main" id="{938D2CDA-B245-F81C-3BC8-7B41C73B2E01}"/>
              </a:ext>
            </a:extLst>
          </p:cNvPr>
          <p:cNvSpPr txBox="1"/>
          <p:nvPr/>
        </p:nvSpPr>
        <p:spPr>
          <a:xfrm>
            <a:off x="9052618"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July</a:t>
            </a:r>
          </a:p>
        </p:txBody>
      </p:sp>
      <p:sp>
        <p:nvSpPr>
          <p:cNvPr id="53" name="TextBox 52">
            <a:extLst>
              <a:ext uri="{FF2B5EF4-FFF2-40B4-BE49-F238E27FC236}">
                <a16:creationId xmlns:a16="http://schemas.microsoft.com/office/drawing/2014/main" id="{9C775025-9196-F0DC-D847-FB9AF72E6B18}"/>
              </a:ext>
            </a:extLst>
          </p:cNvPr>
          <p:cNvSpPr txBox="1"/>
          <p:nvPr/>
        </p:nvSpPr>
        <p:spPr>
          <a:xfrm>
            <a:off x="10269960"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August</a:t>
            </a:r>
          </a:p>
        </p:txBody>
      </p:sp>
      <p:sp>
        <p:nvSpPr>
          <p:cNvPr id="54" name="TextBox 53">
            <a:extLst>
              <a:ext uri="{FF2B5EF4-FFF2-40B4-BE49-F238E27FC236}">
                <a16:creationId xmlns:a16="http://schemas.microsoft.com/office/drawing/2014/main" id="{32982FB4-2939-1092-1CC1-7E5C177C2626}"/>
              </a:ext>
            </a:extLst>
          </p:cNvPr>
          <p:cNvSpPr txBox="1"/>
          <p:nvPr/>
        </p:nvSpPr>
        <p:spPr>
          <a:xfrm>
            <a:off x="6097545" y="4082361"/>
            <a:ext cx="13370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September </a:t>
            </a:r>
          </a:p>
        </p:txBody>
      </p:sp>
      <p:sp>
        <p:nvSpPr>
          <p:cNvPr id="55" name="TextBox 54">
            <a:extLst>
              <a:ext uri="{FF2B5EF4-FFF2-40B4-BE49-F238E27FC236}">
                <a16:creationId xmlns:a16="http://schemas.microsoft.com/office/drawing/2014/main" id="{985C5901-1F27-0290-0BC9-FB692B75E8C4}"/>
              </a:ext>
            </a:extLst>
          </p:cNvPr>
          <p:cNvSpPr txBox="1"/>
          <p:nvPr/>
        </p:nvSpPr>
        <p:spPr>
          <a:xfrm>
            <a:off x="7500740" y="4082361"/>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October</a:t>
            </a:r>
          </a:p>
        </p:txBody>
      </p:sp>
      <p:pic>
        <p:nvPicPr>
          <p:cNvPr id="39" name="Picture 7" descr="A picture containing chart&#10;&#10;Description automatically generated">
            <a:extLst>
              <a:ext uri="{FF2B5EF4-FFF2-40B4-BE49-F238E27FC236}">
                <a16:creationId xmlns:a16="http://schemas.microsoft.com/office/drawing/2014/main" id="{FB301CE3-2E04-FB26-DDBD-5939921262B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774929" y="4381330"/>
            <a:ext cx="283037" cy="1338472"/>
          </a:xfrm>
          <a:prstGeom prst="rect">
            <a:avLst/>
          </a:prstGeom>
        </p:spPr>
      </p:pic>
      <p:sp>
        <p:nvSpPr>
          <p:cNvPr id="41" name="TextBox 40">
            <a:extLst>
              <a:ext uri="{FF2B5EF4-FFF2-40B4-BE49-F238E27FC236}">
                <a16:creationId xmlns:a16="http://schemas.microsoft.com/office/drawing/2014/main" id="{FC5B1BFF-56E3-83D3-3DFA-099271D81011}"/>
              </a:ext>
            </a:extLst>
          </p:cNvPr>
          <p:cNvSpPr txBox="1"/>
          <p:nvPr/>
        </p:nvSpPr>
        <p:spPr>
          <a:xfrm>
            <a:off x="8995833" y="4349750"/>
            <a:ext cx="8360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cs typeface="Calibri"/>
              </a:rPr>
              <a:t>10,000</a:t>
            </a:r>
            <a:endParaRPr lang="en-US" sz="1200">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2D8B360F-EABA-80E3-1E69-DEF1A6352611}"/>
              </a:ext>
            </a:extLst>
          </p:cNvPr>
          <p:cNvSpPr txBox="1"/>
          <p:nvPr/>
        </p:nvSpPr>
        <p:spPr>
          <a:xfrm>
            <a:off x="9072940" y="5465535"/>
            <a:ext cx="187778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a:t>
            </a:r>
            <a:endParaRPr lang="en-US" sz="1200">
              <a:solidFill>
                <a:schemeClr val="tx1">
                  <a:lumMod val="75000"/>
                  <a:lumOff val="25000"/>
                </a:schemeClr>
              </a:solidFill>
            </a:endParaRPr>
          </a:p>
        </p:txBody>
      </p:sp>
      <p:sp>
        <p:nvSpPr>
          <p:cNvPr id="2" name="TextBox 1">
            <a:extLst>
              <a:ext uri="{FF2B5EF4-FFF2-40B4-BE49-F238E27FC236}">
                <a16:creationId xmlns:a16="http://schemas.microsoft.com/office/drawing/2014/main" id="{F778FC89-4DF4-4DFC-8CA8-9E7EA4ACD498}"/>
              </a:ext>
            </a:extLst>
          </p:cNvPr>
          <p:cNvSpPr txBox="1"/>
          <p:nvPr/>
        </p:nvSpPr>
        <p:spPr>
          <a:xfrm>
            <a:off x="9267140" y="4894544"/>
            <a:ext cx="705642" cy="307777"/>
          </a:xfrm>
          <a:prstGeom prst="rect">
            <a:avLst/>
          </a:prstGeom>
          <a:noFill/>
        </p:spPr>
        <p:txBody>
          <a:bodyPr wrap="none" lIns="91440" tIns="45720" rIns="91440" bIns="45720" rtlCol="0" anchor="t">
            <a:spAutoFit/>
          </a:bodyPr>
          <a:lstStyle/>
          <a:p>
            <a:r>
              <a:rPr lang="en-US" sz="1400">
                <a:solidFill>
                  <a:srgbClr val="3F3F3F"/>
                </a:solidFill>
                <a:latin typeface="Century Gothic"/>
              </a:rPr>
              <a:t>kg/ha</a:t>
            </a:r>
          </a:p>
        </p:txBody>
      </p:sp>
    </p:spTree>
    <p:extLst>
      <p:ext uri="{BB962C8B-B14F-4D97-AF65-F5344CB8AC3E}">
        <p14:creationId xmlns:p14="http://schemas.microsoft.com/office/powerpoint/2010/main" val="151953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8CC9208-B0C2-4A2A-47F0-6CEE9EC1B7D8}"/>
              </a:ext>
            </a:extLst>
          </p:cNvPr>
          <p:cNvGrpSpPr/>
          <p:nvPr/>
        </p:nvGrpSpPr>
        <p:grpSpPr>
          <a:xfrm>
            <a:off x="5896299" y="769920"/>
            <a:ext cx="5482830" cy="5118998"/>
            <a:chOff x="5561762" y="732749"/>
            <a:chExt cx="5482830" cy="5118998"/>
          </a:xfrm>
        </p:grpSpPr>
        <p:pic>
          <p:nvPicPr>
            <p:cNvPr id="20" name="Picture 13" descr="A picture containing green, gallery, colorful, scene&#10;&#10;Description automatically generated">
              <a:extLst>
                <a:ext uri="{FF2B5EF4-FFF2-40B4-BE49-F238E27FC236}">
                  <a16:creationId xmlns:a16="http://schemas.microsoft.com/office/drawing/2014/main" id="{9641E873-76CA-0BAB-2C70-8E54D0EFCA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8670" b="107"/>
            <a:stretch/>
          </p:blipFill>
          <p:spPr>
            <a:xfrm>
              <a:off x="5561762" y="799889"/>
              <a:ext cx="1397778" cy="5051858"/>
            </a:xfrm>
            <a:prstGeom prst="rect">
              <a:avLst/>
            </a:prstGeom>
          </p:spPr>
        </p:pic>
        <p:pic>
          <p:nvPicPr>
            <p:cNvPr id="21" name="Picture 13" descr="A picture containing green, gallery, colorful, scene&#10;&#10;Description automatically generated">
              <a:extLst>
                <a:ext uri="{FF2B5EF4-FFF2-40B4-BE49-F238E27FC236}">
                  <a16:creationId xmlns:a16="http://schemas.microsoft.com/office/drawing/2014/main" id="{DEA53AE6-DDBD-249B-D9E2-202A42FBB5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6177" r="52493" b="107"/>
            <a:stretch/>
          </p:blipFill>
          <p:spPr>
            <a:xfrm>
              <a:off x="7004119" y="790817"/>
              <a:ext cx="1397765" cy="5051873"/>
            </a:xfrm>
            <a:prstGeom prst="rect">
              <a:avLst/>
            </a:prstGeom>
          </p:spPr>
        </p:pic>
        <p:pic>
          <p:nvPicPr>
            <p:cNvPr id="22" name="Picture 13" descr="A picture containing green, gallery, colorful, scene&#10;&#10;Description automatically generated">
              <a:extLst>
                <a:ext uri="{FF2B5EF4-FFF2-40B4-BE49-F238E27FC236}">
                  <a16:creationId xmlns:a16="http://schemas.microsoft.com/office/drawing/2014/main" id="{1D474188-B224-CF2F-E2C2-31CB8CD4E9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025" t="134" r="27728" b="-112"/>
            <a:stretch/>
          </p:blipFill>
          <p:spPr>
            <a:xfrm>
              <a:off x="8332973" y="788107"/>
              <a:ext cx="1392289" cy="5056111"/>
            </a:xfrm>
            <a:prstGeom prst="rect">
              <a:avLst/>
            </a:prstGeom>
          </p:spPr>
        </p:pic>
        <p:pic>
          <p:nvPicPr>
            <p:cNvPr id="23" name="Picture 13" descr="A picture containing green, gallery, colorful, scene&#10;&#10;Description automatically generated">
              <a:extLst>
                <a:ext uri="{FF2B5EF4-FFF2-40B4-BE49-F238E27FC236}">
                  <a16:creationId xmlns:a16="http://schemas.microsoft.com/office/drawing/2014/main" id="{14007766-D4D3-5FF5-DFBD-358544D899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461" t="-965" r="3262" b="919"/>
            <a:stretch/>
          </p:blipFill>
          <p:spPr>
            <a:xfrm>
              <a:off x="9650319" y="732749"/>
              <a:ext cx="1394273" cy="5059606"/>
            </a:xfrm>
            <a:prstGeom prst="rect">
              <a:avLst/>
            </a:prstGeom>
          </p:spPr>
        </p:pic>
      </p:grpSp>
      <p:sp>
        <p:nvSpPr>
          <p:cNvPr id="3" name="Rectangle 2">
            <a:extLst>
              <a:ext uri="{FF2B5EF4-FFF2-40B4-BE49-F238E27FC236}">
                <a16:creationId xmlns:a16="http://schemas.microsoft.com/office/drawing/2014/main" id="{54FCE6BA-DC70-87D6-B559-FC53ED1F2595}"/>
              </a:ext>
            </a:extLst>
          </p:cNvPr>
          <p:cNvSpPr/>
          <p:nvPr/>
        </p:nvSpPr>
        <p:spPr>
          <a:xfrm>
            <a:off x="480288" y="221651"/>
            <a:ext cx="11523005" cy="781576"/>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CD7143"/>
                </a:solidFill>
                <a:latin typeface="Century Gothic" panose="020F0302020204030204"/>
              </a:rPr>
              <a:t>Data</a:t>
            </a:r>
            <a:r>
              <a:rPr lang="en-US" sz="3200" b="1">
                <a:solidFill>
                  <a:srgbClr val="CD7143"/>
                </a:solidFill>
                <a:latin typeface="Century Gothic" panose="020F0302020204030204"/>
              </a:rPr>
              <a:t> </a:t>
            </a:r>
            <a:r>
              <a:rPr lang="en-US" sz="4000" b="1">
                <a:solidFill>
                  <a:srgbClr val="CD7143"/>
                </a:solidFill>
                <a:latin typeface="Century Gothic" panose="020F0302020204030204"/>
              </a:rPr>
              <a:t>Processing</a:t>
            </a:r>
            <a:endParaRPr lang="en-US" sz="4000" b="1">
              <a:solidFill>
                <a:srgbClr val="CD7143"/>
              </a:solidFill>
              <a:latin typeface="Century Gothic"/>
              <a:cs typeface="Calibri"/>
            </a:endParaRPr>
          </a:p>
        </p:txBody>
      </p:sp>
      <p:sp>
        <p:nvSpPr>
          <p:cNvPr id="24" name="Rectangle: Rounded Corners 23">
            <a:extLst>
              <a:ext uri="{FF2B5EF4-FFF2-40B4-BE49-F238E27FC236}">
                <a16:creationId xmlns:a16="http://schemas.microsoft.com/office/drawing/2014/main" id="{52F48336-663D-EC89-F3C9-5CB9C4E095E4}"/>
              </a:ext>
            </a:extLst>
          </p:cNvPr>
          <p:cNvSpPr/>
          <p:nvPr/>
        </p:nvSpPr>
        <p:spPr>
          <a:xfrm>
            <a:off x="164164" y="6092406"/>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26" name="Rectangle: Rounded Corners 25">
            <a:extLst>
              <a:ext uri="{FF2B5EF4-FFF2-40B4-BE49-F238E27FC236}">
                <a16:creationId xmlns:a16="http://schemas.microsoft.com/office/drawing/2014/main" id="{34D46815-3FC3-0A2A-A6A4-831594EB2A04}"/>
              </a:ext>
            </a:extLst>
          </p:cNvPr>
          <p:cNvSpPr/>
          <p:nvPr/>
        </p:nvSpPr>
        <p:spPr>
          <a:xfrm>
            <a:off x="5705362" y="6092406"/>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28" name="Rectangle: Rounded Corners 27">
            <a:extLst>
              <a:ext uri="{FF2B5EF4-FFF2-40B4-BE49-F238E27FC236}">
                <a16:creationId xmlns:a16="http://schemas.microsoft.com/office/drawing/2014/main" id="{E0E83079-4FF8-90B6-CDC8-A78442964F62}"/>
              </a:ext>
            </a:extLst>
          </p:cNvPr>
          <p:cNvSpPr/>
          <p:nvPr/>
        </p:nvSpPr>
        <p:spPr>
          <a:xfrm>
            <a:off x="2934762" y="6092404"/>
            <a:ext cx="2592271" cy="503224"/>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30" name="Rectangle: Rounded Corners 29">
            <a:extLst>
              <a:ext uri="{FF2B5EF4-FFF2-40B4-BE49-F238E27FC236}">
                <a16:creationId xmlns:a16="http://schemas.microsoft.com/office/drawing/2014/main" id="{7D29779B-1AD1-0F02-2CEB-39844D1EBD38}"/>
              </a:ext>
            </a:extLst>
          </p:cNvPr>
          <p:cNvSpPr/>
          <p:nvPr/>
        </p:nvSpPr>
        <p:spPr>
          <a:xfrm>
            <a:off x="8475961" y="6092401"/>
            <a:ext cx="2592271" cy="503224"/>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aphicFrame>
        <p:nvGraphicFramePr>
          <p:cNvPr id="557" name="Diagram 557">
            <a:extLst>
              <a:ext uri="{FF2B5EF4-FFF2-40B4-BE49-F238E27FC236}">
                <a16:creationId xmlns:a16="http://schemas.microsoft.com/office/drawing/2014/main" id="{6249055A-A872-38E4-1A3F-4239A7A65244}"/>
              </a:ext>
            </a:extLst>
          </p:cNvPr>
          <p:cNvGraphicFramePr/>
          <p:nvPr>
            <p:extLst>
              <p:ext uri="{D42A27DB-BD31-4B8C-83A1-F6EECF244321}">
                <p14:modId xmlns:p14="http://schemas.microsoft.com/office/powerpoint/2010/main" val="2143545098"/>
              </p:ext>
            </p:extLst>
          </p:nvPr>
        </p:nvGraphicFramePr>
        <p:xfrm>
          <a:off x="508000" y="223253"/>
          <a:ext cx="45720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66" name="Picture 766" descr="Chart, scatter chart&#10;&#10;Description automatically generated">
            <a:extLst>
              <a:ext uri="{FF2B5EF4-FFF2-40B4-BE49-F238E27FC236}">
                <a16:creationId xmlns:a16="http://schemas.microsoft.com/office/drawing/2014/main" id="{3C466FD8-DA6C-72A2-3FCF-5AC510F45F71}"/>
              </a:ext>
            </a:extLst>
          </p:cNvPr>
          <p:cNvPicPr>
            <a:picLocks noChangeAspect="1"/>
          </p:cNvPicPr>
          <p:nvPr/>
        </p:nvPicPr>
        <p:blipFill>
          <a:blip r:embed="rId9"/>
          <a:stretch>
            <a:fillRect/>
          </a:stretch>
        </p:blipFill>
        <p:spPr>
          <a:xfrm>
            <a:off x="215482" y="2626922"/>
            <a:ext cx="5076825" cy="3324225"/>
          </a:xfrm>
          <a:prstGeom prst="rect">
            <a:avLst/>
          </a:prstGeom>
        </p:spPr>
      </p:pic>
      <p:cxnSp>
        <p:nvCxnSpPr>
          <p:cNvPr id="25" name="Straight Arrow Connector 24">
            <a:extLst>
              <a:ext uri="{FF2B5EF4-FFF2-40B4-BE49-F238E27FC236}">
                <a16:creationId xmlns:a16="http://schemas.microsoft.com/office/drawing/2014/main" id="{FFD57987-AFCC-4067-21B9-8BD9EBF08216}"/>
              </a:ext>
            </a:extLst>
          </p:cNvPr>
          <p:cNvCxnSpPr/>
          <p:nvPr/>
        </p:nvCxnSpPr>
        <p:spPr>
          <a:xfrm>
            <a:off x="1762228" y="3060507"/>
            <a:ext cx="4187" cy="2843431"/>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37F4DECB-7CC8-B54C-142B-F9081480D9CD}"/>
              </a:ext>
            </a:extLst>
          </p:cNvPr>
          <p:cNvCxnSpPr>
            <a:cxnSpLocks/>
          </p:cNvCxnSpPr>
          <p:nvPr/>
        </p:nvCxnSpPr>
        <p:spPr>
          <a:xfrm>
            <a:off x="3995169" y="3058353"/>
            <a:ext cx="17825" cy="2849771"/>
          </a:xfrm>
          <a:prstGeom prst="straightConnector1">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0" name="TextBox 49">
            <a:extLst>
              <a:ext uri="{FF2B5EF4-FFF2-40B4-BE49-F238E27FC236}">
                <a16:creationId xmlns:a16="http://schemas.microsoft.com/office/drawing/2014/main" id="{CEF622C4-9311-3C40-0542-5795345149CD}"/>
              </a:ext>
            </a:extLst>
          </p:cNvPr>
          <p:cNvSpPr txBox="1"/>
          <p:nvPr/>
        </p:nvSpPr>
        <p:spPr>
          <a:xfrm>
            <a:off x="3375151" y="2628478"/>
            <a:ext cx="11044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Century Gothic"/>
                <a:ea typeface="Calibri" panose="020F0502020204030204"/>
                <a:cs typeface="Calibri" panose="020F0502020204030204"/>
              </a:rPr>
              <a:t>October 1, (Day 274)</a:t>
            </a:r>
          </a:p>
        </p:txBody>
      </p:sp>
      <p:sp>
        <p:nvSpPr>
          <p:cNvPr id="52" name="TextBox 51">
            <a:extLst>
              <a:ext uri="{FF2B5EF4-FFF2-40B4-BE49-F238E27FC236}">
                <a16:creationId xmlns:a16="http://schemas.microsoft.com/office/drawing/2014/main" id="{AF10BB7D-A55D-6867-7D18-B2FE30C41EED}"/>
              </a:ext>
            </a:extLst>
          </p:cNvPr>
          <p:cNvSpPr txBox="1"/>
          <p:nvPr/>
        </p:nvSpPr>
        <p:spPr>
          <a:xfrm>
            <a:off x="1213923" y="2628477"/>
            <a:ext cx="11044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Century Gothic"/>
                <a:ea typeface="Calibri" panose="020F0502020204030204"/>
                <a:cs typeface="Calibri" panose="020F0502020204030204"/>
              </a:rPr>
              <a:t>April 1, </a:t>
            </a:r>
          </a:p>
          <a:p>
            <a:pPr algn="ctr"/>
            <a:r>
              <a:rPr lang="en-US" sz="1200" b="1">
                <a:latin typeface="Century Gothic"/>
                <a:ea typeface="Calibri" panose="020F0502020204030204"/>
                <a:cs typeface="Calibri" panose="020F0502020204030204"/>
              </a:rPr>
              <a:t>(Day 91)</a:t>
            </a:r>
          </a:p>
        </p:txBody>
      </p:sp>
      <p:sp>
        <p:nvSpPr>
          <p:cNvPr id="574" name="Multiplication Sign 573">
            <a:extLst>
              <a:ext uri="{FF2B5EF4-FFF2-40B4-BE49-F238E27FC236}">
                <a16:creationId xmlns:a16="http://schemas.microsoft.com/office/drawing/2014/main" id="{505F4C52-5E2C-305C-7ED0-A7897E3924CB}"/>
              </a:ext>
            </a:extLst>
          </p:cNvPr>
          <p:cNvSpPr/>
          <p:nvPr/>
        </p:nvSpPr>
        <p:spPr>
          <a:xfrm>
            <a:off x="6157556" y="1209150"/>
            <a:ext cx="912725" cy="9127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Multiplication Sign 574">
            <a:extLst>
              <a:ext uri="{FF2B5EF4-FFF2-40B4-BE49-F238E27FC236}">
                <a16:creationId xmlns:a16="http://schemas.microsoft.com/office/drawing/2014/main" id="{9DD8EE8C-46BC-6A80-6FBB-EFE5D21BE6C1}"/>
              </a:ext>
            </a:extLst>
          </p:cNvPr>
          <p:cNvSpPr/>
          <p:nvPr/>
        </p:nvSpPr>
        <p:spPr>
          <a:xfrm>
            <a:off x="7559525" y="1181271"/>
            <a:ext cx="912725" cy="9127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Multiplication Sign 703">
            <a:extLst>
              <a:ext uri="{FF2B5EF4-FFF2-40B4-BE49-F238E27FC236}">
                <a16:creationId xmlns:a16="http://schemas.microsoft.com/office/drawing/2014/main" id="{06CDF7A6-8F87-F774-1AA7-192F5B1133D0}"/>
              </a:ext>
            </a:extLst>
          </p:cNvPr>
          <p:cNvSpPr/>
          <p:nvPr/>
        </p:nvSpPr>
        <p:spPr>
          <a:xfrm>
            <a:off x="8914113" y="1185867"/>
            <a:ext cx="912725" cy="9127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Multiplication Sign 706">
            <a:extLst>
              <a:ext uri="{FF2B5EF4-FFF2-40B4-BE49-F238E27FC236}">
                <a16:creationId xmlns:a16="http://schemas.microsoft.com/office/drawing/2014/main" id="{DAB4C2D4-E53B-F25B-7E44-F87E9D3F879A}"/>
              </a:ext>
            </a:extLst>
          </p:cNvPr>
          <p:cNvSpPr/>
          <p:nvPr/>
        </p:nvSpPr>
        <p:spPr>
          <a:xfrm>
            <a:off x="7563712" y="4594852"/>
            <a:ext cx="912725" cy="9127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TextBox 707">
            <a:extLst>
              <a:ext uri="{FF2B5EF4-FFF2-40B4-BE49-F238E27FC236}">
                <a16:creationId xmlns:a16="http://schemas.microsoft.com/office/drawing/2014/main" id="{BD7CF952-6835-E633-68AD-94875D09A67D}"/>
              </a:ext>
            </a:extLst>
          </p:cNvPr>
          <p:cNvSpPr txBox="1"/>
          <p:nvPr/>
        </p:nvSpPr>
        <p:spPr>
          <a:xfrm>
            <a:off x="1318592" y="1104476"/>
            <a:ext cx="26828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cs typeface="Calibri" panose="020F0502020204030204"/>
              </a:rPr>
              <a:t>Limit date range to growing season (April-October)</a:t>
            </a:r>
          </a:p>
        </p:txBody>
      </p:sp>
      <p:sp>
        <p:nvSpPr>
          <p:cNvPr id="32" name="TextBox 31">
            <a:extLst>
              <a:ext uri="{FF2B5EF4-FFF2-40B4-BE49-F238E27FC236}">
                <a16:creationId xmlns:a16="http://schemas.microsoft.com/office/drawing/2014/main" id="{2453C18C-8B64-4790-92D0-F294E60CE20F}"/>
              </a:ext>
            </a:extLst>
          </p:cNvPr>
          <p:cNvSpPr txBox="1"/>
          <p:nvPr/>
        </p:nvSpPr>
        <p:spPr>
          <a:xfrm>
            <a:off x="6240920" y="699827"/>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January </a:t>
            </a:r>
          </a:p>
        </p:txBody>
      </p:sp>
      <p:sp>
        <p:nvSpPr>
          <p:cNvPr id="34" name="TextBox 33">
            <a:extLst>
              <a:ext uri="{FF2B5EF4-FFF2-40B4-BE49-F238E27FC236}">
                <a16:creationId xmlns:a16="http://schemas.microsoft.com/office/drawing/2014/main" id="{8C72A8E2-2956-575E-8C4E-4F755492CCED}"/>
              </a:ext>
            </a:extLst>
          </p:cNvPr>
          <p:cNvSpPr txBox="1"/>
          <p:nvPr/>
        </p:nvSpPr>
        <p:spPr>
          <a:xfrm>
            <a:off x="7502291" y="699826"/>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February </a:t>
            </a:r>
          </a:p>
        </p:txBody>
      </p:sp>
      <p:sp>
        <p:nvSpPr>
          <p:cNvPr id="36" name="TextBox 35">
            <a:extLst>
              <a:ext uri="{FF2B5EF4-FFF2-40B4-BE49-F238E27FC236}">
                <a16:creationId xmlns:a16="http://schemas.microsoft.com/office/drawing/2014/main" id="{FB3D9A04-7D12-2DCB-9591-5AA5727CCEEC}"/>
              </a:ext>
            </a:extLst>
          </p:cNvPr>
          <p:cNvSpPr txBox="1"/>
          <p:nvPr/>
        </p:nvSpPr>
        <p:spPr>
          <a:xfrm>
            <a:off x="8922521" y="699825"/>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March </a:t>
            </a:r>
          </a:p>
        </p:txBody>
      </p:sp>
      <p:sp>
        <p:nvSpPr>
          <p:cNvPr id="38" name="TextBox 37">
            <a:extLst>
              <a:ext uri="{FF2B5EF4-FFF2-40B4-BE49-F238E27FC236}">
                <a16:creationId xmlns:a16="http://schemas.microsoft.com/office/drawing/2014/main" id="{C3EF9809-A27E-493D-8753-8E3D44D1FA0E}"/>
              </a:ext>
            </a:extLst>
          </p:cNvPr>
          <p:cNvSpPr txBox="1"/>
          <p:nvPr/>
        </p:nvSpPr>
        <p:spPr>
          <a:xfrm>
            <a:off x="10353594" y="699825"/>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April </a:t>
            </a:r>
          </a:p>
        </p:txBody>
      </p:sp>
      <p:sp>
        <p:nvSpPr>
          <p:cNvPr id="40" name="TextBox 39">
            <a:extLst>
              <a:ext uri="{FF2B5EF4-FFF2-40B4-BE49-F238E27FC236}">
                <a16:creationId xmlns:a16="http://schemas.microsoft.com/office/drawing/2014/main" id="{619DCDE6-D4A7-04DE-34E3-D37B5BDAAA8C}"/>
              </a:ext>
            </a:extLst>
          </p:cNvPr>
          <p:cNvSpPr txBox="1"/>
          <p:nvPr/>
        </p:nvSpPr>
        <p:spPr>
          <a:xfrm>
            <a:off x="6311277"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May</a:t>
            </a:r>
          </a:p>
        </p:txBody>
      </p:sp>
      <p:sp>
        <p:nvSpPr>
          <p:cNvPr id="42" name="TextBox 41">
            <a:extLst>
              <a:ext uri="{FF2B5EF4-FFF2-40B4-BE49-F238E27FC236}">
                <a16:creationId xmlns:a16="http://schemas.microsoft.com/office/drawing/2014/main" id="{9C66EEB2-58BC-98F4-837D-CFD04D30EC81}"/>
              </a:ext>
            </a:extLst>
          </p:cNvPr>
          <p:cNvSpPr txBox="1"/>
          <p:nvPr/>
        </p:nvSpPr>
        <p:spPr>
          <a:xfrm>
            <a:off x="7668008"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June</a:t>
            </a:r>
          </a:p>
        </p:txBody>
      </p:sp>
      <p:sp>
        <p:nvSpPr>
          <p:cNvPr id="44" name="TextBox 43">
            <a:extLst>
              <a:ext uri="{FF2B5EF4-FFF2-40B4-BE49-F238E27FC236}">
                <a16:creationId xmlns:a16="http://schemas.microsoft.com/office/drawing/2014/main" id="{3FECAC8E-ABB8-25E8-6634-6186ECA5AA6A}"/>
              </a:ext>
            </a:extLst>
          </p:cNvPr>
          <p:cNvSpPr txBox="1"/>
          <p:nvPr/>
        </p:nvSpPr>
        <p:spPr>
          <a:xfrm>
            <a:off x="9052618"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July</a:t>
            </a:r>
          </a:p>
        </p:txBody>
      </p:sp>
      <p:sp>
        <p:nvSpPr>
          <p:cNvPr id="46" name="TextBox 45">
            <a:extLst>
              <a:ext uri="{FF2B5EF4-FFF2-40B4-BE49-F238E27FC236}">
                <a16:creationId xmlns:a16="http://schemas.microsoft.com/office/drawing/2014/main" id="{85F1B18F-8BA9-AC8B-E221-80FD67A5E24D}"/>
              </a:ext>
            </a:extLst>
          </p:cNvPr>
          <p:cNvSpPr txBox="1"/>
          <p:nvPr/>
        </p:nvSpPr>
        <p:spPr>
          <a:xfrm>
            <a:off x="10269960" y="2381800"/>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August</a:t>
            </a:r>
          </a:p>
        </p:txBody>
      </p:sp>
      <p:sp>
        <p:nvSpPr>
          <p:cNvPr id="48" name="TextBox 47">
            <a:extLst>
              <a:ext uri="{FF2B5EF4-FFF2-40B4-BE49-F238E27FC236}">
                <a16:creationId xmlns:a16="http://schemas.microsoft.com/office/drawing/2014/main" id="{325A4ABE-70D5-35A3-80B6-4F147458B4C0}"/>
              </a:ext>
            </a:extLst>
          </p:cNvPr>
          <p:cNvSpPr txBox="1"/>
          <p:nvPr/>
        </p:nvSpPr>
        <p:spPr>
          <a:xfrm>
            <a:off x="6097545" y="4082361"/>
            <a:ext cx="13370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September </a:t>
            </a:r>
          </a:p>
        </p:txBody>
      </p:sp>
      <p:sp>
        <p:nvSpPr>
          <p:cNvPr id="51" name="TextBox 50">
            <a:extLst>
              <a:ext uri="{FF2B5EF4-FFF2-40B4-BE49-F238E27FC236}">
                <a16:creationId xmlns:a16="http://schemas.microsoft.com/office/drawing/2014/main" id="{112B959E-B703-7705-630A-159DDA374207}"/>
              </a:ext>
            </a:extLst>
          </p:cNvPr>
          <p:cNvSpPr txBox="1"/>
          <p:nvPr/>
        </p:nvSpPr>
        <p:spPr>
          <a:xfrm>
            <a:off x="7500740" y="4082361"/>
            <a:ext cx="11883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October</a:t>
            </a:r>
          </a:p>
        </p:txBody>
      </p:sp>
      <p:sp>
        <p:nvSpPr>
          <p:cNvPr id="831" name="TextBox 830">
            <a:extLst>
              <a:ext uri="{FF2B5EF4-FFF2-40B4-BE49-F238E27FC236}">
                <a16:creationId xmlns:a16="http://schemas.microsoft.com/office/drawing/2014/main" id="{B1DF144E-2FE9-0778-44CF-766C0B94B29C}"/>
              </a:ext>
            </a:extLst>
          </p:cNvPr>
          <p:cNvSpPr txBox="1"/>
          <p:nvPr/>
        </p:nvSpPr>
        <p:spPr>
          <a:xfrm>
            <a:off x="6716305" y="276289"/>
            <a:ext cx="410148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solidFill>
                  <a:schemeClr val="tx1">
                    <a:lumMod val="75000"/>
                    <a:lumOff val="25000"/>
                  </a:schemeClr>
                </a:solidFill>
                <a:latin typeface="Century Gothic"/>
              </a:rPr>
              <a:t>2022 Monthly Max Biomass Maps</a:t>
            </a:r>
          </a:p>
        </p:txBody>
      </p:sp>
      <p:pic>
        <p:nvPicPr>
          <p:cNvPr id="7" name="Picture 7" descr="A picture containing chart&#10;&#10;Description automatically generated">
            <a:extLst>
              <a:ext uri="{FF2B5EF4-FFF2-40B4-BE49-F238E27FC236}">
                <a16:creationId xmlns:a16="http://schemas.microsoft.com/office/drawing/2014/main" id="{6E2393DC-B6F7-E426-461A-D89505D9264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774929" y="4381330"/>
            <a:ext cx="283037" cy="1338472"/>
          </a:xfrm>
          <a:prstGeom prst="rect">
            <a:avLst/>
          </a:prstGeom>
        </p:spPr>
      </p:pic>
      <p:sp>
        <p:nvSpPr>
          <p:cNvPr id="63" name="TextBox 62">
            <a:extLst>
              <a:ext uri="{FF2B5EF4-FFF2-40B4-BE49-F238E27FC236}">
                <a16:creationId xmlns:a16="http://schemas.microsoft.com/office/drawing/2014/main" id="{BBCB9A73-F45E-3B8A-54DC-B84A3B006757}"/>
              </a:ext>
            </a:extLst>
          </p:cNvPr>
          <p:cNvSpPr txBox="1"/>
          <p:nvPr/>
        </p:nvSpPr>
        <p:spPr>
          <a:xfrm>
            <a:off x="8995833" y="4349750"/>
            <a:ext cx="8360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10,000</a:t>
            </a:r>
            <a:endParaRPr lang="en-US" sz="1200">
              <a:latin typeface="Century Gothic"/>
            </a:endParaRPr>
          </a:p>
        </p:txBody>
      </p:sp>
      <p:sp>
        <p:nvSpPr>
          <p:cNvPr id="512" name="TextBox 1">
            <a:extLst>
              <a:ext uri="{FF2B5EF4-FFF2-40B4-BE49-F238E27FC236}">
                <a16:creationId xmlns:a16="http://schemas.microsoft.com/office/drawing/2014/main" id="{821C6EB7-0A3D-90B1-F58C-5EA951A27592}"/>
              </a:ext>
            </a:extLst>
          </p:cNvPr>
          <p:cNvSpPr txBox="1"/>
          <p:nvPr/>
        </p:nvSpPr>
        <p:spPr>
          <a:xfrm>
            <a:off x="9072940" y="5465535"/>
            <a:ext cx="187778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a:t>
            </a:r>
            <a:endParaRPr lang="en-US" sz="1200">
              <a:solidFill>
                <a:schemeClr val="tx1">
                  <a:lumMod val="75000"/>
                  <a:lumOff val="25000"/>
                </a:schemeClr>
              </a:solidFill>
            </a:endParaRPr>
          </a:p>
        </p:txBody>
      </p:sp>
      <p:sp>
        <p:nvSpPr>
          <p:cNvPr id="9" name="TextBox 8">
            <a:extLst>
              <a:ext uri="{FF2B5EF4-FFF2-40B4-BE49-F238E27FC236}">
                <a16:creationId xmlns:a16="http://schemas.microsoft.com/office/drawing/2014/main" id="{7168A7EF-44E2-59E0-29A6-F19011873D0B}"/>
              </a:ext>
            </a:extLst>
          </p:cNvPr>
          <p:cNvSpPr txBox="1"/>
          <p:nvPr/>
        </p:nvSpPr>
        <p:spPr>
          <a:xfrm>
            <a:off x="9267140" y="4894544"/>
            <a:ext cx="705642" cy="307777"/>
          </a:xfrm>
          <a:prstGeom prst="rect">
            <a:avLst/>
          </a:prstGeom>
          <a:noFill/>
        </p:spPr>
        <p:txBody>
          <a:bodyPr wrap="none" lIns="91440" tIns="45720" rIns="91440" bIns="45720" rtlCol="0" anchor="t">
            <a:spAutoFit/>
          </a:bodyPr>
          <a:lstStyle/>
          <a:p>
            <a:r>
              <a:rPr lang="en-US" sz="1400">
                <a:solidFill>
                  <a:srgbClr val="3F3F3F"/>
                </a:solidFill>
                <a:latin typeface="Century Gothic"/>
              </a:rPr>
              <a:t>kg/ha</a:t>
            </a:r>
          </a:p>
        </p:txBody>
      </p:sp>
    </p:spTree>
    <p:extLst>
      <p:ext uri="{BB962C8B-B14F-4D97-AF65-F5344CB8AC3E}">
        <p14:creationId xmlns:p14="http://schemas.microsoft.com/office/powerpoint/2010/main" val="124510053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descr="Diagram, map&#10;&#10;Description automatically generated">
            <a:extLst>
              <a:ext uri="{FF2B5EF4-FFF2-40B4-BE49-F238E27FC236}">
                <a16:creationId xmlns:a16="http://schemas.microsoft.com/office/drawing/2014/main" id="{F7018639-670B-7287-219D-BA44151418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6"/>
          <a:stretch/>
        </p:blipFill>
        <p:spPr>
          <a:xfrm>
            <a:off x="6607753" y="757772"/>
            <a:ext cx="3903522" cy="4493421"/>
          </a:xfrm>
          <a:prstGeom prst="rect">
            <a:avLst/>
          </a:prstGeom>
        </p:spPr>
      </p:pic>
      <p:sp>
        <p:nvSpPr>
          <p:cNvPr id="3" name="Rectangle 2">
            <a:extLst>
              <a:ext uri="{FF2B5EF4-FFF2-40B4-BE49-F238E27FC236}">
                <a16:creationId xmlns:a16="http://schemas.microsoft.com/office/drawing/2014/main" id="{54FCE6BA-DC70-87D6-B559-FC53ED1F2595}"/>
              </a:ext>
            </a:extLst>
          </p:cNvPr>
          <p:cNvSpPr/>
          <p:nvPr/>
        </p:nvSpPr>
        <p:spPr>
          <a:xfrm>
            <a:off x="504737" y="261403"/>
            <a:ext cx="11523005" cy="781576"/>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CD7143"/>
                </a:solidFill>
                <a:latin typeface="Century Gothic" panose="020F0302020204030204"/>
              </a:rPr>
              <a:t>Data</a:t>
            </a:r>
            <a:r>
              <a:rPr lang="en-US" sz="3200" b="1">
                <a:solidFill>
                  <a:srgbClr val="CD7143"/>
                </a:solidFill>
                <a:latin typeface="Century Gothic" panose="020F0302020204030204"/>
              </a:rPr>
              <a:t> </a:t>
            </a:r>
            <a:r>
              <a:rPr lang="en-US" sz="4000" b="1">
                <a:solidFill>
                  <a:srgbClr val="CD7143"/>
                </a:solidFill>
                <a:latin typeface="Century Gothic" panose="020F0302020204030204"/>
              </a:rPr>
              <a:t>Processing: Vegetation Masks</a:t>
            </a:r>
            <a:endParaRPr lang="en-US" sz="4000" b="1">
              <a:solidFill>
                <a:srgbClr val="CD7143"/>
              </a:solidFill>
              <a:latin typeface="Century Gothic"/>
              <a:cs typeface="Calibri"/>
            </a:endParaRPr>
          </a:p>
        </p:txBody>
      </p:sp>
      <p:grpSp>
        <p:nvGrpSpPr>
          <p:cNvPr id="21" name="Group 20">
            <a:extLst>
              <a:ext uri="{FF2B5EF4-FFF2-40B4-BE49-F238E27FC236}">
                <a16:creationId xmlns:a16="http://schemas.microsoft.com/office/drawing/2014/main" id="{DF4E0519-3E50-27FC-5C34-5546ECFB6710}"/>
              </a:ext>
            </a:extLst>
          </p:cNvPr>
          <p:cNvGrpSpPr/>
          <p:nvPr/>
        </p:nvGrpSpPr>
        <p:grpSpPr>
          <a:xfrm>
            <a:off x="164164" y="6092403"/>
            <a:ext cx="10904068" cy="503226"/>
            <a:chOff x="534866" y="6082106"/>
            <a:chExt cx="8690151" cy="513523"/>
          </a:xfrm>
        </p:grpSpPr>
        <p:sp>
          <p:nvSpPr>
            <p:cNvPr id="17" name="Rectangle: Rounded Corners 16">
              <a:extLst>
                <a:ext uri="{FF2B5EF4-FFF2-40B4-BE49-F238E27FC236}">
                  <a16:creationId xmlns:a16="http://schemas.microsoft.com/office/drawing/2014/main" id="{FCAB2393-EF8C-D7CC-AF6B-659ABC177D3A}"/>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8" name="Rectangle: Rounded Corners 17">
              <a:extLst>
                <a:ext uri="{FF2B5EF4-FFF2-40B4-BE49-F238E27FC236}">
                  <a16:creationId xmlns:a16="http://schemas.microsoft.com/office/drawing/2014/main" id="{3B9109F8-A425-E1BE-B176-89ADC299E2F9}"/>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9" name="Rectangle: Rounded Corners 18">
              <a:extLst>
                <a:ext uri="{FF2B5EF4-FFF2-40B4-BE49-F238E27FC236}">
                  <a16:creationId xmlns:a16="http://schemas.microsoft.com/office/drawing/2014/main" id="{577121DF-787B-51BB-5ACB-B3DCB5A8DBF6}"/>
                </a:ext>
              </a:extLst>
            </p:cNvPr>
            <p:cNvSpPr/>
            <p:nvPr/>
          </p:nvSpPr>
          <p:spPr>
            <a:xfrm>
              <a:off x="2742933" y="6082106"/>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20" name="Rectangle: Rounded Corners 19">
              <a:extLst>
                <a:ext uri="{FF2B5EF4-FFF2-40B4-BE49-F238E27FC236}">
                  <a16:creationId xmlns:a16="http://schemas.microsoft.com/office/drawing/2014/main" id="{147DD693-C139-1B3C-953F-82DCF5013EB6}"/>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9" name="Picture 7" descr="Map&#10;&#10;Description automatically generated">
            <a:extLst>
              <a:ext uri="{FF2B5EF4-FFF2-40B4-BE49-F238E27FC236}">
                <a16:creationId xmlns:a16="http://schemas.microsoft.com/office/drawing/2014/main" id="{0AC076D5-C478-1F29-9962-6CF20A6C3F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99047" y="3635221"/>
            <a:ext cx="546280" cy="668510"/>
          </a:xfrm>
          <a:prstGeom prst="rect">
            <a:avLst/>
          </a:prstGeom>
        </p:spPr>
      </p:pic>
      <p:graphicFrame>
        <p:nvGraphicFramePr>
          <p:cNvPr id="15" name="Diagram 557">
            <a:extLst>
              <a:ext uri="{FF2B5EF4-FFF2-40B4-BE49-F238E27FC236}">
                <a16:creationId xmlns:a16="http://schemas.microsoft.com/office/drawing/2014/main" id="{01A15DAD-DFC9-5215-7B20-9E6A90C6B498}"/>
              </a:ext>
            </a:extLst>
          </p:cNvPr>
          <p:cNvGraphicFramePr/>
          <p:nvPr>
            <p:extLst>
              <p:ext uri="{D42A27DB-BD31-4B8C-83A1-F6EECF244321}">
                <p14:modId xmlns:p14="http://schemas.microsoft.com/office/powerpoint/2010/main" val="4040983354"/>
              </p:ext>
            </p:extLst>
          </p:nvPr>
        </p:nvGraphicFramePr>
        <p:xfrm>
          <a:off x="1471358" y="1245833"/>
          <a:ext cx="4970767" cy="4064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89" name="TextBox 1088">
            <a:extLst>
              <a:ext uri="{FF2B5EF4-FFF2-40B4-BE49-F238E27FC236}">
                <a16:creationId xmlns:a16="http://schemas.microsoft.com/office/drawing/2014/main" id="{9D31EC23-CECC-7896-E5D7-41CA96CBDA41}"/>
              </a:ext>
            </a:extLst>
          </p:cNvPr>
          <p:cNvSpPr txBox="1"/>
          <p:nvPr/>
        </p:nvSpPr>
        <p:spPr>
          <a:xfrm>
            <a:off x="1418960" y="1698635"/>
            <a:ext cx="110865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cs typeface="Segoe UI"/>
              </a:rPr>
              <a:t>LANDFIRE Layers Analysis</a:t>
            </a:r>
          </a:p>
        </p:txBody>
      </p:sp>
      <p:sp>
        <p:nvSpPr>
          <p:cNvPr id="1090" name="TextBox 1089">
            <a:extLst>
              <a:ext uri="{FF2B5EF4-FFF2-40B4-BE49-F238E27FC236}">
                <a16:creationId xmlns:a16="http://schemas.microsoft.com/office/drawing/2014/main" id="{3B2ED401-0E17-255E-6580-13610A45FB68}"/>
              </a:ext>
            </a:extLst>
          </p:cNvPr>
          <p:cNvSpPr txBox="1"/>
          <p:nvPr/>
        </p:nvSpPr>
        <p:spPr>
          <a:xfrm>
            <a:off x="1391322" y="3048914"/>
            <a:ext cx="110865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cs typeface="Segoe UI"/>
              </a:rPr>
              <a:t>Layers of Interest Selected</a:t>
            </a:r>
          </a:p>
        </p:txBody>
      </p:sp>
      <p:sp>
        <p:nvSpPr>
          <p:cNvPr id="1091" name="TextBox 1090">
            <a:extLst>
              <a:ext uri="{FF2B5EF4-FFF2-40B4-BE49-F238E27FC236}">
                <a16:creationId xmlns:a16="http://schemas.microsoft.com/office/drawing/2014/main" id="{85A1FC79-6B24-4D61-8112-89D72D8079A0}"/>
              </a:ext>
            </a:extLst>
          </p:cNvPr>
          <p:cNvSpPr txBox="1"/>
          <p:nvPr/>
        </p:nvSpPr>
        <p:spPr>
          <a:xfrm>
            <a:off x="1450545" y="4288645"/>
            <a:ext cx="110865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cs typeface="Segoe UI"/>
              </a:rPr>
              <a:t>Vegetation Mask Created</a:t>
            </a:r>
            <a:endParaRPr lang="en-US">
              <a:solidFill>
                <a:schemeClr val="bg1"/>
              </a:solidFill>
            </a:endParaRPr>
          </a:p>
        </p:txBody>
      </p:sp>
      <p:sp>
        <p:nvSpPr>
          <p:cNvPr id="1092" name="TextBox 1091">
            <a:extLst>
              <a:ext uri="{FF2B5EF4-FFF2-40B4-BE49-F238E27FC236}">
                <a16:creationId xmlns:a16="http://schemas.microsoft.com/office/drawing/2014/main" id="{A3DA78FA-DA0B-0787-6BCC-62C238613917}"/>
              </a:ext>
            </a:extLst>
          </p:cNvPr>
          <p:cNvSpPr txBox="1"/>
          <p:nvPr/>
        </p:nvSpPr>
        <p:spPr>
          <a:xfrm>
            <a:off x="2887685" y="1398572"/>
            <a:ext cx="32011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Existing Vegetation Type and Cover layers were analyzed in ArcGIS Pro</a:t>
            </a:r>
          </a:p>
        </p:txBody>
      </p:sp>
      <p:sp>
        <p:nvSpPr>
          <p:cNvPr id="1093" name="TextBox 1092">
            <a:extLst>
              <a:ext uri="{FF2B5EF4-FFF2-40B4-BE49-F238E27FC236}">
                <a16:creationId xmlns:a16="http://schemas.microsoft.com/office/drawing/2014/main" id="{6F49B2E0-6578-ED6F-6E8D-C1B00877DB8B}"/>
              </a:ext>
            </a:extLst>
          </p:cNvPr>
          <p:cNvSpPr txBox="1"/>
          <p:nvPr/>
        </p:nvSpPr>
        <p:spPr>
          <a:xfrm>
            <a:off x="2915321" y="2673836"/>
            <a:ext cx="32011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Two cover types make up the grasslands of interest</a:t>
            </a:r>
            <a:endParaRPr lang="en-US">
              <a:solidFill>
                <a:schemeClr val="tx1">
                  <a:lumMod val="75000"/>
                  <a:lumOff val="25000"/>
                </a:schemeClr>
              </a:solidFill>
            </a:endParaRPr>
          </a:p>
        </p:txBody>
      </p:sp>
      <p:sp>
        <p:nvSpPr>
          <p:cNvPr id="1094" name="TextBox 1093">
            <a:extLst>
              <a:ext uri="{FF2B5EF4-FFF2-40B4-BE49-F238E27FC236}">
                <a16:creationId xmlns:a16="http://schemas.microsoft.com/office/drawing/2014/main" id="{AE1C8974-7569-4BD3-4CB8-51C81886D83A}"/>
              </a:ext>
            </a:extLst>
          </p:cNvPr>
          <p:cNvSpPr txBox="1"/>
          <p:nvPr/>
        </p:nvSpPr>
        <p:spPr>
          <a:xfrm>
            <a:off x="2856097" y="3909618"/>
            <a:ext cx="32011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Mask was created and brought into R Studio to be applied to biomass raster data</a:t>
            </a:r>
          </a:p>
        </p:txBody>
      </p:sp>
      <p:sp>
        <p:nvSpPr>
          <p:cNvPr id="10" name="TextBox 9">
            <a:extLst>
              <a:ext uri="{FF2B5EF4-FFF2-40B4-BE49-F238E27FC236}">
                <a16:creationId xmlns:a16="http://schemas.microsoft.com/office/drawing/2014/main" id="{9235D567-D58B-983C-D131-0045304363EF}"/>
              </a:ext>
            </a:extLst>
          </p:cNvPr>
          <p:cNvSpPr txBox="1"/>
          <p:nvPr/>
        </p:nvSpPr>
        <p:spPr>
          <a:xfrm>
            <a:off x="10255879" y="3597582"/>
            <a:ext cx="175864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ea typeface="Calibri"/>
                <a:cs typeface="Calibri"/>
              </a:rPr>
              <a:t>Western Great Plains Shortgrass Prairie</a:t>
            </a:r>
          </a:p>
          <a:p>
            <a:r>
              <a:rPr lang="en-US" sz="1000">
                <a:solidFill>
                  <a:schemeClr val="tx1">
                    <a:lumMod val="75000"/>
                    <a:lumOff val="25000"/>
                  </a:schemeClr>
                </a:solidFill>
                <a:latin typeface="Century Gothic"/>
                <a:ea typeface="Calibri"/>
                <a:cs typeface="Calibri"/>
              </a:rPr>
              <a:t>Western Great Plains Foothill and Piedmont Grassland</a:t>
            </a:r>
          </a:p>
        </p:txBody>
      </p:sp>
      <p:pic>
        <p:nvPicPr>
          <p:cNvPr id="49" name="Picture 26" descr="Diagram, map&#10;&#10;Description automatically generated">
            <a:extLst>
              <a:ext uri="{FF2B5EF4-FFF2-40B4-BE49-F238E27FC236}">
                <a16:creationId xmlns:a16="http://schemas.microsoft.com/office/drawing/2014/main" id="{202FCFD5-D0F3-002A-0EB1-CAA1306225F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001742" y="5252859"/>
            <a:ext cx="2347618" cy="467428"/>
          </a:xfrm>
          <a:prstGeom prst="rect">
            <a:avLst/>
          </a:prstGeom>
        </p:spPr>
      </p:pic>
      <p:pic>
        <p:nvPicPr>
          <p:cNvPr id="41" name="Picture 22" descr="Shape&#10;&#10;Description automatically generated">
            <a:extLst>
              <a:ext uri="{FF2B5EF4-FFF2-40B4-BE49-F238E27FC236}">
                <a16:creationId xmlns:a16="http://schemas.microsoft.com/office/drawing/2014/main" id="{95201EAE-0AC3-346D-E0B7-997D01BF9EE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004789" y="5191623"/>
            <a:ext cx="419014" cy="590687"/>
          </a:xfrm>
          <a:prstGeom prst="rect">
            <a:avLst/>
          </a:prstGeom>
        </p:spPr>
      </p:pic>
    </p:spTree>
    <p:extLst>
      <p:ext uri="{BB962C8B-B14F-4D97-AF65-F5344CB8AC3E}">
        <p14:creationId xmlns:p14="http://schemas.microsoft.com/office/powerpoint/2010/main" val="263183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D240533-03F7-1D89-F9FF-177211315DF5}"/>
              </a:ext>
            </a:extLst>
          </p:cNvPr>
          <p:cNvGrpSpPr/>
          <p:nvPr/>
        </p:nvGrpSpPr>
        <p:grpSpPr>
          <a:xfrm>
            <a:off x="164164" y="6092403"/>
            <a:ext cx="10904068" cy="503226"/>
            <a:chOff x="534866" y="6082106"/>
            <a:chExt cx="8690151" cy="513523"/>
          </a:xfrm>
        </p:grpSpPr>
        <p:sp>
          <p:nvSpPr>
            <p:cNvPr id="11" name="Rectangle: Rounded Corners 10">
              <a:extLst>
                <a:ext uri="{FF2B5EF4-FFF2-40B4-BE49-F238E27FC236}">
                  <a16:creationId xmlns:a16="http://schemas.microsoft.com/office/drawing/2014/main" id="{3000A3B6-7096-8F60-F1F2-9344AB3EF4DC}"/>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3" name="Rectangle: Rounded Corners 12">
              <a:extLst>
                <a:ext uri="{FF2B5EF4-FFF2-40B4-BE49-F238E27FC236}">
                  <a16:creationId xmlns:a16="http://schemas.microsoft.com/office/drawing/2014/main" id="{FC2CBAE6-A3D1-6F27-76E5-C73471F83F31}"/>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4" name="Rectangle: Rounded Corners 13">
              <a:extLst>
                <a:ext uri="{FF2B5EF4-FFF2-40B4-BE49-F238E27FC236}">
                  <a16:creationId xmlns:a16="http://schemas.microsoft.com/office/drawing/2014/main" id="{BC092371-8913-A052-75B5-0C48A483E060}"/>
                </a:ext>
              </a:extLst>
            </p:cNvPr>
            <p:cNvSpPr/>
            <p:nvPr/>
          </p:nvSpPr>
          <p:spPr>
            <a:xfrm>
              <a:off x="2742933" y="6082106"/>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5" name="Rectangle: Rounded Corners 14">
              <a:extLst>
                <a:ext uri="{FF2B5EF4-FFF2-40B4-BE49-F238E27FC236}">
                  <a16:creationId xmlns:a16="http://schemas.microsoft.com/office/drawing/2014/main" id="{CAE2AD73-BF72-7161-6263-3B0BA3F6AE79}"/>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grpSp>
        <p:nvGrpSpPr>
          <p:cNvPr id="4" name="Group 3">
            <a:extLst>
              <a:ext uri="{FF2B5EF4-FFF2-40B4-BE49-F238E27FC236}">
                <a16:creationId xmlns:a16="http://schemas.microsoft.com/office/drawing/2014/main" id="{2E88FA27-60E1-4F03-B617-29E602EA6FE8}"/>
              </a:ext>
            </a:extLst>
          </p:cNvPr>
          <p:cNvGrpSpPr/>
          <p:nvPr/>
        </p:nvGrpSpPr>
        <p:grpSpPr>
          <a:xfrm>
            <a:off x="478334" y="814194"/>
            <a:ext cx="11235332" cy="4773528"/>
            <a:chOff x="497191" y="1091285"/>
            <a:chExt cx="11235332" cy="4773528"/>
          </a:xfrm>
        </p:grpSpPr>
        <p:pic>
          <p:nvPicPr>
            <p:cNvPr id="20" name="Picture 20">
              <a:extLst>
                <a:ext uri="{FF2B5EF4-FFF2-40B4-BE49-F238E27FC236}">
                  <a16:creationId xmlns:a16="http://schemas.microsoft.com/office/drawing/2014/main" id="{39CE5913-BC4A-1434-BA11-A899331ACC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87863" y="1757892"/>
              <a:ext cx="3544660" cy="4087950"/>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2CB5A3DE-3055-3729-D1EF-329988CF53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568"/>
            <a:stretch/>
          </p:blipFill>
          <p:spPr>
            <a:xfrm>
              <a:off x="4331804" y="1761156"/>
              <a:ext cx="3534744" cy="4083654"/>
            </a:xfrm>
            <a:prstGeom prst="rect">
              <a:avLst/>
            </a:prstGeom>
          </p:spPr>
        </p:pic>
        <p:pic>
          <p:nvPicPr>
            <p:cNvPr id="21" name="Picture 21" descr="Map&#10;&#10;Description automatically generated">
              <a:extLst>
                <a:ext uri="{FF2B5EF4-FFF2-40B4-BE49-F238E27FC236}">
                  <a16:creationId xmlns:a16="http://schemas.microsoft.com/office/drawing/2014/main" id="{91581D91-76FA-8E55-18FC-5862C32DAA8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7191" y="1775961"/>
              <a:ext cx="3489981" cy="4088852"/>
            </a:xfrm>
            <a:prstGeom prst="rect">
              <a:avLst/>
            </a:prstGeom>
          </p:spPr>
        </p:pic>
        <p:graphicFrame>
          <p:nvGraphicFramePr>
            <p:cNvPr id="133" name="Diagram 132">
              <a:extLst>
                <a:ext uri="{FF2B5EF4-FFF2-40B4-BE49-F238E27FC236}">
                  <a16:creationId xmlns:a16="http://schemas.microsoft.com/office/drawing/2014/main" id="{727D1F37-A25E-18FE-4EED-92305B7A2DEF}"/>
                </a:ext>
              </a:extLst>
            </p:cNvPr>
            <p:cNvGraphicFramePr/>
            <p:nvPr>
              <p:extLst>
                <p:ext uri="{D42A27DB-BD31-4B8C-83A1-F6EECF244321}">
                  <p14:modId xmlns:p14="http://schemas.microsoft.com/office/powerpoint/2010/main" val="880223087"/>
                </p:ext>
              </p:extLst>
            </p:nvPr>
          </p:nvGraphicFramePr>
          <p:xfrm>
            <a:off x="1282754" y="1091286"/>
            <a:ext cx="1897812" cy="5664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57" name="Diagram 156">
              <a:extLst>
                <a:ext uri="{FF2B5EF4-FFF2-40B4-BE49-F238E27FC236}">
                  <a16:creationId xmlns:a16="http://schemas.microsoft.com/office/drawing/2014/main" id="{C247325F-8571-63C7-2AE3-73733ACAEAE5}"/>
                </a:ext>
              </a:extLst>
            </p:cNvPr>
            <p:cNvGraphicFramePr/>
            <p:nvPr>
              <p:extLst>
                <p:ext uri="{D42A27DB-BD31-4B8C-83A1-F6EECF244321}">
                  <p14:modId xmlns:p14="http://schemas.microsoft.com/office/powerpoint/2010/main" val="3393620055"/>
                </p:ext>
              </p:extLst>
            </p:nvPr>
          </p:nvGraphicFramePr>
          <p:xfrm>
            <a:off x="9017773" y="1091285"/>
            <a:ext cx="1897812" cy="56646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60" name="Diagram 159">
              <a:extLst>
                <a:ext uri="{FF2B5EF4-FFF2-40B4-BE49-F238E27FC236}">
                  <a16:creationId xmlns:a16="http://schemas.microsoft.com/office/drawing/2014/main" id="{9007FDAA-1FE4-E87A-45D8-4B2AD7F3D537}"/>
                </a:ext>
              </a:extLst>
            </p:cNvPr>
            <p:cNvGraphicFramePr/>
            <p:nvPr>
              <p:extLst>
                <p:ext uri="{D42A27DB-BD31-4B8C-83A1-F6EECF244321}">
                  <p14:modId xmlns:p14="http://schemas.microsoft.com/office/powerpoint/2010/main" val="2941944307"/>
                </p:ext>
              </p:extLst>
            </p:nvPr>
          </p:nvGraphicFramePr>
          <p:xfrm>
            <a:off x="5150264" y="1091286"/>
            <a:ext cx="1897812" cy="56646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
        <p:nvSpPr>
          <p:cNvPr id="37" name="Rectangle 36">
            <a:extLst>
              <a:ext uri="{FF2B5EF4-FFF2-40B4-BE49-F238E27FC236}">
                <a16:creationId xmlns:a16="http://schemas.microsoft.com/office/drawing/2014/main" id="{B408E4D4-6148-A60F-0828-675A55705FD7}"/>
              </a:ext>
            </a:extLst>
          </p:cNvPr>
          <p:cNvSpPr/>
          <p:nvPr/>
        </p:nvSpPr>
        <p:spPr>
          <a:xfrm>
            <a:off x="164558" y="111724"/>
            <a:ext cx="10135077" cy="672719"/>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3600" b="1">
                <a:solidFill>
                  <a:srgbClr val="CD7143"/>
                </a:solidFill>
                <a:latin typeface="Century Gothic" panose="020F0302020204030204"/>
              </a:rPr>
              <a:t>Data</a:t>
            </a:r>
            <a:r>
              <a:rPr lang="en-US" sz="2800" b="1">
                <a:solidFill>
                  <a:srgbClr val="CD7143"/>
                </a:solidFill>
                <a:latin typeface="Century Gothic" panose="020F0302020204030204"/>
              </a:rPr>
              <a:t> </a:t>
            </a:r>
            <a:r>
              <a:rPr lang="en-US" sz="3600" b="1">
                <a:solidFill>
                  <a:srgbClr val="CD7143"/>
                </a:solidFill>
                <a:latin typeface="Century Gothic" panose="020F0302020204030204"/>
              </a:rPr>
              <a:t>Processing: Vegetation Masks</a:t>
            </a:r>
            <a:endParaRPr lang="en-US" sz="3600" b="1">
              <a:solidFill>
                <a:srgbClr val="CD7143"/>
              </a:solidFill>
              <a:latin typeface="Century Gothic"/>
              <a:cs typeface="Calibri"/>
            </a:endParaRPr>
          </a:p>
        </p:txBody>
      </p:sp>
    </p:spTree>
    <p:extLst>
      <p:ext uri="{BB962C8B-B14F-4D97-AF65-F5344CB8AC3E}">
        <p14:creationId xmlns:p14="http://schemas.microsoft.com/office/powerpoint/2010/main" val="311945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EE67152-2D22-F7EA-55D4-3F277018C320}"/>
              </a:ext>
            </a:extLst>
          </p:cNvPr>
          <p:cNvGrpSpPr/>
          <p:nvPr/>
        </p:nvGrpSpPr>
        <p:grpSpPr>
          <a:xfrm>
            <a:off x="164164" y="6092403"/>
            <a:ext cx="10904068" cy="503226"/>
            <a:chOff x="534866" y="6082106"/>
            <a:chExt cx="8690151" cy="513523"/>
          </a:xfrm>
        </p:grpSpPr>
        <p:sp>
          <p:nvSpPr>
            <p:cNvPr id="9" name="Rectangle: Rounded Corners 8">
              <a:extLst>
                <a:ext uri="{FF2B5EF4-FFF2-40B4-BE49-F238E27FC236}">
                  <a16:creationId xmlns:a16="http://schemas.microsoft.com/office/drawing/2014/main" id="{80A61493-2D07-D22E-4910-64CBB6AED4DE}"/>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1" name="Rectangle: Rounded Corners 10">
              <a:extLst>
                <a:ext uri="{FF2B5EF4-FFF2-40B4-BE49-F238E27FC236}">
                  <a16:creationId xmlns:a16="http://schemas.microsoft.com/office/drawing/2014/main" id="{89B308E2-8167-E012-4BE6-BCD19660A06B}"/>
                </a:ext>
              </a:extLst>
            </p:cNvPr>
            <p:cNvSpPr/>
            <p:nvPr/>
          </p:nvSpPr>
          <p:spPr>
            <a:xfrm>
              <a:off x="4951002"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5BE14B75-5B98-22B6-30CD-89AD294B9D0F}"/>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972F1B48-D228-D5C7-9FFD-D8F43324F2B1}"/>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solidFill>
                  <a:schemeClr val="tx1">
                    <a:lumMod val="75000"/>
                    <a:lumOff val="25000"/>
                  </a:schemeClr>
                </a:solidFill>
              </a:endParaRPr>
            </a:p>
          </p:txBody>
        </p:sp>
      </p:grpSp>
      <p:grpSp>
        <p:nvGrpSpPr>
          <p:cNvPr id="37" name="Group 36">
            <a:extLst>
              <a:ext uri="{FF2B5EF4-FFF2-40B4-BE49-F238E27FC236}">
                <a16:creationId xmlns:a16="http://schemas.microsoft.com/office/drawing/2014/main" id="{C433CF7F-A641-E3B7-482E-C8C85F3086D3}"/>
              </a:ext>
            </a:extLst>
          </p:cNvPr>
          <p:cNvGrpSpPr/>
          <p:nvPr/>
        </p:nvGrpSpPr>
        <p:grpSpPr>
          <a:xfrm>
            <a:off x="918936" y="76562"/>
            <a:ext cx="12006061" cy="5881678"/>
            <a:chOff x="383721" y="194490"/>
            <a:chExt cx="11897204" cy="5800036"/>
          </a:xfrm>
        </p:grpSpPr>
        <p:pic>
          <p:nvPicPr>
            <p:cNvPr id="8" name="Picture 9" descr="A picture containing text&#10;&#10;Description automatically generated">
              <a:extLst>
                <a:ext uri="{FF2B5EF4-FFF2-40B4-BE49-F238E27FC236}">
                  <a16:creationId xmlns:a16="http://schemas.microsoft.com/office/drawing/2014/main" id="{885CE058-8D6C-EE09-CC5E-4D78EAD81F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59"/>
            <a:stretch/>
          </p:blipFill>
          <p:spPr>
            <a:xfrm>
              <a:off x="383721" y="3198227"/>
              <a:ext cx="9339651" cy="2796299"/>
            </a:xfrm>
            <a:prstGeom prst="rect">
              <a:avLst/>
            </a:prstGeom>
          </p:spPr>
        </p:pic>
        <p:sp>
          <p:nvSpPr>
            <p:cNvPr id="19" name="Text Placeholder 3">
              <a:extLst>
                <a:ext uri="{FF2B5EF4-FFF2-40B4-BE49-F238E27FC236}">
                  <a16:creationId xmlns:a16="http://schemas.microsoft.com/office/drawing/2014/main" id="{BA4B9B75-BF5D-BD3D-8EBE-D7F2B54F988E}"/>
                </a:ext>
              </a:extLst>
            </p:cNvPr>
            <p:cNvSpPr txBox="1">
              <a:spLocks/>
            </p:cNvSpPr>
            <p:nvPr/>
          </p:nvSpPr>
          <p:spPr>
            <a:xfrm>
              <a:off x="8042659" y="5204377"/>
              <a:ext cx="2761890" cy="5559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ea typeface="+mn-lt"/>
                  <a:cs typeface="+mn-lt"/>
                </a:rPr>
                <a:t>20</a:t>
              </a:r>
              <a:endParaRPr lang="en-US" sz="1600">
                <a:solidFill>
                  <a:schemeClr val="tx1">
                    <a:lumMod val="75000"/>
                    <a:lumOff val="25000"/>
                  </a:schemeClr>
                </a:solidFill>
              </a:endParaRPr>
            </a:p>
            <a:p>
              <a:pPr marL="0" indent="0">
                <a:spcBef>
                  <a:spcPts val="0"/>
                </a:spcBef>
                <a:spcAft>
                  <a:spcPts val="600"/>
                </a:spcAft>
                <a:buNone/>
              </a:pPr>
              <a:endParaRPr lang="en-US" sz="1800">
                <a:solidFill>
                  <a:schemeClr val="tx1">
                    <a:lumMod val="75000"/>
                    <a:lumOff val="25000"/>
                  </a:schemeClr>
                </a:solidFill>
                <a:latin typeface="Century Gothic" panose="020F0302020204030204"/>
                <a:cs typeface="Calibri" panose="020F0502020204030204"/>
              </a:endParaRP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21" name="Text Placeholder 3">
              <a:extLst>
                <a:ext uri="{FF2B5EF4-FFF2-40B4-BE49-F238E27FC236}">
                  <a16:creationId xmlns:a16="http://schemas.microsoft.com/office/drawing/2014/main" id="{5B0BB30F-DED8-DC53-4371-1651FA7B2871}"/>
                </a:ext>
              </a:extLst>
            </p:cNvPr>
            <p:cNvSpPr txBox="1">
              <a:spLocks/>
            </p:cNvSpPr>
            <p:nvPr/>
          </p:nvSpPr>
          <p:spPr>
            <a:xfrm>
              <a:off x="8352222" y="4704314"/>
              <a:ext cx="3928703" cy="3893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i="1">
                  <a:solidFill>
                    <a:schemeClr val="tx1">
                      <a:lumMod val="75000"/>
                      <a:lumOff val="25000"/>
                    </a:schemeClr>
                  </a:solidFill>
                  <a:latin typeface="Century Gothic"/>
                  <a:cs typeface="Calibri"/>
                </a:rPr>
                <a:t>kg/ha</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pic>
          <p:nvPicPr>
            <p:cNvPr id="7" name="Picture 7" descr="A picture containing text&#10;&#10;Description automatically generated">
              <a:extLst>
                <a:ext uri="{FF2B5EF4-FFF2-40B4-BE49-F238E27FC236}">
                  <a16:creationId xmlns:a16="http://schemas.microsoft.com/office/drawing/2014/main" id="{802A4469-A9B5-155C-16D1-0AA320BE15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3721" y="335814"/>
              <a:ext cx="9469296" cy="2916069"/>
            </a:xfrm>
            <a:prstGeom prst="rect">
              <a:avLst/>
            </a:prstGeom>
          </p:spPr>
        </p:pic>
        <p:pic>
          <p:nvPicPr>
            <p:cNvPr id="10" name="Picture 11" descr="Chart&#10;&#10;Description automatically generated">
              <a:extLst>
                <a:ext uri="{FF2B5EF4-FFF2-40B4-BE49-F238E27FC236}">
                  <a16:creationId xmlns:a16="http://schemas.microsoft.com/office/drawing/2014/main" id="{76102EF0-E675-DD5D-FB64-98559C05DB6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71" r="-2646"/>
            <a:stretch/>
          </p:blipFill>
          <p:spPr>
            <a:xfrm>
              <a:off x="7386637" y="3380639"/>
              <a:ext cx="1129636" cy="616968"/>
            </a:xfrm>
            <a:prstGeom prst="rect">
              <a:avLst/>
            </a:prstGeom>
          </p:spPr>
        </p:pic>
        <p:pic>
          <p:nvPicPr>
            <p:cNvPr id="12" name="Picture 15" descr="Chart&#10;&#10;Description automatically generated">
              <a:extLst>
                <a:ext uri="{FF2B5EF4-FFF2-40B4-BE49-F238E27FC236}">
                  <a16:creationId xmlns:a16="http://schemas.microsoft.com/office/drawing/2014/main" id="{668F29D1-6919-EA9A-0BFF-7540501CFF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52505" y="4179626"/>
              <a:ext cx="737048" cy="1585694"/>
            </a:xfrm>
            <a:prstGeom prst="rect">
              <a:avLst/>
            </a:prstGeom>
          </p:spPr>
        </p:pic>
        <p:sp>
          <p:nvSpPr>
            <p:cNvPr id="18" name="Text Placeholder 3">
              <a:extLst>
                <a:ext uri="{FF2B5EF4-FFF2-40B4-BE49-F238E27FC236}">
                  <a16:creationId xmlns:a16="http://schemas.microsoft.com/office/drawing/2014/main" id="{BA24CD6E-07DF-19F2-4561-2132FAFBFB9B}"/>
                </a:ext>
              </a:extLst>
            </p:cNvPr>
            <p:cNvSpPr txBox="1">
              <a:spLocks/>
            </p:cNvSpPr>
            <p:nvPr/>
          </p:nvSpPr>
          <p:spPr>
            <a:xfrm>
              <a:off x="8042659" y="4180439"/>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ea typeface="+mn-lt"/>
                  <a:cs typeface="+mn-lt"/>
                </a:rPr>
                <a:t>9000</a:t>
              </a:r>
              <a:endParaRPr lang="en-US" sz="1600">
                <a:solidFill>
                  <a:schemeClr val="tx1">
                    <a:lumMod val="75000"/>
                    <a:lumOff val="25000"/>
                  </a:schemeClr>
                </a:solidFill>
              </a:endParaRPr>
            </a:p>
          </p:txBody>
        </p:sp>
        <p:pic>
          <p:nvPicPr>
            <p:cNvPr id="22" name="Picture 22" descr="Shape&#10;&#10;Description automatically generated">
              <a:extLst>
                <a:ext uri="{FF2B5EF4-FFF2-40B4-BE49-F238E27FC236}">
                  <a16:creationId xmlns:a16="http://schemas.microsoft.com/office/drawing/2014/main" id="{BE9546A7-18F4-0CD4-3938-61971C87AFB1}"/>
                </a:ext>
              </a:extLst>
            </p:cNvPr>
            <p:cNvPicPr>
              <a:picLocks noChangeAspect="1"/>
            </p:cNvPicPr>
            <p:nvPr/>
          </p:nvPicPr>
          <p:blipFill>
            <a:blip r:embed="rId7"/>
            <a:stretch>
              <a:fillRect/>
            </a:stretch>
          </p:blipFill>
          <p:spPr>
            <a:xfrm>
              <a:off x="9172575" y="4341018"/>
              <a:ext cx="1002507" cy="1438275"/>
            </a:xfrm>
            <a:prstGeom prst="rect">
              <a:avLst/>
            </a:prstGeom>
          </p:spPr>
        </p:pic>
        <p:sp>
          <p:nvSpPr>
            <p:cNvPr id="29" name="Text Placeholder 3">
              <a:extLst>
                <a:ext uri="{FF2B5EF4-FFF2-40B4-BE49-F238E27FC236}">
                  <a16:creationId xmlns:a16="http://schemas.microsoft.com/office/drawing/2014/main" id="{39C392D6-0467-9685-9A78-E30D382567D6}"/>
                </a:ext>
              </a:extLst>
            </p:cNvPr>
            <p:cNvSpPr txBox="1">
              <a:spLocks/>
            </p:cNvSpPr>
            <p:nvPr/>
          </p:nvSpPr>
          <p:spPr>
            <a:xfrm>
              <a:off x="386940" y="3085064"/>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August</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0" name="Text Placeholder 3">
              <a:extLst>
                <a:ext uri="{FF2B5EF4-FFF2-40B4-BE49-F238E27FC236}">
                  <a16:creationId xmlns:a16="http://schemas.microsoft.com/office/drawing/2014/main" id="{45A57B3B-A582-3C85-FAC9-C72CA8E92E8C}"/>
                </a:ext>
              </a:extLst>
            </p:cNvPr>
            <p:cNvSpPr txBox="1">
              <a:spLocks/>
            </p:cNvSpPr>
            <p:nvPr/>
          </p:nvSpPr>
          <p:spPr>
            <a:xfrm>
              <a:off x="2735873" y="3086765"/>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September</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1" name="Text Placeholder 3">
              <a:extLst>
                <a:ext uri="{FF2B5EF4-FFF2-40B4-BE49-F238E27FC236}">
                  <a16:creationId xmlns:a16="http://schemas.microsoft.com/office/drawing/2014/main" id="{8C537CF7-4030-A6D8-FE03-BE55A9E60E53}"/>
                </a:ext>
              </a:extLst>
            </p:cNvPr>
            <p:cNvSpPr txBox="1">
              <a:spLocks/>
            </p:cNvSpPr>
            <p:nvPr/>
          </p:nvSpPr>
          <p:spPr>
            <a:xfrm>
              <a:off x="5067986" y="3091868"/>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October</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2" name="Text Placeholder 3">
              <a:extLst>
                <a:ext uri="{FF2B5EF4-FFF2-40B4-BE49-F238E27FC236}">
                  <a16:creationId xmlns:a16="http://schemas.microsoft.com/office/drawing/2014/main" id="{F352A6CB-D499-DEA5-5DEF-AA748E8D53B9}"/>
                </a:ext>
              </a:extLst>
            </p:cNvPr>
            <p:cNvSpPr txBox="1">
              <a:spLocks/>
            </p:cNvSpPr>
            <p:nvPr/>
          </p:nvSpPr>
          <p:spPr>
            <a:xfrm>
              <a:off x="386372" y="197893"/>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April</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3" name="Text Placeholder 3">
              <a:extLst>
                <a:ext uri="{FF2B5EF4-FFF2-40B4-BE49-F238E27FC236}">
                  <a16:creationId xmlns:a16="http://schemas.microsoft.com/office/drawing/2014/main" id="{29D3AD4E-1EB9-CBC6-8310-CCBB41E437E3}"/>
                </a:ext>
              </a:extLst>
            </p:cNvPr>
            <p:cNvSpPr txBox="1">
              <a:spLocks/>
            </p:cNvSpPr>
            <p:nvPr/>
          </p:nvSpPr>
          <p:spPr>
            <a:xfrm>
              <a:off x="2729258" y="201294"/>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May</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4" name="Text Placeholder 3">
              <a:extLst>
                <a:ext uri="{FF2B5EF4-FFF2-40B4-BE49-F238E27FC236}">
                  <a16:creationId xmlns:a16="http://schemas.microsoft.com/office/drawing/2014/main" id="{7885E721-37E3-573E-9741-EDF92D53DA00}"/>
                </a:ext>
              </a:extLst>
            </p:cNvPr>
            <p:cNvSpPr txBox="1">
              <a:spLocks/>
            </p:cNvSpPr>
            <p:nvPr/>
          </p:nvSpPr>
          <p:spPr>
            <a:xfrm>
              <a:off x="5066474" y="199593"/>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June</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35" name="Text Placeholder 3">
              <a:extLst>
                <a:ext uri="{FF2B5EF4-FFF2-40B4-BE49-F238E27FC236}">
                  <a16:creationId xmlns:a16="http://schemas.microsoft.com/office/drawing/2014/main" id="{BF5486D3-62D6-7089-B56F-E6423F9D2AA4}"/>
                </a:ext>
              </a:extLst>
            </p:cNvPr>
            <p:cNvSpPr txBox="1">
              <a:spLocks/>
            </p:cNvSpPr>
            <p:nvPr/>
          </p:nvSpPr>
          <p:spPr>
            <a:xfrm>
              <a:off x="7423534" y="194490"/>
              <a:ext cx="2571390" cy="5202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cs typeface="Calibri"/>
                </a:rPr>
                <a:t>July</a:t>
              </a:r>
            </a:p>
            <a:p>
              <a:pPr marL="0" indent="0">
                <a:spcBef>
                  <a:spcPts val="0"/>
                </a:spcBef>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a:p>
              <a:pPr marL="0" indent="0">
                <a:lnSpc>
                  <a:spcPct val="100000"/>
                </a:lnSpc>
                <a:spcAft>
                  <a:spcPts val="600"/>
                </a:spcAft>
                <a:buClr>
                  <a:srgbClr val="CF703B"/>
                </a:buClr>
                <a:buNone/>
              </a:pPr>
              <a:endParaRPr lang="en-US" sz="2400">
                <a:solidFill>
                  <a:schemeClr val="tx1">
                    <a:lumMod val="75000"/>
                    <a:lumOff val="25000"/>
                  </a:schemeClr>
                </a:solidFill>
                <a:latin typeface="Century Gothic" panose="020F0302020204030204"/>
                <a:cs typeface="Calibri" panose="020F0502020204030204"/>
              </a:endParaRPr>
            </a:p>
          </p:txBody>
        </p:sp>
        <p:sp>
          <p:nvSpPr>
            <p:cNvPr id="17" name="Text Placeholder 3">
              <a:extLst>
                <a:ext uri="{FF2B5EF4-FFF2-40B4-BE49-F238E27FC236}">
                  <a16:creationId xmlns:a16="http://schemas.microsoft.com/office/drawing/2014/main" id="{34FA17BB-420D-BFB0-AA90-F75A9E73485B}"/>
                </a:ext>
              </a:extLst>
            </p:cNvPr>
            <p:cNvSpPr txBox="1">
              <a:spLocks/>
            </p:cNvSpPr>
            <p:nvPr/>
          </p:nvSpPr>
          <p:spPr>
            <a:xfrm>
              <a:off x="8077809" y="3601003"/>
              <a:ext cx="3928703" cy="3893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1600">
                  <a:solidFill>
                    <a:schemeClr val="tx1">
                      <a:lumMod val="75000"/>
                      <a:lumOff val="25000"/>
                    </a:schemeClr>
                  </a:solidFill>
                  <a:latin typeface="Century Gothic"/>
                  <a:ea typeface="+mn-lt"/>
                  <a:cs typeface="+mn-lt"/>
                </a:rPr>
                <a:t>Red Top Boundary</a:t>
              </a:r>
              <a:endParaRPr lang="en-US" sz="1600">
                <a:solidFill>
                  <a:schemeClr val="tx1">
                    <a:lumMod val="75000"/>
                    <a:lumOff val="25000"/>
                  </a:schemeClr>
                </a:solidFill>
              </a:endParaRPr>
            </a:p>
          </p:txBody>
        </p:sp>
      </p:grpSp>
    </p:spTree>
    <p:extLst>
      <p:ext uri="{BB962C8B-B14F-4D97-AF65-F5344CB8AC3E}">
        <p14:creationId xmlns:p14="http://schemas.microsoft.com/office/powerpoint/2010/main" val="21025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5416C-A8EE-5D24-FAB0-E897502F26DE}"/>
              </a:ext>
            </a:extLst>
          </p:cNvPr>
          <p:cNvSpPr txBox="1"/>
          <p:nvPr/>
        </p:nvSpPr>
        <p:spPr>
          <a:xfrm>
            <a:off x="793750" y="1857374"/>
            <a:ext cx="3333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grpSp>
        <p:nvGrpSpPr>
          <p:cNvPr id="15" name="Group 14">
            <a:extLst>
              <a:ext uri="{FF2B5EF4-FFF2-40B4-BE49-F238E27FC236}">
                <a16:creationId xmlns:a16="http://schemas.microsoft.com/office/drawing/2014/main" id="{B907B109-0D1C-959C-DAAB-43D2E30E3B9F}"/>
              </a:ext>
            </a:extLst>
          </p:cNvPr>
          <p:cNvGrpSpPr/>
          <p:nvPr/>
        </p:nvGrpSpPr>
        <p:grpSpPr>
          <a:xfrm>
            <a:off x="164164" y="6092403"/>
            <a:ext cx="10904068" cy="503226"/>
            <a:chOff x="534866" y="6082106"/>
            <a:chExt cx="8690151" cy="513523"/>
          </a:xfrm>
        </p:grpSpPr>
        <p:sp>
          <p:nvSpPr>
            <p:cNvPr id="3" name="Rectangle: Rounded Corners 2">
              <a:extLst>
                <a:ext uri="{FF2B5EF4-FFF2-40B4-BE49-F238E27FC236}">
                  <a16:creationId xmlns:a16="http://schemas.microsoft.com/office/drawing/2014/main" id="{F902B051-A501-8681-258C-A5CCA3DE40B7}"/>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9" name="Rectangle: Rounded Corners 8">
              <a:extLst>
                <a:ext uri="{FF2B5EF4-FFF2-40B4-BE49-F238E27FC236}">
                  <a16:creationId xmlns:a16="http://schemas.microsoft.com/office/drawing/2014/main" id="{F6ADBA9A-B102-E54E-0C6A-DEFDDE52F4B3}"/>
                </a:ext>
              </a:extLst>
            </p:cNvPr>
            <p:cNvSpPr/>
            <p:nvPr/>
          </p:nvSpPr>
          <p:spPr>
            <a:xfrm>
              <a:off x="4951002"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EEFF1174-1F7A-1B68-1DC4-CD6C07506FD0}"/>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B6639B4-9743-7067-F4AC-61CB666F9EF9}"/>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solidFill>
                  <a:schemeClr val="tx1">
                    <a:lumMod val="75000"/>
                    <a:lumOff val="25000"/>
                  </a:schemeClr>
                </a:solidFill>
              </a:endParaRPr>
            </a:p>
          </p:txBody>
        </p:sp>
      </p:grpSp>
      <p:grpSp>
        <p:nvGrpSpPr>
          <p:cNvPr id="22" name="Group 21">
            <a:extLst>
              <a:ext uri="{FF2B5EF4-FFF2-40B4-BE49-F238E27FC236}">
                <a16:creationId xmlns:a16="http://schemas.microsoft.com/office/drawing/2014/main" id="{E268E501-D444-5185-57F5-1CFCBD9CD3D8}"/>
              </a:ext>
            </a:extLst>
          </p:cNvPr>
          <p:cNvGrpSpPr/>
          <p:nvPr/>
        </p:nvGrpSpPr>
        <p:grpSpPr>
          <a:xfrm>
            <a:off x="509550" y="1438896"/>
            <a:ext cx="5515552" cy="3989685"/>
            <a:chOff x="6140807" y="559922"/>
            <a:chExt cx="5515552" cy="3989685"/>
          </a:xfrm>
        </p:grpSpPr>
        <p:pic>
          <p:nvPicPr>
            <p:cNvPr id="2" name="Picture 5" descr="Chart, bar chart&#10;&#10;Description automatically generated">
              <a:extLst>
                <a:ext uri="{FF2B5EF4-FFF2-40B4-BE49-F238E27FC236}">
                  <a16:creationId xmlns:a16="http://schemas.microsoft.com/office/drawing/2014/main" id="{F7B08524-A1E8-C8FB-5C55-EA17AA965E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604" r="-162" b="7366"/>
            <a:stretch/>
          </p:blipFill>
          <p:spPr>
            <a:xfrm>
              <a:off x="7108202" y="559922"/>
              <a:ext cx="4548157" cy="3342175"/>
            </a:xfrm>
            <a:prstGeom prst="rect">
              <a:avLst/>
            </a:prstGeom>
          </p:spPr>
        </p:pic>
        <p:sp>
          <p:nvSpPr>
            <p:cNvPr id="11" name="TextBox 10">
              <a:extLst>
                <a:ext uri="{FF2B5EF4-FFF2-40B4-BE49-F238E27FC236}">
                  <a16:creationId xmlns:a16="http://schemas.microsoft.com/office/drawing/2014/main" id="{4A0C4049-15F2-A3D3-C1D5-B355B95CFAFA}"/>
                </a:ext>
              </a:extLst>
            </p:cNvPr>
            <p:cNvSpPr txBox="1"/>
            <p:nvPr/>
          </p:nvSpPr>
          <p:spPr>
            <a:xfrm>
              <a:off x="7655295" y="3870201"/>
              <a:ext cx="8600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100</a:t>
              </a:r>
            </a:p>
          </p:txBody>
        </p:sp>
        <p:sp>
          <p:nvSpPr>
            <p:cNvPr id="12" name="TextBox 11">
              <a:extLst>
                <a:ext uri="{FF2B5EF4-FFF2-40B4-BE49-F238E27FC236}">
                  <a16:creationId xmlns:a16="http://schemas.microsoft.com/office/drawing/2014/main" id="{9D58DB0F-A686-E73E-207F-20647F547AD1}"/>
                </a:ext>
              </a:extLst>
            </p:cNvPr>
            <p:cNvSpPr txBox="1"/>
            <p:nvPr/>
          </p:nvSpPr>
          <p:spPr>
            <a:xfrm>
              <a:off x="8663855" y="3870201"/>
              <a:ext cx="6501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150</a:t>
              </a:r>
              <a:endParaRPr lang="en-US"/>
            </a:p>
          </p:txBody>
        </p:sp>
        <p:sp>
          <p:nvSpPr>
            <p:cNvPr id="16" name="TextBox 15">
              <a:extLst>
                <a:ext uri="{FF2B5EF4-FFF2-40B4-BE49-F238E27FC236}">
                  <a16:creationId xmlns:a16="http://schemas.microsoft.com/office/drawing/2014/main" id="{019E11CE-625D-78F2-8B81-C5D0283AFA38}"/>
                </a:ext>
              </a:extLst>
            </p:cNvPr>
            <p:cNvSpPr txBox="1"/>
            <p:nvPr/>
          </p:nvSpPr>
          <p:spPr>
            <a:xfrm>
              <a:off x="9662301" y="3870200"/>
              <a:ext cx="6501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200</a:t>
              </a:r>
            </a:p>
          </p:txBody>
        </p:sp>
        <p:sp>
          <p:nvSpPr>
            <p:cNvPr id="17" name="TextBox 16">
              <a:extLst>
                <a:ext uri="{FF2B5EF4-FFF2-40B4-BE49-F238E27FC236}">
                  <a16:creationId xmlns:a16="http://schemas.microsoft.com/office/drawing/2014/main" id="{CD14C407-D0C5-4CD5-D2D1-B6F52D0E1B8E}"/>
                </a:ext>
              </a:extLst>
            </p:cNvPr>
            <p:cNvSpPr txBox="1"/>
            <p:nvPr/>
          </p:nvSpPr>
          <p:spPr>
            <a:xfrm>
              <a:off x="10669584" y="3871131"/>
              <a:ext cx="6501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250</a:t>
              </a:r>
              <a:endParaRPr lang="en-US"/>
            </a:p>
          </p:txBody>
        </p:sp>
        <p:sp>
          <p:nvSpPr>
            <p:cNvPr id="18" name="TextBox 17">
              <a:extLst>
                <a:ext uri="{FF2B5EF4-FFF2-40B4-BE49-F238E27FC236}">
                  <a16:creationId xmlns:a16="http://schemas.microsoft.com/office/drawing/2014/main" id="{378332DC-1AA0-8D5D-9ABF-0277E960C1D3}"/>
                </a:ext>
              </a:extLst>
            </p:cNvPr>
            <p:cNvSpPr txBox="1"/>
            <p:nvPr/>
          </p:nvSpPr>
          <p:spPr>
            <a:xfrm>
              <a:off x="7016051" y="3843348"/>
              <a:ext cx="3961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latin typeface="Century Gothic"/>
                <a:cs typeface="Calibri"/>
              </a:endParaRPr>
            </a:p>
          </p:txBody>
        </p:sp>
        <p:sp>
          <p:nvSpPr>
            <p:cNvPr id="5" name="TextBox 4">
              <a:extLst>
                <a:ext uri="{FF2B5EF4-FFF2-40B4-BE49-F238E27FC236}">
                  <a16:creationId xmlns:a16="http://schemas.microsoft.com/office/drawing/2014/main" id="{56B32B08-2B90-7E96-3A43-4DFBA1243993}"/>
                </a:ext>
              </a:extLst>
            </p:cNvPr>
            <p:cNvSpPr txBox="1"/>
            <p:nvPr/>
          </p:nvSpPr>
          <p:spPr>
            <a:xfrm>
              <a:off x="6408079" y="1311718"/>
              <a:ext cx="10035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20000</a:t>
              </a:r>
            </a:p>
          </p:txBody>
        </p:sp>
        <p:sp>
          <p:nvSpPr>
            <p:cNvPr id="6" name="TextBox 5">
              <a:extLst>
                <a:ext uri="{FF2B5EF4-FFF2-40B4-BE49-F238E27FC236}">
                  <a16:creationId xmlns:a16="http://schemas.microsoft.com/office/drawing/2014/main" id="{D3DC9F79-599D-E88A-2C84-326F951FBD00}"/>
                </a:ext>
              </a:extLst>
            </p:cNvPr>
            <p:cNvSpPr txBox="1"/>
            <p:nvPr/>
          </p:nvSpPr>
          <p:spPr>
            <a:xfrm>
              <a:off x="6408079" y="2411648"/>
              <a:ext cx="10035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10000</a:t>
              </a:r>
            </a:p>
          </p:txBody>
        </p:sp>
        <p:sp>
          <p:nvSpPr>
            <p:cNvPr id="8" name="TextBox 7">
              <a:extLst>
                <a:ext uri="{FF2B5EF4-FFF2-40B4-BE49-F238E27FC236}">
                  <a16:creationId xmlns:a16="http://schemas.microsoft.com/office/drawing/2014/main" id="{9C0F4D6A-2BB3-A5F8-CE2D-185427CE7024}"/>
                </a:ext>
              </a:extLst>
            </p:cNvPr>
            <p:cNvSpPr txBox="1"/>
            <p:nvPr/>
          </p:nvSpPr>
          <p:spPr>
            <a:xfrm>
              <a:off x="6771467" y="3558659"/>
              <a:ext cx="3961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0</a:t>
              </a:r>
            </a:p>
          </p:txBody>
        </p:sp>
        <p:sp>
          <p:nvSpPr>
            <p:cNvPr id="20" name="TextBox 19">
              <a:extLst>
                <a:ext uri="{FF2B5EF4-FFF2-40B4-BE49-F238E27FC236}">
                  <a16:creationId xmlns:a16="http://schemas.microsoft.com/office/drawing/2014/main" id="{B2BB48DB-630B-EFF3-7F34-D47FDC3B5558}"/>
                </a:ext>
              </a:extLst>
            </p:cNvPr>
            <p:cNvSpPr txBox="1"/>
            <p:nvPr/>
          </p:nvSpPr>
          <p:spPr>
            <a:xfrm rot="16200000">
              <a:off x="5836842" y="1859804"/>
              <a:ext cx="9464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tx1">
                      <a:lumMod val="75000"/>
                      <a:lumOff val="25000"/>
                    </a:schemeClr>
                  </a:solidFill>
                  <a:latin typeface="Century Gothic"/>
                  <a:cs typeface="Calibri"/>
                </a:rPr>
                <a:t>Count</a:t>
              </a:r>
              <a:endParaRPr lang="en-US" sz="1600" b="1"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6D13D188-952F-7596-CB8C-6A80849195CC}"/>
                </a:ext>
              </a:extLst>
            </p:cNvPr>
            <p:cNvSpPr txBox="1"/>
            <p:nvPr/>
          </p:nvSpPr>
          <p:spPr>
            <a:xfrm>
              <a:off x="8357936" y="4211053"/>
              <a:ext cx="23662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DOY of Max Biomass</a:t>
              </a:r>
            </a:p>
          </p:txBody>
        </p:sp>
      </p:grpSp>
      <p:grpSp>
        <p:nvGrpSpPr>
          <p:cNvPr id="32" name="Group 31">
            <a:extLst>
              <a:ext uri="{FF2B5EF4-FFF2-40B4-BE49-F238E27FC236}">
                <a16:creationId xmlns:a16="http://schemas.microsoft.com/office/drawing/2014/main" id="{F932B8DA-BF01-193F-3778-6587BE4C3730}"/>
              </a:ext>
            </a:extLst>
          </p:cNvPr>
          <p:cNvGrpSpPr/>
          <p:nvPr/>
        </p:nvGrpSpPr>
        <p:grpSpPr>
          <a:xfrm>
            <a:off x="7042676" y="438989"/>
            <a:ext cx="4474127" cy="5163464"/>
            <a:chOff x="7242247" y="457132"/>
            <a:chExt cx="4474127" cy="5163464"/>
          </a:xfrm>
        </p:grpSpPr>
        <p:pic>
          <p:nvPicPr>
            <p:cNvPr id="7" name="Picture 19">
              <a:extLst>
                <a:ext uri="{FF2B5EF4-FFF2-40B4-BE49-F238E27FC236}">
                  <a16:creationId xmlns:a16="http://schemas.microsoft.com/office/drawing/2014/main" id="{FB20F773-CB93-B26E-04D6-7CF71574A97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42247" y="457132"/>
              <a:ext cx="4470497" cy="5163464"/>
            </a:xfrm>
            <a:prstGeom prst="rect">
              <a:avLst/>
            </a:prstGeom>
          </p:spPr>
        </p:pic>
        <p:sp>
          <p:nvSpPr>
            <p:cNvPr id="31" name="Rectangle 30">
              <a:extLst>
                <a:ext uri="{FF2B5EF4-FFF2-40B4-BE49-F238E27FC236}">
                  <a16:creationId xmlns:a16="http://schemas.microsoft.com/office/drawing/2014/main" id="{937B6330-CDEB-0D22-F368-13FDEB8C4548}"/>
                </a:ext>
              </a:extLst>
            </p:cNvPr>
            <p:cNvSpPr/>
            <p:nvPr/>
          </p:nvSpPr>
          <p:spPr>
            <a:xfrm>
              <a:off x="10582728" y="4377871"/>
              <a:ext cx="1052285" cy="112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CAA6B56-1010-9BE7-9DB6-CD5E6FE7B695}"/>
                </a:ext>
              </a:extLst>
            </p:cNvPr>
            <p:cNvGrpSpPr/>
            <p:nvPr/>
          </p:nvGrpSpPr>
          <p:grpSpPr>
            <a:xfrm>
              <a:off x="10591958" y="4428133"/>
              <a:ext cx="1124416" cy="1073298"/>
              <a:chOff x="5286998" y="4473491"/>
              <a:chExt cx="1351280" cy="1223180"/>
            </a:xfrm>
          </p:grpSpPr>
          <p:pic>
            <p:nvPicPr>
              <p:cNvPr id="19" name="Picture 19">
                <a:extLst>
                  <a:ext uri="{FF2B5EF4-FFF2-40B4-BE49-F238E27FC236}">
                    <a16:creationId xmlns:a16="http://schemas.microsoft.com/office/drawing/2014/main" id="{16EE9D0D-9042-AADD-22DA-867BB9AAA34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86998" y="4473491"/>
                <a:ext cx="575472" cy="1183956"/>
              </a:xfrm>
              <a:prstGeom prst="rect">
                <a:avLst/>
              </a:prstGeom>
              <a:noFill/>
              <a:ln>
                <a:solidFill>
                  <a:schemeClr val="bg1"/>
                </a:solidFill>
              </a:ln>
            </p:spPr>
          </p:pic>
          <p:sp>
            <p:nvSpPr>
              <p:cNvPr id="24" name="TextBox 23">
                <a:extLst>
                  <a:ext uri="{FF2B5EF4-FFF2-40B4-BE49-F238E27FC236}">
                    <a16:creationId xmlns:a16="http://schemas.microsoft.com/office/drawing/2014/main" id="{396F1B86-C6A3-D36C-99C4-DB0831149AF9}"/>
                  </a:ext>
                </a:extLst>
              </p:cNvPr>
              <p:cNvSpPr txBox="1"/>
              <p:nvPr/>
            </p:nvSpPr>
            <p:spPr>
              <a:xfrm>
                <a:off x="5849882" y="5380990"/>
                <a:ext cx="452333" cy="315681"/>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90</a:t>
                </a:r>
              </a:p>
            </p:txBody>
          </p:sp>
          <p:sp>
            <p:nvSpPr>
              <p:cNvPr id="26" name="TextBox 25">
                <a:extLst>
                  <a:ext uri="{FF2B5EF4-FFF2-40B4-BE49-F238E27FC236}">
                    <a16:creationId xmlns:a16="http://schemas.microsoft.com/office/drawing/2014/main" id="{868C0DE8-7393-99D2-6704-B38BAFF17D2F}"/>
                  </a:ext>
                </a:extLst>
              </p:cNvPr>
              <p:cNvSpPr txBox="1"/>
              <p:nvPr/>
            </p:nvSpPr>
            <p:spPr>
              <a:xfrm>
                <a:off x="5824983" y="4497123"/>
                <a:ext cx="620775" cy="315681"/>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275</a:t>
                </a:r>
              </a:p>
            </p:txBody>
          </p:sp>
          <p:sp>
            <p:nvSpPr>
              <p:cNvPr id="27" name="TextBox 26">
                <a:extLst>
                  <a:ext uri="{FF2B5EF4-FFF2-40B4-BE49-F238E27FC236}">
                    <a16:creationId xmlns:a16="http://schemas.microsoft.com/office/drawing/2014/main" id="{AF075A3E-D9D3-0348-173B-6D112C21A46F}"/>
                  </a:ext>
                </a:extLst>
              </p:cNvPr>
              <p:cNvSpPr txBox="1"/>
              <p:nvPr/>
            </p:nvSpPr>
            <p:spPr>
              <a:xfrm>
                <a:off x="5853027" y="4912303"/>
                <a:ext cx="785251" cy="35075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rPr>
                  <a:t>DOY</a:t>
                </a:r>
                <a:endParaRPr lang="en-US" sz="1400" b="1" dirty="0">
                  <a:solidFill>
                    <a:schemeClr val="tx1">
                      <a:lumMod val="75000"/>
                      <a:lumOff val="25000"/>
                    </a:schemeClr>
                  </a:solidFill>
                </a:endParaRPr>
              </a:p>
            </p:txBody>
          </p:sp>
        </p:grpSp>
      </p:grpSp>
      <p:sp>
        <p:nvSpPr>
          <p:cNvPr id="30" name="Rectangle 29">
            <a:extLst>
              <a:ext uri="{FF2B5EF4-FFF2-40B4-BE49-F238E27FC236}">
                <a16:creationId xmlns:a16="http://schemas.microsoft.com/office/drawing/2014/main" id="{41739846-1403-D559-6B4F-8B005461D4FF}"/>
              </a:ext>
            </a:extLst>
          </p:cNvPr>
          <p:cNvSpPr/>
          <p:nvPr/>
        </p:nvSpPr>
        <p:spPr>
          <a:xfrm>
            <a:off x="504737" y="261403"/>
            <a:ext cx="11523005" cy="781576"/>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CD7143"/>
                </a:solidFill>
                <a:latin typeface="Century Gothic"/>
                <a:cs typeface="Calibri"/>
              </a:rPr>
              <a:t>Maximum DOY Analysis</a:t>
            </a:r>
          </a:p>
        </p:txBody>
      </p:sp>
    </p:spTree>
    <p:extLst>
      <p:ext uri="{BB962C8B-B14F-4D97-AF65-F5344CB8AC3E}">
        <p14:creationId xmlns:p14="http://schemas.microsoft.com/office/powerpoint/2010/main" val="277255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5416C-A8EE-5D24-FAB0-E897502F26DE}"/>
              </a:ext>
            </a:extLst>
          </p:cNvPr>
          <p:cNvSpPr txBox="1"/>
          <p:nvPr/>
        </p:nvSpPr>
        <p:spPr>
          <a:xfrm>
            <a:off x="793750" y="1857374"/>
            <a:ext cx="3333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56B32B08-2B90-7E96-3A43-4DFBA1243993}"/>
              </a:ext>
            </a:extLst>
          </p:cNvPr>
          <p:cNvSpPr txBox="1"/>
          <p:nvPr/>
        </p:nvSpPr>
        <p:spPr>
          <a:xfrm>
            <a:off x="203179" y="1356385"/>
            <a:ext cx="25717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Century Gothic"/>
              <a:cs typeface="Calibri"/>
            </a:endParaRPr>
          </a:p>
        </p:txBody>
      </p:sp>
      <p:sp>
        <p:nvSpPr>
          <p:cNvPr id="7" name="Rectangle 6">
            <a:extLst>
              <a:ext uri="{FF2B5EF4-FFF2-40B4-BE49-F238E27FC236}">
                <a16:creationId xmlns:a16="http://schemas.microsoft.com/office/drawing/2014/main" id="{11F5515A-F5C0-F993-7D57-AEFFE424B0AA}"/>
              </a:ext>
            </a:extLst>
          </p:cNvPr>
          <p:cNvSpPr/>
          <p:nvPr/>
        </p:nvSpPr>
        <p:spPr>
          <a:xfrm>
            <a:off x="567536" y="267469"/>
            <a:ext cx="11472764" cy="1962257"/>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CD7143"/>
                </a:solidFill>
                <a:latin typeface="Century Gothic" panose="020F0302020204030204"/>
              </a:rPr>
              <a:t>2022 ARS &amp; Field </a:t>
            </a:r>
            <a:endParaRPr lang="en-US" sz="3200">
              <a:solidFill>
                <a:srgbClr val="000000"/>
              </a:solidFill>
              <a:latin typeface="Calibri" panose="020F0502020204030204"/>
              <a:cs typeface="Calibri" panose="020F0502020204030204"/>
            </a:endParaRPr>
          </a:p>
          <a:p>
            <a:r>
              <a:rPr lang="en-US" sz="3200" b="1" dirty="0">
                <a:solidFill>
                  <a:srgbClr val="CD7143"/>
                </a:solidFill>
                <a:latin typeface="Century Gothic" panose="020F0302020204030204"/>
              </a:rPr>
              <a:t>Data Comparison</a:t>
            </a:r>
            <a:endParaRPr lang="en-US" sz="3200" dirty="0">
              <a:cs typeface="Calibri" panose="020F0502020204030204"/>
            </a:endParaRPr>
          </a:p>
        </p:txBody>
      </p:sp>
      <p:grpSp>
        <p:nvGrpSpPr>
          <p:cNvPr id="15" name="Group 14">
            <a:extLst>
              <a:ext uri="{FF2B5EF4-FFF2-40B4-BE49-F238E27FC236}">
                <a16:creationId xmlns:a16="http://schemas.microsoft.com/office/drawing/2014/main" id="{B907B109-0D1C-959C-DAAB-43D2E30E3B9F}"/>
              </a:ext>
            </a:extLst>
          </p:cNvPr>
          <p:cNvGrpSpPr/>
          <p:nvPr/>
        </p:nvGrpSpPr>
        <p:grpSpPr>
          <a:xfrm>
            <a:off x="164164" y="6092403"/>
            <a:ext cx="10904068" cy="503226"/>
            <a:chOff x="534866" y="6082106"/>
            <a:chExt cx="8690151" cy="513523"/>
          </a:xfrm>
        </p:grpSpPr>
        <p:sp>
          <p:nvSpPr>
            <p:cNvPr id="3" name="Rectangle: Rounded Corners 2">
              <a:extLst>
                <a:ext uri="{FF2B5EF4-FFF2-40B4-BE49-F238E27FC236}">
                  <a16:creationId xmlns:a16="http://schemas.microsoft.com/office/drawing/2014/main" id="{F902B051-A501-8681-258C-A5CCA3DE40B7}"/>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Background</a:t>
              </a:r>
            </a:p>
          </p:txBody>
        </p:sp>
        <p:sp>
          <p:nvSpPr>
            <p:cNvPr id="9" name="Rectangle: Rounded Corners 8">
              <a:extLst>
                <a:ext uri="{FF2B5EF4-FFF2-40B4-BE49-F238E27FC236}">
                  <a16:creationId xmlns:a16="http://schemas.microsoft.com/office/drawing/2014/main" id="{F6ADBA9A-B102-E54E-0C6A-DEFDDE52F4B3}"/>
                </a:ext>
              </a:extLst>
            </p:cNvPr>
            <p:cNvSpPr/>
            <p:nvPr/>
          </p:nvSpPr>
          <p:spPr>
            <a:xfrm>
              <a:off x="4951002"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Results</a:t>
              </a:r>
              <a:endParaRPr lang="en-US" dirty="0"/>
            </a:p>
          </p:txBody>
        </p:sp>
        <p:sp>
          <p:nvSpPr>
            <p:cNvPr id="13" name="Rectangle: Rounded Corners 12">
              <a:extLst>
                <a:ext uri="{FF2B5EF4-FFF2-40B4-BE49-F238E27FC236}">
                  <a16:creationId xmlns:a16="http://schemas.microsoft.com/office/drawing/2014/main" id="{EEFF1174-1F7A-1B68-1DC4-CD6C07506FD0}"/>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B6639B4-9743-7067-F4AC-61CB666F9EF9}"/>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Conclusions</a:t>
              </a:r>
              <a:endParaRPr lang="en-US" dirty="0">
                <a:solidFill>
                  <a:schemeClr val="tx1">
                    <a:lumMod val="75000"/>
                    <a:lumOff val="25000"/>
                  </a:schemeClr>
                </a:solidFill>
              </a:endParaRPr>
            </a:p>
          </p:txBody>
        </p:sp>
      </p:grpSp>
      <p:graphicFrame>
        <p:nvGraphicFramePr>
          <p:cNvPr id="27" name="Table 25">
            <a:extLst>
              <a:ext uri="{FF2B5EF4-FFF2-40B4-BE49-F238E27FC236}">
                <a16:creationId xmlns:a16="http://schemas.microsoft.com/office/drawing/2014/main" id="{B0C0A08F-9CA6-3F5F-B98B-F54E292AA388}"/>
              </a:ext>
            </a:extLst>
          </p:cNvPr>
          <p:cNvGraphicFramePr>
            <a:graphicFrameLocks noGrp="1"/>
          </p:cNvGraphicFramePr>
          <p:nvPr>
            <p:extLst>
              <p:ext uri="{D42A27DB-BD31-4B8C-83A1-F6EECF244321}">
                <p14:modId xmlns:p14="http://schemas.microsoft.com/office/powerpoint/2010/main" val="3323178809"/>
              </p:ext>
            </p:extLst>
          </p:nvPr>
        </p:nvGraphicFramePr>
        <p:xfrm>
          <a:off x="715361" y="2544424"/>
          <a:ext cx="2773420" cy="1382104"/>
        </p:xfrm>
        <a:graphic>
          <a:graphicData uri="http://schemas.openxmlformats.org/drawingml/2006/table">
            <a:tbl>
              <a:tblPr firstRow="1" bandRow="1">
                <a:tableStyleId>{5C22544A-7EE6-4342-B048-85BDC9FD1C3A}</a:tableStyleId>
              </a:tblPr>
              <a:tblGrid>
                <a:gridCol w="1386518">
                  <a:extLst>
                    <a:ext uri="{9D8B030D-6E8A-4147-A177-3AD203B41FA5}">
                      <a16:colId xmlns:a16="http://schemas.microsoft.com/office/drawing/2014/main" val="1723456718"/>
                    </a:ext>
                  </a:extLst>
                </a:gridCol>
                <a:gridCol w="1386902">
                  <a:extLst>
                    <a:ext uri="{9D8B030D-6E8A-4147-A177-3AD203B41FA5}">
                      <a16:colId xmlns:a16="http://schemas.microsoft.com/office/drawing/2014/main" val="1346841688"/>
                    </a:ext>
                  </a:extLst>
                </a:gridCol>
              </a:tblGrid>
              <a:tr h="419090">
                <a:tc>
                  <a:txBody>
                    <a:bodyPr/>
                    <a:lstStyle/>
                    <a:p>
                      <a:r>
                        <a:rPr lang="en-US" b="1" dirty="0">
                          <a:latin typeface="Century Gothic"/>
                        </a:rPr>
                        <a:t>R</a:t>
                      </a:r>
                      <a:r>
                        <a:rPr lang="en-US" b="1" baseline="30000" dirty="0">
                          <a:latin typeface="Century Gothic"/>
                        </a:rPr>
                        <a:t>2</a:t>
                      </a:r>
                    </a:p>
                  </a:txBody>
                  <a:tcPr>
                    <a:solidFill>
                      <a:srgbClr val="CD7143"/>
                    </a:solidFill>
                  </a:tcPr>
                </a:tc>
                <a:tc>
                  <a:txBody>
                    <a:bodyPr/>
                    <a:lstStyle/>
                    <a:p>
                      <a:r>
                        <a:rPr lang="en-US" b="0" dirty="0">
                          <a:solidFill>
                            <a:schemeClr val="tx1">
                              <a:lumMod val="75000"/>
                              <a:lumOff val="25000"/>
                            </a:schemeClr>
                          </a:solidFill>
                          <a:latin typeface="Century Gothic"/>
                        </a:rPr>
                        <a:t>0.0784</a:t>
                      </a:r>
                    </a:p>
                  </a:txBody>
                  <a:tcPr>
                    <a:solidFill>
                      <a:schemeClr val="accent2">
                        <a:lumMod val="20000"/>
                        <a:lumOff val="80000"/>
                      </a:schemeClr>
                    </a:solidFill>
                  </a:tcPr>
                </a:tc>
                <a:extLst>
                  <a:ext uri="{0D108BD9-81ED-4DB2-BD59-A6C34878D82A}">
                    <a16:rowId xmlns:a16="http://schemas.microsoft.com/office/drawing/2014/main" val="2457736041"/>
                  </a:ext>
                </a:extLst>
              </a:tr>
              <a:tr h="481507">
                <a:tc>
                  <a:txBody>
                    <a:bodyPr/>
                    <a:lstStyle/>
                    <a:p>
                      <a:r>
                        <a:rPr lang="en-US" b="1" dirty="0">
                          <a:solidFill>
                            <a:schemeClr val="bg1"/>
                          </a:solidFill>
                          <a:latin typeface="Century Gothic"/>
                        </a:rPr>
                        <a:t>P-Value</a:t>
                      </a:r>
                    </a:p>
                  </a:txBody>
                  <a:tcPr>
                    <a:solidFill>
                      <a:srgbClr val="CD7143"/>
                    </a:solidFill>
                  </a:tcPr>
                </a:tc>
                <a:tc>
                  <a:txBody>
                    <a:bodyPr/>
                    <a:lstStyle/>
                    <a:p>
                      <a:r>
                        <a:rPr lang="en-US" b="0" dirty="0">
                          <a:solidFill>
                            <a:schemeClr val="tx1">
                              <a:lumMod val="75000"/>
                              <a:lumOff val="25000"/>
                            </a:schemeClr>
                          </a:solidFill>
                          <a:latin typeface="Century Gothic"/>
                        </a:rPr>
                        <a:t>0.0852</a:t>
                      </a:r>
                    </a:p>
                  </a:txBody>
                  <a:tcPr>
                    <a:solidFill>
                      <a:schemeClr val="accent2">
                        <a:lumMod val="20000"/>
                        <a:lumOff val="80000"/>
                      </a:schemeClr>
                    </a:solidFill>
                  </a:tcPr>
                </a:tc>
                <a:extLst>
                  <a:ext uri="{0D108BD9-81ED-4DB2-BD59-A6C34878D82A}">
                    <a16:rowId xmlns:a16="http://schemas.microsoft.com/office/drawing/2014/main" val="1398801900"/>
                  </a:ext>
                </a:extLst>
              </a:tr>
              <a:tr h="481507">
                <a:tc gridSpan="2">
                  <a:txBody>
                    <a:bodyPr/>
                    <a:lstStyle/>
                    <a:p>
                      <a:pPr lvl="0">
                        <a:buNone/>
                      </a:pPr>
                      <a:r>
                        <a:rPr lang="en-US" sz="1800" b="0" i="0" u="none" strike="noStrike" noProof="0" dirty="0">
                          <a:solidFill>
                            <a:srgbClr val="3F3F3F"/>
                          </a:solidFill>
                          <a:latin typeface="Century Gothic"/>
                        </a:rPr>
                        <a:t>y = 0.1384x + 398.9</a:t>
                      </a:r>
                      <a:endParaRPr lang="en-US" sz="1800" b="1" i="0" u="none" strike="noStrike" noProof="0" dirty="0">
                        <a:solidFill>
                          <a:srgbClr val="3F3F3F"/>
                        </a:solidFill>
                        <a:latin typeface="Century Gothic"/>
                      </a:endParaRPr>
                    </a:p>
                  </a:txBody>
                  <a:tcPr>
                    <a:solidFill>
                      <a:schemeClr val="accent2">
                        <a:lumMod val="20000"/>
                        <a:lumOff val="80000"/>
                      </a:schemeClr>
                    </a:solidFill>
                  </a:tcPr>
                </a:tc>
                <a:tc hMerge="1">
                  <a:txBody>
                    <a:bodyPr/>
                    <a:lstStyle/>
                    <a:p>
                      <a:endParaRPr lang="en-US"/>
                    </a:p>
                  </a:txBody>
                  <a:tcPr>
                    <a:solidFill>
                      <a:schemeClr val="accent2">
                        <a:lumMod val="20000"/>
                        <a:lumOff val="80000"/>
                      </a:schemeClr>
                    </a:solidFill>
                  </a:tcPr>
                </a:tc>
                <a:extLst>
                  <a:ext uri="{0D108BD9-81ED-4DB2-BD59-A6C34878D82A}">
                    <a16:rowId xmlns:a16="http://schemas.microsoft.com/office/drawing/2014/main" val="1324970220"/>
                  </a:ext>
                </a:extLst>
              </a:tr>
            </a:tbl>
          </a:graphicData>
        </a:graphic>
      </p:graphicFrame>
      <p:sp>
        <p:nvSpPr>
          <p:cNvPr id="29" name="TextBox 28">
            <a:extLst>
              <a:ext uri="{FF2B5EF4-FFF2-40B4-BE49-F238E27FC236}">
                <a16:creationId xmlns:a16="http://schemas.microsoft.com/office/drawing/2014/main" id="{6B2F0D90-F9EB-B2F6-A16E-41119FBFA161}"/>
              </a:ext>
            </a:extLst>
          </p:cNvPr>
          <p:cNvSpPr txBox="1"/>
          <p:nvPr/>
        </p:nvSpPr>
        <p:spPr>
          <a:xfrm>
            <a:off x="1030197" y="1962433"/>
            <a:ext cx="3333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F3F3F"/>
              </a:solidFill>
              <a:cs typeface="Calibri"/>
            </a:endParaRPr>
          </a:p>
        </p:txBody>
      </p:sp>
      <p:grpSp>
        <p:nvGrpSpPr>
          <p:cNvPr id="58" name="Group 57">
            <a:extLst>
              <a:ext uri="{FF2B5EF4-FFF2-40B4-BE49-F238E27FC236}">
                <a16:creationId xmlns:a16="http://schemas.microsoft.com/office/drawing/2014/main" id="{37B1A397-081C-4073-43B4-8932AFB914AC}"/>
              </a:ext>
            </a:extLst>
          </p:cNvPr>
          <p:cNvGrpSpPr/>
          <p:nvPr/>
        </p:nvGrpSpPr>
        <p:grpSpPr>
          <a:xfrm>
            <a:off x="4345304" y="628454"/>
            <a:ext cx="6829359" cy="5144323"/>
            <a:chOff x="4046480" y="755454"/>
            <a:chExt cx="6829359" cy="5144323"/>
          </a:xfrm>
        </p:grpSpPr>
        <p:pic>
          <p:nvPicPr>
            <p:cNvPr id="11" name="Picture 15" descr="Chart, scatter chart&#10;&#10;Description automatically generated">
              <a:extLst>
                <a:ext uri="{FF2B5EF4-FFF2-40B4-BE49-F238E27FC236}">
                  <a16:creationId xmlns:a16="http://schemas.microsoft.com/office/drawing/2014/main" id="{03918272-3E10-3C9E-11EE-0903F0A7383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43" t="8912" r="3621" b="10616"/>
            <a:stretch/>
          </p:blipFill>
          <p:spPr>
            <a:xfrm>
              <a:off x="4858870" y="755454"/>
              <a:ext cx="5701402" cy="4591474"/>
            </a:xfrm>
            <a:prstGeom prst="rect">
              <a:avLst/>
            </a:prstGeom>
          </p:spPr>
        </p:pic>
        <p:sp>
          <p:nvSpPr>
            <p:cNvPr id="32" name="TextBox 31">
              <a:extLst>
                <a:ext uri="{FF2B5EF4-FFF2-40B4-BE49-F238E27FC236}">
                  <a16:creationId xmlns:a16="http://schemas.microsoft.com/office/drawing/2014/main" id="{7AF77237-D987-9116-0D6D-FF9383923600}"/>
                </a:ext>
              </a:extLst>
            </p:cNvPr>
            <p:cNvSpPr txBox="1"/>
            <p:nvPr/>
          </p:nvSpPr>
          <p:spPr>
            <a:xfrm>
              <a:off x="4338477" y="826847"/>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1000</a:t>
              </a:r>
              <a:endParaRPr lang="en-US" sz="1400" dirty="0">
                <a:solidFill>
                  <a:srgbClr val="3F3F3F"/>
                </a:solidFill>
                <a:latin typeface="Century Gothic"/>
              </a:endParaRPr>
            </a:p>
          </p:txBody>
        </p:sp>
        <p:sp>
          <p:nvSpPr>
            <p:cNvPr id="37" name="TextBox 36">
              <a:extLst>
                <a:ext uri="{FF2B5EF4-FFF2-40B4-BE49-F238E27FC236}">
                  <a16:creationId xmlns:a16="http://schemas.microsoft.com/office/drawing/2014/main" id="{B01479EC-CD77-D308-75EE-32B556F080C5}"/>
                </a:ext>
              </a:extLst>
            </p:cNvPr>
            <p:cNvSpPr txBox="1"/>
            <p:nvPr/>
          </p:nvSpPr>
          <p:spPr>
            <a:xfrm>
              <a:off x="4411802" y="1653031"/>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800</a:t>
              </a:r>
              <a:endParaRPr lang="en-US" sz="1400" dirty="0">
                <a:solidFill>
                  <a:srgbClr val="3F3F3F"/>
                </a:solidFill>
                <a:latin typeface="Century Gothic"/>
              </a:endParaRPr>
            </a:p>
          </p:txBody>
        </p:sp>
        <p:sp>
          <p:nvSpPr>
            <p:cNvPr id="39" name="TextBox 38">
              <a:extLst>
                <a:ext uri="{FF2B5EF4-FFF2-40B4-BE49-F238E27FC236}">
                  <a16:creationId xmlns:a16="http://schemas.microsoft.com/office/drawing/2014/main" id="{4C6321BE-9639-B77D-CEE1-5D8F64B1CBF7}"/>
                </a:ext>
              </a:extLst>
            </p:cNvPr>
            <p:cNvSpPr txBox="1"/>
            <p:nvPr/>
          </p:nvSpPr>
          <p:spPr>
            <a:xfrm>
              <a:off x="4404513" y="2472410"/>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600</a:t>
              </a:r>
              <a:endParaRPr lang="en-US" sz="1400" dirty="0">
                <a:solidFill>
                  <a:srgbClr val="3F3F3F"/>
                </a:solidFill>
                <a:latin typeface="Century Gothic"/>
              </a:endParaRPr>
            </a:p>
          </p:txBody>
        </p:sp>
        <p:sp>
          <p:nvSpPr>
            <p:cNvPr id="41" name="TextBox 40">
              <a:extLst>
                <a:ext uri="{FF2B5EF4-FFF2-40B4-BE49-F238E27FC236}">
                  <a16:creationId xmlns:a16="http://schemas.microsoft.com/office/drawing/2014/main" id="{69CB63E2-DA69-6FA4-D23D-2D08961F0213}"/>
                </a:ext>
              </a:extLst>
            </p:cNvPr>
            <p:cNvSpPr txBox="1"/>
            <p:nvPr/>
          </p:nvSpPr>
          <p:spPr>
            <a:xfrm>
              <a:off x="4411984" y="3278368"/>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400</a:t>
              </a:r>
              <a:endParaRPr lang="en-US" sz="1400" dirty="0">
                <a:solidFill>
                  <a:srgbClr val="3F3F3F"/>
                </a:solidFill>
                <a:latin typeface="Century Gothic"/>
              </a:endParaRPr>
            </a:p>
          </p:txBody>
        </p:sp>
        <p:sp>
          <p:nvSpPr>
            <p:cNvPr id="43" name="TextBox 42">
              <a:extLst>
                <a:ext uri="{FF2B5EF4-FFF2-40B4-BE49-F238E27FC236}">
                  <a16:creationId xmlns:a16="http://schemas.microsoft.com/office/drawing/2014/main" id="{9A32A186-061E-1668-7AED-B85D06507294}"/>
                </a:ext>
              </a:extLst>
            </p:cNvPr>
            <p:cNvSpPr txBox="1"/>
            <p:nvPr/>
          </p:nvSpPr>
          <p:spPr>
            <a:xfrm>
              <a:off x="4438222" y="4086231"/>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200</a:t>
              </a:r>
              <a:endParaRPr lang="en-US" sz="1400" dirty="0">
                <a:solidFill>
                  <a:srgbClr val="3F3F3F"/>
                </a:solidFill>
                <a:latin typeface="Century Gothic"/>
              </a:endParaRPr>
            </a:p>
          </p:txBody>
        </p:sp>
        <p:sp>
          <p:nvSpPr>
            <p:cNvPr id="45" name="TextBox 44">
              <a:extLst>
                <a:ext uri="{FF2B5EF4-FFF2-40B4-BE49-F238E27FC236}">
                  <a16:creationId xmlns:a16="http://schemas.microsoft.com/office/drawing/2014/main" id="{63C56A7D-CF7C-C542-E6C0-AAE53C8317C4}"/>
                </a:ext>
              </a:extLst>
            </p:cNvPr>
            <p:cNvSpPr txBox="1"/>
            <p:nvPr/>
          </p:nvSpPr>
          <p:spPr>
            <a:xfrm>
              <a:off x="4621002" y="4922737"/>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endParaRPr lang="en-US" sz="1400" dirty="0">
                <a:solidFill>
                  <a:srgbClr val="3F3F3F"/>
                </a:solidFill>
                <a:latin typeface="Century Gothic"/>
              </a:endParaRPr>
            </a:p>
          </p:txBody>
        </p:sp>
        <p:sp>
          <p:nvSpPr>
            <p:cNvPr id="47" name="TextBox 46">
              <a:extLst>
                <a:ext uri="{FF2B5EF4-FFF2-40B4-BE49-F238E27FC236}">
                  <a16:creationId xmlns:a16="http://schemas.microsoft.com/office/drawing/2014/main" id="{B5B0FE53-9D23-F97D-3F28-7EF91ECBA4B3}"/>
                </a:ext>
              </a:extLst>
            </p:cNvPr>
            <p:cNvSpPr txBox="1"/>
            <p:nvPr/>
          </p:nvSpPr>
          <p:spPr>
            <a:xfrm>
              <a:off x="5016417" y="5322018"/>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endParaRPr lang="en-US" sz="1400" dirty="0">
                <a:solidFill>
                  <a:srgbClr val="3F3F3F"/>
                </a:solidFill>
                <a:latin typeface="Century Gothic"/>
              </a:endParaRPr>
            </a:p>
          </p:txBody>
        </p:sp>
        <p:sp>
          <p:nvSpPr>
            <p:cNvPr id="49" name="TextBox 48">
              <a:extLst>
                <a:ext uri="{FF2B5EF4-FFF2-40B4-BE49-F238E27FC236}">
                  <a16:creationId xmlns:a16="http://schemas.microsoft.com/office/drawing/2014/main" id="{28F386F1-5876-E597-7654-34D3A9D155F4}"/>
                </a:ext>
              </a:extLst>
            </p:cNvPr>
            <p:cNvSpPr txBox="1"/>
            <p:nvPr/>
          </p:nvSpPr>
          <p:spPr>
            <a:xfrm>
              <a:off x="6369566" y="5299606"/>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500</a:t>
              </a:r>
              <a:endParaRPr lang="en-US" sz="1400" dirty="0">
                <a:solidFill>
                  <a:srgbClr val="3F3F3F"/>
                </a:solidFill>
                <a:latin typeface="Century Gothic"/>
              </a:endParaRPr>
            </a:p>
          </p:txBody>
        </p:sp>
        <p:sp>
          <p:nvSpPr>
            <p:cNvPr id="51" name="TextBox 50">
              <a:extLst>
                <a:ext uri="{FF2B5EF4-FFF2-40B4-BE49-F238E27FC236}">
                  <a16:creationId xmlns:a16="http://schemas.microsoft.com/office/drawing/2014/main" id="{DDCC8728-9EE2-2880-40B8-269C46B5E609}"/>
                </a:ext>
              </a:extLst>
            </p:cNvPr>
            <p:cNvSpPr txBox="1"/>
            <p:nvPr/>
          </p:nvSpPr>
          <p:spPr>
            <a:xfrm>
              <a:off x="7734113" y="5299606"/>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1000</a:t>
              </a:r>
              <a:endParaRPr lang="en-US" sz="1400" dirty="0">
                <a:solidFill>
                  <a:srgbClr val="3F3F3F"/>
                </a:solidFill>
                <a:latin typeface="Century Gothic"/>
              </a:endParaRPr>
            </a:p>
          </p:txBody>
        </p:sp>
        <p:sp>
          <p:nvSpPr>
            <p:cNvPr id="53" name="TextBox 52">
              <a:extLst>
                <a:ext uri="{FF2B5EF4-FFF2-40B4-BE49-F238E27FC236}">
                  <a16:creationId xmlns:a16="http://schemas.microsoft.com/office/drawing/2014/main" id="{4546C344-0D52-00AC-A572-8674D5DA1166}"/>
                </a:ext>
              </a:extLst>
            </p:cNvPr>
            <p:cNvSpPr txBox="1"/>
            <p:nvPr/>
          </p:nvSpPr>
          <p:spPr>
            <a:xfrm>
              <a:off x="9189583" y="5299605"/>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1500</a:t>
              </a:r>
              <a:endParaRPr lang="en-US" sz="1400" dirty="0">
                <a:solidFill>
                  <a:srgbClr val="3F3F3F"/>
                </a:solidFill>
                <a:latin typeface="Century Gothic"/>
              </a:endParaRPr>
            </a:p>
          </p:txBody>
        </p:sp>
        <p:sp>
          <p:nvSpPr>
            <p:cNvPr id="55" name="TextBox 54">
              <a:extLst>
                <a:ext uri="{FF2B5EF4-FFF2-40B4-BE49-F238E27FC236}">
                  <a16:creationId xmlns:a16="http://schemas.microsoft.com/office/drawing/2014/main" id="{5E7073F0-F648-C7EA-E830-3103DF810429}"/>
                </a:ext>
              </a:extLst>
            </p:cNvPr>
            <p:cNvSpPr txBox="1"/>
            <p:nvPr/>
          </p:nvSpPr>
          <p:spPr>
            <a:xfrm>
              <a:off x="6705942" y="5561223"/>
              <a:ext cx="3020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3F3F3F"/>
                  </a:solidFill>
                  <a:latin typeface="Century Gothic"/>
                  <a:cs typeface="Calibri"/>
                </a:rPr>
                <a:t>VO Biomass (kg/ha)</a:t>
              </a:r>
            </a:p>
          </p:txBody>
        </p:sp>
        <p:sp>
          <p:nvSpPr>
            <p:cNvPr id="57" name="TextBox 56">
              <a:extLst>
                <a:ext uri="{FF2B5EF4-FFF2-40B4-BE49-F238E27FC236}">
                  <a16:creationId xmlns:a16="http://schemas.microsoft.com/office/drawing/2014/main" id="{8CB4F28A-5DEC-2A59-5F5D-BAAC18A9666A}"/>
                </a:ext>
              </a:extLst>
            </p:cNvPr>
            <p:cNvSpPr txBox="1"/>
            <p:nvPr/>
          </p:nvSpPr>
          <p:spPr>
            <a:xfrm rot="16200000">
              <a:off x="2769751" y="3065136"/>
              <a:ext cx="28920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3F3F3F"/>
                  </a:solidFill>
                  <a:latin typeface="Century Gothic"/>
                  <a:cs typeface="Calibri"/>
                </a:rPr>
                <a:t>ARS Daily Biomass (kg/ha)</a:t>
              </a:r>
            </a:p>
          </p:txBody>
        </p:sp>
      </p:grpSp>
    </p:spTree>
    <p:extLst>
      <p:ext uri="{BB962C8B-B14F-4D97-AF65-F5344CB8AC3E}">
        <p14:creationId xmlns:p14="http://schemas.microsoft.com/office/powerpoint/2010/main" val="356064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5416C-A8EE-5D24-FAB0-E897502F26DE}"/>
              </a:ext>
            </a:extLst>
          </p:cNvPr>
          <p:cNvSpPr txBox="1"/>
          <p:nvPr/>
        </p:nvSpPr>
        <p:spPr>
          <a:xfrm>
            <a:off x="793750" y="1857374"/>
            <a:ext cx="3333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56B32B08-2B90-7E96-3A43-4DFBA1243993}"/>
              </a:ext>
            </a:extLst>
          </p:cNvPr>
          <p:cNvSpPr txBox="1"/>
          <p:nvPr/>
        </p:nvSpPr>
        <p:spPr>
          <a:xfrm>
            <a:off x="203179" y="1356385"/>
            <a:ext cx="25717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Century Gothic"/>
              <a:cs typeface="Calibri"/>
            </a:endParaRPr>
          </a:p>
        </p:txBody>
      </p:sp>
      <p:sp>
        <p:nvSpPr>
          <p:cNvPr id="7" name="Rectangle 6">
            <a:extLst>
              <a:ext uri="{FF2B5EF4-FFF2-40B4-BE49-F238E27FC236}">
                <a16:creationId xmlns:a16="http://schemas.microsoft.com/office/drawing/2014/main" id="{11F5515A-F5C0-F993-7D57-AEFFE424B0AA}"/>
              </a:ext>
            </a:extLst>
          </p:cNvPr>
          <p:cNvSpPr/>
          <p:nvPr/>
        </p:nvSpPr>
        <p:spPr>
          <a:xfrm>
            <a:off x="567536" y="267469"/>
            <a:ext cx="11472764" cy="1962257"/>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rgbClr val="CD7143"/>
                </a:solidFill>
                <a:latin typeface="Century Gothic" panose="020F0302020204030204"/>
              </a:rPr>
              <a:t>2021 ARS &amp; RAP </a:t>
            </a:r>
            <a:endParaRPr lang="en-US" sz="3200">
              <a:solidFill>
                <a:srgbClr val="000000"/>
              </a:solidFill>
              <a:latin typeface="Calibri" panose="020F0502020204030204"/>
              <a:cs typeface="Calibri" panose="020F0502020204030204"/>
            </a:endParaRPr>
          </a:p>
          <a:p>
            <a:r>
              <a:rPr lang="en-US" sz="3200" b="1">
                <a:solidFill>
                  <a:srgbClr val="CD7143"/>
                </a:solidFill>
                <a:latin typeface="Century Gothic" panose="020F0302020204030204"/>
              </a:rPr>
              <a:t>Comparison</a:t>
            </a:r>
            <a:endParaRPr lang="en-US" sz="3200">
              <a:cs typeface="Calibri" panose="020F0502020204030204"/>
            </a:endParaRPr>
          </a:p>
        </p:txBody>
      </p:sp>
      <p:grpSp>
        <p:nvGrpSpPr>
          <p:cNvPr id="15" name="Group 14">
            <a:extLst>
              <a:ext uri="{FF2B5EF4-FFF2-40B4-BE49-F238E27FC236}">
                <a16:creationId xmlns:a16="http://schemas.microsoft.com/office/drawing/2014/main" id="{B907B109-0D1C-959C-DAAB-43D2E30E3B9F}"/>
              </a:ext>
            </a:extLst>
          </p:cNvPr>
          <p:cNvGrpSpPr/>
          <p:nvPr/>
        </p:nvGrpSpPr>
        <p:grpSpPr>
          <a:xfrm>
            <a:off x="164164" y="6092403"/>
            <a:ext cx="10904068" cy="503226"/>
            <a:chOff x="534866" y="6082106"/>
            <a:chExt cx="8690151" cy="513523"/>
          </a:xfrm>
        </p:grpSpPr>
        <p:sp>
          <p:nvSpPr>
            <p:cNvPr id="3" name="Rectangle: Rounded Corners 2">
              <a:extLst>
                <a:ext uri="{FF2B5EF4-FFF2-40B4-BE49-F238E27FC236}">
                  <a16:creationId xmlns:a16="http://schemas.microsoft.com/office/drawing/2014/main" id="{F902B051-A501-8681-258C-A5CCA3DE40B7}"/>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9" name="Rectangle: Rounded Corners 8">
              <a:extLst>
                <a:ext uri="{FF2B5EF4-FFF2-40B4-BE49-F238E27FC236}">
                  <a16:creationId xmlns:a16="http://schemas.microsoft.com/office/drawing/2014/main" id="{F6ADBA9A-B102-E54E-0C6A-DEFDDE52F4B3}"/>
                </a:ext>
              </a:extLst>
            </p:cNvPr>
            <p:cNvSpPr/>
            <p:nvPr/>
          </p:nvSpPr>
          <p:spPr>
            <a:xfrm>
              <a:off x="4951002"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EEFF1174-1F7A-1B68-1DC4-CD6C07506FD0}"/>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B6639B4-9743-7067-F4AC-61CB666F9EF9}"/>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solidFill>
                  <a:schemeClr val="tx1">
                    <a:lumMod val="75000"/>
                    <a:lumOff val="25000"/>
                  </a:schemeClr>
                </a:solidFill>
              </a:endParaRPr>
            </a:p>
          </p:txBody>
        </p:sp>
      </p:grpSp>
      <p:grpSp>
        <p:nvGrpSpPr>
          <p:cNvPr id="25" name="Group 24">
            <a:extLst>
              <a:ext uri="{FF2B5EF4-FFF2-40B4-BE49-F238E27FC236}">
                <a16:creationId xmlns:a16="http://schemas.microsoft.com/office/drawing/2014/main" id="{BF1BE6E5-20ED-0AA4-424F-AD2AAD6722CC}"/>
              </a:ext>
            </a:extLst>
          </p:cNvPr>
          <p:cNvGrpSpPr/>
          <p:nvPr/>
        </p:nvGrpSpPr>
        <p:grpSpPr>
          <a:xfrm>
            <a:off x="4192584" y="325645"/>
            <a:ext cx="7725558" cy="5336325"/>
            <a:chOff x="2534605" y="409381"/>
            <a:chExt cx="7725558" cy="5336325"/>
          </a:xfrm>
        </p:grpSpPr>
        <p:pic>
          <p:nvPicPr>
            <p:cNvPr id="6" name="Picture 7" descr="Chart, scatter chart&#10;&#10;Description automatically generated">
              <a:extLst>
                <a:ext uri="{FF2B5EF4-FFF2-40B4-BE49-F238E27FC236}">
                  <a16:creationId xmlns:a16="http://schemas.microsoft.com/office/drawing/2014/main" id="{AD280741-1C8B-946A-934B-8ECF4868A4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74343" y="409381"/>
              <a:ext cx="6176830" cy="4986376"/>
            </a:xfrm>
            <a:prstGeom prst="rect">
              <a:avLst/>
            </a:prstGeom>
          </p:spPr>
        </p:pic>
        <p:sp>
          <p:nvSpPr>
            <p:cNvPr id="10" name="TextBox 9">
              <a:extLst>
                <a:ext uri="{FF2B5EF4-FFF2-40B4-BE49-F238E27FC236}">
                  <a16:creationId xmlns:a16="http://schemas.microsoft.com/office/drawing/2014/main" id="{D253D899-BC2D-E676-C176-964B10440C81}"/>
                </a:ext>
              </a:extLst>
            </p:cNvPr>
            <p:cNvSpPr txBox="1"/>
            <p:nvPr/>
          </p:nvSpPr>
          <p:spPr>
            <a:xfrm>
              <a:off x="2534605" y="1468453"/>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9000</a:t>
              </a:r>
              <a:endParaRPr lang="en-US" sz="1400">
                <a:solidFill>
                  <a:srgbClr val="3F3F3F"/>
                </a:solidFill>
                <a:latin typeface="Century Gothic"/>
              </a:endParaRPr>
            </a:p>
          </p:txBody>
        </p:sp>
        <p:sp>
          <p:nvSpPr>
            <p:cNvPr id="12" name="TextBox 11">
              <a:extLst>
                <a:ext uri="{FF2B5EF4-FFF2-40B4-BE49-F238E27FC236}">
                  <a16:creationId xmlns:a16="http://schemas.microsoft.com/office/drawing/2014/main" id="{0F19EA66-09FF-7140-998C-230BA63AA1B4}"/>
                </a:ext>
              </a:extLst>
            </p:cNvPr>
            <p:cNvSpPr txBox="1"/>
            <p:nvPr/>
          </p:nvSpPr>
          <p:spPr>
            <a:xfrm>
              <a:off x="2556152" y="2624820"/>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6000</a:t>
              </a:r>
              <a:endParaRPr lang="en-US" sz="1400">
                <a:solidFill>
                  <a:srgbClr val="3F3F3F"/>
                </a:solidFill>
                <a:latin typeface="Century Gothic"/>
              </a:endParaRPr>
            </a:p>
          </p:txBody>
        </p:sp>
        <p:sp>
          <p:nvSpPr>
            <p:cNvPr id="17" name="TextBox 16">
              <a:extLst>
                <a:ext uri="{FF2B5EF4-FFF2-40B4-BE49-F238E27FC236}">
                  <a16:creationId xmlns:a16="http://schemas.microsoft.com/office/drawing/2014/main" id="{10B4D5D3-29E9-D81E-0158-5CC9CB6ED4AE}"/>
                </a:ext>
              </a:extLst>
            </p:cNvPr>
            <p:cNvSpPr txBox="1"/>
            <p:nvPr/>
          </p:nvSpPr>
          <p:spPr>
            <a:xfrm>
              <a:off x="2553793" y="3815239"/>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3000</a:t>
              </a:r>
              <a:endParaRPr lang="en-US" sz="1400">
                <a:solidFill>
                  <a:srgbClr val="3F3F3F"/>
                </a:solidFill>
                <a:latin typeface="Century Gothic"/>
              </a:endParaRPr>
            </a:p>
          </p:txBody>
        </p:sp>
        <p:sp>
          <p:nvSpPr>
            <p:cNvPr id="18" name="TextBox 17">
              <a:extLst>
                <a:ext uri="{FF2B5EF4-FFF2-40B4-BE49-F238E27FC236}">
                  <a16:creationId xmlns:a16="http://schemas.microsoft.com/office/drawing/2014/main" id="{9B474C37-6368-DDB7-7D77-39499B671B85}"/>
                </a:ext>
              </a:extLst>
            </p:cNvPr>
            <p:cNvSpPr txBox="1"/>
            <p:nvPr/>
          </p:nvSpPr>
          <p:spPr>
            <a:xfrm>
              <a:off x="2812589" y="4999602"/>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endParaRPr lang="en-US" sz="1400">
                <a:solidFill>
                  <a:srgbClr val="3F3F3F"/>
                </a:solidFill>
                <a:latin typeface="Century Gothic"/>
              </a:endParaRPr>
            </a:p>
          </p:txBody>
        </p:sp>
        <p:sp>
          <p:nvSpPr>
            <p:cNvPr id="19" name="TextBox 18">
              <a:extLst>
                <a:ext uri="{FF2B5EF4-FFF2-40B4-BE49-F238E27FC236}">
                  <a16:creationId xmlns:a16="http://schemas.microsoft.com/office/drawing/2014/main" id="{FB9505A5-A47C-F8B2-18AE-10E5274E9A8A}"/>
                </a:ext>
              </a:extLst>
            </p:cNvPr>
            <p:cNvSpPr txBox="1"/>
            <p:nvPr/>
          </p:nvSpPr>
          <p:spPr>
            <a:xfrm>
              <a:off x="3217259" y="5437929"/>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endParaRPr lang="en-US" sz="1400">
                <a:solidFill>
                  <a:srgbClr val="3F3F3F"/>
                </a:solidFill>
                <a:latin typeface="Century Gothic"/>
              </a:endParaRPr>
            </a:p>
          </p:txBody>
        </p:sp>
        <p:sp>
          <p:nvSpPr>
            <p:cNvPr id="20" name="TextBox 19">
              <a:extLst>
                <a:ext uri="{FF2B5EF4-FFF2-40B4-BE49-F238E27FC236}">
                  <a16:creationId xmlns:a16="http://schemas.microsoft.com/office/drawing/2014/main" id="{1415FC6B-1250-6BD9-D93F-9F923EAD33DA}"/>
                </a:ext>
              </a:extLst>
            </p:cNvPr>
            <p:cNvSpPr txBox="1"/>
            <p:nvPr/>
          </p:nvSpPr>
          <p:spPr>
            <a:xfrm>
              <a:off x="4220677" y="5437929"/>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500</a:t>
              </a:r>
              <a:endParaRPr lang="en-US" sz="1400">
                <a:solidFill>
                  <a:srgbClr val="3F3F3F"/>
                </a:solidFill>
                <a:latin typeface="Century Gothic"/>
              </a:endParaRPr>
            </a:p>
          </p:txBody>
        </p:sp>
        <p:sp>
          <p:nvSpPr>
            <p:cNvPr id="21" name="TextBox 20">
              <a:extLst>
                <a:ext uri="{FF2B5EF4-FFF2-40B4-BE49-F238E27FC236}">
                  <a16:creationId xmlns:a16="http://schemas.microsoft.com/office/drawing/2014/main" id="{A7BA9695-EC2C-BE14-86EE-4AA17DFCE521}"/>
                </a:ext>
              </a:extLst>
            </p:cNvPr>
            <p:cNvSpPr txBox="1"/>
            <p:nvPr/>
          </p:nvSpPr>
          <p:spPr>
            <a:xfrm>
              <a:off x="5255629" y="5434627"/>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1000</a:t>
              </a:r>
              <a:endParaRPr lang="en-US" sz="1400">
                <a:solidFill>
                  <a:srgbClr val="3F3F3F"/>
                </a:solidFill>
                <a:latin typeface="Century Gothic"/>
              </a:endParaRPr>
            </a:p>
          </p:txBody>
        </p:sp>
        <p:sp>
          <p:nvSpPr>
            <p:cNvPr id="22" name="TextBox 21">
              <a:extLst>
                <a:ext uri="{FF2B5EF4-FFF2-40B4-BE49-F238E27FC236}">
                  <a16:creationId xmlns:a16="http://schemas.microsoft.com/office/drawing/2014/main" id="{4D26573C-5B79-816B-3E24-D1CB99BC582E}"/>
                </a:ext>
              </a:extLst>
            </p:cNvPr>
            <p:cNvSpPr txBox="1"/>
            <p:nvPr/>
          </p:nvSpPr>
          <p:spPr>
            <a:xfrm>
              <a:off x="6361983" y="5434627"/>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1500</a:t>
              </a:r>
              <a:endParaRPr lang="en-US" sz="1400">
                <a:solidFill>
                  <a:srgbClr val="3F3F3F"/>
                </a:solidFill>
                <a:latin typeface="Century Gothic"/>
              </a:endParaRPr>
            </a:p>
          </p:txBody>
        </p:sp>
        <p:sp>
          <p:nvSpPr>
            <p:cNvPr id="23" name="TextBox 22">
              <a:extLst>
                <a:ext uri="{FF2B5EF4-FFF2-40B4-BE49-F238E27FC236}">
                  <a16:creationId xmlns:a16="http://schemas.microsoft.com/office/drawing/2014/main" id="{F99733FF-8140-A15D-5B04-0FBD10223621}"/>
                </a:ext>
              </a:extLst>
            </p:cNvPr>
            <p:cNvSpPr txBox="1"/>
            <p:nvPr/>
          </p:nvSpPr>
          <p:spPr>
            <a:xfrm>
              <a:off x="7437355" y="5412215"/>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2000</a:t>
              </a:r>
              <a:endParaRPr lang="en-US" sz="1400">
                <a:solidFill>
                  <a:srgbClr val="3F3F3F"/>
                </a:solidFill>
                <a:latin typeface="Century Gothic"/>
              </a:endParaRPr>
            </a:p>
          </p:txBody>
        </p:sp>
        <p:sp>
          <p:nvSpPr>
            <p:cNvPr id="24" name="TextBox 23">
              <a:extLst>
                <a:ext uri="{FF2B5EF4-FFF2-40B4-BE49-F238E27FC236}">
                  <a16:creationId xmlns:a16="http://schemas.microsoft.com/office/drawing/2014/main" id="{29CEFA5C-4DE6-21D3-0E4D-DC6CB94A5B3D}"/>
                </a:ext>
              </a:extLst>
            </p:cNvPr>
            <p:cNvSpPr txBox="1"/>
            <p:nvPr/>
          </p:nvSpPr>
          <p:spPr>
            <a:xfrm>
              <a:off x="8573907" y="5412215"/>
              <a:ext cx="1686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2500</a:t>
              </a:r>
              <a:endParaRPr lang="en-US" sz="1400">
                <a:solidFill>
                  <a:srgbClr val="3F3F3F"/>
                </a:solidFill>
                <a:latin typeface="Century Gothic"/>
              </a:endParaRPr>
            </a:p>
          </p:txBody>
        </p:sp>
      </p:grpSp>
      <p:pic>
        <p:nvPicPr>
          <p:cNvPr id="2" name="Picture 7" descr="Chart, scatter chart&#10;&#10;Description automatically generated">
            <a:extLst>
              <a:ext uri="{FF2B5EF4-FFF2-40B4-BE49-F238E27FC236}">
                <a16:creationId xmlns:a16="http://schemas.microsoft.com/office/drawing/2014/main" id="{AF5A41FB-F771-A850-8A2E-81C318ACBE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980688" y="3948634"/>
            <a:ext cx="390093" cy="1407216"/>
          </a:xfrm>
          <a:prstGeom prst="rect">
            <a:avLst/>
          </a:prstGeom>
        </p:spPr>
      </p:pic>
      <p:sp>
        <p:nvSpPr>
          <p:cNvPr id="8" name="TextBox 7">
            <a:extLst>
              <a:ext uri="{FF2B5EF4-FFF2-40B4-BE49-F238E27FC236}">
                <a16:creationId xmlns:a16="http://schemas.microsoft.com/office/drawing/2014/main" id="{0F4BD596-A6A3-5D87-98DA-045248855C1F}"/>
              </a:ext>
            </a:extLst>
          </p:cNvPr>
          <p:cNvSpPr txBox="1"/>
          <p:nvPr/>
        </p:nvSpPr>
        <p:spPr>
          <a:xfrm>
            <a:off x="10945972" y="3346249"/>
            <a:ext cx="12742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3F3F3F"/>
                </a:solidFill>
                <a:latin typeface="Century Gothic"/>
                <a:cs typeface="Calibri"/>
              </a:rPr>
              <a:t>Density of overlapping points </a:t>
            </a:r>
          </a:p>
        </p:txBody>
      </p:sp>
      <p:graphicFrame>
        <p:nvGraphicFramePr>
          <p:cNvPr id="27" name="Table 25">
            <a:extLst>
              <a:ext uri="{FF2B5EF4-FFF2-40B4-BE49-F238E27FC236}">
                <a16:creationId xmlns:a16="http://schemas.microsoft.com/office/drawing/2014/main" id="{B0C0A08F-9CA6-3F5F-B98B-F54E292AA388}"/>
              </a:ext>
            </a:extLst>
          </p:cNvPr>
          <p:cNvGraphicFramePr>
            <a:graphicFrameLocks noGrp="1"/>
          </p:cNvGraphicFramePr>
          <p:nvPr/>
        </p:nvGraphicFramePr>
        <p:xfrm>
          <a:off x="633185" y="2522012"/>
          <a:ext cx="2773420" cy="1382104"/>
        </p:xfrm>
        <a:graphic>
          <a:graphicData uri="http://schemas.openxmlformats.org/drawingml/2006/table">
            <a:tbl>
              <a:tblPr firstRow="1" bandRow="1">
                <a:tableStyleId>{5C22544A-7EE6-4342-B048-85BDC9FD1C3A}</a:tableStyleId>
              </a:tblPr>
              <a:tblGrid>
                <a:gridCol w="1386518">
                  <a:extLst>
                    <a:ext uri="{9D8B030D-6E8A-4147-A177-3AD203B41FA5}">
                      <a16:colId xmlns:a16="http://schemas.microsoft.com/office/drawing/2014/main" val="1723456718"/>
                    </a:ext>
                  </a:extLst>
                </a:gridCol>
                <a:gridCol w="1386902">
                  <a:extLst>
                    <a:ext uri="{9D8B030D-6E8A-4147-A177-3AD203B41FA5}">
                      <a16:colId xmlns:a16="http://schemas.microsoft.com/office/drawing/2014/main" val="1346841688"/>
                    </a:ext>
                  </a:extLst>
                </a:gridCol>
              </a:tblGrid>
              <a:tr h="419090">
                <a:tc>
                  <a:txBody>
                    <a:bodyPr/>
                    <a:lstStyle/>
                    <a:p>
                      <a:r>
                        <a:rPr lang="en-US" b="1">
                          <a:latin typeface="Century Gothic"/>
                        </a:rPr>
                        <a:t>R</a:t>
                      </a:r>
                      <a:r>
                        <a:rPr lang="en-US" b="1" baseline="30000">
                          <a:latin typeface="Century Gothic"/>
                        </a:rPr>
                        <a:t>2</a:t>
                      </a:r>
                    </a:p>
                  </a:txBody>
                  <a:tcPr>
                    <a:solidFill>
                      <a:srgbClr val="CD7143"/>
                    </a:solidFill>
                  </a:tcPr>
                </a:tc>
                <a:tc>
                  <a:txBody>
                    <a:bodyPr/>
                    <a:lstStyle/>
                    <a:p>
                      <a:r>
                        <a:rPr lang="en-US" b="0">
                          <a:solidFill>
                            <a:schemeClr val="tx1">
                              <a:lumMod val="75000"/>
                              <a:lumOff val="25000"/>
                            </a:schemeClr>
                          </a:solidFill>
                          <a:latin typeface="Century Gothic"/>
                        </a:rPr>
                        <a:t>0.03512</a:t>
                      </a:r>
                    </a:p>
                  </a:txBody>
                  <a:tcPr>
                    <a:solidFill>
                      <a:schemeClr val="accent2">
                        <a:lumMod val="20000"/>
                        <a:lumOff val="80000"/>
                      </a:schemeClr>
                    </a:solidFill>
                  </a:tcPr>
                </a:tc>
                <a:extLst>
                  <a:ext uri="{0D108BD9-81ED-4DB2-BD59-A6C34878D82A}">
                    <a16:rowId xmlns:a16="http://schemas.microsoft.com/office/drawing/2014/main" val="2457736041"/>
                  </a:ext>
                </a:extLst>
              </a:tr>
              <a:tr h="481507">
                <a:tc>
                  <a:txBody>
                    <a:bodyPr/>
                    <a:lstStyle/>
                    <a:p>
                      <a:r>
                        <a:rPr lang="en-US" b="1">
                          <a:solidFill>
                            <a:schemeClr val="bg1"/>
                          </a:solidFill>
                          <a:latin typeface="Century Gothic"/>
                        </a:rPr>
                        <a:t>P-Value</a:t>
                      </a:r>
                    </a:p>
                  </a:txBody>
                  <a:tcPr>
                    <a:solidFill>
                      <a:srgbClr val="CD7143"/>
                    </a:solidFill>
                  </a:tcPr>
                </a:tc>
                <a:tc>
                  <a:txBody>
                    <a:bodyPr/>
                    <a:lstStyle/>
                    <a:p>
                      <a:r>
                        <a:rPr lang="en-US" b="0">
                          <a:solidFill>
                            <a:schemeClr val="tx1">
                              <a:lumMod val="75000"/>
                              <a:lumOff val="25000"/>
                            </a:schemeClr>
                          </a:solidFill>
                          <a:latin typeface="Century Gothic"/>
                        </a:rPr>
                        <a:t>&lt; 0.001</a:t>
                      </a:r>
                    </a:p>
                  </a:txBody>
                  <a:tcPr>
                    <a:solidFill>
                      <a:schemeClr val="accent2">
                        <a:lumMod val="20000"/>
                        <a:lumOff val="80000"/>
                      </a:schemeClr>
                    </a:solidFill>
                  </a:tcPr>
                </a:tc>
                <a:extLst>
                  <a:ext uri="{0D108BD9-81ED-4DB2-BD59-A6C34878D82A}">
                    <a16:rowId xmlns:a16="http://schemas.microsoft.com/office/drawing/2014/main" val="1398801900"/>
                  </a:ext>
                </a:extLst>
              </a:tr>
              <a:tr h="481507">
                <a:tc gridSpan="2">
                  <a:txBody>
                    <a:bodyPr/>
                    <a:lstStyle/>
                    <a:p>
                      <a:pPr lvl="0">
                        <a:buNone/>
                      </a:pPr>
                      <a:r>
                        <a:rPr lang="en-US" sz="1800" b="0" i="0" u="none" strike="noStrike" noProof="0">
                          <a:solidFill>
                            <a:srgbClr val="3F3F3F"/>
                          </a:solidFill>
                          <a:latin typeface="Century Gothic"/>
                        </a:rPr>
                        <a:t>y = -0.56884x + 1560.8</a:t>
                      </a:r>
                      <a:r>
                        <a:rPr lang="en-US" sz="1800" b="1" i="0" u="none" strike="noStrike" noProof="0">
                          <a:solidFill>
                            <a:srgbClr val="3F3F3F"/>
                          </a:solidFill>
                          <a:latin typeface="Century Gothic"/>
                        </a:rPr>
                        <a:t> </a:t>
                      </a:r>
                      <a:endParaRPr lang="en-US"/>
                    </a:p>
                  </a:txBody>
                  <a:tcPr>
                    <a:solidFill>
                      <a:schemeClr val="accent2">
                        <a:lumMod val="20000"/>
                        <a:lumOff val="80000"/>
                      </a:schemeClr>
                    </a:solidFill>
                  </a:tcPr>
                </a:tc>
                <a:tc hMerge="1">
                  <a:txBody>
                    <a:bodyPr/>
                    <a:lstStyle/>
                    <a:p>
                      <a:endParaRPr lang="en-US"/>
                    </a:p>
                  </a:txBody>
                  <a:tcPr>
                    <a:solidFill>
                      <a:schemeClr val="accent2">
                        <a:lumMod val="20000"/>
                        <a:lumOff val="80000"/>
                      </a:schemeClr>
                    </a:solidFill>
                  </a:tcPr>
                </a:tc>
                <a:extLst>
                  <a:ext uri="{0D108BD9-81ED-4DB2-BD59-A6C34878D82A}">
                    <a16:rowId xmlns:a16="http://schemas.microsoft.com/office/drawing/2014/main" val="1324970220"/>
                  </a:ext>
                </a:extLst>
              </a:tr>
            </a:tbl>
          </a:graphicData>
        </a:graphic>
      </p:graphicFrame>
      <p:sp>
        <p:nvSpPr>
          <p:cNvPr id="31" name="TextBox 30">
            <a:extLst>
              <a:ext uri="{FF2B5EF4-FFF2-40B4-BE49-F238E27FC236}">
                <a16:creationId xmlns:a16="http://schemas.microsoft.com/office/drawing/2014/main" id="{3F7B390D-C354-CD2E-D1DD-505441274F4E}"/>
              </a:ext>
            </a:extLst>
          </p:cNvPr>
          <p:cNvSpPr txBox="1"/>
          <p:nvPr/>
        </p:nvSpPr>
        <p:spPr>
          <a:xfrm rot="16200000">
            <a:off x="2424463" y="2951928"/>
            <a:ext cx="32102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ARS Mean  Biomass (kg/ha)</a:t>
            </a:r>
          </a:p>
        </p:txBody>
      </p:sp>
      <p:sp>
        <p:nvSpPr>
          <p:cNvPr id="33" name="TextBox 32">
            <a:extLst>
              <a:ext uri="{FF2B5EF4-FFF2-40B4-BE49-F238E27FC236}">
                <a16:creationId xmlns:a16="http://schemas.microsoft.com/office/drawing/2014/main" id="{19DF0AD5-C5C0-29D7-D1F9-208066523F0F}"/>
              </a:ext>
            </a:extLst>
          </p:cNvPr>
          <p:cNvSpPr txBox="1"/>
          <p:nvPr/>
        </p:nvSpPr>
        <p:spPr>
          <a:xfrm>
            <a:off x="6452176" y="5656609"/>
            <a:ext cx="32018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RAP Annual Biomass (kg/ha)</a:t>
            </a:r>
          </a:p>
        </p:txBody>
      </p:sp>
      <p:sp>
        <p:nvSpPr>
          <p:cNvPr id="35" name="TextBox 34">
            <a:extLst>
              <a:ext uri="{FF2B5EF4-FFF2-40B4-BE49-F238E27FC236}">
                <a16:creationId xmlns:a16="http://schemas.microsoft.com/office/drawing/2014/main" id="{07533433-5152-E3DB-4623-99F3B55E72B1}"/>
              </a:ext>
            </a:extLst>
          </p:cNvPr>
          <p:cNvSpPr txBox="1"/>
          <p:nvPr/>
        </p:nvSpPr>
        <p:spPr>
          <a:xfrm>
            <a:off x="11321142" y="4036087"/>
            <a:ext cx="7703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High</a:t>
            </a:r>
            <a:endParaRPr lang="en-US" sz="1200">
              <a:latin typeface="Century Gothic"/>
            </a:endParaRPr>
          </a:p>
        </p:txBody>
      </p:sp>
      <p:sp>
        <p:nvSpPr>
          <p:cNvPr id="36" name="TextBox 35">
            <a:extLst>
              <a:ext uri="{FF2B5EF4-FFF2-40B4-BE49-F238E27FC236}">
                <a16:creationId xmlns:a16="http://schemas.microsoft.com/office/drawing/2014/main" id="{1999DEB1-4E6F-0208-476E-B8E7D85B4895}"/>
              </a:ext>
            </a:extLst>
          </p:cNvPr>
          <p:cNvSpPr txBox="1"/>
          <p:nvPr/>
        </p:nvSpPr>
        <p:spPr>
          <a:xfrm>
            <a:off x="11371383" y="5024174"/>
            <a:ext cx="7703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Low</a:t>
            </a:r>
            <a:endParaRPr lang="en-US" sz="1200">
              <a:latin typeface="Century Gothic"/>
            </a:endParaRPr>
          </a:p>
        </p:txBody>
      </p:sp>
    </p:spTree>
    <p:extLst>
      <p:ext uri="{BB962C8B-B14F-4D97-AF65-F5344CB8AC3E}">
        <p14:creationId xmlns:p14="http://schemas.microsoft.com/office/powerpoint/2010/main" val="339566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523914" y="13001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Bef>
                <a:spcPts val="0"/>
              </a:spcBef>
              <a:spcAft>
                <a:spcPts val="600"/>
              </a:spcAft>
              <a:buNone/>
            </a:pPr>
            <a:endParaRPr lang="en-US" sz="2400" b="1">
              <a:solidFill>
                <a:srgbClr val="3F3F3F"/>
              </a:solidFill>
              <a:latin typeface="Century Gothic"/>
              <a:ea typeface="+mn-lt"/>
              <a:cs typeface="+mn-lt"/>
            </a:endParaRPr>
          </a:p>
          <a:p>
            <a:pPr marL="57150">
              <a:spcBef>
                <a:spcPts val="0"/>
              </a:spcBef>
              <a:spcAft>
                <a:spcPts val="600"/>
              </a:spcAft>
              <a:buClr>
                <a:srgbClr val="CF703B"/>
              </a:buClr>
              <a:buFont typeface="Arial,Sans-Serif" panose="05030102010509060703" pitchFamily="18" charset="2"/>
              <a:buChar char="•"/>
            </a:pPr>
            <a:endParaRPr lang="en-US" sz="2400">
              <a:solidFill>
                <a:srgbClr val="000000"/>
              </a:solidFill>
              <a:latin typeface="Calibri"/>
              <a:cs typeface="Calibri"/>
            </a:endParaRPr>
          </a:p>
        </p:txBody>
      </p:sp>
      <p:sp>
        <p:nvSpPr>
          <p:cNvPr id="3" name="Title 1">
            <a:extLst>
              <a:ext uri="{FF2B5EF4-FFF2-40B4-BE49-F238E27FC236}">
                <a16:creationId xmlns:a16="http://schemas.microsoft.com/office/drawing/2014/main" id="{57EA9443-0AAD-6824-F6B2-B664DE2B9465}"/>
              </a:ext>
            </a:extLst>
          </p:cNvPr>
          <p:cNvSpPr txBox="1">
            <a:spLocks/>
          </p:cNvSpPr>
          <p:nvPr/>
        </p:nvSpPr>
        <p:spPr>
          <a:xfrm>
            <a:off x="419100" y="5173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Outline</a:t>
            </a:r>
            <a:endParaRPr lang="en-US"/>
          </a:p>
        </p:txBody>
      </p:sp>
      <p:sp>
        <p:nvSpPr>
          <p:cNvPr id="5" name="Rectangle: Rounded Corners 4">
            <a:extLst>
              <a:ext uri="{FF2B5EF4-FFF2-40B4-BE49-F238E27FC236}">
                <a16:creationId xmlns:a16="http://schemas.microsoft.com/office/drawing/2014/main" id="{EFFB3047-93F0-1E07-FE9D-F8DB86F6C07A}"/>
              </a:ext>
            </a:extLst>
          </p:cNvPr>
          <p:cNvSpPr/>
          <p:nvPr/>
        </p:nvSpPr>
        <p:spPr>
          <a:xfrm>
            <a:off x="1236413" y="1064648"/>
            <a:ext cx="9723780" cy="1242393"/>
          </a:xfrm>
          <a:prstGeom prst="roundRect">
            <a:avLst/>
          </a:prstGeom>
          <a:solidFill>
            <a:schemeClr val="accent2"/>
          </a:solidFill>
          <a:ln>
            <a:no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a:cs typeface="Calibri"/>
              </a:rPr>
              <a:t>Background</a:t>
            </a:r>
            <a:endParaRPr lang="en-US" dirty="0">
              <a:solidFill>
                <a:schemeClr val="tx1">
                  <a:lumMod val="75000"/>
                  <a:lumOff val="25000"/>
                </a:schemeClr>
              </a:solidFill>
            </a:endParaRPr>
          </a:p>
          <a:p>
            <a:pPr algn="ct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Study Area  |  </a:t>
            </a:r>
            <a:r>
              <a:rPr lang="en-US" sz="2000" dirty="0">
                <a:solidFill>
                  <a:schemeClr val="tx1">
                    <a:lumMod val="75000"/>
                    <a:lumOff val="25000"/>
                  </a:schemeClr>
                </a:solidFill>
                <a:latin typeface="Century Gothic"/>
                <a:ea typeface="+mn-lt"/>
                <a:cs typeface="+mn-lt"/>
              </a:rPr>
              <a:t>Community Concerns</a:t>
            </a:r>
            <a:r>
              <a:rPr lang="en-US" sz="2000" dirty="0">
                <a:solidFill>
                  <a:schemeClr val="tx1">
                    <a:lumMod val="75000"/>
                    <a:lumOff val="25000"/>
                  </a:schemeClr>
                </a:solidFill>
                <a:latin typeface="Century Gothic"/>
                <a:cs typeface="Calibri"/>
              </a:rPr>
              <a:t>  |  Objectives  |  </a:t>
            </a:r>
            <a:r>
              <a:rPr lang="en-US" sz="2000" dirty="0">
                <a:solidFill>
                  <a:schemeClr val="tx1">
                    <a:lumMod val="75000"/>
                    <a:lumOff val="25000"/>
                  </a:schemeClr>
                </a:solidFill>
                <a:latin typeface="Century Gothic"/>
                <a:ea typeface="+mn-lt"/>
                <a:cs typeface="+mn-lt"/>
              </a:rPr>
              <a:t>Partner Organizations</a:t>
            </a:r>
            <a:endParaRPr lang="en-US" sz="2000" dirty="0">
              <a:solidFill>
                <a:schemeClr val="tx1">
                  <a:lumMod val="75000"/>
                  <a:lumOff val="25000"/>
                </a:schemeClr>
              </a:solidFill>
              <a:latin typeface="Century Gothic"/>
              <a:cs typeface="Calibri"/>
            </a:endParaRPr>
          </a:p>
        </p:txBody>
      </p:sp>
      <p:sp>
        <p:nvSpPr>
          <p:cNvPr id="6" name="Rectangle: Rounded Corners 5">
            <a:extLst>
              <a:ext uri="{FF2B5EF4-FFF2-40B4-BE49-F238E27FC236}">
                <a16:creationId xmlns:a16="http://schemas.microsoft.com/office/drawing/2014/main" id="{EF971FEA-D2ED-7FBA-8298-0494AD069BC4}"/>
              </a:ext>
            </a:extLst>
          </p:cNvPr>
          <p:cNvSpPr/>
          <p:nvPr/>
        </p:nvSpPr>
        <p:spPr>
          <a:xfrm>
            <a:off x="1236413" y="2446189"/>
            <a:ext cx="9723781" cy="1242392"/>
          </a:xfrm>
          <a:prstGeom prst="roundRect">
            <a:avLst/>
          </a:prstGeom>
          <a:solidFill>
            <a:schemeClr val="accent2">
              <a:lumMod val="60000"/>
              <a:lumOff val="40000"/>
            </a:schemeClr>
          </a:solidFill>
          <a:ln>
            <a:no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a:cs typeface="Calibri"/>
              </a:rPr>
              <a:t>Methodology</a:t>
            </a:r>
            <a:endParaRPr lang="en-US" dirty="0">
              <a:solidFill>
                <a:schemeClr val="tx1">
                  <a:lumMod val="75000"/>
                  <a:lumOff val="25000"/>
                </a:schemeClr>
              </a:solidFill>
            </a:endParaRPr>
          </a:p>
          <a:p>
            <a:pPr algn="ct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Data Acquisition  |  Data Processing  |  Data Analysis</a:t>
            </a:r>
            <a:endParaRPr lang="en-US" sz="2000" dirty="0">
              <a:solidFill>
                <a:schemeClr val="tx1">
                  <a:lumMod val="75000"/>
                  <a:lumOff val="25000"/>
                </a:schemeClr>
              </a:solidFill>
              <a:ea typeface="+mn-lt"/>
              <a:cs typeface="+mn-lt"/>
            </a:endParaRPr>
          </a:p>
        </p:txBody>
      </p:sp>
      <p:sp>
        <p:nvSpPr>
          <p:cNvPr id="7" name="Rectangle: Rounded Corners 6">
            <a:extLst>
              <a:ext uri="{FF2B5EF4-FFF2-40B4-BE49-F238E27FC236}">
                <a16:creationId xmlns:a16="http://schemas.microsoft.com/office/drawing/2014/main" id="{D256A01F-D5F5-626D-7CDD-F89EAA9476C6}"/>
              </a:ext>
            </a:extLst>
          </p:cNvPr>
          <p:cNvSpPr/>
          <p:nvPr/>
        </p:nvSpPr>
        <p:spPr>
          <a:xfrm>
            <a:off x="1226888" y="3870797"/>
            <a:ext cx="9732063" cy="1250674"/>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a:cs typeface="Calibri"/>
              </a:rPr>
              <a:t>Results</a:t>
            </a:r>
            <a:endParaRPr lang="en-US" dirty="0">
              <a:solidFill>
                <a:schemeClr val="tx1">
                  <a:lumMod val="75000"/>
                  <a:lumOff val="25000"/>
                </a:schemeClr>
              </a:solidFill>
              <a:cs typeface="Calibri" panose="020F0502020204030204"/>
            </a:endParaRPr>
          </a:p>
          <a:p>
            <a:pPr algn="ctr"/>
            <a:endParaRPr lang="en-US" dirty="0">
              <a:solidFill>
                <a:schemeClr val="tx1">
                  <a:lumMod val="75000"/>
                  <a:lumOff val="25000"/>
                </a:schemeClr>
              </a:solidFill>
              <a:latin typeface="Century Gothic"/>
              <a:ea typeface="+mn-lt"/>
              <a:cs typeface="+mn-lt"/>
            </a:endParaRPr>
          </a:p>
          <a:p>
            <a:pPr algn="ctr"/>
            <a:r>
              <a:rPr lang="en-US" sz="2000" dirty="0">
                <a:solidFill>
                  <a:schemeClr val="tx1">
                    <a:lumMod val="75000"/>
                    <a:lumOff val="25000"/>
                  </a:schemeClr>
                </a:solidFill>
                <a:latin typeface="Century Gothic"/>
                <a:ea typeface="+mn-lt"/>
                <a:cs typeface="+mn-lt"/>
              </a:rPr>
              <a:t> Monthly Biomass Maps  |  Max Biomass Maps   | Product Comparison</a:t>
            </a:r>
            <a:endParaRPr lang="en-US" sz="2000" dirty="0">
              <a:solidFill>
                <a:schemeClr val="tx1">
                  <a:lumMod val="75000"/>
                  <a:lumOff val="25000"/>
                </a:schemeClr>
              </a:solidFill>
              <a:cs typeface="Calibri"/>
            </a:endParaRPr>
          </a:p>
        </p:txBody>
      </p:sp>
      <p:sp>
        <p:nvSpPr>
          <p:cNvPr id="8" name="Rectangle: Rounded Corners 7">
            <a:extLst>
              <a:ext uri="{FF2B5EF4-FFF2-40B4-BE49-F238E27FC236}">
                <a16:creationId xmlns:a16="http://schemas.microsoft.com/office/drawing/2014/main" id="{877C53EC-92B3-EBD0-7ECD-97BB771D2B65}"/>
              </a:ext>
            </a:extLst>
          </p:cNvPr>
          <p:cNvSpPr/>
          <p:nvPr/>
        </p:nvSpPr>
        <p:spPr>
          <a:xfrm>
            <a:off x="1226888" y="5311971"/>
            <a:ext cx="9732064" cy="1250673"/>
          </a:xfrm>
          <a:prstGeom prst="roundRect">
            <a:avLst/>
          </a:prstGeom>
          <a:solidFill>
            <a:schemeClr val="accent2">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a:cs typeface="Calibri"/>
              </a:rPr>
              <a:t>Conclusions</a:t>
            </a:r>
            <a:endParaRPr lang="en-US" dirty="0">
              <a:solidFill>
                <a:schemeClr val="tx1">
                  <a:lumMod val="75000"/>
                  <a:lumOff val="25000"/>
                </a:schemeClr>
              </a:solidFill>
              <a:cs typeface="Calibri"/>
            </a:endParaRPr>
          </a:p>
          <a:p>
            <a:pPr algn="ct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Key Findings |Caveats| Future Work</a:t>
            </a:r>
            <a:endParaRPr lang="en-US" sz="2000" dirty="0">
              <a:solidFill>
                <a:schemeClr val="tx1">
                  <a:lumMod val="75000"/>
                  <a:lumOff val="25000"/>
                </a:schemeClr>
              </a:solidFill>
              <a:ea typeface="+mn-lt"/>
              <a:cs typeface="+mn-lt"/>
            </a:endParaRPr>
          </a:p>
        </p:txBody>
      </p:sp>
    </p:spTree>
    <p:extLst>
      <p:ext uri="{BB962C8B-B14F-4D97-AF65-F5344CB8AC3E}">
        <p14:creationId xmlns:p14="http://schemas.microsoft.com/office/powerpoint/2010/main" val="3925928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8471" y="6697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Conclusions – Key Findings</a:t>
            </a:r>
            <a:endParaRPr lang="en-US"/>
          </a:p>
        </p:txBody>
      </p:sp>
      <p:sp>
        <p:nvSpPr>
          <p:cNvPr id="10" name="Text Placeholder 3"/>
          <p:cNvSpPr txBox="1">
            <a:spLocks/>
          </p:cNvSpPr>
          <p:nvPr/>
        </p:nvSpPr>
        <p:spPr>
          <a:xfrm>
            <a:off x="821538" y="1640537"/>
            <a:ext cx="5851387" cy="358168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ARS and RAP have a statistically significant relationship to each other</a:t>
            </a:r>
          </a:p>
          <a:p>
            <a:pPr>
              <a:spcBef>
                <a:spcPts val="0"/>
              </a:spcBef>
              <a:spcAft>
                <a:spcPts val="600"/>
              </a:spcAft>
              <a:buClr>
                <a:srgbClr val="CF703B"/>
              </a:buClr>
            </a:pPr>
            <a:endParaRPr lang="en-US" sz="2400" dirty="0">
              <a:solidFill>
                <a:schemeClr val="tx1">
                  <a:lumMod val="75000"/>
                  <a:lumOff val="25000"/>
                </a:schemeClr>
              </a:solidFill>
              <a:latin typeface="Calibri"/>
              <a:ea typeface="+mn-lt"/>
              <a:cs typeface="+mn-lt"/>
            </a:endParaRPr>
          </a:p>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LANDFIRE mask helps in the analysis of specific vegetative cover types</a:t>
            </a:r>
          </a:p>
          <a:p>
            <a:pPr marL="0" indent="0">
              <a:spcBef>
                <a:spcPts val="0"/>
              </a:spcBef>
              <a:spcAft>
                <a:spcPts val="600"/>
              </a:spcAft>
              <a:buClr>
                <a:srgbClr val="CF703B"/>
              </a:buClr>
              <a:buNone/>
            </a:pPr>
            <a:r>
              <a:rPr lang="en-US" sz="2400" dirty="0">
                <a:solidFill>
                  <a:schemeClr val="tx1">
                    <a:lumMod val="75000"/>
                    <a:lumOff val="25000"/>
                  </a:schemeClr>
                </a:solidFill>
                <a:latin typeface="Century Gothic"/>
                <a:ea typeface="+mn-lt"/>
                <a:cs typeface="+mn-lt"/>
              </a:rPr>
              <a:t> </a:t>
            </a:r>
            <a:endParaRPr lang="en-US" sz="2400" dirty="0">
              <a:solidFill>
                <a:schemeClr val="tx1">
                  <a:lumMod val="75000"/>
                  <a:lumOff val="25000"/>
                </a:schemeClr>
              </a:solidFill>
              <a:latin typeface="Calibri" panose="020F0502020204030204"/>
              <a:ea typeface="+mn-lt"/>
              <a:cs typeface="+mn-lt"/>
            </a:endParaRPr>
          </a:p>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There is not a strong relationship between the 2022 field data and the 2022 ARS biomass values. </a:t>
            </a:r>
            <a:endParaRPr lang="en-US" sz="2400" dirty="0">
              <a:solidFill>
                <a:schemeClr val="tx1">
                  <a:lumMod val="75000"/>
                  <a:lumOff val="25000"/>
                </a:schemeClr>
              </a:solidFill>
              <a:ea typeface="+mn-lt"/>
              <a:cs typeface="+mn-lt"/>
            </a:endParaRPr>
          </a:p>
          <a:p>
            <a:pPr>
              <a:spcBef>
                <a:spcPts val="0"/>
              </a:spcBef>
              <a:spcAft>
                <a:spcPts val="600"/>
              </a:spcAft>
              <a:buClr>
                <a:srgbClr val="CF703B"/>
              </a:buClr>
            </a:pPr>
            <a:endParaRPr lang="en-US" sz="2400" dirty="0">
              <a:latin typeface="Century Gothic"/>
              <a:ea typeface="+mn-lt"/>
              <a:cs typeface="+mn-lt"/>
            </a:endParaRPr>
          </a:p>
          <a:p>
            <a:pPr marL="57150">
              <a:spcBef>
                <a:spcPts val="0"/>
              </a:spcBef>
              <a:spcAft>
                <a:spcPts val="600"/>
              </a:spcAft>
              <a:buClr>
                <a:srgbClr val="CF703B"/>
              </a:buClr>
              <a:buFont typeface="Arial,Sans-Serif" panose="05030102010509060703" pitchFamily="18" charset="2"/>
              <a:buChar char="•"/>
            </a:pPr>
            <a:endParaRPr lang="en-US" sz="2400" dirty="0">
              <a:latin typeface="Century Gothic"/>
              <a:ea typeface="+mn-lt"/>
              <a:cs typeface="+mn-lt"/>
            </a:endParaRPr>
          </a:p>
          <a:p>
            <a:pPr marL="342900" indent="-342900">
              <a:lnSpc>
                <a:spcPct val="100000"/>
              </a:lnSpc>
              <a:spcAft>
                <a:spcPts val="600"/>
              </a:spcAft>
              <a:buClr>
                <a:srgbClr val="CF703B"/>
              </a:buClr>
              <a:buFont typeface="Webdings" panose="05030102010509060703" pitchFamily="18" charset="2"/>
              <a:buChar char=""/>
            </a:pPr>
            <a:endParaRPr lang="en-US" sz="2400" dirty="0">
              <a:solidFill>
                <a:srgbClr val="000000"/>
              </a:solidFill>
              <a:latin typeface="Century Gothic" panose="020F0302020204030204"/>
              <a:cs typeface="Calibri" panose="020F0502020204030204"/>
            </a:endParaRPr>
          </a:p>
        </p:txBody>
      </p:sp>
      <p:grpSp>
        <p:nvGrpSpPr>
          <p:cNvPr id="15" name="Group 14">
            <a:extLst>
              <a:ext uri="{FF2B5EF4-FFF2-40B4-BE49-F238E27FC236}">
                <a16:creationId xmlns:a16="http://schemas.microsoft.com/office/drawing/2014/main" id="{4D5702A7-1117-91FE-F763-A249BD22F9AA}"/>
              </a:ext>
            </a:extLst>
          </p:cNvPr>
          <p:cNvGrpSpPr/>
          <p:nvPr/>
        </p:nvGrpSpPr>
        <p:grpSpPr>
          <a:xfrm>
            <a:off x="164164" y="6092403"/>
            <a:ext cx="10904068" cy="503226"/>
            <a:chOff x="534866" y="6082106"/>
            <a:chExt cx="8690151" cy="513523"/>
          </a:xfrm>
        </p:grpSpPr>
        <p:sp>
          <p:nvSpPr>
            <p:cNvPr id="4" name="Rectangle: Rounded Corners 3">
              <a:extLst>
                <a:ext uri="{FF2B5EF4-FFF2-40B4-BE49-F238E27FC236}">
                  <a16:creationId xmlns:a16="http://schemas.microsoft.com/office/drawing/2014/main" id="{D50CDE3B-2A1C-23CA-0D94-E870FA942248}"/>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id="{F2DC2BE8-C4F2-2D5A-21CD-C4E2F36F0B82}"/>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p>
          </p:txBody>
        </p:sp>
        <p:sp>
          <p:nvSpPr>
            <p:cNvPr id="12" name="Rectangle: Rounded Corners 11">
              <a:extLst>
                <a:ext uri="{FF2B5EF4-FFF2-40B4-BE49-F238E27FC236}">
                  <a16:creationId xmlns:a16="http://schemas.microsoft.com/office/drawing/2014/main" id="{3897424A-C197-8647-6817-5AA0915319E1}"/>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D3D1395-E960-EAFC-3E63-B0A1BAAA63DF}"/>
                </a:ext>
              </a:extLst>
            </p:cNvPr>
            <p:cNvSpPr/>
            <p:nvPr/>
          </p:nvSpPr>
          <p:spPr>
            <a:xfrm>
              <a:off x="7159070" y="6082107"/>
              <a:ext cx="2065947" cy="513521"/>
            </a:xfrm>
            <a:prstGeom prst="roundRect">
              <a:avLst/>
            </a:prstGeom>
            <a:solidFill>
              <a:srgbClr val="CD7143"/>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3" name="Picture 4" descr="A picture containing outdoor, sky, person, grass&#10;&#10;Description automatically generated">
            <a:extLst>
              <a:ext uri="{FF2B5EF4-FFF2-40B4-BE49-F238E27FC236}">
                <a16:creationId xmlns:a16="http://schemas.microsoft.com/office/drawing/2014/main" id="{863AA42A-9634-51FD-1BD2-77A49F47704E}"/>
              </a:ext>
            </a:extLst>
          </p:cNvPr>
          <p:cNvPicPr>
            <a:picLocks noChangeAspect="1"/>
          </p:cNvPicPr>
          <p:nvPr/>
        </p:nvPicPr>
        <p:blipFill>
          <a:blip r:embed="rId3"/>
          <a:stretch>
            <a:fillRect/>
          </a:stretch>
        </p:blipFill>
        <p:spPr>
          <a:xfrm>
            <a:off x="7645400" y="670922"/>
            <a:ext cx="3409950" cy="5039905"/>
          </a:xfrm>
          <a:prstGeom prst="rect">
            <a:avLst/>
          </a:prstGeom>
        </p:spPr>
      </p:pic>
    </p:spTree>
    <p:extLst>
      <p:ext uri="{BB962C8B-B14F-4D97-AF65-F5344CB8AC3E}">
        <p14:creationId xmlns:p14="http://schemas.microsoft.com/office/powerpoint/2010/main" val="295138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8471" y="6697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Caveats</a:t>
            </a:r>
            <a:endParaRPr lang="en-US"/>
          </a:p>
        </p:txBody>
      </p:sp>
      <p:sp>
        <p:nvSpPr>
          <p:cNvPr id="10" name="Text Placeholder 3"/>
          <p:cNvSpPr txBox="1">
            <a:spLocks/>
          </p:cNvSpPr>
          <p:nvPr/>
        </p:nvSpPr>
        <p:spPr>
          <a:xfrm>
            <a:off x="932051" y="1382114"/>
            <a:ext cx="6971150" cy="39180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CF703B"/>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LANDFIRE vegetation classes </a:t>
            </a:r>
          </a:p>
          <a:p>
            <a:pPr marL="742950" lvl="1" indent="-285750">
              <a:lnSpc>
                <a:spcPct val="100000"/>
              </a:lnSpc>
              <a:spcBef>
                <a:spcPts val="0"/>
              </a:spcBef>
              <a:buClr>
                <a:srgbClr val="CF703B"/>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Based on national datasets</a:t>
            </a:r>
          </a:p>
          <a:p>
            <a:pPr marL="742950" lvl="1" indent="-285750">
              <a:lnSpc>
                <a:spcPct val="100000"/>
              </a:lnSpc>
              <a:spcBef>
                <a:spcPts val="0"/>
              </a:spcBef>
              <a:buClr>
                <a:srgbClr val="CF703B"/>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May not include all vegetation types</a:t>
            </a:r>
          </a:p>
          <a:p>
            <a:pPr marL="742950" lvl="1" indent="-285750">
              <a:lnSpc>
                <a:spcPct val="100000"/>
              </a:lnSpc>
              <a:spcBef>
                <a:spcPts val="0"/>
              </a:spcBef>
              <a:buClr>
                <a:srgbClr val="CF703B"/>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marL="285750" indent="-285750">
              <a:lnSpc>
                <a:spcPct val="100000"/>
              </a:lnSpc>
              <a:spcBef>
                <a:spcPts val="0"/>
              </a:spcBef>
              <a:buClr>
                <a:srgbClr val="CF703B"/>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Custom vegetation masks may be needed</a:t>
            </a:r>
          </a:p>
          <a:p>
            <a:pPr marL="742950" lvl="1" indent="-285750">
              <a:lnSpc>
                <a:spcPct val="100000"/>
              </a:lnSpc>
              <a:spcBef>
                <a:spcPts val="0"/>
              </a:spcBef>
              <a:buClr>
                <a:srgbClr val="CF703B"/>
              </a:buClr>
            </a:pPr>
            <a:r>
              <a:rPr lang="en-US" sz="2000" dirty="0">
                <a:solidFill>
                  <a:schemeClr val="tx1">
                    <a:lumMod val="75000"/>
                    <a:lumOff val="25000"/>
                  </a:schemeClr>
                </a:solidFill>
                <a:latin typeface="Century Gothic"/>
                <a:ea typeface="+mn-lt"/>
                <a:cs typeface="+mn-lt"/>
              </a:rPr>
              <a:t>Biomass Models include vegetation that are not used for foraging</a:t>
            </a:r>
          </a:p>
          <a:p>
            <a:pPr marL="742950" lvl="1" indent="-285750">
              <a:lnSpc>
                <a:spcPct val="100000"/>
              </a:lnSpc>
              <a:spcBef>
                <a:spcPts val="0"/>
              </a:spcBef>
              <a:buClr>
                <a:srgbClr val="CF703B"/>
              </a:buClr>
            </a:pPr>
            <a:endParaRPr lang="en-US" sz="2000" dirty="0">
              <a:solidFill>
                <a:schemeClr val="tx1">
                  <a:lumMod val="75000"/>
                  <a:lumOff val="25000"/>
                </a:schemeClr>
              </a:solidFill>
              <a:latin typeface="Century Gothic"/>
              <a:ea typeface="+mn-lt"/>
              <a:cs typeface="+mn-lt"/>
            </a:endParaRPr>
          </a:p>
          <a:p>
            <a:pPr marL="285750" indent="-285750">
              <a:lnSpc>
                <a:spcPct val="100000"/>
              </a:lnSpc>
              <a:spcBef>
                <a:spcPts val="0"/>
              </a:spcBef>
              <a:buClr>
                <a:srgbClr val="CF703B"/>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Time Period – Growing Season </a:t>
            </a:r>
          </a:p>
          <a:p>
            <a:pPr marL="742950" lvl="1" indent="-285750">
              <a:lnSpc>
                <a:spcPct val="100000"/>
              </a:lnSpc>
              <a:spcBef>
                <a:spcPts val="0"/>
              </a:spcBef>
              <a:buClr>
                <a:srgbClr val="CF703B"/>
              </a:buClr>
              <a:buFont typeface="Arial,Sans-Serif" panose="020B0604020202020204" pitchFamily="34" charset="0"/>
            </a:pPr>
            <a:r>
              <a:rPr lang="en-US" sz="1800" dirty="0">
                <a:solidFill>
                  <a:schemeClr val="tx1">
                    <a:lumMod val="75000"/>
                    <a:lumOff val="25000"/>
                  </a:schemeClr>
                </a:solidFill>
                <a:latin typeface="Century Gothic"/>
                <a:ea typeface="+mn-lt"/>
                <a:cs typeface="+mn-lt"/>
              </a:rPr>
              <a:t>Deeper analysis on which dates growing season starts and ends</a:t>
            </a:r>
          </a:p>
          <a:p>
            <a:pPr marL="742950" lvl="1" indent="-285750">
              <a:lnSpc>
                <a:spcPct val="100000"/>
              </a:lnSpc>
              <a:spcBef>
                <a:spcPts val="0"/>
              </a:spcBef>
              <a:buClr>
                <a:srgbClr val="CF703B"/>
              </a:buClr>
              <a:buFont typeface="Arial,Sans-Serif" panose="020B0604020202020204" pitchFamily="34" charset="0"/>
            </a:pPr>
            <a:endParaRPr lang="en-US" sz="18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CF703B"/>
              </a:buClr>
              <a:buFont typeface="Arial,Sans-Serif" panose="020B0604020202020204" pitchFamily="34" charset="0"/>
            </a:pPr>
            <a:endParaRPr lang="en-US" sz="1800" dirty="0">
              <a:solidFill>
                <a:srgbClr val="000000"/>
              </a:solidFill>
              <a:latin typeface="Century Gothic"/>
              <a:ea typeface="+mn-lt"/>
              <a:cs typeface="+mn-lt"/>
            </a:endParaRPr>
          </a:p>
          <a:p>
            <a:pPr>
              <a:spcBef>
                <a:spcPts val="0"/>
              </a:spcBef>
              <a:spcAft>
                <a:spcPts val="600"/>
              </a:spcAft>
              <a:buClr>
                <a:srgbClr val="CF703B"/>
              </a:buClr>
              <a:buFont typeface="Arial" panose="020B0604020202020204" pitchFamily="34" charset="0"/>
              <a:buChar char="•"/>
            </a:pPr>
            <a:endParaRPr lang="en-US" sz="2000" dirty="0">
              <a:solidFill>
                <a:srgbClr val="000000"/>
              </a:solidFill>
              <a:latin typeface="Century Gothic" panose="020F0302020204030204"/>
              <a:cs typeface="Calibri" panose="020F0502020204030204"/>
            </a:endParaRPr>
          </a:p>
          <a:p>
            <a:pPr marL="285750" indent="-285750">
              <a:lnSpc>
                <a:spcPct val="100000"/>
              </a:lnSpc>
              <a:spcBef>
                <a:spcPts val="0"/>
              </a:spcBef>
              <a:buClr>
                <a:srgbClr val="CF703B"/>
              </a:buClr>
              <a:buFont typeface="Arial,Sans-Serif" panose="020B0604020202020204" pitchFamily="34" charset="0"/>
              <a:buChar char="•"/>
            </a:pPr>
            <a:endParaRPr lang="en-US" sz="2000" dirty="0">
              <a:solidFill>
                <a:srgbClr val="000000"/>
              </a:solidFill>
              <a:latin typeface="Century Gothic" panose="020F0302020204030204"/>
              <a:cs typeface="Calibri" panose="020F0502020204030204"/>
            </a:endParaRPr>
          </a:p>
          <a:p>
            <a:pPr marL="285750" indent="-285750">
              <a:lnSpc>
                <a:spcPct val="100000"/>
              </a:lnSpc>
              <a:spcBef>
                <a:spcPts val="0"/>
              </a:spcBef>
              <a:buClr>
                <a:srgbClr val="CF703B"/>
              </a:buClr>
              <a:buFont typeface="Arial,Sans-Serif" panose="020B0604020202020204" pitchFamily="34" charset="0"/>
              <a:buChar char="•"/>
            </a:pPr>
            <a:endParaRPr lang="en-US" sz="2000" dirty="0">
              <a:solidFill>
                <a:srgbClr val="000000"/>
              </a:solidFill>
              <a:latin typeface="Century Gothic" panose="020F0302020204030204"/>
              <a:cs typeface="Calibri" panose="020F0502020204030204"/>
            </a:endParaRPr>
          </a:p>
          <a:p>
            <a:pPr>
              <a:spcBef>
                <a:spcPts val="0"/>
              </a:spcBef>
              <a:spcAft>
                <a:spcPts val="600"/>
              </a:spcAft>
              <a:buClr>
                <a:srgbClr val="CF703B"/>
              </a:buClr>
              <a:buFont typeface="Arial" panose="020B0604020202020204" pitchFamily="34" charset="0"/>
              <a:buChar char="•"/>
            </a:pPr>
            <a:endParaRPr lang="en-US" sz="2000" dirty="0">
              <a:solidFill>
                <a:srgbClr val="000000"/>
              </a:solidFill>
              <a:latin typeface="Century Gothic" panose="020F0302020204030204"/>
              <a:cs typeface="Calibri" panose="020F0502020204030204"/>
            </a:endParaRPr>
          </a:p>
          <a:p>
            <a:pPr marL="57150">
              <a:spcBef>
                <a:spcPts val="0"/>
              </a:spcBef>
              <a:spcAft>
                <a:spcPts val="600"/>
              </a:spcAft>
              <a:buClr>
                <a:srgbClr val="CF703B"/>
              </a:buClr>
              <a:buFont typeface="Arial,Sans-Serif" panose="05030102010509060703" pitchFamily="18" charset="2"/>
              <a:buChar char="•"/>
            </a:pPr>
            <a:endParaRPr lang="en-US" sz="2000" dirty="0">
              <a:solidFill>
                <a:srgbClr val="000000"/>
              </a:solidFill>
              <a:latin typeface="Century Gothic" panose="020F0302020204030204"/>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endParaRPr lang="en-US" sz="2000" dirty="0">
              <a:solidFill>
                <a:srgbClr val="000000"/>
              </a:solidFill>
              <a:latin typeface="Century Gothic" panose="020F0302020204030204"/>
              <a:cs typeface="Calibri" panose="020F0502020204030204"/>
            </a:endParaRPr>
          </a:p>
        </p:txBody>
      </p:sp>
      <p:grpSp>
        <p:nvGrpSpPr>
          <p:cNvPr id="15" name="Group 14">
            <a:extLst>
              <a:ext uri="{FF2B5EF4-FFF2-40B4-BE49-F238E27FC236}">
                <a16:creationId xmlns:a16="http://schemas.microsoft.com/office/drawing/2014/main" id="{4D5702A7-1117-91FE-F763-A249BD22F9AA}"/>
              </a:ext>
            </a:extLst>
          </p:cNvPr>
          <p:cNvGrpSpPr/>
          <p:nvPr/>
        </p:nvGrpSpPr>
        <p:grpSpPr>
          <a:xfrm>
            <a:off x="164164" y="6092403"/>
            <a:ext cx="10904068" cy="503226"/>
            <a:chOff x="534866" y="6082106"/>
            <a:chExt cx="8690151" cy="513523"/>
          </a:xfrm>
        </p:grpSpPr>
        <p:sp>
          <p:nvSpPr>
            <p:cNvPr id="4" name="Rectangle: Rounded Corners 3">
              <a:extLst>
                <a:ext uri="{FF2B5EF4-FFF2-40B4-BE49-F238E27FC236}">
                  <a16:creationId xmlns:a16="http://schemas.microsoft.com/office/drawing/2014/main" id="{D50CDE3B-2A1C-23CA-0D94-E870FA942248}"/>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id="{F2DC2BE8-C4F2-2D5A-21CD-C4E2F36F0B82}"/>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p>
          </p:txBody>
        </p:sp>
        <p:sp>
          <p:nvSpPr>
            <p:cNvPr id="12" name="Rectangle: Rounded Corners 11">
              <a:extLst>
                <a:ext uri="{FF2B5EF4-FFF2-40B4-BE49-F238E27FC236}">
                  <a16:creationId xmlns:a16="http://schemas.microsoft.com/office/drawing/2014/main" id="{3897424A-C197-8647-6817-5AA0915319E1}"/>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D3D1395-E960-EAFC-3E63-B0A1BAAA63DF}"/>
                </a:ext>
              </a:extLst>
            </p:cNvPr>
            <p:cNvSpPr/>
            <p:nvPr/>
          </p:nvSpPr>
          <p:spPr>
            <a:xfrm>
              <a:off x="7159070" y="6082107"/>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2" name="Picture 2">
            <a:extLst>
              <a:ext uri="{FF2B5EF4-FFF2-40B4-BE49-F238E27FC236}">
                <a16:creationId xmlns:a16="http://schemas.microsoft.com/office/drawing/2014/main" id="{13A89B4D-5F32-6AF1-062F-552932EB73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3459" y="1160282"/>
            <a:ext cx="3102429" cy="4136571"/>
          </a:xfrm>
          <a:prstGeom prst="rect">
            <a:avLst/>
          </a:prstGeom>
        </p:spPr>
      </p:pic>
    </p:spTree>
    <p:extLst>
      <p:ext uri="{BB962C8B-B14F-4D97-AF65-F5344CB8AC3E}">
        <p14:creationId xmlns:p14="http://schemas.microsoft.com/office/powerpoint/2010/main" val="282980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FCE6BA-DC70-87D6-B559-FC53ED1F2595}"/>
              </a:ext>
            </a:extLst>
          </p:cNvPr>
          <p:cNvSpPr/>
          <p:nvPr/>
        </p:nvSpPr>
        <p:spPr>
          <a:xfrm>
            <a:off x="480288" y="522194"/>
            <a:ext cx="11523005" cy="781576"/>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D7143"/>
                </a:solidFill>
                <a:latin typeface="Century Gothic" panose="020F0302020204030204"/>
              </a:rPr>
              <a:t>Future Work</a:t>
            </a:r>
            <a:endParaRPr lang="en-US" sz="4000">
              <a:cs typeface="Calibri"/>
            </a:endParaRPr>
          </a:p>
        </p:txBody>
      </p:sp>
      <p:sp>
        <p:nvSpPr>
          <p:cNvPr id="4" name="TextBox 3">
            <a:extLst>
              <a:ext uri="{FF2B5EF4-FFF2-40B4-BE49-F238E27FC236}">
                <a16:creationId xmlns:a16="http://schemas.microsoft.com/office/drawing/2014/main" id="{6A35416C-A8EE-5D24-FAB0-E897502F26DE}"/>
              </a:ext>
            </a:extLst>
          </p:cNvPr>
          <p:cNvSpPr txBox="1"/>
          <p:nvPr/>
        </p:nvSpPr>
        <p:spPr>
          <a:xfrm>
            <a:off x="793750" y="1857374"/>
            <a:ext cx="3333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7" name="Picture 8">
            <a:extLst>
              <a:ext uri="{FF2B5EF4-FFF2-40B4-BE49-F238E27FC236}">
                <a16:creationId xmlns:a16="http://schemas.microsoft.com/office/drawing/2014/main" id="{424037E9-0A8B-DF8B-1449-4568A8F03A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16821" y="1490948"/>
            <a:ext cx="4313989" cy="2853422"/>
          </a:xfrm>
          <a:prstGeom prst="rect">
            <a:avLst/>
          </a:prstGeom>
        </p:spPr>
      </p:pic>
      <p:grpSp>
        <p:nvGrpSpPr>
          <p:cNvPr id="15" name="Group 14">
            <a:extLst>
              <a:ext uri="{FF2B5EF4-FFF2-40B4-BE49-F238E27FC236}">
                <a16:creationId xmlns:a16="http://schemas.microsoft.com/office/drawing/2014/main" id="{857B0D6A-D903-528C-9731-1A4B2B2CCBE7}"/>
              </a:ext>
            </a:extLst>
          </p:cNvPr>
          <p:cNvGrpSpPr/>
          <p:nvPr/>
        </p:nvGrpSpPr>
        <p:grpSpPr>
          <a:xfrm>
            <a:off x="164164" y="6092403"/>
            <a:ext cx="10904068" cy="503226"/>
            <a:chOff x="534866" y="6082106"/>
            <a:chExt cx="8690151" cy="513523"/>
          </a:xfrm>
        </p:grpSpPr>
        <p:sp>
          <p:nvSpPr>
            <p:cNvPr id="9" name="Rectangle: Rounded Corners 8">
              <a:extLst>
                <a:ext uri="{FF2B5EF4-FFF2-40B4-BE49-F238E27FC236}">
                  <a16:creationId xmlns:a16="http://schemas.microsoft.com/office/drawing/2014/main" id="{9425A950-C45E-3D0E-3F75-D3E3FBFF7541}"/>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1" name="Rectangle: Rounded Corners 10">
              <a:extLst>
                <a:ext uri="{FF2B5EF4-FFF2-40B4-BE49-F238E27FC236}">
                  <a16:creationId xmlns:a16="http://schemas.microsoft.com/office/drawing/2014/main" id="{D5E846C2-7A88-C684-FF90-4D6AE3398F4B}"/>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6AF7F410-2183-0FCF-9931-64426E95F9A3}"/>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AA445B3A-93D5-4D1A-66B9-98C13F27246A}"/>
                </a:ext>
              </a:extLst>
            </p:cNvPr>
            <p:cNvSpPr/>
            <p:nvPr/>
          </p:nvSpPr>
          <p:spPr>
            <a:xfrm>
              <a:off x="7159070" y="6082107"/>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solidFill>
                  <a:schemeClr val="tx1">
                    <a:lumMod val="75000"/>
                    <a:lumOff val="25000"/>
                  </a:schemeClr>
                </a:solidFill>
              </a:endParaRPr>
            </a:p>
          </p:txBody>
        </p:sp>
      </p:grpSp>
      <p:sp>
        <p:nvSpPr>
          <p:cNvPr id="6" name="Text Placeholder 4">
            <a:extLst>
              <a:ext uri="{FF2B5EF4-FFF2-40B4-BE49-F238E27FC236}">
                <a16:creationId xmlns:a16="http://schemas.microsoft.com/office/drawing/2014/main" id="{18FDA936-D4D2-DE0A-3B24-B3D355CACECC}"/>
              </a:ext>
            </a:extLst>
          </p:cNvPr>
          <p:cNvSpPr txBox="1">
            <a:spLocks/>
          </p:cNvSpPr>
          <p:nvPr/>
        </p:nvSpPr>
        <p:spPr>
          <a:xfrm>
            <a:off x="7874695" y="4341564"/>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Pix4Free</a:t>
            </a:r>
            <a:endParaRPr lang="en-US" sz="900" i="0" u="none" strike="noStrike" kern="1200" cap="none" spc="0" normalizeH="0" baseline="0" noProof="0" err="1">
              <a:ln>
                <a:noFill/>
              </a:ln>
              <a:solidFill>
                <a:schemeClr val="tx1">
                  <a:lumMod val="75000"/>
                  <a:lumOff val="25000"/>
                </a:schemeClr>
              </a:solidFill>
              <a:effectLst/>
              <a:uLnTx/>
              <a:uFillTx/>
              <a:latin typeface="Century Gothic"/>
            </a:endParaRPr>
          </a:p>
        </p:txBody>
      </p:sp>
      <p:sp>
        <p:nvSpPr>
          <p:cNvPr id="8" name="Text Placeholder 3">
            <a:extLst>
              <a:ext uri="{FF2B5EF4-FFF2-40B4-BE49-F238E27FC236}">
                <a16:creationId xmlns:a16="http://schemas.microsoft.com/office/drawing/2014/main" id="{8A06BB3D-DB2D-C687-4ABD-10759DB57D37}"/>
              </a:ext>
            </a:extLst>
          </p:cNvPr>
          <p:cNvSpPr txBox="1">
            <a:spLocks/>
          </p:cNvSpPr>
          <p:nvPr/>
        </p:nvSpPr>
        <p:spPr>
          <a:xfrm>
            <a:off x="966688" y="1858569"/>
            <a:ext cx="5624250" cy="26753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CF703B"/>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Utilization of LANDFIRE to mask out vegetation types based on region</a:t>
            </a:r>
          </a:p>
          <a:p>
            <a:pPr marL="285750" indent="-285750">
              <a:lnSpc>
                <a:spcPct val="100000"/>
              </a:lnSpc>
              <a:spcBef>
                <a:spcPts val="0"/>
              </a:spcBef>
              <a:buClr>
                <a:srgbClr val="CF703B"/>
              </a:buClr>
              <a:buFont typeface="Arial,Sans-Serif" panose="020B0604020202020204" pitchFamily="34" charset="0"/>
            </a:pPr>
            <a:endParaRPr lang="en-US" sz="2000" dirty="0">
              <a:solidFill>
                <a:schemeClr val="tx1">
                  <a:lumMod val="75000"/>
                  <a:lumOff val="25000"/>
                </a:schemeClr>
              </a:solidFill>
              <a:latin typeface="Century Gothic"/>
            </a:endParaRPr>
          </a:p>
          <a:p>
            <a:pPr marL="342900" indent="-342900">
              <a:lnSpc>
                <a:spcPct val="100000"/>
              </a:lnSpc>
              <a:spcBef>
                <a:spcPts val="0"/>
              </a:spcBef>
              <a:buClr>
                <a:srgbClr val="CF703B"/>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Combining virtual fencing with remote sensing for rangeland management</a:t>
            </a:r>
          </a:p>
          <a:p>
            <a:pPr marL="342900" indent="-342900">
              <a:lnSpc>
                <a:spcPct val="100000"/>
              </a:lnSpc>
              <a:spcBef>
                <a:spcPts val="0"/>
              </a:spcBef>
              <a:buClr>
                <a:srgbClr val="CF703B"/>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buClr>
                <a:srgbClr val="CF703B"/>
              </a:buClr>
              <a:buFont typeface="Arial,Sans-Serif" panose="020B0604020202020204" pitchFamily="34" charset="0"/>
            </a:pPr>
            <a:r>
              <a:rPr lang="en-US" sz="2000" dirty="0">
                <a:solidFill>
                  <a:schemeClr val="tx1">
                    <a:lumMod val="75000"/>
                    <a:lumOff val="25000"/>
                  </a:schemeClr>
                </a:solidFill>
                <a:latin typeface="Century Gothic"/>
                <a:ea typeface="+mn-lt"/>
                <a:cs typeface="+mn-lt"/>
              </a:rPr>
              <a:t>Application of virtual fencing to more farms, bison management, etc. </a:t>
            </a:r>
          </a:p>
          <a:p>
            <a:pPr marL="342900" indent="-342900">
              <a:lnSpc>
                <a:spcPct val="100000"/>
              </a:lnSpc>
              <a:spcBef>
                <a:spcPts val="0"/>
              </a:spcBef>
              <a:buClr>
                <a:srgbClr val="CF703B"/>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buClr>
                <a:srgbClr val="CF703B"/>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a:spcBef>
                <a:spcPts val="0"/>
              </a:spcBef>
              <a:spcAft>
                <a:spcPts val="600"/>
              </a:spcAft>
              <a:buClr>
                <a:srgbClr val="CF703B"/>
              </a:buClr>
              <a:buFont typeface="Arial" panose="020B0604020202020204" pitchFamily="34" charset="0"/>
              <a:buChar char="•"/>
            </a:pPr>
            <a:endParaRPr lang="en-US" sz="2000" dirty="0">
              <a:solidFill>
                <a:schemeClr val="tx1">
                  <a:lumMod val="75000"/>
                  <a:lumOff val="25000"/>
                </a:schemeClr>
              </a:solidFill>
              <a:latin typeface="Century Gothic" panose="020F0302020204030204"/>
              <a:cs typeface="Calibri" panose="020F0502020204030204"/>
            </a:endParaRPr>
          </a:p>
          <a:p>
            <a:pPr marL="285750" indent="-285750">
              <a:lnSpc>
                <a:spcPct val="100000"/>
              </a:lnSpc>
              <a:spcBef>
                <a:spcPts val="0"/>
              </a:spcBef>
              <a:buClr>
                <a:srgbClr val="CF703B"/>
              </a:buClr>
              <a:buFont typeface="Arial,Sans-Serif" panose="020B0604020202020204" pitchFamily="34" charset="0"/>
              <a:buChar char="•"/>
            </a:pPr>
            <a:endParaRPr lang="en-US" sz="2000" dirty="0">
              <a:solidFill>
                <a:schemeClr val="tx1">
                  <a:lumMod val="75000"/>
                  <a:lumOff val="25000"/>
                </a:schemeClr>
              </a:solidFill>
              <a:latin typeface="Century Gothic" panose="020F0302020204030204"/>
              <a:cs typeface="Calibri" panose="020F0502020204030204"/>
            </a:endParaRPr>
          </a:p>
          <a:p>
            <a:pPr marL="285750" indent="-285750">
              <a:lnSpc>
                <a:spcPct val="100000"/>
              </a:lnSpc>
              <a:spcBef>
                <a:spcPts val="0"/>
              </a:spcBef>
              <a:buClr>
                <a:srgbClr val="CF703B"/>
              </a:buClr>
              <a:buFont typeface="Arial,Sans-Serif" panose="020B0604020202020204" pitchFamily="34" charset="0"/>
              <a:buChar char="•"/>
            </a:pPr>
            <a:endParaRPr lang="en-US" sz="2000" dirty="0">
              <a:solidFill>
                <a:schemeClr val="tx1">
                  <a:lumMod val="75000"/>
                  <a:lumOff val="25000"/>
                </a:schemeClr>
              </a:solidFill>
              <a:latin typeface="Century Gothic" panose="020F0302020204030204"/>
              <a:cs typeface="Calibri" panose="020F0502020204030204"/>
            </a:endParaRPr>
          </a:p>
          <a:p>
            <a:pPr>
              <a:spcBef>
                <a:spcPts val="0"/>
              </a:spcBef>
              <a:spcAft>
                <a:spcPts val="600"/>
              </a:spcAft>
              <a:buClr>
                <a:srgbClr val="CF703B"/>
              </a:buClr>
              <a:buFont typeface="Arial" panose="020B0604020202020204" pitchFamily="34" charset="0"/>
              <a:buChar char="•"/>
            </a:pPr>
            <a:endParaRPr lang="en-US" sz="2000" dirty="0">
              <a:solidFill>
                <a:schemeClr val="tx1">
                  <a:lumMod val="75000"/>
                  <a:lumOff val="25000"/>
                </a:schemeClr>
              </a:solidFill>
              <a:latin typeface="Century Gothic" panose="020F0302020204030204"/>
              <a:cs typeface="Calibri" panose="020F0502020204030204"/>
            </a:endParaRPr>
          </a:p>
          <a:p>
            <a:pPr marL="57150">
              <a:spcBef>
                <a:spcPts val="0"/>
              </a:spcBef>
              <a:spcAft>
                <a:spcPts val="600"/>
              </a:spcAft>
              <a:buClr>
                <a:srgbClr val="CF703B"/>
              </a:buClr>
              <a:buFont typeface="Arial,Sans-Serif" panose="05030102010509060703" pitchFamily="18" charset="2"/>
              <a:buChar char="•"/>
            </a:pPr>
            <a:endParaRPr lang="en-US" sz="2000" dirty="0">
              <a:solidFill>
                <a:schemeClr val="tx1">
                  <a:lumMod val="75000"/>
                  <a:lumOff val="25000"/>
                </a:schemeClr>
              </a:solidFill>
              <a:latin typeface="Century Gothic" panose="020F0302020204030204"/>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endParaRPr lang="en-US" sz="2000" dirty="0">
              <a:solidFill>
                <a:schemeClr val="tx1">
                  <a:lumMod val="75000"/>
                  <a:lumOff val="25000"/>
                </a:schemeClr>
              </a:solidFill>
              <a:latin typeface="Century Gothic" panose="020F0302020204030204"/>
              <a:cs typeface="Calibri" panose="020F0502020204030204"/>
            </a:endParaRPr>
          </a:p>
        </p:txBody>
      </p:sp>
    </p:spTree>
    <p:extLst>
      <p:ext uri="{BB962C8B-B14F-4D97-AF65-F5344CB8AC3E}">
        <p14:creationId xmlns:p14="http://schemas.microsoft.com/office/powerpoint/2010/main" val="1986356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4D921BA-335F-E8B5-160B-E698916A3D7D}"/>
              </a:ext>
            </a:extLst>
          </p:cNvPr>
          <p:cNvSpPr txBox="1">
            <a:spLocks/>
          </p:cNvSpPr>
          <p:nvPr/>
        </p:nvSpPr>
        <p:spPr>
          <a:xfrm>
            <a:off x="890338" y="640080"/>
            <a:ext cx="3849032"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dirty="0">
                <a:solidFill>
                  <a:schemeClr val="tx1">
                    <a:lumMod val="75000"/>
                    <a:lumOff val="25000"/>
                  </a:schemeClr>
                </a:solidFill>
                <a:latin typeface="Century Gothic"/>
              </a:rPr>
              <a:t>Questions</a:t>
            </a:r>
            <a:r>
              <a:rPr lang="en-US" sz="5400" i="1" dirty="0">
                <a:solidFill>
                  <a:schemeClr val="tx1">
                    <a:lumMod val="75000"/>
                    <a:lumOff val="25000"/>
                  </a:schemeClr>
                </a:solidFill>
                <a:latin typeface="Century Gothic"/>
              </a:rPr>
              <a:t>?</a:t>
            </a:r>
          </a:p>
        </p:txBody>
      </p:sp>
      <p:sp>
        <p:nvSpPr>
          <p:cNvPr id="2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35C4973-B2B4-A87D-9748-0CE8785C63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67929" y="10"/>
            <a:ext cx="702254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081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73C21-AFDB-11F2-162F-B46B41ED7D34}"/>
              </a:ext>
            </a:extLst>
          </p:cNvPr>
          <p:cNvSpPr txBox="1"/>
          <p:nvPr/>
        </p:nvSpPr>
        <p:spPr>
          <a:xfrm>
            <a:off x="6488150" y="937613"/>
            <a:ext cx="5388890" cy="71352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spcAft>
                <a:spcPts val="300"/>
              </a:spcAft>
              <a:buClr>
                <a:srgbClr val="CD7143"/>
              </a:buClr>
            </a:pPr>
            <a:r>
              <a:rPr lang="en-US" sz="1400" b="1" dirty="0">
                <a:solidFill>
                  <a:schemeClr val="tx1">
                    <a:lumMod val="75000"/>
                    <a:lumOff val="25000"/>
                  </a:schemeClr>
                </a:solidFill>
                <a:latin typeface="Century Gothic"/>
                <a:ea typeface="+mn-lt"/>
                <a:cs typeface="+mn-lt"/>
              </a:rPr>
              <a:t>Partners</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a:rPr>
              <a:t>Davie Brooks (Red Top Ranch)</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Bo Boatright (Red Top Ranch)</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Rye Austin (Red Top Ranch)</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Tegan May (The Nature Conservancy)</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JJ Autry (The Nature Conservancy)</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William Burnidge (The Nature Conservancy)</a:t>
            </a:r>
            <a:endParaRPr lang="en-US" sz="1400" dirty="0">
              <a:solidFill>
                <a:schemeClr val="tx1">
                  <a:lumMod val="75000"/>
                  <a:lumOff val="25000"/>
                </a:schemeClr>
              </a:solidFill>
              <a:latin typeface="Century Gothic"/>
              <a:cs typeface="Calibri"/>
            </a:endParaRPr>
          </a:p>
          <a:p>
            <a:pPr>
              <a:spcBef>
                <a:spcPts val="1000"/>
              </a:spcBef>
              <a:spcAft>
                <a:spcPts val="300"/>
              </a:spcAft>
              <a:buClr>
                <a:srgbClr val="CD7143"/>
              </a:buClr>
            </a:pPr>
            <a:r>
              <a:rPr lang="en-US" sz="1400" b="1" dirty="0">
                <a:solidFill>
                  <a:schemeClr val="tx1">
                    <a:lumMod val="75000"/>
                    <a:lumOff val="25000"/>
                  </a:schemeClr>
                </a:solidFill>
                <a:latin typeface="Century Gothic"/>
                <a:ea typeface="+mn-lt"/>
                <a:cs typeface="+mn-lt"/>
              </a:rPr>
              <a:t>ARS Data</a:t>
            </a:r>
            <a:endParaRPr lang="en-US" sz="1400" dirty="0">
              <a:solidFill>
                <a:schemeClr val="tx1">
                  <a:lumMod val="75000"/>
                  <a:lumOff val="25000"/>
                </a:schemeClr>
              </a:solidFill>
              <a:latin typeface="Century Gothic"/>
              <a:ea typeface="+mn-lt"/>
              <a:cs typeface="+mn-lt"/>
            </a:endParaRP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panose="020F0502020204030204"/>
              </a:rPr>
              <a:t>Sean Kearney (USDA ARS) </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panose="020F0502020204030204"/>
              </a:rPr>
              <a:t>David Augustine (USDA ARS) </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panose="020F0502020204030204"/>
              </a:rPr>
              <a:t>Lauren </a:t>
            </a:r>
            <a:r>
              <a:rPr lang="en-US" sz="1400" dirty="0" err="1">
                <a:solidFill>
                  <a:schemeClr val="tx1">
                    <a:lumMod val="75000"/>
                    <a:lumOff val="25000"/>
                  </a:schemeClr>
                </a:solidFill>
                <a:latin typeface="Century Gothic"/>
                <a:cs typeface="Calibri" panose="020F0502020204030204"/>
              </a:rPr>
              <a:t>Porensky</a:t>
            </a:r>
            <a:r>
              <a:rPr lang="en-US" sz="1400" dirty="0">
                <a:solidFill>
                  <a:schemeClr val="tx1">
                    <a:lumMod val="75000"/>
                    <a:lumOff val="25000"/>
                  </a:schemeClr>
                </a:solidFill>
                <a:latin typeface="Century Gothic"/>
                <a:cs typeface="Calibri" panose="020F0502020204030204"/>
              </a:rPr>
              <a:t> (USDA ARS) </a:t>
            </a:r>
          </a:p>
          <a:p>
            <a:pPr>
              <a:spcBef>
                <a:spcPts val="1000"/>
              </a:spcBef>
              <a:spcAft>
                <a:spcPts val="300"/>
              </a:spcAft>
              <a:buClr>
                <a:srgbClr val="CD7143"/>
              </a:buClr>
            </a:pPr>
            <a:r>
              <a:rPr lang="en-US" sz="1400" b="1" dirty="0">
                <a:solidFill>
                  <a:schemeClr val="tx1">
                    <a:lumMod val="75000"/>
                    <a:lumOff val="25000"/>
                  </a:schemeClr>
                </a:solidFill>
                <a:latin typeface="Century Gothic"/>
                <a:cs typeface="Calibri" panose="020F0502020204030204"/>
              </a:rPr>
              <a:t>Additional Support</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panose="020F0502020204030204"/>
              </a:rPr>
              <a:t>TR Ingram (NASA DEVELOP National Program)</a:t>
            </a:r>
            <a:endParaRPr lang="en-US" sz="1400" dirty="0">
              <a:solidFill>
                <a:schemeClr val="tx1">
                  <a:lumMod val="75000"/>
                  <a:lumOff val="25000"/>
                </a:schemeClr>
              </a:solidFill>
              <a:latin typeface="Century Gothic"/>
              <a:ea typeface="+mn-lt"/>
              <a:cs typeface="+mn-lt"/>
            </a:endParaRP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panose="020F0502020204030204"/>
              </a:rPr>
              <a:t>Max Stewart (NASA DEVELOP National Program)</a:t>
            </a:r>
            <a:endParaRPr lang="en-US" sz="1400" dirty="0">
              <a:solidFill>
                <a:schemeClr val="tx1">
                  <a:lumMod val="75000"/>
                  <a:lumOff val="25000"/>
                </a:schemeClr>
              </a:solidFill>
              <a:latin typeface="Century Gothic"/>
            </a:endParaRPr>
          </a:p>
          <a:p>
            <a:pPr marL="342900" indent="-342900">
              <a:spcBef>
                <a:spcPts val="1000"/>
              </a:spcBef>
              <a:spcAft>
                <a:spcPts val="300"/>
              </a:spcAft>
              <a:buClr>
                <a:srgbClr val="BA3A50"/>
              </a:buClr>
              <a:buFont typeface="Webdings,Sans-Serif"/>
              <a:buChar char=""/>
            </a:pPr>
            <a:endParaRPr lang="en-US" sz="1400" dirty="0">
              <a:solidFill>
                <a:schemeClr val="tx1">
                  <a:lumMod val="75000"/>
                  <a:lumOff val="25000"/>
                </a:schemeClr>
              </a:solidFill>
              <a:latin typeface="Century Gothic" panose="020B0502020202020204" pitchFamily="34" charset="0"/>
              <a:cs typeface="Calibri"/>
            </a:endParaRPr>
          </a:p>
          <a:p>
            <a:pPr marL="342900" indent="-342900">
              <a:spcBef>
                <a:spcPts val="1000"/>
              </a:spcBef>
              <a:spcAft>
                <a:spcPts val="300"/>
              </a:spcAft>
              <a:buClr>
                <a:srgbClr val="BA3A50"/>
              </a:buClr>
              <a:buFont typeface="Webdings,Sans-Serif"/>
              <a:buChar char=""/>
            </a:pPr>
            <a:endParaRPr lang="en-US" sz="1400" dirty="0">
              <a:solidFill>
                <a:srgbClr val="404040"/>
              </a:solidFill>
              <a:latin typeface="Century Gothic"/>
              <a:cs typeface="Calibri"/>
            </a:endParaRPr>
          </a:p>
          <a:p>
            <a:pPr lvl="1">
              <a:spcBef>
                <a:spcPts val="1000"/>
              </a:spcBef>
              <a:spcAft>
                <a:spcPts val="600"/>
              </a:spcAft>
              <a:buClr>
                <a:srgbClr val="BA3A50"/>
              </a:buClr>
            </a:pPr>
            <a:endParaRPr lang="en-US" sz="1400" dirty="0">
              <a:solidFill>
                <a:srgbClr val="404040"/>
              </a:solidFill>
              <a:latin typeface="Century Gothic"/>
              <a:cs typeface="Calibri"/>
            </a:endParaRPr>
          </a:p>
          <a:p>
            <a:pPr marL="342900" indent="-342900">
              <a:spcBef>
                <a:spcPts val="1000"/>
              </a:spcBef>
              <a:spcAft>
                <a:spcPts val="600"/>
              </a:spcAft>
              <a:buFont typeface="Webdings,Sans-Serif"/>
              <a:buChar char=""/>
            </a:pPr>
            <a:endParaRPr lang="en-US" sz="1400" dirty="0">
              <a:solidFill>
                <a:srgbClr val="404040"/>
              </a:solidFill>
              <a:latin typeface="Century Gothic"/>
              <a:cs typeface="Calibri"/>
            </a:endParaRPr>
          </a:p>
          <a:p>
            <a:endParaRPr lang="en-US" sz="1400" dirty="0">
              <a:solidFill>
                <a:srgbClr val="000000"/>
              </a:solidFill>
              <a:latin typeface="Century Gothic"/>
              <a:cs typeface="Calibri"/>
            </a:endParaRPr>
          </a:p>
        </p:txBody>
      </p:sp>
      <p:sp>
        <p:nvSpPr>
          <p:cNvPr id="3" name="TextBox 2">
            <a:extLst>
              <a:ext uri="{FF2B5EF4-FFF2-40B4-BE49-F238E27FC236}">
                <a16:creationId xmlns:a16="http://schemas.microsoft.com/office/drawing/2014/main" id="{4A726FD3-27FF-E0E5-C72D-1A93BA253B0B}"/>
              </a:ext>
            </a:extLst>
          </p:cNvPr>
          <p:cNvSpPr txBox="1"/>
          <p:nvPr/>
        </p:nvSpPr>
        <p:spPr>
          <a:xfrm>
            <a:off x="310734" y="934544"/>
            <a:ext cx="6121289" cy="74122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spcAft>
                <a:spcPts val="300"/>
              </a:spcAft>
              <a:buClr>
                <a:srgbClr val="BA3A50"/>
              </a:buClr>
            </a:pPr>
            <a:endParaRPr lang="en-US" sz="1400" dirty="0">
              <a:solidFill>
                <a:schemeClr val="tx1">
                  <a:lumMod val="75000"/>
                  <a:lumOff val="25000"/>
                </a:schemeClr>
              </a:solidFill>
              <a:latin typeface="Century Gothic"/>
              <a:ea typeface="+mn-lt"/>
              <a:cs typeface="+mn-lt"/>
            </a:endParaRPr>
          </a:p>
          <a:p>
            <a:pPr>
              <a:spcBef>
                <a:spcPts val="1000"/>
              </a:spcBef>
              <a:spcAft>
                <a:spcPts val="300"/>
              </a:spcAft>
              <a:buClr>
                <a:srgbClr val="CD7143"/>
              </a:buClr>
            </a:pPr>
            <a:r>
              <a:rPr lang="en-US" sz="1400" b="1" dirty="0">
                <a:solidFill>
                  <a:schemeClr val="tx1">
                    <a:lumMod val="75000"/>
                    <a:lumOff val="25000"/>
                  </a:schemeClr>
                </a:solidFill>
                <a:latin typeface="Century Gothic"/>
                <a:ea typeface="+mn-lt"/>
                <a:cs typeface="+mn-lt"/>
              </a:rPr>
              <a:t>Science Advisors/Mentors</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Tony Vorster (Colorado State University, NREL)  </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Nick Young (Colorado State University, NREL)</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Chris Choi (Colorado State University, NREL)</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Peder Engelstad (Colorado State University, NREL)</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Paul Evangelista (Colorado State University, NREL)</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ea typeface="+mn-lt"/>
                <a:cs typeface="+mn-lt"/>
              </a:rPr>
              <a:t>Catherine </a:t>
            </a:r>
            <a:r>
              <a:rPr lang="en-US" sz="1400" dirty="0" err="1">
                <a:solidFill>
                  <a:schemeClr val="tx1">
                    <a:lumMod val="75000"/>
                    <a:lumOff val="25000"/>
                  </a:schemeClr>
                </a:solidFill>
                <a:latin typeface="Century Gothic"/>
                <a:ea typeface="+mn-lt"/>
                <a:cs typeface="+mn-lt"/>
              </a:rPr>
              <a:t>Jarnevich</a:t>
            </a:r>
            <a:r>
              <a:rPr lang="en-US" sz="1400" dirty="0">
                <a:solidFill>
                  <a:schemeClr val="tx1">
                    <a:lumMod val="75000"/>
                    <a:lumOff val="25000"/>
                  </a:schemeClr>
                </a:solidFill>
                <a:latin typeface="Century Gothic"/>
                <a:ea typeface="+mn-lt"/>
                <a:cs typeface="+mn-lt"/>
              </a:rPr>
              <a:t> (USGS, Fort Collins Science Center) </a:t>
            </a:r>
          </a:p>
          <a:p>
            <a:pPr>
              <a:spcBef>
                <a:spcPts val="1000"/>
              </a:spcBef>
              <a:spcAft>
                <a:spcPts val="300"/>
              </a:spcAft>
              <a:buClr>
                <a:srgbClr val="CD7143"/>
              </a:buClr>
            </a:pPr>
            <a:r>
              <a:rPr lang="en-US" sz="1400" b="1" dirty="0">
                <a:solidFill>
                  <a:schemeClr val="tx1">
                    <a:lumMod val="75000"/>
                    <a:lumOff val="25000"/>
                  </a:schemeClr>
                </a:solidFill>
                <a:latin typeface="Century Gothic"/>
                <a:cs typeface="Calibri"/>
              </a:rPr>
              <a:t>Field Data Collection</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a:rPr>
              <a:t>Miles Innes (Colorado State University, NREL)  </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a:rPr>
              <a:t>Grace Coughlin (Colorado State University, NREL)  </a:t>
            </a:r>
          </a:p>
          <a:p>
            <a:pPr marL="800100" lvl="1" indent="-342900">
              <a:spcBef>
                <a:spcPts val="1000"/>
              </a:spcBef>
              <a:spcAft>
                <a:spcPts val="300"/>
              </a:spcAft>
              <a:buClr>
                <a:srgbClr val="CD7143"/>
              </a:buClr>
              <a:buFont typeface="Webdings,Sans-Serif"/>
              <a:buChar char=""/>
            </a:pPr>
            <a:r>
              <a:rPr lang="en-US" sz="1400" dirty="0">
                <a:solidFill>
                  <a:schemeClr val="tx1">
                    <a:lumMod val="75000"/>
                    <a:lumOff val="25000"/>
                  </a:schemeClr>
                </a:solidFill>
                <a:latin typeface="Century Gothic"/>
                <a:cs typeface="Calibri"/>
              </a:rPr>
              <a:t>Makela Riordan (Colorado State University, NREL)  </a:t>
            </a:r>
          </a:p>
          <a:p>
            <a:pPr marL="800100" lvl="1" indent="-342900">
              <a:spcBef>
                <a:spcPts val="1000"/>
              </a:spcBef>
              <a:spcAft>
                <a:spcPts val="300"/>
              </a:spcAft>
              <a:buClr>
                <a:srgbClr val="BA3A50"/>
              </a:buClr>
              <a:buFont typeface="Webdings,Sans-Serif"/>
              <a:buChar char=""/>
            </a:pPr>
            <a:endParaRPr lang="en-US" sz="1400" dirty="0">
              <a:solidFill>
                <a:srgbClr val="404040"/>
              </a:solidFill>
              <a:latin typeface="Century Gothic"/>
              <a:cs typeface="Calibri"/>
            </a:endParaRPr>
          </a:p>
          <a:p>
            <a:pPr marL="800100" lvl="1" indent="-342900">
              <a:spcBef>
                <a:spcPts val="1000"/>
              </a:spcBef>
              <a:spcAft>
                <a:spcPts val="300"/>
              </a:spcAft>
              <a:buClr>
                <a:srgbClr val="BA3A50"/>
              </a:buClr>
              <a:buFont typeface="Webdings,Sans-Serif"/>
              <a:buChar char=""/>
            </a:pPr>
            <a:endParaRPr lang="en-US" sz="1400" dirty="0">
              <a:solidFill>
                <a:srgbClr val="404040"/>
              </a:solidFill>
              <a:latin typeface="Century Gothic"/>
              <a:cs typeface="Calibri"/>
            </a:endParaRPr>
          </a:p>
          <a:p>
            <a:pPr>
              <a:spcBef>
                <a:spcPts val="1000"/>
              </a:spcBef>
              <a:spcAft>
                <a:spcPts val="300"/>
              </a:spcAft>
              <a:buClr>
                <a:srgbClr val="BA3A50"/>
              </a:buClr>
            </a:pPr>
            <a:endParaRPr lang="en-US" sz="1400" dirty="0">
              <a:solidFill>
                <a:srgbClr val="404040"/>
              </a:solidFill>
              <a:latin typeface="Century Gothic"/>
              <a:cs typeface="Calibri"/>
            </a:endParaRPr>
          </a:p>
          <a:p>
            <a:pPr marL="342900" indent="-342900">
              <a:spcBef>
                <a:spcPts val="1000"/>
              </a:spcBef>
              <a:spcAft>
                <a:spcPts val="300"/>
              </a:spcAft>
              <a:buClr>
                <a:srgbClr val="BA3A50"/>
              </a:buClr>
              <a:buFont typeface="Webdings,Sans-Serif"/>
              <a:buChar char=""/>
            </a:pPr>
            <a:endParaRPr lang="en-US" sz="1400" dirty="0">
              <a:solidFill>
                <a:srgbClr val="404040"/>
              </a:solidFill>
              <a:latin typeface="Century Gothic"/>
              <a:cs typeface="Calibri"/>
            </a:endParaRPr>
          </a:p>
          <a:p>
            <a:pPr lvl="1">
              <a:spcBef>
                <a:spcPts val="1000"/>
              </a:spcBef>
              <a:spcAft>
                <a:spcPts val="600"/>
              </a:spcAft>
              <a:buClr>
                <a:srgbClr val="BA3A50"/>
              </a:buClr>
            </a:pPr>
            <a:endParaRPr lang="en-US" sz="1400" dirty="0">
              <a:solidFill>
                <a:srgbClr val="404040"/>
              </a:solidFill>
              <a:latin typeface="Century Gothic"/>
              <a:cs typeface="Calibri"/>
            </a:endParaRPr>
          </a:p>
          <a:p>
            <a:pPr marL="342900" indent="-342900">
              <a:spcBef>
                <a:spcPts val="1000"/>
              </a:spcBef>
              <a:spcAft>
                <a:spcPts val="600"/>
              </a:spcAft>
              <a:buFont typeface="Webdings,Sans-Serif"/>
              <a:buChar char=""/>
            </a:pPr>
            <a:endParaRPr lang="en-US" sz="1400" dirty="0">
              <a:solidFill>
                <a:srgbClr val="404040"/>
              </a:solidFill>
              <a:cs typeface="Calibri"/>
            </a:endParaRPr>
          </a:p>
          <a:p>
            <a:endParaRPr lang="en-US" sz="1400" dirty="0">
              <a:solidFill>
                <a:srgbClr val="000000"/>
              </a:solidFill>
              <a:cs typeface="Calibri"/>
            </a:endParaRPr>
          </a:p>
        </p:txBody>
      </p:sp>
    </p:spTree>
    <p:extLst>
      <p:ext uri="{BB962C8B-B14F-4D97-AF65-F5344CB8AC3E}">
        <p14:creationId xmlns:p14="http://schemas.microsoft.com/office/powerpoint/2010/main" val="400091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8471" y="6697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Western Cattle Ranching</a:t>
            </a:r>
          </a:p>
        </p:txBody>
      </p:sp>
      <p:sp>
        <p:nvSpPr>
          <p:cNvPr id="10" name="Text Placeholder 3"/>
          <p:cNvSpPr txBox="1">
            <a:spLocks/>
          </p:cNvSpPr>
          <p:nvPr/>
        </p:nvSpPr>
        <p:spPr>
          <a:xfrm>
            <a:off x="439246" y="1544610"/>
            <a:ext cx="5762264" cy="26753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CF703B"/>
              </a:buClr>
              <a:buNone/>
            </a:pPr>
            <a:r>
              <a:rPr lang="en-US" sz="2000">
                <a:solidFill>
                  <a:schemeClr val="tx1">
                    <a:lumMod val="75000"/>
                    <a:lumOff val="25000"/>
                  </a:schemeClr>
                </a:solidFill>
                <a:latin typeface="Century Gothic"/>
                <a:ea typeface="+mn-lt"/>
                <a:cs typeface="+mn-lt"/>
              </a:rPr>
              <a:t> Privately owned rangelands provide:</a:t>
            </a:r>
          </a:p>
          <a:p>
            <a:pPr lvl="1">
              <a:spcBef>
                <a:spcPts val="0"/>
              </a:spcBef>
              <a:spcAft>
                <a:spcPts val="600"/>
              </a:spcAft>
              <a:buClr>
                <a:srgbClr val="CF703B"/>
              </a:buClr>
            </a:pPr>
            <a:r>
              <a:rPr lang="en-US" sz="2000">
                <a:solidFill>
                  <a:schemeClr val="tx1">
                    <a:lumMod val="75000"/>
                    <a:lumOff val="25000"/>
                  </a:schemeClr>
                </a:solidFill>
                <a:latin typeface="Century Gothic"/>
                <a:ea typeface="+mn-lt"/>
                <a:cs typeface="+mn-lt"/>
              </a:rPr>
              <a:t>Ecologically diverse landscapes</a:t>
            </a:r>
          </a:p>
          <a:p>
            <a:pPr lvl="1">
              <a:spcBef>
                <a:spcPts val="0"/>
              </a:spcBef>
              <a:spcAft>
                <a:spcPts val="600"/>
              </a:spcAft>
              <a:buClr>
                <a:srgbClr val="CF703B"/>
              </a:buClr>
            </a:pPr>
            <a:r>
              <a:rPr lang="en-US" sz="2000">
                <a:solidFill>
                  <a:schemeClr val="tx1">
                    <a:lumMod val="75000"/>
                    <a:lumOff val="25000"/>
                  </a:schemeClr>
                </a:solidFill>
                <a:latin typeface="Century Gothic"/>
                <a:ea typeface="+mn-lt"/>
                <a:cs typeface="+mn-lt"/>
              </a:rPr>
              <a:t>Economically impactful local goods</a:t>
            </a:r>
          </a:p>
          <a:p>
            <a:pPr lvl="1">
              <a:spcBef>
                <a:spcPts val="0"/>
              </a:spcBef>
              <a:spcAft>
                <a:spcPts val="600"/>
              </a:spcAft>
              <a:buClr>
                <a:srgbClr val="CF703B"/>
              </a:buClr>
            </a:pPr>
            <a:r>
              <a:rPr lang="en-US" sz="2000">
                <a:solidFill>
                  <a:schemeClr val="tx1">
                    <a:lumMod val="75000"/>
                    <a:lumOff val="25000"/>
                  </a:schemeClr>
                </a:solidFill>
                <a:latin typeface="Century Gothic"/>
                <a:ea typeface="+mn-lt"/>
                <a:cs typeface="+mn-lt"/>
              </a:rPr>
              <a:t>Unique cultural identity</a:t>
            </a:r>
          </a:p>
          <a:p>
            <a:pPr>
              <a:spcBef>
                <a:spcPts val="0"/>
              </a:spcBef>
              <a:spcAft>
                <a:spcPts val="600"/>
              </a:spcAft>
              <a:buClr>
                <a:srgbClr val="CF703B"/>
              </a:buClr>
            </a:pPr>
            <a:endParaRPr lang="en-US" sz="2000">
              <a:solidFill>
                <a:schemeClr val="tx1">
                  <a:lumMod val="75000"/>
                  <a:lumOff val="25000"/>
                </a:schemeClr>
              </a:solidFill>
              <a:latin typeface="Century Gothic" panose="020F0302020204030204"/>
              <a:cs typeface="Calibri" panose="020F0502020204030204"/>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entury Gothic" panose="020F0302020204030204"/>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endParaRPr lang="en-US" sz="2000">
              <a:solidFill>
                <a:schemeClr val="tx1">
                  <a:lumMod val="75000"/>
                  <a:lumOff val="25000"/>
                </a:schemeClr>
              </a:solidFill>
              <a:latin typeface="Century Gothic" panose="020F0302020204030204"/>
              <a:cs typeface="Calibri" panose="020F0502020204030204"/>
            </a:endParaRPr>
          </a:p>
        </p:txBody>
      </p:sp>
      <p:grpSp>
        <p:nvGrpSpPr>
          <p:cNvPr id="15" name="Group 14">
            <a:extLst>
              <a:ext uri="{FF2B5EF4-FFF2-40B4-BE49-F238E27FC236}">
                <a16:creationId xmlns:a16="http://schemas.microsoft.com/office/drawing/2014/main" id="{4D5702A7-1117-91FE-F763-A249BD22F9AA}"/>
              </a:ext>
            </a:extLst>
          </p:cNvPr>
          <p:cNvGrpSpPr/>
          <p:nvPr/>
        </p:nvGrpSpPr>
        <p:grpSpPr>
          <a:xfrm>
            <a:off x="164164" y="6092403"/>
            <a:ext cx="10904068" cy="503226"/>
            <a:chOff x="534866" y="6082106"/>
            <a:chExt cx="8690151" cy="513523"/>
          </a:xfrm>
        </p:grpSpPr>
        <p:sp>
          <p:nvSpPr>
            <p:cNvPr id="4" name="Rectangle: Rounded Corners 3">
              <a:extLst>
                <a:ext uri="{FF2B5EF4-FFF2-40B4-BE49-F238E27FC236}">
                  <a16:creationId xmlns:a16="http://schemas.microsoft.com/office/drawing/2014/main" id="{D50CDE3B-2A1C-23CA-0D94-E870FA942248}"/>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id="{F2DC2BE8-C4F2-2D5A-21CD-C4E2F36F0B82}"/>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p>
          </p:txBody>
        </p:sp>
        <p:sp>
          <p:nvSpPr>
            <p:cNvPr id="12" name="Rectangle: Rounded Corners 11">
              <a:extLst>
                <a:ext uri="{FF2B5EF4-FFF2-40B4-BE49-F238E27FC236}">
                  <a16:creationId xmlns:a16="http://schemas.microsoft.com/office/drawing/2014/main" id="{3897424A-C197-8647-6817-5AA0915319E1}"/>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D3D1395-E960-EAFC-3E63-B0A1BAAA63DF}"/>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2" name="Picture 2">
            <a:extLst>
              <a:ext uri="{FF2B5EF4-FFF2-40B4-BE49-F238E27FC236}">
                <a16:creationId xmlns:a16="http://schemas.microsoft.com/office/drawing/2014/main" id="{B62EFB59-67F8-7B53-97C8-C01D377C5E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57961" y="3116466"/>
            <a:ext cx="4098875" cy="2719305"/>
          </a:xfrm>
          <a:prstGeom prst="rect">
            <a:avLst/>
          </a:prstGeom>
        </p:spPr>
      </p:pic>
      <p:pic>
        <p:nvPicPr>
          <p:cNvPr id="3" name="Picture 4" descr="A picture containing text, sky, outdoor, grass&#10;&#10;Description automatically generated">
            <a:extLst>
              <a:ext uri="{FF2B5EF4-FFF2-40B4-BE49-F238E27FC236}">
                <a16:creationId xmlns:a16="http://schemas.microsoft.com/office/drawing/2014/main" id="{DD4CC07A-B18B-AC87-6A0C-388564A0FD1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20"/>
          <a:stretch/>
        </p:blipFill>
        <p:spPr>
          <a:xfrm rot="5400000">
            <a:off x="6658613" y="1351068"/>
            <a:ext cx="4374818" cy="4639920"/>
          </a:xfrm>
          <a:prstGeom prst="rect">
            <a:avLst/>
          </a:prstGeom>
        </p:spPr>
      </p:pic>
    </p:spTree>
    <p:extLst>
      <p:ext uri="{BB962C8B-B14F-4D97-AF65-F5344CB8AC3E}">
        <p14:creationId xmlns:p14="http://schemas.microsoft.com/office/powerpoint/2010/main" val="356420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8471" y="6697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Virtual Fencing in Adaptive Management</a:t>
            </a:r>
            <a:endParaRPr lang="en-US"/>
          </a:p>
        </p:txBody>
      </p:sp>
      <p:sp>
        <p:nvSpPr>
          <p:cNvPr id="10" name="Text Placeholder 3"/>
          <p:cNvSpPr txBox="1">
            <a:spLocks/>
          </p:cNvSpPr>
          <p:nvPr/>
        </p:nvSpPr>
        <p:spPr>
          <a:xfrm>
            <a:off x="375033" y="1715846"/>
            <a:ext cx="5762264" cy="36538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Emerging technology for rangeland environments </a:t>
            </a:r>
          </a:p>
          <a:p>
            <a:pPr>
              <a:spcBef>
                <a:spcPts val="0"/>
              </a:spcBef>
              <a:spcAft>
                <a:spcPts val="600"/>
              </a:spcAft>
              <a:buClr>
                <a:srgbClr val="CF703B"/>
              </a:buClr>
            </a:pPr>
            <a:endParaRPr lang="en-US" sz="2400" dirty="0">
              <a:solidFill>
                <a:schemeClr val="tx1">
                  <a:lumMod val="75000"/>
                  <a:lumOff val="25000"/>
                </a:schemeClr>
              </a:solidFill>
              <a:latin typeface="Century Gothic"/>
              <a:ea typeface="+mn-lt"/>
              <a:cs typeface="+mn-lt"/>
            </a:endParaRPr>
          </a:p>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Potentially improves management efficiency </a:t>
            </a:r>
          </a:p>
          <a:p>
            <a:pPr>
              <a:spcBef>
                <a:spcPts val="0"/>
              </a:spcBef>
              <a:spcAft>
                <a:spcPts val="600"/>
              </a:spcAft>
              <a:buClr>
                <a:srgbClr val="CF703B"/>
              </a:buClr>
            </a:pPr>
            <a:endParaRPr lang="en-US" sz="2400" dirty="0">
              <a:solidFill>
                <a:schemeClr val="tx1">
                  <a:lumMod val="75000"/>
                  <a:lumOff val="25000"/>
                </a:schemeClr>
              </a:solidFill>
              <a:latin typeface="Century Gothic"/>
              <a:ea typeface="+mn-lt"/>
              <a:cs typeface="+mn-lt"/>
            </a:endParaRPr>
          </a:p>
          <a:p>
            <a:pPr>
              <a:spcBef>
                <a:spcPts val="0"/>
              </a:spcBef>
              <a:spcAft>
                <a:spcPts val="600"/>
              </a:spcAft>
              <a:buClr>
                <a:srgbClr val="CF703B"/>
              </a:buClr>
            </a:pPr>
            <a:r>
              <a:rPr lang="en-US" sz="2400" dirty="0">
                <a:solidFill>
                  <a:schemeClr val="tx1">
                    <a:lumMod val="75000"/>
                    <a:lumOff val="25000"/>
                  </a:schemeClr>
                </a:solidFill>
                <a:latin typeface="Century Gothic"/>
                <a:ea typeface="+mn-lt"/>
                <a:cs typeface="+mn-lt"/>
              </a:rPr>
              <a:t>Quickly being adopted across ranches in the Western US </a:t>
            </a:r>
          </a:p>
          <a:p>
            <a:pPr marL="57150">
              <a:spcBef>
                <a:spcPts val="0"/>
              </a:spcBef>
              <a:spcAft>
                <a:spcPts val="600"/>
              </a:spcAft>
              <a:buClr>
                <a:srgbClr val="CF703B"/>
              </a:buClr>
              <a:buFont typeface="Arial,Sans-Serif" panose="05030102010509060703" pitchFamily="18" charset="2"/>
              <a:buChar char="•"/>
            </a:pPr>
            <a:endParaRPr lang="en-US" sz="2400" dirty="0">
              <a:solidFill>
                <a:schemeClr val="tx1">
                  <a:lumMod val="75000"/>
                  <a:lumOff val="25000"/>
                </a:schemeClr>
              </a:solidFill>
              <a:latin typeface="Century Gothic" panose="020F0302020204030204"/>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endParaRPr lang="en-US" sz="2400" dirty="0">
              <a:solidFill>
                <a:schemeClr val="tx1">
                  <a:lumMod val="75000"/>
                  <a:lumOff val="25000"/>
                </a:schemeClr>
              </a:solidFill>
              <a:latin typeface="Century Gothic" panose="020F0302020204030204"/>
              <a:cs typeface="Calibri" panose="020F0502020204030204"/>
            </a:endParaRPr>
          </a:p>
        </p:txBody>
      </p:sp>
      <p:pic>
        <p:nvPicPr>
          <p:cNvPr id="8" name="Picture 15">
            <a:extLst>
              <a:ext uri="{FF2B5EF4-FFF2-40B4-BE49-F238E27FC236}">
                <a16:creationId xmlns:a16="http://schemas.microsoft.com/office/drawing/2014/main" id="{3F0BAF40-85B4-19C6-CED4-058EF837F791}"/>
              </a:ext>
            </a:extLst>
          </p:cNvPr>
          <p:cNvPicPr>
            <a:picLocks noChangeAspect="1"/>
          </p:cNvPicPr>
          <p:nvPr/>
        </p:nvPicPr>
        <p:blipFill>
          <a:blip r:embed="rId3"/>
          <a:stretch>
            <a:fillRect/>
          </a:stretch>
        </p:blipFill>
        <p:spPr>
          <a:xfrm>
            <a:off x="6566377" y="1068328"/>
            <a:ext cx="5194395" cy="3871304"/>
          </a:xfrm>
          <a:prstGeom prst="rect">
            <a:avLst/>
          </a:prstGeom>
        </p:spPr>
      </p:pic>
      <p:grpSp>
        <p:nvGrpSpPr>
          <p:cNvPr id="15" name="Group 14">
            <a:extLst>
              <a:ext uri="{FF2B5EF4-FFF2-40B4-BE49-F238E27FC236}">
                <a16:creationId xmlns:a16="http://schemas.microsoft.com/office/drawing/2014/main" id="{4D5702A7-1117-91FE-F763-A249BD22F9AA}"/>
              </a:ext>
            </a:extLst>
          </p:cNvPr>
          <p:cNvGrpSpPr/>
          <p:nvPr/>
        </p:nvGrpSpPr>
        <p:grpSpPr>
          <a:xfrm>
            <a:off x="164164" y="6092403"/>
            <a:ext cx="10904068" cy="503226"/>
            <a:chOff x="534866" y="6082106"/>
            <a:chExt cx="8690151" cy="513523"/>
          </a:xfrm>
        </p:grpSpPr>
        <p:sp>
          <p:nvSpPr>
            <p:cNvPr id="4" name="Rectangle: Rounded Corners 3">
              <a:extLst>
                <a:ext uri="{FF2B5EF4-FFF2-40B4-BE49-F238E27FC236}">
                  <a16:creationId xmlns:a16="http://schemas.microsoft.com/office/drawing/2014/main" id="{D50CDE3B-2A1C-23CA-0D94-E870FA942248}"/>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7" name="Rectangle: Rounded Corners 6">
              <a:extLst>
                <a:ext uri="{FF2B5EF4-FFF2-40B4-BE49-F238E27FC236}">
                  <a16:creationId xmlns:a16="http://schemas.microsoft.com/office/drawing/2014/main" id="{F2DC2BE8-C4F2-2D5A-21CD-C4E2F36F0B82}"/>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p>
          </p:txBody>
        </p:sp>
        <p:sp>
          <p:nvSpPr>
            <p:cNvPr id="12" name="Rectangle: Rounded Corners 11">
              <a:extLst>
                <a:ext uri="{FF2B5EF4-FFF2-40B4-BE49-F238E27FC236}">
                  <a16:creationId xmlns:a16="http://schemas.microsoft.com/office/drawing/2014/main" id="{3897424A-C197-8647-6817-5AA0915319E1}"/>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4" name="Rectangle: Rounded Corners 13">
              <a:extLst>
                <a:ext uri="{FF2B5EF4-FFF2-40B4-BE49-F238E27FC236}">
                  <a16:creationId xmlns:a16="http://schemas.microsoft.com/office/drawing/2014/main" id="{BD3D1395-E960-EAFC-3E63-B0A1BAAA63DF}"/>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sp>
        <p:nvSpPr>
          <p:cNvPr id="3" name="Text Placeholder 4">
            <a:extLst>
              <a:ext uri="{FF2B5EF4-FFF2-40B4-BE49-F238E27FC236}">
                <a16:creationId xmlns:a16="http://schemas.microsoft.com/office/drawing/2014/main" id="{5F0B793D-EC6E-72D8-DDE6-BF6DBC57447B}"/>
              </a:ext>
            </a:extLst>
          </p:cNvPr>
          <p:cNvSpPr txBox="1">
            <a:spLocks/>
          </p:cNvSpPr>
          <p:nvPr/>
        </p:nvSpPr>
        <p:spPr>
          <a:xfrm>
            <a:off x="8380574" y="4918861"/>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CSIRO</a:t>
            </a:r>
            <a:endParaRPr lang="en-US" sz="900" i="0" u="none" strike="noStrike" kern="1200" cap="none" spc="0" normalizeH="0" baseline="0" noProof="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134476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3468B45D-BCA0-693A-58BA-88129AECCC57}"/>
              </a:ext>
            </a:extLst>
          </p:cNvPr>
          <p:cNvSpPr txBox="1">
            <a:spLocks/>
          </p:cNvSpPr>
          <p:nvPr/>
        </p:nvSpPr>
        <p:spPr>
          <a:xfrm>
            <a:off x="457072" y="3033608"/>
            <a:ext cx="10770500" cy="2740210"/>
          </a:xfrm>
          <a:prstGeom prst="rect">
            <a:avLst/>
          </a:prstGeom>
          <a:solidFill>
            <a:schemeClr val="accent4">
              <a:lumMod val="40000"/>
              <a:lumOff val="60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Bef>
                <a:spcPts val="0"/>
              </a:spcBef>
              <a:spcAft>
                <a:spcPts val="600"/>
              </a:spcAft>
              <a:buClr>
                <a:srgbClr val="CF703B"/>
              </a:buClr>
              <a:buNone/>
            </a:pPr>
            <a:r>
              <a:rPr lang="en-US" sz="2000" b="1">
                <a:solidFill>
                  <a:schemeClr val="tx1">
                    <a:lumMod val="75000"/>
                    <a:lumOff val="25000"/>
                  </a:schemeClr>
                </a:solidFill>
                <a:latin typeface="Century Gothic"/>
                <a:cs typeface="Calibri"/>
              </a:rPr>
              <a:t>Concerns:</a:t>
            </a: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19" name="Text Placeholder 3">
            <a:extLst>
              <a:ext uri="{FF2B5EF4-FFF2-40B4-BE49-F238E27FC236}">
                <a16:creationId xmlns:a16="http://schemas.microsoft.com/office/drawing/2014/main" id="{3032D20F-3A90-3695-D82A-C6904ECF4BAA}"/>
              </a:ext>
            </a:extLst>
          </p:cNvPr>
          <p:cNvSpPr txBox="1">
            <a:spLocks/>
          </p:cNvSpPr>
          <p:nvPr/>
        </p:nvSpPr>
        <p:spPr>
          <a:xfrm>
            <a:off x="457072" y="1344731"/>
            <a:ext cx="10770500" cy="1581614"/>
          </a:xfrm>
          <a:prstGeom prst="rect">
            <a:avLst/>
          </a:prstGeom>
          <a:solidFill>
            <a:schemeClr val="accent2">
              <a:lumMod val="60000"/>
              <a:lumOff val="40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spcBef>
                <a:spcPts val="0"/>
              </a:spcBef>
              <a:spcAft>
                <a:spcPts val="600"/>
              </a:spcAft>
              <a:buClr>
                <a:srgbClr val="CF703B"/>
              </a:buClr>
              <a:buNone/>
            </a:pPr>
            <a:r>
              <a:rPr lang="en-US" sz="2000" b="1">
                <a:solidFill>
                  <a:schemeClr val="tx1">
                    <a:lumMod val="75000"/>
                    <a:lumOff val="25000"/>
                  </a:schemeClr>
                </a:solidFill>
                <a:latin typeface="Century Gothic"/>
                <a:cs typeface="Calibri"/>
              </a:rPr>
              <a:t>Partners:</a:t>
            </a: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2760897" y="1393749"/>
            <a:ext cx="4335834" cy="15816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0">
              <a:spcBef>
                <a:spcPts val="0"/>
              </a:spcBef>
              <a:spcAft>
                <a:spcPts val="600"/>
              </a:spcAft>
              <a:buClr>
                <a:srgbClr val="CF703B"/>
              </a:buClr>
              <a:buNone/>
            </a:pPr>
            <a:r>
              <a:rPr lang="en-US" sz="2000" b="1">
                <a:solidFill>
                  <a:schemeClr val="tx1">
                    <a:lumMod val="75000"/>
                    <a:lumOff val="25000"/>
                  </a:schemeClr>
                </a:solidFill>
                <a:latin typeface="Century Gothic"/>
                <a:cs typeface="Calibri"/>
              </a:rPr>
              <a:t>Red Top Ranch</a:t>
            </a:r>
            <a:endParaRPr lang="en-US" sz="2000">
              <a:solidFill>
                <a:schemeClr val="tx1">
                  <a:lumMod val="75000"/>
                  <a:lumOff val="25000"/>
                </a:schemeClr>
              </a:solidFill>
              <a:latin typeface="Century Gothic"/>
              <a:cs typeface="Calibri"/>
            </a:endParaRP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Working cow ranch</a:t>
            </a:r>
            <a:endParaRPr lang="en-US">
              <a:solidFill>
                <a:schemeClr val="tx1">
                  <a:lumMod val="75000"/>
                  <a:lumOff val="25000"/>
                </a:schemeClr>
              </a:solidFill>
              <a:latin typeface="Century Gothic"/>
            </a:endParaRP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Focused on cattle health and profitable ranch </a:t>
            </a:r>
          </a:p>
          <a:p>
            <a:pPr marL="857250" lvl="1">
              <a:spcBef>
                <a:spcPts val="0"/>
              </a:spcBef>
              <a:spcAft>
                <a:spcPts val="600"/>
              </a:spcAft>
              <a:buClr>
                <a:srgbClr val="CF703B"/>
              </a:buClr>
            </a:pPr>
            <a:endParaRPr lang="en-US" sz="1800">
              <a:solidFill>
                <a:schemeClr val="tx1">
                  <a:lumMod val="75000"/>
                  <a:lumOff val="25000"/>
                </a:schemeClr>
              </a:solidFill>
              <a:latin typeface="Century Gothic"/>
              <a:cs typeface="Calibri"/>
            </a:endParaRPr>
          </a:p>
          <a:p>
            <a:pPr marL="400050" indent="-342900">
              <a:spcBef>
                <a:spcPts val="0"/>
              </a:spcBef>
              <a:spcAft>
                <a:spcPts val="600"/>
              </a:spcAft>
            </a:pPr>
            <a:endParaRPr lang="en-US" sz="2000">
              <a:solidFill>
                <a:schemeClr val="tx1">
                  <a:lumMod val="75000"/>
                  <a:lumOff val="25000"/>
                </a:schemeClr>
              </a:solidFill>
              <a:latin typeface="Century Gothic"/>
              <a:cs typeface="Calibri"/>
            </a:endParaRP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3" name="Title 1">
            <a:extLst>
              <a:ext uri="{FF2B5EF4-FFF2-40B4-BE49-F238E27FC236}">
                <a16:creationId xmlns:a16="http://schemas.microsoft.com/office/drawing/2014/main" id="{57EA9443-0AAD-6824-F6B2-B664DE2B9465}"/>
              </a:ext>
            </a:extLst>
          </p:cNvPr>
          <p:cNvSpPr txBox="1">
            <a:spLocks/>
          </p:cNvSpPr>
          <p:nvPr/>
        </p:nvSpPr>
        <p:spPr>
          <a:xfrm>
            <a:off x="419100" y="517383"/>
            <a:ext cx="5372579"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Partners &amp; Concerns</a:t>
            </a:r>
            <a:endParaRPr lang="en-US"/>
          </a:p>
        </p:txBody>
      </p:sp>
      <p:grpSp>
        <p:nvGrpSpPr>
          <p:cNvPr id="16" name="Group 15">
            <a:extLst>
              <a:ext uri="{FF2B5EF4-FFF2-40B4-BE49-F238E27FC236}">
                <a16:creationId xmlns:a16="http://schemas.microsoft.com/office/drawing/2014/main" id="{F1097A7E-47CF-5578-2157-881E9179292E}"/>
              </a:ext>
            </a:extLst>
          </p:cNvPr>
          <p:cNvGrpSpPr/>
          <p:nvPr/>
        </p:nvGrpSpPr>
        <p:grpSpPr>
          <a:xfrm>
            <a:off x="164164" y="6092403"/>
            <a:ext cx="10904068" cy="503226"/>
            <a:chOff x="534866" y="6082106"/>
            <a:chExt cx="8690151" cy="513523"/>
          </a:xfrm>
        </p:grpSpPr>
        <p:sp>
          <p:nvSpPr>
            <p:cNvPr id="7" name="Rectangle: Rounded Corners 6">
              <a:extLst>
                <a:ext uri="{FF2B5EF4-FFF2-40B4-BE49-F238E27FC236}">
                  <a16:creationId xmlns:a16="http://schemas.microsoft.com/office/drawing/2014/main" id="{8ADF4A1F-FB8F-F3D3-0FCE-534BE9486F2F}"/>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1" name="Rectangle: Rounded Corners 10">
              <a:extLst>
                <a:ext uri="{FF2B5EF4-FFF2-40B4-BE49-F238E27FC236}">
                  <a16:creationId xmlns:a16="http://schemas.microsoft.com/office/drawing/2014/main" id="{F7B9333C-CEA2-E767-0C7D-5B52CF2E6716}"/>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13" name="Rectangle: Rounded Corners 12">
              <a:extLst>
                <a:ext uri="{FF2B5EF4-FFF2-40B4-BE49-F238E27FC236}">
                  <a16:creationId xmlns:a16="http://schemas.microsoft.com/office/drawing/2014/main" id="{FC79D4BE-8F61-283E-CCA7-6A613C02BFD0}"/>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5" name="Rectangle: Rounded Corners 14">
              <a:extLst>
                <a:ext uri="{FF2B5EF4-FFF2-40B4-BE49-F238E27FC236}">
                  <a16:creationId xmlns:a16="http://schemas.microsoft.com/office/drawing/2014/main" id="{E9060DE8-29D8-FA21-44DC-A1477C491ECE}"/>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8" name="Graphic 11" descr="Open hand with plant outline">
            <a:extLst>
              <a:ext uri="{FF2B5EF4-FFF2-40B4-BE49-F238E27FC236}">
                <a16:creationId xmlns:a16="http://schemas.microsoft.com/office/drawing/2014/main" id="{D109784C-BB64-BA81-3065-16AE6513E4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7291" y="3127765"/>
            <a:ext cx="914400" cy="914400"/>
          </a:xfrm>
          <a:prstGeom prst="rect">
            <a:avLst/>
          </a:prstGeom>
        </p:spPr>
      </p:pic>
      <p:pic>
        <p:nvPicPr>
          <p:cNvPr id="14" name="Graphic 16" descr="Cow outline">
            <a:extLst>
              <a:ext uri="{FF2B5EF4-FFF2-40B4-BE49-F238E27FC236}">
                <a16:creationId xmlns:a16="http://schemas.microsoft.com/office/drawing/2014/main" id="{DD2D5143-AF38-DAD2-C9B1-0479636D7C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7186" y="3052011"/>
            <a:ext cx="914400" cy="914400"/>
          </a:xfrm>
          <a:prstGeom prst="rect">
            <a:avLst/>
          </a:prstGeom>
        </p:spPr>
      </p:pic>
      <p:sp>
        <p:nvSpPr>
          <p:cNvPr id="21" name="Text Placeholder 3">
            <a:extLst>
              <a:ext uri="{FF2B5EF4-FFF2-40B4-BE49-F238E27FC236}">
                <a16:creationId xmlns:a16="http://schemas.microsoft.com/office/drawing/2014/main" id="{08FE6CDB-939B-540C-DFAB-DC14155B087E}"/>
              </a:ext>
            </a:extLst>
          </p:cNvPr>
          <p:cNvSpPr txBox="1">
            <a:spLocks/>
          </p:cNvSpPr>
          <p:nvPr/>
        </p:nvSpPr>
        <p:spPr>
          <a:xfrm>
            <a:off x="2760896" y="4040695"/>
            <a:ext cx="4335834" cy="15816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Forage availability</a:t>
            </a: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Virtual Fencing effects on rotation management</a:t>
            </a:r>
          </a:p>
          <a:p>
            <a:pPr marL="400050" indent="-342900">
              <a:spcBef>
                <a:spcPts val="0"/>
              </a:spcBef>
              <a:spcAft>
                <a:spcPts val="600"/>
              </a:spcAft>
            </a:pPr>
            <a:endParaRPr lang="en-US" sz="2000">
              <a:solidFill>
                <a:schemeClr val="tx1">
                  <a:lumMod val="75000"/>
                  <a:lumOff val="25000"/>
                </a:schemeClr>
              </a:solidFill>
              <a:latin typeface="Century Gothic"/>
              <a:cs typeface="Calibri"/>
            </a:endParaRP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alibri"/>
              <a:cs typeface="Calibri"/>
            </a:endParaRPr>
          </a:p>
        </p:txBody>
      </p:sp>
      <p:sp>
        <p:nvSpPr>
          <p:cNvPr id="22" name="Text Placeholder 3">
            <a:extLst>
              <a:ext uri="{FF2B5EF4-FFF2-40B4-BE49-F238E27FC236}">
                <a16:creationId xmlns:a16="http://schemas.microsoft.com/office/drawing/2014/main" id="{15BC3D4B-28BD-860E-8D46-8A6DB0FC2209}"/>
              </a:ext>
            </a:extLst>
          </p:cNvPr>
          <p:cNvSpPr txBox="1">
            <a:spLocks/>
          </p:cNvSpPr>
          <p:nvPr/>
        </p:nvSpPr>
        <p:spPr>
          <a:xfrm>
            <a:off x="6316896" y="1411572"/>
            <a:ext cx="4335834" cy="151477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0">
              <a:spcBef>
                <a:spcPts val="0"/>
              </a:spcBef>
              <a:spcAft>
                <a:spcPts val="600"/>
              </a:spcAft>
              <a:buClr>
                <a:srgbClr val="CF703B"/>
              </a:buClr>
              <a:buNone/>
            </a:pPr>
            <a:r>
              <a:rPr lang="en-US" sz="2000" b="1">
                <a:solidFill>
                  <a:schemeClr val="tx1">
                    <a:lumMod val="75000"/>
                    <a:lumOff val="25000"/>
                  </a:schemeClr>
                </a:solidFill>
                <a:latin typeface="Century Gothic"/>
                <a:cs typeface="Calibri"/>
              </a:rPr>
              <a:t>The Nature Conservancy</a:t>
            </a:r>
            <a:endParaRPr lang="en-US" sz="2000">
              <a:solidFill>
                <a:schemeClr val="tx1">
                  <a:lumMod val="75000"/>
                  <a:lumOff val="25000"/>
                </a:schemeClr>
              </a:solidFill>
              <a:latin typeface="Century Gothic"/>
              <a:cs typeface="Calibri"/>
            </a:endParaRP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Global conservation organization</a:t>
            </a:r>
            <a:endParaRPr lang="en-US">
              <a:solidFill>
                <a:schemeClr val="tx1">
                  <a:lumMod val="75000"/>
                  <a:lumOff val="25000"/>
                </a:schemeClr>
              </a:solidFill>
              <a:latin typeface="Century Gothic"/>
            </a:endParaRP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Focus on the protection of intact landscapes</a:t>
            </a:r>
          </a:p>
          <a:p>
            <a:pPr marL="400050" indent="-342900">
              <a:spcBef>
                <a:spcPts val="0"/>
              </a:spcBef>
              <a:spcAft>
                <a:spcPts val="600"/>
              </a:spcAft>
            </a:pPr>
            <a:endParaRPr lang="en-US" sz="2000">
              <a:solidFill>
                <a:schemeClr val="tx1">
                  <a:lumMod val="75000"/>
                  <a:lumOff val="25000"/>
                </a:schemeClr>
              </a:solidFill>
              <a:latin typeface="Century Gothic"/>
              <a:cs typeface="Calibri"/>
            </a:endParaRP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24" name="Text Placeholder 3">
            <a:extLst>
              <a:ext uri="{FF2B5EF4-FFF2-40B4-BE49-F238E27FC236}">
                <a16:creationId xmlns:a16="http://schemas.microsoft.com/office/drawing/2014/main" id="{96FE4571-AF48-9B35-82DF-1715AC5A57A1}"/>
              </a:ext>
            </a:extLst>
          </p:cNvPr>
          <p:cNvSpPr txBox="1">
            <a:spLocks/>
          </p:cNvSpPr>
          <p:nvPr/>
        </p:nvSpPr>
        <p:spPr>
          <a:xfrm>
            <a:off x="6348088" y="4040695"/>
            <a:ext cx="4335834" cy="1581614"/>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Biodiversity and habitat protection</a:t>
            </a:r>
            <a:endParaRPr lang="en-US">
              <a:solidFill>
                <a:schemeClr val="tx1">
                  <a:lumMod val="75000"/>
                  <a:lumOff val="25000"/>
                </a:schemeClr>
              </a:solidFill>
              <a:cs typeface="Calibri"/>
            </a:endParaRPr>
          </a:p>
          <a:p>
            <a:pPr marL="857250" lvl="1">
              <a:spcBef>
                <a:spcPts val="0"/>
              </a:spcBef>
              <a:spcAft>
                <a:spcPts val="600"/>
              </a:spcAft>
              <a:buClr>
                <a:srgbClr val="CF703B"/>
              </a:buClr>
            </a:pPr>
            <a:r>
              <a:rPr lang="en-US" sz="1800">
                <a:solidFill>
                  <a:schemeClr val="tx1">
                    <a:lumMod val="75000"/>
                    <a:lumOff val="25000"/>
                  </a:schemeClr>
                </a:solidFill>
                <a:latin typeface="Century Gothic"/>
                <a:cs typeface="Calibri"/>
              </a:rPr>
              <a:t>Suitability of virtual fencing in supporting rangeland management and conservation</a:t>
            </a:r>
          </a:p>
          <a:p>
            <a:pPr marL="57150" indent="0">
              <a:spcBef>
                <a:spcPts val="0"/>
              </a:spcBef>
              <a:spcAft>
                <a:spcPts val="600"/>
              </a:spcAft>
              <a:buNone/>
            </a:pPr>
            <a:endParaRPr lang="en-US" sz="2000">
              <a:solidFill>
                <a:schemeClr val="tx1">
                  <a:lumMod val="75000"/>
                  <a:lumOff val="25000"/>
                </a:schemeClr>
              </a:solidFill>
              <a:latin typeface="Century Gothic"/>
              <a:cs typeface="Calibri"/>
            </a:endParaRPr>
          </a:p>
          <a:p>
            <a:pPr marL="57150" indent="0">
              <a:spcBef>
                <a:spcPts val="0"/>
              </a:spcBef>
              <a:spcAft>
                <a:spcPts val="600"/>
              </a:spcAft>
              <a:buNone/>
            </a:pPr>
            <a:endParaRPr lang="en-US" sz="2000" b="1">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38831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spcBef>
                <a:spcPts val="0"/>
              </a:spcBef>
              <a:spcAft>
                <a:spcPts val="600"/>
              </a:spcAft>
              <a:buClr>
                <a:srgbClr val="CF703B"/>
              </a:buClr>
              <a:buAutoNum type="arabicPeriod"/>
            </a:pPr>
            <a:endParaRPr lang="en-US" sz="2000">
              <a:solidFill>
                <a:srgbClr val="3F3F3F"/>
              </a:solidFill>
              <a:latin typeface="Century Gothic"/>
              <a:cs typeface="Calibri"/>
            </a:endParaRPr>
          </a:p>
        </p:txBody>
      </p:sp>
      <p:sp>
        <p:nvSpPr>
          <p:cNvPr id="3" name="Title 1">
            <a:extLst>
              <a:ext uri="{FF2B5EF4-FFF2-40B4-BE49-F238E27FC236}">
                <a16:creationId xmlns:a16="http://schemas.microsoft.com/office/drawing/2014/main" id="{19280B84-68DA-C31C-5FF6-3371D25DBA06}"/>
              </a:ext>
            </a:extLst>
          </p:cNvPr>
          <p:cNvSpPr txBox="1">
            <a:spLocks/>
          </p:cNvSpPr>
          <p:nvPr/>
        </p:nvSpPr>
        <p:spPr>
          <a:xfrm>
            <a:off x="419100" y="5173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Objectives</a:t>
            </a:r>
            <a:endParaRPr lang="en-US"/>
          </a:p>
        </p:txBody>
      </p:sp>
      <p:grpSp>
        <p:nvGrpSpPr>
          <p:cNvPr id="24" name="Group 23">
            <a:extLst>
              <a:ext uri="{FF2B5EF4-FFF2-40B4-BE49-F238E27FC236}">
                <a16:creationId xmlns:a16="http://schemas.microsoft.com/office/drawing/2014/main" id="{06064C94-BBCD-FAC1-BAE9-DEF72F0D7636}"/>
              </a:ext>
            </a:extLst>
          </p:cNvPr>
          <p:cNvGrpSpPr/>
          <p:nvPr/>
        </p:nvGrpSpPr>
        <p:grpSpPr>
          <a:xfrm>
            <a:off x="164164" y="6092403"/>
            <a:ext cx="10904068" cy="503226"/>
            <a:chOff x="534866" y="6082106"/>
            <a:chExt cx="8690151" cy="513523"/>
          </a:xfrm>
        </p:grpSpPr>
        <p:sp>
          <p:nvSpPr>
            <p:cNvPr id="11" name="Rectangle: Rounded Corners 10">
              <a:extLst>
                <a:ext uri="{FF2B5EF4-FFF2-40B4-BE49-F238E27FC236}">
                  <a16:creationId xmlns:a16="http://schemas.microsoft.com/office/drawing/2014/main" id="{9B0B4D52-683E-B505-0E54-5B190C26430A}"/>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9" name="Rectangle: Rounded Corners 18">
              <a:extLst>
                <a:ext uri="{FF2B5EF4-FFF2-40B4-BE49-F238E27FC236}">
                  <a16:creationId xmlns:a16="http://schemas.microsoft.com/office/drawing/2014/main" id="{87494B3F-C40B-EFAE-1F98-EBB0CB25DB9D}"/>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21" name="Rectangle: Rounded Corners 20">
              <a:extLst>
                <a:ext uri="{FF2B5EF4-FFF2-40B4-BE49-F238E27FC236}">
                  <a16:creationId xmlns:a16="http://schemas.microsoft.com/office/drawing/2014/main" id="{3A77A4BB-98DF-8B5F-48EC-DD1FF5D9A150}"/>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22" name="Rectangle: Rounded Corners 21">
              <a:extLst>
                <a:ext uri="{FF2B5EF4-FFF2-40B4-BE49-F238E27FC236}">
                  <a16:creationId xmlns:a16="http://schemas.microsoft.com/office/drawing/2014/main" id="{C8154B63-AD00-B152-7E67-96105546C90D}"/>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2" name="Graphic 3" descr="Periodic Graph with solid fill">
            <a:extLst>
              <a:ext uri="{FF2B5EF4-FFF2-40B4-BE49-F238E27FC236}">
                <a16:creationId xmlns:a16="http://schemas.microsoft.com/office/drawing/2014/main" id="{B1B891EA-8EBC-6F1E-1D18-3E8B51486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116" y="1741905"/>
            <a:ext cx="1208505" cy="1208505"/>
          </a:xfrm>
          <a:prstGeom prst="rect">
            <a:avLst/>
          </a:prstGeom>
        </p:spPr>
      </p:pic>
      <p:sp>
        <p:nvSpPr>
          <p:cNvPr id="4" name="TextBox 3">
            <a:extLst>
              <a:ext uri="{FF2B5EF4-FFF2-40B4-BE49-F238E27FC236}">
                <a16:creationId xmlns:a16="http://schemas.microsoft.com/office/drawing/2014/main" id="{C9DDC411-D6D8-2ACE-560A-94D8F974C1F3}"/>
              </a:ext>
            </a:extLst>
          </p:cNvPr>
          <p:cNvSpPr txBox="1"/>
          <p:nvPr/>
        </p:nvSpPr>
        <p:spPr>
          <a:xfrm>
            <a:off x="1529347" y="354352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Arial"/>
              </a:rPr>
              <a:t> Track</a:t>
            </a:r>
            <a:r>
              <a:rPr lang="en-US">
                <a:solidFill>
                  <a:schemeClr val="tx1">
                    <a:lumMod val="75000"/>
                    <a:lumOff val="25000"/>
                  </a:schemeClr>
                </a:solidFill>
                <a:latin typeface="Century Gothic"/>
                <a:cs typeface="Arial"/>
              </a:rPr>
              <a:t> and quantify range conditions at Red Top Ranch​</a:t>
            </a:r>
            <a:endParaRPr lang="en-US">
              <a:solidFill>
                <a:schemeClr val="tx1">
                  <a:lumMod val="75000"/>
                  <a:lumOff val="25000"/>
                </a:schemeClr>
              </a:solidFill>
              <a:latin typeface="Century Gothic"/>
            </a:endParaRPr>
          </a:p>
        </p:txBody>
      </p:sp>
      <p:pic>
        <p:nvPicPr>
          <p:cNvPr id="5" name="Graphic 5" descr="Magnifying glass with solid fill">
            <a:extLst>
              <a:ext uri="{FF2B5EF4-FFF2-40B4-BE49-F238E27FC236}">
                <a16:creationId xmlns:a16="http://schemas.microsoft.com/office/drawing/2014/main" id="{D5AB6B79-D1CB-FC47-2F80-373A2D893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9256" y="1759730"/>
            <a:ext cx="1074820" cy="1074820"/>
          </a:xfrm>
          <a:prstGeom prst="rect">
            <a:avLst/>
          </a:prstGeom>
        </p:spPr>
      </p:pic>
      <p:sp>
        <p:nvSpPr>
          <p:cNvPr id="6" name="TextBox 5">
            <a:extLst>
              <a:ext uri="{FF2B5EF4-FFF2-40B4-BE49-F238E27FC236}">
                <a16:creationId xmlns:a16="http://schemas.microsoft.com/office/drawing/2014/main" id="{9B62A193-99AF-BF9A-40A3-2657D12EAEE0}"/>
              </a:ext>
            </a:extLst>
          </p:cNvPr>
          <p:cNvSpPr txBox="1"/>
          <p:nvPr/>
        </p:nvSpPr>
        <p:spPr>
          <a:xfrm>
            <a:off x="4966671" y="354047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Arial"/>
              </a:rPr>
              <a:t>Evaluate</a:t>
            </a:r>
            <a:r>
              <a:rPr lang="en-US" dirty="0">
                <a:solidFill>
                  <a:schemeClr val="tx1">
                    <a:lumMod val="75000"/>
                    <a:lumOff val="25000"/>
                  </a:schemeClr>
                </a:solidFill>
                <a:latin typeface="Century Gothic"/>
                <a:cs typeface="Arial"/>
              </a:rPr>
              <a:t> existing products of standing biomass​</a:t>
            </a:r>
            <a:endParaRPr lang="en-US" dirty="0">
              <a:solidFill>
                <a:schemeClr val="tx1">
                  <a:lumMod val="75000"/>
                  <a:lumOff val="25000"/>
                </a:schemeClr>
              </a:solidFill>
              <a:cs typeface="Calibri"/>
            </a:endParaRPr>
          </a:p>
        </p:txBody>
      </p:sp>
      <p:pic>
        <p:nvPicPr>
          <p:cNvPr id="7" name="Graphic 7" descr="Presentation with bar chart with solid fill">
            <a:extLst>
              <a:ext uri="{FF2B5EF4-FFF2-40B4-BE49-F238E27FC236}">
                <a16:creationId xmlns:a16="http://schemas.microsoft.com/office/drawing/2014/main" id="{74D04F7F-C98D-0CFF-F521-E1FABEFFA5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4098" y="1683977"/>
            <a:ext cx="1190680" cy="1186224"/>
          </a:xfrm>
          <a:prstGeom prst="rect">
            <a:avLst/>
          </a:prstGeom>
        </p:spPr>
      </p:pic>
      <p:sp>
        <p:nvSpPr>
          <p:cNvPr id="8" name="TextBox 7">
            <a:extLst>
              <a:ext uri="{FF2B5EF4-FFF2-40B4-BE49-F238E27FC236}">
                <a16:creationId xmlns:a16="http://schemas.microsoft.com/office/drawing/2014/main" id="{3BF8128D-8A8D-AA9A-A8EF-5569BE70219A}"/>
              </a:ext>
            </a:extLst>
          </p:cNvPr>
          <p:cNvSpPr txBox="1"/>
          <p:nvPr/>
        </p:nvSpPr>
        <p:spPr>
          <a:xfrm>
            <a:off x="8249207" y="3521242"/>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Arial"/>
              </a:rPr>
              <a:t>Support</a:t>
            </a:r>
            <a:r>
              <a:rPr lang="en-US" dirty="0">
                <a:solidFill>
                  <a:schemeClr val="tx1">
                    <a:lumMod val="75000"/>
                    <a:lumOff val="25000"/>
                  </a:schemeClr>
                </a:solidFill>
                <a:latin typeface="Century Gothic"/>
                <a:cs typeface="Arial"/>
              </a:rPr>
              <a:t> larger long-term project that is a collaboration between CSU, TNC, and Red Top Ranch ​</a:t>
            </a:r>
            <a:endParaRPr lang="en-US"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01774E33-BE99-DB83-A841-8C9F2E443941}"/>
              </a:ext>
            </a:extLst>
          </p:cNvPr>
          <p:cNvSpPr txBox="1"/>
          <p:nvPr/>
        </p:nvSpPr>
        <p:spPr>
          <a:xfrm>
            <a:off x="1484786" y="1614013"/>
            <a:ext cx="4393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cs typeface="Arial"/>
              </a:rPr>
              <a:t>1. </a:t>
            </a:r>
            <a:endParaRPr lang="en-US" sz="2000">
              <a:solidFill>
                <a:srgbClr val="3F3F3F"/>
              </a:solidFill>
              <a:latin typeface="Century Gothic"/>
              <a:cs typeface="Arial"/>
            </a:endParaRPr>
          </a:p>
        </p:txBody>
      </p:sp>
      <p:sp>
        <p:nvSpPr>
          <p:cNvPr id="14" name="TextBox 13">
            <a:extLst>
              <a:ext uri="{FF2B5EF4-FFF2-40B4-BE49-F238E27FC236}">
                <a16:creationId xmlns:a16="http://schemas.microsoft.com/office/drawing/2014/main" id="{F6E16086-941A-19F3-A4CE-27E303B5BA32}"/>
              </a:ext>
            </a:extLst>
          </p:cNvPr>
          <p:cNvSpPr txBox="1"/>
          <p:nvPr/>
        </p:nvSpPr>
        <p:spPr>
          <a:xfrm>
            <a:off x="4947207" y="1587276"/>
            <a:ext cx="4393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Arial"/>
              </a:rPr>
              <a:t>2. </a:t>
            </a:r>
            <a:endParaRPr lang="en-US" sz="2000">
              <a:solidFill>
                <a:schemeClr val="tx1">
                  <a:lumMod val="75000"/>
                  <a:lumOff val="25000"/>
                </a:schemeClr>
              </a:solidFill>
              <a:latin typeface="Century Gothic"/>
              <a:cs typeface="Arial"/>
            </a:endParaRPr>
          </a:p>
        </p:txBody>
      </p:sp>
      <p:sp>
        <p:nvSpPr>
          <p:cNvPr id="15" name="TextBox 14">
            <a:extLst>
              <a:ext uri="{FF2B5EF4-FFF2-40B4-BE49-F238E27FC236}">
                <a16:creationId xmlns:a16="http://schemas.microsoft.com/office/drawing/2014/main" id="{2F824980-B7B4-84E6-B765-CF777B60A7C2}"/>
              </a:ext>
            </a:extLst>
          </p:cNvPr>
          <p:cNvSpPr txBox="1"/>
          <p:nvPr/>
        </p:nvSpPr>
        <p:spPr>
          <a:xfrm>
            <a:off x="8030855" y="1614012"/>
            <a:ext cx="4393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cs typeface="Arial"/>
              </a:rPr>
              <a:t>3. </a:t>
            </a:r>
            <a:endParaRPr lang="en-US" sz="2000">
              <a:solidFill>
                <a:srgbClr val="3F3F3F"/>
              </a:solidFill>
              <a:latin typeface="Century Gothic"/>
              <a:cs typeface="Arial"/>
            </a:endParaRPr>
          </a:p>
        </p:txBody>
      </p:sp>
    </p:spTree>
    <p:extLst>
      <p:ext uri="{BB962C8B-B14F-4D97-AF65-F5344CB8AC3E}">
        <p14:creationId xmlns:p14="http://schemas.microsoft.com/office/powerpoint/2010/main" val="34954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Map&#10;&#10;Description automatically generated">
            <a:extLst>
              <a:ext uri="{FF2B5EF4-FFF2-40B4-BE49-F238E27FC236}">
                <a16:creationId xmlns:a16="http://schemas.microsoft.com/office/drawing/2014/main" id="{AF895CA6-AE89-4D06-C741-F5B8D4793C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54" b="-164"/>
          <a:stretch/>
        </p:blipFill>
        <p:spPr>
          <a:xfrm>
            <a:off x="6010020" y="568931"/>
            <a:ext cx="5302097" cy="4982329"/>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Study Area</a:t>
            </a:r>
            <a:endParaRPr lang="en-US"/>
          </a:p>
        </p:txBody>
      </p:sp>
      <p:sp>
        <p:nvSpPr>
          <p:cNvPr id="10" name="Text Placeholder 3"/>
          <p:cNvSpPr txBox="1">
            <a:spLocks/>
          </p:cNvSpPr>
          <p:nvPr/>
        </p:nvSpPr>
        <p:spPr>
          <a:xfrm>
            <a:off x="347433" y="1100237"/>
            <a:ext cx="4884771" cy="211930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600"/>
              </a:spcAft>
              <a:buClr>
                <a:srgbClr val="CF703B"/>
              </a:buClr>
              <a:buNone/>
            </a:pPr>
            <a:r>
              <a:rPr lang="en-US" sz="2000" dirty="0">
                <a:solidFill>
                  <a:schemeClr val="tx1">
                    <a:lumMod val="75000"/>
                    <a:lumOff val="25000"/>
                  </a:schemeClr>
                </a:solidFill>
                <a:latin typeface="Century Gothic"/>
                <a:ea typeface="+mn-lt"/>
                <a:cs typeface="+mn-lt"/>
              </a:rPr>
              <a:t>Red Top Ranch</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ea typeface="+mn-lt"/>
                <a:cs typeface="+mn-lt"/>
              </a:rPr>
              <a:t>~80,000 acres divided into 34 pastures</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ea typeface="+mn-lt"/>
                <a:cs typeface="+mn-lt"/>
              </a:rPr>
              <a:t>Working cattle ranch</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ea typeface="+mn-lt"/>
                <a:cs typeface="+mn-lt"/>
              </a:rPr>
              <a:t>Shortgrass steppe</a:t>
            </a:r>
          </a:p>
          <a:p>
            <a:pPr marL="800100" lvl="2" indent="-342900">
              <a:spcBef>
                <a:spcPts val="0"/>
              </a:spcBef>
              <a:spcAft>
                <a:spcPts val="600"/>
              </a:spcAft>
              <a:buClr>
                <a:srgbClr val="CF703B"/>
              </a:buClr>
            </a:pPr>
            <a:endParaRPr lang="en-US" dirty="0">
              <a:solidFill>
                <a:schemeClr val="tx1">
                  <a:lumMod val="75000"/>
                  <a:lumOff val="25000"/>
                </a:schemeClr>
              </a:solidFill>
              <a:latin typeface="Century Gothic"/>
              <a:ea typeface="+mn-lt"/>
              <a:cs typeface="+mn-lt"/>
            </a:endParaRPr>
          </a:p>
          <a:p>
            <a:pPr marL="800100" lvl="2" indent="-342900">
              <a:spcBef>
                <a:spcPts val="0"/>
              </a:spcBef>
              <a:spcAft>
                <a:spcPts val="600"/>
              </a:spcAft>
              <a:buClr>
                <a:srgbClr val="CF703B"/>
              </a:buClr>
            </a:pPr>
            <a:endParaRPr lang="en-US" sz="2000" dirty="0">
              <a:solidFill>
                <a:schemeClr val="tx1">
                  <a:lumMod val="75000"/>
                  <a:lumOff val="25000"/>
                </a:schemeClr>
              </a:solidFill>
              <a:latin typeface="Century Gothic"/>
              <a:ea typeface="+mn-lt"/>
              <a:cs typeface="+mn-lt"/>
            </a:endParaRPr>
          </a:p>
          <a:p>
            <a:pPr marL="800100" lvl="2" indent="-342900">
              <a:spcBef>
                <a:spcPts val="0"/>
              </a:spcBef>
              <a:spcAft>
                <a:spcPts val="600"/>
              </a:spcAft>
              <a:buClr>
                <a:srgbClr val="CF703B"/>
              </a:buClr>
            </a:pPr>
            <a:endParaRPr lang="en-US" sz="2000" dirty="0">
              <a:solidFill>
                <a:schemeClr val="tx1">
                  <a:lumMod val="75000"/>
                  <a:lumOff val="25000"/>
                </a:schemeClr>
              </a:solidFill>
              <a:latin typeface="Century Gothic"/>
              <a:ea typeface="+mn-lt"/>
              <a:cs typeface="+mn-lt"/>
            </a:endParaRPr>
          </a:p>
          <a:p>
            <a:pPr marL="800100" lvl="2" indent="-342900">
              <a:spcBef>
                <a:spcPts val="0"/>
              </a:spcBef>
              <a:spcAft>
                <a:spcPts val="600"/>
              </a:spcAft>
              <a:buClr>
                <a:srgbClr val="CF703B"/>
              </a:buClr>
            </a:pPr>
            <a:endParaRPr lang="en-US" sz="2000" dirty="0">
              <a:solidFill>
                <a:schemeClr val="tx1">
                  <a:lumMod val="75000"/>
                  <a:lumOff val="25000"/>
                </a:schemeClr>
              </a:solidFill>
              <a:latin typeface="Century Gothic"/>
              <a:cs typeface="Calibri"/>
            </a:endParaRPr>
          </a:p>
          <a:p>
            <a:pPr marL="457200" lvl="2" indent="0">
              <a:spcBef>
                <a:spcPts val="0"/>
              </a:spcBef>
              <a:spcAft>
                <a:spcPts val="600"/>
              </a:spcAft>
              <a:buClr>
                <a:srgbClr val="CF703B"/>
              </a:buClr>
              <a:buNone/>
            </a:pPr>
            <a:endParaRPr lang="en-US" sz="2000" dirty="0">
              <a:solidFill>
                <a:schemeClr val="tx1">
                  <a:lumMod val="75000"/>
                  <a:lumOff val="25000"/>
                </a:schemeClr>
              </a:solidFill>
              <a:latin typeface="Century Gothic"/>
              <a:cs typeface="Calibri"/>
            </a:endParaRPr>
          </a:p>
          <a:p>
            <a:pPr marL="342900">
              <a:spcBef>
                <a:spcPts val="0"/>
              </a:spcBef>
              <a:spcAft>
                <a:spcPts val="600"/>
              </a:spcAft>
              <a:buClr>
                <a:srgbClr val="CF703B"/>
              </a:buClr>
              <a:buFont typeface="Arial,Sans-Serif" panose="05030102010509060703" pitchFamily="18" charset="2"/>
              <a:buChar char="•"/>
            </a:pPr>
            <a:endParaRPr lang="en-US" sz="2000" dirty="0">
              <a:solidFill>
                <a:schemeClr val="tx1">
                  <a:lumMod val="75000"/>
                  <a:lumOff val="25000"/>
                </a:schemeClr>
              </a:solidFill>
              <a:latin typeface="Century Gothic"/>
              <a:cs typeface="Calibri"/>
            </a:endParaRPr>
          </a:p>
          <a:p>
            <a:pPr marL="342900">
              <a:spcBef>
                <a:spcPts val="0"/>
              </a:spcBef>
              <a:spcAft>
                <a:spcPts val="600"/>
              </a:spcAft>
              <a:buFont typeface="Arial,Sans-Serif" panose="05030102010509060703" pitchFamily="18" charset="2"/>
              <a:buChar char="•"/>
            </a:pPr>
            <a:endParaRPr lang="en-US" sz="2000" dirty="0">
              <a:solidFill>
                <a:schemeClr val="tx1">
                  <a:lumMod val="75000"/>
                  <a:lumOff val="25000"/>
                </a:schemeClr>
              </a:solidFill>
              <a:latin typeface="Century Gothic"/>
              <a:cs typeface="Calibri"/>
            </a:endParaRPr>
          </a:p>
          <a:p>
            <a:pPr marL="57150">
              <a:spcBef>
                <a:spcPts val="0"/>
              </a:spcBef>
              <a:spcAft>
                <a:spcPts val="600"/>
              </a:spcAft>
              <a:buClr>
                <a:srgbClr val="CF703B"/>
              </a:buClr>
              <a:buFont typeface="Arial,Sans-Serif" panose="05030102010509060703" pitchFamily="18" charset="2"/>
              <a:buChar char="•"/>
            </a:pPr>
            <a:endParaRPr lang="en-US" sz="2000" dirty="0">
              <a:solidFill>
                <a:schemeClr val="tx1">
                  <a:lumMod val="75000"/>
                  <a:lumOff val="25000"/>
                </a:schemeClr>
              </a:solidFill>
              <a:latin typeface="Century Gothic"/>
              <a:cs typeface="Calibri"/>
            </a:endParaRPr>
          </a:p>
        </p:txBody>
      </p:sp>
      <p:grpSp>
        <p:nvGrpSpPr>
          <p:cNvPr id="2" name="Group 1">
            <a:extLst>
              <a:ext uri="{FF2B5EF4-FFF2-40B4-BE49-F238E27FC236}">
                <a16:creationId xmlns:a16="http://schemas.microsoft.com/office/drawing/2014/main" id="{2D231EB3-B442-4ECE-9ABB-14C6D4EDBA0F}"/>
              </a:ext>
            </a:extLst>
          </p:cNvPr>
          <p:cNvGrpSpPr/>
          <p:nvPr/>
        </p:nvGrpSpPr>
        <p:grpSpPr>
          <a:xfrm>
            <a:off x="164164" y="6092403"/>
            <a:ext cx="10904068" cy="503226"/>
            <a:chOff x="534866" y="6082106"/>
            <a:chExt cx="8690151" cy="513523"/>
          </a:xfrm>
        </p:grpSpPr>
        <p:sp>
          <p:nvSpPr>
            <p:cNvPr id="4" name="Rectangle: Rounded Corners 3">
              <a:extLst>
                <a:ext uri="{FF2B5EF4-FFF2-40B4-BE49-F238E27FC236}">
                  <a16:creationId xmlns:a16="http://schemas.microsoft.com/office/drawing/2014/main" id="{FB0072BB-8030-AFB0-D55E-95335251C493}"/>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6" name="Rectangle: Rounded Corners 5">
              <a:extLst>
                <a:ext uri="{FF2B5EF4-FFF2-40B4-BE49-F238E27FC236}">
                  <a16:creationId xmlns:a16="http://schemas.microsoft.com/office/drawing/2014/main" id="{0637EB13-9D4B-E62E-5116-B818E181F5AC}"/>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8" name="Rectangle: Rounded Corners 7">
              <a:extLst>
                <a:ext uri="{FF2B5EF4-FFF2-40B4-BE49-F238E27FC236}">
                  <a16:creationId xmlns:a16="http://schemas.microsoft.com/office/drawing/2014/main" id="{AAA6E86D-0D6F-AF0E-91F4-75553E3AA2D9}"/>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12" name="Rectangle: Rounded Corners 11">
              <a:extLst>
                <a:ext uri="{FF2B5EF4-FFF2-40B4-BE49-F238E27FC236}">
                  <a16:creationId xmlns:a16="http://schemas.microsoft.com/office/drawing/2014/main" id="{72A01FBB-2B55-3B5E-E7A1-830B51B38AEE}"/>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5" name="Picture 6" descr="Map&#10;&#10;Description automatically generated">
            <a:extLst>
              <a:ext uri="{FF2B5EF4-FFF2-40B4-BE49-F238E27FC236}">
                <a16:creationId xmlns:a16="http://schemas.microsoft.com/office/drawing/2014/main" id="{A53C8BA0-B4F7-B8D4-7F7B-B870510BBE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81731" y="3742100"/>
            <a:ext cx="2359630" cy="1801895"/>
          </a:xfrm>
          <a:prstGeom prst="rect">
            <a:avLst/>
          </a:prstGeom>
        </p:spPr>
      </p:pic>
      <p:cxnSp>
        <p:nvCxnSpPr>
          <p:cNvPr id="18" name="Straight Arrow Connector 17">
            <a:extLst>
              <a:ext uri="{FF2B5EF4-FFF2-40B4-BE49-F238E27FC236}">
                <a16:creationId xmlns:a16="http://schemas.microsoft.com/office/drawing/2014/main" id="{6D1EB579-C266-49C4-856A-1FE9780C7EB8}"/>
              </a:ext>
            </a:extLst>
          </p:cNvPr>
          <p:cNvCxnSpPr/>
          <p:nvPr/>
        </p:nvCxnSpPr>
        <p:spPr>
          <a:xfrm flipV="1">
            <a:off x="4924169" y="580108"/>
            <a:ext cx="1087990" cy="437640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5F5038D-B5E2-420B-7346-48EC4AD3E04F}"/>
              </a:ext>
            </a:extLst>
          </p:cNvPr>
          <p:cNvCxnSpPr>
            <a:cxnSpLocks/>
          </p:cNvCxnSpPr>
          <p:nvPr/>
        </p:nvCxnSpPr>
        <p:spPr>
          <a:xfrm>
            <a:off x="4924170" y="5046161"/>
            <a:ext cx="1067615" cy="488984"/>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 Placeholder 3">
            <a:extLst>
              <a:ext uri="{FF2B5EF4-FFF2-40B4-BE49-F238E27FC236}">
                <a16:creationId xmlns:a16="http://schemas.microsoft.com/office/drawing/2014/main" id="{10906974-5BF4-34C7-62CB-54AA5B6F8726}"/>
              </a:ext>
            </a:extLst>
          </p:cNvPr>
          <p:cNvSpPr txBox="1">
            <a:spLocks/>
          </p:cNvSpPr>
          <p:nvPr/>
        </p:nvSpPr>
        <p:spPr>
          <a:xfrm>
            <a:off x="382069" y="2767112"/>
            <a:ext cx="4469134" cy="21149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600"/>
              </a:spcAft>
              <a:buClr>
                <a:srgbClr val="CF703B"/>
              </a:buClr>
              <a:buNone/>
            </a:pPr>
            <a:r>
              <a:rPr lang="en-US" sz="2000" dirty="0">
                <a:solidFill>
                  <a:schemeClr val="tx1">
                    <a:lumMod val="75000"/>
                    <a:lumOff val="25000"/>
                  </a:schemeClr>
                </a:solidFill>
                <a:latin typeface="Century Gothic"/>
                <a:ea typeface="+mn-lt"/>
                <a:cs typeface="+mn-lt"/>
              </a:rPr>
              <a:t>Climatic Conditions</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ea typeface="+mn-lt"/>
                <a:cs typeface="+mn-lt"/>
              </a:rPr>
              <a:t>Annual Rainfall: 13.02 in.</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ea typeface="+mn-lt"/>
                <a:cs typeface="+mn-lt"/>
              </a:rPr>
              <a:t>Annual high temperature: 69ºF</a:t>
            </a:r>
          </a:p>
          <a:p>
            <a:pPr marL="800100" lvl="2" indent="-342900">
              <a:spcBef>
                <a:spcPts val="0"/>
              </a:spcBef>
              <a:spcAft>
                <a:spcPts val="600"/>
              </a:spcAft>
              <a:buClr>
                <a:srgbClr val="CF703B"/>
              </a:buClr>
            </a:pPr>
            <a:r>
              <a:rPr lang="en-US" sz="1800" dirty="0">
                <a:solidFill>
                  <a:schemeClr val="tx1">
                    <a:lumMod val="75000"/>
                    <a:lumOff val="25000"/>
                  </a:schemeClr>
                </a:solidFill>
                <a:latin typeface="Century Gothic"/>
                <a:cs typeface="Calibri"/>
              </a:rPr>
              <a:t>Annual Low: 38ºF</a:t>
            </a:r>
          </a:p>
          <a:p>
            <a:pPr marL="342900" lvl="1" indent="-342900">
              <a:spcBef>
                <a:spcPts val="0"/>
              </a:spcBef>
              <a:spcAft>
                <a:spcPts val="600"/>
              </a:spcAft>
              <a:buClr>
                <a:srgbClr val="CF703B"/>
              </a:buClr>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342900" lvl="1" indent="-342900">
              <a:spcBef>
                <a:spcPts val="0"/>
              </a:spcBef>
              <a:spcAft>
                <a:spcPts val="600"/>
              </a:spcAft>
              <a:buClr>
                <a:srgbClr val="CF703B"/>
              </a:buClr>
              <a:buFont typeface="Arial" panose="020B0604020202020204" pitchFamily="34" charset="0"/>
              <a:buChar char="•"/>
            </a:pPr>
            <a:endParaRPr lang="en-US" sz="2000" dirty="0">
              <a:solidFill>
                <a:schemeClr val="tx1">
                  <a:lumMod val="75000"/>
                  <a:lumOff val="25000"/>
                </a:schemeClr>
              </a:solidFill>
              <a:latin typeface="Century Gothic"/>
              <a:cs typeface="Calibri"/>
            </a:endParaRPr>
          </a:p>
        </p:txBody>
      </p:sp>
      <p:sp>
        <p:nvSpPr>
          <p:cNvPr id="23" name="Rectangle 22">
            <a:extLst>
              <a:ext uri="{FF2B5EF4-FFF2-40B4-BE49-F238E27FC236}">
                <a16:creationId xmlns:a16="http://schemas.microsoft.com/office/drawing/2014/main" id="{0E674724-5579-C5A2-A9E6-F44E537F0A70}"/>
              </a:ext>
            </a:extLst>
          </p:cNvPr>
          <p:cNvSpPr/>
          <p:nvPr/>
        </p:nvSpPr>
        <p:spPr>
          <a:xfrm>
            <a:off x="9203418" y="3542441"/>
            <a:ext cx="2033813" cy="831850"/>
          </a:xfrm>
          <a:prstGeom prst="rect">
            <a:avLst/>
          </a:prstGeom>
          <a:solidFill>
            <a:srgbClr val="EEED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25BED82-DA18-5108-2080-C8C2C3C64404}"/>
              </a:ext>
            </a:extLst>
          </p:cNvPr>
          <p:cNvGrpSpPr/>
          <p:nvPr/>
        </p:nvGrpSpPr>
        <p:grpSpPr>
          <a:xfrm>
            <a:off x="9335470" y="3727575"/>
            <a:ext cx="140778" cy="457659"/>
            <a:chOff x="9335470" y="3727575"/>
            <a:chExt cx="140778" cy="457659"/>
          </a:xfrm>
        </p:grpSpPr>
        <p:cxnSp>
          <p:nvCxnSpPr>
            <p:cNvPr id="13" name="Straight Arrow Connector 12">
              <a:extLst>
                <a:ext uri="{FF2B5EF4-FFF2-40B4-BE49-F238E27FC236}">
                  <a16:creationId xmlns:a16="http://schemas.microsoft.com/office/drawing/2014/main" id="{C15C67DE-DDFA-FC83-BF0D-020D45AD56E6}"/>
                </a:ext>
              </a:extLst>
            </p:cNvPr>
            <p:cNvCxnSpPr/>
            <p:nvPr/>
          </p:nvCxnSpPr>
          <p:spPr>
            <a:xfrm>
              <a:off x="9335471" y="4185234"/>
              <a:ext cx="140777" cy="0"/>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CF1149E-FA11-4D55-583B-1C2036ECC3EC}"/>
                </a:ext>
              </a:extLst>
            </p:cNvPr>
            <p:cNvCxnSpPr>
              <a:cxnSpLocks/>
            </p:cNvCxnSpPr>
            <p:nvPr/>
          </p:nvCxnSpPr>
          <p:spPr>
            <a:xfrm>
              <a:off x="9335470" y="3959079"/>
              <a:ext cx="140777" cy="0"/>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8E8CFC4F-263A-1A2C-C606-25C894258213}"/>
                </a:ext>
              </a:extLst>
            </p:cNvPr>
            <p:cNvCxnSpPr>
              <a:cxnSpLocks/>
            </p:cNvCxnSpPr>
            <p:nvPr/>
          </p:nvCxnSpPr>
          <p:spPr>
            <a:xfrm>
              <a:off x="9335471" y="3727575"/>
              <a:ext cx="140777" cy="0"/>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grpSp>
      <p:sp>
        <p:nvSpPr>
          <p:cNvPr id="20" name="TextBox 19">
            <a:extLst>
              <a:ext uri="{FF2B5EF4-FFF2-40B4-BE49-F238E27FC236}">
                <a16:creationId xmlns:a16="http://schemas.microsoft.com/office/drawing/2014/main" id="{6DD0454A-B25F-E20A-4C38-C477EF9F125A}"/>
              </a:ext>
            </a:extLst>
          </p:cNvPr>
          <p:cNvSpPr txBox="1"/>
          <p:nvPr/>
        </p:nvSpPr>
        <p:spPr>
          <a:xfrm>
            <a:off x="9432471" y="3584621"/>
            <a:ext cx="18777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Control Pastures</a:t>
            </a:r>
            <a:endParaRPr lang="en-US" sz="1200">
              <a:solidFill>
                <a:schemeClr val="tx1">
                  <a:lumMod val="75000"/>
                  <a:lumOff val="25000"/>
                </a:schemeClr>
              </a:solidFill>
            </a:endParaRPr>
          </a:p>
        </p:txBody>
      </p:sp>
      <p:sp>
        <p:nvSpPr>
          <p:cNvPr id="22" name="TextBox 21">
            <a:extLst>
              <a:ext uri="{FF2B5EF4-FFF2-40B4-BE49-F238E27FC236}">
                <a16:creationId xmlns:a16="http://schemas.microsoft.com/office/drawing/2014/main" id="{B39C6FB0-0064-E10A-3195-46D57C8534F8}"/>
              </a:ext>
            </a:extLst>
          </p:cNvPr>
          <p:cNvSpPr txBox="1"/>
          <p:nvPr/>
        </p:nvSpPr>
        <p:spPr>
          <a:xfrm>
            <a:off x="9451521" y="4047264"/>
            <a:ext cx="18777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Pasture Boundary</a:t>
            </a:r>
            <a:endParaRPr lang="en-US" sz="1200">
              <a:solidFill>
                <a:schemeClr val="tx1">
                  <a:lumMod val="75000"/>
                  <a:lumOff val="25000"/>
                </a:schemeClr>
              </a:solidFill>
            </a:endParaRPr>
          </a:p>
        </p:txBody>
      </p:sp>
      <p:sp>
        <p:nvSpPr>
          <p:cNvPr id="16" name="TextBox 15">
            <a:extLst>
              <a:ext uri="{FF2B5EF4-FFF2-40B4-BE49-F238E27FC236}">
                <a16:creationId xmlns:a16="http://schemas.microsoft.com/office/drawing/2014/main" id="{7C406A85-35BF-CE86-61A2-A5F71E87B53E}"/>
              </a:ext>
            </a:extLst>
          </p:cNvPr>
          <p:cNvSpPr txBox="1"/>
          <p:nvPr/>
        </p:nvSpPr>
        <p:spPr>
          <a:xfrm>
            <a:off x="9450161" y="3818211"/>
            <a:ext cx="18777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Experimental Pastures</a:t>
            </a:r>
            <a:endParaRPr lang="en-US" sz="1200">
              <a:solidFill>
                <a:schemeClr val="tx1">
                  <a:lumMod val="75000"/>
                  <a:lumOff val="25000"/>
                </a:schemeClr>
              </a:solidFill>
            </a:endParaRPr>
          </a:p>
        </p:txBody>
      </p:sp>
    </p:spTree>
    <p:extLst>
      <p:ext uri="{BB962C8B-B14F-4D97-AF65-F5344CB8AC3E}">
        <p14:creationId xmlns:p14="http://schemas.microsoft.com/office/powerpoint/2010/main" val="357454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04D47-36C7-639D-608F-A331AEC11E52}"/>
              </a:ext>
            </a:extLst>
          </p:cNvPr>
          <p:cNvSpPr txBox="1"/>
          <p:nvPr/>
        </p:nvSpPr>
        <p:spPr>
          <a:xfrm>
            <a:off x="341585" y="197068"/>
            <a:ext cx="2785241" cy="945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3" descr="A picture containing grass, sky, outdoor, field&#10;&#10;Description automatically generated">
            <a:extLst>
              <a:ext uri="{FF2B5EF4-FFF2-40B4-BE49-F238E27FC236}">
                <a16:creationId xmlns:a16="http://schemas.microsoft.com/office/drawing/2014/main" id="{759DD9C6-78D8-DBE0-AA81-C7DD15B82D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8596" y="1227000"/>
            <a:ext cx="3142704" cy="1997700"/>
          </a:xfrm>
          <a:prstGeom prst="rect">
            <a:avLst/>
          </a:prstGeom>
        </p:spPr>
      </p:pic>
      <p:sp>
        <p:nvSpPr>
          <p:cNvPr id="5" name="TextBox 4">
            <a:extLst>
              <a:ext uri="{FF2B5EF4-FFF2-40B4-BE49-F238E27FC236}">
                <a16:creationId xmlns:a16="http://schemas.microsoft.com/office/drawing/2014/main" id="{3814C2B0-088F-0C8E-535D-3144ABB0446D}"/>
              </a:ext>
            </a:extLst>
          </p:cNvPr>
          <p:cNvSpPr txBox="1"/>
          <p:nvPr/>
        </p:nvSpPr>
        <p:spPr>
          <a:xfrm>
            <a:off x="864973" y="859509"/>
            <a:ext cx="2918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Blue Grama (Grass)</a:t>
            </a:r>
          </a:p>
        </p:txBody>
      </p:sp>
      <p:sp>
        <p:nvSpPr>
          <p:cNvPr id="7" name="TextBox 6">
            <a:extLst>
              <a:ext uri="{FF2B5EF4-FFF2-40B4-BE49-F238E27FC236}">
                <a16:creationId xmlns:a16="http://schemas.microsoft.com/office/drawing/2014/main" id="{A5C3B5C2-91A7-E946-2B4F-902A3B24B9A3}"/>
              </a:ext>
            </a:extLst>
          </p:cNvPr>
          <p:cNvSpPr txBox="1"/>
          <p:nvPr/>
        </p:nvSpPr>
        <p:spPr>
          <a:xfrm>
            <a:off x="9090865" y="861735"/>
            <a:ext cx="2547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Juniper Trees</a:t>
            </a:r>
            <a:endParaRPr lang="en-US" b="1">
              <a:solidFill>
                <a:schemeClr val="tx1">
                  <a:lumMod val="75000"/>
                  <a:lumOff val="25000"/>
                </a:schemeClr>
              </a:solidFill>
              <a:latin typeface="Century Gothic"/>
            </a:endParaRPr>
          </a:p>
        </p:txBody>
      </p:sp>
      <p:pic>
        <p:nvPicPr>
          <p:cNvPr id="8" name="Picture 8">
            <a:extLst>
              <a:ext uri="{FF2B5EF4-FFF2-40B4-BE49-F238E27FC236}">
                <a16:creationId xmlns:a16="http://schemas.microsoft.com/office/drawing/2014/main" id="{16854E79-F9CD-B2D1-B8C3-9E2822DF6F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92" r="-100"/>
          <a:stretch/>
        </p:blipFill>
        <p:spPr>
          <a:xfrm>
            <a:off x="4290382" y="1228365"/>
            <a:ext cx="3429152" cy="2007072"/>
          </a:xfrm>
          <a:prstGeom prst="rect">
            <a:avLst/>
          </a:prstGeom>
        </p:spPr>
      </p:pic>
      <p:sp>
        <p:nvSpPr>
          <p:cNvPr id="9" name="TextBox 8">
            <a:extLst>
              <a:ext uri="{FF2B5EF4-FFF2-40B4-BE49-F238E27FC236}">
                <a16:creationId xmlns:a16="http://schemas.microsoft.com/office/drawing/2014/main" id="{9AF2A31C-9AA3-A7CF-0224-AC940A8DA5E9}"/>
              </a:ext>
            </a:extLst>
          </p:cNvPr>
          <p:cNvSpPr txBox="1"/>
          <p:nvPr/>
        </p:nvSpPr>
        <p:spPr>
          <a:xfrm>
            <a:off x="5064495" y="860667"/>
            <a:ext cx="2547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Choya Cactus</a:t>
            </a:r>
          </a:p>
        </p:txBody>
      </p:sp>
      <p:sp>
        <p:nvSpPr>
          <p:cNvPr id="11" name="TextBox 10">
            <a:extLst>
              <a:ext uri="{FF2B5EF4-FFF2-40B4-BE49-F238E27FC236}">
                <a16:creationId xmlns:a16="http://schemas.microsoft.com/office/drawing/2014/main" id="{90E9AA21-86C3-9225-DA5A-DE6A5C6567BD}"/>
              </a:ext>
            </a:extLst>
          </p:cNvPr>
          <p:cNvSpPr txBox="1"/>
          <p:nvPr/>
        </p:nvSpPr>
        <p:spPr>
          <a:xfrm>
            <a:off x="9412873" y="3397587"/>
            <a:ext cx="2547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Cattle</a:t>
            </a:r>
            <a:endParaRPr lang="en-US">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CF31A0DD-C152-A6FB-2513-8DB1137C82FE}"/>
              </a:ext>
            </a:extLst>
          </p:cNvPr>
          <p:cNvSpPr txBox="1"/>
          <p:nvPr/>
        </p:nvSpPr>
        <p:spPr>
          <a:xfrm>
            <a:off x="1580523" y="3397057"/>
            <a:ext cx="25479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Antelope</a:t>
            </a:r>
          </a:p>
          <a:p>
            <a:endParaRPr lang="en-US" b="1">
              <a:solidFill>
                <a:schemeClr val="tx1">
                  <a:lumMod val="75000"/>
                  <a:lumOff val="25000"/>
                </a:schemeClr>
              </a:solidFill>
              <a:latin typeface="Century Gothic"/>
              <a:cs typeface="Calibri"/>
            </a:endParaRPr>
          </a:p>
        </p:txBody>
      </p:sp>
      <p:pic>
        <p:nvPicPr>
          <p:cNvPr id="17" name="Picture 17" descr="A picture containing outdoor, sky, ground, plant&#10;&#10;Description automatically generated">
            <a:extLst>
              <a:ext uri="{FF2B5EF4-FFF2-40B4-BE49-F238E27FC236}">
                <a16:creationId xmlns:a16="http://schemas.microsoft.com/office/drawing/2014/main" id="{763305CB-AC7B-963E-C7BA-ED7FA802841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151937" y="1223422"/>
            <a:ext cx="3426916" cy="2003994"/>
          </a:xfrm>
          <a:prstGeom prst="rect">
            <a:avLst/>
          </a:prstGeom>
        </p:spPr>
      </p:pic>
      <p:sp>
        <p:nvSpPr>
          <p:cNvPr id="18" name="TextBox 17">
            <a:extLst>
              <a:ext uri="{FF2B5EF4-FFF2-40B4-BE49-F238E27FC236}">
                <a16:creationId xmlns:a16="http://schemas.microsoft.com/office/drawing/2014/main" id="{503583A2-D333-B543-12F3-C17DB0CB5A88}"/>
              </a:ext>
            </a:extLst>
          </p:cNvPr>
          <p:cNvSpPr txBox="1"/>
          <p:nvPr/>
        </p:nvSpPr>
        <p:spPr>
          <a:xfrm>
            <a:off x="4989852" y="3397050"/>
            <a:ext cx="25479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Cassin's sparrow  </a:t>
            </a:r>
            <a:endParaRPr lang="en-US">
              <a:solidFill>
                <a:schemeClr val="tx1">
                  <a:lumMod val="75000"/>
                  <a:lumOff val="25000"/>
                </a:schemeClr>
              </a:solidFill>
              <a:ea typeface="+mn-lt"/>
              <a:cs typeface="+mn-lt"/>
            </a:endParaRPr>
          </a:p>
          <a:p>
            <a:endParaRPr lang="en-US" b="1">
              <a:solidFill>
                <a:schemeClr val="tx1">
                  <a:lumMod val="75000"/>
                  <a:lumOff val="25000"/>
                </a:schemeClr>
              </a:solidFill>
              <a:latin typeface="Century Gothic"/>
              <a:cs typeface="Calibri"/>
            </a:endParaRPr>
          </a:p>
        </p:txBody>
      </p:sp>
      <p:sp>
        <p:nvSpPr>
          <p:cNvPr id="21" name="Title 1">
            <a:extLst>
              <a:ext uri="{FF2B5EF4-FFF2-40B4-BE49-F238E27FC236}">
                <a16:creationId xmlns:a16="http://schemas.microsoft.com/office/drawing/2014/main" id="{2478231B-9BE4-8668-4DA0-CE42D4F10E2C}"/>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Vegetation and Wildlife</a:t>
            </a:r>
            <a:endParaRPr lang="en-US"/>
          </a:p>
        </p:txBody>
      </p:sp>
      <p:grpSp>
        <p:nvGrpSpPr>
          <p:cNvPr id="31" name="Group 30">
            <a:extLst>
              <a:ext uri="{FF2B5EF4-FFF2-40B4-BE49-F238E27FC236}">
                <a16:creationId xmlns:a16="http://schemas.microsoft.com/office/drawing/2014/main" id="{C62A32C7-DDE5-3EC2-CEFE-16595BC91EBB}"/>
              </a:ext>
            </a:extLst>
          </p:cNvPr>
          <p:cNvGrpSpPr/>
          <p:nvPr/>
        </p:nvGrpSpPr>
        <p:grpSpPr>
          <a:xfrm>
            <a:off x="164164" y="6092403"/>
            <a:ext cx="10904068" cy="503226"/>
            <a:chOff x="534866" y="6082106"/>
            <a:chExt cx="8690151" cy="513523"/>
          </a:xfrm>
        </p:grpSpPr>
        <p:sp>
          <p:nvSpPr>
            <p:cNvPr id="27" name="Rectangle: Rounded Corners 26">
              <a:extLst>
                <a:ext uri="{FF2B5EF4-FFF2-40B4-BE49-F238E27FC236}">
                  <a16:creationId xmlns:a16="http://schemas.microsoft.com/office/drawing/2014/main" id="{7D728491-78AF-9308-13BB-479006AB6BF6}"/>
                </a:ext>
              </a:extLst>
            </p:cNvPr>
            <p:cNvSpPr/>
            <p:nvPr/>
          </p:nvSpPr>
          <p:spPr>
            <a:xfrm>
              <a:off x="534866" y="6082108"/>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28" name="Rectangle: Rounded Corners 27">
              <a:extLst>
                <a:ext uri="{FF2B5EF4-FFF2-40B4-BE49-F238E27FC236}">
                  <a16:creationId xmlns:a16="http://schemas.microsoft.com/office/drawing/2014/main" id="{5382D5B9-A580-1F3D-2356-87E2786A1DB1}"/>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29" name="Rectangle: Rounded Corners 28">
              <a:extLst>
                <a:ext uri="{FF2B5EF4-FFF2-40B4-BE49-F238E27FC236}">
                  <a16:creationId xmlns:a16="http://schemas.microsoft.com/office/drawing/2014/main" id="{52648C9F-8BB1-AF4F-67CC-00564D4DB483}"/>
                </a:ext>
              </a:extLst>
            </p:cNvPr>
            <p:cNvSpPr/>
            <p:nvPr/>
          </p:nvSpPr>
          <p:spPr>
            <a:xfrm>
              <a:off x="2742933" y="6082106"/>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30" name="Rectangle: Rounded Corners 29">
              <a:extLst>
                <a:ext uri="{FF2B5EF4-FFF2-40B4-BE49-F238E27FC236}">
                  <a16:creationId xmlns:a16="http://schemas.microsoft.com/office/drawing/2014/main" id="{65EFA418-C29F-9610-EC8D-86C61BBACCC4}"/>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sp>
        <p:nvSpPr>
          <p:cNvPr id="19" name="Text Placeholder 4">
            <a:extLst>
              <a:ext uri="{FF2B5EF4-FFF2-40B4-BE49-F238E27FC236}">
                <a16:creationId xmlns:a16="http://schemas.microsoft.com/office/drawing/2014/main" id="{8F87A3C3-28B9-847F-E1F0-73D9B9208306}"/>
              </a:ext>
            </a:extLst>
          </p:cNvPr>
          <p:cNvSpPr txBox="1">
            <a:spLocks/>
          </p:cNvSpPr>
          <p:nvPr/>
        </p:nvSpPr>
        <p:spPr>
          <a:xfrm>
            <a:off x="378977" y="3182968"/>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Matt Lavin</a:t>
            </a:r>
            <a:endParaRPr lang="en-US" sz="900" i="0" u="none" strike="noStrike" kern="1200" cap="none" spc="0" normalizeH="0" baseline="0" noProof="0">
              <a:ln>
                <a:noFill/>
              </a:ln>
              <a:solidFill>
                <a:schemeClr val="tx1">
                  <a:lumMod val="75000"/>
                  <a:lumOff val="25000"/>
                </a:schemeClr>
              </a:solidFill>
              <a:effectLst/>
              <a:uLnTx/>
              <a:uFillTx/>
              <a:latin typeface="Century Gothic"/>
            </a:endParaRPr>
          </a:p>
        </p:txBody>
      </p:sp>
      <p:sp>
        <p:nvSpPr>
          <p:cNvPr id="22" name="Text Placeholder 4">
            <a:extLst>
              <a:ext uri="{FF2B5EF4-FFF2-40B4-BE49-F238E27FC236}">
                <a16:creationId xmlns:a16="http://schemas.microsoft.com/office/drawing/2014/main" id="{97256EED-D404-657F-E4B8-0FC34CC25AF5}"/>
              </a:ext>
            </a:extLst>
          </p:cNvPr>
          <p:cNvSpPr txBox="1">
            <a:spLocks/>
          </p:cNvSpPr>
          <p:nvPr/>
        </p:nvSpPr>
        <p:spPr>
          <a:xfrm>
            <a:off x="4309783" y="3182968"/>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err="1">
                <a:solidFill>
                  <a:schemeClr val="tx1">
                    <a:lumMod val="75000"/>
                    <a:lumOff val="25000"/>
                  </a:schemeClr>
                </a:solidFill>
                <a:latin typeface="Century Gothic"/>
              </a:rPr>
              <a:t>Adba</a:t>
            </a:r>
            <a:endParaRPr lang="en-US" sz="900" i="0" u="none" strike="noStrike" kern="1200" cap="none" spc="0" normalizeH="0" baseline="0" noProof="0" err="1">
              <a:ln>
                <a:noFill/>
              </a:ln>
              <a:solidFill>
                <a:schemeClr val="tx1">
                  <a:lumMod val="75000"/>
                  <a:lumOff val="25000"/>
                </a:schemeClr>
              </a:solidFill>
              <a:effectLst/>
              <a:uLnTx/>
              <a:uFillTx/>
              <a:latin typeface="Century Gothic"/>
            </a:endParaRPr>
          </a:p>
        </p:txBody>
      </p:sp>
      <p:sp>
        <p:nvSpPr>
          <p:cNvPr id="23" name="Text Placeholder 4">
            <a:extLst>
              <a:ext uri="{FF2B5EF4-FFF2-40B4-BE49-F238E27FC236}">
                <a16:creationId xmlns:a16="http://schemas.microsoft.com/office/drawing/2014/main" id="{1C7EB685-87D6-B225-03E7-01BE5385623F}"/>
              </a:ext>
            </a:extLst>
          </p:cNvPr>
          <p:cNvSpPr txBox="1">
            <a:spLocks/>
          </p:cNvSpPr>
          <p:nvPr/>
        </p:nvSpPr>
        <p:spPr>
          <a:xfrm>
            <a:off x="8194124" y="3182967"/>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Jimmy Thomas</a:t>
            </a:r>
            <a:endParaRPr lang="en-US" sz="900" i="0" u="none" strike="noStrike" kern="1200" cap="none" spc="0" normalizeH="0" baseline="0" noProof="0" err="1">
              <a:ln>
                <a:noFill/>
              </a:ln>
              <a:solidFill>
                <a:schemeClr val="tx1">
                  <a:lumMod val="75000"/>
                  <a:lumOff val="25000"/>
                </a:schemeClr>
              </a:solidFill>
              <a:effectLst/>
              <a:uLnTx/>
              <a:uFillTx/>
              <a:latin typeface="Century Gothic"/>
            </a:endParaRPr>
          </a:p>
        </p:txBody>
      </p:sp>
      <p:pic>
        <p:nvPicPr>
          <p:cNvPr id="25" name="Picture 9" descr="A picture containing grass, outdoor, sky, field&#10;&#10;Description automatically generated">
            <a:extLst>
              <a:ext uri="{FF2B5EF4-FFF2-40B4-BE49-F238E27FC236}">
                <a16:creationId xmlns:a16="http://schemas.microsoft.com/office/drawing/2014/main" id="{88213ED2-812D-3149-F15A-8BD3E2BBBDD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0456" y="3765945"/>
            <a:ext cx="3153001" cy="1998472"/>
          </a:xfrm>
          <a:prstGeom prst="rect">
            <a:avLst/>
          </a:prstGeom>
        </p:spPr>
      </p:pic>
      <p:pic>
        <p:nvPicPr>
          <p:cNvPr id="32" name="Picture 12">
            <a:extLst>
              <a:ext uri="{FF2B5EF4-FFF2-40B4-BE49-F238E27FC236}">
                <a16:creationId xmlns:a16="http://schemas.microsoft.com/office/drawing/2014/main" id="{0EE7ED52-E21A-20C2-8F2C-0B55E7840E1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241"/>
          <a:stretch/>
        </p:blipFill>
        <p:spPr>
          <a:xfrm>
            <a:off x="4331529" y="3766471"/>
            <a:ext cx="3424287" cy="2009619"/>
          </a:xfrm>
          <a:prstGeom prst="rect">
            <a:avLst/>
          </a:prstGeom>
        </p:spPr>
      </p:pic>
      <p:sp>
        <p:nvSpPr>
          <p:cNvPr id="34" name="Text Placeholder 4">
            <a:extLst>
              <a:ext uri="{FF2B5EF4-FFF2-40B4-BE49-F238E27FC236}">
                <a16:creationId xmlns:a16="http://schemas.microsoft.com/office/drawing/2014/main" id="{F5D050F4-7A30-EC06-7AB9-7BD4488735FD}"/>
              </a:ext>
            </a:extLst>
          </p:cNvPr>
          <p:cNvSpPr txBox="1">
            <a:spLocks/>
          </p:cNvSpPr>
          <p:nvPr/>
        </p:nvSpPr>
        <p:spPr>
          <a:xfrm>
            <a:off x="4372168" y="5722967"/>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Tom Benson</a:t>
            </a:r>
            <a:endParaRPr lang="en-US" sz="900" i="0" u="none" strike="noStrike" kern="1200" cap="none" spc="0" normalizeH="0" baseline="0" noProof="0">
              <a:ln>
                <a:noFill/>
              </a:ln>
              <a:solidFill>
                <a:schemeClr val="tx1">
                  <a:lumMod val="75000"/>
                  <a:lumOff val="25000"/>
                </a:schemeClr>
              </a:solidFill>
              <a:effectLst/>
              <a:uLnTx/>
              <a:uFillTx/>
              <a:latin typeface="Century Gothic"/>
            </a:endParaRPr>
          </a:p>
        </p:txBody>
      </p:sp>
      <p:pic>
        <p:nvPicPr>
          <p:cNvPr id="36" name="Picture 13">
            <a:extLst>
              <a:ext uri="{FF2B5EF4-FFF2-40B4-BE49-F238E27FC236}">
                <a16:creationId xmlns:a16="http://schemas.microsoft.com/office/drawing/2014/main" id="{CF57F5D0-F93B-B941-12D3-40BF3A7805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151357" y="3774438"/>
            <a:ext cx="3429130" cy="2002256"/>
          </a:xfrm>
          <a:prstGeom prst="rect">
            <a:avLst/>
          </a:prstGeom>
        </p:spPr>
      </p:pic>
    </p:spTree>
    <p:extLst>
      <p:ext uri="{BB962C8B-B14F-4D97-AF65-F5344CB8AC3E}">
        <p14:creationId xmlns:p14="http://schemas.microsoft.com/office/powerpoint/2010/main" val="2352215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spcBef>
                <a:spcPts val="0"/>
              </a:spcBef>
              <a:spcAft>
                <a:spcPts val="600"/>
              </a:spcAft>
              <a:buClr>
                <a:srgbClr val="CF703B"/>
              </a:buClr>
              <a:buAutoNum type="arabicPeriod"/>
            </a:pPr>
            <a:endParaRPr lang="en-US" sz="2000">
              <a:solidFill>
                <a:srgbClr val="3F3F3F"/>
              </a:solidFill>
              <a:latin typeface="Century Gothic"/>
              <a:cs typeface="Calibri"/>
            </a:endParaRPr>
          </a:p>
        </p:txBody>
      </p:sp>
      <p:sp>
        <p:nvSpPr>
          <p:cNvPr id="3" name="Title 1">
            <a:extLst>
              <a:ext uri="{FF2B5EF4-FFF2-40B4-BE49-F238E27FC236}">
                <a16:creationId xmlns:a16="http://schemas.microsoft.com/office/drawing/2014/main" id="{19280B84-68DA-C31C-5FF6-3371D25DBA06}"/>
              </a:ext>
            </a:extLst>
          </p:cNvPr>
          <p:cNvSpPr txBox="1">
            <a:spLocks/>
          </p:cNvSpPr>
          <p:nvPr/>
        </p:nvSpPr>
        <p:spPr>
          <a:xfrm>
            <a:off x="419100" y="5173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Methodology</a:t>
            </a:r>
            <a:endParaRPr lang="en-US"/>
          </a:p>
        </p:txBody>
      </p:sp>
      <p:pic>
        <p:nvPicPr>
          <p:cNvPr id="2" name="Graphic 4" descr="Satellite outline">
            <a:extLst>
              <a:ext uri="{FF2B5EF4-FFF2-40B4-BE49-F238E27FC236}">
                <a16:creationId xmlns:a16="http://schemas.microsoft.com/office/drawing/2014/main" id="{30C9CACC-EF9C-71D4-487B-5BB63CBDA5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076" y="1357282"/>
            <a:ext cx="914400" cy="914400"/>
          </a:xfrm>
          <a:prstGeom prst="rect">
            <a:avLst/>
          </a:prstGeom>
        </p:spPr>
      </p:pic>
      <p:sp>
        <p:nvSpPr>
          <p:cNvPr id="12" name="Arrow: Right 11">
            <a:extLst>
              <a:ext uri="{FF2B5EF4-FFF2-40B4-BE49-F238E27FC236}">
                <a16:creationId xmlns:a16="http://schemas.microsoft.com/office/drawing/2014/main" id="{33DD4982-A176-FEFA-D511-12691F5CB315}"/>
              </a:ext>
            </a:extLst>
          </p:cNvPr>
          <p:cNvSpPr/>
          <p:nvPr/>
        </p:nvSpPr>
        <p:spPr>
          <a:xfrm>
            <a:off x="7374786" y="2945516"/>
            <a:ext cx="726965" cy="49048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3" name="TextBox 5">
            <a:extLst>
              <a:ext uri="{FF2B5EF4-FFF2-40B4-BE49-F238E27FC236}">
                <a16:creationId xmlns:a16="http://schemas.microsoft.com/office/drawing/2014/main" id="{1D84F0C9-698E-7C92-16B0-77A73FAEF647}"/>
              </a:ext>
            </a:extLst>
          </p:cNvPr>
          <p:cNvSpPr txBox="1"/>
          <p:nvPr/>
        </p:nvSpPr>
        <p:spPr>
          <a:xfrm>
            <a:off x="8664265" y="2089361"/>
            <a:ext cx="2743200" cy="5758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a:solidFill>
                  <a:schemeClr val="tx1">
                    <a:lumMod val="75000"/>
                    <a:lumOff val="25000"/>
                  </a:schemeClr>
                </a:solidFill>
                <a:latin typeface="Century Gothic"/>
                <a:cs typeface="Segoe UI"/>
              </a:rPr>
              <a:t>INFORM</a:t>
            </a:r>
          </a:p>
        </p:txBody>
      </p:sp>
      <p:pic>
        <p:nvPicPr>
          <p:cNvPr id="15" name="Graphic 15" descr="Cow with solid fill">
            <a:extLst>
              <a:ext uri="{FF2B5EF4-FFF2-40B4-BE49-F238E27FC236}">
                <a16:creationId xmlns:a16="http://schemas.microsoft.com/office/drawing/2014/main" id="{AAFD9524-4B69-49A3-9AB6-B46EF17683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7637" y="1416697"/>
            <a:ext cx="914400" cy="914400"/>
          </a:xfrm>
          <a:prstGeom prst="rect">
            <a:avLst/>
          </a:prstGeom>
        </p:spPr>
      </p:pic>
      <p:sp>
        <p:nvSpPr>
          <p:cNvPr id="16" name="TextBox 5">
            <a:extLst>
              <a:ext uri="{FF2B5EF4-FFF2-40B4-BE49-F238E27FC236}">
                <a16:creationId xmlns:a16="http://schemas.microsoft.com/office/drawing/2014/main" id="{4C218E63-B927-1C27-17E7-EEF4F062AD9D}"/>
              </a:ext>
            </a:extLst>
          </p:cNvPr>
          <p:cNvSpPr txBox="1"/>
          <p:nvPr/>
        </p:nvSpPr>
        <p:spPr>
          <a:xfrm>
            <a:off x="577734" y="2089361"/>
            <a:ext cx="2743200" cy="10168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a:solidFill>
                  <a:schemeClr val="tx1">
                    <a:lumMod val="75000"/>
                    <a:lumOff val="25000"/>
                  </a:schemeClr>
                </a:solidFill>
                <a:latin typeface="Century Gothic"/>
                <a:cs typeface="Segoe UI"/>
              </a:rPr>
              <a:t>EXPLORE</a:t>
            </a:r>
          </a:p>
          <a:p>
            <a:pPr algn="ctr">
              <a:lnSpc>
                <a:spcPct val="150000"/>
              </a:lnSpc>
            </a:pPr>
            <a:endParaRPr lang="en-US">
              <a:solidFill>
                <a:schemeClr val="tx1">
                  <a:lumMod val="75000"/>
                  <a:lumOff val="25000"/>
                </a:schemeClr>
              </a:solidFill>
              <a:latin typeface="Century Gothic"/>
              <a:cs typeface="Segoe UI"/>
            </a:endParaRPr>
          </a:p>
        </p:txBody>
      </p:sp>
      <p:sp>
        <p:nvSpPr>
          <p:cNvPr id="17" name="TextBox 1">
            <a:extLst>
              <a:ext uri="{FF2B5EF4-FFF2-40B4-BE49-F238E27FC236}">
                <a16:creationId xmlns:a16="http://schemas.microsoft.com/office/drawing/2014/main" id="{9077795B-A59D-A843-E1FC-9B65FF3056C0}"/>
              </a:ext>
            </a:extLst>
          </p:cNvPr>
          <p:cNvSpPr txBox="1"/>
          <p:nvPr/>
        </p:nvSpPr>
        <p:spPr>
          <a:xfrm>
            <a:off x="1566582" y="3616004"/>
            <a:ext cx="23502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 Biomass Products and Patterns</a:t>
            </a:r>
          </a:p>
        </p:txBody>
      </p:sp>
      <p:sp>
        <p:nvSpPr>
          <p:cNvPr id="18" name="TextBox 1">
            <a:extLst>
              <a:ext uri="{FF2B5EF4-FFF2-40B4-BE49-F238E27FC236}">
                <a16:creationId xmlns:a16="http://schemas.microsoft.com/office/drawing/2014/main" id="{665D1740-21F8-2831-43D3-2E80862437A7}"/>
              </a:ext>
            </a:extLst>
          </p:cNvPr>
          <p:cNvSpPr txBox="1"/>
          <p:nvPr/>
        </p:nvSpPr>
        <p:spPr>
          <a:xfrm>
            <a:off x="9318765" y="3616004"/>
            <a:ext cx="23502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Biomass Product Suitability</a:t>
            </a:r>
            <a:endParaRPr lang="en-US">
              <a:solidFill>
                <a:schemeClr val="tx1">
                  <a:lumMod val="75000"/>
                  <a:lumOff val="25000"/>
                </a:schemeClr>
              </a:solidFill>
            </a:endParaRPr>
          </a:p>
        </p:txBody>
      </p:sp>
      <p:sp>
        <p:nvSpPr>
          <p:cNvPr id="20" name="Arrow: Right 19">
            <a:extLst>
              <a:ext uri="{FF2B5EF4-FFF2-40B4-BE49-F238E27FC236}">
                <a16:creationId xmlns:a16="http://schemas.microsoft.com/office/drawing/2014/main" id="{10C290DB-2B34-4E2A-66F2-78C09B323A3F}"/>
              </a:ext>
            </a:extLst>
          </p:cNvPr>
          <p:cNvSpPr/>
          <p:nvPr/>
        </p:nvSpPr>
        <p:spPr>
          <a:xfrm>
            <a:off x="3829153" y="2945516"/>
            <a:ext cx="726965" cy="49048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23" name="Graphic 23" descr="Plant With Roots with solid fill">
            <a:extLst>
              <a:ext uri="{FF2B5EF4-FFF2-40B4-BE49-F238E27FC236}">
                <a16:creationId xmlns:a16="http://schemas.microsoft.com/office/drawing/2014/main" id="{E548D93C-8C0B-2739-0A58-369B9C9196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943" y="3578290"/>
            <a:ext cx="914400" cy="914400"/>
          </a:xfrm>
          <a:prstGeom prst="rect">
            <a:avLst/>
          </a:prstGeom>
        </p:spPr>
      </p:pic>
      <p:sp>
        <p:nvSpPr>
          <p:cNvPr id="26" name="TextBox 1">
            <a:extLst>
              <a:ext uri="{FF2B5EF4-FFF2-40B4-BE49-F238E27FC236}">
                <a16:creationId xmlns:a16="http://schemas.microsoft.com/office/drawing/2014/main" id="{66A8DE0A-77A6-7928-24B5-A07ECF9D3DA0}"/>
              </a:ext>
            </a:extLst>
          </p:cNvPr>
          <p:cNvSpPr txBox="1"/>
          <p:nvPr/>
        </p:nvSpPr>
        <p:spPr>
          <a:xfrm>
            <a:off x="5384357" y="3647105"/>
            <a:ext cx="23502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rPr>
              <a:t>Biomass Products and Field Data</a:t>
            </a:r>
          </a:p>
        </p:txBody>
      </p:sp>
      <p:pic>
        <p:nvPicPr>
          <p:cNvPr id="27" name="Graphic 27" descr="Scales of justice with solid fill">
            <a:extLst>
              <a:ext uri="{FF2B5EF4-FFF2-40B4-BE49-F238E27FC236}">
                <a16:creationId xmlns:a16="http://schemas.microsoft.com/office/drawing/2014/main" id="{C5F5B4E3-4F98-E330-11DC-6B6C215744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2167" y="1346718"/>
            <a:ext cx="914400" cy="914400"/>
          </a:xfrm>
          <a:prstGeom prst="rect">
            <a:avLst/>
          </a:prstGeom>
        </p:spPr>
      </p:pic>
      <p:sp>
        <p:nvSpPr>
          <p:cNvPr id="28" name="TextBox 5">
            <a:extLst>
              <a:ext uri="{FF2B5EF4-FFF2-40B4-BE49-F238E27FC236}">
                <a16:creationId xmlns:a16="http://schemas.microsoft.com/office/drawing/2014/main" id="{0BE6BE23-03E5-74AB-4AFE-120BF8D51CD2}"/>
              </a:ext>
            </a:extLst>
          </p:cNvPr>
          <p:cNvSpPr txBox="1"/>
          <p:nvPr/>
        </p:nvSpPr>
        <p:spPr>
          <a:xfrm>
            <a:off x="4605448" y="2089361"/>
            <a:ext cx="2743200" cy="11400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a:solidFill>
                  <a:schemeClr val="tx1">
                    <a:lumMod val="75000"/>
                    <a:lumOff val="25000"/>
                  </a:schemeClr>
                </a:solidFill>
                <a:latin typeface="Century Gothic"/>
                <a:cs typeface="Segoe UI"/>
              </a:rPr>
              <a:t>EVALUATE &amp; COMPARE</a:t>
            </a:r>
            <a:endParaRPr lang="en-US">
              <a:solidFill>
                <a:schemeClr val="tx1">
                  <a:lumMod val="75000"/>
                  <a:lumOff val="25000"/>
                </a:schemeClr>
              </a:solidFill>
            </a:endParaRPr>
          </a:p>
        </p:txBody>
      </p:sp>
      <p:grpSp>
        <p:nvGrpSpPr>
          <p:cNvPr id="24" name="Group 23">
            <a:extLst>
              <a:ext uri="{FF2B5EF4-FFF2-40B4-BE49-F238E27FC236}">
                <a16:creationId xmlns:a16="http://schemas.microsoft.com/office/drawing/2014/main" id="{06064C94-BBCD-FAC1-BAE9-DEF72F0D7636}"/>
              </a:ext>
            </a:extLst>
          </p:cNvPr>
          <p:cNvGrpSpPr/>
          <p:nvPr/>
        </p:nvGrpSpPr>
        <p:grpSpPr>
          <a:xfrm>
            <a:off x="164164" y="6092403"/>
            <a:ext cx="10904068" cy="503226"/>
            <a:chOff x="534866" y="6082106"/>
            <a:chExt cx="8690151" cy="513523"/>
          </a:xfrm>
        </p:grpSpPr>
        <p:sp>
          <p:nvSpPr>
            <p:cNvPr id="11" name="Rectangle: Rounded Corners 10">
              <a:extLst>
                <a:ext uri="{FF2B5EF4-FFF2-40B4-BE49-F238E27FC236}">
                  <a16:creationId xmlns:a16="http://schemas.microsoft.com/office/drawing/2014/main" id="{9B0B4D52-683E-B505-0E54-5B190C26430A}"/>
                </a:ext>
              </a:extLst>
            </p:cNvPr>
            <p:cNvSpPr/>
            <p:nvPr/>
          </p:nvSpPr>
          <p:spPr>
            <a:xfrm>
              <a:off x="534866"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Background</a:t>
              </a:r>
            </a:p>
          </p:txBody>
        </p:sp>
        <p:sp>
          <p:nvSpPr>
            <p:cNvPr id="19" name="Rectangle: Rounded Corners 18">
              <a:extLst>
                <a:ext uri="{FF2B5EF4-FFF2-40B4-BE49-F238E27FC236}">
                  <a16:creationId xmlns:a16="http://schemas.microsoft.com/office/drawing/2014/main" id="{87494B3F-C40B-EFAE-1F98-EBB0CB25DB9D}"/>
                </a:ext>
              </a:extLst>
            </p:cNvPr>
            <p:cNvSpPr/>
            <p:nvPr/>
          </p:nvSpPr>
          <p:spPr>
            <a:xfrm>
              <a:off x="4951002" y="6082108"/>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Results</a:t>
              </a:r>
              <a:endParaRPr lang="en-US"/>
            </a:p>
          </p:txBody>
        </p:sp>
        <p:sp>
          <p:nvSpPr>
            <p:cNvPr id="21" name="Rectangle: Rounded Corners 20">
              <a:extLst>
                <a:ext uri="{FF2B5EF4-FFF2-40B4-BE49-F238E27FC236}">
                  <a16:creationId xmlns:a16="http://schemas.microsoft.com/office/drawing/2014/main" id="{3A77A4BB-98DF-8B5F-48EC-DD1FF5D9A150}"/>
                </a:ext>
              </a:extLst>
            </p:cNvPr>
            <p:cNvSpPr/>
            <p:nvPr/>
          </p:nvSpPr>
          <p:spPr>
            <a:xfrm>
              <a:off x="2742933" y="6082106"/>
              <a:ext cx="2065947" cy="513521"/>
            </a:xfrm>
            <a:prstGeom prst="roundRect">
              <a:avLst/>
            </a:prstGeom>
            <a:solidFill>
              <a:schemeClr val="accent2">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Methods</a:t>
              </a:r>
            </a:p>
          </p:txBody>
        </p:sp>
        <p:sp>
          <p:nvSpPr>
            <p:cNvPr id="22" name="Rectangle: Rounded Corners 21">
              <a:extLst>
                <a:ext uri="{FF2B5EF4-FFF2-40B4-BE49-F238E27FC236}">
                  <a16:creationId xmlns:a16="http://schemas.microsoft.com/office/drawing/2014/main" id="{C8154B63-AD00-B152-7E67-96105546C90D}"/>
                </a:ext>
              </a:extLst>
            </p:cNvPr>
            <p:cNvSpPr/>
            <p:nvPr/>
          </p:nvSpPr>
          <p:spPr>
            <a:xfrm>
              <a:off x="7159070" y="6082107"/>
              <a:ext cx="2065947" cy="513521"/>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75000"/>
                      <a:lumOff val="25000"/>
                    </a:schemeClr>
                  </a:solidFill>
                  <a:latin typeface="Century Gothic"/>
                  <a:cs typeface="Calibri"/>
                </a:rPr>
                <a:t>Conclusions</a:t>
              </a:r>
              <a:endParaRPr lang="en-US"/>
            </a:p>
          </p:txBody>
        </p:sp>
      </p:grpSp>
      <p:pic>
        <p:nvPicPr>
          <p:cNvPr id="4" name="Graphic 4" descr="Agriculture outline">
            <a:extLst>
              <a:ext uri="{FF2B5EF4-FFF2-40B4-BE49-F238E27FC236}">
                <a16:creationId xmlns:a16="http://schemas.microsoft.com/office/drawing/2014/main" id="{79DD6521-3F2A-51A6-EDA3-06CB2D8738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95800" y="3547630"/>
            <a:ext cx="914400" cy="914400"/>
          </a:xfrm>
          <a:prstGeom prst="rect">
            <a:avLst/>
          </a:prstGeom>
        </p:spPr>
      </p:pic>
      <p:pic>
        <p:nvPicPr>
          <p:cNvPr id="6" name="Graphic 6" descr="Bar chart with solid fill">
            <a:extLst>
              <a:ext uri="{FF2B5EF4-FFF2-40B4-BE49-F238E27FC236}">
                <a16:creationId xmlns:a16="http://schemas.microsoft.com/office/drawing/2014/main" id="{4530FA84-0907-B13C-AA6D-5B7A704191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62085" y="3577937"/>
            <a:ext cx="953365" cy="949036"/>
          </a:xfrm>
          <a:prstGeom prst="rect">
            <a:avLst/>
          </a:prstGeom>
        </p:spPr>
      </p:pic>
    </p:spTree>
    <p:extLst>
      <p:ext uri="{BB962C8B-B14F-4D97-AF65-F5344CB8AC3E}">
        <p14:creationId xmlns:p14="http://schemas.microsoft.com/office/powerpoint/2010/main" val="1419987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Sarah Hettema</DisplayName>
        <AccountId>660</AccountId>
        <AccountType/>
      </UserInfo>
      <UserInfo>
        <DisplayName>Deni Ranguelova</DisplayName>
        <AccountId>1178</AccountId>
        <AccountType/>
      </UserInfo>
    </SharedWithUsers>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05DE65-4E23-48BC-9F17-F6468CE74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3.xml><?xml version="1.0" encoding="utf-8"?>
<ds:datastoreItem xmlns:ds="http://schemas.openxmlformats.org/officeDocument/2006/customXml" ds:itemID="{5CE83CC7-EF4B-42D1-8B8E-3E55D06762ED}">
  <ds:schemaRefs>
    <ds:schemaRef ds:uri="http://purl.org/dc/elements/1.1/"/>
    <ds:schemaRef ds:uri="http://schemas.microsoft.com/office/2006/documentManagement/types"/>
    <ds:schemaRef ds:uri="http://purl.org/dc/dcmitype/"/>
    <ds:schemaRef ds:uri="http://www.w3.org/XML/1998/namespace"/>
    <ds:schemaRef ds:uri="21e6a8e8-1dff-48a6-ab9b-8d556c6946c0"/>
    <ds:schemaRef ds:uri="http://schemas.microsoft.com/office/infopath/2007/PartnerControls"/>
    <ds:schemaRef ds:uri="http://schemas.openxmlformats.org/package/2006/metadata/core-properties"/>
    <ds:schemaRef ds:uri="7df78d0b-135a-4de7-9166-7c181cd87fb4"/>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TotalTime>
  <Words>2969</Words>
  <Application>Microsoft Office PowerPoint</Application>
  <PresentationFormat>Widescreen</PresentationFormat>
  <Paragraphs>561</Paragraphs>
  <Slides>24</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Arial,Sans-Serif</vt:lpstr>
      <vt:lpstr>Calibri</vt:lpstr>
      <vt:lpstr>Calibri Light</vt:lpstr>
      <vt:lpstr>Century Gothic</vt:lpstr>
      <vt:lpstr>Raleway</vt:lpstr>
      <vt:lpstr>source sans pro</vt:lpstr>
      <vt:lpstr>Webdings</vt:lpstr>
      <vt:lpstr>Webdings,Sans-Serif</vt:lpstr>
      <vt:lpstr>Wingdings</vt:lpstr>
      <vt:lpstr>Office Theme</vt:lpstr>
      <vt:lpstr>Favorites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15</cp:revision>
  <dcterms:created xsi:type="dcterms:W3CDTF">2019-11-12T17:46:59Z</dcterms:created>
  <dcterms:modified xsi:type="dcterms:W3CDTF">2022-11-08T19:32:24Z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197300.000000000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