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96" r:id="rId3"/>
    <p:sldId id="297" r:id="rId4"/>
    <p:sldId id="298" r:id="rId5"/>
    <p:sldId id="299" r:id="rId6"/>
    <p:sldId id="302" r:id="rId7"/>
    <p:sldId id="300" r:id="rId8"/>
    <p:sldId id="301" r:id="rId9"/>
    <p:sldId id="303" r:id="rId10"/>
    <p:sldId id="304" r:id="rId11"/>
    <p:sldId id="307" r:id="rId12"/>
    <p:sldId id="308" r:id="rId13"/>
    <p:sldId id="305" r:id="rId14"/>
    <p:sldId id="306" r:id="rId15"/>
    <p:sldId id="309" r:id="rId16"/>
    <p:sldId id="310"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17E912-ADA4-43C1-8750-58EDA8DF4AA7}">
          <p14:sldIdLst>
            <p14:sldId id="256"/>
            <p14:sldId id="296"/>
            <p14:sldId id="297"/>
            <p14:sldId id="298"/>
            <p14:sldId id="299"/>
            <p14:sldId id="302"/>
            <p14:sldId id="300"/>
            <p14:sldId id="301"/>
            <p14:sldId id="303"/>
            <p14:sldId id="304"/>
            <p14:sldId id="307"/>
            <p14:sldId id="308"/>
            <p14:sldId id="305"/>
            <p14:sldId id="306"/>
            <p14:sldId id="309"/>
            <p14:sldId id="310"/>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1" clrIdx="0">
    <p:extLst>
      <p:ext uri="{19B8F6BF-5375-455C-9EA6-DF929625EA0E}">
        <p15:presenceInfo xmlns:p15="http://schemas.microsoft.com/office/powerpoint/2012/main" userId="S-1-5-21-330711430-3775241029-4075259233-879551" providerId="AD"/>
      </p:ext>
    </p:extLst>
  </p:cmAuthor>
  <p:cmAuthor id="2" name="Farnaz Bayat" initials="FB" lastIdx="2" clrIdx="1">
    <p:extLst>
      <p:ext uri="{19B8F6BF-5375-455C-9EA6-DF929625EA0E}">
        <p15:presenceInfo xmlns:p15="http://schemas.microsoft.com/office/powerpoint/2012/main" userId="2f874b03b7a597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85"/>
    <a:srgbClr val="91BB75"/>
    <a:srgbClr val="379CC3"/>
    <a:srgbClr val="ADD0E1"/>
    <a:srgbClr val="7EB761"/>
    <a:srgbClr val="3289B4"/>
    <a:srgbClr val="74AADB"/>
    <a:srgbClr val="5B9BD5"/>
    <a:srgbClr val="1C4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10" autoAdjust="0"/>
    <p:restoredTop sz="94291" autoAdjust="0"/>
  </p:normalViewPr>
  <p:slideViewPr>
    <p:cSldViewPr snapToGrid="0" showGuides="1">
      <p:cViewPr varScale="1">
        <p:scale>
          <a:sx n="88" d="100"/>
          <a:sy n="88" d="100"/>
        </p:scale>
        <p:origin x="90" y="426"/>
      </p:cViewPr>
      <p:guideLst/>
    </p:cSldViewPr>
  </p:slideViewPr>
  <p:notesTextViewPr>
    <p:cViewPr>
      <p:scale>
        <a:sx n="1" d="1"/>
        <a:sy n="1" d="1"/>
      </p:scale>
      <p:origin x="0" y="0"/>
    </p:cViewPr>
  </p:notesTextViewPr>
  <p:notesViewPr>
    <p:cSldViewPr snapToGrid="0" showGuides="1">
      <p:cViewPr varScale="1">
        <p:scale>
          <a:sx n="56" d="100"/>
          <a:sy n="56" d="100"/>
        </p:scale>
        <p:origin x="213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9B2DE-33C0-4AFF-95CD-552AC01F8423}" type="datetimeFigureOut">
              <a:rPr lang="en-US" smtClean="0"/>
              <a:t>3/11/2019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A28D9-E436-4213-B993-F57A5728D918}" type="slidenum">
              <a:rPr lang="en-US" smtClean="0"/>
              <a:t>‹#›</a:t>
            </a:fld>
            <a:endParaRPr lang="en-US"/>
          </a:p>
        </p:txBody>
      </p:sp>
    </p:spTree>
    <p:extLst>
      <p:ext uri="{BB962C8B-B14F-4D97-AF65-F5344CB8AC3E}">
        <p14:creationId xmlns:p14="http://schemas.microsoft.com/office/powerpoint/2010/main" val="319500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9290D-ABBD-4E7C-9C58-71B3335E0302}"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E4239-191D-4388-B0F5-1C5222233620}" type="slidenum">
              <a:rPr lang="en-US" smtClean="0"/>
              <a:t>‹#›</a:t>
            </a:fld>
            <a:endParaRPr lang="en-US"/>
          </a:p>
        </p:txBody>
      </p:sp>
    </p:spTree>
    <p:extLst>
      <p:ext uri="{BB962C8B-B14F-4D97-AF65-F5344CB8AC3E}">
        <p14:creationId xmlns:p14="http://schemas.microsoft.com/office/powerpoint/2010/main" val="215986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Weeks Bay Water Resources, Alabama- Mobile node. Center lead: Madison Murphy, Fellow: </a:t>
            </a:r>
            <a:r>
              <a:rPr lang="en-US" sz="1200" b="0" i="0" u="none" strike="noStrike" kern="1200" dirty="0" err="1">
                <a:solidFill>
                  <a:schemeClr val="tx1"/>
                </a:solidFill>
                <a:effectLst/>
                <a:latin typeface="+mn-lt"/>
                <a:ea typeface="+mn-ea"/>
                <a:cs typeface="+mn-cs"/>
              </a:rPr>
              <a:t>Kathrene</a:t>
            </a:r>
            <a:r>
              <a:rPr lang="en-US" sz="1200" b="0" i="0" u="none" strike="noStrike" kern="1200" dirty="0">
                <a:solidFill>
                  <a:schemeClr val="tx1"/>
                </a:solidFill>
                <a:effectLst/>
                <a:latin typeface="+mn-lt"/>
                <a:ea typeface="+mn-ea"/>
                <a:cs typeface="+mn-cs"/>
              </a:rPr>
              <a:t> Garcia, Project lead: Vanessa Van </a:t>
            </a:r>
            <a:r>
              <a:rPr lang="en-US" sz="1200" b="0" i="0" u="none" strike="noStrike" kern="1200" dirty="0" err="1">
                <a:solidFill>
                  <a:schemeClr val="tx1"/>
                </a:solidFill>
                <a:effectLst/>
                <a:latin typeface="+mn-lt"/>
                <a:ea typeface="+mn-ea"/>
                <a:cs typeface="+mn-cs"/>
              </a:rPr>
              <a:t>Auken</a:t>
            </a:r>
            <a:r>
              <a:rPr lang="en-US" sz="1200" b="0" i="0" u="none" strike="noStrike" kern="1200" dirty="0">
                <a:solidFill>
                  <a:schemeClr val="tx1"/>
                </a:solidFill>
                <a:effectLst/>
                <a:latin typeface="+mn-lt"/>
                <a:ea typeface="+mn-ea"/>
                <a:cs typeface="+mn-cs"/>
              </a:rPr>
              <a:t>, Team members: Dillon Blankenship, Michelle Carver, Ara Metz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Photo- needs to be updated to one of ours! </a:t>
            </a:r>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a:t>
            </a:fld>
            <a:endParaRPr lang="en-US"/>
          </a:p>
        </p:txBody>
      </p:sp>
    </p:spTree>
    <p:extLst>
      <p:ext uri="{BB962C8B-B14F-4D97-AF65-F5344CB8AC3E}">
        <p14:creationId xmlns:p14="http://schemas.microsoft.com/office/powerpoint/2010/main" val="131195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end products we have created seasonal variation graphs of water quality and quantity. In addition to variation graphs, we created a sub-watershed endangerment zone map to highlight areas of major concern around Weeks Bay estuary. For statistical analysis we created a comparative analysis report, to show to the difference in SWAT models derived from NASA Earth observations to a model derived from </a:t>
            </a:r>
            <a:r>
              <a:rPr lang="en-US" i="1" dirty="0"/>
              <a:t>in situ </a:t>
            </a:r>
            <a:r>
              <a:rPr lang="en-US" dirty="0"/>
              <a:t>collection methods. Lastly, using the SWAT model projection we created a 2040 land cover map. </a:t>
            </a:r>
          </a:p>
        </p:txBody>
      </p:sp>
      <p:sp>
        <p:nvSpPr>
          <p:cNvPr id="4" name="Slide Number Placeholder 3"/>
          <p:cNvSpPr>
            <a:spLocks noGrp="1"/>
          </p:cNvSpPr>
          <p:nvPr>
            <p:ph type="sldNum" sz="quarter" idx="5"/>
          </p:nvPr>
        </p:nvSpPr>
        <p:spPr/>
        <p:txBody>
          <a:bodyPr/>
          <a:lstStyle/>
          <a:p>
            <a:fld id="{66EE4239-191D-4388-B0F5-1C5222233620}" type="slidenum">
              <a:rPr lang="en-US" smtClean="0"/>
              <a:t>10</a:t>
            </a:fld>
            <a:endParaRPr lang="en-US"/>
          </a:p>
        </p:txBody>
      </p:sp>
    </p:spTree>
    <p:extLst>
      <p:ext uri="{BB962C8B-B14F-4D97-AF65-F5344CB8AC3E}">
        <p14:creationId xmlns:p14="http://schemas.microsoft.com/office/powerpoint/2010/main" val="123954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 of statistical variation </a:t>
            </a:r>
          </a:p>
          <a:p>
            <a:endParaRPr lang="en-US" dirty="0"/>
          </a:p>
          <a:p>
            <a:r>
              <a:rPr lang="en-US" dirty="0"/>
              <a:t>SECTION IN PROGRESS </a:t>
            </a:r>
          </a:p>
        </p:txBody>
      </p:sp>
      <p:sp>
        <p:nvSpPr>
          <p:cNvPr id="4" name="Slide Number Placeholder 3"/>
          <p:cNvSpPr>
            <a:spLocks noGrp="1"/>
          </p:cNvSpPr>
          <p:nvPr>
            <p:ph type="sldNum" sz="quarter" idx="5"/>
          </p:nvPr>
        </p:nvSpPr>
        <p:spPr/>
        <p:txBody>
          <a:bodyPr/>
          <a:lstStyle/>
          <a:p>
            <a:fld id="{66EE4239-191D-4388-B0F5-1C5222233620}" type="slidenum">
              <a:rPr lang="en-US" smtClean="0"/>
              <a:t>11</a:t>
            </a:fld>
            <a:endParaRPr lang="en-US"/>
          </a:p>
        </p:txBody>
      </p:sp>
    </p:spTree>
    <p:extLst>
      <p:ext uri="{BB962C8B-B14F-4D97-AF65-F5344CB8AC3E}">
        <p14:creationId xmlns:p14="http://schemas.microsoft.com/office/powerpoint/2010/main" val="302968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endangered areas created from sub-watershed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IN PROGRESS </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12</a:t>
            </a:fld>
            <a:endParaRPr lang="en-US"/>
          </a:p>
        </p:txBody>
      </p:sp>
    </p:spTree>
    <p:extLst>
      <p:ext uri="{BB962C8B-B14F-4D97-AF65-F5344CB8AC3E}">
        <p14:creationId xmlns:p14="http://schemas.microsoft.com/office/powerpoint/2010/main" val="263207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2040 land cover map derived from the SWAT model projection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IN PROGRESS </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13</a:t>
            </a:fld>
            <a:endParaRPr lang="en-US"/>
          </a:p>
        </p:txBody>
      </p:sp>
    </p:spTree>
    <p:extLst>
      <p:ext uri="{BB962C8B-B14F-4D97-AF65-F5344CB8AC3E}">
        <p14:creationId xmlns:p14="http://schemas.microsoft.com/office/powerpoint/2010/main" val="335409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limitations determined in this project was the size of the study area. It was hard finding EO with enough resolution to accurately analyze the watershed.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IN PROGRESS </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14</a:t>
            </a:fld>
            <a:endParaRPr lang="en-US"/>
          </a:p>
        </p:txBody>
      </p:sp>
    </p:spTree>
    <p:extLst>
      <p:ext uri="{BB962C8B-B14F-4D97-AF65-F5344CB8AC3E}">
        <p14:creationId xmlns:p14="http://schemas.microsoft.com/office/powerpoint/2010/main" val="225254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IN PROGRESS </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15</a:t>
            </a:fld>
            <a:endParaRPr lang="en-US"/>
          </a:p>
        </p:txBody>
      </p:sp>
    </p:spTree>
    <p:extLst>
      <p:ext uri="{BB962C8B-B14F-4D97-AF65-F5344CB8AC3E}">
        <p14:creationId xmlns:p14="http://schemas.microsoft.com/office/powerpoint/2010/main" val="263899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moment we will take time for questions if anyone has some.</a:t>
            </a:r>
          </a:p>
          <a:p>
            <a:endParaRPr lang="en-US" dirty="0"/>
          </a:p>
          <a:p>
            <a:r>
              <a:rPr lang="en-US" dirty="0"/>
              <a:t>Photo: Ara  </a:t>
            </a:r>
          </a:p>
        </p:txBody>
      </p:sp>
      <p:sp>
        <p:nvSpPr>
          <p:cNvPr id="4" name="Slide Number Placeholder 3"/>
          <p:cNvSpPr>
            <a:spLocks noGrp="1"/>
          </p:cNvSpPr>
          <p:nvPr>
            <p:ph type="sldNum" sz="quarter" idx="5"/>
          </p:nvPr>
        </p:nvSpPr>
        <p:spPr/>
        <p:txBody>
          <a:bodyPr/>
          <a:lstStyle/>
          <a:p>
            <a:fld id="{66EE4239-191D-4388-B0F5-1C5222233620}" type="slidenum">
              <a:rPr lang="en-US" smtClean="0"/>
              <a:t>16</a:t>
            </a:fld>
            <a:endParaRPr lang="en-US"/>
          </a:p>
        </p:txBody>
      </p:sp>
    </p:spTree>
    <p:extLst>
      <p:ext uri="{BB962C8B-B14F-4D97-AF65-F5344CB8AC3E}">
        <p14:creationId xmlns:p14="http://schemas.microsoft.com/office/powerpoint/2010/main" val="73780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thank all of these individuals for their contribution to this project.  </a:t>
            </a:r>
          </a:p>
        </p:txBody>
      </p:sp>
      <p:sp>
        <p:nvSpPr>
          <p:cNvPr id="4" name="Slide Number Placeholder 3"/>
          <p:cNvSpPr>
            <a:spLocks noGrp="1"/>
          </p:cNvSpPr>
          <p:nvPr>
            <p:ph type="sldNum" sz="quarter" idx="5"/>
          </p:nvPr>
        </p:nvSpPr>
        <p:spPr/>
        <p:txBody>
          <a:bodyPr/>
          <a:lstStyle/>
          <a:p>
            <a:fld id="{66EE4239-191D-4388-B0F5-1C5222233620}" type="slidenum">
              <a:rPr lang="en-US" smtClean="0"/>
              <a:t>17</a:t>
            </a:fld>
            <a:endParaRPr lang="en-US"/>
          </a:p>
        </p:txBody>
      </p:sp>
    </p:spTree>
    <p:extLst>
      <p:ext uri="{BB962C8B-B14F-4D97-AF65-F5344CB8AC3E}">
        <p14:creationId xmlns:p14="http://schemas.microsoft.com/office/powerpoint/2010/main" val="301191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our study area and time period, we looked at the Weeks Bay Watershed located in Baldwin County, Alabama (point to watershed on map). The Weeks Bay watershed encompasses approximately 498.425 square kilometers and covers roughly 9.5% of Baldwin County. For our study period we analyzed data from 2014-2018, this analysis allowed us to look at the most recent data provided.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Map: Vanessa </a:t>
            </a:r>
          </a:p>
          <a:p>
            <a:endParaRPr lang="en-US" sz="1200" b="0" i="0" u="none" strike="noStrike" kern="1200" dirty="0">
              <a:solidFill>
                <a:schemeClr val="tx1"/>
              </a:solidFill>
              <a:effectLst/>
              <a:latin typeface="+mn-lt"/>
              <a:ea typeface="+mn-ea"/>
              <a:cs typeface="+mn-cs"/>
            </a:endParaRPr>
          </a:p>
          <a:p>
            <a:r>
              <a:rPr lang="en-US" dirty="0"/>
              <a:t>Source: ESRI, Digital globe, </a:t>
            </a:r>
            <a:r>
              <a:rPr lang="en-US" dirty="0" err="1"/>
              <a:t>GeoEYE</a:t>
            </a:r>
            <a:r>
              <a:rPr lang="en-US" dirty="0"/>
              <a:t>, Earthstar, </a:t>
            </a:r>
            <a:r>
              <a:rPr lang="en-US" dirty="0" err="1"/>
              <a:t>Geographics</a:t>
            </a:r>
            <a:r>
              <a:rPr lang="en-US" dirty="0"/>
              <a:t>, CNES/ airbus DS, USDA, USGS, </a:t>
            </a:r>
            <a:r>
              <a:rPr lang="en-US" dirty="0" err="1"/>
              <a:t>AeroGRID</a:t>
            </a:r>
            <a:r>
              <a:rPr lang="en-US" dirty="0"/>
              <a:t>, and the GIS User </a:t>
            </a:r>
          </a:p>
        </p:txBody>
      </p:sp>
      <p:sp>
        <p:nvSpPr>
          <p:cNvPr id="4" name="Slide Number Placeholder 3"/>
          <p:cNvSpPr>
            <a:spLocks noGrp="1"/>
          </p:cNvSpPr>
          <p:nvPr>
            <p:ph type="sldNum" sz="quarter" idx="5"/>
          </p:nvPr>
        </p:nvSpPr>
        <p:spPr/>
        <p:txBody>
          <a:bodyPr/>
          <a:lstStyle/>
          <a:p>
            <a:fld id="{66EE4239-191D-4388-B0F5-1C5222233620}" type="slidenum">
              <a:rPr lang="en-US" smtClean="0"/>
              <a:t>2</a:t>
            </a:fld>
            <a:endParaRPr lang="en-US"/>
          </a:p>
        </p:txBody>
      </p:sp>
    </p:spTree>
    <p:extLst>
      <p:ext uri="{BB962C8B-B14F-4D97-AF65-F5344CB8AC3E}">
        <p14:creationId xmlns:p14="http://schemas.microsoft.com/office/powerpoint/2010/main" val="21056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partner meeting we discussed what the major implications for the Weeks Bay watershed, the 3 areas of main concern were water quality degradation, rapid urban development, and land cover conversion. These community concerns have played a large role on the surrounding ecosystems. </a:t>
            </a:r>
          </a:p>
          <a:p>
            <a:endParaRPr lang="en-US" dirty="0"/>
          </a:p>
          <a:p>
            <a:r>
              <a:rPr lang="en-US" dirty="0"/>
              <a:t>Image 1- https://fromthepews.blog/2010/07/14/marriage-is-not-for-wimps/ (Found through online photo option in PowerPoint)</a:t>
            </a:r>
          </a:p>
          <a:p>
            <a:r>
              <a:rPr lang="en-US" dirty="0"/>
              <a:t>Image 2- https://en.wikipedia.org/wiki/List_of_tallest_buildings_in_Mobile,_Alabama (Found through online photo option in PowerPoint)</a:t>
            </a:r>
          </a:p>
          <a:p>
            <a:r>
              <a:rPr lang="en-US" dirty="0"/>
              <a:t>Image 3- https://www.eea.europa.eu/themes/landuse (Found through online photo option in PowerPoint) </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3</a:t>
            </a:fld>
            <a:endParaRPr lang="en-US"/>
          </a:p>
        </p:txBody>
      </p:sp>
    </p:spTree>
    <p:extLst>
      <p:ext uri="{BB962C8B-B14F-4D97-AF65-F5344CB8AC3E}">
        <p14:creationId xmlns:p14="http://schemas.microsoft.com/office/powerpoint/2010/main" val="142488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project we partnered with the Alabama department of Conservation and Natural Resources, Weeks Bay National Estuarine Research Reserve. The Weeks Bay National Estuarine Research Reserve promotes stewardship and conservation efforts for the Weeks Bay estuary through community outreach. </a:t>
            </a:r>
          </a:p>
          <a:p>
            <a:endParaRPr lang="en-US" dirty="0"/>
          </a:p>
          <a:p>
            <a:r>
              <a:rPr lang="en-US" dirty="0"/>
              <a:t> Photos: Ara </a:t>
            </a:r>
          </a:p>
        </p:txBody>
      </p:sp>
      <p:sp>
        <p:nvSpPr>
          <p:cNvPr id="4" name="Slide Number Placeholder 3"/>
          <p:cNvSpPr>
            <a:spLocks noGrp="1"/>
          </p:cNvSpPr>
          <p:nvPr>
            <p:ph type="sldNum" sz="quarter" idx="5"/>
          </p:nvPr>
        </p:nvSpPr>
        <p:spPr/>
        <p:txBody>
          <a:bodyPr/>
          <a:lstStyle/>
          <a:p>
            <a:fld id="{66EE4239-191D-4388-B0F5-1C5222233620}" type="slidenum">
              <a:rPr lang="en-US" smtClean="0"/>
              <a:t>4</a:t>
            </a:fld>
            <a:endParaRPr lang="en-US"/>
          </a:p>
        </p:txBody>
      </p:sp>
    </p:spTree>
    <p:extLst>
      <p:ext uri="{BB962C8B-B14F-4D97-AF65-F5344CB8AC3E}">
        <p14:creationId xmlns:p14="http://schemas.microsoft.com/office/powerpoint/2010/main" val="132306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Weeks Bay with valuable information we determined 3 objectives. The first objective was to do a comparative analysis of the Weeks bay watershed. This analysis compared a pervious SWAT model to one derived from NASA Earth observations. The second objective was to demonstrate how this data was collected from NASA EO and how this information could be added to the knowledge base for the Weeks Bay research team. Lastly, we identified the sub-watershed basins that are of major concern and should be prioritized for conservation efforts.  </a:t>
            </a:r>
          </a:p>
        </p:txBody>
      </p:sp>
      <p:sp>
        <p:nvSpPr>
          <p:cNvPr id="4" name="Slide Number Placeholder 3"/>
          <p:cNvSpPr>
            <a:spLocks noGrp="1"/>
          </p:cNvSpPr>
          <p:nvPr>
            <p:ph type="sldNum" sz="quarter" idx="5"/>
          </p:nvPr>
        </p:nvSpPr>
        <p:spPr/>
        <p:txBody>
          <a:bodyPr/>
          <a:lstStyle/>
          <a:p>
            <a:fld id="{66EE4239-191D-4388-B0F5-1C5222233620}" type="slidenum">
              <a:rPr lang="en-US" smtClean="0"/>
              <a:t>5</a:t>
            </a:fld>
            <a:endParaRPr lang="en-US"/>
          </a:p>
        </p:txBody>
      </p:sp>
    </p:spTree>
    <p:extLst>
      <p:ext uri="{BB962C8B-B14F-4D97-AF65-F5344CB8AC3E}">
        <p14:creationId xmlns:p14="http://schemas.microsoft.com/office/powerpoint/2010/main" val="23238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SWAT model (Soil and Water assessment tool) is used to model the water quality and quantity of a hydrological area. The inputs for the SWAT model are ground surface topography, land cover, soil type, Sub-Bains, precipitation, and other climatic data. To do a comparative analysis, </a:t>
            </a:r>
            <a:r>
              <a:rPr lang="en-US" i="1" dirty="0"/>
              <a:t>in situ </a:t>
            </a:r>
            <a:r>
              <a:rPr lang="en-US" dirty="0"/>
              <a:t>data was put into SWAT and compared to NASA Earth observation derived data. </a:t>
            </a:r>
          </a:p>
          <a:p>
            <a:endParaRPr lang="en-US" dirty="0"/>
          </a:p>
          <a:p>
            <a:r>
              <a:rPr lang="en-US" dirty="0"/>
              <a:t>Image from: http://swift-lang.org/case_studies/Hydrology.php </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6</a:t>
            </a:fld>
            <a:endParaRPr lang="en-US"/>
          </a:p>
        </p:txBody>
      </p:sp>
    </p:spTree>
    <p:extLst>
      <p:ext uri="{BB962C8B-B14F-4D97-AF65-F5344CB8AC3E}">
        <p14:creationId xmlns:p14="http://schemas.microsoft.com/office/powerpoint/2010/main" val="382877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do a comparative analysis, we utilized 3 NASA derived sensors. The utilization of these sensors gave us the parameters needed to run the SWAT model. We obtained precipitation data from GMP IMERG, surface reflectance data from Landsat 8 OLI, and Digital Elevation data from SRTM. </a:t>
            </a:r>
          </a:p>
          <a:p>
            <a:endParaRPr lang="en-US" dirty="0"/>
          </a:p>
          <a:p>
            <a:endParaRPr lang="en-US" dirty="0"/>
          </a:p>
          <a:p>
            <a:r>
              <a:rPr lang="en-US" dirty="0"/>
              <a:t>GPM:  </a:t>
            </a:r>
            <a:r>
              <a:rPr lang="en-US" sz="1200" b="0" i="0" u="sng" kern="1200" dirty="0">
                <a:solidFill>
                  <a:schemeClr val="tx1"/>
                </a:solidFill>
                <a:effectLst/>
                <a:latin typeface="+mn-lt"/>
                <a:ea typeface="+mn-ea"/>
                <a:cs typeface="+mn-cs"/>
              </a:rPr>
              <a:t>http://www.devpedia.developexchange.com/dp/images/1/14/08_GPM.png </a:t>
            </a:r>
          </a:p>
          <a:p>
            <a:r>
              <a:rPr lang="en-US" sz="1200" b="0" i="0" u="sng" kern="1200" dirty="0">
                <a:solidFill>
                  <a:schemeClr val="tx1"/>
                </a:solidFill>
                <a:effectLst/>
                <a:latin typeface="+mn-lt"/>
                <a:ea typeface="+mn-ea"/>
                <a:cs typeface="+mn-cs"/>
              </a:rPr>
              <a:t>Landsat: Landsat 8 OLI: http://www.devpedia.developexchange.com/dp/images/c/c2/03_Landsat8.png </a:t>
            </a:r>
          </a:p>
          <a:p>
            <a:r>
              <a:rPr lang="en-US" sz="1200" b="0" i="0" u="sng" kern="1200" dirty="0">
                <a:solidFill>
                  <a:schemeClr val="tx1"/>
                </a:solidFill>
                <a:effectLst/>
                <a:latin typeface="+mn-lt"/>
                <a:ea typeface="+mn-ea"/>
                <a:cs typeface="+mn-cs"/>
              </a:rPr>
              <a:t>SRTM: SRTM: http://www.devpedia.developexchange.com/dp/images/a/ab/12_SRTM.png </a:t>
            </a:r>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7</a:t>
            </a:fld>
            <a:endParaRPr lang="en-US"/>
          </a:p>
        </p:txBody>
      </p:sp>
    </p:spTree>
    <p:extLst>
      <p:ext uri="{BB962C8B-B14F-4D97-AF65-F5344CB8AC3E}">
        <p14:creationId xmlns:p14="http://schemas.microsoft.com/office/powerpoint/2010/main" val="210900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datasets that were used for calibration and verification of the SWAT model derived from NASA Earth observations. In addition, the original input data for the comparative analysis was provided to us by Thompsons Engineering. </a:t>
            </a:r>
          </a:p>
        </p:txBody>
      </p:sp>
      <p:sp>
        <p:nvSpPr>
          <p:cNvPr id="4" name="Slide Number Placeholder 3"/>
          <p:cNvSpPr>
            <a:spLocks noGrp="1"/>
          </p:cNvSpPr>
          <p:nvPr>
            <p:ph type="sldNum" sz="quarter" idx="5"/>
          </p:nvPr>
        </p:nvSpPr>
        <p:spPr/>
        <p:txBody>
          <a:bodyPr/>
          <a:lstStyle/>
          <a:p>
            <a:fld id="{66EE4239-191D-4388-B0F5-1C5222233620}" type="slidenum">
              <a:rPr lang="en-US" smtClean="0"/>
              <a:t>8</a:t>
            </a:fld>
            <a:endParaRPr lang="en-US"/>
          </a:p>
        </p:txBody>
      </p:sp>
    </p:spTree>
    <p:extLst>
      <p:ext uri="{BB962C8B-B14F-4D97-AF65-F5344CB8AC3E}">
        <p14:creationId xmlns:p14="http://schemas.microsoft.com/office/powerpoint/2010/main" val="150453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the run the SWAT model, these datasets were used as inputs. To determine the hydrologic response units (HRU), land cover data and soil type were chosen as main inputs. Using the digital elevation model acquired from SRTM, the watershed was delineated. The delineation was done in </a:t>
            </a:r>
            <a:r>
              <a:rPr lang="en-US" dirty="0" err="1"/>
              <a:t>ArcSWAT</a:t>
            </a:r>
            <a:r>
              <a:rPr lang="en-US" dirty="0"/>
              <a:t> based on the digital elevation model provided. Inputs like precipitation data derived from GPM IMERG and weather station data were used to create a streamflow and discharge model. Lastly, </a:t>
            </a:r>
            <a:r>
              <a:rPr lang="en-US" i="1" dirty="0"/>
              <a:t>in situ </a:t>
            </a:r>
            <a:r>
              <a:rPr lang="en-US" dirty="0"/>
              <a:t>data derived from NERR, CDMO, and Alabama Water Watch were used to calibrate and validate the NASA EO derived SWAT model. </a:t>
            </a:r>
          </a:p>
          <a:p>
            <a:endParaRPr lang="en-US" dirty="0"/>
          </a:p>
          <a:p>
            <a:r>
              <a:rPr lang="en-US" dirty="0"/>
              <a:t>These models were than used for analysis of sub-watershed endangerment zones, seasonal variation graphs, SWAT projection land cover map, and comparative analysis report of NASA EO SWAT to non-NASA SWAT. </a:t>
            </a:r>
          </a:p>
        </p:txBody>
      </p:sp>
      <p:sp>
        <p:nvSpPr>
          <p:cNvPr id="4" name="Slide Number Placeholder 3"/>
          <p:cNvSpPr>
            <a:spLocks noGrp="1"/>
          </p:cNvSpPr>
          <p:nvPr>
            <p:ph type="sldNum" sz="quarter" idx="5"/>
          </p:nvPr>
        </p:nvSpPr>
        <p:spPr/>
        <p:txBody>
          <a:bodyPr/>
          <a:lstStyle/>
          <a:p>
            <a:fld id="{66EE4239-191D-4388-B0F5-1C5222233620}" type="slidenum">
              <a:rPr lang="en-US" smtClean="0"/>
              <a:t>9</a:t>
            </a:fld>
            <a:endParaRPr lang="en-US"/>
          </a:p>
        </p:txBody>
      </p:sp>
    </p:spTree>
    <p:extLst>
      <p:ext uri="{BB962C8B-B14F-4D97-AF65-F5344CB8AC3E}">
        <p14:creationId xmlns:p14="http://schemas.microsoft.com/office/powerpoint/2010/main" val="1350377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926" y="238125"/>
            <a:ext cx="870608" cy="741586"/>
          </a:xfrm>
          <a:prstGeom prst="rect">
            <a:avLst/>
          </a:prstGeom>
        </p:spPr>
      </p:pic>
      <p:sp>
        <p:nvSpPr>
          <p:cNvPr id="16" name="TextBox 15"/>
          <p:cNvSpPr txBox="1"/>
          <p:nvPr userDrawn="1"/>
        </p:nvSpPr>
        <p:spPr>
          <a:xfrm>
            <a:off x="7728156" y="506412"/>
            <a:ext cx="240644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National</a:t>
            </a:r>
            <a:r>
              <a:rPr lang="en-US" sz="800" baseline="0" dirty="0">
                <a:latin typeface="Arial" panose="020B0604020202020204" pitchFamily="34" charset="0"/>
                <a:cs typeface="Arial" panose="020B0604020202020204" pitchFamily="34" charset="0"/>
              </a:rPr>
              <a:t> Aeronautics and Space Administration</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249326"/>
      </p:ext>
    </p:extLst>
  </p:cSld>
  <p:clrMapOvr>
    <a:masterClrMapping/>
  </p:clrMapOvr>
  <p:extLst mod="1">
    <p:ext uri="{DCECCB84-F9BA-43D5-87BE-67443E8EF086}">
      <p15:sldGuideLst xmlns:p15="http://schemas.microsoft.com/office/powerpoint/2012/main">
        <p15:guide id="1" pos="4968" userDrawn="1">
          <p15:clr>
            <a:srgbClr val="FBAE40"/>
          </p15:clr>
        </p15:guide>
        <p15:guide id="2" pos="7368" userDrawn="1">
          <p15:clr>
            <a:srgbClr val="FBAE40"/>
          </p15:clr>
        </p15:guide>
        <p15:guide id="3" orient="horz" pos="4152" userDrawn="1">
          <p15:clr>
            <a:srgbClr val="FBAE40"/>
          </p15:clr>
        </p15:guide>
        <p15:guide id="4" pos="312" userDrawn="1">
          <p15:clr>
            <a:srgbClr val="FBAE40"/>
          </p15:clr>
        </p15:guide>
        <p15:guide id="5" orient="horz" pos="168" userDrawn="1">
          <p15:clr>
            <a:srgbClr val="FBAE40"/>
          </p15:clr>
        </p15:guide>
        <p15:guide id="6" orient="horz" pos="600" userDrawn="1">
          <p15:clr>
            <a:srgbClr val="FBAE40"/>
          </p15:clr>
        </p15:guide>
        <p15:guide id="7" orient="horz" pos="408" userDrawn="1">
          <p15:clr>
            <a:srgbClr val="FBAE40"/>
          </p15:clr>
        </p15:guide>
        <p15:guide id="8" pos="7080" userDrawn="1">
          <p15:clr>
            <a:srgbClr val="FBAE40"/>
          </p15:clr>
        </p15:guide>
        <p15:guide id="9" orient="horz" pos="3720" userDrawn="1">
          <p15:clr>
            <a:srgbClr val="FBAE40"/>
          </p15:clr>
        </p15:guide>
        <p15:guide id="10" pos="792" userDrawn="1">
          <p15:clr>
            <a:srgbClr val="FBAE40"/>
          </p15:clr>
        </p15:guide>
        <p15:guide id="11" pos="4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flipV="1">
            <a:off x="-1" y="6593264"/>
            <a:ext cx="12192003" cy="266700"/>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p:cNvSpPr/>
          <p:nvPr userDrawn="1"/>
        </p:nvSpPr>
        <p:spPr>
          <a:xfrm>
            <a:off x="10811784" y="5262418"/>
            <a:ext cx="1389077" cy="1604431"/>
          </a:xfrm>
          <a:custGeom>
            <a:avLst/>
            <a:gdLst>
              <a:gd name="connsiteX0" fmla="*/ 0 w 2124948"/>
              <a:gd name="connsiteY0" fmla="*/ 900641 h 1801281"/>
              <a:gd name="connsiteX1" fmla="*/ 450320 w 2124948"/>
              <a:gd name="connsiteY1" fmla="*/ 0 h 1801281"/>
              <a:gd name="connsiteX2" fmla="*/ 1674628 w 2124948"/>
              <a:gd name="connsiteY2" fmla="*/ 0 h 1801281"/>
              <a:gd name="connsiteX3" fmla="*/ 2124948 w 2124948"/>
              <a:gd name="connsiteY3" fmla="*/ 900641 h 1801281"/>
              <a:gd name="connsiteX4" fmla="*/ 1674628 w 2124948"/>
              <a:gd name="connsiteY4" fmla="*/ 1801281 h 1801281"/>
              <a:gd name="connsiteX5" fmla="*/ 450320 w 2124948"/>
              <a:gd name="connsiteY5" fmla="*/ 1801281 h 1801281"/>
              <a:gd name="connsiteX6" fmla="*/ 0 w 212494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674628 w 1712198"/>
              <a:gd name="connsiteY4" fmla="*/ 1801281 h 1801281"/>
              <a:gd name="connsiteX5" fmla="*/ 450320 w 1712198"/>
              <a:gd name="connsiteY5" fmla="*/ 1801281 h 1801281"/>
              <a:gd name="connsiteX6" fmla="*/ 0 w 171219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700028 w 1712198"/>
              <a:gd name="connsiteY4" fmla="*/ 1585381 h 1801281"/>
              <a:gd name="connsiteX5" fmla="*/ 450320 w 1712198"/>
              <a:gd name="connsiteY5" fmla="*/ 1801281 h 1801281"/>
              <a:gd name="connsiteX6" fmla="*/ 0 w 1712198"/>
              <a:gd name="connsiteY6" fmla="*/ 900641 h 1801281"/>
              <a:gd name="connsiteX0" fmla="*/ 0 w 1712198"/>
              <a:gd name="connsiteY0" fmla="*/ 900641 h 1604431"/>
              <a:gd name="connsiteX1" fmla="*/ 450320 w 1712198"/>
              <a:gd name="connsiteY1" fmla="*/ 0 h 1604431"/>
              <a:gd name="connsiteX2" fmla="*/ 1674628 w 1712198"/>
              <a:gd name="connsiteY2" fmla="*/ 0 h 1604431"/>
              <a:gd name="connsiteX3" fmla="*/ 1712198 w 1712198"/>
              <a:gd name="connsiteY3" fmla="*/ 919691 h 1604431"/>
              <a:gd name="connsiteX4" fmla="*/ 1700028 w 1712198"/>
              <a:gd name="connsiteY4" fmla="*/ 1585381 h 1604431"/>
              <a:gd name="connsiteX5" fmla="*/ 761470 w 1712198"/>
              <a:gd name="connsiteY5" fmla="*/ 1604431 h 1604431"/>
              <a:gd name="connsiteX6" fmla="*/ 0 w 1712198"/>
              <a:gd name="connsiteY6" fmla="*/ 900641 h 1604431"/>
              <a:gd name="connsiteX0" fmla="*/ 0 w 1445498"/>
              <a:gd name="connsiteY0" fmla="*/ 773641 h 1604431"/>
              <a:gd name="connsiteX1" fmla="*/ 183620 w 1445498"/>
              <a:gd name="connsiteY1" fmla="*/ 0 h 1604431"/>
              <a:gd name="connsiteX2" fmla="*/ 1407928 w 1445498"/>
              <a:gd name="connsiteY2" fmla="*/ 0 h 1604431"/>
              <a:gd name="connsiteX3" fmla="*/ 1445498 w 1445498"/>
              <a:gd name="connsiteY3" fmla="*/ 919691 h 1604431"/>
              <a:gd name="connsiteX4" fmla="*/ 1433328 w 1445498"/>
              <a:gd name="connsiteY4" fmla="*/ 1585381 h 1604431"/>
              <a:gd name="connsiteX5" fmla="*/ 494770 w 1445498"/>
              <a:gd name="connsiteY5" fmla="*/ 1604431 h 1604431"/>
              <a:gd name="connsiteX6" fmla="*/ 0 w 1445498"/>
              <a:gd name="connsiteY6" fmla="*/ 773641 h 1604431"/>
              <a:gd name="connsiteX0" fmla="*/ 0 w 1432798"/>
              <a:gd name="connsiteY0" fmla="*/ 792691 h 1604431"/>
              <a:gd name="connsiteX1" fmla="*/ 170920 w 1432798"/>
              <a:gd name="connsiteY1" fmla="*/ 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91731 h 1604431"/>
              <a:gd name="connsiteX5" fmla="*/ 482070 w 1432798"/>
              <a:gd name="connsiteY5" fmla="*/ 1604431 h 1604431"/>
              <a:gd name="connsiteX6" fmla="*/ 0 w 1432798"/>
              <a:gd name="connsiteY6" fmla="*/ 792691 h 1604431"/>
              <a:gd name="connsiteX0" fmla="*/ 0 w 1420628"/>
              <a:gd name="connsiteY0" fmla="*/ 792691 h 1604431"/>
              <a:gd name="connsiteX1" fmla="*/ 469370 w 1420628"/>
              <a:gd name="connsiteY1" fmla="*/ 12700 h 1604431"/>
              <a:gd name="connsiteX2" fmla="*/ 139522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20628"/>
              <a:gd name="connsiteY0" fmla="*/ 792691 h 1604431"/>
              <a:gd name="connsiteX1" fmla="*/ 469370 w 1420628"/>
              <a:gd name="connsiteY1" fmla="*/ 12700 h 1604431"/>
              <a:gd name="connsiteX2" fmla="*/ 138887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14477"/>
              <a:gd name="connsiteY0" fmla="*/ 792691 h 1604431"/>
              <a:gd name="connsiteX1" fmla="*/ 469370 w 1414477"/>
              <a:gd name="connsiteY1" fmla="*/ 12700 h 1604431"/>
              <a:gd name="connsiteX2" fmla="*/ 1388878 w 1414477"/>
              <a:gd name="connsiteY2" fmla="*/ 0 h 1604431"/>
              <a:gd name="connsiteX3" fmla="*/ 1413748 w 1414477"/>
              <a:gd name="connsiteY3" fmla="*/ 919691 h 1604431"/>
              <a:gd name="connsiteX4" fmla="*/ 1414278 w 1414477"/>
              <a:gd name="connsiteY4" fmla="*/ 1604431 h 1604431"/>
              <a:gd name="connsiteX5" fmla="*/ 482070 w 1414477"/>
              <a:gd name="connsiteY5" fmla="*/ 1604431 h 1604431"/>
              <a:gd name="connsiteX6" fmla="*/ 0 w 1414477"/>
              <a:gd name="connsiteY6" fmla="*/ 792691 h 1604431"/>
              <a:gd name="connsiteX0" fmla="*/ 0 w 1414278"/>
              <a:gd name="connsiteY0" fmla="*/ 792691 h 1604431"/>
              <a:gd name="connsiteX1" fmla="*/ 469370 w 1414278"/>
              <a:gd name="connsiteY1" fmla="*/ 12700 h 1604431"/>
              <a:gd name="connsiteX2" fmla="*/ 1388878 w 1414278"/>
              <a:gd name="connsiteY2" fmla="*/ 0 h 1604431"/>
              <a:gd name="connsiteX3" fmla="*/ 1388348 w 1414278"/>
              <a:gd name="connsiteY3" fmla="*/ 919691 h 1604431"/>
              <a:gd name="connsiteX4" fmla="*/ 1414278 w 1414278"/>
              <a:gd name="connsiteY4" fmla="*/ 1604431 h 1604431"/>
              <a:gd name="connsiteX5" fmla="*/ 482070 w 1414278"/>
              <a:gd name="connsiteY5" fmla="*/ 1604431 h 1604431"/>
              <a:gd name="connsiteX6" fmla="*/ 0 w 1414278"/>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82070 w 1389077"/>
              <a:gd name="connsiteY5" fmla="*/ 16044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75720 w 1389077"/>
              <a:gd name="connsiteY5" fmla="*/ 15917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69370 w 1389077"/>
              <a:gd name="connsiteY5" fmla="*/ 1604431 h 1604431"/>
              <a:gd name="connsiteX6" fmla="*/ 0 w 1389077"/>
              <a:gd name="connsiteY6" fmla="*/ 792691 h 160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077" h="1604431">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507332" y="442119"/>
            <a:ext cx="11189368" cy="510381"/>
          </a:xfrm>
        </p:spPr>
        <p:txBody>
          <a:bodyPr/>
          <a:lstStyle>
            <a:lvl1pPr>
              <a:defRPr b="1">
                <a:solidFill>
                  <a:srgbClr val="379CC3"/>
                </a:solidFill>
              </a:defRPr>
            </a:lvl1pPr>
          </a:lstStyle>
          <a:p>
            <a:r>
              <a:rPr lang="en-US" dirty="0"/>
              <a:t>CLICK TO EDIT MASTER TITLE STYLE</a:t>
            </a:r>
          </a:p>
        </p:txBody>
      </p:sp>
      <p:sp>
        <p:nvSpPr>
          <p:cNvPr id="5" name="Content Placeholder 4"/>
          <p:cNvSpPr>
            <a:spLocks noGrp="1"/>
          </p:cNvSpPr>
          <p:nvPr>
            <p:ph sz="quarter" idx="10"/>
          </p:nvPr>
        </p:nvSpPr>
        <p:spPr>
          <a:xfrm>
            <a:off x="495300" y="1250950"/>
            <a:ext cx="11201400" cy="290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3"/>
          </p:nvPr>
        </p:nvSpPr>
        <p:spPr>
          <a:xfrm>
            <a:off x="507332"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4"/>
          </p:nvPr>
        </p:nvSpPr>
        <p:spPr>
          <a:xfrm>
            <a:off x="5659558"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913824"/>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600" userDrawn="1">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5300" y="507338"/>
            <a:ext cx="11201400" cy="381000"/>
          </a:xfrm>
        </p:spPr>
        <p:txBody>
          <a:bodyPr/>
          <a:lstStyle>
            <a:lvl1pPr>
              <a:defRPr b="1">
                <a:solidFill>
                  <a:srgbClr val="379CC3"/>
                </a:solidFill>
              </a:defRPr>
            </a:lvl1pPr>
          </a:lstStyle>
          <a:p>
            <a:r>
              <a:rPr lang="en-US" dirty="0"/>
              <a:t>CLICK TO EDIT MASTER TITLE STYLE</a:t>
            </a:r>
          </a:p>
        </p:txBody>
      </p:sp>
      <p:sp>
        <p:nvSpPr>
          <p:cNvPr id="16" name="Hexagon 15"/>
          <p:cNvSpPr/>
          <p:nvPr userDrawn="1"/>
        </p:nvSpPr>
        <p:spPr>
          <a:xfrm>
            <a:off x="9465270" y="5257798"/>
            <a:ext cx="1839440" cy="1600202"/>
          </a:xfrm>
          <a:prstGeom prst="hexagon">
            <a:avLst>
              <a:gd name="adj" fmla="val 28832"/>
              <a:gd name="vf" fmla="val 115470"/>
            </a:avLst>
          </a:prstGeom>
          <a:solidFill>
            <a:srgbClr val="379CC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379C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1"/>
          </p:nvPr>
        </p:nvSpPr>
        <p:spPr>
          <a:xfrm>
            <a:off x="495300" y="4082418"/>
            <a:ext cx="7248743" cy="2394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3"/>
          </p:nvPr>
        </p:nvSpPr>
        <p:spPr>
          <a:xfrm>
            <a:off x="8381999"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p:nvPr>
        </p:nvSpPr>
        <p:spPr>
          <a:xfrm>
            <a:off x="443865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5"/>
          </p:nvPr>
        </p:nvSpPr>
        <p:spPr>
          <a:xfrm>
            <a:off x="49530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5558086"/>
      </p:ext>
    </p:extLst>
  </p:cSld>
  <p:clrMapOvr>
    <a:masterClrMapping/>
  </p:clrMapOvr>
  <p:extLst mod="1">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userDrawn="1">
          <p15:clr>
            <a:srgbClr val="FBAE40"/>
          </p15:clr>
        </p15:guide>
        <p15:guide id="6" orient="horz" pos="696" userDrawn="1">
          <p15:clr>
            <a:srgbClr val="FBAE40"/>
          </p15:clr>
        </p15:guide>
        <p15:guide id="7" orient="horz" pos="576" userDrawn="1">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19099"/>
            <a:ext cx="10515600" cy="457201"/>
          </a:xfrm>
        </p:spPr>
        <p:txBody>
          <a:bodyPr/>
          <a:lstStyle>
            <a:lvl1pPr>
              <a:defRPr b="1">
                <a:solidFill>
                  <a:srgbClr val="379CC3"/>
                </a:solidFill>
              </a:defRPr>
            </a:lvl1pPr>
          </a:lstStyle>
          <a:p>
            <a:r>
              <a:rPr lang="en-US" dirty="0"/>
              <a:t>CLICK TO EDIT MASTER TITLE STYLE</a:t>
            </a:r>
          </a:p>
        </p:txBody>
      </p:sp>
      <p:sp>
        <p:nvSpPr>
          <p:cNvPr id="7" name="Content Placeholder 4"/>
          <p:cNvSpPr>
            <a:spLocks noGrp="1"/>
          </p:cNvSpPr>
          <p:nvPr>
            <p:ph sz="quarter" idx="11"/>
          </p:nvPr>
        </p:nvSpPr>
        <p:spPr>
          <a:xfrm>
            <a:off x="6701588"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2"/>
          </p:nvPr>
        </p:nvSpPr>
        <p:spPr>
          <a:xfrm>
            <a:off x="507332"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508000" y="4330700"/>
            <a:ext cx="11188700" cy="21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077404"/>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userDrawn="1">
          <p15:clr>
            <a:srgbClr val="FBAE40"/>
          </p15:clr>
        </p15:guide>
        <p15:guide id="6" orient="horz" pos="696">
          <p15:clr>
            <a:srgbClr val="FBAE40"/>
          </p15:clr>
        </p15:guide>
        <p15:guide id="7" orient="horz" pos="552" userDrawn="1">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p:nvPr>
        </p:nvSpPr>
        <p:spPr>
          <a:xfrm>
            <a:off x="1257300" y="1660524"/>
            <a:ext cx="6134100" cy="4680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8382000" y="1660524"/>
            <a:ext cx="3314700" cy="4668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1627997" y="266701"/>
            <a:ext cx="10515600" cy="685799"/>
          </a:xfrm>
        </p:spPr>
        <p:txBody>
          <a:bodyPr/>
          <a:lstStyle>
            <a:lvl1pPr>
              <a:defRPr b="1">
                <a:solidFill>
                  <a:srgbClr val="379CC3"/>
                </a:solidFill>
              </a:defRPr>
            </a:lvl1pPr>
          </a:lstStyle>
          <a:p>
            <a:r>
              <a:rPr lang="en-US" dirty="0"/>
              <a:t>CLICK TO EDIT MASTER TITLE STYLE</a:t>
            </a:r>
          </a:p>
        </p:txBody>
      </p:sp>
    </p:spTree>
    <p:extLst>
      <p:ext uri="{BB962C8B-B14F-4D97-AF65-F5344CB8AC3E}">
        <p14:creationId xmlns:p14="http://schemas.microsoft.com/office/powerpoint/2010/main" val="673917571"/>
      </p:ext>
    </p:extLst>
  </p:cSld>
  <p:clrMapOvr>
    <a:masterClrMapping/>
  </p:clrMapOvr>
  <p:extLst mod="1">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userDrawn="1">
          <p15:clr>
            <a:srgbClr val="FBAE40"/>
          </p15:clr>
        </p15:guide>
        <p15:guide id="5" orient="horz" pos="240" userDrawn="1">
          <p15:clr>
            <a:srgbClr val="FBAE40"/>
          </p15:clr>
        </p15:guide>
        <p15:guide id="6" orient="horz" pos="720" userDrawn="1">
          <p15:clr>
            <a:srgbClr val="FBAE40"/>
          </p15:clr>
        </p15:guide>
        <p15:guide id="7" orient="horz" pos="504" userDrawn="1">
          <p15:clr>
            <a:srgbClr val="FBAE40"/>
          </p15:clr>
        </p15:guide>
        <p15:guide id="8" pos="5280">
          <p15:clr>
            <a:srgbClr val="FBAE40"/>
          </p15:clr>
        </p15:guide>
        <p15:guide id="9" orient="horz" pos="3984" userDrawn="1">
          <p15:clr>
            <a:srgbClr val="FBAE40"/>
          </p15:clr>
        </p15:guide>
        <p15:guide id="10" pos="792">
          <p15:clr>
            <a:srgbClr val="FBAE40"/>
          </p15:clr>
        </p15:guide>
        <p15:guide id="11" pos="46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userDrawn="1"/>
        </p:nvSpPr>
        <p:spPr>
          <a:xfrm>
            <a:off x="1483619" y="293042"/>
            <a:ext cx="9413277" cy="6404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solidFill>
                  <a:srgbClr val="379CC3"/>
                </a:solidFill>
              </a:rPr>
              <a:t>ACKNOWLEDGEMENTS</a:t>
            </a:r>
          </a:p>
        </p:txBody>
      </p:sp>
      <p:sp>
        <p:nvSpPr>
          <p:cNvPr id="2" name="Rectangle 1"/>
          <p:cNvSpPr/>
          <p:nvPr userDrawn="1"/>
        </p:nvSpPr>
        <p:spPr>
          <a:xfrm>
            <a:off x="495300" y="6249808"/>
            <a:ext cx="1120139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2">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trans="50000"/>
                    </a14:imgEffect>
                  </a14:imgLayer>
                </a14:imgProps>
              </a:ext>
              <a:ext uri="{28A0092B-C50C-407E-A947-70E740481C1C}">
                <a14:useLocalDpi xmlns:a14="http://schemas.microsoft.com/office/drawing/2010/main" val="0"/>
              </a:ext>
            </a:extLst>
          </a:blip>
          <a:stretch>
            <a:fillRect/>
          </a:stretch>
        </p:blipFill>
        <p:spPr>
          <a:xfrm>
            <a:off x="9584436" y="386704"/>
            <a:ext cx="2112264" cy="426040"/>
          </a:xfrm>
          <a:prstGeom prst="rect">
            <a:avLst/>
          </a:prstGeom>
        </p:spPr>
      </p:pic>
    </p:spTree>
    <p:extLst>
      <p:ext uri="{BB962C8B-B14F-4D97-AF65-F5344CB8AC3E}">
        <p14:creationId xmlns:p14="http://schemas.microsoft.com/office/powerpoint/2010/main" val="3308358493"/>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5" orient="horz" pos="240" userDrawn="1">
          <p15:clr>
            <a:srgbClr val="FBAE40"/>
          </p15:clr>
        </p15:guide>
        <p15:guide id="6" orient="horz" pos="768" userDrawn="1">
          <p15:clr>
            <a:srgbClr val="FBAE40"/>
          </p15:clr>
        </p15:guide>
        <p15:guide id="7" orient="horz" pos="504" userDrawn="1">
          <p15:clr>
            <a:srgbClr val="FBAE40"/>
          </p15:clr>
        </p15:guide>
        <p15:guide id="9" orient="horz" pos="3840" userDrawn="1">
          <p15:clr>
            <a:srgbClr val="FBAE40"/>
          </p15:clr>
        </p15:guide>
        <p15:guide id="10" pos="792">
          <p15:clr>
            <a:srgbClr val="FBAE40"/>
          </p15:clr>
        </p15:guide>
        <p15:guide id="11"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6" name="Rectangle 15"/>
          <p:cNvSpPr/>
          <p:nvPr userDrawn="1"/>
        </p:nvSpPr>
        <p:spPr>
          <a:xfrm>
            <a:off x="0" y="428625"/>
            <a:ext cx="12192000" cy="600075"/>
          </a:xfrm>
          <a:prstGeom prst="rect">
            <a:avLst/>
          </a:prstGeom>
          <a:solidFill>
            <a:srgbClr val="379CC3"/>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p:cNvSpPr/>
          <p:nvPr userDrawn="1"/>
        </p:nvSpPr>
        <p:spPr>
          <a:xfrm>
            <a:off x="1" y="5847908"/>
            <a:ext cx="1584252" cy="1020725"/>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6069 h 1020725"/>
              <a:gd name="connsiteX4" fmla="*/ 0 w 1584252"/>
              <a:gd name="connsiteY4" fmla="*/ 0 h 10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252" h="1020725">
                <a:moveTo>
                  <a:pt x="0" y="0"/>
                </a:moveTo>
                <a:lnTo>
                  <a:pt x="1244009" y="0"/>
                </a:lnTo>
                <a:lnTo>
                  <a:pt x="1584252" y="1020725"/>
                </a:lnTo>
                <a:lnTo>
                  <a:pt x="0" y="1016069"/>
                </a:lnTo>
                <a:lnTo>
                  <a:pt x="0" y="0"/>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57300" y="428625"/>
            <a:ext cx="10439400" cy="676275"/>
          </a:xfrm>
        </p:spPr>
        <p:txBody>
          <a:bodyPr/>
          <a:lstStyle>
            <a:lvl1pPr>
              <a:defRPr b="1">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1265320"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7" name="Content Placeholder 3"/>
          <p:cNvSpPr>
            <a:spLocks noGrp="1"/>
          </p:cNvSpPr>
          <p:nvPr>
            <p:ph sz="quarter" idx="11"/>
          </p:nvPr>
        </p:nvSpPr>
        <p:spPr>
          <a:xfrm>
            <a:off x="4847473"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8" name="Content Placeholder 3"/>
          <p:cNvSpPr>
            <a:spLocks noGrp="1"/>
          </p:cNvSpPr>
          <p:nvPr>
            <p:ph sz="quarter" idx="12"/>
          </p:nvPr>
        </p:nvSpPr>
        <p:spPr>
          <a:xfrm>
            <a:off x="8429625"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6" name="Content Placeholder 5"/>
          <p:cNvSpPr>
            <a:spLocks noGrp="1"/>
          </p:cNvSpPr>
          <p:nvPr>
            <p:ph sz="quarter" idx="13"/>
          </p:nvPr>
        </p:nvSpPr>
        <p:spPr>
          <a:xfrm>
            <a:off x="1265238" y="4535150"/>
            <a:ext cx="10431462" cy="1058862"/>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Tree>
    <p:extLst>
      <p:ext uri="{BB962C8B-B14F-4D97-AF65-F5344CB8AC3E}">
        <p14:creationId xmlns:p14="http://schemas.microsoft.com/office/powerpoint/2010/main" val="2255266607"/>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userDrawn="1">
          <p15:clr>
            <a:srgbClr val="FBAE40"/>
          </p15:clr>
        </p15:guide>
        <p15:guide id="6" orient="horz" pos="696" userDrawn="1">
          <p15:clr>
            <a:srgbClr val="FBAE40"/>
          </p15:clr>
        </p15:guide>
        <p15:guide id="7" orient="horz" pos="480" userDrawn="1">
          <p15:clr>
            <a:srgbClr val="FBAE40"/>
          </p15:clr>
        </p15:guide>
        <p15:guide id="9" orient="horz" pos="4080" userDrawn="1">
          <p15:clr>
            <a:srgbClr val="FBAE40"/>
          </p15:clr>
        </p15:guide>
        <p15:guide id="10" pos="792">
          <p15:clr>
            <a:srgbClr val="FBAE40"/>
          </p15:clr>
        </p15:guide>
        <p15:guide id="11" orient="horz" pos="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4" name="Hexagon 33"/>
          <p:cNvSpPr/>
          <p:nvPr userDrawn="1"/>
        </p:nvSpPr>
        <p:spPr>
          <a:xfrm rot="7200000">
            <a:off x="277328" y="-2758"/>
            <a:ext cx="564654" cy="491214"/>
          </a:xfrm>
          <a:prstGeom prst="hexagon">
            <a:avLst>
              <a:gd name="adj" fmla="val 28832"/>
              <a:gd name="vf" fmla="val 115470"/>
            </a:avLst>
          </a:prstGeom>
          <a:solidFill>
            <a:srgbClr val="379CC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userDrawn="1"/>
        </p:nvSpPr>
        <p:spPr>
          <a:xfrm>
            <a:off x="9465270" y="5257798"/>
            <a:ext cx="1839440" cy="1600202"/>
          </a:xfrm>
          <a:prstGeom prst="hexagon">
            <a:avLst>
              <a:gd name="adj" fmla="val 28832"/>
              <a:gd name="vf" fmla="val 115470"/>
            </a:avLst>
          </a:prstGeom>
          <a:solidFill>
            <a:srgbClr val="379CC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379C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userDrawn="1"/>
        </p:nvSpPr>
        <p:spPr>
          <a:xfrm>
            <a:off x="-2159" y="241064"/>
            <a:ext cx="423938" cy="491799"/>
          </a:xfrm>
          <a:custGeom>
            <a:avLst/>
            <a:gdLst>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830730 w 1063812"/>
              <a:gd name="connsiteY4" fmla="*/ 932330 h 932330"/>
              <a:gd name="connsiteX5" fmla="*/ 233083 w 1063812"/>
              <a:gd name="connsiteY5" fmla="*/ 932330 h 932330"/>
              <a:gd name="connsiteX6" fmla="*/ 0 w 1063812"/>
              <a:gd name="connsiteY6" fmla="*/ 466165 h 932330"/>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514024 w 1063812"/>
              <a:gd name="connsiteY4" fmla="*/ 929949 h 932330"/>
              <a:gd name="connsiteX5" fmla="*/ 233083 w 1063812"/>
              <a:gd name="connsiteY5" fmla="*/ 932330 h 932330"/>
              <a:gd name="connsiteX6" fmla="*/ 0 w 1063812"/>
              <a:gd name="connsiteY6" fmla="*/ 466165 h 932330"/>
              <a:gd name="connsiteX0" fmla="*/ 0 w 830730"/>
              <a:gd name="connsiteY0" fmla="*/ 466165 h 932330"/>
              <a:gd name="connsiteX1" fmla="*/ 233083 w 830730"/>
              <a:gd name="connsiteY1" fmla="*/ 0 h 932330"/>
              <a:gd name="connsiteX2" fmla="*/ 830730 w 830730"/>
              <a:gd name="connsiteY2" fmla="*/ 0 h 932330"/>
              <a:gd name="connsiteX3" fmla="*/ 659000 w 830730"/>
              <a:gd name="connsiteY3" fmla="*/ 687621 h 932330"/>
              <a:gd name="connsiteX4" fmla="*/ 514024 w 830730"/>
              <a:gd name="connsiteY4" fmla="*/ 929949 h 932330"/>
              <a:gd name="connsiteX5" fmla="*/ 233083 w 830730"/>
              <a:gd name="connsiteY5" fmla="*/ 932330 h 932330"/>
              <a:gd name="connsiteX6" fmla="*/ 0 w 830730"/>
              <a:gd name="connsiteY6" fmla="*/ 466165 h 932330"/>
              <a:gd name="connsiteX0" fmla="*/ 0 w 659000"/>
              <a:gd name="connsiteY0" fmla="*/ 466165 h 932330"/>
              <a:gd name="connsiteX1" fmla="*/ 233083 w 659000"/>
              <a:gd name="connsiteY1" fmla="*/ 0 h 932330"/>
              <a:gd name="connsiteX2" fmla="*/ 521168 w 659000"/>
              <a:gd name="connsiteY2" fmla="*/ 445294 h 932330"/>
              <a:gd name="connsiteX3" fmla="*/ 659000 w 659000"/>
              <a:gd name="connsiteY3" fmla="*/ 687621 h 932330"/>
              <a:gd name="connsiteX4" fmla="*/ 514024 w 659000"/>
              <a:gd name="connsiteY4" fmla="*/ 929949 h 932330"/>
              <a:gd name="connsiteX5" fmla="*/ 233083 w 659000"/>
              <a:gd name="connsiteY5" fmla="*/ 932330 h 932330"/>
              <a:gd name="connsiteX6" fmla="*/ 0 w 659000"/>
              <a:gd name="connsiteY6" fmla="*/ 466165 h 932330"/>
              <a:gd name="connsiteX0" fmla="*/ 0 w 659000"/>
              <a:gd name="connsiteY0" fmla="*/ 28015 h 494180"/>
              <a:gd name="connsiteX1" fmla="*/ 240227 w 659000"/>
              <a:gd name="connsiteY1" fmla="*/ 0 h 494180"/>
              <a:gd name="connsiteX2" fmla="*/ 521168 w 659000"/>
              <a:gd name="connsiteY2" fmla="*/ 7144 h 494180"/>
              <a:gd name="connsiteX3" fmla="*/ 659000 w 659000"/>
              <a:gd name="connsiteY3" fmla="*/ 249471 h 494180"/>
              <a:gd name="connsiteX4" fmla="*/ 514024 w 659000"/>
              <a:gd name="connsiteY4" fmla="*/ 491799 h 494180"/>
              <a:gd name="connsiteX5" fmla="*/ 233083 w 659000"/>
              <a:gd name="connsiteY5" fmla="*/ 494180 h 494180"/>
              <a:gd name="connsiteX6" fmla="*/ 0 w 659000"/>
              <a:gd name="connsiteY6" fmla="*/ 28015 h 494180"/>
              <a:gd name="connsiteX0" fmla="*/ 279 w 425917"/>
              <a:gd name="connsiteY0" fmla="*/ 216134 h 494180"/>
              <a:gd name="connsiteX1" fmla="*/ 7144 w 425917"/>
              <a:gd name="connsiteY1" fmla="*/ 0 h 494180"/>
              <a:gd name="connsiteX2" fmla="*/ 288085 w 425917"/>
              <a:gd name="connsiteY2" fmla="*/ 7144 h 494180"/>
              <a:gd name="connsiteX3" fmla="*/ 425917 w 425917"/>
              <a:gd name="connsiteY3" fmla="*/ 249471 h 494180"/>
              <a:gd name="connsiteX4" fmla="*/ 280941 w 425917"/>
              <a:gd name="connsiteY4" fmla="*/ 491799 h 494180"/>
              <a:gd name="connsiteX5" fmla="*/ 0 w 425917"/>
              <a:gd name="connsiteY5" fmla="*/ 494180 h 494180"/>
              <a:gd name="connsiteX6" fmla="*/ 279 w 425917"/>
              <a:gd name="connsiteY6" fmla="*/ 216134 h 494180"/>
              <a:gd name="connsiteX0" fmla="*/ 279 w 425917"/>
              <a:gd name="connsiteY0" fmla="*/ 208990 h 487036"/>
              <a:gd name="connsiteX1" fmla="*/ 7144 w 425917"/>
              <a:gd name="connsiteY1" fmla="*/ 0 h 487036"/>
              <a:gd name="connsiteX2" fmla="*/ 288085 w 425917"/>
              <a:gd name="connsiteY2" fmla="*/ 0 h 487036"/>
              <a:gd name="connsiteX3" fmla="*/ 425917 w 425917"/>
              <a:gd name="connsiteY3" fmla="*/ 242327 h 487036"/>
              <a:gd name="connsiteX4" fmla="*/ 280941 w 425917"/>
              <a:gd name="connsiteY4" fmla="*/ 484655 h 487036"/>
              <a:gd name="connsiteX5" fmla="*/ 0 w 425917"/>
              <a:gd name="connsiteY5" fmla="*/ 487036 h 487036"/>
              <a:gd name="connsiteX6" fmla="*/ 279 w 425917"/>
              <a:gd name="connsiteY6" fmla="*/ 208990 h 487036"/>
              <a:gd name="connsiteX0" fmla="*/ 279 w 425917"/>
              <a:gd name="connsiteY0" fmla="*/ 211371 h 489417"/>
              <a:gd name="connsiteX1" fmla="*/ 7144 w 425917"/>
              <a:gd name="connsiteY1" fmla="*/ 0 h 489417"/>
              <a:gd name="connsiteX2" fmla="*/ 288085 w 425917"/>
              <a:gd name="connsiteY2" fmla="*/ 2381 h 489417"/>
              <a:gd name="connsiteX3" fmla="*/ 425917 w 425917"/>
              <a:gd name="connsiteY3" fmla="*/ 244708 h 489417"/>
              <a:gd name="connsiteX4" fmla="*/ 280941 w 425917"/>
              <a:gd name="connsiteY4" fmla="*/ 487036 h 489417"/>
              <a:gd name="connsiteX5" fmla="*/ 0 w 425917"/>
              <a:gd name="connsiteY5" fmla="*/ 489417 h 489417"/>
              <a:gd name="connsiteX6" fmla="*/ 279 w 425917"/>
              <a:gd name="connsiteY6" fmla="*/ 211371 h 489417"/>
              <a:gd name="connsiteX0" fmla="*/ 279 w 425917"/>
              <a:gd name="connsiteY0" fmla="*/ 213752 h 491798"/>
              <a:gd name="connsiteX1" fmla="*/ 4763 w 425917"/>
              <a:gd name="connsiteY1" fmla="*/ 0 h 491798"/>
              <a:gd name="connsiteX2" fmla="*/ 288085 w 425917"/>
              <a:gd name="connsiteY2" fmla="*/ 4762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2 h 491798"/>
              <a:gd name="connsiteX1" fmla="*/ 4763 w 425917"/>
              <a:gd name="connsiteY1" fmla="*/ 0 h 491798"/>
              <a:gd name="connsiteX2" fmla="*/ 288085 w 425917"/>
              <a:gd name="connsiteY2" fmla="*/ 2380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3 h 491799"/>
              <a:gd name="connsiteX1" fmla="*/ 4763 w 425917"/>
              <a:gd name="connsiteY1" fmla="*/ 1 h 491799"/>
              <a:gd name="connsiteX2" fmla="*/ 285703 w 425917"/>
              <a:gd name="connsiteY2" fmla="*/ 0 h 491799"/>
              <a:gd name="connsiteX3" fmla="*/ 425917 w 425917"/>
              <a:gd name="connsiteY3" fmla="*/ 247090 h 491799"/>
              <a:gd name="connsiteX4" fmla="*/ 280941 w 425917"/>
              <a:gd name="connsiteY4" fmla="*/ 489418 h 491799"/>
              <a:gd name="connsiteX5" fmla="*/ 0 w 425917"/>
              <a:gd name="connsiteY5" fmla="*/ 491799 h 491799"/>
              <a:gd name="connsiteX6" fmla="*/ 279 w 425917"/>
              <a:gd name="connsiteY6" fmla="*/ 213753 h 491799"/>
              <a:gd name="connsiteX0" fmla="*/ 0 w 425638"/>
              <a:gd name="connsiteY0" fmla="*/ 213753 h 491799"/>
              <a:gd name="connsiteX1" fmla="*/ 4484 w 425638"/>
              <a:gd name="connsiteY1" fmla="*/ 1 h 491799"/>
              <a:gd name="connsiteX2" fmla="*/ 285424 w 425638"/>
              <a:gd name="connsiteY2" fmla="*/ 0 h 491799"/>
              <a:gd name="connsiteX3" fmla="*/ 425638 w 425638"/>
              <a:gd name="connsiteY3" fmla="*/ 247090 h 491799"/>
              <a:gd name="connsiteX4" fmla="*/ 280662 w 425638"/>
              <a:gd name="connsiteY4" fmla="*/ 489418 h 491799"/>
              <a:gd name="connsiteX5" fmla="*/ 4745 w 425638"/>
              <a:gd name="connsiteY5" fmla="*/ 491799 h 491799"/>
              <a:gd name="connsiteX6" fmla="*/ 0 w 425638"/>
              <a:gd name="connsiteY6" fmla="*/ 213753 h 491799"/>
              <a:gd name="connsiteX0" fmla="*/ 680 w 426318"/>
              <a:gd name="connsiteY0" fmla="*/ 213753 h 491799"/>
              <a:gd name="connsiteX1" fmla="*/ 401 w 426318"/>
              <a:gd name="connsiteY1" fmla="*/ 1 h 491799"/>
              <a:gd name="connsiteX2" fmla="*/ 286104 w 426318"/>
              <a:gd name="connsiteY2" fmla="*/ 0 h 491799"/>
              <a:gd name="connsiteX3" fmla="*/ 426318 w 426318"/>
              <a:gd name="connsiteY3" fmla="*/ 247090 h 491799"/>
              <a:gd name="connsiteX4" fmla="*/ 281342 w 426318"/>
              <a:gd name="connsiteY4" fmla="*/ 489418 h 491799"/>
              <a:gd name="connsiteX5" fmla="*/ 5425 w 426318"/>
              <a:gd name="connsiteY5" fmla="*/ 491799 h 491799"/>
              <a:gd name="connsiteX6" fmla="*/ 680 w 426318"/>
              <a:gd name="connsiteY6" fmla="*/ 213753 h 491799"/>
              <a:gd name="connsiteX0" fmla="*/ 2915 w 426172"/>
              <a:gd name="connsiteY0" fmla="*/ 213753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13753 h 491799"/>
              <a:gd name="connsiteX0" fmla="*/ 2915 w 426172"/>
              <a:gd name="connsiteY0" fmla="*/ 275665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663 w 423938"/>
              <a:gd name="connsiteY5" fmla="*/ 491799 h 491799"/>
              <a:gd name="connsiteX6" fmla="*/ 681 w 423938"/>
              <a:gd name="connsiteY6" fmla="*/ 275665 h 49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38" h="491799">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3832" y="-4199"/>
            <a:ext cx="423759" cy="245264"/>
          </a:xfrm>
          <a:custGeom>
            <a:avLst/>
            <a:gdLst>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14585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24588 w 665675"/>
              <a:gd name="connsiteY2" fmla="*/ 100013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196451 h 488151"/>
              <a:gd name="connsiteX1" fmla="*/ 245863 w 665675"/>
              <a:gd name="connsiteY1" fmla="*/ 0 h 488151"/>
              <a:gd name="connsiteX2" fmla="*/ 524588 w 665675"/>
              <a:gd name="connsiteY2" fmla="*/ 4763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526970 w 665675"/>
              <a:gd name="connsiteY2" fmla="*/ 2382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465057 w 665675"/>
              <a:gd name="connsiteY2" fmla="*/ 242889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0 h 291700"/>
              <a:gd name="connsiteX1" fmla="*/ 241100 w 665675"/>
              <a:gd name="connsiteY1" fmla="*/ 51199 h 291700"/>
              <a:gd name="connsiteX2" fmla="*/ 465057 w 665675"/>
              <a:gd name="connsiteY2" fmla="*/ 46438 h 291700"/>
              <a:gd name="connsiteX3" fmla="*/ 665675 w 665675"/>
              <a:gd name="connsiteY3" fmla="*/ 50007 h 291700"/>
              <a:gd name="connsiteX4" fmla="*/ 519825 w 665675"/>
              <a:gd name="connsiteY4" fmla="*/ 291700 h 291700"/>
              <a:gd name="connsiteX5" fmla="*/ 241100 w 665675"/>
              <a:gd name="connsiteY5" fmla="*/ 291700 h 291700"/>
              <a:gd name="connsiteX6" fmla="*/ 0 w 665675"/>
              <a:gd name="connsiteY6" fmla="*/ 0 h 291700"/>
              <a:gd name="connsiteX0" fmla="*/ 0 w 425168"/>
              <a:gd name="connsiteY0" fmla="*/ 84531 h 245262"/>
              <a:gd name="connsiteX1" fmla="*/ 593 w 425168"/>
              <a:gd name="connsiteY1" fmla="*/ 4761 h 245262"/>
              <a:gd name="connsiteX2" fmla="*/ 224550 w 425168"/>
              <a:gd name="connsiteY2" fmla="*/ 0 h 245262"/>
              <a:gd name="connsiteX3" fmla="*/ 425168 w 425168"/>
              <a:gd name="connsiteY3" fmla="*/ 3569 h 245262"/>
              <a:gd name="connsiteX4" fmla="*/ 279318 w 425168"/>
              <a:gd name="connsiteY4" fmla="*/ 245262 h 245262"/>
              <a:gd name="connsiteX5" fmla="*/ 593 w 425168"/>
              <a:gd name="connsiteY5" fmla="*/ 245262 h 245262"/>
              <a:gd name="connsiteX6" fmla="*/ 0 w 425168"/>
              <a:gd name="connsiteY6" fmla="*/ 84531 h 245262"/>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2394 w 426969"/>
              <a:gd name="connsiteY5" fmla="*/ 245264 h 245264"/>
              <a:gd name="connsiteX6" fmla="*/ 1801 w 426969"/>
              <a:gd name="connsiteY6" fmla="*/ 84533 h 245264"/>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13 w 426969"/>
              <a:gd name="connsiteY5" fmla="*/ 245264 h 245264"/>
              <a:gd name="connsiteX6" fmla="*/ 1801 w 426969"/>
              <a:gd name="connsiteY6" fmla="*/ 84533 h 245264"/>
              <a:gd name="connsiteX0" fmla="*/ 4176 w 429344"/>
              <a:gd name="connsiteY0" fmla="*/ 84533 h 245264"/>
              <a:gd name="connsiteX1" fmla="*/ 6 w 429344"/>
              <a:gd name="connsiteY1" fmla="*/ 0 h 245264"/>
              <a:gd name="connsiteX2" fmla="*/ 228726 w 429344"/>
              <a:gd name="connsiteY2" fmla="*/ 2 h 245264"/>
              <a:gd name="connsiteX3" fmla="*/ 429344 w 429344"/>
              <a:gd name="connsiteY3" fmla="*/ 3571 h 245264"/>
              <a:gd name="connsiteX4" fmla="*/ 283494 w 429344"/>
              <a:gd name="connsiteY4" fmla="*/ 245264 h 245264"/>
              <a:gd name="connsiteX5" fmla="*/ 2388 w 429344"/>
              <a:gd name="connsiteY5" fmla="*/ 245264 h 245264"/>
              <a:gd name="connsiteX6" fmla="*/ 4176 w 429344"/>
              <a:gd name="connsiteY6" fmla="*/ 84533 h 245264"/>
              <a:gd name="connsiteX0" fmla="*/ 1801 w 429350"/>
              <a:gd name="connsiteY0" fmla="*/ 86914 h 245264"/>
              <a:gd name="connsiteX1" fmla="*/ 12 w 429350"/>
              <a:gd name="connsiteY1" fmla="*/ 0 h 245264"/>
              <a:gd name="connsiteX2" fmla="*/ 228732 w 429350"/>
              <a:gd name="connsiteY2" fmla="*/ 2 h 245264"/>
              <a:gd name="connsiteX3" fmla="*/ 429350 w 429350"/>
              <a:gd name="connsiteY3" fmla="*/ 3571 h 245264"/>
              <a:gd name="connsiteX4" fmla="*/ 283500 w 429350"/>
              <a:gd name="connsiteY4" fmla="*/ 245264 h 245264"/>
              <a:gd name="connsiteX5" fmla="*/ 2394 w 429350"/>
              <a:gd name="connsiteY5" fmla="*/ 245264 h 245264"/>
              <a:gd name="connsiteX6" fmla="*/ 1801 w 429350"/>
              <a:gd name="connsiteY6" fmla="*/ 86914 h 245264"/>
              <a:gd name="connsiteX0" fmla="*/ 1801 w 424587"/>
              <a:gd name="connsiteY0" fmla="*/ 86914 h 245264"/>
              <a:gd name="connsiteX1" fmla="*/ 12 w 424587"/>
              <a:gd name="connsiteY1" fmla="*/ 0 h 245264"/>
              <a:gd name="connsiteX2" fmla="*/ 228732 w 424587"/>
              <a:gd name="connsiteY2" fmla="*/ 2 h 245264"/>
              <a:gd name="connsiteX3" fmla="*/ 424587 w 424587"/>
              <a:gd name="connsiteY3" fmla="*/ 3571 h 245264"/>
              <a:gd name="connsiteX4" fmla="*/ 283500 w 424587"/>
              <a:gd name="connsiteY4" fmla="*/ 245264 h 245264"/>
              <a:gd name="connsiteX5" fmla="*/ 2394 w 424587"/>
              <a:gd name="connsiteY5" fmla="*/ 245264 h 245264"/>
              <a:gd name="connsiteX6" fmla="*/ 1801 w 424587"/>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1190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5953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3572 h 245264"/>
              <a:gd name="connsiteX4" fmla="*/ 283500 w 422206"/>
              <a:gd name="connsiteY4" fmla="*/ 245264 h 245264"/>
              <a:gd name="connsiteX5" fmla="*/ 2394 w 422206"/>
              <a:gd name="connsiteY5" fmla="*/ 245264 h 245264"/>
              <a:gd name="connsiteX6" fmla="*/ 1801 w 422206"/>
              <a:gd name="connsiteY6" fmla="*/ 86914 h 245264"/>
              <a:gd name="connsiteX0" fmla="*/ 0 w 433284"/>
              <a:gd name="connsiteY0" fmla="*/ 86914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86914 h 245264"/>
              <a:gd name="connsiteX0" fmla="*/ 1802 w 422207"/>
              <a:gd name="connsiteY0" fmla="*/ 106233 h 245264"/>
              <a:gd name="connsiteX1" fmla="*/ 13 w 422207"/>
              <a:gd name="connsiteY1" fmla="*/ 0 h 245264"/>
              <a:gd name="connsiteX2" fmla="*/ 228733 w 422207"/>
              <a:gd name="connsiteY2" fmla="*/ 2 h 245264"/>
              <a:gd name="connsiteX3" fmla="*/ 422207 w 422207"/>
              <a:gd name="connsiteY3" fmla="*/ 3572 h 245264"/>
              <a:gd name="connsiteX4" fmla="*/ 283501 w 422207"/>
              <a:gd name="connsiteY4" fmla="*/ 245264 h 245264"/>
              <a:gd name="connsiteX5" fmla="*/ 2395 w 422207"/>
              <a:gd name="connsiteY5" fmla="*/ 245264 h 245264"/>
              <a:gd name="connsiteX6" fmla="*/ 1802 w 422207"/>
              <a:gd name="connsiteY6" fmla="*/ 106233 h 245264"/>
              <a:gd name="connsiteX0" fmla="*/ 0 w 433284"/>
              <a:gd name="connsiteY0" fmla="*/ 106233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106233 h 245264"/>
              <a:gd name="connsiteX0" fmla="*/ 0 w 423759"/>
              <a:gd name="connsiteY0" fmla="*/ 103851 h 245264"/>
              <a:gd name="connsiteX1" fmla="*/ 1565 w 423759"/>
              <a:gd name="connsiteY1" fmla="*/ 0 h 245264"/>
              <a:gd name="connsiteX2" fmla="*/ 230285 w 423759"/>
              <a:gd name="connsiteY2" fmla="*/ 2 h 245264"/>
              <a:gd name="connsiteX3" fmla="*/ 423759 w 423759"/>
              <a:gd name="connsiteY3" fmla="*/ 3572 h 245264"/>
              <a:gd name="connsiteX4" fmla="*/ 285053 w 423759"/>
              <a:gd name="connsiteY4" fmla="*/ 245264 h 245264"/>
              <a:gd name="connsiteX5" fmla="*/ 3947 w 423759"/>
              <a:gd name="connsiteY5" fmla="*/ 245264 h 245264"/>
              <a:gd name="connsiteX6" fmla="*/ 0 w 423759"/>
              <a:gd name="connsiteY6" fmla="*/ 103851 h 2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59" h="245264">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379CC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userDrawn="1"/>
        </p:nvSpPr>
        <p:spPr>
          <a:xfrm>
            <a:off x="1128461" y="258181"/>
            <a:ext cx="10233148" cy="47942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7EB761"/>
              </a:solidFill>
            </a:endParaRPr>
          </a:p>
        </p:txBody>
      </p:sp>
      <p:sp>
        <p:nvSpPr>
          <p:cNvPr id="3" name="Title 2"/>
          <p:cNvSpPr>
            <a:spLocks noGrp="1"/>
          </p:cNvSpPr>
          <p:nvPr>
            <p:ph type="title" hasCustomPrompt="1"/>
          </p:nvPr>
        </p:nvSpPr>
        <p:spPr>
          <a:xfrm>
            <a:off x="1257300" y="281965"/>
            <a:ext cx="10439400" cy="450898"/>
          </a:xfrm>
        </p:spPr>
        <p:txBody>
          <a:bodyPr/>
          <a:lstStyle>
            <a:lvl1pPr>
              <a:defRPr b="1">
                <a:solidFill>
                  <a:srgbClr val="379CC3"/>
                </a:solidFill>
              </a:defRPr>
            </a:lvl1pPr>
          </a:lstStyle>
          <a:p>
            <a:r>
              <a:rPr lang="en-US" dirty="0"/>
              <a:t>CLICK TO EDIT MASTER TITLE STYLE</a:t>
            </a:r>
          </a:p>
        </p:txBody>
      </p:sp>
      <p:sp>
        <p:nvSpPr>
          <p:cNvPr id="6" name="Content Placeholder 5"/>
          <p:cNvSpPr>
            <a:spLocks noGrp="1"/>
          </p:cNvSpPr>
          <p:nvPr>
            <p:ph sz="quarter" idx="10"/>
          </p:nvPr>
        </p:nvSpPr>
        <p:spPr>
          <a:xfrm>
            <a:off x="1257300"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11"/>
          </p:nvPr>
        </p:nvSpPr>
        <p:spPr>
          <a:xfrm>
            <a:off x="6892809"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1257300" y="4535488"/>
            <a:ext cx="8032750" cy="190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486039"/>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userDrawn="1">
          <p15:clr>
            <a:srgbClr val="FBAE40"/>
          </p15:clr>
        </p15:guide>
        <p15:guide id="5" orient="horz" pos="168">
          <p15:clr>
            <a:srgbClr val="FBAE40"/>
          </p15:clr>
        </p15:guide>
        <p15:guide id="6" orient="horz" pos="600">
          <p15:clr>
            <a:srgbClr val="FBAE40"/>
          </p15:clr>
        </p15:guide>
        <p15:guide id="7" orient="horz" pos="432" userDrawn="1">
          <p15:clr>
            <a:srgbClr val="FBAE40"/>
          </p15:clr>
        </p15:guide>
        <p15:guide id="9" orient="horz" pos="4080" userDrawn="1">
          <p15:clr>
            <a:srgbClr val="FBAE40"/>
          </p15:clr>
        </p15:guide>
        <p15:guide id="10" pos="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2" name="Rectangle 11"/>
          <p:cNvSpPr/>
          <p:nvPr userDrawn="1"/>
        </p:nvSpPr>
        <p:spPr>
          <a:xfrm rot="10800000" flipV="1">
            <a:off x="-2" y="6484538"/>
            <a:ext cx="12192003" cy="265176"/>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13344" y="190501"/>
            <a:ext cx="11183356" cy="571499"/>
          </a:xfrm>
        </p:spPr>
        <p:txBody>
          <a:bodyPr/>
          <a:lstStyle>
            <a:lvl1pPr>
              <a:defRPr b="1">
                <a:solidFill>
                  <a:srgbClr val="379CC3"/>
                </a:solidFill>
              </a:defRPr>
            </a:lvl1pPr>
          </a:lstStyle>
          <a:p>
            <a:r>
              <a:rPr lang="en-US" dirty="0"/>
              <a:t>CLICK TO EDIT MASTER TITLE STYLE</a:t>
            </a:r>
          </a:p>
        </p:txBody>
      </p:sp>
      <p:sp>
        <p:nvSpPr>
          <p:cNvPr id="4" name="Content Placeholder 3"/>
          <p:cNvSpPr>
            <a:spLocks noGrp="1"/>
          </p:cNvSpPr>
          <p:nvPr>
            <p:ph sz="quarter" idx="10"/>
          </p:nvPr>
        </p:nvSpPr>
        <p:spPr>
          <a:xfrm>
            <a:off x="495300" y="1104900"/>
            <a:ext cx="11201400" cy="2706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513344" y="4010044"/>
            <a:ext cx="11201400" cy="2275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433939"/>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48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9" name="Hexagon 28"/>
          <p:cNvSpPr/>
          <p:nvPr userDrawn="1"/>
        </p:nvSpPr>
        <p:spPr>
          <a:xfrm rot="7200000">
            <a:off x="-168533" y="-1948"/>
            <a:ext cx="679504" cy="589869"/>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425517 w 678058"/>
              <a:gd name="connsiteY4" fmla="*/ 447028 h 589869"/>
              <a:gd name="connsiteX5" fmla="*/ 170071 w 678058"/>
              <a:gd name="connsiteY5" fmla="*/ 589869 h 589869"/>
              <a:gd name="connsiteX6" fmla="*/ 0 w 678058"/>
              <a:gd name="connsiteY6" fmla="*/ 294935 h 589869"/>
              <a:gd name="connsiteX0" fmla="*/ 0 w 679504"/>
              <a:gd name="connsiteY0" fmla="*/ 294935 h 589869"/>
              <a:gd name="connsiteX1" fmla="*/ 170071 w 679504"/>
              <a:gd name="connsiteY1" fmla="*/ 0 h 589869"/>
              <a:gd name="connsiteX2" fmla="*/ 507987 w 679504"/>
              <a:gd name="connsiteY2" fmla="*/ 0 h 589869"/>
              <a:gd name="connsiteX3" fmla="*/ 679504 w 679504"/>
              <a:gd name="connsiteY3" fmla="*/ 297440 h 589869"/>
              <a:gd name="connsiteX4" fmla="*/ 425517 w 679504"/>
              <a:gd name="connsiteY4" fmla="*/ 447028 h 589869"/>
              <a:gd name="connsiteX5" fmla="*/ 170071 w 679504"/>
              <a:gd name="connsiteY5" fmla="*/ 589869 h 589869"/>
              <a:gd name="connsiteX6" fmla="*/ 0 w 679504"/>
              <a:gd name="connsiteY6" fmla="*/ 294935 h 5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504" h="589869">
                <a:moveTo>
                  <a:pt x="0" y="294935"/>
                </a:moveTo>
                <a:lnTo>
                  <a:pt x="170071" y="0"/>
                </a:lnTo>
                <a:lnTo>
                  <a:pt x="507987" y="0"/>
                </a:lnTo>
                <a:lnTo>
                  <a:pt x="679504" y="297440"/>
                </a:lnTo>
                <a:lnTo>
                  <a:pt x="425517" y="447028"/>
                </a:lnTo>
                <a:lnTo>
                  <a:pt x="170071" y="589869"/>
                </a:lnTo>
                <a:lnTo>
                  <a:pt x="0" y="294935"/>
                </a:lnTo>
                <a:close/>
              </a:path>
            </a:pathLst>
          </a:custGeom>
          <a:blipFill dpi="0" rotWithShape="0">
            <a:blip r:embed="rId2"/>
            <a:srcRect/>
            <a:tile tx="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userDrawn="1"/>
        </p:nvSpPr>
        <p:spPr>
          <a:xfrm rot="7200000">
            <a:off x="375942" y="-225597"/>
            <a:ext cx="510064" cy="597456"/>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419997 w 678058"/>
              <a:gd name="connsiteY5" fmla="*/ 455597 h 589869"/>
              <a:gd name="connsiteX6" fmla="*/ 0 w 678058"/>
              <a:gd name="connsiteY6" fmla="*/ 294935 h 589869"/>
              <a:gd name="connsiteX0" fmla="*/ 91045 w 507987"/>
              <a:gd name="connsiteY0" fmla="*/ 174252 h 589869"/>
              <a:gd name="connsiteX1" fmla="*/ 0 w 507987"/>
              <a:gd name="connsiteY1" fmla="*/ 0 h 589869"/>
              <a:gd name="connsiteX2" fmla="*/ 337916 w 507987"/>
              <a:gd name="connsiteY2" fmla="*/ 0 h 589869"/>
              <a:gd name="connsiteX3" fmla="*/ 507987 w 507987"/>
              <a:gd name="connsiteY3" fmla="*/ 294935 h 589869"/>
              <a:gd name="connsiteX4" fmla="*/ 337916 w 507987"/>
              <a:gd name="connsiteY4" fmla="*/ 589869 h 589869"/>
              <a:gd name="connsiteX5" fmla="*/ 249926 w 507987"/>
              <a:gd name="connsiteY5" fmla="*/ 455597 h 589869"/>
              <a:gd name="connsiteX6" fmla="*/ 91045 w 507987"/>
              <a:gd name="connsiteY6" fmla="*/ 174252 h 589869"/>
              <a:gd name="connsiteX0" fmla="*/ 96056 w 512998"/>
              <a:gd name="connsiteY0" fmla="*/ 174252 h 589869"/>
              <a:gd name="connsiteX1" fmla="*/ 0 w 512998"/>
              <a:gd name="connsiteY1" fmla="*/ 2894 h 589869"/>
              <a:gd name="connsiteX2" fmla="*/ 342927 w 512998"/>
              <a:gd name="connsiteY2" fmla="*/ 0 h 589869"/>
              <a:gd name="connsiteX3" fmla="*/ 512998 w 512998"/>
              <a:gd name="connsiteY3" fmla="*/ 294935 h 589869"/>
              <a:gd name="connsiteX4" fmla="*/ 342927 w 512998"/>
              <a:gd name="connsiteY4" fmla="*/ 589869 h 589869"/>
              <a:gd name="connsiteX5" fmla="*/ 254937 w 512998"/>
              <a:gd name="connsiteY5" fmla="*/ 455597 h 589869"/>
              <a:gd name="connsiteX6" fmla="*/ 96056 w 512998"/>
              <a:gd name="connsiteY6" fmla="*/ 174252 h 589869"/>
              <a:gd name="connsiteX0" fmla="*/ 96056 w 512998"/>
              <a:gd name="connsiteY0" fmla="*/ 174252 h 597775"/>
              <a:gd name="connsiteX1" fmla="*/ 0 w 512998"/>
              <a:gd name="connsiteY1" fmla="*/ 2894 h 597775"/>
              <a:gd name="connsiteX2" fmla="*/ 342927 w 512998"/>
              <a:gd name="connsiteY2" fmla="*/ 0 h 597775"/>
              <a:gd name="connsiteX3" fmla="*/ 512998 w 512998"/>
              <a:gd name="connsiteY3" fmla="*/ 294935 h 597775"/>
              <a:gd name="connsiteX4" fmla="*/ 340808 w 512998"/>
              <a:gd name="connsiteY4" fmla="*/ 597775 h 597775"/>
              <a:gd name="connsiteX5" fmla="*/ 254937 w 512998"/>
              <a:gd name="connsiteY5" fmla="*/ 455597 h 597775"/>
              <a:gd name="connsiteX6" fmla="*/ 96056 w 512998"/>
              <a:gd name="connsiteY6" fmla="*/ 174252 h 597775"/>
              <a:gd name="connsiteX0" fmla="*/ 96056 w 512998"/>
              <a:gd name="connsiteY0" fmla="*/ 175124 h 598647"/>
              <a:gd name="connsiteX1" fmla="*/ 0 w 512998"/>
              <a:gd name="connsiteY1" fmla="*/ 3766 h 598647"/>
              <a:gd name="connsiteX2" fmla="*/ 339675 w 512998"/>
              <a:gd name="connsiteY2" fmla="*/ 0 h 598647"/>
              <a:gd name="connsiteX3" fmla="*/ 512998 w 512998"/>
              <a:gd name="connsiteY3" fmla="*/ 295807 h 598647"/>
              <a:gd name="connsiteX4" fmla="*/ 340808 w 512998"/>
              <a:gd name="connsiteY4" fmla="*/ 598647 h 598647"/>
              <a:gd name="connsiteX5" fmla="*/ 254937 w 512998"/>
              <a:gd name="connsiteY5" fmla="*/ 456469 h 598647"/>
              <a:gd name="connsiteX6" fmla="*/ 96056 w 512998"/>
              <a:gd name="connsiteY6" fmla="*/ 175124 h 598647"/>
              <a:gd name="connsiteX0" fmla="*/ 96056 w 512998"/>
              <a:gd name="connsiteY0" fmla="*/ 173933 h 597456"/>
              <a:gd name="connsiteX1" fmla="*/ 0 w 512998"/>
              <a:gd name="connsiteY1" fmla="*/ 2575 h 597456"/>
              <a:gd name="connsiteX2" fmla="*/ 337614 w 512998"/>
              <a:gd name="connsiteY2" fmla="*/ 0 h 597456"/>
              <a:gd name="connsiteX3" fmla="*/ 512998 w 512998"/>
              <a:gd name="connsiteY3" fmla="*/ 294616 h 597456"/>
              <a:gd name="connsiteX4" fmla="*/ 340808 w 512998"/>
              <a:gd name="connsiteY4" fmla="*/ 597456 h 597456"/>
              <a:gd name="connsiteX5" fmla="*/ 254937 w 512998"/>
              <a:gd name="connsiteY5" fmla="*/ 455278 h 597456"/>
              <a:gd name="connsiteX6" fmla="*/ 96056 w 512998"/>
              <a:gd name="connsiteY6" fmla="*/ 173933 h 597456"/>
              <a:gd name="connsiteX0" fmla="*/ 96056 w 510064"/>
              <a:gd name="connsiteY0" fmla="*/ 173933 h 597456"/>
              <a:gd name="connsiteX1" fmla="*/ 0 w 510064"/>
              <a:gd name="connsiteY1" fmla="*/ 2575 h 597456"/>
              <a:gd name="connsiteX2" fmla="*/ 337614 w 510064"/>
              <a:gd name="connsiteY2" fmla="*/ 0 h 597456"/>
              <a:gd name="connsiteX3" fmla="*/ 510064 w 510064"/>
              <a:gd name="connsiteY3" fmla="*/ 299059 h 597456"/>
              <a:gd name="connsiteX4" fmla="*/ 340808 w 510064"/>
              <a:gd name="connsiteY4" fmla="*/ 597456 h 597456"/>
              <a:gd name="connsiteX5" fmla="*/ 254937 w 510064"/>
              <a:gd name="connsiteY5" fmla="*/ 455278 h 597456"/>
              <a:gd name="connsiteX6" fmla="*/ 96056 w 510064"/>
              <a:gd name="connsiteY6" fmla="*/ 173933 h 5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64" h="597456">
                <a:moveTo>
                  <a:pt x="96056" y="173933"/>
                </a:moveTo>
                <a:lnTo>
                  <a:pt x="0" y="2575"/>
                </a:lnTo>
                <a:lnTo>
                  <a:pt x="337614" y="0"/>
                </a:lnTo>
                <a:lnTo>
                  <a:pt x="510064" y="299059"/>
                </a:lnTo>
                <a:lnTo>
                  <a:pt x="340808" y="597456"/>
                </a:lnTo>
                <a:lnTo>
                  <a:pt x="254937" y="455278"/>
                </a:lnTo>
                <a:lnTo>
                  <a:pt x="96056" y="173933"/>
                </a:lnTo>
                <a:close/>
              </a:path>
            </a:pathLst>
          </a:custGeom>
          <a:solidFill>
            <a:srgbClr val="379CC3">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rot="7200000">
            <a:off x="342880" y="292874"/>
            <a:ext cx="678058" cy="589869"/>
          </a:xfrm>
          <a:prstGeom prst="hexagon">
            <a:avLst>
              <a:gd name="adj" fmla="val 28832"/>
              <a:gd name="vf" fmla="val 115470"/>
            </a:avLst>
          </a:prstGeom>
          <a:solidFill>
            <a:srgbClr val="379CC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172200"/>
            <a:ext cx="12192000" cy="337387"/>
          </a:xfrm>
          <a:prstGeom prst="rect">
            <a:avLst/>
          </a:prstGeom>
          <a:solidFill>
            <a:srgbClr val="379CC3"/>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9384" y="366103"/>
            <a:ext cx="10515600" cy="395898"/>
          </a:xfrm>
        </p:spPr>
        <p:txBody>
          <a:bodyPr/>
          <a:lstStyle>
            <a:lvl1pPr>
              <a:defRPr b="1">
                <a:solidFill>
                  <a:srgbClr val="379CC3"/>
                </a:solidFill>
              </a:defRPr>
            </a:lvl1pPr>
          </a:lstStyle>
          <a:p>
            <a:r>
              <a:rPr lang="en-US" dirty="0"/>
              <a:t>CLICK TO EDIT MASTER TITLE STYLE</a:t>
            </a:r>
          </a:p>
        </p:txBody>
      </p:sp>
      <p:sp>
        <p:nvSpPr>
          <p:cNvPr id="8" name="Content Placeholder 7"/>
          <p:cNvSpPr>
            <a:spLocks noGrp="1"/>
          </p:cNvSpPr>
          <p:nvPr>
            <p:ph sz="quarter" idx="11"/>
          </p:nvPr>
        </p:nvSpPr>
        <p:spPr>
          <a:xfrm>
            <a:off x="6196013" y="952500"/>
            <a:ext cx="5500687" cy="487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2"/>
          </p:nvPr>
        </p:nvSpPr>
        <p:spPr>
          <a:xfrm>
            <a:off x="1289050" y="2784968"/>
            <a:ext cx="4040188" cy="1241676"/>
          </a:xfrm>
        </p:spPr>
        <p:txBody>
          <a:bodyPr/>
          <a:lstStyle/>
          <a:p>
            <a:pPr lvl="0"/>
            <a:r>
              <a:rPr lang="en-US" dirty="0"/>
              <a:t>Edit Master text styles</a:t>
            </a:r>
          </a:p>
        </p:txBody>
      </p:sp>
      <p:sp>
        <p:nvSpPr>
          <p:cNvPr id="14" name="Content Placeholder 3"/>
          <p:cNvSpPr>
            <a:spLocks noGrp="1"/>
          </p:cNvSpPr>
          <p:nvPr>
            <p:ph sz="quarter" idx="13"/>
          </p:nvPr>
        </p:nvSpPr>
        <p:spPr>
          <a:xfrm>
            <a:off x="1289050" y="4581274"/>
            <a:ext cx="4040188" cy="1241676"/>
          </a:xfrm>
        </p:spPr>
        <p:txBody>
          <a:bodyPr/>
          <a:lstStyle/>
          <a:p>
            <a:pPr lvl="0"/>
            <a:r>
              <a:rPr lang="en-US" dirty="0"/>
              <a:t>Edit Master text styles</a:t>
            </a:r>
          </a:p>
        </p:txBody>
      </p:sp>
      <p:sp>
        <p:nvSpPr>
          <p:cNvPr id="15" name="Content Placeholder 3"/>
          <p:cNvSpPr>
            <a:spLocks noGrp="1"/>
          </p:cNvSpPr>
          <p:nvPr>
            <p:ph sz="quarter" idx="14"/>
          </p:nvPr>
        </p:nvSpPr>
        <p:spPr>
          <a:xfrm>
            <a:off x="1289050" y="988662"/>
            <a:ext cx="4040188" cy="1241676"/>
          </a:xfrm>
        </p:spPr>
        <p:txBody>
          <a:bodyPr/>
          <a:lstStyle/>
          <a:p>
            <a:pPr lvl="0"/>
            <a:r>
              <a:rPr lang="en-US" dirty="0"/>
              <a:t>Edit Master text styles</a:t>
            </a:r>
          </a:p>
        </p:txBody>
      </p:sp>
    </p:spTree>
    <p:extLst>
      <p:ext uri="{BB962C8B-B14F-4D97-AF65-F5344CB8AC3E}">
        <p14:creationId xmlns:p14="http://schemas.microsoft.com/office/powerpoint/2010/main" val="3019106945"/>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16" userDrawn="1">
          <p15:clr>
            <a:srgbClr val="FBAE40"/>
          </p15:clr>
        </p15:guide>
        <p15:guide id="6" orient="horz" pos="600" userDrawn="1">
          <p15:clr>
            <a:srgbClr val="FBAE40"/>
          </p15:clr>
        </p15:guide>
        <p15:guide id="7" orient="horz" pos="480" userDrawn="1">
          <p15:clr>
            <a:srgbClr val="FBAE40"/>
          </p15:clr>
        </p15:guide>
        <p15:guide id="9" orient="horz" pos="4080" userDrawn="1">
          <p15:clr>
            <a:srgbClr val="FBAE40"/>
          </p15:clr>
        </p15:guide>
        <p15:guide id="10" pos="7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Rectangle 23"/>
          <p:cNvSpPr/>
          <p:nvPr userDrawn="1"/>
        </p:nvSpPr>
        <p:spPr>
          <a:xfrm>
            <a:off x="0" y="6172200"/>
            <a:ext cx="12192000" cy="685800"/>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186372"/>
            <a:ext cx="11696700" cy="114553"/>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5B9BD5"/>
              </a:solidFill>
            </a:endParaRPr>
          </a:p>
        </p:txBody>
      </p:sp>
      <p:sp>
        <p:nvSpPr>
          <p:cNvPr id="13" name="Rectangle 4"/>
          <p:cNvSpPr/>
          <p:nvPr userDrawn="1"/>
        </p:nvSpPr>
        <p:spPr>
          <a:xfrm flipH="1" flipV="1">
            <a:off x="9969288" y="-9526"/>
            <a:ext cx="2223737" cy="1310450"/>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8199"/>
              <a:gd name="connsiteX1" fmla="*/ 1244740 w 1584983"/>
              <a:gd name="connsiteY1" fmla="*/ 0 h 1028199"/>
              <a:gd name="connsiteX2" fmla="*/ 1584983 w 1584983"/>
              <a:gd name="connsiteY2" fmla="*/ 1028199 h 1028199"/>
              <a:gd name="connsiteX3" fmla="*/ 361 w 1584983"/>
              <a:gd name="connsiteY3" fmla="*/ 1023386 h 1028199"/>
              <a:gd name="connsiteX4" fmla="*/ 731 w 1584983"/>
              <a:gd name="connsiteY4" fmla="*/ 0 h 102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3" h="1028199">
                <a:moveTo>
                  <a:pt x="731" y="0"/>
                </a:moveTo>
                <a:lnTo>
                  <a:pt x="1244740" y="0"/>
                </a:lnTo>
                <a:lnTo>
                  <a:pt x="1584983" y="1028199"/>
                </a:lnTo>
                <a:lnTo>
                  <a:pt x="361" y="1023386"/>
                </a:lnTo>
                <a:cubicBezTo>
                  <a:pt x="-1024" y="683918"/>
                  <a:pt x="2116" y="339468"/>
                  <a:pt x="731" y="0"/>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495300" y="381001"/>
            <a:ext cx="9473988" cy="419100"/>
          </a:xfrm>
        </p:spPr>
        <p:txBody>
          <a:bodyPr/>
          <a:lstStyle>
            <a:lvl1pPr>
              <a:defRPr b="1">
                <a:solidFill>
                  <a:srgbClr val="379CC3"/>
                </a:solidFill>
              </a:defRPr>
            </a:lvl1pPr>
          </a:lstStyle>
          <a:p>
            <a:r>
              <a:rPr lang="en-US" dirty="0"/>
              <a:t>CLICK TO EDIT MASTER TITLE STYLE</a:t>
            </a:r>
          </a:p>
        </p:txBody>
      </p:sp>
      <p:sp>
        <p:nvSpPr>
          <p:cNvPr id="5" name="Content Placeholder 4"/>
          <p:cNvSpPr>
            <a:spLocks noGrp="1"/>
          </p:cNvSpPr>
          <p:nvPr>
            <p:ph sz="quarter" idx="10"/>
          </p:nvPr>
        </p:nvSpPr>
        <p:spPr>
          <a:xfrm>
            <a:off x="495300" y="4451350"/>
            <a:ext cx="11201400" cy="1492250"/>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8" name="Content Placeholder 7"/>
          <p:cNvSpPr>
            <a:spLocks noGrp="1"/>
          </p:cNvSpPr>
          <p:nvPr>
            <p:ph sz="quarter" idx="11"/>
          </p:nvPr>
        </p:nvSpPr>
        <p:spPr>
          <a:xfrm>
            <a:off x="495300" y="1536032"/>
            <a:ext cx="3319463" cy="2627313"/>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Content Placeholder 7"/>
          <p:cNvSpPr>
            <a:spLocks noGrp="1"/>
          </p:cNvSpPr>
          <p:nvPr>
            <p:ph sz="quarter" idx="12"/>
          </p:nvPr>
        </p:nvSpPr>
        <p:spPr>
          <a:xfrm>
            <a:off x="4436269" y="1536032"/>
            <a:ext cx="3319463" cy="2627313"/>
          </a:xfrm>
        </p:spPr>
        <p:txBody>
          <a:bodyPr/>
          <a:lstStyle/>
          <a:p>
            <a:pPr lvl="0"/>
            <a:r>
              <a:rPr lang="en-US" dirty="0"/>
              <a:t>Edit Master text styles</a:t>
            </a:r>
          </a:p>
        </p:txBody>
      </p:sp>
      <p:sp>
        <p:nvSpPr>
          <p:cNvPr id="14" name="Content Placeholder 7"/>
          <p:cNvSpPr>
            <a:spLocks noGrp="1"/>
          </p:cNvSpPr>
          <p:nvPr>
            <p:ph sz="quarter" idx="13"/>
          </p:nvPr>
        </p:nvSpPr>
        <p:spPr>
          <a:xfrm>
            <a:off x="8377237" y="1536032"/>
            <a:ext cx="3319463" cy="2627313"/>
          </a:xfrm>
        </p:spPr>
        <p:txBody>
          <a:bodyPr/>
          <a:lstStyle/>
          <a:p>
            <a:pPr lvl="0"/>
            <a:r>
              <a:rPr lang="en-US" dirty="0"/>
              <a:t>Edit Master text styles</a:t>
            </a:r>
          </a:p>
        </p:txBody>
      </p:sp>
    </p:spTree>
    <p:extLst>
      <p:ext uri="{BB962C8B-B14F-4D97-AF65-F5344CB8AC3E}">
        <p14:creationId xmlns:p14="http://schemas.microsoft.com/office/powerpoint/2010/main" val="904063879"/>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40" userDrawn="1">
          <p15:clr>
            <a:srgbClr val="FBAE40"/>
          </p15:clr>
        </p15:guide>
        <p15:guide id="6" orient="horz" pos="960" userDrawn="1">
          <p15:clr>
            <a:srgbClr val="FBAE40"/>
          </p15:clr>
        </p15:guide>
        <p15:guide id="7" orient="horz" pos="504" userDrawn="1">
          <p15:clr>
            <a:srgbClr val="FBAE40"/>
          </p15:clr>
        </p15:guide>
        <p15:guide id="9"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6" name="Rectangle 15"/>
          <p:cNvSpPr/>
          <p:nvPr userDrawn="1"/>
        </p:nvSpPr>
        <p:spPr>
          <a:xfrm rot="10800000" flipV="1">
            <a:off x="-4" y="428625"/>
            <a:ext cx="12192003" cy="628650"/>
          </a:xfrm>
          <a:prstGeom prst="rect">
            <a:avLst/>
          </a:prstGeom>
          <a:solidFill>
            <a:srgbClr val="379CC3"/>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userDrawn="1"/>
        </p:nvSpPr>
        <p:spPr>
          <a:xfrm>
            <a:off x="367110" y="419100"/>
            <a:ext cx="10233148" cy="6857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endParaRPr>
          </a:p>
        </p:txBody>
      </p:sp>
      <p:sp>
        <p:nvSpPr>
          <p:cNvPr id="2" name="Title 1"/>
          <p:cNvSpPr>
            <a:spLocks noGrp="1"/>
          </p:cNvSpPr>
          <p:nvPr>
            <p:ph type="title" hasCustomPrompt="1"/>
          </p:nvPr>
        </p:nvSpPr>
        <p:spPr>
          <a:xfrm>
            <a:off x="393030" y="545432"/>
            <a:ext cx="10515600" cy="419100"/>
          </a:xfrm>
        </p:spPr>
        <p:txBody>
          <a:bodyPr/>
          <a:lstStyle>
            <a:lvl1pPr>
              <a:defRPr b="1">
                <a:solidFill>
                  <a:schemeClr val="bg1"/>
                </a:solidFill>
              </a:defRPr>
            </a:lvl1pPr>
          </a:lstStyle>
          <a:p>
            <a:r>
              <a:rPr lang="en-US" dirty="0"/>
              <a:t>CLICK TO EDIT MASTER TITLE STYLE</a:t>
            </a:r>
          </a:p>
        </p:txBody>
      </p:sp>
      <p:sp>
        <p:nvSpPr>
          <p:cNvPr id="5" name="Content Placeholder 4"/>
          <p:cNvSpPr>
            <a:spLocks noGrp="1"/>
          </p:cNvSpPr>
          <p:nvPr>
            <p:ph sz="quarter" idx="10"/>
          </p:nvPr>
        </p:nvSpPr>
        <p:spPr>
          <a:xfrm>
            <a:off x="495301"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1"/>
          </p:nvPr>
        </p:nvSpPr>
        <p:spPr>
          <a:xfrm>
            <a:off x="4406566"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2"/>
          </p:nvPr>
        </p:nvSpPr>
        <p:spPr>
          <a:xfrm>
            <a:off x="8317832"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262829"/>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336" userDrawn="1">
          <p15:clr>
            <a:srgbClr val="FBAE40"/>
          </p15:clr>
        </p15:guide>
        <p15:guide id="6" orient="horz" pos="864" userDrawn="1">
          <p15:clr>
            <a:srgbClr val="FBAE40"/>
          </p15:clr>
        </p15:guide>
        <p15:guide id="7" orient="horz" pos="600" userDrawn="1">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18D07-1FDF-4972-B6DB-8D82F4A8FECF}" type="datetimeFigureOut">
              <a:rPr lang="en-US" smtClean="0"/>
              <a:t>3/11/2019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0A82B-6FAE-4015-A6B5-487E2E338A5E}" type="slidenum">
              <a:rPr lang="en-US" smtClean="0"/>
              <a:t>‹#›</a:t>
            </a:fld>
            <a:endParaRPr lang="en-US"/>
          </a:p>
        </p:txBody>
      </p:sp>
    </p:spTree>
    <p:extLst>
      <p:ext uri="{BB962C8B-B14F-4D97-AF65-F5344CB8AC3E}">
        <p14:creationId xmlns:p14="http://schemas.microsoft.com/office/powerpoint/2010/main" val="8838218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64" r:id="rId4"/>
    <p:sldLayoutId id="2147483662" r:id="rId5"/>
    <p:sldLayoutId id="2147483669" r:id="rId6"/>
    <p:sldLayoutId id="2147483663" r:id="rId7"/>
    <p:sldLayoutId id="2147483665" r:id="rId8"/>
    <p:sldLayoutId id="2147483667" r:id="rId9"/>
    <p:sldLayoutId id="2147483670" r:id="rId10"/>
    <p:sldLayoutId id="2147483666"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eea.europa.eu/themes/landuse" TargetMode="External"/><Relationship Id="rId3" Type="http://schemas.openxmlformats.org/officeDocument/2006/relationships/image" Target="../media/image8.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n.wikipedia.org/wiki/List_of_tallest_buildings_in_Mobile" TargetMode="External"/><Relationship Id="rId11" Type="http://schemas.openxmlformats.org/officeDocument/2006/relationships/hyperlink" Target="https://creativecommons.org/licenses/by/3.0/" TargetMode="External"/><Relationship Id="rId5" Type="http://schemas.openxmlformats.org/officeDocument/2006/relationships/image" Target="../media/image9.jpeg"/><Relationship Id="rId10" Type="http://schemas.openxmlformats.org/officeDocument/2006/relationships/hyperlink" Target="https://creativecommons.org/licenses/by-sa/3.0/" TargetMode="External"/><Relationship Id="rId4" Type="http://schemas.openxmlformats.org/officeDocument/2006/relationships/hyperlink" Target="http://fromthepews.wordpress.com/2010/07/14/marriage-is-not-for-wimps/" TargetMode="External"/><Relationship Id="rId9"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178178" y="3881204"/>
            <a:ext cx="3599965" cy="1759598"/>
            <a:chOff x="8025209" y="3531159"/>
            <a:chExt cx="1844793" cy="1645504"/>
          </a:xfrm>
        </p:grpSpPr>
        <p:sp>
          <p:nvSpPr>
            <p:cNvPr id="15" name="TextBox 14"/>
            <p:cNvSpPr txBox="1"/>
            <p:nvPr userDrawn="1"/>
          </p:nvSpPr>
          <p:spPr>
            <a:xfrm>
              <a:off x="8025209" y="3531159"/>
              <a:ext cx="1820749" cy="302211"/>
            </a:xfrm>
            <a:prstGeom prst="rect">
              <a:avLst/>
            </a:prstGeom>
            <a:noFill/>
          </p:spPr>
          <p:txBody>
            <a:bodyPr wrap="square" rtlCol="0">
              <a:spAutoFit/>
            </a:bodyPr>
            <a:lstStyle/>
            <a:p>
              <a:r>
                <a:rPr lang="en-US" sz="1500" dirty="0">
                  <a:solidFill>
                    <a:schemeClr val="tx1">
                      <a:lumMod val="75000"/>
                      <a:lumOff val="25000"/>
                    </a:schemeClr>
                  </a:solidFill>
                  <a:latin typeface="Century Gothic" panose="020B0502020202020204" pitchFamily="34" charset="0"/>
                </a:rPr>
                <a:t>Vanessa Van Auken (Project Lead)</a:t>
              </a:r>
            </a:p>
          </p:txBody>
        </p:sp>
        <p:sp>
          <p:nvSpPr>
            <p:cNvPr id="16" name="Rectangle 15"/>
            <p:cNvSpPr/>
            <p:nvPr userDrawn="1"/>
          </p:nvSpPr>
          <p:spPr>
            <a:xfrm>
              <a:off x="8032640" y="3966272"/>
              <a:ext cx="1837362" cy="323165"/>
            </a:xfrm>
            <a:prstGeom prst="rect">
              <a:avLst/>
            </a:prstGeom>
          </p:spPr>
          <p:txBody>
            <a:bodyPr wrap="none">
              <a:spAutoFit/>
            </a:bodyPr>
            <a:lstStyle/>
            <a:p>
              <a:r>
                <a:rPr lang="en-US" sz="1500" dirty="0">
                  <a:solidFill>
                    <a:schemeClr val="tx1">
                      <a:lumMod val="75000"/>
                      <a:lumOff val="25000"/>
                    </a:schemeClr>
                  </a:solidFill>
                  <a:latin typeface="Century Gothic" panose="020B0502020202020204" pitchFamily="34" charset="0"/>
                </a:rPr>
                <a:t>Dillon Blankenship</a:t>
              </a:r>
            </a:p>
          </p:txBody>
        </p:sp>
        <p:sp>
          <p:nvSpPr>
            <p:cNvPr id="17" name="Rectangle 16"/>
            <p:cNvSpPr/>
            <p:nvPr userDrawn="1"/>
          </p:nvSpPr>
          <p:spPr>
            <a:xfrm>
              <a:off x="8032640" y="4874452"/>
              <a:ext cx="848023" cy="302211"/>
            </a:xfrm>
            <a:prstGeom prst="rect">
              <a:avLst/>
            </a:prstGeom>
          </p:spPr>
          <p:txBody>
            <a:bodyPr wrap="none">
              <a:spAutoFit/>
            </a:bodyPr>
            <a:lstStyle/>
            <a:p>
              <a:r>
                <a:rPr lang="en-US" sz="1500" dirty="0">
                  <a:solidFill>
                    <a:schemeClr val="tx1">
                      <a:lumMod val="75000"/>
                      <a:lumOff val="25000"/>
                    </a:schemeClr>
                  </a:solidFill>
                  <a:latin typeface="Century Gothic" panose="020B0502020202020204" pitchFamily="34" charset="0"/>
                </a:rPr>
                <a:t>Ara Metz </a:t>
              </a:r>
            </a:p>
          </p:txBody>
        </p:sp>
        <p:sp>
          <p:nvSpPr>
            <p:cNvPr id="18" name="Rectangle 17"/>
            <p:cNvSpPr/>
            <p:nvPr userDrawn="1"/>
          </p:nvSpPr>
          <p:spPr>
            <a:xfrm>
              <a:off x="8036885" y="4401385"/>
              <a:ext cx="1312519" cy="302211"/>
            </a:xfrm>
            <a:prstGeom prst="rect">
              <a:avLst/>
            </a:prstGeom>
          </p:spPr>
          <p:txBody>
            <a:bodyPr wrap="none">
              <a:spAutoFit/>
            </a:bodyPr>
            <a:lstStyle/>
            <a:p>
              <a:r>
                <a:rPr lang="en-US" sz="1500" dirty="0">
                  <a:solidFill>
                    <a:schemeClr val="tx1">
                      <a:lumMod val="75000"/>
                      <a:lumOff val="25000"/>
                    </a:schemeClr>
                  </a:solidFill>
                  <a:latin typeface="Century Gothic" panose="020B0502020202020204" pitchFamily="34" charset="0"/>
                </a:rPr>
                <a:t>Michelle Carver</a:t>
              </a:r>
            </a:p>
          </p:txBody>
        </p:sp>
      </p:grpSp>
      <p:sp>
        <p:nvSpPr>
          <p:cNvPr id="37" name="Title 1"/>
          <p:cNvSpPr txBox="1">
            <a:spLocks/>
          </p:cNvSpPr>
          <p:nvPr/>
        </p:nvSpPr>
        <p:spPr>
          <a:xfrm>
            <a:off x="7794625" y="1417552"/>
            <a:ext cx="3895726" cy="1076466"/>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l"/>
            <a:r>
              <a:rPr lang="en-US" sz="3200" spc="0" baseline="0" dirty="0">
                <a:solidFill>
                  <a:srgbClr val="379CC3"/>
                </a:solidFill>
              </a:rPr>
              <a:t>WEEKS BAY WATER RESOURCES</a:t>
            </a:r>
          </a:p>
        </p:txBody>
      </p:sp>
      <p:sp>
        <p:nvSpPr>
          <p:cNvPr id="38" name="Subtitle 2"/>
          <p:cNvSpPr txBox="1">
            <a:spLocks/>
          </p:cNvSpPr>
          <p:nvPr/>
        </p:nvSpPr>
        <p:spPr>
          <a:xfrm>
            <a:off x="7800974" y="2584884"/>
            <a:ext cx="3889377"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solidFill>
                <a:schemeClr val="tx1">
                  <a:lumMod val="75000"/>
                  <a:lumOff val="25000"/>
                </a:schemeClr>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1619" t="968" r="1015" b="1123"/>
          <a:stretch/>
        </p:blipFill>
        <p:spPr>
          <a:xfrm>
            <a:off x="0" y="109807"/>
            <a:ext cx="7753753" cy="6638386"/>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65428"/>
            <a:ext cx="12192000" cy="715571"/>
          </a:xfrm>
          <a:prstGeom prst="rect">
            <a:avLst/>
          </a:prstGeom>
        </p:spPr>
      </p:pic>
      <p:sp>
        <p:nvSpPr>
          <p:cNvPr id="3" name="TextBox 2"/>
          <p:cNvSpPr txBox="1"/>
          <p:nvPr/>
        </p:nvSpPr>
        <p:spPr>
          <a:xfrm>
            <a:off x="3155090" y="6217180"/>
            <a:ext cx="7136613" cy="369332"/>
          </a:xfrm>
          <a:prstGeom prst="rect">
            <a:avLst/>
          </a:prstGeom>
          <a:noFill/>
        </p:spPr>
        <p:txBody>
          <a:bodyPr wrap="square" rtlCol="0" anchor="ctr">
            <a:spAutoFit/>
          </a:bodyPr>
          <a:lstStyle/>
          <a:p>
            <a:pPr algn="r"/>
            <a:r>
              <a:rPr lang="en-US" dirty="0">
                <a:solidFill>
                  <a:schemeClr val="bg1"/>
                </a:solidFill>
              </a:rPr>
              <a:t>Mobile - AL| Spring 2019</a:t>
            </a:r>
          </a:p>
        </p:txBody>
      </p:sp>
      <p:sp>
        <p:nvSpPr>
          <p:cNvPr id="5" name="Rectangle 4">
            <a:extLst>
              <a:ext uri="{FF2B5EF4-FFF2-40B4-BE49-F238E27FC236}">
                <a16:creationId xmlns:a16="http://schemas.microsoft.com/office/drawing/2014/main" id="{1F3853C1-3865-4DC1-A882-7715F55C6022}"/>
              </a:ext>
            </a:extLst>
          </p:cNvPr>
          <p:cNvSpPr/>
          <p:nvPr/>
        </p:nvSpPr>
        <p:spPr>
          <a:xfrm>
            <a:off x="7886700" y="2655035"/>
            <a:ext cx="3375162" cy="923330"/>
          </a:xfrm>
          <a:prstGeom prst="rect">
            <a:avLst/>
          </a:prstGeom>
        </p:spPr>
        <p:txBody>
          <a:bodyPr wrap="square">
            <a:spAutoFit/>
          </a:bodyPr>
          <a:lstStyle/>
          <a:p>
            <a:r>
              <a:rPr lang="en-US" i="1" dirty="0">
                <a:solidFill>
                  <a:schemeClr val="tx1">
                    <a:lumMod val="75000"/>
                    <a:lumOff val="25000"/>
                  </a:schemeClr>
                </a:solidFill>
                <a:latin typeface="Garamond" panose="02020404030301010803" pitchFamily="18" charset="0"/>
              </a:rPr>
              <a:t>Using NASA Earth Observations to Evaluate Changes in Water Quality in the Weeks Bay Watershed</a:t>
            </a:r>
            <a:endParaRPr lang="en-US" dirty="0">
              <a:solidFill>
                <a:schemeClr val="tx1">
                  <a:lumMod val="75000"/>
                  <a:lumOff val="25000"/>
                </a:schemeClr>
              </a:solidFill>
            </a:endParaRPr>
          </a:p>
        </p:txBody>
      </p:sp>
    </p:spTree>
    <p:extLst>
      <p:ext uri="{BB962C8B-B14F-4D97-AF65-F5344CB8AC3E}">
        <p14:creationId xmlns:p14="http://schemas.microsoft.com/office/powerpoint/2010/main" val="143739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586-7C91-4BAF-AC9B-FF5BDD154237}"/>
              </a:ext>
            </a:extLst>
          </p:cNvPr>
          <p:cNvSpPr>
            <a:spLocks noGrp="1"/>
          </p:cNvSpPr>
          <p:nvPr>
            <p:ph type="title"/>
          </p:nvPr>
        </p:nvSpPr>
        <p:spPr/>
        <p:txBody>
          <a:bodyPr>
            <a:normAutofit fontScale="90000"/>
          </a:bodyPr>
          <a:lstStyle/>
          <a:p>
            <a:r>
              <a:rPr lang="en-US" dirty="0"/>
              <a:t>End Products </a:t>
            </a:r>
          </a:p>
        </p:txBody>
      </p:sp>
      <p:sp>
        <p:nvSpPr>
          <p:cNvPr id="3" name="Rectangle: Rounded Corners 2">
            <a:extLst>
              <a:ext uri="{FF2B5EF4-FFF2-40B4-BE49-F238E27FC236}">
                <a16:creationId xmlns:a16="http://schemas.microsoft.com/office/drawing/2014/main" id="{0E54E882-E4A2-4AAE-9399-634953270D0A}"/>
              </a:ext>
            </a:extLst>
          </p:cNvPr>
          <p:cNvSpPr/>
          <p:nvPr/>
        </p:nvSpPr>
        <p:spPr>
          <a:xfrm>
            <a:off x="649789" y="2321961"/>
            <a:ext cx="3174123" cy="1567692"/>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Seasonal Variation </a:t>
            </a:r>
          </a:p>
          <a:p>
            <a:pPr algn="ctr"/>
            <a:r>
              <a:rPr lang="en-US" sz="2200" dirty="0">
                <a:effectLst>
                  <a:outerShdw blurRad="38100" dist="38100" dir="2700000" algn="tl">
                    <a:srgbClr val="000000">
                      <a:alpha val="43137"/>
                    </a:srgbClr>
                  </a:outerShdw>
                </a:effectLst>
              </a:rPr>
              <a:t>Graphs </a:t>
            </a:r>
          </a:p>
        </p:txBody>
      </p:sp>
      <p:sp>
        <p:nvSpPr>
          <p:cNvPr id="6" name="Rectangle: Rounded Corners 5">
            <a:extLst>
              <a:ext uri="{FF2B5EF4-FFF2-40B4-BE49-F238E27FC236}">
                <a16:creationId xmlns:a16="http://schemas.microsoft.com/office/drawing/2014/main" id="{2AD14E43-6AC7-48FF-9C2E-A3914BCBAEEA}"/>
              </a:ext>
            </a:extLst>
          </p:cNvPr>
          <p:cNvSpPr/>
          <p:nvPr/>
        </p:nvSpPr>
        <p:spPr>
          <a:xfrm>
            <a:off x="4456387" y="841805"/>
            <a:ext cx="3279225" cy="1567692"/>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Sub-watershed Endangerment Zone </a:t>
            </a:r>
          </a:p>
          <a:p>
            <a:pPr algn="ctr"/>
            <a:r>
              <a:rPr lang="en-US" sz="2200" dirty="0">
                <a:effectLst>
                  <a:outerShdw blurRad="38100" dist="38100" dir="2700000" algn="tl">
                    <a:srgbClr val="000000">
                      <a:alpha val="43137"/>
                    </a:srgbClr>
                  </a:outerShdw>
                </a:effectLst>
              </a:rPr>
              <a:t>Map </a:t>
            </a:r>
          </a:p>
        </p:txBody>
      </p:sp>
      <p:sp>
        <p:nvSpPr>
          <p:cNvPr id="7" name="Rectangle: Rounded Corners 6">
            <a:extLst>
              <a:ext uri="{FF2B5EF4-FFF2-40B4-BE49-F238E27FC236}">
                <a16:creationId xmlns:a16="http://schemas.microsoft.com/office/drawing/2014/main" id="{718D6BF6-EB01-4BC5-AD5A-59BADC277BDB}"/>
              </a:ext>
            </a:extLst>
          </p:cNvPr>
          <p:cNvSpPr/>
          <p:nvPr/>
        </p:nvSpPr>
        <p:spPr>
          <a:xfrm>
            <a:off x="8368087" y="2321961"/>
            <a:ext cx="3436897" cy="1567691"/>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SWAT Model Projection with 2040 Land Cover Map</a:t>
            </a:r>
          </a:p>
        </p:txBody>
      </p:sp>
      <p:sp>
        <p:nvSpPr>
          <p:cNvPr id="8" name="Rectangle: Rounded Corners 7">
            <a:extLst>
              <a:ext uri="{FF2B5EF4-FFF2-40B4-BE49-F238E27FC236}">
                <a16:creationId xmlns:a16="http://schemas.microsoft.com/office/drawing/2014/main" id="{D21BD82E-0028-47DE-92C3-52B4E5792892}"/>
              </a:ext>
            </a:extLst>
          </p:cNvPr>
          <p:cNvSpPr/>
          <p:nvPr/>
        </p:nvSpPr>
        <p:spPr>
          <a:xfrm>
            <a:off x="4088521" y="4056993"/>
            <a:ext cx="4235667" cy="1699072"/>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Comparative Analysis Report of NASA EO-Derived SWAT to non- NASA </a:t>
            </a:r>
          </a:p>
        </p:txBody>
      </p:sp>
    </p:spTree>
    <p:extLst>
      <p:ext uri="{BB962C8B-B14F-4D97-AF65-F5344CB8AC3E}">
        <p14:creationId xmlns:p14="http://schemas.microsoft.com/office/powerpoint/2010/main" val="152542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0B8E-E8B1-43E3-8642-82D75FD7E0E1}"/>
              </a:ext>
            </a:extLst>
          </p:cNvPr>
          <p:cNvSpPr>
            <a:spLocks noGrp="1"/>
          </p:cNvSpPr>
          <p:nvPr>
            <p:ph type="title"/>
          </p:nvPr>
        </p:nvSpPr>
        <p:spPr/>
        <p:txBody>
          <a:bodyPr>
            <a:normAutofit fontScale="90000"/>
          </a:bodyPr>
          <a:lstStyle/>
          <a:p>
            <a:r>
              <a:rPr lang="en-US" dirty="0"/>
              <a:t>Statistical Variation Graph </a:t>
            </a:r>
          </a:p>
        </p:txBody>
      </p:sp>
      <p:sp>
        <p:nvSpPr>
          <p:cNvPr id="3" name="AutoShape 2" descr="https://docs.google.com/a/students.uwf.edu/drawings/d/s2fzCVjMrOA1FJjl1gCbnUg/image?w=377&amp;h=139&amp;rev=1&amp;ac=1&amp;parent=1z6ibI0Wi7U7h9X4B8dhiWl6QjD8K9QrdwjK_VFnkHDY">
            <a:extLst>
              <a:ext uri="{FF2B5EF4-FFF2-40B4-BE49-F238E27FC236}">
                <a16:creationId xmlns:a16="http://schemas.microsoft.com/office/drawing/2014/main" id="{06D8CB1A-98D4-45E4-8771-36D747BCAE3C}"/>
              </a:ext>
            </a:extLst>
          </p:cNvPr>
          <p:cNvSpPr>
            <a:spLocks noChangeAspect="1" noChangeArrowheads="1"/>
          </p:cNvSpPr>
          <p:nvPr/>
        </p:nvSpPr>
        <p:spPr bwMode="auto">
          <a:xfrm>
            <a:off x="4300538" y="2767013"/>
            <a:ext cx="3590925"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115E9A84-7518-4487-ADB5-3C998B419DE9}"/>
              </a:ext>
            </a:extLst>
          </p:cNvPr>
          <p:cNvSpPr/>
          <p:nvPr/>
        </p:nvSpPr>
        <p:spPr>
          <a:xfrm>
            <a:off x="2694209" y="2220310"/>
            <a:ext cx="6803582" cy="2417380"/>
          </a:xfrm>
          <a:prstGeom prst="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in progress </a:t>
            </a:r>
          </a:p>
        </p:txBody>
      </p:sp>
    </p:spTree>
    <p:extLst>
      <p:ext uri="{BB962C8B-B14F-4D97-AF65-F5344CB8AC3E}">
        <p14:creationId xmlns:p14="http://schemas.microsoft.com/office/powerpoint/2010/main" val="278464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B94A-2C50-4AC8-999A-6A4BAE7B828F}"/>
              </a:ext>
            </a:extLst>
          </p:cNvPr>
          <p:cNvSpPr>
            <a:spLocks noGrp="1"/>
          </p:cNvSpPr>
          <p:nvPr>
            <p:ph type="title"/>
          </p:nvPr>
        </p:nvSpPr>
        <p:spPr/>
        <p:txBody>
          <a:bodyPr>
            <a:normAutofit fontScale="90000"/>
          </a:bodyPr>
          <a:lstStyle/>
          <a:p>
            <a:r>
              <a:rPr lang="en-US" dirty="0"/>
              <a:t>Sub-watershed Endangerment Zone Map </a:t>
            </a:r>
          </a:p>
        </p:txBody>
      </p:sp>
      <p:sp>
        <p:nvSpPr>
          <p:cNvPr id="3" name="Rectangle 2">
            <a:extLst>
              <a:ext uri="{FF2B5EF4-FFF2-40B4-BE49-F238E27FC236}">
                <a16:creationId xmlns:a16="http://schemas.microsoft.com/office/drawing/2014/main" id="{2B69FB00-DD9B-48F0-8C5F-41978E625B35}"/>
              </a:ext>
            </a:extLst>
          </p:cNvPr>
          <p:cNvSpPr/>
          <p:nvPr/>
        </p:nvSpPr>
        <p:spPr>
          <a:xfrm>
            <a:off x="2694209" y="2220310"/>
            <a:ext cx="6803582" cy="2417380"/>
          </a:xfrm>
          <a:prstGeom prst="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in progress </a:t>
            </a:r>
          </a:p>
        </p:txBody>
      </p:sp>
    </p:spTree>
    <p:extLst>
      <p:ext uri="{BB962C8B-B14F-4D97-AF65-F5344CB8AC3E}">
        <p14:creationId xmlns:p14="http://schemas.microsoft.com/office/powerpoint/2010/main" val="111281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217C-4566-41ED-9008-BF2112075760}"/>
              </a:ext>
            </a:extLst>
          </p:cNvPr>
          <p:cNvSpPr>
            <a:spLocks noGrp="1"/>
          </p:cNvSpPr>
          <p:nvPr>
            <p:ph type="title"/>
          </p:nvPr>
        </p:nvSpPr>
        <p:spPr>
          <a:xfrm>
            <a:off x="1117934" y="499453"/>
            <a:ext cx="10515600" cy="395898"/>
          </a:xfrm>
        </p:spPr>
        <p:txBody>
          <a:bodyPr>
            <a:normAutofit fontScale="90000"/>
          </a:bodyPr>
          <a:lstStyle/>
          <a:p>
            <a:pPr algn="ctr"/>
            <a:r>
              <a:rPr lang="en-US" dirty="0"/>
              <a:t>SWAT Model Projection with 2040 Land Cover Map </a:t>
            </a:r>
          </a:p>
        </p:txBody>
      </p:sp>
      <p:sp>
        <p:nvSpPr>
          <p:cNvPr id="3" name="Rectangle 2">
            <a:extLst>
              <a:ext uri="{FF2B5EF4-FFF2-40B4-BE49-F238E27FC236}">
                <a16:creationId xmlns:a16="http://schemas.microsoft.com/office/drawing/2014/main" id="{4F9036C6-6C8D-4DBE-9C1A-7340FD91429A}"/>
              </a:ext>
            </a:extLst>
          </p:cNvPr>
          <p:cNvSpPr/>
          <p:nvPr/>
        </p:nvSpPr>
        <p:spPr>
          <a:xfrm>
            <a:off x="2973943" y="2220310"/>
            <a:ext cx="6803582" cy="2417380"/>
          </a:xfrm>
          <a:prstGeom prst="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in progress </a:t>
            </a:r>
          </a:p>
        </p:txBody>
      </p:sp>
    </p:spTree>
    <p:extLst>
      <p:ext uri="{BB962C8B-B14F-4D97-AF65-F5344CB8AC3E}">
        <p14:creationId xmlns:p14="http://schemas.microsoft.com/office/powerpoint/2010/main" val="219248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7CF7-4DEC-4C50-AA83-E44706D95E56}"/>
              </a:ext>
            </a:extLst>
          </p:cNvPr>
          <p:cNvSpPr>
            <a:spLocks noGrp="1"/>
          </p:cNvSpPr>
          <p:nvPr>
            <p:ph type="title"/>
          </p:nvPr>
        </p:nvSpPr>
        <p:spPr/>
        <p:txBody>
          <a:bodyPr>
            <a:normAutofit fontScale="90000"/>
          </a:bodyPr>
          <a:lstStyle/>
          <a:p>
            <a:r>
              <a:rPr lang="en-US" dirty="0"/>
              <a:t>Limitations </a:t>
            </a:r>
          </a:p>
        </p:txBody>
      </p:sp>
      <p:sp>
        <p:nvSpPr>
          <p:cNvPr id="3" name="TextBox 2">
            <a:extLst>
              <a:ext uri="{FF2B5EF4-FFF2-40B4-BE49-F238E27FC236}">
                <a16:creationId xmlns:a16="http://schemas.microsoft.com/office/drawing/2014/main" id="{AB7BC532-569E-4606-A644-23E60152404F}"/>
              </a:ext>
            </a:extLst>
          </p:cNvPr>
          <p:cNvSpPr txBox="1"/>
          <p:nvPr/>
        </p:nvSpPr>
        <p:spPr>
          <a:xfrm>
            <a:off x="1814902" y="1156138"/>
            <a:ext cx="6067857" cy="1200329"/>
          </a:xfrm>
          <a:prstGeom prst="rect">
            <a:avLst/>
          </a:prstGeom>
          <a:noFill/>
        </p:spPr>
        <p:txBody>
          <a:bodyPr wrap="square" rtlCol="0">
            <a:spAutoFit/>
          </a:bodyPr>
          <a:lstStyle/>
          <a:p>
            <a:r>
              <a:rPr lang="en-US" dirty="0">
                <a:solidFill>
                  <a:srgbClr val="379CC3"/>
                </a:solidFill>
                <a:sym typeface="Webdings" panose="05030102010509060703" pitchFamily="18" charset="2"/>
              </a:rPr>
              <a:t></a:t>
            </a:r>
            <a:r>
              <a:rPr lang="en-US" dirty="0"/>
              <a:t>Some of the NASA data used was spatially coarse (e.g., GPM IMERG) and may not be optimal for the size of the watershed that was studied.</a:t>
            </a:r>
            <a:br>
              <a:rPr lang="en-US" dirty="0"/>
            </a:br>
            <a:endParaRPr lang="en-US" dirty="0"/>
          </a:p>
        </p:txBody>
      </p:sp>
      <p:sp>
        <p:nvSpPr>
          <p:cNvPr id="4" name="Rectangle 3">
            <a:extLst>
              <a:ext uri="{FF2B5EF4-FFF2-40B4-BE49-F238E27FC236}">
                <a16:creationId xmlns:a16="http://schemas.microsoft.com/office/drawing/2014/main" id="{4F364850-553B-411A-894B-361020CB9BDA}"/>
              </a:ext>
            </a:extLst>
          </p:cNvPr>
          <p:cNvSpPr/>
          <p:nvPr/>
        </p:nvSpPr>
        <p:spPr>
          <a:xfrm>
            <a:off x="3048000" y="2690336"/>
            <a:ext cx="6096000" cy="646331"/>
          </a:xfrm>
          <a:prstGeom prst="rect">
            <a:avLst/>
          </a:prstGeom>
        </p:spPr>
        <p:txBody>
          <a:bodyPr>
            <a:spAutoFit/>
          </a:bodyPr>
          <a:lstStyle/>
          <a:p>
            <a:br>
              <a:rPr lang="en-US" dirty="0"/>
            </a:br>
            <a:endParaRPr lang="en-US" dirty="0"/>
          </a:p>
        </p:txBody>
      </p:sp>
      <p:sp>
        <p:nvSpPr>
          <p:cNvPr id="6" name="Rectangle 5">
            <a:extLst>
              <a:ext uri="{FF2B5EF4-FFF2-40B4-BE49-F238E27FC236}">
                <a16:creationId xmlns:a16="http://schemas.microsoft.com/office/drawing/2014/main" id="{9462C709-376F-41D3-B85A-8129D3CD8CC1}"/>
              </a:ext>
            </a:extLst>
          </p:cNvPr>
          <p:cNvSpPr/>
          <p:nvPr/>
        </p:nvSpPr>
        <p:spPr>
          <a:xfrm>
            <a:off x="3145393" y="2516182"/>
            <a:ext cx="6803582" cy="2417380"/>
          </a:xfrm>
          <a:prstGeom prst="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in progress </a:t>
            </a:r>
          </a:p>
        </p:txBody>
      </p:sp>
    </p:spTree>
    <p:extLst>
      <p:ext uri="{BB962C8B-B14F-4D97-AF65-F5344CB8AC3E}">
        <p14:creationId xmlns:p14="http://schemas.microsoft.com/office/powerpoint/2010/main" val="71113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F016-A6C1-4959-BF7F-F51EB8521843}"/>
              </a:ext>
            </a:extLst>
          </p:cNvPr>
          <p:cNvSpPr>
            <a:spLocks noGrp="1"/>
          </p:cNvSpPr>
          <p:nvPr>
            <p:ph type="title"/>
          </p:nvPr>
        </p:nvSpPr>
        <p:spPr/>
        <p:txBody>
          <a:bodyPr>
            <a:normAutofit fontScale="90000"/>
          </a:bodyPr>
          <a:lstStyle/>
          <a:p>
            <a:r>
              <a:rPr lang="en-US" dirty="0"/>
              <a:t>Conclusion &amp; Discussion </a:t>
            </a:r>
          </a:p>
        </p:txBody>
      </p:sp>
      <p:sp>
        <p:nvSpPr>
          <p:cNvPr id="3" name="Rectangle 2">
            <a:extLst>
              <a:ext uri="{FF2B5EF4-FFF2-40B4-BE49-F238E27FC236}">
                <a16:creationId xmlns:a16="http://schemas.microsoft.com/office/drawing/2014/main" id="{D4A63C7A-CC3D-40D1-B3D4-F436E1F711BB}"/>
              </a:ext>
            </a:extLst>
          </p:cNvPr>
          <p:cNvSpPr/>
          <p:nvPr/>
        </p:nvSpPr>
        <p:spPr>
          <a:xfrm>
            <a:off x="2694209" y="2220310"/>
            <a:ext cx="6803582" cy="2417380"/>
          </a:xfrm>
          <a:prstGeom prst="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in progress </a:t>
            </a:r>
          </a:p>
        </p:txBody>
      </p:sp>
    </p:spTree>
    <p:extLst>
      <p:ext uri="{BB962C8B-B14F-4D97-AF65-F5344CB8AC3E}">
        <p14:creationId xmlns:p14="http://schemas.microsoft.com/office/powerpoint/2010/main" val="240935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77D-AA30-43C8-AAF0-6B6825262BE1}"/>
              </a:ext>
            </a:extLst>
          </p:cNvPr>
          <p:cNvSpPr>
            <a:spLocks noGrp="1"/>
          </p:cNvSpPr>
          <p:nvPr>
            <p:ph type="title"/>
          </p:nvPr>
        </p:nvSpPr>
        <p:spPr>
          <a:xfrm>
            <a:off x="1289384" y="366103"/>
            <a:ext cx="10515600" cy="395898"/>
          </a:xfrm>
        </p:spPr>
        <p:txBody>
          <a:bodyPr>
            <a:normAutofit fontScale="90000"/>
          </a:bodyPr>
          <a:lstStyle/>
          <a:p>
            <a:r>
              <a:rPr lang="en-US"/>
              <a:t>Questions? </a:t>
            </a:r>
            <a:endParaRPr lang="en-US" dirty="0"/>
          </a:p>
        </p:txBody>
      </p:sp>
      <p:pic>
        <p:nvPicPr>
          <p:cNvPr id="4" name="Picture 3">
            <a:extLst>
              <a:ext uri="{FF2B5EF4-FFF2-40B4-BE49-F238E27FC236}">
                <a16:creationId xmlns:a16="http://schemas.microsoft.com/office/drawing/2014/main" id="{9ECF38A0-CC94-4D32-89EA-9703DEC7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840"/>
            <a:ext cx="12192000" cy="5276360"/>
          </a:xfrm>
          <a:prstGeom prst="rect">
            <a:avLst/>
          </a:prstGeom>
          <a:ln>
            <a:noFill/>
          </a:ln>
          <a:effectLst>
            <a:softEdge rad="112500"/>
          </a:effectLst>
        </p:spPr>
      </p:pic>
    </p:spTree>
    <p:extLst>
      <p:ext uri="{BB962C8B-B14F-4D97-AF65-F5344CB8AC3E}">
        <p14:creationId xmlns:p14="http://schemas.microsoft.com/office/powerpoint/2010/main" val="20992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592E4-5458-4056-B978-626BCEF2B3AF}"/>
              </a:ext>
            </a:extLst>
          </p:cNvPr>
          <p:cNvSpPr txBox="1"/>
          <p:nvPr/>
        </p:nvSpPr>
        <p:spPr>
          <a:xfrm>
            <a:off x="1380392" y="1529862"/>
            <a:ext cx="9803423" cy="4597349"/>
          </a:xfrm>
          <a:prstGeom prst="rect">
            <a:avLst/>
          </a:prstGeom>
          <a:noFill/>
        </p:spPr>
        <p:txBody>
          <a:bodyPr wrap="square" rtlCol="0">
            <a:spAutoFit/>
          </a:bodyPr>
          <a:lstStyle/>
          <a:p>
            <a:pPr>
              <a:lnSpc>
                <a:spcPct val="150000"/>
              </a:lnSpc>
            </a:pPr>
            <a:r>
              <a:rPr lang="en-US" sz="2200" b="1" dirty="0"/>
              <a:t>Dr. Scott Phipps, </a:t>
            </a:r>
            <a:r>
              <a:rPr lang="en-US" sz="2200" dirty="0"/>
              <a:t>Weeks Bay National Estuarine Research Reserve </a:t>
            </a:r>
          </a:p>
          <a:p>
            <a:pPr>
              <a:lnSpc>
                <a:spcPct val="150000"/>
              </a:lnSpc>
            </a:pPr>
            <a:r>
              <a:rPr lang="en-US" sz="2200" b="1" dirty="0"/>
              <a:t>Sarah Johnston,</a:t>
            </a:r>
            <a:r>
              <a:rPr lang="en-US" sz="2200" dirty="0"/>
              <a:t> Weeks Bay National Estuarine Research Reserve </a:t>
            </a:r>
          </a:p>
          <a:p>
            <a:pPr>
              <a:lnSpc>
                <a:spcPct val="150000"/>
              </a:lnSpc>
            </a:pPr>
            <a:r>
              <a:rPr lang="en-US" sz="2200" b="1" dirty="0"/>
              <a:t>Angela Underwood, </a:t>
            </a:r>
            <a:r>
              <a:rPr lang="en-US" sz="2200" dirty="0"/>
              <a:t>Weeks Bay National Estuarine Research Reserve</a:t>
            </a:r>
          </a:p>
          <a:p>
            <a:pPr>
              <a:lnSpc>
                <a:spcPct val="150000"/>
              </a:lnSpc>
            </a:pPr>
            <a:r>
              <a:rPr lang="en-US" sz="2200" b="1" dirty="0"/>
              <a:t>Eric Brunden, </a:t>
            </a:r>
            <a:r>
              <a:rPr lang="en-US" sz="2200" dirty="0"/>
              <a:t>Weeks Bay National Estuarine Research Reserve </a:t>
            </a:r>
          </a:p>
          <a:p>
            <a:pPr>
              <a:lnSpc>
                <a:spcPct val="150000"/>
              </a:lnSpc>
            </a:pPr>
            <a:r>
              <a:rPr lang="en-US" sz="2200" b="1" dirty="0"/>
              <a:t>Joe Spruce, </a:t>
            </a:r>
            <a:r>
              <a:rPr lang="en-US" sz="2200" dirty="0"/>
              <a:t>Science Systems Applications Incorporated </a:t>
            </a:r>
          </a:p>
          <a:p>
            <a:pPr>
              <a:lnSpc>
                <a:spcPct val="150000"/>
              </a:lnSpc>
            </a:pPr>
            <a:r>
              <a:rPr lang="en-US" sz="2200" b="1" dirty="0"/>
              <a:t>Dr. Ibrahim N. Mohammed, </a:t>
            </a:r>
            <a:r>
              <a:rPr lang="en-US" sz="2200" dirty="0"/>
              <a:t>Science Applications International Corporation</a:t>
            </a:r>
          </a:p>
          <a:p>
            <a:pPr>
              <a:lnSpc>
                <a:spcPct val="150000"/>
              </a:lnSpc>
            </a:pPr>
            <a:r>
              <a:rPr lang="en-US" sz="2200" b="1" dirty="0"/>
              <a:t>Dr. </a:t>
            </a:r>
            <a:r>
              <a:rPr lang="en-US" sz="2200" b="1" dirty="0" err="1"/>
              <a:t>Brenard</a:t>
            </a:r>
            <a:r>
              <a:rPr lang="en-US" sz="2200" b="1" dirty="0"/>
              <a:t> </a:t>
            </a:r>
            <a:r>
              <a:rPr lang="en-US" sz="2200" b="1" dirty="0" err="1"/>
              <a:t>Eichold</a:t>
            </a:r>
            <a:r>
              <a:rPr lang="en-US" sz="2200" b="1" dirty="0"/>
              <a:t>, </a:t>
            </a:r>
            <a:r>
              <a:rPr lang="en-US" sz="2200" dirty="0"/>
              <a:t>Mobile County Health Department</a:t>
            </a:r>
            <a:endParaRPr lang="en-US" sz="2200" b="1" dirty="0"/>
          </a:p>
          <a:p>
            <a:pPr>
              <a:lnSpc>
                <a:spcPct val="150000"/>
              </a:lnSpc>
            </a:pPr>
            <a:endParaRPr lang="en-US" sz="2200" b="1" dirty="0"/>
          </a:p>
        </p:txBody>
      </p:sp>
    </p:spTree>
    <p:extLst>
      <p:ext uri="{BB962C8B-B14F-4D97-AF65-F5344CB8AC3E}">
        <p14:creationId xmlns:p14="http://schemas.microsoft.com/office/powerpoint/2010/main" val="77828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EA64-9637-4721-AEB1-7C6E5F8B6EE0}"/>
              </a:ext>
            </a:extLst>
          </p:cNvPr>
          <p:cNvSpPr>
            <a:spLocks noGrp="1"/>
          </p:cNvSpPr>
          <p:nvPr>
            <p:ph type="title"/>
          </p:nvPr>
        </p:nvSpPr>
        <p:spPr/>
        <p:txBody>
          <a:bodyPr>
            <a:normAutofit fontScale="90000"/>
          </a:bodyPr>
          <a:lstStyle/>
          <a:p>
            <a:r>
              <a:rPr lang="en-US" dirty="0"/>
              <a:t>Study Area &amp; Period </a:t>
            </a:r>
          </a:p>
        </p:txBody>
      </p:sp>
      <p:sp>
        <p:nvSpPr>
          <p:cNvPr id="4" name="Content Placeholder 3">
            <a:extLst>
              <a:ext uri="{FF2B5EF4-FFF2-40B4-BE49-F238E27FC236}">
                <a16:creationId xmlns:a16="http://schemas.microsoft.com/office/drawing/2014/main" id="{50AE881F-3D07-4664-AF14-43FA21155E37}"/>
              </a:ext>
            </a:extLst>
          </p:cNvPr>
          <p:cNvSpPr>
            <a:spLocks noGrp="1"/>
          </p:cNvSpPr>
          <p:nvPr>
            <p:ph sz="quarter" idx="12"/>
          </p:nvPr>
        </p:nvSpPr>
        <p:spPr>
          <a:xfrm>
            <a:off x="1289050" y="2808162"/>
            <a:ext cx="4040188" cy="1241676"/>
          </a:xfrm>
        </p:spPr>
        <p:txBody>
          <a:bodyPr/>
          <a:lstStyle/>
          <a:p>
            <a:pPr marL="0" indent="0">
              <a:buNone/>
            </a:pPr>
            <a:r>
              <a:rPr lang="en-US" sz="1800" dirty="0">
                <a:solidFill>
                  <a:srgbClr val="379CC3"/>
                </a:solidFill>
                <a:sym typeface="Webdings" panose="05030102010509060703" pitchFamily="18" charset="2"/>
              </a:rPr>
              <a:t></a:t>
            </a:r>
            <a:r>
              <a:rPr lang="en-US" sz="1800" dirty="0">
                <a:solidFill>
                  <a:schemeClr val="tx1">
                    <a:lumMod val="75000"/>
                    <a:lumOff val="25000"/>
                  </a:schemeClr>
                </a:solidFill>
                <a:sym typeface="Webdings" panose="05030102010509060703" pitchFamily="18" charset="2"/>
              </a:rPr>
              <a:t>Area: </a:t>
            </a:r>
            <a:r>
              <a:rPr lang="en-US" sz="1800" dirty="0">
                <a:solidFill>
                  <a:schemeClr val="tx1">
                    <a:lumMod val="75000"/>
                    <a:lumOff val="25000"/>
                  </a:schemeClr>
                </a:solidFill>
              </a:rPr>
              <a:t>498.425 km</a:t>
            </a:r>
            <a:r>
              <a:rPr lang="en-US" sz="1800" baseline="30000" dirty="0">
                <a:solidFill>
                  <a:schemeClr val="tx1">
                    <a:lumMod val="75000"/>
                    <a:lumOff val="25000"/>
                  </a:schemeClr>
                </a:solidFill>
              </a:rPr>
              <a:t>2</a:t>
            </a:r>
            <a:endParaRPr lang="en-US" sz="18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0BCE8624-2A99-4FAF-A738-207D6021CE69}"/>
              </a:ext>
            </a:extLst>
          </p:cNvPr>
          <p:cNvSpPr>
            <a:spLocks noGrp="1"/>
          </p:cNvSpPr>
          <p:nvPr>
            <p:ph sz="quarter" idx="13"/>
          </p:nvPr>
        </p:nvSpPr>
        <p:spPr>
          <a:xfrm>
            <a:off x="1289050" y="4350348"/>
            <a:ext cx="4568053" cy="1241676"/>
          </a:xfrm>
        </p:spPr>
        <p:txBody>
          <a:bodyPr/>
          <a:lstStyle/>
          <a:p>
            <a:pPr marL="0" indent="0">
              <a:buNone/>
            </a:pPr>
            <a:r>
              <a:rPr lang="en-US" sz="1800" dirty="0">
                <a:solidFill>
                  <a:srgbClr val="379CC3"/>
                </a:solidFill>
                <a:sym typeface="Webdings" panose="05030102010509060703" pitchFamily="18" charset="2"/>
              </a:rPr>
              <a:t></a:t>
            </a:r>
            <a:r>
              <a:rPr lang="en-US" sz="1800" dirty="0">
                <a:solidFill>
                  <a:schemeClr val="tx1">
                    <a:lumMod val="75000"/>
                    <a:lumOff val="25000"/>
                  </a:schemeClr>
                </a:solidFill>
                <a:sym typeface="Webdings" panose="05030102010509060703" pitchFamily="18" charset="2"/>
              </a:rPr>
              <a:t>Time period : 2014-2018</a:t>
            </a:r>
          </a:p>
          <a:p>
            <a:pPr marL="0" indent="0">
              <a:buNone/>
            </a:pPr>
            <a:r>
              <a:rPr lang="en-US" sz="1400" dirty="0">
                <a:solidFill>
                  <a:prstClr val="black">
                    <a:lumMod val="75000"/>
                    <a:lumOff val="25000"/>
                  </a:prstClr>
                </a:solidFill>
                <a:sym typeface="Webdings" panose="05030102010509060703" pitchFamily="18" charset="2"/>
              </a:rPr>
              <a:t>     Population increase has been trending in this area since 2010.</a:t>
            </a:r>
            <a:endParaRPr lang="en-US" sz="1800" dirty="0">
              <a:solidFill>
                <a:schemeClr val="tx1">
                  <a:lumMod val="75000"/>
                  <a:lumOff val="25000"/>
                </a:schemeClr>
              </a:solidFill>
            </a:endParaRPr>
          </a:p>
        </p:txBody>
      </p:sp>
      <p:sp>
        <p:nvSpPr>
          <p:cNvPr id="6" name="Content Placeholder 5">
            <a:extLst>
              <a:ext uri="{FF2B5EF4-FFF2-40B4-BE49-F238E27FC236}">
                <a16:creationId xmlns:a16="http://schemas.microsoft.com/office/drawing/2014/main" id="{FEA63C80-4654-4D1A-80FA-D2C0EE9F8006}"/>
              </a:ext>
            </a:extLst>
          </p:cNvPr>
          <p:cNvSpPr>
            <a:spLocks noGrp="1"/>
          </p:cNvSpPr>
          <p:nvPr>
            <p:ph sz="quarter" idx="14"/>
          </p:nvPr>
        </p:nvSpPr>
        <p:spPr>
          <a:xfrm>
            <a:off x="1289050" y="1265976"/>
            <a:ext cx="4267688" cy="1241677"/>
          </a:xfrm>
        </p:spPr>
        <p:txBody>
          <a:bodyPr>
            <a:normAutofit/>
          </a:bodyPr>
          <a:lstStyle/>
          <a:p>
            <a:pPr marL="0" indent="0">
              <a:buNone/>
            </a:pPr>
            <a:r>
              <a:rPr lang="en-US" sz="1800" dirty="0">
                <a:solidFill>
                  <a:srgbClr val="379CC3"/>
                </a:solidFill>
                <a:sym typeface="Webdings" panose="05030102010509060703" pitchFamily="18" charset="2"/>
              </a:rPr>
              <a:t></a:t>
            </a:r>
            <a:r>
              <a:rPr lang="en-US" sz="1800" dirty="0">
                <a:solidFill>
                  <a:schemeClr val="tx1">
                    <a:lumMod val="75000"/>
                    <a:lumOff val="25000"/>
                  </a:schemeClr>
                </a:solidFill>
                <a:sym typeface="Webdings" panose="05030102010509060703" pitchFamily="18" charset="2"/>
              </a:rPr>
              <a:t>Weeks Bay Watershed</a:t>
            </a:r>
          </a:p>
          <a:p>
            <a:pPr marL="0" indent="0">
              <a:buNone/>
            </a:pPr>
            <a:r>
              <a:rPr lang="en-US" sz="1400" dirty="0">
                <a:solidFill>
                  <a:schemeClr val="tx1">
                    <a:lumMod val="75000"/>
                    <a:lumOff val="25000"/>
                  </a:schemeClr>
                </a:solidFill>
                <a:sym typeface="Webdings" panose="05030102010509060703" pitchFamily="18" charset="2"/>
              </a:rPr>
              <a:t>     The Weeks Bay Watershed is located on the easter side of Mobile Bay off the Gulf of Mexico in southern Alabama.</a:t>
            </a:r>
          </a:p>
        </p:txBody>
      </p:sp>
      <p:sp>
        <p:nvSpPr>
          <p:cNvPr id="24" name="TextBox 23">
            <a:extLst>
              <a:ext uri="{FF2B5EF4-FFF2-40B4-BE49-F238E27FC236}">
                <a16:creationId xmlns:a16="http://schemas.microsoft.com/office/drawing/2014/main" id="{87DEBC76-29B2-499F-947B-7B1F99FE054D}"/>
              </a:ext>
            </a:extLst>
          </p:cNvPr>
          <p:cNvSpPr txBox="1"/>
          <p:nvPr/>
        </p:nvSpPr>
        <p:spPr>
          <a:xfrm>
            <a:off x="7900151" y="373191"/>
            <a:ext cx="202855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Weeks Bay </a:t>
            </a:r>
          </a:p>
        </p:txBody>
      </p:sp>
      <p:pic>
        <p:nvPicPr>
          <p:cNvPr id="10" name="Picture 9">
            <a:extLst>
              <a:ext uri="{FF2B5EF4-FFF2-40B4-BE49-F238E27FC236}">
                <a16:creationId xmlns:a16="http://schemas.microsoft.com/office/drawing/2014/main" id="{C6259565-ECD1-46A9-A023-A0938D5F1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733" y="788565"/>
            <a:ext cx="3981958" cy="5052646"/>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7A395009-2FEF-41A3-97ED-8C61046689EE}"/>
              </a:ext>
            </a:extLst>
          </p:cNvPr>
          <p:cNvSpPr txBox="1"/>
          <p:nvPr/>
        </p:nvSpPr>
        <p:spPr>
          <a:xfrm>
            <a:off x="9170609" y="5450114"/>
            <a:ext cx="258838" cy="215444"/>
          </a:xfrm>
          <a:prstGeom prst="rect">
            <a:avLst/>
          </a:prstGeom>
          <a:noFill/>
        </p:spPr>
        <p:txBody>
          <a:bodyPr wrap="square" rtlCol="0">
            <a:spAutoFit/>
          </a:bodyPr>
          <a:lstStyle/>
          <a:p>
            <a:r>
              <a:rPr lang="en-US" sz="800" dirty="0"/>
              <a:t>0</a:t>
            </a:r>
          </a:p>
        </p:txBody>
      </p:sp>
      <p:sp>
        <p:nvSpPr>
          <p:cNvPr id="12" name="TextBox 11">
            <a:extLst>
              <a:ext uri="{FF2B5EF4-FFF2-40B4-BE49-F238E27FC236}">
                <a16:creationId xmlns:a16="http://schemas.microsoft.com/office/drawing/2014/main" id="{BEFBE197-6723-4146-94C6-5CCB70C354E6}"/>
              </a:ext>
            </a:extLst>
          </p:cNvPr>
          <p:cNvSpPr txBox="1"/>
          <p:nvPr/>
        </p:nvSpPr>
        <p:spPr>
          <a:xfrm>
            <a:off x="9451219" y="5452533"/>
            <a:ext cx="240772" cy="215444"/>
          </a:xfrm>
          <a:prstGeom prst="rect">
            <a:avLst/>
          </a:prstGeom>
          <a:noFill/>
        </p:spPr>
        <p:txBody>
          <a:bodyPr wrap="none" rtlCol="0">
            <a:spAutoFit/>
          </a:bodyPr>
          <a:lstStyle/>
          <a:p>
            <a:r>
              <a:rPr lang="en-US" sz="800" dirty="0"/>
              <a:t>5</a:t>
            </a:r>
          </a:p>
        </p:txBody>
      </p:sp>
      <p:sp>
        <p:nvSpPr>
          <p:cNvPr id="13" name="TextBox 12">
            <a:extLst>
              <a:ext uri="{FF2B5EF4-FFF2-40B4-BE49-F238E27FC236}">
                <a16:creationId xmlns:a16="http://schemas.microsoft.com/office/drawing/2014/main" id="{105077DE-AEF2-4A4F-BDFC-1A65EE88D38E}"/>
              </a:ext>
            </a:extLst>
          </p:cNvPr>
          <p:cNvSpPr txBox="1"/>
          <p:nvPr/>
        </p:nvSpPr>
        <p:spPr>
          <a:xfrm>
            <a:off x="9691991" y="5451398"/>
            <a:ext cx="296876" cy="215444"/>
          </a:xfrm>
          <a:prstGeom prst="rect">
            <a:avLst/>
          </a:prstGeom>
          <a:noFill/>
        </p:spPr>
        <p:txBody>
          <a:bodyPr wrap="none" rtlCol="0">
            <a:spAutoFit/>
          </a:bodyPr>
          <a:lstStyle/>
          <a:p>
            <a:r>
              <a:rPr lang="en-US" sz="800" dirty="0"/>
              <a:t>10</a:t>
            </a:r>
          </a:p>
        </p:txBody>
      </p:sp>
      <p:sp>
        <p:nvSpPr>
          <p:cNvPr id="14" name="TextBox 13">
            <a:extLst>
              <a:ext uri="{FF2B5EF4-FFF2-40B4-BE49-F238E27FC236}">
                <a16:creationId xmlns:a16="http://schemas.microsoft.com/office/drawing/2014/main" id="{D58285B8-50AA-4A50-A626-70803073E6D1}"/>
              </a:ext>
            </a:extLst>
          </p:cNvPr>
          <p:cNvSpPr txBox="1"/>
          <p:nvPr/>
        </p:nvSpPr>
        <p:spPr>
          <a:xfrm>
            <a:off x="10251411" y="5450114"/>
            <a:ext cx="296875" cy="215444"/>
          </a:xfrm>
          <a:prstGeom prst="rect">
            <a:avLst/>
          </a:prstGeom>
          <a:noFill/>
        </p:spPr>
        <p:txBody>
          <a:bodyPr wrap="square" rtlCol="0">
            <a:spAutoFit/>
          </a:bodyPr>
          <a:lstStyle/>
          <a:p>
            <a:r>
              <a:rPr lang="en-US" sz="800" dirty="0"/>
              <a:t>20</a:t>
            </a:r>
          </a:p>
        </p:txBody>
      </p:sp>
      <p:sp>
        <p:nvSpPr>
          <p:cNvPr id="15" name="TextBox 14">
            <a:extLst>
              <a:ext uri="{FF2B5EF4-FFF2-40B4-BE49-F238E27FC236}">
                <a16:creationId xmlns:a16="http://schemas.microsoft.com/office/drawing/2014/main" id="{4FB9F564-58C3-4974-9A33-303D815AB227}"/>
              </a:ext>
            </a:extLst>
          </p:cNvPr>
          <p:cNvSpPr txBox="1"/>
          <p:nvPr/>
        </p:nvSpPr>
        <p:spPr>
          <a:xfrm>
            <a:off x="10469744" y="5504938"/>
            <a:ext cx="345924" cy="215444"/>
          </a:xfrm>
          <a:prstGeom prst="rect">
            <a:avLst/>
          </a:prstGeom>
          <a:noFill/>
        </p:spPr>
        <p:txBody>
          <a:bodyPr wrap="square" rtlCol="0">
            <a:spAutoFit/>
          </a:bodyPr>
          <a:lstStyle/>
          <a:p>
            <a:r>
              <a:rPr lang="en-US" sz="800" dirty="0"/>
              <a:t>km</a:t>
            </a:r>
          </a:p>
        </p:txBody>
      </p:sp>
      <p:sp>
        <p:nvSpPr>
          <p:cNvPr id="9" name="Rectangle: Rounded Corners 8">
            <a:extLst>
              <a:ext uri="{FF2B5EF4-FFF2-40B4-BE49-F238E27FC236}">
                <a16:creationId xmlns:a16="http://schemas.microsoft.com/office/drawing/2014/main" id="{9960D8DE-7EA5-4AFA-872E-DD7D512CD10C}"/>
              </a:ext>
            </a:extLst>
          </p:cNvPr>
          <p:cNvSpPr/>
          <p:nvPr/>
        </p:nvSpPr>
        <p:spPr>
          <a:xfrm>
            <a:off x="7279448" y="5051947"/>
            <a:ext cx="1383632" cy="613611"/>
          </a:xfrm>
          <a:prstGeom prst="roundRect">
            <a:avLst/>
          </a:prstGeom>
          <a:solidFill>
            <a:srgbClr val="91B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46A4E1-FB49-4242-ADC8-1E6B665FF90D}"/>
              </a:ext>
            </a:extLst>
          </p:cNvPr>
          <p:cNvSpPr/>
          <p:nvPr/>
        </p:nvSpPr>
        <p:spPr>
          <a:xfrm>
            <a:off x="7354105" y="5095386"/>
            <a:ext cx="235493" cy="215444"/>
          </a:xfrm>
          <a:prstGeom prst="rect">
            <a:avLst/>
          </a:prstGeom>
          <a:solidFill>
            <a:srgbClr val="91BB7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2E505C41-8E1C-400B-BDBD-96D7F396F818}"/>
              </a:ext>
            </a:extLst>
          </p:cNvPr>
          <p:cNvSpPr txBox="1"/>
          <p:nvPr/>
        </p:nvSpPr>
        <p:spPr>
          <a:xfrm>
            <a:off x="7589598" y="5075377"/>
            <a:ext cx="1324828" cy="215444"/>
          </a:xfrm>
          <a:prstGeom prst="rect">
            <a:avLst/>
          </a:prstGeom>
          <a:noFill/>
        </p:spPr>
        <p:txBody>
          <a:bodyPr wrap="square" rtlCol="0">
            <a:spAutoFit/>
          </a:bodyPr>
          <a:lstStyle/>
          <a:p>
            <a:r>
              <a:rPr lang="en-US" sz="800" dirty="0"/>
              <a:t>Weeks Bay Estuary </a:t>
            </a:r>
          </a:p>
        </p:txBody>
      </p:sp>
      <p:sp>
        <p:nvSpPr>
          <p:cNvPr id="18" name="Rectangle 17">
            <a:extLst>
              <a:ext uri="{FF2B5EF4-FFF2-40B4-BE49-F238E27FC236}">
                <a16:creationId xmlns:a16="http://schemas.microsoft.com/office/drawing/2014/main" id="{2CB7A7BF-93FD-408C-98DF-4D78F4F0BBC2}"/>
              </a:ext>
            </a:extLst>
          </p:cNvPr>
          <p:cNvSpPr/>
          <p:nvPr/>
        </p:nvSpPr>
        <p:spPr>
          <a:xfrm>
            <a:off x="7354105" y="5358752"/>
            <a:ext cx="235493" cy="215444"/>
          </a:xfrm>
          <a:prstGeom prst="rect">
            <a:avLst/>
          </a:prstGeom>
          <a:solidFill>
            <a:srgbClr val="9B9B85">
              <a:alpha val="63137"/>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ACADB874-623F-443F-9258-7107BEF81BC3}"/>
              </a:ext>
            </a:extLst>
          </p:cNvPr>
          <p:cNvSpPr txBox="1"/>
          <p:nvPr/>
        </p:nvSpPr>
        <p:spPr>
          <a:xfrm>
            <a:off x="7546071" y="5282643"/>
            <a:ext cx="850386" cy="338554"/>
          </a:xfrm>
          <a:prstGeom prst="rect">
            <a:avLst/>
          </a:prstGeom>
          <a:noFill/>
        </p:spPr>
        <p:txBody>
          <a:bodyPr wrap="square" rtlCol="0">
            <a:spAutoFit/>
          </a:bodyPr>
          <a:lstStyle/>
          <a:p>
            <a:pPr algn="ctr"/>
            <a:r>
              <a:rPr lang="en-US" sz="800" dirty="0"/>
              <a:t>Weeks Bay Watershed </a:t>
            </a:r>
          </a:p>
        </p:txBody>
      </p:sp>
    </p:spTree>
    <p:extLst>
      <p:ext uri="{BB962C8B-B14F-4D97-AF65-F5344CB8AC3E}">
        <p14:creationId xmlns:p14="http://schemas.microsoft.com/office/powerpoint/2010/main" val="89597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4EAD-3A8A-42CB-9187-7C14FE5303D0}"/>
              </a:ext>
            </a:extLst>
          </p:cNvPr>
          <p:cNvSpPr>
            <a:spLocks noGrp="1"/>
          </p:cNvSpPr>
          <p:nvPr>
            <p:ph type="title"/>
          </p:nvPr>
        </p:nvSpPr>
        <p:spPr/>
        <p:txBody>
          <a:bodyPr>
            <a:normAutofit fontScale="90000"/>
          </a:bodyPr>
          <a:lstStyle/>
          <a:p>
            <a:r>
              <a:rPr lang="en-US" dirty="0"/>
              <a:t>Community Concerns </a:t>
            </a:r>
          </a:p>
        </p:txBody>
      </p:sp>
      <p:pic>
        <p:nvPicPr>
          <p:cNvPr id="7" name="Content Placeholder 6">
            <a:extLst>
              <a:ext uri="{FF2B5EF4-FFF2-40B4-BE49-F238E27FC236}">
                <a16:creationId xmlns:a16="http://schemas.microsoft.com/office/drawing/2014/main" id="{31FC2513-94E7-422F-A2EE-D306E0865D70}"/>
              </a:ext>
            </a:extLst>
          </p:cNvPr>
          <p:cNvPicPr>
            <a:picLocks noGrp="1" noChangeAspect="1"/>
          </p:cNvPicPr>
          <p:nvPr>
            <p:ph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0653" y="1697426"/>
            <a:ext cx="3932386" cy="2722888"/>
          </a:xfrm>
          <a:prstGeom prst="rect">
            <a:avLst/>
          </a:prstGeom>
          <a:ln>
            <a:noFill/>
          </a:ln>
          <a:effectLst>
            <a:softEdge rad="112500"/>
          </a:effectLst>
        </p:spPr>
      </p:pic>
      <p:pic>
        <p:nvPicPr>
          <p:cNvPr id="16" name="Content Placeholder 15">
            <a:extLst>
              <a:ext uri="{FF2B5EF4-FFF2-40B4-BE49-F238E27FC236}">
                <a16:creationId xmlns:a16="http://schemas.microsoft.com/office/drawing/2014/main" id="{558206FA-551E-4ADE-A020-01A7C96C56D2}"/>
              </a:ext>
            </a:extLst>
          </p:cNvPr>
          <p:cNvPicPr>
            <a:picLocks noGrp="1" noChangeAspect="1"/>
          </p:cNvPicPr>
          <p:nvPr>
            <p:ph sz="quarter" idx="12"/>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27976" y="1647089"/>
            <a:ext cx="3906141" cy="2704715"/>
          </a:xfrm>
          <a:prstGeom prst="rect">
            <a:avLst/>
          </a:prstGeom>
          <a:ln>
            <a:noFill/>
          </a:ln>
          <a:effectLst>
            <a:softEdge rad="112500"/>
          </a:effectLst>
        </p:spPr>
      </p:pic>
      <p:pic>
        <p:nvPicPr>
          <p:cNvPr id="21" name="Content Placeholder 20">
            <a:extLst>
              <a:ext uri="{FF2B5EF4-FFF2-40B4-BE49-F238E27FC236}">
                <a16:creationId xmlns:a16="http://schemas.microsoft.com/office/drawing/2014/main" id="{12281C6C-AE27-4042-BB14-39EE7F79118D}"/>
              </a:ext>
            </a:extLst>
          </p:cNvPr>
          <p:cNvPicPr>
            <a:picLocks noGrp="1" noChangeAspect="1"/>
          </p:cNvPicPr>
          <p:nvPr>
            <p:ph sz="quarter" idx="13"/>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72399" y="1647089"/>
            <a:ext cx="3888667" cy="2685040"/>
          </a:xfrm>
          <a:prstGeom prst="rect">
            <a:avLst/>
          </a:prstGeom>
          <a:ln>
            <a:noFill/>
          </a:ln>
          <a:effectLst>
            <a:softEdge rad="112500"/>
          </a:effectLst>
        </p:spPr>
      </p:pic>
      <p:sp>
        <p:nvSpPr>
          <p:cNvPr id="8" name="TextBox 7">
            <a:extLst>
              <a:ext uri="{FF2B5EF4-FFF2-40B4-BE49-F238E27FC236}">
                <a16:creationId xmlns:a16="http://schemas.microsoft.com/office/drawing/2014/main" id="{38A9F9C7-4007-4CB0-9439-6BB136170794}"/>
              </a:ext>
            </a:extLst>
          </p:cNvPr>
          <p:cNvSpPr txBox="1"/>
          <p:nvPr/>
        </p:nvSpPr>
        <p:spPr>
          <a:xfrm>
            <a:off x="368136" y="5956707"/>
            <a:ext cx="3223763" cy="215444"/>
          </a:xfrm>
          <a:prstGeom prst="rect">
            <a:avLst/>
          </a:prstGeom>
          <a:noFill/>
        </p:spPr>
        <p:txBody>
          <a:bodyPr wrap="square" rtlCol="0">
            <a:spAutoFit/>
          </a:bodyPr>
          <a:lstStyle/>
          <a:p>
            <a:pPr algn="ctr"/>
            <a:r>
              <a:rPr lang="en-US" sz="800" dirty="0">
                <a:hlinkClick r:id="rId4" tooltip="http://fromthepews.wordpress.com/2010/07/14/marriage-is-not-for-wimps/"/>
              </a:rPr>
              <a:t>This Photo</a:t>
            </a:r>
            <a:r>
              <a:rPr lang="en-US" sz="800" dirty="0"/>
              <a:t> by Unknown Author is licensed under </a:t>
            </a:r>
            <a:r>
              <a:rPr lang="en-US" sz="800" dirty="0">
                <a:hlinkClick r:id="rId9" tooltip="https://creativecommons.org/licenses/by-nc-sa/3.0/"/>
              </a:rPr>
              <a:t>CC BY-SA-NC</a:t>
            </a:r>
            <a:endParaRPr lang="en-US" sz="800" dirty="0"/>
          </a:p>
        </p:txBody>
      </p:sp>
      <p:sp>
        <p:nvSpPr>
          <p:cNvPr id="9" name="TextBox 8">
            <a:extLst>
              <a:ext uri="{FF2B5EF4-FFF2-40B4-BE49-F238E27FC236}">
                <a16:creationId xmlns:a16="http://schemas.microsoft.com/office/drawing/2014/main" id="{340CC07F-1DCF-4336-8C31-762C6B7EEA4B}"/>
              </a:ext>
            </a:extLst>
          </p:cNvPr>
          <p:cNvSpPr txBox="1"/>
          <p:nvPr/>
        </p:nvSpPr>
        <p:spPr>
          <a:xfrm>
            <a:off x="561793" y="2486006"/>
            <a:ext cx="3030106" cy="1077218"/>
          </a:xfrm>
          <a:prstGeom prst="rect">
            <a:avLst/>
          </a:prstGeom>
          <a:noFill/>
        </p:spPr>
        <p:txBody>
          <a:bodyPr wrap="square" rtlCol="0">
            <a:spAutoFit/>
          </a:bodyPr>
          <a:lstStyle/>
          <a:p>
            <a:pPr algn="ctr"/>
            <a:r>
              <a:rPr lang="en-US" sz="3200" dirty="0">
                <a:solidFill>
                  <a:schemeClr val="bg1"/>
                </a:solidFill>
              </a:rPr>
              <a:t>Water Quality </a:t>
            </a:r>
            <a:r>
              <a:rPr lang="en-US" sz="3200" b="1" dirty="0">
                <a:solidFill>
                  <a:schemeClr val="bg1"/>
                </a:solidFill>
                <a:effectLst>
                  <a:outerShdw blurRad="38100" dist="38100" dir="2700000" algn="tl">
                    <a:srgbClr val="000000">
                      <a:alpha val="43137"/>
                    </a:srgbClr>
                  </a:outerShdw>
                </a:effectLst>
              </a:rPr>
              <a:t>Degradation </a:t>
            </a:r>
          </a:p>
        </p:txBody>
      </p:sp>
      <p:sp>
        <p:nvSpPr>
          <p:cNvPr id="17" name="TextBox 16">
            <a:extLst>
              <a:ext uri="{FF2B5EF4-FFF2-40B4-BE49-F238E27FC236}">
                <a16:creationId xmlns:a16="http://schemas.microsoft.com/office/drawing/2014/main" id="{FEB6C28F-99FC-4A1D-AF74-FDA825236EB9}"/>
              </a:ext>
            </a:extLst>
          </p:cNvPr>
          <p:cNvSpPr txBox="1"/>
          <p:nvPr/>
        </p:nvSpPr>
        <p:spPr>
          <a:xfrm>
            <a:off x="4519048" y="5956707"/>
            <a:ext cx="3223762" cy="215444"/>
          </a:xfrm>
          <a:prstGeom prst="rect">
            <a:avLst/>
          </a:prstGeom>
          <a:noFill/>
        </p:spPr>
        <p:txBody>
          <a:bodyPr wrap="square" rtlCol="0">
            <a:spAutoFit/>
          </a:bodyPr>
          <a:lstStyle/>
          <a:p>
            <a:pPr algn="ctr"/>
            <a:r>
              <a:rPr lang="en-US" sz="800" dirty="0">
                <a:hlinkClick r:id="rId6" tooltip="https://en.wikipedia.org/wiki/List_of_tallest_buildings_in_Mobile"/>
              </a:rPr>
              <a:t>This Photo</a:t>
            </a:r>
            <a:r>
              <a:rPr lang="en-US" sz="800" dirty="0"/>
              <a:t> by Unknown Author is licensed under </a:t>
            </a:r>
            <a:r>
              <a:rPr lang="en-US" sz="800" dirty="0">
                <a:hlinkClick r:id="rId10" tooltip="https://creativecommons.org/licenses/by-sa/3.0/"/>
              </a:rPr>
              <a:t>CC BY-SA</a:t>
            </a:r>
            <a:endParaRPr lang="en-US" sz="800" dirty="0"/>
          </a:p>
        </p:txBody>
      </p:sp>
      <p:sp>
        <p:nvSpPr>
          <p:cNvPr id="19" name="TextBox 18">
            <a:extLst>
              <a:ext uri="{FF2B5EF4-FFF2-40B4-BE49-F238E27FC236}">
                <a16:creationId xmlns:a16="http://schemas.microsoft.com/office/drawing/2014/main" id="{65D7C08C-F99C-4C04-B00A-19181A28F372}"/>
              </a:ext>
            </a:extLst>
          </p:cNvPr>
          <p:cNvSpPr txBox="1"/>
          <p:nvPr/>
        </p:nvSpPr>
        <p:spPr>
          <a:xfrm>
            <a:off x="4494179" y="2460837"/>
            <a:ext cx="3273500" cy="1077218"/>
          </a:xfrm>
          <a:prstGeom prst="rect">
            <a:avLst/>
          </a:prstGeom>
          <a:noFill/>
        </p:spPr>
        <p:txBody>
          <a:bodyPr wrap="square" rtlCol="0">
            <a:spAutoFit/>
          </a:bodyPr>
          <a:lstStyle/>
          <a:p>
            <a:pPr algn="ctr"/>
            <a:r>
              <a:rPr lang="en-US" sz="3200" dirty="0">
                <a:solidFill>
                  <a:schemeClr val="bg1"/>
                </a:solidFill>
              </a:rPr>
              <a:t>Rapid</a:t>
            </a:r>
            <a:r>
              <a:rPr lang="en-US" sz="3200" b="1" dirty="0">
                <a:solidFill>
                  <a:schemeClr val="bg1"/>
                </a:solidFill>
              </a:rPr>
              <a:t> </a:t>
            </a:r>
            <a:r>
              <a:rPr lang="en-US" sz="3200" b="1" dirty="0">
                <a:solidFill>
                  <a:schemeClr val="bg1"/>
                </a:solidFill>
                <a:effectLst>
                  <a:outerShdw blurRad="38100" dist="38100" dir="2700000" algn="tl">
                    <a:srgbClr val="000000">
                      <a:alpha val="43137"/>
                    </a:srgbClr>
                  </a:outerShdw>
                </a:effectLst>
              </a:rPr>
              <a:t>Urban Development </a:t>
            </a:r>
          </a:p>
        </p:txBody>
      </p:sp>
      <p:sp>
        <p:nvSpPr>
          <p:cNvPr id="22" name="TextBox 21">
            <a:extLst>
              <a:ext uri="{FF2B5EF4-FFF2-40B4-BE49-F238E27FC236}">
                <a16:creationId xmlns:a16="http://schemas.microsoft.com/office/drawing/2014/main" id="{C73F69A6-2750-4074-A72C-D9655B97B2C1}"/>
              </a:ext>
            </a:extLst>
          </p:cNvPr>
          <p:cNvSpPr txBox="1"/>
          <p:nvPr/>
        </p:nvSpPr>
        <p:spPr>
          <a:xfrm>
            <a:off x="8404850" y="5956707"/>
            <a:ext cx="3223762" cy="215444"/>
          </a:xfrm>
          <a:prstGeom prst="rect">
            <a:avLst/>
          </a:prstGeom>
          <a:noFill/>
        </p:spPr>
        <p:txBody>
          <a:bodyPr wrap="square" rtlCol="0">
            <a:spAutoFit/>
          </a:bodyPr>
          <a:lstStyle/>
          <a:p>
            <a:pPr algn="ctr"/>
            <a:r>
              <a:rPr lang="en-US" sz="800" dirty="0">
                <a:hlinkClick r:id="rId8" tooltip="https://www.eea.europa.eu/themes/landuse"/>
              </a:rPr>
              <a:t>This Photo</a:t>
            </a:r>
            <a:r>
              <a:rPr lang="en-US" sz="800" dirty="0"/>
              <a:t> by Unknown Author is licensed under </a:t>
            </a:r>
            <a:r>
              <a:rPr lang="en-US" sz="800" dirty="0">
                <a:hlinkClick r:id="rId11" tooltip="https://creativecommons.org/licenses/by/3.0/"/>
              </a:rPr>
              <a:t>CC BY</a:t>
            </a:r>
            <a:endParaRPr lang="en-US" sz="800" dirty="0"/>
          </a:p>
        </p:txBody>
      </p:sp>
      <p:sp>
        <p:nvSpPr>
          <p:cNvPr id="23" name="TextBox 22">
            <a:extLst>
              <a:ext uri="{FF2B5EF4-FFF2-40B4-BE49-F238E27FC236}">
                <a16:creationId xmlns:a16="http://schemas.microsoft.com/office/drawing/2014/main" id="{FDD75847-B1C7-414B-94D5-48F5B8819081}"/>
              </a:ext>
            </a:extLst>
          </p:cNvPr>
          <p:cNvSpPr txBox="1"/>
          <p:nvPr/>
        </p:nvSpPr>
        <p:spPr>
          <a:xfrm>
            <a:off x="8528119" y="2460837"/>
            <a:ext cx="2977225" cy="1077218"/>
          </a:xfrm>
          <a:prstGeom prst="rect">
            <a:avLst/>
          </a:prstGeom>
          <a:noFill/>
        </p:spPr>
        <p:txBody>
          <a:bodyPr wrap="square" rtlCol="0">
            <a:spAutoFit/>
          </a:bodyPr>
          <a:lstStyle/>
          <a:p>
            <a:pPr algn="ctr"/>
            <a:r>
              <a:rPr lang="en-US" sz="3200" dirty="0">
                <a:solidFill>
                  <a:schemeClr val="bg1"/>
                </a:solidFill>
              </a:rPr>
              <a:t>Land Cover </a:t>
            </a:r>
            <a:r>
              <a:rPr lang="en-US" sz="3200" b="1" dirty="0">
                <a:solidFill>
                  <a:schemeClr val="bg1"/>
                </a:solidFill>
                <a:effectLst>
                  <a:outerShdw blurRad="38100" dist="38100" dir="2700000" algn="tl">
                    <a:srgbClr val="000000">
                      <a:alpha val="43137"/>
                    </a:srgbClr>
                  </a:outerShdw>
                </a:effectLst>
              </a:rPr>
              <a:t>Conversion</a:t>
            </a:r>
            <a:r>
              <a:rPr lang="en-US" sz="3200" dirty="0">
                <a:solidFill>
                  <a:schemeClr val="bg1"/>
                </a:solidFill>
              </a:rPr>
              <a:t> </a:t>
            </a:r>
          </a:p>
        </p:txBody>
      </p:sp>
    </p:spTree>
    <p:extLst>
      <p:ext uri="{BB962C8B-B14F-4D97-AF65-F5344CB8AC3E}">
        <p14:creationId xmlns:p14="http://schemas.microsoft.com/office/powerpoint/2010/main" val="274971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7A58-A2A5-4324-8990-E589597D930F}"/>
              </a:ext>
            </a:extLst>
          </p:cNvPr>
          <p:cNvSpPr>
            <a:spLocks noGrp="1"/>
          </p:cNvSpPr>
          <p:nvPr>
            <p:ph type="title"/>
          </p:nvPr>
        </p:nvSpPr>
        <p:spPr/>
        <p:txBody>
          <a:bodyPr>
            <a:normAutofit fontScale="90000"/>
          </a:bodyPr>
          <a:lstStyle/>
          <a:p>
            <a:r>
              <a:rPr lang="en-US" dirty="0"/>
              <a:t>Project Partners </a:t>
            </a:r>
          </a:p>
        </p:txBody>
      </p:sp>
      <p:sp>
        <p:nvSpPr>
          <p:cNvPr id="3" name="Content Placeholder 2">
            <a:extLst>
              <a:ext uri="{FF2B5EF4-FFF2-40B4-BE49-F238E27FC236}">
                <a16:creationId xmlns:a16="http://schemas.microsoft.com/office/drawing/2014/main" id="{C61B16E2-118F-4598-B81C-44405C0FFBBD}"/>
              </a:ext>
            </a:extLst>
          </p:cNvPr>
          <p:cNvSpPr>
            <a:spLocks noGrp="1"/>
          </p:cNvSpPr>
          <p:nvPr>
            <p:ph sz="quarter" idx="11"/>
          </p:nvPr>
        </p:nvSpPr>
        <p:spPr/>
        <p:txBody>
          <a:bodyPr/>
          <a:lstStyle/>
          <a:p>
            <a:pPr marL="0" indent="0">
              <a:buNone/>
            </a:pPr>
            <a:r>
              <a:rPr lang="en-US" dirty="0">
                <a:solidFill>
                  <a:srgbClr val="379CC3"/>
                </a:solidFill>
              </a:rPr>
              <a:t>              </a:t>
            </a:r>
            <a:endParaRPr lang="en-US" dirty="0">
              <a:solidFill>
                <a:srgbClr val="379CC3"/>
              </a:solidFill>
              <a:sym typeface="Webdings" panose="05030102010509060703" pitchFamily="18" charset="2"/>
            </a:endParaRPr>
          </a:p>
        </p:txBody>
      </p:sp>
      <p:pic>
        <p:nvPicPr>
          <p:cNvPr id="8" name="Content Placeholder 7">
            <a:extLst>
              <a:ext uri="{FF2B5EF4-FFF2-40B4-BE49-F238E27FC236}">
                <a16:creationId xmlns:a16="http://schemas.microsoft.com/office/drawing/2014/main" id="{7B5B3633-626F-4095-BB0E-D38E28E28A32}"/>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95302" y="2214693"/>
            <a:ext cx="5500686" cy="3668141"/>
          </a:xfrm>
          <a:prstGeom prst="rect">
            <a:avLst/>
          </a:prstGeom>
          <a:ln>
            <a:noFill/>
          </a:ln>
          <a:effectLst>
            <a:softEdge rad="112500"/>
          </a:effectLst>
        </p:spPr>
      </p:pic>
      <p:sp>
        <p:nvSpPr>
          <p:cNvPr id="5" name="TextBox 4">
            <a:extLst>
              <a:ext uri="{FF2B5EF4-FFF2-40B4-BE49-F238E27FC236}">
                <a16:creationId xmlns:a16="http://schemas.microsoft.com/office/drawing/2014/main" id="{1AFD9A2C-E683-4CAB-AAED-FE78B30F81BF}"/>
              </a:ext>
            </a:extLst>
          </p:cNvPr>
          <p:cNvSpPr txBox="1"/>
          <p:nvPr/>
        </p:nvSpPr>
        <p:spPr>
          <a:xfrm>
            <a:off x="4551483" y="1137323"/>
            <a:ext cx="5791199" cy="1200329"/>
          </a:xfrm>
          <a:prstGeom prst="rect">
            <a:avLst/>
          </a:prstGeom>
          <a:noFill/>
        </p:spPr>
        <p:txBody>
          <a:bodyPr wrap="square" rtlCol="0">
            <a:spAutoFit/>
          </a:bodyPr>
          <a:lstStyle/>
          <a:p>
            <a:r>
              <a:rPr lang="en-US" dirty="0">
                <a:solidFill>
                  <a:schemeClr val="tx1">
                    <a:lumMod val="75000"/>
                    <a:lumOff val="25000"/>
                  </a:schemeClr>
                </a:solidFill>
                <a:sym typeface="Webdings" panose="05030102010509060703" pitchFamily="18" charset="2"/>
              </a:rPr>
              <a:t>Alabama Department of Conversation and Natural Resources, Weeks Bay National Estuarine Research Reserve (NERR)</a:t>
            </a:r>
          </a:p>
          <a:p>
            <a:r>
              <a:rPr lang="en-US" dirty="0">
                <a:solidFill>
                  <a:schemeClr val="tx1">
                    <a:lumMod val="75000"/>
                    <a:lumOff val="25000"/>
                  </a:schemeClr>
                </a:solidFill>
                <a:sym typeface="Webdings" panose="05030102010509060703" pitchFamily="18" charset="2"/>
              </a:rPr>
              <a:t>		</a:t>
            </a:r>
            <a:endParaRPr lang="en-US" dirty="0">
              <a:solidFill>
                <a:srgbClr val="379CC3"/>
              </a:solidFill>
            </a:endParaRPr>
          </a:p>
        </p:txBody>
      </p:sp>
      <p:sp>
        <p:nvSpPr>
          <p:cNvPr id="6" name="TextBox 5">
            <a:extLst>
              <a:ext uri="{FF2B5EF4-FFF2-40B4-BE49-F238E27FC236}">
                <a16:creationId xmlns:a16="http://schemas.microsoft.com/office/drawing/2014/main" id="{922D8A10-B158-40D2-812B-26BEB8FD0783}"/>
              </a:ext>
            </a:extLst>
          </p:cNvPr>
          <p:cNvSpPr txBox="1"/>
          <p:nvPr/>
        </p:nvSpPr>
        <p:spPr>
          <a:xfrm>
            <a:off x="2499945" y="1043004"/>
            <a:ext cx="2051538" cy="523220"/>
          </a:xfrm>
          <a:prstGeom prst="rect">
            <a:avLst/>
          </a:prstGeom>
          <a:noFill/>
        </p:spPr>
        <p:txBody>
          <a:bodyPr wrap="square" rtlCol="0">
            <a:spAutoFit/>
          </a:bodyPr>
          <a:lstStyle/>
          <a:p>
            <a:r>
              <a:rPr lang="en-US" sz="2800" dirty="0">
                <a:solidFill>
                  <a:srgbClr val="379CC3"/>
                </a:solidFill>
              </a:rPr>
              <a:t>End User</a:t>
            </a:r>
            <a:r>
              <a:rPr lang="en-US" sz="2800" dirty="0">
                <a:solidFill>
                  <a:srgbClr val="379CC3"/>
                </a:solidFill>
                <a:sym typeface="Webdings" panose="05030102010509060703" pitchFamily="18" charset="2"/>
              </a:rPr>
              <a:t></a:t>
            </a:r>
            <a:endParaRPr lang="en-US" sz="2800" dirty="0"/>
          </a:p>
        </p:txBody>
      </p:sp>
      <p:pic>
        <p:nvPicPr>
          <p:cNvPr id="10" name="Picture 9">
            <a:extLst>
              <a:ext uri="{FF2B5EF4-FFF2-40B4-BE49-F238E27FC236}">
                <a16:creationId xmlns:a16="http://schemas.microsoft.com/office/drawing/2014/main" id="{66B124A3-2E6E-435C-8EF6-E8C7A4F8D3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129" y="2214693"/>
            <a:ext cx="5272454" cy="3654193"/>
          </a:xfrm>
          <a:prstGeom prst="rect">
            <a:avLst/>
          </a:prstGeom>
          <a:ln>
            <a:noFill/>
          </a:ln>
          <a:effectLst>
            <a:softEdge rad="112500"/>
          </a:effectLst>
        </p:spPr>
      </p:pic>
    </p:spTree>
    <p:extLst>
      <p:ext uri="{BB962C8B-B14F-4D97-AF65-F5344CB8AC3E}">
        <p14:creationId xmlns:p14="http://schemas.microsoft.com/office/powerpoint/2010/main" val="420348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7A85671-FB53-400F-ABB9-6DFE2498634F}"/>
              </a:ext>
            </a:extLst>
          </p:cNvPr>
          <p:cNvSpPr/>
          <p:nvPr/>
        </p:nvSpPr>
        <p:spPr>
          <a:xfrm>
            <a:off x="8124089" y="1699846"/>
            <a:ext cx="3419293" cy="3880337"/>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D9740D4F-D98A-4D8D-85AC-F65674DDAD40}"/>
              </a:ext>
            </a:extLst>
          </p:cNvPr>
          <p:cNvSpPr/>
          <p:nvPr/>
        </p:nvSpPr>
        <p:spPr>
          <a:xfrm>
            <a:off x="4316107" y="1699846"/>
            <a:ext cx="3434862" cy="386861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Demonstrate</a:t>
            </a:r>
            <a:r>
              <a:rPr lang="en-US" dirty="0"/>
              <a:t> how to collect data from NASA Earth observations to contribute to the knowledge base of the Weeks Bay NERR</a:t>
            </a:r>
          </a:p>
        </p:txBody>
      </p:sp>
      <p:sp>
        <p:nvSpPr>
          <p:cNvPr id="7" name="Rectangle: Rounded Corners 6">
            <a:extLst>
              <a:ext uri="{FF2B5EF4-FFF2-40B4-BE49-F238E27FC236}">
                <a16:creationId xmlns:a16="http://schemas.microsoft.com/office/drawing/2014/main" id="{0BBF3B19-74FD-42E3-A962-240270C1E4CC}"/>
              </a:ext>
            </a:extLst>
          </p:cNvPr>
          <p:cNvSpPr/>
          <p:nvPr/>
        </p:nvSpPr>
        <p:spPr>
          <a:xfrm>
            <a:off x="495300" y="1699846"/>
            <a:ext cx="3447686" cy="386861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1BC563-050E-4354-AE13-ACE7DABEDC0D}"/>
              </a:ext>
            </a:extLst>
          </p:cNvPr>
          <p:cNvSpPr>
            <a:spLocks noGrp="1"/>
          </p:cNvSpPr>
          <p:nvPr>
            <p:ph type="title"/>
          </p:nvPr>
        </p:nvSpPr>
        <p:spPr/>
        <p:txBody>
          <a:bodyPr>
            <a:normAutofit fontScale="90000"/>
          </a:bodyPr>
          <a:lstStyle/>
          <a:p>
            <a:r>
              <a:rPr lang="en-US" dirty="0"/>
              <a:t>Objectives </a:t>
            </a:r>
          </a:p>
        </p:txBody>
      </p:sp>
      <p:sp>
        <p:nvSpPr>
          <p:cNvPr id="8" name="TextBox 7">
            <a:extLst>
              <a:ext uri="{FF2B5EF4-FFF2-40B4-BE49-F238E27FC236}">
                <a16:creationId xmlns:a16="http://schemas.microsoft.com/office/drawing/2014/main" id="{F78665E1-F0B0-4787-B350-67215293B14D}"/>
              </a:ext>
            </a:extLst>
          </p:cNvPr>
          <p:cNvSpPr txBox="1"/>
          <p:nvPr/>
        </p:nvSpPr>
        <p:spPr>
          <a:xfrm>
            <a:off x="495300" y="2618490"/>
            <a:ext cx="3216886" cy="1754326"/>
          </a:xfrm>
          <a:prstGeom prst="rect">
            <a:avLst/>
          </a:prstGeom>
          <a:noFill/>
        </p:spPr>
        <p:txBody>
          <a:bodyPr wrap="square" rtlCol="0">
            <a:spAutoFit/>
          </a:bodyPr>
          <a:lstStyle/>
          <a:p>
            <a:pPr algn="ctr"/>
            <a:r>
              <a:rPr lang="en-US" b="1" dirty="0">
                <a:solidFill>
                  <a:schemeClr val="bg1"/>
                </a:solidFill>
              </a:rPr>
              <a:t>Conduct</a:t>
            </a:r>
            <a:r>
              <a:rPr lang="en-US" dirty="0">
                <a:solidFill>
                  <a:schemeClr val="bg1"/>
                </a:solidFill>
              </a:rPr>
              <a:t> a comparative analysis of a pervious SWAT model derived from </a:t>
            </a:r>
            <a:r>
              <a:rPr lang="en-US" i="1" dirty="0">
                <a:solidFill>
                  <a:schemeClr val="bg1"/>
                </a:solidFill>
              </a:rPr>
              <a:t>in-situ</a:t>
            </a:r>
            <a:r>
              <a:rPr lang="en-US" dirty="0">
                <a:solidFill>
                  <a:schemeClr val="bg1"/>
                </a:solidFill>
              </a:rPr>
              <a:t> data to a SWAT model informed primarily by NASA Earth observations </a:t>
            </a:r>
          </a:p>
        </p:txBody>
      </p:sp>
      <p:sp>
        <p:nvSpPr>
          <p:cNvPr id="11" name="TextBox 10">
            <a:extLst>
              <a:ext uri="{FF2B5EF4-FFF2-40B4-BE49-F238E27FC236}">
                <a16:creationId xmlns:a16="http://schemas.microsoft.com/office/drawing/2014/main" id="{4B8EB9BE-5519-4FDF-983C-086380347ED8}"/>
              </a:ext>
            </a:extLst>
          </p:cNvPr>
          <p:cNvSpPr txBox="1"/>
          <p:nvPr/>
        </p:nvSpPr>
        <p:spPr>
          <a:xfrm>
            <a:off x="8339042" y="2551837"/>
            <a:ext cx="2989385" cy="1754326"/>
          </a:xfrm>
          <a:prstGeom prst="rect">
            <a:avLst/>
          </a:prstGeom>
          <a:noFill/>
        </p:spPr>
        <p:txBody>
          <a:bodyPr wrap="square" rtlCol="0">
            <a:spAutoFit/>
          </a:bodyPr>
          <a:lstStyle/>
          <a:p>
            <a:pPr algn="ctr"/>
            <a:r>
              <a:rPr lang="en-US" b="1" dirty="0">
                <a:solidFill>
                  <a:schemeClr val="bg1"/>
                </a:solidFill>
              </a:rPr>
              <a:t>Identify</a:t>
            </a:r>
            <a:r>
              <a:rPr lang="en-US" dirty="0">
                <a:solidFill>
                  <a:schemeClr val="bg1"/>
                </a:solidFill>
              </a:rPr>
              <a:t> sub-watersheds of special concern for prioritizing conservation efforts aimed at improving water quality in Weeks Bay</a:t>
            </a:r>
          </a:p>
        </p:txBody>
      </p:sp>
    </p:spTree>
    <p:extLst>
      <p:ext uri="{BB962C8B-B14F-4D97-AF65-F5344CB8AC3E}">
        <p14:creationId xmlns:p14="http://schemas.microsoft.com/office/powerpoint/2010/main" val="89330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7FD4917-B605-4484-8955-2BFEF4644FF4}"/>
              </a:ext>
            </a:extLst>
          </p:cNvPr>
          <p:cNvSpPr/>
          <p:nvPr/>
        </p:nvSpPr>
        <p:spPr>
          <a:xfrm>
            <a:off x="7443353" y="3809289"/>
            <a:ext cx="3407080" cy="89681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2E909C-4AAC-4497-9DD8-3D1377FDB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1335166"/>
            <a:ext cx="6970484" cy="4187667"/>
          </a:xfrm>
          <a:prstGeom prst="rect">
            <a:avLst/>
          </a:prstGeom>
        </p:spPr>
      </p:pic>
      <p:sp>
        <p:nvSpPr>
          <p:cNvPr id="8" name="Rectangle: Rounded Corners 7">
            <a:extLst>
              <a:ext uri="{FF2B5EF4-FFF2-40B4-BE49-F238E27FC236}">
                <a16:creationId xmlns:a16="http://schemas.microsoft.com/office/drawing/2014/main" id="{5D55DBD2-289F-4814-985C-C98FBEA8C382}"/>
              </a:ext>
            </a:extLst>
          </p:cNvPr>
          <p:cNvSpPr/>
          <p:nvPr/>
        </p:nvSpPr>
        <p:spPr>
          <a:xfrm>
            <a:off x="7248960" y="1277743"/>
            <a:ext cx="3795867" cy="1551092"/>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9CD25-80BF-449E-82A6-D85A0F80AF09}"/>
              </a:ext>
            </a:extLst>
          </p:cNvPr>
          <p:cNvSpPr>
            <a:spLocks noGrp="1"/>
          </p:cNvSpPr>
          <p:nvPr>
            <p:ph type="title"/>
          </p:nvPr>
        </p:nvSpPr>
        <p:spPr/>
        <p:txBody>
          <a:bodyPr>
            <a:normAutofit fontScale="90000"/>
          </a:bodyPr>
          <a:lstStyle/>
          <a:p>
            <a:r>
              <a:rPr lang="en-US" dirty="0"/>
              <a:t>SWAT Model </a:t>
            </a:r>
          </a:p>
        </p:txBody>
      </p:sp>
      <p:sp>
        <p:nvSpPr>
          <p:cNvPr id="5" name="TextBox 4">
            <a:extLst>
              <a:ext uri="{FF2B5EF4-FFF2-40B4-BE49-F238E27FC236}">
                <a16:creationId xmlns:a16="http://schemas.microsoft.com/office/drawing/2014/main" id="{95B67F8C-35BD-4582-89A2-5A75223D0535}"/>
              </a:ext>
            </a:extLst>
          </p:cNvPr>
          <p:cNvSpPr txBox="1"/>
          <p:nvPr/>
        </p:nvSpPr>
        <p:spPr>
          <a:xfrm>
            <a:off x="170643" y="6246168"/>
            <a:ext cx="3945698" cy="230832"/>
          </a:xfrm>
          <a:prstGeom prst="rect">
            <a:avLst/>
          </a:prstGeom>
          <a:noFill/>
        </p:spPr>
        <p:txBody>
          <a:bodyPr wrap="square" rtlCol="0">
            <a:spAutoFit/>
          </a:bodyPr>
          <a:lstStyle/>
          <a:p>
            <a:r>
              <a:rPr lang="en-US" sz="900" dirty="0"/>
              <a:t>Image: University of Chicago Swift Case Studies on Hydrology </a:t>
            </a:r>
          </a:p>
        </p:txBody>
      </p:sp>
      <p:sp>
        <p:nvSpPr>
          <p:cNvPr id="6" name="TextBox 5">
            <a:extLst>
              <a:ext uri="{FF2B5EF4-FFF2-40B4-BE49-F238E27FC236}">
                <a16:creationId xmlns:a16="http://schemas.microsoft.com/office/drawing/2014/main" id="{1E734379-0778-4C09-8F65-9E414B7B49E1}"/>
              </a:ext>
            </a:extLst>
          </p:cNvPr>
          <p:cNvSpPr txBox="1"/>
          <p:nvPr/>
        </p:nvSpPr>
        <p:spPr>
          <a:xfrm>
            <a:off x="7637747" y="1453124"/>
            <a:ext cx="3407080" cy="1200329"/>
          </a:xfrm>
          <a:prstGeom prst="rect">
            <a:avLst/>
          </a:prstGeom>
          <a:noFill/>
        </p:spPr>
        <p:txBody>
          <a:bodyPr wrap="square" rtlCol="0">
            <a:spAutoFit/>
          </a:bodyPr>
          <a:lstStyle/>
          <a:p>
            <a:r>
              <a:rPr lang="en-US" b="1" dirty="0">
                <a:solidFill>
                  <a:schemeClr val="bg1"/>
                </a:solidFill>
              </a:rPr>
              <a:t>SWAT Model </a:t>
            </a:r>
            <a:r>
              <a:rPr lang="en-US" dirty="0">
                <a:solidFill>
                  <a:schemeClr val="bg1"/>
                </a:solidFill>
              </a:rPr>
              <a:t>is a soil and water assessment tool which is used to simulate water quality and quantity.</a:t>
            </a:r>
          </a:p>
        </p:txBody>
      </p:sp>
      <p:sp>
        <p:nvSpPr>
          <p:cNvPr id="7" name="TextBox 6">
            <a:extLst>
              <a:ext uri="{FF2B5EF4-FFF2-40B4-BE49-F238E27FC236}">
                <a16:creationId xmlns:a16="http://schemas.microsoft.com/office/drawing/2014/main" id="{092AD5E0-DFF5-4FCC-8832-8D0ED941C72A}"/>
              </a:ext>
            </a:extLst>
          </p:cNvPr>
          <p:cNvSpPr txBox="1"/>
          <p:nvPr/>
        </p:nvSpPr>
        <p:spPr>
          <a:xfrm>
            <a:off x="8069895" y="4073030"/>
            <a:ext cx="2542783" cy="369332"/>
          </a:xfrm>
          <a:prstGeom prst="rect">
            <a:avLst/>
          </a:prstGeom>
          <a:noFill/>
        </p:spPr>
        <p:txBody>
          <a:bodyPr wrap="square" rtlCol="0">
            <a:spAutoFit/>
          </a:bodyPr>
          <a:lstStyle/>
          <a:p>
            <a:r>
              <a:rPr lang="en-US" dirty="0">
                <a:solidFill>
                  <a:schemeClr val="bg1"/>
                </a:solidFill>
              </a:rPr>
              <a:t>ArcMap extension </a:t>
            </a:r>
          </a:p>
        </p:txBody>
      </p:sp>
    </p:spTree>
    <p:extLst>
      <p:ext uri="{BB962C8B-B14F-4D97-AF65-F5344CB8AC3E}">
        <p14:creationId xmlns:p14="http://schemas.microsoft.com/office/powerpoint/2010/main" val="388426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943D-DB32-434C-A526-29753F991EBF}"/>
              </a:ext>
            </a:extLst>
          </p:cNvPr>
          <p:cNvSpPr>
            <a:spLocks noGrp="1"/>
          </p:cNvSpPr>
          <p:nvPr>
            <p:ph type="title"/>
          </p:nvPr>
        </p:nvSpPr>
        <p:spPr>
          <a:xfrm>
            <a:off x="1289384" y="366103"/>
            <a:ext cx="10515600" cy="395898"/>
          </a:xfrm>
        </p:spPr>
        <p:txBody>
          <a:bodyPr>
            <a:normAutofit fontScale="90000"/>
          </a:bodyPr>
          <a:lstStyle/>
          <a:p>
            <a:r>
              <a:rPr lang="en-US" dirty="0"/>
              <a:t>Sensors Used</a:t>
            </a:r>
          </a:p>
        </p:txBody>
      </p:sp>
      <p:pic>
        <p:nvPicPr>
          <p:cNvPr id="13" name="Picture 12">
            <a:extLst>
              <a:ext uri="{FF2B5EF4-FFF2-40B4-BE49-F238E27FC236}">
                <a16:creationId xmlns:a16="http://schemas.microsoft.com/office/drawing/2014/main" id="{84B69776-B6FF-4945-BE2C-5F0EBB0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48243">
            <a:off x="-241058" y="1559082"/>
            <a:ext cx="5140891" cy="2380154"/>
          </a:xfrm>
          <a:prstGeom prst="rect">
            <a:avLst/>
          </a:prstGeom>
        </p:spPr>
      </p:pic>
      <p:pic>
        <p:nvPicPr>
          <p:cNvPr id="15" name="Picture 14">
            <a:extLst>
              <a:ext uri="{FF2B5EF4-FFF2-40B4-BE49-F238E27FC236}">
                <a16:creationId xmlns:a16="http://schemas.microsoft.com/office/drawing/2014/main" id="{563DB611-AC6D-4F17-9D50-B7288E481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0555">
            <a:off x="8071155" y="292302"/>
            <a:ext cx="3878330" cy="4285447"/>
          </a:xfrm>
          <a:prstGeom prst="rect">
            <a:avLst/>
          </a:prstGeom>
        </p:spPr>
      </p:pic>
      <p:pic>
        <p:nvPicPr>
          <p:cNvPr id="17" name="Picture 16">
            <a:extLst>
              <a:ext uri="{FF2B5EF4-FFF2-40B4-BE49-F238E27FC236}">
                <a16:creationId xmlns:a16="http://schemas.microsoft.com/office/drawing/2014/main" id="{7AFDCBCE-5BC6-4D00-B9E6-99973C77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15783">
            <a:off x="4396673" y="1440024"/>
            <a:ext cx="3525134" cy="2881087"/>
          </a:xfrm>
          <a:prstGeom prst="rect">
            <a:avLst/>
          </a:prstGeom>
        </p:spPr>
      </p:pic>
      <p:sp>
        <p:nvSpPr>
          <p:cNvPr id="18" name="TextBox 17">
            <a:extLst>
              <a:ext uri="{FF2B5EF4-FFF2-40B4-BE49-F238E27FC236}">
                <a16:creationId xmlns:a16="http://schemas.microsoft.com/office/drawing/2014/main" id="{53D775D8-9212-4C6C-A6B8-A619E107FB50}"/>
              </a:ext>
            </a:extLst>
          </p:cNvPr>
          <p:cNvSpPr txBox="1"/>
          <p:nvPr/>
        </p:nvSpPr>
        <p:spPr>
          <a:xfrm>
            <a:off x="5152353" y="4833152"/>
            <a:ext cx="2063262" cy="369332"/>
          </a:xfrm>
          <a:prstGeom prst="rect">
            <a:avLst/>
          </a:prstGeom>
          <a:noFill/>
        </p:spPr>
        <p:txBody>
          <a:bodyPr wrap="square" rtlCol="0">
            <a:spAutoFit/>
          </a:bodyPr>
          <a:lstStyle/>
          <a:p>
            <a:r>
              <a:rPr lang="en-US" dirty="0"/>
              <a:t>Landsat 8 OLI </a:t>
            </a:r>
          </a:p>
        </p:txBody>
      </p:sp>
      <p:sp>
        <p:nvSpPr>
          <p:cNvPr id="19" name="TextBox 18">
            <a:extLst>
              <a:ext uri="{FF2B5EF4-FFF2-40B4-BE49-F238E27FC236}">
                <a16:creationId xmlns:a16="http://schemas.microsoft.com/office/drawing/2014/main" id="{A0A082C0-5574-4CB6-87B8-B0415EB3D336}"/>
              </a:ext>
            </a:extLst>
          </p:cNvPr>
          <p:cNvSpPr txBox="1"/>
          <p:nvPr/>
        </p:nvSpPr>
        <p:spPr>
          <a:xfrm>
            <a:off x="799495" y="4833152"/>
            <a:ext cx="2215661" cy="369332"/>
          </a:xfrm>
          <a:prstGeom prst="rect">
            <a:avLst/>
          </a:prstGeom>
          <a:noFill/>
        </p:spPr>
        <p:txBody>
          <a:bodyPr wrap="square" rtlCol="0">
            <a:spAutoFit/>
          </a:bodyPr>
          <a:lstStyle/>
          <a:p>
            <a:r>
              <a:rPr lang="en-US" dirty="0"/>
              <a:t>GMP IMERG</a:t>
            </a:r>
          </a:p>
        </p:txBody>
      </p:sp>
      <p:sp>
        <p:nvSpPr>
          <p:cNvPr id="20" name="TextBox 19">
            <a:extLst>
              <a:ext uri="{FF2B5EF4-FFF2-40B4-BE49-F238E27FC236}">
                <a16:creationId xmlns:a16="http://schemas.microsoft.com/office/drawing/2014/main" id="{7A14A716-31C8-4E19-A341-E00E24E00DD3}"/>
              </a:ext>
            </a:extLst>
          </p:cNvPr>
          <p:cNvSpPr txBox="1"/>
          <p:nvPr/>
        </p:nvSpPr>
        <p:spPr>
          <a:xfrm>
            <a:off x="9633478" y="4838253"/>
            <a:ext cx="995194" cy="369332"/>
          </a:xfrm>
          <a:prstGeom prst="rect">
            <a:avLst/>
          </a:prstGeom>
          <a:noFill/>
        </p:spPr>
        <p:txBody>
          <a:bodyPr wrap="square" rtlCol="0">
            <a:spAutoFit/>
          </a:bodyPr>
          <a:lstStyle/>
          <a:p>
            <a:r>
              <a:rPr lang="en-US" dirty="0"/>
              <a:t>SRTM</a:t>
            </a:r>
          </a:p>
        </p:txBody>
      </p:sp>
      <p:sp>
        <p:nvSpPr>
          <p:cNvPr id="21" name="Rectangle 20">
            <a:extLst>
              <a:ext uri="{FF2B5EF4-FFF2-40B4-BE49-F238E27FC236}">
                <a16:creationId xmlns:a16="http://schemas.microsoft.com/office/drawing/2014/main" id="{748605E9-36DD-4043-A29C-D2C0385F9F2D}"/>
              </a:ext>
            </a:extLst>
          </p:cNvPr>
          <p:cNvSpPr/>
          <p:nvPr/>
        </p:nvSpPr>
        <p:spPr>
          <a:xfrm>
            <a:off x="8581237" y="5162214"/>
            <a:ext cx="3050835" cy="369332"/>
          </a:xfrm>
          <a:prstGeom prst="rect">
            <a:avLst/>
          </a:prstGeom>
        </p:spPr>
        <p:txBody>
          <a:bodyPr wrap="none">
            <a:spAutoFit/>
          </a:bodyPr>
          <a:lstStyle/>
          <a:p>
            <a:r>
              <a:rPr lang="en-US" dirty="0">
                <a:solidFill>
                  <a:srgbClr val="379CC3"/>
                </a:solidFill>
                <a:sym typeface="Webdings" panose="05030102010509060703" pitchFamily="18" charset="2"/>
              </a:rPr>
              <a:t></a:t>
            </a:r>
            <a:r>
              <a:rPr lang="en-US" dirty="0">
                <a:sym typeface="Webdings" panose="05030102010509060703" pitchFamily="18" charset="2"/>
              </a:rPr>
              <a:t> </a:t>
            </a:r>
            <a:r>
              <a:rPr lang="en-US" dirty="0">
                <a:solidFill>
                  <a:srgbClr val="379CC3"/>
                </a:solidFill>
                <a:sym typeface="Webdings" panose="05030102010509060703" pitchFamily="18" charset="2"/>
              </a:rPr>
              <a:t>Digital Elevation Model</a:t>
            </a:r>
            <a:endParaRPr lang="en-US" dirty="0"/>
          </a:p>
        </p:txBody>
      </p:sp>
      <p:sp>
        <p:nvSpPr>
          <p:cNvPr id="22" name="Rectangle 21">
            <a:extLst>
              <a:ext uri="{FF2B5EF4-FFF2-40B4-BE49-F238E27FC236}">
                <a16:creationId xmlns:a16="http://schemas.microsoft.com/office/drawing/2014/main" id="{373896B7-AA58-4FDF-9621-6BB196700C8A}"/>
              </a:ext>
            </a:extLst>
          </p:cNvPr>
          <p:cNvSpPr/>
          <p:nvPr/>
        </p:nvSpPr>
        <p:spPr>
          <a:xfrm>
            <a:off x="559928" y="5202484"/>
            <a:ext cx="1822935" cy="369332"/>
          </a:xfrm>
          <a:prstGeom prst="rect">
            <a:avLst/>
          </a:prstGeom>
        </p:spPr>
        <p:txBody>
          <a:bodyPr wrap="none">
            <a:spAutoFit/>
          </a:bodyPr>
          <a:lstStyle/>
          <a:p>
            <a:r>
              <a:rPr lang="en-US" dirty="0">
                <a:solidFill>
                  <a:srgbClr val="379CC3"/>
                </a:solidFill>
                <a:sym typeface="Webdings" panose="05030102010509060703" pitchFamily="18" charset="2"/>
              </a:rPr>
              <a:t>Precipitation</a:t>
            </a:r>
            <a:endParaRPr lang="en-US" dirty="0"/>
          </a:p>
        </p:txBody>
      </p:sp>
      <p:sp>
        <p:nvSpPr>
          <p:cNvPr id="23" name="Rectangle 22">
            <a:extLst>
              <a:ext uri="{FF2B5EF4-FFF2-40B4-BE49-F238E27FC236}">
                <a16:creationId xmlns:a16="http://schemas.microsoft.com/office/drawing/2014/main" id="{EBF1C102-2FDE-4FE5-B995-7FB6DD25230D}"/>
              </a:ext>
            </a:extLst>
          </p:cNvPr>
          <p:cNvSpPr/>
          <p:nvPr/>
        </p:nvSpPr>
        <p:spPr>
          <a:xfrm>
            <a:off x="4648663" y="5162214"/>
            <a:ext cx="2719014" cy="369332"/>
          </a:xfrm>
          <a:prstGeom prst="rect">
            <a:avLst/>
          </a:prstGeom>
        </p:spPr>
        <p:txBody>
          <a:bodyPr wrap="none">
            <a:spAutoFit/>
          </a:bodyPr>
          <a:lstStyle/>
          <a:p>
            <a:r>
              <a:rPr lang="en-US" dirty="0">
                <a:solidFill>
                  <a:srgbClr val="379CC3"/>
                </a:solidFill>
                <a:sym typeface="Webdings" panose="05030102010509060703" pitchFamily="18" charset="2"/>
              </a:rPr>
              <a:t></a:t>
            </a:r>
            <a:r>
              <a:rPr lang="en-US" dirty="0">
                <a:solidFill>
                  <a:srgbClr val="379CC3"/>
                </a:solidFill>
              </a:rPr>
              <a:t>Surface Reflectance</a:t>
            </a:r>
            <a:endParaRPr lang="en-US" dirty="0"/>
          </a:p>
        </p:txBody>
      </p:sp>
      <p:sp>
        <p:nvSpPr>
          <p:cNvPr id="25" name="TextBox 24">
            <a:extLst>
              <a:ext uri="{FF2B5EF4-FFF2-40B4-BE49-F238E27FC236}">
                <a16:creationId xmlns:a16="http://schemas.microsoft.com/office/drawing/2014/main" id="{70459345-C5F7-4F91-84A0-1A38090384F1}"/>
              </a:ext>
            </a:extLst>
          </p:cNvPr>
          <p:cNvSpPr txBox="1"/>
          <p:nvPr/>
        </p:nvSpPr>
        <p:spPr>
          <a:xfrm>
            <a:off x="10171282" y="6230779"/>
            <a:ext cx="3050835" cy="246221"/>
          </a:xfrm>
          <a:prstGeom prst="rect">
            <a:avLst/>
          </a:prstGeom>
          <a:noFill/>
        </p:spPr>
        <p:txBody>
          <a:bodyPr wrap="square" rtlCol="0">
            <a:spAutoFit/>
          </a:bodyPr>
          <a:lstStyle/>
          <a:p>
            <a:r>
              <a:rPr lang="en-US" sz="1000" dirty="0"/>
              <a:t>Images from NASA </a:t>
            </a:r>
          </a:p>
        </p:txBody>
      </p:sp>
    </p:spTree>
    <p:extLst>
      <p:ext uri="{BB962C8B-B14F-4D97-AF65-F5344CB8AC3E}">
        <p14:creationId xmlns:p14="http://schemas.microsoft.com/office/powerpoint/2010/main" val="214113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C4F6-5762-4BCB-BE09-0A8E498B019D}"/>
              </a:ext>
            </a:extLst>
          </p:cNvPr>
          <p:cNvSpPr>
            <a:spLocks noGrp="1"/>
          </p:cNvSpPr>
          <p:nvPr>
            <p:ph type="title"/>
          </p:nvPr>
        </p:nvSpPr>
        <p:spPr/>
        <p:txBody>
          <a:bodyPr>
            <a:normAutofit fontScale="90000"/>
          </a:bodyPr>
          <a:lstStyle/>
          <a:p>
            <a:r>
              <a:rPr lang="en-US" dirty="0"/>
              <a:t>Ancillary Datasets </a:t>
            </a:r>
          </a:p>
        </p:txBody>
      </p:sp>
      <p:sp>
        <p:nvSpPr>
          <p:cNvPr id="7" name="TextBox 6">
            <a:extLst>
              <a:ext uri="{FF2B5EF4-FFF2-40B4-BE49-F238E27FC236}">
                <a16:creationId xmlns:a16="http://schemas.microsoft.com/office/drawing/2014/main" id="{A4271920-1F64-448C-B38B-90205B7A17AB}"/>
              </a:ext>
            </a:extLst>
          </p:cNvPr>
          <p:cNvSpPr txBox="1"/>
          <p:nvPr/>
        </p:nvSpPr>
        <p:spPr>
          <a:xfrm>
            <a:off x="1117601" y="1461632"/>
            <a:ext cx="10515600" cy="646331"/>
          </a:xfrm>
          <a:prstGeom prst="rect">
            <a:avLst/>
          </a:prstGeom>
          <a:noFill/>
        </p:spPr>
        <p:txBody>
          <a:bodyPr wrap="square" rtlCol="0">
            <a:spAutoFit/>
          </a:bodyPr>
          <a:lstStyle/>
          <a:p>
            <a:r>
              <a:rPr lang="en-US" dirty="0">
                <a:solidFill>
                  <a:srgbClr val="379CC3"/>
                </a:solidFill>
                <a:sym typeface="Webdings" panose="05030102010509060703" pitchFamily="18" charset="2"/>
              </a:rPr>
              <a:t>Land Cover: </a:t>
            </a:r>
            <a:r>
              <a:rPr lang="en-US" dirty="0">
                <a:solidFill>
                  <a:schemeClr val="tx1">
                    <a:lumMod val="75000"/>
                    <a:lumOff val="25000"/>
                  </a:schemeClr>
                </a:solidFill>
                <a:sym typeface="Webdings" panose="05030102010509060703" pitchFamily="18" charset="2"/>
              </a:rPr>
              <a:t>National Land Cover Database</a:t>
            </a:r>
          </a:p>
          <a:p>
            <a:endParaRPr lang="en-US" dirty="0">
              <a:solidFill>
                <a:srgbClr val="379CC3"/>
              </a:solidFill>
            </a:endParaRPr>
          </a:p>
        </p:txBody>
      </p:sp>
      <p:sp>
        <p:nvSpPr>
          <p:cNvPr id="8" name="Rectangle 7">
            <a:extLst>
              <a:ext uri="{FF2B5EF4-FFF2-40B4-BE49-F238E27FC236}">
                <a16:creationId xmlns:a16="http://schemas.microsoft.com/office/drawing/2014/main" id="{A4B7A63C-0DDD-47AA-B9BB-A96E65D01E37}"/>
              </a:ext>
            </a:extLst>
          </p:cNvPr>
          <p:cNvSpPr/>
          <p:nvPr/>
        </p:nvSpPr>
        <p:spPr>
          <a:xfrm>
            <a:off x="1117601" y="1870405"/>
            <a:ext cx="9306045" cy="646331"/>
          </a:xfrm>
          <a:prstGeom prst="rect">
            <a:avLst/>
          </a:prstGeom>
        </p:spPr>
        <p:txBody>
          <a:bodyPr wrap="square">
            <a:spAutoFit/>
          </a:bodyPr>
          <a:lstStyle/>
          <a:p>
            <a:r>
              <a:rPr lang="en-US" dirty="0">
                <a:solidFill>
                  <a:srgbClr val="379CC3"/>
                </a:solidFill>
                <a:sym typeface="Webdings" panose="05030102010509060703" pitchFamily="18" charset="2"/>
              </a:rPr>
              <a:t></a:t>
            </a:r>
            <a:r>
              <a:rPr lang="en-US" i="1" dirty="0">
                <a:solidFill>
                  <a:srgbClr val="379CC3"/>
                </a:solidFill>
                <a:sym typeface="Webdings" panose="05030102010509060703" pitchFamily="18" charset="2"/>
              </a:rPr>
              <a:t>In Situ W</a:t>
            </a:r>
            <a:r>
              <a:rPr lang="en-US" dirty="0">
                <a:solidFill>
                  <a:srgbClr val="379CC3"/>
                </a:solidFill>
                <a:sym typeface="Webdings" panose="05030102010509060703" pitchFamily="18" charset="2"/>
              </a:rPr>
              <a:t>ater Quality Measurements: </a:t>
            </a:r>
            <a:r>
              <a:rPr lang="en-US" dirty="0">
                <a:solidFill>
                  <a:schemeClr val="tx1">
                    <a:lumMod val="75000"/>
                    <a:lumOff val="25000"/>
                  </a:schemeClr>
                </a:solidFill>
                <a:sym typeface="Webdings" panose="05030102010509060703" pitchFamily="18" charset="2"/>
              </a:rPr>
              <a:t>National Estuarine Research Reserve (NERR), Centralized Data Management Office (CDMO), Alabama Water Watch </a:t>
            </a:r>
          </a:p>
        </p:txBody>
      </p:sp>
      <p:sp>
        <p:nvSpPr>
          <p:cNvPr id="9" name="Rectangle 8">
            <a:extLst>
              <a:ext uri="{FF2B5EF4-FFF2-40B4-BE49-F238E27FC236}">
                <a16:creationId xmlns:a16="http://schemas.microsoft.com/office/drawing/2014/main" id="{A6880210-4249-455B-AF5A-A7321F5625A7}"/>
              </a:ext>
            </a:extLst>
          </p:cNvPr>
          <p:cNvSpPr/>
          <p:nvPr/>
        </p:nvSpPr>
        <p:spPr>
          <a:xfrm>
            <a:off x="1117601" y="3329895"/>
            <a:ext cx="6096000" cy="923330"/>
          </a:xfrm>
          <a:prstGeom prst="rect">
            <a:avLst/>
          </a:prstGeom>
        </p:spPr>
        <p:txBody>
          <a:bodyPr>
            <a:spAutoFit/>
          </a:bodyPr>
          <a:lstStyle/>
          <a:p>
            <a:r>
              <a:rPr lang="en-US" dirty="0">
                <a:solidFill>
                  <a:srgbClr val="379CC3"/>
                </a:solidFill>
                <a:sym typeface="Webdings" panose="05030102010509060703" pitchFamily="18" charset="2"/>
              </a:rPr>
              <a:t>Soil Data: </a:t>
            </a:r>
            <a:r>
              <a:rPr lang="en-US" dirty="0">
                <a:solidFill>
                  <a:schemeClr val="tx1">
                    <a:lumMod val="75000"/>
                    <a:lumOff val="25000"/>
                  </a:schemeClr>
                </a:solidFill>
                <a:sym typeface="Webdings" panose="05030102010509060703" pitchFamily="18" charset="2"/>
              </a:rPr>
              <a:t>United States Department of Agriculture &amp;Natural Resources Conservation Service (USDA- NRCS)</a:t>
            </a:r>
          </a:p>
        </p:txBody>
      </p:sp>
      <p:sp>
        <p:nvSpPr>
          <p:cNvPr id="10" name="TextBox 9">
            <a:extLst>
              <a:ext uri="{FF2B5EF4-FFF2-40B4-BE49-F238E27FC236}">
                <a16:creationId xmlns:a16="http://schemas.microsoft.com/office/drawing/2014/main" id="{1E11CE93-FEA2-4832-A95C-F37F9348F4B2}"/>
              </a:ext>
            </a:extLst>
          </p:cNvPr>
          <p:cNvSpPr txBox="1"/>
          <p:nvPr/>
        </p:nvSpPr>
        <p:spPr>
          <a:xfrm>
            <a:off x="696687" y="1177539"/>
            <a:ext cx="5312228" cy="369332"/>
          </a:xfrm>
          <a:prstGeom prst="rect">
            <a:avLst/>
          </a:prstGeom>
          <a:noFill/>
        </p:spPr>
        <p:txBody>
          <a:bodyPr wrap="square" rtlCol="0">
            <a:spAutoFit/>
          </a:bodyPr>
          <a:lstStyle/>
          <a:p>
            <a:r>
              <a:rPr lang="en-US" b="1" dirty="0"/>
              <a:t>Data used for Validation &amp; Calibration </a:t>
            </a:r>
          </a:p>
        </p:txBody>
      </p:sp>
      <p:sp>
        <p:nvSpPr>
          <p:cNvPr id="13" name="TextBox 12">
            <a:extLst>
              <a:ext uri="{FF2B5EF4-FFF2-40B4-BE49-F238E27FC236}">
                <a16:creationId xmlns:a16="http://schemas.microsoft.com/office/drawing/2014/main" id="{3846CB20-AEFC-4E04-B1A3-43FA9D6667A8}"/>
              </a:ext>
            </a:extLst>
          </p:cNvPr>
          <p:cNvSpPr txBox="1"/>
          <p:nvPr/>
        </p:nvSpPr>
        <p:spPr>
          <a:xfrm>
            <a:off x="1117601" y="2591590"/>
            <a:ext cx="7985245" cy="369332"/>
          </a:xfrm>
          <a:prstGeom prst="rect">
            <a:avLst/>
          </a:prstGeom>
          <a:noFill/>
        </p:spPr>
        <p:txBody>
          <a:bodyPr wrap="square" rtlCol="0">
            <a:spAutoFit/>
          </a:bodyPr>
          <a:lstStyle/>
          <a:p>
            <a:r>
              <a:rPr lang="en-US" dirty="0">
                <a:solidFill>
                  <a:srgbClr val="379CC3"/>
                </a:solidFill>
                <a:sym typeface="Webdings" panose="05030102010509060703" pitchFamily="18" charset="2"/>
              </a:rPr>
              <a:t>Water Quantity: </a:t>
            </a:r>
            <a:r>
              <a:rPr lang="en-US" dirty="0">
                <a:solidFill>
                  <a:schemeClr val="tx1">
                    <a:lumMod val="75000"/>
                    <a:lumOff val="25000"/>
                  </a:schemeClr>
                </a:solidFill>
                <a:sym typeface="Webdings" panose="05030102010509060703" pitchFamily="18" charset="2"/>
              </a:rPr>
              <a:t>USGS National Water Information System </a:t>
            </a:r>
            <a:endParaRPr lang="en-US" dirty="0">
              <a:solidFill>
                <a:schemeClr val="tx1">
                  <a:lumMod val="75000"/>
                  <a:lumOff val="25000"/>
                </a:schemeClr>
              </a:solidFill>
            </a:endParaRPr>
          </a:p>
        </p:txBody>
      </p:sp>
      <p:sp>
        <p:nvSpPr>
          <p:cNvPr id="15" name="TextBox 14">
            <a:extLst>
              <a:ext uri="{FF2B5EF4-FFF2-40B4-BE49-F238E27FC236}">
                <a16:creationId xmlns:a16="http://schemas.microsoft.com/office/drawing/2014/main" id="{4BCF5459-C464-4DBA-BA3A-E7EA1B29B8D0}"/>
              </a:ext>
            </a:extLst>
          </p:cNvPr>
          <p:cNvSpPr txBox="1"/>
          <p:nvPr/>
        </p:nvSpPr>
        <p:spPr>
          <a:xfrm>
            <a:off x="696687" y="2969482"/>
            <a:ext cx="4860471" cy="369332"/>
          </a:xfrm>
          <a:prstGeom prst="rect">
            <a:avLst/>
          </a:prstGeom>
          <a:noFill/>
        </p:spPr>
        <p:txBody>
          <a:bodyPr wrap="square" rtlCol="0">
            <a:spAutoFit/>
          </a:bodyPr>
          <a:lstStyle/>
          <a:p>
            <a:r>
              <a:rPr lang="en-US" b="1" dirty="0"/>
              <a:t>Data Used for SWAT Input</a:t>
            </a:r>
          </a:p>
        </p:txBody>
      </p:sp>
      <p:sp>
        <p:nvSpPr>
          <p:cNvPr id="16" name="TextBox 15">
            <a:extLst>
              <a:ext uri="{FF2B5EF4-FFF2-40B4-BE49-F238E27FC236}">
                <a16:creationId xmlns:a16="http://schemas.microsoft.com/office/drawing/2014/main" id="{FFF6ECC4-5EC9-4611-B7D4-7CE0351E8285}"/>
              </a:ext>
            </a:extLst>
          </p:cNvPr>
          <p:cNvSpPr txBox="1"/>
          <p:nvPr/>
        </p:nvSpPr>
        <p:spPr>
          <a:xfrm>
            <a:off x="696687" y="4629941"/>
            <a:ext cx="3672114" cy="369332"/>
          </a:xfrm>
          <a:prstGeom prst="rect">
            <a:avLst/>
          </a:prstGeom>
          <a:noFill/>
        </p:spPr>
        <p:txBody>
          <a:bodyPr wrap="square" rtlCol="0">
            <a:spAutoFit/>
          </a:bodyPr>
          <a:lstStyle/>
          <a:p>
            <a:r>
              <a:rPr lang="en-US" b="1" dirty="0"/>
              <a:t>Data Used for Comparison </a:t>
            </a:r>
          </a:p>
        </p:txBody>
      </p:sp>
      <p:sp>
        <p:nvSpPr>
          <p:cNvPr id="17" name="TextBox 16">
            <a:extLst>
              <a:ext uri="{FF2B5EF4-FFF2-40B4-BE49-F238E27FC236}">
                <a16:creationId xmlns:a16="http://schemas.microsoft.com/office/drawing/2014/main" id="{769BC7CC-867A-43EE-9207-24F0CBB21A81}"/>
              </a:ext>
            </a:extLst>
          </p:cNvPr>
          <p:cNvSpPr txBox="1"/>
          <p:nvPr/>
        </p:nvSpPr>
        <p:spPr>
          <a:xfrm>
            <a:off x="1117601" y="5008888"/>
            <a:ext cx="8955313" cy="369332"/>
          </a:xfrm>
          <a:prstGeom prst="rect">
            <a:avLst/>
          </a:prstGeom>
          <a:noFill/>
        </p:spPr>
        <p:txBody>
          <a:bodyPr wrap="square" rtlCol="0">
            <a:spAutoFit/>
          </a:bodyPr>
          <a:lstStyle/>
          <a:p>
            <a:r>
              <a:rPr lang="en-US" dirty="0">
                <a:solidFill>
                  <a:srgbClr val="379CC3"/>
                </a:solidFill>
                <a:sym typeface="Webdings" panose="05030102010509060703" pitchFamily="18" charset="2"/>
              </a:rPr>
              <a:t>Inputs for previous SWAT Model: </a:t>
            </a:r>
            <a:r>
              <a:rPr lang="en-US" dirty="0">
                <a:solidFill>
                  <a:schemeClr val="tx1">
                    <a:lumMod val="75000"/>
                    <a:lumOff val="25000"/>
                  </a:schemeClr>
                </a:solidFill>
                <a:sym typeface="Webdings" panose="05030102010509060703" pitchFamily="18" charset="2"/>
              </a:rPr>
              <a:t>Thompson Engineering Firm </a:t>
            </a: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5558D873-3B39-4D9E-8260-BC621723210E}"/>
              </a:ext>
            </a:extLst>
          </p:cNvPr>
          <p:cNvSpPr txBox="1"/>
          <p:nvPr/>
        </p:nvSpPr>
        <p:spPr>
          <a:xfrm>
            <a:off x="1117601" y="4250994"/>
            <a:ext cx="6271171" cy="369332"/>
          </a:xfrm>
          <a:prstGeom prst="rect">
            <a:avLst/>
          </a:prstGeom>
          <a:noFill/>
        </p:spPr>
        <p:txBody>
          <a:bodyPr wrap="square" rtlCol="0">
            <a:spAutoFit/>
          </a:bodyPr>
          <a:lstStyle/>
          <a:p>
            <a:r>
              <a:rPr lang="en-US" dirty="0">
                <a:solidFill>
                  <a:srgbClr val="379CC3"/>
                </a:solidFill>
                <a:sym typeface="Webdings" panose="05030102010509060703" pitchFamily="18" charset="2"/>
              </a:rPr>
              <a:t>Weather Data: </a:t>
            </a:r>
            <a:r>
              <a:rPr lang="en-US" dirty="0">
                <a:solidFill>
                  <a:schemeClr val="bg2">
                    <a:lumMod val="50000"/>
                  </a:schemeClr>
                </a:solidFill>
                <a:sym typeface="Webdings" panose="05030102010509060703" pitchFamily="18" charset="2"/>
              </a:rPr>
              <a:t>Texas A&amp;M SWAT Database </a:t>
            </a:r>
            <a:endParaRPr lang="en-US" dirty="0">
              <a:solidFill>
                <a:srgbClr val="379CC3"/>
              </a:solidFill>
            </a:endParaRPr>
          </a:p>
        </p:txBody>
      </p:sp>
    </p:spTree>
    <p:extLst>
      <p:ext uri="{BB962C8B-B14F-4D97-AF65-F5344CB8AC3E}">
        <p14:creationId xmlns:p14="http://schemas.microsoft.com/office/powerpoint/2010/main" val="136401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6319-5FBF-42FE-B007-9C9163B0A4AF}"/>
              </a:ext>
            </a:extLst>
          </p:cNvPr>
          <p:cNvSpPr>
            <a:spLocks noGrp="1"/>
          </p:cNvSpPr>
          <p:nvPr>
            <p:ph type="title"/>
          </p:nvPr>
        </p:nvSpPr>
        <p:spPr>
          <a:xfrm>
            <a:off x="1149184" y="154401"/>
            <a:ext cx="10515600" cy="395898"/>
          </a:xfrm>
        </p:spPr>
        <p:txBody>
          <a:bodyPr>
            <a:normAutofit fontScale="90000"/>
          </a:bodyPr>
          <a:lstStyle/>
          <a:p>
            <a:r>
              <a:rPr lang="en-US" dirty="0"/>
              <a:t>Methodology </a:t>
            </a:r>
          </a:p>
        </p:txBody>
      </p:sp>
      <p:sp>
        <p:nvSpPr>
          <p:cNvPr id="8" name="Rectangle: Rounded Corners 7">
            <a:extLst>
              <a:ext uri="{FF2B5EF4-FFF2-40B4-BE49-F238E27FC236}">
                <a16:creationId xmlns:a16="http://schemas.microsoft.com/office/drawing/2014/main" id="{7782228F-4AD7-4D5C-885C-A147F460560D}"/>
              </a:ext>
            </a:extLst>
          </p:cNvPr>
          <p:cNvSpPr/>
          <p:nvPr/>
        </p:nvSpPr>
        <p:spPr>
          <a:xfrm>
            <a:off x="859651" y="1120473"/>
            <a:ext cx="2386236" cy="683173"/>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D8BE51E-98BA-475D-8882-7FE4A864A514}"/>
              </a:ext>
            </a:extLst>
          </p:cNvPr>
          <p:cNvSpPr txBox="1"/>
          <p:nvPr/>
        </p:nvSpPr>
        <p:spPr>
          <a:xfrm>
            <a:off x="798786" y="1971375"/>
            <a:ext cx="2186152" cy="584775"/>
          </a:xfrm>
          <a:prstGeom prst="rect">
            <a:avLst/>
          </a:prstGeom>
          <a:noFill/>
        </p:spPr>
        <p:txBody>
          <a:bodyPr wrap="square" rtlCol="0">
            <a:spAutoFit/>
          </a:bodyPr>
          <a:lstStyle/>
          <a:p>
            <a:r>
              <a:rPr lang="en-US" dirty="0">
                <a:solidFill>
                  <a:schemeClr val="bg1"/>
                </a:solidFill>
              </a:rPr>
              <a:t>NOAA C-Cap </a:t>
            </a:r>
          </a:p>
          <a:p>
            <a:r>
              <a:rPr lang="en-US" sz="1400" dirty="0">
                <a:solidFill>
                  <a:schemeClr val="bg1"/>
                </a:solidFill>
              </a:rPr>
              <a:t>Land Cover </a:t>
            </a:r>
          </a:p>
        </p:txBody>
      </p:sp>
      <p:sp>
        <p:nvSpPr>
          <p:cNvPr id="10" name="Rectangle: Rounded Corners 9">
            <a:extLst>
              <a:ext uri="{FF2B5EF4-FFF2-40B4-BE49-F238E27FC236}">
                <a16:creationId xmlns:a16="http://schemas.microsoft.com/office/drawing/2014/main" id="{E2ABCC11-7B84-4583-AC9F-14463147D8E2}"/>
              </a:ext>
            </a:extLst>
          </p:cNvPr>
          <p:cNvSpPr/>
          <p:nvPr/>
        </p:nvSpPr>
        <p:spPr>
          <a:xfrm>
            <a:off x="850947" y="1909638"/>
            <a:ext cx="2386236" cy="683173"/>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F3DCB0D-ECAC-45E9-A056-7C9EF961AE8B}"/>
              </a:ext>
            </a:extLst>
          </p:cNvPr>
          <p:cNvSpPr/>
          <p:nvPr/>
        </p:nvSpPr>
        <p:spPr>
          <a:xfrm>
            <a:off x="850947" y="2711739"/>
            <a:ext cx="2386236" cy="683173"/>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467DD03-9946-4A8F-85D8-296BB187422C}"/>
              </a:ext>
            </a:extLst>
          </p:cNvPr>
          <p:cNvSpPr/>
          <p:nvPr/>
        </p:nvSpPr>
        <p:spPr>
          <a:xfrm>
            <a:off x="850946" y="3513840"/>
            <a:ext cx="2386237" cy="683173"/>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105A1B5-EEB8-4C57-B149-E9DDDC32EEFA}"/>
              </a:ext>
            </a:extLst>
          </p:cNvPr>
          <p:cNvSpPr/>
          <p:nvPr/>
        </p:nvSpPr>
        <p:spPr>
          <a:xfrm>
            <a:off x="850947" y="4285791"/>
            <a:ext cx="2386238" cy="77612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EE8CBDF-3E8D-4B22-B2DE-3D86FB70EE15}"/>
              </a:ext>
            </a:extLst>
          </p:cNvPr>
          <p:cNvSpPr txBox="1"/>
          <p:nvPr/>
        </p:nvSpPr>
        <p:spPr>
          <a:xfrm>
            <a:off x="850944" y="1957674"/>
            <a:ext cx="2386236" cy="584775"/>
          </a:xfrm>
          <a:prstGeom prst="rect">
            <a:avLst/>
          </a:prstGeom>
          <a:noFill/>
        </p:spPr>
        <p:txBody>
          <a:bodyPr wrap="square" rtlCol="0">
            <a:spAutoFit/>
          </a:bodyPr>
          <a:lstStyle/>
          <a:p>
            <a:pPr algn="ctr"/>
            <a:r>
              <a:rPr lang="en-US" dirty="0">
                <a:solidFill>
                  <a:schemeClr val="bg1"/>
                </a:solidFill>
              </a:rPr>
              <a:t>USDA-NRCS </a:t>
            </a:r>
          </a:p>
          <a:p>
            <a:pPr algn="ctr"/>
            <a:r>
              <a:rPr lang="en-US" sz="1400" i="1" dirty="0">
                <a:solidFill>
                  <a:schemeClr val="bg1"/>
                </a:solidFill>
              </a:rPr>
              <a:t>Soil Type </a:t>
            </a:r>
          </a:p>
        </p:txBody>
      </p:sp>
      <p:sp>
        <p:nvSpPr>
          <p:cNvPr id="15" name="TextBox 14">
            <a:extLst>
              <a:ext uri="{FF2B5EF4-FFF2-40B4-BE49-F238E27FC236}">
                <a16:creationId xmlns:a16="http://schemas.microsoft.com/office/drawing/2014/main" id="{518F6223-34BB-44EE-8A1A-0F78488BE004}"/>
              </a:ext>
            </a:extLst>
          </p:cNvPr>
          <p:cNvSpPr txBox="1"/>
          <p:nvPr/>
        </p:nvSpPr>
        <p:spPr>
          <a:xfrm>
            <a:off x="850946" y="2746139"/>
            <a:ext cx="2386237" cy="584775"/>
          </a:xfrm>
          <a:prstGeom prst="rect">
            <a:avLst/>
          </a:prstGeom>
          <a:noFill/>
        </p:spPr>
        <p:txBody>
          <a:bodyPr wrap="square" rtlCol="0">
            <a:spAutoFit/>
          </a:bodyPr>
          <a:lstStyle/>
          <a:p>
            <a:pPr algn="ctr"/>
            <a:r>
              <a:rPr lang="en-US" dirty="0">
                <a:solidFill>
                  <a:schemeClr val="bg1"/>
                </a:solidFill>
              </a:rPr>
              <a:t>SRTM</a:t>
            </a:r>
          </a:p>
          <a:p>
            <a:pPr algn="ctr"/>
            <a:r>
              <a:rPr lang="en-US" sz="1400" i="1" dirty="0">
                <a:solidFill>
                  <a:schemeClr val="bg1"/>
                </a:solidFill>
              </a:rPr>
              <a:t>Digital Elevation Model </a:t>
            </a:r>
          </a:p>
        </p:txBody>
      </p:sp>
      <p:sp>
        <p:nvSpPr>
          <p:cNvPr id="16" name="TextBox 15">
            <a:extLst>
              <a:ext uri="{FF2B5EF4-FFF2-40B4-BE49-F238E27FC236}">
                <a16:creationId xmlns:a16="http://schemas.microsoft.com/office/drawing/2014/main" id="{6ECED77B-6C29-4754-842F-2968857A490C}"/>
              </a:ext>
            </a:extLst>
          </p:cNvPr>
          <p:cNvSpPr txBox="1"/>
          <p:nvPr/>
        </p:nvSpPr>
        <p:spPr>
          <a:xfrm>
            <a:off x="850944" y="3550682"/>
            <a:ext cx="2386239" cy="646331"/>
          </a:xfrm>
          <a:prstGeom prst="rect">
            <a:avLst/>
          </a:prstGeom>
          <a:noFill/>
        </p:spPr>
        <p:txBody>
          <a:bodyPr wrap="square" rtlCol="0">
            <a:spAutoFit/>
          </a:bodyPr>
          <a:lstStyle/>
          <a:p>
            <a:pPr algn="ctr"/>
            <a:r>
              <a:rPr lang="en-US" dirty="0">
                <a:solidFill>
                  <a:schemeClr val="bg1"/>
                </a:solidFill>
              </a:rPr>
              <a:t>GPM IMERG</a:t>
            </a:r>
          </a:p>
          <a:p>
            <a:pPr algn="ctr"/>
            <a:r>
              <a:rPr lang="en-US" sz="1400" i="1" dirty="0">
                <a:solidFill>
                  <a:schemeClr val="bg1"/>
                </a:solidFill>
              </a:rPr>
              <a:t>Precipitation</a:t>
            </a:r>
            <a:r>
              <a:rPr lang="en-US" i="1" dirty="0">
                <a:solidFill>
                  <a:schemeClr val="bg1"/>
                </a:solidFill>
              </a:rPr>
              <a:t> </a:t>
            </a:r>
          </a:p>
        </p:txBody>
      </p:sp>
      <p:sp>
        <p:nvSpPr>
          <p:cNvPr id="17" name="TextBox 16">
            <a:extLst>
              <a:ext uri="{FF2B5EF4-FFF2-40B4-BE49-F238E27FC236}">
                <a16:creationId xmlns:a16="http://schemas.microsoft.com/office/drawing/2014/main" id="{D77F2C6C-1C81-4A90-BD91-870BB6CF2E30}"/>
              </a:ext>
            </a:extLst>
          </p:cNvPr>
          <p:cNvSpPr txBox="1"/>
          <p:nvPr/>
        </p:nvSpPr>
        <p:spPr>
          <a:xfrm>
            <a:off x="850946" y="4315941"/>
            <a:ext cx="2386237" cy="800219"/>
          </a:xfrm>
          <a:prstGeom prst="rect">
            <a:avLst/>
          </a:prstGeom>
          <a:noFill/>
        </p:spPr>
        <p:txBody>
          <a:bodyPr wrap="square" rtlCol="0">
            <a:spAutoFit/>
          </a:bodyPr>
          <a:lstStyle/>
          <a:p>
            <a:pPr algn="ctr"/>
            <a:r>
              <a:rPr lang="en-US" sz="1600" dirty="0">
                <a:solidFill>
                  <a:schemeClr val="bg1"/>
                </a:solidFill>
              </a:rPr>
              <a:t>Texas A&amp;M SWAT Database </a:t>
            </a:r>
          </a:p>
          <a:p>
            <a:pPr algn="ctr"/>
            <a:r>
              <a:rPr lang="en-US" sz="1400" i="1" dirty="0">
                <a:solidFill>
                  <a:schemeClr val="bg1"/>
                </a:solidFill>
              </a:rPr>
              <a:t>Weather Data </a:t>
            </a:r>
          </a:p>
        </p:txBody>
      </p:sp>
      <p:sp>
        <p:nvSpPr>
          <p:cNvPr id="18" name="Rectangle: Rounded Corners 17">
            <a:extLst>
              <a:ext uri="{FF2B5EF4-FFF2-40B4-BE49-F238E27FC236}">
                <a16:creationId xmlns:a16="http://schemas.microsoft.com/office/drawing/2014/main" id="{00F29EAF-03FC-406E-A4E9-A2200A19654A}"/>
              </a:ext>
            </a:extLst>
          </p:cNvPr>
          <p:cNvSpPr/>
          <p:nvPr/>
        </p:nvSpPr>
        <p:spPr>
          <a:xfrm>
            <a:off x="4433066" y="1429089"/>
            <a:ext cx="2207173" cy="77612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3958CDC-1888-4249-BC3B-3483519FAED3}"/>
              </a:ext>
            </a:extLst>
          </p:cNvPr>
          <p:cNvSpPr/>
          <p:nvPr/>
        </p:nvSpPr>
        <p:spPr>
          <a:xfrm>
            <a:off x="4455288" y="2700857"/>
            <a:ext cx="2157864" cy="77612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8F867B0-27A1-4F38-9BC6-FCD88BD5EB38}"/>
              </a:ext>
            </a:extLst>
          </p:cNvPr>
          <p:cNvSpPr/>
          <p:nvPr/>
        </p:nvSpPr>
        <p:spPr>
          <a:xfrm>
            <a:off x="4405978" y="3850050"/>
            <a:ext cx="2207173" cy="77612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6F3393F-0874-45E4-B1FB-B71AC542C82F}"/>
              </a:ext>
            </a:extLst>
          </p:cNvPr>
          <p:cNvSpPr/>
          <p:nvPr/>
        </p:nvSpPr>
        <p:spPr>
          <a:xfrm>
            <a:off x="856128" y="5180844"/>
            <a:ext cx="2386239" cy="77612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ED539C6-01AC-4AF4-9F44-DD31BDE68EDE}"/>
              </a:ext>
            </a:extLst>
          </p:cNvPr>
          <p:cNvSpPr txBox="1"/>
          <p:nvPr/>
        </p:nvSpPr>
        <p:spPr>
          <a:xfrm>
            <a:off x="910088" y="5154884"/>
            <a:ext cx="2327093" cy="1046440"/>
          </a:xfrm>
          <a:prstGeom prst="rect">
            <a:avLst/>
          </a:prstGeom>
          <a:noFill/>
        </p:spPr>
        <p:txBody>
          <a:bodyPr wrap="square" rtlCol="0">
            <a:spAutoFit/>
          </a:bodyPr>
          <a:lstStyle/>
          <a:p>
            <a:pPr algn="ctr"/>
            <a:r>
              <a:rPr lang="en-US" sz="1600" dirty="0">
                <a:solidFill>
                  <a:schemeClr val="bg1"/>
                </a:solidFill>
              </a:rPr>
              <a:t>NERRS, CDMO, Alabama Water Watch</a:t>
            </a:r>
          </a:p>
          <a:p>
            <a:pPr algn="ctr"/>
            <a:r>
              <a:rPr lang="en-US" sz="1400" i="1" dirty="0">
                <a:solidFill>
                  <a:schemeClr val="bg1"/>
                </a:solidFill>
              </a:rPr>
              <a:t>In Situ Data </a:t>
            </a:r>
          </a:p>
        </p:txBody>
      </p:sp>
      <p:sp>
        <p:nvSpPr>
          <p:cNvPr id="23" name="TextBox 22">
            <a:extLst>
              <a:ext uri="{FF2B5EF4-FFF2-40B4-BE49-F238E27FC236}">
                <a16:creationId xmlns:a16="http://schemas.microsoft.com/office/drawing/2014/main" id="{CBA9A1E9-5A27-4BB2-BDFF-2501884142A0}"/>
              </a:ext>
            </a:extLst>
          </p:cNvPr>
          <p:cNvSpPr txBox="1"/>
          <p:nvPr/>
        </p:nvSpPr>
        <p:spPr>
          <a:xfrm>
            <a:off x="842593" y="1168021"/>
            <a:ext cx="2386235" cy="584775"/>
          </a:xfrm>
          <a:prstGeom prst="rect">
            <a:avLst/>
          </a:prstGeom>
          <a:noFill/>
        </p:spPr>
        <p:txBody>
          <a:bodyPr wrap="square" rtlCol="0">
            <a:spAutoFit/>
          </a:bodyPr>
          <a:lstStyle/>
          <a:p>
            <a:pPr algn="ctr"/>
            <a:r>
              <a:rPr lang="en-US" i="1" dirty="0">
                <a:solidFill>
                  <a:schemeClr val="bg1"/>
                </a:solidFill>
              </a:rPr>
              <a:t>NLCD</a:t>
            </a:r>
          </a:p>
          <a:p>
            <a:pPr algn="ctr"/>
            <a:r>
              <a:rPr lang="en-US" sz="1400" i="1" dirty="0">
                <a:solidFill>
                  <a:schemeClr val="bg1"/>
                </a:solidFill>
              </a:rPr>
              <a:t>Land Cover </a:t>
            </a:r>
          </a:p>
        </p:txBody>
      </p:sp>
      <p:sp>
        <p:nvSpPr>
          <p:cNvPr id="24" name="Rectangle: Rounded Corners 23">
            <a:extLst>
              <a:ext uri="{FF2B5EF4-FFF2-40B4-BE49-F238E27FC236}">
                <a16:creationId xmlns:a16="http://schemas.microsoft.com/office/drawing/2014/main" id="{B643BA26-E83A-40C3-94E2-4187ECE70696}"/>
              </a:ext>
            </a:extLst>
          </p:cNvPr>
          <p:cNvSpPr/>
          <p:nvPr/>
        </p:nvSpPr>
        <p:spPr>
          <a:xfrm>
            <a:off x="4420200" y="5083628"/>
            <a:ext cx="2186914" cy="771325"/>
          </a:xfrm>
          <a:prstGeom prst="roundRect">
            <a:avLst/>
          </a:prstGeom>
          <a:solidFill>
            <a:srgbClr val="379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5D04103-65FC-445C-BAC6-00D4B7F39DBF}"/>
              </a:ext>
            </a:extLst>
          </p:cNvPr>
          <p:cNvSpPr txBox="1"/>
          <p:nvPr/>
        </p:nvSpPr>
        <p:spPr>
          <a:xfrm>
            <a:off x="4426681" y="1491033"/>
            <a:ext cx="2227890" cy="584775"/>
          </a:xfrm>
          <a:prstGeom prst="rect">
            <a:avLst/>
          </a:prstGeom>
          <a:noFill/>
        </p:spPr>
        <p:txBody>
          <a:bodyPr wrap="square" rtlCol="0">
            <a:spAutoFit/>
          </a:bodyPr>
          <a:lstStyle/>
          <a:p>
            <a:pPr algn="ctr"/>
            <a:r>
              <a:rPr lang="en-US" sz="1600" dirty="0">
                <a:solidFill>
                  <a:schemeClr val="bg1"/>
                </a:solidFill>
              </a:rPr>
              <a:t>Hydrological Response Units (HRU)</a:t>
            </a:r>
          </a:p>
        </p:txBody>
      </p:sp>
      <p:sp>
        <p:nvSpPr>
          <p:cNvPr id="26" name="TextBox 25">
            <a:extLst>
              <a:ext uri="{FF2B5EF4-FFF2-40B4-BE49-F238E27FC236}">
                <a16:creationId xmlns:a16="http://schemas.microsoft.com/office/drawing/2014/main" id="{74FD47DC-16FA-4B60-97F1-C508F2BA6578}"/>
              </a:ext>
            </a:extLst>
          </p:cNvPr>
          <p:cNvSpPr txBox="1"/>
          <p:nvPr/>
        </p:nvSpPr>
        <p:spPr>
          <a:xfrm>
            <a:off x="4455288" y="2779810"/>
            <a:ext cx="2151826" cy="584775"/>
          </a:xfrm>
          <a:prstGeom prst="rect">
            <a:avLst/>
          </a:prstGeom>
          <a:noFill/>
        </p:spPr>
        <p:txBody>
          <a:bodyPr wrap="square" rtlCol="0">
            <a:spAutoFit/>
          </a:bodyPr>
          <a:lstStyle/>
          <a:p>
            <a:pPr algn="ctr"/>
            <a:r>
              <a:rPr lang="en-US" sz="1600" dirty="0">
                <a:solidFill>
                  <a:schemeClr val="bg1"/>
                </a:solidFill>
              </a:rPr>
              <a:t>Delineate Watershed </a:t>
            </a:r>
          </a:p>
        </p:txBody>
      </p:sp>
      <p:sp>
        <p:nvSpPr>
          <p:cNvPr id="27" name="TextBox 26">
            <a:extLst>
              <a:ext uri="{FF2B5EF4-FFF2-40B4-BE49-F238E27FC236}">
                <a16:creationId xmlns:a16="http://schemas.microsoft.com/office/drawing/2014/main" id="{EFBAE395-8F91-4B83-B1E2-D300AE89E0D7}"/>
              </a:ext>
            </a:extLst>
          </p:cNvPr>
          <p:cNvSpPr txBox="1"/>
          <p:nvPr/>
        </p:nvSpPr>
        <p:spPr>
          <a:xfrm>
            <a:off x="4405976" y="3934436"/>
            <a:ext cx="2201138" cy="584775"/>
          </a:xfrm>
          <a:prstGeom prst="rect">
            <a:avLst/>
          </a:prstGeom>
          <a:noFill/>
        </p:spPr>
        <p:txBody>
          <a:bodyPr wrap="square" rtlCol="0">
            <a:spAutoFit/>
          </a:bodyPr>
          <a:lstStyle/>
          <a:p>
            <a:pPr algn="ctr"/>
            <a:r>
              <a:rPr lang="en-US" sz="1600" dirty="0">
                <a:solidFill>
                  <a:schemeClr val="bg1"/>
                </a:solidFill>
              </a:rPr>
              <a:t>Streamflow &amp; Discharge </a:t>
            </a:r>
          </a:p>
        </p:txBody>
      </p:sp>
      <p:sp>
        <p:nvSpPr>
          <p:cNvPr id="28" name="TextBox 27">
            <a:extLst>
              <a:ext uri="{FF2B5EF4-FFF2-40B4-BE49-F238E27FC236}">
                <a16:creationId xmlns:a16="http://schemas.microsoft.com/office/drawing/2014/main" id="{EAC29355-284A-4AF1-8AB8-64DA70CF7548}"/>
              </a:ext>
            </a:extLst>
          </p:cNvPr>
          <p:cNvSpPr txBox="1"/>
          <p:nvPr/>
        </p:nvSpPr>
        <p:spPr>
          <a:xfrm>
            <a:off x="4426682" y="5174240"/>
            <a:ext cx="2180432" cy="584775"/>
          </a:xfrm>
          <a:prstGeom prst="rect">
            <a:avLst/>
          </a:prstGeom>
          <a:noFill/>
        </p:spPr>
        <p:txBody>
          <a:bodyPr wrap="square" rtlCol="0">
            <a:spAutoFit/>
          </a:bodyPr>
          <a:lstStyle/>
          <a:p>
            <a:pPr algn="ctr"/>
            <a:r>
              <a:rPr lang="en-US" sz="1600" dirty="0">
                <a:solidFill>
                  <a:schemeClr val="bg1"/>
                </a:solidFill>
              </a:rPr>
              <a:t>Calibration &amp; Validation </a:t>
            </a:r>
          </a:p>
        </p:txBody>
      </p:sp>
      <p:sp>
        <p:nvSpPr>
          <p:cNvPr id="29" name="TextBox 28">
            <a:extLst>
              <a:ext uri="{FF2B5EF4-FFF2-40B4-BE49-F238E27FC236}">
                <a16:creationId xmlns:a16="http://schemas.microsoft.com/office/drawing/2014/main" id="{7C14033F-11E9-49FE-9E90-443E2BEC65B8}"/>
              </a:ext>
            </a:extLst>
          </p:cNvPr>
          <p:cNvSpPr txBox="1"/>
          <p:nvPr/>
        </p:nvSpPr>
        <p:spPr>
          <a:xfrm>
            <a:off x="1149184" y="668270"/>
            <a:ext cx="1527389" cy="369332"/>
          </a:xfrm>
          <a:prstGeom prst="rect">
            <a:avLst/>
          </a:prstGeom>
          <a:noFill/>
        </p:spPr>
        <p:txBody>
          <a:bodyPr wrap="square" rtlCol="0">
            <a:spAutoFit/>
          </a:bodyPr>
          <a:lstStyle/>
          <a:p>
            <a:pPr algn="ctr"/>
            <a:r>
              <a:rPr lang="en-US" b="1" dirty="0">
                <a:solidFill>
                  <a:schemeClr val="tx1">
                    <a:lumMod val="75000"/>
                    <a:lumOff val="25000"/>
                  </a:schemeClr>
                </a:solidFill>
                <a:effectLst>
                  <a:outerShdw blurRad="38100" dist="38100" dir="2700000" algn="tl">
                    <a:srgbClr val="000000">
                      <a:alpha val="43137"/>
                    </a:srgbClr>
                  </a:outerShdw>
                </a:effectLst>
              </a:rPr>
              <a:t>DATA</a:t>
            </a:r>
            <a:r>
              <a:rPr lang="en-US" dirty="0"/>
              <a:t> </a:t>
            </a:r>
          </a:p>
        </p:txBody>
      </p:sp>
      <p:sp>
        <p:nvSpPr>
          <p:cNvPr id="30" name="TextBox 29">
            <a:extLst>
              <a:ext uri="{FF2B5EF4-FFF2-40B4-BE49-F238E27FC236}">
                <a16:creationId xmlns:a16="http://schemas.microsoft.com/office/drawing/2014/main" id="{B36F84C6-64DC-4D9C-96F6-8FCF71EC5187}"/>
              </a:ext>
            </a:extLst>
          </p:cNvPr>
          <p:cNvSpPr txBox="1"/>
          <p:nvPr/>
        </p:nvSpPr>
        <p:spPr>
          <a:xfrm>
            <a:off x="4803228" y="998483"/>
            <a:ext cx="1292772" cy="369332"/>
          </a:xfrm>
          <a:prstGeom prst="rect">
            <a:avLst/>
          </a:prstGeom>
          <a:noFill/>
        </p:spPr>
        <p:txBody>
          <a:bodyPr wrap="square" rtlCol="0">
            <a:spAutoFit/>
          </a:bodyPr>
          <a:lstStyle/>
          <a:p>
            <a:pPr algn="ctr"/>
            <a:r>
              <a:rPr lang="en-US" b="1" dirty="0">
                <a:solidFill>
                  <a:schemeClr val="tx1">
                    <a:lumMod val="75000"/>
                    <a:lumOff val="25000"/>
                  </a:schemeClr>
                </a:solidFill>
                <a:effectLst>
                  <a:outerShdw blurRad="38100" dist="38100" dir="2700000" algn="tl">
                    <a:srgbClr val="000000">
                      <a:alpha val="43137"/>
                    </a:srgbClr>
                  </a:outerShdw>
                </a:effectLst>
              </a:rPr>
              <a:t>MODEL</a:t>
            </a:r>
          </a:p>
        </p:txBody>
      </p:sp>
      <p:sp>
        <p:nvSpPr>
          <p:cNvPr id="31" name="Arrow: Right 30">
            <a:extLst>
              <a:ext uri="{FF2B5EF4-FFF2-40B4-BE49-F238E27FC236}">
                <a16:creationId xmlns:a16="http://schemas.microsoft.com/office/drawing/2014/main" id="{34919D4A-9BCD-46A8-8945-5A323751C9C6}"/>
              </a:ext>
            </a:extLst>
          </p:cNvPr>
          <p:cNvSpPr/>
          <p:nvPr/>
        </p:nvSpPr>
        <p:spPr>
          <a:xfrm>
            <a:off x="3319653" y="1661869"/>
            <a:ext cx="978408" cy="484632"/>
          </a:xfrm>
          <a:prstGeom prst="rightArrow">
            <a:avLst/>
          </a:prstGeom>
          <a:solidFill>
            <a:srgbClr val="ADD0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5327C476-7C0B-42AF-9E06-D14B038B2BD5}"/>
              </a:ext>
            </a:extLst>
          </p:cNvPr>
          <p:cNvSpPr/>
          <p:nvPr/>
        </p:nvSpPr>
        <p:spPr>
          <a:xfrm>
            <a:off x="3319653" y="2779810"/>
            <a:ext cx="978408" cy="484632"/>
          </a:xfrm>
          <a:prstGeom prst="rightArrow">
            <a:avLst/>
          </a:prstGeom>
          <a:solidFill>
            <a:srgbClr val="ADD0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D7F52E51-350B-4A09-9523-67C2044874E1}"/>
              </a:ext>
            </a:extLst>
          </p:cNvPr>
          <p:cNvSpPr/>
          <p:nvPr/>
        </p:nvSpPr>
        <p:spPr>
          <a:xfrm>
            <a:off x="3319653" y="3995797"/>
            <a:ext cx="978408" cy="484632"/>
          </a:xfrm>
          <a:prstGeom prst="rightArrow">
            <a:avLst/>
          </a:prstGeom>
          <a:solidFill>
            <a:srgbClr val="ADD0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7C90394C-9460-48CF-955F-89110273416F}"/>
              </a:ext>
            </a:extLst>
          </p:cNvPr>
          <p:cNvSpPr/>
          <p:nvPr/>
        </p:nvSpPr>
        <p:spPr>
          <a:xfrm>
            <a:off x="3322963" y="5180844"/>
            <a:ext cx="978408" cy="484632"/>
          </a:xfrm>
          <a:prstGeom prst="rightArrow">
            <a:avLst/>
          </a:prstGeom>
          <a:solidFill>
            <a:srgbClr val="ADD0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E8C858A-0C98-4C43-922B-1AF7C7882A08}"/>
              </a:ext>
            </a:extLst>
          </p:cNvPr>
          <p:cNvSpPr txBox="1"/>
          <p:nvPr/>
        </p:nvSpPr>
        <p:spPr>
          <a:xfrm>
            <a:off x="6148609" y="1839076"/>
            <a:ext cx="1008993" cy="3170099"/>
          </a:xfrm>
          <a:prstGeom prst="rect">
            <a:avLst/>
          </a:prstGeom>
          <a:noFill/>
        </p:spPr>
        <p:txBody>
          <a:bodyPr wrap="square" rtlCol="0">
            <a:spAutoFit/>
          </a:bodyPr>
          <a:lstStyle/>
          <a:p>
            <a:r>
              <a:rPr lang="en-US" sz="20000" dirty="0">
                <a:solidFill>
                  <a:srgbClr val="ADD0E1"/>
                </a:solidFill>
                <a:sym typeface="Webdings" panose="05030102010509060703" pitchFamily="18" charset="2"/>
              </a:rPr>
              <a:t></a:t>
            </a:r>
            <a:endParaRPr lang="en-US" sz="20000" dirty="0">
              <a:solidFill>
                <a:srgbClr val="ADD0E1"/>
              </a:solidFill>
            </a:endParaRPr>
          </a:p>
        </p:txBody>
      </p:sp>
      <p:sp>
        <p:nvSpPr>
          <p:cNvPr id="39" name="Rectangle 38">
            <a:extLst>
              <a:ext uri="{FF2B5EF4-FFF2-40B4-BE49-F238E27FC236}">
                <a16:creationId xmlns:a16="http://schemas.microsoft.com/office/drawing/2014/main" id="{C4C21E2F-55F0-4B0C-8A05-F23C45117396}"/>
              </a:ext>
            </a:extLst>
          </p:cNvPr>
          <p:cNvSpPr/>
          <p:nvPr/>
        </p:nvSpPr>
        <p:spPr>
          <a:xfrm flipH="1">
            <a:off x="7056191" y="1554880"/>
            <a:ext cx="132669" cy="4109172"/>
          </a:xfrm>
          <a:prstGeom prst="rect">
            <a:avLst/>
          </a:prstGeom>
          <a:solidFill>
            <a:srgbClr val="ADD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81B8FF8-F5DB-4A14-8C36-32E7181BC05F}"/>
              </a:ext>
            </a:extLst>
          </p:cNvPr>
          <p:cNvSpPr txBox="1"/>
          <p:nvPr/>
        </p:nvSpPr>
        <p:spPr>
          <a:xfrm>
            <a:off x="8880006" y="640689"/>
            <a:ext cx="159757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ANALYSIS</a:t>
            </a:r>
          </a:p>
        </p:txBody>
      </p:sp>
      <p:sp>
        <p:nvSpPr>
          <p:cNvPr id="46" name="Rectangle: Rounded Corners 45">
            <a:extLst>
              <a:ext uri="{FF2B5EF4-FFF2-40B4-BE49-F238E27FC236}">
                <a16:creationId xmlns:a16="http://schemas.microsoft.com/office/drawing/2014/main" id="{1D5246E5-BD15-4CB2-9B57-61A334D70019}"/>
              </a:ext>
            </a:extLst>
          </p:cNvPr>
          <p:cNvSpPr/>
          <p:nvPr/>
        </p:nvSpPr>
        <p:spPr>
          <a:xfrm>
            <a:off x="8054473" y="1262579"/>
            <a:ext cx="3193623" cy="1041682"/>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Sub-watershed Endangerment Zone </a:t>
            </a:r>
          </a:p>
          <a:p>
            <a:pPr algn="ctr"/>
            <a:r>
              <a:rPr lang="en-US" dirty="0"/>
              <a:t>Map </a:t>
            </a:r>
          </a:p>
        </p:txBody>
      </p:sp>
      <p:sp>
        <p:nvSpPr>
          <p:cNvPr id="47" name="Rectangle: Rounded Corners 46">
            <a:extLst>
              <a:ext uri="{FF2B5EF4-FFF2-40B4-BE49-F238E27FC236}">
                <a16:creationId xmlns:a16="http://schemas.microsoft.com/office/drawing/2014/main" id="{A9891AD7-E906-4B26-A4A2-8608BD9B3486}"/>
              </a:ext>
            </a:extLst>
          </p:cNvPr>
          <p:cNvSpPr/>
          <p:nvPr/>
        </p:nvSpPr>
        <p:spPr>
          <a:xfrm>
            <a:off x="8054473" y="2467857"/>
            <a:ext cx="3193622" cy="1041681"/>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Seasonal Variation </a:t>
            </a:r>
          </a:p>
          <a:p>
            <a:pPr algn="ctr"/>
            <a:r>
              <a:rPr lang="en-US" dirty="0"/>
              <a:t>Graphs </a:t>
            </a:r>
          </a:p>
        </p:txBody>
      </p:sp>
      <p:sp>
        <p:nvSpPr>
          <p:cNvPr id="48" name="Rectangle: Rounded Corners 47">
            <a:extLst>
              <a:ext uri="{FF2B5EF4-FFF2-40B4-BE49-F238E27FC236}">
                <a16:creationId xmlns:a16="http://schemas.microsoft.com/office/drawing/2014/main" id="{80F29844-ACFF-47A4-B567-90FD342FF872}"/>
              </a:ext>
            </a:extLst>
          </p:cNvPr>
          <p:cNvSpPr/>
          <p:nvPr/>
        </p:nvSpPr>
        <p:spPr>
          <a:xfrm>
            <a:off x="8056716" y="3673134"/>
            <a:ext cx="3244152" cy="1041681"/>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SWAT Model Projection with 2040 Land Cover Map</a:t>
            </a:r>
          </a:p>
        </p:txBody>
      </p:sp>
      <p:sp>
        <p:nvSpPr>
          <p:cNvPr id="49" name="Rectangle: Rounded Corners 48">
            <a:extLst>
              <a:ext uri="{FF2B5EF4-FFF2-40B4-BE49-F238E27FC236}">
                <a16:creationId xmlns:a16="http://schemas.microsoft.com/office/drawing/2014/main" id="{B433DF2E-8892-4096-88CD-AB7F31D7515E}"/>
              </a:ext>
            </a:extLst>
          </p:cNvPr>
          <p:cNvSpPr/>
          <p:nvPr/>
        </p:nvSpPr>
        <p:spPr>
          <a:xfrm>
            <a:off x="8054473" y="4877830"/>
            <a:ext cx="3227439" cy="1086959"/>
          </a:xfrm>
          <a:prstGeom prst="roundRect">
            <a:avLst/>
          </a:prstGeom>
          <a:solidFill>
            <a:srgbClr val="379CC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Comparative Analysis Report of NASA EO-Derived SWAT to non- NASA </a:t>
            </a:r>
          </a:p>
        </p:txBody>
      </p:sp>
    </p:spTree>
    <p:extLst>
      <p:ext uri="{BB962C8B-B14F-4D97-AF65-F5344CB8AC3E}">
        <p14:creationId xmlns:p14="http://schemas.microsoft.com/office/powerpoint/2010/main" val="322117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1646</Words>
  <Application>Microsoft Office PowerPoint</Application>
  <PresentationFormat>Widescreen</PresentationFormat>
  <Paragraphs>179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Garamond</vt:lpstr>
      <vt:lpstr>Office Theme</vt:lpstr>
      <vt:lpstr>PowerPoint Presentation</vt:lpstr>
      <vt:lpstr>Study Area &amp; Period </vt:lpstr>
      <vt:lpstr>Community Concerns </vt:lpstr>
      <vt:lpstr>Project Partners </vt:lpstr>
      <vt:lpstr>Objectives </vt:lpstr>
      <vt:lpstr>SWAT Model </vt:lpstr>
      <vt:lpstr>Sensors Used</vt:lpstr>
      <vt:lpstr>Ancillary Datasets </vt:lpstr>
      <vt:lpstr>Methodology </vt:lpstr>
      <vt:lpstr>End Products </vt:lpstr>
      <vt:lpstr>Statistical Variation Graph </vt:lpstr>
      <vt:lpstr>Sub-watershed Endangerment Zone Map </vt:lpstr>
      <vt:lpstr>SWAT Model Projection with 2040 Land Cover Map </vt:lpstr>
      <vt:lpstr>Limitations </vt:lpstr>
      <vt:lpstr>Conclusion &amp; Discussion </vt:lpstr>
      <vt:lpstr>Questions? </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Farnaz Bayat</cp:lastModifiedBy>
  <cp:revision>288</cp:revision>
  <dcterms:created xsi:type="dcterms:W3CDTF">2019-02-11T19:14:02Z</dcterms:created>
  <dcterms:modified xsi:type="dcterms:W3CDTF">2019-03-11T21:45:10Z</dcterms:modified>
</cp:coreProperties>
</file>