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hawman" initials="ph" lastIdx="11" clrIdx="0">
    <p:extLst>
      <p:ext uri="{19B8F6BF-5375-455C-9EA6-DF929625EA0E}">
        <p15:presenceInfo xmlns:p15="http://schemas.microsoft.com/office/powerpoint/2012/main" userId="52dc934910af067e" providerId="Windows Live"/>
      </p:ext>
    </p:extLst>
  </p:cmAuthor>
  <p:cmAuthor id="2" name="Orne, Tiffani N. (LARC-E3)[SSAI DEVELOP]" initials="OTN(D" lastIdx="10"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1AA251-3EB9-4647-B6C1-03D26E0997F3}">
  <a:tblStyle styleId="{F21AA251-3EB9-4647-B6C1-03D26E0997F3}"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666" autoAdjust="0"/>
    <p:restoredTop sz="94660"/>
  </p:normalViewPr>
  <p:slideViewPr>
    <p:cSldViewPr snapToGrid="0">
      <p:cViewPr>
        <p:scale>
          <a:sx n="50" d="100"/>
          <a:sy n="50"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7T10:47:22.037" idx="1">
    <p:pos x="12856" y="680"/>
    <p:text>Title should be Century Gothic</p:text>
    <p:extLst mod="1">
      <p:ext uri="{C676402C-5697-4E1C-873F-D02D1690AC5C}">
        <p15:threadingInfo xmlns:p15="http://schemas.microsoft.com/office/powerpoint/2012/main" timeZoneBias="240"/>
      </p:ext>
    </p:extLst>
  </p:cm>
  <p:cm authorId="1" dt="2015-07-07T10:47:45.284" idx="2">
    <p:pos x="10800" y="1392"/>
    <p:text>Use sentence case for the subtitle. Font should be century gothic</p:text>
    <p:extLst>
      <p:ext uri="{C676402C-5697-4E1C-873F-D02D1690AC5C}">
        <p15:threadingInfo xmlns:p15="http://schemas.microsoft.com/office/powerpoint/2012/main" timeZoneBias="240"/>
      </p:ext>
    </p:extLst>
  </p:cm>
  <p:cm authorId="1" dt="2015-07-07T10:48:18.910" idx="3">
    <p:pos x="6976" y="3344"/>
    <p:text>All section headings should be Century Gothic</p:text>
    <p:extLst>
      <p:ext uri="{C676402C-5697-4E1C-873F-D02D1690AC5C}">
        <p15:threadingInfo xmlns:p15="http://schemas.microsoft.com/office/powerpoint/2012/main" timeZoneBias="240"/>
      </p:ext>
    </p:extLst>
  </p:cm>
  <p:cm authorId="1" dt="2015-07-07T10:48:33.459" idx="4">
    <p:pos x="9578" y="2890"/>
    <p:text>Affiliation should be: NASA DEVELOP National Program at NASA Langley Research Center</p:text>
    <p:extLst>
      <p:ext uri="{C676402C-5697-4E1C-873F-D02D1690AC5C}">
        <p15:threadingInfo xmlns:p15="http://schemas.microsoft.com/office/powerpoint/2012/main" timeZoneBias="240"/>
      </p:ext>
    </p:extLst>
  </p:cm>
  <p:cm authorId="1" dt="2015-07-07T10:49:41.038" idx="5">
    <p:pos x="8062" y="4966"/>
    <p:text>remove periods</p:text>
    <p:extLst mod="1">
      <p:ext uri="{C676402C-5697-4E1C-873F-D02D1690AC5C}">
        <p15:threadingInfo xmlns:p15="http://schemas.microsoft.com/office/powerpoint/2012/main" timeZoneBias="240"/>
      </p:ext>
    </p:extLst>
  </p:cm>
  <p:cm authorId="1" dt="2015-07-07T10:50:02.251" idx="6">
    <p:pos x="14050" y="8386"/>
    <p:text>Text on these graphs is hard to read. Please make text size larger</p:text>
    <p:extLst>
      <p:ext uri="{C676402C-5697-4E1C-873F-D02D1690AC5C}">
        <p15:threadingInfo xmlns:p15="http://schemas.microsoft.com/office/powerpoint/2012/main" timeZoneBias="240"/>
      </p:ext>
    </p:extLst>
  </p:cm>
  <p:cm authorId="1" dt="2015-07-07T10:50:45.476" idx="7">
    <p:pos x="7474" y="12238"/>
    <p:text>I like how you did this section. Consider making Landsat 8 and Terra a little larger to match Aqua</p:text>
    <p:extLst>
      <p:ext uri="{C676402C-5697-4E1C-873F-D02D1690AC5C}">
        <p15:threadingInfo xmlns:p15="http://schemas.microsoft.com/office/powerpoint/2012/main" timeZoneBias="240"/>
      </p:ext>
    </p:extLst>
  </p:cm>
  <p:cm authorId="1" dt="2015-07-07T10:51:33.211" idx="8">
    <p:pos x="2482" y="11602"/>
    <p:text>Awesome methodology! The text for the three steps is a little large and competes with the section heading. Consider making it slightly smaller to maintain hierarchy</p:text>
    <p:extLst>
      <p:ext uri="{C676402C-5697-4E1C-873F-D02D1690AC5C}">
        <p15:threadingInfo xmlns:p15="http://schemas.microsoft.com/office/powerpoint/2012/main" timeZoneBias="240"/>
      </p:ext>
    </p:extLst>
  </p:cm>
  <p:cm authorId="2" dt="2015-07-08T15:16:22.948" idx="5">
    <p:pos x="2482" y="11698"/>
    <p:text>This might be resolved when you correct the fonts.</p:text>
    <p:extLst>
      <p:ext uri="{C676402C-5697-4E1C-873F-D02D1690AC5C}">
        <p15:threadingInfo xmlns:p15="http://schemas.microsoft.com/office/powerpoint/2012/main" timeZoneBias="240">
          <p15:parentCm authorId="1" idx="8"/>
        </p15:threadingInfo>
      </p:ext>
    </p:extLst>
  </p:cm>
  <p:cm authorId="1" dt="2015-07-07T10:53:18.923" idx="10">
    <p:pos x="8770" y="19726"/>
    <p:text>Not sure this is necessary</p:text>
    <p:extLst>
      <p:ext uri="{C676402C-5697-4E1C-873F-D02D1690AC5C}">
        <p15:threadingInfo xmlns:p15="http://schemas.microsoft.com/office/powerpoint/2012/main" timeZoneBias="240"/>
      </p:ext>
    </p:extLst>
  </p:cm>
  <p:cm authorId="1" dt="2015-07-07T10:53:38.398" idx="11">
    <p:pos x="559" y="22145"/>
    <p:text>NASA Langley Research Center</p:text>
    <p:extLst>
      <p:ext uri="{C676402C-5697-4E1C-873F-D02D1690AC5C}">
        <p15:threadingInfo xmlns:p15="http://schemas.microsoft.com/office/powerpoint/2012/main" timeZoneBias="240"/>
      </p:ext>
    </p:extLst>
  </p:cm>
  <p:cm authorId="2" dt="2015-07-08T15:13:45.270" idx="1">
    <p:pos x="13176" y="468"/>
    <p:text>Make sure to correct the formatting in deliverables after downloading them from GoogleDrive. That’s what causes the font changes and other things.</p:text>
    <p:extLst>
      <p:ext uri="{C676402C-5697-4E1C-873F-D02D1690AC5C}">
        <p15:threadingInfo xmlns:p15="http://schemas.microsoft.com/office/powerpoint/2012/main" timeZoneBias="240"/>
      </p:ext>
    </p:extLst>
  </p:cm>
  <p:cm authorId="2" dt="2015-07-08T15:14:03.765" idx="2">
    <p:pos x="6058" y="4222"/>
    <p:text>Please use the bullets from the template.</p:text>
    <p:extLst>
      <p:ext uri="{C676402C-5697-4E1C-873F-D02D1690AC5C}">
        <p15:threadingInfo xmlns:p15="http://schemas.microsoft.com/office/powerpoint/2012/main" timeZoneBias="240"/>
      </p:ext>
    </p:extLst>
  </p:cm>
  <p:cm authorId="2" dt="2015-07-08T15:15:29.158" idx="4">
    <p:pos x="6058" y="4318"/>
    <p:text>Throughout the poster</p:text>
    <p:extLst>
      <p:ext uri="{C676402C-5697-4E1C-873F-D02D1690AC5C}">
        <p15:threadingInfo xmlns:p15="http://schemas.microsoft.com/office/powerpoint/2012/main" timeZoneBias="240">
          <p15:parentCm authorId="2" idx="2"/>
        </p15:threadingInfo>
      </p:ext>
    </p:extLst>
  </p:cm>
  <p:cm authorId="2" dt="2015-07-08T15:16:36.986" idx="6">
    <p:pos x="540" y="11580"/>
    <p:text>I love this! What an awesome way to add color to the poster!</p:text>
    <p:extLst>
      <p:ext uri="{C676402C-5697-4E1C-873F-D02D1690AC5C}">
        <p15:threadingInfo xmlns:p15="http://schemas.microsoft.com/office/powerpoint/2012/main" timeZoneBias="240"/>
      </p:ext>
    </p:extLst>
  </p:cm>
  <p:cm authorId="2" dt="2015-07-08T15:17:07.363" idx="7">
    <p:pos x="2376" y="13440"/>
    <p:text>Move the "s" to the previous line</p:text>
    <p:extLst>
      <p:ext uri="{C676402C-5697-4E1C-873F-D02D1690AC5C}">
        <p15:threadingInfo xmlns:p15="http://schemas.microsoft.com/office/powerpoint/2012/main" timeZoneBias="240"/>
      </p:ext>
    </p:extLst>
  </p:cm>
  <p:cm authorId="2" dt="2015-07-08T15:17:38.444" idx="8">
    <p:pos x="4476" y="15960"/>
    <p:text>Move the "n" to the previous line</p:text>
    <p:extLst>
      <p:ext uri="{C676402C-5697-4E1C-873F-D02D1690AC5C}">
        <p15:threadingInfo xmlns:p15="http://schemas.microsoft.com/office/powerpoint/2012/main" timeZoneBias="240"/>
      </p:ext>
    </p:extLst>
  </p:cm>
  <p:cm authorId="2" dt="2015-07-08T15:20:25.594" idx="9">
    <p:pos x="11304" y="19704"/>
    <p:text>Use DEVELOP instead of SSAI.</p:text>
    <p:extLst>
      <p:ext uri="{C676402C-5697-4E1C-873F-D02D1690AC5C}">
        <p15:threadingInfo xmlns:p15="http://schemas.microsoft.com/office/powerpoint/2012/main" timeZoneBias="240"/>
      </p:ext>
    </p:extLst>
  </p:cm>
  <p:cm authorId="2" dt="2015-07-08T15:20:41.567" idx="10">
    <p:pos x="11268" y="18108"/>
    <p:text>Space missing after ASU</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540684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98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21089073" y="35379525"/>
            <a:ext cx="5657127" cy="523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comments" Target="../comments/comment1.xml"/><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15" name="Shape 15"/>
          <p:cNvPicPr preferRelativeResize="0"/>
          <p:nvPr/>
        </p:nvPicPr>
        <p:blipFill>
          <a:blip r:embed="rId3">
            <a:alphaModFix/>
          </a:blip>
          <a:stretch>
            <a:fillRect/>
          </a:stretch>
        </p:blipFill>
        <p:spPr>
          <a:xfrm>
            <a:off x="2820575" y="23346006"/>
            <a:ext cx="6540000" cy="4975407"/>
          </a:xfrm>
          <a:prstGeom prst="rect">
            <a:avLst/>
          </a:prstGeom>
          <a:noFill/>
          <a:ln>
            <a:noFill/>
          </a:ln>
        </p:spPr>
      </p:pic>
      <p:pic>
        <p:nvPicPr>
          <p:cNvPr id="16" name="Shape 16"/>
          <p:cNvPicPr preferRelativeResize="0"/>
          <p:nvPr/>
        </p:nvPicPr>
        <p:blipFill rotWithShape="1">
          <a:blip r:embed="rId4">
            <a:alphaModFix/>
          </a:blip>
          <a:srcRect l="21618" t="4888" r="20109" b="18371"/>
          <a:stretch/>
        </p:blipFill>
        <p:spPr>
          <a:xfrm rot="5400000">
            <a:off x="65862" y="19105437"/>
            <a:ext cx="5335099" cy="3651274"/>
          </a:xfrm>
          <a:prstGeom prst="rect">
            <a:avLst/>
          </a:prstGeom>
          <a:noFill/>
          <a:ln>
            <a:noFill/>
          </a:ln>
        </p:spPr>
      </p:pic>
      <p:sp>
        <p:nvSpPr>
          <p:cNvPr id="17" name="Shape 17"/>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a:solidFill>
                  <a:schemeClr val="dk1"/>
                </a:solidFill>
                <a:latin typeface="Questrial"/>
                <a:ea typeface="Questrial"/>
                <a:cs typeface="Questrial"/>
                <a:sym typeface="Questrial"/>
              </a:rPr>
              <a:t>Langley Research Center</a:t>
            </a:r>
          </a:p>
        </p:txBody>
      </p:sp>
      <p:sp>
        <p:nvSpPr>
          <p:cNvPr id="18" name="Shape 18"/>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600" dirty="0">
                <a:solidFill>
                  <a:schemeClr val="dk1"/>
                </a:solidFill>
                <a:latin typeface="Questrial"/>
                <a:ea typeface="Questrial"/>
                <a:cs typeface="Questrial"/>
                <a:sym typeface="Questrial"/>
              </a:rPr>
              <a:t>Enhancing Extreme Heat Intervention and Preparedness Activities in Maricopa County, AZ</a:t>
            </a:r>
          </a:p>
        </p:txBody>
      </p:sp>
      <p:sp>
        <p:nvSpPr>
          <p:cNvPr id="19" name="Shape 19"/>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8400" b="1" dirty="0">
                <a:solidFill>
                  <a:schemeClr val="accent1"/>
                </a:solidFill>
                <a:latin typeface="Questrial"/>
                <a:ea typeface="Questrial"/>
                <a:cs typeface="Questrial"/>
                <a:sym typeface="Questrial"/>
              </a:rPr>
              <a:t> Arizona Health &amp; Air Quality</a:t>
            </a:r>
          </a:p>
        </p:txBody>
      </p:sp>
      <p:sp>
        <p:nvSpPr>
          <p:cNvPr id="20" name="Shape 20"/>
          <p:cNvSpPr txBox="1"/>
          <p:nvPr/>
        </p:nvSpPr>
        <p:spPr>
          <a:xfrm>
            <a:off x="914400" y="28555050"/>
            <a:ext cx="65400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Font typeface="Arial"/>
              <a:buNone/>
            </a:pPr>
            <a:endParaRPr/>
          </a:p>
        </p:txBody>
      </p:sp>
      <p:sp>
        <p:nvSpPr>
          <p:cNvPr id="21" name="Shape 21"/>
          <p:cNvSpPr txBox="1"/>
          <p:nvPr/>
        </p:nvSpPr>
        <p:spPr>
          <a:xfrm>
            <a:off x="96012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Arizona Department of Health Services </a:t>
            </a:r>
          </a:p>
          <a:p>
            <a:pPr marL="0" marR="0" lvl="0" indent="0" algn="l"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a:t>
            </a:r>
            <a:r>
              <a:rPr lang="en-US" sz="2700" b="1">
                <a:solidFill>
                  <a:schemeClr val="dk1"/>
                </a:solidFill>
                <a:latin typeface="Garamond"/>
                <a:ea typeface="Garamond"/>
                <a:cs typeface="Garamond"/>
                <a:sym typeface="Garamond"/>
              </a:rPr>
              <a:t>ADHS</a:t>
            </a:r>
            <a:r>
              <a:rPr lang="en-US" sz="2700">
                <a:solidFill>
                  <a:schemeClr val="dk1"/>
                </a:solidFill>
                <a:latin typeface="Garamond"/>
                <a:ea typeface="Garamond"/>
                <a:cs typeface="Garamond"/>
                <a:sym typeface="Garamond"/>
              </a:rPr>
              <a:t>)</a:t>
            </a:r>
          </a:p>
          <a:p>
            <a:pPr marL="0" marR="0" lvl="0" indent="0" algn="l"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Environmental Remote Sensing and Informatics Lab</a:t>
            </a:r>
          </a:p>
          <a:p>
            <a:pPr marL="0" marR="0" lvl="0" indent="0" algn="l"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a:t>
            </a:r>
            <a:r>
              <a:rPr lang="en-US" sz="2700" b="1">
                <a:solidFill>
                  <a:schemeClr val="dk1"/>
                </a:solidFill>
                <a:latin typeface="Garamond"/>
                <a:ea typeface="Garamond"/>
                <a:cs typeface="Garamond"/>
                <a:sym typeface="Garamond"/>
              </a:rPr>
              <a:t>ASU ERSL</a:t>
            </a:r>
            <a:r>
              <a:rPr lang="en-US" sz="2700">
                <a:solidFill>
                  <a:schemeClr val="dk1"/>
                </a:solidFill>
                <a:latin typeface="Garamond"/>
                <a:ea typeface="Garamond"/>
                <a:cs typeface="Garamond"/>
                <a:sym typeface="Garamond"/>
              </a:rPr>
              <a:t>)</a:t>
            </a:r>
          </a:p>
          <a:p>
            <a:pPr marL="0" marR="0" lvl="0" indent="0" algn="l"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Center for Policy Informatics</a:t>
            </a:r>
          </a:p>
          <a:p>
            <a:pPr marL="0" marR="0" lvl="0" indent="0" algn="l"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a:t>
            </a:r>
            <a:r>
              <a:rPr lang="en-US" sz="2700" b="1">
                <a:solidFill>
                  <a:schemeClr val="dk1"/>
                </a:solidFill>
                <a:latin typeface="Garamond"/>
                <a:ea typeface="Garamond"/>
                <a:cs typeface="Garamond"/>
                <a:sym typeface="Garamond"/>
              </a:rPr>
              <a:t>ASU CPI</a:t>
            </a:r>
            <a:r>
              <a:rPr lang="en-US" sz="2700">
                <a:solidFill>
                  <a:schemeClr val="dk1"/>
                </a:solidFill>
                <a:latin typeface="Garamond"/>
                <a:ea typeface="Garamond"/>
                <a:cs typeface="Garamond"/>
                <a:sym typeface="Garamond"/>
              </a:rPr>
              <a:t>) </a:t>
            </a:r>
          </a:p>
          <a:p>
            <a:pPr marL="0" marR="0" lvl="0" indent="0" algn="l" rtl="0">
              <a:lnSpc>
                <a:spcPct val="90000"/>
              </a:lnSpc>
              <a:spcBef>
                <a:spcPts val="0"/>
              </a:spcBef>
              <a:buClr>
                <a:schemeClr val="dk1"/>
              </a:buClr>
              <a:buFont typeface="Arial"/>
              <a:buNone/>
            </a:pPr>
            <a:endParaRPr sz="2700">
              <a:solidFill>
                <a:schemeClr val="dk1"/>
              </a:solidFill>
              <a:latin typeface="Garamond"/>
              <a:ea typeface="Garamond"/>
              <a:cs typeface="Garamond"/>
              <a:sym typeface="Garamond"/>
            </a:endParaRPr>
          </a:p>
          <a:p>
            <a:pPr marL="0" marR="0" lvl="0" indent="0" algn="l" rtl="0">
              <a:lnSpc>
                <a:spcPct val="90000"/>
              </a:lnSpc>
              <a:spcBef>
                <a:spcPts val="0"/>
              </a:spcBef>
              <a:buClr>
                <a:schemeClr val="dk1"/>
              </a:buClr>
              <a:buSzPct val="25000"/>
              <a:buFont typeface="Arial"/>
              <a:buNone/>
            </a:pPr>
            <a:r>
              <a:rPr lang="en-US" sz="2700" b="1">
                <a:solidFill>
                  <a:schemeClr val="dk1"/>
                </a:solidFill>
                <a:latin typeface="Garamond"/>
                <a:ea typeface="Garamond"/>
                <a:cs typeface="Garamond"/>
                <a:sym typeface="Garamond"/>
              </a:rPr>
              <a:t>ADHS</a:t>
            </a:r>
            <a:r>
              <a:rPr lang="en-US" sz="2700">
                <a:solidFill>
                  <a:schemeClr val="dk1"/>
                </a:solidFill>
                <a:latin typeface="Garamond"/>
                <a:ea typeface="Garamond"/>
                <a:cs typeface="Garamond"/>
                <a:sym typeface="Garamond"/>
              </a:rPr>
              <a:t> coordinates the statewide heat safety task force, for which the Maricopa County Department of Public Health and ASU are active participants, and leads the state’s participation in CDC’s Building Resilience against Climate Effects initiative. Decision support tools and project findings will be shared through statewide heat safety meetings. </a:t>
            </a:r>
          </a:p>
        </p:txBody>
      </p:sp>
      <p:sp>
        <p:nvSpPr>
          <p:cNvPr id="22" name="Shape 22"/>
          <p:cNvSpPr txBox="1"/>
          <p:nvPr/>
        </p:nvSpPr>
        <p:spPr>
          <a:xfrm>
            <a:off x="18288000" y="28555050"/>
            <a:ext cx="8229600" cy="61946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Garamond"/>
                <a:ea typeface="Garamond"/>
                <a:cs typeface="Garamond"/>
                <a:sym typeface="Garamond"/>
              </a:rPr>
              <a:t>Special thanks to our science advisors: </a:t>
            </a:r>
            <a:r>
              <a:rPr lang="en-US" sz="2700" b="1" dirty="0">
                <a:solidFill>
                  <a:schemeClr val="dk1"/>
                </a:solidFill>
                <a:latin typeface="Garamond"/>
                <a:ea typeface="Garamond"/>
                <a:cs typeface="Garamond"/>
                <a:sym typeface="Garamond"/>
              </a:rPr>
              <a:t>Dr. David </a:t>
            </a:r>
            <a:r>
              <a:rPr lang="en-US" sz="2700" b="1" dirty="0" err="1">
                <a:solidFill>
                  <a:schemeClr val="dk1"/>
                </a:solidFill>
                <a:latin typeface="Garamond"/>
                <a:ea typeface="Garamond"/>
                <a:cs typeface="Garamond"/>
                <a:sym typeface="Garamond"/>
              </a:rPr>
              <a:t>Hondula</a:t>
            </a:r>
            <a:r>
              <a:rPr lang="en-US" sz="2700" dirty="0">
                <a:solidFill>
                  <a:schemeClr val="dk1"/>
                </a:solidFill>
                <a:latin typeface="Garamond"/>
                <a:ea typeface="Garamond"/>
                <a:cs typeface="Garamond"/>
                <a:sym typeface="Garamond"/>
              </a:rPr>
              <a:t> (ASU)for his heavy involvement and guidance on this project and to </a:t>
            </a:r>
            <a:r>
              <a:rPr lang="en-US" sz="2700" b="1" dirty="0">
                <a:solidFill>
                  <a:schemeClr val="dk1"/>
                </a:solidFill>
                <a:latin typeface="Garamond"/>
                <a:ea typeface="Garamond"/>
                <a:cs typeface="Garamond"/>
                <a:sym typeface="Garamond"/>
              </a:rPr>
              <a:t>Dr. Kenton Ross</a:t>
            </a:r>
            <a:r>
              <a:rPr lang="en-US" sz="2700" dirty="0">
                <a:solidFill>
                  <a:schemeClr val="dk1"/>
                </a:solidFill>
                <a:latin typeface="Garamond"/>
                <a:ea typeface="Garamond"/>
                <a:cs typeface="Garamond"/>
                <a:sym typeface="Garamond"/>
              </a:rPr>
              <a:t> (NASA LaRC), providing practical direction and support. </a:t>
            </a:r>
          </a:p>
          <a:p>
            <a:pPr marL="0" marR="0" lvl="0" indent="0" algn="l" rtl="0">
              <a:lnSpc>
                <a:spcPct val="90000"/>
              </a:lnSpc>
              <a:spcBef>
                <a:spcPts val="1800"/>
              </a:spcBef>
              <a:buClr>
                <a:schemeClr val="dk1"/>
              </a:buClr>
              <a:buSzPct val="25000"/>
              <a:buFont typeface="Arial"/>
              <a:buNone/>
            </a:pPr>
            <a:r>
              <a:rPr lang="en-US" sz="2700" dirty="0">
                <a:solidFill>
                  <a:schemeClr val="dk1"/>
                </a:solidFill>
                <a:latin typeface="Garamond"/>
                <a:ea typeface="Garamond"/>
                <a:cs typeface="Garamond"/>
                <a:sym typeface="Garamond"/>
              </a:rPr>
              <a:t>Additional thanks go out to </a:t>
            </a:r>
            <a:r>
              <a:rPr lang="en-US" sz="2700" b="1" dirty="0">
                <a:solidFill>
                  <a:schemeClr val="dk1"/>
                </a:solidFill>
                <a:latin typeface="Garamond"/>
                <a:ea typeface="Garamond"/>
                <a:cs typeface="Garamond"/>
                <a:sym typeface="Garamond"/>
              </a:rPr>
              <a:t>Emily Adams</a:t>
            </a:r>
            <a:r>
              <a:rPr lang="en-US" sz="2700" dirty="0">
                <a:solidFill>
                  <a:schemeClr val="dk1"/>
                </a:solidFill>
                <a:latin typeface="Garamond"/>
                <a:ea typeface="Garamond"/>
                <a:cs typeface="Garamond"/>
                <a:sym typeface="Garamond"/>
              </a:rPr>
              <a:t> (LaRC Center Lead) and </a:t>
            </a:r>
            <a:r>
              <a:rPr lang="en-US" sz="2700" b="1" dirty="0">
                <a:solidFill>
                  <a:schemeClr val="dk1"/>
                </a:solidFill>
                <a:latin typeface="Garamond"/>
                <a:ea typeface="Garamond"/>
                <a:cs typeface="Garamond"/>
                <a:sym typeface="Garamond"/>
              </a:rPr>
              <a:t>Dan Wozniak</a:t>
            </a:r>
            <a:r>
              <a:rPr lang="en-US" sz="2700" dirty="0">
                <a:solidFill>
                  <a:schemeClr val="dk1"/>
                </a:solidFill>
                <a:latin typeface="Garamond"/>
                <a:ea typeface="Garamond"/>
                <a:cs typeface="Garamond"/>
                <a:sym typeface="Garamond"/>
              </a:rPr>
              <a:t> (LaRC Assistant Center Lead) for helping our project progress efficiently, as well as to </a:t>
            </a:r>
            <a:r>
              <a:rPr lang="en-US" sz="2700" b="1" dirty="0">
                <a:solidFill>
                  <a:schemeClr val="dk1"/>
                </a:solidFill>
                <a:latin typeface="Garamond"/>
                <a:ea typeface="Garamond"/>
                <a:cs typeface="Garamond"/>
                <a:sym typeface="Garamond"/>
              </a:rPr>
              <a:t>Jeff Ely</a:t>
            </a:r>
            <a:r>
              <a:rPr lang="en-US" sz="2700" dirty="0">
                <a:solidFill>
                  <a:schemeClr val="dk1"/>
                </a:solidFill>
                <a:latin typeface="Garamond"/>
                <a:ea typeface="Garamond"/>
                <a:cs typeface="Garamond"/>
                <a:sym typeface="Garamond"/>
              </a:rPr>
              <a:t> (SSAI </a:t>
            </a:r>
            <a:r>
              <a:rPr lang="en-US" sz="2700" dirty="0" err="1">
                <a:solidFill>
                  <a:schemeClr val="dk1"/>
                </a:solidFill>
                <a:latin typeface="Garamond"/>
                <a:ea typeface="Garamond"/>
                <a:cs typeface="Garamond"/>
                <a:sym typeface="Garamond"/>
              </a:rPr>
              <a:t>Geoinformation</a:t>
            </a:r>
            <a:r>
              <a:rPr lang="en-US" sz="2700" dirty="0">
                <a:solidFill>
                  <a:schemeClr val="dk1"/>
                </a:solidFill>
                <a:latin typeface="Garamond"/>
                <a:ea typeface="Garamond"/>
                <a:cs typeface="Garamond"/>
                <a:sym typeface="Garamond"/>
              </a:rPr>
              <a:t> Scientist), whose expertise of the </a:t>
            </a:r>
            <a:r>
              <a:rPr lang="en-US" sz="2700" dirty="0" err="1">
                <a:solidFill>
                  <a:schemeClr val="dk1"/>
                </a:solidFill>
                <a:latin typeface="Garamond"/>
                <a:ea typeface="Garamond"/>
                <a:cs typeface="Garamond"/>
                <a:sym typeface="Garamond"/>
              </a:rPr>
              <a:t>dnppy</a:t>
            </a:r>
            <a:r>
              <a:rPr lang="en-US" sz="2700" dirty="0">
                <a:solidFill>
                  <a:schemeClr val="dk1"/>
                </a:solidFill>
                <a:latin typeface="Garamond"/>
                <a:ea typeface="Garamond"/>
                <a:cs typeface="Garamond"/>
                <a:sym typeface="Garamond"/>
              </a:rPr>
              <a:t> module made our data processing of large data sets possible. </a:t>
            </a:r>
          </a:p>
          <a:p>
            <a:pPr marL="0" marR="0" lvl="0" indent="0" algn="l" rtl="0">
              <a:lnSpc>
                <a:spcPct val="90000"/>
              </a:lnSpc>
              <a:spcBef>
                <a:spcPts val="1800"/>
              </a:spcBef>
              <a:buClr>
                <a:schemeClr val="dk1"/>
              </a:buClr>
              <a:buSzPct val="25000"/>
              <a:buFont typeface="Arial"/>
              <a:buNone/>
            </a:pPr>
            <a:r>
              <a:rPr lang="en-US" sz="2700" dirty="0">
                <a:solidFill>
                  <a:schemeClr val="dk1"/>
                </a:solidFill>
                <a:latin typeface="Garamond"/>
                <a:ea typeface="Garamond"/>
                <a:cs typeface="Garamond"/>
                <a:sym typeface="Garamond"/>
              </a:rPr>
              <a:t>We would also like to thank a fellow DEVELOP participant </a:t>
            </a:r>
            <a:r>
              <a:rPr lang="en-US" sz="2700" b="1" dirty="0">
                <a:solidFill>
                  <a:schemeClr val="dk1"/>
                </a:solidFill>
                <a:latin typeface="Garamond"/>
                <a:ea typeface="Garamond"/>
                <a:cs typeface="Garamond"/>
                <a:sym typeface="Garamond"/>
              </a:rPr>
              <a:t>Grant Mercer</a:t>
            </a:r>
            <a:r>
              <a:rPr lang="en-US" sz="2700" dirty="0">
                <a:solidFill>
                  <a:schemeClr val="dk1"/>
                </a:solidFill>
                <a:latin typeface="Garamond"/>
                <a:ea typeface="Garamond"/>
                <a:cs typeface="Garamond"/>
                <a:sym typeface="Garamond"/>
              </a:rPr>
              <a:t> (LaRC), whose python expertise has been invaluable to our team. </a:t>
            </a: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sp>
        <p:nvSpPr>
          <p:cNvPr id="23" name="Shape 23"/>
          <p:cNvSpPr txBox="1"/>
          <p:nvPr/>
        </p:nvSpPr>
        <p:spPr>
          <a:xfrm>
            <a:off x="9818175" y="24161412"/>
            <a:ext cx="8229600" cy="3373200"/>
          </a:xfrm>
          <a:prstGeom prst="rect">
            <a:avLst/>
          </a:prstGeom>
          <a:noFill/>
          <a:ln>
            <a:noFill/>
          </a:ln>
        </p:spPr>
        <p:txBody>
          <a:bodyPr lIns="91425" tIns="45700" rIns="91425" bIns="45700" anchor="t" anchorCtr="0">
            <a:noAutofit/>
          </a:bodyPr>
          <a:lstStyle/>
          <a:p>
            <a:pPr marL="347662" lvl="0" indent="-347662" rtl="0">
              <a:lnSpc>
                <a:spcPct val="90000"/>
              </a:lnSpc>
              <a:spcBef>
                <a:spcPts val="0"/>
              </a:spcBef>
              <a:buClr>
                <a:schemeClr val="accent1"/>
              </a:buClr>
              <a:buSzPct val="100000"/>
              <a:buFont typeface="Arial"/>
              <a:buChar char="●"/>
            </a:pPr>
            <a:r>
              <a:rPr lang="en-US" sz="2700" dirty="0">
                <a:solidFill>
                  <a:schemeClr val="dk1"/>
                </a:solidFill>
                <a:latin typeface="Garamond"/>
                <a:ea typeface="Garamond"/>
                <a:cs typeface="Garamond"/>
                <a:sym typeface="Garamond"/>
              </a:rPr>
              <a:t>There is significant clustering that shifts throughout the season</a:t>
            </a:r>
            <a:r>
              <a:rPr lang="en-US" sz="2700" b="0" i="0" u="none" strike="noStrike" cap="none" baseline="0" dirty="0">
                <a:solidFill>
                  <a:schemeClr val="dk1"/>
                </a:solidFill>
                <a:latin typeface="Garamond"/>
                <a:ea typeface="Garamond"/>
                <a:cs typeface="Garamond"/>
                <a:sym typeface="Garamond"/>
              </a:rPr>
              <a:t>.</a:t>
            </a:r>
          </a:p>
          <a:p>
            <a:pPr marL="914400" lvl="1" indent="-317500" rtl="0">
              <a:lnSpc>
                <a:spcPct val="90000"/>
              </a:lnSpc>
              <a:spcBef>
                <a:spcPts val="0"/>
              </a:spcBef>
              <a:buClr>
                <a:srgbClr val="000000"/>
              </a:buClr>
              <a:buSzPct val="51851"/>
              <a:buFont typeface="Arial"/>
              <a:buChar char="○"/>
            </a:pPr>
            <a:r>
              <a:rPr lang="en-US" sz="2700" dirty="0">
                <a:solidFill>
                  <a:schemeClr val="dk1"/>
                </a:solidFill>
                <a:latin typeface="Garamond"/>
                <a:ea typeface="Garamond"/>
                <a:cs typeface="Garamond"/>
                <a:sym typeface="Garamond"/>
              </a:rPr>
              <a:t>Relief efforts should shift correspondingly.</a:t>
            </a:r>
          </a:p>
          <a:p>
            <a:pPr marL="347662" lvl="0" indent="-347662" rtl="0">
              <a:lnSpc>
                <a:spcPct val="90000"/>
              </a:lnSpc>
              <a:spcBef>
                <a:spcPts val="0"/>
              </a:spcBef>
              <a:buClr>
                <a:schemeClr val="accent1"/>
              </a:buClr>
              <a:buSzPct val="100000"/>
              <a:buFont typeface="Arial"/>
              <a:buChar char="●"/>
            </a:pPr>
            <a:r>
              <a:rPr lang="en-US" sz="2700" dirty="0">
                <a:solidFill>
                  <a:schemeClr val="dk1"/>
                </a:solidFill>
                <a:latin typeface="Garamond"/>
                <a:ea typeface="Garamond"/>
                <a:cs typeface="Garamond"/>
                <a:sym typeface="Garamond"/>
              </a:rPr>
              <a:t>Average values within a month in a season and between a single month throughout the years does significantly vary.</a:t>
            </a:r>
          </a:p>
          <a:p>
            <a:pPr marL="914400" lvl="1" indent="-317500" rtl="0">
              <a:lnSpc>
                <a:spcPct val="90000"/>
              </a:lnSpc>
              <a:spcBef>
                <a:spcPts val="0"/>
              </a:spcBef>
              <a:buClr>
                <a:srgbClr val="000000"/>
              </a:buClr>
              <a:buSzPct val="51851"/>
              <a:buFont typeface="Arial"/>
              <a:buChar char="○"/>
            </a:pPr>
            <a:r>
              <a:rPr lang="en-US" sz="2700" dirty="0">
                <a:solidFill>
                  <a:schemeClr val="dk1"/>
                </a:solidFill>
                <a:latin typeface="Garamond"/>
                <a:ea typeface="Garamond"/>
                <a:cs typeface="Garamond"/>
                <a:sym typeface="Garamond"/>
              </a:rPr>
              <a:t>Relief efforts should intensify for a consistently hot July and be prepared for large variability in the early season.</a:t>
            </a:r>
          </a:p>
        </p:txBody>
      </p:sp>
      <p:sp>
        <p:nvSpPr>
          <p:cNvPr id="24" name="Shape 24"/>
          <p:cNvSpPr txBox="1"/>
          <p:nvPr/>
        </p:nvSpPr>
        <p:spPr>
          <a:xfrm>
            <a:off x="4295425" y="17634650"/>
            <a:ext cx="5288949" cy="6585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Preparing Surface Temperature Data</a:t>
            </a:r>
          </a:p>
        </p:txBody>
      </p:sp>
      <p:sp>
        <p:nvSpPr>
          <p:cNvPr id="25" name="Shape 25"/>
          <p:cNvSpPr txBox="1"/>
          <p:nvPr/>
        </p:nvSpPr>
        <p:spPr>
          <a:xfrm>
            <a:off x="9899325" y="11904845"/>
            <a:ext cx="2208000" cy="4582200"/>
          </a:xfrm>
          <a:prstGeom prst="rect">
            <a:avLst/>
          </a:prstGeom>
          <a:noFill/>
          <a:ln>
            <a:noFill/>
          </a:ln>
        </p:spPr>
        <p:txBody>
          <a:bodyPr lIns="91425" tIns="45700" rIns="91425" bIns="45700" anchor="t" anchorCtr="0">
            <a:noAutofit/>
          </a:bodyPr>
          <a:lstStyle/>
          <a:p>
            <a:pPr marL="0" marR="0" lvl="0" indent="0" algn="r" rtl="0">
              <a:lnSpc>
                <a:spcPct val="90000"/>
              </a:lnSpc>
              <a:spcBef>
                <a:spcPts val="1800"/>
              </a:spcBef>
              <a:buClr>
                <a:schemeClr val="dk1"/>
              </a:buClr>
              <a:buSzPct val="25000"/>
              <a:buFont typeface="Arial"/>
              <a:buNone/>
            </a:pPr>
            <a:r>
              <a:rPr lang="en-US" sz="2700">
                <a:solidFill>
                  <a:schemeClr val="dk1"/>
                </a:solidFill>
                <a:latin typeface="Garamond"/>
                <a:ea typeface="Garamond"/>
                <a:cs typeface="Garamond"/>
                <a:sym typeface="Garamond"/>
              </a:rPr>
              <a:t>Maricopa County, Arizona</a:t>
            </a:r>
          </a:p>
          <a:p>
            <a:pPr marL="0" marR="0" lvl="0" indent="0" algn="r" rtl="0">
              <a:lnSpc>
                <a:spcPct val="90000"/>
              </a:lnSpc>
              <a:spcBef>
                <a:spcPts val="1800"/>
              </a:spcBef>
              <a:buClr>
                <a:schemeClr val="dk1"/>
              </a:buClr>
              <a:buFont typeface="Arial"/>
              <a:buNone/>
            </a:pPr>
            <a:endParaRPr sz="2700">
              <a:solidFill>
                <a:schemeClr val="dk1"/>
              </a:solidFill>
              <a:latin typeface="Garamond"/>
              <a:ea typeface="Garamond"/>
              <a:cs typeface="Garamond"/>
              <a:sym typeface="Garamond"/>
            </a:endParaRPr>
          </a:p>
          <a:p>
            <a:pPr marL="0" marR="0" lvl="0" indent="0" algn="r" rtl="0">
              <a:lnSpc>
                <a:spcPct val="90000"/>
              </a:lnSpc>
              <a:spcBef>
                <a:spcPts val="1800"/>
              </a:spcBef>
              <a:buClr>
                <a:schemeClr val="dk1"/>
              </a:buClr>
              <a:buSzPct val="25000"/>
              <a:buFont typeface="Arial"/>
              <a:buNone/>
            </a:pPr>
            <a:r>
              <a:rPr lang="en-US" sz="2700" b="1">
                <a:solidFill>
                  <a:schemeClr val="accent1"/>
                </a:solidFill>
                <a:latin typeface="Garamond"/>
                <a:ea typeface="Garamond"/>
                <a:cs typeface="Garamond"/>
                <a:sym typeface="Garamond"/>
              </a:rPr>
              <a:t>Study Period:</a:t>
            </a:r>
          </a:p>
          <a:p>
            <a:pPr marL="0" marR="0" lvl="0" indent="0" algn="r"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May - October</a:t>
            </a:r>
          </a:p>
          <a:p>
            <a:pPr marL="0" marR="0" lvl="0" indent="0" algn="r"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2005-2014</a:t>
            </a:r>
          </a:p>
        </p:txBody>
      </p:sp>
      <p:sp>
        <p:nvSpPr>
          <p:cNvPr id="26" name="Shape 26"/>
          <p:cNvSpPr txBox="1"/>
          <p:nvPr/>
        </p:nvSpPr>
        <p:spPr>
          <a:xfrm>
            <a:off x="914400" y="6243400"/>
            <a:ext cx="8229600" cy="10243799"/>
          </a:xfrm>
          <a:prstGeom prst="rect">
            <a:avLst/>
          </a:prstGeom>
          <a:noFill/>
          <a:ln>
            <a:noFill/>
          </a:ln>
        </p:spPr>
        <p:txBody>
          <a:bodyPr lIns="91425" tIns="45700" rIns="91425" bIns="45700" anchor="t" anchorCtr="0">
            <a:noAutofit/>
          </a:bodyPr>
          <a:lstStyle/>
          <a:p>
            <a:pPr marL="0" marR="0" lvl="0" indent="0" algn="just" rtl="0">
              <a:lnSpc>
                <a:spcPct val="90000"/>
              </a:lnSpc>
              <a:spcBef>
                <a:spcPts val="0"/>
              </a:spcBef>
              <a:buClr>
                <a:schemeClr val="dk1"/>
              </a:buClr>
              <a:buSzPct val="25000"/>
              <a:buFont typeface="Arial"/>
              <a:buNone/>
            </a:pPr>
            <a:r>
              <a:rPr lang="en-US" sz="2400" b="0" i="0" u="none" strike="noStrike" cap="none" baseline="0" dirty="0">
                <a:solidFill>
                  <a:schemeClr val="dk1"/>
                </a:solidFill>
                <a:latin typeface="Garamond"/>
                <a:ea typeface="Garamond"/>
                <a:cs typeface="Garamond"/>
                <a:sym typeface="Garamond"/>
              </a:rPr>
              <a:t>Keep this blank for now. Body text point size should be at least </a:t>
            </a:r>
            <a:r>
              <a:rPr lang="en-US" sz="2400" b="0" i="0" u="none" strike="noStrike" cap="none" baseline="0" dirty="0" smtClean="0">
                <a:solidFill>
                  <a:schemeClr val="dk1"/>
                </a:solidFill>
                <a:latin typeface="Garamond"/>
                <a:ea typeface="Garamond"/>
                <a:cs typeface="Garamond"/>
                <a:sym typeface="Garamond"/>
              </a:rPr>
              <a:t>24.</a:t>
            </a:r>
            <a:r>
              <a:rPr lang="en-US" sz="2400" b="0" i="0" u="none" strike="noStrike" cap="none" dirty="0" smtClean="0">
                <a:solidFill>
                  <a:schemeClr val="dk1"/>
                </a:solidFill>
                <a:latin typeface="Garamond"/>
                <a:ea typeface="Garamond"/>
                <a:cs typeface="Garamond"/>
                <a:sym typeface="Garamond"/>
              </a:rPr>
              <a:t> </a:t>
            </a:r>
            <a:r>
              <a:rPr lang="en-US" sz="2400" b="0" i="0" u="none" strike="noStrike" cap="none" baseline="0" dirty="0" smtClean="0">
                <a:solidFill>
                  <a:schemeClr val="dk1"/>
                </a:solidFill>
                <a:latin typeface="Garamond"/>
                <a:ea typeface="Garamond"/>
                <a:cs typeface="Garamond"/>
                <a:sym typeface="Garamond"/>
              </a:rPr>
              <a:t>Caption </a:t>
            </a:r>
            <a:r>
              <a:rPr lang="en-US" sz="2400" b="0" i="0" u="none" strike="noStrike" cap="none" baseline="0" dirty="0">
                <a:solidFill>
                  <a:schemeClr val="dk1"/>
                </a:solidFill>
                <a:latin typeface="Garamond"/>
                <a:ea typeface="Garamond"/>
                <a:cs typeface="Garamond"/>
                <a:sym typeface="Garamond"/>
              </a:rPr>
              <a:t>text point size should be at least 16.</a:t>
            </a:r>
            <a:r>
              <a:rPr lang="en-US" sz="2400" dirty="0"/>
              <a:t> </a:t>
            </a:r>
            <a:r>
              <a:rPr lang="en-US" sz="2400" b="0" i="0" u="none" strike="noStrike" cap="none" baseline="0" dirty="0">
                <a:solidFill>
                  <a:schemeClr val="dk1"/>
                </a:solidFill>
                <a:latin typeface="Garamond"/>
                <a:ea typeface="Garamond"/>
                <a:cs typeface="Garamond"/>
                <a:sym typeface="Garamond"/>
              </a:rPr>
              <a:t>Feel free to rename, move, and resize sections as needed. </a:t>
            </a:r>
            <a:r>
              <a:rPr lang="en-US" sz="2400" dirty="0">
                <a:solidFill>
                  <a:schemeClr val="dk1"/>
                </a:solidFill>
                <a:latin typeface="Garamond"/>
                <a:ea typeface="Garamond"/>
                <a:cs typeface="Garamond"/>
                <a:sym typeface="Garamond"/>
              </a:rPr>
              <a:t>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Caption text point size should be at least 16.</a:t>
            </a:r>
            <a:r>
              <a:rPr lang="en-US" sz="2400" dirty="0"/>
              <a:t> </a:t>
            </a:r>
            <a:r>
              <a:rPr lang="en-US" sz="2400" dirty="0">
                <a:solidFill>
                  <a:schemeClr val="dk1"/>
                </a:solidFill>
                <a:latin typeface="Garamond"/>
                <a:ea typeface="Garamond"/>
                <a:cs typeface="Garamond"/>
                <a:sym typeface="Garamond"/>
              </a:rPr>
              <a:t>Feel free to rename, move, and resize sections as needed. Keep this blank for now. Body text point size should be at least 24. </a:t>
            </a:r>
          </a:p>
        </p:txBody>
      </p:sp>
      <p:sp>
        <p:nvSpPr>
          <p:cNvPr id="27" name="Shape 27"/>
          <p:cNvSpPr txBox="1"/>
          <p:nvPr/>
        </p:nvSpPr>
        <p:spPr>
          <a:xfrm>
            <a:off x="9818175" y="6243410"/>
            <a:ext cx="8229600" cy="5760599"/>
          </a:xfrm>
          <a:prstGeom prst="rect">
            <a:avLst/>
          </a:prstGeom>
          <a:noFill/>
          <a:ln>
            <a:noFill/>
          </a:ln>
        </p:spPr>
        <p:txBody>
          <a:bodyPr lIns="91425" tIns="45700" rIns="91425" bIns="45700" anchor="t" anchorCtr="0">
            <a:noAutofit/>
          </a:bodyPr>
          <a:lstStyle/>
          <a:p>
            <a:pPr marL="347662" marR="0" lvl="0" indent="-347662" algn="l" rtl="0">
              <a:lnSpc>
                <a:spcPct val="90000"/>
              </a:lnSpc>
              <a:spcBef>
                <a:spcPts val="0"/>
              </a:spcBef>
              <a:buClr>
                <a:schemeClr val="accent1"/>
              </a:buClr>
              <a:buSzPct val="100000"/>
              <a:buFont typeface="Arial"/>
              <a:buChar char="●"/>
            </a:pPr>
            <a:r>
              <a:rPr lang="en-US" sz="2700" dirty="0">
                <a:solidFill>
                  <a:schemeClr val="dk1"/>
                </a:solidFill>
                <a:latin typeface="Garamond"/>
                <a:ea typeface="Garamond"/>
                <a:cs typeface="Garamond"/>
                <a:sym typeface="Garamond"/>
              </a:rPr>
              <a:t>Create a climatology map of Maricopa County, Arizona to detect extreme heat anomalies on various scales (i.e. daily, monthly, seasonal) and the consistency among such events (where, how, and why variations between extreme heat events occur).</a:t>
            </a:r>
          </a:p>
          <a:p>
            <a:pPr marL="347662" marR="0" lvl="0" indent="-347662" algn="l" rtl="0">
              <a:lnSpc>
                <a:spcPct val="90000"/>
              </a:lnSpc>
              <a:spcBef>
                <a:spcPts val="1800"/>
              </a:spcBef>
              <a:buClr>
                <a:schemeClr val="accent1"/>
              </a:buClr>
              <a:buSzPct val="100000"/>
              <a:buFont typeface="Arial"/>
              <a:buChar char="●"/>
            </a:pPr>
            <a:r>
              <a:rPr lang="en-US" sz="2700" dirty="0">
                <a:solidFill>
                  <a:schemeClr val="dk1"/>
                </a:solidFill>
                <a:latin typeface="Garamond"/>
                <a:ea typeface="Garamond"/>
                <a:cs typeface="Garamond"/>
                <a:sym typeface="Garamond"/>
              </a:rPr>
              <a:t>Determine current use and frequent users of relief resources in order to establish how this correlates with current socioeconomic vulnerability assumptions.</a:t>
            </a:r>
          </a:p>
          <a:p>
            <a:pPr marL="347662" lvl="0" indent="-347662" rtl="0">
              <a:lnSpc>
                <a:spcPct val="90000"/>
              </a:lnSpc>
              <a:spcBef>
                <a:spcPts val="1800"/>
              </a:spcBef>
              <a:buClr>
                <a:schemeClr val="accent1"/>
              </a:buClr>
              <a:buSzPct val="100000"/>
              <a:buFont typeface="Arial"/>
              <a:buChar char="●"/>
            </a:pPr>
            <a:r>
              <a:rPr lang="en-US" sz="2700" dirty="0">
                <a:solidFill>
                  <a:schemeClr val="dk1"/>
                </a:solidFill>
                <a:latin typeface="Garamond"/>
                <a:ea typeface="Garamond"/>
                <a:cs typeface="Garamond"/>
                <a:sym typeface="Garamond"/>
              </a:rPr>
              <a:t>Analyze these anomalies and survey results to determine where, when, and how relief efforts should intervene.</a:t>
            </a:r>
          </a:p>
        </p:txBody>
      </p:sp>
      <p:sp>
        <p:nvSpPr>
          <p:cNvPr id="28" name="Shape 28"/>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Abstract</a:t>
            </a:r>
          </a:p>
        </p:txBody>
      </p:sp>
      <p:sp>
        <p:nvSpPr>
          <p:cNvPr id="29" name="Shape 29"/>
          <p:cNvSpPr txBox="1"/>
          <p:nvPr/>
        </p:nvSpPr>
        <p:spPr>
          <a:xfrm>
            <a:off x="9818175" y="551066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Objectives</a:t>
            </a:r>
          </a:p>
        </p:txBody>
      </p:sp>
      <p:sp>
        <p:nvSpPr>
          <p:cNvPr id="30" name="Shape 30"/>
          <p:cNvSpPr txBox="1"/>
          <p:nvPr/>
        </p:nvSpPr>
        <p:spPr>
          <a:xfrm>
            <a:off x="907875" y="16812187"/>
            <a:ext cx="84677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Methodology</a:t>
            </a:r>
          </a:p>
        </p:txBody>
      </p:sp>
      <p:sp>
        <p:nvSpPr>
          <p:cNvPr id="31" name="Shape 31"/>
          <p:cNvSpPr txBox="1"/>
          <p:nvPr/>
        </p:nvSpPr>
        <p:spPr>
          <a:xfrm>
            <a:off x="9818173" y="1104463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Study Area</a:t>
            </a:r>
          </a:p>
        </p:txBody>
      </p:sp>
      <p:sp>
        <p:nvSpPr>
          <p:cNvPr id="32" name="Shape 32"/>
          <p:cNvSpPr txBox="1"/>
          <p:nvPr/>
        </p:nvSpPr>
        <p:spPr>
          <a:xfrm>
            <a:off x="9887237" y="17031962"/>
            <a:ext cx="8229600" cy="842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Earth Observations</a:t>
            </a:r>
          </a:p>
        </p:txBody>
      </p:sp>
      <p:sp>
        <p:nvSpPr>
          <p:cNvPr id="33" name="Shape 33"/>
          <p:cNvSpPr txBox="1"/>
          <p:nvPr/>
        </p:nvSpPr>
        <p:spPr>
          <a:xfrm>
            <a:off x="9818175" y="2340363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Conclusions</a:t>
            </a:r>
          </a:p>
        </p:txBody>
      </p:sp>
      <p:sp>
        <p:nvSpPr>
          <p:cNvPr id="34" name="Shape 34"/>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Acknowledgements</a:t>
            </a:r>
          </a:p>
        </p:txBody>
      </p:sp>
      <p:sp>
        <p:nvSpPr>
          <p:cNvPr id="35" name="Shape 35"/>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Project Partners</a:t>
            </a:r>
          </a:p>
        </p:txBody>
      </p:sp>
      <p:sp>
        <p:nvSpPr>
          <p:cNvPr id="36" name="Shape 36"/>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Team Members</a:t>
            </a:r>
          </a:p>
        </p:txBody>
      </p:sp>
      <p:sp>
        <p:nvSpPr>
          <p:cNvPr id="37" name="Shape 37"/>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a:solidFill>
                  <a:schemeClr val="dk1"/>
                </a:solidFill>
                <a:latin typeface="Garamond"/>
                <a:ea typeface="Garamond"/>
                <a:cs typeface="Garamond"/>
                <a:sym typeface="Garamond"/>
              </a:rPr>
              <a:t>Amy Stuyvesant</a:t>
            </a:r>
            <a:r>
              <a:rPr lang="en-US" sz="3200" b="0" i="0" u="none" strike="noStrike" cap="none" baseline="0">
                <a:solidFill>
                  <a:schemeClr val="dk1"/>
                </a:solidFill>
                <a:latin typeface="Garamond"/>
                <a:ea typeface="Garamond"/>
                <a:cs typeface="Garamond"/>
                <a:sym typeface="Garamond"/>
              </a:rPr>
              <a:t> (Project Lead), </a:t>
            </a:r>
            <a:r>
              <a:rPr lang="en-US" sz="3200">
                <a:solidFill>
                  <a:schemeClr val="dk1"/>
                </a:solidFill>
                <a:latin typeface="Garamond"/>
                <a:ea typeface="Garamond"/>
                <a:cs typeface="Garamond"/>
                <a:sym typeface="Garamond"/>
              </a:rPr>
              <a:t>Geordi Alm, Rocky Garcia, Emma Baghel, April Rascon, Bernardo Gracia</a:t>
            </a:r>
          </a:p>
          <a:p>
            <a:pPr marL="0" marR="0" lvl="0" indent="0" algn="ctr" rtl="0">
              <a:lnSpc>
                <a:spcPct val="90000"/>
              </a:lnSpc>
              <a:spcBef>
                <a:spcPts val="0"/>
              </a:spcBef>
              <a:buClr>
                <a:schemeClr val="dk1"/>
              </a:buClr>
              <a:buSzPct val="25000"/>
              <a:buFont typeface="Arial"/>
              <a:buNone/>
            </a:pPr>
            <a:r>
              <a:rPr lang="en-US" sz="2400">
                <a:solidFill>
                  <a:schemeClr val="dk1"/>
                </a:solidFill>
                <a:latin typeface="Garamond"/>
                <a:ea typeface="Garamond"/>
                <a:cs typeface="Garamond"/>
                <a:sym typeface="Garamond"/>
              </a:rPr>
              <a:t>NASA DEVELOP National Program</a:t>
            </a:r>
          </a:p>
        </p:txBody>
      </p:sp>
      <p:sp>
        <p:nvSpPr>
          <p:cNvPr id="38" name="Shape 38"/>
          <p:cNvSpPr/>
          <p:nvPr/>
        </p:nvSpPr>
        <p:spPr>
          <a:xfrm>
            <a:off x="1891524" y="18721850"/>
            <a:ext cx="16742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dirty="0">
                <a:solidFill>
                  <a:srgbClr val="FFFFFF"/>
                </a:solidFill>
                <a:latin typeface="Questrial"/>
                <a:ea typeface="Questrial"/>
                <a:cs typeface="Questrial"/>
                <a:sym typeface="Questrial"/>
              </a:rPr>
              <a:t>Surface Temperature Averages</a:t>
            </a:r>
          </a:p>
        </p:txBody>
      </p:sp>
      <p:sp>
        <p:nvSpPr>
          <p:cNvPr id="39" name="Shape 39"/>
          <p:cNvSpPr/>
          <p:nvPr/>
        </p:nvSpPr>
        <p:spPr>
          <a:xfrm>
            <a:off x="1074225" y="20422850"/>
            <a:ext cx="1433099" cy="1125600"/>
          </a:xfrm>
          <a:prstGeom prst="flowChartAlternateProcess">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rgbClr val="FFFFFF"/>
                </a:solidFill>
                <a:latin typeface="Questrial"/>
                <a:ea typeface="Questrial"/>
                <a:cs typeface="Questrial"/>
                <a:sym typeface="Questrial"/>
              </a:rPr>
              <a:t>Cluster Analysis</a:t>
            </a:r>
          </a:p>
        </p:txBody>
      </p:sp>
      <p:sp>
        <p:nvSpPr>
          <p:cNvPr id="40" name="Shape 40"/>
          <p:cNvSpPr/>
          <p:nvPr/>
        </p:nvSpPr>
        <p:spPr>
          <a:xfrm>
            <a:off x="2820575" y="20343225"/>
            <a:ext cx="1674299" cy="1263299"/>
          </a:xfrm>
          <a:prstGeom prst="flowChartAlternateProcess">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dirty="0">
                <a:solidFill>
                  <a:srgbClr val="FFFFFF"/>
                </a:solidFill>
                <a:latin typeface="Questrial"/>
                <a:ea typeface="Questrial"/>
                <a:cs typeface="Questrial"/>
                <a:sym typeface="Questrial"/>
              </a:rPr>
              <a:t>Average Comparisons</a:t>
            </a:r>
          </a:p>
        </p:txBody>
      </p:sp>
      <p:sp>
        <p:nvSpPr>
          <p:cNvPr id="41" name="Shape 41"/>
          <p:cNvSpPr/>
          <p:nvPr/>
        </p:nvSpPr>
        <p:spPr>
          <a:xfrm>
            <a:off x="1929375" y="21986775"/>
            <a:ext cx="16742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dirty="0">
                <a:solidFill>
                  <a:srgbClr val="FFFFFF"/>
                </a:solidFill>
                <a:latin typeface="Questrial"/>
                <a:ea typeface="Questrial"/>
                <a:cs typeface="Questrial"/>
                <a:sym typeface="Questrial"/>
              </a:rPr>
              <a:t>Nuances within U</a:t>
            </a:r>
            <a:r>
              <a:rPr lang="en-US" sz="1800" b="1" dirty="0">
                <a:solidFill>
                  <a:srgbClr val="FFFFFF"/>
                </a:solidFill>
                <a:latin typeface="Questrial"/>
                <a:ea typeface="Questrial"/>
                <a:cs typeface="Questrial"/>
                <a:sym typeface="Questrial"/>
              </a:rPr>
              <a:t>rban Heat Index</a:t>
            </a:r>
          </a:p>
        </p:txBody>
      </p:sp>
      <p:sp>
        <p:nvSpPr>
          <p:cNvPr id="42" name="Shape 42"/>
          <p:cNvSpPr txBox="1"/>
          <p:nvPr/>
        </p:nvSpPr>
        <p:spPr>
          <a:xfrm>
            <a:off x="907775" y="17347137"/>
            <a:ext cx="950100" cy="1152000"/>
          </a:xfrm>
          <a:prstGeom prst="rect">
            <a:avLst/>
          </a:prstGeom>
          <a:noFill/>
          <a:ln>
            <a:noFill/>
          </a:ln>
        </p:spPr>
        <p:txBody>
          <a:bodyPr lIns="91425" tIns="91425" rIns="91425" bIns="91425" anchor="t" anchorCtr="0">
            <a:noAutofit/>
          </a:bodyPr>
          <a:lstStyle/>
          <a:p>
            <a:pPr>
              <a:spcBef>
                <a:spcPts val="0"/>
              </a:spcBef>
              <a:buNone/>
            </a:pPr>
            <a:r>
              <a:rPr lang="en-US" sz="6000" b="1" dirty="0">
                <a:solidFill>
                  <a:srgbClr val="CC4125"/>
                </a:solidFill>
                <a:latin typeface="Questrial"/>
                <a:ea typeface="Questrial"/>
                <a:cs typeface="Questrial"/>
                <a:sym typeface="Questrial"/>
              </a:rPr>
              <a:t>1</a:t>
            </a:r>
          </a:p>
        </p:txBody>
      </p:sp>
      <p:sp>
        <p:nvSpPr>
          <p:cNvPr id="43" name="Shape 43"/>
          <p:cNvSpPr txBox="1"/>
          <p:nvPr/>
        </p:nvSpPr>
        <p:spPr>
          <a:xfrm>
            <a:off x="1386500" y="17524375"/>
            <a:ext cx="4234499" cy="951000"/>
          </a:xfrm>
          <a:prstGeom prst="rect">
            <a:avLst/>
          </a:prstGeom>
          <a:noFill/>
          <a:ln>
            <a:noFill/>
          </a:ln>
        </p:spPr>
        <p:txBody>
          <a:bodyPr lIns="91425" tIns="91425" rIns="91425" bIns="91425" anchor="t" anchorCtr="0">
            <a:noAutofit/>
          </a:bodyPr>
          <a:lstStyle/>
          <a:p>
            <a:pPr>
              <a:spcBef>
                <a:spcPts val="0"/>
              </a:spcBef>
              <a:buNone/>
            </a:pPr>
            <a:r>
              <a:rPr lang="en-US" sz="4000" b="1" dirty="0">
                <a:solidFill>
                  <a:srgbClr val="CC4125"/>
                </a:solidFill>
                <a:latin typeface="Questrial"/>
                <a:ea typeface="Questrial"/>
                <a:cs typeface="Questrial"/>
                <a:sym typeface="Questrial"/>
              </a:rPr>
              <a:t>Processing</a:t>
            </a:r>
          </a:p>
        </p:txBody>
      </p:sp>
      <p:pic>
        <p:nvPicPr>
          <p:cNvPr id="44" name="Shape 44"/>
          <p:cNvPicPr preferRelativeResize="0"/>
          <p:nvPr/>
        </p:nvPicPr>
        <p:blipFill rotWithShape="1">
          <a:blip r:embed="rId5">
            <a:alphaModFix/>
          </a:blip>
          <a:srcRect l="82414" t="4387" r="7311" b="69321"/>
          <a:stretch/>
        </p:blipFill>
        <p:spPr>
          <a:xfrm>
            <a:off x="7927600" y="28826250"/>
            <a:ext cx="849424" cy="1263300"/>
          </a:xfrm>
          <a:prstGeom prst="rect">
            <a:avLst/>
          </a:prstGeom>
          <a:noFill/>
          <a:ln w="19050" cap="flat" cmpd="sng">
            <a:solidFill>
              <a:schemeClr val="dk1"/>
            </a:solidFill>
            <a:prstDash val="solid"/>
            <a:round/>
            <a:headEnd type="none" w="med" len="med"/>
            <a:tailEnd type="none" w="med" len="med"/>
          </a:ln>
        </p:spPr>
      </p:pic>
      <p:pic>
        <p:nvPicPr>
          <p:cNvPr id="45" name="Shape 45"/>
          <p:cNvPicPr preferRelativeResize="0"/>
          <p:nvPr/>
        </p:nvPicPr>
        <p:blipFill rotWithShape="1">
          <a:blip r:embed="rId6">
            <a:alphaModFix/>
          </a:blip>
          <a:srcRect t="10214" b="32912"/>
          <a:stretch/>
        </p:blipFill>
        <p:spPr>
          <a:xfrm>
            <a:off x="1003555" y="28710725"/>
            <a:ext cx="6251819" cy="5335097"/>
          </a:xfrm>
          <a:prstGeom prst="rect">
            <a:avLst/>
          </a:prstGeom>
          <a:noFill/>
          <a:ln w="19050" cap="flat" cmpd="sng">
            <a:solidFill>
              <a:schemeClr val="dk1"/>
            </a:solidFill>
            <a:prstDash val="solid"/>
            <a:round/>
            <a:headEnd type="none" w="med" len="med"/>
            <a:tailEnd type="none" w="med" len="med"/>
          </a:ln>
        </p:spPr>
      </p:pic>
      <p:sp>
        <p:nvSpPr>
          <p:cNvPr id="46" name="Shape 46"/>
          <p:cNvSpPr txBox="1"/>
          <p:nvPr/>
        </p:nvSpPr>
        <p:spPr>
          <a:xfrm>
            <a:off x="914400" y="34143500"/>
            <a:ext cx="6398699" cy="464399"/>
          </a:xfrm>
          <a:prstGeom prst="rect">
            <a:avLst/>
          </a:prstGeom>
          <a:noFill/>
          <a:ln>
            <a:noFill/>
          </a:ln>
        </p:spPr>
        <p:txBody>
          <a:bodyPr lIns="91425" tIns="45700" rIns="91425" bIns="45700" anchor="b" anchorCtr="0">
            <a:noAutofit/>
          </a:bodyPr>
          <a:lstStyle/>
          <a:p>
            <a:pPr marL="0" marR="0" lvl="0" indent="0" algn="l" rtl="0">
              <a:lnSpc>
                <a:spcPct val="90000"/>
              </a:lnSpc>
              <a:spcBef>
                <a:spcPts val="1800"/>
              </a:spcBef>
              <a:buClr>
                <a:schemeClr val="dk1"/>
              </a:buClr>
              <a:buSzPct val="25000"/>
              <a:buFont typeface="Arial"/>
              <a:buNone/>
            </a:pPr>
            <a:r>
              <a:rPr lang="en-US" sz="2700">
                <a:solidFill>
                  <a:schemeClr val="dk1"/>
                </a:solidFill>
                <a:latin typeface="Garamond"/>
                <a:ea typeface="Garamond"/>
                <a:cs typeface="Garamond"/>
                <a:sym typeface="Garamond"/>
              </a:rPr>
              <a:t>Rocky Garcia, Amy Stuyvesant, Emma Baghel</a:t>
            </a:r>
          </a:p>
        </p:txBody>
      </p:sp>
      <p:pic>
        <p:nvPicPr>
          <p:cNvPr id="47" name="Shape 47"/>
          <p:cNvPicPr preferRelativeResize="0"/>
          <p:nvPr/>
        </p:nvPicPr>
        <p:blipFill rotWithShape="1">
          <a:blip r:embed="rId5">
            <a:alphaModFix/>
          </a:blip>
          <a:srcRect l="82416" t="36629" r="7309" b="37081"/>
          <a:stretch/>
        </p:blipFill>
        <p:spPr>
          <a:xfrm>
            <a:off x="7927600" y="30546025"/>
            <a:ext cx="849424" cy="1263300"/>
          </a:xfrm>
          <a:prstGeom prst="rect">
            <a:avLst/>
          </a:prstGeom>
          <a:noFill/>
          <a:ln w="19050" cap="flat" cmpd="sng">
            <a:solidFill>
              <a:schemeClr val="dk1"/>
            </a:solidFill>
            <a:prstDash val="solid"/>
            <a:round/>
            <a:headEnd type="none" w="med" len="med"/>
            <a:tailEnd type="none" w="med" len="med"/>
          </a:ln>
        </p:spPr>
      </p:pic>
      <p:pic>
        <p:nvPicPr>
          <p:cNvPr id="48" name="Shape 48"/>
          <p:cNvPicPr preferRelativeResize="0"/>
          <p:nvPr/>
        </p:nvPicPr>
        <p:blipFill rotWithShape="1">
          <a:blip r:embed="rId5">
            <a:alphaModFix/>
          </a:blip>
          <a:srcRect l="82415" t="68549" r="7310" b="5160"/>
          <a:stretch/>
        </p:blipFill>
        <p:spPr>
          <a:xfrm>
            <a:off x="7927600" y="32327325"/>
            <a:ext cx="849424" cy="1263300"/>
          </a:xfrm>
          <a:prstGeom prst="rect">
            <a:avLst/>
          </a:prstGeom>
          <a:noFill/>
          <a:ln w="19050" cap="flat" cmpd="sng">
            <a:solidFill>
              <a:schemeClr val="dk1"/>
            </a:solidFill>
            <a:prstDash val="solid"/>
            <a:round/>
            <a:headEnd type="none" w="med" len="med"/>
            <a:tailEnd type="none" w="med" len="med"/>
          </a:ln>
        </p:spPr>
      </p:pic>
      <p:sp>
        <p:nvSpPr>
          <p:cNvPr id="49" name="Shape 49"/>
          <p:cNvSpPr txBox="1"/>
          <p:nvPr/>
        </p:nvSpPr>
        <p:spPr>
          <a:xfrm>
            <a:off x="7431225" y="30045228"/>
            <a:ext cx="1888499" cy="522021"/>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err="1">
                <a:solidFill>
                  <a:schemeClr val="dk1"/>
                </a:solidFill>
                <a:latin typeface="Garamond"/>
                <a:ea typeface="Garamond"/>
                <a:cs typeface="Garamond"/>
                <a:sym typeface="Garamond"/>
              </a:rPr>
              <a:t>Geordi</a:t>
            </a:r>
            <a:r>
              <a:rPr lang="en-US" sz="2700" dirty="0">
                <a:solidFill>
                  <a:schemeClr val="dk1"/>
                </a:solidFill>
                <a:latin typeface="Garamond"/>
                <a:ea typeface="Garamond"/>
                <a:cs typeface="Garamond"/>
                <a:sym typeface="Garamond"/>
              </a:rPr>
              <a:t> </a:t>
            </a:r>
            <a:r>
              <a:rPr lang="en-US" sz="2700" dirty="0" err="1">
                <a:solidFill>
                  <a:schemeClr val="dk1"/>
                </a:solidFill>
                <a:latin typeface="Garamond"/>
                <a:ea typeface="Garamond"/>
                <a:cs typeface="Garamond"/>
                <a:sym typeface="Garamond"/>
              </a:rPr>
              <a:t>Alm</a:t>
            </a:r>
            <a:endParaRPr lang="en-US" sz="2700" dirty="0">
              <a:solidFill>
                <a:schemeClr val="dk1"/>
              </a:solidFill>
              <a:latin typeface="Garamond"/>
              <a:ea typeface="Garamond"/>
              <a:cs typeface="Garamond"/>
              <a:sym typeface="Garamond"/>
            </a:endParaRPr>
          </a:p>
        </p:txBody>
      </p:sp>
      <p:sp>
        <p:nvSpPr>
          <p:cNvPr id="50" name="Shape 50"/>
          <p:cNvSpPr txBox="1"/>
          <p:nvPr/>
        </p:nvSpPr>
        <p:spPr>
          <a:xfrm>
            <a:off x="7327300" y="31836329"/>
            <a:ext cx="2055000" cy="490996"/>
          </a:xfrm>
          <a:prstGeom prst="rect">
            <a:avLst/>
          </a:prstGeom>
          <a:noFill/>
          <a:ln>
            <a:noFill/>
          </a:ln>
        </p:spPr>
        <p:txBody>
          <a:bodyPr lIns="91425" tIns="45700" rIns="91425" bIns="45700" anchor="t" anchorCtr="0">
            <a:noAutofit/>
          </a:bodyPr>
          <a:lstStyle/>
          <a:p>
            <a:pPr marL="0" marR="0" lvl="0" indent="0" algn="ctr" rtl="0">
              <a:lnSpc>
                <a:spcPct val="90000"/>
              </a:lnSpc>
              <a:spcBef>
                <a:spcPts val="1800"/>
              </a:spcBef>
              <a:buClr>
                <a:schemeClr val="dk1"/>
              </a:buClr>
              <a:buSzPct val="25000"/>
              <a:buFont typeface="Arial"/>
              <a:buNone/>
            </a:pPr>
            <a:r>
              <a:rPr lang="en-US" sz="2700" dirty="0">
                <a:solidFill>
                  <a:schemeClr val="dk1"/>
                </a:solidFill>
                <a:latin typeface="Garamond"/>
                <a:ea typeface="Garamond"/>
                <a:cs typeface="Garamond"/>
                <a:sym typeface="Garamond"/>
              </a:rPr>
              <a:t>April </a:t>
            </a:r>
            <a:r>
              <a:rPr lang="en-US" sz="2700" dirty="0" err="1">
                <a:solidFill>
                  <a:schemeClr val="dk1"/>
                </a:solidFill>
                <a:latin typeface="Garamond"/>
                <a:ea typeface="Garamond"/>
                <a:cs typeface="Garamond"/>
                <a:sym typeface="Garamond"/>
              </a:rPr>
              <a:t>Rascon</a:t>
            </a:r>
            <a:endParaRPr lang="en-US" sz="2700" dirty="0">
              <a:solidFill>
                <a:schemeClr val="dk1"/>
              </a:solidFill>
              <a:latin typeface="Garamond"/>
              <a:ea typeface="Garamond"/>
              <a:cs typeface="Garamond"/>
              <a:sym typeface="Garamond"/>
            </a:endParaRPr>
          </a:p>
        </p:txBody>
      </p:sp>
      <p:sp>
        <p:nvSpPr>
          <p:cNvPr id="51" name="Shape 51"/>
          <p:cNvSpPr txBox="1"/>
          <p:nvPr/>
        </p:nvSpPr>
        <p:spPr>
          <a:xfrm>
            <a:off x="7327300" y="33473175"/>
            <a:ext cx="2055000" cy="842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Bernardo</a:t>
            </a:r>
          </a:p>
          <a:p>
            <a:pPr marL="0" marR="0" lvl="0" indent="0" algn="ctr" rtl="0">
              <a:lnSpc>
                <a:spcPct val="10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Gracia</a:t>
            </a:r>
          </a:p>
        </p:txBody>
      </p:sp>
      <p:pic>
        <p:nvPicPr>
          <p:cNvPr id="52" name="Shape 52"/>
          <p:cNvPicPr preferRelativeResize="0"/>
          <p:nvPr/>
        </p:nvPicPr>
        <p:blipFill>
          <a:blip r:embed="rId7">
            <a:alphaModFix/>
          </a:blip>
          <a:stretch>
            <a:fillRect/>
          </a:stretch>
        </p:blipFill>
        <p:spPr>
          <a:xfrm>
            <a:off x="7327300" y="34176112"/>
            <a:ext cx="399175" cy="399175"/>
          </a:xfrm>
          <a:prstGeom prst="rect">
            <a:avLst/>
          </a:prstGeom>
          <a:noFill/>
          <a:ln>
            <a:noFill/>
          </a:ln>
        </p:spPr>
      </p:pic>
      <p:sp>
        <p:nvSpPr>
          <p:cNvPr id="53" name="Shape 53"/>
          <p:cNvSpPr txBox="1"/>
          <p:nvPr/>
        </p:nvSpPr>
        <p:spPr>
          <a:xfrm>
            <a:off x="4120862" y="18162875"/>
            <a:ext cx="4984499" cy="594300"/>
          </a:xfrm>
          <a:prstGeom prst="rect">
            <a:avLst/>
          </a:prstGeom>
          <a:noFill/>
          <a:ln>
            <a:noFill/>
          </a:ln>
        </p:spPr>
        <p:txBody>
          <a:bodyPr lIns="91425" tIns="45700" rIns="91425" bIns="45700" anchor="t" anchorCtr="0">
            <a:noAutofit/>
          </a:bodyPr>
          <a:lstStyle/>
          <a:p>
            <a:pPr marL="804862" lvl="0" indent="-347662" rtl="0">
              <a:lnSpc>
                <a:spcPct val="90000"/>
              </a:lnSpc>
              <a:spcBef>
                <a:spcPts val="0"/>
              </a:spcBef>
              <a:buClr>
                <a:schemeClr val="accent1"/>
              </a:buClr>
              <a:buSzPct val="100000"/>
              <a:buFont typeface="Arial"/>
              <a:buChar char="●"/>
            </a:pPr>
            <a:r>
              <a:rPr lang="en-US" sz="2700" dirty="0">
                <a:solidFill>
                  <a:schemeClr val="dk1"/>
                </a:solidFill>
                <a:latin typeface="Garamond"/>
                <a:ea typeface="Garamond"/>
                <a:cs typeface="Garamond"/>
                <a:sym typeface="Garamond"/>
              </a:rPr>
              <a:t>Python, ENVI, </a:t>
            </a:r>
            <a:r>
              <a:rPr lang="en-US" sz="2700" dirty="0" err="1">
                <a:solidFill>
                  <a:schemeClr val="dk1"/>
                </a:solidFill>
                <a:latin typeface="Garamond"/>
                <a:ea typeface="Garamond"/>
                <a:cs typeface="Garamond"/>
                <a:sym typeface="Garamond"/>
              </a:rPr>
              <a:t>Matlab</a:t>
            </a:r>
            <a:endParaRPr lang="en-US" sz="2700" dirty="0">
              <a:solidFill>
                <a:schemeClr val="dk1"/>
              </a:solidFill>
              <a:latin typeface="Garamond"/>
              <a:ea typeface="Garamond"/>
              <a:cs typeface="Garamond"/>
              <a:sym typeface="Garamond"/>
            </a:endParaRPr>
          </a:p>
        </p:txBody>
      </p:sp>
      <p:pic>
        <p:nvPicPr>
          <p:cNvPr id="54" name="Shape 54"/>
          <p:cNvPicPr preferRelativeResize="0"/>
          <p:nvPr/>
        </p:nvPicPr>
        <p:blipFill rotWithShape="1">
          <a:blip r:embed="rId8">
            <a:alphaModFix/>
          </a:blip>
          <a:srcRect t="14842"/>
          <a:stretch/>
        </p:blipFill>
        <p:spPr>
          <a:xfrm>
            <a:off x="12444975" y="12011475"/>
            <a:ext cx="5486400" cy="4672137"/>
          </a:xfrm>
          <a:prstGeom prst="rect">
            <a:avLst/>
          </a:prstGeom>
          <a:noFill/>
          <a:ln w="19050" cap="flat" cmpd="sng">
            <a:solidFill>
              <a:schemeClr val="dk1"/>
            </a:solidFill>
            <a:prstDash val="solid"/>
            <a:round/>
            <a:headEnd type="none" w="med" len="med"/>
            <a:tailEnd type="none" w="med" len="med"/>
          </a:ln>
        </p:spPr>
      </p:pic>
      <p:sp>
        <p:nvSpPr>
          <p:cNvPr id="55" name="Shape 55"/>
          <p:cNvSpPr txBox="1"/>
          <p:nvPr/>
        </p:nvSpPr>
        <p:spPr>
          <a:xfrm>
            <a:off x="3737225" y="18833300"/>
            <a:ext cx="950100" cy="1152000"/>
          </a:xfrm>
          <a:prstGeom prst="rect">
            <a:avLst/>
          </a:prstGeom>
          <a:noFill/>
          <a:ln>
            <a:noFill/>
          </a:ln>
        </p:spPr>
        <p:txBody>
          <a:bodyPr lIns="91425" tIns="91425" rIns="91425" bIns="91425" anchor="t" anchorCtr="0">
            <a:noAutofit/>
          </a:bodyPr>
          <a:lstStyle/>
          <a:p>
            <a:pPr lvl="0" rtl="0">
              <a:spcBef>
                <a:spcPts val="0"/>
              </a:spcBef>
              <a:buNone/>
            </a:pPr>
            <a:r>
              <a:rPr lang="en-US" sz="6000" b="1">
                <a:solidFill>
                  <a:srgbClr val="CC4125"/>
                </a:solidFill>
                <a:latin typeface="Questrial"/>
                <a:ea typeface="Questrial"/>
                <a:cs typeface="Questrial"/>
                <a:sym typeface="Questrial"/>
              </a:rPr>
              <a:t>2</a:t>
            </a:r>
          </a:p>
        </p:txBody>
      </p:sp>
      <p:sp>
        <p:nvSpPr>
          <p:cNvPr id="56" name="Shape 56"/>
          <p:cNvSpPr txBox="1"/>
          <p:nvPr/>
        </p:nvSpPr>
        <p:spPr>
          <a:xfrm>
            <a:off x="4295425" y="19010550"/>
            <a:ext cx="4059299" cy="951000"/>
          </a:xfrm>
          <a:prstGeom prst="rect">
            <a:avLst/>
          </a:prstGeom>
          <a:noFill/>
          <a:ln>
            <a:noFill/>
          </a:ln>
        </p:spPr>
        <p:txBody>
          <a:bodyPr lIns="91425" tIns="91425" rIns="91425" bIns="91425" anchor="t" anchorCtr="0">
            <a:noAutofit/>
          </a:bodyPr>
          <a:lstStyle/>
          <a:p>
            <a:pPr lvl="0" rtl="0">
              <a:spcBef>
                <a:spcPts val="0"/>
              </a:spcBef>
              <a:buNone/>
            </a:pPr>
            <a:r>
              <a:rPr lang="en-US" sz="4000" b="1" dirty="0">
                <a:solidFill>
                  <a:srgbClr val="CC4125"/>
                </a:solidFill>
                <a:latin typeface="Questrial"/>
                <a:ea typeface="Questrial"/>
                <a:cs typeface="Questrial"/>
                <a:sym typeface="Questrial"/>
              </a:rPr>
              <a:t>Data Analysis</a:t>
            </a:r>
          </a:p>
        </p:txBody>
      </p:sp>
      <p:sp>
        <p:nvSpPr>
          <p:cNvPr id="57" name="Shape 57"/>
          <p:cNvSpPr/>
          <p:nvPr/>
        </p:nvSpPr>
        <p:spPr>
          <a:xfrm>
            <a:off x="4572000" y="25280375"/>
            <a:ext cx="14330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rgbClr val="FFFFFF"/>
                </a:solidFill>
                <a:latin typeface="Questrial"/>
                <a:ea typeface="Questrial"/>
                <a:cs typeface="Questrial"/>
                <a:sym typeface="Questrial"/>
              </a:rPr>
              <a:t>Raw CASPER Results &amp; Ave. Surface Tem</a:t>
            </a:r>
            <a:r>
              <a:rPr lang="en-US" sz="1600" b="1">
                <a:solidFill>
                  <a:srgbClr val="FFFFFF"/>
                </a:solidFill>
                <a:latin typeface="Questrial"/>
                <a:ea typeface="Questrial"/>
                <a:cs typeface="Questrial"/>
                <a:sym typeface="Questrial"/>
              </a:rPr>
              <a:t>p.</a:t>
            </a:r>
          </a:p>
        </p:txBody>
      </p:sp>
      <p:sp>
        <p:nvSpPr>
          <p:cNvPr id="58" name="Shape 58"/>
          <p:cNvSpPr/>
          <p:nvPr/>
        </p:nvSpPr>
        <p:spPr>
          <a:xfrm>
            <a:off x="6121400" y="24595089"/>
            <a:ext cx="1296000" cy="769500"/>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dirty="0">
                <a:solidFill>
                  <a:srgbClr val="FFFFFF"/>
                </a:solidFill>
                <a:latin typeface="Questrial"/>
                <a:ea typeface="Questrial"/>
                <a:cs typeface="Questrial"/>
                <a:sym typeface="Questrial"/>
              </a:rPr>
              <a:t>Ordered Logistic Regression</a:t>
            </a:r>
          </a:p>
        </p:txBody>
      </p:sp>
      <p:sp>
        <p:nvSpPr>
          <p:cNvPr id="59" name="Shape 59"/>
          <p:cNvSpPr/>
          <p:nvPr/>
        </p:nvSpPr>
        <p:spPr>
          <a:xfrm>
            <a:off x="5984300" y="26116587"/>
            <a:ext cx="1584899" cy="951000"/>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a:solidFill>
                  <a:schemeClr val="lt1"/>
                </a:solidFill>
                <a:latin typeface="Questrial"/>
                <a:ea typeface="Questrial"/>
                <a:cs typeface="Questrial"/>
                <a:sym typeface="Questrial"/>
              </a:rPr>
              <a:t>Binary Logistic Regression</a:t>
            </a:r>
          </a:p>
        </p:txBody>
      </p:sp>
      <p:sp>
        <p:nvSpPr>
          <p:cNvPr id="60" name="Shape 60"/>
          <p:cNvSpPr/>
          <p:nvPr/>
        </p:nvSpPr>
        <p:spPr>
          <a:xfrm>
            <a:off x="7569300" y="26682612"/>
            <a:ext cx="1296000" cy="14528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a:solidFill>
                  <a:srgbClr val="FFFFFF"/>
                </a:solidFill>
                <a:latin typeface="Questrial"/>
                <a:ea typeface="Questrial"/>
                <a:cs typeface="Questrial"/>
                <a:sym typeface="Questrial"/>
              </a:rPr>
              <a:t>Who uses AC or relief network</a:t>
            </a:r>
            <a:r>
              <a:rPr lang="en-US" sz="1600" b="1" i="0" u="none" strike="noStrike" cap="none" baseline="0">
                <a:solidFill>
                  <a:srgbClr val="FFFFFF"/>
                </a:solidFill>
                <a:latin typeface="Questrial"/>
                <a:ea typeface="Questrial"/>
                <a:cs typeface="Questrial"/>
                <a:sym typeface="Questrial"/>
              </a:rPr>
              <a:t>s</a:t>
            </a:r>
          </a:p>
        </p:txBody>
      </p:sp>
      <p:sp>
        <p:nvSpPr>
          <p:cNvPr id="61" name="Shape 61"/>
          <p:cNvSpPr/>
          <p:nvPr/>
        </p:nvSpPr>
        <p:spPr>
          <a:xfrm>
            <a:off x="3071325" y="24401537"/>
            <a:ext cx="1584899" cy="12632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a:solidFill>
                  <a:srgbClr val="FFFFFF"/>
                </a:solidFill>
                <a:latin typeface="Questrial"/>
                <a:ea typeface="Questrial"/>
                <a:cs typeface="Questrial"/>
                <a:sym typeface="Questrial"/>
              </a:rPr>
              <a:t>Community Health &amp; Emergency Response Survey</a:t>
            </a:r>
          </a:p>
        </p:txBody>
      </p:sp>
      <p:sp>
        <p:nvSpPr>
          <p:cNvPr id="62" name="Shape 62"/>
          <p:cNvSpPr txBox="1"/>
          <p:nvPr/>
        </p:nvSpPr>
        <p:spPr>
          <a:xfrm>
            <a:off x="4572000" y="19732525"/>
            <a:ext cx="4810500" cy="4065000"/>
          </a:xfrm>
          <a:prstGeom prst="rect">
            <a:avLst/>
          </a:prstGeom>
          <a:noFill/>
          <a:ln>
            <a:noFill/>
          </a:ln>
        </p:spPr>
        <p:txBody>
          <a:bodyPr lIns="91425" tIns="91425" rIns="91425" bIns="91425" anchor="t" anchorCtr="0">
            <a:noAutofit/>
          </a:bodyPr>
          <a:lstStyle/>
          <a:p>
            <a:pPr marL="0" lvl="0" indent="0" rtl="0">
              <a:lnSpc>
                <a:spcPct val="90000"/>
              </a:lnSpc>
              <a:spcBef>
                <a:spcPts val="0"/>
              </a:spcBef>
              <a:buClr>
                <a:schemeClr val="dk1"/>
              </a:buClr>
              <a:buSzPct val="25000"/>
              <a:buFont typeface="Arial"/>
              <a:buNone/>
            </a:pPr>
            <a:r>
              <a:rPr lang="en-US" sz="2700" b="1" dirty="0" err="1">
                <a:solidFill>
                  <a:schemeClr val="accent1"/>
                </a:solidFill>
                <a:latin typeface="Garamond"/>
                <a:ea typeface="Garamond"/>
                <a:cs typeface="Garamond"/>
                <a:sym typeface="Garamond"/>
              </a:rPr>
              <a:t>RStudio</a:t>
            </a:r>
            <a:endParaRPr lang="en-US" sz="2700" b="1" dirty="0">
              <a:solidFill>
                <a:schemeClr val="accent1"/>
              </a:solidFill>
              <a:latin typeface="Garamond"/>
              <a:ea typeface="Garamond"/>
              <a:cs typeface="Garamond"/>
              <a:sym typeface="Garamond"/>
            </a:endParaRPr>
          </a:p>
          <a:p>
            <a:pPr marL="347662" lvl="0" indent="-347662" rtl="0">
              <a:lnSpc>
                <a:spcPct val="90000"/>
              </a:lnSpc>
              <a:spcBef>
                <a:spcPts val="0"/>
              </a:spcBef>
              <a:buClr>
                <a:schemeClr val="accent1"/>
              </a:buClr>
              <a:buSzPct val="100000"/>
              <a:buFont typeface="Arial"/>
              <a:buChar char="●"/>
            </a:pPr>
            <a:r>
              <a:rPr lang="en-US" sz="2700" dirty="0">
                <a:solidFill>
                  <a:schemeClr val="dk1"/>
                </a:solidFill>
                <a:latin typeface="Garamond"/>
                <a:ea typeface="Garamond"/>
                <a:cs typeface="Garamond"/>
                <a:sym typeface="Garamond"/>
              </a:rPr>
              <a:t>One-Way ANOVA for monthly  averages 1) within a season and 2) months between years</a:t>
            </a:r>
          </a:p>
          <a:p>
            <a:pPr marL="347662" lvl="0" indent="-347662" rtl="0">
              <a:lnSpc>
                <a:spcPct val="90000"/>
              </a:lnSpc>
              <a:spcBef>
                <a:spcPts val="0"/>
              </a:spcBef>
              <a:buClr>
                <a:schemeClr val="accent1"/>
              </a:buClr>
              <a:buSzPct val="100000"/>
              <a:buFont typeface="Arial"/>
              <a:buChar char="●"/>
            </a:pPr>
            <a:r>
              <a:rPr lang="en-US" sz="2700" dirty="0">
                <a:solidFill>
                  <a:schemeClr val="dk1"/>
                </a:solidFill>
                <a:latin typeface="Garamond"/>
                <a:ea typeface="Garamond"/>
                <a:cs typeface="Garamond"/>
                <a:sym typeface="Garamond"/>
              </a:rPr>
              <a:t>Cluster Analysis by K function in </a:t>
            </a:r>
            <a:r>
              <a:rPr lang="en-US" sz="2700" dirty="0" err="1">
                <a:solidFill>
                  <a:schemeClr val="dk1"/>
                </a:solidFill>
                <a:latin typeface="Garamond"/>
                <a:ea typeface="Garamond"/>
                <a:cs typeface="Garamond"/>
                <a:sym typeface="Garamond"/>
              </a:rPr>
              <a:t>RStudio</a:t>
            </a:r>
            <a:r>
              <a:rPr lang="en-US" sz="2700" dirty="0">
                <a:solidFill>
                  <a:schemeClr val="dk1"/>
                </a:solidFill>
                <a:latin typeface="Garamond"/>
                <a:ea typeface="Garamond"/>
                <a:cs typeface="Garamond"/>
                <a:sym typeface="Garamond"/>
              </a:rPr>
              <a:t> over all days of interest</a:t>
            </a:r>
          </a:p>
        </p:txBody>
      </p:sp>
      <p:sp>
        <p:nvSpPr>
          <p:cNvPr id="63" name="Shape 63"/>
          <p:cNvSpPr txBox="1"/>
          <p:nvPr/>
        </p:nvSpPr>
        <p:spPr>
          <a:xfrm>
            <a:off x="1003550" y="23316637"/>
            <a:ext cx="950100" cy="1152000"/>
          </a:xfrm>
          <a:prstGeom prst="rect">
            <a:avLst/>
          </a:prstGeom>
          <a:noFill/>
          <a:ln>
            <a:noFill/>
          </a:ln>
        </p:spPr>
        <p:txBody>
          <a:bodyPr lIns="91425" tIns="91425" rIns="91425" bIns="91425" anchor="t" anchorCtr="0">
            <a:noAutofit/>
          </a:bodyPr>
          <a:lstStyle/>
          <a:p>
            <a:pPr lvl="0" rtl="0">
              <a:spcBef>
                <a:spcPts val="0"/>
              </a:spcBef>
              <a:buNone/>
            </a:pPr>
            <a:r>
              <a:rPr lang="en-US" sz="6000" b="1">
                <a:solidFill>
                  <a:srgbClr val="CC4125"/>
                </a:solidFill>
                <a:latin typeface="Questrial"/>
                <a:ea typeface="Questrial"/>
                <a:cs typeface="Questrial"/>
                <a:sym typeface="Questrial"/>
              </a:rPr>
              <a:t>3</a:t>
            </a:r>
          </a:p>
        </p:txBody>
      </p:sp>
      <p:sp>
        <p:nvSpPr>
          <p:cNvPr id="64" name="Shape 64"/>
          <p:cNvSpPr txBox="1"/>
          <p:nvPr/>
        </p:nvSpPr>
        <p:spPr>
          <a:xfrm>
            <a:off x="1561750" y="23493887"/>
            <a:ext cx="4794274" cy="951000"/>
          </a:xfrm>
          <a:prstGeom prst="rect">
            <a:avLst/>
          </a:prstGeom>
          <a:noFill/>
          <a:ln>
            <a:noFill/>
          </a:ln>
        </p:spPr>
        <p:txBody>
          <a:bodyPr lIns="91425" tIns="91425" rIns="91425" bIns="91425" anchor="t" anchorCtr="0">
            <a:noAutofit/>
          </a:bodyPr>
          <a:lstStyle/>
          <a:p>
            <a:pPr lvl="0" rtl="0">
              <a:spcBef>
                <a:spcPts val="0"/>
              </a:spcBef>
              <a:buNone/>
            </a:pPr>
            <a:r>
              <a:rPr lang="en-US" sz="4000" b="1" dirty="0">
                <a:solidFill>
                  <a:srgbClr val="CC4125"/>
                </a:solidFill>
                <a:latin typeface="Questrial"/>
                <a:ea typeface="Questrial"/>
                <a:cs typeface="Questrial"/>
                <a:sym typeface="Questrial"/>
              </a:rPr>
              <a:t>Survey Analysis</a:t>
            </a:r>
          </a:p>
        </p:txBody>
      </p:sp>
      <p:sp>
        <p:nvSpPr>
          <p:cNvPr id="65" name="Shape 65"/>
          <p:cNvSpPr/>
          <p:nvPr/>
        </p:nvSpPr>
        <p:spPr>
          <a:xfrm>
            <a:off x="7405500" y="23573187"/>
            <a:ext cx="1584899" cy="1348200"/>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a:solidFill>
                  <a:srgbClr val="FFFFFF"/>
                </a:solidFill>
                <a:latin typeface="Questrial"/>
                <a:ea typeface="Questrial"/>
                <a:cs typeface="Questrial"/>
                <a:sym typeface="Questrial"/>
              </a:rPr>
              <a:t>What makes user more or less likely to use relief network</a:t>
            </a:r>
          </a:p>
        </p:txBody>
      </p:sp>
      <p:pic>
        <p:nvPicPr>
          <p:cNvPr id="66" name="Shape 66"/>
          <p:cNvPicPr preferRelativeResize="0"/>
          <p:nvPr/>
        </p:nvPicPr>
        <p:blipFill rotWithShape="1">
          <a:blip r:embed="rId9">
            <a:alphaModFix/>
          </a:blip>
          <a:srcRect t="9764" b="1551"/>
          <a:stretch/>
        </p:blipFill>
        <p:spPr>
          <a:xfrm>
            <a:off x="18707248" y="11251225"/>
            <a:ext cx="3593400" cy="3221399"/>
          </a:xfrm>
          <a:prstGeom prst="rect">
            <a:avLst/>
          </a:prstGeom>
          <a:noFill/>
          <a:ln>
            <a:noFill/>
          </a:ln>
        </p:spPr>
      </p:pic>
      <p:pic>
        <p:nvPicPr>
          <p:cNvPr id="67" name="Shape 67"/>
          <p:cNvPicPr preferRelativeResize="0"/>
          <p:nvPr/>
        </p:nvPicPr>
        <p:blipFill rotWithShape="1">
          <a:blip r:embed="rId10">
            <a:alphaModFix/>
          </a:blip>
          <a:srcRect t="9771"/>
          <a:stretch/>
        </p:blipFill>
        <p:spPr>
          <a:xfrm>
            <a:off x="22434925" y="11044625"/>
            <a:ext cx="4311300" cy="3438899"/>
          </a:xfrm>
          <a:prstGeom prst="rect">
            <a:avLst/>
          </a:prstGeom>
          <a:noFill/>
          <a:ln>
            <a:noFill/>
          </a:ln>
        </p:spPr>
      </p:pic>
      <p:sp>
        <p:nvSpPr>
          <p:cNvPr id="68" name="Shape 68"/>
          <p:cNvSpPr txBox="1"/>
          <p:nvPr/>
        </p:nvSpPr>
        <p:spPr>
          <a:xfrm>
            <a:off x="18914550" y="10884325"/>
            <a:ext cx="3520499" cy="560400"/>
          </a:xfrm>
          <a:prstGeom prst="rect">
            <a:avLst/>
          </a:prstGeom>
          <a:noFill/>
          <a:ln>
            <a:noFill/>
          </a:ln>
        </p:spPr>
        <p:txBody>
          <a:bodyPr lIns="91425" tIns="91425" rIns="91425" bIns="91425" anchor="t" anchorCtr="0">
            <a:noAutofit/>
          </a:bodyPr>
          <a:lstStyle/>
          <a:p>
            <a:pPr lvl="0" algn="ctr" rtl="0">
              <a:spcBef>
                <a:spcPts val="0"/>
              </a:spcBef>
              <a:buNone/>
            </a:pPr>
            <a:r>
              <a:rPr lang="en-US">
                <a:latin typeface="Questrial"/>
                <a:ea typeface="Questrial"/>
                <a:cs typeface="Questrial"/>
                <a:sym typeface="Questrial"/>
              </a:rPr>
              <a:t>Summer Daily Average Surface Temperature in 2005</a:t>
            </a:r>
          </a:p>
        </p:txBody>
      </p:sp>
      <p:sp>
        <p:nvSpPr>
          <p:cNvPr id="69" name="Shape 69"/>
          <p:cNvSpPr txBox="1"/>
          <p:nvPr/>
        </p:nvSpPr>
        <p:spPr>
          <a:xfrm>
            <a:off x="22686925" y="10884325"/>
            <a:ext cx="4059299" cy="560400"/>
          </a:xfrm>
          <a:prstGeom prst="rect">
            <a:avLst/>
          </a:prstGeom>
          <a:noFill/>
          <a:ln>
            <a:noFill/>
          </a:ln>
        </p:spPr>
        <p:txBody>
          <a:bodyPr lIns="91425" tIns="91425" rIns="91425" bIns="91425" anchor="t" anchorCtr="0">
            <a:noAutofit/>
          </a:bodyPr>
          <a:lstStyle/>
          <a:p>
            <a:pPr lvl="0" algn="ctr" rtl="0">
              <a:spcBef>
                <a:spcPts val="0"/>
              </a:spcBef>
              <a:buNone/>
            </a:pPr>
            <a:r>
              <a:rPr lang="en-US">
                <a:latin typeface="Questrial"/>
                <a:ea typeface="Questrial"/>
                <a:cs typeface="Questrial"/>
                <a:sym typeface="Questrial"/>
              </a:rPr>
              <a:t>Summer Daily Average Surface Temperature in 2014</a:t>
            </a:r>
          </a:p>
        </p:txBody>
      </p:sp>
      <p:sp>
        <p:nvSpPr>
          <p:cNvPr id="70" name="Shape 70"/>
          <p:cNvSpPr/>
          <p:nvPr/>
        </p:nvSpPr>
        <p:spPr>
          <a:xfrm>
            <a:off x="20291624" y="9667630"/>
            <a:ext cx="526200" cy="179700"/>
          </a:xfrm>
          <a:prstGeom prst="homePlate">
            <a:avLst>
              <a:gd name="adj" fmla="val 50000"/>
            </a:avLst>
          </a:prstGeom>
          <a:solidFill>
            <a:srgbClr val="0000FF"/>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a:off x="20770091" y="9667630"/>
            <a:ext cx="566100" cy="179700"/>
          </a:xfrm>
          <a:prstGeom prst="chevron">
            <a:avLst>
              <a:gd name="adj" fmla="val 50000"/>
            </a:avLst>
          </a:prstGeom>
          <a:solidFill>
            <a:srgbClr val="FFD966"/>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a:off x="21289237" y="9667630"/>
            <a:ext cx="566100" cy="179700"/>
          </a:xfrm>
          <a:prstGeom prst="chevron">
            <a:avLst>
              <a:gd name="adj" fmla="val 50000"/>
            </a:avLst>
          </a:prstGeom>
          <a:solidFill>
            <a:srgbClr val="F1C232"/>
          </a:solidFill>
          <a:ln>
            <a:noFill/>
          </a:ln>
        </p:spPr>
        <p:txBody>
          <a:bodyPr lIns="91425" tIns="91425" rIns="91425" bIns="91425" anchor="ctr" anchorCtr="0">
            <a:noAutofit/>
          </a:bodyPr>
          <a:lstStyle/>
          <a:p>
            <a:pPr>
              <a:spcBef>
                <a:spcPts val="0"/>
              </a:spcBef>
              <a:buNone/>
            </a:pPr>
            <a:endParaRPr/>
          </a:p>
        </p:txBody>
      </p:sp>
      <p:sp>
        <p:nvSpPr>
          <p:cNvPr id="73" name="Shape 73"/>
          <p:cNvSpPr/>
          <p:nvPr/>
        </p:nvSpPr>
        <p:spPr>
          <a:xfrm>
            <a:off x="21807580" y="9667630"/>
            <a:ext cx="566100" cy="179700"/>
          </a:xfrm>
          <a:prstGeom prst="chevron">
            <a:avLst>
              <a:gd name="adj" fmla="val 50000"/>
            </a:avLst>
          </a:prstGeom>
          <a:solidFill>
            <a:srgbClr val="E69138"/>
          </a:solidFill>
          <a:ln>
            <a:noFill/>
          </a:ln>
        </p:spPr>
        <p:txBody>
          <a:bodyPr lIns="91425" tIns="91425" rIns="91425" bIns="91425" anchor="ctr" anchorCtr="0">
            <a:noAutofit/>
          </a:bodyPr>
          <a:lstStyle/>
          <a:p>
            <a:pPr>
              <a:spcBef>
                <a:spcPts val="0"/>
              </a:spcBef>
              <a:buNone/>
            </a:pPr>
            <a:endParaRPr/>
          </a:p>
        </p:txBody>
      </p:sp>
      <p:sp>
        <p:nvSpPr>
          <p:cNvPr id="74" name="Shape 74"/>
          <p:cNvSpPr/>
          <p:nvPr/>
        </p:nvSpPr>
        <p:spPr>
          <a:xfrm>
            <a:off x="22326726" y="9667630"/>
            <a:ext cx="566100" cy="179700"/>
          </a:xfrm>
          <a:prstGeom prst="chevron">
            <a:avLst>
              <a:gd name="adj" fmla="val 50000"/>
            </a:avLst>
          </a:prstGeom>
          <a:solidFill>
            <a:srgbClr val="FF9900"/>
          </a:solidFill>
          <a:ln>
            <a:noFill/>
          </a:ln>
        </p:spPr>
        <p:txBody>
          <a:bodyPr lIns="91425" tIns="91425" rIns="91425" bIns="91425" anchor="ctr" anchorCtr="0">
            <a:noAutofit/>
          </a:bodyPr>
          <a:lstStyle/>
          <a:p>
            <a:pPr>
              <a:spcBef>
                <a:spcPts val="0"/>
              </a:spcBef>
              <a:buNone/>
            </a:pPr>
            <a:endParaRPr/>
          </a:p>
        </p:txBody>
      </p:sp>
      <p:sp>
        <p:nvSpPr>
          <p:cNvPr id="75" name="Shape 75"/>
          <p:cNvSpPr/>
          <p:nvPr/>
        </p:nvSpPr>
        <p:spPr>
          <a:xfrm>
            <a:off x="22845069" y="9667630"/>
            <a:ext cx="566100" cy="179700"/>
          </a:xfrm>
          <a:prstGeom prst="chevron">
            <a:avLst>
              <a:gd name="adj" fmla="val 50000"/>
            </a:avLst>
          </a:prstGeom>
          <a:solidFill>
            <a:srgbClr val="FF7500"/>
          </a:solidFill>
          <a:ln>
            <a:noFill/>
          </a:ln>
        </p:spPr>
        <p:txBody>
          <a:bodyPr lIns="91425" tIns="91425" rIns="91425" bIns="91425" anchor="ctr" anchorCtr="0">
            <a:noAutofit/>
          </a:bodyPr>
          <a:lstStyle/>
          <a:p>
            <a:pPr>
              <a:spcBef>
                <a:spcPts val="0"/>
              </a:spcBef>
              <a:buNone/>
            </a:pPr>
            <a:endParaRPr/>
          </a:p>
        </p:txBody>
      </p:sp>
      <p:sp>
        <p:nvSpPr>
          <p:cNvPr id="76" name="Shape 76"/>
          <p:cNvSpPr/>
          <p:nvPr/>
        </p:nvSpPr>
        <p:spPr>
          <a:xfrm>
            <a:off x="23364213" y="9667630"/>
            <a:ext cx="566100" cy="179700"/>
          </a:xfrm>
          <a:prstGeom prst="chevron">
            <a:avLst>
              <a:gd name="adj" fmla="val 50000"/>
            </a:avLst>
          </a:prstGeom>
          <a:solidFill>
            <a:srgbClr val="CC4125"/>
          </a:solidFill>
          <a:ln>
            <a:noFill/>
          </a:ln>
        </p:spPr>
        <p:txBody>
          <a:bodyPr lIns="91425" tIns="91425" rIns="91425" bIns="91425" anchor="ctr" anchorCtr="0">
            <a:noAutofit/>
          </a:bodyPr>
          <a:lstStyle/>
          <a:p>
            <a:pPr>
              <a:spcBef>
                <a:spcPts val="0"/>
              </a:spcBef>
              <a:buNone/>
            </a:pPr>
            <a:endParaRPr/>
          </a:p>
        </p:txBody>
      </p:sp>
      <p:sp>
        <p:nvSpPr>
          <p:cNvPr id="77" name="Shape 77"/>
          <p:cNvSpPr/>
          <p:nvPr/>
        </p:nvSpPr>
        <p:spPr>
          <a:xfrm>
            <a:off x="23882557" y="9667630"/>
            <a:ext cx="566100" cy="179700"/>
          </a:xfrm>
          <a:prstGeom prst="chevron">
            <a:avLst>
              <a:gd name="adj" fmla="val 50000"/>
            </a:avLst>
          </a:prstGeom>
          <a:solidFill>
            <a:srgbClr val="CC0000"/>
          </a:solidFill>
          <a:ln>
            <a:noFill/>
          </a:ln>
        </p:spPr>
        <p:txBody>
          <a:bodyPr lIns="91425" tIns="91425" rIns="91425" bIns="91425" anchor="ctr" anchorCtr="0">
            <a:noAutofit/>
          </a:bodyPr>
          <a:lstStyle/>
          <a:p>
            <a:pPr>
              <a:spcBef>
                <a:spcPts val="0"/>
              </a:spcBef>
              <a:buNone/>
            </a:pPr>
            <a:endParaRPr/>
          </a:p>
        </p:txBody>
      </p:sp>
      <p:sp>
        <p:nvSpPr>
          <p:cNvPr id="78" name="Shape 78"/>
          <p:cNvSpPr/>
          <p:nvPr/>
        </p:nvSpPr>
        <p:spPr>
          <a:xfrm>
            <a:off x="24401702" y="9667630"/>
            <a:ext cx="566100" cy="179700"/>
          </a:xfrm>
          <a:prstGeom prst="chevron">
            <a:avLst>
              <a:gd name="adj" fmla="val 50000"/>
            </a:avLst>
          </a:prstGeom>
          <a:solidFill>
            <a:srgbClr val="FF0000"/>
          </a:solidFill>
          <a:ln>
            <a:noFill/>
          </a:ln>
        </p:spPr>
        <p:txBody>
          <a:bodyPr lIns="91425" tIns="91425" rIns="91425" bIns="91425" anchor="ctr" anchorCtr="0">
            <a:noAutofit/>
          </a:bodyPr>
          <a:lstStyle/>
          <a:p>
            <a:pPr>
              <a:spcBef>
                <a:spcPts val="0"/>
              </a:spcBef>
              <a:buNone/>
            </a:pPr>
            <a:endParaRPr/>
          </a:p>
        </p:txBody>
      </p:sp>
      <p:sp>
        <p:nvSpPr>
          <p:cNvPr id="79" name="Shape 79"/>
          <p:cNvSpPr txBox="1"/>
          <p:nvPr/>
        </p:nvSpPr>
        <p:spPr>
          <a:xfrm>
            <a:off x="19722324" y="9559412"/>
            <a:ext cx="673800" cy="407700"/>
          </a:xfrm>
          <a:prstGeom prst="rect">
            <a:avLst/>
          </a:prstGeom>
          <a:noFill/>
          <a:ln>
            <a:noFill/>
          </a:ln>
        </p:spPr>
        <p:txBody>
          <a:bodyPr lIns="91425" tIns="91425" rIns="91425" bIns="91425" anchor="t" anchorCtr="0">
            <a:noAutofit/>
          </a:bodyPr>
          <a:lstStyle/>
          <a:p>
            <a:pPr lvl="0" algn="ctr" rtl="0">
              <a:spcBef>
                <a:spcPts val="0"/>
              </a:spcBef>
              <a:buNone/>
            </a:pPr>
            <a:r>
              <a:rPr lang="en-US" b="1">
                <a:solidFill>
                  <a:srgbClr val="0000FF"/>
                </a:solidFill>
              </a:rPr>
              <a:t>2005</a:t>
            </a:r>
          </a:p>
        </p:txBody>
      </p:sp>
      <p:sp>
        <p:nvSpPr>
          <p:cNvPr id="80" name="Shape 80"/>
          <p:cNvSpPr txBox="1"/>
          <p:nvPr/>
        </p:nvSpPr>
        <p:spPr>
          <a:xfrm rot="-1706">
            <a:off x="24897324" y="9556562"/>
            <a:ext cx="604200" cy="393600"/>
          </a:xfrm>
          <a:prstGeom prst="rect">
            <a:avLst/>
          </a:prstGeom>
          <a:noFill/>
          <a:ln>
            <a:noFill/>
          </a:ln>
        </p:spPr>
        <p:txBody>
          <a:bodyPr lIns="91425" tIns="91425" rIns="91425" bIns="91425" anchor="t" anchorCtr="0">
            <a:noAutofit/>
          </a:bodyPr>
          <a:lstStyle/>
          <a:p>
            <a:pPr lvl="0" algn="ctr" rtl="0">
              <a:spcBef>
                <a:spcPts val="0"/>
              </a:spcBef>
              <a:buNone/>
            </a:pPr>
            <a:r>
              <a:rPr lang="en-US" b="1">
                <a:solidFill>
                  <a:srgbClr val="FF0000"/>
                </a:solidFill>
              </a:rPr>
              <a:t>2014</a:t>
            </a:r>
          </a:p>
        </p:txBody>
      </p:sp>
      <p:graphicFrame>
        <p:nvGraphicFramePr>
          <p:cNvPr id="81" name="Shape 81"/>
          <p:cNvGraphicFramePr/>
          <p:nvPr>
            <p:extLst>
              <p:ext uri="{D42A27DB-BD31-4B8C-83A1-F6EECF244321}">
                <p14:modId xmlns:p14="http://schemas.microsoft.com/office/powerpoint/2010/main" val="2456854482"/>
              </p:ext>
            </p:extLst>
          </p:nvPr>
        </p:nvGraphicFramePr>
        <p:xfrm>
          <a:off x="19097037" y="6457497"/>
          <a:ext cx="6877250" cy="3047790"/>
        </p:xfrm>
        <a:graphic>
          <a:graphicData uri="http://schemas.openxmlformats.org/drawingml/2006/table">
            <a:tbl>
              <a:tblPr>
                <a:noFill/>
                <a:tableStyleId>{F21AA251-3EB9-4647-B6C1-03D26E0997F3}</a:tableStyleId>
              </a:tblPr>
              <a:tblGrid>
                <a:gridCol w="1144325"/>
                <a:gridCol w="600500"/>
                <a:gridCol w="678200"/>
                <a:gridCol w="599900"/>
                <a:gridCol w="555125"/>
                <a:gridCol w="545025"/>
                <a:gridCol w="536250"/>
                <a:gridCol w="518500"/>
                <a:gridCol w="577800"/>
                <a:gridCol w="543825"/>
                <a:gridCol w="577800"/>
              </a:tblGrid>
              <a:tr h="393375">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rgbClr val="000000"/>
                          </a:solidFill>
                          <a:latin typeface="Questrial"/>
                          <a:ea typeface="Questrial"/>
                          <a:cs typeface="Questrial"/>
                          <a:sym typeface="Questrial"/>
                        </a:rPr>
                        <a:t>Month</a:t>
                      </a:r>
                    </a:p>
                  </a:txBody>
                  <a:tcPr marL="91425" marR="91425" marT="91425" marB="91425">
                    <a:solidFill>
                      <a:srgbClr val="4C9380"/>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dirty="0">
                          <a:solidFill>
                            <a:schemeClr val="tx1">
                              <a:lumMod val="50000"/>
                            </a:schemeClr>
                          </a:solidFill>
                          <a:latin typeface="Questrial"/>
                          <a:ea typeface="Questrial"/>
                          <a:cs typeface="Questrial"/>
                          <a:sym typeface="Questrial"/>
                        </a:rPr>
                        <a:t>2005</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dirty="0">
                          <a:solidFill>
                            <a:schemeClr val="tx1">
                              <a:lumMod val="50000"/>
                            </a:schemeClr>
                          </a:solidFill>
                          <a:latin typeface="Questrial"/>
                          <a:ea typeface="Questrial"/>
                          <a:cs typeface="Questrial"/>
                          <a:sym typeface="Questrial"/>
                        </a:rPr>
                        <a:t>2006</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a:solidFill>
                            <a:schemeClr val="tx1">
                              <a:lumMod val="50000"/>
                            </a:schemeClr>
                          </a:solidFill>
                          <a:latin typeface="Questrial"/>
                          <a:ea typeface="Questrial"/>
                          <a:cs typeface="Questrial"/>
                          <a:sym typeface="Questrial"/>
                        </a:rPr>
                        <a:t>2007</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a:solidFill>
                            <a:schemeClr val="tx1">
                              <a:lumMod val="50000"/>
                            </a:schemeClr>
                          </a:solidFill>
                          <a:latin typeface="Questrial"/>
                          <a:ea typeface="Questrial"/>
                          <a:cs typeface="Questrial"/>
                          <a:sym typeface="Questrial"/>
                        </a:rPr>
                        <a:t>2008</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a:solidFill>
                            <a:schemeClr val="tx1">
                              <a:lumMod val="50000"/>
                            </a:schemeClr>
                          </a:solidFill>
                          <a:latin typeface="Questrial"/>
                          <a:ea typeface="Questrial"/>
                          <a:cs typeface="Questrial"/>
                          <a:sym typeface="Questrial"/>
                        </a:rPr>
                        <a:t>2009</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a:solidFill>
                            <a:schemeClr val="tx1">
                              <a:lumMod val="50000"/>
                            </a:schemeClr>
                          </a:solidFill>
                          <a:latin typeface="Questrial"/>
                          <a:ea typeface="Questrial"/>
                          <a:cs typeface="Questrial"/>
                          <a:sym typeface="Questrial"/>
                        </a:rPr>
                        <a:t>2010</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a:solidFill>
                            <a:schemeClr val="tx1">
                              <a:lumMod val="50000"/>
                            </a:schemeClr>
                          </a:solidFill>
                          <a:latin typeface="Questrial"/>
                          <a:ea typeface="Questrial"/>
                          <a:cs typeface="Questrial"/>
                          <a:sym typeface="Questrial"/>
                        </a:rPr>
                        <a:t>2011</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a:solidFill>
                            <a:schemeClr val="tx1">
                              <a:lumMod val="50000"/>
                            </a:schemeClr>
                          </a:solidFill>
                          <a:latin typeface="Questrial"/>
                          <a:ea typeface="Questrial"/>
                          <a:cs typeface="Questrial"/>
                          <a:sym typeface="Questrial"/>
                        </a:rPr>
                        <a:t>2012</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a:solidFill>
                            <a:schemeClr val="tx1">
                              <a:lumMod val="50000"/>
                            </a:schemeClr>
                          </a:solidFill>
                          <a:latin typeface="Questrial"/>
                          <a:ea typeface="Questrial"/>
                          <a:cs typeface="Questrial"/>
                          <a:sym typeface="Questrial"/>
                        </a:rPr>
                        <a:t>2013</a:t>
                      </a:r>
                    </a:p>
                  </a:txBody>
                  <a:tcPr marL="91425" marR="91425" marT="91425" marB="91425">
                    <a:solidFill>
                      <a:srgbClr val="BE534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200" b="1" u="none" strike="noStrike" cap="none" baseline="0" dirty="0">
                          <a:solidFill>
                            <a:schemeClr val="tx1">
                              <a:lumMod val="50000"/>
                            </a:schemeClr>
                          </a:solidFill>
                          <a:latin typeface="Questrial"/>
                          <a:ea typeface="Questrial"/>
                          <a:cs typeface="Questrial"/>
                          <a:sym typeface="Questrial"/>
                        </a:rPr>
                        <a:t>2014</a:t>
                      </a:r>
                    </a:p>
                  </a:txBody>
                  <a:tcPr marL="91425" marR="91425" marT="91425" marB="91425">
                    <a:solidFill>
                      <a:srgbClr val="BE5341"/>
                    </a:solidFill>
                  </a:tcPr>
                </a:tc>
              </a:tr>
              <a:tr h="393375">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May</a:t>
                      </a:r>
                    </a:p>
                  </a:txBody>
                  <a:tcPr marL="91425" marR="91425" marT="91425" marB="91425">
                    <a:solidFill>
                      <a:srgbClr val="51A96D"/>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6</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6</a:t>
                      </a:r>
                    </a:p>
                  </a:txBody>
                  <a:tcPr marL="91425" marR="91425" marT="91425" marB="91425">
                    <a:solidFill>
                      <a:srgbClr val="FFF2CC"/>
                    </a:solidFill>
                  </a:tcPr>
                </a:tc>
              </a:tr>
              <a:tr h="393375">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June</a:t>
                      </a:r>
                    </a:p>
                  </a:txBody>
                  <a:tcPr marL="91425" marR="91425" marT="91425" marB="91425">
                    <a:solidFill>
                      <a:srgbClr val="51A96D"/>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chemeClr val="tx1">
                              <a:lumMod val="50000"/>
                            </a:schemeClr>
                          </a:solidFill>
                          <a:latin typeface="Questrial"/>
                          <a:ea typeface="Questrial"/>
                          <a:cs typeface="Questrial"/>
                          <a:sym typeface="Questrial"/>
                        </a:rPr>
                        <a:t>12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FF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8</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FF0000"/>
                          </a:solidFill>
                          <a:latin typeface="Questrial"/>
                          <a:ea typeface="Questrial"/>
                          <a:cs typeface="Questrial"/>
                          <a:sym typeface="Questrial"/>
                        </a:rPr>
                        <a:t>29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25</a:t>
                      </a:r>
                    </a:p>
                  </a:txBody>
                  <a:tcPr marL="91425" marR="91425" marT="91425" marB="91425">
                    <a:solidFill>
                      <a:srgbClr val="FFF2CC"/>
                    </a:solidFill>
                  </a:tcPr>
                </a:tc>
              </a:tr>
              <a:tr h="393375">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July</a:t>
                      </a:r>
                    </a:p>
                  </a:txBody>
                  <a:tcPr marL="91425" marR="91425" marT="91425" marB="91425">
                    <a:solidFill>
                      <a:srgbClr val="51A96D"/>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chemeClr val="tx1">
                              <a:lumMod val="50000"/>
                            </a:schemeClr>
                          </a:solidFill>
                          <a:latin typeface="Questrial"/>
                          <a:ea typeface="Questrial"/>
                          <a:cs typeface="Questrial"/>
                          <a:sym typeface="Questrial"/>
                        </a:rPr>
                        <a:t>28</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26</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25</a:t>
                      </a:r>
                    </a:p>
                  </a:txBody>
                  <a:tcPr marL="91425" marR="91425" marT="91425" marB="91425">
                    <a:solidFill>
                      <a:srgbClr val="FFF2CC"/>
                    </a:solidFill>
                  </a:tcPr>
                </a:tc>
              </a:tr>
              <a:tr h="393375">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August</a:t>
                      </a:r>
                    </a:p>
                  </a:txBody>
                  <a:tcPr marL="91425" marR="91425" marT="91425" marB="91425">
                    <a:solidFill>
                      <a:srgbClr val="51A96D"/>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chemeClr val="tx1">
                              <a:lumMod val="50000"/>
                            </a:schemeClr>
                          </a:solidFill>
                          <a:latin typeface="Questrial"/>
                          <a:ea typeface="Questrial"/>
                          <a:cs typeface="Questrial"/>
                          <a:sym typeface="Questrial"/>
                        </a:rPr>
                        <a:t>13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chemeClr val="tx1">
                              <a:lumMod val="50000"/>
                            </a:schemeClr>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chemeClr val="tx1">
                              <a:lumMod val="50000"/>
                            </a:schemeClr>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15</a:t>
                      </a:r>
                    </a:p>
                  </a:txBody>
                  <a:tcPr marL="91425" marR="91425" marT="91425" marB="91425">
                    <a:solidFill>
                      <a:srgbClr val="FFF2CC"/>
                    </a:solidFill>
                  </a:tcPr>
                </a:tc>
              </a:tr>
              <a:tr h="393375">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September</a:t>
                      </a:r>
                    </a:p>
                  </a:txBody>
                  <a:tcPr marL="91425" marR="91425" marT="91425" marB="91425">
                    <a:lnB w="9525" cap="flat" cmpd="sng">
                      <a:solidFill>
                        <a:srgbClr val="000000"/>
                      </a:solidFill>
                      <a:prstDash val="solid"/>
                      <a:round/>
                      <a:headEnd type="none" w="med" len="med"/>
                      <a:tailEnd type="none" w="med" len="med"/>
                    </a:lnB>
                    <a:solidFill>
                      <a:srgbClr val="51A96D"/>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8</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2</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chemeClr val="tx1">
                              <a:lumMod val="50000"/>
                            </a:schemeClr>
                          </a:solidFill>
                          <a:latin typeface="Questrial"/>
                          <a:ea typeface="Questrial"/>
                          <a:cs typeface="Questrial"/>
                          <a:sym typeface="Questrial"/>
                        </a:rPr>
                        <a:t>12</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5</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10</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18</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14</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7</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11</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chemeClr val="tx1">
                              <a:lumMod val="50000"/>
                            </a:schemeClr>
                          </a:solidFill>
                          <a:latin typeface="Questrial"/>
                          <a:ea typeface="Questrial"/>
                          <a:cs typeface="Questrial"/>
                          <a:sym typeface="Questrial"/>
                        </a:rPr>
                        <a:t>10</a:t>
                      </a:r>
                    </a:p>
                  </a:txBody>
                  <a:tcPr marL="91425" marR="91425" marT="91425" marB="91425">
                    <a:lnB w="9525" cap="flat" cmpd="sng">
                      <a:solidFill>
                        <a:srgbClr val="000000"/>
                      </a:solidFill>
                      <a:prstDash val="solid"/>
                      <a:round/>
                      <a:headEnd type="none" w="med" len="med"/>
                      <a:tailEnd type="none" w="med" len="med"/>
                    </a:lnB>
                    <a:solidFill>
                      <a:srgbClr val="FFF2CC"/>
                    </a:solidFill>
                  </a:tcPr>
                </a:tc>
              </a:tr>
              <a:tr h="288433">
                <a:tc>
                  <a:txBody>
                    <a:bodyPr/>
                    <a:lstStyle/>
                    <a:p>
                      <a:pPr marL="0" marR="0" lvl="0" indent="0" algn="l" rtl="0">
                        <a:lnSpc>
                          <a:spcPct val="100000"/>
                        </a:lnSpc>
                        <a:spcBef>
                          <a:spcPts val="0"/>
                        </a:spcBef>
                        <a:spcAft>
                          <a:spcPts val="0"/>
                        </a:spcAft>
                        <a:buClr>
                          <a:srgbClr val="000000"/>
                        </a:buClr>
                        <a:buSzPct val="25000"/>
                        <a:buFont typeface="Questrial"/>
                        <a:buNone/>
                      </a:pPr>
                      <a:r>
                        <a:rPr lang="en-US" sz="1100" b="1" i="1" u="none" strike="noStrike" cap="none" baseline="0" dirty="0">
                          <a:solidFill>
                            <a:srgbClr val="000000"/>
                          </a:solidFill>
                          <a:latin typeface="Questrial"/>
                          <a:ea typeface="Questrial"/>
                          <a:cs typeface="Questrial"/>
                          <a:sym typeface="Questrial"/>
                        </a:rPr>
                        <a:t>Total # of Days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0000FF"/>
                          </a:solidFill>
                          <a:latin typeface="Calibri"/>
                          <a:ea typeface="Calibri"/>
                          <a:cs typeface="Calibri"/>
                          <a:sym typeface="Calibri"/>
                        </a:rPr>
                        <a:t>66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D966"/>
                          </a:solidFill>
                          <a:latin typeface="Calibri"/>
                          <a:ea typeface="Calibri"/>
                          <a:cs typeface="Calibri"/>
                          <a:sym typeface="Calibri"/>
                        </a:rPr>
                        <a:t>71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E69138"/>
                          </a:solidFill>
                          <a:latin typeface="Calibri"/>
                          <a:ea typeface="Calibri"/>
                          <a:cs typeface="Calibri"/>
                          <a:sym typeface="Calibri"/>
                        </a:rPr>
                        <a:t>75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1C232"/>
                          </a:solidFill>
                          <a:latin typeface="Calibri"/>
                          <a:ea typeface="Calibri"/>
                          <a:cs typeface="Calibri"/>
                          <a:sym typeface="Calibri"/>
                        </a:rPr>
                        <a:t>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1C232"/>
                          </a:solidFill>
                          <a:latin typeface="Calibri"/>
                          <a:ea typeface="Calibri"/>
                          <a:cs typeface="Calibri"/>
                          <a:sym typeface="Calibri"/>
                        </a:rPr>
                        <a:t>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0000"/>
                          </a:solidFill>
                          <a:latin typeface="Calibri"/>
                          <a:ea typeface="Calibri"/>
                          <a:cs typeface="Calibri"/>
                          <a:sym typeface="Calibri"/>
                        </a:rPr>
                        <a:t>85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7500"/>
                          </a:solidFill>
                          <a:latin typeface="Calibri"/>
                          <a:ea typeface="Calibri"/>
                          <a:cs typeface="Calibri"/>
                          <a:sym typeface="Calibri"/>
                        </a:rPr>
                        <a:t>80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9900"/>
                          </a:solidFill>
                          <a:latin typeface="Calibri"/>
                          <a:ea typeface="Calibri"/>
                          <a:cs typeface="Calibri"/>
                          <a:sym typeface="Calibri"/>
                        </a:rPr>
                        <a:t>77</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CC0000"/>
                          </a:solidFill>
                          <a:latin typeface="Calibri"/>
                          <a:ea typeface="Calibri"/>
                          <a:cs typeface="Calibri"/>
                          <a:sym typeface="Calibri"/>
                        </a:rPr>
                        <a:t>83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dirty="0">
                          <a:solidFill>
                            <a:srgbClr val="CC4125"/>
                          </a:solidFill>
                          <a:latin typeface="Calibri"/>
                          <a:ea typeface="Calibri"/>
                          <a:cs typeface="Calibri"/>
                          <a:sym typeface="Calibri"/>
                        </a:rPr>
                        <a:t>81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bl>
          </a:graphicData>
        </a:graphic>
      </p:graphicFrame>
      <p:sp>
        <p:nvSpPr>
          <p:cNvPr id="82" name="Shape 82"/>
          <p:cNvSpPr txBox="1"/>
          <p:nvPr/>
        </p:nvSpPr>
        <p:spPr>
          <a:xfrm>
            <a:off x="18721237" y="9874275"/>
            <a:ext cx="8229600" cy="1348200"/>
          </a:xfrm>
          <a:prstGeom prst="rect">
            <a:avLst/>
          </a:prstGeom>
          <a:noFill/>
          <a:ln>
            <a:noFill/>
          </a:ln>
        </p:spPr>
        <p:txBody>
          <a:bodyPr lIns="91425" tIns="91425" rIns="91425" bIns="91425" anchor="t" anchorCtr="0">
            <a:noAutofit/>
          </a:bodyPr>
          <a:lstStyle/>
          <a:p>
            <a:pPr lvl="0" algn="ctr" rtl="0">
              <a:lnSpc>
                <a:spcPct val="90000"/>
              </a:lnSpc>
              <a:spcBef>
                <a:spcPts val="0"/>
              </a:spcBef>
              <a:buNone/>
            </a:pPr>
            <a:r>
              <a:rPr lang="en-US" sz="2700" dirty="0">
                <a:solidFill>
                  <a:srgbClr val="CC4125"/>
                </a:solidFill>
                <a:latin typeface="Questrial"/>
                <a:ea typeface="Questrial"/>
                <a:cs typeface="Questrial"/>
                <a:sym typeface="Questrial"/>
              </a:rPr>
              <a:t>Within a single season, average surface temperature significantly differ between summer months.</a:t>
            </a:r>
          </a:p>
        </p:txBody>
      </p:sp>
      <p:sp>
        <p:nvSpPr>
          <p:cNvPr id="83" name="Shape 83"/>
          <p:cNvSpPr txBox="1"/>
          <p:nvPr/>
        </p:nvSpPr>
        <p:spPr>
          <a:xfrm>
            <a:off x="18490275" y="5510676"/>
            <a:ext cx="16916400" cy="560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Results</a:t>
            </a:r>
          </a:p>
        </p:txBody>
      </p:sp>
      <p:sp>
        <p:nvSpPr>
          <p:cNvPr id="84" name="Shape 84"/>
          <p:cNvSpPr txBox="1"/>
          <p:nvPr/>
        </p:nvSpPr>
        <p:spPr>
          <a:xfrm>
            <a:off x="11755025" y="21719612"/>
            <a:ext cx="6398099" cy="1031099"/>
          </a:xfrm>
          <a:prstGeom prst="rect">
            <a:avLst/>
          </a:prstGeom>
          <a:noFill/>
          <a:ln>
            <a:noFill/>
          </a:ln>
        </p:spPr>
        <p:txBody>
          <a:bodyPr lIns="91425" tIns="91425" rIns="91425" bIns="91425" anchor="t" anchorCtr="0">
            <a:noAutofit/>
          </a:bodyPr>
          <a:lstStyle/>
          <a:p>
            <a:pPr lvl="0" algn="r" rtl="0">
              <a:lnSpc>
                <a:spcPct val="90000"/>
              </a:lnSpc>
              <a:spcBef>
                <a:spcPts val="0"/>
              </a:spcBef>
              <a:buNone/>
            </a:pPr>
            <a:r>
              <a:rPr lang="en-US" sz="2700">
                <a:solidFill>
                  <a:srgbClr val="767171"/>
                </a:solidFill>
                <a:latin typeface="Garamond"/>
                <a:ea typeface="Garamond"/>
                <a:cs typeface="Garamond"/>
                <a:sym typeface="Garamond"/>
              </a:rPr>
              <a:t>Simply used to compare surface temperature values with Aqua MODIS for accuracy.</a:t>
            </a:r>
          </a:p>
        </p:txBody>
      </p:sp>
      <p:sp>
        <p:nvSpPr>
          <p:cNvPr id="85" name="Shape 85"/>
          <p:cNvSpPr txBox="1"/>
          <p:nvPr/>
        </p:nvSpPr>
        <p:spPr>
          <a:xfrm>
            <a:off x="11755025" y="19884462"/>
            <a:ext cx="6398099" cy="529799"/>
          </a:xfrm>
          <a:prstGeom prst="rect">
            <a:avLst/>
          </a:prstGeom>
          <a:noFill/>
          <a:ln>
            <a:noFill/>
          </a:ln>
        </p:spPr>
        <p:txBody>
          <a:bodyPr lIns="91425" tIns="91425" rIns="91425" bIns="91425" anchor="t" anchorCtr="0">
            <a:noAutofit/>
          </a:bodyPr>
          <a:lstStyle/>
          <a:p>
            <a:pPr lvl="0" algn="r" rtl="0">
              <a:lnSpc>
                <a:spcPct val="90000"/>
              </a:lnSpc>
              <a:spcBef>
                <a:spcPts val="0"/>
              </a:spcBef>
              <a:buNone/>
            </a:pPr>
            <a:r>
              <a:rPr lang="en-US" sz="2700" b="1">
                <a:solidFill>
                  <a:srgbClr val="CC4125"/>
                </a:solidFill>
                <a:latin typeface="Questrial"/>
                <a:ea typeface="Questrial"/>
                <a:cs typeface="Questrial"/>
                <a:sym typeface="Questrial"/>
              </a:rPr>
              <a:t>Landsat 8</a:t>
            </a:r>
          </a:p>
        </p:txBody>
      </p:sp>
      <p:sp>
        <p:nvSpPr>
          <p:cNvPr id="86" name="Shape 86"/>
          <p:cNvSpPr txBox="1"/>
          <p:nvPr/>
        </p:nvSpPr>
        <p:spPr>
          <a:xfrm>
            <a:off x="11239025" y="18223775"/>
            <a:ext cx="6877199" cy="1191900"/>
          </a:xfrm>
          <a:prstGeom prst="rect">
            <a:avLst/>
          </a:prstGeom>
          <a:noFill/>
          <a:ln>
            <a:noFill/>
          </a:ln>
        </p:spPr>
        <p:txBody>
          <a:bodyPr lIns="91425" tIns="91425" rIns="91425" bIns="91425" anchor="t" anchorCtr="0">
            <a:noAutofit/>
          </a:bodyPr>
          <a:lstStyle/>
          <a:p>
            <a:pPr lvl="0" algn="r" rtl="0">
              <a:lnSpc>
                <a:spcPct val="90000"/>
              </a:lnSpc>
              <a:spcBef>
                <a:spcPts val="0"/>
              </a:spcBef>
              <a:buNone/>
            </a:pPr>
            <a:r>
              <a:rPr lang="en-US" sz="2700">
                <a:solidFill>
                  <a:srgbClr val="767171"/>
                </a:solidFill>
                <a:latin typeface="Garamond"/>
                <a:ea typeface="Garamond"/>
                <a:cs typeface="Garamond"/>
                <a:sym typeface="Garamond"/>
              </a:rPr>
              <a:t>Used to gather daily surface temperature (1:30 AM/PM passover) data per census tract for statistical comparisons</a:t>
            </a:r>
          </a:p>
        </p:txBody>
      </p:sp>
      <p:sp>
        <p:nvSpPr>
          <p:cNvPr id="87" name="Shape 87"/>
          <p:cNvSpPr txBox="1"/>
          <p:nvPr/>
        </p:nvSpPr>
        <p:spPr>
          <a:xfrm>
            <a:off x="11913825" y="17867723"/>
            <a:ext cx="6203099" cy="560400"/>
          </a:xfrm>
          <a:prstGeom prst="rect">
            <a:avLst/>
          </a:prstGeom>
          <a:noFill/>
          <a:ln>
            <a:noFill/>
          </a:ln>
        </p:spPr>
        <p:txBody>
          <a:bodyPr lIns="91425" tIns="91425" rIns="91425" bIns="91425" anchor="t" anchorCtr="0">
            <a:noAutofit/>
          </a:bodyPr>
          <a:lstStyle/>
          <a:p>
            <a:pPr lvl="0" algn="r" rtl="0">
              <a:lnSpc>
                <a:spcPct val="90000"/>
              </a:lnSpc>
              <a:spcBef>
                <a:spcPts val="0"/>
              </a:spcBef>
              <a:buNone/>
            </a:pPr>
            <a:r>
              <a:rPr lang="en-US" sz="2700" b="1">
                <a:solidFill>
                  <a:srgbClr val="CC4125"/>
                </a:solidFill>
                <a:latin typeface="Questrial"/>
                <a:ea typeface="Questrial"/>
                <a:cs typeface="Questrial"/>
                <a:sym typeface="Questrial"/>
              </a:rPr>
              <a:t>Aqua MODIS</a:t>
            </a:r>
          </a:p>
        </p:txBody>
      </p:sp>
      <p:sp>
        <p:nvSpPr>
          <p:cNvPr id="88" name="Shape 88"/>
          <p:cNvSpPr txBox="1"/>
          <p:nvPr/>
        </p:nvSpPr>
        <p:spPr>
          <a:xfrm>
            <a:off x="11950569" y="21428237"/>
            <a:ext cx="6203099" cy="529799"/>
          </a:xfrm>
          <a:prstGeom prst="rect">
            <a:avLst/>
          </a:prstGeom>
          <a:noFill/>
          <a:ln>
            <a:noFill/>
          </a:ln>
        </p:spPr>
        <p:txBody>
          <a:bodyPr lIns="91425" tIns="91425" rIns="91425" bIns="91425" anchor="t" anchorCtr="0">
            <a:noAutofit/>
          </a:bodyPr>
          <a:lstStyle/>
          <a:p>
            <a:pPr lvl="0" algn="r" rtl="0">
              <a:lnSpc>
                <a:spcPct val="90000"/>
              </a:lnSpc>
              <a:spcBef>
                <a:spcPts val="0"/>
              </a:spcBef>
              <a:buNone/>
            </a:pPr>
            <a:r>
              <a:rPr lang="en-US" sz="2700" b="1">
                <a:solidFill>
                  <a:srgbClr val="CC4125"/>
                </a:solidFill>
                <a:latin typeface="Questrial"/>
                <a:ea typeface="Questrial"/>
                <a:cs typeface="Questrial"/>
                <a:sym typeface="Questrial"/>
              </a:rPr>
              <a:t>Terra MODIS</a:t>
            </a:r>
          </a:p>
        </p:txBody>
      </p:sp>
      <p:pic>
        <p:nvPicPr>
          <p:cNvPr id="89" name="Shape 89"/>
          <p:cNvPicPr preferRelativeResize="0"/>
          <p:nvPr/>
        </p:nvPicPr>
        <p:blipFill rotWithShape="1">
          <a:blip r:embed="rId11">
            <a:alphaModFix/>
          </a:blip>
          <a:srcRect/>
          <a:stretch/>
        </p:blipFill>
        <p:spPr>
          <a:xfrm>
            <a:off x="10082296" y="20285442"/>
            <a:ext cx="1537199" cy="1037999"/>
          </a:xfrm>
          <a:prstGeom prst="rect">
            <a:avLst/>
          </a:prstGeom>
          <a:noFill/>
          <a:ln>
            <a:noFill/>
          </a:ln>
        </p:spPr>
      </p:pic>
      <p:pic>
        <p:nvPicPr>
          <p:cNvPr id="90" name="Shape 90"/>
          <p:cNvPicPr preferRelativeResize="0"/>
          <p:nvPr/>
        </p:nvPicPr>
        <p:blipFill rotWithShape="1">
          <a:blip r:embed="rId12">
            <a:alphaModFix/>
          </a:blip>
          <a:srcRect/>
          <a:stretch/>
        </p:blipFill>
        <p:spPr>
          <a:xfrm rot="-796179">
            <a:off x="9968339" y="17909924"/>
            <a:ext cx="2398334" cy="1038098"/>
          </a:xfrm>
          <a:prstGeom prst="rect">
            <a:avLst/>
          </a:prstGeom>
          <a:noFill/>
          <a:ln>
            <a:noFill/>
          </a:ln>
        </p:spPr>
      </p:pic>
      <p:pic>
        <p:nvPicPr>
          <p:cNvPr id="91" name="Shape 91"/>
          <p:cNvPicPr preferRelativeResize="0"/>
          <p:nvPr/>
        </p:nvPicPr>
        <p:blipFill rotWithShape="1">
          <a:blip r:embed="rId13">
            <a:alphaModFix/>
          </a:blip>
          <a:srcRect/>
          <a:stretch/>
        </p:blipFill>
        <p:spPr>
          <a:xfrm rot="-1802214">
            <a:off x="10023548" y="21723417"/>
            <a:ext cx="1606208" cy="1092462"/>
          </a:xfrm>
          <a:prstGeom prst="rect">
            <a:avLst/>
          </a:prstGeom>
          <a:noFill/>
          <a:ln>
            <a:noFill/>
          </a:ln>
        </p:spPr>
      </p:pic>
      <p:sp>
        <p:nvSpPr>
          <p:cNvPr id="92" name="Shape 92"/>
          <p:cNvSpPr txBox="1"/>
          <p:nvPr/>
        </p:nvSpPr>
        <p:spPr>
          <a:xfrm>
            <a:off x="11999030" y="20172662"/>
            <a:ext cx="6154199" cy="923399"/>
          </a:xfrm>
          <a:prstGeom prst="rect">
            <a:avLst/>
          </a:prstGeom>
          <a:noFill/>
          <a:ln>
            <a:noFill/>
          </a:ln>
        </p:spPr>
        <p:txBody>
          <a:bodyPr lIns="91425" tIns="91425" rIns="91425" bIns="91425" anchor="t" anchorCtr="0">
            <a:noAutofit/>
          </a:bodyPr>
          <a:lstStyle/>
          <a:p>
            <a:pPr lvl="0" algn="r" rtl="0">
              <a:lnSpc>
                <a:spcPct val="90000"/>
              </a:lnSpc>
              <a:spcBef>
                <a:spcPts val="0"/>
              </a:spcBef>
              <a:buNone/>
            </a:pPr>
            <a:r>
              <a:rPr lang="en-US" sz="2700">
                <a:solidFill>
                  <a:srgbClr val="767171"/>
                </a:solidFill>
                <a:latin typeface="Garamond"/>
                <a:ea typeface="Garamond"/>
                <a:cs typeface="Garamond"/>
                <a:sym typeface="Garamond"/>
              </a:rPr>
              <a:t>Used for refining the spatial resolution of temperature averages over census blocks</a:t>
            </a:r>
          </a:p>
        </p:txBody>
      </p:sp>
      <p:sp>
        <p:nvSpPr>
          <p:cNvPr id="93" name="Shape 93"/>
          <p:cNvSpPr txBox="1"/>
          <p:nvPr/>
        </p:nvSpPr>
        <p:spPr>
          <a:xfrm>
            <a:off x="1371525" y="26233375"/>
            <a:ext cx="4984499" cy="1452899"/>
          </a:xfrm>
          <a:prstGeom prst="rect">
            <a:avLst/>
          </a:prstGeom>
          <a:noFill/>
          <a:ln>
            <a:noFill/>
          </a:ln>
        </p:spPr>
        <p:txBody>
          <a:bodyPr lIns="91425" tIns="91425" rIns="91425" bIns="91425" anchor="t" anchorCtr="0">
            <a:noAutofit/>
          </a:bodyPr>
          <a:lstStyle/>
          <a:p>
            <a:pPr marL="347662" lvl="0" indent="-347662" rtl="0">
              <a:lnSpc>
                <a:spcPct val="90000"/>
              </a:lnSpc>
              <a:spcBef>
                <a:spcPts val="0"/>
              </a:spcBef>
              <a:buClr>
                <a:schemeClr val="accent1"/>
              </a:buClr>
              <a:buSzPct val="100000"/>
              <a:buFont typeface="Arial"/>
              <a:buChar char="●"/>
            </a:pPr>
            <a:r>
              <a:rPr lang="en-US" sz="2700">
                <a:solidFill>
                  <a:schemeClr val="dk1"/>
                </a:solidFill>
                <a:latin typeface="Garamond"/>
                <a:ea typeface="Garamond"/>
                <a:cs typeface="Garamond"/>
                <a:sym typeface="Garamond"/>
              </a:rPr>
              <a:t>Dates chosen from               MesoWest weather data </a:t>
            </a:r>
          </a:p>
          <a:p>
            <a:pPr marL="347662" lvl="0" indent="-347662" rtl="0">
              <a:lnSpc>
                <a:spcPct val="90000"/>
              </a:lnSpc>
              <a:spcBef>
                <a:spcPts val="0"/>
              </a:spcBef>
              <a:buClr>
                <a:schemeClr val="accent1"/>
              </a:buClr>
              <a:buSzPct val="100000"/>
              <a:buFont typeface="Arial"/>
              <a:buChar char="●"/>
            </a:pPr>
            <a:r>
              <a:rPr lang="en-US" sz="2700">
                <a:solidFill>
                  <a:schemeClr val="dk1"/>
                </a:solidFill>
                <a:latin typeface="Garamond"/>
                <a:ea typeface="Garamond"/>
                <a:cs typeface="Garamond"/>
                <a:sym typeface="Garamond"/>
              </a:rPr>
              <a:t>Temperature Threshold:  104°F</a:t>
            </a:r>
          </a:p>
        </p:txBody>
      </p:sp>
      <p:sp>
        <p:nvSpPr>
          <p:cNvPr id="94" name="Shape 94"/>
          <p:cNvSpPr txBox="1"/>
          <p:nvPr/>
        </p:nvSpPr>
        <p:spPr>
          <a:xfrm>
            <a:off x="18638250" y="14450737"/>
            <a:ext cx="8229600" cy="951000"/>
          </a:xfrm>
          <a:prstGeom prst="rect">
            <a:avLst/>
          </a:prstGeom>
          <a:noFill/>
          <a:ln>
            <a:noFill/>
          </a:ln>
        </p:spPr>
        <p:txBody>
          <a:bodyPr lIns="91425" tIns="91425" rIns="91425" bIns="91425" anchor="t" anchorCtr="0">
            <a:noAutofit/>
          </a:bodyPr>
          <a:lstStyle/>
          <a:p>
            <a:pPr lvl="0" rtl="0">
              <a:spcBef>
                <a:spcPts val="0"/>
              </a:spcBef>
              <a:buNone/>
            </a:pPr>
            <a:r>
              <a:rPr lang="en-US" sz="4000" b="1">
                <a:solidFill>
                  <a:srgbClr val="CC4125"/>
                </a:solidFill>
                <a:latin typeface="Questrial"/>
                <a:ea typeface="Questrial"/>
                <a:cs typeface="Questrial"/>
                <a:sym typeface="Questrial"/>
              </a:rPr>
              <a:t>Limitations</a:t>
            </a:r>
          </a:p>
        </p:txBody>
      </p:sp>
      <p:pic>
        <p:nvPicPr>
          <p:cNvPr id="95" name="Shape 95"/>
          <p:cNvPicPr preferRelativeResize="0"/>
          <p:nvPr/>
        </p:nvPicPr>
        <p:blipFill rotWithShape="1">
          <a:blip r:embed="rId14">
            <a:alphaModFix/>
          </a:blip>
          <a:srcRect/>
          <a:stretch/>
        </p:blipFill>
        <p:spPr>
          <a:xfrm>
            <a:off x="18721237" y="15235612"/>
            <a:ext cx="7635900" cy="3666000"/>
          </a:xfrm>
          <a:prstGeom prst="rect">
            <a:avLst/>
          </a:prstGeom>
          <a:noFill/>
          <a:ln w="9525" cap="flat" cmpd="sng">
            <a:solidFill>
              <a:schemeClr val="dk2">
                <a:alpha val="0"/>
              </a:schemeClr>
            </a:solidFill>
            <a:prstDash val="solid"/>
            <a:round/>
            <a:headEnd type="none" w="med" len="med"/>
            <a:tailEnd type="none" w="med" len="med"/>
          </a:ln>
        </p:spPr>
      </p:pic>
      <p:pic>
        <p:nvPicPr>
          <p:cNvPr id="96" name="Shape 96"/>
          <p:cNvPicPr preferRelativeResize="0"/>
          <p:nvPr/>
        </p:nvPicPr>
        <p:blipFill rotWithShape="1">
          <a:blip r:embed="rId15">
            <a:alphaModFix/>
          </a:blip>
          <a:srcRect/>
          <a:stretch/>
        </p:blipFill>
        <p:spPr>
          <a:xfrm>
            <a:off x="18438125" y="21065787"/>
            <a:ext cx="2831399" cy="2547299"/>
          </a:xfrm>
          <a:prstGeom prst="rect">
            <a:avLst/>
          </a:prstGeom>
          <a:noFill/>
          <a:ln>
            <a:noFill/>
          </a:ln>
        </p:spPr>
      </p:pic>
      <p:pic>
        <p:nvPicPr>
          <p:cNvPr id="97" name="Shape 97"/>
          <p:cNvPicPr preferRelativeResize="0"/>
          <p:nvPr/>
        </p:nvPicPr>
        <p:blipFill rotWithShape="1">
          <a:blip r:embed="rId16">
            <a:alphaModFix/>
          </a:blip>
          <a:srcRect/>
          <a:stretch/>
        </p:blipFill>
        <p:spPr>
          <a:xfrm>
            <a:off x="21316800" y="20284337"/>
            <a:ext cx="5327700" cy="3784500"/>
          </a:xfrm>
          <a:prstGeom prst="rect">
            <a:avLst/>
          </a:prstGeom>
          <a:noFill/>
          <a:ln>
            <a:noFill/>
          </a:ln>
        </p:spPr>
      </p:pic>
      <p:sp>
        <p:nvSpPr>
          <p:cNvPr id="98" name="Shape 98"/>
          <p:cNvSpPr txBox="1"/>
          <p:nvPr/>
        </p:nvSpPr>
        <p:spPr>
          <a:xfrm>
            <a:off x="21316800" y="24021862"/>
            <a:ext cx="2572500" cy="923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767171"/>
              </a:buClr>
              <a:buSzPct val="25000"/>
              <a:buFont typeface="Questrial"/>
              <a:buNone/>
            </a:pPr>
            <a:r>
              <a:rPr lang="en-US" sz="2700" b="0" i="0" u="none" strike="noStrike" cap="none" baseline="0">
                <a:solidFill>
                  <a:srgbClr val="767171"/>
                </a:solidFill>
                <a:latin typeface="Garamond"/>
                <a:ea typeface="Garamond"/>
                <a:cs typeface="Garamond"/>
                <a:sym typeface="Garamond"/>
              </a:rPr>
              <a:t>(MODIS/Aqua - MODIS/Terra)</a:t>
            </a:r>
          </a:p>
        </p:txBody>
      </p:sp>
      <p:sp>
        <p:nvSpPr>
          <p:cNvPr id="99" name="Shape 99"/>
          <p:cNvSpPr txBox="1"/>
          <p:nvPr/>
        </p:nvSpPr>
        <p:spPr>
          <a:xfrm>
            <a:off x="18384375" y="23640462"/>
            <a:ext cx="2622000" cy="1348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767171"/>
              </a:buClr>
              <a:buSzPct val="25000"/>
              <a:buFont typeface="Questrial"/>
              <a:buNone/>
            </a:pPr>
            <a:r>
              <a:rPr lang="en-US" sz="2700" b="0" i="0" u="none" strike="noStrike" cap="none" baseline="0">
                <a:solidFill>
                  <a:srgbClr val="767171"/>
                </a:solidFill>
                <a:latin typeface="Garamond"/>
                <a:ea typeface="Garamond"/>
                <a:cs typeface="Garamond"/>
                <a:sym typeface="Garamond"/>
              </a:rPr>
              <a:t>Surface Temperature August 12, 2007</a:t>
            </a:r>
          </a:p>
        </p:txBody>
      </p:sp>
      <p:sp>
        <p:nvSpPr>
          <p:cNvPr id="100" name="Shape 100"/>
          <p:cNvSpPr/>
          <p:nvPr/>
        </p:nvSpPr>
        <p:spPr>
          <a:xfrm>
            <a:off x="19097037" y="21660150"/>
            <a:ext cx="1698899" cy="876300"/>
          </a:xfrm>
          <a:prstGeom prst="ellipse">
            <a:avLst/>
          </a:prstGeom>
          <a:noFill/>
          <a:ln w="76200" cap="flat" cmpd="sng">
            <a:solidFill>
              <a:srgbClr val="92D05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01" name="Shape 101"/>
          <p:cNvSpPr txBox="1"/>
          <p:nvPr/>
        </p:nvSpPr>
        <p:spPr>
          <a:xfrm>
            <a:off x="18753525" y="18930362"/>
            <a:ext cx="7603499" cy="842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2700">
                <a:solidFill>
                  <a:schemeClr val="dk1"/>
                </a:solidFill>
                <a:latin typeface="Garamond"/>
                <a:ea typeface="Garamond"/>
                <a:cs typeface="Garamond"/>
                <a:sym typeface="Garamond"/>
              </a:rPr>
              <a:t>In addition to door-to-door surveys, provide an environment of randomized surveys to lower bias.</a:t>
            </a:r>
          </a:p>
        </p:txBody>
      </p:sp>
      <p:sp>
        <p:nvSpPr>
          <p:cNvPr id="102" name="Shape 102"/>
          <p:cNvSpPr txBox="1"/>
          <p:nvPr/>
        </p:nvSpPr>
        <p:spPr>
          <a:xfrm>
            <a:off x="23781000" y="24045462"/>
            <a:ext cx="399300" cy="876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767171"/>
              </a:buClr>
              <a:buSzPct val="25000"/>
              <a:buFont typeface="Questrial"/>
              <a:buNone/>
            </a:pPr>
            <a:r>
              <a:rPr lang="en-US" sz="2700" b="0" i="0" u="none" strike="noStrike" cap="none" baseline="0">
                <a:solidFill>
                  <a:srgbClr val="767171"/>
                </a:solidFill>
                <a:latin typeface="Garamond"/>
                <a:ea typeface="Garamond"/>
                <a:cs typeface="Garamond"/>
                <a:sym typeface="Garamond"/>
              </a:rPr>
              <a:t>/</a:t>
            </a:r>
          </a:p>
        </p:txBody>
      </p:sp>
      <p:sp>
        <p:nvSpPr>
          <p:cNvPr id="103" name="Shape 103"/>
          <p:cNvSpPr txBox="1"/>
          <p:nvPr/>
        </p:nvSpPr>
        <p:spPr>
          <a:xfrm>
            <a:off x="24072000" y="24030187"/>
            <a:ext cx="2622000" cy="951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767171"/>
              </a:buClr>
              <a:buSzPct val="25000"/>
              <a:buFont typeface="Questrial"/>
              <a:buNone/>
            </a:pPr>
            <a:r>
              <a:rPr lang="en-US" sz="2700" b="0" i="0" u="none" strike="noStrike" cap="none" baseline="0">
                <a:solidFill>
                  <a:srgbClr val="767171"/>
                </a:solidFill>
                <a:latin typeface="Garamond"/>
                <a:ea typeface="Garamond"/>
                <a:cs typeface="Garamond"/>
                <a:sym typeface="Garamond"/>
              </a:rPr>
              <a:t>(MODIS/Aqua + MODIS/Terra)</a:t>
            </a:r>
          </a:p>
        </p:txBody>
      </p:sp>
      <p:sp>
        <p:nvSpPr>
          <p:cNvPr id="104" name="Shape 104"/>
          <p:cNvSpPr txBox="1"/>
          <p:nvPr/>
        </p:nvSpPr>
        <p:spPr>
          <a:xfrm>
            <a:off x="18669800" y="19877937"/>
            <a:ext cx="7974600" cy="658500"/>
          </a:xfrm>
          <a:prstGeom prst="rect">
            <a:avLst/>
          </a:prstGeom>
          <a:noFill/>
          <a:ln>
            <a:noFill/>
          </a:ln>
        </p:spPr>
        <p:txBody>
          <a:bodyPr lIns="91425" tIns="91425" rIns="91425" bIns="91425" anchor="t" anchorCtr="0">
            <a:noAutofit/>
          </a:bodyPr>
          <a:lstStyle/>
          <a:p>
            <a:pPr lvl="0" algn="ctr" rtl="0">
              <a:lnSpc>
                <a:spcPct val="90000"/>
              </a:lnSpc>
              <a:spcBef>
                <a:spcPts val="0"/>
              </a:spcBef>
              <a:buNone/>
            </a:pPr>
            <a:r>
              <a:rPr lang="en-US" sz="2700" b="1">
                <a:solidFill>
                  <a:srgbClr val="CC4125"/>
                </a:solidFill>
                <a:latin typeface="Questrial"/>
                <a:ea typeface="Questrial"/>
                <a:cs typeface="Questrial"/>
                <a:sym typeface="Questrial"/>
              </a:rPr>
              <a:t>Cloudy Days</a:t>
            </a:r>
          </a:p>
        </p:txBody>
      </p:sp>
      <p:sp>
        <p:nvSpPr>
          <p:cNvPr id="105" name="Shape 105"/>
          <p:cNvSpPr txBox="1"/>
          <p:nvPr/>
        </p:nvSpPr>
        <p:spPr>
          <a:xfrm>
            <a:off x="18497625" y="25280375"/>
            <a:ext cx="8019900" cy="2673599"/>
          </a:xfrm>
          <a:prstGeom prst="rect">
            <a:avLst/>
          </a:prstGeom>
          <a:noFill/>
          <a:ln>
            <a:noFill/>
          </a:ln>
        </p:spPr>
        <p:txBody>
          <a:bodyPr lIns="91425" tIns="91425" rIns="91425" bIns="91425" anchor="t" anchorCtr="0">
            <a:noAutofit/>
          </a:bodyPr>
          <a:lstStyle/>
          <a:p>
            <a:pPr marL="347662" lvl="0" indent="-347662" rtl="0">
              <a:lnSpc>
                <a:spcPct val="90000"/>
              </a:lnSpc>
              <a:spcBef>
                <a:spcPts val="0"/>
              </a:spcBef>
              <a:buClr>
                <a:schemeClr val="accent1"/>
              </a:buClr>
              <a:buSzPct val="100000"/>
              <a:buFont typeface="Arial"/>
              <a:buChar char="●"/>
            </a:pPr>
            <a:r>
              <a:rPr lang="en-US" sz="2700" dirty="0">
                <a:solidFill>
                  <a:schemeClr val="dk1"/>
                </a:solidFill>
                <a:latin typeface="Garamond"/>
                <a:ea typeface="Garamond"/>
                <a:cs typeface="Garamond"/>
                <a:sym typeface="Garamond"/>
              </a:rPr>
              <a:t>Our focus was the “what”, “when” &amp; “where” questions of variations in the effects of UHI. Future studies could focus on “why” the heat waves shifts to determine patterns by employing </a:t>
            </a:r>
            <a:r>
              <a:rPr lang="en-US" sz="2700" dirty="0" smtClean="0">
                <a:solidFill>
                  <a:schemeClr val="dk1"/>
                </a:solidFill>
                <a:latin typeface="Garamond"/>
                <a:ea typeface="Garamond"/>
                <a:cs typeface="Garamond"/>
                <a:sym typeface="Garamond"/>
              </a:rPr>
              <a:t>landuse </a:t>
            </a:r>
            <a:r>
              <a:rPr lang="en-US" sz="2700" dirty="0">
                <a:solidFill>
                  <a:schemeClr val="dk1"/>
                </a:solidFill>
                <a:latin typeface="Garamond"/>
                <a:ea typeface="Garamond"/>
                <a:cs typeface="Garamond"/>
                <a:sym typeface="Garamond"/>
              </a:rPr>
              <a:t>classifications.</a:t>
            </a:r>
          </a:p>
          <a:p>
            <a:pPr marL="347662" lvl="0" indent="-347662" rtl="0">
              <a:lnSpc>
                <a:spcPct val="90000"/>
              </a:lnSpc>
              <a:spcBef>
                <a:spcPts val="0"/>
              </a:spcBef>
              <a:buClr>
                <a:schemeClr val="accent1"/>
              </a:buClr>
              <a:buSzPct val="100000"/>
              <a:buFont typeface="Arial"/>
              <a:buChar char="●"/>
            </a:pPr>
            <a:r>
              <a:rPr lang="en-US" sz="2700" dirty="0">
                <a:solidFill>
                  <a:schemeClr val="dk1"/>
                </a:solidFill>
                <a:latin typeface="Garamond"/>
                <a:ea typeface="Garamond"/>
                <a:cs typeface="Garamond"/>
                <a:sym typeface="Garamond"/>
              </a:rPr>
              <a:t>Explore long-term solutions (i.e. suitability analysis of strategic solar panel locations).</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1187</Words>
  <Application>Microsoft Office PowerPoint</Application>
  <PresentationFormat>Custom</PresentationFormat>
  <Paragraphs>164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Questrial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Baghel, Emma S. (LARC-E3)[SSAI DEVELOP]</dc:creator>
  <cp:lastModifiedBy>Orne, Tiffani N. (LARC-E3)[SSAI DEVELOP]</cp:lastModifiedBy>
  <cp:revision>5</cp:revision>
  <dcterms:modified xsi:type="dcterms:W3CDTF">2015-07-08T19:25:14Z</dcterms:modified>
</cp:coreProperties>
</file>