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8"/>
  </p:notesMasterIdLst>
  <p:sldIdLst>
    <p:sldId id="256" r:id="rId2"/>
    <p:sldId id="275" r:id="rId3"/>
    <p:sldId id="311" r:id="rId4"/>
    <p:sldId id="274" r:id="rId5"/>
    <p:sldId id="292" r:id="rId6"/>
    <p:sldId id="298" r:id="rId7"/>
    <p:sldId id="305" r:id="rId8"/>
    <p:sldId id="304" r:id="rId9"/>
    <p:sldId id="316" r:id="rId10"/>
    <p:sldId id="284" r:id="rId11"/>
    <p:sldId id="282" r:id="rId12"/>
    <p:sldId id="290" r:id="rId13"/>
    <p:sldId id="301" r:id="rId14"/>
    <p:sldId id="288" r:id="rId15"/>
    <p:sldId id="300" r:id="rId16"/>
    <p:sldId id="263" r:id="rId17"/>
    <p:sldId id="269" r:id="rId18"/>
    <p:sldId id="270" r:id="rId19"/>
    <p:sldId id="314" r:id="rId20"/>
    <p:sldId id="264" r:id="rId21"/>
    <p:sldId id="313" r:id="rId22"/>
    <p:sldId id="272" r:id="rId23"/>
    <p:sldId id="271" r:id="rId24"/>
    <p:sldId id="312" r:id="rId25"/>
    <p:sldId id="276" r:id="rId26"/>
    <p:sldId id="273" r:id="rId27"/>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rne, Tiffani N. (LARC-E3)[SSAI DEVELOP]" initials="OTN(D" lastIdx="5"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7158"/>
    <a:srgbClr val="174D3C"/>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2426" autoAdjust="0"/>
    <p:restoredTop sz="71902" autoAdjust="0"/>
  </p:normalViewPr>
  <p:slideViewPr>
    <p:cSldViewPr snapToGrid="0">
      <p:cViewPr varScale="1">
        <p:scale>
          <a:sx n="49" d="100"/>
          <a:sy n="49" d="100"/>
        </p:scale>
        <p:origin x="42" y="72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aseline="0" dirty="0">
                <a:latin typeface="Century Gothic" panose="020B0502020202020204" pitchFamily="34" charset="0"/>
              </a:rPr>
              <a:t>Total </a:t>
            </a:r>
            <a:r>
              <a:rPr lang="en-US" sz="2400" baseline="0" dirty="0" smtClean="0">
                <a:latin typeface="Century Gothic" panose="020B0502020202020204" pitchFamily="34" charset="0"/>
              </a:rPr>
              <a:t>Loadings</a:t>
            </a:r>
            <a:endParaRPr lang="en-US" sz="2400" baseline="0" dirty="0">
              <a:latin typeface="Century Gothic" panose="020B0502020202020204" pitchFamily="34" charset="0"/>
            </a:endParaRPr>
          </a:p>
        </c:rich>
      </c:tx>
      <c:layout>
        <c:manualLayout>
          <c:xMode val="edge"/>
          <c:yMode val="edge"/>
          <c:x val="0.30783146284867136"/>
          <c:y val="3.3112818987055911E-2"/>
        </c:manualLayout>
      </c:layout>
      <c:overlay val="0"/>
      <c:spPr>
        <a:noFill/>
        <a:ln>
          <a:noFill/>
        </a:ln>
        <a:effectLst/>
      </c:spPr>
    </c:title>
    <c:autoTitleDeleted val="0"/>
    <c:plotArea>
      <c:layout>
        <c:manualLayout>
          <c:layoutTarget val="inner"/>
          <c:xMode val="edge"/>
          <c:yMode val="edge"/>
          <c:x val="3.2231561310419397E-2"/>
          <c:y val="2.121920356742146E-3"/>
          <c:w val="0.96776854260516465"/>
          <c:h val="0.69503672451060872"/>
        </c:manualLayout>
      </c:layout>
      <c:lineChart>
        <c:grouping val="standard"/>
        <c:varyColors val="0"/>
        <c:ser>
          <c:idx val="0"/>
          <c:order val="0"/>
          <c:tx>
            <c:strRef>
              <c:f>'[SWAT_graph (1).xlsx]rch'!$J$2</c:f>
              <c:strCache>
                <c:ptCount val="1"/>
                <c:pt idx="0">
                  <c:v>Sediments</c:v>
                </c:pt>
              </c:strCache>
            </c:strRef>
          </c:tx>
          <c:spPr>
            <a:ln w="34925" cap="rnd">
              <a:solidFill>
                <a:srgbClr val="75AADB"/>
              </a:solidFill>
              <a:round/>
            </a:ln>
            <a:effectLst/>
          </c:spPr>
          <c:marker>
            <c:symbol val="none"/>
          </c:marker>
          <c:cat>
            <c:numRef>
              <c:f>'[SWAT_graph (1).xlsx]rch'!$I$3:$I$14</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'[SWAT_graph (1).xlsx]rch'!$J$3:$J$14</c:f>
              <c:numCache>
                <c:formatCode>General</c:formatCode>
                <c:ptCount val="12"/>
                <c:pt idx="0">
                  <c:v>5564462.9003888946</c:v>
                </c:pt>
                <c:pt idx="1">
                  <c:v>1228907.5263297788</c:v>
                </c:pt>
                <c:pt idx="2">
                  <c:v>643900.62161221053</c:v>
                </c:pt>
                <c:pt idx="3">
                  <c:v>166009.93559570526</c:v>
                </c:pt>
                <c:pt idx="4">
                  <c:v>3939289.474346316</c:v>
                </c:pt>
                <c:pt idx="5">
                  <c:v>14484828.947765263</c:v>
                </c:pt>
                <c:pt idx="6">
                  <c:v>12190130.93767</c:v>
                </c:pt>
                <c:pt idx="7">
                  <c:v>11247544.316444736</c:v>
                </c:pt>
                <c:pt idx="8">
                  <c:v>19862187.897732105</c:v>
                </c:pt>
                <c:pt idx="9">
                  <c:v>19228294.737827372</c:v>
                </c:pt>
                <c:pt idx="10">
                  <c:v>12031889.474516317</c:v>
                </c:pt>
                <c:pt idx="11">
                  <c:v>9100072.1063426323</c:v>
                </c:pt>
              </c:numCache>
            </c:numRef>
          </c:val>
          <c:smooth val="0"/>
        </c:ser>
        <c:ser>
          <c:idx val="1"/>
          <c:order val="1"/>
          <c:tx>
            <c:strRef>
              <c:f>'[SWAT_graph (1).xlsx]rch'!$K$2</c:f>
              <c:strCache>
                <c:ptCount val="1"/>
                <c:pt idx="0">
                  <c:v>Nitrogen</c:v>
                </c:pt>
              </c:strCache>
            </c:strRef>
          </c:tx>
          <c:spPr>
            <a:ln w="28575" cap="rnd">
              <a:solidFill>
                <a:schemeClr val="accent2"/>
              </a:solidFill>
              <a:round/>
            </a:ln>
            <a:effectLst/>
          </c:spPr>
          <c:marker>
            <c:symbol val="none"/>
          </c:marker>
          <c:cat>
            <c:numRef>
              <c:f>'[SWAT_graph (1).xlsx]rch'!$I$3:$I$14</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'[SWAT_graph (1).xlsx]rch'!$K$3:$K$14</c:f>
              <c:numCache>
                <c:formatCode>General</c:formatCode>
                <c:ptCount val="12"/>
                <c:pt idx="0">
                  <c:v>3699690.001408421</c:v>
                </c:pt>
                <c:pt idx="1">
                  <c:v>1206225.4211381581</c:v>
                </c:pt>
                <c:pt idx="2">
                  <c:v>2069619.6264083157</c:v>
                </c:pt>
                <c:pt idx="3">
                  <c:v>1811994.1579782635</c:v>
                </c:pt>
                <c:pt idx="4">
                  <c:v>1904747.370412105</c:v>
                </c:pt>
                <c:pt idx="5">
                  <c:v>4969730.5277252635</c:v>
                </c:pt>
                <c:pt idx="6">
                  <c:v>7951007.8977426318</c:v>
                </c:pt>
                <c:pt idx="7">
                  <c:v>6148771.5820515789</c:v>
                </c:pt>
                <c:pt idx="8">
                  <c:v>4612157.9039526312</c:v>
                </c:pt>
                <c:pt idx="9">
                  <c:v>3292183.6882147365</c:v>
                </c:pt>
                <c:pt idx="10">
                  <c:v>1483379.4767884209</c:v>
                </c:pt>
                <c:pt idx="11">
                  <c:v>461299.47745473683</c:v>
                </c:pt>
              </c:numCache>
            </c:numRef>
          </c:val>
          <c:smooth val="0"/>
        </c:ser>
        <c:ser>
          <c:idx val="2"/>
          <c:order val="2"/>
          <c:tx>
            <c:strRef>
              <c:f>'[SWAT_graph (1).xlsx]rch'!$L$2</c:f>
              <c:strCache>
                <c:ptCount val="1"/>
                <c:pt idx="0">
                  <c:v>Phosphorous</c:v>
                </c:pt>
              </c:strCache>
            </c:strRef>
          </c:tx>
          <c:spPr>
            <a:ln w="28575" cap="rnd">
              <a:solidFill>
                <a:schemeClr val="accent3"/>
              </a:solidFill>
              <a:round/>
            </a:ln>
            <a:effectLst/>
          </c:spPr>
          <c:marker>
            <c:symbol val="none"/>
          </c:marker>
          <c:cat>
            <c:numRef>
              <c:f>'[SWAT_graph (1).xlsx]rch'!$I$3:$I$14</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'[SWAT_graph (1).xlsx]rch'!$L$3:$L$14</c:f>
              <c:numCache>
                <c:formatCode>General</c:formatCode>
                <c:ptCount val="12"/>
                <c:pt idx="0">
                  <c:v>927627.57934378949</c:v>
                </c:pt>
                <c:pt idx="1">
                  <c:v>259773.25791885261</c:v>
                </c:pt>
                <c:pt idx="2">
                  <c:v>139111.1072057737</c:v>
                </c:pt>
                <c:pt idx="3">
                  <c:v>98773.43017573157</c:v>
                </c:pt>
                <c:pt idx="4">
                  <c:v>582108.9479173685</c:v>
                </c:pt>
                <c:pt idx="5">
                  <c:v>1771176.3161942104</c:v>
                </c:pt>
                <c:pt idx="6">
                  <c:v>2062324.916596842</c:v>
                </c:pt>
                <c:pt idx="7">
                  <c:v>1419622.9481847368</c:v>
                </c:pt>
                <c:pt idx="8">
                  <c:v>1514152.1077552631</c:v>
                </c:pt>
                <c:pt idx="9">
                  <c:v>1157926.3168452631</c:v>
                </c:pt>
                <c:pt idx="10">
                  <c:v>487749.47450999991</c:v>
                </c:pt>
                <c:pt idx="11">
                  <c:v>143620.7378694737</c:v>
                </c:pt>
              </c:numCache>
            </c:numRef>
          </c:val>
          <c:smooth val="0"/>
        </c:ser>
        <c:dLbls>
          <c:showLegendKey val="0"/>
          <c:showVal val="0"/>
          <c:showCatName val="0"/>
          <c:showSerName val="0"/>
          <c:showPercent val="0"/>
          <c:showBubbleSize val="0"/>
        </c:dLbls>
        <c:smooth val="0"/>
        <c:axId val="218291864"/>
        <c:axId val="218292256"/>
      </c:lineChart>
      <c:catAx>
        <c:axId val="21829186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dirty="0">
                    <a:latin typeface="Century Gothic" panose="020B0502020202020204" pitchFamily="34" charset="0"/>
                  </a:rPr>
                  <a:t>Month</a:t>
                </a:r>
              </a:p>
            </c:rich>
          </c:tx>
          <c:layout/>
          <c:overlay val="0"/>
          <c:spPr>
            <a:noFill/>
            <a:ln>
              <a:noFill/>
            </a:ln>
            <a:effectLst/>
          </c:sp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18292256"/>
        <c:crosses val="autoZero"/>
        <c:auto val="1"/>
        <c:lblAlgn val="ctr"/>
        <c:lblOffset val="100"/>
        <c:noMultiLvlLbl val="0"/>
      </c:catAx>
      <c:valAx>
        <c:axId val="218292256"/>
        <c:scaling>
          <c:orientation val="minMax"/>
        </c:scaling>
        <c:delete val="1"/>
        <c:axPos val="l"/>
        <c:numFmt formatCode="General" sourceLinked="1"/>
        <c:majorTickMark val="none"/>
        <c:minorTickMark val="none"/>
        <c:tickLblPos val="nextTo"/>
        <c:crossAx val="21829186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8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Entry>
      <c:legendEntry>
        <c:idx val="1"/>
        <c:txPr>
          <a:bodyPr rot="0" spcFirstLastPara="1" vertOverflow="ellipsis" vert="horz" wrap="square" anchor="ctr" anchorCtr="1"/>
          <a:lstStyle/>
          <a:p>
            <a:pPr>
              <a:defRPr sz="18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Entry>
      <c:legendEntry>
        <c:idx val="2"/>
        <c:txPr>
          <a:bodyPr rot="0" spcFirstLastPara="1" vertOverflow="ellipsis" vert="horz" wrap="square" anchor="ctr" anchorCtr="1"/>
          <a:lstStyle/>
          <a:p>
            <a:pPr>
              <a:defRPr sz="18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Entry>
      <c:layout>
        <c:manualLayout>
          <c:xMode val="edge"/>
          <c:yMode val="edge"/>
          <c:x val="0.28944014767696397"/>
          <c:y val="0.81457617154594242"/>
          <c:w val="0.46811004982980314"/>
          <c:h val="0.17164021808874821"/>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 name="Shape 3"/>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 name="Shape 4"/>
          <p:cNvSpPr>
            <a:spLocks noGrp="1" noRot="1" noChangeAspect="1"/>
          </p:cNvSpPr>
          <p:nvPr>
            <p:ph type="sldImg" idx="3"/>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 name="Shape 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lvl1pPr marL="0" marR="0" indent="0" algn="r" rtl="0">
              <a:spcBef>
                <a:spcPts val="0"/>
              </a:spcBef>
              <a:buNone/>
              <a:defRPr sz="1200" b="0" i="0" u="none" strike="noStrike" cap="none" baseline="0">
                <a:solidFill>
                  <a:schemeClr val="dk1"/>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extLst>
      <p:ext uri="{BB962C8B-B14F-4D97-AF65-F5344CB8AC3E}">
        <p14:creationId xmlns:p14="http://schemas.microsoft.com/office/powerpoint/2010/main" val="347678734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r>
              <a:rPr lang="en-US" sz="1200" kern="1200" dirty="0" smtClean="0">
                <a:solidFill>
                  <a:schemeClr val="tx1"/>
                </a:solidFill>
                <a:effectLst/>
                <a:latin typeface="+mn-lt"/>
                <a:ea typeface="+mn-ea"/>
                <a:cs typeface="+mn-cs"/>
              </a:rPr>
              <a:t>Hi my name is Rebecca Chapman, and I am the team Lead on this project. I recently graduated from Clark University with a BA in Geography and Economics.</a:t>
            </a:r>
          </a:p>
          <a:p>
            <a:r>
              <a:rPr lang="en-US" sz="1200" kern="1200" dirty="0" smtClean="0">
                <a:solidFill>
                  <a:schemeClr val="tx1"/>
                </a:solidFill>
                <a:effectLst/>
                <a:latin typeface="+mn-lt"/>
                <a:ea typeface="+mn-ea"/>
                <a:cs typeface="+mn-cs"/>
              </a:rPr>
              <a:t>Hi, my name is Alannah Johansen, and I graduated from University of California - Davis with a BS in Ecology </a:t>
            </a:r>
          </a:p>
          <a:p>
            <a:r>
              <a:rPr lang="en-US" sz="1200" kern="1200" dirty="0" smtClean="0">
                <a:solidFill>
                  <a:schemeClr val="tx1"/>
                </a:solidFill>
                <a:effectLst/>
                <a:latin typeface="+mn-lt"/>
                <a:ea typeface="+mn-ea"/>
                <a:cs typeface="+mn-cs"/>
              </a:rPr>
              <a:t>Hi, my name is Ase Mitchell, and I graduated from University of California –Berkeley with a BA in Geography.</a:t>
            </a:r>
          </a:p>
          <a:p>
            <a:r>
              <a:rPr lang="en-US" sz="1200" kern="1200" dirty="0" smtClean="0">
                <a:solidFill>
                  <a:schemeClr val="tx1"/>
                </a:solidFill>
                <a:effectLst/>
                <a:latin typeface="+mn-lt"/>
                <a:ea typeface="+mn-ea"/>
                <a:cs typeface="+mn-cs"/>
              </a:rPr>
              <a:t>Hi, my name is Irma Caraballo Alvarez, and I am a </a:t>
            </a:r>
            <a:r>
              <a:rPr lang="en-US" sz="1200" kern="1200" dirty="0" err="1" smtClean="0">
                <a:solidFill>
                  <a:schemeClr val="tx1"/>
                </a:solidFill>
                <a:effectLst/>
                <a:latin typeface="+mn-lt"/>
                <a:ea typeface="+mn-ea"/>
                <a:cs typeface="+mn-cs"/>
              </a:rPr>
              <a:t>Ph.D</a:t>
            </a:r>
            <a:r>
              <a:rPr lang="en-US" sz="1200" kern="1200" dirty="0" smtClean="0">
                <a:solidFill>
                  <a:schemeClr val="tx1"/>
                </a:solidFill>
                <a:effectLst/>
                <a:latin typeface="+mn-lt"/>
                <a:ea typeface="+mn-ea"/>
                <a:cs typeface="+mn-cs"/>
              </a:rPr>
              <a:t> student at the University of Puerto Rico, studying Environmental Science.</a:t>
            </a:r>
          </a:p>
          <a:p>
            <a:r>
              <a:rPr lang="en-US" sz="1200" kern="1200" dirty="0" smtClean="0">
                <a:solidFill>
                  <a:schemeClr val="tx1"/>
                </a:solidFill>
                <a:effectLst/>
                <a:latin typeface="+mn-lt"/>
                <a:ea typeface="+mn-ea"/>
                <a:cs typeface="+mn-cs"/>
              </a:rPr>
              <a:t>Hi, my name is Mackenzie Taggart, and I am a undergraduate at California Polytechnic State University, studying Earth Science.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Hi my name is Bridget Smith, and I am a recent graduate from University of California –Berkeley with a BS in Environmental Science.</a:t>
            </a:r>
          </a:p>
          <a:p>
            <a:r>
              <a:rPr lang="en-US" sz="1200" kern="1200" dirty="0" smtClean="0">
                <a:solidFill>
                  <a:schemeClr val="tx1"/>
                </a:solidFill>
                <a:effectLst/>
                <a:latin typeface="+mn-lt"/>
                <a:ea typeface="+mn-ea"/>
                <a:cs typeface="+mn-cs"/>
              </a:rPr>
              <a:t>Our project uses NASA Earth observations to study occurrences and drivers of hypoxic events, dead zones, and harmful algal blooms in the southern Gulf of Mexico. </a:t>
            </a:r>
            <a:endParaRPr lang="en-US" sz="1200" kern="1200" dirty="0">
              <a:solidFill>
                <a:schemeClr val="tx1"/>
              </a:solidFill>
              <a:effectLst/>
              <a:latin typeface="+mn-lt"/>
              <a:ea typeface="+mn-ea"/>
              <a:cs typeface="+mn-cs"/>
            </a:endParaRPr>
          </a:p>
        </p:txBody>
      </p:sp>
      <p:sp>
        <p:nvSpPr>
          <p:cNvPr id="114" name="Shape 11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355786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4" name="Shape 214"/>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r>
              <a:rPr lang="en-US" sz="1200" kern="1200" dirty="0" smtClean="0">
                <a:solidFill>
                  <a:schemeClr val="tx1"/>
                </a:solidFill>
                <a:effectLst/>
                <a:latin typeface="+mn-lt"/>
                <a:ea typeface="+mn-ea"/>
                <a:cs typeface="+mn-cs"/>
              </a:rPr>
              <a:t>Here are the trends for CDOM Index. At the top we see a linear correlation map. Purple regions, such as the northern and southern coastal zones, show a slightly negative linear correlation. These regions correspond to the areas that are known to experience algal blooms and hypoxia. Here, the negative correlation is expected since low index values can either</a:t>
            </a:r>
            <a:r>
              <a:rPr lang="en-US" sz="1200" kern="1200" baseline="0" dirty="0" smtClean="0">
                <a:solidFill>
                  <a:schemeClr val="tx1"/>
                </a:solidFill>
                <a:effectLst/>
                <a:latin typeface="+mn-lt"/>
                <a:ea typeface="+mn-ea"/>
                <a:cs typeface="+mn-cs"/>
              </a:rPr>
              <a:t> mean</a:t>
            </a:r>
            <a:r>
              <a:rPr lang="en-US" sz="1200" kern="1200" dirty="0" smtClean="0">
                <a:solidFill>
                  <a:schemeClr val="tx1"/>
                </a:solidFill>
                <a:effectLst/>
                <a:latin typeface="+mn-lt"/>
                <a:ea typeface="+mn-ea"/>
                <a:cs typeface="+mn-cs"/>
              </a:rPr>
              <a:t> low CDOM concentrations</a:t>
            </a:r>
            <a:r>
              <a:rPr lang="en-US" sz="1200" kern="1200" baseline="0" dirty="0" smtClean="0">
                <a:solidFill>
                  <a:schemeClr val="tx1"/>
                </a:solidFill>
                <a:effectLst/>
                <a:latin typeface="+mn-lt"/>
                <a:ea typeface="+mn-ea"/>
                <a:cs typeface="+mn-cs"/>
              </a:rPr>
              <a:t> or</a:t>
            </a:r>
            <a:r>
              <a:rPr lang="en-US" sz="1200" kern="1200" dirty="0" smtClean="0">
                <a:solidFill>
                  <a:schemeClr val="tx1"/>
                </a:solidFill>
                <a:effectLst/>
                <a:latin typeface="+mn-lt"/>
                <a:ea typeface="+mn-ea"/>
                <a:cs typeface="+mn-cs"/>
              </a:rPr>
              <a:t> high chlorophyll concentrations.</a:t>
            </a:r>
          </a:p>
          <a:p>
            <a:r>
              <a:rPr lang="en-US" sz="1200" kern="1200" dirty="0" smtClean="0">
                <a:solidFill>
                  <a:schemeClr val="tx1"/>
                </a:solidFill>
                <a:effectLst/>
                <a:latin typeface="+mn-lt"/>
                <a:ea typeface="+mn-ea"/>
                <a:cs typeface="+mn-cs"/>
              </a:rPr>
              <a:t>On the bottom, the fitted seasonal curves follow a bimodal distribution that is similar to chlorophyll a, but lagged approximately 2 months, with peak index values occurring in February and Mid-August. This time lag was expected since CDOM is produced when algae decompose.</a:t>
            </a:r>
          </a:p>
          <a:p>
            <a:pPr>
              <a:spcBef>
                <a:spcPts val="0"/>
              </a:spcBef>
              <a:buNone/>
            </a:pPr>
            <a:endParaRPr dirty="0"/>
          </a:p>
        </p:txBody>
      </p:sp>
      <p:sp>
        <p:nvSpPr>
          <p:cNvPr id="215" name="Shape 215"/>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10</a:t>
            </a:fld>
            <a:endParaRPr lang="en-US"/>
          </a:p>
        </p:txBody>
      </p:sp>
    </p:spTree>
    <p:extLst>
      <p:ext uri="{BB962C8B-B14F-4D97-AF65-F5344CB8AC3E}">
        <p14:creationId xmlns:p14="http://schemas.microsoft.com/office/powerpoint/2010/main" val="2007514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4" name="Shape 214"/>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r>
              <a:rPr lang="en-US" sz="1200" kern="1200" dirty="0" smtClean="0">
                <a:solidFill>
                  <a:schemeClr val="tx1"/>
                </a:solidFill>
                <a:effectLst/>
                <a:latin typeface="+mn-lt"/>
                <a:ea typeface="+mn-ea"/>
                <a:cs typeface="+mn-cs"/>
              </a:rPr>
              <a:t>Here are the trends for PAR. We can see a negative linear correlation in the Bay of Campeche, which would indicate that PAR was decreasing in that region. </a:t>
            </a:r>
          </a:p>
          <a:p>
            <a:r>
              <a:rPr lang="en-US" sz="1200" kern="1200" dirty="0" smtClean="0">
                <a:solidFill>
                  <a:schemeClr val="tx1"/>
                </a:solidFill>
                <a:effectLst/>
                <a:latin typeface="+mn-lt"/>
                <a:ea typeface="+mn-ea"/>
                <a:cs typeface="+mn-cs"/>
              </a:rPr>
              <a:t>On the bottom, the fitted seasonal curves show peak values occurring in the spring and summer months. </a:t>
            </a:r>
          </a:p>
          <a:p>
            <a:pPr>
              <a:spcBef>
                <a:spcPts val="0"/>
              </a:spcBef>
              <a:buNone/>
            </a:pPr>
            <a:endParaRPr dirty="0"/>
          </a:p>
        </p:txBody>
      </p:sp>
      <p:sp>
        <p:nvSpPr>
          <p:cNvPr id="215" name="Shape 215"/>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11</a:t>
            </a:fld>
            <a:endParaRPr lang="en-US"/>
          </a:p>
        </p:txBody>
      </p:sp>
    </p:spTree>
    <p:extLst>
      <p:ext uri="{BB962C8B-B14F-4D97-AF65-F5344CB8AC3E}">
        <p14:creationId xmlns:p14="http://schemas.microsoft.com/office/powerpoint/2010/main" val="2945072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4" name="Shape 214"/>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r>
              <a:rPr lang="en-US" sz="1200" kern="1200" dirty="0" smtClean="0">
                <a:solidFill>
                  <a:schemeClr val="tx1"/>
                </a:solidFill>
                <a:effectLst/>
                <a:latin typeface="+mn-lt"/>
                <a:ea typeface="+mn-ea"/>
                <a:cs typeface="+mn-cs"/>
              </a:rPr>
              <a:t>For SST, we see significantly decreasing monotonic trends along the eastern coast of the </a:t>
            </a:r>
            <a:r>
              <a:rPr lang="en-US" sz="1200" kern="1200" dirty="0" err="1" smtClean="0">
                <a:solidFill>
                  <a:schemeClr val="tx1"/>
                </a:solidFill>
                <a:effectLst/>
                <a:latin typeface="+mn-lt"/>
                <a:ea typeface="+mn-ea"/>
                <a:cs typeface="+mn-cs"/>
              </a:rPr>
              <a:t>GoM</a:t>
            </a:r>
            <a:r>
              <a:rPr lang="en-US" sz="1200" kern="1200" dirty="0" smtClean="0">
                <a:solidFill>
                  <a:schemeClr val="tx1"/>
                </a:solidFill>
                <a:effectLst/>
                <a:latin typeface="+mn-lt"/>
                <a:ea typeface="+mn-ea"/>
                <a:cs typeface="+mn-cs"/>
              </a:rPr>
              <a:t> and in the Bay of Campeche. The decrease in PAR and SST seen in these regions could possibly be due to hurricanes or dust storms that occurred during our study period. </a:t>
            </a:r>
          </a:p>
          <a:p>
            <a:r>
              <a:rPr lang="en-US" sz="1200" kern="1200" dirty="0" smtClean="0">
                <a:solidFill>
                  <a:schemeClr val="tx1"/>
                </a:solidFill>
                <a:effectLst/>
                <a:latin typeface="+mn-lt"/>
                <a:ea typeface="+mn-ea"/>
                <a:cs typeface="+mn-cs"/>
              </a:rPr>
              <a:t>The fitted seasonal curves show a similar distribution to PAR, with peak values occurring in the spring and summer months. </a:t>
            </a:r>
          </a:p>
          <a:p>
            <a:pPr>
              <a:spcBef>
                <a:spcPts val="0"/>
              </a:spcBef>
              <a:buNone/>
            </a:pPr>
            <a:endParaRPr dirty="0"/>
          </a:p>
        </p:txBody>
      </p:sp>
      <p:sp>
        <p:nvSpPr>
          <p:cNvPr id="215" name="Shape 215"/>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12</a:t>
            </a:fld>
            <a:endParaRPr lang="en-US"/>
          </a:p>
        </p:txBody>
      </p:sp>
    </p:spTree>
    <p:extLst>
      <p:ext uri="{BB962C8B-B14F-4D97-AF65-F5344CB8AC3E}">
        <p14:creationId xmlns:p14="http://schemas.microsoft.com/office/powerpoint/2010/main" val="1719724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9" name="Shape 189"/>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r>
              <a:rPr lang="en-US" sz="1200" kern="1200" dirty="0" smtClean="0">
                <a:solidFill>
                  <a:schemeClr val="tx1"/>
                </a:solidFill>
                <a:effectLst/>
                <a:latin typeface="+mn-lt"/>
                <a:ea typeface="+mn-ea"/>
                <a:cs typeface="+mn-cs"/>
              </a:rPr>
              <a:t>A neural network is a modeling tool that processes information through a nervous system structure. It works like our brain in acquiring knowledge through learning, and storing strengths in the neuron connectors. The most common neural network model is the multi-layer perceptron (MLP). </a:t>
            </a:r>
          </a:p>
          <a:p>
            <a:r>
              <a:rPr lang="en-US" sz="1200" kern="1200" dirty="0" smtClean="0">
                <a:solidFill>
                  <a:schemeClr val="tx1"/>
                </a:solidFill>
                <a:effectLst/>
                <a:latin typeface="+mn-lt"/>
                <a:ea typeface="+mn-ea"/>
                <a:cs typeface="+mn-cs"/>
              </a:rPr>
              <a:t>We used the MLP for regression analysis using MODIS products and bathymetry as independent variables. For our dependent variable, we had in-situ bottom dissolved oxygen from the northern Gulf of Mexico. </a:t>
            </a:r>
          </a:p>
          <a:p>
            <a:r>
              <a:rPr lang="en-US" sz="1200" kern="1200" dirty="0" smtClean="0">
                <a:solidFill>
                  <a:schemeClr val="tx1"/>
                </a:solidFill>
                <a:effectLst/>
                <a:latin typeface="+mn-lt"/>
                <a:ea typeface="+mn-ea"/>
                <a:cs typeface="+mn-cs"/>
              </a:rPr>
              <a:t>The MLP will create a model that correctly maps the input to the output using known data, so that the model can be used to produce outputs when they are unknown. This is how we were able to take limited in-situ coverage and predict for the entire Gulf of Mexico.</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p>
          <a:p>
            <a:pPr>
              <a:spcBef>
                <a:spcPts val="0"/>
              </a:spcBef>
              <a:buNone/>
            </a:pPr>
            <a:endParaRPr dirty="0"/>
          </a:p>
        </p:txBody>
      </p:sp>
      <p:sp>
        <p:nvSpPr>
          <p:cNvPr id="190" name="Shape 190"/>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13</a:t>
            </a:fld>
            <a:endParaRPr lang="en-US"/>
          </a:p>
        </p:txBody>
      </p:sp>
    </p:spTree>
    <p:extLst>
      <p:ext uri="{BB962C8B-B14F-4D97-AF65-F5344CB8AC3E}">
        <p14:creationId xmlns:p14="http://schemas.microsoft.com/office/powerpoint/2010/main" val="1143043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4" name="Shape 214"/>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r>
              <a:rPr lang="en-US" sz="1200" kern="1200" dirty="0" smtClean="0">
                <a:solidFill>
                  <a:schemeClr val="tx1"/>
                </a:solidFill>
                <a:effectLst/>
                <a:latin typeface="+mn-lt"/>
                <a:ea typeface="+mn-ea"/>
                <a:cs typeface="+mn-cs"/>
              </a:rPr>
              <a:t>Pixels with dissolved oxygen values are randomly divided between training and testing. The purpose of training is to get the proper weights for the neuron connections between the input and hidden layers, and between the hidden and output layers for the classification of unknown pixels.</a:t>
            </a:r>
          </a:p>
          <a:p>
            <a:r>
              <a:rPr lang="en-US" sz="1200" kern="1200" dirty="0" smtClean="0">
                <a:solidFill>
                  <a:schemeClr val="tx1"/>
                </a:solidFill>
                <a:effectLst/>
                <a:latin typeface="+mn-lt"/>
                <a:ea typeface="+mn-ea"/>
                <a:cs typeface="+mn-cs"/>
              </a:rPr>
              <a:t>Here you can see the root mean square errors from training and testing.</a:t>
            </a:r>
          </a:p>
          <a:p>
            <a:r>
              <a:rPr lang="en-US" sz="1200" kern="1200" dirty="0" smtClean="0">
                <a:solidFill>
                  <a:schemeClr val="tx1"/>
                </a:solidFill>
                <a:effectLst/>
                <a:latin typeface="+mn-lt"/>
                <a:ea typeface="+mn-ea"/>
                <a:cs typeface="+mn-cs"/>
              </a:rPr>
              <a:t>We also saw R-squared as high as 0.7814 for our MLP Models, with </a:t>
            </a:r>
            <a:r>
              <a:rPr lang="en-US" sz="1200" kern="1200" dirty="0" err="1" smtClean="0">
                <a:solidFill>
                  <a:schemeClr val="tx1"/>
                </a:solidFill>
                <a:effectLst/>
                <a:latin typeface="+mn-lt"/>
                <a:ea typeface="+mn-ea"/>
                <a:cs typeface="+mn-cs"/>
              </a:rPr>
              <a:t>Chl</a:t>
            </a:r>
            <a:r>
              <a:rPr lang="en-US" sz="1200" kern="1200" dirty="0" smtClean="0">
                <a:solidFill>
                  <a:schemeClr val="tx1"/>
                </a:solidFill>
                <a:effectLst/>
                <a:latin typeface="+mn-lt"/>
                <a:ea typeface="+mn-ea"/>
                <a:cs typeface="+mn-cs"/>
              </a:rPr>
              <a:t> being the most influential variable on the model. </a:t>
            </a:r>
          </a:p>
          <a:p>
            <a:pPr>
              <a:spcBef>
                <a:spcPts val="0"/>
              </a:spcBef>
              <a:buNone/>
            </a:pPr>
            <a:endParaRPr dirty="0"/>
          </a:p>
        </p:txBody>
      </p:sp>
      <p:sp>
        <p:nvSpPr>
          <p:cNvPr id="215" name="Shape 215"/>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14</a:t>
            </a:fld>
            <a:endParaRPr lang="en-US"/>
          </a:p>
        </p:txBody>
      </p:sp>
    </p:spTree>
    <p:extLst>
      <p:ext uri="{BB962C8B-B14F-4D97-AF65-F5344CB8AC3E}">
        <p14:creationId xmlns:p14="http://schemas.microsoft.com/office/powerpoint/2010/main" val="1242950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4" name="Shape 214"/>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r>
              <a:rPr lang="en-US" sz="1200" kern="1200" dirty="0" smtClean="0">
                <a:solidFill>
                  <a:schemeClr val="tx1"/>
                </a:solidFill>
                <a:effectLst/>
                <a:latin typeface="+mn-lt"/>
                <a:ea typeface="+mn-ea"/>
                <a:cs typeface="+mn-cs"/>
              </a:rPr>
              <a:t>The study area is defined as areas with valid observations for all independent variables. We also choose to mask out regions further than 200km from shore. </a:t>
            </a:r>
          </a:p>
          <a:p>
            <a:r>
              <a:rPr lang="en-US" sz="1200" kern="1200" dirty="0" smtClean="0">
                <a:solidFill>
                  <a:schemeClr val="tx1"/>
                </a:solidFill>
                <a:effectLst/>
                <a:latin typeface="+mn-lt"/>
                <a:ea typeface="+mn-ea"/>
                <a:cs typeface="+mn-cs"/>
              </a:rPr>
              <a:t>Areas with low predicted dissolved oxygen concentrations are found in red. </a:t>
            </a:r>
          </a:p>
          <a:p>
            <a:r>
              <a:rPr lang="en-US" sz="1200" kern="1200" dirty="0" smtClean="0">
                <a:solidFill>
                  <a:schemeClr val="tx1"/>
                </a:solidFill>
                <a:effectLst/>
                <a:latin typeface="+mn-lt"/>
                <a:ea typeface="+mn-ea"/>
                <a:cs typeface="+mn-cs"/>
              </a:rPr>
              <a:t>Our results allow users to see historical and current proximities and extent of hypoxia. With these maps we can better understand the distribution and timing of hypoxic events for mitigation efforts.</a:t>
            </a:r>
          </a:p>
          <a:p>
            <a:pPr>
              <a:spcBef>
                <a:spcPts val="0"/>
              </a:spcBef>
              <a:buNone/>
            </a:pPr>
            <a:endParaRPr dirty="0"/>
          </a:p>
        </p:txBody>
      </p:sp>
      <p:sp>
        <p:nvSpPr>
          <p:cNvPr id="215" name="Shape 215"/>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15</a:t>
            </a:fld>
            <a:endParaRPr lang="en-US"/>
          </a:p>
        </p:txBody>
      </p:sp>
    </p:spTree>
    <p:extLst>
      <p:ext uri="{BB962C8B-B14F-4D97-AF65-F5344CB8AC3E}">
        <p14:creationId xmlns:p14="http://schemas.microsoft.com/office/powerpoint/2010/main" val="4031415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8" name="Shape 198"/>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r>
              <a:rPr lang="en-US" sz="1200" kern="1200" dirty="0" smtClean="0">
                <a:solidFill>
                  <a:schemeClr val="tx1"/>
                </a:solidFill>
                <a:effectLst/>
                <a:latin typeface="+mn-lt"/>
                <a:ea typeface="+mn-ea"/>
                <a:cs typeface="+mn-cs"/>
              </a:rPr>
              <a:t>Using Landsat 8, we transform reflectance into a Turbidity Index. The approach separates turbidity from all other spectral signatures using the formula here.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 reference min and max were chosen by hand. This was done by selecting and averaging multiple satellite image target pixel values of where the brightest and darkest land pixels were within a 3 x 3 grid. </a:t>
            </a:r>
          </a:p>
          <a:p>
            <a:r>
              <a:rPr lang="en-US" sz="1200" kern="1200" dirty="0" smtClean="0">
                <a:solidFill>
                  <a:schemeClr val="tx1"/>
                </a:solidFill>
                <a:effectLst/>
                <a:latin typeface="+mn-lt"/>
                <a:ea typeface="+mn-ea"/>
                <a:cs typeface="+mn-cs"/>
              </a:rPr>
              <a:t>After the Index was applied we performed an accuracy assessment test using tiles and buoy data from the Northern Gulf.</a:t>
            </a:r>
          </a:p>
          <a:p>
            <a:r>
              <a:rPr lang="en-US" sz="1200" kern="1200" dirty="0" smtClean="0">
                <a:solidFill>
                  <a:schemeClr val="tx1"/>
                </a:solidFill>
                <a:effectLst/>
                <a:latin typeface="+mn-lt"/>
                <a:ea typeface="+mn-ea"/>
                <a:cs typeface="+mn-cs"/>
              </a:rPr>
              <a:t>We then examined the spatial extent of these plumes.</a:t>
            </a:r>
            <a:endParaRPr lang="en-US" sz="1200" kern="1200" dirty="0">
              <a:solidFill>
                <a:schemeClr val="tx1"/>
              </a:solidFill>
              <a:effectLst/>
              <a:latin typeface="+mn-lt"/>
              <a:ea typeface="+mn-ea"/>
              <a:cs typeface="+mn-cs"/>
            </a:endParaRPr>
          </a:p>
        </p:txBody>
      </p:sp>
      <p:sp>
        <p:nvSpPr>
          <p:cNvPr id="199" name="Shape 199"/>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16</a:t>
            </a:fld>
            <a:endParaRPr lang="en-US"/>
          </a:p>
        </p:txBody>
      </p:sp>
    </p:spTree>
    <p:extLst>
      <p:ext uri="{BB962C8B-B14F-4D97-AF65-F5344CB8AC3E}">
        <p14:creationId xmlns:p14="http://schemas.microsoft.com/office/powerpoint/2010/main" val="1204923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4" name="Shape 244"/>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r>
              <a:rPr lang="en-US" sz="1200" kern="1200" dirty="0" smtClean="0">
                <a:solidFill>
                  <a:schemeClr val="tx1"/>
                </a:solidFill>
                <a:effectLst/>
                <a:latin typeface="+mn-lt"/>
                <a:ea typeface="+mn-ea"/>
                <a:cs typeface="+mn-cs"/>
              </a:rPr>
              <a:t> Here you can see our map product. Low index values are displayed in Blue, and High values are displayed in Brown.</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These values help to show where turbid waters are located, which is important for further watershed mitigation and management efforts. </a:t>
            </a:r>
            <a:endParaRPr lang="en-US" sz="1200" kern="1200" dirty="0">
              <a:solidFill>
                <a:schemeClr val="tx1"/>
              </a:solidFill>
              <a:effectLst/>
              <a:latin typeface="+mn-lt"/>
              <a:ea typeface="+mn-ea"/>
              <a:cs typeface="+mn-cs"/>
            </a:endParaRPr>
          </a:p>
        </p:txBody>
      </p:sp>
      <p:sp>
        <p:nvSpPr>
          <p:cNvPr id="245" name="Shape 245"/>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17</a:t>
            </a:fld>
            <a:endParaRPr lang="en-US"/>
          </a:p>
        </p:txBody>
      </p:sp>
    </p:spTree>
    <p:extLst>
      <p:ext uri="{BB962C8B-B14F-4D97-AF65-F5344CB8AC3E}">
        <p14:creationId xmlns:p14="http://schemas.microsoft.com/office/powerpoint/2010/main" val="120270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1" name="Shape 251"/>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r>
              <a:rPr lang="en-US" sz="1200" kern="1200" dirty="0" smtClean="0">
                <a:solidFill>
                  <a:schemeClr val="tx1"/>
                </a:solidFill>
                <a:effectLst/>
                <a:latin typeface="+mn-lt"/>
                <a:ea typeface="+mn-ea"/>
                <a:cs typeface="+mn-cs"/>
              </a:rPr>
              <a:t>Landsat 8 tiles were acquired from the Northern Gulf as a way to understand how well index values correlated with in-situ results.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This resulted in an r-squared value of 0.328.  After having verified a moderate correlation between satellite imagery and </a:t>
            </a:r>
            <a:r>
              <a:rPr lang="en-US" sz="1200" i="1" kern="1200" dirty="0" smtClean="0">
                <a:solidFill>
                  <a:schemeClr val="tx1"/>
                </a:solidFill>
                <a:effectLst/>
                <a:latin typeface="+mn-lt"/>
                <a:ea typeface="+mn-ea"/>
                <a:cs typeface="+mn-cs"/>
              </a:rPr>
              <a:t>in-situ </a:t>
            </a:r>
            <a:r>
              <a:rPr lang="en-US" sz="1200" kern="1200" dirty="0" smtClean="0">
                <a:solidFill>
                  <a:schemeClr val="tx1"/>
                </a:solidFill>
                <a:effectLst/>
                <a:latin typeface="+mn-lt"/>
                <a:ea typeface="+mn-ea"/>
                <a:cs typeface="+mn-cs"/>
              </a:rPr>
              <a:t>turbidity data, the index was determined to be an appropriate tool to study turbid waters within the Gulf of Mexico.   </a:t>
            </a:r>
            <a:endParaRPr lang="en-US" sz="1200" kern="1200" dirty="0">
              <a:solidFill>
                <a:schemeClr val="tx1"/>
              </a:solidFill>
              <a:effectLst/>
              <a:latin typeface="+mn-lt"/>
              <a:ea typeface="+mn-ea"/>
              <a:cs typeface="+mn-cs"/>
            </a:endParaRPr>
          </a:p>
        </p:txBody>
      </p:sp>
      <p:sp>
        <p:nvSpPr>
          <p:cNvPr id="252" name="Shape 252"/>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18</a:t>
            </a:fld>
            <a:endParaRPr lang="en-US"/>
          </a:p>
        </p:txBody>
      </p:sp>
    </p:spTree>
    <p:extLst>
      <p:ext uri="{BB962C8B-B14F-4D97-AF65-F5344CB8AC3E}">
        <p14:creationId xmlns:p14="http://schemas.microsoft.com/office/powerpoint/2010/main" val="3844205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1" name="Shape 251"/>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r>
              <a:rPr lang="en-US" sz="1200" kern="1200" dirty="0" smtClean="0">
                <a:solidFill>
                  <a:schemeClr val="tx1"/>
                </a:solidFill>
                <a:effectLst/>
                <a:latin typeface="+mn-lt"/>
                <a:ea typeface="+mn-ea"/>
                <a:cs typeface="+mn-cs"/>
              </a:rPr>
              <a:t>After map production, we measured plume size and trends.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All of the plumes flow towards the NE, following both ocean and wind currents, but the plumes vary in size by season. </a:t>
            </a:r>
          </a:p>
          <a:p>
            <a:r>
              <a:rPr lang="en-US" sz="1200" kern="1200" dirty="0" smtClean="0">
                <a:solidFill>
                  <a:schemeClr val="tx1"/>
                </a:solidFill>
                <a:effectLst/>
                <a:latin typeface="+mn-lt"/>
                <a:ea typeface="+mn-ea"/>
                <a:cs typeface="+mn-cs"/>
              </a:rPr>
              <a:t>Typically we noticed that the larger plumes formed during the wetter spring and summer seasons with July 27th, 2013 being the largest plume extent we observed.</a:t>
            </a:r>
          </a:p>
          <a:p>
            <a:r>
              <a:rPr lang="en-US" sz="1200" kern="1200" dirty="0" smtClean="0">
                <a:solidFill>
                  <a:schemeClr val="tx1"/>
                </a:solidFill>
                <a:effectLst/>
                <a:latin typeface="+mn-lt"/>
                <a:ea typeface="+mn-ea"/>
                <a:cs typeface="+mn-cs"/>
              </a:rPr>
              <a:t>On this particular day we calculated the extent to measure approximately 87 KM flowing NE offshore from the </a:t>
            </a:r>
            <a:r>
              <a:rPr lang="en-US" sz="1200" kern="1200" dirty="0" err="1" smtClean="0">
                <a:solidFill>
                  <a:schemeClr val="tx1"/>
                </a:solidFill>
                <a:effectLst/>
                <a:latin typeface="+mn-lt"/>
                <a:ea typeface="+mn-ea"/>
                <a:cs typeface="+mn-cs"/>
              </a:rPr>
              <a:t>Grijalva</a:t>
            </a:r>
            <a:r>
              <a:rPr lang="en-US" sz="1200" kern="1200" dirty="0" smtClean="0">
                <a:solidFill>
                  <a:schemeClr val="tx1"/>
                </a:solidFill>
                <a:effectLst/>
                <a:latin typeface="+mn-lt"/>
                <a:ea typeface="+mn-ea"/>
                <a:cs typeface="+mn-cs"/>
              </a:rPr>
              <a:t>-Usumacinta river mouth.</a:t>
            </a:r>
          </a:p>
          <a:p>
            <a:r>
              <a:rPr lang="en-US" sz="1200" kern="1200" dirty="0" smtClean="0">
                <a:solidFill>
                  <a:schemeClr val="tx1"/>
                </a:solidFill>
                <a:effectLst/>
                <a:latin typeface="+mn-lt"/>
                <a:ea typeface="+mn-ea"/>
                <a:cs typeface="+mn-cs"/>
              </a:rPr>
              <a:t>There are no plumes to the east of the delta.</a:t>
            </a:r>
            <a:endParaRPr lang="en-US" sz="1200" kern="1200" dirty="0">
              <a:solidFill>
                <a:schemeClr val="tx1"/>
              </a:solidFill>
              <a:effectLst/>
              <a:latin typeface="+mn-lt"/>
              <a:ea typeface="+mn-ea"/>
              <a:cs typeface="+mn-cs"/>
            </a:endParaRPr>
          </a:p>
        </p:txBody>
      </p:sp>
      <p:sp>
        <p:nvSpPr>
          <p:cNvPr id="252" name="Shape 252"/>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19</a:t>
            </a:fld>
            <a:endParaRPr lang="en-US"/>
          </a:p>
        </p:txBody>
      </p:sp>
    </p:spTree>
    <p:extLst>
      <p:ext uri="{BB962C8B-B14F-4D97-AF65-F5344CB8AC3E}">
        <p14:creationId xmlns:p14="http://schemas.microsoft.com/office/powerpoint/2010/main" val="2806857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8" name="Shape 168"/>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r>
              <a:rPr lang="en-US" sz="1200" kern="1200" dirty="0" smtClean="0">
                <a:solidFill>
                  <a:schemeClr val="tx1"/>
                </a:solidFill>
                <a:effectLst/>
                <a:latin typeface="+mn-lt"/>
                <a:ea typeface="+mn-ea"/>
                <a:cs typeface="+mn-cs"/>
              </a:rPr>
              <a:t>We are particularly concerned with the Bay of Campeche and the </a:t>
            </a:r>
            <a:r>
              <a:rPr lang="en-US" sz="1200" kern="1200" dirty="0" err="1" smtClean="0">
                <a:solidFill>
                  <a:schemeClr val="tx1"/>
                </a:solidFill>
                <a:effectLst/>
                <a:latin typeface="+mn-lt"/>
                <a:ea typeface="+mn-ea"/>
                <a:cs typeface="+mn-cs"/>
              </a:rPr>
              <a:t>Grijalva</a:t>
            </a:r>
            <a:r>
              <a:rPr lang="en-US" sz="1200" kern="1200" dirty="0" smtClean="0">
                <a:solidFill>
                  <a:schemeClr val="tx1"/>
                </a:solidFill>
                <a:effectLst/>
                <a:latin typeface="+mn-lt"/>
                <a:ea typeface="+mn-ea"/>
                <a:cs typeface="+mn-cs"/>
              </a:rPr>
              <a:t>-Usumacinta River Basin. </a:t>
            </a:r>
          </a:p>
          <a:p>
            <a:r>
              <a:rPr lang="en-US" sz="1200" kern="1200" dirty="0" smtClean="0">
                <a:solidFill>
                  <a:schemeClr val="tx1"/>
                </a:solidFill>
                <a:effectLst/>
                <a:latin typeface="+mn-lt"/>
                <a:ea typeface="+mn-ea"/>
                <a:cs typeface="+mn-cs"/>
              </a:rPr>
              <a:t>This watershed is the second largest freshwater contributor to the Gulf of Mexico. The majority of the basin falls within the political boundaries of Mexico, with drainage from the states of Tabasco, Chiapas, and Campeche. The region is characterized by a tropical monsoon climate with a June to October wet season.</a:t>
            </a:r>
          </a:p>
          <a:p>
            <a:pPr>
              <a:spcBef>
                <a:spcPts val="0"/>
              </a:spcBef>
              <a:buNone/>
            </a:pPr>
            <a:endParaRPr dirty="0"/>
          </a:p>
        </p:txBody>
      </p:sp>
      <p:sp>
        <p:nvSpPr>
          <p:cNvPr id="169" name="Shape 169"/>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solidFill>
                  <a:srgbClr val="000000"/>
                </a:solidFill>
              </a:rPr>
              <a:pPr>
                <a:buClr>
                  <a:srgbClr val="000000"/>
                </a:buClr>
                <a:buSzPct val="25000"/>
                <a:buFont typeface="Arial"/>
                <a:buNone/>
              </a:pPr>
              <a:t>2</a:t>
            </a:fld>
            <a:endParaRPr lang="en-US">
              <a:solidFill>
                <a:srgbClr val="000000"/>
              </a:solidFill>
            </a:endParaRPr>
          </a:p>
        </p:txBody>
      </p:sp>
    </p:spTree>
    <p:extLst>
      <p:ext uri="{BB962C8B-B14F-4D97-AF65-F5344CB8AC3E}">
        <p14:creationId xmlns:p14="http://schemas.microsoft.com/office/powerpoint/2010/main" val="3588850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r>
              <a:rPr lang="en-US" sz="1200" kern="1200" dirty="0" smtClean="0">
                <a:solidFill>
                  <a:schemeClr val="tx1"/>
                </a:solidFill>
                <a:effectLst/>
                <a:latin typeface="+mn-lt"/>
                <a:ea typeface="+mn-ea"/>
                <a:cs typeface="+mn-cs"/>
              </a:rPr>
              <a:t>To run the Soil and Water Assessment Tool, four basic inputs are needed: a </a:t>
            </a:r>
            <a:r>
              <a:rPr lang="en-US" sz="1200" kern="1200" dirty="0" err="1" smtClean="0">
                <a:solidFill>
                  <a:schemeClr val="tx1"/>
                </a:solidFill>
                <a:effectLst/>
                <a:latin typeface="+mn-lt"/>
                <a:ea typeface="+mn-ea"/>
                <a:cs typeface="+mn-cs"/>
              </a:rPr>
              <a:t>landuse</a:t>
            </a:r>
            <a:r>
              <a:rPr lang="en-US" sz="1200" kern="1200" dirty="0" smtClean="0">
                <a:solidFill>
                  <a:schemeClr val="tx1"/>
                </a:solidFill>
                <a:effectLst/>
                <a:latin typeface="+mn-lt"/>
                <a:ea typeface="+mn-ea"/>
                <a:cs typeface="+mn-cs"/>
              </a:rPr>
              <a:t> map, a soil map, a digital elevation model, and weather data.  The </a:t>
            </a:r>
            <a:r>
              <a:rPr lang="en-US" sz="1200" kern="1200" dirty="0" err="1" smtClean="0">
                <a:solidFill>
                  <a:schemeClr val="tx1"/>
                </a:solidFill>
                <a:effectLst/>
                <a:latin typeface="+mn-lt"/>
                <a:ea typeface="+mn-ea"/>
                <a:cs typeface="+mn-cs"/>
              </a:rPr>
              <a:t>landuse</a:t>
            </a:r>
            <a:r>
              <a:rPr lang="en-US" sz="1200" kern="1200" dirty="0" smtClean="0">
                <a:solidFill>
                  <a:schemeClr val="tx1"/>
                </a:solidFill>
                <a:effectLst/>
                <a:latin typeface="+mn-lt"/>
                <a:ea typeface="+mn-ea"/>
                <a:cs typeface="+mn-cs"/>
              </a:rPr>
              <a:t>, soils, and DEM inputs are used for delineating the watershed.  For this step, it is also possible to add a </a:t>
            </a:r>
            <a:r>
              <a:rPr lang="en-US" sz="1200" kern="1200" dirty="0" err="1" smtClean="0">
                <a:solidFill>
                  <a:schemeClr val="tx1"/>
                </a:solidFill>
                <a:effectLst/>
                <a:latin typeface="+mn-lt"/>
                <a:ea typeface="+mn-ea"/>
                <a:cs typeface="+mn-cs"/>
              </a:rPr>
              <a:t>shapefile</a:t>
            </a:r>
            <a:r>
              <a:rPr lang="en-US" sz="1200" kern="1200" dirty="0" smtClean="0">
                <a:solidFill>
                  <a:schemeClr val="tx1"/>
                </a:solidFill>
                <a:effectLst/>
                <a:latin typeface="+mn-lt"/>
                <a:ea typeface="+mn-ea"/>
                <a:cs typeface="+mn-cs"/>
              </a:rPr>
              <a:t> of rivers and streams to aid in the stream definition of the watershed.  After the delineation is completed, </a:t>
            </a:r>
            <a:r>
              <a:rPr lang="en-US" sz="1200" kern="1200" dirty="0" err="1" smtClean="0">
                <a:solidFill>
                  <a:schemeClr val="tx1"/>
                </a:solidFill>
                <a:effectLst/>
                <a:latin typeface="+mn-lt"/>
                <a:ea typeface="+mn-ea"/>
                <a:cs typeface="+mn-cs"/>
              </a:rPr>
              <a:t>subbasins</a:t>
            </a:r>
            <a:r>
              <a:rPr lang="en-US" sz="1200" kern="1200" dirty="0" smtClean="0">
                <a:solidFill>
                  <a:schemeClr val="tx1"/>
                </a:solidFill>
                <a:effectLst/>
                <a:latin typeface="+mn-lt"/>
                <a:ea typeface="+mn-ea"/>
                <a:cs typeface="+mn-cs"/>
              </a:rPr>
              <a:t>, a new stream network, and outlets are generated.  The next step in the process is to reclassify these first three inputs according to adaptations that were previously made for the specific study area.  For our area, a new tropical rainforest classification was added for land use. Soils were also added and edited into a SWAT ready format. Furthermore, the DEM slopes were reclassified into 5 categories according to the raster quantiles.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 last input in the model is the weather data. This data contains information on temperature, precipitation, solar radiation, wind speed, and relative humidity.  After these files were imported we ran the model.</a:t>
            </a:r>
            <a:endParaRPr lang="en-US" sz="1200" kern="1200" dirty="0">
              <a:solidFill>
                <a:schemeClr val="tx1"/>
              </a:solidFill>
              <a:effectLst/>
              <a:latin typeface="+mn-lt"/>
              <a:ea typeface="+mn-ea"/>
              <a:cs typeface="+mn-cs"/>
            </a:endParaRPr>
          </a:p>
        </p:txBody>
      </p:sp>
      <p:sp>
        <p:nvSpPr>
          <p:cNvPr id="208" name="Shape 208"/>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20</a:t>
            </a:fld>
            <a:endParaRPr lang="en-US"/>
          </a:p>
        </p:txBody>
      </p:sp>
    </p:spTree>
    <p:extLst>
      <p:ext uri="{BB962C8B-B14F-4D97-AF65-F5344CB8AC3E}">
        <p14:creationId xmlns:p14="http://schemas.microsoft.com/office/powerpoint/2010/main" val="3560057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1" name="Shape 251"/>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r>
              <a:rPr lang="en-US" sz="1200" kern="1200" dirty="0" smtClean="0">
                <a:solidFill>
                  <a:schemeClr val="tx1"/>
                </a:solidFill>
                <a:effectLst/>
                <a:latin typeface="+mn-lt"/>
                <a:ea typeface="+mn-ea"/>
                <a:cs typeface="+mn-cs"/>
              </a:rPr>
              <a:t>The final SWAT outputs can be generated daily, monthly, and/or on a yearly basis. To the left we have an example of output loadings over time.</a:t>
            </a:r>
          </a:p>
          <a:p>
            <a:r>
              <a:rPr lang="en-US" sz="1200" kern="1200" dirty="0" smtClean="0">
                <a:solidFill>
                  <a:schemeClr val="tx1"/>
                </a:solidFill>
                <a:effectLst/>
                <a:latin typeface="+mn-lt"/>
                <a:ea typeface="+mn-ea"/>
                <a:cs typeface="+mn-cs"/>
              </a:rPr>
              <a:t>To the right we have the completed watershed delineation. However there are certain limitations. In this map, we can see how the delineation does not reach the coast in certain areas. Also, gaps in the DEM resulted in several horizontal “rivers”. SWAT data outputs and products will depend on the quality and availability of inputs.</a:t>
            </a:r>
          </a:p>
          <a:p>
            <a:r>
              <a:rPr lang="en-US" sz="1200" kern="1200" dirty="0" smtClean="0">
                <a:solidFill>
                  <a:schemeClr val="tx1"/>
                </a:solidFill>
                <a:effectLst/>
                <a:latin typeface="+mn-lt"/>
                <a:ea typeface="+mn-ea"/>
                <a:cs typeface="+mn-cs"/>
              </a:rPr>
              <a:t>The final product is a manual for our project partners that specifies how to gather the necessary datasets, how to condition these datasets, how to run the model, and a troubleshooting section.</a:t>
            </a:r>
            <a:endParaRPr lang="en-US" sz="1200" kern="1200" dirty="0">
              <a:solidFill>
                <a:schemeClr val="tx1"/>
              </a:solidFill>
              <a:effectLst/>
              <a:latin typeface="+mn-lt"/>
              <a:ea typeface="+mn-ea"/>
              <a:cs typeface="+mn-cs"/>
            </a:endParaRPr>
          </a:p>
        </p:txBody>
      </p:sp>
      <p:sp>
        <p:nvSpPr>
          <p:cNvPr id="252" name="Shape 252"/>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21</a:t>
            </a:fld>
            <a:endParaRPr lang="en-US"/>
          </a:p>
        </p:txBody>
      </p:sp>
    </p:spTree>
    <p:extLst>
      <p:ext uri="{BB962C8B-B14F-4D97-AF65-F5344CB8AC3E}">
        <p14:creationId xmlns:p14="http://schemas.microsoft.com/office/powerpoint/2010/main" val="3959495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Shape 26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6" name="Shape 266"/>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r>
              <a:rPr lang="en-US" sz="1200" kern="1200" dirty="0" smtClean="0">
                <a:solidFill>
                  <a:schemeClr val="tx1"/>
                </a:solidFill>
                <a:effectLst/>
                <a:latin typeface="+mn-lt"/>
                <a:ea typeface="+mn-ea"/>
                <a:cs typeface="+mn-cs"/>
              </a:rPr>
              <a:t>To improve our SWAT model and MLP regression, in-situ data is needed to calibrate and validate our results.</a:t>
            </a:r>
          </a:p>
          <a:p>
            <a:r>
              <a:rPr lang="en-US" sz="1200" kern="1200" dirty="0" smtClean="0">
                <a:solidFill>
                  <a:schemeClr val="tx1"/>
                </a:solidFill>
                <a:effectLst/>
                <a:latin typeface="+mn-lt"/>
                <a:ea typeface="+mn-ea"/>
                <a:cs typeface="+mn-cs"/>
              </a:rPr>
              <a:t>While there are many benefits to using earth observations, we are limited by the resolution of Landsat bands and MODIS mapped products.</a:t>
            </a:r>
          </a:p>
          <a:p>
            <a:r>
              <a:rPr lang="en-US" sz="1200" kern="1200" dirty="0" smtClean="0">
                <a:solidFill>
                  <a:schemeClr val="tx1"/>
                </a:solidFill>
                <a:effectLst/>
                <a:latin typeface="+mn-lt"/>
                <a:ea typeface="+mn-ea"/>
                <a:cs typeface="+mn-cs"/>
              </a:rPr>
              <a:t>The algorithm used to derive level III SMI MODIS products was designed for Class 1 open waters, creating additional uncertainty within the Class 2 waters influenced by the river basin.</a:t>
            </a:r>
          </a:p>
          <a:p>
            <a:r>
              <a:rPr lang="en-US" sz="1200" kern="1200" dirty="0" smtClean="0">
                <a:solidFill>
                  <a:schemeClr val="tx1"/>
                </a:solidFill>
                <a:effectLst/>
                <a:latin typeface="+mn-lt"/>
                <a:ea typeface="+mn-ea"/>
                <a:cs typeface="+mn-cs"/>
              </a:rPr>
              <a:t>Cloud cover also limits the amount of </a:t>
            </a:r>
            <a:r>
              <a:rPr lang="en-US" sz="1200" kern="1200" dirty="0" err="1" smtClean="0">
                <a:solidFill>
                  <a:schemeClr val="tx1"/>
                </a:solidFill>
                <a:effectLst/>
                <a:latin typeface="+mn-lt"/>
                <a:ea typeface="+mn-ea"/>
                <a:cs typeface="+mn-cs"/>
              </a:rPr>
              <a:t>LandSat</a:t>
            </a:r>
            <a:r>
              <a:rPr lang="en-US" sz="1200" kern="1200" dirty="0" smtClean="0">
                <a:solidFill>
                  <a:schemeClr val="tx1"/>
                </a:solidFill>
                <a:effectLst/>
                <a:latin typeface="+mn-lt"/>
                <a:ea typeface="+mn-ea"/>
                <a:cs typeface="+mn-cs"/>
              </a:rPr>
              <a:t> and MODIS images suitable for analysis. </a:t>
            </a:r>
          </a:p>
          <a:p>
            <a:r>
              <a:rPr lang="en-US" sz="1200" kern="1200" dirty="0" smtClean="0">
                <a:solidFill>
                  <a:schemeClr val="tx1"/>
                </a:solidFill>
                <a:effectLst/>
                <a:latin typeface="+mn-lt"/>
                <a:ea typeface="+mn-ea"/>
                <a:cs typeface="+mn-cs"/>
              </a:rPr>
              <a:t>Lastly, SWAT was developed for the USA, hence land use and soil classifications for other regions need to be input manually and formatted.  </a:t>
            </a:r>
          </a:p>
          <a:p>
            <a:pPr>
              <a:spcBef>
                <a:spcPts val="0"/>
              </a:spcBef>
              <a:buNone/>
            </a:pPr>
            <a:endParaRPr lang="en-US" baseline="0" dirty="0" smtClean="0"/>
          </a:p>
          <a:p>
            <a:pPr>
              <a:spcBef>
                <a:spcPts val="0"/>
              </a:spcBef>
              <a:buNone/>
            </a:pPr>
            <a:endParaRPr lang="en-US" dirty="0" smtClean="0"/>
          </a:p>
          <a:p>
            <a:pPr>
              <a:spcBef>
                <a:spcPts val="0"/>
              </a:spcBef>
              <a:buNone/>
            </a:pPr>
            <a:endParaRPr lang="en-US" dirty="0" smtClean="0"/>
          </a:p>
          <a:p>
            <a:pPr>
              <a:spcBef>
                <a:spcPts val="0"/>
              </a:spcBef>
              <a:buNone/>
            </a:pPr>
            <a:r>
              <a:rPr lang="en-US" dirty="0" smtClean="0"/>
              <a:t>Image Links:</a:t>
            </a:r>
            <a:r>
              <a:rPr lang="en-US" baseline="0" dirty="0" smtClean="0"/>
              <a:t> Distributed under a Creative Commons Attribution 2.0</a:t>
            </a:r>
            <a:r>
              <a:rPr lang="en-US" dirty="0" smtClean="0"/>
              <a:t> license.</a:t>
            </a:r>
            <a:r>
              <a:rPr lang="en-US" baseline="0" dirty="0" smtClean="0"/>
              <a:t> </a:t>
            </a:r>
            <a:r>
              <a:rPr lang="en-US" dirty="0" smtClean="0"/>
              <a:t>https://www.flickr.com/photos/savidgefamily/10005164946/in/photostream/</a:t>
            </a:r>
          </a:p>
          <a:p>
            <a:pPr>
              <a:spcBef>
                <a:spcPts val="0"/>
              </a:spcBef>
              <a:buNone/>
            </a:pPr>
            <a:r>
              <a:rPr lang="en-US" dirty="0" smtClean="0"/>
              <a:t>https://www.flickr.com/photos/msmccarthyphotography/3562116870/in/photolist-6qLMf7-61Rh6J-r1jNe-pVcTr-9Y6bQz-9g6n62-apacf-5vY8Z2-8XQBf5-6dgA9T-nEMDen-9ZYzTU-8Up8Xt-sgGHyE-iEWcze-8d9XG6-mP3qe8-ajTQb5-fjoyRK-8AySM2-4Zbu5j-4HdEQB-4r7URx-ndkwSm-nuMXSa-fjoMpK-iZKhi-naJsrc-6dLdCx-du4F1q-8UNShL-6PyqNk-ptRJ75-5qBEZj-4RvUxc-6sWsSt-a3JPMR-wUW2R-7wu1PP-9iZEVg-9RCJV7-yWcyJ-5iJu84-5EcMZS-7yYuyN-fcimAF-7tE6ET-6dgyQP-6dgBqn-v3HezN</a:t>
            </a:r>
          </a:p>
          <a:p>
            <a:pPr>
              <a:spcBef>
                <a:spcPts val="0"/>
              </a:spcBef>
              <a:buNone/>
            </a:pPr>
            <a:endParaRPr dirty="0"/>
          </a:p>
        </p:txBody>
      </p:sp>
      <p:sp>
        <p:nvSpPr>
          <p:cNvPr id="267" name="Shape 267"/>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22</a:t>
            </a:fld>
            <a:endParaRPr lang="en-US"/>
          </a:p>
        </p:txBody>
      </p:sp>
    </p:spTree>
    <p:extLst>
      <p:ext uri="{BB962C8B-B14F-4D97-AF65-F5344CB8AC3E}">
        <p14:creationId xmlns:p14="http://schemas.microsoft.com/office/powerpoint/2010/main" val="16633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9" name="Shape 259"/>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r>
              <a:rPr lang="en-US" sz="1200" kern="1200" dirty="0" smtClean="0">
                <a:solidFill>
                  <a:schemeClr val="tx1"/>
                </a:solidFill>
                <a:effectLst/>
                <a:latin typeface="+mn-lt"/>
                <a:ea typeface="+mn-ea"/>
                <a:cs typeface="+mn-cs"/>
              </a:rPr>
              <a:t>In conclusion we found that our ETM and MLP results can be used to forecast the timing of hypoxic events</a:t>
            </a:r>
          </a:p>
          <a:p>
            <a:r>
              <a:rPr lang="en-US" sz="1200" kern="1200" dirty="0" smtClean="0">
                <a:solidFill>
                  <a:schemeClr val="tx1"/>
                </a:solidFill>
                <a:effectLst/>
                <a:latin typeface="+mn-lt"/>
                <a:ea typeface="+mn-ea"/>
                <a:cs typeface="+mn-cs"/>
              </a:rPr>
              <a:t>Earth observations can be used to remotely monitor water quality. We showed this in our turbidity assessment.</a:t>
            </a:r>
          </a:p>
          <a:p>
            <a:r>
              <a:rPr lang="en-US" sz="1200" kern="1200" dirty="0" smtClean="0">
                <a:solidFill>
                  <a:schemeClr val="tx1"/>
                </a:solidFill>
                <a:effectLst/>
                <a:latin typeface="+mn-lt"/>
                <a:ea typeface="+mn-ea"/>
                <a:cs typeface="+mn-cs"/>
              </a:rPr>
              <a:t>We also believe that SWAT can be improved to further serve as a decision support tool to influence water quality regulations.</a:t>
            </a:r>
          </a:p>
          <a:p>
            <a:r>
              <a:rPr lang="en-US" sz="1200" kern="1200" dirty="0" smtClean="0">
                <a:solidFill>
                  <a:schemeClr val="tx1"/>
                </a:solidFill>
                <a:effectLst/>
                <a:latin typeface="+mn-lt"/>
                <a:ea typeface="+mn-ea"/>
                <a:cs typeface="+mn-cs"/>
              </a:rPr>
              <a:t>Throughout our project we found ways to use earth observations in lieu of in-situ data.</a:t>
            </a:r>
            <a:endParaRPr lang="en-US" sz="1200" kern="1200" dirty="0">
              <a:solidFill>
                <a:schemeClr val="tx1"/>
              </a:solidFill>
              <a:effectLst/>
              <a:latin typeface="+mn-lt"/>
              <a:ea typeface="+mn-ea"/>
              <a:cs typeface="+mn-cs"/>
            </a:endParaRPr>
          </a:p>
        </p:txBody>
      </p:sp>
      <p:sp>
        <p:nvSpPr>
          <p:cNvPr id="260" name="Shape 260"/>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23</a:t>
            </a:fld>
            <a:endParaRPr lang="en-US"/>
          </a:p>
        </p:txBody>
      </p:sp>
    </p:spTree>
    <p:extLst>
      <p:ext uri="{BB962C8B-B14F-4D97-AF65-F5344CB8AC3E}">
        <p14:creationId xmlns:p14="http://schemas.microsoft.com/office/powerpoint/2010/main" val="1266756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9" name="Shape 259"/>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a:spcBef>
                <a:spcPts val="0"/>
              </a:spcBef>
              <a:buNone/>
            </a:pPr>
            <a:r>
              <a:rPr lang="en-US" dirty="0" smtClean="0"/>
              <a:t>We</a:t>
            </a:r>
            <a:r>
              <a:rPr lang="en-US" baseline="0" dirty="0" smtClean="0"/>
              <a:t> will hand off quite a few products to our end-users.</a:t>
            </a:r>
          </a:p>
          <a:p>
            <a:pPr>
              <a:spcBef>
                <a:spcPts val="0"/>
              </a:spcBef>
              <a:buNone/>
            </a:pPr>
            <a:r>
              <a:rPr lang="en-US" baseline="0" dirty="0" smtClean="0"/>
              <a:t>A hypoxia report presenting our MLP work. A Turbidity report using Landsat data.</a:t>
            </a:r>
          </a:p>
          <a:p>
            <a:pPr>
              <a:spcBef>
                <a:spcPts val="0"/>
              </a:spcBef>
              <a:buNone/>
            </a:pPr>
            <a:r>
              <a:rPr lang="en-US" baseline="0" dirty="0" smtClean="0"/>
              <a:t>As well as a SWAT instruction manual that will compliment our handoff of SWAT files and data.</a:t>
            </a:r>
            <a:endParaRPr dirty="0"/>
          </a:p>
        </p:txBody>
      </p:sp>
      <p:sp>
        <p:nvSpPr>
          <p:cNvPr id="260" name="Shape 260"/>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24</a:t>
            </a:fld>
            <a:endParaRPr lang="en-US"/>
          </a:p>
        </p:txBody>
      </p:sp>
    </p:spTree>
    <p:extLst>
      <p:ext uri="{BB962C8B-B14F-4D97-AF65-F5344CB8AC3E}">
        <p14:creationId xmlns:p14="http://schemas.microsoft.com/office/powerpoint/2010/main" val="1961844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a:spcBef>
                <a:spcPts val="0"/>
              </a:spcBef>
              <a:buNone/>
            </a:pPr>
            <a:r>
              <a:rPr lang="en-US" dirty="0" smtClean="0"/>
              <a:t>We would like to thank our project partners for bringing</a:t>
            </a:r>
            <a:r>
              <a:rPr lang="en-US" baseline="0" dirty="0" smtClean="0"/>
              <a:t> this issue to our attention.</a:t>
            </a:r>
            <a:endParaRPr dirty="0"/>
          </a:p>
        </p:txBody>
      </p:sp>
      <p:sp>
        <p:nvSpPr>
          <p:cNvPr id="275" name="Shape 27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2386453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a:spcBef>
                <a:spcPts val="0"/>
              </a:spcBef>
              <a:buNone/>
            </a:pPr>
            <a:r>
              <a:rPr lang="en-US" dirty="0" smtClean="0"/>
              <a:t>We would also like to thank our science advisors for their invaluable guidance,</a:t>
            </a:r>
          </a:p>
          <a:p>
            <a:pPr>
              <a:spcBef>
                <a:spcPts val="0"/>
              </a:spcBef>
              <a:buNone/>
            </a:pPr>
            <a:r>
              <a:rPr lang="en-US" baseline="0" dirty="0" smtClean="0"/>
              <a:t>As well as everyone in the DEVELOP offices who have helped us troubleshoot problems and refine our deliverables. </a:t>
            </a:r>
          </a:p>
        </p:txBody>
      </p:sp>
      <p:sp>
        <p:nvSpPr>
          <p:cNvPr id="275" name="Shape 27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87377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1" name="Shape 221"/>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r>
              <a:rPr lang="en-US" sz="1200" kern="1200" dirty="0" smtClean="0">
                <a:solidFill>
                  <a:schemeClr val="tx1"/>
                </a:solidFill>
                <a:effectLst/>
                <a:latin typeface="+mn-lt"/>
                <a:ea typeface="+mn-ea"/>
                <a:cs typeface="+mn-cs"/>
              </a:rPr>
              <a:t>Harmful algal blooms, dead zones, and hypoxia occur frequently in the southern Gulf of Mexico and are known to be influenced by sediment and nutrient influx. Algal blooms grow in response to excess nutrients in the water. After the algae die, oxygen levels can decrease to the point of hypoxia, which means that there is no longer enough oxygen in the water column to support aquatic life. These events result in human illness, fish kills, as well as economic loss for fisheries and tourism industries. </a:t>
            </a:r>
          </a:p>
          <a:p>
            <a:pPr>
              <a:spcBef>
                <a:spcPts val="0"/>
              </a:spcBef>
              <a:buNone/>
            </a:pPr>
            <a:endParaRPr lang="en-US" sz="1200" dirty="0" smtClean="0">
              <a:solidFill>
                <a:schemeClr val="lt1"/>
              </a:solidFill>
              <a:latin typeface="Questrial"/>
              <a:sym typeface="Questrial"/>
            </a:endParaRPr>
          </a:p>
          <a:p>
            <a:pPr>
              <a:spcBef>
                <a:spcPts val="0"/>
              </a:spcBef>
              <a:buNone/>
            </a:pPr>
            <a:endParaRPr lang="en-US" sz="1200" dirty="0" smtClean="0">
              <a:solidFill>
                <a:schemeClr val="lt1"/>
              </a:solidFill>
              <a:latin typeface="Questrial"/>
              <a:sym typeface="Questrial"/>
            </a:endParaRPr>
          </a:p>
          <a:p>
            <a:pPr>
              <a:spcBef>
                <a:spcPts val="0"/>
              </a:spcBef>
              <a:buNone/>
            </a:pPr>
            <a:r>
              <a:rPr lang="en-US" sz="1200" dirty="0" smtClean="0">
                <a:solidFill>
                  <a:schemeClr val="lt1"/>
                </a:solidFill>
                <a:latin typeface="Questrial"/>
                <a:sym typeface="Questrial"/>
              </a:rPr>
              <a:t>Image Credit: Dan</a:t>
            </a:r>
            <a:r>
              <a:rPr lang="en-US" sz="1200" baseline="0" dirty="0" smtClean="0">
                <a:solidFill>
                  <a:schemeClr val="lt1"/>
                </a:solidFill>
                <a:latin typeface="Questrial"/>
                <a:sym typeface="Questrial"/>
              </a:rPr>
              <a:t> Swenson, Staff Research. </a:t>
            </a:r>
            <a:r>
              <a:rPr lang="en-US" baseline="0" dirty="0" smtClean="0"/>
              <a:t>Distributed under a Creative Commons Attribution 2.0</a:t>
            </a:r>
            <a:r>
              <a:rPr lang="en-US" dirty="0" smtClean="0"/>
              <a:t> license.</a:t>
            </a:r>
            <a:r>
              <a:rPr lang="en-US" baseline="0" dirty="0" smtClean="0"/>
              <a:t> </a:t>
            </a:r>
            <a:endParaRPr lang="en-US" sz="1200" dirty="0" smtClean="0">
              <a:solidFill>
                <a:schemeClr val="lt1"/>
              </a:solidFill>
              <a:latin typeface="Questrial"/>
              <a:sym typeface="Questrial"/>
            </a:endParaRPr>
          </a:p>
          <a:p>
            <a:pPr>
              <a:spcBef>
                <a:spcPts val="0"/>
              </a:spcBef>
              <a:buNone/>
            </a:pPr>
            <a:r>
              <a:rPr lang="en-US" dirty="0" smtClean="0"/>
              <a:t>https://www.flickr.com/photos/48722974@N07/4911433052/in/photolist-8u1nWd-cMxCUG-8ZSEfa-8ZSE7M-8ZSE4c-8ZSDVn-8ZSDSF-8ZSDRa-8ZVJMb-8ZSDFK-8ZSDDt-8ZVJCY-8ZVJt9-8tVND6-8pMBY2-8p9Sse-9CiyXj-9CfE4P-81CcmS-7WP73Y-4gwBkG-7RGoB1-8EP7uT-7ZkiF3-8ELJPv-8ELJLB-7XrEnM-7Gjz91-7WPHHA-7WLefV-8ESikC-7V1Dye-8GpLiR-7Xte2o-8EP8Z6-8UaqWY-7PnNTm-7PnNRE-7PnNFC-9Ehp1W-9EhoW9-7TLshE-7WM6ns-7WNFLG-9AdVbL-9AghcJ-7U1p5f-9AhDtL-9AeFV6-9AeFPH</a:t>
            </a:r>
            <a:endParaRPr dirty="0"/>
          </a:p>
        </p:txBody>
      </p:sp>
      <p:sp>
        <p:nvSpPr>
          <p:cNvPr id="222" name="Shape 222"/>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a:t>
            </a:fld>
            <a:endParaRPr lang="en-US"/>
          </a:p>
        </p:txBody>
      </p:sp>
    </p:spTree>
    <p:extLst>
      <p:ext uri="{BB962C8B-B14F-4D97-AF65-F5344CB8AC3E}">
        <p14:creationId xmlns:p14="http://schemas.microsoft.com/office/powerpoint/2010/main" val="3388019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4" name="Shape 144"/>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r>
              <a:rPr lang="en-US" sz="1200" kern="1200" dirty="0" smtClean="0">
                <a:solidFill>
                  <a:schemeClr val="tx1"/>
                </a:solidFill>
                <a:effectLst/>
                <a:latin typeface="+mn-lt"/>
                <a:ea typeface="+mn-ea"/>
                <a:cs typeface="+mn-cs"/>
              </a:rPr>
              <a:t>Our main objectives were to identify the indicators of hypoxic events and harmful algal blooms in the southern Gulf of Mexico and to understand the impact of nutrient and sediment loading from the </a:t>
            </a:r>
            <a:r>
              <a:rPr lang="en-US" sz="1200" kern="1200" dirty="0" err="1" smtClean="0">
                <a:solidFill>
                  <a:schemeClr val="tx1"/>
                </a:solidFill>
                <a:effectLst/>
                <a:latin typeface="+mn-lt"/>
                <a:ea typeface="+mn-ea"/>
                <a:cs typeface="+mn-cs"/>
              </a:rPr>
              <a:t>Grijalva</a:t>
            </a:r>
            <a:r>
              <a:rPr lang="en-US" sz="1200" kern="1200" dirty="0" smtClean="0">
                <a:solidFill>
                  <a:schemeClr val="tx1"/>
                </a:solidFill>
                <a:effectLst/>
                <a:latin typeface="+mn-lt"/>
                <a:ea typeface="+mn-ea"/>
                <a:cs typeface="+mn-cs"/>
              </a:rPr>
              <a:t>-Usumacinta River Basin.</a:t>
            </a:r>
          </a:p>
          <a:p>
            <a:r>
              <a:rPr lang="en-US" sz="1200" kern="1200" dirty="0" smtClean="0">
                <a:solidFill>
                  <a:schemeClr val="tx1"/>
                </a:solidFill>
                <a:effectLst/>
                <a:latin typeface="+mn-lt"/>
                <a:ea typeface="+mn-ea"/>
                <a:cs typeface="+mn-cs"/>
              </a:rPr>
              <a:t>We partnered with a variety of state and academic organizations. Our insights and models serve as decision support tools and aide their efforts of improving water quality.</a:t>
            </a:r>
          </a:p>
          <a:p>
            <a:pPr rtl="0">
              <a:spcBef>
                <a:spcPts val="0"/>
              </a:spcBef>
              <a:buNone/>
            </a:pPr>
            <a:endParaRPr lang="en-US" sz="1200" b="0" i="0" u="none" strike="noStrike" kern="1200" dirty="0" smtClean="0">
              <a:solidFill>
                <a:schemeClr val="tx1"/>
              </a:solidFill>
              <a:effectLst/>
              <a:latin typeface="+mn-lt"/>
              <a:ea typeface="+mn-ea"/>
              <a:cs typeface="+mn-cs"/>
            </a:endParaRPr>
          </a:p>
          <a:p>
            <a:pPr rtl="0">
              <a:spcBef>
                <a:spcPts val="0"/>
              </a:spcBef>
              <a:buNone/>
            </a:pPr>
            <a:endParaRPr lang="en-US" sz="1200" b="0" i="0" u="none" strike="noStrike" kern="1200" dirty="0" smtClean="0">
              <a:solidFill>
                <a:schemeClr val="tx1"/>
              </a:solidFill>
              <a:effectLst/>
              <a:latin typeface="+mn-lt"/>
              <a:ea typeface="+mn-ea"/>
              <a:cs typeface="+mn-cs"/>
            </a:endParaRPr>
          </a:p>
          <a:p>
            <a:pPr rtl="0">
              <a:spcBef>
                <a:spcPts val="0"/>
              </a:spcBef>
              <a:buNone/>
            </a:pPr>
            <a:endParaRPr sz="1000" dirty="0"/>
          </a:p>
          <a:p>
            <a:pPr rtl="0">
              <a:spcBef>
                <a:spcPts val="0"/>
              </a:spcBef>
              <a:buNone/>
            </a:pPr>
            <a:r>
              <a:rPr lang="en-US" sz="1000" dirty="0"/>
              <a:t>Photo Sources</a:t>
            </a:r>
            <a:r>
              <a:rPr lang="en-US" sz="1000" dirty="0" smtClean="0"/>
              <a:t>: </a:t>
            </a:r>
            <a:r>
              <a:rPr lang="en-US" sz="1000" baseline="0" dirty="0" smtClean="0"/>
              <a:t>Distributed under a Creative Commons Attribution 2.0</a:t>
            </a:r>
            <a:r>
              <a:rPr lang="en-US" sz="1000" dirty="0" smtClean="0"/>
              <a:t> license.</a:t>
            </a:r>
            <a:r>
              <a:rPr lang="en-US" sz="1000" baseline="0" dirty="0" smtClean="0"/>
              <a:t> </a:t>
            </a:r>
            <a:endParaRPr lang="en-US" sz="1000" dirty="0"/>
          </a:p>
          <a:p>
            <a:pPr>
              <a:spcBef>
                <a:spcPts val="0"/>
              </a:spcBef>
              <a:buNone/>
            </a:pPr>
            <a:r>
              <a:rPr lang="en-US" sz="1000" dirty="0"/>
              <a:t>https://www.flickr.com/photos/48722974@N07/4558031458/in/photolist-7WM6Xh-7RC7eF-7WHSvB-7VMhxE-7WxfeH-7RWfqk-7RGiTW-81CcmS-7V3qMG-9Ciz1h-83c1Dx-82TKDq-bN5GKR-7RFmAE-9CfE8X-9CfE8v-7RYuKj-7RWaer-7Scnqj-7RC7ee-7Wxaf6-7WM6FC-8u1nWd-7VHZKp-54wxhr-9kSMVi-9n97dh-9kSQGe</a:t>
            </a:r>
          </a:p>
        </p:txBody>
      </p:sp>
      <p:sp>
        <p:nvSpPr>
          <p:cNvPr id="145" name="Shape 145"/>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solidFill>
                  <a:srgbClr val="000000"/>
                </a:solidFill>
              </a:rPr>
              <a:pPr>
                <a:buClr>
                  <a:srgbClr val="000000"/>
                </a:buClr>
                <a:buSzPct val="25000"/>
                <a:buFont typeface="Arial"/>
                <a:buNone/>
              </a:pPr>
              <a:t>4</a:t>
            </a:fld>
            <a:endParaRPr lang="en-US">
              <a:solidFill>
                <a:srgbClr val="000000"/>
              </a:solidFill>
            </a:endParaRPr>
          </a:p>
        </p:txBody>
      </p:sp>
    </p:spTree>
    <p:extLst>
      <p:ext uri="{BB962C8B-B14F-4D97-AF65-F5344CB8AC3E}">
        <p14:creationId xmlns:p14="http://schemas.microsoft.com/office/powerpoint/2010/main" val="1850584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1" name="Shape 221"/>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r>
              <a:rPr lang="en-US" sz="1200" kern="1200" dirty="0" smtClean="0">
                <a:solidFill>
                  <a:schemeClr val="tx1"/>
                </a:solidFill>
                <a:effectLst/>
                <a:latin typeface="+mn-lt"/>
                <a:ea typeface="+mn-ea"/>
                <a:cs typeface="+mn-cs"/>
              </a:rPr>
              <a:t>To achieve these objectives, we performed three separate analyses. </a:t>
            </a:r>
          </a:p>
          <a:p>
            <a:r>
              <a:rPr lang="en-US" sz="1200" kern="1200" dirty="0" smtClean="0">
                <a:solidFill>
                  <a:schemeClr val="tx1"/>
                </a:solidFill>
                <a:effectLst/>
                <a:latin typeface="+mn-lt"/>
                <a:ea typeface="+mn-ea"/>
                <a:cs typeface="+mn-cs"/>
              </a:rPr>
              <a:t>First, we used Clark Labs </a:t>
            </a:r>
            <a:r>
              <a:rPr lang="en-US" sz="1200" kern="1200" dirty="0" err="1" smtClean="0">
                <a:solidFill>
                  <a:schemeClr val="tx1"/>
                </a:solidFill>
                <a:effectLst/>
                <a:latin typeface="+mn-lt"/>
                <a:ea typeface="+mn-ea"/>
                <a:cs typeface="+mn-cs"/>
              </a:rPr>
              <a:t>TerrSet</a:t>
            </a:r>
            <a:r>
              <a:rPr lang="en-US" sz="1200" kern="1200" dirty="0" smtClean="0">
                <a:solidFill>
                  <a:schemeClr val="tx1"/>
                </a:solidFill>
                <a:effectLst/>
                <a:latin typeface="+mn-lt"/>
                <a:ea typeface="+mn-ea"/>
                <a:cs typeface="+mn-cs"/>
              </a:rPr>
              <a:t> software to analyze trends in the potential indicators of hypoxic events, and then predicted dissolved oxygen values based on these indicators.</a:t>
            </a:r>
          </a:p>
          <a:p>
            <a:r>
              <a:rPr lang="en-US" sz="1200" kern="1200" dirty="0" smtClean="0">
                <a:solidFill>
                  <a:schemeClr val="tx1"/>
                </a:solidFill>
                <a:effectLst/>
                <a:latin typeface="+mn-lt"/>
                <a:ea typeface="+mn-ea"/>
                <a:cs typeface="+mn-cs"/>
              </a:rPr>
              <a:t>Second, we applied a turbidity index to Landsat 8 imagery and used the resulting images to measure plume sizes. </a:t>
            </a:r>
          </a:p>
          <a:p>
            <a:r>
              <a:rPr lang="en-US" sz="1200" kern="1200" dirty="0" smtClean="0">
                <a:solidFill>
                  <a:schemeClr val="tx1"/>
                </a:solidFill>
                <a:effectLst/>
                <a:latin typeface="+mn-lt"/>
                <a:ea typeface="+mn-ea"/>
                <a:cs typeface="+mn-cs"/>
              </a:rPr>
              <a:t>Third, we adapted the Soil and Water Assessment Tool (SWAT) to the </a:t>
            </a:r>
            <a:r>
              <a:rPr lang="en-US" sz="1200" kern="1200" dirty="0" err="1" smtClean="0">
                <a:solidFill>
                  <a:schemeClr val="tx1"/>
                </a:solidFill>
                <a:effectLst/>
                <a:latin typeface="+mn-lt"/>
                <a:ea typeface="+mn-ea"/>
                <a:cs typeface="+mn-cs"/>
              </a:rPr>
              <a:t>Grijalva</a:t>
            </a:r>
            <a:r>
              <a:rPr lang="en-US" sz="1200" kern="1200" dirty="0" smtClean="0">
                <a:solidFill>
                  <a:schemeClr val="tx1"/>
                </a:solidFill>
                <a:effectLst/>
                <a:latin typeface="+mn-lt"/>
                <a:ea typeface="+mn-ea"/>
                <a:cs typeface="+mn-cs"/>
              </a:rPr>
              <a:t>-Usumacinta River Basin.</a:t>
            </a:r>
            <a:endParaRPr lang="en-US" sz="1200" kern="1200" dirty="0">
              <a:solidFill>
                <a:schemeClr val="tx1"/>
              </a:solidFill>
              <a:effectLst/>
              <a:latin typeface="+mn-lt"/>
              <a:ea typeface="+mn-ea"/>
              <a:cs typeface="+mn-cs"/>
            </a:endParaRPr>
          </a:p>
        </p:txBody>
      </p:sp>
      <p:sp>
        <p:nvSpPr>
          <p:cNvPr id="222" name="Shape 222"/>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5</a:t>
            </a:fld>
            <a:endParaRPr lang="en-US"/>
          </a:p>
        </p:txBody>
      </p:sp>
    </p:spTree>
    <p:extLst>
      <p:ext uri="{BB962C8B-B14F-4D97-AF65-F5344CB8AC3E}">
        <p14:creationId xmlns:p14="http://schemas.microsoft.com/office/powerpoint/2010/main" val="215612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r>
              <a:rPr lang="en-US" sz="1200" kern="1200" dirty="0" smtClean="0">
                <a:solidFill>
                  <a:schemeClr val="tx1"/>
                </a:solidFill>
                <a:effectLst/>
                <a:latin typeface="+mn-lt"/>
                <a:ea typeface="+mn-ea"/>
                <a:cs typeface="+mn-cs"/>
              </a:rPr>
              <a:t>Although we cannot remotely sense dissolved oxygen, we can observe several known indicators of hypoxic events. </a:t>
            </a:r>
          </a:p>
          <a:p>
            <a:r>
              <a:rPr lang="en-US" sz="1200" kern="1200" dirty="0" smtClean="0">
                <a:solidFill>
                  <a:schemeClr val="tx1"/>
                </a:solidFill>
                <a:effectLst/>
                <a:latin typeface="+mn-lt"/>
                <a:ea typeface="+mn-ea"/>
                <a:cs typeface="+mn-cs"/>
              </a:rPr>
              <a:t>These include chlorophyll-a (</a:t>
            </a:r>
            <a:r>
              <a:rPr lang="en-US" sz="1200" kern="1200" dirty="0" err="1" smtClean="0">
                <a:solidFill>
                  <a:schemeClr val="tx1"/>
                </a:solidFill>
                <a:effectLst/>
                <a:latin typeface="+mn-lt"/>
                <a:ea typeface="+mn-ea"/>
                <a:cs typeface="+mn-cs"/>
              </a:rPr>
              <a:t>Chl</a:t>
            </a:r>
            <a:r>
              <a:rPr lang="en-US" sz="1200" kern="1200" dirty="0" smtClean="0">
                <a:solidFill>
                  <a:schemeClr val="tx1"/>
                </a:solidFill>
                <a:effectLst/>
                <a:latin typeface="+mn-lt"/>
                <a:ea typeface="+mn-ea"/>
                <a:cs typeface="+mn-cs"/>
              </a:rPr>
              <a:t>), an index of colored dissolved organic matter (CDOM), </a:t>
            </a:r>
            <a:r>
              <a:rPr lang="en-US" sz="1200" kern="1200" dirty="0" err="1" smtClean="0">
                <a:solidFill>
                  <a:schemeClr val="tx1"/>
                </a:solidFill>
                <a:effectLst/>
                <a:latin typeface="+mn-lt"/>
                <a:ea typeface="+mn-ea"/>
                <a:cs typeface="+mn-cs"/>
              </a:rPr>
              <a:t>photosynthetically</a:t>
            </a:r>
            <a:r>
              <a:rPr lang="en-US" sz="1200" kern="1200" dirty="0" smtClean="0">
                <a:solidFill>
                  <a:schemeClr val="tx1"/>
                </a:solidFill>
                <a:effectLst/>
                <a:latin typeface="+mn-lt"/>
                <a:ea typeface="+mn-ea"/>
                <a:cs typeface="+mn-cs"/>
              </a:rPr>
              <a:t>-available radiation (PAR), and sea surface temperature (SST).</a:t>
            </a:r>
          </a:p>
          <a:p>
            <a:r>
              <a:rPr lang="en-US" sz="1200" kern="1200" dirty="0" smtClean="0">
                <a:solidFill>
                  <a:schemeClr val="tx1"/>
                </a:solidFill>
                <a:effectLst/>
                <a:latin typeface="+mn-lt"/>
                <a:ea typeface="+mn-ea"/>
                <a:cs typeface="+mn-cs"/>
              </a:rPr>
              <a:t>First we used the Earth Trends Modeler (ETM) to display the historical trends of these indicators.</a:t>
            </a:r>
          </a:p>
          <a:p>
            <a:r>
              <a:rPr lang="en-US" sz="1200" kern="1200" dirty="0" smtClean="0">
                <a:solidFill>
                  <a:schemeClr val="tx1"/>
                </a:solidFill>
                <a:effectLst/>
                <a:latin typeface="+mn-lt"/>
                <a:ea typeface="+mn-ea"/>
                <a:cs typeface="+mn-cs"/>
              </a:rPr>
              <a:t>Then, used Multi-Layer Perceptron Regression Analysis (MLP) to determine the strength of these drivers.</a:t>
            </a:r>
          </a:p>
          <a:p>
            <a:pPr>
              <a:spcBef>
                <a:spcPts val="0"/>
              </a:spcBef>
              <a:buNone/>
            </a:pPr>
            <a:endParaRPr dirty="0"/>
          </a:p>
        </p:txBody>
      </p:sp>
      <p:sp>
        <p:nvSpPr>
          <p:cNvPr id="229" name="Shape 229"/>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6</a:t>
            </a:fld>
            <a:endParaRPr lang="en-US"/>
          </a:p>
        </p:txBody>
      </p:sp>
    </p:spTree>
    <p:extLst>
      <p:ext uri="{BB962C8B-B14F-4D97-AF65-F5344CB8AC3E}">
        <p14:creationId xmlns:p14="http://schemas.microsoft.com/office/powerpoint/2010/main" val="706336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4" name="Shape 214"/>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r>
              <a:rPr lang="en-US" sz="1200" kern="1200" dirty="0" smtClean="0">
                <a:solidFill>
                  <a:schemeClr val="tx1"/>
                </a:solidFill>
                <a:effectLst/>
                <a:latin typeface="+mn-lt"/>
                <a:ea typeface="+mn-ea"/>
                <a:cs typeface="+mn-cs"/>
              </a:rPr>
              <a:t>Here we present a visualization of our time series. The data spans from 2003-2015 and includes nearly 600 images for each variable.</a:t>
            </a:r>
            <a:endParaRPr lang="en-US" sz="1200" kern="1200" dirty="0">
              <a:solidFill>
                <a:schemeClr val="tx1"/>
              </a:solidFill>
              <a:effectLst/>
              <a:latin typeface="+mn-lt"/>
              <a:ea typeface="+mn-ea"/>
              <a:cs typeface="+mn-cs"/>
            </a:endParaRPr>
          </a:p>
        </p:txBody>
      </p:sp>
      <p:sp>
        <p:nvSpPr>
          <p:cNvPr id="215" name="Shape 215"/>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7</a:t>
            </a:fld>
            <a:endParaRPr lang="en-US"/>
          </a:p>
        </p:txBody>
      </p:sp>
    </p:spTree>
    <p:extLst>
      <p:ext uri="{BB962C8B-B14F-4D97-AF65-F5344CB8AC3E}">
        <p14:creationId xmlns:p14="http://schemas.microsoft.com/office/powerpoint/2010/main" val="669937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9" name="Shape 189"/>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r>
              <a:rPr lang="en-US" sz="1200" kern="1200" dirty="0" smtClean="0">
                <a:solidFill>
                  <a:schemeClr val="tx1"/>
                </a:solidFill>
                <a:effectLst/>
                <a:latin typeface="+mn-lt"/>
                <a:ea typeface="+mn-ea"/>
                <a:cs typeface="+mn-cs"/>
              </a:rPr>
              <a:t>We examined the entire time series in search of long term trends and seasonal characteristics.</a:t>
            </a:r>
          </a:p>
          <a:p>
            <a:r>
              <a:rPr lang="en-US" sz="1200" kern="1200" dirty="0" smtClean="0">
                <a:solidFill>
                  <a:schemeClr val="tx1"/>
                </a:solidFill>
                <a:effectLst/>
                <a:latin typeface="+mn-lt"/>
                <a:ea typeface="+mn-ea"/>
                <a:cs typeface="+mn-cs"/>
              </a:rPr>
              <a:t>We looked for linear correlation between the values of each pixel over time and a perfectly linear series. We also explored monotonic trends using a non-linear trend indicator that measures the degree to which a trend is consistently increasing or decreasing. </a:t>
            </a:r>
          </a:p>
          <a:p>
            <a:r>
              <a:rPr lang="en-US" sz="1200" kern="1200" dirty="0" smtClean="0">
                <a:solidFill>
                  <a:schemeClr val="tx1"/>
                </a:solidFill>
                <a:effectLst/>
                <a:latin typeface="+mn-lt"/>
                <a:ea typeface="+mn-ea"/>
                <a:cs typeface="+mn-cs"/>
              </a:rPr>
              <a:t>To look at seasonal trends, each year of data was submitted to a harmonic regression to generate a series of shape parameters, known as amplitudes and phases, which characterize annual and semi-annual cycles.</a:t>
            </a:r>
          </a:p>
          <a:p>
            <a:pPr>
              <a:spcBef>
                <a:spcPts val="0"/>
              </a:spcBef>
              <a:buNone/>
            </a:pPr>
            <a:endParaRPr dirty="0"/>
          </a:p>
        </p:txBody>
      </p:sp>
      <p:sp>
        <p:nvSpPr>
          <p:cNvPr id="190" name="Shape 190"/>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8</a:t>
            </a:fld>
            <a:endParaRPr lang="en-US"/>
          </a:p>
        </p:txBody>
      </p:sp>
    </p:spTree>
    <p:extLst>
      <p:ext uri="{BB962C8B-B14F-4D97-AF65-F5344CB8AC3E}">
        <p14:creationId xmlns:p14="http://schemas.microsoft.com/office/powerpoint/2010/main" val="3935233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4" name="Shape 214"/>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r>
              <a:rPr lang="en-US" sz="1200" kern="1200" dirty="0" smtClean="0">
                <a:solidFill>
                  <a:schemeClr val="tx1"/>
                </a:solidFill>
                <a:effectLst/>
                <a:latin typeface="+mn-lt"/>
                <a:ea typeface="+mn-ea"/>
                <a:cs typeface="+mn-cs"/>
              </a:rPr>
              <a:t>Here are representations of the inter-annual and seasonal trends for chlorophyll a in the Gulf of Mexico. </a:t>
            </a:r>
          </a:p>
          <a:p>
            <a:r>
              <a:rPr lang="en-US" sz="1200" kern="1200" dirty="0" smtClean="0">
                <a:solidFill>
                  <a:schemeClr val="tx1"/>
                </a:solidFill>
                <a:effectLst/>
                <a:latin typeface="+mn-lt"/>
                <a:ea typeface="+mn-ea"/>
                <a:cs typeface="+mn-cs"/>
              </a:rPr>
              <a:t>At the top, we see a map of monotonic trends, masked at a significance level of .05. Seen in orange, chlorophyll a concentrations are significantly increasing in the coastal zones surrounding the both the Mississippi and </a:t>
            </a:r>
            <a:r>
              <a:rPr lang="en-US" sz="1200" kern="1200" dirty="0" err="1" smtClean="0">
                <a:solidFill>
                  <a:schemeClr val="tx1"/>
                </a:solidFill>
                <a:effectLst/>
                <a:latin typeface="+mn-lt"/>
                <a:ea typeface="+mn-ea"/>
                <a:cs typeface="+mn-cs"/>
              </a:rPr>
              <a:t>Grijalva</a:t>
            </a:r>
            <a:r>
              <a:rPr lang="en-US" sz="1200" kern="1200" dirty="0" smtClean="0">
                <a:solidFill>
                  <a:schemeClr val="tx1"/>
                </a:solidFill>
                <a:effectLst/>
                <a:latin typeface="+mn-lt"/>
                <a:ea typeface="+mn-ea"/>
                <a:cs typeface="+mn-cs"/>
              </a:rPr>
              <a:t>-Usumacinta River Deltas.</a:t>
            </a:r>
          </a:p>
          <a:p>
            <a:r>
              <a:rPr lang="en-US" sz="1200" kern="1200" dirty="0" smtClean="0">
                <a:solidFill>
                  <a:schemeClr val="tx1"/>
                </a:solidFill>
                <a:effectLst/>
                <a:latin typeface="+mn-lt"/>
                <a:ea typeface="+mn-ea"/>
                <a:cs typeface="+mn-cs"/>
              </a:rPr>
              <a:t>On the bottom, we see an amplitude color composite map that compiles the mean annual cycles, annual cycles, and semi-annual cycles for chlorophyll. Each color represents a specific seasonal pattern, so regions of similar colors are experiencing similar seasonal trends. </a:t>
            </a:r>
          </a:p>
          <a:p>
            <a:r>
              <a:rPr lang="en-US" sz="1200" kern="1200" dirty="0" smtClean="0">
                <a:solidFill>
                  <a:schemeClr val="tx1"/>
                </a:solidFill>
                <a:effectLst/>
                <a:latin typeface="+mn-lt"/>
                <a:ea typeface="+mn-ea"/>
                <a:cs typeface="+mn-cs"/>
              </a:rPr>
              <a:t>The graph to the right shows a fitted seasonal curve for the southern coastal region. The green curve represents the first six years of the study period, and the red curve represents the last six. The curves follow a bimodal distribution with peak chlorophyll a concentrations occurring from November to February. A smaller peak can be seen in July.</a:t>
            </a:r>
            <a:endParaRPr lang="en-US" sz="1200" kern="1200" dirty="0">
              <a:solidFill>
                <a:schemeClr val="tx1"/>
              </a:solidFill>
              <a:effectLst/>
              <a:latin typeface="+mn-lt"/>
              <a:ea typeface="+mn-ea"/>
              <a:cs typeface="+mn-cs"/>
            </a:endParaRPr>
          </a:p>
        </p:txBody>
      </p:sp>
      <p:sp>
        <p:nvSpPr>
          <p:cNvPr id="215" name="Shape 215"/>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9</a:t>
            </a:fld>
            <a:endParaRPr lang="en-US"/>
          </a:p>
        </p:txBody>
      </p:sp>
    </p:spTree>
    <p:extLst>
      <p:ext uri="{BB962C8B-B14F-4D97-AF65-F5344CB8AC3E}">
        <p14:creationId xmlns:p14="http://schemas.microsoft.com/office/powerpoint/2010/main" val="39013349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7"/>
            <a:ext cx="9144000" cy="73151"/>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pic>
        <p:nvPicPr>
          <p:cNvPr id="16" name="Shape 1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63095" y="5467376"/>
            <a:ext cx="1010529" cy="1010529"/>
          </a:xfrm>
          <a:prstGeom prst="rect">
            <a:avLst/>
          </a:prstGeom>
          <a:noFill/>
          <a:ln>
            <a:noFill/>
          </a:ln>
        </p:spPr>
      </p:pic>
      <p:sp>
        <p:nvSpPr>
          <p:cNvPr id="17" name="Shape 17"/>
          <p:cNvSpPr txBox="1">
            <a:spLocks noGrp="1"/>
          </p:cNvSpPr>
          <p:nvPr>
            <p:ph type="body" idx="1"/>
          </p:nvPr>
        </p:nvSpPr>
        <p:spPr>
          <a:xfrm>
            <a:off x="5660135" y="6153912"/>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5660135" y="5751576"/>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5663183" y="5358383"/>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249424" y="6153912"/>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249424" y="5751576"/>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249424" y="5358383"/>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228600" y="5168335"/>
            <a:ext cx="86868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143000" y="4032503"/>
            <a:ext cx="6858000" cy="740663"/>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685800" y="1426463"/>
            <a:ext cx="77724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9144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entury Gothic"/>
                <a:buNone/>
              </a:pPr>
              <a:endParaRPr sz="1800" b="0" i="0" u="none" strike="noStrike" cap="none" baseline="0">
                <a:solidFill>
                  <a:schemeClr val="dk1"/>
                </a:solidFill>
                <a:latin typeface="Questrial"/>
                <a:ea typeface="Questrial"/>
                <a:cs typeface="Questrial"/>
                <a:sym typeface="Questrial"/>
              </a:endParaRPr>
            </a:p>
          </p:txBody>
        </p:sp>
        <p:sp>
          <p:nvSpPr>
            <p:cNvPr id="28" name="Shape 28"/>
            <p:cNvSpPr txBox="1"/>
            <p:nvPr/>
          </p:nvSpPr>
          <p:spPr>
            <a:xfrm>
              <a:off x="153985"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a:solidFill>
                    <a:schemeClr val="lt1"/>
                  </a:solidFill>
                  <a:latin typeface="Helvetica Neue"/>
                  <a:ea typeface="Helvetica Neue"/>
                  <a:cs typeface="Helvetica Neue"/>
                  <a:sym typeface="Helvetica Neue"/>
                </a:rPr>
                <a:t>National Aeronautics and Space Administration</a:t>
              </a:r>
            </a:p>
          </p:txBody>
        </p:sp>
        <p:pic>
          <p:nvPicPr>
            <p:cNvPr id="29" name="Shape 2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124825" y="-44450"/>
              <a:ext cx="935037" cy="1077912"/>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30"/>
        <p:cNvGrpSpPr/>
        <p:nvPr/>
      </p:nvGrpSpPr>
      <p:grpSpPr>
        <a:xfrm>
          <a:off x="0" y="0"/>
          <a:ext cx="0" cy="0"/>
          <a:chOff x="0" y="0"/>
          <a:chExt cx="0" cy="0"/>
        </a:xfrm>
      </p:grpSpPr>
      <p:sp>
        <p:nvSpPr>
          <p:cNvPr id="31" name="Shape 3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32" name="Shape 32"/>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33" name="Shape 33"/>
          <p:cNvSpPr txBox="1">
            <a:spLocks noGrp="1"/>
          </p:cNvSpPr>
          <p:nvPr>
            <p:ph type="body" idx="1"/>
          </p:nvPr>
        </p:nvSpPr>
        <p:spPr>
          <a:xfrm>
            <a:off x="521208" y="2130551"/>
            <a:ext cx="3593592"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548639" y="640079"/>
            <a:ext cx="356615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a:spLocks noGrp="1"/>
          </p:cNvSpPr>
          <p:nvPr>
            <p:ph type="pic" idx="3"/>
          </p:nvPr>
        </p:nvSpPr>
        <p:spPr>
          <a:xfrm>
            <a:off x="4572000" y="0"/>
            <a:ext cx="4572000" cy="6858000"/>
          </a:xfrm>
          <a:prstGeom prst="rect">
            <a:avLst/>
          </a:prstGeom>
          <a:noFill/>
          <a:ln>
            <a:noFill/>
          </a:ln>
        </p:spPr>
      </p:sp>
      <p:sp>
        <p:nvSpPr>
          <p:cNvPr id="36" name="Shape 36"/>
          <p:cNvSpPr txBox="1">
            <a:spLocks noGrp="1"/>
          </p:cNvSpPr>
          <p:nvPr>
            <p:ph type="body" idx="4"/>
          </p:nvPr>
        </p:nvSpPr>
        <p:spPr>
          <a:xfrm>
            <a:off x="4572000" y="6583679"/>
            <a:ext cx="1993391" cy="274319"/>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7"/>
        <p:cNvGrpSpPr/>
        <p:nvPr/>
      </p:nvGrpSpPr>
      <p:grpSpPr>
        <a:xfrm>
          <a:off x="0" y="0"/>
          <a:ext cx="0" cy="0"/>
          <a:chOff x="0" y="0"/>
          <a:chExt cx="0" cy="0"/>
        </a:xfrm>
      </p:grpSpPr>
      <p:sp>
        <p:nvSpPr>
          <p:cNvPr id="38" name="Shape 3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39" name="Shape 39"/>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40" name="Shape 40"/>
          <p:cNvSpPr txBox="1">
            <a:spLocks noGrp="1"/>
          </p:cNvSpPr>
          <p:nvPr>
            <p:ph type="body" idx="1"/>
          </p:nvPr>
        </p:nvSpPr>
        <p:spPr>
          <a:xfrm>
            <a:off x="5102351" y="2130551"/>
            <a:ext cx="3593592"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5102351" y="640079"/>
            <a:ext cx="356615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2" name="Shape 42"/>
          <p:cNvSpPr>
            <a:spLocks noGrp="1"/>
          </p:cNvSpPr>
          <p:nvPr>
            <p:ph type="pic" idx="3"/>
          </p:nvPr>
        </p:nvSpPr>
        <p:spPr>
          <a:xfrm>
            <a:off x="0" y="0"/>
            <a:ext cx="4572000" cy="6858000"/>
          </a:xfrm>
          <a:prstGeom prst="rect">
            <a:avLst/>
          </a:prstGeom>
          <a:noFill/>
          <a:ln>
            <a:noFill/>
          </a:ln>
        </p:spPr>
      </p:sp>
      <p:sp>
        <p:nvSpPr>
          <p:cNvPr id="43" name="Shape 43"/>
          <p:cNvSpPr txBox="1">
            <a:spLocks noGrp="1"/>
          </p:cNvSpPr>
          <p:nvPr>
            <p:ph type="body" idx="4"/>
          </p:nvPr>
        </p:nvSpPr>
        <p:spPr>
          <a:xfrm>
            <a:off x="2578608" y="6583679"/>
            <a:ext cx="1993391" cy="274319"/>
          </a:xfrm>
          <a:prstGeom prst="rect">
            <a:avLst/>
          </a:prstGeom>
          <a:noFill/>
          <a:ln>
            <a:noFill/>
          </a:ln>
        </p:spPr>
        <p:txBody>
          <a:bodyPr lIns="91425" tIns="91425" rIns="91425" bIns="91425" anchor="t" anchorCtr="0"/>
          <a:lstStyle>
            <a:lvl1pPr marL="0" indent="0" algn="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4"/>
        <p:cNvGrpSpPr/>
        <p:nvPr/>
      </p:nvGrpSpPr>
      <p:grpSpPr>
        <a:xfrm>
          <a:off x="0" y="0"/>
          <a:ext cx="0" cy="0"/>
          <a:chOff x="0" y="0"/>
          <a:chExt cx="0" cy="0"/>
        </a:xfrm>
      </p:grpSpPr>
      <p:sp>
        <p:nvSpPr>
          <p:cNvPr id="45" name="Shape 4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46" name="Shape 46"/>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47" name="Shape 47"/>
          <p:cNvSpPr txBox="1">
            <a:spLocks noGrp="1"/>
          </p:cNvSpPr>
          <p:nvPr>
            <p:ph type="body" idx="1"/>
          </p:nvPr>
        </p:nvSpPr>
        <p:spPr>
          <a:xfrm>
            <a:off x="576072" y="4814316"/>
            <a:ext cx="7982711"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8" name="Shape 48"/>
          <p:cNvSpPr txBox="1">
            <a:spLocks noGrp="1"/>
          </p:cNvSpPr>
          <p:nvPr>
            <p:ph type="body" idx="2"/>
          </p:nvPr>
        </p:nvSpPr>
        <p:spPr>
          <a:xfrm>
            <a:off x="576072" y="395478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9" name="Shape 49"/>
          <p:cNvSpPr>
            <a:spLocks noGrp="1"/>
          </p:cNvSpPr>
          <p:nvPr>
            <p:ph type="pic" idx="3"/>
          </p:nvPr>
        </p:nvSpPr>
        <p:spPr>
          <a:xfrm>
            <a:off x="0" y="0"/>
            <a:ext cx="9144000" cy="3429000"/>
          </a:xfrm>
          <a:prstGeom prst="rect">
            <a:avLst/>
          </a:prstGeom>
          <a:noFill/>
          <a:ln>
            <a:noFill/>
          </a:ln>
        </p:spPr>
      </p:sp>
      <p:sp>
        <p:nvSpPr>
          <p:cNvPr id="50" name="Shape 50"/>
          <p:cNvSpPr txBox="1">
            <a:spLocks noGrp="1"/>
          </p:cNvSpPr>
          <p:nvPr>
            <p:ph type="body" idx="4"/>
          </p:nvPr>
        </p:nvSpPr>
        <p:spPr>
          <a:xfrm>
            <a:off x="6190487" y="342900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51"/>
        <p:cNvGrpSpPr/>
        <p:nvPr/>
      </p:nvGrpSpPr>
      <p:grpSpPr>
        <a:xfrm>
          <a:off x="0" y="0"/>
          <a:ext cx="0" cy="0"/>
          <a:chOff x="0" y="0"/>
          <a:chExt cx="0" cy="0"/>
        </a:xfrm>
      </p:grpSpPr>
      <p:sp>
        <p:nvSpPr>
          <p:cNvPr id="52" name="Shape 5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53" name="Shape 53"/>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54" name="Shape 54"/>
          <p:cNvSpPr txBox="1">
            <a:spLocks noGrp="1"/>
          </p:cNvSpPr>
          <p:nvPr>
            <p:ph type="body" idx="1"/>
          </p:nvPr>
        </p:nvSpPr>
        <p:spPr>
          <a:xfrm>
            <a:off x="4572000" y="4709160"/>
            <a:ext cx="3950207"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2"/>
          </p:nvPr>
        </p:nvSpPr>
        <p:spPr>
          <a:xfrm>
            <a:off x="320039" y="548639"/>
            <a:ext cx="850392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6" name="Shape 56"/>
          <p:cNvSpPr txBox="1">
            <a:spLocks noGrp="1"/>
          </p:cNvSpPr>
          <p:nvPr>
            <p:ph type="body" idx="3"/>
          </p:nvPr>
        </p:nvSpPr>
        <p:spPr>
          <a:xfrm>
            <a:off x="594360" y="2115311"/>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7" name="Shape 57"/>
          <p:cNvSpPr txBox="1">
            <a:spLocks noGrp="1"/>
          </p:cNvSpPr>
          <p:nvPr>
            <p:ph type="body" idx="4"/>
          </p:nvPr>
        </p:nvSpPr>
        <p:spPr>
          <a:xfrm>
            <a:off x="4572000" y="2103119"/>
            <a:ext cx="3950207"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5"/>
          </p:nvPr>
        </p:nvSpPr>
        <p:spPr>
          <a:xfrm>
            <a:off x="594360" y="4721351"/>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body" idx="6"/>
          </p:nvPr>
        </p:nvSpPr>
        <p:spPr>
          <a:xfrm>
            <a:off x="594360" y="3418332"/>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0" name="Shape 60"/>
          <p:cNvSpPr txBox="1">
            <a:spLocks noGrp="1"/>
          </p:cNvSpPr>
          <p:nvPr>
            <p:ph type="body" idx="7"/>
          </p:nvPr>
        </p:nvSpPr>
        <p:spPr>
          <a:xfrm>
            <a:off x="4572000" y="3406139"/>
            <a:ext cx="3950207"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61"/>
        <p:cNvGrpSpPr/>
        <p:nvPr/>
      </p:nvGrpSpPr>
      <p:grpSpPr>
        <a:xfrm>
          <a:off x="0" y="0"/>
          <a:ext cx="0" cy="0"/>
          <a:chOff x="0" y="0"/>
          <a:chExt cx="0" cy="0"/>
        </a:xfrm>
      </p:grpSpPr>
      <p:sp>
        <p:nvSpPr>
          <p:cNvPr id="62" name="Shape 6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63" name="Shape 63"/>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64" name="Shape 64"/>
          <p:cNvSpPr txBox="1">
            <a:spLocks noGrp="1"/>
          </p:cNvSpPr>
          <p:nvPr>
            <p:ph type="body" idx="1"/>
          </p:nvPr>
        </p:nvSpPr>
        <p:spPr>
          <a:xfrm>
            <a:off x="576072" y="1438655"/>
            <a:ext cx="7982711"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5" name="Shape 65"/>
          <p:cNvSpPr txBox="1">
            <a:spLocks noGrp="1"/>
          </p:cNvSpPr>
          <p:nvPr>
            <p:ph type="body" idx="2"/>
          </p:nvPr>
        </p:nvSpPr>
        <p:spPr>
          <a:xfrm>
            <a:off x="576072" y="57912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6" name="Shape 66"/>
          <p:cNvSpPr>
            <a:spLocks noGrp="1"/>
          </p:cNvSpPr>
          <p:nvPr>
            <p:ph type="pic" idx="3"/>
          </p:nvPr>
        </p:nvSpPr>
        <p:spPr>
          <a:xfrm>
            <a:off x="0" y="3429000"/>
            <a:ext cx="9144000" cy="3429000"/>
          </a:xfrm>
          <a:prstGeom prst="rect">
            <a:avLst/>
          </a:prstGeom>
          <a:noFill/>
          <a:ln>
            <a:noFill/>
          </a:ln>
        </p:spPr>
      </p:sp>
      <p:sp>
        <p:nvSpPr>
          <p:cNvPr id="67" name="Shape 67"/>
          <p:cNvSpPr txBox="1">
            <a:spLocks noGrp="1"/>
          </p:cNvSpPr>
          <p:nvPr>
            <p:ph type="body" idx="4"/>
          </p:nvPr>
        </p:nvSpPr>
        <p:spPr>
          <a:xfrm>
            <a:off x="6190487" y="315468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76"/>
        <p:cNvGrpSpPr/>
        <p:nvPr/>
      </p:nvGrpSpPr>
      <p:grpSpPr>
        <a:xfrm>
          <a:off x="0" y="0"/>
          <a:ext cx="0" cy="0"/>
          <a:chOff x="0" y="0"/>
          <a:chExt cx="0" cy="0"/>
        </a:xfrm>
      </p:grpSpPr>
      <p:sp>
        <p:nvSpPr>
          <p:cNvPr id="77" name="Shape 7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78" name="Shape 78"/>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79" name="Shape 79"/>
          <p:cNvSpPr txBox="1"/>
          <p:nvPr/>
        </p:nvSpPr>
        <p:spPr>
          <a:xfrm>
            <a:off x="320040" y="242134"/>
            <a:ext cx="8503920" cy="707886"/>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r>
              <a:rPr lang="en-US" sz="4000" b="1" i="0" u="none" strike="noStrike" cap="none" baseline="0">
                <a:solidFill>
                  <a:srgbClr val="BFBFBF"/>
                </a:solidFill>
                <a:latin typeface="Century Gothic"/>
                <a:ea typeface="Century Gothic"/>
                <a:cs typeface="Century Gothic"/>
                <a:sym typeface="Century Gothic"/>
              </a:rPr>
              <a:t>Acknowledgements</a:t>
            </a:r>
          </a:p>
        </p:txBody>
      </p:sp>
      <p:sp>
        <p:nvSpPr>
          <p:cNvPr id="80" name="Shape 80"/>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1" name="Shape 81"/>
          <p:cNvSpPr txBox="1">
            <a:spLocks noGrp="1"/>
          </p:cNvSpPr>
          <p:nvPr>
            <p:ph type="body" idx="2"/>
          </p:nvPr>
        </p:nvSpPr>
        <p:spPr>
          <a:xfrm>
            <a:off x="571206" y="3011686"/>
            <a:ext cx="805158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2" name="Shape 82"/>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3" name="Shape 83"/>
          <p:cNvSpPr/>
          <p:nvPr/>
        </p:nvSpPr>
        <p:spPr>
          <a:xfrm>
            <a:off x="0" y="6579439"/>
            <a:ext cx="9144000" cy="24622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000" b="0" i="1" u="none" strike="noStrike" cap="none" baseline="0">
                <a:solidFill>
                  <a:srgbClr val="7F7F7F"/>
                </a:solidFill>
                <a:latin typeface="Arial"/>
                <a:ea typeface="Arial"/>
                <a:cs typeface="Arial"/>
                <a:sym typeface="Arial"/>
              </a:rPr>
              <a:t>This material is based upon work supported by NASA through contract NNL11AA00B and cooperative agreement NNX14AB60A.</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91"/>
        <p:cNvGrpSpPr/>
        <p:nvPr/>
      </p:nvGrpSpPr>
      <p:grpSpPr>
        <a:xfrm>
          <a:off x="0" y="0"/>
          <a:ext cx="0" cy="0"/>
          <a:chOff x="0" y="0"/>
          <a:chExt cx="0" cy="0"/>
        </a:xfrm>
      </p:grpSpPr>
      <p:sp>
        <p:nvSpPr>
          <p:cNvPr id="92" name="Shape 9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93" name="Shape 93"/>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94" name="Shape 94"/>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5" name="Shape 95"/>
          <p:cNvSpPr txBox="1">
            <a:spLocks noGrp="1"/>
          </p:cNvSpPr>
          <p:nvPr>
            <p:ph type="body" idx="2"/>
          </p:nvPr>
        </p:nvSpPr>
        <p:spPr>
          <a:xfrm>
            <a:off x="740664" y="675560"/>
            <a:ext cx="310895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6" name="Shape 96"/>
          <p:cNvSpPr>
            <a:spLocks noGrp="1"/>
          </p:cNvSpPr>
          <p:nvPr>
            <p:ph type="pic" idx="3"/>
          </p:nvPr>
        </p:nvSpPr>
        <p:spPr>
          <a:xfrm>
            <a:off x="0" y="3429000"/>
            <a:ext cx="9144000" cy="3429000"/>
          </a:xfrm>
          <a:prstGeom prst="rect">
            <a:avLst/>
          </a:prstGeom>
          <a:noFill/>
          <a:ln>
            <a:noFill/>
          </a:ln>
        </p:spPr>
      </p:sp>
      <p:sp>
        <p:nvSpPr>
          <p:cNvPr id="97" name="Shape 97"/>
          <p:cNvSpPr txBox="1">
            <a:spLocks noGrp="1"/>
          </p:cNvSpPr>
          <p:nvPr>
            <p:ph type="body" idx="4"/>
          </p:nvPr>
        </p:nvSpPr>
        <p:spPr>
          <a:xfrm>
            <a:off x="6190487" y="315468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98"/>
        <p:cNvGrpSpPr/>
        <p:nvPr/>
      </p:nvGrpSpPr>
      <p:grpSpPr>
        <a:xfrm>
          <a:off x="0" y="0"/>
          <a:ext cx="0" cy="0"/>
          <a:chOff x="0" y="0"/>
          <a:chExt cx="0" cy="0"/>
        </a:xfrm>
      </p:grpSpPr>
      <p:sp>
        <p:nvSpPr>
          <p:cNvPr id="99" name="Shape 99"/>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100" name="Shape 100"/>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101" name="Shape 101"/>
          <p:cNvSpPr txBox="1">
            <a:spLocks noGrp="1"/>
          </p:cNvSpPr>
          <p:nvPr>
            <p:ph type="body" idx="1"/>
          </p:nvPr>
        </p:nvSpPr>
        <p:spPr>
          <a:xfrm>
            <a:off x="749808" y="2255519"/>
            <a:ext cx="7653528" cy="3706367"/>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2" name="Shape 102"/>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Century Gothic"/>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50800" algn="l" rtl="0">
              <a:lnSpc>
                <a:spcPct val="90000"/>
              </a:lnSpc>
              <a:spcBef>
                <a:spcPts val="1000"/>
              </a:spcBef>
              <a:buClr>
                <a:schemeClr val="dk1"/>
              </a:buClr>
              <a:buFont typeface="Arial"/>
              <a:buChar char="•"/>
              <a:defRPr/>
            </a:lvl1pPr>
            <a:lvl2pPr marL="685800" marR="0" indent="-76200" algn="l" rtl="0">
              <a:lnSpc>
                <a:spcPct val="90000"/>
              </a:lnSpc>
              <a:spcBef>
                <a:spcPts val="500"/>
              </a:spcBef>
              <a:buClr>
                <a:schemeClr val="dk1"/>
              </a:buClr>
              <a:buFont typeface="Arial"/>
              <a:buChar char="•"/>
              <a:defRPr/>
            </a:lvl2pPr>
            <a:lvl3pPr marL="1143000" marR="0" indent="-101600" algn="l" rtl="0">
              <a:lnSpc>
                <a:spcPct val="90000"/>
              </a:lnSpc>
              <a:spcBef>
                <a:spcPts val="500"/>
              </a:spcBef>
              <a:buClr>
                <a:schemeClr val="dk1"/>
              </a:buClr>
              <a:buFont typeface="Arial"/>
              <a:buChar char="•"/>
              <a:defRPr/>
            </a:lvl3pPr>
            <a:lvl4pPr marL="1600200" marR="0" indent="-114300" algn="l" rtl="0">
              <a:lnSpc>
                <a:spcPct val="90000"/>
              </a:lnSpc>
              <a:spcBef>
                <a:spcPts val="500"/>
              </a:spcBef>
              <a:buClr>
                <a:schemeClr val="dk1"/>
              </a:buClr>
              <a:buFont typeface="Arial"/>
              <a:buChar char="•"/>
              <a:defRPr/>
            </a:lvl4pPr>
            <a:lvl5pPr marL="2057400" marR="0" indent="-114300" algn="l" rtl="0">
              <a:lnSpc>
                <a:spcPct val="90000"/>
              </a:lnSpc>
              <a:spcBef>
                <a:spcPts val="500"/>
              </a:spcBef>
              <a:buClr>
                <a:schemeClr val="dk1"/>
              </a:buClr>
              <a:buFont typeface="Arial"/>
              <a:buChar char="•"/>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11" name="Shape 11"/>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2" name="Shape 12"/>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3" name="Shape 13"/>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BFBDBD"/>
                </a:solidFill>
                <a:latin typeface="Century Gothic"/>
                <a:ea typeface="Century Gothic"/>
                <a:cs typeface="Century Gothic"/>
                <a:sym typeface="Century Gothic"/>
              </a:defRPr>
            </a:lvl1pPr>
          </a:lstStyle>
          <a:p>
            <a:pPr marL="0" lvl="0" indent="0">
              <a:spcBef>
                <a:spcPts val="0"/>
              </a:spcBef>
              <a:buSzPct val="25000"/>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7" r:id="rId8"/>
    <p:sldLayoutId id="2147483658" r:id="rId9"/>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7.png"/><Relationship Id="rId7" Type="http://schemas.microsoft.com/office/2007/relationships/hdphoto" Target="../media/hdphoto2.wdp"/><Relationship Id="rId12"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9.png"/><Relationship Id="rId11" Type="http://schemas.openxmlformats.org/officeDocument/2006/relationships/image" Target="../media/image43.jpeg"/><Relationship Id="rId5" Type="http://schemas.openxmlformats.org/officeDocument/2006/relationships/image" Target="../media/image38.jpeg"/><Relationship Id="rId10" Type="http://schemas.openxmlformats.org/officeDocument/2006/relationships/image" Target="../media/image42.jpeg"/><Relationship Id="rId4" Type="http://schemas.microsoft.com/office/2007/relationships/hdphoto" Target="../media/hdphoto1.wdp"/><Relationship Id="rId9"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8.jpe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12.png"/><Relationship Id="rId3" Type="http://schemas.microsoft.com/office/2007/relationships/media" Target="../media/media2.mp4"/><Relationship Id="rId7" Type="http://schemas.microsoft.com/office/2007/relationships/media" Target="../media/media4.mp4"/><Relationship Id="rId12"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0.png"/><Relationship Id="rId5" Type="http://schemas.microsoft.com/office/2007/relationships/media" Target="../media/media3.mp4"/><Relationship Id="rId10" Type="http://schemas.openxmlformats.org/officeDocument/2006/relationships/notesSlide" Target="../notesSlides/notesSlide7.xml"/><Relationship Id="rId4" Type="http://schemas.openxmlformats.org/officeDocument/2006/relationships/video" Target="../media/media2.mp4"/><Relationship Id="rId9" Type="http://schemas.openxmlformats.org/officeDocument/2006/relationships/slideLayout" Target="../slideLayouts/slideLayout9.xml"/><Relationship Id="rId1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729250" y="1278688"/>
            <a:ext cx="7772400" cy="2432400"/>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accent1"/>
              </a:buClr>
              <a:buSzPct val="25000"/>
              <a:buFont typeface="Arial"/>
              <a:buNone/>
            </a:pPr>
            <a:r>
              <a:rPr lang="en-US" sz="7200" b="1" dirty="0">
                <a:solidFill>
                  <a:schemeClr val="accent1"/>
                </a:solidFill>
                <a:latin typeface="Century Gothic"/>
                <a:ea typeface="Century Gothic"/>
                <a:cs typeface="Century Gothic"/>
                <a:sym typeface="Century Gothic"/>
              </a:rPr>
              <a:t>Gulf of Mexico Water Resources</a:t>
            </a:r>
          </a:p>
        </p:txBody>
      </p:sp>
      <p:sp>
        <p:nvSpPr>
          <p:cNvPr id="105" name="Shape 105"/>
          <p:cNvSpPr txBox="1">
            <a:spLocks noGrp="1"/>
          </p:cNvSpPr>
          <p:nvPr>
            <p:ph type="body" idx="2"/>
          </p:nvPr>
        </p:nvSpPr>
        <p:spPr>
          <a:xfrm>
            <a:off x="1382025" y="5358375"/>
            <a:ext cx="4049399" cy="3692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A5A5A5"/>
              </a:buClr>
              <a:buSzPct val="25000"/>
              <a:buFont typeface="Arial"/>
              <a:buNone/>
            </a:pPr>
            <a:r>
              <a:rPr lang="en-US" sz="1800" b="1" dirty="0">
                <a:solidFill>
                  <a:srgbClr val="A5A5A5"/>
                </a:solidFill>
                <a:latin typeface="Century Gothic"/>
                <a:ea typeface="Century Gothic"/>
                <a:cs typeface="Century Gothic"/>
                <a:sym typeface="Century Gothic"/>
              </a:rPr>
              <a:t>Rebecca Chapman </a:t>
            </a:r>
            <a:r>
              <a:rPr lang="en-US" sz="1800" b="1" dirty="0" smtClean="0">
                <a:solidFill>
                  <a:srgbClr val="A5A5A5"/>
                </a:solidFill>
                <a:latin typeface="Century Gothic"/>
                <a:ea typeface="Century Gothic"/>
                <a:cs typeface="Century Gothic"/>
                <a:sym typeface="Century Gothic"/>
              </a:rPr>
              <a:t>(Project </a:t>
            </a:r>
            <a:r>
              <a:rPr lang="en-US" sz="1800" b="1" dirty="0">
                <a:solidFill>
                  <a:srgbClr val="A5A5A5"/>
                </a:solidFill>
                <a:latin typeface="Century Gothic"/>
                <a:ea typeface="Century Gothic"/>
                <a:cs typeface="Century Gothic"/>
                <a:sym typeface="Century Gothic"/>
              </a:rPr>
              <a:t>Lead</a:t>
            </a:r>
            <a:r>
              <a:rPr lang="en-US" sz="1800" dirty="0">
                <a:solidFill>
                  <a:srgbClr val="A5A5A5"/>
                </a:solidFill>
                <a:latin typeface="Century Gothic"/>
                <a:ea typeface="Century Gothic"/>
                <a:cs typeface="Century Gothic"/>
                <a:sym typeface="Century Gothic"/>
              </a:rPr>
              <a:t>)</a:t>
            </a:r>
          </a:p>
          <a:p>
            <a:pPr marL="0" marR="0" lvl="0" indent="0" algn="r" rtl="0">
              <a:lnSpc>
                <a:spcPct val="90000"/>
              </a:lnSpc>
              <a:spcBef>
                <a:spcPts val="0"/>
              </a:spcBef>
              <a:buClr>
                <a:srgbClr val="A5A5A5"/>
              </a:buClr>
              <a:buFont typeface="Arial"/>
              <a:buNone/>
            </a:pPr>
            <a:endParaRPr sz="1800" dirty="0">
              <a:solidFill>
                <a:srgbClr val="A5A5A5"/>
              </a:solidFill>
              <a:latin typeface="Century Gothic"/>
              <a:ea typeface="Century Gothic"/>
              <a:cs typeface="Century Gothic"/>
              <a:sym typeface="Century Gothic"/>
            </a:endParaRPr>
          </a:p>
        </p:txBody>
      </p:sp>
      <p:sp>
        <p:nvSpPr>
          <p:cNvPr id="106" name="Shape 106"/>
          <p:cNvSpPr txBox="1">
            <a:spLocks noGrp="1"/>
          </p:cNvSpPr>
          <p:nvPr>
            <p:ph type="body" idx="3"/>
          </p:nvPr>
        </p:nvSpPr>
        <p:spPr>
          <a:xfrm>
            <a:off x="2249424" y="5751576"/>
            <a:ext cx="3182111"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A5A5A5"/>
              </a:buClr>
              <a:buSzPct val="25000"/>
              <a:buFont typeface="Arial"/>
              <a:buNone/>
            </a:pPr>
            <a:r>
              <a:rPr lang="en-US" sz="1800" b="1" dirty="0">
                <a:solidFill>
                  <a:schemeClr val="tx2">
                    <a:lumMod val="65000"/>
                  </a:schemeClr>
                </a:solidFill>
                <a:latin typeface="Century Gothic"/>
                <a:ea typeface="Century Gothic"/>
                <a:cs typeface="Century Gothic"/>
                <a:sym typeface="Century Gothic"/>
              </a:rPr>
              <a:t>Irma Caraballo </a:t>
            </a:r>
            <a:r>
              <a:rPr lang="en-US" sz="1800" b="1" dirty="0" err="1">
                <a:solidFill>
                  <a:schemeClr val="tx2">
                    <a:lumMod val="65000"/>
                  </a:schemeClr>
                </a:solidFill>
                <a:latin typeface="Century Gothic"/>
                <a:ea typeface="Century Gothic"/>
                <a:cs typeface="Century Gothic"/>
                <a:sym typeface="Century Gothic"/>
              </a:rPr>
              <a:t>Álvarez</a:t>
            </a:r>
            <a:endParaRPr lang="en-US" sz="1800" b="1" dirty="0">
              <a:solidFill>
                <a:schemeClr val="tx2">
                  <a:lumMod val="65000"/>
                </a:schemeClr>
              </a:solidFill>
              <a:latin typeface="Century Gothic"/>
              <a:ea typeface="Century Gothic"/>
              <a:cs typeface="Century Gothic"/>
              <a:sym typeface="Century Gothic"/>
            </a:endParaRPr>
          </a:p>
        </p:txBody>
      </p:sp>
      <p:sp>
        <p:nvSpPr>
          <p:cNvPr id="107" name="Shape 107"/>
          <p:cNvSpPr txBox="1">
            <a:spLocks noGrp="1"/>
          </p:cNvSpPr>
          <p:nvPr>
            <p:ph type="body" idx="4"/>
          </p:nvPr>
        </p:nvSpPr>
        <p:spPr>
          <a:xfrm>
            <a:off x="2249424" y="6153912"/>
            <a:ext cx="3182111"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A5A5A5"/>
              </a:buClr>
              <a:buSzPct val="25000"/>
              <a:buFont typeface="Arial"/>
              <a:buNone/>
            </a:pPr>
            <a:r>
              <a:rPr lang="en-US" sz="1800" b="1" dirty="0" err="1">
                <a:solidFill>
                  <a:schemeClr val="tx2">
                    <a:lumMod val="65000"/>
                  </a:schemeClr>
                </a:solidFill>
                <a:latin typeface="Century Gothic"/>
                <a:ea typeface="Century Gothic"/>
                <a:cs typeface="Century Gothic"/>
                <a:sym typeface="Century Gothic"/>
              </a:rPr>
              <a:t>Åse</a:t>
            </a:r>
            <a:r>
              <a:rPr lang="en-US" sz="1800" b="1" dirty="0">
                <a:solidFill>
                  <a:schemeClr val="tx2">
                    <a:lumMod val="65000"/>
                  </a:schemeClr>
                </a:solidFill>
                <a:latin typeface="Century Gothic"/>
                <a:ea typeface="Century Gothic"/>
                <a:cs typeface="Century Gothic"/>
                <a:sym typeface="Century Gothic"/>
              </a:rPr>
              <a:t> Mitchell</a:t>
            </a:r>
          </a:p>
        </p:txBody>
      </p:sp>
      <p:sp>
        <p:nvSpPr>
          <p:cNvPr id="108" name="Shape 108"/>
          <p:cNvSpPr txBox="1">
            <a:spLocks noGrp="1"/>
          </p:cNvSpPr>
          <p:nvPr>
            <p:ph type="body" idx="5"/>
          </p:nvPr>
        </p:nvSpPr>
        <p:spPr>
          <a:xfrm>
            <a:off x="5663183" y="5358383"/>
            <a:ext cx="3182111"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A5A5A5"/>
              </a:buClr>
              <a:buSzPct val="25000"/>
              <a:buFont typeface="Arial"/>
              <a:buNone/>
            </a:pPr>
            <a:r>
              <a:rPr lang="en-US" sz="1800" b="1">
                <a:solidFill>
                  <a:srgbClr val="A5A5A5"/>
                </a:solidFill>
                <a:latin typeface="Century Gothic"/>
                <a:ea typeface="Century Gothic"/>
                <a:cs typeface="Century Gothic"/>
                <a:sym typeface="Century Gothic"/>
              </a:rPr>
              <a:t>Alannah Johansen</a:t>
            </a:r>
          </a:p>
        </p:txBody>
      </p:sp>
      <p:sp>
        <p:nvSpPr>
          <p:cNvPr id="109" name="Shape 109"/>
          <p:cNvSpPr txBox="1">
            <a:spLocks noGrp="1"/>
          </p:cNvSpPr>
          <p:nvPr>
            <p:ph type="body" idx="6"/>
          </p:nvPr>
        </p:nvSpPr>
        <p:spPr>
          <a:xfrm>
            <a:off x="5660135" y="5751576"/>
            <a:ext cx="3182111"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A5A5A5"/>
              </a:buClr>
              <a:buSzPct val="25000"/>
              <a:buFont typeface="Arial"/>
              <a:buNone/>
            </a:pPr>
            <a:r>
              <a:rPr lang="en-US" sz="1800" b="1">
                <a:solidFill>
                  <a:srgbClr val="A5A5A5"/>
                </a:solidFill>
                <a:latin typeface="Century Gothic"/>
                <a:ea typeface="Century Gothic"/>
                <a:cs typeface="Century Gothic"/>
                <a:sym typeface="Century Gothic"/>
              </a:rPr>
              <a:t>Mackenzie Taggart</a:t>
            </a:r>
          </a:p>
        </p:txBody>
      </p:sp>
      <p:sp>
        <p:nvSpPr>
          <p:cNvPr id="110" name="Shape 110"/>
          <p:cNvSpPr txBox="1">
            <a:spLocks noGrp="1"/>
          </p:cNvSpPr>
          <p:nvPr>
            <p:ph type="body" idx="7"/>
          </p:nvPr>
        </p:nvSpPr>
        <p:spPr>
          <a:xfrm>
            <a:off x="5660135" y="6153912"/>
            <a:ext cx="3182111"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A5A5A5"/>
              </a:buClr>
              <a:buSzPct val="25000"/>
              <a:buFont typeface="Arial"/>
              <a:buNone/>
            </a:pPr>
            <a:r>
              <a:rPr lang="en-US" sz="1800" b="1">
                <a:solidFill>
                  <a:srgbClr val="A5A5A5"/>
                </a:solidFill>
                <a:latin typeface="Century Gothic"/>
                <a:ea typeface="Century Gothic"/>
                <a:cs typeface="Century Gothic"/>
                <a:sym typeface="Century Gothic"/>
              </a:rPr>
              <a:t>Bridget Smith</a:t>
            </a:r>
          </a:p>
        </p:txBody>
      </p:sp>
      <p:sp>
        <p:nvSpPr>
          <p:cNvPr id="111" name="Shape 111"/>
          <p:cNvSpPr txBox="1">
            <a:spLocks noGrp="1"/>
          </p:cNvSpPr>
          <p:nvPr>
            <p:ph type="body" idx="8"/>
          </p:nvPr>
        </p:nvSpPr>
        <p:spPr>
          <a:xfrm>
            <a:off x="1143000" y="3858772"/>
            <a:ext cx="6858000" cy="11543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2400" i="1" dirty="0">
                <a:latin typeface="Century Gothic"/>
                <a:ea typeface="Century Gothic"/>
                <a:cs typeface="Century Gothic"/>
                <a:sym typeface="Century Gothic"/>
              </a:rPr>
              <a:t>Utilizing NASA Earth Observations to </a:t>
            </a:r>
            <a:r>
              <a:rPr lang="en-US" sz="2400" i="1" dirty="0" smtClean="0">
                <a:latin typeface="Century Gothic"/>
                <a:ea typeface="Century Gothic"/>
                <a:cs typeface="Century Gothic"/>
                <a:sym typeface="Century Gothic"/>
              </a:rPr>
              <a:t>Detect </a:t>
            </a:r>
            <a:r>
              <a:rPr lang="en-US" sz="2400" i="1" dirty="0">
                <a:latin typeface="Century Gothic"/>
                <a:ea typeface="Century Gothic"/>
                <a:cs typeface="Century Gothic"/>
                <a:sym typeface="Century Gothic"/>
              </a:rPr>
              <a:t>F</a:t>
            </a:r>
            <a:r>
              <a:rPr lang="en-US" sz="2400" i="1" dirty="0" smtClean="0">
                <a:latin typeface="Century Gothic"/>
                <a:ea typeface="Century Gothic"/>
                <a:cs typeface="Century Gothic"/>
                <a:sym typeface="Century Gothic"/>
              </a:rPr>
              <a:t>actors </a:t>
            </a:r>
            <a:r>
              <a:rPr lang="en-US" sz="2400" i="1" dirty="0">
                <a:latin typeface="Century Gothic"/>
                <a:ea typeface="Century Gothic"/>
                <a:cs typeface="Century Gothic"/>
                <a:sym typeface="Century Gothic"/>
              </a:rPr>
              <a:t>C</a:t>
            </a:r>
            <a:r>
              <a:rPr lang="en-US" sz="2400" i="1" dirty="0" smtClean="0">
                <a:latin typeface="Century Gothic"/>
                <a:ea typeface="Century Gothic"/>
                <a:cs typeface="Century Gothic"/>
                <a:sym typeface="Century Gothic"/>
              </a:rPr>
              <a:t>ontributing </a:t>
            </a:r>
            <a:r>
              <a:rPr lang="en-US" sz="2400" i="1" dirty="0">
                <a:latin typeface="Century Gothic"/>
                <a:ea typeface="Century Gothic"/>
                <a:cs typeface="Century Gothic"/>
                <a:sym typeface="Century Gothic"/>
              </a:rPr>
              <a:t>to </a:t>
            </a:r>
            <a:r>
              <a:rPr lang="en-US" sz="2400" i="1" dirty="0" smtClean="0">
                <a:latin typeface="Century Gothic"/>
                <a:ea typeface="Century Gothic"/>
                <a:cs typeface="Century Gothic"/>
                <a:sym typeface="Century Gothic"/>
              </a:rPr>
              <a:t>Hypoxic </a:t>
            </a:r>
            <a:r>
              <a:rPr lang="en-US" sz="2400" i="1" dirty="0">
                <a:latin typeface="Century Gothic"/>
                <a:ea typeface="Century Gothic"/>
                <a:cs typeface="Century Gothic"/>
                <a:sym typeface="Century Gothic"/>
              </a:rPr>
              <a:t>E</a:t>
            </a:r>
            <a:r>
              <a:rPr lang="en-US" sz="2400" i="1" dirty="0" smtClean="0">
                <a:latin typeface="Century Gothic"/>
                <a:ea typeface="Century Gothic"/>
                <a:cs typeface="Century Gothic"/>
                <a:sym typeface="Century Gothic"/>
              </a:rPr>
              <a:t>vents </a:t>
            </a:r>
            <a:r>
              <a:rPr lang="en-US" sz="2400" i="1" dirty="0">
                <a:latin typeface="Century Gothic"/>
                <a:ea typeface="Century Gothic"/>
                <a:cs typeface="Century Gothic"/>
                <a:sym typeface="Century Gothic"/>
              </a:rPr>
              <a:t>in the </a:t>
            </a:r>
            <a:r>
              <a:rPr lang="en-US" sz="2400" i="1" dirty="0" smtClean="0">
                <a:latin typeface="Century Gothic"/>
                <a:ea typeface="Century Gothic"/>
                <a:cs typeface="Century Gothic"/>
                <a:sym typeface="Century Gothic"/>
              </a:rPr>
              <a:t>Southern </a:t>
            </a:r>
            <a:r>
              <a:rPr lang="en-US" sz="2400" i="1" dirty="0">
                <a:latin typeface="Century Gothic"/>
                <a:ea typeface="Century Gothic"/>
                <a:cs typeface="Century Gothic"/>
                <a:sym typeface="Century Gothic"/>
              </a:rPr>
              <a:t>Gulf of Mexico</a:t>
            </a: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1" name="Shape 211"/>
          <p:cNvSpPr txBox="1">
            <a:spLocks noGrp="1"/>
          </p:cNvSpPr>
          <p:nvPr>
            <p:ph type="body" idx="2"/>
          </p:nvPr>
        </p:nvSpPr>
        <p:spPr>
          <a:xfrm>
            <a:off x="142589" y="154382"/>
            <a:ext cx="8038407" cy="1289400"/>
          </a:xfrm>
          <a:prstGeom prst="rect">
            <a:avLst/>
          </a:prstGeom>
        </p:spPr>
        <p:txBody>
          <a:bodyPr lIns="91425" tIns="91425" rIns="91425" bIns="91425" anchor="t" anchorCtr="0">
            <a:noAutofit/>
          </a:bodyPr>
          <a:lstStyle/>
          <a:p>
            <a:pPr lvl="0" algn="l" rtl="0">
              <a:spcBef>
                <a:spcPts val="0"/>
              </a:spcBef>
              <a:buNone/>
            </a:pPr>
            <a:r>
              <a:rPr lang="en-US" sz="4000" b="1" dirty="0" smtClean="0">
                <a:solidFill>
                  <a:schemeClr val="accent1"/>
                </a:solidFill>
                <a:latin typeface="Century Gothic"/>
                <a:ea typeface="Century Gothic"/>
                <a:cs typeface="Century Gothic"/>
                <a:sym typeface="Century Gothic"/>
              </a:rPr>
              <a:t>CDOM Index</a:t>
            </a:r>
            <a:endParaRPr lang="en-US" sz="4000" b="1" dirty="0">
              <a:solidFill>
                <a:schemeClr val="accent1"/>
              </a:solidFill>
              <a:latin typeface="Century Gothic"/>
              <a:ea typeface="Century Gothic"/>
              <a:cs typeface="Century Gothic"/>
              <a:sym typeface="Century Gothic"/>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5211"/>
          <a:stretch/>
        </p:blipFill>
        <p:spPr>
          <a:xfrm>
            <a:off x="87485" y="3316761"/>
            <a:ext cx="5220022" cy="3382688"/>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r="1244" b="2106"/>
          <a:stretch/>
        </p:blipFill>
        <p:spPr>
          <a:xfrm>
            <a:off x="5307507" y="4039005"/>
            <a:ext cx="3713721" cy="2625274"/>
          </a:xfrm>
          <a:prstGeom prst="rect">
            <a:avLst/>
          </a:prstGeom>
        </p:spPr>
      </p:pic>
      <p:sp>
        <p:nvSpPr>
          <p:cNvPr id="10" name="Shape 186"/>
          <p:cNvSpPr txBox="1"/>
          <p:nvPr/>
        </p:nvSpPr>
        <p:spPr>
          <a:xfrm>
            <a:off x="170374" y="1062854"/>
            <a:ext cx="3645488" cy="2111717"/>
          </a:xfrm>
          <a:prstGeom prst="rect">
            <a:avLst/>
          </a:prstGeom>
          <a:noFill/>
          <a:ln>
            <a:noFill/>
          </a:ln>
        </p:spPr>
        <p:txBody>
          <a:bodyPr lIns="91425" tIns="91425" rIns="91425" bIns="91425" anchor="t" anchorCtr="0">
            <a:noAutofit/>
          </a:bodyPr>
          <a:lstStyle/>
          <a:p>
            <a:r>
              <a:rPr lang="en-US" sz="1800" b="1" dirty="0">
                <a:latin typeface="Century Gothic"/>
                <a:ea typeface="Century Gothic"/>
                <a:cs typeface="Century Gothic"/>
                <a:sym typeface="Century Gothic"/>
              </a:rPr>
              <a:t>Top</a:t>
            </a:r>
            <a:r>
              <a:rPr lang="en-US" sz="1800" dirty="0">
                <a:latin typeface="Century Gothic"/>
                <a:ea typeface="Century Gothic"/>
                <a:cs typeface="Century Gothic"/>
                <a:sym typeface="Century Gothic"/>
              </a:rPr>
              <a:t>: Linear correlation (</a:t>
            </a:r>
            <a:r>
              <a:rPr lang="en-US" sz="1800" b="1" dirty="0">
                <a:solidFill>
                  <a:schemeClr val="accent6">
                    <a:lumMod val="75000"/>
                  </a:schemeClr>
                </a:solidFill>
                <a:latin typeface="Century Gothic"/>
                <a:ea typeface="Century Gothic"/>
                <a:cs typeface="Century Gothic"/>
                <a:sym typeface="Century Gothic"/>
              </a:rPr>
              <a:t>orange</a:t>
            </a:r>
            <a:r>
              <a:rPr lang="en-US" sz="1800" dirty="0">
                <a:latin typeface="Century Gothic"/>
                <a:ea typeface="Century Gothic"/>
                <a:cs typeface="Century Gothic"/>
                <a:sym typeface="Century Gothic"/>
              </a:rPr>
              <a:t> = </a:t>
            </a:r>
            <a:r>
              <a:rPr lang="en-US" sz="1800" dirty="0" smtClean="0">
                <a:latin typeface="Century Gothic"/>
                <a:ea typeface="Century Gothic"/>
                <a:cs typeface="Century Gothic"/>
                <a:sym typeface="Century Gothic"/>
              </a:rPr>
              <a:t>positive, </a:t>
            </a:r>
            <a:r>
              <a:rPr lang="en-US" sz="1800" b="1" dirty="0">
                <a:solidFill>
                  <a:schemeClr val="accent3">
                    <a:lumMod val="75000"/>
                  </a:schemeClr>
                </a:solidFill>
                <a:latin typeface="Century Gothic"/>
                <a:ea typeface="Century Gothic"/>
                <a:cs typeface="Century Gothic"/>
                <a:sym typeface="Century Gothic"/>
              </a:rPr>
              <a:t>purple</a:t>
            </a:r>
            <a:r>
              <a:rPr lang="en-US" sz="1800" dirty="0">
                <a:latin typeface="Century Gothic"/>
                <a:ea typeface="Century Gothic"/>
                <a:cs typeface="Century Gothic"/>
                <a:sym typeface="Century Gothic"/>
              </a:rPr>
              <a:t> = </a:t>
            </a:r>
            <a:r>
              <a:rPr lang="en-US" sz="1800" dirty="0" smtClean="0">
                <a:latin typeface="Century Gothic"/>
                <a:ea typeface="Century Gothic"/>
                <a:cs typeface="Century Gothic"/>
                <a:sym typeface="Century Gothic"/>
              </a:rPr>
              <a:t>negative). </a:t>
            </a:r>
            <a:endParaRPr lang="en-US" sz="1800" dirty="0">
              <a:latin typeface="Century Gothic"/>
              <a:ea typeface="Century Gothic"/>
              <a:cs typeface="Century Gothic"/>
              <a:sym typeface="Century Gothic"/>
            </a:endParaRPr>
          </a:p>
          <a:p>
            <a:endParaRPr lang="en-US" sz="1800" dirty="0">
              <a:latin typeface="Century Gothic"/>
              <a:ea typeface="Century Gothic"/>
              <a:cs typeface="Century Gothic"/>
              <a:sym typeface="Century Gothic"/>
            </a:endParaRPr>
          </a:p>
          <a:p>
            <a:r>
              <a:rPr lang="en-US" sz="1800" b="1" dirty="0">
                <a:latin typeface="Century Gothic"/>
                <a:ea typeface="Century Gothic"/>
                <a:cs typeface="Century Gothic"/>
                <a:sym typeface="Century Gothic"/>
              </a:rPr>
              <a:t>Bottom: </a:t>
            </a:r>
            <a:r>
              <a:rPr lang="en-US" sz="1800" dirty="0">
                <a:latin typeface="Century Gothic"/>
                <a:ea typeface="Century Gothic"/>
                <a:cs typeface="Century Gothic"/>
                <a:sym typeface="Century Gothic"/>
              </a:rPr>
              <a:t>Amplitude color composite map (left). Fitted seasonal curves (right).</a:t>
            </a:r>
          </a:p>
        </p:txBody>
      </p:sp>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l="769" t="6657" r="15962" b="370"/>
          <a:stretch/>
        </p:blipFill>
        <p:spPr>
          <a:xfrm>
            <a:off x="3982276" y="203981"/>
            <a:ext cx="5038952" cy="3270082"/>
          </a:xfrm>
          <a:prstGeom prst="rect">
            <a:avLst/>
          </a:prstGeom>
          <a:ln>
            <a:solidFill>
              <a:schemeClr val="bg1">
                <a:lumMod val="75000"/>
              </a:schemeClr>
            </a:solidFill>
          </a:ln>
        </p:spPr>
      </p:pic>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l="84615" t="6657" r="4707" b="16914"/>
          <a:stretch/>
        </p:blipFill>
        <p:spPr>
          <a:xfrm>
            <a:off x="4004341" y="557703"/>
            <a:ext cx="539874" cy="2245999"/>
          </a:xfrm>
          <a:prstGeom prst="rect">
            <a:avLst/>
          </a:prstGeom>
        </p:spPr>
      </p:pic>
      <p:sp>
        <p:nvSpPr>
          <p:cNvPr id="13" name="TextBox 12"/>
          <p:cNvSpPr txBox="1"/>
          <p:nvPr/>
        </p:nvSpPr>
        <p:spPr>
          <a:xfrm>
            <a:off x="3970880" y="218850"/>
            <a:ext cx="1235814" cy="368090"/>
          </a:xfrm>
          <a:prstGeom prst="rect">
            <a:avLst/>
          </a:prstGeom>
          <a:noFill/>
        </p:spPr>
        <p:txBody>
          <a:bodyPr wrap="square" rtlCol="0">
            <a:spAutoFit/>
          </a:bodyPr>
          <a:lstStyle/>
          <a:p>
            <a:r>
              <a:rPr lang="en-US" sz="1800" dirty="0" smtClean="0">
                <a:solidFill>
                  <a:schemeClr val="bg1">
                    <a:lumMod val="65000"/>
                  </a:schemeClr>
                </a:solidFill>
              </a:rPr>
              <a:t>r </a:t>
            </a:r>
            <a:r>
              <a:rPr lang="en-US" sz="1800" dirty="0">
                <a:solidFill>
                  <a:schemeClr val="bg1">
                    <a:lumMod val="65000"/>
                  </a:schemeClr>
                </a:solidFill>
              </a:rPr>
              <a:t>V</a:t>
            </a:r>
            <a:r>
              <a:rPr lang="en-US" sz="1800" dirty="0" smtClean="0">
                <a:solidFill>
                  <a:schemeClr val="bg1">
                    <a:lumMod val="65000"/>
                  </a:schemeClr>
                </a:solidFill>
              </a:rPr>
              <a:t>alues</a:t>
            </a:r>
            <a:endParaRPr lang="en-US" sz="1800" dirty="0">
              <a:solidFill>
                <a:schemeClr val="bg1">
                  <a:lumMod val="65000"/>
                </a:schemeClr>
              </a:solidFill>
            </a:endParaRPr>
          </a:p>
        </p:txBody>
      </p:sp>
      <p:cxnSp>
        <p:nvCxnSpPr>
          <p:cNvPr id="9" name="Straight Connector 8"/>
          <p:cNvCxnSpPr/>
          <p:nvPr/>
        </p:nvCxnSpPr>
        <p:spPr>
          <a:xfrm>
            <a:off x="-8830" y="43543"/>
            <a:ext cx="9140920" cy="0"/>
          </a:xfrm>
          <a:prstGeom prst="line">
            <a:avLst/>
          </a:prstGeom>
          <a:ln w="1270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830" y="6807194"/>
            <a:ext cx="9161660"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9253572"/>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1" name="Shape 211"/>
          <p:cNvSpPr txBox="1">
            <a:spLocks noGrp="1"/>
          </p:cNvSpPr>
          <p:nvPr>
            <p:ph type="body" idx="2"/>
          </p:nvPr>
        </p:nvSpPr>
        <p:spPr>
          <a:xfrm>
            <a:off x="176633" y="207137"/>
            <a:ext cx="7653599" cy="1289400"/>
          </a:xfrm>
          <a:prstGeom prst="rect">
            <a:avLst/>
          </a:prstGeom>
        </p:spPr>
        <p:txBody>
          <a:bodyPr lIns="91425" tIns="91425" rIns="91425" bIns="91425" anchor="t" anchorCtr="0">
            <a:noAutofit/>
          </a:bodyPr>
          <a:lstStyle/>
          <a:p>
            <a:pPr lvl="0" algn="l" rtl="0">
              <a:spcBef>
                <a:spcPts val="0"/>
              </a:spcBef>
              <a:buNone/>
            </a:pPr>
            <a:r>
              <a:rPr lang="en-US" sz="4000" b="1" dirty="0" smtClean="0">
                <a:solidFill>
                  <a:schemeClr val="accent1"/>
                </a:solidFill>
                <a:latin typeface="Century Gothic"/>
                <a:ea typeface="Century Gothic"/>
                <a:cs typeface="Century Gothic"/>
                <a:sym typeface="Century Gothic"/>
              </a:rPr>
              <a:t>PAR</a:t>
            </a:r>
            <a:endParaRPr lang="en-US" sz="4000" b="1" dirty="0">
              <a:solidFill>
                <a:schemeClr val="accent1"/>
              </a:solidFill>
              <a:latin typeface="Century Gothic"/>
              <a:ea typeface="Century Gothic"/>
              <a:cs typeface="Century Gothic"/>
              <a:sym typeface="Century Gothic"/>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5288" b="486"/>
          <a:stretch/>
        </p:blipFill>
        <p:spPr>
          <a:xfrm>
            <a:off x="111951" y="3308344"/>
            <a:ext cx="5229759" cy="3366436"/>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b="1579"/>
          <a:stretch/>
        </p:blipFill>
        <p:spPr>
          <a:xfrm>
            <a:off x="5336772" y="4068474"/>
            <a:ext cx="3701437" cy="2606306"/>
          </a:xfrm>
          <a:prstGeom prst="rect">
            <a:avLst/>
          </a:prstGeom>
        </p:spPr>
      </p:pic>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l="351" t="6179" r="13508" b="1023"/>
          <a:stretch/>
        </p:blipFill>
        <p:spPr>
          <a:xfrm>
            <a:off x="4016195" y="207137"/>
            <a:ext cx="5022014" cy="3221862"/>
          </a:xfrm>
          <a:prstGeom prst="rect">
            <a:avLst/>
          </a:prstGeom>
          <a:ln>
            <a:solidFill>
              <a:schemeClr val="bg1">
                <a:lumMod val="75000"/>
              </a:schemeClr>
            </a:solidFill>
          </a:ln>
        </p:spPr>
      </p:pic>
      <p:pic>
        <p:nvPicPr>
          <p:cNvPr id="13" name="Picture 12"/>
          <p:cNvPicPr>
            <a:picLocks noChangeAspect="1"/>
          </p:cNvPicPr>
          <p:nvPr/>
        </p:nvPicPr>
        <p:blipFill rotWithShape="1">
          <a:blip r:embed="rId5" cstate="screen">
            <a:extLst>
              <a:ext uri="{28A0092B-C50C-407E-A947-70E740481C1C}">
                <a14:useLocalDpi xmlns:a14="http://schemas.microsoft.com/office/drawing/2010/main"/>
              </a:ext>
            </a:extLst>
          </a:blip>
          <a:srcRect l="86842" t="5885" r="3546" b="20761"/>
          <a:stretch/>
        </p:blipFill>
        <p:spPr>
          <a:xfrm>
            <a:off x="4044282" y="651352"/>
            <a:ext cx="511199" cy="2323427"/>
          </a:xfrm>
          <a:prstGeom prst="rect">
            <a:avLst/>
          </a:prstGeom>
        </p:spPr>
      </p:pic>
      <p:sp>
        <p:nvSpPr>
          <p:cNvPr id="14" name="TextBox 13"/>
          <p:cNvSpPr txBox="1"/>
          <p:nvPr/>
        </p:nvSpPr>
        <p:spPr>
          <a:xfrm>
            <a:off x="4044283" y="317788"/>
            <a:ext cx="1071881" cy="369332"/>
          </a:xfrm>
          <a:prstGeom prst="rect">
            <a:avLst/>
          </a:prstGeom>
          <a:noFill/>
        </p:spPr>
        <p:txBody>
          <a:bodyPr wrap="square" rtlCol="0">
            <a:spAutoFit/>
          </a:bodyPr>
          <a:lstStyle/>
          <a:p>
            <a:r>
              <a:rPr lang="en-US" sz="1800" dirty="0" smtClean="0">
                <a:solidFill>
                  <a:schemeClr val="bg1">
                    <a:lumMod val="65000"/>
                  </a:schemeClr>
                </a:solidFill>
              </a:rPr>
              <a:t>r </a:t>
            </a:r>
            <a:r>
              <a:rPr lang="en-US" sz="1800" dirty="0">
                <a:solidFill>
                  <a:schemeClr val="bg1">
                    <a:lumMod val="65000"/>
                  </a:schemeClr>
                </a:solidFill>
              </a:rPr>
              <a:t>V</a:t>
            </a:r>
            <a:r>
              <a:rPr lang="en-US" sz="1800" dirty="0" smtClean="0">
                <a:solidFill>
                  <a:schemeClr val="bg1">
                    <a:lumMod val="65000"/>
                  </a:schemeClr>
                </a:solidFill>
              </a:rPr>
              <a:t>alues</a:t>
            </a:r>
            <a:endParaRPr lang="en-US" sz="1800" dirty="0">
              <a:solidFill>
                <a:schemeClr val="bg1">
                  <a:lumMod val="65000"/>
                </a:schemeClr>
              </a:solidFill>
            </a:endParaRPr>
          </a:p>
        </p:txBody>
      </p:sp>
      <p:sp>
        <p:nvSpPr>
          <p:cNvPr id="15" name="Shape 186"/>
          <p:cNvSpPr txBox="1"/>
          <p:nvPr/>
        </p:nvSpPr>
        <p:spPr>
          <a:xfrm>
            <a:off x="170374" y="1074945"/>
            <a:ext cx="3645488" cy="2111717"/>
          </a:xfrm>
          <a:prstGeom prst="rect">
            <a:avLst/>
          </a:prstGeom>
          <a:noFill/>
          <a:ln>
            <a:noFill/>
          </a:ln>
        </p:spPr>
        <p:txBody>
          <a:bodyPr lIns="91425" tIns="91425" rIns="91425" bIns="91425" anchor="t" anchorCtr="0">
            <a:noAutofit/>
          </a:bodyPr>
          <a:lstStyle/>
          <a:p>
            <a:r>
              <a:rPr lang="en-US" sz="1800" b="1" dirty="0">
                <a:latin typeface="Century Gothic"/>
                <a:ea typeface="Century Gothic"/>
                <a:cs typeface="Century Gothic"/>
                <a:sym typeface="Century Gothic"/>
              </a:rPr>
              <a:t>Top</a:t>
            </a:r>
            <a:r>
              <a:rPr lang="en-US" sz="1800" dirty="0">
                <a:latin typeface="Century Gothic"/>
                <a:ea typeface="Century Gothic"/>
                <a:cs typeface="Century Gothic"/>
                <a:sym typeface="Century Gothic"/>
              </a:rPr>
              <a:t>: Linear correlation (</a:t>
            </a:r>
            <a:r>
              <a:rPr lang="en-US" sz="1800" b="1" dirty="0">
                <a:solidFill>
                  <a:schemeClr val="accent6">
                    <a:lumMod val="75000"/>
                  </a:schemeClr>
                </a:solidFill>
                <a:latin typeface="Century Gothic"/>
                <a:ea typeface="Century Gothic"/>
                <a:cs typeface="Century Gothic"/>
                <a:sym typeface="Century Gothic"/>
              </a:rPr>
              <a:t>orange</a:t>
            </a:r>
            <a:r>
              <a:rPr lang="en-US" sz="1800" dirty="0">
                <a:latin typeface="Century Gothic"/>
                <a:ea typeface="Century Gothic"/>
                <a:cs typeface="Century Gothic"/>
                <a:sym typeface="Century Gothic"/>
              </a:rPr>
              <a:t> = </a:t>
            </a:r>
            <a:r>
              <a:rPr lang="en-US" sz="1800" dirty="0" smtClean="0">
                <a:latin typeface="Century Gothic"/>
                <a:ea typeface="Century Gothic"/>
                <a:cs typeface="Century Gothic"/>
                <a:sym typeface="Century Gothic"/>
              </a:rPr>
              <a:t>positive, </a:t>
            </a:r>
            <a:r>
              <a:rPr lang="en-US" sz="1800" b="1" dirty="0">
                <a:solidFill>
                  <a:schemeClr val="accent3">
                    <a:lumMod val="75000"/>
                  </a:schemeClr>
                </a:solidFill>
                <a:latin typeface="Century Gothic"/>
                <a:ea typeface="Century Gothic"/>
                <a:cs typeface="Century Gothic"/>
                <a:sym typeface="Century Gothic"/>
              </a:rPr>
              <a:t>purple</a:t>
            </a:r>
            <a:r>
              <a:rPr lang="en-US" sz="1800" dirty="0">
                <a:latin typeface="Century Gothic"/>
                <a:ea typeface="Century Gothic"/>
                <a:cs typeface="Century Gothic"/>
                <a:sym typeface="Century Gothic"/>
              </a:rPr>
              <a:t> = </a:t>
            </a:r>
            <a:r>
              <a:rPr lang="en-US" sz="1800" dirty="0" smtClean="0">
                <a:latin typeface="Century Gothic"/>
                <a:ea typeface="Century Gothic"/>
                <a:cs typeface="Century Gothic"/>
                <a:sym typeface="Century Gothic"/>
              </a:rPr>
              <a:t>negative). </a:t>
            </a:r>
            <a:endParaRPr lang="en-US" sz="1800" dirty="0">
              <a:latin typeface="Century Gothic"/>
              <a:ea typeface="Century Gothic"/>
              <a:cs typeface="Century Gothic"/>
              <a:sym typeface="Century Gothic"/>
            </a:endParaRPr>
          </a:p>
          <a:p>
            <a:endParaRPr lang="en-US" sz="1800" dirty="0">
              <a:latin typeface="Century Gothic"/>
              <a:ea typeface="Century Gothic"/>
              <a:cs typeface="Century Gothic"/>
              <a:sym typeface="Century Gothic"/>
            </a:endParaRPr>
          </a:p>
          <a:p>
            <a:r>
              <a:rPr lang="en-US" sz="1800" b="1" dirty="0">
                <a:latin typeface="Century Gothic"/>
                <a:ea typeface="Century Gothic"/>
                <a:cs typeface="Century Gothic"/>
                <a:sym typeface="Century Gothic"/>
              </a:rPr>
              <a:t>Bottom: </a:t>
            </a:r>
            <a:r>
              <a:rPr lang="en-US" sz="1800" dirty="0">
                <a:latin typeface="Century Gothic"/>
                <a:ea typeface="Century Gothic"/>
                <a:cs typeface="Century Gothic"/>
                <a:sym typeface="Century Gothic"/>
              </a:rPr>
              <a:t>Amplitude color composite map (left). Fitted seasonal curves (right).</a:t>
            </a:r>
          </a:p>
        </p:txBody>
      </p:sp>
      <p:cxnSp>
        <p:nvCxnSpPr>
          <p:cNvPr id="9" name="Straight Connector 8"/>
          <p:cNvCxnSpPr/>
          <p:nvPr/>
        </p:nvCxnSpPr>
        <p:spPr>
          <a:xfrm>
            <a:off x="-8830" y="43543"/>
            <a:ext cx="9140920" cy="0"/>
          </a:xfrm>
          <a:prstGeom prst="line">
            <a:avLst/>
          </a:prstGeom>
          <a:ln w="1270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830" y="6807194"/>
            <a:ext cx="9161660"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972454"/>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1" name="Shape 211"/>
          <p:cNvSpPr txBox="1">
            <a:spLocks noGrp="1"/>
          </p:cNvSpPr>
          <p:nvPr>
            <p:ph type="body" idx="2"/>
          </p:nvPr>
        </p:nvSpPr>
        <p:spPr>
          <a:xfrm>
            <a:off x="126225" y="189552"/>
            <a:ext cx="7653599" cy="1289400"/>
          </a:xfrm>
          <a:prstGeom prst="rect">
            <a:avLst/>
          </a:prstGeom>
        </p:spPr>
        <p:txBody>
          <a:bodyPr lIns="91425" tIns="91425" rIns="91425" bIns="91425" anchor="t" anchorCtr="0">
            <a:noAutofit/>
          </a:bodyPr>
          <a:lstStyle/>
          <a:p>
            <a:pPr lvl="0" algn="l" rtl="0">
              <a:spcBef>
                <a:spcPts val="0"/>
              </a:spcBef>
              <a:buNone/>
            </a:pPr>
            <a:r>
              <a:rPr lang="en-US" sz="4000" b="1" dirty="0" smtClean="0">
                <a:solidFill>
                  <a:schemeClr val="accent1"/>
                </a:solidFill>
                <a:latin typeface="Century Gothic"/>
                <a:ea typeface="Century Gothic"/>
                <a:cs typeface="Century Gothic"/>
                <a:sym typeface="Century Gothic"/>
              </a:rPr>
              <a:t>SST</a:t>
            </a:r>
            <a:endParaRPr lang="en-US" sz="4000" b="1" dirty="0">
              <a:solidFill>
                <a:schemeClr val="accent1"/>
              </a:solidFill>
              <a:latin typeface="Century Gothic"/>
              <a:ea typeface="Century Gothic"/>
              <a:cs typeface="Century Gothic"/>
              <a:sym typeface="Century Gothic"/>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5154" b="826"/>
          <a:stretch/>
        </p:blipFill>
        <p:spPr>
          <a:xfrm>
            <a:off x="100034" y="3354415"/>
            <a:ext cx="5197714" cy="3324544"/>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r="894" b="1379"/>
          <a:stretch/>
        </p:blipFill>
        <p:spPr>
          <a:xfrm>
            <a:off x="5297749" y="4053095"/>
            <a:ext cx="3734116" cy="2625863"/>
          </a:xfrm>
          <a:prstGeom prst="rect">
            <a:avLst/>
          </a:prstGeom>
        </p:spPr>
      </p:pic>
      <p:sp>
        <p:nvSpPr>
          <p:cNvPr id="11" name="Shape 186"/>
          <p:cNvSpPr txBox="1"/>
          <p:nvPr/>
        </p:nvSpPr>
        <p:spPr>
          <a:xfrm>
            <a:off x="114698" y="861490"/>
            <a:ext cx="3964933" cy="2702927"/>
          </a:xfrm>
          <a:prstGeom prst="rect">
            <a:avLst/>
          </a:prstGeom>
          <a:noFill/>
          <a:ln>
            <a:noFill/>
          </a:ln>
        </p:spPr>
        <p:txBody>
          <a:bodyPr lIns="91425" tIns="91425" rIns="91425" bIns="91425" anchor="t" anchorCtr="0">
            <a:noAutofit/>
          </a:bodyPr>
          <a:lstStyle/>
          <a:p>
            <a:r>
              <a:rPr lang="en-US" sz="1800" b="1" dirty="0" smtClean="0">
                <a:latin typeface="Century Gothic"/>
                <a:ea typeface="Century Gothic"/>
                <a:cs typeface="Century Gothic"/>
                <a:sym typeface="Century Gothic"/>
              </a:rPr>
              <a:t>Top</a:t>
            </a:r>
            <a:r>
              <a:rPr lang="en-US" sz="1800" dirty="0">
                <a:latin typeface="Century Gothic"/>
                <a:ea typeface="Century Gothic"/>
                <a:cs typeface="Century Gothic"/>
                <a:sym typeface="Century Gothic"/>
              </a:rPr>
              <a:t>: Monotonic trends (</a:t>
            </a:r>
            <a:r>
              <a:rPr lang="en-US" sz="1800" b="1" dirty="0">
                <a:solidFill>
                  <a:schemeClr val="accent6">
                    <a:lumMod val="75000"/>
                  </a:schemeClr>
                </a:solidFill>
                <a:latin typeface="Century Gothic"/>
                <a:ea typeface="Century Gothic"/>
                <a:cs typeface="Century Gothic"/>
                <a:sym typeface="Century Gothic"/>
              </a:rPr>
              <a:t>orange</a:t>
            </a:r>
            <a:r>
              <a:rPr lang="en-US" sz="1800" dirty="0">
                <a:latin typeface="Century Gothic"/>
                <a:ea typeface="Century Gothic"/>
                <a:cs typeface="Century Gothic"/>
                <a:sym typeface="Century Gothic"/>
              </a:rPr>
              <a:t> = significantly increasing, </a:t>
            </a:r>
            <a:r>
              <a:rPr lang="en-US" sz="1800" b="1" dirty="0">
                <a:solidFill>
                  <a:srgbClr val="0070C0"/>
                </a:solidFill>
                <a:latin typeface="Century Gothic"/>
                <a:ea typeface="Century Gothic"/>
                <a:cs typeface="Century Gothic"/>
                <a:sym typeface="Century Gothic"/>
              </a:rPr>
              <a:t>blue</a:t>
            </a:r>
            <a:r>
              <a:rPr lang="en-US" sz="1800" dirty="0">
                <a:latin typeface="Century Gothic"/>
                <a:ea typeface="Century Gothic"/>
                <a:cs typeface="Century Gothic"/>
                <a:sym typeface="Century Gothic"/>
              </a:rPr>
              <a:t> = significantly decreasing, </a:t>
            </a:r>
            <a:r>
              <a:rPr lang="el-GR" sz="1800" i="1" dirty="0">
                <a:latin typeface="Century Gothic"/>
                <a:ea typeface="Century Gothic"/>
                <a:cs typeface="Century Gothic"/>
                <a:sym typeface="Century Gothic"/>
              </a:rPr>
              <a:t>α</a:t>
            </a:r>
            <a:r>
              <a:rPr lang="en-US" sz="1800" dirty="0">
                <a:latin typeface="Century Gothic"/>
                <a:ea typeface="Century Gothic"/>
                <a:cs typeface="Century Gothic"/>
                <a:sym typeface="Century Gothic"/>
              </a:rPr>
              <a:t>=0.05).</a:t>
            </a:r>
          </a:p>
          <a:p>
            <a:endParaRPr lang="en-US" sz="1800" dirty="0">
              <a:latin typeface="Century Gothic"/>
              <a:ea typeface="Century Gothic"/>
              <a:cs typeface="Century Gothic"/>
              <a:sym typeface="Century Gothic"/>
            </a:endParaRPr>
          </a:p>
          <a:p>
            <a:r>
              <a:rPr lang="en-US" sz="1800" b="1" dirty="0" smtClean="0">
                <a:latin typeface="Century Gothic"/>
                <a:ea typeface="Century Gothic"/>
                <a:cs typeface="Century Gothic"/>
                <a:sym typeface="Century Gothic"/>
              </a:rPr>
              <a:t>Bottom: </a:t>
            </a:r>
            <a:r>
              <a:rPr lang="en-US" sz="1800" dirty="0" smtClean="0">
                <a:latin typeface="Century Gothic"/>
                <a:ea typeface="Century Gothic"/>
                <a:cs typeface="Century Gothic"/>
                <a:sym typeface="Century Gothic"/>
              </a:rPr>
              <a:t>Amplitude color </a:t>
            </a:r>
            <a:r>
              <a:rPr lang="en-US" sz="1800" dirty="0">
                <a:latin typeface="Century Gothic"/>
                <a:ea typeface="Century Gothic"/>
                <a:cs typeface="Century Gothic"/>
                <a:sym typeface="Century Gothic"/>
              </a:rPr>
              <a:t>composite </a:t>
            </a:r>
            <a:r>
              <a:rPr lang="en-US" sz="1800" dirty="0" smtClean="0">
                <a:latin typeface="Century Gothic"/>
                <a:ea typeface="Century Gothic"/>
                <a:cs typeface="Century Gothic"/>
                <a:sym typeface="Century Gothic"/>
              </a:rPr>
              <a:t>map (left). Fitted seasonal curves (right).</a:t>
            </a:r>
            <a:endParaRPr lang="en-US" sz="1800" dirty="0">
              <a:latin typeface="Century Gothic"/>
              <a:ea typeface="Century Gothic"/>
              <a:cs typeface="Century Gothic"/>
              <a:sym typeface="Century Gothic"/>
            </a:endParaRPr>
          </a:p>
        </p:txBody>
      </p:sp>
      <p:pic>
        <p:nvPicPr>
          <p:cNvPr id="13" name="Picture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91706" y="214411"/>
            <a:ext cx="5040159" cy="3235900"/>
          </a:xfrm>
          <a:prstGeom prst="rect">
            <a:avLst/>
          </a:prstGeom>
          <a:ln>
            <a:solidFill>
              <a:schemeClr val="bg1">
                <a:lumMod val="75000"/>
              </a:schemeClr>
            </a:solidFill>
          </a:ln>
        </p:spPr>
      </p:pic>
      <p:pic>
        <p:nvPicPr>
          <p:cNvPr id="14" name="Picture 1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991707" y="747810"/>
            <a:ext cx="552691" cy="2265129"/>
          </a:xfrm>
          <a:prstGeom prst="rect">
            <a:avLst/>
          </a:prstGeom>
        </p:spPr>
      </p:pic>
      <p:sp>
        <p:nvSpPr>
          <p:cNvPr id="15" name="TextBox 14"/>
          <p:cNvSpPr txBox="1"/>
          <p:nvPr/>
        </p:nvSpPr>
        <p:spPr>
          <a:xfrm>
            <a:off x="3982015" y="378478"/>
            <a:ext cx="1134478" cy="369332"/>
          </a:xfrm>
          <a:prstGeom prst="rect">
            <a:avLst/>
          </a:prstGeom>
          <a:noFill/>
        </p:spPr>
        <p:txBody>
          <a:bodyPr wrap="square" rtlCol="0">
            <a:spAutoFit/>
          </a:bodyPr>
          <a:lstStyle/>
          <a:p>
            <a:r>
              <a:rPr lang="en-US" sz="1800" dirty="0" smtClean="0">
                <a:solidFill>
                  <a:schemeClr val="bg1">
                    <a:lumMod val="65000"/>
                  </a:schemeClr>
                </a:solidFill>
              </a:rPr>
              <a:t>Z </a:t>
            </a:r>
            <a:r>
              <a:rPr lang="en-US" sz="1800" dirty="0">
                <a:solidFill>
                  <a:schemeClr val="bg1">
                    <a:lumMod val="65000"/>
                  </a:schemeClr>
                </a:solidFill>
              </a:rPr>
              <a:t>V</a:t>
            </a:r>
            <a:r>
              <a:rPr lang="en-US" sz="1800" dirty="0" smtClean="0">
                <a:solidFill>
                  <a:schemeClr val="bg1">
                    <a:lumMod val="65000"/>
                  </a:schemeClr>
                </a:solidFill>
              </a:rPr>
              <a:t>alues</a:t>
            </a:r>
            <a:endParaRPr lang="en-US" sz="1800" dirty="0">
              <a:solidFill>
                <a:schemeClr val="bg1">
                  <a:lumMod val="65000"/>
                </a:schemeClr>
              </a:solidFill>
            </a:endParaRPr>
          </a:p>
        </p:txBody>
      </p:sp>
      <p:cxnSp>
        <p:nvCxnSpPr>
          <p:cNvPr id="9" name="Straight Connector 8"/>
          <p:cNvCxnSpPr/>
          <p:nvPr/>
        </p:nvCxnSpPr>
        <p:spPr>
          <a:xfrm>
            <a:off x="-8830" y="58057"/>
            <a:ext cx="9140920" cy="0"/>
          </a:xfrm>
          <a:prstGeom prst="line">
            <a:avLst/>
          </a:prstGeom>
          <a:ln w="1270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830" y="6807194"/>
            <a:ext cx="9161660"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5146600"/>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a:spLocks noGrp="1"/>
          </p:cNvSpPr>
          <p:nvPr>
            <p:ph type="body" idx="1"/>
          </p:nvPr>
        </p:nvSpPr>
        <p:spPr>
          <a:xfrm>
            <a:off x="4357349" y="1479196"/>
            <a:ext cx="4677338" cy="4403039"/>
          </a:xfrm>
          <a:prstGeom prst="rect">
            <a:avLst/>
          </a:prstGeom>
          <a:noFill/>
          <a:ln w="9525" cap="flat" cmpd="sng">
            <a:noFill/>
            <a:prstDash val="solid"/>
            <a:round/>
            <a:headEnd type="none" w="med" len="med"/>
            <a:tailEnd type="none" w="med" len="med"/>
          </a:ln>
        </p:spPr>
        <p:txBody>
          <a:bodyPr lIns="91425" tIns="91425" rIns="91425" bIns="91425" anchor="t" anchorCtr="0">
            <a:noAutofit/>
          </a:bodyPr>
          <a:lstStyle/>
          <a:p>
            <a:pPr lvl="0">
              <a:spcBef>
                <a:spcPts val="200"/>
              </a:spcBef>
              <a:buClr>
                <a:srgbClr val="75AADB"/>
              </a:buClr>
            </a:pPr>
            <a:r>
              <a:rPr lang="en-US" sz="2500" dirty="0" smtClean="0">
                <a:solidFill>
                  <a:schemeClr val="dk1"/>
                </a:solidFill>
                <a:latin typeface="Century Gothic"/>
                <a:ea typeface="Century Gothic"/>
                <a:cs typeface="Century Gothic"/>
                <a:sym typeface="Century Gothic"/>
              </a:rPr>
              <a:t>Uses an </a:t>
            </a:r>
            <a:r>
              <a:rPr lang="en-US" sz="2500" b="1" dirty="0" smtClean="0">
                <a:solidFill>
                  <a:schemeClr val="dk1"/>
                </a:solidFill>
                <a:latin typeface="Century Gothic"/>
                <a:ea typeface="Century Gothic"/>
                <a:cs typeface="Century Gothic"/>
                <a:sym typeface="Century Gothic"/>
              </a:rPr>
              <a:t>artificial neural network</a:t>
            </a:r>
            <a:r>
              <a:rPr lang="en-US" sz="2500" dirty="0" smtClean="0">
                <a:solidFill>
                  <a:schemeClr val="dk1"/>
                </a:solidFill>
                <a:latin typeface="Century Gothic"/>
                <a:ea typeface="Century Gothic"/>
                <a:cs typeface="Century Gothic"/>
                <a:sym typeface="Century Gothic"/>
              </a:rPr>
              <a:t> to classify images</a:t>
            </a:r>
          </a:p>
          <a:p>
            <a:pPr lvl="0">
              <a:spcBef>
                <a:spcPts val="200"/>
              </a:spcBef>
              <a:buClr>
                <a:srgbClr val="75AADB"/>
              </a:buClr>
            </a:pPr>
            <a:endParaRPr lang="en-US" sz="2500" dirty="0">
              <a:solidFill>
                <a:schemeClr val="dk1"/>
              </a:solidFill>
              <a:latin typeface="Century Gothic"/>
              <a:ea typeface="Century Gothic"/>
              <a:cs typeface="Century Gothic"/>
              <a:sym typeface="Century Gothic"/>
            </a:endParaRPr>
          </a:p>
          <a:p>
            <a:pPr lvl="0">
              <a:spcBef>
                <a:spcPts val="200"/>
              </a:spcBef>
              <a:buClr>
                <a:srgbClr val="75AADB"/>
              </a:buClr>
            </a:pPr>
            <a:r>
              <a:rPr lang="en-US" sz="2500" b="1" dirty="0" smtClean="0">
                <a:solidFill>
                  <a:schemeClr val="dk1"/>
                </a:solidFill>
                <a:latin typeface="Century Gothic"/>
                <a:ea typeface="Century Gothic"/>
                <a:cs typeface="Century Gothic"/>
                <a:sym typeface="Century Gothic"/>
              </a:rPr>
              <a:t>Dependent variable:</a:t>
            </a:r>
          </a:p>
          <a:p>
            <a:pPr lvl="0">
              <a:spcBef>
                <a:spcPts val="200"/>
              </a:spcBef>
              <a:buClr>
                <a:srgbClr val="75AADB"/>
              </a:buClr>
            </a:pPr>
            <a:r>
              <a:rPr lang="en-US" sz="2500" dirty="0" smtClean="0">
                <a:solidFill>
                  <a:schemeClr val="dk1"/>
                </a:solidFill>
                <a:latin typeface="Century Gothic"/>
                <a:ea typeface="Century Gothic"/>
                <a:cs typeface="Century Gothic"/>
                <a:sym typeface="Century Gothic"/>
              </a:rPr>
              <a:t>     Dissolved oxygen (DO)</a:t>
            </a:r>
          </a:p>
          <a:p>
            <a:pPr lvl="0">
              <a:spcBef>
                <a:spcPts val="200"/>
              </a:spcBef>
              <a:buClr>
                <a:srgbClr val="75AADB"/>
              </a:buClr>
            </a:pPr>
            <a:endParaRPr lang="en-US" sz="2500" dirty="0">
              <a:solidFill>
                <a:schemeClr val="dk1"/>
              </a:solidFill>
              <a:latin typeface="Century Gothic"/>
              <a:ea typeface="Century Gothic"/>
              <a:cs typeface="Century Gothic"/>
              <a:sym typeface="Century Gothic"/>
            </a:endParaRPr>
          </a:p>
          <a:p>
            <a:pPr lvl="0">
              <a:spcBef>
                <a:spcPts val="200"/>
              </a:spcBef>
              <a:buClr>
                <a:srgbClr val="75AADB"/>
              </a:buClr>
            </a:pPr>
            <a:r>
              <a:rPr lang="en-US" sz="2500" b="1" dirty="0" smtClean="0">
                <a:solidFill>
                  <a:schemeClr val="dk1"/>
                </a:solidFill>
                <a:latin typeface="Century Gothic"/>
                <a:ea typeface="Century Gothic"/>
                <a:cs typeface="Century Gothic"/>
                <a:sym typeface="Century Gothic"/>
              </a:rPr>
              <a:t>Independent Variables:</a:t>
            </a:r>
          </a:p>
          <a:p>
            <a:pPr marL="396875" lvl="0">
              <a:spcBef>
                <a:spcPts val="200"/>
              </a:spcBef>
              <a:buClr>
                <a:srgbClr val="75AADB"/>
              </a:buClr>
            </a:pPr>
            <a:r>
              <a:rPr lang="en-US" sz="2500" dirty="0" err="1" smtClean="0">
                <a:solidFill>
                  <a:schemeClr val="dk1"/>
                </a:solidFill>
                <a:latin typeface="Century Gothic"/>
                <a:ea typeface="Century Gothic"/>
                <a:cs typeface="Century Gothic"/>
                <a:sym typeface="Century Gothic"/>
              </a:rPr>
              <a:t>Chl</a:t>
            </a:r>
            <a:r>
              <a:rPr lang="en-US" sz="2500" dirty="0" smtClean="0">
                <a:solidFill>
                  <a:schemeClr val="dk1"/>
                </a:solidFill>
                <a:latin typeface="Century Gothic"/>
                <a:ea typeface="Century Gothic"/>
                <a:cs typeface="Century Gothic"/>
                <a:sym typeface="Century Gothic"/>
              </a:rPr>
              <a:t>, CDOM Index, PAR,       SST, Bathymetry</a:t>
            </a:r>
          </a:p>
          <a:p>
            <a:pPr lvl="0">
              <a:spcBef>
                <a:spcPts val="200"/>
              </a:spcBef>
              <a:buClr>
                <a:srgbClr val="75AADB"/>
              </a:buClr>
            </a:pPr>
            <a:endParaRPr lang="en-US" sz="2500" dirty="0">
              <a:solidFill>
                <a:schemeClr val="dk1"/>
              </a:solidFill>
              <a:latin typeface="Century Gothic"/>
              <a:ea typeface="Century Gothic"/>
              <a:cs typeface="Century Gothic"/>
              <a:sym typeface="Century Gothic"/>
            </a:endParaRPr>
          </a:p>
          <a:p>
            <a:pPr lvl="0">
              <a:spcBef>
                <a:spcPts val="200"/>
              </a:spcBef>
              <a:buClr>
                <a:srgbClr val="75AADB"/>
              </a:buClr>
            </a:pPr>
            <a:r>
              <a:rPr lang="en-US" sz="2500" b="1" dirty="0" smtClean="0">
                <a:solidFill>
                  <a:schemeClr val="dk1"/>
                </a:solidFill>
                <a:latin typeface="Century Gothic"/>
                <a:ea typeface="Century Gothic"/>
                <a:cs typeface="Century Gothic"/>
                <a:sym typeface="Century Gothic"/>
              </a:rPr>
              <a:t>Outputs: </a:t>
            </a:r>
            <a:r>
              <a:rPr lang="en-US" sz="2500" dirty="0">
                <a:solidFill>
                  <a:schemeClr val="dk1"/>
                </a:solidFill>
                <a:latin typeface="Century Gothic"/>
                <a:ea typeface="Century Gothic"/>
                <a:cs typeface="Century Gothic"/>
                <a:sym typeface="Century Gothic"/>
              </a:rPr>
              <a:t>P</a:t>
            </a:r>
            <a:r>
              <a:rPr lang="en-US" sz="2500" dirty="0" smtClean="0">
                <a:solidFill>
                  <a:schemeClr val="dk1"/>
                </a:solidFill>
                <a:latin typeface="Century Gothic"/>
                <a:ea typeface="Century Gothic"/>
                <a:cs typeface="Century Gothic"/>
                <a:sym typeface="Century Gothic"/>
              </a:rPr>
              <a:t>redicted DO maps</a:t>
            </a:r>
          </a:p>
          <a:p>
            <a:pPr lvl="0">
              <a:spcBef>
                <a:spcPts val="200"/>
              </a:spcBef>
              <a:buClr>
                <a:srgbClr val="75AADB"/>
              </a:buClr>
            </a:pPr>
            <a:endParaRPr lang="en-US" sz="2400" b="1" dirty="0">
              <a:solidFill>
                <a:schemeClr val="dk1"/>
              </a:solidFill>
              <a:latin typeface="Century Gothic"/>
              <a:ea typeface="Century Gothic"/>
              <a:cs typeface="Century Gothic"/>
              <a:sym typeface="Century Gothic"/>
            </a:endParaRPr>
          </a:p>
          <a:p>
            <a:pPr lvl="0">
              <a:spcBef>
                <a:spcPts val="200"/>
              </a:spcBef>
              <a:buClr>
                <a:srgbClr val="75AADB"/>
              </a:buClr>
            </a:pPr>
            <a:endParaRPr lang="en-US" sz="2400" b="1" dirty="0">
              <a:solidFill>
                <a:schemeClr val="dk1"/>
              </a:solidFill>
              <a:latin typeface="Century Gothic"/>
              <a:ea typeface="Century Gothic"/>
              <a:cs typeface="Century Gothic"/>
              <a:sym typeface="Century Gothic"/>
            </a:endParaRPr>
          </a:p>
        </p:txBody>
      </p:sp>
      <p:sp>
        <p:nvSpPr>
          <p:cNvPr id="183" name="Shape 183"/>
          <p:cNvSpPr txBox="1">
            <a:spLocks noGrp="1"/>
          </p:cNvSpPr>
          <p:nvPr>
            <p:ph type="body" idx="2"/>
          </p:nvPr>
        </p:nvSpPr>
        <p:spPr>
          <a:xfrm>
            <a:off x="302805" y="247545"/>
            <a:ext cx="8457682" cy="1574700"/>
          </a:xfrm>
          <a:prstGeom prst="rect">
            <a:avLst/>
          </a:prstGeom>
        </p:spPr>
        <p:txBody>
          <a:bodyPr lIns="91425" tIns="91425" rIns="91425" bIns="91425" anchor="t" anchorCtr="0">
            <a:noAutofit/>
          </a:bodyPr>
          <a:lstStyle/>
          <a:p>
            <a:pPr lvl="0" rtl="0">
              <a:spcBef>
                <a:spcPts val="0"/>
              </a:spcBef>
              <a:buNone/>
            </a:pPr>
            <a:r>
              <a:rPr lang="en-US" sz="4000" b="1" dirty="0" smtClean="0">
                <a:solidFill>
                  <a:schemeClr val="accent1"/>
                </a:solidFill>
                <a:latin typeface="Century Gothic"/>
                <a:ea typeface="Century Gothic"/>
                <a:cs typeface="Century Gothic"/>
                <a:sym typeface="Century Gothic"/>
              </a:rPr>
              <a:t>Multi-Layer Perceptron (MLP)</a:t>
            </a:r>
            <a:endParaRPr lang="en-US" sz="4000" b="1" dirty="0">
              <a:solidFill>
                <a:schemeClr val="accent1"/>
              </a:solidFill>
              <a:latin typeface="Century Gothic"/>
              <a:ea typeface="Century Gothic"/>
              <a:cs typeface="Century Gothic"/>
              <a:sym typeface="Century Gothic"/>
            </a:endParaRPr>
          </a:p>
        </p:txBody>
      </p:sp>
      <p:cxnSp>
        <p:nvCxnSpPr>
          <p:cNvPr id="5" name="Straight Connector 4"/>
          <p:cNvCxnSpPr/>
          <p:nvPr/>
        </p:nvCxnSpPr>
        <p:spPr>
          <a:xfrm>
            <a:off x="-8830" y="43543"/>
            <a:ext cx="9140920" cy="0"/>
          </a:xfrm>
          <a:prstGeom prst="line">
            <a:avLst/>
          </a:prstGeom>
          <a:ln w="1270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8830" y="6807194"/>
            <a:ext cx="9161660"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302805" y="1481606"/>
            <a:ext cx="3780344" cy="4400629"/>
            <a:chOff x="0" y="0"/>
            <a:chExt cx="2773686" cy="3089824"/>
          </a:xfrm>
        </p:grpSpPr>
        <p:sp>
          <p:nvSpPr>
            <p:cNvPr id="8" name="Oval 7"/>
            <p:cNvSpPr/>
            <p:nvPr/>
          </p:nvSpPr>
          <p:spPr>
            <a:xfrm>
              <a:off x="1160231" y="0"/>
              <a:ext cx="453225" cy="445273"/>
            </a:xfrm>
            <a:prstGeom prst="ellipse">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Oval 8"/>
            <p:cNvSpPr/>
            <p:nvPr/>
          </p:nvSpPr>
          <p:spPr>
            <a:xfrm>
              <a:off x="159028" y="779229"/>
              <a:ext cx="453225" cy="445273"/>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Oval 9"/>
            <p:cNvSpPr/>
            <p:nvPr/>
          </p:nvSpPr>
          <p:spPr>
            <a:xfrm>
              <a:off x="159028" y="1403657"/>
              <a:ext cx="453225" cy="445273"/>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Oval 10"/>
            <p:cNvSpPr/>
            <p:nvPr/>
          </p:nvSpPr>
          <p:spPr>
            <a:xfrm>
              <a:off x="1160231" y="2182886"/>
              <a:ext cx="453225" cy="445273"/>
            </a:xfrm>
            <a:prstGeom prst="ellipse">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Oval 11"/>
            <p:cNvSpPr/>
            <p:nvPr/>
          </p:nvSpPr>
          <p:spPr>
            <a:xfrm>
              <a:off x="1160231" y="779228"/>
              <a:ext cx="453225" cy="445273"/>
            </a:xfrm>
            <a:prstGeom prst="ellipse">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Oval 12"/>
            <p:cNvSpPr/>
            <p:nvPr/>
          </p:nvSpPr>
          <p:spPr>
            <a:xfrm>
              <a:off x="1160230" y="1487809"/>
              <a:ext cx="453225" cy="445273"/>
            </a:xfrm>
            <a:prstGeom prst="ellipse">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Oval 13"/>
            <p:cNvSpPr/>
            <p:nvPr/>
          </p:nvSpPr>
          <p:spPr>
            <a:xfrm>
              <a:off x="2161435" y="1080579"/>
              <a:ext cx="453225" cy="445273"/>
            </a:xfrm>
            <a:prstGeom prst="ellipse">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TextBox 73"/>
            <p:cNvSpPr txBox="1"/>
            <p:nvPr/>
          </p:nvSpPr>
          <p:spPr>
            <a:xfrm>
              <a:off x="0" y="564935"/>
              <a:ext cx="771278" cy="461665"/>
            </a:xfrm>
            <a:prstGeom prst="rect">
              <a:avLst/>
            </a:prstGeom>
            <a:noFill/>
          </p:spPr>
          <p:txBody>
            <a:bodyPr wrap="square" rtlCol="0">
              <a:spAutoFit/>
            </a:bodyPr>
            <a:lstStyle/>
            <a:p>
              <a:pPr marL="0" marR="0" algn="ctr">
                <a:spcBef>
                  <a:spcPts val="0"/>
                </a:spcBef>
                <a:spcAft>
                  <a:spcPts val="0"/>
                </a:spcAft>
              </a:pPr>
              <a:r>
                <a:rPr lang="en-US" sz="1200" kern="1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Input Layer</a:t>
              </a:r>
              <a:endParaRPr lang="en-US" sz="1200" dirty="0">
                <a:effectLst/>
                <a:latin typeface="Times New Roman" panose="02020603050405020304" pitchFamily="18" charset="0"/>
                <a:ea typeface="Times New Roman" panose="02020603050405020304" pitchFamily="18" charset="0"/>
              </a:endParaRPr>
            </a:p>
          </p:txBody>
        </p:sp>
        <p:sp>
          <p:nvSpPr>
            <p:cNvPr id="16" name="TextBox 74"/>
            <p:cNvSpPr txBox="1"/>
            <p:nvPr/>
          </p:nvSpPr>
          <p:spPr>
            <a:xfrm>
              <a:off x="1001203" y="2628159"/>
              <a:ext cx="771278" cy="461665"/>
            </a:xfrm>
            <a:prstGeom prst="rect">
              <a:avLst/>
            </a:prstGeom>
            <a:noFill/>
          </p:spPr>
          <p:txBody>
            <a:bodyPr wrap="square" rtlCol="0">
              <a:spAutoFit/>
            </a:bodyPr>
            <a:lstStyle/>
            <a:p>
              <a:pPr marL="0" marR="0" algn="ctr">
                <a:spcBef>
                  <a:spcPts val="0"/>
                </a:spcBef>
                <a:spcAft>
                  <a:spcPts val="0"/>
                </a:spcAft>
              </a:pPr>
              <a:r>
                <a:rPr lang="en-US" sz="1200" kern="1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Hidden Layer</a:t>
              </a:r>
              <a:endParaRPr lang="en-US" sz="1200" dirty="0">
                <a:effectLst/>
                <a:latin typeface="Times New Roman" panose="02020603050405020304" pitchFamily="18" charset="0"/>
                <a:ea typeface="Times New Roman" panose="02020603050405020304" pitchFamily="18" charset="0"/>
              </a:endParaRPr>
            </a:p>
          </p:txBody>
        </p:sp>
        <p:sp>
          <p:nvSpPr>
            <p:cNvPr id="17" name="TextBox 75"/>
            <p:cNvSpPr txBox="1"/>
            <p:nvPr/>
          </p:nvSpPr>
          <p:spPr>
            <a:xfrm>
              <a:off x="2002408" y="762835"/>
              <a:ext cx="771278" cy="461665"/>
            </a:xfrm>
            <a:prstGeom prst="rect">
              <a:avLst/>
            </a:prstGeom>
            <a:noFill/>
          </p:spPr>
          <p:txBody>
            <a:bodyPr wrap="square" rtlCol="0">
              <a:spAutoFit/>
            </a:bodyPr>
            <a:lstStyle/>
            <a:p>
              <a:pPr marL="0" marR="0" algn="ctr">
                <a:spcBef>
                  <a:spcPts val="0"/>
                </a:spcBef>
                <a:spcAft>
                  <a:spcPts val="0"/>
                </a:spcAft>
              </a:pPr>
              <a:r>
                <a:rPr lang="en-US" sz="1200" kern="1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Output Layer</a:t>
              </a:r>
              <a:endParaRPr lang="en-US" sz="1200" dirty="0">
                <a:effectLst/>
                <a:latin typeface="Times New Roman" panose="02020603050405020304" pitchFamily="18" charset="0"/>
                <a:ea typeface="Times New Roman" panose="02020603050405020304" pitchFamily="18" charset="0"/>
              </a:endParaRPr>
            </a:p>
          </p:txBody>
        </p:sp>
        <p:cxnSp>
          <p:nvCxnSpPr>
            <p:cNvPr id="18" name="Straight Arrow Connector 17"/>
            <p:cNvCxnSpPr>
              <a:stCxn id="9" idx="6"/>
              <a:endCxn id="8" idx="2"/>
            </p:cNvCxnSpPr>
            <p:nvPr/>
          </p:nvCxnSpPr>
          <p:spPr>
            <a:xfrm flipV="1">
              <a:off x="612252" y="222637"/>
              <a:ext cx="547978" cy="779229"/>
            </a:xfrm>
            <a:prstGeom prst="straightConnector1">
              <a:avLst/>
            </a:prstGeom>
            <a:noFill/>
            <a:ln w="6350" cap="flat" cmpd="sng" algn="ctr">
              <a:solidFill>
                <a:sysClr val="windowText" lastClr="000000"/>
              </a:solidFill>
              <a:prstDash val="solid"/>
              <a:miter lim="800000"/>
              <a:tailEnd type="triangle"/>
            </a:ln>
            <a:effectLst/>
          </p:spPr>
        </p:cxnSp>
        <p:cxnSp>
          <p:nvCxnSpPr>
            <p:cNvPr id="19" name="Straight Arrow Connector 18"/>
            <p:cNvCxnSpPr>
              <a:stCxn id="9" idx="6"/>
              <a:endCxn id="12" idx="2"/>
            </p:cNvCxnSpPr>
            <p:nvPr/>
          </p:nvCxnSpPr>
          <p:spPr>
            <a:xfrm flipV="1">
              <a:off x="612252" y="1001865"/>
              <a:ext cx="547978" cy="1"/>
            </a:xfrm>
            <a:prstGeom prst="straightConnector1">
              <a:avLst/>
            </a:prstGeom>
            <a:noFill/>
            <a:ln w="6350" cap="flat" cmpd="sng" algn="ctr">
              <a:solidFill>
                <a:sysClr val="windowText" lastClr="000000"/>
              </a:solidFill>
              <a:prstDash val="solid"/>
              <a:miter lim="800000"/>
              <a:tailEnd type="triangle"/>
            </a:ln>
            <a:effectLst/>
          </p:spPr>
        </p:cxnSp>
        <p:cxnSp>
          <p:nvCxnSpPr>
            <p:cNvPr id="20" name="Straight Arrow Connector 19"/>
            <p:cNvCxnSpPr>
              <a:stCxn id="9" idx="6"/>
              <a:endCxn id="13" idx="1"/>
            </p:cNvCxnSpPr>
            <p:nvPr/>
          </p:nvCxnSpPr>
          <p:spPr>
            <a:xfrm>
              <a:off x="612253" y="1001866"/>
              <a:ext cx="614350" cy="551152"/>
            </a:xfrm>
            <a:prstGeom prst="straightConnector1">
              <a:avLst/>
            </a:prstGeom>
            <a:noFill/>
            <a:ln w="6350" cap="flat" cmpd="sng" algn="ctr">
              <a:solidFill>
                <a:sysClr val="windowText" lastClr="000000"/>
              </a:solidFill>
              <a:prstDash val="solid"/>
              <a:miter lim="800000"/>
              <a:tailEnd type="triangle"/>
            </a:ln>
            <a:effectLst/>
          </p:spPr>
        </p:cxnSp>
        <p:cxnSp>
          <p:nvCxnSpPr>
            <p:cNvPr id="21" name="Straight Arrow Connector 20"/>
            <p:cNvCxnSpPr>
              <a:stCxn id="9" idx="6"/>
              <a:endCxn id="11" idx="1"/>
            </p:cNvCxnSpPr>
            <p:nvPr/>
          </p:nvCxnSpPr>
          <p:spPr>
            <a:xfrm>
              <a:off x="612252" y="1001866"/>
              <a:ext cx="614352" cy="1246228"/>
            </a:xfrm>
            <a:prstGeom prst="straightConnector1">
              <a:avLst/>
            </a:prstGeom>
            <a:noFill/>
            <a:ln w="6350" cap="flat" cmpd="sng" algn="ctr">
              <a:solidFill>
                <a:sysClr val="windowText" lastClr="000000"/>
              </a:solidFill>
              <a:prstDash val="solid"/>
              <a:miter lim="800000"/>
              <a:tailEnd type="triangle"/>
            </a:ln>
            <a:effectLst/>
          </p:spPr>
        </p:cxnSp>
        <p:cxnSp>
          <p:nvCxnSpPr>
            <p:cNvPr id="22" name="Straight Arrow Connector 21"/>
            <p:cNvCxnSpPr>
              <a:stCxn id="10" idx="6"/>
              <a:endCxn id="8" idx="3"/>
            </p:cNvCxnSpPr>
            <p:nvPr/>
          </p:nvCxnSpPr>
          <p:spPr>
            <a:xfrm flipV="1">
              <a:off x="612252" y="380064"/>
              <a:ext cx="614352" cy="1246230"/>
            </a:xfrm>
            <a:prstGeom prst="straightConnector1">
              <a:avLst/>
            </a:prstGeom>
            <a:noFill/>
            <a:ln w="6350" cap="flat" cmpd="sng" algn="ctr">
              <a:solidFill>
                <a:sysClr val="windowText" lastClr="000000"/>
              </a:solidFill>
              <a:prstDash val="solid"/>
              <a:miter lim="800000"/>
              <a:tailEnd type="triangle"/>
            </a:ln>
            <a:effectLst/>
          </p:spPr>
        </p:cxnSp>
        <p:cxnSp>
          <p:nvCxnSpPr>
            <p:cNvPr id="23" name="Straight Arrow Connector 22"/>
            <p:cNvCxnSpPr>
              <a:stCxn id="10" idx="6"/>
              <a:endCxn id="12" idx="3"/>
            </p:cNvCxnSpPr>
            <p:nvPr/>
          </p:nvCxnSpPr>
          <p:spPr>
            <a:xfrm flipV="1">
              <a:off x="612252" y="1159292"/>
              <a:ext cx="614352" cy="467002"/>
            </a:xfrm>
            <a:prstGeom prst="straightConnector1">
              <a:avLst/>
            </a:prstGeom>
            <a:noFill/>
            <a:ln w="6350" cap="flat" cmpd="sng" algn="ctr">
              <a:solidFill>
                <a:sysClr val="windowText" lastClr="000000"/>
              </a:solidFill>
              <a:prstDash val="solid"/>
              <a:miter lim="800000"/>
              <a:tailEnd type="triangle"/>
            </a:ln>
            <a:effectLst/>
          </p:spPr>
        </p:cxnSp>
        <p:cxnSp>
          <p:nvCxnSpPr>
            <p:cNvPr id="24" name="Straight Arrow Connector 23"/>
            <p:cNvCxnSpPr>
              <a:stCxn id="10" idx="6"/>
              <a:endCxn id="13" idx="2"/>
            </p:cNvCxnSpPr>
            <p:nvPr/>
          </p:nvCxnSpPr>
          <p:spPr>
            <a:xfrm>
              <a:off x="612252" y="1626294"/>
              <a:ext cx="547978" cy="84152"/>
            </a:xfrm>
            <a:prstGeom prst="straightConnector1">
              <a:avLst/>
            </a:prstGeom>
            <a:noFill/>
            <a:ln w="6350" cap="flat" cmpd="sng" algn="ctr">
              <a:solidFill>
                <a:sysClr val="windowText" lastClr="000000"/>
              </a:solidFill>
              <a:prstDash val="solid"/>
              <a:miter lim="800000"/>
              <a:tailEnd type="triangle"/>
            </a:ln>
            <a:effectLst/>
          </p:spPr>
        </p:cxnSp>
        <p:cxnSp>
          <p:nvCxnSpPr>
            <p:cNvPr id="25" name="Straight Arrow Connector 24"/>
            <p:cNvCxnSpPr>
              <a:stCxn id="10" idx="6"/>
              <a:endCxn id="11" idx="2"/>
            </p:cNvCxnSpPr>
            <p:nvPr/>
          </p:nvCxnSpPr>
          <p:spPr>
            <a:xfrm>
              <a:off x="612252" y="1626294"/>
              <a:ext cx="547978" cy="779228"/>
            </a:xfrm>
            <a:prstGeom prst="straightConnector1">
              <a:avLst/>
            </a:prstGeom>
            <a:noFill/>
            <a:ln w="6350" cap="flat" cmpd="sng" algn="ctr">
              <a:solidFill>
                <a:sysClr val="windowText" lastClr="000000"/>
              </a:solidFill>
              <a:prstDash val="solid"/>
              <a:miter lim="800000"/>
              <a:tailEnd type="triangle"/>
            </a:ln>
            <a:effectLst/>
          </p:spPr>
        </p:cxnSp>
        <p:cxnSp>
          <p:nvCxnSpPr>
            <p:cNvPr id="26" name="Straight Arrow Connector 25"/>
            <p:cNvCxnSpPr>
              <a:stCxn id="8" idx="6"/>
              <a:endCxn id="14" idx="1"/>
            </p:cNvCxnSpPr>
            <p:nvPr/>
          </p:nvCxnSpPr>
          <p:spPr>
            <a:xfrm>
              <a:off x="1613454" y="222637"/>
              <a:ext cx="614352" cy="923150"/>
            </a:xfrm>
            <a:prstGeom prst="straightConnector1">
              <a:avLst/>
            </a:prstGeom>
            <a:noFill/>
            <a:ln w="6350" cap="flat" cmpd="sng" algn="ctr">
              <a:solidFill>
                <a:sysClr val="windowText" lastClr="000000"/>
              </a:solidFill>
              <a:prstDash val="solid"/>
              <a:miter lim="800000"/>
              <a:tailEnd type="triangle"/>
            </a:ln>
            <a:effectLst/>
          </p:spPr>
        </p:cxnSp>
        <p:cxnSp>
          <p:nvCxnSpPr>
            <p:cNvPr id="27" name="Straight Arrow Connector 26"/>
            <p:cNvCxnSpPr>
              <a:stCxn id="12" idx="6"/>
              <a:endCxn id="14" idx="2"/>
            </p:cNvCxnSpPr>
            <p:nvPr/>
          </p:nvCxnSpPr>
          <p:spPr>
            <a:xfrm>
              <a:off x="1613454" y="1001866"/>
              <a:ext cx="547979" cy="301350"/>
            </a:xfrm>
            <a:prstGeom prst="straightConnector1">
              <a:avLst/>
            </a:prstGeom>
            <a:noFill/>
            <a:ln w="6350" cap="flat" cmpd="sng" algn="ctr">
              <a:solidFill>
                <a:sysClr val="windowText" lastClr="000000"/>
              </a:solidFill>
              <a:prstDash val="solid"/>
              <a:miter lim="800000"/>
              <a:tailEnd type="triangle"/>
            </a:ln>
            <a:effectLst/>
          </p:spPr>
        </p:cxnSp>
        <p:cxnSp>
          <p:nvCxnSpPr>
            <p:cNvPr id="28" name="Straight Arrow Connector 27"/>
            <p:cNvCxnSpPr>
              <a:stCxn id="13" idx="6"/>
              <a:endCxn id="14" idx="2"/>
            </p:cNvCxnSpPr>
            <p:nvPr/>
          </p:nvCxnSpPr>
          <p:spPr>
            <a:xfrm flipV="1">
              <a:off x="1613453" y="1303216"/>
              <a:ext cx="547980" cy="407231"/>
            </a:xfrm>
            <a:prstGeom prst="straightConnector1">
              <a:avLst/>
            </a:prstGeom>
            <a:noFill/>
            <a:ln w="6350" cap="flat" cmpd="sng" algn="ctr">
              <a:solidFill>
                <a:sysClr val="windowText" lastClr="000000"/>
              </a:solidFill>
              <a:prstDash val="solid"/>
              <a:miter lim="800000"/>
              <a:tailEnd type="triangle"/>
            </a:ln>
            <a:effectLst/>
          </p:spPr>
        </p:cxnSp>
        <p:cxnSp>
          <p:nvCxnSpPr>
            <p:cNvPr id="29" name="Straight Arrow Connector 28"/>
            <p:cNvCxnSpPr>
              <a:stCxn id="11" idx="6"/>
              <a:endCxn id="14" idx="3"/>
            </p:cNvCxnSpPr>
            <p:nvPr/>
          </p:nvCxnSpPr>
          <p:spPr>
            <a:xfrm flipV="1">
              <a:off x="1613453" y="1460642"/>
              <a:ext cx="614352" cy="944880"/>
            </a:xfrm>
            <a:prstGeom prst="straightConnector1">
              <a:avLst/>
            </a:prstGeom>
            <a:noFill/>
            <a:ln w="6350" cap="flat" cmpd="sng" algn="ctr">
              <a:solidFill>
                <a:sysClr val="windowText" lastClr="000000"/>
              </a:solidFill>
              <a:prstDash val="solid"/>
              <a:miter lim="800000"/>
              <a:tailEnd type="triangle"/>
            </a:ln>
            <a:effectLst/>
          </p:spPr>
        </p:cxnSp>
      </p:grpSp>
    </p:spTree>
    <p:extLst>
      <p:ext uri="{BB962C8B-B14F-4D97-AF65-F5344CB8AC3E}">
        <p14:creationId xmlns:p14="http://schemas.microsoft.com/office/powerpoint/2010/main" val="2879948819"/>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683657" y="210224"/>
            <a:ext cx="6226629" cy="6518743"/>
          </a:xfrm>
          <a:prstGeom prst="rect">
            <a:avLst/>
          </a:prstGeom>
          <a:ln>
            <a:noFill/>
          </a:ln>
        </p:spPr>
      </p:pic>
      <p:cxnSp>
        <p:nvCxnSpPr>
          <p:cNvPr id="4" name="Straight Connector 3"/>
          <p:cNvCxnSpPr/>
          <p:nvPr/>
        </p:nvCxnSpPr>
        <p:spPr>
          <a:xfrm>
            <a:off x="-8830" y="43543"/>
            <a:ext cx="9140920" cy="0"/>
          </a:xfrm>
          <a:prstGeom prst="line">
            <a:avLst/>
          </a:prstGeom>
          <a:ln w="1270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8830" y="6807194"/>
            <a:ext cx="9161660"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316214"/>
      </p:ext>
    </p:extLst>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14" name="Shape 183"/>
          <p:cNvSpPr txBox="1">
            <a:spLocks noGrp="1"/>
          </p:cNvSpPr>
          <p:nvPr>
            <p:ph type="body" idx="2"/>
          </p:nvPr>
        </p:nvSpPr>
        <p:spPr>
          <a:xfrm>
            <a:off x="-509994" y="160461"/>
            <a:ext cx="8457682" cy="1574700"/>
          </a:xfrm>
          <a:prstGeom prst="rect">
            <a:avLst/>
          </a:prstGeom>
        </p:spPr>
        <p:txBody>
          <a:bodyPr lIns="91425" tIns="91425" rIns="91425" bIns="91425" anchor="t" anchorCtr="0">
            <a:noAutofit/>
          </a:bodyPr>
          <a:lstStyle/>
          <a:p>
            <a:pPr lvl="0" rtl="0">
              <a:spcBef>
                <a:spcPts val="0"/>
              </a:spcBef>
              <a:buNone/>
            </a:pPr>
            <a:r>
              <a:rPr lang="en-US" sz="4000" b="1" dirty="0" smtClean="0">
                <a:solidFill>
                  <a:schemeClr val="accent1"/>
                </a:solidFill>
                <a:latin typeface="Century Gothic"/>
                <a:ea typeface="Century Gothic"/>
                <a:cs typeface="Century Gothic"/>
                <a:sym typeface="Century Gothic"/>
              </a:rPr>
              <a:t>Predicted Dissolved Oxygen</a:t>
            </a:r>
            <a:endParaRPr lang="en-US" sz="4000" b="1" dirty="0">
              <a:solidFill>
                <a:schemeClr val="accent1"/>
              </a:solidFill>
              <a:latin typeface="Century Gothic"/>
              <a:ea typeface="Century Gothic"/>
              <a:cs typeface="Century Gothic"/>
              <a:sym typeface="Century Gothic"/>
            </a:endParaRPr>
          </a:p>
        </p:txBody>
      </p:sp>
      <p:cxnSp>
        <p:nvCxnSpPr>
          <p:cNvPr id="5" name="Straight Connector 4"/>
          <p:cNvCxnSpPr/>
          <p:nvPr/>
        </p:nvCxnSpPr>
        <p:spPr>
          <a:xfrm>
            <a:off x="-8830" y="43543"/>
            <a:ext cx="9140920" cy="0"/>
          </a:xfrm>
          <a:prstGeom prst="line">
            <a:avLst/>
          </a:prstGeom>
          <a:ln w="1270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8830" y="6807194"/>
            <a:ext cx="9161660"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30" y="829462"/>
            <a:ext cx="9161660" cy="5903958"/>
          </a:xfrm>
          <a:prstGeom prst="rect">
            <a:avLst/>
          </a:prstGeom>
        </p:spPr>
      </p:pic>
    </p:spTree>
    <p:extLst>
      <p:ext uri="{BB962C8B-B14F-4D97-AF65-F5344CB8AC3E}">
        <p14:creationId xmlns:p14="http://schemas.microsoft.com/office/powerpoint/2010/main" val="4134962137"/>
      </p:ext>
    </p:extLst>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2" name="Shape 247"/>
          <p:cNvSpPr txBox="1">
            <a:spLocks noGrp="1"/>
          </p:cNvSpPr>
          <p:nvPr>
            <p:ph type="body" idx="1"/>
          </p:nvPr>
        </p:nvSpPr>
        <p:spPr>
          <a:xfrm>
            <a:off x="3956072" y="1250766"/>
            <a:ext cx="4629620" cy="5081138"/>
          </a:xfrm>
          <a:prstGeom prst="rect">
            <a:avLst/>
          </a:prstGeom>
        </p:spPr>
        <p:txBody>
          <a:bodyPr lIns="91425" tIns="91425" rIns="91425" bIns="91425" anchor="t" anchorCtr="0">
            <a:noAutofit/>
          </a:bodyPr>
          <a:lstStyle/>
          <a:p>
            <a:pPr lvl="0">
              <a:lnSpc>
                <a:spcPct val="100000"/>
              </a:lnSpc>
              <a:spcBef>
                <a:spcPts val="200"/>
              </a:spcBef>
              <a:buClr>
                <a:srgbClr val="75AADB"/>
              </a:buClr>
            </a:pPr>
            <a:endParaRPr lang="en-US" sz="2400" b="1" dirty="0">
              <a:solidFill>
                <a:schemeClr val="bg2"/>
              </a:solidFill>
              <a:latin typeface="Century Gothic" panose="020B0502020202020204" pitchFamily="34" charset="0"/>
            </a:endParaRPr>
          </a:p>
          <a:p>
            <a:pPr marL="342900" lvl="0" indent="-342900">
              <a:lnSpc>
                <a:spcPct val="100000"/>
              </a:lnSpc>
              <a:spcBef>
                <a:spcPts val="200"/>
              </a:spcBef>
              <a:buClr>
                <a:srgbClr val="75AADB"/>
              </a:buClr>
              <a:buFont typeface="Webdings" panose="05030102010509060703" pitchFamily="18" charset="2"/>
              <a:buChar char="4"/>
            </a:pPr>
            <a:endParaRPr lang="en-US" sz="2400" b="1" dirty="0" smtClean="0">
              <a:solidFill>
                <a:schemeClr val="bg2"/>
              </a:solidFill>
              <a:latin typeface="Century Gothic" panose="020B0502020202020204" pitchFamily="34" charset="0"/>
            </a:endParaRPr>
          </a:p>
          <a:p>
            <a:pPr marL="342900" lvl="0" indent="-342900">
              <a:lnSpc>
                <a:spcPct val="100000"/>
              </a:lnSpc>
              <a:spcBef>
                <a:spcPts val="200"/>
              </a:spcBef>
              <a:buClr>
                <a:srgbClr val="75AADB"/>
              </a:buClr>
              <a:buFont typeface="Webdings" panose="05030102010509060703" pitchFamily="18" charset="2"/>
              <a:buChar char="4"/>
            </a:pPr>
            <a:endParaRPr lang="en-US" sz="2400" b="1" dirty="0">
              <a:solidFill>
                <a:schemeClr val="bg2"/>
              </a:solidFill>
              <a:latin typeface="Century Gothic" panose="020B0502020202020204" pitchFamily="34" charset="0"/>
            </a:endParaRPr>
          </a:p>
          <a:p>
            <a:pPr lvl="0" algn="l">
              <a:lnSpc>
                <a:spcPct val="100000"/>
              </a:lnSpc>
              <a:spcBef>
                <a:spcPts val="200"/>
              </a:spcBef>
              <a:buClr>
                <a:srgbClr val="75AADB"/>
              </a:buClr>
            </a:pPr>
            <a:endParaRPr lang="en-US" sz="2400" b="1" dirty="0" smtClean="0">
              <a:solidFill>
                <a:schemeClr val="bg2"/>
              </a:solidFill>
              <a:latin typeface="Century Gothic" panose="020B0502020202020204" pitchFamily="34" charset="0"/>
            </a:endParaRPr>
          </a:p>
          <a:p>
            <a:pPr lvl="0" algn="l">
              <a:lnSpc>
                <a:spcPct val="100000"/>
              </a:lnSpc>
              <a:spcBef>
                <a:spcPts val="200"/>
              </a:spcBef>
              <a:buClr>
                <a:srgbClr val="75AADB"/>
              </a:buClr>
            </a:pPr>
            <a:endParaRPr lang="en-US" sz="2400" dirty="0">
              <a:solidFill>
                <a:schemeClr val="bg2"/>
              </a:solidFill>
              <a:latin typeface="Century Gothic" panose="020B0502020202020204" pitchFamily="34" charset="0"/>
            </a:endParaRPr>
          </a:p>
          <a:p>
            <a:pPr marL="342900" lvl="0" indent="-342900">
              <a:lnSpc>
                <a:spcPct val="100000"/>
              </a:lnSpc>
              <a:spcBef>
                <a:spcPts val="200"/>
              </a:spcBef>
              <a:buClr>
                <a:srgbClr val="75AADB"/>
              </a:buClr>
              <a:buFont typeface="Webdings" panose="05030102010509060703" pitchFamily="18" charset="2"/>
              <a:buChar char="4"/>
            </a:pPr>
            <a:r>
              <a:rPr lang="en-US" sz="2400" dirty="0">
                <a:solidFill>
                  <a:schemeClr val="bg2"/>
                </a:solidFill>
                <a:latin typeface="Century Gothic" panose="020B0502020202020204" pitchFamily="34" charset="0"/>
              </a:rPr>
              <a:t>Related TI to </a:t>
            </a:r>
            <a:r>
              <a:rPr lang="en-US" sz="2400" i="1" dirty="0">
                <a:solidFill>
                  <a:schemeClr val="bg2"/>
                </a:solidFill>
                <a:latin typeface="Century Gothic" panose="020B0502020202020204" pitchFamily="34" charset="0"/>
              </a:rPr>
              <a:t>in-situ</a:t>
            </a:r>
            <a:r>
              <a:rPr lang="en-US" sz="2400" dirty="0">
                <a:solidFill>
                  <a:schemeClr val="bg2"/>
                </a:solidFill>
                <a:latin typeface="Century Gothic" panose="020B0502020202020204" pitchFamily="34" charset="0"/>
              </a:rPr>
              <a:t> data</a:t>
            </a:r>
          </a:p>
          <a:p>
            <a:pPr marL="342900" lvl="0" indent="-342900" algn="l">
              <a:lnSpc>
                <a:spcPct val="100000"/>
              </a:lnSpc>
              <a:spcBef>
                <a:spcPts val="200"/>
              </a:spcBef>
              <a:buClr>
                <a:srgbClr val="75AADB"/>
              </a:buClr>
              <a:buFont typeface="Webdings" panose="05030102010509060703" pitchFamily="18" charset="2"/>
              <a:buChar char="4"/>
            </a:pPr>
            <a:endParaRPr lang="en-US" sz="2400" dirty="0">
              <a:solidFill>
                <a:schemeClr val="bg2"/>
              </a:solidFill>
              <a:latin typeface="Century Gothic" panose="020B0502020202020204" pitchFamily="34" charset="0"/>
            </a:endParaRPr>
          </a:p>
          <a:p>
            <a:pPr marL="342900" lvl="0" indent="-342900">
              <a:lnSpc>
                <a:spcPct val="100000"/>
              </a:lnSpc>
              <a:spcBef>
                <a:spcPts val="200"/>
              </a:spcBef>
              <a:buClr>
                <a:srgbClr val="75AADB"/>
              </a:buClr>
              <a:buFont typeface="Webdings" panose="05030102010509060703" pitchFamily="18" charset="2"/>
              <a:buChar char="4"/>
            </a:pPr>
            <a:r>
              <a:rPr lang="en-US" sz="2400" dirty="0">
                <a:solidFill>
                  <a:schemeClr val="bg2"/>
                </a:solidFill>
                <a:latin typeface="Century Gothic" panose="020B0502020202020204" pitchFamily="34" charset="0"/>
              </a:rPr>
              <a:t>Measured plume sizes</a:t>
            </a:r>
          </a:p>
          <a:p>
            <a:pPr marL="342900" lvl="0" indent="-342900" algn="l">
              <a:lnSpc>
                <a:spcPct val="100000"/>
              </a:lnSpc>
              <a:spcBef>
                <a:spcPts val="200"/>
              </a:spcBef>
              <a:buClr>
                <a:srgbClr val="75AADB"/>
              </a:buClr>
              <a:buFont typeface="Webdings" panose="05030102010509060703" pitchFamily="18" charset="2"/>
              <a:buChar char="4"/>
            </a:pPr>
            <a:endParaRPr lang="en-US" sz="2400" dirty="0">
              <a:solidFill>
                <a:schemeClr val="bg2"/>
              </a:solidFill>
              <a:latin typeface="Century Gothic" panose="020B0502020202020204" pitchFamily="34" charset="0"/>
            </a:endParaRPr>
          </a:p>
          <a:p>
            <a:pPr marL="342900" lvl="0" indent="-342900">
              <a:lnSpc>
                <a:spcPct val="100000"/>
              </a:lnSpc>
              <a:spcBef>
                <a:spcPts val="200"/>
              </a:spcBef>
              <a:buClr>
                <a:srgbClr val="75AADB"/>
              </a:buClr>
              <a:buFont typeface="Webdings" panose="05030102010509060703" pitchFamily="18" charset="2"/>
              <a:buChar char="4"/>
            </a:pPr>
            <a:r>
              <a:rPr lang="en-US" sz="2400" dirty="0">
                <a:solidFill>
                  <a:schemeClr val="bg2"/>
                </a:solidFill>
                <a:latin typeface="Century Gothic" panose="020B0502020202020204" pitchFamily="34" charset="0"/>
              </a:rPr>
              <a:t>Produced </a:t>
            </a:r>
            <a:r>
              <a:rPr lang="en-US" sz="2400" b="1" dirty="0" smtClean="0">
                <a:solidFill>
                  <a:schemeClr val="bg2"/>
                </a:solidFill>
                <a:latin typeface="Century Gothic" panose="020B0502020202020204" pitchFamily="34" charset="0"/>
              </a:rPr>
              <a:t>Turbidity Assessment Report</a:t>
            </a:r>
            <a:endParaRPr lang="en-US" sz="2400" b="1" dirty="0">
              <a:solidFill>
                <a:schemeClr val="bg2"/>
              </a:solidFill>
              <a:latin typeface="Century Gothic" panose="020B0502020202020204" pitchFamily="34" charset="0"/>
            </a:endParaRPr>
          </a:p>
        </p:txBody>
      </p:sp>
      <p:sp>
        <p:nvSpPr>
          <p:cNvPr id="193" name="Shape 193"/>
          <p:cNvSpPr txBox="1">
            <a:spLocks noGrp="1"/>
          </p:cNvSpPr>
          <p:nvPr>
            <p:ph type="body" idx="2"/>
          </p:nvPr>
        </p:nvSpPr>
        <p:spPr>
          <a:xfrm>
            <a:off x="386815" y="393965"/>
            <a:ext cx="7170900" cy="856800"/>
          </a:xfrm>
          <a:prstGeom prst="rect">
            <a:avLst/>
          </a:prstGeom>
          <a:solidFill>
            <a:srgbClr val="FFFFFF"/>
          </a:solidFill>
        </p:spPr>
        <p:txBody>
          <a:bodyPr lIns="91425" tIns="91425" rIns="91425" bIns="91425" anchor="t" anchorCtr="0">
            <a:noAutofit/>
          </a:bodyPr>
          <a:lstStyle/>
          <a:p>
            <a:pPr>
              <a:spcBef>
                <a:spcPts val="0"/>
              </a:spcBef>
              <a:buNone/>
            </a:pPr>
            <a:r>
              <a:rPr lang="en-US" sz="4000" b="1" dirty="0" smtClean="0">
                <a:solidFill>
                  <a:schemeClr val="accent1"/>
                </a:solidFill>
                <a:latin typeface="Century Gothic"/>
                <a:ea typeface="Century Gothic"/>
                <a:cs typeface="Century Gothic"/>
                <a:sym typeface="Century Gothic"/>
              </a:rPr>
              <a:t>Turbidity Index</a:t>
            </a:r>
            <a:endParaRPr lang="en-US" sz="4000" b="1" dirty="0">
              <a:solidFill>
                <a:schemeClr val="accent1"/>
              </a:solidFill>
              <a:latin typeface="Century Gothic"/>
              <a:ea typeface="Century Gothic"/>
              <a:cs typeface="Century Gothic"/>
              <a:sym typeface="Century Gothic"/>
            </a:endParaRPr>
          </a:p>
        </p:txBody>
      </p:sp>
      <mc:AlternateContent xmlns:mc="http://schemas.openxmlformats.org/markup-compatibility/2006" xmlns:a14="http://schemas.microsoft.com/office/drawing/2010/main">
        <mc:Choice Requires="a14">
          <p:sp>
            <p:nvSpPr>
              <p:cNvPr id="5" name="TextBox 4"/>
              <p:cNvSpPr txBox="1"/>
              <p:nvPr/>
            </p:nvSpPr>
            <p:spPr>
              <a:xfrm>
                <a:off x="4043685" y="1609908"/>
                <a:ext cx="4454393" cy="81810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solidFill>
                                <a:schemeClr val="bg2"/>
                              </a:solidFill>
                              <a:latin typeface="Cambria Math" panose="02040503050406030204" pitchFamily="18" charset="0"/>
                            </a:rPr>
                          </m:ctrlPr>
                        </m:fPr>
                        <m:num>
                          <m:r>
                            <a:rPr lang="en-US" sz="2400" b="0" i="1" smtClean="0">
                              <a:solidFill>
                                <a:schemeClr val="bg2"/>
                              </a:solidFill>
                              <a:latin typeface="Cambria Math" panose="02040503050406030204" pitchFamily="18" charset="0"/>
                            </a:rPr>
                            <m:t>(</m:t>
                          </m:r>
                          <m:sSub>
                            <m:sSubPr>
                              <m:ctrlPr>
                                <a:rPr lang="en-US" sz="2400" b="0" i="1" smtClean="0">
                                  <a:solidFill>
                                    <a:schemeClr val="bg2"/>
                                  </a:solidFill>
                                  <a:latin typeface="Cambria Math" panose="02040503050406030204" pitchFamily="18" charset="0"/>
                                </a:rPr>
                              </m:ctrlPr>
                            </m:sSubPr>
                            <m:e>
                              <m:r>
                                <a:rPr lang="en-US" sz="2400" b="0" i="1" smtClean="0">
                                  <a:solidFill>
                                    <a:schemeClr val="bg2"/>
                                  </a:solidFill>
                                  <a:latin typeface="Cambria Math" panose="02040503050406030204" pitchFamily="18" charset="0"/>
                                </a:rPr>
                                <m:t>𝑅</m:t>
                              </m:r>
                            </m:e>
                            <m:sub>
                              <m:r>
                                <a:rPr lang="en-US" sz="2400" b="0" i="1" smtClean="0">
                                  <a:solidFill>
                                    <a:schemeClr val="bg2"/>
                                  </a:solidFill>
                                  <a:latin typeface="Cambria Math" panose="02040503050406030204" pitchFamily="18" charset="0"/>
                                </a:rPr>
                                <m:t>𝑅𝑒𝑑</m:t>
                              </m:r>
                            </m:sub>
                          </m:sSub>
                          <m:r>
                            <a:rPr lang="en-US" sz="2400" b="0" i="1" smtClean="0">
                              <a:solidFill>
                                <a:schemeClr val="bg2"/>
                              </a:solidFill>
                              <a:latin typeface="Cambria Math" panose="02040503050406030204" pitchFamily="18" charset="0"/>
                            </a:rPr>
                            <m:t>−</m:t>
                          </m:r>
                          <m:sSub>
                            <m:sSubPr>
                              <m:ctrlPr>
                                <a:rPr lang="en-US" sz="2400" b="0" i="1" smtClean="0">
                                  <a:solidFill>
                                    <a:schemeClr val="bg2"/>
                                  </a:solidFill>
                                  <a:latin typeface="Cambria Math" panose="02040503050406030204" pitchFamily="18" charset="0"/>
                                </a:rPr>
                              </m:ctrlPr>
                            </m:sSubPr>
                            <m:e>
                              <m:r>
                                <a:rPr lang="en-US" sz="2400" b="0" i="1" smtClean="0">
                                  <a:solidFill>
                                    <a:schemeClr val="bg2"/>
                                  </a:solidFill>
                                  <a:latin typeface="Cambria Math" panose="02040503050406030204" pitchFamily="18" charset="0"/>
                                </a:rPr>
                                <m:t>𝑅</m:t>
                              </m:r>
                            </m:e>
                            <m:sub>
                              <m:r>
                                <a:rPr lang="en-US" sz="2400" b="0" i="1" smtClean="0">
                                  <a:solidFill>
                                    <a:schemeClr val="bg2"/>
                                  </a:solidFill>
                                  <a:latin typeface="Cambria Math" panose="02040503050406030204" pitchFamily="18" charset="0"/>
                                </a:rPr>
                                <m:t>𝑅𝑒𝑓𝑒𝑟𝑒𝑛𝑐𝑒</m:t>
                              </m:r>
                              <m:r>
                                <a:rPr lang="en-US" sz="2400" b="0" i="1" smtClean="0">
                                  <a:solidFill>
                                    <a:schemeClr val="bg2"/>
                                  </a:solidFill>
                                  <a:latin typeface="Cambria Math" panose="02040503050406030204" pitchFamily="18" charset="0"/>
                                </a:rPr>
                                <m:t> </m:t>
                              </m:r>
                              <m:r>
                                <a:rPr lang="en-US" sz="2400" b="0" i="1" smtClean="0">
                                  <a:solidFill>
                                    <a:schemeClr val="bg2"/>
                                  </a:solidFill>
                                  <a:latin typeface="Cambria Math" panose="02040503050406030204" pitchFamily="18" charset="0"/>
                                </a:rPr>
                                <m:t>𝑚𝑖𝑛</m:t>
                              </m:r>
                            </m:sub>
                          </m:sSub>
                          <m:r>
                            <a:rPr lang="en-US" sz="2400" b="0" i="1" smtClean="0">
                              <a:solidFill>
                                <a:schemeClr val="bg2"/>
                              </a:solidFill>
                              <a:latin typeface="Cambria Math" panose="02040503050406030204" pitchFamily="18" charset="0"/>
                            </a:rPr>
                            <m:t>)</m:t>
                          </m:r>
                        </m:num>
                        <m:den>
                          <m:r>
                            <a:rPr lang="en-US" sz="2400" i="1">
                              <a:solidFill>
                                <a:schemeClr val="bg2"/>
                              </a:solidFill>
                              <a:latin typeface="Cambria Math" panose="02040503050406030204" pitchFamily="18" charset="0"/>
                            </a:rPr>
                            <m:t>(</m:t>
                          </m:r>
                          <m:sSub>
                            <m:sSubPr>
                              <m:ctrlPr>
                                <a:rPr lang="en-US" sz="2400" i="1">
                                  <a:solidFill>
                                    <a:schemeClr val="bg2"/>
                                  </a:solidFill>
                                  <a:latin typeface="Cambria Math" panose="02040503050406030204" pitchFamily="18" charset="0"/>
                                </a:rPr>
                              </m:ctrlPr>
                            </m:sSubPr>
                            <m:e>
                              <m:r>
                                <a:rPr lang="en-US" sz="2400" i="1">
                                  <a:solidFill>
                                    <a:schemeClr val="bg2"/>
                                  </a:solidFill>
                                  <a:latin typeface="Cambria Math" panose="02040503050406030204" pitchFamily="18" charset="0"/>
                                </a:rPr>
                                <m:t>𝑅</m:t>
                              </m:r>
                            </m:e>
                            <m:sub>
                              <m:r>
                                <a:rPr lang="en-US" sz="2400" i="1">
                                  <a:solidFill>
                                    <a:schemeClr val="bg2"/>
                                  </a:solidFill>
                                  <a:latin typeface="Cambria Math" panose="02040503050406030204" pitchFamily="18" charset="0"/>
                                </a:rPr>
                                <m:t>𝑅𝑒</m:t>
                              </m:r>
                              <m:r>
                                <a:rPr lang="en-US" sz="2400" b="0" i="1" smtClean="0">
                                  <a:solidFill>
                                    <a:schemeClr val="bg2"/>
                                  </a:solidFill>
                                  <a:latin typeface="Cambria Math" panose="02040503050406030204" pitchFamily="18" charset="0"/>
                                </a:rPr>
                                <m:t>𝑓𝑒𝑟𝑒𝑛𝑐𝑒</m:t>
                              </m:r>
                              <m:r>
                                <a:rPr lang="en-US" sz="2400" b="0" i="1" smtClean="0">
                                  <a:solidFill>
                                    <a:schemeClr val="bg2"/>
                                  </a:solidFill>
                                  <a:latin typeface="Cambria Math" panose="02040503050406030204" pitchFamily="18" charset="0"/>
                                </a:rPr>
                                <m:t> </m:t>
                              </m:r>
                              <m:r>
                                <a:rPr lang="en-US" sz="2400" b="0" i="1" smtClean="0">
                                  <a:solidFill>
                                    <a:schemeClr val="bg2"/>
                                  </a:solidFill>
                                  <a:latin typeface="Cambria Math" panose="02040503050406030204" pitchFamily="18" charset="0"/>
                                </a:rPr>
                                <m:t>𝑚𝑎𝑥</m:t>
                              </m:r>
                            </m:sub>
                          </m:sSub>
                          <m:r>
                            <a:rPr lang="en-US" sz="2400" i="1">
                              <a:solidFill>
                                <a:schemeClr val="bg2"/>
                              </a:solidFill>
                              <a:latin typeface="Cambria Math" panose="02040503050406030204" pitchFamily="18" charset="0"/>
                            </a:rPr>
                            <m:t>−</m:t>
                          </m:r>
                          <m:sSub>
                            <m:sSubPr>
                              <m:ctrlPr>
                                <a:rPr lang="en-US" sz="2400" i="1">
                                  <a:solidFill>
                                    <a:schemeClr val="bg2"/>
                                  </a:solidFill>
                                  <a:latin typeface="Cambria Math" panose="02040503050406030204" pitchFamily="18" charset="0"/>
                                </a:rPr>
                              </m:ctrlPr>
                            </m:sSubPr>
                            <m:e>
                              <m:r>
                                <a:rPr lang="en-US" sz="2400" i="1">
                                  <a:solidFill>
                                    <a:schemeClr val="bg2"/>
                                  </a:solidFill>
                                  <a:latin typeface="Cambria Math" panose="02040503050406030204" pitchFamily="18" charset="0"/>
                                </a:rPr>
                                <m:t>𝑅</m:t>
                              </m:r>
                            </m:e>
                            <m:sub>
                              <m:r>
                                <a:rPr lang="en-US" sz="2400" i="1">
                                  <a:solidFill>
                                    <a:schemeClr val="bg2"/>
                                  </a:solidFill>
                                  <a:latin typeface="Cambria Math" panose="02040503050406030204" pitchFamily="18" charset="0"/>
                                </a:rPr>
                                <m:t>𝑅𝑒𝑓𝑒𝑟𝑒𝑛𝑐𝑒</m:t>
                              </m:r>
                              <m:r>
                                <a:rPr lang="en-US" sz="2400" i="1">
                                  <a:solidFill>
                                    <a:schemeClr val="bg2"/>
                                  </a:solidFill>
                                  <a:latin typeface="Cambria Math" panose="02040503050406030204" pitchFamily="18" charset="0"/>
                                </a:rPr>
                                <m:t> </m:t>
                              </m:r>
                              <m:r>
                                <a:rPr lang="en-US" sz="2400" i="1">
                                  <a:solidFill>
                                    <a:schemeClr val="bg2"/>
                                  </a:solidFill>
                                  <a:latin typeface="Cambria Math" panose="02040503050406030204" pitchFamily="18" charset="0"/>
                                </a:rPr>
                                <m:t>𝑚𝑖𝑛</m:t>
                              </m:r>
                            </m:sub>
                          </m:sSub>
                          <m:r>
                            <a:rPr lang="en-US" sz="2400" i="1">
                              <a:solidFill>
                                <a:schemeClr val="bg2"/>
                              </a:solidFill>
                              <a:latin typeface="Cambria Math" panose="02040503050406030204" pitchFamily="18" charset="0"/>
                            </a:rPr>
                            <m:t>)</m:t>
                          </m:r>
                        </m:den>
                      </m:f>
                    </m:oMath>
                  </m:oMathPara>
                </a14:m>
                <a:endParaRPr lang="en-US" sz="2400" dirty="0">
                  <a:latin typeface="Century Gothic" panose="020B0502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4043685" y="1609908"/>
                <a:ext cx="4454393" cy="818109"/>
              </a:xfrm>
              <a:prstGeom prst="rect">
                <a:avLst/>
              </a:prstGeom>
              <a:blipFill rotWithShape="0">
                <a:blip r:embed="rId3"/>
                <a:stretch>
                  <a:fillRect/>
                </a:stretch>
              </a:blipFill>
            </p:spPr>
            <p:txBody>
              <a:bodyPr/>
              <a:lstStyle/>
              <a:p>
                <a:r>
                  <a:rPr lang="en-US">
                    <a:noFill/>
                  </a:rPr>
                  <a:t> </a:t>
                </a:r>
              </a:p>
            </p:txBody>
          </p:sp>
        </mc:Fallback>
      </mc:AlternateContent>
      <p:pic>
        <p:nvPicPr>
          <p:cNvPr id="10" name="Shape 17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78030" y="2018963"/>
            <a:ext cx="2971799" cy="2425698"/>
          </a:xfrm>
          <a:prstGeom prst="rect">
            <a:avLst/>
          </a:prstGeom>
          <a:noFill/>
          <a:ln>
            <a:noFill/>
          </a:ln>
        </p:spPr>
      </p:pic>
      <p:sp>
        <p:nvSpPr>
          <p:cNvPr id="11" name="Shape 171"/>
          <p:cNvSpPr txBox="1">
            <a:spLocks noGrp="1"/>
          </p:cNvSpPr>
          <p:nvPr>
            <p:ph type="body" idx="1"/>
          </p:nvPr>
        </p:nvSpPr>
        <p:spPr>
          <a:xfrm>
            <a:off x="478030" y="4651645"/>
            <a:ext cx="2971799" cy="820271"/>
          </a:xfrm>
          <a:prstGeom prst="rect">
            <a:avLst/>
          </a:prstGeom>
          <a:noFill/>
          <a:ln w="19050" cap="flat" cmpd="sng">
            <a:solidFill>
              <a:srgbClr val="1C4587"/>
            </a:solidFill>
            <a:prstDash val="solid"/>
            <a:round/>
            <a:headEnd type="none" w="med" len="med"/>
            <a:tailEnd type="none" w="med" len="med"/>
          </a:ln>
        </p:spPr>
        <p:txBody>
          <a:bodyPr lIns="91425" tIns="91425" rIns="91425" bIns="91425" anchor="t" anchorCtr="0">
            <a:noAutofit/>
          </a:bodyPr>
          <a:lstStyle/>
          <a:p>
            <a:pPr algn="ctr" rtl="0">
              <a:spcBef>
                <a:spcPts val="0"/>
              </a:spcBef>
              <a:buNone/>
            </a:pPr>
            <a:r>
              <a:rPr lang="en-US" sz="2500" b="1" dirty="0" smtClean="0">
                <a:solidFill>
                  <a:schemeClr val="dk1"/>
                </a:solidFill>
                <a:latin typeface="Century Gothic"/>
                <a:ea typeface="Century Gothic"/>
                <a:cs typeface="Century Gothic"/>
                <a:sym typeface="Century Gothic"/>
              </a:rPr>
              <a:t>Landsat </a:t>
            </a:r>
            <a:r>
              <a:rPr lang="en-US" sz="2500" b="1" dirty="0">
                <a:solidFill>
                  <a:schemeClr val="dk1"/>
                </a:solidFill>
                <a:latin typeface="Century Gothic"/>
                <a:ea typeface="Century Gothic"/>
                <a:cs typeface="Century Gothic"/>
                <a:sym typeface="Century Gothic"/>
              </a:rPr>
              <a:t>8</a:t>
            </a:r>
          </a:p>
          <a:p>
            <a:pPr algn="ctr">
              <a:spcBef>
                <a:spcPts val="0"/>
              </a:spcBef>
              <a:buNone/>
            </a:pPr>
            <a:r>
              <a:rPr lang="en-US" sz="2500" b="1" dirty="0">
                <a:solidFill>
                  <a:schemeClr val="dk1"/>
                </a:solidFill>
                <a:latin typeface="Century Gothic"/>
                <a:ea typeface="Century Gothic"/>
                <a:cs typeface="Century Gothic"/>
                <a:sym typeface="Century Gothic"/>
              </a:rPr>
              <a:t>2013 -</a:t>
            </a:r>
            <a:r>
              <a:rPr lang="en-US" sz="2500" b="1" dirty="0" smtClean="0">
                <a:solidFill>
                  <a:schemeClr val="dk1"/>
                </a:solidFill>
                <a:latin typeface="Century Gothic"/>
                <a:ea typeface="Century Gothic"/>
                <a:cs typeface="Century Gothic"/>
                <a:sym typeface="Century Gothic"/>
              </a:rPr>
              <a:t> 2014</a:t>
            </a:r>
            <a:endParaRPr lang="en-US" sz="2500" b="1" dirty="0">
              <a:solidFill>
                <a:schemeClr val="dk1"/>
              </a:solidFill>
              <a:latin typeface="Century Gothic"/>
              <a:ea typeface="Century Gothic"/>
              <a:cs typeface="Century Gothic"/>
              <a:sym typeface="Century Gothic"/>
            </a:endParaRPr>
          </a:p>
        </p:txBody>
      </p:sp>
      <p:cxnSp>
        <p:nvCxnSpPr>
          <p:cNvPr id="7" name="Straight Connector 6"/>
          <p:cNvCxnSpPr/>
          <p:nvPr/>
        </p:nvCxnSpPr>
        <p:spPr>
          <a:xfrm>
            <a:off x="-8830" y="6807194"/>
            <a:ext cx="9161660" cy="0"/>
          </a:xfrm>
          <a:prstGeom prst="line">
            <a:avLst/>
          </a:prstGeom>
          <a:ln w="76200">
            <a:solidFill>
              <a:srgbClr val="217158"/>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830" y="43543"/>
            <a:ext cx="9140920" cy="0"/>
          </a:xfrm>
          <a:prstGeom prst="line">
            <a:avLst/>
          </a:prstGeom>
          <a:ln w="127000">
            <a:solidFill>
              <a:srgbClr val="217158"/>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body" idx="1"/>
          </p:nvPr>
        </p:nvSpPr>
        <p:spPr>
          <a:xfrm>
            <a:off x="749808" y="2255519"/>
            <a:ext cx="7653599" cy="3706499"/>
          </a:xfrm>
          <a:prstGeom prst="rect">
            <a:avLst/>
          </a:prstGeom>
        </p:spPr>
        <p:txBody>
          <a:bodyPr lIns="91425" tIns="91425" rIns="91425" bIns="91425" anchor="t" anchorCtr="0">
            <a:noAutofit/>
          </a:bodyPr>
          <a:lstStyle/>
          <a:p>
            <a:pPr>
              <a:spcBef>
                <a:spcPts val="0"/>
              </a:spcBef>
              <a:buNone/>
            </a:pPr>
            <a:r>
              <a:rPr lang="en-US"/>
              <a:t>Results Placeholder</a:t>
            </a:r>
          </a:p>
        </p:txBody>
      </p:sp>
      <p:sp>
        <p:nvSpPr>
          <p:cNvPr id="239" name="Shape 239"/>
          <p:cNvSpPr txBox="1">
            <a:spLocks noGrp="1"/>
          </p:cNvSpPr>
          <p:nvPr>
            <p:ph type="body" idx="2"/>
          </p:nvPr>
        </p:nvSpPr>
        <p:spPr>
          <a:xfrm>
            <a:off x="409928" y="363057"/>
            <a:ext cx="7653599" cy="1289400"/>
          </a:xfrm>
          <a:prstGeom prst="rect">
            <a:avLst/>
          </a:prstGeom>
        </p:spPr>
        <p:txBody>
          <a:bodyPr lIns="91425" tIns="91425" rIns="91425" bIns="91425" anchor="t" anchorCtr="0">
            <a:noAutofit/>
          </a:bodyPr>
          <a:lstStyle/>
          <a:p>
            <a:pPr algn="l">
              <a:spcBef>
                <a:spcPts val="0"/>
              </a:spcBef>
              <a:buNone/>
            </a:pPr>
            <a:r>
              <a:rPr lang="en-US" sz="4000" b="1" dirty="0" smtClean="0">
                <a:solidFill>
                  <a:schemeClr val="accent1"/>
                </a:solidFill>
                <a:latin typeface="Century Gothic"/>
                <a:ea typeface="Century Gothic"/>
                <a:cs typeface="Century Gothic"/>
                <a:sym typeface="Century Gothic"/>
              </a:rPr>
              <a:t>Turbidity Index</a:t>
            </a:r>
            <a:endParaRPr lang="en-US" sz="4000" b="1" dirty="0">
              <a:solidFill>
                <a:schemeClr val="accent1"/>
              </a:solidFill>
              <a:latin typeface="Century Gothic"/>
              <a:ea typeface="Century Gothic"/>
              <a:cs typeface="Century Gothic"/>
              <a:sym typeface="Century Gothic"/>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39977"/>
            <a:ext cx="9144000" cy="4987636"/>
          </a:xfrm>
          <a:prstGeom prst="rect">
            <a:avLst/>
          </a:prstGeom>
        </p:spPr>
      </p:pic>
      <p:pic>
        <p:nvPicPr>
          <p:cNvPr id="3" name="Picture 2"/>
          <p:cNvPicPr>
            <a:picLocks noChangeAspect="1"/>
          </p:cNvPicPr>
          <p:nvPr/>
        </p:nvPicPr>
        <p:blipFill rotWithShape="1">
          <a:blip r:embed="rId4" cstate="screen">
            <a:clrChange>
              <a:clrFrom>
                <a:srgbClr val="D2FFBE"/>
              </a:clrFrom>
              <a:clrTo>
                <a:srgbClr val="D2FFBE">
                  <a:alpha val="0"/>
                </a:srgbClr>
              </a:clrTo>
            </a:clrChange>
            <a:extLst>
              <a:ext uri="{28A0092B-C50C-407E-A947-70E740481C1C}">
                <a14:useLocalDpi xmlns:a14="http://schemas.microsoft.com/office/drawing/2010/main"/>
              </a:ext>
            </a:extLst>
          </a:blip>
          <a:srcRect/>
          <a:stretch/>
        </p:blipFill>
        <p:spPr>
          <a:xfrm>
            <a:off x="119450" y="1317484"/>
            <a:ext cx="1511689" cy="3287211"/>
          </a:xfrm>
          <a:prstGeom prst="rect">
            <a:avLst/>
          </a:prstGeom>
        </p:spPr>
      </p:pic>
      <p:cxnSp>
        <p:nvCxnSpPr>
          <p:cNvPr id="6" name="Straight Connector 5"/>
          <p:cNvCxnSpPr/>
          <p:nvPr/>
        </p:nvCxnSpPr>
        <p:spPr>
          <a:xfrm>
            <a:off x="-8830" y="6807194"/>
            <a:ext cx="9161660" cy="0"/>
          </a:xfrm>
          <a:prstGeom prst="line">
            <a:avLst/>
          </a:prstGeom>
          <a:ln w="76200">
            <a:solidFill>
              <a:srgbClr val="174D3C"/>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830" y="43543"/>
            <a:ext cx="9140920" cy="0"/>
          </a:xfrm>
          <a:prstGeom prst="line">
            <a:avLst/>
          </a:prstGeom>
          <a:ln w="127000">
            <a:solidFill>
              <a:srgbClr val="174D3C"/>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a:spLocks noGrp="1"/>
          </p:cNvSpPr>
          <p:nvPr>
            <p:ph type="body" idx="1"/>
          </p:nvPr>
        </p:nvSpPr>
        <p:spPr>
          <a:xfrm>
            <a:off x="749808" y="2255519"/>
            <a:ext cx="7653599" cy="3706499"/>
          </a:xfrm>
          <a:prstGeom prst="rect">
            <a:avLst/>
          </a:prstGeom>
        </p:spPr>
        <p:txBody>
          <a:bodyPr lIns="91425" tIns="91425" rIns="91425" bIns="91425" anchor="t" anchorCtr="0">
            <a:noAutofit/>
          </a:bodyPr>
          <a:lstStyle/>
          <a:p>
            <a:pPr lvl="0" rtl="0">
              <a:spcBef>
                <a:spcPts val="0"/>
              </a:spcBef>
              <a:buNone/>
            </a:pPr>
            <a:r>
              <a:rPr lang="en-US" dirty="0"/>
              <a:t>Results Placeholder</a:t>
            </a:r>
          </a:p>
        </p:txBody>
      </p:sp>
      <p:sp>
        <p:nvSpPr>
          <p:cNvPr id="5" name="TextBox 4"/>
          <p:cNvSpPr txBox="1"/>
          <p:nvPr/>
        </p:nvSpPr>
        <p:spPr>
          <a:xfrm>
            <a:off x="121920" y="5862261"/>
            <a:ext cx="8933073" cy="400110"/>
          </a:xfrm>
          <a:prstGeom prst="rect">
            <a:avLst/>
          </a:prstGeom>
          <a:noFill/>
          <a:ln>
            <a:noFill/>
          </a:ln>
        </p:spPr>
        <p:txBody>
          <a:bodyPr wrap="square" rtlCol="0">
            <a:spAutoFit/>
          </a:bodyPr>
          <a:lstStyle/>
          <a:p>
            <a:r>
              <a:rPr lang="en-US" sz="2000" dirty="0" smtClean="0">
                <a:latin typeface="Century Gothic" panose="020B0502020202020204" pitchFamily="34" charset="0"/>
                <a:cs typeface="Arial" panose="020B0604020202020204" pitchFamily="34" charset="0"/>
              </a:rPr>
              <a:t>Linear regression between </a:t>
            </a:r>
            <a:r>
              <a:rPr lang="en-US" sz="2000" i="1" dirty="0" smtClean="0">
                <a:latin typeface="Century Gothic" panose="020B0502020202020204" pitchFamily="34" charset="0"/>
                <a:cs typeface="Arial" panose="020B0604020202020204" pitchFamily="34" charset="0"/>
              </a:rPr>
              <a:t>in-situ</a:t>
            </a:r>
            <a:r>
              <a:rPr lang="en-US" sz="2000" dirty="0" smtClean="0">
                <a:latin typeface="Century Gothic" panose="020B0502020202020204" pitchFamily="34" charset="0"/>
                <a:cs typeface="Arial" panose="020B0604020202020204" pitchFamily="34" charset="0"/>
              </a:rPr>
              <a:t> turbidity and Turbidity </a:t>
            </a:r>
            <a:r>
              <a:rPr lang="en-US" sz="2000" dirty="0">
                <a:latin typeface="Century Gothic" panose="020B0502020202020204" pitchFamily="34" charset="0"/>
                <a:cs typeface="Arial" panose="020B0604020202020204" pitchFamily="34" charset="0"/>
              </a:rPr>
              <a:t>I</a:t>
            </a:r>
            <a:r>
              <a:rPr lang="en-US" sz="2000" dirty="0" smtClean="0">
                <a:latin typeface="Century Gothic" panose="020B0502020202020204" pitchFamily="34" charset="0"/>
                <a:cs typeface="Arial" panose="020B0604020202020204" pitchFamily="34" charset="0"/>
              </a:rPr>
              <a:t>ndex (R</a:t>
            </a:r>
            <a:r>
              <a:rPr lang="en-US" sz="2000" baseline="30000" dirty="0" smtClean="0">
                <a:latin typeface="Century Gothic" panose="020B0502020202020204" pitchFamily="34" charset="0"/>
                <a:cs typeface="Arial" panose="020B0604020202020204" pitchFamily="34" charset="0"/>
              </a:rPr>
              <a:t>2</a:t>
            </a:r>
            <a:r>
              <a:rPr lang="en-US" sz="2000" dirty="0" smtClean="0">
                <a:latin typeface="Century Gothic" panose="020B0502020202020204" pitchFamily="34" charset="0"/>
                <a:cs typeface="Arial" panose="020B0604020202020204" pitchFamily="34" charset="0"/>
              </a:rPr>
              <a:t>=0.328)</a:t>
            </a:r>
            <a:endParaRPr lang="en-US" sz="2000" dirty="0">
              <a:latin typeface="Century Gothic" panose="020B0502020202020204" pitchFamily="34" charset="0"/>
              <a:cs typeface="Arial" panose="020B0604020202020204" pitchFamily="34" charset="0"/>
            </a:endParaRPr>
          </a:p>
        </p:txBody>
      </p:sp>
      <p:cxnSp>
        <p:nvCxnSpPr>
          <p:cNvPr id="6" name="Straight Connector 5"/>
          <p:cNvCxnSpPr/>
          <p:nvPr/>
        </p:nvCxnSpPr>
        <p:spPr>
          <a:xfrm>
            <a:off x="-8830" y="6807194"/>
            <a:ext cx="9161660" cy="0"/>
          </a:xfrm>
          <a:prstGeom prst="line">
            <a:avLst/>
          </a:prstGeom>
          <a:ln w="76200">
            <a:solidFill>
              <a:srgbClr val="217158"/>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830" y="43543"/>
            <a:ext cx="9140920" cy="0"/>
          </a:xfrm>
          <a:prstGeom prst="line">
            <a:avLst/>
          </a:prstGeom>
          <a:ln w="127000">
            <a:solidFill>
              <a:srgbClr val="217158"/>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92742"/>
            <a:ext cx="9134936" cy="5392559"/>
          </a:xfrm>
          <a:prstGeom prst="rect">
            <a:avLst/>
          </a:prstGeom>
        </p:spPr>
      </p:pic>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a:spLocks noGrp="1"/>
          </p:cNvSpPr>
          <p:nvPr>
            <p:ph type="body" idx="1"/>
          </p:nvPr>
        </p:nvSpPr>
        <p:spPr>
          <a:xfrm>
            <a:off x="4714874" y="1754317"/>
            <a:ext cx="4253281" cy="4435475"/>
          </a:xfrm>
          <a:prstGeom prst="rect">
            <a:avLst/>
          </a:prstGeom>
        </p:spPr>
        <p:txBody>
          <a:bodyPr lIns="91425" tIns="91425" rIns="91425" bIns="91425" anchor="t" anchorCtr="0">
            <a:noAutofit/>
          </a:bodyPr>
          <a:lstStyle/>
          <a:p>
            <a:pPr marL="342900" lvl="0" indent="-342900" algn="l">
              <a:lnSpc>
                <a:spcPct val="100000"/>
              </a:lnSpc>
              <a:spcBef>
                <a:spcPts val="200"/>
              </a:spcBef>
              <a:buClr>
                <a:srgbClr val="75AADB"/>
              </a:buClr>
              <a:buFont typeface="Webdings" panose="05030102010509060703" pitchFamily="18" charset="2"/>
              <a:buChar char="4"/>
            </a:pPr>
            <a:r>
              <a:rPr lang="en-US" sz="2400" dirty="0" smtClean="0">
                <a:solidFill>
                  <a:schemeClr val="bg2"/>
                </a:solidFill>
                <a:latin typeface="Century Gothic" panose="020B0502020202020204" pitchFamily="34" charset="0"/>
              </a:rPr>
              <a:t>Plume shape and size influenced by seasons, ocean and wind currents</a:t>
            </a:r>
          </a:p>
          <a:p>
            <a:pPr lvl="0" algn="l">
              <a:lnSpc>
                <a:spcPct val="100000"/>
              </a:lnSpc>
              <a:spcBef>
                <a:spcPts val="200"/>
              </a:spcBef>
              <a:buClr>
                <a:srgbClr val="75AADB"/>
              </a:buClr>
            </a:pPr>
            <a:endParaRPr lang="en-US" sz="2400" dirty="0">
              <a:solidFill>
                <a:schemeClr val="bg2"/>
              </a:solidFill>
              <a:latin typeface="Century Gothic" panose="020B0502020202020204" pitchFamily="34" charset="0"/>
            </a:endParaRPr>
          </a:p>
          <a:p>
            <a:pPr marL="342900" lvl="0" indent="-342900" algn="l">
              <a:lnSpc>
                <a:spcPct val="100000"/>
              </a:lnSpc>
              <a:spcBef>
                <a:spcPts val="200"/>
              </a:spcBef>
              <a:buClr>
                <a:srgbClr val="75AADB"/>
              </a:buClr>
              <a:buFont typeface="Webdings" panose="05030102010509060703" pitchFamily="18" charset="2"/>
              <a:buChar char="4"/>
            </a:pPr>
            <a:r>
              <a:rPr lang="en-US" sz="2400" dirty="0" smtClean="0">
                <a:solidFill>
                  <a:schemeClr val="bg2"/>
                </a:solidFill>
                <a:latin typeface="Century Gothic" panose="020B0502020202020204" pitchFamily="34" charset="0"/>
              </a:rPr>
              <a:t>Largest plume: 87 </a:t>
            </a:r>
            <a:r>
              <a:rPr lang="en-US" sz="2400" dirty="0">
                <a:solidFill>
                  <a:schemeClr val="bg2"/>
                </a:solidFill>
                <a:latin typeface="Century Gothic" panose="020B0502020202020204" pitchFamily="34" charset="0"/>
              </a:rPr>
              <a:t>km </a:t>
            </a:r>
            <a:r>
              <a:rPr lang="en-US" sz="2400" dirty="0" smtClean="0">
                <a:solidFill>
                  <a:schemeClr val="bg2"/>
                </a:solidFill>
                <a:latin typeface="Century Gothic" panose="020B0502020202020204" pitchFamily="34" charset="0"/>
              </a:rPr>
              <a:t>in </a:t>
            </a:r>
            <a:r>
              <a:rPr lang="en-US" sz="2400" dirty="0">
                <a:solidFill>
                  <a:schemeClr val="bg2"/>
                </a:solidFill>
                <a:latin typeface="Century Gothic" panose="020B0502020202020204" pitchFamily="34" charset="0"/>
              </a:rPr>
              <a:t>July </a:t>
            </a:r>
            <a:r>
              <a:rPr lang="en-US" sz="2400" dirty="0" smtClean="0">
                <a:solidFill>
                  <a:schemeClr val="bg2"/>
                </a:solidFill>
                <a:latin typeface="Century Gothic" panose="020B0502020202020204" pitchFamily="34" charset="0"/>
              </a:rPr>
              <a:t>2013</a:t>
            </a:r>
          </a:p>
          <a:p>
            <a:pPr marL="342900" lvl="0" indent="-342900" algn="l">
              <a:lnSpc>
                <a:spcPct val="100000"/>
              </a:lnSpc>
              <a:spcBef>
                <a:spcPts val="200"/>
              </a:spcBef>
              <a:buClr>
                <a:srgbClr val="75AADB"/>
              </a:buClr>
              <a:buFont typeface="Webdings" panose="05030102010509060703" pitchFamily="18" charset="2"/>
              <a:buChar char="4"/>
            </a:pPr>
            <a:endParaRPr lang="en-US" sz="2400" dirty="0">
              <a:solidFill>
                <a:schemeClr val="bg2"/>
              </a:solidFill>
              <a:latin typeface="Century Gothic" panose="020B0502020202020204" pitchFamily="34" charset="0"/>
            </a:endParaRPr>
          </a:p>
          <a:p>
            <a:pPr marL="342900" lvl="0" indent="-342900" algn="l">
              <a:lnSpc>
                <a:spcPct val="100000"/>
              </a:lnSpc>
              <a:spcBef>
                <a:spcPts val="200"/>
              </a:spcBef>
              <a:buClr>
                <a:srgbClr val="75AADB"/>
              </a:buClr>
              <a:buFont typeface="Webdings" panose="05030102010509060703" pitchFamily="18" charset="2"/>
              <a:buChar char="4"/>
            </a:pPr>
            <a:r>
              <a:rPr lang="en-US" sz="2400" dirty="0" smtClean="0">
                <a:solidFill>
                  <a:schemeClr val="bg2"/>
                </a:solidFill>
                <a:latin typeface="Century Gothic" panose="020B0502020202020204" pitchFamily="34" charset="0"/>
              </a:rPr>
              <a:t>No </a:t>
            </a:r>
            <a:r>
              <a:rPr lang="en-US" sz="2400" dirty="0">
                <a:solidFill>
                  <a:schemeClr val="bg2"/>
                </a:solidFill>
                <a:latin typeface="Century Gothic" panose="020B0502020202020204" pitchFamily="34" charset="0"/>
              </a:rPr>
              <a:t>plumes </a:t>
            </a:r>
            <a:r>
              <a:rPr lang="en-US" sz="2400" dirty="0" smtClean="0">
                <a:solidFill>
                  <a:schemeClr val="bg2"/>
                </a:solidFill>
                <a:latin typeface="Century Gothic" panose="020B0502020202020204" pitchFamily="34" charset="0"/>
              </a:rPr>
              <a:t>East of the river delta</a:t>
            </a:r>
            <a:endParaRPr lang="en-US" sz="2400" dirty="0">
              <a:solidFill>
                <a:schemeClr val="bg2"/>
              </a:solidFill>
              <a:latin typeface="Century Gothic" panose="020B0502020202020204" pitchFamily="34" charset="0"/>
            </a:endParaRPr>
          </a:p>
        </p:txBody>
      </p:sp>
      <p:sp>
        <p:nvSpPr>
          <p:cNvPr id="248" name="Shape 248"/>
          <p:cNvSpPr txBox="1">
            <a:spLocks noGrp="1"/>
          </p:cNvSpPr>
          <p:nvPr>
            <p:ph type="body" idx="2"/>
          </p:nvPr>
        </p:nvSpPr>
        <p:spPr>
          <a:xfrm>
            <a:off x="379448" y="393537"/>
            <a:ext cx="7653599" cy="1289400"/>
          </a:xfrm>
          <a:prstGeom prst="rect">
            <a:avLst/>
          </a:prstGeom>
        </p:spPr>
        <p:txBody>
          <a:bodyPr lIns="91425" tIns="91425" rIns="91425" bIns="91425" anchor="t" anchorCtr="0">
            <a:noAutofit/>
          </a:bodyPr>
          <a:lstStyle/>
          <a:p>
            <a:pPr lvl="0" algn="l" rtl="0">
              <a:spcBef>
                <a:spcPts val="0"/>
              </a:spcBef>
              <a:buNone/>
            </a:pPr>
            <a:r>
              <a:rPr lang="en-US" sz="4000" b="1" dirty="0" smtClean="0">
                <a:solidFill>
                  <a:schemeClr val="accent1"/>
                </a:solidFill>
                <a:latin typeface="Century Gothic"/>
                <a:ea typeface="Century Gothic"/>
                <a:cs typeface="Century Gothic"/>
                <a:sym typeface="Century Gothic"/>
              </a:rPr>
              <a:t>Plume Analysis</a:t>
            </a:r>
            <a:endParaRPr lang="en-US" sz="4000" b="1" dirty="0">
              <a:solidFill>
                <a:schemeClr val="accent1"/>
              </a:solidFill>
              <a:latin typeface="Century Gothic"/>
              <a:ea typeface="Century Gothic"/>
              <a:cs typeface="Century Gothic"/>
              <a:sym typeface="Century Gothic"/>
            </a:endParaRPr>
          </a:p>
        </p:txBody>
      </p:sp>
      <p:sp>
        <p:nvSpPr>
          <p:cNvPr id="9" name="Shape 241"/>
          <p:cNvSpPr txBox="1"/>
          <p:nvPr/>
        </p:nvSpPr>
        <p:spPr>
          <a:xfrm>
            <a:off x="140570" y="5265106"/>
            <a:ext cx="4441334" cy="456930"/>
          </a:xfrm>
          <a:prstGeom prst="rect">
            <a:avLst/>
          </a:prstGeom>
          <a:noFill/>
          <a:ln>
            <a:noFill/>
          </a:ln>
        </p:spPr>
        <p:txBody>
          <a:bodyPr lIns="91425" tIns="91425" rIns="91425" bIns="91425" anchor="t" anchorCtr="0">
            <a:noAutofit/>
          </a:bodyPr>
          <a:lstStyle/>
          <a:p>
            <a:pPr>
              <a:spcBef>
                <a:spcPts val="0"/>
              </a:spcBef>
              <a:buNone/>
            </a:pPr>
            <a:r>
              <a:rPr lang="en-US" sz="2000" dirty="0" smtClean="0">
                <a:latin typeface="Century Gothic"/>
                <a:ea typeface="Century Gothic"/>
                <a:cs typeface="Century Gothic"/>
                <a:sym typeface="Century Gothic"/>
              </a:rPr>
              <a:t>Turbidity Index from 07/27/2013</a:t>
            </a:r>
            <a:endParaRPr lang="en-US" sz="2000" dirty="0">
              <a:latin typeface="Century Gothic"/>
              <a:ea typeface="Century Gothic"/>
              <a:cs typeface="Century Gothic"/>
              <a:sym typeface="Century Gothic"/>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6290" y="1830850"/>
            <a:ext cx="4528584" cy="3499360"/>
          </a:xfrm>
          <a:prstGeom prst="rect">
            <a:avLst/>
          </a:prstGeom>
        </p:spPr>
      </p:pic>
      <p:cxnSp>
        <p:nvCxnSpPr>
          <p:cNvPr id="6" name="Straight Connector 5"/>
          <p:cNvCxnSpPr/>
          <p:nvPr/>
        </p:nvCxnSpPr>
        <p:spPr>
          <a:xfrm>
            <a:off x="-8830" y="6807194"/>
            <a:ext cx="9161660" cy="0"/>
          </a:xfrm>
          <a:prstGeom prst="line">
            <a:avLst/>
          </a:prstGeom>
          <a:ln w="76200">
            <a:solidFill>
              <a:srgbClr val="217158"/>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830" y="43543"/>
            <a:ext cx="9140920" cy="0"/>
          </a:xfrm>
          <a:prstGeom prst="line">
            <a:avLst/>
          </a:prstGeom>
          <a:ln w="127000">
            <a:solidFill>
              <a:srgbClr val="2171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2295337"/>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body" idx="1"/>
          </p:nvPr>
        </p:nvSpPr>
        <p:spPr>
          <a:xfrm>
            <a:off x="447614" y="472243"/>
            <a:ext cx="5902851" cy="1289400"/>
          </a:xfrm>
          <a:prstGeom prst="rect">
            <a:avLst/>
          </a:prstGeom>
        </p:spPr>
        <p:txBody>
          <a:bodyPr lIns="91425" tIns="91425" rIns="91425" bIns="91425" anchor="t" anchorCtr="0">
            <a:noAutofit/>
          </a:bodyPr>
          <a:lstStyle/>
          <a:p>
            <a:pPr algn="l">
              <a:spcBef>
                <a:spcPts val="0"/>
              </a:spcBef>
              <a:buNone/>
            </a:pPr>
            <a:r>
              <a:rPr lang="en-US" sz="4000" b="1" dirty="0">
                <a:solidFill>
                  <a:schemeClr val="accent1"/>
                </a:solidFill>
                <a:latin typeface="Century Gothic"/>
                <a:ea typeface="Century Gothic"/>
                <a:cs typeface="Century Gothic"/>
                <a:sym typeface="Century Gothic"/>
              </a:rPr>
              <a:t>Study </a:t>
            </a:r>
            <a:r>
              <a:rPr lang="en-US" sz="4000" b="1" dirty="0" smtClean="0">
                <a:solidFill>
                  <a:schemeClr val="accent1"/>
                </a:solidFill>
                <a:latin typeface="Century Gothic"/>
                <a:ea typeface="Century Gothic"/>
                <a:cs typeface="Century Gothic"/>
                <a:sym typeface="Century Gothic"/>
              </a:rPr>
              <a:t>Areas</a:t>
            </a:r>
            <a:endParaRPr lang="en-US" sz="4000" b="1" dirty="0">
              <a:solidFill>
                <a:schemeClr val="accent1"/>
              </a:solidFill>
              <a:latin typeface="Century Gothic"/>
              <a:ea typeface="Century Gothic"/>
              <a:cs typeface="Century Gothic"/>
              <a:sym typeface="Century Gothic"/>
            </a:endParaRPr>
          </a:p>
        </p:txBody>
      </p:sp>
      <p:pic>
        <p:nvPicPr>
          <p:cNvPr id="162" name="Shape 16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56869" y="1821000"/>
            <a:ext cx="4389756" cy="3355149"/>
          </a:xfrm>
          <a:prstGeom prst="rect">
            <a:avLst/>
          </a:prstGeom>
          <a:noFill/>
          <a:ln>
            <a:noFill/>
          </a:ln>
        </p:spPr>
      </p:pic>
      <p:pic>
        <p:nvPicPr>
          <p:cNvPr id="163" name="Shape 16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4599" y="1853188"/>
            <a:ext cx="4437001" cy="3322962"/>
          </a:xfrm>
          <a:prstGeom prst="rect">
            <a:avLst/>
          </a:prstGeom>
          <a:noFill/>
          <a:ln>
            <a:noFill/>
          </a:ln>
        </p:spPr>
      </p:pic>
      <p:cxnSp>
        <p:nvCxnSpPr>
          <p:cNvPr id="164" name="Shape 164"/>
          <p:cNvCxnSpPr/>
          <p:nvPr/>
        </p:nvCxnSpPr>
        <p:spPr>
          <a:xfrm rot="10800000" flipH="1">
            <a:off x="3014075" y="1840925"/>
            <a:ext cx="1669200" cy="1754999"/>
          </a:xfrm>
          <a:prstGeom prst="straightConnector1">
            <a:avLst/>
          </a:prstGeom>
          <a:noFill/>
          <a:ln w="19050" cap="flat" cmpd="sng">
            <a:solidFill>
              <a:schemeClr val="accent6"/>
            </a:solidFill>
            <a:prstDash val="solid"/>
            <a:round/>
            <a:headEnd type="none" w="lg" len="lg"/>
            <a:tailEnd type="none" w="lg" len="lg"/>
          </a:ln>
        </p:spPr>
      </p:cxnSp>
      <p:cxnSp>
        <p:nvCxnSpPr>
          <p:cNvPr id="165" name="Shape 165"/>
          <p:cNvCxnSpPr/>
          <p:nvPr/>
        </p:nvCxnSpPr>
        <p:spPr>
          <a:xfrm>
            <a:off x="3147625" y="4740500"/>
            <a:ext cx="1536000" cy="410400"/>
          </a:xfrm>
          <a:prstGeom prst="straightConnector1">
            <a:avLst/>
          </a:prstGeom>
          <a:noFill/>
          <a:ln w="19050" cap="flat" cmpd="sng">
            <a:solidFill>
              <a:schemeClr val="accent6"/>
            </a:solidFill>
            <a:prstDash val="solid"/>
            <a:round/>
            <a:headEnd type="none" w="lg" len="lg"/>
            <a:tailEnd type="none" w="lg" len="lg"/>
          </a:ln>
        </p:spPr>
      </p:cxnSp>
    </p:spTree>
    <p:extLst>
      <p:ext uri="{BB962C8B-B14F-4D97-AF65-F5344CB8AC3E}">
        <p14:creationId xmlns:p14="http://schemas.microsoft.com/office/powerpoint/2010/main" val="3322640370"/>
      </p:ext>
    </p:extLst>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Shape 202"/>
          <p:cNvSpPr txBox="1">
            <a:spLocks noGrp="1"/>
          </p:cNvSpPr>
          <p:nvPr>
            <p:ph type="body" idx="2"/>
          </p:nvPr>
        </p:nvSpPr>
        <p:spPr>
          <a:xfrm>
            <a:off x="391420" y="389045"/>
            <a:ext cx="7594340" cy="1530899"/>
          </a:xfrm>
          <a:prstGeom prst="rect">
            <a:avLst/>
          </a:prstGeom>
        </p:spPr>
        <p:txBody>
          <a:bodyPr lIns="91425" tIns="91425" rIns="91425" bIns="91425" anchor="t" anchorCtr="0">
            <a:noAutofit/>
          </a:bodyPr>
          <a:lstStyle/>
          <a:p>
            <a:pPr lvl="0" rtl="0">
              <a:spcBef>
                <a:spcPts val="0"/>
              </a:spcBef>
              <a:buNone/>
            </a:pPr>
            <a:r>
              <a:rPr lang="en-US" sz="4000" b="1" dirty="0" smtClean="0">
                <a:solidFill>
                  <a:schemeClr val="accent1"/>
                </a:solidFill>
                <a:latin typeface="Century Gothic"/>
                <a:ea typeface="Century Gothic"/>
                <a:cs typeface="Century Gothic"/>
                <a:sym typeface="Century Gothic"/>
              </a:rPr>
              <a:t>SWAT Inputs</a:t>
            </a:r>
            <a:endParaRPr lang="en-US" sz="4000" b="1" dirty="0">
              <a:solidFill>
                <a:schemeClr val="accent1"/>
              </a:solidFill>
              <a:latin typeface="Century Gothic"/>
              <a:ea typeface="Century Gothic"/>
              <a:cs typeface="Century Gothic"/>
              <a:sym typeface="Century Gothic"/>
            </a:endParaRPr>
          </a:p>
        </p:txBody>
      </p:sp>
      <p:pic>
        <p:nvPicPr>
          <p:cNvPr id="106" name="Picture 4" descr="C:\Users\icarabal\Desktop\DEM.JP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2128" b="100000" l="5031" r="99877"/>
                    </a14:imgEffect>
                  </a14:imgLayer>
                </a14:imgProps>
              </a:ext>
              <a:ext uri="{28A0092B-C50C-407E-A947-70E740481C1C}">
                <a14:useLocalDpi xmlns:a14="http://schemas.microsoft.com/office/drawing/2010/main"/>
              </a:ext>
            </a:extLst>
          </a:blip>
          <a:srcRect l="11292" t="2244" r="4228" b="2709"/>
          <a:stretch/>
        </p:blipFill>
        <p:spPr bwMode="auto">
          <a:xfrm>
            <a:off x="4818846" y="1515118"/>
            <a:ext cx="1348142" cy="1513165"/>
          </a:xfrm>
          <a:prstGeom prst="rect">
            <a:avLst/>
          </a:prstGeom>
          <a:solidFill>
            <a:srgbClr val="0070C0"/>
          </a:solidFill>
        </p:spPr>
      </p:pic>
      <p:sp>
        <p:nvSpPr>
          <p:cNvPr id="107" name="Rectangle 106"/>
          <p:cNvSpPr/>
          <p:nvPr/>
        </p:nvSpPr>
        <p:spPr>
          <a:xfrm>
            <a:off x="5172933" y="3028283"/>
            <a:ext cx="728084" cy="400110"/>
          </a:xfrm>
          <a:prstGeom prst="rect">
            <a:avLst/>
          </a:prstGeom>
        </p:spPr>
        <p:txBody>
          <a:bodyPr wrap="none">
            <a:spAutoFit/>
          </a:bodyPr>
          <a:lstStyle/>
          <a:p>
            <a:r>
              <a:rPr lang="en-US" sz="2000" b="1" dirty="0" smtClean="0">
                <a:solidFill>
                  <a:schemeClr val="bg2"/>
                </a:solidFill>
                <a:effectLst/>
                <a:latin typeface="Century Gothic" panose="020B0502020202020204" pitchFamily="34" charset="0"/>
              </a:rPr>
              <a:t>DEM</a:t>
            </a:r>
            <a:endParaRPr lang="en-US" sz="2000" dirty="0">
              <a:solidFill>
                <a:schemeClr val="bg2"/>
              </a:solidFill>
              <a:latin typeface="Century Gothic" panose="020B0502020202020204" pitchFamily="34" charset="0"/>
            </a:endParaRPr>
          </a:p>
        </p:txBody>
      </p:sp>
      <p:sp>
        <p:nvSpPr>
          <p:cNvPr id="108" name="Rectangle 107"/>
          <p:cNvSpPr/>
          <p:nvPr/>
        </p:nvSpPr>
        <p:spPr>
          <a:xfrm>
            <a:off x="930250" y="2680061"/>
            <a:ext cx="1114408" cy="369332"/>
          </a:xfrm>
          <a:prstGeom prst="rect">
            <a:avLst/>
          </a:prstGeom>
        </p:spPr>
        <p:txBody>
          <a:bodyPr wrap="none">
            <a:spAutoFit/>
          </a:bodyPr>
          <a:lstStyle/>
          <a:p>
            <a:pPr algn="ctr"/>
            <a:r>
              <a:rPr lang="en-US" sz="1800" b="1" dirty="0" err="1" smtClean="0">
                <a:solidFill>
                  <a:schemeClr val="bg2"/>
                </a:solidFill>
                <a:effectLst/>
                <a:latin typeface="Century Gothic" panose="020B0502020202020204" pitchFamily="34" charset="0"/>
              </a:rPr>
              <a:t>Landuse</a:t>
            </a:r>
            <a:endParaRPr lang="en-US" sz="1400" b="1" dirty="0">
              <a:solidFill>
                <a:schemeClr val="bg2"/>
              </a:solidFill>
              <a:latin typeface="Century Gothic" panose="020B0502020202020204" pitchFamily="34" charset="0"/>
            </a:endParaRPr>
          </a:p>
        </p:txBody>
      </p:sp>
      <p:pic>
        <p:nvPicPr>
          <p:cNvPr id="109" name="Picture 10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3803" y="1501589"/>
            <a:ext cx="1709783" cy="1172872"/>
          </a:xfrm>
          <a:prstGeom prst="rect">
            <a:avLst/>
          </a:prstGeom>
        </p:spPr>
      </p:pic>
      <p:sp>
        <p:nvSpPr>
          <p:cNvPr id="110" name="Rectangle 109"/>
          <p:cNvSpPr/>
          <p:nvPr/>
        </p:nvSpPr>
        <p:spPr>
          <a:xfrm>
            <a:off x="3361239" y="2683069"/>
            <a:ext cx="603050" cy="400110"/>
          </a:xfrm>
          <a:prstGeom prst="rect">
            <a:avLst/>
          </a:prstGeom>
        </p:spPr>
        <p:txBody>
          <a:bodyPr wrap="none">
            <a:spAutoFit/>
          </a:bodyPr>
          <a:lstStyle/>
          <a:p>
            <a:pPr algn="ctr"/>
            <a:r>
              <a:rPr lang="en-US" sz="2000" b="1" dirty="0" smtClean="0">
                <a:solidFill>
                  <a:schemeClr val="bg2"/>
                </a:solidFill>
                <a:latin typeface="Century Gothic" panose="020B0502020202020204" pitchFamily="34" charset="0"/>
              </a:rPr>
              <a:t>Soil</a:t>
            </a:r>
            <a:endParaRPr lang="en-US" sz="2000" dirty="0">
              <a:solidFill>
                <a:schemeClr val="bg2"/>
              </a:solidFill>
            </a:endParaRPr>
          </a:p>
        </p:txBody>
      </p:sp>
      <p:pic>
        <p:nvPicPr>
          <p:cNvPr id="111" name="Picture 110"/>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9725" b="81101" l="0" r="77998"/>
                    </a14:imgEffect>
                  </a14:imgLayer>
                </a14:imgProps>
              </a:ext>
              <a:ext uri="{28A0092B-C50C-407E-A947-70E740481C1C}">
                <a14:useLocalDpi xmlns:a14="http://schemas.microsoft.com/office/drawing/2010/main"/>
              </a:ext>
            </a:extLst>
          </a:blip>
          <a:srcRect t="9967" r="26518" b="21821"/>
          <a:stretch/>
        </p:blipFill>
        <p:spPr>
          <a:xfrm>
            <a:off x="2784611" y="1531613"/>
            <a:ext cx="1756306" cy="1171645"/>
          </a:xfrm>
          <a:prstGeom prst="rect">
            <a:avLst/>
          </a:prstGeom>
          <a:solidFill>
            <a:srgbClr val="0070C0"/>
          </a:solidFill>
        </p:spPr>
      </p:pic>
      <p:sp>
        <p:nvSpPr>
          <p:cNvPr id="112" name="Left Bracket 111"/>
          <p:cNvSpPr/>
          <p:nvPr/>
        </p:nvSpPr>
        <p:spPr>
          <a:xfrm>
            <a:off x="372887" y="1279329"/>
            <a:ext cx="127522" cy="1742950"/>
          </a:xfrm>
          <a:prstGeom prst="leftBracket">
            <a:avLst/>
          </a:prstGeom>
          <a:noFill/>
          <a:ln w="28575">
            <a:solidFill>
              <a:srgbClr val="3399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3" name="Left Bracket 112"/>
          <p:cNvSpPr/>
          <p:nvPr/>
        </p:nvSpPr>
        <p:spPr>
          <a:xfrm rot="10800000">
            <a:off x="6376143" y="1374714"/>
            <a:ext cx="165902" cy="1717509"/>
          </a:xfrm>
          <a:prstGeom prst="leftBracket">
            <a:avLst/>
          </a:prstGeom>
          <a:noFill/>
          <a:ln w="28575">
            <a:solidFill>
              <a:srgbClr val="3399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14" name="Straight Arrow Connector 113"/>
          <p:cNvCxnSpPr>
            <a:stCxn id="123" idx="3"/>
            <a:endCxn id="115" idx="1"/>
          </p:cNvCxnSpPr>
          <p:nvPr/>
        </p:nvCxnSpPr>
        <p:spPr>
          <a:xfrm>
            <a:off x="5230049" y="3931778"/>
            <a:ext cx="2013918"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15" name="Rectangle 114"/>
          <p:cNvSpPr/>
          <p:nvPr/>
        </p:nvSpPr>
        <p:spPr>
          <a:xfrm>
            <a:off x="7243967" y="3613218"/>
            <a:ext cx="1388280" cy="637120"/>
          </a:xfrm>
          <a:prstGeom prst="rect">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Century Gothic" panose="020B0502020202020204" pitchFamily="34" charset="0"/>
              </a:rPr>
              <a:t>Run SWAT</a:t>
            </a:r>
            <a:endParaRPr lang="en-US" sz="2000" b="1" dirty="0">
              <a:solidFill>
                <a:schemeClr val="tx1"/>
              </a:solidFill>
              <a:latin typeface="Century Gothic" panose="020B0502020202020204" pitchFamily="34" charset="0"/>
            </a:endParaRPr>
          </a:p>
        </p:txBody>
      </p:sp>
      <p:grpSp>
        <p:nvGrpSpPr>
          <p:cNvPr id="116" name="Group 115"/>
          <p:cNvGrpSpPr/>
          <p:nvPr/>
        </p:nvGrpSpPr>
        <p:grpSpPr>
          <a:xfrm>
            <a:off x="7179864" y="5069991"/>
            <a:ext cx="1483153" cy="1166803"/>
            <a:chOff x="546167" y="5318965"/>
            <a:chExt cx="1887522" cy="1620737"/>
          </a:xfrm>
        </p:grpSpPr>
        <p:sp>
          <p:nvSpPr>
            <p:cNvPr id="117" name="Rectangle 116"/>
            <p:cNvSpPr/>
            <p:nvPr/>
          </p:nvSpPr>
          <p:spPr>
            <a:xfrm>
              <a:off x="814717" y="6383933"/>
              <a:ext cx="1618969" cy="555769"/>
            </a:xfrm>
            <a:prstGeom prst="rect">
              <a:avLst/>
            </a:prstGeom>
          </p:spPr>
          <p:txBody>
            <a:bodyPr wrap="square">
              <a:spAutoFit/>
            </a:bodyPr>
            <a:lstStyle/>
            <a:p>
              <a:pPr algn="ctr"/>
              <a:r>
                <a:rPr lang="en-US" sz="2000" b="1" dirty="0" smtClean="0">
                  <a:solidFill>
                    <a:schemeClr val="bg2"/>
                  </a:solidFill>
                  <a:latin typeface="Century Gothic" panose="020B0502020202020204" pitchFamily="34" charset="0"/>
                </a:rPr>
                <a:t>Weather </a:t>
              </a:r>
              <a:endParaRPr lang="en-US" sz="2000" dirty="0">
                <a:solidFill>
                  <a:schemeClr val="bg2"/>
                </a:solidFill>
                <a:latin typeface="Century Gothic" panose="020B0502020202020204" pitchFamily="34" charset="0"/>
              </a:endParaRPr>
            </a:p>
          </p:txBody>
        </p:sp>
        <p:pic>
          <p:nvPicPr>
            <p:cNvPr id="118" name="Picture 5" descr="C:\Users\icarabal\Desktop\8735885275_1bb3c1e3a2_o.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817489" y="5318965"/>
              <a:ext cx="1616200" cy="1072549"/>
            </a:xfrm>
            <a:prstGeom prst="rect">
              <a:avLst/>
            </a:prstGeom>
            <a:noFill/>
            <a:extLst>
              <a:ext uri="{909E8E84-426E-40DD-AFC4-6F175D3DCCD1}">
                <a14:hiddenFill xmlns:a14="http://schemas.microsoft.com/office/drawing/2010/main">
                  <a:solidFill>
                    <a:srgbClr val="FFFFFF"/>
                  </a:solidFill>
                </a14:hiddenFill>
              </a:ext>
            </a:extLst>
          </p:spPr>
        </p:pic>
        <p:sp>
          <p:nvSpPr>
            <p:cNvPr id="119" name="Rectangle 118"/>
            <p:cNvSpPr/>
            <p:nvPr/>
          </p:nvSpPr>
          <p:spPr>
            <a:xfrm>
              <a:off x="546167" y="6190344"/>
              <a:ext cx="965701" cy="201171"/>
            </a:xfrm>
            <a:prstGeom prst="rect">
              <a:avLst/>
            </a:prstGeom>
          </p:spPr>
          <p:txBody>
            <a:bodyPr wrap="none">
              <a:spAutoFit/>
            </a:bodyPr>
            <a:lstStyle/>
            <a:p>
              <a:r>
                <a:rPr lang="en-US" sz="500" dirty="0" smtClean="0">
                  <a:solidFill>
                    <a:schemeClr val="bg1"/>
                  </a:solidFill>
                  <a:latin typeface="Century Gothic" panose="020B0502020202020204" pitchFamily="34" charset="0"/>
                </a:rPr>
                <a:t>Photo Credit: Zooey  </a:t>
              </a:r>
              <a:endParaRPr lang="en-US" sz="500" dirty="0">
                <a:solidFill>
                  <a:schemeClr val="bg1"/>
                </a:solidFill>
                <a:latin typeface="Century Gothic" panose="020B0502020202020204" pitchFamily="34" charset="0"/>
              </a:endParaRPr>
            </a:p>
          </p:txBody>
        </p:sp>
      </p:grpSp>
      <p:grpSp>
        <p:nvGrpSpPr>
          <p:cNvPr id="120" name="Group 119"/>
          <p:cNvGrpSpPr/>
          <p:nvPr/>
        </p:nvGrpSpPr>
        <p:grpSpPr>
          <a:xfrm>
            <a:off x="240407" y="3542470"/>
            <a:ext cx="1681156" cy="1351266"/>
            <a:chOff x="-3081099" y="5282718"/>
            <a:chExt cx="1681156" cy="1351266"/>
          </a:xfrm>
        </p:grpSpPr>
        <p:pic>
          <p:nvPicPr>
            <p:cNvPr id="121" name="Picture 120"/>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948619" y="5282718"/>
              <a:ext cx="1242699" cy="1005525"/>
            </a:xfrm>
            <a:prstGeom prst="rect">
              <a:avLst/>
            </a:prstGeom>
          </p:spPr>
        </p:pic>
        <p:sp>
          <p:nvSpPr>
            <p:cNvPr id="122" name="Rectangle 121"/>
            <p:cNvSpPr/>
            <p:nvPr/>
          </p:nvSpPr>
          <p:spPr>
            <a:xfrm>
              <a:off x="-3081099" y="6233874"/>
              <a:ext cx="1681156" cy="400110"/>
            </a:xfrm>
            <a:prstGeom prst="rect">
              <a:avLst/>
            </a:prstGeom>
          </p:spPr>
          <p:txBody>
            <a:bodyPr wrap="square">
              <a:spAutoFit/>
            </a:bodyPr>
            <a:lstStyle/>
            <a:p>
              <a:pPr algn="ctr"/>
              <a:r>
                <a:rPr lang="en-US" sz="2000" b="1" dirty="0" smtClean="0">
                  <a:solidFill>
                    <a:schemeClr val="bg2"/>
                  </a:solidFill>
                  <a:latin typeface="Century Gothic" panose="020B0502020202020204" pitchFamily="34" charset="0"/>
                </a:rPr>
                <a:t>Watershed</a:t>
              </a:r>
              <a:endParaRPr lang="en-US" sz="1400" b="1" dirty="0"/>
            </a:p>
          </p:txBody>
        </p:sp>
      </p:grpSp>
      <p:sp>
        <p:nvSpPr>
          <p:cNvPr id="123" name="Rectangle 122"/>
          <p:cNvSpPr/>
          <p:nvPr/>
        </p:nvSpPr>
        <p:spPr>
          <a:xfrm>
            <a:off x="3151056" y="3613218"/>
            <a:ext cx="2078993" cy="637120"/>
          </a:xfrm>
          <a:prstGeom prst="rect">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Century Gothic" panose="020B0502020202020204" pitchFamily="34" charset="0"/>
              </a:rPr>
              <a:t>Reclassification</a:t>
            </a:r>
            <a:endParaRPr lang="en-US" sz="2000" b="1" dirty="0">
              <a:solidFill>
                <a:schemeClr val="tx1"/>
              </a:solidFill>
              <a:latin typeface="Century Gothic" panose="020B0502020202020204" pitchFamily="34" charset="0"/>
            </a:endParaRPr>
          </a:p>
        </p:txBody>
      </p:sp>
      <p:pic>
        <p:nvPicPr>
          <p:cNvPr id="124" name="Picture 6" descr="C:\Users\icarabal\Desktop\landuse.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069623" y="4885102"/>
            <a:ext cx="1212199" cy="101538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7" descr="C:\Users\icarabal\Desktop\soil 2.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586541" y="4875820"/>
            <a:ext cx="1221233" cy="1033944"/>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2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027557" y="4896016"/>
            <a:ext cx="1256382" cy="1013748"/>
          </a:xfrm>
          <a:prstGeom prst="rect">
            <a:avLst/>
          </a:prstGeom>
        </p:spPr>
      </p:pic>
      <p:sp>
        <p:nvSpPr>
          <p:cNvPr id="127" name="Rectangle 126"/>
          <p:cNvSpPr/>
          <p:nvPr/>
        </p:nvSpPr>
        <p:spPr>
          <a:xfrm>
            <a:off x="2092657" y="5900482"/>
            <a:ext cx="1269899" cy="400110"/>
          </a:xfrm>
          <a:prstGeom prst="rect">
            <a:avLst/>
          </a:prstGeom>
        </p:spPr>
        <p:txBody>
          <a:bodyPr wrap="none">
            <a:spAutoFit/>
          </a:bodyPr>
          <a:lstStyle/>
          <a:p>
            <a:r>
              <a:rPr lang="en-US" sz="2000" b="1" dirty="0" err="1" smtClean="0">
                <a:solidFill>
                  <a:schemeClr val="bg2"/>
                </a:solidFill>
                <a:effectLst/>
                <a:latin typeface="Century Gothic" panose="020B0502020202020204" pitchFamily="34" charset="0"/>
              </a:rPr>
              <a:t>Landuse</a:t>
            </a:r>
            <a:r>
              <a:rPr lang="en-US" sz="1400" b="1" dirty="0" smtClean="0">
                <a:effectLst/>
                <a:latin typeface="Century Gothic" panose="020B0502020202020204" pitchFamily="34" charset="0"/>
              </a:rPr>
              <a:t> </a:t>
            </a:r>
            <a:endParaRPr lang="en-US" sz="1400" b="1" dirty="0">
              <a:latin typeface="Century Gothic" panose="020B0502020202020204" pitchFamily="34" charset="0"/>
            </a:endParaRPr>
          </a:p>
        </p:txBody>
      </p:sp>
      <p:sp>
        <p:nvSpPr>
          <p:cNvPr id="128" name="Rectangle 127"/>
          <p:cNvSpPr/>
          <p:nvPr/>
        </p:nvSpPr>
        <p:spPr>
          <a:xfrm>
            <a:off x="3970139" y="5909764"/>
            <a:ext cx="652743" cy="400110"/>
          </a:xfrm>
          <a:prstGeom prst="rect">
            <a:avLst/>
          </a:prstGeom>
        </p:spPr>
        <p:txBody>
          <a:bodyPr wrap="none">
            <a:spAutoFit/>
          </a:bodyPr>
          <a:lstStyle/>
          <a:p>
            <a:r>
              <a:rPr lang="en-US" sz="2000" b="1" dirty="0" smtClean="0">
                <a:solidFill>
                  <a:schemeClr val="bg2"/>
                </a:solidFill>
                <a:latin typeface="Century Gothic" panose="020B0502020202020204" pitchFamily="34" charset="0"/>
              </a:rPr>
              <a:t>Soil</a:t>
            </a:r>
            <a:r>
              <a:rPr lang="en-US" sz="1400" dirty="0" smtClean="0"/>
              <a:t> </a:t>
            </a:r>
            <a:endParaRPr lang="en-US" sz="1400" dirty="0"/>
          </a:p>
        </p:txBody>
      </p:sp>
      <p:sp>
        <p:nvSpPr>
          <p:cNvPr id="129" name="Rectangle 128"/>
          <p:cNvSpPr/>
          <p:nvPr/>
        </p:nvSpPr>
        <p:spPr>
          <a:xfrm>
            <a:off x="5417374" y="5939295"/>
            <a:ext cx="777777" cy="400110"/>
          </a:xfrm>
          <a:prstGeom prst="rect">
            <a:avLst/>
          </a:prstGeom>
        </p:spPr>
        <p:txBody>
          <a:bodyPr wrap="none">
            <a:spAutoFit/>
          </a:bodyPr>
          <a:lstStyle/>
          <a:p>
            <a:r>
              <a:rPr lang="en-US" sz="2000" b="1" dirty="0" smtClean="0">
                <a:solidFill>
                  <a:schemeClr val="bg2"/>
                </a:solidFill>
                <a:effectLst/>
                <a:latin typeface="Century Gothic" panose="020B0502020202020204" pitchFamily="34" charset="0"/>
              </a:rPr>
              <a:t>DEM</a:t>
            </a:r>
            <a:r>
              <a:rPr lang="en-US" sz="1400" b="0" dirty="0" smtClean="0">
                <a:effectLst/>
                <a:latin typeface="Century Gothic" panose="020B0502020202020204" pitchFamily="34" charset="0"/>
              </a:rPr>
              <a:t> </a:t>
            </a:r>
            <a:endParaRPr lang="en-US" sz="1400" dirty="0">
              <a:latin typeface="Century Gothic" panose="020B0502020202020204" pitchFamily="34" charset="0"/>
            </a:endParaRPr>
          </a:p>
        </p:txBody>
      </p:sp>
      <p:sp>
        <p:nvSpPr>
          <p:cNvPr id="130" name="Rectangle 129"/>
          <p:cNvSpPr/>
          <p:nvPr/>
        </p:nvSpPr>
        <p:spPr>
          <a:xfrm>
            <a:off x="6974914" y="1817356"/>
            <a:ext cx="1657333" cy="810998"/>
          </a:xfrm>
          <a:prstGeom prst="rect">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Century Gothic" panose="020B0502020202020204" pitchFamily="34" charset="0"/>
              </a:rPr>
              <a:t>Watershed Delineation</a:t>
            </a:r>
            <a:endParaRPr lang="en-US" sz="2000" b="1" dirty="0">
              <a:solidFill>
                <a:schemeClr val="tx1"/>
              </a:solidFill>
              <a:latin typeface="Century Gothic" panose="020B0502020202020204" pitchFamily="34" charset="0"/>
            </a:endParaRPr>
          </a:p>
        </p:txBody>
      </p:sp>
      <p:cxnSp>
        <p:nvCxnSpPr>
          <p:cNvPr id="131" name="Straight Arrow Connector 130"/>
          <p:cNvCxnSpPr>
            <a:endCxn id="130" idx="1"/>
          </p:cNvCxnSpPr>
          <p:nvPr/>
        </p:nvCxnSpPr>
        <p:spPr>
          <a:xfrm flipV="1">
            <a:off x="6562032" y="2222855"/>
            <a:ext cx="412882" cy="276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32" name="Left Bracket 131"/>
          <p:cNvSpPr/>
          <p:nvPr/>
        </p:nvSpPr>
        <p:spPr>
          <a:xfrm>
            <a:off x="1875776" y="4831264"/>
            <a:ext cx="103055" cy="1340470"/>
          </a:xfrm>
          <a:prstGeom prst="leftBracket">
            <a:avLst/>
          </a:prstGeom>
          <a:noFill/>
          <a:ln w="28575">
            <a:solidFill>
              <a:srgbClr val="3399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3" name="Left Bracket 132"/>
          <p:cNvSpPr/>
          <p:nvPr/>
        </p:nvSpPr>
        <p:spPr>
          <a:xfrm rot="10800000">
            <a:off x="6407974" y="4831264"/>
            <a:ext cx="134071" cy="1320904"/>
          </a:xfrm>
          <a:prstGeom prst="leftBracket">
            <a:avLst/>
          </a:prstGeom>
          <a:noFill/>
          <a:ln w="28575">
            <a:solidFill>
              <a:srgbClr val="3399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34" name="Straight Arrow Connector 133"/>
          <p:cNvCxnSpPr>
            <a:endCxn id="123" idx="1"/>
          </p:cNvCxnSpPr>
          <p:nvPr/>
        </p:nvCxnSpPr>
        <p:spPr>
          <a:xfrm>
            <a:off x="1615586" y="3927160"/>
            <a:ext cx="1535470" cy="461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a:stCxn id="118" idx="0"/>
          </p:cNvCxnSpPr>
          <p:nvPr/>
        </p:nvCxnSpPr>
        <p:spPr>
          <a:xfrm flipH="1" flipV="1">
            <a:off x="8026950" y="4264925"/>
            <a:ext cx="1089" cy="80506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a:stCxn id="123" idx="2"/>
          </p:cNvCxnSpPr>
          <p:nvPr/>
        </p:nvCxnSpPr>
        <p:spPr>
          <a:xfrm>
            <a:off x="4190553" y="4250338"/>
            <a:ext cx="447" cy="47406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080" y="43543"/>
            <a:ext cx="9140920" cy="0"/>
          </a:xfrm>
          <a:prstGeom prst="line">
            <a:avLst/>
          </a:prstGeom>
          <a:ln w="1270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830" y="6807194"/>
            <a:ext cx="9161660" cy="0"/>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8" name="Shape 248"/>
          <p:cNvSpPr txBox="1">
            <a:spLocks noGrp="1"/>
          </p:cNvSpPr>
          <p:nvPr>
            <p:ph type="body" idx="2"/>
          </p:nvPr>
        </p:nvSpPr>
        <p:spPr>
          <a:xfrm>
            <a:off x="411380" y="365961"/>
            <a:ext cx="7653599" cy="1289400"/>
          </a:xfrm>
          <a:prstGeom prst="rect">
            <a:avLst/>
          </a:prstGeom>
        </p:spPr>
        <p:txBody>
          <a:bodyPr lIns="91425" tIns="91425" rIns="91425" bIns="91425" anchor="t" anchorCtr="0">
            <a:noAutofit/>
          </a:bodyPr>
          <a:lstStyle/>
          <a:p>
            <a:pPr lvl="0" algn="l" rtl="0">
              <a:spcBef>
                <a:spcPts val="0"/>
              </a:spcBef>
              <a:buNone/>
            </a:pPr>
            <a:r>
              <a:rPr lang="en-US" sz="4000" b="1" dirty="0" smtClean="0">
                <a:solidFill>
                  <a:schemeClr val="accent1"/>
                </a:solidFill>
                <a:latin typeface="Century Gothic"/>
                <a:ea typeface="Century Gothic"/>
                <a:cs typeface="Century Gothic"/>
                <a:sym typeface="Century Gothic"/>
              </a:rPr>
              <a:t>SWAT Outputs</a:t>
            </a:r>
            <a:endParaRPr lang="en-US" sz="4000" b="1" dirty="0">
              <a:solidFill>
                <a:schemeClr val="accent1"/>
              </a:solidFill>
              <a:latin typeface="Century Gothic"/>
              <a:ea typeface="Century Gothic"/>
              <a:cs typeface="Century Gothic"/>
              <a:sym typeface="Century Gothic"/>
            </a:endParaRPr>
          </a:p>
        </p:txBody>
      </p:sp>
      <p:graphicFrame>
        <p:nvGraphicFramePr>
          <p:cNvPr id="12" name="Chart 11"/>
          <p:cNvGraphicFramePr>
            <a:graphicFrameLocks noGrp="1"/>
          </p:cNvGraphicFramePr>
          <p:nvPr>
            <p:extLst>
              <p:ext uri="{D42A27DB-BD31-4B8C-83A1-F6EECF244321}">
                <p14:modId xmlns:p14="http://schemas.microsoft.com/office/powerpoint/2010/main" val="1457714548"/>
              </p:ext>
            </p:extLst>
          </p:nvPr>
        </p:nvGraphicFramePr>
        <p:xfrm>
          <a:off x="188685" y="1068717"/>
          <a:ext cx="4655567" cy="5579380"/>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p:cNvCxnSpPr/>
          <p:nvPr/>
        </p:nvCxnSpPr>
        <p:spPr>
          <a:xfrm>
            <a:off x="3080" y="43543"/>
            <a:ext cx="9140920" cy="0"/>
          </a:xfrm>
          <a:prstGeom prst="line">
            <a:avLst/>
          </a:prstGeom>
          <a:ln w="1270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8830" y="6807194"/>
            <a:ext cx="9161660" cy="0"/>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814887" y="1042988"/>
            <a:ext cx="4124419" cy="5629275"/>
          </a:xfrm>
          <a:prstGeom prst="rect">
            <a:avLst/>
          </a:prstGeom>
        </p:spPr>
      </p:pic>
    </p:spTree>
    <p:extLst>
      <p:ext uri="{BB962C8B-B14F-4D97-AF65-F5344CB8AC3E}">
        <p14:creationId xmlns:p14="http://schemas.microsoft.com/office/powerpoint/2010/main" val="2627354488"/>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a:spLocks noGrp="1"/>
          </p:cNvSpPr>
          <p:nvPr>
            <p:ph type="body" idx="1"/>
          </p:nvPr>
        </p:nvSpPr>
        <p:spPr>
          <a:xfrm>
            <a:off x="465045" y="1582056"/>
            <a:ext cx="4000275" cy="4491519"/>
          </a:xfrm>
          <a:prstGeom prst="rect">
            <a:avLst/>
          </a:prstGeom>
          <a:noFill/>
          <a:ln w="9525" cap="flat" cmpd="sng">
            <a:noFill/>
            <a:prstDash val="solid"/>
            <a:round/>
            <a:headEnd type="none" w="med" len="med"/>
            <a:tailEnd type="none" w="med" len="med"/>
          </a:ln>
        </p:spPr>
        <p:txBody>
          <a:bodyPr lIns="91425" tIns="91425" rIns="91425" bIns="91425" anchor="t" anchorCtr="0">
            <a:noAutofit/>
          </a:bodyPr>
          <a:lstStyle/>
          <a:p>
            <a:pPr marL="342900" indent="-342900">
              <a:spcBef>
                <a:spcPts val="200"/>
              </a:spcBef>
              <a:buClr>
                <a:srgbClr val="75AADB"/>
              </a:buClr>
              <a:buFont typeface="Webdings" panose="05030102010509060703" pitchFamily="18" charset="2"/>
              <a:buChar char="4"/>
            </a:pPr>
            <a:r>
              <a:rPr lang="en-US" sz="2400" i="1" dirty="0">
                <a:solidFill>
                  <a:schemeClr val="bg2"/>
                </a:solidFill>
                <a:latin typeface="Century Gothic"/>
                <a:ea typeface="Century Gothic"/>
                <a:cs typeface="Century Gothic"/>
                <a:sym typeface="Century Gothic"/>
              </a:rPr>
              <a:t>In-situ</a:t>
            </a:r>
            <a:r>
              <a:rPr lang="en-US" sz="2400" dirty="0">
                <a:solidFill>
                  <a:schemeClr val="bg2"/>
                </a:solidFill>
                <a:latin typeface="Century Gothic"/>
                <a:ea typeface="Century Gothic"/>
                <a:cs typeface="Century Gothic"/>
                <a:sym typeface="Century Gothic"/>
              </a:rPr>
              <a:t> data</a:t>
            </a:r>
          </a:p>
          <a:p>
            <a:pPr marL="342900" lvl="0" indent="-342900">
              <a:spcBef>
                <a:spcPts val="200"/>
              </a:spcBef>
              <a:buClr>
                <a:srgbClr val="75AADB"/>
              </a:buClr>
              <a:buFont typeface="Webdings" panose="05030102010509060703" pitchFamily="18" charset="2"/>
              <a:buChar char="4"/>
            </a:pPr>
            <a:endParaRPr lang="en-US" sz="2400" dirty="0" smtClean="0">
              <a:solidFill>
                <a:schemeClr val="bg2"/>
              </a:solidFill>
              <a:latin typeface="Century Gothic"/>
              <a:ea typeface="Century Gothic"/>
              <a:cs typeface="Century Gothic"/>
              <a:sym typeface="Century Gothic"/>
            </a:endParaRPr>
          </a:p>
          <a:p>
            <a:pPr marL="342900" lvl="0" indent="-342900">
              <a:spcBef>
                <a:spcPts val="200"/>
              </a:spcBef>
              <a:buClr>
                <a:srgbClr val="75AADB"/>
              </a:buClr>
              <a:buFont typeface="Webdings" panose="05030102010509060703" pitchFamily="18" charset="2"/>
              <a:buChar char="4"/>
            </a:pPr>
            <a:r>
              <a:rPr lang="en-US" sz="2400" dirty="0" smtClean="0">
                <a:solidFill>
                  <a:schemeClr val="bg2"/>
                </a:solidFill>
                <a:latin typeface="Century Gothic"/>
                <a:ea typeface="Century Gothic"/>
                <a:cs typeface="Century Gothic"/>
                <a:sym typeface="Century Gothic"/>
              </a:rPr>
              <a:t>Spatial resolution</a:t>
            </a:r>
          </a:p>
          <a:p>
            <a:pPr>
              <a:spcBef>
                <a:spcPts val="200"/>
              </a:spcBef>
              <a:buClr>
                <a:srgbClr val="75AADB"/>
              </a:buClr>
            </a:pPr>
            <a:endParaRPr lang="en-US" sz="2400" dirty="0" smtClean="0">
              <a:solidFill>
                <a:schemeClr val="bg2"/>
              </a:solidFill>
              <a:latin typeface="Century Gothic"/>
              <a:ea typeface="Century Gothic"/>
              <a:cs typeface="Century Gothic"/>
              <a:sym typeface="Century Gothic"/>
            </a:endParaRPr>
          </a:p>
          <a:p>
            <a:pPr marL="342900" lvl="0" indent="-342900">
              <a:spcBef>
                <a:spcPts val="200"/>
              </a:spcBef>
              <a:buClr>
                <a:srgbClr val="75AADB"/>
              </a:buClr>
              <a:buFont typeface="Webdings" panose="05030102010509060703" pitchFamily="18" charset="2"/>
              <a:buChar char="4"/>
            </a:pPr>
            <a:r>
              <a:rPr lang="en-US" sz="2400" dirty="0" smtClean="0">
                <a:solidFill>
                  <a:schemeClr val="bg2"/>
                </a:solidFill>
                <a:latin typeface="Century Gothic"/>
                <a:ea typeface="Century Gothic"/>
                <a:cs typeface="Century Gothic"/>
                <a:sym typeface="Century Gothic"/>
              </a:rPr>
              <a:t>Case 1 vs. Case 2 Waters</a:t>
            </a:r>
          </a:p>
          <a:p>
            <a:pPr marL="342900" lvl="0" indent="-342900">
              <a:spcBef>
                <a:spcPts val="200"/>
              </a:spcBef>
              <a:buClr>
                <a:srgbClr val="75AADB"/>
              </a:buClr>
              <a:buFont typeface="Webdings" panose="05030102010509060703" pitchFamily="18" charset="2"/>
              <a:buChar char="4"/>
            </a:pPr>
            <a:endParaRPr lang="en-US" sz="2400" dirty="0" smtClean="0">
              <a:solidFill>
                <a:schemeClr val="bg2"/>
              </a:solidFill>
              <a:latin typeface="Century Gothic"/>
              <a:ea typeface="Century Gothic"/>
              <a:cs typeface="Century Gothic"/>
              <a:sym typeface="Century Gothic"/>
            </a:endParaRPr>
          </a:p>
          <a:p>
            <a:pPr marL="342900" indent="-342900">
              <a:spcBef>
                <a:spcPts val="200"/>
              </a:spcBef>
              <a:buClr>
                <a:srgbClr val="75AADB"/>
              </a:buClr>
              <a:buFont typeface="Webdings" panose="05030102010509060703" pitchFamily="18" charset="2"/>
              <a:buChar char="4"/>
            </a:pPr>
            <a:r>
              <a:rPr lang="en-US" sz="2400" dirty="0">
                <a:solidFill>
                  <a:schemeClr val="bg2"/>
                </a:solidFill>
                <a:latin typeface="Century Gothic"/>
                <a:ea typeface="Century Gothic"/>
                <a:cs typeface="Century Gothic"/>
                <a:sym typeface="Century Gothic"/>
              </a:rPr>
              <a:t>Cloud </a:t>
            </a:r>
            <a:r>
              <a:rPr lang="en-US" sz="2400" dirty="0" smtClean="0">
                <a:solidFill>
                  <a:schemeClr val="bg2"/>
                </a:solidFill>
                <a:latin typeface="Century Gothic"/>
                <a:ea typeface="Century Gothic"/>
                <a:cs typeface="Century Gothic"/>
                <a:sym typeface="Century Gothic"/>
              </a:rPr>
              <a:t>cover</a:t>
            </a:r>
            <a:endParaRPr lang="en-US" sz="2400" dirty="0">
              <a:solidFill>
                <a:schemeClr val="bg2"/>
              </a:solidFill>
              <a:latin typeface="Century Gothic"/>
              <a:ea typeface="Century Gothic"/>
              <a:cs typeface="Century Gothic"/>
              <a:sym typeface="Century Gothic"/>
            </a:endParaRPr>
          </a:p>
          <a:p>
            <a:pPr marL="342900" indent="-342900">
              <a:spcBef>
                <a:spcPts val="200"/>
              </a:spcBef>
              <a:buClr>
                <a:srgbClr val="75AADB"/>
              </a:buClr>
              <a:buFont typeface="Webdings" panose="05030102010509060703" pitchFamily="18" charset="2"/>
              <a:buChar char="4"/>
            </a:pPr>
            <a:endParaRPr lang="en-US" sz="2400" dirty="0">
              <a:solidFill>
                <a:schemeClr val="bg2"/>
              </a:solidFill>
              <a:latin typeface="Century Gothic"/>
              <a:ea typeface="Century Gothic"/>
              <a:cs typeface="Century Gothic"/>
              <a:sym typeface="Century Gothic"/>
            </a:endParaRPr>
          </a:p>
          <a:p>
            <a:pPr marL="342900" indent="-342900">
              <a:spcBef>
                <a:spcPts val="200"/>
              </a:spcBef>
              <a:buClr>
                <a:srgbClr val="75AADB"/>
              </a:buClr>
              <a:buFont typeface="Webdings" panose="05030102010509060703" pitchFamily="18" charset="2"/>
              <a:buChar char="4"/>
            </a:pPr>
            <a:r>
              <a:rPr lang="en-US" sz="2400" dirty="0">
                <a:solidFill>
                  <a:schemeClr val="bg2"/>
                </a:solidFill>
                <a:latin typeface="Century Gothic"/>
                <a:ea typeface="Century Gothic"/>
                <a:cs typeface="Century Gothic"/>
                <a:sym typeface="Century Gothic"/>
              </a:rPr>
              <a:t>SWAT developed for USA</a:t>
            </a:r>
          </a:p>
          <a:p>
            <a:pPr marL="342900" indent="-342900">
              <a:spcBef>
                <a:spcPts val="200"/>
              </a:spcBef>
              <a:buClr>
                <a:srgbClr val="75AADB"/>
              </a:buClr>
              <a:buFont typeface="Webdings" panose="05030102010509060703" pitchFamily="18" charset="2"/>
              <a:buChar char="4"/>
            </a:pPr>
            <a:endParaRPr lang="en-US" sz="2400" dirty="0" smtClean="0">
              <a:solidFill>
                <a:schemeClr val="bg2"/>
              </a:solidFill>
              <a:latin typeface="Century Gothic"/>
              <a:ea typeface="Century Gothic"/>
              <a:cs typeface="Century Gothic"/>
              <a:sym typeface="Century Gothic"/>
            </a:endParaRPr>
          </a:p>
          <a:p>
            <a:pPr>
              <a:spcBef>
                <a:spcPts val="200"/>
              </a:spcBef>
              <a:buClr>
                <a:srgbClr val="75AADB"/>
              </a:buClr>
            </a:pPr>
            <a:endParaRPr lang="en-US" sz="2400" dirty="0" smtClean="0">
              <a:solidFill>
                <a:srgbClr val="666666"/>
              </a:solidFill>
              <a:latin typeface="Century Gothic"/>
              <a:ea typeface="Century Gothic"/>
              <a:cs typeface="Century Gothic"/>
              <a:sym typeface="Century Gothic"/>
            </a:endParaRPr>
          </a:p>
          <a:p>
            <a:pPr marL="342900" lvl="0" indent="-342900">
              <a:spcBef>
                <a:spcPts val="200"/>
              </a:spcBef>
              <a:buClr>
                <a:srgbClr val="75AADB"/>
              </a:buClr>
              <a:buFont typeface="Webdings" panose="05030102010509060703" pitchFamily="18" charset="2"/>
              <a:buChar char="4"/>
            </a:pPr>
            <a:endParaRPr lang="en-US" sz="2400" dirty="0" smtClean="0">
              <a:solidFill>
                <a:srgbClr val="666666"/>
              </a:solidFill>
              <a:latin typeface="Century Gothic"/>
              <a:ea typeface="Century Gothic"/>
              <a:cs typeface="Century Gothic"/>
              <a:sym typeface="Century Gothic"/>
            </a:endParaRPr>
          </a:p>
        </p:txBody>
      </p:sp>
      <p:sp>
        <p:nvSpPr>
          <p:cNvPr id="263" name="Shape 263"/>
          <p:cNvSpPr txBox="1">
            <a:spLocks noGrp="1"/>
          </p:cNvSpPr>
          <p:nvPr>
            <p:ph type="body" idx="2"/>
          </p:nvPr>
        </p:nvSpPr>
        <p:spPr>
          <a:xfrm>
            <a:off x="455400" y="224101"/>
            <a:ext cx="3566099" cy="896700"/>
          </a:xfrm>
          <a:prstGeom prst="rect">
            <a:avLst/>
          </a:prstGeom>
        </p:spPr>
        <p:txBody>
          <a:bodyPr lIns="91425" tIns="91425" rIns="91425" bIns="91425" anchor="b" anchorCtr="0">
            <a:noAutofit/>
          </a:bodyPr>
          <a:lstStyle/>
          <a:p>
            <a:pPr>
              <a:spcBef>
                <a:spcPts val="0"/>
              </a:spcBef>
              <a:buNone/>
            </a:pPr>
            <a:r>
              <a:rPr lang="en-US" sz="4000" b="1" dirty="0" smtClean="0">
                <a:solidFill>
                  <a:schemeClr val="accent1"/>
                </a:solidFill>
                <a:latin typeface="Century Gothic"/>
                <a:ea typeface="Century Gothic"/>
                <a:cs typeface="Century Gothic"/>
                <a:sym typeface="Century Gothic"/>
              </a:rPr>
              <a:t>Limitations</a:t>
            </a:r>
            <a:endParaRPr lang="en-US" sz="4000" b="1" dirty="0">
              <a:solidFill>
                <a:schemeClr val="accent1"/>
              </a:solidFill>
              <a:latin typeface="Century Gothic"/>
              <a:ea typeface="Century Gothic"/>
              <a:cs typeface="Century Gothic"/>
              <a:sym typeface="Century Gothic"/>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2285" r="-120"/>
          <a:stretch/>
        </p:blipFill>
        <p:spPr>
          <a:xfrm>
            <a:off x="4675219" y="4016825"/>
            <a:ext cx="4022980" cy="2296886"/>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60683" y="788937"/>
            <a:ext cx="1981926" cy="3195635"/>
          </a:xfrm>
          <a:prstGeom prst="rect">
            <a:avLst/>
          </a:prstGeom>
        </p:spPr>
      </p:pic>
      <p:sp>
        <p:nvSpPr>
          <p:cNvPr id="10" name="Shape 122"/>
          <p:cNvSpPr txBox="1"/>
          <p:nvPr/>
        </p:nvSpPr>
        <p:spPr>
          <a:xfrm>
            <a:off x="455400" y="5691677"/>
            <a:ext cx="2349600" cy="305699"/>
          </a:xfrm>
          <a:prstGeom prst="rect">
            <a:avLst/>
          </a:prstGeom>
          <a:noFill/>
          <a:ln>
            <a:noFill/>
          </a:ln>
        </p:spPr>
        <p:txBody>
          <a:bodyPr lIns="91425" tIns="91425" rIns="91425" bIns="91425" anchor="t" anchorCtr="0">
            <a:noAutofit/>
          </a:bodyPr>
          <a:lstStyle/>
          <a:p>
            <a:pPr>
              <a:spcBef>
                <a:spcPts val="0"/>
              </a:spcBef>
              <a:buNone/>
            </a:pPr>
            <a:r>
              <a:rPr lang="en-US" sz="1200" dirty="0">
                <a:solidFill>
                  <a:srgbClr val="FFFFFF"/>
                </a:solidFill>
                <a:latin typeface="Century Gothic"/>
                <a:ea typeface="Century Gothic"/>
                <a:cs typeface="Century Gothic"/>
                <a:sym typeface="Century Gothic"/>
              </a:rPr>
              <a:t>Photo credit</a:t>
            </a:r>
            <a:r>
              <a:rPr lang="en-US" sz="1200" dirty="0" smtClean="0">
                <a:solidFill>
                  <a:srgbClr val="FFFFFF"/>
                </a:solidFill>
                <a:latin typeface="Century Gothic"/>
                <a:ea typeface="Century Gothic"/>
                <a:cs typeface="Century Gothic"/>
                <a:sym typeface="Century Gothic"/>
              </a:rPr>
              <a:t>:  </a:t>
            </a:r>
            <a:endParaRPr lang="en-US" sz="1200" dirty="0">
              <a:solidFill>
                <a:srgbClr val="FFFFFF"/>
              </a:solidFill>
              <a:latin typeface="Century Gothic"/>
              <a:ea typeface="Century Gothic"/>
              <a:cs typeface="Century Gothic"/>
              <a:sym typeface="Century Gothic"/>
            </a:endParaRPr>
          </a:p>
        </p:txBody>
      </p:sp>
      <p:pic>
        <p:nvPicPr>
          <p:cNvPr id="14" name="Picture 1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73089" y="788937"/>
            <a:ext cx="1925109" cy="3197409"/>
          </a:xfrm>
          <a:prstGeom prst="rect">
            <a:avLst/>
          </a:prstGeom>
        </p:spPr>
      </p:pic>
      <p:sp>
        <p:nvSpPr>
          <p:cNvPr id="8" name="Shape 141"/>
          <p:cNvSpPr txBox="1"/>
          <p:nvPr/>
        </p:nvSpPr>
        <p:spPr>
          <a:xfrm>
            <a:off x="6743497" y="3676879"/>
            <a:ext cx="1814716" cy="387599"/>
          </a:xfrm>
          <a:prstGeom prst="rect">
            <a:avLst/>
          </a:prstGeom>
          <a:noFill/>
          <a:ln>
            <a:noFill/>
          </a:ln>
        </p:spPr>
        <p:txBody>
          <a:bodyPr lIns="91425" tIns="91425" rIns="91425" bIns="91425" anchor="t" anchorCtr="0">
            <a:noAutofit/>
          </a:bodyPr>
          <a:lstStyle/>
          <a:p>
            <a:r>
              <a:rPr lang="en-US" sz="1200" dirty="0">
                <a:solidFill>
                  <a:srgbClr val="FFFFFF"/>
                </a:solidFill>
                <a:latin typeface="Century Gothic" panose="020B0502020202020204" pitchFamily="34" charset="0"/>
              </a:rPr>
              <a:t>Photo credit: </a:t>
            </a:r>
            <a:r>
              <a:rPr lang="en-US" sz="1200" dirty="0" smtClean="0">
                <a:solidFill>
                  <a:srgbClr val="FFFFFF"/>
                </a:solidFill>
                <a:latin typeface="Century Gothic" panose="020B0502020202020204" pitchFamily="34" charset="0"/>
              </a:rPr>
              <a:t>srv007</a:t>
            </a:r>
            <a:endParaRPr lang="en-US" sz="1200" dirty="0">
              <a:solidFill>
                <a:srgbClr val="FFFFFF"/>
              </a:solidFill>
              <a:latin typeface="Century Gothic" panose="020B0502020202020204" pitchFamily="34" charset="0"/>
            </a:endParaRPr>
          </a:p>
        </p:txBody>
      </p:sp>
      <p:sp>
        <p:nvSpPr>
          <p:cNvPr id="9" name="Shape 141"/>
          <p:cNvSpPr txBox="1"/>
          <p:nvPr/>
        </p:nvSpPr>
        <p:spPr>
          <a:xfrm>
            <a:off x="4730203" y="3491134"/>
            <a:ext cx="1814716" cy="387599"/>
          </a:xfrm>
          <a:prstGeom prst="rect">
            <a:avLst/>
          </a:prstGeom>
          <a:noFill/>
          <a:ln>
            <a:noFill/>
          </a:ln>
        </p:spPr>
        <p:txBody>
          <a:bodyPr lIns="91425" tIns="91425" rIns="91425" bIns="91425" anchor="t" anchorCtr="0">
            <a:noAutofit/>
          </a:bodyPr>
          <a:lstStyle/>
          <a:p>
            <a:r>
              <a:rPr lang="en-US" sz="1200" dirty="0">
                <a:solidFill>
                  <a:srgbClr val="FFFFFF"/>
                </a:solidFill>
                <a:latin typeface="Century Gothic" panose="020B0502020202020204" pitchFamily="34" charset="0"/>
              </a:rPr>
              <a:t>Photo credit: </a:t>
            </a:r>
            <a:endParaRPr lang="en-US" sz="1200" dirty="0" smtClean="0">
              <a:solidFill>
                <a:srgbClr val="FFFFFF"/>
              </a:solidFill>
              <a:latin typeface="Century Gothic" panose="020B0502020202020204" pitchFamily="34" charset="0"/>
            </a:endParaRPr>
          </a:p>
          <a:p>
            <a:r>
              <a:rPr lang="en-US" sz="1200" dirty="0" smtClean="0">
                <a:solidFill>
                  <a:srgbClr val="FFFFFF"/>
                </a:solidFill>
                <a:latin typeface="Century Gothic" panose="020B0502020202020204" pitchFamily="34" charset="0"/>
              </a:rPr>
              <a:t>Michael McCarthy</a:t>
            </a:r>
            <a:endParaRPr lang="en-US" sz="1200" dirty="0">
              <a:solidFill>
                <a:srgbClr val="FFFFFF"/>
              </a:solidFill>
              <a:latin typeface="Century Gothic" panose="020B0502020202020204" pitchFamily="34" charset="0"/>
            </a:endParaRPr>
          </a:p>
        </p:txBody>
      </p:sp>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5" name="Shape 255"/>
          <p:cNvSpPr txBox="1">
            <a:spLocks noGrp="1"/>
          </p:cNvSpPr>
          <p:nvPr>
            <p:ph type="body" idx="2"/>
          </p:nvPr>
        </p:nvSpPr>
        <p:spPr>
          <a:xfrm>
            <a:off x="344700" y="295634"/>
            <a:ext cx="3566099" cy="889867"/>
          </a:xfrm>
          <a:prstGeom prst="rect">
            <a:avLst/>
          </a:prstGeom>
        </p:spPr>
        <p:txBody>
          <a:bodyPr lIns="91425" tIns="91425" rIns="91425" bIns="91425" anchor="b" anchorCtr="0">
            <a:noAutofit/>
          </a:bodyPr>
          <a:lstStyle/>
          <a:p>
            <a:pPr>
              <a:spcBef>
                <a:spcPts val="0"/>
              </a:spcBef>
              <a:buNone/>
            </a:pPr>
            <a:r>
              <a:rPr lang="en-US" sz="4000" b="1" dirty="0">
                <a:solidFill>
                  <a:schemeClr val="accent1"/>
                </a:solidFill>
                <a:latin typeface="Century Gothic"/>
                <a:ea typeface="Century Gothic"/>
                <a:cs typeface="Century Gothic"/>
                <a:sym typeface="Century Gothic"/>
              </a:rPr>
              <a:t>Conclusions</a:t>
            </a:r>
          </a:p>
        </p:txBody>
      </p:sp>
      <p:sp>
        <p:nvSpPr>
          <p:cNvPr id="8" name="Shape 262"/>
          <p:cNvSpPr txBox="1">
            <a:spLocks noGrp="1"/>
          </p:cNvSpPr>
          <p:nvPr>
            <p:ph type="body" idx="1"/>
          </p:nvPr>
        </p:nvSpPr>
        <p:spPr>
          <a:xfrm>
            <a:off x="344700" y="1492408"/>
            <a:ext cx="8454600" cy="5276400"/>
          </a:xfrm>
          <a:prstGeom prst="rect">
            <a:avLst/>
          </a:prstGeom>
          <a:noFill/>
          <a:ln w="9525" cap="flat" cmpd="sng">
            <a:noFill/>
            <a:prstDash val="solid"/>
            <a:round/>
            <a:headEnd type="none" w="med" len="med"/>
            <a:tailEnd type="none" w="med" len="med"/>
          </a:ln>
        </p:spPr>
        <p:txBody>
          <a:bodyPr lIns="91425" tIns="91425" rIns="91425" bIns="91425" anchor="t" anchorCtr="0">
            <a:noAutofit/>
          </a:bodyPr>
          <a:lstStyle/>
          <a:p>
            <a:pPr marL="342900" lvl="0" indent="-342900">
              <a:spcBef>
                <a:spcPts val="200"/>
              </a:spcBef>
              <a:buClr>
                <a:srgbClr val="75AADB"/>
              </a:buClr>
              <a:buFont typeface="Webdings" panose="05030102010509060703" pitchFamily="18" charset="2"/>
              <a:buChar char="4"/>
            </a:pPr>
            <a:r>
              <a:rPr lang="en-US" sz="2400" kern="1200" dirty="0" smtClean="0">
                <a:solidFill>
                  <a:srgbClr val="767171"/>
                </a:solidFill>
                <a:latin typeface="Century Gothic" panose="020B0502020202020204" pitchFamily="34" charset="0"/>
                <a:ea typeface="+mn-ea"/>
                <a:cs typeface="+mn-cs"/>
              </a:rPr>
              <a:t>ETM and MLP analyses can be used to </a:t>
            </a:r>
            <a:r>
              <a:rPr lang="en-US" sz="2400" b="1" kern="1200" dirty="0" smtClean="0">
                <a:solidFill>
                  <a:schemeClr val="accent1"/>
                </a:solidFill>
                <a:latin typeface="Century Gothic" panose="020B0502020202020204" pitchFamily="34" charset="0"/>
                <a:ea typeface="+mn-ea"/>
                <a:cs typeface="+mn-cs"/>
              </a:rPr>
              <a:t>forecast </a:t>
            </a:r>
            <a:r>
              <a:rPr lang="en-US" sz="2400" b="1" kern="1200" dirty="0">
                <a:solidFill>
                  <a:schemeClr val="accent1"/>
                </a:solidFill>
                <a:latin typeface="Century Gothic" panose="020B0502020202020204" pitchFamily="34" charset="0"/>
                <a:ea typeface="+mn-ea"/>
                <a:cs typeface="+mn-cs"/>
              </a:rPr>
              <a:t>the timing of hypoxic events</a:t>
            </a:r>
            <a:r>
              <a:rPr lang="en-US" sz="2400" b="1" kern="1200" dirty="0">
                <a:solidFill>
                  <a:srgbClr val="00B0F0"/>
                </a:solidFill>
                <a:latin typeface="Century Gothic" panose="020B0502020202020204" pitchFamily="34" charset="0"/>
                <a:ea typeface="+mn-ea"/>
                <a:cs typeface="+mn-cs"/>
              </a:rPr>
              <a:t> </a:t>
            </a:r>
            <a:r>
              <a:rPr lang="en-US" sz="2400" kern="1200" dirty="0">
                <a:solidFill>
                  <a:srgbClr val="767171"/>
                </a:solidFill>
                <a:latin typeface="Century Gothic" panose="020B0502020202020204" pitchFamily="34" charset="0"/>
                <a:ea typeface="+mn-ea"/>
                <a:cs typeface="+mn-cs"/>
              </a:rPr>
              <a:t>and HABs. </a:t>
            </a:r>
            <a:endParaRPr lang="en-US" sz="2400" kern="1200" dirty="0" smtClean="0">
              <a:solidFill>
                <a:srgbClr val="767171"/>
              </a:solidFill>
              <a:latin typeface="Century Gothic" panose="020B0502020202020204" pitchFamily="34" charset="0"/>
              <a:ea typeface="+mn-ea"/>
              <a:cs typeface="+mn-cs"/>
            </a:endParaRPr>
          </a:p>
          <a:p>
            <a:pPr marL="342900" lvl="0" indent="-342900">
              <a:spcBef>
                <a:spcPts val="200"/>
              </a:spcBef>
              <a:buClr>
                <a:srgbClr val="75AADB"/>
              </a:buClr>
              <a:buFont typeface="Webdings" panose="05030102010509060703" pitchFamily="18" charset="2"/>
              <a:buChar char="4"/>
            </a:pPr>
            <a:endParaRPr lang="en-US" sz="2400" kern="1200" dirty="0" smtClean="0">
              <a:solidFill>
                <a:srgbClr val="767171"/>
              </a:solidFill>
              <a:latin typeface="Century Gothic" panose="020B0502020202020204" pitchFamily="34" charset="0"/>
              <a:ea typeface="+mn-ea"/>
              <a:cs typeface="+mn-cs"/>
            </a:endParaRPr>
          </a:p>
          <a:p>
            <a:pPr marL="342900" lvl="0" indent="-342900">
              <a:spcBef>
                <a:spcPts val="200"/>
              </a:spcBef>
              <a:buClr>
                <a:srgbClr val="75AADB"/>
              </a:buClr>
              <a:buFont typeface="Webdings" panose="05030102010509060703" pitchFamily="18" charset="2"/>
              <a:buChar char="4"/>
            </a:pPr>
            <a:r>
              <a:rPr lang="en-US" sz="2400" kern="1200" dirty="0" smtClean="0">
                <a:solidFill>
                  <a:srgbClr val="767171"/>
                </a:solidFill>
                <a:latin typeface="Century Gothic" panose="020B0502020202020204" pitchFamily="34" charset="0"/>
                <a:ea typeface="+mn-ea"/>
                <a:cs typeface="+mn-cs"/>
              </a:rPr>
              <a:t>The </a:t>
            </a:r>
            <a:r>
              <a:rPr lang="en-US" sz="2400" kern="1200" dirty="0">
                <a:solidFill>
                  <a:srgbClr val="767171"/>
                </a:solidFill>
                <a:latin typeface="Century Gothic" panose="020B0502020202020204" pitchFamily="34" charset="0"/>
                <a:ea typeface="+mn-ea"/>
                <a:cs typeface="+mn-cs"/>
              </a:rPr>
              <a:t>T</a:t>
            </a:r>
            <a:r>
              <a:rPr lang="en-US" sz="2400" kern="1200" dirty="0" smtClean="0">
                <a:solidFill>
                  <a:srgbClr val="767171"/>
                </a:solidFill>
                <a:latin typeface="Century Gothic" panose="020B0502020202020204" pitchFamily="34" charset="0"/>
                <a:ea typeface="+mn-ea"/>
                <a:cs typeface="+mn-cs"/>
              </a:rPr>
              <a:t>urbidity </a:t>
            </a:r>
            <a:r>
              <a:rPr lang="en-US" sz="2400" kern="1200" dirty="0">
                <a:solidFill>
                  <a:srgbClr val="767171"/>
                </a:solidFill>
                <a:latin typeface="Century Gothic" panose="020B0502020202020204" pitchFamily="34" charset="0"/>
                <a:ea typeface="+mn-ea"/>
                <a:cs typeface="+mn-cs"/>
              </a:rPr>
              <a:t>I</a:t>
            </a:r>
            <a:r>
              <a:rPr lang="en-US" sz="2400" kern="1200" dirty="0" smtClean="0">
                <a:solidFill>
                  <a:srgbClr val="767171"/>
                </a:solidFill>
                <a:latin typeface="Century Gothic" panose="020B0502020202020204" pitchFamily="34" charset="0"/>
                <a:ea typeface="+mn-ea"/>
                <a:cs typeface="+mn-cs"/>
              </a:rPr>
              <a:t>ndex can </a:t>
            </a:r>
            <a:r>
              <a:rPr lang="en-US" sz="2400" kern="1200" dirty="0">
                <a:solidFill>
                  <a:srgbClr val="767171"/>
                </a:solidFill>
                <a:latin typeface="Century Gothic" panose="020B0502020202020204" pitchFamily="34" charset="0"/>
                <a:ea typeface="+mn-ea"/>
                <a:cs typeface="+mn-cs"/>
              </a:rPr>
              <a:t>be </a:t>
            </a:r>
            <a:r>
              <a:rPr lang="en-US" sz="2400" kern="1200" dirty="0" smtClean="0">
                <a:solidFill>
                  <a:srgbClr val="767171"/>
                </a:solidFill>
                <a:latin typeface="Century Gothic" panose="020B0502020202020204" pitchFamily="34" charset="0"/>
                <a:ea typeface="+mn-ea"/>
                <a:cs typeface="+mn-cs"/>
              </a:rPr>
              <a:t>performed </a:t>
            </a:r>
            <a:r>
              <a:rPr lang="en-US" sz="2400" kern="1200" dirty="0">
                <a:solidFill>
                  <a:srgbClr val="767171"/>
                </a:solidFill>
                <a:latin typeface="Century Gothic" panose="020B0502020202020204" pitchFamily="34" charset="0"/>
                <a:ea typeface="+mn-ea"/>
                <a:cs typeface="+mn-cs"/>
              </a:rPr>
              <a:t>as a method of </a:t>
            </a:r>
            <a:r>
              <a:rPr lang="en-US" sz="2400" b="1" kern="1200" dirty="0">
                <a:solidFill>
                  <a:schemeClr val="accent1"/>
                </a:solidFill>
                <a:latin typeface="Century Gothic" panose="020B0502020202020204" pitchFamily="34" charset="0"/>
                <a:ea typeface="+mn-ea"/>
                <a:cs typeface="+mn-cs"/>
              </a:rPr>
              <a:t>remote water quality </a:t>
            </a:r>
            <a:r>
              <a:rPr lang="en-US" sz="2400" b="1" kern="1200" dirty="0" smtClean="0">
                <a:solidFill>
                  <a:schemeClr val="accent1"/>
                </a:solidFill>
                <a:latin typeface="Century Gothic" panose="020B0502020202020204" pitchFamily="34" charset="0"/>
                <a:ea typeface="+mn-ea"/>
                <a:cs typeface="+mn-cs"/>
              </a:rPr>
              <a:t>monitoring</a:t>
            </a:r>
            <a:r>
              <a:rPr lang="en-US" sz="2400" kern="1200" dirty="0" smtClean="0">
                <a:solidFill>
                  <a:srgbClr val="767171"/>
                </a:solidFill>
                <a:latin typeface="Century Gothic" panose="020B0502020202020204" pitchFamily="34" charset="0"/>
                <a:ea typeface="+mn-ea"/>
                <a:cs typeface="+mn-cs"/>
              </a:rPr>
              <a:t>.</a:t>
            </a:r>
          </a:p>
          <a:p>
            <a:pPr marL="342900" lvl="0" indent="-342900">
              <a:spcBef>
                <a:spcPts val="200"/>
              </a:spcBef>
              <a:buClr>
                <a:srgbClr val="75AADB"/>
              </a:buClr>
              <a:buFont typeface="Webdings" panose="05030102010509060703" pitchFamily="18" charset="2"/>
              <a:buChar char="4"/>
            </a:pPr>
            <a:endParaRPr lang="en-US" sz="2400" kern="1200" dirty="0" smtClean="0">
              <a:solidFill>
                <a:srgbClr val="767171"/>
              </a:solidFill>
              <a:latin typeface="Century Gothic" panose="020B0502020202020204" pitchFamily="34" charset="0"/>
              <a:ea typeface="+mn-ea"/>
              <a:cs typeface="+mn-cs"/>
            </a:endParaRPr>
          </a:p>
          <a:p>
            <a:pPr marL="342900" lvl="0" indent="-342900">
              <a:spcBef>
                <a:spcPts val="200"/>
              </a:spcBef>
              <a:buClr>
                <a:srgbClr val="75AADB"/>
              </a:buClr>
              <a:buFont typeface="Webdings" panose="05030102010509060703" pitchFamily="18" charset="2"/>
              <a:buChar char="4"/>
            </a:pPr>
            <a:r>
              <a:rPr lang="en-US" sz="2400" kern="1200" dirty="0" smtClean="0">
                <a:solidFill>
                  <a:srgbClr val="767171"/>
                </a:solidFill>
                <a:latin typeface="Century Gothic" panose="020B0502020202020204" pitchFamily="34" charset="0"/>
                <a:ea typeface="+mn-ea"/>
                <a:cs typeface="+mn-cs"/>
              </a:rPr>
              <a:t>The SWAT </a:t>
            </a:r>
            <a:r>
              <a:rPr lang="en-US" sz="2400" kern="1200" dirty="0">
                <a:solidFill>
                  <a:srgbClr val="767171"/>
                </a:solidFill>
                <a:latin typeface="Century Gothic" panose="020B0502020202020204" pitchFamily="34" charset="0"/>
                <a:ea typeface="+mn-ea"/>
                <a:cs typeface="+mn-cs"/>
              </a:rPr>
              <a:t>model can be used to </a:t>
            </a:r>
            <a:r>
              <a:rPr lang="en-US" sz="2400" b="1" kern="1200" dirty="0">
                <a:solidFill>
                  <a:schemeClr val="accent1"/>
                </a:solidFill>
                <a:latin typeface="Century Gothic" panose="020B0502020202020204" pitchFamily="34" charset="0"/>
                <a:ea typeface="+mn-ea"/>
                <a:cs typeface="+mn-cs"/>
              </a:rPr>
              <a:t>revise regulatory water quality standards</a:t>
            </a:r>
            <a:r>
              <a:rPr lang="en-US" sz="2400" kern="1200" dirty="0">
                <a:solidFill>
                  <a:srgbClr val="767171"/>
                </a:solidFill>
                <a:latin typeface="Century Gothic" panose="020B0502020202020204" pitchFamily="34" charset="0"/>
                <a:ea typeface="+mn-ea"/>
                <a:cs typeface="+mn-cs"/>
              </a:rPr>
              <a:t>. </a:t>
            </a:r>
            <a:endParaRPr lang="en-US" sz="2400" kern="1200" dirty="0" smtClean="0">
              <a:solidFill>
                <a:srgbClr val="767171"/>
              </a:solidFill>
              <a:latin typeface="Century Gothic" panose="020B0502020202020204" pitchFamily="34" charset="0"/>
              <a:ea typeface="+mn-ea"/>
              <a:cs typeface="+mn-cs"/>
            </a:endParaRPr>
          </a:p>
          <a:p>
            <a:pPr marL="342900" lvl="0" indent="-342900">
              <a:spcBef>
                <a:spcPts val="200"/>
              </a:spcBef>
              <a:buClr>
                <a:srgbClr val="75AADB"/>
              </a:buClr>
              <a:buFont typeface="Webdings" panose="05030102010509060703" pitchFamily="18" charset="2"/>
              <a:buChar char="4"/>
            </a:pPr>
            <a:endParaRPr lang="en-US" sz="2400" kern="1200" dirty="0" smtClean="0">
              <a:solidFill>
                <a:srgbClr val="767171"/>
              </a:solidFill>
              <a:latin typeface="Century Gothic" panose="020B0502020202020204" pitchFamily="34" charset="0"/>
              <a:ea typeface="+mn-ea"/>
              <a:cs typeface="+mn-cs"/>
            </a:endParaRPr>
          </a:p>
          <a:p>
            <a:pPr marL="342900" lvl="0" indent="-342900">
              <a:spcBef>
                <a:spcPts val="200"/>
              </a:spcBef>
              <a:buClr>
                <a:srgbClr val="75AADB"/>
              </a:buClr>
              <a:buFont typeface="Webdings" panose="05030102010509060703" pitchFamily="18" charset="2"/>
              <a:buChar char="4"/>
            </a:pPr>
            <a:r>
              <a:rPr lang="en-US" sz="2400" kern="1200" dirty="0">
                <a:solidFill>
                  <a:srgbClr val="767171"/>
                </a:solidFill>
                <a:latin typeface="Century Gothic" panose="020B0502020202020204" pitchFamily="34" charset="0"/>
                <a:ea typeface="+mn-ea"/>
                <a:cs typeface="+mn-cs"/>
              </a:rPr>
              <a:t>Earth observations </a:t>
            </a:r>
            <a:r>
              <a:rPr lang="en-US" sz="2400" kern="1200" dirty="0" smtClean="0">
                <a:solidFill>
                  <a:srgbClr val="767171"/>
                </a:solidFill>
                <a:latin typeface="Century Gothic" panose="020B0502020202020204" pitchFamily="34" charset="0"/>
                <a:ea typeface="+mn-ea"/>
                <a:cs typeface="+mn-cs"/>
              </a:rPr>
              <a:t>can be used for </a:t>
            </a:r>
            <a:r>
              <a:rPr lang="en-US" sz="2400" b="1" kern="1200" dirty="0" smtClean="0">
                <a:solidFill>
                  <a:schemeClr val="accent1"/>
                </a:solidFill>
                <a:latin typeface="Century Gothic" panose="020B0502020202020204" pitchFamily="34" charset="0"/>
                <a:ea typeface="+mn-ea"/>
                <a:cs typeface="+mn-cs"/>
              </a:rPr>
              <a:t>environmental </a:t>
            </a:r>
            <a:r>
              <a:rPr lang="en-US" sz="2400" b="1" kern="1200" dirty="0">
                <a:solidFill>
                  <a:schemeClr val="accent1"/>
                </a:solidFill>
                <a:latin typeface="Century Gothic" panose="020B0502020202020204" pitchFamily="34" charset="0"/>
                <a:ea typeface="+mn-ea"/>
                <a:cs typeface="+mn-cs"/>
              </a:rPr>
              <a:t>monitoring </a:t>
            </a:r>
            <a:r>
              <a:rPr lang="en-US" sz="2400" kern="1200" dirty="0" smtClean="0">
                <a:solidFill>
                  <a:srgbClr val="767171"/>
                </a:solidFill>
                <a:latin typeface="Century Gothic" panose="020B0502020202020204" pitchFamily="34" charset="0"/>
                <a:ea typeface="+mn-ea"/>
                <a:cs typeface="+mn-cs"/>
              </a:rPr>
              <a:t>when </a:t>
            </a:r>
            <a:r>
              <a:rPr lang="en-US" sz="2400" i="1" kern="1200" dirty="0" smtClean="0">
                <a:solidFill>
                  <a:srgbClr val="767171"/>
                </a:solidFill>
                <a:latin typeface="Century Gothic" panose="020B0502020202020204" pitchFamily="34" charset="0"/>
                <a:ea typeface="+mn-ea"/>
                <a:cs typeface="+mn-cs"/>
              </a:rPr>
              <a:t>in-situ </a:t>
            </a:r>
            <a:r>
              <a:rPr lang="en-US" sz="2400" kern="1200" dirty="0">
                <a:solidFill>
                  <a:srgbClr val="767171"/>
                </a:solidFill>
                <a:latin typeface="Century Gothic" panose="020B0502020202020204" pitchFamily="34" charset="0"/>
                <a:ea typeface="+mn-ea"/>
                <a:cs typeface="+mn-cs"/>
              </a:rPr>
              <a:t>data </a:t>
            </a:r>
            <a:r>
              <a:rPr lang="en-US" sz="2400" kern="1200" dirty="0" smtClean="0">
                <a:solidFill>
                  <a:srgbClr val="767171"/>
                </a:solidFill>
                <a:latin typeface="Century Gothic" panose="020B0502020202020204" pitchFamily="34" charset="0"/>
                <a:ea typeface="+mn-ea"/>
                <a:cs typeface="+mn-cs"/>
              </a:rPr>
              <a:t>are scarce.</a:t>
            </a:r>
            <a:endParaRPr lang="en-US" sz="2400" kern="1200" dirty="0">
              <a:solidFill>
                <a:srgbClr val="767171"/>
              </a:solidFill>
              <a:latin typeface="Century Gothic" panose="020B0502020202020204" pitchFamily="34" charset="0"/>
              <a:ea typeface="+mn-ea"/>
              <a:cs typeface="+mn-cs"/>
            </a:endParaRPr>
          </a:p>
        </p:txBody>
      </p:sp>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5" name="Shape 255"/>
          <p:cNvSpPr txBox="1">
            <a:spLocks noGrp="1"/>
          </p:cNvSpPr>
          <p:nvPr>
            <p:ph type="body" idx="2"/>
          </p:nvPr>
        </p:nvSpPr>
        <p:spPr>
          <a:xfrm>
            <a:off x="344700" y="295634"/>
            <a:ext cx="8454600" cy="889867"/>
          </a:xfrm>
          <a:prstGeom prst="rect">
            <a:avLst/>
          </a:prstGeom>
        </p:spPr>
        <p:txBody>
          <a:bodyPr lIns="91425" tIns="91425" rIns="91425" bIns="91425" anchor="b" anchorCtr="0">
            <a:noAutofit/>
          </a:bodyPr>
          <a:lstStyle/>
          <a:p>
            <a:pPr>
              <a:spcBef>
                <a:spcPts val="0"/>
              </a:spcBef>
              <a:buNone/>
            </a:pPr>
            <a:r>
              <a:rPr lang="en-US" sz="4000" b="1" dirty="0" smtClean="0">
                <a:solidFill>
                  <a:schemeClr val="accent1"/>
                </a:solidFill>
                <a:latin typeface="Century Gothic"/>
                <a:ea typeface="Century Gothic"/>
                <a:cs typeface="Century Gothic"/>
                <a:sym typeface="Century Gothic"/>
              </a:rPr>
              <a:t>Products Produced for End Users</a:t>
            </a:r>
            <a:endParaRPr lang="en-US" sz="4000" b="1" dirty="0">
              <a:solidFill>
                <a:schemeClr val="accent1"/>
              </a:solidFill>
              <a:latin typeface="Century Gothic"/>
              <a:ea typeface="Century Gothic"/>
              <a:cs typeface="Century Gothic"/>
              <a:sym typeface="Century Gothic"/>
            </a:endParaRPr>
          </a:p>
        </p:txBody>
      </p:sp>
      <p:sp>
        <p:nvSpPr>
          <p:cNvPr id="8" name="Shape 262"/>
          <p:cNvSpPr txBox="1">
            <a:spLocks noGrp="1"/>
          </p:cNvSpPr>
          <p:nvPr>
            <p:ph type="body" idx="1"/>
          </p:nvPr>
        </p:nvSpPr>
        <p:spPr>
          <a:xfrm>
            <a:off x="344700" y="1719346"/>
            <a:ext cx="8454600" cy="3563854"/>
          </a:xfrm>
          <a:prstGeom prst="rect">
            <a:avLst/>
          </a:prstGeom>
          <a:noFill/>
          <a:ln w="9525" cap="flat" cmpd="sng">
            <a:noFill/>
            <a:prstDash val="solid"/>
            <a:round/>
            <a:headEnd type="none" w="med" len="med"/>
            <a:tailEnd type="none" w="med" len="med"/>
          </a:ln>
        </p:spPr>
        <p:txBody>
          <a:bodyPr lIns="91425" tIns="91425" rIns="91425" bIns="91425" anchor="t" anchorCtr="0">
            <a:noAutofit/>
          </a:bodyPr>
          <a:lstStyle/>
          <a:p>
            <a:pPr marL="342900" lvl="0" indent="-342900">
              <a:spcBef>
                <a:spcPts val="200"/>
              </a:spcBef>
              <a:buClr>
                <a:srgbClr val="75AADB"/>
              </a:buClr>
              <a:buFont typeface="Webdings" panose="05030102010509060703" pitchFamily="18" charset="2"/>
              <a:buChar char="4"/>
            </a:pPr>
            <a:r>
              <a:rPr lang="en-US" sz="2400" b="1" kern="1200" dirty="0" smtClean="0">
                <a:solidFill>
                  <a:schemeClr val="accent1"/>
                </a:solidFill>
                <a:latin typeface="Century Gothic" panose="020B0502020202020204" pitchFamily="34" charset="0"/>
                <a:ea typeface="+mn-ea"/>
                <a:cs typeface="+mn-cs"/>
              </a:rPr>
              <a:t>Hypoxia Assessment Report </a:t>
            </a:r>
            <a:r>
              <a:rPr lang="en-US" sz="2400" kern="1200" dirty="0" smtClean="0">
                <a:solidFill>
                  <a:srgbClr val="767171"/>
                </a:solidFill>
                <a:latin typeface="Century Gothic" panose="020B0502020202020204" pitchFamily="34" charset="0"/>
                <a:ea typeface="+mn-ea"/>
                <a:cs typeface="+mn-cs"/>
              </a:rPr>
              <a:t>for the Bay of Campeche</a:t>
            </a:r>
          </a:p>
          <a:p>
            <a:pPr marL="342900" lvl="0" indent="-342900">
              <a:spcBef>
                <a:spcPts val="200"/>
              </a:spcBef>
              <a:buClr>
                <a:srgbClr val="75AADB"/>
              </a:buClr>
              <a:buFont typeface="Webdings" panose="05030102010509060703" pitchFamily="18" charset="2"/>
              <a:buChar char="4"/>
            </a:pPr>
            <a:endParaRPr lang="en-US" sz="2400" kern="1200" dirty="0" smtClean="0">
              <a:solidFill>
                <a:srgbClr val="767171"/>
              </a:solidFill>
              <a:latin typeface="Century Gothic" panose="020B0502020202020204" pitchFamily="34" charset="0"/>
              <a:ea typeface="+mn-ea"/>
              <a:cs typeface="+mn-cs"/>
            </a:endParaRPr>
          </a:p>
          <a:p>
            <a:pPr marL="342900" lvl="0" indent="-342900">
              <a:spcBef>
                <a:spcPts val="200"/>
              </a:spcBef>
              <a:buClr>
                <a:srgbClr val="75AADB"/>
              </a:buClr>
              <a:buFont typeface="Webdings" panose="05030102010509060703" pitchFamily="18" charset="2"/>
              <a:buChar char="4"/>
            </a:pPr>
            <a:r>
              <a:rPr lang="en-US" sz="2400" b="1" kern="1200" dirty="0" smtClean="0">
                <a:solidFill>
                  <a:schemeClr val="accent1"/>
                </a:solidFill>
                <a:latin typeface="Century Gothic" panose="020B0502020202020204" pitchFamily="34" charset="0"/>
                <a:ea typeface="+mn-ea"/>
                <a:cs typeface="+mn-cs"/>
              </a:rPr>
              <a:t>Turbidity Assessment Report </a:t>
            </a:r>
            <a:r>
              <a:rPr lang="en-US" sz="2400" kern="1200" dirty="0" smtClean="0">
                <a:solidFill>
                  <a:srgbClr val="767171"/>
                </a:solidFill>
                <a:latin typeface="Century Gothic" panose="020B0502020202020204" pitchFamily="34" charset="0"/>
                <a:ea typeface="+mn-ea"/>
                <a:cs typeface="+mn-cs"/>
              </a:rPr>
              <a:t>for the </a:t>
            </a:r>
            <a:r>
              <a:rPr lang="en-US" sz="2400" kern="1200" dirty="0" err="1" smtClean="0">
                <a:solidFill>
                  <a:srgbClr val="767171"/>
                </a:solidFill>
                <a:latin typeface="Century Gothic" panose="020B0502020202020204" pitchFamily="34" charset="0"/>
                <a:ea typeface="+mn-ea"/>
                <a:cs typeface="+mn-cs"/>
              </a:rPr>
              <a:t>Grijalva</a:t>
            </a:r>
            <a:r>
              <a:rPr lang="en-US" sz="2400" kern="1200" dirty="0" smtClean="0">
                <a:solidFill>
                  <a:srgbClr val="767171"/>
                </a:solidFill>
                <a:latin typeface="Century Gothic" panose="020B0502020202020204" pitchFamily="34" charset="0"/>
                <a:ea typeface="+mn-ea"/>
                <a:cs typeface="+mn-cs"/>
              </a:rPr>
              <a:t>-Usumacinta River Delta</a:t>
            </a:r>
          </a:p>
          <a:p>
            <a:pPr marL="342900" lvl="0" indent="-342900">
              <a:spcBef>
                <a:spcPts val="200"/>
              </a:spcBef>
              <a:buClr>
                <a:srgbClr val="75AADB"/>
              </a:buClr>
              <a:buFont typeface="Webdings" panose="05030102010509060703" pitchFamily="18" charset="2"/>
              <a:buChar char="4"/>
            </a:pPr>
            <a:endParaRPr lang="en-US" sz="2400" kern="1200" dirty="0" smtClean="0">
              <a:solidFill>
                <a:srgbClr val="767171"/>
              </a:solidFill>
              <a:latin typeface="Century Gothic" panose="020B0502020202020204" pitchFamily="34" charset="0"/>
              <a:ea typeface="+mn-ea"/>
              <a:cs typeface="+mn-cs"/>
            </a:endParaRPr>
          </a:p>
          <a:p>
            <a:pPr marL="342900" lvl="0" indent="-342900">
              <a:spcBef>
                <a:spcPts val="200"/>
              </a:spcBef>
              <a:buClr>
                <a:srgbClr val="75AADB"/>
              </a:buClr>
              <a:buFont typeface="Webdings" panose="05030102010509060703" pitchFamily="18" charset="2"/>
              <a:buChar char="4"/>
            </a:pPr>
            <a:r>
              <a:rPr lang="en-US" sz="2400" b="1" kern="1200" dirty="0" smtClean="0">
                <a:solidFill>
                  <a:schemeClr val="accent1"/>
                </a:solidFill>
                <a:latin typeface="Century Gothic" panose="020B0502020202020204" pitchFamily="34" charset="0"/>
                <a:ea typeface="+mn-ea"/>
                <a:cs typeface="+mn-cs"/>
              </a:rPr>
              <a:t>SWAT Instruction Manual </a:t>
            </a:r>
            <a:r>
              <a:rPr lang="en-US" sz="2400" kern="1200" dirty="0" smtClean="0">
                <a:solidFill>
                  <a:srgbClr val="767171"/>
                </a:solidFill>
                <a:latin typeface="Century Gothic" panose="020B0502020202020204" pitchFamily="34" charset="0"/>
                <a:ea typeface="+mn-ea"/>
                <a:cs typeface="+mn-cs"/>
              </a:rPr>
              <a:t>for the </a:t>
            </a:r>
            <a:r>
              <a:rPr lang="en-US" sz="2400" kern="1200" dirty="0" err="1" smtClean="0">
                <a:solidFill>
                  <a:srgbClr val="767171"/>
                </a:solidFill>
                <a:latin typeface="Century Gothic" panose="020B0502020202020204" pitchFamily="34" charset="0"/>
                <a:ea typeface="+mn-ea"/>
                <a:cs typeface="+mn-cs"/>
              </a:rPr>
              <a:t>Grijalva</a:t>
            </a:r>
            <a:r>
              <a:rPr lang="en-US" sz="2400" kern="1200" dirty="0" smtClean="0">
                <a:solidFill>
                  <a:srgbClr val="767171"/>
                </a:solidFill>
                <a:latin typeface="Century Gothic" panose="020B0502020202020204" pitchFamily="34" charset="0"/>
                <a:ea typeface="+mn-ea"/>
                <a:cs typeface="+mn-cs"/>
              </a:rPr>
              <a:t>-Usumacinta Watershed</a:t>
            </a:r>
          </a:p>
          <a:p>
            <a:pPr marL="342900" lvl="0" indent="-342900">
              <a:spcBef>
                <a:spcPts val="200"/>
              </a:spcBef>
              <a:buClr>
                <a:srgbClr val="75AADB"/>
              </a:buClr>
              <a:buFont typeface="Webdings" panose="05030102010509060703" pitchFamily="18" charset="2"/>
              <a:buChar char="4"/>
            </a:pPr>
            <a:endParaRPr lang="en-US" sz="2400" kern="1200" dirty="0">
              <a:solidFill>
                <a:srgbClr val="767171"/>
              </a:solidFill>
              <a:latin typeface="Century Gothic" panose="020B0502020202020204" pitchFamily="34" charset="0"/>
              <a:ea typeface="+mn-ea"/>
              <a:cs typeface="+mn-cs"/>
            </a:endParaRPr>
          </a:p>
          <a:p>
            <a:pPr marL="342900" lvl="0" indent="-342900">
              <a:spcBef>
                <a:spcPts val="200"/>
              </a:spcBef>
              <a:buClr>
                <a:srgbClr val="75AADB"/>
              </a:buClr>
              <a:buFont typeface="Webdings" panose="05030102010509060703" pitchFamily="18" charset="2"/>
              <a:buChar char="4"/>
            </a:pPr>
            <a:endParaRPr lang="en-US" sz="2400" kern="1200" dirty="0">
              <a:solidFill>
                <a:srgbClr val="767171"/>
              </a:solidFill>
              <a:latin typeface="Century Gothic" panose="020B0502020202020204" pitchFamily="34" charset="0"/>
              <a:ea typeface="+mn-ea"/>
              <a:cs typeface="+mn-cs"/>
            </a:endParaRPr>
          </a:p>
          <a:p>
            <a:pPr marL="342900" lvl="0" indent="-342900">
              <a:spcBef>
                <a:spcPts val="200"/>
              </a:spcBef>
              <a:buClr>
                <a:srgbClr val="75AADB"/>
              </a:buClr>
              <a:buFont typeface="Webdings" panose="05030102010509060703" pitchFamily="18" charset="2"/>
              <a:buChar char="4"/>
            </a:pPr>
            <a:endParaRPr lang="en-US" sz="2400" kern="1200" dirty="0" smtClean="0">
              <a:solidFill>
                <a:srgbClr val="767171"/>
              </a:solidFill>
              <a:latin typeface="Century Gothic" panose="020B0502020202020204" pitchFamily="34" charset="0"/>
              <a:ea typeface="+mn-ea"/>
              <a:cs typeface="+mn-cs"/>
            </a:endParaRPr>
          </a:p>
        </p:txBody>
      </p:sp>
    </p:spTree>
    <p:extLst>
      <p:ext uri="{BB962C8B-B14F-4D97-AF65-F5344CB8AC3E}">
        <p14:creationId xmlns:p14="http://schemas.microsoft.com/office/powerpoint/2010/main" val="4045705444"/>
      </p:ext>
    </p:extLst>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70" name="Shape 270"/>
          <p:cNvSpPr txBox="1">
            <a:spLocks noGrp="1"/>
          </p:cNvSpPr>
          <p:nvPr>
            <p:ph type="body" idx="2"/>
          </p:nvPr>
        </p:nvSpPr>
        <p:spPr>
          <a:xfrm>
            <a:off x="571200" y="1532995"/>
            <a:ext cx="8051700" cy="4730646"/>
          </a:xfrm>
          <a:prstGeom prst="rect">
            <a:avLst/>
          </a:prstGeom>
          <a:noFill/>
          <a:ln w="19050" cap="flat" cmpd="sng">
            <a:solidFill>
              <a:schemeClr val="accent1"/>
            </a:solidFill>
            <a:prstDash val="solid"/>
            <a:round/>
            <a:headEnd type="none" w="med" len="med"/>
            <a:tailEnd type="none" w="med" len="med"/>
          </a:ln>
        </p:spPr>
        <p:txBody>
          <a:bodyPr lIns="91425" tIns="45700" rIns="91425" bIns="45700" anchor="t" anchorCtr="0">
            <a:noAutofit/>
          </a:bodyPr>
          <a:lstStyle/>
          <a:p>
            <a:pPr lvl="0" rtl="0">
              <a:spcBef>
                <a:spcPts val="1800"/>
              </a:spcBef>
              <a:buClr>
                <a:schemeClr val="dk1"/>
              </a:buClr>
              <a:buSzPct val="25000"/>
              <a:buFont typeface="Arial"/>
              <a:buNone/>
            </a:pPr>
            <a:r>
              <a:rPr lang="en-US" sz="2000" dirty="0" err="1">
                <a:solidFill>
                  <a:srgbClr val="666666"/>
                </a:solidFill>
                <a:latin typeface="Century Gothic"/>
                <a:ea typeface="Century Gothic"/>
                <a:cs typeface="Century Gothic"/>
                <a:sym typeface="Century Gothic"/>
              </a:rPr>
              <a:t>Consorcio</a:t>
            </a:r>
            <a:r>
              <a:rPr lang="en-US" sz="2000" dirty="0">
                <a:solidFill>
                  <a:srgbClr val="666666"/>
                </a:solidFill>
                <a:latin typeface="Century Gothic"/>
                <a:ea typeface="Century Gothic"/>
                <a:cs typeface="Century Gothic"/>
                <a:sym typeface="Century Gothic"/>
              </a:rPr>
              <a:t> de </a:t>
            </a:r>
            <a:r>
              <a:rPr lang="en-US" sz="2000" dirty="0" err="1">
                <a:solidFill>
                  <a:srgbClr val="666666"/>
                </a:solidFill>
                <a:latin typeface="Century Gothic"/>
                <a:ea typeface="Century Gothic"/>
                <a:cs typeface="Century Gothic"/>
                <a:sym typeface="Century Gothic"/>
              </a:rPr>
              <a:t>Instituciones</a:t>
            </a:r>
            <a:r>
              <a:rPr lang="en-US" sz="2000" dirty="0">
                <a:solidFill>
                  <a:srgbClr val="666666"/>
                </a:solidFill>
                <a:latin typeface="Century Gothic"/>
                <a:ea typeface="Century Gothic"/>
                <a:cs typeface="Century Gothic"/>
                <a:sym typeface="Century Gothic"/>
              </a:rPr>
              <a:t> de </a:t>
            </a:r>
            <a:r>
              <a:rPr lang="en-US" sz="2000" dirty="0" err="1">
                <a:solidFill>
                  <a:srgbClr val="666666"/>
                </a:solidFill>
                <a:latin typeface="Century Gothic"/>
                <a:ea typeface="Century Gothic"/>
                <a:cs typeface="Century Gothic"/>
                <a:sym typeface="Century Gothic"/>
              </a:rPr>
              <a:t>Investigación</a:t>
            </a:r>
            <a:r>
              <a:rPr lang="en-US" sz="2000" dirty="0">
                <a:solidFill>
                  <a:srgbClr val="666666"/>
                </a:solidFill>
                <a:latin typeface="Century Gothic"/>
                <a:ea typeface="Century Gothic"/>
                <a:cs typeface="Century Gothic"/>
                <a:sym typeface="Century Gothic"/>
              </a:rPr>
              <a:t> Marina del </a:t>
            </a:r>
            <a:r>
              <a:rPr lang="en-US" sz="2000" dirty="0" err="1">
                <a:solidFill>
                  <a:srgbClr val="666666"/>
                </a:solidFill>
                <a:latin typeface="Century Gothic"/>
                <a:ea typeface="Century Gothic"/>
                <a:cs typeface="Century Gothic"/>
                <a:sym typeface="Century Gothic"/>
              </a:rPr>
              <a:t>Golfo</a:t>
            </a:r>
            <a:r>
              <a:rPr lang="en-US" sz="2000" dirty="0">
                <a:solidFill>
                  <a:srgbClr val="666666"/>
                </a:solidFill>
                <a:latin typeface="Century Gothic"/>
                <a:ea typeface="Century Gothic"/>
                <a:cs typeface="Century Gothic"/>
                <a:sym typeface="Century Gothic"/>
              </a:rPr>
              <a:t> de México y del Caribe (</a:t>
            </a:r>
            <a:r>
              <a:rPr lang="en-US" sz="2000" dirty="0" err="1">
                <a:solidFill>
                  <a:srgbClr val="666666"/>
                </a:solidFill>
                <a:latin typeface="Century Gothic"/>
                <a:ea typeface="Century Gothic"/>
                <a:cs typeface="Century Gothic"/>
                <a:sym typeface="Century Gothic"/>
              </a:rPr>
              <a:t>CiiMar-GoMC</a:t>
            </a:r>
            <a:r>
              <a:rPr lang="en-US" sz="2000" dirty="0">
                <a:solidFill>
                  <a:srgbClr val="666666"/>
                </a:solidFill>
                <a:latin typeface="Century Gothic"/>
                <a:ea typeface="Century Gothic"/>
                <a:cs typeface="Century Gothic"/>
                <a:sym typeface="Century Gothic"/>
              </a:rPr>
              <a:t>)</a:t>
            </a:r>
          </a:p>
          <a:p>
            <a:pPr lvl="0" rtl="0">
              <a:spcBef>
                <a:spcPts val="1800"/>
              </a:spcBef>
              <a:buClr>
                <a:schemeClr val="dk1"/>
              </a:buClr>
              <a:buSzPct val="25000"/>
              <a:buFont typeface="Arial"/>
              <a:buNone/>
            </a:pPr>
            <a:r>
              <a:rPr lang="en-US" sz="2000" dirty="0">
                <a:solidFill>
                  <a:srgbClr val="666666"/>
                </a:solidFill>
                <a:latin typeface="Century Gothic"/>
                <a:ea typeface="Century Gothic"/>
                <a:cs typeface="Century Gothic"/>
                <a:sym typeface="Century Gothic"/>
              </a:rPr>
              <a:t>Centro del </a:t>
            </a:r>
            <a:r>
              <a:rPr lang="en-US" sz="2000" dirty="0" err="1">
                <a:solidFill>
                  <a:srgbClr val="666666"/>
                </a:solidFill>
                <a:latin typeface="Century Gothic"/>
                <a:ea typeface="Century Gothic"/>
                <a:cs typeface="Century Gothic"/>
                <a:sym typeface="Century Gothic"/>
              </a:rPr>
              <a:t>Cambio</a:t>
            </a:r>
            <a:r>
              <a:rPr lang="en-US" sz="2000" dirty="0">
                <a:solidFill>
                  <a:srgbClr val="666666"/>
                </a:solidFill>
                <a:latin typeface="Century Gothic"/>
                <a:ea typeface="Century Gothic"/>
                <a:cs typeface="Century Gothic"/>
                <a:sym typeface="Century Gothic"/>
              </a:rPr>
              <a:t> Global y la </a:t>
            </a:r>
            <a:r>
              <a:rPr lang="en-US" sz="2000" dirty="0" err="1">
                <a:solidFill>
                  <a:srgbClr val="666666"/>
                </a:solidFill>
                <a:latin typeface="Century Gothic"/>
                <a:ea typeface="Century Gothic"/>
                <a:cs typeface="Century Gothic"/>
                <a:sym typeface="Century Gothic"/>
              </a:rPr>
              <a:t>Sustentabilidad</a:t>
            </a:r>
            <a:r>
              <a:rPr lang="en-US" sz="2000" dirty="0">
                <a:solidFill>
                  <a:srgbClr val="666666"/>
                </a:solidFill>
                <a:latin typeface="Century Gothic"/>
                <a:ea typeface="Century Gothic"/>
                <a:cs typeface="Century Gothic"/>
                <a:sym typeface="Century Gothic"/>
              </a:rPr>
              <a:t> </a:t>
            </a:r>
            <a:r>
              <a:rPr lang="en-US" sz="2000" dirty="0" err="1">
                <a:solidFill>
                  <a:srgbClr val="666666"/>
                </a:solidFill>
                <a:latin typeface="Century Gothic"/>
                <a:ea typeface="Century Gothic"/>
                <a:cs typeface="Century Gothic"/>
                <a:sym typeface="Century Gothic"/>
              </a:rPr>
              <a:t>en</a:t>
            </a:r>
            <a:r>
              <a:rPr lang="en-US" sz="2000" dirty="0">
                <a:solidFill>
                  <a:srgbClr val="666666"/>
                </a:solidFill>
                <a:latin typeface="Century Gothic"/>
                <a:ea typeface="Century Gothic"/>
                <a:cs typeface="Century Gothic"/>
                <a:sym typeface="Century Gothic"/>
              </a:rPr>
              <a:t> el </a:t>
            </a:r>
            <a:r>
              <a:rPr lang="en-US" sz="2000" dirty="0" err="1">
                <a:solidFill>
                  <a:srgbClr val="666666"/>
                </a:solidFill>
                <a:latin typeface="Century Gothic"/>
                <a:ea typeface="Century Gothic"/>
                <a:cs typeface="Century Gothic"/>
                <a:sym typeface="Century Gothic"/>
              </a:rPr>
              <a:t>Sureste</a:t>
            </a:r>
            <a:r>
              <a:rPr lang="en-US" sz="2000" dirty="0">
                <a:solidFill>
                  <a:srgbClr val="666666"/>
                </a:solidFill>
                <a:latin typeface="Century Gothic"/>
                <a:ea typeface="Century Gothic"/>
                <a:cs typeface="Century Gothic"/>
                <a:sym typeface="Century Gothic"/>
              </a:rPr>
              <a:t> (CCGSS) </a:t>
            </a:r>
          </a:p>
          <a:p>
            <a:pPr lvl="0" rtl="0">
              <a:spcBef>
                <a:spcPts val="1800"/>
              </a:spcBef>
              <a:buClr>
                <a:schemeClr val="dk1"/>
              </a:buClr>
              <a:buSzPct val="25000"/>
              <a:buFont typeface="Arial"/>
              <a:buNone/>
            </a:pPr>
            <a:r>
              <a:rPr lang="en-US" sz="2000" dirty="0" err="1">
                <a:solidFill>
                  <a:srgbClr val="666666"/>
                </a:solidFill>
                <a:latin typeface="Century Gothic"/>
                <a:ea typeface="Century Gothic"/>
                <a:cs typeface="Century Gothic"/>
                <a:sym typeface="Century Gothic"/>
              </a:rPr>
              <a:t>Comisión</a:t>
            </a:r>
            <a:r>
              <a:rPr lang="en-US" sz="2000" dirty="0">
                <a:solidFill>
                  <a:srgbClr val="666666"/>
                </a:solidFill>
                <a:latin typeface="Century Gothic"/>
                <a:ea typeface="Century Gothic"/>
                <a:cs typeface="Century Gothic"/>
                <a:sym typeface="Century Gothic"/>
              </a:rPr>
              <a:t> Nacional para el </a:t>
            </a:r>
            <a:r>
              <a:rPr lang="en-US" sz="2000" dirty="0" err="1">
                <a:solidFill>
                  <a:srgbClr val="666666"/>
                </a:solidFill>
                <a:latin typeface="Century Gothic"/>
                <a:ea typeface="Century Gothic"/>
                <a:cs typeface="Century Gothic"/>
                <a:sym typeface="Century Gothic"/>
              </a:rPr>
              <a:t>Conocimiento</a:t>
            </a:r>
            <a:r>
              <a:rPr lang="en-US" sz="2000" dirty="0">
                <a:solidFill>
                  <a:srgbClr val="666666"/>
                </a:solidFill>
                <a:latin typeface="Century Gothic"/>
                <a:ea typeface="Century Gothic"/>
                <a:cs typeface="Century Gothic"/>
                <a:sym typeface="Century Gothic"/>
              </a:rPr>
              <a:t> y </a:t>
            </a:r>
            <a:r>
              <a:rPr lang="en-US" sz="2000" dirty="0" err="1">
                <a:solidFill>
                  <a:srgbClr val="666666"/>
                </a:solidFill>
                <a:latin typeface="Century Gothic"/>
                <a:ea typeface="Century Gothic"/>
                <a:cs typeface="Century Gothic"/>
                <a:sym typeface="Century Gothic"/>
              </a:rPr>
              <a:t>Uso</a:t>
            </a:r>
            <a:r>
              <a:rPr lang="en-US" sz="2000" dirty="0">
                <a:solidFill>
                  <a:srgbClr val="666666"/>
                </a:solidFill>
                <a:latin typeface="Century Gothic"/>
                <a:ea typeface="Century Gothic"/>
                <a:cs typeface="Century Gothic"/>
                <a:sym typeface="Century Gothic"/>
              </a:rPr>
              <a:t> de la </a:t>
            </a:r>
            <a:r>
              <a:rPr lang="en-US" sz="2000" dirty="0" err="1">
                <a:solidFill>
                  <a:srgbClr val="666666"/>
                </a:solidFill>
                <a:latin typeface="Century Gothic"/>
                <a:ea typeface="Century Gothic"/>
                <a:cs typeface="Century Gothic"/>
                <a:sym typeface="Century Gothic"/>
              </a:rPr>
              <a:t>Biodiversidad</a:t>
            </a:r>
            <a:r>
              <a:rPr lang="en-US" sz="2000" dirty="0">
                <a:solidFill>
                  <a:srgbClr val="666666"/>
                </a:solidFill>
                <a:latin typeface="Century Gothic"/>
                <a:ea typeface="Century Gothic"/>
                <a:cs typeface="Century Gothic"/>
                <a:sym typeface="Century Gothic"/>
              </a:rPr>
              <a:t> (CONABIO)</a:t>
            </a:r>
          </a:p>
          <a:p>
            <a:pPr lvl="0" rtl="0">
              <a:spcBef>
                <a:spcPts val="1800"/>
              </a:spcBef>
              <a:buClr>
                <a:schemeClr val="dk1"/>
              </a:buClr>
              <a:buSzPct val="25000"/>
              <a:buFont typeface="Arial"/>
              <a:buNone/>
            </a:pPr>
            <a:r>
              <a:rPr lang="en-US" sz="2000" dirty="0">
                <a:solidFill>
                  <a:srgbClr val="666666"/>
                </a:solidFill>
                <a:latin typeface="Century Gothic"/>
                <a:ea typeface="Century Gothic"/>
                <a:cs typeface="Century Gothic"/>
                <a:sym typeface="Century Gothic"/>
              </a:rPr>
              <a:t>Centro Nacional de </a:t>
            </a:r>
            <a:r>
              <a:rPr lang="en-US" sz="2000" dirty="0" err="1">
                <a:solidFill>
                  <a:srgbClr val="666666"/>
                </a:solidFill>
                <a:latin typeface="Century Gothic"/>
                <a:ea typeface="Century Gothic"/>
                <a:cs typeface="Century Gothic"/>
                <a:sym typeface="Century Gothic"/>
              </a:rPr>
              <a:t>Datos</a:t>
            </a:r>
            <a:r>
              <a:rPr lang="en-US" sz="2000" dirty="0">
                <a:solidFill>
                  <a:srgbClr val="666666"/>
                </a:solidFill>
                <a:latin typeface="Century Gothic"/>
                <a:ea typeface="Century Gothic"/>
                <a:cs typeface="Century Gothic"/>
                <a:sym typeface="Century Gothic"/>
              </a:rPr>
              <a:t> </a:t>
            </a:r>
            <a:r>
              <a:rPr lang="en-US" sz="2000" dirty="0" err="1">
                <a:solidFill>
                  <a:srgbClr val="666666"/>
                </a:solidFill>
                <a:latin typeface="Century Gothic"/>
                <a:ea typeface="Century Gothic"/>
                <a:cs typeface="Century Gothic"/>
                <a:sym typeface="Century Gothic"/>
              </a:rPr>
              <a:t>Oceanográficos</a:t>
            </a:r>
            <a:r>
              <a:rPr lang="en-US" sz="2000" dirty="0">
                <a:solidFill>
                  <a:srgbClr val="666666"/>
                </a:solidFill>
                <a:latin typeface="Century Gothic"/>
                <a:ea typeface="Century Gothic"/>
                <a:cs typeface="Century Gothic"/>
                <a:sym typeface="Century Gothic"/>
              </a:rPr>
              <a:t> (CENDO)</a:t>
            </a:r>
          </a:p>
          <a:p>
            <a:pPr lvl="0" rtl="0">
              <a:spcBef>
                <a:spcPts val="1800"/>
              </a:spcBef>
              <a:buClr>
                <a:schemeClr val="dk1"/>
              </a:buClr>
              <a:buSzPct val="25000"/>
              <a:buFont typeface="Arial"/>
              <a:buNone/>
            </a:pPr>
            <a:r>
              <a:rPr lang="en-US" sz="2000" dirty="0">
                <a:solidFill>
                  <a:srgbClr val="666666"/>
                </a:solidFill>
                <a:latin typeface="Century Gothic"/>
                <a:ea typeface="Century Gothic"/>
                <a:cs typeface="Century Gothic"/>
                <a:sym typeface="Century Gothic"/>
              </a:rPr>
              <a:t>Universidad </a:t>
            </a:r>
            <a:r>
              <a:rPr lang="en-US" sz="2000" dirty="0" err="1">
                <a:solidFill>
                  <a:srgbClr val="666666"/>
                </a:solidFill>
                <a:latin typeface="Century Gothic"/>
                <a:ea typeface="Century Gothic"/>
                <a:cs typeface="Century Gothic"/>
                <a:sym typeface="Century Gothic"/>
              </a:rPr>
              <a:t>Autónoma</a:t>
            </a:r>
            <a:r>
              <a:rPr lang="en-US" sz="2000" dirty="0">
                <a:solidFill>
                  <a:srgbClr val="666666"/>
                </a:solidFill>
                <a:latin typeface="Century Gothic"/>
                <a:ea typeface="Century Gothic"/>
                <a:cs typeface="Century Gothic"/>
                <a:sym typeface="Century Gothic"/>
              </a:rPr>
              <a:t> de Baja California (UABC) </a:t>
            </a:r>
          </a:p>
          <a:p>
            <a:pPr lvl="0" rtl="0">
              <a:spcBef>
                <a:spcPts val="1800"/>
              </a:spcBef>
              <a:buClr>
                <a:schemeClr val="dk1"/>
              </a:buClr>
              <a:buSzPct val="25000"/>
              <a:buFont typeface="Arial"/>
              <a:buNone/>
            </a:pPr>
            <a:r>
              <a:rPr lang="en-US" sz="2000" dirty="0">
                <a:solidFill>
                  <a:srgbClr val="666666"/>
                </a:solidFill>
                <a:latin typeface="Century Gothic"/>
                <a:ea typeface="Century Gothic"/>
                <a:cs typeface="Century Gothic"/>
                <a:sym typeface="Century Gothic"/>
              </a:rPr>
              <a:t>Universidad </a:t>
            </a:r>
            <a:r>
              <a:rPr lang="en-US" sz="2000" dirty="0" err="1">
                <a:solidFill>
                  <a:srgbClr val="666666"/>
                </a:solidFill>
                <a:latin typeface="Century Gothic"/>
                <a:ea typeface="Century Gothic"/>
                <a:cs typeface="Century Gothic"/>
                <a:sym typeface="Century Gothic"/>
              </a:rPr>
              <a:t>Juárez</a:t>
            </a:r>
            <a:r>
              <a:rPr lang="en-US" sz="2000" dirty="0">
                <a:solidFill>
                  <a:srgbClr val="666666"/>
                </a:solidFill>
                <a:latin typeface="Century Gothic"/>
                <a:ea typeface="Century Gothic"/>
                <a:cs typeface="Century Gothic"/>
                <a:sym typeface="Century Gothic"/>
              </a:rPr>
              <a:t> </a:t>
            </a:r>
            <a:r>
              <a:rPr lang="en-US" sz="2000" dirty="0" err="1">
                <a:solidFill>
                  <a:srgbClr val="666666"/>
                </a:solidFill>
                <a:latin typeface="Century Gothic"/>
                <a:ea typeface="Century Gothic"/>
                <a:cs typeface="Century Gothic"/>
                <a:sym typeface="Century Gothic"/>
              </a:rPr>
              <a:t>Autónoma</a:t>
            </a:r>
            <a:r>
              <a:rPr lang="en-US" sz="2000" dirty="0">
                <a:solidFill>
                  <a:srgbClr val="666666"/>
                </a:solidFill>
                <a:latin typeface="Century Gothic"/>
                <a:ea typeface="Century Gothic"/>
                <a:cs typeface="Century Gothic"/>
                <a:sym typeface="Century Gothic"/>
              </a:rPr>
              <a:t> De Tabasco (UJAT)</a:t>
            </a:r>
          </a:p>
          <a:p>
            <a:pPr lvl="0" rtl="0">
              <a:spcBef>
                <a:spcPts val="1800"/>
              </a:spcBef>
              <a:buClr>
                <a:schemeClr val="dk1"/>
              </a:buClr>
              <a:buSzPct val="25000"/>
              <a:buFont typeface="Arial"/>
              <a:buNone/>
            </a:pPr>
            <a:r>
              <a:rPr lang="en-US" sz="2000" dirty="0">
                <a:solidFill>
                  <a:srgbClr val="666666"/>
                </a:solidFill>
                <a:latin typeface="Century Gothic"/>
                <a:ea typeface="Century Gothic"/>
                <a:cs typeface="Century Gothic"/>
                <a:sym typeface="Century Gothic"/>
              </a:rPr>
              <a:t> </a:t>
            </a:r>
            <a:r>
              <a:rPr lang="en-US" sz="2000" dirty="0" err="1">
                <a:solidFill>
                  <a:srgbClr val="666666"/>
                </a:solidFill>
                <a:latin typeface="Century Gothic"/>
                <a:ea typeface="Century Gothic"/>
                <a:cs typeface="Century Gothic"/>
                <a:sym typeface="Century Gothic"/>
              </a:rPr>
              <a:t>Secretaría</a:t>
            </a:r>
            <a:r>
              <a:rPr lang="en-US" sz="2000" dirty="0">
                <a:solidFill>
                  <a:srgbClr val="666666"/>
                </a:solidFill>
                <a:latin typeface="Century Gothic"/>
                <a:ea typeface="Century Gothic"/>
                <a:cs typeface="Century Gothic"/>
                <a:sym typeface="Century Gothic"/>
              </a:rPr>
              <a:t> de Marina (SEMAR) </a:t>
            </a:r>
          </a:p>
          <a:p>
            <a:pPr lvl="0" rtl="0">
              <a:spcBef>
                <a:spcPts val="1800"/>
              </a:spcBef>
              <a:buClr>
                <a:schemeClr val="dk1"/>
              </a:buClr>
              <a:buSzPct val="25000"/>
              <a:buFont typeface="Arial"/>
              <a:buNone/>
            </a:pPr>
            <a:r>
              <a:rPr lang="en-US" sz="2000" dirty="0">
                <a:solidFill>
                  <a:srgbClr val="666666"/>
                </a:solidFill>
                <a:latin typeface="Century Gothic"/>
                <a:ea typeface="Century Gothic"/>
                <a:cs typeface="Century Gothic"/>
                <a:sym typeface="Century Gothic"/>
              </a:rPr>
              <a:t>The Federal Ministry of </a:t>
            </a:r>
            <a:r>
              <a:rPr lang="en-US" sz="2000" dirty="0" smtClean="0">
                <a:solidFill>
                  <a:srgbClr val="666666"/>
                </a:solidFill>
                <a:latin typeface="Century Gothic"/>
                <a:ea typeface="Century Gothic"/>
                <a:cs typeface="Century Gothic"/>
                <a:sym typeface="Century Gothic"/>
              </a:rPr>
              <a:t>Health</a:t>
            </a:r>
            <a:endParaRPr sz="2000" b="1" dirty="0">
              <a:solidFill>
                <a:srgbClr val="1C4587"/>
              </a:solidFill>
              <a:latin typeface="Century Gothic"/>
              <a:ea typeface="Century Gothic"/>
              <a:cs typeface="Century Gothic"/>
              <a:sym typeface="Century Gothic"/>
            </a:endParaRPr>
          </a:p>
        </p:txBody>
      </p:sp>
      <p:sp>
        <p:nvSpPr>
          <p:cNvPr id="272" name="Shape 272"/>
          <p:cNvSpPr txBox="1"/>
          <p:nvPr/>
        </p:nvSpPr>
        <p:spPr>
          <a:xfrm>
            <a:off x="485885" y="1009795"/>
            <a:ext cx="3021108" cy="523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600" b="1" i="0" u="none" strike="noStrike" cap="none" baseline="0" dirty="0" smtClean="0">
                <a:solidFill>
                  <a:schemeClr val="accent1"/>
                </a:solidFill>
                <a:latin typeface="Century Gothic"/>
                <a:ea typeface="Century Gothic"/>
                <a:cs typeface="Century Gothic"/>
                <a:sym typeface="Century Gothic"/>
              </a:rPr>
              <a:t>Project</a:t>
            </a:r>
            <a:r>
              <a:rPr lang="en-US" sz="2600" b="1" dirty="0">
                <a:solidFill>
                  <a:schemeClr val="accent1"/>
                </a:solidFill>
                <a:latin typeface="Century Gothic"/>
                <a:ea typeface="Century Gothic"/>
                <a:cs typeface="Century Gothic"/>
                <a:sym typeface="Century Gothic"/>
              </a:rPr>
              <a:t> </a:t>
            </a:r>
            <a:r>
              <a:rPr lang="en-US" sz="2600" b="1" i="0" u="none" strike="noStrike" cap="none" baseline="0" dirty="0" smtClean="0">
                <a:solidFill>
                  <a:schemeClr val="accent1"/>
                </a:solidFill>
                <a:latin typeface="Century Gothic"/>
                <a:ea typeface="Century Gothic"/>
                <a:cs typeface="Century Gothic"/>
                <a:sym typeface="Century Gothic"/>
              </a:rPr>
              <a:t>Partners</a:t>
            </a:r>
            <a:endParaRPr lang="en-US" sz="2600" b="1" i="0" u="none" strike="noStrike" cap="none" baseline="0" dirty="0">
              <a:solidFill>
                <a:schemeClr val="accen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321396714"/>
      </p:ext>
    </p:extLst>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Shape 269"/>
          <p:cNvSpPr txBox="1">
            <a:spLocks noGrp="1"/>
          </p:cNvSpPr>
          <p:nvPr>
            <p:ph type="body" idx="1"/>
          </p:nvPr>
        </p:nvSpPr>
        <p:spPr>
          <a:xfrm>
            <a:off x="571200" y="1482085"/>
            <a:ext cx="8051700" cy="1901195"/>
          </a:xfrm>
          <a:prstGeom prst="rect">
            <a:avLst/>
          </a:prstGeom>
          <a:noFill/>
          <a:ln w="19050" cap="flat" cmpd="sng">
            <a:solidFill>
              <a:schemeClr val="accent1"/>
            </a:solidFill>
            <a:prstDash val="solid"/>
            <a:round/>
            <a:headEnd type="none" w="med" len="med"/>
            <a:tailEnd type="none" w="med" len="med"/>
          </a:ln>
        </p:spPr>
        <p:txBody>
          <a:bodyPr lIns="91425" tIns="45700" rIns="91425" bIns="45700" anchor="t" anchorCtr="0">
            <a:noAutofit/>
          </a:bodyPr>
          <a:lstStyle/>
          <a:p>
            <a:pPr lvl="0" rtl="0">
              <a:lnSpc>
                <a:spcPct val="100000"/>
              </a:lnSpc>
              <a:spcBef>
                <a:spcPts val="0"/>
              </a:spcBef>
              <a:buClr>
                <a:srgbClr val="000000"/>
              </a:buClr>
              <a:buSzPct val="91666"/>
              <a:buFont typeface="Arial"/>
              <a:buNone/>
            </a:pPr>
            <a:r>
              <a:rPr lang="en-US" sz="2000" dirty="0">
                <a:solidFill>
                  <a:srgbClr val="666666"/>
                </a:solidFill>
                <a:latin typeface="Century Gothic"/>
                <a:ea typeface="Century Gothic"/>
                <a:cs typeface="Century Gothic"/>
                <a:sym typeface="Century Gothic"/>
              </a:rPr>
              <a:t>Dr. Juan L. Torres-Pérez, Bay Area Environmental Research Institute, DEVELOP National </a:t>
            </a:r>
            <a:r>
              <a:rPr lang="en-US" sz="2000" dirty="0" smtClean="0">
                <a:solidFill>
                  <a:srgbClr val="666666"/>
                </a:solidFill>
                <a:latin typeface="Century Gothic"/>
                <a:ea typeface="Century Gothic"/>
                <a:cs typeface="Century Gothic"/>
                <a:sym typeface="Century Gothic"/>
              </a:rPr>
              <a:t>Program </a:t>
            </a:r>
          </a:p>
          <a:p>
            <a:pPr lvl="0" rtl="0">
              <a:lnSpc>
                <a:spcPct val="100000"/>
              </a:lnSpc>
              <a:spcBef>
                <a:spcPts val="0"/>
              </a:spcBef>
              <a:buClr>
                <a:srgbClr val="000000"/>
              </a:buClr>
              <a:buSzPct val="91666"/>
              <a:buFont typeface="Arial"/>
              <a:buNone/>
            </a:pPr>
            <a:endParaRPr lang="en-US" sz="2000" dirty="0">
              <a:solidFill>
                <a:srgbClr val="666666"/>
              </a:solidFill>
              <a:latin typeface="Century Gothic"/>
              <a:ea typeface="Century Gothic"/>
              <a:cs typeface="Century Gothic"/>
              <a:sym typeface="Century Gothic"/>
            </a:endParaRPr>
          </a:p>
          <a:p>
            <a:pPr lvl="0" rtl="0">
              <a:lnSpc>
                <a:spcPct val="100000"/>
              </a:lnSpc>
              <a:spcBef>
                <a:spcPts val="0"/>
              </a:spcBef>
              <a:buClr>
                <a:srgbClr val="000000"/>
              </a:buClr>
              <a:buSzPct val="91666"/>
              <a:buFont typeface="Arial"/>
              <a:buNone/>
            </a:pPr>
            <a:r>
              <a:rPr lang="en-US" sz="2000" dirty="0">
                <a:solidFill>
                  <a:srgbClr val="666666"/>
                </a:solidFill>
                <a:latin typeface="Century Gothic"/>
                <a:ea typeface="Century Gothic"/>
                <a:cs typeface="Century Gothic"/>
                <a:sym typeface="Century Gothic"/>
              </a:rPr>
              <a:t>Dr. Sherry L. Palacios, Bay Area Environmental Research </a:t>
            </a:r>
            <a:r>
              <a:rPr lang="en-US" sz="2000" dirty="0" smtClean="0">
                <a:solidFill>
                  <a:srgbClr val="666666"/>
                </a:solidFill>
                <a:latin typeface="Century Gothic"/>
                <a:ea typeface="Century Gothic"/>
                <a:cs typeface="Century Gothic"/>
                <a:sym typeface="Century Gothic"/>
              </a:rPr>
              <a:t>Institute </a:t>
            </a:r>
            <a:endParaRPr lang="en-US" sz="2000" dirty="0">
              <a:solidFill>
                <a:srgbClr val="666666"/>
              </a:solidFill>
              <a:latin typeface="Century Gothic"/>
              <a:ea typeface="Century Gothic"/>
              <a:cs typeface="Century Gothic"/>
              <a:sym typeface="Century Gothic"/>
            </a:endParaRPr>
          </a:p>
          <a:p>
            <a:pPr lvl="0" rtl="0">
              <a:lnSpc>
                <a:spcPct val="100000"/>
              </a:lnSpc>
              <a:spcBef>
                <a:spcPts val="0"/>
              </a:spcBef>
              <a:buClr>
                <a:srgbClr val="000000"/>
              </a:buClr>
              <a:buSzPct val="91666"/>
              <a:buFont typeface="Arial"/>
              <a:buNone/>
            </a:pPr>
            <a:endParaRPr lang="en-US" sz="2000" dirty="0" smtClean="0">
              <a:solidFill>
                <a:srgbClr val="666666"/>
              </a:solidFill>
              <a:latin typeface="Century Gothic"/>
              <a:ea typeface="Century Gothic"/>
              <a:cs typeface="Century Gothic"/>
              <a:sym typeface="Century Gothic"/>
            </a:endParaRPr>
          </a:p>
          <a:p>
            <a:pPr lvl="0" rtl="0">
              <a:lnSpc>
                <a:spcPct val="100000"/>
              </a:lnSpc>
              <a:spcBef>
                <a:spcPts val="0"/>
              </a:spcBef>
              <a:buClr>
                <a:srgbClr val="000000"/>
              </a:buClr>
              <a:buSzPct val="91666"/>
              <a:buFont typeface="Arial"/>
              <a:buNone/>
            </a:pPr>
            <a:r>
              <a:rPr lang="en-US" sz="2000" dirty="0" smtClean="0">
                <a:solidFill>
                  <a:srgbClr val="666666"/>
                </a:solidFill>
                <a:latin typeface="Century Gothic"/>
                <a:ea typeface="Century Gothic"/>
                <a:cs typeface="Century Gothic"/>
                <a:sym typeface="Century Gothic"/>
              </a:rPr>
              <a:t>Chase </a:t>
            </a:r>
            <a:r>
              <a:rPr lang="en-US" sz="2000" dirty="0">
                <a:solidFill>
                  <a:srgbClr val="666666"/>
                </a:solidFill>
                <a:latin typeface="Century Gothic"/>
                <a:ea typeface="Century Gothic"/>
                <a:cs typeface="Century Gothic"/>
                <a:sym typeface="Century Gothic"/>
              </a:rPr>
              <a:t>Mueller, Bay Area Environmental Research Institute </a:t>
            </a:r>
          </a:p>
          <a:p>
            <a:pPr lvl="0" rtl="0">
              <a:lnSpc>
                <a:spcPct val="115000"/>
              </a:lnSpc>
              <a:spcBef>
                <a:spcPts val="0"/>
              </a:spcBef>
              <a:spcAft>
                <a:spcPts val="1000"/>
              </a:spcAft>
              <a:buClr>
                <a:srgbClr val="000000"/>
              </a:buClr>
              <a:buFont typeface="Arial"/>
              <a:buNone/>
            </a:pPr>
            <a:endParaRPr sz="1100" dirty="0"/>
          </a:p>
          <a:p>
            <a:pPr marL="0" marR="0" lvl="0" indent="0" algn="l" rtl="0">
              <a:lnSpc>
                <a:spcPct val="90000"/>
              </a:lnSpc>
              <a:spcBef>
                <a:spcPts val="0"/>
              </a:spcBef>
              <a:buClr>
                <a:schemeClr val="dk1"/>
              </a:buClr>
              <a:buFont typeface="Arial"/>
              <a:buNone/>
            </a:pPr>
            <a:endParaRPr sz="2000" dirty="0">
              <a:solidFill>
                <a:schemeClr val="dk1"/>
              </a:solidFill>
              <a:latin typeface="Century Gothic"/>
              <a:ea typeface="Century Gothic"/>
              <a:cs typeface="Century Gothic"/>
              <a:sym typeface="Century Gothic"/>
            </a:endParaRPr>
          </a:p>
        </p:txBody>
      </p:sp>
      <p:sp>
        <p:nvSpPr>
          <p:cNvPr id="270" name="Shape 270"/>
          <p:cNvSpPr txBox="1">
            <a:spLocks noGrp="1"/>
          </p:cNvSpPr>
          <p:nvPr>
            <p:ph type="body" idx="2"/>
          </p:nvPr>
        </p:nvSpPr>
        <p:spPr>
          <a:xfrm>
            <a:off x="571200" y="4122507"/>
            <a:ext cx="8051700" cy="906693"/>
          </a:xfrm>
          <a:prstGeom prst="rect">
            <a:avLst/>
          </a:prstGeom>
          <a:noFill/>
          <a:ln w="19050" cap="flat" cmpd="sng">
            <a:solidFill>
              <a:schemeClr val="accent1"/>
            </a:solidFill>
            <a:prstDash val="solid"/>
            <a:round/>
            <a:headEnd type="none" w="med" len="med"/>
            <a:tailEnd type="none" w="med" len="med"/>
          </a:ln>
        </p:spPr>
        <p:txBody>
          <a:bodyPr lIns="91425" tIns="45700" rIns="91425" bIns="45700" anchor="t" anchorCtr="0">
            <a:noAutofit/>
          </a:bodyPr>
          <a:lstStyle/>
          <a:p>
            <a:pPr>
              <a:spcBef>
                <a:spcPts val="1800"/>
              </a:spcBef>
              <a:buSzPct val="25000"/>
            </a:pPr>
            <a:r>
              <a:rPr lang="en-US" sz="2000" dirty="0" smtClean="0">
                <a:solidFill>
                  <a:srgbClr val="666666"/>
                </a:solidFill>
                <a:latin typeface="Century Gothic"/>
                <a:ea typeface="Century Gothic"/>
                <a:cs typeface="Century Gothic"/>
                <a:sym typeface="Century Gothic"/>
              </a:rPr>
              <a:t>Andrew Nguyen, DEVELOP </a:t>
            </a:r>
            <a:r>
              <a:rPr lang="en-US" sz="2000" dirty="0">
                <a:solidFill>
                  <a:srgbClr val="666666"/>
                </a:solidFill>
                <a:latin typeface="Century Gothic"/>
                <a:ea typeface="Century Gothic"/>
                <a:cs typeface="Century Gothic"/>
                <a:sym typeface="Century Gothic"/>
              </a:rPr>
              <a:t>National Program </a:t>
            </a:r>
            <a:endParaRPr lang="en-US" sz="2000" b="1" dirty="0" smtClean="0">
              <a:solidFill>
                <a:srgbClr val="666666"/>
              </a:solidFill>
              <a:latin typeface="Century Gothic"/>
              <a:ea typeface="Century Gothic"/>
              <a:cs typeface="Century Gothic"/>
              <a:sym typeface="Century Gothic"/>
            </a:endParaRPr>
          </a:p>
          <a:p>
            <a:pPr lvl="0">
              <a:spcBef>
                <a:spcPts val="1800"/>
              </a:spcBef>
              <a:buSzPct val="25000"/>
            </a:pPr>
            <a:r>
              <a:rPr lang="en-US" sz="2000" dirty="0" smtClean="0">
                <a:solidFill>
                  <a:srgbClr val="666666"/>
                </a:solidFill>
                <a:latin typeface="Century Gothic"/>
                <a:ea typeface="Century Gothic"/>
                <a:cs typeface="Century Gothic"/>
                <a:sym typeface="Century Gothic"/>
              </a:rPr>
              <a:t>Chippie Kislik, DEVELOP National Program</a:t>
            </a:r>
            <a:endParaRPr lang="en-US" sz="2000" dirty="0">
              <a:solidFill>
                <a:srgbClr val="666666"/>
              </a:solidFill>
              <a:latin typeface="Century Gothic"/>
              <a:ea typeface="Century Gothic"/>
              <a:cs typeface="Century Gothic"/>
              <a:sym typeface="Century Gothic"/>
            </a:endParaRPr>
          </a:p>
          <a:p>
            <a:pPr lvl="0">
              <a:spcBef>
                <a:spcPts val="1800"/>
              </a:spcBef>
              <a:buSzPct val="25000"/>
            </a:pPr>
            <a:endParaRPr sz="2000" dirty="0">
              <a:solidFill>
                <a:srgbClr val="1C4587"/>
              </a:solidFill>
              <a:latin typeface="Century Gothic"/>
              <a:ea typeface="Century Gothic"/>
              <a:cs typeface="Century Gothic"/>
              <a:sym typeface="Century Gothic"/>
            </a:endParaRPr>
          </a:p>
        </p:txBody>
      </p:sp>
      <p:sp>
        <p:nvSpPr>
          <p:cNvPr id="271" name="Shape 271"/>
          <p:cNvSpPr txBox="1"/>
          <p:nvPr/>
        </p:nvSpPr>
        <p:spPr>
          <a:xfrm>
            <a:off x="518158" y="1001172"/>
            <a:ext cx="3333080" cy="523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600" b="1" i="0" u="none" strike="noStrike" cap="none" baseline="0" dirty="0" smtClean="0">
                <a:solidFill>
                  <a:schemeClr val="accent1"/>
                </a:solidFill>
                <a:latin typeface="Century Gothic"/>
                <a:ea typeface="Century Gothic"/>
                <a:cs typeface="Century Gothic"/>
                <a:sym typeface="Century Gothic"/>
              </a:rPr>
              <a:t>Science Advisors</a:t>
            </a:r>
            <a:endParaRPr lang="en-US" sz="2600" b="1" i="0" u="none" strike="noStrike" cap="none" baseline="0" dirty="0">
              <a:solidFill>
                <a:schemeClr val="accent1"/>
              </a:solidFill>
              <a:latin typeface="Century Gothic"/>
              <a:ea typeface="Century Gothic"/>
              <a:cs typeface="Century Gothic"/>
              <a:sym typeface="Century Gothic"/>
            </a:endParaRPr>
          </a:p>
        </p:txBody>
      </p:sp>
      <p:sp>
        <p:nvSpPr>
          <p:cNvPr id="272" name="Shape 272"/>
          <p:cNvSpPr txBox="1"/>
          <p:nvPr/>
        </p:nvSpPr>
        <p:spPr>
          <a:xfrm>
            <a:off x="518158" y="3657589"/>
            <a:ext cx="3505202" cy="523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600" b="1" i="0" u="none" strike="noStrike" cap="none" baseline="0" dirty="0" smtClean="0">
                <a:solidFill>
                  <a:schemeClr val="accent1"/>
                </a:solidFill>
                <a:latin typeface="Century Gothic"/>
                <a:ea typeface="Century Gothic"/>
                <a:cs typeface="Century Gothic"/>
                <a:sym typeface="Century Gothic"/>
              </a:rPr>
              <a:t>Other Contributors</a:t>
            </a:r>
            <a:endParaRPr lang="en-US" sz="2600" b="1" i="0" u="none" strike="noStrike" cap="none" baseline="0" dirty="0">
              <a:solidFill>
                <a:schemeClr val="accent1"/>
              </a:solidFill>
              <a:latin typeface="Century Gothic"/>
              <a:ea typeface="Century Gothic"/>
              <a:cs typeface="Century Gothic"/>
              <a:sym typeface="Century Gothic"/>
            </a:endParaRPr>
          </a:p>
        </p:txBody>
      </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5" name="Shape 176"/>
          <p:cNvSpPr txBox="1">
            <a:spLocks noGrp="1"/>
          </p:cNvSpPr>
          <p:nvPr>
            <p:ph type="body" idx="4294967295"/>
          </p:nvPr>
        </p:nvSpPr>
        <p:spPr>
          <a:xfrm>
            <a:off x="360655" y="369145"/>
            <a:ext cx="6323100" cy="1123199"/>
          </a:xfrm>
          <a:prstGeom prst="rect">
            <a:avLst/>
          </a:prstGeom>
        </p:spPr>
        <p:txBody>
          <a:bodyPr lIns="91425" tIns="91425" rIns="91425" bIns="91425" anchor="t" anchorCtr="0">
            <a:noAutofit/>
          </a:bodyPr>
          <a:lstStyle/>
          <a:p>
            <a:pPr lvl="0" rtl="0">
              <a:spcBef>
                <a:spcPts val="0"/>
              </a:spcBef>
              <a:buNone/>
            </a:pPr>
            <a:r>
              <a:rPr lang="en-US" sz="4000" b="1" dirty="0" smtClean="0">
                <a:solidFill>
                  <a:schemeClr val="accent1"/>
                </a:solidFill>
                <a:latin typeface="Century Gothic"/>
                <a:ea typeface="Century Gothic"/>
                <a:cs typeface="Century Gothic"/>
                <a:sym typeface="Century Gothic"/>
              </a:rPr>
              <a:t>Community Concerns</a:t>
            </a:r>
            <a:endParaRPr lang="en-US" sz="4000" b="1" dirty="0">
              <a:solidFill>
                <a:schemeClr val="accent1"/>
              </a:solidFill>
              <a:latin typeface="Century Gothic"/>
              <a:ea typeface="Century Gothic"/>
              <a:cs typeface="Century Gothic"/>
              <a:sym typeface="Century Gothic"/>
            </a:endParaRPr>
          </a:p>
        </p:txBody>
      </p:sp>
      <p:sp>
        <p:nvSpPr>
          <p:cNvPr id="11" name="Shape 131"/>
          <p:cNvSpPr txBox="1">
            <a:spLocks noGrp="1"/>
          </p:cNvSpPr>
          <p:nvPr>
            <p:ph type="body" idx="1"/>
          </p:nvPr>
        </p:nvSpPr>
        <p:spPr>
          <a:xfrm>
            <a:off x="679412" y="5642948"/>
            <a:ext cx="1990348" cy="775472"/>
          </a:xfrm>
          <a:prstGeom prst="rect">
            <a:avLst/>
          </a:prstGeom>
          <a:noFill/>
          <a:ln w="9525" cap="flat" cmpd="sng">
            <a:noFill/>
            <a:prstDash val="solid"/>
            <a:round/>
            <a:headEnd type="none" w="med" len="med"/>
            <a:tailEnd type="none" w="med" len="med"/>
          </a:ln>
        </p:spPr>
        <p:txBody>
          <a:bodyPr lIns="91425" tIns="91425" rIns="91425" bIns="91425" anchor="t" anchorCtr="0">
            <a:noAutofit/>
          </a:bodyPr>
          <a:lstStyle/>
          <a:p>
            <a:pPr marL="342900" lvl="0" indent="-342900" algn="l">
              <a:spcBef>
                <a:spcPts val="200"/>
              </a:spcBef>
              <a:buClr>
                <a:srgbClr val="75AADB"/>
              </a:buClr>
              <a:buFont typeface="Webdings" panose="05030102010509060703" pitchFamily="18" charset="2"/>
              <a:buChar char="4"/>
            </a:pPr>
            <a:r>
              <a:rPr lang="en-US" sz="2500" dirty="0" smtClean="0">
                <a:solidFill>
                  <a:schemeClr val="dk1"/>
                </a:solidFill>
                <a:latin typeface="Century Gothic"/>
                <a:ea typeface="Century Gothic"/>
                <a:cs typeface="Century Gothic"/>
                <a:sym typeface="Century Gothic"/>
              </a:rPr>
              <a:t>H</a:t>
            </a:r>
            <a:r>
              <a:rPr lang="en-US" sz="2500" dirty="0">
                <a:solidFill>
                  <a:schemeClr val="bg2"/>
                </a:solidFill>
                <a:latin typeface="Century Gothic"/>
                <a:ea typeface="Century Gothic"/>
                <a:cs typeface="Century Gothic"/>
                <a:sym typeface="Century Gothic"/>
              </a:rPr>
              <a:t>uman Illness</a:t>
            </a:r>
          </a:p>
          <a:p>
            <a:pPr marL="342900" lvl="0" indent="-342900" algn="l">
              <a:spcBef>
                <a:spcPts val="200"/>
              </a:spcBef>
              <a:buClr>
                <a:srgbClr val="75AADB"/>
              </a:buClr>
              <a:buFont typeface="Webdings" panose="05030102010509060703" pitchFamily="18" charset="2"/>
              <a:buChar char="4"/>
            </a:pPr>
            <a:endParaRPr lang="en-US" sz="2500" dirty="0">
              <a:solidFill>
                <a:schemeClr val="bg2"/>
              </a:solidFill>
              <a:latin typeface="Century Gothic"/>
              <a:ea typeface="Century Gothic"/>
              <a:cs typeface="Century Gothic"/>
              <a:sym typeface="Century Gothic"/>
            </a:endParaRPr>
          </a:p>
          <a:p>
            <a:pPr marL="342900" lvl="0" indent="-342900" algn="l">
              <a:spcBef>
                <a:spcPts val="200"/>
              </a:spcBef>
              <a:buClr>
                <a:srgbClr val="75AADB"/>
              </a:buClr>
              <a:buFont typeface="Webdings" panose="05030102010509060703" pitchFamily="18" charset="2"/>
              <a:buChar char="4"/>
            </a:pPr>
            <a:endParaRPr lang="en-US" sz="2500" dirty="0">
              <a:solidFill>
                <a:srgbClr val="E69138"/>
              </a:solidFill>
              <a:latin typeface="Century Gothic"/>
              <a:ea typeface="Century Gothic"/>
              <a:cs typeface="Century Gothic"/>
              <a:sym typeface="Century Gothic"/>
            </a:endParaRPr>
          </a:p>
          <a:p>
            <a:pPr>
              <a:spcBef>
                <a:spcPts val="0"/>
              </a:spcBef>
              <a:buNone/>
            </a:pPr>
            <a:endParaRPr sz="2500" dirty="0">
              <a:solidFill>
                <a:schemeClr val="dk1"/>
              </a:solidFill>
              <a:latin typeface="Century Gothic"/>
              <a:ea typeface="Century Gothic"/>
              <a:cs typeface="Century Gothic"/>
              <a:sym typeface="Century Gothic"/>
            </a:endParaRPr>
          </a:p>
        </p:txBody>
      </p:sp>
      <p:sp>
        <p:nvSpPr>
          <p:cNvPr id="16" name="Shape 131"/>
          <p:cNvSpPr txBox="1">
            <a:spLocks noGrp="1"/>
          </p:cNvSpPr>
          <p:nvPr>
            <p:ph type="body" idx="1"/>
          </p:nvPr>
        </p:nvSpPr>
        <p:spPr>
          <a:xfrm>
            <a:off x="3522975" y="5642948"/>
            <a:ext cx="2216843" cy="800757"/>
          </a:xfrm>
          <a:prstGeom prst="rect">
            <a:avLst/>
          </a:prstGeom>
          <a:noFill/>
          <a:ln w="9525" cap="flat" cmpd="sng">
            <a:noFill/>
            <a:prstDash val="solid"/>
            <a:round/>
            <a:headEnd type="none" w="med" len="med"/>
            <a:tailEnd type="none" w="med" len="med"/>
          </a:ln>
        </p:spPr>
        <p:txBody>
          <a:bodyPr lIns="91425" tIns="91425" rIns="91425" bIns="91425" anchor="t" anchorCtr="0">
            <a:noAutofit/>
          </a:bodyPr>
          <a:lstStyle/>
          <a:p>
            <a:pPr marL="342900" lvl="0" indent="-342900" algn="l">
              <a:spcBef>
                <a:spcPts val="200"/>
              </a:spcBef>
              <a:buClr>
                <a:srgbClr val="75AADB"/>
              </a:buClr>
              <a:buFont typeface="Webdings" panose="05030102010509060703" pitchFamily="18" charset="2"/>
              <a:buChar char="4"/>
            </a:pPr>
            <a:r>
              <a:rPr lang="en-US" sz="2500" dirty="0" smtClean="0">
                <a:solidFill>
                  <a:schemeClr val="bg2"/>
                </a:solidFill>
                <a:latin typeface="Century Gothic"/>
                <a:ea typeface="Century Gothic"/>
                <a:cs typeface="Century Gothic"/>
                <a:sym typeface="Century Gothic"/>
              </a:rPr>
              <a:t>Economic Loss</a:t>
            </a:r>
          </a:p>
          <a:p>
            <a:pPr marL="342900" lvl="0" indent="-342900" algn="l">
              <a:spcBef>
                <a:spcPts val="200"/>
              </a:spcBef>
              <a:buClr>
                <a:srgbClr val="75AADB"/>
              </a:buClr>
              <a:buFont typeface="Webdings" panose="05030102010509060703" pitchFamily="18" charset="2"/>
              <a:buChar char="4"/>
            </a:pPr>
            <a:endParaRPr lang="en-US" sz="2500" dirty="0">
              <a:solidFill>
                <a:srgbClr val="E69138"/>
              </a:solidFill>
              <a:latin typeface="Century Gothic"/>
              <a:ea typeface="Century Gothic"/>
              <a:cs typeface="Century Gothic"/>
              <a:sym typeface="Century Gothic"/>
            </a:endParaRPr>
          </a:p>
          <a:p>
            <a:pPr>
              <a:spcBef>
                <a:spcPts val="0"/>
              </a:spcBef>
              <a:buNone/>
            </a:pPr>
            <a:endParaRPr sz="2500" dirty="0">
              <a:solidFill>
                <a:schemeClr val="dk1"/>
              </a:solidFill>
              <a:latin typeface="Century Gothic"/>
              <a:ea typeface="Century Gothic"/>
              <a:cs typeface="Century Gothic"/>
              <a:sym typeface="Century Gothic"/>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6381" y="1350294"/>
            <a:ext cx="8872476" cy="3934021"/>
          </a:xfrm>
          <a:prstGeom prst="rect">
            <a:avLst/>
          </a:prstGeom>
          <a:ln>
            <a:solidFill>
              <a:schemeClr val="bg1">
                <a:lumMod val="75000"/>
              </a:schemeClr>
            </a:solidFill>
          </a:ln>
        </p:spPr>
      </p:pic>
      <p:sp>
        <p:nvSpPr>
          <p:cNvPr id="17" name="Shape 141"/>
          <p:cNvSpPr txBox="1"/>
          <p:nvPr/>
        </p:nvSpPr>
        <p:spPr>
          <a:xfrm>
            <a:off x="85750" y="1320651"/>
            <a:ext cx="3310593" cy="387599"/>
          </a:xfrm>
          <a:prstGeom prst="rect">
            <a:avLst/>
          </a:prstGeom>
          <a:noFill/>
          <a:ln>
            <a:noFill/>
          </a:ln>
        </p:spPr>
        <p:txBody>
          <a:bodyPr lIns="91425" tIns="91425" rIns="91425" bIns="91425" anchor="t" anchorCtr="0">
            <a:noAutofit/>
          </a:bodyPr>
          <a:lstStyle/>
          <a:p>
            <a:r>
              <a:rPr lang="en-US" sz="1200" dirty="0" smtClean="0">
                <a:solidFill>
                  <a:schemeClr val="bg2"/>
                </a:solidFill>
              </a:rPr>
              <a:t>Image </a:t>
            </a:r>
            <a:r>
              <a:rPr lang="en-US" sz="1200" dirty="0">
                <a:solidFill>
                  <a:schemeClr val="bg2"/>
                </a:solidFill>
              </a:rPr>
              <a:t>credit: Dan </a:t>
            </a:r>
            <a:r>
              <a:rPr lang="en-US" sz="1200" dirty="0" smtClean="0">
                <a:solidFill>
                  <a:schemeClr val="bg2"/>
                </a:solidFill>
              </a:rPr>
              <a:t>Swenson</a:t>
            </a:r>
            <a:endParaRPr lang="en-US" sz="1200" dirty="0">
              <a:solidFill>
                <a:schemeClr val="bg2"/>
              </a:solidFill>
            </a:endParaRPr>
          </a:p>
        </p:txBody>
      </p:sp>
      <p:sp>
        <p:nvSpPr>
          <p:cNvPr id="7" name="Rectangle 6"/>
          <p:cNvSpPr/>
          <p:nvPr/>
        </p:nvSpPr>
        <p:spPr>
          <a:xfrm>
            <a:off x="132365" y="1350294"/>
            <a:ext cx="2857675" cy="3934021"/>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135085" y="1350294"/>
            <a:ext cx="2835530" cy="3934021"/>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093707" y="1350294"/>
            <a:ext cx="2905150" cy="3934021"/>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hape 131"/>
          <p:cNvSpPr txBox="1">
            <a:spLocks noGrp="1"/>
          </p:cNvSpPr>
          <p:nvPr>
            <p:ph type="body" idx="1"/>
          </p:nvPr>
        </p:nvSpPr>
        <p:spPr>
          <a:xfrm>
            <a:off x="6619471" y="5739878"/>
            <a:ext cx="1990348" cy="648357"/>
          </a:xfrm>
          <a:prstGeom prst="rect">
            <a:avLst/>
          </a:prstGeom>
          <a:noFill/>
          <a:ln w="9525" cap="flat" cmpd="sng">
            <a:noFill/>
            <a:prstDash val="solid"/>
            <a:round/>
            <a:headEnd type="none" w="med" len="med"/>
            <a:tailEnd type="none" w="med" len="med"/>
          </a:ln>
        </p:spPr>
        <p:txBody>
          <a:bodyPr lIns="91425" tIns="91425" rIns="91425" bIns="91425" anchor="t" anchorCtr="0">
            <a:noAutofit/>
          </a:bodyPr>
          <a:lstStyle/>
          <a:p>
            <a:pPr marL="342900" indent="-342900" algn="l">
              <a:spcBef>
                <a:spcPts val="200"/>
              </a:spcBef>
              <a:buClr>
                <a:srgbClr val="75AADB"/>
              </a:buClr>
              <a:buFont typeface="Webdings" panose="05030102010509060703" pitchFamily="18" charset="2"/>
              <a:buChar char="4"/>
            </a:pPr>
            <a:r>
              <a:rPr lang="en-US" sz="2500" dirty="0" smtClean="0">
                <a:solidFill>
                  <a:schemeClr val="dk1"/>
                </a:solidFill>
                <a:latin typeface="Century Gothic"/>
                <a:ea typeface="Century Gothic"/>
                <a:cs typeface="Century Gothic"/>
                <a:sym typeface="Century Gothic"/>
              </a:rPr>
              <a:t>Hypoxia</a:t>
            </a:r>
          </a:p>
          <a:p>
            <a:pPr marL="342900" lvl="0" indent="-342900" algn="l">
              <a:spcBef>
                <a:spcPts val="200"/>
              </a:spcBef>
              <a:buClr>
                <a:srgbClr val="75AADB"/>
              </a:buClr>
              <a:buFont typeface="Webdings" panose="05030102010509060703" pitchFamily="18" charset="2"/>
              <a:buChar char="4"/>
            </a:pPr>
            <a:endParaRPr lang="en-US" sz="2500" dirty="0">
              <a:solidFill>
                <a:schemeClr val="bg2"/>
              </a:solidFill>
              <a:latin typeface="Century Gothic"/>
              <a:ea typeface="Century Gothic"/>
              <a:cs typeface="Century Gothic"/>
              <a:sym typeface="Century Gothic"/>
            </a:endParaRPr>
          </a:p>
          <a:p>
            <a:pPr marL="342900" lvl="0" indent="-342900" algn="l">
              <a:spcBef>
                <a:spcPts val="200"/>
              </a:spcBef>
              <a:buClr>
                <a:srgbClr val="75AADB"/>
              </a:buClr>
              <a:buFont typeface="Webdings" panose="05030102010509060703" pitchFamily="18" charset="2"/>
              <a:buChar char="4"/>
            </a:pPr>
            <a:endParaRPr lang="en-US" sz="2500" dirty="0">
              <a:solidFill>
                <a:srgbClr val="E69138"/>
              </a:solidFill>
              <a:latin typeface="Century Gothic"/>
              <a:ea typeface="Century Gothic"/>
              <a:cs typeface="Century Gothic"/>
              <a:sym typeface="Century Gothic"/>
            </a:endParaRPr>
          </a:p>
          <a:p>
            <a:pPr>
              <a:spcBef>
                <a:spcPts val="0"/>
              </a:spcBef>
              <a:buNone/>
            </a:pPr>
            <a:endParaRPr sz="2500" dirty="0">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63089792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8" grpId="0" animBg="1"/>
      <p:bldP spid="18" grpId="1"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293940" y="1401343"/>
            <a:ext cx="3997499" cy="4758668"/>
          </a:xfrm>
          <a:prstGeom prst="rect">
            <a:avLst/>
          </a:prstGeom>
          <a:noFill/>
          <a:ln w="9525" cap="flat" cmpd="sng">
            <a:noFill/>
            <a:prstDash val="solid"/>
            <a:round/>
            <a:headEnd type="none" w="med" len="med"/>
            <a:tailEnd type="none" w="med" len="med"/>
          </a:ln>
        </p:spPr>
        <p:txBody>
          <a:bodyPr lIns="91425" tIns="91425" rIns="91425" bIns="91425" anchor="t" anchorCtr="0">
            <a:noAutofit/>
          </a:bodyPr>
          <a:lstStyle/>
          <a:p>
            <a:pPr marL="342900" lvl="0" indent="-342900">
              <a:spcBef>
                <a:spcPts val="200"/>
              </a:spcBef>
              <a:buClr>
                <a:srgbClr val="75AADB"/>
              </a:buClr>
              <a:buFont typeface="Webdings" panose="05030102010509060703" pitchFamily="18" charset="2"/>
              <a:buChar char="4"/>
            </a:pPr>
            <a:r>
              <a:rPr lang="en-US" sz="2500" dirty="0" smtClean="0">
                <a:solidFill>
                  <a:schemeClr val="bg2"/>
                </a:solidFill>
                <a:latin typeface="Century Gothic"/>
                <a:ea typeface="Century Gothic"/>
                <a:cs typeface="Century Gothic"/>
                <a:sym typeface="Century Gothic"/>
              </a:rPr>
              <a:t>Identify </a:t>
            </a:r>
            <a:r>
              <a:rPr lang="en-US" sz="2500" dirty="0">
                <a:solidFill>
                  <a:schemeClr val="bg2"/>
                </a:solidFill>
                <a:latin typeface="Century Gothic"/>
                <a:ea typeface="Century Gothic"/>
                <a:cs typeface="Century Gothic"/>
                <a:sym typeface="Century Gothic"/>
              </a:rPr>
              <a:t>indicators of </a:t>
            </a:r>
            <a:r>
              <a:rPr lang="en-US" sz="2500" b="1" dirty="0">
                <a:solidFill>
                  <a:schemeClr val="bg2"/>
                </a:solidFill>
                <a:latin typeface="Century Gothic"/>
                <a:ea typeface="Century Gothic"/>
                <a:cs typeface="Century Gothic"/>
                <a:sym typeface="Century Gothic"/>
              </a:rPr>
              <a:t>hypoxic events</a:t>
            </a:r>
            <a:r>
              <a:rPr lang="en-US" sz="2500" dirty="0">
                <a:solidFill>
                  <a:schemeClr val="bg2"/>
                </a:solidFill>
                <a:latin typeface="Century Gothic"/>
                <a:ea typeface="Century Gothic"/>
                <a:cs typeface="Century Gothic"/>
                <a:sym typeface="Century Gothic"/>
              </a:rPr>
              <a:t> and </a:t>
            </a:r>
            <a:r>
              <a:rPr lang="en-US" sz="2500" b="1" dirty="0">
                <a:solidFill>
                  <a:schemeClr val="bg2"/>
                </a:solidFill>
                <a:latin typeface="Century Gothic"/>
                <a:ea typeface="Century Gothic"/>
                <a:cs typeface="Century Gothic"/>
                <a:sym typeface="Century Gothic"/>
              </a:rPr>
              <a:t>harmful algal blooms</a:t>
            </a:r>
            <a:r>
              <a:rPr lang="en-US" sz="2500" dirty="0">
                <a:solidFill>
                  <a:schemeClr val="bg2"/>
                </a:solidFill>
                <a:latin typeface="Century Gothic"/>
                <a:ea typeface="Century Gothic"/>
                <a:cs typeface="Century Gothic"/>
                <a:sym typeface="Century Gothic"/>
              </a:rPr>
              <a:t> in the southern Gulf of </a:t>
            </a:r>
            <a:r>
              <a:rPr lang="en-US" sz="2500" dirty="0" smtClean="0">
                <a:solidFill>
                  <a:schemeClr val="bg2"/>
                </a:solidFill>
                <a:latin typeface="Century Gothic"/>
                <a:ea typeface="Century Gothic"/>
                <a:cs typeface="Century Gothic"/>
                <a:sym typeface="Century Gothic"/>
              </a:rPr>
              <a:t>Mexico</a:t>
            </a:r>
          </a:p>
          <a:p>
            <a:pPr marL="342900" lvl="0" indent="-342900">
              <a:spcBef>
                <a:spcPts val="200"/>
              </a:spcBef>
              <a:buClr>
                <a:srgbClr val="75AADB"/>
              </a:buClr>
              <a:buFont typeface="Webdings" panose="05030102010509060703" pitchFamily="18" charset="2"/>
              <a:buChar char="4"/>
            </a:pPr>
            <a:endParaRPr lang="en-US" sz="2500" dirty="0">
              <a:solidFill>
                <a:schemeClr val="dk1"/>
              </a:solidFill>
              <a:latin typeface="Century Gothic"/>
              <a:ea typeface="Century Gothic"/>
              <a:cs typeface="Century Gothic"/>
              <a:sym typeface="Century Gothic"/>
            </a:endParaRPr>
          </a:p>
          <a:p>
            <a:pPr marL="342900" lvl="0" indent="-342900">
              <a:spcBef>
                <a:spcPts val="200"/>
              </a:spcBef>
              <a:buClr>
                <a:srgbClr val="75AADB"/>
              </a:buClr>
              <a:buFont typeface="Webdings" panose="05030102010509060703" pitchFamily="18" charset="2"/>
              <a:buChar char="4"/>
            </a:pPr>
            <a:r>
              <a:rPr lang="en-US" sz="2500" dirty="0" smtClean="0">
                <a:solidFill>
                  <a:schemeClr val="dk1"/>
                </a:solidFill>
                <a:latin typeface="Century Gothic"/>
                <a:ea typeface="Century Gothic"/>
                <a:cs typeface="Century Gothic"/>
                <a:sym typeface="Century Gothic"/>
              </a:rPr>
              <a:t>Understand </a:t>
            </a:r>
            <a:r>
              <a:rPr lang="en-US" sz="2500" dirty="0">
                <a:solidFill>
                  <a:schemeClr val="dk1"/>
                </a:solidFill>
                <a:latin typeface="Century Gothic"/>
                <a:ea typeface="Century Gothic"/>
                <a:cs typeface="Century Gothic"/>
                <a:sym typeface="Century Gothic"/>
              </a:rPr>
              <a:t>the impact of </a:t>
            </a:r>
            <a:r>
              <a:rPr lang="en-US" sz="2500" b="1" dirty="0">
                <a:solidFill>
                  <a:schemeClr val="bg2"/>
                </a:solidFill>
                <a:latin typeface="Century Gothic"/>
                <a:ea typeface="Century Gothic"/>
                <a:cs typeface="Century Gothic"/>
                <a:sym typeface="Century Gothic"/>
              </a:rPr>
              <a:t>nutrient and sediment loading</a:t>
            </a:r>
            <a:r>
              <a:rPr lang="en-US" sz="2500" dirty="0">
                <a:solidFill>
                  <a:schemeClr val="bg2"/>
                </a:solidFill>
                <a:latin typeface="Century Gothic"/>
                <a:ea typeface="Century Gothic"/>
                <a:cs typeface="Century Gothic"/>
                <a:sym typeface="Century Gothic"/>
              </a:rPr>
              <a:t> </a:t>
            </a:r>
            <a:r>
              <a:rPr lang="en-US" sz="2500" dirty="0">
                <a:solidFill>
                  <a:schemeClr val="dk1"/>
                </a:solidFill>
                <a:latin typeface="Century Gothic"/>
                <a:ea typeface="Century Gothic"/>
                <a:cs typeface="Century Gothic"/>
                <a:sym typeface="Century Gothic"/>
              </a:rPr>
              <a:t>f</a:t>
            </a:r>
            <a:r>
              <a:rPr lang="en-US" sz="2500" dirty="0">
                <a:solidFill>
                  <a:srgbClr val="666666"/>
                </a:solidFill>
                <a:latin typeface="Century Gothic"/>
                <a:ea typeface="Century Gothic"/>
                <a:cs typeface="Century Gothic"/>
                <a:sym typeface="Century Gothic"/>
              </a:rPr>
              <a:t>rom the </a:t>
            </a:r>
            <a:r>
              <a:rPr lang="en-US" sz="2500" dirty="0" err="1">
                <a:solidFill>
                  <a:srgbClr val="666666"/>
                </a:solidFill>
                <a:latin typeface="Century Gothic"/>
                <a:ea typeface="Century Gothic"/>
                <a:cs typeface="Century Gothic"/>
                <a:sym typeface="Century Gothic"/>
              </a:rPr>
              <a:t>Grijalva</a:t>
            </a:r>
            <a:r>
              <a:rPr lang="en-US" sz="2500" dirty="0">
                <a:solidFill>
                  <a:srgbClr val="666666"/>
                </a:solidFill>
                <a:latin typeface="Century Gothic"/>
                <a:ea typeface="Century Gothic"/>
                <a:cs typeface="Century Gothic"/>
                <a:sym typeface="Century Gothic"/>
              </a:rPr>
              <a:t>-Usumacinta River Basin</a:t>
            </a:r>
          </a:p>
          <a:p>
            <a:pPr>
              <a:spcBef>
                <a:spcPts val="0"/>
              </a:spcBef>
              <a:buNone/>
            </a:pPr>
            <a:endParaRPr sz="2000" dirty="0">
              <a:solidFill>
                <a:schemeClr val="dk1"/>
              </a:solidFill>
              <a:latin typeface="Century Gothic"/>
              <a:ea typeface="Century Gothic"/>
              <a:cs typeface="Century Gothic"/>
              <a:sym typeface="Century Gothic"/>
            </a:endParaRPr>
          </a:p>
        </p:txBody>
      </p:sp>
      <p:sp>
        <p:nvSpPr>
          <p:cNvPr id="132" name="Shape 132"/>
          <p:cNvSpPr txBox="1">
            <a:spLocks noGrp="1"/>
          </p:cNvSpPr>
          <p:nvPr>
            <p:ph type="body" idx="2"/>
          </p:nvPr>
        </p:nvSpPr>
        <p:spPr>
          <a:xfrm>
            <a:off x="534850" y="434375"/>
            <a:ext cx="2912399" cy="813660"/>
          </a:xfrm>
          <a:prstGeom prst="rect">
            <a:avLst/>
          </a:prstGeom>
        </p:spPr>
        <p:txBody>
          <a:bodyPr lIns="91425" tIns="91425" rIns="91425" bIns="91425" anchor="b" anchorCtr="0">
            <a:noAutofit/>
          </a:bodyPr>
          <a:lstStyle/>
          <a:p>
            <a:pPr algn="ctr" rtl="0">
              <a:spcBef>
                <a:spcPts val="0"/>
              </a:spcBef>
              <a:buNone/>
            </a:pPr>
            <a:r>
              <a:rPr lang="en-US" sz="4000" b="1" dirty="0" smtClean="0">
                <a:solidFill>
                  <a:schemeClr val="accent1"/>
                </a:solidFill>
                <a:latin typeface="Century Gothic"/>
                <a:ea typeface="Century Gothic"/>
                <a:cs typeface="Century Gothic"/>
                <a:sym typeface="Century Gothic"/>
              </a:rPr>
              <a:t>Objectives</a:t>
            </a:r>
            <a:endParaRPr lang="en-US" sz="4000" b="1" dirty="0">
              <a:solidFill>
                <a:schemeClr val="accent1"/>
              </a:solidFill>
              <a:latin typeface="Century Gothic"/>
              <a:ea typeface="Century Gothic"/>
              <a:cs typeface="Century Gothic"/>
              <a:sym typeface="Century Gothic"/>
            </a:endParaRPr>
          </a:p>
        </p:txBody>
      </p:sp>
      <p:pic>
        <p:nvPicPr>
          <p:cNvPr id="137" name="Shape 13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765594" y="4008450"/>
            <a:ext cx="4049382" cy="2506000"/>
          </a:xfrm>
          <a:prstGeom prst="rect">
            <a:avLst/>
          </a:prstGeom>
          <a:noFill/>
          <a:ln>
            <a:solidFill>
              <a:schemeClr val="bg1">
                <a:lumMod val="75000"/>
              </a:schemeClr>
            </a:solidFill>
          </a:ln>
        </p:spPr>
      </p:pic>
      <p:sp>
        <p:nvSpPr>
          <p:cNvPr id="141" name="Shape 141"/>
          <p:cNvSpPr txBox="1"/>
          <p:nvPr/>
        </p:nvSpPr>
        <p:spPr>
          <a:xfrm>
            <a:off x="4770350" y="4008450"/>
            <a:ext cx="2679599" cy="387599"/>
          </a:xfrm>
          <a:prstGeom prst="rect">
            <a:avLst/>
          </a:prstGeom>
          <a:noFill/>
          <a:ln>
            <a:noFill/>
          </a:ln>
        </p:spPr>
        <p:txBody>
          <a:bodyPr lIns="91425" tIns="91425" rIns="91425" bIns="91425" anchor="t" anchorCtr="0">
            <a:noAutofit/>
          </a:bodyPr>
          <a:lstStyle/>
          <a:p>
            <a:r>
              <a:rPr lang="en-US" sz="1200" dirty="0">
                <a:solidFill>
                  <a:srgbClr val="FFFFFF"/>
                </a:solidFill>
                <a:latin typeface="Century Gothic" panose="020B0502020202020204" pitchFamily="34" charset="0"/>
              </a:rPr>
              <a:t>Photo credit: NASA</a:t>
            </a:r>
          </a:p>
        </p:txBody>
      </p:sp>
      <p:pic>
        <p:nvPicPr>
          <p:cNvPr id="11" name="Shape 119"/>
          <p:cNvPicPr preferRelativeResize="0">
            <a:picLocks noChangeAspect="1"/>
          </p:cNvPicPr>
          <p:nvPr/>
        </p:nvPicPr>
        <p:blipFill rotWithShape="1">
          <a:blip r:embed="rId4">
            <a:alphaModFix/>
            <a:extLst>
              <a:ext uri="{28A0092B-C50C-407E-A947-70E740481C1C}">
                <a14:useLocalDpi xmlns:a14="http://schemas.microsoft.com/office/drawing/2010/main"/>
              </a:ext>
            </a:extLst>
          </a:blip>
          <a:srcRect/>
          <a:stretch/>
        </p:blipFill>
        <p:spPr>
          <a:xfrm>
            <a:off x="4765593" y="1116032"/>
            <a:ext cx="4049381" cy="2904293"/>
          </a:xfrm>
          <a:prstGeom prst="rect">
            <a:avLst/>
          </a:prstGeom>
          <a:noFill/>
          <a:ln>
            <a:solidFill>
              <a:schemeClr val="bg1">
                <a:lumMod val="75000"/>
              </a:schemeClr>
            </a:solidFill>
          </a:ln>
        </p:spPr>
      </p:pic>
      <p:sp>
        <p:nvSpPr>
          <p:cNvPr id="12" name="Shape 121"/>
          <p:cNvSpPr txBox="1">
            <a:spLocks noChangeAspect="1"/>
          </p:cNvSpPr>
          <p:nvPr/>
        </p:nvSpPr>
        <p:spPr>
          <a:xfrm>
            <a:off x="4790872" y="1128644"/>
            <a:ext cx="3147000" cy="272699"/>
          </a:xfrm>
          <a:prstGeom prst="rect">
            <a:avLst/>
          </a:prstGeom>
          <a:noFill/>
          <a:ln>
            <a:noFill/>
          </a:ln>
        </p:spPr>
        <p:txBody>
          <a:bodyPr lIns="91425" tIns="91425" rIns="91425" bIns="91425" anchor="ctr" anchorCtr="0">
            <a:noAutofit/>
          </a:bodyPr>
          <a:lstStyle/>
          <a:p>
            <a:pPr lvl="0" rtl="0">
              <a:spcBef>
                <a:spcPts val="0"/>
              </a:spcBef>
              <a:buNone/>
            </a:pPr>
            <a:r>
              <a:rPr lang="en-US" sz="1200" dirty="0">
                <a:solidFill>
                  <a:srgbClr val="FFFFFF"/>
                </a:solidFill>
                <a:latin typeface="Century Gothic"/>
                <a:ea typeface="Century Gothic"/>
                <a:cs typeface="Century Gothic"/>
                <a:sym typeface="Century Gothic"/>
              </a:rPr>
              <a:t>Photo Credit: Dr. Jennifer L. Graham</a:t>
            </a:r>
          </a:p>
        </p:txBody>
      </p:sp>
    </p:spTree>
    <p:extLst>
      <p:ext uri="{BB962C8B-B14F-4D97-AF65-F5344CB8AC3E}">
        <p14:creationId xmlns:p14="http://schemas.microsoft.com/office/powerpoint/2010/main" val="3859111637"/>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108" y="1203960"/>
            <a:ext cx="8839491" cy="5113928"/>
          </a:xfrm>
          <a:prstGeom prst="rect">
            <a:avLst/>
          </a:prstGeom>
        </p:spPr>
      </p:pic>
      <p:sp>
        <p:nvSpPr>
          <p:cNvPr id="4" name="Shape 211"/>
          <p:cNvSpPr txBox="1">
            <a:spLocks noGrp="1"/>
          </p:cNvSpPr>
          <p:nvPr>
            <p:ph type="body" idx="2"/>
          </p:nvPr>
        </p:nvSpPr>
        <p:spPr>
          <a:xfrm>
            <a:off x="240421" y="358680"/>
            <a:ext cx="7653338" cy="1289050"/>
          </a:xfrm>
          <a:prstGeom prst="rect">
            <a:avLst/>
          </a:prstGeom>
        </p:spPr>
        <p:txBody>
          <a:bodyPr lIns="91425" tIns="91425" rIns="91425" bIns="91425" anchor="t" anchorCtr="0">
            <a:noAutofit/>
          </a:bodyPr>
          <a:lstStyle/>
          <a:p>
            <a:pPr lvl="0" algn="l" rtl="0">
              <a:spcBef>
                <a:spcPts val="0"/>
              </a:spcBef>
              <a:buNone/>
            </a:pPr>
            <a:r>
              <a:rPr lang="en-US" sz="4000" b="1" dirty="0" smtClean="0">
                <a:solidFill>
                  <a:schemeClr val="accent1"/>
                </a:solidFill>
                <a:latin typeface="Century Gothic"/>
                <a:ea typeface="Century Gothic"/>
                <a:cs typeface="Century Gothic"/>
                <a:sym typeface="Century Gothic"/>
              </a:rPr>
              <a:t>Overview</a:t>
            </a:r>
            <a:endParaRPr lang="en-US" sz="4000" b="1" dirty="0">
              <a:solidFill>
                <a:schemeClr val="accent1"/>
              </a:solidFill>
              <a:latin typeface="Century Gothic"/>
              <a:ea typeface="Century Gothic"/>
              <a:cs typeface="Century Gothic"/>
              <a:sym typeface="Century Gothic"/>
            </a:endParaRPr>
          </a:p>
        </p:txBody>
      </p:sp>
      <p:sp>
        <p:nvSpPr>
          <p:cNvPr id="2" name="Rectangle 1"/>
          <p:cNvSpPr/>
          <p:nvPr/>
        </p:nvSpPr>
        <p:spPr>
          <a:xfrm>
            <a:off x="190053" y="1112520"/>
            <a:ext cx="8664387" cy="1584960"/>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5" name="Rectangle 4"/>
          <p:cNvSpPr/>
          <p:nvPr/>
        </p:nvSpPr>
        <p:spPr>
          <a:xfrm>
            <a:off x="190053" y="2837815"/>
            <a:ext cx="8664387" cy="1584960"/>
          </a:xfrm>
          <a:prstGeom prst="rect">
            <a:avLst/>
          </a:prstGeom>
          <a:noFill/>
          <a:ln w="57150">
            <a:solidFill>
              <a:srgbClr val="2171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90053" y="4678680"/>
            <a:ext cx="8664387" cy="1584960"/>
          </a:xfrm>
          <a:prstGeom prst="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594985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4" name="Shape 255"/>
          <p:cNvSpPr txBox="1">
            <a:spLocks noGrp="1"/>
          </p:cNvSpPr>
          <p:nvPr>
            <p:ph type="body" idx="2"/>
          </p:nvPr>
        </p:nvSpPr>
        <p:spPr>
          <a:xfrm>
            <a:off x="447371" y="252826"/>
            <a:ext cx="8315757" cy="841603"/>
          </a:xfrm>
          <a:prstGeom prst="rect">
            <a:avLst/>
          </a:prstGeom>
        </p:spPr>
        <p:txBody>
          <a:bodyPr lIns="91425" tIns="91425" rIns="91425" bIns="91425" anchor="b" anchorCtr="0">
            <a:noAutofit/>
          </a:bodyPr>
          <a:lstStyle/>
          <a:p>
            <a:pPr algn="l">
              <a:spcBef>
                <a:spcPts val="0"/>
              </a:spcBef>
              <a:buNone/>
            </a:pPr>
            <a:r>
              <a:rPr lang="en-US" sz="4000" b="1" dirty="0" smtClean="0">
                <a:solidFill>
                  <a:schemeClr val="accent1"/>
                </a:solidFill>
                <a:latin typeface="Century Gothic"/>
                <a:ea typeface="Century Gothic"/>
                <a:cs typeface="Century Gothic"/>
                <a:sym typeface="Century Gothic"/>
              </a:rPr>
              <a:t>Potential Indicators of Hypoxia</a:t>
            </a:r>
            <a:endParaRPr lang="en-US" sz="4000" b="1" dirty="0">
              <a:solidFill>
                <a:schemeClr val="accent1"/>
              </a:solidFill>
              <a:latin typeface="Century Gothic"/>
              <a:ea typeface="Century Gothic"/>
              <a:cs typeface="Century Gothic"/>
              <a:sym typeface="Century Gothic"/>
            </a:endParaRPr>
          </a:p>
        </p:txBody>
      </p:sp>
      <p:sp>
        <p:nvSpPr>
          <p:cNvPr id="6" name="Shape 171"/>
          <p:cNvSpPr txBox="1">
            <a:spLocks noGrp="1"/>
          </p:cNvSpPr>
          <p:nvPr>
            <p:ph type="body" idx="1"/>
          </p:nvPr>
        </p:nvSpPr>
        <p:spPr>
          <a:xfrm>
            <a:off x="5288082" y="3464118"/>
            <a:ext cx="3475048" cy="1161703"/>
          </a:xfrm>
          <a:prstGeom prst="rect">
            <a:avLst/>
          </a:prstGeom>
          <a:noFill/>
          <a:ln w="19050" cap="flat" cmpd="sng">
            <a:solidFill>
              <a:schemeClr val="bg1">
                <a:lumMod val="75000"/>
              </a:schemeClr>
            </a:solidFill>
            <a:prstDash val="solid"/>
            <a:round/>
            <a:headEnd type="none" w="med" len="med"/>
            <a:tailEnd type="none" w="med" len="med"/>
          </a:ln>
        </p:spPr>
        <p:txBody>
          <a:bodyPr lIns="91425" tIns="91425" rIns="91425" bIns="91425" anchor="t" anchorCtr="0">
            <a:noAutofit/>
          </a:bodyPr>
          <a:lstStyle/>
          <a:p>
            <a:pPr algn="ctr" rtl="0">
              <a:spcBef>
                <a:spcPts val="0"/>
              </a:spcBef>
              <a:buNone/>
            </a:pPr>
            <a:endParaRPr lang="en-US" sz="1500" b="1" dirty="0" smtClean="0">
              <a:solidFill>
                <a:schemeClr val="dk1"/>
              </a:solidFill>
              <a:latin typeface="Century Gothic"/>
              <a:ea typeface="Century Gothic"/>
              <a:cs typeface="Century Gothic"/>
              <a:sym typeface="Century Gothic"/>
            </a:endParaRPr>
          </a:p>
          <a:p>
            <a:pPr algn="ctr" rtl="0">
              <a:spcBef>
                <a:spcPts val="0"/>
              </a:spcBef>
              <a:buNone/>
            </a:pPr>
            <a:r>
              <a:rPr lang="en-US" sz="2500" b="1" dirty="0" smtClean="0">
                <a:solidFill>
                  <a:schemeClr val="dk1"/>
                </a:solidFill>
                <a:latin typeface="Century Gothic"/>
                <a:ea typeface="Century Gothic"/>
                <a:cs typeface="Century Gothic"/>
                <a:sym typeface="Century Gothic"/>
              </a:rPr>
              <a:t>Earth Trends Modeler (ETM)</a:t>
            </a:r>
            <a:endParaRPr lang="en-US" sz="2500" b="1" dirty="0">
              <a:solidFill>
                <a:schemeClr val="dk1"/>
              </a:solidFill>
              <a:latin typeface="Century Gothic"/>
              <a:ea typeface="Century Gothic"/>
              <a:cs typeface="Century Gothic"/>
              <a:sym typeface="Century Gothic"/>
            </a:endParaRPr>
          </a:p>
        </p:txBody>
      </p:sp>
      <p:sp>
        <p:nvSpPr>
          <p:cNvPr id="8" name="Shape 171"/>
          <p:cNvSpPr txBox="1">
            <a:spLocks/>
          </p:cNvSpPr>
          <p:nvPr/>
        </p:nvSpPr>
        <p:spPr>
          <a:xfrm>
            <a:off x="5288082" y="5376256"/>
            <a:ext cx="3475047" cy="1161703"/>
          </a:xfrm>
          <a:prstGeom prst="rect">
            <a:avLst/>
          </a:prstGeom>
          <a:noFill/>
          <a:ln w="19050" cap="flat" cmpd="sng">
            <a:solidFill>
              <a:schemeClr val="bg1">
                <a:lumMod val="75000"/>
              </a:schemeClr>
            </a:solidFill>
            <a:prstDash val="solid"/>
            <a:round/>
            <a:headEnd type="none" w="med" len="med"/>
            <a:tailEnd type="none" w="med" len="med"/>
          </a:ln>
        </p:spPr>
        <p:txBody>
          <a:bodyPr lIns="91425" tIns="91425" rIns="91425" bIns="91425" anchor="t" anchorCtr="0">
            <a:noAutofit/>
          </a:bodyPr>
          <a:lstStyle>
            <a:defPPr marR="0" algn="l" rtl="0">
              <a:lnSpc>
                <a:spcPct val="100000"/>
              </a:lnSpc>
              <a:spcBef>
                <a:spcPts val="0"/>
              </a:spcBef>
              <a:spcAft>
                <a:spcPts val="0"/>
              </a:spcAft>
            </a:defPPr>
            <a:lvl1pPr marL="0" marR="0" indent="0" algn="ctr" rtl="0">
              <a:lnSpc>
                <a:spcPct val="90000"/>
              </a:lnSpc>
              <a:spcBef>
                <a:spcPts val="0"/>
              </a:spcBef>
              <a:spcAft>
                <a:spcPts val="0"/>
              </a:spcAft>
              <a:buClr>
                <a:schemeClr val="dk1"/>
              </a:buClr>
              <a:buFont typeface="Century Gothic"/>
              <a:buNone/>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r>
              <a:rPr lang="en-US" sz="2500" b="1" dirty="0" smtClean="0">
                <a:solidFill>
                  <a:schemeClr val="dk1"/>
                </a:solidFill>
                <a:latin typeface="Century Gothic"/>
                <a:ea typeface="Century Gothic"/>
                <a:cs typeface="Century Gothic"/>
                <a:sym typeface="Century Gothic"/>
              </a:rPr>
              <a:t>Multi-Layer Perceptron (MLP) Regression Analysis</a:t>
            </a:r>
            <a:endParaRPr lang="en-US" sz="2500" b="1" dirty="0">
              <a:solidFill>
                <a:schemeClr val="dk1"/>
              </a:solidFill>
              <a:latin typeface="Century Gothic"/>
              <a:ea typeface="Century Gothic"/>
              <a:cs typeface="Century Gothic"/>
              <a:sym typeface="Century Gothic"/>
            </a:endParaRPr>
          </a:p>
        </p:txBody>
      </p:sp>
      <p:pic>
        <p:nvPicPr>
          <p:cNvPr id="5" name="Shape 17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288083" y="1234394"/>
            <a:ext cx="3475046" cy="1706872"/>
          </a:xfrm>
          <a:prstGeom prst="rect">
            <a:avLst/>
          </a:prstGeom>
          <a:noFill/>
          <a:ln>
            <a:noFill/>
          </a:ln>
        </p:spPr>
      </p:pic>
      <p:sp>
        <p:nvSpPr>
          <p:cNvPr id="7" name="Shape 172"/>
          <p:cNvSpPr txBox="1">
            <a:spLocks/>
          </p:cNvSpPr>
          <p:nvPr/>
        </p:nvSpPr>
        <p:spPr>
          <a:xfrm>
            <a:off x="447372" y="2027884"/>
            <a:ext cx="3688220" cy="4525315"/>
          </a:xfrm>
          <a:prstGeom prst="rect">
            <a:avLst/>
          </a:prstGeom>
          <a:noFill/>
          <a:ln w="19050" cap="flat" cmpd="sng">
            <a:solidFill>
              <a:schemeClr val="accent1">
                <a:lumMod val="75000"/>
              </a:schemeClr>
            </a:solidFill>
            <a:prstDash val="solid"/>
            <a:round/>
            <a:headEnd type="none" w="med" len="med"/>
            <a:tailEnd type="none" w="med" len="med"/>
          </a:ln>
        </p:spPr>
        <p:txBody>
          <a:bodyPr lIns="91425" tIns="91425" rIns="91425" bIns="91425" anchor="t" anchorCtr="0">
            <a:noAutofit/>
          </a:bodyPr>
          <a:lstStyle>
            <a:defPPr marR="0" algn="l" rtl="0">
              <a:lnSpc>
                <a:spcPct val="100000"/>
              </a:lnSpc>
              <a:spcBef>
                <a:spcPts val="0"/>
              </a:spcBef>
              <a:spcAft>
                <a:spcPts val="0"/>
              </a:spcAft>
            </a:defPPr>
            <a:lvl1pPr marL="0" marR="0" indent="0" algn="ctr" rtl="0">
              <a:lnSpc>
                <a:spcPct val="90000"/>
              </a:lnSpc>
              <a:spcBef>
                <a:spcPts val="0"/>
              </a:spcBef>
              <a:spcAft>
                <a:spcPts val="0"/>
              </a:spcAft>
              <a:buClr>
                <a:schemeClr val="accent1"/>
              </a:buClr>
              <a:buFont typeface="Century Gothic"/>
              <a:buNone/>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marL="342900" lvl="0" indent="-342900" algn="l">
              <a:spcBef>
                <a:spcPts val="200"/>
              </a:spcBef>
              <a:buClr>
                <a:srgbClr val="75AADB"/>
              </a:buClr>
              <a:buFont typeface="Webdings" panose="05030102010509060703" pitchFamily="18" charset="2"/>
              <a:buChar char="4"/>
            </a:pPr>
            <a:r>
              <a:rPr lang="en-US" sz="2500" kern="1200" dirty="0" smtClean="0">
                <a:solidFill>
                  <a:srgbClr val="767171"/>
                </a:solidFill>
                <a:latin typeface="Century Gothic"/>
                <a:ea typeface="+mn-ea"/>
                <a:cs typeface="+mn-cs"/>
              </a:rPr>
              <a:t>Chlorophyll </a:t>
            </a:r>
            <a:r>
              <a:rPr lang="en-US" sz="2500" i="1" kern="1200" dirty="0" smtClean="0">
                <a:solidFill>
                  <a:srgbClr val="767171"/>
                </a:solidFill>
                <a:latin typeface="Century Gothic"/>
                <a:ea typeface="+mn-ea"/>
                <a:cs typeface="+mn-cs"/>
              </a:rPr>
              <a:t>a</a:t>
            </a:r>
            <a:r>
              <a:rPr lang="en-US" sz="2500" kern="1200" dirty="0" smtClean="0">
                <a:solidFill>
                  <a:srgbClr val="767171"/>
                </a:solidFill>
                <a:latin typeface="Century Gothic"/>
                <a:ea typeface="+mn-ea"/>
                <a:cs typeface="+mn-cs"/>
              </a:rPr>
              <a:t> </a:t>
            </a:r>
            <a:r>
              <a:rPr lang="en-US" sz="2500" b="1" kern="1200" dirty="0" smtClean="0">
                <a:solidFill>
                  <a:srgbClr val="767171"/>
                </a:solidFill>
                <a:latin typeface="Century Gothic"/>
                <a:ea typeface="+mn-ea"/>
                <a:cs typeface="+mn-cs"/>
              </a:rPr>
              <a:t>(</a:t>
            </a:r>
            <a:r>
              <a:rPr lang="en-US" sz="2500" b="1" kern="1200" dirty="0" err="1" smtClean="0">
                <a:solidFill>
                  <a:srgbClr val="767171"/>
                </a:solidFill>
                <a:latin typeface="Century Gothic"/>
                <a:ea typeface="+mn-ea"/>
                <a:cs typeface="+mn-cs"/>
              </a:rPr>
              <a:t>Chl</a:t>
            </a:r>
            <a:r>
              <a:rPr lang="en-US" sz="2500" b="1" kern="1200" dirty="0" smtClean="0">
                <a:solidFill>
                  <a:srgbClr val="767171"/>
                </a:solidFill>
                <a:latin typeface="Century Gothic"/>
                <a:ea typeface="+mn-ea"/>
                <a:cs typeface="+mn-cs"/>
              </a:rPr>
              <a:t>)</a:t>
            </a:r>
          </a:p>
          <a:p>
            <a:pPr marL="342900" lvl="0" indent="-342900" algn="l">
              <a:spcBef>
                <a:spcPts val="200"/>
              </a:spcBef>
              <a:buClr>
                <a:srgbClr val="75AADB"/>
              </a:buClr>
              <a:buFont typeface="Webdings" panose="05030102010509060703" pitchFamily="18" charset="2"/>
              <a:buChar char="4"/>
            </a:pPr>
            <a:endParaRPr lang="en-US" sz="2500" b="1" kern="1200" dirty="0">
              <a:solidFill>
                <a:srgbClr val="767171"/>
              </a:solidFill>
              <a:latin typeface="Century Gothic"/>
              <a:ea typeface="+mn-ea"/>
              <a:cs typeface="+mn-cs"/>
            </a:endParaRPr>
          </a:p>
          <a:p>
            <a:pPr marL="342900" lvl="0" indent="-342900" algn="l">
              <a:spcBef>
                <a:spcPts val="200"/>
              </a:spcBef>
              <a:buClr>
                <a:srgbClr val="75AADB"/>
              </a:buClr>
              <a:buFont typeface="Webdings" panose="05030102010509060703" pitchFamily="18" charset="2"/>
              <a:buChar char="4"/>
            </a:pPr>
            <a:r>
              <a:rPr lang="en-US" sz="2500" kern="1200" dirty="0" smtClean="0">
                <a:solidFill>
                  <a:srgbClr val="767171"/>
                </a:solidFill>
                <a:latin typeface="Century Gothic"/>
                <a:ea typeface="+mn-ea"/>
                <a:cs typeface="+mn-cs"/>
              </a:rPr>
              <a:t>Colored Dissolved Organic Matter </a:t>
            </a:r>
            <a:r>
              <a:rPr lang="en-US" sz="2500" b="1" kern="1200" dirty="0" smtClean="0">
                <a:solidFill>
                  <a:srgbClr val="767171"/>
                </a:solidFill>
                <a:latin typeface="Century Gothic"/>
                <a:ea typeface="+mn-ea"/>
                <a:cs typeface="+mn-cs"/>
              </a:rPr>
              <a:t>(CDOM) </a:t>
            </a:r>
            <a:r>
              <a:rPr lang="en-US" sz="2500" kern="1200" dirty="0" smtClean="0">
                <a:solidFill>
                  <a:srgbClr val="767171"/>
                </a:solidFill>
                <a:latin typeface="Century Gothic"/>
                <a:ea typeface="+mn-ea"/>
                <a:cs typeface="+mn-cs"/>
              </a:rPr>
              <a:t>Index</a:t>
            </a:r>
          </a:p>
          <a:p>
            <a:pPr marL="342900" lvl="0" indent="-342900" algn="l">
              <a:spcBef>
                <a:spcPts val="200"/>
              </a:spcBef>
              <a:buClr>
                <a:srgbClr val="75AADB"/>
              </a:buClr>
              <a:buFont typeface="Webdings" panose="05030102010509060703" pitchFamily="18" charset="2"/>
              <a:buChar char="4"/>
            </a:pPr>
            <a:endParaRPr lang="en-US" sz="2500" b="1" kern="1200" dirty="0">
              <a:solidFill>
                <a:srgbClr val="767171"/>
              </a:solidFill>
              <a:latin typeface="Century Gothic"/>
              <a:ea typeface="+mn-ea"/>
              <a:cs typeface="+mn-cs"/>
            </a:endParaRPr>
          </a:p>
          <a:p>
            <a:pPr marL="342900" lvl="0" indent="-342900" algn="l">
              <a:spcBef>
                <a:spcPts val="200"/>
              </a:spcBef>
              <a:buClr>
                <a:srgbClr val="75AADB"/>
              </a:buClr>
              <a:buFont typeface="Webdings" panose="05030102010509060703" pitchFamily="18" charset="2"/>
              <a:buChar char="4"/>
            </a:pPr>
            <a:r>
              <a:rPr lang="en-US" sz="2500" kern="1200" dirty="0" err="1" smtClean="0">
                <a:solidFill>
                  <a:srgbClr val="767171"/>
                </a:solidFill>
                <a:latin typeface="Century Gothic"/>
                <a:ea typeface="+mn-ea"/>
                <a:cs typeface="+mn-cs"/>
              </a:rPr>
              <a:t>Photosynthetically</a:t>
            </a:r>
            <a:r>
              <a:rPr lang="en-US" sz="2500" kern="1200" dirty="0" smtClean="0">
                <a:solidFill>
                  <a:srgbClr val="767171"/>
                </a:solidFill>
                <a:latin typeface="Century Gothic"/>
                <a:ea typeface="+mn-ea"/>
                <a:cs typeface="+mn-cs"/>
              </a:rPr>
              <a:t> Available Radiation </a:t>
            </a:r>
            <a:r>
              <a:rPr lang="en-US" sz="2500" b="1" kern="1200" dirty="0" smtClean="0">
                <a:solidFill>
                  <a:srgbClr val="767171"/>
                </a:solidFill>
                <a:latin typeface="Century Gothic"/>
                <a:ea typeface="+mn-ea"/>
                <a:cs typeface="+mn-cs"/>
              </a:rPr>
              <a:t>(PAR)</a:t>
            </a:r>
          </a:p>
          <a:p>
            <a:pPr marL="342900" lvl="0" indent="-342900" algn="l">
              <a:spcBef>
                <a:spcPts val="200"/>
              </a:spcBef>
              <a:buClr>
                <a:srgbClr val="75AADB"/>
              </a:buClr>
              <a:buFont typeface="Webdings" panose="05030102010509060703" pitchFamily="18" charset="2"/>
              <a:buChar char="4"/>
            </a:pPr>
            <a:endParaRPr lang="en-US" sz="2500" b="1" kern="1200" dirty="0">
              <a:solidFill>
                <a:srgbClr val="767171"/>
              </a:solidFill>
              <a:latin typeface="Century Gothic"/>
              <a:ea typeface="+mn-ea"/>
              <a:cs typeface="+mn-cs"/>
            </a:endParaRPr>
          </a:p>
          <a:p>
            <a:pPr marL="342900" lvl="0" indent="-342900" algn="l">
              <a:spcBef>
                <a:spcPts val="200"/>
              </a:spcBef>
              <a:buClr>
                <a:srgbClr val="75AADB"/>
              </a:buClr>
              <a:buFont typeface="Webdings" panose="05030102010509060703" pitchFamily="18" charset="2"/>
              <a:buChar char="4"/>
            </a:pPr>
            <a:r>
              <a:rPr lang="en-US" sz="2500" kern="1200" dirty="0" smtClean="0">
                <a:solidFill>
                  <a:srgbClr val="767171"/>
                </a:solidFill>
                <a:latin typeface="Century Gothic"/>
                <a:ea typeface="+mn-ea"/>
                <a:cs typeface="+mn-cs"/>
              </a:rPr>
              <a:t>Sea Surface Temperature </a:t>
            </a:r>
            <a:r>
              <a:rPr lang="en-US" sz="2500" b="1" kern="1200" dirty="0" smtClean="0">
                <a:solidFill>
                  <a:srgbClr val="767171"/>
                </a:solidFill>
                <a:latin typeface="Century Gothic"/>
                <a:ea typeface="+mn-ea"/>
                <a:cs typeface="+mn-cs"/>
              </a:rPr>
              <a:t>(SST)</a:t>
            </a:r>
            <a:endParaRPr lang="en-US" sz="2500" b="1" kern="1200" dirty="0">
              <a:solidFill>
                <a:srgbClr val="767171"/>
              </a:solidFill>
              <a:latin typeface="Century Gothic"/>
              <a:ea typeface="+mn-ea"/>
              <a:cs typeface="+mn-cs"/>
            </a:endParaRPr>
          </a:p>
          <a:p>
            <a:pPr algn="l"/>
            <a:endParaRPr lang="en-US" sz="2500" dirty="0" smtClean="0">
              <a:solidFill>
                <a:schemeClr val="dk1"/>
              </a:solidFill>
              <a:latin typeface="Century Gothic"/>
              <a:ea typeface="Century Gothic"/>
              <a:cs typeface="Century Gothic"/>
              <a:sym typeface="Century Gothic"/>
            </a:endParaRPr>
          </a:p>
          <a:p>
            <a:pPr algn="l"/>
            <a:endParaRPr lang="en-US" sz="2500" dirty="0" smtClean="0">
              <a:solidFill>
                <a:schemeClr val="dk1"/>
              </a:solidFill>
              <a:latin typeface="Century Gothic"/>
              <a:ea typeface="Century Gothic"/>
              <a:cs typeface="Century Gothic"/>
              <a:sym typeface="Century Gothic"/>
            </a:endParaRPr>
          </a:p>
          <a:p>
            <a:pPr algn="l"/>
            <a:endParaRPr lang="en-US" sz="2500" dirty="0">
              <a:solidFill>
                <a:schemeClr val="dk1"/>
              </a:solidFill>
              <a:latin typeface="Century Gothic"/>
              <a:ea typeface="Century Gothic"/>
              <a:cs typeface="Century Gothic"/>
              <a:sym typeface="Century Gothic"/>
            </a:endParaRPr>
          </a:p>
          <a:p>
            <a:pPr algn="l"/>
            <a:endParaRPr lang="en-US" sz="2500" dirty="0" smtClean="0">
              <a:solidFill>
                <a:schemeClr val="dk1"/>
              </a:solidFill>
              <a:latin typeface="Century Gothic"/>
              <a:ea typeface="Century Gothic"/>
              <a:cs typeface="Century Gothic"/>
              <a:sym typeface="Century Gothic"/>
            </a:endParaRPr>
          </a:p>
          <a:p>
            <a:pPr algn="l"/>
            <a:endParaRPr lang="en-US" sz="2500" dirty="0">
              <a:solidFill>
                <a:schemeClr val="dk1"/>
              </a:solidFill>
              <a:latin typeface="Century Gothic"/>
              <a:ea typeface="Century Gothic"/>
              <a:cs typeface="Century Gothic"/>
              <a:sym typeface="Century Gothic"/>
            </a:endParaRPr>
          </a:p>
        </p:txBody>
      </p:sp>
      <p:sp>
        <p:nvSpPr>
          <p:cNvPr id="9" name="Shape 171"/>
          <p:cNvSpPr txBox="1">
            <a:spLocks/>
          </p:cNvSpPr>
          <p:nvPr/>
        </p:nvSpPr>
        <p:spPr>
          <a:xfrm>
            <a:off x="447372" y="1207614"/>
            <a:ext cx="3688220" cy="820271"/>
          </a:xfrm>
          <a:prstGeom prst="rect">
            <a:avLst/>
          </a:prstGeom>
          <a:noFill/>
          <a:ln w="19050" cap="flat" cmpd="sng">
            <a:solidFill>
              <a:schemeClr val="bg1">
                <a:lumMod val="75000"/>
              </a:schemeClr>
            </a:solidFill>
            <a:prstDash val="solid"/>
            <a:round/>
            <a:headEnd type="none" w="med" len="med"/>
            <a:tailEnd type="none" w="med" len="med"/>
          </a:ln>
        </p:spPr>
        <p:txBody>
          <a:bodyPr lIns="91425" tIns="91425" rIns="91425" bIns="91425" anchor="t" anchorCtr="0">
            <a:noAutofit/>
          </a:bodyPr>
          <a:lstStyle>
            <a:defPPr marR="0" algn="l" rtl="0">
              <a:lnSpc>
                <a:spcPct val="100000"/>
              </a:lnSpc>
              <a:spcBef>
                <a:spcPts val="0"/>
              </a:spcBef>
              <a:spcAft>
                <a:spcPts val="0"/>
              </a:spcAft>
            </a:defPPr>
            <a:lvl1pPr marL="0" marR="0" indent="0" algn="ctr" rtl="0">
              <a:lnSpc>
                <a:spcPct val="90000"/>
              </a:lnSpc>
              <a:spcBef>
                <a:spcPts val="0"/>
              </a:spcBef>
              <a:spcAft>
                <a:spcPts val="0"/>
              </a:spcAft>
              <a:buClr>
                <a:schemeClr val="dk1"/>
              </a:buClr>
              <a:buFont typeface="Century Gothic"/>
              <a:buNone/>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algn="l"/>
            <a:r>
              <a:rPr lang="en-US" sz="2500" b="1" dirty="0">
                <a:solidFill>
                  <a:schemeClr val="dk1"/>
                </a:solidFill>
                <a:latin typeface="Century Gothic"/>
                <a:ea typeface="Century Gothic"/>
                <a:cs typeface="Century Gothic"/>
                <a:sym typeface="Century Gothic"/>
              </a:rPr>
              <a:t>Aqua MODIS</a:t>
            </a:r>
            <a:r>
              <a:rPr lang="en-US" sz="2500" dirty="0">
                <a:solidFill>
                  <a:schemeClr val="dk1"/>
                </a:solidFill>
                <a:latin typeface="Century Gothic"/>
                <a:ea typeface="Century Gothic"/>
                <a:cs typeface="Century Gothic"/>
                <a:sym typeface="Century Gothic"/>
              </a:rPr>
              <a:t> L3 SMI Products (2003-2014)</a:t>
            </a:r>
          </a:p>
        </p:txBody>
      </p:sp>
      <p:cxnSp>
        <p:nvCxnSpPr>
          <p:cNvPr id="3" name="Straight Arrow Connector 2"/>
          <p:cNvCxnSpPr>
            <a:endCxn id="6" idx="1"/>
          </p:cNvCxnSpPr>
          <p:nvPr/>
        </p:nvCxnSpPr>
        <p:spPr>
          <a:xfrm flipV="1">
            <a:off x="4150832" y="4044970"/>
            <a:ext cx="1137250" cy="110370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8" idx="1"/>
          </p:cNvCxnSpPr>
          <p:nvPr/>
        </p:nvCxnSpPr>
        <p:spPr>
          <a:xfrm>
            <a:off x="4150832" y="5148673"/>
            <a:ext cx="1137250" cy="8084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47371" y="1207614"/>
            <a:ext cx="3688221" cy="5345585"/>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288082" y="3464118"/>
            <a:ext cx="3475046" cy="1161703"/>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303322" y="5376255"/>
            <a:ext cx="3475046" cy="1161703"/>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945607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16" name="Shape 183"/>
          <p:cNvSpPr txBox="1">
            <a:spLocks noGrp="1"/>
          </p:cNvSpPr>
          <p:nvPr>
            <p:ph type="body" idx="2"/>
          </p:nvPr>
        </p:nvSpPr>
        <p:spPr>
          <a:xfrm>
            <a:off x="337975" y="222925"/>
            <a:ext cx="8457682" cy="758150"/>
          </a:xfrm>
          <a:prstGeom prst="rect">
            <a:avLst/>
          </a:prstGeom>
        </p:spPr>
        <p:txBody>
          <a:bodyPr lIns="91425" tIns="91425" rIns="91425" bIns="91425" anchor="t" anchorCtr="0">
            <a:noAutofit/>
          </a:bodyPr>
          <a:lstStyle/>
          <a:p>
            <a:pPr lvl="0" algn="l" rtl="0">
              <a:spcBef>
                <a:spcPts val="0"/>
              </a:spcBef>
              <a:buNone/>
            </a:pPr>
            <a:r>
              <a:rPr lang="en-US" sz="4000" b="1" dirty="0" smtClean="0">
                <a:solidFill>
                  <a:schemeClr val="accent1"/>
                </a:solidFill>
                <a:latin typeface="Century Gothic"/>
                <a:ea typeface="Century Gothic"/>
                <a:cs typeface="Century Gothic"/>
                <a:sym typeface="Century Gothic"/>
              </a:rPr>
              <a:t>Earth Trends Modeler</a:t>
            </a:r>
          </a:p>
        </p:txBody>
      </p:sp>
      <p:pic>
        <p:nvPicPr>
          <p:cNvPr id="5" name="S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4561633" y="3801883"/>
            <a:ext cx="4582368" cy="2961988"/>
          </a:xfrm>
          <a:prstGeom prst="rect">
            <a:avLst/>
          </a:prstGeom>
          <a:ln>
            <a:solidFill>
              <a:schemeClr val="bg1">
                <a:lumMod val="75000"/>
              </a:schemeClr>
            </a:solidFill>
          </a:ln>
        </p:spPr>
      </p:pic>
      <p:pic>
        <p:nvPicPr>
          <p:cNvPr id="4" name="PAR">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0" y="3815288"/>
            <a:ext cx="4561630" cy="2948581"/>
          </a:xfrm>
          <a:prstGeom prst="rect">
            <a:avLst/>
          </a:prstGeom>
          <a:ln>
            <a:solidFill>
              <a:schemeClr val="bg1">
                <a:lumMod val="75000"/>
              </a:schemeClr>
            </a:solidFill>
          </a:ln>
        </p:spPr>
      </p:pic>
      <p:pic>
        <p:nvPicPr>
          <p:cNvPr id="2" name="Chl-a">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3079" y="850212"/>
            <a:ext cx="4566409" cy="2951671"/>
          </a:xfrm>
          <a:prstGeom prst="rect">
            <a:avLst/>
          </a:prstGeom>
          <a:ln>
            <a:solidFill>
              <a:schemeClr val="bg1">
                <a:lumMod val="75000"/>
              </a:schemeClr>
            </a:solidFill>
          </a:ln>
        </p:spPr>
      </p:pic>
      <p:pic>
        <p:nvPicPr>
          <p:cNvPr id="3" name="CDOM">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4"/>
          <a:stretch>
            <a:fillRect/>
          </a:stretch>
        </p:blipFill>
        <p:spPr>
          <a:xfrm>
            <a:off x="4577590" y="850212"/>
            <a:ext cx="4566409" cy="2951671"/>
          </a:xfrm>
          <a:prstGeom prst="rect">
            <a:avLst/>
          </a:prstGeom>
          <a:ln>
            <a:solidFill>
              <a:schemeClr val="bg1">
                <a:lumMod val="75000"/>
              </a:schemeClr>
            </a:solidFill>
          </a:ln>
        </p:spPr>
      </p:pic>
      <p:sp>
        <p:nvSpPr>
          <p:cNvPr id="14" name="Shape 122"/>
          <p:cNvSpPr txBox="1"/>
          <p:nvPr/>
        </p:nvSpPr>
        <p:spPr>
          <a:xfrm>
            <a:off x="0" y="850210"/>
            <a:ext cx="2349600" cy="451987"/>
          </a:xfrm>
          <a:prstGeom prst="rect">
            <a:avLst/>
          </a:prstGeom>
          <a:noFill/>
          <a:ln>
            <a:noFill/>
          </a:ln>
        </p:spPr>
        <p:txBody>
          <a:bodyPr lIns="91425" tIns="91425" rIns="91425" bIns="91425" anchor="t" anchorCtr="0">
            <a:noAutofit/>
          </a:bodyPr>
          <a:lstStyle/>
          <a:p>
            <a:pPr>
              <a:spcBef>
                <a:spcPts val="0"/>
              </a:spcBef>
              <a:buNone/>
            </a:pPr>
            <a:r>
              <a:rPr lang="en-US" sz="2000" dirty="0" err="1" smtClean="0">
                <a:solidFill>
                  <a:srgbClr val="FFFFFF"/>
                </a:solidFill>
                <a:latin typeface="Century Gothic"/>
                <a:ea typeface="Century Gothic"/>
                <a:cs typeface="Century Gothic"/>
                <a:sym typeface="Century Gothic"/>
              </a:rPr>
              <a:t>Chl</a:t>
            </a:r>
            <a:endParaRPr lang="en-US" sz="2000" i="1" dirty="0">
              <a:solidFill>
                <a:srgbClr val="FFFFFF"/>
              </a:solidFill>
              <a:latin typeface="Century Gothic"/>
              <a:ea typeface="Century Gothic"/>
              <a:cs typeface="Century Gothic"/>
              <a:sym typeface="Century Gothic"/>
            </a:endParaRPr>
          </a:p>
        </p:txBody>
      </p:sp>
      <p:sp>
        <p:nvSpPr>
          <p:cNvPr id="15" name="Shape 122"/>
          <p:cNvSpPr txBox="1"/>
          <p:nvPr/>
        </p:nvSpPr>
        <p:spPr>
          <a:xfrm>
            <a:off x="4584762" y="3800137"/>
            <a:ext cx="2349600" cy="451987"/>
          </a:xfrm>
          <a:prstGeom prst="rect">
            <a:avLst/>
          </a:prstGeom>
          <a:noFill/>
          <a:ln>
            <a:noFill/>
          </a:ln>
        </p:spPr>
        <p:txBody>
          <a:bodyPr lIns="91425" tIns="91425" rIns="91425" bIns="91425" anchor="t" anchorCtr="0">
            <a:noAutofit/>
          </a:bodyPr>
          <a:lstStyle/>
          <a:p>
            <a:pPr>
              <a:spcBef>
                <a:spcPts val="0"/>
              </a:spcBef>
              <a:buNone/>
            </a:pPr>
            <a:r>
              <a:rPr lang="en-US" sz="2000" dirty="0" smtClean="0">
                <a:solidFill>
                  <a:srgbClr val="FFFFFF"/>
                </a:solidFill>
                <a:latin typeface="Century Gothic"/>
                <a:ea typeface="Century Gothic"/>
                <a:cs typeface="Century Gothic"/>
                <a:sym typeface="Century Gothic"/>
              </a:rPr>
              <a:t>SST</a:t>
            </a:r>
            <a:endParaRPr lang="en-US" sz="2000" i="1" dirty="0">
              <a:solidFill>
                <a:srgbClr val="FFFFFF"/>
              </a:solidFill>
              <a:latin typeface="Century Gothic"/>
              <a:ea typeface="Century Gothic"/>
              <a:cs typeface="Century Gothic"/>
              <a:sym typeface="Century Gothic"/>
            </a:endParaRPr>
          </a:p>
        </p:txBody>
      </p:sp>
      <p:sp>
        <p:nvSpPr>
          <p:cNvPr id="18" name="Shape 122"/>
          <p:cNvSpPr txBox="1"/>
          <p:nvPr/>
        </p:nvSpPr>
        <p:spPr>
          <a:xfrm>
            <a:off x="0" y="3801883"/>
            <a:ext cx="2349600" cy="451987"/>
          </a:xfrm>
          <a:prstGeom prst="rect">
            <a:avLst/>
          </a:prstGeom>
          <a:noFill/>
          <a:ln>
            <a:noFill/>
          </a:ln>
        </p:spPr>
        <p:txBody>
          <a:bodyPr lIns="91425" tIns="91425" rIns="91425" bIns="91425" anchor="t" anchorCtr="0">
            <a:noAutofit/>
          </a:bodyPr>
          <a:lstStyle/>
          <a:p>
            <a:pPr>
              <a:spcBef>
                <a:spcPts val="0"/>
              </a:spcBef>
              <a:buNone/>
            </a:pPr>
            <a:r>
              <a:rPr lang="en-US" sz="2000" dirty="0" smtClean="0">
                <a:solidFill>
                  <a:srgbClr val="FFFFFF"/>
                </a:solidFill>
                <a:latin typeface="Century Gothic"/>
                <a:ea typeface="Century Gothic"/>
                <a:cs typeface="Century Gothic"/>
                <a:sym typeface="Century Gothic"/>
              </a:rPr>
              <a:t>PAR</a:t>
            </a:r>
            <a:endParaRPr lang="en-US" sz="2000" i="1" dirty="0">
              <a:solidFill>
                <a:srgbClr val="FFFFFF"/>
              </a:solidFill>
              <a:latin typeface="Century Gothic"/>
              <a:ea typeface="Century Gothic"/>
              <a:cs typeface="Century Gothic"/>
              <a:sym typeface="Century Gothic"/>
            </a:endParaRPr>
          </a:p>
        </p:txBody>
      </p:sp>
      <p:sp>
        <p:nvSpPr>
          <p:cNvPr id="19" name="Shape 122"/>
          <p:cNvSpPr txBox="1"/>
          <p:nvPr/>
        </p:nvSpPr>
        <p:spPr>
          <a:xfrm>
            <a:off x="4584762" y="849119"/>
            <a:ext cx="2349600" cy="451987"/>
          </a:xfrm>
          <a:prstGeom prst="rect">
            <a:avLst/>
          </a:prstGeom>
          <a:noFill/>
          <a:ln>
            <a:noFill/>
          </a:ln>
        </p:spPr>
        <p:txBody>
          <a:bodyPr lIns="91425" tIns="91425" rIns="91425" bIns="91425" anchor="t" anchorCtr="0">
            <a:noAutofit/>
          </a:bodyPr>
          <a:lstStyle/>
          <a:p>
            <a:pPr>
              <a:spcBef>
                <a:spcPts val="0"/>
              </a:spcBef>
              <a:buNone/>
            </a:pPr>
            <a:r>
              <a:rPr lang="en-US" sz="2000" dirty="0" smtClean="0">
                <a:solidFill>
                  <a:srgbClr val="FFFFFF"/>
                </a:solidFill>
                <a:latin typeface="Century Gothic"/>
                <a:ea typeface="Century Gothic"/>
                <a:cs typeface="Century Gothic"/>
                <a:sym typeface="Century Gothic"/>
              </a:rPr>
              <a:t>CDOM Index</a:t>
            </a:r>
            <a:endParaRPr lang="en-US" sz="2000" i="1" dirty="0">
              <a:solidFill>
                <a:srgbClr val="FFFFFF"/>
              </a:solidFill>
              <a:latin typeface="Century Gothic"/>
              <a:ea typeface="Century Gothic"/>
              <a:cs typeface="Century Gothic"/>
              <a:sym typeface="Century Gothic"/>
            </a:endParaRPr>
          </a:p>
        </p:txBody>
      </p:sp>
      <p:cxnSp>
        <p:nvCxnSpPr>
          <p:cNvPr id="7" name="Straight Connector 6"/>
          <p:cNvCxnSpPr/>
          <p:nvPr/>
        </p:nvCxnSpPr>
        <p:spPr>
          <a:xfrm>
            <a:off x="-8830" y="43543"/>
            <a:ext cx="9140920" cy="0"/>
          </a:xfrm>
          <a:prstGeom prst="line">
            <a:avLst/>
          </a:prstGeom>
          <a:ln w="1270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830" y="6807194"/>
            <a:ext cx="9161660"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49977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8600" fill="hold"/>
                                        <p:tgtEl>
                                          <p:spTgt spid="2"/>
                                        </p:tgtEl>
                                      </p:cBhvr>
                                    </p:cmd>
                                  </p:childTnLst>
                                </p:cTn>
                              </p:par>
                              <p:par>
                                <p:cTn id="7" presetID="1" presetClass="mediacall" presetSubtype="0" fill="hold" nodeType="withEffect">
                                  <p:stCondLst>
                                    <p:cond delay="0"/>
                                  </p:stCondLst>
                                  <p:childTnLst>
                                    <p:cmd type="call" cmd="playFrom(0.0)">
                                      <p:cBhvr>
                                        <p:cTn id="8" dur="118600" fill="hold"/>
                                        <p:tgtEl>
                                          <p:spTgt spid="3"/>
                                        </p:tgtEl>
                                      </p:cBhvr>
                                    </p:cmd>
                                  </p:childTnLst>
                                </p:cTn>
                              </p:par>
                              <p:par>
                                <p:cTn id="9" presetID="1" presetClass="mediacall" presetSubtype="0" fill="hold" nodeType="withEffect">
                                  <p:stCondLst>
                                    <p:cond delay="0"/>
                                  </p:stCondLst>
                                  <p:childTnLst>
                                    <p:cmd type="call" cmd="playFrom(0.0)">
                                      <p:cBhvr>
                                        <p:cTn id="10" dur="118600" fill="hold"/>
                                        <p:tgtEl>
                                          <p:spTgt spid="4"/>
                                        </p:tgtEl>
                                      </p:cBhvr>
                                    </p:cmd>
                                  </p:childTnLst>
                                </p:cTn>
                              </p:par>
                              <p:par>
                                <p:cTn id="11" presetID="1" presetClass="mediacall" presetSubtype="0" fill="hold" nodeType="withEffect">
                                  <p:stCondLst>
                                    <p:cond delay="0"/>
                                  </p:stCondLst>
                                  <p:childTnLst>
                                    <p:cmd type="call" cmd="playFrom(0.0)">
                                      <p:cBhvr>
                                        <p:cTn id="12" dur="118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with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video>
              <p:cMediaNode vol="80000">
                <p:cTn id="19" repeatCount="indefinite" fill="hold" display="0">
                  <p:stCondLst>
                    <p:cond delay="indefinite"/>
                  </p:stCondLst>
                </p:cTn>
                <p:tgtEl>
                  <p:spTgt spid="3"/>
                </p:tgtEl>
              </p:cMediaNode>
            </p:video>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with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video>
              <p:cMediaNode vol="80000">
                <p:cTn id="25" repeatCount="indefinite" fill="hold" display="0">
                  <p:stCondLst>
                    <p:cond delay="indefinite"/>
                  </p:stCondLst>
                </p:cTn>
                <p:tgtEl>
                  <p:spTgt spid="4"/>
                </p:tgtEl>
              </p:cMediaNode>
            </p:video>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withEffect">
                                  <p:stCondLst>
                                    <p:cond delay="0"/>
                                  </p:stCondLst>
                                  <p:childTnLst>
                                    <p:cmd type="call" cmd="togglePause">
                                      <p:cBhvr>
                                        <p:cTn id="30" dur="1" fill="hold"/>
                                        <p:tgtEl>
                                          <p:spTgt spid="4"/>
                                        </p:tgtEl>
                                      </p:cBhvr>
                                    </p:cmd>
                                  </p:childTnLst>
                                </p:cTn>
                              </p:par>
                            </p:childTnLst>
                          </p:cTn>
                        </p:par>
                      </p:childTnLst>
                    </p:cTn>
                  </p:par>
                </p:childTnLst>
              </p:cTn>
              <p:nextCondLst>
                <p:cond evt="onClick" delay="0">
                  <p:tgtEl>
                    <p:spTgt spid="4"/>
                  </p:tgtEl>
                </p:cond>
              </p:nextCondLst>
            </p:seq>
            <p:video>
              <p:cMediaNode vol="80000">
                <p:cTn id="31" repeatCount="indefinite" fill="hold" display="0">
                  <p:stCondLst>
                    <p:cond delay="indefinite"/>
                  </p:stCondLst>
                </p:cTn>
                <p:tgtEl>
                  <p:spTgt spid="5"/>
                </p:tgtEl>
              </p:cMediaNode>
            </p:video>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withEffect">
                                  <p:stCondLst>
                                    <p:cond delay="0"/>
                                  </p:stCondLst>
                                  <p:childTnLst>
                                    <p:cmd type="call" cmd="togglePause">
                                      <p:cBhvr>
                                        <p:cTn id="36"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a:spLocks noGrp="1"/>
          </p:cNvSpPr>
          <p:nvPr>
            <p:ph type="body" idx="1"/>
          </p:nvPr>
        </p:nvSpPr>
        <p:spPr>
          <a:xfrm>
            <a:off x="328918" y="1670858"/>
            <a:ext cx="4237898" cy="4870618"/>
          </a:xfrm>
          <a:prstGeom prst="rect">
            <a:avLst/>
          </a:prstGeom>
          <a:noFill/>
          <a:ln w="9525" cap="flat" cmpd="sng">
            <a:solidFill>
              <a:schemeClr val="bg1">
                <a:lumMod val="75000"/>
              </a:schemeClr>
            </a:solidFill>
            <a:prstDash val="solid"/>
            <a:round/>
            <a:headEnd type="none" w="med" len="med"/>
            <a:tailEnd type="none" w="med" len="med"/>
          </a:ln>
        </p:spPr>
        <p:txBody>
          <a:bodyPr lIns="91425" tIns="91425" rIns="91425" bIns="91425" anchor="t" anchorCtr="0">
            <a:noAutofit/>
          </a:bodyPr>
          <a:lstStyle/>
          <a:p>
            <a:pPr lvl="0">
              <a:spcBef>
                <a:spcPts val="200"/>
              </a:spcBef>
              <a:buClr>
                <a:srgbClr val="75AADB"/>
              </a:buClr>
            </a:pPr>
            <a:r>
              <a:rPr lang="en-US" sz="2500" b="1" dirty="0" smtClean="0">
                <a:solidFill>
                  <a:schemeClr val="dk1"/>
                </a:solidFill>
                <a:latin typeface="Century Gothic"/>
                <a:ea typeface="Century Gothic"/>
                <a:cs typeface="Century Gothic"/>
                <a:sym typeface="Century Gothic"/>
              </a:rPr>
              <a:t>Outputs:</a:t>
            </a:r>
          </a:p>
          <a:p>
            <a:pPr lvl="0">
              <a:spcBef>
                <a:spcPts val="200"/>
              </a:spcBef>
              <a:buClr>
                <a:srgbClr val="75AADB"/>
              </a:buClr>
            </a:pPr>
            <a:endParaRPr lang="en-US" sz="1250" dirty="0" smtClean="0">
              <a:solidFill>
                <a:schemeClr val="dk1"/>
              </a:solidFill>
              <a:latin typeface="Century Gothic"/>
              <a:ea typeface="Century Gothic"/>
              <a:cs typeface="Century Gothic"/>
              <a:sym typeface="Century Gothic"/>
            </a:endParaRPr>
          </a:p>
          <a:p>
            <a:pPr marL="342900" lvl="0" indent="-342900">
              <a:lnSpc>
                <a:spcPct val="100000"/>
              </a:lnSpc>
              <a:spcBef>
                <a:spcPts val="200"/>
              </a:spcBef>
              <a:buClr>
                <a:srgbClr val="75AADB"/>
              </a:buClr>
              <a:buFont typeface="Webdings" panose="05030102010509060703" pitchFamily="18" charset="2"/>
              <a:buChar char="4"/>
            </a:pPr>
            <a:r>
              <a:rPr lang="en-US" sz="2500" kern="1200" dirty="0" smtClean="0">
                <a:solidFill>
                  <a:srgbClr val="767171"/>
                </a:solidFill>
                <a:latin typeface="Century Gothic"/>
                <a:ea typeface="+mn-ea"/>
              </a:rPr>
              <a:t>Linear Correlation (r)</a:t>
            </a:r>
          </a:p>
          <a:p>
            <a:pPr marL="342900" lvl="0" indent="-342900">
              <a:lnSpc>
                <a:spcPct val="100000"/>
              </a:lnSpc>
              <a:spcBef>
                <a:spcPts val="200"/>
              </a:spcBef>
              <a:buClr>
                <a:srgbClr val="75AADB"/>
              </a:buClr>
              <a:buFont typeface="Webdings" panose="05030102010509060703" pitchFamily="18" charset="2"/>
              <a:buChar char="4"/>
            </a:pPr>
            <a:endParaRPr lang="en-US" sz="1250" kern="1200" dirty="0" smtClean="0">
              <a:solidFill>
                <a:srgbClr val="767171"/>
              </a:solidFill>
              <a:latin typeface="Century Gothic"/>
              <a:ea typeface="+mn-ea"/>
            </a:endParaRPr>
          </a:p>
          <a:p>
            <a:pPr lvl="0">
              <a:lnSpc>
                <a:spcPct val="100000"/>
              </a:lnSpc>
              <a:spcBef>
                <a:spcPts val="200"/>
              </a:spcBef>
              <a:buClr>
                <a:srgbClr val="75AADB"/>
              </a:buClr>
            </a:pPr>
            <a:endParaRPr lang="en-US" sz="1250" kern="1200" dirty="0" smtClean="0">
              <a:solidFill>
                <a:srgbClr val="767171"/>
              </a:solidFill>
              <a:latin typeface="Century Gothic"/>
              <a:ea typeface="+mn-ea"/>
            </a:endParaRPr>
          </a:p>
          <a:p>
            <a:pPr marL="342900" lvl="0" indent="-342900">
              <a:lnSpc>
                <a:spcPct val="100000"/>
              </a:lnSpc>
              <a:spcBef>
                <a:spcPts val="200"/>
              </a:spcBef>
              <a:buClr>
                <a:srgbClr val="75AADB"/>
              </a:buClr>
              <a:buFont typeface="Webdings" panose="05030102010509060703" pitchFamily="18" charset="2"/>
              <a:buChar char="4"/>
            </a:pPr>
            <a:r>
              <a:rPr lang="en-US" sz="2500" kern="1200" dirty="0" smtClean="0">
                <a:solidFill>
                  <a:srgbClr val="767171"/>
                </a:solidFill>
                <a:latin typeface="Century Gothic"/>
                <a:ea typeface="+mn-ea"/>
              </a:rPr>
              <a:t>Monotonic Trend</a:t>
            </a:r>
          </a:p>
          <a:p>
            <a:pPr lvl="0">
              <a:lnSpc>
                <a:spcPct val="100000"/>
              </a:lnSpc>
              <a:spcBef>
                <a:spcPts val="200"/>
              </a:spcBef>
              <a:buClr>
                <a:srgbClr val="75AADB"/>
              </a:buClr>
            </a:pPr>
            <a:r>
              <a:rPr lang="en-US" sz="2500" kern="1200" dirty="0">
                <a:solidFill>
                  <a:srgbClr val="767171"/>
                </a:solidFill>
                <a:latin typeface="Century Gothic"/>
                <a:ea typeface="+mn-ea"/>
              </a:rPr>
              <a:t> </a:t>
            </a:r>
            <a:r>
              <a:rPr lang="en-US" sz="2500" kern="1200" dirty="0" smtClean="0">
                <a:solidFill>
                  <a:srgbClr val="767171"/>
                </a:solidFill>
                <a:latin typeface="Century Gothic"/>
                <a:ea typeface="+mn-ea"/>
              </a:rPr>
              <a:t>   (Mann-Kendall Test)</a:t>
            </a:r>
          </a:p>
          <a:p>
            <a:pPr marL="342900" lvl="0" indent="-342900">
              <a:lnSpc>
                <a:spcPct val="100000"/>
              </a:lnSpc>
              <a:spcBef>
                <a:spcPts val="200"/>
              </a:spcBef>
              <a:buClr>
                <a:srgbClr val="75AADB"/>
              </a:buClr>
              <a:buFont typeface="Webdings" panose="05030102010509060703" pitchFamily="18" charset="2"/>
              <a:buChar char="4"/>
            </a:pPr>
            <a:endParaRPr lang="en-US" sz="2500" kern="1200" dirty="0" smtClean="0">
              <a:solidFill>
                <a:srgbClr val="767171"/>
              </a:solidFill>
              <a:latin typeface="Century Gothic"/>
              <a:ea typeface="+mn-ea"/>
            </a:endParaRPr>
          </a:p>
          <a:p>
            <a:pPr marL="342900" lvl="0" indent="-342900">
              <a:lnSpc>
                <a:spcPct val="100000"/>
              </a:lnSpc>
              <a:spcBef>
                <a:spcPts val="200"/>
              </a:spcBef>
              <a:buClr>
                <a:srgbClr val="75AADB"/>
              </a:buClr>
              <a:buFont typeface="Webdings" panose="05030102010509060703" pitchFamily="18" charset="2"/>
              <a:buChar char="4"/>
            </a:pPr>
            <a:endParaRPr lang="en-US" sz="2500" kern="1200" dirty="0">
              <a:solidFill>
                <a:srgbClr val="767171"/>
              </a:solidFill>
              <a:latin typeface="Century Gothic"/>
              <a:ea typeface="+mn-ea"/>
            </a:endParaRPr>
          </a:p>
          <a:p>
            <a:pPr lvl="0">
              <a:spcBef>
                <a:spcPts val="200"/>
              </a:spcBef>
              <a:buClr>
                <a:srgbClr val="75AADB"/>
              </a:buClr>
            </a:pPr>
            <a:endParaRPr lang="en-US" sz="2400" dirty="0" smtClean="0">
              <a:solidFill>
                <a:schemeClr val="dk1"/>
              </a:solidFill>
              <a:latin typeface="Century Gothic"/>
              <a:ea typeface="Century Gothic"/>
              <a:cs typeface="Century Gothic"/>
              <a:sym typeface="Century Gothic"/>
            </a:endParaRPr>
          </a:p>
          <a:p>
            <a:pPr lvl="0">
              <a:spcBef>
                <a:spcPts val="200"/>
              </a:spcBef>
              <a:buClr>
                <a:srgbClr val="75AADB"/>
              </a:buClr>
            </a:pPr>
            <a:r>
              <a:rPr lang="en-US" sz="2400" b="1" dirty="0">
                <a:solidFill>
                  <a:schemeClr val="dk1"/>
                </a:solidFill>
                <a:latin typeface="Century Gothic"/>
                <a:ea typeface="Century Gothic"/>
                <a:cs typeface="Century Gothic"/>
                <a:sym typeface="Century Gothic"/>
              </a:rPr>
              <a:t>	</a:t>
            </a:r>
          </a:p>
        </p:txBody>
      </p:sp>
      <p:pic>
        <p:nvPicPr>
          <p:cNvPr id="1028" name="Picture 4" descr="https://upload.wikimedia.org/wikipedia/commons/thumb/3/32/Monotonicity_example1.png/220px-Monotonicity_example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18847" y="4519246"/>
            <a:ext cx="1925813" cy="1855784"/>
          </a:xfrm>
          <a:prstGeom prst="rect">
            <a:avLst/>
          </a:prstGeom>
          <a:noFill/>
          <a:extLst>
            <a:ext uri="{909E8E84-426E-40DD-AFC4-6F175D3DCCD1}">
              <a14:hiddenFill xmlns:a14="http://schemas.microsoft.com/office/drawing/2010/main">
                <a:solidFill>
                  <a:srgbClr val="FFFFFF"/>
                </a:solidFill>
              </a14:hiddenFill>
            </a:ext>
          </a:extLst>
        </p:spPr>
      </p:pic>
      <p:sp>
        <p:nvSpPr>
          <p:cNvPr id="11" name="Shape 182"/>
          <p:cNvSpPr txBox="1">
            <a:spLocks noGrp="1"/>
          </p:cNvSpPr>
          <p:nvPr>
            <p:ph type="body" idx="1"/>
          </p:nvPr>
        </p:nvSpPr>
        <p:spPr>
          <a:xfrm>
            <a:off x="337975" y="374471"/>
            <a:ext cx="4228841" cy="1296066"/>
          </a:xfrm>
          <a:prstGeom prst="rect">
            <a:avLst/>
          </a:prstGeom>
          <a:noFill/>
          <a:ln w="9525" cap="flat" cmpd="sng">
            <a:solidFill>
              <a:schemeClr val="bg1">
                <a:lumMod val="75000"/>
              </a:schemeClr>
            </a:solidFill>
            <a:prstDash val="solid"/>
            <a:round/>
            <a:headEnd type="none" w="med" len="med"/>
            <a:tailEnd type="none" w="med" len="med"/>
          </a:ln>
        </p:spPr>
        <p:txBody>
          <a:bodyPr lIns="91425" tIns="91425" rIns="91425" bIns="91425" anchor="t" anchorCtr="0">
            <a:noAutofit/>
          </a:bodyPr>
          <a:lstStyle/>
          <a:p>
            <a:pPr lvl="0" algn="ctr">
              <a:spcBef>
                <a:spcPts val="200"/>
              </a:spcBef>
              <a:buClr>
                <a:srgbClr val="75AADB"/>
              </a:buClr>
            </a:pPr>
            <a:r>
              <a:rPr lang="en-US" sz="4000" b="1" dirty="0" smtClean="0">
                <a:solidFill>
                  <a:schemeClr val="accent1"/>
                </a:solidFill>
                <a:latin typeface="Century Gothic"/>
                <a:ea typeface="Century Gothic"/>
                <a:cs typeface="Century Gothic"/>
                <a:sym typeface="Century Gothic"/>
              </a:rPr>
              <a:t>Inter-Annual Trends</a:t>
            </a:r>
          </a:p>
          <a:p>
            <a:pPr lvl="0">
              <a:lnSpc>
                <a:spcPct val="100000"/>
              </a:lnSpc>
              <a:spcBef>
                <a:spcPts val="200"/>
              </a:spcBef>
              <a:buClr>
                <a:srgbClr val="75AADB"/>
              </a:buClr>
            </a:pPr>
            <a:endParaRPr lang="en-US" sz="2500" kern="1200" dirty="0" smtClean="0">
              <a:solidFill>
                <a:srgbClr val="767171"/>
              </a:solidFill>
              <a:latin typeface="Century Gothic"/>
              <a:ea typeface="+mn-ea"/>
            </a:endParaRPr>
          </a:p>
          <a:p>
            <a:pPr marL="342900" lvl="0" indent="-342900">
              <a:lnSpc>
                <a:spcPct val="100000"/>
              </a:lnSpc>
              <a:spcBef>
                <a:spcPts val="200"/>
              </a:spcBef>
              <a:buClr>
                <a:srgbClr val="75AADB"/>
              </a:buClr>
              <a:buFont typeface="Webdings" panose="05030102010509060703" pitchFamily="18" charset="2"/>
              <a:buChar char="4"/>
            </a:pPr>
            <a:endParaRPr lang="en-US" sz="2500" kern="1200" dirty="0">
              <a:solidFill>
                <a:srgbClr val="767171"/>
              </a:solidFill>
              <a:latin typeface="Century Gothic"/>
              <a:ea typeface="+mn-ea"/>
            </a:endParaRPr>
          </a:p>
          <a:p>
            <a:pPr lvl="0">
              <a:spcBef>
                <a:spcPts val="200"/>
              </a:spcBef>
              <a:buClr>
                <a:srgbClr val="75AADB"/>
              </a:buClr>
            </a:pPr>
            <a:endParaRPr lang="en-US" sz="2400" dirty="0" smtClean="0">
              <a:solidFill>
                <a:schemeClr val="dk1"/>
              </a:solidFill>
              <a:latin typeface="Century Gothic"/>
              <a:ea typeface="Century Gothic"/>
              <a:cs typeface="Century Gothic"/>
              <a:sym typeface="Century Gothic"/>
            </a:endParaRPr>
          </a:p>
          <a:p>
            <a:pPr lvl="0">
              <a:spcBef>
                <a:spcPts val="200"/>
              </a:spcBef>
              <a:buClr>
                <a:srgbClr val="75AADB"/>
              </a:buClr>
            </a:pPr>
            <a:r>
              <a:rPr lang="en-US" sz="2400" b="1" dirty="0">
                <a:solidFill>
                  <a:schemeClr val="dk1"/>
                </a:solidFill>
                <a:latin typeface="Century Gothic"/>
                <a:ea typeface="Century Gothic"/>
                <a:cs typeface="Century Gothic"/>
                <a:sym typeface="Century Gothic"/>
              </a:rPr>
              <a:t>	</a:t>
            </a:r>
          </a:p>
        </p:txBody>
      </p:sp>
      <p:sp>
        <p:nvSpPr>
          <p:cNvPr id="12" name="Shape 182"/>
          <p:cNvSpPr txBox="1">
            <a:spLocks noGrp="1"/>
          </p:cNvSpPr>
          <p:nvPr>
            <p:ph type="body" idx="1"/>
          </p:nvPr>
        </p:nvSpPr>
        <p:spPr>
          <a:xfrm>
            <a:off x="4566816" y="369274"/>
            <a:ext cx="4228841" cy="1296066"/>
          </a:xfrm>
          <a:prstGeom prst="rect">
            <a:avLst/>
          </a:prstGeom>
          <a:noFill/>
          <a:ln w="9525" cap="flat" cmpd="sng">
            <a:solidFill>
              <a:schemeClr val="bg1">
                <a:lumMod val="75000"/>
              </a:schemeClr>
            </a:solidFill>
            <a:prstDash val="solid"/>
            <a:round/>
            <a:headEnd type="none" w="med" len="med"/>
            <a:tailEnd type="none" w="med" len="med"/>
          </a:ln>
        </p:spPr>
        <p:txBody>
          <a:bodyPr lIns="91425" tIns="91425" rIns="91425" bIns="91425" anchor="t" anchorCtr="0">
            <a:noAutofit/>
          </a:bodyPr>
          <a:lstStyle/>
          <a:p>
            <a:pPr lvl="0" algn="ctr">
              <a:spcBef>
                <a:spcPts val="200"/>
              </a:spcBef>
              <a:buClr>
                <a:srgbClr val="75AADB"/>
              </a:buClr>
            </a:pPr>
            <a:r>
              <a:rPr lang="en-US" sz="4000" b="1" dirty="0" smtClean="0">
                <a:solidFill>
                  <a:schemeClr val="accent1"/>
                </a:solidFill>
                <a:latin typeface="Century Gothic"/>
                <a:ea typeface="Century Gothic"/>
                <a:cs typeface="Century Gothic"/>
                <a:sym typeface="Century Gothic"/>
              </a:rPr>
              <a:t>Seasonal </a:t>
            </a:r>
          </a:p>
          <a:p>
            <a:pPr lvl="0" algn="ctr">
              <a:spcBef>
                <a:spcPts val="200"/>
              </a:spcBef>
              <a:buClr>
                <a:srgbClr val="75AADB"/>
              </a:buClr>
            </a:pPr>
            <a:r>
              <a:rPr lang="en-US" sz="4000" b="1" dirty="0" smtClean="0">
                <a:solidFill>
                  <a:schemeClr val="accent1"/>
                </a:solidFill>
                <a:latin typeface="Century Gothic"/>
                <a:ea typeface="Century Gothic"/>
                <a:cs typeface="Century Gothic"/>
                <a:sym typeface="Century Gothic"/>
              </a:rPr>
              <a:t>Trends</a:t>
            </a:r>
          </a:p>
          <a:p>
            <a:pPr lvl="0">
              <a:lnSpc>
                <a:spcPct val="100000"/>
              </a:lnSpc>
              <a:spcBef>
                <a:spcPts val="200"/>
              </a:spcBef>
              <a:buClr>
                <a:srgbClr val="75AADB"/>
              </a:buClr>
            </a:pPr>
            <a:endParaRPr lang="en-US" sz="2500" kern="1200" dirty="0" smtClean="0">
              <a:solidFill>
                <a:srgbClr val="767171"/>
              </a:solidFill>
              <a:latin typeface="Century Gothic"/>
              <a:ea typeface="+mn-ea"/>
            </a:endParaRPr>
          </a:p>
          <a:p>
            <a:pPr marL="342900" lvl="0" indent="-342900">
              <a:lnSpc>
                <a:spcPct val="100000"/>
              </a:lnSpc>
              <a:spcBef>
                <a:spcPts val="200"/>
              </a:spcBef>
              <a:buClr>
                <a:srgbClr val="75AADB"/>
              </a:buClr>
              <a:buFont typeface="Webdings" panose="05030102010509060703" pitchFamily="18" charset="2"/>
              <a:buChar char="4"/>
            </a:pPr>
            <a:endParaRPr lang="en-US" sz="2500" kern="1200" dirty="0">
              <a:solidFill>
                <a:srgbClr val="767171"/>
              </a:solidFill>
              <a:latin typeface="Century Gothic"/>
              <a:ea typeface="+mn-ea"/>
            </a:endParaRPr>
          </a:p>
          <a:p>
            <a:pPr lvl="0">
              <a:spcBef>
                <a:spcPts val="200"/>
              </a:spcBef>
              <a:buClr>
                <a:srgbClr val="75AADB"/>
              </a:buClr>
            </a:pPr>
            <a:endParaRPr lang="en-US" sz="2400" dirty="0" smtClean="0">
              <a:solidFill>
                <a:schemeClr val="dk1"/>
              </a:solidFill>
              <a:latin typeface="Century Gothic"/>
              <a:ea typeface="Century Gothic"/>
              <a:cs typeface="Century Gothic"/>
              <a:sym typeface="Century Gothic"/>
            </a:endParaRPr>
          </a:p>
          <a:p>
            <a:pPr lvl="0">
              <a:spcBef>
                <a:spcPts val="200"/>
              </a:spcBef>
              <a:buClr>
                <a:srgbClr val="75AADB"/>
              </a:buClr>
            </a:pPr>
            <a:r>
              <a:rPr lang="en-US" sz="2400" b="1" dirty="0">
                <a:solidFill>
                  <a:schemeClr val="dk1"/>
                </a:solidFill>
                <a:latin typeface="Century Gothic"/>
                <a:ea typeface="Century Gothic"/>
                <a:cs typeface="Century Gothic"/>
                <a:sym typeface="Century Gothic"/>
              </a:rPr>
              <a:t>	</a:t>
            </a:r>
          </a:p>
        </p:txBody>
      </p:sp>
      <p:sp>
        <p:nvSpPr>
          <p:cNvPr id="13" name="Shape 182"/>
          <p:cNvSpPr txBox="1">
            <a:spLocks noGrp="1"/>
          </p:cNvSpPr>
          <p:nvPr>
            <p:ph type="body" idx="1"/>
          </p:nvPr>
        </p:nvSpPr>
        <p:spPr>
          <a:xfrm>
            <a:off x="4566814" y="1675413"/>
            <a:ext cx="4217114" cy="4870939"/>
          </a:xfrm>
          <a:prstGeom prst="rect">
            <a:avLst/>
          </a:prstGeom>
          <a:noFill/>
          <a:ln w="9525" cap="flat" cmpd="sng">
            <a:solidFill>
              <a:schemeClr val="bg1">
                <a:lumMod val="75000"/>
              </a:schemeClr>
            </a:solidFill>
            <a:prstDash val="solid"/>
            <a:round/>
            <a:headEnd type="none" w="med" len="med"/>
            <a:tailEnd type="none" w="med" len="med"/>
          </a:ln>
        </p:spPr>
        <p:txBody>
          <a:bodyPr lIns="91425" tIns="91425" rIns="91425" bIns="91425" anchor="t" anchorCtr="0">
            <a:noAutofit/>
          </a:bodyPr>
          <a:lstStyle/>
          <a:p>
            <a:pPr lvl="0">
              <a:spcBef>
                <a:spcPts val="200"/>
              </a:spcBef>
              <a:buClr>
                <a:srgbClr val="75AADB"/>
              </a:buClr>
            </a:pPr>
            <a:r>
              <a:rPr lang="en-US" sz="2500" b="1" dirty="0" smtClean="0">
                <a:solidFill>
                  <a:schemeClr val="dk1"/>
                </a:solidFill>
                <a:latin typeface="Century Gothic"/>
                <a:ea typeface="Century Gothic"/>
                <a:cs typeface="Century Gothic"/>
                <a:sym typeface="Century Gothic"/>
              </a:rPr>
              <a:t>Outputs:</a:t>
            </a:r>
          </a:p>
          <a:p>
            <a:pPr lvl="0">
              <a:spcBef>
                <a:spcPts val="200"/>
              </a:spcBef>
              <a:buClr>
                <a:srgbClr val="75AADB"/>
              </a:buClr>
            </a:pPr>
            <a:endParaRPr lang="en-US" sz="1250" dirty="0" smtClean="0">
              <a:solidFill>
                <a:schemeClr val="dk1"/>
              </a:solidFill>
              <a:latin typeface="Century Gothic"/>
              <a:ea typeface="Century Gothic"/>
              <a:cs typeface="Century Gothic"/>
              <a:sym typeface="Century Gothic"/>
            </a:endParaRPr>
          </a:p>
          <a:p>
            <a:pPr marL="342900" lvl="0" indent="-342900">
              <a:lnSpc>
                <a:spcPct val="100000"/>
              </a:lnSpc>
              <a:spcBef>
                <a:spcPts val="200"/>
              </a:spcBef>
              <a:buClr>
                <a:srgbClr val="75AADB"/>
              </a:buClr>
              <a:buFont typeface="Webdings" panose="05030102010509060703" pitchFamily="18" charset="2"/>
              <a:buChar char="4"/>
            </a:pPr>
            <a:r>
              <a:rPr lang="en-US" sz="2500" kern="1200" dirty="0" smtClean="0">
                <a:solidFill>
                  <a:srgbClr val="767171"/>
                </a:solidFill>
                <a:latin typeface="Century Gothic"/>
                <a:ea typeface="+mn-ea"/>
              </a:rPr>
              <a:t>Amplitude and phase color composite maps</a:t>
            </a:r>
          </a:p>
          <a:p>
            <a:pPr marL="342900" lvl="0" indent="-342900">
              <a:lnSpc>
                <a:spcPct val="100000"/>
              </a:lnSpc>
              <a:spcBef>
                <a:spcPts val="200"/>
              </a:spcBef>
              <a:buClr>
                <a:srgbClr val="75AADB"/>
              </a:buClr>
              <a:buFont typeface="Webdings" panose="05030102010509060703" pitchFamily="18" charset="2"/>
              <a:buChar char="4"/>
            </a:pPr>
            <a:endParaRPr lang="en-US" sz="1250" kern="1200" dirty="0" smtClean="0">
              <a:solidFill>
                <a:srgbClr val="767171"/>
              </a:solidFill>
              <a:latin typeface="Century Gothic"/>
              <a:ea typeface="+mn-ea"/>
            </a:endParaRPr>
          </a:p>
          <a:p>
            <a:pPr lvl="0">
              <a:lnSpc>
                <a:spcPct val="100000"/>
              </a:lnSpc>
              <a:spcBef>
                <a:spcPts val="200"/>
              </a:spcBef>
              <a:buClr>
                <a:srgbClr val="75AADB"/>
              </a:buClr>
            </a:pPr>
            <a:endParaRPr lang="en-US" sz="1250" kern="1200" dirty="0" smtClean="0">
              <a:solidFill>
                <a:srgbClr val="767171"/>
              </a:solidFill>
              <a:latin typeface="Century Gothic"/>
              <a:ea typeface="+mn-ea"/>
            </a:endParaRPr>
          </a:p>
          <a:p>
            <a:pPr marL="342900" lvl="0" indent="-342900">
              <a:lnSpc>
                <a:spcPct val="100000"/>
              </a:lnSpc>
              <a:spcBef>
                <a:spcPts val="200"/>
              </a:spcBef>
              <a:buClr>
                <a:srgbClr val="75AADB"/>
              </a:buClr>
              <a:buFont typeface="Webdings" panose="05030102010509060703" pitchFamily="18" charset="2"/>
              <a:buChar char="4"/>
            </a:pPr>
            <a:r>
              <a:rPr lang="en-US" sz="2500" kern="1200" dirty="0" smtClean="0">
                <a:solidFill>
                  <a:srgbClr val="767171"/>
                </a:solidFill>
                <a:latin typeface="Century Gothic"/>
                <a:ea typeface="+mn-ea"/>
              </a:rPr>
              <a:t>Fitted Seasonal Curves</a:t>
            </a:r>
          </a:p>
          <a:p>
            <a:pPr marL="342900" lvl="0" indent="-342900">
              <a:lnSpc>
                <a:spcPct val="100000"/>
              </a:lnSpc>
              <a:spcBef>
                <a:spcPts val="200"/>
              </a:spcBef>
              <a:buClr>
                <a:srgbClr val="75AADB"/>
              </a:buClr>
              <a:buFont typeface="Webdings" panose="05030102010509060703" pitchFamily="18" charset="2"/>
              <a:buChar char="4"/>
            </a:pPr>
            <a:endParaRPr lang="en-US" sz="2500" kern="1200" dirty="0" smtClean="0">
              <a:solidFill>
                <a:srgbClr val="767171"/>
              </a:solidFill>
              <a:latin typeface="Century Gothic"/>
              <a:ea typeface="+mn-ea"/>
            </a:endParaRPr>
          </a:p>
          <a:p>
            <a:pPr marL="342900" lvl="0" indent="-342900">
              <a:lnSpc>
                <a:spcPct val="100000"/>
              </a:lnSpc>
              <a:spcBef>
                <a:spcPts val="200"/>
              </a:spcBef>
              <a:buClr>
                <a:srgbClr val="75AADB"/>
              </a:buClr>
              <a:buFont typeface="Webdings" panose="05030102010509060703" pitchFamily="18" charset="2"/>
              <a:buChar char="4"/>
            </a:pPr>
            <a:endParaRPr lang="en-US" sz="2500" kern="1200" dirty="0">
              <a:solidFill>
                <a:srgbClr val="767171"/>
              </a:solidFill>
              <a:latin typeface="Century Gothic"/>
              <a:ea typeface="+mn-ea"/>
            </a:endParaRPr>
          </a:p>
          <a:p>
            <a:pPr lvl="0">
              <a:spcBef>
                <a:spcPts val="200"/>
              </a:spcBef>
              <a:buClr>
                <a:srgbClr val="75AADB"/>
              </a:buClr>
            </a:pPr>
            <a:endParaRPr lang="en-US" sz="2400" dirty="0" smtClean="0">
              <a:solidFill>
                <a:schemeClr val="dk1"/>
              </a:solidFill>
              <a:latin typeface="Century Gothic"/>
              <a:ea typeface="Century Gothic"/>
              <a:cs typeface="Century Gothic"/>
              <a:sym typeface="Century Gothic"/>
            </a:endParaRPr>
          </a:p>
          <a:p>
            <a:pPr lvl="0">
              <a:spcBef>
                <a:spcPts val="200"/>
              </a:spcBef>
              <a:buClr>
                <a:srgbClr val="75AADB"/>
              </a:buClr>
            </a:pPr>
            <a:r>
              <a:rPr lang="en-US" sz="2400" b="1" dirty="0">
                <a:solidFill>
                  <a:schemeClr val="dk1"/>
                </a:solidFill>
                <a:latin typeface="Century Gothic"/>
                <a:ea typeface="Century Gothic"/>
                <a:cs typeface="Century Gothic"/>
                <a:sym typeface="Century Gothic"/>
              </a:rPr>
              <a:t>	</a:t>
            </a:r>
          </a:p>
        </p:txBody>
      </p:sp>
      <p:pic>
        <p:nvPicPr>
          <p:cNvPr id="14" name="Content Placeholder 3"/>
          <p:cNvPicPr>
            <a:picLocks noChangeAspect="1"/>
          </p:cNvPicPr>
          <p:nvPr/>
        </p:nvPicPr>
        <p:blipFill rotWithShape="1">
          <a:blip r:embed="rId4" cstate="screen">
            <a:extLst>
              <a:ext uri="{28A0092B-C50C-407E-A947-70E740481C1C}">
                <a14:useLocalDpi xmlns:a14="http://schemas.microsoft.com/office/drawing/2010/main"/>
              </a:ext>
            </a:extLst>
          </a:blip>
          <a:srcRect l="24023" t="53943" r="6630" b="5414"/>
          <a:stretch/>
        </p:blipFill>
        <p:spPr>
          <a:xfrm>
            <a:off x="5081036" y="4897921"/>
            <a:ext cx="3200400" cy="1477109"/>
          </a:xfrm>
          <a:prstGeom prst="rect">
            <a:avLst/>
          </a:prstGeom>
          <a:noFill/>
          <a:ln>
            <a:noFill/>
          </a:ln>
        </p:spPr>
      </p:pic>
      <p:sp>
        <p:nvSpPr>
          <p:cNvPr id="4" name="Rectangle 3"/>
          <p:cNvSpPr/>
          <p:nvPr/>
        </p:nvSpPr>
        <p:spPr>
          <a:xfrm>
            <a:off x="337975" y="369274"/>
            <a:ext cx="4228841" cy="6166336"/>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566815" y="359636"/>
            <a:ext cx="4228841" cy="6173179"/>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8830" y="43543"/>
            <a:ext cx="9140920" cy="0"/>
          </a:xfrm>
          <a:prstGeom prst="line">
            <a:avLst/>
          </a:prstGeom>
          <a:ln w="1270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8830" y="6807194"/>
            <a:ext cx="9161660"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854550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1" name="Shape 211"/>
          <p:cNvSpPr txBox="1">
            <a:spLocks noGrp="1"/>
          </p:cNvSpPr>
          <p:nvPr>
            <p:ph type="body" idx="2"/>
          </p:nvPr>
        </p:nvSpPr>
        <p:spPr>
          <a:xfrm>
            <a:off x="128568" y="191897"/>
            <a:ext cx="7653599" cy="1289400"/>
          </a:xfrm>
          <a:prstGeom prst="rect">
            <a:avLst/>
          </a:prstGeom>
        </p:spPr>
        <p:txBody>
          <a:bodyPr lIns="91425" tIns="91425" rIns="91425" bIns="91425" anchor="t" anchorCtr="0">
            <a:noAutofit/>
          </a:bodyPr>
          <a:lstStyle/>
          <a:p>
            <a:pPr lvl="0" algn="l" rtl="0">
              <a:spcBef>
                <a:spcPts val="0"/>
              </a:spcBef>
              <a:buNone/>
            </a:pPr>
            <a:r>
              <a:rPr lang="en-US" sz="4000" b="1" dirty="0" err="1" smtClean="0">
                <a:solidFill>
                  <a:schemeClr val="accent1"/>
                </a:solidFill>
                <a:latin typeface="Century Gothic"/>
                <a:ea typeface="Century Gothic"/>
                <a:cs typeface="Century Gothic"/>
                <a:sym typeface="Century Gothic"/>
              </a:rPr>
              <a:t>Chl</a:t>
            </a:r>
            <a:endParaRPr lang="en-US" sz="4000" b="1" dirty="0">
              <a:solidFill>
                <a:schemeClr val="accent1"/>
              </a:solidFill>
              <a:latin typeface="Century Gothic"/>
              <a:ea typeface="Century Gothic"/>
              <a:cs typeface="Century Gothic"/>
              <a:sym typeface="Century Gothic"/>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2863" y="3334405"/>
            <a:ext cx="5097869" cy="3356161"/>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r="866"/>
          <a:stretch/>
        </p:blipFill>
        <p:spPr>
          <a:xfrm>
            <a:off x="5205610" y="4074707"/>
            <a:ext cx="3815541" cy="2649003"/>
          </a:xfrm>
          <a:prstGeom prst="rect">
            <a:avLst/>
          </a:prstGeom>
        </p:spPr>
      </p:pic>
      <p:sp>
        <p:nvSpPr>
          <p:cNvPr id="9" name="Shape 186"/>
          <p:cNvSpPr txBox="1"/>
          <p:nvPr/>
        </p:nvSpPr>
        <p:spPr>
          <a:xfrm>
            <a:off x="114698" y="861490"/>
            <a:ext cx="3964933" cy="2702927"/>
          </a:xfrm>
          <a:prstGeom prst="rect">
            <a:avLst/>
          </a:prstGeom>
          <a:noFill/>
          <a:ln>
            <a:noFill/>
          </a:ln>
        </p:spPr>
        <p:txBody>
          <a:bodyPr lIns="91425" tIns="91425" rIns="91425" bIns="91425" anchor="t" anchorCtr="0">
            <a:noAutofit/>
          </a:bodyPr>
          <a:lstStyle/>
          <a:p>
            <a:r>
              <a:rPr lang="en-US" sz="1800" b="1" dirty="0" smtClean="0">
                <a:latin typeface="Century Gothic"/>
                <a:ea typeface="Century Gothic"/>
                <a:cs typeface="Century Gothic"/>
                <a:sym typeface="Century Gothic"/>
              </a:rPr>
              <a:t>Top</a:t>
            </a:r>
            <a:r>
              <a:rPr lang="en-US" sz="1800" dirty="0">
                <a:latin typeface="Century Gothic"/>
                <a:ea typeface="Century Gothic"/>
                <a:cs typeface="Century Gothic"/>
                <a:sym typeface="Century Gothic"/>
              </a:rPr>
              <a:t>: Monotonic trends (</a:t>
            </a:r>
            <a:r>
              <a:rPr lang="en-US" sz="1800" b="1" dirty="0">
                <a:solidFill>
                  <a:schemeClr val="accent6">
                    <a:lumMod val="75000"/>
                  </a:schemeClr>
                </a:solidFill>
                <a:latin typeface="Century Gothic"/>
                <a:ea typeface="Century Gothic"/>
                <a:cs typeface="Century Gothic"/>
                <a:sym typeface="Century Gothic"/>
              </a:rPr>
              <a:t>orange</a:t>
            </a:r>
            <a:r>
              <a:rPr lang="en-US" sz="1800" dirty="0">
                <a:latin typeface="Century Gothic"/>
                <a:ea typeface="Century Gothic"/>
                <a:cs typeface="Century Gothic"/>
                <a:sym typeface="Century Gothic"/>
              </a:rPr>
              <a:t> = significantly increasing, </a:t>
            </a:r>
            <a:r>
              <a:rPr lang="en-US" sz="1800" b="1" dirty="0">
                <a:solidFill>
                  <a:srgbClr val="0070C0"/>
                </a:solidFill>
                <a:latin typeface="Century Gothic"/>
                <a:ea typeface="Century Gothic"/>
                <a:cs typeface="Century Gothic"/>
                <a:sym typeface="Century Gothic"/>
              </a:rPr>
              <a:t>blue</a:t>
            </a:r>
            <a:r>
              <a:rPr lang="en-US" sz="1800" dirty="0">
                <a:latin typeface="Century Gothic"/>
                <a:ea typeface="Century Gothic"/>
                <a:cs typeface="Century Gothic"/>
                <a:sym typeface="Century Gothic"/>
              </a:rPr>
              <a:t> = significantly decreasing, </a:t>
            </a:r>
            <a:r>
              <a:rPr lang="el-GR" sz="1800" i="1" dirty="0">
                <a:latin typeface="Century Gothic"/>
                <a:ea typeface="Century Gothic"/>
                <a:cs typeface="Century Gothic"/>
                <a:sym typeface="Century Gothic"/>
              </a:rPr>
              <a:t>α</a:t>
            </a:r>
            <a:r>
              <a:rPr lang="en-US" sz="1800" dirty="0">
                <a:latin typeface="Century Gothic"/>
                <a:ea typeface="Century Gothic"/>
                <a:cs typeface="Century Gothic"/>
                <a:sym typeface="Century Gothic"/>
              </a:rPr>
              <a:t>=0.05).</a:t>
            </a:r>
          </a:p>
          <a:p>
            <a:endParaRPr lang="en-US" sz="1800" dirty="0">
              <a:latin typeface="Century Gothic"/>
              <a:ea typeface="Century Gothic"/>
              <a:cs typeface="Century Gothic"/>
              <a:sym typeface="Century Gothic"/>
            </a:endParaRPr>
          </a:p>
          <a:p>
            <a:r>
              <a:rPr lang="en-US" sz="1800" b="1" dirty="0" smtClean="0">
                <a:latin typeface="Century Gothic"/>
                <a:ea typeface="Century Gothic"/>
                <a:cs typeface="Century Gothic"/>
                <a:sym typeface="Century Gothic"/>
              </a:rPr>
              <a:t>Bottom: </a:t>
            </a:r>
            <a:r>
              <a:rPr lang="en-US" sz="1800" dirty="0" smtClean="0">
                <a:latin typeface="Century Gothic"/>
                <a:ea typeface="Century Gothic"/>
                <a:cs typeface="Century Gothic"/>
                <a:sym typeface="Century Gothic"/>
              </a:rPr>
              <a:t>Amplitude color </a:t>
            </a:r>
            <a:r>
              <a:rPr lang="en-US" sz="1800" dirty="0">
                <a:latin typeface="Century Gothic"/>
                <a:ea typeface="Century Gothic"/>
                <a:cs typeface="Century Gothic"/>
                <a:sym typeface="Century Gothic"/>
              </a:rPr>
              <a:t>composite </a:t>
            </a:r>
            <a:r>
              <a:rPr lang="en-US" sz="1800" dirty="0" smtClean="0">
                <a:latin typeface="Century Gothic"/>
                <a:ea typeface="Century Gothic"/>
                <a:cs typeface="Century Gothic"/>
                <a:sym typeface="Century Gothic"/>
              </a:rPr>
              <a:t>map (left). Fitted seasonal curves (right).</a:t>
            </a:r>
            <a:endParaRPr lang="en-US" sz="1800" dirty="0">
              <a:latin typeface="Century Gothic"/>
              <a:ea typeface="Century Gothic"/>
              <a:cs typeface="Century Gothic"/>
              <a:sym typeface="Century Gothic"/>
            </a:endParaRPr>
          </a:p>
        </p:txBody>
      </p:sp>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01749" y="210676"/>
            <a:ext cx="5119402" cy="3300831"/>
          </a:xfrm>
          <a:prstGeom prst="rect">
            <a:avLst/>
          </a:prstGeom>
          <a:ln>
            <a:solidFill>
              <a:schemeClr val="bg1">
                <a:lumMod val="75000"/>
              </a:schemeClr>
            </a:solidFill>
          </a:ln>
        </p:spPr>
      </p:pic>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901748" y="543283"/>
            <a:ext cx="576705" cy="2301316"/>
          </a:xfrm>
          <a:prstGeom prst="rect">
            <a:avLst/>
          </a:prstGeom>
        </p:spPr>
      </p:pic>
      <p:sp>
        <p:nvSpPr>
          <p:cNvPr id="14" name="TextBox 13"/>
          <p:cNvSpPr txBox="1"/>
          <p:nvPr/>
        </p:nvSpPr>
        <p:spPr>
          <a:xfrm>
            <a:off x="3901750" y="225912"/>
            <a:ext cx="1165586" cy="369332"/>
          </a:xfrm>
          <a:prstGeom prst="rect">
            <a:avLst/>
          </a:prstGeom>
          <a:noFill/>
        </p:spPr>
        <p:txBody>
          <a:bodyPr wrap="square" rtlCol="0">
            <a:spAutoFit/>
          </a:bodyPr>
          <a:lstStyle/>
          <a:p>
            <a:r>
              <a:rPr lang="en-US" sz="1800" dirty="0" smtClean="0">
                <a:solidFill>
                  <a:schemeClr val="bg1">
                    <a:lumMod val="65000"/>
                  </a:schemeClr>
                </a:solidFill>
              </a:rPr>
              <a:t>Z </a:t>
            </a:r>
            <a:r>
              <a:rPr lang="en-US" sz="1800" dirty="0">
                <a:solidFill>
                  <a:schemeClr val="bg1">
                    <a:lumMod val="65000"/>
                  </a:schemeClr>
                </a:solidFill>
              </a:rPr>
              <a:t>V</a:t>
            </a:r>
            <a:r>
              <a:rPr lang="en-US" sz="1800" dirty="0" smtClean="0">
                <a:solidFill>
                  <a:schemeClr val="bg1">
                    <a:lumMod val="65000"/>
                  </a:schemeClr>
                </a:solidFill>
              </a:rPr>
              <a:t>alues</a:t>
            </a:r>
            <a:endParaRPr lang="en-US" sz="1800" dirty="0">
              <a:solidFill>
                <a:schemeClr val="bg1">
                  <a:lumMod val="65000"/>
                </a:schemeClr>
              </a:solidFill>
            </a:endParaRPr>
          </a:p>
        </p:txBody>
      </p:sp>
      <p:cxnSp>
        <p:nvCxnSpPr>
          <p:cNvPr id="10" name="Straight Connector 9"/>
          <p:cNvCxnSpPr/>
          <p:nvPr/>
        </p:nvCxnSpPr>
        <p:spPr>
          <a:xfrm>
            <a:off x="-8830" y="43543"/>
            <a:ext cx="9140920" cy="0"/>
          </a:xfrm>
          <a:prstGeom prst="line">
            <a:avLst/>
          </a:prstGeom>
          <a:ln w="1270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830" y="6807194"/>
            <a:ext cx="9161660"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0946311"/>
      </p:ext>
    </p:extLst>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8054</TotalTime>
  <Words>2631</Words>
  <Application>Microsoft Office PowerPoint</Application>
  <PresentationFormat>On-screen Show (4:3)</PresentationFormat>
  <Paragraphs>308</Paragraphs>
  <Slides>26</Slides>
  <Notes>26</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Calibri</vt:lpstr>
      <vt:lpstr>Cambria Math</vt:lpstr>
      <vt:lpstr>Century Gothic</vt:lpstr>
      <vt:lpstr>Helvetica Neue</vt:lpstr>
      <vt:lpstr>Questrial</vt:lpstr>
      <vt:lpstr>Times New Roman</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Chapman, Rebecca (ARC-SGE)[SSAI DEVELOP]</dc:creator>
  <cp:lastModifiedBy>Orne, Tiffani N. (LARC-E3)[SSAI DEVELOP]</cp:lastModifiedBy>
  <cp:revision>223</cp:revision>
  <dcterms:modified xsi:type="dcterms:W3CDTF">2015-08-11T20:13:27Z</dcterms:modified>
</cp:coreProperties>
</file>