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32.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33.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notesSlides/notesSlide34.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7.xml" ContentType="application/vnd.openxmlformats-officedocument.drawingml.chartshapes+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36" r:id="rId3"/>
    <p:sldId id="337" r:id="rId4"/>
    <p:sldId id="340" r:id="rId5"/>
    <p:sldId id="324" r:id="rId6"/>
    <p:sldId id="332" r:id="rId7"/>
    <p:sldId id="341" r:id="rId8"/>
    <p:sldId id="333" r:id="rId9"/>
    <p:sldId id="296" r:id="rId10"/>
    <p:sldId id="334" r:id="rId11"/>
    <p:sldId id="342" r:id="rId12"/>
    <p:sldId id="338" r:id="rId13"/>
    <p:sldId id="339" r:id="rId14"/>
    <p:sldId id="335" r:id="rId15"/>
    <p:sldId id="329" r:id="rId16"/>
    <p:sldId id="355" r:id="rId17"/>
    <p:sldId id="331" r:id="rId18"/>
    <p:sldId id="328" r:id="rId19"/>
    <p:sldId id="327" r:id="rId20"/>
    <p:sldId id="364" r:id="rId21"/>
    <p:sldId id="359" r:id="rId22"/>
    <p:sldId id="360" r:id="rId23"/>
    <p:sldId id="363" r:id="rId24"/>
    <p:sldId id="357" r:id="rId25"/>
    <p:sldId id="358" r:id="rId26"/>
    <p:sldId id="362" r:id="rId27"/>
    <p:sldId id="321" r:id="rId28"/>
    <p:sldId id="320" r:id="rId29"/>
    <p:sldId id="322" r:id="rId30"/>
    <p:sldId id="352" r:id="rId31"/>
    <p:sldId id="356" r:id="rId32"/>
    <p:sldId id="349" r:id="rId33"/>
    <p:sldId id="365" r:id="rId34"/>
    <p:sldId id="366" r:id="rId35"/>
    <p:sldId id="367" r:id="rId36"/>
    <p:sldId id="368" r:id="rId37"/>
    <p:sldId id="3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336"/>
            <p14:sldId id="337"/>
            <p14:sldId id="340"/>
            <p14:sldId id="324"/>
            <p14:sldId id="332"/>
            <p14:sldId id="341"/>
            <p14:sldId id="333"/>
            <p14:sldId id="296"/>
            <p14:sldId id="334"/>
            <p14:sldId id="342"/>
            <p14:sldId id="338"/>
            <p14:sldId id="339"/>
            <p14:sldId id="335"/>
            <p14:sldId id="329"/>
            <p14:sldId id="355"/>
            <p14:sldId id="331"/>
            <p14:sldId id="328"/>
            <p14:sldId id="327"/>
            <p14:sldId id="364"/>
            <p14:sldId id="359"/>
            <p14:sldId id="360"/>
            <p14:sldId id="363"/>
            <p14:sldId id="357"/>
            <p14:sldId id="358"/>
            <p14:sldId id="362"/>
            <p14:sldId id="321"/>
            <p14:sldId id="320"/>
            <p14:sldId id="322"/>
            <p14:sldId id="352"/>
            <p14:sldId id="356"/>
            <p14:sldId id="349"/>
            <p14:sldId id="365"/>
            <p14:sldId id="366"/>
            <p14:sldId id="367"/>
            <p14:sldId id="368"/>
            <p14:sldId id="369"/>
          </p14:sldIdLst>
        </p14:section>
      </p14:sectionLst>
    </p:ext>
    <p:ext uri="{EFAFB233-063F-42B5-8137-9DF3F51BA10A}">
      <p15:sldGuideLst xmlns:p15="http://schemas.microsoft.com/office/powerpoint/2012/main">
        <p15:guide id="1" orient="horz" pos="21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l Jurkowski" initials="CJ" lastIdx="2" clrIdx="6">
    <p:extLst>
      <p:ext uri="{19B8F6BF-5375-455C-9EA6-DF929625EA0E}">
        <p15:presenceInfo xmlns:p15="http://schemas.microsoft.com/office/powerpoint/2012/main" userId="Carl Jurkowski" providerId="None"/>
      </p:ext>
    </p:extLst>
  </p:cmAuthor>
  <p:cmAuthor id="1" name="Hunter, Shanise Y. (LARC-E3)[SSAI DEVELOP]" initials="HSY(D" lastIdx="1" clrIdx="0">
    <p:extLst/>
  </p:cmAuthor>
  <p:cmAuthor id="8" name="nrel" initials="n" lastIdx="10" clrIdx="7">
    <p:extLst>
      <p:ext uri="{19B8F6BF-5375-455C-9EA6-DF929625EA0E}">
        <p15:presenceInfo xmlns:p15="http://schemas.microsoft.com/office/powerpoint/2012/main" userId="nrel" providerId="None"/>
      </p:ext>
    </p:extLst>
  </p:cmAuthor>
  <p:cmAuthor id="2" name="Kristen Dennis" initials="" lastIdx="16" clrIdx="1"/>
  <p:cmAuthor id="3" name="Acdan, Juanito J. (ARC-SGE)[SSAI DEVELOP]" initials="AJJ(D" lastIdx="25" clrIdx="2">
    <p:extLst>
      <p:ext uri="{19B8F6BF-5375-455C-9EA6-DF929625EA0E}">
        <p15:presenceInfo xmlns:p15="http://schemas.microsoft.com/office/powerpoint/2012/main" userId="S-1-5-21-330711430-3775241029-4075259233-823229" providerId="AD"/>
      </p:ext>
    </p:extLst>
  </p:cmAuthor>
  <p:cmAuthor id="4" name="Shelby I" initials="SI" lastIdx="15" clrIdx="3">
    <p:extLst>
      <p:ext uri="{19B8F6BF-5375-455C-9EA6-DF929625EA0E}">
        <p15:presenceInfo xmlns:p15="http://schemas.microsoft.com/office/powerpoint/2012/main" userId="0e14de7fa584a2c7" providerId="Windows Live"/>
      </p:ext>
    </p:extLst>
  </p:cmAuthor>
  <p:cmAuthor id="5" name="Ahmed Baqai" initials="AB" lastIdx="16" clrIdx="4">
    <p:extLst>
      <p:ext uri="{19B8F6BF-5375-455C-9EA6-DF929625EA0E}">
        <p15:presenceInfo xmlns:p15="http://schemas.microsoft.com/office/powerpoint/2012/main" userId="Ahmed Baqai" providerId="None"/>
      </p:ext>
    </p:extLst>
  </p:cmAuthor>
  <p:cmAuthor id="6" name="Amber Rochelle Williams" initials="ARW" lastIdx="28" clrIdx="5">
    <p:extLst>
      <p:ext uri="{19B8F6BF-5375-455C-9EA6-DF929625EA0E}">
        <p15:presenceInfo xmlns:p15="http://schemas.microsoft.com/office/powerpoint/2012/main" userId="Amber Rochelle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3"/>
    <a:srgbClr val="A20000"/>
    <a:srgbClr val="638BFD"/>
    <a:srgbClr val="47A7C9"/>
    <a:srgbClr val="B4DEDD"/>
    <a:srgbClr val="77B4C7"/>
    <a:srgbClr val="71B4E1"/>
    <a:srgbClr val="6FD0E3"/>
    <a:srgbClr val="6FCFC6"/>
    <a:srgbClr val="ADB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1" autoAdjust="0"/>
    <p:restoredTop sz="85111" autoAdjust="0"/>
  </p:normalViewPr>
  <p:slideViewPr>
    <p:cSldViewPr snapToGrid="0" showGuides="1">
      <p:cViewPr varScale="1">
        <p:scale>
          <a:sx n="73" d="100"/>
          <a:sy n="73" d="100"/>
        </p:scale>
        <p:origin x="78" y="606"/>
      </p:cViewPr>
      <p:guideLst>
        <p:guide orient="horz" pos="2136"/>
        <p:guide pos="3840"/>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3" Type="http://schemas.openxmlformats.org/officeDocument/2006/relationships/oleObject" Target="file:///\\naip.giscenter.isu.edu\DEVELOP\2018\fall\Data\1_Correlations\Correllations_SSEBop_ETtoET_Monthly.xlsx" TargetMode="External"/><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14.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oleObject" Target="file:///\\naip.giscenter.isu.edu\DEVELOP\2018\fall\Data\MOD16\GEE-Mod16Data.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_rels/chart16.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17.xml.rels><?xml version="1.0" encoding="UTF-8" standalone="yes"?>
<Relationships xmlns="http://schemas.openxmlformats.org/package/2006/relationships"><Relationship Id="rId3" Type="http://schemas.openxmlformats.org/officeDocument/2006/relationships/oleObject" Target="file:///\\naip.giscenter.isu.edu\DEVELOP\2018\fall\Data\MOD16\GEE-Mod16Data.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8.xml.rels><?xml version="1.0" encoding="UTF-8" standalone="yes"?>
<Relationships xmlns="http://schemas.openxmlformats.org/package/2006/relationships"><Relationship Id="rId3" Type="http://schemas.openxmlformats.org/officeDocument/2006/relationships/oleObject" Target="file:///\\naip.giscenter.isu.edu\DEVELOP\2018\fall\Data\MOD16\GEE-Mod16Data.xlsx" TargetMode="External"/><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naip.giscenter.isu.edu\DEVELOP\2018\fall\Data\1_Correlations\correlation_coeff_boxplot.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tx1">
                    <a:lumMod val="75000"/>
                    <a:lumOff val="25000"/>
                  </a:schemeClr>
                </a:solidFill>
              </a:rPr>
              <a:t>2016 </a:t>
            </a:r>
            <a:r>
              <a:rPr lang="en-US" sz="2000" dirty="0" smtClean="0">
                <a:solidFill>
                  <a:schemeClr val="tx1">
                    <a:lumMod val="75000"/>
                    <a:lumOff val="25000"/>
                  </a:schemeClr>
                </a:solidFill>
              </a:rPr>
              <a:t>Water</a:t>
            </a:r>
            <a:r>
              <a:rPr lang="en-US" sz="2000" baseline="0" dirty="0" smtClean="0">
                <a:solidFill>
                  <a:schemeClr val="tx1">
                    <a:lumMod val="75000"/>
                    <a:lumOff val="25000"/>
                  </a:schemeClr>
                </a:solidFill>
              </a:rPr>
              <a:t> </a:t>
            </a:r>
            <a:r>
              <a:rPr lang="en-US" sz="2000" dirty="0" smtClean="0">
                <a:solidFill>
                  <a:schemeClr val="tx1">
                    <a:lumMod val="75000"/>
                    <a:lumOff val="25000"/>
                  </a:schemeClr>
                </a:solidFill>
              </a:rPr>
              <a:t>Year</a:t>
            </a:r>
            <a:endParaRPr lang="en-US" sz="2000" dirty="0">
              <a:solidFill>
                <a:schemeClr val="tx1">
                  <a:lumMod val="75000"/>
                  <a:lumOff val="25000"/>
                </a:schemeClr>
              </a:solidFill>
            </a:endParaRPr>
          </a:p>
        </c:rich>
      </c:tx>
      <c:layout>
        <c:manualLayout>
          <c:xMode val="edge"/>
          <c:yMode val="edge"/>
          <c:x val="0.33399605559473078"/>
          <c:y val="2.8582058119390599E-2"/>
        </c:manualLayout>
      </c:layout>
      <c:overlay val="0"/>
      <c:spPr>
        <a:noFill/>
        <a:ln>
          <a:noFill/>
        </a:ln>
        <a:effectLst/>
      </c:spPr>
    </c:title>
    <c:autoTitleDeleted val="0"/>
    <c:plotArea>
      <c:layout/>
      <c:scatterChart>
        <c:scatterStyle val="lineMarker"/>
        <c:varyColors val="0"/>
        <c:ser>
          <c:idx val="1"/>
          <c:order val="0"/>
          <c:tx>
            <c:v>138h08ec</c:v>
          </c:tx>
          <c:spPr>
            <a:ln w="25400">
              <a:noFill/>
            </a:ln>
          </c:spPr>
          <c:marker>
            <c:symbol val="circle"/>
            <c:size val="7"/>
            <c:spPr>
              <a:solidFill>
                <a:srgbClr val="C00000"/>
              </a:solidFill>
              <a:ln>
                <a:solidFill>
                  <a:srgbClr val="C00000"/>
                </a:solidFill>
              </a:ln>
            </c:spPr>
          </c:marker>
          <c:trendline>
            <c:spPr>
              <a:ln>
                <a:solidFill>
                  <a:srgbClr val="C00000"/>
                </a:solidFill>
                <a:prstDash val="sysDash"/>
              </a:ln>
            </c:spPr>
            <c:trendlineType val="linear"/>
            <c:dispRSqr val="1"/>
            <c:dispEq val="0"/>
            <c:trendlineLbl>
              <c:layout>
                <c:manualLayout>
                  <c:x val="0.11125562867556164"/>
                  <c:y val="0.29205704431742463"/>
                </c:manualLayout>
              </c:layout>
              <c:numFmt formatCode="General" sourceLinked="0"/>
              <c:spPr>
                <a:solidFill>
                  <a:srgbClr val="C00000"/>
                </a:solidFill>
              </c:spPr>
              <c:txPr>
                <a:bodyPr/>
                <a:lstStyle/>
                <a:p>
                  <a:pPr>
                    <a:defRPr sz="1400"/>
                  </a:pPr>
                  <a:endParaRPr lang="en-US"/>
                </a:p>
              </c:txPr>
            </c:trendlineLbl>
          </c:trendline>
          <c:xVal>
            <c:numRef>
              <c:f>'138h08ecComparisons'!$S$17:$S$28</c:f>
              <c:numCache>
                <c:formatCode>General</c:formatCode>
                <c:ptCount val="12"/>
                <c:pt idx="0">
                  <c:v>16.909999999999997</c:v>
                </c:pt>
                <c:pt idx="1">
                  <c:v>16.599999999999998</c:v>
                </c:pt>
                <c:pt idx="2">
                  <c:v>4.9299999999999988</c:v>
                </c:pt>
                <c:pt idx="3">
                  <c:v>6.0999999999999988</c:v>
                </c:pt>
                <c:pt idx="4">
                  <c:v>10.96</c:v>
                </c:pt>
                <c:pt idx="5">
                  <c:v>26.71</c:v>
                </c:pt>
                <c:pt idx="6">
                  <c:v>36.22</c:v>
                </c:pt>
                <c:pt idx="7">
                  <c:v>74.92</c:v>
                </c:pt>
                <c:pt idx="8">
                  <c:v>114.52</c:v>
                </c:pt>
                <c:pt idx="9">
                  <c:v>100.24000000000001</c:v>
                </c:pt>
                <c:pt idx="10">
                  <c:v>53.21</c:v>
                </c:pt>
                <c:pt idx="11">
                  <c:v>20.679999999999996</c:v>
                </c:pt>
              </c:numCache>
            </c:numRef>
          </c:xVal>
          <c:yVal>
            <c:numRef>
              <c:f>'138h08ecComparisons'!$C$17:$C$28</c:f>
              <c:numCache>
                <c:formatCode>General</c:formatCode>
                <c:ptCount val="12"/>
                <c:pt idx="0">
                  <c:v>21.028568509837442</c:v>
                </c:pt>
                <c:pt idx="1">
                  <c:v>19.266781930023598</c:v>
                </c:pt>
                <c:pt idx="2">
                  <c:v>12.73565773791886</c:v>
                </c:pt>
                <c:pt idx="3">
                  <c:v>5.720888671488825</c:v>
                </c:pt>
                <c:pt idx="4">
                  <c:v>18.252126475786767</c:v>
                </c:pt>
                <c:pt idx="5">
                  <c:v>50.055550903716494</c:v>
                </c:pt>
                <c:pt idx="6">
                  <c:v>78.320327198879525</c:v>
                </c:pt>
                <c:pt idx="7">
                  <c:v>100.06572056001298</c:v>
                </c:pt>
                <c:pt idx="8">
                  <c:v>100.76585753231642</c:v>
                </c:pt>
                <c:pt idx="9">
                  <c:v>77.459898143651017</c:v>
                </c:pt>
                <c:pt idx="10">
                  <c:v>59.045109504163186</c:v>
                </c:pt>
                <c:pt idx="11">
                  <c:v>39.29908837379184</c:v>
                </c:pt>
              </c:numCache>
            </c:numRef>
          </c:yVal>
          <c:smooth val="0"/>
          <c:extLst xmlns:c16r2="http://schemas.microsoft.com/office/drawing/2015/06/chart">
            <c:ext xmlns:c16="http://schemas.microsoft.com/office/drawing/2014/chart" uri="{C3380CC4-5D6E-409C-BE32-E72D297353CC}">
              <c16:uniqueId val="{00000000-28AA-4DB9-A101-23B993DEF769}"/>
            </c:ext>
          </c:extLst>
        </c:ser>
        <c:ser>
          <c:idx val="2"/>
          <c:order val="1"/>
          <c:tx>
            <c:v>losec</c:v>
          </c:tx>
          <c:spPr>
            <a:ln w="25400" cap="rnd">
              <a:noFill/>
              <a:round/>
            </a:ln>
            <a:effectLst/>
          </c:spPr>
          <c:marker>
            <c:symbol val="circle"/>
            <c:size val="7"/>
            <c:spPr>
              <a:solidFill>
                <a:schemeClr val="accent5">
                  <a:lumMod val="40000"/>
                  <a:lumOff val="60000"/>
                </a:schemeClr>
              </a:solidFill>
              <a:ln>
                <a:solidFill>
                  <a:schemeClr val="accent5">
                    <a:lumMod val="40000"/>
                    <a:lumOff val="60000"/>
                  </a:schemeClr>
                </a:solidFill>
              </a:ln>
            </c:spPr>
          </c:marker>
          <c:trendline>
            <c:spPr>
              <a:ln>
                <a:solidFill>
                  <a:schemeClr val="accent5">
                    <a:lumMod val="40000"/>
                    <a:lumOff val="60000"/>
                  </a:schemeClr>
                </a:solidFill>
                <a:prstDash val="sysDash"/>
              </a:ln>
            </c:spPr>
            <c:trendlineType val="linear"/>
            <c:dispRSqr val="1"/>
            <c:dispEq val="0"/>
            <c:trendlineLbl>
              <c:layout>
                <c:manualLayout>
                  <c:x val="0.27973748216373884"/>
                  <c:y val="0.30625510811237061"/>
                </c:manualLayout>
              </c:layout>
              <c:numFmt formatCode="General" sourceLinked="0"/>
              <c:spPr>
                <a:solidFill>
                  <a:schemeClr val="accent5">
                    <a:lumMod val="40000"/>
                    <a:lumOff val="60000"/>
                  </a:schemeClr>
                </a:solidFill>
              </c:spPr>
              <c:txPr>
                <a:bodyPr/>
                <a:lstStyle/>
                <a:p>
                  <a:pPr>
                    <a:defRPr sz="1400"/>
                  </a:pPr>
                  <a:endParaRPr lang="en-US"/>
                </a:p>
              </c:txPr>
            </c:trendlineLbl>
          </c:trendline>
          <c:xVal>
            <c:numRef>
              <c:f>losecComparisons!$Q$17:$Q$28</c:f>
              <c:numCache>
                <c:formatCode>General</c:formatCode>
                <c:ptCount val="12"/>
                <c:pt idx="0">
                  <c:v>19.439999999999998</c:v>
                </c:pt>
                <c:pt idx="1">
                  <c:v>17.149999999999999</c:v>
                </c:pt>
                <c:pt idx="2">
                  <c:v>18.999999999999993</c:v>
                </c:pt>
                <c:pt idx="3">
                  <c:v>16.059999999999999</c:v>
                </c:pt>
                <c:pt idx="4">
                  <c:v>23.64</c:v>
                </c:pt>
                <c:pt idx="5">
                  <c:v>49.919999999999995</c:v>
                </c:pt>
                <c:pt idx="6">
                  <c:v>56.629999999999995</c:v>
                </c:pt>
                <c:pt idx="7">
                  <c:v>78.569999999999979</c:v>
                </c:pt>
                <c:pt idx="8">
                  <c:v>51.279999999999994</c:v>
                </c:pt>
                <c:pt idx="9">
                  <c:v>23.580000000000005</c:v>
                </c:pt>
                <c:pt idx="10">
                  <c:v>14.260000000000002</c:v>
                </c:pt>
                <c:pt idx="11">
                  <c:v>13.08</c:v>
                </c:pt>
              </c:numCache>
            </c:numRef>
          </c:xVal>
          <c:yVal>
            <c:numRef>
              <c:f>losecComparisons!$C$17:$C$28</c:f>
              <c:numCache>
                <c:formatCode>General</c:formatCode>
                <c:ptCount val="12"/>
                <c:pt idx="0">
                  <c:v>21.028568509837442</c:v>
                </c:pt>
                <c:pt idx="1">
                  <c:v>19.266781930023598</c:v>
                </c:pt>
                <c:pt idx="2">
                  <c:v>12.73565773791886</c:v>
                </c:pt>
                <c:pt idx="3">
                  <c:v>5.720888671488825</c:v>
                </c:pt>
                <c:pt idx="4">
                  <c:v>18.252126475786767</c:v>
                </c:pt>
                <c:pt idx="5">
                  <c:v>50.055550903716494</c:v>
                </c:pt>
                <c:pt idx="6">
                  <c:v>78.320327198879525</c:v>
                </c:pt>
                <c:pt idx="7">
                  <c:v>100.06572056001298</c:v>
                </c:pt>
                <c:pt idx="8">
                  <c:v>100.76585753231642</c:v>
                </c:pt>
                <c:pt idx="9">
                  <c:v>77.459898143651017</c:v>
                </c:pt>
                <c:pt idx="10">
                  <c:v>59.045109504163186</c:v>
                </c:pt>
                <c:pt idx="11">
                  <c:v>39.29908837379184</c:v>
                </c:pt>
              </c:numCache>
            </c:numRef>
          </c:yVal>
          <c:smooth val="0"/>
          <c:extLst xmlns:c16r2="http://schemas.microsoft.com/office/drawing/2015/06/chart">
            <c:ext xmlns:c16="http://schemas.microsoft.com/office/drawing/2014/chart" uri="{C3380CC4-5D6E-409C-BE32-E72D297353CC}">
              <c16:uniqueId val="{00000001-28AA-4DB9-A101-23B993DEF769}"/>
            </c:ext>
          </c:extLst>
        </c:ser>
        <c:ser>
          <c:idx val="3"/>
          <c:order val="2"/>
          <c:tx>
            <c:v>mbsec</c:v>
          </c:tx>
          <c:spPr>
            <a:ln w="25400" cap="rnd">
              <a:noFill/>
              <a:round/>
            </a:ln>
            <a:effectLst/>
          </c:spPr>
          <c:marker>
            <c:symbol val="circle"/>
            <c:size val="7"/>
            <c:spPr>
              <a:solidFill>
                <a:schemeClr val="accent5">
                  <a:lumMod val="75000"/>
                </a:schemeClr>
              </a:solidFill>
              <a:ln>
                <a:solidFill>
                  <a:schemeClr val="accent5">
                    <a:lumMod val="75000"/>
                  </a:schemeClr>
                </a:solidFill>
              </a:ln>
            </c:spPr>
          </c:marker>
          <c:trendline>
            <c:spPr>
              <a:ln>
                <a:solidFill>
                  <a:schemeClr val="accent5">
                    <a:lumMod val="75000"/>
                  </a:schemeClr>
                </a:solidFill>
                <a:prstDash val="sysDash"/>
              </a:ln>
            </c:spPr>
            <c:trendlineType val="linear"/>
            <c:dispRSqr val="1"/>
            <c:dispEq val="0"/>
            <c:trendlineLbl>
              <c:layout>
                <c:manualLayout>
                  <c:x val="0.11027141784964166"/>
                  <c:y val="0.32315401193590904"/>
                </c:manualLayout>
              </c:layout>
              <c:numFmt formatCode="General" sourceLinked="0"/>
              <c:spPr>
                <a:solidFill>
                  <a:schemeClr val="accent5">
                    <a:lumMod val="75000"/>
                  </a:schemeClr>
                </a:solidFill>
              </c:spPr>
              <c:txPr>
                <a:bodyPr/>
                <a:lstStyle/>
                <a:p>
                  <a:pPr>
                    <a:defRPr sz="1400"/>
                  </a:pPr>
                  <a:endParaRPr lang="en-US"/>
                </a:p>
              </c:txPr>
            </c:trendlineLbl>
          </c:trendline>
          <c:xVal>
            <c:numRef>
              <c:f>mbsecComparisons!$Q$17:$Q$28</c:f>
              <c:numCache>
                <c:formatCode>General</c:formatCode>
                <c:ptCount val="12"/>
                <c:pt idx="0">
                  <c:v>23.390000000000004</c:v>
                </c:pt>
                <c:pt idx="1">
                  <c:v>15.460000000000003</c:v>
                </c:pt>
                <c:pt idx="2">
                  <c:v>8.4300000000000033</c:v>
                </c:pt>
                <c:pt idx="3">
                  <c:v>3.7100000000000004</c:v>
                </c:pt>
                <c:pt idx="4">
                  <c:v>8.48</c:v>
                </c:pt>
                <c:pt idx="5">
                  <c:v>10.470000000000002</c:v>
                </c:pt>
                <c:pt idx="6">
                  <c:v>16.519999999999996</c:v>
                </c:pt>
                <c:pt idx="7">
                  <c:v>67.61</c:v>
                </c:pt>
                <c:pt idx="8">
                  <c:v>114.72999999999999</c:v>
                </c:pt>
                <c:pt idx="9">
                  <c:v>111.68999999999997</c:v>
                </c:pt>
                <c:pt idx="10">
                  <c:v>50.34</c:v>
                </c:pt>
                <c:pt idx="11">
                  <c:v>26.130000000000003</c:v>
                </c:pt>
              </c:numCache>
            </c:numRef>
          </c:xVal>
          <c:yVal>
            <c:numRef>
              <c:f>mbsecComparisons!$C$17:$C$28</c:f>
              <c:numCache>
                <c:formatCode>General</c:formatCode>
                <c:ptCount val="12"/>
                <c:pt idx="0">
                  <c:v>21.028568509837442</c:v>
                </c:pt>
                <c:pt idx="1">
                  <c:v>19.266781930023598</c:v>
                </c:pt>
                <c:pt idx="2">
                  <c:v>12.73565773791886</c:v>
                </c:pt>
                <c:pt idx="3">
                  <c:v>5.720888671488825</c:v>
                </c:pt>
                <c:pt idx="4">
                  <c:v>18.252126475786767</c:v>
                </c:pt>
                <c:pt idx="5">
                  <c:v>50.055550903716494</c:v>
                </c:pt>
                <c:pt idx="6">
                  <c:v>78.320327198879525</c:v>
                </c:pt>
                <c:pt idx="7">
                  <c:v>100.06572056001298</c:v>
                </c:pt>
                <c:pt idx="8">
                  <c:v>100.76585753231642</c:v>
                </c:pt>
                <c:pt idx="9">
                  <c:v>77.459898143651017</c:v>
                </c:pt>
                <c:pt idx="10">
                  <c:v>59.045109504163186</c:v>
                </c:pt>
                <c:pt idx="11">
                  <c:v>39.29908837379184</c:v>
                </c:pt>
              </c:numCache>
            </c:numRef>
          </c:yVal>
          <c:smooth val="0"/>
          <c:extLst xmlns:c16r2="http://schemas.microsoft.com/office/drawing/2015/06/chart">
            <c:ext xmlns:c16="http://schemas.microsoft.com/office/drawing/2014/chart" uri="{C3380CC4-5D6E-409C-BE32-E72D297353CC}">
              <c16:uniqueId val="{00000002-28AA-4DB9-A101-23B993DEF769}"/>
            </c:ext>
          </c:extLst>
        </c:ser>
        <c:ser>
          <c:idx val="0"/>
          <c:order val="3"/>
          <c:tx>
            <c:v>wbsec</c:v>
          </c:tx>
          <c:spPr>
            <a:ln w="25400" cap="rnd">
              <a:noFill/>
              <a:round/>
            </a:ln>
            <a:effectLst/>
          </c:spPr>
          <c:marker>
            <c:symbol val="circle"/>
            <c:size val="7"/>
            <c:spPr>
              <a:solidFill>
                <a:schemeClr val="bg2">
                  <a:lumMod val="50000"/>
                </a:schemeClr>
              </a:solidFill>
              <a:ln w="9525">
                <a:solidFill>
                  <a:schemeClr val="bg2">
                    <a:lumMod val="50000"/>
                  </a:schemeClr>
                </a:solidFill>
              </a:ln>
              <a:effectLst/>
            </c:spPr>
          </c:marker>
          <c:trendline>
            <c:spPr>
              <a:ln>
                <a:solidFill>
                  <a:schemeClr val="bg2">
                    <a:lumMod val="50000"/>
                  </a:schemeClr>
                </a:solidFill>
                <a:prstDash val="sysDash"/>
              </a:ln>
            </c:spPr>
            <c:trendlineType val="linear"/>
            <c:dispRSqr val="1"/>
            <c:dispEq val="0"/>
            <c:trendlineLbl>
              <c:layout>
                <c:manualLayout>
                  <c:x val="0.41850648238996763"/>
                  <c:y val="0.22776957286702279"/>
                </c:manualLayout>
              </c:layout>
              <c:numFmt formatCode="General" sourceLinked="0"/>
              <c:spPr>
                <a:solidFill>
                  <a:schemeClr val="bg2">
                    <a:lumMod val="50000"/>
                  </a:schemeClr>
                </a:solidFill>
              </c:spPr>
              <c:txPr>
                <a:bodyPr/>
                <a:lstStyle/>
                <a:p>
                  <a:pPr>
                    <a:defRPr sz="1400"/>
                  </a:pPr>
                  <a:endParaRPr lang="en-US"/>
                </a:p>
              </c:txPr>
            </c:trendlineLbl>
          </c:trendline>
          <c:xVal>
            <c:numRef>
              <c:f>wbsecComparisons!$R$17:$R$28</c:f>
              <c:numCache>
                <c:formatCode>General</c:formatCode>
                <c:ptCount val="12"/>
                <c:pt idx="0">
                  <c:v>16.770000000000003</c:v>
                </c:pt>
                <c:pt idx="1">
                  <c:v>14.430000000000001</c:v>
                </c:pt>
                <c:pt idx="2">
                  <c:v>12.670000000000002</c:v>
                </c:pt>
                <c:pt idx="3">
                  <c:v>12.75</c:v>
                </c:pt>
                <c:pt idx="4">
                  <c:v>19.520000000000003</c:v>
                </c:pt>
                <c:pt idx="5">
                  <c:v>44.67</c:v>
                </c:pt>
                <c:pt idx="6">
                  <c:v>46.79</c:v>
                </c:pt>
                <c:pt idx="7">
                  <c:v>48.959999999999994</c:v>
                </c:pt>
                <c:pt idx="8">
                  <c:v>22.789999999999996</c:v>
                </c:pt>
                <c:pt idx="9">
                  <c:v>10.86</c:v>
                </c:pt>
                <c:pt idx="10">
                  <c:v>6.08</c:v>
                </c:pt>
                <c:pt idx="11">
                  <c:v>7.9899999999999993</c:v>
                </c:pt>
              </c:numCache>
            </c:numRef>
          </c:xVal>
          <c:yVal>
            <c:numRef>
              <c:f>wbsecComparisons!$C$17:$C$28</c:f>
              <c:numCache>
                <c:formatCode>General</c:formatCode>
                <c:ptCount val="12"/>
                <c:pt idx="0">
                  <c:v>21.028568509837442</c:v>
                </c:pt>
                <c:pt idx="1">
                  <c:v>19.266781930023598</c:v>
                </c:pt>
                <c:pt idx="2">
                  <c:v>12.73565773791886</c:v>
                </c:pt>
                <c:pt idx="3">
                  <c:v>5.720888671488825</c:v>
                </c:pt>
                <c:pt idx="4">
                  <c:v>18.252126475786767</c:v>
                </c:pt>
                <c:pt idx="5">
                  <c:v>50.055550903716494</c:v>
                </c:pt>
                <c:pt idx="6">
                  <c:v>78.320327198879525</c:v>
                </c:pt>
                <c:pt idx="7">
                  <c:v>100.06572056001298</c:v>
                </c:pt>
                <c:pt idx="8">
                  <c:v>100.76585753231642</c:v>
                </c:pt>
                <c:pt idx="9">
                  <c:v>77.459898143651017</c:v>
                </c:pt>
                <c:pt idx="10">
                  <c:v>59.045109504163186</c:v>
                </c:pt>
                <c:pt idx="11">
                  <c:v>39.29908837379184</c:v>
                </c:pt>
              </c:numCache>
            </c:numRef>
          </c:yVal>
          <c:smooth val="0"/>
          <c:extLst xmlns:c16r2="http://schemas.microsoft.com/office/drawing/2015/06/chart">
            <c:ext xmlns:c16="http://schemas.microsoft.com/office/drawing/2014/chart" uri="{C3380CC4-5D6E-409C-BE32-E72D297353CC}">
              <c16:uniqueId val="{00000003-28AA-4DB9-A101-23B993DEF769}"/>
            </c:ext>
          </c:extLst>
        </c:ser>
        <c:dLbls>
          <c:showLegendKey val="0"/>
          <c:showVal val="0"/>
          <c:showCatName val="0"/>
          <c:showSerName val="0"/>
          <c:showPercent val="0"/>
          <c:showBubbleSize val="0"/>
        </c:dLbls>
        <c:axId val="346301312"/>
        <c:axId val="346301704"/>
      </c:scatterChart>
      <c:valAx>
        <c:axId val="346301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solidFill>
                      <a:schemeClr val="tx1">
                        <a:lumMod val="75000"/>
                        <a:lumOff val="25000"/>
                      </a:schemeClr>
                    </a:solidFill>
                  </a:rPr>
                  <a:t>RCEW ET (mm)</a:t>
                </a:r>
              </a:p>
            </c:rich>
          </c:tx>
          <c:layout>
            <c:manualLayout>
              <c:xMode val="edge"/>
              <c:yMode val="edge"/>
              <c:x val="0.38343734186827177"/>
              <c:y val="0.9412637840048154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346301704"/>
        <c:crosses val="autoZero"/>
        <c:crossBetween val="midCat"/>
      </c:valAx>
      <c:valAx>
        <c:axId val="346301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r>
                  <a:rPr lang="en-US" sz="1600" dirty="0">
                    <a:solidFill>
                      <a:schemeClr val="tx1">
                        <a:lumMod val="75000"/>
                        <a:lumOff val="25000"/>
                      </a:schemeClr>
                    </a:solidFill>
                  </a:rPr>
                  <a:t>GLDAS ET (mm)</a:t>
                </a:r>
              </a:p>
            </c:rich>
          </c:tx>
          <c:layout>
            <c:manualLayout>
              <c:xMode val="edge"/>
              <c:yMode val="edge"/>
              <c:x val="1.4672313774519411E-2"/>
              <c:y val="0.4010054098166818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346301312"/>
        <c:crosses val="autoZero"/>
        <c:crossBetween val="midCat"/>
      </c:valAx>
    </c:plotArea>
    <c:legend>
      <c:legendPos val="r"/>
      <c:layout/>
      <c:overlay val="0"/>
      <c:txPr>
        <a:bodyPr/>
        <a:lstStyle/>
        <a:p>
          <a:pPr>
            <a:defRPr sz="1400">
              <a:solidFill>
                <a:schemeClr val="tx1">
                  <a:lumMod val="75000"/>
                  <a:lumOff val="25000"/>
                </a:schemeClr>
              </a:solidFill>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470900787438"/>
          <c:y val="7.6500496756472441E-2"/>
          <c:w val="0.84992990770479315"/>
          <c:h val="0.7282134337433932"/>
        </c:manualLayout>
      </c:layout>
      <c:scatterChart>
        <c:scatterStyle val="lineMarker"/>
        <c:varyColors val="0"/>
        <c:ser>
          <c:idx val="0"/>
          <c:order val="0"/>
          <c:tx>
            <c:strRef>
              <c:f>TimeSeries!$C$1</c:f>
              <c:strCache>
                <c:ptCount val="1"/>
                <c:pt idx="0">
                  <c:v>138h08ec</c:v>
                </c:pt>
              </c:strCache>
            </c:strRef>
          </c:tx>
          <c:spPr>
            <a:ln w="38100" cap="rnd">
              <a:solidFill>
                <a:schemeClr val="accent5"/>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TimeSeries!$O$15:$O$26</c:f>
              <c:numCache>
                <c:formatCode>General</c:formatCode>
                <c:ptCount val="12"/>
                <c:pt idx="0">
                  <c:v>3.8181818181818183</c:v>
                </c:pt>
                <c:pt idx="1">
                  <c:v>2.1818181818181817</c:v>
                </c:pt>
                <c:pt idx="2">
                  <c:v>4</c:v>
                </c:pt>
                <c:pt idx="3">
                  <c:v>29</c:v>
                </c:pt>
                <c:pt idx="4">
                  <c:v>47.36363636363636</c:v>
                </c:pt>
                <c:pt idx="5">
                  <c:v>39.936363636363637</c:v>
                </c:pt>
                <c:pt idx="6">
                  <c:v>21.518181818181816</c:v>
                </c:pt>
                <c:pt idx="7">
                  <c:v>5.1818181818181817</c:v>
                </c:pt>
                <c:pt idx="8">
                  <c:v>0</c:v>
                </c:pt>
                <c:pt idx="9">
                  <c:v>0</c:v>
                </c:pt>
                <c:pt idx="10">
                  <c:v>0</c:v>
                </c:pt>
                <c:pt idx="11">
                  <c:v>1.9090909090909092</c:v>
                </c:pt>
              </c:numCache>
            </c:numRef>
          </c:yVal>
          <c:smooth val="0"/>
          <c:extLst xmlns:c16r2="http://schemas.microsoft.com/office/drawing/2015/06/chart">
            <c:ext xmlns:c16="http://schemas.microsoft.com/office/drawing/2014/chart" uri="{C3380CC4-5D6E-409C-BE32-E72D297353CC}">
              <c16:uniqueId val="{00000000-50B4-40B2-8E6F-D381B9DDF5E3}"/>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TimeSeries!$P$15:$P$26</c:f>
              <c:numCache>
                <c:formatCode>General</c:formatCode>
                <c:ptCount val="12"/>
                <c:pt idx="0">
                  <c:v>1</c:v>
                </c:pt>
                <c:pt idx="1">
                  <c:v>0</c:v>
                </c:pt>
                <c:pt idx="2">
                  <c:v>0</c:v>
                </c:pt>
                <c:pt idx="3">
                  <c:v>4.5999999999999996</c:v>
                </c:pt>
                <c:pt idx="4">
                  <c:v>20.036363636363635</c:v>
                </c:pt>
                <c:pt idx="5">
                  <c:v>16.263636363636365</c:v>
                </c:pt>
                <c:pt idx="6">
                  <c:v>14.372727272727273</c:v>
                </c:pt>
                <c:pt idx="7">
                  <c:v>0.72727272727272729</c:v>
                </c:pt>
                <c:pt idx="8">
                  <c:v>0</c:v>
                </c:pt>
                <c:pt idx="9">
                  <c:v>0</c:v>
                </c:pt>
                <c:pt idx="10">
                  <c:v>7</c:v>
                </c:pt>
                <c:pt idx="11">
                  <c:v>0</c:v>
                </c:pt>
              </c:numCache>
            </c:numRef>
          </c:yVal>
          <c:smooth val="0"/>
          <c:extLst xmlns:c16r2="http://schemas.microsoft.com/office/drawing/2015/06/chart">
            <c:ext xmlns:c16="http://schemas.microsoft.com/office/drawing/2014/chart" uri="{C3380CC4-5D6E-409C-BE32-E72D297353CC}">
              <c16:uniqueId val="{00000001-50B4-40B2-8E6F-D381B9DDF5E3}"/>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TimeSeries!$Q$15:$Q$26</c:f>
              <c:numCache>
                <c:formatCode>General</c:formatCode>
                <c:ptCount val="12"/>
                <c:pt idx="0">
                  <c:v>4.0999999999999996</c:v>
                </c:pt>
                <c:pt idx="1">
                  <c:v>18.111111111111111</c:v>
                </c:pt>
                <c:pt idx="2">
                  <c:v>43.252525252525245</c:v>
                </c:pt>
                <c:pt idx="3">
                  <c:v>53.236363636363635</c:v>
                </c:pt>
                <c:pt idx="4">
                  <c:v>67.672727272727272</c:v>
                </c:pt>
                <c:pt idx="5">
                  <c:v>88.72727272727272</c:v>
                </c:pt>
                <c:pt idx="6">
                  <c:v>84.454545454545453</c:v>
                </c:pt>
                <c:pt idx="7">
                  <c:v>25.181818181818183</c:v>
                </c:pt>
                <c:pt idx="8">
                  <c:v>3.163636363636364</c:v>
                </c:pt>
                <c:pt idx="9">
                  <c:v>8.8000000000000007</c:v>
                </c:pt>
                <c:pt idx="10">
                  <c:v>0</c:v>
                </c:pt>
                <c:pt idx="11">
                  <c:v>0.90909090909090917</c:v>
                </c:pt>
              </c:numCache>
            </c:numRef>
          </c:yVal>
          <c:smooth val="0"/>
          <c:extLst xmlns:c16r2="http://schemas.microsoft.com/office/drawing/2015/06/chart">
            <c:ext xmlns:c16="http://schemas.microsoft.com/office/drawing/2014/chart" uri="{C3380CC4-5D6E-409C-BE32-E72D297353CC}">
              <c16:uniqueId val="{00000002-50B4-40B2-8E6F-D381B9DDF5E3}"/>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TimeSeries!$R$15:$R$26</c:f>
              <c:numCache>
                <c:formatCode>General</c:formatCode>
                <c:ptCount val="12"/>
                <c:pt idx="0">
                  <c:v>0.90909090909090917</c:v>
                </c:pt>
                <c:pt idx="1">
                  <c:v>9.0909090909090912E-2</c:v>
                </c:pt>
                <c:pt idx="2">
                  <c:v>0</c:v>
                </c:pt>
                <c:pt idx="3">
                  <c:v>0</c:v>
                </c:pt>
                <c:pt idx="4">
                  <c:v>11.90909090909091</c:v>
                </c:pt>
                <c:pt idx="5">
                  <c:v>1.0909090909090908</c:v>
                </c:pt>
                <c:pt idx="6">
                  <c:v>0</c:v>
                </c:pt>
                <c:pt idx="7">
                  <c:v>0</c:v>
                </c:pt>
                <c:pt idx="8">
                  <c:v>0</c:v>
                </c:pt>
                <c:pt idx="9">
                  <c:v>0</c:v>
                </c:pt>
                <c:pt idx="10">
                  <c:v>1</c:v>
                </c:pt>
                <c:pt idx="11">
                  <c:v>1</c:v>
                </c:pt>
              </c:numCache>
            </c:numRef>
          </c:yVal>
          <c:smooth val="0"/>
          <c:extLst xmlns:c16r2="http://schemas.microsoft.com/office/drawing/2015/06/chart">
            <c:ext xmlns:c16="http://schemas.microsoft.com/office/drawing/2014/chart" uri="{C3380CC4-5D6E-409C-BE32-E72D297353CC}">
              <c16:uniqueId val="{00000003-50B4-40B2-8E6F-D381B9DDF5E3}"/>
            </c:ext>
          </c:extLst>
        </c:ser>
        <c:dLbls>
          <c:showLegendKey val="0"/>
          <c:showVal val="0"/>
          <c:showCatName val="0"/>
          <c:showSerName val="0"/>
          <c:showPercent val="0"/>
          <c:showBubbleSize val="0"/>
        </c:dLbls>
        <c:axId val="247328904"/>
        <c:axId val="247329296"/>
      </c:scatterChart>
      <c:valAx>
        <c:axId val="247328904"/>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dirty="0">
                    <a:solidFill>
                      <a:schemeClr val="tx1">
                        <a:lumMod val="75000"/>
                        <a:lumOff val="25000"/>
                      </a:schemeClr>
                    </a:solidFill>
                  </a:rPr>
                  <a:t>Month</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247329296"/>
        <c:crosses val="autoZero"/>
        <c:crossBetween val="midCat"/>
        <c:majorUnit val="1"/>
      </c:valAx>
      <c:valAx>
        <c:axId val="247329296"/>
        <c:scaling>
          <c:orientation val="minMax"/>
          <c:max val="140"/>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24732890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j-lt"/>
                <a:ea typeface="+mn-ea"/>
                <a:cs typeface="+mn-cs"/>
              </a:defRPr>
            </a:pPr>
            <a:r>
              <a:rPr lang="en-US" sz="1800" b="1" i="0" baseline="0" dirty="0" err="1">
                <a:solidFill>
                  <a:schemeClr val="tx1">
                    <a:lumMod val="75000"/>
                    <a:lumOff val="25000"/>
                  </a:schemeClr>
                </a:solidFill>
                <a:effectLst/>
              </a:rPr>
              <a:t>SSEBop</a:t>
            </a:r>
            <a:r>
              <a:rPr lang="en-US" sz="1800" b="1" i="0" baseline="0" dirty="0">
                <a:solidFill>
                  <a:schemeClr val="tx1">
                    <a:lumMod val="75000"/>
                    <a:lumOff val="25000"/>
                  </a:schemeClr>
                </a:solidFill>
                <a:effectLst/>
              </a:rPr>
              <a:t> vs. RCEW </a:t>
            </a:r>
            <a:r>
              <a:rPr lang="en-US" sz="1800" b="1" i="0" baseline="0" dirty="0" smtClean="0">
                <a:solidFill>
                  <a:schemeClr val="tx1">
                    <a:lumMod val="75000"/>
                    <a:lumOff val="25000"/>
                  </a:schemeClr>
                </a:solidFill>
                <a:effectLst/>
              </a:rPr>
              <a:t>2015-2017, Monthly</a:t>
            </a:r>
            <a:endParaRPr lang="en-US" dirty="0">
              <a:solidFill>
                <a:schemeClr val="tx1">
                  <a:lumMod val="75000"/>
                  <a:lumOff val="25000"/>
                </a:schemeClr>
              </a:solidFill>
              <a:effectLst/>
            </a:endParaRPr>
          </a:p>
        </c:rich>
      </c:tx>
      <c:layout>
        <c:manualLayout>
          <c:xMode val="edge"/>
          <c:yMode val="edge"/>
          <c:x val="0.15485522282088265"/>
          <c:y val="3.5790022474443246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0"/>
          <c:order val="0"/>
          <c:tx>
            <c:v>ETwbsec</c:v>
          </c:tx>
          <c:spPr>
            <a:ln w="28575" cap="rnd">
              <a:noFill/>
              <a:round/>
            </a:ln>
            <a:effectLst/>
          </c:spPr>
          <c:marker>
            <c:symbol val="circle"/>
            <c:size val="5"/>
            <c:spPr>
              <a:solidFill>
                <a:srgbClr val="7030A0"/>
              </a:solidFill>
              <a:ln w="9525">
                <a:solidFill>
                  <a:srgbClr val="7030A0"/>
                </a:solidFill>
              </a:ln>
              <a:effectLst/>
            </c:spPr>
          </c:marker>
          <c:trendline>
            <c:spPr>
              <a:ln w="28575" cap="rnd">
                <a:solidFill>
                  <a:srgbClr val="7030A0"/>
                </a:solidFill>
                <a:prstDash val="sysDot"/>
              </a:ln>
              <a:effectLst/>
            </c:spPr>
            <c:trendlineType val="linear"/>
            <c:dispRSqr val="1"/>
            <c:dispEq val="0"/>
            <c:trendlineLbl>
              <c:layout>
                <c:manualLayout>
                  <c:x val="-6.1976292617287827E-2"/>
                  <c:y val="-0.41754810960501476"/>
                </c:manualLayout>
              </c:layout>
              <c:numFmt formatCode="General" sourceLinked="0"/>
              <c:spPr>
                <a:solidFill>
                  <a:srgbClr val="7030A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Comparison'!$I$4,'[Correllations_SSEBop_ETtoET_Monthly.xlsx]Monthly ET Comparison'!$I$6:$I$11,'[Correllations_SSEBop_ETtoET_Monthly.xlsx]Monthly ET Comparison'!$I$14:$I$23,'[Correllations_SSEBop_ETtoET_Monthly.xlsx]Monthly ET Comparison'!$I$27:$I$36</c:f>
              <c:numCache>
                <c:formatCode>General</c:formatCode>
                <c:ptCount val="27"/>
                <c:pt idx="0">
                  <c:v>10.870000000000003</c:v>
                </c:pt>
                <c:pt idx="1">
                  <c:v>28.729999999999997</c:v>
                </c:pt>
                <c:pt idx="2">
                  <c:v>43.88</c:v>
                </c:pt>
                <c:pt idx="3">
                  <c:v>53.690000000000005</c:v>
                </c:pt>
                <c:pt idx="4">
                  <c:v>39.199999999999996</c:v>
                </c:pt>
                <c:pt idx="5">
                  <c:v>39.159999999999997</c:v>
                </c:pt>
                <c:pt idx="6">
                  <c:v>19.709999999999997</c:v>
                </c:pt>
                <c:pt idx="7">
                  <c:v>14.430000000000001</c:v>
                </c:pt>
                <c:pt idx="8">
                  <c:v>12.670000000000002</c:v>
                </c:pt>
                <c:pt idx="9">
                  <c:v>12.75</c:v>
                </c:pt>
                <c:pt idx="10">
                  <c:v>19.520000000000003</c:v>
                </c:pt>
                <c:pt idx="11">
                  <c:v>44.67</c:v>
                </c:pt>
                <c:pt idx="12">
                  <c:v>46.79</c:v>
                </c:pt>
                <c:pt idx="13">
                  <c:v>48.959999999999994</c:v>
                </c:pt>
                <c:pt idx="14">
                  <c:v>22.789999999999996</c:v>
                </c:pt>
                <c:pt idx="15">
                  <c:v>10.86</c:v>
                </c:pt>
                <c:pt idx="16">
                  <c:v>6.08</c:v>
                </c:pt>
                <c:pt idx="17">
                  <c:v>11.22</c:v>
                </c:pt>
                <c:pt idx="18">
                  <c:v>8.9999999999999982</c:v>
                </c:pt>
                <c:pt idx="19">
                  <c:v>26.06</c:v>
                </c:pt>
                <c:pt idx="20">
                  <c:v>42.330000000000005</c:v>
                </c:pt>
                <c:pt idx="21">
                  <c:v>49.04999999999999</c:v>
                </c:pt>
                <c:pt idx="22">
                  <c:v>48.750000000000007</c:v>
                </c:pt>
                <c:pt idx="23">
                  <c:v>60.070000000000007</c:v>
                </c:pt>
                <c:pt idx="24">
                  <c:v>31.03</c:v>
                </c:pt>
                <c:pt idx="25">
                  <c:v>13.410000000000004</c:v>
                </c:pt>
                <c:pt idx="26">
                  <c:v>12.929999999999998</c:v>
                </c:pt>
              </c:numCache>
            </c:numRef>
          </c:xVal>
          <c:yVal>
            <c:numRef>
              <c:f>'[Correllations_SSEBop_ETtoET_Monthly.xlsx]Monthly ET Comparison'!$E$4,'[Correllations_SSEBop_ETtoET_Monthly.xlsx]Monthly ET Comparison'!$E$6:$E$11,'[Correllations_SSEBop_ETtoET_Monthly.xlsx]Monthly ET Comparison'!$E$14:$E$23,'[Correllations_SSEBop_ETtoET_Monthly.xlsx]Monthly ET Comparison'!$E$27:$E$36</c:f>
              <c:numCache>
                <c:formatCode>0.00</c:formatCode>
                <c:ptCount val="27"/>
                <c:pt idx="0">
                  <c:v>1</c:v>
                </c:pt>
                <c:pt idx="1">
                  <c:v>7</c:v>
                </c:pt>
                <c:pt idx="2">
                  <c:v>40</c:v>
                </c:pt>
                <c:pt idx="3">
                  <c:v>83</c:v>
                </c:pt>
                <c:pt idx="4">
                  <c:v>46</c:v>
                </c:pt>
                <c:pt idx="5">
                  <c:v>75</c:v>
                </c:pt>
                <c:pt idx="6">
                  <c:v>33</c:v>
                </c:pt>
                <c:pt idx="7">
                  <c:v>13</c:v>
                </c:pt>
                <c:pt idx="8">
                  <c:v>4</c:v>
                </c:pt>
                <c:pt idx="9">
                  <c:v>2</c:v>
                </c:pt>
                <c:pt idx="10">
                  <c:v>4</c:v>
                </c:pt>
                <c:pt idx="11">
                  <c:v>4</c:v>
                </c:pt>
                <c:pt idx="12">
                  <c:v>20</c:v>
                </c:pt>
                <c:pt idx="13">
                  <c:v>50</c:v>
                </c:pt>
                <c:pt idx="14">
                  <c:v>31</c:v>
                </c:pt>
                <c:pt idx="15">
                  <c:v>35</c:v>
                </c:pt>
                <c:pt idx="16">
                  <c:v>7</c:v>
                </c:pt>
                <c:pt idx="17">
                  <c:v>1</c:v>
                </c:pt>
                <c:pt idx="18">
                  <c:v>2</c:v>
                </c:pt>
                <c:pt idx="19">
                  <c:v>2</c:v>
                </c:pt>
                <c:pt idx="20">
                  <c:v>3</c:v>
                </c:pt>
                <c:pt idx="21">
                  <c:v>22</c:v>
                </c:pt>
                <c:pt idx="22">
                  <c:v>35</c:v>
                </c:pt>
                <c:pt idx="23">
                  <c:v>73</c:v>
                </c:pt>
                <c:pt idx="24">
                  <c:v>59</c:v>
                </c:pt>
                <c:pt idx="25">
                  <c:v>19</c:v>
                </c:pt>
                <c:pt idx="26">
                  <c:v>11</c:v>
                </c:pt>
              </c:numCache>
            </c:numRef>
          </c:yVal>
          <c:smooth val="0"/>
          <c:extLst xmlns:c16r2="http://schemas.microsoft.com/office/drawing/2015/06/chart">
            <c:ext xmlns:c16="http://schemas.microsoft.com/office/drawing/2014/chart" uri="{C3380CC4-5D6E-409C-BE32-E72D297353CC}">
              <c16:uniqueId val="{00000000-D758-4506-A913-85C6BEEE63BD}"/>
            </c:ext>
          </c:extLst>
        </c:ser>
        <c:ser>
          <c:idx val="1"/>
          <c:order val="1"/>
          <c:tx>
            <c:strRef>
              <c:f>'[Correllations_SSEBop_ETtoET_Monthly.xlsx]Monthly ET Comparison'!$F$2</c:f>
              <c:strCache>
                <c:ptCount val="1"/>
                <c:pt idx="0">
                  <c:v>ETlosec</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28575" cap="rnd">
                <a:solidFill>
                  <a:schemeClr val="accent3"/>
                </a:solidFill>
                <a:prstDash val="sysDot"/>
              </a:ln>
              <a:effectLst/>
            </c:spPr>
            <c:trendlineType val="linear"/>
            <c:dispRSqr val="1"/>
            <c:dispEq val="0"/>
            <c:trendlineLbl>
              <c:layout>
                <c:manualLayout>
                  <c:x val="-0.23277119994676276"/>
                  <c:y val="-0.45880474955492612"/>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Comparison'!$J$4:$J$5,'[Correllations_SSEBop_ETtoET_Monthly.xlsx]Monthly ET Comparison'!$J$7:$J$11,'[Correllations_SSEBop_ETtoET_Monthly.xlsx]Monthly ET Comparison'!$J$14:$J$16,'[Correllations_SSEBop_ETtoET_Monthly.xlsx]Monthly ET Comparison'!$J$19:$J$23,'[Correllations_SSEBop_ETtoET_Monthly.xlsx]Monthly ET Comparison'!$J$26,'[Correllations_SSEBop_ETtoET_Monthly.xlsx]Monthly ET Comparison'!$J$28:$J$36</c:f>
              <c:numCache>
                <c:formatCode>General</c:formatCode>
                <c:ptCount val="25"/>
                <c:pt idx="0">
                  <c:v>12.330000000000002</c:v>
                </c:pt>
                <c:pt idx="1">
                  <c:v>16.07</c:v>
                </c:pt>
                <c:pt idx="2">
                  <c:v>47</c:v>
                </c:pt>
                <c:pt idx="3">
                  <c:v>82.779999999999987</c:v>
                </c:pt>
                <c:pt idx="4">
                  <c:v>75.749999999999986</c:v>
                </c:pt>
                <c:pt idx="5">
                  <c:v>58.279999999999994</c:v>
                </c:pt>
                <c:pt idx="6">
                  <c:v>29.689999999999998</c:v>
                </c:pt>
                <c:pt idx="7">
                  <c:v>17.149999999999999</c:v>
                </c:pt>
                <c:pt idx="8">
                  <c:v>18.999999999999993</c:v>
                </c:pt>
                <c:pt idx="9">
                  <c:v>16.059999999999999</c:v>
                </c:pt>
                <c:pt idx="10">
                  <c:v>56.629999999999995</c:v>
                </c:pt>
                <c:pt idx="11">
                  <c:v>78.569999999999979</c:v>
                </c:pt>
                <c:pt idx="12">
                  <c:v>51.279999999999994</c:v>
                </c:pt>
                <c:pt idx="13">
                  <c:v>23.580000000000005</c:v>
                </c:pt>
                <c:pt idx="14">
                  <c:v>14.260000000000002</c:v>
                </c:pt>
                <c:pt idx="15">
                  <c:v>13.629999999999997</c:v>
                </c:pt>
                <c:pt idx="16">
                  <c:v>9.5200000000000014</c:v>
                </c:pt>
                <c:pt idx="17">
                  <c:v>34.650000000000006</c:v>
                </c:pt>
                <c:pt idx="18">
                  <c:v>47.949999999999996</c:v>
                </c:pt>
                <c:pt idx="19">
                  <c:v>58.3</c:v>
                </c:pt>
                <c:pt idx="20">
                  <c:v>80.500000000000014</c:v>
                </c:pt>
                <c:pt idx="21">
                  <c:v>95.449999999999989</c:v>
                </c:pt>
                <c:pt idx="22">
                  <c:v>41.78</c:v>
                </c:pt>
                <c:pt idx="23">
                  <c:v>18.420000000000002</c:v>
                </c:pt>
                <c:pt idx="24">
                  <c:v>18.040000000000003</c:v>
                </c:pt>
              </c:numCache>
            </c:numRef>
          </c:xVal>
          <c:yVal>
            <c:numRef>
              <c:f>'[Correllations_SSEBop_ETtoET_Monthly.xlsx]Monthly ET Comparison'!$F$4:$F$5,'[Correllations_SSEBop_ETtoET_Monthly.xlsx]Monthly ET Comparison'!$F$7:$F$11,'[Correllations_SSEBop_ETtoET_Monthly.xlsx]Monthly ET Comparison'!$F$14:$F$16,'[Correllations_SSEBop_ETtoET_Monthly.xlsx]Monthly ET Comparison'!$F$19:$F$23,'[Correllations_SSEBop_ETtoET_Monthly.xlsx]Monthly ET Comparison'!$F$26,'[Correllations_SSEBop_ETtoET_Monthly.xlsx]Monthly ET Comparison'!$F$28:$F$36</c:f>
              <c:numCache>
                <c:formatCode>0.00</c:formatCode>
                <c:ptCount val="25"/>
                <c:pt idx="0">
                  <c:v>1</c:v>
                </c:pt>
                <c:pt idx="1">
                  <c:v>1</c:v>
                </c:pt>
                <c:pt idx="2">
                  <c:v>19</c:v>
                </c:pt>
                <c:pt idx="3">
                  <c:v>43</c:v>
                </c:pt>
                <c:pt idx="4">
                  <c:v>27</c:v>
                </c:pt>
                <c:pt idx="5">
                  <c:v>42</c:v>
                </c:pt>
                <c:pt idx="6">
                  <c:v>33</c:v>
                </c:pt>
                <c:pt idx="7">
                  <c:v>16</c:v>
                </c:pt>
                <c:pt idx="8">
                  <c:v>1</c:v>
                </c:pt>
                <c:pt idx="9">
                  <c:v>1</c:v>
                </c:pt>
                <c:pt idx="10">
                  <c:v>1</c:v>
                </c:pt>
                <c:pt idx="11">
                  <c:v>20</c:v>
                </c:pt>
                <c:pt idx="12">
                  <c:v>10</c:v>
                </c:pt>
                <c:pt idx="13">
                  <c:v>17</c:v>
                </c:pt>
                <c:pt idx="14">
                  <c:v>8</c:v>
                </c:pt>
                <c:pt idx="15">
                  <c:v>7</c:v>
                </c:pt>
                <c:pt idx="16">
                  <c:v>1</c:v>
                </c:pt>
                <c:pt idx="17">
                  <c:v>10</c:v>
                </c:pt>
                <c:pt idx="18">
                  <c:v>10</c:v>
                </c:pt>
                <c:pt idx="19">
                  <c:v>16</c:v>
                </c:pt>
                <c:pt idx="20">
                  <c:v>26</c:v>
                </c:pt>
                <c:pt idx="21">
                  <c:v>50</c:v>
                </c:pt>
                <c:pt idx="22">
                  <c:v>35</c:v>
                </c:pt>
                <c:pt idx="23">
                  <c:v>4</c:v>
                </c:pt>
                <c:pt idx="24">
                  <c:v>4</c:v>
                </c:pt>
              </c:numCache>
            </c:numRef>
          </c:yVal>
          <c:smooth val="0"/>
          <c:extLst xmlns:c16r2="http://schemas.microsoft.com/office/drawing/2015/06/chart">
            <c:ext xmlns:c16="http://schemas.microsoft.com/office/drawing/2014/chart" uri="{C3380CC4-5D6E-409C-BE32-E72D297353CC}">
              <c16:uniqueId val="{00000001-D758-4506-A913-85C6BEEE63BD}"/>
            </c:ext>
          </c:extLst>
        </c:ser>
        <c:ser>
          <c:idx val="2"/>
          <c:order val="2"/>
          <c:tx>
            <c:strRef>
              <c:f>'[Correllations_SSEBop_ETtoET_Monthly.xlsx]Monthly ET Comparison'!$G$2</c:f>
              <c:strCache>
                <c:ptCount val="1"/>
                <c:pt idx="0">
                  <c:v>ET138h08ec</c:v>
                </c:pt>
              </c:strCache>
            </c:strRef>
          </c:tx>
          <c:spPr>
            <a:ln w="25400" cap="rnd">
              <a:noFill/>
              <a:round/>
            </a:ln>
            <a:effectLst/>
          </c:spPr>
          <c:marker>
            <c:symbol val="circle"/>
            <c:size val="5"/>
            <c:spPr>
              <a:solidFill>
                <a:schemeClr val="accent5"/>
              </a:solidFill>
              <a:ln w="9525">
                <a:solidFill>
                  <a:schemeClr val="accent5"/>
                </a:solidFill>
              </a:ln>
              <a:effectLst/>
            </c:spPr>
          </c:marker>
          <c:trendline>
            <c:spPr>
              <a:ln w="28575" cap="rnd">
                <a:solidFill>
                  <a:schemeClr val="accent5"/>
                </a:solidFill>
                <a:prstDash val="sysDot"/>
              </a:ln>
              <a:effectLst/>
            </c:spPr>
            <c:trendlineType val="linear"/>
            <c:dispRSqr val="1"/>
            <c:dispEq val="0"/>
            <c:trendlineLbl>
              <c:layout>
                <c:manualLayout>
                  <c:x val="-0.40057294421736533"/>
                  <c:y val="-0.15846704299611639"/>
                </c:manualLayout>
              </c:layout>
              <c:numFmt formatCode="General" sourceLinked="0"/>
              <c:spPr>
                <a:solidFill>
                  <a:schemeClr val="accent5"/>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Comparison'!$K$4:$K$12,'[Correllations_SSEBop_ETtoET_Monthly.xlsx]Monthly ET Comparison'!$K$14:$K$25,'[Correllations_SSEBop_ETtoET_Monthly.xlsx]Monthly ET Comparison'!$K$28:$K$36</c:f>
              <c:numCache>
                <c:formatCode>General</c:formatCode>
                <c:ptCount val="30"/>
                <c:pt idx="0">
                  <c:v>9.9499999999999993</c:v>
                </c:pt>
                <c:pt idx="1">
                  <c:v>12.469999999999995</c:v>
                </c:pt>
                <c:pt idx="2">
                  <c:v>22.959999999999997</c:v>
                </c:pt>
                <c:pt idx="3">
                  <c:v>33.269999999999989</c:v>
                </c:pt>
                <c:pt idx="4" formatCode="0.00">
                  <c:v>51.34011572517457</c:v>
                </c:pt>
                <c:pt idx="5">
                  <c:v>129.77000000000001</c:v>
                </c:pt>
                <c:pt idx="6">
                  <c:v>102.14</c:v>
                </c:pt>
                <c:pt idx="7">
                  <c:v>55.009999999999991</c:v>
                </c:pt>
                <c:pt idx="8">
                  <c:v>26.569999999999997</c:v>
                </c:pt>
                <c:pt idx="9">
                  <c:v>16.599999999999998</c:v>
                </c:pt>
                <c:pt idx="10">
                  <c:v>4.9299999999999988</c:v>
                </c:pt>
                <c:pt idx="11">
                  <c:v>6.0999999999999988</c:v>
                </c:pt>
                <c:pt idx="12">
                  <c:v>10.96</c:v>
                </c:pt>
                <c:pt idx="13">
                  <c:v>26.71</c:v>
                </c:pt>
                <c:pt idx="14">
                  <c:v>36.22</c:v>
                </c:pt>
                <c:pt idx="15">
                  <c:v>74.92</c:v>
                </c:pt>
                <c:pt idx="16">
                  <c:v>114.52</c:v>
                </c:pt>
                <c:pt idx="17">
                  <c:v>100.24000000000001</c:v>
                </c:pt>
                <c:pt idx="18">
                  <c:v>53.21</c:v>
                </c:pt>
                <c:pt idx="19">
                  <c:v>21.199999999999996</c:v>
                </c:pt>
                <c:pt idx="20">
                  <c:v>25.97</c:v>
                </c:pt>
                <c:pt idx="21">
                  <c:v>2.84</c:v>
                </c:pt>
                <c:pt idx="22">
                  <c:v>5.98</c:v>
                </c:pt>
                <c:pt idx="23">
                  <c:v>19.53</c:v>
                </c:pt>
                <c:pt idx="24">
                  <c:v>36.000000000000007</c:v>
                </c:pt>
                <c:pt idx="25">
                  <c:v>63.830000000000013</c:v>
                </c:pt>
                <c:pt idx="26">
                  <c:v>124.65999999999998</c:v>
                </c:pt>
                <c:pt idx="27">
                  <c:v>130.20999999999995</c:v>
                </c:pt>
                <c:pt idx="28">
                  <c:v>60.989999999999995</c:v>
                </c:pt>
                <c:pt idx="29">
                  <c:v>30.020000000000007</c:v>
                </c:pt>
              </c:numCache>
            </c:numRef>
          </c:xVal>
          <c:yVal>
            <c:numRef>
              <c:f>'[Correllations_SSEBop_ETtoET_Monthly.xlsx]Monthly ET Comparison'!$G$4:$G$12,'[Correllations_SSEBop_ETtoET_Monthly.xlsx]Monthly ET Comparison'!$G$14:$G$25,'[Correllations_SSEBop_ETtoET_Monthly.xlsx]Monthly ET Comparison'!$G$28:$G$36</c:f>
              <c:numCache>
                <c:formatCode>0.00</c:formatCode>
                <c:ptCount val="30"/>
                <c:pt idx="0">
                  <c:v>5</c:v>
                </c:pt>
                <c:pt idx="1">
                  <c:v>9</c:v>
                </c:pt>
                <c:pt idx="2">
                  <c:v>4</c:v>
                </c:pt>
                <c:pt idx="3">
                  <c:v>29</c:v>
                </c:pt>
                <c:pt idx="4">
                  <c:v>50</c:v>
                </c:pt>
                <c:pt idx="5">
                  <c:v>95</c:v>
                </c:pt>
                <c:pt idx="6">
                  <c:v>99</c:v>
                </c:pt>
                <c:pt idx="7">
                  <c:v>41</c:v>
                </c:pt>
                <c:pt idx="8">
                  <c:v>1</c:v>
                </c:pt>
                <c:pt idx="9">
                  <c:v>9</c:v>
                </c:pt>
                <c:pt idx="10">
                  <c:v>4</c:v>
                </c:pt>
                <c:pt idx="11">
                  <c:v>5</c:v>
                </c:pt>
                <c:pt idx="12">
                  <c:v>11</c:v>
                </c:pt>
                <c:pt idx="13">
                  <c:v>44</c:v>
                </c:pt>
                <c:pt idx="14">
                  <c:v>38</c:v>
                </c:pt>
                <c:pt idx="15">
                  <c:v>72</c:v>
                </c:pt>
                <c:pt idx="16">
                  <c:v>79</c:v>
                </c:pt>
                <c:pt idx="17">
                  <c:v>96</c:v>
                </c:pt>
                <c:pt idx="18">
                  <c:v>37</c:v>
                </c:pt>
                <c:pt idx="19">
                  <c:v>5</c:v>
                </c:pt>
                <c:pt idx="20">
                  <c:v>9</c:v>
                </c:pt>
                <c:pt idx="21">
                  <c:v>2</c:v>
                </c:pt>
                <c:pt idx="22">
                  <c:v>4</c:v>
                </c:pt>
                <c:pt idx="23">
                  <c:v>41</c:v>
                </c:pt>
                <c:pt idx="24">
                  <c:v>72</c:v>
                </c:pt>
                <c:pt idx="25">
                  <c:v>70</c:v>
                </c:pt>
                <c:pt idx="26">
                  <c:v>86</c:v>
                </c:pt>
                <c:pt idx="27">
                  <c:v>115</c:v>
                </c:pt>
                <c:pt idx="28">
                  <c:v>50</c:v>
                </c:pt>
                <c:pt idx="29">
                  <c:v>34</c:v>
                </c:pt>
              </c:numCache>
            </c:numRef>
          </c:yVal>
          <c:smooth val="0"/>
          <c:extLst xmlns:c16r2="http://schemas.microsoft.com/office/drawing/2015/06/chart">
            <c:ext xmlns:c16="http://schemas.microsoft.com/office/drawing/2014/chart" uri="{C3380CC4-5D6E-409C-BE32-E72D297353CC}">
              <c16:uniqueId val="{00000002-D758-4506-A913-85C6BEEE63BD}"/>
            </c:ext>
          </c:extLst>
        </c:ser>
        <c:ser>
          <c:idx val="3"/>
          <c:order val="3"/>
          <c:tx>
            <c:strRef>
              <c:f>'[Correllations_SSEBop_ETtoET_Monthly.xlsx]Monthly ET Comparison'!$H$2</c:f>
              <c:strCache>
                <c:ptCount val="1"/>
                <c:pt idx="0">
                  <c:v>ETmbsec</c:v>
                </c:pt>
              </c:strCache>
            </c:strRef>
          </c:tx>
          <c:spPr>
            <a:ln w="25400" cap="rnd">
              <a:noFill/>
              <a:round/>
            </a:ln>
            <a:effectLst/>
          </c:spPr>
          <c:marker>
            <c:symbol val="circle"/>
            <c:size val="5"/>
            <c:spPr>
              <a:solidFill>
                <a:srgbClr val="00B0F0"/>
              </a:solidFill>
              <a:ln w="9525">
                <a:solidFill>
                  <a:srgbClr val="00B0F0"/>
                </a:solidFill>
              </a:ln>
              <a:effectLst/>
            </c:spPr>
          </c:marker>
          <c:trendline>
            <c:spPr>
              <a:ln w="28575" cap="rnd">
                <a:solidFill>
                  <a:srgbClr val="00B0F0"/>
                </a:solidFill>
                <a:prstDash val="sysDot"/>
              </a:ln>
              <a:effectLst/>
            </c:spPr>
            <c:trendlineType val="linear"/>
            <c:dispRSqr val="1"/>
            <c:dispEq val="0"/>
            <c:trendlineLbl>
              <c:layout>
                <c:manualLayout>
                  <c:x val="-0.48630831833501997"/>
                  <c:y val="-0.54726959731377522"/>
                </c:manualLayout>
              </c:layout>
              <c:numFmt formatCode="General" sourceLinked="0"/>
              <c:spPr>
                <a:solidFill>
                  <a:srgbClr val="00B0F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Comparison'!$L$7:$L$11,'[Correllations_SSEBop_ETtoET_Monthly.xlsx]Monthly ET Comparison'!$L$14:$L$15,'[Correllations_SSEBop_ETtoET_Monthly.xlsx]Monthly ET Comparison'!$L$17,'[Correllations_SSEBop_ETtoET_Monthly.xlsx]Monthly ET Comparison'!$L$20:$L$21,'[Correllations_SSEBop_ETtoET_Monthly.xlsx]Monthly ET Comparison'!$L$26:$L$27,'[Correllations_SSEBop_ETtoET_Monthly.xlsx]Monthly ET Comparison'!$L$29:$L$34</c:f>
              <c:numCache>
                <c:formatCode>General</c:formatCode>
                <c:ptCount val="18"/>
                <c:pt idx="0">
                  <c:v>32.49</c:v>
                </c:pt>
                <c:pt idx="1">
                  <c:v>62.390000000000008</c:v>
                </c:pt>
                <c:pt idx="2">
                  <c:v>141.46999999999997</c:v>
                </c:pt>
                <c:pt idx="3">
                  <c:v>107.80999999999999</c:v>
                </c:pt>
                <c:pt idx="4">
                  <c:v>52.499999999999979</c:v>
                </c:pt>
                <c:pt idx="5">
                  <c:v>15.460000000000003</c:v>
                </c:pt>
                <c:pt idx="6">
                  <c:v>8.4300000000000033</c:v>
                </c:pt>
                <c:pt idx="7">
                  <c:v>8.48</c:v>
                </c:pt>
                <c:pt idx="8">
                  <c:v>67.61</c:v>
                </c:pt>
                <c:pt idx="9">
                  <c:v>114.72999999999999</c:v>
                </c:pt>
                <c:pt idx="10">
                  <c:v>13.290000000000001</c:v>
                </c:pt>
                <c:pt idx="11">
                  <c:v>8.1800000000000015</c:v>
                </c:pt>
                <c:pt idx="12">
                  <c:v>11.360000000000003</c:v>
                </c:pt>
                <c:pt idx="13">
                  <c:v>16.379999999999995</c:v>
                </c:pt>
                <c:pt idx="14">
                  <c:v>25.809999999999995</c:v>
                </c:pt>
                <c:pt idx="15">
                  <c:v>47.63</c:v>
                </c:pt>
                <c:pt idx="16">
                  <c:v>116.13000000000001</c:v>
                </c:pt>
                <c:pt idx="17">
                  <c:v>147.97</c:v>
                </c:pt>
              </c:numCache>
            </c:numRef>
          </c:xVal>
          <c:yVal>
            <c:numRef>
              <c:f>'[Correllations_SSEBop_ETtoET_Monthly.xlsx]Monthly ET Comparison'!$H$7:$H$11,'[Correllations_SSEBop_ETtoET_Monthly.xlsx]Monthly ET Comparison'!$H$14:$H$15,'[Correllations_SSEBop_ETtoET_Monthly.xlsx]Monthly ET Comparison'!$H$17,'[Correllations_SSEBop_ETtoET_Monthly.xlsx]Monthly ET Comparison'!$H$20:$H$21,'[Correllations_SSEBop_ETtoET_Monthly.xlsx]Monthly ET Comparison'!$H$26:$H$27,'[Correllations_SSEBop_ETtoET_Monthly.xlsx]Monthly ET Comparison'!$H$29:$H$34</c:f>
              <c:numCache>
                <c:formatCode>0.00</c:formatCode>
                <c:ptCount val="18"/>
                <c:pt idx="0">
                  <c:v>1</c:v>
                </c:pt>
                <c:pt idx="1">
                  <c:v>16</c:v>
                </c:pt>
                <c:pt idx="2">
                  <c:v>1</c:v>
                </c:pt>
                <c:pt idx="3">
                  <c:v>11</c:v>
                </c:pt>
                <c:pt idx="4">
                  <c:v>1</c:v>
                </c:pt>
                <c:pt idx="5">
                  <c:v>3</c:v>
                </c:pt>
                <c:pt idx="6">
                  <c:v>2</c:v>
                </c:pt>
                <c:pt idx="7">
                  <c:v>1</c:v>
                </c:pt>
                <c:pt idx="8">
                  <c:v>11</c:v>
                </c:pt>
                <c:pt idx="9">
                  <c:v>2</c:v>
                </c:pt>
                <c:pt idx="10">
                  <c:v>1</c:v>
                </c:pt>
                <c:pt idx="11">
                  <c:v>1</c:v>
                </c:pt>
                <c:pt idx="12">
                  <c:v>4</c:v>
                </c:pt>
                <c:pt idx="13">
                  <c:v>4</c:v>
                </c:pt>
                <c:pt idx="14">
                  <c:v>4</c:v>
                </c:pt>
                <c:pt idx="15">
                  <c:v>1</c:v>
                </c:pt>
                <c:pt idx="16">
                  <c:v>38</c:v>
                </c:pt>
                <c:pt idx="17">
                  <c:v>11</c:v>
                </c:pt>
              </c:numCache>
            </c:numRef>
          </c:yVal>
          <c:smooth val="0"/>
          <c:extLst xmlns:c16r2="http://schemas.microsoft.com/office/drawing/2015/06/chart">
            <c:ext xmlns:c16="http://schemas.microsoft.com/office/drawing/2014/chart" uri="{C3380CC4-5D6E-409C-BE32-E72D297353CC}">
              <c16:uniqueId val="{00000003-D758-4506-A913-85C6BEEE63BD}"/>
            </c:ext>
          </c:extLst>
        </c:ser>
        <c:dLbls>
          <c:showLegendKey val="0"/>
          <c:showVal val="0"/>
          <c:showCatName val="0"/>
          <c:showSerName val="0"/>
          <c:showPercent val="0"/>
          <c:showBubbleSize val="0"/>
        </c:dLbls>
        <c:axId val="247335176"/>
        <c:axId val="247334784"/>
      </c:scatterChart>
      <c:valAx>
        <c:axId val="247335176"/>
        <c:scaling>
          <c:orientation val="minMax"/>
          <c:max val="17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34784"/>
        <c:crosses val="autoZero"/>
        <c:crossBetween val="midCat"/>
      </c:valAx>
      <c:valAx>
        <c:axId val="247334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35176"/>
        <c:crosses val="autoZero"/>
        <c:crossBetween val="midCat"/>
      </c:valAx>
      <c:spPr>
        <a:noFill/>
        <a:ln w="38100">
          <a:solidFill>
            <a:schemeClr val="tx1"/>
          </a:solidFill>
        </a:ln>
        <a:effectLst/>
      </c:spPr>
    </c:plotArea>
    <c:plotVisOnly val="1"/>
    <c:dispBlanksAs val="gap"/>
    <c:showDLblsOverMax val="0"/>
  </c:chart>
  <c:spPr>
    <a:noFill/>
    <a:ln w="9525" cap="flat" cmpd="sng" algn="ctr">
      <a:solidFill>
        <a:schemeClr val="bg1"/>
      </a:solidFill>
      <a:round/>
    </a:ln>
    <a:effectLst/>
  </c:spPr>
  <c:txPr>
    <a:bodyPr/>
    <a:lstStyle/>
    <a:p>
      <a:pPr>
        <a:defRPr sz="1800">
          <a:latin typeface="+mj-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xmlns:c16r2="http://schemas.microsoft.com/office/drawing/2015/06/chart">
            <c:ext xmlns:c16="http://schemas.microsoft.com/office/drawing/2014/chart" uri="{C3380CC4-5D6E-409C-BE32-E72D297353CC}">
              <c16:uniqueId val="{00000000-63A9-4748-980F-10DC7892D66A}"/>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xmlns:c16r2="http://schemas.microsoft.com/office/drawing/2015/06/chart">
            <c:ext xmlns:c16="http://schemas.microsoft.com/office/drawing/2014/chart" uri="{C3380CC4-5D6E-409C-BE32-E72D297353CC}">
              <c16:uniqueId val="{00000001-63A9-4748-980F-10DC7892D66A}"/>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xmlns:c16r2="http://schemas.microsoft.com/office/drawing/2015/06/chart">
            <c:ext xmlns:c16="http://schemas.microsoft.com/office/drawing/2014/chart" uri="{C3380CC4-5D6E-409C-BE32-E72D297353CC}">
              <c16:uniqueId val="{00000002-63A9-4748-980F-10DC7892D66A}"/>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xmlns:c16r2="http://schemas.microsoft.com/office/drawing/2015/06/chart">
            <c:ext xmlns:c16="http://schemas.microsoft.com/office/drawing/2014/chart" uri="{C3380CC4-5D6E-409C-BE32-E72D297353CC}">
              <c16:uniqueId val="{00000003-63A9-4748-980F-10DC7892D66A}"/>
            </c:ext>
          </c:extLst>
        </c:ser>
        <c:dLbls>
          <c:showLegendKey val="0"/>
          <c:showVal val="0"/>
          <c:showCatName val="0"/>
          <c:showSerName val="0"/>
          <c:showPercent val="0"/>
          <c:showBubbleSize val="0"/>
        </c:dLbls>
        <c:axId val="247326944"/>
        <c:axId val="247336352"/>
      </c:scatterChart>
      <c:valAx>
        <c:axId val="247326944"/>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36352"/>
        <c:crosses val="autoZero"/>
        <c:crossBetween val="midCat"/>
        <c:majorUnit val="1"/>
      </c:valAx>
      <c:valAx>
        <c:axId val="247336352"/>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2694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470900787438"/>
          <c:y val="7.6500496756472441E-2"/>
          <c:w val="0.84992990770479315"/>
          <c:h val="0.7282134337433932"/>
        </c:manualLayout>
      </c:layout>
      <c:scatterChart>
        <c:scatterStyle val="lineMarker"/>
        <c:varyColors val="0"/>
        <c:ser>
          <c:idx val="0"/>
          <c:order val="0"/>
          <c:tx>
            <c:strRef>
              <c:f>TimeSeries!$C$1</c:f>
              <c:strCache>
                <c:ptCount val="1"/>
                <c:pt idx="0">
                  <c:v>138h08ec</c:v>
                </c:pt>
              </c:strCache>
            </c:strRef>
          </c:tx>
          <c:spPr>
            <a:ln w="38100" cap="rnd">
              <a:solidFill>
                <a:schemeClr val="accent5"/>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TimeSeries!$O$15:$O$26</c:f>
              <c:numCache>
                <c:formatCode>General</c:formatCode>
                <c:ptCount val="12"/>
                <c:pt idx="0">
                  <c:v>3.8181818181818183</c:v>
                </c:pt>
                <c:pt idx="1">
                  <c:v>2.1818181818181817</c:v>
                </c:pt>
                <c:pt idx="2">
                  <c:v>4</c:v>
                </c:pt>
                <c:pt idx="3">
                  <c:v>29</c:v>
                </c:pt>
                <c:pt idx="4">
                  <c:v>47.36363636363636</c:v>
                </c:pt>
                <c:pt idx="5">
                  <c:v>39.936363636363637</c:v>
                </c:pt>
                <c:pt idx="6">
                  <c:v>21.518181818181816</c:v>
                </c:pt>
                <c:pt idx="7">
                  <c:v>5.1818181818181817</c:v>
                </c:pt>
                <c:pt idx="8">
                  <c:v>0</c:v>
                </c:pt>
                <c:pt idx="9">
                  <c:v>0</c:v>
                </c:pt>
                <c:pt idx="10">
                  <c:v>0</c:v>
                </c:pt>
                <c:pt idx="11">
                  <c:v>1.9090909090909092</c:v>
                </c:pt>
              </c:numCache>
            </c:numRef>
          </c:yVal>
          <c:smooth val="0"/>
          <c:extLst xmlns:c16r2="http://schemas.microsoft.com/office/drawing/2015/06/chart">
            <c:ext xmlns:c16="http://schemas.microsoft.com/office/drawing/2014/chart" uri="{C3380CC4-5D6E-409C-BE32-E72D297353CC}">
              <c16:uniqueId val="{00000000-BF04-43F0-8ECF-BBECE5759A8B}"/>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TimeSeries!$P$15:$P$26</c:f>
              <c:numCache>
                <c:formatCode>General</c:formatCode>
                <c:ptCount val="12"/>
                <c:pt idx="0">
                  <c:v>1</c:v>
                </c:pt>
                <c:pt idx="1">
                  <c:v>0</c:v>
                </c:pt>
                <c:pt idx="2">
                  <c:v>0</c:v>
                </c:pt>
                <c:pt idx="3">
                  <c:v>4.5999999999999996</c:v>
                </c:pt>
                <c:pt idx="4">
                  <c:v>20.036363636363635</c:v>
                </c:pt>
                <c:pt idx="5">
                  <c:v>16.263636363636365</c:v>
                </c:pt>
                <c:pt idx="6">
                  <c:v>14.372727272727273</c:v>
                </c:pt>
                <c:pt idx="7">
                  <c:v>0.72727272727272729</c:v>
                </c:pt>
                <c:pt idx="8">
                  <c:v>0</c:v>
                </c:pt>
                <c:pt idx="9">
                  <c:v>0</c:v>
                </c:pt>
                <c:pt idx="10">
                  <c:v>7</c:v>
                </c:pt>
                <c:pt idx="11">
                  <c:v>0</c:v>
                </c:pt>
              </c:numCache>
            </c:numRef>
          </c:yVal>
          <c:smooth val="0"/>
          <c:extLst xmlns:c16r2="http://schemas.microsoft.com/office/drawing/2015/06/chart">
            <c:ext xmlns:c16="http://schemas.microsoft.com/office/drawing/2014/chart" uri="{C3380CC4-5D6E-409C-BE32-E72D297353CC}">
              <c16:uniqueId val="{00000001-BF04-43F0-8ECF-BBECE5759A8B}"/>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TimeSeries!$Q$15:$Q$26</c:f>
              <c:numCache>
                <c:formatCode>General</c:formatCode>
                <c:ptCount val="12"/>
                <c:pt idx="0">
                  <c:v>4.0999999999999996</c:v>
                </c:pt>
                <c:pt idx="1">
                  <c:v>18.111111111111111</c:v>
                </c:pt>
                <c:pt idx="2">
                  <c:v>43.252525252525245</c:v>
                </c:pt>
                <c:pt idx="3">
                  <c:v>53.236363636363635</c:v>
                </c:pt>
                <c:pt idx="4">
                  <c:v>67.672727272727272</c:v>
                </c:pt>
                <c:pt idx="5">
                  <c:v>88.72727272727272</c:v>
                </c:pt>
                <c:pt idx="6">
                  <c:v>84.454545454545453</c:v>
                </c:pt>
                <c:pt idx="7">
                  <c:v>25.181818181818183</c:v>
                </c:pt>
                <c:pt idx="8">
                  <c:v>3.163636363636364</c:v>
                </c:pt>
                <c:pt idx="9">
                  <c:v>8.8000000000000007</c:v>
                </c:pt>
                <c:pt idx="10">
                  <c:v>0</c:v>
                </c:pt>
                <c:pt idx="11">
                  <c:v>0.90909090909090917</c:v>
                </c:pt>
              </c:numCache>
            </c:numRef>
          </c:yVal>
          <c:smooth val="0"/>
          <c:extLst xmlns:c16r2="http://schemas.microsoft.com/office/drawing/2015/06/chart">
            <c:ext xmlns:c16="http://schemas.microsoft.com/office/drawing/2014/chart" uri="{C3380CC4-5D6E-409C-BE32-E72D297353CC}">
              <c16:uniqueId val="{00000002-BF04-43F0-8ECF-BBECE5759A8B}"/>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TimeSeries!$R$15:$R$26</c:f>
              <c:numCache>
                <c:formatCode>General</c:formatCode>
                <c:ptCount val="12"/>
                <c:pt idx="0">
                  <c:v>0.90909090909090917</c:v>
                </c:pt>
                <c:pt idx="1">
                  <c:v>9.0909090909090912E-2</c:v>
                </c:pt>
                <c:pt idx="2">
                  <c:v>0</c:v>
                </c:pt>
                <c:pt idx="3">
                  <c:v>0</c:v>
                </c:pt>
                <c:pt idx="4">
                  <c:v>11.90909090909091</c:v>
                </c:pt>
                <c:pt idx="5">
                  <c:v>1.0909090909090908</c:v>
                </c:pt>
                <c:pt idx="6">
                  <c:v>0</c:v>
                </c:pt>
                <c:pt idx="7">
                  <c:v>0</c:v>
                </c:pt>
                <c:pt idx="8">
                  <c:v>0</c:v>
                </c:pt>
                <c:pt idx="9">
                  <c:v>0</c:v>
                </c:pt>
                <c:pt idx="10">
                  <c:v>1</c:v>
                </c:pt>
                <c:pt idx="11">
                  <c:v>1</c:v>
                </c:pt>
              </c:numCache>
            </c:numRef>
          </c:yVal>
          <c:smooth val="0"/>
          <c:extLst xmlns:c16r2="http://schemas.microsoft.com/office/drawing/2015/06/chart">
            <c:ext xmlns:c16="http://schemas.microsoft.com/office/drawing/2014/chart" uri="{C3380CC4-5D6E-409C-BE32-E72D297353CC}">
              <c16:uniqueId val="{00000003-BF04-43F0-8ECF-BBECE5759A8B}"/>
            </c:ext>
          </c:extLst>
        </c:ser>
        <c:dLbls>
          <c:showLegendKey val="0"/>
          <c:showVal val="0"/>
          <c:showCatName val="0"/>
          <c:showSerName val="0"/>
          <c:showPercent val="0"/>
          <c:showBubbleSize val="0"/>
        </c:dLbls>
        <c:axId val="564888784"/>
        <c:axId val="564887608"/>
      </c:scatterChart>
      <c:valAx>
        <c:axId val="564888784"/>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dirty="0"/>
                  <a:t>Month</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64887608"/>
        <c:crosses val="autoZero"/>
        <c:crossBetween val="midCat"/>
        <c:majorUnit val="1"/>
      </c:valAx>
      <c:valAx>
        <c:axId val="564887608"/>
        <c:scaling>
          <c:orientation val="minMax"/>
          <c:max val="140"/>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6488878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6073594627857697"/>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xmlns:c16r2="http://schemas.microsoft.com/office/drawing/2015/06/chart">
            <c:ext xmlns:c16="http://schemas.microsoft.com/office/drawing/2014/chart" uri="{C3380CC4-5D6E-409C-BE32-E72D297353CC}">
              <c16:uniqueId val="{00000000-94A1-4E95-8D8A-E8037C48657B}"/>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xmlns:c16r2="http://schemas.microsoft.com/office/drawing/2015/06/chart">
            <c:ext xmlns:c16="http://schemas.microsoft.com/office/drawing/2014/chart" uri="{C3380CC4-5D6E-409C-BE32-E72D297353CC}">
              <c16:uniqueId val="{00000001-94A1-4E95-8D8A-E8037C48657B}"/>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xmlns:c16r2="http://schemas.microsoft.com/office/drawing/2015/06/chart">
            <c:ext xmlns:c16="http://schemas.microsoft.com/office/drawing/2014/chart" uri="{C3380CC4-5D6E-409C-BE32-E72D297353CC}">
              <c16:uniqueId val="{00000002-94A1-4E95-8D8A-E8037C48657B}"/>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xmlns:c16r2="http://schemas.microsoft.com/office/drawing/2015/06/chart">
            <c:ext xmlns:c16="http://schemas.microsoft.com/office/drawing/2014/chart" uri="{C3380CC4-5D6E-409C-BE32-E72D297353CC}">
              <c16:uniqueId val="{00000003-94A1-4E95-8D8A-E8037C48657B}"/>
            </c:ext>
          </c:extLst>
        </c:ser>
        <c:dLbls>
          <c:showLegendKey val="0"/>
          <c:showVal val="0"/>
          <c:showCatName val="0"/>
          <c:showSerName val="0"/>
          <c:showPercent val="0"/>
          <c:showBubbleSize val="0"/>
        </c:dLbls>
        <c:axId val="518324248"/>
        <c:axId val="518324640"/>
      </c:scatterChart>
      <c:valAx>
        <c:axId val="518324248"/>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18324640"/>
        <c:crosses val="autoZero"/>
        <c:crossBetween val="midCat"/>
        <c:majorUnit val="1"/>
      </c:valAx>
      <c:valAx>
        <c:axId val="518324640"/>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18324248"/>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1144655881612"/>
          <c:y val="3.7498760835802482E-2"/>
          <c:w val="0.82037000392230308"/>
          <c:h val="0.77855474902794453"/>
        </c:manualLayout>
      </c:layout>
      <c:scatterChart>
        <c:scatterStyle val="lineMarker"/>
        <c:varyColors val="0"/>
        <c:ser>
          <c:idx val="0"/>
          <c:order val="0"/>
          <c:tx>
            <c:strRef>
              <c:f>TimeSeries!$C$1</c:f>
              <c:strCache>
                <c:ptCount val="1"/>
                <c:pt idx="0">
                  <c:v>138h08</c:v>
                </c:pt>
              </c:strCache>
            </c:strRef>
          </c:tx>
          <c:spPr>
            <a:ln w="38100" cap="rnd">
              <a:solidFill>
                <a:schemeClr val="accent5"/>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TimeSeries!$T$27:$T$38</c:f>
              <c:numCache>
                <c:formatCode>General</c:formatCode>
                <c:ptCount val="12"/>
                <c:pt idx="0">
                  <c:v>0</c:v>
                </c:pt>
                <c:pt idx="1">
                  <c:v>0</c:v>
                </c:pt>
                <c:pt idx="2">
                  <c:v>75.5</c:v>
                </c:pt>
                <c:pt idx="3">
                  <c:v>148.5</c:v>
                </c:pt>
                <c:pt idx="4">
                  <c:v>374.5</c:v>
                </c:pt>
                <c:pt idx="5">
                  <c:v>275.875</c:v>
                </c:pt>
                <c:pt idx="6">
                  <c:v>142.625</c:v>
                </c:pt>
                <c:pt idx="7">
                  <c:v>98.625</c:v>
                </c:pt>
                <c:pt idx="8">
                  <c:v>126.375</c:v>
                </c:pt>
                <c:pt idx="9">
                  <c:v>128</c:v>
                </c:pt>
                <c:pt idx="10">
                  <c:v>99</c:v>
                </c:pt>
                <c:pt idx="11">
                  <c:v>0</c:v>
                </c:pt>
              </c:numCache>
            </c:numRef>
          </c:yVal>
          <c:smooth val="0"/>
          <c:extLst xmlns:c16r2="http://schemas.microsoft.com/office/drawing/2015/06/chart">
            <c:ext xmlns:c16="http://schemas.microsoft.com/office/drawing/2014/chart" uri="{C3380CC4-5D6E-409C-BE32-E72D297353CC}">
              <c16:uniqueId val="{00000000-0691-45DD-8D8F-11EE4F3EBAF5}"/>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TimeSeries!$U$27:$U$38</c:f>
              <c:numCache>
                <c:formatCode>General</c:formatCode>
                <c:ptCount val="12"/>
                <c:pt idx="0">
                  <c:v>86.25</c:v>
                </c:pt>
                <c:pt idx="1">
                  <c:v>155.25</c:v>
                </c:pt>
                <c:pt idx="2">
                  <c:v>205.625</c:v>
                </c:pt>
                <c:pt idx="3">
                  <c:v>271.25</c:v>
                </c:pt>
                <c:pt idx="4">
                  <c:v>281.375</c:v>
                </c:pt>
                <c:pt idx="5">
                  <c:v>162.125</c:v>
                </c:pt>
                <c:pt idx="6">
                  <c:v>85</c:v>
                </c:pt>
                <c:pt idx="7">
                  <c:v>52.25</c:v>
                </c:pt>
                <c:pt idx="8">
                  <c:v>107.25</c:v>
                </c:pt>
                <c:pt idx="9">
                  <c:v>160</c:v>
                </c:pt>
                <c:pt idx="10">
                  <c:v>99</c:v>
                </c:pt>
                <c:pt idx="11">
                  <c:v>0</c:v>
                </c:pt>
              </c:numCache>
            </c:numRef>
          </c:yVal>
          <c:smooth val="0"/>
          <c:extLst xmlns:c16r2="http://schemas.microsoft.com/office/drawing/2015/06/chart">
            <c:ext xmlns:c16="http://schemas.microsoft.com/office/drawing/2014/chart" uri="{C3380CC4-5D6E-409C-BE32-E72D297353CC}">
              <c16:uniqueId val="{00000001-0691-45DD-8D8F-11EE4F3EBAF5}"/>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TimeSeries!$V$27:$V$38</c:f>
              <c:numCache>
                <c:formatCode>General</c:formatCode>
                <c:ptCount val="12"/>
                <c:pt idx="0">
                  <c:v>0</c:v>
                </c:pt>
                <c:pt idx="1">
                  <c:v>0</c:v>
                </c:pt>
                <c:pt idx="2">
                  <c:v>0</c:v>
                </c:pt>
                <c:pt idx="3">
                  <c:v>58</c:v>
                </c:pt>
                <c:pt idx="4">
                  <c:v>250.125</c:v>
                </c:pt>
                <c:pt idx="5">
                  <c:v>476.75</c:v>
                </c:pt>
                <c:pt idx="6">
                  <c:v>360.125</c:v>
                </c:pt>
                <c:pt idx="7">
                  <c:v>166.125</c:v>
                </c:pt>
                <c:pt idx="8">
                  <c:v>148.875</c:v>
                </c:pt>
                <c:pt idx="9">
                  <c:v>154</c:v>
                </c:pt>
                <c:pt idx="10">
                  <c:v>95</c:v>
                </c:pt>
                <c:pt idx="11">
                  <c:v>0</c:v>
                </c:pt>
              </c:numCache>
            </c:numRef>
          </c:yVal>
          <c:smooth val="0"/>
          <c:extLst xmlns:c16r2="http://schemas.microsoft.com/office/drawing/2015/06/chart">
            <c:ext xmlns:c16="http://schemas.microsoft.com/office/drawing/2014/chart" uri="{C3380CC4-5D6E-409C-BE32-E72D297353CC}">
              <c16:uniqueId val="{00000002-0691-45DD-8D8F-11EE4F3EBAF5}"/>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TimeSeries!$W$27:$W$38</c:f>
              <c:numCache>
                <c:formatCode>General</c:formatCode>
                <c:ptCount val="12"/>
                <c:pt idx="0">
                  <c:v>5</c:v>
                </c:pt>
                <c:pt idx="1">
                  <c:v>235</c:v>
                </c:pt>
                <c:pt idx="2">
                  <c:v>198</c:v>
                </c:pt>
                <c:pt idx="3">
                  <c:v>244.25</c:v>
                </c:pt>
                <c:pt idx="4">
                  <c:v>221.375</c:v>
                </c:pt>
                <c:pt idx="5">
                  <c:v>89</c:v>
                </c:pt>
                <c:pt idx="6">
                  <c:v>48.625</c:v>
                </c:pt>
                <c:pt idx="7">
                  <c:v>42</c:v>
                </c:pt>
                <c:pt idx="8">
                  <c:v>102.75</c:v>
                </c:pt>
                <c:pt idx="9">
                  <c:v>74.25</c:v>
                </c:pt>
                <c:pt idx="10">
                  <c:v>171</c:v>
                </c:pt>
                <c:pt idx="11">
                  <c:v>42</c:v>
                </c:pt>
              </c:numCache>
            </c:numRef>
          </c:yVal>
          <c:smooth val="0"/>
          <c:extLst xmlns:c16r2="http://schemas.microsoft.com/office/drawing/2015/06/chart">
            <c:ext xmlns:c16="http://schemas.microsoft.com/office/drawing/2014/chart" uri="{C3380CC4-5D6E-409C-BE32-E72D297353CC}">
              <c16:uniqueId val="{00000003-0691-45DD-8D8F-11EE4F3EBAF5}"/>
            </c:ext>
          </c:extLst>
        </c:ser>
        <c:dLbls>
          <c:showLegendKey val="0"/>
          <c:showVal val="0"/>
          <c:showCatName val="0"/>
          <c:showSerName val="0"/>
          <c:showPercent val="0"/>
          <c:showBubbleSize val="0"/>
        </c:dLbls>
        <c:axId val="518325424"/>
        <c:axId val="518325816"/>
      </c:scatterChart>
      <c:valAx>
        <c:axId val="518325424"/>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a:t>Month</a:t>
                </a:r>
              </a:p>
            </c:rich>
          </c:tx>
          <c:layout>
            <c:manualLayout>
              <c:xMode val="edge"/>
              <c:yMode val="edge"/>
              <c:x val="0.47747031476187618"/>
              <c:y val="0.905330884377719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18325816"/>
        <c:crosses val="autoZero"/>
        <c:crossBetween val="midCat"/>
        <c:majorUnit val="1"/>
      </c:valAx>
      <c:valAx>
        <c:axId val="51832581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1832542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xmlns:c16r2="http://schemas.microsoft.com/office/drawing/2015/06/chart">
            <c:ext xmlns:c16="http://schemas.microsoft.com/office/drawing/2014/chart" uri="{C3380CC4-5D6E-409C-BE32-E72D297353CC}">
              <c16:uniqueId val="{00000000-F622-4529-804B-7D06B75CB658}"/>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xmlns:c16r2="http://schemas.microsoft.com/office/drawing/2015/06/chart">
            <c:ext xmlns:c16="http://schemas.microsoft.com/office/drawing/2014/chart" uri="{C3380CC4-5D6E-409C-BE32-E72D297353CC}">
              <c16:uniqueId val="{00000001-F622-4529-804B-7D06B75CB658}"/>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xmlns:c16r2="http://schemas.microsoft.com/office/drawing/2015/06/chart">
            <c:ext xmlns:c16="http://schemas.microsoft.com/office/drawing/2014/chart" uri="{C3380CC4-5D6E-409C-BE32-E72D297353CC}">
              <c16:uniqueId val="{00000002-F622-4529-804B-7D06B75CB658}"/>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xmlns:c16r2="http://schemas.microsoft.com/office/drawing/2015/06/chart">
            <c:ext xmlns:c16="http://schemas.microsoft.com/office/drawing/2014/chart" uri="{C3380CC4-5D6E-409C-BE32-E72D297353CC}">
              <c16:uniqueId val="{00000003-F622-4529-804B-7D06B75CB658}"/>
            </c:ext>
          </c:extLst>
        </c:ser>
        <c:dLbls>
          <c:showLegendKey val="0"/>
          <c:showVal val="0"/>
          <c:showCatName val="0"/>
          <c:showSerName val="0"/>
          <c:showPercent val="0"/>
          <c:showBubbleSize val="0"/>
        </c:dLbls>
        <c:axId val="247323024"/>
        <c:axId val="247323808"/>
      </c:scatterChart>
      <c:valAx>
        <c:axId val="247323024"/>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23808"/>
        <c:crosses val="autoZero"/>
        <c:crossBetween val="midCat"/>
        <c:majorUnit val="1"/>
      </c:valAx>
      <c:valAx>
        <c:axId val="247323808"/>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2302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1144655881612"/>
          <c:y val="3.7498760835802482E-2"/>
          <c:w val="0.80915084844049034"/>
          <c:h val="0.77855474902794453"/>
        </c:manualLayout>
      </c:layout>
      <c:scatterChart>
        <c:scatterStyle val="lineMarker"/>
        <c:varyColors val="0"/>
        <c:ser>
          <c:idx val="0"/>
          <c:order val="0"/>
          <c:tx>
            <c:strRef>
              <c:f>TimeSeries!$C$1</c:f>
              <c:strCache>
                <c:ptCount val="1"/>
                <c:pt idx="0">
                  <c:v>138h08</c:v>
                </c:pt>
              </c:strCache>
            </c:strRef>
          </c:tx>
          <c:spPr>
            <a:ln w="38100" cap="rnd">
              <a:solidFill>
                <a:schemeClr val="accent5"/>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TimeSeries!$T$27:$T$38</c:f>
              <c:numCache>
                <c:formatCode>General</c:formatCode>
                <c:ptCount val="12"/>
                <c:pt idx="0">
                  <c:v>0</c:v>
                </c:pt>
                <c:pt idx="1">
                  <c:v>0</c:v>
                </c:pt>
                <c:pt idx="2">
                  <c:v>75.5</c:v>
                </c:pt>
                <c:pt idx="3">
                  <c:v>148.5</c:v>
                </c:pt>
                <c:pt idx="4">
                  <c:v>374.5</c:v>
                </c:pt>
                <c:pt idx="5">
                  <c:v>275.875</c:v>
                </c:pt>
                <c:pt idx="6">
                  <c:v>142.625</c:v>
                </c:pt>
                <c:pt idx="7">
                  <c:v>98.625</c:v>
                </c:pt>
                <c:pt idx="8">
                  <c:v>126.375</c:v>
                </c:pt>
                <c:pt idx="9">
                  <c:v>128</c:v>
                </c:pt>
                <c:pt idx="10">
                  <c:v>99</c:v>
                </c:pt>
                <c:pt idx="11">
                  <c:v>0</c:v>
                </c:pt>
              </c:numCache>
            </c:numRef>
          </c:yVal>
          <c:smooth val="0"/>
          <c:extLst xmlns:c16r2="http://schemas.microsoft.com/office/drawing/2015/06/chart">
            <c:ext xmlns:c16="http://schemas.microsoft.com/office/drawing/2014/chart" uri="{C3380CC4-5D6E-409C-BE32-E72D297353CC}">
              <c16:uniqueId val="{00000000-28AE-4A02-A8D6-7C6A41C74FF3}"/>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TimeSeries!$U$27:$U$38</c:f>
              <c:numCache>
                <c:formatCode>General</c:formatCode>
                <c:ptCount val="12"/>
                <c:pt idx="0">
                  <c:v>86.25</c:v>
                </c:pt>
                <c:pt idx="1">
                  <c:v>155.25</c:v>
                </c:pt>
                <c:pt idx="2">
                  <c:v>205.625</c:v>
                </c:pt>
                <c:pt idx="3">
                  <c:v>271.25</c:v>
                </c:pt>
                <c:pt idx="4">
                  <c:v>281.375</c:v>
                </c:pt>
                <c:pt idx="5">
                  <c:v>162.125</c:v>
                </c:pt>
                <c:pt idx="6">
                  <c:v>85</c:v>
                </c:pt>
                <c:pt idx="7">
                  <c:v>52.25</c:v>
                </c:pt>
                <c:pt idx="8">
                  <c:v>107.25</c:v>
                </c:pt>
                <c:pt idx="9">
                  <c:v>160</c:v>
                </c:pt>
                <c:pt idx="10">
                  <c:v>99</c:v>
                </c:pt>
                <c:pt idx="11">
                  <c:v>0</c:v>
                </c:pt>
              </c:numCache>
            </c:numRef>
          </c:yVal>
          <c:smooth val="0"/>
          <c:extLst xmlns:c16r2="http://schemas.microsoft.com/office/drawing/2015/06/chart">
            <c:ext xmlns:c16="http://schemas.microsoft.com/office/drawing/2014/chart" uri="{C3380CC4-5D6E-409C-BE32-E72D297353CC}">
              <c16:uniqueId val="{00000001-28AE-4A02-A8D6-7C6A41C74FF3}"/>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TimeSeries!$V$27:$V$38</c:f>
              <c:numCache>
                <c:formatCode>General</c:formatCode>
                <c:ptCount val="12"/>
                <c:pt idx="0">
                  <c:v>0</c:v>
                </c:pt>
                <c:pt idx="1">
                  <c:v>0</c:v>
                </c:pt>
                <c:pt idx="2">
                  <c:v>0</c:v>
                </c:pt>
                <c:pt idx="3">
                  <c:v>58</c:v>
                </c:pt>
                <c:pt idx="4">
                  <c:v>250.125</c:v>
                </c:pt>
                <c:pt idx="5">
                  <c:v>476.75</c:v>
                </c:pt>
                <c:pt idx="6">
                  <c:v>360.125</c:v>
                </c:pt>
                <c:pt idx="7">
                  <c:v>166.125</c:v>
                </c:pt>
                <c:pt idx="8">
                  <c:v>148.875</c:v>
                </c:pt>
                <c:pt idx="9">
                  <c:v>154</c:v>
                </c:pt>
                <c:pt idx="10">
                  <c:v>95</c:v>
                </c:pt>
                <c:pt idx="11">
                  <c:v>0</c:v>
                </c:pt>
              </c:numCache>
            </c:numRef>
          </c:yVal>
          <c:smooth val="0"/>
          <c:extLst xmlns:c16r2="http://schemas.microsoft.com/office/drawing/2015/06/chart">
            <c:ext xmlns:c16="http://schemas.microsoft.com/office/drawing/2014/chart" uri="{C3380CC4-5D6E-409C-BE32-E72D297353CC}">
              <c16:uniqueId val="{00000002-28AE-4A02-A8D6-7C6A41C74FF3}"/>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TimeSeries!$W$27:$W$38</c:f>
              <c:numCache>
                <c:formatCode>General</c:formatCode>
                <c:ptCount val="12"/>
                <c:pt idx="0">
                  <c:v>5</c:v>
                </c:pt>
                <c:pt idx="1">
                  <c:v>235</c:v>
                </c:pt>
                <c:pt idx="2">
                  <c:v>198</c:v>
                </c:pt>
                <c:pt idx="3">
                  <c:v>244.25</c:v>
                </c:pt>
                <c:pt idx="4">
                  <c:v>221.375</c:v>
                </c:pt>
                <c:pt idx="5">
                  <c:v>89</c:v>
                </c:pt>
                <c:pt idx="6">
                  <c:v>48.625</c:v>
                </c:pt>
                <c:pt idx="7">
                  <c:v>42</c:v>
                </c:pt>
                <c:pt idx="8">
                  <c:v>102.75</c:v>
                </c:pt>
                <c:pt idx="9">
                  <c:v>74.25</c:v>
                </c:pt>
                <c:pt idx="10">
                  <c:v>171</c:v>
                </c:pt>
                <c:pt idx="11">
                  <c:v>42</c:v>
                </c:pt>
              </c:numCache>
            </c:numRef>
          </c:yVal>
          <c:smooth val="0"/>
          <c:extLst xmlns:c16r2="http://schemas.microsoft.com/office/drawing/2015/06/chart">
            <c:ext xmlns:c16="http://schemas.microsoft.com/office/drawing/2014/chart" uri="{C3380CC4-5D6E-409C-BE32-E72D297353CC}">
              <c16:uniqueId val="{00000003-28AE-4A02-A8D6-7C6A41C74FF3}"/>
            </c:ext>
          </c:extLst>
        </c:ser>
        <c:dLbls>
          <c:showLegendKey val="0"/>
          <c:showVal val="0"/>
          <c:showCatName val="0"/>
          <c:showSerName val="0"/>
          <c:showPercent val="0"/>
          <c:showBubbleSize val="0"/>
        </c:dLbls>
        <c:axId val="518316800"/>
        <c:axId val="518317192"/>
      </c:scatterChart>
      <c:valAx>
        <c:axId val="518316800"/>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a:t>Month</a:t>
                </a:r>
              </a:p>
            </c:rich>
          </c:tx>
          <c:layout>
            <c:manualLayout>
              <c:xMode val="edge"/>
              <c:yMode val="edge"/>
              <c:x val="0.47747031476187618"/>
              <c:y val="0.905330884377719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18317192"/>
        <c:crosses val="autoZero"/>
        <c:crossBetween val="midCat"/>
        <c:majorUnit val="1"/>
      </c:valAx>
      <c:valAx>
        <c:axId val="518317192"/>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18316800"/>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Correlations!$K$2</c:f>
              <c:strCache>
                <c:ptCount val="1"/>
                <c:pt idx="0">
                  <c:v>138h08ec</c:v>
                </c:pt>
              </c:strCache>
            </c:strRef>
          </c:tx>
          <c:spPr>
            <a:ln w="25400" cap="rnd">
              <a:noFill/>
              <a:round/>
            </a:ln>
            <a:effectLst/>
          </c:spPr>
          <c:marker>
            <c:symbol val="circle"/>
            <c:size val="5"/>
            <c:spPr>
              <a:solidFill>
                <a:schemeClr val="accent5"/>
              </a:solidFill>
              <a:ln w="9525">
                <a:solidFill>
                  <a:schemeClr val="accent5"/>
                </a:solidFill>
              </a:ln>
              <a:effectLst/>
            </c:spPr>
          </c:marker>
          <c:trendline>
            <c:spPr>
              <a:ln w="28575" cap="rnd">
                <a:solidFill>
                  <a:schemeClr val="accent5"/>
                </a:solidFill>
                <a:prstDash val="sysDot"/>
              </a:ln>
              <a:effectLst/>
            </c:spPr>
            <c:trendlineType val="linear"/>
            <c:dispRSqr val="1"/>
            <c:dispEq val="0"/>
            <c:trendlineLbl>
              <c:layout>
                <c:manualLayout>
                  <c:x val="-1.4606680658927037E-2"/>
                  <c:y val="-0.52037240862768108"/>
                </c:manualLayout>
              </c:layout>
              <c:numFmt formatCode="General" sourceLinked="0"/>
              <c:spPr>
                <a:solidFill>
                  <a:schemeClr val="accent5"/>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(Correlations!$K$15:$K$25,Correlations!$K$29:$K$37,Correlations!$K$41:$K$47)</c:f>
              <c:numCache>
                <c:formatCode>General</c:formatCode>
                <c:ptCount val="27"/>
                <c:pt idx="0">
                  <c:v>10.870000000000003</c:v>
                </c:pt>
                <c:pt idx="1">
                  <c:v>21.36</c:v>
                </c:pt>
                <c:pt idx="2">
                  <c:v>28.729999999999997</c:v>
                </c:pt>
                <c:pt idx="3">
                  <c:v>43.88</c:v>
                </c:pt>
                <c:pt idx="4">
                  <c:v>53.690000000000005</c:v>
                </c:pt>
                <c:pt idx="5">
                  <c:v>39.199999999999996</c:v>
                </c:pt>
                <c:pt idx="6">
                  <c:v>39.159999999999997</c:v>
                </c:pt>
                <c:pt idx="7">
                  <c:v>19.709999999999997</c:v>
                </c:pt>
                <c:pt idx="8">
                  <c:v>15.66</c:v>
                </c:pt>
                <c:pt idx="9">
                  <c:v>16.770000000000003</c:v>
                </c:pt>
                <c:pt idx="10">
                  <c:v>14.430000000000001</c:v>
                </c:pt>
                <c:pt idx="11">
                  <c:v>44.67</c:v>
                </c:pt>
                <c:pt idx="12">
                  <c:v>46.79</c:v>
                </c:pt>
                <c:pt idx="13">
                  <c:v>48.959999999999994</c:v>
                </c:pt>
                <c:pt idx="14">
                  <c:v>22.789999999999996</c:v>
                </c:pt>
                <c:pt idx="15">
                  <c:v>10.86</c:v>
                </c:pt>
                <c:pt idx="16">
                  <c:v>6.08</c:v>
                </c:pt>
                <c:pt idx="17">
                  <c:v>8.16</c:v>
                </c:pt>
                <c:pt idx="18">
                  <c:v>21.140000000000004</c:v>
                </c:pt>
                <c:pt idx="19">
                  <c:v>11.31</c:v>
                </c:pt>
                <c:pt idx="20">
                  <c:v>42.330000000000005</c:v>
                </c:pt>
                <c:pt idx="21">
                  <c:v>49.04999999999999</c:v>
                </c:pt>
                <c:pt idx="22">
                  <c:v>48.750000000000007</c:v>
                </c:pt>
                <c:pt idx="23">
                  <c:v>60.070000000000007</c:v>
                </c:pt>
                <c:pt idx="24">
                  <c:v>31.03</c:v>
                </c:pt>
                <c:pt idx="25">
                  <c:v>13.410000000000004</c:v>
                </c:pt>
                <c:pt idx="26">
                  <c:v>12.929999999999998</c:v>
                </c:pt>
              </c:numCache>
            </c:numRef>
          </c:xVal>
          <c:yVal>
            <c:numRef>
              <c:f>(Correlations!$G$15:$G$25,Correlations!$G$29:$G$37,Correlations!$G$42:$G$47)</c:f>
              <c:numCache>
                <c:formatCode>General</c:formatCode>
                <c:ptCount val="26"/>
                <c:pt idx="0">
                  <c:v>82</c:v>
                </c:pt>
                <c:pt idx="1">
                  <c:v>59</c:v>
                </c:pt>
                <c:pt idx="2">
                  <c:v>181</c:v>
                </c:pt>
                <c:pt idx="3">
                  <c:v>108.25</c:v>
                </c:pt>
                <c:pt idx="4">
                  <c:v>199.375</c:v>
                </c:pt>
                <c:pt idx="5">
                  <c:v>272.25</c:v>
                </c:pt>
                <c:pt idx="6">
                  <c:v>161.5</c:v>
                </c:pt>
                <c:pt idx="7">
                  <c:v>76</c:v>
                </c:pt>
                <c:pt idx="8">
                  <c:v>62</c:v>
                </c:pt>
                <c:pt idx="9">
                  <c:v>133.5</c:v>
                </c:pt>
                <c:pt idx="10">
                  <c:v>149.5</c:v>
                </c:pt>
                <c:pt idx="11">
                  <c:v>75.5</c:v>
                </c:pt>
                <c:pt idx="12">
                  <c:v>148.5</c:v>
                </c:pt>
                <c:pt idx="13">
                  <c:v>374.5</c:v>
                </c:pt>
                <c:pt idx="14">
                  <c:v>275.875</c:v>
                </c:pt>
                <c:pt idx="15">
                  <c:v>142.625</c:v>
                </c:pt>
                <c:pt idx="16">
                  <c:v>98.625</c:v>
                </c:pt>
                <c:pt idx="17">
                  <c:v>126.375</c:v>
                </c:pt>
                <c:pt idx="18">
                  <c:v>128</c:v>
                </c:pt>
                <c:pt idx="19">
                  <c:v>99</c:v>
                </c:pt>
                <c:pt idx="20">
                  <c:v>120.5</c:v>
                </c:pt>
                <c:pt idx="21">
                  <c:v>348.25</c:v>
                </c:pt>
                <c:pt idx="22">
                  <c:v>390</c:v>
                </c:pt>
                <c:pt idx="23">
                  <c:v>189.25</c:v>
                </c:pt>
                <c:pt idx="24">
                  <c:v>114.25</c:v>
                </c:pt>
                <c:pt idx="25">
                  <c:v>128</c:v>
                </c:pt>
              </c:numCache>
            </c:numRef>
          </c:yVal>
          <c:smooth val="0"/>
          <c:extLst xmlns:c16r2="http://schemas.microsoft.com/office/drawing/2015/06/chart">
            <c:ext xmlns:c16="http://schemas.microsoft.com/office/drawing/2014/chart" uri="{C3380CC4-5D6E-409C-BE32-E72D297353CC}">
              <c16:uniqueId val="{00000000-335F-466E-B493-76A050CE71CF}"/>
            </c:ext>
          </c:extLst>
        </c:ser>
        <c:ser>
          <c:idx val="1"/>
          <c:order val="1"/>
          <c:tx>
            <c:strRef>
              <c:f>Correlations!$L$2</c:f>
              <c:strCache>
                <c:ptCount val="1"/>
                <c:pt idx="0">
                  <c:v>losec</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28575" cap="rnd">
                <a:solidFill>
                  <a:schemeClr val="accent3"/>
                </a:solidFill>
                <a:prstDash val="sysDot"/>
              </a:ln>
              <a:effectLst/>
            </c:spPr>
            <c:trendlineType val="linear"/>
            <c:dispRSqr val="1"/>
            <c:dispEq val="0"/>
            <c:trendlineLbl>
              <c:layout>
                <c:manualLayout>
                  <c:x val="-0.13291188748363914"/>
                  <c:y val="-0.37642876618056359"/>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(Correlations!$L$15:$L$25,Correlations!$L$27:$L$37,Correlations!$L$41:$L$47)</c:f>
              <c:numCache>
                <c:formatCode>General</c:formatCode>
                <c:ptCount val="29"/>
                <c:pt idx="0">
                  <c:v>12.330000000000002</c:v>
                </c:pt>
                <c:pt idx="1">
                  <c:v>16.07</c:v>
                </c:pt>
                <c:pt idx="2">
                  <c:v>33.529999999999987</c:v>
                </c:pt>
                <c:pt idx="3">
                  <c:v>47</c:v>
                </c:pt>
                <c:pt idx="4">
                  <c:v>82.779999999999987</c:v>
                </c:pt>
                <c:pt idx="5">
                  <c:v>75.749999999999986</c:v>
                </c:pt>
                <c:pt idx="6">
                  <c:v>58.279999999999994</c:v>
                </c:pt>
                <c:pt idx="7">
                  <c:v>29.689999999999998</c:v>
                </c:pt>
                <c:pt idx="8">
                  <c:v>19.920000000000002</c:v>
                </c:pt>
                <c:pt idx="9">
                  <c:v>19.439999999999998</c:v>
                </c:pt>
                <c:pt idx="10">
                  <c:v>17.149999999999999</c:v>
                </c:pt>
                <c:pt idx="11">
                  <c:v>16.059999999999999</c:v>
                </c:pt>
                <c:pt idx="12">
                  <c:v>23.64</c:v>
                </c:pt>
                <c:pt idx="13">
                  <c:v>49.919999999999995</c:v>
                </c:pt>
                <c:pt idx="14">
                  <c:v>56.629999999999995</c:v>
                </c:pt>
                <c:pt idx="15">
                  <c:v>78.569999999999979</c:v>
                </c:pt>
                <c:pt idx="16">
                  <c:v>51.279999999999994</c:v>
                </c:pt>
                <c:pt idx="17">
                  <c:v>23.580000000000005</c:v>
                </c:pt>
                <c:pt idx="18">
                  <c:v>14.260000000000002</c:v>
                </c:pt>
                <c:pt idx="19">
                  <c:v>13.540000000000001</c:v>
                </c:pt>
                <c:pt idx="20">
                  <c:v>26.900000000000002</c:v>
                </c:pt>
                <c:pt idx="21">
                  <c:v>13.629999999999997</c:v>
                </c:pt>
                <c:pt idx="22">
                  <c:v>47.949999999999996</c:v>
                </c:pt>
                <c:pt idx="23">
                  <c:v>58.3</c:v>
                </c:pt>
                <c:pt idx="24">
                  <c:v>80.500000000000014</c:v>
                </c:pt>
                <c:pt idx="25">
                  <c:v>95.449999999999989</c:v>
                </c:pt>
                <c:pt idx="26">
                  <c:v>41.78</c:v>
                </c:pt>
                <c:pt idx="27">
                  <c:v>18.420000000000002</c:v>
                </c:pt>
                <c:pt idx="28">
                  <c:v>18.040000000000003</c:v>
                </c:pt>
              </c:numCache>
            </c:numRef>
          </c:xVal>
          <c:yVal>
            <c:numRef>
              <c:f>(Correlations!$H$15:$H$25,Correlations!$H$27:$H$37,Correlations!$H$41:$H$47)</c:f>
              <c:numCache>
                <c:formatCode>General</c:formatCode>
                <c:ptCount val="29"/>
                <c:pt idx="0">
                  <c:v>80</c:v>
                </c:pt>
                <c:pt idx="1">
                  <c:v>73.25</c:v>
                </c:pt>
                <c:pt idx="2">
                  <c:v>217</c:v>
                </c:pt>
                <c:pt idx="3">
                  <c:v>219.875</c:v>
                </c:pt>
                <c:pt idx="4">
                  <c:v>140.5</c:v>
                </c:pt>
                <c:pt idx="5">
                  <c:v>117.75</c:v>
                </c:pt>
                <c:pt idx="6">
                  <c:v>146.625</c:v>
                </c:pt>
                <c:pt idx="7">
                  <c:v>43.875</c:v>
                </c:pt>
                <c:pt idx="8">
                  <c:v>93</c:v>
                </c:pt>
                <c:pt idx="9">
                  <c:v>79.5</c:v>
                </c:pt>
                <c:pt idx="10">
                  <c:v>147.5</c:v>
                </c:pt>
                <c:pt idx="11">
                  <c:v>86.25</c:v>
                </c:pt>
                <c:pt idx="12">
                  <c:v>155.25</c:v>
                </c:pt>
                <c:pt idx="13">
                  <c:v>205.625</c:v>
                </c:pt>
                <c:pt idx="14">
                  <c:v>271.25</c:v>
                </c:pt>
                <c:pt idx="15">
                  <c:v>281.375</c:v>
                </c:pt>
                <c:pt idx="16">
                  <c:v>162.125</c:v>
                </c:pt>
                <c:pt idx="17">
                  <c:v>85</c:v>
                </c:pt>
                <c:pt idx="18">
                  <c:v>52.25</c:v>
                </c:pt>
                <c:pt idx="19">
                  <c:v>107.25</c:v>
                </c:pt>
                <c:pt idx="20">
                  <c:v>160</c:v>
                </c:pt>
                <c:pt idx="21">
                  <c:v>99</c:v>
                </c:pt>
                <c:pt idx="22">
                  <c:v>243.875</c:v>
                </c:pt>
                <c:pt idx="23">
                  <c:v>230.625</c:v>
                </c:pt>
                <c:pt idx="24">
                  <c:v>331.375</c:v>
                </c:pt>
                <c:pt idx="25">
                  <c:v>255</c:v>
                </c:pt>
                <c:pt idx="26">
                  <c:v>92.875</c:v>
                </c:pt>
                <c:pt idx="27">
                  <c:v>54.125</c:v>
                </c:pt>
                <c:pt idx="28">
                  <c:v>169.5</c:v>
                </c:pt>
              </c:numCache>
            </c:numRef>
          </c:yVal>
          <c:smooth val="0"/>
          <c:extLst xmlns:c16r2="http://schemas.microsoft.com/office/drawing/2015/06/chart">
            <c:ext xmlns:c16="http://schemas.microsoft.com/office/drawing/2014/chart" uri="{C3380CC4-5D6E-409C-BE32-E72D297353CC}">
              <c16:uniqueId val="{00000001-335F-466E-B493-76A050CE71CF}"/>
            </c:ext>
          </c:extLst>
        </c:ser>
        <c:ser>
          <c:idx val="2"/>
          <c:order val="2"/>
          <c:tx>
            <c:strRef>
              <c:f>Correlations!$M$2</c:f>
              <c:strCache>
                <c:ptCount val="1"/>
                <c:pt idx="0">
                  <c:v>mbsec</c:v>
                </c:pt>
              </c:strCache>
            </c:strRef>
          </c:tx>
          <c:spPr>
            <a:ln w="25400" cap="rnd">
              <a:noFill/>
              <a:round/>
            </a:ln>
            <a:effectLst/>
          </c:spPr>
          <c:marker>
            <c:symbol val="circle"/>
            <c:size val="5"/>
            <c:spPr>
              <a:solidFill>
                <a:srgbClr val="00B0F0"/>
              </a:solidFill>
              <a:ln w="9525">
                <a:solidFill>
                  <a:srgbClr val="00B0F0"/>
                </a:solidFill>
              </a:ln>
              <a:effectLst/>
            </c:spPr>
          </c:marker>
          <c:trendline>
            <c:spPr>
              <a:ln w="28575" cap="rnd">
                <a:solidFill>
                  <a:srgbClr val="00B0F0"/>
                </a:solidFill>
                <a:prstDash val="sysDot"/>
              </a:ln>
              <a:effectLst/>
            </c:spPr>
            <c:trendlineType val="linear"/>
            <c:dispRSqr val="1"/>
            <c:dispEq val="0"/>
            <c:trendlineLbl>
              <c:layout>
                <c:manualLayout>
                  <c:x val="-0.27543564463789216"/>
                  <c:y val="-0.22057252998456897"/>
                </c:manualLayout>
              </c:layout>
              <c:numFmt formatCode="General" sourceLinked="0"/>
              <c:spPr>
                <a:solidFill>
                  <a:srgbClr val="00B0F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(Correlations!$M$16:$M$24,Correlations!$M$30:$M$37,Correlations!$M$41:$M$47)</c:f>
              <c:numCache>
                <c:formatCode>General</c:formatCode>
                <c:ptCount val="24"/>
                <c:pt idx="0">
                  <c:v>12.469999999999995</c:v>
                </c:pt>
                <c:pt idx="1">
                  <c:v>22.959999999999997</c:v>
                </c:pt>
                <c:pt idx="2">
                  <c:v>33.269999999999989</c:v>
                </c:pt>
                <c:pt idx="3" formatCode="0.00">
                  <c:v>51.34011572517457</c:v>
                </c:pt>
                <c:pt idx="4">
                  <c:v>129.77000000000001</c:v>
                </c:pt>
                <c:pt idx="5">
                  <c:v>102.14</c:v>
                </c:pt>
                <c:pt idx="6">
                  <c:v>55.009999999999991</c:v>
                </c:pt>
                <c:pt idx="7">
                  <c:v>26.569999999999997</c:v>
                </c:pt>
                <c:pt idx="8">
                  <c:v>16.909999999999997</c:v>
                </c:pt>
                <c:pt idx="9">
                  <c:v>36.22</c:v>
                </c:pt>
                <c:pt idx="10">
                  <c:v>74.92</c:v>
                </c:pt>
                <c:pt idx="11">
                  <c:v>114.52</c:v>
                </c:pt>
                <c:pt idx="12">
                  <c:v>100.24000000000001</c:v>
                </c:pt>
                <c:pt idx="13">
                  <c:v>53.21</c:v>
                </c:pt>
                <c:pt idx="14">
                  <c:v>21.199999999999996</c:v>
                </c:pt>
                <c:pt idx="15">
                  <c:v>25.97</c:v>
                </c:pt>
                <c:pt idx="16">
                  <c:v>12.479999999999997</c:v>
                </c:pt>
                <c:pt idx="17">
                  <c:v>19.53</c:v>
                </c:pt>
                <c:pt idx="18">
                  <c:v>36.000000000000007</c:v>
                </c:pt>
                <c:pt idx="19">
                  <c:v>63.830000000000013</c:v>
                </c:pt>
                <c:pt idx="20">
                  <c:v>124.65999999999998</c:v>
                </c:pt>
                <c:pt idx="21">
                  <c:v>130.20999999999995</c:v>
                </c:pt>
                <c:pt idx="22">
                  <c:v>60.989999999999995</c:v>
                </c:pt>
                <c:pt idx="23">
                  <c:v>30.020000000000007</c:v>
                </c:pt>
              </c:numCache>
            </c:numRef>
          </c:xVal>
          <c:yVal>
            <c:numRef>
              <c:f>(Correlations!$I$16:$I$24,Correlations!$I$30:$I$37,Correlations!$I$42:$I$49)</c:f>
              <c:numCache>
                <c:formatCode>General</c:formatCode>
                <c:ptCount val="25"/>
                <c:pt idx="0">
                  <c:v>8</c:v>
                </c:pt>
                <c:pt idx="1">
                  <c:v>142</c:v>
                </c:pt>
                <c:pt idx="2">
                  <c:v>55</c:v>
                </c:pt>
                <c:pt idx="3">
                  <c:v>263.5</c:v>
                </c:pt>
                <c:pt idx="4">
                  <c:v>526</c:v>
                </c:pt>
                <c:pt idx="5">
                  <c:v>330.25</c:v>
                </c:pt>
                <c:pt idx="6">
                  <c:v>121.5</c:v>
                </c:pt>
                <c:pt idx="7">
                  <c:v>89.25</c:v>
                </c:pt>
                <c:pt idx="8">
                  <c:v>101</c:v>
                </c:pt>
                <c:pt idx="9">
                  <c:v>58</c:v>
                </c:pt>
                <c:pt idx="10">
                  <c:v>250.125</c:v>
                </c:pt>
                <c:pt idx="11">
                  <c:v>476.75</c:v>
                </c:pt>
                <c:pt idx="12">
                  <c:v>360.125</c:v>
                </c:pt>
                <c:pt idx="13">
                  <c:v>166.125</c:v>
                </c:pt>
                <c:pt idx="14">
                  <c:v>148.875</c:v>
                </c:pt>
                <c:pt idx="15">
                  <c:v>154</c:v>
                </c:pt>
                <c:pt idx="16">
                  <c:v>95</c:v>
                </c:pt>
                <c:pt idx="17">
                  <c:v>52.5</c:v>
                </c:pt>
                <c:pt idx="18">
                  <c:v>209.25</c:v>
                </c:pt>
                <c:pt idx="19">
                  <c:v>596</c:v>
                </c:pt>
                <c:pt idx="20">
                  <c:v>427.5</c:v>
                </c:pt>
                <c:pt idx="21">
                  <c:v>236</c:v>
                </c:pt>
                <c:pt idx="22">
                  <c:v>204</c:v>
                </c:pt>
                <c:pt idx="23">
                  <c:v>85</c:v>
                </c:pt>
                <c:pt idx="24">
                  <c:v>64</c:v>
                </c:pt>
              </c:numCache>
            </c:numRef>
          </c:yVal>
          <c:smooth val="0"/>
          <c:extLst xmlns:c16r2="http://schemas.microsoft.com/office/drawing/2015/06/chart">
            <c:ext xmlns:c16="http://schemas.microsoft.com/office/drawing/2014/chart" uri="{C3380CC4-5D6E-409C-BE32-E72D297353CC}">
              <c16:uniqueId val="{00000002-335F-466E-B493-76A050CE71CF}"/>
            </c:ext>
          </c:extLst>
        </c:ser>
        <c:ser>
          <c:idx val="3"/>
          <c:order val="3"/>
          <c:tx>
            <c:strRef>
              <c:f>Correlations!$N$2</c:f>
              <c:strCache>
                <c:ptCount val="1"/>
                <c:pt idx="0">
                  <c:v>wbsec</c:v>
                </c:pt>
              </c:strCache>
            </c:strRef>
          </c:tx>
          <c:spPr>
            <a:ln w="25400" cap="rnd">
              <a:noFill/>
              <a:round/>
            </a:ln>
            <a:effectLst/>
          </c:spPr>
          <c:marker>
            <c:symbol val="circle"/>
            <c:size val="5"/>
            <c:spPr>
              <a:solidFill>
                <a:srgbClr val="7030A0"/>
              </a:solidFill>
              <a:ln w="9525">
                <a:solidFill>
                  <a:srgbClr val="7030A0"/>
                </a:solidFill>
              </a:ln>
              <a:effectLst/>
            </c:spPr>
          </c:marker>
          <c:trendline>
            <c:spPr>
              <a:ln w="28575" cap="rnd">
                <a:solidFill>
                  <a:srgbClr val="7030A0"/>
                </a:solidFill>
                <a:prstDash val="sysDot"/>
              </a:ln>
              <a:effectLst/>
            </c:spPr>
            <c:trendlineType val="linear"/>
            <c:dispRSqr val="1"/>
            <c:dispEq val="0"/>
            <c:trendlineLbl>
              <c:layout>
                <c:manualLayout>
                  <c:x val="-0.34208133582199368"/>
                  <c:y val="-0.57545406226258899"/>
                </c:manualLayout>
              </c:layout>
              <c:numFmt formatCode="General" sourceLinked="0"/>
              <c:spPr>
                <a:solidFill>
                  <a:srgbClr val="7030A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(Correlations!$N$16:$N$38,Correlations!$N$41:$N$47)</c:f>
              <c:numCache>
                <c:formatCode>General</c:formatCode>
                <c:ptCount val="30"/>
                <c:pt idx="0">
                  <c:v>14.11</c:v>
                </c:pt>
                <c:pt idx="1">
                  <c:v>24.64</c:v>
                </c:pt>
                <c:pt idx="2">
                  <c:v>32.49</c:v>
                </c:pt>
                <c:pt idx="3">
                  <c:v>62.390000000000008</c:v>
                </c:pt>
                <c:pt idx="4">
                  <c:v>141.46999999999997</c:v>
                </c:pt>
                <c:pt idx="5">
                  <c:v>107.80999999999999</c:v>
                </c:pt>
                <c:pt idx="6">
                  <c:v>52.499999999999979</c:v>
                </c:pt>
                <c:pt idx="7">
                  <c:v>28.42</c:v>
                </c:pt>
                <c:pt idx="8">
                  <c:v>23.390000000000004</c:v>
                </c:pt>
                <c:pt idx="9">
                  <c:v>15.460000000000003</c:v>
                </c:pt>
                <c:pt idx="10">
                  <c:v>8.4300000000000033</c:v>
                </c:pt>
                <c:pt idx="11">
                  <c:v>3.7100000000000004</c:v>
                </c:pt>
                <c:pt idx="12">
                  <c:v>8.48</c:v>
                </c:pt>
                <c:pt idx="13">
                  <c:v>10.470000000000002</c:v>
                </c:pt>
                <c:pt idx="14">
                  <c:v>16.519999999999996</c:v>
                </c:pt>
                <c:pt idx="15">
                  <c:v>67.61</c:v>
                </c:pt>
                <c:pt idx="16">
                  <c:v>114.72999999999999</c:v>
                </c:pt>
                <c:pt idx="17">
                  <c:v>111.68999999999997</c:v>
                </c:pt>
                <c:pt idx="18">
                  <c:v>50.34</c:v>
                </c:pt>
                <c:pt idx="19">
                  <c:v>26.840000000000003</c:v>
                </c:pt>
                <c:pt idx="20">
                  <c:v>25.32</c:v>
                </c:pt>
                <c:pt idx="21">
                  <c:v>13.290000000000001</c:v>
                </c:pt>
                <c:pt idx="22">
                  <c:v>8.1800000000000015</c:v>
                </c:pt>
                <c:pt idx="23">
                  <c:v>16.379999999999995</c:v>
                </c:pt>
                <c:pt idx="24">
                  <c:v>25.809999999999995</c:v>
                </c:pt>
                <c:pt idx="25">
                  <c:v>47.63</c:v>
                </c:pt>
                <c:pt idx="26">
                  <c:v>116.13000000000001</c:v>
                </c:pt>
                <c:pt idx="27">
                  <c:v>147.97</c:v>
                </c:pt>
                <c:pt idx="28">
                  <c:v>59.359999999999992</c:v>
                </c:pt>
                <c:pt idx="29">
                  <c:v>31.08</c:v>
                </c:pt>
              </c:numCache>
            </c:numRef>
          </c:xVal>
          <c:yVal>
            <c:numRef>
              <c:f>(Correlations!$J$16:$J$38,Correlations!$J$41:$J$47)</c:f>
              <c:numCache>
                <c:formatCode>General</c:formatCode>
                <c:ptCount val="30"/>
                <c:pt idx="0">
                  <c:v>146.5</c:v>
                </c:pt>
                <c:pt idx="1">
                  <c:v>213.625</c:v>
                </c:pt>
                <c:pt idx="2">
                  <c:v>147.125</c:v>
                </c:pt>
                <c:pt idx="3">
                  <c:v>101.125</c:v>
                </c:pt>
                <c:pt idx="4">
                  <c:v>62</c:v>
                </c:pt>
                <c:pt idx="5">
                  <c:v>58</c:v>
                </c:pt>
                <c:pt idx="6">
                  <c:v>45.75</c:v>
                </c:pt>
                <c:pt idx="7">
                  <c:v>75.25</c:v>
                </c:pt>
                <c:pt idx="8">
                  <c:v>12</c:v>
                </c:pt>
                <c:pt idx="9">
                  <c:v>64</c:v>
                </c:pt>
                <c:pt idx="10">
                  <c:v>35</c:v>
                </c:pt>
                <c:pt idx="11">
                  <c:v>5</c:v>
                </c:pt>
                <c:pt idx="12">
                  <c:v>235</c:v>
                </c:pt>
                <c:pt idx="13">
                  <c:v>198</c:v>
                </c:pt>
                <c:pt idx="14">
                  <c:v>244.25</c:v>
                </c:pt>
                <c:pt idx="15">
                  <c:v>221.375</c:v>
                </c:pt>
                <c:pt idx="16">
                  <c:v>89</c:v>
                </c:pt>
                <c:pt idx="17">
                  <c:v>48.625</c:v>
                </c:pt>
                <c:pt idx="18">
                  <c:v>42</c:v>
                </c:pt>
                <c:pt idx="19">
                  <c:v>102.75</c:v>
                </c:pt>
                <c:pt idx="20">
                  <c:v>74.25</c:v>
                </c:pt>
                <c:pt idx="21">
                  <c:v>171</c:v>
                </c:pt>
                <c:pt idx="22">
                  <c:v>42</c:v>
                </c:pt>
                <c:pt idx="23">
                  <c:v>240.625</c:v>
                </c:pt>
                <c:pt idx="24">
                  <c:v>285.25</c:v>
                </c:pt>
                <c:pt idx="25">
                  <c:v>231.5</c:v>
                </c:pt>
                <c:pt idx="26">
                  <c:v>153</c:v>
                </c:pt>
                <c:pt idx="27">
                  <c:v>43.5</c:v>
                </c:pt>
                <c:pt idx="28">
                  <c:v>45.25</c:v>
                </c:pt>
                <c:pt idx="29">
                  <c:v>101.25</c:v>
                </c:pt>
              </c:numCache>
            </c:numRef>
          </c:yVal>
          <c:smooth val="0"/>
          <c:extLst xmlns:c16r2="http://schemas.microsoft.com/office/drawing/2015/06/chart">
            <c:ext xmlns:c16="http://schemas.microsoft.com/office/drawing/2014/chart" uri="{C3380CC4-5D6E-409C-BE32-E72D297353CC}">
              <c16:uniqueId val="{00000003-335F-466E-B493-76A050CE71CF}"/>
            </c:ext>
          </c:extLst>
        </c:ser>
        <c:dLbls>
          <c:showLegendKey val="0"/>
          <c:showVal val="0"/>
          <c:showCatName val="0"/>
          <c:showSerName val="0"/>
          <c:showPercent val="0"/>
          <c:showBubbleSize val="0"/>
        </c:dLbls>
        <c:axId val="518328560"/>
        <c:axId val="518321504"/>
      </c:scatterChart>
      <c:valAx>
        <c:axId val="518328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8321504"/>
        <c:crosses val="autoZero"/>
        <c:crossBetween val="midCat"/>
      </c:valAx>
      <c:valAx>
        <c:axId val="518321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18328560"/>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c:f>
              <c:strCache>
                <c:ptCount val="1"/>
                <c:pt idx="0">
                  <c:v>mtn sage 1</c:v>
                </c:pt>
              </c:strCache>
            </c:strRef>
          </c:tx>
          <c:spPr>
            <a:solidFill>
              <a:schemeClr val="accent5"/>
            </a:solidFill>
            <a:ln>
              <a:noFill/>
            </a:ln>
            <a:effectLst/>
          </c:spPr>
          <c:invertIfNegative val="0"/>
          <c:cat>
            <c:strRef>
              <c:f>(Sheet1!$A$2,Sheet1!$A$6,Sheet1!$A$10,Sheet1!$A$14)</c:f>
              <c:strCache>
                <c:ptCount val="4"/>
                <c:pt idx="0">
                  <c:v>SSEBop</c:v>
                </c:pt>
                <c:pt idx="1">
                  <c:v>MOD16</c:v>
                </c:pt>
                <c:pt idx="2">
                  <c:v>EEFlux</c:v>
                </c:pt>
                <c:pt idx="3">
                  <c:v>NLDAS</c:v>
                </c:pt>
              </c:strCache>
            </c:strRef>
          </c:cat>
          <c:val>
            <c:numRef>
              <c:f>(Sheet1!$C$2,Sheet1!$C$6,Sheet1!$C$10,Sheet1!$C$14)</c:f>
              <c:numCache>
                <c:formatCode>General</c:formatCode>
                <c:ptCount val="4"/>
                <c:pt idx="0">
                  <c:v>0.84670000000000001</c:v>
                </c:pt>
                <c:pt idx="1">
                  <c:v>0.28799999999999998</c:v>
                </c:pt>
                <c:pt idx="2">
                  <c:v>0.40189999999999998</c:v>
                </c:pt>
                <c:pt idx="3">
                  <c:v>0.87309999999999999</c:v>
                </c:pt>
              </c:numCache>
            </c:numRef>
          </c:val>
          <c:extLst xmlns:c16r2="http://schemas.microsoft.com/office/drawing/2015/06/chart">
            <c:ext xmlns:c16="http://schemas.microsoft.com/office/drawing/2014/chart" uri="{C3380CC4-5D6E-409C-BE32-E72D297353CC}">
              <c16:uniqueId val="{00000000-5749-4C73-89F1-D27AE596A20E}"/>
            </c:ext>
          </c:extLst>
        </c:ser>
        <c:ser>
          <c:idx val="1"/>
          <c:order val="1"/>
          <c:tx>
            <c:strRef>
              <c:f>Sheet1!$B$3</c:f>
              <c:strCache>
                <c:ptCount val="1"/>
                <c:pt idx="0">
                  <c:v>low sage</c:v>
                </c:pt>
              </c:strCache>
            </c:strRef>
          </c:tx>
          <c:spPr>
            <a:solidFill>
              <a:schemeClr val="accent3"/>
            </a:solidFill>
            <a:ln>
              <a:noFill/>
            </a:ln>
            <a:effectLst/>
          </c:spPr>
          <c:invertIfNegative val="0"/>
          <c:cat>
            <c:strRef>
              <c:f>(Sheet1!$A$2,Sheet1!$A$6,Sheet1!$A$10,Sheet1!$A$14)</c:f>
              <c:strCache>
                <c:ptCount val="4"/>
                <c:pt idx="0">
                  <c:v>SSEBop</c:v>
                </c:pt>
                <c:pt idx="1">
                  <c:v>MOD16</c:v>
                </c:pt>
                <c:pt idx="2">
                  <c:v>EEFlux</c:v>
                </c:pt>
                <c:pt idx="3">
                  <c:v>NLDAS</c:v>
                </c:pt>
              </c:strCache>
            </c:strRef>
          </c:cat>
          <c:val>
            <c:numRef>
              <c:f>(Sheet1!$C$3,Sheet1!$C$7,Sheet1!$C$11,Sheet1!$C$15)</c:f>
              <c:numCache>
                <c:formatCode>General</c:formatCode>
                <c:ptCount val="4"/>
                <c:pt idx="0">
                  <c:v>0.51859999999999995</c:v>
                </c:pt>
                <c:pt idx="1">
                  <c:v>0.48010000000000003</c:v>
                </c:pt>
                <c:pt idx="2">
                  <c:v>0.29420000000000002</c:v>
                </c:pt>
                <c:pt idx="3">
                  <c:v>0.82410000000000005</c:v>
                </c:pt>
              </c:numCache>
            </c:numRef>
          </c:val>
          <c:extLst xmlns:c16r2="http://schemas.microsoft.com/office/drawing/2015/06/chart">
            <c:ext xmlns:c16="http://schemas.microsoft.com/office/drawing/2014/chart" uri="{C3380CC4-5D6E-409C-BE32-E72D297353CC}">
              <c16:uniqueId val="{00000001-5749-4C73-89F1-D27AE596A20E}"/>
            </c:ext>
          </c:extLst>
        </c:ser>
        <c:ser>
          <c:idx val="2"/>
          <c:order val="2"/>
          <c:tx>
            <c:strRef>
              <c:f>Sheet1!$B$4</c:f>
              <c:strCache>
                <c:ptCount val="1"/>
                <c:pt idx="0">
                  <c:v>mtn sage 2</c:v>
                </c:pt>
              </c:strCache>
            </c:strRef>
          </c:tx>
          <c:spPr>
            <a:solidFill>
              <a:srgbClr val="00B0F0"/>
            </a:solidFill>
            <a:ln>
              <a:noFill/>
            </a:ln>
            <a:effectLst/>
          </c:spPr>
          <c:invertIfNegative val="0"/>
          <c:cat>
            <c:strRef>
              <c:f>(Sheet1!$A$2,Sheet1!$A$6,Sheet1!$A$10,Sheet1!$A$14)</c:f>
              <c:strCache>
                <c:ptCount val="4"/>
                <c:pt idx="0">
                  <c:v>SSEBop</c:v>
                </c:pt>
                <c:pt idx="1">
                  <c:v>MOD16</c:v>
                </c:pt>
                <c:pt idx="2">
                  <c:v>EEFlux</c:v>
                </c:pt>
                <c:pt idx="3">
                  <c:v>NLDAS</c:v>
                </c:pt>
              </c:strCache>
            </c:strRef>
          </c:cat>
          <c:val>
            <c:numRef>
              <c:f>(Sheet1!$C$4,Sheet1!$C$8,Sheet1!$C$12,Sheet1!$C$16)</c:f>
              <c:numCache>
                <c:formatCode>General</c:formatCode>
                <c:ptCount val="4"/>
                <c:pt idx="0">
                  <c:v>0.21079999999999999</c:v>
                </c:pt>
                <c:pt idx="1">
                  <c:v>0.60660000000000003</c:v>
                </c:pt>
                <c:pt idx="2">
                  <c:v>0.66100000000000003</c:v>
                </c:pt>
                <c:pt idx="3">
                  <c:v>0.8</c:v>
                </c:pt>
              </c:numCache>
            </c:numRef>
          </c:val>
          <c:extLst xmlns:c16r2="http://schemas.microsoft.com/office/drawing/2015/06/chart">
            <c:ext xmlns:c16="http://schemas.microsoft.com/office/drawing/2014/chart" uri="{C3380CC4-5D6E-409C-BE32-E72D297353CC}">
              <c16:uniqueId val="{00000002-5749-4C73-89F1-D27AE596A20E}"/>
            </c:ext>
          </c:extLst>
        </c:ser>
        <c:ser>
          <c:idx val="3"/>
          <c:order val="3"/>
          <c:tx>
            <c:strRef>
              <c:f>Sheet1!$B$5</c:f>
              <c:strCache>
                <c:ptCount val="1"/>
                <c:pt idx="0">
                  <c:v>wy sage</c:v>
                </c:pt>
              </c:strCache>
            </c:strRef>
          </c:tx>
          <c:spPr>
            <a:solidFill>
              <a:srgbClr val="7030A0"/>
            </a:solidFill>
            <a:ln>
              <a:noFill/>
            </a:ln>
            <a:effectLst/>
          </c:spPr>
          <c:invertIfNegative val="0"/>
          <c:cat>
            <c:strRef>
              <c:f>(Sheet1!$A$2,Sheet1!$A$6,Sheet1!$A$10,Sheet1!$A$14)</c:f>
              <c:strCache>
                <c:ptCount val="4"/>
                <c:pt idx="0">
                  <c:v>SSEBop</c:v>
                </c:pt>
                <c:pt idx="1">
                  <c:v>MOD16</c:v>
                </c:pt>
                <c:pt idx="2">
                  <c:v>EEFlux</c:v>
                </c:pt>
                <c:pt idx="3">
                  <c:v>NLDAS</c:v>
                </c:pt>
              </c:strCache>
            </c:strRef>
          </c:cat>
          <c:val>
            <c:numRef>
              <c:f>(Sheet1!$C$5,Sheet1!$C$9,Sheet1!$C$13,Sheet1!$C$17)</c:f>
              <c:numCache>
                <c:formatCode>General</c:formatCode>
                <c:ptCount val="4"/>
                <c:pt idx="0">
                  <c:v>0.38179999999999997</c:v>
                </c:pt>
                <c:pt idx="1">
                  <c:v>6.6900000000000001E-2</c:v>
                </c:pt>
                <c:pt idx="2">
                  <c:v>4.2900000000000001E-2</c:v>
                </c:pt>
                <c:pt idx="3">
                  <c:v>0.69369999999999998</c:v>
                </c:pt>
              </c:numCache>
            </c:numRef>
          </c:val>
          <c:extLst xmlns:c16r2="http://schemas.microsoft.com/office/drawing/2015/06/chart">
            <c:ext xmlns:c16="http://schemas.microsoft.com/office/drawing/2014/chart" uri="{C3380CC4-5D6E-409C-BE32-E72D297353CC}">
              <c16:uniqueId val="{00000003-5749-4C73-89F1-D27AE596A20E}"/>
            </c:ext>
          </c:extLst>
        </c:ser>
        <c:dLbls>
          <c:showLegendKey val="0"/>
          <c:showVal val="0"/>
          <c:showCatName val="0"/>
          <c:showSerName val="0"/>
          <c:showPercent val="0"/>
          <c:showBubbleSize val="0"/>
        </c:dLbls>
        <c:gapWidth val="219"/>
        <c:overlap val="-27"/>
        <c:axId val="564888392"/>
        <c:axId val="564885256"/>
      </c:barChart>
      <c:catAx>
        <c:axId val="5648883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64885256"/>
        <c:crosses val="autoZero"/>
        <c:auto val="1"/>
        <c:lblAlgn val="ctr"/>
        <c:lblOffset val="100"/>
        <c:noMultiLvlLbl val="0"/>
      </c:catAx>
      <c:valAx>
        <c:axId val="564885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j-lt"/>
                    <a:ea typeface="+mn-ea"/>
                    <a:cs typeface="+mn-cs"/>
                  </a:defRPr>
                </a:pPr>
                <a:r>
                  <a:rPr lang="en-US" sz="2800" dirty="0"/>
                  <a:t>Model ET vs. </a:t>
                </a:r>
                <a:r>
                  <a:rPr lang="en-US" sz="2800" i="1" dirty="0"/>
                  <a:t>in</a:t>
                </a:r>
                <a:r>
                  <a:rPr lang="en-US" sz="2800" i="1" baseline="0" dirty="0"/>
                  <a:t> situ</a:t>
                </a:r>
                <a:r>
                  <a:rPr lang="en-US" sz="2800" dirty="0"/>
                  <a:t> ET</a:t>
                </a:r>
              </a:p>
              <a:p>
                <a:pPr>
                  <a:defRPr sz="2800"/>
                </a:pPr>
                <a:r>
                  <a:rPr lang="en-US" sz="2800" dirty="0"/>
                  <a:t>R</a:t>
                </a:r>
                <a:r>
                  <a:rPr lang="en-US" sz="2800" baseline="30000" dirty="0"/>
                  <a:t>2</a:t>
                </a:r>
                <a:r>
                  <a:rPr lang="en-US" sz="2800" dirty="0"/>
                  <a:t> Value, 2015-2017</a:t>
                </a:r>
              </a:p>
            </c:rich>
          </c:tx>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64888392"/>
        <c:crosses val="autoZero"/>
        <c:crossBetween val="between"/>
      </c:valAx>
      <c:spPr>
        <a:noFill/>
        <a:ln w="38100">
          <a:solidFill>
            <a:schemeClr val="tx1"/>
          </a:solidFill>
        </a:ln>
        <a:effectLst/>
      </c:spPr>
    </c:plotArea>
    <c:legend>
      <c:legendPos val="r"/>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2000" dirty="0">
                <a:solidFill>
                  <a:schemeClr val="tx1">
                    <a:lumMod val="75000"/>
                    <a:lumOff val="25000"/>
                  </a:schemeClr>
                </a:solidFill>
              </a:rPr>
              <a:t>2017 </a:t>
            </a:r>
            <a:r>
              <a:rPr lang="en-US" sz="2000" dirty="0" smtClean="0">
                <a:solidFill>
                  <a:schemeClr val="tx1">
                    <a:lumMod val="75000"/>
                    <a:lumOff val="25000"/>
                  </a:schemeClr>
                </a:solidFill>
              </a:rPr>
              <a:t>Water Year</a:t>
            </a:r>
            <a:endParaRPr lang="en-US" sz="2000" dirty="0">
              <a:solidFill>
                <a:schemeClr val="tx1">
                  <a:lumMod val="75000"/>
                  <a:lumOff val="25000"/>
                </a:schemeClr>
              </a:solidFill>
            </a:endParaRPr>
          </a:p>
        </c:rich>
      </c:tx>
      <c:layout>
        <c:manualLayout>
          <c:xMode val="edge"/>
          <c:yMode val="edge"/>
          <c:x val="0.3739792942548848"/>
          <c:y val="1.0988045007032349E-2"/>
        </c:manualLayout>
      </c:layout>
      <c:overlay val="0"/>
      <c:spPr>
        <a:noFill/>
        <a:ln>
          <a:noFill/>
        </a:ln>
        <a:effectLst/>
      </c:spPr>
    </c:title>
    <c:autoTitleDeleted val="0"/>
    <c:plotArea>
      <c:layout/>
      <c:scatterChart>
        <c:scatterStyle val="lineMarker"/>
        <c:varyColors val="0"/>
        <c:ser>
          <c:idx val="1"/>
          <c:order val="0"/>
          <c:tx>
            <c:v>138h08ec</c:v>
          </c:tx>
          <c:spPr>
            <a:ln w="25400">
              <a:noFill/>
            </a:ln>
          </c:spPr>
          <c:marker>
            <c:symbol val="circle"/>
            <c:size val="7"/>
            <c:spPr>
              <a:solidFill>
                <a:srgbClr val="C00000"/>
              </a:solidFill>
              <a:ln>
                <a:solidFill>
                  <a:srgbClr val="C00000"/>
                </a:solidFill>
              </a:ln>
            </c:spPr>
          </c:marker>
          <c:trendline>
            <c:spPr>
              <a:ln>
                <a:solidFill>
                  <a:srgbClr val="C00000"/>
                </a:solidFill>
                <a:prstDash val="sysDash"/>
              </a:ln>
            </c:spPr>
            <c:trendlineType val="linear"/>
            <c:dispRSqr val="1"/>
            <c:dispEq val="0"/>
            <c:trendlineLbl>
              <c:layout>
                <c:manualLayout>
                  <c:x val="0.10089796052150542"/>
                  <c:y val="0.23775378057964275"/>
                </c:manualLayout>
              </c:layout>
              <c:numFmt formatCode="General" sourceLinked="0"/>
              <c:spPr>
                <a:solidFill>
                  <a:srgbClr val="C00000"/>
                </a:solidFill>
              </c:spPr>
              <c:txPr>
                <a:bodyPr/>
                <a:lstStyle/>
                <a:p>
                  <a:pPr>
                    <a:defRPr sz="1400">
                      <a:solidFill>
                        <a:schemeClr val="bg1"/>
                      </a:solidFill>
                    </a:defRPr>
                  </a:pPr>
                  <a:endParaRPr lang="en-US"/>
                </a:p>
              </c:txPr>
            </c:trendlineLbl>
          </c:trendline>
          <c:xVal>
            <c:numRef>
              <c:f>'138h08ecComparisons'!$U$17:$U$28</c:f>
              <c:numCache>
                <c:formatCode>General</c:formatCode>
                <c:ptCount val="12"/>
                <c:pt idx="0">
                  <c:v>25.97</c:v>
                </c:pt>
                <c:pt idx="1">
                  <c:v>12.479999999999997</c:v>
                </c:pt>
                <c:pt idx="2">
                  <c:v>6.6000000000000005</c:v>
                </c:pt>
                <c:pt idx="3">
                  <c:v>2.84</c:v>
                </c:pt>
                <c:pt idx="4">
                  <c:v>5.98</c:v>
                </c:pt>
                <c:pt idx="5">
                  <c:v>19.53</c:v>
                </c:pt>
                <c:pt idx="6">
                  <c:v>36.000000000000007</c:v>
                </c:pt>
                <c:pt idx="7">
                  <c:v>63.830000000000013</c:v>
                </c:pt>
                <c:pt idx="8">
                  <c:v>124.65999999999998</c:v>
                </c:pt>
                <c:pt idx="9">
                  <c:v>130.20999999999995</c:v>
                </c:pt>
                <c:pt idx="10">
                  <c:v>60.989999999999995</c:v>
                </c:pt>
                <c:pt idx="11">
                  <c:v>30.020000000000007</c:v>
                </c:pt>
              </c:numCache>
            </c:numRef>
          </c:xVal>
          <c:yVal>
            <c:numRef>
              <c:f>'138h08ecComparisons'!$D$17:$D$28</c:f>
              <c:numCache>
                <c:formatCode>General</c:formatCode>
                <c:ptCount val="12"/>
                <c:pt idx="0">
                  <c:v>36.491854660523998</c:v>
                </c:pt>
                <c:pt idx="1">
                  <c:v>20.51518953152549</c:v>
                </c:pt>
                <c:pt idx="2">
                  <c:v>7.0041220958863457</c:v>
                </c:pt>
                <c:pt idx="3">
                  <c:v>5.5010106800641436</c:v>
                </c:pt>
                <c:pt idx="4">
                  <c:v>14.811963560849124</c:v>
                </c:pt>
                <c:pt idx="5">
                  <c:v>36.996624962064722</c:v>
                </c:pt>
                <c:pt idx="6">
                  <c:v>70.600143145098215</c:v>
                </c:pt>
                <c:pt idx="7">
                  <c:v>104.81679448524291</c:v>
                </c:pt>
                <c:pt idx="8">
                  <c:v>117.61034276812319</c:v>
                </c:pt>
                <c:pt idx="9">
                  <c:v>113.07202975117438</c:v>
                </c:pt>
                <c:pt idx="10">
                  <c:v>78.894208204624775</c:v>
                </c:pt>
                <c:pt idx="11">
                  <c:v>63.127243103224338</c:v>
                </c:pt>
              </c:numCache>
            </c:numRef>
          </c:yVal>
          <c:smooth val="0"/>
          <c:extLst xmlns:c16r2="http://schemas.microsoft.com/office/drawing/2015/06/chart">
            <c:ext xmlns:c16="http://schemas.microsoft.com/office/drawing/2014/chart" uri="{C3380CC4-5D6E-409C-BE32-E72D297353CC}">
              <c16:uniqueId val="{00000000-C49F-414B-9F04-06DAF0DA9534}"/>
            </c:ext>
          </c:extLst>
        </c:ser>
        <c:ser>
          <c:idx val="2"/>
          <c:order val="1"/>
          <c:tx>
            <c:v>losec</c:v>
          </c:tx>
          <c:spPr>
            <a:ln w="25400" cap="rnd">
              <a:noFill/>
              <a:round/>
            </a:ln>
            <a:effectLst/>
          </c:spPr>
          <c:marker>
            <c:symbol val="circle"/>
            <c:size val="7"/>
            <c:spPr>
              <a:solidFill>
                <a:schemeClr val="accent5">
                  <a:lumMod val="40000"/>
                  <a:lumOff val="60000"/>
                </a:schemeClr>
              </a:solidFill>
              <a:ln>
                <a:solidFill>
                  <a:schemeClr val="accent5">
                    <a:lumMod val="40000"/>
                    <a:lumOff val="60000"/>
                  </a:schemeClr>
                </a:solidFill>
              </a:ln>
            </c:spPr>
          </c:marker>
          <c:trendline>
            <c:spPr>
              <a:ln>
                <a:solidFill>
                  <a:schemeClr val="accent5">
                    <a:lumMod val="40000"/>
                    <a:lumOff val="60000"/>
                  </a:schemeClr>
                </a:solidFill>
                <a:prstDash val="sysDash"/>
              </a:ln>
            </c:spPr>
            <c:trendlineType val="linear"/>
            <c:dispRSqr val="1"/>
            <c:dispEq val="0"/>
            <c:trendlineLbl>
              <c:layout>
                <c:manualLayout>
                  <c:x val="0.24342067111928012"/>
                  <c:y val="0.21642745606166316"/>
                </c:manualLayout>
              </c:layout>
              <c:numFmt formatCode="General" sourceLinked="0"/>
              <c:spPr>
                <a:solidFill>
                  <a:schemeClr val="accent5">
                    <a:lumMod val="40000"/>
                    <a:lumOff val="60000"/>
                  </a:schemeClr>
                </a:solidFill>
              </c:spPr>
              <c:txPr>
                <a:bodyPr/>
                <a:lstStyle/>
                <a:p>
                  <a:pPr>
                    <a:defRPr sz="1400">
                      <a:solidFill>
                        <a:schemeClr val="bg1"/>
                      </a:solidFill>
                    </a:defRPr>
                  </a:pPr>
                  <a:endParaRPr lang="en-US"/>
                </a:p>
              </c:txPr>
            </c:trendlineLbl>
          </c:trendline>
          <c:xVal>
            <c:numRef>
              <c:f>losecComparisons!$S$17:$S$28</c:f>
              <c:numCache>
                <c:formatCode>General</c:formatCode>
                <c:ptCount val="12"/>
                <c:pt idx="0">
                  <c:v>26.900000000000002</c:v>
                </c:pt>
                <c:pt idx="1">
                  <c:v>13.629999999999997</c:v>
                </c:pt>
                <c:pt idx="2">
                  <c:v>14.959999999999997</c:v>
                </c:pt>
                <c:pt idx="3">
                  <c:v>9.5200000000000014</c:v>
                </c:pt>
                <c:pt idx="4">
                  <c:v>34.650000000000006</c:v>
                </c:pt>
                <c:pt idx="5">
                  <c:v>47.949999999999996</c:v>
                </c:pt>
                <c:pt idx="6">
                  <c:v>58.3</c:v>
                </c:pt>
                <c:pt idx="7">
                  <c:v>80.500000000000014</c:v>
                </c:pt>
                <c:pt idx="8">
                  <c:v>95.449999999999989</c:v>
                </c:pt>
                <c:pt idx="9">
                  <c:v>41.78</c:v>
                </c:pt>
                <c:pt idx="10">
                  <c:v>18.420000000000002</c:v>
                </c:pt>
                <c:pt idx="11">
                  <c:v>18.040000000000003</c:v>
                </c:pt>
              </c:numCache>
            </c:numRef>
          </c:xVal>
          <c:yVal>
            <c:numRef>
              <c:f>losecComparisons!$D$17:$D$28</c:f>
              <c:numCache>
                <c:formatCode>General</c:formatCode>
                <c:ptCount val="12"/>
                <c:pt idx="0">
                  <c:v>36.491854660523998</c:v>
                </c:pt>
                <c:pt idx="1">
                  <c:v>20.51518953152549</c:v>
                </c:pt>
                <c:pt idx="2">
                  <c:v>7.0041220958863457</c:v>
                </c:pt>
                <c:pt idx="3">
                  <c:v>5.5010106800641436</c:v>
                </c:pt>
                <c:pt idx="4">
                  <c:v>14.811963560849124</c:v>
                </c:pt>
                <c:pt idx="5">
                  <c:v>36.996624962064722</c:v>
                </c:pt>
                <c:pt idx="6">
                  <c:v>70.600143145098215</c:v>
                </c:pt>
                <c:pt idx="7">
                  <c:v>104.81679448524291</c:v>
                </c:pt>
                <c:pt idx="8">
                  <c:v>117.61034276812319</c:v>
                </c:pt>
                <c:pt idx="9">
                  <c:v>113.07202975117438</c:v>
                </c:pt>
                <c:pt idx="10">
                  <c:v>78.894208204624775</c:v>
                </c:pt>
                <c:pt idx="11">
                  <c:v>63.127243103224338</c:v>
                </c:pt>
              </c:numCache>
            </c:numRef>
          </c:yVal>
          <c:smooth val="0"/>
          <c:extLst xmlns:c16r2="http://schemas.microsoft.com/office/drawing/2015/06/chart">
            <c:ext xmlns:c16="http://schemas.microsoft.com/office/drawing/2014/chart" uri="{C3380CC4-5D6E-409C-BE32-E72D297353CC}">
              <c16:uniqueId val="{00000001-C49F-414B-9F04-06DAF0DA9534}"/>
            </c:ext>
          </c:extLst>
        </c:ser>
        <c:ser>
          <c:idx val="3"/>
          <c:order val="2"/>
          <c:tx>
            <c:v>mbsec</c:v>
          </c:tx>
          <c:spPr>
            <a:ln w="25400" cap="rnd">
              <a:noFill/>
              <a:round/>
            </a:ln>
            <a:effectLst/>
          </c:spPr>
          <c:marker>
            <c:symbol val="circle"/>
            <c:size val="7"/>
            <c:spPr>
              <a:solidFill>
                <a:schemeClr val="accent5">
                  <a:lumMod val="75000"/>
                </a:schemeClr>
              </a:solidFill>
              <a:ln>
                <a:solidFill>
                  <a:schemeClr val="accent5">
                    <a:lumMod val="75000"/>
                  </a:schemeClr>
                </a:solidFill>
              </a:ln>
            </c:spPr>
          </c:marker>
          <c:trendline>
            <c:spPr>
              <a:ln>
                <a:solidFill>
                  <a:schemeClr val="accent5">
                    <a:lumMod val="75000"/>
                  </a:schemeClr>
                </a:solidFill>
                <a:prstDash val="sysDash"/>
              </a:ln>
            </c:spPr>
            <c:trendlineType val="linear"/>
            <c:dispRSqr val="1"/>
            <c:dispEq val="0"/>
            <c:trendlineLbl>
              <c:layout>
                <c:manualLayout>
                  <c:x val="2.8078547698348465E-2"/>
                  <c:y val="0.35650236165099614"/>
                </c:manualLayout>
              </c:layout>
              <c:numFmt formatCode="General" sourceLinked="0"/>
              <c:spPr>
                <a:solidFill>
                  <a:schemeClr val="accent5">
                    <a:lumMod val="75000"/>
                  </a:schemeClr>
                </a:solidFill>
              </c:spPr>
              <c:txPr>
                <a:bodyPr/>
                <a:lstStyle/>
                <a:p>
                  <a:pPr>
                    <a:defRPr sz="1400">
                      <a:solidFill>
                        <a:schemeClr val="bg1"/>
                      </a:solidFill>
                    </a:defRPr>
                  </a:pPr>
                  <a:endParaRPr lang="en-US"/>
                </a:p>
              </c:txPr>
            </c:trendlineLbl>
          </c:trendline>
          <c:xVal>
            <c:numRef>
              <c:f>mbsecComparisons!$S$17:$S$28</c:f>
              <c:numCache>
                <c:formatCode>General</c:formatCode>
                <c:ptCount val="12"/>
                <c:pt idx="0">
                  <c:v>25.32</c:v>
                </c:pt>
                <c:pt idx="1">
                  <c:v>13.290000000000001</c:v>
                </c:pt>
                <c:pt idx="2">
                  <c:v>8.1800000000000015</c:v>
                </c:pt>
                <c:pt idx="3">
                  <c:v>12.99</c:v>
                </c:pt>
                <c:pt idx="4">
                  <c:v>11.360000000000003</c:v>
                </c:pt>
                <c:pt idx="5">
                  <c:v>16.379999999999995</c:v>
                </c:pt>
                <c:pt idx="6">
                  <c:v>25.809999999999995</c:v>
                </c:pt>
                <c:pt idx="7">
                  <c:v>47.63</c:v>
                </c:pt>
                <c:pt idx="8">
                  <c:v>116.13000000000001</c:v>
                </c:pt>
                <c:pt idx="9">
                  <c:v>147.97</c:v>
                </c:pt>
                <c:pt idx="10">
                  <c:v>59.359999999999992</c:v>
                </c:pt>
                <c:pt idx="11">
                  <c:v>31.08</c:v>
                </c:pt>
              </c:numCache>
            </c:numRef>
          </c:xVal>
          <c:yVal>
            <c:numRef>
              <c:f>mbsecComparisons!$D$17:$D$28</c:f>
              <c:numCache>
                <c:formatCode>General</c:formatCode>
                <c:ptCount val="12"/>
                <c:pt idx="0">
                  <c:v>36.491854660523998</c:v>
                </c:pt>
                <c:pt idx="1">
                  <c:v>20.51518953152549</c:v>
                </c:pt>
                <c:pt idx="2">
                  <c:v>7.0041220958863457</c:v>
                </c:pt>
                <c:pt idx="3">
                  <c:v>5.5010106800641436</c:v>
                </c:pt>
                <c:pt idx="4">
                  <c:v>14.811963560849124</c:v>
                </c:pt>
                <c:pt idx="5">
                  <c:v>36.996624962064722</c:v>
                </c:pt>
                <c:pt idx="6">
                  <c:v>70.600143145098215</c:v>
                </c:pt>
                <c:pt idx="7">
                  <c:v>104.81679448524291</c:v>
                </c:pt>
                <c:pt idx="8">
                  <c:v>117.61034276812319</c:v>
                </c:pt>
                <c:pt idx="9">
                  <c:v>113.07202975117438</c:v>
                </c:pt>
                <c:pt idx="10">
                  <c:v>78.894208204624775</c:v>
                </c:pt>
                <c:pt idx="11">
                  <c:v>63.127243103224338</c:v>
                </c:pt>
              </c:numCache>
            </c:numRef>
          </c:yVal>
          <c:smooth val="0"/>
          <c:extLst xmlns:c16r2="http://schemas.microsoft.com/office/drawing/2015/06/chart">
            <c:ext xmlns:c16="http://schemas.microsoft.com/office/drawing/2014/chart" uri="{C3380CC4-5D6E-409C-BE32-E72D297353CC}">
              <c16:uniqueId val="{00000002-C49F-414B-9F04-06DAF0DA9534}"/>
            </c:ext>
          </c:extLst>
        </c:ser>
        <c:ser>
          <c:idx val="0"/>
          <c:order val="3"/>
          <c:tx>
            <c:v>wbsec</c:v>
          </c:tx>
          <c:spPr>
            <a:ln w="25400" cap="rnd">
              <a:noFill/>
              <a:round/>
            </a:ln>
            <a:effectLst/>
          </c:spPr>
          <c:marker>
            <c:symbol val="circle"/>
            <c:size val="7"/>
            <c:spPr>
              <a:solidFill>
                <a:schemeClr val="bg2">
                  <a:lumMod val="50000"/>
                </a:schemeClr>
              </a:solidFill>
              <a:ln w="9525">
                <a:solidFill>
                  <a:schemeClr val="bg2">
                    <a:lumMod val="50000"/>
                  </a:schemeClr>
                </a:solidFill>
              </a:ln>
              <a:effectLst/>
            </c:spPr>
          </c:marker>
          <c:trendline>
            <c:spPr>
              <a:ln>
                <a:solidFill>
                  <a:schemeClr val="bg2">
                    <a:lumMod val="50000"/>
                  </a:schemeClr>
                </a:solidFill>
                <a:prstDash val="sysDash"/>
              </a:ln>
            </c:spPr>
            <c:trendlineType val="linear"/>
            <c:dispRSqr val="1"/>
            <c:dispEq val="0"/>
            <c:trendlineLbl>
              <c:layout>
                <c:manualLayout>
                  <c:x val="0.3884854811016058"/>
                  <c:y val="0.24246081680454501"/>
                </c:manualLayout>
              </c:layout>
              <c:numFmt formatCode="General" sourceLinked="0"/>
              <c:spPr>
                <a:solidFill>
                  <a:schemeClr val="bg2">
                    <a:lumMod val="50000"/>
                  </a:schemeClr>
                </a:solidFill>
              </c:spPr>
              <c:txPr>
                <a:bodyPr/>
                <a:lstStyle/>
                <a:p>
                  <a:pPr>
                    <a:defRPr sz="1400">
                      <a:solidFill>
                        <a:schemeClr val="bg1"/>
                      </a:solidFill>
                    </a:defRPr>
                  </a:pPr>
                  <a:endParaRPr lang="en-US"/>
                </a:p>
              </c:txPr>
            </c:trendlineLbl>
          </c:trendline>
          <c:xVal>
            <c:numRef>
              <c:f>wbsecComparisons!$T$17:$T$28</c:f>
              <c:numCache>
                <c:formatCode>General</c:formatCode>
                <c:ptCount val="12"/>
                <c:pt idx="0">
                  <c:v>21.140000000000004</c:v>
                </c:pt>
                <c:pt idx="1">
                  <c:v>11.31</c:v>
                </c:pt>
                <c:pt idx="2">
                  <c:v>11.22</c:v>
                </c:pt>
                <c:pt idx="3">
                  <c:v>8.9999999999999982</c:v>
                </c:pt>
                <c:pt idx="4">
                  <c:v>26.06</c:v>
                </c:pt>
                <c:pt idx="5">
                  <c:v>42.330000000000005</c:v>
                </c:pt>
                <c:pt idx="6">
                  <c:v>49.04999999999999</c:v>
                </c:pt>
                <c:pt idx="7">
                  <c:v>48.750000000000007</c:v>
                </c:pt>
                <c:pt idx="8">
                  <c:v>60.070000000000007</c:v>
                </c:pt>
                <c:pt idx="9">
                  <c:v>31.03</c:v>
                </c:pt>
                <c:pt idx="10">
                  <c:v>13.410000000000004</c:v>
                </c:pt>
                <c:pt idx="11">
                  <c:v>12.929999999999998</c:v>
                </c:pt>
              </c:numCache>
            </c:numRef>
          </c:xVal>
          <c:yVal>
            <c:numRef>
              <c:f>wbsecComparisons!$D$17:$D$28</c:f>
              <c:numCache>
                <c:formatCode>General</c:formatCode>
                <c:ptCount val="12"/>
                <c:pt idx="0">
                  <c:v>36.491854660523998</c:v>
                </c:pt>
                <c:pt idx="1">
                  <c:v>20.51518953152549</c:v>
                </c:pt>
                <c:pt idx="2">
                  <c:v>7.0041220958863457</c:v>
                </c:pt>
                <c:pt idx="3">
                  <c:v>5.5010106800641436</c:v>
                </c:pt>
                <c:pt idx="4">
                  <c:v>14.811963560849124</c:v>
                </c:pt>
                <c:pt idx="5">
                  <c:v>36.996624962064722</c:v>
                </c:pt>
                <c:pt idx="6">
                  <c:v>70.600143145098215</c:v>
                </c:pt>
                <c:pt idx="7">
                  <c:v>104.81679448524291</c:v>
                </c:pt>
                <c:pt idx="8">
                  <c:v>117.61034276812319</c:v>
                </c:pt>
                <c:pt idx="9">
                  <c:v>113.07202975117438</c:v>
                </c:pt>
                <c:pt idx="10">
                  <c:v>78.894208204624775</c:v>
                </c:pt>
                <c:pt idx="11">
                  <c:v>63.127243103224338</c:v>
                </c:pt>
              </c:numCache>
            </c:numRef>
          </c:yVal>
          <c:smooth val="0"/>
          <c:extLst xmlns:c16r2="http://schemas.microsoft.com/office/drawing/2015/06/chart">
            <c:ext xmlns:c16="http://schemas.microsoft.com/office/drawing/2014/chart" uri="{C3380CC4-5D6E-409C-BE32-E72D297353CC}">
              <c16:uniqueId val="{00000003-C49F-414B-9F04-06DAF0DA9534}"/>
            </c:ext>
          </c:extLst>
        </c:ser>
        <c:dLbls>
          <c:showLegendKey val="0"/>
          <c:showVal val="0"/>
          <c:showCatName val="0"/>
          <c:showSerName val="0"/>
          <c:showPercent val="0"/>
          <c:showBubbleSize val="0"/>
        </c:dLbls>
        <c:axId val="295558992"/>
        <c:axId val="547762424"/>
      </c:scatterChart>
      <c:valAx>
        <c:axId val="295558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r>
                  <a:rPr lang="en-US" sz="1600" dirty="0">
                    <a:solidFill>
                      <a:schemeClr val="tx1">
                        <a:lumMod val="75000"/>
                        <a:lumOff val="25000"/>
                      </a:schemeClr>
                    </a:solidFill>
                  </a:rPr>
                  <a:t>RCEW</a:t>
                </a:r>
                <a:r>
                  <a:rPr lang="en-US" sz="1600" baseline="0" dirty="0">
                    <a:solidFill>
                      <a:schemeClr val="tx1">
                        <a:lumMod val="75000"/>
                        <a:lumOff val="25000"/>
                      </a:schemeClr>
                    </a:solidFill>
                  </a:rPr>
                  <a:t> ET (mm)</a:t>
                </a:r>
                <a:endParaRPr lang="en-US" sz="1600" dirty="0">
                  <a:solidFill>
                    <a:schemeClr val="tx1">
                      <a:lumMod val="75000"/>
                      <a:lumOff val="25000"/>
                    </a:schemeClr>
                  </a:solidFill>
                </a:endParaRPr>
              </a:p>
            </c:rich>
          </c:tx>
          <c:layout>
            <c:manualLayout>
              <c:xMode val="edge"/>
              <c:yMode val="edge"/>
              <c:x val="0.37757718745771573"/>
              <c:y val="0.9412907890073867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547762424"/>
        <c:crosses val="autoZero"/>
        <c:crossBetween val="midCat"/>
      </c:valAx>
      <c:valAx>
        <c:axId val="547762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r>
                  <a:rPr lang="en-US" sz="1600" dirty="0">
                    <a:solidFill>
                      <a:schemeClr val="tx1">
                        <a:lumMod val="75000"/>
                        <a:lumOff val="25000"/>
                      </a:schemeClr>
                    </a:solidFill>
                  </a:rPr>
                  <a:t>GLDAS ET (mm)</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295558992"/>
        <c:crosses val="autoZero"/>
        <c:crossBetween val="midCat"/>
      </c:valAx>
    </c:plotArea>
    <c:legend>
      <c:legendPos val="r"/>
      <c:layout/>
      <c:overlay val="0"/>
      <c:txPr>
        <a:bodyPr/>
        <a:lstStyle/>
        <a:p>
          <a:pPr>
            <a:defRPr sz="1400">
              <a:solidFill>
                <a:schemeClr val="tx1">
                  <a:lumMod val="75000"/>
                  <a:lumOff val="25000"/>
                </a:schemeClr>
              </a:solidFill>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b="0"/>
            </a:pPr>
            <a:r>
              <a:rPr lang="en-US" b="0" dirty="0">
                <a:solidFill>
                  <a:schemeClr val="tx1">
                    <a:lumMod val="75000"/>
                    <a:lumOff val="25000"/>
                  </a:schemeClr>
                </a:solidFill>
              </a:rPr>
              <a:t>2016 &amp; 2017 </a:t>
            </a:r>
            <a:r>
              <a:rPr lang="en-US" b="0" dirty="0" smtClean="0">
                <a:solidFill>
                  <a:schemeClr val="tx1">
                    <a:lumMod val="75000"/>
                    <a:lumOff val="25000"/>
                  </a:schemeClr>
                </a:solidFill>
              </a:rPr>
              <a:t>Patagonia </a:t>
            </a:r>
            <a:r>
              <a:rPr lang="en-US" b="0" dirty="0">
                <a:solidFill>
                  <a:schemeClr val="tx1">
                    <a:lumMod val="75000"/>
                    <a:lumOff val="25000"/>
                  </a:schemeClr>
                </a:solidFill>
              </a:rPr>
              <a:t>Steppe</a:t>
            </a:r>
          </a:p>
        </c:rich>
      </c:tx>
      <c:layout>
        <c:manualLayout>
          <c:xMode val="edge"/>
          <c:yMode val="edge"/>
          <c:x val="0.28677924731984811"/>
          <c:y val="3.8148501417802572E-2"/>
        </c:manualLayout>
      </c:layout>
      <c:overlay val="0"/>
      <c:spPr>
        <a:noFill/>
        <a:ln>
          <a:noFill/>
        </a:ln>
        <a:effectLst/>
      </c:spPr>
    </c:title>
    <c:autoTitleDeleted val="0"/>
    <c:plotArea>
      <c:layout/>
      <c:lineChart>
        <c:grouping val="standard"/>
        <c:varyColors val="0"/>
        <c:ser>
          <c:idx val="0"/>
          <c:order val="0"/>
          <c:tx>
            <c:v>2016</c:v>
          </c:tx>
          <c:spPr>
            <a:ln w="28575" cap="rnd">
              <a:solidFill>
                <a:srgbClr val="7030A0"/>
              </a:solidFill>
              <a:round/>
            </a:ln>
            <a:effectLst/>
          </c:spPr>
          <c:marker>
            <c:symbol val="none"/>
          </c:marker>
          <c:cat>
            <c:strRef>
              <c:f>'[GLDAS_patagoniasteppe_working.xlsx]monthly sum'!$A$17:$A$28</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'[GLDAS_patagoniasteppe_working.xlsx]monthly sum'!$C$17:$C$28</c:f>
              <c:numCache>
                <c:formatCode>General</c:formatCode>
                <c:ptCount val="12"/>
                <c:pt idx="0">
                  <c:v>26.085146983286037</c:v>
                </c:pt>
                <c:pt idx="1">
                  <c:v>30.394524978295557</c:v>
                </c:pt>
                <c:pt idx="2">
                  <c:v>40.210633097081647</c:v>
                </c:pt>
                <c:pt idx="3">
                  <c:v>58.77884160302041</c:v>
                </c:pt>
                <c:pt idx="4">
                  <c:v>60.287531171911198</c:v>
                </c:pt>
                <c:pt idx="5">
                  <c:v>65.355269996512789</c:v>
                </c:pt>
                <c:pt idx="6">
                  <c:v>77.622701303300403</c:v>
                </c:pt>
                <c:pt idx="7">
                  <c:v>57.961631005668004</c:v>
                </c:pt>
                <c:pt idx="8">
                  <c:v>31.848657964989485</c:v>
                </c:pt>
                <c:pt idx="9">
                  <c:v>28.597385332774806</c:v>
                </c:pt>
                <c:pt idx="10">
                  <c:v>20.905565879368037</c:v>
                </c:pt>
                <c:pt idx="11">
                  <c:v>16.907679442614416</c:v>
                </c:pt>
              </c:numCache>
            </c:numRef>
          </c:val>
          <c:smooth val="0"/>
          <c:extLst xmlns:c16r2="http://schemas.microsoft.com/office/drawing/2015/06/chart">
            <c:ext xmlns:c16="http://schemas.microsoft.com/office/drawing/2014/chart" uri="{C3380CC4-5D6E-409C-BE32-E72D297353CC}">
              <c16:uniqueId val="{00000000-FF99-4D4B-AEF0-19BEEE91108C}"/>
            </c:ext>
          </c:extLst>
        </c:ser>
        <c:ser>
          <c:idx val="1"/>
          <c:order val="1"/>
          <c:tx>
            <c:v>2017</c:v>
          </c:tx>
          <c:spPr>
            <a:ln w="28575">
              <a:solidFill>
                <a:srgbClr val="0070C0"/>
              </a:solidFill>
            </a:ln>
          </c:spPr>
          <c:marker>
            <c:symbol val="none"/>
          </c:marker>
          <c:cat>
            <c:strRef>
              <c:f>'[GLDAS_patagoniasteppe_working.xlsx]monthly sum'!$A$17:$A$28</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'[GLDAS_patagoniasteppe_working.xlsx]monthly sum'!$D$17:$D$28</c:f>
              <c:numCache>
                <c:formatCode>General</c:formatCode>
                <c:ptCount val="12"/>
                <c:pt idx="0">
                  <c:v>12.748246472868514</c:v>
                </c:pt>
                <c:pt idx="1">
                  <c:v>11.047502735634959</c:v>
                </c:pt>
                <c:pt idx="2">
                  <c:v>5.7638488119652802</c:v>
                </c:pt>
                <c:pt idx="3">
                  <c:v>65.235348775832051</c:v>
                </c:pt>
                <c:pt idx="4">
                  <c:v>45.9958447741176</c:v>
                </c:pt>
                <c:pt idx="5">
                  <c:v>34.512302971110948</c:v>
                </c:pt>
                <c:pt idx="6">
                  <c:v>50.246499782275208</c:v>
                </c:pt>
                <c:pt idx="7">
                  <c:v>43.368760632977995</c:v>
                </c:pt>
                <c:pt idx="8">
                  <c:v>28.862564243227567</c:v>
                </c:pt>
                <c:pt idx="9">
                  <c:v>31.908990594945958</c:v>
                </c:pt>
                <c:pt idx="10">
                  <c:v>20.032783104593324</c:v>
                </c:pt>
                <c:pt idx="11">
                  <c:v>13.347374785024318</c:v>
                </c:pt>
              </c:numCache>
            </c:numRef>
          </c:val>
          <c:smooth val="0"/>
          <c:extLst xmlns:c16r2="http://schemas.microsoft.com/office/drawing/2015/06/chart">
            <c:ext xmlns:c16="http://schemas.microsoft.com/office/drawing/2014/chart" uri="{C3380CC4-5D6E-409C-BE32-E72D297353CC}">
              <c16:uniqueId val="{00000001-FF99-4D4B-AEF0-19BEEE91108C}"/>
            </c:ext>
          </c:extLst>
        </c:ser>
        <c:dLbls>
          <c:showLegendKey val="0"/>
          <c:showVal val="0"/>
          <c:showCatName val="0"/>
          <c:showSerName val="0"/>
          <c:showPercent val="0"/>
          <c:showBubbleSize val="0"/>
        </c:dLbls>
        <c:smooth val="0"/>
        <c:axId val="244726688"/>
        <c:axId val="244727080"/>
      </c:lineChart>
      <c:catAx>
        <c:axId val="244726688"/>
        <c:scaling>
          <c:orientation val="minMax"/>
        </c:scaling>
        <c:delete val="0"/>
        <c:axPos val="b"/>
        <c:title>
          <c:tx>
            <c:rich>
              <a:bodyPr/>
              <a:lstStyle/>
              <a:p>
                <a:pPr>
                  <a:defRPr sz="1400" b="0"/>
                </a:pPr>
                <a:r>
                  <a:rPr lang="en-US" sz="1400" b="0" dirty="0">
                    <a:solidFill>
                      <a:schemeClr val="tx1">
                        <a:lumMod val="75000"/>
                        <a:lumOff val="25000"/>
                      </a:schemeClr>
                    </a:solidFill>
                  </a:rPr>
                  <a:t>Month</a:t>
                </a:r>
              </a:p>
            </c:rich>
          </c:tx>
          <c:layout/>
          <c:overlay val="0"/>
        </c:title>
        <c:numFmt formatCode="General" sourceLinked="1"/>
        <c:majorTickMark val="out"/>
        <c:minorTickMark val="none"/>
        <c:tickLblPos val="nextTo"/>
        <c:spPr>
          <a:noFill/>
          <a:ln w="25400" cap="flat" cmpd="sng" algn="ctr">
            <a:solidFill>
              <a:schemeClr val="tx1"/>
            </a:solidFill>
            <a:round/>
          </a:ln>
          <a:effectLst/>
        </c:spPr>
        <c:txPr>
          <a:bodyPr rot="-60000000" vert="horz"/>
          <a:lstStyle/>
          <a:p>
            <a:pPr>
              <a:defRPr sz="1400">
                <a:solidFill>
                  <a:schemeClr val="tx1">
                    <a:lumMod val="75000"/>
                    <a:lumOff val="25000"/>
                  </a:schemeClr>
                </a:solidFill>
              </a:defRPr>
            </a:pPr>
            <a:endParaRPr lang="en-US"/>
          </a:p>
        </c:txPr>
        <c:crossAx val="244727080"/>
        <c:crosses val="autoZero"/>
        <c:auto val="1"/>
        <c:lblAlgn val="ctr"/>
        <c:lblOffset val="100"/>
        <c:noMultiLvlLbl val="0"/>
      </c:catAx>
      <c:valAx>
        <c:axId val="244727080"/>
        <c:scaling>
          <c:orientation val="minMax"/>
        </c:scaling>
        <c:delete val="0"/>
        <c:axPos val="l"/>
        <c:title>
          <c:tx>
            <c:rich>
              <a:bodyPr/>
              <a:lstStyle/>
              <a:p>
                <a:pPr>
                  <a:defRPr sz="1400" b="0"/>
                </a:pPr>
                <a:r>
                  <a:rPr lang="en-US" sz="1400" b="0" dirty="0">
                    <a:solidFill>
                      <a:schemeClr val="tx1">
                        <a:lumMod val="75000"/>
                        <a:lumOff val="25000"/>
                      </a:schemeClr>
                    </a:solidFill>
                  </a:rPr>
                  <a:t>ET (mm)</a:t>
                </a:r>
              </a:p>
            </c:rich>
          </c:tx>
          <c:layout/>
          <c:overlay val="0"/>
        </c:title>
        <c:numFmt formatCode="General" sourceLinked="1"/>
        <c:majorTickMark val="none"/>
        <c:minorTickMark val="none"/>
        <c:tickLblPos val="nextTo"/>
        <c:spPr>
          <a:noFill/>
          <a:ln>
            <a:noFill/>
          </a:ln>
          <a:effectLst/>
        </c:spPr>
        <c:txPr>
          <a:bodyPr rot="-60000000" vert="horz"/>
          <a:lstStyle/>
          <a:p>
            <a:pPr>
              <a:defRPr sz="1400">
                <a:solidFill>
                  <a:schemeClr val="tx1">
                    <a:lumMod val="75000"/>
                    <a:lumOff val="25000"/>
                  </a:schemeClr>
                </a:solidFill>
              </a:defRPr>
            </a:pPr>
            <a:endParaRPr lang="en-US"/>
          </a:p>
        </c:txPr>
        <c:crossAx val="244726688"/>
        <c:crosses val="autoZero"/>
        <c:crossBetween val="midCat"/>
      </c:valAx>
      <c:spPr>
        <a:ln w="25400">
          <a:solidFill>
            <a:schemeClr val="tx1"/>
          </a:solidFill>
        </a:ln>
      </c:spPr>
    </c:plotArea>
    <c:legend>
      <c:legendPos val="r"/>
      <c:layout>
        <c:manualLayout>
          <c:xMode val="edge"/>
          <c:yMode val="edge"/>
          <c:x val="0.65483539094650201"/>
          <c:y val="0.1521967341357105"/>
          <c:w val="0.13082990397805214"/>
          <c:h val="0.14084852569104539"/>
        </c:manualLayout>
      </c:layout>
      <c:overlay val="0"/>
      <c:txPr>
        <a:bodyPr/>
        <a:lstStyle/>
        <a:p>
          <a:pPr>
            <a:defRPr sz="1400">
              <a:solidFill>
                <a:schemeClr val="tx1">
                  <a:lumMod val="75000"/>
                  <a:lumOff val="25000"/>
                </a:schemeClr>
              </a:solidFill>
            </a:defRPr>
          </a:pPr>
          <a:endParaRPr lang="en-US"/>
        </a:p>
      </c:txPr>
    </c:legend>
    <c:plotVisOnly val="1"/>
    <c:dispBlanksAs val="gap"/>
    <c:showDLblsOverMax val="0"/>
  </c:chart>
  <c:spPr>
    <a:ln>
      <a:noFill/>
    </a:ln>
  </c:spPr>
  <c:txPr>
    <a:bodyPr/>
    <a:lstStyle/>
    <a:p>
      <a:pPr>
        <a:defRPr sz="1200">
          <a:solidFill>
            <a:sysClr val="windowText" lastClr="000000"/>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b="0"/>
            </a:pPr>
            <a:r>
              <a:rPr lang="en-US" b="0" dirty="0">
                <a:solidFill>
                  <a:schemeClr val="tx1">
                    <a:lumMod val="75000"/>
                    <a:lumOff val="25000"/>
                  </a:schemeClr>
                </a:solidFill>
              </a:rPr>
              <a:t>2016 &amp; 2017 </a:t>
            </a:r>
            <a:r>
              <a:rPr lang="en-US" sz="1440" b="0" i="0" u="none" strike="noStrike" baseline="0" dirty="0">
                <a:solidFill>
                  <a:schemeClr val="tx1">
                    <a:lumMod val="75000"/>
                    <a:lumOff val="25000"/>
                  </a:schemeClr>
                </a:solidFill>
                <a:effectLst/>
              </a:rPr>
              <a:t>Paraná</a:t>
            </a:r>
            <a:r>
              <a:rPr lang="en-US" b="0" dirty="0">
                <a:solidFill>
                  <a:schemeClr val="tx1">
                    <a:lumMod val="75000"/>
                    <a:lumOff val="25000"/>
                  </a:schemeClr>
                </a:solidFill>
              </a:rPr>
              <a:t> </a:t>
            </a:r>
          </a:p>
        </c:rich>
      </c:tx>
      <c:layout/>
      <c:overlay val="0"/>
      <c:spPr>
        <a:noFill/>
        <a:ln>
          <a:noFill/>
        </a:ln>
        <a:effectLst/>
      </c:spPr>
    </c:title>
    <c:autoTitleDeleted val="0"/>
    <c:plotArea>
      <c:layout>
        <c:manualLayout>
          <c:layoutTarget val="inner"/>
          <c:xMode val="edge"/>
          <c:yMode val="edge"/>
          <c:x val="9.8491295938104448E-2"/>
          <c:y val="0.10320556777249693"/>
          <c:w val="0.77247511027175586"/>
          <c:h val="0.75563383265154904"/>
        </c:manualLayout>
      </c:layout>
      <c:lineChart>
        <c:grouping val="standard"/>
        <c:varyColors val="0"/>
        <c:ser>
          <c:idx val="0"/>
          <c:order val="0"/>
          <c:tx>
            <c:v>2016</c:v>
          </c:tx>
          <c:spPr>
            <a:ln w="28575" cap="rnd">
              <a:solidFill>
                <a:srgbClr val="7030A0"/>
              </a:solidFill>
              <a:round/>
            </a:ln>
            <a:effectLst/>
          </c:spPr>
          <c:marker>
            <c:symbol val="none"/>
          </c:marker>
          <c:cat>
            <c:strRef>
              <c:f>'monthly sum'!$A$17:$A$28</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'monthly sum'!$C$17:$C$28</c:f>
              <c:numCache>
                <c:formatCode>General</c:formatCode>
                <c:ptCount val="12"/>
                <c:pt idx="0">
                  <c:v>29.459729953682931</c:v>
                </c:pt>
                <c:pt idx="1">
                  <c:v>65.540228276076846</c:v>
                </c:pt>
                <c:pt idx="2">
                  <c:v>89.333606854741333</c:v>
                </c:pt>
                <c:pt idx="3">
                  <c:v>93.323171902872971</c:v>
                </c:pt>
                <c:pt idx="4">
                  <c:v>110.34607687326358</c:v>
                </c:pt>
                <c:pt idx="5">
                  <c:v>120.44368771632358</c:v>
                </c:pt>
                <c:pt idx="6">
                  <c:v>45.314993350253232</c:v>
                </c:pt>
                <c:pt idx="7">
                  <c:v>93.030010620402606</c:v>
                </c:pt>
                <c:pt idx="8">
                  <c:v>66.371400944815321</c:v>
                </c:pt>
                <c:pt idx="9">
                  <c:v>78.034657114982167</c:v>
                </c:pt>
                <c:pt idx="10">
                  <c:v>40.243317670862993</c:v>
                </c:pt>
                <c:pt idx="11">
                  <c:v>26.372613157977639</c:v>
                </c:pt>
              </c:numCache>
            </c:numRef>
          </c:val>
          <c:smooth val="0"/>
          <c:extLst xmlns:c16r2="http://schemas.microsoft.com/office/drawing/2015/06/chart">
            <c:ext xmlns:c16="http://schemas.microsoft.com/office/drawing/2014/chart" uri="{C3380CC4-5D6E-409C-BE32-E72D297353CC}">
              <c16:uniqueId val="{00000000-CAA4-47D4-97BD-BBFACB3EB3B1}"/>
            </c:ext>
          </c:extLst>
        </c:ser>
        <c:ser>
          <c:idx val="1"/>
          <c:order val="1"/>
          <c:tx>
            <c:v>2017</c:v>
          </c:tx>
          <c:spPr>
            <a:ln w="28575">
              <a:solidFill>
                <a:srgbClr val="0070C0"/>
              </a:solidFill>
            </a:ln>
          </c:spPr>
          <c:marker>
            <c:symbol val="none"/>
          </c:marker>
          <c:cat>
            <c:strRef>
              <c:f>'monthly sum'!$A$17:$A$28</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'monthly sum'!$D$17:$D$28</c:f>
              <c:numCache>
                <c:formatCode>General</c:formatCode>
                <c:ptCount val="12"/>
                <c:pt idx="0">
                  <c:v>34.7618170177794</c:v>
                </c:pt>
                <c:pt idx="1">
                  <c:v>58.417050002752802</c:v>
                </c:pt>
                <c:pt idx="2">
                  <c:v>86.328570226453195</c:v>
                </c:pt>
                <c:pt idx="3">
                  <c:v>117.34949379350518</c:v>
                </c:pt>
                <c:pt idx="4">
                  <c:v>139.50822338745439</c:v>
                </c:pt>
                <c:pt idx="5">
                  <c:v>119.05288009192188</c:v>
                </c:pt>
                <c:pt idx="6">
                  <c:v>137.01464831479319</c:v>
                </c:pt>
                <c:pt idx="7">
                  <c:v>95.511814215629755</c:v>
                </c:pt>
                <c:pt idx="8">
                  <c:v>82.212936251932817</c:v>
                </c:pt>
                <c:pt idx="9">
                  <c:v>65.78161190057952</c:v>
                </c:pt>
                <c:pt idx="10">
                  <c:v>41.212138659636963</c:v>
                </c:pt>
                <c:pt idx="11">
                  <c:v>28.451577161017006</c:v>
                </c:pt>
              </c:numCache>
            </c:numRef>
          </c:val>
          <c:smooth val="0"/>
          <c:extLst xmlns:c16r2="http://schemas.microsoft.com/office/drawing/2015/06/chart">
            <c:ext xmlns:c16="http://schemas.microsoft.com/office/drawing/2014/chart" uri="{C3380CC4-5D6E-409C-BE32-E72D297353CC}">
              <c16:uniqueId val="{00000001-CAA4-47D4-97BD-BBFACB3EB3B1}"/>
            </c:ext>
          </c:extLst>
        </c:ser>
        <c:dLbls>
          <c:showLegendKey val="0"/>
          <c:showVal val="0"/>
          <c:showCatName val="0"/>
          <c:showSerName val="0"/>
          <c:showPercent val="0"/>
          <c:showBubbleSize val="0"/>
        </c:dLbls>
        <c:smooth val="0"/>
        <c:axId val="244727864"/>
        <c:axId val="244728256"/>
      </c:lineChart>
      <c:catAx>
        <c:axId val="244727864"/>
        <c:scaling>
          <c:orientation val="minMax"/>
        </c:scaling>
        <c:delete val="0"/>
        <c:axPos val="b"/>
        <c:title>
          <c:tx>
            <c:rich>
              <a:bodyPr/>
              <a:lstStyle/>
              <a:p>
                <a:pPr>
                  <a:defRPr sz="1400" b="0"/>
                </a:pPr>
                <a:r>
                  <a:rPr lang="en-US" sz="1400" b="0" dirty="0">
                    <a:solidFill>
                      <a:schemeClr val="tx1">
                        <a:lumMod val="75000"/>
                        <a:lumOff val="25000"/>
                      </a:schemeClr>
                    </a:solidFill>
                  </a:rPr>
                  <a:t>Month</a:t>
                </a:r>
              </a:p>
            </c:rich>
          </c:tx>
          <c:layout/>
          <c:overlay val="0"/>
        </c:title>
        <c:numFmt formatCode="General" sourceLinked="1"/>
        <c:majorTickMark val="out"/>
        <c:minorTickMark val="none"/>
        <c:tickLblPos val="nextTo"/>
        <c:spPr>
          <a:noFill/>
          <a:ln w="25400" cap="flat" cmpd="sng" algn="ctr">
            <a:solidFill>
              <a:schemeClr val="tx1"/>
            </a:solidFill>
            <a:round/>
          </a:ln>
          <a:effectLst/>
        </c:spPr>
        <c:txPr>
          <a:bodyPr rot="-60000000" vert="horz"/>
          <a:lstStyle/>
          <a:p>
            <a:pPr>
              <a:defRPr sz="1400">
                <a:solidFill>
                  <a:schemeClr val="tx1">
                    <a:lumMod val="75000"/>
                    <a:lumOff val="25000"/>
                  </a:schemeClr>
                </a:solidFill>
              </a:defRPr>
            </a:pPr>
            <a:endParaRPr lang="en-US"/>
          </a:p>
        </c:txPr>
        <c:crossAx val="244728256"/>
        <c:crosses val="autoZero"/>
        <c:auto val="1"/>
        <c:lblAlgn val="ctr"/>
        <c:lblOffset val="100"/>
        <c:noMultiLvlLbl val="0"/>
      </c:catAx>
      <c:valAx>
        <c:axId val="244728256"/>
        <c:scaling>
          <c:orientation val="minMax"/>
        </c:scaling>
        <c:delete val="0"/>
        <c:axPos val="l"/>
        <c:title>
          <c:tx>
            <c:rich>
              <a:bodyPr/>
              <a:lstStyle/>
              <a:p>
                <a:pPr>
                  <a:defRPr sz="1400" b="0"/>
                </a:pPr>
                <a:r>
                  <a:rPr lang="en-US" sz="1400" b="0" dirty="0">
                    <a:solidFill>
                      <a:schemeClr val="tx1">
                        <a:lumMod val="75000"/>
                        <a:lumOff val="25000"/>
                      </a:schemeClr>
                    </a:solidFill>
                  </a:rPr>
                  <a:t>ET (mm)</a:t>
                </a:r>
              </a:p>
            </c:rich>
          </c:tx>
          <c:layout/>
          <c:overlay val="0"/>
        </c:title>
        <c:numFmt formatCode="General" sourceLinked="1"/>
        <c:majorTickMark val="none"/>
        <c:minorTickMark val="none"/>
        <c:tickLblPos val="nextTo"/>
        <c:spPr>
          <a:noFill/>
          <a:ln w="25400">
            <a:solidFill>
              <a:schemeClr val="tx1"/>
            </a:solidFill>
          </a:ln>
          <a:effectLst/>
        </c:spPr>
        <c:txPr>
          <a:bodyPr rot="-60000000" vert="horz"/>
          <a:lstStyle/>
          <a:p>
            <a:pPr>
              <a:defRPr>
                <a:solidFill>
                  <a:schemeClr val="tx1">
                    <a:lumMod val="75000"/>
                    <a:lumOff val="25000"/>
                  </a:schemeClr>
                </a:solidFill>
              </a:defRPr>
            </a:pPr>
            <a:endParaRPr lang="en-US"/>
          </a:p>
        </c:txPr>
        <c:crossAx val="244727864"/>
        <c:crosses val="autoZero"/>
        <c:crossBetween val="between"/>
      </c:valAx>
      <c:spPr>
        <a:ln w="25400">
          <a:solidFill>
            <a:schemeClr val="tx1"/>
          </a:solidFill>
        </a:ln>
      </c:spPr>
    </c:plotArea>
    <c:legend>
      <c:legendPos val="r"/>
      <c:layout>
        <c:manualLayout>
          <c:xMode val="edge"/>
          <c:yMode val="edge"/>
          <c:x val="0.68340469802962034"/>
          <c:y val="0.16092593577829795"/>
          <c:w val="0.11296847545747381"/>
          <c:h val="0.10396868669946237"/>
        </c:manualLayout>
      </c:layout>
      <c:overlay val="0"/>
      <c:txPr>
        <a:bodyPr/>
        <a:lstStyle/>
        <a:p>
          <a:pPr>
            <a:defRPr sz="1400">
              <a:solidFill>
                <a:schemeClr val="tx1">
                  <a:lumMod val="75000"/>
                  <a:lumOff val="25000"/>
                </a:schemeClr>
              </a:solidFill>
            </a:defRPr>
          </a:pPr>
          <a:endParaRPr lang="en-US"/>
        </a:p>
      </c:txPr>
    </c:legend>
    <c:plotVisOnly val="1"/>
    <c:dispBlanksAs val="gap"/>
    <c:showDLblsOverMax val="0"/>
  </c:chart>
  <c:spPr>
    <a:ln>
      <a:noFill/>
    </a:ln>
  </c:spPr>
  <c:txPr>
    <a:bodyPr/>
    <a:lstStyle/>
    <a:p>
      <a:pPr>
        <a:defRPr sz="1200">
          <a:latin typeface="Century Gothic" panose="020B0502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dirty="0" smtClean="0">
                <a:solidFill>
                  <a:schemeClr val="tx1">
                    <a:lumMod val="75000"/>
                    <a:lumOff val="25000"/>
                  </a:schemeClr>
                </a:solidFill>
              </a:rPr>
              <a:t>2016</a:t>
            </a:r>
            <a:r>
              <a:rPr lang="en-US" baseline="0" dirty="0" smtClean="0">
                <a:solidFill>
                  <a:schemeClr val="tx1">
                    <a:lumMod val="75000"/>
                    <a:lumOff val="25000"/>
                  </a:schemeClr>
                </a:solidFill>
              </a:rPr>
              <a:t> &amp; 2017 </a:t>
            </a:r>
            <a:r>
              <a:rPr lang="en-US" dirty="0" smtClean="0">
                <a:solidFill>
                  <a:schemeClr val="tx1">
                    <a:lumMod val="75000"/>
                    <a:lumOff val="25000"/>
                  </a:schemeClr>
                </a:solidFill>
              </a:rPr>
              <a:t>Paraná</a:t>
            </a:r>
            <a:endParaRPr lang="en-US" dirty="0">
              <a:solidFill>
                <a:schemeClr val="tx1">
                  <a:lumMod val="75000"/>
                  <a:lumOff val="25000"/>
                </a:schemeClr>
              </a:solidFill>
            </a:endParaRP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v>2016</c:v>
          </c:tx>
          <c:spPr>
            <a:ln w="28575" cap="rnd">
              <a:solidFill>
                <a:srgbClr val="7030A0"/>
              </a:solidFill>
              <a:round/>
            </a:ln>
            <a:effectLst/>
          </c:spPr>
          <c:marker>
            <c:symbol val="none"/>
          </c:marker>
          <c:cat>
            <c:strRef>
              <c:f>[SSEBop_Dekadal_MontlyTotal_Station.xlsx]Sheet1!$D$3:$D$14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[SSEBop_Dekadal_MontlyTotal_Station.xlsx]Sheet1!$B$3:$B$14</c:f>
              <c:numCache>
                <c:formatCode>General</c:formatCode>
                <c:ptCount val="12"/>
                <c:pt idx="0">
                  <c:v>11.2</c:v>
                </c:pt>
                <c:pt idx="1">
                  <c:v>7.8</c:v>
                </c:pt>
                <c:pt idx="2">
                  <c:v>20.25</c:v>
                </c:pt>
                <c:pt idx="3">
                  <c:v>53.85</c:v>
                </c:pt>
                <c:pt idx="4">
                  <c:v>130.5</c:v>
                </c:pt>
                <c:pt idx="5">
                  <c:v>135</c:v>
                </c:pt>
                <c:pt idx="6">
                  <c:v>156.6</c:v>
                </c:pt>
                <c:pt idx="7">
                  <c:v>120.75</c:v>
                </c:pt>
                <c:pt idx="8">
                  <c:v>59.4</c:v>
                </c:pt>
                <c:pt idx="9">
                  <c:v>2.7</c:v>
                </c:pt>
                <c:pt idx="10">
                  <c:v>7.05</c:v>
                </c:pt>
                <c:pt idx="11">
                  <c:v>2.4</c:v>
                </c:pt>
              </c:numCache>
            </c:numRef>
          </c:val>
          <c:smooth val="0"/>
          <c:extLst xmlns:c16r2="http://schemas.microsoft.com/office/drawing/2015/06/chart">
            <c:ext xmlns:c16="http://schemas.microsoft.com/office/drawing/2014/chart" uri="{C3380CC4-5D6E-409C-BE32-E72D297353CC}">
              <c16:uniqueId val="{00000000-D1A6-478B-8022-05E3DE3F2211}"/>
            </c:ext>
          </c:extLst>
        </c:ser>
        <c:ser>
          <c:idx val="1"/>
          <c:order val="1"/>
          <c:tx>
            <c:v>2017</c:v>
          </c:tx>
          <c:spPr>
            <a:ln w="28575" cap="rnd">
              <a:solidFill>
                <a:srgbClr val="0070C0"/>
              </a:solidFill>
              <a:round/>
            </a:ln>
            <a:effectLst/>
          </c:spPr>
          <c:marker>
            <c:symbol val="none"/>
          </c:marker>
          <c:cat>
            <c:strRef>
              <c:f>[SSEBop_Dekadal_MontlyTotal_Station.xlsx]Sheet1!$D$3:$D$14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[SSEBop_Dekadal_MontlyTotal_Station.xlsx]Sheet1!$E$3:$E$14</c:f>
              <c:numCache>
                <c:formatCode>General</c:formatCode>
                <c:ptCount val="12"/>
                <c:pt idx="0">
                  <c:v>4.6500000000000004</c:v>
                </c:pt>
                <c:pt idx="1">
                  <c:v>3</c:v>
                </c:pt>
                <c:pt idx="2">
                  <c:v>53.1</c:v>
                </c:pt>
                <c:pt idx="3">
                  <c:v>105.9</c:v>
                </c:pt>
                <c:pt idx="4">
                  <c:v>90</c:v>
                </c:pt>
                <c:pt idx="5">
                  <c:v>146.1</c:v>
                </c:pt>
                <c:pt idx="6">
                  <c:v>156.44999999999999</c:v>
                </c:pt>
                <c:pt idx="7">
                  <c:v>145.80000000000001</c:v>
                </c:pt>
                <c:pt idx="8">
                  <c:v>64.5</c:v>
                </c:pt>
                <c:pt idx="9">
                  <c:v>9.15</c:v>
                </c:pt>
                <c:pt idx="10">
                  <c:v>31.5</c:v>
                </c:pt>
                <c:pt idx="11">
                  <c:v>19.649999999999999</c:v>
                </c:pt>
              </c:numCache>
            </c:numRef>
          </c:val>
          <c:smooth val="0"/>
          <c:extLst xmlns:c16r2="http://schemas.microsoft.com/office/drawing/2015/06/chart">
            <c:ext xmlns:c16="http://schemas.microsoft.com/office/drawing/2014/chart" uri="{C3380CC4-5D6E-409C-BE32-E72D297353CC}">
              <c16:uniqueId val="{00000001-D1A6-478B-8022-05E3DE3F2211}"/>
            </c:ext>
          </c:extLst>
        </c:ser>
        <c:dLbls>
          <c:showLegendKey val="0"/>
          <c:showVal val="0"/>
          <c:showCatName val="0"/>
          <c:showSerName val="0"/>
          <c:showPercent val="0"/>
          <c:showBubbleSize val="0"/>
        </c:dLbls>
        <c:smooth val="0"/>
        <c:axId val="244729040"/>
        <c:axId val="244729432"/>
      </c:lineChart>
      <c:catAx>
        <c:axId val="24472904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dirty="0">
                    <a:solidFill>
                      <a:schemeClr val="tx1">
                        <a:lumMod val="75000"/>
                        <a:lumOff val="25000"/>
                      </a:schemeClr>
                    </a:solidFill>
                  </a:rPr>
                  <a:t>Month</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244729432"/>
        <c:crosses val="autoZero"/>
        <c:auto val="1"/>
        <c:lblAlgn val="ctr"/>
        <c:lblOffset val="100"/>
        <c:noMultiLvlLbl val="0"/>
      </c:catAx>
      <c:valAx>
        <c:axId val="244729432"/>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r>
                  <a:rPr lang="en-US" sz="1400" dirty="0">
                    <a:solidFill>
                      <a:schemeClr val="tx1">
                        <a:lumMod val="75000"/>
                        <a:lumOff val="25000"/>
                      </a:schemeClr>
                    </a:solidFill>
                  </a:rPr>
                  <a:t>ET (mm)</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244729040"/>
        <c:crosses val="autoZero"/>
        <c:crossBetween val="midCat"/>
      </c:valAx>
      <c:spPr>
        <a:noFill/>
        <a:ln w="25400">
          <a:solidFill>
            <a:schemeClr val="tx1"/>
          </a:solidFill>
        </a:ln>
        <a:effectLst/>
      </c:spPr>
    </c:plotArea>
    <c:legend>
      <c:legendPos val="r"/>
      <c:layout>
        <c:manualLayout>
          <c:xMode val="edge"/>
          <c:yMode val="edge"/>
          <c:x val="0.65697873799725648"/>
          <c:y val="0.15845299039196675"/>
          <c:w val="0.13082990397805214"/>
          <c:h val="0.140848525691045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latin typeface="Century Gothic" panose="020B0502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dirty="0" smtClean="0">
                <a:solidFill>
                  <a:schemeClr val="tx1">
                    <a:lumMod val="75000"/>
                    <a:lumOff val="25000"/>
                  </a:schemeClr>
                </a:solidFill>
              </a:rPr>
              <a:t>2016 &amp; 2017 Patagonia </a:t>
            </a:r>
            <a:r>
              <a:rPr lang="en-US" dirty="0">
                <a:solidFill>
                  <a:schemeClr val="tx1">
                    <a:lumMod val="75000"/>
                    <a:lumOff val="25000"/>
                  </a:schemeClr>
                </a:solidFill>
              </a:rPr>
              <a:t>Steppe</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v>2016</c:v>
          </c:tx>
          <c:spPr>
            <a:ln w="28575" cap="rnd">
              <a:solidFill>
                <a:srgbClr val="7030A0"/>
              </a:solidFill>
              <a:round/>
            </a:ln>
            <a:effectLst/>
          </c:spPr>
          <c:marker>
            <c:symbol val="none"/>
          </c:marker>
          <c:cat>
            <c:strRef>
              <c:f>'[SSEBop_Dekadal_PatagoniaSteppe.xlsx]2016.2017'!$A$2:$A$13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'[SSEBop_Dekadal_PatagoniaSteppe.xlsx]2016.2017'!$B$2:$B$13</c:f>
              <c:numCache>
                <c:formatCode>General</c:formatCode>
                <c:ptCount val="12"/>
                <c:pt idx="0">
                  <c:v>0</c:v>
                </c:pt>
                <c:pt idx="1">
                  <c:v>12</c:v>
                </c:pt>
                <c:pt idx="2">
                  <c:v>27</c:v>
                </c:pt>
                <c:pt idx="3">
                  <c:v>85</c:v>
                </c:pt>
                <c:pt idx="4">
                  <c:v>116.55</c:v>
                </c:pt>
                <c:pt idx="5">
                  <c:v>83.7</c:v>
                </c:pt>
                <c:pt idx="6">
                  <c:v>102.75</c:v>
                </c:pt>
                <c:pt idx="7">
                  <c:v>20.55</c:v>
                </c:pt>
                <c:pt idx="8">
                  <c:v>12.35</c:v>
                </c:pt>
                <c:pt idx="9">
                  <c:v>66.45</c:v>
                </c:pt>
                <c:pt idx="10">
                  <c:v>35.4</c:v>
                </c:pt>
                <c:pt idx="11">
                  <c:v>14.1</c:v>
                </c:pt>
              </c:numCache>
            </c:numRef>
          </c:val>
          <c:smooth val="0"/>
          <c:extLst xmlns:c16r2="http://schemas.microsoft.com/office/drawing/2015/06/chart">
            <c:ext xmlns:c16="http://schemas.microsoft.com/office/drawing/2014/chart" uri="{C3380CC4-5D6E-409C-BE32-E72D297353CC}">
              <c16:uniqueId val="{00000000-49F4-42F9-BC66-C786412B9074}"/>
            </c:ext>
          </c:extLst>
        </c:ser>
        <c:ser>
          <c:idx val="1"/>
          <c:order val="1"/>
          <c:tx>
            <c:v>2017</c:v>
          </c:tx>
          <c:spPr>
            <a:ln w="28575" cap="rnd">
              <a:solidFill>
                <a:srgbClr val="0070C0"/>
              </a:solidFill>
              <a:round/>
            </a:ln>
            <a:effectLst/>
          </c:spPr>
          <c:marker>
            <c:symbol val="none"/>
          </c:marker>
          <c:cat>
            <c:strRef>
              <c:f>'[SSEBop_Dekadal_PatagoniaSteppe.xlsx]2016.2017'!$D$2:$D$13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'[SSEBop_Dekadal_PatagoniaSteppe.xlsx]2016.2017'!$E$2:$E$13</c:f>
              <c:numCache>
                <c:formatCode>General</c:formatCode>
                <c:ptCount val="12"/>
                <c:pt idx="0">
                  <c:v>0.6</c:v>
                </c:pt>
                <c:pt idx="1">
                  <c:v>0</c:v>
                </c:pt>
                <c:pt idx="2">
                  <c:v>6.3</c:v>
                </c:pt>
                <c:pt idx="3">
                  <c:v>118.8</c:v>
                </c:pt>
                <c:pt idx="4">
                  <c:v>90.3</c:v>
                </c:pt>
                <c:pt idx="5">
                  <c:v>52.8</c:v>
                </c:pt>
                <c:pt idx="6">
                  <c:v>15.3</c:v>
                </c:pt>
                <c:pt idx="7">
                  <c:v>44.85</c:v>
                </c:pt>
                <c:pt idx="8">
                  <c:v>4.2</c:v>
                </c:pt>
                <c:pt idx="9">
                  <c:v>38.700000000000003</c:v>
                </c:pt>
                <c:pt idx="10">
                  <c:v>10.5</c:v>
                </c:pt>
                <c:pt idx="11">
                  <c:v>15</c:v>
                </c:pt>
              </c:numCache>
            </c:numRef>
          </c:val>
          <c:smooth val="0"/>
          <c:extLst xmlns:c16r2="http://schemas.microsoft.com/office/drawing/2015/06/chart">
            <c:ext xmlns:c16="http://schemas.microsoft.com/office/drawing/2014/chart" uri="{C3380CC4-5D6E-409C-BE32-E72D297353CC}">
              <c16:uniqueId val="{00000001-49F4-42F9-BC66-C786412B9074}"/>
            </c:ext>
          </c:extLst>
        </c:ser>
        <c:dLbls>
          <c:showLegendKey val="0"/>
          <c:showVal val="0"/>
          <c:showCatName val="0"/>
          <c:showSerName val="0"/>
          <c:showPercent val="0"/>
          <c:showBubbleSize val="0"/>
        </c:dLbls>
        <c:smooth val="0"/>
        <c:axId val="563316992"/>
        <c:axId val="563317384"/>
      </c:lineChart>
      <c:catAx>
        <c:axId val="56331699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dirty="0">
                    <a:solidFill>
                      <a:schemeClr val="tx1">
                        <a:lumMod val="75000"/>
                        <a:lumOff val="25000"/>
                      </a:schemeClr>
                    </a:solidFill>
                  </a:rPr>
                  <a:t>Month</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563317384"/>
        <c:crosses val="autoZero"/>
        <c:auto val="1"/>
        <c:lblAlgn val="ctr"/>
        <c:lblOffset val="100"/>
        <c:noMultiLvlLbl val="0"/>
      </c:catAx>
      <c:valAx>
        <c:axId val="563317384"/>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r>
                  <a:rPr lang="en-US" sz="1400" dirty="0">
                    <a:solidFill>
                      <a:schemeClr val="tx1">
                        <a:lumMod val="75000"/>
                        <a:lumOff val="25000"/>
                      </a:schemeClr>
                    </a:solidFill>
                  </a:rPr>
                  <a:t>ET (mm)</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563316992"/>
        <c:crosses val="autoZero"/>
        <c:crossBetween val="midCat"/>
      </c:valAx>
      <c:spPr>
        <a:noFill/>
        <a:ln w="25400">
          <a:solidFill>
            <a:schemeClr val="tx1"/>
          </a:solidFill>
        </a:ln>
        <a:effectLst/>
      </c:spPr>
    </c:plotArea>
    <c:legend>
      <c:legendPos val="r"/>
      <c:layout>
        <c:manualLayout>
          <c:xMode val="edge"/>
          <c:yMode val="edge"/>
          <c:x val="0.63928954289664397"/>
          <c:y val="0.1636823831705721"/>
          <c:w val="0.13967618920320143"/>
          <c:h val="0.1072890439593254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b="0"/>
            </a:pPr>
            <a:r>
              <a:rPr lang="en-US" b="0" dirty="0" smtClean="0">
                <a:solidFill>
                  <a:schemeClr val="tx1">
                    <a:lumMod val="75000"/>
                    <a:lumOff val="25000"/>
                  </a:schemeClr>
                </a:solidFill>
              </a:rPr>
              <a:t>2016 &amp; 2017 Patagonian Steppe</a:t>
            </a:r>
            <a:endParaRPr lang="en-US" b="0" dirty="0">
              <a:solidFill>
                <a:schemeClr val="tx1">
                  <a:lumMod val="75000"/>
                  <a:lumOff val="25000"/>
                </a:schemeClr>
              </a:solidFill>
            </a:endParaRPr>
          </a:p>
        </c:rich>
      </c:tx>
      <c:layout/>
      <c:overlay val="0"/>
      <c:spPr>
        <a:noFill/>
        <a:ln>
          <a:noFill/>
        </a:ln>
        <a:effectLst/>
      </c:spPr>
    </c:title>
    <c:autoTitleDeleted val="0"/>
    <c:plotArea>
      <c:layout/>
      <c:lineChart>
        <c:grouping val="standard"/>
        <c:varyColors val="0"/>
        <c:ser>
          <c:idx val="1"/>
          <c:order val="0"/>
          <c:tx>
            <c:v>2016</c:v>
          </c:tx>
          <c:spPr>
            <a:ln w="28575">
              <a:solidFill>
                <a:srgbClr val="7030A0"/>
              </a:solidFill>
            </a:ln>
          </c:spPr>
          <c:marker>
            <c:symbol val="none"/>
          </c:marker>
          <c:cat>
            <c:strRef>
              <c:f>[MOD16_patagoniasteppe_working.xlsx]time_series!$G$19:$G$30</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[MOD16_patagoniasteppe_working.xlsx]time_series!$H$19:$H$30</c:f>
              <c:numCache>
                <c:formatCode>0.00</c:formatCode>
                <c:ptCount val="12"/>
                <c:pt idx="0">
                  <c:v>42</c:v>
                </c:pt>
                <c:pt idx="1">
                  <c:v>47</c:v>
                </c:pt>
                <c:pt idx="2">
                  <c:v>56.33</c:v>
                </c:pt>
                <c:pt idx="3">
                  <c:v>77</c:v>
                </c:pt>
                <c:pt idx="4">
                  <c:v>78.33</c:v>
                </c:pt>
                <c:pt idx="5">
                  <c:v>61.25</c:v>
                </c:pt>
                <c:pt idx="6">
                  <c:v>75.67</c:v>
                </c:pt>
                <c:pt idx="7">
                  <c:v>92.75</c:v>
                </c:pt>
                <c:pt idx="8">
                  <c:v>66.33</c:v>
                </c:pt>
                <c:pt idx="9">
                  <c:v>73.67</c:v>
                </c:pt>
                <c:pt idx="10">
                  <c:v>86</c:v>
                </c:pt>
                <c:pt idx="11">
                  <c:v>81.2195368255624</c:v>
                </c:pt>
              </c:numCache>
            </c:numRef>
          </c:val>
          <c:smooth val="0"/>
          <c:extLst xmlns:c16r2="http://schemas.microsoft.com/office/drawing/2015/06/chart">
            <c:ext xmlns:c16="http://schemas.microsoft.com/office/drawing/2014/chart" uri="{C3380CC4-5D6E-409C-BE32-E72D297353CC}">
              <c16:uniqueId val="{00000000-1DCC-4ECA-912F-83059AA79149}"/>
            </c:ext>
          </c:extLst>
        </c:ser>
        <c:ser>
          <c:idx val="2"/>
          <c:order val="1"/>
          <c:tx>
            <c:v>2017</c:v>
          </c:tx>
          <c:spPr>
            <a:ln w="28575">
              <a:solidFill>
                <a:srgbClr val="0070C0"/>
              </a:solidFill>
            </a:ln>
          </c:spPr>
          <c:marker>
            <c:symbol val="none"/>
          </c:marker>
          <c:cat>
            <c:strRef>
              <c:f>[MOD16_patagoniasteppe_working.xlsx]time_series!$K$19:$K$30</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[MOD16_patagoniasteppe_working.xlsx]time_series!$L$19:$L$30</c:f>
              <c:numCache>
                <c:formatCode>0.00</c:formatCode>
                <c:ptCount val="12"/>
                <c:pt idx="0">
                  <c:v>75</c:v>
                </c:pt>
                <c:pt idx="1">
                  <c:v>54.75</c:v>
                </c:pt>
                <c:pt idx="2">
                  <c:v>54.5</c:v>
                </c:pt>
                <c:pt idx="3">
                  <c:v>74.75</c:v>
                </c:pt>
                <c:pt idx="4">
                  <c:v>62.33</c:v>
                </c:pt>
                <c:pt idx="5">
                  <c:v>41.5</c:v>
                </c:pt>
                <c:pt idx="6">
                  <c:v>22.5</c:v>
                </c:pt>
                <c:pt idx="7">
                  <c:v>37</c:v>
                </c:pt>
                <c:pt idx="8">
                  <c:v>56.75</c:v>
                </c:pt>
                <c:pt idx="9">
                  <c:v>69</c:v>
                </c:pt>
                <c:pt idx="10">
                  <c:v>61.67</c:v>
                </c:pt>
                <c:pt idx="11">
                  <c:v>43.5</c:v>
                </c:pt>
              </c:numCache>
            </c:numRef>
          </c:val>
          <c:smooth val="0"/>
          <c:extLst xmlns:c16r2="http://schemas.microsoft.com/office/drawing/2015/06/chart">
            <c:ext xmlns:c16="http://schemas.microsoft.com/office/drawing/2014/chart" uri="{C3380CC4-5D6E-409C-BE32-E72D297353CC}">
              <c16:uniqueId val="{00000001-1DCC-4ECA-912F-83059AA79149}"/>
            </c:ext>
          </c:extLst>
        </c:ser>
        <c:dLbls>
          <c:showLegendKey val="0"/>
          <c:showVal val="0"/>
          <c:showCatName val="0"/>
          <c:showSerName val="0"/>
          <c:showPercent val="0"/>
          <c:showBubbleSize val="0"/>
        </c:dLbls>
        <c:smooth val="0"/>
        <c:axId val="563318168"/>
        <c:axId val="563318560"/>
      </c:lineChart>
      <c:catAx>
        <c:axId val="563318168"/>
        <c:scaling>
          <c:orientation val="minMax"/>
        </c:scaling>
        <c:delete val="0"/>
        <c:axPos val="b"/>
        <c:title>
          <c:tx>
            <c:rich>
              <a:bodyPr/>
              <a:lstStyle/>
              <a:p>
                <a:pPr>
                  <a:defRPr sz="1400" b="0"/>
                </a:pPr>
                <a:r>
                  <a:rPr lang="en-US" sz="1400" b="0" dirty="0">
                    <a:solidFill>
                      <a:schemeClr val="tx1">
                        <a:lumMod val="75000"/>
                        <a:lumOff val="25000"/>
                      </a:schemeClr>
                    </a:solidFill>
                  </a:rPr>
                  <a:t>Month</a:t>
                </a:r>
              </a:p>
            </c:rich>
          </c:tx>
          <c:layout/>
          <c:overlay val="0"/>
        </c:title>
        <c:numFmt formatCode="General" sourceLinked="1"/>
        <c:majorTickMark val="out"/>
        <c:minorTickMark val="none"/>
        <c:tickLblPos val="nextTo"/>
        <c:spPr>
          <a:noFill/>
          <a:ln w="25400" cap="flat" cmpd="sng" algn="ctr">
            <a:solidFill>
              <a:schemeClr val="tx1"/>
            </a:solidFill>
            <a:round/>
          </a:ln>
          <a:effectLst/>
        </c:spPr>
        <c:txPr>
          <a:bodyPr rot="-60000000" vert="horz"/>
          <a:lstStyle/>
          <a:p>
            <a:pPr>
              <a:defRPr sz="1400">
                <a:solidFill>
                  <a:schemeClr val="tx1">
                    <a:lumMod val="75000"/>
                    <a:lumOff val="25000"/>
                  </a:schemeClr>
                </a:solidFill>
              </a:defRPr>
            </a:pPr>
            <a:endParaRPr lang="en-US"/>
          </a:p>
        </c:txPr>
        <c:crossAx val="563318560"/>
        <c:crosses val="autoZero"/>
        <c:auto val="1"/>
        <c:lblAlgn val="ctr"/>
        <c:lblOffset val="100"/>
        <c:noMultiLvlLbl val="0"/>
      </c:catAx>
      <c:valAx>
        <c:axId val="563318560"/>
        <c:scaling>
          <c:orientation val="minMax"/>
        </c:scaling>
        <c:delete val="0"/>
        <c:axPos val="l"/>
        <c:title>
          <c:tx>
            <c:rich>
              <a:bodyPr/>
              <a:lstStyle/>
              <a:p>
                <a:pPr>
                  <a:defRPr sz="1400" b="0">
                    <a:solidFill>
                      <a:schemeClr val="tx1">
                        <a:lumMod val="75000"/>
                        <a:lumOff val="25000"/>
                      </a:schemeClr>
                    </a:solidFill>
                  </a:defRPr>
                </a:pPr>
                <a:r>
                  <a:rPr lang="en-US" sz="1400" b="0" dirty="0">
                    <a:solidFill>
                      <a:schemeClr val="tx1">
                        <a:lumMod val="75000"/>
                        <a:lumOff val="25000"/>
                      </a:schemeClr>
                    </a:solidFill>
                  </a:rPr>
                  <a:t>ET (mm)</a:t>
                </a:r>
              </a:p>
            </c:rich>
          </c:tx>
          <c:layout/>
          <c:overlay val="0"/>
        </c:title>
        <c:numFmt formatCode="0" sourceLinked="0"/>
        <c:majorTickMark val="none"/>
        <c:minorTickMark val="none"/>
        <c:tickLblPos val="nextTo"/>
        <c:spPr>
          <a:noFill/>
          <a:ln>
            <a:noFill/>
          </a:ln>
          <a:effectLst/>
        </c:spPr>
        <c:txPr>
          <a:bodyPr rot="-60000000" vert="horz"/>
          <a:lstStyle/>
          <a:p>
            <a:pPr>
              <a:defRPr sz="1400">
                <a:solidFill>
                  <a:schemeClr val="tx1">
                    <a:lumMod val="75000"/>
                    <a:lumOff val="25000"/>
                  </a:schemeClr>
                </a:solidFill>
              </a:defRPr>
            </a:pPr>
            <a:endParaRPr lang="en-US"/>
          </a:p>
        </c:txPr>
        <c:crossAx val="563318168"/>
        <c:crosses val="autoZero"/>
        <c:crossBetween val="midCat"/>
      </c:valAx>
      <c:spPr>
        <a:ln w="25400">
          <a:solidFill>
            <a:schemeClr val="tx1"/>
          </a:solidFill>
        </a:ln>
      </c:spPr>
    </c:plotArea>
    <c:legend>
      <c:legendPos val="r"/>
      <c:layout>
        <c:manualLayout>
          <c:xMode val="edge"/>
          <c:yMode val="edge"/>
          <c:x val="0.65149176954732513"/>
          <c:y val="0.58812109353447939"/>
          <c:w val="0.12131344307270234"/>
          <c:h val="0.1261069140006148"/>
        </c:manualLayout>
      </c:layout>
      <c:overlay val="0"/>
      <c:txPr>
        <a:bodyPr/>
        <a:lstStyle/>
        <a:p>
          <a:pPr>
            <a:defRPr sz="1400">
              <a:solidFill>
                <a:schemeClr val="tx1">
                  <a:lumMod val="75000"/>
                  <a:lumOff val="25000"/>
                </a:schemeClr>
              </a:solidFill>
            </a:defRPr>
          </a:pPr>
          <a:endParaRPr lang="en-US"/>
        </a:p>
      </c:txPr>
    </c:legend>
    <c:plotVisOnly val="1"/>
    <c:dispBlanksAs val="gap"/>
    <c:showDLblsOverMax val="0"/>
  </c:chart>
  <c:spPr>
    <a:ln>
      <a:noFill/>
    </a:ln>
  </c:spPr>
  <c:txPr>
    <a:bodyPr/>
    <a:lstStyle/>
    <a:p>
      <a:pPr>
        <a:defRPr sz="1200">
          <a:solidFill>
            <a:sysClr val="windowText" lastClr="000000"/>
          </a:solidFill>
          <a:latin typeface="Century Gothic" panose="020B0502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sz="1440" b="0" i="0" baseline="0" dirty="0" smtClean="0">
                <a:solidFill>
                  <a:schemeClr val="tx1">
                    <a:lumMod val="75000"/>
                    <a:lumOff val="25000"/>
                  </a:schemeClr>
                </a:solidFill>
                <a:effectLst/>
                <a:latin typeface="+mn-lt"/>
              </a:rPr>
              <a:t>2016 &amp; 2017 Paraná</a:t>
            </a:r>
            <a:endParaRPr lang="en-US" sz="1440" dirty="0">
              <a:solidFill>
                <a:schemeClr val="tx1">
                  <a:lumMod val="75000"/>
                  <a:lumOff val="25000"/>
                </a:schemeClr>
              </a:solidFill>
              <a:effectLst/>
              <a:latin typeface="+mn-lt"/>
            </a:endParaRPr>
          </a:p>
        </c:rich>
      </c:tx>
      <c:layout>
        <c:manualLayout>
          <c:xMode val="edge"/>
          <c:yMode val="edge"/>
          <c:x val="0.34584507955024141"/>
          <c:y val="2.8153153153153154E-2"/>
        </c:manualLayout>
      </c:layout>
      <c:overlay val="0"/>
      <c:spPr>
        <a:noFill/>
        <a:ln>
          <a:noFill/>
        </a:ln>
        <a:effectLst/>
      </c:spPr>
    </c:title>
    <c:autoTitleDeleted val="0"/>
    <c:plotArea>
      <c:layout/>
      <c:lineChart>
        <c:grouping val="standard"/>
        <c:varyColors val="0"/>
        <c:ser>
          <c:idx val="0"/>
          <c:order val="0"/>
          <c:tx>
            <c:v>2016</c:v>
          </c:tx>
          <c:spPr>
            <a:ln w="28575" cap="rnd">
              <a:solidFill>
                <a:srgbClr val="7030A0"/>
              </a:solidFill>
              <a:round/>
            </a:ln>
            <a:effectLst/>
          </c:spPr>
          <c:marker>
            <c:symbol val="none"/>
          </c:marker>
          <c:cat>
            <c:strRef>
              <c:f>'time series'!$G$18:$G$29</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'time series'!$H$18:$H$29</c:f>
              <c:numCache>
                <c:formatCode>0.00</c:formatCode>
                <c:ptCount val="12"/>
                <c:pt idx="0">
                  <c:v>69.5</c:v>
                </c:pt>
                <c:pt idx="1">
                  <c:v>81</c:v>
                </c:pt>
                <c:pt idx="2">
                  <c:v>116.67</c:v>
                </c:pt>
                <c:pt idx="3">
                  <c:v>146.33000000000001</c:v>
                </c:pt>
                <c:pt idx="4">
                  <c:v>171</c:v>
                </c:pt>
                <c:pt idx="5">
                  <c:v>136.33000000000001</c:v>
                </c:pt>
                <c:pt idx="6">
                  <c:v>120.75</c:v>
                </c:pt>
                <c:pt idx="7">
                  <c:v>154.5</c:v>
                </c:pt>
                <c:pt idx="8">
                  <c:v>145.25</c:v>
                </c:pt>
                <c:pt idx="9">
                  <c:v>114.5</c:v>
                </c:pt>
                <c:pt idx="10">
                  <c:v>84</c:v>
                </c:pt>
                <c:pt idx="11">
                  <c:v>58.5</c:v>
                </c:pt>
              </c:numCache>
            </c:numRef>
          </c:val>
          <c:smooth val="0"/>
          <c:extLst xmlns:c16r2="http://schemas.microsoft.com/office/drawing/2015/06/chart">
            <c:ext xmlns:c16="http://schemas.microsoft.com/office/drawing/2014/chart" uri="{C3380CC4-5D6E-409C-BE32-E72D297353CC}">
              <c16:uniqueId val="{00000000-72F6-49A8-B38D-69E9508A991C}"/>
            </c:ext>
          </c:extLst>
        </c:ser>
        <c:ser>
          <c:idx val="1"/>
          <c:order val="1"/>
          <c:tx>
            <c:v>2017</c:v>
          </c:tx>
          <c:spPr>
            <a:ln w="28575">
              <a:solidFill>
                <a:srgbClr val="0070C0"/>
              </a:solidFill>
            </a:ln>
          </c:spPr>
          <c:marker>
            <c:symbol val="none"/>
          </c:marker>
          <c:cat>
            <c:strRef>
              <c:f>'time series'!$K$18:$K$29</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'time series'!$L$18:$L$29</c:f>
              <c:numCache>
                <c:formatCode>0.00</c:formatCode>
                <c:ptCount val="12"/>
                <c:pt idx="0">
                  <c:v>74.5</c:v>
                </c:pt>
                <c:pt idx="1">
                  <c:v>72.67</c:v>
                </c:pt>
                <c:pt idx="2">
                  <c:v>112.67</c:v>
                </c:pt>
                <c:pt idx="3">
                  <c:v>167.5</c:v>
                </c:pt>
                <c:pt idx="4">
                  <c:v>153</c:v>
                </c:pt>
                <c:pt idx="5">
                  <c:v>126.75</c:v>
                </c:pt>
                <c:pt idx="6">
                  <c:v>159.25</c:v>
                </c:pt>
                <c:pt idx="7">
                  <c:v>159</c:v>
                </c:pt>
                <c:pt idx="8">
                  <c:v>126</c:v>
                </c:pt>
                <c:pt idx="9">
                  <c:v>90.5</c:v>
                </c:pt>
                <c:pt idx="10">
                  <c:v>84.75</c:v>
                </c:pt>
                <c:pt idx="11">
                  <c:v>69.33</c:v>
                </c:pt>
              </c:numCache>
            </c:numRef>
          </c:val>
          <c:smooth val="0"/>
          <c:extLst xmlns:c16r2="http://schemas.microsoft.com/office/drawing/2015/06/chart">
            <c:ext xmlns:c16="http://schemas.microsoft.com/office/drawing/2014/chart" uri="{C3380CC4-5D6E-409C-BE32-E72D297353CC}">
              <c16:uniqueId val="{00000001-72F6-49A8-B38D-69E9508A991C}"/>
            </c:ext>
          </c:extLst>
        </c:ser>
        <c:dLbls>
          <c:showLegendKey val="0"/>
          <c:showVal val="0"/>
          <c:showCatName val="0"/>
          <c:showSerName val="0"/>
          <c:showPercent val="0"/>
          <c:showBubbleSize val="0"/>
        </c:dLbls>
        <c:smooth val="0"/>
        <c:axId val="563319344"/>
        <c:axId val="563319736"/>
      </c:lineChart>
      <c:catAx>
        <c:axId val="563319344"/>
        <c:scaling>
          <c:orientation val="minMax"/>
        </c:scaling>
        <c:delete val="0"/>
        <c:axPos val="b"/>
        <c:title>
          <c:tx>
            <c:rich>
              <a:bodyPr/>
              <a:lstStyle/>
              <a:p>
                <a:pPr>
                  <a:defRPr>
                    <a:solidFill>
                      <a:schemeClr val="tx1">
                        <a:lumMod val="75000"/>
                        <a:lumOff val="25000"/>
                      </a:schemeClr>
                    </a:solidFill>
                  </a:defRPr>
                </a:pPr>
                <a:r>
                  <a:rPr lang="en-US" sz="1400" b="0" dirty="0" smtClean="0">
                    <a:solidFill>
                      <a:schemeClr val="tx1">
                        <a:lumMod val="75000"/>
                        <a:lumOff val="25000"/>
                      </a:schemeClr>
                    </a:solidFill>
                  </a:rPr>
                  <a:t>Month</a:t>
                </a:r>
              </a:p>
            </c:rich>
          </c:tx>
          <c:layout/>
          <c:overlay val="0"/>
        </c:title>
        <c:numFmt formatCode="General" sourceLinked="1"/>
        <c:majorTickMark val="out"/>
        <c:minorTickMark val="none"/>
        <c:tickLblPos val="nextTo"/>
        <c:spPr>
          <a:noFill/>
          <a:ln w="25400" cap="flat" cmpd="sng" algn="ctr">
            <a:solidFill>
              <a:schemeClr val="tx1"/>
            </a:solidFill>
            <a:round/>
          </a:ln>
          <a:effectLst/>
        </c:spPr>
        <c:txPr>
          <a:bodyPr rot="-60000000" vert="horz"/>
          <a:lstStyle/>
          <a:p>
            <a:pPr>
              <a:defRPr sz="1400">
                <a:solidFill>
                  <a:schemeClr val="tx1">
                    <a:lumMod val="75000"/>
                    <a:lumOff val="25000"/>
                  </a:schemeClr>
                </a:solidFill>
              </a:defRPr>
            </a:pPr>
            <a:endParaRPr lang="en-US"/>
          </a:p>
        </c:txPr>
        <c:crossAx val="563319736"/>
        <c:crosses val="autoZero"/>
        <c:auto val="1"/>
        <c:lblAlgn val="ctr"/>
        <c:lblOffset val="100"/>
        <c:noMultiLvlLbl val="0"/>
      </c:catAx>
      <c:valAx>
        <c:axId val="563319736"/>
        <c:scaling>
          <c:orientation val="minMax"/>
        </c:scaling>
        <c:delete val="0"/>
        <c:axPos val="l"/>
        <c:title>
          <c:tx>
            <c:rich>
              <a:bodyPr/>
              <a:lstStyle/>
              <a:p>
                <a:pPr>
                  <a:defRPr>
                    <a:solidFill>
                      <a:schemeClr val="tx1">
                        <a:lumMod val="75000"/>
                        <a:lumOff val="25000"/>
                      </a:schemeClr>
                    </a:solidFill>
                  </a:defRPr>
                </a:pPr>
                <a:r>
                  <a:rPr lang="en-US" sz="1400" b="0" dirty="0" smtClean="0">
                    <a:solidFill>
                      <a:schemeClr val="tx1">
                        <a:lumMod val="75000"/>
                        <a:lumOff val="25000"/>
                      </a:schemeClr>
                    </a:solidFill>
                  </a:rPr>
                  <a:t>ET (mm)</a:t>
                </a:r>
                <a:endParaRPr lang="en-US" sz="1400" b="0" dirty="0">
                  <a:solidFill>
                    <a:schemeClr val="tx1">
                      <a:lumMod val="75000"/>
                      <a:lumOff val="25000"/>
                    </a:schemeClr>
                  </a:solidFill>
                </a:endParaRPr>
              </a:p>
            </c:rich>
          </c:tx>
          <c:layout/>
          <c:overlay val="0"/>
        </c:title>
        <c:numFmt formatCode="0" sourceLinked="0"/>
        <c:majorTickMark val="out"/>
        <c:minorTickMark val="out"/>
        <c:tickLblPos val="nextTo"/>
        <c:spPr>
          <a:noFill/>
          <a:ln>
            <a:noFill/>
          </a:ln>
          <a:effectLst/>
        </c:spPr>
        <c:txPr>
          <a:bodyPr rot="-60000000" vert="horz"/>
          <a:lstStyle/>
          <a:p>
            <a:pPr>
              <a:defRPr sz="1400">
                <a:solidFill>
                  <a:schemeClr val="tx1">
                    <a:lumMod val="75000"/>
                    <a:lumOff val="25000"/>
                  </a:schemeClr>
                </a:solidFill>
              </a:defRPr>
            </a:pPr>
            <a:endParaRPr lang="en-US"/>
          </a:p>
        </c:txPr>
        <c:crossAx val="563319344"/>
        <c:crosses val="autoZero"/>
        <c:crossBetween val="midCat"/>
      </c:valAx>
      <c:spPr>
        <a:ln w="25400">
          <a:solidFill>
            <a:schemeClr val="tx1"/>
          </a:solidFill>
        </a:ln>
      </c:spPr>
    </c:plotArea>
    <c:legend>
      <c:legendPos val="r"/>
      <c:layout>
        <c:manualLayout>
          <c:xMode val="edge"/>
          <c:yMode val="edge"/>
          <c:x val="0.58421598727628177"/>
          <c:y val="0.56360863816572482"/>
          <c:w val="0.18562921243640843"/>
          <c:h val="0.15175411632104546"/>
        </c:manualLayout>
      </c:layout>
      <c:overlay val="0"/>
      <c:txPr>
        <a:bodyPr/>
        <a:lstStyle/>
        <a:p>
          <a:pPr>
            <a:defRPr sz="1400">
              <a:solidFill>
                <a:schemeClr val="tx1">
                  <a:lumMod val="75000"/>
                  <a:lumOff val="25000"/>
                </a:schemeClr>
              </a:solidFill>
            </a:defRPr>
          </a:pPr>
          <a:endParaRPr lang="en-US"/>
        </a:p>
      </c:txPr>
    </c:legend>
    <c:plotVisOnly val="1"/>
    <c:dispBlanksAs val="gap"/>
    <c:showDLblsOverMax val="0"/>
  </c:chart>
  <c:spPr>
    <a:ln>
      <a:noFill/>
    </a:ln>
  </c:spPr>
  <c:txPr>
    <a:bodyPr/>
    <a:lstStyle/>
    <a:p>
      <a:pPr>
        <a:defRPr sz="1200">
          <a:solidFill>
            <a:sysClr val="windowText" lastClr="000000"/>
          </a:solidFill>
          <a:latin typeface="Century Gothic" panose="020B0502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xmlns:c16r2="http://schemas.microsoft.com/office/drawing/2015/06/chart">
            <c:ext xmlns:c16="http://schemas.microsoft.com/office/drawing/2014/chart" uri="{C3380CC4-5D6E-409C-BE32-E72D297353CC}">
              <c16:uniqueId val="{00000000-6D58-4C6F-A41A-B03FB16A236E}"/>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xmlns:c16r2="http://schemas.microsoft.com/office/drawing/2015/06/chart">
            <c:ext xmlns:c16="http://schemas.microsoft.com/office/drawing/2014/chart" uri="{C3380CC4-5D6E-409C-BE32-E72D297353CC}">
              <c16:uniqueId val="{00000001-6D58-4C6F-A41A-B03FB16A236E}"/>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xmlns:c16r2="http://schemas.microsoft.com/office/drawing/2015/06/chart">
            <c:ext xmlns:c16="http://schemas.microsoft.com/office/drawing/2014/chart" uri="{C3380CC4-5D6E-409C-BE32-E72D297353CC}">
              <c16:uniqueId val="{00000002-6D58-4C6F-A41A-B03FB16A236E}"/>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xmlns:c16r2="http://schemas.microsoft.com/office/drawing/2015/06/chart">
            <c:ext xmlns:c16="http://schemas.microsoft.com/office/drawing/2014/chart" uri="{C3380CC4-5D6E-409C-BE32-E72D297353CC}">
              <c16:uniqueId val="{00000003-6D58-4C6F-A41A-B03FB16A236E}"/>
            </c:ext>
          </c:extLst>
        </c:ser>
        <c:dLbls>
          <c:showLegendKey val="0"/>
          <c:showVal val="0"/>
          <c:showCatName val="0"/>
          <c:showSerName val="0"/>
          <c:showPercent val="0"/>
          <c:showBubbleSize val="0"/>
        </c:dLbls>
        <c:axId val="247327728"/>
        <c:axId val="247328120"/>
      </c:scatterChart>
      <c:valAx>
        <c:axId val="247327728"/>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28120"/>
        <c:crosses val="autoZero"/>
        <c:crossBetween val="midCat"/>
        <c:majorUnit val="1"/>
      </c:valAx>
      <c:valAx>
        <c:axId val="247328120"/>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247327728"/>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2.xml><?xml version="1.0" encoding="utf-8"?>
<c:userShapes xmlns:c="http://schemas.openxmlformats.org/drawingml/2006/chart">
  <cdr:relSizeAnchor xmlns:cdr="http://schemas.openxmlformats.org/drawingml/2006/chartDrawing">
    <cdr:from>
      <cdr:x>0.10413</cdr:x>
      <cdr:y>0.0708</cdr:y>
    </cdr:from>
    <cdr:to>
      <cdr:x>0.46638</cdr:x>
      <cdr:y>0.32242</cdr:y>
    </cdr:to>
    <cdr:sp macro="" textlink="">
      <cdr:nvSpPr>
        <cdr:cNvPr id="2" name="TextBox 1"/>
        <cdr:cNvSpPr txBox="1"/>
      </cdr:nvSpPr>
      <cdr:spPr>
        <a:xfrm xmlns:a="http://schemas.openxmlformats.org/drawingml/2006/main">
          <a:off x="680065" y="242278"/>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err="1">
              <a:solidFill>
                <a:schemeClr val="tx1">
                  <a:lumMod val="75000"/>
                  <a:lumOff val="25000"/>
                </a:schemeClr>
              </a:solidFill>
              <a:latin typeface="+mj-lt"/>
            </a:rPr>
            <a:t>SSEBop</a:t>
          </a:r>
          <a:endParaRPr lang="en-US" sz="2000" b="1" dirty="0">
            <a:solidFill>
              <a:schemeClr val="tx1">
                <a:lumMod val="75000"/>
                <a:lumOff val="25000"/>
              </a:schemeClr>
            </a:solidFill>
            <a:latin typeface="+mj-lt"/>
          </a:endParaRP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3.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4.xml><?xml version="1.0" encoding="utf-8"?>
<c:userShapes xmlns:c="http://schemas.openxmlformats.org/drawingml/2006/chart">
  <cdr:relSizeAnchor xmlns:cdr="http://schemas.openxmlformats.org/drawingml/2006/chartDrawing">
    <cdr:from>
      <cdr:x>0.10413</cdr:x>
      <cdr:y>0.0708</cdr:y>
    </cdr:from>
    <cdr:to>
      <cdr:x>0.46638</cdr:x>
      <cdr:y>0.32242</cdr:y>
    </cdr:to>
    <cdr:sp macro="" textlink="">
      <cdr:nvSpPr>
        <cdr:cNvPr id="2" name="TextBox 1"/>
        <cdr:cNvSpPr txBox="1"/>
      </cdr:nvSpPr>
      <cdr:spPr>
        <a:xfrm xmlns:a="http://schemas.openxmlformats.org/drawingml/2006/main">
          <a:off x="680065" y="242278"/>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err="1">
              <a:solidFill>
                <a:schemeClr val="tx1">
                  <a:lumMod val="75000"/>
                  <a:lumOff val="25000"/>
                </a:schemeClr>
              </a:solidFill>
              <a:latin typeface="+mj-lt"/>
            </a:rPr>
            <a:t>SSEBop</a:t>
          </a:r>
          <a:endParaRPr lang="en-US" sz="2000" b="1" dirty="0">
            <a:solidFill>
              <a:schemeClr val="tx1">
                <a:lumMod val="75000"/>
                <a:lumOff val="25000"/>
              </a:schemeClr>
            </a:solidFill>
            <a:latin typeface="+mj-lt"/>
          </a:endParaRP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5.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6.xml><?xml version="1.0" encoding="utf-8"?>
<c:userShapes xmlns:c="http://schemas.openxmlformats.org/drawingml/2006/chart">
  <cdr:relSizeAnchor xmlns:cdr="http://schemas.openxmlformats.org/drawingml/2006/chartDrawing">
    <cdr:from>
      <cdr:x>0.14305</cdr:x>
      <cdr:y>0.0333</cdr:y>
    </cdr:from>
    <cdr:to>
      <cdr:x>0.49136</cdr:x>
      <cdr:y>0.28486</cdr:y>
    </cdr:to>
    <cdr:sp macro="" textlink="">
      <cdr:nvSpPr>
        <cdr:cNvPr id="2" name="TextBox 1"/>
        <cdr:cNvSpPr txBox="1"/>
      </cdr:nvSpPr>
      <cdr:spPr>
        <a:xfrm xmlns:a="http://schemas.openxmlformats.org/drawingml/2006/main">
          <a:off x="971596" y="113993"/>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a:solidFill>
                <a:schemeClr val="tx1">
                  <a:lumMod val="75000"/>
                  <a:lumOff val="25000"/>
                </a:schemeClr>
              </a:solidFill>
              <a:latin typeface="+mj-lt"/>
            </a:rPr>
            <a:t>MOD16</a:t>
          </a:r>
        </a:p>
        <a:p xmlns:a="http://schemas.openxmlformats.org/drawingml/2006/main">
          <a:pPr algn="just"/>
          <a:r>
            <a:rPr lang="en-US" sz="2000" b="1" dirty="0" smtClean="0">
              <a:solidFill>
                <a:schemeClr val="tx1">
                  <a:lumMod val="75000"/>
                  <a:lumOff val="25000"/>
                </a:schemeClr>
              </a:solidFill>
              <a:latin typeface="+mj-lt"/>
            </a:rPr>
            <a:t>2016</a:t>
          </a:r>
          <a:endParaRPr lang="en-US" sz="2000" b="1" dirty="0">
            <a:solidFill>
              <a:schemeClr val="tx1">
                <a:lumMod val="75000"/>
                <a:lumOff val="25000"/>
              </a:schemeClr>
            </a:solidFill>
            <a:latin typeface="+mj-lt"/>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8.xml><?xml version="1.0" encoding="utf-8"?>
<c:userShapes xmlns:c="http://schemas.openxmlformats.org/drawingml/2006/chart">
  <cdr:relSizeAnchor xmlns:cdr="http://schemas.openxmlformats.org/drawingml/2006/chartDrawing">
    <cdr:from>
      <cdr:x>0.14305</cdr:x>
      <cdr:y>0.0333</cdr:y>
    </cdr:from>
    <cdr:to>
      <cdr:x>0.49136</cdr:x>
      <cdr:y>0.28486</cdr:y>
    </cdr:to>
    <cdr:sp macro="" textlink="">
      <cdr:nvSpPr>
        <cdr:cNvPr id="2" name="TextBox 1"/>
        <cdr:cNvSpPr txBox="1"/>
      </cdr:nvSpPr>
      <cdr:spPr>
        <a:xfrm xmlns:a="http://schemas.openxmlformats.org/drawingml/2006/main">
          <a:off x="971596" y="113993"/>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a:solidFill>
                <a:schemeClr val="tx1">
                  <a:lumMod val="75000"/>
                  <a:lumOff val="25000"/>
                </a:schemeClr>
              </a:solidFill>
              <a:latin typeface="+mj-lt"/>
            </a:rPr>
            <a:t>MOD16</a:t>
          </a:r>
        </a:p>
        <a:p xmlns:a="http://schemas.openxmlformats.org/drawingml/2006/main">
          <a:pPr algn="just"/>
          <a:r>
            <a:rPr lang="en-US" sz="2000" b="1" dirty="0" smtClean="0">
              <a:solidFill>
                <a:schemeClr val="tx1">
                  <a:lumMod val="75000"/>
                  <a:lumOff val="25000"/>
                </a:schemeClr>
              </a:solidFill>
              <a:latin typeface="+mj-lt"/>
            </a:rPr>
            <a:t>2016</a:t>
          </a:r>
          <a:endParaRPr lang="en-US" sz="2000" b="1" dirty="0">
            <a:solidFill>
              <a:schemeClr val="tx1">
                <a:lumMod val="75000"/>
                <a:lumOff val="25000"/>
              </a:schemeClr>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4/30/2019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4/30/2019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lead reads title and node name</a:t>
            </a:r>
          </a:p>
          <a:p>
            <a:r>
              <a:rPr lang="en-US" baseline="0" dirty="0" smtClean="0"/>
              <a:t>*Everyone introduces themselves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202356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can see the validation site from the Idaho Water Resources II project. The previous term validated two of the four models used in our project, based upon the RCEW study area in Idaho.  RCEW is a semi-arid landscape in the Northwestern US. We can compare these models to our Patagonia Steppe location in Argentina because both are semi-arid regions.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732034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study period was from 2015-2017.</a:t>
            </a:r>
            <a:endParaRPr lang="en-US" dirty="0" smtClean="0"/>
          </a:p>
          <a:p>
            <a:endParaRPr lang="en-US" dirty="0" smtClean="0"/>
          </a:p>
          <a:p>
            <a:r>
              <a:rPr lang="en-US" dirty="0" smtClean="0"/>
              <a:t>Our objectives</a:t>
            </a:r>
            <a:r>
              <a:rPr lang="en-US" baseline="0" dirty="0" smtClean="0"/>
              <a:t> were</a:t>
            </a:r>
            <a:r>
              <a:rPr lang="en-US" dirty="0" smtClean="0"/>
              <a:t> to evaluate three ET models</a:t>
            </a:r>
            <a:r>
              <a:rPr lang="en-US" baseline="0" dirty="0" smtClean="0"/>
              <a:t> and test them against each model for the study areas. This was done to identify which model provides the best estimated ET. We compared the models’ ET outputs by running a statistical analysis. We also investigated which models work best in each region. Models will be discussed further in the methodology section. Our goal for this project was to find an effective ET modeling to aid in decision making processes.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374061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Evapotranspiration</a:t>
            </a:r>
            <a:r>
              <a:rPr lang="en-US" baseline="0" dirty="0" smtClean="0"/>
              <a:t> or ET is a movement of water. Here in the image we can see the process of ET. First precipitation falls providing water. Then as the surface warms there are the components of ET, evaporation, the movement of water from the surface or soil to the atmosphere, and transpiration, the movement of water from plants to the atmosphere. </a:t>
            </a:r>
          </a:p>
          <a:p>
            <a:endParaRPr lang="en-US" baseline="0" dirty="0" smtClean="0"/>
          </a:p>
          <a:p>
            <a:r>
              <a:rPr lang="en-US" baseline="0" dirty="0" smtClean="0"/>
              <a:t>Image credit: https://water.usgs.gov/edu/watercycleevapotranspiration.html (Public Domain)</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4033583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600"/>
              </a:spcAft>
              <a:buClr>
                <a:srgbClr val="379CC3"/>
              </a:buClr>
              <a:buFont typeface="Webdings" panose="05030102010509060703" pitchFamily="18" charset="2"/>
              <a:buNone/>
            </a:pPr>
            <a:r>
              <a:rPr lang="en-US" sz="2000" dirty="0" smtClean="0">
                <a:solidFill>
                  <a:schemeClr val="tx1">
                    <a:lumMod val="75000"/>
                    <a:lumOff val="25000"/>
                  </a:schemeClr>
                </a:solidFill>
              </a:rPr>
              <a:t>In this project we utilized:</a:t>
            </a:r>
          </a:p>
          <a:p>
            <a:pPr marL="342900" indent="-342900">
              <a:lnSpc>
                <a:spcPct val="100000"/>
              </a:lnSpc>
              <a:spcAft>
                <a:spcPts val="600"/>
              </a:spcAft>
              <a:buClr>
                <a:srgbClr val="379CC3"/>
              </a:buClr>
              <a:buFont typeface="Webdings" panose="05030102010509060703" pitchFamily="18" charset="2"/>
              <a:buChar char=""/>
            </a:pPr>
            <a:r>
              <a:rPr lang="en-US" sz="2000" dirty="0" smtClean="0">
                <a:solidFill>
                  <a:schemeClr val="tx1">
                    <a:lumMod val="75000"/>
                    <a:lumOff val="25000"/>
                  </a:schemeClr>
                </a:solidFill>
              </a:rPr>
              <a:t>National Aeronautics and Space Administration(NASA):</a:t>
            </a:r>
            <a:r>
              <a:rPr lang="en-US" sz="2000" baseline="0" dirty="0" smtClean="0">
                <a:solidFill>
                  <a:schemeClr val="tx1">
                    <a:lumMod val="75000"/>
                    <a:lumOff val="25000"/>
                  </a:schemeClr>
                </a:solidFill>
              </a:rPr>
              <a:t> </a:t>
            </a:r>
            <a:r>
              <a:rPr lang="en-US" sz="2000" dirty="0" smtClean="0">
                <a:solidFill>
                  <a:schemeClr val="tx1">
                    <a:lumMod val="75000"/>
                    <a:lumOff val="25000"/>
                  </a:schemeClr>
                </a:solidFill>
              </a:rPr>
              <a:t>Aqua MODIS(Moderate Resolution Imaging </a:t>
            </a:r>
            <a:r>
              <a:rPr lang="en-US" sz="2000" dirty="0" err="1" smtClean="0">
                <a:solidFill>
                  <a:schemeClr val="tx1">
                    <a:lumMod val="75000"/>
                    <a:lumOff val="25000"/>
                  </a:schemeClr>
                </a:solidFill>
              </a:rPr>
              <a:t>Spectroradiometer</a:t>
            </a:r>
            <a:r>
              <a:rPr lang="en-US" sz="2000" dirty="0" smtClean="0">
                <a:solidFill>
                  <a:schemeClr val="tx1">
                    <a:lumMod val="75000"/>
                    <a:lumOff val="25000"/>
                  </a:schemeClr>
                </a:solidFill>
              </a:rPr>
              <a:t>),</a:t>
            </a:r>
            <a:r>
              <a:rPr lang="en-US" sz="2000" baseline="0" dirty="0" smtClean="0">
                <a:solidFill>
                  <a:schemeClr val="tx1">
                    <a:lumMod val="75000"/>
                    <a:lumOff val="25000"/>
                  </a:schemeClr>
                </a:solidFill>
              </a:rPr>
              <a:t> </a:t>
            </a:r>
            <a:r>
              <a:rPr lang="en-US" sz="2000" dirty="0" smtClean="0">
                <a:solidFill>
                  <a:schemeClr val="tx1">
                    <a:lumMod val="75000"/>
                    <a:lumOff val="25000"/>
                  </a:schemeClr>
                </a:solidFill>
              </a:rPr>
              <a:t>Terra MODIS</a:t>
            </a:r>
          </a:p>
          <a:p>
            <a:pPr marL="342900" indent="-342900">
              <a:lnSpc>
                <a:spcPct val="100000"/>
              </a:lnSpc>
              <a:spcAft>
                <a:spcPts val="600"/>
              </a:spcAft>
              <a:buClr>
                <a:srgbClr val="379CC3"/>
              </a:buClr>
              <a:buFont typeface="Webdings" panose="05030102010509060703" pitchFamily="18" charset="2"/>
              <a:buChar char=""/>
            </a:pPr>
            <a:r>
              <a:rPr lang="en-US" sz="2000" dirty="0" smtClean="0">
                <a:solidFill>
                  <a:schemeClr val="tx1">
                    <a:lumMod val="75000"/>
                    <a:lumOff val="25000"/>
                  </a:schemeClr>
                </a:solidFill>
              </a:rPr>
              <a:t>United States Geological Survey(USGS):</a:t>
            </a:r>
            <a:r>
              <a:rPr lang="en-US" sz="2000" baseline="0" dirty="0" smtClean="0">
                <a:solidFill>
                  <a:schemeClr val="tx1">
                    <a:lumMod val="75000"/>
                    <a:lumOff val="25000"/>
                  </a:schemeClr>
                </a:solidFill>
              </a:rPr>
              <a:t> </a:t>
            </a:r>
            <a:r>
              <a:rPr lang="en-US" sz="2000" dirty="0" smtClean="0">
                <a:solidFill>
                  <a:schemeClr val="tx1">
                    <a:lumMod val="75000"/>
                    <a:lumOff val="25000"/>
                  </a:schemeClr>
                </a:solidFill>
              </a:rPr>
              <a:t>Landsat 8 OLI(Operational Land Imager) and TIRS(Thermal </a:t>
            </a:r>
            <a:r>
              <a:rPr lang="en-US" sz="2000" dirty="0" err="1" smtClean="0">
                <a:solidFill>
                  <a:schemeClr val="tx1">
                    <a:lumMod val="75000"/>
                    <a:lumOff val="25000"/>
                  </a:schemeClr>
                </a:solidFill>
              </a:rPr>
              <a:t>Infared</a:t>
            </a:r>
            <a:r>
              <a:rPr lang="en-US" sz="2000" dirty="0" smtClean="0">
                <a:solidFill>
                  <a:schemeClr val="tx1">
                    <a:lumMod val="75000"/>
                    <a:lumOff val="25000"/>
                  </a:schemeClr>
                </a:solidFill>
              </a:rPr>
              <a:t> Sensor)</a:t>
            </a:r>
          </a:p>
          <a:p>
            <a:pPr marL="342900" indent="-342900">
              <a:spcAft>
                <a:spcPts val="600"/>
              </a:spcAft>
              <a:buClr>
                <a:srgbClr val="379CC3"/>
              </a:buClr>
              <a:buFont typeface="Webdings" panose="05030102010509060703" pitchFamily="18" charset="2"/>
              <a:buChar char=""/>
            </a:pPr>
            <a:endParaRPr lang="en-US" sz="2000" dirty="0" smtClean="0">
              <a:solidFill>
                <a:schemeClr val="tx1">
                  <a:lumMod val="75000"/>
                  <a:lumOff val="25000"/>
                </a:schemeClr>
              </a:solidFill>
            </a:endParaRPr>
          </a:p>
          <a:p>
            <a:pPr marL="0" indent="0">
              <a:spcAft>
                <a:spcPts val="600"/>
              </a:spcAft>
              <a:buClr>
                <a:srgbClr val="379CC3"/>
              </a:buClr>
              <a:buFont typeface="Webdings" panose="05030102010509060703" pitchFamily="18" charset="2"/>
              <a:buNone/>
            </a:pPr>
            <a:r>
              <a:rPr lang="en-US" sz="2000" dirty="0" smtClean="0">
                <a:solidFill>
                  <a:schemeClr val="tx1">
                    <a:lumMod val="75000"/>
                    <a:lumOff val="25000"/>
                  </a:schemeClr>
                </a:solidFill>
              </a:rPr>
              <a:t>Image URL’s: http://www.devpedia.developexchange.com/dp/index.php?title=List_of_Satellite_Pictures (Public</a:t>
            </a:r>
            <a:r>
              <a:rPr lang="en-US" sz="2000" baseline="0" dirty="0" smtClean="0">
                <a:solidFill>
                  <a:schemeClr val="tx1">
                    <a:lumMod val="75000"/>
                    <a:lumOff val="25000"/>
                  </a:schemeClr>
                </a:solidFill>
              </a:rPr>
              <a:t> Domain)</a:t>
            </a:r>
            <a:endParaRPr lang="en-US" sz="2000" dirty="0" smtClean="0">
              <a:solidFill>
                <a:schemeClr val="tx1">
                  <a:lumMod val="75000"/>
                  <a:lumOff val="25000"/>
                </a:schemeClr>
              </a:solidFill>
            </a:endParaRPr>
          </a:p>
          <a:p>
            <a:pPr marL="0" indent="0">
              <a:spcAft>
                <a:spcPts val="600"/>
              </a:spcAft>
              <a:buClr>
                <a:srgbClr val="379CC3"/>
              </a:buClr>
              <a:buFont typeface="Webdings" panose="05030102010509060703" pitchFamily="18" charset="2"/>
              <a:buNone/>
            </a:pPr>
            <a:r>
              <a:rPr lang="en-US" sz="2000" dirty="0" smtClean="0">
                <a:solidFill>
                  <a:schemeClr val="tx1">
                    <a:lumMod val="75000"/>
                    <a:lumOff val="25000"/>
                  </a:schemeClr>
                </a:solidFill>
              </a:rPr>
              <a:t>			</a:t>
            </a:r>
          </a:p>
          <a:p>
            <a:pPr marL="0" indent="0">
              <a:spcAft>
                <a:spcPts val="600"/>
              </a:spcAft>
              <a:buClr>
                <a:srgbClr val="379CC3"/>
              </a:buClr>
              <a:buFont typeface="Webdings" panose="05030102010509060703" pitchFamily="18" charset="2"/>
              <a:buNone/>
            </a:pPr>
            <a:endParaRPr lang="en-US" sz="2000" dirty="0" smtClean="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19685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three</a:t>
            </a:r>
            <a:r>
              <a:rPr lang="en-US" baseline="0" dirty="0" smtClean="0"/>
              <a:t> </a:t>
            </a:r>
            <a:r>
              <a:rPr lang="en-US" dirty="0" smtClean="0"/>
              <a:t>ET</a:t>
            </a:r>
            <a:r>
              <a:rPr lang="en-US" baseline="0" dirty="0" smtClean="0"/>
              <a:t> models in this project: MOD16, SSEBOP model, and Global Land Data Assimilation System(GLDAS)-2-Noah.  To clip our study area for Paraná, Patagonia Steppe, and RCEW we used ArcGIS Pro. To evaluate ET between models we ran statistical analysis including regression and linear regression in Excel, and a </a:t>
            </a:r>
            <a:r>
              <a:rPr lang="en-US" baseline="0" dirty="0" err="1" smtClean="0"/>
              <a:t>Kruskal</a:t>
            </a:r>
            <a:r>
              <a:rPr lang="en-US" baseline="0" dirty="0" smtClean="0"/>
              <a:t> Wallis and Student’s t post hoc test in JMP. We also created time series graphs of the data as indicators to create map outputs. By completing these analysis we were able to produce ET maps for each location and provide results based on the statistical analysis to meet our main objective.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1050246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correlation of GLDAS ET values on the </a:t>
            </a:r>
            <a:r>
              <a:rPr lang="en-US" baseline="0" dirty="0" smtClean="0"/>
              <a:t>y-axis </a:t>
            </a:r>
            <a:r>
              <a:rPr lang="en-US" baseline="0" dirty="0" smtClean="0"/>
              <a:t>to RCEW ET values on the </a:t>
            </a:r>
            <a:r>
              <a:rPr lang="en-US" baseline="0" dirty="0" smtClean="0"/>
              <a:t>x-axis</a:t>
            </a:r>
            <a:r>
              <a:rPr lang="en-US" baseline="0" dirty="0" smtClean="0"/>
              <a:t>. </a:t>
            </a:r>
            <a:r>
              <a:rPr lang="en-US" baseline="0" dirty="0" smtClean="0"/>
              <a:t>Firstly, </a:t>
            </a:r>
            <a:r>
              <a:rPr lang="en-US" baseline="0" dirty="0" smtClean="0"/>
              <a:t>it is important to note that GLDAS has a resolution of 0.25 degrees and RCEW fell completely within one pixel of GLDAS. We wanted to see how GLDAS preformed in our validation site. For us to see what the relationship was like between </a:t>
            </a:r>
            <a:r>
              <a:rPr lang="en-US" i="1" baseline="0" dirty="0" smtClean="0"/>
              <a:t>in situ </a:t>
            </a:r>
            <a:r>
              <a:rPr lang="en-US" baseline="0" dirty="0" smtClean="0"/>
              <a:t>data and GLDAS we look at R</a:t>
            </a:r>
            <a:r>
              <a:rPr lang="en-US" baseline="0" dirty="0" smtClean="0">
                <a:latin typeface="Garamond" panose="02020404030301010803" pitchFamily="18" charset="0"/>
              </a:rPr>
              <a:t>² values. A perfect relationship would be 1 to 1 so if the </a:t>
            </a:r>
            <a:r>
              <a:rPr lang="en-US" baseline="0" dirty="0" smtClean="0"/>
              <a:t>R</a:t>
            </a:r>
            <a:r>
              <a:rPr lang="en-US" baseline="0" dirty="0" smtClean="0">
                <a:latin typeface="Garamond" panose="02020404030301010803" pitchFamily="18" charset="0"/>
              </a:rPr>
              <a:t>² values are closer to 1 the relationship is better.</a:t>
            </a:r>
            <a:r>
              <a:rPr lang="en-US" baseline="0" dirty="0" smtClean="0"/>
              <a:t> On this graph for 2016 you can see that GLDAS preformed decently at predicting the ET values over RCEW with R</a:t>
            </a:r>
            <a:r>
              <a:rPr lang="en-US" baseline="0" dirty="0" smtClean="0">
                <a:latin typeface="Garamond" panose="02020404030301010803" pitchFamily="18" charset="0"/>
              </a:rPr>
              <a:t>² values ranging from 0.26-0.78.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21814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2017 GLDAS preformed even better</a:t>
            </a:r>
            <a:r>
              <a:rPr lang="en-US" baseline="0" dirty="0" smtClean="0"/>
              <a:t> with R</a:t>
            </a:r>
            <a:r>
              <a:rPr lang="en-US" baseline="0" dirty="0" smtClean="0">
                <a:latin typeface="Garamond" panose="02020404030301010803" pitchFamily="18" charset="0"/>
              </a:rPr>
              <a:t>² values ranging from 0.42-0.84. This means that overall GLDAS preform decently in a semi-arid region.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3312938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a:t>
            </a:r>
            <a:r>
              <a:rPr lang="en-US" baseline="0" dirty="0" smtClean="0"/>
              <a:t> few slides we will be looking at the ET variation in water years based on each model. For our study a water year in the southern hemisphere is defined as July through June. Both graphs are for ET values from GLDAS. In the first graph we can see that 2016 has lower ET values than 2017 for Paraná, with January having the largest variation between the two years. In the second graph we can see that Patagonia Steppe contains lower ET values in 2017 than those of 2016.</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1057583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SSEBop</a:t>
            </a:r>
            <a:r>
              <a:rPr lang="en-US" baseline="0" dirty="0" smtClean="0"/>
              <a:t> has a resolution of 1km pixels. In the first graph it shows that ET values follow a similar trend for each year with some minor variation.  In the second graph for Patagonia there is more variation than the first graph. 2016 looks to have higher ET values throughout the water year compared to 2017.</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971846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MOD16 has</a:t>
            </a:r>
            <a:r>
              <a:rPr lang="en-US" baseline="0" dirty="0" smtClean="0"/>
              <a:t> a resolution of 500m pixels. ET values for Paraná, the first graph, follows a similar pattern over both years with minor variation in the month of January. The Patagonia Steppe shows that 2016 contained higher values than 2017 meaning that 2016 most likely received more precipitation than 2017 did especially for the months of January and February.</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266247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r>
              <a:rPr lang="en-US" baseline="0" dirty="0" smtClean="0"/>
              <a:t> Provided by partner (have permission to use)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469128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Here we can see</a:t>
            </a:r>
            <a:r>
              <a:rPr lang="en-US" baseline="0" dirty="0" smtClean="0"/>
              <a:t> a visual representation of the model outputs </a:t>
            </a:r>
            <a:r>
              <a:rPr lang="en-US" baseline="0" smtClean="0"/>
              <a:t>for Parana with </a:t>
            </a:r>
            <a:r>
              <a:rPr lang="en-US" baseline="0" dirty="0" smtClean="0"/>
              <a:t>a relative cumulative ET bar bellow the maps. </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969965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ran statistics using a </a:t>
            </a:r>
            <a:r>
              <a:rPr lang="en-US" baseline="0" dirty="0" err="1" smtClean="0"/>
              <a:t>Kruskal</a:t>
            </a:r>
            <a:r>
              <a:rPr lang="en-US" baseline="0" dirty="0" smtClean="0"/>
              <a:t> Wallis test which has a null hypothesis. The null hypothesis assumes that the models will have the same ET values based on a given location.  The graph is a plot of all the points for ET for 2017. In the circle graphic from the Student’s t post hoc test we can see that it places MOD16 in Group A, SSEBop in Group B, and GLDAS in both Group A and Group B. This means that MOD16 was more different from the other two models. While SSEBop and GLDAS are more similar.</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2721323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a:t>
            </a:r>
            <a:r>
              <a:rPr lang="en-US" baseline="0" dirty="0" err="1" smtClean="0"/>
              <a:t>Kruskal</a:t>
            </a:r>
            <a:r>
              <a:rPr lang="en-US" baseline="0" dirty="0" smtClean="0"/>
              <a:t> Wallis test the p-value for 2 years was significant level of 99%, meaning the models were different enough for a significant rejection of the null hypothesis at 0.0009. However, after conducting a Student’s t post hoc test it was identified that SSEBop and GLADS accepted the null hypothesis, MOD16 and GLDAS and SSEBop and MOD16 were significantly different having a 99% significant level. If we look at the individual years we can see that MOD16 and SSEBop were the most different with a 99% significant level in 2016 and a 95% significant level in 2017.</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2964838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a:t>
            </a:r>
            <a:r>
              <a:rPr lang="en-US" baseline="0" dirty="0" smtClean="0"/>
              <a:t> a visual representation of the model outputs for the Patagonia Steppe with a relative cumulative ET bar bellow the maps.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3711001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we can see the data points for 2016 and 2017. The Student’s t post hoc, the circle graphic, indicates that MOD16 (group A) was different form both SSEBop and GLDAS (group B) and that SSEBop and GLDAS are very similar because of their overlap.</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2347011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Using the </a:t>
            </a:r>
            <a:r>
              <a:rPr lang="en-US" baseline="0" dirty="0" err="1" smtClean="0"/>
              <a:t>Kruskal</a:t>
            </a:r>
            <a:r>
              <a:rPr lang="en-US" baseline="0" dirty="0" smtClean="0"/>
              <a:t> Wallis test for 2 years we found that there was a significant difference among the three models with a p-value of 0.0011 at a 99% significant level. This means that at least one of the models was different from the others. To identify which models were different we ran a Student’s t post hoc test, and found that there was an acceptance of the null hypothesis for SSEBop and GLDAS, significant rejection of the null hypothesis between MOD16 and SSEBop, and MOD16 and GLDAS at a 99% significant level.  If we look at the individual years we can see the greatest difference is between MOD16 and GLDAS for the Patagonian Steppe.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916306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describe the models relative to each other we put together this table. The table displays pros, cons, spatial resolution, and temporal resolution of each model. </a:t>
            </a:r>
            <a:r>
              <a:rPr lang="en-US" baseline="0" dirty="0" err="1" smtClean="0"/>
              <a:t>SSEBop</a:t>
            </a:r>
            <a:r>
              <a:rPr lang="en-US" baseline="0" dirty="0" smtClean="0"/>
              <a:t> is easy to access and download data however outputs varied between the two years of our study. The spatial resolution was the second best of the study at 1 km and the temporal resolution is 10 days. GLDAS-2-Noah had good correlations during the validation correlation coefficient test (to RCEW) and it had the highest temporal resolution at 3 hr. However, it had the poorest spatial resolution at ~28 km. Outputs from GLDAS-2-Noah are calculated using </a:t>
            </a:r>
            <a:r>
              <a:rPr lang="en-US" baseline="0" dirty="0" err="1" smtClean="0"/>
              <a:t>meterorological</a:t>
            </a:r>
            <a:r>
              <a:rPr lang="en-US" baseline="0" dirty="0" smtClean="0"/>
              <a:t> data from weather data station, therefore high correlations might be a product of the utilization of weather station data making its usefulness in remote locations unknown. MOD16 is freely available on GEE and can be accessed using a small amount of coding. However, MOD16 utilizes a Penman-</a:t>
            </a:r>
            <a:r>
              <a:rPr lang="en-US" baseline="0" dirty="0" err="1" smtClean="0"/>
              <a:t>Monteith</a:t>
            </a:r>
            <a:r>
              <a:rPr lang="en-US" baseline="0" dirty="0" smtClean="0"/>
              <a:t> equation which has been known to overestimate ET in semi-arid region in some cases.  Its spatial resolution is 500 m and it has an 8 day temporal resolution. </a:t>
            </a:r>
          </a:p>
          <a:p>
            <a:endParaRPr lang="en-US" baseline="0" dirty="0" smtClean="0"/>
          </a:p>
          <a:p>
            <a:r>
              <a:rPr lang="en-US" baseline="0" dirty="0" smtClean="0"/>
              <a:t>Figure modified from Idaho Water Resources II team</a:t>
            </a:r>
          </a:p>
          <a:p>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a:p>
        </p:txBody>
      </p:sp>
    </p:spTree>
    <p:extLst>
      <p:ext uri="{BB962C8B-B14F-4D97-AF65-F5344CB8AC3E}">
        <p14:creationId xmlns:p14="http://schemas.microsoft.com/office/powerpoint/2010/main" val="3689495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found an interesting result between models and the two study areas while running our statistical analysis. In Paraná MOD16 and GLDAS were the most different, but in the Patagonia Steppe MOD16 and SSEBop were more different. This could be due to how GLDAS works. GLDAS uses meteorological station data as part of its ET calculation so where there are no meteorological stations the values may very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Models that preformed well in RCEW should also preform well in the Patagonia Steppe of Argentina as both are semi-arid regions. This means that GLDAS and SSEBop will preform better than MOD16 in these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had one major limitation in this research, data acquisition feasibility. Due to this limitation we were unable to work with certain models.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URL: </a:t>
            </a:r>
            <a:r>
              <a:rPr lang="en-US" sz="1200" b="0" i="0" u="none" strike="noStrike" kern="1200" dirty="0" smtClean="0">
                <a:solidFill>
                  <a:schemeClr val="tx1"/>
                </a:solidFill>
                <a:effectLst/>
                <a:latin typeface="+mn-lt"/>
                <a:ea typeface="+mn-ea"/>
                <a:cs typeface="+mn-cs"/>
              </a:rPr>
              <a:t>https://criticalzone.org/reynolds/infrastructure/field-area/murphy-creek/</a:t>
            </a:r>
            <a:r>
              <a:rPr lang="en-US" sz="1200" b="0" i="0" u="none" strike="noStrike" kern="1200" baseline="0" dirty="0" smtClean="0">
                <a:solidFill>
                  <a:schemeClr val="tx1"/>
                </a:solidFill>
                <a:effectLst/>
                <a:latin typeface="+mn-lt"/>
                <a:ea typeface="+mn-ea"/>
                <a:cs typeface="+mn-cs"/>
              </a:rPr>
              <a:t> </a:t>
            </a:r>
            <a:r>
              <a:rPr lang="en-US" dirty="0" smtClean="0"/>
              <a:t>(Public</a:t>
            </a:r>
            <a:r>
              <a:rPr lang="en-US" baseline="0" dirty="0" smtClean="0"/>
              <a:t> Domain </a:t>
            </a:r>
            <a:r>
              <a:rPr lang="en-US" baseline="0" dirty="0" smtClean="0">
                <a:sym typeface="Wingdings" panose="05000000000000000000" pitchFamily="2" charset="2"/>
              </a:rPr>
              <a:t> Critical Zone Observatories are part of the US NSF National Program</a:t>
            </a:r>
            <a:r>
              <a:rPr lang="en-US" baseline="0" dirty="0" smtClean="0"/>
              <a: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a:p>
        </p:txBody>
      </p:sp>
    </p:spTree>
    <p:extLst>
      <p:ext uri="{BB962C8B-B14F-4D97-AF65-F5344CB8AC3E}">
        <p14:creationId xmlns:p14="http://schemas.microsoft.com/office/powerpoint/2010/main" val="3675402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used the</a:t>
            </a:r>
            <a:r>
              <a:rPr lang="en-US" baseline="0" dirty="0" smtClean="0"/>
              <a:t> models that were validated in RCEW to identify which ones may work well in the Patagonia Steppe of Argentina.  After running the statistical analysis we were able to identify that SSEBop and GLDAS are not significantly different because they provide similar ET values over both Paraná and the Patagonia Steppe, and that MOD16 estimates are significantly statistically different.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latin typeface="Garamond" panose="02020404030301010803" pitchFamily="18" charset="0"/>
              </a:rPr>
              <a:t>GLDAS</a:t>
            </a:r>
            <a:r>
              <a:rPr lang="en-US" baseline="0" dirty="0" smtClean="0">
                <a:solidFill>
                  <a:schemeClr val="tx1">
                    <a:lumMod val="75000"/>
                    <a:lumOff val="25000"/>
                  </a:schemeClr>
                </a:solidFill>
                <a:latin typeface="Garamond" panose="02020404030301010803" pitchFamily="18" charset="0"/>
              </a:rPr>
              <a:t> </a:t>
            </a:r>
            <a:r>
              <a:rPr lang="en-US" dirty="0" smtClean="0">
                <a:solidFill>
                  <a:schemeClr val="tx1">
                    <a:lumMod val="75000"/>
                    <a:lumOff val="25000"/>
                  </a:schemeClr>
                </a:solidFill>
                <a:latin typeface="Garamond" panose="02020404030301010803" pitchFamily="18" charset="0"/>
              </a:rPr>
              <a:t>and SSEBop have potential to be applied in semi-arid regions similar to the Patagonia Steppe.</a:t>
            </a:r>
          </a:p>
          <a:p>
            <a:pPr>
              <a:lnSpc>
                <a:spcPct val="100000"/>
              </a:lnSpc>
              <a:spcBef>
                <a:spcPts val="0"/>
              </a:spcBef>
              <a:spcAft>
                <a:spcPts val="600"/>
              </a:spcAft>
              <a:buClr>
                <a:srgbClr val="379CC3"/>
              </a:buClr>
            </a:pPr>
            <a:r>
              <a:rPr lang="en-US" dirty="0" smtClean="0">
                <a:solidFill>
                  <a:schemeClr val="tx1">
                    <a:lumMod val="75000"/>
                    <a:lumOff val="25000"/>
                  </a:schemeClr>
                </a:solidFill>
                <a:latin typeface="Garamond" panose="02020404030301010803" pitchFamily="18" charset="0"/>
              </a:rPr>
              <a:t>A hybrid model using both the high temporal resolution data from GLDAS and the high spatial resolution data from SSEBop models can be an effective way to measure ET more accurately.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 https://commons.wikimedia.org/wiki/</a:t>
            </a:r>
            <a:r>
              <a:rPr lang="en-US" baseline="0" dirty="0" err="1" smtClean="0"/>
              <a:t>File:Patagonia</a:t>
            </a:r>
            <a:r>
              <a:rPr lang="en-US" baseline="0" dirty="0" smtClean="0"/>
              <a:t>..JPG (Creative Commons License, Attribution-Share Alike 3.0 </a:t>
            </a:r>
            <a:r>
              <a:rPr lang="en-US" baseline="0" dirty="0" err="1" smtClean="0"/>
              <a:t>Unported</a:t>
            </a:r>
            <a:r>
              <a:rPr lang="en-US" baseline="0" dirty="0" smtClean="0"/>
              <a:t> license)</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28</a:t>
            </a:fld>
            <a:endParaRPr lang="en-US"/>
          </a:p>
        </p:txBody>
      </p:sp>
    </p:spTree>
    <p:extLst>
      <p:ext uri="{BB962C8B-B14F-4D97-AF65-F5344CB8AC3E}">
        <p14:creationId xmlns:p14="http://schemas.microsoft.com/office/powerpoint/2010/main" val="1657374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a:t>
            </a:r>
            <a:r>
              <a:rPr lang="en-US" baseline="0" dirty="0" smtClean="0"/>
              <a:t> future it would be beneficial to use </a:t>
            </a:r>
            <a:r>
              <a:rPr lang="en-US" i="1" baseline="0" dirty="0" smtClean="0"/>
              <a:t>in situ </a:t>
            </a:r>
            <a:r>
              <a:rPr lang="en-US" baseline="0" dirty="0" smtClean="0"/>
              <a:t>data for Paraná  and the Patagonia Steppe to validate the models in each area.  </a:t>
            </a:r>
          </a:p>
          <a:p>
            <a:r>
              <a:rPr lang="en-US" baseline="0" dirty="0" smtClean="0"/>
              <a:t>Research on this project could continue by expanding the number of models used for validation such as ECOSTRESS.</a:t>
            </a:r>
          </a:p>
          <a:p>
            <a:r>
              <a:rPr lang="en-US" baseline="0" dirty="0" smtClean="0"/>
              <a:t>Also if a code were developed to automated the process of image download to run </a:t>
            </a:r>
            <a:r>
              <a:rPr lang="en-US" baseline="0" smtClean="0"/>
              <a:t>the partner </a:t>
            </a:r>
            <a:r>
              <a:rPr lang="en-US" baseline="0" dirty="0" smtClean="0"/>
              <a:t>model it would reduce time constraints.</a:t>
            </a:r>
          </a:p>
          <a:p>
            <a:r>
              <a:rPr lang="en-US" baseline="0" dirty="0" smtClean="0"/>
              <a:t>Another aspect would be to look at how the Earth’s climate is changing and how that could cause a change in temperature and precipitation regimes in Argentina.</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 Provided by partner (have permission to use)</a:t>
            </a:r>
            <a:endParaRPr lang="en-US"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a:p>
        </p:txBody>
      </p:sp>
    </p:spTree>
    <p:extLst>
      <p:ext uri="{BB962C8B-B14F-4D97-AF65-F5344CB8AC3E}">
        <p14:creationId xmlns:p14="http://schemas.microsoft.com/office/powerpoint/2010/main" val="270992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Argentina</a:t>
            </a:r>
            <a:r>
              <a:rPr lang="en-US" baseline="0" dirty="0" smtClean="0"/>
              <a:t> ET models are largely untested in semi-arid environments. Models that currently exist like the Penman and </a:t>
            </a:r>
            <a:r>
              <a:rPr lang="en-US" baseline="0" dirty="0" err="1" smtClean="0"/>
              <a:t>Bartholic-Namken</a:t>
            </a:r>
            <a:r>
              <a:rPr lang="en-US" baseline="0" dirty="0" smtClean="0"/>
              <a:t> </a:t>
            </a:r>
            <a:r>
              <a:rPr lang="en-US" baseline="0" dirty="0" err="1" smtClean="0"/>
              <a:t>Wiegand</a:t>
            </a:r>
            <a:r>
              <a:rPr lang="en-US" baseline="0" dirty="0" smtClean="0"/>
              <a:t> models over estimate ET in heterogeneous environments.  As for decision making there is a lack of empirical data used to make land management decisions.  Land managers need tested ET models estimates to aid in decision-making processes to help with water scarcity, drought indicators, and to aid in general water conservation.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 Provided by partner (have permission to use)</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3746371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would</a:t>
            </a:r>
            <a:r>
              <a:rPr lang="en-US" baseline="0" dirty="0" smtClean="0"/>
              <a:t> like to thank our science advisor Keith Weber at Idaho State University, our partners at CONICET Dr. Pablo </a:t>
            </a:r>
            <a:r>
              <a:rPr lang="en-US" baseline="0" dirty="0" err="1" smtClean="0"/>
              <a:t>Aceñolaza</a:t>
            </a:r>
            <a:r>
              <a:rPr lang="en-US" baseline="0" dirty="0" smtClean="0"/>
              <a:t> and </a:t>
            </a:r>
            <a:r>
              <a:rPr lang="en-US" baseline="0" dirty="0" err="1" smtClean="0"/>
              <a:t>Sebastián</a:t>
            </a:r>
            <a:r>
              <a:rPr lang="en-US" baseline="0" dirty="0" smtClean="0"/>
              <a:t> </a:t>
            </a:r>
            <a:r>
              <a:rPr lang="en-US" baseline="0" dirty="0" err="1" smtClean="0"/>
              <a:t>Gavilán</a:t>
            </a:r>
            <a:r>
              <a:rPr lang="en-US" baseline="0" dirty="0" smtClean="0"/>
              <a:t>, our center lead Kristen Dennis, and </a:t>
            </a:r>
            <a:r>
              <a:rPr lang="en-US" baseline="0" dirty="0" err="1" smtClean="0"/>
              <a:t>geoinformatics</a:t>
            </a:r>
            <a:r>
              <a:rPr lang="en-US" baseline="0" dirty="0" smtClean="0"/>
              <a:t> fellow Dane Coats for their guidance and support during this project.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31</a:t>
            </a:fld>
            <a:endParaRPr lang="en-US"/>
          </a:p>
        </p:txBody>
      </p:sp>
    </p:spTree>
    <p:extLst>
      <p:ext uri="{BB962C8B-B14F-4D97-AF65-F5344CB8AC3E}">
        <p14:creationId xmlns:p14="http://schemas.microsoft.com/office/powerpoint/2010/main" val="1338470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MOD16 has</a:t>
            </a:r>
            <a:r>
              <a:rPr lang="en-US" baseline="0" dirty="0" smtClean="0"/>
              <a:t> a resolution of 500m pixels. ET values for Paraná, the first graph, follows a similar pattern over both years with minor variation in the month of January. The Patagonia Steppe shows that 2016 contained higher values than 2017 meaning that 2016 most likely received more precipitation than 2017 did especially for the months of January and February.</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33</a:t>
            </a:fld>
            <a:endParaRPr lang="en-US"/>
          </a:p>
        </p:txBody>
      </p:sp>
    </p:spTree>
    <p:extLst>
      <p:ext uri="{BB962C8B-B14F-4D97-AF65-F5344CB8AC3E}">
        <p14:creationId xmlns:p14="http://schemas.microsoft.com/office/powerpoint/2010/main" val="618036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MOD16 has</a:t>
            </a:r>
            <a:r>
              <a:rPr lang="en-US" baseline="0" dirty="0" smtClean="0"/>
              <a:t> a resolution of 500m pixels. ET values for Paraná, the first graph, follows a similar pattern over both years with minor variation in the month of January. The Patagonia Steppe shows that 2016 contained higher values than 2017 meaning that 2016 most likely received more precipitation than 2017 did especially for the months of January and February.</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34</a:t>
            </a:fld>
            <a:endParaRPr lang="en-US"/>
          </a:p>
        </p:txBody>
      </p:sp>
    </p:spTree>
    <p:extLst>
      <p:ext uri="{BB962C8B-B14F-4D97-AF65-F5344CB8AC3E}">
        <p14:creationId xmlns:p14="http://schemas.microsoft.com/office/powerpoint/2010/main" val="1276173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MOD16 has</a:t>
            </a:r>
            <a:r>
              <a:rPr lang="en-US" baseline="0" dirty="0" smtClean="0"/>
              <a:t> a resolution of 500m pixels. ET values for Paraná, the first graph, follows a similar pattern over both years with minor variation in the month of January. The Patagonia Steppe shows that 2016 contained higher values than 2017 meaning that 2016 most likely received more precipitation than 2017 did especially for the months of January and February.</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35</a:t>
            </a:fld>
            <a:endParaRPr lang="en-US"/>
          </a:p>
        </p:txBody>
      </p:sp>
    </p:spTree>
    <p:extLst>
      <p:ext uri="{BB962C8B-B14F-4D97-AF65-F5344CB8AC3E}">
        <p14:creationId xmlns:p14="http://schemas.microsoft.com/office/powerpoint/2010/main" val="881947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MOD16 has</a:t>
            </a:r>
            <a:r>
              <a:rPr lang="en-US" baseline="0" dirty="0" smtClean="0"/>
              <a:t> a resolution of 500m pixels. ET values for Paraná, the first graph, follows a similar pattern over both years with minor variation in the month of January. The Patagonia Steppe shows that 2016 contained higher values than 2017 meaning that 2016 most likely received more precipitation than 2017 did especially for the months of January and February.</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36</a:t>
            </a:fld>
            <a:endParaRPr lang="en-US"/>
          </a:p>
        </p:txBody>
      </p:sp>
    </p:spTree>
    <p:extLst>
      <p:ext uri="{BB962C8B-B14F-4D97-AF65-F5344CB8AC3E}">
        <p14:creationId xmlns:p14="http://schemas.microsoft.com/office/powerpoint/2010/main" val="3446244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MOD16 has</a:t>
            </a:r>
            <a:r>
              <a:rPr lang="en-US" baseline="0" dirty="0" smtClean="0"/>
              <a:t> a resolution of 500m pixels. ET values for Paraná, the first graph, follows a similar pattern over both years with minor variation in the month of January. The Patagonia Steppe shows that 2016 contained higher values than 2017 meaning that 2016 most likely received more precipitation than 2017 did especially for the months of January and February.</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37</a:t>
            </a:fld>
            <a:endParaRPr lang="en-US"/>
          </a:p>
        </p:txBody>
      </p:sp>
    </p:spTree>
    <p:extLst>
      <p:ext uri="{BB962C8B-B14F-4D97-AF65-F5344CB8AC3E}">
        <p14:creationId xmlns:p14="http://schemas.microsoft.com/office/powerpoint/2010/main" val="48420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this</a:t>
            </a:r>
            <a:r>
              <a:rPr lang="en-US" baseline="0" dirty="0" smtClean="0"/>
              <a:t> project we had one partner </a:t>
            </a:r>
            <a:r>
              <a:rPr lang="en-US" baseline="0" dirty="0" smtClean="0"/>
              <a:t>agency, </a:t>
            </a:r>
            <a:r>
              <a:rPr lang="en-US" baseline="0" dirty="0" smtClean="0"/>
              <a:t>Argentina the </a:t>
            </a:r>
            <a:r>
              <a:rPr lang="en-US" sz="1200" dirty="0" smtClean="0">
                <a:solidFill>
                  <a:schemeClr val="tx1">
                    <a:lumMod val="75000"/>
                    <a:lumOff val="25000"/>
                  </a:schemeClr>
                </a:solidFill>
              </a:rPr>
              <a:t>Consejo Nacional de </a:t>
            </a:r>
            <a:r>
              <a:rPr lang="en-US" sz="1200" dirty="0" err="1" smtClean="0">
                <a:solidFill>
                  <a:schemeClr val="tx1">
                    <a:lumMod val="75000"/>
                    <a:lumOff val="25000"/>
                  </a:schemeClr>
                </a:solidFill>
              </a:rPr>
              <a:t>Investigaciones</a:t>
            </a:r>
            <a:r>
              <a:rPr lang="en-US" sz="1200" dirty="0" smtClean="0">
                <a:solidFill>
                  <a:schemeClr val="tx1">
                    <a:lumMod val="75000"/>
                    <a:lumOff val="25000"/>
                  </a:schemeClr>
                </a:solidFill>
              </a:rPr>
              <a:t>  </a:t>
            </a:r>
            <a:r>
              <a:rPr lang="en-US" sz="1200" dirty="0" err="1" smtClean="0">
                <a:solidFill>
                  <a:schemeClr val="tx1">
                    <a:lumMod val="75000"/>
                    <a:lumOff val="25000"/>
                  </a:schemeClr>
                </a:solidFill>
              </a:rPr>
              <a:t>Científicas</a:t>
            </a:r>
            <a:r>
              <a:rPr lang="en-US" sz="1200" dirty="0" smtClean="0">
                <a:solidFill>
                  <a:schemeClr val="tx1">
                    <a:lumMod val="75000"/>
                    <a:lumOff val="25000"/>
                  </a:schemeClr>
                </a:solidFill>
              </a:rPr>
              <a:t> y </a:t>
            </a:r>
            <a:r>
              <a:rPr lang="en-US" sz="1200" dirty="0" err="1" smtClean="0">
                <a:solidFill>
                  <a:schemeClr val="tx1">
                    <a:lumMod val="75000"/>
                    <a:lumOff val="25000"/>
                  </a:schemeClr>
                </a:solidFill>
              </a:rPr>
              <a:t>Técnicas</a:t>
            </a:r>
            <a:r>
              <a:rPr lang="en-US" sz="1200" baseline="0" dirty="0" smtClean="0">
                <a:solidFill>
                  <a:schemeClr val="tx1">
                    <a:lumMod val="75000"/>
                    <a:lumOff val="25000"/>
                  </a:schemeClr>
                </a:solidFill>
              </a:rPr>
              <a:t> (</a:t>
            </a:r>
            <a:r>
              <a:rPr lang="en-US" sz="1200" dirty="0" smtClean="0">
                <a:solidFill>
                  <a:schemeClr val="tx1">
                    <a:lumMod val="75000"/>
                    <a:lumOff val="25000"/>
                  </a:schemeClr>
                </a:solidFill>
              </a:rPr>
              <a:t>CONICET) translated as National</a:t>
            </a:r>
            <a:r>
              <a:rPr lang="en-US" sz="1200" baseline="0" dirty="0" smtClean="0">
                <a:solidFill>
                  <a:schemeClr val="tx1">
                    <a:lumMod val="75000"/>
                    <a:lumOff val="25000"/>
                  </a:schemeClr>
                </a:solidFill>
              </a:rPr>
              <a:t> Scientific and Technical Research Council</a:t>
            </a:r>
            <a:r>
              <a:rPr lang="en-US" sz="1200" dirty="0" smtClean="0">
                <a:solidFill>
                  <a:schemeClr val="tx1">
                    <a:lumMod val="75000"/>
                    <a:lumOff val="25000"/>
                  </a:schemeClr>
                </a:solidFill>
              </a:rPr>
              <a:t>.</a:t>
            </a:r>
            <a:r>
              <a:rPr lang="en-US" sz="1200" baseline="0" dirty="0" smtClean="0">
                <a:solidFill>
                  <a:schemeClr val="tx1">
                    <a:lumMod val="75000"/>
                    <a:lumOff val="25000"/>
                  </a:schemeClr>
                </a:solidFill>
              </a:rPr>
              <a:t> At CONICET we worked with Dr. </a:t>
            </a:r>
            <a:r>
              <a:rPr lang="en-US" sz="1200" dirty="0" err="1" smtClean="0">
                <a:solidFill>
                  <a:schemeClr val="tx1">
                    <a:lumMod val="75000"/>
                    <a:lumOff val="25000"/>
                  </a:schemeClr>
                </a:solidFill>
              </a:rPr>
              <a:t>Aceñolaza</a:t>
            </a:r>
            <a:r>
              <a:rPr lang="en-US" sz="1200" dirty="0" smtClean="0">
                <a:solidFill>
                  <a:schemeClr val="tx1">
                    <a:lumMod val="75000"/>
                    <a:lumOff val="25000"/>
                  </a:schemeClr>
                </a:solidFill>
              </a:rPr>
              <a:t>, Doctor</a:t>
            </a:r>
            <a:r>
              <a:rPr lang="en-US" sz="1200" baseline="0" dirty="0" smtClean="0">
                <a:solidFill>
                  <a:schemeClr val="tx1">
                    <a:lumMod val="75000"/>
                    <a:lumOff val="25000"/>
                  </a:schemeClr>
                </a:solidFill>
              </a:rPr>
              <a:t> of Biological Science</a:t>
            </a:r>
            <a:r>
              <a:rPr lang="en-US" sz="1200" dirty="0" smtClean="0">
                <a:solidFill>
                  <a:schemeClr val="tx1">
                    <a:lumMod val="75000"/>
                    <a:lumOff val="25000"/>
                  </a:schemeClr>
                </a:solidFill>
              </a:rPr>
              <a:t> and </a:t>
            </a:r>
            <a:r>
              <a:rPr lang="en-US" sz="1200" dirty="0" err="1" smtClean="0">
                <a:solidFill>
                  <a:schemeClr val="tx1">
                    <a:lumMod val="75000"/>
                    <a:lumOff val="25000"/>
                  </a:schemeClr>
                </a:solidFill>
              </a:rPr>
              <a:t>Sebastián</a:t>
            </a:r>
            <a:r>
              <a:rPr lang="en-US" sz="1200" dirty="0" smtClean="0">
                <a:solidFill>
                  <a:schemeClr val="tx1">
                    <a:lumMod val="75000"/>
                    <a:lumOff val="25000"/>
                  </a:schemeClr>
                </a:solidFill>
              </a:rPr>
              <a:t> Gavilán an</a:t>
            </a:r>
            <a:r>
              <a:rPr lang="en-US" sz="1200" baseline="0" dirty="0" smtClean="0">
                <a:solidFill>
                  <a:schemeClr val="tx1">
                    <a:lumMod val="75000"/>
                    <a:lumOff val="25000"/>
                  </a:schemeClr>
                </a:solidFill>
              </a:rPr>
              <a:t> Agronomist Engineer and PhD student</a:t>
            </a:r>
            <a:r>
              <a:rPr lang="en-US" sz="1200" dirty="0" smtClean="0">
                <a:solidFill>
                  <a:schemeClr val="tx1">
                    <a:lumMod val="75000"/>
                    <a:lumOff val="25000"/>
                  </a:schemeClr>
                </a:solidFill>
              </a:rPr>
              <a:t>.</a:t>
            </a:r>
            <a:r>
              <a:rPr lang="en-US" sz="1200" baseline="0" dirty="0" smtClean="0">
                <a:solidFill>
                  <a:schemeClr val="tx1">
                    <a:lumMod val="75000"/>
                    <a:lumOff val="25000"/>
                  </a:schemeClr>
                </a:solidFill>
              </a:rPr>
              <a:t> </a:t>
            </a:r>
            <a:endParaRPr lang="en-US" sz="1200" dirty="0" smtClean="0">
              <a:solidFill>
                <a:schemeClr val="tx1">
                  <a:lumMod val="75000"/>
                  <a:lumOff val="25000"/>
                </a:schemeClr>
              </a:solidFill>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 Provided by partner (have permission to use)</a:t>
            </a:r>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4265306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Argentina</a:t>
            </a:r>
            <a:r>
              <a:rPr lang="en-US" baseline="0" dirty="0" smtClean="0"/>
              <a:t> we had two study areas;  The first was Paraná, a humid sub-tropical region. </a:t>
            </a:r>
            <a:endParaRPr lang="en-US" baseline="0" dirty="0" smtClean="0">
              <a:solidFill>
                <a:srgbClr val="FF0000"/>
              </a:solidFill>
            </a:endParaRP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 Provided by partner (have permission to use)</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513598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 our study area in</a:t>
            </a:r>
            <a:r>
              <a:rPr lang="en-US" baseline="0" dirty="0" smtClean="0"/>
              <a:t> Northeastern Argentina. It is composed of primarily agriculture land, natural vegetation and crops.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134174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second study area in Argentina was the Patagonia Steppe , a semi-arid region. 15% of Argentina consists of semi-arid ecosystems . Evapotranspiration is not well studied in this climatic zone.</a:t>
            </a:r>
          </a:p>
          <a:p>
            <a:endParaRPr lang="en-US" baseline="0" dirty="0" smtClean="0"/>
          </a:p>
          <a:p>
            <a:r>
              <a:rPr lang="en-US" baseline="0" dirty="0" smtClean="0"/>
              <a:t>Image credit: </a:t>
            </a:r>
            <a:r>
              <a:rPr lang="en-US" sz="1200" b="0" i="0" u="none" strike="noStrike" kern="1200" dirty="0" smtClean="0">
                <a:solidFill>
                  <a:schemeClr val="tx1"/>
                </a:solidFill>
                <a:effectLst/>
                <a:latin typeface="+mn-lt"/>
                <a:ea typeface="+mn-ea"/>
                <a:cs typeface="+mn-cs"/>
              </a:rPr>
              <a:t>https://commons.wikimedia.org/w/index.php?title=Special:Search&amp;limit=20&amp;offset=140&amp;ns0=1&amp;ns6=1&amp;ns14=1&amp;search=patagonia&amp;advancedSearch-current={%22namespaces%22:[0,6,14]}#/media/File:Patagonia-34_(26233631911).jpg</a:t>
            </a:r>
            <a:r>
              <a:rPr lang="en-US" dirty="0" smtClean="0"/>
              <a:t> </a:t>
            </a:r>
            <a:r>
              <a:rPr lang="en-US" baseline="0" dirty="0" smtClean="0"/>
              <a:t>(Creative Commons License, Attribution 2.0 Generic license)</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366015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 our</a:t>
            </a:r>
            <a:r>
              <a:rPr lang="en-US" baseline="0" dirty="0" smtClean="0"/>
              <a:t> study area over the Patagonia Steppe of Argentina. Focused on the semi-arid steppe region. This location was selected using climatological analysis of precipitation data and predefined semi-arid climate zones based on </a:t>
            </a:r>
            <a:r>
              <a:rPr lang="en-US" baseline="0" dirty="0" err="1" smtClean="0"/>
              <a:t>K</a:t>
            </a:r>
            <a:r>
              <a:rPr lang="en-US" baseline="0" dirty="0" err="1" smtClean="0">
                <a:latin typeface="Garamond" panose="02020404030301010803" pitchFamily="18" charset="0"/>
              </a:rPr>
              <a:t>öppen</a:t>
            </a:r>
            <a:r>
              <a:rPr lang="en-US" baseline="0" dirty="0" smtClean="0">
                <a:latin typeface="Garamond" panose="02020404030301010803" pitchFamily="18" charset="0"/>
              </a:rPr>
              <a:t>-Geiger climate classification map of Argentina.</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1228523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RCEW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used as a validation site in this study. RCEW is located in the semi-arid sagebrush steppe ecosystem and is biophysically similar to the Patagonia steppe of Argentina.  The Idaho Water Resources II NASA DEVELOP team validated four ET models with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data. Two of these models were applied to both</a:t>
            </a:r>
            <a:r>
              <a:rPr lang="en-US" sz="1200" kern="1200" baseline="0" dirty="0" smtClean="0">
                <a:solidFill>
                  <a:schemeClr val="tx1"/>
                </a:solidFill>
                <a:effectLst/>
                <a:latin typeface="+mn-lt"/>
                <a:ea typeface="+mn-ea"/>
                <a:cs typeface="+mn-cs"/>
              </a:rPr>
              <a:t> study areas in Argentina</a:t>
            </a:r>
            <a:r>
              <a:rPr lang="en-US" sz="1200" kern="1200" dirty="0" smtClean="0">
                <a:solidFill>
                  <a:schemeClr val="tx1"/>
                </a:solidFill>
                <a:effectLst/>
                <a:latin typeface="+mn-lt"/>
                <a:ea typeface="+mn-ea"/>
                <a:cs typeface="+mn-cs"/>
              </a:rPr>
              <a:t>; </a:t>
            </a:r>
            <a:r>
              <a:rPr lang="en-US" baseline="0" dirty="0" smtClean="0"/>
              <a:t>MOD16 MODIS global ET project and the Operational Simplified Surface Energy Balance or SSEBOP model.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Image URL :https://criticalzone.org/</a:t>
            </a:r>
            <a:r>
              <a:rPr lang="en-US" dirty="0" err="1" smtClean="0"/>
              <a:t>reynolds</a:t>
            </a:r>
            <a:r>
              <a:rPr lang="en-US" dirty="0" smtClean="0"/>
              <a:t>/infrastructure/field-area/</a:t>
            </a:r>
            <a:r>
              <a:rPr lang="en-US" dirty="0" err="1" smtClean="0"/>
              <a:t>johnston</a:t>
            </a:r>
            <a:r>
              <a:rPr lang="en-US" dirty="0" smtClean="0"/>
              <a:t>-draw/#</a:t>
            </a:r>
            <a:r>
              <a:rPr lang="en-US" dirty="0" err="1" smtClean="0"/>
              <a:t>settingResearch</a:t>
            </a:r>
            <a:r>
              <a:rPr lang="en-US" dirty="0" smtClean="0"/>
              <a:t> (Public</a:t>
            </a:r>
            <a:r>
              <a:rPr lang="en-US" baseline="0" dirty="0" smtClean="0"/>
              <a:t> Domain </a:t>
            </a:r>
            <a:r>
              <a:rPr lang="en-US" baseline="0" dirty="0" smtClean="0">
                <a:sym typeface="Wingdings" panose="05000000000000000000" pitchFamily="2" charset="2"/>
              </a:rPr>
              <a:t> Critical Zone Observatories are part of the US NSF National Program</a:t>
            </a:r>
            <a:r>
              <a:rPr lang="en-US" baseline="0" dirty="0" smtClean="0"/>
              <a: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4183554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379CC3"/>
                </a:solidFill>
              </a:rPr>
              <a:t>ACKNOWLEDGEMENTS</a:t>
            </a:r>
            <a:endParaRPr lang="en-US" sz="4400" b="1" dirty="0">
              <a:solidFill>
                <a:srgbClr val="379CC3"/>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4/30/2019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e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3.png"/><Relationship Id="rId11" Type="http://schemas.microsoft.com/office/2007/relationships/hdphoto" Target="../media/hdphoto10.wdp"/><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26.pn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chart" Target="../charts/chart10.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chart" Target="../charts/chart18.xml"/><Relationship Id="rId4" Type="http://schemas.openxmlformats.org/officeDocument/2006/relationships/chart" Target="../charts/chart17.xml"/></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22"/>
            <a:ext cx="7391400" cy="6872522"/>
          </a:xfrm>
          <a:prstGeom prst="rect">
            <a:avLst/>
          </a:prstGeom>
        </p:spPr>
      </p:pic>
      <p:sp>
        <p:nvSpPr>
          <p:cNvPr id="37" name="Title 1"/>
          <p:cNvSpPr txBox="1">
            <a:spLocks/>
          </p:cNvSpPr>
          <p:nvPr/>
        </p:nvSpPr>
        <p:spPr>
          <a:xfrm>
            <a:off x="7812687" y="1417552"/>
            <a:ext cx="3895302"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smtClean="0">
                <a:solidFill>
                  <a:srgbClr val="379CC3"/>
                </a:solidFill>
              </a:rPr>
              <a:t>ARGENTINA  WATER RESOURCES</a:t>
            </a:r>
            <a:endParaRPr lang="en-US" sz="3200" spc="0" dirty="0">
              <a:solidFill>
                <a:srgbClr val="379CC3"/>
              </a:solidFill>
            </a:endParaRPr>
          </a:p>
        </p:txBody>
      </p:sp>
      <p:sp>
        <p:nvSpPr>
          <p:cNvPr id="38" name="Subtitle 2"/>
          <p:cNvSpPr txBox="1">
            <a:spLocks/>
          </p:cNvSpPr>
          <p:nvPr/>
        </p:nvSpPr>
        <p:spPr>
          <a:xfrm>
            <a:off x="7692852" y="2503312"/>
            <a:ext cx="4623288"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dirty="0">
                <a:solidFill>
                  <a:schemeClr val="tx1">
                    <a:lumMod val="75000"/>
                    <a:lumOff val="25000"/>
                  </a:schemeClr>
                </a:solidFill>
              </a:rPr>
              <a:t>Evaluating </a:t>
            </a:r>
            <a:r>
              <a:rPr lang="en-US" sz="1400" dirty="0" smtClean="0">
                <a:solidFill>
                  <a:schemeClr val="tx1">
                    <a:lumMod val="75000"/>
                    <a:lumOff val="25000"/>
                  </a:schemeClr>
                </a:solidFill>
              </a:rPr>
              <a:t>Evapotranspiration </a:t>
            </a:r>
            <a:r>
              <a:rPr lang="en-US" sz="1400" dirty="0">
                <a:solidFill>
                  <a:schemeClr val="tx1">
                    <a:lumMod val="75000"/>
                    <a:lumOff val="25000"/>
                  </a:schemeClr>
                </a:solidFill>
              </a:rPr>
              <a:t>in Humid Subtropical and Semi-Arid </a:t>
            </a:r>
            <a:r>
              <a:rPr lang="en-US" sz="1400" dirty="0" smtClean="0">
                <a:solidFill>
                  <a:schemeClr val="tx1">
                    <a:lumMod val="75000"/>
                    <a:lumOff val="25000"/>
                  </a:schemeClr>
                </a:solidFill>
              </a:rPr>
              <a:t>Climates </a:t>
            </a:r>
            <a:r>
              <a:rPr lang="en-US" sz="1400" dirty="0">
                <a:solidFill>
                  <a:schemeClr val="tx1">
                    <a:lumMod val="75000"/>
                    <a:lumOff val="25000"/>
                  </a:schemeClr>
                </a:solidFill>
              </a:rPr>
              <a:t>with NASA Earth Observations to Understand Water Balance in </a:t>
            </a:r>
            <a:r>
              <a:rPr lang="en-US" sz="1400" dirty="0" smtClean="0">
                <a:solidFill>
                  <a:schemeClr val="tx1">
                    <a:lumMod val="75000"/>
                    <a:lumOff val="25000"/>
                  </a:schemeClr>
                </a:solidFill>
              </a:rPr>
              <a:t>Paraná and the Patagonian Steppe of Argentina</a:t>
            </a:r>
            <a:endParaRPr lang="en-US" sz="1400" dirty="0">
              <a:solidFill>
                <a:schemeClr val="tx1">
                  <a:lumMod val="75000"/>
                  <a:lumOff val="25000"/>
                </a:schemeClr>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smtClean="0">
                <a:solidFill>
                  <a:schemeClr val="bg1"/>
                </a:solidFill>
              </a:rPr>
              <a:t>Idaho – Pocatello | Spring 2019</a:t>
            </a:r>
            <a:endParaRPr lang="en-US" dirty="0">
              <a:solidFill>
                <a:schemeClr val="bg1"/>
              </a:solidFill>
            </a:endParaRPr>
          </a:p>
        </p:txBody>
      </p:sp>
      <p:grpSp>
        <p:nvGrpSpPr>
          <p:cNvPr id="23" name="Group 22"/>
          <p:cNvGrpSpPr/>
          <p:nvPr/>
        </p:nvGrpSpPr>
        <p:grpSpPr>
          <a:xfrm>
            <a:off x="7812687" y="4115906"/>
            <a:ext cx="1820749" cy="1628504"/>
            <a:chOff x="8025208" y="3531159"/>
            <a:chExt cx="1820749" cy="1628504"/>
          </a:xfrm>
        </p:grpSpPr>
        <p:sp>
          <p:nvSpPr>
            <p:cNvPr id="24" name="TextBox 23"/>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Carl </a:t>
              </a:r>
              <a:r>
                <a:rPr lang="en-US" sz="1500" dirty="0" err="1" smtClean="0">
                  <a:solidFill>
                    <a:schemeClr val="tx1">
                      <a:lumMod val="75000"/>
                      <a:lumOff val="25000"/>
                    </a:schemeClr>
                  </a:solidFill>
                  <a:latin typeface="Century Gothic" panose="020B0502020202020204" pitchFamily="34" charset="0"/>
                </a:rPr>
                <a:t>Jurkowski</a:t>
              </a:r>
              <a:endParaRPr lang="en-US" sz="1500" dirty="0">
                <a:solidFill>
                  <a:schemeClr val="tx1">
                    <a:lumMod val="75000"/>
                    <a:lumOff val="25000"/>
                  </a:schemeClr>
                </a:solidFill>
                <a:latin typeface="Century Gothic" panose="020B0502020202020204" pitchFamily="34" charset="0"/>
              </a:endParaRPr>
            </a:p>
          </p:txBody>
        </p:sp>
        <p:sp>
          <p:nvSpPr>
            <p:cNvPr id="25" name="Rectangle 24"/>
            <p:cNvSpPr/>
            <p:nvPr userDrawn="1"/>
          </p:nvSpPr>
          <p:spPr>
            <a:xfrm>
              <a:off x="8032640" y="3966272"/>
              <a:ext cx="1478290"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Ahmed </a:t>
              </a:r>
              <a:r>
                <a:rPr lang="en-US" sz="1500" dirty="0" err="1" smtClean="0">
                  <a:solidFill>
                    <a:schemeClr val="tx1">
                      <a:lumMod val="75000"/>
                      <a:lumOff val="25000"/>
                    </a:schemeClr>
                  </a:solidFill>
                  <a:latin typeface="Century Gothic" panose="020B0502020202020204" pitchFamily="34" charset="0"/>
                </a:rPr>
                <a:t>Baqai</a:t>
              </a:r>
              <a:endParaRPr lang="en-US" sz="1500" dirty="0">
                <a:solidFill>
                  <a:schemeClr val="tx1">
                    <a:lumMod val="75000"/>
                    <a:lumOff val="25000"/>
                  </a:schemeClr>
                </a:solidFill>
                <a:latin typeface="Century Gothic" panose="020B0502020202020204" pitchFamily="34" charset="0"/>
              </a:endParaRPr>
            </a:p>
          </p:txBody>
        </p:sp>
        <p:sp>
          <p:nvSpPr>
            <p:cNvPr id="26" name="Rectangle 25"/>
            <p:cNvSpPr/>
            <p:nvPr userDrawn="1"/>
          </p:nvSpPr>
          <p:spPr>
            <a:xfrm>
              <a:off x="8046764" y="4836498"/>
              <a:ext cx="1382110"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A.</a:t>
              </a:r>
              <a:r>
                <a:rPr lang="en-US" sz="1500" dirty="0">
                  <a:solidFill>
                    <a:schemeClr val="tx1">
                      <a:lumMod val="75000"/>
                      <a:lumOff val="25000"/>
                    </a:schemeClr>
                  </a:solidFill>
                  <a:latin typeface="Century Gothic" panose="020B0502020202020204" pitchFamily="34" charset="0"/>
                </a:rPr>
                <a:t> </a:t>
              </a:r>
              <a:r>
                <a:rPr lang="en-US" sz="1500" dirty="0" smtClean="0">
                  <a:solidFill>
                    <a:schemeClr val="tx1">
                      <a:lumMod val="75000"/>
                      <a:lumOff val="25000"/>
                    </a:schemeClr>
                  </a:solidFill>
                  <a:latin typeface="Century Gothic" panose="020B0502020202020204" pitchFamily="34" charset="0"/>
                </a:rPr>
                <a:t>R. Williams</a:t>
              </a:r>
              <a:endParaRPr lang="en-US" sz="1500" dirty="0">
                <a:solidFill>
                  <a:schemeClr val="tx1">
                    <a:lumMod val="75000"/>
                    <a:lumOff val="25000"/>
                  </a:schemeClr>
                </a:solidFill>
                <a:latin typeface="Century Gothic" panose="020B0502020202020204" pitchFamily="34" charset="0"/>
              </a:endParaRPr>
            </a:p>
          </p:txBody>
        </p:sp>
        <p:sp>
          <p:nvSpPr>
            <p:cNvPr id="27" name="Rectangle 26"/>
            <p:cNvSpPr/>
            <p:nvPr userDrawn="1"/>
          </p:nvSpPr>
          <p:spPr>
            <a:xfrm>
              <a:off x="8036885" y="4401385"/>
              <a:ext cx="1473480"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Jose </a:t>
              </a:r>
              <a:r>
                <a:rPr lang="en-US" sz="1500" dirty="0" smtClean="0">
                  <a:solidFill>
                    <a:schemeClr val="tx1">
                      <a:lumMod val="75000"/>
                      <a:lumOff val="25000"/>
                    </a:schemeClr>
                  </a:solidFill>
                  <a:latin typeface="Century Gothic" panose="020B0502020202020204" pitchFamily="34" charset="0"/>
                </a:rPr>
                <a:t>I. Ochoa</a:t>
              </a:r>
              <a:endParaRPr lang="en-US" sz="15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524131" y="331159"/>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RCEW</a:t>
            </a:r>
            <a:endParaRPr lang="en-US" b="1" dirty="0">
              <a:solidFill>
                <a:srgbClr val="379CC3"/>
              </a:solidFill>
            </a:endParaRPr>
          </a:p>
        </p:txBody>
      </p:sp>
      <p:sp>
        <p:nvSpPr>
          <p:cNvPr id="3" name="Rectangle 2"/>
          <p:cNvSpPr/>
          <p:nvPr/>
        </p:nvSpPr>
        <p:spPr>
          <a:xfrm>
            <a:off x="8802477" y="6321928"/>
            <a:ext cx="2894223" cy="523220"/>
          </a:xfrm>
          <a:prstGeom prst="rect">
            <a:avLst/>
          </a:prstGeom>
        </p:spPr>
        <p:txBody>
          <a:bodyPr wrap="square">
            <a:spAutoFit/>
          </a:bodyPr>
          <a:lstStyle/>
          <a:p>
            <a:pPr algn="r"/>
            <a:r>
              <a:rPr lang="en-US" sz="1400" b="1" dirty="0">
                <a:solidFill>
                  <a:schemeClr val="tx1">
                    <a:lumMod val="75000"/>
                    <a:lumOff val="25000"/>
                  </a:schemeClr>
                </a:solidFill>
              </a:rPr>
              <a:t>Image </a:t>
            </a:r>
            <a:r>
              <a:rPr lang="en-US" sz="1400" b="1" dirty="0" smtClean="0">
                <a:solidFill>
                  <a:schemeClr val="tx1">
                    <a:lumMod val="75000"/>
                    <a:lumOff val="25000"/>
                  </a:schemeClr>
                </a:solidFill>
              </a:rPr>
              <a:t>Credit: Idaho           Water </a:t>
            </a:r>
            <a:r>
              <a:rPr lang="en-US" sz="1400" b="1" dirty="0">
                <a:solidFill>
                  <a:schemeClr val="tx1">
                    <a:lumMod val="75000"/>
                    <a:lumOff val="25000"/>
                  </a:schemeClr>
                </a:solidFill>
              </a:rPr>
              <a:t>Resources </a:t>
            </a:r>
            <a:r>
              <a:rPr lang="en-US" sz="1400" b="1" dirty="0" smtClean="0">
                <a:solidFill>
                  <a:schemeClr val="tx1">
                    <a:lumMod val="75000"/>
                    <a:lumOff val="25000"/>
                  </a:schemeClr>
                </a:solidFill>
              </a:rPr>
              <a:t>II Team</a:t>
            </a:r>
            <a:endParaRPr lang="en-US" sz="1400" b="1" dirty="0">
              <a:solidFill>
                <a:schemeClr val="tx1">
                  <a:lumMod val="75000"/>
                  <a:lumOff val="25000"/>
                </a:schemeClr>
              </a:solidFill>
            </a:endParaRPr>
          </a:p>
        </p:txBody>
      </p:sp>
      <p:grpSp>
        <p:nvGrpSpPr>
          <p:cNvPr id="13" name="Group 12"/>
          <p:cNvGrpSpPr/>
          <p:nvPr/>
        </p:nvGrpSpPr>
        <p:grpSpPr>
          <a:xfrm>
            <a:off x="2413382" y="260716"/>
            <a:ext cx="6422145" cy="6526841"/>
            <a:chOff x="2457449" y="331158"/>
            <a:chExt cx="6422145" cy="6526841"/>
          </a:xfrm>
        </p:grpSpPr>
        <p:pic>
          <p:nvPicPr>
            <p:cNvPr id="4" name="Picture 3" descr="StudyArea_Small_ID"/>
            <p:cNvPicPr/>
            <p:nvPr/>
          </p:nvPicPr>
          <p:blipFill>
            <a:blip r:embed="rId3">
              <a:extLst>
                <a:ext uri="{28A0092B-C50C-407E-A947-70E740481C1C}">
                  <a14:useLocalDpi xmlns:a14="http://schemas.microsoft.com/office/drawing/2010/main" val="0"/>
                </a:ext>
              </a:extLst>
            </a:blip>
            <a:srcRect/>
            <a:stretch>
              <a:fillRect/>
            </a:stretch>
          </p:blipFill>
          <p:spPr bwMode="auto">
            <a:xfrm>
              <a:off x="2457449" y="331158"/>
              <a:ext cx="6422145" cy="6526841"/>
            </a:xfrm>
            <a:prstGeom prst="rect">
              <a:avLst/>
            </a:prstGeom>
            <a:noFill/>
            <a:ln>
              <a:noFill/>
            </a:ln>
          </p:spPr>
        </p:pic>
        <p:sp>
          <p:nvSpPr>
            <p:cNvPr id="5" name="TextBox 4"/>
            <p:cNvSpPr txBox="1"/>
            <p:nvPr/>
          </p:nvSpPr>
          <p:spPr>
            <a:xfrm>
              <a:off x="6787422" y="2917522"/>
              <a:ext cx="1240628" cy="338554"/>
            </a:xfrm>
            <a:prstGeom prst="rect">
              <a:avLst/>
            </a:prstGeom>
            <a:noFill/>
          </p:spPr>
          <p:txBody>
            <a:bodyPr wrap="square" rtlCol="0">
              <a:spAutoFit/>
            </a:bodyPr>
            <a:lstStyle/>
            <a:p>
              <a:r>
                <a:rPr lang="en-US" sz="1600" b="1" dirty="0" smtClean="0">
                  <a:solidFill>
                    <a:schemeClr val="tx1">
                      <a:lumMod val="75000"/>
                      <a:lumOff val="25000"/>
                    </a:schemeClr>
                  </a:solidFill>
                </a:rPr>
                <a:t>Idaho</a:t>
              </a:r>
            </a:p>
          </p:txBody>
        </p:sp>
        <p:sp>
          <p:nvSpPr>
            <p:cNvPr id="6" name="TextBox 5"/>
            <p:cNvSpPr txBox="1"/>
            <p:nvPr/>
          </p:nvSpPr>
          <p:spPr>
            <a:xfrm>
              <a:off x="6984224" y="4337901"/>
              <a:ext cx="1729979" cy="523220"/>
            </a:xfrm>
            <a:prstGeom prst="rect">
              <a:avLst/>
            </a:prstGeom>
            <a:noFill/>
          </p:spPr>
          <p:txBody>
            <a:bodyPr wrap="square" rtlCol="0">
              <a:spAutoFit/>
            </a:bodyPr>
            <a:lstStyle/>
            <a:p>
              <a:r>
                <a:rPr lang="en-US" sz="1400" b="1" dirty="0" smtClean="0">
                  <a:solidFill>
                    <a:schemeClr val="tx1">
                      <a:lumMod val="75000"/>
                      <a:lumOff val="25000"/>
                    </a:schemeClr>
                  </a:solidFill>
                </a:rPr>
                <a:t>Eddy Covariance Flux Towers</a:t>
              </a:r>
            </a:p>
          </p:txBody>
        </p:sp>
        <p:sp>
          <p:nvSpPr>
            <p:cNvPr id="7" name="TextBox 6"/>
            <p:cNvSpPr txBox="1"/>
            <p:nvPr/>
          </p:nvSpPr>
          <p:spPr>
            <a:xfrm>
              <a:off x="7000604" y="5051679"/>
              <a:ext cx="1321733" cy="523220"/>
            </a:xfrm>
            <a:prstGeom prst="rect">
              <a:avLst/>
            </a:prstGeom>
            <a:noFill/>
          </p:spPr>
          <p:txBody>
            <a:bodyPr wrap="square" rtlCol="0">
              <a:spAutoFit/>
            </a:bodyPr>
            <a:lstStyle/>
            <a:p>
              <a:r>
                <a:rPr lang="en-US" sz="1400" b="1" dirty="0" smtClean="0">
                  <a:solidFill>
                    <a:schemeClr val="tx1">
                      <a:lumMod val="75000"/>
                      <a:lumOff val="25000"/>
                    </a:schemeClr>
                  </a:solidFill>
                </a:rPr>
                <a:t>Study Area Outline</a:t>
              </a:r>
            </a:p>
          </p:txBody>
        </p:sp>
        <p:sp>
          <p:nvSpPr>
            <p:cNvPr id="9" name="TextBox 8"/>
            <p:cNvSpPr txBox="1"/>
            <p:nvPr/>
          </p:nvSpPr>
          <p:spPr>
            <a:xfrm>
              <a:off x="5188946" y="6194930"/>
              <a:ext cx="275422" cy="307777"/>
            </a:xfrm>
            <a:prstGeom prst="rect">
              <a:avLst/>
            </a:prstGeom>
            <a:solidFill>
              <a:schemeClr val="bg1">
                <a:lumMod val="75000"/>
              </a:schemeClr>
            </a:solidFill>
            <a:ln>
              <a:noFill/>
            </a:ln>
          </p:spPr>
          <p:txBody>
            <a:bodyPr wrap="square" rtlCol="0">
              <a:spAutoFit/>
            </a:bodyPr>
            <a:lstStyle/>
            <a:p>
              <a:pPr algn="ctr"/>
              <a:r>
                <a:rPr lang="en-US" sz="1400" b="1" dirty="0" smtClean="0">
                  <a:solidFill>
                    <a:schemeClr val="tx1">
                      <a:lumMod val="75000"/>
                      <a:lumOff val="25000"/>
                    </a:schemeClr>
                  </a:solidFill>
                </a:rPr>
                <a:t>0</a:t>
              </a:r>
            </a:p>
          </p:txBody>
        </p:sp>
        <p:sp>
          <p:nvSpPr>
            <p:cNvPr id="2" name="Isosceles Triangle 1"/>
            <p:cNvSpPr/>
            <p:nvPr/>
          </p:nvSpPr>
          <p:spPr>
            <a:xfrm>
              <a:off x="7536581" y="1247488"/>
              <a:ext cx="646386" cy="599090"/>
            </a:xfrm>
            <a:prstGeom prst="triangl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N</a:t>
              </a:r>
              <a:endParaRPr lang="en-US" sz="2400" dirty="0">
                <a:solidFill>
                  <a:schemeClr val="bg1"/>
                </a:solidFill>
              </a:endParaRPr>
            </a:p>
          </p:txBody>
        </p:sp>
        <p:sp>
          <p:nvSpPr>
            <p:cNvPr id="11" name="TextBox 10"/>
            <p:cNvSpPr txBox="1"/>
            <p:nvPr/>
          </p:nvSpPr>
          <p:spPr>
            <a:xfrm>
              <a:off x="8410474" y="6194930"/>
              <a:ext cx="392004" cy="307777"/>
            </a:xfrm>
            <a:prstGeom prst="rect">
              <a:avLst/>
            </a:prstGeom>
            <a:solidFill>
              <a:schemeClr val="bg1">
                <a:lumMod val="75000"/>
              </a:schemeClr>
            </a:solidFill>
            <a:ln>
              <a:noFill/>
            </a:ln>
          </p:spPr>
          <p:txBody>
            <a:bodyPr wrap="square" rtlCol="0">
              <a:spAutoFit/>
            </a:bodyPr>
            <a:lstStyle/>
            <a:p>
              <a:pPr algn="ctr"/>
              <a:r>
                <a:rPr lang="en-US" sz="1400" b="1" dirty="0" smtClean="0">
                  <a:solidFill>
                    <a:schemeClr val="tx1">
                      <a:lumMod val="75000"/>
                      <a:lumOff val="25000"/>
                    </a:schemeClr>
                  </a:solidFill>
                </a:rPr>
                <a:t>20</a:t>
              </a:r>
            </a:p>
          </p:txBody>
        </p:sp>
        <p:sp>
          <p:nvSpPr>
            <p:cNvPr id="12" name="TextBox 11"/>
            <p:cNvSpPr txBox="1"/>
            <p:nvPr/>
          </p:nvSpPr>
          <p:spPr>
            <a:xfrm>
              <a:off x="6426644" y="6194930"/>
              <a:ext cx="1098920" cy="307777"/>
            </a:xfrm>
            <a:prstGeom prst="rect">
              <a:avLst/>
            </a:prstGeom>
            <a:solidFill>
              <a:schemeClr val="bg1">
                <a:lumMod val="75000"/>
              </a:schemeClr>
            </a:solidFill>
            <a:ln>
              <a:noFill/>
            </a:ln>
          </p:spPr>
          <p:txBody>
            <a:bodyPr wrap="square" rtlCol="0">
              <a:spAutoFit/>
            </a:bodyPr>
            <a:lstStyle/>
            <a:p>
              <a:pPr algn="ctr"/>
              <a:r>
                <a:rPr lang="en-US" sz="1400" b="1" dirty="0" smtClean="0">
                  <a:solidFill>
                    <a:schemeClr val="tx1">
                      <a:lumMod val="75000"/>
                      <a:lumOff val="25000"/>
                    </a:schemeClr>
                  </a:solidFill>
                </a:rPr>
                <a:t>kilometers</a:t>
              </a:r>
            </a:p>
          </p:txBody>
        </p:sp>
      </p:grpSp>
    </p:spTree>
    <p:extLst>
      <p:ext uri="{BB962C8B-B14F-4D97-AF65-F5344CB8AC3E}">
        <p14:creationId xmlns:p14="http://schemas.microsoft.com/office/powerpoint/2010/main" val="2532685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Objectives</a:t>
            </a:r>
            <a:endParaRPr lang="en-US" b="1" dirty="0">
              <a:solidFill>
                <a:srgbClr val="379CC3"/>
              </a:solidFill>
            </a:endParaRPr>
          </a:p>
        </p:txBody>
      </p:sp>
      <p:sp>
        <p:nvSpPr>
          <p:cNvPr id="3" name="Text Placeholder 5"/>
          <p:cNvSpPr txBox="1">
            <a:spLocks/>
          </p:cNvSpPr>
          <p:nvPr/>
        </p:nvSpPr>
        <p:spPr>
          <a:xfrm>
            <a:off x="595883" y="1643333"/>
            <a:ext cx="10990647" cy="43088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600"/>
              </a:spcAft>
              <a:buClr>
                <a:srgbClr val="379CC3"/>
              </a:buClr>
              <a:buFont typeface="Webdings" panose="05030102010509060703" pitchFamily="18" charset="2"/>
              <a:buChar char="4"/>
            </a:pPr>
            <a:r>
              <a:rPr lang="en-US" sz="2400" b="1" dirty="0" smtClean="0">
                <a:solidFill>
                  <a:srgbClr val="379CC3"/>
                </a:solidFill>
              </a:rPr>
              <a:t>Evaluate</a:t>
            </a:r>
            <a:r>
              <a:rPr lang="en-US" sz="2400" dirty="0">
                <a:solidFill>
                  <a:schemeClr val="tx1">
                    <a:lumMod val="75000"/>
                    <a:lumOff val="25000"/>
                  </a:schemeClr>
                </a:solidFill>
              </a:rPr>
              <a:t> </a:t>
            </a:r>
            <a:r>
              <a:rPr lang="en-US" sz="1800" dirty="0" smtClean="0">
                <a:solidFill>
                  <a:schemeClr val="tx1">
                    <a:lumMod val="75000"/>
                    <a:lumOff val="25000"/>
                  </a:schemeClr>
                </a:solidFill>
              </a:rPr>
              <a:t>multiple </a:t>
            </a:r>
            <a:r>
              <a:rPr lang="en-US" sz="1800" dirty="0">
                <a:solidFill>
                  <a:schemeClr val="tx1">
                    <a:lumMod val="75000"/>
                    <a:lumOff val="25000"/>
                  </a:schemeClr>
                </a:solidFill>
              </a:rPr>
              <a:t>ET models in Paraná &amp; Patagonia </a:t>
            </a:r>
            <a:r>
              <a:rPr lang="en-US" sz="1800" dirty="0" smtClean="0">
                <a:solidFill>
                  <a:schemeClr val="tx1">
                    <a:lumMod val="75000"/>
                    <a:lumOff val="25000"/>
                  </a:schemeClr>
                </a:solidFill>
              </a:rPr>
              <a:t>Steppe</a:t>
            </a:r>
            <a:endParaRPr lang="en-US" sz="1400" dirty="0">
              <a:solidFill>
                <a:schemeClr val="tx1">
                  <a:lumMod val="75000"/>
                  <a:lumOff val="25000"/>
                </a:schemeClr>
              </a:solidFill>
            </a:endParaRPr>
          </a:p>
          <a:p>
            <a:pPr>
              <a:lnSpc>
                <a:spcPct val="200000"/>
              </a:lnSpc>
              <a:spcBef>
                <a:spcPts val="0"/>
              </a:spcBef>
              <a:spcAft>
                <a:spcPts val="600"/>
              </a:spcAft>
              <a:buClr>
                <a:srgbClr val="379CC3"/>
              </a:buClr>
              <a:buFont typeface="Webdings" panose="05030102010509060703" pitchFamily="18" charset="2"/>
              <a:buChar char="4"/>
            </a:pPr>
            <a:r>
              <a:rPr lang="en-US" sz="2400" b="1" dirty="0" smtClean="0">
                <a:solidFill>
                  <a:srgbClr val="379CC3"/>
                </a:solidFill>
              </a:rPr>
              <a:t>Compare</a:t>
            </a:r>
            <a:r>
              <a:rPr lang="en-US" sz="1800" dirty="0" smtClean="0">
                <a:solidFill>
                  <a:schemeClr val="tx1">
                    <a:lumMod val="75000"/>
                    <a:lumOff val="25000"/>
                  </a:schemeClr>
                </a:solidFill>
              </a:rPr>
              <a:t> </a:t>
            </a:r>
            <a:r>
              <a:rPr lang="en-US" sz="1800" dirty="0">
                <a:solidFill>
                  <a:schemeClr val="tx1">
                    <a:lumMod val="75000"/>
                    <a:lumOff val="25000"/>
                  </a:schemeClr>
                </a:solidFill>
              </a:rPr>
              <a:t>models’ ET outputs and run statistical </a:t>
            </a:r>
            <a:r>
              <a:rPr lang="en-US" sz="1800" dirty="0" smtClean="0">
                <a:solidFill>
                  <a:schemeClr val="tx1">
                    <a:lumMod val="75000"/>
                    <a:lumOff val="25000"/>
                  </a:schemeClr>
                </a:solidFill>
              </a:rPr>
              <a:t>analysis</a:t>
            </a:r>
          </a:p>
          <a:p>
            <a:pPr>
              <a:lnSpc>
                <a:spcPct val="200000"/>
              </a:lnSpc>
              <a:spcBef>
                <a:spcPts val="0"/>
              </a:spcBef>
              <a:spcAft>
                <a:spcPts val="600"/>
              </a:spcAft>
              <a:buClr>
                <a:srgbClr val="379CC3"/>
              </a:buClr>
              <a:buFont typeface="Webdings" panose="05030102010509060703" pitchFamily="18" charset="2"/>
              <a:buChar char="4"/>
            </a:pPr>
            <a:r>
              <a:rPr lang="en-US" sz="2400" b="1" dirty="0" smtClean="0">
                <a:solidFill>
                  <a:srgbClr val="379CC3"/>
                </a:solidFill>
              </a:rPr>
              <a:t>Validate</a:t>
            </a:r>
            <a:r>
              <a:rPr lang="en-US" sz="2400" dirty="0" smtClean="0">
                <a:solidFill>
                  <a:srgbClr val="FF0000"/>
                </a:solidFill>
              </a:rPr>
              <a:t> </a:t>
            </a:r>
            <a:r>
              <a:rPr lang="en-US" sz="1800" dirty="0">
                <a:solidFill>
                  <a:schemeClr val="tx1">
                    <a:lumMod val="75000"/>
                    <a:lumOff val="25000"/>
                  </a:schemeClr>
                </a:solidFill>
              </a:rPr>
              <a:t>which model works best for humid subtropical and semi-arid </a:t>
            </a:r>
            <a:r>
              <a:rPr lang="en-US" sz="1800" dirty="0" smtClean="0">
                <a:solidFill>
                  <a:schemeClr val="tx1">
                    <a:lumMod val="75000"/>
                    <a:lumOff val="25000"/>
                  </a:schemeClr>
                </a:solidFill>
              </a:rPr>
              <a:t>environments</a:t>
            </a:r>
          </a:p>
          <a:p>
            <a:pPr marL="0" indent="0">
              <a:lnSpc>
                <a:spcPct val="200000"/>
              </a:lnSpc>
              <a:spcBef>
                <a:spcPts val="0"/>
              </a:spcBef>
              <a:spcAft>
                <a:spcPts val="600"/>
              </a:spcAft>
              <a:buClr>
                <a:srgbClr val="379CC3"/>
              </a:buClr>
              <a:buNone/>
            </a:pPr>
            <a:endParaRPr lang="en-US" sz="1050" dirty="0">
              <a:solidFill>
                <a:schemeClr val="tx1">
                  <a:lumMod val="75000"/>
                  <a:lumOff val="25000"/>
                </a:schemeClr>
              </a:solidFill>
            </a:endParaRPr>
          </a:p>
          <a:p>
            <a:pPr marL="0" indent="0">
              <a:lnSpc>
                <a:spcPct val="200000"/>
              </a:lnSpc>
              <a:spcBef>
                <a:spcPts val="0"/>
              </a:spcBef>
              <a:spcAft>
                <a:spcPts val="1200"/>
              </a:spcAft>
              <a:buClr>
                <a:srgbClr val="379CC3"/>
              </a:buClr>
              <a:buNone/>
            </a:pPr>
            <a:r>
              <a:rPr lang="en-US" b="1" dirty="0" smtClean="0">
                <a:solidFill>
                  <a:srgbClr val="379CC3"/>
                </a:solidFill>
              </a:rPr>
              <a:t>End Goal</a:t>
            </a:r>
            <a:r>
              <a:rPr lang="en-US" dirty="0" smtClean="0">
                <a:solidFill>
                  <a:srgbClr val="379CC3"/>
                </a:solidFill>
              </a:rPr>
              <a:t>: </a:t>
            </a:r>
            <a:r>
              <a:rPr lang="en-US" sz="2000" dirty="0" smtClean="0">
                <a:solidFill>
                  <a:schemeClr val="tx1">
                    <a:lumMod val="75000"/>
                    <a:lumOff val="25000"/>
                  </a:schemeClr>
                </a:solidFill>
              </a:rPr>
              <a:t>Identify calibrated model for decision making and effective ET modeling</a:t>
            </a:r>
            <a:endParaRPr lang="en-US" sz="2000" dirty="0">
              <a:solidFill>
                <a:schemeClr val="tx1">
                  <a:lumMod val="75000"/>
                  <a:lumOff val="25000"/>
                </a:schemeClr>
              </a:solidFill>
            </a:endParaRPr>
          </a:p>
          <a:p>
            <a:pPr marL="0" indent="0">
              <a:lnSpc>
                <a:spcPct val="100000"/>
              </a:lnSpc>
              <a:spcBef>
                <a:spcPts val="0"/>
              </a:spcBef>
              <a:spcAft>
                <a:spcPts val="600"/>
              </a:spcAft>
              <a:buClr>
                <a:srgbClr val="379CC3"/>
              </a:buClr>
              <a:buNone/>
            </a:pPr>
            <a:endParaRPr lang="en-US" sz="2000" b="1" dirty="0" smtClean="0">
              <a:solidFill>
                <a:schemeClr val="tx1">
                  <a:lumMod val="75000"/>
                  <a:lumOff val="25000"/>
                </a:schemeClr>
              </a:solidFill>
            </a:endParaRPr>
          </a:p>
        </p:txBody>
      </p:sp>
      <p:sp>
        <p:nvSpPr>
          <p:cNvPr id="5" name="Text Placeholder 4"/>
          <p:cNvSpPr txBox="1">
            <a:spLocks/>
          </p:cNvSpPr>
          <p:nvPr/>
        </p:nvSpPr>
        <p:spPr>
          <a:xfrm>
            <a:off x="8251698" y="586130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3268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Evapotranspiration (ET)</a:t>
            </a:r>
            <a:endParaRPr lang="en-US" b="1" dirty="0">
              <a:solidFill>
                <a:srgbClr val="379CC3"/>
              </a:solidFill>
            </a:endParaRPr>
          </a:p>
        </p:txBody>
      </p:sp>
      <p:sp>
        <p:nvSpPr>
          <p:cNvPr id="3" name="Text Placeholder 5"/>
          <p:cNvSpPr txBox="1">
            <a:spLocks/>
          </p:cNvSpPr>
          <p:nvPr/>
        </p:nvSpPr>
        <p:spPr>
          <a:xfrm>
            <a:off x="483870" y="1352550"/>
            <a:ext cx="5020656" cy="518603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Movement of water</a:t>
            </a:r>
          </a:p>
          <a:p>
            <a:pPr lvl="1">
              <a:lnSpc>
                <a:spcPct val="20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Precipitation</a:t>
            </a:r>
          </a:p>
          <a:p>
            <a:pPr lvl="2">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Water from atmosphere to ground and canopy</a:t>
            </a:r>
          </a:p>
          <a:p>
            <a:pPr lvl="1">
              <a:lnSpc>
                <a:spcPct val="20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Evaporation</a:t>
            </a:r>
          </a:p>
          <a:p>
            <a:pPr lvl="2">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Water from ground to atmosphere</a:t>
            </a:r>
          </a:p>
          <a:p>
            <a:pPr lvl="1">
              <a:lnSpc>
                <a:spcPct val="20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Transpiration</a:t>
            </a:r>
          </a:p>
          <a:p>
            <a:pPr lvl="2">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Water from plants to atmosphere</a:t>
            </a:r>
          </a:p>
          <a:p>
            <a:pPr>
              <a:lnSpc>
                <a:spcPct val="100000"/>
              </a:lnSpc>
              <a:spcBef>
                <a:spcPts val="0"/>
              </a:spcBef>
              <a:spcAft>
                <a:spcPts val="600"/>
              </a:spcAft>
              <a:buClr>
                <a:srgbClr val="379CC3"/>
              </a:buClr>
              <a:buFont typeface="Webdings" panose="05030102010509060703" pitchFamily="18" charset="2"/>
              <a:buChar char="4"/>
            </a:pPr>
            <a:endParaRPr lang="en-US" sz="2000" b="1" dirty="0" smtClean="0">
              <a:solidFill>
                <a:schemeClr val="tx1">
                  <a:lumMod val="75000"/>
                  <a:lumOff val="25000"/>
                </a:schemeClr>
              </a:solidFill>
            </a:endParaRPr>
          </a:p>
        </p:txBody>
      </p:sp>
      <p:sp>
        <p:nvSpPr>
          <p:cNvPr id="6" name="Text Placeholder 4"/>
          <p:cNvSpPr txBox="1">
            <a:spLocks/>
          </p:cNvSpPr>
          <p:nvPr/>
        </p:nvSpPr>
        <p:spPr>
          <a:xfrm>
            <a:off x="8251698" y="5775376"/>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USGS</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906" y="1524000"/>
            <a:ext cx="5142794" cy="4251376"/>
          </a:xfrm>
          <a:prstGeom prst="rect">
            <a:avLst/>
          </a:prstGeom>
        </p:spPr>
      </p:pic>
    </p:spTree>
    <p:extLst>
      <p:ext uri="{BB962C8B-B14F-4D97-AF65-F5344CB8AC3E}">
        <p14:creationId xmlns:p14="http://schemas.microsoft.com/office/powerpoint/2010/main" val="2942986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3"/>
                </a:solidFill>
              </a:rPr>
              <a:t>Satellites and Sensors</a:t>
            </a:r>
            <a:endParaRPr lang="en-US" sz="4000" b="1" dirty="0">
              <a:solidFill>
                <a:srgbClr val="379CC3"/>
              </a:solidFill>
            </a:endParaRPr>
          </a:p>
        </p:txBody>
      </p:sp>
      <p:sp>
        <p:nvSpPr>
          <p:cNvPr id="13" name="Text Placeholder 4"/>
          <p:cNvSpPr txBox="1">
            <a:spLocks/>
          </p:cNvSpPr>
          <p:nvPr/>
        </p:nvSpPr>
        <p:spPr>
          <a:xfrm>
            <a:off x="9057280" y="4851245"/>
            <a:ext cx="1559882" cy="565197"/>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smtClean="0">
                <a:solidFill>
                  <a:schemeClr val="tx1">
                    <a:lumMod val="75000"/>
                    <a:lumOff val="25000"/>
                  </a:schemeClr>
                </a:solidFill>
                <a:latin typeface="+mj-lt"/>
              </a:rPr>
              <a:t>Landsat 8</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smtClean="0">
                <a:solidFill>
                  <a:schemeClr val="tx1">
                    <a:lumMod val="75000"/>
                    <a:lumOff val="25000"/>
                  </a:schemeClr>
                </a:solidFill>
                <a:latin typeface="+mj-lt"/>
              </a:rPr>
              <a:t>OLI &amp; TIRS</a:t>
            </a:r>
            <a:endParaRPr kumimoji="0" lang="en-US" sz="2000" b="1" i="0" u="none" strike="noStrike" kern="1200" cap="none" spc="0" normalizeH="0" baseline="0" noProof="0" dirty="0">
              <a:ln>
                <a:noFill/>
              </a:ln>
              <a:solidFill>
                <a:schemeClr val="tx1">
                  <a:lumMod val="75000"/>
                  <a:lumOff val="25000"/>
                </a:schemeClr>
              </a:solidFill>
              <a:effectLst/>
              <a:uLnTx/>
              <a:uFillTx/>
              <a:latin typeface="+mj-lt"/>
            </a:endParaRPr>
          </a:p>
        </p:txBody>
      </p:sp>
      <p:sp>
        <p:nvSpPr>
          <p:cNvPr id="14" name="Text Placeholder 4"/>
          <p:cNvSpPr txBox="1">
            <a:spLocks/>
          </p:cNvSpPr>
          <p:nvPr/>
        </p:nvSpPr>
        <p:spPr>
          <a:xfrm>
            <a:off x="9796296" y="5818792"/>
            <a:ext cx="2010952" cy="423196"/>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sz="1400" b="1" dirty="0" smtClean="0">
                <a:solidFill>
                  <a:schemeClr val="tx1">
                    <a:lumMod val="75000"/>
                    <a:lumOff val="25000"/>
                  </a:schemeClr>
                </a:solidFill>
              </a:rPr>
              <a:t>NASA</a:t>
            </a:r>
            <a:endPar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23" name="TextBox 22"/>
          <p:cNvSpPr txBox="1"/>
          <p:nvPr/>
        </p:nvSpPr>
        <p:spPr>
          <a:xfrm>
            <a:off x="5432260" y="4779901"/>
            <a:ext cx="1443791" cy="707886"/>
          </a:xfrm>
          <a:prstGeom prst="rect">
            <a:avLst/>
          </a:prstGeom>
          <a:noFill/>
        </p:spPr>
        <p:txBody>
          <a:bodyPr wrap="square" rtlCol="0">
            <a:spAutoFit/>
          </a:bodyPr>
          <a:lstStyle/>
          <a:p>
            <a:pPr algn="ctr"/>
            <a:r>
              <a:rPr lang="en-US" sz="2000" b="1" dirty="0" smtClean="0">
                <a:solidFill>
                  <a:schemeClr val="tx1">
                    <a:lumMod val="75000"/>
                    <a:lumOff val="25000"/>
                  </a:schemeClr>
                </a:solidFill>
                <a:latin typeface="+mj-lt"/>
              </a:rPr>
              <a:t>Terra MODIS</a:t>
            </a:r>
            <a:endParaRPr lang="en-US" sz="2000" b="1" dirty="0">
              <a:solidFill>
                <a:schemeClr val="tx1">
                  <a:lumMod val="75000"/>
                  <a:lumOff val="25000"/>
                </a:schemeClr>
              </a:solidFill>
              <a:latin typeface="+mj-lt"/>
            </a:endParaRPr>
          </a:p>
        </p:txBody>
      </p:sp>
      <p:sp>
        <p:nvSpPr>
          <p:cNvPr id="24" name="TextBox 23"/>
          <p:cNvSpPr txBox="1"/>
          <p:nvPr/>
        </p:nvSpPr>
        <p:spPr>
          <a:xfrm>
            <a:off x="1027299" y="4779901"/>
            <a:ext cx="1443791" cy="707886"/>
          </a:xfrm>
          <a:prstGeom prst="rect">
            <a:avLst/>
          </a:prstGeom>
          <a:noFill/>
        </p:spPr>
        <p:txBody>
          <a:bodyPr wrap="square" rtlCol="0">
            <a:spAutoFit/>
          </a:bodyPr>
          <a:lstStyle/>
          <a:p>
            <a:pPr algn="ctr"/>
            <a:r>
              <a:rPr lang="en-US" sz="2000" b="1" dirty="0" smtClean="0">
                <a:solidFill>
                  <a:schemeClr val="tx1">
                    <a:lumMod val="75000"/>
                    <a:lumOff val="25000"/>
                  </a:schemeClr>
                </a:solidFill>
                <a:latin typeface="+mj-lt"/>
              </a:rPr>
              <a:t>Aqua MODIS</a:t>
            </a:r>
            <a:endParaRPr lang="en-US" sz="2000" b="1" dirty="0">
              <a:solidFill>
                <a:schemeClr val="tx1">
                  <a:lumMod val="75000"/>
                  <a:lumOff val="25000"/>
                </a:schemeClr>
              </a:solidFill>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04629">
            <a:off x="726773" y="2342929"/>
            <a:ext cx="3938918" cy="2063555"/>
          </a:xfrm>
          <a:prstGeom prst="rect">
            <a:avLst/>
          </a:prstGeom>
          <a:effectLst>
            <a:outerShdw blurRad="50800" dist="50800" dir="11580000" algn="ctr" rotWithShape="0">
              <a:schemeClr val="bg2">
                <a:lumMod val="50000"/>
              </a:scheme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298" y="2256389"/>
            <a:ext cx="3194626" cy="2404845"/>
          </a:xfrm>
          <a:prstGeom prst="rect">
            <a:avLst/>
          </a:prstGeom>
          <a:effectLst>
            <a:outerShdw blurRad="50800" dist="50800" dir="11520000" algn="ctr" rotWithShape="0">
              <a:schemeClr val="bg2">
                <a:lumMod val="75000"/>
              </a:scheme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886" y="2471529"/>
            <a:ext cx="2824392" cy="2308372"/>
          </a:xfrm>
          <a:prstGeom prst="rect">
            <a:avLst/>
          </a:prstGeom>
        </p:spPr>
      </p:pic>
    </p:spTree>
    <p:extLst>
      <p:ext uri="{BB962C8B-B14F-4D97-AF65-F5344CB8AC3E}">
        <p14:creationId xmlns:p14="http://schemas.microsoft.com/office/powerpoint/2010/main" val="1948143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383597" y="290079"/>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a:t>
            </a:r>
          </a:p>
        </p:txBody>
      </p:sp>
      <p:grpSp>
        <p:nvGrpSpPr>
          <p:cNvPr id="19" name="Group 18"/>
          <p:cNvGrpSpPr/>
          <p:nvPr/>
        </p:nvGrpSpPr>
        <p:grpSpPr>
          <a:xfrm>
            <a:off x="1048001" y="1274554"/>
            <a:ext cx="9264979" cy="5410398"/>
            <a:chOff x="828082" y="1320853"/>
            <a:chExt cx="9264979" cy="5410398"/>
          </a:xfrm>
        </p:grpSpPr>
        <p:sp>
          <p:nvSpPr>
            <p:cNvPr id="20" name="TextBox 19"/>
            <p:cNvSpPr txBox="1"/>
            <p:nvPr/>
          </p:nvSpPr>
          <p:spPr>
            <a:xfrm>
              <a:off x="841145" y="1986132"/>
              <a:ext cx="1647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DATA</a:t>
              </a:r>
              <a:endParaRPr kumimoji="0" lang="en-US" sz="2400" b="1"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p:txBody>
        </p:sp>
        <p:sp>
          <p:nvSpPr>
            <p:cNvPr id="21" name="TextBox 20"/>
            <p:cNvSpPr txBox="1"/>
            <p:nvPr/>
          </p:nvSpPr>
          <p:spPr>
            <a:xfrm>
              <a:off x="841145" y="3639324"/>
              <a:ext cx="1444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Analysis</a:t>
              </a:r>
              <a:endParaRPr kumimoji="0" lang="en-US" sz="2400" b="1"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p:txBody>
        </p:sp>
        <p:sp>
          <p:nvSpPr>
            <p:cNvPr id="22" name="Flowchart: Process 21"/>
            <p:cNvSpPr/>
            <p:nvPr/>
          </p:nvSpPr>
          <p:spPr>
            <a:xfrm>
              <a:off x="4909381" y="3223899"/>
              <a:ext cx="1999639" cy="1364135"/>
            </a:xfrm>
            <a:prstGeom prst="flowChartProcess">
              <a:avLst/>
            </a:prstGeom>
            <a:solidFill>
              <a:srgbClr val="8CD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75000"/>
                    <a:lumOff val="25000"/>
                  </a:schemeClr>
                </a:solidFill>
                <a:effectLst/>
                <a:uLnTx/>
                <a:uFillTx/>
                <a:latin typeface="Century Gothic"/>
                <a:ea typeface="+mn-ea"/>
                <a:cs typeface="+mn-cs"/>
              </a:endParaRPr>
            </a:p>
          </p:txBody>
        </p:sp>
        <p:sp>
          <p:nvSpPr>
            <p:cNvPr id="24" name="Pentagon 23"/>
            <p:cNvSpPr/>
            <p:nvPr/>
          </p:nvSpPr>
          <p:spPr>
            <a:xfrm rot="5400000">
              <a:off x="4840523" y="2737282"/>
              <a:ext cx="2020824" cy="5967114"/>
            </a:xfrm>
            <a:prstGeom prst="homePlate">
              <a:avLst>
                <a:gd name="adj" fmla="val 100000"/>
              </a:avLst>
            </a:prstGeom>
            <a:solidFill>
              <a:srgbClr val="6FC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75000"/>
                    <a:lumOff val="25000"/>
                  </a:schemeClr>
                </a:solidFill>
                <a:effectLst/>
                <a:uLnTx/>
                <a:uFillTx/>
                <a:latin typeface="Century Gothic"/>
                <a:ea typeface="+mn-ea"/>
                <a:cs typeface="+mn-cs"/>
              </a:endParaRPr>
            </a:p>
          </p:txBody>
        </p:sp>
        <p:sp>
          <p:nvSpPr>
            <p:cNvPr id="25" name="TextBox 24"/>
            <p:cNvSpPr txBox="1"/>
            <p:nvPr/>
          </p:nvSpPr>
          <p:spPr>
            <a:xfrm>
              <a:off x="4642656" y="4981278"/>
              <a:ext cx="24936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Final Products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ET </a:t>
              </a:r>
              <a:r>
                <a:rPr lang="en-US" dirty="0">
                  <a:solidFill>
                    <a:schemeClr val="tx1">
                      <a:lumMod val="75000"/>
                      <a:lumOff val="25000"/>
                    </a:schemeClr>
                  </a:solidFill>
                  <a:latin typeface="Century Gothic"/>
                </a:rPr>
                <a:t>m</a:t>
              </a:r>
              <a:r>
                <a:rPr kumimoji="0" lang="en-US"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aps</a:t>
              </a:r>
              <a:r>
                <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 </a:t>
              </a:r>
              <a:r>
                <a:rPr kumimoji="0" lang="en-US"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statistics</a:t>
              </a:r>
              <a:r>
                <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 and </a:t>
              </a:r>
              <a:r>
                <a:rPr kumimoji="0" lang="en-US"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graphs</a:t>
              </a:r>
              <a:endPar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p:txBody>
        </p:sp>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99375" l="0" r="98281">
                          <a14:foregroundMark x1="98281" y1="3125" x2="83381" y2="99375"/>
                          <a14:foregroundMark x1="83095" y1="98125" x2="0" y2="98750"/>
                        </a14:backgroundRemoval>
                      </a14:imgEffect>
                    </a14:imgLayer>
                  </a14:imgProps>
                </a:ext>
                <a:ext uri="{28A0092B-C50C-407E-A947-70E740481C1C}">
                  <a14:useLocalDpi xmlns:a14="http://schemas.microsoft.com/office/drawing/2010/main" val="0"/>
                </a:ext>
              </a:extLst>
            </a:blip>
            <a:srcRect l="1" t="1012" r="1182" b="1"/>
            <a:stretch/>
          </p:blipFill>
          <p:spPr>
            <a:xfrm>
              <a:off x="5949244" y="1320853"/>
              <a:ext cx="4143817" cy="1792224"/>
            </a:xfrm>
            <a:prstGeom prst="rect">
              <a:avLst/>
            </a:prstGeom>
          </p:spPr>
        </p:pic>
        <p:sp>
          <p:nvSpPr>
            <p:cNvPr id="27" name="TextBox 26"/>
            <p:cNvSpPr txBox="1"/>
            <p:nvPr/>
          </p:nvSpPr>
          <p:spPr>
            <a:xfrm>
              <a:off x="6536655" y="1789639"/>
              <a:ext cx="266134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1" u="sng" strike="noStrike" kern="1200" cap="none" spc="0" normalizeH="0" baseline="0" noProof="0" dirty="0">
                  <a:ln>
                    <a:noFill/>
                  </a:ln>
                  <a:solidFill>
                    <a:schemeClr val="tx1">
                      <a:lumMod val="75000"/>
                      <a:lumOff val="25000"/>
                    </a:schemeClr>
                  </a:solidFill>
                  <a:effectLst/>
                  <a:uLnTx/>
                  <a:uFillTx/>
                  <a:latin typeface="Century Gothic"/>
                </a:rPr>
                <a:t>In </a:t>
              </a:r>
              <a:r>
                <a:rPr lang="it-IT" i="1" u="sng" dirty="0">
                  <a:solidFill>
                    <a:schemeClr val="tx1">
                      <a:lumMod val="75000"/>
                      <a:lumOff val="25000"/>
                    </a:schemeClr>
                  </a:solidFill>
                  <a:latin typeface="Century Gothic"/>
                </a:rPr>
                <a:t>S</a:t>
              </a:r>
              <a:r>
                <a:rPr kumimoji="0" lang="it-IT" sz="1800" b="0" i="1" u="sng" strike="noStrike" kern="1200" cap="none" spc="0" normalizeH="0" baseline="0" noProof="0" dirty="0" smtClean="0">
                  <a:ln>
                    <a:noFill/>
                  </a:ln>
                  <a:solidFill>
                    <a:schemeClr val="tx1">
                      <a:lumMod val="75000"/>
                      <a:lumOff val="25000"/>
                    </a:schemeClr>
                  </a:solidFill>
                  <a:effectLst/>
                  <a:uLnTx/>
                  <a:uFillTx/>
                  <a:latin typeface="Century Gothic"/>
                </a:rPr>
                <a:t>itu </a:t>
              </a:r>
              <a:r>
                <a:rPr lang="it-IT" u="sng" noProof="0" dirty="0" smtClean="0">
                  <a:solidFill>
                    <a:schemeClr val="tx1">
                      <a:lumMod val="75000"/>
                      <a:lumOff val="25000"/>
                    </a:schemeClr>
                  </a:solidFill>
                  <a:latin typeface="Century Gothic"/>
                </a:rPr>
                <a:t>D</a:t>
              </a:r>
              <a:r>
                <a:rPr kumimoji="0" lang="it-IT" sz="1800" b="0" i="0" u="sng" strike="noStrike" kern="1200" cap="none" spc="0" normalizeH="0" baseline="0" noProof="0" dirty="0" smtClean="0">
                  <a:ln>
                    <a:noFill/>
                  </a:ln>
                  <a:solidFill>
                    <a:schemeClr val="tx1">
                      <a:lumMod val="75000"/>
                      <a:lumOff val="25000"/>
                    </a:schemeClr>
                  </a:solidFill>
                  <a:effectLst/>
                  <a:uLnTx/>
                  <a:uFillTx/>
                  <a:latin typeface="Century Gothic"/>
                </a:rPr>
                <a:t>ata</a:t>
              </a:r>
              <a:endParaRPr kumimoji="0" lang="it-IT" sz="1800" b="0" i="0" u="sng"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Paraná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RCEW</a:t>
              </a:r>
              <a:endParaRPr kumimoji="0" lang="it-IT"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p:txBody>
        </p:sp>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1662" t="2762" r="2616" b="4569"/>
            <a:stretch/>
          </p:blipFill>
          <p:spPr>
            <a:xfrm>
              <a:off x="7007982" y="3223899"/>
              <a:ext cx="2377466" cy="1358734"/>
            </a:xfrm>
            <a:prstGeom prst="rect">
              <a:avLst/>
            </a:prstGeom>
          </p:spPr>
        </p:pic>
        <p:sp>
          <p:nvSpPr>
            <p:cNvPr id="29" name="TextBox 28"/>
            <p:cNvSpPr txBox="1"/>
            <p:nvPr/>
          </p:nvSpPr>
          <p:spPr>
            <a:xfrm>
              <a:off x="5082868" y="3371695"/>
              <a:ext cx="16211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Comparison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ET </a:t>
              </a: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outputs to </a:t>
              </a:r>
              <a:r>
                <a:rPr kumimoji="0" lang="en-US" sz="1600" b="0" i="1"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in situ </a:t>
              </a: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data </a:t>
              </a:r>
            </a:p>
          </p:txBody>
        </p:sp>
        <p:sp>
          <p:nvSpPr>
            <p:cNvPr id="30" name="TextBox 29"/>
            <p:cNvSpPr txBox="1"/>
            <p:nvPr/>
          </p:nvSpPr>
          <p:spPr>
            <a:xfrm>
              <a:off x="828082" y="5442943"/>
              <a:ext cx="1444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Output</a:t>
              </a:r>
              <a:endParaRPr kumimoji="0" lang="en-US" sz="2400" b="1"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p:txBody>
        </p:sp>
        <p:sp>
          <p:nvSpPr>
            <p:cNvPr id="23" name="TextBox 22"/>
            <p:cNvSpPr txBox="1"/>
            <p:nvPr/>
          </p:nvSpPr>
          <p:spPr>
            <a:xfrm>
              <a:off x="6909019" y="3253046"/>
              <a:ext cx="2335102"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Statistics</a:t>
              </a:r>
              <a:endParaRPr kumimoji="0" lang="en-US" sz="1600" b="0" i="0" u="sng"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Time series, </a:t>
              </a:r>
              <a:r>
                <a:rPr kumimoji="0" lang="en-US" sz="1600"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regression,</a:t>
              </a:r>
              <a:r>
                <a:rPr kumimoji="0" lang="en-US" sz="1600" b="0" i="0" u="none" strike="noStrike" kern="1200" cap="none" spc="0" normalizeH="0" noProof="0" dirty="0" smtClean="0">
                  <a:ln>
                    <a:noFill/>
                  </a:ln>
                  <a:solidFill>
                    <a:schemeClr val="tx1">
                      <a:lumMod val="75000"/>
                      <a:lumOff val="25000"/>
                    </a:schemeClr>
                  </a:solidFill>
                  <a:effectLst/>
                  <a:uLnTx/>
                  <a:uFillTx/>
                  <a:latin typeface="Century Gothic"/>
                  <a:ea typeface="+mn-ea"/>
                  <a:cs typeface="+mn-cs"/>
                </a:rPr>
                <a:t> </a:t>
              </a:r>
              <a:r>
                <a:rPr kumimoji="0" lang="en-US" sz="1600" b="0" i="0" u="none" strike="noStrike" kern="1200" cap="none" spc="0" normalizeH="0" noProof="0" dirty="0" err="1" smtClean="0">
                  <a:ln>
                    <a:noFill/>
                  </a:ln>
                  <a:solidFill>
                    <a:schemeClr val="tx1">
                      <a:lumMod val="75000"/>
                      <a:lumOff val="25000"/>
                    </a:schemeClr>
                  </a:solidFill>
                  <a:effectLst/>
                  <a:uLnTx/>
                  <a:uFillTx/>
                  <a:latin typeface="Century Gothic"/>
                  <a:ea typeface="+mn-ea"/>
                  <a:cs typeface="+mn-cs"/>
                </a:rPr>
                <a:t>Kruskal</a:t>
              </a:r>
              <a:r>
                <a:rPr kumimoji="0" lang="en-US" sz="1600" b="0" i="0" u="none" strike="noStrike" kern="1200" cap="none" spc="0" normalizeH="0" noProof="0" dirty="0" smtClean="0">
                  <a:ln>
                    <a:noFill/>
                  </a:ln>
                  <a:solidFill>
                    <a:schemeClr val="tx1">
                      <a:lumMod val="75000"/>
                      <a:lumOff val="25000"/>
                    </a:schemeClr>
                  </a:solidFill>
                  <a:effectLst/>
                  <a:uLnTx/>
                  <a:uFillTx/>
                  <a:latin typeface="Century Gothic"/>
                  <a:ea typeface="+mn-ea"/>
                  <a:cs typeface="+mn-cs"/>
                </a:rPr>
                <a:t> Wallis, Student’s t post hoc</a:t>
              </a:r>
              <a:endParaRPr kumimoji="0" lang="en-US" sz="16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p:txBody>
        </p:sp>
      </p:grpSp>
      <p:pic>
        <p:nvPicPr>
          <p:cNvPr id="31" name="Picture 30"/>
          <p:cNvPicPr>
            <a:picLocks noChangeAspect="1"/>
          </p:cNvPicPr>
          <p:nvPr/>
        </p:nvPicPr>
        <p:blipFill rotWithShape="1">
          <a:blip r:embed="rId6">
            <a:extLst>
              <a:ext uri="{BEBA8EAE-BF5A-486C-A8C5-ECC9F3942E4B}">
                <a14:imgProps xmlns:a14="http://schemas.microsoft.com/office/drawing/2010/main">
                  <a14:imgLayer r:embed="rId7">
                    <a14:imgEffect>
                      <a14:backgroundRemoval t="49187" b="87195" l="8712" r="62086">
                        <a14:foregroundMark x1="8957" y1="49593" x2="8957" y2="49593"/>
                        <a14:foregroundMark x1="17423" y1="87195" x2="17423" y2="87195"/>
                        <a14:foregroundMark x1="62086" y1="87195" x2="62086" y2="87195"/>
                      </a14:backgroundRemoval>
                    </a14:imgEffect>
                  </a14:imgLayer>
                </a14:imgProps>
              </a:ext>
              <a:ext uri="{28A0092B-C50C-407E-A947-70E740481C1C}">
                <a14:useLocalDpi xmlns:a14="http://schemas.microsoft.com/office/drawing/2010/main" val="0"/>
              </a:ext>
            </a:extLst>
          </a:blip>
          <a:srcRect l="8996" t="49097" r="37642" b="12848"/>
          <a:stretch/>
        </p:blipFill>
        <p:spPr>
          <a:xfrm>
            <a:off x="1915834" y="1289351"/>
            <a:ext cx="4145564" cy="1783080"/>
          </a:xfrm>
          <a:prstGeom prst="rect">
            <a:avLst/>
          </a:prstGeom>
        </p:spPr>
      </p:pic>
      <p:sp>
        <p:nvSpPr>
          <p:cNvPr id="32" name="TextBox 31"/>
          <p:cNvSpPr txBox="1"/>
          <p:nvPr/>
        </p:nvSpPr>
        <p:spPr>
          <a:xfrm>
            <a:off x="2209436" y="1289351"/>
            <a:ext cx="42476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i="0" u="sng" strike="noStrike" kern="1200" cap="none" spc="0" normalizeH="0" baseline="0" noProof="0" dirty="0" smtClean="0">
              <a:ln>
                <a:noFill/>
              </a:ln>
              <a:solidFill>
                <a:schemeClr val="tx1">
                  <a:lumMod val="75000"/>
                  <a:lumOff val="25000"/>
                </a:scheme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sng"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ET Models</a:t>
            </a:r>
            <a:endParaRPr kumimoji="0" lang="en-US" sz="1800" i="0" u="sng"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MOD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SSEBop</a:t>
            </a:r>
            <a:endParaRPr kumimoji="0" lang="en-US"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GLDAS(Global Land Data</a:t>
            </a:r>
            <a:r>
              <a:rPr kumimoji="0" lang="en-US" sz="1800" b="0" i="0" u="none" strike="noStrike" kern="1200" cap="none" spc="0" normalizeH="0" noProof="0" dirty="0" smtClean="0">
                <a:ln>
                  <a:noFill/>
                </a:ln>
                <a:solidFill>
                  <a:schemeClr val="tx1">
                    <a:lumMod val="75000"/>
                    <a:lumOff val="25000"/>
                  </a:schemeClr>
                </a:solidFill>
                <a:effectLst/>
                <a:uLnTx/>
                <a:uFillTx/>
                <a:latin typeface="Century Gothic"/>
                <a:ea typeface="+mn-ea"/>
                <a:cs typeface="+mn-cs"/>
              </a:rPr>
              <a:t> Assimilation System)</a:t>
            </a:r>
            <a:endParaRPr kumimoji="0" lang="en-US" sz="1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34" name="Straight Connector 33"/>
          <p:cNvCxnSpPr/>
          <p:nvPr/>
        </p:nvCxnSpPr>
        <p:spPr>
          <a:xfrm>
            <a:off x="1915834" y="1289352"/>
            <a:ext cx="674752" cy="1781987"/>
          </a:xfrm>
          <a:prstGeom prst="line">
            <a:avLst/>
          </a:prstGeom>
          <a:ln>
            <a:solidFill>
              <a:srgbClr val="77BBE3"/>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rotWithShape="1">
          <a:blip r:embed="rId8">
            <a:extLst>
              <a:ext uri="{BEBA8EAE-BF5A-486C-A8C5-ECC9F3942E4B}">
                <a14:imgProps xmlns:a14="http://schemas.microsoft.com/office/drawing/2010/main">
                  <a14:imgLayer r:embed="rId7">
                    <a14:imgEffect>
                      <a14:backgroundRemoval t="10366" b="38821" l="12761" r="43681">
                        <a14:foregroundMark x1="13006" y1="10366" x2="13006" y2="10366"/>
                        <a14:foregroundMark x1="18896" y1="38821" x2="18896" y2="38821"/>
                        <a14:foregroundMark x1="43681" y1="38821" x2="43681" y2="38821"/>
                      </a14:backgroundRemoval>
                    </a14:imgEffect>
                  </a14:imgLayer>
                </a14:imgProps>
              </a:ext>
              <a:ext uri="{28A0092B-C50C-407E-A947-70E740481C1C}">
                <a14:useLocalDpi xmlns:a14="http://schemas.microsoft.com/office/drawing/2010/main" val="0"/>
              </a:ext>
            </a:extLst>
          </a:blip>
          <a:srcRect l="12486" t="10557" r="56253" b="61260"/>
          <a:stretch/>
        </p:blipFill>
        <p:spPr>
          <a:xfrm>
            <a:off x="2569608" y="3177599"/>
            <a:ext cx="2469830" cy="1364135"/>
          </a:xfrm>
          <a:prstGeom prst="rect">
            <a:avLst/>
          </a:prstGeom>
        </p:spPr>
      </p:pic>
      <p:sp>
        <p:nvSpPr>
          <p:cNvPr id="38" name="TextBox 37"/>
          <p:cNvSpPr txBox="1"/>
          <p:nvPr/>
        </p:nvSpPr>
        <p:spPr>
          <a:xfrm>
            <a:off x="3212287" y="3358002"/>
            <a:ext cx="14479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schemeClr val="tx1">
                    <a:lumMod val="75000"/>
                    <a:lumOff val="25000"/>
                  </a:schemeClr>
                </a:solidFill>
                <a:effectLst/>
                <a:uLnTx/>
                <a:uFillTx/>
                <a:latin typeface="Century Gothic"/>
                <a:ea typeface="+mn-ea"/>
                <a:cs typeface="+mn-cs"/>
              </a:rPr>
              <a:t>ArcGIS </a:t>
            </a:r>
            <a:r>
              <a:rPr kumimoji="0" lang="en-US" b="0" i="0" u="sng" strike="noStrike" kern="1200" cap="none" spc="0" normalizeH="0" baseline="0" noProof="0" dirty="0" smtClean="0">
                <a:ln>
                  <a:noFill/>
                </a:ln>
                <a:solidFill>
                  <a:schemeClr val="tx1">
                    <a:lumMod val="75000"/>
                    <a:lumOff val="25000"/>
                  </a:schemeClr>
                </a:solidFill>
                <a:effectLst/>
                <a:uLnTx/>
                <a:uFillTx/>
                <a:latin typeface="Century Gothic"/>
                <a:ea typeface="+mn-ea"/>
                <a:cs typeface="+mn-cs"/>
              </a:rPr>
              <a:t>Pro</a:t>
            </a:r>
            <a:endParaRPr kumimoji="0" lang="en-US" b="0" i="0" u="sng" strike="noStrike" kern="1200" cap="none" spc="0" normalizeH="0" baseline="0" noProof="0" dirty="0">
              <a:ln>
                <a:noFill/>
              </a:ln>
              <a:solidFill>
                <a:schemeClr val="tx1">
                  <a:lumMod val="75000"/>
                  <a:lumOff val="25000"/>
                </a:scheme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Clip study areas</a:t>
            </a:r>
          </a:p>
        </p:txBody>
      </p:sp>
      <p:cxnSp>
        <p:nvCxnSpPr>
          <p:cNvPr id="39" name="Straight Connector 38"/>
          <p:cNvCxnSpPr/>
          <p:nvPr/>
        </p:nvCxnSpPr>
        <p:spPr>
          <a:xfrm>
            <a:off x="2590586" y="3193731"/>
            <a:ext cx="496711" cy="1348004"/>
          </a:xfrm>
          <a:prstGeom prst="line">
            <a:avLst/>
          </a:prstGeom>
          <a:ln>
            <a:solidFill>
              <a:srgbClr val="AED7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90586" y="3193731"/>
            <a:ext cx="496711" cy="1326260"/>
          </a:xfrm>
          <a:prstGeom prst="line">
            <a:avLst/>
          </a:prstGeom>
          <a:ln>
            <a:solidFill>
              <a:srgbClr val="AED7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409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123499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a:t>
            </a:r>
            <a:r>
              <a:rPr lang="en-US" b="1" dirty="0" smtClean="0">
                <a:solidFill>
                  <a:srgbClr val="379CC3"/>
                </a:solidFill>
              </a:rPr>
              <a:t>GLDAS-2-Noah RCEW Validation</a:t>
            </a:r>
            <a:endParaRPr lang="en-US" b="1" dirty="0">
              <a:solidFill>
                <a:srgbClr val="379CC3"/>
              </a:solidFill>
            </a:endParaRP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10" name="Chart 9"/>
          <p:cNvGraphicFramePr>
            <a:graphicFrameLocks/>
          </p:cNvGraphicFramePr>
          <p:nvPr>
            <p:extLst>
              <p:ext uri="{D42A27DB-BD31-4B8C-83A1-F6EECF244321}">
                <p14:modId xmlns:p14="http://schemas.microsoft.com/office/powerpoint/2010/main" val="2908744463"/>
              </p:ext>
            </p:extLst>
          </p:nvPr>
        </p:nvGraphicFramePr>
        <p:xfrm>
          <a:off x="1600056" y="1042931"/>
          <a:ext cx="9521334" cy="57763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063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112069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a:t>
            </a:r>
            <a:r>
              <a:rPr lang="en-US" b="1" dirty="0" smtClean="0">
                <a:solidFill>
                  <a:srgbClr val="379CC3"/>
                </a:solidFill>
              </a:rPr>
              <a:t>GLDAS-2-Noah </a:t>
            </a:r>
            <a:r>
              <a:rPr lang="en-US" b="1" dirty="0">
                <a:solidFill>
                  <a:srgbClr val="379CC3"/>
                </a:solidFill>
              </a:rPr>
              <a:t>RCEW Validation</a:t>
            </a: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4" name="Chart 3"/>
          <p:cNvGraphicFramePr>
            <a:graphicFrameLocks/>
          </p:cNvGraphicFramePr>
          <p:nvPr>
            <p:extLst>
              <p:ext uri="{D42A27DB-BD31-4B8C-83A1-F6EECF244321}">
                <p14:modId xmlns:p14="http://schemas.microsoft.com/office/powerpoint/2010/main" val="2762597252"/>
              </p:ext>
            </p:extLst>
          </p:nvPr>
        </p:nvGraphicFramePr>
        <p:xfrm>
          <a:off x="1591056" y="1042931"/>
          <a:ext cx="9518904" cy="5779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172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4" name="Title 4"/>
          <p:cNvSpPr txBox="1">
            <a:spLocks/>
          </p:cNvSpPr>
          <p:nvPr/>
        </p:nvSpPr>
        <p:spPr>
          <a:xfrm>
            <a:off x="469322" y="42914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a:t>
            </a:r>
            <a:r>
              <a:rPr lang="en-US" b="1" dirty="0" smtClean="0">
                <a:solidFill>
                  <a:srgbClr val="379CC3"/>
                </a:solidFill>
              </a:rPr>
              <a:t>GLDAS-2-Noah</a:t>
            </a:r>
            <a:endParaRPr lang="en-US" b="1" dirty="0">
              <a:solidFill>
                <a:srgbClr val="379CC3"/>
              </a:solidFill>
            </a:endParaRPr>
          </a:p>
        </p:txBody>
      </p:sp>
      <p:graphicFrame>
        <p:nvGraphicFramePr>
          <p:cNvPr id="8" name="Chart 7"/>
          <p:cNvGraphicFramePr>
            <a:graphicFrameLocks/>
          </p:cNvGraphicFramePr>
          <p:nvPr>
            <p:extLst>
              <p:ext uri="{D42A27DB-BD31-4B8C-83A1-F6EECF244321}">
                <p14:modId xmlns:p14="http://schemas.microsoft.com/office/powerpoint/2010/main" val="1618850159"/>
              </p:ext>
            </p:extLst>
          </p:nvPr>
        </p:nvGraphicFramePr>
        <p:xfrm>
          <a:off x="6238113" y="1560479"/>
          <a:ext cx="6528816" cy="4059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835661200"/>
              </p:ext>
            </p:extLst>
          </p:nvPr>
        </p:nvGraphicFramePr>
        <p:xfrm>
          <a:off x="469322" y="1560479"/>
          <a:ext cx="6524625" cy="4059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4852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SSEBop</a:t>
            </a: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8" name="Chart 7"/>
          <p:cNvGraphicFramePr>
            <a:graphicFrameLocks/>
          </p:cNvGraphicFramePr>
          <p:nvPr>
            <p:extLst>
              <p:ext uri="{D42A27DB-BD31-4B8C-83A1-F6EECF244321}">
                <p14:modId xmlns:p14="http://schemas.microsoft.com/office/powerpoint/2010/main" val="3194562204"/>
              </p:ext>
            </p:extLst>
          </p:nvPr>
        </p:nvGraphicFramePr>
        <p:xfrm>
          <a:off x="488152" y="1586863"/>
          <a:ext cx="6528816" cy="4059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233576290"/>
              </p:ext>
            </p:extLst>
          </p:nvPr>
        </p:nvGraphicFramePr>
        <p:xfrm>
          <a:off x="6146764" y="1586863"/>
          <a:ext cx="6528816" cy="4059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609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MOD 16</a:t>
            </a: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9" name="Chart 8"/>
          <p:cNvGraphicFramePr>
            <a:graphicFrameLocks/>
          </p:cNvGraphicFramePr>
          <p:nvPr>
            <p:extLst>
              <p:ext uri="{D42A27DB-BD31-4B8C-83A1-F6EECF244321}">
                <p14:modId xmlns:p14="http://schemas.microsoft.com/office/powerpoint/2010/main" val="1547968155"/>
              </p:ext>
            </p:extLst>
          </p:nvPr>
        </p:nvGraphicFramePr>
        <p:xfrm>
          <a:off x="5950714" y="1676154"/>
          <a:ext cx="6528816" cy="4059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2294821299"/>
              </p:ext>
            </p:extLst>
          </p:nvPr>
        </p:nvGraphicFramePr>
        <p:xfrm>
          <a:off x="377733" y="1676154"/>
          <a:ext cx="6528816" cy="4059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4356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Outline</a:t>
            </a:r>
          </a:p>
        </p:txBody>
      </p:sp>
      <p:sp>
        <p:nvSpPr>
          <p:cNvPr id="3" name="Text Placeholder 5"/>
          <p:cNvSpPr txBox="1">
            <a:spLocks/>
          </p:cNvSpPr>
          <p:nvPr/>
        </p:nvSpPr>
        <p:spPr>
          <a:xfrm>
            <a:off x="495300" y="1342170"/>
            <a:ext cx="3916714" cy="535531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Clr>
                <a:srgbClr val="379CC3"/>
              </a:buClr>
              <a:buFont typeface="Webdings" panose="05030102010509060703" pitchFamily="18" charset="2"/>
              <a:buChar char="4"/>
            </a:pPr>
            <a:r>
              <a:rPr lang="en-US" sz="2000" dirty="0" smtClean="0">
                <a:solidFill>
                  <a:schemeClr val="tx1">
                    <a:lumMod val="75000"/>
                    <a:lumOff val="25000"/>
                  </a:schemeClr>
                </a:solidFill>
              </a:rPr>
              <a:t>Introduction</a:t>
            </a:r>
          </a:p>
          <a:p>
            <a:pPr>
              <a:lnSpc>
                <a:spcPct val="100000"/>
              </a:lnSpc>
              <a:spcBef>
                <a:spcPts val="0"/>
              </a:spcBef>
              <a:spcAft>
                <a:spcPts val="1200"/>
              </a:spcAft>
              <a:buClr>
                <a:srgbClr val="379CC3"/>
              </a:buClr>
              <a:buFont typeface="Webdings" panose="05030102010509060703" pitchFamily="18" charset="2"/>
              <a:buChar char="4"/>
            </a:pPr>
            <a:r>
              <a:rPr lang="en-US" sz="2000" dirty="0" smtClean="0">
                <a:solidFill>
                  <a:schemeClr val="tx1">
                    <a:lumMod val="75000"/>
                    <a:lumOff val="25000"/>
                  </a:schemeClr>
                </a:solidFill>
              </a:rPr>
              <a:t>Background</a:t>
            </a:r>
          </a:p>
          <a:p>
            <a:pPr lvl="1">
              <a:lnSpc>
                <a:spcPct val="100000"/>
              </a:lnSpc>
              <a:spcBef>
                <a:spcPts val="0"/>
              </a:spcBef>
              <a:spcAft>
                <a:spcPts val="1200"/>
              </a:spcAft>
              <a:buClr>
                <a:srgbClr val="379CC3"/>
              </a:buClr>
              <a:buFont typeface="Webdings" panose="05030102010509060703" pitchFamily="18" charset="2"/>
              <a:buChar char="4"/>
            </a:pPr>
            <a:r>
              <a:rPr lang="en-US" sz="1800" dirty="0">
                <a:solidFill>
                  <a:schemeClr val="tx1">
                    <a:lumMod val="75000"/>
                    <a:lumOff val="25000"/>
                  </a:schemeClr>
                </a:solidFill>
              </a:rPr>
              <a:t>Community </a:t>
            </a:r>
            <a:r>
              <a:rPr lang="en-US" sz="1800" dirty="0" smtClean="0">
                <a:solidFill>
                  <a:schemeClr val="tx1">
                    <a:lumMod val="75000"/>
                    <a:lumOff val="25000"/>
                  </a:schemeClr>
                </a:solidFill>
              </a:rPr>
              <a:t>concerns</a:t>
            </a:r>
          </a:p>
          <a:p>
            <a:pPr lvl="1">
              <a:lnSpc>
                <a:spcPct val="100000"/>
              </a:lnSpc>
              <a:spcBef>
                <a:spcPts val="0"/>
              </a:spcBef>
              <a:spcAft>
                <a:spcPts val="1200"/>
              </a:spcAft>
              <a:buClr>
                <a:srgbClr val="379CC3"/>
              </a:buClr>
              <a:buFont typeface="Webdings" panose="05030102010509060703" pitchFamily="18" charset="2"/>
              <a:buChar char="4"/>
            </a:pPr>
            <a:r>
              <a:rPr lang="en-US" sz="1800" dirty="0" smtClean="0">
                <a:solidFill>
                  <a:schemeClr val="tx1">
                    <a:lumMod val="75000"/>
                    <a:lumOff val="25000"/>
                  </a:schemeClr>
                </a:solidFill>
              </a:rPr>
              <a:t>Study Area</a:t>
            </a:r>
            <a:endParaRPr lang="en-US" sz="1800" dirty="0">
              <a:solidFill>
                <a:schemeClr val="tx1">
                  <a:lumMod val="75000"/>
                  <a:lumOff val="25000"/>
                </a:schemeClr>
              </a:solidFill>
            </a:endParaRPr>
          </a:p>
          <a:p>
            <a:pPr lvl="1">
              <a:lnSpc>
                <a:spcPct val="100000"/>
              </a:lnSpc>
              <a:spcBef>
                <a:spcPts val="0"/>
              </a:spcBef>
              <a:spcAft>
                <a:spcPts val="1200"/>
              </a:spcAft>
              <a:buClr>
                <a:srgbClr val="379CC3"/>
              </a:buClr>
              <a:buFont typeface="Webdings" panose="05030102010509060703" pitchFamily="18" charset="2"/>
              <a:buChar char="4"/>
            </a:pPr>
            <a:r>
              <a:rPr lang="en-US" sz="1800" dirty="0" smtClean="0">
                <a:solidFill>
                  <a:schemeClr val="tx1">
                    <a:lumMod val="75000"/>
                    <a:lumOff val="25000"/>
                  </a:schemeClr>
                </a:solidFill>
              </a:rPr>
              <a:t>Objectives</a:t>
            </a:r>
            <a:endParaRPr lang="en-US" sz="1800" dirty="0">
              <a:solidFill>
                <a:schemeClr val="tx1">
                  <a:lumMod val="75000"/>
                  <a:lumOff val="25000"/>
                </a:schemeClr>
              </a:solidFill>
            </a:endParaRPr>
          </a:p>
          <a:p>
            <a:pPr lvl="1">
              <a:lnSpc>
                <a:spcPct val="100000"/>
              </a:lnSpc>
              <a:spcBef>
                <a:spcPts val="0"/>
              </a:spcBef>
              <a:spcAft>
                <a:spcPts val="1200"/>
              </a:spcAft>
              <a:buClr>
                <a:srgbClr val="379CC3"/>
              </a:buClr>
              <a:buFont typeface="Webdings" panose="05030102010509060703" pitchFamily="18" charset="2"/>
              <a:buChar char="4"/>
            </a:pPr>
            <a:r>
              <a:rPr lang="en-US" sz="1800" dirty="0">
                <a:solidFill>
                  <a:schemeClr val="tx1">
                    <a:lumMod val="75000"/>
                    <a:lumOff val="25000"/>
                  </a:schemeClr>
                </a:solidFill>
              </a:rPr>
              <a:t>Evapotranspiration(ET</a:t>
            </a:r>
            <a:r>
              <a:rPr lang="en-US" sz="1800" dirty="0" smtClean="0">
                <a:solidFill>
                  <a:schemeClr val="tx1">
                    <a:lumMod val="75000"/>
                    <a:lumOff val="25000"/>
                  </a:schemeClr>
                </a:solidFill>
              </a:rPr>
              <a:t>)</a:t>
            </a:r>
            <a:endParaRPr lang="en-US" sz="1800" dirty="0">
              <a:solidFill>
                <a:schemeClr val="tx1">
                  <a:lumMod val="75000"/>
                  <a:lumOff val="25000"/>
                </a:schemeClr>
              </a:solidFill>
            </a:endParaRPr>
          </a:p>
          <a:p>
            <a:pPr>
              <a:lnSpc>
                <a:spcPct val="100000"/>
              </a:lnSpc>
              <a:spcBef>
                <a:spcPts val="0"/>
              </a:spcBef>
              <a:spcAft>
                <a:spcPts val="1200"/>
              </a:spcAft>
              <a:buClr>
                <a:srgbClr val="379CC3"/>
              </a:buClr>
              <a:buFont typeface="Webdings" panose="05030102010509060703" pitchFamily="18" charset="2"/>
              <a:buChar char="4"/>
            </a:pPr>
            <a:r>
              <a:rPr lang="en-US" sz="2000" dirty="0" smtClean="0">
                <a:solidFill>
                  <a:schemeClr val="tx1">
                    <a:lumMod val="75000"/>
                    <a:lumOff val="25000"/>
                  </a:schemeClr>
                </a:solidFill>
              </a:rPr>
              <a:t>Methodology</a:t>
            </a:r>
            <a:endParaRPr lang="en-US" sz="2000" dirty="0">
              <a:solidFill>
                <a:schemeClr val="tx1">
                  <a:lumMod val="75000"/>
                  <a:lumOff val="25000"/>
                </a:schemeClr>
              </a:solidFill>
            </a:endParaRPr>
          </a:p>
          <a:p>
            <a:pPr>
              <a:lnSpc>
                <a:spcPct val="100000"/>
              </a:lnSpc>
              <a:spcBef>
                <a:spcPts val="0"/>
              </a:spcBef>
              <a:spcAft>
                <a:spcPts val="1200"/>
              </a:spcAft>
              <a:buClr>
                <a:srgbClr val="379CC3"/>
              </a:buClr>
              <a:buFont typeface="Webdings" panose="05030102010509060703" pitchFamily="18" charset="2"/>
              <a:buChar char="4"/>
            </a:pPr>
            <a:r>
              <a:rPr lang="en-US" sz="2000" dirty="0">
                <a:solidFill>
                  <a:schemeClr val="tx1">
                    <a:lumMod val="75000"/>
                    <a:lumOff val="25000"/>
                  </a:schemeClr>
                </a:solidFill>
              </a:rPr>
              <a:t>Results</a:t>
            </a:r>
          </a:p>
          <a:p>
            <a:pPr>
              <a:lnSpc>
                <a:spcPct val="100000"/>
              </a:lnSpc>
              <a:spcBef>
                <a:spcPts val="0"/>
              </a:spcBef>
              <a:spcAft>
                <a:spcPts val="1200"/>
              </a:spcAft>
              <a:buClr>
                <a:srgbClr val="379CC3"/>
              </a:buClr>
              <a:buFont typeface="Webdings" panose="05030102010509060703" pitchFamily="18" charset="2"/>
              <a:buChar char="4"/>
            </a:pPr>
            <a:r>
              <a:rPr lang="en-US" sz="2000" dirty="0">
                <a:solidFill>
                  <a:schemeClr val="tx1">
                    <a:lumMod val="75000"/>
                    <a:lumOff val="25000"/>
                  </a:schemeClr>
                </a:solidFill>
              </a:rPr>
              <a:t>Conclusion</a:t>
            </a:r>
          </a:p>
          <a:p>
            <a:pPr>
              <a:lnSpc>
                <a:spcPct val="100000"/>
              </a:lnSpc>
              <a:spcBef>
                <a:spcPts val="0"/>
              </a:spcBef>
              <a:spcAft>
                <a:spcPts val="1200"/>
              </a:spcAft>
              <a:buClr>
                <a:srgbClr val="379CC3"/>
              </a:buClr>
              <a:buFont typeface="Webdings" panose="05030102010509060703" pitchFamily="18" charset="2"/>
              <a:buChar char="4"/>
            </a:pPr>
            <a:r>
              <a:rPr lang="en-US" sz="2000" dirty="0" smtClean="0">
                <a:solidFill>
                  <a:schemeClr val="tx1">
                    <a:lumMod val="75000"/>
                    <a:lumOff val="25000"/>
                  </a:schemeClr>
                </a:solidFill>
              </a:rPr>
              <a:t>Discussion</a:t>
            </a:r>
            <a:endParaRPr lang="en-US" sz="1600" dirty="0">
              <a:solidFill>
                <a:schemeClr val="tx1">
                  <a:lumMod val="75000"/>
                  <a:lumOff val="25000"/>
                </a:schemeClr>
              </a:solidFill>
            </a:endParaRPr>
          </a:p>
          <a:p>
            <a:pPr>
              <a:lnSpc>
                <a:spcPct val="100000"/>
              </a:lnSpc>
              <a:spcBef>
                <a:spcPts val="0"/>
              </a:spcBef>
              <a:spcAft>
                <a:spcPts val="1200"/>
              </a:spcAft>
              <a:buClr>
                <a:srgbClr val="379CC3"/>
              </a:buClr>
              <a:buFont typeface="Webdings" panose="05030102010509060703" pitchFamily="18" charset="2"/>
              <a:buChar char="4"/>
            </a:pPr>
            <a:r>
              <a:rPr lang="en-US" sz="2000" dirty="0" smtClean="0">
                <a:solidFill>
                  <a:schemeClr val="tx1">
                    <a:lumMod val="75000"/>
                    <a:lumOff val="25000"/>
                  </a:schemeClr>
                </a:solidFill>
              </a:rPr>
              <a:t>Acknowledgements</a:t>
            </a:r>
            <a:endParaRPr lang="en-US" sz="2000"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endParaRPr lang="en-US" sz="2000" b="1" dirty="0" smtClean="0">
              <a:solidFill>
                <a:schemeClr val="tx1">
                  <a:lumMod val="75000"/>
                  <a:lumOff val="25000"/>
                </a:schemeClr>
              </a:solidFill>
            </a:endParaRPr>
          </a:p>
        </p:txBody>
      </p:sp>
      <p:sp>
        <p:nvSpPr>
          <p:cNvPr id="4" name="Text Placeholder 4"/>
          <p:cNvSpPr txBox="1">
            <a:spLocks/>
          </p:cNvSpPr>
          <p:nvPr/>
        </p:nvSpPr>
        <p:spPr>
          <a:xfrm>
            <a:off x="8251698" y="590068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Milton </a:t>
            </a:r>
            <a:r>
              <a:rPr kumimoji="0" lang="en-US" sz="1400" b="1" i="0" u="none" strike="noStrike" kern="1200" cap="none" spc="0" normalizeH="0" baseline="0" noProof="0" dirty="0" err="1" smtClean="0">
                <a:ln>
                  <a:noFill/>
                </a:ln>
                <a:solidFill>
                  <a:schemeClr val="tx1">
                    <a:lumMod val="75000"/>
                    <a:lumOff val="25000"/>
                  </a:schemeClr>
                </a:solidFill>
                <a:effectLst/>
                <a:uLnTx/>
                <a:uFillTx/>
                <a:latin typeface="Century Gothic" panose="020B0502020202020204" pitchFamily="34" charset="0"/>
                <a:ea typeface="+mn-ea"/>
                <a:cs typeface="+mn-cs"/>
              </a:rPr>
              <a:t>Blumhagen</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38"/>
          <a:stretch/>
        </p:blipFill>
        <p:spPr>
          <a:xfrm>
            <a:off x="4594577" y="1545091"/>
            <a:ext cx="7102123" cy="4333829"/>
          </a:xfrm>
          <a:prstGeom prst="rect">
            <a:avLst/>
          </a:prstGeom>
        </p:spPr>
      </p:pic>
    </p:spTree>
    <p:extLst>
      <p:ext uri="{BB962C8B-B14F-4D97-AF65-F5344CB8AC3E}">
        <p14:creationId xmlns:p14="http://schemas.microsoft.com/office/powerpoint/2010/main" val="18163752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364547" y="329293"/>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Results: Paraná</a:t>
            </a:r>
            <a:endParaRPr lang="en-US" b="1" dirty="0">
              <a:solidFill>
                <a:srgbClr val="379CC3"/>
              </a:solidFill>
            </a:endParaRPr>
          </a:p>
        </p:txBody>
      </p:sp>
      <p:sp>
        <p:nvSpPr>
          <p:cNvPr id="5" name="Text Placeholder 2"/>
          <p:cNvSpPr txBox="1">
            <a:spLocks/>
          </p:cNvSpPr>
          <p:nvPr/>
        </p:nvSpPr>
        <p:spPr>
          <a:xfrm>
            <a:off x="2623115" y="3457282"/>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1149" t="1334" r="1268" b="2461"/>
          <a:stretch/>
        </p:blipFill>
        <p:spPr>
          <a:xfrm>
            <a:off x="183572" y="2171437"/>
            <a:ext cx="3886200" cy="2971800"/>
          </a:xfrm>
          <a:prstGeom prst="rect">
            <a:avLst/>
          </a:prstGeom>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1149" t="1334" r="1268" b="2461"/>
          <a:stretch/>
        </p:blipFill>
        <p:spPr>
          <a:xfrm>
            <a:off x="4185099" y="2171437"/>
            <a:ext cx="3886200" cy="2971800"/>
          </a:xfrm>
          <a:prstGeom prst="rect">
            <a:avLst/>
          </a:prstGeom>
        </p:spPr>
      </p:pic>
      <p:pic>
        <p:nvPicPr>
          <p:cNvPr id="8" name="Picture 7"/>
          <p:cNvPicPr/>
          <p:nvPr/>
        </p:nvPicPr>
        <p:blipFill rotWithShape="1">
          <a:blip r:embed="rId3" cstate="print">
            <a:extLst>
              <a:ext uri="{28A0092B-C50C-407E-A947-70E740481C1C}">
                <a14:useLocalDpi xmlns:a14="http://schemas.microsoft.com/office/drawing/2010/main" val="0"/>
              </a:ext>
            </a:extLst>
          </a:blip>
          <a:srcRect l="1149" t="1334" r="1268" b="2461"/>
          <a:stretch/>
        </p:blipFill>
        <p:spPr>
          <a:xfrm>
            <a:off x="8186626" y="2171437"/>
            <a:ext cx="3886200" cy="2971800"/>
          </a:xfrm>
          <a:prstGeom prst="rect">
            <a:avLst/>
          </a:prstGeom>
        </p:spPr>
      </p:pic>
      <p:sp>
        <p:nvSpPr>
          <p:cNvPr id="12" name="Text Box 2"/>
          <p:cNvSpPr txBox="1">
            <a:spLocks noChangeArrowheads="1"/>
          </p:cNvSpPr>
          <p:nvPr/>
        </p:nvSpPr>
        <p:spPr bwMode="auto">
          <a:xfrm>
            <a:off x="217828" y="4860988"/>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4205515" y="4860989"/>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4" name="Text Box 2"/>
          <p:cNvSpPr txBox="1">
            <a:spLocks noChangeArrowheads="1"/>
          </p:cNvSpPr>
          <p:nvPr/>
        </p:nvSpPr>
        <p:spPr bwMode="auto">
          <a:xfrm>
            <a:off x="8212887" y="4841094"/>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5" name="Text Box 2"/>
          <p:cNvSpPr txBox="1">
            <a:spLocks noChangeArrowheads="1"/>
          </p:cNvSpPr>
          <p:nvPr/>
        </p:nvSpPr>
        <p:spPr bwMode="auto">
          <a:xfrm>
            <a:off x="477753" y="4860988"/>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2</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6" name="Text Box 2"/>
          <p:cNvSpPr txBox="1">
            <a:spLocks noChangeArrowheads="1"/>
          </p:cNvSpPr>
          <p:nvPr/>
        </p:nvSpPr>
        <p:spPr bwMode="auto">
          <a:xfrm>
            <a:off x="737678" y="4860988"/>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4</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7" name="Text Box 2"/>
          <p:cNvSpPr txBox="1">
            <a:spLocks noChangeArrowheads="1"/>
          </p:cNvSpPr>
          <p:nvPr/>
        </p:nvSpPr>
        <p:spPr bwMode="auto">
          <a:xfrm>
            <a:off x="1223299" y="4860988"/>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8</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8" name="Text Box 2"/>
          <p:cNvSpPr txBox="1">
            <a:spLocks noChangeArrowheads="1"/>
          </p:cNvSpPr>
          <p:nvPr/>
        </p:nvSpPr>
        <p:spPr bwMode="auto">
          <a:xfrm>
            <a:off x="1315647" y="4964928"/>
            <a:ext cx="26006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m</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9" name="Text Box 2"/>
          <p:cNvSpPr txBox="1">
            <a:spLocks noChangeArrowheads="1"/>
          </p:cNvSpPr>
          <p:nvPr/>
        </p:nvSpPr>
        <p:spPr bwMode="auto">
          <a:xfrm>
            <a:off x="4465440" y="4861952"/>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2</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0" name="Text Box 2"/>
          <p:cNvSpPr txBox="1">
            <a:spLocks noChangeArrowheads="1"/>
          </p:cNvSpPr>
          <p:nvPr/>
        </p:nvSpPr>
        <p:spPr bwMode="auto">
          <a:xfrm>
            <a:off x="4725365" y="4860988"/>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4</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1" name="Text Box 2"/>
          <p:cNvSpPr txBox="1">
            <a:spLocks noChangeArrowheads="1"/>
          </p:cNvSpPr>
          <p:nvPr/>
        </p:nvSpPr>
        <p:spPr bwMode="auto">
          <a:xfrm>
            <a:off x="5238336" y="4860988"/>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8</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2" name="Text Box 2"/>
          <p:cNvSpPr txBox="1">
            <a:spLocks noChangeArrowheads="1"/>
          </p:cNvSpPr>
          <p:nvPr/>
        </p:nvSpPr>
        <p:spPr bwMode="auto">
          <a:xfrm>
            <a:off x="5334402" y="4972708"/>
            <a:ext cx="213222"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000" dirty="0" smtClean="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m</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3" name="Text Box 2"/>
          <p:cNvSpPr txBox="1">
            <a:spLocks noChangeArrowheads="1"/>
          </p:cNvSpPr>
          <p:nvPr/>
        </p:nvSpPr>
        <p:spPr bwMode="auto">
          <a:xfrm>
            <a:off x="8449080" y="4841510"/>
            <a:ext cx="150798" cy="165744"/>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2</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4" name="Text Box 2"/>
          <p:cNvSpPr txBox="1">
            <a:spLocks noChangeArrowheads="1"/>
          </p:cNvSpPr>
          <p:nvPr/>
        </p:nvSpPr>
        <p:spPr bwMode="auto">
          <a:xfrm>
            <a:off x="8707143" y="4841094"/>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4</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6" name="Text Box 2"/>
          <p:cNvSpPr txBox="1">
            <a:spLocks noChangeArrowheads="1"/>
          </p:cNvSpPr>
          <p:nvPr/>
        </p:nvSpPr>
        <p:spPr bwMode="auto">
          <a:xfrm>
            <a:off x="9366473" y="4913612"/>
            <a:ext cx="500749"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000" dirty="0" smtClean="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m</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cxnSp>
        <p:nvCxnSpPr>
          <p:cNvPr id="27" name="Straight Connector 26"/>
          <p:cNvCxnSpPr/>
          <p:nvPr/>
        </p:nvCxnSpPr>
        <p:spPr>
          <a:xfrm flipV="1">
            <a:off x="2044645" y="4535605"/>
            <a:ext cx="1405427" cy="274922"/>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2808287" y="3165706"/>
            <a:ext cx="641785" cy="1346878"/>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a:off x="10814050" y="3154221"/>
            <a:ext cx="635592" cy="1360568"/>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p:nvPr/>
        </p:nvCxnSpPr>
        <p:spPr>
          <a:xfrm>
            <a:off x="6817634" y="3154221"/>
            <a:ext cx="633705" cy="1362532"/>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flipV="1">
            <a:off x="6046744" y="4535605"/>
            <a:ext cx="1404595" cy="253016"/>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V="1">
            <a:off x="10022365" y="4535605"/>
            <a:ext cx="1427277" cy="274921"/>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sp>
        <p:nvSpPr>
          <p:cNvPr id="42" name="TextBox 41"/>
          <p:cNvSpPr txBox="1"/>
          <p:nvPr/>
        </p:nvSpPr>
        <p:spPr>
          <a:xfrm>
            <a:off x="737678" y="1435131"/>
            <a:ext cx="2237322" cy="584775"/>
          </a:xfrm>
          <a:prstGeom prst="rect">
            <a:avLst/>
          </a:prstGeom>
          <a:noFill/>
        </p:spPr>
        <p:txBody>
          <a:bodyPr wrap="square" rtlCol="0">
            <a:spAutoFit/>
          </a:bodyPr>
          <a:lstStyle/>
          <a:p>
            <a:pPr algn="ctr"/>
            <a:r>
              <a:rPr lang="en-US" sz="3200" b="1" dirty="0" smtClean="0">
                <a:solidFill>
                  <a:srgbClr val="379CC3"/>
                </a:solidFill>
              </a:rPr>
              <a:t>MOD16</a:t>
            </a:r>
            <a:endParaRPr lang="en-US" sz="3200" b="1" dirty="0">
              <a:solidFill>
                <a:srgbClr val="379CC3"/>
              </a:solidFill>
            </a:endParaRPr>
          </a:p>
        </p:txBody>
      </p:sp>
      <p:sp>
        <p:nvSpPr>
          <p:cNvPr id="45" name="TextBox 44"/>
          <p:cNvSpPr txBox="1"/>
          <p:nvPr/>
        </p:nvSpPr>
        <p:spPr>
          <a:xfrm>
            <a:off x="5009538" y="1441953"/>
            <a:ext cx="2237322" cy="584775"/>
          </a:xfrm>
          <a:prstGeom prst="rect">
            <a:avLst/>
          </a:prstGeom>
          <a:noFill/>
        </p:spPr>
        <p:txBody>
          <a:bodyPr wrap="square" rtlCol="0">
            <a:spAutoFit/>
          </a:bodyPr>
          <a:lstStyle/>
          <a:p>
            <a:pPr algn="ctr"/>
            <a:r>
              <a:rPr lang="en-US" sz="3200" b="1" dirty="0" smtClean="0">
                <a:solidFill>
                  <a:srgbClr val="379CC3"/>
                </a:solidFill>
              </a:rPr>
              <a:t>SSEBop</a:t>
            </a:r>
            <a:endParaRPr lang="en-US" sz="3200" b="1" dirty="0">
              <a:solidFill>
                <a:srgbClr val="379CC3"/>
              </a:solidFill>
            </a:endParaRPr>
          </a:p>
        </p:txBody>
      </p:sp>
      <p:sp>
        <p:nvSpPr>
          <p:cNvPr id="46" name="TextBox 45"/>
          <p:cNvSpPr txBox="1"/>
          <p:nvPr/>
        </p:nvSpPr>
        <p:spPr>
          <a:xfrm>
            <a:off x="8295753" y="1441952"/>
            <a:ext cx="3453224" cy="584775"/>
          </a:xfrm>
          <a:prstGeom prst="rect">
            <a:avLst/>
          </a:prstGeom>
          <a:noFill/>
        </p:spPr>
        <p:txBody>
          <a:bodyPr wrap="square" rtlCol="0">
            <a:spAutoFit/>
          </a:bodyPr>
          <a:lstStyle/>
          <a:p>
            <a:pPr algn="ctr"/>
            <a:r>
              <a:rPr lang="en-US" sz="3200" b="1" dirty="0" smtClean="0">
                <a:solidFill>
                  <a:srgbClr val="379CC3"/>
                </a:solidFill>
              </a:rPr>
              <a:t>GLDAS-2-Noah</a:t>
            </a:r>
            <a:endParaRPr lang="en-US" sz="3200" b="1" dirty="0">
              <a:solidFill>
                <a:srgbClr val="379CC3"/>
              </a:solidFill>
            </a:endParaRPr>
          </a:p>
        </p:txBody>
      </p:sp>
      <p:grpSp>
        <p:nvGrpSpPr>
          <p:cNvPr id="51" name="Group 50"/>
          <p:cNvGrpSpPr/>
          <p:nvPr/>
        </p:nvGrpSpPr>
        <p:grpSpPr>
          <a:xfrm>
            <a:off x="4270135" y="5409590"/>
            <a:ext cx="3503022" cy="1107601"/>
            <a:chOff x="4270135" y="5409590"/>
            <a:chExt cx="3503022" cy="1107601"/>
          </a:xfrm>
        </p:grpSpPr>
        <p:pic>
          <p:nvPicPr>
            <p:cNvPr id="47" name="Picture 46"/>
            <p:cNvPicPr>
              <a:picLocks noChangeAspect="1"/>
            </p:cNvPicPr>
            <p:nvPr/>
          </p:nvPicPr>
          <p:blipFill rotWithShape="1">
            <a:blip r:embed="rId4">
              <a:extLst>
                <a:ext uri="{BEBA8EAE-BF5A-486C-A8C5-ECC9F3942E4B}">
                  <a14:imgProps xmlns:a14="http://schemas.microsoft.com/office/drawing/2010/main">
                    <a14:imgLayer r:embed="rId5">
                      <a14:imgEffect>
                        <a14:backgroundRemoval t="5556" b="88889" l="15152" r="99134">
                          <a14:foregroundMark x1="22944" y1="53704" x2="22944" y2="53704"/>
                          <a14:foregroundMark x1="32468" y1="53704" x2="32468" y2="53704"/>
                          <a14:foregroundMark x1="44589" y1="55556" x2="44589" y2="55556"/>
                          <a14:foregroundMark x1="55411" y1="50000" x2="55411" y2="50000"/>
                          <a14:foregroundMark x1="68398" y1="55556" x2="68398" y2="55556"/>
                          <a14:foregroundMark x1="92641" y1="53704" x2="92641" y2="53704"/>
                        </a14:backgroundRemoval>
                      </a14:imgEffect>
                    </a14:imgLayer>
                  </a14:imgProps>
                </a:ext>
                <a:ext uri="{28A0092B-C50C-407E-A947-70E740481C1C}">
                  <a14:useLocalDpi xmlns:a14="http://schemas.microsoft.com/office/drawing/2010/main" val="0"/>
                </a:ext>
              </a:extLst>
            </a:blip>
            <a:srcRect l="16135" t="16756" r="4142" b="10902"/>
            <a:stretch/>
          </p:blipFill>
          <p:spPr>
            <a:xfrm>
              <a:off x="4356660" y="5601790"/>
              <a:ext cx="3216938" cy="607624"/>
            </a:xfrm>
            <a:prstGeom prst="rect">
              <a:avLst/>
            </a:prstGeom>
          </p:spPr>
        </p:pic>
        <p:sp>
          <p:nvSpPr>
            <p:cNvPr id="48" name="TextBox 47"/>
            <p:cNvSpPr txBox="1"/>
            <p:nvPr/>
          </p:nvSpPr>
          <p:spPr>
            <a:xfrm>
              <a:off x="4270135" y="5409590"/>
              <a:ext cx="541407" cy="307777"/>
            </a:xfrm>
            <a:prstGeom prst="rect">
              <a:avLst/>
            </a:prstGeom>
            <a:noFill/>
          </p:spPr>
          <p:txBody>
            <a:bodyPr wrap="square" rtlCol="0">
              <a:spAutoFit/>
            </a:bodyPr>
            <a:lstStyle/>
            <a:p>
              <a:r>
                <a:rPr lang="en-US" sz="1400" dirty="0" smtClean="0">
                  <a:solidFill>
                    <a:schemeClr val="tx1">
                      <a:lumMod val="75000"/>
                      <a:lumOff val="25000"/>
                    </a:schemeClr>
                  </a:solidFill>
                </a:rPr>
                <a:t>Low</a:t>
              </a:r>
              <a:endParaRPr lang="en-US" sz="1400" dirty="0">
                <a:solidFill>
                  <a:schemeClr val="tx1">
                    <a:lumMod val="75000"/>
                    <a:lumOff val="25000"/>
                  </a:schemeClr>
                </a:solidFill>
              </a:endParaRPr>
            </a:p>
          </p:txBody>
        </p:sp>
        <p:sp>
          <p:nvSpPr>
            <p:cNvPr id="49" name="TextBox 48"/>
            <p:cNvSpPr txBox="1"/>
            <p:nvPr/>
          </p:nvSpPr>
          <p:spPr>
            <a:xfrm>
              <a:off x="7129522" y="5409591"/>
              <a:ext cx="643635" cy="307777"/>
            </a:xfrm>
            <a:prstGeom prst="rect">
              <a:avLst/>
            </a:prstGeom>
            <a:noFill/>
          </p:spPr>
          <p:txBody>
            <a:bodyPr wrap="square" rtlCol="0">
              <a:spAutoFit/>
            </a:bodyPr>
            <a:lstStyle/>
            <a:p>
              <a:r>
                <a:rPr lang="en-US" sz="1400" dirty="0" smtClean="0">
                  <a:solidFill>
                    <a:schemeClr val="tx1">
                      <a:lumMod val="75000"/>
                      <a:lumOff val="25000"/>
                    </a:schemeClr>
                  </a:solidFill>
                </a:rPr>
                <a:t>High</a:t>
              </a:r>
              <a:endParaRPr lang="en-US" sz="1400" dirty="0">
                <a:solidFill>
                  <a:schemeClr val="tx1">
                    <a:lumMod val="75000"/>
                    <a:lumOff val="25000"/>
                  </a:schemeClr>
                </a:solidFill>
              </a:endParaRPr>
            </a:p>
          </p:txBody>
        </p:sp>
        <p:sp>
          <p:nvSpPr>
            <p:cNvPr id="50" name="TextBox 49"/>
            <p:cNvSpPr txBox="1"/>
            <p:nvPr/>
          </p:nvSpPr>
          <p:spPr>
            <a:xfrm>
              <a:off x="5423722" y="6209414"/>
              <a:ext cx="1082813" cy="307777"/>
            </a:xfrm>
            <a:prstGeom prst="rect">
              <a:avLst/>
            </a:prstGeom>
            <a:noFill/>
          </p:spPr>
          <p:txBody>
            <a:bodyPr wrap="square" rtlCol="0">
              <a:spAutoFit/>
            </a:bodyPr>
            <a:lstStyle/>
            <a:p>
              <a:r>
                <a:rPr lang="en-US" sz="1400" dirty="0" smtClean="0">
                  <a:solidFill>
                    <a:schemeClr val="tx1">
                      <a:lumMod val="75000"/>
                      <a:lumOff val="25000"/>
                    </a:schemeClr>
                  </a:solidFill>
                </a:rPr>
                <a:t>ET (mm) </a:t>
              </a: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0" b="100000" l="362" r="99457">
                        <a14:foregroundMark x1="12862" y1="16187" x2="12862" y2="16187"/>
                        <a14:foregroundMark x1="28261" y1="4496" x2="28261" y2="4496"/>
                        <a14:foregroundMark x1="17754" y1="25899" x2="17754" y2="25899"/>
                        <a14:foregroundMark x1="26812" y1="25180" x2="26812" y2="25180"/>
                        <a14:foregroundMark x1="27174" y1="28417" x2="27174" y2="28417"/>
                        <a14:foregroundMark x1="25181" y1="29137" x2="25181" y2="29137"/>
                        <a14:foregroundMark x1="26268" y1="31475" x2="26268" y2="31475"/>
                        <a14:foregroundMark x1="26812" y1="32914" x2="26812" y2="32914"/>
                        <a14:foregroundMark x1="24819" y1="34712" x2="24819" y2="34712"/>
                        <a14:foregroundMark x1="21920" y1="34712" x2="21920" y2="34712"/>
                        <a14:foregroundMark x1="19565" y1="33633" x2="19565" y2="33633"/>
                        <a14:foregroundMark x1="19565" y1="31835" x2="19565" y2="31835"/>
                        <a14:foregroundMark x1="18841" y1="30036" x2="18841" y2="30036"/>
                        <a14:foregroundMark x1="18478" y1="28777" x2="18478" y2="28777"/>
                        <a14:foregroundMark x1="18478" y1="26978" x2="18478" y2="26978"/>
                        <a14:foregroundMark x1="19928" y1="26978" x2="19928" y2="26978"/>
                        <a14:foregroundMark x1="21920" y1="25899" x2="21920" y2="25899"/>
                        <a14:foregroundMark x1="23007" y1="25899" x2="23007" y2="25899"/>
                        <a14:foregroundMark x1="24094" y1="25899" x2="24094" y2="25899"/>
                        <a14:foregroundMark x1="23007" y1="29137" x2="23007" y2="29137"/>
                        <a14:foregroundMark x1="22283" y1="31115" x2="22283" y2="31115"/>
                        <a14:foregroundMark x1="22645" y1="31835" x2="22645" y2="31835"/>
                        <a14:foregroundMark x1="24094" y1="32554" x2="24094" y2="32554"/>
                        <a14:foregroundMark x1="32971" y1="3237" x2="32971" y2="3237"/>
                        <a14:foregroundMark x1="44203" y1="1439" x2="44203" y2="1439"/>
                        <a14:foregroundMark x1="44203" y1="20324" x2="44203" y2="20324"/>
                        <a14:foregroundMark x1="42029" y1="17086" x2="42029" y2="17086"/>
                        <a14:foregroundMark x1="39312" y1="12590" x2="39312" y2="12590"/>
                        <a14:foregroundMark x1="39312" y1="8453" x2="39312" y2="8453"/>
                        <a14:foregroundMark x1="39312" y1="6295" x2="39312" y2="6295"/>
                        <a14:foregroundMark x1="35688" y1="5935" x2="35688" y2="5935"/>
                        <a14:foregroundMark x1="33877" y1="5935" x2="33877" y2="5935"/>
                        <a14:foregroundMark x1="34964" y1="2878" x2="34964" y2="2878"/>
                        <a14:foregroundMark x1="38225" y1="1079" x2="38225" y2="1079"/>
                        <a14:foregroundMark x1="39674" y1="1079" x2="39674" y2="1079"/>
                        <a14:foregroundMark x1="49457" y1="4496" x2="49457" y2="4496"/>
                        <a14:foregroundMark x1="46558" y1="7734" x2="46558" y2="7734"/>
                        <a14:foregroundMark x1="44565" y1="10432" x2="44565" y2="10432"/>
                        <a14:foregroundMark x1="44203" y1="14029" x2="44203" y2="14029"/>
                        <a14:foregroundMark x1="43841" y1="16367" x2="43841" y2="16367"/>
                        <a14:foregroundMark x1="82609" y1="63669" x2="82609" y2="63669"/>
                        <a14:foregroundMark x1="85688" y1="62950" x2="85688" y2="62950"/>
                        <a14:foregroundMark x1="86051" y1="64029" x2="86051" y2="64029"/>
                        <a14:foregroundMark x1="86775" y1="67626" x2="86775" y2="67626"/>
                        <a14:foregroundMark x1="86775" y1="70324" x2="86775" y2="70324"/>
                        <a14:foregroundMark x1="87138" y1="73201" x2="87138" y2="73201"/>
                        <a14:foregroundMark x1="85507" y1="72482" x2="85507" y2="72482"/>
                        <a14:foregroundMark x1="84058" y1="70683" x2="84058" y2="70683"/>
                        <a14:foregroundMark x1="81159" y1="70683" x2="81159" y2="70683"/>
                        <a14:foregroundMark x1="80072" y1="69245" x2="80072" y2="69245"/>
                        <a14:foregroundMark x1="80072" y1="67266" x2="80072" y2="67266"/>
                        <a14:foregroundMark x1="81522" y1="65827" x2="81522" y2="65827"/>
                        <a14:foregroundMark x1="82971" y1="66187" x2="82971" y2="66187"/>
                        <a14:foregroundMark x1="40580" y1="5935" x2="40580" y2="5935"/>
                        <a14:foregroundMark x1="44203" y1="7014" x2="44203" y2="7014"/>
                        <a14:foregroundMark x1="42754" y1="9712" x2="42754" y2="9712"/>
                        <a14:foregroundMark x1="40580" y1="14388" x2="40580" y2="14388"/>
                        <a14:foregroundMark x1="40580" y1="15468" x2="40580" y2="15468"/>
                        <a14:foregroundMark x1="40580" y1="10791" x2="40580" y2="10791"/>
                        <a14:foregroundMark x1="41667" y1="12950" x2="41667" y2="12950"/>
                        <a14:foregroundMark x1="41667" y1="9173" x2="41667" y2="9173"/>
                        <a14:foregroundMark x1="42029" y1="6655" x2="42029" y2="6655"/>
                        <a14:foregroundMark x1="44565" y1="5216" x2="44565" y2="5216"/>
                        <a14:foregroundMark x1="46558" y1="4856" x2="46558" y2="4856"/>
                        <a14:foregroundMark x1="40942" y1="4496" x2="40942" y2="4496"/>
                      </a14:backgroundRemoval>
                    </a14:imgEffect>
                  </a14:imgLayer>
                </a14:imgProps>
              </a:ext>
            </a:extLst>
          </a:blip>
          <a:stretch>
            <a:fillRect/>
          </a:stretch>
        </p:blipFill>
        <p:spPr>
          <a:xfrm>
            <a:off x="286227" y="2280778"/>
            <a:ext cx="2613191" cy="2617525"/>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100000" l="182" r="100000">
                        <a14:foregroundMark x1="13273" y1="15905" x2="13273" y2="15905"/>
                        <a14:foregroundMark x1="8182" y1="22486" x2="8182" y2="22486"/>
                        <a14:foregroundMark x1="3091" y1="32724" x2="3091" y2="32724"/>
                        <a14:foregroundMark x1="91455" y1="23218" x2="91455" y2="23218"/>
                        <a14:foregroundMark x1="95455" y1="32176" x2="95455" y2="32176"/>
                        <a14:foregroundMark x1="96000" y1="67276" x2="96000" y2="67276"/>
                        <a14:foregroundMark x1="95455" y1="69653" x2="95455" y2="69653"/>
                        <a14:foregroundMark x1="91091" y1="76782" x2="91091" y2="76782"/>
                        <a14:foregroundMark x1="86545" y1="83181" x2="86545" y2="83181"/>
                        <a14:foregroundMark x1="82000" y1="87386" x2="82000" y2="87386"/>
                        <a14:foregroundMark x1="76727" y1="91590" x2="76727" y2="91590"/>
                        <a14:foregroundMark x1="68000" y1="95795" x2="68000" y2="95795"/>
                        <a14:foregroundMark x1="22545" y1="91042" x2="22545" y2="91042"/>
                        <a14:foregroundMark x1="17636" y1="87020" x2="17636" y2="87020"/>
                        <a14:foregroundMark x1="13091" y1="82084" x2="13091" y2="82084"/>
                        <a14:foregroundMark x1="8545" y1="77879" x2="8545" y2="77879"/>
                        <a14:foregroundMark x1="3818" y1="67642" x2="3818" y2="67642"/>
                        <a14:foregroundMark x1="8909" y1="76782" x2="8909" y2="76782"/>
                        <a14:foregroundMark x1="3636" y1="69470" x2="3636" y2="69470"/>
                      </a14:backgroundRemoval>
                    </a14:imgEffect>
                  </a14:imgLayer>
                </a14:imgProps>
              </a:ext>
            </a:extLst>
          </a:blip>
          <a:stretch>
            <a:fillRect/>
          </a:stretch>
        </p:blipFill>
        <p:spPr>
          <a:xfrm>
            <a:off x="4319176" y="2283119"/>
            <a:ext cx="2599661" cy="2615184"/>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573" b="98855" l="185" r="96679">
                        <a14:foregroundMark x1="37823" y1="91221" x2="37823" y2="91221"/>
                        <a14:foregroundMark x1="42435" y1="95611" x2="42435" y2="95611"/>
                        <a14:foregroundMark x1="92251" y1="56298" x2="92251" y2="56298"/>
                        <a14:foregroundMark x1="96679" y1="50000" x2="96679" y2="50000"/>
                      </a14:backgroundRemoval>
                    </a14:imgEffect>
                  </a14:imgLayer>
                </a14:imgProps>
              </a:ext>
            </a:extLst>
          </a:blip>
          <a:stretch>
            <a:fillRect/>
          </a:stretch>
        </p:blipFill>
        <p:spPr>
          <a:xfrm>
            <a:off x="8295753" y="2280777"/>
            <a:ext cx="2642191" cy="2684151"/>
          </a:xfrm>
          <a:prstGeom prst="rect">
            <a:avLst/>
          </a:prstGeom>
        </p:spPr>
      </p:pic>
      <p:sp>
        <p:nvSpPr>
          <p:cNvPr id="25" name="Text Box 2"/>
          <p:cNvSpPr txBox="1">
            <a:spLocks noChangeArrowheads="1"/>
          </p:cNvSpPr>
          <p:nvPr/>
        </p:nvSpPr>
        <p:spPr bwMode="auto">
          <a:xfrm>
            <a:off x="9230912" y="4849509"/>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8</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516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Paraná </a:t>
            </a:r>
            <a:r>
              <a:rPr lang="en-US" b="1" dirty="0" smtClean="0">
                <a:solidFill>
                  <a:srgbClr val="379CC3"/>
                </a:solidFill>
              </a:rPr>
              <a:t>Statistics</a:t>
            </a:r>
            <a:endParaRPr lang="en-US" b="1" dirty="0">
              <a:solidFill>
                <a:srgbClr val="379CC3"/>
              </a:solidFill>
            </a:endParaRPr>
          </a:p>
        </p:txBody>
      </p:sp>
      <p:grpSp>
        <p:nvGrpSpPr>
          <p:cNvPr id="20" name="Group 19"/>
          <p:cNvGrpSpPr/>
          <p:nvPr/>
        </p:nvGrpSpPr>
        <p:grpSpPr>
          <a:xfrm>
            <a:off x="10126980" y="4558396"/>
            <a:ext cx="1581330" cy="1160621"/>
            <a:chOff x="9852660" y="3646169"/>
            <a:chExt cx="1581330" cy="116062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129" t="17963" r="36648" b="25108"/>
            <a:stretch/>
          </p:blipFill>
          <p:spPr>
            <a:xfrm>
              <a:off x="9852660" y="3646169"/>
              <a:ext cx="457200" cy="914401"/>
            </a:xfrm>
            <a:prstGeom prst="rect">
              <a:avLst/>
            </a:prstGeom>
          </p:spPr>
        </p:pic>
        <p:grpSp>
          <p:nvGrpSpPr>
            <p:cNvPr id="19" name="Group 18"/>
            <p:cNvGrpSpPr/>
            <p:nvPr/>
          </p:nvGrpSpPr>
          <p:grpSpPr>
            <a:xfrm>
              <a:off x="10302420" y="3646169"/>
              <a:ext cx="1131570" cy="1160621"/>
              <a:chOff x="10302420" y="3646169"/>
              <a:chExt cx="1131570" cy="1160621"/>
            </a:xfrm>
          </p:grpSpPr>
          <p:sp>
            <p:nvSpPr>
              <p:cNvPr id="4" name="TextBox 3"/>
              <p:cNvSpPr txBox="1"/>
              <p:nvPr/>
            </p:nvSpPr>
            <p:spPr>
              <a:xfrm>
                <a:off x="10302420" y="3646169"/>
                <a:ext cx="1131570" cy="338554"/>
              </a:xfrm>
              <a:prstGeom prst="rect">
                <a:avLst/>
              </a:prstGeom>
              <a:noFill/>
            </p:spPr>
            <p:txBody>
              <a:bodyPr wrap="square" rtlCol="0">
                <a:spAutoFit/>
              </a:bodyPr>
              <a:lstStyle/>
              <a:p>
                <a:r>
                  <a:rPr lang="en-US" sz="1600" dirty="0" smtClean="0">
                    <a:solidFill>
                      <a:schemeClr val="tx1">
                        <a:lumMod val="75000"/>
                        <a:lumOff val="25000"/>
                      </a:schemeClr>
                    </a:solidFill>
                  </a:rPr>
                  <a:t>MOD16</a:t>
                </a:r>
                <a:endParaRPr lang="en-US" sz="1600" dirty="0">
                  <a:solidFill>
                    <a:schemeClr val="tx1">
                      <a:lumMod val="75000"/>
                      <a:lumOff val="25000"/>
                    </a:schemeClr>
                  </a:solidFill>
                </a:endParaRPr>
              </a:p>
            </p:txBody>
          </p:sp>
          <p:sp>
            <p:nvSpPr>
              <p:cNvPr id="5" name="TextBox 4"/>
              <p:cNvSpPr txBox="1"/>
              <p:nvPr/>
            </p:nvSpPr>
            <p:spPr>
              <a:xfrm>
                <a:off x="10309860" y="3934092"/>
                <a:ext cx="1021260" cy="338554"/>
              </a:xfrm>
              <a:prstGeom prst="rect">
                <a:avLst/>
              </a:prstGeom>
              <a:noFill/>
            </p:spPr>
            <p:txBody>
              <a:bodyPr wrap="square" rtlCol="0">
                <a:spAutoFit/>
              </a:bodyPr>
              <a:lstStyle/>
              <a:p>
                <a:r>
                  <a:rPr lang="en-US" sz="1600" dirty="0" smtClean="0">
                    <a:solidFill>
                      <a:schemeClr val="tx1">
                        <a:lumMod val="75000"/>
                        <a:lumOff val="25000"/>
                      </a:schemeClr>
                    </a:solidFill>
                  </a:rPr>
                  <a:t>SSEBop</a:t>
                </a:r>
                <a:endParaRPr lang="en-US" sz="1600" dirty="0">
                  <a:solidFill>
                    <a:schemeClr val="tx1">
                      <a:lumMod val="75000"/>
                      <a:lumOff val="25000"/>
                    </a:schemeClr>
                  </a:solidFill>
                </a:endParaRPr>
              </a:p>
            </p:txBody>
          </p:sp>
          <p:sp>
            <p:nvSpPr>
              <p:cNvPr id="8" name="TextBox 7"/>
              <p:cNvSpPr txBox="1"/>
              <p:nvPr/>
            </p:nvSpPr>
            <p:spPr>
              <a:xfrm>
                <a:off x="10309860" y="4222015"/>
                <a:ext cx="1124130" cy="584775"/>
              </a:xfrm>
              <a:prstGeom prst="rect">
                <a:avLst/>
              </a:prstGeom>
              <a:noFill/>
            </p:spPr>
            <p:txBody>
              <a:bodyPr wrap="square" rtlCol="0">
                <a:spAutoFit/>
              </a:bodyPr>
              <a:lstStyle/>
              <a:p>
                <a:r>
                  <a:rPr lang="en-US" sz="1600" dirty="0" smtClean="0">
                    <a:solidFill>
                      <a:schemeClr val="tx1">
                        <a:lumMod val="75000"/>
                        <a:lumOff val="25000"/>
                      </a:schemeClr>
                    </a:solidFill>
                  </a:rPr>
                  <a:t>GLDAS-2-Noah</a:t>
                </a:r>
                <a:endParaRPr lang="en-US" sz="1600" dirty="0">
                  <a:solidFill>
                    <a:schemeClr val="tx1">
                      <a:lumMod val="75000"/>
                      <a:lumOff val="25000"/>
                    </a:schemeClr>
                  </a:solidFill>
                </a:endParaRPr>
              </a:p>
            </p:txBody>
          </p:sp>
        </p:grpSp>
      </p:grpSp>
      <p:grpSp>
        <p:nvGrpSpPr>
          <p:cNvPr id="17" name="Group 16"/>
          <p:cNvGrpSpPr/>
          <p:nvPr/>
        </p:nvGrpSpPr>
        <p:grpSpPr>
          <a:xfrm>
            <a:off x="548916" y="1961740"/>
            <a:ext cx="6490498" cy="3680334"/>
            <a:chOff x="1188032" y="1950310"/>
            <a:chExt cx="6340708" cy="3680334"/>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9" name="TextBox 8"/>
            <p:cNvSpPr txBox="1"/>
            <p:nvPr/>
          </p:nvSpPr>
          <p:spPr>
            <a:xfrm>
              <a:off x="1872460" y="5105110"/>
              <a:ext cx="441454" cy="338554"/>
            </a:xfrm>
            <a:prstGeom prst="rect">
              <a:avLst/>
            </a:prstGeom>
            <a:noFill/>
          </p:spPr>
          <p:txBody>
            <a:bodyPr wrap="square" rtlCol="0">
              <a:spAutoFit/>
            </a:bodyPr>
            <a:lstStyle/>
            <a:p>
              <a:r>
                <a:rPr lang="en-US" sz="1600" dirty="0" smtClean="0">
                  <a:solidFill>
                    <a:schemeClr val="tx1">
                      <a:lumMod val="75000"/>
                      <a:lumOff val="25000"/>
                    </a:schemeClr>
                  </a:solidFill>
                </a:rPr>
                <a:t>0</a:t>
              </a:r>
              <a:endParaRPr lang="en-US" sz="1600" dirty="0">
                <a:solidFill>
                  <a:schemeClr val="tx1">
                    <a:lumMod val="75000"/>
                    <a:lumOff val="25000"/>
                  </a:schemeClr>
                </a:solidFill>
              </a:endParaRPr>
            </a:p>
          </p:txBody>
        </p:sp>
        <p:sp>
          <p:nvSpPr>
            <p:cNvPr id="10" name="TextBox 9"/>
            <p:cNvSpPr txBox="1"/>
            <p:nvPr/>
          </p:nvSpPr>
          <p:spPr>
            <a:xfrm>
              <a:off x="1775967" y="4053510"/>
              <a:ext cx="514351" cy="307777"/>
            </a:xfrm>
            <a:prstGeom prst="rect">
              <a:avLst/>
            </a:prstGeom>
            <a:noFill/>
          </p:spPr>
          <p:txBody>
            <a:bodyPr wrap="square" rtlCol="0">
              <a:spAutoFit/>
            </a:bodyPr>
            <a:lstStyle/>
            <a:p>
              <a:r>
                <a:rPr lang="en-US" sz="1400" dirty="0" smtClean="0">
                  <a:solidFill>
                    <a:schemeClr val="tx1">
                      <a:lumMod val="75000"/>
                      <a:lumOff val="25000"/>
                    </a:schemeClr>
                  </a:solidFill>
                </a:rPr>
                <a:t>50</a:t>
              </a:r>
              <a:endParaRPr lang="en-US" sz="1400" dirty="0">
                <a:solidFill>
                  <a:schemeClr val="tx1">
                    <a:lumMod val="75000"/>
                    <a:lumOff val="25000"/>
                  </a:schemeClr>
                </a:solidFill>
              </a:endParaRPr>
            </a:p>
          </p:txBody>
        </p:sp>
        <p:sp>
          <p:nvSpPr>
            <p:cNvPr id="11" name="TextBox 10"/>
            <p:cNvSpPr txBox="1"/>
            <p:nvPr/>
          </p:nvSpPr>
          <p:spPr>
            <a:xfrm>
              <a:off x="1711510" y="3001910"/>
              <a:ext cx="569379" cy="307777"/>
            </a:xfrm>
            <a:prstGeom prst="rect">
              <a:avLst/>
            </a:prstGeom>
            <a:noFill/>
          </p:spPr>
          <p:txBody>
            <a:bodyPr wrap="square" rtlCol="0">
              <a:spAutoFit/>
            </a:bodyPr>
            <a:lstStyle/>
            <a:p>
              <a:r>
                <a:rPr lang="en-US" sz="1400" dirty="0" smtClean="0">
                  <a:solidFill>
                    <a:schemeClr val="tx1">
                      <a:lumMod val="75000"/>
                      <a:lumOff val="25000"/>
                    </a:schemeClr>
                  </a:solidFill>
                </a:rPr>
                <a:t>100</a:t>
              </a:r>
              <a:endParaRPr lang="en-US" sz="1400" dirty="0">
                <a:solidFill>
                  <a:schemeClr val="tx1">
                    <a:lumMod val="75000"/>
                    <a:lumOff val="25000"/>
                  </a:schemeClr>
                </a:solidFill>
              </a:endParaRPr>
            </a:p>
          </p:txBody>
        </p:sp>
        <p:sp>
          <p:nvSpPr>
            <p:cNvPr id="12" name="TextBox 11"/>
            <p:cNvSpPr txBox="1"/>
            <p:nvPr/>
          </p:nvSpPr>
          <p:spPr>
            <a:xfrm>
              <a:off x="1710631" y="1950310"/>
              <a:ext cx="512572" cy="307777"/>
            </a:xfrm>
            <a:prstGeom prst="rect">
              <a:avLst/>
            </a:prstGeom>
            <a:noFill/>
          </p:spPr>
          <p:txBody>
            <a:bodyPr wrap="square" rtlCol="0">
              <a:spAutoFit/>
            </a:bodyPr>
            <a:lstStyle/>
            <a:p>
              <a:r>
                <a:rPr lang="en-US" sz="1400" dirty="0" smtClean="0">
                  <a:solidFill>
                    <a:schemeClr val="tx1">
                      <a:lumMod val="75000"/>
                      <a:lumOff val="25000"/>
                    </a:schemeClr>
                  </a:solidFill>
                </a:rPr>
                <a:t>150</a:t>
              </a:r>
              <a:endParaRPr lang="en-US" sz="1400" dirty="0">
                <a:solidFill>
                  <a:schemeClr val="tx1">
                    <a:lumMod val="75000"/>
                    <a:lumOff val="25000"/>
                  </a:schemeClr>
                </a:solidFill>
              </a:endParaRPr>
            </a:p>
          </p:txBody>
        </p:sp>
        <p:sp>
          <p:nvSpPr>
            <p:cNvPr id="13" name="TextBox 12"/>
            <p:cNvSpPr txBox="1"/>
            <p:nvPr/>
          </p:nvSpPr>
          <p:spPr>
            <a:xfrm>
              <a:off x="4511220" y="5292090"/>
              <a:ext cx="1131570" cy="338554"/>
            </a:xfrm>
            <a:prstGeom prst="rect">
              <a:avLst/>
            </a:prstGeom>
            <a:noFill/>
          </p:spPr>
          <p:txBody>
            <a:bodyPr wrap="square" rtlCol="0">
              <a:spAutoFit/>
            </a:bodyPr>
            <a:lstStyle/>
            <a:p>
              <a:r>
                <a:rPr lang="en-US" sz="1600" dirty="0" smtClean="0">
                  <a:solidFill>
                    <a:schemeClr val="tx1">
                      <a:lumMod val="75000"/>
                      <a:lumOff val="25000"/>
                    </a:schemeClr>
                  </a:solidFill>
                </a:rPr>
                <a:t>MOD16</a:t>
              </a:r>
              <a:endParaRPr lang="en-US" sz="1600" dirty="0">
                <a:solidFill>
                  <a:schemeClr val="tx1">
                    <a:lumMod val="75000"/>
                    <a:lumOff val="25000"/>
                  </a:schemeClr>
                </a:solidFill>
              </a:endParaRPr>
            </a:p>
          </p:txBody>
        </p:sp>
        <p:sp>
          <p:nvSpPr>
            <p:cNvPr id="14" name="TextBox 13"/>
            <p:cNvSpPr txBox="1"/>
            <p:nvPr/>
          </p:nvSpPr>
          <p:spPr>
            <a:xfrm>
              <a:off x="6507480" y="5292090"/>
              <a:ext cx="1021260" cy="338554"/>
            </a:xfrm>
            <a:prstGeom prst="rect">
              <a:avLst/>
            </a:prstGeom>
            <a:noFill/>
          </p:spPr>
          <p:txBody>
            <a:bodyPr wrap="square" rtlCol="0">
              <a:spAutoFit/>
            </a:bodyPr>
            <a:lstStyle/>
            <a:p>
              <a:r>
                <a:rPr lang="en-US" sz="1600" dirty="0" smtClean="0">
                  <a:solidFill>
                    <a:schemeClr val="tx1">
                      <a:lumMod val="75000"/>
                      <a:lumOff val="25000"/>
                    </a:schemeClr>
                  </a:solidFill>
                </a:rPr>
                <a:t>SSEBop</a:t>
              </a:r>
              <a:endParaRPr lang="en-US" sz="1600" dirty="0">
                <a:solidFill>
                  <a:schemeClr val="tx1">
                    <a:lumMod val="75000"/>
                    <a:lumOff val="25000"/>
                  </a:schemeClr>
                </a:solidFill>
              </a:endParaRPr>
            </a:p>
          </p:txBody>
        </p:sp>
        <p:sp>
          <p:nvSpPr>
            <p:cNvPr id="15" name="TextBox 14"/>
            <p:cNvSpPr txBox="1"/>
            <p:nvPr/>
          </p:nvSpPr>
          <p:spPr>
            <a:xfrm>
              <a:off x="2391937" y="5274386"/>
              <a:ext cx="1706842" cy="338554"/>
            </a:xfrm>
            <a:prstGeom prst="rect">
              <a:avLst/>
            </a:prstGeom>
            <a:noFill/>
          </p:spPr>
          <p:txBody>
            <a:bodyPr wrap="square" rtlCol="0">
              <a:spAutoFit/>
            </a:bodyPr>
            <a:lstStyle/>
            <a:p>
              <a:r>
                <a:rPr lang="en-US" sz="1600" dirty="0" smtClean="0">
                  <a:solidFill>
                    <a:schemeClr val="tx1">
                      <a:lumMod val="75000"/>
                      <a:lumOff val="25000"/>
                    </a:schemeClr>
                  </a:solidFill>
                </a:rPr>
                <a:t>GLDAS-2-Noah</a:t>
              </a:r>
              <a:endParaRPr lang="en-US" sz="1600" dirty="0">
                <a:solidFill>
                  <a:schemeClr val="tx1">
                    <a:lumMod val="75000"/>
                    <a:lumOff val="25000"/>
                  </a:schemeClr>
                </a:solidFill>
              </a:endParaRPr>
            </a:p>
          </p:txBody>
        </p:sp>
        <p:sp>
          <p:nvSpPr>
            <p:cNvPr id="16" name="TextBox 15"/>
            <p:cNvSpPr txBox="1"/>
            <p:nvPr/>
          </p:nvSpPr>
          <p:spPr>
            <a:xfrm rot="16200000">
              <a:off x="321097" y="3125021"/>
              <a:ext cx="2103201" cy="369332"/>
            </a:xfrm>
            <a:prstGeom prst="rect">
              <a:avLst/>
            </a:prstGeom>
            <a:noFill/>
          </p:spPr>
          <p:txBody>
            <a:bodyPr wrap="square" rtlCol="0">
              <a:spAutoFit/>
            </a:bodyPr>
            <a:lstStyle/>
            <a:p>
              <a:r>
                <a:rPr lang="en-US" dirty="0" smtClean="0">
                  <a:solidFill>
                    <a:schemeClr val="tx1">
                      <a:lumMod val="75000"/>
                      <a:lumOff val="25000"/>
                    </a:schemeClr>
                  </a:solidFill>
                </a:rPr>
                <a:t>Monthly ET (mm)</a:t>
              </a:r>
              <a:endParaRPr lang="en-US" dirty="0">
                <a:solidFill>
                  <a:schemeClr val="tx1">
                    <a:lumMod val="75000"/>
                    <a:lumOff val="25000"/>
                  </a:schemeClr>
                </a:solidFill>
              </a:endParaRPr>
            </a:p>
          </p:txBody>
        </p:sp>
      </p:grpSp>
      <p:sp>
        <p:nvSpPr>
          <p:cNvPr id="21" name="TextBox 20"/>
          <p:cNvSpPr txBox="1"/>
          <p:nvPr/>
        </p:nvSpPr>
        <p:spPr>
          <a:xfrm>
            <a:off x="9624060" y="2486135"/>
            <a:ext cx="1211580" cy="307777"/>
          </a:xfrm>
          <a:prstGeom prst="rect">
            <a:avLst/>
          </a:prstGeom>
          <a:noFill/>
        </p:spPr>
        <p:txBody>
          <a:bodyPr wrap="square" rtlCol="0">
            <a:spAutoFit/>
          </a:bodyPr>
          <a:lstStyle/>
          <a:p>
            <a:r>
              <a:rPr lang="en-US" sz="1400" dirty="0" smtClean="0">
                <a:solidFill>
                  <a:schemeClr val="tx1">
                    <a:lumMod val="75000"/>
                    <a:lumOff val="25000"/>
                  </a:schemeClr>
                </a:solidFill>
              </a:rPr>
              <a:t>Group A</a:t>
            </a:r>
            <a:endParaRPr lang="en-US" sz="1400" dirty="0">
              <a:solidFill>
                <a:schemeClr val="tx1">
                  <a:lumMod val="75000"/>
                  <a:lumOff val="25000"/>
                </a:schemeClr>
              </a:solidFill>
            </a:endParaRPr>
          </a:p>
        </p:txBody>
      </p:sp>
      <p:sp>
        <p:nvSpPr>
          <p:cNvPr id="22" name="TextBox 21"/>
          <p:cNvSpPr txBox="1"/>
          <p:nvPr/>
        </p:nvSpPr>
        <p:spPr>
          <a:xfrm>
            <a:off x="9666134" y="3735223"/>
            <a:ext cx="1211580" cy="307777"/>
          </a:xfrm>
          <a:prstGeom prst="rect">
            <a:avLst/>
          </a:prstGeom>
          <a:noFill/>
        </p:spPr>
        <p:txBody>
          <a:bodyPr wrap="square" rtlCol="0">
            <a:spAutoFit/>
          </a:bodyPr>
          <a:lstStyle/>
          <a:p>
            <a:r>
              <a:rPr lang="en-US" sz="1400" dirty="0" smtClean="0">
                <a:solidFill>
                  <a:schemeClr val="tx1">
                    <a:lumMod val="75000"/>
                    <a:lumOff val="25000"/>
                  </a:schemeClr>
                </a:solidFill>
              </a:rPr>
              <a:t>Group B</a:t>
            </a:r>
            <a:endParaRPr lang="en-US" sz="1400" dirty="0">
              <a:solidFill>
                <a:schemeClr val="tx1">
                  <a:lumMod val="75000"/>
                  <a:lumOff val="25000"/>
                </a:schemeClr>
              </a:solidFill>
            </a:endParaRPr>
          </a:p>
        </p:txBody>
      </p:sp>
      <p:sp>
        <p:nvSpPr>
          <p:cNvPr id="23" name="TextBox 22"/>
          <p:cNvSpPr txBox="1"/>
          <p:nvPr/>
        </p:nvSpPr>
        <p:spPr>
          <a:xfrm>
            <a:off x="8292952" y="5303519"/>
            <a:ext cx="1245870" cy="584775"/>
          </a:xfrm>
          <a:prstGeom prst="rect">
            <a:avLst/>
          </a:prstGeom>
          <a:noFill/>
        </p:spPr>
        <p:txBody>
          <a:bodyPr wrap="square" rtlCol="0">
            <a:spAutoFit/>
          </a:bodyPr>
          <a:lstStyle/>
          <a:p>
            <a:r>
              <a:rPr lang="en-US" sz="1600" dirty="0" smtClean="0">
                <a:solidFill>
                  <a:schemeClr val="tx1">
                    <a:lumMod val="75000"/>
                    <a:lumOff val="25000"/>
                  </a:schemeClr>
                </a:solidFill>
              </a:rPr>
              <a:t>Each Pair Student’s t </a:t>
            </a:r>
            <a:endParaRPr lang="en-US" sz="1600" dirty="0">
              <a:solidFill>
                <a:schemeClr val="tx1">
                  <a:lumMod val="75000"/>
                  <a:lumOff val="25000"/>
                </a:schemeClr>
              </a:solidFill>
            </a:endParaRPr>
          </a:p>
        </p:txBody>
      </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12418" t="2788" r="20687" b="5983"/>
          <a:stretch/>
        </p:blipFill>
        <p:spPr>
          <a:xfrm>
            <a:off x="1533064" y="1566022"/>
            <a:ext cx="5883857" cy="3803904"/>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79056" t="2787" r="3106" b="8112"/>
          <a:stretch/>
        </p:blipFill>
        <p:spPr>
          <a:xfrm>
            <a:off x="8050441" y="1566022"/>
            <a:ext cx="1615693" cy="3721608"/>
          </a:xfrm>
          <a:prstGeom prst="rect">
            <a:avLst/>
          </a:prstGeom>
        </p:spPr>
      </p:pic>
    </p:spTree>
    <p:extLst>
      <p:ext uri="{BB962C8B-B14F-4D97-AF65-F5344CB8AC3E}">
        <p14:creationId xmlns:p14="http://schemas.microsoft.com/office/powerpoint/2010/main" val="3847202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a:t>
            </a:r>
            <a:r>
              <a:rPr lang="en-US" b="1" dirty="0" smtClean="0">
                <a:solidFill>
                  <a:srgbClr val="379CC3"/>
                </a:solidFill>
              </a:rPr>
              <a:t>Paraná Statistics</a:t>
            </a:r>
            <a:endParaRPr lang="en-US" b="1" dirty="0">
              <a:solidFill>
                <a:srgbClr val="379CC3"/>
              </a:solidFill>
            </a:endParaRP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2" name="Table 1"/>
          <p:cNvGraphicFramePr>
            <a:graphicFrameLocks noGrp="1"/>
          </p:cNvGraphicFramePr>
          <p:nvPr>
            <p:extLst>
              <p:ext uri="{D42A27DB-BD31-4B8C-83A1-F6EECF244321}">
                <p14:modId xmlns:p14="http://schemas.microsoft.com/office/powerpoint/2010/main" val="2340623699"/>
              </p:ext>
            </p:extLst>
          </p:nvPr>
        </p:nvGraphicFramePr>
        <p:xfrm>
          <a:off x="866140" y="1265306"/>
          <a:ext cx="11101071" cy="5146926"/>
        </p:xfrm>
        <a:graphic>
          <a:graphicData uri="http://schemas.openxmlformats.org/drawingml/2006/table">
            <a:tbl>
              <a:tblPr firstRow="1" bandRow="1">
                <a:tableStyleId>{5C22544A-7EE6-4342-B048-85BDC9FD1C3A}</a:tableStyleId>
              </a:tblPr>
              <a:tblGrid>
                <a:gridCol w="2357120">
                  <a:extLst>
                    <a:ext uri="{9D8B030D-6E8A-4147-A177-3AD203B41FA5}">
                      <a16:colId xmlns="" xmlns:a16="http://schemas.microsoft.com/office/drawing/2014/main" val="166464250"/>
                    </a:ext>
                  </a:extLst>
                </a:gridCol>
                <a:gridCol w="2411730">
                  <a:extLst>
                    <a:ext uri="{9D8B030D-6E8A-4147-A177-3AD203B41FA5}">
                      <a16:colId xmlns="" xmlns:a16="http://schemas.microsoft.com/office/drawing/2014/main" val="190542275"/>
                    </a:ext>
                  </a:extLst>
                </a:gridCol>
                <a:gridCol w="1874520">
                  <a:extLst>
                    <a:ext uri="{9D8B030D-6E8A-4147-A177-3AD203B41FA5}">
                      <a16:colId xmlns="" xmlns:a16="http://schemas.microsoft.com/office/drawing/2014/main" val="464970366"/>
                    </a:ext>
                  </a:extLst>
                </a:gridCol>
                <a:gridCol w="2343150">
                  <a:extLst>
                    <a:ext uri="{9D8B030D-6E8A-4147-A177-3AD203B41FA5}">
                      <a16:colId xmlns="" xmlns:a16="http://schemas.microsoft.com/office/drawing/2014/main" val="1409331330"/>
                    </a:ext>
                  </a:extLst>
                </a:gridCol>
                <a:gridCol w="2114551">
                  <a:extLst>
                    <a:ext uri="{9D8B030D-6E8A-4147-A177-3AD203B41FA5}">
                      <a16:colId xmlns="" xmlns:a16="http://schemas.microsoft.com/office/drawing/2014/main" val="129110287"/>
                    </a:ext>
                  </a:extLst>
                </a:gridCol>
              </a:tblGrid>
              <a:tr h="670778">
                <a:tc>
                  <a:txBody>
                    <a:bodyPr/>
                    <a:lstStyle/>
                    <a:p>
                      <a:r>
                        <a:rPr lang="en-US" sz="2400" dirty="0" smtClean="0">
                          <a:solidFill>
                            <a:schemeClr val="bg1"/>
                          </a:solidFill>
                        </a:rPr>
                        <a:t>Water Years</a:t>
                      </a:r>
                      <a:endParaRPr lang="en-US" sz="24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bg1"/>
                          </a:solidFill>
                        </a:rPr>
                        <a:t>Kruskal</a:t>
                      </a:r>
                      <a:r>
                        <a:rPr lang="en-US" sz="2400" baseline="0" dirty="0" smtClean="0">
                          <a:solidFill>
                            <a:schemeClr val="bg1"/>
                          </a:solidFill>
                        </a:rPr>
                        <a:t> Wallis</a:t>
                      </a:r>
                      <a:endParaRPr lang="en-US" sz="2400" dirty="0" smtClean="0">
                        <a:solidFill>
                          <a:schemeClr val="bg1"/>
                        </a:solidFill>
                      </a:endParaRPr>
                    </a:p>
                  </a:txBody>
                  <a:tcPr/>
                </a:tc>
                <a:tc gridSpan="3">
                  <a:txBody>
                    <a:bodyPr/>
                    <a:lstStyle/>
                    <a:p>
                      <a:pPr algn="ctr"/>
                      <a:r>
                        <a:rPr lang="en-US" sz="2400" dirty="0" smtClean="0">
                          <a:solidFill>
                            <a:schemeClr val="bg1"/>
                          </a:solidFill>
                        </a:rPr>
                        <a:t>Student’s t</a:t>
                      </a:r>
                      <a:r>
                        <a:rPr lang="en-US" sz="2400" baseline="0" dirty="0" smtClean="0">
                          <a:solidFill>
                            <a:schemeClr val="bg1"/>
                          </a:solidFill>
                        </a:rPr>
                        <a:t> </a:t>
                      </a:r>
                      <a:endParaRPr lang="en-US" sz="2400" dirty="0">
                        <a:solidFill>
                          <a:schemeClr val="bg1"/>
                        </a:solidFill>
                      </a:endParaRP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205753947"/>
                  </a:ext>
                </a:extLst>
              </a:tr>
              <a:tr h="1122258">
                <a:tc>
                  <a:txBody>
                    <a:bodyPr/>
                    <a:lstStyle/>
                    <a:p>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All Models</a:t>
                      </a:r>
                    </a:p>
                  </a:txBody>
                  <a:tcPr/>
                </a:tc>
                <a:tc>
                  <a:txBody>
                    <a:bodyPr/>
                    <a:lstStyle/>
                    <a:p>
                      <a:r>
                        <a:rPr lang="en-US" sz="2000" dirty="0" smtClean="0">
                          <a:solidFill>
                            <a:schemeClr val="tx1">
                              <a:lumMod val="75000"/>
                              <a:lumOff val="25000"/>
                            </a:schemeClr>
                          </a:solidFill>
                        </a:rPr>
                        <a:t>MOD16 vs.</a:t>
                      </a:r>
                      <a:r>
                        <a:rPr lang="en-US" sz="2000" baseline="0" dirty="0" smtClean="0">
                          <a:solidFill>
                            <a:schemeClr val="tx1">
                              <a:lumMod val="75000"/>
                              <a:lumOff val="25000"/>
                            </a:schemeClr>
                          </a:solidFill>
                        </a:rPr>
                        <a:t> SSEBop</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MOD16 vs.</a:t>
                      </a:r>
                      <a:r>
                        <a:rPr lang="en-US" sz="2000" baseline="0" dirty="0" smtClean="0">
                          <a:solidFill>
                            <a:schemeClr val="tx1">
                              <a:lumMod val="75000"/>
                              <a:lumOff val="25000"/>
                            </a:schemeClr>
                          </a:solidFill>
                        </a:rPr>
                        <a:t> GLDAS-2-Noah</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GLDAS-2-Noah</a:t>
                      </a:r>
                      <a:r>
                        <a:rPr lang="en-US" sz="2000" baseline="0" dirty="0" smtClean="0">
                          <a:solidFill>
                            <a:schemeClr val="tx1">
                              <a:lumMod val="75000"/>
                              <a:lumOff val="25000"/>
                            </a:schemeClr>
                          </a:solidFill>
                        </a:rPr>
                        <a:t> vs. SSEBop</a:t>
                      </a:r>
                      <a:endParaRPr lang="en-US" sz="2000" dirty="0">
                        <a:solidFill>
                          <a:schemeClr val="tx1">
                            <a:lumMod val="75000"/>
                            <a:lumOff val="25000"/>
                          </a:schemeClr>
                        </a:solidFill>
                      </a:endParaRPr>
                    </a:p>
                  </a:txBody>
                  <a:tcPr/>
                </a:tc>
                <a:extLst>
                  <a:ext uri="{0D108BD9-81ED-4DB2-BD59-A6C34878D82A}">
                    <a16:rowId xmlns="" xmlns:a16="http://schemas.microsoft.com/office/drawing/2014/main" val="3283870379"/>
                  </a:ext>
                </a:extLst>
              </a:tr>
              <a:tr h="670778">
                <a:tc>
                  <a:txBody>
                    <a:bodyPr/>
                    <a:lstStyle/>
                    <a:p>
                      <a:r>
                        <a:rPr lang="en-US" sz="2000" dirty="0" smtClean="0">
                          <a:solidFill>
                            <a:schemeClr val="tx1">
                              <a:lumMod val="75000"/>
                              <a:lumOff val="25000"/>
                            </a:schemeClr>
                          </a:solidFill>
                        </a:rPr>
                        <a:t>Two</a:t>
                      </a:r>
                      <a:r>
                        <a:rPr lang="en-US" sz="2000" baseline="0" dirty="0" smtClean="0">
                          <a:solidFill>
                            <a:schemeClr val="tx1">
                              <a:lumMod val="75000"/>
                              <a:lumOff val="25000"/>
                            </a:schemeClr>
                          </a:solidFill>
                        </a:rPr>
                        <a:t> Water Years</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0.0009**</a:t>
                      </a:r>
                    </a:p>
                  </a:txBody>
                  <a:tcPr/>
                </a:tc>
                <a:tc>
                  <a:txBody>
                    <a:bodyPr/>
                    <a:lstStyle/>
                    <a:p>
                      <a:r>
                        <a:rPr lang="en-US" sz="2000" dirty="0" smtClean="0">
                          <a:solidFill>
                            <a:schemeClr val="tx1">
                              <a:lumMod val="75000"/>
                              <a:lumOff val="25000"/>
                            </a:schemeClr>
                          </a:solidFill>
                        </a:rPr>
                        <a:t>0.0001**</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0.0035**</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0.2927</a:t>
                      </a:r>
                      <a:endParaRPr lang="en-US" sz="2000" dirty="0">
                        <a:solidFill>
                          <a:schemeClr val="tx1">
                            <a:lumMod val="75000"/>
                            <a:lumOff val="25000"/>
                          </a:schemeClr>
                        </a:solidFill>
                      </a:endParaRPr>
                    </a:p>
                  </a:txBody>
                  <a:tcPr/>
                </a:tc>
                <a:extLst>
                  <a:ext uri="{0D108BD9-81ED-4DB2-BD59-A6C34878D82A}">
                    <a16:rowId xmlns="" xmlns:a16="http://schemas.microsoft.com/office/drawing/2014/main" val="4062193241"/>
                  </a:ext>
                </a:extLst>
              </a:tr>
              <a:tr h="670778">
                <a:tc>
                  <a:txBody>
                    <a:bodyPr/>
                    <a:lstStyle/>
                    <a:p>
                      <a:r>
                        <a:rPr lang="en-US" sz="2000" dirty="0" smtClean="0">
                          <a:solidFill>
                            <a:schemeClr val="tx1">
                              <a:lumMod val="75000"/>
                              <a:lumOff val="25000"/>
                            </a:schemeClr>
                          </a:solidFill>
                        </a:rPr>
                        <a:t>2016</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0.0144*</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0.0032**</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0.0181*</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0.4939</a:t>
                      </a:r>
                      <a:endParaRPr lang="en-US" sz="2000" dirty="0">
                        <a:solidFill>
                          <a:schemeClr val="tx1">
                            <a:lumMod val="75000"/>
                            <a:lumOff val="25000"/>
                          </a:schemeClr>
                        </a:solidFill>
                      </a:endParaRPr>
                    </a:p>
                  </a:txBody>
                  <a:tcPr/>
                </a:tc>
                <a:extLst>
                  <a:ext uri="{0D108BD9-81ED-4DB2-BD59-A6C34878D82A}">
                    <a16:rowId xmlns="" xmlns:a16="http://schemas.microsoft.com/office/drawing/2014/main" val="3451578136"/>
                  </a:ext>
                </a:extLst>
              </a:tr>
              <a:tr h="670778">
                <a:tc>
                  <a:txBody>
                    <a:bodyPr/>
                    <a:lstStyle/>
                    <a:p>
                      <a:r>
                        <a:rPr lang="en-US" sz="2000" dirty="0" smtClean="0">
                          <a:solidFill>
                            <a:schemeClr val="tx1">
                              <a:lumMod val="75000"/>
                              <a:lumOff val="25000"/>
                            </a:schemeClr>
                          </a:solidFill>
                        </a:rPr>
                        <a:t>2017</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0.0523</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0.0169*</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0.0920</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0.4400</a:t>
                      </a:r>
                      <a:endParaRPr lang="en-US" sz="2000" dirty="0">
                        <a:solidFill>
                          <a:schemeClr val="tx1">
                            <a:lumMod val="75000"/>
                            <a:lumOff val="25000"/>
                          </a:schemeClr>
                        </a:solidFill>
                      </a:endParaRPr>
                    </a:p>
                  </a:txBody>
                  <a:tcPr/>
                </a:tc>
                <a:extLst>
                  <a:ext uri="{0D108BD9-81ED-4DB2-BD59-A6C34878D82A}">
                    <a16:rowId xmlns="" xmlns:a16="http://schemas.microsoft.com/office/drawing/2014/main" val="220103253"/>
                  </a:ext>
                </a:extLst>
              </a:tr>
              <a:tr h="670778">
                <a:tc gridSpan="5">
                  <a:txBody>
                    <a:bodyPr/>
                    <a:lstStyle/>
                    <a:p>
                      <a:pPr algn="ctr"/>
                      <a:r>
                        <a:rPr lang="en-US" dirty="0" smtClean="0">
                          <a:solidFill>
                            <a:schemeClr val="tx1">
                              <a:lumMod val="75000"/>
                              <a:lumOff val="25000"/>
                            </a:schemeClr>
                          </a:solidFill>
                        </a:rPr>
                        <a:t>* Significant Level at 95%</a:t>
                      </a:r>
                      <a:endParaRPr lang="en-US" dirty="0">
                        <a:solidFill>
                          <a:schemeClr val="tx1">
                            <a:lumMod val="75000"/>
                            <a:lumOff val="25000"/>
                          </a:schemeClr>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327585815"/>
                  </a:ext>
                </a:extLst>
              </a:tr>
              <a:tr h="670778">
                <a:tc gridSpan="5">
                  <a:txBody>
                    <a:bodyPr/>
                    <a:lstStyle/>
                    <a:p>
                      <a:pPr algn="ctr"/>
                      <a:r>
                        <a:rPr lang="en-US" dirty="0" smtClean="0">
                          <a:solidFill>
                            <a:schemeClr val="tx1">
                              <a:lumMod val="75000"/>
                              <a:lumOff val="25000"/>
                            </a:schemeClr>
                          </a:solidFill>
                        </a:rPr>
                        <a:t>** Significant Level at 99%</a:t>
                      </a:r>
                      <a:endParaRPr lang="en-US" dirty="0">
                        <a:solidFill>
                          <a:schemeClr val="tx1">
                            <a:lumMod val="75000"/>
                            <a:lumOff val="25000"/>
                          </a:schemeClr>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3753947081"/>
                  </a:ext>
                </a:extLst>
              </a:tr>
            </a:tbl>
          </a:graphicData>
        </a:graphic>
      </p:graphicFrame>
    </p:spTree>
    <p:extLst>
      <p:ext uri="{BB962C8B-B14F-4D97-AF65-F5344CB8AC3E}">
        <p14:creationId xmlns:p14="http://schemas.microsoft.com/office/powerpoint/2010/main" val="3350064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Patagonia </a:t>
            </a:r>
            <a:r>
              <a:rPr lang="en-US" b="1" dirty="0" smtClean="0">
                <a:solidFill>
                  <a:srgbClr val="379CC3"/>
                </a:solidFill>
              </a:rPr>
              <a:t>Steppe</a:t>
            </a:r>
            <a:endParaRPr lang="en-US" b="1" dirty="0">
              <a:solidFill>
                <a:srgbClr val="379CC3"/>
              </a:solidFill>
            </a:endParaRPr>
          </a:p>
        </p:txBody>
      </p:sp>
      <p:sp>
        <p:nvSpPr>
          <p:cNvPr id="7" name="Text Placeholder 2"/>
          <p:cNvSpPr txBox="1">
            <a:spLocks/>
          </p:cNvSpPr>
          <p:nvPr/>
        </p:nvSpPr>
        <p:spPr>
          <a:xfrm>
            <a:off x="2564796" y="3101930"/>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945" t="1976" r="1170" b="2214"/>
          <a:stretch/>
        </p:blipFill>
        <p:spPr>
          <a:xfrm>
            <a:off x="146050" y="2188177"/>
            <a:ext cx="3886200" cy="2971800"/>
          </a:xfrm>
          <a:prstGeom prst="rect">
            <a:avLst/>
          </a:prstGeom>
        </p:spPr>
      </p:pic>
      <p:pic>
        <p:nvPicPr>
          <p:cNvPr id="9" name="Picture 8"/>
          <p:cNvPicPr/>
          <p:nvPr/>
        </p:nvPicPr>
        <p:blipFill rotWithShape="1">
          <a:blip r:embed="rId3" cstate="print">
            <a:extLst>
              <a:ext uri="{28A0092B-C50C-407E-A947-70E740481C1C}">
                <a14:useLocalDpi xmlns:a14="http://schemas.microsoft.com/office/drawing/2010/main" val="0"/>
              </a:ext>
            </a:extLst>
          </a:blip>
          <a:srcRect l="945" t="1976" r="1170" b="2214"/>
          <a:stretch/>
        </p:blipFill>
        <p:spPr>
          <a:xfrm>
            <a:off x="4119047" y="2188177"/>
            <a:ext cx="3886200" cy="2971800"/>
          </a:xfrm>
          <a:prstGeom prst="rect">
            <a:avLst/>
          </a:prstGeom>
        </p:spPr>
      </p:pic>
      <p:pic>
        <p:nvPicPr>
          <p:cNvPr id="10" name="Picture 9"/>
          <p:cNvPicPr/>
          <p:nvPr/>
        </p:nvPicPr>
        <p:blipFill rotWithShape="1">
          <a:blip r:embed="rId3" cstate="print">
            <a:extLst>
              <a:ext uri="{28A0092B-C50C-407E-A947-70E740481C1C}">
                <a14:useLocalDpi xmlns:a14="http://schemas.microsoft.com/office/drawing/2010/main" val="0"/>
              </a:ext>
            </a:extLst>
          </a:blip>
          <a:srcRect l="945" t="1976" r="1170" b="2214"/>
          <a:stretch/>
        </p:blipFill>
        <p:spPr>
          <a:xfrm>
            <a:off x="8092044" y="2188177"/>
            <a:ext cx="3886200" cy="2971800"/>
          </a:xfrm>
          <a:prstGeom prst="rect">
            <a:avLst/>
          </a:prstGeom>
        </p:spPr>
      </p:pic>
      <p:sp>
        <p:nvSpPr>
          <p:cNvPr id="11" name="Text Box 2"/>
          <p:cNvSpPr txBox="1">
            <a:spLocks noChangeArrowheads="1"/>
          </p:cNvSpPr>
          <p:nvPr/>
        </p:nvSpPr>
        <p:spPr bwMode="auto">
          <a:xfrm>
            <a:off x="174640" y="4862027"/>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2" name="Text Box 2"/>
          <p:cNvSpPr txBox="1">
            <a:spLocks noChangeArrowheads="1"/>
          </p:cNvSpPr>
          <p:nvPr/>
        </p:nvSpPr>
        <p:spPr bwMode="auto">
          <a:xfrm>
            <a:off x="444235" y="4862339"/>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2</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3" name="Text Box 2"/>
          <p:cNvSpPr txBox="1">
            <a:spLocks noChangeArrowheads="1"/>
          </p:cNvSpPr>
          <p:nvPr/>
        </p:nvSpPr>
        <p:spPr bwMode="auto">
          <a:xfrm>
            <a:off x="700309" y="4862026"/>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4</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4" name="Text Box 2"/>
          <p:cNvSpPr txBox="1">
            <a:spLocks noChangeArrowheads="1"/>
          </p:cNvSpPr>
          <p:nvPr/>
        </p:nvSpPr>
        <p:spPr bwMode="auto">
          <a:xfrm>
            <a:off x="1217024" y="4862339"/>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8</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5" name="Text Box 2"/>
          <p:cNvSpPr txBox="1">
            <a:spLocks noChangeArrowheads="1"/>
          </p:cNvSpPr>
          <p:nvPr/>
        </p:nvSpPr>
        <p:spPr bwMode="auto">
          <a:xfrm>
            <a:off x="1303821" y="4988124"/>
            <a:ext cx="240566"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000" dirty="0" smtClean="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m</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6" name="Text Box 2"/>
          <p:cNvSpPr txBox="1">
            <a:spLocks noChangeArrowheads="1"/>
          </p:cNvSpPr>
          <p:nvPr/>
        </p:nvSpPr>
        <p:spPr bwMode="auto">
          <a:xfrm>
            <a:off x="4143390" y="4862025"/>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7" name="Text Box 2"/>
          <p:cNvSpPr txBox="1">
            <a:spLocks noChangeArrowheads="1"/>
          </p:cNvSpPr>
          <p:nvPr/>
        </p:nvSpPr>
        <p:spPr bwMode="auto">
          <a:xfrm>
            <a:off x="4415453" y="4862025"/>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2</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8" name="Text Box 2"/>
          <p:cNvSpPr txBox="1">
            <a:spLocks noChangeArrowheads="1"/>
          </p:cNvSpPr>
          <p:nvPr/>
        </p:nvSpPr>
        <p:spPr bwMode="auto">
          <a:xfrm>
            <a:off x="4664494" y="4862025"/>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4</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9" name="Text Box 2"/>
          <p:cNvSpPr txBox="1">
            <a:spLocks noChangeArrowheads="1"/>
          </p:cNvSpPr>
          <p:nvPr/>
        </p:nvSpPr>
        <p:spPr bwMode="auto">
          <a:xfrm>
            <a:off x="5165412" y="4862025"/>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8</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0" name="Text Box 2"/>
          <p:cNvSpPr txBox="1">
            <a:spLocks noChangeArrowheads="1"/>
          </p:cNvSpPr>
          <p:nvPr/>
        </p:nvSpPr>
        <p:spPr bwMode="auto">
          <a:xfrm>
            <a:off x="5283167" y="4984500"/>
            <a:ext cx="240566"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000" dirty="0" smtClean="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m</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1" name="Text Box 2"/>
          <p:cNvSpPr txBox="1">
            <a:spLocks noChangeArrowheads="1"/>
          </p:cNvSpPr>
          <p:nvPr/>
        </p:nvSpPr>
        <p:spPr bwMode="auto">
          <a:xfrm>
            <a:off x="9259863" y="4987274"/>
            <a:ext cx="240566"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000" dirty="0" smtClean="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m</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2" name="Text Box 2"/>
          <p:cNvSpPr txBox="1">
            <a:spLocks noChangeArrowheads="1"/>
          </p:cNvSpPr>
          <p:nvPr/>
        </p:nvSpPr>
        <p:spPr bwMode="auto">
          <a:xfrm>
            <a:off x="8123002" y="4855034"/>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3" name="Text Box 2"/>
          <p:cNvSpPr txBox="1">
            <a:spLocks noChangeArrowheads="1"/>
          </p:cNvSpPr>
          <p:nvPr/>
        </p:nvSpPr>
        <p:spPr bwMode="auto">
          <a:xfrm>
            <a:off x="8378197" y="4861577"/>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2</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4" name="Text Box 2"/>
          <p:cNvSpPr txBox="1">
            <a:spLocks noChangeArrowheads="1"/>
          </p:cNvSpPr>
          <p:nvPr/>
        </p:nvSpPr>
        <p:spPr bwMode="auto">
          <a:xfrm>
            <a:off x="8625856" y="4861576"/>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4</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5" name="Text Box 2"/>
          <p:cNvSpPr txBox="1">
            <a:spLocks noChangeArrowheads="1"/>
          </p:cNvSpPr>
          <p:nvPr/>
        </p:nvSpPr>
        <p:spPr bwMode="auto">
          <a:xfrm>
            <a:off x="9134973" y="4861575"/>
            <a:ext cx="150798" cy="17457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0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8</a:t>
            </a:r>
            <a:endParaRPr lang="en-US" sz="10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26" name="TextBox 25"/>
          <p:cNvSpPr txBox="1"/>
          <p:nvPr/>
        </p:nvSpPr>
        <p:spPr>
          <a:xfrm>
            <a:off x="737678" y="1435131"/>
            <a:ext cx="2237322" cy="584775"/>
          </a:xfrm>
          <a:prstGeom prst="rect">
            <a:avLst/>
          </a:prstGeom>
          <a:noFill/>
        </p:spPr>
        <p:txBody>
          <a:bodyPr wrap="square" rtlCol="0">
            <a:spAutoFit/>
          </a:bodyPr>
          <a:lstStyle/>
          <a:p>
            <a:pPr algn="ctr"/>
            <a:r>
              <a:rPr lang="en-US" sz="3200" b="1" dirty="0" smtClean="0">
                <a:solidFill>
                  <a:srgbClr val="379CC3"/>
                </a:solidFill>
              </a:rPr>
              <a:t>MOD16</a:t>
            </a:r>
            <a:endParaRPr lang="en-US" sz="3200" b="1" dirty="0">
              <a:solidFill>
                <a:srgbClr val="379CC3"/>
              </a:solidFill>
            </a:endParaRPr>
          </a:p>
        </p:txBody>
      </p:sp>
      <p:sp>
        <p:nvSpPr>
          <p:cNvPr id="27" name="TextBox 26"/>
          <p:cNvSpPr txBox="1"/>
          <p:nvPr/>
        </p:nvSpPr>
        <p:spPr>
          <a:xfrm>
            <a:off x="5009538" y="1441953"/>
            <a:ext cx="2237322" cy="584775"/>
          </a:xfrm>
          <a:prstGeom prst="rect">
            <a:avLst/>
          </a:prstGeom>
          <a:noFill/>
        </p:spPr>
        <p:txBody>
          <a:bodyPr wrap="square" rtlCol="0">
            <a:spAutoFit/>
          </a:bodyPr>
          <a:lstStyle/>
          <a:p>
            <a:pPr algn="ctr"/>
            <a:r>
              <a:rPr lang="en-US" sz="3200" b="1" dirty="0" smtClean="0">
                <a:solidFill>
                  <a:srgbClr val="379CC3"/>
                </a:solidFill>
              </a:rPr>
              <a:t>SSEBop</a:t>
            </a:r>
            <a:endParaRPr lang="en-US" sz="3200" b="1" dirty="0">
              <a:solidFill>
                <a:srgbClr val="379CC3"/>
              </a:solidFill>
            </a:endParaRPr>
          </a:p>
        </p:txBody>
      </p:sp>
      <p:sp>
        <p:nvSpPr>
          <p:cNvPr id="28" name="TextBox 27"/>
          <p:cNvSpPr txBox="1"/>
          <p:nvPr/>
        </p:nvSpPr>
        <p:spPr>
          <a:xfrm>
            <a:off x="8295753" y="1441952"/>
            <a:ext cx="3453224" cy="584775"/>
          </a:xfrm>
          <a:prstGeom prst="rect">
            <a:avLst/>
          </a:prstGeom>
          <a:noFill/>
        </p:spPr>
        <p:txBody>
          <a:bodyPr wrap="square" rtlCol="0">
            <a:spAutoFit/>
          </a:bodyPr>
          <a:lstStyle/>
          <a:p>
            <a:pPr algn="ctr"/>
            <a:r>
              <a:rPr lang="en-US" sz="3200" b="1" dirty="0" smtClean="0">
                <a:solidFill>
                  <a:srgbClr val="379CC3"/>
                </a:solidFill>
              </a:rPr>
              <a:t>GLDAS-2-Noah</a:t>
            </a:r>
            <a:endParaRPr lang="en-US" sz="3200" b="1" dirty="0">
              <a:solidFill>
                <a:srgbClr val="379CC3"/>
              </a:solidFill>
            </a:endParaRPr>
          </a:p>
        </p:txBody>
      </p:sp>
      <p:grpSp>
        <p:nvGrpSpPr>
          <p:cNvPr id="29" name="Group 28"/>
          <p:cNvGrpSpPr/>
          <p:nvPr/>
        </p:nvGrpSpPr>
        <p:grpSpPr>
          <a:xfrm>
            <a:off x="4270135" y="5409590"/>
            <a:ext cx="3503022" cy="1107601"/>
            <a:chOff x="4270135" y="5409590"/>
            <a:chExt cx="3503022" cy="1107601"/>
          </a:xfrm>
        </p:grpSpPr>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5556" b="88889" l="15152" r="99134">
                          <a14:foregroundMark x1="22944" y1="53704" x2="22944" y2="53704"/>
                          <a14:foregroundMark x1="32468" y1="53704" x2="32468" y2="53704"/>
                          <a14:foregroundMark x1="44589" y1="55556" x2="44589" y2="55556"/>
                          <a14:foregroundMark x1="55411" y1="50000" x2="55411" y2="50000"/>
                          <a14:foregroundMark x1="68398" y1="55556" x2="68398" y2="55556"/>
                          <a14:foregroundMark x1="92641" y1="53704" x2="92641" y2="53704"/>
                        </a14:backgroundRemoval>
                      </a14:imgEffect>
                    </a14:imgLayer>
                  </a14:imgProps>
                </a:ext>
                <a:ext uri="{28A0092B-C50C-407E-A947-70E740481C1C}">
                  <a14:useLocalDpi xmlns:a14="http://schemas.microsoft.com/office/drawing/2010/main" val="0"/>
                </a:ext>
              </a:extLst>
            </a:blip>
            <a:srcRect l="16135" t="16756" r="4142" b="10902"/>
            <a:stretch/>
          </p:blipFill>
          <p:spPr>
            <a:xfrm>
              <a:off x="4356660" y="5601790"/>
              <a:ext cx="3216938" cy="607624"/>
            </a:xfrm>
            <a:prstGeom prst="rect">
              <a:avLst/>
            </a:prstGeom>
          </p:spPr>
        </p:pic>
        <p:sp>
          <p:nvSpPr>
            <p:cNvPr id="31" name="TextBox 30"/>
            <p:cNvSpPr txBox="1"/>
            <p:nvPr/>
          </p:nvSpPr>
          <p:spPr>
            <a:xfrm>
              <a:off x="4270135" y="5409590"/>
              <a:ext cx="541407" cy="307777"/>
            </a:xfrm>
            <a:prstGeom prst="rect">
              <a:avLst/>
            </a:prstGeom>
            <a:noFill/>
          </p:spPr>
          <p:txBody>
            <a:bodyPr wrap="square" rtlCol="0">
              <a:spAutoFit/>
            </a:bodyPr>
            <a:lstStyle/>
            <a:p>
              <a:r>
                <a:rPr lang="en-US" sz="1400" dirty="0" smtClean="0">
                  <a:solidFill>
                    <a:schemeClr val="tx1">
                      <a:lumMod val="75000"/>
                      <a:lumOff val="25000"/>
                    </a:schemeClr>
                  </a:solidFill>
                </a:rPr>
                <a:t>Low</a:t>
              </a:r>
              <a:endParaRPr lang="en-US" sz="1400" dirty="0">
                <a:solidFill>
                  <a:schemeClr val="tx1">
                    <a:lumMod val="75000"/>
                    <a:lumOff val="25000"/>
                  </a:schemeClr>
                </a:solidFill>
              </a:endParaRPr>
            </a:p>
          </p:txBody>
        </p:sp>
        <p:sp>
          <p:nvSpPr>
            <p:cNvPr id="32" name="TextBox 31"/>
            <p:cNvSpPr txBox="1"/>
            <p:nvPr/>
          </p:nvSpPr>
          <p:spPr>
            <a:xfrm>
              <a:off x="7129522" y="5409591"/>
              <a:ext cx="643635" cy="307777"/>
            </a:xfrm>
            <a:prstGeom prst="rect">
              <a:avLst/>
            </a:prstGeom>
            <a:noFill/>
          </p:spPr>
          <p:txBody>
            <a:bodyPr wrap="square" rtlCol="0">
              <a:spAutoFit/>
            </a:bodyPr>
            <a:lstStyle/>
            <a:p>
              <a:r>
                <a:rPr lang="en-US" sz="1400" dirty="0" smtClean="0">
                  <a:solidFill>
                    <a:schemeClr val="tx1">
                      <a:lumMod val="75000"/>
                      <a:lumOff val="25000"/>
                    </a:schemeClr>
                  </a:solidFill>
                </a:rPr>
                <a:t>High</a:t>
              </a:r>
              <a:endParaRPr lang="en-US" sz="1400" dirty="0">
                <a:solidFill>
                  <a:schemeClr val="tx1">
                    <a:lumMod val="75000"/>
                    <a:lumOff val="25000"/>
                  </a:schemeClr>
                </a:solidFill>
              </a:endParaRPr>
            </a:p>
          </p:txBody>
        </p:sp>
        <p:sp>
          <p:nvSpPr>
            <p:cNvPr id="33" name="TextBox 32"/>
            <p:cNvSpPr txBox="1"/>
            <p:nvPr/>
          </p:nvSpPr>
          <p:spPr>
            <a:xfrm>
              <a:off x="5423722" y="6209414"/>
              <a:ext cx="1082813" cy="307777"/>
            </a:xfrm>
            <a:prstGeom prst="rect">
              <a:avLst/>
            </a:prstGeom>
            <a:noFill/>
          </p:spPr>
          <p:txBody>
            <a:bodyPr wrap="square" rtlCol="0">
              <a:spAutoFit/>
            </a:bodyPr>
            <a:lstStyle/>
            <a:p>
              <a:r>
                <a:rPr lang="en-US" sz="1400" dirty="0" smtClean="0">
                  <a:solidFill>
                    <a:schemeClr val="tx1">
                      <a:lumMod val="75000"/>
                      <a:lumOff val="25000"/>
                    </a:schemeClr>
                  </a:solidFill>
                </a:rPr>
                <a:t>ET (mm) </a:t>
              </a:r>
            </a:p>
          </p:txBody>
        </p:sp>
      </p:grpSp>
      <p:cxnSp>
        <p:nvCxnSpPr>
          <p:cNvPr id="34" name="Straight Connector 33"/>
          <p:cNvCxnSpPr/>
          <p:nvPr/>
        </p:nvCxnSpPr>
        <p:spPr>
          <a:xfrm flipV="1">
            <a:off x="2046767" y="4586628"/>
            <a:ext cx="1178885" cy="224295"/>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p:cNvCxnSpPr/>
          <p:nvPr/>
        </p:nvCxnSpPr>
        <p:spPr>
          <a:xfrm flipV="1">
            <a:off x="6016256" y="4586628"/>
            <a:ext cx="1176670" cy="221459"/>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p:nvPr/>
        </p:nvCxnSpPr>
        <p:spPr>
          <a:xfrm flipV="1">
            <a:off x="9984639" y="4598581"/>
            <a:ext cx="1184863" cy="209505"/>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a:off x="10798265" y="3518910"/>
            <a:ext cx="371237" cy="1049097"/>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49" name="Straight Connector 48"/>
          <p:cNvCxnSpPr/>
          <p:nvPr/>
        </p:nvCxnSpPr>
        <p:spPr>
          <a:xfrm>
            <a:off x="2814322" y="3383625"/>
            <a:ext cx="411330" cy="1184382"/>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50" name="Straight Connector 49"/>
          <p:cNvCxnSpPr/>
          <p:nvPr/>
        </p:nvCxnSpPr>
        <p:spPr>
          <a:xfrm>
            <a:off x="6810153" y="3383625"/>
            <a:ext cx="382773" cy="1184382"/>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8" b="99625" l="0" r="99628">
                        <a14:foregroundMark x1="11546" y1="18199" x2="11546" y2="18199"/>
                        <a14:foregroundMark x1="14339" y1="15197" x2="14339" y2="15197"/>
                        <a14:foregroundMark x1="17132" y1="12758" x2="17132" y2="12758"/>
                        <a14:foregroundMark x1="18808" y1="10882" x2="18808" y2="10882"/>
                        <a14:foregroundMark x1="32402" y1="3565" x2="32402" y2="3565"/>
                        <a14:foregroundMark x1="33520" y1="2627" x2="33520" y2="2627"/>
                        <a14:foregroundMark x1="41899" y1="1313" x2="41899" y2="1313"/>
                        <a14:foregroundMark x1="43389" y1="1313" x2="43389" y2="1313"/>
                        <a14:foregroundMark x1="45996" y1="938" x2="45996" y2="938"/>
                        <a14:foregroundMark x1="57728" y1="938" x2="57728" y2="938"/>
                        <a14:foregroundMark x1="55493" y1="938" x2="55493" y2="938"/>
                        <a14:foregroundMark x1="67039" y1="3752" x2="67039" y2="3752"/>
                        <a14:foregroundMark x1="68343" y1="3752" x2="68343" y2="3752"/>
                        <a14:foregroundMark x1="71881" y1="5253" x2="71881" y2="5253"/>
                        <a14:foregroundMark x1="77095" y1="8068" x2="77095" y2="8068"/>
                        <a14:foregroundMark x1="16574" y1="86867" x2="16574" y2="86867"/>
                        <a14:foregroundMark x1="9683" y1="79550" x2="9683" y2="79550"/>
                        <a14:foregroundMark x1="11732" y1="82552" x2="11732" y2="82552"/>
                        <a14:foregroundMark x1="2421" y1="65666" x2="2421" y2="65666"/>
                      </a14:backgroundRemoval>
                    </a14:imgEffect>
                  </a14:imgLayer>
                </a14:imgProps>
              </a:ext>
            </a:extLst>
          </a:blip>
          <a:stretch>
            <a:fillRect/>
          </a:stretch>
        </p:blipFill>
        <p:spPr>
          <a:xfrm>
            <a:off x="293437" y="2277389"/>
            <a:ext cx="2584450" cy="263584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191" b="99427" l="0" r="99628"/>
                    </a14:imgEffect>
                  </a14:imgLayer>
                </a14:imgProps>
              </a:ext>
            </a:extLst>
          </a:blip>
          <a:stretch>
            <a:fillRect/>
          </a:stretch>
        </p:blipFill>
        <p:spPr>
          <a:xfrm>
            <a:off x="4262187" y="2277389"/>
            <a:ext cx="2597150" cy="2635840"/>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ackgroundRemoval t="2885" b="98462" l="1504" r="96805">
                        <a14:foregroundMark x1="6203" y1="45000" x2="6203" y2="45000"/>
                        <a14:foregroundMark x1="43797" y1="80962" x2="43797" y2="80962"/>
                        <a14:foregroundMark x1="1504" y1="49808" x2="1504" y2="49808"/>
                        <a14:foregroundMark x1="41917" y1="7308" x2="41917" y2="7308"/>
                        <a14:foregroundMark x1="56015" y1="2885" x2="56015" y2="2885"/>
                        <a14:foregroundMark x1="92105" y1="47308" x2="92105" y2="47308"/>
                        <a14:foregroundMark x1="96992" y1="47308" x2="96992" y2="47308"/>
                        <a14:foregroundMark x1="54511" y1="93462" x2="54511" y2="93462"/>
                        <a14:foregroundMark x1="34023" y1="84038" x2="34023" y2="84038"/>
                        <a14:foregroundMark x1="61466" y1="73846" x2="61466" y2="73846"/>
                        <a14:foregroundMark x1="76880" y1="73077" x2="76880" y2="73077"/>
                        <a14:foregroundMark x1="86654" y1="68077" x2="86654" y2="68077"/>
                        <a14:foregroundMark x1="66165" y1="88654" x2="66165" y2="88654"/>
                        <a14:foregroundMark x1="53571" y1="98462" x2="53571" y2="98462"/>
                      </a14:backgroundRemoval>
                    </a14:imgEffect>
                  </a14:imgLayer>
                </a14:imgProps>
              </a:ext>
            </a:extLst>
          </a:blip>
          <a:stretch>
            <a:fillRect/>
          </a:stretch>
        </p:blipFill>
        <p:spPr>
          <a:xfrm>
            <a:off x="8218237" y="2277389"/>
            <a:ext cx="2603500" cy="2664932"/>
          </a:xfrm>
          <a:prstGeom prst="rect">
            <a:avLst/>
          </a:prstGeom>
        </p:spPr>
      </p:pic>
    </p:spTree>
    <p:extLst>
      <p:ext uri="{BB962C8B-B14F-4D97-AF65-F5344CB8AC3E}">
        <p14:creationId xmlns:p14="http://schemas.microsoft.com/office/powerpoint/2010/main" val="667108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a:t>
            </a:r>
            <a:r>
              <a:rPr lang="en-US" b="1" dirty="0" smtClean="0">
                <a:solidFill>
                  <a:srgbClr val="379CC3"/>
                </a:solidFill>
              </a:rPr>
              <a:t>Patagonia Steppe Statistics</a:t>
            </a:r>
            <a:endParaRPr lang="en-US" b="1" dirty="0">
              <a:solidFill>
                <a:srgbClr val="379CC3"/>
              </a:solidFill>
            </a:endParaRPr>
          </a:p>
        </p:txBody>
      </p:sp>
      <p:grpSp>
        <p:nvGrpSpPr>
          <p:cNvPr id="26" name="Group 25"/>
          <p:cNvGrpSpPr/>
          <p:nvPr/>
        </p:nvGrpSpPr>
        <p:grpSpPr>
          <a:xfrm>
            <a:off x="10158280" y="4562284"/>
            <a:ext cx="1581330" cy="1160621"/>
            <a:chOff x="9852660" y="3646169"/>
            <a:chExt cx="1581330" cy="116062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3129" t="17963" r="36648" b="25108"/>
            <a:stretch/>
          </p:blipFill>
          <p:spPr>
            <a:xfrm>
              <a:off x="9852660" y="3646169"/>
              <a:ext cx="457200" cy="914401"/>
            </a:xfrm>
            <a:prstGeom prst="rect">
              <a:avLst/>
            </a:prstGeom>
          </p:spPr>
        </p:pic>
        <p:sp>
          <p:nvSpPr>
            <p:cNvPr id="4" name="TextBox 3"/>
            <p:cNvSpPr txBox="1"/>
            <p:nvPr/>
          </p:nvSpPr>
          <p:spPr>
            <a:xfrm>
              <a:off x="10302420" y="3646169"/>
              <a:ext cx="1131570" cy="338554"/>
            </a:xfrm>
            <a:prstGeom prst="rect">
              <a:avLst/>
            </a:prstGeom>
            <a:noFill/>
          </p:spPr>
          <p:txBody>
            <a:bodyPr wrap="square" rtlCol="0">
              <a:spAutoFit/>
            </a:bodyPr>
            <a:lstStyle/>
            <a:p>
              <a:r>
                <a:rPr lang="en-US" sz="1600" dirty="0" smtClean="0">
                  <a:solidFill>
                    <a:schemeClr val="tx1">
                      <a:lumMod val="75000"/>
                      <a:lumOff val="25000"/>
                    </a:schemeClr>
                  </a:solidFill>
                </a:rPr>
                <a:t>MOD16</a:t>
              </a:r>
              <a:endParaRPr lang="en-US" sz="1600" dirty="0">
                <a:solidFill>
                  <a:schemeClr val="tx1">
                    <a:lumMod val="75000"/>
                    <a:lumOff val="25000"/>
                  </a:schemeClr>
                </a:solidFill>
              </a:endParaRPr>
            </a:p>
          </p:txBody>
        </p:sp>
        <p:sp>
          <p:nvSpPr>
            <p:cNvPr id="5" name="TextBox 4"/>
            <p:cNvSpPr txBox="1"/>
            <p:nvPr/>
          </p:nvSpPr>
          <p:spPr>
            <a:xfrm>
              <a:off x="10309860" y="3934092"/>
              <a:ext cx="1021260" cy="338554"/>
            </a:xfrm>
            <a:prstGeom prst="rect">
              <a:avLst/>
            </a:prstGeom>
            <a:noFill/>
          </p:spPr>
          <p:txBody>
            <a:bodyPr wrap="square" rtlCol="0">
              <a:spAutoFit/>
            </a:bodyPr>
            <a:lstStyle/>
            <a:p>
              <a:r>
                <a:rPr lang="en-US" sz="1600" dirty="0" smtClean="0">
                  <a:solidFill>
                    <a:schemeClr val="tx1">
                      <a:lumMod val="75000"/>
                      <a:lumOff val="25000"/>
                    </a:schemeClr>
                  </a:solidFill>
                </a:rPr>
                <a:t>SSEBop</a:t>
              </a:r>
              <a:endParaRPr lang="en-US" sz="1600" dirty="0">
                <a:solidFill>
                  <a:schemeClr val="tx1">
                    <a:lumMod val="75000"/>
                    <a:lumOff val="25000"/>
                  </a:schemeClr>
                </a:solidFill>
              </a:endParaRPr>
            </a:p>
          </p:txBody>
        </p:sp>
        <p:sp>
          <p:nvSpPr>
            <p:cNvPr id="8" name="TextBox 7"/>
            <p:cNvSpPr txBox="1"/>
            <p:nvPr/>
          </p:nvSpPr>
          <p:spPr>
            <a:xfrm>
              <a:off x="10309860" y="4222015"/>
              <a:ext cx="1124130" cy="584775"/>
            </a:xfrm>
            <a:prstGeom prst="rect">
              <a:avLst/>
            </a:prstGeom>
            <a:noFill/>
          </p:spPr>
          <p:txBody>
            <a:bodyPr wrap="square" rtlCol="0">
              <a:spAutoFit/>
            </a:bodyPr>
            <a:lstStyle/>
            <a:p>
              <a:r>
                <a:rPr lang="en-US" sz="1600" dirty="0" smtClean="0">
                  <a:solidFill>
                    <a:schemeClr val="tx1">
                      <a:lumMod val="75000"/>
                      <a:lumOff val="25000"/>
                    </a:schemeClr>
                  </a:solidFill>
                </a:rPr>
                <a:t>GLDAS-2-Noah</a:t>
              </a:r>
              <a:endParaRPr lang="en-US" sz="1600" dirty="0">
                <a:solidFill>
                  <a:schemeClr val="tx1">
                    <a:lumMod val="75000"/>
                    <a:lumOff val="25000"/>
                  </a:schemeClr>
                </a:solidFill>
              </a:endParaRPr>
            </a:p>
          </p:txBody>
        </p:sp>
      </p:grpSp>
      <p:grpSp>
        <p:nvGrpSpPr>
          <p:cNvPr id="29" name="Group 28"/>
          <p:cNvGrpSpPr/>
          <p:nvPr/>
        </p:nvGrpSpPr>
        <p:grpSpPr>
          <a:xfrm>
            <a:off x="576206" y="1410333"/>
            <a:ext cx="6530412" cy="4220311"/>
            <a:chOff x="1179660" y="1410333"/>
            <a:chExt cx="6530412" cy="4220311"/>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13" name="TextBox 12"/>
            <p:cNvSpPr txBox="1"/>
            <p:nvPr/>
          </p:nvSpPr>
          <p:spPr>
            <a:xfrm>
              <a:off x="4717792" y="5292090"/>
              <a:ext cx="1131570" cy="338554"/>
            </a:xfrm>
            <a:prstGeom prst="rect">
              <a:avLst/>
            </a:prstGeom>
            <a:noFill/>
          </p:spPr>
          <p:txBody>
            <a:bodyPr wrap="square" rtlCol="0">
              <a:spAutoFit/>
            </a:bodyPr>
            <a:lstStyle/>
            <a:p>
              <a:r>
                <a:rPr lang="en-US" sz="1600" dirty="0" smtClean="0">
                  <a:solidFill>
                    <a:schemeClr val="tx1">
                      <a:lumMod val="75000"/>
                      <a:lumOff val="25000"/>
                    </a:schemeClr>
                  </a:solidFill>
                </a:rPr>
                <a:t>MOD16</a:t>
              </a:r>
              <a:endParaRPr lang="en-US" sz="1600" dirty="0">
                <a:solidFill>
                  <a:schemeClr val="tx1">
                    <a:lumMod val="75000"/>
                    <a:lumOff val="25000"/>
                  </a:schemeClr>
                </a:solidFill>
              </a:endParaRPr>
            </a:p>
          </p:txBody>
        </p:sp>
        <p:sp>
          <p:nvSpPr>
            <p:cNvPr id="14" name="TextBox 13"/>
            <p:cNvSpPr txBox="1"/>
            <p:nvPr/>
          </p:nvSpPr>
          <p:spPr>
            <a:xfrm>
              <a:off x="6688812" y="5292090"/>
              <a:ext cx="1021260" cy="338554"/>
            </a:xfrm>
            <a:prstGeom prst="rect">
              <a:avLst/>
            </a:prstGeom>
            <a:noFill/>
          </p:spPr>
          <p:txBody>
            <a:bodyPr wrap="square" rtlCol="0">
              <a:spAutoFit/>
            </a:bodyPr>
            <a:lstStyle/>
            <a:p>
              <a:r>
                <a:rPr lang="en-US" sz="1600" dirty="0" smtClean="0">
                  <a:solidFill>
                    <a:schemeClr val="tx1">
                      <a:lumMod val="75000"/>
                      <a:lumOff val="25000"/>
                    </a:schemeClr>
                  </a:solidFill>
                </a:rPr>
                <a:t>SSEBop</a:t>
              </a:r>
              <a:endParaRPr lang="en-US" sz="1600" dirty="0">
                <a:solidFill>
                  <a:schemeClr val="tx1">
                    <a:lumMod val="75000"/>
                    <a:lumOff val="25000"/>
                  </a:schemeClr>
                </a:solidFill>
              </a:endParaRPr>
            </a:p>
          </p:txBody>
        </p:sp>
        <p:sp>
          <p:nvSpPr>
            <p:cNvPr id="15" name="TextBox 14"/>
            <p:cNvSpPr txBox="1"/>
            <p:nvPr/>
          </p:nvSpPr>
          <p:spPr>
            <a:xfrm>
              <a:off x="2321357" y="5292090"/>
              <a:ext cx="1760649" cy="338554"/>
            </a:xfrm>
            <a:prstGeom prst="rect">
              <a:avLst/>
            </a:prstGeom>
            <a:noFill/>
          </p:spPr>
          <p:txBody>
            <a:bodyPr wrap="square" rtlCol="0">
              <a:spAutoFit/>
            </a:bodyPr>
            <a:lstStyle/>
            <a:p>
              <a:r>
                <a:rPr lang="en-US" sz="1600" dirty="0" smtClean="0">
                  <a:solidFill>
                    <a:schemeClr val="tx1">
                      <a:lumMod val="75000"/>
                      <a:lumOff val="25000"/>
                    </a:schemeClr>
                  </a:solidFill>
                </a:rPr>
                <a:t>GLDAS-2-Noah</a:t>
              </a:r>
              <a:endParaRPr lang="en-US" sz="1600" dirty="0">
                <a:solidFill>
                  <a:schemeClr val="tx1">
                    <a:lumMod val="75000"/>
                    <a:lumOff val="25000"/>
                  </a:schemeClr>
                </a:solidFill>
              </a:endParaRPr>
            </a:p>
          </p:txBody>
        </p:sp>
        <p:sp>
          <p:nvSpPr>
            <p:cNvPr id="16" name="TextBox 15"/>
            <p:cNvSpPr txBox="1"/>
            <p:nvPr/>
          </p:nvSpPr>
          <p:spPr>
            <a:xfrm rot="16200000">
              <a:off x="212768" y="2942484"/>
              <a:ext cx="2303116" cy="369332"/>
            </a:xfrm>
            <a:prstGeom prst="rect">
              <a:avLst/>
            </a:prstGeom>
            <a:noFill/>
          </p:spPr>
          <p:txBody>
            <a:bodyPr wrap="square" rtlCol="0">
              <a:spAutoFit/>
            </a:bodyPr>
            <a:lstStyle/>
            <a:p>
              <a:r>
                <a:rPr lang="en-US" dirty="0" smtClean="0">
                  <a:solidFill>
                    <a:schemeClr val="tx1">
                      <a:lumMod val="75000"/>
                      <a:lumOff val="25000"/>
                    </a:schemeClr>
                  </a:solidFill>
                </a:rPr>
                <a:t>Monthly ET (mm)</a:t>
              </a:r>
              <a:endParaRPr lang="en-US" dirty="0">
                <a:solidFill>
                  <a:schemeClr val="tx1">
                    <a:lumMod val="75000"/>
                    <a:lumOff val="25000"/>
                  </a:schemeClr>
                </a:solidFill>
              </a:endParaRPr>
            </a:p>
          </p:txBody>
        </p:sp>
        <p:sp>
          <p:nvSpPr>
            <p:cNvPr id="18" name="TextBox 17"/>
            <p:cNvSpPr txBox="1"/>
            <p:nvPr/>
          </p:nvSpPr>
          <p:spPr>
            <a:xfrm>
              <a:off x="1709507" y="1410333"/>
              <a:ext cx="622555" cy="307777"/>
            </a:xfrm>
            <a:prstGeom prst="rect">
              <a:avLst/>
            </a:prstGeom>
            <a:noFill/>
          </p:spPr>
          <p:txBody>
            <a:bodyPr wrap="square" rtlCol="0">
              <a:spAutoFit/>
            </a:bodyPr>
            <a:lstStyle/>
            <a:p>
              <a:r>
                <a:rPr lang="en-US" sz="1400" dirty="0" smtClean="0">
                  <a:solidFill>
                    <a:schemeClr val="tx1">
                      <a:lumMod val="75000"/>
                      <a:lumOff val="25000"/>
                    </a:schemeClr>
                  </a:solidFill>
                </a:rPr>
                <a:t>120</a:t>
              </a:r>
            </a:p>
          </p:txBody>
        </p:sp>
        <p:sp>
          <p:nvSpPr>
            <p:cNvPr id="19" name="TextBox 18"/>
            <p:cNvSpPr txBox="1"/>
            <p:nvPr/>
          </p:nvSpPr>
          <p:spPr>
            <a:xfrm>
              <a:off x="1709450" y="1961822"/>
              <a:ext cx="514350" cy="307777"/>
            </a:xfrm>
            <a:prstGeom prst="rect">
              <a:avLst/>
            </a:prstGeom>
            <a:noFill/>
          </p:spPr>
          <p:txBody>
            <a:bodyPr wrap="square" rtlCol="0">
              <a:spAutoFit/>
            </a:bodyPr>
            <a:lstStyle/>
            <a:p>
              <a:r>
                <a:rPr lang="en-US" sz="1400" dirty="0" smtClean="0">
                  <a:solidFill>
                    <a:schemeClr val="tx1">
                      <a:lumMod val="75000"/>
                      <a:lumOff val="25000"/>
                    </a:schemeClr>
                  </a:solidFill>
                </a:rPr>
                <a:t>100</a:t>
              </a:r>
              <a:endParaRPr lang="en-US" sz="1400" dirty="0">
                <a:solidFill>
                  <a:schemeClr val="tx1">
                    <a:lumMod val="75000"/>
                    <a:lumOff val="25000"/>
                  </a:schemeClr>
                </a:solidFill>
              </a:endParaRPr>
            </a:p>
          </p:txBody>
        </p:sp>
        <p:sp>
          <p:nvSpPr>
            <p:cNvPr id="20" name="TextBox 19"/>
            <p:cNvSpPr txBox="1"/>
            <p:nvPr/>
          </p:nvSpPr>
          <p:spPr>
            <a:xfrm>
              <a:off x="1798072" y="2513472"/>
              <a:ext cx="445426" cy="307777"/>
            </a:xfrm>
            <a:prstGeom prst="rect">
              <a:avLst/>
            </a:prstGeom>
            <a:noFill/>
          </p:spPr>
          <p:txBody>
            <a:bodyPr wrap="square" rtlCol="0">
              <a:spAutoFit/>
            </a:bodyPr>
            <a:lstStyle/>
            <a:p>
              <a:r>
                <a:rPr lang="en-US" sz="1400" dirty="0" smtClean="0">
                  <a:solidFill>
                    <a:schemeClr val="tx1">
                      <a:lumMod val="75000"/>
                      <a:lumOff val="25000"/>
                    </a:schemeClr>
                  </a:solidFill>
                </a:rPr>
                <a:t>80</a:t>
              </a:r>
            </a:p>
          </p:txBody>
        </p:sp>
        <p:sp>
          <p:nvSpPr>
            <p:cNvPr id="21" name="TextBox 20"/>
            <p:cNvSpPr txBox="1"/>
            <p:nvPr/>
          </p:nvSpPr>
          <p:spPr>
            <a:xfrm>
              <a:off x="1798072" y="3064961"/>
              <a:ext cx="411137" cy="307777"/>
            </a:xfrm>
            <a:prstGeom prst="rect">
              <a:avLst/>
            </a:prstGeom>
            <a:noFill/>
          </p:spPr>
          <p:txBody>
            <a:bodyPr wrap="square" rtlCol="0">
              <a:spAutoFit/>
            </a:bodyPr>
            <a:lstStyle/>
            <a:p>
              <a:r>
                <a:rPr lang="en-US" sz="1400" dirty="0" smtClean="0">
                  <a:solidFill>
                    <a:schemeClr val="tx1">
                      <a:lumMod val="75000"/>
                      <a:lumOff val="25000"/>
                    </a:schemeClr>
                  </a:solidFill>
                </a:rPr>
                <a:t>60</a:t>
              </a:r>
              <a:endParaRPr lang="en-US" sz="1400" dirty="0">
                <a:solidFill>
                  <a:schemeClr val="tx1">
                    <a:lumMod val="75000"/>
                    <a:lumOff val="25000"/>
                  </a:schemeClr>
                </a:solidFill>
              </a:endParaRPr>
            </a:p>
          </p:txBody>
        </p:sp>
        <p:sp>
          <p:nvSpPr>
            <p:cNvPr id="22" name="TextBox 21"/>
            <p:cNvSpPr txBox="1"/>
            <p:nvPr/>
          </p:nvSpPr>
          <p:spPr>
            <a:xfrm>
              <a:off x="1805237" y="3648070"/>
              <a:ext cx="421564" cy="307777"/>
            </a:xfrm>
            <a:prstGeom prst="rect">
              <a:avLst/>
            </a:prstGeom>
            <a:noFill/>
          </p:spPr>
          <p:txBody>
            <a:bodyPr wrap="square" rtlCol="0">
              <a:spAutoFit/>
            </a:bodyPr>
            <a:lstStyle/>
            <a:p>
              <a:r>
                <a:rPr lang="en-US" sz="1400" dirty="0" smtClean="0">
                  <a:solidFill>
                    <a:schemeClr val="tx1">
                      <a:lumMod val="75000"/>
                      <a:lumOff val="25000"/>
                    </a:schemeClr>
                  </a:solidFill>
                </a:rPr>
                <a:t>40</a:t>
              </a:r>
              <a:endParaRPr lang="en-US" sz="1400" dirty="0">
                <a:solidFill>
                  <a:schemeClr val="tx1">
                    <a:lumMod val="75000"/>
                    <a:lumOff val="25000"/>
                  </a:schemeClr>
                </a:solidFill>
              </a:endParaRPr>
            </a:p>
          </p:txBody>
        </p:sp>
        <p:sp>
          <p:nvSpPr>
            <p:cNvPr id="23" name="TextBox 22"/>
            <p:cNvSpPr txBox="1"/>
            <p:nvPr/>
          </p:nvSpPr>
          <p:spPr>
            <a:xfrm>
              <a:off x="1819110" y="4230489"/>
              <a:ext cx="393818" cy="307777"/>
            </a:xfrm>
            <a:prstGeom prst="rect">
              <a:avLst/>
            </a:prstGeom>
            <a:noFill/>
          </p:spPr>
          <p:txBody>
            <a:bodyPr wrap="square" rtlCol="0">
              <a:spAutoFit/>
            </a:bodyPr>
            <a:lstStyle/>
            <a:p>
              <a:r>
                <a:rPr lang="en-US" sz="1400" dirty="0" smtClean="0">
                  <a:solidFill>
                    <a:schemeClr val="tx1">
                      <a:lumMod val="75000"/>
                      <a:lumOff val="25000"/>
                    </a:schemeClr>
                  </a:solidFill>
                </a:rPr>
                <a:t>20</a:t>
              </a:r>
              <a:endParaRPr lang="en-US" sz="1400" dirty="0">
                <a:solidFill>
                  <a:schemeClr val="tx1">
                    <a:lumMod val="75000"/>
                    <a:lumOff val="25000"/>
                  </a:schemeClr>
                </a:solidFill>
              </a:endParaRPr>
            </a:p>
          </p:txBody>
        </p:sp>
        <p:sp>
          <p:nvSpPr>
            <p:cNvPr id="24" name="TextBox 23"/>
            <p:cNvSpPr txBox="1"/>
            <p:nvPr/>
          </p:nvSpPr>
          <p:spPr>
            <a:xfrm>
              <a:off x="1907267" y="4800835"/>
              <a:ext cx="259671" cy="307777"/>
            </a:xfrm>
            <a:prstGeom prst="rect">
              <a:avLst/>
            </a:prstGeom>
            <a:noFill/>
          </p:spPr>
          <p:txBody>
            <a:bodyPr wrap="square" rtlCol="0">
              <a:spAutoFit/>
            </a:bodyPr>
            <a:lstStyle/>
            <a:p>
              <a:r>
                <a:rPr lang="en-US" sz="1400" dirty="0" smtClean="0">
                  <a:solidFill>
                    <a:schemeClr val="tx1">
                      <a:lumMod val="75000"/>
                      <a:lumOff val="25000"/>
                    </a:schemeClr>
                  </a:solidFill>
                </a:rPr>
                <a:t>0</a:t>
              </a:r>
              <a:endParaRPr lang="en-US" sz="1400" dirty="0">
                <a:solidFill>
                  <a:schemeClr val="tx1">
                    <a:lumMod val="75000"/>
                    <a:lumOff val="25000"/>
                  </a:schemeClr>
                </a:solidFill>
              </a:endParaRPr>
            </a:p>
          </p:txBody>
        </p:sp>
      </p:grpSp>
      <p:sp>
        <p:nvSpPr>
          <p:cNvPr id="27" name="TextBox 26"/>
          <p:cNvSpPr txBox="1"/>
          <p:nvPr/>
        </p:nvSpPr>
        <p:spPr>
          <a:xfrm>
            <a:off x="9666134" y="2513471"/>
            <a:ext cx="1211580" cy="307777"/>
          </a:xfrm>
          <a:prstGeom prst="rect">
            <a:avLst/>
          </a:prstGeom>
          <a:noFill/>
        </p:spPr>
        <p:txBody>
          <a:bodyPr wrap="square" rtlCol="0">
            <a:spAutoFit/>
          </a:bodyPr>
          <a:lstStyle/>
          <a:p>
            <a:r>
              <a:rPr lang="en-US" sz="1400" dirty="0" smtClean="0">
                <a:solidFill>
                  <a:schemeClr val="tx1">
                    <a:lumMod val="75000"/>
                    <a:lumOff val="25000"/>
                  </a:schemeClr>
                </a:solidFill>
              </a:rPr>
              <a:t>Group A</a:t>
            </a:r>
            <a:endParaRPr lang="en-US" sz="1400" dirty="0">
              <a:solidFill>
                <a:schemeClr val="tx1">
                  <a:lumMod val="75000"/>
                  <a:lumOff val="25000"/>
                </a:schemeClr>
              </a:solidFill>
            </a:endParaRPr>
          </a:p>
        </p:txBody>
      </p:sp>
      <p:sp>
        <p:nvSpPr>
          <p:cNvPr id="28" name="TextBox 27"/>
          <p:cNvSpPr txBox="1"/>
          <p:nvPr/>
        </p:nvSpPr>
        <p:spPr>
          <a:xfrm>
            <a:off x="9666134" y="3758138"/>
            <a:ext cx="1211580" cy="307777"/>
          </a:xfrm>
          <a:prstGeom prst="rect">
            <a:avLst/>
          </a:prstGeom>
          <a:noFill/>
        </p:spPr>
        <p:txBody>
          <a:bodyPr wrap="square" rtlCol="0">
            <a:spAutoFit/>
          </a:bodyPr>
          <a:lstStyle/>
          <a:p>
            <a:r>
              <a:rPr lang="en-US" sz="1400" dirty="0" smtClean="0">
                <a:solidFill>
                  <a:schemeClr val="tx1">
                    <a:lumMod val="75000"/>
                    <a:lumOff val="25000"/>
                  </a:schemeClr>
                </a:solidFill>
              </a:rPr>
              <a:t>Group B</a:t>
            </a:r>
            <a:endParaRPr lang="en-US" sz="1400" dirty="0">
              <a:solidFill>
                <a:schemeClr val="tx1">
                  <a:lumMod val="75000"/>
                  <a:lumOff val="25000"/>
                </a:schemeClr>
              </a:solidFill>
            </a:endParaRPr>
          </a:p>
        </p:txBody>
      </p:sp>
      <p:sp>
        <p:nvSpPr>
          <p:cNvPr id="31" name="TextBox 30"/>
          <p:cNvSpPr txBox="1"/>
          <p:nvPr/>
        </p:nvSpPr>
        <p:spPr>
          <a:xfrm>
            <a:off x="8378190" y="5303520"/>
            <a:ext cx="1245870" cy="584775"/>
          </a:xfrm>
          <a:prstGeom prst="rect">
            <a:avLst/>
          </a:prstGeom>
          <a:noFill/>
        </p:spPr>
        <p:txBody>
          <a:bodyPr wrap="square" rtlCol="0">
            <a:spAutoFit/>
          </a:bodyPr>
          <a:lstStyle/>
          <a:p>
            <a:r>
              <a:rPr lang="en-US" sz="1600" dirty="0" smtClean="0">
                <a:solidFill>
                  <a:schemeClr val="tx1">
                    <a:lumMod val="75000"/>
                    <a:lumOff val="25000"/>
                  </a:schemeClr>
                </a:solidFill>
              </a:rPr>
              <a:t>Each Pair Student’s t </a:t>
            </a:r>
            <a:endParaRPr lang="en-US" sz="1600" dirty="0">
              <a:solidFill>
                <a:schemeClr val="tx1">
                  <a:lumMod val="75000"/>
                  <a:lumOff val="25000"/>
                </a:scheme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211" t="2229" r="20211" b="2598"/>
          <a:stretch/>
        </p:blipFill>
        <p:spPr>
          <a:xfrm>
            <a:off x="1536519" y="1497231"/>
            <a:ext cx="5900241" cy="380628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9551" t="2228" r="2202" b="4821"/>
          <a:stretch/>
        </p:blipFill>
        <p:spPr>
          <a:xfrm>
            <a:off x="8027741" y="1499242"/>
            <a:ext cx="1695154" cy="3716838"/>
          </a:xfrm>
          <a:prstGeom prst="rect">
            <a:avLst/>
          </a:prstGeom>
        </p:spPr>
      </p:pic>
    </p:spTree>
    <p:extLst>
      <p:ext uri="{BB962C8B-B14F-4D97-AF65-F5344CB8AC3E}">
        <p14:creationId xmlns:p14="http://schemas.microsoft.com/office/powerpoint/2010/main" val="2917447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 Patagonia </a:t>
            </a:r>
            <a:r>
              <a:rPr lang="en-US" b="1" dirty="0" smtClean="0">
                <a:solidFill>
                  <a:srgbClr val="379CC3"/>
                </a:solidFill>
              </a:rPr>
              <a:t>Steppe Statistics</a:t>
            </a:r>
            <a:endParaRPr lang="en-US" b="1" dirty="0">
              <a:solidFill>
                <a:srgbClr val="379CC3"/>
              </a:solidFill>
            </a:endParaRP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2" name="Table 1"/>
          <p:cNvGraphicFramePr>
            <a:graphicFrameLocks noGrp="1"/>
          </p:cNvGraphicFramePr>
          <p:nvPr>
            <p:extLst>
              <p:ext uri="{D42A27DB-BD31-4B8C-83A1-F6EECF244321}">
                <p14:modId xmlns:p14="http://schemas.microsoft.com/office/powerpoint/2010/main" val="238139892"/>
              </p:ext>
            </p:extLst>
          </p:nvPr>
        </p:nvGraphicFramePr>
        <p:xfrm>
          <a:off x="525779" y="1299596"/>
          <a:ext cx="11304271" cy="5146926"/>
        </p:xfrm>
        <a:graphic>
          <a:graphicData uri="http://schemas.openxmlformats.org/drawingml/2006/table">
            <a:tbl>
              <a:tblPr firstRow="1" bandRow="1">
                <a:tableStyleId>{5C22544A-7EE6-4342-B048-85BDC9FD1C3A}</a:tableStyleId>
              </a:tblPr>
              <a:tblGrid>
                <a:gridCol w="2605933">
                  <a:extLst>
                    <a:ext uri="{9D8B030D-6E8A-4147-A177-3AD203B41FA5}">
                      <a16:colId xmlns="" xmlns:a16="http://schemas.microsoft.com/office/drawing/2014/main" val="166464250"/>
                    </a:ext>
                  </a:extLst>
                </a:gridCol>
                <a:gridCol w="2439342">
                  <a:extLst>
                    <a:ext uri="{9D8B030D-6E8A-4147-A177-3AD203B41FA5}">
                      <a16:colId xmlns="" xmlns:a16="http://schemas.microsoft.com/office/drawing/2014/main" val="190542275"/>
                    </a:ext>
                  </a:extLst>
                </a:gridCol>
                <a:gridCol w="2490906">
                  <a:extLst>
                    <a:ext uri="{9D8B030D-6E8A-4147-A177-3AD203B41FA5}">
                      <a16:colId xmlns="" xmlns:a16="http://schemas.microsoft.com/office/drawing/2014/main" val="464970366"/>
                    </a:ext>
                  </a:extLst>
                </a:gridCol>
                <a:gridCol w="1482090">
                  <a:extLst>
                    <a:ext uri="{9D8B030D-6E8A-4147-A177-3AD203B41FA5}">
                      <a16:colId xmlns="" xmlns:a16="http://schemas.microsoft.com/office/drawing/2014/main" val="1409331330"/>
                    </a:ext>
                  </a:extLst>
                </a:gridCol>
                <a:gridCol w="2286000">
                  <a:extLst>
                    <a:ext uri="{9D8B030D-6E8A-4147-A177-3AD203B41FA5}">
                      <a16:colId xmlns="" xmlns:a16="http://schemas.microsoft.com/office/drawing/2014/main" val="129110287"/>
                    </a:ext>
                  </a:extLst>
                </a:gridCol>
              </a:tblGrid>
              <a:tr h="670778">
                <a:tc>
                  <a:txBody>
                    <a:bodyPr/>
                    <a:lstStyle/>
                    <a:p>
                      <a:r>
                        <a:rPr lang="en-US" sz="2400" dirty="0" smtClean="0">
                          <a:solidFill>
                            <a:schemeClr val="bg1"/>
                          </a:solidFill>
                        </a:rPr>
                        <a:t>Water Years</a:t>
                      </a:r>
                      <a:endParaRPr lang="en-US" sz="24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bg1"/>
                          </a:solidFill>
                        </a:rPr>
                        <a:t>Kruskal</a:t>
                      </a:r>
                      <a:r>
                        <a:rPr lang="en-US" sz="2400" baseline="0" dirty="0" smtClean="0">
                          <a:solidFill>
                            <a:schemeClr val="bg1"/>
                          </a:solidFill>
                        </a:rPr>
                        <a:t> Wallis</a:t>
                      </a:r>
                      <a:endParaRPr lang="en-US" sz="2400" dirty="0" smtClean="0">
                        <a:solidFill>
                          <a:schemeClr val="bg1"/>
                        </a:solidFill>
                      </a:endParaRPr>
                    </a:p>
                  </a:txBody>
                  <a:tcPr/>
                </a:tc>
                <a:tc gridSpan="3">
                  <a:txBody>
                    <a:bodyPr/>
                    <a:lstStyle/>
                    <a:p>
                      <a:pPr algn="ctr"/>
                      <a:r>
                        <a:rPr lang="en-US" sz="2400" dirty="0" smtClean="0">
                          <a:solidFill>
                            <a:schemeClr val="bg1"/>
                          </a:solidFill>
                        </a:rPr>
                        <a:t>Student’s t</a:t>
                      </a:r>
                      <a:r>
                        <a:rPr lang="en-US" sz="2400" baseline="0" dirty="0" smtClean="0">
                          <a:solidFill>
                            <a:schemeClr val="bg1"/>
                          </a:solidFill>
                        </a:rPr>
                        <a:t> </a:t>
                      </a:r>
                      <a:endParaRPr lang="en-US" sz="2400" dirty="0">
                        <a:solidFill>
                          <a:schemeClr val="bg1"/>
                        </a:solidFill>
                      </a:endParaRP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205753947"/>
                  </a:ext>
                </a:extLst>
              </a:tr>
              <a:tr h="1122258">
                <a:tc>
                  <a:txBody>
                    <a:bodyPr/>
                    <a:lstStyle/>
                    <a:p>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All Models</a:t>
                      </a:r>
                    </a:p>
                  </a:txBody>
                  <a:tcPr/>
                </a:tc>
                <a:tc>
                  <a:txBody>
                    <a:bodyPr/>
                    <a:lstStyle/>
                    <a:p>
                      <a:r>
                        <a:rPr lang="en-US" sz="2000" dirty="0" smtClean="0">
                          <a:solidFill>
                            <a:schemeClr val="tx1">
                              <a:lumMod val="75000"/>
                              <a:lumOff val="25000"/>
                            </a:schemeClr>
                          </a:solidFill>
                        </a:rPr>
                        <a:t>MOD16 vs.</a:t>
                      </a:r>
                      <a:r>
                        <a:rPr lang="en-US" sz="2000" baseline="0" dirty="0" smtClean="0">
                          <a:solidFill>
                            <a:schemeClr val="tx1">
                              <a:lumMod val="75000"/>
                              <a:lumOff val="25000"/>
                            </a:schemeClr>
                          </a:solidFill>
                        </a:rPr>
                        <a:t> GLDAS-2-Noah</a:t>
                      </a:r>
                      <a:endParaRPr lang="en-US" sz="2000" dirty="0">
                        <a:solidFill>
                          <a:schemeClr val="tx1">
                            <a:lumMod val="75000"/>
                            <a:lumOff val="25000"/>
                          </a:schemeClr>
                        </a:solidFill>
                      </a:endParaRPr>
                    </a:p>
                  </a:txBody>
                  <a:tcPr/>
                </a:tc>
                <a:tc>
                  <a:txBody>
                    <a:bodyPr/>
                    <a:lstStyle/>
                    <a:p>
                      <a:r>
                        <a:rPr lang="en-US" sz="2000" dirty="0" smtClean="0">
                          <a:solidFill>
                            <a:schemeClr val="tx1">
                              <a:lumMod val="75000"/>
                              <a:lumOff val="25000"/>
                            </a:schemeClr>
                          </a:solidFill>
                        </a:rPr>
                        <a:t>MOD16 vs.</a:t>
                      </a:r>
                      <a:r>
                        <a:rPr lang="en-US" sz="2000" baseline="0" dirty="0" smtClean="0">
                          <a:solidFill>
                            <a:schemeClr val="tx1">
                              <a:lumMod val="75000"/>
                              <a:lumOff val="25000"/>
                            </a:schemeClr>
                          </a:solidFill>
                        </a:rPr>
                        <a:t> SSEBop</a:t>
                      </a:r>
                      <a:endParaRPr lang="en-US" sz="2000" dirty="0">
                        <a:solidFill>
                          <a:schemeClr val="tx1">
                            <a:lumMod val="75000"/>
                            <a:lumOff val="25000"/>
                          </a:schemeClr>
                        </a:solidFill>
                      </a:endParaRPr>
                    </a:p>
                  </a:txBody>
                  <a:tcPr/>
                </a:tc>
                <a:tc>
                  <a:txBody>
                    <a:bodyPr/>
                    <a:lstStyle/>
                    <a:p>
                      <a:r>
                        <a:rPr lang="en-US" sz="2000" baseline="0" dirty="0" smtClean="0">
                          <a:solidFill>
                            <a:schemeClr val="tx1">
                              <a:lumMod val="75000"/>
                              <a:lumOff val="25000"/>
                            </a:schemeClr>
                          </a:solidFill>
                        </a:rPr>
                        <a:t>SSEBop vs. GLDAS-2-Noah</a:t>
                      </a:r>
                      <a:endParaRPr lang="en-US" sz="2000" dirty="0">
                        <a:solidFill>
                          <a:schemeClr val="tx1">
                            <a:lumMod val="75000"/>
                            <a:lumOff val="25000"/>
                          </a:schemeClr>
                        </a:solidFill>
                      </a:endParaRPr>
                    </a:p>
                  </a:txBody>
                  <a:tcPr/>
                </a:tc>
                <a:extLst>
                  <a:ext uri="{0D108BD9-81ED-4DB2-BD59-A6C34878D82A}">
                    <a16:rowId xmlns="" xmlns:a16="http://schemas.microsoft.com/office/drawing/2014/main" val="3283870379"/>
                  </a:ext>
                </a:extLst>
              </a:tr>
              <a:tr h="670778">
                <a:tc>
                  <a:txBody>
                    <a:bodyPr/>
                    <a:lstStyle/>
                    <a:p>
                      <a:r>
                        <a:rPr lang="en-US" sz="2000" dirty="0" smtClean="0">
                          <a:solidFill>
                            <a:schemeClr val="tx1">
                              <a:lumMod val="75000"/>
                              <a:lumOff val="25000"/>
                            </a:schemeClr>
                          </a:solidFill>
                        </a:rPr>
                        <a:t>Two</a:t>
                      </a:r>
                      <a:r>
                        <a:rPr lang="en-US" sz="2000" baseline="0" dirty="0" smtClean="0">
                          <a:solidFill>
                            <a:schemeClr val="tx1">
                              <a:lumMod val="75000"/>
                              <a:lumOff val="25000"/>
                            </a:schemeClr>
                          </a:solidFill>
                        </a:rPr>
                        <a:t> Water Years</a:t>
                      </a:r>
                      <a:endParaRPr lang="en-US" sz="2000"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0.0011**</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0.0018**</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0.0079**</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0.6163</a:t>
                      </a:r>
                      <a:endParaRPr lang="en-US" dirty="0">
                        <a:solidFill>
                          <a:schemeClr val="tx1">
                            <a:lumMod val="75000"/>
                            <a:lumOff val="25000"/>
                          </a:schemeClr>
                        </a:solidFill>
                      </a:endParaRPr>
                    </a:p>
                  </a:txBody>
                  <a:tcPr/>
                </a:tc>
                <a:extLst>
                  <a:ext uri="{0D108BD9-81ED-4DB2-BD59-A6C34878D82A}">
                    <a16:rowId xmlns="" xmlns:a16="http://schemas.microsoft.com/office/drawing/2014/main" val="4062193241"/>
                  </a:ext>
                </a:extLst>
              </a:tr>
              <a:tr h="670778">
                <a:tc>
                  <a:txBody>
                    <a:bodyPr/>
                    <a:lstStyle/>
                    <a:p>
                      <a:r>
                        <a:rPr lang="en-US" sz="2000" dirty="0" smtClean="0">
                          <a:solidFill>
                            <a:schemeClr val="tx1">
                              <a:lumMod val="75000"/>
                              <a:lumOff val="25000"/>
                            </a:schemeClr>
                          </a:solidFill>
                        </a:rPr>
                        <a:t>2016</a:t>
                      </a:r>
                      <a:endParaRPr lang="en-US" sz="2000"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0.0418*</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0.0229*</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0.0615</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0.6553</a:t>
                      </a:r>
                      <a:endParaRPr lang="en-US" dirty="0">
                        <a:solidFill>
                          <a:schemeClr val="tx1">
                            <a:lumMod val="75000"/>
                            <a:lumOff val="25000"/>
                          </a:schemeClr>
                        </a:solidFill>
                      </a:endParaRPr>
                    </a:p>
                  </a:txBody>
                  <a:tcPr/>
                </a:tc>
                <a:extLst>
                  <a:ext uri="{0D108BD9-81ED-4DB2-BD59-A6C34878D82A}">
                    <a16:rowId xmlns="" xmlns:a16="http://schemas.microsoft.com/office/drawing/2014/main" val="3451578136"/>
                  </a:ext>
                </a:extLst>
              </a:tr>
              <a:tr h="670778">
                <a:tc>
                  <a:txBody>
                    <a:bodyPr/>
                    <a:lstStyle/>
                    <a:p>
                      <a:r>
                        <a:rPr lang="en-US" sz="2000" dirty="0" smtClean="0">
                          <a:solidFill>
                            <a:schemeClr val="tx1">
                              <a:lumMod val="75000"/>
                              <a:lumOff val="25000"/>
                            </a:schemeClr>
                          </a:solidFill>
                        </a:rPr>
                        <a:t>2017</a:t>
                      </a:r>
                      <a:endParaRPr lang="en-US" sz="2000"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0.0139*</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0.0301*</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0.0540</a:t>
                      </a:r>
                      <a:endParaRPr lang="en-US" dirty="0">
                        <a:solidFill>
                          <a:schemeClr val="tx1">
                            <a:lumMod val="75000"/>
                            <a:lumOff val="25000"/>
                          </a:schemeClr>
                        </a:solidFill>
                      </a:endParaRPr>
                    </a:p>
                  </a:txBody>
                  <a:tcPr/>
                </a:tc>
                <a:tc>
                  <a:txBody>
                    <a:bodyPr/>
                    <a:lstStyle/>
                    <a:p>
                      <a:r>
                        <a:rPr lang="en-US" dirty="0" smtClean="0">
                          <a:solidFill>
                            <a:schemeClr val="tx1">
                              <a:lumMod val="75000"/>
                              <a:lumOff val="25000"/>
                            </a:schemeClr>
                          </a:solidFill>
                        </a:rPr>
                        <a:t>0.7906</a:t>
                      </a:r>
                      <a:endParaRPr lang="en-US" dirty="0">
                        <a:solidFill>
                          <a:schemeClr val="tx1">
                            <a:lumMod val="75000"/>
                            <a:lumOff val="25000"/>
                          </a:schemeClr>
                        </a:solidFill>
                      </a:endParaRPr>
                    </a:p>
                  </a:txBody>
                  <a:tcPr/>
                </a:tc>
                <a:extLst>
                  <a:ext uri="{0D108BD9-81ED-4DB2-BD59-A6C34878D82A}">
                    <a16:rowId xmlns="" xmlns:a16="http://schemas.microsoft.com/office/drawing/2014/main" val="220103253"/>
                  </a:ext>
                </a:extLst>
              </a:tr>
              <a:tr h="670778">
                <a:tc gridSpan="5">
                  <a:txBody>
                    <a:bodyPr/>
                    <a:lstStyle/>
                    <a:p>
                      <a:pPr algn="ctr"/>
                      <a:r>
                        <a:rPr lang="en-US" dirty="0" smtClean="0">
                          <a:solidFill>
                            <a:schemeClr val="tx1">
                              <a:lumMod val="75000"/>
                              <a:lumOff val="25000"/>
                            </a:schemeClr>
                          </a:solidFill>
                        </a:rPr>
                        <a:t>* Significant Level at 95%</a:t>
                      </a:r>
                      <a:endParaRPr lang="en-US" dirty="0">
                        <a:solidFill>
                          <a:schemeClr val="tx1">
                            <a:lumMod val="75000"/>
                            <a:lumOff val="25000"/>
                          </a:schemeClr>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327585815"/>
                  </a:ext>
                </a:extLst>
              </a:tr>
              <a:tr h="670778">
                <a:tc gridSpan="5">
                  <a:txBody>
                    <a:bodyPr/>
                    <a:lstStyle/>
                    <a:p>
                      <a:pPr algn="ctr"/>
                      <a:r>
                        <a:rPr lang="en-US" dirty="0" smtClean="0">
                          <a:solidFill>
                            <a:schemeClr val="tx1">
                              <a:lumMod val="75000"/>
                              <a:lumOff val="25000"/>
                            </a:schemeClr>
                          </a:solidFill>
                        </a:rPr>
                        <a:t>** Significant Level at 99%</a:t>
                      </a:r>
                      <a:endParaRPr lang="en-US" dirty="0">
                        <a:solidFill>
                          <a:schemeClr val="tx1">
                            <a:lumMod val="75000"/>
                            <a:lumOff val="25000"/>
                          </a:schemeClr>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3753947081"/>
                  </a:ext>
                </a:extLst>
              </a:tr>
            </a:tbl>
          </a:graphicData>
        </a:graphic>
      </p:graphicFrame>
    </p:spTree>
    <p:extLst>
      <p:ext uri="{BB962C8B-B14F-4D97-AF65-F5344CB8AC3E}">
        <p14:creationId xmlns:p14="http://schemas.microsoft.com/office/powerpoint/2010/main" val="3155459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r>
              <a:rPr lang="en-US" b="1" dirty="0" smtClean="0">
                <a:solidFill>
                  <a:srgbClr val="379CC3"/>
                </a:solidFill>
              </a:rPr>
              <a:t>: Summary</a:t>
            </a:r>
            <a:endParaRPr lang="en-US" b="1" dirty="0">
              <a:solidFill>
                <a:srgbClr val="379CC3"/>
              </a:solidFill>
            </a:endParaRP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graphicFrame>
        <p:nvGraphicFramePr>
          <p:cNvPr id="5" name="Table 4"/>
          <p:cNvGraphicFramePr>
            <a:graphicFrameLocks noGrp="1"/>
          </p:cNvGraphicFramePr>
          <p:nvPr>
            <p:extLst>
              <p:ext uri="{D42A27DB-BD31-4B8C-83A1-F6EECF244321}">
                <p14:modId xmlns:p14="http://schemas.microsoft.com/office/powerpoint/2010/main" val="2036240427"/>
              </p:ext>
            </p:extLst>
          </p:nvPr>
        </p:nvGraphicFramePr>
        <p:xfrm>
          <a:off x="172864" y="1507695"/>
          <a:ext cx="11887670" cy="4013539"/>
        </p:xfrm>
        <a:graphic>
          <a:graphicData uri="http://schemas.openxmlformats.org/drawingml/2006/table">
            <a:tbl>
              <a:tblPr firstRow="1" bandRow="1">
                <a:tableStyleId>{5C22544A-7EE6-4342-B048-85BDC9FD1C3A}</a:tableStyleId>
              </a:tblPr>
              <a:tblGrid>
                <a:gridCol w="1335405">
                  <a:extLst>
                    <a:ext uri="{9D8B030D-6E8A-4147-A177-3AD203B41FA5}">
                      <a16:colId xmlns="" xmlns:a16="http://schemas.microsoft.com/office/drawing/2014/main" val="3423278835"/>
                    </a:ext>
                  </a:extLst>
                </a:gridCol>
                <a:gridCol w="2677053">
                  <a:extLst>
                    <a:ext uri="{9D8B030D-6E8A-4147-A177-3AD203B41FA5}">
                      <a16:colId xmlns="" xmlns:a16="http://schemas.microsoft.com/office/drawing/2014/main" val="3400324624"/>
                    </a:ext>
                  </a:extLst>
                </a:gridCol>
                <a:gridCol w="4289804">
                  <a:extLst>
                    <a:ext uri="{9D8B030D-6E8A-4147-A177-3AD203B41FA5}">
                      <a16:colId xmlns="" xmlns:a16="http://schemas.microsoft.com/office/drawing/2014/main" val="1446597409"/>
                    </a:ext>
                  </a:extLst>
                </a:gridCol>
                <a:gridCol w="1817914">
                  <a:extLst>
                    <a:ext uri="{9D8B030D-6E8A-4147-A177-3AD203B41FA5}">
                      <a16:colId xmlns="" xmlns:a16="http://schemas.microsoft.com/office/drawing/2014/main" val="1498859251"/>
                    </a:ext>
                  </a:extLst>
                </a:gridCol>
                <a:gridCol w="1767494">
                  <a:extLst>
                    <a:ext uri="{9D8B030D-6E8A-4147-A177-3AD203B41FA5}">
                      <a16:colId xmlns="" xmlns:a16="http://schemas.microsoft.com/office/drawing/2014/main" val="516730208"/>
                    </a:ext>
                  </a:extLst>
                </a:gridCol>
              </a:tblGrid>
              <a:tr h="479214">
                <a:tc>
                  <a:txBody>
                    <a:bodyPr/>
                    <a:lstStyle/>
                    <a:p>
                      <a:r>
                        <a:rPr lang="en-US" sz="2000" dirty="0">
                          <a:solidFill>
                            <a:schemeClr val="bg1"/>
                          </a:solidFill>
                        </a:rPr>
                        <a:t>MODEL</a:t>
                      </a:r>
                    </a:p>
                  </a:txBody>
                  <a:tcPr/>
                </a:tc>
                <a:tc>
                  <a:txBody>
                    <a:bodyPr/>
                    <a:lstStyle/>
                    <a:p>
                      <a:r>
                        <a:rPr lang="en-US" sz="2000" dirty="0">
                          <a:solidFill>
                            <a:schemeClr val="bg1"/>
                          </a:solidFill>
                        </a:rPr>
                        <a:t>PROS</a:t>
                      </a:r>
                    </a:p>
                  </a:txBody>
                  <a:tcPr/>
                </a:tc>
                <a:tc>
                  <a:txBody>
                    <a:bodyPr/>
                    <a:lstStyle/>
                    <a:p>
                      <a:r>
                        <a:rPr lang="en-US" sz="2000" dirty="0">
                          <a:solidFill>
                            <a:schemeClr val="bg1"/>
                          </a:solidFill>
                        </a:rPr>
                        <a:t>CONS</a:t>
                      </a:r>
                    </a:p>
                  </a:txBody>
                  <a:tcPr/>
                </a:tc>
                <a:tc>
                  <a:txBody>
                    <a:bodyPr/>
                    <a:lstStyle/>
                    <a:p>
                      <a:r>
                        <a:rPr lang="en-US" sz="2000" dirty="0" smtClean="0">
                          <a:solidFill>
                            <a:schemeClr val="bg1"/>
                          </a:solidFill>
                        </a:rPr>
                        <a:t>Spatial</a:t>
                      </a:r>
                      <a:r>
                        <a:rPr lang="en-US" sz="2000" baseline="0" dirty="0" smtClean="0">
                          <a:solidFill>
                            <a:schemeClr val="bg1"/>
                          </a:solidFill>
                        </a:rPr>
                        <a:t> Resolution</a:t>
                      </a:r>
                      <a:endParaRPr lang="en-US" sz="2000" dirty="0">
                        <a:solidFill>
                          <a:schemeClr val="bg1"/>
                        </a:solidFill>
                      </a:endParaRPr>
                    </a:p>
                  </a:txBody>
                  <a:tcPr/>
                </a:tc>
                <a:tc>
                  <a:txBody>
                    <a:bodyPr/>
                    <a:lstStyle/>
                    <a:p>
                      <a:r>
                        <a:rPr lang="en-US" sz="2000" dirty="0" smtClean="0">
                          <a:solidFill>
                            <a:schemeClr val="bg1"/>
                          </a:solidFill>
                        </a:rPr>
                        <a:t>Temporal Resolution</a:t>
                      </a:r>
                      <a:endParaRPr lang="en-US" sz="2000" dirty="0">
                        <a:solidFill>
                          <a:schemeClr val="bg1"/>
                        </a:solidFill>
                      </a:endParaRPr>
                    </a:p>
                  </a:txBody>
                  <a:tcPr/>
                </a:tc>
                <a:extLst>
                  <a:ext uri="{0D108BD9-81ED-4DB2-BD59-A6C34878D82A}">
                    <a16:rowId xmlns="" xmlns:a16="http://schemas.microsoft.com/office/drawing/2014/main" val="2085427289"/>
                  </a:ext>
                </a:extLst>
              </a:tr>
              <a:tr h="762000">
                <a:tc>
                  <a:txBody>
                    <a:bodyPr/>
                    <a:lstStyle/>
                    <a:p>
                      <a:r>
                        <a:rPr lang="en-US" sz="2000" dirty="0" smtClean="0">
                          <a:solidFill>
                            <a:schemeClr val="tx1">
                              <a:lumMod val="75000"/>
                              <a:lumOff val="25000"/>
                            </a:schemeClr>
                          </a:solidFill>
                        </a:rPr>
                        <a:t>GLDAS-2-Noah</a:t>
                      </a:r>
                      <a:endParaRPr lang="en-US" sz="2000" dirty="0">
                        <a:solidFill>
                          <a:schemeClr val="tx1">
                            <a:lumMod val="75000"/>
                            <a:lumOff val="25000"/>
                          </a:schemeClr>
                        </a:solidFill>
                      </a:endParaRPr>
                    </a:p>
                  </a:txBody>
                  <a:tcPr/>
                </a:tc>
                <a:tc>
                  <a:txBody>
                    <a:bodyPr/>
                    <a:lstStyle/>
                    <a:p>
                      <a:pPr marL="342900" indent="-342900">
                        <a:buClr>
                          <a:srgbClr val="379CC3"/>
                        </a:buClr>
                        <a:buFont typeface="Webdings" panose="05030102010509060703" pitchFamily="18" charset="2"/>
                        <a:buChar char="4"/>
                      </a:pPr>
                      <a:r>
                        <a:rPr lang="en-US" sz="1800" dirty="0" smtClean="0">
                          <a:solidFill>
                            <a:schemeClr val="tx1">
                              <a:lumMod val="75000"/>
                              <a:lumOff val="25000"/>
                            </a:schemeClr>
                          </a:solidFill>
                        </a:rPr>
                        <a:t>Good correlations</a:t>
                      </a:r>
                    </a:p>
                    <a:p>
                      <a:pPr marL="342900" indent="-342900">
                        <a:buClr>
                          <a:srgbClr val="379CC3"/>
                        </a:buClr>
                        <a:buFont typeface="Webdings" panose="05030102010509060703" pitchFamily="18" charset="2"/>
                        <a:buChar char="4"/>
                      </a:pPr>
                      <a:r>
                        <a:rPr lang="en-US" sz="1800" dirty="0" smtClean="0">
                          <a:solidFill>
                            <a:schemeClr val="tx1">
                              <a:lumMod val="75000"/>
                              <a:lumOff val="25000"/>
                            </a:schemeClr>
                          </a:solidFill>
                        </a:rPr>
                        <a:t>High temporal resolution</a:t>
                      </a:r>
                      <a:endParaRPr lang="en-US" sz="18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79CC3"/>
                        </a:buClr>
                        <a:buSzTx/>
                        <a:buFont typeface="Webdings" panose="05030102010509060703" pitchFamily="18" charset="2"/>
                        <a:buChar char="4"/>
                        <a:tabLst/>
                        <a:defRPr/>
                      </a:pPr>
                      <a:r>
                        <a:rPr lang="en-US" sz="1800" b="0" dirty="0" smtClean="0">
                          <a:solidFill>
                            <a:schemeClr val="tx1">
                              <a:lumMod val="75000"/>
                              <a:lumOff val="25000"/>
                            </a:schemeClr>
                          </a:solidFill>
                        </a:rPr>
                        <a:t>Low spatial</a:t>
                      </a:r>
                      <a:r>
                        <a:rPr lang="en-US" sz="1800" b="0" baseline="0" dirty="0" smtClean="0">
                          <a:solidFill>
                            <a:schemeClr val="tx1">
                              <a:lumMod val="75000"/>
                              <a:lumOff val="25000"/>
                            </a:schemeClr>
                          </a:solidFill>
                        </a:rPr>
                        <a:t> resolution </a:t>
                      </a:r>
                    </a:p>
                    <a:p>
                      <a:pPr marL="342900" marR="0" lvl="0" indent="-342900" algn="l" defTabSz="914400" rtl="0" eaLnBrk="1" fontAlgn="auto" latinLnBrk="0" hangingPunct="1">
                        <a:lnSpc>
                          <a:spcPct val="100000"/>
                        </a:lnSpc>
                        <a:spcBef>
                          <a:spcPts val="0"/>
                        </a:spcBef>
                        <a:spcAft>
                          <a:spcPts val="600"/>
                        </a:spcAft>
                        <a:buClr>
                          <a:srgbClr val="379CC3"/>
                        </a:buClr>
                        <a:buSzTx/>
                        <a:buFont typeface="Webdings" panose="05030102010509060703" pitchFamily="18" charset="2"/>
                        <a:buChar char="4"/>
                        <a:tabLst/>
                        <a:defRPr/>
                      </a:pPr>
                      <a:r>
                        <a:rPr lang="en-US" sz="1800" b="0" baseline="0" dirty="0" smtClean="0">
                          <a:solidFill>
                            <a:schemeClr val="tx1">
                              <a:lumMod val="75000"/>
                              <a:lumOff val="25000"/>
                            </a:schemeClr>
                          </a:solidFill>
                        </a:rPr>
                        <a:t>Correlation may depend on availability of meteorological data</a:t>
                      </a:r>
                      <a:endParaRPr lang="en-US" sz="1800" baseline="0" dirty="0">
                        <a:solidFill>
                          <a:schemeClr val="tx1">
                            <a:lumMod val="75000"/>
                            <a:lumOff val="25000"/>
                          </a:schemeClr>
                        </a:solidFill>
                      </a:endParaRPr>
                    </a:p>
                  </a:txBody>
                  <a:tcPr/>
                </a:tc>
                <a:tc>
                  <a:txBody>
                    <a:bodyPr/>
                    <a:lstStyle/>
                    <a:p>
                      <a:pPr marL="0" marR="0" lvl="0" indent="0" algn="ctr" defTabSz="914400" rtl="0" eaLnBrk="1" fontAlgn="auto" latinLnBrk="0" hangingPunct="1">
                        <a:lnSpc>
                          <a:spcPct val="100000"/>
                        </a:lnSpc>
                        <a:spcBef>
                          <a:spcPts val="0"/>
                        </a:spcBef>
                        <a:spcAft>
                          <a:spcPts val="600"/>
                        </a:spcAft>
                        <a:buClr>
                          <a:srgbClr val="3289B4"/>
                        </a:buClr>
                        <a:buSzTx/>
                        <a:buFontTx/>
                        <a:buNone/>
                        <a:tabLst/>
                        <a:defRPr/>
                      </a:pPr>
                      <a:r>
                        <a:rPr lang="en-US" sz="2000" baseline="0" dirty="0" smtClean="0">
                          <a:solidFill>
                            <a:schemeClr val="tx1">
                              <a:lumMod val="75000"/>
                              <a:lumOff val="25000"/>
                            </a:schemeClr>
                          </a:solidFill>
                        </a:rPr>
                        <a:t>~28 km</a:t>
                      </a:r>
                      <a:endParaRPr lang="en-US" sz="2000" baseline="0" dirty="0">
                        <a:solidFill>
                          <a:schemeClr val="tx1">
                            <a:lumMod val="75000"/>
                            <a:lumOff val="25000"/>
                          </a:schemeClr>
                        </a:solidFill>
                      </a:endParaRPr>
                    </a:p>
                  </a:txBody>
                  <a:tcPr/>
                </a:tc>
                <a:tc>
                  <a:txBody>
                    <a:bodyPr/>
                    <a:lstStyle/>
                    <a:p>
                      <a:pPr marL="0" marR="0" lvl="0" indent="0" algn="ctr"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None/>
                        <a:tabLst/>
                        <a:defRPr/>
                      </a:pPr>
                      <a:r>
                        <a:rPr lang="en-US" sz="2000" baseline="0" dirty="0" smtClean="0">
                          <a:solidFill>
                            <a:schemeClr val="tx1">
                              <a:lumMod val="75000"/>
                              <a:lumOff val="25000"/>
                            </a:schemeClr>
                          </a:solidFill>
                        </a:rPr>
                        <a:t>3 hour</a:t>
                      </a:r>
                      <a:endParaRPr lang="en-US" sz="2000" baseline="0" dirty="0">
                        <a:solidFill>
                          <a:schemeClr val="tx1">
                            <a:lumMod val="75000"/>
                            <a:lumOff val="25000"/>
                          </a:schemeClr>
                        </a:solidFill>
                      </a:endParaRPr>
                    </a:p>
                  </a:txBody>
                  <a:tcPr/>
                </a:tc>
                <a:extLst>
                  <a:ext uri="{0D108BD9-81ED-4DB2-BD59-A6C34878D82A}">
                    <a16:rowId xmlns="" xmlns:a16="http://schemas.microsoft.com/office/drawing/2014/main" val="3616137959"/>
                  </a:ext>
                </a:extLst>
              </a:tr>
              <a:tr h="782659">
                <a:tc>
                  <a:txBody>
                    <a:bodyPr/>
                    <a:lstStyle/>
                    <a:p>
                      <a:r>
                        <a:rPr lang="en-US" sz="2000" dirty="0" smtClean="0">
                          <a:solidFill>
                            <a:schemeClr val="tx1">
                              <a:lumMod val="75000"/>
                              <a:lumOff val="25000"/>
                            </a:schemeClr>
                          </a:solidFill>
                        </a:rPr>
                        <a:t>SSEBop</a:t>
                      </a:r>
                    </a:p>
                  </a:txBody>
                  <a:tcPr/>
                </a:tc>
                <a:tc>
                  <a:txBody>
                    <a:bodyPr/>
                    <a:lstStyle/>
                    <a:p>
                      <a:pPr marL="342900" indent="-342900">
                        <a:buClr>
                          <a:srgbClr val="379CC3"/>
                        </a:buClr>
                        <a:buFont typeface="Webdings" panose="05030102010509060703" pitchFamily="18" charset="2"/>
                        <a:buChar char="4"/>
                      </a:pPr>
                      <a:r>
                        <a:rPr lang="en-US" sz="1800" dirty="0" smtClean="0">
                          <a:solidFill>
                            <a:schemeClr val="tx1">
                              <a:lumMod val="75000"/>
                              <a:lumOff val="25000"/>
                            </a:schemeClr>
                          </a:solidFill>
                        </a:rPr>
                        <a:t>Easy to access/ download data</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79CC3"/>
                        </a:buClr>
                        <a:buSzTx/>
                        <a:buFont typeface="Webdings" panose="05030102010509060703" pitchFamily="18" charset="2"/>
                        <a:buChar char="4"/>
                        <a:tabLst/>
                        <a:defRPr/>
                      </a:pPr>
                      <a:r>
                        <a:rPr lang="en-US" sz="1800" b="0" dirty="0" smtClean="0">
                          <a:solidFill>
                            <a:schemeClr val="tx1">
                              <a:lumMod val="75000"/>
                              <a:lumOff val="25000"/>
                            </a:schemeClr>
                          </a:solidFill>
                        </a:rPr>
                        <a:t>Varying outputs </a:t>
                      </a:r>
                    </a:p>
                  </a:txBody>
                  <a:tcPr/>
                </a:tc>
                <a:tc>
                  <a:txBody>
                    <a:bodyPr/>
                    <a:lstStyle/>
                    <a:p>
                      <a:pPr marL="0" marR="0" lvl="0" indent="0" algn="ctr" defTabSz="914400" rtl="0" eaLnBrk="1" fontAlgn="auto" latinLnBrk="0" hangingPunct="1">
                        <a:lnSpc>
                          <a:spcPct val="100000"/>
                        </a:lnSpc>
                        <a:spcBef>
                          <a:spcPts val="0"/>
                        </a:spcBef>
                        <a:spcAft>
                          <a:spcPts val="600"/>
                        </a:spcAft>
                        <a:buClr>
                          <a:srgbClr val="3289B4"/>
                        </a:buClr>
                        <a:buSzTx/>
                        <a:buFontTx/>
                        <a:buNone/>
                        <a:tabLst/>
                        <a:defRPr/>
                      </a:pPr>
                      <a:r>
                        <a:rPr lang="en-US" sz="2000" baseline="0" dirty="0" smtClean="0">
                          <a:solidFill>
                            <a:schemeClr val="tx1">
                              <a:lumMod val="75000"/>
                              <a:lumOff val="25000"/>
                            </a:schemeClr>
                          </a:solidFill>
                        </a:rPr>
                        <a:t>1 km</a:t>
                      </a:r>
                    </a:p>
                  </a:txBody>
                  <a:tcPr/>
                </a:tc>
                <a:tc>
                  <a:txBody>
                    <a:bodyPr/>
                    <a:lstStyle/>
                    <a:p>
                      <a:pPr marL="0" marR="0" lvl="0" indent="0" algn="ctr"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None/>
                        <a:tabLst/>
                        <a:defRPr/>
                      </a:pPr>
                      <a:r>
                        <a:rPr lang="en-US" sz="2000" baseline="0" dirty="0" smtClean="0">
                          <a:solidFill>
                            <a:schemeClr val="tx1">
                              <a:lumMod val="75000"/>
                              <a:lumOff val="25000"/>
                            </a:schemeClr>
                          </a:solidFill>
                        </a:rPr>
                        <a:t>10 day</a:t>
                      </a:r>
                    </a:p>
                  </a:txBody>
                  <a:tcPr/>
                </a:tc>
                <a:extLst>
                  <a:ext uri="{0D108BD9-81ED-4DB2-BD59-A6C34878D82A}">
                    <a16:rowId xmlns="" xmlns:a16="http://schemas.microsoft.com/office/drawing/2014/main" val="1995270828"/>
                  </a:ext>
                </a:extLst>
              </a:tr>
              <a:tr h="782659">
                <a:tc>
                  <a:txBody>
                    <a:bodyPr/>
                    <a:lstStyle/>
                    <a:p>
                      <a:r>
                        <a:rPr lang="en-US" sz="2000" dirty="0">
                          <a:solidFill>
                            <a:schemeClr val="tx1">
                              <a:lumMod val="75000"/>
                              <a:lumOff val="25000"/>
                            </a:schemeClr>
                          </a:solidFill>
                        </a:rPr>
                        <a:t>MOD16</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79CC3"/>
                        </a:buClr>
                        <a:buSzTx/>
                        <a:buFont typeface="Webdings" panose="05030102010509060703" pitchFamily="18" charset="2"/>
                        <a:buChar char="4"/>
                        <a:tabLst/>
                        <a:defRPr/>
                      </a:pPr>
                      <a:r>
                        <a:rPr lang="en-US" sz="1800" dirty="0">
                          <a:solidFill>
                            <a:schemeClr val="tx1">
                              <a:lumMod val="75000"/>
                              <a:lumOff val="25000"/>
                            </a:schemeClr>
                          </a:solidFill>
                        </a:rPr>
                        <a:t>Fairly</a:t>
                      </a:r>
                      <a:r>
                        <a:rPr lang="en-US" sz="1800" baseline="0" dirty="0">
                          <a:solidFill>
                            <a:schemeClr val="tx1">
                              <a:lumMod val="75000"/>
                              <a:lumOff val="25000"/>
                            </a:schemeClr>
                          </a:solidFill>
                        </a:rPr>
                        <a:t> high spatial </a:t>
                      </a:r>
                      <a:r>
                        <a:rPr lang="en-US" sz="1800" baseline="0" dirty="0" smtClean="0">
                          <a:solidFill>
                            <a:schemeClr val="tx1">
                              <a:lumMod val="75000"/>
                              <a:lumOff val="25000"/>
                            </a:schemeClr>
                          </a:solidFill>
                        </a:rPr>
                        <a:t>resolution</a:t>
                      </a:r>
                    </a:p>
                    <a:p>
                      <a:pPr marL="342900" marR="0" lvl="0" indent="-342900" algn="l" defTabSz="914400" rtl="0" eaLnBrk="1" fontAlgn="auto" latinLnBrk="0" hangingPunct="1">
                        <a:lnSpc>
                          <a:spcPct val="100000"/>
                        </a:lnSpc>
                        <a:spcBef>
                          <a:spcPts val="0"/>
                        </a:spcBef>
                        <a:spcAft>
                          <a:spcPts val="600"/>
                        </a:spcAft>
                        <a:buClr>
                          <a:srgbClr val="379CC3"/>
                        </a:buClr>
                        <a:buSzTx/>
                        <a:buFont typeface="Webdings" panose="05030102010509060703" pitchFamily="18" charset="2"/>
                        <a:buChar char="4"/>
                        <a:tabLst/>
                        <a:defRPr/>
                      </a:pPr>
                      <a:r>
                        <a:rPr lang="en-US" sz="1800" baseline="0" dirty="0" smtClean="0">
                          <a:solidFill>
                            <a:schemeClr val="tx1">
                              <a:lumMod val="75000"/>
                              <a:lumOff val="25000"/>
                            </a:schemeClr>
                          </a:solidFill>
                        </a:rPr>
                        <a:t>Available through GEE</a:t>
                      </a:r>
                      <a:endParaRPr lang="en-US" sz="18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79CC3"/>
                        </a:buClr>
                        <a:buSzTx/>
                        <a:buFont typeface="Webdings" panose="05030102010509060703" pitchFamily="18" charset="2"/>
                        <a:buChar char="4"/>
                        <a:tabLst/>
                        <a:defRPr/>
                      </a:pPr>
                      <a:r>
                        <a:rPr lang="en-US" sz="1800" baseline="0" dirty="0">
                          <a:solidFill>
                            <a:schemeClr val="tx1">
                              <a:lumMod val="75000"/>
                              <a:lumOff val="25000"/>
                            </a:schemeClr>
                          </a:solidFill>
                        </a:rPr>
                        <a:t>Overestimates ET </a:t>
                      </a:r>
                      <a:r>
                        <a:rPr lang="en-US" sz="1800" baseline="0" dirty="0" smtClean="0">
                          <a:solidFill>
                            <a:schemeClr val="tx1">
                              <a:lumMod val="75000"/>
                              <a:lumOff val="25000"/>
                            </a:schemeClr>
                          </a:solidFill>
                        </a:rPr>
                        <a:t>relative to other models in study</a:t>
                      </a:r>
                      <a:endParaRPr lang="en-US" sz="1800" baseline="0" dirty="0">
                        <a:solidFill>
                          <a:schemeClr val="tx1">
                            <a:lumMod val="75000"/>
                            <a:lumOff val="25000"/>
                          </a:schemeClr>
                        </a:solidFill>
                      </a:endParaRPr>
                    </a:p>
                  </a:txBody>
                  <a:tcPr/>
                </a:tc>
                <a:tc>
                  <a:txBody>
                    <a:bodyPr/>
                    <a:lstStyle/>
                    <a:p>
                      <a:pPr marL="0" marR="0" lvl="0" indent="0" algn="ctr" defTabSz="914400" rtl="0" eaLnBrk="1" fontAlgn="auto" latinLnBrk="0" hangingPunct="1">
                        <a:lnSpc>
                          <a:spcPct val="100000"/>
                        </a:lnSpc>
                        <a:spcBef>
                          <a:spcPts val="0"/>
                        </a:spcBef>
                        <a:spcAft>
                          <a:spcPts val="600"/>
                        </a:spcAft>
                        <a:buClr>
                          <a:srgbClr val="3289B4"/>
                        </a:buClr>
                        <a:buSzTx/>
                        <a:buFontTx/>
                        <a:buNone/>
                        <a:tabLst/>
                        <a:defRPr/>
                      </a:pPr>
                      <a:r>
                        <a:rPr lang="en-US" sz="2000" baseline="0" dirty="0" smtClean="0">
                          <a:solidFill>
                            <a:schemeClr val="tx1">
                              <a:lumMod val="75000"/>
                              <a:lumOff val="25000"/>
                            </a:schemeClr>
                          </a:solidFill>
                        </a:rPr>
                        <a:t>500 m</a:t>
                      </a:r>
                    </a:p>
                    <a:p>
                      <a:pPr marL="0" marR="0" lvl="0" indent="0" algn="ctr" defTabSz="914400" rtl="0" eaLnBrk="1" fontAlgn="auto" latinLnBrk="0" hangingPunct="1">
                        <a:lnSpc>
                          <a:spcPct val="100000"/>
                        </a:lnSpc>
                        <a:spcBef>
                          <a:spcPts val="0"/>
                        </a:spcBef>
                        <a:spcAft>
                          <a:spcPts val="600"/>
                        </a:spcAft>
                        <a:buClr>
                          <a:srgbClr val="3289B4"/>
                        </a:buClr>
                        <a:buSzTx/>
                        <a:buFontTx/>
                        <a:buNone/>
                        <a:tabLst/>
                        <a:defRPr/>
                      </a:pPr>
                      <a:endParaRPr lang="en-US" sz="2000" baseline="0" dirty="0">
                        <a:solidFill>
                          <a:schemeClr val="tx1">
                            <a:lumMod val="75000"/>
                            <a:lumOff val="25000"/>
                          </a:schemeClr>
                        </a:solidFill>
                      </a:endParaRPr>
                    </a:p>
                  </a:txBody>
                  <a:tcPr/>
                </a:tc>
                <a:tc>
                  <a:txBody>
                    <a:bodyPr/>
                    <a:lstStyle/>
                    <a:p>
                      <a:pPr marL="0" marR="0" lvl="0" indent="0" algn="ctr"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None/>
                        <a:tabLst/>
                        <a:defRPr/>
                      </a:pPr>
                      <a:r>
                        <a:rPr lang="en-US" sz="2000" baseline="0" dirty="0" smtClean="0">
                          <a:solidFill>
                            <a:schemeClr val="tx1">
                              <a:lumMod val="75000"/>
                              <a:lumOff val="25000"/>
                            </a:schemeClr>
                          </a:solidFill>
                        </a:rPr>
                        <a:t>8 day</a:t>
                      </a:r>
                      <a:endParaRPr lang="en-US" sz="2000" baseline="0" dirty="0">
                        <a:solidFill>
                          <a:schemeClr val="tx1">
                            <a:lumMod val="75000"/>
                            <a:lumOff val="25000"/>
                          </a:schemeClr>
                        </a:solidFill>
                      </a:endParaRPr>
                    </a:p>
                  </a:txBody>
                  <a:tcPr/>
                </a:tc>
                <a:extLst>
                  <a:ext uri="{0D108BD9-81ED-4DB2-BD59-A6C34878D82A}">
                    <a16:rowId xmlns="" xmlns:a16="http://schemas.microsoft.com/office/drawing/2014/main" val="4190126080"/>
                  </a:ext>
                </a:extLst>
              </a:tr>
            </a:tbl>
          </a:graphicData>
        </a:graphic>
      </p:graphicFrame>
    </p:spTree>
    <p:extLst>
      <p:ext uri="{BB962C8B-B14F-4D97-AF65-F5344CB8AC3E}">
        <p14:creationId xmlns:p14="http://schemas.microsoft.com/office/powerpoint/2010/main" val="1816259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Discussion</a:t>
            </a:r>
            <a:endParaRPr lang="en-US" b="1" dirty="0">
              <a:solidFill>
                <a:srgbClr val="379CC3"/>
              </a:solidFill>
            </a:endParaRPr>
          </a:p>
        </p:txBody>
      </p:sp>
      <p:sp>
        <p:nvSpPr>
          <p:cNvPr id="3" name="Text Placeholder 5"/>
          <p:cNvSpPr txBox="1">
            <a:spLocks/>
          </p:cNvSpPr>
          <p:nvPr/>
        </p:nvSpPr>
        <p:spPr>
          <a:xfrm>
            <a:off x="444963" y="1713102"/>
            <a:ext cx="3916714" cy="418576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Statistics</a:t>
            </a:r>
          </a:p>
          <a:p>
            <a:pPr lvl="1">
              <a:lnSpc>
                <a:spcPct val="200000"/>
              </a:lnSpc>
              <a:spcBef>
                <a:spcPts val="0"/>
              </a:spcBef>
              <a:spcAft>
                <a:spcPts val="600"/>
              </a:spcAft>
              <a:buClr>
                <a:srgbClr val="379CC3"/>
              </a:buClr>
              <a:buFont typeface="Webdings" panose="05030102010509060703" pitchFamily="18" charset="2"/>
              <a:buChar char="4"/>
            </a:pPr>
            <a:r>
              <a:rPr lang="en-US" sz="1600" dirty="0">
                <a:solidFill>
                  <a:schemeClr val="tx1">
                    <a:lumMod val="75000"/>
                    <a:lumOff val="25000"/>
                  </a:schemeClr>
                </a:solidFill>
              </a:rPr>
              <a:t>Paraná vs. Patagonia </a:t>
            </a:r>
            <a:r>
              <a:rPr lang="en-US" sz="1600" dirty="0" smtClean="0">
                <a:solidFill>
                  <a:schemeClr val="tx1">
                    <a:lumMod val="75000"/>
                    <a:lumOff val="25000"/>
                  </a:schemeClr>
                </a:solidFill>
              </a:rPr>
              <a:t>Steppe</a:t>
            </a:r>
            <a:endParaRPr lang="en-US" sz="2000" dirty="0" smtClean="0">
              <a:solidFill>
                <a:schemeClr val="tx1">
                  <a:lumMod val="75000"/>
                  <a:lumOff val="25000"/>
                </a:schemeClr>
              </a:solidFill>
            </a:endParaRP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Semi-arid regions</a:t>
            </a:r>
          </a:p>
          <a:p>
            <a:pPr lvl="1">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Patagonia Steppe and RCEW</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Limitations</a:t>
            </a:r>
          </a:p>
          <a:p>
            <a:pPr lvl="1">
              <a:lnSpc>
                <a:spcPct val="200000"/>
              </a:lnSpc>
              <a:spcBef>
                <a:spcPts val="0"/>
              </a:spcBef>
              <a:spcAft>
                <a:spcPts val="600"/>
              </a:spcAft>
              <a:buClr>
                <a:srgbClr val="379CC3"/>
              </a:buClr>
              <a:buFont typeface="Webdings" panose="05030102010509060703" pitchFamily="18" charset="2"/>
              <a:buChar char="4"/>
            </a:pPr>
            <a:r>
              <a:rPr lang="en-US" sz="1600" dirty="0">
                <a:solidFill>
                  <a:schemeClr val="tx1">
                    <a:lumMod val="75000"/>
                    <a:lumOff val="25000"/>
                  </a:schemeClr>
                </a:solidFill>
              </a:rPr>
              <a:t>Data acquisition feasibility   </a:t>
            </a:r>
            <a:endParaRPr lang="en-US" sz="1600" dirty="0" smtClean="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endParaRPr lang="en-US" sz="2000" dirty="0" smtClean="0">
              <a:solidFill>
                <a:schemeClr val="tx1">
                  <a:lumMod val="75000"/>
                  <a:lumOff val="25000"/>
                </a:schemeClr>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5" t="334" r="445" b="36833"/>
          <a:stretch/>
        </p:blipFill>
        <p:spPr>
          <a:xfrm>
            <a:off x="6137910" y="1335912"/>
            <a:ext cx="5460704" cy="4574856"/>
          </a:xfrm>
          <a:prstGeom prst="rect">
            <a:avLst/>
          </a:prstGeom>
        </p:spPr>
      </p:pic>
      <p:sp>
        <p:nvSpPr>
          <p:cNvPr id="7" name="Text Placeholder 4"/>
          <p:cNvSpPr txBox="1">
            <a:spLocks/>
          </p:cNvSpPr>
          <p:nvPr/>
        </p:nvSpPr>
        <p:spPr>
          <a:xfrm>
            <a:off x="7641771" y="5913309"/>
            <a:ext cx="4054929" cy="26542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a:t>
            </a: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Critical Zone</a:t>
            </a:r>
            <a:r>
              <a:rPr kumimoji="0" lang="en-US" sz="1400" b="1" i="0" u="none" strike="noStrike" kern="1200" cap="none" spc="0" normalizeH="0" noProof="0" dirty="0" smtClean="0">
                <a:ln>
                  <a:noFill/>
                </a:ln>
                <a:solidFill>
                  <a:schemeClr val="tx1">
                    <a:lumMod val="75000"/>
                    <a:lumOff val="25000"/>
                  </a:schemeClr>
                </a:solidFill>
                <a:effectLst/>
                <a:uLnTx/>
                <a:uFillTx/>
                <a:latin typeface="Century Gothic" panose="020B0502020202020204" pitchFamily="34" charset="0"/>
                <a:ea typeface="+mn-ea"/>
                <a:cs typeface="+mn-cs"/>
              </a:rPr>
              <a:t> Observatories</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0106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Conclusion</a:t>
            </a:r>
            <a:endParaRPr lang="en-US" b="1" dirty="0">
              <a:solidFill>
                <a:srgbClr val="379CC3"/>
              </a:solidFill>
            </a:endParaRPr>
          </a:p>
        </p:txBody>
      </p:sp>
      <p:sp>
        <p:nvSpPr>
          <p:cNvPr id="3" name="Text Placeholder 5"/>
          <p:cNvSpPr txBox="1">
            <a:spLocks/>
          </p:cNvSpPr>
          <p:nvPr/>
        </p:nvSpPr>
        <p:spPr>
          <a:xfrm>
            <a:off x="479253" y="1512059"/>
            <a:ext cx="3916714" cy="42934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MOD16</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GLDAS-2-Noah &amp; SSEBop</a:t>
            </a:r>
          </a:p>
          <a:p>
            <a:pPr lvl="1">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Statistics</a:t>
            </a:r>
          </a:p>
          <a:p>
            <a:pPr lvl="1">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Semi-arid region  </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New Model</a:t>
            </a:r>
          </a:p>
          <a:p>
            <a:pPr lvl="1">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Hybrid of GLDAS-2-Noah &amp; SSEBop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7730" y="1512059"/>
            <a:ext cx="6086391" cy="4425244"/>
          </a:xfrm>
          <a:prstGeom prst="rect">
            <a:avLst/>
          </a:prstGeom>
        </p:spPr>
      </p:pic>
      <p:sp>
        <p:nvSpPr>
          <p:cNvPr id="5" name="Text Placeholder 4"/>
          <p:cNvSpPr txBox="1">
            <a:spLocks/>
          </p:cNvSpPr>
          <p:nvPr/>
        </p:nvSpPr>
        <p:spPr>
          <a:xfrm>
            <a:off x="8409119" y="593730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a:t>
            </a:r>
            <a:r>
              <a:rPr lang="en-US" sz="1400" b="1" dirty="0" smtClean="0">
                <a:solidFill>
                  <a:schemeClr val="tx1">
                    <a:lumMod val="75000"/>
                    <a:lumOff val="25000"/>
                  </a:schemeClr>
                </a:solidFill>
              </a:rPr>
              <a:t>Credit: </a:t>
            </a:r>
            <a:r>
              <a:rPr lang="en-US" sz="1400" b="1" dirty="0" err="1" smtClean="0">
                <a:solidFill>
                  <a:schemeClr val="tx1">
                    <a:lumMod val="75000"/>
                    <a:lumOff val="25000"/>
                  </a:schemeClr>
                </a:solidFill>
              </a:rPr>
              <a:t>Chaparroandrea</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252596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Next Steps</a:t>
            </a:r>
            <a:endParaRPr lang="en-US" b="1" dirty="0">
              <a:solidFill>
                <a:srgbClr val="379CC3"/>
              </a:solidFill>
            </a:endParaRPr>
          </a:p>
        </p:txBody>
      </p:sp>
      <p:sp>
        <p:nvSpPr>
          <p:cNvPr id="3" name="Text Placeholder 5"/>
          <p:cNvSpPr txBox="1">
            <a:spLocks/>
          </p:cNvSpPr>
          <p:nvPr/>
        </p:nvSpPr>
        <p:spPr>
          <a:xfrm>
            <a:off x="627842" y="1621662"/>
            <a:ext cx="5852968" cy="384720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Validation with in situ data</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Test ECOSTRESS</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Developing automated image download</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Analysis of Shifting Climates</a:t>
            </a:r>
          </a:p>
          <a:p>
            <a:pPr lvl="1">
              <a:lnSpc>
                <a:spcPct val="20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Climatological analysis in shifts of temperature and precipitation in Argentina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4067"/>
          <a:stretch/>
        </p:blipFill>
        <p:spPr>
          <a:xfrm>
            <a:off x="6324412" y="1467656"/>
            <a:ext cx="5688520" cy="4384504"/>
          </a:xfrm>
          <a:prstGeom prst="rect">
            <a:avLst/>
          </a:prstGeom>
        </p:spPr>
      </p:pic>
      <p:sp>
        <p:nvSpPr>
          <p:cNvPr id="5" name="Text Placeholder 4"/>
          <p:cNvSpPr txBox="1">
            <a:spLocks/>
          </p:cNvSpPr>
          <p:nvPr/>
        </p:nvSpPr>
        <p:spPr>
          <a:xfrm>
            <a:off x="8567930" y="5852160"/>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a:t>
            </a:r>
            <a:r>
              <a:rPr lang="en-US" sz="1400" b="1" dirty="0" smtClean="0">
                <a:solidFill>
                  <a:schemeClr val="tx1">
                    <a:lumMod val="75000"/>
                    <a:lumOff val="25000"/>
                  </a:schemeClr>
                </a:solidFill>
              </a:rPr>
              <a:t>Credit: Milton </a:t>
            </a:r>
            <a:r>
              <a:rPr lang="en-US" sz="1400" b="1" dirty="0" err="1" smtClean="0">
                <a:solidFill>
                  <a:schemeClr val="tx1">
                    <a:lumMod val="75000"/>
                    <a:lumOff val="25000"/>
                  </a:schemeClr>
                </a:solidFill>
              </a:rPr>
              <a:t>Blumhagen</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867521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Community Concerns</a:t>
            </a:r>
            <a:endParaRPr lang="en-US" b="1" dirty="0">
              <a:solidFill>
                <a:srgbClr val="379CC3"/>
              </a:solidFill>
            </a:endParaRPr>
          </a:p>
        </p:txBody>
      </p:sp>
      <p:sp>
        <p:nvSpPr>
          <p:cNvPr id="3" name="Text Placeholder 5"/>
          <p:cNvSpPr txBox="1">
            <a:spLocks/>
          </p:cNvSpPr>
          <p:nvPr/>
        </p:nvSpPr>
        <p:spPr>
          <a:xfrm>
            <a:off x="495300" y="1524000"/>
            <a:ext cx="4379700" cy="518603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ET models</a:t>
            </a:r>
          </a:p>
          <a:p>
            <a:pPr lvl="1">
              <a:lnSpc>
                <a:spcPct val="15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Heterogeneous environments</a:t>
            </a:r>
          </a:p>
          <a:p>
            <a:pPr lvl="2">
              <a:lnSpc>
                <a:spcPct val="150000"/>
              </a:lnSpc>
              <a:spcBef>
                <a:spcPts val="0"/>
              </a:spcBef>
              <a:spcAft>
                <a:spcPts val="600"/>
              </a:spcAft>
              <a:buClr>
                <a:srgbClr val="379CC3"/>
              </a:buClr>
              <a:buFont typeface="Webdings" panose="05030102010509060703" pitchFamily="18" charset="2"/>
              <a:buChar char="4"/>
            </a:pPr>
            <a:r>
              <a:rPr lang="en-US" sz="1600" dirty="0" smtClean="0">
                <a:solidFill>
                  <a:schemeClr val="tx1">
                    <a:lumMod val="75000"/>
                    <a:lumOff val="25000"/>
                  </a:schemeClr>
                </a:solidFill>
              </a:rPr>
              <a:t>Untested semi-arid</a:t>
            </a:r>
          </a:p>
          <a:p>
            <a:pPr lvl="1">
              <a:lnSpc>
                <a:spcPct val="15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Penman and </a:t>
            </a:r>
            <a:r>
              <a:rPr lang="en-US" sz="1800" dirty="0" err="1" smtClean="0">
                <a:solidFill>
                  <a:schemeClr val="tx1">
                    <a:lumMod val="75000"/>
                    <a:lumOff val="25000"/>
                  </a:schemeClr>
                </a:solidFill>
              </a:rPr>
              <a:t>Bartholic-Namken-Wiegand</a:t>
            </a:r>
            <a:endParaRPr lang="en-US" sz="2000" dirty="0" smtClean="0">
              <a:solidFill>
                <a:schemeClr val="tx1">
                  <a:lumMod val="75000"/>
                  <a:lumOff val="25000"/>
                </a:schemeClr>
              </a:solidFill>
            </a:endParaRPr>
          </a:p>
          <a:p>
            <a:pPr>
              <a:lnSpc>
                <a:spcPct val="150000"/>
              </a:lnSpc>
              <a:spcBef>
                <a:spcPts val="0"/>
              </a:spcBef>
              <a:spcAft>
                <a:spcPts val="600"/>
              </a:spcAft>
              <a:buClr>
                <a:srgbClr val="379CC3"/>
              </a:buClr>
              <a:buFont typeface="Webdings" panose="05030102010509060703" pitchFamily="18" charset="2"/>
              <a:buChar char="4"/>
            </a:pPr>
            <a:r>
              <a:rPr lang="en-US" sz="2000" dirty="0">
                <a:solidFill>
                  <a:schemeClr val="tx1">
                    <a:lumMod val="75000"/>
                    <a:lumOff val="25000"/>
                  </a:schemeClr>
                </a:solidFill>
              </a:rPr>
              <a:t>Decision making </a:t>
            </a:r>
          </a:p>
          <a:p>
            <a:pPr lvl="1">
              <a:lnSpc>
                <a:spcPct val="15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Empirical data</a:t>
            </a:r>
          </a:p>
          <a:p>
            <a:pPr>
              <a:lnSpc>
                <a:spcPct val="15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Land management</a:t>
            </a:r>
            <a:endParaRPr lang="en-US" sz="1600" dirty="0" smtClean="0">
              <a:solidFill>
                <a:schemeClr val="tx1">
                  <a:lumMod val="75000"/>
                  <a:lumOff val="25000"/>
                </a:schemeClr>
              </a:solidFill>
            </a:endParaRPr>
          </a:p>
          <a:p>
            <a:pPr lvl="1">
              <a:lnSpc>
                <a:spcPct val="15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Water conservation</a:t>
            </a:r>
          </a:p>
          <a:p>
            <a:pPr>
              <a:lnSpc>
                <a:spcPct val="100000"/>
              </a:lnSpc>
              <a:spcBef>
                <a:spcPts val="0"/>
              </a:spcBef>
              <a:spcAft>
                <a:spcPts val="600"/>
              </a:spcAft>
              <a:buClr>
                <a:srgbClr val="379CC3"/>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endParaRPr lang="en-US" sz="2000" b="1" dirty="0" smtClean="0">
              <a:solidFill>
                <a:schemeClr val="tx1">
                  <a:lumMod val="75000"/>
                  <a:lumOff val="25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441"/>
          <a:stretch/>
        </p:blipFill>
        <p:spPr>
          <a:xfrm>
            <a:off x="4806696" y="1467555"/>
            <a:ext cx="6921500" cy="4433944"/>
          </a:xfrm>
          <a:prstGeom prst="rect">
            <a:avLst/>
          </a:prstGeom>
        </p:spPr>
      </p:pic>
      <p:sp>
        <p:nvSpPr>
          <p:cNvPr id="5" name="Text Placeholder 4"/>
          <p:cNvSpPr txBox="1">
            <a:spLocks/>
          </p:cNvSpPr>
          <p:nvPr/>
        </p:nvSpPr>
        <p:spPr>
          <a:xfrm>
            <a:off x="8283194" y="5899931"/>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Milton </a:t>
            </a:r>
            <a:r>
              <a:rPr kumimoji="0" lang="en-US" sz="1400" b="1" i="0" u="none" strike="noStrike" kern="1200" cap="none" spc="0" normalizeH="0" baseline="0" noProof="0" dirty="0" err="1" smtClean="0">
                <a:ln>
                  <a:noFill/>
                </a:ln>
                <a:solidFill>
                  <a:schemeClr val="tx1">
                    <a:lumMod val="75000"/>
                    <a:lumOff val="25000"/>
                  </a:schemeClr>
                </a:solidFill>
                <a:effectLst/>
                <a:uLnTx/>
                <a:uFillTx/>
                <a:latin typeface="Century Gothic" panose="020B0502020202020204" pitchFamily="34" charset="0"/>
                <a:ea typeface="+mn-ea"/>
                <a:cs typeface="+mn-cs"/>
              </a:rPr>
              <a:t>Blumhagen</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6667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005927" y="346425"/>
            <a:ext cx="3675033"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QUESTIONS</a:t>
            </a:r>
            <a:endParaRPr lang="en-US" b="1" dirty="0">
              <a:solidFill>
                <a:srgbClr val="379CC3"/>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517" r="909"/>
          <a:stretch/>
        </p:blipFill>
        <p:spPr>
          <a:xfrm>
            <a:off x="1265728" y="1368636"/>
            <a:ext cx="9155430" cy="4756150"/>
          </a:xfrm>
          <a:prstGeom prst="rect">
            <a:avLst/>
          </a:prstGeom>
        </p:spPr>
      </p:pic>
    </p:spTree>
    <p:extLst>
      <p:ext uri="{BB962C8B-B14F-4D97-AF65-F5344CB8AC3E}">
        <p14:creationId xmlns:p14="http://schemas.microsoft.com/office/powerpoint/2010/main" val="3526142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160418" y="1219200"/>
            <a:ext cx="10536282"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 Placeholder 1"/>
          <p:cNvSpPr txBox="1">
            <a:spLocks/>
          </p:cNvSpPr>
          <p:nvPr/>
        </p:nvSpPr>
        <p:spPr>
          <a:xfrm>
            <a:off x="1312818" y="1371600"/>
            <a:ext cx="10536282"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200" b="1" dirty="0"/>
              <a:t>A</a:t>
            </a:r>
            <a:r>
              <a:rPr lang="en-US" sz="2200" b="1" dirty="0" smtClean="0"/>
              <a:t>dvisor</a:t>
            </a:r>
            <a:r>
              <a:rPr lang="en-US" sz="2200" dirty="0" smtClean="0"/>
              <a:t>, </a:t>
            </a:r>
            <a:r>
              <a:rPr lang="en-US" dirty="0" smtClean="0"/>
              <a:t>Keith T. </a:t>
            </a:r>
            <a:r>
              <a:rPr lang="en-US" dirty="0"/>
              <a:t>Weber (Idaho State University, GIS </a:t>
            </a:r>
            <a:r>
              <a:rPr lang="en-US" dirty="0" err="1"/>
              <a:t>TReC</a:t>
            </a:r>
            <a:r>
              <a:rPr lang="en-US" dirty="0"/>
              <a:t>)</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200" dirty="0" smtClean="0"/>
          </a:p>
          <a:p>
            <a:pPr marL="342900" indent="-342900">
              <a:lnSpc>
                <a:spcPct val="100000"/>
              </a:lnSpc>
              <a:spcBef>
                <a:spcPts val="0"/>
              </a:spcBef>
              <a:spcAft>
                <a:spcPts val="600"/>
              </a:spcAft>
              <a:buClr>
                <a:srgbClr val="379CC3"/>
              </a:buClr>
              <a:buFont typeface="Webdings" panose="05030102010509060703" pitchFamily="18" charset="2"/>
              <a:buChar char="4"/>
            </a:pPr>
            <a:r>
              <a:rPr lang="en-US" sz="2200" b="1" dirty="0" smtClean="0"/>
              <a:t>Partners,</a:t>
            </a:r>
            <a:r>
              <a:rPr lang="en-US" sz="2200" dirty="0" smtClean="0"/>
              <a:t> </a:t>
            </a:r>
            <a:r>
              <a:rPr lang="es-ES" sz="2200" dirty="0"/>
              <a:t>Dr. Pablo G. </a:t>
            </a:r>
            <a:r>
              <a:rPr lang="es-ES" sz="2200" dirty="0" err="1"/>
              <a:t>Aceñolaza</a:t>
            </a:r>
            <a:r>
              <a:rPr lang="es-ES" sz="2200" dirty="0"/>
              <a:t>, </a:t>
            </a:r>
            <a:r>
              <a:rPr lang="es-ES" sz="2200" dirty="0" err="1" smtClean="0"/>
              <a:t>Researcher</a:t>
            </a:r>
            <a:r>
              <a:rPr lang="es-ES" sz="2200" dirty="0" smtClean="0"/>
              <a:t>; Sebastián </a:t>
            </a:r>
            <a:r>
              <a:rPr lang="es-ES" sz="2200" dirty="0" err="1"/>
              <a:t>Anibal</a:t>
            </a:r>
            <a:r>
              <a:rPr lang="es-ES" sz="2200" dirty="0"/>
              <a:t> Gavilán, </a:t>
            </a:r>
            <a:r>
              <a:rPr lang="es-ES" sz="2200" dirty="0" err="1" smtClean="0"/>
              <a:t>Researcher</a:t>
            </a:r>
            <a:endParaRPr lang="es-ES" sz="2200" dirty="0" smtClean="0"/>
          </a:p>
          <a:p>
            <a:pPr marL="342900" indent="-342900">
              <a:lnSpc>
                <a:spcPct val="100000"/>
              </a:lnSpc>
              <a:spcBef>
                <a:spcPts val="0"/>
              </a:spcBef>
              <a:spcAft>
                <a:spcPts val="600"/>
              </a:spcAft>
              <a:buClr>
                <a:srgbClr val="379CC3"/>
              </a:buClr>
              <a:buFont typeface="Webdings" panose="05030102010509060703" pitchFamily="18" charset="2"/>
              <a:buChar char="4"/>
            </a:pPr>
            <a:endParaRPr lang="es-ES" sz="2200" dirty="0"/>
          </a:p>
          <a:p>
            <a:pPr marL="342900" indent="-342900">
              <a:lnSpc>
                <a:spcPct val="100000"/>
              </a:lnSpc>
              <a:spcBef>
                <a:spcPts val="0"/>
              </a:spcBef>
              <a:spcAft>
                <a:spcPts val="600"/>
              </a:spcAft>
              <a:buClr>
                <a:srgbClr val="379CC3"/>
              </a:buClr>
              <a:buFont typeface="Webdings" panose="05030102010509060703" pitchFamily="18" charset="2"/>
              <a:buChar char="4"/>
            </a:pPr>
            <a:r>
              <a:rPr lang="es-ES" sz="2200" b="1" dirty="0" smtClean="0"/>
              <a:t>Center Lead</a:t>
            </a:r>
            <a:r>
              <a:rPr lang="es-ES" sz="2200" dirty="0" smtClean="0"/>
              <a:t>, Kristen Dennis</a:t>
            </a:r>
          </a:p>
          <a:p>
            <a:pPr marL="342900" indent="-342900">
              <a:lnSpc>
                <a:spcPct val="100000"/>
              </a:lnSpc>
              <a:spcBef>
                <a:spcPts val="0"/>
              </a:spcBef>
              <a:spcAft>
                <a:spcPts val="600"/>
              </a:spcAft>
              <a:buClr>
                <a:srgbClr val="379CC3"/>
              </a:buClr>
              <a:buFont typeface="Webdings" panose="05030102010509060703" pitchFamily="18" charset="2"/>
              <a:buChar char="4"/>
            </a:pPr>
            <a:endParaRPr lang="es-ES" sz="2200" dirty="0"/>
          </a:p>
          <a:p>
            <a:pPr marL="342900" indent="-342900">
              <a:lnSpc>
                <a:spcPct val="100000"/>
              </a:lnSpc>
              <a:spcBef>
                <a:spcPts val="0"/>
              </a:spcBef>
              <a:spcAft>
                <a:spcPts val="600"/>
              </a:spcAft>
              <a:buClr>
                <a:srgbClr val="379CC3"/>
              </a:buClr>
              <a:buFont typeface="Webdings" panose="05030102010509060703" pitchFamily="18" charset="2"/>
              <a:buChar char="4"/>
            </a:pPr>
            <a:r>
              <a:rPr lang="es-ES" sz="2200" b="1" dirty="0" err="1" smtClean="0"/>
              <a:t>Geoinformatics</a:t>
            </a:r>
            <a:r>
              <a:rPr lang="es-ES" sz="2200" b="1" dirty="0" smtClean="0"/>
              <a:t> </a:t>
            </a:r>
            <a:r>
              <a:rPr lang="es-ES" sz="2200" b="1" dirty="0" err="1" smtClean="0"/>
              <a:t>Fellow</a:t>
            </a:r>
            <a:r>
              <a:rPr lang="es-ES" sz="2200" dirty="0" smtClean="0"/>
              <a:t>, </a:t>
            </a:r>
            <a:r>
              <a:rPr lang="es-ES" sz="2200" dirty="0" err="1" smtClean="0"/>
              <a:t>Dane</a:t>
            </a:r>
            <a:r>
              <a:rPr lang="es-ES" sz="2200" dirty="0" smtClean="0"/>
              <a:t> </a:t>
            </a:r>
            <a:r>
              <a:rPr lang="es-ES" sz="2200" dirty="0" err="1" smtClean="0"/>
              <a:t>Coats</a:t>
            </a:r>
            <a:endParaRPr lang="es-ES" sz="2200" dirty="0"/>
          </a:p>
          <a:p>
            <a:pPr marL="342900" indent="-342900">
              <a:lnSpc>
                <a:spcPct val="100000"/>
              </a:lnSpc>
              <a:spcBef>
                <a:spcPts val="0"/>
              </a:spcBef>
              <a:spcAft>
                <a:spcPts val="600"/>
              </a:spcAft>
              <a:buClr>
                <a:srgbClr val="379CC3"/>
              </a:buClr>
              <a:buFont typeface="Webdings" panose="05030102010509060703" pitchFamily="18" charset="2"/>
              <a:buChar char="4"/>
            </a:pPr>
            <a:endParaRPr lang="en-US" sz="2200" dirty="0"/>
          </a:p>
        </p:txBody>
      </p:sp>
    </p:spTree>
    <p:extLst>
      <p:ext uri="{BB962C8B-B14F-4D97-AF65-F5344CB8AC3E}">
        <p14:creationId xmlns:p14="http://schemas.microsoft.com/office/powerpoint/2010/main" val="237364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12172" y="356754"/>
            <a:ext cx="10233148" cy="539253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200000"/>
              </a:lnSpc>
              <a:spcAft>
                <a:spcPts val="600"/>
              </a:spcAft>
            </a:pPr>
            <a:r>
              <a:rPr lang="en-US" sz="5400" b="1" dirty="0" smtClean="0">
                <a:solidFill>
                  <a:srgbClr val="379CC3"/>
                </a:solidFill>
              </a:rPr>
              <a:t>Idaho Water Resources II </a:t>
            </a:r>
          </a:p>
          <a:p>
            <a:pPr algn="ctr">
              <a:lnSpc>
                <a:spcPct val="200000"/>
              </a:lnSpc>
              <a:spcAft>
                <a:spcPts val="600"/>
              </a:spcAft>
            </a:pPr>
            <a:r>
              <a:rPr lang="en-US" sz="5400" b="1" dirty="0" smtClean="0">
                <a:solidFill>
                  <a:srgbClr val="379CC3"/>
                </a:solidFill>
              </a:rPr>
              <a:t>ET Model </a:t>
            </a:r>
            <a:r>
              <a:rPr lang="en-US" sz="5400" b="1" dirty="0" smtClean="0">
                <a:solidFill>
                  <a:srgbClr val="379CC3"/>
                </a:solidFill>
              </a:rPr>
              <a:t>Validations </a:t>
            </a:r>
            <a:endParaRPr lang="en-US" sz="5400" b="1" dirty="0">
              <a:solidFill>
                <a:srgbClr val="379CC3"/>
              </a:solidFill>
            </a:endParaRPr>
          </a:p>
        </p:txBody>
      </p:sp>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Tree>
    <p:extLst>
      <p:ext uri="{BB962C8B-B14F-4D97-AF65-F5344CB8AC3E}">
        <p14:creationId xmlns:p14="http://schemas.microsoft.com/office/powerpoint/2010/main" val="11816645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8" name="Title 4"/>
          <p:cNvSpPr txBox="1">
            <a:spLocks/>
          </p:cNvSpPr>
          <p:nvPr/>
        </p:nvSpPr>
        <p:spPr>
          <a:xfrm>
            <a:off x="1000125" y="206302"/>
            <a:ext cx="10233148" cy="745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dirty="0">
                <a:solidFill>
                  <a:srgbClr val="379CC3"/>
                </a:solidFill>
              </a:rPr>
              <a:t>Results: </a:t>
            </a:r>
            <a:r>
              <a:rPr lang="en-US" dirty="0" err="1">
                <a:solidFill>
                  <a:srgbClr val="379CC3"/>
                </a:solidFill>
              </a:rPr>
              <a:t>SSEBop</a:t>
            </a:r>
            <a:endParaRPr lang="en-US" dirty="0">
              <a:solidFill>
                <a:srgbClr val="379CC3"/>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964" y="833896"/>
            <a:ext cx="4407815" cy="5429917"/>
          </a:xfrm>
          <a:prstGeom prst="rect">
            <a:avLst/>
          </a:prstGeom>
        </p:spPr>
      </p:pic>
      <p:sp>
        <p:nvSpPr>
          <p:cNvPr id="12" name="TextBox 11"/>
          <p:cNvSpPr txBox="1"/>
          <p:nvPr/>
        </p:nvSpPr>
        <p:spPr>
          <a:xfrm>
            <a:off x="10575775" y="2993041"/>
            <a:ext cx="1034012"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 (mm/ </a:t>
            </a:r>
          </a:p>
          <a:p>
            <a:pPr algn="just"/>
            <a:r>
              <a:rPr lang="en-US" sz="1200" b="1" dirty="0">
                <a:solidFill>
                  <a:schemeClr val="tx1">
                    <a:lumMod val="75000"/>
                    <a:lumOff val="25000"/>
                  </a:schemeClr>
                </a:solidFill>
                <a:latin typeface="+mj-lt"/>
              </a:rPr>
              <a:t>month)</a:t>
            </a:r>
          </a:p>
        </p:txBody>
      </p:sp>
      <p:sp>
        <p:nvSpPr>
          <p:cNvPr id="13" name="TextBox 12"/>
          <p:cNvSpPr txBox="1"/>
          <p:nvPr/>
        </p:nvSpPr>
        <p:spPr>
          <a:xfrm>
            <a:off x="10415899" y="2417823"/>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110</a:t>
            </a:r>
            <a:endParaRPr lang="en-US" sz="1600" b="1" dirty="0">
              <a:solidFill>
                <a:schemeClr val="tx1">
                  <a:lumMod val="75000"/>
                  <a:lumOff val="25000"/>
                </a:schemeClr>
              </a:solidFill>
              <a:latin typeface="+mj-lt"/>
            </a:endParaRPr>
          </a:p>
        </p:txBody>
      </p:sp>
      <p:sp>
        <p:nvSpPr>
          <p:cNvPr id="14" name="TextBox 13"/>
          <p:cNvSpPr txBox="1"/>
          <p:nvPr/>
        </p:nvSpPr>
        <p:spPr>
          <a:xfrm>
            <a:off x="10455553" y="3789981"/>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0</a:t>
            </a:r>
          </a:p>
        </p:txBody>
      </p:sp>
      <p:sp>
        <p:nvSpPr>
          <p:cNvPr id="15" name="TextBox 14"/>
          <p:cNvSpPr txBox="1"/>
          <p:nvPr/>
        </p:nvSpPr>
        <p:spPr>
          <a:xfrm>
            <a:off x="10473354" y="4088200"/>
            <a:ext cx="800275"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E.C. Flux Towers</a:t>
            </a:r>
          </a:p>
        </p:txBody>
      </p:sp>
      <p:sp>
        <p:nvSpPr>
          <p:cNvPr id="16" name="TextBox 15"/>
          <p:cNvSpPr txBox="1"/>
          <p:nvPr/>
        </p:nvSpPr>
        <p:spPr>
          <a:xfrm>
            <a:off x="9987134" y="2129409"/>
            <a:ext cx="180596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Evapotranspiration</a:t>
            </a:r>
          </a:p>
        </p:txBody>
      </p:sp>
      <p:sp>
        <p:nvSpPr>
          <p:cNvPr id="18" name="TextBox 17"/>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pSp>
        <p:nvGrpSpPr>
          <p:cNvPr id="19" name="Group 18"/>
          <p:cNvGrpSpPr/>
          <p:nvPr/>
        </p:nvGrpSpPr>
        <p:grpSpPr>
          <a:xfrm>
            <a:off x="350338" y="742002"/>
            <a:ext cx="6470119" cy="3176849"/>
            <a:chOff x="320060" y="742002"/>
            <a:chExt cx="6470119" cy="3176849"/>
          </a:xfrm>
        </p:grpSpPr>
        <p:graphicFrame>
          <p:nvGraphicFramePr>
            <p:cNvPr id="20" name="Chart 19"/>
            <p:cNvGraphicFramePr>
              <a:graphicFrameLocks/>
            </p:cNvGraphicFramePr>
            <p:nvPr>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22" name="Group 21"/>
            <p:cNvGrpSpPr/>
            <p:nvPr/>
          </p:nvGrpSpPr>
          <p:grpSpPr>
            <a:xfrm>
              <a:off x="4607418" y="1251045"/>
              <a:ext cx="1987676" cy="1646605"/>
              <a:chOff x="4727086" y="1302576"/>
              <a:chExt cx="1987676" cy="1646605"/>
            </a:xfrm>
          </p:grpSpPr>
          <p:cxnSp>
            <p:nvCxnSpPr>
              <p:cNvPr id="24" name="Straight Connector 23"/>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23" name="Rectangle 22"/>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29" name="Chart 28"/>
          <p:cNvGraphicFramePr>
            <a:graphicFrameLocks/>
          </p:cNvGraphicFramePr>
          <p:nvPr>
            <p:extLst>
              <p:ext uri="{D42A27DB-BD31-4B8C-83A1-F6EECF244321}">
                <p14:modId xmlns:p14="http://schemas.microsoft.com/office/powerpoint/2010/main" val="667041563"/>
              </p:ext>
            </p:extLst>
          </p:nvPr>
        </p:nvGraphicFramePr>
        <p:xfrm>
          <a:off x="320060" y="3306577"/>
          <a:ext cx="6530675" cy="3422200"/>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p:cNvSpPr txBox="1"/>
          <p:nvPr/>
        </p:nvSpPr>
        <p:spPr>
          <a:xfrm>
            <a:off x="7386943" y="892620"/>
            <a:ext cx="1311159" cy="461665"/>
          </a:xfrm>
          <a:prstGeom prst="rect">
            <a:avLst/>
          </a:prstGeom>
          <a:solidFill>
            <a:srgbClr val="FFFFFF">
              <a:alpha val="80000"/>
            </a:srgbClr>
          </a:solidFill>
        </p:spPr>
        <p:txBody>
          <a:bodyPr wrap="square" numCol="1" spcCol="640080" rtlCol="0">
            <a:spAutoFit/>
          </a:bodyPr>
          <a:lstStyle/>
          <a:p>
            <a:pPr algn="ctr"/>
            <a:r>
              <a:rPr lang="en-US" sz="2400" b="1" dirty="0" err="1">
                <a:solidFill>
                  <a:schemeClr val="tx1">
                    <a:lumMod val="75000"/>
                    <a:lumOff val="25000"/>
                  </a:schemeClr>
                </a:solidFill>
                <a:latin typeface="+mj-lt"/>
              </a:rPr>
              <a:t>SSEBop</a:t>
            </a:r>
            <a:endParaRPr lang="en-US" sz="2400" b="1" dirty="0">
              <a:solidFill>
                <a:schemeClr val="tx1">
                  <a:lumMod val="75000"/>
                  <a:lumOff val="25000"/>
                </a:schemeClr>
              </a:solidFill>
              <a:latin typeface="+mj-lt"/>
            </a:endParaRPr>
          </a:p>
        </p:txBody>
      </p:sp>
      <p:pic>
        <p:nvPicPr>
          <p:cNvPr id="31" name="Picture 12" descr="north arrow orienteering by mori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5181" y="1314540"/>
            <a:ext cx="476404" cy="66773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9238041" y="5716037"/>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Box 33"/>
          <p:cNvSpPr txBox="1"/>
          <p:nvPr/>
        </p:nvSpPr>
        <p:spPr>
          <a:xfrm>
            <a:off x="9145129" y="5669150"/>
            <a:ext cx="2355670" cy="307777"/>
          </a:xfrm>
          <a:prstGeom prst="rect">
            <a:avLst/>
          </a:prstGeom>
          <a:noFill/>
        </p:spPr>
        <p:txBody>
          <a:bodyPr wrap="square" rtlCol="0">
            <a:spAutoFit/>
          </a:bodyPr>
          <a:lstStyle/>
          <a:p>
            <a:r>
              <a:rPr lang="en-US" sz="1400" b="1" dirty="0">
                <a:solidFill>
                  <a:schemeClr val="tx1">
                    <a:lumMod val="75000"/>
                    <a:lumOff val="25000"/>
                  </a:schemeClr>
                </a:solidFill>
                <a:latin typeface="+mj-lt"/>
              </a:rPr>
              <a:t>0        5        10         20 km </a:t>
            </a:r>
          </a:p>
        </p:txBody>
      </p:sp>
    </p:spTree>
    <p:extLst>
      <p:ext uri="{BB962C8B-B14F-4D97-AF65-F5344CB8AC3E}">
        <p14:creationId xmlns:p14="http://schemas.microsoft.com/office/powerpoint/2010/main" val="3406731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8" name="Title 4"/>
          <p:cNvSpPr txBox="1">
            <a:spLocks/>
          </p:cNvSpPr>
          <p:nvPr/>
        </p:nvSpPr>
        <p:spPr>
          <a:xfrm>
            <a:off x="1000125" y="206302"/>
            <a:ext cx="10233148" cy="745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dirty="0">
                <a:solidFill>
                  <a:srgbClr val="379CC3"/>
                </a:solidFill>
              </a:rPr>
              <a:t>Results: </a:t>
            </a:r>
            <a:r>
              <a:rPr lang="en-US" dirty="0" err="1">
                <a:solidFill>
                  <a:srgbClr val="379CC3"/>
                </a:solidFill>
              </a:rPr>
              <a:t>SSEBop</a:t>
            </a:r>
            <a:endParaRPr lang="en-US" dirty="0">
              <a:solidFill>
                <a:srgbClr val="379CC3"/>
              </a:solidFill>
            </a:endParaRPr>
          </a:p>
        </p:txBody>
      </p:sp>
      <p:sp>
        <p:nvSpPr>
          <p:cNvPr id="33" name="Rectangle 32"/>
          <p:cNvSpPr/>
          <p:nvPr/>
        </p:nvSpPr>
        <p:spPr>
          <a:xfrm>
            <a:off x="9238041" y="5716037"/>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extBox 34"/>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aphicFrame>
        <p:nvGraphicFramePr>
          <p:cNvPr id="36" name="Chart 35"/>
          <p:cNvGraphicFramePr>
            <a:graphicFrameLocks/>
          </p:cNvGraphicFramePr>
          <p:nvPr>
            <p:extLst/>
          </p:nvPr>
        </p:nvGraphicFramePr>
        <p:xfrm>
          <a:off x="6601926" y="341524"/>
          <a:ext cx="5590073" cy="6222562"/>
        </p:xfrm>
        <a:graphic>
          <a:graphicData uri="http://schemas.openxmlformats.org/drawingml/2006/chart">
            <c:chart xmlns:c="http://schemas.openxmlformats.org/drawingml/2006/chart" xmlns:r="http://schemas.openxmlformats.org/officeDocument/2006/relationships" r:id="rId3"/>
          </a:graphicData>
        </a:graphic>
      </p:graphicFrame>
      <p:grpSp>
        <p:nvGrpSpPr>
          <p:cNvPr id="37" name="Group 36"/>
          <p:cNvGrpSpPr/>
          <p:nvPr/>
        </p:nvGrpSpPr>
        <p:grpSpPr>
          <a:xfrm>
            <a:off x="350338" y="742002"/>
            <a:ext cx="6470119" cy="3176849"/>
            <a:chOff x="320060" y="742002"/>
            <a:chExt cx="6470119" cy="3176849"/>
          </a:xfrm>
        </p:grpSpPr>
        <p:graphicFrame>
          <p:nvGraphicFramePr>
            <p:cNvPr id="38" name="Chart 37"/>
            <p:cNvGraphicFramePr>
              <a:graphicFrameLocks/>
            </p:cNvGraphicFramePr>
            <p:nvPr>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40" name="Group 39"/>
            <p:cNvGrpSpPr/>
            <p:nvPr/>
          </p:nvGrpSpPr>
          <p:grpSpPr>
            <a:xfrm>
              <a:off x="4607418" y="1251045"/>
              <a:ext cx="1987676" cy="1646605"/>
              <a:chOff x="4727086" y="1302576"/>
              <a:chExt cx="1987676" cy="1646605"/>
            </a:xfrm>
          </p:grpSpPr>
          <p:cxnSp>
            <p:nvCxnSpPr>
              <p:cNvPr id="42" name="Straight Connector 41"/>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41" name="Rectangle 40"/>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7" name="Chart 46"/>
          <p:cNvGraphicFramePr>
            <a:graphicFrameLocks/>
          </p:cNvGraphicFramePr>
          <p:nvPr>
            <p:extLst/>
          </p:nvPr>
        </p:nvGraphicFramePr>
        <p:xfrm>
          <a:off x="320060" y="3306577"/>
          <a:ext cx="6530675" cy="3422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131502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33" name="Rectangle 32"/>
          <p:cNvSpPr/>
          <p:nvPr/>
        </p:nvSpPr>
        <p:spPr>
          <a:xfrm>
            <a:off x="9238041" y="5716037"/>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itle 4"/>
          <p:cNvSpPr>
            <a:spLocks noGrp="1"/>
          </p:cNvSpPr>
          <p:nvPr>
            <p:ph type="title"/>
          </p:nvPr>
        </p:nvSpPr>
        <p:spPr>
          <a:xfrm>
            <a:off x="1000125" y="365124"/>
            <a:ext cx="10233148" cy="479425"/>
          </a:xfrm>
        </p:spPr>
        <p:txBody>
          <a:bodyPr>
            <a:noAutofit/>
          </a:bodyPr>
          <a:lstStyle/>
          <a:p>
            <a:r>
              <a:rPr lang="en-US" dirty="0"/>
              <a:t>Results: MOD16</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964" y="904120"/>
            <a:ext cx="4401885" cy="5422612"/>
          </a:xfrm>
          <a:prstGeom prst="rect">
            <a:avLst/>
          </a:prstGeom>
        </p:spPr>
      </p:pic>
      <p:sp>
        <p:nvSpPr>
          <p:cNvPr id="36" name="TextBox 35"/>
          <p:cNvSpPr txBox="1"/>
          <p:nvPr/>
        </p:nvSpPr>
        <p:spPr>
          <a:xfrm>
            <a:off x="7388718" y="959434"/>
            <a:ext cx="1381372" cy="461665"/>
          </a:xfrm>
          <a:prstGeom prst="rect">
            <a:avLst/>
          </a:prstGeom>
          <a:solidFill>
            <a:srgbClr val="FFFFFF">
              <a:alpha val="80000"/>
            </a:srgbClr>
          </a:solidFill>
        </p:spPr>
        <p:txBody>
          <a:bodyPr wrap="square" numCol="1" spcCol="640080" rtlCol="0">
            <a:spAutoFit/>
          </a:bodyPr>
          <a:lstStyle/>
          <a:p>
            <a:pPr algn="ctr"/>
            <a:r>
              <a:rPr lang="en-US" sz="2400" b="1" dirty="0">
                <a:solidFill>
                  <a:schemeClr val="tx1">
                    <a:lumMod val="75000"/>
                    <a:lumOff val="25000"/>
                  </a:schemeClr>
                </a:solidFill>
                <a:latin typeface="+mj-lt"/>
              </a:rPr>
              <a:t>MOD16</a:t>
            </a:r>
          </a:p>
        </p:txBody>
      </p:sp>
      <p:sp>
        <p:nvSpPr>
          <p:cNvPr id="37" name="TextBox 36"/>
          <p:cNvSpPr txBox="1"/>
          <p:nvPr/>
        </p:nvSpPr>
        <p:spPr>
          <a:xfrm>
            <a:off x="10583280" y="3076424"/>
            <a:ext cx="1034012"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 (mm/ </a:t>
            </a:r>
          </a:p>
          <a:p>
            <a:pPr algn="just"/>
            <a:r>
              <a:rPr lang="en-US" sz="1200" b="1" dirty="0">
                <a:solidFill>
                  <a:schemeClr val="tx1">
                    <a:lumMod val="75000"/>
                    <a:lumOff val="25000"/>
                  </a:schemeClr>
                </a:solidFill>
                <a:latin typeface="+mj-lt"/>
              </a:rPr>
              <a:t>8 days)</a:t>
            </a:r>
          </a:p>
        </p:txBody>
      </p:sp>
      <p:sp>
        <p:nvSpPr>
          <p:cNvPr id="38" name="TextBox 37"/>
          <p:cNvSpPr txBox="1"/>
          <p:nvPr/>
        </p:nvSpPr>
        <p:spPr>
          <a:xfrm>
            <a:off x="10423404" y="2501206"/>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45</a:t>
            </a:r>
            <a:endParaRPr lang="en-US" sz="1600" b="1" dirty="0">
              <a:solidFill>
                <a:schemeClr val="tx1">
                  <a:lumMod val="75000"/>
                  <a:lumOff val="25000"/>
                </a:schemeClr>
              </a:solidFill>
              <a:latin typeface="+mj-lt"/>
            </a:endParaRPr>
          </a:p>
        </p:txBody>
      </p:sp>
      <p:sp>
        <p:nvSpPr>
          <p:cNvPr id="39" name="TextBox 38"/>
          <p:cNvSpPr txBox="1"/>
          <p:nvPr/>
        </p:nvSpPr>
        <p:spPr>
          <a:xfrm>
            <a:off x="10463058" y="3873364"/>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0</a:t>
            </a:r>
          </a:p>
        </p:txBody>
      </p:sp>
      <p:sp>
        <p:nvSpPr>
          <p:cNvPr id="40" name="TextBox 39"/>
          <p:cNvSpPr txBox="1"/>
          <p:nvPr/>
        </p:nvSpPr>
        <p:spPr>
          <a:xfrm>
            <a:off x="10480859" y="4171583"/>
            <a:ext cx="800275"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E.C. Flux Towers</a:t>
            </a:r>
          </a:p>
        </p:txBody>
      </p:sp>
      <p:pic>
        <p:nvPicPr>
          <p:cNvPr id="41" name="Picture 40"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686" y="1397923"/>
            <a:ext cx="476404" cy="66773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994639" y="2212792"/>
            <a:ext cx="180596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Evapotranspiration</a:t>
            </a:r>
          </a:p>
        </p:txBody>
      </p:sp>
      <p:sp>
        <p:nvSpPr>
          <p:cNvPr id="44" name="TextBox 43"/>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pSp>
        <p:nvGrpSpPr>
          <p:cNvPr id="45" name="Group 44"/>
          <p:cNvGrpSpPr/>
          <p:nvPr/>
        </p:nvGrpSpPr>
        <p:grpSpPr>
          <a:xfrm>
            <a:off x="350338" y="742002"/>
            <a:ext cx="6470119" cy="3176849"/>
            <a:chOff x="320060" y="742002"/>
            <a:chExt cx="6470119" cy="3176849"/>
          </a:xfrm>
        </p:grpSpPr>
        <p:graphicFrame>
          <p:nvGraphicFramePr>
            <p:cNvPr id="46" name="Chart 45"/>
            <p:cNvGraphicFramePr>
              <a:graphicFrameLocks/>
            </p:cNvGraphicFramePr>
            <p:nvPr>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5"/>
            </a:graphicData>
          </a:graphic>
        </p:graphicFrame>
        <p:sp>
          <p:nvSpPr>
            <p:cNvPr id="47" name="TextBox 46"/>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48" name="Group 47"/>
            <p:cNvGrpSpPr/>
            <p:nvPr/>
          </p:nvGrpSpPr>
          <p:grpSpPr>
            <a:xfrm>
              <a:off x="4607418" y="1251045"/>
              <a:ext cx="1987676" cy="1646605"/>
              <a:chOff x="4727086" y="1302576"/>
              <a:chExt cx="1987676" cy="1646605"/>
            </a:xfrm>
          </p:grpSpPr>
          <p:cxnSp>
            <p:nvCxnSpPr>
              <p:cNvPr id="50" name="Straight Connector 49"/>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49" name="Rectangle 48"/>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55" name="Chart 54"/>
          <p:cNvGraphicFramePr>
            <a:graphicFrameLocks/>
          </p:cNvGraphicFramePr>
          <p:nvPr>
            <p:extLst/>
          </p:nvPr>
        </p:nvGraphicFramePr>
        <p:xfrm>
          <a:off x="28529" y="3434862"/>
          <a:ext cx="6791928" cy="3423138"/>
        </p:xfrm>
        <a:graphic>
          <a:graphicData uri="http://schemas.openxmlformats.org/drawingml/2006/chart">
            <c:chart xmlns:c="http://schemas.openxmlformats.org/drawingml/2006/chart" xmlns:r="http://schemas.openxmlformats.org/officeDocument/2006/relationships" r:id="rId6"/>
          </a:graphicData>
        </a:graphic>
      </p:graphicFrame>
      <p:sp>
        <p:nvSpPr>
          <p:cNvPr id="56" name="Rectangle 55"/>
          <p:cNvSpPr/>
          <p:nvPr/>
        </p:nvSpPr>
        <p:spPr>
          <a:xfrm>
            <a:off x="9238041" y="5773806"/>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Box 42"/>
          <p:cNvSpPr txBox="1"/>
          <p:nvPr/>
        </p:nvSpPr>
        <p:spPr>
          <a:xfrm>
            <a:off x="9145129" y="5716037"/>
            <a:ext cx="2355670" cy="307777"/>
          </a:xfrm>
          <a:prstGeom prst="rect">
            <a:avLst/>
          </a:prstGeom>
          <a:noFill/>
        </p:spPr>
        <p:txBody>
          <a:bodyPr wrap="square" rtlCol="0">
            <a:spAutoFit/>
          </a:bodyPr>
          <a:lstStyle/>
          <a:p>
            <a:r>
              <a:rPr lang="en-US" sz="1400" b="1" dirty="0">
                <a:solidFill>
                  <a:schemeClr val="tx1">
                    <a:lumMod val="75000"/>
                    <a:lumOff val="25000"/>
                  </a:schemeClr>
                </a:solidFill>
                <a:latin typeface="+mj-lt"/>
              </a:rPr>
              <a:t>0        5        10         20 km </a:t>
            </a:r>
          </a:p>
        </p:txBody>
      </p:sp>
    </p:spTree>
    <p:extLst>
      <p:ext uri="{BB962C8B-B14F-4D97-AF65-F5344CB8AC3E}">
        <p14:creationId xmlns:p14="http://schemas.microsoft.com/office/powerpoint/2010/main" val="33607253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33" name="Rectangle 32"/>
          <p:cNvSpPr/>
          <p:nvPr/>
        </p:nvSpPr>
        <p:spPr>
          <a:xfrm>
            <a:off x="9238041" y="5716037"/>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itle 4"/>
          <p:cNvSpPr>
            <a:spLocks noGrp="1"/>
          </p:cNvSpPr>
          <p:nvPr>
            <p:ph type="title"/>
          </p:nvPr>
        </p:nvSpPr>
        <p:spPr>
          <a:xfrm>
            <a:off x="1000125" y="365124"/>
            <a:ext cx="10233148" cy="479425"/>
          </a:xfrm>
        </p:spPr>
        <p:txBody>
          <a:bodyPr>
            <a:noAutofit/>
          </a:bodyPr>
          <a:lstStyle/>
          <a:p>
            <a:r>
              <a:rPr lang="en-US" dirty="0"/>
              <a:t>Results: MOD16</a:t>
            </a:r>
          </a:p>
        </p:txBody>
      </p:sp>
      <p:sp>
        <p:nvSpPr>
          <p:cNvPr id="19" name="TextBox 18"/>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sp>
        <p:nvSpPr>
          <p:cNvPr id="20" name="TextBox 19"/>
          <p:cNvSpPr txBox="1"/>
          <p:nvPr/>
        </p:nvSpPr>
        <p:spPr>
          <a:xfrm>
            <a:off x="7056628" y="602009"/>
            <a:ext cx="4826432" cy="369332"/>
          </a:xfrm>
          <a:prstGeom prst="rect">
            <a:avLst/>
          </a:prstGeom>
          <a:noFill/>
        </p:spPr>
        <p:txBody>
          <a:bodyPr wrap="square" rtlCol="0">
            <a:spAutoFit/>
          </a:bodyPr>
          <a:lstStyle/>
          <a:p>
            <a:pPr algn="ctr"/>
            <a:r>
              <a:rPr lang="en-US" b="1" dirty="0">
                <a:solidFill>
                  <a:schemeClr val="tx1">
                    <a:lumMod val="75000"/>
                    <a:lumOff val="25000"/>
                  </a:schemeClr>
                </a:solidFill>
              </a:rPr>
              <a:t>MOD16 vs. </a:t>
            </a:r>
            <a:r>
              <a:rPr lang="en-US" b="1" dirty="0" smtClean="0">
                <a:solidFill>
                  <a:schemeClr val="tx1">
                    <a:lumMod val="75000"/>
                    <a:lumOff val="25000"/>
                  </a:schemeClr>
                </a:solidFill>
              </a:rPr>
              <a:t>RCEW</a:t>
            </a:r>
            <a:r>
              <a:rPr lang="en-US" b="1" dirty="0">
                <a:solidFill>
                  <a:schemeClr val="tx1">
                    <a:lumMod val="75000"/>
                    <a:lumOff val="25000"/>
                  </a:schemeClr>
                </a:solidFill>
              </a:rPr>
              <a:t> </a:t>
            </a:r>
            <a:r>
              <a:rPr lang="en-US" b="1" dirty="0" smtClean="0">
                <a:solidFill>
                  <a:schemeClr val="tx1">
                    <a:lumMod val="75000"/>
                    <a:lumOff val="25000"/>
                  </a:schemeClr>
                </a:solidFill>
              </a:rPr>
              <a:t>2015-2017, Monthly</a:t>
            </a:r>
            <a:endParaRPr lang="en-US" b="1" dirty="0">
              <a:solidFill>
                <a:schemeClr val="tx1">
                  <a:lumMod val="75000"/>
                  <a:lumOff val="25000"/>
                </a:schemeClr>
              </a:solidFill>
            </a:endParaRPr>
          </a:p>
        </p:txBody>
      </p:sp>
      <p:grpSp>
        <p:nvGrpSpPr>
          <p:cNvPr id="21" name="Group 20"/>
          <p:cNvGrpSpPr/>
          <p:nvPr/>
        </p:nvGrpSpPr>
        <p:grpSpPr>
          <a:xfrm>
            <a:off x="350338" y="742002"/>
            <a:ext cx="6470119" cy="3176849"/>
            <a:chOff x="320060" y="742002"/>
            <a:chExt cx="6470119" cy="3176849"/>
          </a:xfrm>
        </p:grpSpPr>
        <p:graphicFrame>
          <p:nvGraphicFramePr>
            <p:cNvPr id="22" name="Chart 21"/>
            <p:cNvGraphicFramePr>
              <a:graphicFrameLocks/>
            </p:cNvGraphicFramePr>
            <p:nvPr>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24" name="Group 23"/>
            <p:cNvGrpSpPr/>
            <p:nvPr/>
          </p:nvGrpSpPr>
          <p:grpSpPr>
            <a:xfrm>
              <a:off x="4607418" y="1251045"/>
              <a:ext cx="1987676" cy="1646605"/>
              <a:chOff x="4727086" y="1302576"/>
              <a:chExt cx="1987676" cy="1646605"/>
            </a:xfrm>
          </p:grpSpPr>
          <p:cxnSp>
            <p:nvCxnSpPr>
              <p:cNvPr id="26" name="Straight Connector 25"/>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25" name="Rectangle 24"/>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31" name="Chart 30"/>
          <p:cNvGraphicFramePr>
            <a:graphicFrameLocks/>
          </p:cNvGraphicFramePr>
          <p:nvPr>
            <p:extLst/>
          </p:nvPr>
        </p:nvGraphicFramePr>
        <p:xfrm>
          <a:off x="28529" y="3434862"/>
          <a:ext cx="6791928" cy="34231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Chart 31"/>
          <p:cNvGraphicFramePr>
            <a:graphicFrameLocks/>
          </p:cNvGraphicFramePr>
          <p:nvPr>
            <p:extLst/>
          </p:nvPr>
        </p:nvGraphicFramePr>
        <p:xfrm>
          <a:off x="6718300" y="844548"/>
          <a:ext cx="5164760" cy="58719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36538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588859" y="2957551"/>
            <a:ext cx="1037567"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79CC3"/>
              </a:buClr>
              <a:buNone/>
            </a:pPr>
            <a:r>
              <a:rPr lang="en-US" sz="2000" dirty="0" smtClean="0">
                <a:solidFill>
                  <a:schemeClr val="tx1">
                    <a:lumMod val="75000"/>
                    <a:lumOff val="25000"/>
                  </a:schemeClr>
                </a:solidFill>
              </a:rPr>
              <a:t> </a:t>
            </a:r>
          </a:p>
        </p:txBody>
      </p:sp>
      <p:sp>
        <p:nvSpPr>
          <p:cNvPr id="33" name="Rectangle 32"/>
          <p:cNvSpPr/>
          <p:nvPr/>
        </p:nvSpPr>
        <p:spPr>
          <a:xfrm>
            <a:off x="9238041" y="5716037"/>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4"/>
          <p:cNvSpPr>
            <a:spLocks noGrp="1"/>
          </p:cNvSpPr>
          <p:nvPr>
            <p:ph type="title"/>
          </p:nvPr>
        </p:nvSpPr>
        <p:spPr>
          <a:xfrm>
            <a:off x="1000125" y="365124"/>
            <a:ext cx="10995932" cy="479425"/>
          </a:xfrm>
        </p:spPr>
        <p:txBody>
          <a:bodyPr>
            <a:noAutofit/>
          </a:bodyPr>
          <a:lstStyle/>
          <a:p>
            <a:r>
              <a:rPr lang="en-US" sz="4000" dirty="0"/>
              <a:t>Results</a:t>
            </a:r>
            <a:r>
              <a:rPr lang="en-US" sz="4000" dirty="0" smtClean="0"/>
              <a:t>: Modeled ET vs. RCEW Correlations</a:t>
            </a:r>
            <a:endParaRPr lang="en-US" sz="4000" dirty="0"/>
          </a:p>
        </p:txBody>
      </p:sp>
      <p:graphicFrame>
        <p:nvGraphicFramePr>
          <p:cNvPr id="35" name="Chart 34"/>
          <p:cNvGraphicFramePr>
            <a:graphicFrameLocks/>
          </p:cNvGraphicFramePr>
          <p:nvPr>
            <p:extLst/>
          </p:nvPr>
        </p:nvGraphicFramePr>
        <p:xfrm>
          <a:off x="1504950" y="946215"/>
          <a:ext cx="8582025" cy="55784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7003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Partners</a:t>
            </a:r>
            <a:endParaRPr lang="en-US" b="1" dirty="0">
              <a:solidFill>
                <a:srgbClr val="379CC3"/>
              </a:solidFill>
            </a:endParaRPr>
          </a:p>
        </p:txBody>
      </p:sp>
      <p:sp>
        <p:nvSpPr>
          <p:cNvPr id="3" name="Text Placeholder 5"/>
          <p:cNvSpPr txBox="1">
            <a:spLocks/>
          </p:cNvSpPr>
          <p:nvPr/>
        </p:nvSpPr>
        <p:spPr>
          <a:xfrm>
            <a:off x="382617" y="1762563"/>
            <a:ext cx="5352918" cy="38779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1200"/>
              </a:spcAft>
              <a:buClr>
                <a:srgbClr val="379CC3"/>
              </a:buClr>
              <a:buFont typeface="Webdings" panose="05030102010509060703" pitchFamily="18" charset="2"/>
              <a:buChar char="4"/>
            </a:pPr>
            <a:r>
              <a:rPr lang="en-US" sz="2000" dirty="0" smtClean="0">
                <a:solidFill>
                  <a:schemeClr val="tx1">
                    <a:lumMod val="75000"/>
                    <a:lumOff val="25000"/>
                  </a:schemeClr>
                </a:solidFill>
              </a:rPr>
              <a:t>National Scientific and Technical Research Council (Argentina)</a:t>
            </a:r>
          </a:p>
          <a:p>
            <a:pPr lvl="1">
              <a:lnSpc>
                <a:spcPct val="200000"/>
              </a:lnSpc>
              <a:spcBef>
                <a:spcPts val="0"/>
              </a:spcBef>
              <a:spcAft>
                <a:spcPts val="1200"/>
              </a:spcAft>
              <a:buClr>
                <a:srgbClr val="379CC3"/>
              </a:buClr>
              <a:buFont typeface="Webdings" panose="05030102010509060703" pitchFamily="18" charset="2"/>
              <a:buChar char="4"/>
            </a:pPr>
            <a:r>
              <a:rPr lang="en-US" sz="1800" dirty="0" smtClean="0">
                <a:solidFill>
                  <a:schemeClr val="tx1">
                    <a:lumMod val="75000"/>
                    <a:lumOff val="25000"/>
                  </a:schemeClr>
                </a:solidFill>
              </a:rPr>
              <a:t>“</a:t>
            </a:r>
            <a:r>
              <a:rPr lang="en-US" sz="1800" dirty="0" err="1" smtClean="0">
                <a:solidFill>
                  <a:schemeClr val="tx1">
                    <a:lumMod val="75000"/>
                    <a:lumOff val="25000"/>
                  </a:schemeClr>
                </a:solidFill>
              </a:rPr>
              <a:t>Consejo</a:t>
            </a:r>
            <a:r>
              <a:rPr lang="en-US" sz="1800" dirty="0" smtClean="0">
                <a:solidFill>
                  <a:schemeClr val="tx1">
                    <a:lumMod val="75000"/>
                    <a:lumOff val="25000"/>
                  </a:schemeClr>
                </a:solidFill>
              </a:rPr>
              <a:t> Nacional de </a:t>
            </a:r>
            <a:r>
              <a:rPr lang="en-US" sz="1800" dirty="0" err="1" smtClean="0">
                <a:solidFill>
                  <a:schemeClr val="tx1">
                    <a:lumMod val="75000"/>
                    <a:lumOff val="25000"/>
                  </a:schemeClr>
                </a:solidFill>
              </a:rPr>
              <a:t>Investigaciones</a:t>
            </a:r>
            <a:r>
              <a:rPr lang="en-US" sz="1800" dirty="0" smtClean="0">
                <a:solidFill>
                  <a:schemeClr val="tx1">
                    <a:lumMod val="75000"/>
                    <a:lumOff val="25000"/>
                  </a:schemeClr>
                </a:solidFill>
              </a:rPr>
              <a:t>  </a:t>
            </a:r>
            <a:r>
              <a:rPr lang="en-US" sz="1800" dirty="0" err="1" smtClean="0">
                <a:solidFill>
                  <a:schemeClr val="tx1">
                    <a:lumMod val="75000"/>
                    <a:lumOff val="25000"/>
                  </a:schemeClr>
                </a:solidFill>
              </a:rPr>
              <a:t>Científicas</a:t>
            </a:r>
            <a:r>
              <a:rPr lang="en-US" sz="1800" dirty="0" smtClean="0">
                <a:solidFill>
                  <a:schemeClr val="tx1">
                    <a:lumMod val="75000"/>
                    <a:lumOff val="25000"/>
                  </a:schemeClr>
                </a:solidFill>
              </a:rPr>
              <a:t> y </a:t>
            </a:r>
            <a:r>
              <a:rPr lang="en-US" sz="1800" dirty="0" err="1" smtClean="0">
                <a:solidFill>
                  <a:schemeClr val="tx1">
                    <a:lumMod val="75000"/>
                    <a:lumOff val="25000"/>
                  </a:schemeClr>
                </a:solidFill>
              </a:rPr>
              <a:t>Técnicas</a:t>
            </a:r>
            <a:r>
              <a:rPr lang="en-US" sz="1800" dirty="0" smtClean="0">
                <a:solidFill>
                  <a:schemeClr val="tx1">
                    <a:lumMod val="75000"/>
                    <a:lumOff val="25000"/>
                  </a:schemeClr>
                </a:solidFill>
              </a:rPr>
              <a:t> (CONICET)”</a:t>
            </a:r>
          </a:p>
          <a:p>
            <a:pPr lvl="2">
              <a:lnSpc>
                <a:spcPct val="200000"/>
              </a:lnSpc>
              <a:spcBef>
                <a:spcPts val="0"/>
              </a:spcBef>
              <a:spcAft>
                <a:spcPts val="1200"/>
              </a:spcAft>
              <a:buClr>
                <a:srgbClr val="379CC3"/>
              </a:buClr>
              <a:buFont typeface="Webdings" panose="05030102010509060703" pitchFamily="18" charset="2"/>
              <a:buChar char="4"/>
            </a:pPr>
            <a:r>
              <a:rPr lang="en-US" sz="1600" dirty="0" smtClean="0">
                <a:solidFill>
                  <a:schemeClr val="tx1">
                    <a:lumMod val="75000"/>
                    <a:lumOff val="25000"/>
                  </a:schemeClr>
                </a:solidFill>
              </a:rPr>
              <a:t>Dr. Pablo G. </a:t>
            </a:r>
            <a:r>
              <a:rPr lang="en-US" sz="1600" dirty="0" err="1" smtClean="0">
                <a:solidFill>
                  <a:schemeClr val="tx1">
                    <a:lumMod val="75000"/>
                    <a:lumOff val="25000"/>
                  </a:schemeClr>
                </a:solidFill>
              </a:rPr>
              <a:t>Aceñolaza</a:t>
            </a:r>
            <a:r>
              <a:rPr lang="en-US" sz="1600" dirty="0" smtClean="0">
                <a:solidFill>
                  <a:schemeClr val="tx1">
                    <a:lumMod val="75000"/>
                    <a:lumOff val="25000"/>
                  </a:schemeClr>
                </a:solidFill>
              </a:rPr>
              <a:t> (left)</a:t>
            </a:r>
            <a:endParaRPr lang="en-US" sz="1600" dirty="0" smtClean="0">
              <a:solidFill>
                <a:schemeClr val="tx1">
                  <a:lumMod val="75000"/>
                  <a:lumOff val="25000"/>
                </a:schemeClr>
              </a:solidFill>
            </a:endParaRPr>
          </a:p>
          <a:p>
            <a:pPr lvl="2">
              <a:lnSpc>
                <a:spcPct val="200000"/>
              </a:lnSpc>
              <a:spcBef>
                <a:spcPts val="0"/>
              </a:spcBef>
              <a:spcAft>
                <a:spcPts val="1200"/>
              </a:spcAft>
              <a:buClr>
                <a:srgbClr val="379CC3"/>
              </a:buClr>
              <a:buFont typeface="Webdings" panose="05030102010509060703" pitchFamily="18" charset="2"/>
              <a:buChar char="4"/>
            </a:pPr>
            <a:r>
              <a:rPr lang="en-US" sz="1600" dirty="0" err="1" smtClean="0">
                <a:solidFill>
                  <a:schemeClr val="tx1">
                    <a:lumMod val="75000"/>
                    <a:lumOff val="25000"/>
                  </a:schemeClr>
                </a:solidFill>
              </a:rPr>
              <a:t>Sebastián</a:t>
            </a:r>
            <a:r>
              <a:rPr lang="en-US" sz="1600" dirty="0" smtClean="0">
                <a:solidFill>
                  <a:schemeClr val="tx1">
                    <a:lumMod val="75000"/>
                    <a:lumOff val="25000"/>
                  </a:schemeClr>
                </a:solidFill>
              </a:rPr>
              <a:t> </a:t>
            </a:r>
            <a:r>
              <a:rPr lang="en-US" sz="1600" dirty="0" err="1" smtClean="0">
                <a:solidFill>
                  <a:schemeClr val="tx1">
                    <a:lumMod val="75000"/>
                    <a:lumOff val="25000"/>
                  </a:schemeClr>
                </a:solidFill>
              </a:rPr>
              <a:t>Gavilán</a:t>
            </a:r>
            <a:r>
              <a:rPr lang="en-US" sz="1600" dirty="0" smtClean="0">
                <a:solidFill>
                  <a:schemeClr val="tx1">
                    <a:lumMod val="75000"/>
                    <a:lumOff val="25000"/>
                  </a:schemeClr>
                </a:solidFill>
              </a:rPr>
              <a:t> (right)</a:t>
            </a:r>
            <a:endParaRPr lang="en-US" sz="1600" dirty="0" smtClean="0">
              <a:solidFill>
                <a:schemeClr val="tx1">
                  <a:lumMod val="75000"/>
                  <a:lumOff val="25000"/>
                </a:schemeClr>
              </a:solidFill>
            </a:endParaRPr>
          </a:p>
        </p:txBody>
      </p:sp>
      <p:sp>
        <p:nvSpPr>
          <p:cNvPr id="7" name="Text Placeholder 4"/>
          <p:cNvSpPr txBox="1">
            <a:spLocks/>
          </p:cNvSpPr>
          <p:nvPr/>
        </p:nvSpPr>
        <p:spPr>
          <a:xfrm>
            <a:off x="8251698" y="5913372"/>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a:t>
            </a:r>
            <a:r>
              <a:rPr lang="en-US" sz="1400" b="1" dirty="0" smtClean="0">
                <a:solidFill>
                  <a:schemeClr val="tx1">
                    <a:lumMod val="75000"/>
                    <a:lumOff val="25000"/>
                  </a:schemeClr>
                </a:solidFill>
              </a:rPr>
              <a:t>Credits: CONICET</a:t>
            </a:r>
            <a:endParaRPr lang="en-US" sz="1400" b="1" dirty="0">
              <a:solidFill>
                <a:schemeClr val="tx1">
                  <a:lumMod val="75000"/>
                  <a:lumOff val="25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333" t="17408" r="6410" b="14216"/>
          <a:stretch/>
        </p:blipFill>
        <p:spPr>
          <a:xfrm rot="5400000">
            <a:off x="5065401" y="2241677"/>
            <a:ext cx="4466729" cy="285414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410" t="28088" r="-257" b="1367"/>
          <a:stretch/>
        </p:blipFill>
        <p:spPr>
          <a:xfrm rot="5400000">
            <a:off x="8042898" y="2263350"/>
            <a:ext cx="4471416" cy="2810795"/>
          </a:xfrm>
          <a:prstGeom prst="rect">
            <a:avLst/>
          </a:prstGeom>
        </p:spPr>
      </p:pic>
    </p:spTree>
    <p:extLst>
      <p:ext uri="{BB962C8B-B14F-4D97-AF65-F5344CB8AC3E}">
        <p14:creationId xmlns:p14="http://schemas.microsoft.com/office/powerpoint/2010/main" val="3179412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379CC3"/>
              </a:solidFill>
            </a:endParaRPr>
          </a:p>
        </p:txBody>
      </p:sp>
      <p:sp>
        <p:nvSpPr>
          <p:cNvPr id="3" name="Text Placeholder 5"/>
          <p:cNvSpPr txBox="1">
            <a:spLocks/>
          </p:cNvSpPr>
          <p:nvPr/>
        </p:nvSpPr>
        <p:spPr>
          <a:xfrm>
            <a:off x="382617" y="2350260"/>
            <a:ext cx="4852323" cy="249972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200000"/>
              </a:lnSpc>
              <a:spcBef>
                <a:spcPts val="0"/>
              </a:spcBef>
              <a:spcAft>
                <a:spcPts val="1200"/>
              </a:spcAft>
              <a:buClr>
                <a:srgbClr val="379CC3"/>
              </a:buClr>
              <a:buFont typeface="Webdings" panose="05030102010509060703" pitchFamily="18" charset="2"/>
              <a:buChar char="4"/>
            </a:pPr>
            <a:r>
              <a:rPr lang="en-US" dirty="0" smtClean="0">
                <a:solidFill>
                  <a:schemeClr val="tx1">
                    <a:lumMod val="75000"/>
                    <a:lumOff val="25000"/>
                  </a:schemeClr>
                </a:solidFill>
              </a:rPr>
              <a:t>Humid sub-tropical region</a:t>
            </a:r>
          </a:p>
          <a:p>
            <a:pPr marL="342900" lvl="1" indent="-342900">
              <a:lnSpc>
                <a:spcPct val="200000"/>
              </a:lnSpc>
              <a:spcBef>
                <a:spcPts val="0"/>
              </a:spcBef>
              <a:spcAft>
                <a:spcPts val="1200"/>
              </a:spcAft>
              <a:buClr>
                <a:srgbClr val="379CC3"/>
              </a:buClr>
              <a:buFont typeface="Webdings" panose="05030102010509060703" pitchFamily="18" charset="2"/>
              <a:buChar char="4"/>
            </a:pPr>
            <a:r>
              <a:rPr lang="en-US" dirty="0" smtClean="0">
                <a:solidFill>
                  <a:schemeClr val="tx1">
                    <a:lumMod val="75000"/>
                    <a:lumOff val="25000"/>
                  </a:schemeClr>
                </a:solidFill>
              </a:rPr>
              <a:t>Agriculture</a:t>
            </a:r>
          </a:p>
          <a:p>
            <a:pPr marL="342900" lvl="1" indent="-342900">
              <a:lnSpc>
                <a:spcPct val="200000"/>
              </a:lnSpc>
              <a:spcBef>
                <a:spcPts val="0"/>
              </a:spcBef>
              <a:spcAft>
                <a:spcPts val="1200"/>
              </a:spcAft>
              <a:buClr>
                <a:srgbClr val="379CC3"/>
              </a:buClr>
              <a:buFont typeface="Webdings" panose="05030102010509060703" pitchFamily="18" charset="2"/>
              <a:buChar char="4"/>
            </a:pPr>
            <a:r>
              <a:rPr lang="en-US" sz="2400" dirty="0" smtClean="0">
                <a:solidFill>
                  <a:schemeClr val="tx1">
                    <a:lumMod val="75000"/>
                    <a:lumOff val="25000"/>
                  </a:schemeClr>
                </a:solidFill>
              </a:rPr>
              <a:t>Evapotranspiration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5" y="1485993"/>
            <a:ext cx="6205576" cy="4426562"/>
          </a:xfrm>
          <a:prstGeom prst="rect">
            <a:avLst/>
          </a:prstGeom>
        </p:spPr>
      </p:pic>
      <p:sp>
        <p:nvSpPr>
          <p:cNvPr id="6" name="Text Placeholder 4"/>
          <p:cNvSpPr txBox="1">
            <a:spLocks/>
          </p:cNvSpPr>
          <p:nvPr/>
        </p:nvSpPr>
        <p:spPr>
          <a:xfrm>
            <a:off x="8229389" y="5912555"/>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a:t>
            </a:r>
            <a:r>
              <a:rPr lang="en-US" sz="1400" b="1" dirty="0">
                <a:solidFill>
                  <a:schemeClr val="tx1">
                    <a:lumMod val="75000"/>
                    <a:lumOff val="25000"/>
                  </a:schemeClr>
                </a:solidFill>
              </a:rPr>
              <a:t>Credit</a:t>
            </a:r>
            <a:r>
              <a:rPr lang="en-US" sz="1400" b="1" dirty="0" smtClean="0">
                <a:solidFill>
                  <a:schemeClr val="tx1">
                    <a:lumMod val="75000"/>
                    <a:lumOff val="25000"/>
                  </a:schemeClr>
                </a:solidFill>
              </a:rPr>
              <a:t>: </a:t>
            </a:r>
            <a:r>
              <a:rPr lang="en-US" sz="1400" b="1" dirty="0" err="1" smtClean="0">
                <a:solidFill>
                  <a:schemeClr val="tx1">
                    <a:lumMod val="75000"/>
                    <a:lumOff val="25000"/>
                  </a:schemeClr>
                </a:solidFill>
              </a:rPr>
              <a:t>Sebastián</a:t>
            </a:r>
            <a:r>
              <a:rPr lang="en-US" sz="1400" b="1" dirty="0" smtClean="0">
                <a:solidFill>
                  <a:schemeClr val="tx1">
                    <a:lumMod val="75000"/>
                    <a:lumOff val="25000"/>
                  </a:schemeClr>
                </a:solidFill>
              </a:rPr>
              <a:t> Gavilán</a:t>
            </a:r>
            <a:endParaRPr lang="en-US" sz="1400" b="1" dirty="0">
              <a:solidFill>
                <a:schemeClr val="tx1">
                  <a:lumMod val="75000"/>
                  <a:lumOff val="25000"/>
                </a:schemeClr>
              </a:solidFill>
            </a:endParaRPr>
          </a:p>
        </p:txBody>
      </p:sp>
      <p:sp>
        <p:nvSpPr>
          <p:cNvPr id="8" name="Title 4"/>
          <p:cNvSpPr txBox="1">
            <a:spLocks/>
          </p:cNvSpPr>
          <p:nvPr/>
        </p:nvSpPr>
        <p:spPr>
          <a:xfrm>
            <a:off x="651156" y="2261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Paraná, Argentina</a:t>
            </a:r>
            <a:endParaRPr lang="en-US" b="1" dirty="0">
              <a:solidFill>
                <a:srgbClr val="379CC3"/>
              </a:solidFill>
            </a:endParaRPr>
          </a:p>
        </p:txBody>
      </p:sp>
    </p:spTree>
    <p:extLst>
      <p:ext uri="{BB962C8B-B14F-4D97-AF65-F5344CB8AC3E}">
        <p14:creationId xmlns:p14="http://schemas.microsoft.com/office/powerpoint/2010/main" val="2371921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72107" y="359116"/>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Paraná</a:t>
            </a:r>
            <a:endParaRPr lang="en-US" b="1" dirty="0">
              <a:solidFill>
                <a:srgbClr val="379CC3"/>
              </a:solidFill>
            </a:endParaRPr>
          </a:p>
        </p:txBody>
      </p:sp>
      <p:pic>
        <p:nvPicPr>
          <p:cNvPr id="3" name="Picture 2"/>
          <p:cNvPicPr/>
          <p:nvPr/>
        </p:nvPicPr>
        <p:blipFill rotWithShape="1">
          <a:blip r:embed="rId3" cstate="print">
            <a:extLst>
              <a:ext uri="{28A0092B-C50C-407E-A947-70E740481C1C}">
                <a14:useLocalDpi xmlns:a14="http://schemas.microsoft.com/office/drawing/2010/main" val="0"/>
              </a:ext>
            </a:extLst>
          </a:blip>
          <a:srcRect l="1149" t="1334" r="1268" b="2461"/>
          <a:stretch/>
        </p:blipFill>
        <p:spPr>
          <a:xfrm>
            <a:off x="2962845" y="371418"/>
            <a:ext cx="8164306" cy="6219882"/>
          </a:xfrm>
          <a:prstGeom prst="rect">
            <a:avLst/>
          </a:prstGeom>
        </p:spPr>
      </p:pic>
      <p:grpSp>
        <p:nvGrpSpPr>
          <p:cNvPr id="2" name="Group 1"/>
          <p:cNvGrpSpPr/>
          <p:nvPr/>
        </p:nvGrpSpPr>
        <p:grpSpPr>
          <a:xfrm>
            <a:off x="3081243" y="6083627"/>
            <a:ext cx="2266895" cy="201867"/>
            <a:chOff x="2393314" y="6320790"/>
            <a:chExt cx="2424478" cy="215900"/>
          </a:xfrm>
        </p:grpSpPr>
        <p:sp>
          <p:nvSpPr>
            <p:cNvPr id="4" name="Text Box 2"/>
            <p:cNvSpPr txBox="1">
              <a:spLocks noChangeArrowheads="1"/>
            </p:cNvSpPr>
            <p:nvPr/>
          </p:nvSpPr>
          <p:spPr bwMode="auto">
            <a:xfrm>
              <a:off x="2393314" y="6320790"/>
              <a:ext cx="372745" cy="21590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2943204" y="6320790"/>
              <a:ext cx="239431" cy="21590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2</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4659042" y="6320790"/>
              <a:ext cx="158750" cy="15748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8</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3556958" y="6320790"/>
              <a:ext cx="252100" cy="21590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4</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grpSp>
      <p:sp>
        <p:nvSpPr>
          <p:cNvPr id="9" name="Text Box 2"/>
          <p:cNvSpPr txBox="1">
            <a:spLocks noChangeArrowheads="1"/>
          </p:cNvSpPr>
          <p:nvPr/>
        </p:nvSpPr>
        <p:spPr bwMode="auto">
          <a:xfrm>
            <a:off x="5398885" y="6320561"/>
            <a:ext cx="304582" cy="251146"/>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4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m</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cxnSp>
        <p:nvCxnSpPr>
          <p:cNvPr id="10" name="Straight Connector 9"/>
          <p:cNvCxnSpPr/>
          <p:nvPr/>
        </p:nvCxnSpPr>
        <p:spPr>
          <a:xfrm flipV="1">
            <a:off x="6778487" y="5347308"/>
            <a:ext cx="3079003" cy="616171"/>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8346831" y="2047631"/>
            <a:ext cx="1510659" cy="3253313"/>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sp>
        <p:nvSpPr>
          <p:cNvPr id="25" name="Rectangle 24"/>
          <p:cNvSpPr/>
          <p:nvPr/>
        </p:nvSpPr>
        <p:spPr>
          <a:xfrm>
            <a:off x="6694476" y="6591300"/>
            <a:ext cx="4432675" cy="307777"/>
          </a:xfrm>
          <a:prstGeom prst="rect">
            <a:avLst/>
          </a:prstGeom>
        </p:spPr>
        <p:txBody>
          <a:bodyPr wrap="square">
            <a:spAutoFit/>
          </a:bodyPr>
          <a:lstStyle/>
          <a:p>
            <a:pPr algn="r"/>
            <a:r>
              <a:rPr lang="en-US" sz="1400" b="1" dirty="0">
                <a:solidFill>
                  <a:schemeClr val="tx1">
                    <a:lumMod val="75000"/>
                    <a:lumOff val="25000"/>
                  </a:schemeClr>
                </a:solidFill>
              </a:rPr>
              <a:t>Image </a:t>
            </a:r>
            <a:r>
              <a:rPr lang="en-US" sz="1400" b="1" dirty="0" smtClean="0">
                <a:solidFill>
                  <a:schemeClr val="tx1">
                    <a:lumMod val="75000"/>
                    <a:lumOff val="25000"/>
                  </a:schemeClr>
                </a:solidFill>
              </a:rPr>
              <a:t>Credit: Argentina Water Resources Team</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156495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Patagonian Steppe, Argentina</a:t>
            </a:r>
            <a:endParaRPr lang="en-US" b="1" dirty="0">
              <a:solidFill>
                <a:srgbClr val="379CC3"/>
              </a:solidFill>
            </a:endParaRPr>
          </a:p>
        </p:txBody>
      </p:sp>
      <p:sp>
        <p:nvSpPr>
          <p:cNvPr id="3" name="Text Placeholder 5"/>
          <p:cNvSpPr txBox="1">
            <a:spLocks/>
          </p:cNvSpPr>
          <p:nvPr/>
        </p:nvSpPr>
        <p:spPr>
          <a:xfrm>
            <a:off x="382617" y="1758245"/>
            <a:ext cx="4900582" cy="381642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200000"/>
              </a:lnSpc>
              <a:spcBef>
                <a:spcPts val="0"/>
              </a:spcBef>
              <a:spcAft>
                <a:spcPts val="1200"/>
              </a:spcAft>
              <a:buClr>
                <a:srgbClr val="379CC3"/>
              </a:buClr>
              <a:buFont typeface="Webdings" panose="05030102010509060703" pitchFamily="18" charset="2"/>
              <a:buChar char="4"/>
            </a:pPr>
            <a:r>
              <a:rPr lang="en-US" dirty="0" smtClean="0">
                <a:solidFill>
                  <a:schemeClr val="tx1">
                    <a:lumMod val="75000"/>
                    <a:lumOff val="25000"/>
                  </a:schemeClr>
                </a:solidFill>
              </a:rPr>
              <a:t>Semi-arid region</a:t>
            </a:r>
          </a:p>
          <a:p>
            <a:pPr marL="342900" lvl="1" indent="-342900">
              <a:lnSpc>
                <a:spcPct val="200000"/>
              </a:lnSpc>
              <a:spcBef>
                <a:spcPts val="0"/>
              </a:spcBef>
              <a:spcAft>
                <a:spcPts val="1200"/>
              </a:spcAft>
              <a:buClr>
                <a:srgbClr val="379CC3"/>
              </a:buClr>
              <a:buFont typeface="Webdings" panose="05030102010509060703" pitchFamily="18" charset="2"/>
              <a:buChar char="4"/>
            </a:pPr>
            <a:r>
              <a:rPr lang="en-US" dirty="0" smtClean="0">
                <a:solidFill>
                  <a:schemeClr val="tx1">
                    <a:lumMod val="75000"/>
                    <a:lumOff val="25000"/>
                  </a:schemeClr>
                </a:solidFill>
              </a:rPr>
              <a:t>15% of Argentina, semi-arid ecosystems</a:t>
            </a:r>
          </a:p>
          <a:p>
            <a:pPr marL="342900" lvl="1" indent="-342900">
              <a:lnSpc>
                <a:spcPct val="200000"/>
              </a:lnSpc>
              <a:spcBef>
                <a:spcPts val="0"/>
              </a:spcBef>
              <a:spcAft>
                <a:spcPts val="1200"/>
              </a:spcAft>
              <a:buClr>
                <a:srgbClr val="379CC3"/>
              </a:buClr>
              <a:buFont typeface="Webdings" panose="05030102010509060703" pitchFamily="18" charset="2"/>
              <a:buChar char="4"/>
            </a:pPr>
            <a:r>
              <a:rPr lang="en-US" dirty="0" smtClean="0">
                <a:solidFill>
                  <a:schemeClr val="tx1">
                    <a:lumMod val="75000"/>
                    <a:lumOff val="25000"/>
                  </a:schemeClr>
                </a:solidFill>
              </a:rPr>
              <a:t>Evapotranspiration</a:t>
            </a:r>
            <a:endParaRPr lang="en-US" dirty="0">
              <a:solidFill>
                <a:schemeClr val="tx1">
                  <a:lumMod val="75000"/>
                  <a:lumOff val="25000"/>
                </a:schemeClr>
              </a:solidFill>
            </a:endParaRPr>
          </a:p>
          <a:p>
            <a:pPr>
              <a:lnSpc>
                <a:spcPct val="100000"/>
              </a:lnSpc>
              <a:spcBef>
                <a:spcPts val="0"/>
              </a:spcBef>
              <a:spcAft>
                <a:spcPts val="600"/>
              </a:spcAft>
              <a:buClr>
                <a:srgbClr val="379CC3"/>
              </a:buClr>
              <a:buFont typeface="Webdings" panose="05030102010509060703" pitchFamily="18" charset="2"/>
              <a:buChar char="4"/>
            </a:pPr>
            <a:endParaRPr lang="en-US" sz="2000" dirty="0" smtClean="0">
              <a:solidFill>
                <a:schemeClr val="tx1">
                  <a:lumMod val="75000"/>
                  <a:lumOff val="25000"/>
                </a:schemeClr>
              </a:solidFill>
            </a:endParaRPr>
          </a:p>
        </p:txBody>
      </p:sp>
      <p:sp>
        <p:nvSpPr>
          <p:cNvPr id="6" name="Text Placeholder 4"/>
          <p:cNvSpPr txBox="1">
            <a:spLocks/>
          </p:cNvSpPr>
          <p:nvPr/>
        </p:nvSpPr>
        <p:spPr>
          <a:xfrm>
            <a:off x="8229389" y="593730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a:t>
            </a:r>
            <a:r>
              <a:rPr lang="en-US" sz="1400" b="1" dirty="0" smtClean="0">
                <a:solidFill>
                  <a:schemeClr val="tx1">
                    <a:lumMod val="75000"/>
                    <a:lumOff val="25000"/>
                  </a:schemeClr>
                </a:solidFill>
              </a:rPr>
              <a:t>Credit: Ajay Suresh</a:t>
            </a:r>
            <a:endParaRPr lang="en-US" sz="1400" b="1" dirty="0">
              <a:solidFill>
                <a:schemeClr val="tx1">
                  <a:lumMod val="75000"/>
                  <a:lumOff val="25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6961" y="1356730"/>
            <a:ext cx="6107430" cy="4580573"/>
          </a:xfrm>
          <a:prstGeom prst="rect">
            <a:avLst/>
          </a:prstGeom>
        </p:spPr>
      </p:pic>
    </p:spTree>
    <p:extLst>
      <p:ext uri="{BB962C8B-B14F-4D97-AF65-F5344CB8AC3E}">
        <p14:creationId xmlns:p14="http://schemas.microsoft.com/office/powerpoint/2010/main" val="4264045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651" y="674059"/>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79CC3"/>
                </a:solidFill>
              </a:rPr>
              <a:t>Patagonian </a:t>
            </a:r>
          </a:p>
          <a:p>
            <a:r>
              <a:rPr lang="en-US" b="1" dirty="0" smtClean="0">
                <a:solidFill>
                  <a:srgbClr val="379CC3"/>
                </a:solidFill>
              </a:rPr>
              <a:t>Steppe</a:t>
            </a:r>
            <a:endParaRPr lang="en-US" b="1" dirty="0">
              <a:solidFill>
                <a:srgbClr val="379CC3"/>
              </a:solidFill>
            </a:endParaRPr>
          </a:p>
        </p:txBody>
      </p:sp>
      <p:grpSp>
        <p:nvGrpSpPr>
          <p:cNvPr id="17" name="Group 16"/>
          <p:cNvGrpSpPr>
            <a:grpSpLocks noChangeAspect="1"/>
          </p:cNvGrpSpPr>
          <p:nvPr/>
        </p:nvGrpSpPr>
        <p:grpSpPr>
          <a:xfrm>
            <a:off x="3634189" y="253845"/>
            <a:ext cx="8297078" cy="6324893"/>
            <a:chOff x="3314700" y="27243"/>
            <a:chExt cx="8732520" cy="6656832"/>
          </a:xfrm>
        </p:grpSpPr>
        <p:pic>
          <p:nvPicPr>
            <p:cNvPr id="11" name="Picture 10"/>
            <p:cNvPicPr/>
            <p:nvPr/>
          </p:nvPicPr>
          <p:blipFill rotWithShape="1">
            <a:blip r:embed="rId3" cstate="print">
              <a:extLst>
                <a:ext uri="{28A0092B-C50C-407E-A947-70E740481C1C}">
                  <a14:useLocalDpi xmlns:a14="http://schemas.microsoft.com/office/drawing/2010/main" val="0"/>
                </a:ext>
              </a:extLst>
            </a:blip>
            <a:srcRect l="945" t="1976" r="1170" b="2214"/>
            <a:stretch/>
          </p:blipFill>
          <p:spPr>
            <a:xfrm>
              <a:off x="3314700" y="27243"/>
              <a:ext cx="8732520" cy="6656832"/>
            </a:xfrm>
            <a:prstGeom prst="rect">
              <a:avLst/>
            </a:prstGeom>
          </p:spPr>
        </p:pic>
        <p:cxnSp>
          <p:nvCxnSpPr>
            <p:cNvPr id="13" name="Straight Connector 12"/>
            <p:cNvCxnSpPr/>
            <p:nvPr/>
          </p:nvCxnSpPr>
          <p:spPr>
            <a:xfrm>
              <a:off x="9368232" y="2476088"/>
              <a:ext cx="910370" cy="2900453"/>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7422948" y="5414400"/>
              <a:ext cx="2855653" cy="559122"/>
            </a:xfrm>
            <a:prstGeom prst="line">
              <a:avLst/>
            </a:prstGeom>
            <a:ln>
              <a:solidFill>
                <a:srgbClr val="A20000"/>
              </a:solidFill>
            </a:ln>
          </p:spPr>
          <p:style>
            <a:lnRef idx="3">
              <a:schemeClr val="accent2"/>
            </a:lnRef>
            <a:fillRef idx="0">
              <a:schemeClr val="accent2"/>
            </a:fillRef>
            <a:effectRef idx="2">
              <a:schemeClr val="accent2"/>
            </a:effectRef>
            <a:fontRef idx="minor">
              <a:schemeClr val="tx1"/>
            </a:fontRef>
          </p:style>
        </p:cxnSp>
        <p:sp>
          <p:nvSpPr>
            <p:cNvPr id="12" name="Text Box 2"/>
            <p:cNvSpPr txBox="1">
              <a:spLocks noChangeArrowheads="1"/>
            </p:cNvSpPr>
            <p:nvPr/>
          </p:nvSpPr>
          <p:spPr bwMode="auto">
            <a:xfrm>
              <a:off x="5897891" y="6342759"/>
              <a:ext cx="325755" cy="268605"/>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a typeface="Times New Roman" panose="02020603050405020304" pitchFamily="18" charset="0"/>
                  <a:cs typeface="Times New Roman" panose="02020603050405020304" pitchFamily="18" charset="0"/>
                </a:rPr>
                <a:t>k</a:t>
              </a:r>
              <a:r>
                <a:rPr lang="en-US" sz="1400" dirty="0" smtClean="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m</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9" name="Text Box 2"/>
            <p:cNvSpPr txBox="1">
              <a:spLocks noChangeArrowheads="1"/>
            </p:cNvSpPr>
            <p:nvPr/>
          </p:nvSpPr>
          <p:spPr bwMode="auto">
            <a:xfrm>
              <a:off x="5727722" y="6112575"/>
              <a:ext cx="158750" cy="15748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8</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10" name="Text Box 2"/>
            <p:cNvSpPr txBox="1">
              <a:spLocks noChangeArrowheads="1"/>
            </p:cNvSpPr>
            <p:nvPr/>
          </p:nvSpPr>
          <p:spPr bwMode="auto">
            <a:xfrm>
              <a:off x="4625439" y="6112575"/>
              <a:ext cx="252100" cy="21590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4</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4028607" y="6112575"/>
              <a:ext cx="239431" cy="21590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2</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sp>
          <p:nvSpPr>
            <p:cNvPr id="6" name="Text Box 2"/>
            <p:cNvSpPr txBox="1">
              <a:spLocks noChangeArrowheads="1"/>
            </p:cNvSpPr>
            <p:nvPr/>
          </p:nvSpPr>
          <p:spPr bwMode="auto">
            <a:xfrm>
              <a:off x="3443425" y="6112575"/>
              <a:ext cx="372745" cy="215900"/>
            </a:xfrm>
            <a:prstGeom prst="rect">
              <a:avLst/>
            </a:prstGeom>
            <a:noFill/>
            <a:ln w="9525">
              <a:noFill/>
              <a:miter lim="800000"/>
              <a:headEnd/>
              <a:tailEnd/>
            </a:ln>
          </p:spPr>
          <p:txBody>
            <a:bodyPr rot="0" vert="horz" wrap="square" lIns="18288" tIns="0" rIns="0" bIns="0" anchor="t" anchorCtr="0">
              <a:noAutofit/>
            </a:bodyPr>
            <a:lstStyle/>
            <a:p>
              <a:pPr marL="0" marR="0">
                <a:lnSpc>
                  <a:spcPct val="115000"/>
                </a:lnSpc>
                <a:spcBef>
                  <a:spcPts val="0"/>
                </a:spcBef>
                <a:spcAft>
                  <a:spcPts val="1000"/>
                </a:spcAft>
              </a:pPr>
              <a:r>
                <a:rPr lang="en-US" sz="1400" dirty="0">
                  <a:ln w="9525" cap="rnd" cmpd="sng" algn="ctr">
                    <a:solidFill>
                      <a:srgbClr val="000000"/>
                    </a:solidFill>
                    <a:prstDash val="solid"/>
                    <a:bevel/>
                  </a:ln>
                  <a:solidFill>
                    <a:schemeClr val="tx1">
                      <a:lumMod val="75000"/>
                      <a:lumOff val="25000"/>
                    </a:schemeClr>
                  </a:solidFill>
                  <a:effectLst/>
                  <a:ea typeface="Times New Roman" panose="02020603050405020304" pitchFamily="18" charset="0"/>
                  <a:cs typeface="Times New Roman" panose="02020603050405020304" pitchFamily="18" charset="0"/>
                </a:rPr>
                <a:t>0</a:t>
              </a:r>
              <a:endParaRPr lang="en-US" sz="1400" dirty="0">
                <a:solidFill>
                  <a:schemeClr val="tx1">
                    <a:lumMod val="75000"/>
                    <a:lumOff val="25000"/>
                  </a:schemeClr>
                </a:solidFill>
                <a:effectLst/>
                <a:ea typeface="Times New Roman" panose="02020603050405020304" pitchFamily="18" charset="0"/>
                <a:cs typeface="Times New Roman" panose="02020603050405020304" pitchFamily="18" charset="0"/>
              </a:endParaRPr>
            </a:p>
          </p:txBody>
        </p:sp>
      </p:grpSp>
      <p:sp>
        <p:nvSpPr>
          <p:cNvPr id="18" name="Rectangle 17"/>
          <p:cNvSpPr/>
          <p:nvPr/>
        </p:nvSpPr>
        <p:spPr>
          <a:xfrm>
            <a:off x="7487691" y="6591300"/>
            <a:ext cx="4432675" cy="307777"/>
          </a:xfrm>
          <a:prstGeom prst="rect">
            <a:avLst/>
          </a:prstGeom>
        </p:spPr>
        <p:txBody>
          <a:bodyPr wrap="square">
            <a:spAutoFit/>
          </a:bodyPr>
          <a:lstStyle/>
          <a:p>
            <a:pPr algn="r"/>
            <a:r>
              <a:rPr lang="en-US" sz="1400" b="1" dirty="0">
                <a:solidFill>
                  <a:schemeClr val="tx1">
                    <a:lumMod val="75000"/>
                    <a:lumOff val="25000"/>
                  </a:schemeClr>
                </a:solidFill>
              </a:rPr>
              <a:t>Image </a:t>
            </a:r>
            <a:r>
              <a:rPr lang="en-US" sz="1400" b="1" dirty="0" smtClean="0">
                <a:solidFill>
                  <a:schemeClr val="tx1">
                    <a:lumMod val="75000"/>
                    <a:lumOff val="25000"/>
                  </a:schemeClr>
                </a:solidFill>
              </a:rPr>
              <a:t>Credit: Argentina Water Resources Team</a:t>
            </a:r>
            <a:endParaRPr lang="en-US" sz="1400" b="1" dirty="0">
              <a:solidFill>
                <a:schemeClr val="tx1">
                  <a:lumMod val="75000"/>
                  <a:lumOff val="25000"/>
                </a:schemeClr>
              </a:solidFill>
            </a:endParaRPr>
          </a:p>
        </p:txBody>
      </p:sp>
    </p:spTree>
    <p:extLst>
      <p:ext uri="{BB962C8B-B14F-4D97-AF65-F5344CB8AC3E}">
        <p14:creationId xmlns:p14="http://schemas.microsoft.com/office/powerpoint/2010/main" val="1987573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74578" y="279316"/>
            <a:ext cx="10904488"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379CC3"/>
                </a:solidFill>
              </a:rPr>
              <a:t>Reynolds Creek Experimental </a:t>
            </a:r>
            <a:r>
              <a:rPr lang="en-US" sz="3200" b="1" dirty="0" smtClean="0">
                <a:solidFill>
                  <a:srgbClr val="379CC3"/>
                </a:solidFill>
              </a:rPr>
              <a:t>Watershed (RCEW)</a:t>
            </a:r>
            <a:endParaRPr lang="en-US" sz="3200" b="1" dirty="0">
              <a:solidFill>
                <a:srgbClr val="379CC3"/>
              </a:solidFill>
            </a:endParaRPr>
          </a:p>
        </p:txBody>
      </p:sp>
      <p:sp>
        <p:nvSpPr>
          <p:cNvPr id="3" name="Text Placeholder 5"/>
          <p:cNvSpPr txBox="1">
            <a:spLocks/>
          </p:cNvSpPr>
          <p:nvPr/>
        </p:nvSpPr>
        <p:spPr>
          <a:xfrm>
            <a:off x="495300" y="1524000"/>
            <a:ext cx="4617436" cy="42319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RCEW</a:t>
            </a:r>
          </a:p>
          <a:p>
            <a:pPr lvl="1">
              <a:lnSpc>
                <a:spcPct val="200000"/>
              </a:lnSpc>
              <a:spcBef>
                <a:spcPts val="0"/>
              </a:spcBef>
              <a:spcAft>
                <a:spcPts val="600"/>
              </a:spcAft>
              <a:buClr>
                <a:srgbClr val="379CC3"/>
              </a:buClr>
              <a:buFont typeface="Webdings" panose="05030102010509060703" pitchFamily="18" charset="2"/>
              <a:buChar char="4"/>
            </a:pPr>
            <a:r>
              <a:rPr lang="en-US" sz="1800" dirty="0">
                <a:solidFill>
                  <a:schemeClr val="tx1">
                    <a:lumMod val="75000"/>
                    <a:lumOff val="25000"/>
                  </a:schemeClr>
                </a:solidFill>
              </a:rPr>
              <a:t>Semi-arid </a:t>
            </a:r>
            <a:r>
              <a:rPr lang="en-US" sz="1800" dirty="0" smtClean="0">
                <a:solidFill>
                  <a:schemeClr val="tx1">
                    <a:lumMod val="75000"/>
                    <a:lumOff val="25000"/>
                  </a:schemeClr>
                </a:solidFill>
              </a:rPr>
              <a:t>Idaho</a:t>
            </a:r>
          </a:p>
          <a:p>
            <a:pPr>
              <a:lnSpc>
                <a:spcPct val="2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Two models</a:t>
            </a:r>
          </a:p>
          <a:p>
            <a:pPr lvl="1">
              <a:lnSpc>
                <a:spcPct val="20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MODIS global ET Project (MOD16)</a:t>
            </a:r>
          </a:p>
          <a:p>
            <a:pPr lvl="1">
              <a:lnSpc>
                <a:spcPct val="200000"/>
              </a:lnSpc>
              <a:spcBef>
                <a:spcPts val="0"/>
              </a:spcBef>
              <a:spcAft>
                <a:spcPts val="600"/>
              </a:spcAft>
              <a:buClr>
                <a:srgbClr val="379CC3"/>
              </a:buClr>
              <a:buFont typeface="Webdings" panose="05030102010509060703" pitchFamily="18" charset="2"/>
              <a:buChar char="4"/>
            </a:pPr>
            <a:r>
              <a:rPr lang="en-US" sz="1800" dirty="0" smtClean="0">
                <a:solidFill>
                  <a:schemeClr val="tx1">
                    <a:lumMod val="75000"/>
                    <a:lumOff val="25000"/>
                  </a:schemeClr>
                </a:solidFill>
              </a:rPr>
              <a:t> Operational Simplified Surface Energy Balance (SSEBOP)</a:t>
            </a:r>
          </a:p>
          <a:p>
            <a:pPr>
              <a:lnSpc>
                <a:spcPct val="100000"/>
              </a:lnSpc>
              <a:spcBef>
                <a:spcPts val="0"/>
              </a:spcBef>
              <a:spcAft>
                <a:spcPts val="600"/>
              </a:spcAft>
              <a:buClr>
                <a:srgbClr val="379CC3"/>
              </a:buClr>
              <a:buFont typeface="Webdings" panose="05030102010509060703" pitchFamily="18" charset="2"/>
              <a:buChar char="4"/>
            </a:pPr>
            <a:r>
              <a:rPr lang="en-US" sz="2000" dirty="0" smtClean="0">
                <a:solidFill>
                  <a:schemeClr val="tx1">
                    <a:lumMod val="75000"/>
                    <a:lumOff val="25000"/>
                  </a:schemeClr>
                </a:solidFill>
              </a:rPr>
              <a:t>Validation 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736" y="1524000"/>
            <a:ext cx="6583964" cy="4389309"/>
          </a:xfrm>
          <a:prstGeom prst="rect">
            <a:avLst/>
          </a:prstGeom>
        </p:spPr>
      </p:pic>
      <p:sp>
        <p:nvSpPr>
          <p:cNvPr id="6" name="Text Placeholder 4"/>
          <p:cNvSpPr txBox="1">
            <a:spLocks/>
          </p:cNvSpPr>
          <p:nvPr/>
        </p:nvSpPr>
        <p:spPr>
          <a:xfrm>
            <a:off x="7876903" y="5913309"/>
            <a:ext cx="3819797" cy="25236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sz="1400" b="1" dirty="0">
                <a:solidFill>
                  <a:schemeClr val="tx1">
                    <a:lumMod val="75000"/>
                    <a:lumOff val="25000"/>
                  </a:schemeClr>
                </a:solidFill>
              </a:rPr>
              <a:t>C</a:t>
            </a:r>
            <a:r>
              <a:rPr kumimoji="0" lang="en-US" sz="1400" b="1" i="0" u="none" strike="noStrike" kern="1200" cap="none" spc="0" normalizeH="0" baseline="0" noProof="0" dirty="0" err="1" smtClean="0">
                <a:ln>
                  <a:noFill/>
                </a:ln>
                <a:solidFill>
                  <a:schemeClr val="tx1">
                    <a:lumMod val="75000"/>
                    <a:lumOff val="25000"/>
                  </a:schemeClr>
                </a:solidFill>
                <a:effectLst/>
                <a:uLnTx/>
                <a:uFillTx/>
                <a:latin typeface="Century Gothic" panose="020B0502020202020204" pitchFamily="34" charset="0"/>
                <a:ea typeface="+mn-ea"/>
                <a:cs typeface="+mn-cs"/>
              </a:rPr>
              <a:t>ritical</a:t>
            </a: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 Zone</a:t>
            </a:r>
            <a:r>
              <a:rPr lang="en-US" sz="1400" b="1" dirty="0" smtClean="0">
                <a:solidFill>
                  <a:schemeClr val="tx1">
                    <a:lumMod val="75000"/>
                    <a:lumOff val="25000"/>
                  </a:schemeClr>
                </a:solidFill>
              </a:rPr>
              <a:t> Observatories</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7035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8686</TotalTime>
  <Words>3769</Words>
  <Application>Microsoft Office PowerPoint</Application>
  <PresentationFormat>Widescreen</PresentationFormat>
  <Paragraphs>536</Paragraphs>
  <Slides>37</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Century Gothic</vt:lpstr>
      <vt:lpstr>Garamond</vt:lpstr>
      <vt:lpstr>Times New Roman</vt:lpstr>
      <vt:lpstr>Webdings</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MOD16</vt:lpstr>
      <vt:lpstr>Results: MOD16</vt:lpstr>
      <vt:lpstr>Results: Modeled ET vs. RCEW Correlations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406</cp:revision>
  <dcterms:created xsi:type="dcterms:W3CDTF">2019-02-11T19:14:02Z</dcterms:created>
  <dcterms:modified xsi:type="dcterms:W3CDTF">2019-04-30T17:25:33Z</dcterms:modified>
</cp:coreProperties>
</file>