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99" r:id="rId2"/>
    <p:sldId id="331" r:id="rId3"/>
    <p:sldId id="328" r:id="rId4"/>
    <p:sldId id="303" r:id="rId5"/>
    <p:sldId id="327" r:id="rId6"/>
    <p:sldId id="315" r:id="rId7"/>
    <p:sldId id="339" r:id="rId8"/>
    <p:sldId id="340" r:id="rId9"/>
    <p:sldId id="316" r:id="rId10"/>
    <p:sldId id="338" r:id="rId11"/>
    <p:sldId id="329" r:id="rId12"/>
    <p:sldId id="320" r:id="rId13"/>
    <p:sldId id="342" r:id="rId14"/>
    <p:sldId id="341" r:id="rId15"/>
    <p:sldId id="319" r:id="rId16"/>
    <p:sldId id="333" r:id="rId17"/>
    <p:sldId id="296" r:id="rId18"/>
    <p:sldId id="317" r:id="rId19"/>
    <p:sldId id="30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89BF"/>
    <a:srgbClr val="8B9CC7"/>
    <a:srgbClr val="809ADB"/>
    <a:srgbClr val="57688F"/>
    <a:srgbClr val="3E4268"/>
    <a:srgbClr val="262626"/>
    <a:srgbClr val="7EB761"/>
    <a:srgbClr val="E9A149"/>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84554" autoAdjust="0"/>
  </p:normalViewPr>
  <p:slideViewPr>
    <p:cSldViewPr snapToGrid="0">
      <p:cViewPr varScale="1">
        <p:scale>
          <a:sx n="95" d="100"/>
          <a:sy n="95" d="100"/>
        </p:scale>
        <p:origin x="1638" y="78"/>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_rels/data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4" Type="http://schemas.openxmlformats.org/officeDocument/2006/relationships/image" Target="../media/image4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4"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01208C-B293-6146-A4AA-CA78F7F0C9E0}" type="doc">
      <dgm:prSet loTypeId="urn:microsoft.com/office/officeart/2005/8/layout/chevron1" loCatId="relationship" qsTypeId="urn:microsoft.com/office/officeart/2005/8/quickstyle/simple1" qsCatId="simple" csTypeId="urn:microsoft.com/office/officeart/2005/8/colors/accent5_4" csCatId="accent5" phldr="1"/>
      <dgm:spPr/>
      <dgm:t>
        <a:bodyPr/>
        <a:lstStyle/>
        <a:p>
          <a:endParaRPr lang="en-US"/>
        </a:p>
      </dgm:t>
    </dgm:pt>
    <dgm:pt modelId="{EB344985-7786-9640-94C2-647E028E4338}">
      <dgm:prSet phldrT="[Text]"/>
      <dgm:spPr>
        <a:solidFill>
          <a:srgbClr val="3E4268"/>
        </a:solidFill>
      </dgm:spPr>
      <dgm:t>
        <a:bodyPr/>
        <a:lstStyle/>
        <a:p>
          <a:r>
            <a:rPr lang="en-US" dirty="0"/>
            <a:t>Download MODIS NDSI data  </a:t>
          </a:r>
        </a:p>
      </dgm:t>
    </dgm:pt>
    <dgm:pt modelId="{1615D492-241F-7F47-A129-8619347516F8}" type="parTrans" cxnId="{2B71E6C8-C18B-1E4F-8ED7-96BF480CF422}">
      <dgm:prSet/>
      <dgm:spPr/>
      <dgm:t>
        <a:bodyPr/>
        <a:lstStyle/>
        <a:p>
          <a:endParaRPr lang="en-US"/>
        </a:p>
      </dgm:t>
    </dgm:pt>
    <dgm:pt modelId="{5631E8B9-5B11-4747-9BC3-272B357E47B9}" type="sibTrans" cxnId="{2B71E6C8-C18B-1E4F-8ED7-96BF480CF422}">
      <dgm:prSet/>
      <dgm:spPr/>
      <dgm:t>
        <a:bodyPr/>
        <a:lstStyle/>
        <a:p>
          <a:endParaRPr lang="en-US"/>
        </a:p>
      </dgm:t>
    </dgm:pt>
    <dgm:pt modelId="{26EEB26F-D7E6-944C-8552-B2742A61EE2B}">
      <dgm:prSet phldrT="[Text]"/>
      <dgm:spPr/>
      <dgm:t>
        <a:bodyPr/>
        <a:lstStyle/>
        <a:p>
          <a:r>
            <a:rPr lang="en-US" dirty="0"/>
            <a:t>4 consecutive days during snowmelt season</a:t>
          </a:r>
        </a:p>
      </dgm:t>
    </dgm:pt>
    <dgm:pt modelId="{365549E5-110E-0540-AF80-EF79660B9584}" type="parTrans" cxnId="{9E2F8EB6-C393-5E4E-B53D-5C1619CED592}">
      <dgm:prSet/>
      <dgm:spPr/>
      <dgm:t>
        <a:bodyPr/>
        <a:lstStyle/>
        <a:p>
          <a:endParaRPr lang="en-US"/>
        </a:p>
      </dgm:t>
    </dgm:pt>
    <dgm:pt modelId="{0AF907A4-BADF-7B4B-886B-C73BF1357331}" type="sibTrans" cxnId="{9E2F8EB6-C393-5E4E-B53D-5C1619CED592}">
      <dgm:prSet/>
      <dgm:spPr/>
      <dgm:t>
        <a:bodyPr/>
        <a:lstStyle/>
        <a:p>
          <a:endParaRPr lang="en-US"/>
        </a:p>
      </dgm:t>
    </dgm:pt>
    <dgm:pt modelId="{E0DB7D84-C444-3D4E-BB53-D721FE378E9C}">
      <dgm:prSet phldrT="[Text]"/>
      <dgm:spPr>
        <a:solidFill>
          <a:srgbClr val="3E4268"/>
        </a:solidFill>
      </dgm:spPr>
      <dgm:t>
        <a:bodyPr/>
        <a:lstStyle/>
        <a:p>
          <a:r>
            <a:rPr lang="en-US" dirty="0"/>
            <a:t>Project &amp; Clip to Alaska</a:t>
          </a:r>
        </a:p>
      </dgm:t>
    </dgm:pt>
    <dgm:pt modelId="{EC0F4923-FC4C-FD4C-9B37-02155C033CCC}" type="parTrans" cxnId="{2DC653E0-B01B-4745-91CD-45C9617BF64F}">
      <dgm:prSet/>
      <dgm:spPr/>
      <dgm:t>
        <a:bodyPr/>
        <a:lstStyle/>
        <a:p>
          <a:endParaRPr lang="en-US"/>
        </a:p>
      </dgm:t>
    </dgm:pt>
    <dgm:pt modelId="{E13450BA-110A-4F4A-AA52-BAC13738215D}" type="sibTrans" cxnId="{2DC653E0-B01B-4745-91CD-45C9617BF64F}">
      <dgm:prSet/>
      <dgm:spPr/>
      <dgm:t>
        <a:bodyPr/>
        <a:lstStyle/>
        <a:p>
          <a:endParaRPr lang="en-US"/>
        </a:p>
      </dgm:t>
    </dgm:pt>
    <dgm:pt modelId="{7854CA51-9C33-AA4B-A8DF-74A51503D59A}">
      <dgm:prSet phldrT="[Text]"/>
      <dgm:spPr/>
      <dgm:t>
        <a:bodyPr/>
        <a:lstStyle/>
        <a:p>
          <a:r>
            <a:rPr lang="en-US" dirty="0"/>
            <a:t>Alaska Albers Equal Area Conic</a:t>
          </a:r>
        </a:p>
      </dgm:t>
    </dgm:pt>
    <dgm:pt modelId="{9D7E7595-66D4-244B-BE1E-4E1B6018ABFD}" type="parTrans" cxnId="{F75C37EC-F51C-7A46-BB8B-F922579CCDDC}">
      <dgm:prSet/>
      <dgm:spPr/>
      <dgm:t>
        <a:bodyPr/>
        <a:lstStyle/>
        <a:p>
          <a:endParaRPr lang="en-US"/>
        </a:p>
      </dgm:t>
    </dgm:pt>
    <dgm:pt modelId="{C1A509E6-4414-944B-BD95-D21E5091192D}" type="sibTrans" cxnId="{F75C37EC-F51C-7A46-BB8B-F922579CCDDC}">
      <dgm:prSet/>
      <dgm:spPr/>
      <dgm:t>
        <a:bodyPr/>
        <a:lstStyle/>
        <a:p>
          <a:endParaRPr lang="en-US"/>
        </a:p>
      </dgm:t>
    </dgm:pt>
    <dgm:pt modelId="{2DD3A73F-166E-8345-8678-82455AEE75D5}">
      <dgm:prSet phldrT="[Text]"/>
      <dgm:spPr>
        <a:solidFill>
          <a:srgbClr val="57688F"/>
        </a:solidFill>
      </dgm:spPr>
      <dgm:t>
        <a:bodyPr/>
        <a:lstStyle/>
        <a:p>
          <a:r>
            <a:rPr lang="en-US" dirty="0"/>
            <a:t>Reclassify NDSI Values to Binary</a:t>
          </a:r>
        </a:p>
      </dgm:t>
    </dgm:pt>
    <dgm:pt modelId="{CEA72648-2B5E-B74D-8A3C-E9D86E3B21EB}" type="parTrans" cxnId="{3EE8BAD1-E5F3-7C46-9F7C-0114043BBE71}">
      <dgm:prSet/>
      <dgm:spPr/>
      <dgm:t>
        <a:bodyPr/>
        <a:lstStyle/>
        <a:p>
          <a:endParaRPr lang="en-US"/>
        </a:p>
      </dgm:t>
    </dgm:pt>
    <dgm:pt modelId="{B2BF398D-31B3-754F-A583-06018DBDA85D}" type="sibTrans" cxnId="{3EE8BAD1-E5F3-7C46-9F7C-0114043BBE71}">
      <dgm:prSet/>
      <dgm:spPr/>
      <dgm:t>
        <a:bodyPr/>
        <a:lstStyle/>
        <a:p>
          <a:endParaRPr lang="en-US"/>
        </a:p>
      </dgm:t>
    </dgm:pt>
    <dgm:pt modelId="{5BEDCFDC-2E1A-2343-BC48-629E5007F96E}">
      <dgm:prSet phldrT="[Text]"/>
      <dgm:spPr/>
      <dgm:t>
        <a:bodyPr/>
        <a:lstStyle/>
        <a:p>
          <a:endParaRPr lang="en-US" dirty="0"/>
        </a:p>
      </dgm:t>
    </dgm:pt>
    <dgm:pt modelId="{B231A56B-08AC-D34D-8F46-EF5A86802A4A}" type="parTrans" cxnId="{0D95C19C-5177-1E42-8017-D1FFBEDAC741}">
      <dgm:prSet/>
      <dgm:spPr/>
      <dgm:t>
        <a:bodyPr/>
        <a:lstStyle/>
        <a:p>
          <a:endParaRPr lang="en-US"/>
        </a:p>
      </dgm:t>
    </dgm:pt>
    <dgm:pt modelId="{B751A2D5-7CBB-8E4F-A9AA-0A041A117F97}" type="sibTrans" cxnId="{0D95C19C-5177-1E42-8017-D1FFBEDAC741}">
      <dgm:prSet/>
      <dgm:spPr/>
      <dgm:t>
        <a:bodyPr/>
        <a:lstStyle/>
        <a:p>
          <a:endParaRPr lang="en-US"/>
        </a:p>
      </dgm:t>
    </dgm:pt>
    <dgm:pt modelId="{C5E33A70-69E3-524F-9B1A-09C0169A65FE}">
      <dgm:prSet phldrT="[Text]"/>
      <dgm:spPr/>
      <dgm:t>
        <a:bodyPr/>
        <a:lstStyle/>
        <a:p>
          <a:r>
            <a:rPr lang="en-US" dirty="0"/>
            <a:t>Non-burnable areas excluded</a:t>
          </a:r>
        </a:p>
      </dgm:t>
    </dgm:pt>
    <dgm:pt modelId="{EC9BA030-879F-424A-990E-E2BFB12EEB3E}" type="parTrans" cxnId="{B7EEBC5C-7F9D-514B-84F0-C6359BEF2AA6}">
      <dgm:prSet/>
      <dgm:spPr/>
      <dgm:t>
        <a:bodyPr/>
        <a:lstStyle/>
        <a:p>
          <a:endParaRPr lang="en-US"/>
        </a:p>
      </dgm:t>
    </dgm:pt>
    <dgm:pt modelId="{7D5F121F-60EA-444D-8754-70049F2B3F95}" type="sibTrans" cxnId="{B7EEBC5C-7F9D-514B-84F0-C6359BEF2AA6}">
      <dgm:prSet/>
      <dgm:spPr/>
      <dgm:t>
        <a:bodyPr/>
        <a:lstStyle/>
        <a:p>
          <a:endParaRPr lang="en-US"/>
        </a:p>
      </dgm:t>
    </dgm:pt>
    <dgm:pt modelId="{2DED2408-6D0B-F94D-8862-8D181EF882D6}" type="pres">
      <dgm:prSet presAssocID="{C201208C-B293-6146-A4AA-CA78F7F0C9E0}" presName="Name0" presStyleCnt="0">
        <dgm:presLayoutVars>
          <dgm:dir/>
          <dgm:animLvl val="lvl"/>
          <dgm:resizeHandles val="exact"/>
        </dgm:presLayoutVars>
      </dgm:prSet>
      <dgm:spPr/>
      <dgm:t>
        <a:bodyPr/>
        <a:lstStyle/>
        <a:p>
          <a:endParaRPr lang="en-US"/>
        </a:p>
      </dgm:t>
    </dgm:pt>
    <dgm:pt modelId="{F979BD5A-A415-C744-911A-A15A2BEA39DD}" type="pres">
      <dgm:prSet presAssocID="{EB344985-7786-9640-94C2-647E028E4338}" presName="composite" presStyleCnt="0"/>
      <dgm:spPr/>
    </dgm:pt>
    <dgm:pt modelId="{AB08A35B-5C96-3F47-B464-97399E841446}" type="pres">
      <dgm:prSet presAssocID="{EB344985-7786-9640-94C2-647E028E4338}" presName="parTx" presStyleLbl="node1" presStyleIdx="0" presStyleCnt="3">
        <dgm:presLayoutVars>
          <dgm:chMax val="0"/>
          <dgm:chPref val="0"/>
          <dgm:bulletEnabled val="1"/>
        </dgm:presLayoutVars>
      </dgm:prSet>
      <dgm:spPr/>
      <dgm:t>
        <a:bodyPr/>
        <a:lstStyle/>
        <a:p>
          <a:endParaRPr lang="en-US"/>
        </a:p>
      </dgm:t>
    </dgm:pt>
    <dgm:pt modelId="{4401E6DF-D39D-764B-9C9B-2811553D4E9D}" type="pres">
      <dgm:prSet presAssocID="{EB344985-7786-9640-94C2-647E028E4338}" presName="desTx" presStyleLbl="revTx" presStyleIdx="0" presStyleCnt="3">
        <dgm:presLayoutVars>
          <dgm:bulletEnabled val="1"/>
        </dgm:presLayoutVars>
      </dgm:prSet>
      <dgm:spPr/>
      <dgm:t>
        <a:bodyPr/>
        <a:lstStyle/>
        <a:p>
          <a:endParaRPr lang="en-US"/>
        </a:p>
      </dgm:t>
    </dgm:pt>
    <dgm:pt modelId="{D34FAA2D-738A-054A-A2D6-73BA2ACE87F5}" type="pres">
      <dgm:prSet presAssocID="{5631E8B9-5B11-4747-9BC3-272B357E47B9}" presName="space" presStyleCnt="0"/>
      <dgm:spPr/>
    </dgm:pt>
    <dgm:pt modelId="{62F0A9AD-16AD-C14D-9238-2E27D1ECFD1D}" type="pres">
      <dgm:prSet presAssocID="{E0DB7D84-C444-3D4E-BB53-D721FE378E9C}" presName="composite" presStyleCnt="0"/>
      <dgm:spPr/>
    </dgm:pt>
    <dgm:pt modelId="{C6EF3E6B-9060-8449-A277-8870682E52C8}" type="pres">
      <dgm:prSet presAssocID="{E0DB7D84-C444-3D4E-BB53-D721FE378E9C}" presName="parTx" presStyleLbl="node1" presStyleIdx="1" presStyleCnt="3">
        <dgm:presLayoutVars>
          <dgm:chMax val="0"/>
          <dgm:chPref val="0"/>
          <dgm:bulletEnabled val="1"/>
        </dgm:presLayoutVars>
      </dgm:prSet>
      <dgm:spPr/>
      <dgm:t>
        <a:bodyPr/>
        <a:lstStyle/>
        <a:p>
          <a:endParaRPr lang="en-US"/>
        </a:p>
      </dgm:t>
    </dgm:pt>
    <dgm:pt modelId="{80F2636D-03C8-7C46-A404-2BDEECCDC036}" type="pres">
      <dgm:prSet presAssocID="{E0DB7D84-C444-3D4E-BB53-D721FE378E9C}" presName="desTx" presStyleLbl="revTx" presStyleIdx="1" presStyleCnt="3">
        <dgm:presLayoutVars>
          <dgm:bulletEnabled val="1"/>
        </dgm:presLayoutVars>
      </dgm:prSet>
      <dgm:spPr/>
      <dgm:t>
        <a:bodyPr/>
        <a:lstStyle/>
        <a:p>
          <a:endParaRPr lang="en-US"/>
        </a:p>
      </dgm:t>
    </dgm:pt>
    <dgm:pt modelId="{F151DB2E-8409-C949-9014-2A748A46BF55}" type="pres">
      <dgm:prSet presAssocID="{E13450BA-110A-4F4A-AA52-BAC13738215D}" presName="space" presStyleCnt="0"/>
      <dgm:spPr/>
    </dgm:pt>
    <dgm:pt modelId="{3028C8CE-A8E9-864B-827D-76983B5E87DA}" type="pres">
      <dgm:prSet presAssocID="{2DD3A73F-166E-8345-8678-82455AEE75D5}" presName="composite" presStyleCnt="0"/>
      <dgm:spPr/>
    </dgm:pt>
    <dgm:pt modelId="{7F329D00-D6DB-6D4E-8F86-17FAC8DB88A8}" type="pres">
      <dgm:prSet presAssocID="{2DD3A73F-166E-8345-8678-82455AEE75D5}" presName="parTx" presStyleLbl="node1" presStyleIdx="2" presStyleCnt="3">
        <dgm:presLayoutVars>
          <dgm:chMax val="0"/>
          <dgm:chPref val="0"/>
          <dgm:bulletEnabled val="1"/>
        </dgm:presLayoutVars>
      </dgm:prSet>
      <dgm:spPr/>
      <dgm:t>
        <a:bodyPr/>
        <a:lstStyle/>
        <a:p>
          <a:endParaRPr lang="en-US"/>
        </a:p>
      </dgm:t>
    </dgm:pt>
    <dgm:pt modelId="{A39560D9-A2D0-2742-BF4F-A638FEE8B6B0}" type="pres">
      <dgm:prSet presAssocID="{2DD3A73F-166E-8345-8678-82455AEE75D5}" presName="desTx" presStyleLbl="revTx" presStyleIdx="2" presStyleCnt="3">
        <dgm:presLayoutVars>
          <dgm:bulletEnabled val="1"/>
        </dgm:presLayoutVars>
      </dgm:prSet>
      <dgm:spPr/>
      <dgm:t>
        <a:bodyPr/>
        <a:lstStyle/>
        <a:p>
          <a:endParaRPr lang="en-US"/>
        </a:p>
      </dgm:t>
    </dgm:pt>
  </dgm:ptLst>
  <dgm:cxnLst>
    <dgm:cxn modelId="{359ED76D-2290-DB49-BC88-B9533BB26F3E}" type="presOf" srcId="{E0DB7D84-C444-3D4E-BB53-D721FE378E9C}" destId="{C6EF3E6B-9060-8449-A277-8870682E52C8}" srcOrd="0" destOrd="0" presId="urn:microsoft.com/office/officeart/2005/8/layout/chevron1"/>
    <dgm:cxn modelId="{99ED8EB5-6351-CA4E-9062-2898A94C0919}" type="presOf" srcId="{C201208C-B293-6146-A4AA-CA78F7F0C9E0}" destId="{2DED2408-6D0B-F94D-8862-8D181EF882D6}" srcOrd="0" destOrd="0" presId="urn:microsoft.com/office/officeart/2005/8/layout/chevron1"/>
    <dgm:cxn modelId="{0D95C19C-5177-1E42-8017-D1FFBEDAC741}" srcId="{2DD3A73F-166E-8345-8678-82455AEE75D5}" destId="{5BEDCFDC-2E1A-2343-BC48-629E5007F96E}" srcOrd="0" destOrd="0" parTransId="{B231A56B-08AC-D34D-8F46-EF5A86802A4A}" sibTransId="{B751A2D5-7CBB-8E4F-A9AA-0A041A117F97}"/>
    <dgm:cxn modelId="{1403DC33-8DA6-954A-B33F-9107C35AD6BC}" type="presOf" srcId="{5BEDCFDC-2E1A-2343-BC48-629E5007F96E}" destId="{A39560D9-A2D0-2742-BF4F-A638FEE8B6B0}" srcOrd="0" destOrd="0" presId="urn:microsoft.com/office/officeart/2005/8/layout/chevron1"/>
    <dgm:cxn modelId="{3EE8BAD1-E5F3-7C46-9F7C-0114043BBE71}" srcId="{C201208C-B293-6146-A4AA-CA78F7F0C9E0}" destId="{2DD3A73F-166E-8345-8678-82455AEE75D5}" srcOrd="2" destOrd="0" parTransId="{CEA72648-2B5E-B74D-8A3C-E9D86E3B21EB}" sibTransId="{B2BF398D-31B3-754F-A583-06018DBDA85D}"/>
    <dgm:cxn modelId="{D04B3D34-728A-1C4E-80F0-BC749BE3C5BE}" type="presOf" srcId="{7854CA51-9C33-AA4B-A8DF-74A51503D59A}" destId="{80F2636D-03C8-7C46-A404-2BDEECCDC036}" srcOrd="0" destOrd="0" presId="urn:microsoft.com/office/officeart/2005/8/layout/chevron1"/>
    <dgm:cxn modelId="{F75C37EC-F51C-7A46-BB8B-F922579CCDDC}" srcId="{E0DB7D84-C444-3D4E-BB53-D721FE378E9C}" destId="{7854CA51-9C33-AA4B-A8DF-74A51503D59A}" srcOrd="0" destOrd="0" parTransId="{9D7E7595-66D4-244B-BE1E-4E1B6018ABFD}" sibTransId="{C1A509E6-4414-944B-BD95-D21E5091192D}"/>
    <dgm:cxn modelId="{B7EEBC5C-7F9D-514B-84F0-C6359BEF2AA6}" srcId="{E0DB7D84-C444-3D4E-BB53-D721FE378E9C}" destId="{C5E33A70-69E3-524F-9B1A-09C0169A65FE}" srcOrd="1" destOrd="0" parTransId="{EC9BA030-879F-424A-990E-E2BFB12EEB3E}" sibTransId="{7D5F121F-60EA-444D-8754-70049F2B3F95}"/>
    <dgm:cxn modelId="{B0568343-3BD5-5743-B32D-2806A4234CEF}" type="presOf" srcId="{2DD3A73F-166E-8345-8678-82455AEE75D5}" destId="{7F329D00-D6DB-6D4E-8F86-17FAC8DB88A8}" srcOrd="0" destOrd="0" presId="urn:microsoft.com/office/officeart/2005/8/layout/chevron1"/>
    <dgm:cxn modelId="{6460425A-FEB7-1746-B612-4F8064200A16}" type="presOf" srcId="{26EEB26F-D7E6-944C-8552-B2742A61EE2B}" destId="{4401E6DF-D39D-764B-9C9B-2811553D4E9D}" srcOrd="0" destOrd="0" presId="urn:microsoft.com/office/officeart/2005/8/layout/chevron1"/>
    <dgm:cxn modelId="{2DC653E0-B01B-4745-91CD-45C9617BF64F}" srcId="{C201208C-B293-6146-A4AA-CA78F7F0C9E0}" destId="{E0DB7D84-C444-3D4E-BB53-D721FE378E9C}" srcOrd="1" destOrd="0" parTransId="{EC0F4923-FC4C-FD4C-9B37-02155C033CCC}" sibTransId="{E13450BA-110A-4F4A-AA52-BAC13738215D}"/>
    <dgm:cxn modelId="{4B1C2280-9046-6D42-BEF8-7323C8F35583}" type="presOf" srcId="{C5E33A70-69E3-524F-9B1A-09C0169A65FE}" destId="{80F2636D-03C8-7C46-A404-2BDEECCDC036}" srcOrd="0" destOrd="1" presId="urn:microsoft.com/office/officeart/2005/8/layout/chevron1"/>
    <dgm:cxn modelId="{C8243F1A-27D2-CE43-8335-E59F039C24EE}" type="presOf" srcId="{EB344985-7786-9640-94C2-647E028E4338}" destId="{AB08A35B-5C96-3F47-B464-97399E841446}" srcOrd="0" destOrd="0" presId="urn:microsoft.com/office/officeart/2005/8/layout/chevron1"/>
    <dgm:cxn modelId="{9E2F8EB6-C393-5E4E-B53D-5C1619CED592}" srcId="{EB344985-7786-9640-94C2-647E028E4338}" destId="{26EEB26F-D7E6-944C-8552-B2742A61EE2B}" srcOrd="0" destOrd="0" parTransId="{365549E5-110E-0540-AF80-EF79660B9584}" sibTransId="{0AF907A4-BADF-7B4B-886B-C73BF1357331}"/>
    <dgm:cxn modelId="{2B71E6C8-C18B-1E4F-8ED7-96BF480CF422}" srcId="{C201208C-B293-6146-A4AA-CA78F7F0C9E0}" destId="{EB344985-7786-9640-94C2-647E028E4338}" srcOrd="0" destOrd="0" parTransId="{1615D492-241F-7F47-A129-8619347516F8}" sibTransId="{5631E8B9-5B11-4747-9BC3-272B357E47B9}"/>
    <dgm:cxn modelId="{0F8F9E01-DA7E-3B41-9F68-EAFC3D283E25}" type="presParOf" srcId="{2DED2408-6D0B-F94D-8862-8D181EF882D6}" destId="{F979BD5A-A415-C744-911A-A15A2BEA39DD}" srcOrd="0" destOrd="0" presId="urn:microsoft.com/office/officeart/2005/8/layout/chevron1"/>
    <dgm:cxn modelId="{3F1FBA73-3133-214D-BA48-4E42CECE3527}" type="presParOf" srcId="{F979BD5A-A415-C744-911A-A15A2BEA39DD}" destId="{AB08A35B-5C96-3F47-B464-97399E841446}" srcOrd="0" destOrd="0" presId="urn:microsoft.com/office/officeart/2005/8/layout/chevron1"/>
    <dgm:cxn modelId="{10B0E72A-0723-354F-9A05-E667D4D02D64}" type="presParOf" srcId="{F979BD5A-A415-C744-911A-A15A2BEA39DD}" destId="{4401E6DF-D39D-764B-9C9B-2811553D4E9D}" srcOrd="1" destOrd="0" presId="urn:microsoft.com/office/officeart/2005/8/layout/chevron1"/>
    <dgm:cxn modelId="{CAF4CED1-5287-0740-A46A-014DD9A87209}" type="presParOf" srcId="{2DED2408-6D0B-F94D-8862-8D181EF882D6}" destId="{D34FAA2D-738A-054A-A2D6-73BA2ACE87F5}" srcOrd="1" destOrd="0" presId="urn:microsoft.com/office/officeart/2005/8/layout/chevron1"/>
    <dgm:cxn modelId="{09CAE424-CCF3-4943-AF18-27E867F6857B}" type="presParOf" srcId="{2DED2408-6D0B-F94D-8862-8D181EF882D6}" destId="{62F0A9AD-16AD-C14D-9238-2E27D1ECFD1D}" srcOrd="2" destOrd="0" presId="urn:microsoft.com/office/officeart/2005/8/layout/chevron1"/>
    <dgm:cxn modelId="{8A06556F-B215-064F-801C-2F93AEEA620A}" type="presParOf" srcId="{62F0A9AD-16AD-C14D-9238-2E27D1ECFD1D}" destId="{C6EF3E6B-9060-8449-A277-8870682E52C8}" srcOrd="0" destOrd="0" presId="urn:microsoft.com/office/officeart/2005/8/layout/chevron1"/>
    <dgm:cxn modelId="{611D7BD2-B562-3246-BB0D-2CECF9DAF363}" type="presParOf" srcId="{62F0A9AD-16AD-C14D-9238-2E27D1ECFD1D}" destId="{80F2636D-03C8-7C46-A404-2BDEECCDC036}" srcOrd="1" destOrd="0" presId="urn:microsoft.com/office/officeart/2005/8/layout/chevron1"/>
    <dgm:cxn modelId="{A1A2D018-9CA8-7F4E-BB07-0EB8B1186CC9}" type="presParOf" srcId="{2DED2408-6D0B-F94D-8862-8D181EF882D6}" destId="{F151DB2E-8409-C949-9014-2A748A46BF55}" srcOrd="3" destOrd="0" presId="urn:microsoft.com/office/officeart/2005/8/layout/chevron1"/>
    <dgm:cxn modelId="{40AE8E89-06F4-554F-9A07-592201C4D194}" type="presParOf" srcId="{2DED2408-6D0B-F94D-8862-8D181EF882D6}" destId="{3028C8CE-A8E9-864B-827D-76983B5E87DA}" srcOrd="4" destOrd="0" presId="urn:microsoft.com/office/officeart/2005/8/layout/chevron1"/>
    <dgm:cxn modelId="{F93265A7-B6E1-B542-B213-44B1406290FA}" type="presParOf" srcId="{3028C8CE-A8E9-864B-827D-76983B5E87DA}" destId="{7F329D00-D6DB-6D4E-8F86-17FAC8DB88A8}" srcOrd="0" destOrd="0" presId="urn:microsoft.com/office/officeart/2005/8/layout/chevron1"/>
    <dgm:cxn modelId="{201C0621-DE4C-C840-AC14-54C2D4426128}" type="presParOf" srcId="{3028C8CE-A8E9-864B-827D-76983B5E87DA}" destId="{A39560D9-A2D0-2742-BF4F-A638FEE8B6B0}"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01208C-B293-6146-A4AA-CA78F7F0C9E0}" type="doc">
      <dgm:prSet loTypeId="urn:microsoft.com/office/officeart/2005/8/layout/chevron1" loCatId="relationship" qsTypeId="urn:microsoft.com/office/officeart/2005/8/quickstyle/simple1" qsCatId="simple" csTypeId="urn:microsoft.com/office/officeart/2005/8/colors/accent5_5" csCatId="accent5" phldr="1"/>
      <dgm:spPr/>
      <dgm:t>
        <a:bodyPr/>
        <a:lstStyle/>
        <a:p>
          <a:endParaRPr lang="en-US"/>
        </a:p>
      </dgm:t>
    </dgm:pt>
    <dgm:pt modelId="{EB344985-7786-9640-94C2-647E028E4338}">
      <dgm:prSet phldrT="[Text]"/>
      <dgm:spPr>
        <a:solidFill>
          <a:srgbClr val="57688F">
            <a:alpha val="89804"/>
          </a:srgbClr>
        </a:solidFill>
      </dgm:spPr>
      <dgm:t>
        <a:bodyPr/>
        <a:lstStyle/>
        <a:p>
          <a:r>
            <a:rPr lang="en-US" dirty="0"/>
            <a:t> Change Detection Analysis of grid cells</a:t>
          </a:r>
        </a:p>
      </dgm:t>
    </dgm:pt>
    <dgm:pt modelId="{1615D492-241F-7F47-A129-8619347516F8}" type="parTrans" cxnId="{2B71E6C8-C18B-1E4F-8ED7-96BF480CF422}">
      <dgm:prSet/>
      <dgm:spPr/>
      <dgm:t>
        <a:bodyPr/>
        <a:lstStyle/>
        <a:p>
          <a:endParaRPr lang="en-US"/>
        </a:p>
      </dgm:t>
    </dgm:pt>
    <dgm:pt modelId="{5631E8B9-5B11-4747-9BC3-272B357E47B9}" type="sibTrans" cxnId="{2B71E6C8-C18B-1E4F-8ED7-96BF480CF422}">
      <dgm:prSet/>
      <dgm:spPr/>
      <dgm:t>
        <a:bodyPr/>
        <a:lstStyle/>
        <a:p>
          <a:endParaRPr lang="en-US"/>
        </a:p>
      </dgm:t>
    </dgm:pt>
    <dgm:pt modelId="{26EEB26F-D7E6-944C-8552-B2742A61EE2B}">
      <dgm:prSet phldrT="[Text]" custT="1"/>
      <dgm:spPr/>
      <dgm:t>
        <a:bodyPr/>
        <a:lstStyle/>
        <a:p>
          <a:r>
            <a:rPr lang="en-US" sz="1600" dirty="0"/>
            <a:t>1 </a:t>
          </a:r>
          <a:r>
            <a:rPr lang="en-US" sz="1600" dirty="0">
              <a:sym typeface="Wingdings" pitchFamily="2" charset="2"/>
            </a:rPr>
            <a:t> 0  0  0 snowmelt</a:t>
          </a:r>
          <a:endParaRPr lang="en-US" sz="1600" dirty="0"/>
        </a:p>
      </dgm:t>
    </dgm:pt>
    <dgm:pt modelId="{365549E5-110E-0540-AF80-EF79660B9584}" type="parTrans" cxnId="{9E2F8EB6-C393-5E4E-B53D-5C1619CED592}">
      <dgm:prSet/>
      <dgm:spPr/>
      <dgm:t>
        <a:bodyPr/>
        <a:lstStyle/>
        <a:p>
          <a:endParaRPr lang="en-US"/>
        </a:p>
      </dgm:t>
    </dgm:pt>
    <dgm:pt modelId="{0AF907A4-BADF-7B4B-886B-C73BF1357331}" type="sibTrans" cxnId="{9E2F8EB6-C393-5E4E-B53D-5C1619CED592}">
      <dgm:prSet/>
      <dgm:spPr/>
      <dgm:t>
        <a:bodyPr/>
        <a:lstStyle/>
        <a:p>
          <a:endParaRPr lang="en-US"/>
        </a:p>
      </dgm:t>
    </dgm:pt>
    <dgm:pt modelId="{E0DB7D84-C444-3D4E-BB53-D721FE378E9C}">
      <dgm:prSet phldrT="[Text]" custT="1"/>
      <dgm:spPr>
        <a:solidFill>
          <a:srgbClr val="7389BF">
            <a:alpha val="70000"/>
          </a:srgbClr>
        </a:solidFill>
      </dgm:spPr>
      <dgm:t>
        <a:bodyPr/>
        <a:lstStyle/>
        <a:p>
          <a:r>
            <a:rPr lang="en-US" sz="1600" dirty="0"/>
            <a:t>Record &amp; Store Day of Thaw</a:t>
          </a:r>
        </a:p>
      </dgm:t>
    </dgm:pt>
    <dgm:pt modelId="{EC0F4923-FC4C-FD4C-9B37-02155C033CCC}" type="parTrans" cxnId="{2DC653E0-B01B-4745-91CD-45C9617BF64F}">
      <dgm:prSet/>
      <dgm:spPr/>
      <dgm:t>
        <a:bodyPr/>
        <a:lstStyle/>
        <a:p>
          <a:endParaRPr lang="en-US"/>
        </a:p>
      </dgm:t>
    </dgm:pt>
    <dgm:pt modelId="{E13450BA-110A-4F4A-AA52-BAC13738215D}" type="sibTrans" cxnId="{2DC653E0-B01B-4745-91CD-45C9617BF64F}">
      <dgm:prSet/>
      <dgm:spPr/>
      <dgm:t>
        <a:bodyPr/>
        <a:lstStyle/>
        <a:p>
          <a:endParaRPr lang="en-US"/>
        </a:p>
      </dgm:t>
    </dgm:pt>
    <dgm:pt modelId="{7854CA51-9C33-AA4B-A8DF-74A51503D59A}">
      <dgm:prSet phldrT="[Text]" custT="1"/>
      <dgm:spPr/>
      <dgm:t>
        <a:bodyPr/>
        <a:lstStyle/>
        <a:p>
          <a:r>
            <a:rPr lang="en-US" sz="1500" dirty="0"/>
            <a:t>Historical Day of Thaw File</a:t>
          </a:r>
        </a:p>
      </dgm:t>
    </dgm:pt>
    <dgm:pt modelId="{9D7E7595-66D4-244B-BE1E-4E1B6018ABFD}" type="parTrans" cxnId="{F75C37EC-F51C-7A46-BB8B-F922579CCDDC}">
      <dgm:prSet/>
      <dgm:spPr/>
      <dgm:t>
        <a:bodyPr/>
        <a:lstStyle/>
        <a:p>
          <a:endParaRPr lang="en-US"/>
        </a:p>
      </dgm:t>
    </dgm:pt>
    <dgm:pt modelId="{C1A509E6-4414-944B-BD95-D21E5091192D}" type="sibTrans" cxnId="{F75C37EC-F51C-7A46-BB8B-F922579CCDDC}">
      <dgm:prSet/>
      <dgm:spPr/>
      <dgm:t>
        <a:bodyPr/>
        <a:lstStyle/>
        <a:p>
          <a:endParaRPr lang="en-US"/>
        </a:p>
      </dgm:t>
    </dgm:pt>
    <dgm:pt modelId="{2DD3A73F-166E-8345-8678-82455AEE75D5}">
      <dgm:prSet phldrT="[Text]" custT="1"/>
      <dgm:spPr>
        <a:solidFill>
          <a:srgbClr val="7389BF">
            <a:alpha val="50000"/>
          </a:srgbClr>
        </a:solidFill>
      </dgm:spPr>
      <dgm:t>
        <a:bodyPr/>
        <a:lstStyle/>
        <a:p>
          <a:r>
            <a:rPr lang="en-US" sz="1500" dirty="0"/>
            <a:t>Output: Gridded data &amp; Map </a:t>
          </a:r>
        </a:p>
      </dgm:t>
    </dgm:pt>
    <dgm:pt modelId="{CEA72648-2B5E-B74D-8A3C-E9D86E3B21EB}" type="parTrans" cxnId="{3EE8BAD1-E5F3-7C46-9F7C-0114043BBE71}">
      <dgm:prSet/>
      <dgm:spPr/>
      <dgm:t>
        <a:bodyPr/>
        <a:lstStyle/>
        <a:p>
          <a:endParaRPr lang="en-US"/>
        </a:p>
      </dgm:t>
    </dgm:pt>
    <dgm:pt modelId="{B2BF398D-31B3-754F-A583-06018DBDA85D}" type="sibTrans" cxnId="{3EE8BAD1-E5F3-7C46-9F7C-0114043BBE71}">
      <dgm:prSet/>
      <dgm:spPr/>
      <dgm:t>
        <a:bodyPr/>
        <a:lstStyle/>
        <a:p>
          <a:endParaRPr lang="en-US"/>
        </a:p>
      </dgm:t>
    </dgm:pt>
    <dgm:pt modelId="{5BEDCFDC-2E1A-2343-BC48-629E5007F96E}">
      <dgm:prSet phldrT="[Text]" custT="1"/>
      <dgm:spPr/>
      <dgm:t>
        <a:bodyPr/>
        <a:lstStyle/>
        <a:p>
          <a:r>
            <a:rPr lang="en-US" sz="1500" dirty="0"/>
            <a:t>Map: Gradient based on days since thaw</a:t>
          </a:r>
        </a:p>
      </dgm:t>
    </dgm:pt>
    <dgm:pt modelId="{B231A56B-08AC-D34D-8F46-EF5A86802A4A}" type="parTrans" cxnId="{0D95C19C-5177-1E42-8017-D1FFBEDAC741}">
      <dgm:prSet/>
      <dgm:spPr/>
      <dgm:t>
        <a:bodyPr/>
        <a:lstStyle/>
        <a:p>
          <a:endParaRPr lang="en-US"/>
        </a:p>
      </dgm:t>
    </dgm:pt>
    <dgm:pt modelId="{B751A2D5-7CBB-8E4F-A9AA-0A041A117F97}" type="sibTrans" cxnId="{0D95C19C-5177-1E42-8017-D1FFBEDAC741}">
      <dgm:prSet/>
      <dgm:spPr/>
      <dgm:t>
        <a:bodyPr/>
        <a:lstStyle/>
        <a:p>
          <a:endParaRPr lang="en-US"/>
        </a:p>
      </dgm:t>
    </dgm:pt>
    <dgm:pt modelId="{86C2DFFD-1757-C84F-AA32-C981158B3319}">
      <dgm:prSet phldrT="[Text]" custT="1"/>
      <dgm:spPr/>
      <dgm:t>
        <a:bodyPr/>
        <a:lstStyle/>
        <a:p>
          <a:r>
            <a:rPr lang="en-US" sz="1500" dirty="0"/>
            <a:t>Raw Gridded Snowmelt: Start Fire Indices</a:t>
          </a:r>
        </a:p>
      </dgm:t>
    </dgm:pt>
    <dgm:pt modelId="{68C7BD96-8CD8-2848-8BEF-0AF18905D1DC}" type="parTrans" cxnId="{BC4BA0D2-34E9-A04F-94EB-E48E2256159E}">
      <dgm:prSet/>
      <dgm:spPr/>
      <dgm:t>
        <a:bodyPr/>
        <a:lstStyle/>
        <a:p>
          <a:endParaRPr lang="en-US"/>
        </a:p>
      </dgm:t>
    </dgm:pt>
    <dgm:pt modelId="{80320128-9C40-2F4F-A41A-0126B728BAF2}" type="sibTrans" cxnId="{BC4BA0D2-34E9-A04F-94EB-E48E2256159E}">
      <dgm:prSet/>
      <dgm:spPr/>
      <dgm:t>
        <a:bodyPr/>
        <a:lstStyle/>
        <a:p>
          <a:endParaRPr lang="en-US"/>
        </a:p>
      </dgm:t>
    </dgm:pt>
    <dgm:pt modelId="{2DED2408-6D0B-F94D-8862-8D181EF882D6}" type="pres">
      <dgm:prSet presAssocID="{C201208C-B293-6146-A4AA-CA78F7F0C9E0}" presName="Name0" presStyleCnt="0">
        <dgm:presLayoutVars>
          <dgm:dir/>
          <dgm:animLvl val="lvl"/>
          <dgm:resizeHandles val="exact"/>
        </dgm:presLayoutVars>
      </dgm:prSet>
      <dgm:spPr/>
      <dgm:t>
        <a:bodyPr/>
        <a:lstStyle/>
        <a:p>
          <a:endParaRPr lang="en-US"/>
        </a:p>
      </dgm:t>
    </dgm:pt>
    <dgm:pt modelId="{F979BD5A-A415-C744-911A-A15A2BEA39DD}" type="pres">
      <dgm:prSet presAssocID="{EB344985-7786-9640-94C2-647E028E4338}" presName="composite" presStyleCnt="0"/>
      <dgm:spPr/>
    </dgm:pt>
    <dgm:pt modelId="{AB08A35B-5C96-3F47-B464-97399E841446}" type="pres">
      <dgm:prSet presAssocID="{EB344985-7786-9640-94C2-647E028E4338}" presName="parTx" presStyleLbl="node1" presStyleIdx="0" presStyleCnt="3" custScaleX="95705" custScaleY="101524">
        <dgm:presLayoutVars>
          <dgm:chMax val="0"/>
          <dgm:chPref val="0"/>
          <dgm:bulletEnabled val="1"/>
        </dgm:presLayoutVars>
      </dgm:prSet>
      <dgm:spPr/>
      <dgm:t>
        <a:bodyPr/>
        <a:lstStyle/>
        <a:p>
          <a:endParaRPr lang="en-US"/>
        </a:p>
      </dgm:t>
    </dgm:pt>
    <dgm:pt modelId="{4401E6DF-D39D-764B-9C9B-2811553D4E9D}" type="pres">
      <dgm:prSet presAssocID="{EB344985-7786-9640-94C2-647E028E4338}" presName="desTx" presStyleLbl="revTx" presStyleIdx="0" presStyleCnt="3">
        <dgm:presLayoutVars>
          <dgm:bulletEnabled val="1"/>
        </dgm:presLayoutVars>
      </dgm:prSet>
      <dgm:spPr/>
      <dgm:t>
        <a:bodyPr/>
        <a:lstStyle/>
        <a:p>
          <a:endParaRPr lang="en-US"/>
        </a:p>
      </dgm:t>
    </dgm:pt>
    <dgm:pt modelId="{D34FAA2D-738A-054A-A2D6-73BA2ACE87F5}" type="pres">
      <dgm:prSet presAssocID="{5631E8B9-5B11-4747-9BC3-272B357E47B9}" presName="space" presStyleCnt="0"/>
      <dgm:spPr/>
    </dgm:pt>
    <dgm:pt modelId="{62F0A9AD-16AD-C14D-9238-2E27D1ECFD1D}" type="pres">
      <dgm:prSet presAssocID="{E0DB7D84-C444-3D4E-BB53-D721FE378E9C}" presName="composite" presStyleCnt="0"/>
      <dgm:spPr/>
    </dgm:pt>
    <dgm:pt modelId="{C6EF3E6B-9060-8449-A277-8870682E52C8}" type="pres">
      <dgm:prSet presAssocID="{E0DB7D84-C444-3D4E-BB53-D721FE378E9C}" presName="parTx" presStyleLbl="node1" presStyleIdx="1" presStyleCnt="3" custScaleX="95164" custScaleY="101575">
        <dgm:presLayoutVars>
          <dgm:chMax val="0"/>
          <dgm:chPref val="0"/>
          <dgm:bulletEnabled val="1"/>
        </dgm:presLayoutVars>
      </dgm:prSet>
      <dgm:spPr/>
      <dgm:t>
        <a:bodyPr/>
        <a:lstStyle/>
        <a:p>
          <a:endParaRPr lang="en-US"/>
        </a:p>
      </dgm:t>
    </dgm:pt>
    <dgm:pt modelId="{80F2636D-03C8-7C46-A404-2BDEECCDC036}" type="pres">
      <dgm:prSet presAssocID="{E0DB7D84-C444-3D4E-BB53-D721FE378E9C}" presName="desTx" presStyleLbl="revTx" presStyleIdx="1" presStyleCnt="3">
        <dgm:presLayoutVars>
          <dgm:bulletEnabled val="1"/>
        </dgm:presLayoutVars>
      </dgm:prSet>
      <dgm:spPr/>
      <dgm:t>
        <a:bodyPr/>
        <a:lstStyle/>
        <a:p>
          <a:endParaRPr lang="en-US"/>
        </a:p>
      </dgm:t>
    </dgm:pt>
    <dgm:pt modelId="{F151DB2E-8409-C949-9014-2A748A46BF55}" type="pres">
      <dgm:prSet presAssocID="{E13450BA-110A-4F4A-AA52-BAC13738215D}" presName="space" presStyleCnt="0"/>
      <dgm:spPr/>
    </dgm:pt>
    <dgm:pt modelId="{3028C8CE-A8E9-864B-827D-76983B5E87DA}" type="pres">
      <dgm:prSet presAssocID="{2DD3A73F-166E-8345-8678-82455AEE75D5}" presName="composite" presStyleCnt="0"/>
      <dgm:spPr/>
    </dgm:pt>
    <dgm:pt modelId="{7F329D00-D6DB-6D4E-8F86-17FAC8DB88A8}" type="pres">
      <dgm:prSet presAssocID="{2DD3A73F-166E-8345-8678-82455AEE75D5}" presName="parTx" presStyleLbl="node1" presStyleIdx="2" presStyleCnt="3" custScaleX="95321" custScaleY="102120">
        <dgm:presLayoutVars>
          <dgm:chMax val="0"/>
          <dgm:chPref val="0"/>
          <dgm:bulletEnabled val="1"/>
        </dgm:presLayoutVars>
      </dgm:prSet>
      <dgm:spPr/>
      <dgm:t>
        <a:bodyPr/>
        <a:lstStyle/>
        <a:p>
          <a:endParaRPr lang="en-US"/>
        </a:p>
      </dgm:t>
    </dgm:pt>
    <dgm:pt modelId="{A39560D9-A2D0-2742-BF4F-A638FEE8B6B0}" type="pres">
      <dgm:prSet presAssocID="{2DD3A73F-166E-8345-8678-82455AEE75D5}" presName="desTx" presStyleLbl="revTx" presStyleIdx="2" presStyleCnt="3">
        <dgm:presLayoutVars>
          <dgm:bulletEnabled val="1"/>
        </dgm:presLayoutVars>
      </dgm:prSet>
      <dgm:spPr/>
      <dgm:t>
        <a:bodyPr/>
        <a:lstStyle/>
        <a:p>
          <a:endParaRPr lang="en-US"/>
        </a:p>
      </dgm:t>
    </dgm:pt>
  </dgm:ptLst>
  <dgm:cxnLst>
    <dgm:cxn modelId="{0D95C19C-5177-1E42-8017-D1FFBEDAC741}" srcId="{2DD3A73F-166E-8345-8678-82455AEE75D5}" destId="{5BEDCFDC-2E1A-2343-BC48-629E5007F96E}" srcOrd="0" destOrd="0" parTransId="{B231A56B-08AC-D34D-8F46-EF5A86802A4A}" sibTransId="{B751A2D5-7CBB-8E4F-A9AA-0A041A117F97}"/>
    <dgm:cxn modelId="{99ED8EB5-6351-CA4E-9062-2898A94C0919}" type="presOf" srcId="{C201208C-B293-6146-A4AA-CA78F7F0C9E0}" destId="{2DED2408-6D0B-F94D-8862-8D181EF882D6}" srcOrd="0" destOrd="0" presId="urn:microsoft.com/office/officeart/2005/8/layout/chevron1"/>
    <dgm:cxn modelId="{3EE8BAD1-E5F3-7C46-9F7C-0114043BBE71}" srcId="{C201208C-B293-6146-A4AA-CA78F7F0C9E0}" destId="{2DD3A73F-166E-8345-8678-82455AEE75D5}" srcOrd="2" destOrd="0" parTransId="{CEA72648-2B5E-B74D-8A3C-E9D86E3B21EB}" sibTransId="{B2BF398D-31B3-754F-A583-06018DBDA85D}"/>
    <dgm:cxn modelId="{6460425A-FEB7-1746-B612-4F8064200A16}" type="presOf" srcId="{26EEB26F-D7E6-944C-8552-B2742A61EE2B}" destId="{4401E6DF-D39D-764B-9C9B-2811553D4E9D}" srcOrd="0" destOrd="0" presId="urn:microsoft.com/office/officeart/2005/8/layout/chevron1"/>
    <dgm:cxn modelId="{359ED76D-2290-DB49-BC88-B9533BB26F3E}" type="presOf" srcId="{E0DB7D84-C444-3D4E-BB53-D721FE378E9C}" destId="{C6EF3E6B-9060-8449-A277-8870682E52C8}" srcOrd="0" destOrd="0" presId="urn:microsoft.com/office/officeart/2005/8/layout/chevron1"/>
    <dgm:cxn modelId="{2DC653E0-B01B-4745-91CD-45C9617BF64F}" srcId="{C201208C-B293-6146-A4AA-CA78F7F0C9E0}" destId="{E0DB7D84-C444-3D4E-BB53-D721FE378E9C}" srcOrd="1" destOrd="0" parTransId="{EC0F4923-FC4C-FD4C-9B37-02155C033CCC}" sibTransId="{E13450BA-110A-4F4A-AA52-BAC13738215D}"/>
    <dgm:cxn modelId="{BC4BA0D2-34E9-A04F-94EB-E48E2256159E}" srcId="{2DD3A73F-166E-8345-8678-82455AEE75D5}" destId="{86C2DFFD-1757-C84F-AA32-C981158B3319}" srcOrd="1" destOrd="0" parTransId="{68C7BD96-8CD8-2848-8BEF-0AF18905D1DC}" sibTransId="{80320128-9C40-2F4F-A41A-0126B728BAF2}"/>
    <dgm:cxn modelId="{2B71E6C8-C18B-1E4F-8ED7-96BF480CF422}" srcId="{C201208C-B293-6146-A4AA-CA78F7F0C9E0}" destId="{EB344985-7786-9640-94C2-647E028E4338}" srcOrd="0" destOrd="0" parTransId="{1615D492-241F-7F47-A129-8619347516F8}" sibTransId="{5631E8B9-5B11-4747-9BC3-272B357E47B9}"/>
    <dgm:cxn modelId="{1403DC33-8DA6-954A-B33F-9107C35AD6BC}" type="presOf" srcId="{5BEDCFDC-2E1A-2343-BC48-629E5007F96E}" destId="{A39560D9-A2D0-2742-BF4F-A638FEE8B6B0}" srcOrd="0" destOrd="0" presId="urn:microsoft.com/office/officeart/2005/8/layout/chevron1"/>
    <dgm:cxn modelId="{F75C37EC-F51C-7A46-BB8B-F922579CCDDC}" srcId="{E0DB7D84-C444-3D4E-BB53-D721FE378E9C}" destId="{7854CA51-9C33-AA4B-A8DF-74A51503D59A}" srcOrd="0" destOrd="0" parTransId="{9D7E7595-66D4-244B-BE1E-4E1B6018ABFD}" sibTransId="{C1A509E6-4414-944B-BD95-D21E5091192D}"/>
    <dgm:cxn modelId="{21F88754-6951-A240-B9A9-30C279DE11AB}" type="presOf" srcId="{86C2DFFD-1757-C84F-AA32-C981158B3319}" destId="{A39560D9-A2D0-2742-BF4F-A638FEE8B6B0}" srcOrd="0" destOrd="1" presId="urn:microsoft.com/office/officeart/2005/8/layout/chevron1"/>
    <dgm:cxn modelId="{9E2F8EB6-C393-5E4E-B53D-5C1619CED592}" srcId="{EB344985-7786-9640-94C2-647E028E4338}" destId="{26EEB26F-D7E6-944C-8552-B2742A61EE2B}" srcOrd="0" destOrd="0" parTransId="{365549E5-110E-0540-AF80-EF79660B9584}" sibTransId="{0AF907A4-BADF-7B4B-886B-C73BF1357331}"/>
    <dgm:cxn modelId="{D04B3D34-728A-1C4E-80F0-BC749BE3C5BE}" type="presOf" srcId="{7854CA51-9C33-AA4B-A8DF-74A51503D59A}" destId="{80F2636D-03C8-7C46-A404-2BDEECCDC036}" srcOrd="0" destOrd="0" presId="urn:microsoft.com/office/officeart/2005/8/layout/chevron1"/>
    <dgm:cxn modelId="{B0568343-3BD5-5743-B32D-2806A4234CEF}" type="presOf" srcId="{2DD3A73F-166E-8345-8678-82455AEE75D5}" destId="{7F329D00-D6DB-6D4E-8F86-17FAC8DB88A8}" srcOrd="0" destOrd="0" presId="urn:microsoft.com/office/officeart/2005/8/layout/chevron1"/>
    <dgm:cxn modelId="{C8243F1A-27D2-CE43-8335-E59F039C24EE}" type="presOf" srcId="{EB344985-7786-9640-94C2-647E028E4338}" destId="{AB08A35B-5C96-3F47-B464-97399E841446}" srcOrd="0" destOrd="0" presId="urn:microsoft.com/office/officeart/2005/8/layout/chevron1"/>
    <dgm:cxn modelId="{0F8F9E01-DA7E-3B41-9F68-EAFC3D283E25}" type="presParOf" srcId="{2DED2408-6D0B-F94D-8862-8D181EF882D6}" destId="{F979BD5A-A415-C744-911A-A15A2BEA39DD}" srcOrd="0" destOrd="0" presId="urn:microsoft.com/office/officeart/2005/8/layout/chevron1"/>
    <dgm:cxn modelId="{3F1FBA73-3133-214D-BA48-4E42CECE3527}" type="presParOf" srcId="{F979BD5A-A415-C744-911A-A15A2BEA39DD}" destId="{AB08A35B-5C96-3F47-B464-97399E841446}" srcOrd="0" destOrd="0" presId="urn:microsoft.com/office/officeart/2005/8/layout/chevron1"/>
    <dgm:cxn modelId="{10B0E72A-0723-354F-9A05-E667D4D02D64}" type="presParOf" srcId="{F979BD5A-A415-C744-911A-A15A2BEA39DD}" destId="{4401E6DF-D39D-764B-9C9B-2811553D4E9D}" srcOrd="1" destOrd="0" presId="urn:microsoft.com/office/officeart/2005/8/layout/chevron1"/>
    <dgm:cxn modelId="{CAF4CED1-5287-0740-A46A-014DD9A87209}" type="presParOf" srcId="{2DED2408-6D0B-F94D-8862-8D181EF882D6}" destId="{D34FAA2D-738A-054A-A2D6-73BA2ACE87F5}" srcOrd="1" destOrd="0" presId="urn:microsoft.com/office/officeart/2005/8/layout/chevron1"/>
    <dgm:cxn modelId="{09CAE424-CCF3-4943-AF18-27E867F6857B}" type="presParOf" srcId="{2DED2408-6D0B-F94D-8862-8D181EF882D6}" destId="{62F0A9AD-16AD-C14D-9238-2E27D1ECFD1D}" srcOrd="2" destOrd="0" presId="urn:microsoft.com/office/officeart/2005/8/layout/chevron1"/>
    <dgm:cxn modelId="{8A06556F-B215-064F-801C-2F93AEEA620A}" type="presParOf" srcId="{62F0A9AD-16AD-C14D-9238-2E27D1ECFD1D}" destId="{C6EF3E6B-9060-8449-A277-8870682E52C8}" srcOrd="0" destOrd="0" presId="urn:microsoft.com/office/officeart/2005/8/layout/chevron1"/>
    <dgm:cxn modelId="{611D7BD2-B562-3246-BB0D-2CECF9DAF363}" type="presParOf" srcId="{62F0A9AD-16AD-C14D-9238-2E27D1ECFD1D}" destId="{80F2636D-03C8-7C46-A404-2BDEECCDC036}" srcOrd="1" destOrd="0" presId="urn:microsoft.com/office/officeart/2005/8/layout/chevron1"/>
    <dgm:cxn modelId="{A1A2D018-9CA8-7F4E-BB07-0EB8B1186CC9}" type="presParOf" srcId="{2DED2408-6D0B-F94D-8862-8D181EF882D6}" destId="{F151DB2E-8409-C949-9014-2A748A46BF55}" srcOrd="3" destOrd="0" presId="urn:microsoft.com/office/officeart/2005/8/layout/chevron1"/>
    <dgm:cxn modelId="{40AE8E89-06F4-554F-9A07-592201C4D194}" type="presParOf" srcId="{2DED2408-6D0B-F94D-8862-8D181EF882D6}" destId="{3028C8CE-A8E9-864B-827D-76983B5E87DA}" srcOrd="4" destOrd="0" presId="urn:microsoft.com/office/officeart/2005/8/layout/chevron1"/>
    <dgm:cxn modelId="{F93265A7-B6E1-B542-B213-44B1406290FA}" type="presParOf" srcId="{3028C8CE-A8E9-864B-827D-76983B5E87DA}" destId="{7F329D00-D6DB-6D4E-8F86-17FAC8DB88A8}" srcOrd="0" destOrd="0" presId="urn:microsoft.com/office/officeart/2005/8/layout/chevron1"/>
    <dgm:cxn modelId="{201C0621-DE4C-C840-AC14-54C2D4426128}" type="presParOf" srcId="{3028C8CE-A8E9-864B-827D-76983B5E87DA}" destId="{A39560D9-A2D0-2742-BF4F-A638FEE8B6B0}" srcOrd="1"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F39D9E-8358-BA45-B007-281529BD67E4}" type="doc">
      <dgm:prSet loTypeId="urn:microsoft.com/office/officeart/2005/8/layout/hProcess10" loCatId="" qsTypeId="urn:microsoft.com/office/officeart/2005/8/quickstyle/simple1" qsCatId="simple" csTypeId="urn:microsoft.com/office/officeart/2005/8/colors/accent1_2" csCatId="accent1" phldr="1"/>
      <dgm:spPr/>
      <dgm:t>
        <a:bodyPr/>
        <a:lstStyle/>
        <a:p>
          <a:endParaRPr lang="en-US"/>
        </a:p>
      </dgm:t>
    </dgm:pt>
    <dgm:pt modelId="{87290106-3D94-3844-AD3D-61382077DC66}">
      <dgm:prSet phldrT="[Text]"/>
      <dgm:spPr>
        <a:solidFill>
          <a:srgbClr val="6971B2">
            <a:alpha val="95000"/>
          </a:srgbClr>
        </a:solidFill>
      </dgm:spPr>
      <dgm:t>
        <a:bodyPr/>
        <a:lstStyle/>
        <a:p>
          <a:r>
            <a:rPr lang="en-US" dirty="0"/>
            <a:t>Day 1</a:t>
          </a:r>
        </a:p>
      </dgm:t>
    </dgm:pt>
    <dgm:pt modelId="{87493728-E266-C145-91BB-14FE84888035}" type="parTrans" cxnId="{85D00560-A669-F545-87F2-F881AC45409A}">
      <dgm:prSet/>
      <dgm:spPr/>
      <dgm:t>
        <a:bodyPr/>
        <a:lstStyle/>
        <a:p>
          <a:endParaRPr lang="en-US"/>
        </a:p>
      </dgm:t>
    </dgm:pt>
    <dgm:pt modelId="{C6194160-4B4C-C342-915C-27AB70C2AA02}" type="sibTrans" cxnId="{85D00560-A669-F545-87F2-F881AC45409A}">
      <dgm:prSet/>
      <dgm:spPr>
        <a:solidFill>
          <a:srgbClr val="6971B2"/>
        </a:solidFill>
      </dgm:spPr>
      <dgm:t>
        <a:bodyPr/>
        <a:lstStyle/>
        <a:p>
          <a:endParaRPr lang="en-US"/>
        </a:p>
      </dgm:t>
    </dgm:pt>
    <dgm:pt modelId="{EB176956-2447-FC44-8490-90EF2957DBA7}">
      <dgm:prSet phldrT="[Text]"/>
      <dgm:spPr>
        <a:solidFill>
          <a:srgbClr val="6971B2">
            <a:alpha val="95000"/>
          </a:srgbClr>
        </a:solidFill>
      </dgm:spPr>
      <dgm:t>
        <a:bodyPr/>
        <a:lstStyle/>
        <a:p>
          <a:r>
            <a:rPr lang="en-US" dirty="0"/>
            <a:t>Day 3</a:t>
          </a:r>
        </a:p>
      </dgm:t>
    </dgm:pt>
    <dgm:pt modelId="{A8271863-991F-664E-B260-2A0A56D82497}" type="parTrans" cxnId="{D6DEBDC6-2133-5941-81E0-E71BBA1950B9}">
      <dgm:prSet/>
      <dgm:spPr/>
      <dgm:t>
        <a:bodyPr/>
        <a:lstStyle/>
        <a:p>
          <a:endParaRPr lang="en-US"/>
        </a:p>
      </dgm:t>
    </dgm:pt>
    <dgm:pt modelId="{F1AF97BE-D3FA-6345-829D-2352C8790FDC}" type="sibTrans" cxnId="{D6DEBDC6-2133-5941-81E0-E71BBA1950B9}">
      <dgm:prSet/>
      <dgm:spPr>
        <a:solidFill>
          <a:srgbClr val="6971B2"/>
        </a:solidFill>
      </dgm:spPr>
      <dgm:t>
        <a:bodyPr/>
        <a:lstStyle/>
        <a:p>
          <a:endParaRPr lang="en-US"/>
        </a:p>
      </dgm:t>
    </dgm:pt>
    <dgm:pt modelId="{68B8D53F-465F-B94B-855B-956979279CF4}">
      <dgm:prSet phldrT="[Text]"/>
      <dgm:spPr>
        <a:solidFill>
          <a:srgbClr val="6971B2">
            <a:alpha val="95000"/>
          </a:srgbClr>
        </a:solidFill>
      </dgm:spPr>
      <dgm:t>
        <a:bodyPr/>
        <a:lstStyle/>
        <a:p>
          <a:r>
            <a:rPr lang="en-US" dirty="0"/>
            <a:t>Day 4</a:t>
          </a:r>
        </a:p>
      </dgm:t>
    </dgm:pt>
    <dgm:pt modelId="{C7C0C622-5AE1-1C4E-B1B3-1BE31E65D33B}" type="parTrans" cxnId="{EFF19034-2974-7942-B873-7D4F7EFF3104}">
      <dgm:prSet/>
      <dgm:spPr/>
      <dgm:t>
        <a:bodyPr/>
        <a:lstStyle/>
        <a:p>
          <a:endParaRPr lang="en-US"/>
        </a:p>
      </dgm:t>
    </dgm:pt>
    <dgm:pt modelId="{B21D6118-41AB-8B4A-AE7B-F38DCF3540E1}" type="sibTrans" cxnId="{EFF19034-2974-7942-B873-7D4F7EFF3104}">
      <dgm:prSet/>
      <dgm:spPr/>
      <dgm:t>
        <a:bodyPr/>
        <a:lstStyle/>
        <a:p>
          <a:endParaRPr lang="en-US"/>
        </a:p>
      </dgm:t>
    </dgm:pt>
    <dgm:pt modelId="{17C05846-46C2-6F40-8FA4-1695B7BE8E8B}">
      <dgm:prSet/>
      <dgm:spPr>
        <a:solidFill>
          <a:srgbClr val="6971B2">
            <a:alpha val="95000"/>
          </a:srgbClr>
        </a:solidFill>
      </dgm:spPr>
      <dgm:t>
        <a:bodyPr/>
        <a:lstStyle/>
        <a:p>
          <a:r>
            <a:rPr lang="en-US" dirty="0"/>
            <a:t>Day 2</a:t>
          </a:r>
        </a:p>
      </dgm:t>
    </dgm:pt>
    <dgm:pt modelId="{76125FC2-515F-444F-A996-8D34F8198742}" type="sibTrans" cxnId="{1495EA72-E222-7842-B8F9-5AD95E794C25}">
      <dgm:prSet/>
      <dgm:spPr>
        <a:solidFill>
          <a:srgbClr val="6971B2"/>
        </a:solidFill>
      </dgm:spPr>
      <dgm:t>
        <a:bodyPr/>
        <a:lstStyle/>
        <a:p>
          <a:endParaRPr lang="en-US"/>
        </a:p>
      </dgm:t>
    </dgm:pt>
    <dgm:pt modelId="{E6020B38-8375-AC49-8D49-835FF5A4033E}" type="parTrans" cxnId="{1495EA72-E222-7842-B8F9-5AD95E794C25}">
      <dgm:prSet/>
      <dgm:spPr/>
      <dgm:t>
        <a:bodyPr/>
        <a:lstStyle/>
        <a:p>
          <a:endParaRPr lang="en-US"/>
        </a:p>
      </dgm:t>
    </dgm:pt>
    <dgm:pt modelId="{C2F74329-55E1-7C46-A3CB-8DE587C74277}" type="pres">
      <dgm:prSet presAssocID="{5CF39D9E-8358-BA45-B007-281529BD67E4}" presName="Name0" presStyleCnt="0">
        <dgm:presLayoutVars>
          <dgm:dir/>
          <dgm:resizeHandles val="exact"/>
        </dgm:presLayoutVars>
      </dgm:prSet>
      <dgm:spPr/>
      <dgm:t>
        <a:bodyPr/>
        <a:lstStyle/>
        <a:p>
          <a:endParaRPr lang="en-US"/>
        </a:p>
      </dgm:t>
    </dgm:pt>
    <dgm:pt modelId="{45B2E75A-1A6D-1E42-ACB3-A56D5B08767E}" type="pres">
      <dgm:prSet presAssocID="{87290106-3D94-3844-AD3D-61382077DC66}" presName="composite" presStyleCnt="0"/>
      <dgm:spPr/>
    </dgm:pt>
    <dgm:pt modelId="{26E3496E-A797-1940-B4B0-D82A3E7B449C}" type="pres">
      <dgm:prSet presAssocID="{87290106-3D94-3844-AD3D-61382077DC66}" presName="imagSh" presStyleLbl="bgImgPlace1" presStyleIdx="0" presStyleCnt="4" custScaleX="122880" custScaleY="123353" custLinFactNeighborX="-25" custLinFactNeighborY="-15918"/>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3621FB85-D66F-1946-87E9-133BFBD13B39}" type="pres">
      <dgm:prSet presAssocID="{87290106-3D94-3844-AD3D-61382077DC66}" presName="txNode" presStyleLbl="node1" presStyleIdx="0" presStyleCnt="4" custScaleX="58114" custScaleY="29057" custLinFactNeighborX="875" custLinFactNeighborY="-16629">
        <dgm:presLayoutVars>
          <dgm:bulletEnabled val="1"/>
        </dgm:presLayoutVars>
      </dgm:prSet>
      <dgm:spPr/>
      <dgm:t>
        <a:bodyPr/>
        <a:lstStyle/>
        <a:p>
          <a:endParaRPr lang="en-US"/>
        </a:p>
      </dgm:t>
    </dgm:pt>
    <dgm:pt modelId="{1CD1754B-12AD-6F46-9A67-4DC0AC9C4D9C}" type="pres">
      <dgm:prSet presAssocID="{C6194160-4B4C-C342-915C-27AB70C2AA02}" presName="sibTrans" presStyleLbl="sibTrans2D1" presStyleIdx="0" presStyleCnt="3"/>
      <dgm:spPr/>
      <dgm:t>
        <a:bodyPr/>
        <a:lstStyle/>
        <a:p>
          <a:endParaRPr lang="en-US"/>
        </a:p>
      </dgm:t>
    </dgm:pt>
    <dgm:pt modelId="{E4A2F89A-1709-DE4A-993A-3D436D914AA1}" type="pres">
      <dgm:prSet presAssocID="{C6194160-4B4C-C342-915C-27AB70C2AA02}" presName="connTx" presStyleLbl="sibTrans2D1" presStyleIdx="0" presStyleCnt="3"/>
      <dgm:spPr/>
      <dgm:t>
        <a:bodyPr/>
        <a:lstStyle/>
        <a:p>
          <a:endParaRPr lang="en-US"/>
        </a:p>
      </dgm:t>
    </dgm:pt>
    <dgm:pt modelId="{E9811905-8043-6748-8A49-91E0C6803495}" type="pres">
      <dgm:prSet presAssocID="{17C05846-46C2-6F40-8FA4-1695B7BE8E8B}" presName="composite" presStyleCnt="0"/>
      <dgm:spPr/>
    </dgm:pt>
    <dgm:pt modelId="{9446C156-9E7F-834F-826D-F49C6A600BEE}" type="pres">
      <dgm:prSet presAssocID="{17C05846-46C2-6F40-8FA4-1695B7BE8E8B}" presName="imagSh" presStyleLbl="bgImgPlace1" presStyleIdx="1" presStyleCnt="4" custScaleX="122878" custScaleY="123353" custLinFactNeighborX="875" custLinFactNeighborY="-15918"/>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0BEBACB1-78B7-9D43-BA81-B2B3E4EE59F5}" type="pres">
      <dgm:prSet presAssocID="{17C05846-46C2-6F40-8FA4-1695B7BE8E8B}" presName="txNode" presStyleLbl="node1" presStyleIdx="1" presStyleCnt="4" custScaleX="58114" custScaleY="29057" custLinFactNeighborY="-16727">
        <dgm:presLayoutVars>
          <dgm:bulletEnabled val="1"/>
        </dgm:presLayoutVars>
      </dgm:prSet>
      <dgm:spPr/>
      <dgm:t>
        <a:bodyPr/>
        <a:lstStyle/>
        <a:p>
          <a:endParaRPr lang="en-US"/>
        </a:p>
      </dgm:t>
    </dgm:pt>
    <dgm:pt modelId="{20136E50-B8D2-F041-8F47-9AB48F1EB9CF}" type="pres">
      <dgm:prSet presAssocID="{76125FC2-515F-444F-A996-8D34F8198742}" presName="sibTrans" presStyleLbl="sibTrans2D1" presStyleIdx="1" presStyleCnt="3"/>
      <dgm:spPr/>
      <dgm:t>
        <a:bodyPr/>
        <a:lstStyle/>
        <a:p>
          <a:endParaRPr lang="en-US"/>
        </a:p>
      </dgm:t>
    </dgm:pt>
    <dgm:pt modelId="{D1F077FE-934A-904A-9A26-87FDAAA9FD0D}" type="pres">
      <dgm:prSet presAssocID="{76125FC2-515F-444F-A996-8D34F8198742}" presName="connTx" presStyleLbl="sibTrans2D1" presStyleIdx="1" presStyleCnt="3"/>
      <dgm:spPr/>
      <dgm:t>
        <a:bodyPr/>
        <a:lstStyle/>
        <a:p>
          <a:endParaRPr lang="en-US"/>
        </a:p>
      </dgm:t>
    </dgm:pt>
    <dgm:pt modelId="{E16E546E-EFFC-BB48-8A52-E0D01A7B4716}" type="pres">
      <dgm:prSet presAssocID="{EB176956-2447-FC44-8490-90EF2957DBA7}" presName="composite" presStyleCnt="0"/>
      <dgm:spPr/>
    </dgm:pt>
    <dgm:pt modelId="{560E559F-4B69-884A-8DC4-DD2C670AD87B}" type="pres">
      <dgm:prSet presAssocID="{EB176956-2447-FC44-8490-90EF2957DBA7}" presName="imagSh" presStyleLbl="bgImgPlace1" presStyleIdx="2" presStyleCnt="4" custScaleX="123353" custScaleY="122698" custLinFactNeighborX="4292" custLinFactNeighborY="-1608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dgm:spPr>
      <dgm:t>
        <a:bodyPr/>
        <a:lstStyle/>
        <a:p>
          <a:endParaRPr lang="en-US"/>
        </a:p>
      </dgm:t>
    </dgm:pt>
    <dgm:pt modelId="{0FE3CB02-DBAE-8842-9E7C-3E5879423F24}" type="pres">
      <dgm:prSet presAssocID="{EB176956-2447-FC44-8490-90EF2957DBA7}" presName="txNode" presStyleLbl="node1" presStyleIdx="2" presStyleCnt="4" custScaleX="58114" custScaleY="29057" custLinFactNeighborY="-16564">
        <dgm:presLayoutVars>
          <dgm:bulletEnabled val="1"/>
        </dgm:presLayoutVars>
      </dgm:prSet>
      <dgm:spPr/>
      <dgm:t>
        <a:bodyPr/>
        <a:lstStyle/>
        <a:p>
          <a:endParaRPr lang="en-US"/>
        </a:p>
      </dgm:t>
    </dgm:pt>
    <dgm:pt modelId="{F68AB41E-C342-2146-9872-D6FA034237DB}" type="pres">
      <dgm:prSet presAssocID="{F1AF97BE-D3FA-6345-829D-2352C8790FDC}" presName="sibTrans" presStyleLbl="sibTrans2D1" presStyleIdx="2" presStyleCnt="3"/>
      <dgm:spPr/>
      <dgm:t>
        <a:bodyPr/>
        <a:lstStyle/>
        <a:p>
          <a:endParaRPr lang="en-US"/>
        </a:p>
      </dgm:t>
    </dgm:pt>
    <dgm:pt modelId="{B22790B3-CC61-4146-93D6-0E6AA74A2202}" type="pres">
      <dgm:prSet presAssocID="{F1AF97BE-D3FA-6345-829D-2352C8790FDC}" presName="connTx" presStyleLbl="sibTrans2D1" presStyleIdx="2" presStyleCnt="3"/>
      <dgm:spPr/>
      <dgm:t>
        <a:bodyPr/>
        <a:lstStyle/>
        <a:p>
          <a:endParaRPr lang="en-US"/>
        </a:p>
      </dgm:t>
    </dgm:pt>
    <dgm:pt modelId="{32066D2F-5E90-934E-8A08-0D8BFC3417ED}" type="pres">
      <dgm:prSet presAssocID="{68B8D53F-465F-B94B-855B-956979279CF4}" presName="composite" presStyleCnt="0"/>
      <dgm:spPr/>
    </dgm:pt>
    <dgm:pt modelId="{1D8E1F64-468E-0049-B675-5D451DA425A4}" type="pres">
      <dgm:prSet presAssocID="{68B8D53F-465F-B94B-855B-956979279CF4}" presName="imagSh" presStyleLbl="bgImgPlace1" presStyleIdx="3" presStyleCnt="4" custScaleX="122567" custScaleY="121484" custLinFactNeighborX="-875" custLinFactNeighborY="-16385"/>
      <dgm:spPr>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dgm:spPr>
    </dgm:pt>
    <dgm:pt modelId="{04B0C8EB-58BF-6245-A6C7-27DFBE138800}" type="pres">
      <dgm:prSet presAssocID="{68B8D53F-465F-B94B-855B-956979279CF4}" presName="txNode" presStyleLbl="node1" presStyleIdx="3" presStyleCnt="4" custScaleX="58114" custScaleY="29057" custLinFactNeighborY="-16260">
        <dgm:presLayoutVars>
          <dgm:bulletEnabled val="1"/>
        </dgm:presLayoutVars>
      </dgm:prSet>
      <dgm:spPr/>
      <dgm:t>
        <a:bodyPr/>
        <a:lstStyle/>
        <a:p>
          <a:endParaRPr lang="en-US"/>
        </a:p>
      </dgm:t>
    </dgm:pt>
  </dgm:ptLst>
  <dgm:cxnLst>
    <dgm:cxn modelId="{7EE37251-4223-464E-922B-5D728C61FE79}" type="presOf" srcId="{76125FC2-515F-444F-A996-8D34F8198742}" destId="{20136E50-B8D2-F041-8F47-9AB48F1EB9CF}" srcOrd="0" destOrd="0" presId="urn:microsoft.com/office/officeart/2005/8/layout/hProcess10"/>
    <dgm:cxn modelId="{046A4B4B-AD4C-3940-BF67-E6824C5F8F94}" type="presOf" srcId="{F1AF97BE-D3FA-6345-829D-2352C8790FDC}" destId="{F68AB41E-C342-2146-9872-D6FA034237DB}" srcOrd="0" destOrd="0" presId="urn:microsoft.com/office/officeart/2005/8/layout/hProcess10"/>
    <dgm:cxn modelId="{DA81318C-3F1F-DE4D-883E-0DEEF039E5B5}" type="presOf" srcId="{C6194160-4B4C-C342-915C-27AB70C2AA02}" destId="{1CD1754B-12AD-6F46-9A67-4DC0AC9C4D9C}" srcOrd="0" destOrd="0" presId="urn:microsoft.com/office/officeart/2005/8/layout/hProcess10"/>
    <dgm:cxn modelId="{4291E11E-A7A2-B041-8C82-68AB33F08769}" type="presOf" srcId="{EB176956-2447-FC44-8490-90EF2957DBA7}" destId="{0FE3CB02-DBAE-8842-9E7C-3E5879423F24}" srcOrd="0" destOrd="0" presId="urn:microsoft.com/office/officeart/2005/8/layout/hProcess10"/>
    <dgm:cxn modelId="{EFF19034-2974-7942-B873-7D4F7EFF3104}" srcId="{5CF39D9E-8358-BA45-B007-281529BD67E4}" destId="{68B8D53F-465F-B94B-855B-956979279CF4}" srcOrd="3" destOrd="0" parTransId="{C7C0C622-5AE1-1C4E-B1B3-1BE31E65D33B}" sibTransId="{B21D6118-41AB-8B4A-AE7B-F38DCF3540E1}"/>
    <dgm:cxn modelId="{E156FCDC-104F-0E42-A5C6-FBA88C87DA7F}" type="presOf" srcId="{87290106-3D94-3844-AD3D-61382077DC66}" destId="{3621FB85-D66F-1946-87E9-133BFBD13B39}" srcOrd="0" destOrd="0" presId="urn:microsoft.com/office/officeart/2005/8/layout/hProcess10"/>
    <dgm:cxn modelId="{96429000-A67E-2047-9427-90BBD0256A91}" type="presOf" srcId="{C6194160-4B4C-C342-915C-27AB70C2AA02}" destId="{E4A2F89A-1709-DE4A-993A-3D436D914AA1}" srcOrd="1" destOrd="0" presId="urn:microsoft.com/office/officeart/2005/8/layout/hProcess10"/>
    <dgm:cxn modelId="{85D00560-A669-F545-87F2-F881AC45409A}" srcId="{5CF39D9E-8358-BA45-B007-281529BD67E4}" destId="{87290106-3D94-3844-AD3D-61382077DC66}" srcOrd="0" destOrd="0" parTransId="{87493728-E266-C145-91BB-14FE84888035}" sibTransId="{C6194160-4B4C-C342-915C-27AB70C2AA02}"/>
    <dgm:cxn modelId="{D6DEBDC6-2133-5941-81E0-E71BBA1950B9}" srcId="{5CF39D9E-8358-BA45-B007-281529BD67E4}" destId="{EB176956-2447-FC44-8490-90EF2957DBA7}" srcOrd="2" destOrd="0" parTransId="{A8271863-991F-664E-B260-2A0A56D82497}" sibTransId="{F1AF97BE-D3FA-6345-829D-2352C8790FDC}"/>
    <dgm:cxn modelId="{BBEE9C1A-9795-D64A-A083-43C4F3441357}" type="presOf" srcId="{76125FC2-515F-444F-A996-8D34F8198742}" destId="{D1F077FE-934A-904A-9A26-87FDAAA9FD0D}" srcOrd="1" destOrd="0" presId="urn:microsoft.com/office/officeart/2005/8/layout/hProcess10"/>
    <dgm:cxn modelId="{5645B677-F279-6A46-8FDC-36B23AE54D19}" type="presOf" srcId="{68B8D53F-465F-B94B-855B-956979279CF4}" destId="{04B0C8EB-58BF-6245-A6C7-27DFBE138800}" srcOrd="0" destOrd="0" presId="urn:microsoft.com/office/officeart/2005/8/layout/hProcess10"/>
    <dgm:cxn modelId="{FCC1BCC4-C29B-DD4B-9B40-2F8C408C5436}" type="presOf" srcId="{F1AF97BE-D3FA-6345-829D-2352C8790FDC}" destId="{B22790B3-CC61-4146-93D6-0E6AA74A2202}" srcOrd="1" destOrd="0" presId="urn:microsoft.com/office/officeart/2005/8/layout/hProcess10"/>
    <dgm:cxn modelId="{DD72D564-8315-394F-B588-FFE92A5F4CA8}" type="presOf" srcId="{17C05846-46C2-6F40-8FA4-1695B7BE8E8B}" destId="{0BEBACB1-78B7-9D43-BA81-B2B3E4EE59F5}" srcOrd="0" destOrd="0" presId="urn:microsoft.com/office/officeart/2005/8/layout/hProcess10"/>
    <dgm:cxn modelId="{ADB52555-DEA8-C540-BAB2-A5D9602C4157}" type="presOf" srcId="{5CF39D9E-8358-BA45-B007-281529BD67E4}" destId="{C2F74329-55E1-7C46-A3CB-8DE587C74277}" srcOrd="0" destOrd="0" presId="urn:microsoft.com/office/officeart/2005/8/layout/hProcess10"/>
    <dgm:cxn modelId="{1495EA72-E222-7842-B8F9-5AD95E794C25}" srcId="{5CF39D9E-8358-BA45-B007-281529BD67E4}" destId="{17C05846-46C2-6F40-8FA4-1695B7BE8E8B}" srcOrd="1" destOrd="0" parTransId="{E6020B38-8375-AC49-8D49-835FF5A4033E}" sibTransId="{76125FC2-515F-444F-A996-8D34F8198742}"/>
    <dgm:cxn modelId="{69C20E79-4393-6A4F-A3E2-92F88504BDA9}" type="presParOf" srcId="{C2F74329-55E1-7C46-A3CB-8DE587C74277}" destId="{45B2E75A-1A6D-1E42-ACB3-A56D5B08767E}" srcOrd="0" destOrd="0" presId="urn:microsoft.com/office/officeart/2005/8/layout/hProcess10"/>
    <dgm:cxn modelId="{581EF9E5-1201-1746-99FA-A30D58904B45}" type="presParOf" srcId="{45B2E75A-1A6D-1E42-ACB3-A56D5B08767E}" destId="{26E3496E-A797-1940-B4B0-D82A3E7B449C}" srcOrd="0" destOrd="0" presId="urn:microsoft.com/office/officeart/2005/8/layout/hProcess10"/>
    <dgm:cxn modelId="{CA1D9972-980F-BA4F-968D-C1E768151D00}" type="presParOf" srcId="{45B2E75A-1A6D-1E42-ACB3-A56D5B08767E}" destId="{3621FB85-D66F-1946-87E9-133BFBD13B39}" srcOrd="1" destOrd="0" presId="urn:microsoft.com/office/officeart/2005/8/layout/hProcess10"/>
    <dgm:cxn modelId="{E9BFEFB5-296C-5E4D-9668-212A73747204}" type="presParOf" srcId="{C2F74329-55E1-7C46-A3CB-8DE587C74277}" destId="{1CD1754B-12AD-6F46-9A67-4DC0AC9C4D9C}" srcOrd="1" destOrd="0" presId="urn:microsoft.com/office/officeart/2005/8/layout/hProcess10"/>
    <dgm:cxn modelId="{1295F471-BEB1-754C-9D78-9C6E29F4DF78}" type="presParOf" srcId="{1CD1754B-12AD-6F46-9A67-4DC0AC9C4D9C}" destId="{E4A2F89A-1709-DE4A-993A-3D436D914AA1}" srcOrd="0" destOrd="0" presId="urn:microsoft.com/office/officeart/2005/8/layout/hProcess10"/>
    <dgm:cxn modelId="{C1429C87-FD2E-3B40-B149-3B3E0708DA4F}" type="presParOf" srcId="{C2F74329-55E1-7C46-A3CB-8DE587C74277}" destId="{E9811905-8043-6748-8A49-91E0C6803495}" srcOrd="2" destOrd="0" presId="urn:microsoft.com/office/officeart/2005/8/layout/hProcess10"/>
    <dgm:cxn modelId="{8FE57C70-BCDB-2842-8C6E-A47B6EBE0B41}" type="presParOf" srcId="{E9811905-8043-6748-8A49-91E0C6803495}" destId="{9446C156-9E7F-834F-826D-F49C6A600BEE}" srcOrd="0" destOrd="0" presId="urn:microsoft.com/office/officeart/2005/8/layout/hProcess10"/>
    <dgm:cxn modelId="{C0146F36-1AC5-5649-832F-2520532C7ECA}" type="presParOf" srcId="{E9811905-8043-6748-8A49-91E0C6803495}" destId="{0BEBACB1-78B7-9D43-BA81-B2B3E4EE59F5}" srcOrd="1" destOrd="0" presId="urn:microsoft.com/office/officeart/2005/8/layout/hProcess10"/>
    <dgm:cxn modelId="{8F38AC8B-69CB-8A4B-B324-EA72250F77A1}" type="presParOf" srcId="{C2F74329-55E1-7C46-A3CB-8DE587C74277}" destId="{20136E50-B8D2-F041-8F47-9AB48F1EB9CF}" srcOrd="3" destOrd="0" presId="urn:microsoft.com/office/officeart/2005/8/layout/hProcess10"/>
    <dgm:cxn modelId="{3C22EE02-8D83-DE48-BB00-1675C1ADE843}" type="presParOf" srcId="{20136E50-B8D2-F041-8F47-9AB48F1EB9CF}" destId="{D1F077FE-934A-904A-9A26-87FDAAA9FD0D}" srcOrd="0" destOrd="0" presId="urn:microsoft.com/office/officeart/2005/8/layout/hProcess10"/>
    <dgm:cxn modelId="{F96346B9-0A4B-2A49-8E1F-4E5F32E774A0}" type="presParOf" srcId="{C2F74329-55E1-7C46-A3CB-8DE587C74277}" destId="{E16E546E-EFFC-BB48-8A52-E0D01A7B4716}" srcOrd="4" destOrd="0" presId="urn:microsoft.com/office/officeart/2005/8/layout/hProcess10"/>
    <dgm:cxn modelId="{25D000F3-DE20-F84E-B49C-481763F5C703}" type="presParOf" srcId="{E16E546E-EFFC-BB48-8A52-E0D01A7B4716}" destId="{560E559F-4B69-884A-8DC4-DD2C670AD87B}" srcOrd="0" destOrd="0" presId="urn:microsoft.com/office/officeart/2005/8/layout/hProcess10"/>
    <dgm:cxn modelId="{55B1739A-D76F-B544-A02F-B21F9C8C160A}" type="presParOf" srcId="{E16E546E-EFFC-BB48-8A52-E0D01A7B4716}" destId="{0FE3CB02-DBAE-8842-9E7C-3E5879423F24}" srcOrd="1" destOrd="0" presId="urn:microsoft.com/office/officeart/2005/8/layout/hProcess10"/>
    <dgm:cxn modelId="{5FC9797B-03A1-3945-9D2D-00CF80584E25}" type="presParOf" srcId="{C2F74329-55E1-7C46-A3CB-8DE587C74277}" destId="{F68AB41E-C342-2146-9872-D6FA034237DB}" srcOrd="5" destOrd="0" presId="urn:microsoft.com/office/officeart/2005/8/layout/hProcess10"/>
    <dgm:cxn modelId="{41DAE80C-EA10-464A-B102-6D1DDBA30007}" type="presParOf" srcId="{F68AB41E-C342-2146-9872-D6FA034237DB}" destId="{B22790B3-CC61-4146-93D6-0E6AA74A2202}" srcOrd="0" destOrd="0" presId="urn:microsoft.com/office/officeart/2005/8/layout/hProcess10"/>
    <dgm:cxn modelId="{630CEAC2-C4C0-0D47-A51D-E26E0C27FB7A}" type="presParOf" srcId="{C2F74329-55E1-7C46-A3CB-8DE587C74277}" destId="{32066D2F-5E90-934E-8A08-0D8BFC3417ED}" srcOrd="6" destOrd="0" presId="urn:microsoft.com/office/officeart/2005/8/layout/hProcess10"/>
    <dgm:cxn modelId="{154B2BB2-CCC1-4946-B61A-D0C4D1AE41CC}" type="presParOf" srcId="{32066D2F-5E90-934E-8A08-0D8BFC3417ED}" destId="{1D8E1F64-468E-0049-B675-5D451DA425A4}" srcOrd="0" destOrd="0" presId="urn:microsoft.com/office/officeart/2005/8/layout/hProcess10"/>
    <dgm:cxn modelId="{F98F2351-6D28-B64D-87C7-F0C534DE98F1}" type="presParOf" srcId="{32066D2F-5E90-934E-8A08-0D8BFC3417ED}" destId="{04B0C8EB-58BF-6245-A6C7-27DFBE138800}"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F39D9E-8358-BA45-B007-281529BD67E4}" type="doc">
      <dgm:prSet loTypeId="urn:microsoft.com/office/officeart/2005/8/layout/hProcess10" loCatId="" qsTypeId="urn:microsoft.com/office/officeart/2005/8/quickstyle/simple1" qsCatId="simple" csTypeId="urn:microsoft.com/office/officeart/2005/8/colors/accent1_2" csCatId="accent1" phldr="1"/>
      <dgm:spPr/>
      <dgm:t>
        <a:bodyPr/>
        <a:lstStyle/>
        <a:p>
          <a:endParaRPr lang="en-US"/>
        </a:p>
      </dgm:t>
    </dgm:pt>
    <dgm:pt modelId="{87290106-3D94-3844-AD3D-61382077DC66}">
      <dgm:prSet phldrT="[Text]"/>
      <dgm:spPr>
        <a:solidFill>
          <a:srgbClr val="6971B2">
            <a:alpha val="95000"/>
          </a:srgbClr>
        </a:solidFill>
      </dgm:spPr>
      <dgm:t>
        <a:bodyPr/>
        <a:lstStyle/>
        <a:p>
          <a:r>
            <a:rPr lang="en-US" dirty="0"/>
            <a:t>Day 1</a:t>
          </a:r>
        </a:p>
      </dgm:t>
    </dgm:pt>
    <dgm:pt modelId="{87493728-E266-C145-91BB-14FE84888035}" type="parTrans" cxnId="{85D00560-A669-F545-87F2-F881AC45409A}">
      <dgm:prSet/>
      <dgm:spPr/>
      <dgm:t>
        <a:bodyPr/>
        <a:lstStyle/>
        <a:p>
          <a:endParaRPr lang="en-US"/>
        </a:p>
      </dgm:t>
    </dgm:pt>
    <dgm:pt modelId="{C6194160-4B4C-C342-915C-27AB70C2AA02}" type="sibTrans" cxnId="{85D00560-A669-F545-87F2-F881AC45409A}">
      <dgm:prSet/>
      <dgm:spPr>
        <a:solidFill>
          <a:srgbClr val="6971B2"/>
        </a:solidFill>
      </dgm:spPr>
      <dgm:t>
        <a:bodyPr/>
        <a:lstStyle/>
        <a:p>
          <a:endParaRPr lang="en-US"/>
        </a:p>
      </dgm:t>
    </dgm:pt>
    <dgm:pt modelId="{EB176956-2447-FC44-8490-90EF2957DBA7}">
      <dgm:prSet phldrT="[Text]"/>
      <dgm:spPr>
        <a:solidFill>
          <a:srgbClr val="6971B2">
            <a:alpha val="95000"/>
          </a:srgbClr>
        </a:solidFill>
      </dgm:spPr>
      <dgm:t>
        <a:bodyPr/>
        <a:lstStyle/>
        <a:p>
          <a:r>
            <a:rPr lang="en-US" dirty="0"/>
            <a:t>Day 3</a:t>
          </a:r>
        </a:p>
      </dgm:t>
    </dgm:pt>
    <dgm:pt modelId="{A8271863-991F-664E-B260-2A0A56D82497}" type="parTrans" cxnId="{D6DEBDC6-2133-5941-81E0-E71BBA1950B9}">
      <dgm:prSet/>
      <dgm:spPr/>
      <dgm:t>
        <a:bodyPr/>
        <a:lstStyle/>
        <a:p>
          <a:endParaRPr lang="en-US"/>
        </a:p>
      </dgm:t>
    </dgm:pt>
    <dgm:pt modelId="{F1AF97BE-D3FA-6345-829D-2352C8790FDC}" type="sibTrans" cxnId="{D6DEBDC6-2133-5941-81E0-E71BBA1950B9}">
      <dgm:prSet/>
      <dgm:spPr>
        <a:solidFill>
          <a:srgbClr val="6971B2"/>
        </a:solidFill>
      </dgm:spPr>
      <dgm:t>
        <a:bodyPr/>
        <a:lstStyle/>
        <a:p>
          <a:endParaRPr lang="en-US"/>
        </a:p>
      </dgm:t>
    </dgm:pt>
    <dgm:pt modelId="{68B8D53F-465F-B94B-855B-956979279CF4}">
      <dgm:prSet phldrT="[Text]"/>
      <dgm:spPr>
        <a:solidFill>
          <a:srgbClr val="6971B2">
            <a:alpha val="95000"/>
          </a:srgbClr>
        </a:solidFill>
      </dgm:spPr>
      <dgm:t>
        <a:bodyPr/>
        <a:lstStyle/>
        <a:p>
          <a:r>
            <a:rPr lang="en-US" dirty="0"/>
            <a:t>Day 4</a:t>
          </a:r>
        </a:p>
      </dgm:t>
    </dgm:pt>
    <dgm:pt modelId="{C7C0C622-5AE1-1C4E-B1B3-1BE31E65D33B}" type="parTrans" cxnId="{EFF19034-2974-7942-B873-7D4F7EFF3104}">
      <dgm:prSet/>
      <dgm:spPr/>
      <dgm:t>
        <a:bodyPr/>
        <a:lstStyle/>
        <a:p>
          <a:endParaRPr lang="en-US"/>
        </a:p>
      </dgm:t>
    </dgm:pt>
    <dgm:pt modelId="{B21D6118-41AB-8B4A-AE7B-F38DCF3540E1}" type="sibTrans" cxnId="{EFF19034-2974-7942-B873-7D4F7EFF3104}">
      <dgm:prSet/>
      <dgm:spPr/>
      <dgm:t>
        <a:bodyPr/>
        <a:lstStyle/>
        <a:p>
          <a:endParaRPr lang="en-US"/>
        </a:p>
      </dgm:t>
    </dgm:pt>
    <dgm:pt modelId="{17C05846-46C2-6F40-8FA4-1695B7BE8E8B}">
      <dgm:prSet/>
      <dgm:spPr>
        <a:solidFill>
          <a:srgbClr val="6971B2">
            <a:alpha val="95000"/>
          </a:srgbClr>
        </a:solidFill>
      </dgm:spPr>
      <dgm:t>
        <a:bodyPr/>
        <a:lstStyle/>
        <a:p>
          <a:r>
            <a:rPr lang="en-US" dirty="0"/>
            <a:t>Day 2</a:t>
          </a:r>
        </a:p>
      </dgm:t>
    </dgm:pt>
    <dgm:pt modelId="{76125FC2-515F-444F-A996-8D34F8198742}" type="sibTrans" cxnId="{1495EA72-E222-7842-B8F9-5AD95E794C25}">
      <dgm:prSet/>
      <dgm:spPr>
        <a:solidFill>
          <a:srgbClr val="6971B2"/>
        </a:solidFill>
      </dgm:spPr>
      <dgm:t>
        <a:bodyPr/>
        <a:lstStyle/>
        <a:p>
          <a:endParaRPr lang="en-US"/>
        </a:p>
      </dgm:t>
    </dgm:pt>
    <dgm:pt modelId="{E6020B38-8375-AC49-8D49-835FF5A4033E}" type="parTrans" cxnId="{1495EA72-E222-7842-B8F9-5AD95E794C25}">
      <dgm:prSet/>
      <dgm:spPr/>
      <dgm:t>
        <a:bodyPr/>
        <a:lstStyle/>
        <a:p>
          <a:endParaRPr lang="en-US"/>
        </a:p>
      </dgm:t>
    </dgm:pt>
    <dgm:pt modelId="{C2F74329-55E1-7C46-A3CB-8DE587C74277}" type="pres">
      <dgm:prSet presAssocID="{5CF39D9E-8358-BA45-B007-281529BD67E4}" presName="Name0" presStyleCnt="0">
        <dgm:presLayoutVars>
          <dgm:dir/>
          <dgm:resizeHandles val="exact"/>
        </dgm:presLayoutVars>
      </dgm:prSet>
      <dgm:spPr/>
      <dgm:t>
        <a:bodyPr/>
        <a:lstStyle/>
        <a:p>
          <a:endParaRPr lang="en-US"/>
        </a:p>
      </dgm:t>
    </dgm:pt>
    <dgm:pt modelId="{45B2E75A-1A6D-1E42-ACB3-A56D5B08767E}" type="pres">
      <dgm:prSet presAssocID="{87290106-3D94-3844-AD3D-61382077DC66}" presName="composite" presStyleCnt="0"/>
      <dgm:spPr/>
    </dgm:pt>
    <dgm:pt modelId="{26E3496E-A797-1940-B4B0-D82A3E7B449C}" type="pres">
      <dgm:prSet presAssocID="{87290106-3D94-3844-AD3D-61382077DC66}" presName="imagSh" presStyleLbl="bgImgPlace1" presStyleIdx="0" presStyleCnt="4" custScaleX="122880" custScaleY="123353" custLinFactNeighborX="-25" custLinFactNeighborY="-15918"/>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3621FB85-D66F-1946-87E9-133BFBD13B39}" type="pres">
      <dgm:prSet presAssocID="{87290106-3D94-3844-AD3D-61382077DC66}" presName="txNode" presStyleLbl="node1" presStyleIdx="0" presStyleCnt="4" custScaleX="58114" custScaleY="29057" custLinFactNeighborX="875" custLinFactNeighborY="-16629">
        <dgm:presLayoutVars>
          <dgm:bulletEnabled val="1"/>
        </dgm:presLayoutVars>
      </dgm:prSet>
      <dgm:spPr/>
      <dgm:t>
        <a:bodyPr/>
        <a:lstStyle/>
        <a:p>
          <a:endParaRPr lang="en-US"/>
        </a:p>
      </dgm:t>
    </dgm:pt>
    <dgm:pt modelId="{1CD1754B-12AD-6F46-9A67-4DC0AC9C4D9C}" type="pres">
      <dgm:prSet presAssocID="{C6194160-4B4C-C342-915C-27AB70C2AA02}" presName="sibTrans" presStyleLbl="sibTrans2D1" presStyleIdx="0" presStyleCnt="3"/>
      <dgm:spPr/>
      <dgm:t>
        <a:bodyPr/>
        <a:lstStyle/>
        <a:p>
          <a:endParaRPr lang="en-US"/>
        </a:p>
      </dgm:t>
    </dgm:pt>
    <dgm:pt modelId="{E4A2F89A-1709-DE4A-993A-3D436D914AA1}" type="pres">
      <dgm:prSet presAssocID="{C6194160-4B4C-C342-915C-27AB70C2AA02}" presName="connTx" presStyleLbl="sibTrans2D1" presStyleIdx="0" presStyleCnt="3"/>
      <dgm:spPr/>
      <dgm:t>
        <a:bodyPr/>
        <a:lstStyle/>
        <a:p>
          <a:endParaRPr lang="en-US"/>
        </a:p>
      </dgm:t>
    </dgm:pt>
    <dgm:pt modelId="{E9811905-8043-6748-8A49-91E0C6803495}" type="pres">
      <dgm:prSet presAssocID="{17C05846-46C2-6F40-8FA4-1695B7BE8E8B}" presName="composite" presStyleCnt="0"/>
      <dgm:spPr/>
    </dgm:pt>
    <dgm:pt modelId="{9446C156-9E7F-834F-826D-F49C6A600BEE}" type="pres">
      <dgm:prSet presAssocID="{17C05846-46C2-6F40-8FA4-1695B7BE8E8B}" presName="imagSh" presStyleLbl="bgImgPlace1" presStyleIdx="1" presStyleCnt="4" custScaleX="122878" custScaleY="123353" custLinFactNeighborX="875" custLinFactNeighborY="-15918"/>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0BEBACB1-78B7-9D43-BA81-B2B3E4EE59F5}" type="pres">
      <dgm:prSet presAssocID="{17C05846-46C2-6F40-8FA4-1695B7BE8E8B}" presName="txNode" presStyleLbl="node1" presStyleIdx="1" presStyleCnt="4" custScaleX="58114" custScaleY="29057" custLinFactNeighborY="-16727">
        <dgm:presLayoutVars>
          <dgm:bulletEnabled val="1"/>
        </dgm:presLayoutVars>
      </dgm:prSet>
      <dgm:spPr/>
      <dgm:t>
        <a:bodyPr/>
        <a:lstStyle/>
        <a:p>
          <a:endParaRPr lang="en-US"/>
        </a:p>
      </dgm:t>
    </dgm:pt>
    <dgm:pt modelId="{20136E50-B8D2-F041-8F47-9AB48F1EB9CF}" type="pres">
      <dgm:prSet presAssocID="{76125FC2-515F-444F-A996-8D34F8198742}" presName="sibTrans" presStyleLbl="sibTrans2D1" presStyleIdx="1" presStyleCnt="3"/>
      <dgm:spPr/>
      <dgm:t>
        <a:bodyPr/>
        <a:lstStyle/>
        <a:p>
          <a:endParaRPr lang="en-US"/>
        </a:p>
      </dgm:t>
    </dgm:pt>
    <dgm:pt modelId="{D1F077FE-934A-904A-9A26-87FDAAA9FD0D}" type="pres">
      <dgm:prSet presAssocID="{76125FC2-515F-444F-A996-8D34F8198742}" presName="connTx" presStyleLbl="sibTrans2D1" presStyleIdx="1" presStyleCnt="3"/>
      <dgm:spPr/>
      <dgm:t>
        <a:bodyPr/>
        <a:lstStyle/>
        <a:p>
          <a:endParaRPr lang="en-US"/>
        </a:p>
      </dgm:t>
    </dgm:pt>
    <dgm:pt modelId="{E16E546E-EFFC-BB48-8A52-E0D01A7B4716}" type="pres">
      <dgm:prSet presAssocID="{EB176956-2447-FC44-8490-90EF2957DBA7}" presName="composite" presStyleCnt="0"/>
      <dgm:spPr/>
    </dgm:pt>
    <dgm:pt modelId="{560E559F-4B69-884A-8DC4-DD2C670AD87B}" type="pres">
      <dgm:prSet presAssocID="{EB176956-2447-FC44-8490-90EF2957DBA7}" presName="imagSh" presStyleLbl="bgImgPlace1" presStyleIdx="2" presStyleCnt="4" custScaleX="123353" custScaleY="122698" custLinFactNeighborX="4292" custLinFactNeighborY="-1608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dgm:spPr>
      <dgm:t>
        <a:bodyPr/>
        <a:lstStyle/>
        <a:p>
          <a:endParaRPr lang="en-US"/>
        </a:p>
      </dgm:t>
    </dgm:pt>
    <dgm:pt modelId="{0FE3CB02-DBAE-8842-9E7C-3E5879423F24}" type="pres">
      <dgm:prSet presAssocID="{EB176956-2447-FC44-8490-90EF2957DBA7}" presName="txNode" presStyleLbl="node1" presStyleIdx="2" presStyleCnt="4" custScaleX="58114" custScaleY="29057" custLinFactNeighborY="-16564">
        <dgm:presLayoutVars>
          <dgm:bulletEnabled val="1"/>
        </dgm:presLayoutVars>
      </dgm:prSet>
      <dgm:spPr/>
      <dgm:t>
        <a:bodyPr/>
        <a:lstStyle/>
        <a:p>
          <a:endParaRPr lang="en-US"/>
        </a:p>
      </dgm:t>
    </dgm:pt>
    <dgm:pt modelId="{F68AB41E-C342-2146-9872-D6FA034237DB}" type="pres">
      <dgm:prSet presAssocID="{F1AF97BE-D3FA-6345-829D-2352C8790FDC}" presName="sibTrans" presStyleLbl="sibTrans2D1" presStyleIdx="2" presStyleCnt="3"/>
      <dgm:spPr/>
      <dgm:t>
        <a:bodyPr/>
        <a:lstStyle/>
        <a:p>
          <a:endParaRPr lang="en-US"/>
        </a:p>
      </dgm:t>
    </dgm:pt>
    <dgm:pt modelId="{B22790B3-CC61-4146-93D6-0E6AA74A2202}" type="pres">
      <dgm:prSet presAssocID="{F1AF97BE-D3FA-6345-829D-2352C8790FDC}" presName="connTx" presStyleLbl="sibTrans2D1" presStyleIdx="2" presStyleCnt="3"/>
      <dgm:spPr/>
      <dgm:t>
        <a:bodyPr/>
        <a:lstStyle/>
        <a:p>
          <a:endParaRPr lang="en-US"/>
        </a:p>
      </dgm:t>
    </dgm:pt>
    <dgm:pt modelId="{32066D2F-5E90-934E-8A08-0D8BFC3417ED}" type="pres">
      <dgm:prSet presAssocID="{68B8D53F-465F-B94B-855B-956979279CF4}" presName="composite" presStyleCnt="0"/>
      <dgm:spPr/>
    </dgm:pt>
    <dgm:pt modelId="{1D8E1F64-468E-0049-B675-5D451DA425A4}" type="pres">
      <dgm:prSet presAssocID="{68B8D53F-465F-B94B-855B-956979279CF4}" presName="imagSh" presStyleLbl="bgImgPlace1" presStyleIdx="3" presStyleCnt="4" custScaleX="122567" custScaleY="121484" custLinFactNeighborX="-875" custLinFactNeighborY="-16385"/>
      <dgm:spPr>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dgm:spPr>
    </dgm:pt>
    <dgm:pt modelId="{04B0C8EB-58BF-6245-A6C7-27DFBE138800}" type="pres">
      <dgm:prSet presAssocID="{68B8D53F-465F-B94B-855B-956979279CF4}" presName="txNode" presStyleLbl="node1" presStyleIdx="3" presStyleCnt="4" custScaleX="58114" custScaleY="29057" custLinFactNeighborY="-16260">
        <dgm:presLayoutVars>
          <dgm:bulletEnabled val="1"/>
        </dgm:presLayoutVars>
      </dgm:prSet>
      <dgm:spPr/>
      <dgm:t>
        <a:bodyPr/>
        <a:lstStyle/>
        <a:p>
          <a:endParaRPr lang="en-US"/>
        </a:p>
      </dgm:t>
    </dgm:pt>
  </dgm:ptLst>
  <dgm:cxnLst>
    <dgm:cxn modelId="{7EE37251-4223-464E-922B-5D728C61FE79}" type="presOf" srcId="{76125FC2-515F-444F-A996-8D34F8198742}" destId="{20136E50-B8D2-F041-8F47-9AB48F1EB9CF}" srcOrd="0" destOrd="0" presId="urn:microsoft.com/office/officeart/2005/8/layout/hProcess10"/>
    <dgm:cxn modelId="{046A4B4B-AD4C-3940-BF67-E6824C5F8F94}" type="presOf" srcId="{F1AF97BE-D3FA-6345-829D-2352C8790FDC}" destId="{F68AB41E-C342-2146-9872-D6FA034237DB}" srcOrd="0" destOrd="0" presId="urn:microsoft.com/office/officeart/2005/8/layout/hProcess10"/>
    <dgm:cxn modelId="{DA81318C-3F1F-DE4D-883E-0DEEF039E5B5}" type="presOf" srcId="{C6194160-4B4C-C342-915C-27AB70C2AA02}" destId="{1CD1754B-12AD-6F46-9A67-4DC0AC9C4D9C}" srcOrd="0" destOrd="0" presId="urn:microsoft.com/office/officeart/2005/8/layout/hProcess10"/>
    <dgm:cxn modelId="{4291E11E-A7A2-B041-8C82-68AB33F08769}" type="presOf" srcId="{EB176956-2447-FC44-8490-90EF2957DBA7}" destId="{0FE3CB02-DBAE-8842-9E7C-3E5879423F24}" srcOrd="0" destOrd="0" presId="urn:microsoft.com/office/officeart/2005/8/layout/hProcess10"/>
    <dgm:cxn modelId="{EFF19034-2974-7942-B873-7D4F7EFF3104}" srcId="{5CF39D9E-8358-BA45-B007-281529BD67E4}" destId="{68B8D53F-465F-B94B-855B-956979279CF4}" srcOrd="3" destOrd="0" parTransId="{C7C0C622-5AE1-1C4E-B1B3-1BE31E65D33B}" sibTransId="{B21D6118-41AB-8B4A-AE7B-F38DCF3540E1}"/>
    <dgm:cxn modelId="{E156FCDC-104F-0E42-A5C6-FBA88C87DA7F}" type="presOf" srcId="{87290106-3D94-3844-AD3D-61382077DC66}" destId="{3621FB85-D66F-1946-87E9-133BFBD13B39}" srcOrd="0" destOrd="0" presId="urn:microsoft.com/office/officeart/2005/8/layout/hProcess10"/>
    <dgm:cxn modelId="{96429000-A67E-2047-9427-90BBD0256A91}" type="presOf" srcId="{C6194160-4B4C-C342-915C-27AB70C2AA02}" destId="{E4A2F89A-1709-DE4A-993A-3D436D914AA1}" srcOrd="1" destOrd="0" presId="urn:microsoft.com/office/officeart/2005/8/layout/hProcess10"/>
    <dgm:cxn modelId="{85D00560-A669-F545-87F2-F881AC45409A}" srcId="{5CF39D9E-8358-BA45-B007-281529BD67E4}" destId="{87290106-3D94-3844-AD3D-61382077DC66}" srcOrd="0" destOrd="0" parTransId="{87493728-E266-C145-91BB-14FE84888035}" sibTransId="{C6194160-4B4C-C342-915C-27AB70C2AA02}"/>
    <dgm:cxn modelId="{D6DEBDC6-2133-5941-81E0-E71BBA1950B9}" srcId="{5CF39D9E-8358-BA45-B007-281529BD67E4}" destId="{EB176956-2447-FC44-8490-90EF2957DBA7}" srcOrd="2" destOrd="0" parTransId="{A8271863-991F-664E-B260-2A0A56D82497}" sibTransId="{F1AF97BE-D3FA-6345-829D-2352C8790FDC}"/>
    <dgm:cxn modelId="{BBEE9C1A-9795-D64A-A083-43C4F3441357}" type="presOf" srcId="{76125FC2-515F-444F-A996-8D34F8198742}" destId="{D1F077FE-934A-904A-9A26-87FDAAA9FD0D}" srcOrd="1" destOrd="0" presId="urn:microsoft.com/office/officeart/2005/8/layout/hProcess10"/>
    <dgm:cxn modelId="{5645B677-F279-6A46-8FDC-36B23AE54D19}" type="presOf" srcId="{68B8D53F-465F-B94B-855B-956979279CF4}" destId="{04B0C8EB-58BF-6245-A6C7-27DFBE138800}" srcOrd="0" destOrd="0" presId="urn:microsoft.com/office/officeart/2005/8/layout/hProcess10"/>
    <dgm:cxn modelId="{FCC1BCC4-C29B-DD4B-9B40-2F8C408C5436}" type="presOf" srcId="{F1AF97BE-D3FA-6345-829D-2352C8790FDC}" destId="{B22790B3-CC61-4146-93D6-0E6AA74A2202}" srcOrd="1" destOrd="0" presId="urn:microsoft.com/office/officeart/2005/8/layout/hProcess10"/>
    <dgm:cxn modelId="{DD72D564-8315-394F-B588-FFE92A5F4CA8}" type="presOf" srcId="{17C05846-46C2-6F40-8FA4-1695B7BE8E8B}" destId="{0BEBACB1-78B7-9D43-BA81-B2B3E4EE59F5}" srcOrd="0" destOrd="0" presId="urn:microsoft.com/office/officeart/2005/8/layout/hProcess10"/>
    <dgm:cxn modelId="{ADB52555-DEA8-C540-BAB2-A5D9602C4157}" type="presOf" srcId="{5CF39D9E-8358-BA45-B007-281529BD67E4}" destId="{C2F74329-55E1-7C46-A3CB-8DE587C74277}" srcOrd="0" destOrd="0" presId="urn:microsoft.com/office/officeart/2005/8/layout/hProcess10"/>
    <dgm:cxn modelId="{1495EA72-E222-7842-B8F9-5AD95E794C25}" srcId="{5CF39D9E-8358-BA45-B007-281529BD67E4}" destId="{17C05846-46C2-6F40-8FA4-1695B7BE8E8B}" srcOrd="1" destOrd="0" parTransId="{E6020B38-8375-AC49-8D49-835FF5A4033E}" sibTransId="{76125FC2-515F-444F-A996-8D34F8198742}"/>
    <dgm:cxn modelId="{69C20E79-4393-6A4F-A3E2-92F88504BDA9}" type="presParOf" srcId="{C2F74329-55E1-7C46-A3CB-8DE587C74277}" destId="{45B2E75A-1A6D-1E42-ACB3-A56D5B08767E}" srcOrd="0" destOrd="0" presId="urn:microsoft.com/office/officeart/2005/8/layout/hProcess10"/>
    <dgm:cxn modelId="{581EF9E5-1201-1746-99FA-A30D58904B45}" type="presParOf" srcId="{45B2E75A-1A6D-1E42-ACB3-A56D5B08767E}" destId="{26E3496E-A797-1940-B4B0-D82A3E7B449C}" srcOrd="0" destOrd="0" presId="urn:microsoft.com/office/officeart/2005/8/layout/hProcess10"/>
    <dgm:cxn modelId="{CA1D9972-980F-BA4F-968D-C1E768151D00}" type="presParOf" srcId="{45B2E75A-1A6D-1E42-ACB3-A56D5B08767E}" destId="{3621FB85-D66F-1946-87E9-133BFBD13B39}" srcOrd="1" destOrd="0" presId="urn:microsoft.com/office/officeart/2005/8/layout/hProcess10"/>
    <dgm:cxn modelId="{E9BFEFB5-296C-5E4D-9668-212A73747204}" type="presParOf" srcId="{C2F74329-55E1-7C46-A3CB-8DE587C74277}" destId="{1CD1754B-12AD-6F46-9A67-4DC0AC9C4D9C}" srcOrd="1" destOrd="0" presId="urn:microsoft.com/office/officeart/2005/8/layout/hProcess10"/>
    <dgm:cxn modelId="{1295F471-BEB1-754C-9D78-9C6E29F4DF78}" type="presParOf" srcId="{1CD1754B-12AD-6F46-9A67-4DC0AC9C4D9C}" destId="{E4A2F89A-1709-DE4A-993A-3D436D914AA1}" srcOrd="0" destOrd="0" presId="urn:microsoft.com/office/officeart/2005/8/layout/hProcess10"/>
    <dgm:cxn modelId="{C1429C87-FD2E-3B40-B149-3B3E0708DA4F}" type="presParOf" srcId="{C2F74329-55E1-7C46-A3CB-8DE587C74277}" destId="{E9811905-8043-6748-8A49-91E0C6803495}" srcOrd="2" destOrd="0" presId="urn:microsoft.com/office/officeart/2005/8/layout/hProcess10"/>
    <dgm:cxn modelId="{8FE57C70-BCDB-2842-8C6E-A47B6EBE0B41}" type="presParOf" srcId="{E9811905-8043-6748-8A49-91E0C6803495}" destId="{9446C156-9E7F-834F-826D-F49C6A600BEE}" srcOrd="0" destOrd="0" presId="urn:microsoft.com/office/officeart/2005/8/layout/hProcess10"/>
    <dgm:cxn modelId="{C0146F36-1AC5-5649-832F-2520532C7ECA}" type="presParOf" srcId="{E9811905-8043-6748-8A49-91E0C6803495}" destId="{0BEBACB1-78B7-9D43-BA81-B2B3E4EE59F5}" srcOrd="1" destOrd="0" presId="urn:microsoft.com/office/officeart/2005/8/layout/hProcess10"/>
    <dgm:cxn modelId="{8F38AC8B-69CB-8A4B-B324-EA72250F77A1}" type="presParOf" srcId="{C2F74329-55E1-7C46-A3CB-8DE587C74277}" destId="{20136E50-B8D2-F041-8F47-9AB48F1EB9CF}" srcOrd="3" destOrd="0" presId="urn:microsoft.com/office/officeart/2005/8/layout/hProcess10"/>
    <dgm:cxn modelId="{3C22EE02-8D83-DE48-BB00-1675C1ADE843}" type="presParOf" srcId="{20136E50-B8D2-F041-8F47-9AB48F1EB9CF}" destId="{D1F077FE-934A-904A-9A26-87FDAAA9FD0D}" srcOrd="0" destOrd="0" presId="urn:microsoft.com/office/officeart/2005/8/layout/hProcess10"/>
    <dgm:cxn modelId="{F96346B9-0A4B-2A49-8E1F-4E5F32E774A0}" type="presParOf" srcId="{C2F74329-55E1-7C46-A3CB-8DE587C74277}" destId="{E16E546E-EFFC-BB48-8A52-E0D01A7B4716}" srcOrd="4" destOrd="0" presId="urn:microsoft.com/office/officeart/2005/8/layout/hProcess10"/>
    <dgm:cxn modelId="{25D000F3-DE20-F84E-B49C-481763F5C703}" type="presParOf" srcId="{E16E546E-EFFC-BB48-8A52-E0D01A7B4716}" destId="{560E559F-4B69-884A-8DC4-DD2C670AD87B}" srcOrd="0" destOrd="0" presId="urn:microsoft.com/office/officeart/2005/8/layout/hProcess10"/>
    <dgm:cxn modelId="{55B1739A-D76F-B544-A02F-B21F9C8C160A}" type="presParOf" srcId="{E16E546E-EFFC-BB48-8A52-E0D01A7B4716}" destId="{0FE3CB02-DBAE-8842-9E7C-3E5879423F24}" srcOrd="1" destOrd="0" presId="urn:microsoft.com/office/officeart/2005/8/layout/hProcess10"/>
    <dgm:cxn modelId="{5FC9797B-03A1-3945-9D2D-00CF80584E25}" type="presParOf" srcId="{C2F74329-55E1-7C46-A3CB-8DE587C74277}" destId="{F68AB41E-C342-2146-9872-D6FA034237DB}" srcOrd="5" destOrd="0" presId="urn:microsoft.com/office/officeart/2005/8/layout/hProcess10"/>
    <dgm:cxn modelId="{41DAE80C-EA10-464A-B102-6D1DDBA30007}" type="presParOf" srcId="{F68AB41E-C342-2146-9872-D6FA034237DB}" destId="{B22790B3-CC61-4146-93D6-0E6AA74A2202}" srcOrd="0" destOrd="0" presId="urn:microsoft.com/office/officeart/2005/8/layout/hProcess10"/>
    <dgm:cxn modelId="{630CEAC2-C4C0-0D47-A51D-E26E0C27FB7A}" type="presParOf" srcId="{C2F74329-55E1-7C46-A3CB-8DE587C74277}" destId="{32066D2F-5E90-934E-8A08-0D8BFC3417ED}" srcOrd="6" destOrd="0" presId="urn:microsoft.com/office/officeart/2005/8/layout/hProcess10"/>
    <dgm:cxn modelId="{154B2BB2-CCC1-4946-B61A-D0C4D1AE41CC}" type="presParOf" srcId="{32066D2F-5E90-934E-8A08-0D8BFC3417ED}" destId="{1D8E1F64-468E-0049-B675-5D451DA425A4}" srcOrd="0" destOrd="0" presId="urn:microsoft.com/office/officeart/2005/8/layout/hProcess10"/>
    <dgm:cxn modelId="{F98F2351-6D28-B64D-87C7-F0C534DE98F1}" type="presParOf" srcId="{32066D2F-5E90-934E-8A08-0D8BFC3417ED}" destId="{04B0C8EB-58BF-6245-A6C7-27DFBE138800}" srcOrd="1" destOrd="0" presId="urn:microsoft.com/office/officeart/2005/8/layout/hProcess10"/>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F39D9E-8358-BA45-B007-281529BD67E4}" type="doc">
      <dgm:prSet loTypeId="urn:microsoft.com/office/officeart/2005/8/layout/hProcess10" loCatId="" qsTypeId="urn:microsoft.com/office/officeart/2005/8/quickstyle/simple1" qsCatId="simple" csTypeId="urn:microsoft.com/office/officeart/2005/8/colors/accent1_2" csCatId="accent1" phldr="1"/>
      <dgm:spPr/>
      <dgm:t>
        <a:bodyPr/>
        <a:lstStyle/>
        <a:p>
          <a:endParaRPr lang="en-US"/>
        </a:p>
      </dgm:t>
    </dgm:pt>
    <dgm:pt modelId="{87290106-3D94-3844-AD3D-61382077DC66}">
      <dgm:prSet phldrT="[Text]"/>
      <dgm:spPr>
        <a:solidFill>
          <a:srgbClr val="6971B2">
            <a:alpha val="95000"/>
          </a:srgbClr>
        </a:solidFill>
      </dgm:spPr>
      <dgm:t>
        <a:bodyPr/>
        <a:lstStyle/>
        <a:p>
          <a:r>
            <a:rPr lang="en-US" dirty="0"/>
            <a:t>Day 1</a:t>
          </a:r>
        </a:p>
      </dgm:t>
    </dgm:pt>
    <dgm:pt modelId="{87493728-E266-C145-91BB-14FE84888035}" type="parTrans" cxnId="{85D00560-A669-F545-87F2-F881AC45409A}">
      <dgm:prSet/>
      <dgm:spPr/>
      <dgm:t>
        <a:bodyPr/>
        <a:lstStyle/>
        <a:p>
          <a:endParaRPr lang="en-US"/>
        </a:p>
      </dgm:t>
    </dgm:pt>
    <dgm:pt modelId="{C6194160-4B4C-C342-915C-27AB70C2AA02}" type="sibTrans" cxnId="{85D00560-A669-F545-87F2-F881AC45409A}">
      <dgm:prSet/>
      <dgm:spPr>
        <a:solidFill>
          <a:srgbClr val="6971B2"/>
        </a:solidFill>
      </dgm:spPr>
      <dgm:t>
        <a:bodyPr/>
        <a:lstStyle/>
        <a:p>
          <a:endParaRPr lang="en-US"/>
        </a:p>
      </dgm:t>
    </dgm:pt>
    <dgm:pt modelId="{EB176956-2447-FC44-8490-90EF2957DBA7}">
      <dgm:prSet phldrT="[Text]"/>
      <dgm:spPr>
        <a:solidFill>
          <a:srgbClr val="6971B2">
            <a:alpha val="95000"/>
          </a:srgbClr>
        </a:solidFill>
      </dgm:spPr>
      <dgm:t>
        <a:bodyPr/>
        <a:lstStyle/>
        <a:p>
          <a:r>
            <a:rPr lang="en-US" dirty="0"/>
            <a:t>Day 3</a:t>
          </a:r>
        </a:p>
      </dgm:t>
    </dgm:pt>
    <dgm:pt modelId="{A8271863-991F-664E-B260-2A0A56D82497}" type="parTrans" cxnId="{D6DEBDC6-2133-5941-81E0-E71BBA1950B9}">
      <dgm:prSet/>
      <dgm:spPr/>
      <dgm:t>
        <a:bodyPr/>
        <a:lstStyle/>
        <a:p>
          <a:endParaRPr lang="en-US"/>
        </a:p>
      </dgm:t>
    </dgm:pt>
    <dgm:pt modelId="{F1AF97BE-D3FA-6345-829D-2352C8790FDC}" type="sibTrans" cxnId="{D6DEBDC6-2133-5941-81E0-E71BBA1950B9}">
      <dgm:prSet/>
      <dgm:spPr>
        <a:solidFill>
          <a:srgbClr val="6971B2"/>
        </a:solidFill>
      </dgm:spPr>
      <dgm:t>
        <a:bodyPr/>
        <a:lstStyle/>
        <a:p>
          <a:endParaRPr lang="en-US"/>
        </a:p>
      </dgm:t>
    </dgm:pt>
    <dgm:pt modelId="{68B8D53F-465F-B94B-855B-956979279CF4}">
      <dgm:prSet phldrT="[Text]"/>
      <dgm:spPr>
        <a:solidFill>
          <a:srgbClr val="6971B2">
            <a:alpha val="95000"/>
          </a:srgbClr>
        </a:solidFill>
      </dgm:spPr>
      <dgm:t>
        <a:bodyPr/>
        <a:lstStyle/>
        <a:p>
          <a:r>
            <a:rPr lang="en-US" dirty="0"/>
            <a:t>Day 4</a:t>
          </a:r>
        </a:p>
      </dgm:t>
    </dgm:pt>
    <dgm:pt modelId="{C7C0C622-5AE1-1C4E-B1B3-1BE31E65D33B}" type="parTrans" cxnId="{EFF19034-2974-7942-B873-7D4F7EFF3104}">
      <dgm:prSet/>
      <dgm:spPr/>
      <dgm:t>
        <a:bodyPr/>
        <a:lstStyle/>
        <a:p>
          <a:endParaRPr lang="en-US"/>
        </a:p>
      </dgm:t>
    </dgm:pt>
    <dgm:pt modelId="{B21D6118-41AB-8B4A-AE7B-F38DCF3540E1}" type="sibTrans" cxnId="{EFF19034-2974-7942-B873-7D4F7EFF3104}">
      <dgm:prSet/>
      <dgm:spPr/>
      <dgm:t>
        <a:bodyPr/>
        <a:lstStyle/>
        <a:p>
          <a:endParaRPr lang="en-US"/>
        </a:p>
      </dgm:t>
    </dgm:pt>
    <dgm:pt modelId="{17C05846-46C2-6F40-8FA4-1695B7BE8E8B}">
      <dgm:prSet/>
      <dgm:spPr>
        <a:solidFill>
          <a:srgbClr val="6971B2">
            <a:alpha val="95000"/>
          </a:srgbClr>
        </a:solidFill>
      </dgm:spPr>
      <dgm:t>
        <a:bodyPr/>
        <a:lstStyle/>
        <a:p>
          <a:r>
            <a:rPr lang="en-US" dirty="0"/>
            <a:t>Day 2</a:t>
          </a:r>
        </a:p>
      </dgm:t>
    </dgm:pt>
    <dgm:pt modelId="{76125FC2-515F-444F-A996-8D34F8198742}" type="sibTrans" cxnId="{1495EA72-E222-7842-B8F9-5AD95E794C25}">
      <dgm:prSet/>
      <dgm:spPr>
        <a:solidFill>
          <a:srgbClr val="6971B2"/>
        </a:solidFill>
      </dgm:spPr>
      <dgm:t>
        <a:bodyPr/>
        <a:lstStyle/>
        <a:p>
          <a:endParaRPr lang="en-US"/>
        </a:p>
      </dgm:t>
    </dgm:pt>
    <dgm:pt modelId="{E6020B38-8375-AC49-8D49-835FF5A4033E}" type="parTrans" cxnId="{1495EA72-E222-7842-B8F9-5AD95E794C25}">
      <dgm:prSet/>
      <dgm:spPr/>
      <dgm:t>
        <a:bodyPr/>
        <a:lstStyle/>
        <a:p>
          <a:endParaRPr lang="en-US"/>
        </a:p>
      </dgm:t>
    </dgm:pt>
    <dgm:pt modelId="{C2F74329-55E1-7C46-A3CB-8DE587C74277}" type="pres">
      <dgm:prSet presAssocID="{5CF39D9E-8358-BA45-B007-281529BD67E4}" presName="Name0" presStyleCnt="0">
        <dgm:presLayoutVars>
          <dgm:dir/>
          <dgm:resizeHandles val="exact"/>
        </dgm:presLayoutVars>
      </dgm:prSet>
      <dgm:spPr/>
      <dgm:t>
        <a:bodyPr/>
        <a:lstStyle/>
        <a:p>
          <a:endParaRPr lang="en-US"/>
        </a:p>
      </dgm:t>
    </dgm:pt>
    <dgm:pt modelId="{45B2E75A-1A6D-1E42-ACB3-A56D5B08767E}" type="pres">
      <dgm:prSet presAssocID="{87290106-3D94-3844-AD3D-61382077DC66}" presName="composite" presStyleCnt="0"/>
      <dgm:spPr/>
    </dgm:pt>
    <dgm:pt modelId="{26E3496E-A797-1940-B4B0-D82A3E7B449C}" type="pres">
      <dgm:prSet presAssocID="{87290106-3D94-3844-AD3D-61382077DC66}" presName="imagSh" presStyleLbl="bgImgPlace1" presStyleIdx="0" presStyleCnt="4" custScaleX="122880" custScaleY="123353" custLinFactNeighborX="-25" custLinFactNeighborY="-15918"/>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3621FB85-D66F-1946-87E9-133BFBD13B39}" type="pres">
      <dgm:prSet presAssocID="{87290106-3D94-3844-AD3D-61382077DC66}" presName="txNode" presStyleLbl="node1" presStyleIdx="0" presStyleCnt="4" custScaleX="58114" custScaleY="29057" custLinFactNeighborX="875" custLinFactNeighborY="-16629">
        <dgm:presLayoutVars>
          <dgm:bulletEnabled val="1"/>
        </dgm:presLayoutVars>
      </dgm:prSet>
      <dgm:spPr/>
      <dgm:t>
        <a:bodyPr/>
        <a:lstStyle/>
        <a:p>
          <a:endParaRPr lang="en-US"/>
        </a:p>
      </dgm:t>
    </dgm:pt>
    <dgm:pt modelId="{1CD1754B-12AD-6F46-9A67-4DC0AC9C4D9C}" type="pres">
      <dgm:prSet presAssocID="{C6194160-4B4C-C342-915C-27AB70C2AA02}" presName="sibTrans" presStyleLbl="sibTrans2D1" presStyleIdx="0" presStyleCnt="3"/>
      <dgm:spPr/>
      <dgm:t>
        <a:bodyPr/>
        <a:lstStyle/>
        <a:p>
          <a:endParaRPr lang="en-US"/>
        </a:p>
      </dgm:t>
    </dgm:pt>
    <dgm:pt modelId="{E4A2F89A-1709-DE4A-993A-3D436D914AA1}" type="pres">
      <dgm:prSet presAssocID="{C6194160-4B4C-C342-915C-27AB70C2AA02}" presName="connTx" presStyleLbl="sibTrans2D1" presStyleIdx="0" presStyleCnt="3"/>
      <dgm:spPr/>
      <dgm:t>
        <a:bodyPr/>
        <a:lstStyle/>
        <a:p>
          <a:endParaRPr lang="en-US"/>
        </a:p>
      </dgm:t>
    </dgm:pt>
    <dgm:pt modelId="{E9811905-8043-6748-8A49-91E0C6803495}" type="pres">
      <dgm:prSet presAssocID="{17C05846-46C2-6F40-8FA4-1695B7BE8E8B}" presName="composite" presStyleCnt="0"/>
      <dgm:spPr/>
    </dgm:pt>
    <dgm:pt modelId="{9446C156-9E7F-834F-826D-F49C6A600BEE}" type="pres">
      <dgm:prSet presAssocID="{17C05846-46C2-6F40-8FA4-1695B7BE8E8B}" presName="imagSh" presStyleLbl="bgImgPlace1" presStyleIdx="1" presStyleCnt="4" custScaleX="122878" custScaleY="123353" custLinFactNeighborX="875" custLinFactNeighborY="-15918"/>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0BEBACB1-78B7-9D43-BA81-B2B3E4EE59F5}" type="pres">
      <dgm:prSet presAssocID="{17C05846-46C2-6F40-8FA4-1695B7BE8E8B}" presName="txNode" presStyleLbl="node1" presStyleIdx="1" presStyleCnt="4" custScaleX="58114" custScaleY="29057" custLinFactNeighborY="-16727">
        <dgm:presLayoutVars>
          <dgm:bulletEnabled val="1"/>
        </dgm:presLayoutVars>
      </dgm:prSet>
      <dgm:spPr/>
      <dgm:t>
        <a:bodyPr/>
        <a:lstStyle/>
        <a:p>
          <a:endParaRPr lang="en-US"/>
        </a:p>
      </dgm:t>
    </dgm:pt>
    <dgm:pt modelId="{20136E50-B8D2-F041-8F47-9AB48F1EB9CF}" type="pres">
      <dgm:prSet presAssocID="{76125FC2-515F-444F-A996-8D34F8198742}" presName="sibTrans" presStyleLbl="sibTrans2D1" presStyleIdx="1" presStyleCnt="3"/>
      <dgm:spPr/>
      <dgm:t>
        <a:bodyPr/>
        <a:lstStyle/>
        <a:p>
          <a:endParaRPr lang="en-US"/>
        </a:p>
      </dgm:t>
    </dgm:pt>
    <dgm:pt modelId="{D1F077FE-934A-904A-9A26-87FDAAA9FD0D}" type="pres">
      <dgm:prSet presAssocID="{76125FC2-515F-444F-A996-8D34F8198742}" presName="connTx" presStyleLbl="sibTrans2D1" presStyleIdx="1" presStyleCnt="3"/>
      <dgm:spPr/>
      <dgm:t>
        <a:bodyPr/>
        <a:lstStyle/>
        <a:p>
          <a:endParaRPr lang="en-US"/>
        </a:p>
      </dgm:t>
    </dgm:pt>
    <dgm:pt modelId="{E16E546E-EFFC-BB48-8A52-E0D01A7B4716}" type="pres">
      <dgm:prSet presAssocID="{EB176956-2447-FC44-8490-90EF2957DBA7}" presName="composite" presStyleCnt="0"/>
      <dgm:spPr/>
    </dgm:pt>
    <dgm:pt modelId="{560E559F-4B69-884A-8DC4-DD2C670AD87B}" type="pres">
      <dgm:prSet presAssocID="{EB176956-2447-FC44-8490-90EF2957DBA7}" presName="imagSh" presStyleLbl="bgImgPlace1" presStyleIdx="2" presStyleCnt="4" custScaleX="123353" custScaleY="122698" custLinFactNeighborX="4292" custLinFactNeighborY="-1608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dgm:spPr>
      <dgm:t>
        <a:bodyPr/>
        <a:lstStyle/>
        <a:p>
          <a:endParaRPr lang="en-US"/>
        </a:p>
      </dgm:t>
    </dgm:pt>
    <dgm:pt modelId="{0FE3CB02-DBAE-8842-9E7C-3E5879423F24}" type="pres">
      <dgm:prSet presAssocID="{EB176956-2447-FC44-8490-90EF2957DBA7}" presName="txNode" presStyleLbl="node1" presStyleIdx="2" presStyleCnt="4" custScaleX="58114" custScaleY="29057" custLinFactNeighborY="-16564">
        <dgm:presLayoutVars>
          <dgm:bulletEnabled val="1"/>
        </dgm:presLayoutVars>
      </dgm:prSet>
      <dgm:spPr/>
      <dgm:t>
        <a:bodyPr/>
        <a:lstStyle/>
        <a:p>
          <a:endParaRPr lang="en-US"/>
        </a:p>
      </dgm:t>
    </dgm:pt>
    <dgm:pt modelId="{F68AB41E-C342-2146-9872-D6FA034237DB}" type="pres">
      <dgm:prSet presAssocID="{F1AF97BE-D3FA-6345-829D-2352C8790FDC}" presName="sibTrans" presStyleLbl="sibTrans2D1" presStyleIdx="2" presStyleCnt="3"/>
      <dgm:spPr/>
      <dgm:t>
        <a:bodyPr/>
        <a:lstStyle/>
        <a:p>
          <a:endParaRPr lang="en-US"/>
        </a:p>
      </dgm:t>
    </dgm:pt>
    <dgm:pt modelId="{B22790B3-CC61-4146-93D6-0E6AA74A2202}" type="pres">
      <dgm:prSet presAssocID="{F1AF97BE-D3FA-6345-829D-2352C8790FDC}" presName="connTx" presStyleLbl="sibTrans2D1" presStyleIdx="2" presStyleCnt="3"/>
      <dgm:spPr/>
      <dgm:t>
        <a:bodyPr/>
        <a:lstStyle/>
        <a:p>
          <a:endParaRPr lang="en-US"/>
        </a:p>
      </dgm:t>
    </dgm:pt>
    <dgm:pt modelId="{32066D2F-5E90-934E-8A08-0D8BFC3417ED}" type="pres">
      <dgm:prSet presAssocID="{68B8D53F-465F-B94B-855B-956979279CF4}" presName="composite" presStyleCnt="0"/>
      <dgm:spPr/>
    </dgm:pt>
    <dgm:pt modelId="{1D8E1F64-468E-0049-B675-5D451DA425A4}" type="pres">
      <dgm:prSet presAssocID="{68B8D53F-465F-B94B-855B-956979279CF4}" presName="imagSh" presStyleLbl="bgImgPlace1" presStyleIdx="3" presStyleCnt="4" custScaleX="122567" custScaleY="121484" custLinFactNeighborX="-875" custLinFactNeighborY="-16385"/>
      <dgm:spPr>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dgm:spPr>
    </dgm:pt>
    <dgm:pt modelId="{04B0C8EB-58BF-6245-A6C7-27DFBE138800}" type="pres">
      <dgm:prSet presAssocID="{68B8D53F-465F-B94B-855B-956979279CF4}" presName="txNode" presStyleLbl="node1" presStyleIdx="3" presStyleCnt="4" custScaleX="58114" custScaleY="29057" custLinFactNeighborY="-16260">
        <dgm:presLayoutVars>
          <dgm:bulletEnabled val="1"/>
        </dgm:presLayoutVars>
      </dgm:prSet>
      <dgm:spPr/>
      <dgm:t>
        <a:bodyPr/>
        <a:lstStyle/>
        <a:p>
          <a:endParaRPr lang="en-US"/>
        </a:p>
      </dgm:t>
    </dgm:pt>
  </dgm:ptLst>
  <dgm:cxnLst>
    <dgm:cxn modelId="{7EE37251-4223-464E-922B-5D728C61FE79}" type="presOf" srcId="{76125FC2-515F-444F-A996-8D34F8198742}" destId="{20136E50-B8D2-F041-8F47-9AB48F1EB9CF}" srcOrd="0" destOrd="0" presId="urn:microsoft.com/office/officeart/2005/8/layout/hProcess10"/>
    <dgm:cxn modelId="{046A4B4B-AD4C-3940-BF67-E6824C5F8F94}" type="presOf" srcId="{F1AF97BE-D3FA-6345-829D-2352C8790FDC}" destId="{F68AB41E-C342-2146-9872-D6FA034237DB}" srcOrd="0" destOrd="0" presId="urn:microsoft.com/office/officeart/2005/8/layout/hProcess10"/>
    <dgm:cxn modelId="{DA81318C-3F1F-DE4D-883E-0DEEF039E5B5}" type="presOf" srcId="{C6194160-4B4C-C342-915C-27AB70C2AA02}" destId="{1CD1754B-12AD-6F46-9A67-4DC0AC9C4D9C}" srcOrd="0" destOrd="0" presId="urn:microsoft.com/office/officeart/2005/8/layout/hProcess10"/>
    <dgm:cxn modelId="{4291E11E-A7A2-B041-8C82-68AB33F08769}" type="presOf" srcId="{EB176956-2447-FC44-8490-90EF2957DBA7}" destId="{0FE3CB02-DBAE-8842-9E7C-3E5879423F24}" srcOrd="0" destOrd="0" presId="urn:microsoft.com/office/officeart/2005/8/layout/hProcess10"/>
    <dgm:cxn modelId="{EFF19034-2974-7942-B873-7D4F7EFF3104}" srcId="{5CF39D9E-8358-BA45-B007-281529BD67E4}" destId="{68B8D53F-465F-B94B-855B-956979279CF4}" srcOrd="3" destOrd="0" parTransId="{C7C0C622-5AE1-1C4E-B1B3-1BE31E65D33B}" sibTransId="{B21D6118-41AB-8B4A-AE7B-F38DCF3540E1}"/>
    <dgm:cxn modelId="{E156FCDC-104F-0E42-A5C6-FBA88C87DA7F}" type="presOf" srcId="{87290106-3D94-3844-AD3D-61382077DC66}" destId="{3621FB85-D66F-1946-87E9-133BFBD13B39}" srcOrd="0" destOrd="0" presId="urn:microsoft.com/office/officeart/2005/8/layout/hProcess10"/>
    <dgm:cxn modelId="{96429000-A67E-2047-9427-90BBD0256A91}" type="presOf" srcId="{C6194160-4B4C-C342-915C-27AB70C2AA02}" destId="{E4A2F89A-1709-DE4A-993A-3D436D914AA1}" srcOrd="1" destOrd="0" presId="urn:microsoft.com/office/officeart/2005/8/layout/hProcess10"/>
    <dgm:cxn modelId="{85D00560-A669-F545-87F2-F881AC45409A}" srcId="{5CF39D9E-8358-BA45-B007-281529BD67E4}" destId="{87290106-3D94-3844-AD3D-61382077DC66}" srcOrd="0" destOrd="0" parTransId="{87493728-E266-C145-91BB-14FE84888035}" sibTransId="{C6194160-4B4C-C342-915C-27AB70C2AA02}"/>
    <dgm:cxn modelId="{D6DEBDC6-2133-5941-81E0-E71BBA1950B9}" srcId="{5CF39D9E-8358-BA45-B007-281529BD67E4}" destId="{EB176956-2447-FC44-8490-90EF2957DBA7}" srcOrd="2" destOrd="0" parTransId="{A8271863-991F-664E-B260-2A0A56D82497}" sibTransId="{F1AF97BE-D3FA-6345-829D-2352C8790FDC}"/>
    <dgm:cxn modelId="{BBEE9C1A-9795-D64A-A083-43C4F3441357}" type="presOf" srcId="{76125FC2-515F-444F-A996-8D34F8198742}" destId="{D1F077FE-934A-904A-9A26-87FDAAA9FD0D}" srcOrd="1" destOrd="0" presId="urn:microsoft.com/office/officeart/2005/8/layout/hProcess10"/>
    <dgm:cxn modelId="{5645B677-F279-6A46-8FDC-36B23AE54D19}" type="presOf" srcId="{68B8D53F-465F-B94B-855B-956979279CF4}" destId="{04B0C8EB-58BF-6245-A6C7-27DFBE138800}" srcOrd="0" destOrd="0" presId="urn:microsoft.com/office/officeart/2005/8/layout/hProcess10"/>
    <dgm:cxn modelId="{FCC1BCC4-C29B-DD4B-9B40-2F8C408C5436}" type="presOf" srcId="{F1AF97BE-D3FA-6345-829D-2352C8790FDC}" destId="{B22790B3-CC61-4146-93D6-0E6AA74A2202}" srcOrd="1" destOrd="0" presId="urn:microsoft.com/office/officeart/2005/8/layout/hProcess10"/>
    <dgm:cxn modelId="{DD72D564-8315-394F-B588-FFE92A5F4CA8}" type="presOf" srcId="{17C05846-46C2-6F40-8FA4-1695B7BE8E8B}" destId="{0BEBACB1-78B7-9D43-BA81-B2B3E4EE59F5}" srcOrd="0" destOrd="0" presId="urn:microsoft.com/office/officeart/2005/8/layout/hProcess10"/>
    <dgm:cxn modelId="{ADB52555-DEA8-C540-BAB2-A5D9602C4157}" type="presOf" srcId="{5CF39D9E-8358-BA45-B007-281529BD67E4}" destId="{C2F74329-55E1-7C46-A3CB-8DE587C74277}" srcOrd="0" destOrd="0" presId="urn:microsoft.com/office/officeart/2005/8/layout/hProcess10"/>
    <dgm:cxn modelId="{1495EA72-E222-7842-B8F9-5AD95E794C25}" srcId="{5CF39D9E-8358-BA45-B007-281529BD67E4}" destId="{17C05846-46C2-6F40-8FA4-1695B7BE8E8B}" srcOrd="1" destOrd="0" parTransId="{E6020B38-8375-AC49-8D49-835FF5A4033E}" sibTransId="{76125FC2-515F-444F-A996-8D34F8198742}"/>
    <dgm:cxn modelId="{69C20E79-4393-6A4F-A3E2-92F88504BDA9}" type="presParOf" srcId="{C2F74329-55E1-7C46-A3CB-8DE587C74277}" destId="{45B2E75A-1A6D-1E42-ACB3-A56D5B08767E}" srcOrd="0" destOrd="0" presId="urn:microsoft.com/office/officeart/2005/8/layout/hProcess10"/>
    <dgm:cxn modelId="{581EF9E5-1201-1746-99FA-A30D58904B45}" type="presParOf" srcId="{45B2E75A-1A6D-1E42-ACB3-A56D5B08767E}" destId="{26E3496E-A797-1940-B4B0-D82A3E7B449C}" srcOrd="0" destOrd="0" presId="urn:microsoft.com/office/officeart/2005/8/layout/hProcess10"/>
    <dgm:cxn modelId="{CA1D9972-980F-BA4F-968D-C1E768151D00}" type="presParOf" srcId="{45B2E75A-1A6D-1E42-ACB3-A56D5B08767E}" destId="{3621FB85-D66F-1946-87E9-133BFBD13B39}" srcOrd="1" destOrd="0" presId="urn:microsoft.com/office/officeart/2005/8/layout/hProcess10"/>
    <dgm:cxn modelId="{E9BFEFB5-296C-5E4D-9668-212A73747204}" type="presParOf" srcId="{C2F74329-55E1-7C46-A3CB-8DE587C74277}" destId="{1CD1754B-12AD-6F46-9A67-4DC0AC9C4D9C}" srcOrd="1" destOrd="0" presId="urn:microsoft.com/office/officeart/2005/8/layout/hProcess10"/>
    <dgm:cxn modelId="{1295F471-BEB1-754C-9D78-9C6E29F4DF78}" type="presParOf" srcId="{1CD1754B-12AD-6F46-9A67-4DC0AC9C4D9C}" destId="{E4A2F89A-1709-DE4A-993A-3D436D914AA1}" srcOrd="0" destOrd="0" presId="urn:microsoft.com/office/officeart/2005/8/layout/hProcess10"/>
    <dgm:cxn modelId="{C1429C87-FD2E-3B40-B149-3B3E0708DA4F}" type="presParOf" srcId="{C2F74329-55E1-7C46-A3CB-8DE587C74277}" destId="{E9811905-8043-6748-8A49-91E0C6803495}" srcOrd="2" destOrd="0" presId="urn:microsoft.com/office/officeart/2005/8/layout/hProcess10"/>
    <dgm:cxn modelId="{8FE57C70-BCDB-2842-8C6E-A47B6EBE0B41}" type="presParOf" srcId="{E9811905-8043-6748-8A49-91E0C6803495}" destId="{9446C156-9E7F-834F-826D-F49C6A600BEE}" srcOrd="0" destOrd="0" presId="urn:microsoft.com/office/officeart/2005/8/layout/hProcess10"/>
    <dgm:cxn modelId="{C0146F36-1AC5-5649-832F-2520532C7ECA}" type="presParOf" srcId="{E9811905-8043-6748-8A49-91E0C6803495}" destId="{0BEBACB1-78B7-9D43-BA81-B2B3E4EE59F5}" srcOrd="1" destOrd="0" presId="urn:microsoft.com/office/officeart/2005/8/layout/hProcess10"/>
    <dgm:cxn modelId="{8F38AC8B-69CB-8A4B-B324-EA72250F77A1}" type="presParOf" srcId="{C2F74329-55E1-7C46-A3CB-8DE587C74277}" destId="{20136E50-B8D2-F041-8F47-9AB48F1EB9CF}" srcOrd="3" destOrd="0" presId="urn:microsoft.com/office/officeart/2005/8/layout/hProcess10"/>
    <dgm:cxn modelId="{3C22EE02-8D83-DE48-BB00-1675C1ADE843}" type="presParOf" srcId="{20136E50-B8D2-F041-8F47-9AB48F1EB9CF}" destId="{D1F077FE-934A-904A-9A26-87FDAAA9FD0D}" srcOrd="0" destOrd="0" presId="urn:microsoft.com/office/officeart/2005/8/layout/hProcess10"/>
    <dgm:cxn modelId="{F96346B9-0A4B-2A49-8E1F-4E5F32E774A0}" type="presParOf" srcId="{C2F74329-55E1-7C46-A3CB-8DE587C74277}" destId="{E16E546E-EFFC-BB48-8A52-E0D01A7B4716}" srcOrd="4" destOrd="0" presId="urn:microsoft.com/office/officeart/2005/8/layout/hProcess10"/>
    <dgm:cxn modelId="{25D000F3-DE20-F84E-B49C-481763F5C703}" type="presParOf" srcId="{E16E546E-EFFC-BB48-8A52-E0D01A7B4716}" destId="{560E559F-4B69-884A-8DC4-DD2C670AD87B}" srcOrd="0" destOrd="0" presId="urn:microsoft.com/office/officeart/2005/8/layout/hProcess10"/>
    <dgm:cxn modelId="{55B1739A-D76F-B544-A02F-B21F9C8C160A}" type="presParOf" srcId="{E16E546E-EFFC-BB48-8A52-E0D01A7B4716}" destId="{0FE3CB02-DBAE-8842-9E7C-3E5879423F24}" srcOrd="1" destOrd="0" presId="urn:microsoft.com/office/officeart/2005/8/layout/hProcess10"/>
    <dgm:cxn modelId="{5FC9797B-03A1-3945-9D2D-00CF80584E25}" type="presParOf" srcId="{C2F74329-55E1-7C46-A3CB-8DE587C74277}" destId="{F68AB41E-C342-2146-9872-D6FA034237DB}" srcOrd="5" destOrd="0" presId="urn:microsoft.com/office/officeart/2005/8/layout/hProcess10"/>
    <dgm:cxn modelId="{41DAE80C-EA10-464A-B102-6D1DDBA30007}" type="presParOf" srcId="{F68AB41E-C342-2146-9872-D6FA034237DB}" destId="{B22790B3-CC61-4146-93D6-0E6AA74A2202}" srcOrd="0" destOrd="0" presId="urn:microsoft.com/office/officeart/2005/8/layout/hProcess10"/>
    <dgm:cxn modelId="{630CEAC2-C4C0-0D47-A51D-E26E0C27FB7A}" type="presParOf" srcId="{C2F74329-55E1-7C46-A3CB-8DE587C74277}" destId="{32066D2F-5E90-934E-8A08-0D8BFC3417ED}" srcOrd="6" destOrd="0" presId="urn:microsoft.com/office/officeart/2005/8/layout/hProcess10"/>
    <dgm:cxn modelId="{154B2BB2-CCC1-4946-B61A-D0C4D1AE41CC}" type="presParOf" srcId="{32066D2F-5E90-934E-8A08-0D8BFC3417ED}" destId="{1D8E1F64-468E-0049-B675-5D451DA425A4}" srcOrd="0" destOrd="0" presId="urn:microsoft.com/office/officeart/2005/8/layout/hProcess10"/>
    <dgm:cxn modelId="{F98F2351-6D28-B64D-87C7-F0C534DE98F1}" type="presParOf" srcId="{32066D2F-5E90-934E-8A08-0D8BFC3417ED}" destId="{04B0C8EB-58BF-6245-A6C7-27DFBE138800}" srcOrd="1" destOrd="0" presId="urn:microsoft.com/office/officeart/2005/8/layout/hProcess10"/>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F39D9E-8358-BA45-B007-281529BD67E4}" type="doc">
      <dgm:prSet loTypeId="urn:microsoft.com/office/officeart/2005/8/layout/hProcess10" loCatId="" qsTypeId="urn:microsoft.com/office/officeart/2005/8/quickstyle/simple1" qsCatId="simple" csTypeId="urn:microsoft.com/office/officeart/2005/8/colors/accent1_2" csCatId="accent1" phldr="1"/>
      <dgm:spPr/>
      <dgm:t>
        <a:bodyPr/>
        <a:lstStyle/>
        <a:p>
          <a:endParaRPr lang="en-US"/>
        </a:p>
      </dgm:t>
    </dgm:pt>
    <dgm:pt modelId="{87290106-3D94-3844-AD3D-61382077DC66}">
      <dgm:prSet phldrT="[Text]"/>
      <dgm:spPr>
        <a:solidFill>
          <a:schemeClr val="accent1">
            <a:hueOff val="0"/>
            <a:satOff val="0"/>
            <a:lumOff val="0"/>
            <a:alpha val="95000"/>
          </a:schemeClr>
        </a:solidFill>
      </dgm:spPr>
      <dgm:t>
        <a:bodyPr/>
        <a:lstStyle/>
        <a:p>
          <a:r>
            <a:rPr lang="en-US" dirty="0"/>
            <a:t>Day 1</a:t>
          </a:r>
        </a:p>
      </dgm:t>
    </dgm:pt>
    <dgm:pt modelId="{87493728-E266-C145-91BB-14FE84888035}" type="parTrans" cxnId="{85D00560-A669-F545-87F2-F881AC45409A}">
      <dgm:prSet/>
      <dgm:spPr/>
      <dgm:t>
        <a:bodyPr/>
        <a:lstStyle/>
        <a:p>
          <a:endParaRPr lang="en-US"/>
        </a:p>
      </dgm:t>
    </dgm:pt>
    <dgm:pt modelId="{C6194160-4B4C-C342-915C-27AB70C2AA02}" type="sibTrans" cxnId="{85D00560-A669-F545-87F2-F881AC45409A}">
      <dgm:prSet/>
      <dgm:spPr/>
      <dgm:t>
        <a:bodyPr/>
        <a:lstStyle/>
        <a:p>
          <a:endParaRPr lang="en-US"/>
        </a:p>
      </dgm:t>
    </dgm:pt>
    <dgm:pt modelId="{EB176956-2447-FC44-8490-90EF2957DBA7}">
      <dgm:prSet phldrT="[Text]"/>
      <dgm:spPr>
        <a:solidFill>
          <a:schemeClr val="accent1">
            <a:hueOff val="0"/>
            <a:satOff val="0"/>
            <a:lumOff val="0"/>
            <a:alpha val="95000"/>
          </a:schemeClr>
        </a:solidFill>
      </dgm:spPr>
      <dgm:t>
        <a:bodyPr/>
        <a:lstStyle/>
        <a:p>
          <a:r>
            <a:rPr lang="en-US" dirty="0"/>
            <a:t>Day 3</a:t>
          </a:r>
        </a:p>
      </dgm:t>
    </dgm:pt>
    <dgm:pt modelId="{A8271863-991F-664E-B260-2A0A56D82497}" type="parTrans" cxnId="{D6DEBDC6-2133-5941-81E0-E71BBA1950B9}">
      <dgm:prSet/>
      <dgm:spPr/>
      <dgm:t>
        <a:bodyPr/>
        <a:lstStyle/>
        <a:p>
          <a:endParaRPr lang="en-US"/>
        </a:p>
      </dgm:t>
    </dgm:pt>
    <dgm:pt modelId="{F1AF97BE-D3FA-6345-829D-2352C8790FDC}" type="sibTrans" cxnId="{D6DEBDC6-2133-5941-81E0-E71BBA1950B9}">
      <dgm:prSet/>
      <dgm:spPr/>
      <dgm:t>
        <a:bodyPr/>
        <a:lstStyle/>
        <a:p>
          <a:endParaRPr lang="en-US"/>
        </a:p>
      </dgm:t>
    </dgm:pt>
    <dgm:pt modelId="{68B8D53F-465F-B94B-855B-956979279CF4}">
      <dgm:prSet phldrT="[Text]"/>
      <dgm:spPr>
        <a:solidFill>
          <a:schemeClr val="accent1">
            <a:hueOff val="0"/>
            <a:satOff val="0"/>
            <a:lumOff val="0"/>
            <a:alpha val="95000"/>
          </a:schemeClr>
        </a:solidFill>
      </dgm:spPr>
      <dgm:t>
        <a:bodyPr/>
        <a:lstStyle/>
        <a:p>
          <a:r>
            <a:rPr lang="en-US" dirty="0"/>
            <a:t>Day 4</a:t>
          </a:r>
        </a:p>
      </dgm:t>
    </dgm:pt>
    <dgm:pt modelId="{C7C0C622-5AE1-1C4E-B1B3-1BE31E65D33B}" type="parTrans" cxnId="{EFF19034-2974-7942-B873-7D4F7EFF3104}">
      <dgm:prSet/>
      <dgm:spPr/>
      <dgm:t>
        <a:bodyPr/>
        <a:lstStyle/>
        <a:p>
          <a:endParaRPr lang="en-US"/>
        </a:p>
      </dgm:t>
    </dgm:pt>
    <dgm:pt modelId="{B21D6118-41AB-8B4A-AE7B-F38DCF3540E1}" type="sibTrans" cxnId="{EFF19034-2974-7942-B873-7D4F7EFF3104}">
      <dgm:prSet/>
      <dgm:spPr/>
      <dgm:t>
        <a:bodyPr/>
        <a:lstStyle/>
        <a:p>
          <a:endParaRPr lang="en-US"/>
        </a:p>
      </dgm:t>
    </dgm:pt>
    <dgm:pt modelId="{17C05846-46C2-6F40-8FA4-1695B7BE8E8B}">
      <dgm:prSet/>
      <dgm:spPr>
        <a:solidFill>
          <a:schemeClr val="accent1">
            <a:hueOff val="0"/>
            <a:satOff val="0"/>
            <a:lumOff val="0"/>
            <a:alpha val="95000"/>
          </a:schemeClr>
        </a:solidFill>
      </dgm:spPr>
      <dgm:t>
        <a:bodyPr/>
        <a:lstStyle/>
        <a:p>
          <a:r>
            <a:rPr lang="en-US" dirty="0"/>
            <a:t>Day 2</a:t>
          </a:r>
        </a:p>
      </dgm:t>
    </dgm:pt>
    <dgm:pt modelId="{76125FC2-515F-444F-A996-8D34F8198742}" type="sibTrans" cxnId="{1495EA72-E222-7842-B8F9-5AD95E794C25}">
      <dgm:prSet/>
      <dgm:spPr/>
      <dgm:t>
        <a:bodyPr/>
        <a:lstStyle/>
        <a:p>
          <a:endParaRPr lang="en-US"/>
        </a:p>
      </dgm:t>
    </dgm:pt>
    <dgm:pt modelId="{E6020B38-8375-AC49-8D49-835FF5A4033E}" type="parTrans" cxnId="{1495EA72-E222-7842-B8F9-5AD95E794C25}">
      <dgm:prSet/>
      <dgm:spPr/>
      <dgm:t>
        <a:bodyPr/>
        <a:lstStyle/>
        <a:p>
          <a:endParaRPr lang="en-US"/>
        </a:p>
      </dgm:t>
    </dgm:pt>
    <dgm:pt modelId="{C2F74329-55E1-7C46-A3CB-8DE587C74277}" type="pres">
      <dgm:prSet presAssocID="{5CF39D9E-8358-BA45-B007-281529BD67E4}" presName="Name0" presStyleCnt="0">
        <dgm:presLayoutVars>
          <dgm:dir/>
          <dgm:resizeHandles val="exact"/>
        </dgm:presLayoutVars>
      </dgm:prSet>
      <dgm:spPr/>
      <dgm:t>
        <a:bodyPr/>
        <a:lstStyle/>
        <a:p>
          <a:endParaRPr lang="en-US"/>
        </a:p>
      </dgm:t>
    </dgm:pt>
    <dgm:pt modelId="{45B2E75A-1A6D-1E42-ACB3-A56D5B08767E}" type="pres">
      <dgm:prSet presAssocID="{87290106-3D94-3844-AD3D-61382077DC66}" presName="composite" presStyleCnt="0"/>
      <dgm:spPr/>
    </dgm:pt>
    <dgm:pt modelId="{26E3496E-A797-1940-B4B0-D82A3E7B449C}" type="pres">
      <dgm:prSet presAssocID="{87290106-3D94-3844-AD3D-61382077DC66}" presName="imagSh" presStyleLbl="bgImgPlace1" presStyleIdx="0" presStyleCnt="4" custScaleX="122880" custScaleY="123353" custLinFactNeighborX="-25" custLinFactNeighborY="-1591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t>
        <a:bodyPr/>
        <a:lstStyle/>
        <a:p>
          <a:endParaRPr lang="en-US"/>
        </a:p>
      </dgm:t>
    </dgm:pt>
    <dgm:pt modelId="{3621FB85-D66F-1946-87E9-133BFBD13B39}" type="pres">
      <dgm:prSet presAssocID="{87290106-3D94-3844-AD3D-61382077DC66}" presName="txNode" presStyleLbl="node1" presStyleIdx="0" presStyleCnt="4" custScaleX="58114" custScaleY="29057" custLinFactNeighborX="875" custLinFactNeighborY="-16629">
        <dgm:presLayoutVars>
          <dgm:bulletEnabled val="1"/>
        </dgm:presLayoutVars>
      </dgm:prSet>
      <dgm:spPr/>
      <dgm:t>
        <a:bodyPr/>
        <a:lstStyle/>
        <a:p>
          <a:endParaRPr lang="en-US"/>
        </a:p>
      </dgm:t>
    </dgm:pt>
    <dgm:pt modelId="{1CD1754B-12AD-6F46-9A67-4DC0AC9C4D9C}" type="pres">
      <dgm:prSet presAssocID="{C6194160-4B4C-C342-915C-27AB70C2AA02}" presName="sibTrans" presStyleLbl="sibTrans2D1" presStyleIdx="0" presStyleCnt="3"/>
      <dgm:spPr/>
      <dgm:t>
        <a:bodyPr/>
        <a:lstStyle/>
        <a:p>
          <a:endParaRPr lang="en-US"/>
        </a:p>
      </dgm:t>
    </dgm:pt>
    <dgm:pt modelId="{E4A2F89A-1709-DE4A-993A-3D436D914AA1}" type="pres">
      <dgm:prSet presAssocID="{C6194160-4B4C-C342-915C-27AB70C2AA02}" presName="connTx" presStyleLbl="sibTrans2D1" presStyleIdx="0" presStyleCnt="3"/>
      <dgm:spPr/>
      <dgm:t>
        <a:bodyPr/>
        <a:lstStyle/>
        <a:p>
          <a:endParaRPr lang="en-US"/>
        </a:p>
      </dgm:t>
    </dgm:pt>
    <dgm:pt modelId="{E9811905-8043-6748-8A49-91E0C6803495}" type="pres">
      <dgm:prSet presAssocID="{17C05846-46C2-6F40-8FA4-1695B7BE8E8B}" presName="composite" presStyleCnt="0"/>
      <dgm:spPr/>
    </dgm:pt>
    <dgm:pt modelId="{9446C156-9E7F-834F-826D-F49C6A600BEE}" type="pres">
      <dgm:prSet presAssocID="{17C05846-46C2-6F40-8FA4-1695B7BE8E8B}" presName="imagSh" presStyleLbl="bgImgPlace1" presStyleIdx="1" presStyleCnt="4" custScaleX="122878" custScaleY="123353" custLinFactNeighborX="875" custLinFactNeighborY="-1591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0BEBACB1-78B7-9D43-BA81-B2B3E4EE59F5}" type="pres">
      <dgm:prSet presAssocID="{17C05846-46C2-6F40-8FA4-1695B7BE8E8B}" presName="txNode" presStyleLbl="node1" presStyleIdx="1" presStyleCnt="4" custScaleX="58114" custScaleY="29057" custLinFactNeighborY="-16727">
        <dgm:presLayoutVars>
          <dgm:bulletEnabled val="1"/>
        </dgm:presLayoutVars>
      </dgm:prSet>
      <dgm:spPr/>
      <dgm:t>
        <a:bodyPr/>
        <a:lstStyle/>
        <a:p>
          <a:endParaRPr lang="en-US"/>
        </a:p>
      </dgm:t>
    </dgm:pt>
    <dgm:pt modelId="{20136E50-B8D2-F041-8F47-9AB48F1EB9CF}" type="pres">
      <dgm:prSet presAssocID="{76125FC2-515F-444F-A996-8D34F8198742}" presName="sibTrans" presStyleLbl="sibTrans2D1" presStyleIdx="1" presStyleCnt="3"/>
      <dgm:spPr/>
      <dgm:t>
        <a:bodyPr/>
        <a:lstStyle/>
        <a:p>
          <a:endParaRPr lang="en-US"/>
        </a:p>
      </dgm:t>
    </dgm:pt>
    <dgm:pt modelId="{D1F077FE-934A-904A-9A26-87FDAAA9FD0D}" type="pres">
      <dgm:prSet presAssocID="{76125FC2-515F-444F-A996-8D34F8198742}" presName="connTx" presStyleLbl="sibTrans2D1" presStyleIdx="1" presStyleCnt="3"/>
      <dgm:spPr/>
      <dgm:t>
        <a:bodyPr/>
        <a:lstStyle/>
        <a:p>
          <a:endParaRPr lang="en-US"/>
        </a:p>
      </dgm:t>
    </dgm:pt>
    <dgm:pt modelId="{E16E546E-EFFC-BB48-8A52-E0D01A7B4716}" type="pres">
      <dgm:prSet presAssocID="{EB176956-2447-FC44-8490-90EF2957DBA7}" presName="composite" presStyleCnt="0"/>
      <dgm:spPr/>
    </dgm:pt>
    <dgm:pt modelId="{560E559F-4B69-884A-8DC4-DD2C670AD87B}" type="pres">
      <dgm:prSet presAssocID="{EB176956-2447-FC44-8490-90EF2957DBA7}" presName="imagSh" presStyleLbl="bgImgPlace1" presStyleIdx="2" presStyleCnt="4" custScaleX="123353" custScaleY="122698" custLinFactNeighborX="4292" custLinFactNeighborY="-1608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0FE3CB02-DBAE-8842-9E7C-3E5879423F24}" type="pres">
      <dgm:prSet presAssocID="{EB176956-2447-FC44-8490-90EF2957DBA7}" presName="txNode" presStyleLbl="node1" presStyleIdx="2" presStyleCnt="4" custScaleX="58114" custScaleY="29057" custLinFactNeighborX="606" custLinFactNeighborY="-15592">
        <dgm:presLayoutVars>
          <dgm:bulletEnabled val="1"/>
        </dgm:presLayoutVars>
      </dgm:prSet>
      <dgm:spPr/>
      <dgm:t>
        <a:bodyPr/>
        <a:lstStyle/>
        <a:p>
          <a:endParaRPr lang="en-US"/>
        </a:p>
      </dgm:t>
    </dgm:pt>
    <dgm:pt modelId="{F68AB41E-C342-2146-9872-D6FA034237DB}" type="pres">
      <dgm:prSet presAssocID="{F1AF97BE-D3FA-6345-829D-2352C8790FDC}" presName="sibTrans" presStyleLbl="sibTrans2D1" presStyleIdx="2" presStyleCnt="3"/>
      <dgm:spPr/>
      <dgm:t>
        <a:bodyPr/>
        <a:lstStyle/>
        <a:p>
          <a:endParaRPr lang="en-US"/>
        </a:p>
      </dgm:t>
    </dgm:pt>
    <dgm:pt modelId="{B22790B3-CC61-4146-93D6-0E6AA74A2202}" type="pres">
      <dgm:prSet presAssocID="{F1AF97BE-D3FA-6345-829D-2352C8790FDC}" presName="connTx" presStyleLbl="sibTrans2D1" presStyleIdx="2" presStyleCnt="3"/>
      <dgm:spPr/>
      <dgm:t>
        <a:bodyPr/>
        <a:lstStyle/>
        <a:p>
          <a:endParaRPr lang="en-US"/>
        </a:p>
      </dgm:t>
    </dgm:pt>
    <dgm:pt modelId="{32066D2F-5E90-934E-8A08-0D8BFC3417ED}" type="pres">
      <dgm:prSet presAssocID="{68B8D53F-465F-B94B-855B-956979279CF4}" presName="composite" presStyleCnt="0"/>
      <dgm:spPr/>
    </dgm:pt>
    <dgm:pt modelId="{1D8E1F64-468E-0049-B675-5D451DA425A4}" type="pres">
      <dgm:prSet presAssocID="{68B8D53F-465F-B94B-855B-956979279CF4}" presName="imagSh" presStyleLbl="bgImgPlace1" presStyleIdx="3" presStyleCnt="4" custScaleX="122567" custScaleY="121484" custLinFactNeighborX="-875" custLinFactNeighborY="-1638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04B0C8EB-58BF-6245-A6C7-27DFBE138800}" type="pres">
      <dgm:prSet presAssocID="{68B8D53F-465F-B94B-855B-956979279CF4}" presName="txNode" presStyleLbl="node1" presStyleIdx="3" presStyleCnt="4" custScaleX="58114" custScaleY="29057" custLinFactNeighborY="-16260">
        <dgm:presLayoutVars>
          <dgm:bulletEnabled val="1"/>
        </dgm:presLayoutVars>
      </dgm:prSet>
      <dgm:spPr/>
      <dgm:t>
        <a:bodyPr/>
        <a:lstStyle/>
        <a:p>
          <a:endParaRPr lang="en-US"/>
        </a:p>
      </dgm:t>
    </dgm:pt>
  </dgm:ptLst>
  <dgm:cxnLst>
    <dgm:cxn modelId="{7EE37251-4223-464E-922B-5D728C61FE79}" type="presOf" srcId="{76125FC2-515F-444F-A996-8D34F8198742}" destId="{20136E50-B8D2-F041-8F47-9AB48F1EB9CF}" srcOrd="0" destOrd="0" presId="urn:microsoft.com/office/officeart/2005/8/layout/hProcess10"/>
    <dgm:cxn modelId="{046A4B4B-AD4C-3940-BF67-E6824C5F8F94}" type="presOf" srcId="{F1AF97BE-D3FA-6345-829D-2352C8790FDC}" destId="{F68AB41E-C342-2146-9872-D6FA034237DB}" srcOrd="0" destOrd="0" presId="urn:microsoft.com/office/officeart/2005/8/layout/hProcess10"/>
    <dgm:cxn modelId="{DA81318C-3F1F-DE4D-883E-0DEEF039E5B5}" type="presOf" srcId="{C6194160-4B4C-C342-915C-27AB70C2AA02}" destId="{1CD1754B-12AD-6F46-9A67-4DC0AC9C4D9C}" srcOrd="0" destOrd="0" presId="urn:microsoft.com/office/officeart/2005/8/layout/hProcess10"/>
    <dgm:cxn modelId="{4291E11E-A7A2-B041-8C82-68AB33F08769}" type="presOf" srcId="{EB176956-2447-FC44-8490-90EF2957DBA7}" destId="{0FE3CB02-DBAE-8842-9E7C-3E5879423F24}" srcOrd="0" destOrd="0" presId="urn:microsoft.com/office/officeart/2005/8/layout/hProcess10"/>
    <dgm:cxn modelId="{EFF19034-2974-7942-B873-7D4F7EFF3104}" srcId="{5CF39D9E-8358-BA45-B007-281529BD67E4}" destId="{68B8D53F-465F-B94B-855B-956979279CF4}" srcOrd="3" destOrd="0" parTransId="{C7C0C622-5AE1-1C4E-B1B3-1BE31E65D33B}" sibTransId="{B21D6118-41AB-8B4A-AE7B-F38DCF3540E1}"/>
    <dgm:cxn modelId="{E156FCDC-104F-0E42-A5C6-FBA88C87DA7F}" type="presOf" srcId="{87290106-3D94-3844-AD3D-61382077DC66}" destId="{3621FB85-D66F-1946-87E9-133BFBD13B39}" srcOrd="0" destOrd="0" presId="urn:microsoft.com/office/officeart/2005/8/layout/hProcess10"/>
    <dgm:cxn modelId="{96429000-A67E-2047-9427-90BBD0256A91}" type="presOf" srcId="{C6194160-4B4C-C342-915C-27AB70C2AA02}" destId="{E4A2F89A-1709-DE4A-993A-3D436D914AA1}" srcOrd="1" destOrd="0" presId="urn:microsoft.com/office/officeart/2005/8/layout/hProcess10"/>
    <dgm:cxn modelId="{85D00560-A669-F545-87F2-F881AC45409A}" srcId="{5CF39D9E-8358-BA45-B007-281529BD67E4}" destId="{87290106-3D94-3844-AD3D-61382077DC66}" srcOrd="0" destOrd="0" parTransId="{87493728-E266-C145-91BB-14FE84888035}" sibTransId="{C6194160-4B4C-C342-915C-27AB70C2AA02}"/>
    <dgm:cxn modelId="{D6DEBDC6-2133-5941-81E0-E71BBA1950B9}" srcId="{5CF39D9E-8358-BA45-B007-281529BD67E4}" destId="{EB176956-2447-FC44-8490-90EF2957DBA7}" srcOrd="2" destOrd="0" parTransId="{A8271863-991F-664E-B260-2A0A56D82497}" sibTransId="{F1AF97BE-D3FA-6345-829D-2352C8790FDC}"/>
    <dgm:cxn modelId="{BBEE9C1A-9795-D64A-A083-43C4F3441357}" type="presOf" srcId="{76125FC2-515F-444F-A996-8D34F8198742}" destId="{D1F077FE-934A-904A-9A26-87FDAAA9FD0D}" srcOrd="1" destOrd="0" presId="urn:microsoft.com/office/officeart/2005/8/layout/hProcess10"/>
    <dgm:cxn modelId="{5645B677-F279-6A46-8FDC-36B23AE54D19}" type="presOf" srcId="{68B8D53F-465F-B94B-855B-956979279CF4}" destId="{04B0C8EB-58BF-6245-A6C7-27DFBE138800}" srcOrd="0" destOrd="0" presId="urn:microsoft.com/office/officeart/2005/8/layout/hProcess10"/>
    <dgm:cxn modelId="{FCC1BCC4-C29B-DD4B-9B40-2F8C408C5436}" type="presOf" srcId="{F1AF97BE-D3FA-6345-829D-2352C8790FDC}" destId="{B22790B3-CC61-4146-93D6-0E6AA74A2202}" srcOrd="1" destOrd="0" presId="urn:microsoft.com/office/officeart/2005/8/layout/hProcess10"/>
    <dgm:cxn modelId="{DD72D564-8315-394F-B588-FFE92A5F4CA8}" type="presOf" srcId="{17C05846-46C2-6F40-8FA4-1695B7BE8E8B}" destId="{0BEBACB1-78B7-9D43-BA81-B2B3E4EE59F5}" srcOrd="0" destOrd="0" presId="urn:microsoft.com/office/officeart/2005/8/layout/hProcess10"/>
    <dgm:cxn modelId="{ADB52555-DEA8-C540-BAB2-A5D9602C4157}" type="presOf" srcId="{5CF39D9E-8358-BA45-B007-281529BD67E4}" destId="{C2F74329-55E1-7C46-A3CB-8DE587C74277}" srcOrd="0" destOrd="0" presId="urn:microsoft.com/office/officeart/2005/8/layout/hProcess10"/>
    <dgm:cxn modelId="{1495EA72-E222-7842-B8F9-5AD95E794C25}" srcId="{5CF39D9E-8358-BA45-B007-281529BD67E4}" destId="{17C05846-46C2-6F40-8FA4-1695B7BE8E8B}" srcOrd="1" destOrd="0" parTransId="{E6020B38-8375-AC49-8D49-835FF5A4033E}" sibTransId="{76125FC2-515F-444F-A996-8D34F8198742}"/>
    <dgm:cxn modelId="{69C20E79-4393-6A4F-A3E2-92F88504BDA9}" type="presParOf" srcId="{C2F74329-55E1-7C46-A3CB-8DE587C74277}" destId="{45B2E75A-1A6D-1E42-ACB3-A56D5B08767E}" srcOrd="0" destOrd="0" presId="urn:microsoft.com/office/officeart/2005/8/layout/hProcess10"/>
    <dgm:cxn modelId="{581EF9E5-1201-1746-99FA-A30D58904B45}" type="presParOf" srcId="{45B2E75A-1A6D-1E42-ACB3-A56D5B08767E}" destId="{26E3496E-A797-1940-B4B0-D82A3E7B449C}" srcOrd="0" destOrd="0" presId="urn:microsoft.com/office/officeart/2005/8/layout/hProcess10"/>
    <dgm:cxn modelId="{CA1D9972-980F-BA4F-968D-C1E768151D00}" type="presParOf" srcId="{45B2E75A-1A6D-1E42-ACB3-A56D5B08767E}" destId="{3621FB85-D66F-1946-87E9-133BFBD13B39}" srcOrd="1" destOrd="0" presId="urn:microsoft.com/office/officeart/2005/8/layout/hProcess10"/>
    <dgm:cxn modelId="{E9BFEFB5-296C-5E4D-9668-212A73747204}" type="presParOf" srcId="{C2F74329-55E1-7C46-A3CB-8DE587C74277}" destId="{1CD1754B-12AD-6F46-9A67-4DC0AC9C4D9C}" srcOrd="1" destOrd="0" presId="urn:microsoft.com/office/officeart/2005/8/layout/hProcess10"/>
    <dgm:cxn modelId="{1295F471-BEB1-754C-9D78-9C6E29F4DF78}" type="presParOf" srcId="{1CD1754B-12AD-6F46-9A67-4DC0AC9C4D9C}" destId="{E4A2F89A-1709-DE4A-993A-3D436D914AA1}" srcOrd="0" destOrd="0" presId="urn:microsoft.com/office/officeart/2005/8/layout/hProcess10"/>
    <dgm:cxn modelId="{C1429C87-FD2E-3B40-B149-3B3E0708DA4F}" type="presParOf" srcId="{C2F74329-55E1-7C46-A3CB-8DE587C74277}" destId="{E9811905-8043-6748-8A49-91E0C6803495}" srcOrd="2" destOrd="0" presId="urn:microsoft.com/office/officeart/2005/8/layout/hProcess10"/>
    <dgm:cxn modelId="{8FE57C70-BCDB-2842-8C6E-A47B6EBE0B41}" type="presParOf" srcId="{E9811905-8043-6748-8A49-91E0C6803495}" destId="{9446C156-9E7F-834F-826D-F49C6A600BEE}" srcOrd="0" destOrd="0" presId="urn:microsoft.com/office/officeart/2005/8/layout/hProcess10"/>
    <dgm:cxn modelId="{C0146F36-1AC5-5649-832F-2520532C7ECA}" type="presParOf" srcId="{E9811905-8043-6748-8A49-91E0C6803495}" destId="{0BEBACB1-78B7-9D43-BA81-B2B3E4EE59F5}" srcOrd="1" destOrd="0" presId="urn:microsoft.com/office/officeart/2005/8/layout/hProcess10"/>
    <dgm:cxn modelId="{8F38AC8B-69CB-8A4B-B324-EA72250F77A1}" type="presParOf" srcId="{C2F74329-55E1-7C46-A3CB-8DE587C74277}" destId="{20136E50-B8D2-F041-8F47-9AB48F1EB9CF}" srcOrd="3" destOrd="0" presId="urn:microsoft.com/office/officeart/2005/8/layout/hProcess10"/>
    <dgm:cxn modelId="{3C22EE02-8D83-DE48-BB00-1675C1ADE843}" type="presParOf" srcId="{20136E50-B8D2-F041-8F47-9AB48F1EB9CF}" destId="{D1F077FE-934A-904A-9A26-87FDAAA9FD0D}" srcOrd="0" destOrd="0" presId="urn:microsoft.com/office/officeart/2005/8/layout/hProcess10"/>
    <dgm:cxn modelId="{F96346B9-0A4B-2A49-8E1F-4E5F32E774A0}" type="presParOf" srcId="{C2F74329-55E1-7C46-A3CB-8DE587C74277}" destId="{E16E546E-EFFC-BB48-8A52-E0D01A7B4716}" srcOrd="4" destOrd="0" presId="urn:microsoft.com/office/officeart/2005/8/layout/hProcess10"/>
    <dgm:cxn modelId="{25D000F3-DE20-F84E-B49C-481763F5C703}" type="presParOf" srcId="{E16E546E-EFFC-BB48-8A52-E0D01A7B4716}" destId="{560E559F-4B69-884A-8DC4-DD2C670AD87B}" srcOrd="0" destOrd="0" presId="urn:microsoft.com/office/officeart/2005/8/layout/hProcess10"/>
    <dgm:cxn modelId="{55B1739A-D76F-B544-A02F-B21F9C8C160A}" type="presParOf" srcId="{E16E546E-EFFC-BB48-8A52-E0D01A7B4716}" destId="{0FE3CB02-DBAE-8842-9E7C-3E5879423F24}" srcOrd="1" destOrd="0" presId="urn:microsoft.com/office/officeart/2005/8/layout/hProcess10"/>
    <dgm:cxn modelId="{5FC9797B-03A1-3945-9D2D-00CF80584E25}" type="presParOf" srcId="{C2F74329-55E1-7C46-A3CB-8DE587C74277}" destId="{F68AB41E-C342-2146-9872-D6FA034237DB}" srcOrd="5" destOrd="0" presId="urn:microsoft.com/office/officeart/2005/8/layout/hProcess10"/>
    <dgm:cxn modelId="{41DAE80C-EA10-464A-B102-6D1DDBA30007}" type="presParOf" srcId="{F68AB41E-C342-2146-9872-D6FA034237DB}" destId="{B22790B3-CC61-4146-93D6-0E6AA74A2202}" srcOrd="0" destOrd="0" presId="urn:microsoft.com/office/officeart/2005/8/layout/hProcess10"/>
    <dgm:cxn modelId="{630CEAC2-C4C0-0D47-A51D-E26E0C27FB7A}" type="presParOf" srcId="{C2F74329-55E1-7C46-A3CB-8DE587C74277}" destId="{32066D2F-5E90-934E-8A08-0D8BFC3417ED}" srcOrd="6" destOrd="0" presId="urn:microsoft.com/office/officeart/2005/8/layout/hProcess10"/>
    <dgm:cxn modelId="{154B2BB2-CCC1-4946-B61A-D0C4D1AE41CC}" type="presParOf" srcId="{32066D2F-5E90-934E-8A08-0D8BFC3417ED}" destId="{1D8E1F64-468E-0049-B675-5D451DA425A4}" srcOrd="0" destOrd="0" presId="urn:microsoft.com/office/officeart/2005/8/layout/hProcess10"/>
    <dgm:cxn modelId="{F98F2351-6D28-B64D-87C7-F0C534DE98F1}" type="presParOf" srcId="{32066D2F-5E90-934E-8A08-0D8BFC3417ED}" destId="{04B0C8EB-58BF-6245-A6C7-27DFBE138800}" srcOrd="1" destOrd="0" presId="urn:microsoft.com/office/officeart/2005/8/layout/hProcess10"/>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01208C-B293-6146-A4AA-CA78F7F0C9E0}" type="doc">
      <dgm:prSet loTypeId="urn:microsoft.com/office/officeart/2005/8/layout/chevron1" loCatId="relationship" qsTypeId="urn:microsoft.com/office/officeart/2005/8/quickstyle/simple1" qsCatId="simple" csTypeId="urn:microsoft.com/office/officeart/2005/8/colors/accent5_4" csCatId="accent5" phldr="1"/>
      <dgm:spPr/>
      <dgm:t>
        <a:bodyPr/>
        <a:lstStyle/>
        <a:p>
          <a:endParaRPr lang="en-US"/>
        </a:p>
      </dgm:t>
    </dgm:pt>
    <dgm:pt modelId="{EB344985-7786-9640-94C2-647E028E4338}">
      <dgm:prSet phldrT="[Text]"/>
      <dgm:spPr>
        <a:solidFill>
          <a:srgbClr val="3E4268"/>
        </a:solidFill>
      </dgm:spPr>
      <dgm:t>
        <a:bodyPr/>
        <a:lstStyle/>
        <a:p>
          <a:r>
            <a:rPr lang="en-US" dirty="0"/>
            <a:t>Fetch VIIRS Land Cover data  </a:t>
          </a:r>
        </a:p>
      </dgm:t>
    </dgm:pt>
    <dgm:pt modelId="{1615D492-241F-7F47-A129-8619347516F8}" type="parTrans" cxnId="{2B71E6C8-C18B-1E4F-8ED7-96BF480CF422}">
      <dgm:prSet/>
      <dgm:spPr/>
      <dgm:t>
        <a:bodyPr/>
        <a:lstStyle/>
        <a:p>
          <a:endParaRPr lang="en-US"/>
        </a:p>
      </dgm:t>
    </dgm:pt>
    <dgm:pt modelId="{5631E8B9-5B11-4747-9BC3-272B357E47B9}" type="sibTrans" cxnId="{2B71E6C8-C18B-1E4F-8ED7-96BF480CF422}">
      <dgm:prSet/>
      <dgm:spPr/>
      <dgm:t>
        <a:bodyPr/>
        <a:lstStyle/>
        <a:p>
          <a:endParaRPr lang="en-US"/>
        </a:p>
      </dgm:t>
    </dgm:pt>
    <dgm:pt modelId="{E0DB7D84-C444-3D4E-BB53-D721FE378E9C}">
      <dgm:prSet phldrT="[Text]"/>
      <dgm:spPr>
        <a:solidFill>
          <a:srgbClr val="57688F"/>
        </a:solidFill>
      </dgm:spPr>
      <dgm:t>
        <a:bodyPr/>
        <a:lstStyle/>
        <a:p>
          <a:r>
            <a:rPr lang="en-US" dirty="0"/>
            <a:t>Parse data to Retrieve TIFF file</a:t>
          </a:r>
        </a:p>
      </dgm:t>
    </dgm:pt>
    <dgm:pt modelId="{EC0F4923-FC4C-FD4C-9B37-02155C033CCC}" type="parTrans" cxnId="{2DC653E0-B01B-4745-91CD-45C9617BF64F}">
      <dgm:prSet/>
      <dgm:spPr/>
      <dgm:t>
        <a:bodyPr/>
        <a:lstStyle/>
        <a:p>
          <a:endParaRPr lang="en-US"/>
        </a:p>
      </dgm:t>
    </dgm:pt>
    <dgm:pt modelId="{E13450BA-110A-4F4A-AA52-BAC13738215D}" type="sibTrans" cxnId="{2DC653E0-B01B-4745-91CD-45C9617BF64F}">
      <dgm:prSet/>
      <dgm:spPr/>
      <dgm:t>
        <a:bodyPr/>
        <a:lstStyle/>
        <a:p>
          <a:endParaRPr lang="en-US"/>
        </a:p>
      </dgm:t>
    </dgm:pt>
    <dgm:pt modelId="{2DD3A73F-166E-8345-8678-82455AEE75D5}">
      <dgm:prSet phldrT="[Text]"/>
      <dgm:spPr>
        <a:solidFill>
          <a:srgbClr val="7389BF"/>
        </a:solidFill>
      </dgm:spPr>
      <dgm:t>
        <a:bodyPr/>
        <a:lstStyle/>
        <a:p>
          <a:r>
            <a:rPr lang="en-US" dirty="0"/>
            <a:t>Use Current Day + 3 Days Prior </a:t>
          </a:r>
        </a:p>
      </dgm:t>
    </dgm:pt>
    <dgm:pt modelId="{CEA72648-2B5E-B74D-8A3C-E9D86E3B21EB}" type="parTrans" cxnId="{3EE8BAD1-E5F3-7C46-9F7C-0114043BBE71}">
      <dgm:prSet/>
      <dgm:spPr/>
      <dgm:t>
        <a:bodyPr/>
        <a:lstStyle/>
        <a:p>
          <a:endParaRPr lang="en-US"/>
        </a:p>
      </dgm:t>
    </dgm:pt>
    <dgm:pt modelId="{B2BF398D-31B3-754F-A583-06018DBDA85D}" type="sibTrans" cxnId="{3EE8BAD1-E5F3-7C46-9F7C-0114043BBE71}">
      <dgm:prSet/>
      <dgm:spPr/>
      <dgm:t>
        <a:bodyPr/>
        <a:lstStyle/>
        <a:p>
          <a:endParaRPr lang="en-US"/>
        </a:p>
      </dgm:t>
    </dgm:pt>
    <dgm:pt modelId="{5BEDCFDC-2E1A-2343-BC48-629E5007F96E}">
      <dgm:prSet phldrT="[Text]"/>
      <dgm:spPr/>
      <dgm:t>
        <a:bodyPr/>
        <a:lstStyle/>
        <a:p>
          <a:endParaRPr lang="en-US" dirty="0"/>
        </a:p>
      </dgm:t>
    </dgm:pt>
    <dgm:pt modelId="{B231A56B-08AC-D34D-8F46-EF5A86802A4A}" type="parTrans" cxnId="{0D95C19C-5177-1E42-8017-D1FFBEDAC741}">
      <dgm:prSet/>
      <dgm:spPr/>
      <dgm:t>
        <a:bodyPr/>
        <a:lstStyle/>
        <a:p>
          <a:endParaRPr lang="en-US"/>
        </a:p>
      </dgm:t>
    </dgm:pt>
    <dgm:pt modelId="{B751A2D5-7CBB-8E4F-A9AA-0A041A117F97}" type="sibTrans" cxnId="{0D95C19C-5177-1E42-8017-D1FFBEDAC741}">
      <dgm:prSet/>
      <dgm:spPr/>
      <dgm:t>
        <a:bodyPr/>
        <a:lstStyle/>
        <a:p>
          <a:endParaRPr lang="en-US"/>
        </a:p>
      </dgm:t>
    </dgm:pt>
    <dgm:pt modelId="{5DE53CFA-8740-2D4F-BAD1-6AF860DDD64E}">
      <dgm:prSet/>
      <dgm:spPr>
        <a:solidFill>
          <a:srgbClr val="7389BF"/>
        </a:solidFill>
      </dgm:spPr>
      <dgm:t>
        <a:bodyPr/>
        <a:lstStyle/>
        <a:p>
          <a:r>
            <a:rPr lang="en-US" dirty="0"/>
            <a:t>Convert Land Cover to NDSI</a:t>
          </a:r>
        </a:p>
      </dgm:t>
    </dgm:pt>
    <dgm:pt modelId="{87758957-906A-7840-B3F1-B8AD8D8ACFC3}" type="parTrans" cxnId="{20106A5A-178C-A646-92AD-0D3E9A4F2EA3}">
      <dgm:prSet/>
      <dgm:spPr/>
      <dgm:t>
        <a:bodyPr/>
        <a:lstStyle/>
        <a:p>
          <a:endParaRPr lang="en-US"/>
        </a:p>
      </dgm:t>
    </dgm:pt>
    <dgm:pt modelId="{C89433BE-17BF-D449-8A74-6A42322738EF}" type="sibTrans" cxnId="{20106A5A-178C-A646-92AD-0D3E9A4F2EA3}">
      <dgm:prSet/>
      <dgm:spPr/>
      <dgm:t>
        <a:bodyPr/>
        <a:lstStyle/>
        <a:p>
          <a:endParaRPr lang="en-US"/>
        </a:p>
      </dgm:t>
    </dgm:pt>
    <dgm:pt modelId="{B18CEEFC-9EEE-8B4A-84FB-6B1BA3A5E5EC}">
      <dgm:prSet/>
      <dgm:spPr>
        <a:solidFill>
          <a:srgbClr val="8B9CC7"/>
        </a:solidFill>
      </dgm:spPr>
      <dgm:t>
        <a:bodyPr/>
        <a:lstStyle/>
        <a:p>
          <a:r>
            <a:rPr lang="en-US"/>
            <a:t>Input Code to First Part for VIIRS</a:t>
          </a:r>
          <a:endParaRPr lang="en-US" dirty="0"/>
        </a:p>
      </dgm:t>
    </dgm:pt>
    <dgm:pt modelId="{89AF2587-C8B9-4540-9B9B-E0BF597CA297}" type="parTrans" cxnId="{E409C30F-C7BB-5B45-BE86-39679EFD6E92}">
      <dgm:prSet/>
      <dgm:spPr/>
      <dgm:t>
        <a:bodyPr/>
        <a:lstStyle/>
        <a:p>
          <a:endParaRPr lang="en-US"/>
        </a:p>
      </dgm:t>
    </dgm:pt>
    <dgm:pt modelId="{BDCF58AA-1C30-BD44-BCA3-33909621F3A7}" type="sibTrans" cxnId="{E409C30F-C7BB-5B45-BE86-39679EFD6E92}">
      <dgm:prSet/>
      <dgm:spPr/>
      <dgm:t>
        <a:bodyPr/>
        <a:lstStyle/>
        <a:p>
          <a:endParaRPr lang="en-US"/>
        </a:p>
      </dgm:t>
    </dgm:pt>
    <dgm:pt modelId="{2DED2408-6D0B-F94D-8862-8D181EF882D6}" type="pres">
      <dgm:prSet presAssocID="{C201208C-B293-6146-A4AA-CA78F7F0C9E0}" presName="Name0" presStyleCnt="0">
        <dgm:presLayoutVars>
          <dgm:dir/>
          <dgm:animLvl val="lvl"/>
          <dgm:resizeHandles val="exact"/>
        </dgm:presLayoutVars>
      </dgm:prSet>
      <dgm:spPr/>
      <dgm:t>
        <a:bodyPr/>
        <a:lstStyle/>
        <a:p>
          <a:endParaRPr lang="en-US"/>
        </a:p>
      </dgm:t>
    </dgm:pt>
    <dgm:pt modelId="{F979BD5A-A415-C744-911A-A15A2BEA39DD}" type="pres">
      <dgm:prSet presAssocID="{EB344985-7786-9640-94C2-647E028E4338}" presName="composite" presStyleCnt="0"/>
      <dgm:spPr/>
    </dgm:pt>
    <dgm:pt modelId="{AB08A35B-5C96-3F47-B464-97399E841446}" type="pres">
      <dgm:prSet presAssocID="{EB344985-7786-9640-94C2-647E028E4338}" presName="parTx" presStyleLbl="node1" presStyleIdx="0" presStyleCnt="5">
        <dgm:presLayoutVars>
          <dgm:chMax val="0"/>
          <dgm:chPref val="0"/>
          <dgm:bulletEnabled val="1"/>
        </dgm:presLayoutVars>
      </dgm:prSet>
      <dgm:spPr/>
      <dgm:t>
        <a:bodyPr/>
        <a:lstStyle/>
        <a:p>
          <a:endParaRPr lang="en-US"/>
        </a:p>
      </dgm:t>
    </dgm:pt>
    <dgm:pt modelId="{4401E6DF-D39D-764B-9C9B-2811553D4E9D}" type="pres">
      <dgm:prSet presAssocID="{EB344985-7786-9640-94C2-647E028E4338}" presName="desTx" presStyleLbl="revTx" presStyleIdx="0" presStyleCnt="1" custLinFactNeighborY="-4094">
        <dgm:presLayoutVars>
          <dgm:bulletEnabled val="1"/>
        </dgm:presLayoutVars>
      </dgm:prSet>
      <dgm:spPr/>
    </dgm:pt>
    <dgm:pt modelId="{D34FAA2D-738A-054A-A2D6-73BA2ACE87F5}" type="pres">
      <dgm:prSet presAssocID="{5631E8B9-5B11-4747-9BC3-272B357E47B9}" presName="space" presStyleCnt="0"/>
      <dgm:spPr/>
    </dgm:pt>
    <dgm:pt modelId="{62F0A9AD-16AD-C14D-9238-2E27D1ECFD1D}" type="pres">
      <dgm:prSet presAssocID="{E0DB7D84-C444-3D4E-BB53-D721FE378E9C}" presName="composite" presStyleCnt="0"/>
      <dgm:spPr/>
    </dgm:pt>
    <dgm:pt modelId="{C6EF3E6B-9060-8449-A277-8870682E52C8}" type="pres">
      <dgm:prSet presAssocID="{E0DB7D84-C444-3D4E-BB53-D721FE378E9C}" presName="parTx" presStyleLbl="node1" presStyleIdx="1" presStyleCnt="5">
        <dgm:presLayoutVars>
          <dgm:chMax val="0"/>
          <dgm:chPref val="0"/>
          <dgm:bulletEnabled val="1"/>
        </dgm:presLayoutVars>
      </dgm:prSet>
      <dgm:spPr/>
      <dgm:t>
        <a:bodyPr/>
        <a:lstStyle/>
        <a:p>
          <a:endParaRPr lang="en-US"/>
        </a:p>
      </dgm:t>
    </dgm:pt>
    <dgm:pt modelId="{80F2636D-03C8-7C46-A404-2BDEECCDC036}" type="pres">
      <dgm:prSet presAssocID="{E0DB7D84-C444-3D4E-BB53-D721FE378E9C}" presName="desTx" presStyleLbl="revTx" presStyleIdx="0" presStyleCnt="1" custLinFactNeighborX="-1619" custLinFactNeighborY="-4094">
        <dgm:presLayoutVars>
          <dgm:bulletEnabled val="1"/>
        </dgm:presLayoutVars>
      </dgm:prSet>
      <dgm:spPr/>
    </dgm:pt>
    <dgm:pt modelId="{F151DB2E-8409-C949-9014-2A748A46BF55}" type="pres">
      <dgm:prSet presAssocID="{E13450BA-110A-4F4A-AA52-BAC13738215D}" presName="space" presStyleCnt="0"/>
      <dgm:spPr/>
    </dgm:pt>
    <dgm:pt modelId="{3028C8CE-A8E9-864B-827D-76983B5E87DA}" type="pres">
      <dgm:prSet presAssocID="{2DD3A73F-166E-8345-8678-82455AEE75D5}" presName="composite" presStyleCnt="0"/>
      <dgm:spPr/>
    </dgm:pt>
    <dgm:pt modelId="{7F329D00-D6DB-6D4E-8F86-17FAC8DB88A8}" type="pres">
      <dgm:prSet presAssocID="{2DD3A73F-166E-8345-8678-82455AEE75D5}" presName="parTx" presStyleLbl="node1" presStyleIdx="2" presStyleCnt="5">
        <dgm:presLayoutVars>
          <dgm:chMax val="0"/>
          <dgm:chPref val="0"/>
          <dgm:bulletEnabled val="1"/>
        </dgm:presLayoutVars>
      </dgm:prSet>
      <dgm:spPr/>
      <dgm:t>
        <a:bodyPr/>
        <a:lstStyle/>
        <a:p>
          <a:endParaRPr lang="en-US"/>
        </a:p>
      </dgm:t>
    </dgm:pt>
    <dgm:pt modelId="{A39560D9-A2D0-2742-BF4F-A638FEE8B6B0}" type="pres">
      <dgm:prSet presAssocID="{2DD3A73F-166E-8345-8678-82455AEE75D5}" presName="desTx" presStyleLbl="revTx" presStyleIdx="0" presStyleCnt="1">
        <dgm:presLayoutVars>
          <dgm:bulletEnabled val="1"/>
        </dgm:presLayoutVars>
      </dgm:prSet>
      <dgm:spPr/>
      <dgm:t>
        <a:bodyPr/>
        <a:lstStyle/>
        <a:p>
          <a:endParaRPr lang="en-US"/>
        </a:p>
      </dgm:t>
    </dgm:pt>
    <dgm:pt modelId="{BE801902-FA92-2342-BC79-342B35C22C4A}" type="pres">
      <dgm:prSet presAssocID="{B2BF398D-31B3-754F-A583-06018DBDA85D}" presName="space" presStyleCnt="0"/>
      <dgm:spPr/>
    </dgm:pt>
    <dgm:pt modelId="{57340E6B-AE46-6849-87DD-86525860A8E5}" type="pres">
      <dgm:prSet presAssocID="{5DE53CFA-8740-2D4F-BAD1-6AF860DDD64E}" presName="composite" presStyleCnt="0"/>
      <dgm:spPr/>
    </dgm:pt>
    <dgm:pt modelId="{8624C599-9E71-D247-B990-69FE474B61AF}" type="pres">
      <dgm:prSet presAssocID="{5DE53CFA-8740-2D4F-BAD1-6AF860DDD64E}" presName="parTx" presStyleLbl="node1" presStyleIdx="3" presStyleCnt="5">
        <dgm:presLayoutVars>
          <dgm:chMax val="0"/>
          <dgm:chPref val="0"/>
          <dgm:bulletEnabled val="1"/>
        </dgm:presLayoutVars>
      </dgm:prSet>
      <dgm:spPr/>
      <dgm:t>
        <a:bodyPr/>
        <a:lstStyle/>
        <a:p>
          <a:endParaRPr lang="en-US"/>
        </a:p>
      </dgm:t>
    </dgm:pt>
    <dgm:pt modelId="{6F163CBE-1B45-4042-A126-DD75EA5B04FD}" type="pres">
      <dgm:prSet presAssocID="{5DE53CFA-8740-2D4F-BAD1-6AF860DDD64E}" presName="desTx" presStyleLbl="revTx" presStyleIdx="0" presStyleCnt="1">
        <dgm:presLayoutVars>
          <dgm:bulletEnabled val="1"/>
        </dgm:presLayoutVars>
      </dgm:prSet>
      <dgm:spPr/>
    </dgm:pt>
    <dgm:pt modelId="{07FF887E-4416-A34D-BDC6-E0275D7FE006}" type="pres">
      <dgm:prSet presAssocID="{C89433BE-17BF-D449-8A74-6A42322738EF}" presName="space" presStyleCnt="0"/>
      <dgm:spPr/>
    </dgm:pt>
    <dgm:pt modelId="{D40D92D6-AF6E-BC48-89E8-AED435B1F65F}" type="pres">
      <dgm:prSet presAssocID="{B18CEEFC-9EEE-8B4A-84FB-6B1BA3A5E5EC}" presName="composite" presStyleCnt="0"/>
      <dgm:spPr/>
    </dgm:pt>
    <dgm:pt modelId="{9B946FE6-166E-124D-811F-3D0ADDB6E3B8}" type="pres">
      <dgm:prSet presAssocID="{B18CEEFC-9EEE-8B4A-84FB-6B1BA3A5E5EC}" presName="parTx" presStyleLbl="node1" presStyleIdx="4" presStyleCnt="5">
        <dgm:presLayoutVars>
          <dgm:chMax val="0"/>
          <dgm:chPref val="0"/>
          <dgm:bulletEnabled val="1"/>
        </dgm:presLayoutVars>
      </dgm:prSet>
      <dgm:spPr/>
      <dgm:t>
        <a:bodyPr/>
        <a:lstStyle/>
        <a:p>
          <a:endParaRPr lang="en-US"/>
        </a:p>
      </dgm:t>
    </dgm:pt>
    <dgm:pt modelId="{6B4D4BD4-3AF2-654E-953A-96F9F281634E}" type="pres">
      <dgm:prSet presAssocID="{B18CEEFC-9EEE-8B4A-84FB-6B1BA3A5E5EC}" presName="desTx" presStyleLbl="revTx" presStyleIdx="0" presStyleCnt="1">
        <dgm:presLayoutVars>
          <dgm:bulletEnabled val="1"/>
        </dgm:presLayoutVars>
      </dgm:prSet>
      <dgm:spPr/>
    </dgm:pt>
  </dgm:ptLst>
  <dgm:cxnLst>
    <dgm:cxn modelId="{B7C8B01B-510B-8442-B0FF-790320CD3B0F}" type="presOf" srcId="{5DE53CFA-8740-2D4F-BAD1-6AF860DDD64E}" destId="{8624C599-9E71-D247-B990-69FE474B61AF}" srcOrd="0" destOrd="0" presId="urn:microsoft.com/office/officeart/2005/8/layout/chevron1"/>
    <dgm:cxn modelId="{0D95C19C-5177-1E42-8017-D1FFBEDAC741}" srcId="{2DD3A73F-166E-8345-8678-82455AEE75D5}" destId="{5BEDCFDC-2E1A-2343-BC48-629E5007F96E}" srcOrd="0" destOrd="0" parTransId="{B231A56B-08AC-D34D-8F46-EF5A86802A4A}" sibTransId="{B751A2D5-7CBB-8E4F-A9AA-0A041A117F97}"/>
    <dgm:cxn modelId="{99ED8EB5-6351-CA4E-9062-2898A94C0919}" type="presOf" srcId="{C201208C-B293-6146-A4AA-CA78F7F0C9E0}" destId="{2DED2408-6D0B-F94D-8862-8D181EF882D6}" srcOrd="0" destOrd="0" presId="urn:microsoft.com/office/officeart/2005/8/layout/chevron1"/>
    <dgm:cxn modelId="{3EE8BAD1-E5F3-7C46-9F7C-0114043BBE71}" srcId="{C201208C-B293-6146-A4AA-CA78F7F0C9E0}" destId="{2DD3A73F-166E-8345-8678-82455AEE75D5}" srcOrd="2" destOrd="0" parTransId="{CEA72648-2B5E-B74D-8A3C-E9D86E3B21EB}" sibTransId="{B2BF398D-31B3-754F-A583-06018DBDA85D}"/>
    <dgm:cxn modelId="{359ED76D-2290-DB49-BC88-B9533BB26F3E}" type="presOf" srcId="{E0DB7D84-C444-3D4E-BB53-D721FE378E9C}" destId="{C6EF3E6B-9060-8449-A277-8870682E52C8}" srcOrd="0" destOrd="0" presId="urn:microsoft.com/office/officeart/2005/8/layout/chevron1"/>
    <dgm:cxn modelId="{2DC653E0-B01B-4745-91CD-45C9617BF64F}" srcId="{C201208C-B293-6146-A4AA-CA78F7F0C9E0}" destId="{E0DB7D84-C444-3D4E-BB53-D721FE378E9C}" srcOrd="1" destOrd="0" parTransId="{EC0F4923-FC4C-FD4C-9B37-02155C033CCC}" sibTransId="{E13450BA-110A-4F4A-AA52-BAC13738215D}"/>
    <dgm:cxn modelId="{2B71E6C8-C18B-1E4F-8ED7-96BF480CF422}" srcId="{C201208C-B293-6146-A4AA-CA78F7F0C9E0}" destId="{EB344985-7786-9640-94C2-647E028E4338}" srcOrd="0" destOrd="0" parTransId="{1615D492-241F-7F47-A129-8619347516F8}" sibTransId="{5631E8B9-5B11-4747-9BC3-272B357E47B9}"/>
    <dgm:cxn modelId="{1403DC33-8DA6-954A-B33F-9107C35AD6BC}" type="presOf" srcId="{5BEDCFDC-2E1A-2343-BC48-629E5007F96E}" destId="{A39560D9-A2D0-2742-BF4F-A638FEE8B6B0}" srcOrd="0" destOrd="0" presId="urn:microsoft.com/office/officeart/2005/8/layout/chevron1"/>
    <dgm:cxn modelId="{20106A5A-178C-A646-92AD-0D3E9A4F2EA3}" srcId="{C201208C-B293-6146-A4AA-CA78F7F0C9E0}" destId="{5DE53CFA-8740-2D4F-BAD1-6AF860DDD64E}" srcOrd="3" destOrd="0" parTransId="{87758957-906A-7840-B3F1-B8AD8D8ACFC3}" sibTransId="{C89433BE-17BF-D449-8A74-6A42322738EF}"/>
    <dgm:cxn modelId="{E409C30F-C7BB-5B45-BE86-39679EFD6E92}" srcId="{C201208C-B293-6146-A4AA-CA78F7F0C9E0}" destId="{B18CEEFC-9EEE-8B4A-84FB-6B1BA3A5E5EC}" srcOrd="4" destOrd="0" parTransId="{89AF2587-C8B9-4540-9B9B-E0BF597CA297}" sibTransId="{BDCF58AA-1C30-BD44-BCA3-33909621F3A7}"/>
    <dgm:cxn modelId="{B0568343-3BD5-5743-B32D-2806A4234CEF}" type="presOf" srcId="{2DD3A73F-166E-8345-8678-82455AEE75D5}" destId="{7F329D00-D6DB-6D4E-8F86-17FAC8DB88A8}" srcOrd="0" destOrd="0" presId="urn:microsoft.com/office/officeart/2005/8/layout/chevron1"/>
    <dgm:cxn modelId="{C8243F1A-27D2-CE43-8335-E59F039C24EE}" type="presOf" srcId="{EB344985-7786-9640-94C2-647E028E4338}" destId="{AB08A35B-5C96-3F47-B464-97399E841446}" srcOrd="0" destOrd="0" presId="urn:microsoft.com/office/officeart/2005/8/layout/chevron1"/>
    <dgm:cxn modelId="{F5C55733-940D-9D49-B9E7-B1C40012370C}" type="presOf" srcId="{B18CEEFC-9EEE-8B4A-84FB-6B1BA3A5E5EC}" destId="{9B946FE6-166E-124D-811F-3D0ADDB6E3B8}" srcOrd="0" destOrd="0" presId="urn:microsoft.com/office/officeart/2005/8/layout/chevron1"/>
    <dgm:cxn modelId="{0F8F9E01-DA7E-3B41-9F68-EAFC3D283E25}" type="presParOf" srcId="{2DED2408-6D0B-F94D-8862-8D181EF882D6}" destId="{F979BD5A-A415-C744-911A-A15A2BEA39DD}" srcOrd="0" destOrd="0" presId="urn:microsoft.com/office/officeart/2005/8/layout/chevron1"/>
    <dgm:cxn modelId="{3F1FBA73-3133-214D-BA48-4E42CECE3527}" type="presParOf" srcId="{F979BD5A-A415-C744-911A-A15A2BEA39DD}" destId="{AB08A35B-5C96-3F47-B464-97399E841446}" srcOrd="0" destOrd="0" presId="urn:microsoft.com/office/officeart/2005/8/layout/chevron1"/>
    <dgm:cxn modelId="{10B0E72A-0723-354F-9A05-E667D4D02D64}" type="presParOf" srcId="{F979BD5A-A415-C744-911A-A15A2BEA39DD}" destId="{4401E6DF-D39D-764B-9C9B-2811553D4E9D}" srcOrd="1" destOrd="0" presId="urn:microsoft.com/office/officeart/2005/8/layout/chevron1"/>
    <dgm:cxn modelId="{CAF4CED1-5287-0740-A46A-014DD9A87209}" type="presParOf" srcId="{2DED2408-6D0B-F94D-8862-8D181EF882D6}" destId="{D34FAA2D-738A-054A-A2D6-73BA2ACE87F5}" srcOrd="1" destOrd="0" presId="urn:microsoft.com/office/officeart/2005/8/layout/chevron1"/>
    <dgm:cxn modelId="{09CAE424-CCF3-4943-AF18-27E867F6857B}" type="presParOf" srcId="{2DED2408-6D0B-F94D-8862-8D181EF882D6}" destId="{62F0A9AD-16AD-C14D-9238-2E27D1ECFD1D}" srcOrd="2" destOrd="0" presId="urn:microsoft.com/office/officeart/2005/8/layout/chevron1"/>
    <dgm:cxn modelId="{8A06556F-B215-064F-801C-2F93AEEA620A}" type="presParOf" srcId="{62F0A9AD-16AD-C14D-9238-2E27D1ECFD1D}" destId="{C6EF3E6B-9060-8449-A277-8870682E52C8}" srcOrd="0" destOrd="0" presId="urn:microsoft.com/office/officeart/2005/8/layout/chevron1"/>
    <dgm:cxn modelId="{611D7BD2-B562-3246-BB0D-2CECF9DAF363}" type="presParOf" srcId="{62F0A9AD-16AD-C14D-9238-2E27D1ECFD1D}" destId="{80F2636D-03C8-7C46-A404-2BDEECCDC036}" srcOrd="1" destOrd="0" presId="urn:microsoft.com/office/officeart/2005/8/layout/chevron1"/>
    <dgm:cxn modelId="{A1A2D018-9CA8-7F4E-BB07-0EB8B1186CC9}" type="presParOf" srcId="{2DED2408-6D0B-F94D-8862-8D181EF882D6}" destId="{F151DB2E-8409-C949-9014-2A748A46BF55}" srcOrd="3" destOrd="0" presId="urn:microsoft.com/office/officeart/2005/8/layout/chevron1"/>
    <dgm:cxn modelId="{40AE8E89-06F4-554F-9A07-592201C4D194}" type="presParOf" srcId="{2DED2408-6D0B-F94D-8862-8D181EF882D6}" destId="{3028C8CE-A8E9-864B-827D-76983B5E87DA}" srcOrd="4" destOrd="0" presId="urn:microsoft.com/office/officeart/2005/8/layout/chevron1"/>
    <dgm:cxn modelId="{F93265A7-B6E1-B542-B213-44B1406290FA}" type="presParOf" srcId="{3028C8CE-A8E9-864B-827D-76983B5E87DA}" destId="{7F329D00-D6DB-6D4E-8F86-17FAC8DB88A8}" srcOrd="0" destOrd="0" presId="urn:microsoft.com/office/officeart/2005/8/layout/chevron1"/>
    <dgm:cxn modelId="{201C0621-DE4C-C840-AC14-54C2D4426128}" type="presParOf" srcId="{3028C8CE-A8E9-864B-827D-76983B5E87DA}" destId="{A39560D9-A2D0-2742-BF4F-A638FEE8B6B0}" srcOrd="1" destOrd="0" presId="urn:microsoft.com/office/officeart/2005/8/layout/chevron1"/>
    <dgm:cxn modelId="{FB9D4EB6-AC1C-A94B-8172-86B9BF9FA58A}" type="presParOf" srcId="{2DED2408-6D0B-F94D-8862-8D181EF882D6}" destId="{BE801902-FA92-2342-BC79-342B35C22C4A}" srcOrd="5" destOrd="0" presId="urn:microsoft.com/office/officeart/2005/8/layout/chevron1"/>
    <dgm:cxn modelId="{5DB1A13A-CE58-1A4D-9E79-3E16C2BF565F}" type="presParOf" srcId="{2DED2408-6D0B-F94D-8862-8D181EF882D6}" destId="{57340E6B-AE46-6849-87DD-86525860A8E5}" srcOrd="6" destOrd="0" presId="urn:microsoft.com/office/officeart/2005/8/layout/chevron1"/>
    <dgm:cxn modelId="{3DE4228E-B53A-9143-ADC3-42AE67F30855}" type="presParOf" srcId="{57340E6B-AE46-6849-87DD-86525860A8E5}" destId="{8624C599-9E71-D247-B990-69FE474B61AF}" srcOrd="0" destOrd="0" presId="urn:microsoft.com/office/officeart/2005/8/layout/chevron1"/>
    <dgm:cxn modelId="{94CA4039-82CC-FD40-A609-D8516BE5ABE8}" type="presParOf" srcId="{57340E6B-AE46-6849-87DD-86525860A8E5}" destId="{6F163CBE-1B45-4042-A126-DD75EA5B04FD}" srcOrd="1" destOrd="0" presId="urn:microsoft.com/office/officeart/2005/8/layout/chevron1"/>
    <dgm:cxn modelId="{BCDC0140-55DF-8B4B-B5BC-441D3CC82EC8}" type="presParOf" srcId="{2DED2408-6D0B-F94D-8862-8D181EF882D6}" destId="{07FF887E-4416-A34D-BDC6-E0275D7FE006}" srcOrd="7" destOrd="0" presId="urn:microsoft.com/office/officeart/2005/8/layout/chevron1"/>
    <dgm:cxn modelId="{2426053C-FAD4-DD42-BE1E-F8C6AE863435}" type="presParOf" srcId="{2DED2408-6D0B-F94D-8862-8D181EF882D6}" destId="{D40D92D6-AF6E-BC48-89E8-AED435B1F65F}" srcOrd="8" destOrd="0" presId="urn:microsoft.com/office/officeart/2005/8/layout/chevron1"/>
    <dgm:cxn modelId="{8A45FE6C-F4FB-4948-8120-B64B0524F37B}" type="presParOf" srcId="{D40D92D6-AF6E-BC48-89E8-AED435B1F65F}" destId="{9B946FE6-166E-124D-811F-3D0ADDB6E3B8}" srcOrd="0" destOrd="0" presId="urn:microsoft.com/office/officeart/2005/8/layout/chevron1"/>
    <dgm:cxn modelId="{CBDF148B-9FF4-2943-B132-8EA4B7B1C89C}" type="presParOf" srcId="{D40D92D6-AF6E-BC48-89E8-AED435B1F65F}" destId="{6B4D4BD4-3AF2-654E-953A-96F9F281634E}"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8A35B-5C96-3F47-B464-97399E841446}">
      <dsp:nvSpPr>
        <dsp:cNvPr id="0" name=""/>
        <dsp:cNvSpPr/>
      </dsp:nvSpPr>
      <dsp:spPr>
        <a:xfrm>
          <a:off x="2427" y="195754"/>
          <a:ext cx="2112633" cy="845053"/>
        </a:xfrm>
        <a:prstGeom prst="chevron">
          <a:avLst/>
        </a:prstGeom>
        <a:solidFill>
          <a:srgbClr val="3E42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Download MODIS NDSI data  </a:t>
          </a:r>
        </a:p>
      </dsp:txBody>
      <dsp:txXfrm>
        <a:off x="424954" y="195754"/>
        <a:ext cx="1267580" cy="845053"/>
      </dsp:txXfrm>
    </dsp:sp>
    <dsp:sp modelId="{4401E6DF-D39D-764B-9C9B-2811553D4E9D}">
      <dsp:nvSpPr>
        <dsp:cNvPr id="0" name=""/>
        <dsp:cNvSpPr/>
      </dsp:nvSpPr>
      <dsp:spPr>
        <a:xfrm>
          <a:off x="2427" y="1146439"/>
          <a:ext cx="1690106" cy="14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4 consecutive days during snowmelt season</a:t>
          </a:r>
        </a:p>
      </dsp:txBody>
      <dsp:txXfrm>
        <a:off x="2427" y="1146439"/>
        <a:ext cx="1690106" cy="1406250"/>
      </dsp:txXfrm>
    </dsp:sp>
    <dsp:sp modelId="{C6EF3E6B-9060-8449-A277-8870682E52C8}">
      <dsp:nvSpPr>
        <dsp:cNvPr id="0" name=""/>
        <dsp:cNvSpPr/>
      </dsp:nvSpPr>
      <dsp:spPr>
        <a:xfrm>
          <a:off x="1899061" y="195754"/>
          <a:ext cx="2112633" cy="845053"/>
        </a:xfrm>
        <a:prstGeom prst="chevron">
          <a:avLst/>
        </a:prstGeom>
        <a:solidFill>
          <a:srgbClr val="3E42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Project &amp; Clip to Alaska</a:t>
          </a:r>
        </a:p>
      </dsp:txBody>
      <dsp:txXfrm>
        <a:off x="2321588" y="195754"/>
        <a:ext cx="1267580" cy="845053"/>
      </dsp:txXfrm>
    </dsp:sp>
    <dsp:sp modelId="{80F2636D-03C8-7C46-A404-2BDEECCDC036}">
      <dsp:nvSpPr>
        <dsp:cNvPr id="0" name=""/>
        <dsp:cNvSpPr/>
      </dsp:nvSpPr>
      <dsp:spPr>
        <a:xfrm>
          <a:off x="1899061" y="1146439"/>
          <a:ext cx="1690106" cy="14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Alaska Albers Equal Area Conic</a:t>
          </a:r>
        </a:p>
        <a:p>
          <a:pPr marL="171450" lvl="1" indent="-171450" algn="l" defTabSz="711200">
            <a:lnSpc>
              <a:spcPct val="90000"/>
            </a:lnSpc>
            <a:spcBef>
              <a:spcPct val="0"/>
            </a:spcBef>
            <a:spcAft>
              <a:spcPct val="15000"/>
            </a:spcAft>
            <a:buChar char="••"/>
          </a:pPr>
          <a:r>
            <a:rPr lang="en-US" sz="1600" kern="1200" dirty="0"/>
            <a:t>Non-burnable areas excluded</a:t>
          </a:r>
        </a:p>
      </dsp:txBody>
      <dsp:txXfrm>
        <a:off x="1899061" y="1146439"/>
        <a:ext cx="1690106" cy="1406250"/>
      </dsp:txXfrm>
    </dsp:sp>
    <dsp:sp modelId="{7F329D00-D6DB-6D4E-8F86-17FAC8DB88A8}">
      <dsp:nvSpPr>
        <dsp:cNvPr id="0" name=""/>
        <dsp:cNvSpPr/>
      </dsp:nvSpPr>
      <dsp:spPr>
        <a:xfrm>
          <a:off x="3795694" y="195754"/>
          <a:ext cx="2112633" cy="845053"/>
        </a:xfrm>
        <a:prstGeom prst="chevron">
          <a:avLst/>
        </a:prstGeom>
        <a:solidFill>
          <a:srgbClr val="5768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Reclassify NDSI Values to Binary</a:t>
          </a:r>
        </a:p>
      </dsp:txBody>
      <dsp:txXfrm>
        <a:off x="4218221" y="195754"/>
        <a:ext cx="1267580" cy="845053"/>
      </dsp:txXfrm>
    </dsp:sp>
    <dsp:sp modelId="{A39560D9-A2D0-2742-BF4F-A638FEE8B6B0}">
      <dsp:nvSpPr>
        <dsp:cNvPr id="0" name=""/>
        <dsp:cNvSpPr/>
      </dsp:nvSpPr>
      <dsp:spPr>
        <a:xfrm>
          <a:off x="3795694" y="1146439"/>
          <a:ext cx="1690106" cy="14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3795694" y="1146439"/>
        <a:ext cx="1690106" cy="1406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8A35B-5C96-3F47-B464-97399E841446}">
      <dsp:nvSpPr>
        <dsp:cNvPr id="0" name=""/>
        <dsp:cNvSpPr/>
      </dsp:nvSpPr>
      <dsp:spPr>
        <a:xfrm>
          <a:off x="48746" y="1191550"/>
          <a:ext cx="2083060" cy="836612"/>
        </a:xfrm>
        <a:prstGeom prst="chevron">
          <a:avLst/>
        </a:prstGeom>
        <a:solidFill>
          <a:srgbClr val="57688F">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dirty="0"/>
            <a:t> Change Detection Analysis of grid cells</a:t>
          </a:r>
        </a:p>
      </dsp:txBody>
      <dsp:txXfrm>
        <a:off x="467052" y="1191550"/>
        <a:ext cx="1246448" cy="836612"/>
      </dsp:txXfrm>
    </dsp:sp>
    <dsp:sp modelId="{4401E6DF-D39D-764B-9C9B-2811553D4E9D}">
      <dsp:nvSpPr>
        <dsp:cNvPr id="0" name=""/>
        <dsp:cNvSpPr/>
      </dsp:nvSpPr>
      <dsp:spPr>
        <a:xfrm>
          <a:off x="2004" y="2124890"/>
          <a:ext cx="1741234" cy="1318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1 </a:t>
          </a:r>
          <a:r>
            <a:rPr lang="en-US" sz="1600" kern="1200" dirty="0">
              <a:sym typeface="Wingdings" pitchFamily="2" charset="2"/>
            </a:rPr>
            <a:t> 0  0  0 snowmelt</a:t>
          </a:r>
          <a:endParaRPr lang="en-US" sz="1600" kern="1200" dirty="0"/>
        </a:p>
      </dsp:txBody>
      <dsp:txXfrm>
        <a:off x="2004" y="2124890"/>
        <a:ext cx="1741234" cy="1318570"/>
      </dsp:txXfrm>
    </dsp:sp>
    <dsp:sp modelId="{C6EF3E6B-9060-8449-A277-8870682E52C8}">
      <dsp:nvSpPr>
        <dsp:cNvPr id="0" name=""/>
        <dsp:cNvSpPr/>
      </dsp:nvSpPr>
      <dsp:spPr>
        <a:xfrm>
          <a:off x="1968435" y="1191445"/>
          <a:ext cx="2071285" cy="837032"/>
        </a:xfrm>
        <a:prstGeom prst="chevron">
          <a:avLst/>
        </a:prstGeom>
        <a:solidFill>
          <a:srgbClr val="7389BF">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Record &amp; Store Day of Thaw</a:t>
          </a:r>
        </a:p>
      </dsp:txBody>
      <dsp:txXfrm>
        <a:off x="2386951" y="1191445"/>
        <a:ext cx="1234253" cy="837032"/>
      </dsp:txXfrm>
    </dsp:sp>
    <dsp:sp modelId="{80F2636D-03C8-7C46-A404-2BDEECCDC036}">
      <dsp:nvSpPr>
        <dsp:cNvPr id="0" name=""/>
        <dsp:cNvSpPr/>
      </dsp:nvSpPr>
      <dsp:spPr>
        <a:xfrm>
          <a:off x="1915807" y="2124995"/>
          <a:ext cx="1741234" cy="1318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Historical Day of Thaw File</a:t>
          </a:r>
        </a:p>
      </dsp:txBody>
      <dsp:txXfrm>
        <a:off x="1915807" y="2124995"/>
        <a:ext cx="1741234" cy="1318570"/>
      </dsp:txXfrm>
    </dsp:sp>
    <dsp:sp modelId="{7F329D00-D6DB-6D4E-8F86-17FAC8DB88A8}">
      <dsp:nvSpPr>
        <dsp:cNvPr id="0" name=""/>
        <dsp:cNvSpPr/>
      </dsp:nvSpPr>
      <dsp:spPr>
        <a:xfrm>
          <a:off x="3874642" y="1190322"/>
          <a:ext cx="2074703" cy="841524"/>
        </a:xfrm>
        <a:prstGeom prst="chevron">
          <a:avLst/>
        </a:prstGeom>
        <a:solidFill>
          <a:srgbClr val="7389B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a:t>Output: Gridded data &amp; Map </a:t>
          </a:r>
        </a:p>
      </dsp:txBody>
      <dsp:txXfrm>
        <a:off x="4295404" y="1190322"/>
        <a:ext cx="1233179" cy="841524"/>
      </dsp:txXfrm>
    </dsp:sp>
    <dsp:sp modelId="{A39560D9-A2D0-2742-BF4F-A638FEE8B6B0}">
      <dsp:nvSpPr>
        <dsp:cNvPr id="0" name=""/>
        <dsp:cNvSpPr/>
      </dsp:nvSpPr>
      <dsp:spPr>
        <a:xfrm>
          <a:off x="3823721" y="2126118"/>
          <a:ext cx="1741234" cy="1318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Map: Gradient based on days since thaw</a:t>
          </a:r>
        </a:p>
        <a:p>
          <a:pPr marL="114300" lvl="1" indent="-114300" algn="l" defTabSz="666750">
            <a:lnSpc>
              <a:spcPct val="90000"/>
            </a:lnSpc>
            <a:spcBef>
              <a:spcPct val="0"/>
            </a:spcBef>
            <a:spcAft>
              <a:spcPct val="15000"/>
            </a:spcAft>
            <a:buChar char="••"/>
          </a:pPr>
          <a:r>
            <a:rPr lang="en-US" sz="1500" kern="1200" dirty="0"/>
            <a:t>Raw Gridded Snowmelt: Start Fire Indices</a:t>
          </a:r>
        </a:p>
      </dsp:txBody>
      <dsp:txXfrm>
        <a:off x="3823721" y="2126118"/>
        <a:ext cx="1741234" cy="13185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3496E-A797-1940-B4B0-D82A3E7B449C}">
      <dsp:nvSpPr>
        <dsp:cNvPr id="0" name=""/>
        <dsp:cNvSpPr/>
      </dsp:nvSpPr>
      <dsp:spPr>
        <a:xfrm>
          <a:off x="3418" y="666231"/>
          <a:ext cx="3008765" cy="302034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21FB85-D66F-1946-87E9-133BFBD13B39}">
      <dsp:nvSpPr>
        <dsp:cNvPr id="0" name=""/>
        <dsp:cNvSpPr/>
      </dsp:nvSpPr>
      <dsp:spPr>
        <a:xfrm>
          <a:off x="1216965" y="3272383"/>
          <a:ext cx="1422944" cy="711472"/>
        </a:xfrm>
        <a:prstGeom prst="roundRect">
          <a:avLst>
            <a:gd name="adj" fmla="val 10000"/>
          </a:avLst>
        </a:prstGeom>
        <a:solidFill>
          <a:srgbClr val="6971B2">
            <a:alpha val="9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Day 1</a:t>
          </a:r>
        </a:p>
      </dsp:txBody>
      <dsp:txXfrm>
        <a:off x="1237803" y="3293221"/>
        <a:ext cx="1381268" cy="669796"/>
      </dsp:txXfrm>
    </dsp:sp>
    <dsp:sp modelId="{1CD1754B-12AD-6F46-9A67-4DC0AC9C4D9C}">
      <dsp:nvSpPr>
        <dsp:cNvPr id="0" name=""/>
        <dsp:cNvSpPr/>
      </dsp:nvSpPr>
      <dsp:spPr>
        <a:xfrm>
          <a:off x="3352029" y="1882229"/>
          <a:ext cx="339845" cy="588349"/>
        </a:xfrm>
        <a:prstGeom prst="rightArrow">
          <a:avLst>
            <a:gd name="adj1" fmla="val 60000"/>
            <a:gd name="adj2" fmla="val 50000"/>
          </a:avLst>
        </a:prstGeom>
        <a:solidFill>
          <a:srgbClr val="6971B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3352029" y="1999899"/>
        <a:ext cx="237892" cy="353009"/>
      </dsp:txXfrm>
    </dsp:sp>
    <dsp:sp modelId="{9446C156-9E7F-834F-826D-F49C6A600BEE}">
      <dsp:nvSpPr>
        <dsp:cNvPr id="0" name=""/>
        <dsp:cNvSpPr/>
      </dsp:nvSpPr>
      <dsp:spPr>
        <a:xfrm>
          <a:off x="3983171" y="666231"/>
          <a:ext cx="3008716" cy="302034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EBACB1-78B7-9D43-BA81-B2B3E4EE59F5}">
      <dsp:nvSpPr>
        <dsp:cNvPr id="0" name=""/>
        <dsp:cNvSpPr/>
      </dsp:nvSpPr>
      <dsp:spPr>
        <a:xfrm>
          <a:off x="5153232" y="3269983"/>
          <a:ext cx="1422944" cy="711472"/>
        </a:xfrm>
        <a:prstGeom prst="roundRect">
          <a:avLst>
            <a:gd name="adj" fmla="val 10000"/>
          </a:avLst>
        </a:prstGeom>
        <a:solidFill>
          <a:srgbClr val="6971B2">
            <a:alpha val="9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Day 2</a:t>
          </a:r>
        </a:p>
      </dsp:txBody>
      <dsp:txXfrm>
        <a:off x="5174070" y="3290821"/>
        <a:ext cx="1381268" cy="669796"/>
      </dsp:txXfrm>
    </dsp:sp>
    <dsp:sp modelId="{20136E50-B8D2-F041-8F47-9AB48F1EB9CF}">
      <dsp:nvSpPr>
        <dsp:cNvPr id="0" name=""/>
        <dsp:cNvSpPr/>
      </dsp:nvSpPr>
      <dsp:spPr>
        <a:xfrm rot="21593183">
          <a:off x="7353304" y="1878171"/>
          <a:ext cx="361416" cy="588349"/>
        </a:xfrm>
        <a:prstGeom prst="rightArrow">
          <a:avLst>
            <a:gd name="adj1" fmla="val 60000"/>
            <a:gd name="adj2" fmla="val 50000"/>
          </a:avLst>
        </a:prstGeom>
        <a:solidFill>
          <a:srgbClr val="6971B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7353304" y="1995949"/>
        <a:ext cx="252991" cy="353009"/>
      </dsp:txXfrm>
    </dsp:sp>
    <dsp:sp modelId="{560E559F-4B69-884A-8DC4-DD2C670AD87B}">
      <dsp:nvSpPr>
        <dsp:cNvPr id="0" name=""/>
        <dsp:cNvSpPr/>
      </dsp:nvSpPr>
      <dsp:spPr>
        <a:xfrm>
          <a:off x="8024506" y="666225"/>
          <a:ext cx="3020346" cy="300430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E3CB02-DBAE-8842-9E7C-3E5879423F24}">
      <dsp:nvSpPr>
        <dsp:cNvPr id="0" name=""/>
        <dsp:cNvSpPr/>
      </dsp:nvSpPr>
      <dsp:spPr>
        <a:xfrm>
          <a:off x="9116715" y="3269965"/>
          <a:ext cx="1422944" cy="711472"/>
        </a:xfrm>
        <a:prstGeom prst="roundRect">
          <a:avLst>
            <a:gd name="adj" fmla="val 10000"/>
          </a:avLst>
        </a:prstGeom>
        <a:solidFill>
          <a:srgbClr val="6971B2">
            <a:alpha val="9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Day 3</a:t>
          </a:r>
        </a:p>
      </dsp:txBody>
      <dsp:txXfrm>
        <a:off x="9137553" y="3290803"/>
        <a:ext cx="1381268" cy="669796"/>
      </dsp:txXfrm>
    </dsp:sp>
    <dsp:sp modelId="{F68AB41E-C342-2146-9872-D6FA034237DB}">
      <dsp:nvSpPr>
        <dsp:cNvPr id="0" name=""/>
        <dsp:cNvSpPr/>
      </dsp:nvSpPr>
      <dsp:spPr>
        <a:xfrm rot="21586682">
          <a:off x="11332704" y="1866681"/>
          <a:ext cx="287854" cy="588349"/>
        </a:xfrm>
        <a:prstGeom prst="rightArrow">
          <a:avLst>
            <a:gd name="adj1" fmla="val 60000"/>
            <a:gd name="adj2" fmla="val 50000"/>
          </a:avLst>
        </a:prstGeom>
        <a:solidFill>
          <a:srgbClr val="6971B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11332704" y="1984518"/>
        <a:ext cx="201498" cy="353009"/>
      </dsp:txXfrm>
    </dsp:sp>
    <dsp:sp modelId="{1D8E1F64-468E-0049-B675-5D451DA425A4}">
      <dsp:nvSpPr>
        <dsp:cNvPr id="0" name=""/>
        <dsp:cNvSpPr/>
      </dsp:nvSpPr>
      <dsp:spPr>
        <a:xfrm>
          <a:off x="11867288" y="666237"/>
          <a:ext cx="3001101" cy="2974583"/>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B0C8EB-58BF-6245-A6C7-27DFBE138800}">
      <dsp:nvSpPr>
        <dsp:cNvPr id="0" name=""/>
        <dsp:cNvSpPr/>
      </dsp:nvSpPr>
      <dsp:spPr>
        <a:xfrm>
          <a:off x="13076391" y="3269977"/>
          <a:ext cx="1422944" cy="711472"/>
        </a:xfrm>
        <a:prstGeom prst="roundRect">
          <a:avLst>
            <a:gd name="adj" fmla="val 10000"/>
          </a:avLst>
        </a:prstGeom>
        <a:solidFill>
          <a:srgbClr val="6971B2">
            <a:alpha val="9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Day 4</a:t>
          </a:r>
        </a:p>
      </dsp:txBody>
      <dsp:txXfrm>
        <a:off x="13097229" y="3290815"/>
        <a:ext cx="1381268" cy="6697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3496E-A797-1940-B4B0-D82A3E7B449C}">
      <dsp:nvSpPr>
        <dsp:cNvPr id="0" name=""/>
        <dsp:cNvSpPr/>
      </dsp:nvSpPr>
      <dsp:spPr>
        <a:xfrm>
          <a:off x="3418" y="666231"/>
          <a:ext cx="3008765" cy="302034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21FB85-D66F-1946-87E9-133BFBD13B39}">
      <dsp:nvSpPr>
        <dsp:cNvPr id="0" name=""/>
        <dsp:cNvSpPr/>
      </dsp:nvSpPr>
      <dsp:spPr>
        <a:xfrm>
          <a:off x="1216965" y="3272383"/>
          <a:ext cx="1422944" cy="711472"/>
        </a:xfrm>
        <a:prstGeom prst="roundRect">
          <a:avLst>
            <a:gd name="adj" fmla="val 10000"/>
          </a:avLst>
        </a:prstGeom>
        <a:solidFill>
          <a:srgbClr val="6971B2">
            <a:alpha val="9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Day 1</a:t>
          </a:r>
        </a:p>
      </dsp:txBody>
      <dsp:txXfrm>
        <a:off x="1237803" y="3293221"/>
        <a:ext cx="1381268" cy="669796"/>
      </dsp:txXfrm>
    </dsp:sp>
    <dsp:sp modelId="{1CD1754B-12AD-6F46-9A67-4DC0AC9C4D9C}">
      <dsp:nvSpPr>
        <dsp:cNvPr id="0" name=""/>
        <dsp:cNvSpPr/>
      </dsp:nvSpPr>
      <dsp:spPr>
        <a:xfrm>
          <a:off x="3352029" y="1882229"/>
          <a:ext cx="339845" cy="588349"/>
        </a:xfrm>
        <a:prstGeom prst="rightArrow">
          <a:avLst>
            <a:gd name="adj1" fmla="val 60000"/>
            <a:gd name="adj2" fmla="val 50000"/>
          </a:avLst>
        </a:prstGeom>
        <a:solidFill>
          <a:srgbClr val="6971B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3352029" y="1999899"/>
        <a:ext cx="237892" cy="353009"/>
      </dsp:txXfrm>
    </dsp:sp>
    <dsp:sp modelId="{9446C156-9E7F-834F-826D-F49C6A600BEE}">
      <dsp:nvSpPr>
        <dsp:cNvPr id="0" name=""/>
        <dsp:cNvSpPr/>
      </dsp:nvSpPr>
      <dsp:spPr>
        <a:xfrm>
          <a:off x="3983171" y="666231"/>
          <a:ext cx="3008716" cy="302034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EBACB1-78B7-9D43-BA81-B2B3E4EE59F5}">
      <dsp:nvSpPr>
        <dsp:cNvPr id="0" name=""/>
        <dsp:cNvSpPr/>
      </dsp:nvSpPr>
      <dsp:spPr>
        <a:xfrm>
          <a:off x="5153232" y="3269983"/>
          <a:ext cx="1422944" cy="711472"/>
        </a:xfrm>
        <a:prstGeom prst="roundRect">
          <a:avLst>
            <a:gd name="adj" fmla="val 10000"/>
          </a:avLst>
        </a:prstGeom>
        <a:solidFill>
          <a:srgbClr val="6971B2">
            <a:alpha val="9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Day 2</a:t>
          </a:r>
        </a:p>
      </dsp:txBody>
      <dsp:txXfrm>
        <a:off x="5174070" y="3290821"/>
        <a:ext cx="1381268" cy="669796"/>
      </dsp:txXfrm>
    </dsp:sp>
    <dsp:sp modelId="{20136E50-B8D2-F041-8F47-9AB48F1EB9CF}">
      <dsp:nvSpPr>
        <dsp:cNvPr id="0" name=""/>
        <dsp:cNvSpPr/>
      </dsp:nvSpPr>
      <dsp:spPr>
        <a:xfrm rot="21593183">
          <a:off x="7353304" y="1878171"/>
          <a:ext cx="361416" cy="588349"/>
        </a:xfrm>
        <a:prstGeom prst="rightArrow">
          <a:avLst>
            <a:gd name="adj1" fmla="val 60000"/>
            <a:gd name="adj2" fmla="val 50000"/>
          </a:avLst>
        </a:prstGeom>
        <a:solidFill>
          <a:srgbClr val="6971B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7353304" y="1995949"/>
        <a:ext cx="252991" cy="353009"/>
      </dsp:txXfrm>
    </dsp:sp>
    <dsp:sp modelId="{560E559F-4B69-884A-8DC4-DD2C670AD87B}">
      <dsp:nvSpPr>
        <dsp:cNvPr id="0" name=""/>
        <dsp:cNvSpPr/>
      </dsp:nvSpPr>
      <dsp:spPr>
        <a:xfrm>
          <a:off x="8024506" y="666225"/>
          <a:ext cx="3020346" cy="300430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E3CB02-DBAE-8842-9E7C-3E5879423F24}">
      <dsp:nvSpPr>
        <dsp:cNvPr id="0" name=""/>
        <dsp:cNvSpPr/>
      </dsp:nvSpPr>
      <dsp:spPr>
        <a:xfrm>
          <a:off x="9116715" y="3269965"/>
          <a:ext cx="1422944" cy="711472"/>
        </a:xfrm>
        <a:prstGeom prst="roundRect">
          <a:avLst>
            <a:gd name="adj" fmla="val 10000"/>
          </a:avLst>
        </a:prstGeom>
        <a:solidFill>
          <a:srgbClr val="6971B2">
            <a:alpha val="9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Day 3</a:t>
          </a:r>
        </a:p>
      </dsp:txBody>
      <dsp:txXfrm>
        <a:off x="9137553" y="3290803"/>
        <a:ext cx="1381268" cy="669796"/>
      </dsp:txXfrm>
    </dsp:sp>
    <dsp:sp modelId="{F68AB41E-C342-2146-9872-D6FA034237DB}">
      <dsp:nvSpPr>
        <dsp:cNvPr id="0" name=""/>
        <dsp:cNvSpPr/>
      </dsp:nvSpPr>
      <dsp:spPr>
        <a:xfrm rot="21586682">
          <a:off x="11332704" y="1866681"/>
          <a:ext cx="287854" cy="588349"/>
        </a:xfrm>
        <a:prstGeom prst="rightArrow">
          <a:avLst>
            <a:gd name="adj1" fmla="val 60000"/>
            <a:gd name="adj2" fmla="val 50000"/>
          </a:avLst>
        </a:prstGeom>
        <a:solidFill>
          <a:srgbClr val="6971B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11332704" y="1984518"/>
        <a:ext cx="201498" cy="353009"/>
      </dsp:txXfrm>
    </dsp:sp>
    <dsp:sp modelId="{1D8E1F64-468E-0049-B675-5D451DA425A4}">
      <dsp:nvSpPr>
        <dsp:cNvPr id="0" name=""/>
        <dsp:cNvSpPr/>
      </dsp:nvSpPr>
      <dsp:spPr>
        <a:xfrm>
          <a:off x="11867288" y="666237"/>
          <a:ext cx="3001101" cy="2974583"/>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B0C8EB-58BF-6245-A6C7-27DFBE138800}">
      <dsp:nvSpPr>
        <dsp:cNvPr id="0" name=""/>
        <dsp:cNvSpPr/>
      </dsp:nvSpPr>
      <dsp:spPr>
        <a:xfrm>
          <a:off x="13076391" y="3269977"/>
          <a:ext cx="1422944" cy="711472"/>
        </a:xfrm>
        <a:prstGeom prst="roundRect">
          <a:avLst>
            <a:gd name="adj" fmla="val 10000"/>
          </a:avLst>
        </a:prstGeom>
        <a:solidFill>
          <a:srgbClr val="6971B2">
            <a:alpha val="9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Day 4</a:t>
          </a:r>
        </a:p>
      </dsp:txBody>
      <dsp:txXfrm>
        <a:off x="13097229" y="3290815"/>
        <a:ext cx="1381268" cy="6697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3496E-A797-1940-B4B0-D82A3E7B449C}">
      <dsp:nvSpPr>
        <dsp:cNvPr id="0" name=""/>
        <dsp:cNvSpPr/>
      </dsp:nvSpPr>
      <dsp:spPr>
        <a:xfrm>
          <a:off x="3418" y="666231"/>
          <a:ext cx="3008765" cy="302034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21FB85-D66F-1946-87E9-133BFBD13B39}">
      <dsp:nvSpPr>
        <dsp:cNvPr id="0" name=""/>
        <dsp:cNvSpPr/>
      </dsp:nvSpPr>
      <dsp:spPr>
        <a:xfrm>
          <a:off x="1216965" y="3272383"/>
          <a:ext cx="1422944" cy="711472"/>
        </a:xfrm>
        <a:prstGeom prst="roundRect">
          <a:avLst>
            <a:gd name="adj" fmla="val 10000"/>
          </a:avLst>
        </a:prstGeom>
        <a:solidFill>
          <a:srgbClr val="6971B2">
            <a:alpha val="9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Day 1</a:t>
          </a:r>
        </a:p>
      </dsp:txBody>
      <dsp:txXfrm>
        <a:off x="1237803" y="3293221"/>
        <a:ext cx="1381268" cy="669796"/>
      </dsp:txXfrm>
    </dsp:sp>
    <dsp:sp modelId="{1CD1754B-12AD-6F46-9A67-4DC0AC9C4D9C}">
      <dsp:nvSpPr>
        <dsp:cNvPr id="0" name=""/>
        <dsp:cNvSpPr/>
      </dsp:nvSpPr>
      <dsp:spPr>
        <a:xfrm>
          <a:off x="3352029" y="1882229"/>
          <a:ext cx="339845" cy="588349"/>
        </a:xfrm>
        <a:prstGeom prst="rightArrow">
          <a:avLst>
            <a:gd name="adj1" fmla="val 60000"/>
            <a:gd name="adj2" fmla="val 50000"/>
          </a:avLst>
        </a:prstGeom>
        <a:solidFill>
          <a:srgbClr val="6971B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3352029" y="1999899"/>
        <a:ext cx="237892" cy="353009"/>
      </dsp:txXfrm>
    </dsp:sp>
    <dsp:sp modelId="{9446C156-9E7F-834F-826D-F49C6A600BEE}">
      <dsp:nvSpPr>
        <dsp:cNvPr id="0" name=""/>
        <dsp:cNvSpPr/>
      </dsp:nvSpPr>
      <dsp:spPr>
        <a:xfrm>
          <a:off x="3983171" y="666231"/>
          <a:ext cx="3008716" cy="302034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EBACB1-78B7-9D43-BA81-B2B3E4EE59F5}">
      <dsp:nvSpPr>
        <dsp:cNvPr id="0" name=""/>
        <dsp:cNvSpPr/>
      </dsp:nvSpPr>
      <dsp:spPr>
        <a:xfrm>
          <a:off x="5153232" y="3269983"/>
          <a:ext cx="1422944" cy="711472"/>
        </a:xfrm>
        <a:prstGeom prst="roundRect">
          <a:avLst>
            <a:gd name="adj" fmla="val 10000"/>
          </a:avLst>
        </a:prstGeom>
        <a:solidFill>
          <a:srgbClr val="6971B2">
            <a:alpha val="9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Day 2</a:t>
          </a:r>
        </a:p>
      </dsp:txBody>
      <dsp:txXfrm>
        <a:off x="5174070" y="3290821"/>
        <a:ext cx="1381268" cy="669796"/>
      </dsp:txXfrm>
    </dsp:sp>
    <dsp:sp modelId="{20136E50-B8D2-F041-8F47-9AB48F1EB9CF}">
      <dsp:nvSpPr>
        <dsp:cNvPr id="0" name=""/>
        <dsp:cNvSpPr/>
      </dsp:nvSpPr>
      <dsp:spPr>
        <a:xfrm rot="21593183">
          <a:off x="7353304" y="1878171"/>
          <a:ext cx="361416" cy="588349"/>
        </a:xfrm>
        <a:prstGeom prst="rightArrow">
          <a:avLst>
            <a:gd name="adj1" fmla="val 60000"/>
            <a:gd name="adj2" fmla="val 50000"/>
          </a:avLst>
        </a:prstGeom>
        <a:solidFill>
          <a:srgbClr val="6971B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7353304" y="1995949"/>
        <a:ext cx="252991" cy="353009"/>
      </dsp:txXfrm>
    </dsp:sp>
    <dsp:sp modelId="{560E559F-4B69-884A-8DC4-DD2C670AD87B}">
      <dsp:nvSpPr>
        <dsp:cNvPr id="0" name=""/>
        <dsp:cNvSpPr/>
      </dsp:nvSpPr>
      <dsp:spPr>
        <a:xfrm>
          <a:off x="8024506" y="666225"/>
          <a:ext cx="3020346" cy="300430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E3CB02-DBAE-8842-9E7C-3E5879423F24}">
      <dsp:nvSpPr>
        <dsp:cNvPr id="0" name=""/>
        <dsp:cNvSpPr/>
      </dsp:nvSpPr>
      <dsp:spPr>
        <a:xfrm>
          <a:off x="9116715" y="3269965"/>
          <a:ext cx="1422944" cy="711472"/>
        </a:xfrm>
        <a:prstGeom prst="roundRect">
          <a:avLst>
            <a:gd name="adj" fmla="val 10000"/>
          </a:avLst>
        </a:prstGeom>
        <a:solidFill>
          <a:srgbClr val="6971B2">
            <a:alpha val="9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Day 3</a:t>
          </a:r>
        </a:p>
      </dsp:txBody>
      <dsp:txXfrm>
        <a:off x="9137553" y="3290803"/>
        <a:ext cx="1381268" cy="669796"/>
      </dsp:txXfrm>
    </dsp:sp>
    <dsp:sp modelId="{F68AB41E-C342-2146-9872-D6FA034237DB}">
      <dsp:nvSpPr>
        <dsp:cNvPr id="0" name=""/>
        <dsp:cNvSpPr/>
      </dsp:nvSpPr>
      <dsp:spPr>
        <a:xfrm rot="21586682">
          <a:off x="11332704" y="1866681"/>
          <a:ext cx="287854" cy="588349"/>
        </a:xfrm>
        <a:prstGeom prst="rightArrow">
          <a:avLst>
            <a:gd name="adj1" fmla="val 60000"/>
            <a:gd name="adj2" fmla="val 50000"/>
          </a:avLst>
        </a:prstGeom>
        <a:solidFill>
          <a:srgbClr val="6971B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11332704" y="1984518"/>
        <a:ext cx="201498" cy="353009"/>
      </dsp:txXfrm>
    </dsp:sp>
    <dsp:sp modelId="{1D8E1F64-468E-0049-B675-5D451DA425A4}">
      <dsp:nvSpPr>
        <dsp:cNvPr id="0" name=""/>
        <dsp:cNvSpPr/>
      </dsp:nvSpPr>
      <dsp:spPr>
        <a:xfrm>
          <a:off x="11867288" y="666237"/>
          <a:ext cx="3001101" cy="2974583"/>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B0C8EB-58BF-6245-A6C7-27DFBE138800}">
      <dsp:nvSpPr>
        <dsp:cNvPr id="0" name=""/>
        <dsp:cNvSpPr/>
      </dsp:nvSpPr>
      <dsp:spPr>
        <a:xfrm>
          <a:off x="13076391" y="3269977"/>
          <a:ext cx="1422944" cy="711472"/>
        </a:xfrm>
        <a:prstGeom prst="roundRect">
          <a:avLst>
            <a:gd name="adj" fmla="val 10000"/>
          </a:avLst>
        </a:prstGeom>
        <a:solidFill>
          <a:srgbClr val="6971B2">
            <a:alpha val="9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Day 4</a:t>
          </a:r>
        </a:p>
      </dsp:txBody>
      <dsp:txXfrm>
        <a:off x="13097229" y="3290815"/>
        <a:ext cx="1381268" cy="6697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3496E-A797-1940-B4B0-D82A3E7B449C}">
      <dsp:nvSpPr>
        <dsp:cNvPr id="0" name=""/>
        <dsp:cNvSpPr/>
      </dsp:nvSpPr>
      <dsp:spPr>
        <a:xfrm>
          <a:off x="2737" y="0"/>
          <a:ext cx="2409554" cy="241882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21FB85-D66F-1946-87E9-133BFBD13B39}">
      <dsp:nvSpPr>
        <dsp:cNvPr id="0" name=""/>
        <dsp:cNvSpPr/>
      </dsp:nvSpPr>
      <dsp:spPr>
        <a:xfrm>
          <a:off x="974600" y="2076491"/>
          <a:ext cx="1139557" cy="569778"/>
        </a:xfrm>
        <a:prstGeom prst="roundRect">
          <a:avLst>
            <a:gd name="adj" fmla="val 10000"/>
          </a:avLst>
        </a:prstGeom>
        <a:solidFill>
          <a:schemeClr val="accent1">
            <a:hueOff val="0"/>
            <a:satOff val="0"/>
            <a:lumOff val="0"/>
            <a:alpha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Day 1</a:t>
          </a:r>
        </a:p>
      </dsp:txBody>
      <dsp:txXfrm>
        <a:off x="991288" y="2093179"/>
        <a:ext cx="1106181" cy="536402"/>
      </dsp:txXfrm>
    </dsp:sp>
    <dsp:sp modelId="{1CD1754B-12AD-6F46-9A67-4DC0AC9C4D9C}">
      <dsp:nvSpPr>
        <dsp:cNvPr id="0" name=""/>
        <dsp:cNvSpPr/>
      </dsp:nvSpPr>
      <dsp:spPr>
        <a:xfrm>
          <a:off x="2684456" y="973826"/>
          <a:ext cx="272163" cy="4711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684456" y="1068061"/>
        <a:ext cx="190514" cy="282707"/>
      </dsp:txXfrm>
    </dsp:sp>
    <dsp:sp modelId="{9446C156-9E7F-834F-826D-F49C6A600BEE}">
      <dsp:nvSpPr>
        <dsp:cNvPr id="0" name=""/>
        <dsp:cNvSpPr/>
      </dsp:nvSpPr>
      <dsp:spPr>
        <a:xfrm>
          <a:off x="3189903" y="0"/>
          <a:ext cx="2409515" cy="241882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EBACB1-78B7-9D43-BA81-B2B3E4EE59F5}">
      <dsp:nvSpPr>
        <dsp:cNvPr id="0" name=""/>
        <dsp:cNvSpPr/>
      </dsp:nvSpPr>
      <dsp:spPr>
        <a:xfrm>
          <a:off x="4126941" y="2074569"/>
          <a:ext cx="1139557" cy="569778"/>
        </a:xfrm>
        <a:prstGeom prst="roundRect">
          <a:avLst>
            <a:gd name="adj" fmla="val 10000"/>
          </a:avLst>
        </a:prstGeom>
        <a:solidFill>
          <a:schemeClr val="accent1">
            <a:hueOff val="0"/>
            <a:satOff val="0"/>
            <a:lumOff val="0"/>
            <a:alpha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Day 2</a:t>
          </a:r>
        </a:p>
      </dsp:txBody>
      <dsp:txXfrm>
        <a:off x="4143629" y="2091257"/>
        <a:ext cx="1106181" cy="536402"/>
      </dsp:txXfrm>
    </dsp:sp>
    <dsp:sp modelId="{20136E50-B8D2-F041-8F47-9AB48F1EB9CF}">
      <dsp:nvSpPr>
        <dsp:cNvPr id="0" name=""/>
        <dsp:cNvSpPr/>
      </dsp:nvSpPr>
      <dsp:spPr>
        <a:xfrm rot="21593189">
          <a:off x="5888857" y="970579"/>
          <a:ext cx="289439" cy="4711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5888857" y="1064900"/>
        <a:ext cx="202607" cy="282707"/>
      </dsp:txXfrm>
    </dsp:sp>
    <dsp:sp modelId="{560E559F-4B69-884A-8DC4-DD2C670AD87B}">
      <dsp:nvSpPr>
        <dsp:cNvPr id="0" name=""/>
        <dsp:cNvSpPr/>
      </dsp:nvSpPr>
      <dsp:spPr>
        <a:xfrm>
          <a:off x="6426386" y="0"/>
          <a:ext cx="2418829" cy="240598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E3CB02-DBAE-8842-9E7C-3E5879423F24}">
      <dsp:nvSpPr>
        <dsp:cNvPr id="0" name=""/>
        <dsp:cNvSpPr/>
      </dsp:nvSpPr>
      <dsp:spPr>
        <a:xfrm>
          <a:off x="7312960" y="2093614"/>
          <a:ext cx="1139557" cy="569778"/>
        </a:xfrm>
        <a:prstGeom prst="roundRect">
          <a:avLst>
            <a:gd name="adj" fmla="val 10000"/>
          </a:avLst>
        </a:prstGeom>
        <a:solidFill>
          <a:schemeClr val="accent1">
            <a:hueOff val="0"/>
            <a:satOff val="0"/>
            <a:lumOff val="0"/>
            <a:alpha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Day 3</a:t>
          </a:r>
        </a:p>
      </dsp:txBody>
      <dsp:txXfrm>
        <a:off x="7329648" y="2110302"/>
        <a:ext cx="1106181" cy="536402"/>
      </dsp:txXfrm>
    </dsp:sp>
    <dsp:sp modelId="{F68AB41E-C342-2146-9872-D6FA034237DB}">
      <dsp:nvSpPr>
        <dsp:cNvPr id="0" name=""/>
        <dsp:cNvSpPr/>
      </dsp:nvSpPr>
      <dsp:spPr>
        <a:xfrm rot="21586671">
          <a:off x="9075740" y="961374"/>
          <a:ext cx="230526" cy="4711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9075740" y="1055743"/>
        <a:ext cx="161368" cy="282707"/>
      </dsp:txXfrm>
    </dsp:sp>
    <dsp:sp modelId="{1D8E1F64-468E-0049-B675-5D451DA425A4}">
      <dsp:nvSpPr>
        <dsp:cNvPr id="0" name=""/>
        <dsp:cNvSpPr/>
      </dsp:nvSpPr>
      <dsp:spPr>
        <a:xfrm>
          <a:off x="9503859" y="0"/>
          <a:ext cx="2403417" cy="238218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B0C8EB-58BF-6245-A6C7-27DFBE138800}">
      <dsp:nvSpPr>
        <dsp:cNvPr id="0" name=""/>
        <dsp:cNvSpPr/>
      </dsp:nvSpPr>
      <dsp:spPr>
        <a:xfrm>
          <a:off x="10472163" y="2074564"/>
          <a:ext cx="1139557" cy="569778"/>
        </a:xfrm>
        <a:prstGeom prst="roundRect">
          <a:avLst>
            <a:gd name="adj" fmla="val 10000"/>
          </a:avLst>
        </a:prstGeom>
        <a:solidFill>
          <a:schemeClr val="accent1">
            <a:hueOff val="0"/>
            <a:satOff val="0"/>
            <a:lumOff val="0"/>
            <a:alpha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Day 4</a:t>
          </a:r>
        </a:p>
      </dsp:txBody>
      <dsp:txXfrm>
        <a:off x="10488851" y="2091252"/>
        <a:ext cx="1106181" cy="5364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8A35B-5C96-3F47-B464-97399E841446}">
      <dsp:nvSpPr>
        <dsp:cNvPr id="0" name=""/>
        <dsp:cNvSpPr/>
      </dsp:nvSpPr>
      <dsp:spPr>
        <a:xfrm>
          <a:off x="3659" y="2036031"/>
          <a:ext cx="2479863" cy="991945"/>
        </a:xfrm>
        <a:prstGeom prst="chevron">
          <a:avLst/>
        </a:prstGeom>
        <a:solidFill>
          <a:srgbClr val="3E42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US" sz="1900" kern="1200" dirty="0"/>
            <a:t>Fetch VIIRS Land Cover data  </a:t>
          </a:r>
        </a:p>
      </dsp:txBody>
      <dsp:txXfrm>
        <a:off x="499632" y="2036031"/>
        <a:ext cx="1487918" cy="991945"/>
      </dsp:txXfrm>
    </dsp:sp>
    <dsp:sp modelId="{C6EF3E6B-9060-8449-A277-8870682E52C8}">
      <dsp:nvSpPr>
        <dsp:cNvPr id="0" name=""/>
        <dsp:cNvSpPr/>
      </dsp:nvSpPr>
      <dsp:spPr>
        <a:xfrm>
          <a:off x="2267523" y="2036031"/>
          <a:ext cx="2479863" cy="991945"/>
        </a:xfrm>
        <a:prstGeom prst="chevron">
          <a:avLst/>
        </a:prstGeom>
        <a:solidFill>
          <a:srgbClr val="5768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US" sz="1900" kern="1200" dirty="0"/>
            <a:t>Parse data to Retrieve TIFF file</a:t>
          </a:r>
        </a:p>
      </dsp:txBody>
      <dsp:txXfrm>
        <a:off x="2763496" y="2036031"/>
        <a:ext cx="1487918" cy="991945"/>
      </dsp:txXfrm>
    </dsp:sp>
    <dsp:sp modelId="{7F329D00-D6DB-6D4E-8F86-17FAC8DB88A8}">
      <dsp:nvSpPr>
        <dsp:cNvPr id="0" name=""/>
        <dsp:cNvSpPr/>
      </dsp:nvSpPr>
      <dsp:spPr>
        <a:xfrm>
          <a:off x="4531387" y="2036031"/>
          <a:ext cx="2479863" cy="991945"/>
        </a:xfrm>
        <a:prstGeom prst="chevron">
          <a:avLst/>
        </a:prstGeom>
        <a:solidFill>
          <a:srgbClr val="7389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US" sz="1900" kern="1200" dirty="0"/>
            <a:t>Use Current Day + 3 Days Prior </a:t>
          </a:r>
        </a:p>
      </dsp:txBody>
      <dsp:txXfrm>
        <a:off x="5027360" y="2036031"/>
        <a:ext cx="1487918" cy="991945"/>
      </dsp:txXfrm>
    </dsp:sp>
    <dsp:sp modelId="{A39560D9-A2D0-2742-BF4F-A638FEE8B6B0}">
      <dsp:nvSpPr>
        <dsp:cNvPr id="0" name=""/>
        <dsp:cNvSpPr/>
      </dsp:nvSpPr>
      <dsp:spPr>
        <a:xfrm>
          <a:off x="4531387" y="3151970"/>
          <a:ext cx="1983890" cy="3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ct val="15000"/>
            </a:spcAft>
            <a:buChar char="••"/>
          </a:pPr>
          <a:endParaRPr lang="en-US" sz="1900" kern="1200" dirty="0"/>
        </a:p>
      </dsp:txBody>
      <dsp:txXfrm>
        <a:off x="4531387" y="3151970"/>
        <a:ext cx="1983890" cy="342000"/>
      </dsp:txXfrm>
    </dsp:sp>
    <dsp:sp modelId="{8624C599-9E71-D247-B990-69FE474B61AF}">
      <dsp:nvSpPr>
        <dsp:cNvPr id="0" name=""/>
        <dsp:cNvSpPr/>
      </dsp:nvSpPr>
      <dsp:spPr>
        <a:xfrm>
          <a:off x="6795250" y="2036031"/>
          <a:ext cx="2479863" cy="991945"/>
        </a:xfrm>
        <a:prstGeom prst="chevron">
          <a:avLst/>
        </a:prstGeom>
        <a:solidFill>
          <a:srgbClr val="7389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US" sz="1900" kern="1200" dirty="0"/>
            <a:t>Convert Land Cover to NDSI</a:t>
          </a:r>
        </a:p>
      </dsp:txBody>
      <dsp:txXfrm>
        <a:off x="7291223" y="2036031"/>
        <a:ext cx="1487918" cy="991945"/>
      </dsp:txXfrm>
    </dsp:sp>
    <dsp:sp modelId="{9B946FE6-166E-124D-811F-3D0ADDB6E3B8}">
      <dsp:nvSpPr>
        <dsp:cNvPr id="0" name=""/>
        <dsp:cNvSpPr/>
      </dsp:nvSpPr>
      <dsp:spPr>
        <a:xfrm>
          <a:off x="9059114" y="2036031"/>
          <a:ext cx="2479863" cy="991945"/>
        </a:xfrm>
        <a:prstGeom prst="chevron">
          <a:avLst/>
        </a:prstGeom>
        <a:solidFill>
          <a:srgbClr val="8B9C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US" sz="1900" kern="1200"/>
            <a:t>Input Code to First Part for VIIRS</a:t>
          </a:r>
          <a:endParaRPr lang="en-US" sz="1900" kern="1200" dirty="0"/>
        </a:p>
      </dsp:txBody>
      <dsp:txXfrm>
        <a:off x="9555087" y="2036031"/>
        <a:ext cx="1487918" cy="99194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4/23/2018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4/23/2018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wcc.nrcs.usda.gov/SnowNews/2012_photo_contest.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solidFill>
                  <a:srgbClr val="FF0000"/>
                </a:solidFill>
              </a:rPr>
              <a:t>Script: </a:t>
            </a:r>
            <a:r>
              <a:rPr lang="en-US" sz="1200" b="0" i="0" u="none" strike="noStrike" kern="1200" dirty="0">
                <a:solidFill>
                  <a:schemeClr val="tx1"/>
                </a:solidFill>
                <a:effectLst/>
                <a:latin typeface="+mn-lt"/>
                <a:ea typeface="+mn-ea"/>
                <a:cs typeface="+mn-cs"/>
              </a:rPr>
              <a:t>Hello everyone thank you for being here today. My name is Caroline, my name is Laurel, my name is Daniel, my name is Jeshua, and we are the Alaska Disasters team from NCEI. </a:t>
            </a:r>
            <a:endParaRPr lang="en-US" b="0" dirty="0">
              <a:effectLst/>
            </a:endParaRPr>
          </a:p>
          <a:p>
            <a:pPr rtl="0"/>
            <a:r>
              <a:rPr lang="en-US" sz="1200" b="0" i="0" u="none" strike="noStrike" kern="1200" dirty="0">
                <a:solidFill>
                  <a:schemeClr val="tx1"/>
                </a:solidFill>
                <a:effectLst/>
                <a:latin typeface="+mn-lt"/>
                <a:ea typeface="+mn-ea"/>
                <a:cs typeface="+mn-cs"/>
              </a:rPr>
              <a:t>Our project focuses on the development of a snowmelt monitoring tool using NASA MODIS and NOAA Climate Data Records to aid Wildfire Managers in Alaska.</a:t>
            </a:r>
            <a:endParaRPr lang="en-US" b="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838245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Laurel &amp; Danny - Script: Our project partners requested that the final product of the SnoCoM tool utilize VIIRS data. After creating a proof of concept using the historical data from MODIS, the DEVELOP team coded a new first step for the tool to switch the inputting data source. Using Python, the Land Cover data was coded to extract from the Alaska GINA site, SANDY, and fetched the JSON file. The files were then coded to only grab the needed files by parsing the url to only grab TIFF files, data from the UAFGINA (University of Alaska, Fairbanks) location, and use Julian days to grab the current day and 3 most recent days previous. After the all the correct files were extracted and downloaded, the Land Cover data was converted to NDSI data. This was done by using bands from the Land Cover data and completing this equation that was taken from the VIIRS Snow Products User Guide. Once the data was outputted as an NDSI value, it was able to be added to the previous coding that was done with MODIS and create the necessary data and maps.</a:t>
            </a:r>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2214037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Caroline - Script: This graphic depicts the actual process that the tool will take every time it is run by our project partners. </a:t>
            </a:r>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929439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Laurel - Represent a Monthly Trend per Decade for each map. </a:t>
            </a:r>
            <a:r>
              <a:rPr lang="en-US" sz="1200" b="0" i="0" u="none" strike="noStrike" kern="1200" dirty="0">
                <a:solidFill>
                  <a:schemeClr val="tx1"/>
                </a:solidFill>
                <a:effectLst/>
                <a:latin typeface="+mn-lt"/>
                <a:ea typeface="+mn-ea"/>
                <a:cs typeface="+mn-cs"/>
              </a:rPr>
              <a:t>A historical analysis of snowmelt using NOAA Snow Cover Extent - Climate Data Records (SCE - CDR) was also conducted on the state of Alaska. </a:t>
            </a:r>
            <a:r>
              <a:rPr lang="en-US" sz="1200" b="0" i="0" kern="1200" dirty="0">
                <a:solidFill>
                  <a:schemeClr val="tx1"/>
                </a:solidFill>
                <a:effectLst/>
                <a:latin typeface="+mn-lt"/>
                <a:ea typeface="+mn-ea"/>
                <a:cs typeface="+mn-cs"/>
              </a:rPr>
              <a:t>One thing to keep in mind with the results is that because the SCE-CDR is one of the longest climate data records going back to 1967, in order to retain continuity with the results, we have to keep the same methodology that has been used for prior data. Due to this, the maps appear at a lower resolution, however, we can still gain a lot from both the maps and the data itself.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Rate of change per decade – Time rate of change is occurring over</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Image Source: </a:t>
            </a:r>
            <a:r>
              <a:rPr lang="en-US" dirty="0"/>
              <a:t>https://</a:t>
            </a:r>
            <a:r>
              <a:rPr lang="en-US" dirty="0" err="1"/>
              <a:t>data.nodc.noaa.gov</a:t>
            </a:r>
            <a:r>
              <a:rPr lang="en-US" dirty="0"/>
              <a:t>/</a:t>
            </a:r>
            <a:r>
              <a:rPr lang="en-US" dirty="0" err="1"/>
              <a:t>cgi</a:t>
            </a:r>
            <a:r>
              <a:rPr lang="en-US" dirty="0"/>
              <a:t>-bin/</a:t>
            </a:r>
            <a:r>
              <a:rPr lang="en-US" dirty="0" err="1"/>
              <a:t>iso?id</a:t>
            </a:r>
            <a:r>
              <a:rPr lang="en-US" dirty="0"/>
              <a:t>=gov.noaa.ncdc:C00756</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2775599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Laurel - The results of this monthly trend per decade analysis show these m</a:t>
            </a:r>
            <a:r>
              <a:rPr lang="en-US" dirty="0"/>
              <a:t>ain conclusions:</a:t>
            </a:r>
          </a:p>
          <a:p>
            <a:pPr marL="342900" indent="-342900">
              <a:spcBef>
                <a:spcPts val="200"/>
              </a:spcBef>
              <a:buClr>
                <a:srgbClr val="3E4268"/>
              </a:buClr>
              <a:buFont typeface="Webdings" panose="05030102010509060703" pitchFamily="18" charset="2"/>
              <a:buChar char="4"/>
            </a:pPr>
            <a:r>
              <a:rPr lang="en-US" dirty="0"/>
              <a:t>Greater amount of change occurring in the transition seasons</a:t>
            </a:r>
          </a:p>
          <a:p>
            <a:pPr marL="342900" indent="-342900">
              <a:spcBef>
                <a:spcPts val="200"/>
              </a:spcBef>
              <a:buClr>
                <a:srgbClr val="3E4268"/>
              </a:buClr>
              <a:buFont typeface="Webdings" panose="05030102010509060703" pitchFamily="18" charset="2"/>
              <a:buChar char="4"/>
            </a:pPr>
            <a:r>
              <a:rPr lang="en-US" dirty="0"/>
              <a:t>Winter and summer trends still established, however warming trend expanding</a:t>
            </a:r>
          </a:p>
          <a:p>
            <a:pPr marL="342900" indent="-342900">
              <a:spcBef>
                <a:spcPts val="200"/>
              </a:spcBef>
              <a:buClr>
                <a:srgbClr val="3E4268"/>
              </a:buClr>
              <a:buFont typeface="Webdings" panose="05030102010509060703" pitchFamily="18" charset="2"/>
              <a:buChar char="4"/>
            </a:pPr>
            <a:r>
              <a:rPr lang="en-US" dirty="0"/>
              <a:t>Compared results to Alaska temperature trends using NCEI tool that shows the average temperature of each month from 1925-2017. Interesting find was that even though April shows little change on the Historical Trend Analysis, the rate of temperature change in Alaska is greater during April compared to May and June, which led us to hypothesize that we haven’t seen change, because it has yet to occur, due to temperature impact still occurring. </a:t>
            </a:r>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609442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Laurel - Main Conclusions:</a:t>
            </a:r>
          </a:p>
          <a:p>
            <a:pPr marL="342900" indent="-342900">
              <a:spcBef>
                <a:spcPts val="200"/>
              </a:spcBef>
              <a:buClr>
                <a:srgbClr val="3E4268"/>
              </a:buClr>
              <a:buFont typeface="Webdings" panose="05030102010509060703" pitchFamily="18" charset="2"/>
              <a:buChar char="4"/>
            </a:pPr>
            <a:r>
              <a:rPr lang="en-US" dirty="0"/>
              <a:t>Greater amount of change occurring in the transition seasons</a:t>
            </a:r>
          </a:p>
          <a:p>
            <a:pPr marL="342900" indent="-342900">
              <a:spcBef>
                <a:spcPts val="200"/>
              </a:spcBef>
              <a:buClr>
                <a:srgbClr val="3E4268"/>
              </a:buClr>
              <a:buFont typeface="Webdings" panose="05030102010509060703" pitchFamily="18" charset="2"/>
              <a:buChar char="4"/>
            </a:pPr>
            <a:r>
              <a:rPr lang="en-US" dirty="0"/>
              <a:t>Winter and summer trends still established, however warming trend expanding</a:t>
            </a:r>
          </a:p>
          <a:p>
            <a:pPr marL="342900" marR="0" lvl="0" indent="-342900" algn="l" defTabSz="914400" rtl="0" eaLnBrk="1" fontAlgn="auto" latinLnBrk="0" hangingPunct="1">
              <a:lnSpc>
                <a:spcPct val="100000"/>
              </a:lnSpc>
              <a:spcBef>
                <a:spcPts val="200"/>
              </a:spcBef>
              <a:spcAft>
                <a:spcPts val="0"/>
              </a:spcAft>
              <a:buClr>
                <a:srgbClr val="3E4268"/>
              </a:buClr>
              <a:buSzTx/>
              <a:buFont typeface="Webdings" panose="05030102010509060703" pitchFamily="18" charset="2"/>
              <a:buChar char="4"/>
              <a:tabLst/>
              <a:defRPr/>
            </a:pPr>
            <a:r>
              <a:rPr lang="en-US" sz="1200" b="0" i="0" kern="1200" dirty="0">
                <a:solidFill>
                  <a:schemeClr val="tx1"/>
                </a:solidFill>
                <a:effectLst/>
                <a:latin typeface="+mn-lt"/>
                <a:ea typeface="+mn-ea"/>
                <a:cs typeface="+mn-cs"/>
              </a:rPr>
              <a:t>One potential reason for the blue/green towards the South Coast of Alaska is the topography and geographic set up of the state, which creates a rain shadow effect. There is a mountain range towards the lower part of the state called the Alaska Range (Home to Denali National Park) that divides a dry northern region and a wet southern region. This divide only exacerbates an already rain/precipitation prone area by keeping the weather in the southern coastal zone.</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57944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Danny, Caroline, Laurel - Script: The main conclusions for this project were that: Using this tool, the AICC and wildfire managers can better determine when to run wildfire indices to minimize disaster risk. Revising the SnoCoM tool to run on VIIRS data will allow our partners to visualize data at a higher resolution. Our Historical Trend Analysis suggests that a greater amount of change in snow cover days is occurring during transition seasons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Image Source: 12019 https://</a:t>
            </a:r>
            <a:r>
              <a:rPr lang="en-US" dirty="0" err="1"/>
              <a:t>pixabay.com</a:t>
            </a:r>
            <a:r>
              <a:rPr lang="en-US" dirty="0"/>
              <a:t>/</a:t>
            </a:r>
            <a:r>
              <a:rPr lang="en-US" dirty="0" err="1"/>
              <a:t>en</a:t>
            </a:r>
            <a:r>
              <a:rPr lang="en-US" dirty="0"/>
              <a:t>/mount-st-elias-icy-bay-wrangell-1730071/</a:t>
            </a:r>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3554304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Jeshua – Script: The SnoCoM tool will be implemented into our project partners current system (AKFF Data) and will output a distinct day to start fire indices rather than an estimate from historical data. This tool will also be utilized by Fire Managers in Alaska: Will be the first step for Fire Management to determine flight paths and monitoring zones. Cost savings measure that pin points locations that require fire management.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Image Source: girlart39 https://</a:t>
            </a:r>
            <a:r>
              <a:rPr lang="en-US" dirty="0" err="1"/>
              <a:t>pixabay.com</a:t>
            </a:r>
            <a:r>
              <a:rPr lang="en-US" dirty="0"/>
              <a:t>/</a:t>
            </a:r>
            <a:r>
              <a:rPr lang="en-US" dirty="0" err="1"/>
              <a:t>en</a:t>
            </a:r>
            <a:r>
              <a:rPr lang="en-US" dirty="0"/>
              <a:t>/mountains-ice-bergs-antarctica-berg-482689/ </a:t>
            </a:r>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3776481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Caroline - The Alaska Disasters team would like to thank our science advisor, Jake Crouch, as well as our Center Lead, Aaron Mackey, and Assistant Center Lead, Jonathan O’Brien. We would also like to acknowledge all of the NCEI employees, our partners, and fellows who dedicated their time and assistance to this project.</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3985078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Thank you for your time and we hope you all enjoyed the presentation!</a:t>
            </a:r>
          </a:p>
          <a:p>
            <a:endParaRPr lang="en-US" dirty="0"/>
          </a:p>
          <a:p>
            <a:r>
              <a:rPr lang="en-US" dirty="0"/>
              <a:t>Image Source: </a:t>
            </a:r>
            <a:r>
              <a:rPr lang="en-US" dirty="0" err="1"/>
              <a:t>Fotocitizen</a:t>
            </a:r>
            <a:r>
              <a:rPr lang="en-US" dirty="0"/>
              <a:t> https://</a:t>
            </a:r>
            <a:r>
              <a:rPr lang="en-US" dirty="0" err="1"/>
              <a:t>pixabay.com</a:t>
            </a:r>
            <a:r>
              <a:rPr lang="en-US" dirty="0"/>
              <a:t>/</a:t>
            </a:r>
            <a:r>
              <a:rPr lang="en-US" dirty="0" err="1"/>
              <a:t>en</a:t>
            </a:r>
            <a:r>
              <a:rPr lang="en-US" dirty="0"/>
              <a:t>/alaska-water-lake-glacier-wildlife-1988844/</a:t>
            </a:r>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1953590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Script: Still in the process of completing. </a:t>
            </a:r>
          </a:p>
          <a:p>
            <a:endParaRPr lang="en-US" dirty="0"/>
          </a:p>
          <a:p>
            <a:r>
              <a:rPr lang="en-US" dirty="0"/>
              <a:t>Image Source: https://</a:t>
            </a:r>
            <a:r>
              <a:rPr lang="en-US" dirty="0" err="1"/>
              <a:t>www.nrcs.usda.gov</a:t>
            </a:r>
            <a:r>
              <a:rPr lang="en-US" dirty="0"/>
              <a:t>/</a:t>
            </a:r>
            <a:r>
              <a:rPr lang="en-US" dirty="0" err="1"/>
              <a:t>wps</a:t>
            </a:r>
            <a:r>
              <a:rPr lang="en-US" dirty="0"/>
              <a:t>/portal/</a:t>
            </a:r>
            <a:r>
              <a:rPr lang="en-US" dirty="0" err="1"/>
              <a:t>nrcs</a:t>
            </a:r>
            <a:r>
              <a:rPr lang="en-US" dirty="0"/>
              <a:t>/detail/</a:t>
            </a:r>
            <a:r>
              <a:rPr lang="en-US" dirty="0" err="1"/>
              <a:t>ak</a:t>
            </a:r>
            <a:r>
              <a:rPr lang="en-US" dirty="0"/>
              <a:t>/snow/?</a:t>
            </a:r>
            <a:r>
              <a:rPr lang="en-US" dirty="0" err="1"/>
              <a:t>cid</a:t>
            </a:r>
            <a:r>
              <a:rPr lang="en-US" dirty="0"/>
              <a:t>=nrcs142p2_036017</a:t>
            </a:r>
          </a:p>
          <a:p>
            <a:r>
              <a:rPr lang="en-US" dirty="0"/>
              <a:t>https://</a:t>
            </a:r>
            <a:r>
              <a:rPr lang="en-US" dirty="0" err="1"/>
              <a:t>www.wcc.nrcs.usda.gov</a:t>
            </a:r>
            <a:r>
              <a:rPr lang="en-US" dirty="0"/>
              <a:t>/snow/ </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237807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Laurel - Script: Our study area is the state of Alaska. The study period for this project is from 1967 to 2017. We used this time frame for the historical trend analysis and for the tool we looked from January to July of 2016 and January to July of 2017. The reasoning for the first study period is to correlate with our project partner’s official wildfire season, which is from January to May.</a:t>
            </a:r>
          </a:p>
          <a:p>
            <a:endParaRPr lang="en-US" dirty="0"/>
          </a:p>
          <a:p>
            <a:r>
              <a:rPr lang="en-US" dirty="0"/>
              <a:t>Image Source: </a:t>
            </a:r>
            <a:r>
              <a:rPr lang="en-US" dirty="0" err="1"/>
              <a:t>skeeze</a:t>
            </a:r>
            <a:r>
              <a:rPr lang="en-US" dirty="0"/>
              <a:t> https://</a:t>
            </a:r>
            <a:r>
              <a:rPr lang="en-US" dirty="0" err="1"/>
              <a:t>pixabay.com</a:t>
            </a:r>
            <a:r>
              <a:rPr lang="en-US" dirty="0"/>
              <a:t>/</a:t>
            </a:r>
            <a:r>
              <a:rPr lang="en-US" dirty="0" err="1"/>
              <a:t>en</a:t>
            </a:r>
            <a:r>
              <a:rPr lang="en-US" dirty="0"/>
              <a:t>/forest-fire-blaze-smoke-trees-1161868/</a:t>
            </a: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3254063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Jeshua - Script: There are two main community concerns associated with this project: Limited Data and an Increase in Fire. T</a:t>
            </a:r>
            <a:r>
              <a:rPr lang="en-US" sz="1200" b="0" i="0" u="none" strike="noStrike" kern="1200" dirty="0">
                <a:solidFill>
                  <a:schemeClr val="tx1"/>
                </a:solidFill>
                <a:effectLst/>
                <a:latin typeface="+mn-lt"/>
                <a:ea typeface="+mn-ea"/>
                <a:cs typeface="+mn-cs"/>
              </a:rPr>
              <a:t>here are limited data available to inform the AICC of when snow cover melts throughout the state, leaving unmonitored areas at risk to wildfire before mitigation planning and efforts can be provided. </a:t>
            </a:r>
            <a:r>
              <a:rPr lang="en-US" sz="1200" kern="1200" dirty="0">
                <a:solidFill>
                  <a:schemeClr val="tx1"/>
                </a:solidFill>
                <a:effectLst/>
                <a:latin typeface="+mn-lt"/>
                <a:ea typeface="+mn-ea"/>
                <a:cs typeface="+mn-cs"/>
              </a:rPr>
              <a:t>Alaska is warming twice as fast as the rest of the nation due to changes in the climate, causing shorter winters, thawing permafrost, and rapidly receding glaciers. All of these weather changes are lengthening wildfire seasons and increasing the number of wildfires experienced by the state. </a:t>
            </a:r>
            <a:r>
              <a:rPr lang="en-US" sz="1200" b="0" i="0" u="none" strike="noStrike" kern="1200" dirty="0">
                <a:solidFill>
                  <a:schemeClr val="tx1"/>
                </a:solidFill>
                <a:effectLst/>
                <a:latin typeface="+mn-lt"/>
                <a:ea typeface="+mn-ea"/>
                <a:cs typeface="+mn-cs"/>
              </a:rPr>
              <a:t>An increase in wildfires could cause an increase in flooding, erosion, and biogeochemical changes with carbon storage, plus fluctuation in soil composition; as well as a decrease in wildlife habitat, timber production, and in water production and accessibility.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These changes are detrimental to the Alaska economy, which is heavily based on the extraction and use of natural resources (Fishing, Tourism, Forestry, and Oil)</a:t>
            </a:r>
          </a:p>
          <a:p>
            <a:pPr rtl="0" fontAlgn="base"/>
            <a:endParaRPr lang="en-US" sz="1200" b="0" i="0" u="none" strike="noStrike" kern="1200" dirty="0">
              <a:solidFill>
                <a:schemeClr val="tx1"/>
              </a:solidFill>
              <a:effectLst/>
              <a:latin typeface="+mn-lt"/>
              <a:ea typeface="+mn-ea"/>
              <a:cs typeface="+mn-cs"/>
            </a:endParaRPr>
          </a:p>
          <a:p>
            <a:r>
              <a:rPr lang="en-US" dirty="0"/>
              <a:t>Image Source: </a:t>
            </a:r>
          </a:p>
          <a:p>
            <a:r>
              <a:rPr lang="en-US" dirty="0"/>
              <a:t>Computer: Created by Gregor Cresnar from Noun Project</a:t>
            </a:r>
          </a:p>
          <a:p>
            <a:r>
              <a:rPr lang="en-US" dirty="0"/>
              <a:t>Plant: Created by Ben Davis from Noun Project</a:t>
            </a:r>
          </a:p>
          <a:p>
            <a:r>
              <a:rPr lang="en-US" dirty="0"/>
              <a:t>Waves: Created by Nathan Diesel from Noun Project</a:t>
            </a:r>
          </a:p>
          <a:p>
            <a:r>
              <a:rPr lang="en-US" dirty="0"/>
              <a:t>Water Spout: Created by Ben Didier from Noun Project</a:t>
            </a:r>
          </a:p>
          <a:p>
            <a:r>
              <a:rPr lang="en-US" dirty="0"/>
              <a:t>Timber: Created by Gan Khoon Lay from Noun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Land Slide: Created by Gan Khoon Lay from Noun Project</a:t>
            </a:r>
          </a:p>
        </p:txBody>
      </p:sp>
      <p:sp>
        <p:nvSpPr>
          <p:cNvPr id="4" name="Slide Number Placeholder 3"/>
          <p:cNvSpPr>
            <a:spLocks noGrp="1"/>
          </p:cNvSpPr>
          <p:nvPr>
            <p:ph type="sldNum" sz="quarter" idx="10"/>
          </p:nvPr>
        </p:nvSpPr>
        <p:spPr/>
        <p:txBody>
          <a:bodyPr/>
          <a:lstStyle/>
          <a:p>
            <a:fld id="{1EB940F5-3293-EC4A-8A54-F1865524F770}" type="slidenum">
              <a:rPr lang="en-US" smtClean="0"/>
              <a:t>3</a:t>
            </a:fld>
            <a:endParaRPr lang="en-US"/>
          </a:p>
        </p:txBody>
      </p:sp>
    </p:spTree>
    <p:extLst>
      <p:ext uri="{BB962C8B-B14F-4D97-AF65-F5344CB8AC3E}">
        <p14:creationId xmlns:p14="http://schemas.microsoft.com/office/powerpoint/2010/main" val="2755075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Caroline - Script: To carry out this project, we partnered with the Alaska Interagency Coordination Center, the National Weather Service, and the National Oceanic and Atmospheric Administration.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b="0" dirty="0">
                <a:solidFill>
                  <a:srgbClr val="3E4268"/>
                </a:solidFill>
              </a:rPr>
              <a:t>James Partain</a:t>
            </a:r>
            <a:r>
              <a:rPr lang="en-US" sz="1200" b="1" dirty="0">
                <a:solidFill>
                  <a:srgbClr val="3E4268"/>
                </a:solidFill>
              </a:rPr>
              <a:t>, </a:t>
            </a:r>
            <a:r>
              <a:rPr lang="en-US" sz="1200" dirty="0"/>
              <a:t>NOAA Regional Climate Services Director, Alaska Region (Partner) was a part of the creation of this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Image Source: NOAA Logo http://</a:t>
            </a:r>
            <a:r>
              <a:rPr lang="en-US" dirty="0" err="1"/>
              <a:t>www.noaa.gov</a:t>
            </a:r>
            <a:r>
              <a:rPr lang="en-US" dirty="0"/>
              <a:t>/  	https://</a:t>
            </a:r>
            <a:r>
              <a:rPr lang="en-US" dirty="0" err="1"/>
              <a:t>commons.wikimedia.org</a:t>
            </a:r>
            <a:r>
              <a:rPr lang="en-US" dirty="0"/>
              <a:t>/wiki/</a:t>
            </a:r>
            <a:r>
              <a:rPr lang="en-US" dirty="0" err="1"/>
              <a:t>File:NOAA_logo.svg</a:t>
            </a:r>
            <a:endParaRPr lang="en-US" dirty="0"/>
          </a:p>
          <a:p>
            <a:r>
              <a:rPr lang="en-US" dirty="0"/>
              <a:t>Image Source: NWS Logo https://</a:t>
            </a:r>
            <a:r>
              <a:rPr lang="en-US" dirty="0" err="1"/>
              <a:t>www.weather.gov</a:t>
            </a:r>
            <a:r>
              <a:rPr lang="en-US" dirty="0"/>
              <a:t>/ 	https://</a:t>
            </a:r>
            <a:r>
              <a:rPr lang="en-US" dirty="0" err="1"/>
              <a:t>commons.wikimedia.org</a:t>
            </a:r>
            <a:r>
              <a:rPr lang="en-US" dirty="0"/>
              <a:t>/wiki/</a:t>
            </a:r>
            <a:r>
              <a:rPr lang="en-US" dirty="0" err="1"/>
              <a:t>File:US-NationalWeatherService-Logo.svg</a:t>
            </a:r>
            <a:endParaRPr lang="en-US" dirty="0"/>
          </a:p>
          <a:p>
            <a:r>
              <a:rPr lang="en-US" dirty="0"/>
              <a:t>Image Source: AICC Logo https://</a:t>
            </a:r>
            <a:r>
              <a:rPr lang="en-US" dirty="0" err="1"/>
              <a:t>fire.ak.blm.gov</a:t>
            </a:r>
            <a:r>
              <a:rPr lang="en-US" dirty="0"/>
              <a:t>/ 		http://</a:t>
            </a:r>
            <a:r>
              <a:rPr lang="en-US" dirty="0" err="1"/>
              <a:t>www.wildfireincidents.com</a:t>
            </a:r>
            <a:r>
              <a:rPr lang="en-US" dirty="0"/>
              <a:t>/wildfire-links/geographic-area-coordination-centers</a:t>
            </a:r>
          </a:p>
        </p:txBody>
      </p:sp>
      <p:sp>
        <p:nvSpPr>
          <p:cNvPr id="4" name="Slide Number Placeholder 3"/>
          <p:cNvSpPr>
            <a:spLocks noGrp="1"/>
          </p:cNvSpPr>
          <p:nvPr>
            <p:ph type="sldNum" sz="quarter" idx="10"/>
          </p:nvPr>
        </p:nvSpPr>
        <p:spPr/>
        <p:txBody>
          <a:bodyPr/>
          <a:lstStyle/>
          <a:p>
            <a:fld id="{1EB940F5-3293-EC4A-8A54-F1865524F770}" type="slidenum">
              <a:rPr lang="en-US" smtClean="0"/>
              <a:t>4</a:t>
            </a:fld>
            <a:endParaRPr lang="en-US"/>
          </a:p>
        </p:txBody>
      </p:sp>
    </p:spTree>
    <p:extLst>
      <p:ext uri="{BB962C8B-B14F-4D97-AF65-F5344CB8AC3E}">
        <p14:creationId xmlns:p14="http://schemas.microsoft.com/office/powerpoint/2010/main" val="2942916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dirty="0"/>
              <a:t>Danny - Script: The objectives for this project were to </a:t>
            </a:r>
            <a:r>
              <a:rPr lang="en-US" sz="1200" kern="1200" dirty="0">
                <a:solidFill>
                  <a:schemeClr val="tx1"/>
                </a:solidFill>
                <a:effectLst/>
                <a:latin typeface="+mn-lt"/>
                <a:ea typeface="+mn-ea"/>
                <a:cs typeface="+mn-cs"/>
              </a:rPr>
              <a:t>utilize both NASA Earth observations and NOAA climate data to fill the gaps in current data used by project partners. Create a snow cover monitoring tool to calculate the changes in near real-time using the MODIS Normalized Difference Snow Index data. Distribute raw gridded snowmelt data to project partners for use within existing mapping services. Revise tool to produce using VIIRS near real-time Snow Cover data outputs for project partners. Study and document climatological trends in seasonal snow cover melt to provide insight on historic and expected changes in snowmelt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b="0" i="0" kern="1200" dirty="0" err="1">
                <a:solidFill>
                  <a:schemeClr val="tx1"/>
                </a:solidFill>
                <a:effectLst/>
                <a:latin typeface="+mn-lt"/>
                <a:ea typeface="+mn-ea"/>
                <a:cs typeface="+mn-cs"/>
              </a:rPr>
              <a:t>dsurver</a:t>
            </a:r>
            <a:r>
              <a:rPr lang="en-US" dirty="0"/>
              <a:t> https://</a:t>
            </a:r>
            <a:r>
              <a:rPr lang="en-US" dirty="0" err="1"/>
              <a:t>pixabay.com</a:t>
            </a:r>
            <a:r>
              <a:rPr lang="en-US" dirty="0"/>
              <a:t>/</a:t>
            </a:r>
            <a:r>
              <a:rPr lang="en-US" dirty="0" err="1"/>
              <a:t>en</a:t>
            </a:r>
            <a:r>
              <a:rPr lang="en-US" dirty="0"/>
              <a:t>/icebergs-glacier-alaska-2707576/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EB940F5-3293-EC4A-8A54-F1865524F770}" type="slidenum">
              <a:rPr lang="en-US" smtClean="0"/>
              <a:t>5</a:t>
            </a:fld>
            <a:endParaRPr lang="en-US"/>
          </a:p>
        </p:txBody>
      </p:sp>
    </p:spTree>
    <p:extLst>
      <p:ext uri="{BB962C8B-B14F-4D97-AF65-F5344CB8AC3E}">
        <p14:creationId xmlns:p14="http://schemas.microsoft.com/office/powerpoint/2010/main" val="3753343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Danny - Script: The data acquired to complete this project and tool were:</a:t>
            </a:r>
          </a:p>
          <a:p>
            <a:r>
              <a:rPr lang="en-US" sz="1200" b="0" i="0" kern="1200" dirty="0">
                <a:solidFill>
                  <a:schemeClr val="tx1"/>
                </a:solidFill>
                <a:effectLst/>
                <a:latin typeface="+mn-lt"/>
                <a:ea typeface="+mn-ea"/>
                <a:cs typeface="+mn-cs"/>
              </a:rPr>
              <a:t>MODIS: daily snow cover data via NDSI values. from January 2016 to July 2016 and January 2017 to July 2017 in order to establish the tool.</a:t>
            </a:r>
          </a:p>
          <a:p>
            <a:r>
              <a:rPr lang="en-US" sz="1200" b="0" i="0" kern="1200" dirty="0">
                <a:solidFill>
                  <a:schemeClr val="tx1"/>
                </a:solidFill>
                <a:effectLst/>
                <a:latin typeface="+mn-lt"/>
                <a:ea typeface="+mn-ea"/>
                <a:cs typeface="+mn-cs"/>
              </a:rPr>
              <a:t>We then used the VIIRS satellite near-real-time snow cover data to update our already built tool. We could not get access to historical VIIRS data, which is why MODIS data was used for building the tool.</a:t>
            </a:r>
          </a:p>
          <a:p>
            <a:r>
              <a:rPr lang="en-US" sz="1200" b="0" i="0" kern="1200" dirty="0">
                <a:solidFill>
                  <a:schemeClr val="tx1"/>
                </a:solidFill>
                <a:effectLst/>
                <a:latin typeface="+mn-lt"/>
                <a:ea typeface="+mn-ea"/>
                <a:cs typeface="+mn-cs"/>
              </a:rPr>
              <a:t>SNOTEL: snow cover data measured on sight. It will be used for verifying our tool by comparing output results and actual on sight measurements.</a:t>
            </a:r>
          </a:p>
          <a:p>
            <a:r>
              <a:rPr lang="en-US" sz="1200" b="0" i="0" kern="1200" dirty="0">
                <a:solidFill>
                  <a:schemeClr val="tx1"/>
                </a:solidFill>
                <a:effectLst/>
                <a:latin typeface="+mn-lt"/>
                <a:ea typeface="+mn-ea"/>
                <a:cs typeface="+mn-cs"/>
              </a:rPr>
              <a:t>SCE-CDR to conduct a historical trend analysis. This is weekly data that were converted to monthly averages.</a:t>
            </a:r>
          </a:p>
          <a:p>
            <a:endParaRPr lang="en-US" dirty="0"/>
          </a:p>
          <a:p>
            <a:r>
              <a:rPr lang="en-US" dirty="0"/>
              <a:t>Image Source: http://</a:t>
            </a:r>
            <a:r>
              <a:rPr lang="en-US" dirty="0" err="1"/>
              <a:t>www.devpedia.developexchange.com</a:t>
            </a:r>
            <a:r>
              <a:rPr lang="en-US" dirty="0"/>
              <a:t>/</a:t>
            </a:r>
            <a:r>
              <a:rPr lang="en-US" dirty="0" err="1"/>
              <a:t>dp</a:t>
            </a:r>
            <a:r>
              <a:rPr lang="en-US" dirty="0"/>
              <a:t>/</a:t>
            </a:r>
            <a:r>
              <a:rPr lang="en-US" dirty="0" err="1"/>
              <a:t>index.php?title</a:t>
            </a:r>
            <a:r>
              <a:rPr lang="en-US" dirty="0"/>
              <a:t>=</a:t>
            </a:r>
            <a:r>
              <a:rPr lang="en-US" dirty="0" err="1"/>
              <a:t>List_of_Satellite_Pictures</a:t>
            </a:r>
            <a:endParaRPr lang="en-US" dirty="0"/>
          </a:p>
          <a:p>
            <a:r>
              <a:rPr lang="en-US" dirty="0"/>
              <a:t>Image Source: </a:t>
            </a:r>
            <a:r>
              <a:rPr lang="en-US" sz="1200" b="0" i="0" kern="1200" dirty="0">
                <a:solidFill>
                  <a:schemeClr val="tx1"/>
                </a:solidFill>
                <a:effectLst/>
                <a:latin typeface="+mn-lt"/>
                <a:ea typeface="+mn-ea"/>
                <a:cs typeface="+mn-cs"/>
              </a:rPr>
              <a:t>Daniel Fisher - </a:t>
            </a:r>
            <a:r>
              <a:rPr lang="en-US" sz="1200" b="0" i="0" u="sng" kern="1200" dirty="0">
                <a:solidFill>
                  <a:schemeClr val="tx1"/>
                </a:solidFill>
                <a:effectLst/>
                <a:latin typeface="+mn-lt"/>
                <a:ea typeface="+mn-ea"/>
                <a:cs typeface="+mn-cs"/>
                <a:hlinkClick r:id="rId3"/>
              </a:rPr>
              <a:t>USDA Natural Resources Conservation Service</a:t>
            </a:r>
            <a:r>
              <a:rPr lang="en-US" dirty="0"/>
              <a:t> https://</a:t>
            </a:r>
            <a:r>
              <a:rPr lang="en-US" dirty="0" err="1"/>
              <a:t>toolkit.climate.gov</a:t>
            </a:r>
            <a:r>
              <a:rPr lang="en-US" dirty="0"/>
              <a:t>/image/570 </a:t>
            </a:r>
          </a:p>
          <a:p>
            <a:r>
              <a:rPr lang="en-US" dirty="0"/>
              <a:t>Image Source: https://</a:t>
            </a:r>
            <a:r>
              <a:rPr lang="en-US" dirty="0" err="1"/>
              <a:t>data.nodc.noaa.gov</a:t>
            </a:r>
            <a:r>
              <a:rPr lang="en-US" dirty="0"/>
              <a:t>/</a:t>
            </a:r>
            <a:r>
              <a:rPr lang="en-US" dirty="0" err="1"/>
              <a:t>cgi</a:t>
            </a:r>
            <a:r>
              <a:rPr lang="en-US" dirty="0"/>
              <a:t>-bin/</a:t>
            </a:r>
            <a:r>
              <a:rPr lang="en-US" dirty="0" err="1"/>
              <a:t>iso?id</a:t>
            </a:r>
            <a:r>
              <a:rPr lang="en-US" dirty="0"/>
              <a:t>=gov.noaa.ncdc:C00756</a:t>
            </a: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236368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dirty="0"/>
              <a:t>Caroline &amp; Danny - Script: </a:t>
            </a:r>
            <a:r>
              <a:rPr lang="en-US" sz="1200" b="0" i="0" kern="1200" dirty="0">
                <a:solidFill>
                  <a:schemeClr val="tx1"/>
                </a:solidFill>
                <a:effectLst/>
                <a:latin typeface="+mn-lt"/>
                <a:ea typeface="+mn-ea"/>
                <a:cs typeface="+mn-cs"/>
              </a:rPr>
              <a:t>Caroline &amp; Danny - Script: In order to build the Snow Cover Monitoring (SnoCoM) Tool we scripted code with python. Our first step was to input 4 consecutive days of MODIS NDSI data into the tool. We chose to analyze four days because our partner, the AICC, uses the Fire Weather Index System to monitor wildfire risk and through this system an area necessitates fire risk assessment and is officially considered snow-free after three consecutive days without snow. The next step in this process was to project the data to the Alaska Albers Equal Area Conic projection and clip it to a polygon of Alaska using </a:t>
            </a:r>
            <a:r>
              <a:rPr lang="en-US" sz="1200" b="0" i="0" kern="1200" dirty="0" err="1">
                <a:solidFill>
                  <a:schemeClr val="tx1"/>
                </a:solidFill>
                <a:effectLst/>
                <a:latin typeface="+mn-lt"/>
                <a:ea typeface="+mn-ea"/>
                <a:cs typeface="+mn-cs"/>
              </a:rPr>
              <a:t>arcpy</a:t>
            </a:r>
            <a:r>
              <a:rPr lang="en-US" sz="1200" b="0" i="0" kern="1200" dirty="0">
                <a:solidFill>
                  <a:schemeClr val="tx1"/>
                </a:solidFill>
                <a:effectLst/>
                <a:latin typeface="+mn-lt"/>
                <a:ea typeface="+mn-ea"/>
                <a:cs typeface="+mn-cs"/>
              </a:rPr>
              <a:t>. Then we reclassified the NDSI values to a binary no-snow/snow. We chose a 15% snow cover threshold for no-snow based on literature review.</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Then we preformed a change detection analysis, using the </a:t>
            </a:r>
            <a:r>
              <a:rPr lang="en-US" sz="1200" b="0" i="0" kern="1200" dirty="0" err="1">
                <a:solidFill>
                  <a:schemeClr val="tx1"/>
                </a:solidFill>
                <a:effectLst/>
                <a:latin typeface="+mn-lt"/>
                <a:ea typeface="+mn-ea"/>
                <a:cs typeface="+mn-cs"/>
              </a:rPr>
              <a:t>gdal</a:t>
            </a:r>
            <a:r>
              <a:rPr lang="en-US" sz="1200" b="0" i="0" kern="1200" dirty="0">
                <a:solidFill>
                  <a:schemeClr val="tx1"/>
                </a:solidFill>
                <a:effectLst/>
                <a:latin typeface="+mn-lt"/>
                <a:ea typeface="+mn-ea"/>
                <a:cs typeface="+mn-cs"/>
              </a:rPr>
              <a:t> package, that looped through each grid cell of each of the four days to detect a 1,0,0,0 snowmelt pattern. It also determines snow-free and snow-covered areas. Then we recorded and stored the day of thaw in separate csv file which allowed us to establish how long cells have been snow-free. We used this data to create a final map output for the AICC that not only shows which areas are snow-covered vs. snow-free but also displays the amount of days snow-free on a gradient. Our second output was raw gridded data that simply indicates whether or not fire </a:t>
            </a:r>
            <a:r>
              <a:rPr lang="en-US" sz="1200" b="0" i="0" kern="1200" dirty="0" err="1">
                <a:solidFill>
                  <a:schemeClr val="tx1"/>
                </a:solidFill>
                <a:effectLst/>
                <a:latin typeface="+mn-lt"/>
                <a:ea typeface="+mn-ea"/>
                <a:cs typeface="+mn-cs"/>
              </a:rPr>
              <a:t>indicis</a:t>
            </a:r>
            <a:r>
              <a:rPr lang="en-US" sz="1200" b="0" i="0" kern="1200" dirty="0">
                <a:solidFill>
                  <a:schemeClr val="tx1"/>
                </a:solidFill>
                <a:effectLst/>
                <a:latin typeface="+mn-lt"/>
                <a:ea typeface="+mn-ea"/>
                <a:cs typeface="+mn-cs"/>
              </a:rPr>
              <a:t> should be run that day (if it is 1,0,0,0) for use within the Alaska Fire and Fuels existing interactive map.</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3281840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Caroline – Script: </a:t>
            </a:r>
            <a:r>
              <a:rPr lang="en-US" sz="1200" b="0" i="0" kern="1200" dirty="0">
                <a:solidFill>
                  <a:schemeClr val="tx1"/>
                </a:solidFill>
                <a:effectLst/>
                <a:latin typeface="+mn-lt"/>
                <a:ea typeface="+mn-ea"/>
                <a:cs typeface="+mn-cs"/>
              </a:rPr>
              <a:t>This is an example of the binary snow-covered data for four days, with white being snow, green being no-snow and black being non-burnable areas (as determined by our partners). Beneath is snippet of code that runs through the arrays that we created from our four </a:t>
            </a:r>
            <a:r>
              <a:rPr lang="en-US" sz="1200" b="0" i="0" kern="1200" dirty="0" err="1">
                <a:solidFill>
                  <a:schemeClr val="tx1"/>
                </a:solidFill>
                <a:effectLst/>
                <a:latin typeface="+mn-lt"/>
                <a:ea typeface="+mn-ea"/>
                <a:cs typeface="+mn-cs"/>
              </a:rPr>
              <a:t>rasters</a:t>
            </a:r>
            <a:r>
              <a:rPr lang="en-US" sz="1200" b="0" i="0" kern="1200" dirty="0">
                <a:solidFill>
                  <a:schemeClr val="tx1"/>
                </a:solidFill>
                <a:effectLst/>
                <a:latin typeface="+mn-lt"/>
                <a:ea typeface="+mn-ea"/>
                <a:cs typeface="+mn-cs"/>
              </a:rPr>
              <a:t> and outputs a distinct snowmelt value into a new array of our change detection analysis.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4285683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Caroline - Script: Tested the tool using MODIS data as a proof of concept – the outputted maps are from test. These maps and data are what was used to verify with SNOTEL data. The actual tool will use VIIRS data that the project partner requested.</a:t>
            </a: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34267659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65783" y="358445"/>
            <a:ext cx="870608" cy="741586"/>
          </a:xfrm>
          <a:prstGeom prst="rect">
            <a:avLst/>
          </a:prstGeom>
        </p:spPr>
      </p:pic>
      <p:sp>
        <p:nvSpPr>
          <p:cNvPr id="6" name="TextBox 5"/>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7" name="Straight Connector 6"/>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2FD9859-D274-D149-A9FF-A0D2C02D5C2C}"/>
              </a:ext>
            </a:extLst>
          </p:cNvPr>
          <p:cNvSpPr>
            <a:spLocks noGrp="1"/>
          </p:cNvSpPr>
          <p:nvPr>
            <p:ph type="dt" sz="half" idx="10"/>
          </p:nvPr>
        </p:nvSpPr>
        <p:spPr/>
        <p:txBody>
          <a:bodyPr/>
          <a:lstStyle/>
          <a:p>
            <a:fld id="{03C48031-44F4-EA4B-A706-6B917D31FAA6}" type="datetimeFigureOut">
              <a:rPr lang="en-US" smtClean="0"/>
              <a:t>4/23/2018</a:t>
            </a:fld>
            <a:endParaRPr lang="en-US"/>
          </a:p>
        </p:txBody>
      </p:sp>
      <p:sp>
        <p:nvSpPr>
          <p:cNvPr id="3" name="Footer Placeholder 2">
            <a:extLst>
              <a:ext uri="{FF2B5EF4-FFF2-40B4-BE49-F238E27FC236}">
                <a16:creationId xmlns="" xmlns:a16="http://schemas.microsoft.com/office/drawing/2014/main" id="{AB54D2C7-8A64-5B4B-A7A6-EDA2C6F57B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8D54AB2-8EF5-E348-98F9-F8D87D8EC860}"/>
              </a:ext>
            </a:extLst>
          </p:cNvPr>
          <p:cNvSpPr>
            <a:spLocks noGrp="1"/>
          </p:cNvSpPr>
          <p:nvPr>
            <p:ph type="sldNum" sz="quarter" idx="12"/>
          </p:nvPr>
        </p:nvSpPr>
        <p:spPr/>
        <p:txBody>
          <a:bodyPr/>
          <a:lstStyle/>
          <a:p>
            <a:fld id="{757AD4F7-BBAC-C349-A0D5-17E3A1A138E3}" type="slidenum">
              <a:rPr lang="en-US" smtClean="0"/>
              <a:t>‹#›</a:t>
            </a:fld>
            <a:endParaRPr lang="en-US"/>
          </a:p>
        </p:txBody>
      </p:sp>
    </p:spTree>
    <p:extLst>
      <p:ext uri="{BB962C8B-B14F-4D97-AF65-F5344CB8AC3E}">
        <p14:creationId xmlns:p14="http://schemas.microsoft.com/office/powerpoint/2010/main" val="269196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a:ext>
            </a:extLst>
          </a:blip>
          <a:srcRect r="15067"/>
          <a:stretch/>
        </p:blipFill>
        <p:spPr>
          <a:xfrm>
            <a:off x="0" y="0"/>
            <a:ext cx="10354962" cy="685799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4280" y="133044"/>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a:ext>
            </a:extLst>
          </a:blip>
          <a:srcRect r="11520"/>
          <a:stretch/>
        </p:blipFill>
        <p:spPr>
          <a:xfrm>
            <a:off x="0" y="0"/>
            <a:ext cx="10787449"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4280" y="133044"/>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r="11217"/>
          <a:stretch/>
        </p:blipFill>
        <p:spPr>
          <a:xfrm>
            <a:off x="0" y="3437552"/>
            <a:ext cx="10824519" cy="6857999"/>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4280" y="3568223"/>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3487120"/>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a:ext>
            </a:extLst>
          </a:blip>
          <a:srcRect r="10000"/>
          <a:stretch/>
        </p:blipFill>
        <p:spPr>
          <a:xfrm>
            <a:off x="0" y="0"/>
            <a:ext cx="10972800"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4280" y="133044"/>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a:ext>
            </a:extLst>
          </a:blip>
          <a:srcRect r="10203"/>
          <a:stretch/>
        </p:blipFill>
        <p:spPr>
          <a:xfrm>
            <a:off x="0" y="0"/>
            <a:ext cx="10948086"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4280" y="133044"/>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a:ext>
            </a:extLst>
          </a:blip>
          <a:srcRect r="9594"/>
          <a:stretch/>
        </p:blipFill>
        <p:spPr>
          <a:xfrm>
            <a:off x="0" y="0"/>
            <a:ext cx="11022227"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4280" y="133044"/>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E4268"/>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2" y="0"/>
            <a:ext cx="12191675" cy="6858000"/>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a:ext>
            </a:extLst>
          </a:blip>
          <a:srcRect r="11013"/>
          <a:stretch/>
        </p:blipFill>
        <p:spPr>
          <a:xfrm>
            <a:off x="0" y="0"/>
            <a:ext cx="10849232"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4280" y="133044"/>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 id="2147483684" r:id="rId10"/>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tiff"/><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19.png"/><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5.tiff"/></Relationships>
</file>

<file path=ppt/slides/_rels/slide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5.tiff"/><Relationship Id="rId5" Type="http://schemas.openxmlformats.org/officeDocument/2006/relationships/image" Target="../media/image27.tiff"/><Relationship Id="rId4" Type="http://schemas.openxmlformats.org/officeDocument/2006/relationships/image" Target="../media/image13.tiff"/></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3" Type="http://schemas.openxmlformats.org/officeDocument/2006/relationships/diagramData" Target="../diagrams/data3.xml"/><Relationship Id="rId21" Type="http://schemas.openxmlformats.org/officeDocument/2006/relationships/diagramColors" Target="../diagrams/colors6.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8.xml"/><Relationship Id="rId16" Type="http://schemas.openxmlformats.org/officeDocument/2006/relationships/diagramColors" Target="../diagrams/colors5.xml"/><Relationship Id="rId20" Type="http://schemas.openxmlformats.org/officeDocument/2006/relationships/diagramQuickStyle" Target="../diagrams/quickStyle6.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19" Type="http://schemas.openxmlformats.org/officeDocument/2006/relationships/diagramLayout" Target="../diagrams/layout6.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211">
            <a:extLst>
              <a:ext uri="{FF2B5EF4-FFF2-40B4-BE49-F238E27FC236}">
                <a16:creationId xmlns="" xmlns:a16="http://schemas.microsoft.com/office/drawing/2014/main" id="{02E119D3-4555-6148-A674-2E1D6D297F76}"/>
              </a:ext>
            </a:extLst>
          </p:cNvPr>
          <p:cNvPicPr preferRelativeResize="0"/>
          <p:nvPr/>
        </p:nvPicPr>
        <p:blipFill rotWithShape="1">
          <a:blip r:embed="rId3">
            <a:alphaModFix/>
          </a:blip>
          <a:srcRect l="23439" t="9240" r="213" b="31761"/>
          <a:stretch/>
        </p:blipFill>
        <p:spPr>
          <a:xfrm>
            <a:off x="-51852" y="0"/>
            <a:ext cx="6969405" cy="6422176"/>
          </a:xfrm>
          <a:prstGeom prst="rect">
            <a:avLst/>
          </a:prstGeom>
          <a:noFill/>
          <a:ln>
            <a:noFill/>
          </a:ln>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t="1176"/>
          <a:stretch/>
        </p:blipFill>
        <p:spPr>
          <a:xfrm>
            <a:off x="-50050" y="0"/>
            <a:ext cx="12242050" cy="6982845"/>
          </a:xfrm>
          <a:prstGeom prst="rect">
            <a:avLst/>
          </a:prstGeom>
        </p:spPr>
      </p:pic>
      <p:sp>
        <p:nvSpPr>
          <p:cNvPr id="20" name="Text Placeholder 17"/>
          <p:cNvSpPr txBox="1">
            <a:spLocks/>
          </p:cNvSpPr>
          <p:nvPr/>
        </p:nvSpPr>
        <p:spPr>
          <a:xfrm>
            <a:off x="9665473" y="476055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chemeClr val="tx1">
                    <a:lumMod val="75000"/>
                    <a:lumOff val="25000"/>
                  </a:schemeClr>
                </a:solidFill>
                <a:latin typeface="Century Gothic" panose="020B0502020202020204" pitchFamily="34" charset="0"/>
              </a:rPr>
              <a:t>Laurel Mahoney</a:t>
            </a:r>
          </a:p>
        </p:txBody>
      </p:sp>
      <p:sp>
        <p:nvSpPr>
          <p:cNvPr id="21" name="Text Placeholder 17"/>
          <p:cNvSpPr txBox="1">
            <a:spLocks/>
          </p:cNvSpPr>
          <p:nvPr/>
        </p:nvSpPr>
        <p:spPr>
          <a:xfrm>
            <a:off x="9493605" y="4415074"/>
            <a:ext cx="2286000"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solidFill>
                  <a:schemeClr val="tx1">
                    <a:lumMod val="75000"/>
                    <a:lumOff val="25000"/>
                  </a:schemeClr>
                </a:solidFill>
                <a:latin typeface="Century Gothic" panose="020B0502020202020204" pitchFamily="34" charset="0"/>
              </a:rPr>
              <a:t>Caroline Jahn (Team Lead)</a:t>
            </a:r>
          </a:p>
        </p:txBody>
      </p:sp>
      <p:sp>
        <p:nvSpPr>
          <p:cNvPr id="27" name="Text Placeholder 17"/>
          <p:cNvSpPr txBox="1">
            <a:spLocks/>
          </p:cNvSpPr>
          <p:nvPr/>
        </p:nvSpPr>
        <p:spPr>
          <a:xfrm>
            <a:off x="9665473" y="510766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chemeClr val="tx1">
                    <a:lumMod val="75000"/>
                    <a:lumOff val="25000"/>
                  </a:schemeClr>
                </a:solidFill>
                <a:latin typeface="Century Gothic" panose="020B0502020202020204" pitchFamily="34" charset="0"/>
              </a:rPr>
              <a:t>Daniel Lucas</a:t>
            </a:r>
          </a:p>
        </p:txBody>
      </p:sp>
      <p:sp>
        <p:nvSpPr>
          <p:cNvPr id="29" name="Title 1"/>
          <p:cNvSpPr txBox="1">
            <a:spLocks/>
          </p:cNvSpPr>
          <p:nvPr/>
        </p:nvSpPr>
        <p:spPr>
          <a:xfrm>
            <a:off x="6155096" y="1457309"/>
            <a:ext cx="5647765" cy="1436914"/>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dirty="0">
                <a:solidFill>
                  <a:srgbClr val="3E4268"/>
                </a:solidFill>
              </a:rPr>
              <a:t>ALASKA DISASTERS</a:t>
            </a:r>
          </a:p>
        </p:txBody>
      </p:sp>
      <p:sp>
        <p:nvSpPr>
          <p:cNvPr id="30" name="Subtitle 2"/>
          <p:cNvSpPr txBox="1">
            <a:spLocks/>
          </p:cNvSpPr>
          <p:nvPr/>
        </p:nvSpPr>
        <p:spPr>
          <a:xfrm>
            <a:off x="6705600" y="2927920"/>
            <a:ext cx="5097261"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200" dirty="0">
                <a:solidFill>
                  <a:schemeClr val="tx1">
                    <a:lumMod val="75000"/>
                    <a:lumOff val="25000"/>
                  </a:schemeClr>
                </a:solidFill>
              </a:rPr>
              <a:t>Development of a Snowmelt Monitoring Tool Using NASA MODIS and NOAA Climate Data Records to Aid Wildfire Managers in Alaska</a:t>
            </a:r>
          </a:p>
        </p:txBody>
      </p:sp>
      <p:sp>
        <p:nvSpPr>
          <p:cNvPr id="32" name="Text Placeholder 17"/>
          <p:cNvSpPr txBox="1">
            <a:spLocks/>
          </p:cNvSpPr>
          <p:nvPr/>
        </p:nvSpPr>
        <p:spPr>
          <a:xfrm>
            <a:off x="9665473" y="5453453"/>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chemeClr val="tx1">
                    <a:lumMod val="75000"/>
                    <a:lumOff val="25000"/>
                  </a:schemeClr>
                </a:solidFill>
                <a:latin typeface="Century Gothic" panose="020B0502020202020204" pitchFamily="34" charset="0"/>
              </a:rPr>
              <a:t>Jeshua Pott</a:t>
            </a:r>
          </a:p>
        </p:txBody>
      </p:sp>
      <p:pic>
        <p:nvPicPr>
          <p:cNvPr id="34" name="Picture 3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6380" y="5737058"/>
            <a:ext cx="678581" cy="731520"/>
          </a:xfrm>
          <a:prstGeom prst="rect">
            <a:avLst/>
          </a:prstGeom>
        </p:spPr>
      </p:pic>
      <p:pic>
        <p:nvPicPr>
          <p:cNvPr id="15" name="Picture 14">
            <a:extLst>
              <a:ext uri="{FF2B5EF4-FFF2-40B4-BE49-F238E27FC236}">
                <a16:creationId xmlns="" xmlns:a16="http://schemas.microsoft.com/office/drawing/2014/main" id="{C41770B4-5061-AB4D-A729-D1C8C2A0F9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14554" y="5729889"/>
            <a:ext cx="765051" cy="765051"/>
          </a:xfrm>
          <a:prstGeom prst="rect">
            <a:avLst/>
          </a:prstGeom>
        </p:spPr>
      </p:pic>
    </p:spTree>
    <p:extLst>
      <p:ext uri="{BB962C8B-B14F-4D97-AF65-F5344CB8AC3E}">
        <p14:creationId xmlns:p14="http://schemas.microsoft.com/office/powerpoint/2010/main" val="221561627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6166E8-F405-CB4B-BC49-BD07E96AF5F3}"/>
              </a:ext>
            </a:extLst>
          </p:cNvPr>
          <p:cNvSpPr>
            <a:spLocks noGrp="1"/>
          </p:cNvSpPr>
          <p:nvPr>
            <p:ph type="title"/>
          </p:nvPr>
        </p:nvSpPr>
        <p:spPr>
          <a:xfrm>
            <a:off x="1000125" y="365124"/>
            <a:ext cx="10233148" cy="479425"/>
          </a:xfrm>
        </p:spPr>
        <p:txBody>
          <a:bodyPr/>
          <a:lstStyle/>
          <a:p>
            <a:r>
              <a:rPr lang="en-US" dirty="0"/>
              <a:t>Data Processing – Adding VIIRS</a:t>
            </a:r>
          </a:p>
        </p:txBody>
      </p:sp>
      <p:graphicFrame>
        <p:nvGraphicFramePr>
          <p:cNvPr id="7" name="Diagram 6">
            <a:extLst>
              <a:ext uri="{FF2B5EF4-FFF2-40B4-BE49-F238E27FC236}">
                <a16:creationId xmlns="" xmlns:a16="http://schemas.microsoft.com/office/drawing/2014/main" id="{18F03AE0-2133-6049-AE12-65D75575C091}"/>
              </a:ext>
            </a:extLst>
          </p:cNvPr>
          <p:cNvGraphicFramePr/>
          <p:nvPr>
            <p:extLst>
              <p:ext uri="{D42A27DB-BD31-4B8C-83A1-F6EECF244321}">
                <p14:modId xmlns:p14="http://schemas.microsoft.com/office/powerpoint/2010/main" val="1646121147"/>
              </p:ext>
            </p:extLst>
          </p:nvPr>
        </p:nvGraphicFramePr>
        <p:xfrm>
          <a:off x="345380" y="197473"/>
          <a:ext cx="11542638" cy="5530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 xmlns:a16="http://schemas.microsoft.com/office/drawing/2014/main" id="{9411877E-BC43-DB48-A3F1-64A253071E1F}"/>
              </a:ext>
            </a:extLst>
          </p:cNvPr>
          <p:cNvGrpSpPr/>
          <p:nvPr/>
        </p:nvGrpSpPr>
        <p:grpSpPr>
          <a:xfrm>
            <a:off x="3956536" y="4430496"/>
            <a:ext cx="2653758" cy="1837902"/>
            <a:chOff x="1899061" y="605662"/>
            <a:chExt cx="2653758" cy="1837902"/>
          </a:xfrm>
        </p:grpSpPr>
        <p:sp>
          <p:nvSpPr>
            <p:cNvPr id="10" name="Rectangle 9">
              <a:extLst>
                <a:ext uri="{FF2B5EF4-FFF2-40B4-BE49-F238E27FC236}">
                  <a16:creationId xmlns="" xmlns:a16="http://schemas.microsoft.com/office/drawing/2014/main" id="{C227BD60-F6AA-3844-9612-CF3A5A5DECBB}"/>
                </a:ext>
              </a:extLst>
            </p:cNvPr>
            <p:cNvSpPr/>
            <p:nvPr/>
          </p:nvSpPr>
          <p:spPr>
            <a:xfrm>
              <a:off x="1899061" y="1255564"/>
              <a:ext cx="1690106" cy="1188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a:extLst>
                <a:ext uri="{FF2B5EF4-FFF2-40B4-BE49-F238E27FC236}">
                  <a16:creationId xmlns="" xmlns:a16="http://schemas.microsoft.com/office/drawing/2014/main" id="{0B312A78-DCFA-7A4B-954D-FE122396BA8F}"/>
                </a:ext>
              </a:extLst>
            </p:cNvPr>
            <p:cNvSpPr txBox="1"/>
            <p:nvPr/>
          </p:nvSpPr>
          <p:spPr>
            <a:xfrm>
              <a:off x="2862713" y="605662"/>
              <a:ext cx="1690106" cy="15926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endParaRPr lang="en-US" kern="1200" dirty="0"/>
            </a:p>
          </p:txBody>
        </p:sp>
      </p:grpSp>
      <p:sp>
        <p:nvSpPr>
          <p:cNvPr id="3" name="TextBox 2">
            <a:extLst>
              <a:ext uri="{FF2B5EF4-FFF2-40B4-BE49-F238E27FC236}">
                <a16:creationId xmlns="" xmlns:a16="http://schemas.microsoft.com/office/drawing/2014/main" id="{3288130E-ED4D-0340-B627-622F5B7A13CC}"/>
              </a:ext>
            </a:extLst>
          </p:cNvPr>
          <p:cNvSpPr txBox="1"/>
          <p:nvPr/>
        </p:nvSpPr>
        <p:spPr>
          <a:xfrm>
            <a:off x="4835905" y="3347302"/>
            <a:ext cx="1861901" cy="1629677"/>
          </a:xfrm>
          <a:prstGeom prst="rect">
            <a:avLst/>
          </a:prstGeom>
          <a:noFill/>
        </p:spPr>
        <p:txBody>
          <a:bodyPr wrap="square" rtlCol="0">
            <a:spAutoFit/>
          </a:bodyPr>
          <a:lstStyle/>
          <a:p>
            <a:pPr marL="171450" lvl="1" indent="-171450" defTabSz="711200">
              <a:lnSpc>
                <a:spcPct val="90000"/>
              </a:lnSpc>
              <a:spcBef>
                <a:spcPct val="0"/>
              </a:spcBef>
              <a:spcAft>
                <a:spcPct val="15000"/>
              </a:spcAft>
              <a:buChar char="•"/>
            </a:pPr>
            <a:r>
              <a:rPr lang="en-US" dirty="0"/>
              <a:t>Need 4 days for snowmelt check</a:t>
            </a:r>
          </a:p>
          <a:p>
            <a:pPr marL="171450" lvl="1" indent="-171450" defTabSz="711200">
              <a:lnSpc>
                <a:spcPct val="90000"/>
              </a:lnSpc>
              <a:spcBef>
                <a:spcPct val="0"/>
              </a:spcBef>
              <a:spcAft>
                <a:spcPct val="15000"/>
              </a:spcAft>
              <a:buChar char="•"/>
            </a:pPr>
            <a:r>
              <a:rPr lang="en-US" dirty="0"/>
              <a:t>Max Julian Day + 3 Days Prior</a:t>
            </a:r>
          </a:p>
        </p:txBody>
      </p:sp>
      <p:sp>
        <p:nvSpPr>
          <p:cNvPr id="16" name="TextBox 15">
            <a:extLst>
              <a:ext uri="{FF2B5EF4-FFF2-40B4-BE49-F238E27FC236}">
                <a16:creationId xmlns="" xmlns:a16="http://schemas.microsoft.com/office/drawing/2014/main" id="{424BF01F-133B-B643-BBD8-E9AA882A00AB}"/>
              </a:ext>
            </a:extLst>
          </p:cNvPr>
          <p:cNvSpPr txBox="1"/>
          <p:nvPr/>
        </p:nvSpPr>
        <p:spPr>
          <a:xfrm>
            <a:off x="9417636" y="3345762"/>
            <a:ext cx="1983179" cy="1338828"/>
          </a:xfrm>
          <a:prstGeom prst="rect">
            <a:avLst/>
          </a:prstGeom>
          <a:noFill/>
        </p:spPr>
        <p:txBody>
          <a:bodyPr wrap="square" rtlCol="0">
            <a:spAutoFit/>
          </a:bodyPr>
          <a:lstStyle/>
          <a:p>
            <a:pPr marL="171450" lvl="1" indent="-171450" defTabSz="711200">
              <a:lnSpc>
                <a:spcPct val="90000"/>
              </a:lnSpc>
              <a:spcBef>
                <a:spcPct val="0"/>
              </a:spcBef>
              <a:spcAft>
                <a:spcPct val="15000"/>
              </a:spcAft>
              <a:buFontTx/>
              <a:buChar char="•"/>
            </a:pPr>
            <a:r>
              <a:rPr lang="en-US" dirty="0"/>
              <a:t>Added Code to First Part to replace MODIS</a:t>
            </a:r>
          </a:p>
          <a:p>
            <a:pPr marL="0" lvl="1" defTabSz="711200">
              <a:lnSpc>
                <a:spcPct val="90000"/>
              </a:lnSpc>
              <a:spcBef>
                <a:spcPct val="0"/>
              </a:spcBef>
              <a:spcAft>
                <a:spcPct val="15000"/>
              </a:spcAft>
            </a:pPr>
            <a:endParaRPr lang="en-US" sz="1500" dirty="0"/>
          </a:p>
        </p:txBody>
      </p:sp>
      <p:sp>
        <p:nvSpPr>
          <p:cNvPr id="17" name="TextBox 16">
            <a:extLst>
              <a:ext uri="{FF2B5EF4-FFF2-40B4-BE49-F238E27FC236}">
                <a16:creationId xmlns="" xmlns:a16="http://schemas.microsoft.com/office/drawing/2014/main" id="{57FE77B9-0716-4A4F-9B18-286B517C00CE}"/>
              </a:ext>
            </a:extLst>
          </p:cNvPr>
          <p:cNvSpPr txBox="1"/>
          <p:nvPr/>
        </p:nvSpPr>
        <p:spPr>
          <a:xfrm>
            <a:off x="7099889" y="3347302"/>
            <a:ext cx="2044300" cy="1463478"/>
          </a:xfrm>
          <a:prstGeom prst="rect">
            <a:avLst/>
          </a:prstGeom>
          <a:noFill/>
        </p:spPr>
        <p:txBody>
          <a:bodyPr wrap="square" rtlCol="0">
            <a:spAutoFit/>
          </a:bodyPr>
          <a:lstStyle/>
          <a:p>
            <a:pPr marL="171450" lvl="1" indent="-171450" defTabSz="711200">
              <a:lnSpc>
                <a:spcPct val="90000"/>
              </a:lnSpc>
              <a:spcBef>
                <a:spcPct val="0"/>
              </a:spcBef>
              <a:spcAft>
                <a:spcPct val="15000"/>
              </a:spcAft>
              <a:buFontTx/>
              <a:buChar char="•"/>
            </a:pPr>
            <a:r>
              <a:rPr lang="en-US" dirty="0"/>
              <a:t>Applied Equation: NDSI =</a:t>
            </a:r>
          </a:p>
          <a:p>
            <a:pPr marL="0" lvl="1" defTabSz="711200">
              <a:lnSpc>
                <a:spcPct val="90000"/>
              </a:lnSpc>
              <a:spcBef>
                <a:spcPct val="0"/>
              </a:spcBef>
              <a:spcAft>
                <a:spcPct val="15000"/>
              </a:spcAft>
            </a:pPr>
            <a:r>
              <a:rPr lang="en-US" dirty="0"/>
              <a:t>(Band1 – Band3) </a:t>
            </a:r>
          </a:p>
          <a:p>
            <a:pPr marL="0" lvl="1" defTabSz="711200">
              <a:lnSpc>
                <a:spcPct val="90000"/>
              </a:lnSpc>
              <a:spcBef>
                <a:spcPct val="0"/>
              </a:spcBef>
              <a:spcAft>
                <a:spcPct val="15000"/>
              </a:spcAft>
            </a:pPr>
            <a:r>
              <a:rPr lang="en-US" dirty="0"/>
              <a:t>------------------------</a:t>
            </a:r>
          </a:p>
          <a:p>
            <a:pPr marL="0" lvl="1" defTabSz="711200">
              <a:lnSpc>
                <a:spcPct val="90000"/>
              </a:lnSpc>
              <a:spcBef>
                <a:spcPct val="0"/>
              </a:spcBef>
              <a:spcAft>
                <a:spcPct val="15000"/>
              </a:spcAft>
            </a:pPr>
            <a:r>
              <a:rPr lang="en-US" dirty="0"/>
              <a:t>(Band1 + Band3)</a:t>
            </a:r>
          </a:p>
        </p:txBody>
      </p:sp>
      <p:sp>
        <p:nvSpPr>
          <p:cNvPr id="18" name="TextBox 17">
            <a:extLst>
              <a:ext uri="{FF2B5EF4-FFF2-40B4-BE49-F238E27FC236}">
                <a16:creationId xmlns="" xmlns:a16="http://schemas.microsoft.com/office/drawing/2014/main" id="{552E6645-88D7-A142-AC15-B567D33F251D}"/>
              </a:ext>
            </a:extLst>
          </p:cNvPr>
          <p:cNvSpPr txBox="1"/>
          <p:nvPr/>
        </p:nvSpPr>
        <p:spPr>
          <a:xfrm>
            <a:off x="2558985" y="3347302"/>
            <a:ext cx="2058418" cy="1698927"/>
          </a:xfrm>
          <a:prstGeom prst="rect">
            <a:avLst/>
          </a:prstGeom>
          <a:noFill/>
        </p:spPr>
        <p:txBody>
          <a:bodyPr wrap="square" rtlCol="0">
            <a:spAutoFit/>
          </a:bodyPr>
          <a:lstStyle/>
          <a:p>
            <a:pPr marL="171450" lvl="1" indent="-171450" defTabSz="711200">
              <a:lnSpc>
                <a:spcPct val="90000"/>
              </a:lnSpc>
              <a:spcBef>
                <a:spcPct val="0"/>
              </a:spcBef>
              <a:spcAft>
                <a:spcPct val="15000"/>
              </a:spcAft>
              <a:buChar char="•"/>
            </a:pPr>
            <a:r>
              <a:rPr lang="en-US" dirty="0"/>
              <a:t>Data from UAFGINA</a:t>
            </a:r>
          </a:p>
          <a:p>
            <a:pPr marL="171450" lvl="1" indent="-171450" defTabSz="711200">
              <a:lnSpc>
                <a:spcPct val="90000"/>
              </a:lnSpc>
              <a:spcBef>
                <a:spcPct val="0"/>
              </a:spcBef>
              <a:spcAft>
                <a:spcPct val="15000"/>
              </a:spcAft>
              <a:buChar char="•"/>
            </a:pPr>
            <a:r>
              <a:rPr lang="en-US" dirty="0"/>
              <a:t>Julian Days (Maximum Day)</a:t>
            </a:r>
          </a:p>
          <a:p>
            <a:endParaRPr lang="en-US" dirty="0">
              <a:solidFill>
                <a:schemeClr val="tx1">
                  <a:lumMod val="75000"/>
                  <a:lumOff val="25000"/>
                </a:schemeClr>
              </a:solidFill>
            </a:endParaRPr>
          </a:p>
        </p:txBody>
      </p:sp>
      <p:sp>
        <p:nvSpPr>
          <p:cNvPr id="19" name="TextBox 18">
            <a:extLst>
              <a:ext uri="{FF2B5EF4-FFF2-40B4-BE49-F238E27FC236}">
                <a16:creationId xmlns="" xmlns:a16="http://schemas.microsoft.com/office/drawing/2014/main" id="{4B30C05D-6A22-844D-B758-FDA875232E8C}"/>
              </a:ext>
            </a:extLst>
          </p:cNvPr>
          <p:cNvSpPr txBox="1"/>
          <p:nvPr/>
        </p:nvSpPr>
        <p:spPr>
          <a:xfrm>
            <a:off x="372604" y="3347302"/>
            <a:ext cx="2065098" cy="1698927"/>
          </a:xfrm>
          <a:prstGeom prst="rect">
            <a:avLst/>
          </a:prstGeom>
          <a:noFill/>
        </p:spPr>
        <p:txBody>
          <a:bodyPr wrap="square" rtlCol="0">
            <a:spAutoFit/>
          </a:bodyPr>
          <a:lstStyle/>
          <a:p>
            <a:pPr marL="171450" lvl="1" indent="-171450" defTabSz="711200">
              <a:lnSpc>
                <a:spcPct val="90000"/>
              </a:lnSpc>
              <a:spcBef>
                <a:spcPct val="0"/>
              </a:spcBef>
              <a:spcAft>
                <a:spcPct val="15000"/>
              </a:spcAft>
              <a:buFontTx/>
              <a:buChar char="•"/>
            </a:pPr>
            <a:r>
              <a:rPr lang="en-US" dirty="0"/>
              <a:t>Extracted from Alaska GINA – SANDY site</a:t>
            </a:r>
          </a:p>
          <a:p>
            <a:pPr marL="171450" lvl="1" indent="-171450" defTabSz="711200">
              <a:lnSpc>
                <a:spcPct val="90000"/>
              </a:lnSpc>
              <a:spcBef>
                <a:spcPct val="0"/>
              </a:spcBef>
              <a:spcAft>
                <a:spcPct val="15000"/>
              </a:spcAft>
              <a:buChar char="•"/>
            </a:pPr>
            <a:r>
              <a:rPr lang="en-US" dirty="0"/>
              <a:t>Fetched JSON file</a:t>
            </a:r>
          </a:p>
          <a:p>
            <a:endParaRPr lang="en-US" dirty="0">
              <a:solidFill>
                <a:schemeClr val="tx1">
                  <a:lumMod val="75000"/>
                  <a:lumOff val="25000"/>
                </a:schemeClr>
              </a:solidFill>
            </a:endParaRPr>
          </a:p>
        </p:txBody>
      </p:sp>
    </p:spTree>
    <p:extLst>
      <p:ext uri="{BB962C8B-B14F-4D97-AF65-F5344CB8AC3E}">
        <p14:creationId xmlns:p14="http://schemas.microsoft.com/office/powerpoint/2010/main" val="42037829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8C4BFE-33D5-334F-AD8A-43E3F83AE127}"/>
              </a:ext>
            </a:extLst>
          </p:cNvPr>
          <p:cNvSpPr>
            <a:spLocks noGrp="1"/>
          </p:cNvSpPr>
          <p:nvPr>
            <p:ph type="title"/>
          </p:nvPr>
        </p:nvSpPr>
        <p:spPr/>
        <p:txBody>
          <a:bodyPr/>
          <a:lstStyle/>
          <a:p>
            <a:r>
              <a:rPr lang="en-US" dirty="0"/>
              <a:t>SnoCoM</a:t>
            </a:r>
          </a:p>
        </p:txBody>
      </p:sp>
      <p:sp>
        <p:nvSpPr>
          <p:cNvPr id="4" name="Freeform 3">
            <a:extLst>
              <a:ext uri="{FF2B5EF4-FFF2-40B4-BE49-F238E27FC236}">
                <a16:creationId xmlns="" xmlns:a16="http://schemas.microsoft.com/office/drawing/2014/main" id="{8E744170-2DA6-AC42-816C-C29A41C4379D}"/>
              </a:ext>
            </a:extLst>
          </p:cNvPr>
          <p:cNvSpPr/>
          <p:nvPr/>
        </p:nvSpPr>
        <p:spPr>
          <a:xfrm>
            <a:off x="5317276" y="365576"/>
            <a:ext cx="1598844" cy="1598844"/>
          </a:xfrm>
          <a:custGeom>
            <a:avLst/>
            <a:gdLst>
              <a:gd name="connsiteX0" fmla="*/ 0 w 1598844"/>
              <a:gd name="connsiteY0" fmla="*/ 799422 h 1598844"/>
              <a:gd name="connsiteX1" fmla="*/ 799422 w 1598844"/>
              <a:gd name="connsiteY1" fmla="*/ 0 h 1598844"/>
              <a:gd name="connsiteX2" fmla="*/ 1598844 w 1598844"/>
              <a:gd name="connsiteY2" fmla="*/ 799422 h 1598844"/>
              <a:gd name="connsiteX3" fmla="*/ 799422 w 1598844"/>
              <a:gd name="connsiteY3" fmla="*/ 1598844 h 1598844"/>
              <a:gd name="connsiteX4" fmla="*/ 0 w 1598844"/>
              <a:gd name="connsiteY4" fmla="*/ 799422 h 1598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44" h="1598844">
                <a:moveTo>
                  <a:pt x="0" y="799422"/>
                </a:moveTo>
                <a:cubicBezTo>
                  <a:pt x="0" y="357913"/>
                  <a:pt x="357913" y="0"/>
                  <a:pt x="799422" y="0"/>
                </a:cubicBezTo>
                <a:cubicBezTo>
                  <a:pt x="1240931" y="0"/>
                  <a:pt x="1598844" y="357913"/>
                  <a:pt x="1598844" y="799422"/>
                </a:cubicBezTo>
                <a:cubicBezTo>
                  <a:pt x="1598844" y="1240931"/>
                  <a:pt x="1240931" y="1598844"/>
                  <a:pt x="799422" y="1598844"/>
                </a:cubicBezTo>
                <a:cubicBezTo>
                  <a:pt x="357913" y="1598844"/>
                  <a:pt x="0" y="1240931"/>
                  <a:pt x="0" y="799422"/>
                </a:cubicBezTo>
                <a:close/>
              </a:path>
            </a:pathLst>
          </a:custGeom>
          <a:solidFill>
            <a:srgbClr val="3E4268"/>
          </a:solidFill>
        </p:spPr>
        <p:style>
          <a:lnRef idx="2">
            <a:schemeClr val="lt1">
              <a:hueOff val="0"/>
              <a:satOff val="0"/>
              <a:lumOff val="0"/>
              <a:alphaOff val="0"/>
            </a:schemeClr>
          </a:lnRef>
          <a:fillRef idx="1">
            <a:scrgbClr r="0" g="0" b="0"/>
          </a:fillRef>
          <a:effectRef idx="0">
            <a:schemeClr val="accent5">
              <a:shade val="50000"/>
              <a:hueOff val="0"/>
              <a:satOff val="0"/>
              <a:lumOff val="0"/>
              <a:alphaOff val="0"/>
            </a:schemeClr>
          </a:effectRef>
          <a:fontRef idx="minor">
            <a:schemeClr val="lt1"/>
          </a:fontRef>
        </p:style>
        <p:txBody>
          <a:bodyPr spcFirstLastPara="0" vert="horz" wrap="square" lIns="253195" tIns="253195" rIns="253195" bIns="253195" numCol="1" spcCol="1270" anchor="ctr" anchorCtr="0">
            <a:noAutofit/>
          </a:bodyPr>
          <a:lstStyle/>
          <a:p>
            <a:pPr marL="0" lvl="0" indent="0" algn="ctr" defTabSz="666750">
              <a:lnSpc>
                <a:spcPct val="90000"/>
              </a:lnSpc>
              <a:spcBef>
                <a:spcPct val="0"/>
              </a:spcBef>
              <a:spcAft>
                <a:spcPct val="35000"/>
              </a:spcAft>
              <a:buNone/>
            </a:pPr>
            <a:r>
              <a:rPr lang="en-US" sz="1500" kern="1200" dirty="0"/>
              <a:t>Fetch near real-time Land Cover VIIRS data </a:t>
            </a:r>
          </a:p>
        </p:txBody>
      </p:sp>
      <p:sp>
        <p:nvSpPr>
          <p:cNvPr id="5" name="Freeform 4">
            <a:extLst>
              <a:ext uri="{FF2B5EF4-FFF2-40B4-BE49-F238E27FC236}">
                <a16:creationId xmlns="" xmlns:a16="http://schemas.microsoft.com/office/drawing/2014/main" id="{D2BAC6A6-FCE3-384C-B4F8-9AC37FA49497}"/>
              </a:ext>
            </a:extLst>
          </p:cNvPr>
          <p:cNvSpPr/>
          <p:nvPr/>
        </p:nvSpPr>
        <p:spPr>
          <a:xfrm rot="1800000">
            <a:off x="6933530" y="1489677"/>
            <a:ext cx="425688" cy="539609"/>
          </a:xfrm>
          <a:custGeom>
            <a:avLst/>
            <a:gdLst>
              <a:gd name="connsiteX0" fmla="*/ 0 w 425688"/>
              <a:gd name="connsiteY0" fmla="*/ 107922 h 539609"/>
              <a:gd name="connsiteX1" fmla="*/ 212844 w 425688"/>
              <a:gd name="connsiteY1" fmla="*/ 107922 h 539609"/>
              <a:gd name="connsiteX2" fmla="*/ 212844 w 425688"/>
              <a:gd name="connsiteY2" fmla="*/ 0 h 539609"/>
              <a:gd name="connsiteX3" fmla="*/ 425688 w 425688"/>
              <a:gd name="connsiteY3" fmla="*/ 269805 h 539609"/>
              <a:gd name="connsiteX4" fmla="*/ 212844 w 425688"/>
              <a:gd name="connsiteY4" fmla="*/ 539609 h 539609"/>
              <a:gd name="connsiteX5" fmla="*/ 212844 w 425688"/>
              <a:gd name="connsiteY5" fmla="*/ 431687 h 539609"/>
              <a:gd name="connsiteX6" fmla="*/ 0 w 425688"/>
              <a:gd name="connsiteY6" fmla="*/ 431687 h 539609"/>
              <a:gd name="connsiteX7" fmla="*/ 0 w 425688"/>
              <a:gd name="connsiteY7" fmla="*/ 107922 h 53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688" h="539609">
                <a:moveTo>
                  <a:pt x="0" y="107922"/>
                </a:moveTo>
                <a:lnTo>
                  <a:pt x="212844" y="107922"/>
                </a:lnTo>
                <a:lnTo>
                  <a:pt x="212844" y="0"/>
                </a:lnTo>
                <a:lnTo>
                  <a:pt x="425688" y="269805"/>
                </a:lnTo>
                <a:lnTo>
                  <a:pt x="212844" y="539609"/>
                </a:lnTo>
                <a:lnTo>
                  <a:pt x="212844" y="431687"/>
                </a:lnTo>
                <a:lnTo>
                  <a:pt x="0" y="431687"/>
                </a:lnTo>
                <a:lnTo>
                  <a:pt x="0" y="107922"/>
                </a:lnTo>
                <a:close/>
              </a:path>
            </a:pathLst>
          </a:custGeom>
          <a:solidFill>
            <a:srgbClr val="3E4268"/>
          </a:solidFill>
        </p:spPr>
        <p:style>
          <a:lnRef idx="0">
            <a:schemeClr val="accent5">
              <a:shade val="90000"/>
              <a:hueOff val="0"/>
              <a:satOff val="0"/>
              <a:lumOff val="0"/>
              <a:alphaOff val="0"/>
            </a:schemeClr>
          </a:lnRef>
          <a:fillRef idx="1">
            <a:scrgbClr r="0" g="0" b="0"/>
          </a:fillRef>
          <a:effectRef idx="0">
            <a:schemeClr val="accent5">
              <a:shade val="90000"/>
              <a:hueOff val="0"/>
              <a:satOff val="0"/>
              <a:lumOff val="0"/>
              <a:alphaOff val="0"/>
            </a:schemeClr>
          </a:effectRef>
          <a:fontRef idx="minor">
            <a:schemeClr val="lt1"/>
          </a:fontRef>
        </p:style>
        <p:txBody>
          <a:bodyPr spcFirstLastPara="0" vert="horz" wrap="square" lIns="0" tIns="107922" rIns="127705" bIns="107921"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7" name="Freeform 6">
            <a:extLst>
              <a:ext uri="{FF2B5EF4-FFF2-40B4-BE49-F238E27FC236}">
                <a16:creationId xmlns="" xmlns:a16="http://schemas.microsoft.com/office/drawing/2014/main" id="{35FFFA7F-0CE4-5445-BC29-F8C90C042370}"/>
              </a:ext>
            </a:extLst>
          </p:cNvPr>
          <p:cNvSpPr/>
          <p:nvPr/>
        </p:nvSpPr>
        <p:spPr>
          <a:xfrm>
            <a:off x="7397496" y="1566591"/>
            <a:ext cx="1598844" cy="1598844"/>
          </a:xfrm>
          <a:custGeom>
            <a:avLst/>
            <a:gdLst>
              <a:gd name="connsiteX0" fmla="*/ 0 w 1598844"/>
              <a:gd name="connsiteY0" fmla="*/ 799422 h 1598844"/>
              <a:gd name="connsiteX1" fmla="*/ 799422 w 1598844"/>
              <a:gd name="connsiteY1" fmla="*/ 0 h 1598844"/>
              <a:gd name="connsiteX2" fmla="*/ 1598844 w 1598844"/>
              <a:gd name="connsiteY2" fmla="*/ 799422 h 1598844"/>
              <a:gd name="connsiteX3" fmla="*/ 799422 w 1598844"/>
              <a:gd name="connsiteY3" fmla="*/ 1598844 h 1598844"/>
              <a:gd name="connsiteX4" fmla="*/ 0 w 1598844"/>
              <a:gd name="connsiteY4" fmla="*/ 799422 h 1598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44" h="1598844">
                <a:moveTo>
                  <a:pt x="0" y="799422"/>
                </a:moveTo>
                <a:cubicBezTo>
                  <a:pt x="0" y="357913"/>
                  <a:pt x="357913" y="0"/>
                  <a:pt x="799422" y="0"/>
                </a:cubicBezTo>
                <a:cubicBezTo>
                  <a:pt x="1240931" y="0"/>
                  <a:pt x="1598844" y="357913"/>
                  <a:pt x="1598844" y="799422"/>
                </a:cubicBezTo>
                <a:cubicBezTo>
                  <a:pt x="1598844" y="1240931"/>
                  <a:pt x="1240931" y="1598844"/>
                  <a:pt x="799422" y="1598844"/>
                </a:cubicBezTo>
                <a:cubicBezTo>
                  <a:pt x="357913" y="1598844"/>
                  <a:pt x="0" y="1240931"/>
                  <a:pt x="0" y="799422"/>
                </a:cubicBezTo>
                <a:close/>
              </a:path>
            </a:pathLst>
          </a:custGeom>
          <a:solidFill>
            <a:srgbClr val="57688F"/>
          </a:solidFill>
        </p:spPr>
        <p:style>
          <a:lnRef idx="2">
            <a:schemeClr val="lt1">
              <a:hueOff val="0"/>
              <a:satOff val="0"/>
              <a:lumOff val="0"/>
              <a:alphaOff val="0"/>
            </a:schemeClr>
          </a:lnRef>
          <a:fillRef idx="1">
            <a:scrgbClr r="0" g="0" b="0"/>
          </a:fillRef>
          <a:effectRef idx="0">
            <a:schemeClr val="accent5">
              <a:shade val="50000"/>
              <a:hueOff val="134164"/>
              <a:satOff val="-3267"/>
              <a:lumOff val="14299"/>
              <a:alphaOff val="0"/>
            </a:schemeClr>
          </a:effectRef>
          <a:fontRef idx="minor">
            <a:schemeClr val="lt1"/>
          </a:fontRef>
        </p:style>
        <p:txBody>
          <a:bodyPr spcFirstLastPara="0" vert="horz" wrap="square" lIns="253195" tIns="253195" rIns="253195" bIns="253195" numCol="1" spcCol="1270" anchor="ctr" anchorCtr="0">
            <a:noAutofit/>
          </a:bodyPr>
          <a:lstStyle/>
          <a:p>
            <a:pPr marL="0" lvl="0" indent="0" algn="ctr" defTabSz="666750">
              <a:lnSpc>
                <a:spcPct val="90000"/>
              </a:lnSpc>
              <a:spcBef>
                <a:spcPct val="0"/>
              </a:spcBef>
              <a:spcAft>
                <a:spcPct val="35000"/>
              </a:spcAft>
              <a:buNone/>
            </a:pPr>
            <a:r>
              <a:rPr lang="en-US" sz="1500" kern="1200" dirty="0"/>
              <a:t>Convert Land Cover to NDSI</a:t>
            </a:r>
          </a:p>
        </p:txBody>
      </p:sp>
      <p:sp>
        <p:nvSpPr>
          <p:cNvPr id="8" name="Freeform 7">
            <a:extLst>
              <a:ext uri="{FF2B5EF4-FFF2-40B4-BE49-F238E27FC236}">
                <a16:creationId xmlns="" xmlns:a16="http://schemas.microsoft.com/office/drawing/2014/main" id="{3D51E41C-BB02-424F-8026-11AED6F08AB9}"/>
              </a:ext>
            </a:extLst>
          </p:cNvPr>
          <p:cNvSpPr/>
          <p:nvPr/>
        </p:nvSpPr>
        <p:spPr>
          <a:xfrm rot="5400000">
            <a:off x="7984074" y="3285176"/>
            <a:ext cx="425688" cy="539609"/>
          </a:xfrm>
          <a:custGeom>
            <a:avLst/>
            <a:gdLst>
              <a:gd name="connsiteX0" fmla="*/ 0 w 425688"/>
              <a:gd name="connsiteY0" fmla="*/ 107922 h 539609"/>
              <a:gd name="connsiteX1" fmla="*/ 212844 w 425688"/>
              <a:gd name="connsiteY1" fmla="*/ 107922 h 539609"/>
              <a:gd name="connsiteX2" fmla="*/ 212844 w 425688"/>
              <a:gd name="connsiteY2" fmla="*/ 0 h 539609"/>
              <a:gd name="connsiteX3" fmla="*/ 425688 w 425688"/>
              <a:gd name="connsiteY3" fmla="*/ 269805 h 539609"/>
              <a:gd name="connsiteX4" fmla="*/ 212844 w 425688"/>
              <a:gd name="connsiteY4" fmla="*/ 539609 h 539609"/>
              <a:gd name="connsiteX5" fmla="*/ 212844 w 425688"/>
              <a:gd name="connsiteY5" fmla="*/ 431687 h 539609"/>
              <a:gd name="connsiteX6" fmla="*/ 0 w 425688"/>
              <a:gd name="connsiteY6" fmla="*/ 431687 h 539609"/>
              <a:gd name="connsiteX7" fmla="*/ 0 w 425688"/>
              <a:gd name="connsiteY7" fmla="*/ 107922 h 53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688" h="539609">
                <a:moveTo>
                  <a:pt x="0" y="107922"/>
                </a:moveTo>
                <a:lnTo>
                  <a:pt x="212844" y="107922"/>
                </a:lnTo>
                <a:lnTo>
                  <a:pt x="212844" y="0"/>
                </a:lnTo>
                <a:lnTo>
                  <a:pt x="425688" y="269805"/>
                </a:lnTo>
                <a:lnTo>
                  <a:pt x="212844" y="539609"/>
                </a:lnTo>
                <a:lnTo>
                  <a:pt x="212844" y="431687"/>
                </a:lnTo>
                <a:lnTo>
                  <a:pt x="0" y="431687"/>
                </a:lnTo>
                <a:lnTo>
                  <a:pt x="0" y="107922"/>
                </a:lnTo>
                <a:close/>
              </a:path>
            </a:pathLst>
          </a:custGeom>
          <a:solidFill>
            <a:srgbClr val="57688F"/>
          </a:solidFill>
        </p:spPr>
        <p:style>
          <a:lnRef idx="0">
            <a:schemeClr val="accent5">
              <a:shade val="90000"/>
              <a:hueOff val="138475"/>
              <a:satOff val="-2957"/>
              <a:lumOff val="11036"/>
              <a:alphaOff val="0"/>
            </a:schemeClr>
          </a:lnRef>
          <a:fillRef idx="1">
            <a:scrgbClr r="0" g="0" b="0"/>
          </a:fillRef>
          <a:effectRef idx="0">
            <a:schemeClr val="accent5">
              <a:shade val="90000"/>
              <a:hueOff val="138475"/>
              <a:satOff val="-2957"/>
              <a:lumOff val="11036"/>
              <a:alphaOff val="0"/>
            </a:schemeClr>
          </a:effectRef>
          <a:fontRef idx="minor">
            <a:schemeClr val="lt1"/>
          </a:fontRef>
        </p:style>
        <p:txBody>
          <a:bodyPr spcFirstLastPara="0" vert="horz" wrap="square" lIns="0" tIns="107921" rIns="127705" bIns="107922"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9" name="Freeform 8">
            <a:extLst>
              <a:ext uri="{FF2B5EF4-FFF2-40B4-BE49-F238E27FC236}">
                <a16:creationId xmlns="" xmlns:a16="http://schemas.microsoft.com/office/drawing/2014/main" id="{DD36C3B3-AE2B-3D4E-BBF0-1891A90E3A97}"/>
              </a:ext>
            </a:extLst>
          </p:cNvPr>
          <p:cNvSpPr/>
          <p:nvPr/>
        </p:nvSpPr>
        <p:spPr>
          <a:xfrm>
            <a:off x="7397496" y="3968622"/>
            <a:ext cx="1598844" cy="1598844"/>
          </a:xfrm>
          <a:custGeom>
            <a:avLst/>
            <a:gdLst>
              <a:gd name="connsiteX0" fmla="*/ 0 w 1598844"/>
              <a:gd name="connsiteY0" fmla="*/ 799422 h 1598844"/>
              <a:gd name="connsiteX1" fmla="*/ 799422 w 1598844"/>
              <a:gd name="connsiteY1" fmla="*/ 0 h 1598844"/>
              <a:gd name="connsiteX2" fmla="*/ 1598844 w 1598844"/>
              <a:gd name="connsiteY2" fmla="*/ 799422 h 1598844"/>
              <a:gd name="connsiteX3" fmla="*/ 799422 w 1598844"/>
              <a:gd name="connsiteY3" fmla="*/ 1598844 h 1598844"/>
              <a:gd name="connsiteX4" fmla="*/ 0 w 1598844"/>
              <a:gd name="connsiteY4" fmla="*/ 799422 h 1598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44" h="1598844">
                <a:moveTo>
                  <a:pt x="0" y="799422"/>
                </a:moveTo>
                <a:cubicBezTo>
                  <a:pt x="0" y="357913"/>
                  <a:pt x="357913" y="0"/>
                  <a:pt x="799422" y="0"/>
                </a:cubicBezTo>
                <a:cubicBezTo>
                  <a:pt x="1240931" y="0"/>
                  <a:pt x="1598844" y="357913"/>
                  <a:pt x="1598844" y="799422"/>
                </a:cubicBezTo>
                <a:cubicBezTo>
                  <a:pt x="1598844" y="1240931"/>
                  <a:pt x="1240931" y="1598844"/>
                  <a:pt x="799422" y="1598844"/>
                </a:cubicBezTo>
                <a:cubicBezTo>
                  <a:pt x="357913" y="1598844"/>
                  <a:pt x="0" y="1240931"/>
                  <a:pt x="0" y="799422"/>
                </a:cubicBezTo>
                <a:close/>
              </a:path>
            </a:pathLst>
          </a:custGeom>
          <a:solidFill>
            <a:srgbClr val="57688F"/>
          </a:solidFill>
        </p:spPr>
        <p:style>
          <a:lnRef idx="2">
            <a:schemeClr val="lt1">
              <a:hueOff val="0"/>
              <a:satOff val="0"/>
              <a:lumOff val="0"/>
              <a:alphaOff val="0"/>
            </a:schemeClr>
          </a:lnRef>
          <a:fillRef idx="1">
            <a:scrgbClr r="0" g="0" b="0"/>
          </a:fillRef>
          <a:effectRef idx="0">
            <a:schemeClr val="accent5">
              <a:shade val="50000"/>
              <a:hueOff val="268329"/>
              <a:satOff val="-6535"/>
              <a:lumOff val="28597"/>
              <a:alphaOff val="0"/>
            </a:schemeClr>
          </a:effectRef>
          <a:fontRef idx="minor">
            <a:schemeClr val="lt1"/>
          </a:fontRef>
        </p:style>
        <p:txBody>
          <a:bodyPr spcFirstLastPara="0" vert="horz" wrap="square" lIns="253195" tIns="253195" rIns="253195" bIns="253195" numCol="1" spcCol="1270" anchor="ctr" anchorCtr="0">
            <a:noAutofit/>
          </a:bodyPr>
          <a:lstStyle/>
          <a:p>
            <a:pPr marL="0" lvl="0" indent="0" algn="ctr" defTabSz="666750">
              <a:lnSpc>
                <a:spcPct val="90000"/>
              </a:lnSpc>
              <a:spcBef>
                <a:spcPct val="0"/>
              </a:spcBef>
              <a:spcAft>
                <a:spcPct val="35000"/>
              </a:spcAft>
              <a:buNone/>
            </a:pPr>
            <a:r>
              <a:rPr lang="en-US" sz="1500" kern="1200" dirty="0"/>
              <a:t>Project &amp; Clip to Alaska</a:t>
            </a:r>
          </a:p>
        </p:txBody>
      </p:sp>
      <p:sp>
        <p:nvSpPr>
          <p:cNvPr id="10" name="Freeform 9">
            <a:extLst>
              <a:ext uri="{FF2B5EF4-FFF2-40B4-BE49-F238E27FC236}">
                <a16:creationId xmlns="" xmlns:a16="http://schemas.microsoft.com/office/drawing/2014/main" id="{4DFBD593-DFDD-394E-A114-A6097FBE638C}"/>
              </a:ext>
            </a:extLst>
          </p:cNvPr>
          <p:cNvSpPr/>
          <p:nvPr/>
        </p:nvSpPr>
        <p:spPr>
          <a:xfrm rot="19800000">
            <a:off x="6954398" y="5092722"/>
            <a:ext cx="425689" cy="539610"/>
          </a:xfrm>
          <a:custGeom>
            <a:avLst/>
            <a:gdLst>
              <a:gd name="connsiteX0" fmla="*/ 0 w 425688"/>
              <a:gd name="connsiteY0" fmla="*/ 107922 h 539609"/>
              <a:gd name="connsiteX1" fmla="*/ 212844 w 425688"/>
              <a:gd name="connsiteY1" fmla="*/ 107922 h 539609"/>
              <a:gd name="connsiteX2" fmla="*/ 212844 w 425688"/>
              <a:gd name="connsiteY2" fmla="*/ 0 h 539609"/>
              <a:gd name="connsiteX3" fmla="*/ 425688 w 425688"/>
              <a:gd name="connsiteY3" fmla="*/ 269805 h 539609"/>
              <a:gd name="connsiteX4" fmla="*/ 212844 w 425688"/>
              <a:gd name="connsiteY4" fmla="*/ 539609 h 539609"/>
              <a:gd name="connsiteX5" fmla="*/ 212844 w 425688"/>
              <a:gd name="connsiteY5" fmla="*/ 431687 h 539609"/>
              <a:gd name="connsiteX6" fmla="*/ 0 w 425688"/>
              <a:gd name="connsiteY6" fmla="*/ 431687 h 539609"/>
              <a:gd name="connsiteX7" fmla="*/ 0 w 425688"/>
              <a:gd name="connsiteY7" fmla="*/ 107922 h 53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688" h="539609">
                <a:moveTo>
                  <a:pt x="425688" y="431687"/>
                </a:moveTo>
                <a:lnTo>
                  <a:pt x="212844" y="431687"/>
                </a:lnTo>
                <a:lnTo>
                  <a:pt x="212844" y="539609"/>
                </a:lnTo>
                <a:lnTo>
                  <a:pt x="0" y="269804"/>
                </a:lnTo>
                <a:lnTo>
                  <a:pt x="212844" y="0"/>
                </a:lnTo>
                <a:lnTo>
                  <a:pt x="212844" y="107922"/>
                </a:lnTo>
                <a:lnTo>
                  <a:pt x="425688" y="107922"/>
                </a:lnTo>
                <a:lnTo>
                  <a:pt x="425688" y="431687"/>
                </a:lnTo>
                <a:close/>
              </a:path>
            </a:pathLst>
          </a:custGeom>
          <a:solidFill>
            <a:srgbClr val="7389BF"/>
          </a:solidFill>
        </p:spPr>
        <p:style>
          <a:lnRef idx="0">
            <a:schemeClr val="accent5">
              <a:shade val="90000"/>
              <a:hueOff val="276951"/>
              <a:satOff val="-5914"/>
              <a:lumOff val="22073"/>
              <a:alphaOff val="0"/>
            </a:schemeClr>
          </a:lnRef>
          <a:fillRef idx="1">
            <a:scrgbClr r="0" g="0" b="0"/>
          </a:fillRef>
          <a:effectRef idx="0">
            <a:schemeClr val="accent5">
              <a:shade val="90000"/>
              <a:hueOff val="276951"/>
              <a:satOff val="-5914"/>
              <a:lumOff val="22073"/>
              <a:alphaOff val="0"/>
            </a:schemeClr>
          </a:effectRef>
          <a:fontRef idx="minor">
            <a:schemeClr val="lt1"/>
          </a:fontRef>
        </p:style>
        <p:txBody>
          <a:bodyPr spcFirstLastPara="0" vert="horz" wrap="square" lIns="127705" tIns="107923" rIns="1" bIns="107921"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1" name="Freeform 10">
            <a:extLst>
              <a:ext uri="{FF2B5EF4-FFF2-40B4-BE49-F238E27FC236}">
                <a16:creationId xmlns="" xmlns:a16="http://schemas.microsoft.com/office/drawing/2014/main" id="{1E5EFA6C-D4D7-5343-ADB2-FFC0BF1211DE}"/>
              </a:ext>
            </a:extLst>
          </p:cNvPr>
          <p:cNvSpPr/>
          <p:nvPr/>
        </p:nvSpPr>
        <p:spPr>
          <a:xfrm>
            <a:off x="5317276" y="5169638"/>
            <a:ext cx="1598844" cy="1598844"/>
          </a:xfrm>
          <a:custGeom>
            <a:avLst/>
            <a:gdLst>
              <a:gd name="connsiteX0" fmla="*/ 0 w 1598844"/>
              <a:gd name="connsiteY0" fmla="*/ 799422 h 1598844"/>
              <a:gd name="connsiteX1" fmla="*/ 799422 w 1598844"/>
              <a:gd name="connsiteY1" fmla="*/ 0 h 1598844"/>
              <a:gd name="connsiteX2" fmla="*/ 1598844 w 1598844"/>
              <a:gd name="connsiteY2" fmla="*/ 799422 h 1598844"/>
              <a:gd name="connsiteX3" fmla="*/ 799422 w 1598844"/>
              <a:gd name="connsiteY3" fmla="*/ 1598844 h 1598844"/>
              <a:gd name="connsiteX4" fmla="*/ 0 w 1598844"/>
              <a:gd name="connsiteY4" fmla="*/ 799422 h 1598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44" h="1598844">
                <a:moveTo>
                  <a:pt x="0" y="799422"/>
                </a:moveTo>
                <a:cubicBezTo>
                  <a:pt x="0" y="357913"/>
                  <a:pt x="357913" y="0"/>
                  <a:pt x="799422" y="0"/>
                </a:cubicBezTo>
                <a:cubicBezTo>
                  <a:pt x="1240931" y="0"/>
                  <a:pt x="1598844" y="357913"/>
                  <a:pt x="1598844" y="799422"/>
                </a:cubicBezTo>
                <a:cubicBezTo>
                  <a:pt x="1598844" y="1240931"/>
                  <a:pt x="1240931" y="1598844"/>
                  <a:pt x="799422" y="1598844"/>
                </a:cubicBezTo>
                <a:cubicBezTo>
                  <a:pt x="357913" y="1598844"/>
                  <a:pt x="0" y="1240931"/>
                  <a:pt x="0" y="799422"/>
                </a:cubicBezTo>
                <a:close/>
              </a:path>
            </a:pathLst>
          </a:custGeom>
          <a:solidFill>
            <a:srgbClr val="7389BF"/>
          </a:solidFill>
        </p:spPr>
        <p:style>
          <a:lnRef idx="2">
            <a:schemeClr val="lt1">
              <a:hueOff val="0"/>
              <a:satOff val="0"/>
              <a:lumOff val="0"/>
              <a:alphaOff val="0"/>
            </a:schemeClr>
          </a:lnRef>
          <a:fillRef idx="1">
            <a:scrgbClr r="0" g="0" b="0"/>
          </a:fillRef>
          <a:effectRef idx="0">
            <a:schemeClr val="accent5">
              <a:shade val="50000"/>
              <a:hueOff val="402493"/>
              <a:satOff val="-9802"/>
              <a:lumOff val="42896"/>
              <a:alphaOff val="0"/>
            </a:schemeClr>
          </a:effectRef>
          <a:fontRef idx="minor">
            <a:schemeClr val="lt1"/>
          </a:fontRef>
        </p:style>
        <p:txBody>
          <a:bodyPr spcFirstLastPara="0" vert="horz" wrap="square" lIns="253195" tIns="253195" rIns="253195" bIns="253195" numCol="1" spcCol="1270" anchor="ctr" anchorCtr="0">
            <a:noAutofit/>
          </a:bodyPr>
          <a:lstStyle/>
          <a:p>
            <a:pPr marL="0" lvl="0" indent="0" algn="ctr" defTabSz="666750">
              <a:lnSpc>
                <a:spcPct val="90000"/>
              </a:lnSpc>
              <a:spcBef>
                <a:spcPct val="0"/>
              </a:spcBef>
              <a:spcAft>
                <a:spcPct val="35000"/>
              </a:spcAft>
              <a:buNone/>
            </a:pPr>
            <a:r>
              <a:rPr lang="en-US" sz="1500" kern="1200" dirty="0"/>
              <a:t>Change Detection Analysis of each grid cell</a:t>
            </a:r>
          </a:p>
        </p:txBody>
      </p:sp>
      <p:sp>
        <p:nvSpPr>
          <p:cNvPr id="12" name="Freeform 11">
            <a:extLst>
              <a:ext uri="{FF2B5EF4-FFF2-40B4-BE49-F238E27FC236}">
                <a16:creationId xmlns="" xmlns:a16="http://schemas.microsoft.com/office/drawing/2014/main" id="{9C5DC120-27C9-F64C-AA03-BF04426B5465}"/>
              </a:ext>
            </a:extLst>
          </p:cNvPr>
          <p:cNvSpPr/>
          <p:nvPr/>
        </p:nvSpPr>
        <p:spPr>
          <a:xfrm rot="1800000">
            <a:off x="4874178" y="5104771"/>
            <a:ext cx="425689" cy="539609"/>
          </a:xfrm>
          <a:custGeom>
            <a:avLst/>
            <a:gdLst>
              <a:gd name="connsiteX0" fmla="*/ 0 w 425688"/>
              <a:gd name="connsiteY0" fmla="*/ 107922 h 539609"/>
              <a:gd name="connsiteX1" fmla="*/ 212844 w 425688"/>
              <a:gd name="connsiteY1" fmla="*/ 107922 h 539609"/>
              <a:gd name="connsiteX2" fmla="*/ 212844 w 425688"/>
              <a:gd name="connsiteY2" fmla="*/ 0 h 539609"/>
              <a:gd name="connsiteX3" fmla="*/ 425688 w 425688"/>
              <a:gd name="connsiteY3" fmla="*/ 269805 h 539609"/>
              <a:gd name="connsiteX4" fmla="*/ 212844 w 425688"/>
              <a:gd name="connsiteY4" fmla="*/ 539609 h 539609"/>
              <a:gd name="connsiteX5" fmla="*/ 212844 w 425688"/>
              <a:gd name="connsiteY5" fmla="*/ 431687 h 539609"/>
              <a:gd name="connsiteX6" fmla="*/ 0 w 425688"/>
              <a:gd name="connsiteY6" fmla="*/ 431687 h 539609"/>
              <a:gd name="connsiteX7" fmla="*/ 0 w 425688"/>
              <a:gd name="connsiteY7" fmla="*/ 107922 h 53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688" h="539609">
                <a:moveTo>
                  <a:pt x="425688" y="431687"/>
                </a:moveTo>
                <a:lnTo>
                  <a:pt x="212844" y="431687"/>
                </a:lnTo>
                <a:lnTo>
                  <a:pt x="212844" y="539609"/>
                </a:lnTo>
                <a:lnTo>
                  <a:pt x="0" y="269804"/>
                </a:lnTo>
                <a:lnTo>
                  <a:pt x="212844" y="0"/>
                </a:lnTo>
                <a:lnTo>
                  <a:pt x="212844" y="107922"/>
                </a:lnTo>
                <a:lnTo>
                  <a:pt x="425688" y="107922"/>
                </a:lnTo>
                <a:lnTo>
                  <a:pt x="425688" y="431687"/>
                </a:lnTo>
                <a:close/>
              </a:path>
            </a:pathLst>
          </a:custGeom>
          <a:solidFill>
            <a:srgbClr val="7389BF"/>
          </a:solidFill>
        </p:spPr>
        <p:style>
          <a:lnRef idx="0">
            <a:schemeClr val="accent5">
              <a:shade val="90000"/>
              <a:hueOff val="415426"/>
              <a:satOff val="-8871"/>
              <a:lumOff val="33109"/>
              <a:alphaOff val="0"/>
            </a:schemeClr>
          </a:lnRef>
          <a:fillRef idx="1">
            <a:scrgbClr r="0" g="0" b="0"/>
          </a:fillRef>
          <a:effectRef idx="0">
            <a:schemeClr val="accent5">
              <a:shade val="90000"/>
              <a:hueOff val="415426"/>
              <a:satOff val="-8871"/>
              <a:lumOff val="33109"/>
              <a:alphaOff val="0"/>
            </a:schemeClr>
          </a:effectRef>
          <a:fontRef idx="minor">
            <a:schemeClr val="lt1"/>
          </a:fontRef>
        </p:style>
        <p:txBody>
          <a:bodyPr spcFirstLastPara="0" vert="horz" wrap="square" lIns="127706" tIns="107922" rIns="0" bIns="107921"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3" name="Freeform 12">
            <a:extLst>
              <a:ext uri="{FF2B5EF4-FFF2-40B4-BE49-F238E27FC236}">
                <a16:creationId xmlns="" xmlns:a16="http://schemas.microsoft.com/office/drawing/2014/main" id="{173A798A-6701-0340-935D-3288E612C535}"/>
              </a:ext>
            </a:extLst>
          </p:cNvPr>
          <p:cNvSpPr/>
          <p:nvPr/>
        </p:nvSpPr>
        <p:spPr>
          <a:xfrm>
            <a:off x="3237057" y="3968622"/>
            <a:ext cx="1598844" cy="1598844"/>
          </a:xfrm>
          <a:custGeom>
            <a:avLst/>
            <a:gdLst>
              <a:gd name="connsiteX0" fmla="*/ 0 w 1598844"/>
              <a:gd name="connsiteY0" fmla="*/ 799422 h 1598844"/>
              <a:gd name="connsiteX1" fmla="*/ 799422 w 1598844"/>
              <a:gd name="connsiteY1" fmla="*/ 0 h 1598844"/>
              <a:gd name="connsiteX2" fmla="*/ 1598844 w 1598844"/>
              <a:gd name="connsiteY2" fmla="*/ 799422 h 1598844"/>
              <a:gd name="connsiteX3" fmla="*/ 799422 w 1598844"/>
              <a:gd name="connsiteY3" fmla="*/ 1598844 h 1598844"/>
              <a:gd name="connsiteX4" fmla="*/ 0 w 1598844"/>
              <a:gd name="connsiteY4" fmla="*/ 799422 h 1598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44" h="1598844">
                <a:moveTo>
                  <a:pt x="0" y="799422"/>
                </a:moveTo>
                <a:cubicBezTo>
                  <a:pt x="0" y="357913"/>
                  <a:pt x="357913" y="0"/>
                  <a:pt x="799422" y="0"/>
                </a:cubicBezTo>
                <a:cubicBezTo>
                  <a:pt x="1240931" y="0"/>
                  <a:pt x="1598844" y="357913"/>
                  <a:pt x="1598844" y="799422"/>
                </a:cubicBezTo>
                <a:cubicBezTo>
                  <a:pt x="1598844" y="1240931"/>
                  <a:pt x="1240931" y="1598844"/>
                  <a:pt x="799422" y="1598844"/>
                </a:cubicBezTo>
                <a:cubicBezTo>
                  <a:pt x="357913" y="1598844"/>
                  <a:pt x="0" y="1240931"/>
                  <a:pt x="0" y="799422"/>
                </a:cubicBezTo>
                <a:close/>
              </a:path>
            </a:pathLst>
          </a:custGeom>
          <a:solidFill>
            <a:srgbClr val="8B9CC7"/>
          </a:solidFill>
        </p:spPr>
        <p:style>
          <a:lnRef idx="2">
            <a:schemeClr val="lt1">
              <a:hueOff val="0"/>
              <a:satOff val="0"/>
              <a:lumOff val="0"/>
              <a:alphaOff val="0"/>
            </a:schemeClr>
          </a:lnRef>
          <a:fillRef idx="1">
            <a:scrgbClr r="0" g="0" b="0"/>
          </a:fillRef>
          <a:effectRef idx="0">
            <a:schemeClr val="accent5">
              <a:shade val="50000"/>
              <a:hueOff val="268329"/>
              <a:satOff val="-6535"/>
              <a:lumOff val="28597"/>
              <a:alphaOff val="0"/>
            </a:schemeClr>
          </a:effectRef>
          <a:fontRef idx="minor">
            <a:schemeClr val="lt1"/>
          </a:fontRef>
        </p:style>
        <p:txBody>
          <a:bodyPr spcFirstLastPara="0" vert="horz" wrap="square" lIns="253195" tIns="253195" rIns="253195" bIns="253195" numCol="1" spcCol="1270" anchor="ctr" anchorCtr="0">
            <a:noAutofit/>
          </a:bodyPr>
          <a:lstStyle/>
          <a:p>
            <a:pPr marL="0" lvl="0" indent="0" algn="ctr" defTabSz="666750">
              <a:lnSpc>
                <a:spcPct val="90000"/>
              </a:lnSpc>
              <a:spcBef>
                <a:spcPct val="0"/>
              </a:spcBef>
              <a:spcAft>
                <a:spcPct val="35000"/>
              </a:spcAft>
              <a:buNone/>
            </a:pPr>
            <a:r>
              <a:rPr lang="en-US" sz="1500" kern="1200" dirty="0"/>
              <a:t>Record &amp; Store Day of Thaw</a:t>
            </a:r>
          </a:p>
        </p:txBody>
      </p:sp>
      <p:sp>
        <p:nvSpPr>
          <p:cNvPr id="14" name="Freeform 13">
            <a:extLst>
              <a:ext uri="{FF2B5EF4-FFF2-40B4-BE49-F238E27FC236}">
                <a16:creationId xmlns="" xmlns:a16="http://schemas.microsoft.com/office/drawing/2014/main" id="{E844CCF8-6AA8-4F4C-BB24-FAB88452FEEC}"/>
              </a:ext>
            </a:extLst>
          </p:cNvPr>
          <p:cNvSpPr/>
          <p:nvPr/>
        </p:nvSpPr>
        <p:spPr>
          <a:xfrm rot="16200000">
            <a:off x="3823634" y="3309272"/>
            <a:ext cx="425688" cy="539609"/>
          </a:xfrm>
          <a:custGeom>
            <a:avLst/>
            <a:gdLst>
              <a:gd name="connsiteX0" fmla="*/ 0 w 425688"/>
              <a:gd name="connsiteY0" fmla="*/ 107922 h 539609"/>
              <a:gd name="connsiteX1" fmla="*/ 212844 w 425688"/>
              <a:gd name="connsiteY1" fmla="*/ 107922 h 539609"/>
              <a:gd name="connsiteX2" fmla="*/ 212844 w 425688"/>
              <a:gd name="connsiteY2" fmla="*/ 0 h 539609"/>
              <a:gd name="connsiteX3" fmla="*/ 425688 w 425688"/>
              <a:gd name="connsiteY3" fmla="*/ 269805 h 539609"/>
              <a:gd name="connsiteX4" fmla="*/ 212844 w 425688"/>
              <a:gd name="connsiteY4" fmla="*/ 539609 h 539609"/>
              <a:gd name="connsiteX5" fmla="*/ 212844 w 425688"/>
              <a:gd name="connsiteY5" fmla="*/ 431687 h 539609"/>
              <a:gd name="connsiteX6" fmla="*/ 0 w 425688"/>
              <a:gd name="connsiteY6" fmla="*/ 431687 h 539609"/>
              <a:gd name="connsiteX7" fmla="*/ 0 w 425688"/>
              <a:gd name="connsiteY7" fmla="*/ 107922 h 53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688" h="539609">
                <a:moveTo>
                  <a:pt x="0" y="107922"/>
                </a:moveTo>
                <a:lnTo>
                  <a:pt x="212844" y="107922"/>
                </a:lnTo>
                <a:lnTo>
                  <a:pt x="212844" y="0"/>
                </a:lnTo>
                <a:lnTo>
                  <a:pt x="425688" y="269805"/>
                </a:lnTo>
                <a:lnTo>
                  <a:pt x="212844" y="539609"/>
                </a:lnTo>
                <a:lnTo>
                  <a:pt x="212844" y="431687"/>
                </a:lnTo>
                <a:lnTo>
                  <a:pt x="0" y="431687"/>
                </a:lnTo>
                <a:lnTo>
                  <a:pt x="0" y="107922"/>
                </a:lnTo>
                <a:close/>
              </a:path>
            </a:pathLst>
          </a:custGeom>
          <a:solidFill>
            <a:srgbClr val="8B9CC7"/>
          </a:solidFill>
        </p:spPr>
        <p:style>
          <a:lnRef idx="0">
            <a:schemeClr val="accent5">
              <a:shade val="90000"/>
              <a:hueOff val="276951"/>
              <a:satOff val="-5914"/>
              <a:lumOff val="22073"/>
              <a:alphaOff val="0"/>
            </a:schemeClr>
          </a:lnRef>
          <a:fillRef idx="1">
            <a:scrgbClr r="0" g="0" b="0"/>
          </a:fillRef>
          <a:effectRef idx="0">
            <a:schemeClr val="accent5">
              <a:shade val="90000"/>
              <a:hueOff val="276951"/>
              <a:satOff val="-5914"/>
              <a:lumOff val="22073"/>
              <a:alphaOff val="0"/>
            </a:schemeClr>
          </a:effectRef>
          <a:fontRef idx="minor">
            <a:schemeClr val="lt1"/>
          </a:fontRef>
        </p:style>
        <p:txBody>
          <a:bodyPr spcFirstLastPara="0" vert="horz" wrap="square" lIns="-1" tIns="107921" rIns="127706" bIns="107922"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5" name="Freeform 14">
            <a:extLst>
              <a:ext uri="{FF2B5EF4-FFF2-40B4-BE49-F238E27FC236}">
                <a16:creationId xmlns="" xmlns:a16="http://schemas.microsoft.com/office/drawing/2014/main" id="{049FFADC-266E-1845-B185-AFB58416B28D}"/>
              </a:ext>
            </a:extLst>
          </p:cNvPr>
          <p:cNvSpPr/>
          <p:nvPr/>
        </p:nvSpPr>
        <p:spPr>
          <a:xfrm>
            <a:off x="3237057" y="1566591"/>
            <a:ext cx="1598844" cy="1598844"/>
          </a:xfrm>
          <a:custGeom>
            <a:avLst/>
            <a:gdLst>
              <a:gd name="connsiteX0" fmla="*/ 0 w 1598844"/>
              <a:gd name="connsiteY0" fmla="*/ 799422 h 1598844"/>
              <a:gd name="connsiteX1" fmla="*/ 799422 w 1598844"/>
              <a:gd name="connsiteY1" fmla="*/ 0 h 1598844"/>
              <a:gd name="connsiteX2" fmla="*/ 1598844 w 1598844"/>
              <a:gd name="connsiteY2" fmla="*/ 799422 h 1598844"/>
              <a:gd name="connsiteX3" fmla="*/ 799422 w 1598844"/>
              <a:gd name="connsiteY3" fmla="*/ 1598844 h 1598844"/>
              <a:gd name="connsiteX4" fmla="*/ 0 w 1598844"/>
              <a:gd name="connsiteY4" fmla="*/ 799422 h 1598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44" h="1598844">
                <a:moveTo>
                  <a:pt x="0" y="799422"/>
                </a:moveTo>
                <a:cubicBezTo>
                  <a:pt x="0" y="357913"/>
                  <a:pt x="357913" y="0"/>
                  <a:pt x="799422" y="0"/>
                </a:cubicBezTo>
                <a:cubicBezTo>
                  <a:pt x="1240931" y="0"/>
                  <a:pt x="1598844" y="357913"/>
                  <a:pt x="1598844" y="799422"/>
                </a:cubicBezTo>
                <a:cubicBezTo>
                  <a:pt x="1598844" y="1240931"/>
                  <a:pt x="1240931" y="1598844"/>
                  <a:pt x="799422" y="1598844"/>
                </a:cubicBezTo>
                <a:cubicBezTo>
                  <a:pt x="357913" y="1598844"/>
                  <a:pt x="0" y="1240931"/>
                  <a:pt x="0" y="799422"/>
                </a:cubicBezTo>
                <a:close/>
              </a:path>
            </a:pathLst>
          </a:custGeom>
          <a:solidFill>
            <a:srgbClr val="809ADB"/>
          </a:solidFill>
        </p:spPr>
        <p:style>
          <a:lnRef idx="2">
            <a:schemeClr val="lt1">
              <a:hueOff val="0"/>
              <a:satOff val="0"/>
              <a:lumOff val="0"/>
              <a:alphaOff val="0"/>
            </a:schemeClr>
          </a:lnRef>
          <a:fillRef idx="1">
            <a:scrgbClr r="0" g="0" b="0"/>
          </a:fillRef>
          <a:effectRef idx="0">
            <a:schemeClr val="accent5">
              <a:shade val="50000"/>
              <a:hueOff val="134164"/>
              <a:satOff val="-3267"/>
              <a:lumOff val="14299"/>
              <a:alphaOff val="0"/>
            </a:schemeClr>
          </a:effectRef>
          <a:fontRef idx="minor">
            <a:schemeClr val="lt1"/>
          </a:fontRef>
        </p:style>
        <p:txBody>
          <a:bodyPr spcFirstLastPara="0" vert="horz" wrap="square" lIns="253195" tIns="253195" rIns="253195" bIns="253195" numCol="1" spcCol="1270" anchor="ctr" anchorCtr="0">
            <a:noAutofit/>
          </a:bodyPr>
          <a:lstStyle/>
          <a:p>
            <a:pPr marL="0" lvl="0" indent="0" algn="ctr" defTabSz="666750">
              <a:lnSpc>
                <a:spcPct val="90000"/>
              </a:lnSpc>
              <a:spcBef>
                <a:spcPct val="0"/>
              </a:spcBef>
              <a:spcAft>
                <a:spcPct val="35000"/>
              </a:spcAft>
              <a:buNone/>
            </a:pPr>
            <a:r>
              <a:rPr lang="en-US" sz="1500" kern="1200" dirty="0"/>
              <a:t>Output: Gridded Data and Map</a:t>
            </a:r>
          </a:p>
        </p:txBody>
      </p:sp>
      <p:sp>
        <p:nvSpPr>
          <p:cNvPr id="16" name="Freeform 15">
            <a:extLst>
              <a:ext uri="{FF2B5EF4-FFF2-40B4-BE49-F238E27FC236}">
                <a16:creationId xmlns="" xmlns:a16="http://schemas.microsoft.com/office/drawing/2014/main" id="{DD0911D0-7B2A-B04C-9CBE-CD277C02315D}"/>
              </a:ext>
            </a:extLst>
          </p:cNvPr>
          <p:cNvSpPr/>
          <p:nvPr/>
        </p:nvSpPr>
        <p:spPr>
          <a:xfrm rot="19800000">
            <a:off x="4853311" y="1501725"/>
            <a:ext cx="425688" cy="539609"/>
          </a:xfrm>
          <a:custGeom>
            <a:avLst/>
            <a:gdLst>
              <a:gd name="connsiteX0" fmla="*/ 0 w 425688"/>
              <a:gd name="connsiteY0" fmla="*/ 107922 h 539609"/>
              <a:gd name="connsiteX1" fmla="*/ 212844 w 425688"/>
              <a:gd name="connsiteY1" fmla="*/ 107922 h 539609"/>
              <a:gd name="connsiteX2" fmla="*/ 212844 w 425688"/>
              <a:gd name="connsiteY2" fmla="*/ 0 h 539609"/>
              <a:gd name="connsiteX3" fmla="*/ 425688 w 425688"/>
              <a:gd name="connsiteY3" fmla="*/ 269805 h 539609"/>
              <a:gd name="connsiteX4" fmla="*/ 212844 w 425688"/>
              <a:gd name="connsiteY4" fmla="*/ 539609 h 539609"/>
              <a:gd name="connsiteX5" fmla="*/ 212844 w 425688"/>
              <a:gd name="connsiteY5" fmla="*/ 431687 h 539609"/>
              <a:gd name="connsiteX6" fmla="*/ 0 w 425688"/>
              <a:gd name="connsiteY6" fmla="*/ 431687 h 539609"/>
              <a:gd name="connsiteX7" fmla="*/ 0 w 425688"/>
              <a:gd name="connsiteY7" fmla="*/ 107922 h 53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688" h="539609">
                <a:moveTo>
                  <a:pt x="0" y="107922"/>
                </a:moveTo>
                <a:lnTo>
                  <a:pt x="212844" y="107922"/>
                </a:lnTo>
                <a:lnTo>
                  <a:pt x="212844" y="0"/>
                </a:lnTo>
                <a:lnTo>
                  <a:pt x="425688" y="269805"/>
                </a:lnTo>
                <a:lnTo>
                  <a:pt x="212844" y="539609"/>
                </a:lnTo>
                <a:lnTo>
                  <a:pt x="212844" y="431687"/>
                </a:lnTo>
                <a:lnTo>
                  <a:pt x="0" y="431687"/>
                </a:lnTo>
                <a:lnTo>
                  <a:pt x="0" y="107922"/>
                </a:lnTo>
                <a:close/>
              </a:path>
            </a:pathLst>
          </a:custGeom>
          <a:solidFill>
            <a:srgbClr val="809ADB"/>
          </a:solidFill>
        </p:spPr>
        <p:style>
          <a:lnRef idx="0">
            <a:schemeClr val="accent5">
              <a:shade val="90000"/>
              <a:hueOff val="138475"/>
              <a:satOff val="-2957"/>
              <a:lumOff val="11036"/>
              <a:alphaOff val="0"/>
            </a:schemeClr>
          </a:lnRef>
          <a:fillRef idx="1">
            <a:scrgbClr r="0" g="0" b="0"/>
          </a:fillRef>
          <a:effectRef idx="0">
            <a:schemeClr val="accent5">
              <a:shade val="90000"/>
              <a:hueOff val="138475"/>
              <a:satOff val="-2957"/>
              <a:lumOff val="11036"/>
              <a:alphaOff val="0"/>
            </a:schemeClr>
          </a:effectRef>
          <a:fontRef idx="minor">
            <a:schemeClr val="lt1"/>
          </a:fontRef>
        </p:style>
        <p:txBody>
          <a:bodyPr spcFirstLastPara="0" vert="horz" wrap="square" lIns="-1" tIns="107922" rIns="127706" bIns="107921"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Tree>
    <p:extLst>
      <p:ext uri="{BB962C8B-B14F-4D97-AF65-F5344CB8AC3E}">
        <p14:creationId xmlns:p14="http://schemas.microsoft.com/office/powerpoint/2010/main" val="33245387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9"/>
                                        </p:tgtEl>
                                      </p:cBhvr>
                                    </p:animEffect>
                                    <p:animScale>
                                      <p:cBhvr>
                                        <p:cTn id="17" dur="250" autoRev="1" fill="hold"/>
                                        <p:tgtEl>
                                          <p:spTgt spid="9"/>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1"/>
                                        </p:tgtEl>
                                      </p:cBhvr>
                                    </p:animEffect>
                                    <p:animScale>
                                      <p:cBhvr>
                                        <p:cTn id="22" dur="250" autoRev="1" fill="hold"/>
                                        <p:tgtEl>
                                          <p:spTgt spid="11"/>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3"/>
                                        </p:tgtEl>
                                      </p:cBhvr>
                                    </p:animEffect>
                                    <p:animScale>
                                      <p:cBhvr>
                                        <p:cTn id="27" dur="250" autoRev="1" fill="hold"/>
                                        <p:tgtEl>
                                          <p:spTgt spid="13"/>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15"/>
                                        </p:tgtEl>
                                      </p:cBhvr>
                                    </p:animEffect>
                                    <p:animScale>
                                      <p:cBhvr>
                                        <p:cTn id="32"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B08D31-3C7A-294B-97E6-80D0A420AD7F}"/>
              </a:ext>
            </a:extLst>
          </p:cNvPr>
          <p:cNvSpPr>
            <a:spLocks noGrp="1"/>
          </p:cNvSpPr>
          <p:nvPr>
            <p:ph type="title"/>
          </p:nvPr>
        </p:nvSpPr>
        <p:spPr/>
        <p:txBody>
          <a:bodyPr/>
          <a:lstStyle/>
          <a:p>
            <a:r>
              <a:rPr lang="en-US" dirty="0"/>
              <a:t>Historical Trend Analysis</a:t>
            </a:r>
          </a:p>
        </p:txBody>
      </p:sp>
      <p:sp>
        <p:nvSpPr>
          <p:cNvPr id="4" name="Text Placeholder 3">
            <a:extLst>
              <a:ext uri="{FF2B5EF4-FFF2-40B4-BE49-F238E27FC236}">
                <a16:creationId xmlns="" xmlns:a16="http://schemas.microsoft.com/office/drawing/2014/main" id="{B76BCEC0-2CC1-7A47-A128-3CB9002B3B61}"/>
              </a:ext>
            </a:extLst>
          </p:cNvPr>
          <p:cNvSpPr>
            <a:spLocks noGrp="1"/>
          </p:cNvSpPr>
          <p:nvPr>
            <p:ph type="body" sz="half" idx="2"/>
          </p:nvPr>
        </p:nvSpPr>
        <p:spPr>
          <a:xfrm>
            <a:off x="1000125" y="931498"/>
            <a:ext cx="4795033" cy="5880783"/>
          </a:xfrm>
        </p:spPr>
        <p:txBody>
          <a:bodyPr/>
          <a:lstStyle/>
          <a:p>
            <a:r>
              <a:rPr lang="en-US" dirty="0"/>
              <a:t>A Monthly Trend per Decade Analysis using NOAA’s Snow Cover Extent - Climate Data Record (SCE-CDR) from 1967 - 2017</a:t>
            </a:r>
          </a:p>
          <a:p>
            <a:endParaRPr lang="en-US" dirty="0"/>
          </a:p>
          <a:p>
            <a:r>
              <a:rPr lang="en-US" dirty="0"/>
              <a:t>Methodology: </a:t>
            </a:r>
          </a:p>
          <a:p>
            <a:endParaRPr lang="en-US" dirty="0"/>
          </a:p>
          <a:p>
            <a:pPr marL="342900" indent="-342900">
              <a:spcBef>
                <a:spcPts val="200"/>
              </a:spcBef>
              <a:buClr>
                <a:srgbClr val="3E4268"/>
              </a:buClr>
              <a:buFont typeface="Webdings" panose="05030102010509060703" pitchFamily="18" charset="2"/>
              <a:buChar char="4"/>
            </a:pPr>
            <a:r>
              <a:rPr lang="en-US" dirty="0"/>
              <a:t>Coded in IDL using previous work from Science Advisor - Jake Crouch</a:t>
            </a:r>
          </a:p>
          <a:p>
            <a:pPr marL="342900" indent="-342900">
              <a:spcBef>
                <a:spcPts val="200"/>
              </a:spcBef>
              <a:buClr>
                <a:srgbClr val="3E4268"/>
              </a:buClr>
              <a:buFont typeface="Webdings" panose="05030102010509060703" pitchFamily="18" charset="2"/>
              <a:buChar char="4"/>
            </a:pPr>
            <a:r>
              <a:rPr lang="en-US" dirty="0"/>
              <a:t>Fetched snow cover data from January - July </a:t>
            </a:r>
          </a:p>
          <a:p>
            <a:pPr marL="342900" indent="-342900">
              <a:spcBef>
                <a:spcPts val="200"/>
              </a:spcBef>
              <a:buClr>
                <a:srgbClr val="3E4268"/>
              </a:buClr>
              <a:buFont typeface="Webdings" panose="05030102010509060703" pitchFamily="18" charset="2"/>
              <a:buChar char="4"/>
            </a:pPr>
            <a:r>
              <a:rPr lang="en-US" dirty="0"/>
              <a:t>Each month is compared per decade</a:t>
            </a:r>
          </a:p>
          <a:p>
            <a:pPr marL="342900" indent="-342900">
              <a:spcBef>
                <a:spcPts val="200"/>
              </a:spcBef>
              <a:buClr>
                <a:srgbClr val="3E4268"/>
              </a:buClr>
              <a:buFont typeface="Webdings" panose="05030102010509060703" pitchFamily="18" charset="2"/>
              <a:buChar char="4"/>
            </a:pPr>
            <a:r>
              <a:rPr lang="en-US" dirty="0"/>
              <a:t>Outputs monthly snow trends depicting the rate of change in snow cover days per decade</a:t>
            </a:r>
          </a:p>
          <a:p>
            <a:endParaRPr lang="en-US" dirty="0"/>
          </a:p>
          <a:p>
            <a:endParaRPr lang="en-US" dirty="0"/>
          </a:p>
        </p:txBody>
      </p:sp>
      <p:pic>
        <p:nvPicPr>
          <p:cNvPr id="6" name="Picture 5">
            <a:extLst>
              <a:ext uri="{FF2B5EF4-FFF2-40B4-BE49-F238E27FC236}">
                <a16:creationId xmlns="" xmlns:a16="http://schemas.microsoft.com/office/drawing/2014/main" id="{AB1233D8-4094-F440-82F7-9868406CC134}"/>
              </a:ext>
            </a:extLst>
          </p:cNvPr>
          <p:cNvPicPr>
            <a:picLocks noChangeAspect="1"/>
          </p:cNvPicPr>
          <p:nvPr/>
        </p:nvPicPr>
        <p:blipFill>
          <a:blip r:embed="rId3"/>
          <a:stretch>
            <a:fillRect/>
          </a:stretch>
        </p:blipFill>
        <p:spPr>
          <a:xfrm>
            <a:off x="6359725" y="1217432"/>
            <a:ext cx="5154109" cy="5308914"/>
          </a:xfrm>
          <a:prstGeom prst="rect">
            <a:avLst/>
          </a:prstGeom>
        </p:spPr>
      </p:pic>
    </p:spTree>
    <p:extLst>
      <p:ext uri="{BB962C8B-B14F-4D97-AF65-F5344CB8AC3E}">
        <p14:creationId xmlns:p14="http://schemas.microsoft.com/office/powerpoint/2010/main" val="2402039567"/>
      </p:ext>
    </p:extLst>
  </p:cSld>
  <p:clrMapOvr>
    <a:masterClrMapping/>
  </p:clrMapOvr>
  <p:transition spd="slow">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BEC658B-BA04-554D-85EC-AAC1AF81982F}"/>
              </a:ext>
            </a:extLst>
          </p:cNvPr>
          <p:cNvPicPr>
            <a:picLocks noChangeAspect="1"/>
          </p:cNvPicPr>
          <p:nvPr/>
        </p:nvPicPr>
        <p:blipFill rotWithShape="1">
          <a:blip r:embed="rId3">
            <a:extLst>
              <a:ext uri="{28A0092B-C50C-407E-A947-70E740481C1C}">
                <a14:useLocalDpi xmlns:a14="http://schemas.microsoft.com/office/drawing/2010/main" val="0"/>
              </a:ext>
            </a:extLst>
          </a:blip>
          <a:srcRect t="6234"/>
          <a:stretch/>
        </p:blipFill>
        <p:spPr>
          <a:xfrm>
            <a:off x="0" y="427512"/>
            <a:ext cx="5715000" cy="6430488"/>
          </a:xfrm>
          <a:prstGeom prst="rect">
            <a:avLst/>
          </a:prstGeom>
        </p:spPr>
      </p:pic>
      <p:pic>
        <p:nvPicPr>
          <p:cNvPr id="3" name="Picture 2">
            <a:extLst>
              <a:ext uri="{FF2B5EF4-FFF2-40B4-BE49-F238E27FC236}">
                <a16:creationId xmlns="" xmlns:a16="http://schemas.microsoft.com/office/drawing/2014/main" id="{778735F0-8862-BC41-A5F5-67897C78CF46}"/>
              </a:ext>
            </a:extLst>
          </p:cNvPr>
          <p:cNvPicPr>
            <a:picLocks noChangeAspect="1"/>
          </p:cNvPicPr>
          <p:nvPr/>
        </p:nvPicPr>
        <p:blipFill rotWithShape="1">
          <a:blip r:embed="rId4">
            <a:extLst>
              <a:ext uri="{28A0092B-C50C-407E-A947-70E740481C1C}">
                <a14:useLocalDpi xmlns:a14="http://schemas.microsoft.com/office/drawing/2010/main" val="0"/>
              </a:ext>
            </a:extLst>
          </a:blip>
          <a:srcRect t="6234"/>
          <a:stretch/>
        </p:blipFill>
        <p:spPr>
          <a:xfrm>
            <a:off x="6477000" y="427512"/>
            <a:ext cx="5715000" cy="6430488"/>
          </a:xfrm>
          <a:prstGeom prst="rect">
            <a:avLst/>
          </a:prstGeom>
        </p:spPr>
      </p:pic>
      <p:sp>
        <p:nvSpPr>
          <p:cNvPr id="4" name="TextBox 3">
            <a:extLst>
              <a:ext uri="{FF2B5EF4-FFF2-40B4-BE49-F238E27FC236}">
                <a16:creationId xmlns="" xmlns:a16="http://schemas.microsoft.com/office/drawing/2014/main" id="{86C6A2D6-98B4-F344-B008-C2E4FBFAF6B9}"/>
              </a:ext>
            </a:extLst>
          </p:cNvPr>
          <p:cNvSpPr txBox="1"/>
          <p:nvPr/>
        </p:nvSpPr>
        <p:spPr>
          <a:xfrm>
            <a:off x="1171204" y="58180"/>
            <a:ext cx="3372592" cy="369332"/>
          </a:xfrm>
          <a:prstGeom prst="rect">
            <a:avLst/>
          </a:prstGeom>
          <a:noFill/>
        </p:spPr>
        <p:txBody>
          <a:bodyPr wrap="square" rtlCol="0">
            <a:spAutoFit/>
          </a:bodyPr>
          <a:lstStyle/>
          <a:p>
            <a:r>
              <a:rPr lang="en-US" dirty="0">
                <a:solidFill>
                  <a:schemeClr val="tx1">
                    <a:lumMod val="75000"/>
                    <a:lumOff val="25000"/>
                  </a:schemeClr>
                </a:solidFill>
              </a:rPr>
              <a:t>April Snow Trend 1967 – 2017</a:t>
            </a:r>
          </a:p>
        </p:txBody>
      </p:sp>
      <p:sp>
        <p:nvSpPr>
          <p:cNvPr id="5" name="TextBox 4">
            <a:extLst>
              <a:ext uri="{FF2B5EF4-FFF2-40B4-BE49-F238E27FC236}">
                <a16:creationId xmlns="" xmlns:a16="http://schemas.microsoft.com/office/drawing/2014/main" id="{8A4915E0-494A-A84C-85AF-AAA4E10E3FA6}"/>
              </a:ext>
            </a:extLst>
          </p:cNvPr>
          <p:cNvSpPr txBox="1"/>
          <p:nvPr/>
        </p:nvSpPr>
        <p:spPr>
          <a:xfrm>
            <a:off x="7648204" y="58180"/>
            <a:ext cx="3372592" cy="369332"/>
          </a:xfrm>
          <a:prstGeom prst="rect">
            <a:avLst/>
          </a:prstGeom>
          <a:noFill/>
        </p:spPr>
        <p:txBody>
          <a:bodyPr wrap="square" rtlCol="0">
            <a:spAutoFit/>
          </a:bodyPr>
          <a:lstStyle/>
          <a:p>
            <a:r>
              <a:rPr lang="en-US" dirty="0">
                <a:solidFill>
                  <a:schemeClr val="tx1">
                    <a:lumMod val="75000"/>
                    <a:lumOff val="25000"/>
                  </a:schemeClr>
                </a:solidFill>
              </a:rPr>
              <a:t>May Snow Trend 1967 – 2017</a:t>
            </a:r>
          </a:p>
        </p:txBody>
      </p:sp>
    </p:spTree>
    <p:extLst>
      <p:ext uri="{BB962C8B-B14F-4D97-AF65-F5344CB8AC3E}">
        <p14:creationId xmlns:p14="http://schemas.microsoft.com/office/powerpoint/2010/main" val="343474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102BB9E-1742-F648-A3D8-C2F2363D9B51}"/>
              </a:ext>
            </a:extLst>
          </p:cNvPr>
          <p:cNvPicPr>
            <a:picLocks noChangeAspect="1"/>
          </p:cNvPicPr>
          <p:nvPr/>
        </p:nvPicPr>
        <p:blipFill rotWithShape="1">
          <a:blip r:embed="rId3">
            <a:extLst>
              <a:ext uri="{28A0092B-C50C-407E-A947-70E740481C1C}">
                <a14:useLocalDpi xmlns:a14="http://schemas.microsoft.com/office/drawing/2010/main" val="0"/>
              </a:ext>
            </a:extLst>
          </a:blip>
          <a:srcRect t="6234"/>
          <a:stretch/>
        </p:blipFill>
        <p:spPr>
          <a:xfrm>
            <a:off x="0" y="427512"/>
            <a:ext cx="5715000" cy="6430488"/>
          </a:xfrm>
          <a:prstGeom prst="rect">
            <a:avLst/>
          </a:prstGeom>
        </p:spPr>
      </p:pic>
      <p:pic>
        <p:nvPicPr>
          <p:cNvPr id="3" name="Picture 2">
            <a:extLst>
              <a:ext uri="{FF2B5EF4-FFF2-40B4-BE49-F238E27FC236}">
                <a16:creationId xmlns="" xmlns:a16="http://schemas.microsoft.com/office/drawing/2014/main" id="{95FA5134-0FB6-9E44-8B48-0F35F325312F}"/>
              </a:ext>
            </a:extLst>
          </p:cNvPr>
          <p:cNvPicPr>
            <a:picLocks noChangeAspect="1"/>
          </p:cNvPicPr>
          <p:nvPr/>
        </p:nvPicPr>
        <p:blipFill rotWithShape="1">
          <a:blip r:embed="rId4">
            <a:extLst>
              <a:ext uri="{28A0092B-C50C-407E-A947-70E740481C1C}">
                <a14:useLocalDpi xmlns:a14="http://schemas.microsoft.com/office/drawing/2010/main" val="0"/>
              </a:ext>
            </a:extLst>
          </a:blip>
          <a:srcRect t="6234"/>
          <a:stretch/>
        </p:blipFill>
        <p:spPr>
          <a:xfrm>
            <a:off x="6477000" y="427512"/>
            <a:ext cx="5715000" cy="6430488"/>
          </a:xfrm>
          <a:prstGeom prst="rect">
            <a:avLst/>
          </a:prstGeom>
        </p:spPr>
      </p:pic>
      <p:sp>
        <p:nvSpPr>
          <p:cNvPr id="4" name="TextBox 3">
            <a:extLst>
              <a:ext uri="{FF2B5EF4-FFF2-40B4-BE49-F238E27FC236}">
                <a16:creationId xmlns="" xmlns:a16="http://schemas.microsoft.com/office/drawing/2014/main" id="{EBFE041D-97FA-C44D-8F61-98F687ECB6ED}"/>
              </a:ext>
            </a:extLst>
          </p:cNvPr>
          <p:cNvSpPr txBox="1"/>
          <p:nvPr/>
        </p:nvSpPr>
        <p:spPr>
          <a:xfrm>
            <a:off x="1159329" y="58180"/>
            <a:ext cx="3396342" cy="369332"/>
          </a:xfrm>
          <a:prstGeom prst="rect">
            <a:avLst/>
          </a:prstGeom>
          <a:noFill/>
        </p:spPr>
        <p:txBody>
          <a:bodyPr wrap="square" rtlCol="0">
            <a:spAutoFit/>
          </a:bodyPr>
          <a:lstStyle/>
          <a:p>
            <a:r>
              <a:rPr lang="en-US" dirty="0">
                <a:solidFill>
                  <a:schemeClr val="tx1">
                    <a:lumMod val="75000"/>
                    <a:lumOff val="25000"/>
                  </a:schemeClr>
                </a:solidFill>
              </a:rPr>
              <a:t>June Snow Trend 1967 – 2017</a:t>
            </a:r>
          </a:p>
        </p:txBody>
      </p:sp>
      <p:sp>
        <p:nvSpPr>
          <p:cNvPr id="5" name="TextBox 4">
            <a:extLst>
              <a:ext uri="{FF2B5EF4-FFF2-40B4-BE49-F238E27FC236}">
                <a16:creationId xmlns="" xmlns:a16="http://schemas.microsoft.com/office/drawing/2014/main" id="{DCB523FB-0F87-4244-87ED-0207E64AC10C}"/>
              </a:ext>
            </a:extLst>
          </p:cNvPr>
          <p:cNvSpPr txBox="1"/>
          <p:nvPr/>
        </p:nvSpPr>
        <p:spPr>
          <a:xfrm>
            <a:off x="7648204" y="58180"/>
            <a:ext cx="3372592" cy="369332"/>
          </a:xfrm>
          <a:prstGeom prst="rect">
            <a:avLst/>
          </a:prstGeom>
          <a:noFill/>
        </p:spPr>
        <p:txBody>
          <a:bodyPr wrap="square" rtlCol="0">
            <a:spAutoFit/>
          </a:bodyPr>
          <a:lstStyle/>
          <a:p>
            <a:r>
              <a:rPr lang="en-US" dirty="0">
                <a:solidFill>
                  <a:schemeClr val="tx1">
                    <a:lumMod val="75000"/>
                    <a:lumOff val="25000"/>
                  </a:schemeClr>
                </a:solidFill>
              </a:rPr>
              <a:t>July Snow Trend 1967 – 2017</a:t>
            </a:r>
          </a:p>
        </p:txBody>
      </p:sp>
    </p:spTree>
    <p:extLst>
      <p:ext uri="{BB962C8B-B14F-4D97-AF65-F5344CB8AC3E}">
        <p14:creationId xmlns:p14="http://schemas.microsoft.com/office/powerpoint/2010/main" val="1662822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BFFBF-40F3-4446-86F3-3CC020E5E361}"/>
              </a:ext>
            </a:extLst>
          </p:cNvPr>
          <p:cNvSpPr>
            <a:spLocks noGrp="1"/>
          </p:cNvSpPr>
          <p:nvPr>
            <p:ph type="title"/>
          </p:nvPr>
        </p:nvSpPr>
        <p:spPr/>
        <p:txBody>
          <a:bodyPr/>
          <a:lstStyle/>
          <a:p>
            <a:r>
              <a:rPr lang="en-US" dirty="0"/>
              <a:t>Conclusions</a:t>
            </a:r>
          </a:p>
        </p:txBody>
      </p:sp>
      <p:pic>
        <p:nvPicPr>
          <p:cNvPr id="10" name="Picture Placeholder 9">
            <a:extLst>
              <a:ext uri="{FF2B5EF4-FFF2-40B4-BE49-F238E27FC236}">
                <a16:creationId xmlns="" xmlns:a16="http://schemas.microsoft.com/office/drawing/2014/main" id="{D4D7120C-7950-D04B-B82A-D87A0844B09C}"/>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l="17574" r="17574"/>
          <a:stretch>
            <a:fillRect/>
          </a:stretch>
        </p:blipFill>
        <p:spPr>
          <a:xfrm>
            <a:off x="6151419" y="931498"/>
            <a:ext cx="6040582" cy="5880100"/>
          </a:xfrm>
        </p:spPr>
      </p:pic>
      <p:sp>
        <p:nvSpPr>
          <p:cNvPr id="4" name="Text Placeholder 3">
            <a:extLst>
              <a:ext uri="{FF2B5EF4-FFF2-40B4-BE49-F238E27FC236}">
                <a16:creationId xmlns="" xmlns:a16="http://schemas.microsoft.com/office/drawing/2014/main" id="{E42B102A-552E-614E-A4B8-7228072BBFFF}"/>
              </a:ext>
            </a:extLst>
          </p:cNvPr>
          <p:cNvSpPr>
            <a:spLocks noGrp="1"/>
          </p:cNvSpPr>
          <p:nvPr>
            <p:ph type="body" sz="half" idx="2"/>
          </p:nvPr>
        </p:nvSpPr>
        <p:spPr>
          <a:xfrm>
            <a:off x="638389" y="1695037"/>
            <a:ext cx="4925662" cy="4353021"/>
          </a:xfrm>
        </p:spPr>
        <p:txBody>
          <a:bodyPr>
            <a:normAutofit/>
          </a:bodyPr>
          <a:lstStyle/>
          <a:p>
            <a:pPr marL="342900" indent="-342900">
              <a:lnSpc>
                <a:spcPct val="100000"/>
              </a:lnSpc>
              <a:spcBef>
                <a:spcPts val="200"/>
              </a:spcBef>
              <a:buClr>
                <a:srgbClr val="3E4268"/>
              </a:buClr>
              <a:buFont typeface="Webdings" panose="05030102010509060703" pitchFamily="18" charset="2"/>
              <a:buChar char="4"/>
            </a:pPr>
            <a:r>
              <a:rPr lang="en-US" dirty="0"/>
              <a:t>Using this tool, the AICC and wildfire managers can better determine when to run wildfire indices to minimize disaster risk</a:t>
            </a:r>
          </a:p>
          <a:p>
            <a:pPr>
              <a:lnSpc>
                <a:spcPct val="100000"/>
              </a:lnSpc>
              <a:spcBef>
                <a:spcPts val="200"/>
              </a:spcBef>
              <a:buClr>
                <a:srgbClr val="3E4268"/>
              </a:buClr>
            </a:pPr>
            <a:endParaRPr lang="en-US" dirty="0"/>
          </a:p>
          <a:p>
            <a:pPr marL="342900" indent="-342900">
              <a:lnSpc>
                <a:spcPct val="100000"/>
              </a:lnSpc>
              <a:spcBef>
                <a:spcPts val="200"/>
              </a:spcBef>
              <a:buClr>
                <a:srgbClr val="3E4268"/>
              </a:buClr>
              <a:buFont typeface="Webdings" panose="05030102010509060703" pitchFamily="18" charset="2"/>
              <a:buChar char="4"/>
            </a:pPr>
            <a:r>
              <a:rPr lang="en-US" dirty="0"/>
              <a:t>Revising the SnoCoM tool to run on VIIRS data will allow our partners to visualize data at a higher resolution</a:t>
            </a:r>
          </a:p>
          <a:p>
            <a:pPr>
              <a:lnSpc>
                <a:spcPct val="100000"/>
              </a:lnSpc>
              <a:spcBef>
                <a:spcPts val="200"/>
              </a:spcBef>
              <a:buClr>
                <a:srgbClr val="3E4268"/>
              </a:buClr>
            </a:pPr>
            <a:endParaRPr lang="en-US" dirty="0"/>
          </a:p>
          <a:p>
            <a:pPr marL="342900" indent="-342900">
              <a:lnSpc>
                <a:spcPct val="100000"/>
              </a:lnSpc>
              <a:spcBef>
                <a:spcPts val="200"/>
              </a:spcBef>
              <a:buClr>
                <a:srgbClr val="3E4268"/>
              </a:buClr>
              <a:buFont typeface="Webdings" panose="05030102010509060703" pitchFamily="18" charset="2"/>
              <a:buChar char="4"/>
            </a:pPr>
            <a:r>
              <a:rPr lang="en-US" dirty="0"/>
              <a:t>Our Historical Trend Analysis suggests that a greater amount of change in snow cover days is occurring during transition seasons</a:t>
            </a:r>
          </a:p>
          <a:p>
            <a:endParaRPr lang="en-US" dirty="0"/>
          </a:p>
        </p:txBody>
      </p:sp>
      <p:sp>
        <p:nvSpPr>
          <p:cNvPr id="11" name="TextBox 10">
            <a:extLst>
              <a:ext uri="{FF2B5EF4-FFF2-40B4-BE49-F238E27FC236}">
                <a16:creationId xmlns="" xmlns:a16="http://schemas.microsoft.com/office/drawing/2014/main" id="{DBAB7261-3320-F44D-85B1-6A0A35DDEA34}"/>
              </a:ext>
            </a:extLst>
          </p:cNvPr>
          <p:cNvSpPr txBox="1"/>
          <p:nvPr/>
        </p:nvSpPr>
        <p:spPr>
          <a:xfrm>
            <a:off x="10248405" y="6581001"/>
            <a:ext cx="1920240" cy="276999"/>
          </a:xfrm>
          <a:prstGeom prst="rect">
            <a:avLst/>
          </a:prstGeom>
          <a:noFill/>
        </p:spPr>
        <p:txBody>
          <a:bodyPr wrap="square" rtlCol="0">
            <a:spAutoFit/>
          </a:bodyPr>
          <a:lstStyle/>
          <a:p>
            <a:r>
              <a:rPr lang="en-US" sz="1200" dirty="0"/>
              <a:t>Image Credit: Pixabay</a:t>
            </a:r>
          </a:p>
        </p:txBody>
      </p:sp>
    </p:spTree>
    <p:extLst>
      <p:ext uri="{BB962C8B-B14F-4D97-AF65-F5344CB8AC3E}">
        <p14:creationId xmlns:p14="http://schemas.microsoft.com/office/powerpoint/2010/main" val="2747158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75BE2C-02B9-B849-BAB7-260D56307A3A}"/>
              </a:ext>
            </a:extLst>
          </p:cNvPr>
          <p:cNvSpPr>
            <a:spLocks noGrp="1"/>
          </p:cNvSpPr>
          <p:nvPr>
            <p:ph type="title"/>
          </p:nvPr>
        </p:nvSpPr>
        <p:spPr/>
        <p:txBody>
          <a:bodyPr/>
          <a:lstStyle/>
          <a:p>
            <a:r>
              <a:rPr lang="en-US" dirty="0"/>
              <a:t>Implementation of SnoCoM</a:t>
            </a:r>
          </a:p>
        </p:txBody>
      </p:sp>
      <p:sp>
        <p:nvSpPr>
          <p:cNvPr id="4" name="Text Placeholder 3">
            <a:extLst>
              <a:ext uri="{FF2B5EF4-FFF2-40B4-BE49-F238E27FC236}">
                <a16:creationId xmlns="" xmlns:a16="http://schemas.microsoft.com/office/drawing/2014/main" id="{E33FFFC4-4BBC-4347-9105-8B6F21345C1F}"/>
              </a:ext>
            </a:extLst>
          </p:cNvPr>
          <p:cNvSpPr>
            <a:spLocks noGrp="1"/>
          </p:cNvSpPr>
          <p:nvPr>
            <p:ph type="body" sz="half" idx="2"/>
          </p:nvPr>
        </p:nvSpPr>
        <p:spPr>
          <a:xfrm>
            <a:off x="628339" y="931498"/>
            <a:ext cx="4937934" cy="5880783"/>
          </a:xfrm>
        </p:spPr>
        <p:txBody>
          <a:bodyPr/>
          <a:lstStyle/>
          <a:p>
            <a:pPr marL="342900" indent="-342900">
              <a:lnSpc>
                <a:spcPct val="100000"/>
              </a:lnSpc>
              <a:spcBef>
                <a:spcPts val="200"/>
              </a:spcBef>
              <a:buClr>
                <a:srgbClr val="3E4268"/>
              </a:buClr>
              <a:buFont typeface="Webdings" panose="05030102010509060703" pitchFamily="18" charset="2"/>
              <a:buChar char="4"/>
            </a:pPr>
            <a:endParaRPr lang="en-US" dirty="0"/>
          </a:p>
          <a:p>
            <a:pPr marL="342900" indent="-342900">
              <a:lnSpc>
                <a:spcPct val="100000"/>
              </a:lnSpc>
              <a:spcBef>
                <a:spcPts val="200"/>
              </a:spcBef>
              <a:buClr>
                <a:srgbClr val="3E4268"/>
              </a:buClr>
              <a:buFont typeface="Webdings" panose="05030102010509060703" pitchFamily="18" charset="2"/>
              <a:buChar char="4"/>
            </a:pPr>
            <a:r>
              <a:rPr lang="en-US" dirty="0"/>
              <a:t>AKFF Data</a:t>
            </a:r>
          </a:p>
          <a:p>
            <a:pPr marL="800100" lvl="1" indent="-342900">
              <a:lnSpc>
                <a:spcPct val="100000"/>
              </a:lnSpc>
              <a:spcBef>
                <a:spcPts val="200"/>
              </a:spcBef>
              <a:buClr>
                <a:srgbClr val="3E4268"/>
              </a:buClr>
              <a:buFont typeface="Webdings" panose="05030102010509060703" pitchFamily="18" charset="2"/>
              <a:buChar char="4"/>
            </a:pPr>
            <a:r>
              <a:rPr lang="en-US" sz="2000" dirty="0"/>
              <a:t>Outputs a distinct day to start fire indices rather than estimate from historical data</a:t>
            </a:r>
          </a:p>
          <a:p>
            <a:pPr lvl="1">
              <a:lnSpc>
                <a:spcPct val="100000"/>
              </a:lnSpc>
              <a:spcBef>
                <a:spcPts val="200"/>
              </a:spcBef>
              <a:buClr>
                <a:srgbClr val="3E4268"/>
              </a:buClr>
            </a:pPr>
            <a:endParaRPr lang="en-US" sz="2000" dirty="0"/>
          </a:p>
          <a:p>
            <a:pPr marL="342900" indent="-342900">
              <a:lnSpc>
                <a:spcPct val="100000"/>
              </a:lnSpc>
              <a:spcBef>
                <a:spcPts val="200"/>
              </a:spcBef>
              <a:buClr>
                <a:srgbClr val="3E4268"/>
              </a:buClr>
              <a:buFont typeface="Webdings" panose="05030102010509060703" pitchFamily="18" charset="2"/>
              <a:buChar char="4"/>
            </a:pPr>
            <a:r>
              <a:rPr lang="en-US" dirty="0"/>
              <a:t>Operational:</a:t>
            </a:r>
          </a:p>
          <a:p>
            <a:pPr marL="800100" lvl="1" indent="-342900">
              <a:lnSpc>
                <a:spcPct val="100000"/>
              </a:lnSpc>
              <a:spcBef>
                <a:spcPts val="200"/>
              </a:spcBef>
              <a:buClr>
                <a:srgbClr val="3E4268"/>
              </a:buClr>
              <a:buFont typeface="Webdings" panose="05030102010509060703" pitchFamily="18" charset="2"/>
              <a:buChar char="4"/>
            </a:pPr>
            <a:r>
              <a:rPr lang="en-US" sz="2000" dirty="0"/>
              <a:t>Will be the first step for Fire Management to determine flight paths and monitoring zones</a:t>
            </a:r>
          </a:p>
          <a:p>
            <a:pPr marL="800100" lvl="1" indent="-342900">
              <a:lnSpc>
                <a:spcPct val="100000"/>
              </a:lnSpc>
              <a:spcBef>
                <a:spcPts val="200"/>
              </a:spcBef>
              <a:buClr>
                <a:srgbClr val="3E4268"/>
              </a:buClr>
              <a:buFont typeface="Webdings" panose="05030102010509060703" pitchFamily="18" charset="2"/>
              <a:buChar char="4"/>
            </a:pPr>
            <a:r>
              <a:rPr lang="en-US" sz="2000" dirty="0"/>
              <a:t>Cost savings measure that pin points locations that require fire management</a:t>
            </a:r>
          </a:p>
          <a:p>
            <a:pPr marL="342900" indent="-342900">
              <a:lnSpc>
                <a:spcPct val="100000"/>
              </a:lnSpc>
              <a:spcBef>
                <a:spcPts val="200"/>
              </a:spcBef>
              <a:buClr>
                <a:srgbClr val="3E4268"/>
              </a:buClr>
              <a:buFont typeface="Webdings" panose="05030102010509060703" pitchFamily="18" charset="2"/>
              <a:buChar char="4"/>
            </a:pPr>
            <a:endParaRPr lang="en-US" dirty="0"/>
          </a:p>
          <a:p>
            <a:endParaRPr lang="en-US" dirty="0"/>
          </a:p>
        </p:txBody>
      </p:sp>
      <p:pic>
        <p:nvPicPr>
          <p:cNvPr id="5" name="Picture Placeholder 4">
            <a:extLst>
              <a:ext uri="{FF2B5EF4-FFF2-40B4-BE49-F238E27FC236}">
                <a16:creationId xmlns="" xmlns:a16="http://schemas.microsoft.com/office/drawing/2014/main" id="{D3434D30-EE5B-284D-9948-E9CED1680966}"/>
              </a:ext>
            </a:extLst>
          </p:cNvPr>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l="17122" r="13781"/>
          <a:stretch/>
        </p:blipFill>
        <p:spPr>
          <a:xfrm>
            <a:off x="6088083" y="931497"/>
            <a:ext cx="6103917" cy="5880783"/>
          </a:xfrm>
          <a:prstGeom prst="rect">
            <a:avLst/>
          </a:prstGeom>
        </p:spPr>
      </p:pic>
      <p:sp>
        <p:nvSpPr>
          <p:cNvPr id="6" name="TextBox 5">
            <a:extLst>
              <a:ext uri="{FF2B5EF4-FFF2-40B4-BE49-F238E27FC236}">
                <a16:creationId xmlns="" xmlns:a16="http://schemas.microsoft.com/office/drawing/2014/main" id="{618215DF-346B-8D47-A8DA-139994DF0C7F}"/>
              </a:ext>
            </a:extLst>
          </p:cNvPr>
          <p:cNvSpPr txBox="1"/>
          <p:nvPr/>
        </p:nvSpPr>
        <p:spPr>
          <a:xfrm>
            <a:off x="10248405" y="6581001"/>
            <a:ext cx="1920240" cy="276999"/>
          </a:xfrm>
          <a:prstGeom prst="rect">
            <a:avLst/>
          </a:prstGeom>
          <a:noFill/>
        </p:spPr>
        <p:txBody>
          <a:bodyPr wrap="square" rtlCol="0">
            <a:spAutoFit/>
          </a:bodyPr>
          <a:lstStyle/>
          <a:p>
            <a:r>
              <a:rPr lang="en-US" sz="1200" dirty="0">
                <a:solidFill>
                  <a:schemeClr val="bg1"/>
                </a:solidFill>
              </a:rPr>
              <a:t>Image Credit: Pixabay</a:t>
            </a:r>
          </a:p>
        </p:txBody>
      </p:sp>
    </p:spTree>
    <p:extLst>
      <p:ext uri="{BB962C8B-B14F-4D97-AF65-F5344CB8AC3E}">
        <p14:creationId xmlns:p14="http://schemas.microsoft.com/office/powerpoint/2010/main" val="3001502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8" name="Text Placeholder 7"/>
          <p:cNvSpPr>
            <a:spLocks noGrp="1"/>
          </p:cNvSpPr>
          <p:nvPr>
            <p:ph type="body" sz="quarter" idx="12"/>
          </p:nvPr>
        </p:nvSpPr>
        <p:spPr>
          <a:xfrm>
            <a:off x="1000126" y="1181100"/>
            <a:ext cx="10269558" cy="5255326"/>
          </a:xfrm>
        </p:spPr>
        <p:txBody>
          <a:bodyPr>
            <a:normAutofit fontScale="85000" lnSpcReduction="10000"/>
          </a:bodyPr>
          <a:lstStyle/>
          <a:p>
            <a:pPr>
              <a:lnSpc>
                <a:spcPct val="150000"/>
              </a:lnSpc>
            </a:pPr>
            <a:r>
              <a:rPr lang="en-US" sz="2400" b="1" dirty="0">
                <a:solidFill>
                  <a:srgbClr val="3E4268"/>
                </a:solidFill>
              </a:rPr>
              <a:t>Jake Crouch</a:t>
            </a:r>
            <a:r>
              <a:rPr lang="en-US" sz="2400" dirty="0"/>
              <a:t>, NOAA National Centers for Environmental Information, Physical Scientist (Science Advisor)</a:t>
            </a:r>
            <a:endParaRPr lang="en-US" sz="2400" b="1" dirty="0">
              <a:solidFill>
                <a:srgbClr val="3E4268"/>
              </a:solidFill>
            </a:endParaRPr>
          </a:p>
          <a:p>
            <a:pPr>
              <a:lnSpc>
                <a:spcPct val="150000"/>
              </a:lnSpc>
            </a:pPr>
            <a:r>
              <a:rPr lang="en-US" sz="2400" b="1" dirty="0">
                <a:solidFill>
                  <a:srgbClr val="3E4268"/>
                </a:solidFill>
              </a:rPr>
              <a:t>Heidi Strader</a:t>
            </a:r>
            <a:r>
              <a:rPr lang="en-US" sz="2400" dirty="0"/>
              <a:t>, Alaska Interagency Coordination Center, Meteorologist (End User)</a:t>
            </a:r>
          </a:p>
          <a:p>
            <a:pPr>
              <a:lnSpc>
                <a:spcPct val="150000"/>
              </a:lnSpc>
            </a:pPr>
            <a:r>
              <a:rPr lang="en-US" sz="2400" b="1" dirty="0">
                <a:solidFill>
                  <a:srgbClr val="3E4268"/>
                </a:solidFill>
              </a:rPr>
              <a:t>Rick Thoman</a:t>
            </a:r>
            <a:r>
              <a:rPr lang="en-US" sz="2400" dirty="0"/>
              <a:t>, National Weather Service, Alaska Region, Climate Science and Services Manager (Partner)</a:t>
            </a:r>
          </a:p>
          <a:p>
            <a:pPr>
              <a:lnSpc>
                <a:spcPct val="150000"/>
              </a:lnSpc>
            </a:pPr>
            <a:r>
              <a:rPr lang="en-US" sz="2400" b="1" dirty="0">
                <a:solidFill>
                  <a:srgbClr val="3E4268"/>
                </a:solidFill>
              </a:rPr>
              <a:t>James Partain</a:t>
            </a:r>
            <a:r>
              <a:rPr lang="en-US" sz="2400" dirty="0"/>
              <a:t>,</a:t>
            </a:r>
            <a:r>
              <a:rPr lang="en-US" sz="2400" b="1" dirty="0">
                <a:solidFill>
                  <a:srgbClr val="3E4268"/>
                </a:solidFill>
              </a:rPr>
              <a:t> </a:t>
            </a:r>
            <a:r>
              <a:rPr lang="en-US" sz="2400" dirty="0"/>
              <a:t>NOAA Regional Climate Services Director, Alaska Region (Partner)</a:t>
            </a:r>
          </a:p>
          <a:p>
            <a:pPr>
              <a:lnSpc>
                <a:spcPct val="150000"/>
              </a:lnSpc>
            </a:pPr>
            <a:r>
              <a:rPr lang="en-US" sz="2400" b="1" dirty="0">
                <a:solidFill>
                  <a:srgbClr val="3E4268"/>
                </a:solidFill>
              </a:rPr>
              <a:t>Aaron Mackey</a:t>
            </a:r>
            <a:r>
              <a:rPr lang="en-US" sz="2400" dirty="0"/>
              <a:t>,</a:t>
            </a:r>
            <a:r>
              <a:rPr lang="en-US" sz="2400" b="1" dirty="0"/>
              <a:t> </a:t>
            </a:r>
            <a:r>
              <a:rPr lang="en-US" sz="2400" dirty="0"/>
              <a:t>Center Lead</a:t>
            </a:r>
          </a:p>
          <a:p>
            <a:pPr>
              <a:lnSpc>
                <a:spcPct val="150000"/>
              </a:lnSpc>
            </a:pPr>
            <a:r>
              <a:rPr lang="en-US" sz="2400" b="1" dirty="0">
                <a:solidFill>
                  <a:srgbClr val="3E4268"/>
                </a:solidFill>
              </a:rPr>
              <a:t>Jonathan O’Brien</a:t>
            </a:r>
            <a:r>
              <a:rPr lang="en-US" sz="2400" b="1" dirty="0"/>
              <a:t>,</a:t>
            </a:r>
            <a:r>
              <a:rPr lang="en-US" sz="2400" b="1" dirty="0">
                <a:solidFill>
                  <a:srgbClr val="3E4268"/>
                </a:solidFill>
              </a:rPr>
              <a:t> </a:t>
            </a:r>
            <a:r>
              <a:rPr lang="en-US" sz="2400" dirty="0"/>
              <a:t>Assistant Center Lead and Communications Fellow</a:t>
            </a:r>
          </a:p>
          <a:p>
            <a:pPr>
              <a:lnSpc>
                <a:spcPct val="150000"/>
              </a:lnSpc>
            </a:pPr>
            <a:r>
              <a:rPr lang="en-US" sz="2400" b="1" dirty="0">
                <a:solidFill>
                  <a:srgbClr val="3E4268"/>
                </a:solidFill>
              </a:rPr>
              <a:t>James Adams</a:t>
            </a:r>
            <a:r>
              <a:rPr lang="en-US" sz="2400" dirty="0"/>
              <a:t>,</a:t>
            </a:r>
            <a:r>
              <a:rPr lang="en-US" sz="2400" b="1" dirty="0">
                <a:solidFill>
                  <a:srgbClr val="3E4268"/>
                </a:solidFill>
              </a:rPr>
              <a:t> </a:t>
            </a:r>
            <a:r>
              <a:rPr lang="en-US" sz="2400" dirty="0"/>
              <a:t>NOAA National Centers for Environmental Information</a:t>
            </a:r>
            <a:endParaRPr lang="en-US" sz="2400" b="1" dirty="0">
              <a:solidFill>
                <a:srgbClr val="3E4268"/>
              </a:solidFill>
            </a:endParaRPr>
          </a:p>
          <a:p>
            <a:pPr>
              <a:lnSpc>
                <a:spcPct val="150000"/>
              </a:lnSpc>
            </a:pPr>
            <a:r>
              <a:rPr lang="en-US" sz="2400" b="1" dirty="0">
                <a:solidFill>
                  <a:srgbClr val="3E4268"/>
                </a:solidFill>
              </a:rPr>
              <a:t>Rocky Bilotta</a:t>
            </a:r>
            <a:r>
              <a:rPr lang="en-US" sz="2400" dirty="0"/>
              <a:t>,</a:t>
            </a:r>
            <a:r>
              <a:rPr lang="en-US" sz="2400" dirty="0">
                <a:solidFill>
                  <a:srgbClr val="3E4268"/>
                </a:solidFill>
              </a:rPr>
              <a:t> </a:t>
            </a:r>
            <a:r>
              <a:rPr lang="en-US" sz="2400" dirty="0"/>
              <a:t>NOAA National Centers for Environmental Information</a:t>
            </a:r>
            <a:endParaRPr lang="en-US" dirty="0"/>
          </a:p>
          <a:p>
            <a:pPr algn="ctr">
              <a:lnSpc>
                <a:spcPct val="100000"/>
              </a:lnSpc>
            </a:pPr>
            <a:endParaRPr lang="en-US" dirty="0"/>
          </a:p>
        </p:txBody>
      </p:sp>
      <p:pic>
        <p:nvPicPr>
          <p:cNvPr id="5" name="Shape 229">
            <a:extLst>
              <a:ext uri="{FF2B5EF4-FFF2-40B4-BE49-F238E27FC236}">
                <a16:creationId xmlns="" xmlns:a16="http://schemas.microsoft.com/office/drawing/2014/main" id="{D2AB79C4-15D5-924C-9288-D92DB4B1CA2B}"/>
              </a:ext>
            </a:extLst>
          </p:cNvPr>
          <p:cNvPicPr preferRelativeResize="0"/>
          <p:nvPr/>
        </p:nvPicPr>
        <p:blipFill rotWithShape="1">
          <a:blip r:embed="rId3">
            <a:alphaModFix/>
          </a:blip>
          <a:srcRect/>
          <a:stretch/>
        </p:blipFill>
        <p:spPr>
          <a:xfrm>
            <a:off x="6555180" y="193856"/>
            <a:ext cx="1665290" cy="839298"/>
          </a:xfrm>
          <a:prstGeom prst="rect">
            <a:avLst/>
          </a:prstGeom>
          <a:noFill/>
          <a:ln>
            <a:noFill/>
          </a:ln>
        </p:spPr>
      </p:pic>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639E10E-F77A-B746-B9D0-7B4C4E1D28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3836"/>
          <a:stretch/>
        </p:blipFill>
        <p:spPr>
          <a:xfrm>
            <a:off x="0" y="0"/>
            <a:ext cx="12192000" cy="6858000"/>
          </a:xfrm>
          <a:prstGeom prst="rect">
            <a:avLst/>
          </a:prstGeom>
        </p:spPr>
      </p:pic>
      <p:sp>
        <p:nvSpPr>
          <p:cNvPr id="8" name="TextBox 7">
            <a:extLst>
              <a:ext uri="{FF2B5EF4-FFF2-40B4-BE49-F238E27FC236}">
                <a16:creationId xmlns="" xmlns:a16="http://schemas.microsoft.com/office/drawing/2014/main" id="{A371FC5D-4D2D-4E48-A413-FEC359BA0CD6}"/>
              </a:ext>
            </a:extLst>
          </p:cNvPr>
          <p:cNvSpPr txBox="1"/>
          <p:nvPr/>
        </p:nvSpPr>
        <p:spPr>
          <a:xfrm>
            <a:off x="3473823" y="497540"/>
            <a:ext cx="5244353" cy="707886"/>
          </a:xfrm>
          <a:prstGeom prst="rect">
            <a:avLst/>
          </a:prstGeom>
          <a:noFill/>
        </p:spPr>
        <p:txBody>
          <a:bodyPr wrap="square" rtlCol="0">
            <a:spAutoFit/>
          </a:bodyPr>
          <a:lstStyle/>
          <a:p>
            <a:pPr algn="ctr"/>
            <a:r>
              <a:rPr lang="en-US" sz="4000" b="1" dirty="0">
                <a:solidFill>
                  <a:srgbClr val="3E4268"/>
                </a:solidFill>
              </a:rPr>
              <a:t>Thank You!</a:t>
            </a:r>
          </a:p>
        </p:txBody>
      </p:sp>
      <p:sp>
        <p:nvSpPr>
          <p:cNvPr id="4" name="TextBox 3">
            <a:extLst>
              <a:ext uri="{FF2B5EF4-FFF2-40B4-BE49-F238E27FC236}">
                <a16:creationId xmlns="" xmlns:a16="http://schemas.microsoft.com/office/drawing/2014/main" id="{9DEE2BC8-2948-164D-95E1-E923BF0D3644}"/>
              </a:ext>
            </a:extLst>
          </p:cNvPr>
          <p:cNvSpPr txBox="1"/>
          <p:nvPr/>
        </p:nvSpPr>
        <p:spPr>
          <a:xfrm>
            <a:off x="10224655" y="6581001"/>
            <a:ext cx="1943683" cy="276999"/>
          </a:xfrm>
          <a:prstGeom prst="rect">
            <a:avLst/>
          </a:prstGeom>
          <a:noFill/>
        </p:spPr>
        <p:txBody>
          <a:bodyPr wrap="square" rtlCol="0">
            <a:spAutoFit/>
          </a:bodyPr>
          <a:lstStyle/>
          <a:p>
            <a:r>
              <a:rPr lang="en-US" sz="1200" dirty="0">
                <a:solidFill>
                  <a:schemeClr val="bg1"/>
                </a:solidFill>
              </a:rPr>
              <a:t>Image Credit: Pixabay</a:t>
            </a:r>
          </a:p>
        </p:txBody>
      </p:sp>
    </p:spTree>
    <p:extLst>
      <p:ext uri="{BB962C8B-B14F-4D97-AF65-F5344CB8AC3E}">
        <p14:creationId xmlns:p14="http://schemas.microsoft.com/office/powerpoint/2010/main" val="16376085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D34880-3E30-B84A-A709-83A527A161BB}"/>
              </a:ext>
            </a:extLst>
          </p:cNvPr>
          <p:cNvSpPr>
            <a:spLocks noGrp="1"/>
          </p:cNvSpPr>
          <p:nvPr>
            <p:ph type="title"/>
          </p:nvPr>
        </p:nvSpPr>
        <p:spPr/>
        <p:txBody>
          <a:bodyPr/>
          <a:lstStyle/>
          <a:p>
            <a:r>
              <a:rPr lang="en-US" dirty="0"/>
              <a:t>Data Verification</a:t>
            </a:r>
          </a:p>
        </p:txBody>
      </p:sp>
      <p:sp>
        <p:nvSpPr>
          <p:cNvPr id="4" name="Text Placeholder 3">
            <a:extLst>
              <a:ext uri="{FF2B5EF4-FFF2-40B4-BE49-F238E27FC236}">
                <a16:creationId xmlns="" xmlns:a16="http://schemas.microsoft.com/office/drawing/2014/main" id="{16EFF58B-2369-0B4F-975F-88AF4CEC5C70}"/>
              </a:ext>
            </a:extLst>
          </p:cNvPr>
          <p:cNvSpPr>
            <a:spLocks noGrp="1"/>
          </p:cNvSpPr>
          <p:nvPr>
            <p:ph type="body" sz="half" idx="2"/>
          </p:nvPr>
        </p:nvSpPr>
        <p:spPr>
          <a:xfrm>
            <a:off x="1000126" y="931498"/>
            <a:ext cx="3868758" cy="5880783"/>
          </a:xfrm>
        </p:spPr>
        <p:txBody>
          <a:bodyPr>
            <a:normAutofit/>
          </a:bodyPr>
          <a:lstStyle/>
          <a:p>
            <a:pPr fontAlgn="base"/>
            <a:endParaRPr lang="en-US" dirty="0"/>
          </a:p>
          <a:p>
            <a:pPr marL="342900" indent="-342900">
              <a:lnSpc>
                <a:spcPct val="100000"/>
              </a:lnSpc>
              <a:spcBef>
                <a:spcPts val="200"/>
              </a:spcBef>
              <a:buClr>
                <a:srgbClr val="3E4268"/>
              </a:buClr>
              <a:buFont typeface="Webdings" panose="05030102010509060703" pitchFamily="18" charset="2"/>
              <a:buChar char="4"/>
            </a:pPr>
            <a:r>
              <a:rPr lang="en-US" dirty="0"/>
              <a:t>Ground Verification of data used for the tool with Natural Resources Conservation Service SNOw TELemetry (SNOTEL)</a:t>
            </a:r>
          </a:p>
          <a:p>
            <a:pPr>
              <a:lnSpc>
                <a:spcPct val="100000"/>
              </a:lnSpc>
              <a:spcBef>
                <a:spcPts val="200"/>
              </a:spcBef>
              <a:buClr>
                <a:srgbClr val="3E4268"/>
              </a:buClr>
            </a:pPr>
            <a:endParaRPr lang="en-US" dirty="0"/>
          </a:p>
          <a:p>
            <a:pPr marL="342900" indent="-342900">
              <a:lnSpc>
                <a:spcPct val="100000"/>
              </a:lnSpc>
              <a:spcBef>
                <a:spcPts val="200"/>
              </a:spcBef>
              <a:buClr>
                <a:srgbClr val="3E4268"/>
              </a:buClr>
              <a:buFont typeface="Webdings" panose="05030102010509060703" pitchFamily="18" charset="2"/>
              <a:buChar char="4"/>
            </a:pPr>
            <a:r>
              <a:rPr lang="en-US" dirty="0"/>
              <a:t>This dataset was used to check the results of the tool running on MODIS and verify the Day of Thaw with a threshold of a week</a:t>
            </a:r>
          </a:p>
          <a:p>
            <a:pPr>
              <a:lnSpc>
                <a:spcPct val="100000"/>
              </a:lnSpc>
              <a:spcBef>
                <a:spcPts val="200"/>
              </a:spcBef>
              <a:buClr>
                <a:srgbClr val="3E4268"/>
              </a:buClr>
            </a:pPr>
            <a:endParaRPr lang="en-US" dirty="0"/>
          </a:p>
          <a:p>
            <a:pPr marL="342900" indent="-342900">
              <a:lnSpc>
                <a:spcPct val="100000"/>
              </a:lnSpc>
              <a:spcBef>
                <a:spcPts val="200"/>
              </a:spcBef>
              <a:buClr>
                <a:srgbClr val="3E4268"/>
              </a:buClr>
              <a:buFont typeface="Webdings" panose="05030102010509060703" pitchFamily="18" charset="2"/>
              <a:buChar char="4"/>
            </a:pPr>
            <a:endParaRPr lang="en-US" dirty="0"/>
          </a:p>
          <a:p>
            <a:pPr marL="342900" indent="-342900">
              <a:lnSpc>
                <a:spcPct val="100000"/>
              </a:lnSpc>
              <a:spcBef>
                <a:spcPts val="200"/>
              </a:spcBef>
              <a:buClr>
                <a:srgbClr val="3E4268"/>
              </a:buClr>
              <a:buFont typeface="Webdings" panose="05030102010509060703" pitchFamily="18" charset="2"/>
              <a:buChar char="4"/>
            </a:pPr>
            <a:endParaRPr lang="en-US" dirty="0"/>
          </a:p>
          <a:p>
            <a:endParaRPr lang="en-US" dirty="0"/>
          </a:p>
        </p:txBody>
      </p:sp>
      <p:pic>
        <p:nvPicPr>
          <p:cNvPr id="6" name="Picture 5">
            <a:extLst>
              <a:ext uri="{FF2B5EF4-FFF2-40B4-BE49-F238E27FC236}">
                <a16:creationId xmlns="" xmlns:a16="http://schemas.microsoft.com/office/drawing/2014/main" id="{53BC221A-3797-A94C-A6DA-3B63DADE5530}"/>
              </a:ext>
            </a:extLst>
          </p:cNvPr>
          <p:cNvPicPr>
            <a:picLocks noChangeAspect="1"/>
          </p:cNvPicPr>
          <p:nvPr/>
        </p:nvPicPr>
        <p:blipFill>
          <a:blip r:embed="rId3"/>
          <a:stretch>
            <a:fillRect/>
          </a:stretch>
        </p:blipFill>
        <p:spPr>
          <a:xfrm>
            <a:off x="5431856" y="931498"/>
            <a:ext cx="6341454" cy="4676822"/>
          </a:xfrm>
          <a:prstGeom prst="rect">
            <a:avLst/>
          </a:prstGeom>
        </p:spPr>
      </p:pic>
      <p:pic>
        <p:nvPicPr>
          <p:cNvPr id="7" name="Picture 6">
            <a:extLst>
              <a:ext uri="{FF2B5EF4-FFF2-40B4-BE49-F238E27FC236}">
                <a16:creationId xmlns="" xmlns:a16="http://schemas.microsoft.com/office/drawing/2014/main" id="{FF0975C3-82EC-0542-9390-F9E9E073CF7E}"/>
              </a:ext>
            </a:extLst>
          </p:cNvPr>
          <p:cNvPicPr>
            <a:picLocks noChangeAspect="1"/>
          </p:cNvPicPr>
          <p:nvPr/>
        </p:nvPicPr>
        <p:blipFill>
          <a:blip r:embed="rId4"/>
          <a:stretch>
            <a:fillRect/>
          </a:stretch>
        </p:blipFill>
        <p:spPr>
          <a:xfrm>
            <a:off x="1709821" y="-25170"/>
            <a:ext cx="8703581" cy="6837451"/>
          </a:xfrm>
          <a:prstGeom prst="rect">
            <a:avLst/>
          </a:prstGeom>
        </p:spPr>
      </p:pic>
    </p:spTree>
    <p:extLst>
      <p:ext uri="{BB962C8B-B14F-4D97-AF65-F5344CB8AC3E}">
        <p14:creationId xmlns:p14="http://schemas.microsoft.com/office/powerpoint/2010/main" val="44767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dissolv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xit" presetSubtype="0" fill="hold" grpId="1" nodeType="withEffect">
                                  <p:stCondLst>
                                    <p:cond delay="0"/>
                                  </p:stCondLst>
                                  <p:childTnLst>
                                    <p:animEffect transition="out" filter="dissolve">
                                      <p:cBhvr>
                                        <p:cTn id="27" dur="500"/>
                                        <p:tgtEl>
                                          <p:spTgt spid="4">
                                            <p:txEl>
                                              <p:pRg st="1" end="1"/>
                                            </p:txEl>
                                          </p:spTgt>
                                        </p:tgtEl>
                                      </p:cBhvr>
                                    </p:animEffect>
                                    <p:set>
                                      <p:cBhvr>
                                        <p:cTn id="28" dur="1" fill="hold">
                                          <p:stCondLst>
                                            <p:cond delay="499"/>
                                          </p:stCondLst>
                                        </p:cTn>
                                        <p:tgtEl>
                                          <p:spTgt spid="4">
                                            <p:txEl>
                                              <p:pRg st="1" end="1"/>
                                            </p:txEl>
                                          </p:spTgt>
                                        </p:tgtEl>
                                        <p:attrNameLst>
                                          <p:attrName>style.visibility</p:attrName>
                                        </p:attrNameLst>
                                      </p:cBhvr>
                                      <p:to>
                                        <p:strVal val="hidden"/>
                                      </p:to>
                                    </p:set>
                                  </p:childTnLst>
                                </p:cTn>
                              </p:par>
                              <p:par>
                                <p:cTn id="29" presetID="9" presetClass="exit" presetSubtype="0" fill="hold" grpId="1" nodeType="withEffect">
                                  <p:stCondLst>
                                    <p:cond delay="0"/>
                                  </p:stCondLst>
                                  <p:childTnLst>
                                    <p:animEffect transition="out" filter="dissolve">
                                      <p:cBhvr>
                                        <p:cTn id="30" dur="500"/>
                                        <p:tgtEl>
                                          <p:spTgt spid="4">
                                            <p:txEl>
                                              <p:pRg st="3" end="3"/>
                                            </p:txEl>
                                          </p:spTgt>
                                        </p:tgtEl>
                                      </p:cBhvr>
                                    </p:animEffect>
                                    <p:set>
                                      <p:cBhvr>
                                        <p:cTn id="31"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4" grpI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8B1CF3-F50B-8349-B592-B794110A6EEA}"/>
              </a:ext>
            </a:extLst>
          </p:cNvPr>
          <p:cNvSpPr>
            <a:spLocks noGrp="1"/>
          </p:cNvSpPr>
          <p:nvPr>
            <p:ph type="title"/>
          </p:nvPr>
        </p:nvSpPr>
        <p:spPr/>
        <p:txBody>
          <a:bodyPr/>
          <a:lstStyle/>
          <a:p>
            <a:r>
              <a:rPr lang="en-US" dirty="0"/>
              <a:t>Study Area &amp; Period</a:t>
            </a:r>
          </a:p>
        </p:txBody>
      </p:sp>
      <p:sp>
        <p:nvSpPr>
          <p:cNvPr id="7" name="TextBox 6">
            <a:extLst>
              <a:ext uri="{FF2B5EF4-FFF2-40B4-BE49-F238E27FC236}">
                <a16:creationId xmlns="" xmlns:a16="http://schemas.microsoft.com/office/drawing/2014/main" id="{E6836F52-A84D-3A4F-9615-8D19561DAB2D}"/>
              </a:ext>
            </a:extLst>
          </p:cNvPr>
          <p:cNvSpPr txBox="1"/>
          <p:nvPr/>
        </p:nvSpPr>
        <p:spPr>
          <a:xfrm>
            <a:off x="8740238" y="2042556"/>
            <a:ext cx="3048001" cy="2308324"/>
          </a:xfrm>
          <a:prstGeom prst="rect">
            <a:avLst/>
          </a:prstGeom>
          <a:noFill/>
        </p:spPr>
        <p:txBody>
          <a:bodyPr wrap="square" rtlCol="0">
            <a:spAutoFit/>
          </a:bodyPr>
          <a:lstStyle/>
          <a:p>
            <a:r>
              <a:rPr lang="en-US" dirty="0">
                <a:solidFill>
                  <a:schemeClr val="tx1">
                    <a:lumMod val="75000"/>
                    <a:lumOff val="25000"/>
                  </a:schemeClr>
                </a:solidFill>
              </a:rPr>
              <a:t>Study Period:</a:t>
            </a:r>
          </a:p>
          <a:p>
            <a:endParaRPr lang="en-US" dirty="0">
              <a:solidFill>
                <a:schemeClr val="tx1">
                  <a:lumMod val="75000"/>
                  <a:lumOff val="25000"/>
                </a:schemeClr>
              </a:solidFill>
            </a:endParaRPr>
          </a:p>
          <a:p>
            <a:r>
              <a:rPr lang="en-US" dirty="0">
                <a:solidFill>
                  <a:schemeClr val="tx1">
                    <a:lumMod val="75000"/>
                    <a:lumOff val="25000"/>
                  </a:schemeClr>
                </a:solidFill>
              </a:rPr>
              <a:t>SnoCoM Tool</a:t>
            </a:r>
          </a:p>
          <a:p>
            <a:r>
              <a:rPr lang="en-US" dirty="0">
                <a:solidFill>
                  <a:schemeClr val="tx1">
                    <a:lumMod val="75000"/>
                    <a:lumOff val="25000"/>
                  </a:schemeClr>
                </a:solidFill>
              </a:rPr>
              <a:t>January 2016 to July 2016 </a:t>
            </a:r>
          </a:p>
          <a:p>
            <a:r>
              <a:rPr lang="en-US" dirty="0">
                <a:solidFill>
                  <a:schemeClr val="tx1">
                    <a:lumMod val="75000"/>
                    <a:lumOff val="25000"/>
                  </a:schemeClr>
                </a:solidFill>
              </a:rPr>
              <a:t>January 2017 to July 2017</a:t>
            </a:r>
          </a:p>
          <a:p>
            <a:endParaRPr lang="en-US" dirty="0">
              <a:solidFill>
                <a:schemeClr val="tx1">
                  <a:lumMod val="75000"/>
                  <a:lumOff val="25000"/>
                </a:schemeClr>
              </a:solidFill>
            </a:endParaRPr>
          </a:p>
          <a:p>
            <a:r>
              <a:rPr lang="en-US" dirty="0">
                <a:solidFill>
                  <a:schemeClr val="tx1">
                    <a:lumMod val="75000"/>
                    <a:lumOff val="25000"/>
                  </a:schemeClr>
                </a:solidFill>
              </a:rPr>
              <a:t>Historical Trend Analysis</a:t>
            </a:r>
          </a:p>
          <a:p>
            <a:r>
              <a:rPr lang="en-US" dirty="0">
                <a:solidFill>
                  <a:schemeClr val="tx1">
                    <a:lumMod val="75000"/>
                    <a:lumOff val="25000"/>
                  </a:schemeClr>
                </a:solidFill>
              </a:rPr>
              <a:t>1967 - 2017 </a:t>
            </a:r>
          </a:p>
        </p:txBody>
      </p:sp>
      <p:pic>
        <p:nvPicPr>
          <p:cNvPr id="6" name="Picture 5">
            <a:extLst>
              <a:ext uri="{FF2B5EF4-FFF2-40B4-BE49-F238E27FC236}">
                <a16:creationId xmlns="" xmlns:a16="http://schemas.microsoft.com/office/drawing/2014/main" id="{D1B1672A-A3F0-A64C-8D15-FDE2F0828F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9588" y="1040099"/>
            <a:ext cx="5574349" cy="5574349"/>
          </a:xfrm>
          <a:prstGeom prst="rect">
            <a:avLst/>
          </a:prstGeom>
        </p:spPr>
      </p:pic>
      <p:pic>
        <p:nvPicPr>
          <p:cNvPr id="4" name="Picture 3">
            <a:extLst>
              <a:ext uri="{FF2B5EF4-FFF2-40B4-BE49-F238E27FC236}">
                <a16:creationId xmlns="" xmlns:a16="http://schemas.microsoft.com/office/drawing/2014/main" id="{BABCC6A6-4D30-914D-84D6-5080FCE53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 xmlns:a16="http://schemas.microsoft.com/office/drawing/2014/main" id="{FCFBB19C-7F5C-1C42-B603-46EC35EF3393}"/>
              </a:ext>
            </a:extLst>
          </p:cNvPr>
          <p:cNvSpPr txBox="1"/>
          <p:nvPr/>
        </p:nvSpPr>
        <p:spPr>
          <a:xfrm>
            <a:off x="10236530" y="6540277"/>
            <a:ext cx="1955470" cy="276999"/>
          </a:xfrm>
          <a:prstGeom prst="rect">
            <a:avLst/>
          </a:prstGeom>
          <a:noFill/>
        </p:spPr>
        <p:txBody>
          <a:bodyPr wrap="square" rtlCol="0">
            <a:spAutoFit/>
          </a:bodyPr>
          <a:lstStyle/>
          <a:p>
            <a:r>
              <a:rPr lang="en-US" sz="1200" dirty="0">
                <a:solidFill>
                  <a:schemeClr val="bg1"/>
                </a:solidFill>
              </a:rPr>
              <a:t>Image Credit: Pixabay</a:t>
            </a:r>
          </a:p>
        </p:txBody>
      </p:sp>
    </p:spTree>
    <p:extLst>
      <p:ext uri="{BB962C8B-B14F-4D97-AF65-F5344CB8AC3E}">
        <p14:creationId xmlns:p14="http://schemas.microsoft.com/office/powerpoint/2010/main" val="344424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0" presetClass="path" presetSubtype="0" accel="50000" decel="50000" fill="hold" grpId="0" nodeType="withEffect">
                                  <p:stCondLst>
                                    <p:cond delay="0"/>
                                  </p:stCondLst>
                                  <p:childTnLst>
                                    <p:animMotion origin="layout" path="M -0.33737 0.00857 L -0.01693 0.00857 " pathEditMode="relative" ptsTypes="AA">
                                      <p:cBhvr>
                                        <p:cTn id="15" dur="1000" fill="hold"/>
                                        <p:tgtEl>
                                          <p:spTgt spid="7"/>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fltVal val="0.5"/>
                                          </p:val>
                                        </p:tav>
                                        <p:tav tm="100000">
                                          <p:val>
                                            <p:strVal val="#ppt_x"/>
                                          </p:val>
                                        </p:tav>
                                      </p:tavLst>
                                    </p:anim>
                                    <p:anim calcmode="lin" valueType="num">
                                      <p:cBhvr>
                                        <p:cTn id="24" dur="1000" fill="hold"/>
                                        <p:tgtEl>
                                          <p:spTgt spid="4"/>
                                        </p:tgtEl>
                                        <p:attrNameLst>
                                          <p:attrName>ppt_y</p:attrName>
                                        </p:attrNameLst>
                                      </p:cBhvr>
                                      <p:tavLst>
                                        <p:tav tm="0">
                                          <p:val>
                                            <p:fltVal val="0.5"/>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7570FD-E64E-9445-B562-298079523EDF}"/>
              </a:ext>
            </a:extLst>
          </p:cNvPr>
          <p:cNvSpPr>
            <a:spLocks noGrp="1"/>
          </p:cNvSpPr>
          <p:nvPr>
            <p:ph type="title"/>
          </p:nvPr>
        </p:nvSpPr>
        <p:spPr/>
        <p:txBody>
          <a:bodyPr/>
          <a:lstStyle/>
          <a:p>
            <a:r>
              <a:rPr lang="en-US" dirty="0"/>
              <a:t>Community Concerns</a:t>
            </a:r>
          </a:p>
        </p:txBody>
      </p:sp>
      <p:sp>
        <p:nvSpPr>
          <p:cNvPr id="4" name="Text Placeholder 3">
            <a:extLst>
              <a:ext uri="{FF2B5EF4-FFF2-40B4-BE49-F238E27FC236}">
                <a16:creationId xmlns="" xmlns:a16="http://schemas.microsoft.com/office/drawing/2014/main" id="{77D01682-087D-9F44-AE36-2FA746CC98EC}"/>
              </a:ext>
            </a:extLst>
          </p:cNvPr>
          <p:cNvSpPr>
            <a:spLocks noGrp="1"/>
          </p:cNvSpPr>
          <p:nvPr>
            <p:ph type="body" sz="half" idx="2"/>
          </p:nvPr>
        </p:nvSpPr>
        <p:spPr>
          <a:xfrm>
            <a:off x="435142" y="932984"/>
            <a:ext cx="7367473" cy="665880"/>
          </a:xfrm>
        </p:spPr>
        <p:txBody>
          <a:bodyPr>
            <a:noAutofit/>
          </a:bodyPr>
          <a:lstStyle/>
          <a:p>
            <a:pPr marL="342900" indent="-342900">
              <a:lnSpc>
                <a:spcPct val="100000"/>
              </a:lnSpc>
              <a:spcBef>
                <a:spcPts val="200"/>
              </a:spcBef>
              <a:spcAft>
                <a:spcPts val="500"/>
              </a:spcAft>
              <a:buClr>
                <a:srgbClr val="3E4268"/>
              </a:buClr>
              <a:buFont typeface="Webdings" panose="05030102010509060703" pitchFamily="18" charset="2"/>
              <a:buChar char="4"/>
            </a:pPr>
            <a:r>
              <a:rPr lang="en-US" dirty="0"/>
              <a:t>Limited data available to inform the AICC of when snow cover melt occurs</a:t>
            </a:r>
          </a:p>
          <a:p>
            <a:pPr>
              <a:lnSpc>
                <a:spcPct val="100000"/>
              </a:lnSpc>
              <a:spcBef>
                <a:spcPts val="200"/>
              </a:spcBef>
              <a:spcAft>
                <a:spcPts val="500"/>
              </a:spcAft>
              <a:buClr>
                <a:srgbClr val="3E4268"/>
              </a:buClr>
            </a:pPr>
            <a:endParaRPr lang="en-US" dirty="0"/>
          </a:p>
          <a:p>
            <a:pPr>
              <a:lnSpc>
                <a:spcPct val="100000"/>
              </a:lnSpc>
              <a:spcBef>
                <a:spcPts val="200"/>
              </a:spcBef>
              <a:buClr>
                <a:srgbClr val="3E4268"/>
              </a:buClr>
            </a:pPr>
            <a:endParaRPr lang="en-US" dirty="0"/>
          </a:p>
          <a:p>
            <a:pPr marL="342900" indent="-342900" fontAlgn="base">
              <a:buFont typeface="Arial" panose="020B0604020202020204" pitchFamily="34" charset="0"/>
              <a:buChar char="•"/>
            </a:pPr>
            <a:endParaRPr lang="en-US" dirty="0"/>
          </a:p>
        </p:txBody>
      </p:sp>
      <p:pic>
        <p:nvPicPr>
          <p:cNvPr id="8" name="Picture 7">
            <a:extLst>
              <a:ext uri="{FF2B5EF4-FFF2-40B4-BE49-F238E27FC236}">
                <a16:creationId xmlns="" xmlns:a16="http://schemas.microsoft.com/office/drawing/2014/main" id="{D4BEEEC9-4E52-2D4D-953B-AE04326DE4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905"/>
          <a:stretch/>
        </p:blipFill>
        <p:spPr>
          <a:xfrm>
            <a:off x="8792241" y="534231"/>
            <a:ext cx="1846738" cy="1534536"/>
          </a:xfrm>
          <a:prstGeom prst="rect">
            <a:avLst/>
          </a:prstGeom>
        </p:spPr>
      </p:pic>
      <p:grpSp>
        <p:nvGrpSpPr>
          <p:cNvPr id="9" name="Group 8">
            <a:extLst>
              <a:ext uri="{FF2B5EF4-FFF2-40B4-BE49-F238E27FC236}">
                <a16:creationId xmlns="" xmlns:a16="http://schemas.microsoft.com/office/drawing/2014/main" id="{0DB5A29A-1922-E24D-A29C-FB9E8EDFFFA0}"/>
              </a:ext>
            </a:extLst>
          </p:cNvPr>
          <p:cNvGrpSpPr/>
          <p:nvPr/>
        </p:nvGrpSpPr>
        <p:grpSpPr>
          <a:xfrm>
            <a:off x="6554221" y="2879446"/>
            <a:ext cx="2011225" cy="1601609"/>
            <a:chOff x="0" y="0"/>
            <a:chExt cx="1828800" cy="1406467"/>
          </a:xfrm>
        </p:grpSpPr>
        <p:pic>
          <p:nvPicPr>
            <p:cNvPr id="10" name="Picture 9">
              <a:extLst>
                <a:ext uri="{FF2B5EF4-FFF2-40B4-BE49-F238E27FC236}">
                  <a16:creationId xmlns="" xmlns:a16="http://schemas.microsoft.com/office/drawing/2014/main" id="{2275E7CB-CB69-4D4D-AD82-7DDCBC879F39}"/>
                </a:ext>
              </a:extLst>
            </p:cNvPr>
            <p:cNvPicPr>
              <a:picLocks noChangeAspect="1"/>
            </p:cNvPicPr>
            <p:nvPr/>
          </p:nvPicPr>
          <p:blipFill rotWithShape="1">
            <a:blip r:embed="rId4" cstate="print">
              <a:duotone>
                <a:prstClr val="black"/>
                <a:schemeClr val="tx2">
                  <a:lumMod val="75000"/>
                  <a:tint val="45000"/>
                  <a:satMod val="400000"/>
                </a:schemeClr>
              </a:duotone>
              <a:extLst>
                <a:ext uri="{28A0092B-C50C-407E-A947-70E740481C1C}">
                  <a14:useLocalDpi xmlns:a14="http://schemas.microsoft.com/office/drawing/2010/main" val="0"/>
                </a:ext>
              </a:extLst>
            </a:blip>
            <a:srcRect b="23077"/>
            <a:stretch/>
          </p:blipFill>
          <p:spPr bwMode="auto">
            <a:xfrm>
              <a:off x="345233" y="167951"/>
              <a:ext cx="594360" cy="457200"/>
            </a:xfrm>
            <a:prstGeom prst="rect">
              <a:avLst/>
            </a:prstGeom>
            <a:ln>
              <a:noFill/>
            </a:ln>
            <a:extLst>
              <a:ext uri="{53640926-AAD7-44D8-BBD7-CCE9431645EC}">
                <a14:shadowObscured xmlns:a14="http://schemas.microsoft.com/office/drawing/2010/main"/>
              </a:ext>
            </a:extLst>
          </p:spPr>
        </p:pic>
        <p:grpSp>
          <p:nvGrpSpPr>
            <p:cNvPr id="11" name="Group 10">
              <a:extLst>
                <a:ext uri="{FF2B5EF4-FFF2-40B4-BE49-F238E27FC236}">
                  <a16:creationId xmlns="" xmlns:a16="http://schemas.microsoft.com/office/drawing/2014/main" id="{43C997F4-BE70-D748-9463-8D738C66B185}"/>
                </a:ext>
              </a:extLst>
            </p:cNvPr>
            <p:cNvGrpSpPr/>
            <p:nvPr/>
          </p:nvGrpSpPr>
          <p:grpSpPr>
            <a:xfrm>
              <a:off x="0" y="0"/>
              <a:ext cx="1828800" cy="1406467"/>
              <a:chOff x="0" y="0"/>
              <a:chExt cx="1828800" cy="1406900"/>
            </a:xfrm>
          </p:grpSpPr>
          <p:pic>
            <p:nvPicPr>
              <p:cNvPr id="12" name="Picture 11">
                <a:extLst>
                  <a:ext uri="{FF2B5EF4-FFF2-40B4-BE49-F238E27FC236}">
                    <a16:creationId xmlns="" xmlns:a16="http://schemas.microsoft.com/office/drawing/2014/main" id="{A47272A3-8F94-6144-96DE-793578960E6D}"/>
                  </a:ext>
                </a:extLst>
              </p:cNvPr>
              <p:cNvPicPr>
                <a:picLocks noChangeAspect="1"/>
              </p:cNvPicPr>
              <p:nvPr/>
            </p:nvPicPr>
            <p:blipFill rotWithShape="1">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colorTemperature colorTemp="3523"/>
                        </a14:imgEffect>
                        <a14:imgEffect>
                          <a14:saturation sat="120000"/>
                        </a14:imgEffect>
                      </a14:imgLayer>
                    </a14:imgProps>
                  </a:ext>
                  <a:ext uri="{28A0092B-C50C-407E-A947-70E740481C1C}">
                    <a14:useLocalDpi xmlns:a14="http://schemas.microsoft.com/office/drawing/2010/main" val="0"/>
                  </a:ext>
                </a:extLst>
              </a:blip>
              <a:srcRect b="26678"/>
              <a:stretch/>
            </p:blipFill>
            <p:spPr>
              <a:xfrm>
                <a:off x="0" y="65988"/>
                <a:ext cx="1828800" cy="1340912"/>
              </a:xfrm>
              <a:prstGeom prst="rect">
                <a:avLst/>
              </a:prstGeom>
              <a:noFill/>
            </p:spPr>
          </p:pic>
          <p:pic>
            <p:nvPicPr>
              <p:cNvPr id="13" name="Picture 12">
                <a:extLst>
                  <a:ext uri="{FF2B5EF4-FFF2-40B4-BE49-F238E27FC236}">
                    <a16:creationId xmlns="" xmlns:a16="http://schemas.microsoft.com/office/drawing/2014/main" id="{4DDC9E8C-F313-2049-91E1-DB9F5B687B3F}"/>
                  </a:ext>
                </a:extLst>
              </p:cNvPr>
              <p:cNvPicPr>
                <a:picLocks noChangeAspect="1"/>
              </p:cNvPicPr>
              <p:nvPr/>
            </p:nvPicPr>
            <p:blipFill rotWithShape="1">
              <a:blip r:embed="rId4" cstate="print">
                <a:duotone>
                  <a:prstClr val="black"/>
                  <a:schemeClr val="tx2">
                    <a:lumMod val="75000"/>
                    <a:tint val="45000"/>
                    <a:satMod val="400000"/>
                  </a:schemeClr>
                </a:duotone>
                <a:extLst>
                  <a:ext uri="{28A0092B-C50C-407E-A947-70E740481C1C}">
                    <a14:useLocalDpi xmlns:a14="http://schemas.microsoft.com/office/drawing/2010/main" val="0"/>
                  </a:ext>
                </a:extLst>
              </a:blip>
              <a:srcRect b="23077"/>
              <a:stretch/>
            </p:blipFill>
            <p:spPr bwMode="auto">
              <a:xfrm>
                <a:off x="564948" y="0"/>
                <a:ext cx="594360" cy="457200"/>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 xmlns:a16="http://schemas.microsoft.com/office/drawing/2014/main" id="{B73150D3-116D-1645-94E6-26B091E47CFF}"/>
                  </a:ext>
                </a:extLst>
              </p:cNvPr>
              <p:cNvPicPr>
                <a:picLocks noChangeAspect="1"/>
              </p:cNvPicPr>
              <p:nvPr/>
            </p:nvPicPr>
            <p:blipFill rotWithShape="1">
              <a:blip r:embed="rId4" cstate="print">
                <a:duotone>
                  <a:prstClr val="black"/>
                  <a:schemeClr val="tx2">
                    <a:lumMod val="75000"/>
                    <a:tint val="45000"/>
                    <a:satMod val="400000"/>
                  </a:schemeClr>
                </a:duotone>
                <a:extLst>
                  <a:ext uri="{28A0092B-C50C-407E-A947-70E740481C1C}">
                    <a14:useLocalDpi xmlns:a14="http://schemas.microsoft.com/office/drawing/2010/main" val="0"/>
                  </a:ext>
                </a:extLst>
              </a:blip>
              <a:srcRect b="23077"/>
              <a:stretch/>
            </p:blipFill>
            <p:spPr bwMode="auto">
              <a:xfrm>
                <a:off x="113780" y="358219"/>
                <a:ext cx="594360" cy="457200"/>
              </a:xfrm>
              <a:prstGeom prst="rect">
                <a:avLst/>
              </a:prstGeom>
              <a:ln>
                <a:noFill/>
              </a:ln>
              <a:extLst>
                <a:ext uri="{53640926-AAD7-44D8-BBD7-CCE9431645EC}">
                  <a14:shadowObscured xmlns:a14="http://schemas.microsoft.com/office/drawing/2010/main"/>
                </a:ext>
              </a:extLst>
            </p:spPr>
          </p:pic>
        </p:grpSp>
      </p:grpSp>
      <p:grpSp>
        <p:nvGrpSpPr>
          <p:cNvPr id="15" name="Group 14">
            <a:extLst>
              <a:ext uri="{FF2B5EF4-FFF2-40B4-BE49-F238E27FC236}">
                <a16:creationId xmlns="" xmlns:a16="http://schemas.microsoft.com/office/drawing/2014/main" id="{DCEE071E-3E4B-F94C-A840-7E6C69BA61B9}"/>
              </a:ext>
            </a:extLst>
          </p:cNvPr>
          <p:cNvGrpSpPr/>
          <p:nvPr/>
        </p:nvGrpSpPr>
        <p:grpSpPr>
          <a:xfrm>
            <a:off x="4611477" y="2949827"/>
            <a:ext cx="1407682" cy="1251746"/>
            <a:chOff x="0" y="1"/>
            <a:chExt cx="1828800" cy="1553409"/>
          </a:xfrm>
        </p:grpSpPr>
        <p:pic>
          <p:nvPicPr>
            <p:cNvPr id="16" name="Picture 15">
              <a:extLst>
                <a:ext uri="{FF2B5EF4-FFF2-40B4-BE49-F238E27FC236}">
                  <a16:creationId xmlns="" xmlns:a16="http://schemas.microsoft.com/office/drawing/2014/main" id="{84B4856D-2F13-A24E-B7E6-BAD349B56F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5058"/>
            <a:stretch/>
          </p:blipFill>
          <p:spPr>
            <a:xfrm>
              <a:off x="0" y="1"/>
              <a:ext cx="1828800" cy="1553409"/>
            </a:xfrm>
            <a:prstGeom prst="rect">
              <a:avLst/>
            </a:prstGeom>
          </p:spPr>
        </p:pic>
        <p:pic>
          <p:nvPicPr>
            <p:cNvPr id="17" name="Picture 16">
              <a:extLst>
                <a:ext uri="{FF2B5EF4-FFF2-40B4-BE49-F238E27FC236}">
                  <a16:creationId xmlns="" xmlns:a16="http://schemas.microsoft.com/office/drawing/2014/main" id="{C375A463-E21F-144B-8977-0AC37FDBF56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0000"/>
            <a:stretch/>
          </p:blipFill>
          <p:spPr bwMode="auto">
            <a:xfrm>
              <a:off x="0" y="292963"/>
              <a:ext cx="685800" cy="548640"/>
            </a:xfrm>
            <a:prstGeom prst="rect">
              <a:avLst/>
            </a:prstGeom>
            <a:ln>
              <a:noFill/>
            </a:ln>
            <a:extLst>
              <a:ext uri="{53640926-AAD7-44D8-BBD7-CCE9431645EC}">
                <a14:shadowObscured xmlns:a14="http://schemas.microsoft.com/office/drawing/2010/main"/>
              </a:ext>
            </a:extLst>
          </p:spPr>
        </p:pic>
      </p:grpSp>
      <p:pic>
        <p:nvPicPr>
          <p:cNvPr id="18" name="Picture 17">
            <a:extLst>
              <a:ext uri="{FF2B5EF4-FFF2-40B4-BE49-F238E27FC236}">
                <a16:creationId xmlns="" xmlns:a16="http://schemas.microsoft.com/office/drawing/2014/main" id="{CC2E9A87-6A90-FC4E-ABF0-31A78517A495}"/>
              </a:ext>
            </a:extLst>
          </p:cNvPr>
          <p:cNvPicPr/>
          <p:nvPr/>
        </p:nvPicPr>
        <p:blipFill rotWithShape="1">
          <a:blip r:embed="rId9" cstate="print">
            <a:duotone>
              <a:prstClr val="black"/>
              <a:schemeClr val="tx2">
                <a:tint val="45000"/>
                <a:satMod val="400000"/>
              </a:schemeClr>
            </a:duotone>
            <a:extLst>
              <a:ext uri="{28A0092B-C50C-407E-A947-70E740481C1C}">
                <a14:useLocalDpi xmlns:a14="http://schemas.microsoft.com/office/drawing/2010/main" val="0"/>
              </a:ext>
            </a:extLst>
          </a:blip>
          <a:srcRect b="16530"/>
          <a:stretch/>
        </p:blipFill>
        <p:spPr>
          <a:xfrm>
            <a:off x="2092045" y="2822840"/>
            <a:ext cx="1804377" cy="1477529"/>
          </a:xfrm>
          <a:prstGeom prst="rect">
            <a:avLst/>
          </a:prstGeom>
        </p:spPr>
      </p:pic>
      <p:pic>
        <p:nvPicPr>
          <p:cNvPr id="19" name="Picture 18">
            <a:extLst>
              <a:ext uri="{FF2B5EF4-FFF2-40B4-BE49-F238E27FC236}">
                <a16:creationId xmlns="" xmlns:a16="http://schemas.microsoft.com/office/drawing/2014/main" id="{CF29AC19-8AE2-8047-9039-C1B42EED0DD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5169"/>
          <a:stretch/>
        </p:blipFill>
        <p:spPr>
          <a:xfrm>
            <a:off x="5445077" y="4700215"/>
            <a:ext cx="1871121" cy="1587277"/>
          </a:xfrm>
          <a:prstGeom prst="rect">
            <a:avLst/>
          </a:prstGeom>
        </p:spPr>
      </p:pic>
      <p:pic>
        <p:nvPicPr>
          <p:cNvPr id="20" name="Picture 19">
            <a:extLst>
              <a:ext uri="{FF2B5EF4-FFF2-40B4-BE49-F238E27FC236}">
                <a16:creationId xmlns="" xmlns:a16="http://schemas.microsoft.com/office/drawing/2014/main" id="{71B60129-A4E8-C04F-BD90-0923BFEA5E0A}"/>
              </a:ext>
            </a:extLst>
          </p:cNvPr>
          <p:cNvPicPr>
            <a:picLocks noChangeAspect="1"/>
          </p:cNvPicPr>
          <p:nvPr/>
        </p:nvPicPr>
        <p:blipFill>
          <a:blip r:embed="rId11" cstate="print">
            <a:duotone>
              <a:prstClr val="black"/>
              <a:srgbClr val="3E4268">
                <a:tint val="45000"/>
                <a:satMod val="400000"/>
              </a:srgbClr>
            </a:duotone>
            <a:extLst>
              <a:ext uri="{BEBA8EAE-BF5A-486C-A8C5-ECC9F3942E4B}">
                <a14:imgProps xmlns:a14="http://schemas.microsoft.com/office/drawing/2010/main">
                  <a14:imgLayer r:embed="rId12">
                    <a14:imgEffect>
                      <a14:saturation sat="348000"/>
                    </a14:imgEffect>
                  </a14:imgLayer>
                </a14:imgProps>
              </a:ext>
              <a:ext uri="{28A0092B-C50C-407E-A947-70E740481C1C}">
                <a14:useLocalDpi xmlns:a14="http://schemas.microsoft.com/office/drawing/2010/main" val="0"/>
              </a:ext>
            </a:extLst>
          </a:blip>
          <a:stretch>
            <a:fillRect/>
          </a:stretch>
        </p:blipFill>
        <p:spPr>
          <a:xfrm>
            <a:off x="3310102" y="4697824"/>
            <a:ext cx="1438894" cy="1438894"/>
          </a:xfrm>
          <a:prstGeom prst="rect">
            <a:avLst/>
          </a:prstGeom>
          <a:noFill/>
          <a:ln>
            <a:noFill/>
          </a:ln>
        </p:spPr>
      </p:pic>
      <p:pic>
        <p:nvPicPr>
          <p:cNvPr id="21" name="Picture 20">
            <a:extLst>
              <a:ext uri="{FF2B5EF4-FFF2-40B4-BE49-F238E27FC236}">
                <a16:creationId xmlns="" xmlns:a16="http://schemas.microsoft.com/office/drawing/2014/main" id="{A90A9F1B-0A7B-FD4F-80A6-A2F57166DB2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4384"/>
          <a:stretch/>
        </p:blipFill>
        <p:spPr>
          <a:xfrm>
            <a:off x="7930477" y="4756044"/>
            <a:ext cx="1723527" cy="1475618"/>
          </a:xfrm>
          <a:prstGeom prst="rect">
            <a:avLst/>
          </a:prstGeom>
        </p:spPr>
      </p:pic>
      <p:sp>
        <p:nvSpPr>
          <p:cNvPr id="22" name="TextBox 21">
            <a:extLst>
              <a:ext uri="{FF2B5EF4-FFF2-40B4-BE49-F238E27FC236}">
                <a16:creationId xmlns="" xmlns:a16="http://schemas.microsoft.com/office/drawing/2014/main" id="{99074824-CD66-8941-9761-A0CD37649328}"/>
              </a:ext>
            </a:extLst>
          </p:cNvPr>
          <p:cNvSpPr txBox="1"/>
          <p:nvPr/>
        </p:nvSpPr>
        <p:spPr>
          <a:xfrm>
            <a:off x="8913802" y="1918125"/>
            <a:ext cx="1603616" cy="369332"/>
          </a:xfrm>
          <a:prstGeom prst="rect">
            <a:avLst/>
          </a:prstGeom>
          <a:noFill/>
        </p:spPr>
        <p:txBody>
          <a:bodyPr wrap="square" rtlCol="0">
            <a:spAutoFit/>
          </a:bodyPr>
          <a:lstStyle/>
          <a:p>
            <a:pPr algn="ctr"/>
            <a:r>
              <a:rPr lang="en-US" b="1" dirty="0">
                <a:solidFill>
                  <a:schemeClr val="tx1">
                    <a:lumMod val="75000"/>
                    <a:lumOff val="25000"/>
                  </a:schemeClr>
                </a:solidFill>
              </a:rPr>
              <a:t>Limited Data</a:t>
            </a:r>
          </a:p>
        </p:txBody>
      </p:sp>
      <p:sp>
        <p:nvSpPr>
          <p:cNvPr id="23" name="TextBox 22">
            <a:extLst>
              <a:ext uri="{FF2B5EF4-FFF2-40B4-BE49-F238E27FC236}">
                <a16:creationId xmlns="" xmlns:a16="http://schemas.microsoft.com/office/drawing/2014/main" id="{37E86BF4-78CA-7741-B3C9-11431BFFEE2A}"/>
              </a:ext>
            </a:extLst>
          </p:cNvPr>
          <p:cNvSpPr txBox="1"/>
          <p:nvPr/>
        </p:nvSpPr>
        <p:spPr>
          <a:xfrm>
            <a:off x="6700539" y="4212333"/>
            <a:ext cx="1603616" cy="369332"/>
          </a:xfrm>
          <a:prstGeom prst="rect">
            <a:avLst/>
          </a:prstGeom>
          <a:noFill/>
        </p:spPr>
        <p:txBody>
          <a:bodyPr wrap="square" rtlCol="0">
            <a:spAutoFit/>
          </a:bodyPr>
          <a:lstStyle/>
          <a:p>
            <a:pPr algn="ctr"/>
            <a:r>
              <a:rPr lang="en-US" b="1" dirty="0">
                <a:solidFill>
                  <a:schemeClr val="tx1">
                    <a:lumMod val="75000"/>
                    <a:lumOff val="25000"/>
                  </a:schemeClr>
                </a:solidFill>
              </a:rPr>
              <a:t>Flooding</a:t>
            </a:r>
          </a:p>
        </p:txBody>
      </p:sp>
      <p:sp>
        <p:nvSpPr>
          <p:cNvPr id="24" name="TextBox 23">
            <a:extLst>
              <a:ext uri="{FF2B5EF4-FFF2-40B4-BE49-F238E27FC236}">
                <a16:creationId xmlns="" xmlns:a16="http://schemas.microsoft.com/office/drawing/2014/main" id="{EA93B31A-4923-084C-B6F5-BE009D02D1E5}"/>
              </a:ext>
            </a:extLst>
          </p:cNvPr>
          <p:cNvSpPr txBox="1"/>
          <p:nvPr/>
        </p:nvSpPr>
        <p:spPr>
          <a:xfrm>
            <a:off x="2190745" y="4210074"/>
            <a:ext cx="1603616" cy="369332"/>
          </a:xfrm>
          <a:prstGeom prst="rect">
            <a:avLst/>
          </a:prstGeom>
          <a:noFill/>
        </p:spPr>
        <p:txBody>
          <a:bodyPr wrap="square" rtlCol="0">
            <a:spAutoFit/>
          </a:bodyPr>
          <a:lstStyle/>
          <a:p>
            <a:pPr algn="ctr"/>
            <a:r>
              <a:rPr lang="en-US" b="1" dirty="0">
                <a:solidFill>
                  <a:schemeClr val="tx1">
                    <a:lumMod val="75000"/>
                    <a:lumOff val="25000"/>
                  </a:schemeClr>
                </a:solidFill>
              </a:rPr>
              <a:t>Erosion</a:t>
            </a:r>
          </a:p>
        </p:txBody>
      </p:sp>
      <p:sp>
        <p:nvSpPr>
          <p:cNvPr id="25" name="TextBox 24">
            <a:extLst>
              <a:ext uri="{FF2B5EF4-FFF2-40B4-BE49-F238E27FC236}">
                <a16:creationId xmlns="" xmlns:a16="http://schemas.microsoft.com/office/drawing/2014/main" id="{2EA1A02B-1827-F248-A27F-01B31E4329B3}"/>
              </a:ext>
            </a:extLst>
          </p:cNvPr>
          <p:cNvSpPr txBox="1"/>
          <p:nvPr/>
        </p:nvSpPr>
        <p:spPr>
          <a:xfrm>
            <a:off x="4200079" y="4209805"/>
            <a:ext cx="2230479" cy="646331"/>
          </a:xfrm>
          <a:prstGeom prst="rect">
            <a:avLst/>
          </a:prstGeom>
          <a:noFill/>
        </p:spPr>
        <p:txBody>
          <a:bodyPr wrap="square" rtlCol="0">
            <a:spAutoFit/>
          </a:bodyPr>
          <a:lstStyle/>
          <a:p>
            <a:pPr algn="ctr"/>
            <a:r>
              <a:rPr lang="en-US" b="1" dirty="0">
                <a:solidFill>
                  <a:schemeClr val="tx1">
                    <a:lumMod val="75000"/>
                    <a:lumOff val="25000"/>
                  </a:schemeClr>
                </a:solidFill>
              </a:rPr>
              <a:t>Soil Composition Fluctuation</a:t>
            </a:r>
          </a:p>
        </p:txBody>
      </p:sp>
      <p:sp>
        <p:nvSpPr>
          <p:cNvPr id="26" name="TextBox 25">
            <a:extLst>
              <a:ext uri="{FF2B5EF4-FFF2-40B4-BE49-F238E27FC236}">
                <a16:creationId xmlns="" xmlns:a16="http://schemas.microsoft.com/office/drawing/2014/main" id="{65AD7BB9-FBCE-184F-A46A-951B11332E4A}"/>
              </a:ext>
            </a:extLst>
          </p:cNvPr>
          <p:cNvSpPr txBox="1"/>
          <p:nvPr/>
        </p:nvSpPr>
        <p:spPr>
          <a:xfrm>
            <a:off x="3089956" y="6136718"/>
            <a:ext cx="1879185" cy="369332"/>
          </a:xfrm>
          <a:prstGeom prst="rect">
            <a:avLst/>
          </a:prstGeom>
          <a:noFill/>
        </p:spPr>
        <p:txBody>
          <a:bodyPr wrap="square" rtlCol="0">
            <a:spAutoFit/>
          </a:bodyPr>
          <a:lstStyle/>
          <a:p>
            <a:pPr algn="ctr"/>
            <a:r>
              <a:rPr lang="en-US" b="1" dirty="0">
                <a:solidFill>
                  <a:schemeClr val="tx1">
                    <a:lumMod val="75000"/>
                    <a:lumOff val="25000"/>
                  </a:schemeClr>
                </a:solidFill>
              </a:rPr>
              <a:t>Wildlife Habitat</a:t>
            </a:r>
          </a:p>
        </p:txBody>
      </p:sp>
      <p:sp>
        <p:nvSpPr>
          <p:cNvPr id="27" name="TextBox 26">
            <a:extLst>
              <a:ext uri="{FF2B5EF4-FFF2-40B4-BE49-F238E27FC236}">
                <a16:creationId xmlns="" xmlns:a16="http://schemas.microsoft.com/office/drawing/2014/main" id="{1D1F6CF9-A201-0A44-9286-85E9F93ECCC5}"/>
              </a:ext>
            </a:extLst>
          </p:cNvPr>
          <p:cNvSpPr txBox="1"/>
          <p:nvPr/>
        </p:nvSpPr>
        <p:spPr>
          <a:xfrm>
            <a:off x="5211922" y="6136718"/>
            <a:ext cx="2347912" cy="369332"/>
          </a:xfrm>
          <a:prstGeom prst="rect">
            <a:avLst/>
          </a:prstGeom>
          <a:noFill/>
        </p:spPr>
        <p:txBody>
          <a:bodyPr wrap="square" rtlCol="0">
            <a:spAutoFit/>
          </a:bodyPr>
          <a:lstStyle/>
          <a:p>
            <a:pPr algn="ctr"/>
            <a:r>
              <a:rPr lang="en-US" b="1" dirty="0">
                <a:solidFill>
                  <a:schemeClr val="tx1">
                    <a:lumMod val="75000"/>
                    <a:lumOff val="25000"/>
                  </a:schemeClr>
                </a:solidFill>
              </a:rPr>
              <a:t>Timber Production</a:t>
            </a:r>
          </a:p>
        </p:txBody>
      </p:sp>
      <p:sp>
        <p:nvSpPr>
          <p:cNvPr id="28" name="TextBox 27">
            <a:extLst>
              <a:ext uri="{FF2B5EF4-FFF2-40B4-BE49-F238E27FC236}">
                <a16:creationId xmlns="" xmlns:a16="http://schemas.microsoft.com/office/drawing/2014/main" id="{5AB61151-BEF9-284D-B2FD-4FF0171010E0}"/>
              </a:ext>
            </a:extLst>
          </p:cNvPr>
          <p:cNvSpPr txBox="1"/>
          <p:nvPr/>
        </p:nvSpPr>
        <p:spPr>
          <a:xfrm>
            <a:off x="7723148" y="6136718"/>
            <a:ext cx="2138184" cy="646331"/>
          </a:xfrm>
          <a:prstGeom prst="rect">
            <a:avLst/>
          </a:prstGeom>
          <a:noFill/>
        </p:spPr>
        <p:txBody>
          <a:bodyPr wrap="square" rtlCol="0">
            <a:spAutoFit/>
          </a:bodyPr>
          <a:lstStyle/>
          <a:p>
            <a:pPr algn="ctr"/>
            <a:r>
              <a:rPr lang="en-US" b="1" dirty="0">
                <a:solidFill>
                  <a:schemeClr val="tx1">
                    <a:lumMod val="75000"/>
                    <a:lumOff val="25000"/>
                  </a:schemeClr>
                </a:solidFill>
              </a:rPr>
              <a:t>Water Production &amp; Accessibility</a:t>
            </a:r>
          </a:p>
        </p:txBody>
      </p:sp>
      <p:sp>
        <p:nvSpPr>
          <p:cNvPr id="3" name="Up Arrow 2">
            <a:extLst>
              <a:ext uri="{FF2B5EF4-FFF2-40B4-BE49-F238E27FC236}">
                <a16:creationId xmlns="" xmlns:a16="http://schemas.microsoft.com/office/drawing/2014/main" id="{155695E1-E726-734C-B637-2C113002A5F3}"/>
              </a:ext>
            </a:extLst>
          </p:cNvPr>
          <p:cNvSpPr/>
          <p:nvPr/>
        </p:nvSpPr>
        <p:spPr>
          <a:xfrm>
            <a:off x="642583" y="2842682"/>
            <a:ext cx="914400" cy="1371600"/>
          </a:xfrm>
          <a:prstGeom prst="upArrow">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Down Arrow 4">
            <a:extLst>
              <a:ext uri="{FF2B5EF4-FFF2-40B4-BE49-F238E27FC236}">
                <a16:creationId xmlns="" xmlns:a16="http://schemas.microsoft.com/office/drawing/2014/main" id="{F024600B-7E33-BE40-99B3-13CCD9D0393A}"/>
              </a:ext>
            </a:extLst>
          </p:cNvPr>
          <p:cNvSpPr/>
          <p:nvPr/>
        </p:nvSpPr>
        <p:spPr>
          <a:xfrm>
            <a:off x="1699621" y="4915892"/>
            <a:ext cx="914400" cy="1371600"/>
          </a:xfrm>
          <a:prstGeom prst="downArrow">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 xmlns:a16="http://schemas.microsoft.com/office/drawing/2014/main" id="{C3A5CD79-D72E-8748-AA3C-58A5C4C81F8D}"/>
              </a:ext>
            </a:extLst>
          </p:cNvPr>
          <p:cNvSpPr txBox="1"/>
          <p:nvPr/>
        </p:nvSpPr>
        <p:spPr>
          <a:xfrm>
            <a:off x="439387" y="2057975"/>
            <a:ext cx="7363228" cy="677108"/>
          </a:xfrm>
          <a:prstGeom prst="rect">
            <a:avLst/>
          </a:prstGeom>
          <a:noFill/>
        </p:spPr>
        <p:txBody>
          <a:bodyPr wrap="square" rtlCol="0">
            <a:spAutoFit/>
          </a:bodyPr>
          <a:lstStyle/>
          <a:p>
            <a:pPr marL="342900" indent="-342900">
              <a:lnSpc>
                <a:spcPct val="100000"/>
              </a:lnSpc>
              <a:spcBef>
                <a:spcPts val="200"/>
              </a:spcBef>
              <a:buClr>
                <a:srgbClr val="3E4268"/>
              </a:buClr>
              <a:buFont typeface="Webdings" panose="05030102010509060703" pitchFamily="18" charset="2"/>
              <a:buChar char="4"/>
            </a:pPr>
            <a:r>
              <a:rPr lang="en-US" sz="2000" dirty="0">
                <a:solidFill>
                  <a:schemeClr val="tx1">
                    <a:lumMod val="75000"/>
                    <a:lumOff val="25000"/>
                  </a:schemeClr>
                </a:solidFill>
              </a:rPr>
              <a:t>An </a:t>
            </a:r>
            <a:r>
              <a:rPr lang="en-US" sz="2000" b="1" dirty="0">
                <a:solidFill>
                  <a:schemeClr val="tx1">
                    <a:lumMod val="75000"/>
                    <a:lumOff val="25000"/>
                  </a:schemeClr>
                </a:solidFill>
              </a:rPr>
              <a:t>increase</a:t>
            </a:r>
            <a:r>
              <a:rPr lang="en-US" sz="2000" dirty="0">
                <a:solidFill>
                  <a:schemeClr val="tx1">
                    <a:lumMod val="75000"/>
                    <a:lumOff val="25000"/>
                  </a:schemeClr>
                </a:solidFill>
              </a:rPr>
              <a:t> in fires could cause:</a:t>
            </a:r>
          </a:p>
          <a:p>
            <a:endParaRPr lang="en-US" dirty="0">
              <a:solidFill>
                <a:schemeClr val="tx1">
                  <a:lumMod val="75000"/>
                  <a:lumOff val="25000"/>
                </a:schemeClr>
              </a:solidFill>
            </a:endParaRPr>
          </a:p>
        </p:txBody>
      </p:sp>
      <p:pic>
        <p:nvPicPr>
          <p:cNvPr id="29" name="Picture 28">
            <a:extLst>
              <a:ext uri="{FF2B5EF4-FFF2-40B4-BE49-F238E27FC236}">
                <a16:creationId xmlns="" xmlns:a16="http://schemas.microsoft.com/office/drawing/2014/main" id="{2CE49794-F2FB-E94D-8DA3-C905F4A65500}"/>
              </a:ext>
            </a:extLst>
          </p:cNvPr>
          <p:cNvPicPr>
            <a:picLocks noChangeAspect="1"/>
          </p:cNvPicPr>
          <p:nvPr/>
        </p:nvPicPr>
        <p:blipFill>
          <a:blip r:embed="rId14"/>
          <a:stretch>
            <a:fillRect/>
          </a:stretch>
        </p:blipFill>
        <p:spPr>
          <a:xfrm>
            <a:off x="24059878" y="31022547"/>
            <a:ext cx="2191501" cy="2191501"/>
          </a:xfrm>
          <a:prstGeom prst="rect">
            <a:avLst/>
          </a:prstGeom>
        </p:spPr>
      </p:pic>
    </p:spTree>
    <p:extLst>
      <p:ext uri="{BB962C8B-B14F-4D97-AF65-F5344CB8AC3E}">
        <p14:creationId xmlns:p14="http://schemas.microsoft.com/office/powerpoint/2010/main" val="298934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dissolve">
                                      <p:cBhvr>
                                        <p:cTn id="41" dur="500"/>
                                        <p:tgtEl>
                                          <p:spTgt spid="15"/>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tgtEl>
                                          <p:spTgt spid="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dissolv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dissolve">
                                      <p:cBhvr>
                                        <p:cTn id="63" dur="500"/>
                                        <p:tgtEl>
                                          <p:spTgt spid="2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dissolv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dissolve">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dissolve">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dissolve">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dissolve">
                                      <p:cBhvr>
                                        <p:cTn id="8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2" grpId="0"/>
      <p:bldP spid="23" grpId="0"/>
      <p:bldP spid="24" grpId="0"/>
      <p:bldP spid="25" grpId="0"/>
      <p:bldP spid="26" grpId="0"/>
      <p:bldP spid="27" grpId="0"/>
      <p:bldP spid="28" grpId="0"/>
      <p:bldP spid="3" grpId="0" animBg="1"/>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EB6515-A03C-2C43-91BA-877656E05311}"/>
              </a:ext>
            </a:extLst>
          </p:cNvPr>
          <p:cNvSpPr>
            <a:spLocks noGrp="1"/>
          </p:cNvSpPr>
          <p:nvPr>
            <p:ph type="title"/>
          </p:nvPr>
        </p:nvSpPr>
        <p:spPr/>
        <p:txBody>
          <a:bodyPr/>
          <a:lstStyle/>
          <a:p>
            <a:r>
              <a:rPr lang="en-US" dirty="0"/>
              <a:t>Project Partners</a:t>
            </a:r>
          </a:p>
        </p:txBody>
      </p:sp>
      <p:sp>
        <p:nvSpPr>
          <p:cNvPr id="4" name="Text Placeholder 3">
            <a:extLst>
              <a:ext uri="{FF2B5EF4-FFF2-40B4-BE49-F238E27FC236}">
                <a16:creationId xmlns="" xmlns:a16="http://schemas.microsoft.com/office/drawing/2014/main" id="{66C7B292-735F-DF4E-B799-8099F98A2FB9}"/>
              </a:ext>
            </a:extLst>
          </p:cNvPr>
          <p:cNvSpPr>
            <a:spLocks noGrp="1"/>
          </p:cNvSpPr>
          <p:nvPr>
            <p:ph type="body" sz="half" idx="2"/>
          </p:nvPr>
        </p:nvSpPr>
        <p:spPr>
          <a:xfrm>
            <a:off x="1000125" y="1397223"/>
            <a:ext cx="10233148" cy="1442243"/>
          </a:xfrm>
        </p:spPr>
        <p:txBody>
          <a:bodyPr/>
          <a:lstStyle/>
          <a:p>
            <a:r>
              <a:rPr lang="en-US" b="1" dirty="0">
                <a:solidFill>
                  <a:srgbClr val="3E4268"/>
                </a:solidFill>
              </a:rPr>
              <a:t>Alaska Interagency Coordination Center, </a:t>
            </a:r>
            <a:r>
              <a:rPr lang="en-US" dirty="0"/>
              <a:t>Heidi Strader, Meteorologist </a:t>
            </a:r>
          </a:p>
          <a:p>
            <a:r>
              <a:rPr lang="en-US" b="1" dirty="0">
                <a:solidFill>
                  <a:srgbClr val="3E4268"/>
                </a:solidFill>
              </a:rPr>
              <a:t>National Weather Service, Alaska Region, </a:t>
            </a:r>
            <a:r>
              <a:rPr lang="en-US" dirty="0"/>
              <a:t>Rick Thoman, Climate Science and Services Manager</a:t>
            </a:r>
          </a:p>
          <a:p>
            <a:endParaRPr lang="en-US" dirty="0"/>
          </a:p>
        </p:txBody>
      </p:sp>
      <p:pic>
        <p:nvPicPr>
          <p:cNvPr id="6" name="Picture 5">
            <a:extLst>
              <a:ext uri="{FF2B5EF4-FFF2-40B4-BE49-F238E27FC236}">
                <a16:creationId xmlns="" xmlns:a16="http://schemas.microsoft.com/office/drawing/2014/main" id="{B10160AA-F75F-6E4D-A63E-FCA952B64A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0728" y="2817465"/>
            <a:ext cx="2541741" cy="2541741"/>
          </a:xfrm>
          <a:prstGeom prst="rect">
            <a:avLst/>
          </a:prstGeom>
        </p:spPr>
      </p:pic>
      <p:pic>
        <p:nvPicPr>
          <p:cNvPr id="7" name="Picture 6">
            <a:extLst>
              <a:ext uri="{FF2B5EF4-FFF2-40B4-BE49-F238E27FC236}">
                <a16:creationId xmlns="" xmlns:a16="http://schemas.microsoft.com/office/drawing/2014/main" id="{FE30C3A1-4C75-DF4A-8CAB-629242A8FF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01141" y="2817465"/>
            <a:ext cx="2474028" cy="2474028"/>
          </a:xfrm>
          <a:prstGeom prst="rect">
            <a:avLst/>
          </a:prstGeom>
        </p:spPr>
      </p:pic>
      <p:pic>
        <p:nvPicPr>
          <p:cNvPr id="8" name="Picture 7">
            <a:extLst>
              <a:ext uri="{FF2B5EF4-FFF2-40B4-BE49-F238E27FC236}">
                <a16:creationId xmlns="" xmlns:a16="http://schemas.microsoft.com/office/drawing/2014/main" id="{D1626D8D-3F98-8343-88DA-8DFB88323A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70282" y="2817465"/>
            <a:ext cx="6830859" cy="2507885"/>
          </a:xfrm>
          <a:prstGeom prst="rect">
            <a:avLst/>
          </a:prstGeom>
        </p:spPr>
      </p:pic>
      <p:pic>
        <p:nvPicPr>
          <p:cNvPr id="9" name="Picture 8">
            <a:extLst>
              <a:ext uri="{FF2B5EF4-FFF2-40B4-BE49-F238E27FC236}">
                <a16:creationId xmlns="" xmlns:a16="http://schemas.microsoft.com/office/drawing/2014/main" id="{D5B005C3-B332-2044-BFBD-63D8BDF253FC}"/>
              </a:ext>
            </a:extLst>
          </p:cNvPr>
          <p:cNvPicPr>
            <a:picLocks noChangeAspect="1"/>
          </p:cNvPicPr>
          <p:nvPr/>
        </p:nvPicPr>
        <p:blipFill>
          <a:blip r:embed="rId6"/>
          <a:stretch>
            <a:fillRect/>
          </a:stretch>
        </p:blipFill>
        <p:spPr>
          <a:xfrm>
            <a:off x="24059878" y="31022547"/>
            <a:ext cx="2191501" cy="2191501"/>
          </a:xfrm>
          <a:prstGeom prst="rect">
            <a:avLst/>
          </a:prstGeom>
        </p:spPr>
      </p:pic>
    </p:spTree>
    <p:extLst>
      <p:ext uri="{BB962C8B-B14F-4D97-AF65-F5344CB8AC3E}">
        <p14:creationId xmlns:p14="http://schemas.microsoft.com/office/powerpoint/2010/main" val="2429831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7570FD-E64E-9445-B562-298079523EDF}"/>
              </a:ext>
            </a:extLst>
          </p:cNvPr>
          <p:cNvSpPr>
            <a:spLocks noGrp="1"/>
          </p:cNvSpPr>
          <p:nvPr>
            <p:ph type="title"/>
          </p:nvPr>
        </p:nvSpPr>
        <p:spPr/>
        <p:txBody>
          <a:bodyPr/>
          <a:lstStyle/>
          <a:p>
            <a:r>
              <a:rPr lang="en-US" dirty="0"/>
              <a:t>Project Objectives</a:t>
            </a:r>
          </a:p>
        </p:txBody>
      </p:sp>
      <p:sp>
        <p:nvSpPr>
          <p:cNvPr id="4" name="Text Placeholder 3">
            <a:extLst>
              <a:ext uri="{FF2B5EF4-FFF2-40B4-BE49-F238E27FC236}">
                <a16:creationId xmlns="" xmlns:a16="http://schemas.microsoft.com/office/drawing/2014/main" id="{77D01682-087D-9F44-AE36-2FA746CC98EC}"/>
              </a:ext>
            </a:extLst>
          </p:cNvPr>
          <p:cNvSpPr>
            <a:spLocks noGrp="1"/>
          </p:cNvSpPr>
          <p:nvPr>
            <p:ph type="body" sz="half" idx="2"/>
          </p:nvPr>
        </p:nvSpPr>
        <p:spPr>
          <a:xfrm>
            <a:off x="435142" y="932983"/>
            <a:ext cx="11321716" cy="651321"/>
          </a:xfrm>
        </p:spPr>
        <p:txBody>
          <a:bodyPr>
            <a:noAutofit/>
          </a:bodyPr>
          <a:lstStyle/>
          <a:p>
            <a:pPr marL="342900" indent="-342900">
              <a:lnSpc>
                <a:spcPct val="100000"/>
              </a:lnSpc>
              <a:spcBef>
                <a:spcPts val="200"/>
              </a:spcBef>
              <a:spcAft>
                <a:spcPts val="400"/>
              </a:spcAft>
              <a:buClr>
                <a:srgbClr val="3E4268"/>
              </a:buClr>
              <a:buFont typeface="Webdings" panose="05030102010509060703" pitchFamily="18" charset="2"/>
              <a:buChar char="4"/>
            </a:pPr>
            <a:r>
              <a:rPr lang="en-US" b="1" dirty="0">
                <a:solidFill>
                  <a:srgbClr val="3E4268"/>
                </a:solidFill>
              </a:rPr>
              <a:t>Utilize</a:t>
            </a:r>
            <a:r>
              <a:rPr lang="en-US" dirty="0"/>
              <a:t> both NASA Earth </a:t>
            </a:r>
            <a:r>
              <a:rPr lang="en-US" dirty="0" smtClean="0"/>
              <a:t>observations </a:t>
            </a:r>
            <a:r>
              <a:rPr lang="en-US" dirty="0"/>
              <a:t>and NOAA climate data to fill the gaps in current data</a:t>
            </a:r>
          </a:p>
          <a:p>
            <a:pPr marL="342900" indent="-342900" fontAlgn="base">
              <a:buFont typeface="Arial" panose="020B0604020202020204" pitchFamily="34" charset="0"/>
              <a:buChar char="•"/>
            </a:pPr>
            <a:endParaRPr lang="en-US" dirty="0"/>
          </a:p>
        </p:txBody>
      </p:sp>
      <p:sp>
        <p:nvSpPr>
          <p:cNvPr id="3" name="TextBox 2">
            <a:extLst>
              <a:ext uri="{FF2B5EF4-FFF2-40B4-BE49-F238E27FC236}">
                <a16:creationId xmlns="" xmlns:a16="http://schemas.microsoft.com/office/drawing/2014/main" id="{396A5875-A213-854C-A290-B99225CF2CEE}"/>
              </a:ext>
            </a:extLst>
          </p:cNvPr>
          <p:cNvSpPr txBox="1"/>
          <p:nvPr/>
        </p:nvSpPr>
        <p:spPr>
          <a:xfrm>
            <a:off x="11345378" y="6581001"/>
            <a:ext cx="822960" cy="276999"/>
          </a:xfrm>
          <a:prstGeom prst="rect">
            <a:avLst/>
          </a:prstGeom>
          <a:noFill/>
        </p:spPr>
        <p:txBody>
          <a:bodyPr wrap="square" rtlCol="0">
            <a:spAutoFit/>
          </a:bodyPr>
          <a:lstStyle/>
          <a:p>
            <a:r>
              <a:rPr lang="en-US" sz="1200" dirty="0">
                <a:solidFill>
                  <a:schemeClr val="tx1">
                    <a:lumMod val="75000"/>
                    <a:lumOff val="25000"/>
                  </a:schemeClr>
                </a:solidFill>
              </a:rPr>
              <a:t>Pixabay</a:t>
            </a:r>
          </a:p>
        </p:txBody>
      </p:sp>
      <p:pic>
        <p:nvPicPr>
          <p:cNvPr id="7" name="Picture 6">
            <a:extLst>
              <a:ext uri="{FF2B5EF4-FFF2-40B4-BE49-F238E27FC236}">
                <a16:creationId xmlns="" xmlns:a16="http://schemas.microsoft.com/office/drawing/2014/main" id="{78679949-5EBC-874E-80E7-A8B40D60CDDB}"/>
              </a:ext>
            </a:extLst>
          </p:cNvPr>
          <p:cNvPicPr>
            <a:picLocks noChangeAspect="1"/>
          </p:cNvPicPr>
          <p:nvPr/>
        </p:nvPicPr>
        <p:blipFill rotWithShape="1">
          <a:blip r:embed="rId3">
            <a:extLst>
              <a:ext uri="{28A0092B-C50C-407E-A947-70E740481C1C}">
                <a14:useLocalDpi xmlns:a14="http://schemas.microsoft.com/office/drawing/2010/main" val="0"/>
              </a:ext>
            </a:extLst>
          </a:blip>
          <a:srcRect t="13988" b="49276"/>
          <a:stretch/>
        </p:blipFill>
        <p:spPr>
          <a:xfrm>
            <a:off x="0" y="3759966"/>
            <a:ext cx="12214995" cy="3154832"/>
          </a:xfrm>
          <a:prstGeom prst="rect">
            <a:avLst/>
          </a:prstGeom>
        </p:spPr>
      </p:pic>
      <p:sp>
        <p:nvSpPr>
          <p:cNvPr id="14" name="TextBox 13">
            <a:extLst>
              <a:ext uri="{FF2B5EF4-FFF2-40B4-BE49-F238E27FC236}">
                <a16:creationId xmlns="" xmlns:a16="http://schemas.microsoft.com/office/drawing/2014/main" id="{C0A54C72-011A-1446-9E10-0E494462BA3D}"/>
              </a:ext>
            </a:extLst>
          </p:cNvPr>
          <p:cNvSpPr txBox="1"/>
          <p:nvPr/>
        </p:nvSpPr>
        <p:spPr>
          <a:xfrm>
            <a:off x="10319657" y="6581001"/>
            <a:ext cx="1848681" cy="276999"/>
          </a:xfrm>
          <a:prstGeom prst="rect">
            <a:avLst/>
          </a:prstGeom>
          <a:noFill/>
        </p:spPr>
        <p:txBody>
          <a:bodyPr wrap="square" rtlCol="0">
            <a:spAutoFit/>
          </a:bodyPr>
          <a:lstStyle/>
          <a:p>
            <a:r>
              <a:rPr lang="en-US" sz="1200" dirty="0">
                <a:solidFill>
                  <a:schemeClr val="tx1">
                    <a:lumMod val="75000"/>
                    <a:lumOff val="25000"/>
                  </a:schemeClr>
                </a:solidFill>
              </a:rPr>
              <a:t>Image Credit: Pixabay</a:t>
            </a:r>
          </a:p>
        </p:txBody>
      </p:sp>
      <p:sp>
        <p:nvSpPr>
          <p:cNvPr id="9" name="Text Placeholder 3">
            <a:extLst>
              <a:ext uri="{FF2B5EF4-FFF2-40B4-BE49-F238E27FC236}">
                <a16:creationId xmlns="" xmlns:a16="http://schemas.microsoft.com/office/drawing/2014/main" id="{C5512FBA-794F-8F4C-BBDE-7F1508B1C59D}"/>
              </a:ext>
            </a:extLst>
          </p:cNvPr>
          <p:cNvSpPr txBox="1">
            <a:spLocks/>
          </p:cNvSpPr>
          <p:nvPr/>
        </p:nvSpPr>
        <p:spPr>
          <a:xfrm>
            <a:off x="435142" y="2047301"/>
            <a:ext cx="11321716" cy="491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400"/>
              </a:spcBef>
              <a:spcAft>
                <a:spcPts val="400"/>
              </a:spcAft>
              <a:buClr>
                <a:srgbClr val="3E4268"/>
              </a:buClr>
              <a:buFont typeface="Webdings" panose="05030102010509060703" pitchFamily="18" charset="2"/>
              <a:buChar char="4"/>
            </a:pPr>
            <a:r>
              <a:rPr lang="en-US" b="1" dirty="0">
                <a:solidFill>
                  <a:srgbClr val="3E4268"/>
                </a:solidFill>
              </a:rPr>
              <a:t>Distribute</a:t>
            </a:r>
            <a:r>
              <a:rPr lang="en-US" dirty="0"/>
              <a:t> gridded snowmelt data to partners for use within existing mapping services</a:t>
            </a:r>
          </a:p>
          <a:p>
            <a:pPr marL="342900" indent="-342900" fontAlgn="base">
              <a:buFont typeface="Arial" panose="020B0604020202020204" pitchFamily="34" charset="0"/>
              <a:buChar char="•"/>
            </a:pPr>
            <a:endParaRPr lang="en-US" dirty="0"/>
          </a:p>
        </p:txBody>
      </p:sp>
      <p:sp>
        <p:nvSpPr>
          <p:cNvPr id="10" name="Text Placeholder 3">
            <a:extLst>
              <a:ext uri="{FF2B5EF4-FFF2-40B4-BE49-F238E27FC236}">
                <a16:creationId xmlns="" xmlns:a16="http://schemas.microsoft.com/office/drawing/2014/main" id="{744C556C-8EDB-3148-8E1F-50C3A366A534}"/>
              </a:ext>
            </a:extLst>
          </p:cNvPr>
          <p:cNvSpPr txBox="1">
            <a:spLocks/>
          </p:cNvSpPr>
          <p:nvPr/>
        </p:nvSpPr>
        <p:spPr>
          <a:xfrm>
            <a:off x="435142" y="3003020"/>
            <a:ext cx="11321716" cy="7569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400"/>
              </a:spcBef>
              <a:spcAft>
                <a:spcPts val="500"/>
              </a:spcAft>
              <a:buClr>
                <a:srgbClr val="3E4268"/>
              </a:buClr>
              <a:buFont typeface="Webdings" panose="05030102010509060703" pitchFamily="18" charset="2"/>
              <a:buChar char="4"/>
            </a:pPr>
            <a:r>
              <a:rPr lang="en-US" b="1" dirty="0">
                <a:solidFill>
                  <a:srgbClr val="3E4268"/>
                </a:solidFill>
              </a:rPr>
              <a:t>Study</a:t>
            </a:r>
            <a:r>
              <a:rPr lang="en-US" dirty="0"/>
              <a:t> climatological trends in seasonal snow cover melt to provide insight on historic changes in snowmelt</a:t>
            </a:r>
          </a:p>
          <a:p>
            <a:pPr marL="342900" indent="-342900">
              <a:lnSpc>
                <a:spcPct val="100000"/>
              </a:lnSpc>
              <a:spcBef>
                <a:spcPts val="200"/>
              </a:spcBef>
              <a:buClr>
                <a:srgbClr val="3E4268"/>
              </a:buClr>
              <a:buFont typeface="Webdings" panose="05030102010509060703" pitchFamily="18" charset="2"/>
              <a:buChar char="4"/>
            </a:pPr>
            <a:endParaRPr lang="en-US" dirty="0"/>
          </a:p>
          <a:p>
            <a:pPr marL="342900" indent="-342900" fontAlgn="base">
              <a:buFont typeface="Arial" panose="020B0604020202020204" pitchFamily="34" charset="0"/>
              <a:buChar char="•"/>
            </a:pPr>
            <a:endParaRPr lang="en-US" dirty="0"/>
          </a:p>
        </p:txBody>
      </p:sp>
      <p:sp>
        <p:nvSpPr>
          <p:cNvPr id="11" name="Text Placeholder 3">
            <a:extLst>
              <a:ext uri="{FF2B5EF4-FFF2-40B4-BE49-F238E27FC236}">
                <a16:creationId xmlns="" xmlns:a16="http://schemas.microsoft.com/office/drawing/2014/main" id="{18B78D74-F070-124E-B35A-6507697E0BE6}"/>
              </a:ext>
            </a:extLst>
          </p:cNvPr>
          <p:cNvSpPr txBox="1">
            <a:spLocks/>
          </p:cNvSpPr>
          <p:nvPr/>
        </p:nvSpPr>
        <p:spPr>
          <a:xfrm>
            <a:off x="435142" y="2519744"/>
            <a:ext cx="11321716" cy="5022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400"/>
              </a:spcBef>
              <a:spcAft>
                <a:spcPts val="400"/>
              </a:spcAft>
              <a:buClr>
                <a:srgbClr val="3E4268"/>
              </a:buClr>
              <a:buFont typeface="Webdings" panose="05030102010509060703" pitchFamily="18" charset="2"/>
              <a:buChar char="4"/>
            </a:pPr>
            <a:r>
              <a:rPr lang="en-US" b="1" dirty="0">
                <a:solidFill>
                  <a:srgbClr val="3E4268"/>
                </a:solidFill>
              </a:rPr>
              <a:t>Revise</a:t>
            </a:r>
            <a:r>
              <a:rPr lang="en-US" dirty="0"/>
              <a:t> tool to use near real-time VIIRS Land Cover data</a:t>
            </a:r>
          </a:p>
          <a:p>
            <a:pPr marL="342900" indent="-342900" fontAlgn="base">
              <a:buFont typeface="Arial" panose="020B0604020202020204" pitchFamily="34" charset="0"/>
              <a:buChar char="•"/>
            </a:pPr>
            <a:endParaRPr lang="en-US" dirty="0"/>
          </a:p>
        </p:txBody>
      </p:sp>
      <p:sp>
        <p:nvSpPr>
          <p:cNvPr id="12" name="Text Placeholder 3">
            <a:extLst>
              <a:ext uri="{FF2B5EF4-FFF2-40B4-BE49-F238E27FC236}">
                <a16:creationId xmlns="" xmlns:a16="http://schemas.microsoft.com/office/drawing/2014/main" id="{240F2B80-B82C-D347-A224-57D3E2411EBB}"/>
              </a:ext>
            </a:extLst>
          </p:cNvPr>
          <p:cNvSpPr txBox="1">
            <a:spLocks/>
          </p:cNvSpPr>
          <p:nvPr/>
        </p:nvSpPr>
        <p:spPr>
          <a:xfrm>
            <a:off x="435142" y="1565357"/>
            <a:ext cx="11321716" cy="5008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400"/>
              </a:spcBef>
              <a:spcAft>
                <a:spcPts val="400"/>
              </a:spcAft>
              <a:buClr>
                <a:srgbClr val="3E4268"/>
              </a:buClr>
              <a:buFont typeface="Webdings" panose="05030102010509060703" pitchFamily="18" charset="2"/>
              <a:buChar char="4"/>
            </a:pPr>
            <a:r>
              <a:rPr lang="en-US" b="1" dirty="0">
                <a:solidFill>
                  <a:srgbClr val="3E4268"/>
                </a:solidFill>
              </a:rPr>
              <a:t>Create</a:t>
            </a:r>
            <a:r>
              <a:rPr lang="en-US" dirty="0"/>
              <a:t> a snow cover monitoring tool to calculate the changes using MODIS NDSI</a:t>
            </a:r>
          </a:p>
          <a:p>
            <a:pPr marL="342900" indent="-342900" fontAlgn="base">
              <a:buFont typeface="Arial" panose="020B0604020202020204" pitchFamily="34" charset="0"/>
              <a:buChar char="•"/>
            </a:pPr>
            <a:endParaRPr lang="en-US" dirty="0"/>
          </a:p>
        </p:txBody>
      </p:sp>
    </p:spTree>
    <p:extLst>
      <p:ext uri="{BB962C8B-B14F-4D97-AF65-F5344CB8AC3E}">
        <p14:creationId xmlns:p14="http://schemas.microsoft.com/office/powerpoint/2010/main" val="38703756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6BE118-1AAA-CD4B-86B8-6205C217D88C}"/>
              </a:ext>
            </a:extLst>
          </p:cNvPr>
          <p:cNvSpPr>
            <a:spLocks noGrp="1"/>
          </p:cNvSpPr>
          <p:nvPr>
            <p:ph type="title"/>
          </p:nvPr>
        </p:nvSpPr>
        <p:spPr/>
        <p:txBody>
          <a:bodyPr/>
          <a:lstStyle/>
          <a:p>
            <a:r>
              <a:rPr lang="en-US" dirty="0"/>
              <a:t>Data Acquisition</a:t>
            </a:r>
          </a:p>
        </p:txBody>
      </p:sp>
      <p:sp>
        <p:nvSpPr>
          <p:cNvPr id="5" name="TextBox 4">
            <a:extLst>
              <a:ext uri="{FF2B5EF4-FFF2-40B4-BE49-F238E27FC236}">
                <a16:creationId xmlns="" xmlns:a16="http://schemas.microsoft.com/office/drawing/2014/main" id="{8993E7A4-2155-4544-829A-E415534040C6}"/>
              </a:ext>
            </a:extLst>
          </p:cNvPr>
          <p:cNvSpPr txBox="1"/>
          <p:nvPr/>
        </p:nvSpPr>
        <p:spPr>
          <a:xfrm>
            <a:off x="836755" y="1270660"/>
            <a:ext cx="4809506" cy="1323439"/>
          </a:xfrm>
          <a:prstGeom prst="rect">
            <a:avLst/>
          </a:prstGeom>
          <a:noFill/>
        </p:spPr>
        <p:txBody>
          <a:bodyPr wrap="square" rtlCol="0">
            <a:spAutoFit/>
          </a:bodyPr>
          <a:lstStyle/>
          <a:p>
            <a:r>
              <a:rPr lang="en-US" sz="2000" dirty="0">
                <a:solidFill>
                  <a:schemeClr val="tx1">
                    <a:lumMod val="75000"/>
                    <a:lumOff val="25000"/>
                  </a:schemeClr>
                </a:solidFill>
              </a:rPr>
              <a:t>NASA’s Moderate Resolution Imaging Spectroradiometer </a:t>
            </a:r>
            <a:r>
              <a:rPr lang="en-US" sz="2000" b="1" dirty="0">
                <a:solidFill>
                  <a:srgbClr val="3E4268"/>
                </a:solidFill>
              </a:rPr>
              <a:t>(MODIS) </a:t>
            </a:r>
            <a:r>
              <a:rPr lang="en-US" sz="2000" dirty="0">
                <a:solidFill>
                  <a:schemeClr val="tx1">
                    <a:lumMod val="75000"/>
                    <a:lumOff val="25000"/>
                  </a:schemeClr>
                </a:solidFill>
              </a:rPr>
              <a:t>Normalized Difference Snow Index </a:t>
            </a:r>
            <a:r>
              <a:rPr lang="en-US" sz="2000" b="1" dirty="0">
                <a:solidFill>
                  <a:srgbClr val="3E4268"/>
                </a:solidFill>
              </a:rPr>
              <a:t>(NDSI)</a:t>
            </a:r>
          </a:p>
        </p:txBody>
      </p:sp>
      <p:sp>
        <p:nvSpPr>
          <p:cNvPr id="6" name="TextBox 5">
            <a:extLst>
              <a:ext uri="{FF2B5EF4-FFF2-40B4-BE49-F238E27FC236}">
                <a16:creationId xmlns="" xmlns:a16="http://schemas.microsoft.com/office/drawing/2014/main" id="{B959C923-EB94-E74C-AE1B-1C0FCC3A0CAA}"/>
              </a:ext>
            </a:extLst>
          </p:cNvPr>
          <p:cNvSpPr txBox="1"/>
          <p:nvPr/>
        </p:nvSpPr>
        <p:spPr>
          <a:xfrm>
            <a:off x="836755" y="4438546"/>
            <a:ext cx="4809506" cy="707886"/>
          </a:xfrm>
          <a:prstGeom prst="rect">
            <a:avLst/>
          </a:prstGeom>
          <a:noFill/>
        </p:spPr>
        <p:txBody>
          <a:bodyPr wrap="square" rtlCol="0">
            <a:spAutoFit/>
          </a:bodyPr>
          <a:lstStyle/>
          <a:p>
            <a:r>
              <a:rPr lang="en-US" sz="2000" dirty="0">
                <a:solidFill>
                  <a:schemeClr val="tx1">
                    <a:lumMod val="75000"/>
                    <a:lumOff val="25000"/>
                  </a:schemeClr>
                </a:solidFill>
              </a:rPr>
              <a:t>Natural Resources Conservation Service SNOw TELemetry </a:t>
            </a:r>
            <a:r>
              <a:rPr lang="en-US" sz="2000" b="1" dirty="0">
                <a:solidFill>
                  <a:srgbClr val="3E4268"/>
                </a:solidFill>
              </a:rPr>
              <a:t>(SNOTEL)</a:t>
            </a:r>
          </a:p>
        </p:txBody>
      </p:sp>
      <p:sp>
        <p:nvSpPr>
          <p:cNvPr id="7" name="TextBox 6">
            <a:extLst>
              <a:ext uri="{FF2B5EF4-FFF2-40B4-BE49-F238E27FC236}">
                <a16:creationId xmlns="" xmlns:a16="http://schemas.microsoft.com/office/drawing/2014/main" id="{937E4F1D-37D9-2547-8449-6CC09F9E5530}"/>
              </a:ext>
            </a:extLst>
          </p:cNvPr>
          <p:cNvSpPr txBox="1"/>
          <p:nvPr/>
        </p:nvSpPr>
        <p:spPr>
          <a:xfrm>
            <a:off x="836755" y="2854603"/>
            <a:ext cx="4524499" cy="1323439"/>
          </a:xfrm>
          <a:prstGeom prst="rect">
            <a:avLst/>
          </a:prstGeom>
          <a:noFill/>
        </p:spPr>
        <p:txBody>
          <a:bodyPr wrap="square" rtlCol="0">
            <a:spAutoFit/>
          </a:bodyPr>
          <a:lstStyle/>
          <a:p>
            <a:r>
              <a:rPr lang="en-US" sz="2000" dirty="0">
                <a:solidFill>
                  <a:schemeClr val="tx1">
                    <a:lumMod val="75000"/>
                    <a:lumOff val="25000"/>
                  </a:schemeClr>
                </a:solidFill>
              </a:rPr>
              <a:t>NASA’s Suomi National Polar-orbiting Partnership </a:t>
            </a:r>
            <a:r>
              <a:rPr lang="en-US" sz="2000" b="1" dirty="0">
                <a:solidFill>
                  <a:srgbClr val="3E4268"/>
                </a:solidFill>
              </a:rPr>
              <a:t>(NPP) </a:t>
            </a:r>
            <a:r>
              <a:rPr lang="en-US" sz="2000" dirty="0">
                <a:solidFill>
                  <a:schemeClr val="tx1">
                    <a:lumMod val="75000"/>
                    <a:lumOff val="25000"/>
                  </a:schemeClr>
                </a:solidFill>
              </a:rPr>
              <a:t>Visible Infrared Imaging Radiometer Suite </a:t>
            </a:r>
            <a:r>
              <a:rPr lang="en-US" sz="2000" b="1" dirty="0">
                <a:solidFill>
                  <a:srgbClr val="3E4268"/>
                </a:solidFill>
              </a:rPr>
              <a:t>(VIIRS)</a:t>
            </a:r>
          </a:p>
        </p:txBody>
      </p:sp>
      <p:sp>
        <p:nvSpPr>
          <p:cNvPr id="8" name="TextBox 7">
            <a:extLst>
              <a:ext uri="{FF2B5EF4-FFF2-40B4-BE49-F238E27FC236}">
                <a16:creationId xmlns="" xmlns:a16="http://schemas.microsoft.com/office/drawing/2014/main" id="{AFC4B068-59B5-BA45-97DB-13C2FA87BBE7}"/>
              </a:ext>
            </a:extLst>
          </p:cNvPr>
          <p:cNvSpPr txBox="1"/>
          <p:nvPr/>
        </p:nvSpPr>
        <p:spPr>
          <a:xfrm>
            <a:off x="836755" y="5406936"/>
            <a:ext cx="4619501" cy="707886"/>
          </a:xfrm>
          <a:prstGeom prst="rect">
            <a:avLst/>
          </a:prstGeom>
          <a:noFill/>
        </p:spPr>
        <p:txBody>
          <a:bodyPr wrap="square" rtlCol="0">
            <a:spAutoFit/>
          </a:bodyPr>
          <a:lstStyle/>
          <a:p>
            <a:r>
              <a:rPr lang="en-US" sz="2000" dirty="0">
                <a:solidFill>
                  <a:schemeClr val="tx1">
                    <a:lumMod val="75000"/>
                    <a:lumOff val="25000"/>
                  </a:schemeClr>
                </a:solidFill>
              </a:rPr>
              <a:t>NOAA’s Snow Cover Extent - Climate Data Record </a:t>
            </a:r>
            <a:r>
              <a:rPr lang="en-US" sz="2000" b="1" dirty="0">
                <a:solidFill>
                  <a:srgbClr val="3E4268"/>
                </a:solidFill>
              </a:rPr>
              <a:t>(SCE-CDR)</a:t>
            </a:r>
          </a:p>
        </p:txBody>
      </p:sp>
      <p:pic>
        <p:nvPicPr>
          <p:cNvPr id="9" name="Picture 8">
            <a:extLst>
              <a:ext uri="{FF2B5EF4-FFF2-40B4-BE49-F238E27FC236}">
                <a16:creationId xmlns="" xmlns:a16="http://schemas.microsoft.com/office/drawing/2014/main" id="{2D98A8E1-4435-1542-9496-50EEE804D4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45495" y="798811"/>
            <a:ext cx="4327513" cy="2267136"/>
          </a:xfrm>
          <a:prstGeom prst="rect">
            <a:avLst/>
          </a:prstGeom>
        </p:spPr>
      </p:pic>
      <p:pic>
        <p:nvPicPr>
          <p:cNvPr id="10" name="Picture 9">
            <a:extLst>
              <a:ext uri="{FF2B5EF4-FFF2-40B4-BE49-F238E27FC236}">
                <a16:creationId xmlns="" xmlns:a16="http://schemas.microsoft.com/office/drawing/2014/main" id="{E52AFD95-BF75-854B-91C2-36FDD3A90A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84849" y="1942520"/>
            <a:ext cx="5045553" cy="3114227"/>
          </a:xfrm>
          <a:prstGeom prst="rect">
            <a:avLst/>
          </a:prstGeom>
        </p:spPr>
      </p:pic>
      <p:pic>
        <p:nvPicPr>
          <p:cNvPr id="3" name="Picture 2">
            <a:extLst>
              <a:ext uri="{FF2B5EF4-FFF2-40B4-BE49-F238E27FC236}">
                <a16:creationId xmlns="" xmlns:a16="http://schemas.microsoft.com/office/drawing/2014/main" id="{676E1FA0-0B7B-E946-B60B-33CAE89F7EDE}"/>
              </a:ext>
            </a:extLst>
          </p:cNvPr>
          <p:cNvPicPr>
            <a:picLocks noChangeAspect="1"/>
          </p:cNvPicPr>
          <p:nvPr/>
        </p:nvPicPr>
        <p:blipFill>
          <a:blip r:embed="rId5"/>
          <a:stretch>
            <a:fillRect/>
          </a:stretch>
        </p:blipFill>
        <p:spPr>
          <a:xfrm>
            <a:off x="5920696" y="1821153"/>
            <a:ext cx="5973853" cy="4480388"/>
          </a:xfrm>
          <a:prstGeom prst="rect">
            <a:avLst/>
          </a:prstGeom>
        </p:spPr>
      </p:pic>
      <p:pic>
        <p:nvPicPr>
          <p:cNvPr id="4" name="Picture 3">
            <a:extLst>
              <a:ext uri="{FF2B5EF4-FFF2-40B4-BE49-F238E27FC236}">
                <a16:creationId xmlns="" xmlns:a16="http://schemas.microsoft.com/office/drawing/2014/main" id="{1BB2C2CC-AFE9-D249-8DF7-6CE91584730D}"/>
              </a:ext>
            </a:extLst>
          </p:cNvPr>
          <p:cNvPicPr>
            <a:picLocks noChangeAspect="1"/>
          </p:cNvPicPr>
          <p:nvPr/>
        </p:nvPicPr>
        <p:blipFill>
          <a:blip r:embed="rId6"/>
          <a:stretch>
            <a:fillRect/>
          </a:stretch>
        </p:blipFill>
        <p:spPr>
          <a:xfrm>
            <a:off x="6330569" y="967335"/>
            <a:ext cx="5154109" cy="5308914"/>
          </a:xfrm>
          <a:prstGeom prst="rect">
            <a:avLst/>
          </a:prstGeom>
        </p:spPr>
      </p:pic>
    </p:spTree>
    <p:extLst>
      <p:ext uri="{BB962C8B-B14F-4D97-AF65-F5344CB8AC3E}">
        <p14:creationId xmlns:p14="http://schemas.microsoft.com/office/powerpoint/2010/main" val="1775206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9"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par>
                                <p:cTn id="34" presetID="9"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tgtEl>
                                          <p:spTgt spid="8"/>
                                        </p:tgtEl>
                                      </p:cBhvr>
                                    </p:animEffect>
                                  </p:childTnLst>
                                </p:cTn>
                              </p:par>
                              <p:par>
                                <p:cTn id="47" presetID="9"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dissolv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517210-3280-0947-810E-0957ABC48D7F}"/>
              </a:ext>
            </a:extLst>
          </p:cNvPr>
          <p:cNvSpPr>
            <a:spLocks noGrp="1"/>
          </p:cNvSpPr>
          <p:nvPr>
            <p:ph type="title"/>
          </p:nvPr>
        </p:nvSpPr>
        <p:spPr>
          <a:xfrm>
            <a:off x="1000124" y="353102"/>
            <a:ext cx="10794087" cy="479425"/>
          </a:xfrm>
        </p:spPr>
        <p:txBody>
          <a:bodyPr/>
          <a:lstStyle/>
          <a:p>
            <a:r>
              <a:rPr lang="en-US" dirty="0"/>
              <a:t>Data Processing – Building SnoCoM </a:t>
            </a:r>
          </a:p>
        </p:txBody>
      </p:sp>
      <p:graphicFrame>
        <p:nvGraphicFramePr>
          <p:cNvPr id="5" name="Diagram 4">
            <a:extLst>
              <a:ext uri="{FF2B5EF4-FFF2-40B4-BE49-F238E27FC236}">
                <a16:creationId xmlns="" xmlns:a16="http://schemas.microsoft.com/office/drawing/2014/main" id="{58822CBD-1272-2847-862B-7C8AA8EEA0B9}"/>
              </a:ext>
            </a:extLst>
          </p:cNvPr>
          <p:cNvGraphicFramePr/>
          <p:nvPr>
            <p:extLst/>
          </p:nvPr>
        </p:nvGraphicFramePr>
        <p:xfrm>
          <a:off x="125902" y="2069014"/>
          <a:ext cx="5910756" cy="2748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 xmlns:a16="http://schemas.microsoft.com/office/drawing/2014/main" id="{1E9968CB-FAAF-844B-BA87-FC6E1803EA45}"/>
              </a:ext>
            </a:extLst>
          </p:cNvPr>
          <p:cNvGraphicFramePr/>
          <p:nvPr>
            <p:extLst/>
          </p:nvPr>
        </p:nvGraphicFramePr>
        <p:xfrm>
          <a:off x="5842861" y="1084881"/>
          <a:ext cx="5951350" cy="46350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 name="Table 2">
            <a:extLst>
              <a:ext uri="{FF2B5EF4-FFF2-40B4-BE49-F238E27FC236}">
                <a16:creationId xmlns="" xmlns:a16="http://schemas.microsoft.com/office/drawing/2014/main" id="{CF4B1F75-4957-B545-A107-7B1528F0B6FE}"/>
              </a:ext>
            </a:extLst>
          </p:cNvPr>
          <p:cNvGraphicFramePr>
            <a:graphicFrameLocks noGrp="1"/>
          </p:cNvGraphicFramePr>
          <p:nvPr>
            <p:extLst/>
          </p:nvPr>
        </p:nvGraphicFramePr>
        <p:xfrm>
          <a:off x="3984951" y="3232498"/>
          <a:ext cx="1721812" cy="1584960"/>
        </p:xfrm>
        <a:graphic>
          <a:graphicData uri="http://schemas.openxmlformats.org/drawingml/2006/table">
            <a:tbl>
              <a:tblPr firstRow="1" bandRow="1">
                <a:tableStyleId>{5940675A-B579-460E-94D1-54222C63F5DA}</a:tableStyleId>
              </a:tblPr>
              <a:tblGrid>
                <a:gridCol w="860906">
                  <a:extLst>
                    <a:ext uri="{9D8B030D-6E8A-4147-A177-3AD203B41FA5}">
                      <a16:colId xmlns="" xmlns:a16="http://schemas.microsoft.com/office/drawing/2014/main" val="2951964346"/>
                    </a:ext>
                  </a:extLst>
                </a:gridCol>
                <a:gridCol w="860906">
                  <a:extLst>
                    <a:ext uri="{9D8B030D-6E8A-4147-A177-3AD203B41FA5}">
                      <a16:colId xmlns="" xmlns:a16="http://schemas.microsoft.com/office/drawing/2014/main" val="1077284384"/>
                    </a:ext>
                  </a:extLst>
                </a:gridCol>
              </a:tblGrid>
              <a:tr h="273701">
                <a:tc>
                  <a:txBody>
                    <a:bodyPr/>
                    <a:lstStyle/>
                    <a:p>
                      <a:r>
                        <a:rPr lang="en-US" sz="1600" dirty="0"/>
                        <a:t>NDSI</a:t>
                      </a:r>
                    </a:p>
                  </a:txBody>
                  <a:tcPr/>
                </a:tc>
                <a:tc>
                  <a:txBody>
                    <a:bodyPr/>
                    <a:lstStyle/>
                    <a:p>
                      <a:r>
                        <a:rPr lang="en-US" sz="1600" dirty="0"/>
                        <a:t>Binary</a:t>
                      </a:r>
                    </a:p>
                  </a:txBody>
                  <a:tcPr/>
                </a:tc>
                <a:extLst>
                  <a:ext uri="{0D108BD9-81ED-4DB2-BD59-A6C34878D82A}">
                    <a16:rowId xmlns="" xmlns:a16="http://schemas.microsoft.com/office/drawing/2014/main" val="2654301726"/>
                  </a:ext>
                </a:extLst>
              </a:tr>
              <a:tr h="273701">
                <a:tc>
                  <a:txBody>
                    <a:bodyPr/>
                    <a:lstStyle/>
                    <a:p>
                      <a:r>
                        <a:rPr lang="en-US" sz="1600" dirty="0"/>
                        <a:t>0-15</a:t>
                      </a:r>
                    </a:p>
                  </a:txBody>
                  <a:tcPr/>
                </a:tc>
                <a:tc>
                  <a:txBody>
                    <a:bodyPr/>
                    <a:lstStyle/>
                    <a:p>
                      <a:r>
                        <a:rPr lang="en-US" sz="1600" dirty="0"/>
                        <a:t>0</a:t>
                      </a:r>
                    </a:p>
                  </a:txBody>
                  <a:tcPr/>
                </a:tc>
                <a:extLst>
                  <a:ext uri="{0D108BD9-81ED-4DB2-BD59-A6C34878D82A}">
                    <a16:rowId xmlns="" xmlns:a16="http://schemas.microsoft.com/office/drawing/2014/main" val="652899160"/>
                  </a:ext>
                </a:extLst>
              </a:tr>
              <a:tr h="273701">
                <a:tc>
                  <a:txBody>
                    <a:bodyPr/>
                    <a:lstStyle/>
                    <a:p>
                      <a:r>
                        <a:rPr lang="en-US" sz="1600" dirty="0"/>
                        <a:t>16-100</a:t>
                      </a:r>
                    </a:p>
                  </a:txBody>
                  <a:tcPr/>
                </a:tc>
                <a:tc>
                  <a:txBody>
                    <a:bodyPr/>
                    <a:lstStyle/>
                    <a:p>
                      <a:r>
                        <a:rPr lang="en-US" sz="1600" dirty="0"/>
                        <a:t>1</a:t>
                      </a:r>
                    </a:p>
                  </a:txBody>
                  <a:tcPr/>
                </a:tc>
                <a:extLst>
                  <a:ext uri="{0D108BD9-81ED-4DB2-BD59-A6C34878D82A}">
                    <a16:rowId xmlns="" xmlns:a16="http://schemas.microsoft.com/office/drawing/2014/main" val="4067071806"/>
                  </a:ext>
                </a:extLst>
              </a:tr>
              <a:tr h="472755">
                <a:tc>
                  <a:txBody>
                    <a:bodyPr/>
                    <a:lstStyle/>
                    <a:p>
                      <a:r>
                        <a:rPr lang="en-US" sz="1600" dirty="0"/>
                        <a:t>101-255</a:t>
                      </a:r>
                    </a:p>
                  </a:txBody>
                  <a:tcPr/>
                </a:tc>
                <a:tc>
                  <a:txBody>
                    <a:bodyPr/>
                    <a:lstStyle/>
                    <a:p>
                      <a:r>
                        <a:rPr lang="en-US" sz="1600" dirty="0"/>
                        <a:t>Null</a:t>
                      </a:r>
                    </a:p>
                    <a:p>
                      <a:endParaRPr lang="en-US" sz="1600" dirty="0"/>
                    </a:p>
                  </a:txBody>
                  <a:tcPr/>
                </a:tc>
                <a:extLst>
                  <a:ext uri="{0D108BD9-81ED-4DB2-BD59-A6C34878D82A}">
                    <a16:rowId xmlns="" xmlns:a16="http://schemas.microsoft.com/office/drawing/2014/main" val="201216795"/>
                  </a:ext>
                </a:extLst>
              </a:tr>
            </a:tbl>
          </a:graphicData>
        </a:graphic>
      </p:graphicFrame>
    </p:spTree>
    <p:extLst>
      <p:ext uri="{BB962C8B-B14F-4D97-AF65-F5344CB8AC3E}">
        <p14:creationId xmlns:p14="http://schemas.microsoft.com/office/powerpoint/2010/main" val="3546992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007D21-5F24-BE4B-83C3-A0BFC8387679}"/>
              </a:ext>
            </a:extLst>
          </p:cNvPr>
          <p:cNvSpPr>
            <a:spLocks noGrp="1"/>
          </p:cNvSpPr>
          <p:nvPr>
            <p:ph type="title"/>
          </p:nvPr>
        </p:nvSpPr>
        <p:spPr/>
        <p:txBody>
          <a:bodyPr/>
          <a:lstStyle/>
          <a:p>
            <a:r>
              <a:rPr lang="en-US" dirty="0"/>
              <a:t>Data Processing</a:t>
            </a:r>
          </a:p>
        </p:txBody>
      </p:sp>
      <p:graphicFrame>
        <p:nvGraphicFramePr>
          <p:cNvPr id="5" name="Diagram 4">
            <a:extLst>
              <a:ext uri="{FF2B5EF4-FFF2-40B4-BE49-F238E27FC236}">
                <a16:creationId xmlns="" xmlns:a16="http://schemas.microsoft.com/office/drawing/2014/main" id="{A68076B3-1530-6D44-9E66-3AF485AEBB5E}"/>
              </a:ext>
            </a:extLst>
          </p:cNvPr>
          <p:cNvGraphicFramePr/>
          <p:nvPr>
            <p:extLst/>
          </p:nvPr>
        </p:nvGraphicFramePr>
        <p:xfrm>
          <a:off x="5949314" y="17605531"/>
          <a:ext cx="14893845" cy="5447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 xmlns:a16="http://schemas.microsoft.com/office/drawing/2014/main" id="{519627F9-8468-A74B-B780-6D2738024E63}"/>
              </a:ext>
            </a:extLst>
          </p:cNvPr>
          <p:cNvGraphicFramePr/>
          <p:nvPr>
            <p:extLst/>
          </p:nvPr>
        </p:nvGraphicFramePr>
        <p:xfrm>
          <a:off x="6101714" y="17757931"/>
          <a:ext cx="14893845" cy="54470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a:extLst>
              <a:ext uri="{FF2B5EF4-FFF2-40B4-BE49-F238E27FC236}">
                <a16:creationId xmlns="" xmlns:a16="http://schemas.microsoft.com/office/drawing/2014/main" id="{C70DF5AC-1E96-3743-B02E-CC93134B58C5}"/>
              </a:ext>
            </a:extLst>
          </p:cNvPr>
          <p:cNvGraphicFramePr/>
          <p:nvPr>
            <p:extLst/>
          </p:nvPr>
        </p:nvGraphicFramePr>
        <p:xfrm>
          <a:off x="6254114" y="17910331"/>
          <a:ext cx="14893845" cy="544701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a:extLst>
              <a:ext uri="{FF2B5EF4-FFF2-40B4-BE49-F238E27FC236}">
                <a16:creationId xmlns="" xmlns:a16="http://schemas.microsoft.com/office/drawing/2014/main" id="{FD26E84B-8681-7F4B-8441-6C2E2B3A538E}"/>
              </a:ext>
            </a:extLst>
          </p:cNvPr>
          <p:cNvGraphicFramePr/>
          <p:nvPr>
            <p:extLst>
              <p:ext uri="{D42A27DB-BD31-4B8C-83A1-F6EECF244321}">
                <p14:modId xmlns:p14="http://schemas.microsoft.com/office/powerpoint/2010/main" val="4213541670"/>
              </p:ext>
            </p:extLst>
          </p:nvPr>
        </p:nvGraphicFramePr>
        <p:xfrm>
          <a:off x="152867" y="1472339"/>
          <a:ext cx="11927663" cy="327385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3" name="TextBox 2">
            <a:extLst>
              <a:ext uri="{FF2B5EF4-FFF2-40B4-BE49-F238E27FC236}">
                <a16:creationId xmlns="" xmlns:a16="http://schemas.microsoft.com/office/drawing/2014/main" id="{FE77D916-A5EC-1D4F-96BF-19814D435876}"/>
              </a:ext>
            </a:extLst>
          </p:cNvPr>
          <p:cNvSpPr txBox="1"/>
          <p:nvPr/>
        </p:nvSpPr>
        <p:spPr>
          <a:xfrm>
            <a:off x="297598" y="4496818"/>
            <a:ext cx="11608231" cy="1754326"/>
          </a:xfrm>
          <a:prstGeom prst="rect">
            <a:avLst/>
          </a:prstGeom>
          <a:noFill/>
        </p:spPr>
        <p:txBody>
          <a:bodyPr wrap="square" rtlCol="0">
            <a:spAutoFit/>
          </a:bodyPr>
          <a:lstStyle/>
          <a:p>
            <a:r>
              <a:rPr lang="en-US" dirty="0"/>
              <a:t>for </a:t>
            </a:r>
            <a:r>
              <a:rPr lang="en-US" dirty="0" err="1"/>
              <a:t>i</a:t>
            </a:r>
            <a:r>
              <a:rPr lang="en-US" dirty="0"/>
              <a:t> in range(rows):</a:t>
            </a:r>
          </a:p>
          <a:p>
            <a:r>
              <a:rPr lang="en-US" dirty="0"/>
              <a:t>    for j in range(cols):</a:t>
            </a:r>
          </a:p>
          <a:p>
            <a:r>
              <a:rPr lang="en-US" dirty="0"/>
              <a:t>        if </a:t>
            </a:r>
            <a:r>
              <a:rPr lang="en-US" b="1" dirty="0"/>
              <a:t>day_1[</a:t>
            </a:r>
            <a:r>
              <a:rPr lang="en-US" b="1" dirty="0" err="1"/>
              <a:t>i,j</a:t>
            </a:r>
            <a:r>
              <a:rPr lang="en-US" b="1" dirty="0"/>
              <a:t>] == 1 </a:t>
            </a:r>
            <a:r>
              <a:rPr lang="en-US" dirty="0"/>
              <a:t>and </a:t>
            </a:r>
            <a:r>
              <a:rPr lang="en-US" b="1" dirty="0"/>
              <a:t>day_2[</a:t>
            </a:r>
            <a:r>
              <a:rPr lang="en-US" b="1" dirty="0" err="1"/>
              <a:t>i,j</a:t>
            </a:r>
            <a:r>
              <a:rPr lang="en-US" b="1" dirty="0"/>
              <a:t>] == 0 </a:t>
            </a:r>
            <a:r>
              <a:rPr lang="en-US" dirty="0"/>
              <a:t>and </a:t>
            </a:r>
            <a:r>
              <a:rPr lang="en-US" b="1" dirty="0"/>
              <a:t>day_3[</a:t>
            </a:r>
            <a:r>
              <a:rPr lang="en-US" b="1" dirty="0" err="1"/>
              <a:t>i,j</a:t>
            </a:r>
            <a:r>
              <a:rPr lang="en-US" b="1" dirty="0"/>
              <a:t>] == 0</a:t>
            </a:r>
            <a:r>
              <a:rPr lang="en-US" dirty="0"/>
              <a:t> and </a:t>
            </a:r>
            <a:r>
              <a:rPr lang="en-US" b="1" dirty="0"/>
              <a:t>day_4[</a:t>
            </a:r>
            <a:r>
              <a:rPr lang="en-US" b="1" dirty="0" err="1"/>
              <a:t>i,j</a:t>
            </a:r>
            <a:r>
              <a:rPr lang="en-US" b="1" dirty="0"/>
              <a:t>] == 0</a:t>
            </a:r>
            <a:r>
              <a:rPr lang="en-US" dirty="0"/>
              <a:t>:</a:t>
            </a:r>
          </a:p>
          <a:p>
            <a:r>
              <a:rPr lang="en-US" dirty="0"/>
              <a:t>            </a:t>
            </a:r>
            <a:r>
              <a:rPr lang="en-US" dirty="0" err="1"/>
              <a:t>outarray</a:t>
            </a:r>
            <a:r>
              <a:rPr lang="en-US" dirty="0"/>
              <a:t>[</a:t>
            </a:r>
            <a:r>
              <a:rPr lang="en-US" dirty="0" err="1"/>
              <a:t>i,j</a:t>
            </a:r>
            <a:r>
              <a:rPr lang="en-US" dirty="0"/>
              <a:t>] = 20</a:t>
            </a:r>
          </a:p>
          <a:p>
            <a:r>
              <a:rPr lang="en-US" dirty="0"/>
              <a:t>            #20 = Recent snowmelt</a:t>
            </a:r>
          </a:p>
          <a:p>
            <a:endParaRPr lang="en-US" dirty="0">
              <a:solidFill>
                <a:schemeClr val="tx1">
                  <a:lumMod val="75000"/>
                  <a:lumOff val="25000"/>
                </a:schemeClr>
              </a:solidFill>
            </a:endParaRPr>
          </a:p>
        </p:txBody>
      </p:sp>
    </p:spTree>
    <p:extLst>
      <p:ext uri="{BB962C8B-B14F-4D97-AF65-F5344CB8AC3E}">
        <p14:creationId xmlns:p14="http://schemas.microsoft.com/office/powerpoint/2010/main" val="26356127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78B974-8982-D94B-BC9A-DFEFC98771C7}"/>
              </a:ext>
            </a:extLst>
          </p:cNvPr>
          <p:cNvSpPr>
            <a:spLocks noGrp="1"/>
          </p:cNvSpPr>
          <p:nvPr>
            <p:ph type="title"/>
          </p:nvPr>
        </p:nvSpPr>
        <p:spPr/>
        <p:txBody>
          <a:bodyPr/>
          <a:lstStyle/>
          <a:p>
            <a:r>
              <a:rPr lang="en-US" dirty="0"/>
              <a:t>Results</a:t>
            </a:r>
          </a:p>
        </p:txBody>
      </p:sp>
      <p:pic>
        <p:nvPicPr>
          <p:cNvPr id="7" name="Picture 6">
            <a:extLst>
              <a:ext uri="{FF2B5EF4-FFF2-40B4-BE49-F238E27FC236}">
                <a16:creationId xmlns="" xmlns:a16="http://schemas.microsoft.com/office/drawing/2014/main" id="{628D45F9-EB34-104B-AE92-176F4AD92B75}"/>
              </a:ext>
            </a:extLst>
          </p:cNvPr>
          <p:cNvPicPr>
            <a:picLocks noChangeAspect="1"/>
          </p:cNvPicPr>
          <p:nvPr/>
        </p:nvPicPr>
        <p:blipFill rotWithShape="1">
          <a:blip r:embed="rId3">
            <a:extLst>
              <a:ext uri="{28A0092B-C50C-407E-A947-70E740481C1C}">
                <a14:useLocalDpi xmlns:a14="http://schemas.microsoft.com/office/drawing/2010/main" val="0"/>
              </a:ext>
            </a:extLst>
          </a:blip>
          <a:srcRect t="15065" b="10823"/>
          <a:stretch/>
        </p:blipFill>
        <p:spPr>
          <a:xfrm>
            <a:off x="3056224" y="844549"/>
            <a:ext cx="6044645" cy="5799247"/>
          </a:xfrm>
          <a:prstGeom prst="rect">
            <a:avLst/>
          </a:prstGeom>
        </p:spPr>
      </p:pic>
    </p:spTree>
    <p:extLst>
      <p:ext uri="{BB962C8B-B14F-4D97-AF65-F5344CB8AC3E}">
        <p14:creationId xmlns:p14="http://schemas.microsoft.com/office/powerpoint/2010/main" val="2495718467"/>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E4268"/>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10741</TotalTime>
  <Words>2649</Words>
  <Application>Microsoft Office PowerPoint</Application>
  <PresentationFormat>Widescreen</PresentationFormat>
  <Paragraphs>248</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Webdings</vt:lpstr>
      <vt:lpstr>Wingdings</vt:lpstr>
      <vt:lpstr>Office Theme</vt:lpstr>
      <vt:lpstr>PowerPoint Presentation</vt:lpstr>
      <vt:lpstr>Study Area &amp; Period</vt:lpstr>
      <vt:lpstr>Community Concerns</vt:lpstr>
      <vt:lpstr>Project Partners</vt:lpstr>
      <vt:lpstr>Project Objectives</vt:lpstr>
      <vt:lpstr>Data Acquisition</vt:lpstr>
      <vt:lpstr>Data Processing – Building SnoCoM </vt:lpstr>
      <vt:lpstr>Data Processing</vt:lpstr>
      <vt:lpstr>Results</vt:lpstr>
      <vt:lpstr>Data Processing – Adding VIIRS</vt:lpstr>
      <vt:lpstr>SnoCoM</vt:lpstr>
      <vt:lpstr>Historical Trend Analysis</vt:lpstr>
      <vt:lpstr>PowerPoint Presentation</vt:lpstr>
      <vt:lpstr>PowerPoint Presentation</vt:lpstr>
      <vt:lpstr>Conclusions</vt:lpstr>
      <vt:lpstr>Implementation of SnoCoM</vt:lpstr>
      <vt:lpstr>Acknowledgements</vt:lpstr>
      <vt:lpstr>PowerPoint Presentation</vt:lpstr>
      <vt:lpstr>Data Verification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374</cp:revision>
  <dcterms:created xsi:type="dcterms:W3CDTF">2017-05-15T13:42:39Z</dcterms:created>
  <dcterms:modified xsi:type="dcterms:W3CDTF">2018-04-23T16:25:20Z</dcterms:modified>
</cp:coreProperties>
</file>