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58"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9CC4"/>
    <a:srgbClr val="C4E2EE"/>
    <a:srgbClr val="6CB8D6"/>
    <a:srgbClr val="9DCFE3"/>
    <a:srgbClr val="C5DBF2"/>
    <a:srgbClr val="76AADA"/>
    <a:srgbClr val="92BCE4"/>
    <a:srgbClr val="A9CDE0"/>
    <a:srgbClr val="3289B4"/>
    <a:srgbClr val="5DA1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6838" autoAdjust="0"/>
    <p:restoredTop sz="94660"/>
  </p:normalViewPr>
  <p:slideViewPr>
    <p:cSldViewPr snapToGrid="0">
      <p:cViewPr>
        <p:scale>
          <a:sx n="23" d="100"/>
          <a:sy n="23" d="100"/>
        </p:scale>
        <p:origin x="3516" y="-114"/>
      </p:cViewPr>
      <p:guideLst/>
    </p:cSldViewPr>
  </p:slideViewPr>
  <p:notesTextViewPr>
    <p:cViewPr>
      <p:scale>
        <a:sx n="1" d="1"/>
        <a:sy n="1" d="1"/>
      </p:scale>
      <p:origin x="0" y="0"/>
    </p:cViewPr>
  </p:notesTextViewPr>
  <p:notesViewPr>
    <p:cSldViewPr snapToGrid="0" showGuides="1">
      <p:cViewPr varScale="1">
        <p:scale>
          <a:sx n="86" d="100"/>
          <a:sy n="86" d="100"/>
        </p:scale>
        <p:origin x="3786" y="78"/>
      </p:cViewPr>
      <p:guideLst/>
    </p:cSldViewPr>
  </p:notesViewPr>
  <p:gridSpacing cx="76200" cy="76200"/>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lwakamat\AppData\Local\Microsoft\Windows\INetCache\Content.Outlook\55T4Y1XW\pressy.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385744750656172"/>
          <c:y val="9.5514134951881005E-2"/>
          <c:w val="0.68400863954505697"/>
          <c:h val="0.6917202081510645"/>
        </c:manualLayout>
      </c:layout>
      <c:scatterChart>
        <c:scatterStyle val="lineMarker"/>
        <c:varyColors val="0"/>
        <c:ser>
          <c:idx val="0"/>
          <c:order val="0"/>
          <c:tx>
            <c:strRef>
              <c:f>[pressy.xlsx]Sheet1!$E$1</c:f>
              <c:strCache>
                <c:ptCount val="1"/>
                <c:pt idx="0">
                  <c:v>AVIRIS Turbidity</c:v>
                </c:pt>
              </c:strCache>
            </c:strRef>
          </c:tx>
          <c:spPr>
            <a:ln w="25400" cap="rnd">
              <a:noFill/>
              <a:round/>
            </a:ln>
            <a:effectLst/>
          </c:spPr>
          <c:marker>
            <c:symbol val="circle"/>
            <c:size val="8"/>
            <c:spPr>
              <a:solidFill>
                <a:srgbClr val="EE96EE"/>
              </a:solidFill>
              <a:ln w="9525">
                <a:solidFill>
                  <a:srgbClr val="EE96EE"/>
                </a:solidFill>
                <a:round/>
              </a:ln>
              <a:effectLst/>
            </c:spPr>
          </c:marker>
          <c:trendline>
            <c:spPr>
              <a:ln w="19050" cap="rnd">
                <a:solidFill>
                  <a:srgbClr val="AA166B"/>
                </a:solidFill>
              </a:ln>
              <a:effectLst/>
            </c:spPr>
            <c:trendlineType val="linear"/>
            <c:forward val="170"/>
            <c:dispRSqr val="1"/>
            <c:dispEq val="1"/>
            <c:trendlineLbl>
              <c:layout>
                <c:manualLayout>
                  <c:x val="3.2239036526684112E-2"/>
                  <c:y val="0.43532826625838439"/>
                </c:manualLayout>
              </c:layout>
              <c:numFmt formatCode="General" sourceLinked="0"/>
              <c:spPr>
                <a:noFill/>
                <a:ln>
                  <a:noFill/>
                </a:ln>
                <a:effectLst/>
              </c:spPr>
              <c:txPr>
                <a:bodyPr rot="0" spcFirstLastPara="1" vertOverflow="ellipsis" vert="horz" wrap="square" anchor="ctr" anchorCtr="1"/>
                <a:lstStyle/>
                <a:p>
                  <a:pPr>
                    <a:defRPr sz="2700" b="0" i="0" u="none" strike="noStrike" kern="1200" baseline="0">
                      <a:solidFill>
                        <a:schemeClr val="tx1">
                          <a:lumMod val="50000"/>
                          <a:lumOff val="50000"/>
                        </a:schemeClr>
                      </a:solidFill>
                      <a:latin typeface="+mn-lt"/>
                      <a:ea typeface="+mn-ea"/>
                      <a:cs typeface="+mn-cs"/>
                    </a:defRPr>
                  </a:pPr>
                  <a:endParaRPr lang="en-US"/>
                </a:p>
              </c:txPr>
            </c:trendlineLbl>
          </c:trendline>
          <c:xVal>
            <c:numRef>
              <c:f>[pressy.xlsx]Sheet1!$D$2:$D$23</c:f>
              <c:numCache>
                <c:formatCode>General</c:formatCode>
                <c:ptCount val="22"/>
                <c:pt idx="0">
                  <c:v>115.66666669999999</c:v>
                </c:pt>
                <c:pt idx="1">
                  <c:v>100.1466667</c:v>
                </c:pt>
                <c:pt idx="2">
                  <c:v>44.366666670000001</c:v>
                </c:pt>
                <c:pt idx="3">
                  <c:v>12.44</c:v>
                </c:pt>
                <c:pt idx="4">
                  <c:v>1.8</c:v>
                </c:pt>
                <c:pt idx="5">
                  <c:v>2.8</c:v>
                </c:pt>
                <c:pt idx="6">
                  <c:v>2.2999999999999998</c:v>
                </c:pt>
                <c:pt idx="7">
                  <c:v>3.8533333333333299</c:v>
                </c:pt>
                <c:pt idx="8">
                  <c:v>3.9</c:v>
                </c:pt>
                <c:pt idx="9">
                  <c:v>3.1</c:v>
                </c:pt>
                <c:pt idx="10">
                  <c:v>13.8</c:v>
                </c:pt>
                <c:pt idx="11">
                  <c:v>3.12</c:v>
                </c:pt>
                <c:pt idx="12">
                  <c:v>22.93333333</c:v>
                </c:pt>
                <c:pt idx="13">
                  <c:v>28</c:v>
                </c:pt>
                <c:pt idx="14">
                  <c:v>34.866666666666703</c:v>
                </c:pt>
                <c:pt idx="15">
                  <c:v>34.817391304347801</c:v>
                </c:pt>
                <c:pt idx="16">
                  <c:v>1.5</c:v>
                </c:pt>
                <c:pt idx="17">
                  <c:v>3.2</c:v>
                </c:pt>
                <c:pt idx="18">
                  <c:v>3.2</c:v>
                </c:pt>
                <c:pt idx="19">
                  <c:v>4.62</c:v>
                </c:pt>
                <c:pt idx="20">
                  <c:v>4.7</c:v>
                </c:pt>
                <c:pt idx="21">
                  <c:v>14.66</c:v>
                </c:pt>
              </c:numCache>
            </c:numRef>
          </c:xVal>
          <c:yVal>
            <c:numRef>
              <c:f>[pressy.xlsx]Sheet1!$E$2:$E$23</c:f>
              <c:numCache>
                <c:formatCode>General</c:formatCode>
                <c:ptCount val="22"/>
                <c:pt idx="0">
                  <c:v>106.55342313092299</c:v>
                </c:pt>
                <c:pt idx="1">
                  <c:v>42.788389943784097</c:v>
                </c:pt>
                <c:pt idx="2">
                  <c:v>279.34846706202802</c:v>
                </c:pt>
                <c:pt idx="3">
                  <c:v>22.6065429281193</c:v>
                </c:pt>
                <c:pt idx="4">
                  <c:v>40.683342040273601</c:v>
                </c:pt>
                <c:pt idx="5">
                  <c:v>65.518752476632201</c:v>
                </c:pt>
                <c:pt idx="6">
                  <c:v>52.2190939482701</c:v>
                </c:pt>
                <c:pt idx="7">
                  <c:v>23.587776479656799</c:v>
                </c:pt>
                <c:pt idx="8">
                  <c:v>34.997934210366999</c:v>
                </c:pt>
                <c:pt idx="9">
                  <c:v>29.281912654437001</c:v>
                </c:pt>
                <c:pt idx="10">
                  <c:v>25.094750688857399</c:v>
                </c:pt>
                <c:pt idx="11">
                  <c:v>16.5409041454975</c:v>
                </c:pt>
                <c:pt idx="12">
                  <c:v>26.882619874614001</c:v>
                </c:pt>
                <c:pt idx="13">
                  <c:v>32.505593880131201</c:v>
                </c:pt>
                <c:pt idx="14">
                  <c:v>36.061008365975901</c:v>
                </c:pt>
                <c:pt idx="15">
                  <c:v>39.677210660590497</c:v>
                </c:pt>
                <c:pt idx="16">
                  <c:v>50.017442268909299</c:v>
                </c:pt>
                <c:pt idx="17">
                  <c:v>6.2514931906305202</c:v>
                </c:pt>
                <c:pt idx="18">
                  <c:v>9.8404781486457296</c:v>
                </c:pt>
                <c:pt idx="19">
                  <c:v>3.8634741661940799</c:v>
                </c:pt>
                <c:pt idx="20">
                  <c:v>4.7348473249781096</c:v>
                </c:pt>
                <c:pt idx="21">
                  <c:v>12.578389557076999</c:v>
                </c:pt>
              </c:numCache>
            </c:numRef>
          </c:yVal>
          <c:smooth val="0"/>
          <c:extLst xmlns:c16r2="http://schemas.microsoft.com/office/drawing/2015/06/chart">
            <c:ext xmlns:c16="http://schemas.microsoft.com/office/drawing/2014/chart" uri="{C3380CC4-5D6E-409C-BE32-E72D297353CC}">
              <c16:uniqueId val="{00000000-92F7-4974-8664-34AC4E3E0B9F}"/>
            </c:ext>
          </c:extLst>
        </c:ser>
        <c:ser>
          <c:idx val="1"/>
          <c:order val="1"/>
          <c:tx>
            <c:v>dr</c:v>
          </c:tx>
          <c:spPr>
            <a:ln w="25400" cap="rnd">
              <a:solidFill>
                <a:schemeClr val="tx1">
                  <a:lumMod val="50000"/>
                  <a:lumOff val="50000"/>
                </a:schemeClr>
              </a:solidFill>
              <a:round/>
            </a:ln>
            <a:effectLst/>
          </c:spPr>
          <c:marker>
            <c:symbol val="none"/>
          </c:marker>
          <c:xVal>
            <c:numRef>
              <c:f>[pressy.xlsx]Sheet1!$J$2:$J$23</c:f>
              <c:numCache>
                <c:formatCode>General</c:formatCode>
                <c:ptCount val="22"/>
                <c:pt idx="0">
                  <c:v>0</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300</c:v>
                </c:pt>
              </c:numCache>
            </c:numRef>
          </c:xVal>
          <c:yVal>
            <c:numRef>
              <c:f>[pressy.xlsx]Sheet1!$I$2:$I$23</c:f>
              <c:numCache>
                <c:formatCode>General</c:formatCode>
                <c:ptCount val="22"/>
                <c:pt idx="0">
                  <c:v>12</c:v>
                </c:pt>
                <c:pt idx="1">
                  <c:v>12</c:v>
                </c:pt>
                <c:pt idx="2">
                  <c:v>12</c:v>
                </c:pt>
                <c:pt idx="3">
                  <c:v>12</c:v>
                </c:pt>
                <c:pt idx="4">
                  <c:v>12</c:v>
                </c:pt>
                <c:pt idx="5">
                  <c:v>12</c:v>
                </c:pt>
                <c:pt idx="6">
                  <c:v>12</c:v>
                </c:pt>
                <c:pt idx="7">
                  <c:v>12</c:v>
                </c:pt>
                <c:pt idx="8">
                  <c:v>12</c:v>
                </c:pt>
                <c:pt idx="9">
                  <c:v>12</c:v>
                </c:pt>
                <c:pt idx="10">
                  <c:v>12</c:v>
                </c:pt>
                <c:pt idx="11">
                  <c:v>12</c:v>
                </c:pt>
                <c:pt idx="12">
                  <c:v>12</c:v>
                </c:pt>
                <c:pt idx="13">
                  <c:v>12</c:v>
                </c:pt>
                <c:pt idx="14">
                  <c:v>12</c:v>
                </c:pt>
                <c:pt idx="15">
                  <c:v>12</c:v>
                </c:pt>
                <c:pt idx="16">
                  <c:v>12</c:v>
                </c:pt>
                <c:pt idx="17">
                  <c:v>12</c:v>
                </c:pt>
                <c:pt idx="18">
                  <c:v>12</c:v>
                </c:pt>
                <c:pt idx="19">
                  <c:v>12</c:v>
                </c:pt>
                <c:pt idx="20">
                  <c:v>12</c:v>
                </c:pt>
                <c:pt idx="21">
                  <c:v>12</c:v>
                </c:pt>
              </c:numCache>
            </c:numRef>
          </c:yVal>
          <c:smooth val="0"/>
          <c:extLst xmlns:c16r2="http://schemas.microsoft.com/office/drawing/2015/06/chart">
            <c:ext xmlns:c16="http://schemas.microsoft.com/office/drawing/2014/chart" uri="{C3380CC4-5D6E-409C-BE32-E72D297353CC}">
              <c16:uniqueId val="{00000001-92F7-4974-8664-34AC4E3E0B9F}"/>
            </c:ext>
          </c:extLst>
        </c:ser>
        <c:ser>
          <c:idx val="2"/>
          <c:order val="2"/>
          <c:tx>
            <c:v>y0oi</c:v>
          </c:tx>
          <c:spPr>
            <a:ln w="25400" cap="rnd">
              <a:solidFill>
                <a:schemeClr val="tx1">
                  <a:lumMod val="50000"/>
                  <a:lumOff val="50000"/>
                </a:schemeClr>
              </a:solidFill>
              <a:round/>
            </a:ln>
            <a:effectLst/>
          </c:spPr>
          <c:marker>
            <c:symbol val="none"/>
          </c:marker>
          <c:xVal>
            <c:numRef>
              <c:f>[pressy.xlsx]Sheet1!$I$2:$I$23</c:f>
              <c:numCache>
                <c:formatCode>General</c:formatCode>
                <c:ptCount val="22"/>
                <c:pt idx="0">
                  <c:v>12</c:v>
                </c:pt>
                <c:pt idx="1">
                  <c:v>12</c:v>
                </c:pt>
                <c:pt idx="2">
                  <c:v>12</c:v>
                </c:pt>
                <c:pt idx="3">
                  <c:v>12</c:v>
                </c:pt>
                <c:pt idx="4">
                  <c:v>12</c:v>
                </c:pt>
                <c:pt idx="5">
                  <c:v>12</c:v>
                </c:pt>
                <c:pt idx="6">
                  <c:v>12</c:v>
                </c:pt>
                <c:pt idx="7">
                  <c:v>12</c:v>
                </c:pt>
                <c:pt idx="8">
                  <c:v>12</c:v>
                </c:pt>
                <c:pt idx="9">
                  <c:v>12</c:v>
                </c:pt>
                <c:pt idx="10">
                  <c:v>12</c:v>
                </c:pt>
                <c:pt idx="11">
                  <c:v>12</c:v>
                </c:pt>
                <c:pt idx="12">
                  <c:v>12</c:v>
                </c:pt>
                <c:pt idx="13">
                  <c:v>12</c:v>
                </c:pt>
                <c:pt idx="14">
                  <c:v>12</c:v>
                </c:pt>
                <c:pt idx="15">
                  <c:v>12</c:v>
                </c:pt>
                <c:pt idx="16">
                  <c:v>12</c:v>
                </c:pt>
                <c:pt idx="17">
                  <c:v>12</c:v>
                </c:pt>
                <c:pt idx="18">
                  <c:v>12</c:v>
                </c:pt>
                <c:pt idx="19">
                  <c:v>12</c:v>
                </c:pt>
                <c:pt idx="20">
                  <c:v>12</c:v>
                </c:pt>
                <c:pt idx="21">
                  <c:v>12</c:v>
                </c:pt>
              </c:numCache>
            </c:numRef>
          </c:xVal>
          <c:yVal>
            <c:numRef>
              <c:f>[pressy.xlsx]Sheet1!$J$2:$J$23</c:f>
              <c:numCache>
                <c:formatCode>General</c:formatCode>
                <c:ptCount val="22"/>
                <c:pt idx="0">
                  <c:v>0</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300</c:v>
                </c:pt>
              </c:numCache>
            </c:numRef>
          </c:yVal>
          <c:smooth val="0"/>
          <c:extLst xmlns:c16r2="http://schemas.microsoft.com/office/drawing/2015/06/chart">
            <c:ext xmlns:c16="http://schemas.microsoft.com/office/drawing/2014/chart" uri="{C3380CC4-5D6E-409C-BE32-E72D297353CC}">
              <c16:uniqueId val="{00000002-92F7-4974-8664-34AC4E3E0B9F}"/>
            </c:ext>
          </c:extLst>
        </c:ser>
        <c:ser>
          <c:idx val="3"/>
          <c:order val="3"/>
          <c:tx>
            <c:v>1:01</c:v>
          </c:tx>
          <c:spPr>
            <a:ln w="12700" cap="rnd">
              <a:solidFill>
                <a:schemeClr val="tx1">
                  <a:lumMod val="65000"/>
                  <a:lumOff val="35000"/>
                </a:schemeClr>
              </a:solidFill>
              <a:prstDash val="dash"/>
              <a:round/>
            </a:ln>
            <a:effectLst/>
          </c:spPr>
          <c:marker>
            <c:symbol val="none"/>
          </c:marker>
          <c:xVal>
            <c:numRef>
              <c:f>[pressy.xlsx]Sheet1!$K$2:$K$301</c:f>
              <c:numCache>
                <c:formatCode>General</c:formatCode>
                <c:ptCount val="30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pt idx="256">
                  <c:v>257</c:v>
                </c:pt>
                <c:pt idx="257">
                  <c:v>258</c:v>
                </c:pt>
                <c:pt idx="258">
                  <c:v>259</c:v>
                </c:pt>
                <c:pt idx="259">
                  <c:v>260</c:v>
                </c:pt>
                <c:pt idx="260">
                  <c:v>261</c:v>
                </c:pt>
                <c:pt idx="261">
                  <c:v>262</c:v>
                </c:pt>
                <c:pt idx="262">
                  <c:v>263</c:v>
                </c:pt>
                <c:pt idx="263">
                  <c:v>264</c:v>
                </c:pt>
                <c:pt idx="264">
                  <c:v>265</c:v>
                </c:pt>
                <c:pt idx="265">
                  <c:v>266</c:v>
                </c:pt>
                <c:pt idx="266">
                  <c:v>267</c:v>
                </c:pt>
                <c:pt idx="267">
                  <c:v>268</c:v>
                </c:pt>
                <c:pt idx="268">
                  <c:v>269</c:v>
                </c:pt>
                <c:pt idx="269">
                  <c:v>270</c:v>
                </c:pt>
                <c:pt idx="270">
                  <c:v>271</c:v>
                </c:pt>
                <c:pt idx="271">
                  <c:v>272</c:v>
                </c:pt>
                <c:pt idx="272">
                  <c:v>273</c:v>
                </c:pt>
                <c:pt idx="273">
                  <c:v>274</c:v>
                </c:pt>
                <c:pt idx="274">
                  <c:v>275</c:v>
                </c:pt>
                <c:pt idx="275">
                  <c:v>276</c:v>
                </c:pt>
                <c:pt idx="276">
                  <c:v>277</c:v>
                </c:pt>
                <c:pt idx="277">
                  <c:v>278</c:v>
                </c:pt>
                <c:pt idx="278">
                  <c:v>279</c:v>
                </c:pt>
                <c:pt idx="279">
                  <c:v>280</c:v>
                </c:pt>
                <c:pt idx="280">
                  <c:v>281</c:v>
                </c:pt>
                <c:pt idx="281">
                  <c:v>282</c:v>
                </c:pt>
                <c:pt idx="282">
                  <c:v>283</c:v>
                </c:pt>
                <c:pt idx="283">
                  <c:v>284</c:v>
                </c:pt>
                <c:pt idx="284">
                  <c:v>285</c:v>
                </c:pt>
                <c:pt idx="285">
                  <c:v>286</c:v>
                </c:pt>
                <c:pt idx="286">
                  <c:v>287</c:v>
                </c:pt>
                <c:pt idx="287">
                  <c:v>288</c:v>
                </c:pt>
                <c:pt idx="288">
                  <c:v>289</c:v>
                </c:pt>
                <c:pt idx="289">
                  <c:v>290</c:v>
                </c:pt>
                <c:pt idx="290">
                  <c:v>291</c:v>
                </c:pt>
                <c:pt idx="291">
                  <c:v>292</c:v>
                </c:pt>
                <c:pt idx="292">
                  <c:v>293</c:v>
                </c:pt>
                <c:pt idx="293">
                  <c:v>294</c:v>
                </c:pt>
                <c:pt idx="294">
                  <c:v>295</c:v>
                </c:pt>
                <c:pt idx="295">
                  <c:v>296</c:v>
                </c:pt>
                <c:pt idx="296">
                  <c:v>297</c:v>
                </c:pt>
                <c:pt idx="297">
                  <c:v>298</c:v>
                </c:pt>
                <c:pt idx="298">
                  <c:v>299</c:v>
                </c:pt>
                <c:pt idx="299">
                  <c:v>300</c:v>
                </c:pt>
              </c:numCache>
            </c:numRef>
          </c:xVal>
          <c:yVal>
            <c:numRef>
              <c:f>[pressy.xlsx]Sheet1!$L$2:$L$301</c:f>
              <c:numCache>
                <c:formatCode>General</c:formatCode>
                <c:ptCount val="30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pt idx="256">
                  <c:v>257</c:v>
                </c:pt>
                <c:pt idx="257">
                  <c:v>258</c:v>
                </c:pt>
                <c:pt idx="258">
                  <c:v>259</c:v>
                </c:pt>
                <c:pt idx="259">
                  <c:v>260</c:v>
                </c:pt>
                <c:pt idx="260">
                  <c:v>261</c:v>
                </c:pt>
                <c:pt idx="261">
                  <c:v>262</c:v>
                </c:pt>
                <c:pt idx="262">
                  <c:v>263</c:v>
                </c:pt>
                <c:pt idx="263">
                  <c:v>264</c:v>
                </c:pt>
                <c:pt idx="264">
                  <c:v>265</c:v>
                </c:pt>
                <c:pt idx="265">
                  <c:v>266</c:v>
                </c:pt>
                <c:pt idx="266">
                  <c:v>267</c:v>
                </c:pt>
                <c:pt idx="267">
                  <c:v>268</c:v>
                </c:pt>
                <c:pt idx="268">
                  <c:v>269</c:v>
                </c:pt>
                <c:pt idx="269">
                  <c:v>270</c:v>
                </c:pt>
                <c:pt idx="270">
                  <c:v>271</c:v>
                </c:pt>
                <c:pt idx="271">
                  <c:v>272</c:v>
                </c:pt>
                <c:pt idx="272">
                  <c:v>273</c:v>
                </c:pt>
                <c:pt idx="273">
                  <c:v>274</c:v>
                </c:pt>
                <c:pt idx="274">
                  <c:v>275</c:v>
                </c:pt>
                <c:pt idx="275">
                  <c:v>276</c:v>
                </c:pt>
                <c:pt idx="276">
                  <c:v>277</c:v>
                </c:pt>
                <c:pt idx="277">
                  <c:v>278</c:v>
                </c:pt>
                <c:pt idx="278">
                  <c:v>279</c:v>
                </c:pt>
                <c:pt idx="279">
                  <c:v>280</c:v>
                </c:pt>
                <c:pt idx="280">
                  <c:v>281</c:v>
                </c:pt>
                <c:pt idx="281">
                  <c:v>282</c:v>
                </c:pt>
                <c:pt idx="282">
                  <c:v>283</c:v>
                </c:pt>
                <c:pt idx="283">
                  <c:v>284</c:v>
                </c:pt>
                <c:pt idx="284">
                  <c:v>285</c:v>
                </c:pt>
                <c:pt idx="285">
                  <c:v>286</c:v>
                </c:pt>
                <c:pt idx="286">
                  <c:v>287</c:v>
                </c:pt>
                <c:pt idx="287">
                  <c:v>288</c:v>
                </c:pt>
                <c:pt idx="288">
                  <c:v>289</c:v>
                </c:pt>
                <c:pt idx="289">
                  <c:v>290</c:v>
                </c:pt>
                <c:pt idx="290">
                  <c:v>291</c:v>
                </c:pt>
                <c:pt idx="291">
                  <c:v>292</c:v>
                </c:pt>
                <c:pt idx="292">
                  <c:v>293</c:v>
                </c:pt>
                <c:pt idx="293">
                  <c:v>294</c:v>
                </c:pt>
                <c:pt idx="294">
                  <c:v>295</c:v>
                </c:pt>
                <c:pt idx="295">
                  <c:v>296</c:v>
                </c:pt>
                <c:pt idx="296">
                  <c:v>297</c:v>
                </c:pt>
                <c:pt idx="297">
                  <c:v>298</c:v>
                </c:pt>
                <c:pt idx="298">
                  <c:v>299</c:v>
                </c:pt>
                <c:pt idx="299">
                  <c:v>300</c:v>
                </c:pt>
              </c:numCache>
            </c:numRef>
          </c:yVal>
          <c:smooth val="0"/>
          <c:extLst xmlns:c16r2="http://schemas.microsoft.com/office/drawing/2015/06/chart">
            <c:ext xmlns:c16="http://schemas.microsoft.com/office/drawing/2014/chart" uri="{C3380CC4-5D6E-409C-BE32-E72D297353CC}">
              <c16:uniqueId val="{00000003-92F7-4974-8664-34AC4E3E0B9F}"/>
            </c:ext>
          </c:extLst>
        </c:ser>
        <c:dLbls>
          <c:showLegendKey val="0"/>
          <c:showVal val="0"/>
          <c:showCatName val="0"/>
          <c:showSerName val="0"/>
          <c:showPercent val="0"/>
          <c:showBubbleSize val="0"/>
        </c:dLbls>
        <c:axId val="125947760"/>
        <c:axId val="125948144"/>
      </c:scatterChart>
      <c:valAx>
        <c:axId val="125947760"/>
        <c:scaling>
          <c:orientation val="minMax"/>
          <c:max val="300"/>
        </c:scaling>
        <c:delete val="0"/>
        <c:axPos val="b"/>
        <c:title>
          <c:tx>
            <c:rich>
              <a:bodyPr rot="0" spcFirstLastPara="1" vertOverflow="ellipsis" vert="horz" wrap="square" anchor="ctr" anchorCtr="1"/>
              <a:lstStyle/>
              <a:p>
                <a:pPr>
                  <a:defRPr sz="2700" b="1" i="0" u="none" strike="noStrike" kern="1200" baseline="0">
                    <a:solidFill>
                      <a:schemeClr val="tx1">
                        <a:lumMod val="50000"/>
                        <a:lumOff val="50000"/>
                      </a:schemeClr>
                    </a:solidFill>
                    <a:latin typeface="+mn-lt"/>
                    <a:ea typeface="+mn-ea"/>
                    <a:cs typeface="+mn-cs"/>
                  </a:defRPr>
                </a:pPr>
                <a:r>
                  <a:rPr lang="en-US"/>
                  <a:t>In Situ Turbidity (FNU)</a:t>
                </a:r>
              </a:p>
            </c:rich>
          </c:tx>
          <c:layout>
            <c:manualLayout>
              <c:xMode val="edge"/>
              <c:yMode val="edge"/>
              <c:x val="0.34713040427238262"/>
              <c:y val="0.88539707276173807"/>
            </c:manualLayout>
          </c:layout>
          <c:overlay val="0"/>
          <c:spPr>
            <a:noFill/>
            <a:ln>
              <a:noFill/>
            </a:ln>
            <a:effectLst/>
          </c:spPr>
          <c:txPr>
            <a:bodyPr rot="0" spcFirstLastPara="1" vertOverflow="ellipsis" vert="horz" wrap="square" anchor="ctr" anchorCtr="1"/>
            <a:lstStyle/>
            <a:p>
              <a:pPr>
                <a:defRPr sz="2700" b="1" i="0" u="none" strike="noStrike" kern="1200" baseline="0">
                  <a:solidFill>
                    <a:schemeClr val="tx1">
                      <a:lumMod val="50000"/>
                      <a:lumOff val="50000"/>
                    </a:schemeClr>
                  </a:solidFill>
                  <a:latin typeface="+mn-lt"/>
                  <a:ea typeface="+mn-ea"/>
                  <a:cs typeface="+mn-cs"/>
                </a:defRPr>
              </a:pPr>
              <a:endParaRPr lang="en-US"/>
            </a:p>
          </c:txPr>
        </c:title>
        <c:numFmt formatCode="General" sourceLinked="1"/>
        <c:majorTickMark val="none"/>
        <c:minorTickMark val="none"/>
        <c:tickLblPos val="nextTo"/>
        <c:spPr>
          <a:noFill/>
          <a:ln>
            <a:solidFill>
              <a:schemeClr val="tx2">
                <a:lumMod val="40000"/>
                <a:lumOff val="60000"/>
              </a:schemeClr>
            </a:solidFill>
          </a:ln>
          <a:effectLst/>
        </c:spPr>
        <c:txPr>
          <a:bodyPr rot="-60000000" spcFirstLastPara="1" vertOverflow="ellipsis" vert="horz" wrap="square" anchor="ctr" anchorCtr="1"/>
          <a:lstStyle/>
          <a:p>
            <a:pPr>
              <a:defRPr sz="2700" b="0" i="0" u="none" strike="noStrike" kern="1200" baseline="0">
                <a:solidFill>
                  <a:schemeClr val="tx1">
                    <a:lumMod val="50000"/>
                    <a:lumOff val="50000"/>
                  </a:schemeClr>
                </a:solidFill>
                <a:latin typeface="+mn-lt"/>
                <a:ea typeface="+mn-ea"/>
                <a:cs typeface="+mn-cs"/>
              </a:defRPr>
            </a:pPr>
            <a:endParaRPr lang="en-US"/>
          </a:p>
        </c:txPr>
        <c:crossAx val="125948144"/>
        <c:crosses val="autoZero"/>
        <c:crossBetween val="midCat"/>
      </c:valAx>
      <c:valAx>
        <c:axId val="125948144"/>
        <c:scaling>
          <c:orientation val="minMax"/>
          <c:max val="300"/>
        </c:scaling>
        <c:delete val="0"/>
        <c:axPos val="l"/>
        <c:title>
          <c:tx>
            <c:rich>
              <a:bodyPr rot="-5400000" spcFirstLastPara="1" vertOverflow="ellipsis" vert="horz" wrap="square" anchor="ctr" anchorCtr="1"/>
              <a:lstStyle/>
              <a:p>
                <a:pPr>
                  <a:defRPr sz="2700" b="1" i="0" u="none" strike="noStrike" kern="1200" baseline="0">
                    <a:solidFill>
                      <a:schemeClr val="tx1">
                        <a:lumMod val="50000"/>
                        <a:lumOff val="50000"/>
                      </a:schemeClr>
                    </a:solidFill>
                    <a:latin typeface="+mn-lt"/>
                    <a:ea typeface="+mn-ea"/>
                    <a:cs typeface="+mn-cs"/>
                  </a:defRPr>
                </a:pPr>
                <a:r>
                  <a:rPr lang="en-US"/>
                  <a:t>AVIRIS Turbidity (FNU)</a:t>
                </a:r>
              </a:p>
            </c:rich>
          </c:tx>
          <c:layout>
            <c:manualLayout>
              <c:xMode val="edge"/>
              <c:yMode val="edge"/>
              <c:x val="1.2505240230387866E-2"/>
              <c:y val="0.18535036636045493"/>
            </c:manualLayout>
          </c:layout>
          <c:overlay val="0"/>
          <c:spPr>
            <a:noFill/>
            <a:ln>
              <a:noFill/>
            </a:ln>
            <a:effectLst/>
          </c:spPr>
          <c:txPr>
            <a:bodyPr rot="-5400000" spcFirstLastPara="1" vertOverflow="ellipsis" vert="horz" wrap="square" anchor="ctr" anchorCtr="1"/>
            <a:lstStyle/>
            <a:p>
              <a:pPr>
                <a:defRPr sz="2700" b="1" i="0" u="none" strike="noStrike" kern="1200" baseline="0">
                  <a:solidFill>
                    <a:schemeClr val="tx1">
                      <a:lumMod val="50000"/>
                      <a:lumOff val="50000"/>
                    </a:schemeClr>
                  </a:solidFill>
                  <a:latin typeface="+mn-lt"/>
                  <a:ea typeface="+mn-ea"/>
                  <a:cs typeface="+mn-cs"/>
                </a:defRPr>
              </a:pPr>
              <a:endParaRPr lang="en-US"/>
            </a:p>
          </c:txPr>
        </c:title>
        <c:numFmt formatCode="General" sourceLinked="1"/>
        <c:majorTickMark val="none"/>
        <c:minorTickMark val="none"/>
        <c:tickLblPos val="nextTo"/>
        <c:spPr>
          <a:noFill/>
          <a:ln>
            <a:solidFill>
              <a:schemeClr val="tx2">
                <a:lumMod val="40000"/>
                <a:lumOff val="60000"/>
              </a:schemeClr>
            </a:solidFill>
          </a:ln>
          <a:effectLst/>
        </c:spPr>
        <c:txPr>
          <a:bodyPr rot="-60000000" spcFirstLastPara="1" vertOverflow="ellipsis" vert="horz" wrap="square" anchor="ctr" anchorCtr="1"/>
          <a:lstStyle/>
          <a:p>
            <a:pPr>
              <a:defRPr sz="2700" b="0" i="0" u="none" strike="noStrike" kern="1200" baseline="0">
                <a:solidFill>
                  <a:schemeClr val="tx1">
                    <a:lumMod val="50000"/>
                    <a:lumOff val="50000"/>
                  </a:schemeClr>
                </a:solidFill>
                <a:latin typeface="+mn-lt"/>
                <a:ea typeface="+mn-ea"/>
                <a:cs typeface="+mn-cs"/>
              </a:defRPr>
            </a:pPr>
            <a:endParaRPr lang="en-US"/>
          </a:p>
        </c:txPr>
        <c:crossAx val="125947760"/>
        <c:crosses val="autoZero"/>
        <c:crossBetween val="midCat"/>
      </c:valAx>
      <c:spPr>
        <a:noFill/>
        <a:ln w="12700">
          <a:solidFill>
            <a:schemeClr val="tx1">
              <a:lumMod val="50000"/>
              <a:lumOff val="50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sz="2700">
          <a:solidFill>
            <a:schemeClr val="tx1">
              <a:lumMod val="50000"/>
              <a:lumOff val="50000"/>
            </a:schemeClr>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2">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9525" cap="rnd">
        <a:solidFill>
          <a:schemeClr val="phClr"/>
        </a:solidFill>
        <a:round/>
      </a:ln>
    </cs:spPr>
  </cs:dataPointLine>
  <cs:dataPointMarker>
    <cs:lnRef idx="0">
      <cs:styleClr val="auto"/>
    </cs:lnRef>
    <cs:fillRef idx="3">
      <cs:styleClr val="auto"/>
    </cs:fillRef>
    <cs:effectRef idx="2"/>
    <cs:fontRef idx="minor">
      <a:schemeClr val="tx2"/>
    </cs:fontRef>
    <cs:spPr>
      <a:ln w="9525">
        <a:solidFill>
          <a:schemeClr val="phClr"/>
        </a:solidFill>
        <a:round/>
      </a:ln>
    </cs:spPr>
  </cs:dataPointMarker>
  <cs:dataPointMarkerLayout symbol="circle" size="5"/>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9525" cap="rnd">
        <a:solidFill>
          <a:schemeClr val="phClr"/>
        </a:solidFill>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spPr>
      <a:ln>
        <a:solidFill>
          <a:schemeClr val="tx2">
            <a:lumMod val="40000"/>
            <a:lumOff val="60000"/>
          </a:schemeClr>
        </a:solidFill>
      </a:ln>
    </cs:spPr>
    <cs:defRPr sz="900" kern="1200"/>
  </cs:valueAxis>
  <cs:wall>
    <cs:lnRef idx="0"/>
    <cs:fillRef idx="0"/>
    <cs:effectRef idx="0"/>
    <cs:fontRef idx="minor">
      <a:schemeClr val="tx2"/>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EA2C9D-2774-4EE6-A095-71FEEFC5E36C}" type="datetimeFigureOut">
              <a:rPr lang="en-US" smtClean="0"/>
              <a:t>11/22/2017</a:t>
            </a:fld>
            <a:endParaRPr lang="en-US"/>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C1791A-EFF6-4BA4-A6E8-31A20CA369C0}" type="slidenum">
              <a:rPr lang="en-US" smtClean="0"/>
              <a:t>‹#›</a:t>
            </a:fld>
            <a:endParaRPr lang="en-US"/>
          </a:p>
        </p:txBody>
      </p:sp>
    </p:spTree>
    <p:extLst>
      <p:ext uri="{BB962C8B-B14F-4D97-AF65-F5344CB8AC3E}">
        <p14:creationId xmlns:p14="http://schemas.microsoft.com/office/powerpoint/2010/main" val="21591880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27432000" cy="36575999"/>
          </a:xfrm>
          <a:prstGeom prst="rect">
            <a:avLst/>
          </a:prstGeom>
        </p:spPr>
      </p:pic>
      <p:sp>
        <p:nvSpPr>
          <p:cNvPr id="10" name="Main Title"/>
          <p:cNvSpPr>
            <a:spLocks noGrp="1"/>
          </p:cNvSpPr>
          <p:nvPr>
            <p:ph type="body" sz="quarter" idx="10" hasCustomPrompt="1"/>
          </p:nvPr>
        </p:nvSpPr>
        <p:spPr>
          <a:xfrm rot="16200000">
            <a:off x="15170484" y="21966321"/>
            <a:ext cx="21421558" cy="2314074"/>
          </a:xfrm>
          <a:prstGeom prst="rect">
            <a:avLst/>
          </a:prstGeom>
        </p:spPr>
        <p:txBody>
          <a:bodyPr/>
          <a:lstStyle>
            <a:lvl1pPr marL="0" indent="0" algn="l">
              <a:buNone/>
              <a:defRPr sz="16000" b="0" baseline="0">
                <a:solidFill>
                  <a:srgbClr val="379CC4"/>
                </a:solidFill>
                <a:latin typeface="+mj-lt"/>
              </a:defRPr>
            </a:lvl1pPr>
          </a:lstStyle>
          <a:p>
            <a:pPr lvl="0"/>
            <a:r>
              <a:rPr lang="en-US" dirty="0"/>
              <a:t>Short Title [Title Case]</a:t>
            </a:r>
          </a:p>
        </p:txBody>
      </p:sp>
      <p:sp>
        <p:nvSpPr>
          <p:cNvPr id="9" name="Subtitle"/>
          <p:cNvSpPr>
            <a:spLocks noGrp="1"/>
          </p:cNvSpPr>
          <p:nvPr>
            <p:ph type="body" sz="quarter" idx="13" hasCustomPrompt="1"/>
          </p:nvPr>
        </p:nvSpPr>
        <p:spPr>
          <a:xfrm>
            <a:off x="5715000" y="438150"/>
            <a:ext cx="16173450" cy="3333750"/>
          </a:xfrm>
          <a:prstGeom prst="rect">
            <a:avLst/>
          </a:prstGeom>
        </p:spPr>
        <p:txBody>
          <a:bodyPr anchor="ctr"/>
          <a:lstStyle>
            <a:lvl1pPr marL="0" indent="0" algn="ctr">
              <a:spcBef>
                <a:spcPts val="0"/>
              </a:spcBef>
              <a:buNone/>
              <a:defRPr sz="6000" b="1" baseline="0">
                <a:solidFill>
                  <a:srgbClr val="379CC4"/>
                </a:solidFill>
                <a:latin typeface="+mj-lt"/>
              </a:defRPr>
            </a:lvl1pPr>
            <a:lvl2pPr>
              <a:defRPr sz="4800"/>
            </a:lvl2pPr>
            <a:lvl3pPr>
              <a:defRPr sz="4000"/>
            </a:lvl3pPr>
            <a:lvl4pPr>
              <a:defRPr sz="3600"/>
            </a:lvl4pPr>
            <a:lvl5pPr>
              <a:defRPr sz="3600"/>
            </a:lvl5pPr>
          </a:lstStyle>
          <a:p>
            <a:pPr lvl="0"/>
            <a:r>
              <a:rPr lang="en-US" dirty="0"/>
              <a:t>Project Subtitle </a:t>
            </a:r>
          </a:p>
          <a:p>
            <a:pPr lvl="0"/>
            <a:r>
              <a:rPr lang="en-US" dirty="0"/>
              <a:t>[Use Title Case]</a:t>
            </a:r>
          </a:p>
        </p:txBody>
      </p:sp>
    </p:spTree>
    <p:extLst>
      <p:ext uri="{BB962C8B-B14F-4D97-AF65-F5344CB8AC3E}">
        <p14:creationId xmlns:p14="http://schemas.microsoft.com/office/powerpoint/2010/main" val="36038083"/>
      </p:ext>
    </p:extLst>
  </p:cSld>
  <p:clrMapOvr>
    <a:masterClrMapping/>
  </p:clrMapOvr>
  <p:extLst mod="1">
    <p:ext uri="{DCECCB84-F9BA-43D5-87BE-67443E8EF086}">
      <p15:sldGuideLst xmlns:p15="http://schemas.microsoft.com/office/powerpoint/2012/main">
        <p15:guide id="1" pos="576" userDrawn="1">
          <p15:clr>
            <a:srgbClr val="FBAE40"/>
          </p15:clr>
        </p15:guide>
        <p15:guide id="2" pos="15264" userDrawn="1">
          <p15:clr>
            <a:srgbClr val="FBAE40"/>
          </p15:clr>
        </p15:guide>
        <p15:guide id="3" pos="8640" userDrawn="1">
          <p15:clr>
            <a:srgbClr val="FBAE40"/>
          </p15:clr>
        </p15:guide>
        <p15:guide id="4" orient="horz" pos="2880" userDrawn="1">
          <p15:clr>
            <a:srgbClr val="FBAE40"/>
          </p15:clr>
        </p15:guide>
        <p15:guide id="5" orient="horz" pos="2592" userDrawn="1">
          <p15:clr>
            <a:srgbClr val="FBAE40"/>
          </p15:clr>
        </p15:guide>
        <p15:guide id="6" orient="horz" pos="22752" userDrawn="1">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459984"/>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jpe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jpe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4.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jpeg"/><Relationship Id="rId14"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250111" y="15573941"/>
            <a:ext cx="11010360" cy="769441"/>
          </a:xfrm>
          <a:prstGeom prst="rect">
            <a:avLst/>
          </a:prstGeom>
          <a:noFill/>
        </p:spPr>
        <p:txBody>
          <a:bodyPr wrap="square" rtlCol="0">
            <a:spAutoFit/>
          </a:bodyPr>
          <a:lstStyle/>
          <a:p>
            <a:r>
              <a:rPr lang="en-US" sz="4400" b="1" dirty="0">
                <a:solidFill>
                  <a:srgbClr val="379CC4"/>
                </a:solidFill>
                <a:latin typeface="Century Gothic" panose="020B0502020202020204" pitchFamily="34" charset="0"/>
              </a:rPr>
              <a:t>Results</a:t>
            </a:r>
          </a:p>
        </p:txBody>
      </p:sp>
      <p:sp>
        <p:nvSpPr>
          <p:cNvPr id="15" name="TextBox 14"/>
          <p:cNvSpPr txBox="1"/>
          <p:nvPr/>
        </p:nvSpPr>
        <p:spPr>
          <a:xfrm>
            <a:off x="886382" y="4627453"/>
            <a:ext cx="11973803" cy="800005"/>
          </a:xfrm>
          <a:prstGeom prst="rect">
            <a:avLst/>
          </a:prstGeom>
          <a:noFill/>
        </p:spPr>
        <p:txBody>
          <a:bodyPr wrap="square" rtlCol="0">
            <a:spAutoFit/>
          </a:bodyPr>
          <a:lstStyle/>
          <a:p>
            <a:r>
              <a:rPr lang="en-US" sz="4400" b="1" dirty="0">
                <a:solidFill>
                  <a:srgbClr val="379CC4"/>
                </a:solidFill>
                <a:latin typeface="Century Gothic" panose="020B0502020202020204" pitchFamily="34" charset="0"/>
              </a:rPr>
              <a:t>Abstract</a:t>
            </a:r>
          </a:p>
        </p:txBody>
      </p:sp>
      <p:sp>
        <p:nvSpPr>
          <p:cNvPr id="16" name="TextBox 15"/>
          <p:cNvSpPr txBox="1"/>
          <p:nvPr/>
        </p:nvSpPr>
        <p:spPr>
          <a:xfrm>
            <a:off x="886382" y="13416721"/>
            <a:ext cx="8556499" cy="800005"/>
          </a:xfrm>
          <a:prstGeom prst="rect">
            <a:avLst/>
          </a:prstGeom>
          <a:noFill/>
        </p:spPr>
        <p:txBody>
          <a:bodyPr wrap="square" rtlCol="0">
            <a:spAutoFit/>
          </a:bodyPr>
          <a:lstStyle/>
          <a:p>
            <a:r>
              <a:rPr lang="en-US" sz="4400" b="1" dirty="0">
                <a:solidFill>
                  <a:srgbClr val="379CC4"/>
                </a:solidFill>
                <a:latin typeface="Century Gothic" panose="020B0502020202020204" pitchFamily="34" charset="0"/>
              </a:rPr>
              <a:t>Objectives</a:t>
            </a:r>
          </a:p>
        </p:txBody>
      </p:sp>
      <p:sp>
        <p:nvSpPr>
          <p:cNvPr id="17" name="TextBox 16"/>
          <p:cNvSpPr txBox="1"/>
          <p:nvPr/>
        </p:nvSpPr>
        <p:spPr>
          <a:xfrm>
            <a:off x="13250111" y="4488830"/>
            <a:ext cx="11407715" cy="769441"/>
          </a:xfrm>
          <a:prstGeom prst="rect">
            <a:avLst/>
          </a:prstGeom>
          <a:noFill/>
        </p:spPr>
        <p:txBody>
          <a:bodyPr wrap="square" rtlCol="0">
            <a:spAutoFit/>
          </a:bodyPr>
          <a:lstStyle/>
          <a:p>
            <a:r>
              <a:rPr lang="en-US" sz="4400" b="1" dirty="0">
                <a:solidFill>
                  <a:srgbClr val="379CC4"/>
                </a:solidFill>
                <a:latin typeface="Century Gothic" panose="020B0502020202020204" pitchFamily="34" charset="0"/>
              </a:rPr>
              <a:t>Methodology</a:t>
            </a:r>
          </a:p>
        </p:txBody>
      </p:sp>
      <p:sp>
        <p:nvSpPr>
          <p:cNvPr id="18" name="TextBox 17"/>
          <p:cNvSpPr txBox="1"/>
          <p:nvPr/>
        </p:nvSpPr>
        <p:spPr>
          <a:xfrm>
            <a:off x="886382" y="17097185"/>
            <a:ext cx="8556499" cy="800005"/>
          </a:xfrm>
          <a:prstGeom prst="rect">
            <a:avLst/>
          </a:prstGeom>
          <a:noFill/>
        </p:spPr>
        <p:txBody>
          <a:bodyPr wrap="square" rtlCol="0">
            <a:spAutoFit/>
          </a:bodyPr>
          <a:lstStyle/>
          <a:p>
            <a:r>
              <a:rPr lang="en-US" sz="4400" b="1" dirty="0">
                <a:solidFill>
                  <a:srgbClr val="379CC4"/>
                </a:solidFill>
                <a:latin typeface="Century Gothic" panose="020B0502020202020204" pitchFamily="34" charset="0"/>
              </a:rPr>
              <a:t>Study Area</a:t>
            </a:r>
          </a:p>
        </p:txBody>
      </p:sp>
      <p:sp>
        <p:nvSpPr>
          <p:cNvPr id="19" name="TextBox 18"/>
          <p:cNvSpPr txBox="1"/>
          <p:nvPr/>
        </p:nvSpPr>
        <p:spPr>
          <a:xfrm>
            <a:off x="886382" y="27469294"/>
            <a:ext cx="8229600" cy="769441"/>
          </a:xfrm>
          <a:prstGeom prst="rect">
            <a:avLst/>
          </a:prstGeom>
          <a:noFill/>
        </p:spPr>
        <p:txBody>
          <a:bodyPr wrap="square" rtlCol="0">
            <a:spAutoFit/>
          </a:bodyPr>
          <a:lstStyle/>
          <a:p>
            <a:r>
              <a:rPr lang="en-US" sz="4400" b="1" dirty="0">
                <a:solidFill>
                  <a:srgbClr val="379CC4"/>
                </a:solidFill>
                <a:latin typeface="Century Gothic" panose="020B0502020202020204" pitchFamily="34" charset="0"/>
              </a:rPr>
              <a:t>Earth Observations</a:t>
            </a:r>
          </a:p>
        </p:txBody>
      </p:sp>
      <p:sp>
        <p:nvSpPr>
          <p:cNvPr id="21" name="TextBox 20"/>
          <p:cNvSpPr txBox="1"/>
          <p:nvPr/>
        </p:nvSpPr>
        <p:spPr>
          <a:xfrm>
            <a:off x="13250111" y="26822146"/>
            <a:ext cx="8229600" cy="769441"/>
          </a:xfrm>
          <a:prstGeom prst="rect">
            <a:avLst/>
          </a:prstGeom>
          <a:noFill/>
        </p:spPr>
        <p:txBody>
          <a:bodyPr wrap="square" rtlCol="0">
            <a:spAutoFit/>
          </a:bodyPr>
          <a:lstStyle/>
          <a:p>
            <a:r>
              <a:rPr lang="en-US" sz="4400" b="1" dirty="0">
                <a:solidFill>
                  <a:srgbClr val="379CC4"/>
                </a:solidFill>
                <a:latin typeface="Century Gothic" panose="020B0502020202020204" pitchFamily="34" charset="0"/>
              </a:rPr>
              <a:t>Acknowledgements</a:t>
            </a:r>
          </a:p>
        </p:txBody>
      </p:sp>
      <p:sp>
        <p:nvSpPr>
          <p:cNvPr id="22" name="TextBox 21"/>
          <p:cNvSpPr txBox="1"/>
          <p:nvPr/>
        </p:nvSpPr>
        <p:spPr>
          <a:xfrm>
            <a:off x="13250111" y="11235238"/>
            <a:ext cx="8229600" cy="769441"/>
          </a:xfrm>
          <a:prstGeom prst="rect">
            <a:avLst/>
          </a:prstGeom>
          <a:noFill/>
        </p:spPr>
        <p:txBody>
          <a:bodyPr wrap="square" rtlCol="0">
            <a:spAutoFit/>
          </a:bodyPr>
          <a:lstStyle/>
          <a:p>
            <a:r>
              <a:rPr lang="en-US" sz="4400" b="1" dirty="0">
                <a:solidFill>
                  <a:srgbClr val="379CC4"/>
                </a:solidFill>
                <a:latin typeface="Century Gothic" panose="020B0502020202020204" pitchFamily="34" charset="0"/>
              </a:rPr>
              <a:t>Project Partners</a:t>
            </a:r>
          </a:p>
        </p:txBody>
      </p:sp>
      <p:sp>
        <p:nvSpPr>
          <p:cNvPr id="32" name="Subtitle"/>
          <p:cNvSpPr>
            <a:spLocks noGrp="1"/>
          </p:cNvSpPr>
          <p:nvPr>
            <p:ph type="body" sz="quarter" idx="13" hasCustomPrompt="1"/>
          </p:nvPr>
        </p:nvSpPr>
        <p:spPr>
          <a:xfrm>
            <a:off x="5715000" y="438150"/>
            <a:ext cx="16173450" cy="3333750"/>
          </a:xfrm>
          <a:prstGeom prst="rect">
            <a:avLst/>
          </a:prstGeom>
        </p:spPr>
        <p:txBody>
          <a:bodyPr anchor="ctr"/>
          <a:lstStyle>
            <a:lvl1pPr marL="0" indent="0" algn="ctr">
              <a:spcBef>
                <a:spcPts val="0"/>
              </a:spcBef>
              <a:buNone/>
              <a:defRPr sz="6000" b="1" baseline="0">
                <a:solidFill>
                  <a:srgbClr val="EA7845"/>
                </a:solidFill>
                <a:latin typeface="+mj-lt"/>
              </a:defRPr>
            </a:lvl1pPr>
            <a:lvl2pPr>
              <a:defRPr sz="4800"/>
            </a:lvl2pPr>
            <a:lvl3pPr>
              <a:defRPr sz="4000"/>
            </a:lvl3pPr>
            <a:lvl4pPr>
              <a:defRPr sz="3600"/>
            </a:lvl4pPr>
            <a:lvl5pPr>
              <a:defRPr sz="3600"/>
            </a:lvl5pPr>
          </a:lstStyle>
          <a:p>
            <a:pPr lvl="0"/>
            <a:r>
              <a:rPr lang="en-US" dirty="0">
                <a:solidFill>
                  <a:srgbClr val="379CC4"/>
                </a:solidFill>
              </a:rPr>
              <a:t>Improving Water Quality Monitoring Management in the San Francisco Bay Delta Utilizing NASA Earth Observations In Association with the Delta Smelt</a:t>
            </a:r>
          </a:p>
        </p:txBody>
      </p:sp>
      <p:sp>
        <p:nvSpPr>
          <p:cNvPr id="36" name="Text Placeholder 16"/>
          <p:cNvSpPr txBox="1">
            <a:spLocks/>
          </p:cNvSpPr>
          <p:nvPr/>
        </p:nvSpPr>
        <p:spPr>
          <a:xfrm>
            <a:off x="886382" y="5615564"/>
            <a:ext cx="11652604" cy="8306892"/>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just"/>
            <a:r>
              <a:rPr lang="en-US" dirty="0"/>
              <a:t>Water quality plays a critical role in California’s freshwater supply and environmental health in the San Francisco Bay-Delta. While there are measures in place to protect human and environmental health from poor water quality conditions, implementation of these measures is frequently reliant on physical water samples and fixed station data, both of which have gaps in spatial and temporal coverage of water quality conditions. The Bay-Delta has high turbidity values, and optimal smelt conditions occur at 12 </a:t>
            </a:r>
            <a:r>
              <a:rPr lang="en-US" dirty="0" err="1"/>
              <a:t>Formazin</a:t>
            </a:r>
            <a:r>
              <a:rPr lang="en-US" dirty="0"/>
              <a:t> </a:t>
            </a:r>
            <a:r>
              <a:rPr lang="en-US" dirty="0" err="1"/>
              <a:t>Nephelometric</a:t>
            </a:r>
            <a:r>
              <a:rPr lang="en-US" dirty="0"/>
              <a:t> Units (FNU). However, during these periods of high turbidity, water export pumps shutoffs are triggered in order to minimize smelt entrainment. In partnership with the Metropolitan Water District (MWD), this project aimed to gain a better understanding of water quality through the use of remote sensing. The team used hyperspectral data from AVIRIS-NG, along with multispectral data from Landsat 8 OLI and Sentinel-2 MSI, in the San Francisco Bay-Delta from April 2013 to August 2017. </a:t>
            </a:r>
            <a:r>
              <a:rPr lang="en-US" i="1" dirty="0"/>
              <a:t>In situ </a:t>
            </a:r>
            <a:r>
              <a:rPr lang="en-US" dirty="0"/>
              <a:t>turbidity data from United States Geological Survey (USGS) and California Data Exchange Center (CDEC) water quality stations were compared against hyperspectral derived turbidity. This hyperspectral derived turbidity was also compared to derived turbidity from multispectral data. The </a:t>
            </a:r>
            <a:r>
              <a:rPr lang="en-US" dirty="0" err="1"/>
              <a:t>spatio</a:t>
            </a:r>
            <a:r>
              <a:rPr lang="en-US" dirty="0"/>
              <a:t>-temporal dynamics of turbidity in this region will provide insight as to how the environmental conditions impacting smelt are evolving. Consequently, the results of this analysis can be used to enhance turbidity monitoring and create efficient management plans that support the smelt. </a:t>
            </a:r>
          </a:p>
        </p:txBody>
      </p:sp>
      <p:sp>
        <p:nvSpPr>
          <p:cNvPr id="47" name="Main Title"/>
          <p:cNvSpPr>
            <a:spLocks noGrp="1"/>
          </p:cNvSpPr>
          <p:nvPr>
            <p:ph type="body" sz="quarter" idx="10" hasCustomPrompt="1"/>
          </p:nvPr>
        </p:nvSpPr>
        <p:spPr>
          <a:xfrm rot="16200000">
            <a:off x="11208610" y="18004447"/>
            <a:ext cx="29345306" cy="2314074"/>
          </a:xfrm>
          <a:prstGeom prst="rect">
            <a:avLst/>
          </a:prstGeom>
        </p:spPr>
        <p:txBody>
          <a:bodyPr anchor="ctr"/>
          <a:lstStyle>
            <a:lvl1pPr marL="0" indent="0" algn="l">
              <a:buNone/>
              <a:defRPr sz="16000" b="0" baseline="0">
                <a:solidFill>
                  <a:srgbClr val="E97845"/>
                </a:solidFill>
                <a:latin typeface="+mj-lt"/>
              </a:defRPr>
            </a:lvl1pPr>
          </a:lstStyle>
          <a:p>
            <a:pPr lvl="0"/>
            <a:r>
              <a:rPr lang="en-US" sz="10500" b="1" dirty="0">
                <a:solidFill>
                  <a:srgbClr val="379CC4"/>
                </a:solidFill>
              </a:rPr>
              <a:t>San Francisco Bay-Delta </a:t>
            </a:r>
            <a:r>
              <a:rPr lang="en-US" sz="10500" dirty="0">
                <a:solidFill>
                  <a:srgbClr val="379CC4"/>
                </a:solidFill>
              </a:rPr>
              <a:t>Water Resources II</a:t>
            </a:r>
          </a:p>
        </p:txBody>
      </p:sp>
      <p:sp>
        <p:nvSpPr>
          <p:cNvPr id="108" name="Text Placeholder 16"/>
          <p:cNvSpPr txBox="1">
            <a:spLocks/>
          </p:cNvSpPr>
          <p:nvPr/>
        </p:nvSpPr>
        <p:spPr>
          <a:xfrm>
            <a:off x="13250111" y="24074211"/>
            <a:ext cx="10972800" cy="2599183"/>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buClr>
                <a:srgbClr val="379CC4"/>
              </a:buClr>
            </a:pPr>
            <a:r>
              <a:rPr lang="en-US" dirty="0"/>
              <a:t>Sentinel-2 showed </a:t>
            </a:r>
            <a:r>
              <a:rPr lang="en-US" dirty="0" smtClean="0"/>
              <a:t>the best </a:t>
            </a:r>
            <a:r>
              <a:rPr lang="en-US" dirty="0"/>
              <a:t>matchup for </a:t>
            </a:r>
            <a:r>
              <a:rPr lang="en-US" i="1" dirty="0"/>
              <a:t>in situ </a:t>
            </a:r>
            <a:r>
              <a:rPr lang="en-US" dirty="0"/>
              <a:t>turbidity values.</a:t>
            </a:r>
          </a:p>
          <a:p>
            <a:pPr marL="347663" indent="-347663">
              <a:buClr>
                <a:srgbClr val="379CC4"/>
              </a:buClr>
            </a:pPr>
            <a:r>
              <a:rPr lang="en-US" dirty="0"/>
              <a:t>The flights with </a:t>
            </a:r>
            <a:r>
              <a:rPr lang="en-US" b="1" dirty="0"/>
              <a:t>direct</a:t>
            </a:r>
            <a:r>
              <a:rPr lang="en-US" dirty="0"/>
              <a:t> spatial and temporal intersections with </a:t>
            </a:r>
            <a:r>
              <a:rPr lang="en-US" i="1" dirty="0"/>
              <a:t>in situ </a:t>
            </a:r>
            <a:r>
              <a:rPr lang="en-US" dirty="0"/>
              <a:t>data should be further analyzed to validate AVIRIS-NG data.</a:t>
            </a:r>
          </a:p>
          <a:p>
            <a:pPr marL="347663" indent="-347663">
              <a:buClr>
                <a:srgbClr val="379CC4"/>
              </a:buClr>
            </a:pPr>
            <a:r>
              <a:rPr lang="en-US" dirty="0"/>
              <a:t>The accuracy from the hyperspectral data improved beyond the 12 FNU </a:t>
            </a:r>
            <a:r>
              <a:rPr lang="en-US" dirty="0" smtClean="0"/>
              <a:t>threshold.</a:t>
            </a:r>
            <a:endParaRPr lang="en-US" dirty="0"/>
          </a:p>
          <a:p>
            <a:pPr marL="347663" indent="-347663">
              <a:buClr>
                <a:srgbClr val="379CC4"/>
              </a:buClr>
            </a:pPr>
            <a:endParaRPr lang="en-US" sz="2400" dirty="0">
              <a:solidFill>
                <a:schemeClr val="bg2">
                  <a:lumMod val="50000"/>
                </a:schemeClr>
              </a:solidFill>
            </a:endParaRPr>
          </a:p>
        </p:txBody>
      </p:sp>
      <p:sp>
        <p:nvSpPr>
          <p:cNvPr id="37" name="Subtitle"/>
          <p:cNvSpPr txBox="1">
            <a:spLocks/>
          </p:cNvSpPr>
          <p:nvPr/>
        </p:nvSpPr>
        <p:spPr>
          <a:xfrm>
            <a:off x="6108266" y="35084270"/>
            <a:ext cx="15501257" cy="1034530"/>
          </a:xfrm>
          <a:prstGeom prst="rect">
            <a:avLst/>
          </a:prstGeom>
        </p:spPr>
        <p:txBody>
          <a:bodyPr anchor="ctr"/>
          <a:lstStyle>
            <a:lvl1pPr marL="0" indent="0" algn="ctr" defTabSz="2743200" rtl="0" eaLnBrk="1" latinLnBrk="0" hangingPunct="1">
              <a:lnSpc>
                <a:spcPct val="90000"/>
              </a:lnSpc>
              <a:spcBef>
                <a:spcPts val="0"/>
              </a:spcBef>
              <a:buFont typeface="Arial" panose="020B0604020202020204" pitchFamily="34" charset="0"/>
              <a:buNone/>
              <a:defRPr sz="6000" b="1" kern="1200" baseline="0">
                <a:solidFill>
                  <a:srgbClr val="EA7845"/>
                </a:solidFill>
                <a:latin typeface="+mj-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48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4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36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36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4800" b="0" dirty="0">
                <a:solidFill>
                  <a:srgbClr val="379CC4"/>
                </a:solidFill>
              </a:rPr>
              <a:t>California – JPL</a:t>
            </a:r>
          </a:p>
          <a:p>
            <a:r>
              <a:rPr lang="en-US" sz="4800" b="0" dirty="0">
                <a:solidFill>
                  <a:srgbClr val="379CC4"/>
                </a:solidFill>
              </a:rPr>
              <a:t>Fall 2017</a:t>
            </a:r>
          </a:p>
        </p:txBody>
      </p:sp>
      <p:grpSp>
        <p:nvGrpSpPr>
          <p:cNvPr id="39" name="Group 38"/>
          <p:cNvGrpSpPr/>
          <p:nvPr/>
        </p:nvGrpSpPr>
        <p:grpSpPr>
          <a:xfrm>
            <a:off x="2366050" y="17989954"/>
            <a:ext cx="7733973" cy="9584144"/>
            <a:chOff x="946126" y="9788933"/>
            <a:chExt cx="6755307" cy="8038238"/>
          </a:xfrm>
        </p:grpSpPr>
        <p:grpSp>
          <p:nvGrpSpPr>
            <p:cNvPr id="42" name="Group 41"/>
            <p:cNvGrpSpPr/>
            <p:nvPr/>
          </p:nvGrpSpPr>
          <p:grpSpPr>
            <a:xfrm>
              <a:off x="946126" y="9788933"/>
              <a:ext cx="6202323" cy="7811801"/>
              <a:chOff x="946126" y="9788933"/>
              <a:chExt cx="6202323" cy="7811801"/>
            </a:xfrm>
          </p:grpSpPr>
          <p:grpSp>
            <p:nvGrpSpPr>
              <p:cNvPr id="49" name="Group 48"/>
              <p:cNvGrpSpPr/>
              <p:nvPr/>
            </p:nvGrpSpPr>
            <p:grpSpPr>
              <a:xfrm>
                <a:off x="946126" y="9788933"/>
                <a:ext cx="6202323" cy="7811801"/>
                <a:chOff x="18225539" y="3910301"/>
                <a:chExt cx="6202323" cy="7811801"/>
              </a:xfrm>
            </p:grpSpPr>
            <p:pic>
              <p:nvPicPr>
                <p:cNvPr id="51" name="Picture 5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76720" y="3910301"/>
                  <a:ext cx="6151142" cy="7811801"/>
                </a:xfrm>
                <a:prstGeom prst="rect">
                  <a:avLst/>
                </a:prstGeom>
              </p:spPr>
            </p:pic>
            <p:grpSp>
              <p:nvGrpSpPr>
                <p:cNvPr id="52" name="Group 51"/>
                <p:cNvGrpSpPr/>
                <p:nvPr/>
              </p:nvGrpSpPr>
              <p:grpSpPr>
                <a:xfrm>
                  <a:off x="18225539" y="4510146"/>
                  <a:ext cx="6123415" cy="6001376"/>
                  <a:chOff x="10377903" y="10507826"/>
                  <a:chExt cx="6123415" cy="6001376"/>
                </a:xfrm>
              </p:grpSpPr>
              <p:sp>
                <p:nvSpPr>
                  <p:cNvPr id="53" name="TextBox 52"/>
                  <p:cNvSpPr txBox="1"/>
                  <p:nvPr/>
                </p:nvSpPr>
                <p:spPr>
                  <a:xfrm>
                    <a:off x="11666439" y="14226612"/>
                    <a:ext cx="1063364" cy="830997"/>
                  </a:xfrm>
                  <a:prstGeom prst="rect">
                    <a:avLst/>
                  </a:prstGeom>
                  <a:noFill/>
                </p:spPr>
                <p:txBody>
                  <a:bodyPr wrap="square" rtlCol="0">
                    <a:spAutoFit/>
                  </a:bodyPr>
                  <a:lstStyle/>
                  <a:p>
                    <a:pPr algn="ctr"/>
                    <a:r>
                      <a:rPr lang="en-US" sz="1600" b="1" dirty="0"/>
                      <a:t>San Francisco</a:t>
                    </a:r>
                    <a:br>
                      <a:rPr lang="en-US" sz="1600" b="1" dirty="0"/>
                    </a:br>
                    <a:r>
                      <a:rPr lang="en-US" sz="1600" b="1" dirty="0"/>
                      <a:t>Bay</a:t>
                    </a:r>
                  </a:p>
                </p:txBody>
              </p:sp>
              <p:sp>
                <p:nvSpPr>
                  <p:cNvPr id="54" name="TextBox 53"/>
                  <p:cNvSpPr txBox="1"/>
                  <p:nvPr/>
                </p:nvSpPr>
                <p:spPr>
                  <a:xfrm>
                    <a:off x="11390455" y="13199663"/>
                    <a:ext cx="1063364" cy="584775"/>
                  </a:xfrm>
                  <a:prstGeom prst="rect">
                    <a:avLst/>
                  </a:prstGeom>
                  <a:noFill/>
                </p:spPr>
                <p:txBody>
                  <a:bodyPr wrap="square" rtlCol="0">
                    <a:spAutoFit/>
                  </a:bodyPr>
                  <a:lstStyle/>
                  <a:p>
                    <a:pPr algn="ctr"/>
                    <a:r>
                      <a:rPr lang="en-US" sz="1600" b="1" dirty="0"/>
                      <a:t>San Pablo</a:t>
                    </a:r>
                    <a:br>
                      <a:rPr lang="en-US" sz="1600" b="1" dirty="0"/>
                    </a:br>
                    <a:r>
                      <a:rPr lang="en-US" sz="1600" b="1" dirty="0"/>
                      <a:t>Bay</a:t>
                    </a:r>
                  </a:p>
                </p:txBody>
              </p:sp>
              <p:sp>
                <p:nvSpPr>
                  <p:cNvPr id="55" name="TextBox 54"/>
                  <p:cNvSpPr txBox="1"/>
                  <p:nvPr/>
                </p:nvSpPr>
                <p:spPr>
                  <a:xfrm>
                    <a:off x="12290030" y="13203585"/>
                    <a:ext cx="1063364" cy="584775"/>
                  </a:xfrm>
                  <a:prstGeom prst="rect">
                    <a:avLst/>
                  </a:prstGeom>
                  <a:noFill/>
                </p:spPr>
                <p:txBody>
                  <a:bodyPr wrap="square" rtlCol="0">
                    <a:spAutoFit/>
                  </a:bodyPr>
                  <a:lstStyle/>
                  <a:p>
                    <a:pPr algn="ctr"/>
                    <a:r>
                      <a:rPr lang="en-US" sz="1600" b="1" dirty="0"/>
                      <a:t>Suisun Bay</a:t>
                    </a:r>
                  </a:p>
                </p:txBody>
              </p:sp>
              <p:sp>
                <p:nvSpPr>
                  <p:cNvPr id="56" name="TextBox 55"/>
                  <p:cNvSpPr txBox="1"/>
                  <p:nvPr/>
                </p:nvSpPr>
                <p:spPr>
                  <a:xfrm>
                    <a:off x="10377903" y="10507826"/>
                    <a:ext cx="1742097" cy="584775"/>
                  </a:xfrm>
                  <a:prstGeom prst="rect">
                    <a:avLst/>
                  </a:prstGeom>
                  <a:noFill/>
                </p:spPr>
                <p:txBody>
                  <a:bodyPr wrap="square" rtlCol="0">
                    <a:spAutoFit/>
                  </a:bodyPr>
                  <a:lstStyle/>
                  <a:p>
                    <a:pPr algn="ctr"/>
                    <a:r>
                      <a:rPr lang="en-US" sz="1600" b="1" dirty="0"/>
                      <a:t>San Francisco</a:t>
                    </a:r>
                    <a:br>
                      <a:rPr lang="en-US" sz="1600" b="1" dirty="0"/>
                    </a:br>
                    <a:endParaRPr lang="en-US" sz="1600" b="1" dirty="0"/>
                  </a:p>
                </p:txBody>
              </p:sp>
              <p:sp>
                <p:nvSpPr>
                  <p:cNvPr id="57" name="TextBox 56"/>
                  <p:cNvSpPr txBox="1"/>
                  <p:nvPr/>
                </p:nvSpPr>
                <p:spPr>
                  <a:xfrm>
                    <a:off x="11269303" y="11023481"/>
                    <a:ext cx="1742097" cy="584775"/>
                  </a:xfrm>
                  <a:prstGeom prst="rect">
                    <a:avLst/>
                  </a:prstGeom>
                  <a:noFill/>
                </p:spPr>
                <p:txBody>
                  <a:bodyPr wrap="square" rtlCol="0">
                    <a:spAutoFit/>
                  </a:bodyPr>
                  <a:lstStyle/>
                  <a:p>
                    <a:pPr algn="ctr"/>
                    <a:r>
                      <a:rPr lang="en-US" sz="1600" b="1" dirty="0"/>
                      <a:t>Los Angeles</a:t>
                    </a:r>
                    <a:br>
                      <a:rPr lang="en-US" sz="1600" b="1" dirty="0"/>
                    </a:br>
                    <a:endParaRPr lang="en-US" sz="1600" b="1" dirty="0"/>
                  </a:p>
                </p:txBody>
              </p:sp>
              <p:sp>
                <p:nvSpPr>
                  <p:cNvPr id="58" name="TextBox 57"/>
                  <p:cNvSpPr txBox="1"/>
                  <p:nvPr/>
                </p:nvSpPr>
                <p:spPr>
                  <a:xfrm>
                    <a:off x="14759221" y="15924427"/>
                    <a:ext cx="1742097" cy="584775"/>
                  </a:xfrm>
                  <a:prstGeom prst="rect">
                    <a:avLst/>
                  </a:prstGeom>
                  <a:noFill/>
                </p:spPr>
                <p:txBody>
                  <a:bodyPr wrap="square" rtlCol="0">
                    <a:spAutoFit/>
                  </a:bodyPr>
                  <a:lstStyle/>
                  <a:p>
                    <a:pPr algn="ctr"/>
                    <a:r>
                      <a:rPr lang="en-US" sz="1600" b="1" i="1" dirty="0">
                        <a:solidFill>
                          <a:schemeClr val="accent5">
                            <a:lumMod val="75000"/>
                          </a:schemeClr>
                        </a:solidFill>
                      </a:rPr>
                      <a:t>San Joaquin River</a:t>
                    </a:r>
                    <a:r>
                      <a:rPr lang="en-US" sz="1600" b="1" dirty="0"/>
                      <a:t/>
                    </a:r>
                    <a:br>
                      <a:rPr lang="en-US" sz="1600" b="1" dirty="0"/>
                    </a:br>
                    <a:endParaRPr lang="en-US" sz="1600" b="1" dirty="0"/>
                  </a:p>
                </p:txBody>
              </p:sp>
              <p:sp>
                <p:nvSpPr>
                  <p:cNvPr id="59" name="TextBox 58"/>
                  <p:cNvSpPr txBox="1"/>
                  <p:nvPr/>
                </p:nvSpPr>
                <p:spPr>
                  <a:xfrm>
                    <a:off x="12695861" y="11047860"/>
                    <a:ext cx="1742097" cy="584775"/>
                  </a:xfrm>
                  <a:prstGeom prst="rect">
                    <a:avLst/>
                  </a:prstGeom>
                  <a:noFill/>
                </p:spPr>
                <p:txBody>
                  <a:bodyPr wrap="square" rtlCol="0">
                    <a:spAutoFit/>
                  </a:bodyPr>
                  <a:lstStyle/>
                  <a:p>
                    <a:pPr algn="ctr"/>
                    <a:r>
                      <a:rPr lang="en-US" sz="1600" b="1" i="1" dirty="0">
                        <a:solidFill>
                          <a:schemeClr val="accent5">
                            <a:lumMod val="75000"/>
                          </a:schemeClr>
                        </a:solidFill>
                      </a:rPr>
                      <a:t>Sacramento River</a:t>
                    </a:r>
                    <a:r>
                      <a:rPr lang="en-US" sz="1600" b="1" dirty="0"/>
                      <a:t/>
                    </a:r>
                    <a:br>
                      <a:rPr lang="en-US" sz="1600" b="1" dirty="0"/>
                    </a:br>
                    <a:endParaRPr lang="en-US" sz="1600" b="1" dirty="0"/>
                  </a:p>
                </p:txBody>
              </p:sp>
            </p:grpSp>
          </p:grpSp>
          <p:pic>
            <p:nvPicPr>
              <p:cNvPr id="50" name="Picture 4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6366" y="16261007"/>
                <a:ext cx="870860" cy="1227121"/>
              </a:xfrm>
              <a:prstGeom prst="rect">
                <a:avLst/>
              </a:prstGeom>
            </p:spPr>
          </p:pic>
        </p:grpSp>
        <p:pic>
          <p:nvPicPr>
            <p:cNvPr id="43" name="Picture 42"/>
            <p:cNvPicPr>
              <a:picLocks noChangeAspect="1"/>
            </p:cNvPicPr>
            <p:nvPr/>
          </p:nvPicPr>
          <p:blipFill rotWithShape="1">
            <a:blip r:embed="rId4">
              <a:extLst>
                <a:ext uri="{28A0092B-C50C-407E-A947-70E740481C1C}">
                  <a14:useLocalDpi xmlns:a14="http://schemas.microsoft.com/office/drawing/2010/main" val="0"/>
                </a:ext>
              </a:extLst>
            </a:blip>
            <a:srcRect t="37339" b="41299"/>
            <a:stretch/>
          </p:blipFill>
          <p:spPr>
            <a:xfrm>
              <a:off x="1206790" y="16786604"/>
              <a:ext cx="6494643" cy="1040567"/>
            </a:xfrm>
            <a:prstGeom prst="rect">
              <a:avLst/>
            </a:prstGeom>
          </p:spPr>
        </p:pic>
      </p:grpSp>
      <p:sp>
        <p:nvSpPr>
          <p:cNvPr id="60" name="Text Placeholder 16"/>
          <p:cNvSpPr txBox="1">
            <a:spLocks/>
          </p:cNvSpPr>
          <p:nvPr/>
        </p:nvSpPr>
        <p:spPr>
          <a:xfrm>
            <a:off x="886382" y="14346865"/>
            <a:ext cx="11860861" cy="3351750"/>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buClr>
                <a:srgbClr val="379CC4"/>
              </a:buClr>
            </a:pPr>
            <a:r>
              <a:rPr lang="en-US" sz="2800" b="1" dirty="0">
                <a:solidFill>
                  <a:srgbClr val="379CC4"/>
                </a:solidFill>
              </a:rPr>
              <a:t>Investigate </a:t>
            </a:r>
            <a:r>
              <a:rPr lang="en-US" sz="2800" dirty="0">
                <a:solidFill>
                  <a:schemeClr val="tx1">
                    <a:lumMod val="75000"/>
                  </a:schemeClr>
                </a:solidFill>
              </a:rPr>
              <a:t>the utility of hyperspectral remote sensing data to characterize turbidity patterns in the San Francisco Bay-Delta</a:t>
            </a:r>
            <a:endParaRPr lang="en-US" sz="2800" b="1" dirty="0">
              <a:solidFill>
                <a:srgbClr val="379CC4"/>
              </a:solidFill>
            </a:endParaRPr>
          </a:p>
          <a:p>
            <a:pPr>
              <a:buClr>
                <a:srgbClr val="379CC4"/>
              </a:buClr>
            </a:pPr>
            <a:r>
              <a:rPr lang="en-US" sz="2800" b="1" dirty="0">
                <a:solidFill>
                  <a:srgbClr val="379CC4"/>
                </a:solidFill>
              </a:rPr>
              <a:t>Generate</a:t>
            </a:r>
            <a:r>
              <a:rPr lang="en-US" sz="2800" dirty="0">
                <a:solidFill>
                  <a:schemeClr val="tx1">
                    <a:lumMod val="75000"/>
                  </a:schemeClr>
                </a:solidFill>
              </a:rPr>
              <a:t> time-series turbidity maps from the airborne hyperspectral data</a:t>
            </a:r>
          </a:p>
          <a:p>
            <a:pPr>
              <a:buClr>
                <a:srgbClr val="379CC4"/>
              </a:buClr>
            </a:pPr>
            <a:r>
              <a:rPr lang="en-US" sz="2800" b="1" dirty="0">
                <a:solidFill>
                  <a:srgbClr val="379CC4"/>
                </a:solidFill>
              </a:rPr>
              <a:t>Compare</a:t>
            </a:r>
            <a:r>
              <a:rPr lang="en-US" sz="2800" dirty="0">
                <a:solidFill>
                  <a:schemeClr val="tx1">
                    <a:lumMod val="75000"/>
                  </a:schemeClr>
                </a:solidFill>
              </a:rPr>
              <a:t> hyperspectral values against </a:t>
            </a:r>
            <a:r>
              <a:rPr lang="en-US" sz="2800" i="1" dirty="0">
                <a:solidFill>
                  <a:schemeClr val="tx1">
                    <a:lumMod val="75000"/>
                  </a:schemeClr>
                </a:solidFill>
              </a:rPr>
              <a:t>in situ </a:t>
            </a:r>
            <a:r>
              <a:rPr lang="en-US" sz="2800" dirty="0">
                <a:solidFill>
                  <a:schemeClr val="tx1">
                    <a:lumMod val="75000"/>
                  </a:schemeClr>
                </a:solidFill>
              </a:rPr>
              <a:t>and multi-spectral data</a:t>
            </a:r>
            <a:endParaRPr lang="en-US" sz="2800" b="1" dirty="0">
              <a:solidFill>
                <a:srgbClr val="379CC4"/>
              </a:solidFill>
            </a:endParaRPr>
          </a:p>
        </p:txBody>
      </p:sp>
      <p:grpSp>
        <p:nvGrpSpPr>
          <p:cNvPr id="61" name="Group 60"/>
          <p:cNvGrpSpPr/>
          <p:nvPr/>
        </p:nvGrpSpPr>
        <p:grpSpPr>
          <a:xfrm>
            <a:off x="12982470" y="5689769"/>
            <a:ext cx="10951350" cy="5088889"/>
            <a:chOff x="9201130" y="10320794"/>
            <a:chExt cx="13894135" cy="7071766"/>
          </a:xfrm>
        </p:grpSpPr>
        <p:sp>
          <p:nvSpPr>
            <p:cNvPr id="62" name="Rectangle 61"/>
            <p:cNvSpPr/>
            <p:nvPr/>
          </p:nvSpPr>
          <p:spPr>
            <a:xfrm>
              <a:off x="13279955" y="15160344"/>
              <a:ext cx="4521743" cy="22322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3" name="Straight Connector 62"/>
            <p:cNvCxnSpPr/>
            <p:nvPr/>
          </p:nvCxnSpPr>
          <p:spPr>
            <a:xfrm>
              <a:off x="11814101" y="10814687"/>
              <a:ext cx="27774" cy="5904648"/>
            </a:xfrm>
            <a:prstGeom prst="line">
              <a:avLst/>
            </a:prstGeom>
            <a:ln w="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a:off x="11872350" y="11457752"/>
              <a:ext cx="1375378" cy="0"/>
            </a:xfrm>
            <a:prstGeom prst="straightConnector1">
              <a:avLst/>
            </a:prstGeom>
            <a:ln w="50800">
              <a:solidFill>
                <a:schemeClr val="accent5">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9201130" y="10800213"/>
              <a:ext cx="2617079" cy="1965207"/>
            </a:xfrm>
            <a:prstGeom prst="rect">
              <a:avLst/>
            </a:prstGeom>
            <a:noFill/>
          </p:spPr>
          <p:txBody>
            <a:bodyPr wrap="square" rtlCol="0">
              <a:spAutoFit/>
            </a:bodyPr>
            <a:lstStyle/>
            <a:p>
              <a:pPr algn="ctr"/>
              <a:r>
                <a:rPr lang="en-US" sz="3000" b="1" i="1" dirty="0"/>
                <a:t>In Situ </a:t>
              </a:r>
            </a:p>
            <a:p>
              <a:pPr algn="ctr"/>
              <a:r>
                <a:rPr lang="en-US" sz="3000" b="1" dirty="0"/>
                <a:t>Station Data</a:t>
              </a:r>
            </a:p>
          </p:txBody>
        </p:sp>
        <p:sp>
          <p:nvSpPr>
            <p:cNvPr id="66" name="TextBox 65"/>
            <p:cNvSpPr txBox="1"/>
            <p:nvPr/>
          </p:nvSpPr>
          <p:spPr>
            <a:xfrm>
              <a:off x="9335843" y="13258546"/>
              <a:ext cx="2433052" cy="1351080"/>
            </a:xfrm>
            <a:prstGeom prst="rect">
              <a:avLst/>
            </a:prstGeom>
            <a:noFill/>
          </p:spPr>
          <p:txBody>
            <a:bodyPr wrap="square" rtlCol="0">
              <a:spAutoFit/>
            </a:bodyPr>
            <a:lstStyle/>
            <a:p>
              <a:pPr algn="ctr"/>
              <a:r>
                <a:rPr lang="en-US" sz="3000" b="1" dirty="0"/>
                <a:t>Airborne </a:t>
              </a:r>
            </a:p>
            <a:p>
              <a:pPr algn="ctr"/>
              <a:r>
                <a:rPr lang="en-US" sz="3000" b="1" dirty="0"/>
                <a:t>Imagery</a:t>
              </a:r>
            </a:p>
          </p:txBody>
        </p:sp>
        <p:sp>
          <p:nvSpPr>
            <p:cNvPr id="67" name="TextBox 66"/>
            <p:cNvSpPr txBox="1"/>
            <p:nvPr/>
          </p:nvSpPr>
          <p:spPr>
            <a:xfrm>
              <a:off x="9541095" y="15506642"/>
              <a:ext cx="2057399" cy="1015663"/>
            </a:xfrm>
            <a:prstGeom prst="rect">
              <a:avLst/>
            </a:prstGeom>
            <a:noFill/>
          </p:spPr>
          <p:txBody>
            <a:bodyPr wrap="square" rtlCol="0">
              <a:spAutoFit/>
            </a:bodyPr>
            <a:lstStyle/>
            <a:p>
              <a:pPr algn="ctr"/>
              <a:r>
                <a:rPr lang="en-US" sz="3000" b="1" dirty="0"/>
                <a:t>Satellite</a:t>
              </a:r>
            </a:p>
            <a:p>
              <a:pPr algn="ctr"/>
              <a:r>
                <a:rPr lang="en-US" sz="3000" b="1" dirty="0"/>
                <a:t>Imagery</a:t>
              </a:r>
            </a:p>
          </p:txBody>
        </p:sp>
        <p:sp>
          <p:nvSpPr>
            <p:cNvPr id="68" name="TextBox 67"/>
            <p:cNvSpPr txBox="1"/>
            <p:nvPr/>
          </p:nvSpPr>
          <p:spPr>
            <a:xfrm>
              <a:off x="13885848" y="10468313"/>
              <a:ext cx="3309958" cy="1965207"/>
            </a:xfrm>
            <a:prstGeom prst="rect">
              <a:avLst/>
            </a:prstGeom>
            <a:noFill/>
          </p:spPr>
          <p:txBody>
            <a:bodyPr wrap="square" rtlCol="0">
              <a:spAutoFit/>
            </a:bodyPr>
            <a:lstStyle/>
            <a:p>
              <a:pPr algn="ctr"/>
              <a:r>
                <a:rPr lang="en-US" sz="3000" dirty="0"/>
                <a:t>Data </a:t>
              </a:r>
            </a:p>
            <a:p>
              <a:pPr algn="ctr"/>
              <a:r>
                <a:rPr lang="en-US" sz="3000" dirty="0"/>
                <a:t>pre-processing &amp; cleaning</a:t>
              </a:r>
            </a:p>
          </p:txBody>
        </p:sp>
        <p:sp>
          <p:nvSpPr>
            <p:cNvPr id="69" name="TextBox 68"/>
            <p:cNvSpPr txBox="1"/>
            <p:nvPr/>
          </p:nvSpPr>
          <p:spPr>
            <a:xfrm>
              <a:off x="13398328" y="13168936"/>
              <a:ext cx="4191123" cy="1015663"/>
            </a:xfrm>
            <a:prstGeom prst="rect">
              <a:avLst/>
            </a:prstGeom>
            <a:noFill/>
          </p:spPr>
          <p:txBody>
            <a:bodyPr wrap="square" rtlCol="0">
              <a:spAutoFit/>
            </a:bodyPr>
            <a:lstStyle/>
            <a:p>
              <a:pPr algn="ctr"/>
              <a:r>
                <a:rPr lang="en-US" sz="3000" dirty="0"/>
                <a:t>Derive turbidity </a:t>
              </a:r>
            </a:p>
            <a:p>
              <a:pPr algn="ctr"/>
              <a:r>
                <a:rPr lang="en-US" sz="3000" dirty="0"/>
                <a:t>from AVIRIS-NG</a:t>
              </a:r>
            </a:p>
          </p:txBody>
        </p:sp>
        <p:sp>
          <p:nvSpPr>
            <p:cNvPr id="70" name="TextBox 69"/>
            <p:cNvSpPr txBox="1"/>
            <p:nvPr/>
          </p:nvSpPr>
          <p:spPr>
            <a:xfrm>
              <a:off x="13312112" y="15355154"/>
              <a:ext cx="4521814" cy="1965207"/>
            </a:xfrm>
            <a:prstGeom prst="rect">
              <a:avLst/>
            </a:prstGeom>
            <a:noFill/>
          </p:spPr>
          <p:txBody>
            <a:bodyPr wrap="square" rtlCol="0">
              <a:spAutoFit/>
            </a:bodyPr>
            <a:lstStyle/>
            <a:p>
              <a:pPr algn="ctr"/>
              <a:r>
                <a:rPr lang="en-US" sz="3000" dirty="0"/>
                <a:t>Derive turbidity from </a:t>
              </a:r>
            </a:p>
            <a:p>
              <a:pPr algn="ctr"/>
              <a:r>
                <a:rPr lang="en-US" sz="3000" dirty="0"/>
                <a:t>Landsat 8 and Sentinel-2</a:t>
              </a:r>
            </a:p>
          </p:txBody>
        </p:sp>
        <p:sp>
          <p:nvSpPr>
            <p:cNvPr id="71" name="TextBox 70"/>
            <p:cNvSpPr txBox="1"/>
            <p:nvPr/>
          </p:nvSpPr>
          <p:spPr>
            <a:xfrm>
              <a:off x="19858536" y="12964592"/>
              <a:ext cx="3236729" cy="1938992"/>
            </a:xfrm>
            <a:prstGeom prst="rect">
              <a:avLst/>
            </a:prstGeom>
            <a:noFill/>
          </p:spPr>
          <p:txBody>
            <a:bodyPr wrap="square" rtlCol="0" anchor="ctr">
              <a:spAutoFit/>
            </a:bodyPr>
            <a:lstStyle/>
            <a:p>
              <a:pPr algn="ctr"/>
              <a:r>
                <a:rPr lang="en-US" sz="3000" spc="-50" dirty="0"/>
                <a:t>Comparisons between </a:t>
              </a:r>
              <a:r>
                <a:rPr lang="en-US" sz="3000" i="1" spc="-50" dirty="0"/>
                <a:t>in situ</a:t>
              </a:r>
              <a:r>
                <a:rPr lang="en-US" sz="3000" spc="-50" dirty="0"/>
                <a:t>, multispectral, and hyperspectral data</a:t>
              </a:r>
              <a:endParaRPr lang="en-US" sz="3000" i="1" spc="-50" dirty="0"/>
            </a:p>
          </p:txBody>
        </p:sp>
        <p:sp>
          <p:nvSpPr>
            <p:cNvPr id="72" name="Right Brace 71"/>
            <p:cNvSpPr/>
            <p:nvPr/>
          </p:nvSpPr>
          <p:spPr>
            <a:xfrm>
              <a:off x="18236125" y="10795833"/>
              <a:ext cx="1622411" cy="5966159"/>
            </a:xfrm>
            <a:prstGeom prst="rightBrace">
              <a:avLst>
                <a:gd name="adj1" fmla="val 8333"/>
                <a:gd name="adj2" fmla="val 50386"/>
              </a:avLst>
            </a:prstGeom>
            <a:ln w="508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73" name="Straight Arrow Connector 72"/>
            <p:cNvCxnSpPr/>
            <p:nvPr/>
          </p:nvCxnSpPr>
          <p:spPr>
            <a:xfrm>
              <a:off x="11872350" y="13850066"/>
              <a:ext cx="1375378" cy="0"/>
            </a:xfrm>
            <a:prstGeom prst="straightConnector1">
              <a:avLst/>
            </a:prstGeom>
            <a:ln w="5080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11872350" y="16336578"/>
              <a:ext cx="1375378" cy="0"/>
            </a:xfrm>
            <a:prstGeom prst="straightConnector1">
              <a:avLst/>
            </a:prstGeom>
            <a:ln w="50800">
              <a:solidFill>
                <a:srgbClr val="BB72C4"/>
              </a:solidFill>
              <a:tailEnd type="triangle"/>
            </a:ln>
          </p:spPr>
          <p:style>
            <a:lnRef idx="1">
              <a:schemeClr val="accent1"/>
            </a:lnRef>
            <a:fillRef idx="0">
              <a:schemeClr val="accent1"/>
            </a:fillRef>
            <a:effectRef idx="0">
              <a:schemeClr val="accent1"/>
            </a:effectRef>
            <a:fontRef idx="minor">
              <a:schemeClr val="tx1"/>
            </a:fontRef>
          </p:style>
        </p:cxnSp>
        <p:sp>
          <p:nvSpPr>
            <p:cNvPr id="75" name="Rectangle 74"/>
            <p:cNvSpPr/>
            <p:nvPr/>
          </p:nvSpPr>
          <p:spPr>
            <a:xfrm>
              <a:off x="13279955" y="12718548"/>
              <a:ext cx="4521743" cy="22322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13255446" y="10320794"/>
              <a:ext cx="4521743" cy="22322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Text Placeholder 16"/>
          <p:cNvSpPr txBox="1">
            <a:spLocks/>
          </p:cNvSpPr>
          <p:nvPr/>
        </p:nvSpPr>
        <p:spPr>
          <a:xfrm>
            <a:off x="13250111" y="12115740"/>
            <a:ext cx="10543109" cy="4161366"/>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0" indent="0">
              <a:spcBef>
                <a:spcPts val="1200"/>
              </a:spcBef>
              <a:buClr>
                <a:srgbClr val="76AADA"/>
              </a:buClr>
              <a:buNone/>
            </a:pPr>
            <a:r>
              <a:rPr lang="en-US" dirty="0"/>
              <a:t>Metropolitan Water District of Southern California (MWD): </a:t>
            </a:r>
          </a:p>
          <a:p>
            <a:pPr>
              <a:spcBef>
                <a:spcPts val="1200"/>
              </a:spcBef>
              <a:buClr>
                <a:srgbClr val="379CC4"/>
              </a:buClr>
            </a:pPr>
            <a:r>
              <a:rPr lang="en-US" dirty="0"/>
              <a:t>Dr. David Fullerton, Principal Resource Specialist</a:t>
            </a:r>
          </a:p>
          <a:p>
            <a:pPr>
              <a:spcBef>
                <a:spcPts val="1200"/>
              </a:spcBef>
              <a:buClr>
                <a:srgbClr val="379CC4"/>
              </a:buClr>
            </a:pPr>
            <a:r>
              <a:rPr lang="en-US" dirty="0"/>
              <a:t>Dr. Shawn Acuna, Environmental Specialist</a:t>
            </a:r>
          </a:p>
          <a:p>
            <a:pPr>
              <a:spcBef>
                <a:spcPts val="1200"/>
              </a:spcBef>
              <a:buClr>
                <a:srgbClr val="379CC4"/>
              </a:buClr>
            </a:pPr>
            <a:r>
              <a:rPr lang="en-US" dirty="0"/>
              <a:t>Russell Ryan, Sr. Engineer</a:t>
            </a:r>
          </a:p>
          <a:p>
            <a:pPr marL="0" indent="0">
              <a:spcBef>
                <a:spcPts val="1200"/>
              </a:spcBef>
              <a:buClr>
                <a:srgbClr val="76AADA"/>
              </a:buClr>
              <a:buNone/>
            </a:pPr>
            <a:r>
              <a:rPr lang="en-US" dirty="0"/>
              <a:t>34 North:</a:t>
            </a:r>
          </a:p>
          <a:p>
            <a:pPr>
              <a:spcBef>
                <a:spcPts val="1200"/>
              </a:spcBef>
              <a:buClr>
                <a:srgbClr val="379CC4"/>
              </a:buClr>
            </a:pPr>
            <a:r>
              <a:rPr lang="en-US" dirty="0" err="1"/>
              <a:t>Amye</a:t>
            </a:r>
            <a:r>
              <a:rPr lang="en-US" dirty="0"/>
              <a:t> </a:t>
            </a:r>
            <a:r>
              <a:rPr lang="en-US" dirty="0" err="1"/>
              <a:t>Osti</a:t>
            </a:r>
            <a:r>
              <a:rPr lang="en-US" dirty="0"/>
              <a:t>, Chief Executive Officer</a:t>
            </a:r>
          </a:p>
          <a:p>
            <a:pPr marL="0" indent="0">
              <a:buClr>
                <a:srgbClr val="76AADA"/>
              </a:buClr>
              <a:buNone/>
            </a:pPr>
            <a:endParaRPr lang="en-US" dirty="0"/>
          </a:p>
        </p:txBody>
      </p:sp>
      <p:sp>
        <p:nvSpPr>
          <p:cNvPr id="78" name="Text Placeholder 16"/>
          <p:cNvSpPr txBox="1">
            <a:spLocks/>
          </p:cNvSpPr>
          <p:nvPr/>
        </p:nvSpPr>
        <p:spPr>
          <a:xfrm>
            <a:off x="13250111" y="27671944"/>
            <a:ext cx="10787399" cy="569365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600"/>
              </a:spcBef>
            </a:pPr>
            <a:r>
              <a:rPr lang="en-US" b="1" dirty="0">
                <a:solidFill>
                  <a:schemeClr val="tx1">
                    <a:lumMod val="75000"/>
                  </a:schemeClr>
                </a:solidFill>
              </a:rPr>
              <a:t>Christine M. Lee </a:t>
            </a:r>
            <a:r>
              <a:rPr lang="en-US" dirty="0"/>
              <a:t>(NASA Jet Propulsion Laboratory, California Institute of Technology)</a:t>
            </a:r>
            <a:br>
              <a:rPr lang="en-US" dirty="0"/>
            </a:br>
            <a:r>
              <a:rPr lang="en-US" b="1" dirty="0"/>
              <a:t>David R. Thompson </a:t>
            </a:r>
            <a:r>
              <a:rPr lang="en-US" dirty="0"/>
              <a:t>(NASA Jet Propulsion Laboratory, California Institute of Technology)</a:t>
            </a:r>
            <a:br>
              <a:rPr lang="en-US" dirty="0"/>
            </a:br>
            <a:r>
              <a:rPr lang="en-US" b="1" dirty="0"/>
              <a:t>Glynn C. </a:t>
            </a:r>
            <a:r>
              <a:rPr lang="en-US" b="1" dirty="0" err="1"/>
              <a:t>Hulley</a:t>
            </a:r>
            <a:r>
              <a:rPr lang="en-US" b="1" dirty="0"/>
              <a:t> </a:t>
            </a:r>
            <a:r>
              <a:rPr lang="en-US" dirty="0"/>
              <a:t>(NASA Jet Propulsion Laboratory, California Institute of Technology)</a:t>
            </a:r>
            <a:br>
              <a:rPr lang="en-US" dirty="0"/>
            </a:br>
            <a:r>
              <a:rPr lang="en-US" b="1" dirty="0"/>
              <a:t>Erin L. </a:t>
            </a:r>
            <a:r>
              <a:rPr lang="en-US" b="1" dirty="0" err="1"/>
              <a:t>Hestir</a:t>
            </a:r>
            <a:r>
              <a:rPr lang="en-US" b="1" dirty="0"/>
              <a:t> </a:t>
            </a:r>
            <a:r>
              <a:rPr lang="en-US" dirty="0"/>
              <a:t>(University of California, Merced)</a:t>
            </a:r>
            <a:br>
              <a:rPr lang="en-US" dirty="0"/>
            </a:br>
            <a:r>
              <a:rPr lang="en-US" b="1" dirty="0">
                <a:solidFill>
                  <a:schemeClr val="tx1">
                    <a:lumMod val="75000"/>
                  </a:schemeClr>
                </a:solidFill>
              </a:rPr>
              <a:t>Ben Holt </a:t>
            </a:r>
            <a:r>
              <a:rPr lang="en-US" dirty="0"/>
              <a:t>(NASA Jet Propulsion Laboratory, California Institute of Technology) </a:t>
            </a:r>
            <a:br>
              <a:rPr lang="en-US" dirty="0"/>
            </a:br>
            <a:r>
              <a:rPr lang="en-US" b="1" dirty="0"/>
              <a:t>Michelle M. </a:t>
            </a:r>
            <a:r>
              <a:rPr lang="en-US" b="1" dirty="0" err="1"/>
              <a:t>Gierach</a:t>
            </a:r>
            <a:r>
              <a:rPr lang="en-US" b="1" dirty="0"/>
              <a:t> </a:t>
            </a:r>
            <a:r>
              <a:rPr lang="en-US" dirty="0"/>
              <a:t>(NASA Jet Propulsion Laboratory, California Institute of Technology) </a:t>
            </a:r>
            <a:br>
              <a:rPr lang="en-US" dirty="0"/>
            </a:br>
            <a:r>
              <a:rPr lang="en-US" b="1" dirty="0"/>
              <a:t>Leah Kucera </a:t>
            </a:r>
            <a:r>
              <a:rPr lang="en-US" dirty="0"/>
              <a:t>(NASA Jet Propulsion Laboratory, California Institute of Technology)</a:t>
            </a:r>
            <a:br>
              <a:rPr lang="en-US" dirty="0"/>
            </a:br>
            <a:r>
              <a:rPr lang="en-US" b="1" dirty="0"/>
              <a:t>Molly </a:t>
            </a:r>
            <a:r>
              <a:rPr lang="en-US" b="1" dirty="0" err="1"/>
              <a:t>Spater</a:t>
            </a:r>
            <a:r>
              <a:rPr lang="en-US" b="1" dirty="0"/>
              <a:t> </a:t>
            </a:r>
            <a:r>
              <a:rPr lang="en-US" dirty="0"/>
              <a:t>(NASA Jet Propulsion Laboratory, California Institute of Technology)</a:t>
            </a:r>
          </a:p>
          <a:p>
            <a:pPr>
              <a:lnSpc>
                <a:spcPct val="100000"/>
              </a:lnSpc>
              <a:spcBef>
                <a:spcPts val="600"/>
              </a:spcBef>
            </a:pPr>
            <a:r>
              <a:rPr lang="en-US" dirty="0"/>
              <a:t>This material contains modified Copernicus Sentinel data (2017), processed by ESA</a:t>
            </a:r>
            <a:br>
              <a:rPr lang="en-US" dirty="0"/>
            </a:br>
            <a:endParaRPr lang="en-US" dirty="0"/>
          </a:p>
          <a:p>
            <a:r>
              <a:rPr lang="en-US" dirty="0"/>
              <a:t/>
            </a:r>
            <a:br>
              <a:rPr lang="en-US" dirty="0"/>
            </a:br>
            <a:endParaRPr lang="en-US" dirty="0">
              <a:solidFill>
                <a:schemeClr val="tx1">
                  <a:lumMod val="75000"/>
                </a:schemeClr>
              </a:solidFill>
            </a:endParaRPr>
          </a:p>
        </p:txBody>
      </p:sp>
      <p:pic>
        <p:nvPicPr>
          <p:cNvPr id="122" name="Picture 1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79163" y="31522325"/>
            <a:ext cx="2083756" cy="2072392"/>
          </a:xfrm>
          <a:prstGeom prst="rect">
            <a:avLst/>
          </a:prstGeom>
        </p:spPr>
      </p:pic>
      <p:pic>
        <p:nvPicPr>
          <p:cNvPr id="123" name="Picture 1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19499" y="31522325"/>
            <a:ext cx="2083756" cy="2072392"/>
          </a:xfrm>
          <a:prstGeom prst="rect">
            <a:avLst/>
          </a:prstGeom>
        </p:spPr>
      </p:pic>
      <p:pic>
        <p:nvPicPr>
          <p:cNvPr id="124" name="Picture 1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79176" y="31522325"/>
            <a:ext cx="2083756" cy="2072392"/>
          </a:xfrm>
          <a:prstGeom prst="rect">
            <a:avLst/>
          </a:prstGeom>
        </p:spPr>
      </p:pic>
      <p:sp>
        <p:nvSpPr>
          <p:cNvPr id="125" name="TextBox 124"/>
          <p:cNvSpPr txBox="1"/>
          <p:nvPr/>
        </p:nvSpPr>
        <p:spPr>
          <a:xfrm>
            <a:off x="886382" y="30685816"/>
            <a:ext cx="4542503" cy="769441"/>
          </a:xfrm>
          <a:prstGeom prst="rect">
            <a:avLst/>
          </a:prstGeom>
          <a:noFill/>
        </p:spPr>
        <p:txBody>
          <a:bodyPr wrap="square" rtlCol="0">
            <a:spAutoFit/>
          </a:bodyPr>
          <a:lstStyle/>
          <a:p>
            <a:r>
              <a:rPr lang="en-US" sz="4400" b="1" dirty="0">
                <a:solidFill>
                  <a:srgbClr val="379CC4"/>
                </a:solidFill>
                <a:latin typeface="Century Gothic" panose="020B0502020202020204" pitchFamily="34" charset="0"/>
              </a:rPr>
              <a:t>Team Members</a:t>
            </a:r>
          </a:p>
        </p:txBody>
      </p:sp>
      <p:sp>
        <p:nvSpPr>
          <p:cNvPr id="126" name="Text Placeholder 16"/>
          <p:cNvSpPr txBox="1">
            <a:spLocks/>
          </p:cNvSpPr>
          <p:nvPr/>
        </p:nvSpPr>
        <p:spPr>
          <a:xfrm>
            <a:off x="3892147" y="33700781"/>
            <a:ext cx="2126194" cy="67340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pPr>
            <a:r>
              <a:rPr lang="en-US" dirty="0">
                <a:solidFill>
                  <a:schemeClr val="tx1">
                    <a:lumMod val="75000"/>
                  </a:schemeClr>
                </a:solidFill>
              </a:rPr>
              <a:t>Kate Cavanaugh</a:t>
            </a:r>
          </a:p>
          <a:p>
            <a:pPr algn="ctr">
              <a:lnSpc>
                <a:spcPct val="100000"/>
              </a:lnSpc>
              <a:spcBef>
                <a:spcPts val="0"/>
              </a:spcBef>
            </a:pPr>
            <a:endParaRPr lang="en-US" dirty="0">
              <a:solidFill>
                <a:schemeClr val="tx1">
                  <a:lumMod val="75000"/>
                </a:schemeClr>
              </a:solidFill>
            </a:endParaRPr>
          </a:p>
        </p:txBody>
      </p:sp>
      <p:pic>
        <p:nvPicPr>
          <p:cNvPr id="127" name="Picture 1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13366" y="31522325"/>
            <a:ext cx="2083756" cy="2072392"/>
          </a:xfrm>
          <a:prstGeom prst="rect">
            <a:avLst/>
          </a:prstGeom>
        </p:spPr>
      </p:pic>
      <p:sp>
        <p:nvSpPr>
          <p:cNvPr id="128" name="Text Placeholder 16"/>
          <p:cNvSpPr txBox="1">
            <a:spLocks/>
          </p:cNvSpPr>
          <p:nvPr/>
        </p:nvSpPr>
        <p:spPr>
          <a:xfrm>
            <a:off x="1222775" y="33700781"/>
            <a:ext cx="2396533" cy="625785"/>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pPr>
            <a:r>
              <a:rPr lang="en-US" dirty="0">
                <a:solidFill>
                  <a:schemeClr val="tx1">
                    <a:lumMod val="75000"/>
                  </a:schemeClr>
                </a:solidFill>
              </a:rPr>
              <a:t>Alexandra Matacchieri</a:t>
            </a:r>
            <a:br>
              <a:rPr lang="en-US" dirty="0">
                <a:solidFill>
                  <a:schemeClr val="tx1">
                    <a:lumMod val="75000"/>
                  </a:schemeClr>
                </a:solidFill>
              </a:rPr>
            </a:br>
            <a:r>
              <a:rPr lang="en-US" dirty="0">
                <a:solidFill>
                  <a:schemeClr val="tx1">
                    <a:lumMod val="75000"/>
                  </a:schemeClr>
                </a:solidFill>
              </a:rPr>
              <a:t>Project Lead</a:t>
            </a:r>
          </a:p>
          <a:p>
            <a:pPr algn="ctr">
              <a:lnSpc>
                <a:spcPct val="100000"/>
              </a:lnSpc>
              <a:spcBef>
                <a:spcPts val="0"/>
              </a:spcBef>
            </a:pPr>
            <a:endParaRPr lang="en-US" dirty="0">
              <a:solidFill>
                <a:schemeClr val="tx1">
                  <a:lumMod val="75000"/>
                </a:schemeClr>
              </a:solidFill>
            </a:endParaRPr>
          </a:p>
        </p:txBody>
      </p:sp>
      <p:sp>
        <p:nvSpPr>
          <p:cNvPr id="129" name="Text Placeholder 16"/>
          <p:cNvSpPr txBox="1">
            <a:spLocks/>
          </p:cNvSpPr>
          <p:nvPr/>
        </p:nvSpPr>
        <p:spPr>
          <a:xfrm>
            <a:off x="6398355" y="33700781"/>
            <a:ext cx="2126045" cy="721949"/>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pPr>
            <a:r>
              <a:rPr lang="en-US" dirty="0" err="1">
                <a:solidFill>
                  <a:schemeClr val="tx1">
                    <a:lumMod val="75000"/>
                  </a:schemeClr>
                </a:solidFill>
              </a:rPr>
              <a:t>Lael</a:t>
            </a:r>
            <a:r>
              <a:rPr lang="en-US" dirty="0">
                <a:solidFill>
                  <a:schemeClr val="tx1">
                    <a:lumMod val="75000"/>
                  </a:schemeClr>
                </a:solidFill>
              </a:rPr>
              <a:t> Wakamatsu</a:t>
            </a:r>
          </a:p>
          <a:p>
            <a:pPr algn="ctr">
              <a:lnSpc>
                <a:spcPct val="100000"/>
              </a:lnSpc>
              <a:spcBef>
                <a:spcPts val="0"/>
              </a:spcBef>
            </a:pPr>
            <a:endParaRPr lang="en-US" dirty="0">
              <a:solidFill>
                <a:schemeClr val="tx1">
                  <a:lumMod val="75000"/>
                </a:schemeClr>
              </a:solidFill>
            </a:endParaRPr>
          </a:p>
        </p:txBody>
      </p:sp>
      <p:sp>
        <p:nvSpPr>
          <p:cNvPr id="130" name="Text Placeholder 16"/>
          <p:cNvSpPr txBox="1">
            <a:spLocks/>
          </p:cNvSpPr>
          <p:nvPr/>
        </p:nvSpPr>
        <p:spPr>
          <a:xfrm>
            <a:off x="8549595" y="33700781"/>
            <a:ext cx="2742919" cy="63049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pPr>
            <a:r>
              <a:rPr lang="en-US" dirty="0">
                <a:solidFill>
                  <a:schemeClr val="tx1">
                    <a:lumMod val="75000"/>
                  </a:schemeClr>
                </a:solidFill>
              </a:rPr>
              <a:t>Carlos Reyes-Andrade</a:t>
            </a:r>
          </a:p>
          <a:p>
            <a:pPr algn="ctr">
              <a:lnSpc>
                <a:spcPct val="100000"/>
              </a:lnSpc>
              <a:spcBef>
                <a:spcPts val="0"/>
              </a:spcBef>
            </a:pPr>
            <a:endParaRPr lang="en-US" dirty="0">
              <a:solidFill>
                <a:schemeClr val="tx1">
                  <a:lumMod val="75000"/>
                </a:schemeClr>
              </a:solidFill>
            </a:endParaRPr>
          </a:p>
        </p:txBody>
      </p:sp>
      <p:pic>
        <p:nvPicPr>
          <p:cNvPr id="131" name="Picture 130"/>
          <p:cNvPicPr>
            <a:picLocks noChangeAspect="1"/>
          </p:cNvPicPr>
          <p:nvPr/>
        </p:nvPicPr>
        <p:blipFill rotWithShape="1">
          <a:blip r:embed="rId6" cstate="print">
            <a:extLst>
              <a:ext uri="{28A0092B-C50C-407E-A947-70E740481C1C}">
                <a14:useLocalDpi xmlns:a14="http://schemas.microsoft.com/office/drawing/2010/main" val="0"/>
              </a:ext>
            </a:extLst>
          </a:blip>
          <a:srcRect l="35626" t="22309" r="24525" b="17384"/>
          <a:stretch/>
        </p:blipFill>
        <p:spPr>
          <a:xfrm rot="16200000">
            <a:off x="6642656" y="31735561"/>
            <a:ext cx="1637442" cy="1645920"/>
          </a:xfrm>
          <a:prstGeom prst="ellipse">
            <a:avLst/>
          </a:prstGeom>
        </p:spPr>
      </p:pic>
      <p:pic>
        <p:nvPicPr>
          <p:cNvPr id="132" name="Picture 131"/>
          <p:cNvPicPr>
            <a:picLocks noChangeAspect="1"/>
          </p:cNvPicPr>
          <p:nvPr/>
        </p:nvPicPr>
        <p:blipFill rotWithShape="1">
          <a:blip r:embed="rId7" cstate="print">
            <a:extLst>
              <a:ext uri="{28A0092B-C50C-407E-A947-70E740481C1C}">
                <a14:useLocalDpi xmlns:a14="http://schemas.microsoft.com/office/drawing/2010/main" val="0"/>
              </a:ext>
            </a:extLst>
          </a:blip>
          <a:srcRect l="25194" t="20763" r="31286" b="13714"/>
          <a:stretch/>
        </p:blipFill>
        <p:spPr>
          <a:xfrm rot="16200000">
            <a:off x="4132277" y="31735561"/>
            <a:ext cx="1645934" cy="1645920"/>
          </a:xfrm>
          <a:prstGeom prst="ellipse">
            <a:avLst/>
          </a:prstGeom>
        </p:spPr>
      </p:pic>
      <p:pic>
        <p:nvPicPr>
          <p:cNvPr id="133" name="Picture 132"/>
          <p:cNvPicPr>
            <a:picLocks noChangeAspect="1"/>
          </p:cNvPicPr>
          <p:nvPr/>
        </p:nvPicPr>
        <p:blipFill rotWithShape="1">
          <a:blip r:embed="rId8" cstate="print">
            <a:extLst>
              <a:ext uri="{28A0092B-C50C-407E-A947-70E740481C1C}">
                <a14:useLocalDpi xmlns:a14="http://schemas.microsoft.com/office/drawing/2010/main" val="0"/>
              </a:ext>
            </a:extLst>
          </a:blip>
          <a:srcRect l="29770" t="15044" r="30243" b="24738"/>
          <a:stretch/>
        </p:blipFill>
        <p:spPr>
          <a:xfrm>
            <a:off x="1607470" y="31735561"/>
            <a:ext cx="1627143" cy="1645920"/>
          </a:xfrm>
          <a:prstGeom prst="ellipse">
            <a:avLst/>
          </a:prstGeom>
        </p:spPr>
      </p:pic>
      <p:pic>
        <p:nvPicPr>
          <p:cNvPr id="134" name="Picture 133"/>
          <p:cNvPicPr>
            <a:picLocks noChangeAspect="1"/>
          </p:cNvPicPr>
          <p:nvPr/>
        </p:nvPicPr>
        <p:blipFill rotWithShape="1">
          <a:blip r:embed="rId9" cstate="print">
            <a:extLst>
              <a:ext uri="{28A0092B-C50C-407E-A947-70E740481C1C}">
                <a14:useLocalDpi xmlns:a14="http://schemas.microsoft.com/office/drawing/2010/main" val="0"/>
              </a:ext>
            </a:extLst>
          </a:blip>
          <a:srcRect l="36363" t="19831" r="17927" b="12482"/>
          <a:stretch/>
        </p:blipFill>
        <p:spPr>
          <a:xfrm rot="16200000">
            <a:off x="9091171" y="31742308"/>
            <a:ext cx="1659767" cy="1632427"/>
          </a:xfrm>
          <a:prstGeom prst="ellipse">
            <a:avLst/>
          </a:prstGeom>
        </p:spPr>
      </p:pic>
      <p:sp>
        <p:nvSpPr>
          <p:cNvPr id="135" name="Text Placeholder 16"/>
          <p:cNvSpPr txBox="1">
            <a:spLocks/>
          </p:cNvSpPr>
          <p:nvPr/>
        </p:nvSpPr>
        <p:spPr>
          <a:xfrm>
            <a:off x="1816451" y="30158906"/>
            <a:ext cx="2372000" cy="36505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a:solidFill>
                  <a:schemeClr val="tx1">
                    <a:lumMod val="75000"/>
                  </a:schemeClr>
                </a:solidFill>
              </a:rPr>
              <a:t>Landsat 8 OLI</a:t>
            </a:r>
          </a:p>
        </p:txBody>
      </p:sp>
      <p:pic>
        <p:nvPicPr>
          <p:cNvPr id="136" name="Picture 13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863081" y="28329552"/>
            <a:ext cx="2278741" cy="1862411"/>
          </a:xfrm>
          <a:prstGeom prst="rect">
            <a:avLst/>
          </a:prstGeom>
        </p:spPr>
      </p:pic>
      <p:pic>
        <p:nvPicPr>
          <p:cNvPr id="137" name="Picture 13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H="1">
            <a:off x="5227431" y="28404618"/>
            <a:ext cx="1935968" cy="1447054"/>
          </a:xfrm>
          <a:prstGeom prst="rect">
            <a:avLst/>
          </a:prstGeom>
        </p:spPr>
      </p:pic>
      <p:sp>
        <p:nvSpPr>
          <p:cNvPr id="138" name="Text Placeholder 16"/>
          <p:cNvSpPr txBox="1">
            <a:spLocks/>
          </p:cNvSpPr>
          <p:nvPr/>
        </p:nvSpPr>
        <p:spPr>
          <a:xfrm>
            <a:off x="5009415" y="30158906"/>
            <a:ext cx="2372000" cy="36505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a:solidFill>
                  <a:schemeClr val="tx1">
                    <a:lumMod val="75000"/>
                  </a:schemeClr>
                </a:solidFill>
              </a:rPr>
              <a:t>Sentinel-2 MSI</a:t>
            </a:r>
          </a:p>
        </p:txBody>
      </p:sp>
      <p:pic>
        <p:nvPicPr>
          <p:cNvPr id="139" name="Picture 13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431596">
            <a:off x="7952683" y="27949956"/>
            <a:ext cx="2864312" cy="2285222"/>
          </a:xfrm>
          <a:prstGeom prst="rect">
            <a:avLst/>
          </a:prstGeom>
        </p:spPr>
      </p:pic>
      <p:sp>
        <p:nvSpPr>
          <p:cNvPr id="140" name="Text Placeholder 16"/>
          <p:cNvSpPr txBox="1">
            <a:spLocks/>
          </p:cNvSpPr>
          <p:nvPr/>
        </p:nvSpPr>
        <p:spPr>
          <a:xfrm>
            <a:off x="8479851" y="30158906"/>
            <a:ext cx="2372000" cy="36505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a:solidFill>
                  <a:schemeClr val="tx1">
                    <a:lumMod val="75000"/>
                  </a:schemeClr>
                </a:solidFill>
              </a:rPr>
              <a:t>AVIRIS-NG</a:t>
            </a:r>
          </a:p>
        </p:txBody>
      </p:sp>
      <p:pic>
        <p:nvPicPr>
          <p:cNvPr id="3" name="Picture 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5597844" y="17272875"/>
            <a:ext cx="285790" cy="495369"/>
          </a:xfrm>
          <a:prstGeom prst="rect">
            <a:avLst/>
          </a:prstGeom>
        </p:spPr>
      </p:pic>
      <p:graphicFrame>
        <p:nvGraphicFramePr>
          <p:cNvPr id="141" name="Chart 140"/>
          <p:cNvGraphicFramePr>
            <a:graphicFrameLocks/>
          </p:cNvGraphicFramePr>
          <p:nvPr>
            <p:extLst>
              <p:ext uri="{D42A27DB-BD31-4B8C-83A1-F6EECF244321}">
                <p14:modId xmlns:p14="http://schemas.microsoft.com/office/powerpoint/2010/main" val="1258729798"/>
              </p:ext>
            </p:extLst>
          </p:nvPr>
        </p:nvGraphicFramePr>
        <p:xfrm>
          <a:off x="15087379" y="16755625"/>
          <a:ext cx="7803688" cy="7046672"/>
        </p:xfrm>
        <a:graphic>
          <a:graphicData uri="http://schemas.openxmlformats.org/drawingml/2006/chart">
            <c:chart xmlns:c="http://schemas.openxmlformats.org/drawingml/2006/chart" xmlns:r="http://schemas.openxmlformats.org/officeDocument/2006/relationships" r:id="rId14"/>
          </a:graphicData>
        </a:graphic>
      </p:graphicFrame>
      <p:pic>
        <p:nvPicPr>
          <p:cNvPr id="142" name="Picture 141"/>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9614658" y="16873701"/>
            <a:ext cx="314369" cy="123842"/>
          </a:xfrm>
          <a:prstGeom prst="rect">
            <a:avLst/>
          </a:prstGeom>
        </p:spPr>
      </p:pic>
      <p:sp>
        <p:nvSpPr>
          <p:cNvPr id="143" name="Oval 142"/>
          <p:cNvSpPr/>
          <p:nvPr/>
        </p:nvSpPr>
        <p:spPr>
          <a:xfrm>
            <a:off x="16557358" y="16906103"/>
            <a:ext cx="91440" cy="91440"/>
          </a:xfrm>
          <a:prstGeom prst="ellipse">
            <a:avLst/>
          </a:prstGeom>
          <a:solidFill>
            <a:srgbClr val="EA9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144" name="Straight Connector 143"/>
          <p:cNvCxnSpPr/>
          <p:nvPr/>
        </p:nvCxnSpPr>
        <p:spPr>
          <a:xfrm flipV="1">
            <a:off x="18040475" y="16941030"/>
            <a:ext cx="182880" cy="0"/>
          </a:xfrm>
          <a:prstGeom prst="line">
            <a:avLst/>
          </a:prstGeom>
          <a:ln w="19050">
            <a:solidFill>
              <a:srgbClr val="CC0066"/>
            </a:solidFill>
          </a:ln>
        </p:spPr>
        <p:style>
          <a:lnRef idx="1">
            <a:schemeClr val="accent1"/>
          </a:lnRef>
          <a:fillRef idx="0">
            <a:schemeClr val="accent1"/>
          </a:fillRef>
          <a:effectRef idx="0">
            <a:schemeClr val="accent1"/>
          </a:effectRef>
          <a:fontRef idx="minor">
            <a:schemeClr val="tx1"/>
          </a:fontRef>
        </p:style>
      </p:cxnSp>
      <p:sp>
        <p:nvSpPr>
          <p:cNvPr id="145" name="TextBox 144"/>
          <p:cNvSpPr txBox="1"/>
          <p:nvPr/>
        </p:nvSpPr>
        <p:spPr>
          <a:xfrm>
            <a:off x="16674378" y="16290297"/>
            <a:ext cx="1445498" cy="507831"/>
          </a:xfrm>
          <a:prstGeom prst="rect">
            <a:avLst/>
          </a:prstGeom>
          <a:noFill/>
        </p:spPr>
        <p:txBody>
          <a:bodyPr wrap="square" rtlCol="0">
            <a:spAutoFit/>
          </a:bodyPr>
          <a:lstStyle/>
          <a:p>
            <a:r>
              <a:rPr lang="en-US" sz="2700" dirty="0"/>
              <a:t>AVIRIS </a:t>
            </a:r>
          </a:p>
        </p:txBody>
      </p:sp>
      <p:sp>
        <p:nvSpPr>
          <p:cNvPr id="146" name="TextBox 145"/>
          <p:cNvSpPr txBox="1"/>
          <p:nvPr/>
        </p:nvSpPr>
        <p:spPr>
          <a:xfrm>
            <a:off x="21642820" y="16258580"/>
            <a:ext cx="1328057" cy="507831"/>
          </a:xfrm>
          <a:prstGeom prst="rect">
            <a:avLst/>
          </a:prstGeom>
          <a:noFill/>
        </p:spPr>
        <p:txBody>
          <a:bodyPr wrap="square" rtlCol="0">
            <a:spAutoFit/>
          </a:bodyPr>
          <a:lstStyle/>
          <a:p>
            <a:r>
              <a:rPr lang="en-US" sz="2700" dirty="0"/>
              <a:t>12 FNU </a:t>
            </a:r>
          </a:p>
        </p:txBody>
      </p:sp>
      <p:sp>
        <p:nvSpPr>
          <p:cNvPr id="147" name="TextBox 146"/>
          <p:cNvSpPr txBox="1"/>
          <p:nvPr/>
        </p:nvSpPr>
        <p:spPr>
          <a:xfrm>
            <a:off x="19891202" y="16256655"/>
            <a:ext cx="1841136" cy="507831"/>
          </a:xfrm>
          <a:prstGeom prst="rect">
            <a:avLst/>
          </a:prstGeom>
          <a:noFill/>
        </p:spPr>
        <p:txBody>
          <a:bodyPr wrap="square" rtlCol="0">
            <a:spAutoFit/>
          </a:bodyPr>
          <a:lstStyle/>
          <a:p>
            <a:r>
              <a:rPr lang="en-US" sz="2700" dirty="0"/>
              <a:t>1:1 Ratio</a:t>
            </a:r>
          </a:p>
        </p:txBody>
      </p:sp>
      <p:cxnSp>
        <p:nvCxnSpPr>
          <p:cNvPr id="148" name="Straight Connector 147"/>
          <p:cNvCxnSpPr/>
          <p:nvPr/>
        </p:nvCxnSpPr>
        <p:spPr>
          <a:xfrm flipV="1">
            <a:off x="21461264" y="16923593"/>
            <a:ext cx="182880"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49" name="TextBox 148"/>
          <p:cNvSpPr txBox="1"/>
          <p:nvPr/>
        </p:nvSpPr>
        <p:spPr>
          <a:xfrm>
            <a:off x="18339151" y="16221933"/>
            <a:ext cx="2327618" cy="923330"/>
          </a:xfrm>
          <a:prstGeom prst="rect">
            <a:avLst/>
          </a:prstGeom>
          <a:noFill/>
        </p:spPr>
        <p:txBody>
          <a:bodyPr wrap="square" rtlCol="0">
            <a:spAutoFit/>
          </a:bodyPr>
          <a:lstStyle/>
          <a:p>
            <a:r>
              <a:rPr lang="en-US" sz="2700" dirty="0"/>
              <a:t>AVIRIS</a:t>
            </a:r>
          </a:p>
          <a:p>
            <a:r>
              <a:rPr lang="en-US" sz="2700" dirty="0"/>
              <a:t>Trend </a:t>
            </a:r>
          </a:p>
        </p:txBody>
      </p:sp>
      <p:sp>
        <p:nvSpPr>
          <p:cNvPr id="40" name="TextBox 39"/>
          <p:cNvSpPr txBox="1"/>
          <p:nvPr/>
        </p:nvSpPr>
        <p:spPr>
          <a:xfrm>
            <a:off x="13250111" y="23230389"/>
            <a:ext cx="8229600" cy="769441"/>
          </a:xfrm>
          <a:prstGeom prst="rect">
            <a:avLst/>
          </a:prstGeom>
          <a:noFill/>
        </p:spPr>
        <p:txBody>
          <a:bodyPr wrap="square" rtlCol="0">
            <a:spAutoFit/>
          </a:bodyPr>
          <a:lstStyle/>
          <a:p>
            <a:r>
              <a:rPr lang="en-US" sz="4400" b="1" dirty="0">
                <a:solidFill>
                  <a:srgbClr val="379CC4"/>
                </a:solidFill>
                <a:latin typeface="Century Gothic" panose="020B0502020202020204" pitchFamily="34" charset="0"/>
              </a:rPr>
              <a:t>Conclusions</a:t>
            </a:r>
          </a:p>
        </p:txBody>
      </p:sp>
    </p:spTree>
    <p:extLst>
      <p:ext uri="{BB962C8B-B14F-4D97-AF65-F5344CB8AC3E}">
        <p14:creationId xmlns:p14="http://schemas.microsoft.com/office/powerpoint/2010/main" val="188591404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1501</TotalTime>
  <Words>520</Words>
  <Application>Microsoft Office PowerPoint</Application>
  <PresentationFormat>Custom</PresentationFormat>
  <Paragraphs>64</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Century Gothic</vt:lpstr>
      <vt:lpstr>Garamond</vt:lpstr>
      <vt:lpstr>Webdings</vt:lpstr>
      <vt:lpstr>Office Theme</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Yankoski, Robert A. (LARC-E3)[SSAI DEVELOP]</dc:creator>
  <cp:lastModifiedBy>Clayton, Amanda L. (LARC-E3)[SSAI DEVELOP]</cp:lastModifiedBy>
  <cp:revision>71</cp:revision>
  <dcterms:created xsi:type="dcterms:W3CDTF">2017-06-02T16:06:25Z</dcterms:created>
  <dcterms:modified xsi:type="dcterms:W3CDTF">2017-11-22T18:39:36Z</dcterms:modified>
</cp:coreProperties>
</file>