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mov" ContentType="video/unknown"/>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6"/>
  </p:notesMasterIdLst>
  <p:handoutMasterIdLst>
    <p:handoutMasterId r:id="rId27"/>
  </p:handoutMasterIdLst>
  <p:sldIdLst>
    <p:sldId id="256" r:id="rId2"/>
    <p:sldId id="290" r:id="rId3"/>
    <p:sldId id="259" r:id="rId4"/>
    <p:sldId id="261" r:id="rId5"/>
    <p:sldId id="260" r:id="rId6"/>
    <p:sldId id="262" r:id="rId7"/>
    <p:sldId id="281" r:id="rId8"/>
    <p:sldId id="293" r:id="rId9"/>
    <p:sldId id="292" r:id="rId10"/>
    <p:sldId id="286" r:id="rId11"/>
    <p:sldId id="280" r:id="rId12"/>
    <p:sldId id="275" r:id="rId13"/>
    <p:sldId id="294" r:id="rId14"/>
    <p:sldId id="265" r:id="rId15"/>
    <p:sldId id="266" r:id="rId16"/>
    <p:sldId id="279" r:id="rId17"/>
    <p:sldId id="295" r:id="rId18"/>
    <p:sldId id="272" r:id="rId19"/>
    <p:sldId id="274" r:id="rId20"/>
    <p:sldId id="273" r:id="rId21"/>
    <p:sldId id="270" r:id="rId22"/>
    <p:sldId id="296" r:id="rId23"/>
    <p:sldId id="297" r:id="rId24"/>
    <p:sldId id="298" r:id="rId25"/>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hawman" initials="ph" lastIdx="5" clrIdx="0">
    <p:extLst/>
  </p:cmAuthor>
  <p:cmAuthor id="2" name="Orne, Tiffani N. (LARC-E3)[SSAI DEVELOP]" initials="OTN(D" lastIdx="19" clrIdx="1">
    <p:extLst/>
  </p:cmAuthor>
  <p:cmAuthor id="3" name="NASADevelop" initials="N" lastIdx="8" clrIdx="2"/>
  <p:cmAuthor id="4" name="gscrepps" initials="g" lastIdx="2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805" autoAdjust="0"/>
    <p:restoredTop sz="77892" autoAdjust="0"/>
  </p:normalViewPr>
  <p:slideViewPr>
    <p:cSldViewPr snapToGrid="0">
      <p:cViewPr varScale="1">
        <p:scale>
          <a:sx n="74" d="100"/>
          <a:sy n="74" d="100"/>
        </p:scale>
        <p:origin x="-69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75823A9-A246-4BC1-A3B1-292A12510BAD}" type="datetimeFigureOut">
              <a:rPr lang="en-US" smtClean="0"/>
              <a:pPr/>
              <a:t>8/7/2015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300DB2A-A12B-4565-A94B-601ABB6F712D}" type="slidenum">
              <a:rPr lang="en-US" smtClean="0"/>
              <a:pPr/>
              <a:t>‹#›</a:t>
            </a:fld>
            <a:endParaRPr lang="en-US"/>
          </a:p>
        </p:txBody>
      </p:sp>
    </p:spTree>
    <p:extLst>
      <p:ext uri="{BB962C8B-B14F-4D97-AF65-F5344CB8AC3E}">
        <p14:creationId xmlns:p14="http://schemas.microsoft.com/office/powerpoint/2010/main" xmlns="" val="431048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lvl1pPr marL="0" marR="0" indent="0" algn="r" rtl="0">
              <a:spcBef>
                <a:spcPts val="0"/>
              </a:spcBef>
              <a:buNone/>
              <a:defRPr sz="12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extLst>
      <p:ext uri="{BB962C8B-B14F-4D97-AF65-F5344CB8AC3E}">
        <p14:creationId xmlns:p14="http://schemas.microsoft.com/office/powerpoint/2010/main" xmlns="" val="375841803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are the Coastal Texas Water Resources team from NASA DEVELOP’s Mobile County Health Department node and this is our project exploring the relationship between mesquite trees, water, and the salinity levels of the Laguna Madre. </a:t>
            </a:r>
          </a:p>
          <a:p>
            <a:pPr>
              <a:spcBef>
                <a:spcPts val="0"/>
              </a:spcBef>
              <a:buNone/>
            </a:pPr>
            <a:endParaRPr dirty="0"/>
          </a:p>
        </p:txBody>
      </p:sp>
      <p:sp>
        <p:nvSpPr>
          <p:cNvPr id="113" name="Shape 1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xmlns="" val="1715571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Two hundreds samples were created in the first methodology of LULC accuracy</a:t>
            </a:r>
            <a:r>
              <a:rPr lang="en-US" baseline="0" dirty="0" smtClean="0"/>
              <a:t> assessment. The 200 samples were equally distributed for the eight classes. The overall classification accuracy ranges from 82 percent to 89 percent. In the accuracy report we have the overall kappa statistics and the kappa statistics for each class. Since the mesquite tree is the most important class of our project, it is relevant to show its values. Every value of overall and mesquite tree kappa statistics is within the substantial agreement or almost perfect agreement categories. </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10</a:t>
            </a:fld>
            <a:endParaRPr lang="en-US"/>
          </a:p>
        </p:txBody>
      </p:sp>
    </p:spTree>
    <p:extLst>
      <p:ext uri="{BB962C8B-B14F-4D97-AF65-F5344CB8AC3E}">
        <p14:creationId xmlns:p14="http://schemas.microsoft.com/office/powerpoint/2010/main" xmlns="" val="1411943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The second methodology of accuracy</a:t>
            </a:r>
            <a:r>
              <a:rPr lang="en-US" sz="1200" baseline="0" dirty="0" smtClean="0">
                <a:solidFill>
                  <a:schemeClr val="dk1"/>
                </a:solidFill>
                <a:latin typeface="Century Gothic"/>
                <a:ea typeface="Century Gothic"/>
                <a:cs typeface="Century Gothic"/>
                <a:sym typeface="Century Gothic"/>
              </a:rPr>
              <a:t> assessment focused on the most important class of our project, the mesquite trees. A hundred samples were created. Fifty samples were distributed for the mesquite tree class. The other 50 samples were equally distributed for the other classes. Once again, </a:t>
            </a:r>
            <a:r>
              <a:rPr lang="en-US" sz="1200" baseline="0" dirty="0" smtClean="0">
                <a:solidFill>
                  <a:schemeClr val="tx1"/>
                </a:solidFill>
                <a:latin typeface="+mn-lt"/>
                <a:ea typeface="+mn-ea"/>
                <a:cs typeface="+mn-cs"/>
                <a:sym typeface="Century Gothic"/>
              </a:rPr>
              <a:t>e</a:t>
            </a:r>
            <a:r>
              <a:rPr lang="en-US" baseline="0" dirty="0" smtClean="0"/>
              <a:t>very value of overall and mesquite tree kappa statistics is within the substantial agreement or almost perfect agreement categories.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dk1"/>
                </a:solidFill>
                <a:latin typeface="Century Gothic"/>
                <a:ea typeface="Century Gothic"/>
                <a:cs typeface="Century Gothic"/>
                <a:sym typeface="Century Gothic"/>
              </a:rPr>
              <a:t> </a:t>
            </a:r>
            <a:endParaRPr lang="en-US" sz="1200" dirty="0" smtClean="0">
              <a:solidFill>
                <a:schemeClr val="dk1"/>
              </a:solidFill>
              <a:latin typeface="Century Gothic"/>
              <a:ea typeface="Century Gothic"/>
              <a:cs typeface="Century Gothic"/>
              <a:sym typeface="Century Gothic"/>
            </a:endParaRPr>
          </a:p>
          <a:p>
            <a:pPr>
              <a:spcBef>
                <a:spcPts val="0"/>
              </a:spcBef>
              <a:buNone/>
            </a:pPr>
            <a:endParaRPr dirty="0"/>
          </a:p>
        </p:txBody>
      </p:sp>
      <p:sp>
        <p:nvSpPr>
          <p:cNvPr id="191" name="Shape 191"/>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pPr lvl="0" rtl="0">
                <a:spcBef>
                  <a:spcPts val="0"/>
                </a:spcBef>
                <a:buClr>
                  <a:srgbClr val="000000"/>
                </a:buClr>
                <a:buSzPct val="25000"/>
                <a:buFont typeface="Arial"/>
                <a:buNone/>
              </a:pPr>
              <a:t>11</a:t>
            </a:fld>
            <a:endParaRPr lang="en-US"/>
          </a:p>
        </p:txBody>
      </p:sp>
    </p:spTree>
    <p:extLst>
      <p:ext uri="{BB962C8B-B14F-4D97-AF65-F5344CB8AC3E}">
        <p14:creationId xmlns:p14="http://schemas.microsoft.com/office/powerpoint/2010/main" xmlns="" val="1866729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rtl="0">
              <a:spcBef>
                <a:spcPts val="0"/>
              </a:spcBef>
              <a:buNone/>
            </a:pPr>
            <a:r>
              <a:rPr lang="en-US" sz="1200" dirty="0" smtClean="0">
                <a:solidFill>
                  <a:schemeClr val="dk1"/>
                </a:solidFill>
                <a:latin typeface="Century Gothic"/>
                <a:ea typeface="Century Gothic"/>
                <a:cs typeface="Century Gothic"/>
                <a:sym typeface="Century Gothic"/>
              </a:rPr>
              <a:t>Following</a:t>
            </a:r>
            <a:r>
              <a:rPr lang="en-US" sz="1200" baseline="0" dirty="0" smtClean="0">
                <a:solidFill>
                  <a:schemeClr val="dk1"/>
                </a:solidFill>
                <a:latin typeface="Century Gothic"/>
                <a:ea typeface="Century Gothic"/>
                <a:cs typeface="Century Gothic"/>
                <a:sym typeface="Century Gothic"/>
              </a:rPr>
              <a:t> the land cover classification, the team calculated the Normalized Difference Infrared Index (NDII). We used the same Landsat data as was used for the land cover classification. The NDII is an indicator of water content in vegetation and is defined as the ratio of the difference between the  Near Infrared Reflectance (NIR) and the Short Wave Infrared Reflectance (SWIR) over the sum of these values. We used the NIR and SWIR bands from each satellite, as shown in the table, to calculate this ratio.</a:t>
            </a:r>
            <a:endParaRPr lang="en-US" sz="1200" dirty="0" smtClean="0">
              <a:solidFill>
                <a:schemeClr val="dk1"/>
              </a:solidFill>
              <a:latin typeface="Century Gothic"/>
              <a:ea typeface="Century Gothic"/>
              <a:cs typeface="Century Gothic"/>
              <a:sym typeface="Century Gothic"/>
            </a:endParaRPr>
          </a:p>
          <a:p>
            <a:pPr rtl="0">
              <a:spcBef>
                <a:spcPts val="0"/>
              </a:spcBef>
              <a:buNone/>
            </a:pPr>
            <a:endParaRPr lang="en-US" sz="1200" dirty="0" smtClean="0">
              <a:solidFill>
                <a:schemeClr val="dk1"/>
              </a:solidFill>
              <a:latin typeface="Century Gothic"/>
              <a:ea typeface="Century Gothic"/>
              <a:cs typeface="Century Gothic"/>
              <a:sym typeface="Century Gothic"/>
            </a:endParaRPr>
          </a:p>
          <a:p>
            <a:pPr rtl="0">
              <a:spcBef>
                <a:spcPts val="0"/>
              </a:spcBef>
              <a:buNone/>
            </a:pPr>
            <a:r>
              <a:rPr lang="en-US" sz="1200" dirty="0" smtClean="0">
                <a:solidFill>
                  <a:schemeClr val="dk1"/>
                </a:solidFill>
                <a:latin typeface="Century Gothic"/>
                <a:ea typeface="Century Gothic"/>
                <a:cs typeface="Century Gothic"/>
                <a:sym typeface="Century Gothic"/>
              </a:rPr>
              <a:t>Notes:</a:t>
            </a:r>
          </a:p>
          <a:p>
            <a:pPr rtl="0">
              <a:spcBef>
                <a:spcPts val="0"/>
              </a:spcBef>
              <a:buNone/>
            </a:pPr>
            <a:r>
              <a:rPr lang="en-US" sz="1200" dirty="0" smtClean="0">
                <a:solidFill>
                  <a:schemeClr val="dk1"/>
                </a:solidFill>
                <a:latin typeface="Century Gothic"/>
                <a:ea typeface="Century Gothic"/>
                <a:cs typeface="Century Gothic"/>
                <a:sym typeface="Century Gothic"/>
              </a:rPr>
              <a:t>The Landsat</a:t>
            </a:r>
            <a:r>
              <a:rPr lang="en-US" sz="1200" baseline="0" dirty="0" smtClean="0">
                <a:solidFill>
                  <a:schemeClr val="dk1"/>
                </a:solidFill>
                <a:latin typeface="Century Gothic"/>
                <a:ea typeface="Century Gothic"/>
                <a:cs typeface="Century Gothic"/>
                <a:sym typeface="Century Gothic"/>
              </a:rPr>
              <a:t> 5, 7, and 8 data used for to calculate NDII were from the same scenes used in the land cover analysis</a:t>
            </a:r>
            <a:endParaRPr lang="en-US" sz="1200" dirty="0" smtClean="0">
              <a:solidFill>
                <a:schemeClr val="dk1"/>
              </a:solidFill>
              <a:latin typeface="Century Gothic"/>
              <a:ea typeface="Century Gothic"/>
              <a:cs typeface="Century Gothic"/>
              <a:sym typeface="Century Gothic"/>
            </a:endParaRPr>
          </a:p>
          <a:p>
            <a:pPr rtl="0">
              <a:spcBef>
                <a:spcPts val="0"/>
              </a:spcBef>
              <a:buNone/>
            </a:pPr>
            <a:r>
              <a:rPr lang="en-US" sz="1200" dirty="0" smtClean="0">
                <a:solidFill>
                  <a:schemeClr val="dk1"/>
                </a:solidFill>
                <a:latin typeface="Century Gothic"/>
                <a:ea typeface="Century Gothic"/>
                <a:cs typeface="Century Gothic"/>
                <a:sym typeface="Century Gothic"/>
              </a:rPr>
              <a:t>The NDII is the</a:t>
            </a:r>
            <a:r>
              <a:rPr lang="en-US" sz="1200" baseline="0" dirty="0" smtClean="0">
                <a:solidFill>
                  <a:schemeClr val="dk1"/>
                </a:solidFill>
                <a:latin typeface="Century Gothic"/>
                <a:ea typeface="Century Gothic"/>
                <a:cs typeface="Century Gothic"/>
                <a:sym typeface="Century Gothic"/>
              </a:rPr>
              <a:t> ratio of the difference between the NIR and the SWIR divided by the sum of these values.</a:t>
            </a:r>
            <a:endParaRPr lang="en-US" sz="1200" dirty="0" smtClean="0">
              <a:solidFill>
                <a:schemeClr val="dk1"/>
              </a:solidFill>
              <a:latin typeface="Century Gothic"/>
              <a:ea typeface="Century Gothic"/>
              <a:cs typeface="Century Gothic"/>
              <a:sym typeface="Century Gothic"/>
            </a:endParaRPr>
          </a:p>
          <a:p>
            <a:pPr rtl="0">
              <a:spcBef>
                <a:spcPts val="0"/>
              </a:spcBef>
              <a:buNone/>
            </a:pPr>
            <a:r>
              <a:rPr lang="en-US" sz="1200" dirty="0" smtClean="0">
                <a:solidFill>
                  <a:schemeClr val="dk1"/>
                </a:solidFill>
                <a:latin typeface="Century Gothic"/>
                <a:ea typeface="Century Gothic"/>
                <a:cs typeface="Century Gothic"/>
                <a:sym typeface="Century Gothic"/>
              </a:rPr>
              <a:t>NIR = Near Infrared Reflectance and </a:t>
            </a:r>
          </a:p>
          <a:p>
            <a:pPr rtl="0">
              <a:spcBef>
                <a:spcPts val="0"/>
              </a:spcBef>
              <a:buNone/>
            </a:pPr>
            <a:r>
              <a:rPr lang="en-US" sz="1200" dirty="0" smtClean="0">
                <a:solidFill>
                  <a:schemeClr val="dk1"/>
                </a:solidFill>
                <a:latin typeface="Century Gothic"/>
                <a:ea typeface="Century Gothic"/>
                <a:cs typeface="Century Gothic"/>
                <a:sym typeface="Century Gothic"/>
              </a:rPr>
              <a:t>SWIR = Short Wave Infrared Reflectance</a:t>
            </a:r>
          </a:p>
          <a:p>
            <a:pPr>
              <a:spcBef>
                <a:spcPts val="0"/>
              </a:spcBef>
              <a:buNone/>
            </a:pPr>
            <a:r>
              <a:rPr lang="en-US" dirty="0" smtClean="0"/>
              <a:t>Bands</a:t>
            </a:r>
            <a:r>
              <a:rPr lang="en-US" baseline="0" dirty="0" smtClean="0"/>
              <a:t> 4 and 7 were used for Landsat 5 and 7 data. Band 4 is the NIR band and band 7 is the SWIR band.</a:t>
            </a:r>
          </a:p>
          <a:p>
            <a:pPr>
              <a:spcBef>
                <a:spcPts val="0"/>
              </a:spcBef>
              <a:buNone/>
            </a:pPr>
            <a:r>
              <a:rPr lang="en-US" baseline="0" dirty="0" smtClean="0"/>
              <a:t>For Landsat 5 the wavelength for band 4 was 0.76 – 0.90 micrometers and for band 7 was 2.08 – 2.35 micrometers.</a:t>
            </a:r>
          </a:p>
          <a:p>
            <a:pPr>
              <a:spcBef>
                <a:spcPts val="0"/>
              </a:spcBef>
              <a:buNone/>
            </a:pPr>
            <a:r>
              <a:rPr lang="en-US" baseline="0" dirty="0" smtClean="0"/>
              <a:t>For Landsat 7 the wavelength for band 4 was 0.77 – 0.90 micrometers and for band 7 was 2.09 -2.35 micrometers.</a:t>
            </a:r>
          </a:p>
          <a:p>
            <a:pPr>
              <a:spcBef>
                <a:spcPts val="0"/>
              </a:spcBef>
              <a:buNone/>
            </a:pPr>
            <a:r>
              <a:rPr lang="en-US" baseline="0" dirty="0" smtClean="0"/>
              <a:t>For Landsat 8 the wavelength for band 5 was 0.85 – 0.88 micrometers and for band 7 was 2.11 – 2.29 micrometers.</a:t>
            </a:r>
          </a:p>
          <a:p>
            <a:pPr>
              <a:spcBef>
                <a:spcPts val="0"/>
              </a:spcBef>
              <a:buNone/>
            </a:pPr>
            <a:r>
              <a:rPr lang="en-US" baseline="0" dirty="0" smtClean="0"/>
              <a:t>Bands 5 and 7 were used for Landsat 8 with band 5 being the NIR band and band 7 being the SWIR band.</a:t>
            </a:r>
          </a:p>
          <a:p>
            <a:pPr>
              <a:spcBef>
                <a:spcPts val="0"/>
              </a:spcBef>
              <a:buNone/>
            </a:pPr>
            <a:r>
              <a:rPr lang="en-US" baseline="0" dirty="0" smtClean="0"/>
              <a:t>Higher NDII values indicate there is a higher water content and vegetation is less stressed.</a:t>
            </a:r>
          </a:p>
          <a:p>
            <a:pPr>
              <a:spcBef>
                <a:spcPts val="0"/>
              </a:spcBef>
              <a:buNone/>
            </a:pPr>
            <a:endParaRPr dirty="0"/>
          </a:p>
        </p:txBody>
      </p:sp>
      <p:sp>
        <p:nvSpPr>
          <p:cNvPr id="191" name="Shape 191"/>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pPr lvl="0" rtl="0">
                <a:spcBef>
                  <a:spcPts val="0"/>
                </a:spcBef>
                <a:buClr>
                  <a:srgbClr val="000000"/>
                </a:buClr>
                <a:buSzPct val="25000"/>
                <a:buFont typeface="Arial"/>
                <a:buNone/>
              </a:pPr>
              <a:t>12</a:t>
            </a:fld>
            <a:endParaRPr lang="en-US"/>
          </a:p>
        </p:txBody>
      </p:sp>
    </p:spTree>
    <p:extLst>
      <p:ext uri="{BB962C8B-B14F-4D97-AF65-F5344CB8AC3E}">
        <p14:creationId xmlns:p14="http://schemas.microsoft.com/office/powerpoint/2010/main" xmlns="" val="1866729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rtl="0">
              <a:spcBef>
                <a:spcPts val="0"/>
              </a:spcBef>
              <a:buNone/>
            </a:pPr>
            <a:r>
              <a:rPr lang="en-US" sz="1200" dirty="0" smtClean="0">
                <a:solidFill>
                  <a:schemeClr val="dk1"/>
                </a:solidFill>
                <a:latin typeface="Century Gothic"/>
                <a:ea typeface="Century Gothic"/>
                <a:cs typeface="Century Gothic"/>
                <a:sym typeface="Century Gothic"/>
              </a:rPr>
              <a:t>Here we have</a:t>
            </a:r>
            <a:r>
              <a:rPr lang="en-US" sz="1200" baseline="0" dirty="0" smtClean="0">
                <a:solidFill>
                  <a:schemeClr val="dk1"/>
                </a:solidFill>
                <a:latin typeface="Century Gothic"/>
                <a:ea typeface="Century Gothic"/>
                <a:cs typeface="Century Gothic"/>
                <a:sym typeface="Century Gothic"/>
              </a:rPr>
              <a:t> an example of the NDII map from December of 2006 along with 2 other maps. The first is the raw Landsat 5 data. The second is the land cover map where mesquite tree coverage is shown in dark green. The third map is the NDII where high values indicate higher foliar water content and lower stressed vegetation. The areas of high NDII values approximately align with the mesquite tree coverage identified in the land cover map suggesting the mesquite trees are able to obtain water when other nearby vegetation cannot.</a:t>
            </a:r>
            <a:endParaRPr lang="en-US" sz="1200" dirty="0" smtClean="0">
              <a:solidFill>
                <a:schemeClr val="dk1"/>
              </a:solidFill>
              <a:latin typeface="Century Gothic"/>
              <a:ea typeface="Century Gothic"/>
              <a:cs typeface="Century Gothic"/>
              <a:sym typeface="Century Gothic"/>
            </a:endParaRPr>
          </a:p>
          <a:p>
            <a:pPr rtl="0">
              <a:spcBef>
                <a:spcPts val="0"/>
              </a:spcBef>
              <a:buNone/>
            </a:pPr>
            <a:endParaRPr lang="en-US" sz="1200" dirty="0" smtClean="0">
              <a:solidFill>
                <a:schemeClr val="dk1"/>
              </a:solidFill>
              <a:latin typeface="Century Gothic"/>
              <a:ea typeface="Century Gothic"/>
              <a:cs typeface="Century Gothic"/>
              <a:sym typeface="Century Gothic"/>
            </a:endParaRPr>
          </a:p>
          <a:p>
            <a:pPr rtl="0">
              <a:spcBef>
                <a:spcPts val="0"/>
              </a:spcBef>
              <a:buNone/>
            </a:pPr>
            <a:r>
              <a:rPr lang="en-US" sz="1200" dirty="0" smtClean="0">
                <a:solidFill>
                  <a:schemeClr val="dk1"/>
                </a:solidFill>
                <a:latin typeface="Century Gothic"/>
                <a:ea typeface="Century Gothic"/>
                <a:cs typeface="Century Gothic"/>
                <a:sym typeface="Century Gothic"/>
              </a:rPr>
              <a:t>Notes:</a:t>
            </a:r>
          </a:p>
          <a:p>
            <a:pPr rtl="0">
              <a:spcBef>
                <a:spcPts val="0"/>
              </a:spcBef>
              <a:buNone/>
            </a:pPr>
            <a:r>
              <a:rPr lang="en-US" sz="1200" dirty="0" smtClean="0">
                <a:solidFill>
                  <a:schemeClr val="dk1"/>
                </a:solidFill>
                <a:latin typeface="Century Gothic"/>
                <a:ea typeface="Century Gothic"/>
                <a:cs typeface="Century Gothic"/>
                <a:sym typeface="Century Gothic"/>
              </a:rPr>
              <a:t>The Landsat</a:t>
            </a:r>
            <a:r>
              <a:rPr lang="en-US" sz="1200" baseline="0" dirty="0" smtClean="0">
                <a:solidFill>
                  <a:schemeClr val="dk1"/>
                </a:solidFill>
                <a:latin typeface="Century Gothic"/>
                <a:ea typeface="Century Gothic"/>
                <a:cs typeface="Century Gothic"/>
                <a:sym typeface="Century Gothic"/>
              </a:rPr>
              <a:t> 5, 7, and 8 data used for to calculate NDII were from the same scenes used in the land cover analysis</a:t>
            </a:r>
            <a:endParaRPr lang="en-US" sz="1200" dirty="0" smtClean="0">
              <a:solidFill>
                <a:schemeClr val="dk1"/>
              </a:solidFill>
              <a:latin typeface="Century Gothic"/>
              <a:ea typeface="Century Gothic"/>
              <a:cs typeface="Century Gothic"/>
              <a:sym typeface="Century Gothic"/>
            </a:endParaRPr>
          </a:p>
          <a:p>
            <a:pPr rtl="0">
              <a:spcBef>
                <a:spcPts val="0"/>
              </a:spcBef>
              <a:buNone/>
            </a:pPr>
            <a:r>
              <a:rPr lang="en-US" sz="1200" baseline="0" dirty="0" smtClean="0">
                <a:solidFill>
                  <a:schemeClr val="dk1"/>
                </a:solidFill>
                <a:latin typeface="Century Gothic"/>
                <a:sym typeface="Century Gothic"/>
              </a:rPr>
              <a:t>The first map shows raw data from Landsat. The second map shows the LULC for December 2006.</a:t>
            </a:r>
          </a:p>
          <a:p>
            <a:pPr rtl="0">
              <a:spcBef>
                <a:spcPts val="0"/>
              </a:spcBef>
              <a:buNone/>
            </a:pPr>
            <a:r>
              <a:rPr lang="en-US" sz="1200" baseline="0" dirty="0" smtClean="0">
                <a:solidFill>
                  <a:schemeClr val="dk1"/>
                </a:solidFill>
                <a:latin typeface="Century Gothic"/>
                <a:sym typeface="Century Gothic"/>
              </a:rPr>
              <a:t>Finally, the third map shows the NDII from December 2006. Comparison between the NDII and LULC map shows the areas of moister vegetation approximately aligned with the area of mesquite tree coverage as identified by the LULC map.</a:t>
            </a:r>
            <a:endParaRPr lang="en-US" baseline="0" dirty="0" smtClean="0"/>
          </a:p>
          <a:p>
            <a:pPr>
              <a:spcBef>
                <a:spcPts val="0"/>
              </a:spcBef>
              <a:buNone/>
            </a:pPr>
            <a:endParaRPr dirty="0"/>
          </a:p>
        </p:txBody>
      </p:sp>
      <p:sp>
        <p:nvSpPr>
          <p:cNvPr id="191" name="Shape 191"/>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pPr lvl="0" rtl="0">
                <a:spcBef>
                  <a:spcPts val="0"/>
                </a:spcBef>
                <a:buClr>
                  <a:srgbClr val="000000"/>
                </a:buClr>
                <a:buSzPct val="25000"/>
                <a:buFont typeface="Arial"/>
                <a:buNone/>
              </a:pPr>
              <a:t>13</a:t>
            </a:fld>
            <a:endParaRPr lang="en-US"/>
          </a:p>
        </p:txBody>
      </p:sp>
    </p:spTree>
    <p:extLst>
      <p:ext uri="{BB962C8B-B14F-4D97-AF65-F5344CB8AC3E}">
        <p14:creationId xmlns:p14="http://schemas.microsoft.com/office/powerpoint/2010/main" xmlns="" val="3463590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3" name="Shape 213"/>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rtl="0">
              <a:spcBef>
                <a:spcPts val="0"/>
              </a:spcBef>
              <a:buNone/>
            </a:pPr>
            <a:r>
              <a:rPr lang="en-US" sz="1200" dirty="0" smtClean="0"/>
              <a:t>The team</a:t>
            </a:r>
            <a:r>
              <a:rPr lang="en-US" sz="1200" baseline="0" dirty="0" smtClean="0"/>
              <a:t> also analyzed monthly precipitation data from the TRMM satellite and monthly root zone soil moisture content (RZSMC) data derived from GRACE. We calculated monthly and yearly averages as well as monthly anomalies for each dataset. However, although both data had the same resolution of 0.25 degrees, the pixels did not line up. So we oversampled both datasets by a factor of 50, </a:t>
            </a:r>
            <a:r>
              <a:rPr lang="en-US" sz="1200" baseline="0" dirty="0" err="1" smtClean="0"/>
              <a:t>reprojected</a:t>
            </a:r>
            <a:r>
              <a:rPr lang="en-US" sz="1200" baseline="0" dirty="0" smtClean="0"/>
              <a:t> them into the correct coordinate system, clipped the </a:t>
            </a:r>
            <a:r>
              <a:rPr lang="en-US" sz="1200" baseline="0" dirty="0" err="1" smtClean="0"/>
              <a:t>rasters</a:t>
            </a:r>
            <a:r>
              <a:rPr lang="en-US" sz="1200" baseline="0" dirty="0" smtClean="0"/>
              <a:t> to our study area and then resampled both datasets back to their original resolution. Then we could analyze and compare the GRACE derived and TRMM data.</a:t>
            </a:r>
            <a:endParaRPr lang="en-US" sz="1200" dirty="0" smtClean="0"/>
          </a:p>
          <a:p>
            <a:pPr rtl="0">
              <a:spcBef>
                <a:spcPts val="0"/>
              </a:spcBef>
              <a:buNone/>
            </a:pPr>
            <a:endParaRPr lang="en-US" sz="1200" dirty="0" smtClean="0"/>
          </a:p>
          <a:p>
            <a:pPr rtl="0">
              <a:spcBef>
                <a:spcPts val="0"/>
              </a:spcBef>
              <a:buNone/>
            </a:pPr>
            <a:endParaRPr lang="en-US" sz="1200" dirty="0" smtClean="0"/>
          </a:p>
          <a:p>
            <a:pPr rtl="0">
              <a:spcBef>
                <a:spcPts val="0"/>
              </a:spcBef>
              <a:buNone/>
            </a:pPr>
            <a:r>
              <a:rPr lang="en-US" sz="1200" dirty="0" smtClean="0"/>
              <a:t>Notes:</a:t>
            </a:r>
          </a:p>
          <a:p>
            <a:pPr rtl="0">
              <a:spcBef>
                <a:spcPts val="0"/>
              </a:spcBef>
              <a:buNone/>
            </a:pPr>
            <a:r>
              <a:rPr lang="en-US" sz="1200" dirty="0" smtClean="0"/>
              <a:t>Monthly GRACE </a:t>
            </a:r>
            <a:r>
              <a:rPr lang="en-US" sz="1200" dirty="0"/>
              <a:t>derived data containing information about root zone soil moisture content and TRMM data containing </a:t>
            </a:r>
            <a:r>
              <a:rPr lang="en-US" sz="1200" dirty="0" smtClean="0"/>
              <a:t>precipitation were </a:t>
            </a:r>
            <a:r>
              <a:rPr lang="en-US" sz="1200" dirty="0"/>
              <a:t>downloaded. Both were converted to TIFF files.</a:t>
            </a:r>
          </a:p>
          <a:p>
            <a:pPr rtl="0">
              <a:spcBef>
                <a:spcPts val="0"/>
              </a:spcBef>
              <a:buNone/>
            </a:pPr>
            <a:r>
              <a:rPr lang="en-US" sz="1200" dirty="0"/>
              <a:t>Both had resolutions of .25 degree.</a:t>
            </a:r>
          </a:p>
          <a:p>
            <a:pPr rtl="0">
              <a:spcBef>
                <a:spcPts val="0"/>
              </a:spcBef>
              <a:buNone/>
            </a:pPr>
            <a:r>
              <a:rPr lang="en-US" sz="1200" dirty="0"/>
              <a:t>Monthly and yearly averages and monthly anomalies were calculated through python scripts.</a:t>
            </a:r>
          </a:p>
          <a:p>
            <a:pPr rtl="0">
              <a:spcBef>
                <a:spcPts val="0"/>
              </a:spcBef>
              <a:buNone/>
            </a:pPr>
            <a:r>
              <a:rPr lang="en-US" sz="1200" dirty="0"/>
              <a:t>To ensure the pixels from GRACE and TRMM lined up within our study area, both data sets were oversampled by a factor of 50, </a:t>
            </a:r>
            <a:r>
              <a:rPr lang="en-US" sz="1200" dirty="0" err="1"/>
              <a:t>reprojected</a:t>
            </a:r>
            <a:r>
              <a:rPr lang="en-US" sz="1200" dirty="0"/>
              <a:t>, clipped to our study area using a </a:t>
            </a:r>
            <a:r>
              <a:rPr lang="en-US" sz="1200" dirty="0" err="1"/>
              <a:t>shapefile</a:t>
            </a:r>
            <a:r>
              <a:rPr lang="en-US" sz="1200" dirty="0"/>
              <a:t> and then resampled back to the original resolution using python script</a:t>
            </a:r>
            <a:r>
              <a:rPr lang="en-US" sz="1200" dirty="0" smtClean="0"/>
              <a:t>.</a:t>
            </a:r>
          </a:p>
          <a:p>
            <a:pPr rtl="0">
              <a:spcBef>
                <a:spcPts val="0"/>
              </a:spcBef>
              <a:buNone/>
            </a:pPr>
            <a:r>
              <a:rPr lang="en-US" sz="1200" dirty="0" smtClean="0"/>
              <a:t>The area the data</a:t>
            </a:r>
            <a:r>
              <a:rPr lang="en-US" sz="1200" baseline="0" dirty="0" smtClean="0"/>
              <a:t> were clipped to excluded the pixels for which root zone soil moisture content had no data (over water).</a:t>
            </a:r>
            <a:endParaRPr lang="en-US" sz="1200" dirty="0"/>
          </a:p>
          <a:p>
            <a:pPr rtl="0">
              <a:spcBef>
                <a:spcPts val="0"/>
              </a:spcBef>
              <a:buNone/>
            </a:pPr>
            <a:r>
              <a:rPr lang="en-US" sz="1200" dirty="0"/>
              <a:t>The results of GRACE derived data and TRMM precipitation data were graphed and compared</a:t>
            </a:r>
            <a:r>
              <a:rPr lang="en-US" sz="1200" dirty="0" smtClean="0"/>
              <a:t>.</a:t>
            </a:r>
          </a:p>
          <a:p>
            <a:pPr rtl="0">
              <a:spcBef>
                <a:spcPts val="0"/>
              </a:spcBef>
              <a:buNone/>
            </a:pPr>
            <a:r>
              <a:rPr lang="en-US" sz="1200" dirty="0" smtClean="0"/>
              <a:t>Weather data, specifically periods of drought, were added to the graph as well.</a:t>
            </a:r>
            <a:endParaRPr lang="en-US" sz="1200" dirty="0"/>
          </a:p>
          <a:p>
            <a:pPr>
              <a:spcBef>
                <a:spcPts val="0"/>
              </a:spcBef>
              <a:buNone/>
            </a:pPr>
            <a:r>
              <a:rPr lang="en-US" sz="1200" dirty="0" smtClean="0"/>
              <a:t>The Pearson’s correlation coefficient between</a:t>
            </a:r>
            <a:r>
              <a:rPr lang="en-US" sz="1200" baseline="0" dirty="0" smtClean="0"/>
              <a:t> the data was calculated in Excel.</a:t>
            </a:r>
            <a:endParaRPr sz="1200" dirty="0"/>
          </a:p>
        </p:txBody>
      </p:sp>
      <p:sp>
        <p:nvSpPr>
          <p:cNvPr id="214" name="Shape 214"/>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pPr lvl="0" rtl="0">
                <a:spcBef>
                  <a:spcPts val="0"/>
                </a:spcBef>
                <a:buClr>
                  <a:srgbClr val="000000"/>
                </a:buClr>
                <a:buSzPct val="25000"/>
                <a:buFont typeface="Arial"/>
                <a:buNone/>
              </a:pPr>
              <a:t>14</a:t>
            </a:fld>
            <a:endParaRPr lang="en-US"/>
          </a:p>
        </p:txBody>
      </p:sp>
    </p:spTree>
    <p:extLst>
      <p:ext uri="{BB962C8B-B14F-4D97-AF65-F5344CB8AC3E}">
        <p14:creationId xmlns:p14="http://schemas.microsoft.com/office/powerpoint/2010/main" xmlns="" val="2263491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dirty="0" smtClean="0"/>
              <a:t>This graph shows the monthly anomalies</a:t>
            </a:r>
            <a:r>
              <a:rPr lang="en-US" baseline="0" dirty="0" smtClean="0"/>
              <a:t> in precipitation and RZSMC from 2003 through 2014. </a:t>
            </a:r>
            <a:r>
              <a:rPr lang="en-US" baseline="0" dirty="0" err="1" smtClean="0"/>
              <a:t>Precipiation</a:t>
            </a:r>
            <a:r>
              <a:rPr lang="en-US" baseline="0" dirty="0" smtClean="0"/>
              <a:t> anomalies are shown in blue while RZSMC anomalies are shown in red. Additionally, we added periods of drought, as identified by the US Drought Monitor, to the graph. These are shown in brown. We calculated Pearson’s correlation coefficient and got a value of 0.60 which was </a:t>
            </a:r>
            <a:r>
              <a:rPr lang="en-US" baseline="0" smtClean="0"/>
              <a:t>moderately strong.</a:t>
            </a:r>
            <a:endParaRPr lang="en-US" smtClean="0"/>
          </a:p>
          <a:p>
            <a:pPr>
              <a:spcBef>
                <a:spcPts val="0"/>
              </a:spcBef>
              <a:buNone/>
            </a:pPr>
            <a:endParaRPr lang="en-US" dirty="0" smtClean="0"/>
          </a:p>
          <a:p>
            <a:pPr>
              <a:spcBef>
                <a:spcPts val="0"/>
              </a:spcBef>
              <a:buNone/>
            </a:pPr>
            <a:r>
              <a:rPr lang="en-US" dirty="0" smtClean="0"/>
              <a:t>Notes:</a:t>
            </a:r>
          </a:p>
          <a:p>
            <a:pPr>
              <a:spcBef>
                <a:spcPts val="0"/>
              </a:spcBef>
              <a:buNone/>
            </a:pPr>
            <a:r>
              <a:rPr lang="en-US" dirty="0" smtClean="0"/>
              <a:t>This graph</a:t>
            </a:r>
            <a:r>
              <a:rPr lang="en-US" baseline="0" dirty="0" smtClean="0"/>
              <a:t> shows the monthly anomalies from 2003 through 2014 of precipitation in blue and of root zone soil moisture content in red.</a:t>
            </a:r>
          </a:p>
          <a:p>
            <a:pPr>
              <a:spcBef>
                <a:spcPts val="0"/>
              </a:spcBef>
              <a:buNone/>
            </a:pPr>
            <a:r>
              <a:rPr lang="en-US" baseline="0" dirty="0" smtClean="0"/>
              <a:t>TRMM precipitation data was given in mm/</a:t>
            </a:r>
            <a:r>
              <a:rPr lang="en-US" baseline="0" dirty="0" err="1" smtClean="0"/>
              <a:t>hr</a:t>
            </a:r>
            <a:r>
              <a:rPr lang="en-US" baseline="0" dirty="0" smtClean="0"/>
              <a:t> and was converted to m</a:t>
            </a:r>
            <a:r>
              <a:rPr lang="en-US" baseline="30000" dirty="0" smtClean="0"/>
              <a:t>3</a:t>
            </a:r>
            <a:r>
              <a:rPr lang="en-US" baseline="0" dirty="0" smtClean="0"/>
              <a:t>/m</a:t>
            </a:r>
            <a:r>
              <a:rPr lang="en-US" baseline="30000" dirty="0" smtClean="0"/>
              <a:t>2</a:t>
            </a:r>
            <a:r>
              <a:rPr lang="en-US" baseline="0" dirty="0" smtClean="0"/>
              <a:t> to be compared with the RZSMC (m</a:t>
            </a:r>
            <a:r>
              <a:rPr lang="en-US" baseline="30000" dirty="0" smtClean="0"/>
              <a:t>3</a:t>
            </a:r>
            <a:r>
              <a:rPr lang="en-US" baseline="0" dirty="0" smtClean="0"/>
              <a:t>/m</a:t>
            </a:r>
            <a:r>
              <a:rPr lang="en-US" baseline="30000" dirty="0" smtClean="0"/>
              <a:t>3</a:t>
            </a:r>
            <a:r>
              <a:rPr lang="en-US" baseline="0" dirty="0" smtClean="0"/>
              <a:t>)</a:t>
            </a:r>
          </a:p>
          <a:p>
            <a:pPr>
              <a:spcBef>
                <a:spcPts val="0"/>
              </a:spcBef>
              <a:buNone/>
            </a:pPr>
            <a:r>
              <a:rPr lang="en-US" baseline="0" dirty="0" smtClean="0"/>
              <a:t>Periods of drought, as identified by the US Drought Monitor, are shown in brown.</a:t>
            </a:r>
          </a:p>
          <a:p>
            <a:pPr>
              <a:spcBef>
                <a:spcPts val="0"/>
              </a:spcBef>
              <a:buNone/>
            </a:pPr>
            <a:r>
              <a:rPr lang="en-US" baseline="0" dirty="0" smtClean="0"/>
              <a:t>The correlation coefficient between these data was moderately strong at 0.60 (p-value=8.882e-16). The p-value was calculated in R</a:t>
            </a:r>
          </a:p>
          <a:p>
            <a:pPr>
              <a:spcBef>
                <a:spcPts val="0"/>
              </a:spcBef>
              <a:buNone/>
            </a:pPr>
            <a:endParaRPr dirty="0"/>
          </a:p>
        </p:txBody>
      </p:sp>
      <p:sp>
        <p:nvSpPr>
          <p:cNvPr id="221" name="Shape 221"/>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15</a:t>
            </a:fld>
            <a:endParaRPr lang="en-US"/>
          </a:p>
        </p:txBody>
      </p:sp>
    </p:spTree>
    <p:extLst>
      <p:ext uri="{BB962C8B-B14F-4D97-AF65-F5344CB8AC3E}">
        <p14:creationId xmlns:p14="http://schemas.microsoft.com/office/powerpoint/2010/main" xmlns="" val="1759287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3" name="Shape 243"/>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dirty="0" smtClean="0"/>
              <a:t>To identify anomalies of warm</a:t>
            </a:r>
            <a:r>
              <a:rPr lang="en-US" baseline="0" dirty="0" smtClean="0"/>
              <a:t>, fresh groundwater inflow into the cool, salty lagoon, we calculated the surface temperature of the lagoon for the winter months between 2000 and 2015. To do this we used thermal bands from </a:t>
            </a:r>
            <a:r>
              <a:rPr lang="en-US" dirty="0" smtClean="0"/>
              <a:t>Landsat</a:t>
            </a:r>
            <a:r>
              <a:rPr lang="en-US" baseline="0" dirty="0" smtClean="0"/>
              <a:t> 5, 7, and 8. The data were first cloud masked and then clipped and </a:t>
            </a:r>
            <a:r>
              <a:rPr lang="en-US" baseline="0" dirty="0" err="1" smtClean="0"/>
              <a:t>mosaiced</a:t>
            </a:r>
            <a:r>
              <a:rPr lang="en-US" baseline="0" dirty="0" smtClean="0"/>
              <a:t> to the study area. The data were then land masked and the Laguna Madre was extracted from this data in order to focus on thermal anomalies within the lagoon. Next, the Digital numbers of the data were converted to radiance and atmospheric corrections were applied. The atmospherically corrected data was then converted to Kelvins and lastly Celsius.</a:t>
            </a:r>
          </a:p>
        </p:txBody>
      </p:sp>
      <p:sp>
        <p:nvSpPr>
          <p:cNvPr id="244" name="Shape 244"/>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pPr lvl="0" rtl="0">
                <a:spcBef>
                  <a:spcPts val="0"/>
                </a:spcBef>
                <a:buClr>
                  <a:srgbClr val="000000"/>
                </a:buClr>
                <a:buSzPct val="25000"/>
                <a:buFont typeface="Arial"/>
                <a:buNone/>
              </a:pPr>
              <a:t>16</a:t>
            </a:fld>
            <a:endParaRPr lang="en-US"/>
          </a:p>
        </p:txBody>
      </p:sp>
    </p:spTree>
    <p:extLst>
      <p:ext uri="{BB962C8B-B14F-4D97-AF65-F5344CB8AC3E}">
        <p14:creationId xmlns:p14="http://schemas.microsoft.com/office/powerpoint/2010/main" xmlns="" val="3053482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2" name="Shape 272"/>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dirty="0" smtClean="0"/>
              <a:t>To better</a:t>
            </a:r>
            <a:r>
              <a:rPr lang="en-US" baseline="0" dirty="0" smtClean="0"/>
              <a:t> analyze the surface temperature of the lagoon a common scale was created. Cooler areas of the lagoon are shown in dark blue whereas the warmer areas are shown in red and orange.</a:t>
            </a:r>
            <a:endParaRPr dirty="0"/>
          </a:p>
        </p:txBody>
      </p:sp>
      <p:sp>
        <p:nvSpPr>
          <p:cNvPr id="273" name="Shape 273"/>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pPr lvl="0" rtl="0">
                <a:spcBef>
                  <a:spcPts val="0"/>
                </a:spcBef>
                <a:buClr>
                  <a:srgbClr val="000000"/>
                </a:buClr>
                <a:buSzPct val="25000"/>
                <a:buFont typeface="Arial"/>
                <a:buNone/>
              </a:pPr>
              <a:t>17</a:t>
            </a:fld>
            <a:endParaRPr lang="en-US"/>
          </a:p>
        </p:txBody>
      </p:sp>
    </p:spTree>
    <p:extLst>
      <p:ext uri="{BB962C8B-B14F-4D97-AF65-F5344CB8AC3E}">
        <p14:creationId xmlns:p14="http://schemas.microsoft.com/office/powerpoint/2010/main" xmlns="" val="2862706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a:r>
              <a:rPr lang="en-US" sz="1200" kern="1200" dirty="0" smtClean="0">
                <a:solidFill>
                  <a:schemeClr val="tx1"/>
                </a:solidFill>
                <a:latin typeface="+mn-lt"/>
                <a:ea typeface="+mn-ea"/>
                <a:cs typeface="+mn-cs"/>
              </a:rPr>
              <a:t>- Errors and uncertainties arose from the accuracy of the land cover maps, which were affected by the 30 meter resolution of the Landsat satellites. The resolution of the data resulted in errors for pixels that had more than one cover type present.</a:t>
            </a:r>
          </a:p>
          <a:p>
            <a:pPr lvl="0"/>
            <a:r>
              <a:rPr lang="en-US" sz="1200" kern="1200" dirty="0" smtClean="0">
                <a:solidFill>
                  <a:schemeClr val="tx1"/>
                </a:solidFill>
                <a:latin typeface="+mn-lt"/>
                <a:ea typeface="+mn-ea"/>
                <a:cs typeface="+mn-cs"/>
              </a:rPr>
              <a:t>- The resolution of TRMM data and GRACE derived data was 0.25 degrees. The coarse resolution of this data resulted in few pixels of data within the boundaries of the study area.</a:t>
            </a:r>
          </a:p>
          <a:p>
            <a:pPr lvl="0"/>
            <a:r>
              <a:rPr lang="en-US" sz="1200" kern="1200" dirty="0" smtClean="0">
                <a:solidFill>
                  <a:schemeClr val="tx1"/>
                </a:solidFill>
                <a:latin typeface="+mn-lt"/>
                <a:ea typeface="+mn-ea"/>
                <a:cs typeface="+mn-cs"/>
              </a:rPr>
              <a:t>- The resolution of the Landsat thermal data varied between 60 and 120 meters before being resampled to 30 meters. Even this resolution may not have allowed for the identification of potential smaller scale thermal anomalies. Additionally, thermal anomalies due to changes in groundwater inflow may have occurred prior to our study period.</a:t>
            </a:r>
          </a:p>
          <a:p>
            <a:pPr>
              <a:spcBef>
                <a:spcPts val="0"/>
              </a:spcBef>
              <a:buNone/>
            </a:pPr>
            <a:endParaRPr lang="en-US" baseline="0" dirty="0" smtClean="0"/>
          </a:p>
        </p:txBody>
      </p:sp>
      <p:sp>
        <p:nvSpPr>
          <p:cNvPr id="221" name="Shape 221"/>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18</a:t>
            </a:fld>
            <a:endParaRPr lang="en-US"/>
          </a:p>
        </p:txBody>
      </p:sp>
    </p:spTree>
    <p:extLst>
      <p:ext uri="{BB962C8B-B14F-4D97-AF65-F5344CB8AC3E}">
        <p14:creationId xmlns:p14="http://schemas.microsoft.com/office/powerpoint/2010/main" xmlns="" val="4291602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a:r>
              <a:rPr lang="en-US" sz="1200" kern="1200" dirty="0" smtClean="0">
                <a:solidFill>
                  <a:schemeClr val="tx1"/>
                </a:solidFill>
                <a:latin typeface="+mn-lt"/>
                <a:ea typeface="+mn-ea"/>
                <a:cs typeface="+mn-cs"/>
              </a:rPr>
              <a:t>- So to conclude, the occurrence of mesquite trees increased from 2002 to 2014 and the locations of mesquite tree coverage in the land cover maps were usually co-located with vegetation shown to have higher water content, and thus lower stress, in the NDII maps.</a:t>
            </a:r>
          </a:p>
          <a:p>
            <a:pPr lvl="0"/>
            <a:r>
              <a:rPr lang="en-US" sz="1200" kern="1200" dirty="0" smtClean="0">
                <a:solidFill>
                  <a:schemeClr val="tx1"/>
                </a:solidFill>
                <a:latin typeface="+mn-lt"/>
                <a:ea typeface="+mn-ea"/>
                <a:cs typeface="+mn-cs"/>
              </a:rPr>
              <a:t>- The Pearson’s Correlation Coefficient between the GRACE derived root zone soil moisture content and the TRMM precipitation data was moderately strong with a value of 0.6.</a:t>
            </a:r>
          </a:p>
          <a:p>
            <a:pPr lvl="0"/>
            <a:r>
              <a:rPr lang="en-US" sz="1200" kern="1200" dirty="0" smtClean="0">
                <a:solidFill>
                  <a:schemeClr val="tx1"/>
                </a:solidFill>
                <a:latin typeface="+mn-lt"/>
                <a:ea typeface="+mn-ea"/>
                <a:cs typeface="+mn-cs"/>
              </a:rPr>
              <a:t>- No useful thermal anomalies could be identified but thermal mapping and analyses will continue… </a:t>
            </a:r>
          </a:p>
          <a:p>
            <a:pPr>
              <a:spcBef>
                <a:spcPts val="0"/>
              </a:spcBef>
              <a:buNone/>
            </a:pPr>
            <a:endParaRPr dirty="0"/>
          </a:p>
        </p:txBody>
      </p:sp>
      <p:sp>
        <p:nvSpPr>
          <p:cNvPr id="221" name="Shape 221"/>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19</a:t>
            </a:fld>
            <a:endParaRPr lang="en-US"/>
          </a:p>
        </p:txBody>
      </p:sp>
    </p:spTree>
    <p:extLst>
      <p:ext uri="{BB962C8B-B14F-4D97-AF65-F5344CB8AC3E}">
        <p14:creationId xmlns:p14="http://schemas.microsoft.com/office/powerpoint/2010/main" xmlns="" val="1175710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6" name="Shape 126"/>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Laguna Madre is a shallow estuary in the Padre Island National Seashore, located on the southern coast of Texas. The Laguna is the only </a:t>
            </a:r>
            <a:r>
              <a:rPr lang="en-US" sz="1200" kern="1200" dirty="0" err="1" smtClean="0">
                <a:solidFill>
                  <a:schemeClr val="tx1"/>
                </a:solidFill>
                <a:latin typeface="+mn-lt"/>
                <a:ea typeface="+mn-ea"/>
                <a:cs typeface="+mn-cs"/>
              </a:rPr>
              <a:t>hypersaline</a:t>
            </a:r>
            <a:r>
              <a:rPr lang="en-US" sz="1200" kern="1200" dirty="0" smtClean="0">
                <a:solidFill>
                  <a:schemeClr val="tx1"/>
                </a:solidFill>
                <a:latin typeface="+mn-lt"/>
                <a:ea typeface="+mn-ea"/>
                <a:cs typeface="+mn-cs"/>
              </a:rPr>
              <a:t> estuary in North America. However, historically it has not always been that way. It is hypothesized the increase in salinity is due to an increase in the occurrence of the native </a:t>
            </a:r>
            <a:r>
              <a:rPr lang="en-US" sz="1200" i="1" kern="1200" dirty="0" err="1" smtClean="0">
                <a:solidFill>
                  <a:schemeClr val="tx1"/>
                </a:solidFill>
                <a:latin typeface="+mn-lt"/>
                <a:ea typeface="+mn-ea"/>
                <a:cs typeface="+mn-cs"/>
              </a:rPr>
              <a:t>prosopis</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glandulosa</a:t>
            </a:r>
            <a:r>
              <a:rPr lang="en-US" sz="1200" kern="1200" dirty="0" smtClean="0">
                <a:solidFill>
                  <a:schemeClr val="tx1"/>
                </a:solidFill>
                <a:latin typeface="+mn-lt"/>
                <a:ea typeface="+mn-ea"/>
                <a:cs typeface="+mn-cs"/>
              </a:rPr>
              <a:t>, commonly known as the honey mesquite tree. The long taproots of these trees, often extending 12 meters in depth, can reach groundwater, while the shallower roots of nearby grasses cannot. If this is occurring, then the trees may be preventing groundwater from reaching the lagoon, resulting in the increased salinity. To study this, the team looked at data from 2000 to 2015.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The study</a:t>
            </a:r>
            <a:r>
              <a:rPr lang="en-US" sz="1200" baseline="0" dirty="0" smtClean="0">
                <a:solidFill>
                  <a:schemeClr val="dk1"/>
                </a:solidFill>
                <a:latin typeface="Century Gothic"/>
                <a:ea typeface="Century Gothic"/>
                <a:cs typeface="Century Gothic"/>
                <a:sym typeface="Century Gothic"/>
              </a:rPr>
              <a:t> area focused on the Laguna Madre of Padre Island National Seashore on the southern coast of Texas. </a:t>
            </a:r>
            <a:r>
              <a:rPr lang="en-US" sz="1200" dirty="0" smtClean="0">
                <a:solidFill>
                  <a:schemeClr val="dk1"/>
                </a:solidFill>
                <a:latin typeface="Century Gothic"/>
                <a:ea typeface="Century Gothic"/>
                <a:cs typeface="Century Gothic"/>
                <a:sym typeface="Century Gothic"/>
              </a:rPr>
              <a:t>Latitude lines 27.6 N and 26.2 N were used for the northern and southern boundaries of the study area, respectively. The western boundary extended just past US Highway 77, or 97.8 W while the eastern boundary stretched offshore into the Gulf of Mexico.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The Laguna Madre is a shallow (0.25 m depth),</a:t>
            </a:r>
            <a:r>
              <a:rPr lang="en-US" sz="1200" baseline="0" dirty="0" smtClean="0">
                <a:solidFill>
                  <a:schemeClr val="dk1"/>
                </a:solidFill>
                <a:latin typeface="Century Gothic"/>
                <a:ea typeface="Century Gothic"/>
                <a:cs typeface="Century Gothic"/>
                <a:sym typeface="Century Gothic"/>
              </a:rPr>
              <a:t> </a:t>
            </a:r>
            <a:r>
              <a:rPr lang="en-US" sz="1200" baseline="0" dirty="0" err="1" smtClean="0">
                <a:solidFill>
                  <a:schemeClr val="dk1"/>
                </a:solidFill>
                <a:latin typeface="Century Gothic"/>
                <a:ea typeface="Century Gothic"/>
                <a:cs typeface="Century Gothic"/>
                <a:sym typeface="Century Gothic"/>
              </a:rPr>
              <a:t>hypersaline</a:t>
            </a:r>
            <a:r>
              <a:rPr lang="en-US" sz="1200" baseline="0" dirty="0" smtClean="0">
                <a:solidFill>
                  <a:schemeClr val="dk1"/>
                </a:solidFill>
                <a:latin typeface="Century Gothic"/>
                <a:ea typeface="Century Gothic"/>
                <a:cs typeface="Century Gothic"/>
                <a:sym typeface="Century Gothic"/>
              </a:rPr>
              <a:t> estuary, meaning its salt concentration is higher than that of the ocean. However, historical evidence suggests the salinity was once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dk1"/>
                </a:solidFill>
                <a:latin typeface="Century Gothic"/>
                <a:ea typeface="Century Gothic"/>
                <a:cs typeface="Century Gothic"/>
                <a:sym typeface="Century Gothic"/>
              </a:rPr>
              <a:t>The increase is hypothesized to be due to an increase in the occurrence of the native honey mesquite tree in the surrounding area.</a:t>
            </a:r>
            <a:endParaRPr lang="en-US" sz="1200" dirty="0" smtClean="0">
              <a:solidFill>
                <a:schemeClr val="dk1"/>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Data for the project were acquired between 2000 and 2015.</a:t>
            </a:r>
          </a:p>
          <a:p>
            <a:pPr>
              <a:spcBef>
                <a:spcPts val="0"/>
              </a:spcBef>
              <a:buNone/>
            </a:pPr>
            <a:endParaRPr dirty="0"/>
          </a:p>
        </p:txBody>
      </p:sp>
      <p:sp>
        <p:nvSpPr>
          <p:cNvPr id="127" name="Shape 127"/>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2</a:t>
            </a:fld>
            <a:endParaRPr lang="en-US" dirty="0"/>
          </a:p>
        </p:txBody>
      </p:sp>
    </p:spTree>
    <p:extLst>
      <p:ext uri="{BB962C8B-B14F-4D97-AF65-F5344CB8AC3E}">
        <p14:creationId xmlns:p14="http://schemas.microsoft.com/office/powerpoint/2010/main" xmlns="" val="39177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a:r>
              <a:rPr lang="en-US" sz="1200" kern="1200" dirty="0" smtClean="0">
                <a:solidFill>
                  <a:schemeClr val="tx1"/>
                </a:solidFill>
                <a:latin typeface="+mn-lt"/>
                <a:ea typeface="+mn-ea"/>
                <a:cs typeface="+mn-cs"/>
              </a:rPr>
              <a:t>- …which leads to future work on this project.</a:t>
            </a:r>
          </a:p>
          <a:p>
            <a:pPr lvl="0"/>
            <a:r>
              <a:rPr lang="en-US" sz="1200" kern="1200" dirty="0" smtClean="0">
                <a:solidFill>
                  <a:schemeClr val="tx1"/>
                </a:solidFill>
                <a:latin typeface="+mn-lt"/>
                <a:ea typeface="+mn-ea"/>
                <a:cs typeface="+mn-cs"/>
              </a:rPr>
              <a:t>- The study period will be extended so that longer term trends can be analyzed. </a:t>
            </a:r>
          </a:p>
          <a:p>
            <a:pPr lvl="0"/>
            <a:r>
              <a:rPr lang="en-US" sz="1200" kern="1200" dirty="0" smtClean="0">
                <a:solidFill>
                  <a:schemeClr val="tx1"/>
                </a:solidFill>
                <a:latin typeface="+mn-lt"/>
                <a:ea typeface="+mn-ea"/>
                <a:cs typeface="+mn-cs"/>
              </a:rPr>
              <a:t>- As mentioned, thermal data will continue to be analyzed to look for anomalies.</a:t>
            </a:r>
          </a:p>
          <a:p>
            <a:pPr lvl="0"/>
            <a:r>
              <a:rPr lang="en-US" sz="1200" kern="1200" dirty="0" smtClean="0">
                <a:solidFill>
                  <a:schemeClr val="tx1"/>
                </a:solidFill>
                <a:latin typeface="+mn-lt"/>
                <a:ea typeface="+mn-ea"/>
                <a:cs typeface="+mn-cs"/>
              </a:rPr>
              <a:t>- Further precipitation analyses will be done by calculating the total amount of precipitation for the study area using data from the TRMM precipitation radar and additional data sources. </a:t>
            </a:r>
          </a:p>
          <a:p>
            <a:pPr lvl="0"/>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Evapotranspiration</a:t>
            </a:r>
            <a:r>
              <a:rPr lang="en-US" sz="1200" kern="1200" dirty="0" smtClean="0">
                <a:solidFill>
                  <a:schemeClr val="tx1"/>
                </a:solidFill>
                <a:latin typeface="+mn-lt"/>
                <a:ea typeface="+mn-ea"/>
                <a:cs typeface="+mn-cs"/>
              </a:rPr>
              <a:t> rates, calculated by our partner based on mesquite tree coverage indicated in the land cover maps, will be subtracted from the calculated amount of precipitation in the study area.</a:t>
            </a:r>
          </a:p>
          <a:p>
            <a:pPr lvl="0"/>
            <a:r>
              <a:rPr lang="en-US" sz="1200" kern="1200" dirty="0" smtClean="0">
                <a:solidFill>
                  <a:schemeClr val="tx1"/>
                </a:solidFill>
                <a:latin typeface="+mn-lt"/>
                <a:ea typeface="+mn-ea"/>
                <a:cs typeface="+mn-cs"/>
              </a:rPr>
              <a:t>- This should give us an estimate of the groundwater recharge to the study area. </a:t>
            </a:r>
          </a:p>
          <a:p>
            <a:pPr lvl="0"/>
            <a:r>
              <a:rPr lang="en-US" sz="1200" kern="1200" dirty="0" smtClean="0">
                <a:solidFill>
                  <a:schemeClr val="tx1"/>
                </a:solidFill>
                <a:latin typeface="+mn-lt"/>
                <a:ea typeface="+mn-ea"/>
                <a:cs typeface="+mn-cs"/>
              </a:rPr>
              <a:t>- Studying these trends of mesquite tree coverage and precipitation over time can provide a better understanding of how the environment around the Laguna Madre has changed and what effects these changes are having on the lagoon and its water quality. </a:t>
            </a:r>
          </a:p>
          <a:p>
            <a:pPr>
              <a:spcBef>
                <a:spcPts val="0"/>
              </a:spcBef>
              <a:buFontTx/>
              <a:buNone/>
            </a:pPr>
            <a:endParaRPr dirty="0"/>
          </a:p>
        </p:txBody>
      </p:sp>
      <p:sp>
        <p:nvSpPr>
          <p:cNvPr id="221" name="Shape 221"/>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20</a:t>
            </a:fld>
            <a:endParaRPr lang="en-US"/>
          </a:p>
        </p:txBody>
      </p:sp>
    </p:spTree>
    <p:extLst>
      <p:ext uri="{BB962C8B-B14F-4D97-AF65-F5344CB8AC3E}">
        <p14:creationId xmlns:p14="http://schemas.microsoft.com/office/powerpoint/2010/main" xmlns="" val="1687724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We would like to thank our Science Advisors and Partner, as well as our Mentor, for their help and support during the course of this project.</a:t>
            </a:r>
          </a:p>
          <a:p>
            <a:pPr>
              <a:spcBef>
                <a:spcPts val="0"/>
              </a:spcBef>
              <a:buNone/>
            </a:pPr>
            <a:endParaRPr dirty="0"/>
          </a:p>
        </p:txBody>
      </p:sp>
      <p:sp>
        <p:nvSpPr>
          <p:cNvPr id="283" name="Shape 2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xmlns="" val="2818506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---If the .</a:t>
            </a:r>
            <a:r>
              <a:rPr lang="en-US" sz="1200" dirty="0" err="1" smtClean="0">
                <a:solidFill>
                  <a:schemeClr val="dk1"/>
                </a:solidFill>
                <a:latin typeface="Century Gothic"/>
                <a:ea typeface="Century Gothic"/>
                <a:cs typeface="Century Gothic"/>
                <a:sym typeface="Century Gothic"/>
              </a:rPr>
              <a:t>mov</a:t>
            </a:r>
            <a:r>
              <a:rPr lang="en-US" sz="1200" dirty="0" smtClean="0">
                <a:solidFill>
                  <a:schemeClr val="dk1"/>
                </a:solidFill>
                <a:latin typeface="Century Gothic"/>
                <a:ea typeface="Century Gothic"/>
                <a:cs typeface="Century Gothic"/>
                <a:sym typeface="Century Gothic"/>
              </a:rPr>
              <a:t> file doesn’t work for</a:t>
            </a:r>
            <a:r>
              <a:rPr lang="en-US" sz="1200" baseline="0" dirty="0" smtClean="0">
                <a:solidFill>
                  <a:schemeClr val="dk1"/>
                </a:solidFill>
                <a:latin typeface="Century Gothic"/>
                <a:ea typeface="Century Gothic"/>
                <a:cs typeface="Century Gothic"/>
                <a:sym typeface="Century Gothic"/>
              </a:rPr>
              <a:t> this slide, this is an animation version----</a:t>
            </a:r>
            <a:endParaRPr lang="en-US" sz="1200" dirty="0" smtClean="0">
              <a:solidFill>
                <a:schemeClr val="dk1"/>
              </a:solidFill>
              <a:latin typeface="Century Gothic"/>
              <a:ea typeface="Century Gothic"/>
              <a:cs typeface="Century Gothic"/>
              <a:sym typeface="Century Gothic"/>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Century Gothic"/>
              <a:ea typeface="Century Gothic"/>
              <a:cs typeface="Century Gothic"/>
              <a:sym typeface="Century Gothic"/>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These LULC maps show</a:t>
            </a:r>
            <a:r>
              <a:rPr lang="en-US" sz="1200" baseline="0" dirty="0" smtClean="0">
                <a:solidFill>
                  <a:schemeClr val="dk1"/>
                </a:solidFill>
                <a:latin typeface="Century Gothic"/>
                <a:ea typeface="Century Gothic"/>
                <a:cs typeface="Century Gothic"/>
                <a:sym typeface="Century Gothic"/>
              </a:rPr>
              <a:t> the change in mesquite changes from November 2002 to October 2014.</a:t>
            </a:r>
            <a:endParaRPr lang="en-US" sz="1200" dirty="0" smtClean="0">
              <a:solidFill>
                <a:schemeClr val="dk1"/>
              </a:solidFill>
              <a:latin typeface="Century Gothic"/>
              <a:ea typeface="Century Gothic"/>
              <a:cs typeface="Century Gothic"/>
              <a:sym typeface="Century Gothic"/>
            </a:endParaRP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22</a:t>
            </a:fld>
            <a:endParaRPr lang="en-US"/>
          </a:p>
        </p:txBody>
      </p:sp>
    </p:spTree>
    <p:extLst>
      <p:ext uri="{BB962C8B-B14F-4D97-AF65-F5344CB8AC3E}">
        <p14:creationId xmlns:p14="http://schemas.microsoft.com/office/powerpoint/2010/main" xmlns="" val="2998068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---If the .</a:t>
            </a:r>
            <a:r>
              <a:rPr lang="en-US" sz="1200" dirty="0" err="1" smtClean="0">
                <a:solidFill>
                  <a:schemeClr val="dk1"/>
                </a:solidFill>
                <a:latin typeface="Century Gothic"/>
                <a:ea typeface="Century Gothic"/>
                <a:cs typeface="Century Gothic"/>
                <a:sym typeface="Century Gothic"/>
              </a:rPr>
              <a:t>mov</a:t>
            </a:r>
            <a:r>
              <a:rPr lang="en-US" sz="1200" dirty="0" smtClean="0">
                <a:solidFill>
                  <a:schemeClr val="dk1"/>
                </a:solidFill>
                <a:latin typeface="Century Gothic"/>
                <a:ea typeface="Century Gothic"/>
                <a:cs typeface="Century Gothic"/>
                <a:sym typeface="Century Gothic"/>
              </a:rPr>
              <a:t> file doesn’t work for</a:t>
            </a:r>
            <a:r>
              <a:rPr lang="en-US" sz="1200" baseline="0" dirty="0" smtClean="0">
                <a:solidFill>
                  <a:schemeClr val="dk1"/>
                </a:solidFill>
                <a:latin typeface="Century Gothic"/>
                <a:ea typeface="Century Gothic"/>
                <a:cs typeface="Century Gothic"/>
                <a:sym typeface="Century Gothic"/>
              </a:rPr>
              <a:t> this slide, this is an animation version----</a:t>
            </a:r>
            <a:endParaRPr lang="en-US" sz="1200" dirty="0" smtClean="0">
              <a:solidFill>
                <a:schemeClr val="dk1"/>
              </a:solidFill>
              <a:latin typeface="Century Gothic"/>
              <a:ea typeface="Century Gothic"/>
              <a:cs typeface="Century Gothic"/>
              <a:sym typeface="Century Gothic"/>
            </a:endParaRPr>
          </a:p>
          <a:p>
            <a:pPr rtl="0">
              <a:spcBef>
                <a:spcPts val="0"/>
              </a:spcBef>
              <a:buNone/>
            </a:pPr>
            <a:endParaRPr lang="en-US" sz="1200" dirty="0" smtClean="0">
              <a:solidFill>
                <a:schemeClr val="dk1"/>
              </a:solidFill>
              <a:latin typeface="Century Gothic"/>
              <a:ea typeface="Century Gothic"/>
              <a:cs typeface="Century Gothic"/>
              <a:sym typeface="Century Gothic"/>
            </a:endParaRPr>
          </a:p>
          <a:p>
            <a:pPr rtl="0">
              <a:spcBef>
                <a:spcPts val="0"/>
              </a:spcBef>
              <a:buNone/>
            </a:pPr>
            <a:endParaRPr lang="en-US" sz="1200" dirty="0" smtClean="0">
              <a:solidFill>
                <a:schemeClr val="dk1"/>
              </a:solidFill>
              <a:latin typeface="Century Gothic"/>
              <a:ea typeface="Century Gothic"/>
              <a:cs typeface="Century Gothic"/>
              <a:sym typeface="Century Gothic"/>
            </a:endParaRPr>
          </a:p>
          <a:p>
            <a:pPr rtl="0">
              <a:spcBef>
                <a:spcPts val="0"/>
              </a:spcBef>
              <a:buNone/>
            </a:pPr>
            <a:r>
              <a:rPr lang="en-US" sz="1200" dirty="0" smtClean="0">
                <a:solidFill>
                  <a:schemeClr val="dk1"/>
                </a:solidFill>
                <a:latin typeface="Century Gothic"/>
                <a:ea typeface="Century Gothic"/>
                <a:cs typeface="Century Gothic"/>
                <a:sym typeface="Century Gothic"/>
              </a:rPr>
              <a:t>The Landsat</a:t>
            </a:r>
            <a:r>
              <a:rPr lang="en-US" sz="1200" baseline="0" dirty="0" smtClean="0">
                <a:solidFill>
                  <a:schemeClr val="dk1"/>
                </a:solidFill>
                <a:latin typeface="Century Gothic"/>
                <a:ea typeface="Century Gothic"/>
                <a:cs typeface="Century Gothic"/>
                <a:sym typeface="Century Gothic"/>
              </a:rPr>
              <a:t> 5, 7, and 8 data used for to calculate NDII were from the same scenes used in the land cover analysis</a:t>
            </a:r>
            <a:endParaRPr lang="en-US" sz="1200" dirty="0" smtClean="0">
              <a:solidFill>
                <a:schemeClr val="dk1"/>
              </a:solidFill>
              <a:latin typeface="Century Gothic"/>
              <a:ea typeface="Century Gothic"/>
              <a:cs typeface="Century Gothic"/>
              <a:sym typeface="Century Gothic"/>
            </a:endParaRPr>
          </a:p>
          <a:p>
            <a:pPr rtl="0">
              <a:spcBef>
                <a:spcPts val="0"/>
              </a:spcBef>
              <a:buNone/>
            </a:pPr>
            <a:r>
              <a:rPr lang="en-US" sz="1200" baseline="0" dirty="0" smtClean="0">
                <a:solidFill>
                  <a:schemeClr val="dk1"/>
                </a:solidFill>
                <a:latin typeface="Century Gothic"/>
                <a:sym typeface="Century Gothic"/>
              </a:rPr>
              <a:t>The first map shows raw data from Landsat. The second map shows the LULC for December 2006.</a:t>
            </a:r>
          </a:p>
          <a:p>
            <a:pPr rtl="0">
              <a:spcBef>
                <a:spcPts val="0"/>
              </a:spcBef>
              <a:buNone/>
            </a:pPr>
            <a:r>
              <a:rPr lang="en-US" sz="1200" baseline="0" dirty="0" smtClean="0">
                <a:solidFill>
                  <a:schemeClr val="dk1"/>
                </a:solidFill>
                <a:latin typeface="Century Gothic"/>
                <a:sym typeface="Century Gothic"/>
              </a:rPr>
              <a:t>Finally, the third map shows the NDII from December 2006. Comparison between the NDII and LULC map shows the areas of moister vegetation approximately aligned with the area of mesquite tree coverage as identified by the LULC map.</a:t>
            </a:r>
            <a:endParaRPr lang="en-US" baseline="0" dirty="0" smtClean="0"/>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23</a:t>
            </a:fld>
            <a:endParaRPr lang="en-US"/>
          </a:p>
        </p:txBody>
      </p:sp>
    </p:spTree>
    <p:extLst>
      <p:ext uri="{BB962C8B-B14F-4D97-AF65-F5344CB8AC3E}">
        <p14:creationId xmlns:p14="http://schemas.microsoft.com/office/powerpoint/2010/main" xmlns="" val="390797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---If the .</a:t>
            </a:r>
            <a:r>
              <a:rPr lang="en-US" sz="1200" dirty="0" err="1" smtClean="0">
                <a:solidFill>
                  <a:schemeClr val="dk1"/>
                </a:solidFill>
                <a:latin typeface="Century Gothic"/>
                <a:ea typeface="Century Gothic"/>
                <a:cs typeface="Century Gothic"/>
                <a:sym typeface="Century Gothic"/>
              </a:rPr>
              <a:t>mov</a:t>
            </a:r>
            <a:r>
              <a:rPr lang="en-US" sz="1200" dirty="0" smtClean="0">
                <a:solidFill>
                  <a:schemeClr val="dk1"/>
                </a:solidFill>
                <a:latin typeface="Century Gothic"/>
                <a:ea typeface="Century Gothic"/>
                <a:cs typeface="Century Gothic"/>
                <a:sym typeface="Century Gothic"/>
              </a:rPr>
              <a:t> file doesn’t work for</a:t>
            </a:r>
            <a:r>
              <a:rPr lang="en-US" sz="1200" baseline="0" dirty="0" smtClean="0">
                <a:solidFill>
                  <a:schemeClr val="dk1"/>
                </a:solidFill>
                <a:latin typeface="Century Gothic"/>
                <a:ea typeface="Century Gothic"/>
                <a:cs typeface="Century Gothic"/>
                <a:sym typeface="Century Gothic"/>
              </a:rPr>
              <a:t> this slide, this is an animation version----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Laguna</a:t>
            </a:r>
            <a:r>
              <a:rPr lang="en-US" baseline="0" dirty="0" smtClean="0"/>
              <a:t> Madre was analyzed to identify anomalies of warm, fresh groundwater inflow into the cool, salty lagoon in the winter months between 2000 and 2015. This time series shows the water surface temperature for winter months of 2002, 2003, 2011 and 2014.</a:t>
            </a:r>
            <a:endParaRPr lang="en-US" dirty="0" smtClean="0"/>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24</a:t>
            </a:fld>
            <a:endParaRPr lang="en-US"/>
          </a:p>
        </p:txBody>
      </p:sp>
    </p:spTree>
    <p:extLst>
      <p:ext uri="{BB962C8B-B14F-4D97-AF65-F5344CB8AC3E}">
        <p14:creationId xmlns:p14="http://schemas.microsoft.com/office/powerpoint/2010/main" xmlns="" val="819896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chemeClr val="dk1"/>
              </a:buClr>
              <a:buSzPct val="25000"/>
              <a:buFont typeface="Arial"/>
              <a:buNone/>
              <a:tabLst/>
              <a:defRPr/>
            </a:pPr>
            <a:r>
              <a:rPr lang="en-US" sz="1200" kern="1200" dirty="0" smtClean="0">
                <a:solidFill>
                  <a:schemeClr val="tx1"/>
                </a:solidFill>
                <a:latin typeface="+mn-lt"/>
                <a:ea typeface="+mn-ea"/>
                <a:cs typeface="+mn-cs"/>
              </a:rPr>
              <a:t>The estuary is also important both ecologically and economically. It serves as a habitat for many birds and fish, it is used for recreation, and is a productive fishery, important to the local economy. However, the increasing salinity threatens to disrupt the ecosystem of the lagoon, including causing the loss of important </a:t>
            </a:r>
            <a:r>
              <a:rPr lang="en-US" sz="1200" kern="1200" dirty="0" err="1" smtClean="0">
                <a:solidFill>
                  <a:schemeClr val="tx1"/>
                </a:solidFill>
                <a:latin typeface="+mn-lt"/>
                <a:ea typeface="+mn-ea"/>
                <a:cs typeface="+mn-cs"/>
              </a:rPr>
              <a:t>seagrasses</a:t>
            </a:r>
            <a:r>
              <a:rPr lang="en-US" sz="1200" kern="1200" dirty="0" smtClean="0">
                <a:solidFill>
                  <a:schemeClr val="tx1"/>
                </a:solidFill>
                <a:latin typeface="+mn-lt"/>
                <a:ea typeface="+mn-ea"/>
                <a:cs typeface="+mn-cs"/>
              </a:rPr>
              <a:t>. </a:t>
            </a:r>
          </a:p>
          <a:p>
            <a:pPr marL="0" marR="0" lvl="0" indent="0" algn="l" rtl="0">
              <a:lnSpc>
                <a:spcPct val="90000"/>
              </a:lnSpc>
              <a:spcBef>
                <a:spcPts val="0"/>
              </a:spcBef>
              <a:buClr>
                <a:schemeClr val="dk1"/>
              </a:buClr>
              <a:buSzPct val="25000"/>
              <a:buFont typeface="Arial"/>
              <a:buNone/>
            </a:pPr>
            <a:r>
              <a:rPr lang="en-US" sz="1200" dirty="0" smtClean="0">
                <a:solidFill>
                  <a:schemeClr val="dk1"/>
                </a:solidFill>
                <a:latin typeface="Century Gothic"/>
                <a:ea typeface="Century Gothic"/>
                <a:cs typeface="Century Gothic"/>
                <a:sym typeface="Century Gothic"/>
              </a:rPr>
              <a:t>---------</a:t>
            </a:r>
          </a:p>
          <a:p>
            <a:pPr marL="0" marR="0" lvl="0" indent="0" algn="l" rtl="0">
              <a:lnSpc>
                <a:spcPct val="90000"/>
              </a:lnSpc>
              <a:spcBef>
                <a:spcPts val="0"/>
              </a:spcBef>
              <a:buClr>
                <a:schemeClr val="dk1"/>
              </a:buClr>
              <a:buSzPct val="25000"/>
              <a:buFont typeface="Arial"/>
              <a:buNone/>
            </a:pPr>
            <a:endParaRPr lang="en-US" sz="1200" dirty="0" smtClean="0">
              <a:solidFill>
                <a:schemeClr val="dk1"/>
              </a:solidFill>
              <a:latin typeface="Century Gothic"/>
              <a:ea typeface="Century Gothic"/>
              <a:cs typeface="Century Gothic"/>
              <a:sym typeface="Century Gothic"/>
            </a:endParaRPr>
          </a:p>
          <a:p>
            <a:pPr marL="0" marR="0" lvl="0" indent="0" algn="l" rtl="0">
              <a:lnSpc>
                <a:spcPct val="90000"/>
              </a:lnSpc>
              <a:spcBef>
                <a:spcPts val="0"/>
              </a:spcBef>
              <a:buClr>
                <a:schemeClr val="dk1"/>
              </a:buClr>
              <a:buSzPct val="25000"/>
              <a:buFont typeface="Arial"/>
              <a:buNone/>
            </a:pPr>
            <a:endParaRPr lang="en-US" sz="1200" dirty="0" smtClean="0">
              <a:solidFill>
                <a:schemeClr val="dk1"/>
              </a:solidFill>
              <a:latin typeface="Century Gothic"/>
              <a:ea typeface="Century Gothic"/>
              <a:cs typeface="Century Gothic"/>
              <a:sym typeface="Century Gothic"/>
            </a:endParaRPr>
          </a:p>
          <a:p>
            <a:pPr marL="0" marR="0" lvl="0" indent="0" algn="l" rtl="0">
              <a:lnSpc>
                <a:spcPct val="90000"/>
              </a:lnSpc>
              <a:spcBef>
                <a:spcPts val="0"/>
              </a:spcBef>
              <a:buClr>
                <a:schemeClr val="dk1"/>
              </a:buClr>
              <a:buSzPct val="25000"/>
              <a:buFont typeface="Arial"/>
              <a:buNone/>
            </a:pPr>
            <a:r>
              <a:rPr lang="en-US" sz="1200" dirty="0" smtClean="0">
                <a:solidFill>
                  <a:schemeClr val="dk1"/>
                </a:solidFill>
                <a:latin typeface="Century Gothic"/>
                <a:ea typeface="Century Gothic"/>
                <a:cs typeface="Century Gothic"/>
                <a:sym typeface="Century Gothic"/>
              </a:rPr>
              <a:t>The</a:t>
            </a:r>
            <a:r>
              <a:rPr lang="en-US" sz="1200" baseline="0" dirty="0" smtClean="0">
                <a:solidFill>
                  <a:schemeClr val="dk1"/>
                </a:solidFill>
                <a:latin typeface="Century Gothic"/>
                <a:ea typeface="Century Gothic"/>
                <a:cs typeface="Century Gothic"/>
                <a:sym typeface="Century Gothic"/>
              </a:rPr>
              <a:t> </a:t>
            </a:r>
            <a:r>
              <a:rPr lang="en-US" sz="1200" dirty="0" smtClean="0">
                <a:solidFill>
                  <a:schemeClr val="dk1"/>
                </a:solidFill>
                <a:latin typeface="Century Gothic"/>
                <a:ea typeface="Century Gothic"/>
                <a:cs typeface="Century Gothic"/>
                <a:sym typeface="Century Gothic"/>
              </a:rPr>
              <a:t>Laguna Madre is home to a number of threatened species including seagrasses and sea turtles.</a:t>
            </a:r>
          </a:p>
          <a:p>
            <a:pPr marL="0" marR="0" lvl="0" indent="0" algn="l" rtl="0">
              <a:lnSpc>
                <a:spcPct val="90000"/>
              </a:lnSpc>
              <a:spcBef>
                <a:spcPts val="0"/>
              </a:spcBef>
              <a:buClr>
                <a:schemeClr val="dk1"/>
              </a:buClr>
              <a:buSzPct val="25000"/>
              <a:buFont typeface="Arial"/>
              <a:buNone/>
            </a:pPr>
            <a:r>
              <a:rPr lang="en-US" sz="1200" dirty="0" smtClean="0">
                <a:solidFill>
                  <a:schemeClr val="dk1"/>
                </a:solidFill>
                <a:latin typeface="Century Gothic"/>
                <a:ea typeface="Century Gothic"/>
                <a:cs typeface="Century Gothic"/>
                <a:sym typeface="Century Gothic"/>
              </a:rPr>
              <a:t>The</a:t>
            </a:r>
            <a:r>
              <a:rPr lang="en-US" sz="1200" baseline="0" dirty="0" smtClean="0">
                <a:solidFill>
                  <a:schemeClr val="dk1"/>
                </a:solidFill>
                <a:latin typeface="Century Gothic"/>
                <a:ea typeface="Century Gothic"/>
                <a:cs typeface="Century Gothic"/>
                <a:sym typeface="Century Gothic"/>
              </a:rPr>
              <a:t> lagoon is also one of the most productive fisheries in Texas and serves as a recreational area that sees 650,000 visitors annually.</a:t>
            </a:r>
            <a:endParaRPr lang="en-US" sz="1200" dirty="0" smtClean="0">
              <a:solidFill>
                <a:schemeClr val="dk1"/>
              </a:solidFill>
              <a:latin typeface="Century Gothic"/>
              <a:ea typeface="Century Gothic"/>
              <a:cs typeface="Century Gothic"/>
              <a:sym typeface="Century Gothic"/>
            </a:endParaRPr>
          </a:p>
          <a:p>
            <a:pPr marL="0" marR="0" lvl="0" indent="0" algn="l" rtl="0">
              <a:lnSpc>
                <a:spcPct val="90000"/>
              </a:lnSpc>
              <a:spcBef>
                <a:spcPts val="0"/>
              </a:spcBef>
              <a:buClr>
                <a:schemeClr val="dk1"/>
              </a:buClr>
              <a:buSzPct val="25000"/>
              <a:buFont typeface="Arial"/>
              <a:buNone/>
            </a:pPr>
            <a:r>
              <a:rPr lang="en-US" sz="1200" dirty="0" smtClean="0">
                <a:solidFill>
                  <a:schemeClr val="dk1"/>
                </a:solidFill>
                <a:latin typeface="Century Gothic"/>
                <a:ea typeface="Century Gothic"/>
                <a:cs typeface="Century Gothic"/>
                <a:sym typeface="Century Gothic"/>
              </a:rPr>
              <a:t>The</a:t>
            </a:r>
            <a:r>
              <a:rPr lang="en-US" sz="1200" baseline="0" dirty="0" smtClean="0">
                <a:solidFill>
                  <a:schemeClr val="dk1"/>
                </a:solidFill>
                <a:latin typeface="Century Gothic"/>
                <a:ea typeface="Century Gothic"/>
                <a:cs typeface="Century Gothic"/>
                <a:sym typeface="Century Gothic"/>
              </a:rPr>
              <a:t> i</a:t>
            </a:r>
            <a:r>
              <a:rPr lang="en-US" sz="1200" dirty="0" smtClean="0">
                <a:solidFill>
                  <a:schemeClr val="dk1"/>
                </a:solidFill>
                <a:latin typeface="Century Gothic"/>
                <a:ea typeface="Century Gothic"/>
                <a:cs typeface="Century Gothic"/>
                <a:sym typeface="Century Gothic"/>
              </a:rPr>
              <a:t>ncreasing salinity threatens both the ecosystem and economy.</a:t>
            </a:r>
            <a:endParaRPr lang="en-US" sz="1200" b="0" i="0" u="none" strike="noStrike" cap="none" baseline="0" dirty="0" smtClean="0">
              <a:solidFill>
                <a:schemeClr val="dk1"/>
              </a:solidFill>
              <a:latin typeface="Century Gothic"/>
              <a:ea typeface="Century Gothic"/>
              <a:cs typeface="Century Gothic"/>
              <a:sym typeface="Century Gothic"/>
            </a:endParaRP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35" name="Shape 13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3</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2337303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project partners with the National Park Service at the Padre Island National Seashore. The team worked with Joe </a:t>
            </a:r>
            <a:r>
              <a:rPr lang="en-US" sz="1200" kern="1200" dirty="0" err="1" smtClean="0">
                <a:solidFill>
                  <a:schemeClr val="tx1"/>
                </a:solidFill>
                <a:latin typeface="+mn-lt"/>
                <a:ea typeface="+mn-ea"/>
                <a:cs typeface="+mn-cs"/>
              </a:rPr>
              <a:t>Meiman</a:t>
            </a:r>
            <a:r>
              <a:rPr lang="en-US" sz="1200" kern="1200" dirty="0" smtClean="0">
                <a:solidFill>
                  <a:schemeClr val="tx1"/>
                </a:solidFill>
                <a:latin typeface="+mn-lt"/>
                <a:ea typeface="+mn-ea"/>
                <a:cs typeface="+mn-cs"/>
              </a:rPr>
              <a:t>, a hydrologist with the park. </a:t>
            </a:r>
          </a:p>
          <a:p>
            <a:pPr>
              <a:spcBef>
                <a:spcPts val="0"/>
              </a:spcBef>
              <a:buNone/>
            </a:pPr>
            <a:r>
              <a:rPr lang="en-US" dirty="0" smtClean="0"/>
              <a:t>---------</a:t>
            </a:r>
          </a:p>
          <a:p>
            <a:pPr>
              <a:spcBef>
                <a:spcPts val="0"/>
              </a:spcBef>
              <a:buNone/>
            </a:pPr>
            <a:endParaRPr lang="en-US" dirty="0" smtClean="0"/>
          </a:p>
          <a:p>
            <a:pPr>
              <a:spcBef>
                <a:spcPts val="0"/>
              </a:spcBef>
              <a:buNone/>
            </a:pPr>
            <a:r>
              <a:rPr lang="en-US" dirty="0" smtClean="0"/>
              <a:t>The project partnered</a:t>
            </a:r>
            <a:r>
              <a:rPr lang="en-US" baseline="0" dirty="0" smtClean="0"/>
              <a:t> with the National Park Service.</a:t>
            </a:r>
            <a:endParaRPr dirty="0"/>
          </a:p>
        </p:txBody>
      </p:sp>
      <p:sp>
        <p:nvSpPr>
          <p:cNvPr id="152" name="Shape 152"/>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4</a:t>
            </a:fld>
            <a:endParaRPr lang="en-US"/>
          </a:p>
        </p:txBody>
      </p:sp>
    </p:spTree>
    <p:extLst>
      <p:ext uri="{BB962C8B-B14F-4D97-AF65-F5344CB8AC3E}">
        <p14:creationId xmlns:p14="http://schemas.microsoft.com/office/powerpoint/2010/main" xmlns="" val="2804655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The objectives of this</a:t>
            </a:r>
            <a:r>
              <a:rPr lang="en-US" sz="1200" baseline="0" dirty="0" smtClean="0">
                <a:solidFill>
                  <a:schemeClr val="dk1"/>
                </a:solidFill>
                <a:latin typeface="Century Gothic"/>
                <a:ea typeface="Century Gothic"/>
                <a:cs typeface="Century Gothic"/>
                <a:sym typeface="Century Gothic"/>
              </a:rPr>
              <a:t> project were: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dk1"/>
                </a:solidFill>
                <a:latin typeface="Century Gothic"/>
                <a:ea typeface="Century Gothic"/>
                <a:cs typeface="Century Gothic"/>
                <a:sym typeface="Century Gothic"/>
              </a:rPr>
              <a:t>Create land use/land cover maps to see the change in mesquite trees over time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dk1"/>
                </a:solidFill>
                <a:latin typeface="Century Gothic"/>
                <a:ea typeface="Century Gothic"/>
                <a:cs typeface="Century Gothic"/>
                <a:sym typeface="Century Gothic"/>
              </a:rPr>
              <a:t>Analyze the relationship between precipitation and root zone soil moisture content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dk1"/>
                </a:solidFill>
                <a:latin typeface="Century Gothic"/>
                <a:ea typeface="Century Gothic"/>
                <a:cs typeface="Century Gothic"/>
                <a:sym typeface="Century Gothic"/>
              </a:rPr>
              <a:t>Look at the surface temperature of the lagoon to identify groundwater inflow</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And to create a systematic method for </a:t>
            </a:r>
            <a:r>
              <a:rPr lang="en-US" sz="1200" smtClean="0">
                <a:solidFill>
                  <a:schemeClr val="dk1"/>
                </a:solidFill>
                <a:latin typeface="Century Gothic"/>
                <a:ea typeface="Century Gothic"/>
                <a:cs typeface="Century Gothic"/>
                <a:sym typeface="Century Gothic"/>
              </a:rPr>
              <a:t>studying these </a:t>
            </a:r>
            <a:r>
              <a:rPr lang="en-US" sz="1200" dirty="0" smtClean="0">
                <a:solidFill>
                  <a:schemeClr val="dk1"/>
                </a:solidFill>
                <a:latin typeface="Century Gothic"/>
                <a:ea typeface="Century Gothic"/>
                <a:cs typeface="Century Gothic"/>
                <a:sym typeface="Century Gothic"/>
              </a:rPr>
              <a:t>relationships to aid in future land management decisions.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Century Gothic"/>
              <a:ea typeface="Century Gothic"/>
              <a:cs typeface="Century Gothic"/>
              <a:sym typeface="Century Gothic"/>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Century Gothic"/>
              <a:ea typeface="Century Gothic"/>
              <a:cs typeface="Century Gothic"/>
              <a:sym typeface="Century Gothic"/>
            </a:endParaRPr>
          </a:p>
          <a:p>
            <a:pPr>
              <a:spcBef>
                <a:spcPts val="0"/>
              </a:spcBef>
              <a:buNone/>
            </a:pPr>
            <a:endParaRPr dirty="0"/>
          </a:p>
        </p:txBody>
      </p:sp>
      <p:sp>
        <p:nvSpPr>
          <p:cNvPr id="143" name="Shape 143"/>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5</a:t>
            </a:fld>
            <a:endParaRPr lang="en-US" dirty="0"/>
          </a:p>
        </p:txBody>
      </p:sp>
    </p:spTree>
    <p:extLst>
      <p:ext uri="{BB962C8B-B14F-4D97-AF65-F5344CB8AC3E}">
        <p14:creationId xmlns:p14="http://schemas.microsoft.com/office/powerpoint/2010/main" xmlns="" val="1610319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8" name="Shape 168"/>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dirty="0" smtClean="0"/>
              <a:t>To</a:t>
            </a:r>
            <a:r>
              <a:rPr lang="en-US" baseline="0" dirty="0" smtClean="0"/>
              <a:t> complete our analyses, the team utilized data from five satellites:</a:t>
            </a:r>
          </a:p>
          <a:p>
            <a:pPr>
              <a:spcBef>
                <a:spcPts val="0"/>
              </a:spcBef>
              <a:buNone/>
            </a:pPr>
            <a:r>
              <a:rPr lang="en-US" baseline="0" dirty="0" smtClean="0"/>
              <a:t>Landsat 5, 7, and 8 were used for the land cover, NDII, and thermal maps. </a:t>
            </a:r>
          </a:p>
          <a:p>
            <a:pPr>
              <a:spcBef>
                <a:spcPts val="0"/>
              </a:spcBef>
              <a:buNone/>
            </a:pPr>
            <a:r>
              <a:rPr lang="en-US" baseline="0" dirty="0" smtClean="0"/>
              <a:t>Data from TRMM were used to analyze precipitation. And GRACE derived </a:t>
            </a:r>
          </a:p>
          <a:p>
            <a:pPr>
              <a:spcBef>
                <a:spcPts val="0"/>
              </a:spcBef>
              <a:buNone/>
            </a:pPr>
            <a:r>
              <a:rPr lang="en-US" baseline="0" dirty="0" smtClean="0"/>
              <a:t>data were used to analyze changes in root zone soil moisture content.</a:t>
            </a:r>
            <a:endParaRPr dirty="0"/>
          </a:p>
        </p:txBody>
      </p:sp>
      <p:sp>
        <p:nvSpPr>
          <p:cNvPr id="169" name="Shape 169"/>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6</a:t>
            </a:fld>
            <a:endParaRPr lang="en-US"/>
          </a:p>
        </p:txBody>
      </p:sp>
    </p:spTree>
    <p:extLst>
      <p:ext uri="{BB962C8B-B14F-4D97-AF65-F5344CB8AC3E}">
        <p14:creationId xmlns:p14="http://schemas.microsoft.com/office/powerpoint/2010/main" xmlns="" val="2376838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1" name="Shape 181"/>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dirty="0" smtClean="0"/>
              <a:t>A land cover Analysis</a:t>
            </a:r>
            <a:r>
              <a:rPr lang="en-US" baseline="0" dirty="0" smtClean="0"/>
              <a:t> was done using Landsat 5, 7 and 8 data. Four maps were created with fall data for every four years from 2002 to 2014. The data were converted to Top of Atmosphere </a:t>
            </a:r>
            <a:r>
              <a:rPr lang="en-US" baseline="0" smtClean="0"/>
              <a:t>(TOA) reflectance</a:t>
            </a:r>
            <a:r>
              <a:rPr lang="en-US" baseline="0" dirty="0" smtClean="0"/>
              <a:t>. The data were clipped, mosaicked and stacked for infrared visualization. In other words, we used infrared, red and green bands as red, green and blue. The water mask was created using the unsupervised classification. After masking the water out from our study area, 70 classes were created in the unsupervised classification and more classes were created in the supervised classification to distinguish classes with similar spectral signature. For example, the mesquite trees and the urban areas with trees and grass. The last step was to run the accuracy assessment. </a:t>
            </a:r>
            <a:endParaRPr dirty="0"/>
          </a:p>
        </p:txBody>
      </p:sp>
      <p:sp>
        <p:nvSpPr>
          <p:cNvPr id="182" name="Shape 182"/>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7</a:t>
            </a:fld>
            <a:endParaRPr lang="en-US"/>
          </a:p>
        </p:txBody>
      </p:sp>
    </p:spTree>
    <p:extLst>
      <p:ext uri="{BB962C8B-B14F-4D97-AF65-F5344CB8AC3E}">
        <p14:creationId xmlns:p14="http://schemas.microsoft.com/office/powerpoint/2010/main" xmlns="" val="1468795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Our analysis showed</a:t>
            </a:r>
            <a:r>
              <a:rPr lang="en-US" sz="1200" baseline="0" dirty="0" smtClean="0">
                <a:solidFill>
                  <a:schemeClr val="dk1"/>
                </a:solidFill>
                <a:latin typeface="Century Gothic"/>
                <a:ea typeface="Century Gothic"/>
                <a:cs typeface="Century Gothic"/>
                <a:sym typeface="Century Gothic"/>
              </a:rPr>
              <a:t> that the number of mesquite trees increased from 2002 to 2014. </a:t>
            </a:r>
            <a:endParaRPr lang="en-US" sz="1200" dirty="0" smtClean="0">
              <a:solidFill>
                <a:schemeClr val="dk1"/>
              </a:solidFill>
              <a:latin typeface="Century Gothic"/>
              <a:ea typeface="Century Gothic"/>
              <a:cs typeface="Century Gothic"/>
              <a:sym typeface="Century Gothic"/>
            </a:endParaRPr>
          </a:p>
          <a:p>
            <a:pPr>
              <a:spcBef>
                <a:spcPts val="0"/>
              </a:spcBef>
              <a:buNone/>
            </a:pPr>
            <a:endParaRPr dirty="0"/>
          </a:p>
        </p:txBody>
      </p:sp>
      <p:sp>
        <p:nvSpPr>
          <p:cNvPr id="191" name="Shape 191"/>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pPr lvl="0" rtl="0">
                <a:spcBef>
                  <a:spcPts val="0"/>
                </a:spcBef>
                <a:buClr>
                  <a:srgbClr val="000000"/>
                </a:buClr>
                <a:buSzPct val="25000"/>
                <a:buFont typeface="Arial"/>
                <a:buNone/>
              </a:pPr>
              <a:t>8</a:t>
            </a:fld>
            <a:endParaRPr lang="en-US"/>
          </a:p>
        </p:txBody>
      </p:sp>
    </p:spTree>
    <p:extLst>
      <p:ext uri="{BB962C8B-B14F-4D97-AF65-F5344CB8AC3E}">
        <p14:creationId xmlns:p14="http://schemas.microsoft.com/office/powerpoint/2010/main" xmlns="" val="2325800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This graphic</a:t>
            </a:r>
            <a:r>
              <a:rPr lang="en-US" sz="1200" baseline="0" dirty="0" smtClean="0">
                <a:solidFill>
                  <a:schemeClr val="dk1"/>
                </a:solidFill>
                <a:latin typeface="Century Gothic"/>
                <a:ea typeface="Century Gothic"/>
                <a:cs typeface="Century Gothic"/>
                <a:sym typeface="Century Gothic"/>
              </a:rPr>
              <a:t> shows the mesquite tree coverage over time. The mesquite trees went from 478 Km</a:t>
            </a:r>
            <a:r>
              <a:rPr lang="en-US" sz="1200" baseline="30000" dirty="0" smtClean="0">
                <a:solidFill>
                  <a:schemeClr val="dk1"/>
                </a:solidFill>
                <a:latin typeface="Century Gothic"/>
                <a:ea typeface="Century Gothic"/>
                <a:cs typeface="Century Gothic"/>
                <a:sym typeface="Century Gothic"/>
              </a:rPr>
              <a:t>2 </a:t>
            </a:r>
            <a:r>
              <a:rPr lang="en-US" sz="1200" baseline="0" dirty="0" smtClean="0">
                <a:solidFill>
                  <a:schemeClr val="dk1"/>
                </a:solidFill>
                <a:latin typeface="Century Gothic"/>
                <a:ea typeface="Century Gothic"/>
                <a:cs typeface="Century Gothic"/>
                <a:sym typeface="Century Gothic"/>
              </a:rPr>
              <a:t>in 2002 to 1,104 Km</a:t>
            </a:r>
            <a:r>
              <a:rPr lang="en-US" sz="1200" baseline="30000" dirty="0" smtClean="0">
                <a:solidFill>
                  <a:schemeClr val="dk1"/>
                </a:solidFill>
                <a:latin typeface="Century Gothic"/>
                <a:ea typeface="Century Gothic"/>
                <a:cs typeface="Century Gothic"/>
                <a:sym typeface="Century Gothic"/>
              </a:rPr>
              <a:t>2 </a:t>
            </a:r>
            <a:r>
              <a:rPr lang="en-US" sz="1200" baseline="0" dirty="0" smtClean="0">
                <a:solidFill>
                  <a:schemeClr val="dk1"/>
                </a:solidFill>
                <a:latin typeface="Century Gothic"/>
                <a:ea typeface="Century Gothic"/>
                <a:cs typeface="Century Gothic"/>
                <a:sym typeface="Century Gothic"/>
              </a:rPr>
              <a:t>in 2014. </a:t>
            </a:r>
            <a:endParaRPr lang="en-US" sz="1200" baseline="30000" dirty="0" smtClean="0">
              <a:solidFill>
                <a:schemeClr val="dk1"/>
              </a:solidFill>
              <a:latin typeface="Century Gothic"/>
              <a:ea typeface="Century Gothic"/>
              <a:cs typeface="Century Gothic"/>
              <a:sym typeface="Century Gothic"/>
            </a:endParaRP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9</a:t>
            </a:fld>
            <a:endParaRPr lang="en-US"/>
          </a:p>
        </p:txBody>
      </p:sp>
    </p:spTree>
    <p:extLst>
      <p:ext uri="{BB962C8B-B14F-4D97-AF65-F5344CB8AC3E}">
        <p14:creationId xmlns:p14="http://schemas.microsoft.com/office/powerpoint/2010/main" xmlns="" val="2998068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7"/>
            <a:ext cx="9144000" cy="73151"/>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pic>
        <p:nvPicPr>
          <p:cNvPr id="16" name="Shape 16"/>
          <p:cNvPicPr preferRelativeResize="0"/>
          <p:nvPr/>
        </p:nvPicPr>
        <p:blipFill rotWithShape="1">
          <a:blip r:embed="rId2" cstate="print">
            <a:alphaModFix/>
          </a:blip>
          <a:srcRect/>
          <a:stretch/>
        </p:blipFill>
        <p:spPr>
          <a:xfrm>
            <a:off x="363095" y="5467376"/>
            <a:ext cx="1010529" cy="1010529"/>
          </a:xfrm>
          <a:prstGeom prst="rect">
            <a:avLst/>
          </a:prstGeom>
          <a:noFill/>
          <a:ln>
            <a:noFill/>
          </a:ln>
        </p:spPr>
      </p:pic>
      <p:sp>
        <p:nvSpPr>
          <p:cNvPr id="17" name="Shape 17"/>
          <p:cNvSpPr txBox="1">
            <a:spLocks noGrp="1"/>
          </p:cNvSpPr>
          <p:nvPr>
            <p:ph type="body" idx="1"/>
          </p:nvPr>
        </p:nvSpPr>
        <p:spPr>
          <a:xfrm>
            <a:off x="5660135" y="6153912"/>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5660135" y="5751576"/>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5663183" y="5358383"/>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249424" y="6153912"/>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249424" y="5751576"/>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249424" y="5358383"/>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685800" y="1426463"/>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entury Gothic"/>
                <a:buNone/>
              </a:pPr>
              <a:endParaRPr sz="1800" b="0" i="0" u="none" strike="noStrike" cap="none" baseline="0">
                <a:solidFill>
                  <a:schemeClr val="dk1"/>
                </a:solidFill>
                <a:latin typeface="Questrial"/>
                <a:ea typeface="Questrial"/>
                <a:cs typeface="Questrial"/>
                <a:sym typeface="Questrial"/>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a:solidFill>
                    <a:schemeClr val="lt1"/>
                  </a:solidFill>
                  <a:latin typeface="Helvetica Neue"/>
                  <a:ea typeface="Helvetica Neue"/>
                  <a:cs typeface="Helvetica Neue"/>
                  <a:sym typeface="Helvetica Neue"/>
                </a:rPr>
                <a:t>National Aeronautics and Space Administration</a:t>
              </a:r>
            </a:p>
          </p:txBody>
        </p:sp>
        <p:pic>
          <p:nvPicPr>
            <p:cNvPr id="29" name="Shape 29"/>
            <p:cNvPicPr preferRelativeResize="0"/>
            <p:nvPr/>
          </p:nvPicPr>
          <p:blipFill rotWithShape="1">
            <a:blip r:embed="rId3" cstate="print">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91"/>
        <p:cNvGrpSpPr/>
        <p:nvPr/>
      </p:nvGrpSpPr>
      <p:grpSpPr>
        <a:xfrm>
          <a:off x="0" y="0"/>
          <a:ext cx="0" cy="0"/>
          <a:chOff x="0" y="0"/>
          <a:chExt cx="0" cy="0"/>
        </a:xfrm>
      </p:grpSpPr>
      <p:sp>
        <p:nvSpPr>
          <p:cNvPr id="92" name="Shape 9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93" name="Shape 93"/>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94" name="Shape 94"/>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5" name="Shape 95"/>
          <p:cNvSpPr txBox="1">
            <a:spLocks noGrp="1"/>
          </p:cNvSpPr>
          <p:nvPr>
            <p:ph type="body" idx="2"/>
          </p:nvPr>
        </p:nvSpPr>
        <p:spPr>
          <a:xfrm>
            <a:off x="740664" y="675560"/>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6" name="Shape 96"/>
          <p:cNvSpPr>
            <a:spLocks noGrp="1"/>
          </p:cNvSpPr>
          <p:nvPr>
            <p:ph type="pic" idx="3"/>
          </p:nvPr>
        </p:nvSpPr>
        <p:spPr>
          <a:xfrm>
            <a:off x="0" y="3429000"/>
            <a:ext cx="9144000" cy="3429000"/>
          </a:xfrm>
          <a:prstGeom prst="rect">
            <a:avLst/>
          </a:prstGeom>
          <a:noFill/>
          <a:ln>
            <a:noFill/>
          </a:ln>
        </p:spPr>
      </p:sp>
      <p:sp>
        <p:nvSpPr>
          <p:cNvPr id="97" name="Shape 97"/>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98"/>
        <p:cNvGrpSpPr/>
        <p:nvPr/>
      </p:nvGrpSpPr>
      <p:grpSpPr>
        <a:xfrm>
          <a:off x="0" y="0"/>
          <a:ext cx="0" cy="0"/>
          <a:chOff x="0" y="0"/>
          <a:chExt cx="0" cy="0"/>
        </a:xfrm>
      </p:grpSpPr>
      <p:sp>
        <p:nvSpPr>
          <p:cNvPr id="99" name="Shape 9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100" name="Shape 100"/>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101" name="Shape 101"/>
          <p:cNvSpPr txBox="1">
            <a:spLocks noGrp="1"/>
          </p:cNvSpPr>
          <p:nvPr>
            <p:ph type="body" idx="1"/>
          </p:nvPr>
        </p:nvSpPr>
        <p:spPr>
          <a:xfrm>
            <a:off x="749808" y="2255519"/>
            <a:ext cx="7653528"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32" name="Shape 32"/>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33" name="Shape 33"/>
          <p:cNvSpPr txBox="1">
            <a:spLocks noGrp="1"/>
          </p:cNvSpPr>
          <p:nvPr>
            <p:ph type="body" idx="1"/>
          </p:nvPr>
        </p:nvSpPr>
        <p:spPr>
          <a:xfrm>
            <a:off x="521208" y="2130551"/>
            <a:ext cx="3593592"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548639"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4572000" y="0"/>
            <a:ext cx="4572000" cy="6858000"/>
          </a:xfrm>
          <a:prstGeom prst="rect">
            <a:avLst/>
          </a:prstGeom>
          <a:noFill/>
          <a:ln>
            <a:noFill/>
          </a:ln>
        </p:spPr>
      </p:sp>
      <p:sp>
        <p:nvSpPr>
          <p:cNvPr id="36" name="Shape 36"/>
          <p:cNvSpPr txBox="1">
            <a:spLocks noGrp="1"/>
          </p:cNvSpPr>
          <p:nvPr>
            <p:ph type="body" idx="4"/>
          </p:nvPr>
        </p:nvSpPr>
        <p:spPr>
          <a:xfrm>
            <a:off x="4572000" y="6583679"/>
            <a:ext cx="1993391"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7"/>
        <p:cNvGrpSpPr/>
        <p:nvPr/>
      </p:nvGrpSpPr>
      <p:grpSpPr>
        <a:xfrm>
          <a:off x="0" y="0"/>
          <a:ext cx="0" cy="0"/>
          <a:chOff x="0" y="0"/>
          <a:chExt cx="0" cy="0"/>
        </a:xfrm>
      </p:grpSpPr>
      <p:sp>
        <p:nvSpPr>
          <p:cNvPr id="38" name="Shape 3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39" name="Shape 39"/>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40" name="Shape 40"/>
          <p:cNvSpPr txBox="1">
            <a:spLocks noGrp="1"/>
          </p:cNvSpPr>
          <p:nvPr>
            <p:ph type="body" idx="1"/>
          </p:nvPr>
        </p:nvSpPr>
        <p:spPr>
          <a:xfrm>
            <a:off x="5102351" y="2130551"/>
            <a:ext cx="3593592"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5102351"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0" y="0"/>
            <a:ext cx="4572000" cy="6858000"/>
          </a:xfrm>
          <a:prstGeom prst="rect">
            <a:avLst/>
          </a:prstGeom>
          <a:noFill/>
          <a:ln>
            <a:noFill/>
          </a:ln>
        </p:spPr>
      </p:sp>
      <p:sp>
        <p:nvSpPr>
          <p:cNvPr id="43" name="Shape 43"/>
          <p:cNvSpPr txBox="1">
            <a:spLocks noGrp="1"/>
          </p:cNvSpPr>
          <p:nvPr>
            <p:ph type="body" idx="4"/>
          </p:nvPr>
        </p:nvSpPr>
        <p:spPr>
          <a:xfrm>
            <a:off x="2578608" y="6583679"/>
            <a:ext cx="1993391"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46" name="Shape 46"/>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47" name="Shape 47"/>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9144000" cy="3429000"/>
          </a:xfrm>
          <a:prstGeom prst="rect">
            <a:avLst/>
          </a:prstGeom>
          <a:noFill/>
          <a:ln>
            <a:noFill/>
          </a:ln>
        </p:spPr>
      </p:sp>
      <p:sp>
        <p:nvSpPr>
          <p:cNvPr id="50" name="Shape 50"/>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53" name="Shape 53"/>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54" name="Shape 54"/>
          <p:cNvSpPr txBox="1">
            <a:spLocks noGrp="1"/>
          </p:cNvSpPr>
          <p:nvPr>
            <p:ph type="body" idx="1"/>
          </p:nvPr>
        </p:nvSpPr>
        <p:spPr>
          <a:xfrm>
            <a:off x="4572000" y="4709160"/>
            <a:ext cx="3950207"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320039"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594360" y="211531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4572000" y="2103119"/>
            <a:ext cx="3950207"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594360" y="472135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594360" y="3418332"/>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4572000" y="3406139"/>
            <a:ext cx="3950207"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61"/>
        <p:cNvGrpSpPr/>
        <p:nvPr/>
      </p:nvGrpSpPr>
      <p:grpSpPr>
        <a:xfrm>
          <a:off x="0" y="0"/>
          <a:ext cx="0" cy="0"/>
          <a:chOff x="0" y="0"/>
          <a:chExt cx="0" cy="0"/>
        </a:xfrm>
      </p:grpSpPr>
      <p:sp>
        <p:nvSpPr>
          <p:cNvPr id="62" name="Shape 6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63" name="Shape 63"/>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64" name="Shape 64"/>
          <p:cNvSpPr txBox="1">
            <a:spLocks noGrp="1"/>
          </p:cNvSpPr>
          <p:nvPr>
            <p:ph type="body" idx="1"/>
          </p:nvPr>
        </p:nvSpPr>
        <p:spPr>
          <a:xfrm>
            <a:off x="576072" y="1438655"/>
            <a:ext cx="7982711"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a:spLocks noGrp="1"/>
          </p:cNvSpPr>
          <p:nvPr>
            <p:ph type="pic" idx="3"/>
          </p:nvPr>
        </p:nvSpPr>
        <p:spPr>
          <a:xfrm>
            <a:off x="0" y="3429000"/>
            <a:ext cx="9144000" cy="3429000"/>
          </a:xfrm>
          <a:prstGeom prst="rect">
            <a:avLst/>
          </a:prstGeom>
          <a:noFill/>
          <a:ln>
            <a:noFill/>
          </a:ln>
        </p:spPr>
      </p:sp>
      <p:sp>
        <p:nvSpPr>
          <p:cNvPr id="67" name="Shape 67"/>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68"/>
        <p:cNvGrpSpPr/>
        <p:nvPr/>
      </p:nvGrpSpPr>
      <p:grpSpPr>
        <a:xfrm>
          <a:off x="0" y="0"/>
          <a:ext cx="0" cy="0"/>
          <a:chOff x="0" y="0"/>
          <a:chExt cx="0" cy="0"/>
        </a:xfrm>
      </p:grpSpPr>
      <p:sp>
        <p:nvSpPr>
          <p:cNvPr id="69" name="Shape 6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70" name="Shape 70"/>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71" name="Shape 71"/>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a:solidFill>
                  <a:srgbClr val="BFBFBF"/>
                </a:solidFill>
                <a:latin typeface="Century Gothic"/>
                <a:ea typeface="Century Gothic"/>
                <a:cs typeface="Century Gothic"/>
                <a:sym typeface="Century Gothic"/>
              </a:rPr>
              <a:t>Acknowledgements</a:t>
            </a:r>
          </a:p>
        </p:txBody>
      </p:sp>
      <p:sp>
        <p:nvSpPr>
          <p:cNvPr id="72" name="Shape 72"/>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2"/>
          </p:nvPr>
        </p:nvSpPr>
        <p:spPr>
          <a:xfrm>
            <a:off x="3511296" y="2369944"/>
            <a:ext cx="5111496"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4" name="Shape 74"/>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5" name="Shape 75"/>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6"/>
        <p:cNvGrpSpPr/>
        <p:nvPr/>
      </p:nvGrpSpPr>
      <p:grpSpPr>
        <a:xfrm>
          <a:off x="0" y="0"/>
          <a:ext cx="0" cy="0"/>
          <a:chOff x="0" y="0"/>
          <a:chExt cx="0" cy="0"/>
        </a:xfrm>
      </p:grpSpPr>
      <p:sp>
        <p:nvSpPr>
          <p:cNvPr id="77" name="Shape 7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78" name="Shape 78"/>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79" name="Shape 79"/>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a:solidFill>
                  <a:srgbClr val="BFBFBF"/>
                </a:solidFill>
                <a:latin typeface="Century Gothic"/>
                <a:ea typeface="Century Gothic"/>
                <a:cs typeface="Century Gothic"/>
                <a:sym typeface="Century Gothic"/>
              </a:rPr>
              <a:t>Acknowledgements</a:t>
            </a:r>
          </a:p>
        </p:txBody>
      </p:sp>
      <p:sp>
        <p:nvSpPr>
          <p:cNvPr id="80" name="Shape 80"/>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1" name="Shape 81"/>
          <p:cNvSpPr txBox="1">
            <a:spLocks noGrp="1"/>
          </p:cNvSpPr>
          <p:nvPr>
            <p:ph type="body" idx="2"/>
          </p:nvPr>
        </p:nvSpPr>
        <p:spPr>
          <a:xfrm>
            <a:off x="571206" y="3011686"/>
            <a:ext cx="805158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2" name="Shape 82"/>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3" name="Shape 83"/>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4"/>
        <p:cNvGrpSpPr/>
        <p:nvPr/>
      </p:nvGrpSpPr>
      <p:grpSpPr>
        <a:xfrm>
          <a:off x="0" y="0"/>
          <a:ext cx="0" cy="0"/>
          <a:chOff x="0" y="0"/>
          <a:chExt cx="0" cy="0"/>
        </a:xfrm>
      </p:grpSpPr>
      <p:sp>
        <p:nvSpPr>
          <p:cNvPr id="85" name="Shape 8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86" name="Shape 86"/>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87" name="Shape 87"/>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8" name="Shape 88"/>
          <p:cNvSpPr txBox="1">
            <a:spLocks noGrp="1"/>
          </p:cNvSpPr>
          <p:nvPr>
            <p:ph type="body" idx="2"/>
          </p:nvPr>
        </p:nvSpPr>
        <p:spPr>
          <a:xfrm>
            <a:off x="740664" y="4049485"/>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9" name="Shape 89"/>
          <p:cNvSpPr>
            <a:spLocks noGrp="1"/>
          </p:cNvSpPr>
          <p:nvPr>
            <p:ph type="pic" idx="3"/>
          </p:nvPr>
        </p:nvSpPr>
        <p:spPr>
          <a:xfrm>
            <a:off x="0" y="0"/>
            <a:ext cx="9144000" cy="3429000"/>
          </a:xfrm>
          <a:prstGeom prst="rect">
            <a:avLst/>
          </a:prstGeom>
          <a:noFill/>
          <a:ln>
            <a:noFill/>
          </a:ln>
        </p:spPr>
      </p:sp>
      <p:sp>
        <p:nvSpPr>
          <p:cNvPr id="90" name="Shape 90"/>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ideo" Target="../media/media2.mov"/><Relationship Id="rId5" Type="http://schemas.openxmlformats.org/officeDocument/2006/relationships/image" Target="../media/image30.png"/><Relationship Id="rId4" Type="http://schemas.microsoft.com/office/2007/relationships/media" Target="../media/media2.mov"/></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video" Target="../media/media3.mov"/><Relationship Id="rId5" Type="http://schemas.openxmlformats.org/officeDocument/2006/relationships/image" Target="../media/image40.png"/><Relationship Id="rId4" Type="http://schemas.microsoft.com/office/2007/relationships/media" Target="../media/media3.mov"/></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video" Target="../media/media1.mov"/><Relationship Id="rId5" Type="http://schemas.openxmlformats.org/officeDocument/2006/relationships/image" Target="../media/image21.png"/><Relationship Id="rId4" Type="http://schemas.microsoft.com/office/2007/relationships/media" Target="../media/media1.mov"/></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1014900"/>
            <a:ext cx="7772400" cy="21761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7000" b="1" dirty="0">
                <a:solidFill>
                  <a:schemeClr val="accent1"/>
                </a:solidFill>
                <a:latin typeface="Century Gothic"/>
                <a:ea typeface="Century Gothic"/>
                <a:cs typeface="Century Gothic"/>
                <a:sym typeface="Century Gothic"/>
              </a:rPr>
              <a:t>Coastal Texas Water Resources</a:t>
            </a:r>
          </a:p>
        </p:txBody>
      </p:sp>
      <p:sp>
        <p:nvSpPr>
          <p:cNvPr id="105" name="Shape 105"/>
          <p:cNvSpPr txBox="1">
            <a:spLocks noGrp="1"/>
          </p:cNvSpPr>
          <p:nvPr>
            <p:ph type="body" idx="2"/>
          </p:nvPr>
        </p:nvSpPr>
        <p:spPr>
          <a:xfrm>
            <a:off x="1219200" y="5358383"/>
            <a:ext cx="4212335"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800" dirty="0" smtClean="0">
                <a:solidFill>
                  <a:srgbClr val="A5A5A5"/>
                </a:solidFill>
                <a:latin typeface="Century Gothic"/>
                <a:ea typeface="Century Gothic"/>
                <a:cs typeface="Century Gothic"/>
                <a:sym typeface="Century Gothic"/>
              </a:rPr>
              <a:t>Elaina </a:t>
            </a:r>
            <a:r>
              <a:rPr lang="en-US" sz="1800" dirty="0" err="1" smtClean="0">
                <a:solidFill>
                  <a:srgbClr val="A5A5A5"/>
                </a:solidFill>
                <a:latin typeface="Century Gothic"/>
                <a:ea typeface="Century Gothic"/>
                <a:cs typeface="Century Gothic"/>
                <a:sym typeface="Century Gothic"/>
              </a:rPr>
              <a:t>Gonsoroski</a:t>
            </a:r>
            <a:r>
              <a:rPr lang="en-US" sz="1800" dirty="0" smtClean="0">
                <a:solidFill>
                  <a:srgbClr val="A5A5A5"/>
                </a:solidFill>
                <a:latin typeface="Century Gothic"/>
                <a:ea typeface="Century Gothic"/>
                <a:cs typeface="Century Gothic"/>
                <a:sym typeface="Century Gothic"/>
              </a:rPr>
              <a:t> (Project co-Lead)</a:t>
            </a:r>
            <a:endParaRPr lang="en-US" sz="1800" dirty="0">
              <a:solidFill>
                <a:srgbClr val="A5A5A5"/>
              </a:solidFill>
              <a:latin typeface="Century Gothic"/>
              <a:ea typeface="Century Gothic"/>
              <a:cs typeface="Century Gothic"/>
              <a:sym typeface="Century Gothic"/>
            </a:endParaRPr>
          </a:p>
        </p:txBody>
      </p:sp>
      <p:sp>
        <p:nvSpPr>
          <p:cNvPr id="106" name="Shape 106"/>
          <p:cNvSpPr txBox="1">
            <a:spLocks noGrp="1"/>
          </p:cNvSpPr>
          <p:nvPr>
            <p:ph type="body" idx="3"/>
          </p:nvPr>
        </p:nvSpPr>
        <p:spPr>
          <a:xfrm>
            <a:off x="1981200" y="5751576"/>
            <a:ext cx="3450335"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800" dirty="0">
                <a:solidFill>
                  <a:srgbClr val="A5A5A5"/>
                </a:solidFill>
                <a:latin typeface="Century Gothic"/>
                <a:ea typeface="Century Gothic"/>
                <a:cs typeface="Century Gothic"/>
                <a:sym typeface="Century Gothic"/>
              </a:rPr>
              <a:t>Tyler </a:t>
            </a:r>
            <a:r>
              <a:rPr lang="en-US" sz="1800" dirty="0" smtClean="0">
                <a:solidFill>
                  <a:srgbClr val="A5A5A5"/>
                </a:solidFill>
                <a:latin typeface="Century Gothic"/>
                <a:ea typeface="Century Gothic"/>
                <a:cs typeface="Century Gothic"/>
                <a:sym typeface="Century Gothic"/>
              </a:rPr>
              <a:t>Lynn (Project co-Lead)</a:t>
            </a:r>
            <a:endParaRPr lang="en-US" sz="1800" dirty="0">
              <a:solidFill>
                <a:srgbClr val="A5A5A5"/>
              </a:solidFill>
              <a:latin typeface="Century Gothic"/>
              <a:ea typeface="Century Gothic"/>
              <a:cs typeface="Century Gothic"/>
              <a:sym typeface="Century Gothic"/>
            </a:endParaRPr>
          </a:p>
        </p:txBody>
      </p:sp>
      <p:sp>
        <p:nvSpPr>
          <p:cNvPr id="107" name="Shape 107"/>
          <p:cNvSpPr txBox="1">
            <a:spLocks noGrp="1"/>
          </p:cNvSpPr>
          <p:nvPr>
            <p:ph type="body" idx="4"/>
          </p:nvPr>
        </p:nvSpPr>
        <p:spPr>
          <a:xfrm>
            <a:off x="2249424" y="6153912"/>
            <a:ext cx="3182111"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800" dirty="0" smtClean="0">
                <a:solidFill>
                  <a:srgbClr val="A5A5A5"/>
                </a:solidFill>
                <a:latin typeface="Century Gothic"/>
                <a:ea typeface="Century Gothic"/>
                <a:cs typeface="Century Gothic"/>
                <a:sym typeface="Century Gothic"/>
              </a:rPr>
              <a:t>Georgina </a:t>
            </a:r>
            <a:r>
              <a:rPr lang="en-US" sz="1800" dirty="0" err="1" smtClean="0">
                <a:solidFill>
                  <a:srgbClr val="A5A5A5"/>
                </a:solidFill>
                <a:latin typeface="Century Gothic"/>
                <a:ea typeface="Century Gothic"/>
                <a:cs typeface="Century Gothic"/>
                <a:sym typeface="Century Gothic"/>
              </a:rPr>
              <a:t>Crepps</a:t>
            </a:r>
            <a:endParaRPr lang="en-US" sz="1800" dirty="0">
              <a:solidFill>
                <a:srgbClr val="A5A5A5"/>
              </a:solidFill>
              <a:latin typeface="Century Gothic"/>
              <a:ea typeface="Century Gothic"/>
              <a:cs typeface="Century Gothic"/>
              <a:sym typeface="Century Gothic"/>
            </a:endParaRPr>
          </a:p>
        </p:txBody>
      </p:sp>
      <p:sp>
        <p:nvSpPr>
          <p:cNvPr id="108" name="Shape 108"/>
          <p:cNvSpPr txBox="1">
            <a:spLocks noGrp="1"/>
          </p:cNvSpPr>
          <p:nvPr>
            <p:ph type="body" idx="5"/>
          </p:nvPr>
        </p:nvSpPr>
        <p:spPr>
          <a:xfrm>
            <a:off x="5663183" y="5358383"/>
            <a:ext cx="3182111" cy="369332"/>
          </a:xfrm>
          <a:prstGeom prst="rect">
            <a:avLst/>
          </a:prstGeom>
          <a:noFill/>
          <a:ln>
            <a:noFill/>
          </a:ln>
        </p:spPr>
        <p:txBody>
          <a:bodyPr lIns="91425" tIns="45700" rIns="91425" bIns="45700" anchor="t" anchorCtr="0">
            <a:noAutofit/>
          </a:bodyPr>
          <a:lstStyle/>
          <a:p>
            <a:pPr lvl="0">
              <a:buSzPct val="25000"/>
            </a:pPr>
            <a:r>
              <a:rPr lang="en-US" sz="1800" dirty="0" smtClean="0">
                <a:solidFill>
                  <a:srgbClr val="A5A5A5"/>
                </a:solidFill>
                <a:latin typeface="Century Gothic"/>
                <a:ea typeface="Century Gothic"/>
                <a:cs typeface="Century Gothic"/>
                <a:sym typeface="Century Gothic"/>
              </a:rPr>
              <a:t>Rodrigo Pereira </a:t>
            </a:r>
            <a:r>
              <a:rPr lang="en-US" sz="1800" dirty="0" err="1" smtClean="0">
                <a:solidFill>
                  <a:srgbClr val="A5A5A5"/>
                </a:solidFill>
                <a:latin typeface="Century Gothic"/>
                <a:ea typeface="Century Gothic"/>
                <a:cs typeface="Century Gothic"/>
                <a:sym typeface="Century Gothic"/>
              </a:rPr>
              <a:t>da</a:t>
            </a:r>
            <a:r>
              <a:rPr lang="en-US" sz="1800" dirty="0" smtClean="0">
                <a:solidFill>
                  <a:srgbClr val="A5A5A5"/>
                </a:solidFill>
                <a:latin typeface="Century Gothic"/>
                <a:ea typeface="Century Gothic"/>
                <a:cs typeface="Century Gothic"/>
                <a:sym typeface="Century Gothic"/>
              </a:rPr>
              <a:t> Silva</a:t>
            </a:r>
            <a:endParaRPr lang="en-US" sz="1800" dirty="0">
              <a:solidFill>
                <a:srgbClr val="A5A5A5"/>
              </a:solidFill>
              <a:latin typeface="Century Gothic"/>
              <a:ea typeface="Century Gothic"/>
              <a:cs typeface="Century Gothic"/>
              <a:sym typeface="Century Gothic"/>
            </a:endParaRPr>
          </a:p>
        </p:txBody>
      </p:sp>
      <p:sp>
        <p:nvSpPr>
          <p:cNvPr id="109" name="Shape 109"/>
          <p:cNvSpPr txBox="1">
            <a:spLocks noGrp="1"/>
          </p:cNvSpPr>
          <p:nvPr>
            <p:ph type="body" idx="6"/>
          </p:nvPr>
        </p:nvSpPr>
        <p:spPr>
          <a:xfrm>
            <a:off x="5660135" y="5751576"/>
            <a:ext cx="3182111"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800" dirty="0" smtClean="0">
                <a:solidFill>
                  <a:srgbClr val="A5A5A5"/>
                </a:solidFill>
                <a:latin typeface="Century Gothic"/>
                <a:ea typeface="Century Gothic"/>
                <a:cs typeface="Century Gothic"/>
                <a:sym typeface="Century Gothic"/>
              </a:rPr>
              <a:t>Ryan Schick</a:t>
            </a:r>
            <a:endParaRPr lang="en-US" sz="1800" dirty="0">
              <a:solidFill>
                <a:srgbClr val="A5A5A5"/>
              </a:solidFill>
              <a:latin typeface="Century Gothic"/>
              <a:ea typeface="Century Gothic"/>
              <a:cs typeface="Century Gothic"/>
              <a:sym typeface="Century Gothic"/>
            </a:endParaRPr>
          </a:p>
        </p:txBody>
      </p:sp>
      <p:sp>
        <p:nvSpPr>
          <p:cNvPr id="110" name="Shape 110"/>
          <p:cNvSpPr txBox="1">
            <a:spLocks noGrp="1"/>
          </p:cNvSpPr>
          <p:nvPr>
            <p:ph type="body" idx="7"/>
          </p:nvPr>
        </p:nvSpPr>
        <p:spPr>
          <a:xfrm>
            <a:off x="897025" y="3263950"/>
            <a:ext cx="7561200" cy="16683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600" i="1" dirty="0">
                <a:solidFill>
                  <a:schemeClr val="dk1"/>
                </a:solidFill>
                <a:latin typeface="Century Gothic"/>
                <a:ea typeface="Century Gothic"/>
                <a:cs typeface="Century Gothic"/>
                <a:sym typeface="Century Gothic"/>
              </a:rPr>
              <a:t>Utilizing NASA Earth Observations to Assess Estuary Health and Enhance Management of Water Resources in Coastal Texas through Land Cover and Precipitation Mapping</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409905" y="252248"/>
            <a:ext cx="8195544" cy="830842"/>
          </a:xfrm>
        </p:spPr>
        <p:txBody>
          <a:bodyPr/>
          <a:lstStyle/>
          <a:p>
            <a:pPr algn="ctr"/>
            <a:r>
              <a:rPr lang="en-US" sz="4000" b="1" dirty="0" smtClean="0">
                <a:solidFill>
                  <a:schemeClr val="accent1"/>
                </a:solidFill>
                <a:latin typeface="Century Gothic" panose="020B0502020202020204" pitchFamily="34" charset="0"/>
              </a:rPr>
              <a:t>LULC Accuracy Assessment #1</a:t>
            </a:r>
            <a:endParaRPr lang="en-US" sz="4000" b="1" dirty="0">
              <a:solidFill>
                <a:schemeClr val="accent1"/>
              </a:solidFill>
              <a:latin typeface="Century Gothic" panose="020B0502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xmlns="" val="2360045535"/>
              </p:ext>
            </p:extLst>
          </p:nvPr>
        </p:nvGraphicFramePr>
        <p:xfrm>
          <a:off x="121569" y="1223901"/>
          <a:ext cx="8772214" cy="2547758"/>
        </p:xfrm>
        <a:graphic>
          <a:graphicData uri="http://schemas.openxmlformats.org/drawingml/2006/table">
            <a:tbl>
              <a:tblPr/>
              <a:tblGrid>
                <a:gridCol w="516598"/>
                <a:gridCol w="1510053"/>
                <a:gridCol w="1510052"/>
                <a:gridCol w="1718678"/>
                <a:gridCol w="1768351"/>
                <a:gridCol w="1748482"/>
              </a:tblGrid>
              <a:tr h="383833">
                <a:tc gridSpan="6">
                  <a:txBody>
                    <a:bodyPr/>
                    <a:lstStyle/>
                    <a:p>
                      <a:pPr algn="ctr" rtl="0" fontAlgn="ctr"/>
                      <a:r>
                        <a:rPr lang="en-US" sz="1400" b="1" i="0" u="none" strike="noStrike" dirty="0" smtClean="0">
                          <a:solidFill>
                            <a:srgbClr val="1F497D"/>
                          </a:solidFill>
                          <a:effectLst/>
                          <a:latin typeface="Century Gothic" panose="020B0502020202020204" pitchFamily="34" charset="0"/>
                        </a:rPr>
                        <a:t>LULC </a:t>
                      </a:r>
                      <a:r>
                        <a:rPr lang="en-US" sz="1400" b="1" i="0" u="none" strike="noStrike" dirty="0">
                          <a:solidFill>
                            <a:srgbClr val="1F497D"/>
                          </a:solidFill>
                          <a:effectLst/>
                          <a:latin typeface="Century Gothic" panose="020B0502020202020204" pitchFamily="34" charset="0"/>
                        </a:rPr>
                        <a:t>- Accuracy Totals - 200 Samples Equalized Random</a:t>
                      </a:r>
                    </a:p>
                  </a:txBody>
                  <a:tcPr marL="9525" marR="9525" marT="9525" marB="0" anchor="ctr">
                    <a:lnL>
                      <a:noFill/>
                    </a:lnL>
                    <a:lnR>
                      <a:noFill/>
                    </a:lnR>
                    <a:lnT>
                      <a:noFill/>
                    </a:lnT>
                    <a:lnB w="19050" cap="flat" cmpd="sng" algn="ctr">
                      <a:solidFill>
                        <a:srgbClr val="A7BFDE"/>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20010">
                <a:tc gridSpan="3">
                  <a:txBody>
                    <a:bodyPr/>
                    <a:lstStyle/>
                    <a:p>
                      <a:pPr algn="ctr" rtl="0" fontAlgn="ctr"/>
                      <a:r>
                        <a:rPr lang="en-US" sz="1400" b="0" i="0" u="none" strike="noStrike" dirty="0">
                          <a:solidFill>
                            <a:srgbClr val="000000"/>
                          </a:solidFill>
                          <a:effectLst/>
                          <a:latin typeface="Century Gothic" panose="020B0502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A7BFDE"/>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endParaRPr lang="en-US" sz="1400" b="1" i="0" u="none" strike="noStrike" dirty="0">
                        <a:solidFill>
                          <a:srgbClr val="000000"/>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A7BFDE"/>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algn="ctr" rtl="0" fontAlgn="ctr"/>
                      <a:r>
                        <a:rPr lang="en-US" sz="1400" b="1" i="0" u="none" strike="noStrike" dirty="0">
                          <a:solidFill>
                            <a:srgbClr val="000000"/>
                          </a:solidFill>
                          <a:effectLst/>
                          <a:latin typeface="Century Gothic" panose="020B0502020202020204" pitchFamily="34" charset="0"/>
                        </a:rPr>
                        <a:t>Mesquite tree Class (25 Samples)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A7BFDE"/>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692923">
                <a:tc>
                  <a:txBody>
                    <a:bodyPr/>
                    <a:lstStyle/>
                    <a:p>
                      <a:pPr algn="ctr" rtl="0" fontAlgn="ctr"/>
                      <a:r>
                        <a:rPr lang="en-US" sz="1400" b="0" i="0" u="none" strike="noStrike">
                          <a:solidFill>
                            <a:srgbClr val="000000"/>
                          </a:solidFill>
                          <a:effectLst/>
                          <a:latin typeface="Century Gothic" panose="020B0502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effectLst/>
                          <a:latin typeface="Century Gothic" panose="020B0502020202020204" pitchFamily="34" charset="0"/>
                        </a:rPr>
                        <a:t>Overall Classification Accuracy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rtl="0" fontAlgn="ctr"/>
                      <a:r>
                        <a:rPr lang="en-US" sz="1400" b="1" i="0" u="none" strike="noStrike">
                          <a:solidFill>
                            <a:srgbClr val="000000"/>
                          </a:solidFill>
                          <a:effectLst/>
                          <a:latin typeface="Century Gothic" panose="020B0502020202020204" pitchFamily="34" charset="0"/>
                        </a:rPr>
                        <a:t>Overall Kappa Statistics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rtl="0" fontAlgn="ctr"/>
                      <a:r>
                        <a:rPr lang="en-US" sz="1400" b="0" i="0" u="none" strike="noStrike" dirty="0">
                          <a:solidFill>
                            <a:srgbClr val="FFFFFF"/>
                          </a:solidFill>
                          <a:effectLst/>
                          <a:latin typeface="Century Gothic" panose="020B0502020202020204" pitchFamily="34" charset="0"/>
                        </a:rPr>
                        <a:t>Mesquite Tree Producers‘ Accuracy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rtl="0" fontAlgn="ctr"/>
                      <a:r>
                        <a:rPr lang="en-US" sz="1400" b="0" i="0" u="none" strike="noStrike" dirty="0">
                          <a:solidFill>
                            <a:srgbClr val="FFFFFF"/>
                          </a:solidFill>
                          <a:effectLst/>
                          <a:latin typeface="Century Gothic" panose="020B0502020202020204" pitchFamily="34" charset="0"/>
                        </a:rPr>
                        <a:t>Mesquite </a:t>
                      </a:r>
                      <a:r>
                        <a:rPr lang="en-US" sz="1400" b="0" i="0" u="none" strike="noStrike" dirty="0" smtClean="0">
                          <a:solidFill>
                            <a:srgbClr val="FFFFFF"/>
                          </a:solidFill>
                          <a:effectLst/>
                          <a:latin typeface="Century Gothic" panose="020B0502020202020204" pitchFamily="34" charset="0"/>
                        </a:rPr>
                        <a:t>Tree </a:t>
                      </a:r>
                      <a:r>
                        <a:rPr lang="en-US" sz="1400" b="0" i="0" u="none" strike="noStrike" dirty="0">
                          <a:solidFill>
                            <a:srgbClr val="FFFFFF"/>
                          </a:solidFill>
                          <a:effectLst/>
                          <a:latin typeface="Century Gothic" panose="020B0502020202020204" pitchFamily="34" charset="0"/>
                        </a:rPr>
                        <a:t>Users' Accuracy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rtl="0" fontAlgn="ctr"/>
                      <a:r>
                        <a:rPr lang="en-US" sz="1400" b="0" i="0" u="none" strike="noStrike">
                          <a:solidFill>
                            <a:srgbClr val="FFFFFF"/>
                          </a:solidFill>
                          <a:effectLst/>
                          <a:latin typeface="Century Gothic" panose="020B0502020202020204" pitchFamily="34" charset="0"/>
                        </a:rPr>
                        <a:t>Mesquite Tree Kappa Statistics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r>
              <a:tr h="237748">
                <a:tc>
                  <a:txBody>
                    <a:bodyPr/>
                    <a:lstStyle/>
                    <a:p>
                      <a:pPr algn="ctr" rtl="0" fontAlgn="ctr"/>
                      <a:r>
                        <a:rPr lang="en-US" sz="1400" b="1" i="0" u="none" strike="noStrike" dirty="0">
                          <a:solidFill>
                            <a:srgbClr val="000000"/>
                          </a:solidFill>
                          <a:effectLst/>
                          <a:latin typeface="Century Gothic" panose="020B0502020202020204" pitchFamily="34" charset="0"/>
                        </a:rPr>
                        <a:t>2002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82.0%</a:t>
                      </a:r>
                      <a:endParaRPr lang="en-US" sz="1400" b="0" i="0" u="none" strike="noStrike" dirty="0">
                        <a:solidFill>
                          <a:srgbClr val="000000"/>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Century Gothic" panose="020B0502020202020204" pitchFamily="34" charset="0"/>
                        </a:rPr>
                        <a:t>0.79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71.9%</a:t>
                      </a:r>
                      <a:endParaRPr lang="en-US" sz="1400" b="0" i="0" u="none" strike="noStrike" dirty="0">
                        <a:solidFill>
                          <a:srgbClr val="000000"/>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88.5%</a:t>
                      </a:r>
                      <a:endParaRPr lang="en-US" sz="1400" b="0" i="0" u="none" strike="noStrike" dirty="0">
                        <a:solidFill>
                          <a:srgbClr val="000000"/>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Century Gothic" panose="020B0502020202020204" pitchFamily="34" charset="0"/>
                        </a:rPr>
                        <a:t>0.86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8">
                <a:tc>
                  <a:txBody>
                    <a:bodyPr/>
                    <a:lstStyle/>
                    <a:p>
                      <a:pPr algn="ctr" rtl="0" fontAlgn="ctr"/>
                      <a:r>
                        <a:rPr lang="en-US" sz="1400" b="1" i="0" u="none" strike="noStrike">
                          <a:solidFill>
                            <a:srgbClr val="000000"/>
                          </a:solidFill>
                          <a:effectLst/>
                          <a:latin typeface="Century Gothic" panose="020B0502020202020204" pitchFamily="34" charset="0"/>
                        </a:rPr>
                        <a:t>2006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86.0%</a:t>
                      </a:r>
                      <a:endParaRPr lang="en-US" sz="1400" b="0" i="0" u="none" strike="noStrike" dirty="0">
                        <a:solidFill>
                          <a:srgbClr val="000000"/>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entury Gothic" panose="020B0502020202020204" pitchFamily="34" charset="0"/>
                        </a:rPr>
                        <a:t>0.84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85.7%</a:t>
                      </a:r>
                      <a:endParaRPr lang="en-US" sz="1400" b="0" i="0" u="none" strike="noStrike" dirty="0">
                        <a:solidFill>
                          <a:srgbClr val="000000"/>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96.0</a:t>
                      </a:r>
                      <a:r>
                        <a:rPr lang="en-US" sz="1400" b="0" i="0" u="none" strike="noStrike" dirty="0">
                          <a:solidFill>
                            <a:srgbClr val="000000"/>
                          </a:solidFill>
                          <a:effectLst/>
                          <a:latin typeface="Century Gothic" panose="020B0502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Century Gothic" panose="020B0502020202020204" pitchFamily="34" charset="0"/>
                        </a:rPr>
                        <a:t>0.95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8">
                <a:tc>
                  <a:txBody>
                    <a:bodyPr/>
                    <a:lstStyle/>
                    <a:p>
                      <a:pPr algn="ctr" rtl="0" fontAlgn="ctr"/>
                      <a:r>
                        <a:rPr lang="en-US" sz="1400" b="1" i="0" u="none" strike="noStrike">
                          <a:solidFill>
                            <a:srgbClr val="000000"/>
                          </a:solidFill>
                          <a:effectLst/>
                          <a:latin typeface="Century Gothic" panose="020B0502020202020204" pitchFamily="34" charset="0"/>
                        </a:rPr>
                        <a:t>2010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89.0</a:t>
                      </a:r>
                      <a:r>
                        <a:rPr lang="en-US" sz="1400" b="0" i="0" u="none" strike="noStrike" dirty="0">
                          <a:solidFill>
                            <a:srgbClr val="000000"/>
                          </a:solidFill>
                          <a:effectLst/>
                          <a:latin typeface="Century Gothic" panose="020B0502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entury Gothic" panose="020B0502020202020204" pitchFamily="34" charset="0"/>
                        </a:rPr>
                        <a:t>0.87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80.7%</a:t>
                      </a:r>
                      <a:endParaRPr lang="en-US" sz="1400" b="0" i="0" u="none" strike="noStrike" dirty="0">
                        <a:solidFill>
                          <a:srgbClr val="000000"/>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100.0</a:t>
                      </a:r>
                      <a:r>
                        <a:rPr lang="en-US" sz="1400" b="0" i="0" u="none" strike="noStrike" dirty="0">
                          <a:solidFill>
                            <a:srgbClr val="000000"/>
                          </a:solidFill>
                          <a:effectLst/>
                          <a:latin typeface="Century Gothic" panose="020B0502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1.00</a:t>
                      </a:r>
                      <a:endParaRPr lang="en-US" sz="1400" b="0" i="0" u="none" strike="noStrike" dirty="0">
                        <a:solidFill>
                          <a:srgbClr val="000000"/>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8">
                <a:tc>
                  <a:txBody>
                    <a:bodyPr/>
                    <a:lstStyle/>
                    <a:p>
                      <a:pPr algn="ctr" rtl="0" fontAlgn="ctr"/>
                      <a:r>
                        <a:rPr lang="en-US" sz="1400" b="1" i="0" u="none" strike="noStrike">
                          <a:solidFill>
                            <a:srgbClr val="000000"/>
                          </a:solidFill>
                          <a:effectLst/>
                          <a:latin typeface="Century Gothic" panose="020B0502020202020204" pitchFamily="34" charset="0"/>
                        </a:rPr>
                        <a:t>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85.0%</a:t>
                      </a:r>
                      <a:endParaRPr lang="en-US" sz="1400" b="0" i="0" u="none" strike="noStrike" dirty="0">
                        <a:solidFill>
                          <a:srgbClr val="000000"/>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entury Gothic" panose="020B0502020202020204" pitchFamily="34" charset="0"/>
                        </a:rPr>
                        <a:t>0.83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88.5%</a:t>
                      </a:r>
                      <a:endParaRPr lang="en-US" sz="1400" b="0" i="0" u="none" strike="noStrike" dirty="0">
                        <a:solidFill>
                          <a:srgbClr val="000000"/>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92.0</a:t>
                      </a:r>
                      <a:r>
                        <a:rPr lang="en-US" sz="1400" b="0" i="0" u="none" strike="noStrike" dirty="0">
                          <a:solidFill>
                            <a:srgbClr val="000000"/>
                          </a:solidFill>
                          <a:effectLst/>
                          <a:latin typeface="Century Gothic" panose="020B0502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entury Gothic" panose="020B0502020202020204" pitchFamily="34" charset="0"/>
                        </a:rPr>
                        <a:t>0.91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122" y="3971742"/>
            <a:ext cx="4038095" cy="269523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181425" y="3771658"/>
            <a:ext cx="1871487" cy="242192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404710" y="3970506"/>
            <a:ext cx="1871487" cy="242192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566673" y="4170973"/>
            <a:ext cx="1871487" cy="242192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791620" y="4371440"/>
            <a:ext cx="1871487" cy="2421925"/>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943411" y="4024860"/>
            <a:ext cx="1971989" cy="2551986"/>
          </a:xfrm>
          <a:prstGeom prst="rect">
            <a:avLst/>
          </a:prstGeom>
        </p:spPr>
      </p:pic>
    </p:spTree>
    <p:extLst>
      <p:ext uri="{BB962C8B-B14F-4D97-AF65-F5344CB8AC3E}">
        <p14:creationId xmlns:p14="http://schemas.microsoft.com/office/powerpoint/2010/main" xmlns="" val="31381418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Shape 185"/>
          <p:cNvSpPr txBox="1">
            <a:spLocks noGrp="1"/>
          </p:cNvSpPr>
          <p:nvPr>
            <p:ph type="body" idx="2"/>
          </p:nvPr>
        </p:nvSpPr>
        <p:spPr>
          <a:xfrm>
            <a:off x="299794" y="1140035"/>
            <a:ext cx="4295959" cy="1306271"/>
          </a:xfrm>
          <a:prstGeom prst="rect">
            <a:avLst/>
          </a:prstGeom>
        </p:spPr>
        <p:txBody>
          <a:bodyPr lIns="91425" tIns="91425" rIns="91425" bIns="91425" anchor="b" anchorCtr="0">
            <a:noAutofit/>
          </a:bodyPr>
          <a:lstStyle/>
          <a:p>
            <a:pPr lvl="0" rtl="0">
              <a:spcBef>
                <a:spcPts val="0"/>
              </a:spcBef>
              <a:buNone/>
            </a:pPr>
            <a:r>
              <a:rPr lang="en-US" sz="4000" b="1" dirty="0" smtClean="0">
                <a:solidFill>
                  <a:schemeClr val="accent1"/>
                </a:solidFill>
                <a:latin typeface="Century Gothic"/>
                <a:ea typeface="Century Gothic"/>
                <a:cs typeface="Century Gothic"/>
                <a:sym typeface="Century Gothic"/>
              </a:rPr>
              <a:t>LULC Accuracy Assessment # 2</a:t>
            </a:r>
            <a:endParaRPr lang="en-US" sz="4000" b="1" dirty="0">
              <a:solidFill>
                <a:schemeClr val="accent1"/>
              </a:solidFill>
              <a:latin typeface="Century Gothic"/>
              <a:ea typeface="Century Gothic"/>
              <a:cs typeface="Century Gothic"/>
              <a:sym typeface="Century Gothic"/>
            </a:endParaRPr>
          </a:p>
        </p:txBody>
      </p:sp>
      <p:graphicFrame>
        <p:nvGraphicFramePr>
          <p:cNvPr id="5" name="Table 4"/>
          <p:cNvGraphicFramePr>
            <a:graphicFrameLocks noGrp="1"/>
          </p:cNvGraphicFramePr>
          <p:nvPr>
            <p:extLst>
              <p:ext uri="{D42A27DB-BD31-4B8C-83A1-F6EECF244321}">
                <p14:modId xmlns:p14="http://schemas.microsoft.com/office/powerpoint/2010/main" xmlns="" val="3093463985"/>
              </p:ext>
            </p:extLst>
          </p:nvPr>
        </p:nvGraphicFramePr>
        <p:xfrm>
          <a:off x="97173" y="3624116"/>
          <a:ext cx="8924946" cy="2791464"/>
        </p:xfrm>
        <a:graphic>
          <a:graphicData uri="http://schemas.openxmlformats.org/drawingml/2006/table">
            <a:tbl>
              <a:tblPr/>
              <a:tblGrid>
                <a:gridCol w="628010"/>
                <a:gridCol w="1387021"/>
                <a:gridCol w="1435602"/>
                <a:gridCol w="1937198"/>
                <a:gridCol w="1695047"/>
                <a:gridCol w="1842068"/>
              </a:tblGrid>
              <a:tr h="394476">
                <a:tc gridSpan="6">
                  <a:txBody>
                    <a:bodyPr/>
                    <a:lstStyle/>
                    <a:p>
                      <a:pPr algn="ctr" fontAlgn="ctr"/>
                      <a:r>
                        <a:rPr lang="en-US" sz="1400" b="1" i="0" u="none" strike="noStrike" dirty="0" smtClean="0">
                          <a:solidFill>
                            <a:srgbClr val="1F497D"/>
                          </a:solidFill>
                          <a:effectLst/>
                          <a:latin typeface="Century Gothic" panose="020B0502020202020204" pitchFamily="34" charset="0"/>
                        </a:rPr>
                        <a:t>LULC </a:t>
                      </a:r>
                      <a:r>
                        <a:rPr lang="en-US" sz="1400" b="1" i="0" u="none" strike="noStrike" dirty="0">
                          <a:solidFill>
                            <a:srgbClr val="1F497D"/>
                          </a:solidFill>
                          <a:effectLst/>
                          <a:latin typeface="Century Gothic" panose="020B0502020202020204" pitchFamily="34" charset="0"/>
                        </a:rPr>
                        <a:t>- Accuracy Totals - 100 Samples (50 samples for mesquite class)</a:t>
                      </a:r>
                    </a:p>
                  </a:txBody>
                  <a:tcPr marL="7632" marR="7632" marT="7632" marB="0" anchor="ctr">
                    <a:lnL>
                      <a:noFill/>
                    </a:lnL>
                    <a:lnR>
                      <a:noFill/>
                    </a:lnR>
                    <a:lnT>
                      <a:noFill/>
                    </a:lnT>
                    <a:lnB w="19050" cap="flat" cmpd="sng" algn="ctr">
                      <a:solidFill>
                        <a:srgbClr val="A7BFDE"/>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5167">
                <a:tc>
                  <a:txBody>
                    <a:bodyPr/>
                    <a:lstStyle/>
                    <a:p>
                      <a:pPr algn="ctr" fontAlgn="ctr"/>
                      <a:r>
                        <a:rPr lang="en-US" sz="1400" b="0" i="0" u="none" strike="noStrike">
                          <a:solidFill>
                            <a:srgbClr val="000000"/>
                          </a:solidFill>
                          <a:effectLst/>
                          <a:latin typeface="Century Gothic" panose="020B0502020202020204" pitchFamily="34" charset="0"/>
                        </a:rPr>
                        <a:t> </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A7BFDE"/>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400" b="1" i="0" u="none" strike="noStrike" dirty="0">
                          <a:solidFill>
                            <a:srgbClr val="000000"/>
                          </a:solidFill>
                          <a:effectLst/>
                          <a:latin typeface="Century Gothic" panose="020B0502020202020204" pitchFamily="34" charset="0"/>
                        </a:rPr>
                        <a:t>All Classes (50 Samples - Equalized)</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A7BFDE"/>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algn="ctr" fontAlgn="ctr"/>
                      <a:r>
                        <a:rPr lang="en-US" sz="1400" b="1" i="0" u="none" strike="noStrike" dirty="0">
                          <a:solidFill>
                            <a:srgbClr val="000000"/>
                          </a:solidFill>
                          <a:effectLst/>
                          <a:latin typeface="Century Gothic" panose="020B0502020202020204" pitchFamily="34" charset="0"/>
                        </a:rPr>
                        <a:t>Mesquite tree Class (50 points)</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A7BFDE"/>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45623">
                <a:tc>
                  <a:txBody>
                    <a:bodyPr/>
                    <a:lstStyle/>
                    <a:p>
                      <a:pPr algn="ctr" fontAlgn="ctr"/>
                      <a:r>
                        <a:rPr lang="en-US" sz="1400" b="0" i="0" u="none" strike="noStrike">
                          <a:solidFill>
                            <a:srgbClr val="000000"/>
                          </a:solidFill>
                          <a:effectLst/>
                          <a:latin typeface="Century Gothic" panose="020B0502020202020204" pitchFamily="34" charset="0"/>
                        </a:rPr>
                        <a:t> </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entury Gothic" panose="020B0502020202020204" pitchFamily="34" charset="0"/>
                        </a:rPr>
                        <a:t>Overall Classification Accuracy</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1400" b="1" i="0" u="none" strike="noStrike" dirty="0">
                          <a:solidFill>
                            <a:srgbClr val="000000"/>
                          </a:solidFill>
                          <a:effectLst/>
                          <a:latin typeface="Century Gothic" panose="020B0502020202020204" pitchFamily="34" charset="0"/>
                        </a:rPr>
                        <a:t>Overall Kappa Statistics </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1400" b="0" i="0" u="none" strike="noStrike" dirty="0">
                          <a:solidFill>
                            <a:srgbClr val="FFFFFF"/>
                          </a:solidFill>
                          <a:effectLst/>
                          <a:latin typeface="Century Gothic" panose="020B0502020202020204" pitchFamily="34" charset="0"/>
                        </a:rPr>
                        <a:t>Mesquite Tree </a:t>
                      </a:r>
                      <a:r>
                        <a:rPr lang="en-US" sz="1400" b="0" i="0" u="none" strike="noStrike" dirty="0" err="1">
                          <a:solidFill>
                            <a:srgbClr val="FFFFFF"/>
                          </a:solidFill>
                          <a:effectLst/>
                          <a:latin typeface="Century Gothic" panose="020B0502020202020204" pitchFamily="34" charset="0"/>
                        </a:rPr>
                        <a:t>Producers'Accuracy</a:t>
                      </a:r>
                      <a:endParaRPr lang="en-US" sz="1400" b="0" i="0" u="none" strike="noStrike" dirty="0">
                        <a:solidFill>
                          <a:srgbClr val="FFFFFF"/>
                        </a:solidFill>
                        <a:effectLst/>
                        <a:latin typeface="Century Gothic" panose="020B0502020202020204" pitchFamily="34" charset="0"/>
                      </a:endParaRP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ctr"/>
                      <a:r>
                        <a:rPr lang="en-US" sz="1400" b="0" i="0" u="none" strike="noStrike" dirty="0">
                          <a:solidFill>
                            <a:srgbClr val="FFFFFF"/>
                          </a:solidFill>
                          <a:effectLst/>
                          <a:latin typeface="Century Gothic" panose="020B0502020202020204" pitchFamily="34" charset="0"/>
                        </a:rPr>
                        <a:t>Mesquite </a:t>
                      </a:r>
                      <a:r>
                        <a:rPr lang="en-US" sz="1400" b="0" i="0" u="none" strike="noStrike" dirty="0" smtClean="0">
                          <a:solidFill>
                            <a:srgbClr val="FFFFFF"/>
                          </a:solidFill>
                          <a:effectLst/>
                          <a:latin typeface="Century Gothic" panose="020B0502020202020204" pitchFamily="34" charset="0"/>
                        </a:rPr>
                        <a:t>Tree </a:t>
                      </a:r>
                      <a:r>
                        <a:rPr lang="en-US" sz="1400" b="0" i="0" u="none" strike="noStrike" dirty="0">
                          <a:solidFill>
                            <a:srgbClr val="FFFFFF"/>
                          </a:solidFill>
                          <a:effectLst/>
                          <a:latin typeface="Century Gothic" panose="020B0502020202020204" pitchFamily="34" charset="0"/>
                        </a:rPr>
                        <a:t>Users' Accuracy</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ctr"/>
                      <a:r>
                        <a:rPr lang="en-US" sz="1400" b="0" i="0" u="none" strike="noStrike">
                          <a:solidFill>
                            <a:srgbClr val="FFFFFF"/>
                          </a:solidFill>
                          <a:effectLst/>
                          <a:latin typeface="Century Gothic" panose="020B0502020202020204" pitchFamily="34" charset="0"/>
                        </a:rPr>
                        <a:t>Mesquite Tree Kappa Statistics</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r>
              <a:tr h="328731">
                <a:tc>
                  <a:txBody>
                    <a:bodyPr/>
                    <a:lstStyle/>
                    <a:p>
                      <a:pPr algn="ctr" fontAlgn="ctr"/>
                      <a:r>
                        <a:rPr lang="en-US" sz="1400" b="1" i="0" u="none" strike="noStrike">
                          <a:solidFill>
                            <a:srgbClr val="000000"/>
                          </a:solidFill>
                          <a:effectLst/>
                          <a:latin typeface="Century Gothic" panose="020B0502020202020204" pitchFamily="34" charset="0"/>
                        </a:rPr>
                        <a:t>2002</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entury Gothic" panose="020B0502020202020204" pitchFamily="34" charset="0"/>
                        </a:rPr>
                        <a:t>85.0%</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entury Gothic" panose="020B0502020202020204" pitchFamily="34" charset="0"/>
                        </a:rPr>
                        <a:t>0.79</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92.0%</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92.0%</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0.84</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8731">
                <a:tc>
                  <a:txBody>
                    <a:bodyPr/>
                    <a:lstStyle/>
                    <a:p>
                      <a:pPr algn="ctr" fontAlgn="ctr"/>
                      <a:r>
                        <a:rPr lang="en-US" sz="1400" b="1" i="0" u="none" strike="noStrike">
                          <a:solidFill>
                            <a:srgbClr val="000000"/>
                          </a:solidFill>
                          <a:effectLst/>
                          <a:latin typeface="Century Gothic" panose="020B0502020202020204" pitchFamily="34" charset="0"/>
                        </a:rPr>
                        <a:t>2006</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91.0%</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entury Gothic" panose="020B0502020202020204" pitchFamily="34" charset="0"/>
                        </a:rPr>
                        <a:t>0.88</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entury Gothic" panose="020B0502020202020204" pitchFamily="34" charset="0"/>
                        </a:rPr>
                        <a:t>95.8%</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92.0%</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0.85</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8731">
                <a:tc>
                  <a:txBody>
                    <a:bodyPr/>
                    <a:lstStyle/>
                    <a:p>
                      <a:pPr algn="ctr" fontAlgn="ctr"/>
                      <a:r>
                        <a:rPr lang="en-US" sz="1400" b="1" i="0" u="none" strike="noStrike">
                          <a:solidFill>
                            <a:srgbClr val="000000"/>
                          </a:solidFill>
                          <a:effectLst/>
                          <a:latin typeface="Century Gothic" panose="020B0502020202020204" pitchFamily="34" charset="0"/>
                        </a:rPr>
                        <a:t>2010</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94.0%</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0.92</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entury Gothic" panose="020B0502020202020204" pitchFamily="34" charset="0"/>
                        </a:rPr>
                        <a:t>97.9%</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92.00%</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0.85</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8731">
                <a:tc>
                  <a:txBody>
                    <a:bodyPr/>
                    <a:lstStyle/>
                    <a:p>
                      <a:pPr algn="ctr" fontAlgn="ctr"/>
                      <a:r>
                        <a:rPr lang="en-US" sz="1400" b="1" i="0" u="none" strike="noStrike">
                          <a:solidFill>
                            <a:srgbClr val="000000"/>
                          </a:solidFill>
                          <a:effectLst/>
                          <a:latin typeface="Century Gothic" panose="020B0502020202020204" pitchFamily="34" charset="0"/>
                        </a:rPr>
                        <a:t>2014</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85.0%</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0.79</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entury Gothic" panose="020B0502020202020204" pitchFamily="34" charset="0"/>
                        </a:rPr>
                        <a:t>95.7%</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entury Gothic" panose="020B0502020202020204" pitchFamily="34" charset="0"/>
                        </a:rPr>
                        <a:t>90.0%</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entury Gothic" panose="020B0502020202020204" pitchFamily="34" charset="0"/>
                        </a:rPr>
                        <a:t>0.81</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6" name="Picture 5" descr="NPSMesquitesLookingUp.jpg"/>
          <p:cNvPicPr>
            <a:picLocks noChangeAspect="1"/>
          </p:cNvPicPr>
          <p:nvPr/>
        </p:nvPicPr>
        <p:blipFill>
          <a:blip r:embed="rId3" cstate="print"/>
          <a:stretch>
            <a:fillRect/>
          </a:stretch>
        </p:blipFill>
        <p:spPr>
          <a:xfrm>
            <a:off x="4492618" y="451263"/>
            <a:ext cx="4537848" cy="3033321"/>
          </a:xfrm>
          <a:prstGeom prst="rect">
            <a:avLst/>
          </a:prstGeom>
        </p:spPr>
      </p:pic>
      <p:sp>
        <p:nvSpPr>
          <p:cNvPr id="7" name="TextBox 6"/>
          <p:cNvSpPr txBox="1"/>
          <p:nvPr/>
        </p:nvSpPr>
        <p:spPr>
          <a:xfrm>
            <a:off x="4453245" y="3182589"/>
            <a:ext cx="4500748" cy="477054"/>
          </a:xfrm>
          <a:prstGeom prst="rect">
            <a:avLst/>
          </a:prstGeom>
          <a:noFill/>
        </p:spPr>
        <p:txBody>
          <a:bodyPr wrap="square" rtlCol="0">
            <a:spAutoFit/>
          </a:bodyPr>
          <a:lstStyle/>
          <a:p>
            <a:pPr lvl="0"/>
            <a:r>
              <a:rPr lang="en-US" sz="1100" dirty="0" smtClean="0">
                <a:solidFill>
                  <a:schemeClr val="bg1"/>
                </a:solidFill>
                <a:latin typeface="Century Gothic"/>
                <a:ea typeface="Century Gothic"/>
                <a:cs typeface="Century Gothic"/>
                <a:sym typeface="Century Gothic"/>
              </a:rPr>
              <a:t>Honey mesquite tree (mage Credit: National Park Service)</a:t>
            </a:r>
          </a:p>
          <a:p>
            <a:endParaRPr lang="en-US" dirty="0"/>
          </a:p>
        </p:txBody>
      </p:sp>
    </p:spTree>
    <p:extLst>
      <p:ext uri="{BB962C8B-B14F-4D97-AF65-F5344CB8AC3E}">
        <p14:creationId xmlns:p14="http://schemas.microsoft.com/office/powerpoint/2010/main" xmlns="" val="1767879052"/>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4792273" y="2914214"/>
            <a:ext cx="4127100" cy="1943971"/>
          </a:xfrm>
          <a:prstGeom prst="rect">
            <a:avLst/>
          </a:prstGeom>
        </p:spPr>
        <p:txBody>
          <a:bodyPr lIns="91425" tIns="91425" rIns="91425" bIns="91425" anchor="t" anchorCtr="0">
            <a:noAutofit/>
          </a:bodyPr>
          <a:lstStyle/>
          <a:p>
            <a:pPr rtl="0">
              <a:spcBef>
                <a:spcPts val="0"/>
              </a:spcBef>
              <a:buNone/>
            </a:pPr>
            <a:r>
              <a:rPr lang="en-US" sz="2000" dirty="0" smtClean="0">
                <a:solidFill>
                  <a:schemeClr val="dk1"/>
                </a:solidFill>
                <a:latin typeface="Century Gothic"/>
                <a:ea typeface="Century Gothic"/>
                <a:cs typeface="Century Gothic"/>
                <a:sym typeface="Century Gothic"/>
              </a:rPr>
              <a:t>Landsat 5, 7, and 8 data </a:t>
            </a:r>
          </a:p>
          <a:p>
            <a:pPr rtl="0">
              <a:spcBef>
                <a:spcPts val="0"/>
              </a:spcBef>
              <a:buNone/>
            </a:pPr>
            <a:endParaRPr lang="en-US" sz="2000" dirty="0">
              <a:solidFill>
                <a:schemeClr val="dk1"/>
              </a:solidFill>
              <a:latin typeface="Century Gothic"/>
              <a:ea typeface="Century Gothic"/>
              <a:cs typeface="Century Gothic"/>
              <a:sym typeface="Century Gothic"/>
            </a:endParaRPr>
          </a:p>
          <a:p>
            <a:pPr rtl="0">
              <a:spcBef>
                <a:spcPts val="0"/>
              </a:spcBef>
              <a:buNone/>
            </a:pPr>
            <a:r>
              <a:rPr lang="en-US" sz="2000" dirty="0" smtClean="0">
                <a:solidFill>
                  <a:schemeClr val="dk1"/>
                </a:solidFill>
                <a:latin typeface="Century Gothic"/>
                <a:ea typeface="Century Gothic"/>
                <a:cs typeface="Century Gothic"/>
                <a:sym typeface="Century Gothic"/>
              </a:rPr>
              <a:t>Indication of water content in vegetation</a:t>
            </a:r>
            <a:endParaRPr lang="en-US" sz="2000" dirty="0">
              <a:solidFill>
                <a:schemeClr val="dk1"/>
              </a:solidFill>
              <a:latin typeface="Century Gothic"/>
              <a:ea typeface="Century Gothic"/>
              <a:cs typeface="Century Gothic"/>
              <a:sym typeface="Century Gothic"/>
            </a:endParaRPr>
          </a:p>
        </p:txBody>
      </p:sp>
      <p:sp>
        <p:nvSpPr>
          <p:cNvPr id="185" name="Shape 185"/>
          <p:cNvSpPr txBox="1">
            <a:spLocks noGrp="1"/>
          </p:cNvSpPr>
          <p:nvPr>
            <p:ph type="body" idx="2"/>
          </p:nvPr>
        </p:nvSpPr>
        <p:spPr>
          <a:xfrm>
            <a:off x="4038600" y="457201"/>
            <a:ext cx="4800600" cy="2286000"/>
          </a:xfrm>
          <a:prstGeom prst="rect">
            <a:avLst/>
          </a:prstGeom>
        </p:spPr>
        <p:txBody>
          <a:bodyPr lIns="91425" tIns="91425" rIns="91425" bIns="91425" anchor="b" anchorCtr="0">
            <a:noAutofit/>
          </a:bodyPr>
          <a:lstStyle/>
          <a:p>
            <a:pPr lvl="0" algn="r" rtl="0">
              <a:spcBef>
                <a:spcPts val="0"/>
              </a:spcBef>
              <a:buNone/>
            </a:pPr>
            <a:r>
              <a:rPr lang="en-US" sz="4000" b="1" dirty="0" smtClean="0">
                <a:solidFill>
                  <a:schemeClr val="accent1"/>
                </a:solidFill>
                <a:latin typeface="Century Gothic"/>
                <a:ea typeface="Century Gothic"/>
                <a:cs typeface="Century Gothic"/>
                <a:sym typeface="Century Gothic"/>
              </a:rPr>
              <a:t>Normalized Difference Infrared Index (NDII) Methodology</a:t>
            </a:r>
            <a:endParaRPr lang="en-US" sz="4000" b="1" dirty="0">
              <a:solidFill>
                <a:schemeClr val="accent1"/>
              </a:solidFill>
              <a:latin typeface="Century Gothic"/>
              <a:ea typeface="Century Gothic"/>
              <a:cs typeface="Century Gothic"/>
              <a:sym typeface="Century Gothic"/>
            </a:endParaRPr>
          </a:p>
        </p:txBody>
      </p:sp>
      <p:sp>
        <p:nvSpPr>
          <p:cNvPr id="7" name="Shape 184"/>
          <p:cNvSpPr txBox="1">
            <a:spLocks noGrp="1"/>
          </p:cNvSpPr>
          <p:nvPr>
            <p:ph type="body" idx="1"/>
          </p:nvPr>
        </p:nvSpPr>
        <p:spPr>
          <a:xfrm>
            <a:off x="533400" y="2286000"/>
            <a:ext cx="3593700" cy="1019776"/>
          </a:xfrm>
          <a:prstGeom prst="rect">
            <a:avLst/>
          </a:prstGeom>
        </p:spPr>
        <p:txBody>
          <a:bodyPr lIns="91425" tIns="91425" rIns="91425" bIns="91425" anchor="t" anchorCtr="0">
            <a:noAutofit/>
          </a:bodyPr>
          <a:lstStyle/>
          <a:p>
            <a:pPr rtl="0">
              <a:spcBef>
                <a:spcPts val="0"/>
              </a:spcBef>
              <a:buNone/>
            </a:pPr>
            <a:endParaRPr lang="en-US" sz="2000" dirty="0" smtClean="0">
              <a:solidFill>
                <a:schemeClr val="dk1"/>
              </a:solidFill>
              <a:latin typeface="Century Gothic"/>
              <a:ea typeface="Century Gothic"/>
              <a:cs typeface="Century Gothic"/>
              <a:sym typeface="Century Gothic"/>
            </a:endParaRPr>
          </a:p>
          <a:p>
            <a:pPr rtl="0">
              <a:spcBef>
                <a:spcPts val="0"/>
              </a:spcBef>
              <a:buNone/>
            </a:pPr>
            <a:endParaRPr lang="en-US" sz="2000" dirty="0">
              <a:solidFill>
                <a:schemeClr val="dk1"/>
              </a:solidFill>
              <a:latin typeface="Century Gothic"/>
              <a:ea typeface="Century Gothic"/>
              <a:cs typeface="Century Gothic"/>
              <a:sym typeface="Century Gothic"/>
            </a:endParaRPr>
          </a:p>
        </p:txBody>
      </p:sp>
      <p:sp>
        <p:nvSpPr>
          <p:cNvPr id="2" name="Rounded Rectangle 1"/>
          <p:cNvSpPr/>
          <p:nvPr/>
        </p:nvSpPr>
        <p:spPr>
          <a:xfrm>
            <a:off x="914400" y="2892935"/>
            <a:ext cx="2667000" cy="16317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14400" y="2892935"/>
            <a:ext cx="3352800" cy="1323439"/>
          </a:xfrm>
          <a:prstGeom prst="rect">
            <a:avLst/>
          </a:prstGeom>
          <a:noFill/>
        </p:spPr>
        <p:txBody>
          <a:bodyPr wrap="square" rtlCol="0">
            <a:spAutoFit/>
          </a:bodyPr>
          <a:lstStyle/>
          <a:p>
            <a:endParaRPr lang="en-US" sz="2000" dirty="0" smtClean="0">
              <a:solidFill>
                <a:schemeClr val="bg1"/>
              </a:solidFill>
              <a:latin typeface="Century Gothic" panose="020B0502020202020204" pitchFamily="34" charset="0"/>
            </a:endParaRPr>
          </a:p>
          <a:p>
            <a:r>
              <a:rPr lang="en-US" sz="2000" dirty="0" smtClean="0">
                <a:solidFill>
                  <a:schemeClr val="bg1"/>
                </a:solidFill>
                <a:latin typeface="Century Gothic" panose="020B0502020202020204" pitchFamily="34" charset="0"/>
              </a:rPr>
              <a:t>	NIR - SWIR</a:t>
            </a:r>
            <a:endParaRPr lang="en-US" sz="2000" dirty="0">
              <a:solidFill>
                <a:schemeClr val="bg1"/>
              </a:solidFill>
              <a:latin typeface="Century Gothic" panose="020B0502020202020204" pitchFamily="34" charset="0"/>
            </a:endParaRPr>
          </a:p>
          <a:p>
            <a:r>
              <a:rPr lang="en-US" sz="2000" dirty="0" smtClean="0">
                <a:solidFill>
                  <a:schemeClr val="bg1"/>
                </a:solidFill>
                <a:latin typeface="Century Gothic" panose="020B0502020202020204" pitchFamily="34" charset="0"/>
              </a:rPr>
              <a:t>NDII = </a:t>
            </a:r>
          </a:p>
          <a:p>
            <a:r>
              <a:rPr lang="en-US" sz="2000" dirty="0">
                <a:solidFill>
                  <a:schemeClr val="bg1"/>
                </a:solidFill>
                <a:latin typeface="Century Gothic" panose="020B0502020202020204" pitchFamily="34" charset="0"/>
              </a:rPr>
              <a:t>	</a:t>
            </a:r>
            <a:r>
              <a:rPr lang="en-US" sz="2000" dirty="0" smtClean="0">
                <a:solidFill>
                  <a:schemeClr val="bg1"/>
                </a:solidFill>
                <a:latin typeface="Century Gothic" panose="020B0502020202020204" pitchFamily="34" charset="0"/>
              </a:rPr>
              <a:t>NIR + SWIR</a:t>
            </a:r>
            <a:endParaRPr lang="en-US" sz="2000" dirty="0">
              <a:solidFill>
                <a:schemeClr val="bg1"/>
              </a:solidFill>
              <a:latin typeface="Century Gothic" panose="020B0502020202020204" pitchFamily="34" charset="0"/>
            </a:endParaRPr>
          </a:p>
        </p:txBody>
      </p:sp>
      <p:cxnSp>
        <p:nvCxnSpPr>
          <p:cNvPr id="5" name="Straight Connector 4"/>
          <p:cNvCxnSpPr/>
          <p:nvPr/>
        </p:nvCxnSpPr>
        <p:spPr>
          <a:xfrm>
            <a:off x="1828800" y="3723252"/>
            <a:ext cx="14478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7030" y="328428"/>
            <a:ext cx="2564370" cy="2286000"/>
          </a:xfrm>
          <a:prstGeom prst="rect">
            <a:avLst/>
          </a:prstGeom>
        </p:spPr>
      </p:pic>
      <p:sp>
        <p:nvSpPr>
          <p:cNvPr id="14" name="Down Arrow 13"/>
          <p:cNvSpPr/>
          <p:nvPr/>
        </p:nvSpPr>
        <p:spPr>
          <a:xfrm>
            <a:off x="1994415" y="2228168"/>
            <a:ext cx="609600" cy="6096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p:cNvGraphicFramePr>
            <a:graphicFrameLocks noGrp="1"/>
          </p:cNvGraphicFramePr>
          <p:nvPr>
            <p:extLst>
              <p:ext uri="{D42A27DB-BD31-4B8C-83A1-F6EECF244321}">
                <p14:modId xmlns:p14="http://schemas.microsoft.com/office/powerpoint/2010/main" xmlns="" val="4035699455"/>
              </p:ext>
            </p:extLst>
          </p:nvPr>
        </p:nvGraphicFramePr>
        <p:xfrm>
          <a:off x="914400" y="4745404"/>
          <a:ext cx="7591020" cy="1946573"/>
        </p:xfrm>
        <a:graphic>
          <a:graphicData uri="http://schemas.openxmlformats.org/drawingml/2006/table">
            <a:tbl>
              <a:tblPr firstRow="1" bandRow="1"/>
              <a:tblGrid>
                <a:gridCol w="2530340"/>
                <a:gridCol w="2530340"/>
                <a:gridCol w="2530340"/>
              </a:tblGrid>
              <a:tr h="463049">
                <a:tc>
                  <a:txBody>
                    <a:bodyPr/>
                    <a:lstStyle/>
                    <a:p>
                      <a:r>
                        <a:rPr lang="en-US" sz="1600" dirty="0" smtClean="0">
                          <a:solidFill>
                            <a:srgbClr val="000000"/>
                          </a:solidFill>
                          <a:latin typeface="Century Gothic" panose="020B0502020202020204" pitchFamily="34" charset="0"/>
                        </a:rPr>
                        <a:t>Satellite</a:t>
                      </a:r>
                      <a:endParaRPr lang="en-US" sz="1600" dirty="0">
                        <a:solidFill>
                          <a:srgbClr val="000000"/>
                        </a:solidFill>
                        <a:latin typeface="Century Gothic" panose="020B0502020202020204" pitchFamily="34" charset="0"/>
                      </a:endParaRPr>
                    </a:p>
                  </a:txBody>
                  <a:tcPr>
                    <a:solidFill>
                      <a:schemeClr val="accent1"/>
                    </a:solidFill>
                  </a:tcPr>
                </a:tc>
                <a:tc>
                  <a:txBody>
                    <a:bodyPr/>
                    <a:lstStyle/>
                    <a:p>
                      <a:r>
                        <a:rPr lang="en-US" sz="1600" dirty="0" smtClean="0">
                          <a:solidFill>
                            <a:srgbClr val="000000"/>
                          </a:solidFill>
                          <a:latin typeface="Century Gothic" panose="020B0502020202020204" pitchFamily="34" charset="0"/>
                        </a:rPr>
                        <a:t>NIR</a:t>
                      </a:r>
                      <a:endParaRPr lang="en-US" sz="1600" dirty="0">
                        <a:solidFill>
                          <a:srgbClr val="000000"/>
                        </a:solidFill>
                        <a:latin typeface="Century Gothic" panose="020B0502020202020204" pitchFamily="34" charset="0"/>
                      </a:endParaRPr>
                    </a:p>
                  </a:txBody>
                  <a:tcPr>
                    <a:solidFill>
                      <a:schemeClr val="accent1"/>
                    </a:solidFill>
                  </a:tcPr>
                </a:tc>
                <a:tc>
                  <a:txBody>
                    <a:bodyPr/>
                    <a:lstStyle/>
                    <a:p>
                      <a:r>
                        <a:rPr lang="en-US" sz="1600" dirty="0" smtClean="0">
                          <a:solidFill>
                            <a:srgbClr val="000000"/>
                          </a:solidFill>
                          <a:latin typeface="Century Gothic" panose="020B0502020202020204" pitchFamily="34" charset="0"/>
                        </a:rPr>
                        <a:t>SWIR</a:t>
                      </a:r>
                      <a:endParaRPr lang="en-US" sz="1600" dirty="0">
                        <a:solidFill>
                          <a:srgbClr val="000000"/>
                        </a:solidFill>
                        <a:latin typeface="Century Gothic" panose="020B0502020202020204" pitchFamily="34" charset="0"/>
                      </a:endParaRPr>
                    </a:p>
                  </a:txBody>
                  <a:tcPr>
                    <a:solidFill>
                      <a:schemeClr val="accent1"/>
                    </a:solidFill>
                  </a:tcPr>
                </a:tc>
              </a:tr>
              <a:tr h="494508">
                <a:tc>
                  <a:txBody>
                    <a:bodyPr/>
                    <a:lstStyle/>
                    <a:p>
                      <a:r>
                        <a:rPr lang="en-US" sz="1600" dirty="0" smtClean="0">
                          <a:solidFill>
                            <a:srgbClr val="000000"/>
                          </a:solidFill>
                          <a:latin typeface="Century Gothic" panose="020B0502020202020204" pitchFamily="34" charset="0"/>
                        </a:rPr>
                        <a:t>Landsat 5</a:t>
                      </a:r>
                      <a:endParaRPr lang="en-US" sz="1600" dirty="0">
                        <a:solidFill>
                          <a:srgbClr val="000000"/>
                        </a:solidFill>
                        <a:latin typeface="Century Gothic" panose="020B0502020202020204" pitchFamily="34" charset="0"/>
                      </a:endParaRPr>
                    </a:p>
                  </a:txBody>
                  <a:tcPr/>
                </a:tc>
                <a:tc>
                  <a:txBody>
                    <a:bodyPr/>
                    <a:lstStyle/>
                    <a:p>
                      <a:r>
                        <a:rPr lang="en-US" sz="1600" dirty="0" smtClean="0">
                          <a:solidFill>
                            <a:srgbClr val="000000"/>
                          </a:solidFill>
                          <a:latin typeface="Century Gothic" panose="020B0502020202020204" pitchFamily="34" charset="0"/>
                        </a:rPr>
                        <a:t>Band 4 (0.76-</a:t>
                      </a:r>
                      <a:r>
                        <a:rPr lang="en-US" sz="1600" baseline="0" dirty="0" smtClean="0">
                          <a:solidFill>
                            <a:srgbClr val="000000"/>
                          </a:solidFill>
                          <a:latin typeface="Century Gothic" panose="020B0502020202020204" pitchFamily="34" charset="0"/>
                        </a:rPr>
                        <a:t>0.90 µm)</a:t>
                      </a:r>
                      <a:endParaRPr lang="en-US" sz="1600" dirty="0">
                        <a:solidFill>
                          <a:srgbClr val="000000"/>
                        </a:solidFill>
                        <a:latin typeface="Century Gothic" panose="020B0502020202020204" pitchFamily="34" charset="0"/>
                      </a:endParaRPr>
                    </a:p>
                  </a:txBody>
                  <a:tcPr/>
                </a:tc>
                <a:tc>
                  <a:txBody>
                    <a:bodyPr/>
                    <a:lstStyle/>
                    <a:p>
                      <a:r>
                        <a:rPr lang="en-US" sz="1600" dirty="0" smtClean="0">
                          <a:solidFill>
                            <a:srgbClr val="000000"/>
                          </a:solidFill>
                          <a:latin typeface="Century Gothic" panose="020B0502020202020204" pitchFamily="34" charset="0"/>
                        </a:rPr>
                        <a:t>Band 7 (2.08-2.35 µm)</a:t>
                      </a:r>
                      <a:endParaRPr lang="en-US" sz="1600" dirty="0">
                        <a:solidFill>
                          <a:srgbClr val="000000"/>
                        </a:solidFill>
                        <a:latin typeface="Century Gothic" panose="020B0502020202020204" pitchFamily="34" charset="0"/>
                      </a:endParaRPr>
                    </a:p>
                  </a:txBody>
                  <a:tcPr/>
                </a:tc>
              </a:tr>
              <a:tr h="494508">
                <a:tc>
                  <a:txBody>
                    <a:bodyPr/>
                    <a:lstStyle/>
                    <a:p>
                      <a:r>
                        <a:rPr lang="en-US" sz="1600" dirty="0" smtClean="0">
                          <a:solidFill>
                            <a:srgbClr val="000000"/>
                          </a:solidFill>
                          <a:latin typeface="Century Gothic" panose="020B0502020202020204" pitchFamily="34" charset="0"/>
                        </a:rPr>
                        <a:t>Landsat 7</a:t>
                      </a:r>
                      <a:endParaRPr lang="en-US" sz="1600" dirty="0">
                        <a:solidFill>
                          <a:srgbClr val="000000"/>
                        </a:solidFill>
                        <a:latin typeface="Century Gothic" panose="020B0502020202020204" pitchFamily="34" charset="0"/>
                      </a:endParaRPr>
                    </a:p>
                  </a:txBody>
                  <a:tcPr/>
                </a:tc>
                <a:tc>
                  <a:txBody>
                    <a:bodyPr/>
                    <a:lstStyle/>
                    <a:p>
                      <a:r>
                        <a:rPr lang="en-US" sz="1600" dirty="0" smtClean="0">
                          <a:solidFill>
                            <a:srgbClr val="000000"/>
                          </a:solidFill>
                          <a:latin typeface="Century Gothic" panose="020B0502020202020204" pitchFamily="34" charset="0"/>
                        </a:rPr>
                        <a:t>Band 4 (0.77-0.90 µm)</a:t>
                      </a:r>
                      <a:endParaRPr lang="en-US" sz="1600" dirty="0">
                        <a:solidFill>
                          <a:srgbClr val="000000"/>
                        </a:solidFill>
                        <a:latin typeface="Century Gothic" panose="020B0502020202020204" pitchFamily="34" charset="0"/>
                      </a:endParaRPr>
                    </a:p>
                  </a:txBody>
                  <a:tcPr/>
                </a:tc>
                <a:tc>
                  <a:txBody>
                    <a:bodyPr/>
                    <a:lstStyle/>
                    <a:p>
                      <a:r>
                        <a:rPr lang="en-US" sz="1600" dirty="0" smtClean="0">
                          <a:solidFill>
                            <a:srgbClr val="000000"/>
                          </a:solidFill>
                          <a:latin typeface="Century Gothic" panose="020B0502020202020204" pitchFamily="34" charset="0"/>
                        </a:rPr>
                        <a:t>Band 7 (2.09-2.35 µm)</a:t>
                      </a:r>
                      <a:endParaRPr lang="en-US" sz="1600" dirty="0">
                        <a:solidFill>
                          <a:srgbClr val="000000"/>
                        </a:solidFill>
                        <a:latin typeface="Century Gothic" panose="020B0502020202020204" pitchFamily="34" charset="0"/>
                      </a:endParaRPr>
                    </a:p>
                  </a:txBody>
                  <a:tcPr/>
                </a:tc>
              </a:tr>
              <a:tr h="494508">
                <a:tc>
                  <a:txBody>
                    <a:bodyPr/>
                    <a:lstStyle/>
                    <a:p>
                      <a:r>
                        <a:rPr lang="en-US" sz="1600" dirty="0" smtClean="0">
                          <a:solidFill>
                            <a:srgbClr val="000000"/>
                          </a:solidFill>
                          <a:latin typeface="Century Gothic" panose="020B0502020202020204" pitchFamily="34" charset="0"/>
                        </a:rPr>
                        <a:t>Landsat</a:t>
                      </a:r>
                      <a:r>
                        <a:rPr lang="en-US" sz="1600" baseline="0" dirty="0" smtClean="0">
                          <a:solidFill>
                            <a:srgbClr val="000000"/>
                          </a:solidFill>
                          <a:latin typeface="Century Gothic" panose="020B0502020202020204" pitchFamily="34" charset="0"/>
                        </a:rPr>
                        <a:t> 8 </a:t>
                      </a:r>
                      <a:endParaRPr lang="en-US" sz="1600" dirty="0">
                        <a:solidFill>
                          <a:srgbClr val="000000"/>
                        </a:solidFill>
                        <a:latin typeface="Century Gothic" panose="020B0502020202020204" pitchFamily="34" charset="0"/>
                      </a:endParaRPr>
                    </a:p>
                  </a:txBody>
                  <a:tcPr/>
                </a:tc>
                <a:tc>
                  <a:txBody>
                    <a:bodyPr/>
                    <a:lstStyle/>
                    <a:p>
                      <a:r>
                        <a:rPr lang="en-US" sz="1600" dirty="0" smtClean="0">
                          <a:solidFill>
                            <a:srgbClr val="000000"/>
                          </a:solidFill>
                          <a:latin typeface="Century Gothic" panose="020B0502020202020204" pitchFamily="34" charset="0"/>
                        </a:rPr>
                        <a:t>Band 5 (0.85-0.88 µm)</a:t>
                      </a:r>
                      <a:endParaRPr lang="en-US" sz="1600" dirty="0">
                        <a:solidFill>
                          <a:srgbClr val="000000"/>
                        </a:solidFill>
                        <a:latin typeface="Century Gothic" panose="020B0502020202020204" pitchFamily="34" charset="0"/>
                      </a:endParaRPr>
                    </a:p>
                  </a:txBody>
                  <a:tcPr/>
                </a:tc>
                <a:tc>
                  <a:txBody>
                    <a:bodyPr/>
                    <a:lstStyle/>
                    <a:p>
                      <a:r>
                        <a:rPr lang="en-US" sz="1600" dirty="0" smtClean="0">
                          <a:solidFill>
                            <a:srgbClr val="000000"/>
                          </a:solidFill>
                          <a:latin typeface="Century Gothic" panose="020B0502020202020204" pitchFamily="34" charset="0"/>
                        </a:rPr>
                        <a:t>Band 7 (2.11-2.29 µm)</a:t>
                      </a:r>
                      <a:endParaRPr lang="en-US" sz="1600" dirty="0">
                        <a:solidFill>
                          <a:srgbClr val="000000"/>
                        </a:solidFill>
                        <a:latin typeface="Century Gothic" panose="020B0502020202020204" pitchFamily="34" charset="0"/>
                      </a:endParaRPr>
                    </a:p>
                  </a:txBody>
                  <a:tcPr/>
                </a:tc>
              </a:tr>
            </a:tbl>
          </a:graphicData>
        </a:graphic>
      </p:graphicFrame>
    </p:spTree>
    <p:extLst>
      <p:ext uri="{BB962C8B-B14F-4D97-AF65-F5344CB8AC3E}">
        <p14:creationId xmlns:p14="http://schemas.microsoft.com/office/powerpoint/2010/main" xmlns="" val="1892436837"/>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Shape 185"/>
          <p:cNvSpPr txBox="1">
            <a:spLocks noGrp="1"/>
          </p:cNvSpPr>
          <p:nvPr>
            <p:ph type="body" idx="2"/>
          </p:nvPr>
        </p:nvSpPr>
        <p:spPr>
          <a:xfrm>
            <a:off x="197460" y="212677"/>
            <a:ext cx="8368785" cy="777923"/>
          </a:xfrm>
          <a:prstGeom prst="rect">
            <a:avLst/>
          </a:prstGeom>
        </p:spPr>
        <p:txBody>
          <a:bodyPr lIns="91425" tIns="91425" rIns="91425" bIns="91425" anchor="b" anchorCtr="0">
            <a:noAutofit/>
          </a:bodyPr>
          <a:lstStyle/>
          <a:p>
            <a:pPr lvl="0" algn="ctr" rtl="0">
              <a:spcBef>
                <a:spcPts val="0"/>
              </a:spcBef>
              <a:buNone/>
            </a:pPr>
            <a:r>
              <a:rPr lang="en-US" sz="4000" b="1" dirty="0" smtClean="0">
                <a:solidFill>
                  <a:schemeClr val="accent1"/>
                </a:solidFill>
                <a:latin typeface="Century Gothic"/>
                <a:ea typeface="Century Gothic"/>
                <a:cs typeface="Century Gothic"/>
                <a:sym typeface="Century Gothic"/>
              </a:rPr>
              <a:t>NDII Results</a:t>
            </a:r>
            <a:endParaRPr lang="en-US" sz="4000" b="1" dirty="0">
              <a:solidFill>
                <a:schemeClr val="accent1"/>
              </a:solidFill>
              <a:latin typeface="Century Gothic"/>
              <a:ea typeface="Century Gothic"/>
              <a:cs typeface="Century Gothic"/>
              <a:sym typeface="Century Gothic"/>
            </a:endParaRPr>
          </a:p>
        </p:txBody>
      </p:sp>
      <p:sp>
        <p:nvSpPr>
          <p:cNvPr id="7" name="Shape 184"/>
          <p:cNvSpPr txBox="1">
            <a:spLocks noGrp="1"/>
          </p:cNvSpPr>
          <p:nvPr>
            <p:ph type="body" idx="1"/>
          </p:nvPr>
        </p:nvSpPr>
        <p:spPr>
          <a:xfrm>
            <a:off x="533400" y="2286000"/>
            <a:ext cx="3593700" cy="1019776"/>
          </a:xfrm>
          <a:prstGeom prst="rect">
            <a:avLst/>
          </a:prstGeom>
        </p:spPr>
        <p:txBody>
          <a:bodyPr lIns="91425" tIns="91425" rIns="91425" bIns="91425" anchor="t" anchorCtr="0">
            <a:noAutofit/>
          </a:bodyPr>
          <a:lstStyle/>
          <a:p>
            <a:pPr rtl="0">
              <a:spcBef>
                <a:spcPts val="0"/>
              </a:spcBef>
              <a:buNone/>
            </a:pPr>
            <a:endParaRPr lang="en-US" sz="2000" dirty="0" smtClean="0">
              <a:solidFill>
                <a:schemeClr val="dk1"/>
              </a:solidFill>
              <a:latin typeface="Century Gothic"/>
              <a:ea typeface="Century Gothic"/>
              <a:cs typeface="Century Gothic"/>
              <a:sym typeface="Century Gothic"/>
            </a:endParaRPr>
          </a:p>
          <a:p>
            <a:pPr rtl="0">
              <a:spcBef>
                <a:spcPts val="0"/>
              </a:spcBef>
              <a:buNone/>
            </a:pPr>
            <a:endParaRPr lang="en-US" sz="2000" dirty="0">
              <a:solidFill>
                <a:schemeClr val="dk1"/>
              </a:solidFill>
              <a:latin typeface="Century Gothic"/>
              <a:ea typeface="Century Gothic"/>
              <a:cs typeface="Century Gothic"/>
              <a:sym typeface="Century Gothic"/>
            </a:endParaRPr>
          </a:p>
        </p:txBody>
      </p:sp>
      <p:pic>
        <p:nvPicPr>
          <p:cNvPr id="2" name="RawLULCNDII2006timeseriesNew2">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504825" y="1142999"/>
            <a:ext cx="8134350" cy="4765431"/>
          </a:xfrm>
          <a:prstGeom prst="rect">
            <a:avLst/>
          </a:prstGeom>
        </p:spPr>
      </p:pic>
    </p:spTree>
    <p:extLst>
      <p:ext uri="{BB962C8B-B14F-4D97-AF65-F5344CB8AC3E}">
        <p14:creationId xmlns:p14="http://schemas.microsoft.com/office/powerpoint/2010/main" xmlns="" val="200306398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183300" y="230650"/>
            <a:ext cx="8777400" cy="1326000"/>
          </a:xfrm>
          <a:prstGeom prst="rect">
            <a:avLst/>
          </a:prstGeom>
        </p:spPr>
        <p:txBody>
          <a:bodyPr lIns="91425" tIns="91425" rIns="91425" bIns="91425" anchor="b" anchorCtr="0">
            <a:noAutofit/>
          </a:bodyPr>
          <a:lstStyle/>
          <a:p>
            <a:pPr lvl="0" rtl="0">
              <a:spcBef>
                <a:spcPts val="0"/>
              </a:spcBef>
              <a:buNone/>
            </a:pPr>
            <a:r>
              <a:rPr lang="en-US" sz="4000" b="1" dirty="0">
                <a:solidFill>
                  <a:schemeClr val="accent1"/>
                </a:solidFill>
                <a:latin typeface="Century Gothic"/>
                <a:ea typeface="Century Gothic"/>
                <a:cs typeface="Century Gothic"/>
                <a:sym typeface="Century Gothic"/>
              </a:rPr>
              <a:t>Precipitation/ Root Zone Soil Moisture Content Methodology</a:t>
            </a:r>
          </a:p>
        </p:txBody>
      </p:sp>
      <p:pic>
        <p:nvPicPr>
          <p:cNvPr id="194" name="Shape 194"/>
          <p:cNvPicPr preferRelativeResize="0"/>
          <p:nvPr/>
        </p:nvPicPr>
        <p:blipFill>
          <a:blip r:embed="rId3" cstate="print">
            <a:alphaModFix/>
          </a:blip>
          <a:stretch>
            <a:fillRect/>
          </a:stretch>
        </p:blipFill>
        <p:spPr>
          <a:xfrm>
            <a:off x="6635019" y="1719079"/>
            <a:ext cx="2508981" cy="2544250"/>
          </a:xfrm>
          <a:prstGeom prst="rect">
            <a:avLst/>
          </a:prstGeom>
          <a:noFill/>
          <a:ln>
            <a:noFill/>
          </a:ln>
        </p:spPr>
      </p:pic>
      <p:sp>
        <p:nvSpPr>
          <p:cNvPr id="195" name="Shape 195"/>
          <p:cNvSpPr/>
          <p:nvPr/>
        </p:nvSpPr>
        <p:spPr>
          <a:xfrm>
            <a:off x="414769" y="5408164"/>
            <a:ext cx="2597699" cy="1222499"/>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96" name="Shape 196"/>
          <p:cNvSpPr txBox="1"/>
          <p:nvPr/>
        </p:nvSpPr>
        <p:spPr>
          <a:xfrm>
            <a:off x="508669" y="5508963"/>
            <a:ext cx="2418300" cy="1020899"/>
          </a:xfrm>
          <a:prstGeom prst="rect">
            <a:avLst/>
          </a:prstGeom>
          <a:noFill/>
          <a:ln>
            <a:noFill/>
          </a:ln>
        </p:spPr>
        <p:txBody>
          <a:bodyPr lIns="91425" tIns="91425" rIns="91425" bIns="91425" anchor="ctr" anchorCtr="0">
            <a:noAutofit/>
          </a:bodyPr>
          <a:lstStyle/>
          <a:p>
            <a:pPr algn="ctr">
              <a:spcBef>
                <a:spcPts val="0"/>
              </a:spcBef>
              <a:buNone/>
            </a:pPr>
            <a:r>
              <a:rPr lang="en-US" sz="2000" dirty="0">
                <a:solidFill>
                  <a:schemeClr val="lt2"/>
                </a:solidFill>
                <a:latin typeface="Century Gothic"/>
                <a:ea typeface="Century Gothic"/>
                <a:cs typeface="Century Gothic"/>
                <a:sym typeface="Century Gothic"/>
              </a:rPr>
              <a:t>GRACE Root Zone Soil Moisture Content </a:t>
            </a:r>
          </a:p>
        </p:txBody>
      </p:sp>
      <p:sp>
        <p:nvSpPr>
          <p:cNvPr id="197" name="Shape 197"/>
          <p:cNvSpPr/>
          <p:nvPr/>
        </p:nvSpPr>
        <p:spPr>
          <a:xfrm>
            <a:off x="355655" y="2479119"/>
            <a:ext cx="2597700" cy="1020899"/>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8" name="Shape 198"/>
          <p:cNvSpPr txBox="1"/>
          <p:nvPr/>
        </p:nvSpPr>
        <p:spPr>
          <a:xfrm>
            <a:off x="355656" y="2648519"/>
            <a:ext cx="2597699" cy="682150"/>
          </a:xfrm>
          <a:prstGeom prst="rect">
            <a:avLst/>
          </a:prstGeom>
          <a:noFill/>
          <a:ln>
            <a:noFill/>
          </a:ln>
        </p:spPr>
        <p:txBody>
          <a:bodyPr lIns="91425" tIns="91425" rIns="91425" bIns="91425" anchor="ctr" anchorCtr="0">
            <a:noAutofit/>
          </a:bodyPr>
          <a:lstStyle/>
          <a:p>
            <a:pPr algn="ctr">
              <a:spcBef>
                <a:spcPts val="0"/>
              </a:spcBef>
              <a:buNone/>
            </a:pPr>
            <a:r>
              <a:rPr lang="en-US" sz="2000" dirty="0">
                <a:solidFill>
                  <a:schemeClr val="lt1"/>
                </a:solidFill>
                <a:latin typeface="Century Gothic"/>
                <a:ea typeface="Century Gothic"/>
                <a:cs typeface="Century Gothic"/>
                <a:sym typeface="Century Gothic"/>
              </a:rPr>
              <a:t>TRMM Precipitation Data</a:t>
            </a:r>
          </a:p>
        </p:txBody>
      </p:sp>
      <p:sp>
        <p:nvSpPr>
          <p:cNvPr id="199" name="Shape 199"/>
          <p:cNvSpPr/>
          <p:nvPr/>
        </p:nvSpPr>
        <p:spPr>
          <a:xfrm>
            <a:off x="4577417" y="1660096"/>
            <a:ext cx="1752899" cy="2094299"/>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00" name="Shape 200"/>
          <p:cNvSpPr txBox="1"/>
          <p:nvPr/>
        </p:nvSpPr>
        <p:spPr>
          <a:xfrm>
            <a:off x="4562125" y="1655070"/>
            <a:ext cx="1804200" cy="1988349"/>
          </a:xfrm>
          <a:prstGeom prst="rect">
            <a:avLst/>
          </a:prstGeom>
          <a:noFill/>
          <a:ln>
            <a:noFill/>
          </a:ln>
        </p:spPr>
        <p:txBody>
          <a:bodyPr lIns="91425" tIns="91425" rIns="91425" bIns="91425" anchor="ctr" anchorCtr="0">
            <a:noAutofit/>
          </a:bodyPr>
          <a:lstStyle/>
          <a:p>
            <a:pPr algn="ctr">
              <a:spcBef>
                <a:spcPts val="0"/>
              </a:spcBef>
              <a:buNone/>
            </a:pPr>
            <a:r>
              <a:rPr lang="en-US" sz="2000" dirty="0">
                <a:solidFill>
                  <a:schemeClr val="lt1"/>
                </a:solidFill>
                <a:latin typeface="Century Gothic"/>
                <a:ea typeface="Century Gothic"/>
                <a:cs typeface="Century Gothic"/>
                <a:sym typeface="Century Gothic"/>
              </a:rPr>
              <a:t>Calculated yearly and monthly averages and monthly anomalies</a:t>
            </a:r>
          </a:p>
        </p:txBody>
      </p:sp>
      <p:sp>
        <p:nvSpPr>
          <p:cNvPr id="201" name="Shape 201"/>
          <p:cNvSpPr/>
          <p:nvPr/>
        </p:nvSpPr>
        <p:spPr>
          <a:xfrm>
            <a:off x="4503979" y="4281052"/>
            <a:ext cx="1865099" cy="2324700"/>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02" name="Shape 202"/>
          <p:cNvSpPr txBox="1"/>
          <p:nvPr/>
        </p:nvSpPr>
        <p:spPr>
          <a:xfrm>
            <a:off x="4462636" y="4370413"/>
            <a:ext cx="1967399" cy="2260250"/>
          </a:xfrm>
          <a:prstGeom prst="rect">
            <a:avLst/>
          </a:prstGeom>
          <a:noFill/>
          <a:ln>
            <a:noFill/>
          </a:ln>
        </p:spPr>
        <p:txBody>
          <a:bodyPr lIns="91425" tIns="91425" rIns="91425" bIns="91425" anchor="ctr" anchorCtr="0">
            <a:noAutofit/>
          </a:bodyPr>
          <a:lstStyle/>
          <a:p>
            <a:pPr algn="ctr" rtl="0">
              <a:spcBef>
                <a:spcPts val="0"/>
              </a:spcBef>
              <a:buNone/>
            </a:pPr>
            <a:r>
              <a:rPr lang="en-US" sz="2000" dirty="0" smtClean="0">
                <a:solidFill>
                  <a:schemeClr val="lt1"/>
                </a:solidFill>
                <a:latin typeface="Century Gothic"/>
                <a:ea typeface="Century Gothic"/>
                <a:cs typeface="Century Gothic"/>
                <a:sym typeface="Century Gothic"/>
              </a:rPr>
              <a:t>Oversampled,</a:t>
            </a:r>
            <a:endParaRPr lang="en-US" sz="2000" dirty="0">
              <a:solidFill>
                <a:schemeClr val="lt1"/>
              </a:solidFill>
              <a:latin typeface="Century Gothic"/>
              <a:ea typeface="Century Gothic"/>
              <a:cs typeface="Century Gothic"/>
              <a:sym typeface="Century Gothic"/>
            </a:endParaRPr>
          </a:p>
          <a:p>
            <a:pPr algn="ctr" rtl="0">
              <a:spcBef>
                <a:spcPts val="0"/>
              </a:spcBef>
              <a:buNone/>
            </a:pPr>
            <a:r>
              <a:rPr lang="en-US" sz="2000" dirty="0" err="1" smtClean="0">
                <a:solidFill>
                  <a:schemeClr val="lt1"/>
                </a:solidFill>
                <a:latin typeface="Century Gothic"/>
                <a:ea typeface="Century Gothic"/>
                <a:cs typeface="Century Gothic"/>
                <a:sym typeface="Century Gothic"/>
              </a:rPr>
              <a:t>Reprojected</a:t>
            </a:r>
            <a:r>
              <a:rPr lang="en-US" sz="2000" dirty="0" smtClean="0">
                <a:solidFill>
                  <a:schemeClr val="lt1"/>
                </a:solidFill>
                <a:latin typeface="Century Gothic"/>
                <a:ea typeface="Century Gothic"/>
                <a:cs typeface="Century Gothic"/>
                <a:sym typeface="Century Gothic"/>
              </a:rPr>
              <a:t>,</a:t>
            </a:r>
            <a:endParaRPr lang="en-US" sz="2000" dirty="0">
              <a:solidFill>
                <a:schemeClr val="lt1"/>
              </a:solidFill>
              <a:latin typeface="Century Gothic"/>
              <a:ea typeface="Century Gothic"/>
              <a:cs typeface="Century Gothic"/>
              <a:sym typeface="Century Gothic"/>
            </a:endParaRPr>
          </a:p>
          <a:p>
            <a:pPr algn="ctr" rtl="0">
              <a:spcBef>
                <a:spcPts val="0"/>
              </a:spcBef>
              <a:buNone/>
            </a:pPr>
            <a:r>
              <a:rPr lang="en-US" sz="2000" dirty="0">
                <a:solidFill>
                  <a:schemeClr val="lt1"/>
                </a:solidFill>
                <a:latin typeface="Century Gothic"/>
                <a:ea typeface="Century Gothic"/>
                <a:cs typeface="Century Gothic"/>
                <a:sym typeface="Century Gothic"/>
              </a:rPr>
              <a:t>Clipped to study </a:t>
            </a:r>
            <a:r>
              <a:rPr lang="en-US" sz="2000" dirty="0" smtClean="0">
                <a:solidFill>
                  <a:schemeClr val="lt1"/>
                </a:solidFill>
                <a:latin typeface="Century Gothic"/>
                <a:ea typeface="Century Gothic"/>
                <a:cs typeface="Century Gothic"/>
                <a:sym typeface="Century Gothic"/>
              </a:rPr>
              <a:t>area, &amp;</a:t>
            </a:r>
            <a:endParaRPr lang="en-US" sz="2000" dirty="0">
              <a:solidFill>
                <a:schemeClr val="lt1"/>
              </a:solidFill>
              <a:latin typeface="Century Gothic"/>
              <a:ea typeface="Century Gothic"/>
              <a:cs typeface="Century Gothic"/>
              <a:sym typeface="Century Gothic"/>
            </a:endParaRPr>
          </a:p>
          <a:p>
            <a:pPr algn="ctr">
              <a:spcBef>
                <a:spcPts val="0"/>
              </a:spcBef>
              <a:buNone/>
            </a:pPr>
            <a:r>
              <a:rPr lang="en-US" sz="2000" dirty="0">
                <a:solidFill>
                  <a:schemeClr val="lt1"/>
                </a:solidFill>
                <a:latin typeface="Century Gothic"/>
                <a:ea typeface="Century Gothic"/>
                <a:cs typeface="Century Gothic"/>
                <a:sym typeface="Century Gothic"/>
              </a:rPr>
              <a:t>Resampled to original resolution</a:t>
            </a:r>
          </a:p>
        </p:txBody>
      </p:sp>
      <p:sp>
        <p:nvSpPr>
          <p:cNvPr id="203" name="Shape 203"/>
          <p:cNvSpPr/>
          <p:nvPr/>
        </p:nvSpPr>
        <p:spPr>
          <a:xfrm rot="5400000">
            <a:off x="5279991" y="3834052"/>
            <a:ext cx="390900" cy="422099"/>
          </a:xfrm>
          <a:prstGeom prst="rightArrow">
            <a:avLst>
              <a:gd name="adj1" fmla="val 50000"/>
              <a:gd name="adj2" fmla="val 50000"/>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5" name="Shape 205"/>
          <p:cNvSpPr/>
          <p:nvPr/>
        </p:nvSpPr>
        <p:spPr>
          <a:xfrm>
            <a:off x="6926296" y="4260038"/>
            <a:ext cx="1967399" cy="1222499"/>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06" name="Shape 206"/>
          <p:cNvSpPr txBox="1"/>
          <p:nvPr/>
        </p:nvSpPr>
        <p:spPr>
          <a:xfrm>
            <a:off x="6926284" y="4407188"/>
            <a:ext cx="1967399" cy="928199"/>
          </a:xfrm>
          <a:prstGeom prst="rect">
            <a:avLst/>
          </a:prstGeom>
          <a:noFill/>
          <a:ln>
            <a:noFill/>
          </a:ln>
        </p:spPr>
        <p:txBody>
          <a:bodyPr lIns="91425" tIns="91425" rIns="91425" bIns="91425" anchor="ctr" anchorCtr="0">
            <a:noAutofit/>
          </a:bodyPr>
          <a:lstStyle/>
          <a:p>
            <a:pPr algn="ctr">
              <a:spcBef>
                <a:spcPts val="0"/>
              </a:spcBef>
              <a:buNone/>
            </a:pPr>
            <a:r>
              <a:rPr lang="en-US" sz="2000" dirty="0" smtClean="0">
                <a:solidFill>
                  <a:schemeClr val="lt1"/>
                </a:solidFill>
                <a:latin typeface="Century Gothic"/>
                <a:ea typeface="Century Gothic"/>
                <a:cs typeface="Century Gothic"/>
                <a:sym typeface="Century Gothic"/>
              </a:rPr>
              <a:t>Analyzed </a:t>
            </a:r>
            <a:r>
              <a:rPr lang="en-US" sz="2000" dirty="0">
                <a:solidFill>
                  <a:schemeClr val="lt1"/>
                </a:solidFill>
                <a:latin typeface="Century Gothic"/>
                <a:ea typeface="Century Gothic"/>
                <a:cs typeface="Century Gothic"/>
                <a:sym typeface="Century Gothic"/>
              </a:rPr>
              <a:t>TRMM and GRACE data</a:t>
            </a:r>
          </a:p>
        </p:txBody>
      </p:sp>
      <p:pic>
        <p:nvPicPr>
          <p:cNvPr id="207" name="Shape 207"/>
          <p:cNvPicPr preferRelativeResize="0"/>
          <p:nvPr/>
        </p:nvPicPr>
        <p:blipFill>
          <a:blip r:embed="rId4" cstate="print">
            <a:alphaModFix/>
          </a:blip>
          <a:stretch>
            <a:fillRect/>
          </a:stretch>
        </p:blipFill>
        <p:spPr>
          <a:xfrm>
            <a:off x="260508" y="3847344"/>
            <a:ext cx="2787994" cy="1326000"/>
          </a:xfrm>
          <a:prstGeom prst="rect">
            <a:avLst/>
          </a:prstGeom>
          <a:noFill/>
          <a:ln>
            <a:noFill/>
          </a:ln>
        </p:spPr>
      </p:pic>
      <p:sp>
        <p:nvSpPr>
          <p:cNvPr id="208" name="Shape 208"/>
          <p:cNvSpPr/>
          <p:nvPr/>
        </p:nvSpPr>
        <p:spPr>
          <a:xfrm rot="20078649">
            <a:off x="3081849" y="3702090"/>
            <a:ext cx="1308849" cy="618458"/>
          </a:xfrm>
          <a:prstGeom prst="rightArrow">
            <a:avLst>
              <a:gd name="adj1" fmla="val 50000"/>
              <a:gd name="adj2" fmla="val 50000"/>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9" name="Shape 209"/>
          <p:cNvSpPr/>
          <p:nvPr/>
        </p:nvSpPr>
        <p:spPr>
          <a:xfrm>
            <a:off x="3130493" y="2453572"/>
            <a:ext cx="1232717" cy="642146"/>
          </a:xfrm>
          <a:prstGeom prst="rightArrow">
            <a:avLst>
              <a:gd name="adj1" fmla="val 50000"/>
              <a:gd name="adj2" fmla="val 50000"/>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pic>
        <p:nvPicPr>
          <p:cNvPr id="210" name="Shape 210"/>
          <p:cNvPicPr preferRelativeResize="0"/>
          <p:nvPr/>
        </p:nvPicPr>
        <p:blipFill>
          <a:blip r:embed="rId5" cstate="print">
            <a:alphaModFix/>
          </a:blip>
          <a:stretch>
            <a:fillRect/>
          </a:stretch>
        </p:blipFill>
        <p:spPr>
          <a:xfrm>
            <a:off x="274718" y="958193"/>
            <a:ext cx="2759575" cy="2094300"/>
          </a:xfrm>
          <a:prstGeom prst="rect">
            <a:avLst/>
          </a:prstGeom>
          <a:noFill/>
          <a:ln>
            <a:noFill/>
          </a:ln>
        </p:spPr>
      </p:pic>
      <p:sp>
        <p:nvSpPr>
          <p:cNvPr id="21" name="Bent-Up Arrow 20"/>
          <p:cNvSpPr/>
          <p:nvPr/>
        </p:nvSpPr>
        <p:spPr>
          <a:xfrm>
            <a:off x="6653048" y="5549463"/>
            <a:ext cx="1434662" cy="772510"/>
          </a:xfrm>
          <a:prstGeom prst="bentUp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5102351" y="2130551"/>
            <a:ext cx="3593700" cy="3374099"/>
          </a:xfrm>
          <a:prstGeom prst="rect">
            <a:avLst/>
          </a:prstGeom>
        </p:spPr>
        <p:txBody>
          <a:bodyPr lIns="91425" tIns="91425" rIns="91425" bIns="91425" anchor="t" anchorCtr="0">
            <a:noAutofit/>
          </a:bodyPr>
          <a:lstStyle/>
          <a:p>
            <a:pPr>
              <a:spcBef>
                <a:spcPts val="0"/>
              </a:spcBef>
              <a:buNone/>
            </a:pPr>
            <a:r>
              <a:rPr lang="en-US" sz="2000">
                <a:latin typeface="Century Gothic"/>
                <a:ea typeface="Century Gothic"/>
                <a:cs typeface="Century Gothic"/>
                <a:sym typeface="Century Gothic"/>
              </a:rPr>
              <a:t>TBD</a:t>
            </a:r>
          </a:p>
        </p:txBody>
      </p:sp>
      <p:sp>
        <p:nvSpPr>
          <p:cNvPr id="217" name="Shape 217"/>
          <p:cNvSpPr txBox="1">
            <a:spLocks noGrp="1"/>
          </p:cNvSpPr>
          <p:nvPr>
            <p:ph type="body" idx="2"/>
          </p:nvPr>
        </p:nvSpPr>
        <p:spPr>
          <a:xfrm>
            <a:off x="204724" y="640075"/>
            <a:ext cx="8786875" cy="1326000"/>
          </a:xfrm>
          <a:prstGeom prst="rect">
            <a:avLst/>
          </a:prstGeom>
        </p:spPr>
        <p:txBody>
          <a:bodyPr lIns="91425" tIns="91425" rIns="91425" bIns="91425" anchor="b" anchorCtr="0">
            <a:noAutofit/>
          </a:bodyPr>
          <a:lstStyle/>
          <a:p>
            <a:pPr>
              <a:spcBef>
                <a:spcPts val="0"/>
              </a:spcBef>
              <a:buNone/>
            </a:pPr>
            <a:r>
              <a:rPr lang="en-US" sz="4000" b="1" dirty="0">
                <a:solidFill>
                  <a:schemeClr val="accent1"/>
                </a:solidFill>
                <a:latin typeface="Century Gothic" panose="020B0502020202020204" pitchFamily="34" charset="0"/>
              </a:rPr>
              <a:t>Precipitation/Root Zone Soil Moisture Content Comparison Results</a:t>
            </a: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8600" y="1844567"/>
            <a:ext cx="8660524" cy="486103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44762" y="2362200"/>
            <a:ext cx="2857500" cy="1457325"/>
          </a:xfrm>
          <a:prstGeom prst="rect">
            <a:avLst/>
          </a:prstGeom>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p:nvPr/>
        </p:nvSpPr>
        <p:spPr>
          <a:xfrm>
            <a:off x="6131964" y="2960126"/>
            <a:ext cx="2924281" cy="1064785"/>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lvl="0" algn="ctr"/>
            <a:r>
              <a:rPr lang="en-US" sz="2000" dirty="0">
                <a:solidFill>
                  <a:schemeClr val="lt1"/>
                </a:solidFill>
                <a:latin typeface="Century Gothic"/>
                <a:ea typeface="Century Gothic"/>
                <a:cs typeface="Century Gothic"/>
                <a:sym typeface="Century Gothic"/>
              </a:rPr>
              <a:t>Atmospheric corrected radiance converted to </a:t>
            </a:r>
            <a:r>
              <a:rPr lang="en-US" sz="2000" dirty="0" smtClean="0">
                <a:solidFill>
                  <a:schemeClr val="lt1"/>
                </a:solidFill>
                <a:latin typeface="Century Gothic"/>
                <a:ea typeface="Century Gothic"/>
                <a:cs typeface="Century Gothic"/>
                <a:sym typeface="Century Gothic"/>
              </a:rPr>
              <a:t>Kelvin</a:t>
            </a:r>
            <a:endParaRPr lang="en-US" sz="2000" dirty="0">
              <a:solidFill>
                <a:schemeClr val="lt1"/>
              </a:solidFill>
              <a:latin typeface="Century Gothic"/>
              <a:ea typeface="Century Gothic"/>
              <a:cs typeface="Century Gothic"/>
              <a:sym typeface="Century Gothic"/>
            </a:endParaRPr>
          </a:p>
        </p:txBody>
      </p:sp>
      <p:sp>
        <p:nvSpPr>
          <p:cNvPr id="226" name="Shape 226"/>
          <p:cNvSpPr txBox="1">
            <a:spLocks noGrp="1"/>
          </p:cNvSpPr>
          <p:nvPr>
            <p:ph type="body" idx="1"/>
          </p:nvPr>
        </p:nvSpPr>
        <p:spPr>
          <a:xfrm>
            <a:off x="428250" y="195400"/>
            <a:ext cx="8287500" cy="744900"/>
          </a:xfrm>
          <a:prstGeom prst="rect">
            <a:avLst/>
          </a:prstGeom>
        </p:spPr>
        <p:txBody>
          <a:bodyPr lIns="91425" tIns="91425" rIns="91425" bIns="91425" anchor="b" anchorCtr="0">
            <a:noAutofit/>
          </a:bodyPr>
          <a:lstStyle/>
          <a:p>
            <a:pPr lvl="0" rtl="0">
              <a:spcBef>
                <a:spcPts val="0"/>
              </a:spcBef>
              <a:buNone/>
            </a:pPr>
            <a:r>
              <a:rPr lang="en-US" sz="4000" b="1" dirty="0">
                <a:solidFill>
                  <a:schemeClr val="accent1"/>
                </a:solidFill>
                <a:latin typeface="Century Gothic"/>
                <a:ea typeface="Century Gothic"/>
                <a:cs typeface="Century Gothic"/>
                <a:sym typeface="Century Gothic"/>
              </a:rPr>
              <a:t>Thermal Mapping Methodology</a:t>
            </a:r>
          </a:p>
        </p:txBody>
      </p:sp>
      <p:sp>
        <p:nvSpPr>
          <p:cNvPr id="228" name="Shape 228"/>
          <p:cNvSpPr/>
          <p:nvPr/>
        </p:nvSpPr>
        <p:spPr>
          <a:xfrm>
            <a:off x="299617" y="3646516"/>
            <a:ext cx="1641300" cy="801260"/>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000" dirty="0" smtClean="0">
                <a:solidFill>
                  <a:schemeClr val="bg1"/>
                </a:solidFill>
                <a:latin typeface="Century Gothic" panose="020B0502020202020204" pitchFamily="34" charset="0"/>
              </a:rPr>
              <a:t>Cloud and Land Mask</a:t>
            </a:r>
            <a:endParaRPr sz="2000" dirty="0">
              <a:solidFill>
                <a:schemeClr val="bg1"/>
              </a:solidFill>
              <a:latin typeface="Century Gothic" panose="020B0502020202020204" pitchFamily="34" charset="0"/>
            </a:endParaRPr>
          </a:p>
        </p:txBody>
      </p:sp>
      <p:sp>
        <p:nvSpPr>
          <p:cNvPr id="233" name="Shape 233"/>
          <p:cNvSpPr/>
          <p:nvPr/>
        </p:nvSpPr>
        <p:spPr>
          <a:xfrm>
            <a:off x="6151566" y="1486747"/>
            <a:ext cx="2924281" cy="759944"/>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lvl="0" algn="ctr"/>
            <a:r>
              <a:rPr lang="en-US" sz="2000" dirty="0">
                <a:solidFill>
                  <a:schemeClr val="lt1"/>
                </a:solidFill>
                <a:latin typeface="Century Gothic"/>
                <a:ea typeface="Century Gothic"/>
                <a:cs typeface="Century Gothic"/>
                <a:sym typeface="Century Gothic"/>
              </a:rPr>
              <a:t>Atmospheric Corrections applied</a:t>
            </a:r>
          </a:p>
        </p:txBody>
      </p:sp>
      <p:sp>
        <p:nvSpPr>
          <p:cNvPr id="239" name="Shape 239"/>
          <p:cNvSpPr/>
          <p:nvPr/>
        </p:nvSpPr>
        <p:spPr>
          <a:xfrm rot="5400000">
            <a:off x="5493572" y="1580969"/>
            <a:ext cx="507900" cy="571500"/>
          </a:xfrm>
          <a:prstGeom prst="upArrow">
            <a:avLst>
              <a:gd name="adj1" fmla="val 50000"/>
              <a:gd name="adj2" fmla="val 50000"/>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 name="Shape 239"/>
          <p:cNvSpPr/>
          <p:nvPr/>
        </p:nvSpPr>
        <p:spPr>
          <a:xfrm rot="10800000">
            <a:off x="7340156" y="4162026"/>
            <a:ext cx="507900" cy="571500"/>
          </a:xfrm>
          <a:prstGeom prst="upArrow">
            <a:avLst>
              <a:gd name="adj1" fmla="val 50000"/>
              <a:gd name="adj2" fmla="val 50000"/>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3" name="Shape 239"/>
          <p:cNvSpPr/>
          <p:nvPr/>
        </p:nvSpPr>
        <p:spPr>
          <a:xfrm rot="10800000">
            <a:off x="852670" y="2986220"/>
            <a:ext cx="507900" cy="571500"/>
          </a:xfrm>
          <a:prstGeom prst="upArrow">
            <a:avLst>
              <a:gd name="adj1" fmla="val 50000"/>
              <a:gd name="adj2" fmla="val 50000"/>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6" name="Shape 239"/>
          <p:cNvSpPr/>
          <p:nvPr/>
        </p:nvSpPr>
        <p:spPr>
          <a:xfrm rot="10800000">
            <a:off x="7340156" y="2314940"/>
            <a:ext cx="507900" cy="571500"/>
          </a:xfrm>
          <a:prstGeom prst="upArrow">
            <a:avLst>
              <a:gd name="adj1" fmla="val 50000"/>
              <a:gd name="adj2" fmla="val 50000"/>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9" name="Shape 249"/>
          <p:cNvSpPr/>
          <p:nvPr/>
        </p:nvSpPr>
        <p:spPr>
          <a:xfrm>
            <a:off x="2634015" y="1346179"/>
            <a:ext cx="2606725" cy="1664550"/>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lvl="0" algn="ctr">
              <a:buClr>
                <a:schemeClr val="dk1"/>
              </a:buClr>
              <a:defRPr/>
            </a:pPr>
            <a:r>
              <a:rPr lang="en-US" sz="2000" dirty="0">
                <a:solidFill>
                  <a:schemeClr val="bg1"/>
                </a:solidFill>
                <a:latin typeface="Century Gothic"/>
                <a:ea typeface="Century Gothic"/>
                <a:cs typeface="Century Gothic"/>
                <a:sym typeface="Century Gothic"/>
              </a:rPr>
              <a:t>Conversion from Digital Numbers to Top of Atmosphere Radiance (</a:t>
            </a:r>
            <a:r>
              <a:rPr lang="en-US" sz="2000" dirty="0" err="1">
                <a:solidFill>
                  <a:schemeClr val="bg1"/>
                </a:solidFill>
                <a:latin typeface="Century Gothic"/>
                <a:ea typeface="Century Gothic"/>
                <a:cs typeface="Century Gothic"/>
                <a:sym typeface="Century Gothic"/>
              </a:rPr>
              <a:t>TOAr</a:t>
            </a:r>
            <a:r>
              <a:rPr lang="en-US" sz="2000" dirty="0">
                <a:solidFill>
                  <a:schemeClr val="bg1"/>
                </a:solidFill>
                <a:latin typeface="Century Gothic"/>
                <a:ea typeface="Century Gothic"/>
                <a:cs typeface="Century Gothic"/>
                <a:sym typeface="Century Gothic"/>
              </a:rPr>
              <a:t>)</a:t>
            </a:r>
          </a:p>
        </p:txBody>
      </p:sp>
      <p:sp>
        <p:nvSpPr>
          <p:cNvPr id="31" name="Shape 225"/>
          <p:cNvSpPr/>
          <p:nvPr/>
        </p:nvSpPr>
        <p:spPr>
          <a:xfrm>
            <a:off x="199867" y="2166077"/>
            <a:ext cx="1840801" cy="740927"/>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000" dirty="0" smtClean="0">
                <a:solidFill>
                  <a:schemeClr val="bg1"/>
                </a:solidFill>
                <a:latin typeface="Century Gothic" panose="020B0502020202020204" pitchFamily="34" charset="0"/>
              </a:rPr>
              <a:t>Landsat 5, 7, and 8 data</a:t>
            </a:r>
            <a:endParaRPr sz="2000" dirty="0">
              <a:solidFill>
                <a:schemeClr val="bg1"/>
              </a:solidFill>
              <a:latin typeface="Century Gothic" panose="020B0502020202020204" pitchFamily="34" charset="0"/>
            </a:endParaRPr>
          </a:p>
        </p:txBody>
      </p:sp>
      <p:pic>
        <p:nvPicPr>
          <p:cNvPr id="36" name="Shape 174"/>
          <p:cNvPicPr preferRelativeResize="0"/>
          <p:nvPr/>
        </p:nvPicPr>
        <p:blipFill>
          <a:blip r:embed="rId3" cstate="print">
            <a:alphaModFix/>
          </a:blip>
          <a:stretch>
            <a:fillRect/>
          </a:stretch>
        </p:blipFill>
        <p:spPr>
          <a:xfrm>
            <a:off x="364484" y="1061535"/>
            <a:ext cx="1676184" cy="1379086"/>
          </a:xfrm>
          <a:prstGeom prst="rect">
            <a:avLst/>
          </a:prstGeom>
          <a:noFill/>
          <a:ln>
            <a:noFill/>
          </a:ln>
        </p:spPr>
      </p:pic>
      <p:pic>
        <p:nvPicPr>
          <p:cNvPr id="37" name="Picture 3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2261455">
            <a:off x="6426687" y="4598681"/>
            <a:ext cx="1150827" cy="1775238"/>
          </a:xfrm>
          <a:prstGeom prst="rect">
            <a:avLst/>
          </a:prstGeom>
        </p:spPr>
      </p:pic>
      <p:sp>
        <p:nvSpPr>
          <p:cNvPr id="39" name="Shape 239"/>
          <p:cNvSpPr/>
          <p:nvPr/>
        </p:nvSpPr>
        <p:spPr>
          <a:xfrm rot="5400000">
            <a:off x="1882224" y="5858366"/>
            <a:ext cx="507900" cy="571500"/>
          </a:xfrm>
          <a:prstGeom prst="upArrow">
            <a:avLst>
              <a:gd name="adj1" fmla="val 50000"/>
              <a:gd name="adj2" fmla="val 50000"/>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40" name="Picture 39" descr="GoM.jpg"/>
          <p:cNvPicPr>
            <a:picLocks noChangeAspect="1"/>
          </p:cNvPicPr>
          <p:nvPr/>
        </p:nvPicPr>
        <p:blipFill>
          <a:blip r:embed="rId5" cstate="print"/>
          <a:stretch>
            <a:fillRect/>
          </a:stretch>
        </p:blipFill>
        <p:spPr>
          <a:xfrm rot="2269876">
            <a:off x="693516" y="5056073"/>
            <a:ext cx="853502" cy="1434688"/>
          </a:xfrm>
          <a:prstGeom prst="rect">
            <a:avLst/>
          </a:prstGeom>
        </p:spPr>
      </p:pic>
      <p:pic>
        <p:nvPicPr>
          <p:cNvPr id="41" name="Picture 40" descr="Laguna_madre.jpg"/>
          <p:cNvPicPr>
            <a:picLocks noChangeAspect="1"/>
          </p:cNvPicPr>
          <p:nvPr/>
        </p:nvPicPr>
        <p:blipFill>
          <a:blip r:embed="rId6" cstate="print"/>
          <a:stretch>
            <a:fillRect/>
          </a:stretch>
        </p:blipFill>
        <p:spPr>
          <a:xfrm rot="2251534">
            <a:off x="3480772" y="3951304"/>
            <a:ext cx="763076" cy="1753737"/>
          </a:xfrm>
          <a:prstGeom prst="rect">
            <a:avLst/>
          </a:prstGeom>
        </p:spPr>
      </p:pic>
      <p:sp>
        <p:nvSpPr>
          <p:cNvPr id="24" name="Shape 228"/>
          <p:cNvSpPr/>
          <p:nvPr/>
        </p:nvSpPr>
        <p:spPr>
          <a:xfrm>
            <a:off x="2634015" y="5718195"/>
            <a:ext cx="2606725" cy="851842"/>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000" dirty="0" smtClean="0">
                <a:solidFill>
                  <a:schemeClr val="bg1"/>
                </a:solidFill>
                <a:latin typeface="Century Gothic" panose="020B0502020202020204" pitchFamily="34" charset="0"/>
              </a:rPr>
              <a:t>Extracted Laguna Madre from Gulf of Mexico</a:t>
            </a:r>
            <a:endParaRPr sz="2000" dirty="0">
              <a:solidFill>
                <a:schemeClr val="bg1"/>
              </a:solidFill>
              <a:latin typeface="Century Gothic" panose="020B0502020202020204" pitchFamily="34" charset="0"/>
            </a:endParaRPr>
          </a:p>
        </p:txBody>
      </p:sp>
      <p:sp>
        <p:nvSpPr>
          <p:cNvPr id="230" name="Shape 230"/>
          <p:cNvSpPr/>
          <p:nvPr/>
        </p:nvSpPr>
        <p:spPr>
          <a:xfrm>
            <a:off x="7369157" y="6040251"/>
            <a:ext cx="1675990" cy="642000"/>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000" dirty="0" smtClean="0">
                <a:solidFill>
                  <a:schemeClr val="bg1"/>
                </a:solidFill>
                <a:latin typeface="Century Gothic" panose="020B0502020202020204" pitchFamily="34" charset="0"/>
              </a:rPr>
              <a:t>Kelvin to Celsius</a:t>
            </a:r>
            <a:endParaRPr sz="2000" dirty="0">
              <a:solidFill>
                <a:schemeClr val="bg1"/>
              </a:solidFill>
              <a:latin typeface="Century Gothic" panose="020B0502020202020204" pitchFamily="34" charset="0"/>
            </a:endParaRPr>
          </a:p>
        </p:txBody>
      </p:sp>
      <p:sp>
        <p:nvSpPr>
          <p:cNvPr id="22" name="Shape 239"/>
          <p:cNvSpPr/>
          <p:nvPr/>
        </p:nvSpPr>
        <p:spPr>
          <a:xfrm rot="10800000">
            <a:off x="866317" y="4555670"/>
            <a:ext cx="507900" cy="571500"/>
          </a:xfrm>
          <a:prstGeom prst="upArrow">
            <a:avLst>
              <a:gd name="adj1" fmla="val 50000"/>
              <a:gd name="adj2" fmla="val 50000"/>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1" name="Shape 239"/>
          <p:cNvSpPr/>
          <p:nvPr/>
        </p:nvSpPr>
        <p:spPr>
          <a:xfrm>
            <a:off x="3676598" y="3328843"/>
            <a:ext cx="507900" cy="571500"/>
          </a:xfrm>
          <a:prstGeom prst="upArrow">
            <a:avLst>
              <a:gd name="adj1" fmla="val 50000"/>
              <a:gd name="adj2" fmla="val 50000"/>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805219" y="272955"/>
            <a:ext cx="7754050" cy="806019"/>
          </a:xfrm>
          <a:prstGeom prst="rect">
            <a:avLst/>
          </a:prstGeom>
        </p:spPr>
        <p:txBody>
          <a:bodyPr lIns="91425" tIns="91425" rIns="91425" bIns="91425" anchor="b" anchorCtr="0">
            <a:noAutofit/>
          </a:bodyPr>
          <a:lstStyle/>
          <a:p>
            <a:pPr lvl="0" algn="ctr" rtl="0">
              <a:spcBef>
                <a:spcPts val="0"/>
              </a:spcBef>
              <a:buNone/>
            </a:pPr>
            <a:r>
              <a:rPr lang="en-US" sz="4000" b="1" dirty="0">
                <a:solidFill>
                  <a:schemeClr val="accent1"/>
                </a:solidFill>
                <a:latin typeface="Century Gothic"/>
                <a:ea typeface="Century Gothic"/>
                <a:cs typeface="Century Gothic"/>
                <a:sym typeface="Century Gothic"/>
              </a:rPr>
              <a:t>Thermal Mapping Results</a:t>
            </a:r>
          </a:p>
        </p:txBody>
      </p:sp>
      <p:pic>
        <p:nvPicPr>
          <p:cNvPr id="2" name="ThermalTimeSeriesNew">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397976" y="1078974"/>
            <a:ext cx="6844769" cy="5475815"/>
          </a:xfrm>
          <a:prstGeom prst="rect">
            <a:avLst/>
          </a:prstGeom>
        </p:spPr>
      </p:pic>
    </p:spTree>
    <p:extLst>
      <p:ext uri="{BB962C8B-B14F-4D97-AF65-F5344CB8AC3E}">
        <p14:creationId xmlns:p14="http://schemas.microsoft.com/office/powerpoint/2010/main" xmlns="" val="332920293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5369994" y="2474059"/>
            <a:ext cx="3593700" cy="3374099"/>
          </a:xfrm>
          <a:prstGeom prst="rect">
            <a:avLst/>
          </a:prstGeom>
        </p:spPr>
        <p:txBody>
          <a:bodyPr lIns="91425" tIns="91425" rIns="91425" bIns="91425" anchor="t" anchorCtr="0">
            <a:noAutofit/>
          </a:bodyPr>
          <a:lstStyle/>
          <a:p>
            <a:pPr>
              <a:spcBef>
                <a:spcPts val="0"/>
              </a:spcBef>
              <a:buNone/>
            </a:pPr>
            <a:r>
              <a:rPr lang="en-US" sz="2000" dirty="0" smtClean="0">
                <a:solidFill>
                  <a:schemeClr val="tx1"/>
                </a:solidFill>
                <a:latin typeface="Century Gothic"/>
                <a:ea typeface="Century Gothic"/>
                <a:cs typeface="Century Gothic"/>
                <a:sym typeface="Century Gothic"/>
              </a:rPr>
              <a:t>LULC maps accurate but with some error</a:t>
            </a:r>
          </a:p>
          <a:p>
            <a:pPr>
              <a:spcBef>
                <a:spcPts val="0"/>
              </a:spcBef>
              <a:buNone/>
            </a:pPr>
            <a:endParaRPr lang="en-US" sz="2000" dirty="0">
              <a:solidFill>
                <a:schemeClr val="tx1"/>
              </a:solidFill>
              <a:latin typeface="Century Gothic"/>
              <a:ea typeface="Century Gothic"/>
              <a:cs typeface="Century Gothic"/>
              <a:sym typeface="Century Gothic"/>
            </a:endParaRPr>
          </a:p>
          <a:p>
            <a:pPr>
              <a:spcBef>
                <a:spcPts val="0"/>
              </a:spcBef>
              <a:buNone/>
            </a:pPr>
            <a:r>
              <a:rPr lang="en-US" sz="2000" dirty="0" smtClean="0">
                <a:solidFill>
                  <a:schemeClr val="tx1"/>
                </a:solidFill>
                <a:latin typeface="Century Gothic"/>
                <a:ea typeface="Century Gothic"/>
                <a:cs typeface="Century Gothic"/>
                <a:sym typeface="Century Gothic"/>
              </a:rPr>
              <a:t>Spatial resolution of GRACE and TRMM </a:t>
            </a:r>
          </a:p>
          <a:p>
            <a:pPr>
              <a:spcBef>
                <a:spcPts val="0"/>
              </a:spcBef>
              <a:buNone/>
            </a:pPr>
            <a:endParaRPr lang="en-US" sz="2000" dirty="0" smtClean="0">
              <a:solidFill>
                <a:schemeClr val="tx1"/>
              </a:solidFill>
              <a:latin typeface="Century Gothic"/>
              <a:ea typeface="Century Gothic"/>
              <a:cs typeface="Century Gothic"/>
              <a:sym typeface="Century Gothic"/>
            </a:endParaRPr>
          </a:p>
          <a:p>
            <a:pPr>
              <a:spcBef>
                <a:spcPts val="0"/>
              </a:spcBef>
              <a:buNone/>
            </a:pPr>
            <a:r>
              <a:rPr lang="en-US" sz="2000" dirty="0" smtClean="0">
                <a:solidFill>
                  <a:schemeClr val="tx1"/>
                </a:solidFill>
                <a:latin typeface="Century Gothic"/>
                <a:ea typeface="Century Gothic"/>
                <a:cs typeface="Century Gothic"/>
                <a:sym typeface="Century Gothic"/>
              </a:rPr>
              <a:t>Spatial resolution and study period for thermal mapping</a:t>
            </a:r>
          </a:p>
          <a:p>
            <a:pPr>
              <a:spcBef>
                <a:spcPts val="0"/>
              </a:spcBef>
              <a:buNone/>
            </a:pPr>
            <a:endParaRPr lang="en-US" sz="2000" dirty="0">
              <a:solidFill>
                <a:schemeClr val="tx1"/>
              </a:solidFill>
              <a:latin typeface="Century Gothic"/>
              <a:ea typeface="Century Gothic"/>
              <a:cs typeface="Century Gothic"/>
              <a:sym typeface="Century Gothic"/>
            </a:endParaRPr>
          </a:p>
          <a:p>
            <a:pPr>
              <a:spcBef>
                <a:spcPts val="0"/>
              </a:spcBef>
              <a:buNone/>
            </a:pPr>
            <a:endParaRPr lang="en-US" sz="2000" dirty="0">
              <a:solidFill>
                <a:schemeClr val="tx1"/>
              </a:solidFill>
              <a:latin typeface="Century Gothic"/>
              <a:ea typeface="Century Gothic"/>
              <a:cs typeface="Century Gothic"/>
              <a:sym typeface="Century Gothic"/>
            </a:endParaRPr>
          </a:p>
        </p:txBody>
      </p:sp>
      <p:sp>
        <p:nvSpPr>
          <p:cNvPr id="217" name="Shape 217"/>
          <p:cNvSpPr txBox="1">
            <a:spLocks noGrp="1"/>
          </p:cNvSpPr>
          <p:nvPr>
            <p:ph type="body" idx="2"/>
          </p:nvPr>
        </p:nvSpPr>
        <p:spPr>
          <a:xfrm>
            <a:off x="4250027" y="601438"/>
            <a:ext cx="4096624" cy="1326000"/>
          </a:xfrm>
          <a:prstGeom prst="rect">
            <a:avLst/>
          </a:prstGeom>
        </p:spPr>
        <p:txBody>
          <a:bodyPr lIns="91425" tIns="91425" rIns="91425" bIns="91425" anchor="b" anchorCtr="0">
            <a:noAutofit/>
          </a:bodyPr>
          <a:lstStyle/>
          <a:p>
            <a:pPr algn="r">
              <a:spcBef>
                <a:spcPts val="0"/>
              </a:spcBef>
              <a:buNone/>
            </a:pPr>
            <a:r>
              <a:rPr lang="en-US" sz="4000" b="1" dirty="0" smtClean="0">
                <a:solidFill>
                  <a:schemeClr val="accent1"/>
                </a:solidFill>
                <a:latin typeface="Century Gothic" panose="020B0502020202020204" pitchFamily="34" charset="0"/>
              </a:rPr>
              <a:t>Errors &amp; Uncertainty</a:t>
            </a:r>
            <a:endParaRPr lang="en-US" sz="4000" b="1" dirty="0">
              <a:solidFill>
                <a:schemeClr val="accent1"/>
              </a:solidFill>
              <a:latin typeface="Century Gothic" panose="020B0502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0" y="0"/>
            <a:ext cx="4635062" cy="6858000"/>
          </a:xfrm>
          <a:prstGeom prst="rect">
            <a:avLst/>
          </a:prstGeom>
        </p:spPr>
      </p:pic>
      <p:sp>
        <p:nvSpPr>
          <p:cNvPr id="8" name="Shape 131"/>
          <p:cNvSpPr txBox="1">
            <a:spLocks noGrp="1"/>
          </p:cNvSpPr>
          <p:nvPr>
            <p:ph type="body" idx="3"/>
          </p:nvPr>
        </p:nvSpPr>
        <p:spPr>
          <a:xfrm>
            <a:off x="-2628" y="6583681"/>
            <a:ext cx="4631778" cy="27431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1050" b="0" i="0" u="none" strike="noStrike" cap="none" baseline="0" dirty="0" smtClean="0">
                <a:solidFill>
                  <a:schemeClr val="bg1"/>
                </a:solidFill>
                <a:latin typeface="Century Gothic"/>
                <a:ea typeface="Century Gothic"/>
                <a:cs typeface="Century Gothic"/>
                <a:sym typeface="Century Gothic"/>
              </a:rPr>
              <a:t>Padre Island National Seashore (Image </a:t>
            </a:r>
            <a:r>
              <a:rPr lang="en-US" sz="1050" b="0" i="0" u="none" strike="noStrike" cap="none" baseline="0" dirty="0">
                <a:solidFill>
                  <a:schemeClr val="bg1"/>
                </a:solidFill>
                <a:latin typeface="Century Gothic"/>
                <a:ea typeface="Century Gothic"/>
                <a:cs typeface="Century Gothic"/>
                <a:sym typeface="Century Gothic"/>
              </a:rPr>
              <a:t>Credit</a:t>
            </a:r>
            <a:r>
              <a:rPr lang="en-US" sz="1050" b="0" i="0" u="none" strike="noStrike" cap="none" baseline="0" dirty="0" smtClean="0">
                <a:solidFill>
                  <a:schemeClr val="bg1"/>
                </a:solidFill>
                <a:latin typeface="Century Gothic"/>
                <a:ea typeface="Century Gothic"/>
                <a:cs typeface="Century Gothic"/>
                <a:sym typeface="Century Gothic"/>
              </a:rPr>
              <a:t>: National Park Service</a:t>
            </a:r>
            <a:r>
              <a:rPr lang="en-US" sz="1050" dirty="0">
                <a:solidFill>
                  <a:schemeClr val="bg1"/>
                </a:solidFill>
                <a:latin typeface="Century Gothic"/>
                <a:ea typeface="Century Gothic"/>
                <a:cs typeface="Century Gothic"/>
                <a:sym typeface="Century Gothic"/>
              </a:rPr>
              <a:t>)</a:t>
            </a:r>
          </a:p>
        </p:txBody>
      </p:sp>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381000" y="2514600"/>
            <a:ext cx="3974700" cy="4343400"/>
          </a:xfrm>
          <a:prstGeom prst="rect">
            <a:avLst/>
          </a:prstGeom>
        </p:spPr>
        <p:txBody>
          <a:bodyPr lIns="91425" tIns="91425" rIns="91425" bIns="91425" anchor="t" anchorCtr="0">
            <a:noAutofit/>
          </a:bodyPr>
          <a:lstStyle/>
          <a:p>
            <a:pPr>
              <a:spcBef>
                <a:spcPts val="0"/>
              </a:spcBef>
              <a:buNone/>
            </a:pPr>
            <a:r>
              <a:rPr lang="en-US" sz="2000" dirty="0" smtClean="0">
                <a:solidFill>
                  <a:schemeClr val="tx1"/>
                </a:solidFill>
                <a:latin typeface="Century Gothic"/>
                <a:ea typeface="Century Gothic"/>
                <a:cs typeface="Century Gothic"/>
                <a:sym typeface="Century Gothic"/>
              </a:rPr>
              <a:t>Mesquite coverage increased from 2002 - 2014</a:t>
            </a:r>
          </a:p>
          <a:p>
            <a:pPr>
              <a:spcBef>
                <a:spcPts val="0"/>
              </a:spcBef>
              <a:buNone/>
            </a:pPr>
            <a:endParaRPr lang="en-US" sz="2000" dirty="0">
              <a:solidFill>
                <a:schemeClr val="tx1"/>
              </a:solidFill>
              <a:latin typeface="Century Gothic"/>
              <a:ea typeface="Century Gothic"/>
              <a:cs typeface="Century Gothic"/>
              <a:sym typeface="Century Gothic"/>
            </a:endParaRPr>
          </a:p>
          <a:p>
            <a:pPr>
              <a:spcBef>
                <a:spcPts val="0"/>
              </a:spcBef>
              <a:buNone/>
            </a:pPr>
            <a:r>
              <a:rPr lang="en-US" sz="2000" dirty="0" smtClean="0">
                <a:solidFill>
                  <a:schemeClr val="tx1"/>
                </a:solidFill>
                <a:latin typeface="Century Gothic"/>
                <a:ea typeface="Century Gothic"/>
                <a:cs typeface="Century Gothic"/>
                <a:sym typeface="Century Gothic"/>
              </a:rPr>
              <a:t>Mesquite mapped in LULC typically co-located with low stress vegetation in NDII</a:t>
            </a:r>
          </a:p>
          <a:p>
            <a:pPr>
              <a:spcBef>
                <a:spcPts val="0"/>
              </a:spcBef>
              <a:buNone/>
            </a:pPr>
            <a:endParaRPr lang="en-US" sz="2000" dirty="0">
              <a:solidFill>
                <a:schemeClr val="tx1"/>
              </a:solidFill>
              <a:latin typeface="Century Gothic"/>
              <a:ea typeface="Century Gothic"/>
              <a:cs typeface="Century Gothic"/>
              <a:sym typeface="Century Gothic"/>
            </a:endParaRPr>
          </a:p>
          <a:p>
            <a:pPr>
              <a:spcBef>
                <a:spcPts val="0"/>
              </a:spcBef>
              <a:buNone/>
            </a:pPr>
            <a:r>
              <a:rPr lang="en-US" sz="2000" dirty="0" smtClean="0">
                <a:solidFill>
                  <a:schemeClr val="tx1"/>
                </a:solidFill>
                <a:latin typeface="Century Gothic"/>
                <a:ea typeface="Century Gothic"/>
                <a:cs typeface="Century Gothic"/>
                <a:sym typeface="Century Gothic"/>
              </a:rPr>
              <a:t>Correlation between GRACE derived and TRMM data was moderately strong</a:t>
            </a:r>
          </a:p>
          <a:p>
            <a:pPr>
              <a:spcBef>
                <a:spcPts val="0"/>
              </a:spcBef>
              <a:buNone/>
            </a:pPr>
            <a:endParaRPr lang="en-US" sz="2000" dirty="0">
              <a:solidFill>
                <a:schemeClr val="tx1"/>
              </a:solidFill>
              <a:latin typeface="Century Gothic"/>
              <a:ea typeface="Century Gothic"/>
              <a:cs typeface="Century Gothic"/>
              <a:sym typeface="Century Gothic"/>
            </a:endParaRPr>
          </a:p>
          <a:p>
            <a:pPr>
              <a:spcBef>
                <a:spcPts val="0"/>
              </a:spcBef>
              <a:buNone/>
            </a:pPr>
            <a:r>
              <a:rPr lang="en-US" sz="2000" dirty="0" smtClean="0">
                <a:solidFill>
                  <a:schemeClr val="tx1"/>
                </a:solidFill>
                <a:latin typeface="Century Gothic"/>
                <a:ea typeface="Century Gothic"/>
                <a:cs typeface="Century Gothic"/>
                <a:sym typeface="Century Gothic"/>
              </a:rPr>
              <a:t>Useful thermal anomalies were not identified</a:t>
            </a:r>
            <a:endParaRPr lang="en-US" sz="2000" dirty="0">
              <a:solidFill>
                <a:schemeClr val="tx1"/>
              </a:solidFill>
              <a:latin typeface="Century Gothic"/>
              <a:ea typeface="Century Gothic"/>
              <a:cs typeface="Century Gothic"/>
              <a:sym typeface="Century Gothic"/>
            </a:endParaRPr>
          </a:p>
        </p:txBody>
      </p:sp>
      <p:sp>
        <p:nvSpPr>
          <p:cNvPr id="217" name="Shape 217"/>
          <p:cNvSpPr txBox="1">
            <a:spLocks noGrp="1"/>
          </p:cNvSpPr>
          <p:nvPr>
            <p:ph type="body" idx="2"/>
          </p:nvPr>
        </p:nvSpPr>
        <p:spPr>
          <a:xfrm>
            <a:off x="914399" y="640075"/>
            <a:ext cx="7754225" cy="1326000"/>
          </a:xfrm>
          <a:prstGeom prst="rect">
            <a:avLst/>
          </a:prstGeom>
        </p:spPr>
        <p:txBody>
          <a:bodyPr lIns="91425" tIns="91425" rIns="91425" bIns="91425" anchor="b" anchorCtr="0">
            <a:noAutofit/>
          </a:bodyPr>
          <a:lstStyle/>
          <a:p>
            <a:pPr>
              <a:spcBef>
                <a:spcPts val="0"/>
              </a:spcBef>
              <a:buNone/>
            </a:pPr>
            <a:r>
              <a:rPr lang="en-US" sz="4000" b="1" dirty="0" smtClean="0">
                <a:solidFill>
                  <a:schemeClr val="accent1"/>
                </a:solidFill>
                <a:latin typeface="Century Gothic" panose="020B0502020202020204" pitchFamily="34" charset="0"/>
              </a:rPr>
              <a:t>Conclusions</a:t>
            </a:r>
            <a:endParaRPr lang="en-US" sz="4000" b="1" dirty="0">
              <a:solidFill>
                <a:schemeClr val="accent1"/>
              </a:solidFill>
              <a:latin typeface="Century Gothic" panose="020B0502020202020204" pitchFamily="34" charset="0"/>
            </a:endParaRPr>
          </a:p>
        </p:txBody>
      </p:sp>
      <p:pic>
        <p:nvPicPr>
          <p:cNvPr id="4" name="Picture 3" descr="NPS_mesquiteTree.jpg"/>
          <p:cNvPicPr>
            <a:picLocks noChangeAspect="1"/>
          </p:cNvPicPr>
          <p:nvPr/>
        </p:nvPicPr>
        <p:blipFill>
          <a:blip r:embed="rId3" cstate="print"/>
          <a:stretch>
            <a:fillRect/>
          </a:stretch>
        </p:blipFill>
        <p:spPr>
          <a:xfrm>
            <a:off x="4575779" y="0"/>
            <a:ext cx="4568221" cy="6858000"/>
          </a:xfrm>
          <a:prstGeom prst="rect">
            <a:avLst/>
          </a:prstGeom>
        </p:spPr>
      </p:pic>
      <p:sp>
        <p:nvSpPr>
          <p:cNvPr id="5" name="Shape 131"/>
          <p:cNvSpPr txBox="1">
            <a:spLocks noGrp="1"/>
          </p:cNvSpPr>
          <p:nvPr>
            <p:ph type="body" idx="3"/>
          </p:nvPr>
        </p:nvSpPr>
        <p:spPr>
          <a:xfrm>
            <a:off x="4581525" y="0"/>
            <a:ext cx="4562475" cy="24938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1100" b="0" i="0" u="none" strike="noStrike" cap="none" baseline="0" dirty="0" smtClean="0">
                <a:solidFill>
                  <a:schemeClr val="bg1"/>
                </a:solidFill>
                <a:latin typeface="Century Gothic"/>
                <a:ea typeface="Century Gothic"/>
                <a:cs typeface="Century Gothic"/>
                <a:sym typeface="Century Gothic"/>
              </a:rPr>
              <a:t>Honey mesquite tree (mage </a:t>
            </a:r>
            <a:r>
              <a:rPr lang="en-US" sz="1100" b="0" i="0" u="none" strike="noStrike" cap="none" baseline="0" dirty="0">
                <a:solidFill>
                  <a:schemeClr val="bg1"/>
                </a:solidFill>
                <a:latin typeface="Century Gothic"/>
                <a:ea typeface="Century Gothic"/>
                <a:cs typeface="Century Gothic"/>
                <a:sym typeface="Century Gothic"/>
              </a:rPr>
              <a:t>Credit</a:t>
            </a:r>
            <a:r>
              <a:rPr lang="en-US" sz="1100" b="0" i="0" u="none" strike="noStrike" cap="none" baseline="0" dirty="0" smtClean="0">
                <a:solidFill>
                  <a:schemeClr val="bg1"/>
                </a:solidFill>
                <a:latin typeface="Century Gothic"/>
                <a:ea typeface="Century Gothic"/>
                <a:cs typeface="Century Gothic"/>
                <a:sym typeface="Century Gothic"/>
              </a:rPr>
              <a:t>: National Park Service</a:t>
            </a:r>
            <a:r>
              <a:rPr lang="en-US" sz="1100" dirty="0">
                <a:solidFill>
                  <a:schemeClr val="bg1"/>
                </a:solidFill>
                <a:latin typeface="Century Gothic"/>
                <a:ea typeface="Century Gothic"/>
                <a:cs typeface="Century Gothic"/>
                <a:sym typeface="Century Gothic"/>
              </a:rPr>
              <a:t>)</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534850" y="2340900"/>
            <a:ext cx="3593700" cy="3833038"/>
          </a:xfrm>
          <a:prstGeom prst="rect">
            <a:avLst/>
          </a:prstGeom>
        </p:spPr>
        <p:txBody>
          <a:bodyPr lIns="91425" tIns="91425" rIns="91425" bIns="91425" anchor="t" anchorCtr="0">
            <a:noAutofit/>
          </a:bodyPr>
          <a:lstStyle/>
          <a:p>
            <a:pPr lvl="0" rtl="0">
              <a:spcBef>
                <a:spcPts val="0"/>
              </a:spcBef>
              <a:buNone/>
            </a:pPr>
            <a:r>
              <a:rPr lang="en-US" sz="2000" dirty="0" smtClean="0">
                <a:solidFill>
                  <a:schemeClr val="dk1"/>
                </a:solidFill>
                <a:latin typeface="Century Gothic"/>
                <a:ea typeface="Century Gothic"/>
                <a:cs typeface="Century Gothic"/>
                <a:sym typeface="Century Gothic"/>
              </a:rPr>
              <a:t>Laguna Madre, Padre Island National Seashore</a:t>
            </a:r>
          </a:p>
          <a:p>
            <a:pPr lvl="0" rtl="0">
              <a:spcBef>
                <a:spcPts val="0"/>
              </a:spcBef>
              <a:buNone/>
            </a:pPr>
            <a:endParaRPr lang="en-US" sz="2000" dirty="0">
              <a:solidFill>
                <a:schemeClr val="dk1"/>
              </a:solidFill>
              <a:latin typeface="Century Gothic"/>
              <a:ea typeface="Century Gothic"/>
              <a:cs typeface="Century Gothic"/>
              <a:sym typeface="Century Gothic"/>
            </a:endParaRPr>
          </a:p>
          <a:p>
            <a:pPr lvl="0" rtl="0">
              <a:spcBef>
                <a:spcPts val="0"/>
              </a:spcBef>
              <a:buNone/>
            </a:pPr>
            <a:r>
              <a:rPr lang="en-US" sz="2000" dirty="0" smtClean="0">
                <a:solidFill>
                  <a:schemeClr val="dk1"/>
                </a:solidFill>
                <a:latin typeface="Century Gothic"/>
                <a:ea typeface="Century Gothic"/>
                <a:cs typeface="Century Gothic"/>
                <a:sym typeface="Century Gothic"/>
              </a:rPr>
              <a:t>Hypersaline estuary</a:t>
            </a:r>
          </a:p>
          <a:p>
            <a:pPr lvl="0" rtl="0">
              <a:spcBef>
                <a:spcPts val="0"/>
              </a:spcBef>
              <a:buNone/>
            </a:pPr>
            <a:endParaRPr lang="en-US" sz="2000" dirty="0">
              <a:solidFill>
                <a:schemeClr val="dk1"/>
              </a:solidFill>
              <a:latin typeface="Century Gothic"/>
              <a:ea typeface="Century Gothic"/>
              <a:cs typeface="Century Gothic"/>
              <a:sym typeface="Century Gothic"/>
            </a:endParaRPr>
          </a:p>
          <a:p>
            <a:pPr lvl="0" rtl="0">
              <a:spcBef>
                <a:spcPts val="0"/>
              </a:spcBef>
              <a:buNone/>
            </a:pPr>
            <a:r>
              <a:rPr lang="en-US" sz="2000" dirty="0" smtClean="0">
                <a:solidFill>
                  <a:schemeClr val="dk1"/>
                </a:solidFill>
                <a:latin typeface="Century Gothic"/>
                <a:ea typeface="Century Gothic"/>
                <a:cs typeface="Century Gothic"/>
                <a:sym typeface="Century Gothic"/>
              </a:rPr>
              <a:t>Salinity once lower</a:t>
            </a:r>
          </a:p>
          <a:p>
            <a:pPr lvl="0" rtl="0">
              <a:spcBef>
                <a:spcPts val="0"/>
              </a:spcBef>
              <a:buNone/>
            </a:pPr>
            <a:endParaRPr lang="en-US" sz="2000" dirty="0">
              <a:solidFill>
                <a:schemeClr val="dk1"/>
              </a:solidFill>
              <a:latin typeface="Century Gothic"/>
              <a:ea typeface="Century Gothic"/>
              <a:cs typeface="Century Gothic"/>
              <a:sym typeface="Century Gothic"/>
            </a:endParaRPr>
          </a:p>
          <a:p>
            <a:pPr lvl="0" rtl="0">
              <a:spcBef>
                <a:spcPts val="0"/>
              </a:spcBef>
              <a:buNone/>
            </a:pPr>
            <a:r>
              <a:rPr lang="en-US" sz="2000" dirty="0" smtClean="0">
                <a:solidFill>
                  <a:schemeClr val="dk1"/>
                </a:solidFill>
                <a:latin typeface="Century Gothic"/>
                <a:ea typeface="Century Gothic"/>
                <a:cs typeface="Century Gothic"/>
                <a:sym typeface="Century Gothic"/>
              </a:rPr>
              <a:t>Hypothesis: Salinity increase due to expansion of mesquite trees</a:t>
            </a:r>
          </a:p>
          <a:p>
            <a:pPr lvl="0" rtl="0">
              <a:spcBef>
                <a:spcPts val="0"/>
              </a:spcBef>
              <a:buNone/>
            </a:pPr>
            <a:endParaRPr lang="en-US" sz="2000" dirty="0" smtClean="0">
              <a:solidFill>
                <a:schemeClr val="dk1"/>
              </a:solidFill>
              <a:latin typeface="Century Gothic"/>
              <a:ea typeface="Century Gothic"/>
              <a:cs typeface="Century Gothic"/>
              <a:sym typeface="Century Gothic"/>
            </a:endParaRPr>
          </a:p>
          <a:p>
            <a:pPr lvl="0" rtl="0">
              <a:spcBef>
                <a:spcPts val="0"/>
              </a:spcBef>
              <a:buNone/>
            </a:pPr>
            <a:r>
              <a:rPr lang="en-US" sz="2000" dirty="0" smtClean="0">
                <a:solidFill>
                  <a:schemeClr val="dk1"/>
                </a:solidFill>
                <a:latin typeface="Century Gothic"/>
                <a:ea typeface="Century Gothic"/>
                <a:cs typeface="Century Gothic"/>
                <a:sym typeface="Century Gothic"/>
              </a:rPr>
              <a:t>Study Period: 2000 </a:t>
            </a:r>
            <a:r>
              <a:rPr lang="en-US" sz="2000" dirty="0">
                <a:solidFill>
                  <a:schemeClr val="dk1"/>
                </a:solidFill>
                <a:latin typeface="Century Gothic"/>
                <a:ea typeface="Century Gothic"/>
                <a:cs typeface="Century Gothic"/>
                <a:sym typeface="Century Gothic"/>
              </a:rPr>
              <a:t>-</a:t>
            </a:r>
            <a:r>
              <a:rPr lang="en-US" sz="2000" dirty="0" smtClean="0">
                <a:solidFill>
                  <a:schemeClr val="dk1"/>
                </a:solidFill>
                <a:latin typeface="Century Gothic"/>
                <a:ea typeface="Century Gothic"/>
                <a:cs typeface="Century Gothic"/>
                <a:sym typeface="Century Gothic"/>
              </a:rPr>
              <a:t> 2015</a:t>
            </a:r>
            <a:endParaRPr lang="en-US" sz="2000" dirty="0">
              <a:solidFill>
                <a:schemeClr val="dk1"/>
              </a:solidFill>
              <a:latin typeface="Century Gothic"/>
              <a:ea typeface="Century Gothic"/>
              <a:cs typeface="Century Gothic"/>
              <a:sym typeface="Century Gothic"/>
            </a:endParaRPr>
          </a:p>
        </p:txBody>
      </p:sp>
      <p:sp>
        <p:nvSpPr>
          <p:cNvPr id="122" name="Shape 122"/>
          <p:cNvSpPr txBox="1">
            <a:spLocks noGrp="1"/>
          </p:cNvSpPr>
          <p:nvPr>
            <p:ph type="body" idx="2"/>
          </p:nvPr>
        </p:nvSpPr>
        <p:spPr>
          <a:xfrm>
            <a:off x="548650" y="378371"/>
            <a:ext cx="3566099" cy="1734207"/>
          </a:xfrm>
          <a:prstGeom prst="rect">
            <a:avLst/>
          </a:prstGeom>
        </p:spPr>
        <p:txBody>
          <a:bodyPr lIns="91425" tIns="91425" rIns="91425" bIns="91425" anchor="ctr" anchorCtr="0">
            <a:noAutofit/>
          </a:bodyPr>
          <a:lstStyle/>
          <a:p>
            <a:pPr lvl="0" rtl="0">
              <a:spcBef>
                <a:spcPts val="0"/>
              </a:spcBef>
              <a:buNone/>
            </a:pPr>
            <a:r>
              <a:rPr lang="en-US" sz="4000" b="1" dirty="0">
                <a:solidFill>
                  <a:schemeClr val="accent1"/>
                </a:solidFill>
                <a:latin typeface="Century Gothic"/>
                <a:ea typeface="Century Gothic"/>
                <a:cs typeface="Century Gothic"/>
                <a:sym typeface="Century Gothic"/>
              </a:rPr>
              <a:t>Study </a:t>
            </a:r>
            <a:r>
              <a:rPr lang="en-US" sz="4000" b="1" dirty="0" smtClean="0">
                <a:solidFill>
                  <a:schemeClr val="accent1"/>
                </a:solidFill>
                <a:latin typeface="Century Gothic"/>
                <a:ea typeface="Century Gothic"/>
                <a:cs typeface="Century Gothic"/>
                <a:sym typeface="Century Gothic"/>
              </a:rPr>
              <a:t>Area &amp; Background</a:t>
            </a:r>
            <a:endParaRPr lang="en-US" sz="4000" b="1" dirty="0">
              <a:solidFill>
                <a:schemeClr val="accent1"/>
              </a:solidFill>
              <a:latin typeface="Century Gothic"/>
              <a:ea typeface="Century Gothic"/>
              <a:cs typeface="Century Gothic"/>
              <a:sym typeface="Century Gothic"/>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86200" y="-76200"/>
            <a:ext cx="5791200" cy="705522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19600" y="5471581"/>
            <a:ext cx="1516047" cy="1404715"/>
          </a:xfrm>
          <a:prstGeom prst="rect">
            <a:avLst/>
          </a:prstGeom>
        </p:spPr>
      </p:pic>
      <p:sp>
        <p:nvSpPr>
          <p:cNvPr id="6" name="TextBox 5"/>
          <p:cNvSpPr txBox="1"/>
          <p:nvPr/>
        </p:nvSpPr>
        <p:spPr>
          <a:xfrm>
            <a:off x="7086600" y="4038600"/>
            <a:ext cx="1447800" cy="830997"/>
          </a:xfrm>
          <a:prstGeom prst="rect">
            <a:avLst/>
          </a:prstGeom>
          <a:noFill/>
        </p:spPr>
        <p:txBody>
          <a:bodyPr wrap="square" rtlCol="0">
            <a:spAutoFit/>
          </a:bodyPr>
          <a:lstStyle/>
          <a:p>
            <a:r>
              <a:rPr lang="en-US" sz="2400" b="1" dirty="0" smtClean="0">
                <a:solidFill>
                  <a:schemeClr val="bg1"/>
                </a:solidFill>
                <a:latin typeface="Century Gothic" panose="020B0502020202020204" pitchFamily="34" charset="0"/>
              </a:rPr>
              <a:t>Laguna Madre</a:t>
            </a:r>
            <a:endParaRPr lang="en-US" sz="2400" b="1" dirty="0">
              <a:solidFill>
                <a:schemeClr val="bg1"/>
              </a:solidFill>
              <a:latin typeface="Century Gothic" panose="020B0502020202020204" pitchFamily="34" charset="0"/>
            </a:endParaRPr>
          </a:p>
        </p:txBody>
      </p:sp>
      <p:sp>
        <p:nvSpPr>
          <p:cNvPr id="5" name="Right Arrow 4"/>
          <p:cNvSpPr/>
          <p:nvPr/>
        </p:nvSpPr>
        <p:spPr>
          <a:xfrm rot="10800000">
            <a:off x="7120756" y="5029200"/>
            <a:ext cx="762000" cy="609600"/>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381500" y="0"/>
            <a:ext cx="2981325" cy="253916"/>
          </a:xfrm>
          <a:prstGeom prst="rect">
            <a:avLst/>
          </a:prstGeom>
          <a:noFill/>
        </p:spPr>
        <p:txBody>
          <a:bodyPr wrap="square" rtlCol="0">
            <a:spAutoFit/>
          </a:bodyPr>
          <a:lstStyle/>
          <a:p>
            <a:r>
              <a:rPr lang="en-US" sz="1050" dirty="0" smtClean="0">
                <a:solidFill>
                  <a:schemeClr val="bg1"/>
                </a:solidFill>
                <a:latin typeface="Century Gothic" pitchFamily="34" charset="0"/>
              </a:rPr>
              <a:t>Landsat 5 Imagery from 27 December 2006</a:t>
            </a:r>
            <a:endParaRPr lang="en-US" sz="1050" dirty="0">
              <a:solidFill>
                <a:schemeClr val="bg1"/>
              </a:solidFill>
              <a:latin typeface="Century Gothic"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381500" y="-15765"/>
            <a:ext cx="4762500" cy="346717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81500" y="3451413"/>
            <a:ext cx="4762500" cy="3438702"/>
          </a:xfrm>
          <a:prstGeom prst="rect">
            <a:avLst/>
          </a:prstGeom>
        </p:spPr>
      </p:pic>
      <p:sp>
        <p:nvSpPr>
          <p:cNvPr id="16" name="Shape 131"/>
          <p:cNvSpPr txBox="1">
            <a:spLocks noGrp="1"/>
          </p:cNvSpPr>
          <p:nvPr>
            <p:ph type="body" idx="3"/>
          </p:nvPr>
        </p:nvSpPr>
        <p:spPr>
          <a:xfrm>
            <a:off x="4381500" y="0"/>
            <a:ext cx="4562475" cy="24938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1100" b="0" i="0" u="none" strike="noStrike" cap="none" baseline="0" dirty="0" smtClean="0">
                <a:solidFill>
                  <a:schemeClr val="bg1"/>
                </a:solidFill>
                <a:latin typeface="Century Gothic"/>
                <a:ea typeface="Century Gothic"/>
                <a:cs typeface="Century Gothic"/>
                <a:sym typeface="Century Gothic"/>
              </a:rPr>
              <a:t>Honey mesquite tree (mage </a:t>
            </a:r>
            <a:r>
              <a:rPr lang="en-US" sz="1100" b="0" i="0" u="none" strike="noStrike" cap="none" baseline="0" dirty="0">
                <a:solidFill>
                  <a:schemeClr val="bg1"/>
                </a:solidFill>
                <a:latin typeface="Century Gothic"/>
                <a:ea typeface="Century Gothic"/>
                <a:cs typeface="Century Gothic"/>
                <a:sym typeface="Century Gothic"/>
              </a:rPr>
              <a:t>Credit</a:t>
            </a:r>
            <a:r>
              <a:rPr lang="en-US" sz="1100" b="0" i="0" u="none" strike="noStrike" cap="none" baseline="0" dirty="0" smtClean="0">
                <a:solidFill>
                  <a:schemeClr val="bg1"/>
                </a:solidFill>
                <a:latin typeface="Century Gothic"/>
                <a:ea typeface="Century Gothic"/>
                <a:cs typeface="Century Gothic"/>
                <a:sym typeface="Century Gothic"/>
              </a:rPr>
              <a:t>: National Park Service</a:t>
            </a:r>
            <a:r>
              <a:rPr lang="en-US" sz="1100" dirty="0">
                <a:solidFill>
                  <a:schemeClr val="bg1"/>
                </a:solidFill>
                <a:latin typeface="Century Gothic"/>
                <a:ea typeface="Century Gothic"/>
                <a:cs typeface="Century Gothic"/>
                <a:sym typeface="Century Gothic"/>
              </a:rPr>
              <a:t>)</a:t>
            </a:r>
          </a:p>
        </p:txBody>
      </p:sp>
    </p:spTree>
    <p:extLst>
      <p:ext uri="{BB962C8B-B14F-4D97-AF65-F5344CB8AC3E}">
        <p14:creationId xmlns:p14="http://schemas.microsoft.com/office/powerpoint/2010/main" xmlns="" val="21809656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599090" y="2569501"/>
            <a:ext cx="3680410" cy="3374099"/>
          </a:xfrm>
          <a:prstGeom prst="rect">
            <a:avLst/>
          </a:prstGeom>
        </p:spPr>
        <p:txBody>
          <a:bodyPr lIns="91425" tIns="91425" rIns="91425" bIns="91425" anchor="t" anchorCtr="0">
            <a:noAutofit/>
          </a:bodyPr>
          <a:lstStyle/>
          <a:p>
            <a:r>
              <a:rPr lang="en-US" sz="2000" dirty="0" smtClean="0">
                <a:solidFill>
                  <a:schemeClr val="tx1"/>
                </a:solidFill>
                <a:latin typeface="Century Gothic"/>
                <a:ea typeface="Century Gothic"/>
                <a:cs typeface="Century Gothic"/>
                <a:sym typeface="Century Gothic"/>
              </a:rPr>
              <a:t>Extend study period for longer-term trend analysis</a:t>
            </a:r>
          </a:p>
          <a:p>
            <a:pPr>
              <a:spcBef>
                <a:spcPts val="0"/>
              </a:spcBef>
              <a:buNone/>
            </a:pPr>
            <a:endParaRPr lang="en-US" sz="2000" dirty="0" smtClean="0">
              <a:solidFill>
                <a:schemeClr val="tx1"/>
              </a:solidFill>
              <a:latin typeface="Century Gothic"/>
              <a:ea typeface="Century Gothic"/>
              <a:cs typeface="Century Gothic"/>
              <a:sym typeface="Century Gothic"/>
            </a:endParaRPr>
          </a:p>
          <a:p>
            <a:pPr>
              <a:spcBef>
                <a:spcPts val="0"/>
              </a:spcBef>
              <a:buNone/>
            </a:pPr>
            <a:r>
              <a:rPr lang="en-US" sz="2000" dirty="0" smtClean="0">
                <a:solidFill>
                  <a:schemeClr val="tx1"/>
                </a:solidFill>
                <a:latin typeface="Century Gothic"/>
                <a:ea typeface="Century Gothic"/>
                <a:cs typeface="Century Gothic"/>
                <a:sym typeface="Century Gothic"/>
              </a:rPr>
              <a:t>Additional precipitation analysis &amp; data sources</a:t>
            </a:r>
          </a:p>
          <a:p>
            <a:pPr>
              <a:spcBef>
                <a:spcPts val="0"/>
              </a:spcBef>
              <a:buNone/>
            </a:pPr>
            <a:endParaRPr lang="en-US" sz="2000" dirty="0">
              <a:solidFill>
                <a:schemeClr val="tx1"/>
              </a:solidFill>
              <a:latin typeface="Century Gothic"/>
              <a:ea typeface="Century Gothic"/>
              <a:cs typeface="Century Gothic"/>
              <a:sym typeface="Century Gothic"/>
            </a:endParaRPr>
          </a:p>
          <a:p>
            <a:pPr>
              <a:spcBef>
                <a:spcPts val="0"/>
              </a:spcBef>
              <a:buNone/>
            </a:pPr>
            <a:r>
              <a:rPr lang="en-US" sz="2000" dirty="0" smtClean="0">
                <a:solidFill>
                  <a:schemeClr val="tx1"/>
                </a:solidFill>
                <a:latin typeface="Century Gothic"/>
                <a:ea typeface="Century Gothic"/>
                <a:cs typeface="Century Gothic"/>
                <a:sym typeface="Century Gothic"/>
              </a:rPr>
              <a:t>Estimate evapotranspiration rates from LULCs’ mesquite tree coverage</a:t>
            </a:r>
          </a:p>
          <a:p>
            <a:pPr>
              <a:spcBef>
                <a:spcPts val="0"/>
              </a:spcBef>
              <a:buNone/>
            </a:pPr>
            <a:endParaRPr lang="en-US" sz="2000" dirty="0" smtClean="0">
              <a:solidFill>
                <a:schemeClr val="tx1"/>
              </a:solidFill>
              <a:latin typeface="Century Gothic"/>
              <a:ea typeface="Century Gothic"/>
              <a:cs typeface="Century Gothic"/>
              <a:sym typeface="Century Gothic"/>
            </a:endParaRPr>
          </a:p>
          <a:p>
            <a:pPr>
              <a:spcBef>
                <a:spcPts val="0"/>
              </a:spcBef>
              <a:buNone/>
            </a:pPr>
            <a:endParaRPr lang="en-US" sz="2000" dirty="0">
              <a:solidFill>
                <a:schemeClr val="tx1"/>
              </a:solidFill>
              <a:latin typeface="Century Gothic"/>
              <a:ea typeface="Century Gothic"/>
              <a:cs typeface="Century Gothic"/>
              <a:sym typeface="Century Gothic"/>
            </a:endParaRPr>
          </a:p>
          <a:p>
            <a:pPr>
              <a:spcBef>
                <a:spcPts val="0"/>
              </a:spcBef>
              <a:buNone/>
            </a:pPr>
            <a:endParaRPr lang="en-US" sz="2000" strike="dblStrike" dirty="0" smtClean="0">
              <a:solidFill>
                <a:srgbClr val="C00000"/>
              </a:solidFill>
              <a:latin typeface="Century Gothic"/>
              <a:ea typeface="Century Gothic"/>
              <a:cs typeface="Century Gothic"/>
              <a:sym typeface="Century Gothic"/>
            </a:endParaRPr>
          </a:p>
          <a:p>
            <a:pPr>
              <a:spcBef>
                <a:spcPts val="0"/>
              </a:spcBef>
              <a:buNone/>
            </a:pPr>
            <a:endParaRPr lang="en-US" sz="2000" strike="dblStrike" dirty="0">
              <a:solidFill>
                <a:srgbClr val="C00000"/>
              </a:solidFill>
              <a:latin typeface="Century Gothic"/>
              <a:ea typeface="Century Gothic"/>
              <a:cs typeface="Century Gothic"/>
              <a:sym typeface="Century Gothic"/>
            </a:endParaRPr>
          </a:p>
        </p:txBody>
      </p:sp>
      <p:sp>
        <p:nvSpPr>
          <p:cNvPr id="217" name="Shape 217"/>
          <p:cNvSpPr txBox="1">
            <a:spLocks noGrp="1"/>
          </p:cNvSpPr>
          <p:nvPr>
            <p:ph type="body" idx="2"/>
          </p:nvPr>
        </p:nvSpPr>
        <p:spPr>
          <a:xfrm>
            <a:off x="656819" y="640075"/>
            <a:ext cx="7754225" cy="1326000"/>
          </a:xfrm>
          <a:prstGeom prst="rect">
            <a:avLst/>
          </a:prstGeom>
        </p:spPr>
        <p:txBody>
          <a:bodyPr lIns="91425" tIns="91425" rIns="91425" bIns="91425" anchor="b" anchorCtr="0">
            <a:noAutofit/>
          </a:bodyPr>
          <a:lstStyle/>
          <a:p>
            <a:pPr>
              <a:spcBef>
                <a:spcPts val="0"/>
              </a:spcBef>
              <a:buNone/>
            </a:pPr>
            <a:r>
              <a:rPr lang="en-US" sz="4000" b="1" dirty="0" smtClean="0">
                <a:solidFill>
                  <a:schemeClr val="accent1"/>
                </a:solidFill>
                <a:latin typeface="Century Gothic" panose="020B0502020202020204" pitchFamily="34" charset="0"/>
              </a:rPr>
              <a:t>Future Work</a:t>
            </a:r>
            <a:endParaRPr lang="en-US" sz="4000" b="1" dirty="0">
              <a:solidFill>
                <a:schemeClr val="accent1"/>
              </a:solidFill>
              <a:latin typeface="Century Gothic" panose="020B0502020202020204" pitchFamily="34" charset="0"/>
            </a:endParaRPr>
          </a:p>
        </p:txBody>
      </p:sp>
      <p:pic>
        <p:nvPicPr>
          <p:cNvPr id="5" name="Picture 4" descr="PAIS_9_MILE_HOLE_7_20120813_LagunaMadre.JPG"/>
          <p:cNvPicPr>
            <a:picLocks noChangeAspect="1"/>
          </p:cNvPicPr>
          <p:nvPr/>
        </p:nvPicPr>
        <p:blipFill>
          <a:blip r:embed="rId3" cstate="print"/>
          <a:srcRect/>
          <a:stretch>
            <a:fillRect/>
          </a:stretch>
        </p:blipFill>
        <p:spPr>
          <a:xfrm>
            <a:off x="4572000" y="0"/>
            <a:ext cx="4572000" cy="6858000"/>
          </a:xfrm>
          <a:prstGeom prst="rect">
            <a:avLst/>
          </a:prstGeom>
        </p:spPr>
      </p:pic>
      <p:sp>
        <p:nvSpPr>
          <p:cNvPr id="6" name="Shape 131"/>
          <p:cNvSpPr txBox="1">
            <a:spLocks noGrp="1"/>
          </p:cNvSpPr>
          <p:nvPr>
            <p:ph type="body" idx="3"/>
          </p:nvPr>
        </p:nvSpPr>
        <p:spPr>
          <a:xfrm>
            <a:off x="4524375" y="6610349"/>
            <a:ext cx="4676775" cy="24765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1100" b="0" i="0" u="none" strike="noStrike" cap="none" baseline="0" dirty="0" smtClean="0">
                <a:solidFill>
                  <a:schemeClr val="bg1"/>
                </a:solidFill>
                <a:latin typeface="Century Gothic"/>
                <a:ea typeface="Century Gothic"/>
                <a:cs typeface="Century Gothic"/>
                <a:sym typeface="Century Gothic"/>
              </a:rPr>
              <a:t>Laguna Madre (Image </a:t>
            </a:r>
            <a:r>
              <a:rPr lang="en-US" sz="1100" b="0" i="0" u="none" strike="noStrike" cap="none" baseline="0" dirty="0">
                <a:solidFill>
                  <a:schemeClr val="bg1"/>
                </a:solidFill>
                <a:latin typeface="Century Gothic"/>
                <a:ea typeface="Century Gothic"/>
                <a:cs typeface="Century Gothic"/>
                <a:sym typeface="Century Gothic"/>
              </a:rPr>
              <a:t>Credit</a:t>
            </a:r>
            <a:r>
              <a:rPr lang="en-US" sz="1100" b="0" i="0" u="none" strike="noStrike" cap="none" baseline="0" dirty="0" smtClean="0">
                <a:solidFill>
                  <a:schemeClr val="bg1"/>
                </a:solidFill>
                <a:latin typeface="Century Gothic"/>
                <a:ea typeface="Century Gothic"/>
                <a:cs typeface="Century Gothic"/>
                <a:sym typeface="Century Gothic"/>
              </a:rPr>
              <a:t>: Joe </a:t>
            </a:r>
            <a:r>
              <a:rPr lang="en-US" sz="1100" b="0" i="0" u="none" strike="noStrike" cap="none" baseline="0" dirty="0" err="1" smtClean="0">
                <a:solidFill>
                  <a:schemeClr val="bg1"/>
                </a:solidFill>
                <a:latin typeface="Century Gothic"/>
                <a:ea typeface="Century Gothic"/>
                <a:cs typeface="Century Gothic"/>
                <a:sym typeface="Century Gothic"/>
              </a:rPr>
              <a:t>Meiman</a:t>
            </a:r>
            <a:r>
              <a:rPr lang="en-US" sz="1100" b="0" i="0" u="none" strike="noStrike" cap="none" baseline="0" dirty="0" smtClean="0">
                <a:solidFill>
                  <a:schemeClr val="bg1"/>
                </a:solidFill>
                <a:latin typeface="Century Gothic"/>
                <a:ea typeface="Century Gothic"/>
                <a:cs typeface="Century Gothic"/>
                <a:sym typeface="Century Gothic"/>
              </a:rPr>
              <a:t>,</a:t>
            </a:r>
            <a:r>
              <a:rPr lang="en-US" sz="1100" b="0" i="0" u="none" strike="noStrike" cap="none" dirty="0" smtClean="0">
                <a:solidFill>
                  <a:schemeClr val="bg1"/>
                </a:solidFill>
                <a:latin typeface="Century Gothic"/>
                <a:ea typeface="Century Gothic"/>
                <a:cs typeface="Century Gothic"/>
                <a:sym typeface="Century Gothic"/>
              </a:rPr>
              <a:t> </a:t>
            </a:r>
            <a:r>
              <a:rPr lang="en-US" sz="1100" b="0" i="0" u="none" strike="noStrike" cap="none" baseline="0" dirty="0" smtClean="0">
                <a:solidFill>
                  <a:schemeClr val="bg1"/>
                </a:solidFill>
                <a:latin typeface="Century Gothic"/>
                <a:ea typeface="Century Gothic"/>
                <a:cs typeface="Century Gothic"/>
                <a:sym typeface="Century Gothic"/>
              </a:rPr>
              <a:t>National Park Service)</a:t>
            </a:r>
            <a:r>
              <a:rPr lang="en-US" sz="1100" dirty="0" smtClean="0">
                <a:solidFill>
                  <a:schemeClr val="bg1"/>
                </a:solidFill>
                <a:latin typeface="Century Gothic"/>
                <a:ea typeface="Century Gothic"/>
                <a:cs typeface="Century Gothic"/>
                <a:sym typeface="Century Gothic"/>
              </a:rPr>
              <a:t> </a:t>
            </a:r>
            <a:endParaRPr lang="en-US" sz="1100" dirty="0">
              <a:solidFill>
                <a:schemeClr val="bg1"/>
              </a:solidFill>
              <a:latin typeface="Century Gothic"/>
              <a:ea typeface="Century Gothic"/>
              <a:cs typeface="Century Gothic"/>
              <a:sym typeface="Century Gothic"/>
            </a:endParaRP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571208" y="1421133"/>
            <a:ext cx="8051583"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000" dirty="0">
                <a:solidFill>
                  <a:schemeClr val="dk1"/>
                </a:solidFill>
                <a:latin typeface="Century Gothic"/>
                <a:ea typeface="Century Gothic"/>
                <a:cs typeface="Century Gothic"/>
                <a:sym typeface="Century Gothic"/>
              </a:rPr>
              <a:t>Joe Spruce (NASA Stennis Space Center)</a:t>
            </a:r>
          </a:p>
          <a:p>
            <a:pPr marL="0" marR="0" lvl="0" indent="0" algn="l" rtl="0">
              <a:lnSpc>
                <a:spcPct val="90000"/>
              </a:lnSpc>
              <a:spcBef>
                <a:spcPts val="0"/>
              </a:spcBef>
              <a:buClr>
                <a:schemeClr val="dk1"/>
              </a:buClr>
              <a:buSzPct val="25000"/>
              <a:buFont typeface="Arial"/>
              <a:buNone/>
            </a:pPr>
            <a:r>
              <a:rPr lang="en-US" sz="2000" dirty="0">
                <a:solidFill>
                  <a:schemeClr val="dk1"/>
                </a:solidFill>
                <a:latin typeface="Century Gothic"/>
                <a:ea typeface="Century Gothic"/>
                <a:cs typeface="Century Gothic"/>
                <a:sym typeface="Century Gothic"/>
              </a:rPr>
              <a:t>James “Doc” Smoot (NASA Stennis Space Center)</a:t>
            </a:r>
          </a:p>
        </p:txBody>
      </p:sp>
      <p:sp>
        <p:nvSpPr>
          <p:cNvPr id="276" name="Shape 276"/>
          <p:cNvSpPr txBox="1">
            <a:spLocks noGrp="1"/>
          </p:cNvSpPr>
          <p:nvPr>
            <p:ph type="body" idx="2"/>
          </p:nvPr>
        </p:nvSpPr>
        <p:spPr>
          <a:xfrm>
            <a:off x="571206" y="3011686"/>
            <a:ext cx="8051583"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000" dirty="0">
                <a:solidFill>
                  <a:schemeClr val="dk1"/>
                </a:solidFill>
                <a:latin typeface="Century Gothic"/>
                <a:ea typeface="Century Gothic"/>
                <a:cs typeface="Century Gothic"/>
                <a:sym typeface="Century Gothic"/>
              </a:rPr>
              <a:t>Joe </a:t>
            </a:r>
            <a:r>
              <a:rPr lang="en-US" sz="2000" dirty="0" err="1">
                <a:solidFill>
                  <a:schemeClr val="dk1"/>
                </a:solidFill>
                <a:latin typeface="Century Gothic"/>
                <a:ea typeface="Century Gothic"/>
                <a:cs typeface="Century Gothic"/>
                <a:sym typeface="Century Gothic"/>
              </a:rPr>
              <a:t>Meiman</a:t>
            </a:r>
            <a:r>
              <a:rPr lang="en-US" sz="2000" dirty="0">
                <a:solidFill>
                  <a:schemeClr val="dk1"/>
                </a:solidFill>
                <a:latin typeface="Century Gothic"/>
                <a:ea typeface="Century Gothic"/>
                <a:cs typeface="Century Gothic"/>
                <a:sym typeface="Century Gothic"/>
              </a:rPr>
              <a:t> (National Park Service)</a:t>
            </a:r>
          </a:p>
        </p:txBody>
      </p:sp>
      <p:sp>
        <p:nvSpPr>
          <p:cNvPr id="277" name="Shape 277"/>
          <p:cNvSpPr txBox="1">
            <a:spLocks noGrp="1"/>
          </p:cNvSpPr>
          <p:nvPr>
            <p:ph type="body" idx="3"/>
          </p:nvPr>
        </p:nvSpPr>
        <p:spPr>
          <a:xfrm>
            <a:off x="571208" y="4628567"/>
            <a:ext cx="8051700" cy="7040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000" dirty="0">
                <a:solidFill>
                  <a:schemeClr val="dk1"/>
                </a:solidFill>
                <a:latin typeface="Century Gothic"/>
                <a:ea typeface="Century Gothic"/>
                <a:cs typeface="Century Gothic"/>
                <a:sym typeface="Century Gothic"/>
              </a:rPr>
              <a:t>Bernard </a:t>
            </a:r>
            <a:r>
              <a:rPr lang="en-US" sz="2000" dirty="0" err="1">
                <a:solidFill>
                  <a:schemeClr val="dk1"/>
                </a:solidFill>
                <a:latin typeface="Century Gothic"/>
                <a:ea typeface="Century Gothic"/>
                <a:cs typeface="Century Gothic"/>
                <a:sym typeface="Century Gothic"/>
              </a:rPr>
              <a:t>Eichold</a:t>
            </a:r>
            <a:r>
              <a:rPr lang="en-US" sz="2000" dirty="0">
                <a:solidFill>
                  <a:schemeClr val="dk1"/>
                </a:solidFill>
                <a:latin typeface="Century Gothic"/>
                <a:ea typeface="Century Gothic"/>
                <a:cs typeface="Century Gothic"/>
                <a:sym typeface="Century Gothic"/>
              </a:rPr>
              <a:t>, M.D., Dr. PH (Mobile County Health Department)</a:t>
            </a:r>
          </a:p>
        </p:txBody>
      </p:sp>
      <p:sp>
        <p:nvSpPr>
          <p:cNvPr id="278" name="Shape 278"/>
          <p:cNvSpPr txBox="1"/>
          <p:nvPr/>
        </p:nvSpPr>
        <p:spPr>
          <a:xfrm>
            <a:off x="594358" y="940212"/>
            <a:ext cx="257781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dirty="0">
                <a:solidFill>
                  <a:schemeClr val="accent1"/>
                </a:solidFill>
                <a:latin typeface="Century Gothic"/>
                <a:ea typeface="Century Gothic"/>
                <a:cs typeface="Century Gothic"/>
                <a:sym typeface="Century Gothic"/>
              </a:rPr>
              <a:t>Advisors</a:t>
            </a:r>
          </a:p>
        </p:txBody>
      </p:sp>
      <p:sp>
        <p:nvSpPr>
          <p:cNvPr id="279" name="Shape 279"/>
          <p:cNvSpPr txBox="1"/>
          <p:nvPr/>
        </p:nvSpPr>
        <p:spPr>
          <a:xfrm>
            <a:off x="594358" y="2547588"/>
            <a:ext cx="257781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dirty="0">
                <a:solidFill>
                  <a:schemeClr val="accent1"/>
                </a:solidFill>
                <a:latin typeface="Century Gothic"/>
                <a:ea typeface="Century Gothic"/>
                <a:cs typeface="Century Gothic"/>
                <a:sym typeface="Century Gothic"/>
              </a:rPr>
              <a:t>Partners</a:t>
            </a:r>
          </a:p>
        </p:txBody>
      </p:sp>
      <p:sp>
        <p:nvSpPr>
          <p:cNvPr id="280" name="Shape 280"/>
          <p:cNvSpPr txBox="1"/>
          <p:nvPr/>
        </p:nvSpPr>
        <p:spPr>
          <a:xfrm>
            <a:off x="594358" y="4154962"/>
            <a:ext cx="257781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dirty="0" smtClean="0">
                <a:solidFill>
                  <a:schemeClr val="accent1"/>
                </a:solidFill>
                <a:latin typeface="Century Gothic"/>
                <a:ea typeface="Century Gothic"/>
                <a:cs typeface="Century Gothic"/>
                <a:sym typeface="Century Gothic"/>
              </a:rPr>
              <a:t>Mentors</a:t>
            </a:r>
            <a:endParaRPr lang="en-US" sz="2800" b="1" i="0" u="none" strike="noStrike" cap="none" baseline="0" dirty="0">
              <a:solidFill>
                <a:schemeClr val="accent1"/>
              </a:solidFill>
              <a:latin typeface="Century Gothic"/>
              <a:ea typeface="Century Gothic"/>
              <a:cs typeface="Century Gothic"/>
              <a:sym typeface="Century Gothic"/>
            </a:endParaRPr>
          </a:p>
        </p:txBody>
      </p: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85"/>
          <p:cNvSpPr txBox="1">
            <a:spLocks noGrp="1"/>
          </p:cNvSpPr>
          <p:nvPr>
            <p:ph type="body" idx="2"/>
          </p:nvPr>
        </p:nvSpPr>
        <p:spPr>
          <a:xfrm>
            <a:off x="0" y="173492"/>
            <a:ext cx="8354552" cy="874258"/>
          </a:xfrm>
          <a:prstGeom prst="rect">
            <a:avLst/>
          </a:prstGeom>
        </p:spPr>
        <p:txBody>
          <a:bodyPr lIns="91425" tIns="91425" rIns="91425" bIns="91425" anchor="b" anchorCtr="0">
            <a:noAutofit/>
          </a:bodyPr>
          <a:lstStyle/>
          <a:p>
            <a:pPr lvl="0" algn="r" rtl="0">
              <a:spcBef>
                <a:spcPts val="0"/>
              </a:spcBef>
              <a:buNone/>
            </a:pPr>
            <a:r>
              <a:rPr lang="en-US" sz="4000" b="1" dirty="0">
                <a:solidFill>
                  <a:schemeClr val="accent1"/>
                </a:solidFill>
                <a:latin typeface="Century Gothic"/>
                <a:ea typeface="Century Gothic"/>
                <a:cs typeface="Century Gothic"/>
                <a:sym typeface="Century Gothic"/>
              </a:rPr>
              <a:t>Land </a:t>
            </a:r>
            <a:r>
              <a:rPr lang="en-US" sz="4000" b="1" dirty="0" smtClean="0">
                <a:solidFill>
                  <a:schemeClr val="accent1"/>
                </a:solidFill>
                <a:latin typeface="Century Gothic"/>
                <a:ea typeface="Century Gothic"/>
                <a:cs typeface="Century Gothic"/>
                <a:sym typeface="Century Gothic"/>
              </a:rPr>
              <a:t>Use / Land </a:t>
            </a:r>
            <a:r>
              <a:rPr lang="en-US" sz="4000" b="1" dirty="0">
                <a:solidFill>
                  <a:schemeClr val="accent1"/>
                </a:solidFill>
                <a:latin typeface="Century Gothic"/>
                <a:ea typeface="Century Gothic"/>
                <a:cs typeface="Century Gothic"/>
                <a:sym typeface="Century Gothic"/>
              </a:rPr>
              <a:t>Cover </a:t>
            </a:r>
            <a:r>
              <a:rPr lang="en-US" sz="4000" b="1" dirty="0" smtClean="0">
                <a:solidFill>
                  <a:schemeClr val="accent1"/>
                </a:solidFill>
                <a:latin typeface="Century Gothic"/>
                <a:ea typeface="Century Gothic"/>
                <a:cs typeface="Century Gothic"/>
                <a:sym typeface="Century Gothic"/>
              </a:rPr>
              <a:t>Results</a:t>
            </a:r>
            <a:endParaRPr lang="en-US" sz="4000" b="1" dirty="0">
              <a:solidFill>
                <a:schemeClr val="accent1"/>
              </a:solidFill>
              <a:latin typeface="Century Gothic"/>
              <a:ea typeface="Century Gothic"/>
              <a:cs typeface="Century Gothic"/>
              <a:sym typeface="Century Gothic"/>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172096"/>
            <a:ext cx="4937760" cy="556121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37760" y="1402771"/>
            <a:ext cx="3940802" cy="5099861"/>
          </a:xfrm>
          <a:prstGeom prst="rect">
            <a:avLst/>
          </a:prstGeom>
        </p:spPr>
      </p:pic>
      <p:sp>
        <p:nvSpPr>
          <p:cNvPr id="10" name="TextBox 9"/>
          <p:cNvSpPr txBox="1"/>
          <p:nvPr/>
        </p:nvSpPr>
        <p:spPr>
          <a:xfrm>
            <a:off x="2011681" y="6302577"/>
            <a:ext cx="2809701" cy="400110"/>
          </a:xfrm>
          <a:prstGeom prst="rect">
            <a:avLst/>
          </a:prstGeom>
          <a:noFill/>
        </p:spPr>
        <p:txBody>
          <a:bodyPr wrap="square" rtlCol="0">
            <a:spAutoFit/>
          </a:bodyPr>
          <a:lstStyle/>
          <a:p>
            <a:r>
              <a:rPr lang="en-US" sz="2000" b="1" dirty="0" smtClean="0">
                <a:latin typeface="Century Gothic" panose="020B0502020202020204" pitchFamily="34" charset="0"/>
              </a:rPr>
              <a:t>LULC November 2002</a:t>
            </a:r>
            <a:endParaRPr lang="en-US" sz="2000" b="1" dirty="0">
              <a:latin typeface="Century Gothic" panose="020B0502020202020204"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1172097"/>
            <a:ext cx="4937760" cy="5561212"/>
          </a:xfrm>
          <a:prstGeom prst="rect">
            <a:avLst/>
          </a:prstGeom>
        </p:spPr>
      </p:pic>
      <p:sp>
        <p:nvSpPr>
          <p:cNvPr id="12" name="TextBox 11"/>
          <p:cNvSpPr txBox="1"/>
          <p:nvPr/>
        </p:nvSpPr>
        <p:spPr>
          <a:xfrm>
            <a:off x="2294314" y="6296117"/>
            <a:ext cx="2527068" cy="400110"/>
          </a:xfrm>
          <a:prstGeom prst="rect">
            <a:avLst/>
          </a:prstGeom>
          <a:noFill/>
        </p:spPr>
        <p:txBody>
          <a:bodyPr wrap="square" rtlCol="0">
            <a:spAutoFit/>
          </a:bodyPr>
          <a:lstStyle/>
          <a:p>
            <a:r>
              <a:rPr lang="en-US" sz="2000" b="1" dirty="0" smtClean="0">
                <a:latin typeface="Century Gothic" panose="020B0502020202020204" pitchFamily="34" charset="0"/>
              </a:rPr>
              <a:t>LULC October 2014</a:t>
            </a:r>
            <a:endParaRPr lang="en-US" sz="2000" b="1" dirty="0">
              <a:latin typeface="Century Gothic" panose="020B0502020202020204" pitchFamily="34" charset="0"/>
            </a:endParaRPr>
          </a:p>
        </p:txBody>
      </p:sp>
    </p:spTree>
    <p:extLst>
      <p:ext uri="{BB962C8B-B14F-4D97-AF65-F5344CB8AC3E}">
        <p14:creationId xmlns:p14="http://schemas.microsoft.com/office/powerpoint/2010/main" xmlns="" val="156201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85"/>
          <p:cNvSpPr txBox="1">
            <a:spLocks noGrp="1"/>
          </p:cNvSpPr>
          <p:nvPr>
            <p:ph type="body" idx="2"/>
          </p:nvPr>
        </p:nvSpPr>
        <p:spPr>
          <a:xfrm>
            <a:off x="259307" y="76200"/>
            <a:ext cx="8579893" cy="1001973"/>
          </a:xfrm>
          <a:prstGeom prst="rect">
            <a:avLst/>
          </a:prstGeom>
        </p:spPr>
        <p:txBody>
          <a:bodyPr lIns="91425" tIns="91425" rIns="91425" bIns="91425" anchor="b" anchorCtr="0">
            <a:noAutofit/>
          </a:bodyPr>
          <a:lstStyle/>
          <a:p>
            <a:pPr lvl="0" algn="ctr" rtl="0">
              <a:spcBef>
                <a:spcPts val="0"/>
              </a:spcBef>
              <a:buNone/>
            </a:pPr>
            <a:r>
              <a:rPr lang="en-US" sz="4000" b="1" dirty="0" smtClean="0">
                <a:solidFill>
                  <a:schemeClr val="accent1"/>
                </a:solidFill>
                <a:latin typeface="Century Gothic"/>
                <a:ea typeface="Century Gothic"/>
                <a:cs typeface="Century Gothic"/>
                <a:sym typeface="Century Gothic"/>
              </a:rPr>
              <a:t>NDII Results </a:t>
            </a:r>
            <a:endParaRPr lang="en-US" sz="4000" b="1" dirty="0">
              <a:solidFill>
                <a:schemeClr val="accent1"/>
              </a:solidFill>
              <a:latin typeface="Century Gothic"/>
              <a:ea typeface="Century Gothic"/>
              <a:cs typeface="Century Gothic"/>
              <a:sym typeface="Century Gothic"/>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142202"/>
            <a:ext cx="9144000" cy="5715798"/>
          </a:xfrm>
          <a:prstGeom prst="rect">
            <a:avLst/>
          </a:prstGeom>
        </p:spPr>
      </p:pic>
      <p:sp>
        <p:nvSpPr>
          <p:cNvPr id="8" name="TextBox 7"/>
          <p:cNvSpPr txBox="1"/>
          <p:nvPr/>
        </p:nvSpPr>
        <p:spPr>
          <a:xfrm>
            <a:off x="893928" y="6450137"/>
            <a:ext cx="7356143" cy="400110"/>
          </a:xfrm>
          <a:prstGeom prst="rect">
            <a:avLst/>
          </a:prstGeom>
          <a:noFill/>
        </p:spPr>
        <p:txBody>
          <a:bodyPr wrap="square" rtlCol="0">
            <a:spAutoFit/>
          </a:bodyPr>
          <a:lstStyle/>
          <a:p>
            <a:pPr algn="ctr"/>
            <a:r>
              <a:rPr lang="en-US" sz="2000" b="1" dirty="0" smtClean="0">
                <a:latin typeface="Century Gothic" panose="020B0502020202020204" pitchFamily="34" charset="0"/>
              </a:rPr>
              <a:t>Raw Landsat 5 data for December 2006</a:t>
            </a:r>
            <a:endParaRPr lang="en-US" sz="2000" b="1" dirty="0">
              <a:latin typeface="Century Gothic" panose="020B0502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142202"/>
            <a:ext cx="9144000" cy="5715798"/>
          </a:xfrm>
          <a:prstGeom prst="rect">
            <a:avLst/>
          </a:prstGeom>
        </p:spPr>
      </p:pic>
      <p:sp>
        <p:nvSpPr>
          <p:cNvPr id="11" name="TextBox 10"/>
          <p:cNvSpPr txBox="1"/>
          <p:nvPr/>
        </p:nvSpPr>
        <p:spPr>
          <a:xfrm>
            <a:off x="757450" y="6450137"/>
            <a:ext cx="7629099" cy="400110"/>
          </a:xfrm>
          <a:prstGeom prst="rect">
            <a:avLst/>
          </a:prstGeom>
          <a:noFill/>
        </p:spPr>
        <p:txBody>
          <a:bodyPr wrap="square" rtlCol="0">
            <a:spAutoFit/>
          </a:bodyPr>
          <a:lstStyle/>
          <a:p>
            <a:pPr algn="ctr"/>
            <a:r>
              <a:rPr lang="en-US" sz="2000" b="1" dirty="0" smtClean="0">
                <a:latin typeface="Century Gothic" panose="020B0502020202020204" pitchFamily="34" charset="0"/>
              </a:rPr>
              <a:t>LULC for December 2006</a:t>
            </a:r>
            <a:endParaRPr lang="en-US" sz="2000" b="1" dirty="0">
              <a:latin typeface="Century Gothic" panose="020B0502020202020204" pitchFamily="34"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3070" y="3945734"/>
            <a:ext cx="2495720" cy="322975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 y="1152194"/>
            <a:ext cx="9144000" cy="5715798"/>
          </a:xfrm>
          <a:prstGeom prst="rect">
            <a:avLst/>
          </a:prstGeom>
        </p:spPr>
      </p:pic>
      <p:sp>
        <p:nvSpPr>
          <p:cNvPr id="14" name="TextBox 13"/>
          <p:cNvSpPr txBox="1"/>
          <p:nvPr/>
        </p:nvSpPr>
        <p:spPr>
          <a:xfrm>
            <a:off x="1078172" y="6467882"/>
            <a:ext cx="6987654" cy="400110"/>
          </a:xfrm>
          <a:prstGeom prst="rect">
            <a:avLst/>
          </a:prstGeom>
          <a:noFill/>
        </p:spPr>
        <p:txBody>
          <a:bodyPr wrap="square" rtlCol="0">
            <a:spAutoFit/>
          </a:bodyPr>
          <a:lstStyle/>
          <a:p>
            <a:pPr algn="ctr"/>
            <a:r>
              <a:rPr lang="en-US" sz="2000" b="1" dirty="0" smtClean="0">
                <a:latin typeface="Century Gothic" panose="020B0502020202020204" pitchFamily="34" charset="0"/>
              </a:rPr>
              <a:t>NDII for December 2006</a:t>
            </a:r>
            <a:endParaRPr lang="en-US" sz="2000" b="1" dirty="0">
              <a:latin typeface="Century Gothic" panose="020B0502020202020204"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4871545"/>
            <a:ext cx="2049517" cy="2016125"/>
          </a:xfrm>
          <a:prstGeom prst="rect">
            <a:avLst/>
          </a:prstGeom>
        </p:spPr>
      </p:pic>
    </p:spTree>
    <p:extLst>
      <p:ext uri="{BB962C8B-B14F-4D97-AF65-F5344CB8AC3E}">
        <p14:creationId xmlns:p14="http://schemas.microsoft.com/office/powerpoint/2010/main" xmlns="" val="263825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66"/>
          <p:cNvSpPr txBox="1">
            <a:spLocks noGrp="1"/>
          </p:cNvSpPr>
          <p:nvPr>
            <p:ph type="body" idx="1"/>
          </p:nvPr>
        </p:nvSpPr>
        <p:spPr>
          <a:xfrm>
            <a:off x="688844" y="40205"/>
            <a:ext cx="7754050" cy="806019"/>
          </a:xfrm>
          <a:prstGeom prst="rect">
            <a:avLst/>
          </a:prstGeom>
        </p:spPr>
        <p:txBody>
          <a:bodyPr lIns="91425" tIns="91425" rIns="91425" bIns="91425" anchor="b" anchorCtr="0">
            <a:noAutofit/>
          </a:bodyPr>
          <a:lstStyle/>
          <a:p>
            <a:pPr lvl="0" algn="ctr" rtl="0">
              <a:spcBef>
                <a:spcPts val="0"/>
              </a:spcBef>
              <a:buNone/>
            </a:pPr>
            <a:r>
              <a:rPr lang="en-US" sz="4000" b="1" dirty="0">
                <a:solidFill>
                  <a:schemeClr val="accent1"/>
                </a:solidFill>
                <a:latin typeface="Century Gothic"/>
                <a:ea typeface="Century Gothic"/>
                <a:cs typeface="Century Gothic"/>
                <a:sym typeface="Century Gothic"/>
              </a:rPr>
              <a:t>Thermal Mapping Results</a:t>
            </a:r>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49136" y="831272"/>
            <a:ext cx="4200100" cy="587294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41916" y="1253143"/>
            <a:ext cx="3886200" cy="5029200"/>
          </a:xfrm>
          <a:prstGeom prst="rect">
            <a:avLst/>
          </a:prstGeom>
        </p:spPr>
      </p:pic>
      <p:sp>
        <p:nvSpPr>
          <p:cNvPr id="9" name="TextBox 8"/>
          <p:cNvSpPr txBox="1"/>
          <p:nvPr/>
        </p:nvSpPr>
        <p:spPr>
          <a:xfrm>
            <a:off x="349136" y="6304105"/>
            <a:ext cx="3624349" cy="400110"/>
          </a:xfrm>
          <a:prstGeom prst="rect">
            <a:avLst/>
          </a:prstGeom>
          <a:noFill/>
        </p:spPr>
        <p:txBody>
          <a:bodyPr wrap="square" rtlCol="0">
            <a:spAutoFit/>
          </a:bodyPr>
          <a:lstStyle/>
          <a:p>
            <a:r>
              <a:rPr lang="en-US" sz="2000" b="1" dirty="0" smtClean="0">
                <a:solidFill>
                  <a:schemeClr val="bg1"/>
                </a:solidFill>
                <a:latin typeface="Century Gothic" panose="020B0502020202020204" pitchFamily="34" charset="0"/>
              </a:rPr>
              <a:t>January 2002</a:t>
            </a:r>
            <a:endParaRPr lang="en-US" sz="2000" b="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49136" y="835366"/>
            <a:ext cx="4214080" cy="5868849"/>
          </a:xfrm>
          <a:prstGeom prst="rect">
            <a:avLst/>
          </a:prstGeom>
        </p:spPr>
      </p:pic>
      <p:sp>
        <p:nvSpPr>
          <p:cNvPr id="11" name="TextBox 10"/>
          <p:cNvSpPr txBox="1"/>
          <p:nvPr/>
        </p:nvSpPr>
        <p:spPr>
          <a:xfrm>
            <a:off x="349135" y="6304105"/>
            <a:ext cx="3624349" cy="400110"/>
          </a:xfrm>
          <a:prstGeom prst="rect">
            <a:avLst/>
          </a:prstGeom>
          <a:noFill/>
        </p:spPr>
        <p:txBody>
          <a:bodyPr wrap="square" rtlCol="0">
            <a:spAutoFit/>
          </a:bodyPr>
          <a:lstStyle/>
          <a:p>
            <a:r>
              <a:rPr lang="en-US" sz="2000" b="1" dirty="0" smtClean="0">
                <a:solidFill>
                  <a:schemeClr val="bg1"/>
                </a:solidFill>
                <a:latin typeface="Century Gothic" panose="020B0502020202020204" pitchFamily="34" charset="0"/>
              </a:rPr>
              <a:t>February 2003</a:t>
            </a:r>
            <a:endParaRPr lang="en-US" sz="2000" b="1" dirty="0">
              <a:solidFill>
                <a:schemeClr val="bg1"/>
              </a:solidFill>
              <a:latin typeface="Century Gothic" panose="020B0502020202020204" pitchFamily="34"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49136" y="817295"/>
            <a:ext cx="4200100" cy="5886920"/>
          </a:xfrm>
          <a:prstGeom prst="rect">
            <a:avLst/>
          </a:prstGeom>
        </p:spPr>
      </p:pic>
      <p:sp>
        <p:nvSpPr>
          <p:cNvPr id="13" name="TextBox 12"/>
          <p:cNvSpPr txBox="1"/>
          <p:nvPr/>
        </p:nvSpPr>
        <p:spPr>
          <a:xfrm>
            <a:off x="349135" y="6282343"/>
            <a:ext cx="3624349" cy="400110"/>
          </a:xfrm>
          <a:prstGeom prst="rect">
            <a:avLst/>
          </a:prstGeom>
          <a:noFill/>
        </p:spPr>
        <p:txBody>
          <a:bodyPr wrap="square" rtlCol="0">
            <a:spAutoFit/>
          </a:bodyPr>
          <a:lstStyle/>
          <a:p>
            <a:r>
              <a:rPr lang="en-US" sz="2000" b="1" dirty="0" smtClean="0">
                <a:solidFill>
                  <a:schemeClr val="bg1"/>
                </a:solidFill>
                <a:latin typeface="Century Gothic" panose="020B0502020202020204" pitchFamily="34" charset="0"/>
              </a:rPr>
              <a:t>February 2011</a:t>
            </a:r>
            <a:endParaRPr lang="en-US" sz="2000" b="1" dirty="0">
              <a:solidFill>
                <a:schemeClr val="bg1"/>
              </a:solidFill>
              <a:latin typeface="Century Gothic" panose="020B0502020202020204" pitchFamily="34" charset="0"/>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49134" y="845419"/>
            <a:ext cx="4200101" cy="5858795"/>
          </a:xfrm>
          <a:prstGeom prst="rect">
            <a:avLst/>
          </a:prstGeom>
        </p:spPr>
      </p:pic>
      <p:sp>
        <p:nvSpPr>
          <p:cNvPr id="15" name="TextBox 14"/>
          <p:cNvSpPr txBox="1"/>
          <p:nvPr/>
        </p:nvSpPr>
        <p:spPr>
          <a:xfrm>
            <a:off x="349134" y="6299661"/>
            <a:ext cx="3624349" cy="400110"/>
          </a:xfrm>
          <a:prstGeom prst="rect">
            <a:avLst/>
          </a:prstGeom>
          <a:noFill/>
        </p:spPr>
        <p:txBody>
          <a:bodyPr wrap="square" rtlCol="0">
            <a:spAutoFit/>
          </a:bodyPr>
          <a:lstStyle/>
          <a:p>
            <a:r>
              <a:rPr lang="en-US" sz="2000" b="1" dirty="0" smtClean="0">
                <a:solidFill>
                  <a:schemeClr val="bg1"/>
                </a:solidFill>
                <a:latin typeface="Century Gothic" panose="020B0502020202020204" pitchFamily="34" charset="0"/>
              </a:rPr>
              <a:t>January 2014</a:t>
            </a:r>
            <a:endParaRPr lang="en-US" sz="2000" b="1" dirty="0">
              <a:solidFill>
                <a:schemeClr val="bg1"/>
              </a:solidFill>
              <a:latin typeface="Century Gothic" panose="020B0502020202020204" pitchFamily="34" charset="0"/>
            </a:endParaRPr>
          </a:p>
        </p:txBody>
      </p:sp>
      <p:sp>
        <p:nvSpPr>
          <p:cNvPr id="16" name="TextBox 15"/>
          <p:cNvSpPr txBox="1"/>
          <p:nvPr/>
        </p:nvSpPr>
        <p:spPr>
          <a:xfrm>
            <a:off x="361949" y="847725"/>
            <a:ext cx="1457325" cy="261610"/>
          </a:xfrm>
          <a:prstGeom prst="rect">
            <a:avLst/>
          </a:prstGeom>
          <a:noFill/>
        </p:spPr>
        <p:txBody>
          <a:bodyPr wrap="square" rtlCol="0">
            <a:spAutoFit/>
          </a:bodyPr>
          <a:lstStyle/>
          <a:p>
            <a:r>
              <a:rPr lang="en-US" sz="1100" dirty="0" smtClean="0">
                <a:solidFill>
                  <a:schemeClr val="bg1"/>
                </a:solidFill>
                <a:latin typeface="Century Gothic" pitchFamily="34" charset="0"/>
              </a:rPr>
              <a:t>Landsat 8 Imagery</a:t>
            </a:r>
            <a:endParaRPr lang="en-US" sz="1100" dirty="0">
              <a:solidFill>
                <a:schemeClr val="bg1"/>
              </a:solidFill>
              <a:latin typeface="Century Gothic" pitchFamily="34" charset="0"/>
            </a:endParaRPr>
          </a:p>
        </p:txBody>
      </p:sp>
    </p:spTree>
    <p:extLst>
      <p:ext uri="{BB962C8B-B14F-4D97-AF65-F5344CB8AC3E}">
        <p14:creationId xmlns:p14="http://schemas.microsoft.com/office/powerpoint/2010/main" xmlns="" val="158941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4975026" y="2569465"/>
            <a:ext cx="3864174" cy="337413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000" dirty="0">
                <a:solidFill>
                  <a:schemeClr val="dk1"/>
                </a:solidFill>
                <a:latin typeface="Century Gothic"/>
                <a:ea typeface="Century Gothic"/>
                <a:cs typeface="Century Gothic"/>
                <a:sym typeface="Century Gothic"/>
              </a:rPr>
              <a:t>H</a:t>
            </a:r>
            <a:r>
              <a:rPr lang="en-US" sz="2000" dirty="0" smtClean="0">
                <a:solidFill>
                  <a:schemeClr val="dk1"/>
                </a:solidFill>
                <a:latin typeface="Century Gothic"/>
                <a:ea typeface="Century Gothic"/>
                <a:cs typeface="Century Gothic"/>
                <a:sym typeface="Century Gothic"/>
              </a:rPr>
              <a:t>ome </a:t>
            </a:r>
            <a:r>
              <a:rPr lang="en-US" sz="2000" dirty="0">
                <a:solidFill>
                  <a:schemeClr val="dk1"/>
                </a:solidFill>
                <a:latin typeface="Century Gothic"/>
                <a:ea typeface="Century Gothic"/>
                <a:cs typeface="Century Gothic"/>
                <a:sym typeface="Century Gothic"/>
              </a:rPr>
              <a:t>to threatened </a:t>
            </a:r>
            <a:r>
              <a:rPr lang="en-US" sz="2000" dirty="0" smtClean="0">
                <a:solidFill>
                  <a:schemeClr val="dk1"/>
                </a:solidFill>
                <a:latin typeface="Century Gothic"/>
                <a:ea typeface="Century Gothic"/>
                <a:cs typeface="Century Gothic"/>
                <a:sym typeface="Century Gothic"/>
              </a:rPr>
              <a:t>species </a:t>
            </a:r>
          </a:p>
          <a:p>
            <a:pPr marL="0" marR="0" lvl="0" indent="0" algn="l" rtl="0">
              <a:lnSpc>
                <a:spcPct val="90000"/>
              </a:lnSpc>
              <a:spcBef>
                <a:spcPts val="0"/>
              </a:spcBef>
              <a:buClr>
                <a:schemeClr val="dk1"/>
              </a:buClr>
              <a:buSzPct val="25000"/>
              <a:buFont typeface="Arial"/>
              <a:buNone/>
            </a:pPr>
            <a:endParaRPr lang="en-US" sz="2000" dirty="0">
              <a:solidFill>
                <a:schemeClr val="dk1"/>
              </a:solidFill>
              <a:latin typeface="Century Gothic"/>
              <a:ea typeface="Century Gothic"/>
              <a:cs typeface="Century Gothic"/>
              <a:sym typeface="Century Gothic"/>
            </a:endParaRPr>
          </a:p>
          <a:p>
            <a:pPr marL="0" marR="0" lvl="0" indent="0" algn="l" rtl="0">
              <a:lnSpc>
                <a:spcPct val="90000"/>
              </a:lnSpc>
              <a:spcBef>
                <a:spcPts val="0"/>
              </a:spcBef>
              <a:buClr>
                <a:schemeClr val="dk1"/>
              </a:buClr>
              <a:buSzPct val="25000"/>
              <a:buFont typeface="Arial"/>
              <a:buNone/>
            </a:pPr>
            <a:r>
              <a:rPr lang="en-US" sz="2000" dirty="0" smtClean="0">
                <a:solidFill>
                  <a:schemeClr val="dk1"/>
                </a:solidFill>
                <a:latin typeface="Century Gothic"/>
                <a:ea typeface="Century Gothic"/>
                <a:cs typeface="Century Gothic"/>
                <a:sym typeface="Century Gothic"/>
              </a:rPr>
              <a:t>Productive </a:t>
            </a:r>
            <a:r>
              <a:rPr lang="en-US" sz="2000" dirty="0">
                <a:solidFill>
                  <a:schemeClr val="dk1"/>
                </a:solidFill>
                <a:latin typeface="Century Gothic"/>
                <a:ea typeface="Century Gothic"/>
                <a:cs typeface="Century Gothic"/>
                <a:sym typeface="Century Gothic"/>
              </a:rPr>
              <a:t>fishery</a:t>
            </a:r>
          </a:p>
          <a:p>
            <a:pPr marL="0" marR="0" lvl="0" indent="0" algn="l" rtl="0">
              <a:lnSpc>
                <a:spcPct val="90000"/>
              </a:lnSpc>
              <a:spcBef>
                <a:spcPts val="0"/>
              </a:spcBef>
              <a:buClr>
                <a:schemeClr val="dk1"/>
              </a:buClr>
              <a:buFont typeface="Arial"/>
              <a:buNone/>
            </a:pPr>
            <a:endParaRPr sz="2000" dirty="0">
              <a:solidFill>
                <a:schemeClr val="dk1"/>
              </a:solidFill>
              <a:latin typeface="Century Gothic"/>
              <a:ea typeface="Century Gothic"/>
              <a:cs typeface="Century Gothic"/>
              <a:sym typeface="Century Gothic"/>
            </a:endParaRPr>
          </a:p>
          <a:p>
            <a:pPr marL="0" marR="0" lvl="0" indent="0" algn="l" rtl="0">
              <a:lnSpc>
                <a:spcPct val="90000"/>
              </a:lnSpc>
              <a:spcBef>
                <a:spcPts val="0"/>
              </a:spcBef>
              <a:buClr>
                <a:schemeClr val="dk1"/>
              </a:buClr>
              <a:buSzPct val="25000"/>
              <a:buFont typeface="Arial"/>
              <a:buNone/>
            </a:pPr>
            <a:r>
              <a:rPr lang="en-US" sz="2000" dirty="0" smtClean="0">
                <a:solidFill>
                  <a:schemeClr val="dk1"/>
                </a:solidFill>
                <a:latin typeface="Century Gothic"/>
                <a:ea typeface="Century Gothic"/>
                <a:cs typeface="Century Gothic"/>
                <a:sym typeface="Century Gothic"/>
              </a:rPr>
              <a:t>Estuary important to ecosystem and economy</a:t>
            </a:r>
          </a:p>
          <a:p>
            <a:pPr marL="0" marR="0" lvl="0" indent="0" algn="l" rtl="0">
              <a:lnSpc>
                <a:spcPct val="90000"/>
              </a:lnSpc>
              <a:spcBef>
                <a:spcPts val="0"/>
              </a:spcBef>
              <a:buClr>
                <a:schemeClr val="dk1"/>
              </a:buClr>
              <a:buSzPct val="25000"/>
              <a:buFont typeface="Arial"/>
              <a:buNone/>
            </a:pPr>
            <a:endParaRPr lang="en-US" sz="2000" b="0" i="0" u="none" strike="noStrike" cap="none" baseline="0" dirty="0">
              <a:solidFill>
                <a:schemeClr val="dk1"/>
              </a:solidFill>
              <a:latin typeface="Century Gothic"/>
              <a:ea typeface="Century Gothic"/>
              <a:cs typeface="Century Gothic"/>
              <a:sym typeface="Century Gothic"/>
            </a:endParaRPr>
          </a:p>
          <a:p>
            <a:pPr marL="0" marR="0" lvl="0" indent="0" algn="l" rtl="0">
              <a:lnSpc>
                <a:spcPct val="90000"/>
              </a:lnSpc>
              <a:spcBef>
                <a:spcPts val="0"/>
              </a:spcBef>
              <a:buClr>
                <a:schemeClr val="dk1"/>
              </a:buClr>
              <a:buSzPct val="25000"/>
              <a:buFont typeface="Arial"/>
              <a:buNone/>
            </a:pPr>
            <a:r>
              <a:rPr lang="en-US" sz="2000" dirty="0" smtClean="0">
                <a:solidFill>
                  <a:schemeClr val="dk1"/>
                </a:solidFill>
                <a:latin typeface="Century Gothic"/>
                <a:ea typeface="Century Gothic"/>
                <a:cs typeface="Century Gothic"/>
                <a:sym typeface="Century Gothic"/>
              </a:rPr>
              <a:t>Salinity changes may disrupt current ecosystems</a:t>
            </a:r>
            <a:endParaRPr sz="2000" b="0" i="0" u="none" strike="noStrike" cap="none" baseline="0" dirty="0">
              <a:solidFill>
                <a:schemeClr val="dk1"/>
              </a:solidFill>
              <a:latin typeface="Century Gothic"/>
              <a:ea typeface="Century Gothic"/>
              <a:cs typeface="Century Gothic"/>
              <a:sym typeface="Century Gothic"/>
            </a:endParaRPr>
          </a:p>
        </p:txBody>
      </p:sp>
      <p:sp>
        <p:nvSpPr>
          <p:cNvPr id="130" name="Shape 130"/>
          <p:cNvSpPr txBox="1">
            <a:spLocks noGrp="1"/>
          </p:cNvSpPr>
          <p:nvPr>
            <p:ph type="body" idx="2"/>
          </p:nvPr>
        </p:nvSpPr>
        <p:spPr>
          <a:xfrm>
            <a:off x="4975026" y="640079"/>
            <a:ext cx="3566159" cy="132588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accent1"/>
              </a:buClr>
              <a:buSzPct val="25000"/>
              <a:buFont typeface="Arial"/>
              <a:buNone/>
            </a:pPr>
            <a:r>
              <a:rPr lang="en-US" sz="4000" b="1" dirty="0">
                <a:solidFill>
                  <a:schemeClr val="accent1"/>
                </a:solidFill>
                <a:latin typeface="Century Gothic"/>
                <a:ea typeface="Century Gothic"/>
                <a:cs typeface="Century Gothic"/>
                <a:sym typeface="Century Gothic"/>
              </a:rPr>
              <a:t>Community Concerns</a:t>
            </a: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3429000"/>
            <a:ext cx="4572000" cy="3429000"/>
          </a:xfrm>
          <a:prstGeom prst="rect">
            <a:avLst/>
          </a:prstGeom>
        </p:spPr>
      </p:pic>
      <p:pic>
        <p:nvPicPr>
          <p:cNvPr id="8" name="Picture 7" descr="Willet.jpg"/>
          <p:cNvPicPr>
            <a:picLocks noChangeAspect="1"/>
          </p:cNvPicPr>
          <p:nvPr/>
        </p:nvPicPr>
        <p:blipFill>
          <a:blip r:embed="rId4" cstate="print"/>
          <a:stretch>
            <a:fillRect/>
          </a:stretch>
        </p:blipFill>
        <p:spPr>
          <a:xfrm>
            <a:off x="-1" y="0"/>
            <a:ext cx="4572001" cy="3429000"/>
          </a:xfrm>
          <a:prstGeom prst="rect">
            <a:avLst/>
          </a:prstGeom>
        </p:spPr>
      </p:pic>
      <p:sp>
        <p:nvSpPr>
          <p:cNvPr id="131" name="Shape 131"/>
          <p:cNvSpPr txBox="1">
            <a:spLocks noGrp="1"/>
          </p:cNvSpPr>
          <p:nvPr>
            <p:ph type="body" idx="3"/>
          </p:nvPr>
        </p:nvSpPr>
        <p:spPr>
          <a:xfrm>
            <a:off x="0" y="6583681"/>
            <a:ext cx="4163568" cy="27431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1200" b="0" i="0" u="none" strike="noStrike" cap="none" baseline="0" dirty="0">
                <a:solidFill>
                  <a:schemeClr val="bg1"/>
                </a:solidFill>
                <a:latin typeface="Century Gothic"/>
                <a:ea typeface="Century Gothic"/>
                <a:cs typeface="Century Gothic"/>
                <a:sym typeface="Century Gothic"/>
              </a:rPr>
              <a:t>Image Credit</a:t>
            </a:r>
            <a:r>
              <a:rPr lang="en-US" sz="1200" b="0" i="0" u="none" strike="noStrike" cap="none" baseline="0" dirty="0" smtClean="0">
                <a:solidFill>
                  <a:schemeClr val="bg1"/>
                </a:solidFill>
                <a:latin typeface="Century Gothic"/>
                <a:ea typeface="Century Gothic"/>
                <a:cs typeface="Century Gothic"/>
                <a:sym typeface="Century Gothic"/>
              </a:rPr>
              <a:t>: National Park Service</a:t>
            </a:r>
            <a:r>
              <a:rPr lang="en-US" sz="1200" dirty="0" smtClean="0">
                <a:solidFill>
                  <a:schemeClr val="bg1"/>
                </a:solidFill>
                <a:latin typeface="Century Gothic"/>
                <a:ea typeface="Century Gothic"/>
                <a:cs typeface="Century Gothic"/>
                <a:sym typeface="Century Gothic"/>
              </a:rPr>
              <a:t> </a:t>
            </a:r>
            <a:endParaRPr lang="en-US" sz="1200" dirty="0">
              <a:solidFill>
                <a:schemeClr val="bg1"/>
              </a:solidFill>
              <a:latin typeface="Century Gothic"/>
              <a:ea typeface="Century Gothic"/>
              <a:cs typeface="Century Gothic"/>
              <a:sym typeface="Century Gothic"/>
            </a:endParaRP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4545106" y="1618603"/>
            <a:ext cx="4598894" cy="3374099"/>
          </a:xfrm>
          <a:prstGeom prst="rect">
            <a:avLst/>
          </a:prstGeom>
        </p:spPr>
        <p:txBody>
          <a:bodyPr lIns="91425" tIns="91425" rIns="91425" bIns="91425" anchor="t" anchorCtr="0">
            <a:noAutofit/>
          </a:bodyPr>
          <a:lstStyle/>
          <a:p>
            <a:pPr algn="ctr" rtl="0">
              <a:spcBef>
                <a:spcPts val="0"/>
              </a:spcBef>
              <a:buNone/>
            </a:pPr>
            <a:r>
              <a:rPr lang="en-US" sz="2400" b="1" dirty="0" smtClean="0">
                <a:latin typeface="Century Gothic" panose="020B0502020202020204" pitchFamily="34" charset="0"/>
              </a:rPr>
              <a:t>Joe </a:t>
            </a:r>
            <a:r>
              <a:rPr lang="en-US" sz="2400" b="1" dirty="0" err="1">
                <a:latin typeface="Century Gothic" panose="020B0502020202020204" pitchFamily="34" charset="0"/>
              </a:rPr>
              <a:t>Meiman</a:t>
            </a:r>
            <a:endParaRPr lang="en-US" sz="2400" b="1" dirty="0">
              <a:latin typeface="Century Gothic" panose="020B0502020202020204" pitchFamily="34" charset="0"/>
            </a:endParaRPr>
          </a:p>
          <a:p>
            <a:pPr algn="ctr" rtl="0">
              <a:spcBef>
                <a:spcPts val="0"/>
              </a:spcBef>
              <a:buNone/>
            </a:pPr>
            <a:r>
              <a:rPr lang="en-US" sz="2000" dirty="0">
                <a:latin typeface="Century Gothic" panose="020B0502020202020204" pitchFamily="34" charset="0"/>
              </a:rPr>
              <a:t>Hydrologist</a:t>
            </a:r>
          </a:p>
          <a:p>
            <a:pPr algn="ctr">
              <a:spcBef>
                <a:spcPts val="0"/>
              </a:spcBef>
              <a:buNone/>
            </a:pPr>
            <a:r>
              <a:rPr lang="en-US" sz="2000" dirty="0">
                <a:latin typeface="Century Gothic" panose="020B0502020202020204" pitchFamily="34" charset="0"/>
              </a:rPr>
              <a:t>Southeast Region</a:t>
            </a:r>
          </a:p>
        </p:txBody>
      </p:sp>
      <p:sp>
        <p:nvSpPr>
          <p:cNvPr id="146" name="Shape 146"/>
          <p:cNvSpPr txBox="1">
            <a:spLocks noGrp="1"/>
          </p:cNvSpPr>
          <p:nvPr>
            <p:ph type="body" idx="2"/>
          </p:nvPr>
        </p:nvSpPr>
        <p:spPr>
          <a:xfrm>
            <a:off x="372199" y="723825"/>
            <a:ext cx="8296199" cy="1326000"/>
          </a:xfrm>
          <a:prstGeom prst="rect">
            <a:avLst/>
          </a:prstGeom>
        </p:spPr>
        <p:txBody>
          <a:bodyPr lIns="91425" tIns="91425" rIns="91425" bIns="91425" anchor="t" anchorCtr="0">
            <a:noAutofit/>
          </a:bodyPr>
          <a:lstStyle/>
          <a:p>
            <a:pPr algn="ctr">
              <a:spcBef>
                <a:spcPts val="0"/>
              </a:spcBef>
              <a:buNone/>
            </a:pPr>
            <a:r>
              <a:rPr lang="en-US" sz="4000" b="1" dirty="0">
                <a:solidFill>
                  <a:srgbClr val="75AADB"/>
                </a:solidFill>
                <a:latin typeface="Century Gothic"/>
                <a:ea typeface="Century Gothic"/>
                <a:cs typeface="Century Gothic"/>
                <a:sym typeface="Century Gothic"/>
              </a:rPr>
              <a:t>Partners</a:t>
            </a:r>
          </a:p>
        </p:txBody>
      </p:sp>
      <p:pic>
        <p:nvPicPr>
          <p:cNvPr id="148" name="Shape 148"/>
          <p:cNvPicPr preferRelativeResize="0"/>
          <p:nvPr/>
        </p:nvPicPr>
        <p:blipFill>
          <a:blip r:embed="rId3" cstate="print">
            <a:alphaModFix/>
          </a:blip>
          <a:stretch>
            <a:fillRect/>
          </a:stretch>
        </p:blipFill>
        <p:spPr>
          <a:xfrm>
            <a:off x="809550" y="2928895"/>
            <a:ext cx="2662624" cy="3467224"/>
          </a:xfrm>
          <a:prstGeom prst="rect">
            <a:avLst/>
          </a:prstGeom>
          <a:noFill/>
          <a:ln>
            <a:noFill/>
          </a:ln>
        </p:spPr>
      </p:pic>
      <p:pic>
        <p:nvPicPr>
          <p:cNvPr id="1026" name="Picture 2"/>
          <p:cNvPicPr>
            <a:picLocks noChangeAspect="1" noChangeArrowheads="1"/>
          </p:cNvPicPr>
          <p:nvPr/>
        </p:nvPicPr>
        <p:blipFill>
          <a:blip r:embed="rId4" cstate="print"/>
          <a:srcRect/>
          <a:stretch>
            <a:fillRect/>
          </a:stretch>
        </p:blipFill>
        <p:spPr bwMode="auto">
          <a:xfrm>
            <a:off x="4829174" y="3262311"/>
            <a:ext cx="3981451" cy="2986089"/>
          </a:xfrm>
          <a:prstGeom prst="rect">
            <a:avLst/>
          </a:prstGeom>
          <a:noFill/>
          <a:ln w="9525">
            <a:noFill/>
            <a:miter lim="800000"/>
            <a:headEnd/>
            <a:tailEnd/>
          </a:ln>
          <a:effectLst/>
        </p:spPr>
      </p:pic>
      <p:sp>
        <p:nvSpPr>
          <p:cNvPr id="15" name="TextBox 14"/>
          <p:cNvSpPr txBox="1"/>
          <p:nvPr/>
        </p:nvSpPr>
        <p:spPr>
          <a:xfrm>
            <a:off x="466725" y="1714500"/>
            <a:ext cx="3419475" cy="1083374"/>
          </a:xfrm>
          <a:prstGeom prst="rect">
            <a:avLst/>
          </a:prstGeom>
          <a:noFill/>
        </p:spPr>
        <p:txBody>
          <a:bodyPr wrap="square" rtlCol="0">
            <a:spAutoFit/>
          </a:bodyPr>
          <a:lstStyle/>
          <a:p>
            <a:pPr lvl="0" algn="ctr">
              <a:lnSpc>
                <a:spcPct val="90000"/>
              </a:lnSpc>
              <a:buClr>
                <a:srgbClr val="767171"/>
              </a:buClr>
            </a:pPr>
            <a:r>
              <a:rPr lang="en-US" sz="2800" dirty="0" smtClean="0">
                <a:latin typeface="Century Gothic" panose="020B0502020202020204" pitchFamily="34" charset="0"/>
              </a:rPr>
              <a:t>Padre Island National Seashore</a:t>
            </a:r>
          </a:p>
          <a:p>
            <a:endParaRPr lang="en-US" dirty="0"/>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358247" y="1116107"/>
            <a:ext cx="8337899" cy="2411584"/>
          </a:xfrm>
          <a:prstGeom prst="rect">
            <a:avLst/>
          </a:prstGeom>
        </p:spPr>
        <p:txBody>
          <a:bodyPr lIns="91425" tIns="91425" rIns="91425" bIns="91425" anchor="t" anchorCtr="0">
            <a:noAutofit/>
          </a:bodyPr>
          <a:lstStyle/>
          <a:p>
            <a:pPr marL="282575" indent="-282575">
              <a:buClr>
                <a:schemeClr val="accent1"/>
              </a:buClr>
              <a:buFont typeface="Webdings" pitchFamily="18" charset="2"/>
              <a:buChar char=""/>
            </a:pPr>
            <a:r>
              <a:rPr lang="en-US" sz="2000" dirty="0" smtClean="0">
                <a:solidFill>
                  <a:schemeClr val="dk1"/>
                </a:solidFill>
                <a:latin typeface="Century Gothic"/>
                <a:ea typeface="Century Gothic"/>
                <a:cs typeface="Century Gothic"/>
                <a:sym typeface="Century Gothic"/>
              </a:rPr>
              <a:t>Use NASA data to help compile land </a:t>
            </a:r>
            <a:r>
              <a:rPr lang="en-US" sz="2000" dirty="0">
                <a:solidFill>
                  <a:schemeClr val="dk1"/>
                </a:solidFill>
                <a:latin typeface="Century Gothic"/>
                <a:ea typeface="Century Gothic"/>
                <a:cs typeface="Century Gothic"/>
                <a:sym typeface="Century Gothic"/>
              </a:rPr>
              <a:t>use/land </a:t>
            </a:r>
            <a:r>
              <a:rPr lang="en-US" sz="2000" dirty="0" smtClean="0">
                <a:solidFill>
                  <a:schemeClr val="dk1"/>
                </a:solidFill>
                <a:latin typeface="Century Gothic"/>
                <a:ea typeface="Century Gothic"/>
                <a:cs typeface="Century Gothic"/>
                <a:sym typeface="Century Gothic"/>
              </a:rPr>
              <a:t>cover maps to analyze changes in mesquite tree coverage over time</a:t>
            </a:r>
          </a:p>
          <a:p>
            <a:pPr>
              <a:buClr>
                <a:schemeClr val="accent1"/>
              </a:buClr>
              <a:buFont typeface="Webdings" pitchFamily="18" charset="2"/>
              <a:buChar char=""/>
            </a:pPr>
            <a:endParaRPr lang="en-US" sz="2000" dirty="0" smtClean="0">
              <a:solidFill>
                <a:schemeClr val="dk1"/>
              </a:solidFill>
              <a:latin typeface="Century Gothic"/>
              <a:ea typeface="Century Gothic"/>
              <a:cs typeface="Century Gothic"/>
              <a:sym typeface="Century Gothic"/>
            </a:endParaRPr>
          </a:p>
          <a:p>
            <a:pPr marL="282575" indent="-282575">
              <a:buClr>
                <a:schemeClr val="accent1"/>
              </a:buClr>
              <a:buFont typeface="Webdings" pitchFamily="18" charset="2"/>
              <a:buChar char=""/>
            </a:pPr>
            <a:r>
              <a:rPr lang="en-US" sz="2000" dirty="0" smtClean="0">
                <a:solidFill>
                  <a:schemeClr val="dk1"/>
                </a:solidFill>
                <a:latin typeface="Century Gothic"/>
                <a:ea typeface="Century Gothic"/>
                <a:cs typeface="Century Gothic"/>
                <a:sym typeface="Century Gothic"/>
              </a:rPr>
              <a:t>Conduct analysis of precipitation and root zone soil moisture content</a:t>
            </a:r>
          </a:p>
          <a:p>
            <a:pPr marL="282575" indent="-282575">
              <a:buClr>
                <a:schemeClr val="accent1"/>
              </a:buClr>
              <a:buFont typeface="Webdings" pitchFamily="18" charset="2"/>
              <a:buChar char=""/>
            </a:pPr>
            <a:endParaRPr lang="en-US" sz="2000" dirty="0" smtClean="0">
              <a:solidFill>
                <a:schemeClr val="dk1"/>
              </a:solidFill>
              <a:latin typeface="Century Gothic"/>
              <a:ea typeface="Century Gothic"/>
              <a:cs typeface="Century Gothic"/>
              <a:sym typeface="Century Gothic"/>
            </a:endParaRPr>
          </a:p>
          <a:p>
            <a:pPr marL="282575" indent="-282575">
              <a:buClr>
                <a:schemeClr val="accent1"/>
              </a:buClr>
              <a:buFont typeface="Webdings" pitchFamily="18" charset="2"/>
              <a:buChar char=""/>
            </a:pPr>
            <a:r>
              <a:rPr lang="en-US" sz="2000" dirty="0" smtClean="0">
                <a:solidFill>
                  <a:schemeClr val="dk1"/>
                </a:solidFill>
                <a:latin typeface="Century Gothic"/>
                <a:ea typeface="Century Gothic"/>
                <a:cs typeface="Century Gothic"/>
                <a:sym typeface="Century Gothic"/>
              </a:rPr>
              <a:t>Identify thermal anomalies of groundwater inflow to the lagoon</a:t>
            </a:r>
            <a:endParaRPr sz="2000" dirty="0">
              <a:solidFill>
                <a:srgbClr val="75AADB"/>
              </a:solidFill>
            </a:endParaRPr>
          </a:p>
          <a:p>
            <a:pPr rtl="0">
              <a:spcBef>
                <a:spcPts val="0"/>
              </a:spcBef>
              <a:buFont typeface="Webdings" pitchFamily="18" charset="2"/>
              <a:buChar char=""/>
            </a:pPr>
            <a:endParaRPr sz="2000" dirty="0">
              <a:solidFill>
                <a:srgbClr val="75AADB"/>
              </a:solidFill>
            </a:endParaRPr>
          </a:p>
          <a:p>
            <a:pPr marL="228600" indent="-228600" rtl="0">
              <a:spcBef>
                <a:spcPts val="0"/>
              </a:spcBef>
              <a:buClr>
                <a:schemeClr val="accent1"/>
              </a:buClr>
              <a:buFont typeface="Webdings" pitchFamily="18" charset="2"/>
              <a:buChar char=""/>
            </a:pPr>
            <a:r>
              <a:rPr lang="en-US" sz="2000" dirty="0" smtClean="0">
                <a:solidFill>
                  <a:schemeClr val="dk1"/>
                </a:solidFill>
                <a:latin typeface="Century Gothic"/>
                <a:ea typeface="Century Gothic"/>
                <a:cs typeface="Century Gothic"/>
                <a:sym typeface="Century Gothic"/>
              </a:rPr>
              <a:t>Develop </a:t>
            </a:r>
            <a:r>
              <a:rPr lang="en-US" sz="2000" dirty="0">
                <a:solidFill>
                  <a:schemeClr val="dk1"/>
                </a:solidFill>
                <a:latin typeface="Century Gothic"/>
                <a:ea typeface="Century Gothic"/>
                <a:cs typeface="Century Gothic"/>
                <a:sym typeface="Century Gothic"/>
              </a:rPr>
              <a:t>a systematic method for studying </a:t>
            </a:r>
            <a:r>
              <a:rPr lang="en-US" sz="2000" dirty="0" smtClean="0">
                <a:solidFill>
                  <a:schemeClr val="dk1"/>
                </a:solidFill>
                <a:latin typeface="Century Gothic"/>
                <a:ea typeface="Century Gothic"/>
                <a:cs typeface="Century Gothic"/>
                <a:sym typeface="Century Gothic"/>
              </a:rPr>
              <a:t>these relationships to aid in future land management decisions</a:t>
            </a:r>
            <a:endParaRPr sz="2000" dirty="0">
              <a:solidFill>
                <a:srgbClr val="767171"/>
              </a:solidFill>
              <a:latin typeface="Century Gothic"/>
              <a:ea typeface="Century Gothic"/>
              <a:cs typeface="Century Gothic"/>
              <a:sym typeface="Century Gothic"/>
            </a:endParaRPr>
          </a:p>
        </p:txBody>
      </p:sp>
      <p:sp>
        <p:nvSpPr>
          <p:cNvPr id="138" name="Shape 138"/>
          <p:cNvSpPr txBox="1">
            <a:spLocks noGrp="1"/>
          </p:cNvSpPr>
          <p:nvPr>
            <p:ph type="body" idx="2"/>
          </p:nvPr>
        </p:nvSpPr>
        <p:spPr>
          <a:xfrm>
            <a:off x="2734500" y="76200"/>
            <a:ext cx="3675000" cy="1183800"/>
          </a:xfrm>
          <a:prstGeom prst="rect">
            <a:avLst/>
          </a:prstGeom>
        </p:spPr>
        <p:txBody>
          <a:bodyPr lIns="91425" tIns="91425" rIns="91425" bIns="91425" anchor="b" anchorCtr="0">
            <a:noAutofit/>
          </a:bodyPr>
          <a:lstStyle/>
          <a:p>
            <a:pPr algn="ctr">
              <a:spcBef>
                <a:spcPts val="0"/>
              </a:spcBef>
              <a:buNone/>
            </a:pPr>
            <a:r>
              <a:rPr lang="en-US" sz="4000" b="1" dirty="0">
                <a:solidFill>
                  <a:schemeClr val="accent1"/>
                </a:solidFill>
                <a:latin typeface="Century Gothic"/>
                <a:ea typeface="Century Gothic"/>
                <a:cs typeface="Century Gothic"/>
                <a:sym typeface="Century Gothic"/>
              </a:rPr>
              <a:t>Objectives</a:t>
            </a: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3993776"/>
            <a:ext cx="9144000" cy="2872065"/>
          </a:xfrm>
          <a:prstGeom prst="rect">
            <a:avLst/>
          </a:prstGeom>
        </p:spPr>
      </p:pic>
      <p:sp>
        <p:nvSpPr>
          <p:cNvPr id="6" name="Shape 131"/>
          <p:cNvSpPr txBox="1">
            <a:spLocks noGrp="1"/>
          </p:cNvSpPr>
          <p:nvPr>
            <p:ph type="body" idx="3"/>
          </p:nvPr>
        </p:nvSpPr>
        <p:spPr>
          <a:xfrm>
            <a:off x="0" y="6583681"/>
            <a:ext cx="6953579" cy="27431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1100" b="0" i="0" u="none" strike="noStrike" cap="none" baseline="0" dirty="0" smtClean="0">
                <a:solidFill>
                  <a:schemeClr val="bg1"/>
                </a:solidFill>
                <a:latin typeface="Century Gothic"/>
                <a:ea typeface="Century Gothic"/>
                <a:cs typeface="Century Gothic"/>
                <a:sym typeface="Century Gothic"/>
              </a:rPr>
              <a:t>Sand Dunes within Padre Island National Seashore</a:t>
            </a:r>
            <a:r>
              <a:rPr lang="en-US" sz="1100" b="0" i="0" u="none" strike="noStrike" cap="none" dirty="0" smtClean="0">
                <a:solidFill>
                  <a:schemeClr val="bg1"/>
                </a:solidFill>
                <a:latin typeface="Century Gothic"/>
                <a:ea typeface="Century Gothic"/>
                <a:cs typeface="Century Gothic"/>
                <a:sym typeface="Century Gothic"/>
              </a:rPr>
              <a:t> (</a:t>
            </a:r>
            <a:r>
              <a:rPr lang="en-US" sz="1100" b="0" i="0" u="none" strike="noStrike" cap="none" baseline="0" dirty="0" smtClean="0">
                <a:solidFill>
                  <a:schemeClr val="bg1"/>
                </a:solidFill>
                <a:latin typeface="Century Gothic"/>
                <a:ea typeface="Century Gothic"/>
                <a:cs typeface="Century Gothic"/>
                <a:sym typeface="Century Gothic"/>
              </a:rPr>
              <a:t>Image </a:t>
            </a:r>
            <a:r>
              <a:rPr lang="en-US" sz="1100" b="0" i="0" u="none" strike="noStrike" cap="none" baseline="0" dirty="0">
                <a:solidFill>
                  <a:schemeClr val="bg1"/>
                </a:solidFill>
                <a:latin typeface="Century Gothic"/>
                <a:ea typeface="Century Gothic"/>
                <a:cs typeface="Century Gothic"/>
                <a:sym typeface="Century Gothic"/>
              </a:rPr>
              <a:t>Credit</a:t>
            </a:r>
            <a:r>
              <a:rPr lang="en-US" sz="1100" b="0" i="0" u="none" strike="noStrike" cap="none" baseline="0" dirty="0" smtClean="0">
                <a:solidFill>
                  <a:schemeClr val="bg1"/>
                </a:solidFill>
                <a:latin typeface="Century Gothic"/>
                <a:ea typeface="Century Gothic"/>
                <a:cs typeface="Century Gothic"/>
                <a:sym typeface="Century Gothic"/>
              </a:rPr>
              <a:t>: National Park Service</a:t>
            </a:r>
            <a:r>
              <a:rPr lang="en-US" sz="1100" dirty="0">
                <a:solidFill>
                  <a:schemeClr val="bg1"/>
                </a:solidFill>
                <a:latin typeface="Century Gothic"/>
                <a:ea typeface="Century Gothic"/>
                <a:cs typeface="Century Gothic"/>
                <a:sym typeface="Century Gothic"/>
              </a:rPr>
              <a:t>)</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1239696" y="333025"/>
            <a:ext cx="6719252" cy="1326000"/>
          </a:xfrm>
          <a:prstGeom prst="rect">
            <a:avLst/>
          </a:prstGeom>
        </p:spPr>
        <p:txBody>
          <a:bodyPr lIns="91425" tIns="91425" rIns="91425" bIns="91425" anchor="b" anchorCtr="0">
            <a:noAutofit/>
          </a:bodyPr>
          <a:lstStyle/>
          <a:p>
            <a:pPr>
              <a:spcBef>
                <a:spcPts val="0"/>
              </a:spcBef>
              <a:buNone/>
            </a:pPr>
            <a:r>
              <a:rPr lang="en-US" sz="4000" b="1" dirty="0" smtClean="0">
                <a:solidFill>
                  <a:schemeClr val="accent1"/>
                </a:solidFill>
                <a:latin typeface="Century Gothic"/>
                <a:ea typeface="Century Gothic"/>
                <a:cs typeface="Century Gothic"/>
                <a:sym typeface="Century Gothic"/>
              </a:rPr>
              <a:t>Earth Observations Utilized</a:t>
            </a:r>
            <a:endParaRPr lang="en-US" sz="4000" b="1" dirty="0">
              <a:solidFill>
                <a:schemeClr val="accent1"/>
              </a:solidFill>
              <a:latin typeface="Century Gothic"/>
              <a:ea typeface="Century Gothic"/>
              <a:cs typeface="Century Gothic"/>
              <a:sym typeface="Century Gothic"/>
            </a:endParaRPr>
          </a:p>
        </p:txBody>
      </p:sp>
      <p:sp>
        <p:nvSpPr>
          <p:cNvPr id="155" name="Shape 155"/>
          <p:cNvSpPr txBox="1">
            <a:spLocks noGrp="1"/>
          </p:cNvSpPr>
          <p:nvPr>
            <p:ph type="body" idx="2"/>
          </p:nvPr>
        </p:nvSpPr>
        <p:spPr>
          <a:xfrm>
            <a:off x="457200" y="1803601"/>
            <a:ext cx="1682400" cy="504900"/>
          </a:xfrm>
          <a:prstGeom prst="rect">
            <a:avLst/>
          </a:prstGeom>
        </p:spPr>
        <p:txBody>
          <a:bodyPr lIns="91425" tIns="91425" rIns="91425" bIns="91425" anchor="ctr" anchorCtr="0">
            <a:noAutofit/>
          </a:bodyPr>
          <a:lstStyle/>
          <a:p>
            <a:pPr algn="ctr">
              <a:spcBef>
                <a:spcPts val="0"/>
              </a:spcBef>
              <a:buNone/>
            </a:pPr>
            <a:r>
              <a:rPr lang="en-US" sz="2000" dirty="0">
                <a:latin typeface="Century Gothic"/>
                <a:ea typeface="Century Gothic"/>
                <a:cs typeface="Century Gothic"/>
                <a:sym typeface="Century Gothic"/>
              </a:rPr>
              <a:t>Landsat 5</a:t>
            </a:r>
          </a:p>
        </p:txBody>
      </p:sp>
      <p:pic>
        <p:nvPicPr>
          <p:cNvPr id="157" name="Shape 157"/>
          <p:cNvPicPr preferRelativeResize="0"/>
          <p:nvPr/>
        </p:nvPicPr>
        <p:blipFill>
          <a:blip r:embed="rId3" cstate="print">
            <a:alphaModFix/>
          </a:blip>
          <a:stretch>
            <a:fillRect/>
          </a:stretch>
        </p:blipFill>
        <p:spPr>
          <a:xfrm>
            <a:off x="508050" y="2264575"/>
            <a:ext cx="1946779" cy="1880826"/>
          </a:xfrm>
          <a:prstGeom prst="rect">
            <a:avLst/>
          </a:prstGeom>
          <a:noFill/>
          <a:ln>
            <a:noFill/>
          </a:ln>
        </p:spPr>
      </p:pic>
      <p:pic>
        <p:nvPicPr>
          <p:cNvPr id="158" name="Shape 158"/>
          <p:cNvPicPr preferRelativeResize="0"/>
          <p:nvPr/>
        </p:nvPicPr>
        <p:blipFill>
          <a:blip r:embed="rId4" cstate="print">
            <a:alphaModFix/>
          </a:blip>
          <a:stretch>
            <a:fillRect/>
          </a:stretch>
        </p:blipFill>
        <p:spPr>
          <a:xfrm>
            <a:off x="2827625" y="2507145"/>
            <a:ext cx="3147349" cy="1691454"/>
          </a:xfrm>
          <a:prstGeom prst="rect">
            <a:avLst/>
          </a:prstGeom>
          <a:noFill/>
          <a:ln>
            <a:noFill/>
          </a:ln>
        </p:spPr>
      </p:pic>
      <p:pic>
        <p:nvPicPr>
          <p:cNvPr id="159" name="Shape 159"/>
          <p:cNvPicPr preferRelativeResize="0"/>
          <p:nvPr/>
        </p:nvPicPr>
        <p:blipFill>
          <a:blip r:embed="rId5" cstate="print">
            <a:alphaModFix/>
          </a:blip>
          <a:stretch>
            <a:fillRect/>
          </a:stretch>
        </p:blipFill>
        <p:spPr>
          <a:xfrm>
            <a:off x="6768425" y="2507150"/>
            <a:ext cx="2153197" cy="1759800"/>
          </a:xfrm>
          <a:prstGeom prst="rect">
            <a:avLst/>
          </a:prstGeom>
          <a:noFill/>
          <a:ln>
            <a:noFill/>
          </a:ln>
        </p:spPr>
      </p:pic>
      <p:pic>
        <p:nvPicPr>
          <p:cNvPr id="160" name="Shape 160"/>
          <p:cNvPicPr preferRelativeResize="0"/>
          <p:nvPr/>
        </p:nvPicPr>
        <p:blipFill>
          <a:blip r:embed="rId6" cstate="print">
            <a:alphaModFix/>
          </a:blip>
          <a:stretch>
            <a:fillRect/>
          </a:stretch>
        </p:blipFill>
        <p:spPr>
          <a:xfrm>
            <a:off x="1061812" y="4266950"/>
            <a:ext cx="2786034" cy="2375099"/>
          </a:xfrm>
          <a:prstGeom prst="rect">
            <a:avLst/>
          </a:prstGeom>
          <a:noFill/>
          <a:ln>
            <a:noFill/>
          </a:ln>
        </p:spPr>
      </p:pic>
      <p:pic>
        <p:nvPicPr>
          <p:cNvPr id="161" name="Shape 161"/>
          <p:cNvPicPr preferRelativeResize="0"/>
          <p:nvPr/>
        </p:nvPicPr>
        <p:blipFill>
          <a:blip r:embed="rId7" cstate="print">
            <a:alphaModFix/>
          </a:blip>
          <a:stretch>
            <a:fillRect/>
          </a:stretch>
        </p:blipFill>
        <p:spPr>
          <a:xfrm>
            <a:off x="5002924" y="4482899"/>
            <a:ext cx="3147354" cy="2059774"/>
          </a:xfrm>
          <a:prstGeom prst="rect">
            <a:avLst/>
          </a:prstGeom>
          <a:noFill/>
          <a:ln>
            <a:noFill/>
          </a:ln>
        </p:spPr>
      </p:pic>
      <p:sp>
        <p:nvSpPr>
          <p:cNvPr id="162" name="Shape 162"/>
          <p:cNvSpPr txBox="1">
            <a:spLocks noGrp="1"/>
          </p:cNvSpPr>
          <p:nvPr>
            <p:ph type="body" idx="3"/>
          </p:nvPr>
        </p:nvSpPr>
        <p:spPr>
          <a:xfrm>
            <a:off x="7086600" y="1803601"/>
            <a:ext cx="1426800" cy="558599"/>
          </a:xfrm>
          <a:prstGeom prst="rect">
            <a:avLst/>
          </a:prstGeom>
        </p:spPr>
        <p:txBody>
          <a:bodyPr lIns="91425" tIns="91425" rIns="91425" bIns="91425" anchor="ctr" anchorCtr="0">
            <a:noAutofit/>
          </a:bodyPr>
          <a:lstStyle/>
          <a:p>
            <a:pPr lvl="0" algn="ctr" rtl="0">
              <a:spcBef>
                <a:spcPts val="0"/>
              </a:spcBef>
              <a:buNone/>
            </a:pPr>
            <a:r>
              <a:rPr lang="en-US" sz="2000" dirty="0">
                <a:latin typeface="Century Gothic"/>
                <a:ea typeface="Century Gothic"/>
                <a:cs typeface="Century Gothic"/>
                <a:sym typeface="Century Gothic"/>
              </a:rPr>
              <a:t>Landsat 8</a:t>
            </a:r>
          </a:p>
        </p:txBody>
      </p:sp>
      <p:sp>
        <p:nvSpPr>
          <p:cNvPr id="163" name="Shape 163"/>
          <p:cNvSpPr txBox="1">
            <a:spLocks noGrp="1"/>
          </p:cNvSpPr>
          <p:nvPr>
            <p:ph type="body" idx="4"/>
          </p:nvPr>
        </p:nvSpPr>
        <p:spPr>
          <a:xfrm>
            <a:off x="3581400" y="1803601"/>
            <a:ext cx="1594499" cy="504900"/>
          </a:xfrm>
          <a:prstGeom prst="rect">
            <a:avLst/>
          </a:prstGeom>
        </p:spPr>
        <p:txBody>
          <a:bodyPr lIns="91425" tIns="91425" rIns="91425" bIns="91425" anchor="ctr" anchorCtr="0">
            <a:noAutofit/>
          </a:bodyPr>
          <a:lstStyle/>
          <a:p>
            <a:pPr lvl="0" algn="ctr" rtl="0">
              <a:spcBef>
                <a:spcPts val="0"/>
              </a:spcBef>
              <a:buNone/>
            </a:pPr>
            <a:r>
              <a:rPr lang="en-US" sz="2000" dirty="0">
                <a:latin typeface="Century Gothic"/>
                <a:ea typeface="Century Gothic"/>
                <a:cs typeface="Century Gothic"/>
                <a:sym typeface="Century Gothic"/>
              </a:rPr>
              <a:t>Landsat 7</a:t>
            </a:r>
          </a:p>
        </p:txBody>
      </p:sp>
      <p:sp>
        <p:nvSpPr>
          <p:cNvPr id="164" name="Shape 164"/>
          <p:cNvSpPr txBox="1">
            <a:spLocks noGrp="1"/>
          </p:cNvSpPr>
          <p:nvPr>
            <p:ph type="body" idx="5"/>
          </p:nvPr>
        </p:nvSpPr>
        <p:spPr>
          <a:xfrm>
            <a:off x="2454829" y="4720704"/>
            <a:ext cx="996900" cy="504900"/>
          </a:xfrm>
          <a:prstGeom prst="rect">
            <a:avLst/>
          </a:prstGeom>
        </p:spPr>
        <p:txBody>
          <a:bodyPr lIns="91425" tIns="91425" rIns="91425" bIns="91425" anchor="ctr" anchorCtr="0">
            <a:noAutofit/>
          </a:bodyPr>
          <a:lstStyle/>
          <a:p>
            <a:pPr lvl="0" algn="ctr" rtl="0">
              <a:spcBef>
                <a:spcPts val="0"/>
              </a:spcBef>
              <a:buNone/>
            </a:pPr>
            <a:r>
              <a:rPr lang="en-US" sz="2000" dirty="0">
                <a:latin typeface="Century Gothic"/>
                <a:ea typeface="Century Gothic"/>
                <a:cs typeface="Century Gothic"/>
                <a:sym typeface="Century Gothic"/>
              </a:rPr>
              <a:t>TRMM</a:t>
            </a:r>
          </a:p>
        </p:txBody>
      </p:sp>
      <p:sp>
        <p:nvSpPr>
          <p:cNvPr id="165" name="Shape 165"/>
          <p:cNvSpPr txBox="1">
            <a:spLocks noGrp="1"/>
          </p:cNvSpPr>
          <p:nvPr>
            <p:ph type="body" idx="6"/>
          </p:nvPr>
        </p:nvSpPr>
        <p:spPr>
          <a:xfrm>
            <a:off x="4761456" y="4751000"/>
            <a:ext cx="1520099" cy="504900"/>
          </a:xfrm>
          <a:prstGeom prst="rect">
            <a:avLst/>
          </a:prstGeom>
        </p:spPr>
        <p:txBody>
          <a:bodyPr lIns="91425" tIns="91425" rIns="91425" bIns="91425" anchor="ctr" anchorCtr="0">
            <a:noAutofit/>
          </a:bodyPr>
          <a:lstStyle/>
          <a:p>
            <a:pPr lvl="0" algn="ctr" rtl="0">
              <a:spcBef>
                <a:spcPts val="0"/>
              </a:spcBef>
              <a:buNone/>
            </a:pPr>
            <a:r>
              <a:rPr lang="en-US" sz="2000" dirty="0">
                <a:latin typeface="Century Gothic"/>
                <a:ea typeface="Century Gothic"/>
                <a:cs typeface="Century Gothic"/>
                <a:sym typeface="Century Gothic"/>
              </a:rPr>
              <a:t>GRACE</a:t>
            </a: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2" name="Shape 172"/>
          <p:cNvSpPr txBox="1">
            <a:spLocks noGrp="1"/>
          </p:cNvSpPr>
          <p:nvPr>
            <p:ph type="body" idx="2"/>
          </p:nvPr>
        </p:nvSpPr>
        <p:spPr>
          <a:xfrm>
            <a:off x="-1" y="252251"/>
            <a:ext cx="9286875" cy="733510"/>
          </a:xfrm>
          <a:prstGeom prst="rect">
            <a:avLst/>
          </a:prstGeom>
        </p:spPr>
        <p:txBody>
          <a:bodyPr lIns="91425" tIns="91425" rIns="91425" bIns="91425" anchor="b" anchorCtr="0">
            <a:noAutofit/>
          </a:bodyPr>
          <a:lstStyle/>
          <a:p>
            <a:pPr>
              <a:spcBef>
                <a:spcPts val="0"/>
              </a:spcBef>
              <a:buNone/>
            </a:pPr>
            <a:r>
              <a:rPr lang="en-US" sz="4000" b="1" dirty="0">
                <a:solidFill>
                  <a:schemeClr val="accent1"/>
                </a:solidFill>
                <a:latin typeface="Century Gothic"/>
                <a:ea typeface="Century Gothic"/>
                <a:cs typeface="Century Gothic"/>
                <a:sym typeface="Century Gothic"/>
              </a:rPr>
              <a:t>Land </a:t>
            </a:r>
            <a:r>
              <a:rPr lang="en-US" sz="4000" b="1" dirty="0" smtClean="0">
                <a:solidFill>
                  <a:schemeClr val="accent1"/>
                </a:solidFill>
                <a:latin typeface="Century Gothic"/>
                <a:ea typeface="Century Gothic"/>
                <a:cs typeface="Century Gothic"/>
                <a:sym typeface="Century Gothic"/>
              </a:rPr>
              <a:t>Use / </a:t>
            </a:r>
            <a:r>
              <a:rPr lang="en-US" sz="4000" b="1" dirty="0">
                <a:solidFill>
                  <a:schemeClr val="accent1"/>
                </a:solidFill>
                <a:latin typeface="Century Gothic"/>
                <a:ea typeface="Century Gothic"/>
                <a:cs typeface="Century Gothic"/>
                <a:sym typeface="Century Gothic"/>
              </a:rPr>
              <a:t>Land Cover Methodology</a:t>
            </a:r>
          </a:p>
        </p:txBody>
      </p:sp>
      <p:pic>
        <p:nvPicPr>
          <p:cNvPr id="174" name="Shape 174"/>
          <p:cNvPicPr preferRelativeResize="0"/>
          <p:nvPr/>
        </p:nvPicPr>
        <p:blipFill>
          <a:blip r:embed="rId3" cstate="print">
            <a:alphaModFix/>
          </a:blip>
          <a:stretch>
            <a:fillRect/>
          </a:stretch>
        </p:blipFill>
        <p:spPr>
          <a:xfrm>
            <a:off x="417665" y="761602"/>
            <a:ext cx="2175906" cy="1824314"/>
          </a:xfrm>
          <a:prstGeom prst="rect">
            <a:avLst/>
          </a:prstGeom>
          <a:noFill/>
          <a:ln>
            <a:noFill/>
          </a:ln>
        </p:spPr>
      </p:pic>
      <p:pic>
        <p:nvPicPr>
          <p:cNvPr id="175" name="Shape 175"/>
          <p:cNvPicPr preferRelativeResize="0"/>
          <p:nvPr/>
        </p:nvPicPr>
        <p:blipFill>
          <a:blip r:embed="rId4" cstate="print">
            <a:alphaModFix/>
          </a:blip>
          <a:stretch>
            <a:fillRect/>
          </a:stretch>
        </p:blipFill>
        <p:spPr>
          <a:xfrm>
            <a:off x="4525939" y="3442915"/>
            <a:ext cx="1474612" cy="2125188"/>
          </a:xfrm>
          <a:prstGeom prst="rect">
            <a:avLst/>
          </a:prstGeom>
          <a:noFill/>
          <a:ln>
            <a:noFill/>
          </a:ln>
        </p:spPr>
      </p:pic>
      <p:pic>
        <p:nvPicPr>
          <p:cNvPr id="176" name="Shape 176"/>
          <p:cNvPicPr preferRelativeResize="0"/>
          <p:nvPr/>
        </p:nvPicPr>
        <p:blipFill>
          <a:blip r:embed="rId5" cstate="print">
            <a:alphaModFix/>
          </a:blip>
          <a:stretch>
            <a:fillRect/>
          </a:stretch>
        </p:blipFill>
        <p:spPr>
          <a:xfrm>
            <a:off x="-265483" y="3326640"/>
            <a:ext cx="2459429" cy="2185168"/>
          </a:xfrm>
          <a:prstGeom prst="rect">
            <a:avLst/>
          </a:prstGeom>
          <a:noFill/>
          <a:ln>
            <a:noFill/>
          </a:ln>
        </p:spPr>
      </p:pic>
      <p:sp>
        <p:nvSpPr>
          <p:cNvPr id="177" name="Shape 177"/>
          <p:cNvSpPr/>
          <p:nvPr/>
        </p:nvSpPr>
        <p:spPr>
          <a:xfrm rot="5400000">
            <a:off x="1155614" y="3002974"/>
            <a:ext cx="547535" cy="498600"/>
          </a:xfrm>
          <a:prstGeom prst="rightArrow">
            <a:avLst>
              <a:gd name="adj1" fmla="val 50000"/>
              <a:gd name="adj2" fmla="val 6029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3" name="Shape 197"/>
          <p:cNvSpPr/>
          <p:nvPr/>
        </p:nvSpPr>
        <p:spPr>
          <a:xfrm>
            <a:off x="3930971" y="1741015"/>
            <a:ext cx="1986455" cy="911401"/>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 name="TextBox 1"/>
          <p:cNvSpPr txBox="1"/>
          <p:nvPr/>
        </p:nvSpPr>
        <p:spPr>
          <a:xfrm>
            <a:off x="4101658" y="1842773"/>
            <a:ext cx="1702676" cy="707886"/>
          </a:xfrm>
          <a:prstGeom prst="rect">
            <a:avLst/>
          </a:prstGeom>
          <a:noFill/>
        </p:spPr>
        <p:txBody>
          <a:bodyPr wrap="square" rtlCol="0">
            <a:spAutoFit/>
          </a:bodyPr>
          <a:lstStyle/>
          <a:p>
            <a:pPr algn="ctr"/>
            <a:r>
              <a:rPr lang="en-US" sz="2000" dirty="0" smtClean="0">
                <a:solidFill>
                  <a:schemeClr val="bg1"/>
                </a:solidFill>
                <a:latin typeface="Century Gothic" panose="020B0502020202020204" pitchFamily="34" charset="0"/>
              </a:rPr>
              <a:t>Accuracy Assessment</a:t>
            </a:r>
            <a:endParaRPr lang="en-US" sz="2000" dirty="0">
              <a:solidFill>
                <a:schemeClr val="bg1"/>
              </a:solidFill>
              <a:latin typeface="Century Gothic" panose="020B0502020202020204" pitchFamily="34" charset="0"/>
            </a:endParaRPr>
          </a:p>
        </p:txBody>
      </p:sp>
      <p:sp>
        <p:nvSpPr>
          <p:cNvPr id="14" name="Shape 197"/>
          <p:cNvSpPr/>
          <p:nvPr/>
        </p:nvSpPr>
        <p:spPr>
          <a:xfrm>
            <a:off x="4128506" y="5682417"/>
            <a:ext cx="2269478" cy="1037389"/>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lgn="ctr"/>
            <a:r>
              <a:rPr lang="en-US" sz="2000" dirty="0" smtClean="0">
                <a:solidFill>
                  <a:schemeClr val="bg1"/>
                </a:solidFill>
                <a:latin typeface="Century Gothic" panose="020B0502020202020204" pitchFamily="34" charset="0"/>
                <a:ea typeface="Century Gothic"/>
                <a:cs typeface="Century Gothic"/>
                <a:sym typeface="Century Gothic"/>
              </a:rPr>
              <a:t>Stacked </a:t>
            </a:r>
            <a:r>
              <a:rPr lang="en-US" sz="2000" dirty="0">
                <a:solidFill>
                  <a:schemeClr val="bg1"/>
                </a:solidFill>
                <a:latin typeface="Century Gothic" panose="020B0502020202020204" pitchFamily="34" charset="0"/>
                <a:ea typeface="Century Gothic"/>
                <a:cs typeface="Century Gothic"/>
                <a:sym typeface="Century Gothic"/>
              </a:rPr>
              <a:t>for infrared visualization</a:t>
            </a:r>
          </a:p>
        </p:txBody>
      </p:sp>
      <p:sp>
        <p:nvSpPr>
          <p:cNvPr id="16" name="Shape 197"/>
          <p:cNvSpPr/>
          <p:nvPr/>
        </p:nvSpPr>
        <p:spPr>
          <a:xfrm>
            <a:off x="88900" y="5506062"/>
            <a:ext cx="2680965" cy="1217234"/>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lgn="ctr"/>
            <a:r>
              <a:rPr lang="en-US" sz="2000" dirty="0" smtClean="0">
                <a:solidFill>
                  <a:schemeClr val="bg1"/>
                </a:solidFill>
                <a:latin typeface="Century Gothic" panose="020B0502020202020204" pitchFamily="34" charset="0"/>
                <a:ea typeface="Century Gothic"/>
                <a:cs typeface="Century Gothic"/>
                <a:sym typeface="Century Gothic"/>
              </a:rPr>
              <a:t>Converted to TOA reflectance, clipped, mosaiced</a:t>
            </a:r>
            <a:endParaRPr lang="en-US" sz="2000" dirty="0">
              <a:solidFill>
                <a:schemeClr val="bg1"/>
              </a:solidFill>
              <a:latin typeface="Century Gothic" panose="020B0502020202020204" pitchFamily="34" charset="0"/>
              <a:ea typeface="Century Gothic"/>
              <a:cs typeface="Century Gothic"/>
              <a:sym typeface="Century Gothic"/>
            </a:endParaRPr>
          </a:p>
        </p:txBody>
      </p:sp>
      <p:sp>
        <p:nvSpPr>
          <p:cNvPr id="17" name="Shape 197"/>
          <p:cNvSpPr/>
          <p:nvPr/>
        </p:nvSpPr>
        <p:spPr>
          <a:xfrm>
            <a:off x="88900" y="2237819"/>
            <a:ext cx="2680965" cy="645708"/>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lgn="ctr"/>
            <a:r>
              <a:rPr lang="en-US" sz="2000" dirty="0" smtClean="0">
                <a:solidFill>
                  <a:schemeClr val="bg1"/>
                </a:solidFill>
                <a:latin typeface="Century Gothic" panose="020B0502020202020204" pitchFamily="34" charset="0"/>
                <a:ea typeface="Century Gothic"/>
                <a:cs typeface="Century Gothic"/>
                <a:sym typeface="Century Gothic"/>
              </a:rPr>
              <a:t>Landsat 5, 7, and 8 data</a:t>
            </a:r>
            <a:endParaRPr lang="en-US" sz="2000" dirty="0">
              <a:solidFill>
                <a:schemeClr val="bg1"/>
              </a:solidFill>
              <a:latin typeface="Century Gothic" panose="020B0502020202020204" pitchFamily="34" charset="0"/>
              <a:ea typeface="Century Gothic"/>
              <a:cs typeface="Century Gothic"/>
              <a:sym typeface="Century Gothic"/>
            </a:endParaRPr>
          </a:p>
        </p:txBody>
      </p:sp>
      <p:sp>
        <p:nvSpPr>
          <p:cNvPr id="18" name="Shape 197"/>
          <p:cNvSpPr/>
          <p:nvPr/>
        </p:nvSpPr>
        <p:spPr>
          <a:xfrm>
            <a:off x="6781807" y="3384179"/>
            <a:ext cx="2212564" cy="1210181"/>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lgn="ctr"/>
            <a:r>
              <a:rPr lang="en-US" sz="2000" dirty="0" smtClean="0">
                <a:solidFill>
                  <a:schemeClr val="bg1"/>
                </a:solidFill>
                <a:latin typeface="Century Gothic" panose="020B0502020202020204" pitchFamily="34" charset="0"/>
                <a:ea typeface="Century Gothic"/>
                <a:cs typeface="Century Gothic"/>
                <a:sym typeface="Century Gothic"/>
              </a:rPr>
              <a:t>Unsupervised and supervised classifications</a:t>
            </a:r>
            <a:endParaRPr lang="en-US" sz="2000" dirty="0">
              <a:solidFill>
                <a:schemeClr val="bg1"/>
              </a:solidFill>
              <a:latin typeface="Century Gothic" panose="020B0502020202020204" pitchFamily="34" charset="0"/>
              <a:ea typeface="Century Gothic"/>
              <a:cs typeface="Century Gothic"/>
              <a:sym typeface="Century Gothic"/>
            </a:endParaRPr>
          </a:p>
        </p:txBody>
      </p:sp>
      <p:sp>
        <p:nvSpPr>
          <p:cNvPr id="19" name="Shape 177"/>
          <p:cNvSpPr/>
          <p:nvPr/>
        </p:nvSpPr>
        <p:spPr>
          <a:xfrm>
            <a:off x="3201421" y="5865379"/>
            <a:ext cx="726351" cy="498600"/>
          </a:xfrm>
          <a:prstGeom prst="rightArrow">
            <a:avLst>
              <a:gd name="adj1" fmla="val 50000"/>
              <a:gd name="adj2" fmla="val 6029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4" name="Shape 177"/>
          <p:cNvSpPr/>
          <p:nvPr/>
        </p:nvSpPr>
        <p:spPr>
          <a:xfrm rot="10800000">
            <a:off x="6134793" y="1930109"/>
            <a:ext cx="810726" cy="498600"/>
          </a:xfrm>
          <a:prstGeom prst="rightArrow">
            <a:avLst>
              <a:gd name="adj1" fmla="val 50000"/>
              <a:gd name="adj2" fmla="val 6029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pic>
        <p:nvPicPr>
          <p:cNvPr id="11" name="Shape 187"/>
          <p:cNvPicPr preferRelativeResize="0">
            <a:picLocks noChangeAspect="1"/>
          </p:cNvPicPr>
          <p:nvPr/>
        </p:nvPicPr>
        <p:blipFill rotWithShape="1">
          <a:blip r:embed="rId6" cstate="print">
            <a:alphaModFix/>
          </a:blip>
          <a:srcRect/>
          <a:stretch/>
        </p:blipFill>
        <p:spPr>
          <a:xfrm>
            <a:off x="7180211" y="1185938"/>
            <a:ext cx="1415755" cy="2075192"/>
          </a:xfrm>
          <a:prstGeom prst="rect">
            <a:avLst/>
          </a:prstGeom>
          <a:noFill/>
          <a:ln>
            <a:noFill/>
          </a:ln>
        </p:spPr>
      </p:pic>
      <p:sp>
        <p:nvSpPr>
          <p:cNvPr id="4" name="Bent-Up Arrow 3"/>
          <p:cNvSpPr/>
          <p:nvPr/>
        </p:nvSpPr>
        <p:spPr>
          <a:xfrm>
            <a:off x="6772803" y="4763518"/>
            <a:ext cx="1706069" cy="1609170"/>
          </a:xfrm>
          <a:prstGeom prst="bentUpArrow">
            <a:avLst>
              <a:gd name="adj1" fmla="val 16735"/>
              <a:gd name="adj2" fmla="val 25000"/>
              <a:gd name="adj3" fmla="val 25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082697618"/>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Shape 185"/>
          <p:cNvSpPr txBox="1">
            <a:spLocks noGrp="1"/>
          </p:cNvSpPr>
          <p:nvPr>
            <p:ph type="body" idx="2"/>
          </p:nvPr>
        </p:nvSpPr>
        <p:spPr>
          <a:xfrm>
            <a:off x="0" y="173492"/>
            <a:ext cx="8354552" cy="874258"/>
          </a:xfrm>
          <a:prstGeom prst="rect">
            <a:avLst/>
          </a:prstGeom>
        </p:spPr>
        <p:txBody>
          <a:bodyPr lIns="91425" tIns="91425" rIns="91425" bIns="91425" anchor="b" anchorCtr="0">
            <a:noAutofit/>
          </a:bodyPr>
          <a:lstStyle/>
          <a:p>
            <a:pPr lvl="0" algn="r" rtl="0">
              <a:spcBef>
                <a:spcPts val="0"/>
              </a:spcBef>
              <a:buNone/>
            </a:pPr>
            <a:r>
              <a:rPr lang="en-US" sz="4000" b="1" dirty="0">
                <a:solidFill>
                  <a:schemeClr val="accent1"/>
                </a:solidFill>
                <a:latin typeface="Century Gothic"/>
                <a:ea typeface="Century Gothic"/>
                <a:cs typeface="Century Gothic"/>
                <a:sym typeface="Century Gothic"/>
              </a:rPr>
              <a:t>Land </a:t>
            </a:r>
            <a:r>
              <a:rPr lang="en-US" sz="4000" b="1" dirty="0" smtClean="0">
                <a:solidFill>
                  <a:schemeClr val="accent1"/>
                </a:solidFill>
                <a:latin typeface="Century Gothic"/>
                <a:ea typeface="Century Gothic"/>
                <a:cs typeface="Century Gothic"/>
                <a:sym typeface="Century Gothic"/>
              </a:rPr>
              <a:t>Use / Land </a:t>
            </a:r>
            <a:r>
              <a:rPr lang="en-US" sz="4000" b="1" dirty="0">
                <a:solidFill>
                  <a:schemeClr val="accent1"/>
                </a:solidFill>
                <a:latin typeface="Century Gothic"/>
                <a:ea typeface="Century Gothic"/>
                <a:cs typeface="Century Gothic"/>
                <a:sym typeface="Century Gothic"/>
              </a:rPr>
              <a:t>Cover </a:t>
            </a:r>
            <a:r>
              <a:rPr lang="en-US" sz="4000" b="1" dirty="0" smtClean="0">
                <a:solidFill>
                  <a:schemeClr val="accent1"/>
                </a:solidFill>
                <a:latin typeface="Century Gothic"/>
                <a:ea typeface="Century Gothic"/>
                <a:cs typeface="Century Gothic"/>
                <a:sym typeface="Century Gothic"/>
              </a:rPr>
              <a:t>Results</a:t>
            </a:r>
            <a:endParaRPr lang="en-US" sz="4000" b="1" dirty="0">
              <a:solidFill>
                <a:schemeClr val="accent1"/>
              </a:solidFill>
              <a:latin typeface="Century Gothic"/>
              <a:ea typeface="Century Gothic"/>
              <a:cs typeface="Century Gothic"/>
              <a:sym typeface="Century Gothic"/>
            </a:endParaRPr>
          </a:p>
        </p:txBody>
      </p:sp>
      <p:pic>
        <p:nvPicPr>
          <p:cNvPr id="5" name="VPSWorkingV2ShortenedLULC">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275491" y="1195753"/>
            <a:ext cx="8415924" cy="4730262"/>
          </a:xfrm>
          <a:prstGeom prst="rect">
            <a:avLst/>
          </a:prstGeom>
        </p:spPr>
      </p:pic>
    </p:spTree>
    <p:extLst>
      <p:ext uri="{BB962C8B-B14F-4D97-AF65-F5344CB8AC3E}">
        <p14:creationId xmlns:p14="http://schemas.microsoft.com/office/powerpoint/2010/main" xmlns="" val="388863950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85"/>
          <p:cNvSpPr txBox="1">
            <a:spLocks noGrp="1"/>
          </p:cNvSpPr>
          <p:nvPr>
            <p:ph type="body" idx="2"/>
          </p:nvPr>
        </p:nvSpPr>
        <p:spPr>
          <a:xfrm>
            <a:off x="71250" y="173492"/>
            <a:ext cx="8906494" cy="874258"/>
          </a:xfrm>
          <a:prstGeom prst="rect">
            <a:avLst/>
          </a:prstGeom>
        </p:spPr>
        <p:txBody>
          <a:bodyPr lIns="91425" tIns="91425" rIns="91425" bIns="91425" anchor="b" anchorCtr="0">
            <a:noAutofit/>
          </a:bodyPr>
          <a:lstStyle/>
          <a:p>
            <a:pPr lvl="0" algn="r" rtl="0">
              <a:spcBef>
                <a:spcPts val="0"/>
              </a:spcBef>
              <a:buNone/>
            </a:pPr>
            <a:r>
              <a:rPr lang="en-US" sz="4000" b="1" dirty="0" smtClean="0">
                <a:solidFill>
                  <a:schemeClr val="accent1"/>
                </a:solidFill>
                <a:latin typeface="Century Gothic"/>
                <a:ea typeface="Century Gothic"/>
                <a:cs typeface="Century Gothic"/>
                <a:sym typeface="Century Gothic"/>
              </a:rPr>
              <a:t>Mesquite Tree Coverage over Time</a:t>
            </a:r>
            <a:endParaRPr lang="en-US" sz="4000" b="1" dirty="0">
              <a:solidFill>
                <a:schemeClr val="accent1"/>
              </a:solidFill>
              <a:latin typeface="Century Gothic"/>
              <a:ea typeface="Century Gothic"/>
              <a:cs typeface="Century Gothic"/>
              <a:sym typeface="Century Gothic"/>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89899" y="1109750"/>
            <a:ext cx="5950931" cy="5484440"/>
          </a:xfrm>
          <a:prstGeom prst="rect">
            <a:avLst/>
          </a:prstGeom>
        </p:spPr>
      </p:pic>
    </p:spTree>
    <p:extLst>
      <p:ext uri="{BB962C8B-B14F-4D97-AF65-F5344CB8AC3E}">
        <p14:creationId xmlns:p14="http://schemas.microsoft.com/office/powerpoint/2010/main" xmlns="" val="15620169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2871</TotalTime>
  <Words>3469</Words>
  <Application>Microsoft Office PowerPoint</Application>
  <PresentationFormat>On-screen Show (4:3)</PresentationFormat>
  <Paragraphs>340</Paragraphs>
  <Slides>24</Slides>
  <Notes>24</Notes>
  <HiddenSlides>0</HiddenSlides>
  <MMClips>3</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dc:creator>
  <cp:lastModifiedBy>nasadevelop</cp:lastModifiedBy>
  <cp:revision>290</cp:revision>
  <dcterms:modified xsi:type="dcterms:W3CDTF">2015-08-07T14:24:35Z</dcterms:modified>
</cp:coreProperties>
</file>