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6.xml" ContentType="application/vnd.openxmlformats-officedocument.drawingml.chart+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Override PartName="/ppt/charts/colors6.xml" ContentType="application/vnd.ms-office.chartcolorstyle+xml"/>
  <Override PartName="/ppt/charts/style6.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2"/>
  </p:notesMasterIdLst>
  <p:sldIdLst>
    <p:sldId id="282" r:id="rId2"/>
    <p:sldId id="257" r:id="rId3"/>
    <p:sldId id="294" r:id="rId4"/>
    <p:sldId id="295" r:id="rId5"/>
    <p:sldId id="296" r:id="rId6"/>
    <p:sldId id="299" r:id="rId7"/>
    <p:sldId id="300" r:id="rId8"/>
    <p:sldId id="297" r:id="rId9"/>
    <p:sldId id="298" r:id="rId10"/>
    <p:sldId id="293" r:id="rId11"/>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DFFFDA97-C410-4515-9EC5-FAA965A8F652}">
  <a:tblStyle styleId="{DFFFDA97-C410-4515-9EC5-FAA965A8F652}"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76DEA7D7-A8CA-4C99-8529-A73FEB51DDB6}" styleName="Table_1">
    <a:wholeTbl>
      <a:tcStyle>
        <a:tcBdr>
          <a:left>
            <a:ln w="12700" cap="flat" cmpd="sng">
              <a:solidFill>
                <a:srgbClr val="000000"/>
              </a:solidFill>
              <a:prstDash val="solid"/>
              <a:round/>
              <a:headEnd type="none" w="med" len="med"/>
              <a:tailEnd type="none" w="med" len="med"/>
            </a:ln>
          </a:left>
          <a:right>
            <a:ln w="12700" cap="flat" cmpd="sng">
              <a:solidFill>
                <a:srgbClr val="000000"/>
              </a:solidFill>
              <a:prstDash val="solid"/>
              <a:round/>
              <a:headEnd type="none" w="med" len="med"/>
              <a:tailEnd type="none" w="med" len="med"/>
            </a:ln>
          </a:right>
          <a:top>
            <a:ln w="12700" cap="flat" cmpd="sng">
              <a:solidFill>
                <a:srgbClr val="000000"/>
              </a:solidFill>
              <a:prstDash val="solid"/>
              <a:round/>
              <a:headEnd type="none" w="med" len="med"/>
              <a:tailEnd type="none" w="med" len="med"/>
            </a:ln>
          </a:top>
          <a:bottom>
            <a:ln w="12700" cap="flat" cmpd="sng">
              <a:solidFill>
                <a:srgbClr val="000000"/>
              </a:solidFill>
              <a:prstDash val="solid"/>
              <a:round/>
              <a:headEnd type="none" w="med" len="med"/>
              <a:tailEnd type="none" w="med" len="med"/>
            </a:ln>
          </a:bottom>
          <a:insideH>
            <a:ln w="12700" cap="flat" cmpd="sng">
              <a:solidFill>
                <a:srgbClr val="000000"/>
              </a:solidFill>
              <a:prstDash val="solid"/>
              <a:round/>
              <a:headEnd type="none" w="med" len="med"/>
              <a:tailEnd type="none" w="med" len="med"/>
            </a:ln>
          </a:insideH>
          <a:insideV>
            <a:ln w="12700"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84" autoAdjust="0"/>
    <p:restoredTop sz="76115" autoAdjust="0"/>
  </p:normalViewPr>
  <p:slideViewPr>
    <p:cSldViewPr snapToGrid="0">
      <p:cViewPr>
        <p:scale>
          <a:sx n="50" d="100"/>
          <a:sy n="50" d="100"/>
        </p:scale>
        <p:origin x="-960" y="-3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Users\knewtoff\Google%20Drive\NASA%20DEVELOP%20Goddard%20-%20Ecological%20Forecasting%20-%20Summer%202015\Data\ClimateChange_Temp.xlsx"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package" Target="../embeddings/Microsoft_Excel_Worksheet1.xlsx"/><Relationship Id="rId1" Type="http://schemas.openxmlformats.org/officeDocument/2006/relationships/themeOverride" Target="../theme/themeOverride1.xml"/><Relationship Id="rId4" Type="http://schemas.microsoft.com/office/2011/relationships/chartStyle" Target="style2.xm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C:\Users\knewtoff\Google%20Drive\NASA%20DEVELOP%20Goddard%20-%20Ecological%20Forecasting%20-%20Summer%202015\Data\ClimateChange_Temp.xlsx" TargetMode="Externa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C:\Users\knewtoff\Google%20Drive\NASA%20DEVELOP%20Goddard%20-%20Ecological%20Forecasting%20-%20Summer%202015\Data\ClimateChange_Temp.xlsx" TargetMode="External"/></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file:///C:\Users\knewtoff\Google%20Drive\NASA%20DEVELOP%20Goddard%20-%20Ecological%20Forecasting%20-%20Summer%202015\Data\ClimateChange_Temp.xlsx" TargetMode="External"/></Relationships>
</file>

<file path=ppt/charts/_rels/chart6.xml.rels><?xml version="1.0" encoding="UTF-8" standalone="yes"?>
<Relationships xmlns="http://schemas.openxmlformats.org/package/2006/relationships"><Relationship Id="rId3" Type="http://schemas.microsoft.com/office/2011/relationships/chartColorStyle" Target="colors6.xml"/><Relationship Id="rId2" Type="http://schemas.openxmlformats.org/officeDocument/2006/relationships/package" Target="../embeddings/Microsoft_Excel_Worksheet2.xlsx"/><Relationship Id="rId1" Type="http://schemas.openxmlformats.org/officeDocument/2006/relationships/themeOverride" Target="../theme/themeOverride2.xml"/><Relationship Id="rId4"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26567151833864"/>
          <c:y val="7.780927022062234E-2"/>
          <c:w val="0.808839540055318"/>
          <c:h val="0.64016848199209542"/>
        </c:manualLayout>
      </c:layout>
      <c:lineChart>
        <c:grouping val="standard"/>
        <c:varyColors val="0"/>
        <c:ser>
          <c:idx val="0"/>
          <c:order val="0"/>
          <c:tx>
            <c:strRef>
              <c:f>August!$B$1</c:f>
              <c:strCache>
                <c:ptCount val="1"/>
                <c:pt idx="0">
                  <c:v>Commit</c:v>
                </c:pt>
              </c:strCache>
            </c:strRef>
          </c:tx>
          <c:spPr>
            <a:ln w="28575" cap="rnd">
              <a:solidFill>
                <a:srgbClr val="FFFF00"/>
              </a:solidFill>
              <a:round/>
            </a:ln>
            <a:effectLst/>
          </c:spPr>
          <c:marker>
            <c:symbol val="none"/>
          </c:marker>
          <c:cat>
            <c:numRef>
              <c:f>August!$A$2:$A$86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August!$B$2:$B$86</c:f>
              <c:numCache>
                <c:formatCode>General</c:formatCode>
                <c:ptCount val="85"/>
                <c:pt idx="0">
                  <c:v>25.227380000000039</c:v>
                </c:pt>
                <c:pt idx="1">
                  <c:v>25.26332999999903</c:v>
                </c:pt>
                <c:pt idx="2">
                  <c:v>25.416649999999038</c:v>
                </c:pt>
                <c:pt idx="3">
                  <c:v>25.576900000000023</c:v>
                </c:pt>
                <c:pt idx="4">
                  <c:v>25.314170000000047</c:v>
                </c:pt>
                <c:pt idx="5">
                  <c:v>25.602169999999035</c:v>
                </c:pt>
                <c:pt idx="6">
                  <c:v>25.13035999999903</c:v>
                </c:pt>
                <c:pt idx="7">
                  <c:v>24.881430000000023</c:v>
                </c:pt>
                <c:pt idx="8">
                  <c:v>25.298879999999031</c:v>
                </c:pt>
                <c:pt idx="9">
                  <c:v>25.243250000000046</c:v>
                </c:pt>
                <c:pt idx="10">
                  <c:v>25.073419999999032</c:v>
                </c:pt>
                <c:pt idx="11">
                  <c:v>24.986140000000034</c:v>
                </c:pt>
                <c:pt idx="12">
                  <c:v>25.20419000000004</c:v>
                </c:pt>
                <c:pt idx="13">
                  <c:v>25.135100000000023</c:v>
                </c:pt>
                <c:pt idx="14">
                  <c:v>25.272790000000043</c:v>
                </c:pt>
                <c:pt idx="15">
                  <c:v>25.468990000000019</c:v>
                </c:pt>
                <c:pt idx="16">
                  <c:v>25.205219999999031</c:v>
                </c:pt>
                <c:pt idx="17">
                  <c:v>25.214500000000044</c:v>
                </c:pt>
                <c:pt idx="18">
                  <c:v>24.948689999999033</c:v>
                </c:pt>
                <c:pt idx="19">
                  <c:v>25.121999999999048</c:v>
                </c:pt>
                <c:pt idx="20">
                  <c:v>24.960290000000043</c:v>
                </c:pt>
                <c:pt idx="21">
                  <c:v>25.440759999999045</c:v>
                </c:pt>
                <c:pt idx="22">
                  <c:v>25.117969999999048</c:v>
                </c:pt>
                <c:pt idx="23">
                  <c:v>25.256799999999032</c:v>
                </c:pt>
                <c:pt idx="24">
                  <c:v>25.41939999999903</c:v>
                </c:pt>
                <c:pt idx="25">
                  <c:v>25.218740000000025</c:v>
                </c:pt>
                <c:pt idx="26">
                  <c:v>25.20930999999905</c:v>
                </c:pt>
                <c:pt idx="27">
                  <c:v>25.174770000000024</c:v>
                </c:pt>
                <c:pt idx="28">
                  <c:v>25.527460000000019</c:v>
                </c:pt>
                <c:pt idx="29">
                  <c:v>25.229730000000018</c:v>
                </c:pt>
                <c:pt idx="30">
                  <c:v>25.433860000000038</c:v>
                </c:pt>
                <c:pt idx="31">
                  <c:v>25.070059999999046</c:v>
                </c:pt>
                <c:pt idx="32">
                  <c:v>24.941400000000044</c:v>
                </c:pt>
                <c:pt idx="33">
                  <c:v>25.032740000000047</c:v>
                </c:pt>
                <c:pt idx="34">
                  <c:v>25.021690000000035</c:v>
                </c:pt>
                <c:pt idx="35">
                  <c:v>25.435780000000022</c:v>
                </c:pt>
                <c:pt idx="36">
                  <c:v>25.044149999999036</c:v>
                </c:pt>
                <c:pt idx="37">
                  <c:v>24.96718999999905</c:v>
                </c:pt>
                <c:pt idx="38">
                  <c:v>25.335779999999033</c:v>
                </c:pt>
                <c:pt idx="39">
                  <c:v>25.23037000000005</c:v>
                </c:pt>
                <c:pt idx="40">
                  <c:v>24.95971000000003</c:v>
                </c:pt>
                <c:pt idx="41">
                  <c:v>24.802090000000021</c:v>
                </c:pt>
                <c:pt idx="42">
                  <c:v>25.21819000000005</c:v>
                </c:pt>
                <c:pt idx="43">
                  <c:v>24.966390000000047</c:v>
                </c:pt>
                <c:pt idx="44">
                  <c:v>25.24648000000002</c:v>
                </c:pt>
                <c:pt idx="45">
                  <c:v>25.034910000000025</c:v>
                </c:pt>
                <c:pt idx="46">
                  <c:v>25.456020000000024</c:v>
                </c:pt>
                <c:pt idx="47">
                  <c:v>25.232780000000048</c:v>
                </c:pt>
                <c:pt idx="48">
                  <c:v>25.420980000000043</c:v>
                </c:pt>
                <c:pt idx="49">
                  <c:v>25.153800000000047</c:v>
                </c:pt>
                <c:pt idx="50">
                  <c:v>25.416410000000042</c:v>
                </c:pt>
                <c:pt idx="51">
                  <c:v>25.364709999999036</c:v>
                </c:pt>
                <c:pt idx="52">
                  <c:v>25.209860000000049</c:v>
                </c:pt>
                <c:pt idx="53">
                  <c:v>25.281339999999034</c:v>
                </c:pt>
                <c:pt idx="54">
                  <c:v>25.523549999999034</c:v>
                </c:pt>
                <c:pt idx="55">
                  <c:v>25.383020000000045</c:v>
                </c:pt>
                <c:pt idx="56">
                  <c:v>25.340970000000027</c:v>
                </c:pt>
                <c:pt idx="57">
                  <c:v>24.973600000000033</c:v>
                </c:pt>
                <c:pt idx="58">
                  <c:v>25.100310000000036</c:v>
                </c:pt>
                <c:pt idx="59">
                  <c:v>25.12474999999904</c:v>
                </c:pt>
                <c:pt idx="60">
                  <c:v>25.578639999999041</c:v>
                </c:pt>
                <c:pt idx="61">
                  <c:v>25.420069999999043</c:v>
                </c:pt>
                <c:pt idx="62">
                  <c:v>25.476890000000026</c:v>
                </c:pt>
                <c:pt idx="63">
                  <c:v>24.925840000000051</c:v>
                </c:pt>
                <c:pt idx="64">
                  <c:v>25.196369999999035</c:v>
                </c:pt>
                <c:pt idx="65">
                  <c:v>25.36922999999905</c:v>
                </c:pt>
                <c:pt idx="66">
                  <c:v>25.203940000000046</c:v>
                </c:pt>
                <c:pt idx="67">
                  <c:v>25.227929999999049</c:v>
                </c:pt>
                <c:pt idx="68">
                  <c:v>25.685629999999037</c:v>
                </c:pt>
                <c:pt idx="69">
                  <c:v>25.37474999999904</c:v>
                </c:pt>
                <c:pt idx="70">
                  <c:v>25.27147999999903</c:v>
                </c:pt>
                <c:pt idx="71">
                  <c:v>25.25356000000005</c:v>
                </c:pt>
                <c:pt idx="72">
                  <c:v>25.445370000000025</c:v>
                </c:pt>
                <c:pt idx="73">
                  <c:v>25.06597000000005</c:v>
                </c:pt>
                <c:pt idx="74">
                  <c:v>25.263209999999049</c:v>
                </c:pt>
                <c:pt idx="75">
                  <c:v>25.207090000000051</c:v>
                </c:pt>
                <c:pt idx="76">
                  <c:v>25.151699999999039</c:v>
                </c:pt>
                <c:pt idx="77">
                  <c:v>25.540119999999035</c:v>
                </c:pt>
                <c:pt idx="78">
                  <c:v>25.294030000000021</c:v>
                </c:pt>
                <c:pt idx="79">
                  <c:v>25.324820000000045</c:v>
                </c:pt>
                <c:pt idx="80">
                  <c:v>25.109580000000051</c:v>
                </c:pt>
                <c:pt idx="81">
                  <c:v>25.132649999999046</c:v>
                </c:pt>
                <c:pt idx="82">
                  <c:v>25.604489999999032</c:v>
                </c:pt>
                <c:pt idx="83">
                  <c:v>25.355040000000031</c:v>
                </c:pt>
                <c:pt idx="84">
                  <c:v>25.351980000000026</c:v>
                </c:pt>
              </c:numCache>
            </c:numRef>
          </c:val>
          <c:smooth val="0"/>
        </c:ser>
        <c:ser>
          <c:idx val="1"/>
          <c:order val="1"/>
          <c:tx>
            <c:strRef>
              <c:f>August!$C$1</c:f>
              <c:strCache>
                <c:ptCount val="1"/>
                <c:pt idx="0">
                  <c:v>Low1B</c:v>
                </c:pt>
              </c:strCache>
            </c:strRef>
          </c:tx>
          <c:spPr>
            <a:ln w="28575" cap="rnd">
              <a:solidFill>
                <a:srgbClr val="FFC000"/>
              </a:solidFill>
              <a:round/>
            </a:ln>
            <a:effectLst/>
          </c:spPr>
          <c:marker>
            <c:symbol val="none"/>
          </c:marker>
          <c:cat>
            <c:numRef>
              <c:f>August!$A$2:$A$86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August!$C$2:$C$86</c:f>
              <c:numCache>
                <c:formatCode>General</c:formatCode>
                <c:ptCount val="85"/>
                <c:pt idx="0">
                  <c:v>25.459159999999031</c:v>
                </c:pt>
                <c:pt idx="1">
                  <c:v>25.546900000000051</c:v>
                </c:pt>
                <c:pt idx="2">
                  <c:v>25.514089999999044</c:v>
                </c:pt>
                <c:pt idx="3">
                  <c:v>25.414880000000039</c:v>
                </c:pt>
                <c:pt idx="4">
                  <c:v>25.161399999999048</c:v>
                </c:pt>
                <c:pt idx="5">
                  <c:v>25.531030000000044</c:v>
                </c:pt>
                <c:pt idx="6">
                  <c:v>25.441889999999034</c:v>
                </c:pt>
                <c:pt idx="7">
                  <c:v>25.329310000000021</c:v>
                </c:pt>
                <c:pt idx="8">
                  <c:v>25.614529999999036</c:v>
                </c:pt>
                <c:pt idx="9">
                  <c:v>25.523189999999033</c:v>
                </c:pt>
                <c:pt idx="10">
                  <c:v>25.627339999999037</c:v>
                </c:pt>
                <c:pt idx="11">
                  <c:v>25.455099999999049</c:v>
                </c:pt>
                <c:pt idx="12">
                  <c:v>25.508869999999035</c:v>
                </c:pt>
                <c:pt idx="13">
                  <c:v>25.673550000000034</c:v>
                </c:pt>
                <c:pt idx="14">
                  <c:v>25.884119999999029</c:v>
                </c:pt>
                <c:pt idx="15">
                  <c:v>25.776640000000043</c:v>
                </c:pt>
                <c:pt idx="16">
                  <c:v>25.28463000000005</c:v>
                </c:pt>
                <c:pt idx="17">
                  <c:v>25.575160000000039</c:v>
                </c:pt>
                <c:pt idx="18">
                  <c:v>25.478570000000047</c:v>
                </c:pt>
                <c:pt idx="19">
                  <c:v>25.629879999999048</c:v>
                </c:pt>
                <c:pt idx="20">
                  <c:v>25.564229999999043</c:v>
                </c:pt>
                <c:pt idx="21">
                  <c:v>25.389730000000043</c:v>
                </c:pt>
                <c:pt idx="22">
                  <c:v>25.62814000000003</c:v>
                </c:pt>
                <c:pt idx="23">
                  <c:v>25.424920000000043</c:v>
                </c:pt>
                <c:pt idx="24">
                  <c:v>25.977439999999035</c:v>
                </c:pt>
                <c:pt idx="25">
                  <c:v>25.703790000000026</c:v>
                </c:pt>
                <c:pt idx="26">
                  <c:v>25.447660000000042</c:v>
                </c:pt>
                <c:pt idx="27">
                  <c:v>25.716359999999042</c:v>
                </c:pt>
                <c:pt idx="28">
                  <c:v>25.88447999999903</c:v>
                </c:pt>
                <c:pt idx="29">
                  <c:v>26.071220000000039</c:v>
                </c:pt>
                <c:pt idx="30">
                  <c:v>26.113520000000051</c:v>
                </c:pt>
                <c:pt idx="31">
                  <c:v>25.945250000000044</c:v>
                </c:pt>
                <c:pt idx="32">
                  <c:v>25.848229999999035</c:v>
                </c:pt>
                <c:pt idx="33">
                  <c:v>26.002589999999032</c:v>
                </c:pt>
                <c:pt idx="34">
                  <c:v>25.834919999999045</c:v>
                </c:pt>
                <c:pt idx="35">
                  <c:v>25.978330000000028</c:v>
                </c:pt>
                <c:pt idx="36">
                  <c:v>25.654440000000022</c:v>
                </c:pt>
                <c:pt idx="37">
                  <c:v>25.858640000000037</c:v>
                </c:pt>
                <c:pt idx="38">
                  <c:v>25.681939999999031</c:v>
                </c:pt>
                <c:pt idx="39">
                  <c:v>25.935820000000035</c:v>
                </c:pt>
                <c:pt idx="40">
                  <c:v>25.973989999999048</c:v>
                </c:pt>
                <c:pt idx="41">
                  <c:v>26.03651999999903</c:v>
                </c:pt>
                <c:pt idx="42">
                  <c:v>25.696949999999049</c:v>
                </c:pt>
                <c:pt idx="43">
                  <c:v>26.107749999999044</c:v>
                </c:pt>
                <c:pt idx="44">
                  <c:v>25.920100000000048</c:v>
                </c:pt>
                <c:pt idx="45">
                  <c:v>25.901570000000049</c:v>
                </c:pt>
                <c:pt idx="46">
                  <c:v>26.031789999999035</c:v>
                </c:pt>
                <c:pt idx="47">
                  <c:v>26.09227999999905</c:v>
                </c:pt>
                <c:pt idx="48">
                  <c:v>25.900349999999037</c:v>
                </c:pt>
                <c:pt idx="49">
                  <c:v>26.196369999999035</c:v>
                </c:pt>
                <c:pt idx="50">
                  <c:v>26.049979999999039</c:v>
                </c:pt>
                <c:pt idx="51">
                  <c:v>26.175130000000024</c:v>
                </c:pt>
                <c:pt idx="52">
                  <c:v>25.883200000000045</c:v>
                </c:pt>
                <c:pt idx="53">
                  <c:v>26.244619999999031</c:v>
                </c:pt>
                <c:pt idx="54">
                  <c:v>26.162560000000042</c:v>
                </c:pt>
                <c:pt idx="55">
                  <c:v>26.168240000000026</c:v>
                </c:pt>
                <c:pt idx="56">
                  <c:v>26.322320000000047</c:v>
                </c:pt>
                <c:pt idx="57">
                  <c:v>26.277669999999034</c:v>
                </c:pt>
                <c:pt idx="58">
                  <c:v>26.11940999999905</c:v>
                </c:pt>
                <c:pt idx="59">
                  <c:v>25.973539999999048</c:v>
                </c:pt>
                <c:pt idx="60">
                  <c:v>25.981959999999049</c:v>
                </c:pt>
                <c:pt idx="61">
                  <c:v>26.120840000000044</c:v>
                </c:pt>
                <c:pt idx="62">
                  <c:v>26.030389999999045</c:v>
                </c:pt>
                <c:pt idx="63">
                  <c:v>25.890740000000051</c:v>
                </c:pt>
                <c:pt idx="64">
                  <c:v>26.111320000000035</c:v>
                </c:pt>
                <c:pt idx="65">
                  <c:v>25.948720000000037</c:v>
                </c:pt>
                <c:pt idx="66">
                  <c:v>25.819119999999032</c:v>
                </c:pt>
                <c:pt idx="67">
                  <c:v>26.002949999999032</c:v>
                </c:pt>
                <c:pt idx="68">
                  <c:v>26.08892000000003</c:v>
                </c:pt>
                <c:pt idx="69">
                  <c:v>26.174619999999038</c:v>
                </c:pt>
                <c:pt idx="70">
                  <c:v>26.264730000000043</c:v>
                </c:pt>
                <c:pt idx="71">
                  <c:v>26.21243000000004</c:v>
                </c:pt>
                <c:pt idx="72">
                  <c:v>26.252249999999037</c:v>
                </c:pt>
                <c:pt idx="73">
                  <c:v>25.912040000000047</c:v>
                </c:pt>
                <c:pt idx="74">
                  <c:v>26.13805999999903</c:v>
                </c:pt>
                <c:pt idx="75">
                  <c:v>26.194359999999051</c:v>
                </c:pt>
                <c:pt idx="76">
                  <c:v>26.206080000000043</c:v>
                </c:pt>
                <c:pt idx="77">
                  <c:v>26.175470000000018</c:v>
                </c:pt>
                <c:pt idx="78">
                  <c:v>26.139760000000024</c:v>
                </c:pt>
                <c:pt idx="79">
                  <c:v>26.181630000000041</c:v>
                </c:pt>
                <c:pt idx="80">
                  <c:v>26.271690000000035</c:v>
                </c:pt>
                <c:pt idx="81">
                  <c:v>26.042810000000031</c:v>
                </c:pt>
                <c:pt idx="82">
                  <c:v>26.151760000000024</c:v>
                </c:pt>
                <c:pt idx="83">
                  <c:v>26.125089999999034</c:v>
                </c:pt>
                <c:pt idx="84">
                  <c:v>25.972860000000026</c:v>
                </c:pt>
              </c:numCache>
            </c:numRef>
          </c:val>
          <c:smooth val="0"/>
        </c:ser>
        <c:ser>
          <c:idx val="2"/>
          <c:order val="2"/>
          <c:tx>
            <c:strRef>
              <c:f>August!$D$1</c:f>
              <c:strCache>
                <c:ptCount val="1"/>
                <c:pt idx="0">
                  <c:v>Med A1B</c:v>
                </c:pt>
              </c:strCache>
            </c:strRef>
          </c:tx>
          <c:spPr>
            <a:ln w="28575" cap="rnd">
              <a:solidFill>
                <a:srgbClr val="FF0000"/>
              </a:solidFill>
              <a:round/>
            </a:ln>
            <a:effectLst/>
          </c:spPr>
          <c:marker>
            <c:symbol val="none"/>
          </c:marker>
          <c:cat>
            <c:numRef>
              <c:f>August!$A$2:$A$86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August!$D$2:$D$86</c:f>
              <c:numCache>
                <c:formatCode>General</c:formatCode>
                <c:ptCount val="85"/>
                <c:pt idx="0">
                  <c:v>25.431120000000021</c:v>
                </c:pt>
                <c:pt idx="1">
                  <c:v>25.190579999999045</c:v>
                </c:pt>
                <c:pt idx="2">
                  <c:v>25.310390000000041</c:v>
                </c:pt>
                <c:pt idx="3">
                  <c:v>25.830930000000023</c:v>
                </c:pt>
                <c:pt idx="4">
                  <c:v>25.524590000000046</c:v>
                </c:pt>
                <c:pt idx="5">
                  <c:v>25.581569999999033</c:v>
                </c:pt>
                <c:pt idx="6">
                  <c:v>25.599300000000028</c:v>
                </c:pt>
                <c:pt idx="7">
                  <c:v>25.671320000000037</c:v>
                </c:pt>
                <c:pt idx="8">
                  <c:v>25.410150000000044</c:v>
                </c:pt>
                <c:pt idx="9">
                  <c:v>25.538350000000037</c:v>
                </c:pt>
                <c:pt idx="10">
                  <c:v>25.493550000000027</c:v>
                </c:pt>
                <c:pt idx="11">
                  <c:v>25.609459999999046</c:v>
                </c:pt>
                <c:pt idx="12">
                  <c:v>25.715630000000033</c:v>
                </c:pt>
                <c:pt idx="13">
                  <c:v>25.663629999999046</c:v>
                </c:pt>
                <c:pt idx="14">
                  <c:v>25.700860000000034</c:v>
                </c:pt>
                <c:pt idx="15">
                  <c:v>25.66097000000002</c:v>
                </c:pt>
                <c:pt idx="16">
                  <c:v>25.705529999999044</c:v>
                </c:pt>
                <c:pt idx="17">
                  <c:v>25.947960000000023</c:v>
                </c:pt>
                <c:pt idx="18">
                  <c:v>25.970880000000022</c:v>
                </c:pt>
                <c:pt idx="19">
                  <c:v>25.804380000000037</c:v>
                </c:pt>
                <c:pt idx="20">
                  <c:v>25.806630000000041</c:v>
                </c:pt>
                <c:pt idx="21">
                  <c:v>26.148859999999047</c:v>
                </c:pt>
                <c:pt idx="22">
                  <c:v>26.122580000000028</c:v>
                </c:pt>
                <c:pt idx="23">
                  <c:v>26.038390000000049</c:v>
                </c:pt>
                <c:pt idx="24">
                  <c:v>26.115409999999031</c:v>
                </c:pt>
                <c:pt idx="25">
                  <c:v>25.928030000000035</c:v>
                </c:pt>
                <c:pt idx="26">
                  <c:v>26.430629999999042</c:v>
                </c:pt>
                <c:pt idx="27">
                  <c:v>26.171869999999046</c:v>
                </c:pt>
                <c:pt idx="28">
                  <c:v>25.914419999999041</c:v>
                </c:pt>
                <c:pt idx="29">
                  <c:v>26.164000000000044</c:v>
                </c:pt>
                <c:pt idx="30">
                  <c:v>26.203700000000026</c:v>
                </c:pt>
                <c:pt idx="31">
                  <c:v>26.288420000000031</c:v>
                </c:pt>
                <c:pt idx="32">
                  <c:v>26.445460000000026</c:v>
                </c:pt>
                <c:pt idx="33">
                  <c:v>26.359799999999041</c:v>
                </c:pt>
                <c:pt idx="34">
                  <c:v>26.193439999999043</c:v>
                </c:pt>
                <c:pt idx="35">
                  <c:v>26.544950000000028</c:v>
                </c:pt>
                <c:pt idx="36">
                  <c:v>26.114340000000027</c:v>
                </c:pt>
                <c:pt idx="37">
                  <c:v>26.457329999999047</c:v>
                </c:pt>
                <c:pt idx="38">
                  <c:v>26.573180000000036</c:v>
                </c:pt>
                <c:pt idx="39">
                  <c:v>26.668210000000045</c:v>
                </c:pt>
                <c:pt idx="40">
                  <c:v>26.427029999999036</c:v>
                </c:pt>
                <c:pt idx="41">
                  <c:v>26.486540000000048</c:v>
                </c:pt>
                <c:pt idx="42">
                  <c:v>26.541469999999038</c:v>
                </c:pt>
                <c:pt idx="43">
                  <c:v>26.594199999999034</c:v>
                </c:pt>
                <c:pt idx="44">
                  <c:v>26.514580000000024</c:v>
                </c:pt>
                <c:pt idx="45">
                  <c:v>26.352900000000034</c:v>
                </c:pt>
                <c:pt idx="46">
                  <c:v>26.569209999999032</c:v>
                </c:pt>
                <c:pt idx="47">
                  <c:v>26.769100000000037</c:v>
                </c:pt>
                <c:pt idx="48">
                  <c:v>26.462669999999036</c:v>
                </c:pt>
                <c:pt idx="49">
                  <c:v>26.597070000000031</c:v>
                </c:pt>
                <c:pt idx="50">
                  <c:v>26.599939999999037</c:v>
                </c:pt>
                <c:pt idx="51">
                  <c:v>26.768520000000024</c:v>
                </c:pt>
                <c:pt idx="52">
                  <c:v>26.856410000000039</c:v>
                </c:pt>
                <c:pt idx="53">
                  <c:v>26.856129999999041</c:v>
                </c:pt>
                <c:pt idx="54">
                  <c:v>26.662259999999037</c:v>
                </c:pt>
                <c:pt idx="55">
                  <c:v>26.784570000000031</c:v>
                </c:pt>
                <c:pt idx="56">
                  <c:v>26.758939999999029</c:v>
                </c:pt>
                <c:pt idx="57">
                  <c:v>26.927029999999036</c:v>
                </c:pt>
                <c:pt idx="58">
                  <c:v>27.050409999999033</c:v>
                </c:pt>
                <c:pt idx="59">
                  <c:v>26.943630000000041</c:v>
                </c:pt>
                <c:pt idx="60">
                  <c:v>26.952660000000037</c:v>
                </c:pt>
                <c:pt idx="61">
                  <c:v>26.99467999999905</c:v>
                </c:pt>
                <c:pt idx="62">
                  <c:v>26.824820000000045</c:v>
                </c:pt>
                <c:pt idx="63">
                  <c:v>26.970389999999043</c:v>
                </c:pt>
                <c:pt idx="64">
                  <c:v>26.805780000000027</c:v>
                </c:pt>
                <c:pt idx="65">
                  <c:v>26.850789999998995</c:v>
                </c:pt>
                <c:pt idx="66">
                  <c:v>26.941490000000044</c:v>
                </c:pt>
                <c:pt idx="67">
                  <c:v>26.969080000000019</c:v>
                </c:pt>
                <c:pt idx="68">
                  <c:v>26.924250000000029</c:v>
                </c:pt>
                <c:pt idx="69">
                  <c:v>26.942960000000028</c:v>
                </c:pt>
                <c:pt idx="70">
                  <c:v>26.912959999999032</c:v>
                </c:pt>
                <c:pt idx="71">
                  <c:v>26.860589999999036</c:v>
                </c:pt>
                <c:pt idx="72">
                  <c:v>27.16029999999904</c:v>
                </c:pt>
                <c:pt idx="73">
                  <c:v>26.875570000000039</c:v>
                </c:pt>
                <c:pt idx="74">
                  <c:v>26.553489999999044</c:v>
                </c:pt>
                <c:pt idx="75">
                  <c:v>26.626000000000033</c:v>
                </c:pt>
                <c:pt idx="76">
                  <c:v>27.005329999999049</c:v>
                </c:pt>
                <c:pt idx="77">
                  <c:v>27.022790000000043</c:v>
                </c:pt>
                <c:pt idx="78">
                  <c:v>27.192190000000039</c:v>
                </c:pt>
                <c:pt idx="79">
                  <c:v>26.827600000000018</c:v>
                </c:pt>
                <c:pt idx="80">
                  <c:v>26.704310000000021</c:v>
                </c:pt>
                <c:pt idx="81">
                  <c:v>26.942989999999043</c:v>
                </c:pt>
                <c:pt idx="82">
                  <c:v>27.010340000000042</c:v>
                </c:pt>
                <c:pt idx="83">
                  <c:v>26.937830000000019</c:v>
                </c:pt>
                <c:pt idx="84">
                  <c:v>26.836659999999029</c:v>
                </c:pt>
              </c:numCache>
            </c:numRef>
          </c:val>
          <c:smooth val="0"/>
        </c:ser>
        <c:ser>
          <c:idx val="3"/>
          <c:order val="3"/>
          <c:tx>
            <c:strRef>
              <c:f>August!$E$1</c:f>
              <c:strCache>
                <c:ptCount val="1"/>
                <c:pt idx="0">
                  <c:v>High A2</c:v>
                </c:pt>
              </c:strCache>
            </c:strRef>
          </c:tx>
          <c:spPr>
            <a:ln w="28575" cap="rnd">
              <a:solidFill>
                <a:srgbClr val="C00000"/>
              </a:solidFill>
              <a:round/>
            </a:ln>
            <a:effectLst/>
          </c:spPr>
          <c:marker>
            <c:symbol val="none"/>
          </c:marker>
          <c:cat>
            <c:numRef>
              <c:f>August!$A$2:$A$86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August!$E$2:$E$86</c:f>
              <c:numCache>
                <c:formatCode>General</c:formatCode>
                <c:ptCount val="85"/>
                <c:pt idx="0">
                  <c:v>25.779959999999051</c:v>
                </c:pt>
                <c:pt idx="1">
                  <c:v>25.544030000000021</c:v>
                </c:pt>
                <c:pt idx="2">
                  <c:v>25.795710000000042</c:v>
                </c:pt>
                <c:pt idx="3">
                  <c:v>25.492789999999047</c:v>
                </c:pt>
                <c:pt idx="4">
                  <c:v>25.584339999999031</c:v>
                </c:pt>
                <c:pt idx="5">
                  <c:v>25.548969999999031</c:v>
                </c:pt>
                <c:pt idx="6">
                  <c:v>25.372920000000022</c:v>
                </c:pt>
                <c:pt idx="7">
                  <c:v>25.398889999999028</c:v>
                </c:pt>
                <c:pt idx="8">
                  <c:v>25.730620000000044</c:v>
                </c:pt>
                <c:pt idx="9">
                  <c:v>25.168120000000044</c:v>
                </c:pt>
                <c:pt idx="10">
                  <c:v>25.396139999999036</c:v>
                </c:pt>
                <c:pt idx="11">
                  <c:v>25.466490000000022</c:v>
                </c:pt>
                <c:pt idx="12">
                  <c:v>25.539509999999041</c:v>
                </c:pt>
                <c:pt idx="13">
                  <c:v>25.567100000000039</c:v>
                </c:pt>
                <c:pt idx="14">
                  <c:v>25.926110000000051</c:v>
                </c:pt>
                <c:pt idx="15">
                  <c:v>25.94912000000005</c:v>
                </c:pt>
                <c:pt idx="16">
                  <c:v>26.096699999999032</c:v>
                </c:pt>
                <c:pt idx="17">
                  <c:v>25.365620000000035</c:v>
                </c:pt>
                <c:pt idx="18">
                  <c:v>25.647149999999044</c:v>
                </c:pt>
                <c:pt idx="19">
                  <c:v>25.55197000000004</c:v>
                </c:pt>
                <c:pt idx="20">
                  <c:v>25.996759999999028</c:v>
                </c:pt>
                <c:pt idx="21">
                  <c:v>25.942589999999029</c:v>
                </c:pt>
                <c:pt idx="22">
                  <c:v>26.113820000000032</c:v>
                </c:pt>
                <c:pt idx="23">
                  <c:v>25.630610000000047</c:v>
                </c:pt>
                <c:pt idx="24">
                  <c:v>25.881679999999051</c:v>
                </c:pt>
                <c:pt idx="25">
                  <c:v>26.071560000000034</c:v>
                </c:pt>
                <c:pt idx="26">
                  <c:v>26.066130000000044</c:v>
                </c:pt>
                <c:pt idx="27">
                  <c:v>25.895560000000046</c:v>
                </c:pt>
                <c:pt idx="28">
                  <c:v>26.128110000000049</c:v>
                </c:pt>
                <c:pt idx="29">
                  <c:v>26.12411000000003</c:v>
                </c:pt>
                <c:pt idx="30">
                  <c:v>26.316250000000025</c:v>
                </c:pt>
                <c:pt idx="31">
                  <c:v>25.996759999999028</c:v>
                </c:pt>
                <c:pt idx="32">
                  <c:v>26.094379999999035</c:v>
                </c:pt>
                <c:pt idx="33">
                  <c:v>26.44186000000002</c:v>
                </c:pt>
                <c:pt idx="34">
                  <c:v>26.006920000000036</c:v>
                </c:pt>
                <c:pt idx="35">
                  <c:v>26.284169999999051</c:v>
                </c:pt>
                <c:pt idx="36">
                  <c:v>26.246180000000038</c:v>
                </c:pt>
                <c:pt idx="37">
                  <c:v>26.401760000000024</c:v>
                </c:pt>
                <c:pt idx="38">
                  <c:v>26.456929999999033</c:v>
                </c:pt>
                <c:pt idx="39">
                  <c:v>26.48544000000004</c:v>
                </c:pt>
                <c:pt idx="40">
                  <c:v>26.737999999999033</c:v>
                </c:pt>
                <c:pt idx="41">
                  <c:v>26.555440000000033</c:v>
                </c:pt>
                <c:pt idx="42">
                  <c:v>26.55758000000003</c:v>
                </c:pt>
                <c:pt idx="43">
                  <c:v>26.360069999999041</c:v>
                </c:pt>
                <c:pt idx="44">
                  <c:v>26.786890000000028</c:v>
                </c:pt>
                <c:pt idx="45">
                  <c:v>26.549650000000042</c:v>
                </c:pt>
                <c:pt idx="46">
                  <c:v>26.653530000000046</c:v>
                </c:pt>
                <c:pt idx="47">
                  <c:v>26.670499999999038</c:v>
                </c:pt>
                <c:pt idx="48">
                  <c:v>26.747460000000046</c:v>
                </c:pt>
                <c:pt idx="49">
                  <c:v>26.739979999999036</c:v>
                </c:pt>
                <c:pt idx="50">
                  <c:v>26.504110000000026</c:v>
                </c:pt>
                <c:pt idx="51">
                  <c:v>26.585230000000024</c:v>
                </c:pt>
                <c:pt idx="52">
                  <c:v>27.270470000000046</c:v>
                </c:pt>
                <c:pt idx="53">
                  <c:v>27.146449999999049</c:v>
                </c:pt>
                <c:pt idx="54">
                  <c:v>26.995050000000049</c:v>
                </c:pt>
                <c:pt idx="55">
                  <c:v>27.062069999999039</c:v>
                </c:pt>
                <c:pt idx="56">
                  <c:v>26.849939999999037</c:v>
                </c:pt>
                <c:pt idx="57">
                  <c:v>27.174950000000024</c:v>
                </c:pt>
                <c:pt idx="58">
                  <c:v>27.259519999999043</c:v>
                </c:pt>
                <c:pt idx="59">
                  <c:v>27.073819999999046</c:v>
                </c:pt>
                <c:pt idx="60">
                  <c:v>27.455830000000049</c:v>
                </c:pt>
                <c:pt idx="61">
                  <c:v>27.33403999999905</c:v>
                </c:pt>
                <c:pt idx="62">
                  <c:v>27.522820000000024</c:v>
                </c:pt>
                <c:pt idx="63">
                  <c:v>27.320640000000026</c:v>
                </c:pt>
                <c:pt idx="64">
                  <c:v>27.384359999999049</c:v>
                </c:pt>
                <c:pt idx="65">
                  <c:v>27.485010000000045</c:v>
                </c:pt>
                <c:pt idx="66">
                  <c:v>27.582849999999041</c:v>
                </c:pt>
                <c:pt idx="67">
                  <c:v>27.123410000000035</c:v>
                </c:pt>
                <c:pt idx="68">
                  <c:v>27.066220000000044</c:v>
                </c:pt>
                <c:pt idx="69">
                  <c:v>27.535459999999034</c:v>
                </c:pt>
                <c:pt idx="70">
                  <c:v>27.604090000000042</c:v>
                </c:pt>
                <c:pt idx="71">
                  <c:v>27.570640000000026</c:v>
                </c:pt>
                <c:pt idx="72">
                  <c:v>27.918600000000026</c:v>
                </c:pt>
                <c:pt idx="73">
                  <c:v>28.066799999999034</c:v>
                </c:pt>
                <c:pt idx="74">
                  <c:v>27.782860000000028</c:v>
                </c:pt>
                <c:pt idx="75">
                  <c:v>27.927389999999036</c:v>
                </c:pt>
                <c:pt idx="76">
                  <c:v>28.121360000000038</c:v>
                </c:pt>
                <c:pt idx="77">
                  <c:v>27.76153000000005</c:v>
                </c:pt>
                <c:pt idx="78">
                  <c:v>27.551779999999042</c:v>
                </c:pt>
                <c:pt idx="79">
                  <c:v>27.745320000000049</c:v>
                </c:pt>
                <c:pt idx="80">
                  <c:v>27.622609999999042</c:v>
                </c:pt>
                <c:pt idx="81">
                  <c:v>28.224270000000047</c:v>
                </c:pt>
                <c:pt idx="82">
                  <c:v>28.296350000000018</c:v>
                </c:pt>
                <c:pt idx="83">
                  <c:v>27.918019999999046</c:v>
                </c:pt>
                <c:pt idx="84">
                  <c:v>28.084860000000049</c:v>
                </c:pt>
              </c:numCache>
            </c:numRef>
          </c:val>
          <c:smooth val="0"/>
        </c:ser>
        <c:ser>
          <c:idx val="4"/>
          <c:order val="4"/>
          <c:tx>
            <c:strRef>
              <c:f>August!$F$1</c:f>
              <c:strCache>
                <c:ptCount val="1"/>
                <c:pt idx="0">
                  <c:v>Min</c:v>
                </c:pt>
              </c:strCache>
            </c:strRef>
          </c:tx>
          <c:spPr>
            <a:ln w="28575" cap="rnd">
              <a:solidFill>
                <a:srgbClr val="000000"/>
              </a:solidFill>
              <a:round/>
            </a:ln>
            <a:effectLst/>
          </c:spPr>
          <c:marker>
            <c:symbol val="none"/>
          </c:marker>
          <c:cat>
            <c:numRef>
              <c:f>August!$A$2:$A$86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August!$F$2:$F$86</c:f>
              <c:numCache>
                <c:formatCode>General</c:formatCode>
                <c:ptCount val="85"/>
                <c:pt idx="0">
                  <c:v>25.664000000000044</c:v>
                </c:pt>
                <c:pt idx="1">
                  <c:v>25.664000000000044</c:v>
                </c:pt>
                <c:pt idx="2">
                  <c:v>25.664000000000044</c:v>
                </c:pt>
                <c:pt idx="3">
                  <c:v>25.664000000000044</c:v>
                </c:pt>
                <c:pt idx="4">
                  <c:v>25.664000000000044</c:v>
                </c:pt>
                <c:pt idx="5">
                  <c:v>25.664000000000044</c:v>
                </c:pt>
                <c:pt idx="6">
                  <c:v>25.664000000000044</c:v>
                </c:pt>
                <c:pt idx="7">
                  <c:v>25.664000000000044</c:v>
                </c:pt>
                <c:pt idx="8">
                  <c:v>25.664000000000044</c:v>
                </c:pt>
                <c:pt idx="9">
                  <c:v>25.664000000000044</c:v>
                </c:pt>
                <c:pt idx="10">
                  <c:v>25.664000000000044</c:v>
                </c:pt>
                <c:pt idx="11">
                  <c:v>25.664000000000044</c:v>
                </c:pt>
                <c:pt idx="12">
                  <c:v>25.664000000000044</c:v>
                </c:pt>
                <c:pt idx="13">
                  <c:v>25.664000000000044</c:v>
                </c:pt>
                <c:pt idx="14">
                  <c:v>25.664000000000044</c:v>
                </c:pt>
                <c:pt idx="15">
                  <c:v>25.664000000000044</c:v>
                </c:pt>
                <c:pt idx="16">
                  <c:v>25.664000000000044</c:v>
                </c:pt>
                <c:pt idx="17">
                  <c:v>25.664000000000044</c:v>
                </c:pt>
                <c:pt idx="18">
                  <c:v>25.664000000000044</c:v>
                </c:pt>
                <c:pt idx="19">
                  <c:v>25.664000000000044</c:v>
                </c:pt>
                <c:pt idx="20">
                  <c:v>25.664000000000044</c:v>
                </c:pt>
                <c:pt idx="21">
                  <c:v>25.664000000000044</c:v>
                </c:pt>
                <c:pt idx="22">
                  <c:v>25.664000000000044</c:v>
                </c:pt>
                <c:pt idx="23">
                  <c:v>25.664000000000044</c:v>
                </c:pt>
                <c:pt idx="24">
                  <c:v>25.664000000000044</c:v>
                </c:pt>
                <c:pt idx="25">
                  <c:v>25.664000000000044</c:v>
                </c:pt>
                <c:pt idx="26">
                  <c:v>25.664000000000044</c:v>
                </c:pt>
                <c:pt idx="27">
                  <c:v>25.664000000000044</c:v>
                </c:pt>
                <c:pt idx="28">
                  <c:v>25.664000000000044</c:v>
                </c:pt>
                <c:pt idx="29">
                  <c:v>25.664000000000044</c:v>
                </c:pt>
                <c:pt idx="30">
                  <c:v>25.664000000000044</c:v>
                </c:pt>
                <c:pt idx="31">
                  <c:v>25.664000000000044</c:v>
                </c:pt>
                <c:pt idx="32">
                  <c:v>25.664000000000044</c:v>
                </c:pt>
                <c:pt idx="33">
                  <c:v>25.664000000000044</c:v>
                </c:pt>
                <c:pt idx="34">
                  <c:v>25.664000000000044</c:v>
                </c:pt>
                <c:pt idx="35">
                  <c:v>25.664000000000044</c:v>
                </c:pt>
                <c:pt idx="36">
                  <c:v>25.664000000000044</c:v>
                </c:pt>
                <c:pt idx="37">
                  <c:v>25.664000000000044</c:v>
                </c:pt>
                <c:pt idx="38">
                  <c:v>25.664000000000044</c:v>
                </c:pt>
                <c:pt idx="39">
                  <c:v>25.664000000000044</c:v>
                </c:pt>
                <c:pt idx="40">
                  <c:v>25.664000000000044</c:v>
                </c:pt>
                <c:pt idx="41">
                  <c:v>25.664000000000044</c:v>
                </c:pt>
                <c:pt idx="42">
                  <c:v>25.664000000000044</c:v>
                </c:pt>
                <c:pt idx="43">
                  <c:v>25.664000000000044</c:v>
                </c:pt>
                <c:pt idx="44">
                  <c:v>25.664000000000044</c:v>
                </c:pt>
                <c:pt idx="45">
                  <c:v>25.664000000000044</c:v>
                </c:pt>
                <c:pt idx="46">
                  <c:v>25.664000000000044</c:v>
                </c:pt>
                <c:pt idx="47">
                  <c:v>25.664000000000044</c:v>
                </c:pt>
                <c:pt idx="48">
                  <c:v>25.664000000000044</c:v>
                </c:pt>
                <c:pt idx="49">
                  <c:v>25.664000000000044</c:v>
                </c:pt>
                <c:pt idx="50">
                  <c:v>25.664000000000044</c:v>
                </c:pt>
                <c:pt idx="51">
                  <c:v>25.664000000000044</c:v>
                </c:pt>
                <c:pt idx="52">
                  <c:v>25.664000000000044</c:v>
                </c:pt>
                <c:pt idx="53">
                  <c:v>25.664000000000044</c:v>
                </c:pt>
                <c:pt idx="54">
                  <c:v>25.664000000000044</c:v>
                </c:pt>
                <c:pt idx="55">
                  <c:v>25.664000000000044</c:v>
                </c:pt>
                <c:pt idx="56">
                  <c:v>25.664000000000044</c:v>
                </c:pt>
                <c:pt idx="57">
                  <c:v>25.664000000000044</c:v>
                </c:pt>
                <c:pt idx="58">
                  <c:v>25.664000000000044</c:v>
                </c:pt>
                <c:pt idx="59">
                  <c:v>25.664000000000044</c:v>
                </c:pt>
                <c:pt idx="60">
                  <c:v>25.664000000000044</c:v>
                </c:pt>
                <c:pt idx="61">
                  <c:v>25.664000000000044</c:v>
                </c:pt>
                <c:pt idx="62">
                  <c:v>25.664000000000044</c:v>
                </c:pt>
                <c:pt idx="63">
                  <c:v>25.664000000000044</c:v>
                </c:pt>
                <c:pt idx="64">
                  <c:v>25.664000000000044</c:v>
                </c:pt>
                <c:pt idx="65">
                  <c:v>25.664000000000044</c:v>
                </c:pt>
                <c:pt idx="66">
                  <c:v>25.664000000000044</c:v>
                </c:pt>
                <c:pt idx="67">
                  <c:v>25.664000000000044</c:v>
                </c:pt>
                <c:pt idx="68">
                  <c:v>25.664000000000044</c:v>
                </c:pt>
                <c:pt idx="69">
                  <c:v>25.664000000000044</c:v>
                </c:pt>
                <c:pt idx="70">
                  <c:v>25.664000000000044</c:v>
                </c:pt>
                <c:pt idx="71">
                  <c:v>25.664000000000044</c:v>
                </c:pt>
                <c:pt idx="72">
                  <c:v>25.664000000000044</c:v>
                </c:pt>
                <c:pt idx="73">
                  <c:v>25.664000000000044</c:v>
                </c:pt>
                <c:pt idx="74">
                  <c:v>25.664000000000044</c:v>
                </c:pt>
                <c:pt idx="75">
                  <c:v>25.664000000000044</c:v>
                </c:pt>
                <c:pt idx="76">
                  <c:v>25.664000000000044</c:v>
                </c:pt>
                <c:pt idx="77">
                  <c:v>25.664000000000044</c:v>
                </c:pt>
                <c:pt idx="78">
                  <c:v>25.664000000000044</c:v>
                </c:pt>
                <c:pt idx="79">
                  <c:v>25.664000000000044</c:v>
                </c:pt>
                <c:pt idx="80">
                  <c:v>25.664000000000044</c:v>
                </c:pt>
                <c:pt idx="81">
                  <c:v>25.664000000000044</c:v>
                </c:pt>
                <c:pt idx="82">
                  <c:v>25.664000000000044</c:v>
                </c:pt>
                <c:pt idx="83">
                  <c:v>25.664000000000044</c:v>
                </c:pt>
                <c:pt idx="84">
                  <c:v>25.664000000000044</c:v>
                </c:pt>
              </c:numCache>
            </c:numRef>
          </c:val>
          <c:smooth val="0"/>
        </c:ser>
        <c:ser>
          <c:idx val="5"/>
          <c:order val="5"/>
          <c:tx>
            <c:strRef>
              <c:f>August!$G$1</c:f>
              <c:strCache>
                <c:ptCount val="1"/>
                <c:pt idx="0">
                  <c:v>Max</c:v>
                </c:pt>
              </c:strCache>
            </c:strRef>
          </c:tx>
          <c:spPr>
            <a:ln w="28575" cap="rnd">
              <a:solidFill>
                <a:srgbClr val="000000"/>
              </a:solidFill>
              <a:round/>
            </a:ln>
            <a:effectLst/>
          </c:spPr>
          <c:marker>
            <c:symbol val="none"/>
          </c:marker>
          <c:cat>
            <c:numRef>
              <c:f>August!$A$2:$A$86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August!$G$2:$G$86</c:f>
              <c:numCache>
                <c:formatCode>General</c:formatCode>
                <c:ptCount val="85"/>
                <c:pt idx="0">
                  <c:v>27.795000000000016</c:v>
                </c:pt>
                <c:pt idx="1">
                  <c:v>27.795000000000016</c:v>
                </c:pt>
                <c:pt idx="2">
                  <c:v>27.795000000000016</c:v>
                </c:pt>
                <c:pt idx="3">
                  <c:v>27.795000000000016</c:v>
                </c:pt>
                <c:pt idx="4">
                  <c:v>27.795000000000016</c:v>
                </c:pt>
                <c:pt idx="5">
                  <c:v>27.795000000000016</c:v>
                </c:pt>
                <c:pt idx="6">
                  <c:v>27.795000000000016</c:v>
                </c:pt>
                <c:pt idx="7">
                  <c:v>27.795000000000016</c:v>
                </c:pt>
                <c:pt idx="8">
                  <c:v>27.795000000000016</c:v>
                </c:pt>
                <c:pt idx="9">
                  <c:v>27.795000000000016</c:v>
                </c:pt>
                <c:pt idx="10">
                  <c:v>27.795000000000016</c:v>
                </c:pt>
                <c:pt idx="11">
                  <c:v>27.795000000000016</c:v>
                </c:pt>
                <c:pt idx="12">
                  <c:v>27.795000000000016</c:v>
                </c:pt>
                <c:pt idx="13">
                  <c:v>27.795000000000016</c:v>
                </c:pt>
                <c:pt idx="14">
                  <c:v>27.795000000000016</c:v>
                </c:pt>
                <c:pt idx="15">
                  <c:v>27.795000000000016</c:v>
                </c:pt>
                <c:pt idx="16">
                  <c:v>27.795000000000016</c:v>
                </c:pt>
                <c:pt idx="17">
                  <c:v>27.795000000000016</c:v>
                </c:pt>
                <c:pt idx="18">
                  <c:v>27.795000000000016</c:v>
                </c:pt>
                <c:pt idx="19">
                  <c:v>27.795000000000016</c:v>
                </c:pt>
                <c:pt idx="20">
                  <c:v>27.795000000000016</c:v>
                </c:pt>
                <c:pt idx="21">
                  <c:v>27.795000000000016</c:v>
                </c:pt>
                <c:pt idx="22">
                  <c:v>27.795000000000016</c:v>
                </c:pt>
                <c:pt idx="23">
                  <c:v>27.795000000000016</c:v>
                </c:pt>
                <c:pt idx="24">
                  <c:v>27.795000000000016</c:v>
                </c:pt>
                <c:pt idx="25">
                  <c:v>27.795000000000016</c:v>
                </c:pt>
                <c:pt idx="26">
                  <c:v>27.795000000000016</c:v>
                </c:pt>
                <c:pt idx="27">
                  <c:v>27.795000000000016</c:v>
                </c:pt>
                <c:pt idx="28">
                  <c:v>27.795000000000016</c:v>
                </c:pt>
                <c:pt idx="29">
                  <c:v>27.795000000000016</c:v>
                </c:pt>
                <c:pt idx="30">
                  <c:v>27.795000000000016</c:v>
                </c:pt>
                <c:pt idx="31">
                  <c:v>27.795000000000016</c:v>
                </c:pt>
                <c:pt idx="32">
                  <c:v>27.795000000000016</c:v>
                </c:pt>
                <c:pt idx="33">
                  <c:v>27.795000000000016</c:v>
                </c:pt>
                <c:pt idx="34">
                  <c:v>27.795000000000016</c:v>
                </c:pt>
                <c:pt idx="35">
                  <c:v>27.795000000000016</c:v>
                </c:pt>
                <c:pt idx="36">
                  <c:v>27.795000000000016</c:v>
                </c:pt>
                <c:pt idx="37">
                  <c:v>27.795000000000016</c:v>
                </c:pt>
                <c:pt idx="38">
                  <c:v>27.795000000000016</c:v>
                </c:pt>
                <c:pt idx="39">
                  <c:v>27.795000000000016</c:v>
                </c:pt>
                <c:pt idx="40">
                  <c:v>27.795000000000016</c:v>
                </c:pt>
                <c:pt idx="41">
                  <c:v>27.795000000000016</c:v>
                </c:pt>
                <c:pt idx="42">
                  <c:v>27.795000000000016</c:v>
                </c:pt>
                <c:pt idx="43">
                  <c:v>27.795000000000016</c:v>
                </c:pt>
                <c:pt idx="44">
                  <c:v>27.795000000000016</c:v>
                </c:pt>
                <c:pt idx="45">
                  <c:v>27.795000000000016</c:v>
                </c:pt>
                <c:pt idx="46">
                  <c:v>27.795000000000016</c:v>
                </c:pt>
                <c:pt idx="47">
                  <c:v>27.795000000000016</c:v>
                </c:pt>
                <c:pt idx="48">
                  <c:v>27.795000000000016</c:v>
                </c:pt>
                <c:pt idx="49">
                  <c:v>27.795000000000016</c:v>
                </c:pt>
                <c:pt idx="50">
                  <c:v>27.795000000000016</c:v>
                </c:pt>
                <c:pt idx="51">
                  <c:v>27.795000000000016</c:v>
                </c:pt>
                <c:pt idx="52">
                  <c:v>27.795000000000016</c:v>
                </c:pt>
                <c:pt idx="53">
                  <c:v>27.795000000000016</c:v>
                </c:pt>
                <c:pt idx="54">
                  <c:v>27.795000000000016</c:v>
                </c:pt>
                <c:pt idx="55">
                  <c:v>27.795000000000016</c:v>
                </c:pt>
                <c:pt idx="56">
                  <c:v>27.795000000000016</c:v>
                </c:pt>
                <c:pt idx="57">
                  <c:v>27.795000000000016</c:v>
                </c:pt>
                <c:pt idx="58">
                  <c:v>27.795000000000016</c:v>
                </c:pt>
                <c:pt idx="59">
                  <c:v>27.795000000000016</c:v>
                </c:pt>
                <c:pt idx="60">
                  <c:v>27.795000000000016</c:v>
                </c:pt>
                <c:pt idx="61">
                  <c:v>27.795000000000016</c:v>
                </c:pt>
                <c:pt idx="62">
                  <c:v>27.795000000000016</c:v>
                </c:pt>
                <c:pt idx="63">
                  <c:v>27.795000000000016</c:v>
                </c:pt>
                <c:pt idx="64">
                  <c:v>27.795000000000016</c:v>
                </c:pt>
                <c:pt idx="65">
                  <c:v>27.795000000000016</c:v>
                </c:pt>
                <c:pt idx="66">
                  <c:v>27.795000000000016</c:v>
                </c:pt>
                <c:pt idx="67">
                  <c:v>27.795000000000016</c:v>
                </c:pt>
                <c:pt idx="68">
                  <c:v>27.795000000000016</c:v>
                </c:pt>
                <c:pt idx="69">
                  <c:v>27.795000000000016</c:v>
                </c:pt>
                <c:pt idx="70">
                  <c:v>27.795000000000016</c:v>
                </c:pt>
                <c:pt idx="71">
                  <c:v>27.795000000000016</c:v>
                </c:pt>
                <c:pt idx="72">
                  <c:v>27.795000000000016</c:v>
                </c:pt>
                <c:pt idx="73">
                  <c:v>27.795000000000016</c:v>
                </c:pt>
                <c:pt idx="74">
                  <c:v>27.795000000000016</c:v>
                </c:pt>
                <c:pt idx="75">
                  <c:v>27.795000000000016</c:v>
                </c:pt>
                <c:pt idx="76">
                  <c:v>27.795000000000016</c:v>
                </c:pt>
                <c:pt idx="77">
                  <c:v>27.795000000000016</c:v>
                </c:pt>
                <c:pt idx="78">
                  <c:v>27.795000000000016</c:v>
                </c:pt>
                <c:pt idx="79">
                  <c:v>27.795000000000016</c:v>
                </c:pt>
                <c:pt idx="80">
                  <c:v>27.795000000000016</c:v>
                </c:pt>
                <c:pt idx="81">
                  <c:v>27.795000000000016</c:v>
                </c:pt>
                <c:pt idx="82">
                  <c:v>27.795000000000016</c:v>
                </c:pt>
                <c:pt idx="83">
                  <c:v>27.795000000000016</c:v>
                </c:pt>
                <c:pt idx="84">
                  <c:v>27.795000000000016</c:v>
                </c:pt>
              </c:numCache>
            </c:numRef>
          </c:val>
          <c:smooth val="0"/>
        </c:ser>
        <c:ser>
          <c:idx val="6"/>
          <c:order val="6"/>
          <c:tx>
            <c:strRef>
              <c:f>August!#REF!</c:f>
              <c:strCache>
                <c:ptCount val="1"/>
                <c:pt idx="0">
                  <c:v>#REF!</c:v>
                </c:pt>
              </c:strCache>
            </c:strRef>
          </c:tx>
          <c:spPr>
            <a:ln w="28575" cap="rnd">
              <a:solidFill>
                <a:schemeClr val="accent1">
                  <a:lumMod val="60000"/>
                </a:schemeClr>
              </a:solidFill>
              <a:round/>
            </a:ln>
            <a:effectLst/>
          </c:spPr>
          <c:marker>
            <c:symbol val="none"/>
          </c:marker>
          <c:cat>
            <c:numRef>
              <c:f>August!$A$2:$A$86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August!#REF!</c:f>
              <c:numCache>
                <c:formatCode>General</c:formatCode>
                <c:ptCount val="1"/>
                <c:pt idx="0">
                  <c:v>1</c:v>
                </c:pt>
              </c:numCache>
            </c:numRef>
          </c:val>
          <c:smooth val="0"/>
        </c:ser>
        <c:dLbls>
          <c:showLegendKey val="0"/>
          <c:showVal val="0"/>
          <c:showCatName val="0"/>
          <c:showSerName val="0"/>
          <c:showPercent val="0"/>
          <c:showBubbleSize val="0"/>
        </c:dLbls>
        <c:marker val="1"/>
        <c:smooth val="0"/>
        <c:axId val="42695680"/>
        <c:axId val="42701568"/>
      </c:lineChart>
      <c:dateAx>
        <c:axId val="42695680"/>
        <c:scaling>
          <c:orientation val="minMax"/>
        </c:scaling>
        <c:delete val="0"/>
        <c:axPos val="b"/>
        <c:numFmt formatCode="General" sourceLinked="1"/>
        <c:majorTickMark val="out"/>
        <c:minorTickMark val="out"/>
        <c:tickLblPos val="nextTo"/>
        <c:spPr>
          <a:noFill/>
          <a:ln w="9525" cap="flat" cmpd="sng" algn="ctr">
            <a:solidFill>
              <a:srgbClr val="000000"/>
            </a:solidFill>
            <a:round/>
          </a:ln>
          <a:effectLst/>
        </c:spPr>
        <c:txPr>
          <a:bodyPr rot="-2400000" spcFirstLastPara="1" vertOverflow="ellipsis" wrap="square" anchor="ctr" anchorCtr="1"/>
          <a:lstStyle/>
          <a:p>
            <a:pPr>
              <a:defRPr sz="1400" b="0" i="0" u="none" strike="noStrike" kern="1200" baseline="0">
                <a:solidFill>
                  <a:srgbClr val="000000"/>
                </a:solidFill>
                <a:latin typeface="+mn-lt"/>
                <a:ea typeface="+mn-ea"/>
                <a:cs typeface="+mn-cs"/>
              </a:defRPr>
            </a:pPr>
            <a:endParaRPr lang="en-US"/>
          </a:p>
        </c:txPr>
        <c:crossAx val="42701568"/>
        <c:crosses val="autoZero"/>
        <c:auto val="0"/>
        <c:lblOffset val="100"/>
        <c:baseTimeUnit val="days"/>
        <c:majorUnit val="10"/>
        <c:majorTimeUnit val="days"/>
        <c:minorUnit val="5"/>
        <c:minorTimeUnit val="days"/>
      </c:dateAx>
      <c:valAx>
        <c:axId val="42701568"/>
        <c:scaling>
          <c:orientation val="minMax"/>
          <c:max val="29"/>
          <c:min val="24"/>
        </c:scaling>
        <c:delete val="0"/>
        <c:axPos val="l"/>
        <c:numFmt formatCode="General" sourceLinked="1"/>
        <c:majorTickMark val="out"/>
        <c:minorTickMark val="out"/>
        <c:tickLblPos val="nextTo"/>
        <c:spPr>
          <a:noFill/>
          <a:ln>
            <a:solidFill>
              <a:srgbClr val="000000"/>
            </a:solidFill>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42695680"/>
        <c:crosses val="autoZero"/>
        <c:crossBetween val="between"/>
        <c:majorUnit val="2"/>
        <c:minorUnit val="1"/>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373145810595693"/>
          <c:y val="7.803068752695265E-2"/>
          <c:w val="0.81928196707581058"/>
          <c:h val="0.75507244826137665"/>
        </c:manualLayout>
      </c:layout>
      <c:lineChart>
        <c:grouping val="standard"/>
        <c:varyColors val="0"/>
        <c:ser>
          <c:idx val="0"/>
          <c:order val="0"/>
          <c:tx>
            <c:strRef>
              <c:f>July!$B$1</c:f>
              <c:strCache>
                <c:ptCount val="1"/>
                <c:pt idx="0">
                  <c:v>Commit</c:v>
                </c:pt>
              </c:strCache>
            </c:strRef>
          </c:tx>
          <c:spPr>
            <a:ln w="28575" cap="rnd">
              <a:solidFill>
                <a:srgbClr val="FFFF00"/>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July!$B$2:$B$86</c:f>
              <c:numCache>
                <c:formatCode>General</c:formatCode>
                <c:ptCount val="85"/>
                <c:pt idx="0">
                  <c:v>24.880550000000028</c:v>
                </c:pt>
                <c:pt idx="1">
                  <c:v>24.62080999999904</c:v>
                </c:pt>
                <c:pt idx="2">
                  <c:v>25.194299999999032</c:v>
                </c:pt>
                <c:pt idx="3">
                  <c:v>24.800130000000024</c:v>
                </c:pt>
                <c:pt idx="4">
                  <c:v>24.95921999999905</c:v>
                </c:pt>
                <c:pt idx="5">
                  <c:v>25.036370000000034</c:v>
                </c:pt>
                <c:pt idx="6">
                  <c:v>25.107630000000029</c:v>
                </c:pt>
                <c:pt idx="7">
                  <c:v>24.542569999999046</c:v>
                </c:pt>
                <c:pt idx="8">
                  <c:v>24.947719999999038</c:v>
                </c:pt>
                <c:pt idx="9">
                  <c:v>24.863759999999047</c:v>
                </c:pt>
                <c:pt idx="10">
                  <c:v>25.060019999999042</c:v>
                </c:pt>
                <c:pt idx="11">
                  <c:v>24.591120000000046</c:v>
                </c:pt>
                <c:pt idx="12">
                  <c:v>25.037160000000029</c:v>
                </c:pt>
                <c:pt idx="13">
                  <c:v>24.856160000000045</c:v>
                </c:pt>
                <c:pt idx="14">
                  <c:v>24.933070000000043</c:v>
                </c:pt>
                <c:pt idx="15">
                  <c:v>25.46819000000005</c:v>
                </c:pt>
                <c:pt idx="16">
                  <c:v>24.80672999999905</c:v>
                </c:pt>
                <c:pt idx="17">
                  <c:v>24.78069000000005</c:v>
                </c:pt>
                <c:pt idx="18">
                  <c:v>24.928030000000035</c:v>
                </c:pt>
                <c:pt idx="19">
                  <c:v>24.839870000000019</c:v>
                </c:pt>
                <c:pt idx="20">
                  <c:v>24.792929999999046</c:v>
                </c:pt>
                <c:pt idx="21">
                  <c:v>24.72180000000003</c:v>
                </c:pt>
                <c:pt idx="22">
                  <c:v>25.205590000000029</c:v>
                </c:pt>
                <c:pt idx="23">
                  <c:v>25.088949999999045</c:v>
                </c:pt>
                <c:pt idx="24">
                  <c:v>24.606649999999036</c:v>
                </c:pt>
                <c:pt idx="25">
                  <c:v>24.590020000000038</c:v>
                </c:pt>
                <c:pt idx="26">
                  <c:v>24.794520000000034</c:v>
                </c:pt>
                <c:pt idx="27">
                  <c:v>24.955869999999038</c:v>
                </c:pt>
                <c:pt idx="28">
                  <c:v>24.910000000000025</c:v>
                </c:pt>
                <c:pt idx="29">
                  <c:v>24.535150000000044</c:v>
                </c:pt>
                <c:pt idx="30">
                  <c:v>24.924459999999044</c:v>
                </c:pt>
                <c:pt idx="31">
                  <c:v>24.919520000000034</c:v>
                </c:pt>
                <c:pt idx="32">
                  <c:v>24.435240000000022</c:v>
                </c:pt>
                <c:pt idx="33">
                  <c:v>24.989920000000041</c:v>
                </c:pt>
                <c:pt idx="34">
                  <c:v>25.078850000000045</c:v>
                </c:pt>
                <c:pt idx="35">
                  <c:v>24.745870000000025</c:v>
                </c:pt>
                <c:pt idx="36">
                  <c:v>24.837950000000035</c:v>
                </c:pt>
                <c:pt idx="37">
                  <c:v>24.815419999999051</c:v>
                </c:pt>
                <c:pt idx="38">
                  <c:v>24.991720000000043</c:v>
                </c:pt>
                <c:pt idx="39">
                  <c:v>24.444600000000037</c:v>
                </c:pt>
                <c:pt idx="40">
                  <c:v>24.399530000000027</c:v>
                </c:pt>
                <c:pt idx="41">
                  <c:v>24.621790000000033</c:v>
                </c:pt>
                <c:pt idx="42">
                  <c:v>24.758020000000045</c:v>
                </c:pt>
                <c:pt idx="43">
                  <c:v>24.70055999999903</c:v>
                </c:pt>
                <c:pt idx="44">
                  <c:v>24.93733999999904</c:v>
                </c:pt>
                <c:pt idx="45">
                  <c:v>24.66061000000002</c:v>
                </c:pt>
                <c:pt idx="46">
                  <c:v>24.87838000000005</c:v>
                </c:pt>
                <c:pt idx="47">
                  <c:v>24.50445000000002</c:v>
                </c:pt>
                <c:pt idx="48">
                  <c:v>24.858579999998994</c:v>
                </c:pt>
                <c:pt idx="49">
                  <c:v>25.018150000000048</c:v>
                </c:pt>
                <c:pt idx="50">
                  <c:v>25.260030000000029</c:v>
                </c:pt>
                <c:pt idx="51">
                  <c:v>25.008419999999035</c:v>
                </c:pt>
                <c:pt idx="52">
                  <c:v>24.634420000000034</c:v>
                </c:pt>
                <c:pt idx="53">
                  <c:v>25.164000000000044</c:v>
                </c:pt>
                <c:pt idx="54">
                  <c:v>24.655299999999045</c:v>
                </c:pt>
                <c:pt idx="55">
                  <c:v>24.91366000000005</c:v>
                </c:pt>
                <c:pt idx="56">
                  <c:v>25.142080000000021</c:v>
                </c:pt>
                <c:pt idx="57">
                  <c:v>24.844379999999035</c:v>
                </c:pt>
                <c:pt idx="58">
                  <c:v>24.817319999999029</c:v>
                </c:pt>
                <c:pt idx="59">
                  <c:v>24.31785999999903</c:v>
                </c:pt>
                <c:pt idx="60">
                  <c:v>24.819539999998995</c:v>
                </c:pt>
                <c:pt idx="61">
                  <c:v>24.988950000000045</c:v>
                </c:pt>
                <c:pt idx="62">
                  <c:v>25.085290000000043</c:v>
                </c:pt>
                <c:pt idx="63">
                  <c:v>24.640950000000032</c:v>
                </c:pt>
                <c:pt idx="64">
                  <c:v>24.872890000000041</c:v>
                </c:pt>
                <c:pt idx="65">
                  <c:v>24.903530000000046</c:v>
                </c:pt>
                <c:pt idx="66">
                  <c:v>24.917569999999046</c:v>
                </c:pt>
                <c:pt idx="67">
                  <c:v>24.649739999999042</c:v>
                </c:pt>
                <c:pt idx="68">
                  <c:v>25.022820000000024</c:v>
                </c:pt>
                <c:pt idx="69">
                  <c:v>24.70971000000003</c:v>
                </c:pt>
                <c:pt idx="70">
                  <c:v>24.449269999999046</c:v>
                </c:pt>
                <c:pt idx="71">
                  <c:v>24.915609999999049</c:v>
                </c:pt>
                <c:pt idx="72">
                  <c:v>25.123010000000022</c:v>
                </c:pt>
                <c:pt idx="73">
                  <c:v>24.654140000000041</c:v>
                </c:pt>
                <c:pt idx="74">
                  <c:v>24.51744999999903</c:v>
                </c:pt>
                <c:pt idx="75">
                  <c:v>24.821949999999049</c:v>
                </c:pt>
                <c:pt idx="76">
                  <c:v>25.017080000000021</c:v>
                </c:pt>
                <c:pt idx="77">
                  <c:v>24.858240000000023</c:v>
                </c:pt>
                <c:pt idx="78">
                  <c:v>25.114099999999041</c:v>
                </c:pt>
                <c:pt idx="79">
                  <c:v>24.542470000000037</c:v>
                </c:pt>
                <c:pt idx="80">
                  <c:v>25.008999999999048</c:v>
                </c:pt>
                <c:pt idx="81">
                  <c:v>25.06496999999905</c:v>
                </c:pt>
                <c:pt idx="82">
                  <c:v>25.18208999999905</c:v>
                </c:pt>
                <c:pt idx="83">
                  <c:v>24.868710000000021</c:v>
                </c:pt>
                <c:pt idx="84">
                  <c:v>25.024500000000046</c:v>
                </c:pt>
              </c:numCache>
            </c:numRef>
          </c:val>
          <c:smooth val="0"/>
        </c:ser>
        <c:ser>
          <c:idx val="1"/>
          <c:order val="1"/>
          <c:tx>
            <c:strRef>
              <c:f>July!$C$1</c:f>
              <c:strCache>
                <c:ptCount val="1"/>
                <c:pt idx="0">
                  <c:v>Low1B</c:v>
                </c:pt>
              </c:strCache>
            </c:strRef>
          </c:tx>
          <c:spPr>
            <a:ln w="28575" cap="rnd">
              <a:solidFill>
                <a:srgbClr val="FFC000"/>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July!$C$2:$C$86</c:f>
              <c:numCache>
                <c:formatCode>General</c:formatCode>
                <c:ptCount val="85"/>
                <c:pt idx="0">
                  <c:v>25.14662999999905</c:v>
                </c:pt>
                <c:pt idx="1">
                  <c:v>25.07009000000005</c:v>
                </c:pt>
                <c:pt idx="2">
                  <c:v>24.867000000000019</c:v>
                </c:pt>
                <c:pt idx="3">
                  <c:v>25.338769999999045</c:v>
                </c:pt>
                <c:pt idx="4">
                  <c:v>24.731710000000021</c:v>
                </c:pt>
                <c:pt idx="5">
                  <c:v>25.201409999999044</c:v>
                </c:pt>
                <c:pt idx="6">
                  <c:v>25.154930000000036</c:v>
                </c:pt>
                <c:pt idx="7">
                  <c:v>25.198599999999033</c:v>
                </c:pt>
                <c:pt idx="8">
                  <c:v>25.024739999999042</c:v>
                </c:pt>
                <c:pt idx="9">
                  <c:v>25.36940999999905</c:v>
                </c:pt>
                <c:pt idx="10">
                  <c:v>25.192069999999035</c:v>
                </c:pt>
                <c:pt idx="11">
                  <c:v>25.122550000000047</c:v>
                </c:pt>
                <c:pt idx="12">
                  <c:v>25.335380000000043</c:v>
                </c:pt>
                <c:pt idx="13">
                  <c:v>25.380030000000033</c:v>
                </c:pt>
                <c:pt idx="14">
                  <c:v>25.425010000000043</c:v>
                </c:pt>
                <c:pt idx="15">
                  <c:v>25.24589999999904</c:v>
                </c:pt>
                <c:pt idx="16">
                  <c:v>25.106469999999035</c:v>
                </c:pt>
                <c:pt idx="17">
                  <c:v>25.329220000000021</c:v>
                </c:pt>
                <c:pt idx="18">
                  <c:v>25.131099999999037</c:v>
                </c:pt>
                <c:pt idx="19">
                  <c:v>25.434110000000032</c:v>
                </c:pt>
                <c:pt idx="20">
                  <c:v>25.615840000000048</c:v>
                </c:pt>
                <c:pt idx="21">
                  <c:v>25.024440000000027</c:v>
                </c:pt>
                <c:pt idx="22">
                  <c:v>25.267880000000048</c:v>
                </c:pt>
                <c:pt idx="23">
                  <c:v>25.28069000000005</c:v>
                </c:pt>
                <c:pt idx="24">
                  <c:v>25.711479999999028</c:v>
                </c:pt>
                <c:pt idx="25">
                  <c:v>25.36456000000004</c:v>
                </c:pt>
                <c:pt idx="26">
                  <c:v>25.366599999999039</c:v>
                </c:pt>
                <c:pt idx="27">
                  <c:v>25.477720000000033</c:v>
                </c:pt>
                <c:pt idx="28">
                  <c:v>25.452109999999038</c:v>
                </c:pt>
                <c:pt idx="29">
                  <c:v>25.461150000000032</c:v>
                </c:pt>
                <c:pt idx="30">
                  <c:v>25.86143999999905</c:v>
                </c:pt>
                <c:pt idx="31">
                  <c:v>25.32985999999903</c:v>
                </c:pt>
                <c:pt idx="32">
                  <c:v>25.622830000000022</c:v>
                </c:pt>
                <c:pt idx="33">
                  <c:v>25.765680000000032</c:v>
                </c:pt>
                <c:pt idx="34">
                  <c:v>25.693230000000028</c:v>
                </c:pt>
                <c:pt idx="35">
                  <c:v>25.313379999999029</c:v>
                </c:pt>
                <c:pt idx="36">
                  <c:v>25.69885000000005</c:v>
                </c:pt>
                <c:pt idx="37">
                  <c:v>25.723260000000039</c:v>
                </c:pt>
                <c:pt idx="38">
                  <c:v>25.517820000000029</c:v>
                </c:pt>
                <c:pt idx="39">
                  <c:v>25.692350000000033</c:v>
                </c:pt>
                <c:pt idx="40">
                  <c:v>25.517329999999049</c:v>
                </c:pt>
                <c:pt idx="41">
                  <c:v>25.730550000000051</c:v>
                </c:pt>
                <c:pt idx="42">
                  <c:v>25.675470000000018</c:v>
                </c:pt>
                <c:pt idx="43">
                  <c:v>25.541500000000042</c:v>
                </c:pt>
                <c:pt idx="44">
                  <c:v>25.719930000000033</c:v>
                </c:pt>
                <c:pt idx="45">
                  <c:v>25.813810000000046</c:v>
                </c:pt>
                <c:pt idx="46">
                  <c:v>25.678610000000049</c:v>
                </c:pt>
                <c:pt idx="47">
                  <c:v>25.56555000000003</c:v>
                </c:pt>
                <c:pt idx="48">
                  <c:v>25.555510000000027</c:v>
                </c:pt>
                <c:pt idx="49">
                  <c:v>25.826200000000028</c:v>
                </c:pt>
                <c:pt idx="50">
                  <c:v>25.630329999999049</c:v>
                </c:pt>
                <c:pt idx="51">
                  <c:v>25.838679999999044</c:v>
                </c:pt>
                <c:pt idx="52">
                  <c:v>25.860310000000027</c:v>
                </c:pt>
                <c:pt idx="53">
                  <c:v>25.667500000000018</c:v>
                </c:pt>
                <c:pt idx="54">
                  <c:v>25.834829999999045</c:v>
                </c:pt>
                <c:pt idx="55">
                  <c:v>25.754170000000045</c:v>
                </c:pt>
                <c:pt idx="56">
                  <c:v>25.669729999999049</c:v>
                </c:pt>
                <c:pt idx="57">
                  <c:v>25.914090000000044</c:v>
                </c:pt>
                <c:pt idx="58">
                  <c:v>25.901480000000049</c:v>
                </c:pt>
                <c:pt idx="59">
                  <c:v>25.839750000000038</c:v>
                </c:pt>
                <c:pt idx="60">
                  <c:v>25.355249999999046</c:v>
                </c:pt>
                <c:pt idx="61">
                  <c:v>25.960779999999033</c:v>
                </c:pt>
                <c:pt idx="62">
                  <c:v>25.648279999999033</c:v>
                </c:pt>
                <c:pt idx="63">
                  <c:v>25.511009999999033</c:v>
                </c:pt>
                <c:pt idx="64">
                  <c:v>25.626209999999048</c:v>
                </c:pt>
                <c:pt idx="65">
                  <c:v>25.907619999999042</c:v>
                </c:pt>
                <c:pt idx="66">
                  <c:v>25.658650000000023</c:v>
                </c:pt>
                <c:pt idx="67">
                  <c:v>25.918820000000039</c:v>
                </c:pt>
                <c:pt idx="68">
                  <c:v>25.678520000000049</c:v>
                </c:pt>
                <c:pt idx="69">
                  <c:v>26.000300000000038</c:v>
                </c:pt>
                <c:pt idx="70">
                  <c:v>25.52633000000003</c:v>
                </c:pt>
                <c:pt idx="71">
                  <c:v>25.712399999999036</c:v>
                </c:pt>
                <c:pt idx="72">
                  <c:v>25.773220000000038</c:v>
                </c:pt>
                <c:pt idx="73">
                  <c:v>25.697080000000028</c:v>
                </c:pt>
                <c:pt idx="74">
                  <c:v>25.804009999999039</c:v>
                </c:pt>
                <c:pt idx="75">
                  <c:v>25.858030000000042</c:v>
                </c:pt>
                <c:pt idx="76">
                  <c:v>25.966210000000046</c:v>
                </c:pt>
                <c:pt idx="77">
                  <c:v>25.65948000000003</c:v>
                </c:pt>
                <c:pt idx="78">
                  <c:v>25.78054000000003</c:v>
                </c:pt>
                <c:pt idx="79">
                  <c:v>25.948630000000037</c:v>
                </c:pt>
                <c:pt idx="80">
                  <c:v>25.906370000000038</c:v>
                </c:pt>
                <c:pt idx="81">
                  <c:v>25.812220000000025</c:v>
                </c:pt>
                <c:pt idx="82">
                  <c:v>25.92763999999903</c:v>
                </c:pt>
                <c:pt idx="83">
                  <c:v>25.602869999999029</c:v>
                </c:pt>
                <c:pt idx="84">
                  <c:v>25.658200000000022</c:v>
                </c:pt>
              </c:numCache>
            </c:numRef>
          </c:val>
          <c:smooth val="0"/>
        </c:ser>
        <c:ser>
          <c:idx val="2"/>
          <c:order val="2"/>
          <c:tx>
            <c:strRef>
              <c:f>July!$D$1</c:f>
              <c:strCache>
                <c:ptCount val="1"/>
                <c:pt idx="0">
                  <c:v>Med A1B</c:v>
                </c:pt>
              </c:strCache>
            </c:strRef>
          </c:tx>
          <c:spPr>
            <a:ln w="28575" cap="rnd">
              <a:solidFill>
                <a:srgbClr val="FF0000"/>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July!$D$2:$D$86</c:f>
              <c:numCache>
                <c:formatCode>General</c:formatCode>
                <c:ptCount val="85"/>
                <c:pt idx="0">
                  <c:v>24.779019999999036</c:v>
                </c:pt>
                <c:pt idx="1">
                  <c:v>24.831049999999038</c:v>
                </c:pt>
                <c:pt idx="2">
                  <c:v>25.087000000000046</c:v>
                </c:pt>
                <c:pt idx="3">
                  <c:v>25.124900000000025</c:v>
                </c:pt>
                <c:pt idx="4">
                  <c:v>25.075950000000034</c:v>
                </c:pt>
                <c:pt idx="5">
                  <c:v>24.974270000000047</c:v>
                </c:pt>
                <c:pt idx="6">
                  <c:v>25.462300000000027</c:v>
                </c:pt>
                <c:pt idx="7">
                  <c:v>25.358480000000043</c:v>
                </c:pt>
                <c:pt idx="8">
                  <c:v>25.509789999999043</c:v>
                </c:pt>
                <c:pt idx="9">
                  <c:v>25.432150000000036</c:v>
                </c:pt>
                <c:pt idx="10">
                  <c:v>25.050650000000019</c:v>
                </c:pt>
                <c:pt idx="11">
                  <c:v>25.063990000000047</c:v>
                </c:pt>
                <c:pt idx="12">
                  <c:v>25.220970000000023</c:v>
                </c:pt>
                <c:pt idx="13">
                  <c:v>25.476500000000044</c:v>
                </c:pt>
                <c:pt idx="14">
                  <c:v>25.456170000000043</c:v>
                </c:pt>
                <c:pt idx="15">
                  <c:v>25.287650000000042</c:v>
                </c:pt>
                <c:pt idx="16">
                  <c:v>25.537869999999032</c:v>
                </c:pt>
                <c:pt idx="17">
                  <c:v>25.511220000000037</c:v>
                </c:pt>
                <c:pt idx="18">
                  <c:v>25.71768000000003</c:v>
                </c:pt>
                <c:pt idx="19">
                  <c:v>25.505880000000047</c:v>
                </c:pt>
                <c:pt idx="20">
                  <c:v>25.464289999999039</c:v>
                </c:pt>
                <c:pt idx="21">
                  <c:v>25.771879999999044</c:v>
                </c:pt>
                <c:pt idx="22">
                  <c:v>25.470790000000022</c:v>
                </c:pt>
                <c:pt idx="23">
                  <c:v>25.408229999999037</c:v>
                </c:pt>
                <c:pt idx="24">
                  <c:v>25.913390000000049</c:v>
                </c:pt>
                <c:pt idx="25">
                  <c:v>25.649739999999042</c:v>
                </c:pt>
                <c:pt idx="26">
                  <c:v>25.880669999999043</c:v>
                </c:pt>
                <c:pt idx="27">
                  <c:v>26.074490000000026</c:v>
                </c:pt>
                <c:pt idx="28">
                  <c:v>25.740719999999044</c:v>
                </c:pt>
                <c:pt idx="29">
                  <c:v>25.999960000000044</c:v>
                </c:pt>
                <c:pt idx="30">
                  <c:v>25.680080000000032</c:v>
                </c:pt>
                <c:pt idx="31">
                  <c:v>25.680319999999028</c:v>
                </c:pt>
                <c:pt idx="32">
                  <c:v>25.752710000000036</c:v>
                </c:pt>
                <c:pt idx="33">
                  <c:v>25.978300000000047</c:v>
                </c:pt>
                <c:pt idx="34">
                  <c:v>25.740530000000035</c:v>
                </c:pt>
                <c:pt idx="35">
                  <c:v>26.196650000000034</c:v>
                </c:pt>
                <c:pt idx="36">
                  <c:v>25.85164999999904</c:v>
                </c:pt>
                <c:pt idx="37">
                  <c:v>25.970610000000022</c:v>
                </c:pt>
                <c:pt idx="38">
                  <c:v>26.137170000000026</c:v>
                </c:pt>
                <c:pt idx="39">
                  <c:v>26.05740000000003</c:v>
                </c:pt>
                <c:pt idx="40">
                  <c:v>26.303950000000043</c:v>
                </c:pt>
                <c:pt idx="41">
                  <c:v>26.029959999999051</c:v>
                </c:pt>
                <c:pt idx="42">
                  <c:v>25.821369999999035</c:v>
                </c:pt>
                <c:pt idx="43">
                  <c:v>25.877919999999051</c:v>
                </c:pt>
                <c:pt idx="44">
                  <c:v>25.996000000000038</c:v>
                </c:pt>
                <c:pt idx="45">
                  <c:v>26.331659999999033</c:v>
                </c:pt>
                <c:pt idx="46">
                  <c:v>26.21819000000005</c:v>
                </c:pt>
                <c:pt idx="47">
                  <c:v>26.508630000000039</c:v>
                </c:pt>
                <c:pt idx="48">
                  <c:v>26.124409999999045</c:v>
                </c:pt>
                <c:pt idx="49">
                  <c:v>26.255759999999043</c:v>
                </c:pt>
                <c:pt idx="50">
                  <c:v>25.966490000000022</c:v>
                </c:pt>
                <c:pt idx="51">
                  <c:v>26.343800000000044</c:v>
                </c:pt>
                <c:pt idx="52">
                  <c:v>26.294430000000034</c:v>
                </c:pt>
                <c:pt idx="53">
                  <c:v>26.515219999999033</c:v>
                </c:pt>
                <c:pt idx="54">
                  <c:v>26.377859999999032</c:v>
                </c:pt>
                <c:pt idx="55">
                  <c:v>26.589070000000049</c:v>
                </c:pt>
                <c:pt idx="56">
                  <c:v>26.243620000000021</c:v>
                </c:pt>
                <c:pt idx="57">
                  <c:v>26.330529999999044</c:v>
                </c:pt>
                <c:pt idx="58">
                  <c:v>26.481959999999049</c:v>
                </c:pt>
                <c:pt idx="59">
                  <c:v>26.31722000000002</c:v>
                </c:pt>
                <c:pt idx="60">
                  <c:v>26.08340000000004</c:v>
                </c:pt>
                <c:pt idx="61">
                  <c:v>26.498469999999031</c:v>
                </c:pt>
                <c:pt idx="62">
                  <c:v>26.45437000000004</c:v>
                </c:pt>
                <c:pt idx="63">
                  <c:v>26.248649999999031</c:v>
                </c:pt>
                <c:pt idx="64">
                  <c:v>26.393850000000043</c:v>
                </c:pt>
                <c:pt idx="65">
                  <c:v>26.393549999999038</c:v>
                </c:pt>
                <c:pt idx="66">
                  <c:v>26.610679999999036</c:v>
                </c:pt>
                <c:pt idx="67">
                  <c:v>26.562370000000044</c:v>
                </c:pt>
                <c:pt idx="68">
                  <c:v>26.323819999999046</c:v>
                </c:pt>
                <c:pt idx="69">
                  <c:v>26.664759999999035</c:v>
                </c:pt>
                <c:pt idx="70">
                  <c:v>26.573450000000037</c:v>
                </c:pt>
                <c:pt idx="71">
                  <c:v>26.52239000000003</c:v>
                </c:pt>
                <c:pt idx="72">
                  <c:v>26.679900000000032</c:v>
                </c:pt>
                <c:pt idx="73">
                  <c:v>26.699460000000045</c:v>
                </c:pt>
                <c:pt idx="74">
                  <c:v>26.50413999999904</c:v>
                </c:pt>
                <c:pt idx="75">
                  <c:v>26.444119999999032</c:v>
                </c:pt>
                <c:pt idx="76">
                  <c:v>26.601800000000026</c:v>
                </c:pt>
                <c:pt idx="77">
                  <c:v>26.592070000000035</c:v>
                </c:pt>
                <c:pt idx="78">
                  <c:v>26.683770000000038</c:v>
                </c:pt>
                <c:pt idx="79">
                  <c:v>26.438779999999042</c:v>
                </c:pt>
                <c:pt idx="80">
                  <c:v>26.698329999999032</c:v>
                </c:pt>
                <c:pt idx="81">
                  <c:v>26.301750000000027</c:v>
                </c:pt>
                <c:pt idx="82">
                  <c:v>26.755939999999043</c:v>
                </c:pt>
                <c:pt idx="83">
                  <c:v>26.526670000000024</c:v>
                </c:pt>
                <c:pt idx="84">
                  <c:v>26.484430000000032</c:v>
                </c:pt>
              </c:numCache>
            </c:numRef>
          </c:val>
          <c:smooth val="0"/>
        </c:ser>
        <c:ser>
          <c:idx val="3"/>
          <c:order val="3"/>
          <c:tx>
            <c:strRef>
              <c:f>July!$E$1</c:f>
              <c:strCache>
                <c:ptCount val="1"/>
                <c:pt idx="0">
                  <c:v>High A2</c:v>
                </c:pt>
              </c:strCache>
            </c:strRef>
          </c:tx>
          <c:spPr>
            <a:ln w="28575" cap="rnd">
              <a:solidFill>
                <a:srgbClr val="C00000"/>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July!$E$2:$E$86</c:f>
              <c:numCache>
                <c:formatCode>General</c:formatCode>
                <c:ptCount val="85"/>
                <c:pt idx="0">
                  <c:v>25.267629999999031</c:v>
                </c:pt>
                <c:pt idx="1">
                  <c:v>24.92864000000003</c:v>
                </c:pt>
                <c:pt idx="2">
                  <c:v>25.256560000000036</c:v>
                </c:pt>
                <c:pt idx="3">
                  <c:v>25.369470000000035</c:v>
                </c:pt>
                <c:pt idx="4">
                  <c:v>25.445030000000031</c:v>
                </c:pt>
                <c:pt idx="5">
                  <c:v>25.36513999999903</c:v>
                </c:pt>
                <c:pt idx="6">
                  <c:v>25.200860000000034</c:v>
                </c:pt>
                <c:pt idx="7">
                  <c:v>24.970450000000028</c:v>
                </c:pt>
                <c:pt idx="8">
                  <c:v>24.884730000000047</c:v>
                </c:pt>
                <c:pt idx="9">
                  <c:v>25.297850000000039</c:v>
                </c:pt>
                <c:pt idx="10">
                  <c:v>25.33480000000003</c:v>
                </c:pt>
                <c:pt idx="11">
                  <c:v>24.917929999999046</c:v>
                </c:pt>
                <c:pt idx="12">
                  <c:v>25.124960000000044</c:v>
                </c:pt>
                <c:pt idx="13">
                  <c:v>25.41491000000002</c:v>
                </c:pt>
                <c:pt idx="14">
                  <c:v>25.567350000000033</c:v>
                </c:pt>
                <c:pt idx="15">
                  <c:v>25.34713000000005</c:v>
                </c:pt>
                <c:pt idx="16">
                  <c:v>25.683829999999034</c:v>
                </c:pt>
                <c:pt idx="17">
                  <c:v>25.212950000000035</c:v>
                </c:pt>
                <c:pt idx="18">
                  <c:v>25.61202000000003</c:v>
                </c:pt>
                <c:pt idx="19">
                  <c:v>25.528380000000027</c:v>
                </c:pt>
                <c:pt idx="20">
                  <c:v>25.381490000000042</c:v>
                </c:pt>
                <c:pt idx="21">
                  <c:v>25.463710000000049</c:v>
                </c:pt>
                <c:pt idx="22">
                  <c:v>25.149500000000046</c:v>
                </c:pt>
                <c:pt idx="23">
                  <c:v>25.39205000000004</c:v>
                </c:pt>
                <c:pt idx="24">
                  <c:v>25.235409999999035</c:v>
                </c:pt>
                <c:pt idx="25">
                  <c:v>25.574179999999046</c:v>
                </c:pt>
                <c:pt idx="26">
                  <c:v>25.625570000000039</c:v>
                </c:pt>
                <c:pt idx="27">
                  <c:v>25.513180000000034</c:v>
                </c:pt>
                <c:pt idx="28">
                  <c:v>25.994709999999031</c:v>
                </c:pt>
                <c:pt idx="29">
                  <c:v>25.47673999999904</c:v>
                </c:pt>
                <c:pt idx="30">
                  <c:v>25.824240000000032</c:v>
                </c:pt>
                <c:pt idx="31">
                  <c:v>25.577750000000037</c:v>
                </c:pt>
                <c:pt idx="32">
                  <c:v>25.483640000000037</c:v>
                </c:pt>
                <c:pt idx="33">
                  <c:v>26.002649999999051</c:v>
                </c:pt>
                <c:pt idx="34">
                  <c:v>25.793910000000039</c:v>
                </c:pt>
                <c:pt idx="35">
                  <c:v>25.788870000000031</c:v>
                </c:pt>
                <c:pt idx="36">
                  <c:v>25.544920000000047</c:v>
                </c:pt>
                <c:pt idx="37">
                  <c:v>25.908530000000042</c:v>
                </c:pt>
                <c:pt idx="38">
                  <c:v>26.171350000000018</c:v>
                </c:pt>
                <c:pt idx="39">
                  <c:v>25.901210000000049</c:v>
                </c:pt>
                <c:pt idx="40">
                  <c:v>26.118160000000046</c:v>
                </c:pt>
                <c:pt idx="41">
                  <c:v>25.791739999999038</c:v>
                </c:pt>
                <c:pt idx="42">
                  <c:v>26.130179999999029</c:v>
                </c:pt>
                <c:pt idx="43">
                  <c:v>26.288420000000031</c:v>
                </c:pt>
                <c:pt idx="44">
                  <c:v>26.319299999999032</c:v>
                </c:pt>
                <c:pt idx="45">
                  <c:v>26.313230000000033</c:v>
                </c:pt>
                <c:pt idx="46">
                  <c:v>26.275110000000041</c:v>
                </c:pt>
                <c:pt idx="47">
                  <c:v>26.247519999999042</c:v>
                </c:pt>
                <c:pt idx="48">
                  <c:v>26.511870000000044</c:v>
                </c:pt>
                <c:pt idx="49">
                  <c:v>26.936850000000049</c:v>
                </c:pt>
                <c:pt idx="50">
                  <c:v>26.469869999999048</c:v>
                </c:pt>
                <c:pt idx="51">
                  <c:v>26.270619999999042</c:v>
                </c:pt>
                <c:pt idx="52">
                  <c:v>26.863759999999047</c:v>
                </c:pt>
                <c:pt idx="53">
                  <c:v>26.670370000000048</c:v>
                </c:pt>
                <c:pt idx="54">
                  <c:v>26.664759999999035</c:v>
                </c:pt>
                <c:pt idx="55">
                  <c:v>26.729579999999032</c:v>
                </c:pt>
                <c:pt idx="56">
                  <c:v>26.278890000000047</c:v>
                </c:pt>
                <c:pt idx="57">
                  <c:v>26.690179999999032</c:v>
                </c:pt>
                <c:pt idx="58">
                  <c:v>27.017880000000048</c:v>
                </c:pt>
                <c:pt idx="59">
                  <c:v>26.563559999999029</c:v>
                </c:pt>
                <c:pt idx="60">
                  <c:v>26.716640000000041</c:v>
                </c:pt>
                <c:pt idx="61">
                  <c:v>27.066799999999034</c:v>
                </c:pt>
                <c:pt idx="62">
                  <c:v>26.843350000000044</c:v>
                </c:pt>
                <c:pt idx="63">
                  <c:v>26.841300000000047</c:v>
                </c:pt>
                <c:pt idx="64">
                  <c:v>26.934589999999048</c:v>
                </c:pt>
                <c:pt idx="65">
                  <c:v>27.065030000000036</c:v>
                </c:pt>
                <c:pt idx="66">
                  <c:v>26.733030000000042</c:v>
                </c:pt>
                <c:pt idx="67">
                  <c:v>26.704100000000039</c:v>
                </c:pt>
                <c:pt idx="68">
                  <c:v>27.189290000000028</c:v>
                </c:pt>
                <c:pt idx="69">
                  <c:v>27.539849999999035</c:v>
                </c:pt>
                <c:pt idx="70">
                  <c:v>27.180260000000033</c:v>
                </c:pt>
                <c:pt idx="71">
                  <c:v>27.310629999999037</c:v>
                </c:pt>
                <c:pt idx="72">
                  <c:v>27.397820000000024</c:v>
                </c:pt>
                <c:pt idx="73">
                  <c:v>27.601219999999046</c:v>
                </c:pt>
                <c:pt idx="74">
                  <c:v>27.288719999999046</c:v>
                </c:pt>
                <c:pt idx="75">
                  <c:v>27.46786000000003</c:v>
                </c:pt>
                <c:pt idx="76">
                  <c:v>27.29278000000005</c:v>
                </c:pt>
                <c:pt idx="77">
                  <c:v>27.520470000000046</c:v>
                </c:pt>
                <c:pt idx="78">
                  <c:v>27.43208999999905</c:v>
                </c:pt>
                <c:pt idx="79">
                  <c:v>27.489979999999036</c:v>
                </c:pt>
                <c:pt idx="80">
                  <c:v>27.117299999999034</c:v>
                </c:pt>
                <c:pt idx="81">
                  <c:v>27.645439999999041</c:v>
                </c:pt>
                <c:pt idx="82">
                  <c:v>27.970909999999037</c:v>
                </c:pt>
                <c:pt idx="83">
                  <c:v>27.794700000000034</c:v>
                </c:pt>
                <c:pt idx="84">
                  <c:v>27.49458999999905</c:v>
                </c:pt>
              </c:numCache>
            </c:numRef>
          </c:val>
          <c:smooth val="0"/>
        </c:ser>
        <c:ser>
          <c:idx val="4"/>
          <c:order val="4"/>
          <c:tx>
            <c:strRef>
              <c:f>July!$F$1</c:f>
              <c:strCache>
                <c:ptCount val="1"/>
                <c:pt idx="0">
                  <c:v>Min</c:v>
                </c:pt>
              </c:strCache>
            </c:strRef>
          </c:tx>
          <c:spPr>
            <a:ln w="28575" cap="rnd">
              <a:solidFill>
                <a:schemeClr val="tx1"/>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July!$F$2:$F$86</c:f>
              <c:numCache>
                <c:formatCode>General</c:formatCode>
                <c:ptCount val="85"/>
                <c:pt idx="0">
                  <c:v>25.841999999999999</c:v>
                </c:pt>
                <c:pt idx="1">
                  <c:v>25.841999999999999</c:v>
                </c:pt>
                <c:pt idx="2">
                  <c:v>25.841999999999999</c:v>
                </c:pt>
                <c:pt idx="3">
                  <c:v>25.841999999999999</c:v>
                </c:pt>
                <c:pt idx="4">
                  <c:v>25.841999999999999</c:v>
                </c:pt>
                <c:pt idx="5">
                  <c:v>25.841999999999999</c:v>
                </c:pt>
                <c:pt idx="6">
                  <c:v>25.841999999999999</c:v>
                </c:pt>
                <c:pt idx="7">
                  <c:v>25.841999999999999</c:v>
                </c:pt>
                <c:pt idx="8">
                  <c:v>25.841999999999999</c:v>
                </c:pt>
                <c:pt idx="9">
                  <c:v>25.841999999999999</c:v>
                </c:pt>
                <c:pt idx="10">
                  <c:v>25.841999999999999</c:v>
                </c:pt>
                <c:pt idx="11">
                  <c:v>25.841999999999999</c:v>
                </c:pt>
                <c:pt idx="12">
                  <c:v>25.841999999999999</c:v>
                </c:pt>
                <c:pt idx="13">
                  <c:v>25.841999999999999</c:v>
                </c:pt>
                <c:pt idx="14">
                  <c:v>25.841999999999999</c:v>
                </c:pt>
                <c:pt idx="15">
                  <c:v>25.841999999999999</c:v>
                </c:pt>
                <c:pt idx="16">
                  <c:v>25.841999999999999</c:v>
                </c:pt>
                <c:pt idx="17">
                  <c:v>25.841999999999999</c:v>
                </c:pt>
                <c:pt idx="18">
                  <c:v>25.841999999999999</c:v>
                </c:pt>
                <c:pt idx="19">
                  <c:v>25.841999999999999</c:v>
                </c:pt>
                <c:pt idx="20">
                  <c:v>25.841999999999999</c:v>
                </c:pt>
                <c:pt idx="21">
                  <c:v>25.841999999999999</c:v>
                </c:pt>
                <c:pt idx="22">
                  <c:v>25.841999999999999</c:v>
                </c:pt>
                <c:pt idx="23">
                  <c:v>25.841999999999999</c:v>
                </c:pt>
                <c:pt idx="24">
                  <c:v>25.841999999999999</c:v>
                </c:pt>
                <c:pt idx="25">
                  <c:v>25.841999999999999</c:v>
                </c:pt>
                <c:pt idx="26">
                  <c:v>25.841999999999999</c:v>
                </c:pt>
                <c:pt idx="27">
                  <c:v>25.841999999999999</c:v>
                </c:pt>
                <c:pt idx="28">
                  <c:v>25.841999999999999</c:v>
                </c:pt>
                <c:pt idx="29">
                  <c:v>25.841999999999999</c:v>
                </c:pt>
                <c:pt idx="30">
                  <c:v>25.841999999999999</c:v>
                </c:pt>
                <c:pt idx="31">
                  <c:v>25.841999999999999</c:v>
                </c:pt>
                <c:pt idx="32">
                  <c:v>25.841999999999999</c:v>
                </c:pt>
                <c:pt idx="33">
                  <c:v>25.841999999999999</c:v>
                </c:pt>
                <c:pt idx="34">
                  <c:v>25.841999999999999</c:v>
                </c:pt>
                <c:pt idx="35">
                  <c:v>25.841999999999999</c:v>
                </c:pt>
                <c:pt idx="36">
                  <c:v>25.841999999999999</c:v>
                </c:pt>
                <c:pt idx="37">
                  <c:v>25.841999999999999</c:v>
                </c:pt>
                <c:pt idx="38">
                  <c:v>25.841999999999999</c:v>
                </c:pt>
                <c:pt idx="39">
                  <c:v>25.841999999999999</c:v>
                </c:pt>
                <c:pt idx="40">
                  <c:v>25.841999999999999</c:v>
                </c:pt>
                <c:pt idx="41">
                  <c:v>25.841999999999999</c:v>
                </c:pt>
                <c:pt idx="42">
                  <c:v>25.841999999999999</c:v>
                </c:pt>
                <c:pt idx="43">
                  <c:v>25.841999999999999</c:v>
                </c:pt>
                <c:pt idx="44">
                  <c:v>25.841999999999999</c:v>
                </c:pt>
                <c:pt idx="45">
                  <c:v>25.841999999999999</c:v>
                </c:pt>
                <c:pt idx="46">
                  <c:v>25.841999999999999</c:v>
                </c:pt>
                <c:pt idx="47">
                  <c:v>25.841999999999999</c:v>
                </c:pt>
                <c:pt idx="48">
                  <c:v>25.841999999999999</c:v>
                </c:pt>
                <c:pt idx="49">
                  <c:v>25.841999999999999</c:v>
                </c:pt>
                <c:pt idx="50">
                  <c:v>25.841999999999999</c:v>
                </c:pt>
                <c:pt idx="51">
                  <c:v>25.841999999999999</c:v>
                </c:pt>
                <c:pt idx="52">
                  <c:v>25.841999999999999</c:v>
                </c:pt>
                <c:pt idx="53">
                  <c:v>25.841999999999999</c:v>
                </c:pt>
                <c:pt idx="54">
                  <c:v>25.841999999999999</c:v>
                </c:pt>
                <c:pt idx="55">
                  <c:v>25.841999999999999</c:v>
                </c:pt>
                <c:pt idx="56">
                  <c:v>25.841999999999999</c:v>
                </c:pt>
                <c:pt idx="57">
                  <c:v>25.841999999999999</c:v>
                </c:pt>
                <c:pt idx="58">
                  <c:v>25.841999999999999</c:v>
                </c:pt>
                <c:pt idx="59">
                  <c:v>25.841999999999999</c:v>
                </c:pt>
                <c:pt idx="60">
                  <c:v>25.841999999999999</c:v>
                </c:pt>
                <c:pt idx="61">
                  <c:v>25.841999999999999</c:v>
                </c:pt>
                <c:pt idx="62">
                  <c:v>25.841999999999999</c:v>
                </c:pt>
                <c:pt idx="63">
                  <c:v>25.841999999999999</c:v>
                </c:pt>
                <c:pt idx="64">
                  <c:v>25.841999999999999</c:v>
                </c:pt>
                <c:pt idx="65">
                  <c:v>25.841999999999999</c:v>
                </c:pt>
                <c:pt idx="66">
                  <c:v>25.841999999999999</c:v>
                </c:pt>
                <c:pt idx="67">
                  <c:v>25.841999999999999</c:v>
                </c:pt>
                <c:pt idx="68">
                  <c:v>25.841999999999999</c:v>
                </c:pt>
                <c:pt idx="69">
                  <c:v>25.841999999999999</c:v>
                </c:pt>
                <c:pt idx="70">
                  <c:v>25.841999999999999</c:v>
                </c:pt>
                <c:pt idx="71">
                  <c:v>25.841999999999999</c:v>
                </c:pt>
                <c:pt idx="72">
                  <c:v>25.841999999999999</c:v>
                </c:pt>
                <c:pt idx="73">
                  <c:v>25.841999999999999</c:v>
                </c:pt>
                <c:pt idx="74">
                  <c:v>25.841999999999999</c:v>
                </c:pt>
                <c:pt idx="75">
                  <c:v>25.841999999999999</c:v>
                </c:pt>
                <c:pt idx="76">
                  <c:v>25.841999999999999</c:v>
                </c:pt>
                <c:pt idx="77">
                  <c:v>25.841999999999999</c:v>
                </c:pt>
                <c:pt idx="78">
                  <c:v>25.841999999999999</c:v>
                </c:pt>
                <c:pt idx="79">
                  <c:v>25.841999999999999</c:v>
                </c:pt>
                <c:pt idx="80">
                  <c:v>25.841999999999999</c:v>
                </c:pt>
                <c:pt idx="81">
                  <c:v>25.841999999999999</c:v>
                </c:pt>
                <c:pt idx="82">
                  <c:v>25.841999999999999</c:v>
                </c:pt>
                <c:pt idx="83">
                  <c:v>25.841999999999999</c:v>
                </c:pt>
                <c:pt idx="84">
                  <c:v>25.841999999999999</c:v>
                </c:pt>
              </c:numCache>
            </c:numRef>
          </c:val>
          <c:smooth val="0"/>
        </c:ser>
        <c:ser>
          <c:idx val="5"/>
          <c:order val="5"/>
          <c:tx>
            <c:strRef>
              <c:f>July!$G$1</c:f>
              <c:strCache>
                <c:ptCount val="1"/>
                <c:pt idx="0">
                  <c:v>Max</c:v>
                </c:pt>
              </c:strCache>
            </c:strRef>
          </c:tx>
          <c:spPr>
            <a:ln w="28575" cap="rnd">
              <a:solidFill>
                <a:schemeClr val="tx1"/>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July!$G$2:$G$86</c:f>
              <c:numCache>
                <c:formatCode>General</c:formatCode>
                <c:ptCount val="85"/>
                <c:pt idx="0">
                  <c:v>27.62</c:v>
                </c:pt>
                <c:pt idx="1">
                  <c:v>27.62</c:v>
                </c:pt>
                <c:pt idx="2">
                  <c:v>27.62</c:v>
                </c:pt>
                <c:pt idx="3">
                  <c:v>27.62</c:v>
                </c:pt>
                <c:pt idx="4">
                  <c:v>27.62</c:v>
                </c:pt>
                <c:pt idx="5">
                  <c:v>27.62</c:v>
                </c:pt>
                <c:pt idx="6">
                  <c:v>27.62</c:v>
                </c:pt>
                <c:pt idx="7">
                  <c:v>27.62</c:v>
                </c:pt>
                <c:pt idx="8">
                  <c:v>27.62</c:v>
                </c:pt>
                <c:pt idx="9">
                  <c:v>27.62</c:v>
                </c:pt>
                <c:pt idx="10">
                  <c:v>27.62</c:v>
                </c:pt>
                <c:pt idx="11">
                  <c:v>27.62</c:v>
                </c:pt>
                <c:pt idx="12">
                  <c:v>27.62</c:v>
                </c:pt>
                <c:pt idx="13">
                  <c:v>27.62</c:v>
                </c:pt>
                <c:pt idx="14">
                  <c:v>27.62</c:v>
                </c:pt>
                <c:pt idx="15">
                  <c:v>27.62</c:v>
                </c:pt>
                <c:pt idx="16">
                  <c:v>27.62</c:v>
                </c:pt>
                <c:pt idx="17">
                  <c:v>27.62</c:v>
                </c:pt>
                <c:pt idx="18">
                  <c:v>27.62</c:v>
                </c:pt>
                <c:pt idx="19">
                  <c:v>27.62</c:v>
                </c:pt>
                <c:pt idx="20">
                  <c:v>27.62</c:v>
                </c:pt>
                <c:pt idx="21">
                  <c:v>27.62</c:v>
                </c:pt>
                <c:pt idx="22">
                  <c:v>27.62</c:v>
                </c:pt>
                <c:pt idx="23">
                  <c:v>27.62</c:v>
                </c:pt>
                <c:pt idx="24">
                  <c:v>27.62</c:v>
                </c:pt>
                <c:pt idx="25">
                  <c:v>27.62</c:v>
                </c:pt>
                <c:pt idx="26">
                  <c:v>27.62</c:v>
                </c:pt>
                <c:pt idx="27">
                  <c:v>27.62</c:v>
                </c:pt>
                <c:pt idx="28">
                  <c:v>27.62</c:v>
                </c:pt>
                <c:pt idx="29">
                  <c:v>27.62</c:v>
                </c:pt>
                <c:pt idx="30">
                  <c:v>27.62</c:v>
                </c:pt>
                <c:pt idx="31">
                  <c:v>27.62</c:v>
                </c:pt>
                <c:pt idx="32">
                  <c:v>27.62</c:v>
                </c:pt>
                <c:pt idx="33">
                  <c:v>27.62</c:v>
                </c:pt>
                <c:pt idx="34">
                  <c:v>27.62</c:v>
                </c:pt>
                <c:pt idx="35">
                  <c:v>27.62</c:v>
                </c:pt>
                <c:pt idx="36">
                  <c:v>27.62</c:v>
                </c:pt>
                <c:pt idx="37">
                  <c:v>27.62</c:v>
                </c:pt>
                <c:pt idx="38">
                  <c:v>27.62</c:v>
                </c:pt>
                <c:pt idx="39">
                  <c:v>27.62</c:v>
                </c:pt>
                <c:pt idx="40">
                  <c:v>27.62</c:v>
                </c:pt>
                <c:pt idx="41">
                  <c:v>27.62</c:v>
                </c:pt>
                <c:pt idx="42">
                  <c:v>27.62</c:v>
                </c:pt>
                <c:pt idx="43">
                  <c:v>27.62</c:v>
                </c:pt>
                <c:pt idx="44">
                  <c:v>27.62</c:v>
                </c:pt>
                <c:pt idx="45">
                  <c:v>27.62</c:v>
                </c:pt>
                <c:pt idx="46">
                  <c:v>27.62</c:v>
                </c:pt>
                <c:pt idx="47">
                  <c:v>27.62</c:v>
                </c:pt>
                <c:pt idx="48">
                  <c:v>27.62</c:v>
                </c:pt>
                <c:pt idx="49">
                  <c:v>27.62</c:v>
                </c:pt>
                <c:pt idx="50">
                  <c:v>27.62</c:v>
                </c:pt>
                <c:pt idx="51">
                  <c:v>27.62</c:v>
                </c:pt>
                <c:pt idx="52">
                  <c:v>27.62</c:v>
                </c:pt>
                <c:pt idx="53">
                  <c:v>27.62</c:v>
                </c:pt>
                <c:pt idx="54">
                  <c:v>27.62</c:v>
                </c:pt>
                <c:pt idx="55">
                  <c:v>27.62</c:v>
                </c:pt>
                <c:pt idx="56">
                  <c:v>27.62</c:v>
                </c:pt>
                <c:pt idx="57">
                  <c:v>27.62</c:v>
                </c:pt>
                <c:pt idx="58">
                  <c:v>27.62</c:v>
                </c:pt>
                <c:pt idx="59">
                  <c:v>27.62</c:v>
                </c:pt>
                <c:pt idx="60">
                  <c:v>27.62</c:v>
                </c:pt>
                <c:pt idx="61">
                  <c:v>27.62</c:v>
                </c:pt>
                <c:pt idx="62">
                  <c:v>27.62</c:v>
                </c:pt>
                <c:pt idx="63">
                  <c:v>27.62</c:v>
                </c:pt>
                <c:pt idx="64">
                  <c:v>27.62</c:v>
                </c:pt>
                <c:pt idx="65">
                  <c:v>27.62</c:v>
                </c:pt>
                <c:pt idx="66">
                  <c:v>27.62</c:v>
                </c:pt>
                <c:pt idx="67">
                  <c:v>27.62</c:v>
                </c:pt>
                <c:pt idx="68">
                  <c:v>27.62</c:v>
                </c:pt>
                <c:pt idx="69">
                  <c:v>27.62</c:v>
                </c:pt>
                <c:pt idx="70">
                  <c:v>27.62</c:v>
                </c:pt>
                <c:pt idx="71">
                  <c:v>27.62</c:v>
                </c:pt>
                <c:pt idx="72">
                  <c:v>27.62</c:v>
                </c:pt>
                <c:pt idx="73">
                  <c:v>27.62</c:v>
                </c:pt>
                <c:pt idx="74">
                  <c:v>27.62</c:v>
                </c:pt>
                <c:pt idx="75">
                  <c:v>27.62</c:v>
                </c:pt>
                <c:pt idx="76">
                  <c:v>27.62</c:v>
                </c:pt>
                <c:pt idx="77">
                  <c:v>27.62</c:v>
                </c:pt>
                <c:pt idx="78">
                  <c:v>27.62</c:v>
                </c:pt>
                <c:pt idx="79">
                  <c:v>27.62</c:v>
                </c:pt>
                <c:pt idx="80">
                  <c:v>27.62</c:v>
                </c:pt>
                <c:pt idx="81">
                  <c:v>27.62</c:v>
                </c:pt>
                <c:pt idx="82">
                  <c:v>27.62</c:v>
                </c:pt>
                <c:pt idx="83">
                  <c:v>27.62</c:v>
                </c:pt>
                <c:pt idx="84">
                  <c:v>27.62</c:v>
                </c:pt>
              </c:numCache>
            </c:numRef>
          </c:val>
          <c:smooth val="0"/>
        </c:ser>
        <c:ser>
          <c:idx val="6"/>
          <c:order val="6"/>
          <c:tx>
            <c:strRef>
              <c:f>July!#REF!</c:f>
              <c:strCache>
                <c:ptCount val="1"/>
                <c:pt idx="0">
                  <c:v>#REF!</c:v>
                </c:pt>
              </c:strCache>
            </c:strRef>
          </c:tx>
          <c:spPr>
            <a:ln w="28575" cap="rnd">
              <a:solidFill>
                <a:schemeClr val="accent1">
                  <a:lumMod val="60000"/>
                </a:schemeClr>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July!#REF!</c:f>
              <c:numCache>
                <c:formatCode>General</c:formatCode>
                <c:ptCount val="1"/>
                <c:pt idx="0">
                  <c:v>1</c:v>
                </c:pt>
              </c:numCache>
            </c:numRef>
          </c:val>
          <c:smooth val="0"/>
        </c:ser>
        <c:dLbls>
          <c:showLegendKey val="0"/>
          <c:showVal val="0"/>
          <c:showCatName val="0"/>
          <c:showSerName val="0"/>
          <c:showPercent val="0"/>
          <c:showBubbleSize val="0"/>
        </c:dLbls>
        <c:marker val="1"/>
        <c:smooth val="0"/>
        <c:axId val="43288448"/>
        <c:axId val="43289984"/>
      </c:lineChart>
      <c:dateAx>
        <c:axId val="43288448"/>
        <c:scaling>
          <c:orientation val="minMax"/>
        </c:scaling>
        <c:delete val="0"/>
        <c:axPos val="b"/>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Garamond" panose="02020404030301010803" pitchFamily="18" charset="0"/>
                <a:ea typeface="+mn-ea"/>
                <a:cs typeface="Arial" panose="020B0604020202020204" pitchFamily="34" charset="0"/>
              </a:defRPr>
            </a:pPr>
            <a:endParaRPr lang="en-US"/>
          </a:p>
        </c:txPr>
        <c:crossAx val="43289984"/>
        <c:crosses val="autoZero"/>
        <c:auto val="0"/>
        <c:lblOffset val="100"/>
        <c:baseTimeUnit val="days"/>
        <c:majorUnit val="10"/>
        <c:majorTimeUnit val="days"/>
        <c:minorUnit val="5"/>
        <c:minorTimeUnit val="days"/>
      </c:dateAx>
      <c:valAx>
        <c:axId val="43289984"/>
        <c:scaling>
          <c:orientation val="minMax"/>
          <c:max val="28"/>
          <c:min val="24"/>
        </c:scaling>
        <c:delete val="0"/>
        <c:axPos val="l"/>
        <c:numFmt formatCode="#,##0" sourceLinked="0"/>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rgbClr val="000000"/>
                </a:solidFill>
                <a:latin typeface="Cambria" panose="02040503050406030204" pitchFamily="18" charset="0"/>
                <a:ea typeface="+mn-ea"/>
                <a:cs typeface="Arial" panose="020B0604020202020204" pitchFamily="34" charset="0"/>
              </a:defRPr>
            </a:pPr>
            <a:endParaRPr lang="en-US"/>
          </a:p>
        </c:txPr>
        <c:crossAx val="43288448"/>
        <c:crosses val="autoZero"/>
        <c:crossBetween val="between"/>
        <c:minorUnit val="0.5"/>
      </c:valAx>
      <c:spPr>
        <a:noFill/>
        <a:ln>
          <a:noFill/>
        </a:ln>
        <a:effectLst/>
      </c:spPr>
    </c:plotArea>
    <c:plotVisOnly val="1"/>
    <c:dispBlanksAs val="gap"/>
    <c:showDLblsOverMax val="0"/>
  </c:chart>
  <c:spPr>
    <a:noFill/>
    <a:ln>
      <a:noFill/>
    </a:ln>
    <a:effectLst/>
  </c:spPr>
  <c:txPr>
    <a:bodyPr/>
    <a:lstStyle/>
    <a:p>
      <a:pPr>
        <a:defRPr>
          <a:latin typeface="Garamond" panose="02020404030301010803" pitchFamily="18" charset="0"/>
          <a:cs typeface="Arial" panose="020B0604020202020204" pitchFamily="34"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05114483542757E-2"/>
          <c:y val="0.67698032472457326"/>
          <c:w val="0.85375677130627348"/>
          <c:h val="0.24454317716940963"/>
        </c:manualLayout>
      </c:layout>
      <c:lineChart>
        <c:grouping val="standard"/>
        <c:varyColors val="0"/>
        <c:ser>
          <c:idx val="1"/>
          <c:order val="0"/>
          <c:tx>
            <c:strRef>
              <c:f>May!$B$1</c:f>
              <c:strCache>
                <c:ptCount val="1"/>
                <c:pt idx="0">
                  <c:v>Commit</c:v>
                </c:pt>
              </c:strCache>
            </c:strRef>
          </c:tx>
          <c:spPr>
            <a:ln w="28575" cap="rnd">
              <a:solidFill>
                <a:srgbClr val="FFFF00"/>
              </a:solidFill>
              <a:round/>
            </a:ln>
            <a:effectLst/>
          </c:spPr>
          <c:marker>
            <c:symbol val="none"/>
          </c:marker>
          <c:cat>
            <c:numRef>
              <c:f>May!$A$2:$A$86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May!$B$2:$B$86</c:f>
              <c:numCache>
                <c:formatCode>General</c:formatCode>
                <c:ptCount val="85"/>
                <c:pt idx="0">
                  <c:v>20.24440999999905</c:v>
                </c:pt>
                <c:pt idx="1">
                  <c:v>20.549310000000048</c:v>
                </c:pt>
                <c:pt idx="2">
                  <c:v>20.420040000000029</c:v>
                </c:pt>
                <c:pt idx="3">
                  <c:v>20.274960000000021</c:v>
                </c:pt>
                <c:pt idx="4">
                  <c:v>20.099329999999043</c:v>
                </c:pt>
                <c:pt idx="5">
                  <c:v>20.537189999999043</c:v>
                </c:pt>
                <c:pt idx="6">
                  <c:v>20.409509999999045</c:v>
                </c:pt>
                <c:pt idx="7">
                  <c:v>20.021449999999049</c:v>
                </c:pt>
                <c:pt idx="8">
                  <c:v>19.630329999999049</c:v>
                </c:pt>
                <c:pt idx="9">
                  <c:v>20.425530000000037</c:v>
                </c:pt>
                <c:pt idx="10">
                  <c:v>19.974970000000042</c:v>
                </c:pt>
                <c:pt idx="11">
                  <c:v>19.696130000000039</c:v>
                </c:pt>
                <c:pt idx="12">
                  <c:v>19.845569999999043</c:v>
                </c:pt>
                <c:pt idx="13">
                  <c:v>20.373590000000036</c:v>
                </c:pt>
                <c:pt idx="14">
                  <c:v>20.97822999999903</c:v>
                </c:pt>
                <c:pt idx="15">
                  <c:v>20.26293000000004</c:v>
                </c:pt>
                <c:pt idx="16">
                  <c:v>19.98628999999903</c:v>
                </c:pt>
                <c:pt idx="17">
                  <c:v>20.523769999999047</c:v>
                </c:pt>
                <c:pt idx="18">
                  <c:v>20.245750000000044</c:v>
                </c:pt>
                <c:pt idx="19">
                  <c:v>20.58322000000004</c:v>
                </c:pt>
                <c:pt idx="20">
                  <c:v>20.177609999999049</c:v>
                </c:pt>
                <c:pt idx="21">
                  <c:v>20.310210000000041</c:v>
                </c:pt>
                <c:pt idx="22">
                  <c:v>20.150169999999036</c:v>
                </c:pt>
                <c:pt idx="23">
                  <c:v>20.58471000000003</c:v>
                </c:pt>
                <c:pt idx="24">
                  <c:v>20.357139999999049</c:v>
                </c:pt>
                <c:pt idx="25">
                  <c:v>20.023340000000019</c:v>
                </c:pt>
                <c:pt idx="26">
                  <c:v>21.096030000000042</c:v>
                </c:pt>
                <c:pt idx="27">
                  <c:v>19.615780000000029</c:v>
                </c:pt>
                <c:pt idx="28">
                  <c:v>20.572019999999043</c:v>
                </c:pt>
                <c:pt idx="29">
                  <c:v>19.693439999999043</c:v>
                </c:pt>
                <c:pt idx="30">
                  <c:v>20.586389999999028</c:v>
                </c:pt>
                <c:pt idx="31">
                  <c:v>20.418699999999035</c:v>
                </c:pt>
                <c:pt idx="32">
                  <c:v>20.139550000000042</c:v>
                </c:pt>
                <c:pt idx="33">
                  <c:v>20.731959999999049</c:v>
                </c:pt>
                <c:pt idx="34">
                  <c:v>20.645349999999041</c:v>
                </c:pt>
                <c:pt idx="35">
                  <c:v>20.083830000000034</c:v>
                </c:pt>
                <c:pt idx="36">
                  <c:v>20.292929999999046</c:v>
                </c:pt>
                <c:pt idx="37">
                  <c:v>19.915949999999043</c:v>
                </c:pt>
                <c:pt idx="38">
                  <c:v>20.583949999999049</c:v>
                </c:pt>
                <c:pt idx="39">
                  <c:v>20.282979999999043</c:v>
                </c:pt>
                <c:pt idx="40">
                  <c:v>19.886189999999033</c:v>
                </c:pt>
                <c:pt idx="41">
                  <c:v>19.895349999999041</c:v>
                </c:pt>
                <c:pt idx="42">
                  <c:v>20.397939999999039</c:v>
                </c:pt>
                <c:pt idx="43">
                  <c:v>20.362389999999039</c:v>
                </c:pt>
                <c:pt idx="44">
                  <c:v>19.981010000000026</c:v>
                </c:pt>
                <c:pt idx="45">
                  <c:v>20.18199999999905</c:v>
                </c:pt>
                <c:pt idx="46">
                  <c:v>20.350090000000023</c:v>
                </c:pt>
                <c:pt idx="47">
                  <c:v>20.573450000000037</c:v>
                </c:pt>
                <c:pt idx="48">
                  <c:v>20.647790000000043</c:v>
                </c:pt>
                <c:pt idx="49">
                  <c:v>20.305319999999028</c:v>
                </c:pt>
                <c:pt idx="50">
                  <c:v>20.578729999999041</c:v>
                </c:pt>
                <c:pt idx="51">
                  <c:v>20.321130000000039</c:v>
                </c:pt>
                <c:pt idx="52">
                  <c:v>20.346730000000036</c:v>
                </c:pt>
                <c:pt idx="53">
                  <c:v>20.54269000000005</c:v>
                </c:pt>
                <c:pt idx="54">
                  <c:v>20.309749999999042</c:v>
                </c:pt>
                <c:pt idx="55">
                  <c:v>20.16876000000002</c:v>
                </c:pt>
                <c:pt idx="56">
                  <c:v>20.48431000000005</c:v>
                </c:pt>
                <c:pt idx="57">
                  <c:v>19.885340000000042</c:v>
                </c:pt>
                <c:pt idx="58">
                  <c:v>20.248320000000035</c:v>
                </c:pt>
                <c:pt idx="59">
                  <c:v>20.811760000000049</c:v>
                </c:pt>
                <c:pt idx="60">
                  <c:v>20.44154999999904</c:v>
                </c:pt>
                <c:pt idx="61">
                  <c:v>20.95822000000004</c:v>
                </c:pt>
                <c:pt idx="62">
                  <c:v>20.843319999999039</c:v>
                </c:pt>
                <c:pt idx="63">
                  <c:v>20.121059999999034</c:v>
                </c:pt>
                <c:pt idx="64">
                  <c:v>20.581749999999033</c:v>
                </c:pt>
                <c:pt idx="65">
                  <c:v>20.371000000000038</c:v>
                </c:pt>
                <c:pt idx="66">
                  <c:v>20.671840000000032</c:v>
                </c:pt>
                <c:pt idx="67">
                  <c:v>20.302420000000041</c:v>
                </c:pt>
                <c:pt idx="68">
                  <c:v>20.249600000000044</c:v>
                </c:pt>
                <c:pt idx="69">
                  <c:v>19.893150000000048</c:v>
                </c:pt>
                <c:pt idx="70">
                  <c:v>20.41151999999903</c:v>
                </c:pt>
                <c:pt idx="71">
                  <c:v>20.327629999999033</c:v>
                </c:pt>
                <c:pt idx="72">
                  <c:v>20.746880000000033</c:v>
                </c:pt>
                <c:pt idx="73">
                  <c:v>19.986469999999031</c:v>
                </c:pt>
                <c:pt idx="74">
                  <c:v>19.845700000000022</c:v>
                </c:pt>
                <c:pt idx="75">
                  <c:v>20.449060000000031</c:v>
                </c:pt>
                <c:pt idx="76">
                  <c:v>20.632039999998995</c:v>
                </c:pt>
                <c:pt idx="77">
                  <c:v>20.008020000000045</c:v>
                </c:pt>
                <c:pt idx="78">
                  <c:v>20.516600000000039</c:v>
                </c:pt>
                <c:pt idx="79">
                  <c:v>19.776539999999045</c:v>
                </c:pt>
                <c:pt idx="80">
                  <c:v>20.676900000000046</c:v>
                </c:pt>
                <c:pt idx="81">
                  <c:v>20.082329999999047</c:v>
                </c:pt>
                <c:pt idx="82">
                  <c:v>20.713459999999031</c:v>
                </c:pt>
                <c:pt idx="83">
                  <c:v>20.336110000000019</c:v>
                </c:pt>
                <c:pt idx="84">
                  <c:v>20.44088000000005</c:v>
                </c:pt>
              </c:numCache>
            </c:numRef>
          </c:val>
          <c:smooth val="0"/>
        </c:ser>
        <c:ser>
          <c:idx val="2"/>
          <c:order val="1"/>
          <c:tx>
            <c:strRef>
              <c:f>May!$C$1</c:f>
              <c:strCache>
                <c:ptCount val="1"/>
                <c:pt idx="0">
                  <c:v>Low1B</c:v>
                </c:pt>
              </c:strCache>
            </c:strRef>
          </c:tx>
          <c:spPr>
            <a:ln w="28575" cap="rnd">
              <a:solidFill>
                <a:srgbClr val="FFC000"/>
              </a:solidFill>
              <a:round/>
            </a:ln>
            <a:effectLst/>
          </c:spPr>
          <c:marker>
            <c:symbol val="none"/>
          </c:marker>
          <c:cat>
            <c:numRef>
              <c:f>May!$A$2:$A$86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May!$C$2:$C$86</c:f>
              <c:numCache>
                <c:formatCode>General</c:formatCode>
                <c:ptCount val="85"/>
                <c:pt idx="0">
                  <c:v>19.944510000000037</c:v>
                </c:pt>
                <c:pt idx="1">
                  <c:v>20.82009000000005</c:v>
                </c:pt>
                <c:pt idx="2">
                  <c:v>20.078119999999046</c:v>
                </c:pt>
                <c:pt idx="3">
                  <c:v>20.834500000000048</c:v>
                </c:pt>
                <c:pt idx="4">
                  <c:v>20.254209999999034</c:v>
                </c:pt>
                <c:pt idx="5">
                  <c:v>20.603719999999043</c:v>
                </c:pt>
                <c:pt idx="6">
                  <c:v>20.97822999999903</c:v>
                </c:pt>
                <c:pt idx="7">
                  <c:v>20.892660000000035</c:v>
                </c:pt>
                <c:pt idx="8">
                  <c:v>20.527460000000019</c:v>
                </c:pt>
                <c:pt idx="9">
                  <c:v>19.96727999999905</c:v>
                </c:pt>
                <c:pt idx="10">
                  <c:v>20.541649999999038</c:v>
                </c:pt>
                <c:pt idx="11">
                  <c:v>20.902579999999034</c:v>
                </c:pt>
                <c:pt idx="12">
                  <c:v>20.805229999999028</c:v>
                </c:pt>
                <c:pt idx="13">
                  <c:v>20.417720000000031</c:v>
                </c:pt>
                <c:pt idx="14">
                  <c:v>20.949980000000039</c:v>
                </c:pt>
                <c:pt idx="15">
                  <c:v>20.785090000000025</c:v>
                </c:pt>
                <c:pt idx="16">
                  <c:v>20.920249999999044</c:v>
                </c:pt>
                <c:pt idx="17">
                  <c:v>20.399010000000033</c:v>
                </c:pt>
                <c:pt idx="18">
                  <c:v>20.204159999999035</c:v>
                </c:pt>
                <c:pt idx="19">
                  <c:v>20.848870000000034</c:v>
                </c:pt>
                <c:pt idx="20">
                  <c:v>21.135160000000042</c:v>
                </c:pt>
                <c:pt idx="21">
                  <c:v>20.510129999999037</c:v>
                </c:pt>
                <c:pt idx="22">
                  <c:v>21.023679999999047</c:v>
                </c:pt>
                <c:pt idx="23">
                  <c:v>20.676289999999028</c:v>
                </c:pt>
                <c:pt idx="24">
                  <c:v>21.177389999999036</c:v>
                </c:pt>
                <c:pt idx="25">
                  <c:v>20.677940000000035</c:v>
                </c:pt>
                <c:pt idx="26">
                  <c:v>21.127710000000036</c:v>
                </c:pt>
                <c:pt idx="27">
                  <c:v>21.40151000000003</c:v>
                </c:pt>
                <c:pt idx="28">
                  <c:v>21.213890000000049</c:v>
                </c:pt>
                <c:pt idx="29">
                  <c:v>21.205529999999044</c:v>
                </c:pt>
                <c:pt idx="30">
                  <c:v>21.099759999999037</c:v>
                </c:pt>
                <c:pt idx="31">
                  <c:v>20.637629999999035</c:v>
                </c:pt>
                <c:pt idx="32">
                  <c:v>20.681570000000022</c:v>
                </c:pt>
                <c:pt idx="33">
                  <c:v>21.021569999999031</c:v>
                </c:pt>
                <c:pt idx="34">
                  <c:v>21.24983999999904</c:v>
                </c:pt>
                <c:pt idx="35">
                  <c:v>20.816740000000038</c:v>
                </c:pt>
                <c:pt idx="36">
                  <c:v>20.934720000000027</c:v>
                </c:pt>
                <c:pt idx="37">
                  <c:v>20.716789999999037</c:v>
                </c:pt>
                <c:pt idx="38">
                  <c:v>21.291890000000024</c:v>
                </c:pt>
                <c:pt idx="39">
                  <c:v>21.103570000000047</c:v>
                </c:pt>
                <c:pt idx="40">
                  <c:v>21.165029999999035</c:v>
                </c:pt>
                <c:pt idx="41">
                  <c:v>21.432920000000024</c:v>
                </c:pt>
                <c:pt idx="42">
                  <c:v>20.820430000000044</c:v>
                </c:pt>
                <c:pt idx="43">
                  <c:v>20.672810000000027</c:v>
                </c:pt>
                <c:pt idx="44">
                  <c:v>21.310390000000041</c:v>
                </c:pt>
                <c:pt idx="45">
                  <c:v>21.073999999999046</c:v>
                </c:pt>
                <c:pt idx="46">
                  <c:v>21.080799999999044</c:v>
                </c:pt>
                <c:pt idx="47">
                  <c:v>20.684529999999029</c:v>
                </c:pt>
                <c:pt idx="48">
                  <c:v>20.919729999999049</c:v>
                </c:pt>
                <c:pt idx="49">
                  <c:v>21.226219999999046</c:v>
                </c:pt>
                <c:pt idx="50">
                  <c:v>21.561549999999045</c:v>
                </c:pt>
                <c:pt idx="51">
                  <c:v>21.49431999999905</c:v>
                </c:pt>
                <c:pt idx="52">
                  <c:v>21.325489999999036</c:v>
                </c:pt>
                <c:pt idx="53">
                  <c:v>21.328240000000051</c:v>
                </c:pt>
                <c:pt idx="54">
                  <c:v>20.885799999999051</c:v>
                </c:pt>
                <c:pt idx="55">
                  <c:v>20.645779999999036</c:v>
                </c:pt>
                <c:pt idx="56">
                  <c:v>21.24440999999905</c:v>
                </c:pt>
                <c:pt idx="57">
                  <c:v>20.996700000000033</c:v>
                </c:pt>
                <c:pt idx="58">
                  <c:v>21.331990000000019</c:v>
                </c:pt>
                <c:pt idx="59">
                  <c:v>21.608150000000023</c:v>
                </c:pt>
                <c:pt idx="60">
                  <c:v>20.945460000000026</c:v>
                </c:pt>
                <c:pt idx="61">
                  <c:v>21.474480000000028</c:v>
                </c:pt>
                <c:pt idx="62">
                  <c:v>21.564170000000047</c:v>
                </c:pt>
                <c:pt idx="63">
                  <c:v>21.124780000000044</c:v>
                </c:pt>
                <c:pt idx="64">
                  <c:v>21.03579000000002</c:v>
                </c:pt>
                <c:pt idx="65">
                  <c:v>21.023310000000038</c:v>
                </c:pt>
                <c:pt idx="66">
                  <c:v>21.141600000000039</c:v>
                </c:pt>
                <c:pt idx="67">
                  <c:v>21.080900000000042</c:v>
                </c:pt>
                <c:pt idx="68">
                  <c:v>20.898859999999047</c:v>
                </c:pt>
                <c:pt idx="69">
                  <c:v>21.479489999999032</c:v>
                </c:pt>
                <c:pt idx="70">
                  <c:v>20.793539999999041</c:v>
                </c:pt>
                <c:pt idx="71">
                  <c:v>21.534450000000049</c:v>
                </c:pt>
                <c:pt idx="72">
                  <c:v>21.246090000000038</c:v>
                </c:pt>
                <c:pt idx="73">
                  <c:v>21.19118999999904</c:v>
                </c:pt>
                <c:pt idx="74">
                  <c:v>21.245660000000044</c:v>
                </c:pt>
                <c:pt idx="75">
                  <c:v>21.051050000000032</c:v>
                </c:pt>
                <c:pt idx="76">
                  <c:v>21.484610000000032</c:v>
                </c:pt>
                <c:pt idx="77">
                  <c:v>21.437890000000039</c:v>
                </c:pt>
                <c:pt idx="78">
                  <c:v>20.96926000000002</c:v>
                </c:pt>
                <c:pt idx="79">
                  <c:v>21.487999999999033</c:v>
                </c:pt>
                <c:pt idx="80">
                  <c:v>21.183800000000019</c:v>
                </c:pt>
                <c:pt idx="81">
                  <c:v>20.909360000000049</c:v>
                </c:pt>
                <c:pt idx="82">
                  <c:v>21.37474999999904</c:v>
                </c:pt>
                <c:pt idx="83">
                  <c:v>20.950889999999049</c:v>
                </c:pt>
                <c:pt idx="84">
                  <c:v>21.31636999999904</c:v>
                </c:pt>
              </c:numCache>
            </c:numRef>
          </c:val>
          <c:smooth val="0"/>
        </c:ser>
        <c:ser>
          <c:idx val="3"/>
          <c:order val="2"/>
          <c:tx>
            <c:strRef>
              <c:f>May!$D$1</c:f>
              <c:strCache>
                <c:ptCount val="1"/>
                <c:pt idx="0">
                  <c:v>Med A1B</c:v>
                </c:pt>
              </c:strCache>
            </c:strRef>
          </c:tx>
          <c:spPr>
            <a:ln w="28575" cap="rnd">
              <a:solidFill>
                <a:srgbClr val="FF0000"/>
              </a:solidFill>
              <a:round/>
            </a:ln>
            <a:effectLst/>
          </c:spPr>
          <c:marker>
            <c:symbol val="none"/>
          </c:marker>
          <c:cat>
            <c:numRef>
              <c:f>May!$A$2:$A$86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May!$D$2:$D$86</c:f>
              <c:numCache>
                <c:formatCode>General</c:formatCode>
                <c:ptCount val="85"/>
                <c:pt idx="0">
                  <c:v>20.595060000000046</c:v>
                </c:pt>
                <c:pt idx="1">
                  <c:v>20.398099999999033</c:v>
                </c:pt>
                <c:pt idx="2">
                  <c:v>20.199879999999041</c:v>
                </c:pt>
                <c:pt idx="3">
                  <c:v>20.368800000000022</c:v>
                </c:pt>
                <c:pt idx="4">
                  <c:v>20.979759999999033</c:v>
                </c:pt>
                <c:pt idx="5">
                  <c:v>20.158260000000041</c:v>
                </c:pt>
                <c:pt idx="6">
                  <c:v>20.752859999999032</c:v>
                </c:pt>
                <c:pt idx="7">
                  <c:v>20.486349999999049</c:v>
                </c:pt>
                <c:pt idx="8">
                  <c:v>20.739400000000046</c:v>
                </c:pt>
                <c:pt idx="9">
                  <c:v>20.427029999999036</c:v>
                </c:pt>
                <c:pt idx="10">
                  <c:v>20.345270000000028</c:v>
                </c:pt>
                <c:pt idx="11">
                  <c:v>20.876639999999043</c:v>
                </c:pt>
                <c:pt idx="12">
                  <c:v>20.622670000000028</c:v>
                </c:pt>
                <c:pt idx="13">
                  <c:v>20.883200000000045</c:v>
                </c:pt>
                <c:pt idx="14">
                  <c:v>20.61119999999903</c:v>
                </c:pt>
                <c:pt idx="15">
                  <c:v>20.397030000000029</c:v>
                </c:pt>
                <c:pt idx="16">
                  <c:v>20.937310000000025</c:v>
                </c:pt>
                <c:pt idx="17">
                  <c:v>20.731230000000039</c:v>
                </c:pt>
                <c:pt idx="18">
                  <c:v>20.691889999999034</c:v>
                </c:pt>
                <c:pt idx="19">
                  <c:v>20.764640000000043</c:v>
                </c:pt>
                <c:pt idx="20">
                  <c:v>20.842219999999031</c:v>
                </c:pt>
                <c:pt idx="21">
                  <c:v>20.862080000000049</c:v>
                </c:pt>
                <c:pt idx="22">
                  <c:v>20.987659999999039</c:v>
                </c:pt>
                <c:pt idx="23">
                  <c:v>20.965079999999034</c:v>
                </c:pt>
                <c:pt idx="24">
                  <c:v>21.227349999999035</c:v>
                </c:pt>
                <c:pt idx="25">
                  <c:v>20.747800000000041</c:v>
                </c:pt>
                <c:pt idx="26">
                  <c:v>21.395410000000027</c:v>
                </c:pt>
                <c:pt idx="27">
                  <c:v>21.51744999999903</c:v>
                </c:pt>
                <c:pt idx="28">
                  <c:v>21.193689999999037</c:v>
                </c:pt>
                <c:pt idx="29">
                  <c:v>21.759060000000034</c:v>
                </c:pt>
                <c:pt idx="30">
                  <c:v>21.150599999999031</c:v>
                </c:pt>
                <c:pt idx="31">
                  <c:v>21.022450000000049</c:v>
                </c:pt>
                <c:pt idx="32">
                  <c:v>21.381130000000041</c:v>
                </c:pt>
                <c:pt idx="33">
                  <c:v>21.930229999999028</c:v>
                </c:pt>
                <c:pt idx="34">
                  <c:v>21.256490000000042</c:v>
                </c:pt>
                <c:pt idx="35">
                  <c:v>21.458090000000027</c:v>
                </c:pt>
                <c:pt idx="36">
                  <c:v>21.50947999999903</c:v>
                </c:pt>
                <c:pt idx="37">
                  <c:v>21.37551000000002</c:v>
                </c:pt>
                <c:pt idx="38">
                  <c:v>21.801079999999047</c:v>
                </c:pt>
                <c:pt idx="39">
                  <c:v>20.982110000000034</c:v>
                </c:pt>
                <c:pt idx="40">
                  <c:v>21.885460000000023</c:v>
                </c:pt>
                <c:pt idx="41">
                  <c:v>21.703240000000051</c:v>
                </c:pt>
                <c:pt idx="42">
                  <c:v>21.616169999999045</c:v>
                </c:pt>
                <c:pt idx="43">
                  <c:v>21.213589999999044</c:v>
                </c:pt>
                <c:pt idx="44">
                  <c:v>21.431880000000035</c:v>
                </c:pt>
                <c:pt idx="45">
                  <c:v>21.459770000000049</c:v>
                </c:pt>
                <c:pt idx="46">
                  <c:v>21.603390000000047</c:v>
                </c:pt>
                <c:pt idx="47">
                  <c:v>21.353660000000048</c:v>
                </c:pt>
                <c:pt idx="48">
                  <c:v>21.331290000000024</c:v>
                </c:pt>
                <c:pt idx="49">
                  <c:v>22.11071000000004</c:v>
                </c:pt>
                <c:pt idx="50">
                  <c:v>21.821740000000034</c:v>
                </c:pt>
                <c:pt idx="51">
                  <c:v>22.136009999999033</c:v>
                </c:pt>
                <c:pt idx="52">
                  <c:v>21.788289999998995</c:v>
                </c:pt>
                <c:pt idx="53">
                  <c:v>22.019130000000018</c:v>
                </c:pt>
                <c:pt idx="54">
                  <c:v>21.642849999999044</c:v>
                </c:pt>
                <c:pt idx="55">
                  <c:v>22.169210000000021</c:v>
                </c:pt>
                <c:pt idx="56">
                  <c:v>21.72311000000002</c:v>
                </c:pt>
                <c:pt idx="57">
                  <c:v>22.112049999999044</c:v>
                </c:pt>
                <c:pt idx="58">
                  <c:v>21.699179999999046</c:v>
                </c:pt>
                <c:pt idx="59">
                  <c:v>22.100119999999038</c:v>
                </c:pt>
                <c:pt idx="60">
                  <c:v>22.287900000000036</c:v>
                </c:pt>
                <c:pt idx="61">
                  <c:v>22.170890000000043</c:v>
                </c:pt>
                <c:pt idx="62">
                  <c:v>22.098809999999048</c:v>
                </c:pt>
                <c:pt idx="63">
                  <c:v>21.866390000000024</c:v>
                </c:pt>
                <c:pt idx="64">
                  <c:v>21.572410000000048</c:v>
                </c:pt>
                <c:pt idx="65">
                  <c:v>22.317649999999048</c:v>
                </c:pt>
                <c:pt idx="66">
                  <c:v>21.639699999999038</c:v>
                </c:pt>
                <c:pt idx="67">
                  <c:v>21.860280000000046</c:v>
                </c:pt>
                <c:pt idx="68">
                  <c:v>21.62868999999904</c:v>
                </c:pt>
                <c:pt idx="69">
                  <c:v>22.017329999999049</c:v>
                </c:pt>
                <c:pt idx="70">
                  <c:v>21.813259999999048</c:v>
                </c:pt>
                <c:pt idx="71">
                  <c:v>21.649989999999036</c:v>
                </c:pt>
                <c:pt idx="72">
                  <c:v>21.706929999999033</c:v>
                </c:pt>
                <c:pt idx="73">
                  <c:v>22.330160000000035</c:v>
                </c:pt>
                <c:pt idx="74">
                  <c:v>21.802209999999036</c:v>
                </c:pt>
                <c:pt idx="75">
                  <c:v>21.935910000000035</c:v>
                </c:pt>
                <c:pt idx="76">
                  <c:v>22.286249999999029</c:v>
                </c:pt>
                <c:pt idx="77">
                  <c:v>22.185109999999042</c:v>
                </c:pt>
                <c:pt idx="78">
                  <c:v>21.950460000000021</c:v>
                </c:pt>
                <c:pt idx="79">
                  <c:v>22.136220000000037</c:v>
                </c:pt>
                <c:pt idx="80">
                  <c:v>22.019310000000019</c:v>
                </c:pt>
                <c:pt idx="81">
                  <c:v>21.831200000000024</c:v>
                </c:pt>
                <c:pt idx="82">
                  <c:v>21.978850000000023</c:v>
                </c:pt>
                <c:pt idx="83">
                  <c:v>22.426259999999047</c:v>
                </c:pt>
                <c:pt idx="84">
                  <c:v>22.162290000000041</c:v>
                </c:pt>
              </c:numCache>
            </c:numRef>
          </c:val>
          <c:smooth val="0"/>
        </c:ser>
        <c:ser>
          <c:idx val="4"/>
          <c:order val="3"/>
          <c:tx>
            <c:strRef>
              <c:f>May!$E$1</c:f>
              <c:strCache>
                <c:ptCount val="1"/>
                <c:pt idx="0">
                  <c:v>High A2</c:v>
                </c:pt>
              </c:strCache>
            </c:strRef>
          </c:tx>
          <c:spPr>
            <a:ln w="28575" cap="rnd">
              <a:solidFill>
                <a:srgbClr val="C00000"/>
              </a:solidFill>
              <a:round/>
            </a:ln>
            <a:effectLst/>
          </c:spPr>
          <c:marker>
            <c:symbol val="none"/>
          </c:marker>
          <c:cat>
            <c:numRef>
              <c:f>May!$A$2:$A$86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May!$E$2:$E$86</c:f>
              <c:numCache>
                <c:formatCode>General</c:formatCode>
                <c:ptCount val="85"/>
                <c:pt idx="0">
                  <c:v>20.331260000000043</c:v>
                </c:pt>
                <c:pt idx="1">
                  <c:v>20.311490000000049</c:v>
                </c:pt>
                <c:pt idx="2">
                  <c:v>20.542049999999051</c:v>
                </c:pt>
                <c:pt idx="3">
                  <c:v>20.178120000000035</c:v>
                </c:pt>
                <c:pt idx="4">
                  <c:v>20.587270000000046</c:v>
                </c:pt>
                <c:pt idx="5">
                  <c:v>20.814049999999042</c:v>
                </c:pt>
                <c:pt idx="6">
                  <c:v>20.653380000000027</c:v>
                </c:pt>
                <c:pt idx="7">
                  <c:v>20.781730000000039</c:v>
                </c:pt>
                <c:pt idx="8">
                  <c:v>20.313649999999029</c:v>
                </c:pt>
                <c:pt idx="9">
                  <c:v>20.913629999999046</c:v>
                </c:pt>
                <c:pt idx="10">
                  <c:v>20.71736999999905</c:v>
                </c:pt>
                <c:pt idx="11">
                  <c:v>20.337610000000041</c:v>
                </c:pt>
                <c:pt idx="12">
                  <c:v>20.517419999999049</c:v>
                </c:pt>
                <c:pt idx="13">
                  <c:v>20.607630000000029</c:v>
                </c:pt>
                <c:pt idx="14">
                  <c:v>20.940329999999051</c:v>
                </c:pt>
                <c:pt idx="15">
                  <c:v>20.797170000000051</c:v>
                </c:pt>
                <c:pt idx="16">
                  <c:v>20.93398000000002</c:v>
                </c:pt>
                <c:pt idx="17">
                  <c:v>20.573819999999046</c:v>
                </c:pt>
                <c:pt idx="18">
                  <c:v>20.652669999999034</c:v>
                </c:pt>
                <c:pt idx="19">
                  <c:v>20.918120000000044</c:v>
                </c:pt>
                <c:pt idx="20">
                  <c:v>21.059229999999047</c:v>
                </c:pt>
                <c:pt idx="21">
                  <c:v>21.052299999999036</c:v>
                </c:pt>
                <c:pt idx="22">
                  <c:v>20.698480000000018</c:v>
                </c:pt>
                <c:pt idx="23">
                  <c:v>21.871790000000033</c:v>
                </c:pt>
                <c:pt idx="24">
                  <c:v>20.537040000000047</c:v>
                </c:pt>
                <c:pt idx="25">
                  <c:v>21.040609999999049</c:v>
                </c:pt>
                <c:pt idx="26">
                  <c:v>20.68679000000003</c:v>
                </c:pt>
                <c:pt idx="27">
                  <c:v>20.905970000000025</c:v>
                </c:pt>
                <c:pt idx="28">
                  <c:v>21.489860000000022</c:v>
                </c:pt>
                <c:pt idx="29">
                  <c:v>21.187310000000025</c:v>
                </c:pt>
                <c:pt idx="30">
                  <c:v>21.261499999999046</c:v>
                </c:pt>
                <c:pt idx="31">
                  <c:v>20.997980000000041</c:v>
                </c:pt>
                <c:pt idx="32">
                  <c:v>21.053800000000024</c:v>
                </c:pt>
                <c:pt idx="33">
                  <c:v>20.838679999999044</c:v>
                </c:pt>
                <c:pt idx="34">
                  <c:v>21.051450000000045</c:v>
                </c:pt>
                <c:pt idx="35">
                  <c:v>20.852380000000039</c:v>
                </c:pt>
                <c:pt idx="36">
                  <c:v>21.32967999999903</c:v>
                </c:pt>
                <c:pt idx="37">
                  <c:v>21.234090000000037</c:v>
                </c:pt>
                <c:pt idx="38">
                  <c:v>21.571740000000034</c:v>
                </c:pt>
                <c:pt idx="39">
                  <c:v>21.362270000000024</c:v>
                </c:pt>
                <c:pt idx="40">
                  <c:v>21.782070000000033</c:v>
                </c:pt>
                <c:pt idx="41">
                  <c:v>20.728850000000023</c:v>
                </c:pt>
                <c:pt idx="42">
                  <c:v>21.697410000000048</c:v>
                </c:pt>
                <c:pt idx="43">
                  <c:v>21.759359999999049</c:v>
                </c:pt>
                <c:pt idx="44">
                  <c:v>21.631619999999032</c:v>
                </c:pt>
                <c:pt idx="45">
                  <c:v>21.67772999999903</c:v>
                </c:pt>
                <c:pt idx="46">
                  <c:v>21.957730000000026</c:v>
                </c:pt>
                <c:pt idx="47">
                  <c:v>21.540119999999035</c:v>
                </c:pt>
                <c:pt idx="48">
                  <c:v>21.242270000000019</c:v>
                </c:pt>
                <c:pt idx="49">
                  <c:v>21.891020000000026</c:v>
                </c:pt>
                <c:pt idx="50">
                  <c:v>21.582730000000026</c:v>
                </c:pt>
                <c:pt idx="51">
                  <c:v>21.598809999999048</c:v>
                </c:pt>
                <c:pt idx="52">
                  <c:v>22.011800000000051</c:v>
                </c:pt>
                <c:pt idx="53">
                  <c:v>21.595909999999037</c:v>
                </c:pt>
                <c:pt idx="54">
                  <c:v>22.306880000000035</c:v>
                </c:pt>
                <c:pt idx="55">
                  <c:v>22.145840000000021</c:v>
                </c:pt>
                <c:pt idx="56">
                  <c:v>22.111169999999049</c:v>
                </c:pt>
                <c:pt idx="57">
                  <c:v>22.53018000000003</c:v>
                </c:pt>
                <c:pt idx="58">
                  <c:v>22.136160000000018</c:v>
                </c:pt>
                <c:pt idx="59">
                  <c:v>22.109459999999046</c:v>
                </c:pt>
                <c:pt idx="60">
                  <c:v>22.082939999999041</c:v>
                </c:pt>
                <c:pt idx="61">
                  <c:v>22.508360000000039</c:v>
                </c:pt>
                <c:pt idx="62">
                  <c:v>22.27642000000003</c:v>
                </c:pt>
                <c:pt idx="63">
                  <c:v>22.008200000000045</c:v>
                </c:pt>
                <c:pt idx="64">
                  <c:v>22.504789999999048</c:v>
                </c:pt>
                <c:pt idx="65">
                  <c:v>22.848719999999048</c:v>
                </c:pt>
                <c:pt idx="66">
                  <c:v>22.059439999999029</c:v>
                </c:pt>
                <c:pt idx="67">
                  <c:v>22.027090000000044</c:v>
                </c:pt>
                <c:pt idx="68">
                  <c:v>22.566130000000044</c:v>
                </c:pt>
                <c:pt idx="69">
                  <c:v>23.311360000000036</c:v>
                </c:pt>
                <c:pt idx="70">
                  <c:v>22.656550000000038</c:v>
                </c:pt>
                <c:pt idx="71">
                  <c:v>22.132170000000031</c:v>
                </c:pt>
                <c:pt idx="72">
                  <c:v>22.647849999999039</c:v>
                </c:pt>
                <c:pt idx="73">
                  <c:v>22.676720000000046</c:v>
                </c:pt>
                <c:pt idx="74">
                  <c:v>22.841060000000027</c:v>
                </c:pt>
                <c:pt idx="75">
                  <c:v>22.621030000000019</c:v>
                </c:pt>
                <c:pt idx="76">
                  <c:v>22.31776999999903</c:v>
                </c:pt>
                <c:pt idx="77">
                  <c:v>23.044030000000021</c:v>
                </c:pt>
                <c:pt idx="78">
                  <c:v>22.503750000000025</c:v>
                </c:pt>
                <c:pt idx="79">
                  <c:v>22.662099999999043</c:v>
                </c:pt>
                <c:pt idx="80">
                  <c:v>22.70930999999905</c:v>
                </c:pt>
                <c:pt idx="81">
                  <c:v>23.00750000000005</c:v>
                </c:pt>
                <c:pt idx="82">
                  <c:v>23.198720000000037</c:v>
                </c:pt>
                <c:pt idx="83">
                  <c:v>22.827870000000019</c:v>
                </c:pt>
                <c:pt idx="84">
                  <c:v>23.225789999998995</c:v>
                </c:pt>
              </c:numCache>
            </c:numRef>
          </c:val>
          <c:smooth val="0"/>
        </c:ser>
        <c:dLbls>
          <c:showLegendKey val="0"/>
          <c:showVal val="0"/>
          <c:showCatName val="0"/>
          <c:showSerName val="0"/>
          <c:showPercent val="0"/>
          <c:showBubbleSize val="0"/>
        </c:dLbls>
        <c:marker val="1"/>
        <c:smooth val="0"/>
        <c:axId val="67334528"/>
        <c:axId val="67336064"/>
      </c:lineChart>
      <c:dateAx>
        <c:axId val="67334528"/>
        <c:scaling>
          <c:orientation val="minMax"/>
          <c:max val="2099"/>
        </c:scaling>
        <c:delete val="1"/>
        <c:axPos val="b"/>
        <c:numFmt formatCode="General" sourceLinked="1"/>
        <c:majorTickMark val="out"/>
        <c:minorTickMark val="out"/>
        <c:tickLblPos val="nextTo"/>
        <c:crossAx val="67336064"/>
        <c:crosses val="autoZero"/>
        <c:auto val="0"/>
        <c:lblOffset val="100"/>
        <c:baseTimeUnit val="days"/>
        <c:majorUnit val="10"/>
        <c:majorTimeUnit val="days"/>
        <c:minorUnit val="5"/>
        <c:minorTimeUnit val="days"/>
      </c:dateAx>
      <c:valAx>
        <c:axId val="67336064"/>
        <c:scaling>
          <c:orientation val="minMax"/>
          <c:min val="19"/>
        </c:scaling>
        <c:delete val="1"/>
        <c:axPos val="l"/>
        <c:numFmt formatCode="General" sourceLinked="1"/>
        <c:majorTickMark val="out"/>
        <c:minorTickMark val="out"/>
        <c:tickLblPos val="nextTo"/>
        <c:crossAx val="67334528"/>
        <c:crosses val="autoZero"/>
        <c:crossBetween val="between"/>
        <c:majorUnit val="2"/>
        <c:minorUnit val="1"/>
      </c:valAx>
      <c:spPr>
        <a:noFill/>
        <a:ln w="25400">
          <a:noFill/>
        </a:ln>
        <a:effectLst/>
      </c:spPr>
    </c:plotArea>
    <c:legend>
      <c:legendPos val="b"/>
      <c:layout>
        <c:manualLayout>
          <c:xMode val="edge"/>
          <c:yMode val="edge"/>
          <c:x val="0"/>
          <c:y val="8.3499261419787266E-2"/>
          <c:w val="0.99944176705204046"/>
          <c:h val="0.54516830644706349"/>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05114483542757E-2"/>
          <c:y val="6.6129815159216329E-2"/>
          <c:w val="0.85375677130627348"/>
          <c:h val="0.69064729626560761"/>
        </c:manualLayout>
      </c:layout>
      <c:lineChart>
        <c:grouping val="standard"/>
        <c:varyColors val="0"/>
        <c:ser>
          <c:idx val="1"/>
          <c:order val="0"/>
          <c:tx>
            <c:strRef>
              <c:f>May!$B$1</c:f>
              <c:strCache>
                <c:ptCount val="1"/>
                <c:pt idx="0">
                  <c:v>Commit</c:v>
                </c:pt>
              </c:strCache>
            </c:strRef>
          </c:tx>
          <c:spPr>
            <a:ln w="28575" cap="rnd">
              <a:solidFill>
                <a:srgbClr val="FFFF00"/>
              </a:solidFill>
              <a:round/>
            </a:ln>
            <a:effectLst/>
          </c:spPr>
          <c:marker>
            <c:symbol val="none"/>
          </c:marker>
          <c:cat>
            <c:numRef>
              <c:f>May!$A$2:$A$86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May!$B$2:$B$86</c:f>
              <c:numCache>
                <c:formatCode>General</c:formatCode>
                <c:ptCount val="85"/>
                <c:pt idx="0">
                  <c:v>20.24440999999905</c:v>
                </c:pt>
                <c:pt idx="1">
                  <c:v>20.549310000000048</c:v>
                </c:pt>
                <c:pt idx="2">
                  <c:v>20.420040000000029</c:v>
                </c:pt>
                <c:pt idx="3">
                  <c:v>20.274960000000021</c:v>
                </c:pt>
                <c:pt idx="4">
                  <c:v>20.099329999999043</c:v>
                </c:pt>
                <c:pt idx="5">
                  <c:v>20.537189999999043</c:v>
                </c:pt>
                <c:pt idx="6">
                  <c:v>20.409509999999045</c:v>
                </c:pt>
                <c:pt idx="7">
                  <c:v>20.021449999999049</c:v>
                </c:pt>
                <c:pt idx="8">
                  <c:v>19.630329999999049</c:v>
                </c:pt>
                <c:pt idx="9">
                  <c:v>20.425530000000037</c:v>
                </c:pt>
                <c:pt idx="10">
                  <c:v>19.974970000000042</c:v>
                </c:pt>
                <c:pt idx="11">
                  <c:v>19.696130000000039</c:v>
                </c:pt>
                <c:pt idx="12">
                  <c:v>19.845569999999043</c:v>
                </c:pt>
                <c:pt idx="13">
                  <c:v>20.373590000000036</c:v>
                </c:pt>
                <c:pt idx="14">
                  <c:v>20.97822999999903</c:v>
                </c:pt>
                <c:pt idx="15">
                  <c:v>20.26293000000004</c:v>
                </c:pt>
                <c:pt idx="16">
                  <c:v>19.98628999999903</c:v>
                </c:pt>
                <c:pt idx="17">
                  <c:v>20.523769999999047</c:v>
                </c:pt>
                <c:pt idx="18">
                  <c:v>20.245750000000044</c:v>
                </c:pt>
                <c:pt idx="19">
                  <c:v>20.58322000000004</c:v>
                </c:pt>
                <c:pt idx="20">
                  <c:v>20.177609999999049</c:v>
                </c:pt>
                <c:pt idx="21">
                  <c:v>20.310210000000041</c:v>
                </c:pt>
                <c:pt idx="22">
                  <c:v>20.150169999999036</c:v>
                </c:pt>
                <c:pt idx="23">
                  <c:v>20.58471000000003</c:v>
                </c:pt>
                <c:pt idx="24">
                  <c:v>20.357139999999049</c:v>
                </c:pt>
                <c:pt idx="25">
                  <c:v>20.023340000000019</c:v>
                </c:pt>
                <c:pt idx="26">
                  <c:v>21.096030000000042</c:v>
                </c:pt>
                <c:pt idx="27">
                  <c:v>19.615780000000029</c:v>
                </c:pt>
                <c:pt idx="28">
                  <c:v>20.572019999999043</c:v>
                </c:pt>
                <c:pt idx="29">
                  <c:v>19.693439999999043</c:v>
                </c:pt>
                <c:pt idx="30">
                  <c:v>20.586389999999028</c:v>
                </c:pt>
                <c:pt idx="31">
                  <c:v>20.418699999999035</c:v>
                </c:pt>
                <c:pt idx="32">
                  <c:v>20.139550000000042</c:v>
                </c:pt>
                <c:pt idx="33">
                  <c:v>20.731959999999049</c:v>
                </c:pt>
                <c:pt idx="34">
                  <c:v>20.645349999999041</c:v>
                </c:pt>
                <c:pt idx="35">
                  <c:v>20.083830000000034</c:v>
                </c:pt>
                <c:pt idx="36">
                  <c:v>20.292929999999046</c:v>
                </c:pt>
                <c:pt idx="37">
                  <c:v>19.915949999999043</c:v>
                </c:pt>
                <c:pt idx="38">
                  <c:v>20.583949999999049</c:v>
                </c:pt>
                <c:pt idx="39">
                  <c:v>20.282979999999043</c:v>
                </c:pt>
                <c:pt idx="40">
                  <c:v>19.886189999999033</c:v>
                </c:pt>
                <c:pt idx="41">
                  <c:v>19.895349999999041</c:v>
                </c:pt>
                <c:pt idx="42">
                  <c:v>20.397939999999039</c:v>
                </c:pt>
                <c:pt idx="43">
                  <c:v>20.362389999999039</c:v>
                </c:pt>
                <c:pt idx="44">
                  <c:v>19.981010000000026</c:v>
                </c:pt>
                <c:pt idx="45">
                  <c:v>20.18199999999905</c:v>
                </c:pt>
                <c:pt idx="46">
                  <c:v>20.350090000000023</c:v>
                </c:pt>
                <c:pt idx="47">
                  <c:v>20.573450000000037</c:v>
                </c:pt>
                <c:pt idx="48">
                  <c:v>20.647790000000043</c:v>
                </c:pt>
                <c:pt idx="49">
                  <c:v>20.305319999999028</c:v>
                </c:pt>
                <c:pt idx="50">
                  <c:v>20.578729999999041</c:v>
                </c:pt>
                <c:pt idx="51">
                  <c:v>20.321130000000039</c:v>
                </c:pt>
                <c:pt idx="52">
                  <c:v>20.346730000000036</c:v>
                </c:pt>
                <c:pt idx="53">
                  <c:v>20.54269000000005</c:v>
                </c:pt>
                <c:pt idx="54">
                  <c:v>20.309749999999042</c:v>
                </c:pt>
                <c:pt idx="55">
                  <c:v>20.16876000000002</c:v>
                </c:pt>
                <c:pt idx="56">
                  <c:v>20.48431000000005</c:v>
                </c:pt>
                <c:pt idx="57">
                  <c:v>19.885340000000042</c:v>
                </c:pt>
                <c:pt idx="58">
                  <c:v>20.248320000000035</c:v>
                </c:pt>
                <c:pt idx="59">
                  <c:v>20.811760000000049</c:v>
                </c:pt>
                <c:pt idx="60">
                  <c:v>20.44154999999904</c:v>
                </c:pt>
                <c:pt idx="61">
                  <c:v>20.95822000000004</c:v>
                </c:pt>
                <c:pt idx="62">
                  <c:v>20.843319999999039</c:v>
                </c:pt>
                <c:pt idx="63">
                  <c:v>20.121059999999034</c:v>
                </c:pt>
                <c:pt idx="64">
                  <c:v>20.581749999999033</c:v>
                </c:pt>
                <c:pt idx="65">
                  <c:v>20.371000000000038</c:v>
                </c:pt>
                <c:pt idx="66">
                  <c:v>20.671840000000032</c:v>
                </c:pt>
                <c:pt idx="67">
                  <c:v>20.302420000000041</c:v>
                </c:pt>
                <c:pt idx="68">
                  <c:v>20.249600000000044</c:v>
                </c:pt>
                <c:pt idx="69">
                  <c:v>19.893150000000048</c:v>
                </c:pt>
                <c:pt idx="70">
                  <c:v>20.41151999999903</c:v>
                </c:pt>
                <c:pt idx="71">
                  <c:v>20.327629999999033</c:v>
                </c:pt>
                <c:pt idx="72">
                  <c:v>20.746880000000033</c:v>
                </c:pt>
                <c:pt idx="73">
                  <c:v>19.986469999999031</c:v>
                </c:pt>
                <c:pt idx="74">
                  <c:v>19.845700000000022</c:v>
                </c:pt>
                <c:pt idx="75">
                  <c:v>20.449060000000031</c:v>
                </c:pt>
                <c:pt idx="76">
                  <c:v>20.632039999998995</c:v>
                </c:pt>
                <c:pt idx="77">
                  <c:v>20.008020000000045</c:v>
                </c:pt>
                <c:pt idx="78">
                  <c:v>20.516600000000039</c:v>
                </c:pt>
                <c:pt idx="79">
                  <c:v>19.776539999999045</c:v>
                </c:pt>
                <c:pt idx="80">
                  <c:v>20.676900000000046</c:v>
                </c:pt>
                <c:pt idx="81">
                  <c:v>20.082329999999047</c:v>
                </c:pt>
                <c:pt idx="82">
                  <c:v>20.713459999999031</c:v>
                </c:pt>
                <c:pt idx="83">
                  <c:v>20.336110000000019</c:v>
                </c:pt>
                <c:pt idx="84">
                  <c:v>20.44088000000005</c:v>
                </c:pt>
              </c:numCache>
            </c:numRef>
          </c:val>
          <c:smooth val="0"/>
        </c:ser>
        <c:ser>
          <c:idx val="2"/>
          <c:order val="1"/>
          <c:tx>
            <c:strRef>
              <c:f>May!$C$1</c:f>
              <c:strCache>
                <c:ptCount val="1"/>
                <c:pt idx="0">
                  <c:v>Low1B</c:v>
                </c:pt>
              </c:strCache>
            </c:strRef>
          </c:tx>
          <c:spPr>
            <a:ln w="28575" cap="rnd">
              <a:solidFill>
                <a:srgbClr val="FFC000"/>
              </a:solidFill>
              <a:round/>
            </a:ln>
            <a:effectLst/>
          </c:spPr>
          <c:marker>
            <c:symbol val="none"/>
          </c:marker>
          <c:cat>
            <c:numRef>
              <c:f>May!$A$2:$A$86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May!$C$2:$C$86</c:f>
              <c:numCache>
                <c:formatCode>General</c:formatCode>
                <c:ptCount val="85"/>
                <c:pt idx="0">
                  <c:v>19.944510000000037</c:v>
                </c:pt>
                <c:pt idx="1">
                  <c:v>20.82009000000005</c:v>
                </c:pt>
                <c:pt idx="2">
                  <c:v>20.078119999999046</c:v>
                </c:pt>
                <c:pt idx="3">
                  <c:v>20.834500000000048</c:v>
                </c:pt>
                <c:pt idx="4">
                  <c:v>20.254209999999034</c:v>
                </c:pt>
                <c:pt idx="5">
                  <c:v>20.603719999999043</c:v>
                </c:pt>
                <c:pt idx="6">
                  <c:v>20.97822999999903</c:v>
                </c:pt>
                <c:pt idx="7">
                  <c:v>20.892660000000035</c:v>
                </c:pt>
                <c:pt idx="8">
                  <c:v>20.527460000000019</c:v>
                </c:pt>
                <c:pt idx="9">
                  <c:v>19.96727999999905</c:v>
                </c:pt>
                <c:pt idx="10">
                  <c:v>20.541649999999038</c:v>
                </c:pt>
                <c:pt idx="11">
                  <c:v>20.902579999999034</c:v>
                </c:pt>
                <c:pt idx="12">
                  <c:v>20.805229999999028</c:v>
                </c:pt>
                <c:pt idx="13">
                  <c:v>20.417720000000031</c:v>
                </c:pt>
                <c:pt idx="14">
                  <c:v>20.949980000000039</c:v>
                </c:pt>
                <c:pt idx="15">
                  <c:v>20.785090000000025</c:v>
                </c:pt>
                <c:pt idx="16">
                  <c:v>20.920249999999044</c:v>
                </c:pt>
                <c:pt idx="17">
                  <c:v>20.399010000000033</c:v>
                </c:pt>
                <c:pt idx="18">
                  <c:v>20.204159999999035</c:v>
                </c:pt>
                <c:pt idx="19">
                  <c:v>20.848870000000034</c:v>
                </c:pt>
                <c:pt idx="20">
                  <c:v>21.135160000000042</c:v>
                </c:pt>
                <c:pt idx="21">
                  <c:v>20.510129999999037</c:v>
                </c:pt>
                <c:pt idx="22">
                  <c:v>21.023679999999047</c:v>
                </c:pt>
                <c:pt idx="23">
                  <c:v>20.676289999999028</c:v>
                </c:pt>
                <c:pt idx="24">
                  <c:v>21.177389999999036</c:v>
                </c:pt>
                <c:pt idx="25">
                  <c:v>20.677940000000035</c:v>
                </c:pt>
                <c:pt idx="26">
                  <c:v>21.127710000000036</c:v>
                </c:pt>
                <c:pt idx="27">
                  <c:v>21.40151000000003</c:v>
                </c:pt>
                <c:pt idx="28">
                  <c:v>21.213890000000049</c:v>
                </c:pt>
                <c:pt idx="29">
                  <c:v>21.205529999999044</c:v>
                </c:pt>
                <c:pt idx="30">
                  <c:v>21.099759999999037</c:v>
                </c:pt>
                <c:pt idx="31">
                  <c:v>20.637629999999035</c:v>
                </c:pt>
                <c:pt idx="32">
                  <c:v>20.681570000000022</c:v>
                </c:pt>
                <c:pt idx="33">
                  <c:v>21.021569999999031</c:v>
                </c:pt>
                <c:pt idx="34">
                  <c:v>21.24983999999904</c:v>
                </c:pt>
                <c:pt idx="35">
                  <c:v>20.816740000000038</c:v>
                </c:pt>
                <c:pt idx="36">
                  <c:v>20.934720000000027</c:v>
                </c:pt>
                <c:pt idx="37">
                  <c:v>20.716789999999037</c:v>
                </c:pt>
                <c:pt idx="38">
                  <c:v>21.291890000000024</c:v>
                </c:pt>
                <c:pt idx="39">
                  <c:v>21.103570000000047</c:v>
                </c:pt>
                <c:pt idx="40">
                  <c:v>21.165029999999035</c:v>
                </c:pt>
                <c:pt idx="41">
                  <c:v>21.432920000000024</c:v>
                </c:pt>
                <c:pt idx="42">
                  <c:v>20.820430000000044</c:v>
                </c:pt>
                <c:pt idx="43">
                  <c:v>20.672810000000027</c:v>
                </c:pt>
                <c:pt idx="44">
                  <c:v>21.310390000000041</c:v>
                </c:pt>
                <c:pt idx="45">
                  <c:v>21.073999999999046</c:v>
                </c:pt>
                <c:pt idx="46">
                  <c:v>21.080799999999044</c:v>
                </c:pt>
                <c:pt idx="47">
                  <c:v>20.684529999999029</c:v>
                </c:pt>
                <c:pt idx="48">
                  <c:v>20.919729999999049</c:v>
                </c:pt>
                <c:pt idx="49">
                  <c:v>21.226219999999046</c:v>
                </c:pt>
                <c:pt idx="50">
                  <c:v>21.561549999999045</c:v>
                </c:pt>
                <c:pt idx="51">
                  <c:v>21.49431999999905</c:v>
                </c:pt>
                <c:pt idx="52">
                  <c:v>21.325489999999036</c:v>
                </c:pt>
                <c:pt idx="53">
                  <c:v>21.328240000000051</c:v>
                </c:pt>
                <c:pt idx="54">
                  <c:v>20.885799999999051</c:v>
                </c:pt>
                <c:pt idx="55">
                  <c:v>20.645779999999036</c:v>
                </c:pt>
                <c:pt idx="56">
                  <c:v>21.24440999999905</c:v>
                </c:pt>
                <c:pt idx="57">
                  <c:v>20.996700000000033</c:v>
                </c:pt>
                <c:pt idx="58">
                  <c:v>21.331990000000019</c:v>
                </c:pt>
                <c:pt idx="59">
                  <c:v>21.608150000000023</c:v>
                </c:pt>
                <c:pt idx="60">
                  <c:v>20.945460000000026</c:v>
                </c:pt>
                <c:pt idx="61">
                  <c:v>21.474480000000028</c:v>
                </c:pt>
                <c:pt idx="62">
                  <c:v>21.564170000000047</c:v>
                </c:pt>
                <c:pt idx="63">
                  <c:v>21.124780000000044</c:v>
                </c:pt>
                <c:pt idx="64">
                  <c:v>21.03579000000002</c:v>
                </c:pt>
                <c:pt idx="65">
                  <c:v>21.023310000000038</c:v>
                </c:pt>
                <c:pt idx="66">
                  <c:v>21.141600000000039</c:v>
                </c:pt>
                <c:pt idx="67">
                  <c:v>21.080900000000042</c:v>
                </c:pt>
                <c:pt idx="68">
                  <c:v>20.898859999999047</c:v>
                </c:pt>
                <c:pt idx="69">
                  <c:v>21.479489999999032</c:v>
                </c:pt>
                <c:pt idx="70">
                  <c:v>20.793539999999041</c:v>
                </c:pt>
                <c:pt idx="71">
                  <c:v>21.534450000000049</c:v>
                </c:pt>
                <c:pt idx="72">
                  <c:v>21.246090000000038</c:v>
                </c:pt>
                <c:pt idx="73">
                  <c:v>21.19118999999904</c:v>
                </c:pt>
                <c:pt idx="74">
                  <c:v>21.245660000000044</c:v>
                </c:pt>
                <c:pt idx="75">
                  <c:v>21.051050000000032</c:v>
                </c:pt>
                <c:pt idx="76">
                  <c:v>21.484610000000032</c:v>
                </c:pt>
                <c:pt idx="77">
                  <c:v>21.437890000000039</c:v>
                </c:pt>
                <c:pt idx="78">
                  <c:v>20.96926000000002</c:v>
                </c:pt>
                <c:pt idx="79">
                  <c:v>21.487999999999033</c:v>
                </c:pt>
                <c:pt idx="80">
                  <c:v>21.183800000000019</c:v>
                </c:pt>
                <c:pt idx="81">
                  <c:v>20.909360000000049</c:v>
                </c:pt>
                <c:pt idx="82">
                  <c:v>21.37474999999904</c:v>
                </c:pt>
                <c:pt idx="83">
                  <c:v>20.950889999999049</c:v>
                </c:pt>
                <c:pt idx="84">
                  <c:v>21.31636999999904</c:v>
                </c:pt>
              </c:numCache>
            </c:numRef>
          </c:val>
          <c:smooth val="0"/>
        </c:ser>
        <c:ser>
          <c:idx val="3"/>
          <c:order val="2"/>
          <c:tx>
            <c:strRef>
              <c:f>May!$D$1</c:f>
              <c:strCache>
                <c:ptCount val="1"/>
                <c:pt idx="0">
                  <c:v>Med A1B</c:v>
                </c:pt>
              </c:strCache>
            </c:strRef>
          </c:tx>
          <c:spPr>
            <a:ln w="28575" cap="rnd">
              <a:solidFill>
                <a:srgbClr val="FF0000"/>
              </a:solidFill>
              <a:round/>
            </a:ln>
            <a:effectLst/>
          </c:spPr>
          <c:marker>
            <c:symbol val="none"/>
          </c:marker>
          <c:cat>
            <c:numRef>
              <c:f>May!$A$2:$A$86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May!$D$2:$D$86</c:f>
              <c:numCache>
                <c:formatCode>General</c:formatCode>
                <c:ptCount val="85"/>
                <c:pt idx="0">
                  <c:v>20.595060000000046</c:v>
                </c:pt>
                <c:pt idx="1">
                  <c:v>20.398099999999033</c:v>
                </c:pt>
                <c:pt idx="2">
                  <c:v>20.199879999999041</c:v>
                </c:pt>
                <c:pt idx="3">
                  <c:v>20.368800000000022</c:v>
                </c:pt>
                <c:pt idx="4">
                  <c:v>20.979759999999033</c:v>
                </c:pt>
                <c:pt idx="5">
                  <c:v>20.158260000000041</c:v>
                </c:pt>
                <c:pt idx="6">
                  <c:v>20.752859999999032</c:v>
                </c:pt>
                <c:pt idx="7">
                  <c:v>20.486349999999049</c:v>
                </c:pt>
                <c:pt idx="8">
                  <c:v>20.739400000000046</c:v>
                </c:pt>
                <c:pt idx="9">
                  <c:v>20.427029999999036</c:v>
                </c:pt>
                <c:pt idx="10">
                  <c:v>20.345270000000028</c:v>
                </c:pt>
                <c:pt idx="11">
                  <c:v>20.876639999999043</c:v>
                </c:pt>
                <c:pt idx="12">
                  <c:v>20.622670000000028</c:v>
                </c:pt>
                <c:pt idx="13">
                  <c:v>20.883200000000045</c:v>
                </c:pt>
                <c:pt idx="14">
                  <c:v>20.61119999999903</c:v>
                </c:pt>
                <c:pt idx="15">
                  <c:v>20.397030000000029</c:v>
                </c:pt>
                <c:pt idx="16">
                  <c:v>20.937310000000025</c:v>
                </c:pt>
                <c:pt idx="17">
                  <c:v>20.731230000000039</c:v>
                </c:pt>
                <c:pt idx="18">
                  <c:v>20.691889999999034</c:v>
                </c:pt>
                <c:pt idx="19">
                  <c:v>20.764640000000043</c:v>
                </c:pt>
                <c:pt idx="20">
                  <c:v>20.842219999999031</c:v>
                </c:pt>
                <c:pt idx="21">
                  <c:v>20.862080000000049</c:v>
                </c:pt>
                <c:pt idx="22">
                  <c:v>20.987659999999039</c:v>
                </c:pt>
                <c:pt idx="23">
                  <c:v>20.965079999999034</c:v>
                </c:pt>
                <c:pt idx="24">
                  <c:v>21.227349999999035</c:v>
                </c:pt>
                <c:pt idx="25">
                  <c:v>20.747800000000041</c:v>
                </c:pt>
                <c:pt idx="26">
                  <c:v>21.395410000000027</c:v>
                </c:pt>
                <c:pt idx="27">
                  <c:v>21.51744999999903</c:v>
                </c:pt>
                <c:pt idx="28">
                  <c:v>21.193689999999037</c:v>
                </c:pt>
                <c:pt idx="29">
                  <c:v>21.759060000000034</c:v>
                </c:pt>
                <c:pt idx="30">
                  <c:v>21.150599999999031</c:v>
                </c:pt>
                <c:pt idx="31">
                  <c:v>21.022450000000049</c:v>
                </c:pt>
                <c:pt idx="32">
                  <c:v>21.381130000000041</c:v>
                </c:pt>
                <c:pt idx="33">
                  <c:v>21.930229999999028</c:v>
                </c:pt>
                <c:pt idx="34">
                  <c:v>21.256490000000042</c:v>
                </c:pt>
                <c:pt idx="35">
                  <c:v>21.458090000000027</c:v>
                </c:pt>
                <c:pt idx="36">
                  <c:v>21.50947999999903</c:v>
                </c:pt>
                <c:pt idx="37">
                  <c:v>21.37551000000002</c:v>
                </c:pt>
                <c:pt idx="38">
                  <c:v>21.801079999999047</c:v>
                </c:pt>
                <c:pt idx="39">
                  <c:v>20.982110000000034</c:v>
                </c:pt>
                <c:pt idx="40">
                  <c:v>21.885460000000023</c:v>
                </c:pt>
                <c:pt idx="41">
                  <c:v>21.703240000000051</c:v>
                </c:pt>
                <c:pt idx="42">
                  <c:v>21.616169999999045</c:v>
                </c:pt>
                <c:pt idx="43">
                  <c:v>21.213589999999044</c:v>
                </c:pt>
                <c:pt idx="44">
                  <c:v>21.431880000000035</c:v>
                </c:pt>
                <c:pt idx="45">
                  <c:v>21.459770000000049</c:v>
                </c:pt>
                <c:pt idx="46">
                  <c:v>21.603390000000047</c:v>
                </c:pt>
                <c:pt idx="47">
                  <c:v>21.353660000000048</c:v>
                </c:pt>
                <c:pt idx="48">
                  <c:v>21.331290000000024</c:v>
                </c:pt>
                <c:pt idx="49">
                  <c:v>22.11071000000004</c:v>
                </c:pt>
                <c:pt idx="50">
                  <c:v>21.821740000000034</c:v>
                </c:pt>
                <c:pt idx="51">
                  <c:v>22.136009999999033</c:v>
                </c:pt>
                <c:pt idx="52">
                  <c:v>21.788289999998995</c:v>
                </c:pt>
                <c:pt idx="53">
                  <c:v>22.019130000000018</c:v>
                </c:pt>
                <c:pt idx="54">
                  <c:v>21.642849999999044</c:v>
                </c:pt>
                <c:pt idx="55">
                  <c:v>22.169210000000021</c:v>
                </c:pt>
                <c:pt idx="56">
                  <c:v>21.72311000000002</c:v>
                </c:pt>
                <c:pt idx="57">
                  <c:v>22.112049999999044</c:v>
                </c:pt>
                <c:pt idx="58">
                  <c:v>21.699179999999046</c:v>
                </c:pt>
                <c:pt idx="59">
                  <c:v>22.100119999999038</c:v>
                </c:pt>
                <c:pt idx="60">
                  <c:v>22.287900000000036</c:v>
                </c:pt>
                <c:pt idx="61">
                  <c:v>22.170890000000043</c:v>
                </c:pt>
                <c:pt idx="62">
                  <c:v>22.098809999999048</c:v>
                </c:pt>
                <c:pt idx="63">
                  <c:v>21.866390000000024</c:v>
                </c:pt>
                <c:pt idx="64">
                  <c:v>21.572410000000048</c:v>
                </c:pt>
                <c:pt idx="65">
                  <c:v>22.317649999999048</c:v>
                </c:pt>
                <c:pt idx="66">
                  <c:v>21.639699999999038</c:v>
                </c:pt>
                <c:pt idx="67">
                  <c:v>21.860280000000046</c:v>
                </c:pt>
                <c:pt idx="68">
                  <c:v>21.62868999999904</c:v>
                </c:pt>
                <c:pt idx="69">
                  <c:v>22.017329999999049</c:v>
                </c:pt>
                <c:pt idx="70">
                  <c:v>21.813259999999048</c:v>
                </c:pt>
                <c:pt idx="71">
                  <c:v>21.649989999999036</c:v>
                </c:pt>
                <c:pt idx="72">
                  <c:v>21.706929999999033</c:v>
                </c:pt>
                <c:pt idx="73">
                  <c:v>22.330160000000035</c:v>
                </c:pt>
                <c:pt idx="74">
                  <c:v>21.802209999999036</c:v>
                </c:pt>
                <c:pt idx="75">
                  <c:v>21.935910000000035</c:v>
                </c:pt>
                <c:pt idx="76">
                  <c:v>22.286249999999029</c:v>
                </c:pt>
                <c:pt idx="77">
                  <c:v>22.185109999999042</c:v>
                </c:pt>
                <c:pt idx="78">
                  <c:v>21.950460000000021</c:v>
                </c:pt>
                <c:pt idx="79">
                  <c:v>22.136220000000037</c:v>
                </c:pt>
                <c:pt idx="80">
                  <c:v>22.019310000000019</c:v>
                </c:pt>
                <c:pt idx="81">
                  <c:v>21.831200000000024</c:v>
                </c:pt>
                <c:pt idx="82">
                  <c:v>21.978850000000023</c:v>
                </c:pt>
                <c:pt idx="83">
                  <c:v>22.426259999999047</c:v>
                </c:pt>
                <c:pt idx="84">
                  <c:v>22.162290000000041</c:v>
                </c:pt>
              </c:numCache>
            </c:numRef>
          </c:val>
          <c:smooth val="0"/>
        </c:ser>
        <c:ser>
          <c:idx val="4"/>
          <c:order val="3"/>
          <c:tx>
            <c:strRef>
              <c:f>May!$E$1</c:f>
              <c:strCache>
                <c:ptCount val="1"/>
                <c:pt idx="0">
                  <c:v>High A2</c:v>
                </c:pt>
              </c:strCache>
            </c:strRef>
          </c:tx>
          <c:spPr>
            <a:ln w="28575" cap="rnd">
              <a:solidFill>
                <a:srgbClr val="C00000"/>
              </a:solidFill>
              <a:round/>
            </a:ln>
            <a:effectLst/>
          </c:spPr>
          <c:marker>
            <c:symbol val="none"/>
          </c:marker>
          <c:cat>
            <c:numRef>
              <c:f>May!$A$2:$A$86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May!$E$2:$E$86</c:f>
              <c:numCache>
                <c:formatCode>General</c:formatCode>
                <c:ptCount val="85"/>
                <c:pt idx="0">
                  <c:v>20.331260000000043</c:v>
                </c:pt>
                <c:pt idx="1">
                  <c:v>20.311490000000049</c:v>
                </c:pt>
                <c:pt idx="2">
                  <c:v>20.542049999999051</c:v>
                </c:pt>
                <c:pt idx="3">
                  <c:v>20.178120000000035</c:v>
                </c:pt>
                <c:pt idx="4">
                  <c:v>20.587270000000046</c:v>
                </c:pt>
                <c:pt idx="5">
                  <c:v>20.814049999999042</c:v>
                </c:pt>
                <c:pt idx="6">
                  <c:v>20.653380000000027</c:v>
                </c:pt>
                <c:pt idx="7">
                  <c:v>20.781730000000039</c:v>
                </c:pt>
                <c:pt idx="8">
                  <c:v>20.313649999999029</c:v>
                </c:pt>
                <c:pt idx="9">
                  <c:v>20.913629999999046</c:v>
                </c:pt>
                <c:pt idx="10">
                  <c:v>20.71736999999905</c:v>
                </c:pt>
                <c:pt idx="11">
                  <c:v>20.337610000000041</c:v>
                </c:pt>
                <c:pt idx="12">
                  <c:v>20.517419999999049</c:v>
                </c:pt>
                <c:pt idx="13">
                  <c:v>20.607630000000029</c:v>
                </c:pt>
                <c:pt idx="14">
                  <c:v>20.940329999999051</c:v>
                </c:pt>
                <c:pt idx="15">
                  <c:v>20.797170000000051</c:v>
                </c:pt>
                <c:pt idx="16">
                  <c:v>20.93398000000002</c:v>
                </c:pt>
                <c:pt idx="17">
                  <c:v>20.573819999999046</c:v>
                </c:pt>
                <c:pt idx="18">
                  <c:v>20.652669999999034</c:v>
                </c:pt>
                <c:pt idx="19">
                  <c:v>20.918120000000044</c:v>
                </c:pt>
                <c:pt idx="20">
                  <c:v>21.059229999999047</c:v>
                </c:pt>
                <c:pt idx="21">
                  <c:v>21.052299999999036</c:v>
                </c:pt>
                <c:pt idx="22">
                  <c:v>20.698480000000018</c:v>
                </c:pt>
                <c:pt idx="23">
                  <c:v>21.871790000000033</c:v>
                </c:pt>
                <c:pt idx="24">
                  <c:v>20.537040000000047</c:v>
                </c:pt>
                <c:pt idx="25">
                  <c:v>21.040609999999049</c:v>
                </c:pt>
                <c:pt idx="26">
                  <c:v>20.68679000000003</c:v>
                </c:pt>
                <c:pt idx="27">
                  <c:v>20.905970000000025</c:v>
                </c:pt>
                <c:pt idx="28">
                  <c:v>21.489860000000022</c:v>
                </c:pt>
                <c:pt idx="29">
                  <c:v>21.187310000000025</c:v>
                </c:pt>
                <c:pt idx="30">
                  <c:v>21.261499999999046</c:v>
                </c:pt>
                <c:pt idx="31">
                  <c:v>20.997980000000041</c:v>
                </c:pt>
                <c:pt idx="32">
                  <c:v>21.053800000000024</c:v>
                </c:pt>
                <c:pt idx="33">
                  <c:v>20.838679999999044</c:v>
                </c:pt>
                <c:pt idx="34">
                  <c:v>21.051450000000045</c:v>
                </c:pt>
                <c:pt idx="35">
                  <c:v>20.852380000000039</c:v>
                </c:pt>
                <c:pt idx="36">
                  <c:v>21.32967999999903</c:v>
                </c:pt>
                <c:pt idx="37">
                  <c:v>21.234090000000037</c:v>
                </c:pt>
                <c:pt idx="38">
                  <c:v>21.571740000000034</c:v>
                </c:pt>
                <c:pt idx="39">
                  <c:v>21.362270000000024</c:v>
                </c:pt>
                <c:pt idx="40">
                  <c:v>21.782070000000033</c:v>
                </c:pt>
                <c:pt idx="41">
                  <c:v>20.728850000000023</c:v>
                </c:pt>
                <c:pt idx="42">
                  <c:v>21.697410000000048</c:v>
                </c:pt>
                <c:pt idx="43">
                  <c:v>21.759359999999049</c:v>
                </c:pt>
                <c:pt idx="44">
                  <c:v>21.631619999999032</c:v>
                </c:pt>
                <c:pt idx="45">
                  <c:v>21.67772999999903</c:v>
                </c:pt>
                <c:pt idx="46">
                  <c:v>21.957730000000026</c:v>
                </c:pt>
                <c:pt idx="47">
                  <c:v>21.540119999999035</c:v>
                </c:pt>
                <c:pt idx="48">
                  <c:v>21.242270000000019</c:v>
                </c:pt>
                <c:pt idx="49">
                  <c:v>21.891020000000026</c:v>
                </c:pt>
                <c:pt idx="50">
                  <c:v>21.582730000000026</c:v>
                </c:pt>
                <c:pt idx="51">
                  <c:v>21.598809999999048</c:v>
                </c:pt>
                <c:pt idx="52">
                  <c:v>22.011800000000051</c:v>
                </c:pt>
                <c:pt idx="53">
                  <c:v>21.595909999999037</c:v>
                </c:pt>
                <c:pt idx="54">
                  <c:v>22.306880000000035</c:v>
                </c:pt>
                <c:pt idx="55">
                  <c:v>22.145840000000021</c:v>
                </c:pt>
                <c:pt idx="56">
                  <c:v>22.111169999999049</c:v>
                </c:pt>
                <c:pt idx="57">
                  <c:v>22.53018000000003</c:v>
                </c:pt>
                <c:pt idx="58">
                  <c:v>22.136160000000018</c:v>
                </c:pt>
                <c:pt idx="59">
                  <c:v>22.109459999999046</c:v>
                </c:pt>
                <c:pt idx="60">
                  <c:v>22.082939999999041</c:v>
                </c:pt>
                <c:pt idx="61">
                  <c:v>22.508360000000039</c:v>
                </c:pt>
                <c:pt idx="62">
                  <c:v>22.27642000000003</c:v>
                </c:pt>
                <c:pt idx="63">
                  <c:v>22.008200000000045</c:v>
                </c:pt>
                <c:pt idx="64">
                  <c:v>22.504789999999048</c:v>
                </c:pt>
                <c:pt idx="65">
                  <c:v>22.848719999999048</c:v>
                </c:pt>
                <c:pt idx="66">
                  <c:v>22.059439999999029</c:v>
                </c:pt>
                <c:pt idx="67">
                  <c:v>22.027090000000044</c:v>
                </c:pt>
                <c:pt idx="68">
                  <c:v>22.566130000000044</c:v>
                </c:pt>
                <c:pt idx="69">
                  <c:v>23.311360000000036</c:v>
                </c:pt>
                <c:pt idx="70">
                  <c:v>22.656550000000038</c:v>
                </c:pt>
                <c:pt idx="71">
                  <c:v>22.132170000000031</c:v>
                </c:pt>
                <c:pt idx="72">
                  <c:v>22.647849999999039</c:v>
                </c:pt>
                <c:pt idx="73">
                  <c:v>22.676720000000046</c:v>
                </c:pt>
                <c:pt idx="74">
                  <c:v>22.841060000000027</c:v>
                </c:pt>
                <c:pt idx="75">
                  <c:v>22.621030000000019</c:v>
                </c:pt>
                <c:pt idx="76">
                  <c:v>22.31776999999903</c:v>
                </c:pt>
                <c:pt idx="77">
                  <c:v>23.044030000000021</c:v>
                </c:pt>
                <c:pt idx="78">
                  <c:v>22.503750000000025</c:v>
                </c:pt>
                <c:pt idx="79">
                  <c:v>22.662099999999043</c:v>
                </c:pt>
                <c:pt idx="80">
                  <c:v>22.70930999999905</c:v>
                </c:pt>
                <c:pt idx="81">
                  <c:v>23.00750000000005</c:v>
                </c:pt>
                <c:pt idx="82">
                  <c:v>23.198720000000037</c:v>
                </c:pt>
                <c:pt idx="83">
                  <c:v>22.827870000000019</c:v>
                </c:pt>
                <c:pt idx="84">
                  <c:v>23.225789999998995</c:v>
                </c:pt>
              </c:numCache>
            </c:numRef>
          </c:val>
          <c:smooth val="0"/>
        </c:ser>
        <c:ser>
          <c:idx val="0"/>
          <c:order val="4"/>
          <c:tx>
            <c:strRef>
              <c:f>May!$F$1</c:f>
              <c:strCache>
                <c:ptCount val="1"/>
                <c:pt idx="0">
                  <c:v>Min</c:v>
                </c:pt>
              </c:strCache>
            </c:strRef>
          </c:tx>
          <c:spPr>
            <a:ln w="28575" cap="rnd">
              <a:solidFill>
                <a:srgbClr val="000000"/>
              </a:solidFill>
              <a:round/>
            </a:ln>
            <a:effectLst/>
          </c:spPr>
          <c:marker>
            <c:symbol val="none"/>
          </c:marker>
          <c:cat>
            <c:numRef>
              <c:f>May!$A$2:$A$86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May!$F$2:$F$86</c:f>
              <c:numCache>
                <c:formatCode>General</c:formatCode>
                <c:ptCount val="85"/>
                <c:pt idx="0">
                  <c:v>22.25</c:v>
                </c:pt>
                <c:pt idx="1">
                  <c:v>22.25</c:v>
                </c:pt>
                <c:pt idx="2">
                  <c:v>22.25</c:v>
                </c:pt>
                <c:pt idx="3">
                  <c:v>22.25</c:v>
                </c:pt>
                <c:pt idx="4">
                  <c:v>22.25</c:v>
                </c:pt>
                <c:pt idx="5">
                  <c:v>22.25</c:v>
                </c:pt>
                <c:pt idx="6">
                  <c:v>22.25</c:v>
                </c:pt>
                <c:pt idx="7">
                  <c:v>22.25</c:v>
                </c:pt>
                <c:pt idx="8">
                  <c:v>22.25</c:v>
                </c:pt>
                <c:pt idx="9">
                  <c:v>22.25</c:v>
                </c:pt>
                <c:pt idx="10">
                  <c:v>22.25</c:v>
                </c:pt>
                <c:pt idx="11">
                  <c:v>22.25</c:v>
                </c:pt>
                <c:pt idx="12">
                  <c:v>22.25</c:v>
                </c:pt>
                <c:pt idx="13">
                  <c:v>22.25</c:v>
                </c:pt>
                <c:pt idx="14">
                  <c:v>22.25</c:v>
                </c:pt>
                <c:pt idx="15">
                  <c:v>22.25</c:v>
                </c:pt>
                <c:pt idx="16">
                  <c:v>22.25</c:v>
                </c:pt>
                <c:pt idx="17">
                  <c:v>22.25</c:v>
                </c:pt>
                <c:pt idx="18">
                  <c:v>22.25</c:v>
                </c:pt>
                <c:pt idx="19">
                  <c:v>22.25</c:v>
                </c:pt>
                <c:pt idx="20">
                  <c:v>22.25</c:v>
                </c:pt>
                <c:pt idx="21">
                  <c:v>22.25</c:v>
                </c:pt>
                <c:pt idx="22">
                  <c:v>22.25</c:v>
                </c:pt>
                <c:pt idx="23">
                  <c:v>22.25</c:v>
                </c:pt>
                <c:pt idx="24">
                  <c:v>22.25</c:v>
                </c:pt>
                <c:pt idx="25">
                  <c:v>22.25</c:v>
                </c:pt>
                <c:pt idx="26">
                  <c:v>22.25</c:v>
                </c:pt>
                <c:pt idx="27">
                  <c:v>22.25</c:v>
                </c:pt>
                <c:pt idx="28">
                  <c:v>22.25</c:v>
                </c:pt>
                <c:pt idx="29">
                  <c:v>22.25</c:v>
                </c:pt>
                <c:pt idx="30">
                  <c:v>22.25</c:v>
                </c:pt>
                <c:pt idx="31">
                  <c:v>22.25</c:v>
                </c:pt>
                <c:pt idx="32">
                  <c:v>22.25</c:v>
                </c:pt>
                <c:pt idx="33">
                  <c:v>22.25</c:v>
                </c:pt>
                <c:pt idx="34">
                  <c:v>22.25</c:v>
                </c:pt>
                <c:pt idx="35">
                  <c:v>22.25</c:v>
                </c:pt>
                <c:pt idx="36">
                  <c:v>22.25</c:v>
                </c:pt>
                <c:pt idx="37">
                  <c:v>22.25</c:v>
                </c:pt>
                <c:pt idx="38">
                  <c:v>22.25</c:v>
                </c:pt>
                <c:pt idx="39">
                  <c:v>22.25</c:v>
                </c:pt>
                <c:pt idx="40">
                  <c:v>22.25</c:v>
                </c:pt>
                <c:pt idx="41">
                  <c:v>22.25</c:v>
                </c:pt>
                <c:pt idx="42">
                  <c:v>22.25</c:v>
                </c:pt>
                <c:pt idx="43">
                  <c:v>22.25</c:v>
                </c:pt>
                <c:pt idx="44">
                  <c:v>22.25</c:v>
                </c:pt>
                <c:pt idx="45">
                  <c:v>22.25</c:v>
                </c:pt>
                <c:pt idx="46">
                  <c:v>22.25</c:v>
                </c:pt>
                <c:pt idx="47">
                  <c:v>22.25</c:v>
                </c:pt>
                <c:pt idx="48">
                  <c:v>22.25</c:v>
                </c:pt>
                <c:pt idx="49">
                  <c:v>22.25</c:v>
                </c:pt>
                <c:pt idx="50">
                  <c:v>22.25</c:v>
                </c:pt>
                <c:pt idx="51">
                  <c:v>22.25</c:v>
                </c:pt>
                <c:pt idx="52">
                  <c:v>22.25</c:v>
                </c:pt>
                <c:pt idx="53">
                  <c:v>22.25</c:v>
                </c:pt>
                <c:pt idx="54">
                  <c:v>22.25</c:v>
                </c:pt>
                <c:pt idx="55">
                  <c:v>22.25</c:v>
                </c:pt>
                <c:pt idx="56">
                  <c:v>22.25</c:v>
                </c:pt>
                <c:pt idx="57">
                  <c:v>22.25</c:v>
                </c:pt>
                <c:pt idx="58">
                  <c:v>22.25</c:v>
                </c:pt>
                <c:pt idx="59">
                  <c:v>22.25</c:v>
                </c:pt>
                <c:pt idx="60">
                  <c:v>22.25</c:v>
                </c:pt>
                <c:pt idx="61">
                  <c:v>22.25</c:v>
                </c:pt>
                <c:pt idx="62">
                  <c:v>22.25</c:v>
                </c:pt>
                <c:pt idx="63">
                  <c:v>22.25</c:v>
                </c:pt>
                <c:pt idx="64">
                  <c:v>22.25</c:v>
                </c:pt>
                <c:pt idx="65">
                  <c:v>22.25</c:v>
                </c:pt>
                <c:pt idx="66">
                  <c:v>22.25</c:v>
                </c:pt>
                <c:pt idx="67">
                  <c:v>22.25</c:v>
                </c:pt>
                <c:pt idx="68">
                  <c:v>22.25</c:v>
                </c:pt>
                <c:pt idx="69">
                  <c:v>22.25</c:v>
                </c:pt>
                <c:pt idx="70">
                  <c:v>22.25</c:v>
                </c:pt>
                <c:pt idx="71">
                  <c:v>22.25</c:v>
                </c:pt>
                <c:pt idx="72">
                  <c:v>22.25</c:v>
                </c:pt>
                <c:pt idx="73">
                  <c:v>22.25</c:v>
                </c:pt>
                <c:pt idx="74">
                  <c:v>22.25</c:v>
                </c:pt>
                <c:pt idx="75">
                  <c:v>22.25</c:v>
                </c:pt>
                <c:pt idx="76">
                  <c:v>22.25</c:v>
                </c:pt>
                <c:pt idx="77">
                  <c:v>22.25</c:v>
                </c:pt>
                <c:pt idx="78">
                  <c:v>22.25</c:v>
                </c:pt>
                <c:pt idx="79">
                  <c:v>22.25</c:v>
                </c:pt>
                <c:pt idx="80">
                  <c:v>22.25</c:v>
                </c:pt>
                <c:pt idx="81">
                  <c:v>22.25</c:v>
                </c:pt>
                <c:pt idx="82">
                  <c:v>22.25</c:v>
                </c:pt>
                <c:pt idx="83">
                  <c:v>22.25</c:v>
                </c:pt>
                <c:pt idx="84">
                  <c:v>22.25</c:v>
                </c:pt>
              </c:numCache>
            </c:numRef>
          </c:val>
          <c:smooth val="0"/>
        </c:ser>
        <c:ser>
          <c:idx val="5"/>
          <c:order val="5"/>
          <c:tx>
            <c:strRef>
              <c:f>May!$G$1</c:f>
              <c:strCache>
                <c:ptCount val="1"/>
                <c:pt idx="0">
                  <c:v>Max</c:v>
                </c:pt>
              </c:strCache>
            </c:strRef>
          </c:tx>
          <c:spPr>
            <a:ln w="28575" cap="rnd">
              <a:solidFill>
                <a:srgbClr val="000000"/>
              </a:solidFill>
              <a:round/>
            </a:ln>
            <a:effectLst/>
          </c:spPr>
          <c:marker>
            <c:symbol val="none"/>
          </c:marker>
          <c:cat>
            <c:numRef>
              <c:f>May!$A$2:$A$86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May!$G$2:$G$86</c:f>
              <c:numCache>
                <c:formatCode>General</c:formatCode>
                <c:ptCount val="85"/>
                <c:pt idx="0">
                  <c:v>25.617999999999995</c:v>
                </c:pt>
                <c:pt idx="1">
                  <c:v>25.617999999999995</c:v>
                </c:pt>
                <c:pt idx="2">
                  <c:v>25.617999999999995</c:v>
                </c:pt>
                <c:pt idx="3">
                  <c:v>25.617999999999995</c:v>
                </c:pt>
                <c:pt idx="4">
                  <c:v>25.617999999999995</c:v>
                </c:pt>
                <c:pt idx="5">
                  <c:v>25.617999999999995</c:v>
                </c:pt>
                <c:pt idx="6">
                  <c:v>25.617999999999995</c:v>
                </c:pt>
                <c:pt idx="7">
                  <c:v>25.617999999999995</c:v>
                </c:pt>
                <c:pt idx="8">
                  <c:v>25.617999999999995</c:v>
                </c:pt>
                <c:pt idx="9">
                  <c:v>25.617999999999995</c:v>
                </c:pt>
                <c:pt idx="10">
                  <c:v>25.617999999999995</c:v>
                </c:pt>
                <c:pt idx="11">
                  <c:v>25.617999999999995</c:v>
                </c:pt>
                <c:pt idx="12">
                  <c:v>25.617999999999995</c:v>
                </c:pt>
                <c:pt idx="13">
                  <c:v>25.617999999999995</c:v>
                </c:pt>
                <c:pt idx="14">
                  <c:v>25.617999999999995</c:v>
                </c:pt>
                <c:pt idx="15">
                  <c:v>25.617999999999995</c:v>
                </c:pt>
                <c:pt idx="16">
                  <c:v>25.617999999999995</c:v>
                </c:pt>
                <c:pt idx="17">
                  <c:v>25.617999999999995</c:v>
                </c:pt>
                <c:pt idx="18">
                  <c:v>25.617999999999995</c:v>
                </c:pt>
                <c:pt idx="19">
                  <c:v>25.617999999999995</c:v>
                </c:pt>
                <c:pt idx="20">
                  <c:v>25.617999999999995</c:v>
                </c:pt>
                <c:pt idx="21">
                  <c:v>25.617999999999995</c:v>
                </c:pt>
                <c:pt idx="22">
                  <c:v>25.617999999999995</c:v>
                </c:pt>
                <c:pt idx="23">
                  <c:v>25.617999999999995</c:v>
                </c:pt>
                <c:pt idx="24">
                  <c:v>25.617999999999995</c:v>
                </c:pt>
                <c:pt idx="25">
                  <c:v>25.617999999999995</c:v>
                </c:pt>
                <c:pt idx="26">
                  <c:v>25.617999999999995</c:v>
                </c:pt>
                <c:pt idx="27">
                  <c:v>25.617999999999995</c:v>
                </c:pt>
                <c:pt idx="28">
                  <c:v>25.617999999999995</c:v>
                </c:pt>
                <c:pt idx="29">
                  <c:v>25.617999999999995</c:v>
                </c:pt>
                <c:pt idx="30">
                  <c:v>25.617999999999995</c:v>
                </c:pt>
                <c:pt idx="31">
                  <c:v>25.617999999999995</c:v>
                </c:pt>
                <c:pt idx="32">
                  <c:v>25.617999999999995</c:v>
                </c:pt>
                <c:pt idx="33">
                  <c:v>25.617999999999995</c:v>
                </c:pt>
                <c:pt idx="34">
                  <c:v>25.617999999999995</c:v>
                </c:pt>
                <c:pt idx="35">
                  <c:v>25.617999999999995</c:v>
                </c:pt>
                <c:pt idx="36">
                  <c:v>25.617999999999995</c:v>
                </c:pt>
                <c:pt idx="37">
                  <c:v>25.617999999999995</c:v>
                </c:pt>
                <c:pt idx="38">
                  <c:v>25.617999999999995</c:v>
                </c:pt>
                <c:pt idx="39">
                  <c:v>25.617999999999995</c:v>
                </c:pt>
                <c:pt idx="40">
                  <c:v>25.617999999999995</c:v>
                </c:pt>
                <c:pt idx="41">
                  <c:v>25.617999999999995</c:v>
                </c:pt>
                <c:pt idx="42">
                  <c:v>25.617999999999995</c:v>
                </c:pt>
                <c:pt idx="43">
                  <c:v>25.617999999999995</c:v>
                </c:pt>
                <c:pt idx="44">
                  <c:v>25.617999999999995</c:v>
                </c:pt>
                <c:pt idx="45">
                  <c:v>25.617999999999995</c:v>
                </c:pt>
                <c:pt idx="46">
                  <c:v>25.617999999999995</c:v>
                </c:pt>
                <c:pt idx="47">
                  <c:v>25.617999999999995</c:v>
                </c:pt>
                <c:pt idx="48">
                  <c:v>25.617999999999995</c:v>
                </c:pt>
                <c:pt idx="49">
                  <c:v>25.617999999999995</c:v>
                </c:pt>
                <c:pt idx="50">
                  <c:v>25.617999999999995</c:v>
                </c:pt>
                <c:pt idx="51">
                  <c:v>25.617999999999995</c:v>
                </c:pt>
                <c:pt idx="52">
                  <c:v>25.617999999999995</c:v>
                </c:pt>
                <c:pt idx="53">
                  <c:v>25.617999999999995</c:v>
                </c:pt>
                <c:pt idx="54">
                  <c:v>25.617999999999995</c:v>
                </c:pt>
                <c:pt idx="55">
                  <c:v>25.617999999999995</c:v>
                </c:pt>
                <c:pt idx="56">
                  <c:v>25.617999999999995</c:v>
                </c:pt>
                <c:pt idx="57">
                  <c:v>25.617999999999995</c:v>
                </c:pt>
                <c:pt idx="58">
                  <c:v>25.617999999999995</c:v>
                </c:pt>
                <c:pt idx="59">
                  <c:v>25.617999999999995</c:v>
                </c:pt>
                <c:pt idx="60">
                  <c:v>25.617999999999995</c:v>
                </c:pt>
                <c:pt idx="61">
                  <c:v>25.617999999999995</c:v>
                </c:pt>
                <c:pt idx="62">
                  <c:v>25.617999999999995</c:v>
                </c:pt>
                <c:pt idx="63">
                  <c:v>25.617999999999995</c:v>
                </c:pt>
                <c:pt idx="64">
                  <c:v>25.617999999999995</c:v>
                </c:pt>
                <c:pt idx="65">
                  <c:v>25.617999999999995</c:v>
                </c:pt>
                <c:pt idx="66">
                  <c:v>25.617999999999995</c:v>
                </c:pt>
                <c:pt idx="67">
                  <c:v>25.617999999999995</c:v>
                </c:pt>
                <c:pt idx="68">
                  <c:v>25.617999999999995</c:v>
                </c:pt>
                <c:pt idx="69">
                  <c:v>25.617999999999995</c:v>
                </c:pt>
                <c:pt idx="70">
                  <c:v>25.617999999999995</c:v>
                </c:pt>
                <c:pt idx="71">
                  <c:v>25.617999999999995</c:v>
                </c:pt>
                <c:pt idx="72">
                  <c:v>25.617999999999995</c:v>
                </c:pt>
                <c:pt idx="73">
                  <c:v>25.617999999999995</c:v>
                </c:pt>
                <c:pt idx="74">
                  <c:v>25.617999999999995</c:v>
                </c:pt>
                <c:pt idx="75">
                  <c:v>25.617999999999995</c:v>
                </c:pt>
                <c:pt idx="76">
                  <c:v>25.617999999999995</c:v>
                </c:pt>
                <c:pt idx="77">
                  <c:v>25.617999999999995</c:v>
                </c:pt>
                <c:pt idx="78">
                  <c:v>25.617999999999995</c:v>
                </c:pt>
                <c:pt idx="79">
                  <c:v>25.617999999999995</c:v>
                </c:pt>
                <c:pt idx="80">
                  <c:v>25.617999999999995</c:v>
                </c:pt>
                <c:pt idx="81">
                  <c:v>25.617999999999995</c:v>
                </c:pt>
                <c:pt idx="82">
                  <c:v>25.617999999999995</c:v>
                </c:pt>
                <c:pt idx="83">
                  <c:v>25.617999999999995</c:v>
                </c:pt>
                <c:pt idx="84">
                  <c:v>25.617999999999995</c:v>
                </c:pt>
              </c:numCache>
            </c:numRef>
          </c:val>
          <c:smooth val="0"/>
        </c:ser>
        <c:dLbls>
          <c:showLegendKey val="0"/>
          <c:showVal val="0"/>
          <c:showCatName val="0"/>
          <c:showSerName val="0"/>
          <c:showPercent val="0"/>
          <c:showBubbleSize val="0"/>
        </c:dLbls>
        <c:marker val="1"/>
        <c:smooth val="0"/>
        <c:axId val="57755904"/>
        <c:axId val="57769984"/>
      </c:lineChart>
      <c:dateAx>
        <c:axId val="57755904"/>
        <c:scaling>
          <c:orientation val="minMax"/>
          <c:max val="2099"/>
        </c:scaling>
        <c:delete val="0"/>
        <c:axPos val="b"/>
        <c:numFmt formatCode="General" sourceLinked="1"/>
        <c:majorTickMark val="out"/>
        <c:minorTickMark val="out"/>
        <c:tickLblPos val="nextTo"/>
        <c:spPr>
          <a:noFill/>
          <a:ln w="9525" cap="flat" cmpd="sng" algn="ctr">
            <a:solidFill>
              <a:srgbClr val="000000"/>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57769984"/>
        <c:crosses val="autoZero"/>
        <c:auto val="0"/>
        <c:lblOffset val="100"/>
        <c:baseTimeUnit val="days"/>
        <c:majorUnit val="10"/>
        <c:majorTimeUnit val="days"/>
        <c:minorUnit val="5"/>
        <c:minorTimeUnit val="days"/>
      </c:dateAx>
      <c:valAx>
        <c:axId val="57769984"/>
        <c:scaling>
          <c:orientation val="minMax"/>
          <c:min val="19"/>
        </c:scaling>
        <c:delete val="0"/>
        <c:axPos val="l"/>
        <c:numFmt formatCode="General" sourceLinked="1"/>
        <c:majorTickMark val="out"/>
        <c:minorTickMark val="out"/>
        <c:tickLblPos val="nextTo"/>
        <c:spPr>
          <a:noFill/>
          <a:ln>
            <a:solidFill>
              <a:srgbClr val="000000"/>
            </a:solidFill>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57755904"/>
        <c:crosses val="autoZero"/>
        <c:crossBetween val="between"/>
        <c:majorUnit val="2"/>
        <c:min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June!$B$1</c:f>
              <c:strCache>
                <c:ptCount val="1"/>
                <c:pt idx="0">
                  <c:v>Commit</c:v>
                </c:pt>
              </c:strCache>
            </c:strRef>
          </c:tx>
          <c:spPr>
            <a:ln w="28575" cap="rnd">
              <a:solidFill>
                <a:srgbClr val="FFFF00"/>
              </a:solidFill>
              <a:round/>
            </a:ln>
            <a:effectLst/>
          </c:spPr>
          <c:marker>
            <c:symbol val="none"/>
          </c:marker>
          <c:cat>
            <c:numRef>
              <c:f>June!$A$2:$A$86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June!$B$2:$B$86</c:f>
              <c:numCache>
                <c:formatCode>General</c:formatCode>
                <c:ptCount val="85"/>
                <c:pt idx="0">
                  <c:v>23.185390000000041</c:v>
                </c:pt>
                <c:pt idx="1">
                  <c:v>22.911370000000034</c:v>
                </c:pt>
                <c:pt idx="2">
                  <c:v>23.228510000000028</c:v>
                </c:pt>
                <c:pt idx="3">
                  <c:v>23.095180000000028</c:v>
                </c:pt>
                <c:pt idx="4">
                  <c:v>23.281699999999034</c:v>
                </c:pt>
                <c:pt idx="5">
                  <c:v>23.088220000000035</c:v>
                </c:pt>
                <c:pt idx="6">
                  <c:v>23.175499999999033</c:v>
                </c:pt>
                <c:pt idx="7">
                  <c:v>23.181790000000035</c:v>
                </c:pt>
                <c:pt idx="8">
                  <c:v>22.861930000000029</c:v>
                </c:pt>
                <c:pt idx="9">
                  <c:v>22.854210000000023</c:v>
                </c:pt>
                <c:pt idx="10">
                  <c:v>22.832820000000027</c:v>
                </c:pt>
                <c:pt idx="11">
                  <c:v>22.770099999999047</c:v>
                </c:pt>
                <c:pt idx="12">
                  <c:v>22.865170000000035</c:v>
                </c:pt>
                <c:pt idx="13">
                  <c:v>23.36958999999905</c:v>
                </c:pt>
                <c:pt idx="14">
                  <c:v>23.128259999999045</c:v>
                </c:pt>
                <c:pt idx="15">
                  <c:v>23.274469999999042</c:v>
                </c:pt>
                <c:pt idx="16">
                  <c:v>23.209500000000048</c:v>
                </c:pt>
                <c:pt idx="17">
                  <c:v>22.974329999999043</c:v>
                </c:pt>
                <c:pt idx="18">
                  <c:v>23.286710000000028</c:v>
                </c:pt>
                <c:pt idx="19">
                  <c:v>23.05740000000003</c:v>
                </c:pt>
                <c:pt idx="20">
                  <c:v>22.888389999999049</c:v>
                </c:pt>
                <c:pt idx="21">
                  <c:v>22.95921999999905</c:v>
                </c:pt>
                <c:pt idx="22">
                  <c:v>23.057119999999031</c:v>
                </c:pt>
                <c:pt idx="23">
                  <c:v>23.202840000000037</c:v>
                </c:pt>
                <c:pt idx="24">
                  <c:v>22.799950000000024</c:v>
                </c:pt>
                <c:pt idx="25">
                  <c:v>22.603300000000047</c:v>
                </c:pt>
                <c:pt idx="26">
                  <c:v>23.635059999999044</c:v>
                </c:pt>
                <c:pt idx="27">
                  <c:v>22.573480000000018</c:v>
                </c:pt>
                <c:pt idx="28">
                  <c:v>23.203760000000045</c:v>
                </c:pt>
                <c:pt idx="29">
                  <c:v>23.023279999999033</c:v>
                </c:pt>
                <c:pt idx="30">
                  <c:v>22.862270000000024</c:v>
                </c:pt>
                <c:pt idx="31">
                  <c:v>23.170980000000043</c:v>
                </c:pt>
                <c:pt idx="32">
                  <c:v>22.577719999999033</c:v>
                </c:pt>
                <c:pt idx="33">
                  <c:v>23.339320000000043</c:v>
                </c:pt>
                <c:pt idx="34">
                  <c:v>22.894130000000018</c:v>
                </c:pt>
                <c:pt idx="35">
                  <c:v>22.798089999999036</c:v>
                </c:pt>
                <c:pt idx="36">
                  <c:v>22.94491000000005</c:v>
                </c:pt>
                <c:pt idx="37">
                  <c:v>22.468409999999039</c:v>
                </c:pt>
                <c:pt idx="38">
                  <c:v>23.122890000000041</c:v>
                </c:pt>
                <c:pt idx="39">
                  <c:v>22.990690000000029</c:v>
                </c:pt>
                <c:pt idx="40">
                  <c:v>22.704800000000034</c:v>
                </c:pt>
                <c:pt idx="41">
                  <c:v>23.017719999999031</c:v>
                </c:pt>
                <c:pt idx="42">
                  <c:v>22.917720000000031</c:v>
                </c:pt>
                <c:pt idx="43">
                  <c:v>22.96374000000003</c:v>
                </c:pt>
                <c:pt idx="44">
                  <c:v>23.544729999999049</c:v>
                </c:pt>
                <c:pt idx="45">
                  <c:v>22.700280000000021</c:v>
                </c:pt>
                <c:pt idx="46">
                  <c:v>23.058129999999039</c:v>
                </c:pt>
                <c:pt idx="47">
                  <c:v>23.057730000000049</c:v>
                </c:pt>
                <c:pt idx="48">
                  <c:v>23.398580000000038</c:v>
                </c:pt>
                <c:pt idx="49">
                  <c:v>23.087880000000041</c:v>
                </c:pt>
                <c:pt idx="50">
                  <c:v>23.453940000000046</c:v>
                </c:pt>
                <c:pt idx="51">
                  <c:v>22.972830000000044</c:v>
                </c:pt>
                <c:pt idx="52">
                  <c:v>22.781820000000039</c:v>
                </c:pt>
                <c:pt idx="53">
                  <c:v>23.482720000000029</c:v>
                </c:pt>
                <c:pt idx="54">
                  <c:v>23.29893999999905</c:v>
                </c:pt>
                <c:pt idx="55">
                  <c:v>23.308039999999039</c:v>
                </c:pt>
                <c:pt idx="56">
                  <c:v>23.116779999999039</c:v>
                </c:pt>
                <c:pt idx="57">
                  <c:v>23.134670000000028</c:v>
                </c:pt>
                <c:pt idx="58">
                  <c:v>23.027669999999034</c:v>
                </c:pt>
                <c:pt idx="59">
                  <c:v>22.894800000000032</c:v>
                </c:pt>
                <c:pt idx="60">
                  <c:v>22.884760000000028</c:v>
                </c:pt>
                <c:pt idx="61">
                  <c:v>23.215839999999048</c:v>
                </c:pt>
                <c:pt idx="62">
                  <c:v>23.523520000000019</c:v>
                </c:pt>
                <c:pt idx="63">
                  <c:v>22.765830000000051</c:v>
                </c:pt>
                <c:pt idx="64">
                  <c:v>22.78964000000002</c:v>
                </c:pt>
                <c:pt idx="65">
                  <c:v>22.841789999999037</c:v>
                </c:pt>
                <c:pt idx="66">
                  <c:v>23.069539999998995</c:v>
                </c:pt>
                <c:pt idx="67">
                  <c:v>22.946859999999049</c:v>
                </c:pt>
                <c:pt idx="68">
                  <c:v>22.697109999999043</c:v>
                </c:pt>
                <c:pt idx="69">
                  <c:v>23.002829999999051</c:v>
                </c:pt>
                <c:pt idx="70">
                  <c:v>22.911829999999043</c:v>
                </c:pt>
                <c:pt idx="71">
                  <c:v>23.235560000000021</c:v>
                </c:pt>
                <c:pt idx="72">
                  <c:v>23.127400000000023</c:v>
                </c:pt>
                <c:pt idx="73">
                  <c:v>22.856410000000039</c:v>
                </c:pt>
                <c:pt idx="74">
                  <c:v>22.537810000000036</c:v>
                </c:pt>
                <c:pt idx="75">
                  <c:v>22.975549999999032</c:v>
                </c:pt>
                <c:pt idx="76">
                  <c:v>23.608120000000042</c:v>
                </c:pt>
                <c:pt idx="77">
                  <c:v>22.799220000000048</c:v>
                </c:pt>
                <c:pt idx="78">
                  <c:v>23.131490000000042</c:v>
                </c:pt>
                <c:pt idx="79">
                  <c:v>23.338400000000036</c:v>
                </c:pt>
                <c:pt idx="80">
                  <c:v>23.31093999999905</c:v>
                </c:pt>
                <c:pt idx="81">
                  <c:v>22.743620000000021</c:v>
                </c:pt>
                <c:pt idx="82">
                  <c:v>23.490440000000035</c:v>
                </c:pt>
                <c:pt idx="83">
                  <c:v>23.053370000000029</c:v>
                </c:pt>
                <c:pt idx="84">
                  <c:v>23.626490000000047</c:v>
                </c:pt>
              </c:numCache>
            </c:numRef>
          </c:val>
          <c:smooth val="0"/>
        </c:ser>
        <c:ser>
          <c:idx val="1"/>
          <c:order val="1"/>
          <c:tx>
            <c:strRef>
              <c:f>June!$C$1</c:f>
              <c:strCache>
                <c:ptCount val="1"/>
                <c:pt idx="0">
                  <c:v>Low1B</c:v>
                </c:pt>
              </c:strCache>
            </c:strRef>
          </c:tx>
          <c:spPr>
            <a:ln w="28575" cap="rnd">
              <a:solidFill>
                <a:srgbClr val="FFC000"/>
              </a:solidFill>
              <a:round/>
            </a:ln>
            <a:effectLst/>
          </c:spPr>
          <c:marker>
            <c:symbol val="none"/>
          </c:marker>
          <c:cat>
            <c:numRef>
              <c:f>June!$A$2:$A$86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June!$C$2:$C$86</c:f>
              <c:numCache>
                <c:formatCode>General</c:formatCode>
                <c:ptCount val="85"/>
                <c:pt idx="0">
                  <c:v>23.395230000000026</c:v>
                </c:pt>
                <c:pt idx="1">
                  <c:v>23.120629999999039</c:v>
                </c:pt>
                <c:pt idx="2">
                  <c:v>23.110100000000045</c:v>
                </c:pt>
                <c:pt idx="3">
                  <c:v>23.322690000000023</c:v>
                </c:pt>
                <c:pt idx="4">
                  <c:v>22.874540000000025</c:v>
                </c:pt>
                <c:pt idx="5">
                  <c:v>23.41572999999903</c:v>
                </c:pt>
                <c:pt idx="6">
                  <c:v>23.785270000000025</c:v>
                </c:pt>
                <c:pt idx="7">
                  <c:v>23.095330000000047</c:v>
                </c:pt>
                <c:pt idx="8">
                  <c:v>23.350339999999051</c:v>
                </c:pt>
                <c:pt idx="9">
                  <c:v>23.251250000000027</c:v>
                </c:pt>
                <c:pt idx="10">
                  <c:v>23.486410000000035</c:v>
                </c:pt>
                <c:pt idx="11">
                  <c:v>23.293240000000026</c:v>
                </c:pt>
                <c:pt idx="12">
                  <c:v>23.455380000000048</c:v>
                </c:pt>
                <c:pt idx="13">
                  <c:v>23.59731000000005</c:v>
                </c:pt>
                <c:pt idx="14">
                  <c:v>23.710380000000043</c:v>
                </c:pt>
                <c:pt idx="15">
                  <c:v>23.278380000000027</c:v>
                </c:pt>
                <c:pt idx="16">
                  <c:v>23.619040000000041</c:v>
                </c:pt>
                <c:pt idx="17">
                  <c:v>23.43643000000003</c:v>
                </c:pt>
                <c:pt idx="18">
                  <c:v>23.239220000000046</c:v>
                </c:pt>
                <c:pt idx="19">
                  <c:v>23.743950000000041</c:v>
                </c:pt>
                <c:pt idx="20">
                  <c:v>23.838890000000049</c:v>
                </c:pt>
                <c:pt idx="21">
                  <c:v>23.131650000000036</c:v>
                </c:pt>
                <c:pt idx="22">
                  <c:v>23.470540000000028</c:v>
                </c:pt>
                <c:pt idx="23">
                  <c:v>23.561490000000049</c:v>
                </c:pt>
                <c:pt idx="24">
                  <c:v>23.698450000000037</c:v>
                </c:pt>
                <c:pt idx="25">
                  <c:v>23.648769999999047</c:v>
                </c:pt>
                <c:pt idx="26">
                  <c:v>23.53905999999904</c:v>
                </c:pt>
                <c:pt idx="27">
                  <c:v>23.750210000000038</c:v>
                </c:pt>
                <c:pt idx="28">
                  <c:v>23.501400000000046</c:v>
                </c:pt>
                <c:pt idx="29">
                  <c:v>23.952719999999033</c:v>
                </c:pt>
                <c:pt idx="30">
                  <c:v>24.042630000000031</c:v>
                </c:pt>
                <c:pt idx="31">
                  <c:v>23.350180000000023</c:v>
                </c:pt>
                <c:pt idx="32">
                  <c:v>23.553980000000024</c:v>
                </c:pt>
                <c:pt idx="33">
                  <c:v>23.712880000000041</c:v>
                </c:pt>
                <c:pt idx="34">
                  <c:v>23.765950000000032</c:v>
                </c:pt>
                <c:pt idx="35">
                  <c:v>23.679099999999039</c:v>
                </c:pt>
                <c:pt idx="36">
                  <c:v>23.662189999999043</c:v>
                </c:pt>
                <c:pt idx="37">
                  <c:v>23.657340000000033</c:v>
                </c:pt>
                <c:pt idx="38">
                  <c:v>23.942409999999029</c:v>
                </c:pt>
                <c:pt idx="39">
                  <c:v>24.10537000000005</c:v>
                </c:pt>
                <c:pt idx="40">
                  <c:v>23.595000000000027</c:v>
                </c:pt>
                <c:pt idx="41">
                  <c:v>23.868550000000027</c:v>
                </c:pt>
                <c:pt idx="42">
                  <c:v>23.70577000000003</c:v>
                </c:pt>
                <c:pt idx="43">
                  <c:v>23.674979999999039</c:v>
                </c:pt>
                <c:pt idx="44">
                  <c:v>23.937069999999039</c:v>
                </c:pt>
                <c:pt idx="45">
                  <c:v>23.942469999999048</c:v>
                </c:pt>
                <c:pt idx="46">
                  <c:v>23.826560000000029</c:v>
                </c:pt>
                <c:pt idx="47">
                  <c:v>23.581630000000018</c:v>
                </c:pt>
                <c:pt idx="48">
                  <c:v>23.55197000000004</c:v>
                </c:pt>
                <c:pt idx="49">
                  <c:v>23.918910000000039</c:v>
                </c:pt>
                <c:pt idx="50">
                  <c:v>23.893979999999033</c:v>
                </c:pt>
                <c:pt idx="51">
                  <c:v>23.899350000000027</c:v>
                </c:pt>
                <c:pt idx="52">
                  <c:v>23.691830000000039</c:v>
                </c:pt>
                <c:pt idx="53">
                  <c:v>23.798849999999049</c:v>
                </c:pt>
                <c:pt idx="54">
                  <c:v>23.924770000000024</c:v>
                </c:pt>
                <c:pt idx="55">
                  <c:v>23.740409999999031</c:v>
                </c:pt>
                <c:pt idx="56">
                  <c:v>24.046559999999033</c:v>
                </c:pt>
                <c:pt idx="57">
                  <c:v>24.16473000000002</c:v>
                </c:pt>
                <c:pt idx="58">
                  <c:v>23.898520000000019</c:v>
                </c:pt>
                <c:pt idx="59">
                  <c:v>24.325039999999035</c:v>
                </c:pt>
                <c:pt idx="60">
                  <c:v>23.578420000000051</c:v>
                </c:pt>
                <c:pt idx="61">
                  <c:v>24.266350000000045</c:v>
                </c:pt>
                <c:pt idx="62">
                  <c:v>23.964809999999034</c:v>
                </c:pt>
                <c:pt idx="63">
                  <c:v>23.554619999999034</c:v>
                </c:pt>
                <c:pt idx="64">
                  <c:v>23.745940000000019</c:v>
                </c:pt>
                <c:pt idx="65">
                  <c:v>23.72401999999903</c:v>
                </c:pt>
                <c:pt idx="66">
                  <c:v>23.686459999999045</c:v>
                </c:pt>
                <c:pt idx="67">
                  <c:v>24.001979999999037</c:v>
                </c:pt>
                <c:pt idx="68">
                  <c:v>23.62551000000002</c:v>
                </c:pt>
                <c:pt idx="69">
                  <c:v>23.882350000000031</c:v>
                </c:pt>
                <c:pt idx="70">
                  <c:v>23.610130000000026</c:v>
                </c:pt>
                <c:pt idx="71">
                  <c:v>24.078909999999041</c:v>
                </c:pt>
                <c:pt idx="72">
                  <c:v>23.807699999999045</c:v>
                </c:pt>
                <c:pt idx="73">
                  <c:v>24.108240000000023</c:v>
                </c:pt>
                <c:pt idx="74">
                  <c:v>23.892419999999049</c:v>
                </c:pt>
                <c:pt idx="75">
                  <c:v>23.86922999999905</c:v>
                </c:pt>
                <c:pt idx="76">
                  <c:v>24.037070000000028</c:v>
                </c:pt>
                <c:pt idx="77">
                  <c:v>23.753410000000031</c:v>
                </c:pt>
                <c:pt idx="78">
                  <c:v>24.041440000000023</c:v>
                </c:pt>
                <c:pt idx="79">
                  <c:v>24.371700000000033</c:v>
                </c:pt>
                <c:pt idx="80">
                  <c:v>24.204339999999036</c:v>
                </c:pt>
                <c:pt idx="81">
                  <c:v>23.483579999998994</c:v>
                </c:pt>
                <c:pt idx="82">
                  <c:v>24.202539999999033</c:v>
                </c:pt>
                <c:pt idx="83">
                  <c:v>23.717000000000041</c:v>
                </c:pt>
                <c:pt idx="84">
                  <c:v>23.887170000000026</c:v>
                </c:pt>
              </c:numCache>
            </c:numRef>
          </c:val>
          <c:smooth val="0"/>
        </c:ser>
        <c:ser>
          <c:idx val="2"/>
          <c:order val="2"/>
          <c:tx>
            <c:strRef>
              <c:f>June!$D$1</c:f>
              <c:strCache>
                <c:ptCount val="1"/>
                <c:pt idx="0">
                  <c:v>Med A1B</c:v>
                </c:pt>
              </c:strCache>
            </c:strRef>
          </c:tx>
          <c:spPr>
            <a:ln w="28575" cap="rnd">
              <a:solidFill>
                <a:srgbClr val="FF0000"/>
              </a:solidFill>
              <a:round/>
            </a:ln>
            <a:effectLst/>
          </c:spPr>
          <c:marker>
            <c:symbol val="none"/>
          </c:marker>
          <c:cat>
            <c:numRef>
              <c:f>June!$A$2:$A$86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June!$D$2:$D$86</c:f>
              <c:numCache>
                <c:formatCode>General</c:formatCode>
                <c:ptCount val="85"/>
                <c:pt idx="0">
                  <c:v>22.959680000000048</c:v>
                </c:pt>
                <c:pt idx="1">
                  <c:v>22.94679999999903</c:v>
                </c:pt>
                <c:pt idx="2">
                  <c:v>23.54869999999903</c:v>
                </c:pt>
                <c:pt idx="3">
                  <c:v>23.38307999999904</c:v>
                </c:pt>
                <c:pt idx="4">
                  <c:v>23.471030000000042</c:v>
                </c:pt>
                <c:pt idx="5">
                  <c:v>22.770039999999028</c:v>
                </c:pt>
                <c:pt idx="6">
                  <c:v>23.402190000000019</c:v>
                </c:pt>
                <c:pt idx="7">
                  <c:v>23.244470000000035</c:v>
                </c:pt>
                <c:pt idx="8">
                  <c:v>23.573480000000018</c:v>
                </c:pt>
                <c:pt idx="9">
                  <c:v>23.15954000000005</c:v>
                </c:pt>
                <c:pt idx="10">
                  <c:v>23.024770000000046</c:v>
                </c:pt>
                <c:pt idx="11">
                  <c:v>23.45073999999903</c:v>
                </c:pt>
                <c:pt idx="12">
                  <c:v>22.96786000000003</c:v>
                </c:pt>
                <c:pt idx="13">
                  <c:v>23.464320000000043</c:v>
                </c:pt>
                <c:pt idx="14">
                  <c:v>23.777250000000038</c:v>
                </c:pt>
                <c:pt idx="15">
                  <c:v>23.165090000000021</c:v>
                </c:pt>
                <c:pt idx="16">
                  <c:v>23.786739999999043</c:v>
                </c:pt>
                <c:pt idx="17">
                  <c:v>23.444760000000031</c:v>
                </c:pt>
                <c:pt idx="18">
                  <c:v>23.969750000000033</c:v>
                </c:pt>
                <c:pt idx="19">
                  <c:v>23.894429999999033</c:v>
                </c:pt>
                <c:pt idx="20">
                  <c:v>23.616630000000043</c:v>
                </c:pt>
                <c:pt idx="21">
                  <c:v>23.702809999999033</c:v>
                </c:pt>
                <c:pt idx="22">
                  <c:v>23.810570000000041</c:v>
                </c:pt>
                <c:pt idx="23">
                  <c:v>23.743829999999036</c:v>
                </c:pt>
                <c:pt idx="24">
                  <c:v>24.103170000000034</c:v>
                </c:pt>
                <c:pt idx="25">
                  <c:v>23.912709999999038</c:v>
                </c:pt>
                <c:pt idx="26">
                  <c:v>24.197840000000042</c:v>
                </c:pt>
                <c:pt idx="27">
                  <c:v>23.869870000000049</c:v>
                </c:pt>
                <c:pt idx="28">
                  <c:v>24.118489999999042</c:v>
                </c:pt>
                <c:pt idx="29">
                  <c:v>24.168510000000026</c:v>
                </c:pt>
                <c:pt idx="30">
                  <c:v>24.331380000000024</c:v>
                </c:pt>
                <c:pt idx="31">
                  <c:v>23.875629999999035</c:v>
                </c:pt>
                <c:pt idx="32">
                  <c:v>24.082599999999047</c:v>
                </c:pt>
                <c:pt idx="33">
                  <c:v>24.450889999999049</c:v>
                </c:pt>
                <c:pt idx="34">
                  <c:v>23.675530000000037</c:v>
                </c:pt>
                <c:pt idx="35">
                  <c:v>24.099509999999043</c:v>
                </c:pt>
                <c:pt idx="36">
                  <c:v>24.159270000000049</c:v>
                </c:pt>
                <c:pt idx="37">
                  <c:v>24.273710000000051</c:v>
                </c:pt>
                <c:pt idx="38">
                  <c:v>24.031519999999034</c:v>
                </c:pt>
                <c:pt idx="39">
                  <c:v>24.21786000000003</c:v>
                </c:pt>
                <c:pt idx="40">
                  <c:v>24.523099999999033</c:v>
                </c:pt>
                <c:pt idx="41">
                  <c:v>23.996210000000019</c:v>
                </c:pt>
                <c:pt idx="42">
                  <c:v>24.055199999999047</c:v>
                </c:pt>
                <c:pt idx="43">
                  <c:v>24.179770000000019</c:v>
                </c:pt>
                <c:pt idx="44">
                  <c:v>24.545740000000023</c:v>
                </c:pt>
                <c:pt idx="45">
                  <c:v>24.223629999999048</c:v>
                </c:pt>
                <c:pt idx="46">
                  <c:v>24.308649999999034</c:v>
                </c:pt>
                <c:pt idx="47">
                  <c:v>24.434780000000046</c:v>
                </c:pt>
                <c:pt idx="48">
                  <c:v>24.108789999999033</c:v>
                </c:pt>
                <c:pt idx="49">
                  <c:v>24.391440000000046</c:v>
                </c:pt>
                <c:pt idx="50">
                  <c:v>24.38375000000002</c:v>
                </c:pt>
                <c:pt idx="51">
                  <c:v>24.409570000000031</c:v>
                </c:pt>
                <c:pt idx="52">
                  <c:v>24.608060000000023</c:v>
                </c:pt>
                <c:pt idx="53">
                  <c:v>24.724570000000028</c:v>
                </c:pt>
                <c:pt idx="54">
                  <c:v>24.454100000000039</c:v>
                </c:pt>
                <c:pt idx="55">
                  <c:v>24.843960000000038</c:v>
                </c:pt>
                <c:pt idx="56">
                  <c:v>24.418449999999041</c:v>
                </c:pt>
                <c:pt idx="57">
                  <c:v>24.353300000000047</c:v>
                </c:pt>
                <c:pt idx="58">
                  <c:v>24.564720000000023</c:v>
                </c:pt>
                <c:pt idx="59">
                  <c:v>24.53069000000005</c:v>
                </c:pt>
                <c:pt idx="60">
                  <c:v>24.415800000000047</c:v>
                </c:pt>
                <c:pt idx="61">
                  <c:v>24.691799999999034</c:v>
                </c:pt>
                <c:pt idx="62">
                  <c:v>24.689600000000041</c:v>
                </c:pt>
                <c:pt idx="63">
                  <c:v>24.358670000000018</c:v>
                </c:pt>
                <c:pt idx="64">
                  <c:v>24.634150000000034</c:v>
                </c:pt>
                <c:pt idx="65">
                  <c:v>24.897450000000049</c:v>
                </c:pt>
                <c:pt idx="66">
                  <c:v>24.588890000000049</c:v>
                </c:pt>
                <c:pt idx="67">
                  <c:v>24.611469999999031</c:v>
                </c:pt>
                <c:pt idx="68">
                  <c:v>24.255329999999049</c:v>
                </c:pt>
                <c:pt idx="69">
                  <c:v>24.849630000000047</c:v>
                </c:pt>
                <c:pt idx="70">
                  <c:v>24.546039999999039</c:v>
                </c:pt>
                <c:pt idx="71">
                  <c:v>24.77108000000004</c:v>
                </c:pt>
                <c:pt idx="72">
                  <c:v>24.472250000000031</c:v>
                </c:pt>
                <c:pt idx="73">
                  <c:v>24.943689999999037</c:v>
                </c:pt>
                <c:pt idx="74">
                  <c:v>24.484549999999047</c:v>
                </c:pt>
                <c:pt idx="75">
                  <c:v>24.631799999999032</c:v>
                </c:pt>
                <c:pt idx="76">
                  <c:v>24.677270000000021</c:v>
                </c:pt>
                <c:pt idx="77">
                  <c:v>24.770470000000046</c:v>
                </c:pt>
                <c:pt idx="78">
                  <c:v>24.934720000000027</c:v>
                </c:pt>
                <c:pt idx="79">
                  <c:v>25.139550000000042</c:v>
                </c:pt>
                <c:pt idx="80">
                  <c:v>24.792960000000051</c:v>
                </c:pt>
                <c:pt idx="81">
                  <c:v>24.518299999999044</c:v>
                </c:pt>
                <c:pt idx="82">
                  <c:v>24.721190000000036</c:v>
                </c:pt>
                <c:pt idx="83">
                  <c:v>25.13644000000005</c:v>
                </c:pt>
                <c:pt idx="84">
                  <c:v>24.957360000000051</c:v>
                </c:pt>
              </c:numCache>
            </c:numRef>
          </c:val>
          <c:smooth val="0"/>
        </c:ser>
        <c:ser>
          <c:idx val="3"/>
          <c:order val="3"/>
          <c:tx>
            <c:strRef>
              <c:f>June!$E$1</c:f>
              <c:strCache>
                <c:ptCount val="1"/>
                <c:pt idx="0">
                  <c:v>High A2</c:v>
                </c:pt>
              </c:strCache>
            </c:strRef>
          </c:tx>
          <c:spPr>
            <a:ln w="28575" cap="rnd">
              <a:solidFill>
                <a:srgbClr val="C00000"/>
              </a:solidFill>
              <a:round/>
            </a:ln>
            <a:effectLst/>
          </c:spPr>
          <c:marker>
            <c:symbol val="none"/>
          </c:marker>
          <c:cat>
            <c:numRef>
              <c:f>June!$A$2:$A$86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June!$E$2:$E$86</c:f>
              <c:numCache>
                <c:formatCode>General</c:formatCode>
                <c:ptCount val="85"/>
                <c:pt idx="0">
                  <c:v>23.172970000000021</c:v>
                </c:pt>
                <c:pt idx="1">
                  <c:v>22.907430000000033</c:v>
                </c:pt>
                <c:pt idx="2">
                  <c:v>23.456020000000024</c:v>
                </c:pt>
                <c:pt idx="3">
                  <c:v>23.184290000000033</c:v>
                </c:pt>
                <c:pt idx="4">
                  <c:v>23.416649999999038</c:v>
                </c:pt>
                <c:pt idx="5">
                  <c:v>23.942589999999029</c:v>
                </c:pt>
                <c:pt idx="6">
                  <c:v>23.670890000000043</c:v>
                </c:pt>
                <c:pt idx="7">
                  <c:v>23.167049999999051</c:v>
                </c:pt>
                <c:pt idx="8">
                  <c:v>23.03185000000002</c:v>
                </c:pt>
                <c:pt idx="9">
                  <c:v>23.590540000000033</c:v>
                </c:pt>
                <c:pt idx="10">
                  <c:v>23.15124000000003</c:v>
                </c:pt>
                <c:pt idx="11">
                  <c:v>22.716150000000027</c:v>
                </c:pt>
                <c:pt idx="12">
                  <c:v>23.294430000000034</c:v>
                </c:pt>
                <c:pt idx="13">
                  <c:v>23.525110000000041</c:v>
                </c:pt>
                <c:pt idx="14">
                  <c:v>23.550200000000018</c:v>
                </c:pt>
                <c:pt idx="15">
                  <c:v>23.48159000000004</c:v>
                </c:pt>
                <c:pt idx="16">
                  <c:v>23.73562000000004</c:v>
                </c:pt>
                <c:pt idx="17">
                  <c:v>23.229700000000037</c:v>
                </c:pt>
                <c:pt idx="18">
                  <c:v>23.769460000000038</c:v>
                </c:pt>
                <c:pt idx="19">
                  <c:v>23.616300000000024</c:v>
                </c:pt>
                <c:pt idx="20">
                  <c:v>23.795190000000048</c:v>
                </c:pt>
                <c:pt idx="21">
                  <c:v>23.697719999999038</c:v>
                </c:pt>
                <c:pt idx="22">
                  <c:v>23.765590000000032</c:v>
                </c:pt>
                <c:pt idx="23">
                  <c:v>24.005759999999043</c:v>
                </c:pt>
                <c:pt idx="24">
                  <c:v>23.66151999999903</c:v>
                </c:pt>
                <c:pt idx="25">
                  <c:v>23.451620000000048</c:v>
                </c:pt>
                <c:pt idx="26">
                  <c:v>23.692899999999042</c:v>
                </c:pt>
                <c:pt idx="27">
                  <c:v>23.770410000000027</c:v>
                </c:pt>
                <c:pt idx="28">
                  <c:v>24.305899999999042</c:v>
                </c:pt>
                <c:pt idx="29">
                  <c:v>23.605859999999041</c:v>
                </c:pt>
                <c:pt idx="30">
                  <c:v>24.009730000000047</c:v>
                </c:pt>
                <c:pt idx="31">
                  <c:v>23.964170000000024</c:v>
                </c:pt>
                <c:pt idx="32">
                  <c:v>23.644220000000018</c:v>
                </c:pt>
                <c:pt idx="33">
                  <c:v>23.41097000000002</c:v>
                </c:pt>
                <c:pt idx="34">
                  <c:v>23.715659999999048</c:v>
                </c:pt>
                <c:pt idx="35">
                  <c:v>24.234860000000026</c:v>
                </c:pt>
                <c:pt idx="36">
                  <c:v>23.824910000000045</c:v>
                </c:pt>
                <c:pt idx="37">
                  <c:v>23.96374000000003</c:v>
                </c:pt>
                <c:pt idx="38">
                  <c:v>24.493399999999042</c:v>
                </c:pt>
                <c:pt idx="39">
                  <c:v>23.735560000000021</c:v>
                </c:pt>
                <c:pt idx="40">
                  <c:v>24.364529999999036</c:v>
                </c:pt>
                <c:pt idx="41">
                  <c:v>23.945759999999041</c:v>
                </c:pt>
                <c:pt idx="42">
                  <c:v>24.363179999999033</c:v>
                </c:pt>
                <c:pt idx="43">
                  <c:v>24.376430000000028</c:v>
                </c:pt>
                <c:pt idx="44">
                  <c:v>24.395650000000046</c:v>
                </c:pt>
                <c:pt idx="45">
                  <c:v>24.379819999999029</c:v>
                </c:pt>
                <c:pt idx="46">
                  <c:v>24.631220000000042</c:v>
                </c:pt>
                <c:pt idx="47">
                  <c:v>24.61092999999903</c:v>
                </c:pt>
                <c:pt idx="48">
                  <c:v>24.342799999999045</c:v>
                </c:pt>
                <c:pt idx="49">
                  <c:v>24.395590000000027</c:v>
                </c:pt>
                <c:pt idx="50">
                  <c:v>24.580799999999044</c:v>
                </c:pt>
                <c:pt idx="51">
                  <c:v>24.541410000000042</c:v>
                </c:pt>
                <c:pt idx="52">
                  <c:v>24.624600000000044</c:v>
                </c:pt>
                <c:pt idx="53">
                  <c:v>24.824400000000026</c:v>
                </c:pt>
                <c:pt idx="54">
                  <c:v>25.18181999999905</c:v>
                </c:pt>
                <c:pt idx="55">
                  <c:v>24.889280000000042</c:v>
                </c:pt>
                <c:pt idx="56">
                  <c:v>24.545620000000042</c:v>
                </c:pt>
                <c:pt idx="57">
                  <c:v>25.350090000000023</c:v>
                </c:pt>
                <c:pt idx="58">
                  <c:v>24.972189999999046</c:v>
                </c:pt>
                <c:pt idx="59">
                  <c:v>24.761870000000044</c:v>
                </c:pt>
                <c:pt idx="60">
                  <c:v>24.956260000000043</c:v>
                </c:pt>
                <c:pt idx="61">
                  <c:v>25.053610000000049</c:v>
                </c:pt>
                <c:pt idx="62">
                  <c:v>25.160090000000025</c:v>
                </c:pt>
                <c:pt idx="63">
                  <c:v>24.907950000000028</c:v>
                </c:pt>
                <c:pt idx="64">
                  <c:v>24.653589999999042</c:v>
                </c:pt>
                <c:pt idx="65">
                  <c:v>24.775540000000035</c:v>
                </c:pt>
                <c:pt idx="66">
                  <c:v>24.722189999999046</c:v>
                </c:pt>
                <c:pt idx="67">
                  <c:v>24.99481000000003</c:v>
                </c:pt>
                <c:pt idx="68">
                  <c:v>25.286919999999043</c:v>
                </c:pt>
                <c:pt idx="69">
                  <c:v>26.126149999999029</c:v>
                </c:pt>
                <c:pt idx="70">
                  <c:v>25.683070000000043</c:v>
                </c:pt>
                <c:pt idx="71">
                  <c:v>25.271910000000048</c:v>
                </c:pt>
                <c:pt idx="72">
                  <c:v>25.732319999999049</c:v>
                </c:pt>
                <c:pt idx="73">
                  <c:v>25.481039999999041</c:v>
                </c:pt>
                <c:pt idx="74">
                  <c:v>25.699820000000045</c:v>
                </c:pt>
                <c:pt idx="75">
                  <c:v>25.525810000000035</c:v>
                </c:pt>
                <c:pt idx="76">
                  <c:v>25.670010000000048</c:v>
                </c:pt>
                <c:pt idx="77">
                  <c:v>25.839440000000025</c:v>
                </c:pt>
                <c:pt idx="78">
                  <c:v>25.669430000000034</c:v>
                </c:pt>
                <c:pt idx="79">
                  <c:v>25.587730000000022</c:v>
                </c:pt>
                <c:pt idx="80">
                  <c:v>25.874810000000025</c:v>
                </c:pt>
                <c:pt idx="81">
                  <c:v>25.543510000000026</c:v>
                </c:pt>
                <c:pt idx="82">
                  <c:v>25.612330000000043</c:v>
                </c:pt>
                <c:pt idx="83">
                  <c:v>25.742400000000032</c:v>
                </c:pt>
                <c:pt idx="84">
                  <c:v>25.76827000000003</c:v>
                </c:pt>
              </c:numCache>
            </c:numRef>
          </c:val>
          <c:smooth val="0"/>
        </c:ser>
        <c:ser>
          <c:idx val="4"/>
          <c:order val="4"/>
          <c:tx>
            <c:strRef>
              <c:f>June!$F$1</c:f>
              <c:strCache>
                <c:ptCount val="1"/>
                <c:pt idx="0">
                  <c:v>Min</c:v>
                </c:pt>
              </c:strCache>
            </c:strRef>
          </c:tx>
          <c:spPr>
            <a:ln w="28575" cap="rnd">
              <a:solidFill>
                <a:srgbClr val="000000"/>
              </a:solidFill>
              <a:round/>
            </a:ln>
            <a:effectLst/>
          </c:spPr>
          <c:marker>
            <c:symbol val="none"/>
          </c:marker>
          <c:cat>
            <c:numRef>
              <c:f>June!$A$2:$A$86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June!$F$2:$F$86</c:f>
              <c:numCache>
                <c:formatCode>General</c:formatCode>
                <c:ptCount val="85"/>
                <c:pt idx="0">
                  <c:v>24.716000000000008</c:v>
                </c:pt>
                <c:pt idx="1">
                  <c:v>24.716000000000008</c:v>
                </c:pt>
                <c:pt idx="2">
                  <c:v>24.716000000000008</c:v>
                </c:pt>
                <c:pt idx="3">
                  <c:v>24.716000000000008</c:v>
                </c:pt>
                <c:pt idx="4">
                  <c:v>24.716000000000008</c:v>
                </c:pt>
                <c:pt idx="5">
                  <c:v>24.716000000000008</c:v>
                </c:pt>
                <c:pt idx="6">
                  <c:v>24.716000000000008</c:v>
                </c:pt>
                <c:pt idx="7">
                  <c:v>24.716000000000008</c:v>
                </c:pt>
                <c:pt idx="8">
                  <c:v>24.716000000000008</c:v>
                </c:pt>
                <c:pt idx="9">
                  <c:v>24.716000000000008</c:v>
                </c:pt>
                <c:pt idx="10">
                  <c:v>24.716000000000008</c:v>
                </c:pt>
                <c:pt idx="11">
                  <c:v>24.716000000000008</c:v>
                </c:pt>
                <c:pt idx="12">
                  <c:v>24.716000000000008</c:v>
                </c:pt>
                <c:pt idx="13">
                  <c:v>24.716000000000008</c:v>
                </c:pt>
                <c:pt idx="14">
                  <c:v>24.716000000000008</c:v>
                </c:pt>
                <c:pt idx="15">
                  <c:v>24.716000000000008</c:v>
                </c:pt>
                <c:pt idx="16">
                  <c:v>24.716000000000008</c:v>
                </c:pt>
                <c:pt idx="17">
                  <c:v>24.716000000000008</c:v>
                </c:pt>
                <c:pt idx="18">
                  <c:v>24.716000000000008</c:v>
                </c:pt>
                <c:pt idx="19">
                  <c:v>24.716000000000008</c:v>
                </c:pt>
                <c:pt idx="20">
                  <c:v>24.716000000000008</c:v>
                </c:pt>
                <c:pt idx="21">
                  <c:v>24.716000000000008</c:v>
                </c:pt>
                <c:pt idx="22">
                  <c:v>24.716000000000008</c:v>
                </c:pt>
                <c:pt idx="23">
                  <c:v>24.716000000000008</c:v>
                </c:pt>
                <c:pt idx="24">
                  <c:v>24.716000000000008</c:v>
                </c:pt>
                <c:pt idx="25">
                  <c:v>24.716000000000008</c:v>
                </c:pt>
                <c:pt idx="26">
                  <c:v>24.716000000000008</c:v>
                </c:pt>
                <c:pt idx="27">
                  <c:v>24.716000000000008</c:v>
                </c:pt>
                <c:pt idx="28">
                  <c:v>24.716000000000008</c:v>
                </c:pt>
                <c:pt idx="29">
                  <c:v>24.716000000000008</c:v>
                </c:pt>
                <c:pt idx="30">
                  <c:v>24.716000000000008</c:v>
                </c:pt>
                <c:pt idx="31">
                  <c:v>24.716000000000008</c:v>
                </c:pt>
                <c:pt idx="32">
                  <c:v>24.716000000000008</c:v>
                </c:pt>
                <c:pt idx="33">
                  <c:v>24.716000000000008</c:v>
                </c:pt>
                <c:pt idx="34">
                  <c:v>24.716000000000008</c:v>
                </c:pt>
                <c:pt idx="35">
                  <c:v>24.716000000000008</c:v>
                </c:pt>
                <c:pt idx="36">
                  <c:v>24.716000000000008</c:v>
                </c:pt>
                <c:pt idx="37">
                  <c:v>24.716000000000008</c:v>
                </c:pt>
                <c:pt idx="38">
                  <c:v>24.716000000000008</c:v>
                </c:pt>
                <c:pt idx="39">
                  <c:v>24.716000000000008</c:v>
                </c:pt>
                <c:pt idx="40">
                  <c:v>24.716000000000008</c:v>
                </c:pt>
                <c:pt idx="41">
                  <c:v>24.716000000000008</c:v>
                </c:pt>
                <c:pt idx="42">
                  <c:v>24.716000000000008</c:v>
                </c:pt>
                <c:pt idx="43">
                  <c:v>24.716000000000008</c:v>
                </c:pt>
                <c:pt idx="44">
                  <c:v>24.716000000000008</c:v>
                </c:pt>
                <c:pt idx="45">
                  <c:v>24.716000000000008</c:v>
                </c:pt>
                <c:pt idx="46">
                  <c:v>24.716000000000008</c:v>
                </c:pt>
                <c:pt idx="47">
                  <c:v>24.716000000000008</c:v>
                </c:pt>
                <c:pt idx="48">
                  <c:v>24.716000000000008</c:v>
                </c:pt>
                <c:pt idx="49">
                  <c:v>24.716000000000008</c:v>
                </c:pt>
                <c:pt idx="50">
                  <c:v>24.716000000000008</c:v>
                </c:pt>
                <c:pt idx="51">
                  <c:v>24.716000000000008</c:v>
                </c:pt>
                <c:pt idx="52">
                  <c:v>24.716000000000008</c:v>
                </c:pt>
                <c:pt idx="53">
                  <c:v>24.716000000000008</c:v>
                </c:pt>
                <c:pt idx="54">
                  <c:v>24.716000000000008</c:v>
                </c:pt>
                <c:pt idx="55">
                  <c:v>24.716000000000008</c:v>
                </c:pt>
                <c:pt idx="56">
                  <c:v>24.716000000000008</c:v>
                </c:pt>
                <c:pt idx="57">
                  <c:v>24.716000000000008</c:v>
                </c:pt>
                <c:pt idx="58">
                  <c:v>24.716000000000008</c:v>
                </c:pt>
                <c:pt idx="59">
                  <c:v>24.716000000000008</c:v>
                </c:pt>
                <c:pt idx="60">
                  <c:v>24.716000000000008</c:v>
                </c:pt>
                <c:pt idx="61">
                  <c:v>24.716000000000008</c:v>
                </c:pt>
                <c:pt idx="62">
                  <c:v>24.716000000000008</c:v>
                </c:pt>
                <c:pt idx="63">
                  <c:v>24.716000000000008</c:v>
                </c:pt>
                <c:pt idx="64">
                  <c:v>24.716000000000008</c:v>
                </c:pt>
                <c:pt idx="65">
                  <c:v>24.716000000000008</c:v>
                </c:pt>
                <c:pt idx="66">
                  <c:v>24.716000000000008</c:v>
                </c:pt>
                <c:pt idx="67">
                  <c:v>24.716000000000008</c:v>
                </c:pt>
                <c:pt idx="68">
                  <c:v>24.716000000000008</c:v>
                </c:pt>
                <c:pt idx="69">
                  <c:v>24.716000000000008</c:v>
                </c:pt>
                <c:pt idx="70">
                  <c:v>24.716000000000008</c:v>
                </c:pt>
                <c:pt idx="71">
                  <c:v>24.716000000000008</c:v>
                </c:pt>
                <c:pt idx="72">
                  <c:v>24.716000000000008</c:v>
                </c:pt>
                <c:pt idx="73">
                  <c:v>24.716000000000008</c:v>
                </c:pt>
                <c:pt idx="74">
                  <c:v>24.716000000000008</c:v>
                </c:pt>
                <c:pt idx="75">
                  <c:v>24.716000000000008</c:v>
                </c:pt>
                <c:pt idx="76">
                  <c:v>24.716000000000008</c:v>
                </c:pt>
                <c:pt idx="77">
                  <c:v>24.716000000000008</c:v>
                </c:pt>
                <c:pt idx="78">
                  <c:v>24.716000000000008</c:v>
                </c:pt>
                <c:pt idx="79">
                  <c:v>24.716000000000008</c:v>
                </c:pt>
                <c:pt idx="80">
                  <c:v>24.716000000000008</c:v>
                </c:pt>
                <c:pt idx="81">
                  <c:v>24.716000000000008</c:v>
                </c:pt>
                <c:pt idx="82">
                  <c:v>24.716000000000008</c:v>
                </c:pt>
                <c:pt idx="83">
                  <c:v>24.716000000000008</c:v>
                </c:pt>
                <c:pt idx="84">
                  <c:v>24.716000000000008</c:v>
                </c:pt>
              </c:numCache>
            </c:numRef>
          </c:val>
          <c:smooth val="0"/>
        </c:ser>
        <c:ser>
          <c:idx val="5"/>
          <c:order val="5"/>
          <c:tx>
            <c:strRef>
              <c:f>June!$G$1</c:f>
              <c:strCache>
                <c:ptCount val="1"/>
                <c:pt idx="0">
                  <c:v>Max</c:v>
                </c:pt>
              </c:strCache>
            </c:strRef>
          </c:tx>
          <c:spPr>
            <a:ln w="28575" cap="rnd">
              <a:solidFill>
                <a:srgbClr val="000000"/>
              </a:solidFill>
              <a:round/>
            </a:ln>
            <a:effectLst/>
          </c:spPr>
          <c:marker>
            <c:symbol val="none"/>
          </c:marker>
          <c:cat>
            <c:numRef>
              <c:f>June!$A$2:$A$86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June!$G$2:$G$86</c:f>
              <c:numCache>
                <c:formatCode>General</c:formatCode>
                <c:ptCount val="85"/>
                <c:pt idx="0">
                  <c:v>26.960000000000036</c:v>
                </c:pt>
                <c:pt idx="1">
                  <c:v>26.960000000000036</c:v>
                </c:pt>
                <c:pt idx="2">
                  <c:v>26.960000000000036</c:v>
                </c:pt>
                <c:pt idx="3">
                  <c:v>26.960000000000036</c:v>
                </c:pt>
                <c:pt idx="4">
                  <c:v>26.960000000000036</c:v>
                </c:pt>
                <c:pt idx="5">
                  <c:v>26.960000000000036</c:v>
                </c:pt>
                <c:pt idx="6">
                  <c:v>26.960000000000036</c:v>
                </c:pt>
                <c:pt idx="7">
                  <c:v>26.960000000000036</c:v>
                </c:pt>
                <c:pt idx="8">
                  <c:v>26.960000000000036</c:v>
                </c:pt>
                <c:pt idx="9">
                  <c:v>26.960000000000036</c:v>
                </c:pt>
                <c:pt idx="10">
                  <c:v>26.960000000000036</c:v>
                </c:pt>
                <c:pt idx="11">
                  <c:v>26.960000000000036</c:v>
                </c:pt>
                <c:pt idx="12">
                  <c:v>26.960000000000036</c:v>
                </c:pt>
                <c:pt idx="13">
                  <c:v>26.960000000000036</c:v>
                </c:pt>
                <c:pt idx="14">
                  <c:v>26.960000000000036</c:v>
                </c:pt>
                <c:pt idx="15">
                  <c:v>26.960000000000036</c:v>
                </c:pt>
                <c:pt idx="16">
                  <c:v>26.960000000000036</c:v>
                </c:pt>
                <c:pt idx="17">
                  <c:v>26.960000000000036</c:v>
                </c:pt>
                <c:pt idx="18">
                  <c:v>26.960000000000036</c:v>
                </c:pt>
                <c:pt idx="19">
                  <c:v>26.960000000000036</c:v>
                </c:pt>
                <c:pt idx="20">
                  <c:v>26.960000000000036</c:v>
                </c:pt>
                <c:pt idx="21">
                  <c:v>26.960000000000036</c:v>
                </c:pt>
                <c:pt idx="22">
                  <c:v>26.960000000000036</c:v>
                </c:pt>
                <c:pt idx="23">
                  <c:v>26.960000000000036</c:v>
                </c:pt>
                <c:pt idx="24">
                  <c:v>26.960000000000036</c:v>
                </c:pt>
                <c:pt idx="25">
                  <c:v>26.960000000000036</c:v>
                </c:pt>
                <c:pt idx="26">
                  <c:v>26.960000000000036</c:v>
                </c:pt>
                <c:pt idx="27">
                  <c:v>26.960000000000036</c:v>
                </c:pt>
                <c:pt idx="28">
                  <c:v>26.960000000000036</c:v>
                </c:pt>
                <c:pt idx="29">
                  <c:v>26.960000000000036</c:v>
                </c:pt>
                <c:pt idx="30">
                  <c:v>26.960000000000036</c:v>
                </c:pt>
                <c:pt idx="31">
                  <c:v>26.960000000000036</c:v>
                </c:pt>
                <c:pt idx="32">
                  <c:v>26.960000000000036</c:v>
                </c:pt>
                <c:pt idx="33">
                  <c:v>26.960000000000036</c:v>
                </c:pt>
                <c:pt idx="34">
                  <c:v>26.960000000000036</c:v>
                </c:pt>
                <c:pt idx="35">
                  <c:v>26.960000000000036</c:v>
                </c:pt>
                <c:pt idx="36">
                  <c:v>26.960000000000036</c:v>
                </c:pt>
                <c:pt idx="37">
                  <c:v>26.960000000000036</c:v>
                </c:pt>
                <c:pt idx="38">
                  <c:v>26.960000000000036</c:v>
                </c:pt>
                <c:pt idx="39">
                  <c:v>26.960000000000036</c:v>
                </c:pt>
                <c:pt idx="40">
                  <c:v>26.960000000000036</c:v>
                </c:pt>
                <c:pt idx="41">
                  <c:v>26.960000000000036</c:v>
                </c:pt>
                <c:pt idx="42">
                  <c:v>26.960000000000036</c:v>
                </c:pt>
                <c:pt idx="43">
                  <c:v>26.960000000000036</c:v>
                </c:pt>
                <c:pt idx="44">
                  <c:v>26.960000000000036</c:v>
                </c:pt>
                <c:pt idx="45">
                  <c:v>26.960000000000036</c:v>
                </c:pt>
                <c:pt idx="46">
                  <c:v>26.960000000000036</c:v>
                </c:pt>
                <c:pt idx="47">
                  <c:v>26.960000000000036</c:v>
                </c:pt>
                <c:pt idx="48">
                  <c:v>26.960000000000036</c:v>
                </c:pt>
                <c:pt idx="49">
                  <c:v>26.960000000000036</c:v>
                </c:pt>
                <c:pt idx="50">
                  <c:v>26.960000000000036</c:v>
                </c:pt>
                <c:pt idx="51">
                  <c:v>26.960000000000036</c:v>
                </c:pt>
                <c:pt idx="52">
                  <c:v>26.960000000000036</c:v>
                </c:pt>
                <c:pt idx="53">
                  <c:v>26.960000000000036</c:v>
                </c:pt>
                <c:pt idx="54">
                  <c:v>26.960000000000036</c:v>
                </c:pt>
                <c:pt idx="55">
                  <c:v>26.960000000000036</c:v>
                </c:pt>
                <c:pt idx="56">
                  <c:v>26.960000000000036</c:v>
                </c:pt>
                <c:pt idx="57">
                  <c:v>26.960000000000036</c:v>
                </c:pt>
                <c:pt idx="58">
                  <c:v>26.960000000000036</c:v>
                </c:pt>
                <c:pt idx="59">
                  <c:v>26.960000000000036</c:v>
                </c:pt>
                <c:pt idx="60">
                  <c:v>26.960000000000036</c:v>
                </c:pt>
                <c:pt idx="61">
                  <c:v>26.960000000000036</c:v>
                </c:pt>
                <c:pt idx="62">
                  <c:v>26.960000000000036</c:v>
                </c:pt>
                <c:pt idx="63">
                  <c:v>26.960000000000036</c:v>
                </c:pt>
                <c:pt idx="64">
                  <c:v>26.960000000000036</c:v>
                </c:pt>
                <c:pt idx="65">
                  <c:v>26.960000000000036</c:v>
                </c:pt>
                <c:pt idx="66">
                  <c:v>26.960000000000036</c:v>
                </c:pt>
                <c:pt idx="67">
                  <c:v>26.960000000000036</c:v>
                </c:pt>
                <c:pt idx="68">
                  <c:v>26.960000000000036</c:v>
                </c:pt>
                <c:pt idx="69">
                  <c:v>26.960000000000036</c:v>
                </c:pt>
                <c:pt idx="70">
                  <c:v>26.960000000000036</c:v>
                </c:pt>
                <c:pt idx="71">
                  <c:v>26.960000000000036</c:v>
                </c:pt>
                <c:pt idx="72">
                  <c:v>26.960000000000036</c:v>
                </c:pt>
                <c:pt idx="73">
                  <c:v>26.960000000000036</c:v>
                </c:pt>
                <c:pt idx="74">
                  <c:v>26.960000000000036</c:v>
                </c:pt>
                <c:pt idx="75">
                  <c:v>26.960000000000036</c:v>
                </c:pt>
                <c:pt idx="76">
                  <c:v>26.960000000000036</c:v>
                </c:pt>
                <c:pt idx="77">
                  <c:v>26.960000000000036</c:v>
                </c:pt>
                <c:pt idx="78">
                  <c:v>26.960000000000036</c:v>
                </c:pt>
                <c:pt idx="79">
                  <c:v>26.960000000000036</c:v>
                </c:pt>
                <c:pt idx="80">
                  <c:v>26.960000000000036</c:v>
                </c:pt>
                <c:pt idx="81">
                  <c:v>26.960000000000036</c:v>
                </c:pt>
                <c:pt idx="82">
                  <c:v>26.960000000000036</c:v>
                </c:pt>
                <c:pt idx="83">
                  <c:v>26.960000000000036</c:v>
                </c:pt>
                <c:pt idx="84">
                  <c:v>26.960000000000036</c:v>
                </c:pt>
              </c:numCache>
            </c:numRef>
          </c:val>
          <c:smooth val="0"/>
        </c:ser>
        <c:dLbls>
          <c:showLegendKey val="0"/>
          <c:showVal val="0"/>
          <c:showCatName val="0"/>
          <c:showSerName val="0"/>
          <c:showPercent val="0"/>
          <c:showBubbleSize val="0"/>
        </c:dLbls>
        <c:marker val="1"/>
        <c:smooth val="0"/>
        <c:axId val="67387392"/>
        <c:axId val="67388928"/>
      </c:lineChart>
      <c:dateAx>
        <c:axId val="67387392"/>
        <c:scaling>
          <c:orientation val="minMax"/>
        </c:scaling>
        <c:delete val="0"/>
        <c:axPos val="b"/>
        <c:numFmt formatCode="General" sourceLinked="1"/>
        <c:majorTickMark val="out"/>
        <c:minorTickMark val="out"/>
        <c:tickLblPos val="nextTo"/>
        <c:spPr>
          <a:noFill/>
          <a:ln w="9525" cap="flat" cmpd="sng" algn="ctr">
            <a:solidFill>
              <a:srgbClr val="000000"/>
            </a:solidFill>
            <a:round/>
          </a:ln>
          <a:effectLst/>
        </c:spPr>
        <c:txPr>
          <a:bodyPr rot="-2400000" spcFirstLastPara="1" vertOverflow="ellipsis" wrap="square" anchor="ctr" anchorCtr="1"/>
          <a:lstStyle/>
          <a:p>
            <a:pPr>
              <a:defRPr sz="1400" b="0" i="0" u="none" strike="noStrike" kern="1200" baseline="0">
                <a:solidFill>
                  <a:srgbClr val="000000"/>
                </a:solidFill>
                <a:latin typeface="+mn-lt"/>
                <a:ea typeface="+mn-ea"/>
                <a:cs typeface="+mn-cs"/>
              </a:defRPr>
            </a:pPr>
            <a:endParaRPr lang="en-US"/>
          </a:p>
        </c:txPr>
        <c:crossAx val="67388928"/>
        <c:crosses val="autoZero"/>
        <c:auto val="0"/>
        <c:lblOffset val="100"/>
        <c:baseTimeUnit val="days"/>
        <c:majorUnit val="10"/>
        <c:majorTimeUnit val="days"/>
        <c:minorUnit val="5"/>
        <c:minorTimeUnit val="days"/>
      </c:dateAx>
      <c:valAx>
        <c:axId val="67388928"/>
        <c:scaling>
          <c:orientation val="minMax"/>
          <c:min val="22"/>
        </c:scaling>
        <c:delete val="0"/>
        <c:axPos val="l"/>
        <c:numFmt formatCode="General" sourceLinked="1"/>
        <c:majorTickMark val="out"/>
        <c:minorTickMark val="out"/>
        <c:tickLblPos val="nextTo"/>
        <c:spPr>
          <a:noFill/>
          <a:ln>
            <a:solidFill>
              <a:srgbClr val="000000"/>
            </a:solidFill>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67387392"/>
        <c:crosses val="autoZero"/>
        <c:crossBetween val="between"/>
        <c:majorUnit val="2"/>
        <c:min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373145810595693"/>
          <c:y val="7.803068752695265E-2"/>
          <c:w val="0.81928196707581058"/>
          <c:h val="0.75507244826137665"/>
        </c:manualLayout>
      </c:layout>
      <c:lineChart>
        <c:grouping val="standard"/>
        <c:varyColors val="0"/>
        <c:ser>
          <c:idx val="0"/>
          <c:order val="0"/>
          <c:tx>
            <c:strRef>
              <c:f>July!$B$1</c:f>
              <c:strCache>
                <c:ptCount val="1"/>
                <c:pt idx="0">
                  <c:v>Commit</c:v>
                </c:pt>
              </c:strCache>
            </c:strRef>
          </c:tx>
          <c:spPr>
            <a:ln w="28575" cap="rnd">
              <a:solidFill>
                <a:srgbClr val="FFFF00"/>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July!$B$2:$B$86</c:f>
              <c:numCache>
                <c:formatCode>General</c:formatCode>
                <c:ptCount val="85"/>
                <c:pt idx="0">
                  <c:v>24.880550000000028</c:v>
                </c:pt>
                <c:pt idx="1">
                  <c:v>24.62080999999904</c:v>
                </c:pt>
                <c:pt idx="2">
                  <c:v>25.194299999999032</c:v>
                </c:pt>
                <c:pt idx="3">
                  <c:v>24.800130000000024</c:v>
                </c:pt>
                <c:pt idx="4">
                  <c:v>24.95921999999905</c:v>
                </c:pt>
                <c:pt idx="5">
                  <c:v>25.036370000000034</c:v>
                </c:pt>
                <c:pt idx="6">
                  <c:v>25.107630000000029</c:v>
                </c:pt>
                <c:pt idx="7">
                  <c:v>24.542569999999046</c:v>
                </c:pt>
                <c:pt idx="8">
                  <c:v>24.947719999999038</c:v>
                </c:pt>
                <c:pt idx="9">
                  <c:v>24.863759999999047</c:v>
                </c:pt>
                <c:pt idx="10">
                  <c:v>25.060019999999042</c:v>
                </c:pt>
                <c:pt idx="11">
                  <c:v>24.591120000000046</c:v>
                </c:pt>
                <c:pt idx="12">
                  <c:v>25.037160000000029</c:v>
                </c:pt>
                <c:pt idx="13">
                  <c:v>24.856160000000045</c:v>
                </c:pt>
                <c:pt idx="14">
                  <c:v>24.933070000000043</c:v>
                </c:pt>
                <c:pt idx="15">
                  <c:v>25.46819000000005</c:v>
                </c:pt>
                <c:pt idx="16">
                  <c:v>24.80672999999905</c:v>
                </c:pt>
                <c:pt idx="17">
                  <c:v>24.78069000000005</c:v>
                </c:pt>
                <c:pt idx="18">
                  <c:v>24.928030000000035</c:v>
                </c:pt>
                <c:pt idx="19">
                  <c:v>24.839870000000019</c:v>
                </c:pt>
                <c:pt idx="20">
                  <c:v>24.792929999999046</c:v>
                </c:pt>
                <c:pt idx="21">
                  <c:v>24.72180000000003</c:v>
                </c:pt>
                <c:pt idx="22">
                  <c:v>25.205590000000029</c:v>
                </c:pt>
                <c:pt idx="23">
                  <c:v>25.088949999999045</c:v>
                </c:pt>
                <c:pt idx="24">
                  <c:v>24.606649999999036</c:v>
                </c:pt>
                <c:pt idx="25">
                  <c:v>24.590020000000038</c:v>
                </c:pt>
                <c:pt idx="26">
                  <c:v>24.794520000000034</c:v>
                </c:pt>
                <c:pt idx="27">
                  <c:v>24.955869999999038</c:v>
                </c:pt>
                <c:pt idx="28">
                  <c:v>24.910000000000025</c:v>
                </c:pt>
                <c:pt idx="29">
                  <c:v>24.535150000000044</c:v>
                </c:pt>
                <c:pt idx="30">
                  <c:v>24.924459999999044</c:v>
                </c:pt>
                <c:pt idx="31">
                  <c:v>24.919520000000034</c:v>
                </c:pt>
                <c:pt idx="32">
                  <c:v>24.435240000000022</c:v>
                </c:pt>
                <c:pt idx="33">
                  <c:v>24.989920000000041</c:v>
                </c:pt>
                <c:pt idx="34">
                  <c:v>25.078850000000045</c:v>
                </c:pt>
                <c:pt idx="35">
                  <c:v>24.745870000000025</c:v>
                </c:pt>
                <c:pt idx="36">
                  <c:v>24.837950000000035</c:v>
                </c:pt>
                <c:pt idx="37">
                  <c:v>24.815419999999051</c:v>
                </c:pt>
                <c:pt idx="38">
                  <c:v>24.991720000000043</c:v>
                </c:pt>
                <c:pt idx="39">
                  <c:v>24.444600000000037</c:v>
                </c:pt>
                <c:pt idx="40">
                  <c:v>24.399530000000027</c:v>
                </c:pt>
                <c:pt idx="41">
                  <c:v>24.621790000000033</c:v>
                </c:pt>
                <c:pt idx="42">
                  <c:v>24.758020000000045</c:v>
                </c:pt>
                <c:pt idx="43">
                  <c:v>24.70055999999903</c:v>
                </c:pt>
                <c:pt idx="44">
                  <c:v>24.93733999999904</c:v>
                </c:pt>
                <c:pt idx="45">
                  <c:v>24.66061000000002</c:v>
                </c:pt>
                <c:pt idx="46">
                  <c:v>24.87838000000005</c:v>
                </c:pt>
                <c:pt idx="47">
                  <c:v>24.50445000000002</c:v>
                </c:pt>
                <c:pt idx="48">
                  <c:v>24.858579999998994</c:v>
                </c:pt>
                <c:pt idx="49">
                  <c:v>25.018150000000048</c:v>
                </c:pt>
                <c:pt idx="50">
                  <c:v>25.260030000000029</c:v>
                </c:pt>
                <c:pt idx="51">
                  <c:v>25.008419999999035</c:v>
                </c:pt>
                <c:pt idx="52">
                  <c:v>24.634420000000034</c:v>
                </c:pt>
                <c:pt idx="53">
                  <c:v>25.164000000000044</c:v>
                </c:pt>
                <c:pt idx="54">
                  <c:v>24.655299999999045</c:v>
                </c:pt>
                <c:pt idx="55">
                  <c:v>24.91366000000005</c:v>
                </c:pt>
                <c:pt idx="56">
                  <c:v>25.142080000000021</c:v>
                </c:pt>
                <c:pt idx="57">
                  <c:v>24.844379999999035</c:v>
                </c:pt>
                <c:pt idx="58">
                  <c:v>24.817319999999029</c:v>
                </c:pt>
                <c:pt idx="59">
                  <c:v>24.31785999999903</c:v>
                </c:pt>
                <c:pt idx="60">
                  <c:v>24.819539999998995</c:v>
                </c:pt>
                <c:pt idx="61">
                  <c:v>24.988950000000045</c:v>
                </c:pt>
                <c:pt idx="62">
                  <c:v>25.085290000000043</c:v>
                </c:pt>
                <c:pt idx="63">
                  <c:v>24.640950000000032</c:v>
                </c:pt>
                <c:pt idx="64">
                  <c:v>24.872890000000041</c:v>
                </c:pt>
                <c:pt idx="65">
                  <c:v>24.903530000000046</c:v>
                </c:pt>
                <c:pt idx="66">
                  <c:v>24.917569999999046</c:v>
                </c:pt>
                <c:pt idx="67">
                  <c:v>24.649739999999042</c:v>
                </c:pt>
                <c:pt idx="68">
                  <c:v>25.022820000000024</c:v>
                </c:pt>
                <c:pt idx="69">
                  <c:v>24.70971000000003</c:v>
                </c:pt>
                <c:pt idx="70">
                  <c:v>24.449269999999046</c:v>
                </c:pt>
                <c:pt idx="71">
                  <c:v>24.915609999999049</c:v>
                </c:pt>
                <c:pt idx="72">
                  <c:v>25.123010000000022</c:v>
                </c:pt>
                <c:pt idx="73">
                  <c:v>24.654140000000041</c:v>
                </c:pt>
                <c:pt idx="74">
                  <c:v>24.51744999999903</c:v>
                </c:pt>
                <c:pt idx="75">
                  <c:v>24.821949999999049</c:v>
                </c:pt>
                <c:pt idx="76">
                  <c:v>25.017080000000021</c:v>
                </c:pt>
                <c:pt idx="77">
                  <c:v>24.858240000000023</c:v>
                </c:pt>
                <c:pt idx="78">
                  <c:v>25.114099999999041</c:v>
                </c:pt>
                <c:pt idx="79">
                  <c:v>24.542470000000037</c:v>
                </c:pt>
                <c:pt idx="80">
                  <c:v>25.008999999999048</c:v>
                </c:pt>
                <c:pt idx="81">
                  <c:v>25.06496999999905</c:v>
                </c:pt>
                <c:pt idx="82">
                  <c:v>25.18208999999905</c:v>
                </c:pt>
                <c:pt idx="83">
                  <c:v>24.868710000000021</c:v>
                </c:pt>
                <c:pt idx="84">
                  <c:v>25.024500000000046</c:v>
                </c:pt>
              </c:numCache>
            </c:numRef>
          </c:val>
          <c:smooth val="0"/>
        </c:ser>
        <c:ser>
          <c:idx val="1"/>
          <c:order val="1"/>
          <c:tx>
            <c:strRef>
              <c:f>July!$C$1</c:f>
              <c:strCache>
                <c:ptCount val="1"/>
                <c:pt idx="0">
                  <c:v>Low1B</c:v>
                </c:pt>
              </c:strCache>
            </c:strRef>
          </c:tx>
          <c:spPr>
            <a:ln w="28575" cap="rnd">
              <a:solidFill>
                <a:srgbClr val="FFC000"/>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July!$C$2:$C$86</c:f>
              <c:numCache>
                <c:formatCode>General</c:formatCode>
                <c:ptCount val="85"/>
                <c:pt idx="0">
                  <c:v>25.14662999999905</c:v>
                </c:pt>
                <c:pt idx="1">
                  <c:v>25.07009000000005</c:v>
                </c:pt>
                <c:pt idx="2">
                  <c:v>24.867000000000019</c:v>
                </c:pt>
                <c:pt idx="3">
                  <c:v>25.338769999999045</c:v>
                </c:pt>
                <c:pt idx="4">
                  <c:v>24.731710000000021</c:v>
                </c:pt>
                <c:pt idx="5">
                  <c:v>25.201409999999044</c:v>
                </c:pt>
                <c:pt idx="6">
                  <c:v>25.154930000000036</c:v>
                </c:pt>
                <c:pt idx="7">
                  <c:v>25.198599999999033</c:v>
                </c:pt>
                <c:pt idx="8">
                  <c:v>25.024739999999042</c:v>
                </c:pt>
                <c:pt idx="9">
                  <c:v>25.36940999999905</c:v>
                </c:pt>
                <c:pt idx="10">
                  <c:v>25.192069999999035</c:v>
                </c:pt>
                <c:pt idx="11">
                  <c:v>25.122550000000047</c:v>
                </c:pt>
                <c:pt idx="12">
                  <c:v>25.335380000000043</c:v>
                </c:pt>
                <c:pt idx="13">
                  <c:v>25.380030000000033</c:v>
                </c:pt>
                <c:pt idx="14">
                  <c:v>25.425010000000043</c:v>
                </c:pt>
                <c:pt idx="15">
                  <c:v>25.24589999999904</c:v>
                </c:pt>
                <c:pt idx="16">
                  <c:v>25.106469999999035</c:v>
                </c:pt>
                <c:pt idx="17">
                  <c:v>25.329220000000021</c:v>
                </c:pt>
                <c:pt idx="18">
                  <c:v>25.131099999999037</c:v>
                </c:pt>
                <c:pt idx="19">
                  <c:v>25.434110000000032</c:v>
                </c:pt>
                <c:pt idx="20">
                  <c:v>25.615840000000048</c:v>
                </c:pt>
                <c:pt idx="21">
                  <c:v>25.024440000000027</c:v>
                </c:pt>
                <c:pt idx="22">
                  <c:v>25.267880000000048</c:v>
                </c:pt>
                <c:pt idx="23">
                  <c:v>25.28069000000005</c:v>
                </c:pt>
                <c:pt idx="24">
                  <c:v>25.711479999999028</c:v>
                </c:pt>
                <c:pt idx="25">
                  <c:v>25.36456000000004</c:v>
                </c:pt>
                <c:pt idx="26">
                  <c:v>25.366599999999039</c:v>
                </c:pt>
                <c:pt idx="27">
                  <c:v>25.477720000000033</c:v>
                </c:pt>
                <c:pt idx="28">
                  <c:v>25.452109999999038</c:v>
                </c:pt>
                <c:pt idx="29">
                  <c:v>25.461150000000032</c:v>
                </c:pt>
                <c:pt idx="30">
                  <c:v>25.86143999999905</c:v>
                </c:pt>
                <c:pt idx="31">
                  <c:v>25.32985999999903</c:v>
                </c:pt>
                <c:pt idx="32">
                  <c:v>25.622830000000022</c:v>
                </c:pt>
                <c:pt idx="33">
                  <c:v>25.765680000000032</c:v>
                </c:pt>
                <c:pt idx="34">
                  <c:v>25.693230000000028</c:v>
                </c:pt>
                <c:pt idx="35">
                  <c:v>25.313379999999029</c:v>
                </c:pt>
                <c:pt idx="36">
                  <c:v>25.69885000000005</c:v>
                </c:pt>
                <c:pt idx="37">
                  <c:v>25.723260000000039</c:v>
                </c:pt>
                <c:pt idx="38">
                  <c:v>25.517820000000029</c:v>
                </c:pt>
                <c:pt idx="39">
                  <c:v>25.692350000000033</c:v>
                </c:pt>
                <c:pt idx="40">
                  <c:v>25.517329999999049</c:v>
                </c:pt>
                <c:pt idx="41">
                  <c:v>25.730550000000051</c:v>
                </c:pt>
                <c:pt idx="42">
                  <c:v>25.675470000000018</c:v>
                </c:pt>
                <c:pt idx="43">
                  <c:v>25.541500000000042</c:v>
                </c:pt>
                <c:pt idx="44">
                  <c:v>25.719930000000033</c:v>
                </c:pt>
                <c:pt idx="45">
                  <c:v>25.813810000000046</c:v>
                </c:pt>
                <c:pt idx="46">
                  <c:v>25.678610000000049</c:v>
                </c:pt>
                <c:pt idx="47">
                  <c:v>25.56555000000003</c:v>
                </c:pt>
                <c:pt idx="48">
                  <c:v>25.555510000000027</c:v>
                </c:pt>
                <c:pt idx="49">
                  <c:v>25.826200000000028</c:v>
                </c:pt>
                <c:pt idx="50">
                  <c:v>25.630329999999049</c:v>
                </c:pt>
                <c:pt idx="51">
                  <c:v>25.838679999999044</c:v>
                </c:pt>
                <c:pt idx="52">
                  <c:v>25.860310000000027</c:v>
                </c:pt>
                <c:pt idx="53">
                  <c:v>25.667500000000018</c:v>
                </c:pt>
                <c:pt idx="54">
                  <c:v>25.834829999999045</c:v>
                </c:pt>
                <c:pt idx="55">
                  <c:v>25.754170000000045</c:v>
                </c:pt>
                <c:pt idx="56">
                  <c:v>25.669729999999049</c:v>
                </c:pt>
                <c:pt idx="57">
                  <c:v>25.914090000000044</c:v>
                </c:pt>
                <c:pt idx="58">
                  <c:v>25.901480000000049</c:v>
                </c:pt>
                <c:pt idx="59">
                  <c:v>25.839750000000038</c:v>
                </c:pt>
                <c:pt idx="60">
                  <c:v>25.355249999999046</c:v>
                </c:pt>
                <c:pt idx="61">
                  <c:v>25.960779999999033</c:v>
                </c:pt>
                <c:pt idx="62">
                  <c:v>25.648279999999033</c:v>
                </c:pt>
                <c:pt idx="63">
                  <c:v>25.511009999999033</c:v>
                </c:pt>
                <c:pt idx="64">
                  <c:v>25.626209999999048</c:v>
                </c:pt>
                <c:pt idx="65">
                  <c:v>25.907619999999042</c:v>
                </c:pt>
                <c:pt idx="66">
                  <c:v>25.658650000000023</c:v>
                </c:pt>
                <c:pt idx="67">
                  <c:v>25.918820000000039</c:v>
                </c:pt>
                <c:pt idx="68">
                  <c:v>25.678520000000049</c:v>
                </c:pt>
                <c:pt idx="69">
                  <c:v>26.000300000000038</c:v>
                </c:pt>
                <c:pt idx="70">
                  <c:v>25.52633000000003</c:v>
                </c:pt>
                <c:pt idx="71">
                  <c:v>25.712399999999036</c:v>
                </c:pt>
                <c:pt idx="72">
                  <c:v>25.773220000000038</c:v>
                </c:pt>
                <c:pt idx="73">
                  <c:v>25.697080000000028</c:v>
                </c:pt>
                <c:pt idx="74">
                  <c:v>25.804009999999039</c:v>
                </c:pt>
                <c:pt idx="75">
                  <c:v>25.858030000000042</c:v>
                </c:pt>
                <c:pt idx="76">
                  <c:v>25.966210000000046</c:v>
                </c:pt>
                <c:pt idx="77">
                  <c:v>25.65948000000003</c:v>
                </c:pt>
                <c:pt idx="78">
                  <c:v>25.78054000000003</c:v>
                </c:pt>
                <c:pt idx="79">
                  <c:v>25.948630000000037</c:v>
                </c:pt>
                <c:pt idx="80">
                  <c:v>25.906370000000038</c:v>
                </c:pt>
                <c:pt idx="81">
                  <c:v>25.812220000000025</c:v>
                </c:pt>
                <c:pt idx="82">
                  <c:v>25.92763999999903</c:v>
                </c:pt>
                <c:pt idx="83">
                  <c:v>25.602869999999029</c:v>
                </c:pt>
                <c:pt idx="84">
                  <c:v>25.658200000000022</c:v>
                </c:pt>
              </c:numCache>
            </c:numRef>
          </c:val>
          <c:smooth val="0"/>
        </c:ser>
        <c:ser>
          <c:idx val="2"/>
          <c:order val="2"/>
          <c:tx>
            <c:strRef>
              <c:f>July!$D$1</c:f>
              <c:strCache>
                <c:ptCount val="1"/>
                <c:pt idx="0">
                  <c:v>Med A1B</c:v>
                </c:pt>
              </c:strCache>
            </c:strRef>
          </c:tx>
          <c:spPr>
            <a:ln w="28575" cap="rnd">
              <a:solidFill>
                <a:srgbClr val="FF0000"/>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July!$D$2:$D$86</c:f>
              <c:numCache>
                <c:formatCode>General</c:formatCode>
                <c:ptCount val="85"/>
                <c:pt idx="0">
                  <c:v>24.779019999999036</c:v>
                </c:pt>
                <c:pt idx="1">
                  <c:v>24.831049999999038</c:v>
                </c:pt>
                <c:pt idx="2">
                  <c:v>25.087000000000046</c:v>
                </c:pt>
                <c:pt idx="3">
                  <c:v>25.124900000000025</c:v>
                </c:pt>
                <c:pt idx="4">
                  <c:v>25.075950000000034</c:v>
                </c:pt>
                <c:pt idx="5">
                  <c:v>24.974270000000047</c:v>
                </c:pt>
                <c:pt idx="6">
                  <c:v>25.462300000000027</c:v>
                </c:pt>
                <c:pt idx="7">
                  <c:v>25.358480000000043</c:v>
                </c:pt>
                <c:pt idx="8">
                  <c:v>25.509789999999043</c:v>
                </c:pt>
                <c:pt idx="9">
                  <c:v>25.432150000000036</c:v>
                </c:pt>
                <c:pt idx="10">
                  <c:v>25.050650000000019</c:v>
                </c:pt>
                <c:pt idx="11">
                  <c:v>25.063990000000047</c:v>
                </c:pt>
                <c:pt idx="12">
                  <c:v>25.220970000000023</c:v>
                </c:pt>
                <c:pt idx="13">
                  <c:v>25.476500000000044</c:v>
                </c:pt>
                <c:pt idx="14">
                  <c:v>25.456170000000043</c:v>
                </c:pt>
                <c:pt idx="15">
                  <c:v>25.287650000000042</c:v>
                </c:pt>
                <c:pt idx="16">
                  <c:v>25.537869999999032</c:v>
                </c:pt>
                <c:pt idx="17">
                  <c:v>25.511220000000037</c:v>
                </c:pt>
                <c:pt idx="18">
                  <c:v>25.71768000000003</c:v>
                </c:pt>
                <c:pt idx="19">
                  <c:v>25.505880000000047</c:v>
                </c:pt>
                <c:pt idx="20">
                  <c:v>25.464289999999039</c:v>
                </c:pt>
                <c:pt idx="21">
                  <c:v>25.771879999999044</c:v>
                </c:pt>
                <c:pt idx="22">
                  <c:v>25.470790000000022</c:v>
                </c:pt>
                <c:pt idx="23">
                  <c:v>25.408229999999037</c:v>
                </c:pt>
                <c:pt idx="24">
                  <c:v>25.913390000000049</c:v>
                </c:pt>
                <c:pt idx="25">
                  <c:v>25.649739999999042</c:v>
                </c:pt>
                <c:pt idx="26">
                  <c:v>25.880669999999043</c:v>
                </c:pt>
                <c:pt idx="27">
                  <c:v>26.074490000000026</c:v>
                </c:pt>
                <c:pt idx="28">
                  <c:v>25.740719999999044</c:v>
                </c:pt>
                <c:pt idx="29">
                  <c:v>25.999960000000044</c:v>
                </c:pt>
                <c:pt idx="30">
                  <c:v>25.680080000000032</c:v>
                </c:pt>
                <c:pt idx="31">
                  <c:v>25.680319999999028</c:v>
                </c:pt>
                <c:pt idx="32">
                  <c:v>25.752710000000036</c:v>
                </c:pt>
                <c:pt idx="33">
                  <c:v>25.978300000000047</c:v>
                </c:pt>
                <c:pt idx="34">
                  <c:v>25.740530000000035</c:v>
                </c:pt>
                <c:pt idx="35">
                  <c:v>26.196650000000034</c:v>
                </c:pt>
                <c:pt idx="36">
                  <c:v>25.85164999999904</c:v>
                </c:pt>
                <c:pt idx="37">
                  <c:v>25.970610000000022</c:v>
                </c:pt>
                <c:pt idx="38">
                  <c:v>26.137170000000026</c:v>
                </c:pt>
                <c:pt idx="39">
                  <c:v>26.05740000000003</c:v>
                </c:pt>
                <c:pt idx="40">
                  <c:v>26.303950000000043</c:v>
                </c:pt>
                <c:pt idx="41">
                  <c:v>26.029959999999051</c:v>
                </c:pt>
                <c:pt idx="42">
                  <c:v>25.821369999999035</c:v>
                </c:pt>
                <c:pt idx="43">
                  <c:v>25.877919999999051</c:v>
                </c:pt>
                <c:pt idx="44">
                  <c:v>25.996000000000038</c:v>
                </c:pt>
                <c:pt idx="45">
                  <c:v>26.331659999999033</c:v>
                </c:pt>
                <c:pt idx="46">
                  <c:v>26.21819000000005</c:v>
                </c:pt>
                <c:pt idx="47">
                  <c:v>26.508630000000039</c:v>
                </c:pt>
                <c:pt idx="48">
                  <c:v>26.124409999999045</c:v>
                </c:pt>
                <c:pt idx="49">
                  <c:v>26.255759999999043</c:v>
                </c:pt>
                <c:pt idx="50">
                  <c:v>25.966490000000022</c:v>
                </c:pt>
                <c:pt idx="51">
                  <c:v>26.343800000000044</c:v>
                </c:pt>
                <c:pt idx="52">
                  <c:v>26.294430000000034</c:v>
                </c:pt>
                <c:pt idx="53">
                  <c:v>26.515219999999033</c:v>
                </c:pt>
                <c:pt idx="54">
                  <c:v>26.377859999999032</c:v>
                </c:pt>
                <c:pt idx="55">
                  <c:v>26.589070000000049</c:v>
                </c:pt>
                <c:pt idx="56">
                  <c:v>26.243620000000021</c:v>
                </c:pt>
                <c:pt idx="57">
                  <c:v>26.330529999999044</c:v>
                </c:pt>
                <c:pt idx="58">
                  <c:v>26.481959999999049</c:v>
                </c:pt>
                <c:pt idx="59">
                  <c:v>26.31722000000002</c:v>
                </c:pt>
                <c:pt idx="60">
                  <c:v>26.08340000000004</c:v>
                </c:pt>
                <c:pt idx="61">
                  <c:v>26.498469999999031</c:v>
                </c:pt>
                <c:pt idx="62">
                  <c:v>26.45437000000004</c:v>
                </c:pt>
                <c:pt idx="63">
                  <c:v>26.248649999999031</c:v>
                </c:pt>
                <c:pt idx="64">
                  <c:v>26.393850000000043</c:v>
                </c:pt>
                <c:pt idx="65">
                  <c:v>26.393549999999038</c:v>
                </c:pt>
                <c:pt idx="66">
                  <c:v>26.610679999999036</c:v>
                </c:pt>
                <c:pt idx="67">
                  <c:v>26.562370000000044</c:v>
                </c:pt>
                <c:pt idx="68">
                  <c:v>26.323819999999046</c:v>
                </c:pt>
                <c:pt idx="69">
                  <c:v>26.664759999999035</c:v>
                </c:pt>
                <c:pt idx="70">
                  <c:v>26.573450000000037</c:v>
                </c:pt>
                <c:pt idx="71">
                  <c:v>26.52239000000003</c:v>
                </c:pt>
                <c:pt idx="72">
                  <c:v>26.679900000000032</c:v>
                </c:pt>
                <c:pt idx="73">
                  <c:v>26.699460000000045</c:v>
                </c:pt>
                <c:pt idx="74">
                  <c:v>26.50413999999904</c:v>
                </c:pt>
                <c:pt idx="75">
                  <c:v>26.444119999999032</c:v>
                </c:pt>
                <c:pt idx="76">
                  <c:v>26.601800000000026</c:v>
                </c:pt>
                <c:pt idx="77">
                  <c:v>26.592070000000035</c:v>
                </c:pt>
                <c:pt idx="78">
                  <c:v>26.683770000000038</c:v>
                </c:pt>
                <c:pt idx="79">
                  <c:v>26.438779999999042</c:v>
                </c:pt>
                <c:pt idx="80">
                  <c:v>26.698329999999032</c:v>
                </c:pt>
                <c:pt idx="81">
                  <c:v>26.301750000000027</c:v>
                </c:pt>
                <c:pt idx="82">
                  <c:v>26.755939999999043</c:v>
                </c:pt>
                <c:pt idx="83">
                  <c:v>26.526670000000024</c:v>
                </c:pt>
                <c:pt idx="84">
                  <c:v>26.484430000000032</c:v>
                </c:pt>
              </c:numCache>
            </c:numRef>
          </c:val>
          <c:smooth val="0"/>
        </c:ser>
        <c:ser>
          <c:idx val="3"/>
          <c:order val="3"/>
          <c:tx>
            <c:strRef>
              <c:f>July!$E$1</c:f>
              <c:strCache>
                <c:ptCount val="1"/>
                <c:pt idx="0">
                  <c:v>High A2</c:v>
                </c:pt>
              </c:strCache>
            </c:strRef>
          </c:tx>
          <c:spPr>
            <a:ln w="28575" cap="rnd">
              <a:solidFill>
                <a:srgbClr val="C00000"/>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July!$E$2:$E$86</c:f>
              <c:numCache>
                <c:formatCode>General</c:formatCode>
                <c:ptCount val="85"/>
                <c:pt idx="0">
                  <c:v>25.267629999999031</c:v>
                </c:pt>
                <c:pt idx="1">
                  <c:v>24.92864000000003</c:v>
                </c:pt>
                <c:pt idx="2">
                  <c:v>25.256560000000036</c:v>
                </c:pt>
                <c:pt idx="3">
                  <c:v>25.369470000000035</c:v>
                </c:pt>
                <c:pt idx="4">
                  <c:v>25.445030000000031</c:v>
                </c:pt>
                <c:pt idx="5">
                  <c:v>25.36513999999903</c:v>
                </c:pt>
                <c:pt idx="6">
                  <c:v>25.200860000000034</c:v>
                </c:pt>
                <c:pt idx="7">
                  <c:v>24.970450000000028</c:v>
                </c:pt>
                <c:pt idx="8">
                  <c:v>24.884730000000047</c:v>
                </c:pt>
                <c:pt idx="9">
                  <c:v>25.297850000000039</c:v>
                </c:pt>
                <c:pt idx="10">
                  <c:v>25.33480000000003</c:v>
                </c:pt>
                <c:pt idx="11">
                  <c:v>24.917929999999046</c:v>
                </c:pt>
                <c:pt idx="12">
                  <c:v>25.124960000000044</c:v>
                </c:pt>
                <c:pt idx="13">
                  <c:v>25.41491000000002</c:v>
                </c:pt>
                <c:pt idx="14">
                  <c:v>25.567350000000033</c:v>
                </c:pt>
                <c:pt idx="15">
                  <c:v>25.34713000000005</c:v>
                </c:pt>
                <c:pt idx="16">
                  <c:v>25.683829999999034</c:v>
                </c:pt>
                <c:pt idx="17">
                  <c:v>25.212950000000035</c:v>
                </c:pt>
                <c:pt idx="18">
                  <c:v>25.61202000000003</c:v>
                </c:pt>
                <c:pt idx="19">
                  <c:v>25.528380000000027</c:v>
                </c:pt>
                <c:pt idx="20">
                  <c:v>25.381490000000042</c:v>
                </c:pt>
                <c:pt idx="21">
                  <c:v>25.463710000000049</c:v>
                </c:pt>
                <c:pt idx="22">
                  <c:v>25.149500000000046</c:v>
                </c:pt>
                <c:pt idx="23">
                  <c:v>25.39205000000004</c:v>
                </c:pt>
                <c:pt idx="24">
                  <c:v>25.235409999999035</c:v>
                </c:pt>
                <c:pt idx="25">
                  <c:v>25.574179999999046</c:v>
                </c:pt>
                <c:pt idx="26">
                  <c:v>25.625570000000039</c:v>
                </c:pt>
                <c:pt idx="27">
                  <c:v>25.513180000000034</c:v>
                </c:pt>
                <c:pt idx="28">
                  <c:v>25.994709999999031</c:v>
                </c:pt>
                <c:pt idx="29">
                  <c:v>25.47673999999904</c:v>
                </c:pt>
                <c:pt idx="30">
                  <c:v>25.824240000000032</c:v>
                </c:pt>
                <c:pt idx="31">
                  <c:v>25.577750000000037</c:v>
                </c:pt>
                <c:pt idx="32">
                  <c:v>25.483640000000037</c:v>
                </c:pt>
                <c:pt idx="33">
                  <c:v>26.002649999999051</c:v>
                </c:pt>
                <c:pt idx="34">
                  <c:v>25.793910000000039</c:v>
                </c:pt>
                <c:pt idx="35">
                  <c:v>25.788870000000031</c:v>
                </c:pt>
                <c:pt idx="36">
                  <c:v>25.544920000000047</c:v>
                </c:pt>
                <c:pt idx="37">
                  <c:v>25.908530000000042</c:v>
                </c:pt>
                <c:pt idx="38">
                  <c:v>26.171350000000018</c:v>
                </c:pt>
                <c:pt idx="39">
                  <c:v>25.901210000000049</c:v>
                </c:pt>
                <c:pt idx="40">
                  <c:v>26.118160000000046</c:v>
                </c:pt>
                <c:pt idx="41">
                  <c:v>25.791739999999038</c:v>
                </c:pt>
                <c:pt idx="42">
                  <c:v>26.130179999999029</c:v>
                </c:pt>
                <c:pt idx="43">
                  <c:v>26.288420000000031</c:v>
                </c:pt>
                <c:pt idx="44">
                  <c:v>26.319299999999032</c:v>
                </c:pt>
                <c:pt idx="45">
                  <c:v>26.313230000000033</c:v>
                </c:pt>
                <c:pt idx="46">
                  <c:v>26.275110000000041</c:v>
                </c:pt>
                <c:pt idx="47">
                  <c:v>26.247519999999042</c:v>
                </c:pt>
                <c:pt idx="48">
                  <c:v>26.511870000000044</c:v>
                </c:pt>
                <c:pt idx="49">
                  <c:v>26.936850000000049</c:v>
                </c:pt>
                <c:pt idx="50">
                  <c:v>26.469869999999048</c:v>
                </c:pt>
                <c:pt idx="51">
                  <c:v>26.270619999999042</c:v>
                </c:pt>
                <c:pt idx="52">
                  <c:v>26.863759999999047</c:v>
                </c:pt>
                <c:pt idx="53">
                  <c:v>26.670370000000048</c:v>
                </c:pt>
                <c:pt idx="54">
                  <c:v>26.664759999999035</c:v>
                </c:pt>
                <c:pt idx="55">
                  <c:v>26.729579999999032</c:v>
                </c:pt>
                <c:pt idx="56">
                  <c:v>26.278890000000047</c:v>
                </c:pt>
                <c:pt idx="57">
                  <c:v>26.690179999999032</c:v>
                </c:pt>
                <c:pt idx="58">
                  <c:v>27.017880000000048</c:v>
                </c:pt>
                <c:pt idx="59">
                  <c:v>26.563559999999029</c:v>
                </c:pt>
                <c:pt idx="60">
                  <c:v>26.716640000000041</c:v>
                </c:pt>
                <c:pt idx="61">
                  <c:v>27.066799999999034</c:v>
                </c:pt>
                <c:pt idx="62">
                  <c:v>26.843350000000044</c:v>
                </c:pt>
                <c:pt idx="63">
                  <c:v>26.841300000000047</c:v>
                </c:pt>
                <c:pt idx="64">
                  <c:v>26.934589999999048</c:v>
                </c:pt>
                <c:pt idx="65">
                  <c:v>27.065030000000036</c:v>
                </c:pt>
                <c:pt idx="66">
                  <c:v>26.733030000000042</c:v>
                </c:pt>
                <c:pt idx="67">
                  <c:v>26.704100000000039</c:v>
                </c:pt>
                <c:pt idx="68">
                  <c:v>27.189290000000028</c:v>
                </c:pt>
                <c:pt idx="69">
                  <c:v>27.539849999999035</c:v>
                </c:pt>
                <c:pt idx="70">
                  <c:v>27.180260000000033</c:v>
                </c:pt>
                <c:pt idx="71">
                  <c:v>27.310629999999037</c:v>
                </c:pt>
                <c:pt idx="72">
                  <c:v>27.397820000000024</c:v>
                </c:pt>
                <c:pt idx="73">
                  <c:v>27.601219999999046</c:v>
                </c:pt>
                <c:pt idx="74">
                  <c:v>27.288719999999046</c:v>
                </c:pt>
                <c:pt idx="75">
                  <c:v>27.46786000000003</c:v>
                </c:pt>
                <c:pt idx="76">
                  <c:v>27.29278000000005</c:v>
                </c:pt>
                <c:pt idx="77">
                  <c:v>27.520470000000046</c:v>
                </c:pt>
                <c:pt idx="78">
                  <c:v>27.43208999999905</c:v>
                </c:pt>
                <c:pt idx="79">
                  <c:v>27.489979999999036</c:v>
                </c:pt>
                <c:pt idx="80">
                  <c:v>27.117299999999034</c:v>
                </c:pt>
                <c:pt idx="81">
                  <c:v>27.645439999999041</c:v>
                </c:pt>
                <c:pt idx="82">
                  <c:v>27.970909999999037</c:v>
                </c:pt>
                <c:pt idx="83">
                  <c:v>27.794700000000034</c:v>
                </c:pt>
                <c:pt idx="84">
                  <c:v>27.49458999999905</c:v>
                </c:pt>
              </c:numCache>
            </c:numRef>
          </c:val>
          <c:smooth val="0"/>
        </c:ser>
        <c:ser>
          <c:idx val="4"/>
          <c:order val="4"/>
          <c:tx>
            <c:strRef>
              <c:f>July!$F$1</c:f>
              <c:strCache>
                <c:ptCount val="1"/>
                <c:pt idx="0">
                  <c:v>Min</c:v>
                </c:pt>
              </c:strCache>
            </c:strRef>
          </c:tx>
          <c:spPr>
            <a:ln w="28575" cap="rnd">
              <a:solidFill>
                <a:schemeClr val="tx1"/>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July!$F$2:$F$86</c:f>
              <c:numCache>
                <c:formatCode>General</c:formatCode>
                <c:ptCount val="85"/>
                <c:pt idx="0">
                  <c:v>25.841999999999999</c:v>
                </c:pt>
                <c:pt idx="1">
                  <c:v>25.841999999999999</c:v>
                </c:pt>
                <c:pt idx="2">
                  <c:v>25.841999999999999</c:v>
                </c:pt>
                <c:pt idx="3">
                  <c:v>25.841999999999999</c:v>
                </c:pt>
                <c:pt idx="4">
                  <c:v>25.841999999999999</c:v>
                </c:pt>
                <c:pt idx="5">
                  <c:v>25.841999999999999</c:v>
                </c:pt>
                <c:pt idx="6">
                  <c:v>25.841999999999999</c:v>
                </c:pt>
                <c:pt idx="7">
                  <c:v>25.841999999999999</c:v>
                </c:pt>
                <c:pt idx="8">
                  <c:v>25.841999999999999</c:v>
                </c:pt>
                <c:pt idx="9">
                  <c:v>25.841999999999999</c:v>
                </c:pt>
                <c:pt idx="10">
                  <c:v>25.841999999999999</c:v>
                </c:pt>
                <c:pt idx="11">
                  <c:v>25.841999999999999</c:v>
                </c:pt>
                <c:pt idx="12">
                  <c:v>25.841999999999999</c:v>
                </c:pt>
                <c:pt idx="13">
                  <c:v>25.841999999999999</c:v>
                </c:pt>
                <c:pt idx="14">
                  <c:v>25.841999999999999</c:v>
                </c:pt>
                <c:pt idx="15">
                  <c:v>25.841999999999999</c:v>
                </c:pt>
                <c:pt idx="16">
                  <c:v>25.841999999999999</c:v>
                </c:pt>
                <c:pt idx="17">
                  <c:v>25.841999999999999</c:v>
                </c:pt>
                <c:pt idx="18">
                  <c:v>25.841999999999999</c:v>
                </c:pt>
                <c:pt idx="19">
                  <c:v>25.841999999999999</c:v>
                </c:pt>
                <c:pt idx="20">
                  <c:v>25.841999999999999</c:v>
                </c:pt>
                <c:pt idx="21">
                  <c:v>25.841999999999999</c:v>
                </c:pt>
                <c:pt idx="22">
                  <c:v>25.841999999999999</c:v>
                </c:pt>
                <c:pt idx="23">
                  <c:v>25.841999999999999</c:v>
                </c:pt>
                <c:pt idx="24">
                  <c:v>25.841999999999999</c:v>
                </c:pt>
                <c:pt idx="25">
                  <c:v>25.841999999999999</c:v>
                </c:pt>
                <c:pt idx="26">
                  <c:v>25.841999999999999</c:v>
                </c:pt>
                <c:pt idx="27">
                  <c:v>25.841999999999999</c:v>
                </c:pt>
                <c:pt idx="28">
                  <c:v>25.841999999999999</c:v>
                </c:pt>
                <c:pt idx="29">
                  <c:v>25.841999999999999</c:v>
                </c:pt>
                <c:pt idx="30">
                  <c:v>25.841999999999999</c:v>
                </c:pt>
                <c:pt idx="31">
                  <c:v>25.841999999999999</c:v>
                </c:pt>
                <c:pt idx="32">
                  <c:v>25.841999999999999</c:v>
                </c:pt>
                <c:pt idx="33">
                  <c:v>25.841999999999999</c:v>
                </c:pt>
                <c:pt idx="34">
                  <c:v>25.841999999999999</c:v>
                </c:pt>
                <c:pt idx="35">
                  <c:v>25.841999999999999</c:v>
                </c:pt>
                <c:pt idx="36">
                  <c:v>25.841999999999999</c:v>
                </c:pt>
                <c:pt idx="37">
                  <c:v>25.841999999999999</c:v>
                </c:pt>
                <c:pt idx="38">
                  <c:v>25.841999999999999</c:v>
                </c:pt>
                <c:pt idx="39">
                  <c:v>25.841999999999999</c:v>
                </c:pt>
                <c:pt idx="40">
                  <c:v>25.841999999999999</c:v>
                </c:pt>
                <c:pt idx="41">
                  <c:v>25.841999999999999</c:v>
                </c:pt>
                <c:pt idx="42">
                  <c:v>25.841999999999999</c:v>
                </c:pt>
                <c:pt idx="43">
                  <c:v>25.841999999999999</c:v>
                </c:pt>
                <c:pt idx="44">
                  <c:v>25.841999999999999</c:v>
                </c:pt>
                <c:pt idx="45">
                  <c:v>25.841999999999999</c:v>
                </c:pt>
                <c:pt idx="46">
                  <c:v>25.841999999999999</c:v>
                </c:pt>
                <c:pt idx="47">
                  <c:v>25.841999999999999</c:v>
                </c:pt>
                <c:pt idx="48">
                  <c:v>25.841999999999999</c:v>
                </c:pt>
                <c:pt idx="49">
                  <c:v>25.841999999999999</c:v>
                </c:pt>
                <c:pt idx="50">
                  <c:v>25.841999999999999</c:v>
                </c:pt>
                <c:pt idx="51">
                  <c:v>25.841999999999999</c:v>
                </c:pt>
                <c:pt idx="52">
                  <c:v>25.841999999999999</c:v>
                </c:pt>
                <c:pt idx="53">
                  <c:v>25.841999999999999</c:v>
                </c:pt>
                <c:pt idx="54">
                  <c:v>25.841999999999999</c:v>
                </c:pt>
                <c:pt idx="55">
                  <c:v>25.841999999999999</c:v>
                </c:pt>
                <c:pt idx="56">
                  <c:v>25.841999999999999</c:v>
                </c:pt>
                <c:pt idx="57">
                  <c:v>25.841999999999999</c:v>
                </c:pt>
                <c:pt idx="58">
                  <c:v>25.841999999999999</c:v>
                </c:pt>
                <c:pt idx="59">
                  <c:v>25.841999999999999</c:v>
                </c:pt>
                <c:pt idx="60">
                  <c:v>25.841999999999999</c:v>
                </c:pt>
                <c:pt idx="61">
                  <c:v>25.841999999999999</c:v>
                </c:pt>
                <c:pt idx="62">
                  <c:v>25.841999999999999</c:v>
                </c:pt>
                <c:pt idx="63">
                  <c:v>25.841999999999999</c:v>
                </c:pt>
                <c:pt idx="64">
                  <c:v>25.841999999999999</c:v>
                </c:pt>
                <c:pt idx="65">
                  <c:v>25.841999999999999</c:v>
                </c:pt>
                <c:pt idx="66">
                  <c:v>25.841999999999999</c:v>
                </c:pt>
                <c:pt idx="67">
                  <c:v>25.841999999999999</c:v>
                </c:pt>
                <c:pt idx="68">
                  <c:v>25.841999999999999</c:v>
                </c:pt>
                <c:pt idx="69">
                  <c:v>25.841999999999999</c:v>
                </c:pt>
                <c:pt idx="70">
                  <c:v>25.841999999999999</c:v>
                </c:pt>
                <c:pt idx="71">
                  <c:v>25.841999999999999</c:v>
                </c:pt>
                <c:pt idx="72">
                  <c:v>25.841999999999999</c:v>
                </c:pt>
                <c:pt idx="73">
                  <c:v>25.841999999999999</c:v>
                </c:pt>
                <c:pt idx="74">
                  <c:v>25.841999999999999</c:v>
                </c:pt>
                <c:pt idx="75">
                  <c:v>25.841999999999999</c:v>
                </c:pt>
                <c:pt idx="76">
                  <c:v>25.841999999999999</c:v>
                </c:pt>
                <c:pt idx="77">
                  <c:v>25.841999999999999</c:v>
                </c:pt>
                <c:pt idx="78">
                  <c:v>25.841999999999999</c:v>
                </c:pt>
                <c:pt idx="79">
                  <c:v>25.841999999999999</c:v>
                </c:pt>
                <c:pt idx="80">
                  <c:v>25.841999999999999</c:v>
                </c:pt>
                <c:pt idx="81">
                  <c:v>25.841999999999999</c:v>
                </c:pt>
                <c:pt idx="82">
                  <c:v>25.841999999999999</c:v>
                </c:pt>
                <c:pt idx="83">
                  <c:v>25.841999999999999</c:v>
                </c:pt>
                <c:pt idx="84">
                  <c:v>25.841999999999999</c:v>
                </c:pt>
              </c:numCache>
            </c:numRef>
          </c:val>
          <c:smooth val="0"/>
        </c:ser>
        <c:ser>
          <c:idx val="5"/>
          <c:order val="5"/>
          <c:tx>
            <c:strRef>
              <c:f>July!$G$1</c:f>
              <c:strCache>
                <c:ptCount val="1"/>
                <c:pt idx="0">
                  <c:v>Max</c:v>
                </c:pt>
              </c:strCache>
            </c:strRef>
          </c:tx>
          <c:spPr>
            <a:ln w="28575" cap="rnd">
              <a:solidFill>
                <a:schemeClr val="tx1"/>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July!$G$2:$G$86</c:f>
              <c:numCache>
                <c:formatCode>General</c:formatCode>
                <c:ptCount val="85"/>
                <c:pt idx="0">
                  <c:v>27.62</c:v>
                </c:pt>
                <c:pt idx="1">
                  <c:v>27.62</c:v>
                </c:pt>
                <c:pt idx="2">
                  <c:v>27.62</c:v>
                </c:pt>
                <c:pt idx="3">
                  <c:v>27.62</c:v>
                </c:pt>
                <c:pt idx="4">
                  <c:v>27.62</c:v>
                </c:pt>
                <c:pt idx="5">
                  <c:v>27.62</c:v>
                </c:pt>
                <c:pt idx="6">
                  <c:v>27.62</c:v>
                </c:pt>
                <c:pt idx="7">
                  <c:v>27.62</c:v>
                </c:pt>
                <c:pt idx="8">
                  <c:v>27.62</c:v>
                </c:pt>
                <c:pt idx="9">
                  <c:v>27.62</c:v>
                </c:pt>
                <c:pt idx="10">
                  <c:v>27.62</c:v>
                </c:pt>
                <c:pt idx="11">
                  <c:v>27.62</c:v>
                </c:pt>
                <c:pt idx="12">
                  <c:v>27.62</c:v>
                </c:pt>
                <c:pt idx="13">
                  <c:v>27.62</c:v>
                </c:pt>
                <c:pt idx="14">
                  <c:v>27.62</c:v>
                </c:pt>
                <c:pt idx="15">
                  <c:v>27.62</c:v>
                </c:pt>
                <c:pt idx="16">
                  <c:v>27.62</c:v>
                </c:pt>
                <c:pt idx="17">
                  <c:v>27.62</c:v>
                </c:pt>
                <c:pt idx="18">
                  <c:v>27.62</c:v>
                </c:pt>
                <c:pt idx="19">
                  <c:v>27.62</c:v>
                </c:pt>
                <c:pt idx="20">
                  <c:v>27.62</c:v>
                </c:pt>
                <c:pt idx="21">
                  <c:v>27.62</c:v>
                </c:pt>
                <c:pt idx="22">
                  <c:v>27.62</c:v>
                </c:pt>
                <c:pt idx="23">
                  <c:v>27.62</c:v>
                </c:pt>
                <c:pt idx="24">
                  <c:v>27.62</c:v>
                </c:pt>
                <c:pt idx="25">
                  <c:v>27.62</c:v>
                </c:pt>
                <c:pt idx="26">
                  <c:v>27.62</c:v>
                </c:pt>
                <c:pt idx="27">
                  <c:v>27.62</c:v>
                </c:pt>
                <c:pt idx="28">
                  <c:v>27.62</c:v>
                </c:pt>
                <c:pt idx="29">
                  <c:v>27.62</c:v>
                </c:pt>
                <c:pt idx="30">
                  <c:v>27.62</c:v>
                </c:pt>
                <c:pt idx="31">
                  <c:v>27.62</c:v>
                </c:pt>
                <c:pt idx="32">
                  <c:v>27.62</c:v>
                </c:pt>
                <c:pt idx="33">
                  <c:v>27.62</c:v>
                </c:pt>
                <c:pt idx="34">
                  <c:v>27.62</c:v>
                </c:pt>
                <c:pt idx="35">
                  <c:v>27.62</c:v>
                </c:pt>
                <c:pt idx="36">
                  <c:v>27.62</c:v>
                </c:pt>
                <c:pt idx="37">
                  <c:v>27.62</c:v>
                </c:pt>
                <c:pt idx="38">
                  <c:v>27.62</c:v>
                </c:pt>
                <c:pt idx="39">
                  <c:v>27.62</c:v>
                </c:pt>
                <c:pt idx="40">
                  <c:v>27.62</c:v>
                </c:pt>
                <c:pt idx="41">
                  <c:v>27.62</c:v>
                </c:pt>
                <c:pt idx="42">
                  <c:v>27.62</c:v>
                </c:pt>
                <c:pt idx="43">
                  <c:v>27.62</c:v>
                </c:pt>
                <c:pt idx="44">
                  <c:v>27.62</c:v>
                </c:pt>
                <c:pt idx="45">
                  <c:v>27.62</c:v>
                </c:pt>
                <c:pt idx="46">
                  <c:v>27.62</c:v>
                </c:pt>
                <c:pt idx="47">
                  <c:v>27.62</c:v>
                </c:pt>
                <c:pt idx="48">
                  <c:v>27.62</c:v>
                </c:pt>
                <c:pt idx="49">
                  <c:v>27.62</c:v>
                </c:pt>
                <c:pt idx="50">
                  <c:v>27.62</c:v>
                </c:pt>
                <c:pt idx="51">
                  <c:v>27.62</c:v>
                </c:pt>
                <c:pt idx="52">
                  <c:v>27.62</c:v>
                </c:pt>
                <c:pt idx="53">
                  <c:v>27.62</c:v>
                </c:pt>
                <c:pt idx="54">
                  <c:v>27.62</c:v>
                </c:pt>
                <c:pt idx="55">
                  <c:v>27.62</c:v>
                </c:pt>
                <c:pt idx="56">
                  <c:v>27.62</c:v>
                </c:pt>
                <c:pt idx="57">
                  <c:v>27.62</c:v>
                </c:pt>
                <c:pt idx="58">
                  <c:v>27.62</c:v>
                </c:pt>
                <c:pt idx="59">
                  <c:v>27.62</c:v>
                </c:pt>
                <c:pt idx="60">
                  <c:v>27.62</c:v>
                </c:pt>
                <c:pt idx="61">
                  <c:v>27.62</c:v>
                </c:pt>
                <c:pt idx="62">
                  <c:v>27.62</c:v>
                </c:pt>
                <c:pt idx="63">
                  <c:v>27.62</c:v>
                </c:pt>
                <c:pt idx="64">
                  <c:v>27.62</c:v>
                </c:pt>
                <c:pt idx="65">
                  <c:v>27.62</c:v>
                </c:pt>
                <c:pt idx="66">
                  <c:v>27.62</c:v>
                </c:pt>
                <c:pt idx="67">
                  <c:v>27.62</c:v>
                </c:pt>
                <c:pt idx="68">
                  <c:v>27.62</c:v>
                </c:pt>
                <c:pt idx="69">
                  <c:v>27.62</c:v>
                </c:pt>
                <c:pt idx="70">
                  <c:v>27.62</c:v>
                </c:pt>
                <c:pt idx="71">
                  <c:v>27.62</c:v>
                </c:pt>
                <c:pt idx="72">
                  <c:v>27.62</c:v>
                </c:pt>
                <c:pt idx="73">
                  <c:v>27.62</c:v>
                </c:pt>
                <c:pt idx="74">
                  <c:v>27.62</c:v>
                </c:pt>
                <c:pt idx="75">
                  <c:v>27.62</c:v>
                </c:pt>
                <c:pt idx="76">
                  <c:v>27.62</c:v>
                </c:pt>
                <c:pt idx="77">
                  <c:v>27.62</c:v>
                </c:pt>
                <c:pt idx="78">
                  <c:v>27.62</c:v>
                </c:pt>
                <c:pt idx="79">
                  <c:v>27.62</c:v>
                </c:pt>
                <c:pt idx="80">
                  <c:v>27.62</c:v>
                </c:pt>
                <c:pt idx="81">
                  <c:v>27.62</c:v>
                </c:pt>
                <c:pt idx="82">
                  <c:v>27.62</c:v>
                </c:pt>
                <c:pt idx="83">
                  <c:v>27.62</c:v>
                </c:pt>
                <c:pt idx="84">
                  <c:v>27.62</c:v>
                </c:pt>
              </c:numCache>
            </c:numRef>
          </c:val>
          <c:smooth val="0"/>
        </c:ser>
        <c:ser>
          <c:idx val="6"/>
          <c:order val="6"/>
          <c:tx>
            <c:strRef>
              <c:f>July!#REF!</c:f>
              <c:strCache>
                <c:ptCount val="1"/>
                <c:pt idx="0">
                  <c:v>#REF!</c:v>
                </c:pt>
              </c:strCache>
            </c:strRef>
          </c:tx>
          <c:spPr>
            <a:ln w="28575" cap="rnd">
              <a:solidFill>
                <a:schemeClr val="accent1">
                  <a:lumMod val="60000"/>
                </a:schemeClr>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July!#REF!</c:f>
              <c:numCache>
                <c:formatCode>General</c:formatCode>
                <c:ptCount val="1"/>
                <c:pt idx="0">
                  <c:v>1</c:v>
                </c:pt>
              </c:numCache>
            </c:numRef>
          </c:val>
          <c:smooth val="0"/>
        </c:ser>
        <c:dLbls>
          <c:showLegendKey val="0"/>
          <c:showVal val="0"/>
          <c:showCatName val="0"/>
          <c:showSerName val="0"/>
          <c:showPercent val="0"/>
          <c:showBubbleSize val="0"/>
        </c:dLbls>
        <c:marker val="1"/>
        <c:smooth val="0"/>
        <c:axId val="70497408"/>
        <c:axId val="70498944"/>
      </c:lineChart>
      <c:dateAx>
        <c:axId val="70497408"/>
        <c:scaling>
          <c:orientation val="minMax"/>
        </c:scaling>
        <c:delete val="0"/>
        <c:axPos val="b"/>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rgbClr val="000000"/>
                </a:solidFill>
                <a:latin typeface="Garamond" panose="02020404030301010803" pitchFamily="18" charset="0"/>
                <a:ea typeface="+mn-ea"/>
                <a:cs typeface="Arial" panose="020B0604020202020204" pitchFamily="34" charset="0"/>
              </a:defRPr>
            </a:pPr>
            <a:endParaRPr lang="en-US"/>
          </a:p>
        </c:txPr>
        <c:crossAx val="70498944"/>
        <c:crosses val="autoZero"/>
        <c:auto val="0"/>
        <c:lblOffset val="100"/>
        <c:baseTimeUnit val="days"/>
        <c:majorUnit val="20"/>
        <c:majorTimeUnit val="days"/>
        <c:minorUnit val="10"/>
        <c:minorTimeUnit val="days"/>
      </c:dateAx>
      <c:valAx>
        <c:axId val="70498944"/>
        <c:scaling>
          <c:orientation val="minMax"/>
          <c:max val="28"/>
          <c:min val="24"/>
        </c:scaling>
        <c:delete val="0"/>
        <c:axPos val="l"/>
        <c:numFmt formatCode="#,##0" sourceLinked="0"/>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rgbClr val="000000"/>
                </a:solidFill>
                <a:latin typeface="Cambria" panose="02040503050406030204" pitchFamily="18" charset="0"/>
                <a:ea typeface="+mn-ea"/>
                <a:cs typeface="Arial" panose="020B0604020202020204" pitchFamily="34" charset="0"/>
              </a:defRPr>
            </a:pPr>
            <a:endParaRPr lang="en-US"/>
          </a:p>
        </c:txPr>
        <c:crossAx val="70497408"/>
        <c:crosses val="autoZero"/>
        <c:crossBetween val="between"/>
        <c:minorUnit val="0.5"/>
      </c:valAx>
      <c:spPr>
        <a:noFill/>
        <a:ln>
          <a:noFill/>
        </a:ln>
        <a:effectLst/>
      </c:spPr>
    </c:plotArea>
    <c:plotVisOnly val="1"/>
    <c:dispBlanksAs val="gap"/>
    <c:showDLblsOverMax val="0"/>
  </c:chart>
  <c:spPr>
    <a:noFill/>
    <a:ln>
      <a:noFill/>
    </a:ln>
    <a:effectLst/>
  </c:spPr>
  <c:txPr>
    <a:bodyPr/>
    <a:lstStyle/>
    <a:p>
      <a:pPr>
        <a:defRPr>
          <a:latin typeface="Garamond" panose="02020404030301010803" pitchFamily="18" charset="0"/>
          <a:cs typeface="Arial" panose="020B0604020202020204" pitchFamily="34" charset="0"/>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 name="Shape 3"/>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 name="Shape 4"/>
          <p:cNvSpPr>
            <a:spLocks noGrp="1" noRot="1" noChangeAspect="1"/>
          </p:cNvSpPr>
          <p:nvPr>
            <p:ph type="sldImg" idx="3"/>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 name="Shape 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lvl1pPr marL="0" marR="0" indent="0" algn="r" rtl="0">
              <a:spcBef>
                <a:spcPts val="0"/>
              </a:spcBef>
              <a:buNone/>
              <a:defRPr sz="1200" b="0" i="0" u="none" strike="noStrike" cap="none" baseline="0">
                <a:solidFill>
                  <a:schemeClr val="dk1"/>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extLst>
      <p:ext uri="{BB962C8B-B14F-4D97-AF65-F5344CB8AC3E}">
        <p14:creationId xmlns:p14="http://schemas.microsoft.com/office/powerpoint/2010/main" val="216275725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Hello, I’m Erica </a:t>
            </a:r>
            <a:r>
              <a:rPr lang="en-US" dirty="0" smtClean="0"/>
              <a:t>and this Chris </a:t>
            </a:r>
            <a:r>
              <a:rPr lang="en-US" dirty="0" smtClean="0"/>
              <a:t>and this summer we</a:t>
            </a:r>
            <a:r>
              <a:rPr lang="en-US" baseline="0" dirty="0" smtClean="0"/>
              <a:t> also worked with Kiersten on the Maryland Ecological Forecasting project. We focused on using NASA Earth observations to monitor and strengthen the survivorship of Maryland’s sea turtles, particularly the loggerhead turtle. </a:t>
            </a:r>
            <a:r>
              <a:rPr lang="en-US" sz="1200" b="0" i="0" u="none" strike="noStrike" cap="none" baseline="0" dirty="0" smtClean="0">
                <a:solidFill>
                  <a:srgbClr val="3B3838"/>
                </a:solidFill>
                <a:latin typeface="+mn-lt"/>
                <a:ea typeface="Questrial"/>
                <a:cs typeface="Questrial"/>
                <a:sym typeface="Questrial"/>
              </a:rPr>
              <a:t>For this study, we focused on Maryland’s coastline which touches the Atlantic Ocean and Chesapeake Bay. </a:t>
            </a:r>
            <a:endParaRPr lang="en-US" dirty="0" smtClean="0"/>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t>1</a:t>
            </a:fld>
            <a:endParaRPr lang="en-US"/>
          </a:p>
        </p:txBody>
      </p:sp>
    </p:spTree>
    <p:extLst>
      <p:ext uri="{BB962C8B-B14F-4D97-AF65-F5344CB8AC3E}">
        <p14:creationId xmlns:p14="http://schemas.microsoft.com/office/powerpoint/2010/main" val="3834772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We </a:t>
            </a:r>
            <a:r>
              <a:rPr lang="en-US" baseline="0" dirty="0" smtClean="0"/>
              <a:t>found </a:t>
            </a:r>
            <a:r>
              <a:rPr lang="en-US" baseline="0" dirty="0" smtClean="0"/>
              <a:t>strong correlations between increased temperatures and </a:t>
            </a:r>
            <a:r>
              <a:rPr lang="en-US" baseline="0" dirty="0" smtClean="0"/>
              <a:t>strandings, which were used to create a risk map of future stranding patterns. </a:t>
            </a:r>
          </a:p>
          <a:p>
            <a:pPr>
              <a:spcBef>
                <a:spcPts val="0"/>
              </a:spcBef>
              <a:buNone/>
            </a:pPr>
            <a:endParaRPr lang="en-US" baseline="0" dirty="0" smtClean="0"/>
          </a:p>
          <a:p>
            <a:pPr>
              <a:spcBef>
                <a:spcPts val="0"/>
              </a:spcBef>
              <a:buNone/>
            </a:pPr>
            <a:r>
              <a:rPr lang="en-US" baseline="0" dirty="0" smtClean="0"/>
              <a:t>We </a:t>
            </a:r>
            <a:r>
              <a:rPr lang="en-US" baseline="0" dirty="0" smtClean="0"/>
              <a:t>also found that climate change will </a:t>
            </a:r>
            <a:r>
              <a:rPr lang="en-US" baseline="0" dirty="0" smtClean="0"/>
              <a:t>increase temperatures in July and August by 2040 to levels similar </a:t>
            </a:r>
            <a:r>
              <a:rPr lang="en-US" baseline="0" dirty="0" smtClean="0"/>
              <a:t>to current </a:t>
            </a:r>
            <a:r>
              <a:rPr lang="en-US" baseline="0" dirty="0" smtClean="0"/>
              <a:t>nesting grounds  This may result </a:t>
            </a:r>
            <a:r>
              <a:rPr lang="en-US" baseline="0" dirty="0" smtClean="0"/>
              <a:t>in </a:t>
            </a:r>
            <a:r>
              <a:rPr lang="en-US" baseline="0" dirty="0" smtClean="0"/>
              <a:t>loggerheads </a:t>
            </a:r>
            <a:r>
              <a:rPr lang="en-US" baseline="0" dirty="0" smtClean="0"/>
              <a:t>frequenting the Maryland coast. </a:t>
            </a:r>
            <a:r>
              <a:rPr lang="en-US" baseline="0" dirty="0" smtClean="0"/>
              <a:t> </a:t>
            </a:r>
          </a:p>
          <a:p>
            <a:pPr>
              <a:spcBef>
                <a:spcPts val="0"/>
              </a:spcBef>
              <a:buNone/>
            </a:pPr>
            <a:endParaRPr lang="en-US" baseline="0" dirty="0" smtClean="0"/>
          </a:p>
          <a:p>
            <a:pPr>
              <a:spcBef>
                <a:spcPts val="0"/>
              </a:spcBef>
              <a:buNone/>
            </a:pPr>
            <a:r>
              <a:rPr lang="en-US" baseline="0" dirty="0" smtClean="0"/>
              <a:t>We identified regions of highly suitable nesting habitat for </a:t>
            </a:r>
            <a:r>
              <a:rPr lang="en-US" baseline="0" dirty="0" smtClean="0"/>
              <a:t>loggerheads </a:t>
            </a:r>
            <a:r>
              <a:rPr lang="en-US" baseline="0" dirty="0" smtClean="0"/>
              <a:t>that should be of greatest </a:t>
            </a:r>
            <a:r>
              <a:rPr lang="en-US" baseline="0" dirty="0" smtClean="0"/>
              <a:t>conservation </a:t>
            </a:r>
            <a:r>
              <a:rPr lang="en-US" baseline="0" dirty="0" smtClean="0"/>
              <a:t>concern since these areas may be the least affected by future </a:t>
            </a:r>
            <a:r>
              <a:rPr lang="en-US" baseline="0" dirty="0" smtClean="0"/>
              <a:t>sea level rise. </a:t>
            </a:r>
            <a:endParaRPr lang="en-US" baseline="0" dirty="0" smtClean="0"/>
          </a:p>
          <a:p>
            <a:pPr>
              <a:spcBef>
                <a:spcPts val="0"/>
              </a:spcBef>
              <a:buNone/>
            </a:pPr>
            <a:endParaRPr lang="en-US" baseline="0" dirty="0" smtClean="0"/>
          </a:p>
          <a:p>
            <a:pPr>
              <a:spcBef>
                <a:spcPts val="0"/>
              </a:spcBef>
              <a:buNone/>
            </a:pPr>
            <a:r>
              <a:rPr lang="en-US" baseline="0" dirty="0" smtClean="0"/>
              <a:t>With </a:t>
            </a:r>
            <a:r>
              <a:rPr lang="en-US" baseline="0" dirty="0" smtClean="0"/>
              <a:t>that, we would like to thank all of our collaborators and you for joining us today.</a:t>
            </a:r>
            <a:endParaRPr dirty="0"/>
          </a:p>
        </p:txBody>
      </p:sp>
      <p:sp>
        <p:nvSpPr>
          <p:cNvPr id="118" name="Shape 11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93669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smtClean="0">
                <a:solidFill>
                  <a:srgbClr val="3B3838"/>
                </a:solidFill>
                <a:latin typeface="+mn-lt"/>
                <a:ea typeface="Questrial"/>
                <a:cs typeface="Questrial"/>
                <a:sym typeface="Questrial"/>
              </a:rPr>
              <a:t>Loggerhead </a:t>
            </a:r>
            <a:r>
              <a:rPr lang="en-US" sz="1200" b="0" i="0" u="none" strike="noStrike" cap="none" baseline="0" dirty="0" smtClean="0">
                <a:solidFill>
                  <a:srgbClr val="3B3838"/>
                </a:solidFill>
                <a:latin typeface="+mn-lt"/>
                <a:ea typeface="Questrial"/>
                <a:cs typeface="Questrial"/>
                <a:sym typeface="Questrial"/>
              </a:rPr>
              <a:t>sea turtles are the most prevalent in this region and are listed as Threatened on the Endangered Species List. Since 1991, there have been 460 loggerhead sea turtle </a:t>
            </a:r>
            <a:r>
              <a:rPr lang="en-US" sz="1200" b="0" i="0" u="none" strike="noStrike" cap="none" baseline="0" dirty="0" smtClean="0">
                <a:solidFill>
                  <a:srgbClr val="3B3838"/>
                </a:solidFill>
                <a:latin typeface="+mn-lt"/>
                <a:ea typeface="Questrial"/>
                <a:cs typeface="Questrial"/>
                <a:sym typeface="Questrial"/>
              </a:rPr>
              <a:t>strandings. </a:t>
            </a:r>
            <a:r>
              <a:rPr lang="en-US" sz="1200" b="0" i="0" u="none" strike="noStrike" cap="none" baseline="0" dirty="0" smtClean="0">
                <a:solidFill>
                  <a:srgbClr val="3B3838"/>
                </a:solidFill>
                <a:latin typeface="+mn-lt"/>
                <a:ea typeface="Questrial"/>
                <a:cs typeface="Questrial"/>
                <a:sym typeface="Questrial"/>
              </a:rPr>
              <a:t>The cause of the strandings are sometimes easy to determine such as a boat strike, but other times </a:t>
            </a:r>
            <a:r>
              <a:rPr lang="en-US" sz="1200" b="0" i="0" u="none" strike="noStrike" cap="none" baseline="0" dirty="0" smtClean="0">
                <a:solidFill>
                  <a:srgbClr val="3B3838"/>
                </a:solidFill>
                <a:latin typeface="+mn-lt"/>
                <a:ea typeface="Questrial"/>
                <a:cs typeface="Questrial"/>
                <a:sym typeface="Questrial"/>
              </a:rPr>
              <a:t>are unknown and could be due to temperature or algae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baseline="0" dirty="0" smtClean="0">
              <a:solidFill>
                <a:srgbClr val="3B3838"/>
              </a:solidFill>
              <a:latin typeface="+mn-lt"/>
              <a:ea typeface="Questrial"/>
              <a:cs typeface="Questrial"/>
              <a:sym typeface="Quest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smtClean="0">
                <a:solidFill>
                  <a:srgbClr val="3B3838"/>
                </a:solidFill>
                <a:latin typeface="+mn-lt"/>
                <a:ea typeface="Questrial"/>
                <a:cs typeface="Questrial"/>
                <a:sym typeface="Questrial"/>
              </a:rPr>
              <a:t>Our </a:t>
            </a:r>
            <a:r>
              <a:rPr lang="en-US" sz="1200" b="0" i="0" u="none" strike="noStrike" cap="none" baseline="0" dirty="0" smtClean="0">
                <a:solidFill>
                  <a:srgbClr val="3B3838"/>
                </a:solidFill>
                <a:latin typeface="+mn-lt"/>
                <a:ea typeface="Questrial"/>
                <a:cs typeface="Questrial"/>
                <a:sym typeface="Questrial"/>
              </a:rPr>
              <a:t>end users, the Maryland Department of Natural Resources, seeks to improve the survivability of loggerhead turtles by analyzing stranding and nesting.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baseline="0" dirty="0" smtClean="0">
              <a:solidFill>
                <a:srgbClr val="3B3838"/>
              </a:solidFill>
              <a:latin typeface="+mn-lt"/>
              <a:ea typeface="Questrial"/>
              <a:cs typeface="Questrial"/>
              <a:sym typeface="Questrial"/>
            </a:endParaRPr>
          </a:p>
          <a:p>
            <a:pPr>
              <a:spcBef>
                <a:spcPts val="0"/>
              </a:spcBef>
              <a:buNone/>
            </a:pPr>
            <a:endParaRPr dirty="0"/>
          </a:p>
        </p:txBody>
      </p:sp>
      <p:sp>
        <p:nvSpPr>
          <p:cNvPr id="118" name="Shape 11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02719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Our</a:t>
            </a:r>
            <a:r>
              <a:rPr lang="en-US" baseline="0" dirty="0" smtClean="0"/>
              <a:t> research is split into three major objectives. </a:t>
            </a:r>
            <a:endParaRPr lang="en-US" baseline="0" dirty="0" smtClean="0"/>
          </a:p>
          <a:p>
            <a:pPr>
              <a:spcBef>
                <a:spcPts val="0"/>
              </a:spcBef>
              <a:buNone/>
            </a:pPr>
            <a:endParaRPr lang="en-US" baseline="0" dirty="0" smtClean="0"/>
          </a:p>
          <a:p>
            <a:pPr>
              <a:spcBef>
                <a:spcPts val="0"/>
              </a:spcBef>
              <a:buNone/>
            </a:pPr>
            <a:r>
              <a:rPr lang="en-US" baseline="0" dirty="0" smtClean="0"/>
              <a:t>The </a:t>
            </a:r>
            <a:r>
              <a:rPr lang="en-US" baseline="0" dirty="0" smtClean="0"/>
              <a:t>first is to analyze the stranding data to see if there are any correlations with loggerhead death and sea surface temperature and chlorophyll-</a:t>
            </a:r>
            <a:r>
              <a:rPr lang="en-US" i="1" baseline="0" dirty="0" smtClean="0"/>
              <a:t>a</a:t>
            </a:r>
            <a:r>
              <a:rPr lang="en-US" i="0" baseline="0" dirty="0" smtClean="0"/>
              <a:t>, which is a proxy of algal bloom activity. </a:t>
            </a:r>
            <a:endParaRPr lang="en-US" i="0" baseline="0" dirty="0" smtClean="0"/>
          </a:p>
          <a:p>
            <a:pPr>
              <a:spcBef>
                <a:spcPts val="0"/>
              </a:spcBef>
              <a:buNone/>
            </a:pPr>
            <a:endParaRPr lang="en-US" i="0" baseline="0" dirty="0" smtClean="0"/>
          </a:p>
          <a:p>
            <a:pPr>
              <a:spcBef>
                <a:spcPts val="0"/>
              </a:spcBef>
              <a:buNone/>
            </a:pPr>
            <a:r>
              <a:rPr lang="en-US" i="0" baseline="0" dirty="0" smtClean="0"/>
              <a:t>Then</a:t>
            </a:r>
            <a:r>
              <a:rPr lang="en-US" i="0" baseline="0" dirty="0" smtClean="0"/>
              <a:t>, although nesting events are rare in Maryland, we wanted to investigate how climate change will drive loggerheads northward. As their nesting population increases in Maryland, we wanted to identify the optimal nesting site locations along the coast. </a:t>
            </a:r>
            <a:endParaRPr dirty="0"/>
          </a:p>
        </p:txBody>
      </p:sp>
      <p:sp>
        <p:nvSpPr>
          <p:cNvPr id="118" name="Shape 11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76221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r>
              <a:rPr lang="en-US" sz="1200" kern="1200" dirty="0" smtClean="0">
                <a:solidFill>
                  <a:schemeClr val="tx1"/>
                </a:solidFill>
                <a:effectLst/>
                <a:latin typeface="+mn-lt"/>
                <a:ea typeface="+mn-ea"/>
                <a:cs typeface="+mn-cs"/>
              </a:rPr>
              <a:t>To further understand loggerhead strandings, chlorophyll-a and sea surface temperature were obtained as 8-day composites from Earth observation satellites 1 to 4 days prior to the stranding date, depending on the level of decomposition</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Once the datasets were obtained, values were averaged within a 5-km buffer zones representing the greatest likelihood of the point of death. Finally, the Pearson’s correlation coefficients were calculated to determine the relationship between stranding and the oceanic variables.</a:t>
            </a:r>
          </a:p>
          <a:p>
            <a:pPr>
              <a:spcBef>
                <a:spcPts val="0"/>
              </a:spcBef>
              <a:buNone/>
            </a:pPr>
            <a:endParaRPr lang="en-US" sz="1200" dirty="0" smtClean="0">
              <a:solidFill>
                <a:srgbClr val="FF0000"/>
              </a:solidFill>
              <a:latin typeface="Century Gothic"/>
              <a:ea typeface="Century Gothic"/>
              <a:cs typeface="Century Gothic"/>
              <a:sym typeface="Century Gothic"/>
            </a:endParaRPr>
          </a:p>
        </p:txBody>
      </p:sp>
      <p:sp>
        <p:nvSpPr>
          <p:cNvPr id="118" name="Shape 11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60412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lgn="just" rtl="0">
              <a:spcBef>
                <a:spcPts val="0"/>
              </a:spcBef>
              <a:buNone/>
            </a:pPr>
            <a:r>
              <a:rPr lang="en-US" sz="1200" dirty="0" smtClean="0">
                <a:latin typeface="Century Gothic"/>
                <a:ea typeface="Century Gothic"/>
                <a:cs typeface="Century Gothic"/>
                <a:sym typeface="Century Gothic"/>
              </a:rPr>
              <a:t>The graph illustrates a comparison between the annually averaged chlorophyll-a concentrations, sea surface temperatures, and stranding counts for two distinct regions. The Pearson’s r correlation coefficient indicate a strong, positive correlation between sea surface temperature and annual stranding events. </a:t>
            </a:r>
          </a:p>
          <a:p>
            <a:pPr algn="just" rtl="0">
              <a:spcBef>
                <a:spcPts val="0"/>
              </a:spcBef>
              <a:buNone/>
            </a:pPr>
            <a:endParaRPr lang="en-US" sz="1200" dirty="0" smtClean="0">
              <a:latin typeface="Century Gothic"/>
              <a:ea typeface="Century Gothic"/>
              <a:cs typeface="Century Gothic"/>
              <a:sym typeface="Century Gothic"/>
            </a:endParaRPr>
          </a:p>
          <a:p>
            <a:pPr algn="just" rtl="0">
              <a:spcBef>
                <a:spcPts val="0"/>
              </a:spcBef>
              <a:buNone/>
            </a:pPr>
            <a:r>
              <a:rPr lang="en-US" sz="1200" dirty="0" smtClean="0">
                <a:latin typeface="Century Gothic"/>
                <a:ea typeface="Century Gothic"/>
                <a:cs typeface="Century Gothic"/>
                <a:sym typeface="Century Gothic"/>
              </a:rPr>
              <a:t>Finally</a:t>
            </a:r>
            <a:r>
              <a:rPr lang="en-US" sz="1200" dirty="0" smtClean="0">
                <a:latin typeface="Century Gothic"/>
                <a:ea typeface="Century Gothic"/>
                <a:cs typeface="Century Gothic"/>
                <a:sym typeface="Century Gothic"/>
              </a:rPr>
              <a:t>, a risk map was created revealing the spatial distribution of potential areas of concern for sea turtle strandings in 2015, which may be helpful for future risk management and mitigation efforts. </a:t>
            </a:r>
          </a:p>
        </p:txBody>
      </p:sp>
      <p:sp>
        <p:nvSpPr>
          <p:cNvPr id="118" name="Shape 11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95670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Currently the breeding range of</a:t>
            </a:r>
            <a:r>
              <a:rPr lang="en-US" baseline="0" dirty="0" smtClean="0"/>
              <a:t> loggerheads spans from Florida to North Carolina, so we investigated how future climate change will affect nest site distribution in Maryland. We used </a:t>
            </a:r>
            <a:r>
              <a:rPr lang="en-US" baseline="0" dirty="0" smtClean="0"/>
              <a:t>NCAR’s </a:t>
            </a:r>
            <a:r>
              <a:rPr lang="en-US" baseline="0" dirty="0" smtClean="0"/>
              <a:t>Community Climate System Model 3 which are derived from the </a:t>
            </a:r>
            <a:r>
              <a:rPr lang="en-US" baseline="0" dirty="0" smtClean="0"/>
              <a:t>4</a:t>
            </a:r>
            <a:r>
              <a:rPr lang="en-US" baseline="30000" dirty="0" smtClean="0"/>
              <a:t>th </a:t>
            </a:r>
            <a:r>
              <a:rPr lang="en-US" baseline="0" dirty="0" smtClean="0"/>
              <a:t>IPCC </a:t>
            </a:r>
          </a:p>
          <a:p>
            <a:pPr>
              <a:spcBef>
                <a:spcPts val="0"/>
              </a:spcBef>
              <a:buNone/>
            </a:pPr>
            <a:endParaRPr lang="en-US" baseline="0" dirty="0" smtClean="0"/>
          </a:p>
          <a:p>
            <a:pPr>
              <a:spcBef>
                <a:spcPts val="0"/>
              </a:spcBef>
              <a:buNone/>
            </a:pPr>
            <a:r>
              <a:rPr lang="en-US" baseline="0" dirty="0" smtClean="0"/>
              <a:t>We </a:t>
            </a:r>
            <a:r>
              <a:rPr lang="en-US" baseline="0" dirty="0" smtClean="0"/>
              <a:t>analyzed four different surface temperature scenarios, shown here for July in the year 2050. </a:t>
            </a:r>
            <a:endParaRPr lang="en-US" baseline="0" dirty="0" smtClean="0"/>
          </a:p>
          <a:p>
            <a:pPr>
              <a:spcBef>
                <a:spcPts val="0"/>
              </a:spcBef>
              <a:buNone/>
            </a:pPr>
            <a:endParaRPr lang="en-US" baseline="0" dirty="0" smtClean="0"/>
          </a:p>
          <a:p>
            <a:pPr>
              <a:spcBef>
                <a:spcPts val="0"/>
              </a:spcBef>
              <a:buNone/>
            </a:pPr>
            <a:endParaRPr lang="en-US" baseline="0" dirty="0" smtClean="0"/>
          </a:p>
          <a:p>
            <a:pPr>
              <a:spcBef>
                <a:spcPts val="0"/>
              </a:spcBef>
              <a:buNone/>
            </a:pPr>
            <a:r>
              <a:rPr lang="en-US" baseline="0" dirty="0" smtClean="0"/>
              <a:t>The Commit </a:t>
            </a:r>
            <a:r>
              <a:rPr lang="en-US" baseline="0" dirty="0" smtClean="0"/>
              <a:t>scenario assumes </a:t>
            </a:r>
            <a:r>
              <a:rPr lang="en-US" baseline="0" dirty="0" smtClean="0"/>
              <a:t>constant emissions since 2000.</a:t>
            </a:r>
          </a:p>
          <a:p>
            <a:pPr>
              <a:spcBef>
                <a:spcPts val="0"/>
              </a:spcBef>
              <a:buNone/>
            </a:pPr>
            <a:endParaRPr lang="en-US" baseline="0" dirty="0" smtClean="0"/>
          </a:p>
          <a:p>
            <a:pPr>
              <a:spcBef>
                <a:spcPts val="0"/>
              </a:spcBef>
              <a:buNone/>
            </a:pPr>
            <a:r>
              <a:rPr lang="en-US" baseline="0" dirty="0" smtClean="0"/>
              <a:t>The </a:t>
            </a:r>
            <a:r>
              <a:rPr lang="en-US" baseline="0" dirty="0" smtClean="0"/>
              <a:t>others assume low, medium, and high emissions. </a:t>
            </a:r>
            <a:endParaRPr lang="en-US" baseline="0" dirty="0" smtClean="0"/>
          </a:p>
          <a:p>
            <a:pPr>
              <a:spcBef>
                <a:spcPts val="0"/>
              </a:spcBef>
              <a:buNone/>
            </a:pPr>
            <a:endParaRPr lang="en-US" baseline="0" dirty="0" smtClean="0"/>
          </a:p>
          <a:p>
            <a:pPr>
              <a:spcBef>
                <a:spcPts val="0"/>
              </a:spcBef>
              <a:buNone/>
            </a:pPr>
            <a:r>
              <a:rPr lang="en-US" baseline="0" dirty="0" smtClean="0"/>
              <a:t>As </a:t>
            </a:r>
            <a:r>
              <a:rPr lang="en-US" baseline="0" dirty="0" smtClean="0"/>
              <a:t>you can see, the future climate in Maryland changes drastically depending on the scenario.</a:t>
            </a:r>
            <a:endParaRPr dirty="0"/>
          </a:p>
        </p:txBody>
      </p:sp>
      <p:sp>
        <p:nvSpPr>
          <p:cNvPr id="118" name="Shape 11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2987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We </a:t>
            </a:r>
            <a:r>
              <a:rPr lang="en-US" baseline="0" dirty="0" smtClean="0"/>
              <a:t>identified </a:t>
            </a:r>
            <a:r>
              <a:rPr lang="en-US" baseline="0" dirty="0" smtClean="0"/>
              <a:t>the range of temperatures during </a:t>
            </a:r>
            <a:r>
              <a:rPr lang="en-US" baseline="0" dirty="0" smtClean="0"/>
              <a:t>their current </a:t>
            </a:r>
            <a:r>
              <a:rPr lang="en-US" baseline="0" dirty="0" smtClean="0"/>
              <a:t>breeding season, which runs from May to </a:t>
            </a:r>
            <a:r>
              <a:rPr lang="en-US" baseline="0" dirty="0" smtClean="0"/>
              <a:t>August</a:t>
            </a:r>
          </a:p>
          <a:p>
            <a:pPr>
              <a:spcBef>
                <a:spcPts val="0"/>
              </a:spcBef>
              <a:buNone/>
            </a:pPr>
            <a:endParaRPr lang="en-US" baseline="0" dirty="0" smtClean="0"/>
          </a:p>
          <a:p>
            <a:pPr>
              <a:spcBef>
                <a:spcPts val="0"/>
              </a:spcBef>
              <a:buNone/>
            </a:pPr>
            <a:r>
              <a:rPr lang="en-US" baseline="0" dirty="0" smtClean="0"/>
              <a:t>We </a:t>
            </a:r>
            <a:r>
              <a:rPr lang="en-US" baseline="0" dirty="0" smtClean="0"/>
              <a:t>then compared the offshore temperature in Maryland over the four scenarios until </a:t>
            </a:r>
            <a:r>
              <a:rPr lang="en-US" baseline="0" dirty="0" smtClean="0"/>
              <a:t>2099</a:t>
            </a:r>
            <a:r>
              <a:rPr lang="en-US" baseline="0" dirty="0" smtClean="0"/>
              <a:t>. </a:t>
            </a:r>
            <a:endParaRPr lang="en-US" baseline="0" dirty="0" smtClean="0"/>
          </a:p>
          <a:p>
            <a:pPr>
              <a:spcBef>
                <a:spcPts val="0"/>
              </a:spcBef>
              <a:buNone/>
            </a:pPr>
            <a:endParaRPr lang="en-US" baseline="0" dirty="0" smtClean="0"/>
          </a:p>
          <a:p>
            <a:pPr>
              <a:spcBef>
                <a:spcPts val="0"/>
              </a:spcBef>
              <a:buNone/>
            </a:pPr>
            <a:r>
              <a:rPr lang="en-US" baseline="0" dirty="0" smtClean="0"/>
              <a:t>In </a:t>
            </a:r>
            <a:r>
              <a:rPr lang="en-US" baseline="0" dirty="0" smtClean="0"/>
              <a:t>May, only the </a:t>
            </a:r>
            <a:r>
              <a:rPr lang="en-US" baseline="0" dirty="0" smtClean="0"/>
              <a:t>highest emission scenario lead </a:t>
            </a:r>
            <a:r>
              <a:rPr lang="en-US" baseline="0" dirty="0" smtClean="0"/>
              <a:t>to significant nesting in </a:t>
            </a:r>
            <a:r>
              <a:rPr lang="en-US" baseline="0" dirty="0" smtClean="0"/>
              <a:t>Maryland by 2080</a:t>
            </a:r>
            <a:r>
              <a:rPr lang="en-US" baseline="0" dirty="0" smtClean="0"/>
              <a:t>. </a:t>
            </a:r>
            <a:endParaRPr lang="en-US" baseline="0" dirty="0" smtClean="0"/>
          </a:p>
          <a:p>
            <a:pPr>
              <a:spcBef>
                <a:spcPts val="0"/>
              </a:spcBef>
              <a:buNone/>
            </a:pPr>
            <a:endParaRPr lang="en-US" baseline="0" dirty="0" smtClean="0"/>
          </a:p>
          <a:p>
            <a:pPr>
              <a:spcBef>
                <a:spcPts val="0"/>
              </a:spcBef>
              <a:buNone/>
            </a:pPr>
            <a:r>
              <a:rPr lang="en-US" baseline="0" dirty="0" smtClean="0"/>
              <a:t>The </a:t>
            </a:r>
            <a:r>
              <a:rPr lang="en-US" baseline="0" dirty="0" smtClean="0"/>
              <a:t>trend is similar in June, but nesting increases by 2070. </a:t>
            </a:r>
            <a:endParaRPr lang="en-US" baseline="0" dirty="0" smtClean="0"/>
          </a:p>
          <a:p>
            <a:pPr>
              <a:spcBef>
                <a:spcPts val="0"/>
              </a:spcBef>
              <a:buNone/>
            </a:pPr>
            <a:endParaRPr lang="en-US" baseline="0" dirty="0" smtClean="0"/>
          </a:p>
          <a:p>
            <a:pPr>
              <a:spcBef>
                <a:spcPts val="0"/>
              </a:spcBef>
              <a:buNone/>
            </a:pPr>
            <a:r>
              <a:rPr lang="en-US" baseline="0" dirty="0" smtClean="0"/>
              <a:t>In July, loggerheads most active nesting period, the </a:t>
            </a:r>
            <a:r>
              <a:rPr lang="en-US" baseline="0" dirty="0" smtClean="0"/>
              <a:t>medium and highest scenario reaches breeding temperatures around 2040. </a:t>
            </a:r>
            <a:r>
              <a:rPr lang="en-US" baseline="0" dirty="0" smtClean="0"/>
              <a:t>For August</a:t>
            </a:r>
            <a:r>
              <a:rPr lang="en-US" baseline="0" dirty="0" smtClean="0"/>
              <a:t>, </a:t>
            </a:r>
            <a:r>
              <a:rPr lang="en-US" baseline="0" dirty="0" smtClean="0"/>
              <a:t>breeding temperatures are reached by 2030 across most scenarios.</a:t>
            </a:r>
            <a:endParaRPr dirty="0"/>
          </a:p>
        </p:txBody>
      </p:sp>
      <p:sp>
        <p:nvSpPr>
          <p:cNvPr id="118" name="Shape 11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00799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We investigated potential nesting grounds for Loggerheads in our study region, focusing on the Atlantic coast of Maryland. This area is approximately 31 miles long covering Ocean City and Assateague Island. For this region, we obtained data from a NOAA </a:t>
            </a:r>
            <a:r>
              <a:rPr lang="en-US" sz="1200" b="0" i="0" kern="1200" dirty="0" err="1" smtClean="0">
                <a:solidFill>
                  <a:schemeClr val="tx1"/>
                </a:solidFill>
                <a:effectLst/>
                <a:latin typeface="+mn-lt"/>
                <a:ea typeface="+mn-ea"/>
                <a:cs typeface="+mn-cs"/>
              </a:rPr>
              <a:t>LiDAR</a:t>
            </a:r>
            <a:r>
              <a:rPr lang="en-US" sz="1200" b="0" i="0" kern="1200" dirty="0" smtClean="0">
                <a:solidFill>
                  <a:schemeClr val="tx1"/>
                </a:solidFill>
                <a:effectLst/>
                <a:latin typeface="+mn-lt"/>
                <a:ea typeface="+mn-ea"/>
                <a:cs typeface="+mn-cs"/>
              </a:rPr>
              <a:t> survey, imagery from WV2, and vectors from the TIGER database. </a:t>
            </a:r>
            <a:r>
              <a:rPr lang="en-US" sz="1200" b="0" i="0" kern="1200" dirty="0" err="1" smtClean="0">
                <a:solidFill>
                  <a:schemeClr val="tx1"/>
                </a:solidFill>
                <a:effectLst/>
                <a:latin typeface="+mn-lt"/>
                <a:ea typeface="+mn-ea"/>
                <a:cs typeface="+mn-cs"/>
              </a:rPr>
              <a:t>LiDAR</a:t>
            </a:r>
            <a:r>
              <a:rPr lang="en-US" sz="1200" b="0" i="0" kern="1200" dirty="0" smtClean="0">
                <a:solidFill>
                  <a:schemeClr val="tx1"/>
                </a:solidFill>
                <a:effectLst/>
                <a:latin typeface="+mn-lt"/>
                <a:ea typeface="+mn-ea"/>
                <a:cs typeface="+mn-cs"/>
              </a:rPr>
              <a:t> data provided a DEM and slope layer, WV2 imagery (as well as topography layers) provided beach zone and width layers, and the TIGER roads file provided a distance to development layer. These were used to create suitability layers for slope, beach width, and development proximity.</a:t>
            </a:r>
            <a:endParaRPr dirty="0"/>
          </a:p>
        </p:txBody>
      </p:sp>
      <p:sp>
        <p:nvSpPr>
          <p:cNvPr id="118" name="Shape 11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04956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We overlaid these three layers to create suitability layer for nesting habitat in our study area. We found approximately 6 square kilometers of highly suitable habitat, mostly along Assateague Island. These areas are vulnerable to estimates of future sea level rise, with a 1 and 2 meter rise resulting in approximately 6 and 11 percent losses respectively. We identified several regions of suitable habitat that may be resistant to climate change impacts. Areas like these could serve as a basis for future turtle conservation in Maryland.</a:t>
            </a:r>
            <a:endParaRPr dirty="0"/>
          </a:p>
        </p:txBody>
      </p:sp>
      <p:sp>
        <p:nvSpPr>
          <p:cNvPr id="118" name="Shape 11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92914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83"/>
        <p:cNvGrpSpPr/>
        <p:nvPr/>
      </p:nvGrpSpPr>
      <p:grpSpPr>
        <a:xfrm>
          <a:off x="0" y="0"/>
          <a:ext cx="0" cy="0"/>
          <a:chOff x="0" y="0"/>
          <a:chExt cx="0" cy="0"/>
        </a:xfrm>
      </p:grpSpPr>
      <p:sp>
        <p:nvSpPr>
          <p:cNvPr id="84" name="Shape 8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85" name="Shape 85"/>
          <p:cNvSpPr/>
          <p:nvPr/>
        </p:nvSpPr>
        <p:spPr>
          <a:xfrm>
            <a:off x="0" y="6784849"/>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86" name="Shape 86"/>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7" name="Shape 87"/>
          <p:cNvSpPr txBox="1">
            <a:spLocks noGrp="1"/>
          </p:cNvSpPr>
          <p:nvPr>
            <p:ph type="body" idx="2"/>
          </p:nvPr>
        </p:nvSpPr>
        <p:spPr>
          <a:xfrm>
            <a:off x="740665" y="675560"/>
            <a:ext cx="310895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8" name="Shape 88"/>
          <p:cNvSpPr>
            <a:spLocks noGrp="1"/>
          </p:cNvSpPr>
          <p:nvPr>
            <p:ph type="pic" idx="3"/>
          </p:nvPr>
        </p:nvSpPr>
        <p:spPr>
          <a:xfrm>
            <a:off x="0" y="3429000"/>
            <a:ext cx="9144000" cy="3429000"/>
          </a:xfrm>
          <a:prstGeom prst="rect">
            <a:avLst/>
          </a:prstGeom>
          <a:noFill/>
          <a:ln>
            <a:noFill/>
          </a:ln>
        </p:spPr>
      </p:sp>
      <p:sp>
        <p:nvSpPr>
          <p:cNvPr id="89" name="Shape 89"/>
          <p:cNvSpPr txBox="1">
            <a:spLocks noGrp="1"/>
          </p:cNvSpPr>
          <p:nvPr>
            <p:ph type="body" idx="4"/>
          </p:nvPr>
        </p:nvSpPr>
        <p:spPr>
          <a:xfrm>
            <a:off x="6190487" y="3154682"/>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90"/>
        <p:cNvGrpSpPr/>
        <p:nvPr/>
      </p:nvGrpSpPr>
      <p:grpSpPr>
        <a:xfrm>
          <a:off x="0" y="0"/>
          <a:ext cx="0" cy="0"/>
          <a:chOff x="0" y="0"/>
          <a:chExt cx="0" cy="0"/>
        </a:xfrm>
      </p:grpSpPr>
      <p:sp>
        <p:nvSpPr>
          <p:cNvPr id="91" name="Shape 9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92" name="Shape 92"/>
          <p:cNvSpPr/>
          <p:nvPr/>
        </p:nvSpPr>
        <p:spPr>
          <a:xfrm>
            <a:off x="0" y="6784849"/>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93" name="Shape 93"/>
          <p:cNvSpPr txBox="1">
            <a:spLocks noGrp="1"/>
          </p:cNvSpPr>
          <p:nvPr>
            <p:ph type="body" idx="1"/>
          </p:nvPr>
        </p:nvSpPr>
        <p:spPr>
          <a:xfrm>
            <a:off x="749808" y="2255521"/>
            <a:ext cx="7653528" cy="3706367"/>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4" name="Shape 94"/>
          <p:cNvSpPr txBox="1">
            <a:spLocks noGrp="1"/>
          </p:cNvSpPr>
          <p:nvPr>
            <p:ph type="body" idx="2"/>
          </p:nvPr>
        </p:nvSpPr>
        <p:spPr>
          <a:xfrm>
            <a:off x="749808" y="779404"/>
            <a:ext cx="7653528"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95"/>
        <p:cNvGrpSpPr/>
        <p:nvPr/>
      </p:nvGrpSpPr>
      <p:grpSpPr>
        <a:xfrm>
          <a:off x="0" y="0"/>
          <a:ext cx="0" cy="0"/>
          <a:chOff x="0" y="0"/>
          <a:chExt cx="0" cy="0"/>
        </a:xfrm>
      </p:grpSpPr>
      <p:sp>
        <p:nvSpPr>
          <p:cNvPr id="96" name="Shape 96"/>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97" name="Shape 97"/>
          <p:cNvSpPr/>
          <p:nvPr/>
        </p:nvSpPr>
        <p:spPr>
          <a:xfrm>
            <a:off x="0" y="6784849"/>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98" name="Shape 98"/>
          <p:cNvSpPr/>
          <p:nvPr/>
        </p:nvSpPr>
        <p:spPr>
          <a:xfrm>
            <a:off x="0" y="6579439"/>
            <a:ext cx="9144000" cy="24622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00" b="0" i="1" u="none" strike="noStrike" cap="none" baseline="0">
                <a:solidFill>
                  <a:srgbClr val="7F7F7F"/>
                </a:solidFill>
                <a:latin typeface="Arial"/>
                <a:ea typeface="Arial"/>
                <a:cs typeface="Arial"/>
                <a:sym typeface="Arial"/>
              </a:rPr>
              <a:t>This material is based upon work supported by NASA through contract NNL11AA00B and cooperative agreement NNX14AB60A.</a:t>
            </a:r>
          </a:p>
        </p:txBody>
      </p:sp>
      <p:sp>
        <p:nvSpPr>
          <p:cNvPr id="99" name="Shape 99"/>
          <p:cNvSpPr txBox="1"/>
          <p:nvPr/>
        </p:nvSpPr>
        <p:spPr>
          <a:xfrm>
            <a:off x="320040" y="242134"/>
            <a:ext cx="8503920" cy="707886"/>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r>
              <a:rPr lang="en-US" sz="4000" b="1" i="0" u="none" strike="noStrike" cap="none" baseline="0">
                <a:solidFill>
                  <a:srgbClr val="BFBFBF"/>
                </a:solidFill>
                <a:latin typeface="Questrial"/>
                <a:ea typeface="Questrial"/>
                <a:cs typeface="Questrial"/>
                <a:sym typeface="Questrial"/>
              </a:rPr>
              <a:t>Acknowledgements</a:t>
            </a:r>
          </a:p>
        </p:txBody>
      </p:sp>
      <p:sp>
        <p:nvSpPr>
          <p:cNvPr id="100" name="Shape 100"/>
          <p:cNvSpPr txBox="1">
            <a:spLocks noGrp="1"/>
          </p:cNvSpPr>
          <p:nvPr>
            <p:ph type="body" idx="1"/>
          </p:nvPr>
        </p:nvSpPr>
        <p:spPr>
          <a:xfrm>
            <a:off x="3511296" y="1220919"/>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1" name="Shape 101"/>
          <p:cNvSpPr txBox="1">
            <a:spLocks noGrp="1"/>
          </p:cNvSpPr>
          <p:nvPr>
            <p:ph type="body" idx="2"/>
          </p:nvPr>
        </p:nvSpPr>
        <p:spPr>
          <a:xfrm>
            <a:off x="3511296" y="2369944"/>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2" name="Shape 102"/>
          <p:cNvSpPr txBox="1">
            <a:spLocks noGrp="1"/>
          </p:cNvSpPr>
          <p:nvPr>
            <p:ph type="body" idx="3"/>
          </p:nvPr>
        </p:nvSpPr>
        <p:spPr>
          <a:xfrm>
            <a:off x="3511296" y="4118716"/>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9F1CC2B-63A5-47BE-83DB-41D1B3B17DE5}" type="datetimeFigureOut">
              <a:rPr lang="en-US" smtClean="0"/>
              <a:t>7/22/2015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754299-11EB-43FF-9F82-F219AB8A3983}" type="slidenum">
              <a:rPr lang="en-US" smtClean="0"/>
              <a:t>‹#›</a:t>
            </a:fld>
            <a:endParaRPr lang="en-US"/>
          </a:p>
        </p:txBody>
      </p:sp>
    </p:spTree>
    <p:extLst>
      <p:ext uri="{BB962C8B-B14F-4D97-AF65-F5344CB8AC3E}">
        <p14:creationId xmlns:p14="http://schemas.microsoft.com/office/powerpoint/2010/main" val="1903909866"/>
      </p:ext>
    </p:extLst>
  </p:cSld>
  <p:clrMapOvr>
    <a:masterClrMapping/>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Questrial"/>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Arial"/>
              <a:buChar char="•"/>
              <a:defRPr/>
            </a:lvl1pPr>
            <a:lvl2pPr marL="685800" marR="0" indent="-76200" algn="l" rtl="0">
              <a:lnSpc>
                <a:spcPct val="90000"/>
              </a:lnSpc>
              <a:spcBef>
                <a:spcPts val="500"/>
              </a:spcBef>
              <a:buClr>
                <a:schemeClr val="dk1"/>
              </a:buClr>
              <a:buFont typeface="Arial"/>
              <a:buChar char="•"/>
              <a:defRPr/>
            </a:lvl2pPr>
            <a:lvl3pPr marL="1143000" marR="0" indent="-101600" algn="l" rtl="0">
              <a:lnSpc>
                <a:spcPct val="90000"/>
              </a:lnSpc>
              <a:spcBef>
                <a:spcPts val="500"/>
              </a:spcBef>
              <a:buClr>
                <a:schemeClr val="dk1"/>
              </a:buClr>
              <a:buFont typeface="Arial"/>
              <a:buChar char="•"/>
              <a:defRPr/>
            </a:lvl3pPr>
            <a:lvl4pPr marL="1600200" marR="0" indent="-114300" algn="l" rtl="0">
              <a:lnSpc>
                <a:spcPct val="90000"/>
              </a:lnSpc>
              <a:spcBef>
                <a:spcPts val="500"/>
              </a:spcBef>
              <a:buClr>
                <a:schemeClr val="dk1"/>
              </a:buClr>
              <a:buFont typeface="Arial"/>
              <a:buChar char="•"/>
              <a:defRPr/>
            </a:lvl4pPr>
            <a:lvl5pPr marL="2057400" marR="0" indent="-114300" algn="l" rtl="0">
              <a:lnSpc>
                <a:spcPct val="90000"/>
              </a:lnSpc>
              <a:spcBef>
                <a:spcPts val="500"/>
              </a:spcBef>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11" name="Shape 11"/>
          <p:cNvSpPr txBox="1">
            <a:spLocks noGrp="1"/>
          </p:cNvSpPr>
          <p:nvPr>
            <p:ph type="dt" idx="10"/>
          </p:nvPr>
        </p:nvSpPr>
        <p:spPr>
          <a:xfrm>
            <a:off x="628650" y="6356353"/>
            <a:ext cx="2057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2" name="Shape 12"/>
          <p:cNvSpPr txBox="1">
            <a:spLocks noGrp="1"/>
          </p:cNvSpPr>
          <p:nvPr>
            <p:ph type="ftr" idx="11"/>
          </p:nvPr>
        </p:nvSpPr>
        <p:spPr>
          <a:xfrm>
            <a:off x="3028951" y="6356353"/>
            <a:ext cx="30860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3" name="Shape 13"/>
          <p:cNvSpPr txBox="1">
            <a:spLocks noGrp="1"/>
          </p:cNvSpPr>
          <p:nvPr>
            <p:ph type="sldNum" idx="12"/>
          </p:nvPr>
        </p:nvSpPr>
        <p:spPr>
          <a:xfrm>
            <a:off x="6457950" y="6356353"/>
            <a:ext cx="20574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BFBDBD"/>
                </a:solidFill>
                <a:latin typeface="Questrial"/>
                <a:ea typeface="Questrial"/>
                <a:cs typeface="Questrial"/>
                <a:sym typeface="Questrial"/>
              </a:defRPr>
            </a:lvl1pPr>
          </a:lstStyle>
          <a:p>
            <a:pPr>
              <a:buSzPct val="25000"/>
            </a:pPr>
            <a:fld id="{00000000-1234-1234-1234-123412341234}" type="slidenum">
              <a:rPr lang="en-US" smtClean="0"/>
              <a:pPr>
                <a:buSzPct val="25000"/>
              </a:pPr>
              <a:t>‹#›</a:t>
            </a:fld>
            <a:endParaRPr lang="en-US"/>
          </a:p>
        </p:txBody>
      </p:sp>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60" r:id="rId4"/>
  </p:sldLayoutIdLst>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chart" Target="../charts/chart6.xml"/><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jpeg"/><Relationship Id="rId7"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4.xml"/><Relationship Id="rId7" Type="http://schemas.openxmlformats.org/officeDocument/2006/relationships/image" Target="../media/image4.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chart" Target="../charts/chart1.xml"/><Relationship Id="rId7"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chart" Target="../charts/chart3.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image" Target="../media/image23.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8.xml"/><Relationship Id="rId16"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22.png"/><Relationship Id="rId11" Type="http://schemas.microsoft.com/office/2007/relationships/hdphoto" Target="../media/hdphoto1.wdp"/><Relationship Id="rId5" Type="http://schemas.openxmlformats.org/officeDocument/2006/relationships/image" Target="../media/image21.png"/><Relationship Id="rId15" Type="http://schemas.openxmlformats.org/officeDocument/2006/relationships/image" Target="../media/image30.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9.emf"/><Relationship Id="rId13" Type="http://schemas.openxmlformats.org/officeDocument/2006/relationships/image" Target="../media/image44.png"/><Relationship Id="rId18" Type="http://schemas.openxmlformats.org/officeDocument/2006/relationships/image" Target="../media/image4.png"/><Relationship Id="rId3" Type="http://schemas.openxmlformats.org/officeDocument/2006/relationships/image" Target="../media/image34.jpg"/><Relationship Id="rId7" Type="http://schemas.openxmlformats.org/officeDocument/2006/relationships/image" Target="../media/image38.jpg"/><Relationship Id="rId12" Type="http://schemas.openxmlformats.org/officeDocument/2006/relationships/image" Target="../media/image43.emf"/><Relationship Id="rId17" Type="http://schemas.openxmlformats.org/officeDocument/2006/relationships/image" Target="../media/image48.png"/><Relationship Id="rId2" Type="http://schemas.openxmlformats.org/officeDocument/2006/relationships/notesSlide" Target="../notesSlides/notesSlide9.xml"/><Relationship Id="rId16"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image" Target="../media/image37.jpg"/><Relationship Id="rId11" Type="http://schemas.openxmlformats.org/officeDocument/2006/relationships/image" Target="../media/image42.jpg"/><Relationship Id="rId5" Type="http://schemas.openxmlformats.org/officeDocument/2006/relationships/image" Target="../media/image36.jpg"/><Relationship Id="rId15" Type="http://schemas.openxmlformats.org/officeDocument/2006/relationships/image" Target="../media/image46.png"/><Relationship Id="rId10" Type="http://schemas.openxmlformats.org/officeDocument/2006/relationships/image" Target="../media/image41.jpg"/><Relationship Id="rId4" Type="http://schemas.openxmlformats.org/officeDocument/2006/relationships/image" Target="../media/image35.jpg"/><Relationship Id="rId9" Type="http://schemas.openxmlformats.org/officeDocument/2006/relationships/image" Target="../media/image40.jpg"/><Relationship Id="rId1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277"/>
            <a:ext cx="9265920" cy="6949440"/>
          </a:xfrm>
          <a:prstGeom prst="rect">
            <a:avLst/>
          </a:prstGeom>
        </p:spPr>
      </p:pic>
      <p:sp>
        <p:nvSpPr>
          <p:cNvPr id="2" name="Title 1"/>
          <p:cNvSpPr>
            <a:spLocks noGrp="1"/>
          </p:cNvSpPr>
          <p:nvPr>
            <p:ph type="ctrTitle"/>
          </p:nvPr>
        </p:nvSpPr>
        <p:spPr>
          <a:xfrm>
            <a:off x="0" y="487681"/>
            <a:ext cx="8900160" cy="1851851"/>
          </a:xfrm>
        </p:spPr>
        <p:txBody>
          <a:bodyPr/>
          <a:lstStyle/>
          <a:p>
            <a:pPr algn="r"/>
            <a:r>
              <a:rPr lang="en-US" dirty="0" smtClean="0">
                <a:effectLst>
                  <a:outerShdw blurRad="50800" dist="38100" dir="2700000" algn="tl" rotWithShape="0">
                    <a:prstClr val="black">
                      <a:alpha val="40000"/>
                    </a:prstClr>
                  </a:outerShdw>
                </a:effectLst>
                <a:latin typeface="+mj-lt"/>
              </a:rPr>
              <a:t>Maryland Ecological Forecasting</a:t>
            </a:r>
            <a:endParaRPr lang="en-US" dirty="0">
              <a:effectLst>
                <a:outerShdw blurRad="50800" dist="38100" dir="2700000" algn="tl" rotWithShape="0">
                  <a:prstClr val="black">
                    <a:alpha val="40000"/>
                  </a:prstClr>
                </a:outerShdw>
              </a:effectLst>
              <a:latin typeface="+mj-lt"/>
            </a:endParaRPr>
          </a:p>
        </p:txBody>
      </p:sp>
      <p:sp>
        <p:nvSpPr>
          <p:cNvPr id="3" name="Subtitle 2"/>
          <p:cNvSpPr>
            <a:spLocks noGrp="1"/>
          </p:cNvSpPr>
          <p:nvPr>
            <p:ph type="subTitle" idx="1"/>
          </p:nvPr>
        </p:nvSpPr>
        <p:spPr>
          <a:xfrm>
            <a:off x="0" y="6022848"/>
            <a:ext cx="9265920" cy="835152"/>
          </a:xfrm>
        </p:spPr>
        <p:txBody>
          <a:bodyPr/>
          <a:lstStyle/>
          <a:p>
            <a:pPr lvl="0"/>
            <a:r>
              <a:rPr lang="en-US" i="1" dirty="0">
                <a:latin typeface="+mn-lt"/>
                <a:ea typeface="Questrial"/>
                <a:cs typeface="Questrial"/>
                <a:sym typeface="Questrial"/>
              </a:rPr>
              <a:t>Utilizing NASA Earth Observations to Monitor and Strengthen the Survivorship of Maryland’s Sea Turtles</a:t>
            </a:r>
          </a:p>
          <a:p>
            <a:endParaRPr lang="en-US" dirty="0">
              <a:latin typeface="+mn-lt"/>
            </a:endParaRPr>
          </a:p>
        </p:txBody>
      </p:sp>
    </p:spTree>
    <p:extLst>
      <p:ext uri="{BB962C8B-B14F-4D97-AF65-F5344CB8AC3E}">
        <p14:creationId xmlns:p14="http://schemas.microsoft.com/office/powerpoint/2010/main" val="2659452897"/>
      </p:ext>
    </p:extLst>
  </p:cSld>
  <p:clrMapOvr>
    <a:masterClrMapping/>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2" name="Rectangle 1"/>
          <p:cNvSpPr/>
          <p:nvPr/>
        </p:nvSpPr>
        <p:spPr>
          <a:xfrm>
            <a:off x="-774408" y="6758893"/>
            <a:ext cx="11220773" cy="246588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Shape 114"/>
          <p:cNvSpPr txBox="1">
            <a:spLocks noGrp="1"/>
          </p:cNvSpPr>
          <p:nvPr>
            <p:ph type="body" idx="4294967295"/>
          </p:nvPr>
        </p:nvSpPr>
        <p:spPr>
          <a:xfrm>
            <a:off x="131762" y="260274"/>
            <a:ext cx="8184465" cy="801687"/>
          </a:xfrm>
          <a:prstGeom prst="rect">
            <a:avLst/>
          </a:prstGeom>
          <a:noFill/>
          <a:ln>
            <a:noFill/>
          </a:ln>
        </p:spPr>
        <p:txBody>
          <a:bodyPr lIns="91425" tIns="45700" rIns="91425" bIns="45700" anchor="b" anchorCtr="0">
            <a:noAutofit/>
          </a:bodyPr>
          <a:lstStyle/>
          <a:p>
            <a:pPr marL="177800" indent="0">
              <a:buSzPct val="25000"/>
              <a:buNone/>
            </a:pPr>
            <a:r>
              <a:rPr lang="en-US" sz="4000" b="1" dirty="0" smtClean="0">
                <a:solidFill>
                  <a:schemeClr val="accent2">
                    <a:lumMod val="60000"/>
                    <a:lumOff val="40000"/>
                  </a:schemeClr>
                </a:solidFill>
                <a:effectLst>
                  <a:innerShdw blurRad="63500" dist="50800" dir="13500000">
                    <a:prstClr val="black">
                      <a:alpha val="50000"/>
                    </a:prstClr>
                  </a:innerShdw>
                </a:effectLst>
                <a:latin typeface="+mj-lt"/>
                <a:ea typeface="Questrial"/>
                <a:cs typeface="Questrial"/>
                <a:sym typeface="Questrial"/>
              </a:rPr>
              <a:t>Conclusions</a:t>
            </a:r>
            <a:endParaRPr lang="en-US" sz="4000" b="1" dirty="0">
              <a:solidFill>
                <a:schemeClr val="accent2">
                  <a:lumMod val="60000"/>
                  <a:lumOff val="40000"/>
                </a:schemeClr>
              </a:solidFill>
              <a:effectLst>
                <a:innerShdw blurRad="63500" dist="50800" dir="13500000">
                  <a:prstClr val="black">
                    <a:alpha val="50000"/>
                  </a:prstClr>
                </a:innerShdw>
              </a:effectLst>
              <a:latin typeface="+mj-lt"/>
              <a:ea typeface="Questrial"/>
              <a:cs typeface="Questrial"/>
              <a:sym typeface="Questrial"/>
            </a:endParaRPr>
          </a:p>
        </p:txBody>
      </p:sp>
      <p:sp>
        <p:nvSpPr>
          <p:cNvPr id="18" name="Flowchart: Document 17"/>
          <p:cNvSpPr/>
          <p:nvPr/>
        </p:nvSpPr>
        <p:spPr>
          <a:xfrm flipV="1">
            <a:off x="-181029" y="5627138"/>
            <a:ext cx="10034016" cy="1154964"/>
          </a:xfrm>
          <a:prstGeom prst="flowChartDocumen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ocument 10"/>
          <p:cNvSpPr/>
          <p:nvPr/>
        </p:nvSpPr>
        <p:spPr>
          <a:xfrm flipV="1">
            <a:off x="-126491" y="5818330"/>
            <a:ext cx="4732530" cy="1191125"/>
          </a:xfrm>
          <a:prstGeom prst="flowChartDocumen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Document 16"/>
          <p:cNvSpPr/>
          <p:nvPr/>
        </p:nvSpPr>
        <p:spPr>
          <a:xfrm rot="10800000">
            <a:off x="-308208" y="5960564"/>
            <a:ext cx="10034016" cy="897436"/>
          </a:xfrm>
          <a:prstGeom prst="flowChartDocumen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descr="data:image/jpeg;base64,/9j/4AAQSkZJRgABAQAAAQABAAD/2wCEAAkGBwgHEhITEw4SExUWFhUVFxcWDhQXFxUaFBUXFxgVGhYYHCggGSAlHRQUITEiKDU3Li8uGB8zRDMtNygtMCwBCgoKDg0OGhAQGislICQsLCwsLCwsLCw0LCwsLDQsLCwsNSwsLCwsLCwsLCwsLCw0LCwsLSwsLCwsLCwsLCwsLP/AABEIAJsBRQMBIgACEQEDEQH/xAAcAAEAAgMBAQEAAAAAAAAAAAAAAgMFBgcBBAj/xABGEAABAwIBBwcJBQYFBQAAAAABAAIRAwQFBhIhMVFxkQcUIkFhgdEIEzI0UnOhsbIjYnKSwTNCY4KzwkN0k9LwFoSio+H/xAAZAQEAAwEBAAAAAAAAAAAAAAAAAQIDBAX/xAAnEQADAAIBAwQBBQEAAAAAAAAAAQIDETEEITISQVFhUhMUIkKRM//aAAwDAQACEQMRAD8A+ryb3FtrfHZUYf8A1ldV59W2N4HxXKvJx9Uv/eM/pldOhWlFKZfz6tsbwPinPq2xvA+KohIVtIjbL+fVtjeB8U59W2N4HxVEJCaQ2y/n1bY3gfFOfVtjeB8VRCQmkNsv59W2N4HxTn1bY3gfFUQkJpDbL+fVtjeB8U59W2N4HxVEJCaQ2y/n1bY3gfFOfVtjeB8VRCQmkNsv59W2N4HxTn1bY3gfFUQkJpDbL+fVtjeB8U59W2N4HxVEJCaQ2y/n1bY3gfFOfVtjeB8VRCQmkNsv59W2N4HxTn1bY3gfFUQkJpDbL+fVtjeB8U59W2N4HxVEJCaQ2y/n1bY3gfFOfVtjeB8VRCQmkNsv59W2N4HxTn1bY3gfFUQkJpDbL+fVtjeB8U59W2N4HxVEJCaQ2y/n1bY3gfFOfVtjeB8VRCQmkNsv59W2N4HxTn1bY3gfFUQkJpDbL+fVtjeB8U59W2N4HxVEJCaQ2y/n1bY3gfFOfVtjeB8VRCQmkNsv59W2N4HxTn1bY3gfFUQkJpDbMna1XVmyY19SKFh6PeUVHyXXByHycPVb73jP6ZXUoXLfJv8AVb73jP6ZXVYUyRRCEhThIVipCEhThIQEISFOEhAQhIU4SEBCEhThIQEISFOEhAQhIU4SEBCEhThIQEISFOEhAQhIU4SEBCEhThIQEISFOEhAQhIU4SEBCEhThIQEISFOEhAQhIU4SEBCEhThIQEISFOEhAQhIU4SEB9dl6Pei9tPR70VHyXRx/ybvVb73rPoK6xC5P5Nvq1971n0FdbhSgyEJCnCQpIIQkKcJCAhCQpwkICEJCnCQgIQkKcJCAhCQpwkICEJCnCQgIQkKcJCAhCQpwkICEJCnCQgIQkKcJCAhCQpwkICEJCnCQgIQkKcJCAhCQpwkICEJCnCQgIQkKcJCAhCQpwkICEJCnCQgLrbV3ovaOgIqMsce8mz1a996z6CuuwuReTX6te+9p/QV2GFKIK4SFZCQgK4SFZCQgK4SFZCQgK4SFZCQgK4SFZCQgK4SFZCQgK4SFZCQgK4SFZCQgK4SFZCQgK4SFZCQgK4SFZCQgK4SFZCQgK4SFZCQgK4SFZCQgK4SFZCQgK4SFZCQgK4SFZCQgK4SFZCQgK4SFZCQgPaegIvWooJOO+TX6te+9p/QV2OFxzyavVr33tP6CuyIDyEheogPISF6iA8hIXqIDyEheogPISF6iA8hIXqIDyEheogPISF6iA8hIXqIDyEheogPISF6iA8hIXqIDyEheogPISF6iA8hIXqIDyEheogPISF6iA8hIXqIDyEheogCIiA435NXq1772n9BXZFxvyavVr33tP6CuyIAix2N43h2BMz69UMB0NGtzzsa0aT+i5/iPKvVJIoWgA6nVXyTvYzV+ZaRiquEZ3liOWdRRcho8qmNNPToWzhsa2o08S9yzuGcqmHVoFe3qUfvNPnGjtMAO4AqzwWvYouoxv3OgoviwzFcPxZudRrsqDrzXAkdjhraewr7Vi1o3T3wEWNxTG7LDTDiS72WwT3zoCx9LK60celSqAbeif1WixW1tIzeWE9NmxItaxfLnA8KALnveSJDWUnSe90NG4lard8rDp+ysdG19fT+Vrf1UrDb9iKzQuWdPRcppcq98D0rKk4dlZzfiWlZvDuVHB7iBVpVaJ2x5xg729L/wAUeC17ELPjfub2i+TDcUsMUbnUazKg6814MdhGsHsK+tZNaNk9hERAFXVr0aPpPa3e4D5qu+Zc1GEU3Na46M4ic0dZA6ytbu8k67pcLjPfrOc0jO/mkrSJl+T0Z3VLxWzaadWnV0tcHbiD8lNcwIr2bz6THtMaDBB3hfTieVWP06MUfNlwmXGnLyPuic2R2jT89a6Z/wBWYz1K/sjoyL893mU+PXhl97X3NqmmPy04C+VuLYo3SLu4B7LmqP7lP7V/JH7tfB+jkXBbDLbKOxiLt7wOqoBUB3lwzvituwblUBht1bx9+kZHfTcZA3E7lSuntcdy89TD57HTEXw4TjGHYw3OoV2VB1wek2faadLe9fcsWtcm6afAREUEhfHiGLYdhseeuKVKdWfVa0ncCdKYpVc1mYysylVqSyk54B6UEyGSM8gBxjsWkXvJbQuc5/P6zqztJfUa1wcdpGh3xV4mX5PRndUvFbNzsscwm/MUruhUOxtZhPAGVkF+dMcwe7wSs6jWaA4QQRpa5p1Padmg94OxbNklygX2EltO4c6tR1STNSn2gnS8dh07Dog7103bcvZjPU99WtHZUVNpc0LxjalN4exwBa4GQQVcuU6giKi4vLW29Oqxn4ntb8ygL0WKflLgDNd/aj/uqX+5SpZRYHV0NvrYnYLmkf7lb0v4K+ufkyaKFKtSrCWua4bQ4EcQiqWOPeTV6te+9p/QV07KfHbbJ6g6s/SfRYyYL3nU3s1Ek9QBXMfJq9Wvfe0/oK+DlCx445dODXTSozTp7CQem/vI4NatcOP119GObJ6J+zCYtil5jFV1Ws/Oe7g0dTWjqaNnfpJJXxoi9JLR5rewiIhBZb161s4PY9zHDU5ri1w3EaVuuBcpWMWuaytTFyNAB9Cpp7WiHbok7Vp9DD7y49Gk8jbmwOJ0LIWmC4pRc14a1pBkS9p+UqtRNcovN1PDOhP5TcDDXEW1fPOtpp0xJ1aXZx0duvsWpWWUdXFa7s+nTph8ljabYDYEx2yOvaO1YqrgGJVCXHMJJJPT6yZPUr8Hwa8t6zXPaA1smc5pkwQBoM9fwVYxTHBa8tXybDdW9K6aWvbIPw7QeorSsUsKmHvzTpB0tO0eK3pfDjNiL+mQB0h0m79nfq4LQzNHREQgst69a1cHse5jhqc1xa4biNK3fAeU3E7OG3DBcN9oQyoOHRd8N60RFWomuUXm6nhnfcFyuwTGoFO4aHn/AA39B+4A+l/LIWdX5lIBX32mN4tZACnd12Aamiu/NH8swuaul+GdM9X+SP0USAtIys5Q7LDAadsW162qQZp097h6R+6O8jr5zTOOY+PtLms6n1+crPLO5kwVkbfJuzp+kXPO/NHAafipjpku9EX1La1K0X4Ff3eJNqVK1R1R5qHpHX6LdGjQANg0BZJV29vStmhrG5oHVv3qxdRzGt5S4WGzWYPxgfX48dq11dQw/Da+JktY0ER0ifRAO3wSryT03yW3pb2GhnAdk54JVKyxL02XnFdd0jl6LbMd5PsbwkF7Q2uwazTnPA2mmdPCVqatNKltFKly9NFtrcV7RwfTe5jxqc1xaR3hdAyc5Tq9GGXjPON1edYAHjtczU7eI3Fc6RVuJrkmMlRwz9H4ZidjizBUo1W1G7WnV2Ea2nsOlfWvzdYX93hrxUo1XU3jraYnsI1OHYdC6BgXKlUZDbuhnfxKUA99MmO8HuXJfTUvHudkdTL8ux0S+wuzv30alRmc6i4vpnOcM0kRMA6erXsX2rU28o2TBH7d47ObVp+DYXz1Mv7e7kWtB9T+JUHm6Y+bnHsgbws1iyPtpmv6uNd9ownLOKM2ntxV/L9nr79XeuatBfoAJ3CVv15bDEaprVz56oYEuHRaBqa1moNEnQZOkmSSSrmNbTEAADYBC78c+mUjz8leumzG5C5T3mThcypQrVKDpdmtpkuY/a2YEHrG47Z+7GOUjG6sijbCg32nMc9+/SA0boKtXqh4ob20SstpelM0u+yhxnEP2l5Wd2ecLW/kbDfgsXmt2Dguh1rejX9JjXb2g/NYy6ydsq3ozTPYZHA/otEkuDN7fJqCLI4hg13YySM5vtN6t41j5LHIQdf5HQBZVf8AMP8A6VJF7yPep1f8w/8ApUkXmZvNnqYf+aPsyPyGwzJy1q0aFW4aLhoL3mo0vaSyJYcyAdOxYG+5J6YH2F4R2VaYM/zMiOBXRrTRTZ+FvyCuURkqOC145vyRwXFsi8fwuc63L2j9+kc9vAdId4CxLMOvn6qFTvpuHxK/SCxeI4DY30nNzHe03RxGo/NdMdV+SOW+l/FnFLPJu5q6ahDBs9J3w0Bbxk9gmTWGBr6pD3nSBDnZu8tGg9gjcvpxLAL2xkx5xvtNGre3WPl2rEro7Wuz/wAMEnD7r/Tf7W0wW/bLKVJw7GAEb+sL4MTyVovBNE5p9kklp3E6QtfwG6qWlemQdDnBjhtDjHwme5dEXJk9WKuzOvH6cs90cvr0atu4tc0tcNYKrXQsawilijdjx6Lv0O0LQrm3q2rix7YcNYXTiyq19nNlxOH9FSIi1MjAYjk66u9z2VGjOM5paYBOvSO3sWMq4BiNP9wO/C8frC6HhOD3OJnojNaNbyNG4bStww/ArGxghmc72naT3DUO5ZZM0x29zXHgq+5w23yaxy5PQs6zu3M6P5j0fisrQ5PMpq2u3az8Ven/AGkruCLmfVV7I6F0k+7OLjkzyi/gf6x/2L6LLk2xdhmq1jgP3WVR0t5MQF2BFH7myf2sfZzSvhl3ZDpUXNA+70R3jQvmXVFjr7BMPvZzqYafab0Tv2HvWk9V+SKV0v4s54i2C/yVu6Omm4VBs9F3x0H/AJoWCrUqlAw5padhBB+K6Zua4ZzVFTyiOcYiTB6p0aOxfZhuJ3OGuBY4x1tJ6J7uo9q+JW21vVunBjGy46h+p2DtUtJruQm0+x0u3rMuGteNTgHDcRK1HLPJOzvQazaQkaXwIMe0CPiNR179ss6AtabGAzmtDZ2wIlXLzJtxW0enUK50zgd7k1VZppOzh7LoDuOo/BfDZYHit8/zdO2qOd1jNgDtLj0QO0ldoGSlu6q5xd9nMtYNGvWCeoa9Sz1ChSt2hrGhoHUBC676lJfxOSelbf8AI5bhfJXeVYNxcsp/dptLz+YwAe4rP2/JfgNL0n3D99Vo+loW7ouZ57fudCwY17Gnnk1ybP7lX/Xcvt/6Ow9gAY+o0DQBLYHdmrY0Ufq38lv0Y+DUbjJCs30KzXdjmlvxErEXeDYhaaXUjG1vSG/Rq710VFpPU2ue5nXTQ+OxytF0S/waxv5LmQ72m6Hf/e9avieTV3aSWfaN7B0hvb193BdMZ5r6Oa8FT9mDREWxiFhMWwGncS6kA13s6mu8D8Pms2iAznJEx9K0rAggi4eCCNI+ypIsvkT+xf70/QxF5mbzZ6WHwRnbcQ1u4fJWKFHQ1u4fJTWZqEREAWLxHAbG/kluY72m6Cd41H5rKIpmnL2iKlUtM1jDcmKlrWa9z2uY3pCAQSRqkdUa9fUtnRFa7dvbKxChaQWNxnCKOKN09F49F0fA7QskirNOXtFqlUtM51c4NiNu7NNF7u1rS4HvH6rL4RkvUfDq/RHsA6TvI1d2nctuRb11NNaMJ6aU9kadNlIBrQABoAAgDuUkRc50BERAEREAREQBQq0qdYQ5ocNhAI4FTRAY92CYY7/AZ3CPgF9Vta29qIZTa3c0Cd+1XIpdN8shSlwgiIoJCIiAIiIAiIgCIiAIiIDFYtgVriMmMx/tAa/xDr+fatNxLDLrDTD26DqcNLT3/oujqFalTrgtc0OB1giQVvjz1Hb2MMmCb7rk5ci2TGcmKlGX0Zc3rZrcN3tbte9a5qXdFq1tHDcOHpm55FfsH+9P0MRMiv2D/en6GIvOzebPRw+CM+wQAvVy/kKykxjKOjdOurh1YsqMDSQ0QC0kjogLqCzNAiIgCIiAIiIAiIgCIiAIiIAiIgCIiAIiIAiIgCIiAIiIAiIgCIiAIiIAiIgCIiAIiIAsRjGA22Iy4dCp7QGv8Q69+tZdFaacvaK1KpaZh8mLKvYU6jHiD5wkaZBGazSOzQUWYRKr1PbEz6VpH//Z"/>
          <p:cNvSpPr>
            <a:spLocks noChangeAspect="1" noChangeArrowheads="1"/>
          </p:cNvSpPr>
          <p:nvPr/>
        </p:nvSpPr>
        <p:spPr bwMode="auto">
          <a:xfrm>
            <a:off x="155575" y="-2605088"/>
            <a:ext cx="11353800" cy="5429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567948" y="4773074"/>
            <a:ext cx="2627878" cy="2502797"/>
          </a:xfrm>
          <a:prstGeom prst="rect">
            <a:avLst/>
          </a:prstGeom>
          <a:ln>
            <a:noFill/>
          </a:ln>
          <a:effectLst>
            <a:glow rad="50800">
              <a:srgbClr val="FFFFFF"/>
            </a:glow>
            <a:softEdge rad="0"/>
          </a:effectLst>
        </p:spPr>
      </p:pic>
      <p:sp>
        <p:nvSpPr>
          <p:cNvPr id="14" name="Shape 125"/>
          <p:cNvSpPr txBox="1">
            <a:spLocks/>
          </p:cNvSpPr>
          <p:nvPr/>
        </p:nvSpPr>
        <p:spPr>
          <a:xfrm rot="20945123">
            <a:off x="7666062" y="5497336"/>
            <a:ext cx="1997546" cy="1192504"/>
          </a:xfrm>
          <a:prstGeom prst="rect">
            <a:avLst/>
          </a:prstGeom>
          <a:noFill/>
          <a:ln>
            <a:noFill/>
          </a:ln>
        </p:spPr>
        <p:txBody>
          <a:bodyPr spcFirstLastPara="1" lIns="91425" tIns="45700" rIns="91425" bIns="45700" numCol="1" anchor="t" anchorCtr="0">
            <a:prstTxWarp prst="textArchDown">
              <a:avLst>
                <a:gd name="adj" fmla="val 21563377"/>
              </a:avLst>
            </a:prstTxWarp>
            <a:noAutofit/>
          </a:bodyPr>
          <a:lstStyle>
            <a:defPPr marR="0" algn="l" rtl="0">
              <a:lnSpc>
                <a:spcPct val="100000"/>
              </a:lnSpc>
              <a:spcBef>
                <a:spcPts val="0"/>
              </a:spcBef>
              <a:spcAft>
                <a:spcPts val="0"/>
              </a:spcAft>
            </a:defPPr>
            <a:lvl1pPr marL="0" marR="0" indent="0" algn="r" rtl="0">
              <a:lnSpc>
                <a:spcPct val="90000"/>
              </a:lnSpc>
              <a:spcBef>
                <a:spcPts val="0"/>
              </a:spcBef>
              <a:spcAft>
                <a:spcPts val="0"/>
              </a:spcAft>
              <a:buClr>
                <a:schemeClr val="accent1"/>
              </a:buClr>
              <a:buFont typeface="Questrial"/>
              <a:buNone/>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algn="l">
              <a:buClr>
                <a:srgbClr val="F2F2F2"/>
              </a:buClr>
              <a:buSzPct val="25000"/>
              <a:buFont typeface="Arial"/>
              <a:buNone/>
            </a:pPr>
            <a:r>
              <a:rPr lang="en-US" sz="1200" i="1" dirty="0">
                <a:solidFill>
                  <a:schemeClr val="bg2"/>
                </a:solidFill>
                <a:latin typeface="Questrial"/>
                <a:ea typeface="Questrial"/>
                <a:cs typeface="Questrial"/>
                <a:sym typeface="Questrial"/>
              </a:rPr>
              <a:t>	Matt </a:t>
            </a:r>
            <a:r>
              <a:rPr lang="en-US" sz="1200" i="1" dirty="0" err="1">
                <a:solidFill>
                  <a:schemeClr val="bg2"/>
                </a:solidFill>
                <a:latin typeface="Questrial"/>
                <a:ea typeface="Questrial"/>
                <a:cs typeface="Questrial"/>
                <a:sym typeface="Questrial"/>
              </a:rPr>
              <a:t>Kleffer</a:t>
            </a:r>
            <a:endParaRPr lang="en-US" sz="1200" i="1" dirty="0">
              <a:solidFill>
                <a:schemeClr val="bg2"/>
              </a:solidFill>
              <a:latin typeface="Questrial"/>
              <a:ea typeface="Questrial"/>
              <a:cs typeface="Questrial"/>
              <a:sym typeface="Questrial"/>
            </a:endParaRPr>
          </a:p>
        </p:txBody>
      </p:sp>
      <p:sp>
        <p:nvSpPr>
          <p:cNvPr id="20" name="Flowchart: Document 19"/>
          <p:cNvSpPr/>
          <p:nvPr/>
        </p:nvSpPr>
        <p:spPr>
          <a:xfrm flipV="1">
            <a:off x="3417948" y="6551614"/>
            <a:ext cx="3496122" cy="1610803"/>
          </a:xfrm>
          <a:prstGeom prst="flowChartDocumen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hape 134"/>
          <p:cNvSpPr txBox="1">
            <a:spLocks/>
          </p:cNvSpPr>
          <p:nvPr/>
        </p:nvSpPr>
        <p:spPr>
          <a:xfrm>
            <a:off x="1635767" y="1363666"/>
            <a:ext cx="7429575" cy="3866583"/>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457200" indent="-457200">
              <a:spcAft>
                <a:spcPts val="1800"/>
              </a:spcAft>
              <a:buSzPct val="100000"/>
              <a:buFont typeface="+mj-lt"/>
              <a:buAutoNum type="arabicPeriod"/>
            </a:pPr>
            <a:r>
              <a:rPr lang="en-US" sz="2000" dirty="0" smtClean="0">
                <a:latin typeface="+mn-lt"/>
                <a:ea typeface="Questrial"/>
                <a:cs typeface="Questrial"/>
                <a:sym typeface="Questrial"/>
              </a:rPr>
              <a:t>Increased temperatures correlated to increased </a:t>
            </a:r>
            <a:r>
              <a:rPr lang="en-US" sz="2000" dirty="0" err="1" smtClean="0">
                <a:latin typeface="+mn-lt"/>
                <a:ea typeface="Questrial"/>
                <a:cs typeface="Questrial"/>
                <a:sym typeface="Questrial"/>
              </a:rPr>
              <a:t>strandings</a:t>
            </a:r>
            <a:r>
              <a:rPr lang="en-US" sz="2000" dirty="0" smtClean="0">
                <a:latin typeface="+mn-lt"/>
                <a:ea typeface="Questrial"/>
                <a:cs typeface="Questrial"/>
                <a:sym typeface="Questrial"/>
              </a:rPr>
              <a:t>, potentially due to more bacteria</a:t>
            </a:r>
          </a:p>
          <a:p>
            <a:pPr marL="457200" indent="-457200">
              <a:spcAft>
                <a:spcPts val="1800"/>
              </a:spcAft>
              <a:buSzPct val="100000"/>
              <a:buFont typeface="+mj-lt"/>
              <a:buAutoNum type="arabicPeriod"/>
            </a:pPr>
            <a:r>
              <a:rPr lang="en-US" sz="2000" dirty="0" smtClean="0">
                <a:latin typeface="+mn-lt"/>
                <a:ea typeface="Questrial"/>
                <a:cs typeface="Questrial"/>
                <a:sym typeface="Questrial"/>
              </a:rPr>
              <a:t>Climate change is expected to increase </a:t>
            </a:r>
            <a:br>
              <a:rPr lang="en-US" sz="2000" dirty="0" smtClean="0">
                <a:latin typeface="+mn-lt"/>
                <a:ea typeface="Questrial"/>
                <a:cs typeface="Questrial"/>
                <a:sym typeface="Questrial"/>
              </a:rPr>
            </a:br>
            <a:r>
              <a:rPr lang="en-US" sz="2000" dirty="0" smtClean="0">
                <a:latin typeface="+mn-lt"/>
                <a:ea typeface="Questrial"/>
                <a:cs typeface="Questrial"/>
                <a:sym typeface="Questrial"/>
              </a:rPr>
              <a:t>nesting in Maryland, particularly in July </a:t>
            </a:r>
            <a:br>
              <a:rPr lang="en-US" sz="2000" dirty="0" smtClean="0">
                <a:latin typeface="+mn-lt"/>
                <a:ea typeface="Questrial"/>
                <a:cs typeface="Questrial"/>
                <a:sym typeface="Questrial"/>
              </a:rPr>
            </a:br>
            <a:r>
              <a:rPr lang="en-US" sz="2000" dirty="0" smtClean="0">
                <a:latin typeface="+mn-lt"/>
                <a:ea typeface="Questrial"/>
                <a:cs typeface="Questrial"/>
                <a:sym typeface="Questrial"/>
              </a:rPr>
              <a:t>and August</a:t>
            </a:r>
          </a:p>
          <a:p>
            <a:pPr marL="457200" indent="-457200">
              <a:spcAft>
                <a:spcPts val="1800"/>
              </a:spcAft>
              <a:buSzPct val="100000"/>
              <a:buFont typeface="+mj-lt"/>
              <a:buAutoNum type="arabicPeriod"/>
            </a:pPr>
            <a:r>
              <a:rPr lang="en-US" sz="2000" dirty="0" smtClean="0">
                <a:latin typeface="+mn-lt"/>
                <a:ea typeface="Questrial"/>
                <a:cs typeface="Questrial"/>
                <a:sym typeface="Questrial"/>
              </a:rPr>
              <a:t>Suitable nesting sites are plentiful outside of Ocean City, with some regions more resilient to sea level rise than others</a:t>
            </a:r>
          </a:p>
        </p:txBody>
      </p:sp>
      <p:sp>
        <p:nvSpPr>
          <p:cNvPr id="16" name="Flowchart: Document 15"/>
          <p:cNvSpPr/>
          <p:nvPr/>
        </p:nvSpPr>
        <p:spPr>
          <a:xfrm flipH="1" flipV="1">
            <a:off x="1312522" y="6551614"/>
            <a:ext cx="3800280" cy="1610803"/>
          </a:xfrm>
          <a:prstGeom prst="flowChartDocumen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861430" y="7194480"/>
            <a:ext cx="2763898" cy="707886"/>
          </a:xfrm>
          <a:prstGeom prst="rect">
            <a:avLst/>
          </a:prstGeom>
          <a:noFill/>
        </p:spPr>
        <p:txBody>
          <a:bodyPr wrap="none" rtlCol="0">
            <a:spAutoFit/>
            <a:scene3d>
              <a:camera prst="orthographicFront"/>
              <a:lightRig rig="threePt" dir="t"/>
            </a:scene3d>
            <a:sp3d extrusionH="57150">
              <a:bevelT w="38100" h="38100"/>
            </a:sp3d>
          </a:bodyPr>
          <a:lstStyle/>
          <a:p>
            <a:r>
              <a:rPr lang="en-US" sz="4000" dirty="0" smtClean="0">
                <a:solidFill>
                  <a:schemeClr val="accent2">
                    <a:lumMod val="75000"/>
                  </a:schemeClr>
                </a:solidFill>
                <a:latin typeface="+mj-lt"/>
              </a:rPr>
              <a:t>Thank you!</a:t>
            </a:r>
            <a:endParaRPr lang="en-US" sz="4000" dirty="0">
              <a:solidFill>
                <a:schemeClr val="accent2">
                  <a:lumMod val="75000"/>
                </a:schemeClr>
              </a:solidFill>
              <a:latin typeface="+mj-lt"/>
            </a:endParaRPr>
          </a:p>
        </p:txBody>
      </p:sp>
      <p:sp>
        <p:nvSpPr>
          <p:cNvPr id="6" name="Oval Callout 5"/>
          <p:cNvSpPr/>
          <p:nvPr/>
        </p:nvSpPr>
        <p:spPr>
          <a:xfrm>
            <a:off x="2306483" y="6990732"/>
            <a:ext cx="3835021" cy="1093825"/>
          </a:xfrm>
          <a:prstGeom prst="wedgeEllipseCallout">
            <a:avLst>
              <a:gd name="adj1" fmla="val 45240"/>
              <a:gd name="adj2" fmla="val -47459"/>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Shape 14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71196" y="1188343"/>
            <a:ext cx="1063386" cy="1005373"/>
          </a:xfrm>
          <a:prstGeom prst="rect">
            <a:avLst/>
          </a:prstGeom>
          <a:noFill/>
          <a:ln>
            <a:solidFill>
              <a:schemeClr val="tx1">
                <a:lumMod val="50000"/>
              </a:schemeClr>
            </a:solidFill>
          </a:ln>
        </p:spPr>
      </p:pic>
      <p:graphicFrame>
        <p:nvGraphicFramePr>
          <p:cNvPr id="19" name="Chart 18"/>
          <p:cNvGraphicFramePr>
            <a:graphicFrameLocks/>
          </p:cNvGraphicFramePr>
          <p:nvPr>
            <p:extLst>
              <p:ext uri="{D42A27DB-BD31-4B8C-83A1-F6EECF244321}">
                <p14:modId xmlns:p14="http://schemas.microsoft.com/office/powerpoint/2010/main" val="713330851"/>
              </p:ext>
            </p:extLst>
          </p:nvPr>
        </p:nvGraphicFramePr>
        <p:xfrm>
          <a:off x="6625340" y="2169290"/>
          <a:ext cx="2204028" cy="1151524"/>
        </p:xfrm>
        <a:graphic>
          <a:graphicData uri="http://schemas.openxmlformats.org/drawingml/2006/chart">
            <c:chart xmlns:c="http://schemas.openxmlformats.org/drawingml/2006/chart" xmlns:r="http://schemas.openxmlformats.org/officeDocument/2006/relationships" r:id="rId5"/>
          </a:graphicData>
        </a:graphic>
      </p:graphicFrame>
      <p:sp>
        <p:nvSpPr>
          <p:cNvPr id="21" name="TextBox 20"/>
          <p:cNvSpPr txBox="1"/>
          <p:nvPr/>
        </p:nvSpPr>
        <p:spPr>
          <a:xfrm>
            <a:off x="8460223" y="1969424"/>
            <a:ext cx="1080080" cy="276999"/>
          </a:xfrm>
          <a:prstGeom prst="rect">
            <a:avLst/>
          </a:prstGeom>
          <a:noFill/>
        </p:spPr>
        <p:txBody>
          <a:bodyPr wrap="square" rtlCol="0">
            <a:spAutoFit/>
          </a:bodyPr>
          <a:lstStyle/>
          <a:p>
            <a:r>
              <a:rPr lang="en-US" sz="1200" b="1" dirty="0" smtClean="0">
                <a:solidFill>
                  <a:srgbClr val="000000"/>
                </a:solidFill>
                <a:latin typeface="+mn-lt"/>
              </a:rPr>
              <a:t>July</a:t>
            </a:r>
            <a:endParaRPr lang="en-US" sz="1200" b="1" dirty="0">
              <a:solidFill>
                <a:srgbClr val="000000"/>
              </a:solidFill>
              <a:latin typeface="+mn-lt"/>
            </a:endParaRPr>
          </a:p>
        </p:txBody>
      </p:sp>
      <p:pic>
        <p:nvPicPr>
          <p:cNvPr id="24" name="Picture 23"/>
          <p:cNvPicPr>
            <a:picLocks noChangeAspect="1"/>
          </p:cNvPicPr>
          <p:nvPr/>
        </p:nvPicPr>
        <p:blipFill>
          <a:blip r:embed="rId6"/>
          <a:stretch>
            <a:fillRect/>
          </a:stretch>
        </p:blipFill>
        <p:spPr>
          <a:xfrm>
            <a:off x="474906" y="3065660"/>
            <a:ext cx="610233" cy="1056245"/>
          </a:xfrm>
          <a:prstGeom prst="rect">
            <a:avLst/>
          </a:prstGeom>
          <a:ln w="9525">
            <a:solidFill>
              <a:srgbClr val="000000"/>
            </a:solidFill>
          </a:ln>
        </p:spPr>
      </p:pic>
    </p:spTree>
    <p:extLst>
      <p:ext uri="{BB962C8B-B14F-4D97-AF65-F5344CB8AC3E}">
        <p14:creationId xmlns:p14="http://schemas.microsoft.com/office/powerpoint/2010/main" val="671534798"/>
      </p:ext>
    </p:extLst>
  </p:cSld>
  <p:clrMapOvr>
    <a:masterClrMapping/>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6000"/>
                                  </p:stCondLst>
                                  <p:childTnLst>
                                    <p:set>
                                      <p:cBhvr>
                                        <p:cTn id="6" dur="1" fill="hold">
                                          <p:stCondLst>
                                            <p:cond delay="0"/>
                                          </p:stCondLst>
                                        </p:cTn>
                                        <p:tgtEl>
                                          <p:spTgt spid="23">
                                            <p:txEl>
                                              <p:pRg st="1" end="1"/>
                                            </p:txEl>
                                          </p:spTgt>
                                        </p:tgtEl>
                                        <p:attrNameLst>
                                          <p:attrName>style.visibility</p:attrName>
                                        </p:attrNameLst>
                                      </p:cBhvr>
                                      <p:to>
                                        <p:strVal val="visible"/>
                                      </p:to>
                                    </p:set>
                                    <p:animEffect transition="in" filter="fade">
                                      <p:cBhvr>
                                        <p:cTn id="7" dur="500"/>
                                        <p:tgtEl>
                                          <p:spTgt spid="23">
                                            <p:txEl>
                                              <p:pRg st="1" end="1"/>
                                            </p:txEl>
                                          </p:spTgt>
                                        </p:tgtEl>
                                      </p:cBhvr>
                                    </p:animEffect>
                                  </p:childTnLst>
                                </p:cTn>
                              </p:par>
                              <p:par>
                                <p:cTn id="8" presetID="10" presetClass="entr" presetSubtype="0" fill="hold" grpId="0" nodeType="withEffect">
                                  <p:stCondLst>
                                    <p:cond delay="60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6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par>
                          <p:cTn id="14" fill="hold">
                            <p:stCondLst>
                              <p:cond delay="6500"/>
                            </p:stCondLst>
                            <p:childTnLst>
                              <p:par>
                                <p:cTn id="15" presetID="10" presetClass="entr" presetSubtype="0" fill="hold" nodeType="afterEffect">
                                  <p:stCondLst>
                                    <p:cond delay="8750"/>
                                  </p:stCondLst>
                                  <p:childTnLst>
                                    <p:set>
                                      <p:cBhvr>
                                        <p:cTn id="16" dur="1" fill="hold">
                                          <p:stCondLst>
                                            <p:cond delay="0"/>
                                          </p:stCondLst>
                                        </p:cTn>
                                        <p:tgtEl>
                                          <p:spTgt spid="23">
                                            <p:txEl>
                                              <p:pRg st="2" end="2"/>
                                            </p:txEl>
                                          </p:spTgt>
                                        </p:tgtEl>
                                        <p:attrNameLst>
                                          <p:attrName>style.visibility</p:attrName>
                                        </p:attrNameLst>
                                      </p:cBhvr>
                                      <p:to>
                                        <p:strVal val="visible"/>
                                      </p:to>
                                    </p:set>
                                    <p:animEffect transition="in" filter="fade">
                                      <p:cBhvr>
                                        <p:cTn id="17" dur="500"/>
                                        <p:tgtEl>
                                          <p:spTgt spid="23">
                                            <p:txEl>
                                              <p:pRg st="2" end="2"/>
                                            </p:txEl>
                                          </p:spTgt>
                                        </p:tgtEl>
                                      </p:cBhvr>
                                    </p:animEffect>
                                  </p:childTnLst>
                                </p:cTn>
                              </p:par>
                              <p:par>
                                <p:cTn id="18" presetID="10" presetClass="entr" presetSubtype="0" fill="hold" nodeType="withEffect">
                                  <p:stCondLst>
                                    <p:cond delay="875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par>
                          <p:cTn id="21" fill="hold">
                            <p:stCondLst>
                              <p:cond delay="15750"/>
                            </p:stCondLst>
                            <p:childTnLst>
                              <p:par>
                                <p:cTn id="22" presetID="64" presetClass="path" presetSubtype="0" accel="50000" decel="50000" fill="hold" grpId="0" nodeType="afterEffect">
                                  <p:stCondLst>
                                    <p:cond delay="7000"/>
                                  </p:stCondLst>
                                  <p:childTnLst>
                                    <p:animMotion origin="layout" path="M 5.55556E-7 3.7037E-7 L -0.00313 -0.20857 " pathEditMode="relative" rAng="0" ptsTypes="AA">
                                      <p:cBhvr>
                                        <p:cTn id="23" dur="2000" fill="hold"/>
                                        <p:tgtEl>
                                          <p:spTgt spid="18"/>
                                        </p:tgtEl>
                                        <p:attrNameLst>
                                          <p:attrName>ppt_x</p:attrName>
                                          <p:attrName>ppt_y</p:attrName>
                                        </p:attrNameLst>
                                      </p:cBhvr>
                                      <p:rCtr x="-156" y="-10440"/>
                                    </p:animMotion>
                                  </p:childTnLst>
                                </p:cTn>
                              </p:par>
                              <p:par>
                                <p:cTn id="24" presetID="64" presetClass="path" presetSubtype="0" accel="50000" decel="50000" fill="hold" grpId="0" nodeType="withEffect">
                                  <p:stCondLst>
                                    <p:cond delay="7000"/>
                                  </p:stCondLst>
                                  <p:childTnLst>
                                    <p:animMotion origin="layout" path="M -1.66667E-6 4.81481E-6 L -0.00069 -0.20163 " pathEditMode="relative" rAng="0" ptsTypes="AA">
                                      <p:cBhvr>
                                        <p:cTn id="25" dur="2000" fill="hold"/>
                                        <p:tgtEl>
                                          <p:spTgt spid="11"/>
                                        </p:tgtEl>
                                        <p:attrNameLst>
                                          <p:attrName>ppt_x</p:attrName>
                                          <p:attrName>ppt_y</p:attrName>
                                        </p:attrNameLst>
                                      </p:cBhvr>
                                      <p:rCtr x="-35" y="-10093"/>
                                    </p:animMotion>
                                  </p:childTnLst>
                                </p:cTn>
                              </p:par>
                              <p:par>
                                <p:cTn id="26" presetID="64" presetClass="path" presetSubtype="0" accel="50000" decel="50000" fill="hold" grpId="0" nodeType="withEffect">
                                  <p:stCondLst>
                                    <p:cond delay="7000"/>
                                  </p:stCondLst>
                                  <p:childTnLst>
                                    <p:animMotion origin="layout" path="M -5.55556E-7 -7.40741E-7 L 0.00278 -0.20579 " pathEditMode="relative" rAng="0" ptsTypes="AA">
                                      <p:cBhvr>
                                        <p:cTn id="27" dur="2000" fill="hold"/>
                                        <p:tgtEl>
                                          <p:spTgt spid="17"/>
                                        </p:tgtEl>
                                        <p:attrNameLst>
                                          <p:attrName>ppt_x</p:attrName>
                                          <p:attrName>ppt_y</p:attrName>
                                        </p:attrNameLst>
                                      </p:cBhvr>
                                      <p:rCtr x="139" y="-10301"/>
                                    </p:animMotion>
                                  </p:childTnLst>
                                </p:cTn>
                              </p:par>
                              <p:par>
                                <p:cTn id="28" presetID="64" presetClass="path" presetSubtype="0" accel="50000" decel="50000" fill="hold" nodeType="withEffect">
                                  <p:stCondLst>
                                    <p:cond delay="7000"/>
                                  </p:stCondLst>
                                  <p:childTnLst>
                                    <p:animMotion origin="layout" path="M 8.33333E-7 -2.22222E-6 L -0.00399 -0.18727 " pathEditMode="relative" rAng="0" ptsTypes="AA">
                                      <p:cBhvr>
                                        <p:cTn id="29" dur="2000" fill="hold"/>
                                        <p:tgtEl>
                                          <p:spTgt spid="13"/>
                                        </p:tgtEl>
                                        <p:attrNameLst>
                                          <p:attrName>ppt_x</p:attrName>
                                          <p:attrName>ppt_y</p:attrName>
                                        </p:attrNameLst>
                                      </p:cBhvr>
                                      <p:rCtr x="-208" y="-9375"/>
                                    </p:animMotion>
                                  </p:childTnLst>
                                </p:cTn>
                              </p:par>
                              <p:par>
                                <p:cTn id="30" presetID="64" presetClass="path" presetSubtype="0" accel="50000" decel="50000" fill="hold" grpId="0" nodeType="withEffect">
                                  <p:stCondLst>
                                    <p:cond delay="7000"/>
                                  </p:stCondLst>
                                  <p:childTnLst>
                                    <p:animMotion origin="layout" path="M 5.55556E-7 4.07407E-6 L -0.00556 -0.20949 " pathEditMode="relative" rAng="0" ptsTypes="AA">
                                      <p:cBhvr>
                                        <p:cTn id="31" dur="2000" fill="hold"/>
                                        <p:tgtEl>
                                          <p:spTgt spid="14"/>
                                        </p:tgtEl>
                                        <p:attrNameLst>
                                          <p:attrName>ppt_x</p:attrName>
                                          <p:attrName>ppt_y</p:attrName>
                                        </p:attrNameLst>
                                      </p:cBhvr>
                                      <p:rCtr x="-278" y="-10486"/>
                                    </p:animMotion>
                                  </p:childTnLst>
                                </p:cTn>
                              </p:par>
                              <p:par>
                                <p:cTn id="32" presetID="64" presetClass="path" presetSubtype="0" accel="50000" decel="50000" fill="hold" grpId="0" nodeType="withEffect">
                                  <p:stCondLst>
                                    <p:cond delay="7000"/>
                                  </p:stCondLst>
                                  <p:childTnLst>
                                    <p:animMotion origin="layout" path="M 5.55556E-7 2.22222E-6 L -0.01389 -0.23079 " pathEditMode="relative" rAng="0" ptsTypes="AA">
                                      <p:cBhvr>
                                        <p:cTn id="33" dur="2000" fill="hold"/>
                                        <p:tgtEl>
                                          <p:spTgt spid="2"/>
                                        </p:tgtEl>
                                        <p:attrNameLst>
                                          <p:attrName>ppt_x</p:attrName>
                                          <p:attrName>ppt_y</p:attrName>
                                        </p:attrNameLst>
                                      </p:cBhvr>
                                      <p:rCtr x="-556" y="-9815"/>
                                    </p:animMotion>
                                  </p:childTnLst>
                                </p:cTn>
                              </p:par>
                              <p:par>
                                <p:cTn id="34" presetID="64" presetClass="path" presetSubtype="0" accel="50000" decel="50000" fill="hold" grpId="0" nodeType="withEffect">
                                  <p:stCondLst>
                                    <p:cond delay="7000"/>
                                  </p:stCondLst>
                                  <p:childTnLst>
                                    <p:animMotion origin="layout" path="M -2.5E-6 -4.44444E-6 L 0.00469 -0.23148 " pathEditMode="relative" rAng="0" ptsTypes="AA">
                                      <p:cBhvr>
                                        <p:cTn id="35" dur="2000" fill="hold"/>
                                        <p:tgtEl>
                                          <p:spTgt spid="3"/>
                                        </p:tgtEl>
                                        <p:attrNameLst>
                                          <p:attrName>ppt_x</p:attrName>
                                          <p:attrName>ppt_y</p:attrName>
                                        </p:attrNameLst>
                                      </p:cBhvr>
                                      <p:rCtr x="226" y="-11574"/>
                                    </p:animMotion>
                                  </p:childTnLst>
                                </p:cTn>
                              </p:par>
                              <p:par>
                                <p:cTn id="36" presetID="64" presetClass="path" presetSubtype="0" accel="50000" decel="50000" fill="hold" grpId="0" nodeType="withEffect">
                                  <p:stCondLst>
                                    <p:cond delay="7000"/>
                                  </p:stCondLst>
                                  <p:childTnLst>
                                    <p:animMotion origin="layout" path="M 8.33333E-7 -4.07407E-6 L 0.00677 -0.22986 " pathEditMode="relative" rAng="0" ptsTypes="AA">
                                      <p:cBhvr>
                                        <p:cTn id="37" dur="2000" fill="hold"/>
                                        <p:tgtEl>
                                          <p:spTgt spid="6"/>
                                        </p:tgtEl>
                                        <p:attrNameLst>
                                          <p:attrName>ppt_x</p:attrName>
                                          <p:attrName>ppt_y</p:attrName>
                                        </p:attrNameLst>
                                      </p:cBhvr>
                                      <p:rCtr x="330" y="-11505"/>
                                    </p:animMotion>
                                  </p:childTnLst>
                                </p:cTn>
                              </p:par>
                              <p:par>
                                <p:cTn id="38" presetID="64" presetClass="path" presetSubtype="0" accel="50000" decel="50000" fill="hold" grpId="0" nodeType="withEffect">
                                  <p:stCondLst>
                                    <p:cond delay="7000"/>
                                  </p:stCondLst>
                                  <p:childTnLst>
                                    <p:animMotion origin="layout" path="M -5.55556E-7 4.81481E-6 L 0.00816 -0.20348 " pathEditMode="relative" rAng="0" ptsTypes="AA">
                                      <p:cBhvr>
                                        <p:cTn id="39" dur="2000" fill="hold"/>
                                        <p:tgtEl>
                                          <p:spTgt spid="20"/>
                                        </p:tgtEl>
                                        <p:attrNameLst>
                                          <p:attrName>ppt_x</p:attrName>
                                          <p:attrName>ppt_y</p:attrName>
                                        </p:attrNameLst>
                                      </p:cBhvr>
                                      <p:rCtr x="399" y="-10185"/>
                                    </p:animMotion>
                                  </p:childTnLst>
                                </p:cTn>
                              </p:par>
                              <p:par>
                                <p:cTn id="40" presetID="64" presetClass="path" presetSubtype="0" accel="50000" decel="50000" fill="hold" grpId="0" nodeType="withEffect">
                                  <p:stCondLst>
                                    <p:cond delay="7000"/>
                                  </p:stCondLst>
                                  <p:childTnLst>
                                    <p:animMotion origin="layout" path="M 1.11111E-6 4.81481E-6 L -0.00191 -0.19352 " pathEditMode="relative" rAng="0" ptsTypes="AA">
                                      <p:cBhvr>
                                        <p:cTn id="41" dur="2000" fill="hold"/>
                                        <p:tgtEl>
                                          <p:spTgt spid="16"/>
                                        </p:tgtEl>
                                        <p:attrNameLst>
                                          <p:attrName>ppt_x</p:attrName>
                                          <p:attrName>ppt_y</p:attrName>
                                        </p:attrNameLst>
                                      </p:cBhvr>
                                      <p:rCtr x="-104" y="-96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11" grpId="0" animBg="1"/>
      <p:bldP spid="17" grpId="0" animBg="1"/>
      <p:bldP spid="14" grpId="0"/>
      <p:bldP spid="20" grpId="0" animBg="1"/>
      <p:bldP spid="16" grpId="0" animBg="1"/>
      <p:bldP spid="3" grpId="0"/>
      <p:bldP spid="6" grpId="0" animBg="1"/>
      <p:bldGraphic spid="19" grpId="0">
        <p:bldAsOne/>
      </p:bldGraphic>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subTitle" idx="1"/>
          </p:nvPr>
        </p:nvSpPr>
        <p:spPr>
          <a:xfrm>
            <a:off x="6515948" y="2966397"/>
            <a:ext cx="2615606" cy="3795790"/>
          </a:xfrm>
          <a:prstGeom prst="rect">
            <a:avLst/>
          </a:prstGeom>
          <a:noFill/>
          <a:ln>
            <a:noFill/>
          </a:ln>
        </p:spPr>
        <p:txBody>
          <a:bodyPr lIns="91425" tIns="45700" rIns="91425" bIns="45700" anchor="t" anchorCtr="0">
            <a:noAutofit/>
          </a:bodyPr>
          <a:lstStyle/>
          <a:p>
            <a:pPr marL="230188" indent="-230188" algn="l">
              <a:spcBef>
                <a:spcPts val="1000"/>
              </a:spcBef>
              <a:buClr>
                <a:srgbClr val="3B3838"/>
              </a:buClr>
              <a:buSzPct val="100000"/>
              <a:buFont typeface="Arial"/>
              <a:buChar char="•"/>
            </a:pPr>
            <a:r>
              <a:rPr lang="en-US" sz="2000" dirty="0" smtClean="0">
                <a:latin typeface="+mn-lt"/>
                <a:ea typeface="Questrial"/>
                <a:cs typeface="Questrial"/>
                <a:sym typeface="Questrial"/>
              </a:rPr>
              <a:t>460 loggerhead  </a:t>
            </a:r>
            <a:r>
              <a:rPr lang="en-US" sz="2000" dirty="0" err="1">
                <a:latin typeface="+mn-lt"/>
                <a:ea typeface="Questrial"/>
                <a:cs typeface="Questrial"/>
                <a:sym typeface="Questrial"/>
              </a:rPr>
              <a:t>strandings</a:t>
            </a:r>
            <a:r>
              <a:rPr lang="en-US" sz="2000" dirty="0">
                <a:latin typeface="+mn-lt"/>
                <a:ea typeface="Questrial"/>
                <a:cs typeface="Questrial"/>
                <a:sym typeface="Questrial"/>
              </a:rPr>
              <a:t> since 1991</a:t>
            </a:r>
          </a:p>
          <a:p>
            <a:pPr marL="230188" indent="-230188" algn="l">
              <a:spcBef>
                <a:spcPts val="1000"/>
              </a:spcBef>
              <a:buClr>
                <a:srgbClr val="3B3838"/>
              </a:buClr>
              <a:buSzPct val="100000"/>
              <a:buFont typeface="Arial"/>
              <a:buChar char="•"/>
            </a:pPr>
            <a:r>
              <a:rPr lang="en-US" sz="2000" dirty="0" smtClean="0">
                <a:latin typeface="+mn-lt"/>
                <a:ea typeface="Questrial"/>
                <a:cs typeface="Questrial"/>
                <a:sym typeface="Questrial"/>
              </a:rPr>
              <a:t>Maryland </a:t>
            </a:r>
            <a:r>
              <a:rPr lang="en-US" sz="2000" dirty="0">
                <a:latin typeface="+mn-lt"/>
                <a:ea typeface="Questrial"/>
                <a:cs typeface="Questrial"/>
                <a:sym typeface="Questrial"/>
              </a:rPr>
              <a:t>Department of Natural Resources</a:t>
            </a:r>
          </a:p>
          <a:p>
            <a:pPr marL="342900" indent="-215900" algn="l">
              <a:spcBef>
                <a:spcPts val="1000"/>
              </a:spcBef>
            </a:pPr>
            <a:endParaRPr sz="2000" dirty="0">
              <a:latin typeface="+mn-lt"/>
              <a:ea typeface="Questrial"/>
              <a:cs typeface="Questrial"/>
              <a:sym typeface="Questrial"/>
            </a:endParaRPr>
          </a:p>
        </p:txBody>
      </p:sp>
      <p:sp>
        <p:nvSpPr>
          <p:cNvPr id="114" name="Shape 114"/>
          <p:cNvSpPr txBox="1">
            <a:spLocks noGrp="1"/>
          </p:cNvSpPr>
          <p:nvPr>
            <p:ph type="body" idx="4294967295"/>
          </p:nvPr>
        </p:nvSpPr>
        <p:spPr>
          <a:xfrm>
            <a:off x="131762" y="260274"/>
            <a:ext cx="5700713" cy="801687"/>
          </a:xfrm>
          <a:prstGeom prst="rect">
            <a:avLst/>
          </a:prstGeom>
          <a:noFill/>
          <a:ln>
            <a:noFill/>
          </a:ln>
        </p:spPr>
        <p:txBody>
          <a:bodyPr lIns="91425" tIns="45700" rIns="91425" bIns="45700" anchor="b" anchorCtr="0">
            <a:noAutofit/>
          </a:bodyPr>
          <a:lstStyle/>
          <a:p>
            <a:pPr marL="177800" indent="0">
              <a:buSzPct val="25000"/>
              <a:buNone/>
            </a:pPr>
            <a:r>
              <a:rPr lang="en-US" sz="4000" b="1" dirty="0">
                <a:solidFill>
                  <a:schemeClr val="accent2">
                    <a:lumMod val="60000"/>
                    <a:lumOff val="40000"/>
                  </a:schemeClr>
                </a:solidFill>
                <a:effectLst>
                  <a:innerShdw blurRad="63500" dist="50800" dir="13500000">
                    <a:prstClr val="black">
                      <a:alpha val="50000"/>
                    </a:prstClr>
                  </a:innerShdw>
                </a:effectLst>
                <a:latin typeface="+mj-lt"/>
                <a:ea typeface="Questrial"/>
                <a:cs typeface="Questrial"/>
                <a:sym typeface="Questrial"/>
              </a:rPr>
              <a:t>Study </a:t>
            </a:r>
            <a:r>
              <a:rPr lang="en-US" sz="4000" b="1" dirty="0" smtClean="0">
                <a:solidFill>
                  <a:schemeClr val="accent2">
                    <a:lumMod val="60000"/>
                    <a:lumOff val="40000"/>
                  </a:schemeClr>
                </a:solidFill>
                <a:effectLst>
                  <a:innerShdw blurRad="63500" dist="50800" dir="13500000">
                    <a:prstClr val="black">
                      <a:alpha val="50000"/>
                    </a:prstClr>
                  </a:innerShdw>
                </a:effectLst>
                <a:latin typeface="+mj-lt"/>
                <a:ea typeface="Questrial"/>
                <a:cs typeface="Questrial"/>
                <a:sym typeface="Questrial"/>
              </a:rPr>
              <a:t>Region &amp; Species </a:t>
            </a:r>
            <a:endParaRPr lang="en-US" sz="4000" b="1" dirty="0">
              <a:solidFill>
                <a:schemeClr val="accent2">
                  <a:lumMod val="60000"/>
                  <a:lumOff val="40000"/>
                </a:schemeClr>
              </a:solidFill>
              <a:effectLst>
                <a:innerShdw blurRad="63500" dist="50800" dir="13500000">
                  <a:prstClr val="black">
                    <a:alpha val="50000"/>
                  </a:prstClr>
                </a:innerShdw>
              </a:effectLst>
              <a:latin typeface="+mj-lt"/>
              <a:ea typeface="Questrial"/>
              <a:cs typeface="Questrial"/>
              <a:sym typeface="Questria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l="833" t="1088" r="1312" b="1159"/>
          <a:stretch/>
        </p:blipFill>
        <p:spPr>
          <a:xfrm>
            <a:off x="649705" y="1347537"/>
            <a:ext cx="5739064" cy="3994484"/>
          </a:xfrm>
          <a:prstGeom prst="rect">
            <a:avLst/>
          </a:prstGeom>
          <a:ln w="19050">
            <a:solidFill>
              <a:schemeClr val="tx1">
                <a:lumMod val="50000"/>
              </a:schemeClr>
            </a:solidFill>
          </a:ln>
        </p:spPr>
      </p:pic>
      <p:sp>
        <p:nvSpPr>
          <p:cNvPr id="18" name="Flowchart: Document 17"/>
          <p:cNvSpPr/>
          <p:nvPr/>
        </p:nvSpPr>
        <p:spPr>
          <a:xfrm flipV="1">
            <a:off x="-181029" y="5627138"/>
            <a:ext cx="10034016" cy="1241030"/>
          </a:xfrm>
          <a:prstGeom prst="flowChartDocumen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1173" y="1499372"/>
            <a:ext cx="3686375" cy="1324791"/>
          </a:xfrm>
          <a:prstGeom prst="rect">
            <a:avLst/>
          </a:prstGeom>
          <a:ln w="19050" cap="sq">
            <a:solidFill>
              <a:srgbClr val="000000"/>
            </a:solidFill>
            <a:prstDash val="solid"/>
            <a:miter lim="800000"/>
          </a:ln>
          <a:effectLst/>
        </p:spPr>
      </p:pic>
      <p:sp>
        <p:nvSpPr>
          <p:cNvPr id="11" name="Flowchart: Document 10"/>
          <p:cNvSpPr/>
          <p:nvPr/>
        </p:nvSpPr>
        <p:spPr>
          <a:xfrm flipV="1">
            <a:off x="-126491" y="5818330"/>
            <a:ext cx="4732530" cy="1191125"/>
          </a:xfrm>
          <a:prstGeom prst="flowChartDocumen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Document 16"/>
          <p:cNvSpPr/>
          <p:nvPr/>
        </p:nvSpPr>
        <p:spPr>
          <a:xfrm rot="10800000">
            <a:off x="-308208" y="5960564"/>
            <a:ext cx="10034016" cy="897436"/>
          </a:xfrm>
          <a:prstGeom prst="flowChartDocumen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descr="data:image/jpeg;base64,/9j/4AAQSkZJRgABAQAAAQABAAD/2wCEAAkGBwgHEhITEw4SExUWFhUVFxcWDhQXFxUaFBUXFxgVGhYYHCggGSAlHRQUITEiKDU3Li8uGB8zRDMtNygtMCwBCgoKDg0OGhAQGislICQsLCwsLCwsLCw0LCwsLDQsLCwsNSwsLCwsLCwsLCwsLCw0LCwsLSwsLCwsLCwsLCwsLP/AABEIAJsBRQMBIgACEQEDEQH/xAAcAAEAAgMBAQEAAAAAAAAAAAAAAgMFBgcBBAj/xABGEAABAwIBBwcJBQYFBQAAAAABAAIRAwQFBhIhMVFxkQcUIkFhgdEIEzI0UnOhsbIjYnKSwTNCY4KzwkN0k9LwFoSio+H/xAAZAQEAAwEBAAAAAAAAAAAAAAAAAQIDBAX/xAAnEQADAAIBAwQBBQEAAAAAAAAAAQIDETEEITISQVFhUhMUIkKRM//aAAwDAQACEQMRAD8A+ryb3FtrfHZUYf8A1ldV59W2N4HxXKvJx9Uv/eM/pldOhWlFKZfz6tsbwPinPq2xvA+KohIVtIjbL+fVtjeB8U59W2N4HxVEJCaQ2y/n1bY3gfFOfVtjeB8VRCQmkNsv59W2N4HxTn1bY3gfFUQkJpDbL+fVtjeB8U59W2N4HxVEJCaQ2y/n1bY3gfFOfVtjeB8VRCQmkNsv59W2N4HxTn1bY3gfFUQkJpDbL+fVtjeB8U59W2N4HxVEJCaQ2y/n1bY3gfFOfVtjeB8VRCQmkNsv59W2N4HxTn1bY3gfFUQkJpDbL+fVtjeB8U59W2N4HxVEJCaQ2y/n1bY3gfFOfVtjeB8VRCQmkNsv59W2N4HxTn1bY3gfFUQkJpDbL+fVtjeB8U59W2N4HxVEJCaQ2y/n1bY3gfFOfVtjeB8VRCQmkNsv59W2N4HxTn1bY3gfFUQkJpDbL+fVtjeB8U59W2N4HxVEJCaQ2y/n1bY3gfFOfVtjeB8VRCQmkNsv59W2N4HxTn1bY3gfFUQkJpDbMna1XVmyY19SKFh6PeUVHyXXByHycPVb73jP6ZXUoXLfJv8AVb73jP6ZXVYUyRRCEhThIVipCEhThIQEISFOEhAQhIU4SEBCEhThIQEISFOEhAQhIU4SEBCEhThIQEISFOEhAQhIU4SEBCEhThIQEISFOEhAQhIU4SEBCEhThIQEISFOEhAQhIU4SEBCEhThIQEISFOEhAQhIU4SEB9dl6Pei9tPR70VHyXRx/ybvVb73rPoK6xC5P5Nvq1971n0FdbhSgyEJCnCQpIIQkKcJCAhCQpwkICEJCnCQgIQkKcJCAhCQpwkICEJCnCQgIQkKcJCAhCQpwkICEJCnCQgIQkKcJCAhCQpwkICEJCnCQgIQkKcJCAhCQpwkICEJCnCQgIQkKcJCAhCQpwkICEJCnCQgLrbV3ovaOgIqMsce8mz1a996z6CuuwuReTX6te+9p/QV2GFKIK4SFZCQgK4SFZCQgK4SFZCQgK4SFZCQgK4SFZCQgK4SFZCQgK4SFZCQgK4SFZCQgK4SFZCQgK4SFZCQgK4SFZCQgK4SFZCQgK4SFZCQgK4SFZCQgK4SFZCQgK4SFZCQgK4SFZCQgK4SFZCQgK4SFZCQgPaegIvWooJOO+TX6te+9p/QV2OFxzyavVr33tP6CuyIDyEheogPISF6iA8hIXqIDyEheogPISF6iA8hIXqIDyEheogPISF6iA8hIXqIDyEheogPISF6iA8hIXqIDyEheogPISF6iA8hIXqIDyEheogPISF6iA8hIXqIDyEheogCIiA435NXq1772n9BXZFxvyavVr33tP6CuyIAix2N43h2BMz69UMB0NGtzzsa0aT+i5/iPKvVJIoWgA6nVXyTvYzV+ZaRiquEZ3liOWdRRcho8qmNNPToWzhsa2o08S9yzuGcqmHVoFe3qUfvNPnGjtMAO4AqzwWvYouoxv3OgoviwzFcPxZudRrsqDrzXAkdjhraewr7Vi1o3T3wEWNxTG7LDTDiS72WwT3zoCx9LK60celSqAbeif1WixW1tIzeWE9NmxItaxfLnA8KALnveSJDWUnSe90NG4lard8rDp+ysdG19fT+Vrf1UrDb9iKzQuWdPRcppcq98D0rKk4dlZzfiWlZvDuVHB7iBVpVaJ2x5xg729L/wAUeC17ELPjfub2i+TDcUsMUbnUazKg6814MdhGsHsK+tZNaNk9hERAFXVr0aPpPa3e4D5qu+Zc1GEU3Na46M4ic0dZA6ytbu8k67pcLjPfrOc0jO/mkrSJl+T0Z3VLxWzaadWnV0tcHbiD8lNcwIr2bz6THtMaDBB3hfTieVWP06MUfNlwmXGnLyPuic2R2jT89a6Z/wBWYz1K/sjoyL893mU+PXhl97X3NqmmPy04C+VuLYo3SLu4B7LmqP7lP7V/JH7tfB+jkXBbDLbKOxiLt7wOqoBUB3lwzvituwblUBht1bx9+kZHfTcZA3E7lSuntcdy89TD57HTEXw4TjGHYw3OoV2VB1wek2faadLe9fcsWtcm6afAREUEhfHiGLYdhseeuKVKdWfVa0ncCdKYpVc1mYysylVqSyk54B6UEyGSM8gBxjsWkXvJbQuc5/P6zqztJfUa1wcdpGh3xV4mX5PRndUvFbNzsscwm/MUruhUOxtZhPAGVkF+dMcwe7wSs6jWaA4QQRpa5p1Padmg94OxbNklygX2EltO4c6tR1STNSn2gnS8dh07Dog7103bcvZjPU99WtHZUVNpc0LxjalN4exwBa4GQQVcuU6giKi4vLW29Oqxn4ntb8ygL0WKflLgDNd/aj/uqX+5SpZRYHV0NvrYnYLmkf7lb0v4K+ufkyaKFKtSrCWua4bQ4EcQiqWOPeTV6te+9p/QV07KfHbbJ6g6s/SfRYyYL3nU3s1Ek9QBXMfJq9Wvfe0/oK+DlCx445dODXTSozTp7CQem/vI4NatcOP119GObJ6J+zCYtil5jFV1Ws/Oe7g0dTWjqaNnfpJJXxoi9JLR5rewiIhBZb161s4PY9zHDU5ri1w3EaVuuBcpWMWuaytTFyNAB9Cpp7WiHbok7Vp9DD7y49Gk8jbmwOJ0LIWmC4pRc14a1pBkS9p+UqtRNcovN1PDOhP5TcDDXEW1fPOtpp0xJ1aXZx0duvsWpWWUdXFa7s+nTph8ljabYDYEx2yOvaO1YqrgGJVCXHMJJJPT6yZPUr8Hwa8t6zXPaA1smc5pkwQBoM9fwVYxTHBa8tXybDdW9K6aWvbIPw7QeorSsUsKmHvzTpB0tO0eK3pfDjNiL+mQB0h0m79nfq4LQzNHREQgst69a1cHse5jhqc1xa4biNK3fAeU3E7OG3DBcN9oQyoOHRd8N60RFWomuUXm6nhnfcFyuwTGoFO4aHn/AA39B+4A+l/LIWdX5lIBX32mN4tZACnd12Aamiu/NH8swuaul+GdM9X+SP0USAtIys5Q7LDAadsW162qQZp097h6R+6O8jr5zTOOY+PtLms6n1+crPLO5kwVkbfJuzp+kXPO/NHAafipjpku9EX1La1K0X4Ff3eJNqVK1R1R5qHpHX6LdGjQANg0BZJV29vStmhrG5oHVv3qxdRzGt5S4WGzWYPxgfX48dq11dQw/Da+JktY0ER0ifRAO3wSryT03yW3pb2GhnAdk54JVKyxL02XnFdd0jl6LbMd5PsbwkF7Q2uwazTnPA2mmdPCVqatNKltFKly9NFtrcV7RwfTe5jxqc1xaR3hdAyc5Tq9GGXjPON1edYAHjtczU7eI3Fc6RVuJrkmMlRwz9H4ZidjizBUo1W1G7WnV2Ea2nsOlfWvzdYX93hrxUo1XU3jraYnsI1OHYdC6BgXKlUZDbuhnfxKUA99MmO8HuXJfTUvHudkdTL8ux0S+wuzv30alRmc6i4vpnOcM0kRMA6erXsX2rU28o2TBH7d47ObVp+DYXz1Mv7e7kWtB9T+JUHm6Y+bnHsgbws1iyPtpmv6uNd9ownLOKM2ntxV/L9nr79XeuatBfoAJ3CVv15bDEaprVz56oYEuHRaBqa1moNEnQZOkmSSSrmNbTEAADYBC78c+mUjz8leumzG5C5T3mThcypQrVKDpdmtpkuY/a2YEHrG47Z+7GOUjG6sijbCg32nMc9+/SA0boKtXqh4ob20SstpelM0u+yhxnEP2l5Wd2ecLW/kbDfgsXmt2Dguh1rejX9JjXb2g/NYy6ydsq3ozTPYZHA/otEkuDN7fJqCLI4hg13YySM5vtN6t41j5LHIQdf5HQBZVf8AMP8A6VJF7yPep1f8w/8ApUkXmZvNnqYf+aPsyPyGwzJy1q0aFW4aLhoL3mo0vaSyJYcyAdOxYG+5J6YH2F4R2VaYM/zMiOBXRrTRTZ+FvyCuURkqOC145vyRwXFsi8fwuc63L2j9+kc9vAdId4CxLMOvn6qFTvpuHxK/SCxeI4DY30nNzHe03RxGo/NdMdV+SOW+l/FnFLPJu5q6ahDBs9J3w0Bbxk9gmTWGBr6pD3nSBDnZu8tGg9gjcvpxLAL2xkx5xvtNGre3WPl2rEro7Wuz/wAMEnD7r/Tf7W0wW/bLKVJw7GAEb+sL4MTyVovBNE5p9kklp3E6QtfwG6qWlemQdDnBjhtDjHwme5dEXJk9WKuzOvH6cs90cvr0atu4tc0tcNYKrXQsawilijdjx6Lv0O0LQrm3q2rix7YcNYXTiyq19nNlxOH9FSIi1MjAYjk66u9z2VGjOM5paYBOvSO3sWMq4BiNP9wO/C8frC6HhOD3OJnojNaNbyNG4bStww/ArGxghmc72naT3DUO5ZZM0x29zXHgq+5w23yaxy5PQs6zu3M6P5j0fisrQ5PMpq2u3az8Ven/AGkruCLmfVV7I6F0k+7OLjkzyi/gf6x/2L6LLk2xdhmq1jgP3WVR0t5MQF2BFH7myf2sfZzSvhl3ZDpUXNA+70R3jQvmXVFjr7BMPvZzqYafab0Tv2HvWk9V+SKV0v4s54i2C/yVu6Omm4VBs9F3x0H/AJoWCrUqlAw5padhBB+K6Zua4ZzVFTyiOcYiTB6p0aOxfZhuJ3OGuBY4x1tJ6J7uo9q+JW21vVunBjGy46h+p2DtUtJruQm0+x0u3rMuGteNTgHDcRK1HLPJOzvQazaQkaXwIMe0CPiNR179ss6AtabGAzmtDZ2wIlXLzJtxW0enUK50zgd7k1VZppOzh7LoDuOo/BfDZYHit8/zdO2qOd1jNgDtLj0QO0ldoGSlu6q5xd9nMtYNGvWCeoa9Sz1ChSt2hrGhoHUBC676lJfxOSelbf8AI5bhfJXeVYNxcsp/dptLz+YwAe4rP2/JfgNL0n3D99Vo+loW7ouZ57fudCwY17Gnnk1ybP7lX/Xcvt/6Ow9gAY+o0DQBLYHdmrY0Ufq38lv0Y+DUbjJCs30KzXdjmlvxErEXeDYhaaXUjG1vSG/Rq710VFpPU2ue5nXTQ+OxytF0S/waxv5LmQ72m6Hf/e9avieTV3aSWfaN7B0hvb193BdMZ5r6Oa8FT9mDREWxiFhMWwGncS6kA13s6mu8D8Pms2iAznJEx9K0rAggi4eCCNI+ypIsvkT+xf70/QxF5mbzZ6WHwRnbcQ1u4fJWKFHQ1u4fJTWZqEREAWLxHAbG/kluY72m6Cd41H5rKIpmnL2iKlUtM1jDcmKlrWa9z2uY3pCAQSRqkdUa9fUtnRFa7dvbKxChaQWNxnCKOKN09F49F0fA7QskirNOXtFqlUtM51c4NiNu7NNF7u1rS4HvH6rL4RkvUfDq/RHsA6TvI1d2nctuRb11NNaMJ6aU9kadNlIBrQABoAAgDuUkRc50BERAEREAREQBQq0qdYQ5ocNhAI4FTRAY92CYY7/AZ3CPgF9Vta29qIZTa3c0Cd+1XIpdN8shSlwgiIoJCIiAIiIAiIgCIiAIiIDFYtgVriMmMx/tAa/xDr+fatNxLDLrDTD26DqcNLT3/oujqFalTrgtc0OB1giQVvjz1Hb2MMmCb7rk5ci2TGcmKlGX0Zc3rZrcN3tbte9a5qXdFq1tHDcOHpm55FfsH+9P0MRMiv2D/en6GIvOzebPRw+CM+wQAvVy/kKykxjKOjdOurh1YsqMDSQ0QC0kjogLqCzNAiIgCIiAIiIAiIgCIiAIiIAiIgCIiAIiIAiIgCIiAIiIAiIgCIiAIiIAiIgCIiAIiIAsRjGA22Iy4dCp7QGv8Q69+tZdFaacvaK1KpaZh8mLKvYU6jHiD5wkaZBGazSOzQUWYRKr1PbEz6VpH//Z"/>
          <p:cNvSpPr>
            <a:spLocks noChangeAspect="1" noChangeArrowheads="1"/>
          </p:cNvSpPr>
          <p:nvPr/>
        </p:nvSpPr>
        <p:spPr bwMode="auto">
          <a:xfrm>
            <a:off x="155575" y="-2605088"/>
            <a:ext cx="11353800" cy="5429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lowchart: Document 18"/>
          <p:cNvSpPr/>
          <p:nvPr/>
        </p:nvSpPr>
        <p:spPr>
          <a:xfrm flipH="1" flipV="1">
            <a:off x="1312522" y="6551614"/>
            <a:ext cx="3800280" cy="1610803"/>
          </a:xfrm>
          <a:prstGeom prst="flowChartDocumen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5" cstate="print">
            <a:extLst>
              <a:ext uri="{28A0092B-C50C-407E-A947-70E740481C1C}">
                <a14:useLocalDpi xmlns:a14="http://schemas.microsoft.com/office/drawing/2010/main"/>
              </a:ext>
            </a:extLst>
          </a:blip>
          <a:srcRect l="41346" b="25517"/>
          <a:stretch/>
        </p:blipFill>
        <p:spPr>
          <a:xfrm>
            <a:off x="6567948" y="4773074"/>
            <a:ext cx="2627878" cy="2502797"/>
          </a:xfrm>
          <a:prstGeom prst="rect">
            <a:avLst/>
          </a:prstGeom>
          <a:ln>
            <a:noFill/>
          </a:ln>
          <a:effectLst>
            <a:glow rad="50800">
              <a:srgbClr val="FFFFFF"/>
            </a:glow>
            <a:softEdge rad="0"/>
          </a:effectLst>
        </p:spPr>
      </p:pic>
      <p:sp>
        <p:nvSpPr>
          <p:cNvPr id="14" name="Shape 125"/>
          <p:cNvSpPr txBox="1">
            <a:spLocks/>
          </p:cNvSpPr>
          <p:nvPr/>
        </p:nvSpPr>
        <p:spPr>
          <a:xfrm rot="20945123">
            <a:off x="7666062" y="5497336"/>
            <a:ext cx="1997546" cy="1192504"/>
          </a:xfrm>
          <a:prstGeom prst="rect">
            <a:avLst/>
          </a:prstGeom>
          <a:noFill/>
          <a:ln>
            <a:noFill/>
          </a:ln>
        </p:spPr>
        <p:txBody>
          <a:bodyPr spcFirstLastPara="1" lIns="91425" tIns="45700" rIns="91425" bIns="45700" numCol="1" anchor="t" anchorCtr="0">
            <a:prstTxWarp prst="textArchDown">
              <a:avLst>
                <a:gd name="adj" fmla="val 21563377"/>
              </a:avLst>
            </a:prstTxWarp>
            <a:noAutofit/>
          </a:bodyPr>
          <a:lstStyle>
            <a:defPPr marR="0" algn="l" rtl="0">
              <a:lnSpc>
                <a:spcPct val="100000"/>
              </a:lnSpc>
              <a:spcBef>
                <a:spcPts val="0"/>
              </a:spcBef>
              <a:spcAft>
                <a:spcPts val="0"/>
              </a:spcAft>
            </a:defPPr>
            <a:lvl1pPr marL="0" marR="0" indent="0" algn="r" rtl="0">
              <a:lnSpc>
                <a:spcPct val="90000"/>
              </a:lnSpc>
              <a:spcBef>
                <a:spcPts val="0"/>
              </a:spcBef>
              <a:spcAft>
                <a:spcPts val="0"/>
              </a:spcAft>
              <a:buClr>
                <a:schemeClr val="accent1"/>
              </a:buClr>
              <a:buFont typeface="Questrial"/>
              <a:buNone/>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algn="l">
              <a:buClr>
                <a:srgbClr val="F2F2F2"/>
              </a:buClr>
              <a:buSzPct val="25000"/>
              <a:buFont typeface="Arial"/>
              <a:buNone/>
            </a:pPr>
            <a:r>
              <a:rPr lang="en-US" sz="1200" i="1" dirty="0">
                <a:solidFill>
                  <a:schemeClr val="bg2"/>
                </a:solidFill>
                <a:latin typeface="Questrial"/>
                <a:ea typeface="Questrial"/>
                <a:cs typeface="Questrial"/>
                <a:sym typeface="Questrial"/>
              </a:rPr>
              <a:t>	Matt </a:t>
            </a:r>
            <a:r>
              <a:rPr lang="en-US" sz="1200" i="1" dirty="0" err="1">
                <a:solidFill>
                  <a:schemeClr val="bg2"/>
                </a:solidFill>
                <a:latin typeface="Questrial"/>
                <a:ea typeface="Questrial"/>
                <a:cs typeface="Questrial"/>
                <a:sym typeface="Questrial"/>
              </a:rPr>
              <a:t>Kleffer</a:t>
            </a:r>
            <a:endParaRPr lang="en-US" sz="1200" i="1" dirty="0">
              <a:solidFill>
                <a:schemeClr val="bg2"/>
              </a:solidFill>
              <a:latin typeface="Questrial"/>
              <a:ea typeface="Questrial"/>
              <a:cs typeface="Questrial"/>
              <a:sym typeface="Questrial"/>
            </a:endParaRPr>
          </a:p>
        </p:txBody>
      </p:sp>
      <p:sp>
        <p:nvSpPr>
          <p:cNvPr id="20" name="Flowchart: Document 19"/>
          <p:cNvSpPr/>
          <p:nvPr/>
        </p:nvSpPr>
        <p:spPr>
          <a:xfrm flipV="1">
            <a:off x="3417948" y="6551614"/>
            <a:ext cx="3496122" cy="1610803"/>
          </a:xfrm>
          <a:prstGeom prst="flowChartDocumen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263020" y="4439009"/>
            <a:ext cx="1194879" cy="307777"/>
          </a:xfrm>
          <a:prstGeom prst="rect">
            <a:avLst/>
          </a:prstGeom>
          <a:noFill/>
        </p:spPr>
        <p:txBody>
          <a:bodyPr wrap="none" rtlCol="0">
            <a:spAutoFit/>
          </a:bodyPr>
          <a:lstStyle/>
          <a:p>
            <a:pPr marL="115888" indent="-115888">
              <a:buFont typeface="Arial" panose="020B0604020202020204" pitchFamily="34" charset="0"/>
              <a:buChar char="•"/>
            </a:pPr>
            <a:r>
              <a:rPr lang="en-US" b="1" dirty="0" smtClean="0">
                <a:latin typeface="+mn-lt"/>
              </a:rPr>
              <a:t>Strandings</a:t>
            </a:r>
            <a:endParaRPr lang="en-US" b="1" dirty="0">
              <a:latin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4" name="Shape 114"/>
          <p:cNvSpPr txBox="1">
            <a:spLocks noGrp="1"/>
          </p:cNvSpPr>
          <p:nvPr>
            <p:ph type="body" idx="4294967295"/>
          </p:nvPr>
        </p:nvSpPr>
        <p:spPr>
          <a:xfrm>
            <a:off x="131762" y="260274"/>
            <a:ext cx="5700713" cy="801687"/>
          </a:xfrm>
          <a:prstGeom prst="rect">
            <a:avLst/>
          </a:prstGeom>
          <a:noFill/>
          <a:ln>
            <a:noFill/>
          </a:ln>
        </p:spPr>
        <p:txBody>
          <a:bodyPr lIns="91425" tIns="45700" rIns="91425" bIns="45700" anchor="b" anchorCtr="0">
            <a:noAutofit/>
          </a:bodyPr>
          <a:lstStyle/>
          <a:p>
            <a:pPr marL="177800" indent="0">
              <a:buSzPct val="25000"/>
              <a:buNone/>
            </a:pPr>
            <a:r>
              <a:rPr lang="en-US" sz="4000" b="1" dirty="0" smtClean="0">
                <a:solidFill>
                  <a:schemeClr val="accent2">
                    <a:lumMod val="60000"/>
                    <a:lumOff val="40000"/>
                  </a:schemeClr>
                </a:solidFill>
                <a:effectLst>
                  <a:innerShdw blurRad="63500" dist="50800" dir="13500000">
                    <a:prstClr val="black">
                      <a:alpha val="50000"/>
                    </a:prstClr>
                  </a:innerShdw>
                </a:effectLst>
                <a:latin typeface="+mj-lt"/>
                <a:ea typeface="Questrial"/>
                <a:cs typeface="Questrial"/>
                <a:sym typeface="Questrial"/>
              </a:rPr>
              <a:t>Objectives</a:t>
            </a:r>
            <a:endParaRPr lang="en-US" sz="4000" b="1" dirty="0">
              <a:solidFill>
                <a:schemeClr val="accent2">
                  <a:lumMod val="60000"/>
                  <a:lumOff val="40000"/>
                </a:schemeClr>
              </a:solidFill>
              <a:effectLst>
                <a:innerShdw blurRad="63500" dist="50800" dir="13500000">
                  <a:prstClr val="black">
                    <a:alpha val="50000"/>
                  </a:prstClr>
                </a:innerShdw>
              </a:effectLst>
              <a:latin typeface="+mj-lt"/>
              <a:ea typeface="Questrial"/>
              <a:cs typeface="Questrial"/>
              <a:sym typeface="Questrial"/>
            </a:endParaRPr>
          </a:p>
        </p:txBody>
      </p:sp>
      <p:sp>
        <p:nvSpPr>
          <p:cNvPr id="18" name="Flowchart: Document 17"/>
          <p:cNvSpPr/>
          <p:nvPr/>
        </p:nvSpPr>
        <p:spPr>
          <a:xfrm flipV="1">
            <a:off x="-181029" y="5627138"/>
            <a:ext cx="10034016" cy="1241030"/>
          </a:xfrm>
          <a:prstGeom prst="flowChartDocumen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ocument 10"/>
          <p:cNvSpPr/>
          <p:nvPr/>
        </p:nvSpPr>
        <p:spPr>
          <a:xfrm flipV="1">
            <a:off x="-126491" y="5818330"/>
            <a:ext cx="4732530" cy="1191125"/>
          </a:xfrm>
          <a:prstGeom prst="flowChartDocumen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Document 16"/>
          <p:cNvSpPr/>
          <p:nvPr/>
        </p:nvSpPr>
        <p:spPr>
          <a:xfrm rot="10800000">
            <a:off x="-308208" y="5960564"/>
            <a:ext cx="10034016" cy="897436"/>
          </a:xfrm>
          <a:prstGeom prst="flowChartDocumen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descr="data:image/jpeg;base64,/9j/4AAQSkZJRgABAQAAAQABAAD/2wCEAAkGBwgHEhITEw4SExUWFhUVFxcWDhQXFxUaFBUXFxgVGhYYHCggGSAlHRQUITEiKDU3Li8uGB8zRDMtNygtMCwBCgoKDg0OGhAQGislICQsLCwsLCwsLCw0LCwsLDQsLCwsNSwsLCwsLCwsLCwsLCw0LCwsLSwsLCwsLCwsLCwsLP/AABEIAJsBRQMBIgACEQEDEQH/xAAcAAEAAgMBAQEAAAAAAAAAAAAAAgMFBgcBBAj/xABGEAABAwIBBwcJBQYFBQAAAAABAAIRAwQFBhIhMVFxkQcUIkFhgdEIEzI0UnOhsbIjYnKSwTNCY4KzwkN0k9LwFoSio+H/xAAZAQEAAwEBAAAAAAAAAAAAAAAAAQIDBAX/xAAnEQADAAIBAwQBBQEAAAAAAAAAAQIDETEEITISQVFhUhMUIkKRM//aAAwDAQACEQMRAD8A+ryb3FtrfHZUYf8A1ldV59W2N4HxXKvJx9Uv/eM/pldOhWlFKZfz6tsbwPinPq2xvA+KohIVtIjbL+fVtjeB8U59W2N4HxVEJCaQ2y/n1bY3gfFOfVtjeB8VRCQmkNsv59W2N4HxTn1bY3gfFUQkJpDbL+fVtjeB8U59W2N4HxVEJCaQ2y/n1bY3gfFOfVtjeB8VRCQmkNsv59W2N4HxTn1bY3gfFUQkJpDbL+fVtjeB8U59W2N4HxVEJCaQ2y/n1bY3gfFOfVtjeB8VRCQmkNsv59W2N4HxTn1bY3gfFUQkJpDbL+fVtjeB8U59W2N4HxVEJCaQ2y/n1bY3gfFOfVtjeB8VRCQmkNsv59W2N4HxTn1bY3gfFUQkJpDbL+fVtjeB8U59W2N4HxVEJCaQ2y/n1bY3gfFOfVtjeB8VRCQmkNsv59W2N4HxTn1bY3gfFUQkJpDbL+fVtjeB8U59W2N4HxVEJCaQ2y/n1bY3gfFOfVtjeB8VRCQmkNsv59W2N4HxTn1bY3gfFUQkJpDbMna1XVmyY19SKFh6PeUVHyXXByHycPVb73jP6ZXUoXLfJv8AVb73jP6ZXVYUyRRCEhThIVipCEhThIQEISFOEhAQhIU4SEBCEhThIQEISFOEhAQhIU4SEBCEhThIQEISFOEhAQhIU4SEBCEhThIQEISFOEhAQhIU4SEBCEhThIQEISFOEhAQhIU4SEBCEhThIQEISFOEhAQhIU4SEB9dl6Pei9tPR70VHyXRx/ybvVb73rPoK6xC5P5Nvq1971n0FdbhSgyEJCnCQpIIQkKcJCAhCQpwkICEJCnCQgIQkKcJCAhCQpwkICEJCnCQgIQkKcJCAhCQpwkICEJCnCQgIQkKcJCAhCQpwkICEJCnCQgIQkKcJCAhCQpwkICEJCnCQgIQkKcJCAhCQpwkICEJCnCQgLrbV3ovaOgIqMsce8mz1a996z6CuuwuReTX6te+9p/QV2GFKIK4SFZCQgK4SFZCQgK4SFZCQgK4SFZCQgK4SFZCQgK4SFZCQgK4SFZCQgK4SFZCQgK4SFZCQgK4SFZCQgK4SFZCQgK4SFZCQgK4SFZCQgK4SFZCQgK4SFZCQgK4SFZCQgK4SFZCQgK4SFZCQgK4SFZCQgPaegIvWooJOO+TX6te+9p/QV2OFxzyavVr33tP6CuyIDyEheogPISF6iA8hIXqIDyEheogPISF6iA8hIXqIDyEheogPISF6iA8hIXqIDyEheogPISF6iA8hIXqIDyEheogPISF6iA8hIXqIDyEheogPISF6iA8hIXqIDyEheogCIiA435NXq1772n9BXZFxvyavVr33tP6CuyIAix2N43h2BMz69UMB0NGtzzsa0aT+i5/iPKvVJIoWgA6nVXyTvYzV+ZaRiquEZ3liOWdRRcho8qmNNPToWzhsa2o08S9yzuGcqmHVoFe3qUfvNPnGjtMAO4AqzwWvYouoxv3OgoviwzFcPxZudRrsqDrzXAkdjhraewr7Vi1o3T3wEWNxTG7LDTDiS72WwT3zoCx9LK60celSqAbeif1WixW1tIzeWE9NmxItaxfLnA8KALnveSJDWUnSe90NG4lard8rDp+ysdG19fT+Vrf1UrDb9iKzQuWdPRcppcq98D0rKk4dlZzfiWlZvDuVHB7iBVpVaJ2x5xg729L/wAUeC17ELPjfub2i+TDcUsMUbnUazKg6814MdhGsHsK+tZNaNk9hERAFXVr0aPpPa3e4D5qu+Zc1GEU3Na46M4ic0dZA6ytbu8k67pcLjPfrOc0jO/mkrSJl+T0Z3VLxWzaadWnV0tcHbiD8lNcwIr2bz6THtMaDBB3hfTieVWP06MUfNlwmXGnLyPuic2R2jT89a6Z/wBWYz1K/sjoyL893mU+PXhl97X3NqmmPy04C+VuLYo3SLu4B7LmqP7lP7V/JH7tfB+jkXBbDLbKOxiLt7wOqoBUB3lwzvituwblUBht1bx9+kZHfTcZA3E7lSuntcdy89TD57HTEXw4TjGHYw3OoV2VB1wek2faadLe9fcsWtcm6afAREUEhfHiGLYdhseeuKVKdWfVa0ncCdKYpVc1mYysylVqSyk54B6UEyGSM8gBxjsWkXvJbQuc5/P6zqztJfUa1wcdpGh3xV4mX5PRndUvFbNzsscwm/MUruhUOxtZhPAGVkF+dMcwe7wSs6jWaA4QQRpa5p1Padmg94OxbNklygX2EltO4c6tR1STNSn2gnS8dh07Dog7103bcvZjPU99WtHZUVNpc0LxjalN4exwBa4GQQVcuU6giKi4vLW29Oqxn4ntb8ygL0WKflLgDNd/aj/uqX+5SpZRYHV0NvrYnYLmkf7lb0v4K+ufkyaKFKtSrCWua4bQ4EcQiqWOPeTV6te+9p/QV07KfHbbJ6g6s/SfRYyYL3nU3s1Ek9QBXMfJq9Wvfe0/oK+DlCx445dODXTSozTp7CQem/vI4NatcOP119GObJ6J+zCYtil5jFV1Ws/Oe7g0dTWjqaNnfpJJXxoi9JLR5rewiIhBZb161s4PY9zHDU5ri1w3EaVuuBcpWMWuaytTFyNAB9Cpp7WiHbok7Vp9DD7y49Gk8jbmwOJ0LIWmC4pRc14a1pBkS9p+UqtRNcovN1PDOhP5TcDDXEW1fPOtpp0xJ1aXZx0duvsWpWWUdXFa7s+nTph8ljabYDYEx2yOvaO1YqrgGJVCXHMJJJPT6yZPUr8Hwa8t6zXPaA1smc5pkwQBoM9fwVYxTHBa8tXybDdW9K6aWvbIPw7QeorSsUsKmHvzTpB0tO0eK3pfDjNiL+mQB0h0m79nfq4LQzNHREQgst69a1cHse5jhqc1xa4biNK3fAeU3E7OG3DBcN9oQyoOHRd8N60RFWomuUXm6nhnfcFyuwTGoFO4aHn/AA39B+4A+l/LIWdX5lIBX32mN4tZACnd12Aamiu/NH8swuaul+GdM9X+SP0USAtIys5Q7LDAadsW162qQZp097h6R+6O8jr5zTOOY+PtLms6n1+crPLO5kwVkbfJuzp+kXPO/NHAafipjpku9EX1La1K0X4Ff3eJNqVK1R1R5qHpHX6LdGjQANg0BZJV29vStmhrG5oHVv3qxdRzGt5S4WGzWYPxgfX48dq11dQw/Da+JktY0ER0ifRAO3wSryT03yW3pb2GhnAdk54JVKyxL02XnFdd0jl6LbMd5PsbwkF7Q2uwazTnPA2mmdPCVqatNKltFKly9NFtrcV7RwfTe5jxqc1xaR3hdAyc5Tq9GGXjPON1edYAHjtczU7eI3Fc6RVuJrkmMlRwz9H4ZidjizBUo1W1G7WnV2Ea2nsOlfWvzdYX93hrxUo1XU3jraYnsI1OHYdC6BgXKlUZDbuhnfxKUA99MmO8HuXJfTUvHudkdTL8ux0S+wuzv30alRmc6i4vpnOcM0kRMA6erXsX2rU28o2TBH7d47ObVp+DYXz1Mv7e7kWtB9T+JUHm6Y+bnHsgbws1iyPtpmv6uNd9ownLOKM2ntxV/L9nr79XeuatBfoAJ3CVv15bDEaprVz56oYEuHRaBqa1moNEnQZOkmSSSrmNbTEAADYBC78c+mUjz8leumzG5C5T3mThcypQrVKDpdmtpkuY/a2YEHrG47Z+7GOUjG6sijbCg32nMc9+/SA0boKtXqh4ob20SstpelM0u+yhxnEP2l5Wd2ecLW/kbDfgsXmt2Dguh1rejX9JjXb2g/NYy6ydsq3ozTPYZHA/otEkuDN7fJqCLI4hg13YySM5vtN6t41j5LHIQdf5HQBZVf8AMP8A6VJF7yPep1f8w/8ApUkXmZvNnqYf+aPsyPyGwzJy1q0aFW4aLhoL3mo0vaSyJYcyAdOxYG+5J6YH2F4R2VaYM/zMiOBXRrTRTZ+FvyCuURkqOC145vyRwXFsi8fwuc63L2j9+kc9vAdId4CxLMOvn6qFTvpuHxK/SCxeI4DY30nNzHe03RxGo/NdMdV+SOW+l/FnFLPJu5q6ahDBs9J3w0Bbxk9gmTWGBr6pD3nSBDnZu8tGg9gjcvpxLAL2xkx5xvtNGre3WPl2rEro7Wuz/wAMEnD7r/Tf7W0wW/bLKVJw7GAEb+sL4MTyVovBNE5p9kklp3E6QtfwG6qWlemQdDnBjhtDjHwme5dEXJk9WKuzOvH6cs90cvr0atu4tc0tcNYKrXQsawilijdjx6Lv0O0LQrm3q2rix7YcNYXTiyq19nNlxOH9FSIi1MjAYjk66u9z2VGjOM5paYBOvSO3sWMq4BiNP9wO/C8frC6HhOD3OJnojNaNbyNG4bStww/ArGxghmc72naT3DUO5ZZM0x29zXHgq+5w23yaxy5PQs6zu3M6P5j0fisrQ5PMpq2u3az8Ven/AGkruCLmfVV7I6F0k+7OLjkzyi/gf6x/2L6LLk2xdhmq1jgP3WVR0t5MQF2BFH7myf2sfZzSvhl3ZDpUXNA+70R3jQvmXVFjr7BMPvZzqYafab0Tv2HvWk9V+SKV0v4s54i2C/yVu6Omm4VBs9F3x0H/AJoWCrUqlAw5padhBB+K6Zua4ZzVFTyiOcYiTB6p0aOxfZhuJ3OGuBY4x1tJ6J7uo9q+JW21vVunBjGy46h+p2DtUtJruQm0+x0u3rMuGteNTgHDcRK1HLPJOzvQazaQkaXwIMe0CPiNR179ss6AtabGAzmtDZ2wIlXLzJtxW0enUK50zgd7k1VZppOzh7LoDuOo/BfDZYHit8/zdO2qOd1jNgDtLj0QO0ldoGSlu6q5xd9nMtYNGvWCeoa9Sz1ChSt2hrGhoHUBC676lJfxOSelbf8AI5bhfJXeVYNxcsp/dptLz+YwAe4rP2/JfgNL0n3D99Vo+loW7ouZ57fudCwY17Gnnk1ybP7lX/Xcvt/6Ow9gAY+o0DQBLYHdmrY0Ufq38lv0Y+DUbjJCs30KzXdjmlvxErEXeDYhaaXUjG1vSG/Rq710VFpPU2ue5nXTQ+OxytF0S/waxv5LmQ72m6Hf/e9avieTV3aSWfaN7B0hvb193BdMZ5r6Oa8FT9mDREWxiFhMWwGncS6kA13s6mu8D8Pms2iAznJEx9K0rAggi4eCCNI+ypIsvkT+xf70/QxF5mbzZ6WHwRnbcQ1u4fJWKFHQ1u4fJTWZqEREAWLxHAbG/kluY72m6Cd41H5rKIpmnL2iKlUtM1jDcmKlrWa9z2uY3pCAQSRqkdUa9fUtnRFa7dvbKxChaQWNxnCKOKN09F49F0fA7QskirNOXtFqlUtM51c4NiNu7NNF7u1rS4HvH6rL4RkvUfDq/RHsA6TvI1d2nctuRb11NNaMJ6aU9kadNlIBrQABoAAgDuUkRc50BERAEREAREQBQq0qdYQ5ocNhAI4FTRAY92CYY7/AZ3CPgF9Vta29qIZTa3c0Cd+1XIpdN8shSlwgiIoJCIiAIiIAiIgCIiAIiIDFYtgVriMmMx/tAa/xDr+fatNxLDLrDTD26DqcNLT3/oujqFalTrgtc0OB1giQVvjz1Hb2MMmCb7rk5ci2TGcmKlGX0Zc3rZrcN3tbte9a5qXdFq1tHDcOHpm55FfsH+9P0MRMiv2D/en6GIvOzebPRw+CM+wQAvVy/kKykxjKOjdOurh1YsqMDSQ0QC0kjogLqCzNAiIgCIiAIiIAiIgCIiAIiIAiIgCIiAIiIAiIgCIiAIiIAiIgCIiAIiIAiIgCIiAIiIAsRjGA22Iy4dCp7QGv8Q69+tZdFaacvaK1KpaZh8mLKvYU6jHiD5wkaZBGazSOzQUWYRKr1PbEz6VpH//Z"/>
          <p:cNvSpPr>
            <a:spLocks noChangeAspect="1" noChangeArrowheads="1"/>
          </p:cNvSpPr>
          <p:nvPr/>
        </p:nvSpPr>
        <p:spPr bwMode="auto">
          <a:xfrm>
            <a:off x="155575" y="-2605088"/>
            <a:ext cx="11353800" cy="5429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lowchart: Document 18"/>
          <p:cNvSpPr/>
          <p:nvPr/>
        </p:nvSpPr>
        <p:spPr>
          <a:xfrm flipH="1" flipV="1">
            <a:off x="1312522" y="6551614"/>
            <a:ext cx="3800280" cy="1610803"/>
          </a:xfrm>
          <a:prstGeom prst="flowChartDocumen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567948" y="4773074"/>
            <a:ext cx="2627878" cy="2502797"/>
          </a:xfrm>
          <a:prstGeom prst="rect">
            <a:avLst/>
          </a:prstGeom>
          <a:ln>
            <a:noFill/>
          </a:ln>
          <a:effectLst>
            <a:glow rad="50800">
              <a:srgbClr val="FFFFFF"/>
            </a:glow>
            <a:softEdge rad="0"/>
          </a:effectLst>
        </p:spPr>
      </p:pic>
      <p:sp>
        <p:nvSpPr>
          <p:cNvPr id="14" name="Shape 125"/>
          <p:cNvSpPr txBox="1">
            <a:spLocks/>
          </p:cNvSpPr>
          <p:nvPr/>
        </p:nvSpPr>
        <p:spPr>
          <a:xfrm rot="20945123">
            <a:off x="7666062" y="5497336"/>
            <a:ext cx="1997546" cy="1192504"/>
          </a:xfrm>
          <a:prstGeom prst="rect">
            <a:avLst/>
          </a:prstGeom>
          <a:noFill/>
          <a:ln>
            <a:noFill/>
          </a:ln>
        </p:spPr>
        <p:txBody>
          <a:bodyPr spcFirstLastPara="1" lIns="91425" tIns="45700" rIns="91425" bIns="45700" numCol="1" anchor="t" anchorCtr="0">
            <a:prstTxWarp prst="textArchDown">
              <a:avLst>
                <a:gd name="adj" fmla="val 21563377"/>
              </a:avLst>
            </a:prstTxWarp>
            <a:noAutofit/>
          </a:bodyPr>
          <a:lstStyle>
            <a:defPPr marR="0" algn="l" rtl="0">
              <a:lnSpc>
                <a:spcPct val="100000"/>
              </a:lnSpc>
              <a:spcBef>
                <a:spcPts val="0"/>
              </a:spcBef>
              <a:spcAft>
                <a:spcPts val="0"/>
              </a:spcAft>
            </a:defPPr>
            <a:lvl1pPr marL="0" marR="0" indent="0" algn="r" rtl="0">
              <a:lnSpc>
                <a:spcPct val="90000"/>
              </a:lnSpc>
              <a:spcBef>
                <a:spcPts val="0"/>
              </a:spcBef>
              <a:spcAft>
                <a:spcPts val="0"/>
              </a:spcAft>
              <a:buClr>
                <a:schemeClr val="accent1"/>
              </a:buClr>
              <a:buFont typeface="Questrial"/>
              <a:buNone/>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algn="l">
              <a:buClr>
                <a:srgbClr val="F2F2F2"/>
              </a:buClr>
              <a:buSzPct val="25000"/>
              <a:buFont typeface="Arial"/>
              <a:buNone/>
            </a:pPr>
            <a:r>
              <a:rPr lang="en-US" sz="1200" i="1" dirty="0">
                <a:solidFill>
                  <a:schemeClr val="bg2"/>
                </a:solidFill>
                <a:latin typeface="Questrial"/>
                <a:ea typeface="Questrial"/>
                <a:cs typeface="Questrial"/>
                <a:sym typeface="Questrial"/>
              </a:rPr>
              <a:t>	Matt </a:t>
            </a:r>
            <a:r>
              <a:rPr lang="en-US" sz="1200" i="1" dirty="0" err="1">
                <a:solidFill>
                  <a:schemeClr val="bg2"/>
                </a:solidFill>
                <a:latin typeface="Questrial"/>
                <a:ea typeface="Questrial"/>
                <a:cs typeface="Questrial"/>
                <a:sym typeface="Questrial"/>
              </a:rPr>
              <a:t>Kleffer</a:t>
            </a:r>
            <a:endParaRPr lang="en-US" sz="1200" i="1" dirty="0">
              <a:solidFill>
                <a:schemeClr val="bg2"/>
              </a:solidFill>
              <a:latin typeface="Questrial"/>
              <a:ea typeface="Questrial"/>
              <a:cs typeface="Questrial"/>
              <a:sym typeface="Questrial"/>
            </a:endParaRPr>
          </a:p>
        </p:txBody>
      </p:sp>
      <p:sp>
        <p:nvSpPr>
          <p:cNvPr id="20" name="Flowchart: Document 19"/>
          <p:cNvSpPr/>
          <p:nvPr/>
        </p:nvSpPr>
        <p:spPr>
          <a:xfrm flipV="1">
            <a:off x="3417948" y="6551614"/>
            <a:ext cx="3496122" cy="1610803"/>
          </a:xfrm>
          <a:prstGeom prst="flowChartDocumen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hape 131"/>
          <p:cNvSpPr txBox="1">
            <a:spLocks/>
          </p:cNvSpPr>
          <p:nvPr/>
        </p:nvSpPr>
        <p:spPr>
          <a:xfrm>
            <a:off x="4758412" y="2940821"/>
            <a:ext cx="3950207" cy="704088"/>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L="0" marR="0" indent="0" algn="ctr" rtl="0">
              <a:lnSpc>
                <a:spcPct val="90000"/>
              </a:lnSpc>
              <a:spcBef>
                <a:spcPts val="1000"/>
              </a:spcBef>
              <a:spcAft>
                <a:spcPts val="0"/>
              </a:spcAft>
              <a:buClr>
                <a:schemeClr val="dk1"/>
              </a:buClr>
              <a:buFont typeface="Arial"/>
              <a:buNone/>
              <a:defRPr sz="2400" b="0" i="0" u="none" strike="noStrike" cap="none" baseline="0">
                <a:solidFill>
                  <a:srgbClr val="000000"/>
                </a:solidFill>
                <a:latin typeface="Arial"/>
                <a:ea typeface="Arial"/>
                <a:cs typeface="Arial"/>
                <a:sym typeface="Arial"/>
                <a:rtl val="0"/>
              </a:defRPr>
            </a:lvl1pPr>
            <a:lvl2pPr marL="457200" marR="0" indent="0" algn="ctr" rtl="0">
              <a:lnSpc>
                <a:spcPct val="90000"/>
              </a:lnSpc>
              <a:spcBef>
                <a:spcPts val="500"/>
              </a:spcBef>
              <a:spcAft>
                <a:spcPts val="0"/>
              </a:spcAft>
              <a:buClr>
                <a:schemeClr val="dk1"/>
              </a:buClr>
              <a:buFont typeface="Arial"/>
              <a:buNone/>
              <a:defRPr sz="2000" b="0" i="0" u="none" strike="noStrike" cap="none" baseline="0">
                <a:solidFill>
                  <a:srgbClr val="000000"/>
                </a:solidFill>
                <a:latin typeface="Arial"/>
                <a:ea typeface="Arial"/>
                <a:cs typeface="Arial"/>
                <a:sym typeface="Arial"/>
                <a:rtl val="0"/>
              </a:defRPr>
            </a:lvl2pPr>
            <a:lvl3pPr marL="914400" marR="0" indent="0" algn="ctr" rtl="0">
              <a:lnSpc>
                <a:spcPct val="90000"/>
              </a:lnSpc>
              <a:spcBef>
                <a:spcPts val="500"/>
              </a:spcBef>
              <a:spcAft>
                <a:spcPts val="0"/>
              </a:spcAft>
              <a:buClr>
                <a:schemeClr val="dk1"/>
              </a:buClr>
              <a:buFont typeface="Arial"/>
              <a:buNone/>
              <a:defRPr sz="1800" b="0" i="0" u="none" strike="noStrike" cap="none" baseline="0">
                <a:solidFill>
                  <a:srgbClr val="000000"/>
                </a:solidFill>
                <a:latin typeface="Arial"/>
                <a:ea typeface="Arial"/>
                <a:cs typeface="Arial"/>
                <a:sym typeface="Arial"/>
                <a:rtl val="0"/>
              </a:defRPr>
            </a:lvl3pPr>
            <a:lvl4pPr marL="1371600" marR="0" indent="0" algn="ctr" rtl="0">
              <a:lnSpc>
                <a:spcPct val="90000"/>
              </a:lnSpc>
              <a:spcBef>
                <a:spcPts val="500"/>
              </a:spcBef>
              <a:spcAft>
                <a:spcPts val="0"/>
              </a:spcAft>
              <a:buClr>
                <a:schemeClr val="dk1"/>
              </a:buClr>
              <a:buFont typeface="Arial"/>
              <a:buNone/>
              <a:defRPr sz="1600" b="0" i="0" u="none" strike="noStrike" cap="none" baseline="0">
                <a:solidFill>
                  <a:srgbClr val="000000"/>
                </a:solidFill>
                <a:latin typeface="Arial"/>
                <a:ea typeface="Arial"/>
                <a:cs typeface="Arial"/>
                <a:sym typeface="Arial"/>
                <a:rtl val="0"/>
              </a:defRPr>
            </a:lvl4pPr>
            <a:lvl5pPr marL="1828800" marR="0" indent="0" algn="ctr" rtl="0">
              <a:lnSpc>
                <a:spcPct val="90000"/>
              </a:lnSpc>
              <a:spcBef>
                <a:spcPts val="500"/>
              </a:spcBef>
              <a:spcAft>
                <a:spcPts val="0"/>
              </a:spcAft>
              <a:buClr>
                <a:schemeClr val="dk1"/>
              </a:buClr>
              <a:buFont typeface="Arial"/>
              <a:buNone/>
              <a:defRPr sz="1600" b="0" i="0" u="none" strike="noStrike" cap="none" baseline="0">
                <a:solidFill>
                  <a:srgbClr val="000000"/>
                </a:solidFill>
                <a:latin typeface="Arial"/>
                <a:ea typeface="Arial"/>
                <a:cs typeface="Arial"/>
                <a:sym typeface="Arial"/>
                <a:rtl val="0"/>
              </a:defRPr>
            </a:lvl5pPr>
            <a:lvl6pPr marL="2286000" marR="0" indent="0" algn="ctr" rtl="0">
              <a:lnSpc>
                <a:spcPct val="90000"/>
              </a:lnSpc>
              <a:spcBef>
                <a:spcPts val="500"/>
              </a:spcBef>
              <a:spcAft>
                <a:spcPts val="0"/>
              </a:spcAft>
              <a:buClr>
                <a:schemeClr val="dk1"/>
              </a:buClr>
              <a:buFont typeface="Arial"/>
              <a:buNone/>
              <a:defRPr sz="1600" b="0" i="0" u="none" strike="noStrike" cap="none" baseline="0">
                <a:solidFill>
                  <a:srgbClr val="000000"/>
                </a:solidFill>
                <a:latin typeface="Arial"/>
                <a:ea typeface="Arial"/>
                <a:cs typeface="Arial"/>
                <a:sym typeface="Arial"/>
                <a:rtl val="0"/>
              </a:defRPr>
            </a:lvl6pPr>
            <a:lvl7pPr marL="2743200" marR="0" indent="0" algn="ctr" rtl="0">
              <a:lnSpc>
                <a:spcPct val="90000"/>
              </a:lnSpc>
              <a:spcBef>
                <a:spcPts val="500"/>
              </a:spcBef>
              <a:spcAft>
                <a:spcPts val="0"/>
              </a:spcAft>
              <a:buClr>
                <a:schemeClr val="dk1"/>
              </a:buClr>
              <a:buFont typeface="Arial"/>
              <a:buNone/>
              <a:defRPr sz="1600" b="0" i="0" u="none" strike="noStrike" cap="none" baseline="0">
                <a:solidFill>
                  <a:srgbClr val="000000"/>
                </a:solidFill>
                <a:latin typeface="Arial"/>
                <a:ea typeface="Arial"/>
                <a:cs typeface="Arial"/>
                <a:sym typeface="Arial"/>
                <a:rtl val="0"/>
              </a:defRPr>
            </a:lvl7pPr>
            <a:lvl8pPr marL="3200400" marR="0" indent="0" algn="ctr" rtl="0">
              <a:lnSpc>
                <a:spcPct val="90000"/>
              </a:lnSpc>
              <a:spcBef>
                <a:spcPts val="500"/>
              </a:spcBef>
              <a:spcAft>
                <a:spcPts val="0"/>
              </a:spcAft>
              <a:buClr>
                <a:schemeClr val="dk1"/>
              </a:buClr>
              <a:buFont typeface="Arial"/>
              <a:buNone/>
              <a:defRPr sz="1600" b="0" i="0" u="none" strike="noStrike" cap="none" baseline="0">
                <a:solidFill>
                  <a:srgbClr val="000000"/>
                </a:solidFill>
                <a:latin typeface="Arial"/>
                <a:ea typeface="Arial"/>
                <a:cs typeface="Arial"/>
                <a:sym typeface="Arial"/>
                <a:rtl val="0"/>
              </a:defRPr>
            </a:lvl8pPr>
            <a:lvl9pPr marL="3657600" marR="0" indent="0" algn="ctr" rtl="0">
              <a:lnSpc>
                <a:spcPct val="90000"/>
              </a:lnSpc>
              <a:spcBef>
                <a:spcPts val="500"/>
              </a:spcBef>
              <a:spcAft>
                <a:spcPts val="0"/>
              </a:spcAft>
              <a:buClr>
                <a:schemeClr val="dk1"/>
              </a:buClr>
              <a:buFont typeface="Arial"/>
              <a:buNone/>
              <a:defRPr sz="1600" b="0" i="0" u="none" strike="noStrike" cap="none" baseline="0">
                <a:solidFill>
                  <a:srgbClr val="000000"/>
                </a:solidFill>
                <a:latin typeface="Arial"/>
                <a:ea typeface="Arial"/>
                <a:cs typeface="Arial"/>
                <a:sym typeface="Arial"/>
                <a:rtl val="0"/>
              </a:defRPr>
            </a:lvl9pPr>
          </a:lstStyle>
          <a:p>
            <a:pPr algn="l">
              <a:lnSpc>
                <a:spcPct val="100000"/>
              </a:lnSpc>
              <a:buSzPct val="25000"/>
            </a:pPr>
            <a:r>
              <a:rPr lang="en-US" sz="2000" dirty="0" smtClean="0">
                <a:latin typeface="+mn-lt"/>
                <a:ea typeface="Questrial"/>
                <a:cs typeface="Questrial"/>
                <a:sym typeface="Questrial"/>
              </a:rPr>
              <a:t>Predict changes in nest site use and availability</a:t>
            </a:r>
            <a:endParaRPr lang="en-US" sz="2000" dirty="0">
              <a:latin typeface="+mn-lt"/>
              <a:ea typeface="Questrial"/>
              <a:cs typeface="Questrial"/>
              <a:sym typeface="Questrial"/>
            </a:endParaRPr>
          </a:p>
        </p:txBody>
      </p:sp>
      <p:sp>
        <p:nvSpPr>
          <p:cNvPr id="23" name="Shape 134"/>
          <p:cNvSpPr txBox="1">
            <a:spLocks/>
          </p:cNvSpPr>
          <p:nvPr/>
        </p:nvSpPr>
        <p:spPr>
          <a:xfrm>
            <a:off x="4758414" y="1228913"/>
            <a:ext cx="3950207" cy="1110596"/>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buSzPct val="25000"/>
            </a:pPr>
            <a:r>
              <a:rPr lang="en-US" sz="2000" dirty="0" smtClean="0">
                <a:latin typeface="+mn-lt"/>
                <a:ea typeface="Questrial"/>
                <a:cs typeface="Questrial"/>
                <a:sym typeface="Questrial"/>
              </a:rPr>
              <a:t>Analyze correlations between loggerhead </a:t>
            </a:r>
            <a:r>
              <a:rPr lang="en-US" sz="2000" dirty="0" err="1" smtClean="0">
                <a:latin typeface="+mn-lt"/>
                <a:ea typeface="Questrial"/>
                <a:cs typeface="Questrial"/>
                <a:sym typeface="Questrial"/>
              </a:rPr>
              <a:t>strandings</a:t>
            </a:r>
            <a:r>
              <a:rPr lang="en-US" sz="2000" dirty="0">
                <a:latin typeface="+mn-lt"/>
                <a:ea typeface="Questrial"/>
                <a:cs typeface="Questrial"/>
                <a:sym typeface="Questrial"/>
              </a:rPr>
              <a:t>,</a:t>
            </a:r>
            <a:r>
              <a:rPr lang="en-US" sz="2000" dirty="0" smtClean="0">
                <a:latin typeface="+mn-lt"/>
                <a:ea typeface="Questrial"/>
                <a:cs typeface="Questrial"/>
                <a:sym typeface="Questrial"/>
              </a:rPr>
              <a:t> chlorophyll </a:t>
            </a:r>
            <a:r>
              <a:rPr lang="en-US" sz="2000" i="1" dirty="0" smtClean="0">
                <a:latin typeface="+mn-lt"/>
                <a:ea typeface="Questrial"/>
                <a:cs typeface="Questrial"/>
                <a:sym typeface="Questrial"/>
              </a:rPr>
              <a:t>a </a:t>
            </a:r>
            <a:r>
              <a:rPr lang="en-US" sz="2000" dirty="0" smtClean="0">
                <a:latin typeface="+mn-lt"/>
                <a:ea typeface="Questrial"/>
                <a:cs typeface="Questrial"/>
                <a:sym typeface="Questrial"/>
              </a:rPr>
              <a:t>and sea surface temperature.</a:t>
            </a:r>
            <a:endParaRPr lang="en-US" sz="2000" dirty="0">
              <a:latin typeface="+mn-lt"/>
              <a:ea typeface="Questrial"/>
              <a:cs typeface="Questrial"/>
              <a:sym typeface="Questrial"/>
            </a:endParaRPr>
          </a:p>
        </p:txBody>
      </p:sp>
      <p:sp>
        <p:nvSpPr>
          <p:cNvPr id="26" name="Shape 137"/>
          <p:cNvSpPr txBox="1">
            <a:spLocks/>
          </p:cNvSpPr>
          <p:nvPr/>
        </p:nvSpPr>
        <p:spPr>
          <a:xfrm>
            <a:off x="4758413" y="4130863"/>
            <a:ext cx="3950207" cy="704088"/>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buSzPct val="25000"/>
            </a:pPr>
            <a:r>
              <a:rPr lang="en-US" sz="2000" dirty="0" smtClean="0">
                <a:latin typeface="+mn-lt"/>
                <a:ea typeface="Questrial"/>
                <a:cs typeface="Questrial"/>
                <a:sym typeface="Questrial"/>
              </a:rPr>
              <a:t>Identify optimal nesting locations along Atlantic Coast</a:t>
            </a:r>
            <a:endParaRPr lang="en-US" sz="2000" dirty="0">
              <a:latin typeface="+mn-lt"/>
              <a:ea typeface="Questrial"/>
              <a:cs typeface="Questrial"/>
              <a:sym typeface="Questrial"/>
            </a:endParaRPr>
          </a:p>
        </p:txBody>
      </p:sp>
      <p:sp>
        <p:nvSpPr>
          <p:cNvPr id="27" name="Shape 114"/>
          <p:cNvSpPr txBox="1">
            <a:spLocks/>
          </p:cNvSpPr>
          <p:nvPr/>
        </p:nvSpPr>
        <p:spPr>
          <a:xfrm>
            <a:off x="2112791" y="1429433"/>
            <a:ext cx="2493248" cy="697547"/>
          </a:xfrm>
          <a:prstGeom prst="rect">
            <a:avLst/>
          </a:prstGeom>
          <a:noFill/>
          <a:ln>
            <a:noFill/>
          </a:ln>
        </p:spPr>
        <p:txBody>
          <a:bodyPr lIns="91425" tIns="45700" rIns="91425" bIns="45700" anchor="b" anchorCtr="0">
            <a:noAutofit/>
            <a:scene3d>
              <a:camera prst="orthographicFront"/>
              <a:lightRig rig="threePt" dir="t"/>
            </a:scene3d>
            <a:sp3d extrusionH="57150">
              <a:bevelT w="38100" h="38100"/>
            </a:sp3d>
          </a:bodyPr>
          <a:lstStyle>
            <a:defPPr marR="0" algn="l" rtl="0">
              <a:lnSpc>
                <a:spcPct val="100000"/>
              </a:lnSpc>
              <a:spcBef>
                <a:spcPts val="0"/>
              </a:spcBef>
              <a:spcAft>
                <a:spcPts val="0"/>
              </a:spcAft>
            </a:defPPr>
            <a:lvl1pPr marL="228600" marR="0" indent="-50800" algn="l" rtl="0">
              <a:lnSpc>
                <a:spcPct val="90000"/>
              </a:lnSpc>
              <a:spcBef>
                <a:spcPts val="10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marL="177800" indent="0">
              <a:buSzPct val="25000"/>
              <a:buFont typeface="Arial"/>
              <a:buNone/>
            </a:pPr>
            <a:r>
              <a:rPr lang="en-US" sz="3600" b="1" dirty="0" smtClean="0">
                <a:solidFill>
                  <a:schemeClr val="accent2">
                    <a:lumMod val="75000"/>
                  </a:schemeClr>
                </a:solidFill>
                <a:latin typeface="+mj-lt"/>
                <a:ea typeface="Questrial"/>
                <a:cs typeface="Questrial"/>
                <a:sym typeface="Questrial"/>
              </a:rPr>
              <a:t>Stranding</a:t>
            </a:r>
            <a:endParaRPr lang="en-US" sz="3600" b="1" dirty="0">
              <a:solidFill>
                <a:schemeClr val="accent2">
                  <a:lumMod val="75000"/>
                </a:schemeClr>
              </a:solidFill>
              <a:latin typeface="+mj-lt"/>
              <a:ea typeface="Questrial"/>
              <a:cs typeface="Questrial"/>
              <a:sym typeface="Questrial"/>
            </a:endParaRPr>
          </a:p>
        </p:txBody>
      </p:sp>
      <p:sp>
        <p:nvSpPr>
          <p:cNvPr id="29" name="Shape 114"/>
          <p:cNvSpPr txBox="1">
            <a:spLocks/>
          </p:cNvSpPr>
          <p:nvPr/>
        </p:nvSpPr>
        <p:spPr>
          <a:xfrm>
            <a:off x="2688565" y="4071480"/>
            <a:ext cx="1917474" cy="697547"/>
          </a:xfrm>
          <a:prstGeom prst="rect">
            <a:avLst/>
          </a:prstGeom>
          <a:noFill/>
          <a:ln>
            <a:noFill/>
          </a:ln>
        </p:spPr>
        <p:txBody>
          <a:bodyPr lIns="91425" tIns="45700" rIns="91425" bIns="45700" anchor="b" anchorCtr="0">
            <a:noAutofit/>
            <a:scene3d>
              <a:camera prst="orthographicFront"/>
              <a:lightRig rig="threePt" dir="t"/>
            </a:scene3d>
            <a:sp3d extrusionH="57150">
              <a:bevelT w="38100" h="38100"/>
            </a:sp3d>
          </a:bodyPr>
          <a:lstStyle>
            <a:defPPr marR="0" algn="l" rtl="0">
              <a:lnSpc>
                <a:spcPct val="100000"/>
              </a:lnSpc>
              <a:spcBef>
                <a:spcPts val="0"/>
              </a:spcBef>
              <a:spcAft>
                <a:spcPts val="0"/>
              </a:spcAft>
            </a:defPPr>
            <a:lvl1pPr marL="228600" marR="0" indent="-50800" algn="l" rtl="0">
              <a:lnSpc>
                <a:spcPct val="90000"/>
              </a:lnSpc>
              <a:spcBef>
                <a:spcPts val="10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marL="177800" indent="0">
              <a:buSzPct val="25000"/>
              <a:buFont typeface="Arial"/>
              <a:buNone/>
            </a:pPr>
            <a:r>
              <a:rPr lang="en-US" sz="3600" b="1" dirty="0" smtClean="0">
                <a:solidFill>
                  <a:schemeClr val="accent2">
                    <a:lumMod val="75000"/>
                  </a:schemeClr>
                </a:solidFill>
                <a:latin typeface="+mj-lt"/>
                <a:ea typeface="Questrial"/>
                <a:cs typeface="Questrial"/>
                <a:sym typeface="Questrial"/>
              </a:rPr>
              <a:t>Nesting</a:t>
            </a:r>
            <a:endParaRPr lang="en-US" sz="3600" b="1" dirty="0">
              <a:solidFill>
                <a:schemeClr val="accent2">
                  <a:lumMod val="75000"/>
                </a:schemeClr>
              </a:solidFill>
              <a:latin typeface="+mj-lt"/>
              <a:ea typeface="Questrial"/>
              <a:cs typeface="Questrial"/>
              <a:sym typeface="Questrial"/>
            </a:endParaRPr>
          </a:p>
        </p:txBody>
      </p:sp>
      <p:sp>
        <p:nvSpPr>
          <p:cNvPr id="30" name="Shape 114"/>
          <p:cNvSpPr txBox="1">
            <a:spLocks/>
          </p:cNvSpPr>
          <p:nvPr/>
        </p:nvSpPr>
        <p:spPr>
          <a:xfrm>
            <a:off x="962526" y="2928542"/>
            <a:ext cx="3643513" cy="697547"/>
          </a:xfrm>
          <a:prstGeom prst="rect">
            <a:avLst/>
          </a:prstGeom>
          <a:noFill/>
          <a:ln>
            <a:noFill/>
          </a:ln>
        </p:spPr>
        <p:txBody>
          <a:bodyPr lIns="91425" tIns="45700" rIns="91425" bIns="45700" anchor="b" anchorCtr="0">
            <a:noAutofit/>
            <a:scene3d>
              <a:camera prst="orthographicFront"/>
              <a:lightRig rig="threePt" dir="t"/>
            </a:scene3d>
            <a:sp3d extrusionH="57150">
              <a:bevelT w="38100" h="38100"/>
            </a:sp3d>
          </a:bodyPr>
          <a:lstStyle>
            <a:defPPr marR="0" algn="l" rtl="0">
              <a:lnSpc>
                <a:spcPct val="100000"/>
              </a:lnSpc>
              <a:spcBef>
                <a:spcPts val="0"/>
              </a:spcBef>
              <a:spcAft>
                <a:spcPts val="0"/>
              </a:spcAft>
            </a:defPPr>
            <a:lvl1pPr marL="228600" marR="0" indent="-50800" algn="l" rtl="0">
              <a:lnSpc>
                <a:spcPct val="90000"/>
              </a:lnSpc>
              <a:spcBef>
                <a:spcPts val="10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marL="177800" indent="0">
              <a:buSzPct val="25000"/>
              <a:buFont typeface="Arial"/>
              <a:buNone/>
            </a:pPr>
            <a:r>
              <a:rPr lang="en-US" sz="3600" b="1" dirty="0" smtClean="0">
                <a:solidFill>
                  <a:schemeClr val="accent2">
                    <a:lumMod val="75000"/>
                  </a:schemeClr>
                </a:solidFill>
                <a:latin typeface="+mj-lt"/>
                <a:ea typeface="Questrial"/>
                <a:cs typeface="Questrial"/>
                <a:sym typeface="Questrial"/>
              </a:rPr>
              <a:t>Climate Change</a:t>
            </a:r>
            <a:endParaRPr lang="en-US" sz="3600" b="1" dirty="0">
              <a:solidFill>
                <a:schemeClr val="accent2">
                  <a:lumMod val="75000"/>
                </a:schemeClr>
              </a:solidFill>
              <a:latin typeface="+mj-lt"/>
              <a:ea typeface="Questrial"/>
              <a:cs typeface="Questrial"/>
              <a:sym typeface="Questrial"/>
            </a:endParaRPr>
          </a:p>
        </p:txBody>
      </p:sp>
    </p:spTree>
    <p:extLst>
      <p:ext uri="{BB962C8B-B14F-4D97-AF65-F5344CB8AC3E}">
        <p14:creationId xmlns:p14="http://schemas.microsoft.com/office/powerpoint/2010/main" val="1967784695"/>
      </p:ext>
    </p:extLst>
  </p:cSld>
  <p:clrMapOvr>
    <a:masterClrMapping/>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par>
                          <p:cTn id="11" fill="hold">
                            <p:stCondLst>
                              <p:cond delay="1500"/>
                            </p:stCondLst>
                            <p:childTnLst>
                              <p:par>
                                <p:cTn id="12" presetID="10" presetClass="entr" presetSubtype="0" fill="hold" grpId="0" nodeType="afterEffect">
                                  <p:stCondLst>
                                    <p:cond delay="1000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par>
                                <p:cTn id="15" presetID="10" presetClass="entr" presetSubtype="0" fill="hold" grpId="0" nodeType="withEffect">
                                  <p:stCondLst>
                                    <p:cond delay="1000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par>
                          <p:cTn id="18" fill="hold">
                            <p:stCondLst>
                              <p:cond delay="12000"/>
                            </p:stCondLst>
                            <p:childTnLst>
                              <p:par>
                                <p:cTn id="19" presetID="10" presetClass="entr" presetSubtype="0" fill="hold" grpId="0" nodeType="afterEffect">
                                  <p:stCondLst>
                                    <p:cond delay="800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800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6" grpId="0"/>
      <p:bldP spid="27" grpId="0"/>
      <p:bldP spid="29"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4" name="Shape 114"/>
          <p:cNvSpPr txBox="1">
            <a:spLocks noGrp="1"/>
          </p:cNvSpPr>
          <p:nvPr>
            <p:ph type="body" idx="4294967295"/>
          </p:nvPr>
        </p:nvSpPr>
        <p:spPr>
          <a:xfrm>
            <a:off x="131762" y="260274"/>
            <a:ext cx="8184465" cy="801687"/>
          </a:xfrm>
          <a:prstGeom prst="rect">
            <a:avLst/>
          </a:prstGeom>
          <a:noFill/>
          <a:ln>
            <a:noFill/>
          </a:ln>
        </p:spPr>
        <p:txBody>
          <a:bodyPr lIns="91425" tIns="45700" rIns="91425" bIns="45700" anchor="b" anchorCtr="0">
            <a:noAutofit/>
          </a:bodyPr>
          <a:lstStyle/>
          <a:p>
            <a:pPr marL="177800" indent="0">
              <a:buSzPct val="25000"/>
              <a:buNone/>
            </a:pPr>
            <a:r>
              <a:rPr lang="en-US" sz="4000" b="1" dirty="0" smtClean="0">
                <a:solidFill>
                  <a:schemeClr val="accent2">
                    <a:lumMod val="60000"/>
                    <a:lumOff val="40000"/>
                  </a:schemeClr>
                </a:solidFill>
                <a:effectLst>
                  <a:innerShdw blurRad="63500" dist="50800" dir="13500000">
                    <a:prstClr val="black">
                      <a:alpha val="50000"/>
                    </a:prstClr>
                  </a:innerShdw>
                </a:effectLst>
                <a:latin typeface="+mj-lt"/>
                <a:ea typeface="Questrial"/>
                <a:cs typeface="Questrial"/>
                <a:sym typeface="Questrial"/>
              </a:rPr>
              <a:t>Stranding: Methodology</a:t>
            </a:r>
            <a:endParaRPr lang="en-US" sz="4000" b="1" dirty="0">
              <a:solidFill>
                <a:schemeClr val="accent2">
                  <a:lumMod val="60000"/>
                  <a:lumOff val="40000"/>
                </a:schemeClr>
              </a:solidFill>
              <a:effectLst>
                <a:innerShdw blurRad="63500" dist="50800" dir="13500000">
                  <a:prstClr val="black">
                    <a:alpha val="50000"/>
                  </a:prstClr>
                </a:innerShdw>
              </a:effectLst>
              <a:latin typeface="+mj-lt"/>
              <a:ea typeface="Questrial"/>
              <a:cs typeface="Questrial"/>
              <a:sym typeface="Questrial"/>
            </a:endParaRPr>
          </a:p>
        </p:txBody>
      </p:sp>
      <p:sp>
        <p:nvSpPr>
          <p:cNvPr id="18" name="Flowchart: Document 17"/>
          <p:cNvSpPr/>
          <p:nvPr/>
        </p:nvSpPr>
        <p:spPr>
          <a:xfrm flipV="1">
            <a:off x="-181029" y="5627138"/>
            <a:ext cx="10034016" cy="1241030"/>
          </a:xfrm>
          <a:prstGeom prst="flowChartDocumen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ocument 10"/>
          <p:cNvSpPr/>
          <p:nvPr/>
        </p:nvSpPr>
        <p:spPr>
          <a:xfrm flipV="1">
            <a:off x="-126491" y="5818330"/>
            <a:ext cx="4732530" cy="1191125"/>
          </a:xfrm>
          <a:prstGeom prst="flowChartDocumen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Document 16"/>
          <p:cNvSpPr/>
          <p:nvPr/>
        </p:nvSpPr>
        <p:spPr>
          <a:xfrm rot="10800000">
            <a:off x="-308208" y="5960564"/>
            <a:ext cx="10034016" cy="897436"/>
          </a:xfrm>
          <a:prstGeom prst="flowChartDocumen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Document 18"/>
          <p:cNvSpPr/>
          <p:nvPr/>
        </p:nvSpPr>
        <p:spPr>
          <a:xfrm flipH="1" flipV="1">
            <a:off x="1312522" y="6551614"/>
            <a:ext cx="3800280" cy="1610803"/>
          </a:xfrm>
          <a:prstGeom prst="flowChartDocumen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hape 125"/>
          <p:cNvSpPr txBox="1">
            <a:spLocks/>
          </p:cNvSpPr>
          <p:nvPr/>
        </p:nvSpPr>
        <p:spPr>
          <a:xfrm rot="20945123">
            <a:off x="7666062" y="5497336"/>
            <a:ext cx="1997546" cy="1192504"/>
          </a:xfrm>
          <a:prstGeom prst="rect">
            <a:avLst/>
          </a:prstGeom>
          <a:noFill/>
          <a:ln>
            <a:noFill/>
          </a:ln>
        </p:spPr>
        <p:txBody>
          <a:bodyPr spcFirstLastPara="1" lIns="91425" tIns="45700" rIns="91425" bIns="45700" numCol="1" anchor="t" anchorCtr="0">
            <a:prstTxWarp prst="textArchDown">
              <a:avLst>
                <a:gd name="adj" fmla="val 21563377"/>
              </a:avLst>
            </a:prstTxWarp>
            <a:noAutofit/>
          </a:bodyPr>
          <a:lstStyle>
            <a:defPPr marR="0" algn="l" rtl="0">
              <a:lnSpc>
                <a:spcPct val="100000"/>
              </a:lnSpc>
              <a:spcBef>
                <a:spcPts val="0"/>
              </a:spcBef>
              <a:spcAft>
                <a:spcPts val="0"/>
              </a:spcAft>
            </a:defPPr>
            <a:lvl1pPr marL="0" marR="0" indent="0" algn="r" rtl="0">
              <a:lnSpc>
                <a:spcPct val="90000"/>
              </a:lnSpc>
              <a:spcBef>
                <a:spcPts val="0"/>
              </a:spcBef>
              <a:spcAft>
                <a:spcPts val="0"/>
              </a:spcAft>
              <a:buClr>
                <a:schemeClr val="accent1"/>
              </a:buClr>
              <a:buFont typeface="Questrial"/>
              <a:buNone/>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algn="l">
              <a:buClr>
                <a:srgbClr val="F2F2F2"/>
              </a:buClr>
              <a:buSzPct val="25000"/>
              <a:buFont typeface="Arial"/>
              <a:buNone/>
            </a:pPr>
            <a:r>
              <a:rPr lang="en-US" sz="1200" i="1" dirty="0">
                <a:solidFill>
                  <a:schemeClr val="bg2"/>
                </a:solidFill>
                <a:latin typeface="Questrial"/>
                <a:ea typeface="Questrial"/>
                <a:cs typeface="Questrial"/>
                <a:sym typeface="Questrial"/>
              </a:rPr>
              <a:t>	Matt </a:t>
            </a:r>
            <a:r>
              <a:rPr lang="en-US" sz="1200" i="1" dirty="0" err="1">
                <a:solidFill>
                  <a:schemeClr val="bg2"/>
                </a:solidFill>
                <a:latin typeface="Questrial"/>
                <a:ea typeface="Questrial"/>
                <a:cs typeface="Questrial"/>
                <a:sym typeface="Questrial"/>
              </a:rPr>
              <a:t>Kleffer</a:t>
            </a:r>
            <a:endParaRPr lang="en-US" sz="1200" i="1" dirty="0">
              <a:solidFill>
                <a:schemeClr val="bg2"/>
              </a:solidFill>
              <a:latin typeface="Questrial"/>
              <a:ea typeface="Questrial"/>
              <a:cs typeface="Questrial"/>
              <a:sym typeface="Questrial"/>
            </a:endParaRPr>
          </a:p>
        </p:txBody>
      </p:sp>
      <p:sp>
        <p:nvSpPr>
          <p:cNvPr id="20" name="Flowchart: Document 19"/>
          <p:cNvSpPr/>
          <p:nvPr/>
        </p:nvSpPr>
        <p:spPr>
          <a:xfrm flipV="1">
            <a:off x="3417948" y="6551614"/>
            <a:ext cx="3496122" cy="1610803"/>
          </a:xfrm>
          <a:prstGeom prst="flowChartDocumen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hape 155"/>
          <p:cNvSpPr txBox="1"/>
          <p:nvPr/>
        </p:nvSpPr>
        <p:spPr>
          <a:xfrm>
            <a:off x="600367" y="3075637"/>
            <a:ext cx="1424307" cy="366964"/>
          </a:xfrm>
          <a:prstGeom prst="rect">
            <a:avLst/>
          </a:prstGeom>
          <a:noFill/>
          <a:ln>
            <a:noFill/>
          </a:ln>
        </p:spPr>
        <p:txBody>
          <a:bodyPr lIns="91425" tIns="91425" rIns="91425" bIns="91425" anchor="t" anchorCtr="0">
            <a:noAutofit/>
          </a:bodyPr>
          <a:lstStyle/>
          <a:p>
            <a:r>
              <a:rPr lang="en-US" dirty="0">
                <a:latin typeface="+mj-lt"/>
              </a:rPr>
              <a:t>Chlorophyll-a</a:t>
            </a:r>
            <a:endParaRPr sz="1100" dirty="0">
              <a:latin typeface="+mj-lt"/>
            </a:endParaRPr>
          </a:p>
        </p:txBody>
      </p:sp>
      <p:pic>
        <p:nvPicPr>
          <p:cNvPr id="16" name="Shape 14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33431" y="3455258"/>
            <a:ext cx="2090017" cy="1975997"/>
          </a:xfrm>
          <a:prstGeom prst="rect">
            <a:avLst/>
          </a:prstGeom>
          <a:noFill/>
          <a:ln>
            <a:solidFill>
              <a:schemeClr val="tx1">
                <a:lumMod val="50000"/>
              </a:schemeClr>
            </a:solidFill>
          </a:ln>
        </p:spPr>
      </p:pic>
      <p:sp>
        <p:nvSpPr>
          <p:cNvPr id="21" name="Shape 156"/>
          <p:cNvSpPr txBox="1"/>
          <p:nvPr/>
        </p:nvSpPr>
        <p:spPr>
          <a:xfrm>
            <a:off x="111834" y="5330724"/>
            <a:ext cx="2401375" cy="284699"/>
          </a:xfrm>
          <a:prstGeom prst="rect">
            <a:avLst/>
          </a:prstGeom>
          <a:noFill/>
          <a:ln>
            <a:noFill/>
          </a:ln>
        </p:spPr>
        <p:txBody>
          <a:bodyPr lIns="91425" tIns="91425" rIns="91425" bIns="91425" anchor="t" anchorCtr="0">
            <a:noAutofit/>
          </a:bodyPr>
          <a:lstStyle/>
          <a:p>
            <a:pPr algn="ctr"/>
            <a:r>
              <a:rPr lang="en-US" dirty="0">
                <a:latin typeface="+mj-lt"/>
              </a:rPr>
              <a:t>Sea Surface Temperature</a:t>
            </a:r>
          </a:p>
        </p:txBody>
      </p:sp>
      <p:sp>
        <p:nvSpPr>
          <p:cNvPr id="22" name="Shape 157"/>
          <p:cNvSpPr txBox="1"/>
          <p:nvPr/>
        </p:nvSpPr>
        <p:spPr>
          <a:xfrm>
            <a:off x="283360" y="5902062"/>
            <a:ext cx="1705664" cy="748482"/>
          </a:xfrm>
          <a:prstGeom prst="rect">
            <a:avLst/>
          </a:prstGeom>
          <a:noFill/>
          <a:ln>
            <a:noFill/>
          </a:ln>
        </p:spPr>
        <p:txBody>
          <a:bodyPr lIns="91425" tIns="91425" rIns="91425" bIns="91425" anchor="t" anchorCtr="0">
            <a:noAutofit/>
          </a:bodyPr>
          <a:lstStyle/>
          <a:p>
            <a:r>
              <a:rPr lang="en-US" sz="1000" dirty="0" smtClean="0">
                <a:solidFill>
                  <a:schemeClr val="bg1">
                    <a:lumMod val="50000"/>
                  </a:schemeClr>
                </a:solidFill>
                <a:latin typeface="+mj-lt"/>
              </a:rPr>
              <a:t>Source</a:t>
            </a:r>
            <a:r>
              <a:rPr lang="en-US" sz="1000" dirty="0">
                <a:solidFill>
                  <a:schemeClr val="bg1">
                    <a:lumMod val="50000"/>
                  </a:schemeClr>
                </a:solidFill>
                <a:latin typeface="+mj-lt"/>
              </a:rPr>
              <a:t>: NOAA </a:t>
            </a:r>
            <a:r>
              <a:rPr lang="en-US" sz="1000" dirty="0" err="1">
                <a:solidFill>
                  <a:schemeClr val="bg1">
                    <a:lumMod val="50000"/>
                  </a:schemeClr>
                </a:solidFill>
                <a:latin typeface="+mj-lt"/>
              </a:rPr>
              <a:t>CoastWatch</a:t>
            </a:r>
            <a:r>
              <a:rPr lang="en-US" sz="1000" dirty="0">
                <a:solidFill>
                  <a:schemeClr val="bg1">
                    <a:lumMod val="50000"/>
                  </a:schemeClr>
                </a:solidFill>
                <a:latin typeface="+mj-lt"/>
              </a:rPr>
              <a:t> </a:t>
            </a:r>
            <a:r>
              <a:rPr lang="en-US" sz="1000" dirty="0" smtClean="0">
                <a:solidFill>
                  <a:schemeClr val="bg1">
                    <a:lumMod val="50000"/>
                  </a:schemeClr>
                </a:solidFill>
                <a:latin typeface="+mj-lt"/>
              </a:rPr>
              <a:t>Program and </a:t>
            </a:r>
            <a:r>
              <a:rPr lang="en-US" sz="1000" dirty="0">
                <a:solidFill>
                  <a:schemeClr val="bg1">
                    <a:lumMod val="50000"/>
                  </a:schemeClr>
                </a:solidFill>
                <a:latin typeface="+mj-lt"/>
              </a:rPr>
              <a:t>NASA’s Goddard Space Flight Center, Ocean Color Web</a:t>
            </a:r>
          </a:p>
          <a:p>
            <a:endParaRPr dirty="0">
              <a:latin typeface="+mj-lt"/>
            </a:endParaRPr>
          </a:p>
        </p:txBody>
      </p:sp>
      <p:pic>
        <p:nvPicPr>
          <p:cNvPr id="24" name="Shape 148"/>
          <p:cNvPicPr preferRelativeResize="0"/>
          <p:nvPr/>
        </p:nvPicPr>
        <p:blipFill rotWithShape="1">
          <a:blip r:embed="rId4">
            <a:alphaModFix/>
          </a:blip>
          <a:srcRect/>
          <a:stretch/>
        </p:blipFill>
        <p:spPr>
          <a:xfrm>
            <a:off x="2967880" y="1064256"/>
            <a:ext cx="1868099" cy="978118"/>
          </a:xfrm>
          <a:prstGeom prst="rect">
            <a:avLst/>
          </a:prstGeom>
          <a:noFill/>
          <a:ln>
            <a:noFill/>
          </a:ln>
        </p:spPr>
      </p:pic>
      <p:sp>
        <p:nvSpPr>
          <p:cNvPr id="25" name="Shape 143"/>
          <p:cNvSpPr txBox="1"/>
          <p:nvPr/>
        </p:nvSpPr>
        <p:spPr>
          <a:xfrm>
            <a:off x="3715964" y="1740546"/>
            <a:ext cx="890075" cy="379225"/>
          </a:xfrm>
          <a:prstGeom prst="rect">
            <a:avLst/>
          </a:prstGeom>
          <a:noFill/>
          <a:ln>
            <a:noFill/>
          </a:ln>
        </p:spPr>
        <p:txBody>
          <a:bodyPr lIns="91425" tIns="45700" rIns="91425" bIns="45700" anchor="t" anchorCtr="0">
            <a:noAutofit/>
          </a:bodyPr>
          <a:lstStyle/>
          <a:p>
            <a:pPr>
              <a:lnSpc>
                <a:spcPct val="90000"/>
              </a:lnSpc>
              <a:buClr>
                <a:srgbClr val="000000"/>
              </a:buClr>
              <a:buSzPct val="25000"/>
            </a:pPr>
            <a:r>
              <a:rPr lang="en-US" sz="1800" i="1" dirty="0">
                <a:latin typeface="+mj-lt"/>
                <a:ea typeface="Questrial"/>
                <a:cs typeface="Questrial"/>
                <a:sym typeface="Questrial"/>
              </a:rPr>
              <a:t>Aqua</a:t>
            </a:r>
          </a:p>
        </p:txBody>
      </p:sp>
      <p:pic>
        <p:nvPicPr>
          <p:cNvPr id="26" name="Shape 146"/>
          <p:cNvPicPr preferRelativeResize="0"/>
          <p:nvPr/>
        </p:nvPicPr>
        <p:blipFill rotWithShape="1">
          <a:blip r:embed="rId5">
            <a:alphaModFix/>
          </a:blip>
          <a:srcRect/>
          <a:stretch/>
        </p:blipFill>
        <p:spPr>
          <a:xfrm>
            <a:off x="2812932" y="2266889"/>
            <a:ext cx="1783888" cy="1046134"/>
          </a:xfrm>
          <a:prstGeom prst="rect">
            <a:avLst/>
          </a:prstGeom>
          <a:noFill/>
          <a:ln>
            <a:noFill/>
          </a:ln>
        </p:spPr>
      </p:pic>
      <p:pic>
        <p:nvPicPr>
          <p:cNvPr id="27" name="Shape 152"/>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3122640" y="3740617"/>
            <a:ext cx="1529192" cy="1151139"/>
          </a:xfrm>
          <a:prstGeom prst="rect">
            <a:avLst/>
          </a:prstGeom>
          <a:noFill/>
          <a:ln>
            <a:noFill/>
          </a:ln>
        </p:spPr>
      </p:pic>
      <p:sp>
        <p:nvSpPr>
          <p:cNvPr id="28" name="Shape 153"/>
          <p:cNvSpPr txBox="1"/>
          <p:nvPr/>
        </p:nvSpPr>
        <p:spPr>
          <a:xfrm>
            <a:off x="3470671" y="4699258"/>
            <a:ext cx="760340" cy="446975"/>
          </a:xfrm>
          <a:prstGeom prst="rect">
            <a:avLst/>
          </a:prstGeom>
          <a:noFill/>
          <a:ln>
            <a:noFill/>
          </a:ln>
        </p:spPr>
        <p:txBody>
          <a:bodyPr lIns="91425" tIns="91425" rIns="91425" bIns="91425" anchor="t" anchorCtr="0">
            <a:noAutofit/>
          </a:bodyPr>
          <a:lstStyle/>
          <a:p>
            <a:r>
              <a:rPr lang="en-US" sz="1800" i="1" dirty="0">
                <a:latin typeface="+mj-lt"/>
                <a:ea typeface="Questrial"/>
                <a:cs typeface="Questrial"/>
                <a:sym typeface="Questrial"/>
              </a:rPr>
              <a:t>Terra</a:t>
            </a:r>
          </a:p>
        </p:txBody>
      </p:sp>
      <p:sp>
        <p:nvSpPr>
          <p:cNvPr id="29" name="Shape 150"/>
          <p:cNvSpPr txBox="1"/>
          <p:nvPr/>
        </p:nvSpPr>
        <p:spPr>
          <a:xfrm>
            <a:off x="3043403" y="3201674"/>
            <a:ext cx="1382084" cy="381149"/>
          </a:xfrm>
          <a:prstGeom prst="rect">
            <a:avLst/>
          </a:prstGeom>
          <a:noFill/>
          <a:ln>
            <a:noFill/>
          </a:ln>
        </p:spPr>
        <p:txBody>
          <a:bodyPr lIns="91425" tIns="45700" rIns="91425" bIns="45700" anchor="t" anchorCtr="0">
            <a:noAutofit/>
          </a:bodyPr>
          <a:lstStyle/>
          <a:p>
            <a:pPr>
              <a:lnSpc>
                <a:spcPct val="90000"/>
              </a:lnSpc>
              <a:buClr>
                <a:srgbClr val="000000"/>
              </a:buClr>
              <a:buSzPct val="25000"/>
            </a:pPr>
            <a:r>
              <a:rPr lang="en-US" sz="1800" i="1" dirty="0">
                <a:latin typeface="+mj-lt"/>
                <a:ea typeface="Questrial"/>
                <a:cs typeface="Questrial"/>
                <a:sym typeface="Questrial"/>
              </a:rPr>
              <a:t>OrbView-2</a:t>
            </a:r>
          </a:p>
        </p:txBody>
      </p:sp>
      <p:cxnSp>
        <p:nvCxnSpPr>
          <p:cNvPr id="3" name="Straight Connector 2"/>
          <p:cNvCxnSpPr>
            <a:stCxn id="24" idx="1"/>
          </p:cNvCxnSpPr>
          <p:nvPr/>
        </p:nvCxnSpPr>
        <p:spPr>
          <a:xfrm flipH="1" flipV="1">
            <a:off x="2319365" y="1142074"/>
            <a:ext cx="648515" cy="411241"/>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24" idx="1"/>
          </p:cNvCxnSpPr>
          <p:nvPr/>
        </p:nvCxnSpPr>
        <p:spPr>
          <a:xfrm flipH="1">
            <a:off x="2344574" y="1553315"/>
            <a:ext cx="623306" cy="1581306"/>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2306077" y="1131908"/>
            <a:ext cx="1111871" cy="1463209"/>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2344574" y="2645181"/>
            <a:ext cx="1073374" cy="497089"/>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2323448" y="3442191"/>
            <a:ext cx="839440" cy="722973"/>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2344574" y="4264460"/>
            <a:ext cx="868089" cy="1208613"/>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p:sp>
        <p:nvSpPr>
          <p:cNvPr id="10" name="Right Arrow 9"/>
          <p:cNvSpPr/>
          <p:nvPr/>
        </p:nvSpPr>
        <p:spPr>
          <a:xfrm>
            <a:off x="4652571" y="2843937"/>
            <a:ext cx="924813" cy="75539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6" name="Picture 35"/>
          <p:cNvPicPr>
            <a:picLocks noChangeAspect="1"/>
          </p:cNvPicPr>
          <p:nvPr/>
        </p:nvPicPr>
        <p:blipFill rotWithShape="1">
          <a:blip r:embed="rId7">
            <a:extLst>
              <a:ext uri="{28A0092B-C50C-407E-A947-70E740481C1C}">
                <a14:useLocalDpi xmlns:a14="http://schemas.microsoft.com/office/drawing/2010/main" val="0"/>
              </a:ext>
            </a:extLst>
          </a:blip>
          <a:srcRect r="15978" b="6186"/>
          <a:stretch/>
        </p:blipFill>
        <p:spPr>
          <a:xfrm>
            <a:off x="5637413" y="1120463"/>
            <a:ext cx="3493168" cy="4432178"/>
          </a:xfrm>
          <a:prstGeom prst="rect">
            <a:avLst/>
          </a:prstGeom>
          <a:ln>
            <a:noFill/>
          </a:ln>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a:ext>
            </a:extLst>
          </a:blip>
          <a:srcRect l="41346" b="25517"/>
          <a:stretch/>
        </p:blipFill>
        <p:spPr>
          <a:xfrm>
            <a:off x="6567948" y="4773074"/>
            <a:ext cx="2627878" cy="2502797"/>
          </a:xfrm>
          <a:prstGeom prst="rect">
            <a:avLst/>
          </a:prstGeom>
          <a:ln>
            <a:noFill/>
          </a:ln>
          <a:effectLst>
            <a:glow rad="50800">
              <a:srgbClr val="FFFFFF"/>
            </a:glow>
            <a:softEdge rad="0"/>
          </a:effectLst>
        </p:spPr>
      </p:pic>
      <p:sp>
        <p:nvSpPr>
          <p:cNvPr id="35" name="TextBox 34"/>
          <p:cNvSpPr txBox="1"/>
          <p:nvPr/>
        </p:nvSpPr>
        <p:spPr>
          <a:xfrm>
            <a:off x="5646632" y="1273308"/>
            <a:ext cx="2270911" cy="923330"/>
          </a:xfrm>
          <a:prstGeom prst="rect">
            <a:avLst/>
          </a:prstGeom>
          <a:noFill/>
        </p:spPr>
        <p:txBody>
          <a:bodyPr wrap="square" rtlCol="0">
            <a:spAutoFit/>
          </a:bodyPr>
          <a:lstStyle/>
          <a:p>
            <a:r>
              <a:rPr lang="en-US" sz="1800" dirty="0" smtClean="0">
                <a:solidFill>
                  <a:schemeClr val="bg1"/>
                </a:solidFill>
                <a:latin typeface="+mn-lt"/>
              </a:rPr>
              <a:t>1.  Examine SST and Chl-a within 5km of stranding </a:t>
            </a:r>
            <a:endParaRPr lang="en-US" sz="1800" dirty="0">
              <a:solidFill>
                <a:schemeClr val="bg1"/>
              </a:solidFill>
              <a:latin typeface="+mn-lt"/>
            </a:endParaRPr>
          </a:p>
        </p:txBody>
      </p:sp>
      <p:sp>
        <p:nvSpPr>
          <p:cNvPr id="38" name="TextBox 37"/>
          <p:cNvSpPr txBox="1"/>
          <p:nvPr/>
        </p:nvSpPr>
        <p:spPr>
          <a:xfrm>
            <a:off x="5646632" y="2256585"/>
            <a:ext cx="2566037" cy="1200329"/>
          </a:xfrm>
          <a:prstGeom prst="rect">
            <a:avLst/>
          </a:prstGeom>
          <a:noFill/>
        </p:spPr>
        <p:txBody>
          <a:bodyPr wrap="square" rtlCol="0">
            <a:spAutoFit/>
          </a:bodyPr>
          <a:lstStyle/>
          <a:p>
            <a:r>
              <a:rPr lang="en-US" sz="1800" dirty="0">
                <a:solidFill>
                  <a:schemeClr val="bg1"/>
                </a:solidFill>
                <a:latin typeface="+mn-lt"/>
              </a:rPr>
              <a:t>2</a:t>
            </a:r>
            <a:r>
              <a:rPr lang="en-US" sz="1800" dirty="0" smtClean="0">
                <a:solidFill>
                  <a:schemeClr val="bg1"/>
                </a:solidFill>
                <a:latin typeface="+mn-lt"/>
              </a:rPr>
              <a:t>.  Average 8-day composites from 1-4 days prior to the stranding date</a:t>
            </a:r>
            <a:endParaRPr lang="en-US" sz="1800" dirty="0">
              <a:solidFill>
                <a:schemeClr val="bg1"/>
              </a:solidFill>
              <a:latin typeface="+mn-lt"/>
            </a:endParaRPr>
          </a:p>
        </p:txBody>
      </p:sp>
      <p:sp>
        <p:nvSpPr>
          <p:cNvPr id="39" name="TextBox 38"/>
          <p:cNvSpPr txBox="1"/>
          <p:nvPr/>
        </p:nvSpPr>
        <p:spPr>
          <a:xfrm>
            <a:off x="5633135" y="3516861"/>
            <a:ext cx="1878806" cy="923330"/>
          </a:xfrm>
          <a:prstGeom prst="rect">
            <a:avLst/>
          </a:prstGeom>
          <a:noFill/>
        </p:spPr>
        <p:txBody>
          <a:bodyPr wrap="square" rtlCol="0">
            <a:spAutoFit/>
          </a:bodyPr>
          <a:lstStyle/>
          <a:p>
            <a:r>
              <a:rPr lang="en-US" sz="1800" dirty="0">
                <a:solidFill>
                  <a:schemeClr val="bg1"/>
                </a:solidFill>
                <a:latin typeface="+mn-lt"/>
              </a:rPr>
              <a:t>3</a:t>
            </a:r>
            <a:r>
              <a:rPr lang="en-US" sz="1800" dirty="0" smtClean="0">
                <a:solidFill>
                  <a:schemeClr val="bg1"/>
                </a:solidFill>
                <a:latin typeface="+mn-lt"/>
              </a:rPr>
              <a:t>.  Calculate Pearson’s Correlation</a:t>
            </a:r>
            <a:endParaRPr lang="en-US" sz="1800" dirty="0">
              <a:solidFill>
                <a:schemeClr val="bg1"/>
              </a:solidFill>
              <a:latin typeface="+mn-lt"/>
            </a:endParaRPr>
          </a:p>
        </p:txBody>
      </p:sp>
      <p:pic>
        <p:nvPicPr>
          <p:cNvPr id="12" name="Shape 147"/>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216858" y="1118316"/>
            <a:ext cx="2100200" cy="2008101"/>
          </a:xfrm>
          <a:prstGeom prst="rect">
            <a:avLst/>
          </a:prstGeom>
          <a:noFill/>
          <a:ln>
            <a:solidFill>
              <a:schemeClr val="tx1">
                <a:lumMod val="50000"/>
              </a:schemeClr>
            </a:solidFill>
          </a:ln>
        </p:spPr>
      </p:pic>
    </p:spTree>
    <p:extLst>
      <p:ext uri="{BB962C8B-B14F-4D97-AF65-F5344CB8AC3E}">
        <p14:creationId xmlns:p14="http://schemas.microsoft.com/office/powerpoint/2010/main" val="1728541731"/>
      </p:ext>
    </p:extLst>
  </p:cSld>
  <p:clrMapOvr>
    <a:masterClrMapping/>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00"/>
                                        <p:tgtEl>
                                          <p:spTgt spid="12"/>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600"/>
                                        <p:tgtEl>
                                          <p:spTgt spid="15"/>
                                        </p:tgtEl>
                                      </p:cBhvr>
                                    </p:animEffect>
                                  </p:childTnLst>
                                </p:cTn>
                              </p:par>
                              <p:par>
                                <p:cTn id="11" presetID="10" presetClass="entr" presetSubtype="0" fill="hold" nodeType="withEffect">
                                  <p:stCondLst>
                                    <p:cond delay="10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800"/>
                                        <p:tgtEl>
                                          <p:spTgt spid="16"/>
                                        </p:tgtEl>
                                      </p:cBhvr>
                                    </p:animEffect>
                                  </p:childTnLst>
                                </p:cTn>
                              </p:par>
                              <p:par>
                                <p:cTn id="14" presetID="10" presetClass="entr" presetSubtype="0" fill="hold" grpId="0" nodeType="withEffect">
                                  <p:stCondLst>
                                    <p:cond delay="110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600"/>
                                        <p:tgtEl>
                                          <p:spTgt spid="21"/>
                                        </p:tgtEl>
                                      </p:cBhvr>
                                    </p:animEffect>
                                  </p:childTnLst>
                                </p:cTn>
                              </p:par>
                              <p:par>
                                <p:cTn id="17" presetID="42" presetClass="entr" presetSubtype="0" fill="hold" nodeType="withEffect">
                                  <p:stCondLst>
                                    <p:cond delay="200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par>
                                <p:cTn id="22" presetID="16" presetClass="entr" presetSubtype="21" fill="hold" grpId="0" nodeType="withEffect">
                                  <p:stCondLst>
                                    <p:cond delay="220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 presetClass="entr" presetSubtype="0" fill="hold" nodeType="withEffect">
                                  <p:stCondLst>
                                    <p:cond delay="330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nodeType="withEffect">
                                  <p:stCondLst>
                                    <p:cond delay="3500"/>
                                  </p:stCondLst>
                                  <p:childTnLst>
                                    <p:set>
                                      <p:cBhvr>
                                        <p:cTn id="28" dur="1" fill="hold">
                                          <p:stCondLst>
                                            <p:cond delay="0"/>
                                          </p:stCondLst>
                                        </p:cTn>
                                        <p:tgtEl>
                                          <p:spTgt spid="30"/>
                                        </p:tgtEl>
                                        <p:attrNameLst>
                                          <p:attrName>style.visibility</p:attrName>
                                        </p:attrNameLst>
                                      </p:cBhvr>
                                      <p:to>
                                        <p:strVal val="visible"/>
                                      </p:to>
                                    </p:set>
                                  </p:childTnLst>
                                </p:cTn>
                              </p:par>
                              <p:par>
                                <p:cTn id="29" presetID="42" presetClass="entr" presetSubtype="0" fill="hold" nodeType="withEffect">
                                  <p:stCondLst>
                                    <p:cond delay="420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par>
                                <p:cTn id="34" presetID="16" presetClass="entr" presetSubtype="21" fill="hold" grpId="0" nodeType="withEffect">
                                  <p:stCondLst>
                                    <p:cond delay="430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600"/>
                                        <p:tgtEl>
                                          <p:spTgt spid="29"/>
                                        </p:tgtEl>
                                      </p:cBhvr>
                                    </p:animEffect>
                                  </p:childTnLst>
                                </p:cTn>
                              </p:par>
                              <p:par>
                                <p:cTn id="37" presetID="1" presetClass="entr" presetSubtype="0" fill="hold" nodeType="withEffect">
                                  <p:stCondLst>
                                    <p:cond delay="530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nodeType="withEffect">
                                  <p:stCondLst>
                                    <p:cond delay="5400"/>
                                  </p:stCondLst>
                                  <p:childTnLst>
                                    <p:set>
                                      <p:cBhvr>
                                        <p:cTn id="40" dur="1" fill="hold">
                                          <p:stCondLst>
                                            <p:cond delay="0"/>
                                          </p:stCondLst>
                                        </p:cTn>
                                        <p:tgtEl>
                                          <p:spTgt spid="32"/>
                                        </p:tgtEl>
                                        <p:attrNameLst>
                                          <p:attrName>style.visibility</p:attrName>
                                        </p:attrNameLst>
                                      </p:cBhvr>
                                      <p:to>
                                        <p:strVal val="visible"/>
                                      </p:to>
                                    </p:set>
                                  </p:childTnLst>
                                </p:cTn>
                              </p:par>
                              <p:par>
                                <p:cTn id="41" presetID="42" presetClass="entr" presetSubtype="0" fill="hold" nodeType="withEffect">
                                  <p:stCondLst>
                                    <p:cond delay="590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1000"/>
                                        <p:tgtEl>
                                          <p:spTgt spid="27"/>
                                        </p:tgtEl>
                                      </p:cBhvr>
                                    </p:animEffect>
                                    <p:anim calcmode="lin" valueType="num">
                                      <p:cBhvr>
                                        <p:cTn id="44" dur="1000" fill="hold"/>
                                        <p:tgtEl>
                                          <p:spTgt spid="27"/>
                                        </p:tgtEl>
                                        <p:attrNameLst>
                                          <p:attrName>ppt_x</p:attrName>
                                        </p:attrNameLst>
                                      </p:cBhvr>
                                      <p:tavLst>
                                        <p:tav tm="0">
                                          <p:val>
                                            <p:strVal val="#ppt_x"/>
                                          </p:val>
                                        </p:tav>
                                        <p:tav tm="100000">
                                          <p:val>
                                            <p:strVal val="#ppt_x"/>
                                          </p:val>
                                        </p:tav>
                                      </p:tavLst>
                                    </p:anim>
                                    <p:anim calcmode="lin" valueType="num">
                                      <p:cBhvr>
                                        <p:cTn id="45" dur="1000" fill="hold"/>
                                        <p:tgtEl>
                                          <p:spTgt spid="27"/>
                                        </p:tgtEl>
                                        <p:attrNameLst>
                                          <p:attrName>ppt_y</p:attrName>
                                        </p:attrNameLst>
                                      </p:cBhvr>
                                      <p:tavLst>
                                        <p:tav tm="0">
                                          <p:val>
                                            <p:strVal val="#ppt_y+.1"/>
                                          </p:val>
                                        </p:tav>
                                        <p:tav tm="100000">
                                          <p:val>
                                            <p:strVal val="#ppt_y"/>
                                          </p:val>
                                        </p:tav>
                                      </p:tavLst>
                                    </p:anim>
                                  </p:childTnLst>
                                </p:cTn>
                              </p:par>
                              <p:par>
                                <p:cTn id="46" presetID="16" presetClass="entr" presetSubtype="21" fill="hold" grpId="0" nodeType="withEffect">
                                  <p:stCondLst>
                                    <p:cond delay="6000"/>
                                  </p:stCondLst>
                                  <p:childTnLst>
                                    <p:set>
                                      <p:cBhvr>
                                        <p:cTn id="47" dur="1" fill="hold">
                                          <p:stCondLst>
                                            <p:cond delay="0"/>
                                          </p:stCondLst>
                                        </p:cTn>
                                        <p:tgtEl>
                                          <p:spTgt spid="28"/>
                                        </p:tgtEl>
                                        <p:attrNameLst>
                                          <p:attrName>style.visibility</p:attrName>
                                        </p:attrNameLst>
                                      </p:cBhvr>
                                      <p:to>
                                        <p:strVal val="visible"/>
                                      </p:to>
                                    </p:set>
                                    <p:animEffect transition="in" filter="barn(inVertical)">
                                      <p:cBhvr>
                                        <p:cTn id="48" dur="500"/>
                                        <p:tgtEl>
                                          <p:spTgt spid="28"/>
                                        </p:tgtEl>
                                      </p:cBhvr>
                                    </p:animEffect>
                                  </p:childTnLst>
                                </p:cTn>
                              </p:par>
                              <p:par>
                                <p:cTn id="49" presetID="1" presetClass="entr" presetSubtype="0" fill="hold" nodeType="withEffect">
                                  <p:stCondLst>
                                    <p:cond delay="700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nodeType="withEffect">
                                  <p:stCondLst>
                                    <p:cond delay="7100"/>
                                  </p:stCondLst>
                                  <p:childTnLst>
                                    <p:set>
                                      <p:cBhvr>
                                        <p:cTn id="52" dur="1" fill="hold">
                                          <p:stCondLst>
                                            <p:cond delay="0"/>
                                          </p:stCondLst>
                                        </p:cTn>
                                        <p:tgtEl>
                                          <p:spTgt spid="34"/>
                                        </p:tgtEl>
                                        <p:attrNameLst>
                                          <p:attrName>style.visibility</p:attrName>
                                        </p:attrNameLst>
                                      </p:cBhvr>
                                      <p:to>
                                        <p:strVal val="visible"/>
                                      </p:to>
                                    </p:set>
                                  </p:childTnLst>
                                </p:cTn>
                              </p:par>
                              <p:par>
                                <p:cTn id="53" presetID="2" presetClass="entr" presetSubtype="8" fill="hold" grpId="0" nodeType="withEffect">
                                  <p:stCondLst>
                                    <p:cond delay="1170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0-#ppt_w/2"/>
                                          </p:val>
                                        </p:tav>
                                        <p:tav tm="100000">
                                          <p:val>
                                            <p:strVal val="#ppt_x"/>
                                          </p:val>
                                        </p:tav>
                                      </p:tavLst>
                                    </p:anim>
                                    <p:anim calcmode="lin" valueType="num">
                                      <p:cBhvr additive="base">
                                        <p:cTn id="56" dur="500" fill="hold"/>
                                        <p:tgtEl>
                                          <p:spTgt spid="10"/>
                                        </p:tgtEl>
                                        <p:attrNameLst>
                                          <p:attrName>ppt_y</p:attrName>
                                        </p:attrNameLst>
                                      </p:cBhvr>
                                      <p:tavLst>
                                        <p:tav tm="0">
                                          <p:val>
                                            <p:strVal val="#ppt_y"/>
                                          </p:val>
                                        </p:tav>
                                        <p:tav tm="100000">
                                          <p:val>
                                            <p:strVal val="#ppt_y"/>
                                          </p:val>
                                        </p:tav>
                                      </p:tavLst>
                                    </p:anim>
                                  </p:childTnLst>
                                </p:cTn>
                              </p:par>
                              <p:par>
                                <p:cTn id="57" presetID="10" presetClass="entr" presetSubtype="0" fill="hold" nodeType="withEffect">
                                  <p:stCondLst>
                                    <p:cond delay="1300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500"/>
                                        <p:tgtEl>
                                          <p:spTgt spid="36"/>
                                        </p:tgtEl>
                                      </p:cBhvr>
                                    </p:animEffect>
                                  </p:childTnLst>
                                </p:cTn>
                              </p:par>
                              <p:par>
                                <p:cTn id="60" presetID="10" presetClass="entr" presetSubtype="0" fill="hold" grpId="0" nodeType="withEffect">
                                  <p:stCondLst>
                                    <p:cond delay="1540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500"/>
                                        <p:tgtEl>
                                          <p:spTgt spid="35"/>
                                        </p:tgtEl>
                                      </p:cBhvr>
                                    </p:animEffect>
                                  </p:childTnLst>
                                </p:cTn>
                              </p:par>
                              <p:par>
                                <p:cTn id="63" presetID="10" presetClass="entr" presetSubtype="0" fill="hold" grpId="0" nodeType="withEffect">
                                  <p:stCondLst>
                                    <p:cond delay="1800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500"/>
                                        <p:tgtEl>
                                          <p:spTgt spid="38"/>
                                        </p:tgtEl>
                                      </p:cBhvr>
                                    </p:animEffect>
                                  </p:childTnLst>
                                </p:cTn>
                              </p:par>
                              <p:par>
                                <p:cTn id="66" presetID="10" presetClass="entr" presetSubtype="0" fill="hold" nodeType="withEffect">
                                  <p:stCondLst>
                                    <p:cond delay="20500"/>
                                  </p:stCondLst>
                                  <p:childTnLst>
                                    <p:set>
                                      <p:cBhvr>
                                        <p:cTn id="67" dur="1" fill="hold">
                                          <p:stCondLst>
                                            <p:cond delay="0"/>
                                          </p:stCondLst>
                                        </p:cTn>
                                        <p:tgtEl>
                                          <p:spTgt spid="39">
                                            <p:txEl>
                                              <p:pRg st="0" end="0"/>
                                            </p:txEl>
                                          </p:spTgt>
                                        </p:tgtEl>
                                        <p:attrNameLst>
                                          <p:attrName>style.visibility</p:attrName>
                                        </p:attrNameLst>
                                      </p:cBhvr>
                                      <p:to>
                                        <p:strVal val="visible"/>
                                      </p:to>
                                    </p:set>
                                    <p:animEffect transition="in" filter="fade">
                                      <p:cBhvr>
                                        <p:cTn id="68"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25" grpId="0"/>
      <p:bldP spid="28" grpId="0"/>
      <p:bldP spid="29" grpId="0"/>
      <p:bldP spid="10" grpId="0" animBg="1"/>
      <p:bldP spid="35"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4" name="Shape 114"/>
          <p:cNvSpPr txBox="1">
            <a:spLocks noGrp="1"/>
          </p:cNvSpPr>
          <p:nvPr>
            <p:ph type="body" idx="4294967295"/>
          </p:nvPr>
        </p:nvSpPr>
        <p:spPr>
          <a:xfrm>
            <a:off x="131762" y="260274"/>
            <a:ext cx="8184465" cy="801687"/>
          </a:xfrm>
          <a:prstGeom prst="rect">
            <a:avLst/>
          </a:prstGeom>
          <a:noFill/>
          <a:ln>
            <a:noFill/>
          </a:ln>
        </p:spPr>
        <p:txBody>
          <a:bodyPr lIns="91425" tIns="45700" rIns="91425" bIns="45700" anchor="b" anchorCtr="0">
            <a:noAutofit/>
          </a:bodyPr>
          <a:lstStyle/>
          <a:p>
            <a:pPr marL="177800" indent="0">
              <a:buSzPct val="25000"/>
              <a:buNone/>
            </a:pPr>
            <a:r>
              <a:rPr lang="en-US" sz="4000" b="1" dirty="0" smtClean="0">
                <a:solidFill>
                  <a:schemeClr val="accent2">
                    <a:lumMod val="60000"/>
                    <a:lumOff val="40000"/>
                  </a:schemeClr>
                </a:solidFill>
                <a:effectLst>
                  <a:innerShdw blurRad="63500" dist="50800" dir="13500000">
                    <a:prstClr val="black">
                      <a:alpha val="50000"/>
                    </a:prstClr>
                  </a:innerShdw>
                </a:effectLst>
                <a:latin typeface="+mj-lt"/>
                <a:ea typeface="Questrial"/>
                <a:cs typeface="Questrial"/>
                <a:sym typeface="Questrial"/>
              </a:rPr>
              <a:t>Stranding: Results</a:t>
            </a:r>
            <a:endParaRPr lang="en-US" sz="4000" b="1" dirty="0">
              <a:solidFill>
                <a:schemeClr val="accent2">
                  <a:lumMod val="60000"/>
                  <a:lumOff val="40000"/>
                </a:schemeClr>
              </a:solidFill>
              <a:effectLst>
                <a:innerShdw blurRad="63500" dist="50800" dir="13500000">
                  <a:prstClr val="black">
                    <a:alpha val="50000"/>
                  </a:prstClr>
                </a:innerShdw>
              </a:effectLst>
              <a:latin typeface="+mj-lt"/>
              <a:ea typeface="Questrial"/>
              <a:cs typeface="Questrial"/>
              <a:sym typeface="Questrial"/>
            </a:endParaRPr>
          </a:p>
        </p:txBody>
      </p:sp>
      <p:sp>
        <p:nvSpPr>
          <p:cNvPr id="18" name="Flowchart: Document 17"/>
          <p:cNvSpPr/>
          <p:nvPr/>
        </p:nvSpPr>
        <p:spPr>
          <a:xfrm flipV="1">
            <a:off x="-181029" y="5627138"/>
            <a:ext cx="10034016" cy="1241030"/>
          </a:xfrm>
          <a:prstGeom prst="flowChartDocumen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ocument 10"/>
          <p:cNvSpPr/>
          <p:nvPr/>
        </p:nvSpPr>
        <p:spPr>
          <a:xfrm flipV="1">
            <a:off x="-126491" y="5818330"/>
            <a:ext cx="4732530" cy="1191125"/>
          </a:xfrm>
          <a:prstGeom prst="flowChartDocumen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Document 16"/>
          <p:cNvSpPr/>
          <p:nvPr/>
        </p:nvSpPr>
        <p:spPr>
          <a:xfrm rot="10800000">
            <a:off x="-308208" y="5960564"/>
            <a:ext cx="10034016" cy="897436"/>
          </a:xfrm>
          <a:prstGeom prst="flowChartDocumen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Document 18"/>
          <p:cNvSpPr/>
          <p:nvPr/>
        </p:nvSpPr>
        <p:spPr>
          <a:xfrm flipH="1" flipV="1">
            <a:off x="1312522" y="6551614"/>
            <a:ext cx="3800280" cy="1610803"/>
          </a:xfrm>
          <a:prstGeom prst="flowChartDocumen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hape 125"/>
          <p:cNvSpPr txBox="1">
            <a:spLocks/>
          </p:cNvSpPr>
          <p:nvPr/>
        </p:nvSpPr>
        <p:spPr>
          <a:xfrm rot="20945123">
            <a:off x="7666062" y="5497336"/>
            <a:ext cx="1997546" cy="1192504"/>
          </a:xfrm>
          <a:prstGeom prst="rect">
            <a:avLst/>
          </a:prstGeom>
          <a:noFill/>
          <a:ln>
            <a:noFill/>
          </a:ln>
        </p:spPr>
        <p:txBody>
          <a:bodyPr spcFirstLastPara="1" lIns="91425" tIns="45700" rIns="91425" bIns="45700" numCol="1" anchor="t" anchorCtr="0">
            <a:prstTxWarp prst="textArchDown">
              <a:avLst>
                <a:gd name="adj" fmla="val 21563377"/>
              </a:avLst>
            </a:prstTxWarp>
            <a:noAutofit/>
          </a:bodyPr>
          <a:lstStyle>
            <a:defPPr marR="0" algn="l" rtl="0">
              <a:lnSpc>
                <a:spcPct val="100000"/>
              </a:lnSpc>
              <a:spcBef>
                <a:spcPts val="0"/>
              </a:spcBef>
              <a:spcAft>
                <a:spcPts val="0"/>
              </a:spcAft>
            </a:defPPr>
            <a:lvl1pPr marL="0" marR="0" indent="0" algn="r" rtl="0">
              <a:lnSpc>
                <a:spcPct val="90000"/>
              </a:lnSpc>
              <a:spcBef>
                <a:spcPts val="0"/>
              </a:spcBef>
              <a:spcAft>
                <a:spcPts val="0"/>
              </a:spcAft>
              <a:buClr>
                <a:schemeClr val="accent1"/>
              </a:buClr>
              <a:buFont typeface="Questrial"/>
              <a:buNone/>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algn="l">
              <a:buClr>
                <a:srgbClr val="F2F2F2"/>
              </a:buClr>
              <a:buSzPct val="25000"/>
              <a:buFont typeface="Arial"/>
              <a:buNone/>
            </a:pPr>
            <a:r>
              <a:rPr lang="en-US" sz="1200" i="1" dirty="0">
                <a:solidFill>
                  <a:schemeClr val="bg2"/>
                </a:solidFill>
                <a:latin typeface="Questrial"/>
                <a:ea typeface="Questrial"/>
                <a:cs typeface="Questrial"/>
                <a:sym typeface="Questrial"/>
              </a:rPr>
              <a:t>	Matt </a:t>
            </a:r>
            <a:r>
              <a:rPr lang="en-US" sz="1200" i="1" dirty="0" err="1">
                <a:solidFill>
                  <a:schemeClr val="bg2"/>
                </a:solidFill>
                <a:latin typeface="Questrial"/>
                <a:ea typeface="Questrial"/>
                <a:cs typeface="Questrial"/>
                <a:sym typeface="Questrial"/>
              </a:rPr>
              <a:t>Kleffer</a:t>
            </a:r>
            <a:endParaRPr lang="en-US" sz="1200" i="1" dirty="0">
              <a:solidFill>
                <a:schemeClr val="bg2"/>
              </a:solidFill>
              <a:latin typeface="Questrial"/>
              <a:ea typeface="Questrial"/>
              <a:cs typeface="Questrial"/>
              <a:sym typeface="Questrial"/>
            </a:endParaRPr>
          </a:p>
        </p:txBody>
      </p:sp>
      <p:sp>
        <p:nvSpPr>
          <p:cNvPr id="20" name="Flowchart: Document 19"/>
          <p:cNvSpPr/>
          <p:nvPr/>
        </p:nvSpPr>
        <p:spPr>
          <a:xfrm flipV="1">
            <a:off x="3417948" y="6551614"/>
            <a:ext cx="3496122" cy="1610803"/>
          </a:xfrm>
          <a:prstGeom prst="flowChartDocumen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iskmap_clip">
            <a:hlinkClick r:id="" action="ppaction://media"/>
          </p:cNvPr>
          <p:cNvPicPr>
            <a:picLocks noChangeAspect="1"/>
          </p:cNvPicPr>
          <p:nvPr>
            <a:videoFile r:link="rId1"/>
            <p:extLst>
              <p:ext uri="{DAA4B4D4-6D71-4841-9C94-3DE7FCFB9230}">
                <p14:media xmlns:p14="http://schemas.microsoft.com/office/powerpoint/2010/main" r:embed="rId2">
                  <p14:trim st="3850"/>
                </p14:media>
              </p:ext>
            </p:extLst>
          </p:nvPr>
        </p:nvPicPr>
        <p:blipFill>
          <a:blip r:embed="rId5"/>
          <a:stretch>
            <a:fillRect/>
          </a:stretch>
        </p:blipFill>
        <p:spPr>
          <a:xfrm>
            <a:off x="408025" y="1061961"/>
            <a:ext cx="8139107" cy="4565177"/>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2802" y="1652803"/>
            <a:ext cx="972948" cy="1362127"/>
          </a:xfrm>
          <a:prstGeom prst="rect">
            <a:avLst/>
          </a:prstGeom>
        </p:spPr>
      </p:pic>
      <p:sp>
        <p:nvSpPr>
          <p:cNvPr id="5" name="Rectangle 4"/>
          <p:cNvSpPr/>
          <p:nvPr/>
        </p:nvSpPr>
        <p:spPr>
          <a:xfrm>
            <a:off x="408025" y="963828"/>
            <a:ext cx="8254061" cy="4701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7" cstate="print">
            <a:extLst>
              <a:ext uri="{28A0092B-C50C-407E-A947-70E740481C1C}">
                <a14:useLocalDpi xmlns:a14="http://schemas.microsoft.com/office/drawing/2010/main"/>
              </a:ext>
            </a:extLst>
          </a:blip>
          <a:srcRect l="41346" b="25517"/>
          <a:stretch/>
        </p:blipFill>
        <p:spPr>
          <a:xfrm>
            <a:off x="6567948" y="4773074"/>
            <a:ext cx="2627878" cy="2502797"/>
          </a:xfrm>
          <a:prstGeom prst="rect">
            <a:avLst/>
          </a:prstGeom>
          <a:ln>
            <a:noFill/>
          </a:ln>
          <a:effectLst>
            <a:glow rad="50800">
              <a:srgbClr val="FFFFFF"/>
            </a:glow>
            <a:softEdge rad="0"/>
          </a:effectLst>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l="3942" t="7815" r="7676" b="1175"/>
          <a:stretch/>
        </p:blipFill>
        <p:spPr>
          <a:xfrm>
            <a:off x="131762" y="1182280"/>
            <a:ext cx="5631567" cy="4349262"/>
          </a:xfrm>
          <a:prstGeom prst="rect">
            <a:avLst/>
          </a:prstGeom>
        </p:spPr>
      </p:pic>
      <p:graphicFrame>
        <p:nvGraphicFramePr>
          <p:cNvPr id="16" name="Table 15"/>
          <p:cNvGraphicFramePr>
            <a:graphicFrameLocks noGrp="1"/>
          </p:cNvGraphicFramePr>
          <p:nvPr>
            <p:extLst/>
          </p:nvPr>
        </p:nvGraphicFramePr>
        <p:xfrm>
          <a:off x="5688747" y="1527835"/>
          <a:ext cx="3352801" cy="1159734"/>
        </p:xfrm>
        <a:graphic>
          <a:graphicData uri="http://schemas.openxmlformats.org/drawingml/2006/table">
            <a:tbl>
              <a:tblPr>
                <a:noFill/>
                <a:tableStyleId>{76DEA7D7-A8CA-4C99-8529-A73FEB51DDB6}</a:tableStyleId>
              </a:tblPr>
              <a:tblGrid>
                <a:gridCol w="902679"/>
                <a:gridCol w="1008185"/>
                <a:gridCol w="597876"/>
                <a:gridCol w="844061"/>
              </a:tblGrid>
              <a:tr h="478019">
                <a:tc>
                  <a:txBody>
                    <a:bodyPr/>
                    <a:lstStyle/>
                    <a:p>
                      <a:pPr lvl="0" algn="ctr" rtl="0">
                        <a:spcBef>
                          <a:spcPts val="0"/>
                        </a:spcBef>
                        <a:buNone/>
                      </a:pPr>
                      <a:r>
                        <a:rPr lang="en-US" sz="1200" b="1" dirty="0">
                          <a:solidFill>
                            <a:srgbClr val="000000"/>
                          </a:solidFill>
                          <a:latin typeface="+mn-lt"/>
                          <a:ea typeface="Century Gothic"/>
                          <a:cs typeface="Century Gothic"/>
                          <a:sym typeface="Century Gothic"/>
                        </a:rPr>
                        <a:t>Parameter</a:t>
                      </a:r>
                    </a:p>
                  </a:txBody>
                  <a:tcPr marL="63500" marR="63500" marT="63500" marB="63500" anchor="ctr"/>
                </a:tc>
                <a:tc>
                  <a:txBody>
                    <a:bodyPr/>
                    <a:lstStyle/>
                    <a:p>
                      <a:pPr lvl="0" algn="ctr" rtl="0">
                        <a:spcBef>
                          <a:spcPts val="0"/>
                        </a:spcBef>
                        <a:buNone/>
                      </a:pPr>
                      <a:r>
                        <a:rPr lang="en-US" sz="1200" b="1" dirty="0">
                          <a:solidFill>
                            <a:srgbClr val="000000"/>
                          </a:solidFill>
                          <a:latin typeface="+mn-lt"/>
                          <a:ea typeface="Century Gothic"/>
                          <a:cs typeface="Century Gothic"/>
                          <a:sym typeface="Century Gothic"/>
                        </a:rPr>
                        <a:t>Pearson’s r Correlation</a:t>
                      </a:r>
                    </a:p>
                  </a:txBody>
                  <a:tcPr marL="63500" marR="63500" marT="63500" marB="63500" anchor="ctr"/>
                </a:tc>
                <a:tc>
                  <a:txBody>
                    <a:bodyPr/>
                    <a:lstStyle/>
                    <a:p>
                      <a:pPr lvl="0" algn="ctr" rtl="0">
                        <a:spcBef>
                          <a:spcPts val="0"/>
                        </a:spcBef>
                        <a:buNone/>
                      </a:pPr>
                      <a:r>
                        <a:rPr lang="en-US" sz="1200" b="1" dirty="0" smtClean="0">
                          <a:solidFill>
                            <a:srgbClr val="000000"/>
                          </a:solidFill>
                          <a:latin typeface="+mn-lt"/>
                          <a:ea typeface="Century Gothic"/>
                          <a:cs typeface="Century Gothic"/>
                          <a:sym typeface="Century Gothic"/>
                        </a:rPr>
                        <a:t>P</a:t>
                      </a:r>
                      <a:endParaRPr lang="en-US" sz="1200" b="1" dirty="0">
                        <a:solidFill>
                          <a:srgbClr val="000000"/>
                        </a:solidFill>
                        <a:latin typeface="+mn-lt"/>
                        <a:ea typeface="Century Gothic"/>
                        <a:cs typeface="Century Gothic"/>
                        <a:sym typeface="Century Gothic"/>
                      </a:endParaRPr>
                    </a:p>
                  </a:txBody>
                  <a:tcPr marL="63500" marR="63500" marT="63500" marB="63500" anchor="ctr"/>
                </a:tc>
                <a:tc>
                  <a:txBody>
                    <a:bodyPr/>
                    <a:lstStyle/>
                    <a:p>
                      <a:pPr lvl="0" algn="ctr" rtl="0">
                        <a:spcBef>
                          <a:spcPts val="0"/>
                        </a:spcBef>
                        <a:buNone/>
                      </a:pPr>
                      <a:r>
                        <a:rPr lang="en-US" sz="1200" b="1" dirty="0" smtClean="0">
                          <a:solidFill>
                            <a:srgbClr val="000000"/>
                          </a:solidFill>
                          <a:latin typeface="+mn-lt"/>
                          <a:ea typeface="Century Gothic"/>
                          <a:cs typeface="Century Gothic"/>
                          <a:sym typeface="Century Gothic"/>
                        </a:rPr>
                        <a:t>CORR</a:t>
                      </a:r>
                      <a:endParaRPr lang="en-US" sz="1200" b="1" dirty="0">
                        <a:solidFill>
                          <a:srgbClr val="000000"/>
                        </a:solidFill>
                        <a:latin typeface="+mn-lt"/>
                        <a:ea typeface="Century Gothic"/>
                        <a:cs typeface="Century Gothic"/>
                        <a:sym typeface="Century Gothic"/>
                      </a:endParaRPr>
                    </a:p>
                  </a:txBody>
                  <a:tcPr marL="63500" marR="63500" marT="63500" marB="63500" anchor="ctr"/>
                </a:tc>
              </a:tr>
              <a:tr h="348479">
                <a:tc>
                  <a:txBody>
                    <a:bodyPr/>
                    <a:lstStyle/>
                    <a:p>
                      <a:pPr lvl="0" algn="ctr" rtl="0">
                        <a:spcBef>
                          <a:spcPts val="0"/>
                        </a:spcBef>
                        <a:buNone/>
                      </a:pPr>
                      <a:r>
                        <a:rPr lang="en-US" sz="1200" dirty="0" smtClean="0">
                          <a:solidFill>
                            <a:srgbClr val="000000"/>
                          </a:solidFill>
                          <a:latin typeface="+mn-lt"/>
                          <a:ea typeface="Century Gothic"/>
                          <a:cs typeface="Century Gothic"/>
                          <a:sym typeface="Century Gothic"/>
                        </a:rPr>
                        <a:t>Chl-a</a:t>
                      </a:r>
                      <a:endParaRPr lang="en-US" sz="1200" dirty="0">
                        <a:solidFill>
                          <a:srgbClr val="000000"/>
                        </a:solidFill>
                        <a:latin typeface="+mn-lt"/>
                        <a:ea typeface="Century Gothic"/>
                        <a:cs typeface="Century Gothic"/>
                        <a:sym typeface="Century Gothic"/>
                      </a:endParaRPr>
                    </a:p>
                  </a:txBody>
                  <a:tcPr marL="63500" marR="63500" marT="63500" marB="63500"/>
                </a:tc>
                <a:tc>
                  <a:txBody>
                    <a:bodyPr/>
                    <a:lstStyle/>
                    <a:p>
                      <a:pPr algn="ctr"/>
                      <a:r>
                        <a:rPr lang="en-US" sz="1200" b="0" dirty="0" smtClean="0">
                          <a:solidFill>
                            <a:srgbClr val="000000"/>
                          </a:solidFill>
                          <a:latin typeface="+mn-lt"/>
                        </a:rPr>
                        <a:t>-0.00397</a:t>
                      </a:r>
                      <a:endParaRPr lang="en-US" sz="1200" b="0" dirty="0">
                        <a:solidFill>
                          <a:srgbClr val="000000"/>
                        </a:solidFill>
                        <a:latin typeface="+mn-lt"/>
                      </a:endParaRPr>
                    </a:p>
                  </a:txBody>
                  <a:tcPr anchor="ctr"/>
                </a:tc>
                <a:tc>
                  <a:txBody>
                    <a:bodyPr/>
                    <a:lstStyle/>
                    <a:p>
                      <a:pPr algn="ctr"/>
                      <a:r>
                        <a:rPr lang="en-US" sz="1200" b="0" dirty="0" smtClean="0">
                          <a:solidFill>
                            <a:srgbClr val="000000"/>
                          </a:solidFill>
                          <a:latin typeface="+mn-lt"/>
                        </a:rPr>
                        <a:t>0.991</a:t>
                      </a:r>
                      <a:endParaRPr lang="en-US" sz="1200" b="0" dirty="0">
                        <a:solidFill>
                          <a:srgbClr val="000000"/>
                        </a:solidFill>
                        <a:latin typeface="+mn-lt"/>
                      </a:endParaRPr>
                    </a:p>
                  </a:txBody>
                  <a:tcPr anchor="ctr"/>
                </a:tc>
                <a:tc>
                  <a:txBody>
                    <a:bodyPr/>
                    <a:lstStyle/>
                    <a:p>
                      <a:pPr algn="ctr"/>
                      <a:r>
                        <a:rPr lang="en-US" sz="1200" b="0" dirty="0" smtClean="0">
                          <a:solidFill>
                            <a:srgbClr val="000000"/>
                          </a:solidFill>
                          <a:latin typeface="+mn-lt"/>
                        </a:rPr>
                        <a:t>-</a:t>
                      </a:r>
                      <a:r>
                        <a:rPr lang="en-US" sz="1200" b="0" baseline="0" dirty="0" smtClean="0">
                          <a:solidFill>
                            <a:srgbClr val="000000"/>
                          </a:solidFill>
                          <a:latin typeface="+mn-lt"/>
                        </a:rPr>
                        <a:t> </a:t>
                      </a:r>
                      <a:r>
                        <a:rPr lang="en-US" sz="1200" b="0" dirty="0" smtClean="0">
                          <a:solidFill>
                            <a:srgbClr val="000000"/>
                          </a:solidFill>
                          <a:latin typeface="+mn-lt"/>
                        </a:rPr>
                        <a:t>None</a:t>
                      </a:r>
                      <a:endParaRPr lang="en-US" sz="1200" b="0" dirty="0">
                        <a:solidFill>
                          <a:srgbClr val="000000"/>
                        </a:solidFill>
                        <a:latin typeface="+mn-lt"/>
                      </a:endParaRPr>
                    </a:p>
                  </a:txBody>
                  <a:tcPr anchor="ctr"/>
                </a:tc>
              </a:tr>
              <a:tr h="318495">
                <a:tc>
                  <a:txBody>
                    <a:bodyPr/>
                    <a:lstStyle/>
                    <a:p>
                      <a:pPr lvl="0" algn="ctr" rtl="0">
                        <a:spcBef>
                          <a:spcPts val="0"/>
                        </a:spcBef>
                        <a:buNone/>
                      </a:pPr>
                      <a:r>
                        <a:rPr lang="en-US" sz="1200" dirty="0">
                          <a:solidFill>
                            <a:srgbClr val="000000"/>
                          </a:solidFill>
                          <a:latin typeface="+mn-lt"/>
                          <a:ea typeface="Century Gothic"/>
                          <a:cs typeface="Century Gothic"/>
                          <a:sym typeface="Century Gothic"/>
                        </a:rPr>
                        <a:t>SST</a:t>
                      </a:r>
                    </a:p>
                  </a:txBody>
                  <a:tcPr marL="63500" marR="63500" marT="63500" marB="63500"/>
                </a:tc>
                <a:tc>
                  <a:txBody>
                    <a:bodyPr/>
                    <a:lstStyle/>
                    <a:p>
                      <a:pPr algn="ctr"/>
                      <a:r>
                        <a:rPr lang="en-US" sz="1200" b="0" dirty="0" smtClean="0">
                          <a:solidFill>
                            <a:srgbClr val="000000"/>
                          </a:solidFill>
                          <a:latin typeface="+mn-lt"/>
                        </a:rPr>
                        <a:t>0.551</a:t>
                      </a:r>
                      <a:endParaRPr lang="en-US" sz="1200" b="0" dirty="0">
                        <a:solidFill>
                          <a:srgbClr val="000000"/>
                        </a:solidFill>
                        <a:latin typeface="+mn-lt"/>
                      </a:endParaRPr>
                    </a:p>
                  </a:txBody>
                  <a:tcPr anchor="ctr"/>
                </a:tc>
                <a:tc>
                  <a:txBody>
                    <a:bodyPr/>
                    <a:lstStyle/>
                    <a:p>
                      <a:pPr algn="ctr"/>
                      <a:r>
                        <a:rPr lang="en-US" sz="1200" b="0" dirty="0" smtClean="0">
                          <a:solidFill>
                            <a:srgbClr val="000000"/>
                          </a:solidFill>
                          <a:latin typeface="+mn-lt"/>
                        </a:rPr>
                        <a:t>0.098</a:t>
                      </a:r>
                      <a:endParaRPr lang="en-US" sz="1200" b="0" dirty="0">
                        <a:solidFill>
                          <a:srgbClr val="000000"/>
                        </a:solidFill>
                        <a:latin typeface="+mn-lt"/>
                      </a:endParaRPr>
                    </a:p>
                  </a:txBody>
                  <a:tcPr anchor="ctr"/>
                </a:tc>
                <a:tc>
                  <a:txBody>
                    <a:bodyPr/>
                    <a:lstStyle/>
                    <a:p>
                      <a:pPr algn="ctr"/>
                      <a:r>
                        <a:rPr lang="en-US" sz="1200" b="0" dirty="0" smtClean="0">
                          <a:solidFill>
                            <a:srgbClr val="000000"/>
                          </a:solidFill>
                          <a:latin typeface="+mn-lt"/>
                        </a:rPr>
                        <a:t>+ Strong</a:t>
                      </a:r>
                      <a:endParaRPr lang="en-US" sz="1200" b="0" dirty="0">
                        <a:solidFill>
                          <a:srgbClr val="000000"/>
                        </a:solidFill>
                        <a:latin typeface="+mn-lt"/>
                      </a:endParaRPr>
                    </a:p>
                  </a:txBody>
                  <a:tcPr anchor="ctr"/>
                </a:tc>
              </a:tr>
            </a:tbl>
          </a:graphicData>
        </a:graphic>
      </p:graphicFrame>
      <p:graphicFrame>
        <p:nvGraphicFramePr>
          <p:cNvPr id="21" name="Table 20"/>
          <p:cNvGraphicFramePr>
            <a:graphicFrameLocks noGrp="1"/>
          </p:cNvGraphicFramePr>
          <p:nvPr>
            <p:extLst/>
          </p:nvPr>
        </p:nvGraphicFramePr>
        <p:xfrm>
          <a:off x="5694562" y="3613340"/>
          <a:ext cx="3352801" cy="1159734"/>
        </p:xfrm>
        <a:graphic>
          <a:graphicData uri="http://schemas.openxmlformats.org/drawingml/2006/table">
            <a:tbl>
              <a:tblPr>
                <a:noFill/>
                <a:tableStyleId>{76DEA7D7-A8CA-4C99-8529-A73FEB51DDB6}</a:tableStyleId>
              </a:tblPr>
              <a:tblGrid>
                <a:gridCol w="902679"/>
                <a:gridCol w="1008185"/>
                <a:gridCol w="597876"/>
                <a:gridCol w="844061"/>
              </a:tblGrid>
              <a:tr h="478019">
                <a:tc>
                  <a:txBody>
                    <a:bodyPr/>
                    <a:lstStyle/>
                    <a:p>
                      <a:pPr lvl="0" algn="ctr" rtl="0">
                        <a:spcBef>
                          <a:spcPts val="0"/>
                        </a:spcBef>
                        <a:buNone/>
                      </a:pPr>
                      <a:r>
                        <a:rPr lang="en-US" sz="1200" b="1" dirty="0">
                          <a:solidFill>
                            <a:srgbClr val="000000"/>
                          </a:solidFill>
                          <a:latin typeface="+mn-lt"/>
                          <a:ea typeface="Century Gothic"/>
                          <a:cs typeface="Century Gothic"/>
                          <a:sym typeface="Century Gothic"/>
                        </a:rPr>
                        <a:t>Parameter</a:t>
                      </a:r>
                    </a:p>
                  </a:txBody>
                  <a:tcPr marL="63500" marR="63500" marT="63500" marB="63500" anchor="ctr"/>
                </a:tc>
                <a:tc>
                  <a:txBody>
                    <a:bodyPr/>
                    <a:lstStyle/>
                    <a:p>
                      <a:pPr lvl="0" algn="ctr" rtl="0">
                        <a:spcBef>
                          <a:spcPts val="0"/>
                        </a:spcBef>
                        <a:buNone/>
                      </a:pPr>
                      <a:r>
                        <a:rPr lang="en-US" sz="1200" b="1" dirty="0">
                          <a:solidFill>
                            <a:srgbClr val="000000"/>
                          </a:solidFill>
                          <a:latin typeface="+mn-lt"/>
                          <a:ea typeface="Century Gothic"/>
                          <a:cs typeface="Century Gothic"/>
                          <a:sym typeface="Century Gothic"/>
                        </a:rPr>
                        <a:t>Pearson’s r Correlation</a:t>
                      </a:r>
                    </a:p>
                  </a:txBody>
                  <a:tcPr marL="63500" marR="63500" marT="63500" marB="63500" anchor="ctr"/>
                </a:tc>
                <a:tc>
                  <a:txBody>
                    <a:bodyPr/>
                    <a:lstStyle/>
                    <a:p>
                      <a:pPr lvl="0" algn="ctr" rtl="0">
                        <a:spcBef>
                          <a:spcPts val="0"/>
                        </a:spcBef>
                        <a:buNone/>
                      </a:pPr>
                      <a:r>
                        <a:rPr lang="en-US" sz="1200" b="1" dirty="0" smtClean="0">
                          <a:solidFill>
                            <a:srgbClr val="000000"/>
                          </a:solidFill>
                          <a:latin typeface="+mn-lt"/>
                          <a:ea typeface="Century Gothic"/>
                          <a:cs typeface="Century Gothic"/>
                          <a:sym typeface="Century Gothic"/>
                        </a:rPr>
                        <a:t>P</a:t>
                      </a:r>
                      <a:endParaRPr lang="en-US" sz="1200" b="1" dirty="0">
                        <a:solidFill>
                          <a:srgbClr val="000000"/>
                        </a:solidFill>
                        <a:latin typeface="+mn-lt"/>
                        <a:ea typeface="Century Gothic"/>
                        <a:cs typeface="Century Gothic"/>
                        <a:sym typeface="Century Gothic"/>
                      </a:endParaRPr>
                    </a:p>
                  </a:txBody>
                  <a:tcPr marL="63500" marR="63500" marT="63500" marB="63500" anchor="ctr"/>
                </a:tc>
                <a:tc>
                  <a:txBody>
                    <a:bodyPr/>
                    <a:lstStyle/>
                    <a:p>
                      <a:pPr lvl="0" algn="ctr" rtl="0">
                        <a:spcBef>
                          <a:spcPts val="0"/>
                        </a:spcBef>
                        <a:buNone/>
                      </a:pPr>
                      <a:r>
                        <a:rPr lang="en-US" sz="1200" b="1" dirty="0" smtClean="0">
                          <a:solidFill>
                            <a:srgbClr val="000000"/>
                          </a:solidFill>
                          <a:latin typeface="+mn-lt"/>
                          <a:ea typeface="Century Gothic"/>
                          <a:cs typeface="Century Gothic"/>
                          <a:sym typeface="Century Gothic"/>
                        </a:rPr>
                        <a:t>CORR</a:t>
                      </a:r>
                      <a:endParaRPr lang="en-US" sz="1200" b="1" dirty="0">
                        <a:solidFill>
                          <a:srgbClr val="000000"/>
                        </a:solidFill>
                        <a:latin typeface="+mn-lt"/>
                        <a:ea typeface="Century Gothic"/>
                        <a:cs typeface="Century Gothic"/>
                        <a:sym typeface="Century Gothic"/>
                      </a:endParaRPr>
                    </a:p>
                  </a:txBody>
                  <a:tcPr marL="63500" marR="63500" marT="63500" marB="63500" anchor="ctr"/>
                </a:tc>
              </a:tr>
              <a:tr h="348479">
                <a:tc>
                  <a:txBody>
                    <a:bodyPr/>
                    <a:lstStyle/>
                    <a:p>
                      <a:pPr lvl="0" algn="ctr" rtl="0">
                        <a:spcBef>
                          <a:spcPts val="0"/>
                        </a:spcBef>
                        <a:buNone/>
                      </a:pPr>
                      <a:r>
                        <a:rPr lang="en-US" sz="1200" dirty="0" smtClean="0">
                          <a:solidFill>
                            <a:srgbClr val="000000"/>
                          </a:solidFill>
                          <a:latin typeface="+mn-lt"/>
                          <a:ea typeface="Century Gothic"/>
                          <a:cs typeface="Century Gothic"/>
                          <a:sym typeface="Century Gothic"/>
                        </a:rPr>
                        <a:t>Chl-a</a:t>
                      </a:r>
                      <a:endParaRPr lang="en-US" sz="1200" dirty="0">
                        <a:solidFill>
                          <a:srgbClr val="000000"/>
                        </a:solidFill>
                        <a:latin typeface="+mn-lt"/>
                        <a:ea typeface="Century Gothic"/>
                        <a:cs typeface="Century Gothic"/>
                        <a:sym typeface="Century Gothic"/>
                      </a:endParaRPr>
                    </a:p>
                  </a:txBody>
                  <a:tcPr marL="63500" marR="63500" marT="63500" marB="63500"/>
                </a:tc>
                <a:tc>
                  <a:txBody>
                    <a:bodyPr/>
                    <a:lstStyle/>
                    <a:p>
                      <a:pPr algn="ctr"/>
                      <a:r>
                        <a:rPr lang="en-US" sz="1200" b="0" dirty="0" smtClean="0">
                          <a:solidFill>
                            <a:srgbClr val="000000"/>
                          </a:solidFill>
                          <a:latin typeface="+mn-lt"/>
                        </a:rPr>
                        <a:t>-0.308</a:t>
                      </a:r>
                      <a:endParaRPr lang="en-US" sz="1200" b="0" dirty="0">
                        <a:solidFill>
                          <a:srgbClr val="000000"/>
                        </a:solidFill>
                        <a:latin typeface="+mn-lt"/>
                      </a:endParaRPr>
                    </a:p>
                  </a:txBody>
                  <a:tcPr anchor="ctr"/>
                </a:tc>
                <a:tc>
                  <a:txBody>
                    <a:bodyPr/>
                    <a:lstStyle/>
                    <a:p>
                      <a:pPr algn="ctr"/>
                      <a:r>
                        <a:rPr lang="en-US" sz="1200" b="0" dirty="0" smtClean="0">
                          <a:solidFill>
                            <a:srgbClr val="000000"/>
                          </a:solidFill>
                          <a:latin typeface="+mn-lt"/>
                        </a:rPr>
                        <a:t>0.419</a:t>
                      </a:r>
                      <a:endParaRPr lang="en-US" sz="1200" b="0" dirty="0">
                        <a:solidFill>
                          <a:srgbClr val="000000"/>
                        </a:solidFill>
                        <a:latin typeface="+mn-lt"/>
                      </a:endParaRPr>
                    </a:p>
                  </a:txBody>
                  <a:tcPr anchor="ctr"/>
                </a:tc>
                <a:tc>
                  <a:txBody>
                    <a:bodyPr/>
                    <a:lstStyle/>
                    <a:p>
                      <a:pPr marL="0" indent="0" algn="ctr">
                        <a:buFontTx/>
                        <a:buNone/>
                      </a:pPr>
                      <a:r>
                        <a:rPr lang="en-US" sz="1200" b="0" dirty="0" smtClean="0">
                          <a:solidFill>
                            <a:srgbClr val="000000"/>
                          </a:solidFill>
                          <a:latin typeface="+mn-lt"/>
                        </a:rPr>
                        <a:t>-</a:t>
                      </a:r>
                      <a:r>
                        <a:rPr lang="en-US" sz="1200" b="0" baseline="0" dirty="0" smtClean="0">
                          <a:solidFill>
                            <a:srgbClr val="000000"/>
                          </a:solidFill>
                          <a:latin typeface="+mn-lt"/>
                        </a:rPr>
                        <a:t> </a:t>
                      </a:r>
                      <a:r>
                        <a:rPr lang="en-US" sz="1200" b="0" dirty="0" smtClean="0">
                          <a:solidFill>
                            <a:srgbClr val="000000"/>
                          </a:solidFill>
                          <a:latin typeface="+mn-lt"/>
                        </a:rPr>
                        <a:t>Mod</a:t>
                      </a:r>
                      <a:endParaRPr lang="en-US" sz="1200" b="0" dirty="0">
                        <a:solidFill>
                          <a:srgbClr val="000000"/>
                        </a:solidFill>
                        <a:latin typeface="+mn-lt"/>
                      </a:endParaRPr>
                    </a:p>
                  </a:txBody>
                  <a:tcPr anchor="ctr"/>
                </a:tc>
              </a:tr>
              <a:tr h="318495">
                <a:tc>
                  <a:txBody>
                    <a:bodyPr/>
                    <a:lstStyle/>
                    <a:p>
                      <a:pPr lvl="0" algn="ctr" rtl="0">
                        <a:spcBef>
                          <a:spcPts val="0"/>
                        </a:spcBef>
                        <a:buNone/>
                      </a:pPr>
                      <a:r>
                        <a:rPr lang="en-US" sz="1200" dirty="0">
                          <a:solidFill>
                            <a:srgbClr val="000000"/>
                          </a:solidFill>
                          <a:latin typeface="+mn-lt"/>
                          <a:ea typeface="Century Gothic"/>
                          <a:cs typeface="Century Gothic"/>
                          <a:sym typeface="Century Gothic"/>
                        </a:rPr>
                        <a:t>SST</a:t>
                      </a:r>
                    </a:p>
                  </a:txBody>
                  <a:tcPr marL="63500" marR="63500" marT="63500" marB="63500"/>
                </a:tc>
                <a:tc>
                  <a:txBody>
                    <a:bodyPr/>
                    <a:lstStyle/>
                    <a:p>
                      <a:pPr algn="ctr"/>
                      <a:r>
                        <a:rPr lang="en-US" sz="1200" b="0" dirty="0" smtClean="0">
                          <a:solidFill>
                            <a:srgbClr val="000000"/>
                          </a:solidFill>
                          <a:latin typeface="+mn-lt"/>
                        </a:rPr>
                        <a:t>0.525</a:t>
                      </a:r>
                      <a:endParaRPr lang="en-US" sz="1200" b="0" dirty="0">
                        <a:solidFill>
                          <a:srgbClr val="000000"/>
                        </a:solidFill>
                        <a:latin typeface="+mn-lt"/>
                      </a:endParaRPr>
                    </a:p>
                  </a:txBody>
                  <a:tcPr anchor="ctr"/>
                </a:tc>
                <a:tc>
                  <a:txBody>
                    <a:bodyPr/>
                    <a:lstStyle/>
                    <a:p>
                      <a:pPr algn="ctr"/>
                      <a:r>
                        <a:rPr lang="en-US" sz="1200" b="0" dirty="0" smtClean="0">
                          <a:solidFill>
                            <a:srgbClr val="000000"/>
                          </a:solidFill>
                          <a:latin typeface="+mn-lt"/>
                        </a:rPr>
                        <a:t>0.648</a:t>
                      </a:r>
                      <a:endParaRPr lang="en-US" sz="1200" b="0" dirty="0">
                        <a:solidFill>
                          <a:srgbClr val="000000"/>
                        </a:solidFill>
                        <a:latin typeface="+mn-lt"/>
                      </a:endParaRPr>
                    </a:p>
                  </a:txBody>
                  <a:tcPr anchor="ctr"/>
                </a:tc>
                <a:tc>
                  <a:txBody>
                    <a:bodyPr/>
                    <a:lstStyle/>
                    <a:p>
                      <a:pPr algn="ctr"/>
                      <a:r>
                        <a:rPr lang="en-US" sz="1200" b="0" dirty="0" smtClean="0">
                          <a:solidFill>
                            <a:srgbClr val="000000"/>
                          </a:solidFill>
                          <a:latin typeface="+mn-lt"/>
                        </a:rPr>
                        <a:t>+ Strong</a:t>
                      </a:r>
                      <a:endParaRPr lang="en-US" sz="1200" b="0" dirty="0">
                        <a:solidFill>
                          <a:srgbClr val="000000"/>
                        </a:solidFill>
                        <a:latin typeface="+mn-lt"/>
                      </a:endParaRPr>
                    </a:p>
                  </a:txBody>
                  <a:tcPr anchor="ctr"/>
                </a:tc>
              </a:tr>
            </a:tbl>
          </a:graphicData>
        </a:graphic>
      </p:graphicFrame>
    </p:spTree>
    <p:extLst>
      <p:ext uri="{BB962C8B-B14F-4D97-AF65-F5344CB8AC3E}">
        <p14:creationId xmlns:p14="http://schemas.microsoft.com/office/powerpoint/2010/main" val="1886728764"/>
      </p:ext>
    </p:extLst>
  </p:cSld>
  <p:clrMapOvr>
    <a:masterClrMapping/>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13000"/>
                                  </p:stCondLst>
                                  <p:childTnLst>
                                    <p:animEffect transition="out" filter="fade">
                                      <p:cBhvr>
                                        <p:cTn id="6" dur="1500"/>
                                        <p:tgtEl>
                                          <p:spTgt spid="15"/>
                                        </p:tgtEl>
                                      </p:cBhvr>
                                    </p:animEffect>
                                    <p:set>
                                      <p:cBhvr>
                                        <p:cTn id="7" dur="1" fill="hold">
                                          <p:stCondLst>
                                            <p:cond delay="1499"/>
                                          </p:stCondLst>
                                        </p:cTn>
                                        <p:tgtEl>
                                          <p:spTgt spid="15"/>
                                        </p:tgtEl>
                                        <p:attrNameLst>
                                          <p:attrName>style.visibility</p:attrName>
                                        </p:attrNameLst>
                                      </p:cBhvr>
                                      <p:to>
                                        <p:strVal val="hidden"/>
                                      </p:to>
                                    </p:set>
                                  </p:childTnLst>
                                </p:cTn>
                              </p:par>
                              <p:par>
                                <p:cTn id="8" presetID="10" presetClass="exit" presetSubtype="0" fill="hold" nodeType="withEffect">
                                  <p:stCondLst>
                                    <p:cond delay="13200"/>
                                  </p:stCondLst>
                                  <p:childTnLst>
                                    <p:animEffect transition="out" filter="fade">
                                      <p:cBhvr>
                                        <p:cTn id="9" dur="1100"/>
                                        <p:tgtEl>
                                          <p:spTgt spid="16"/>
                                        </p:tgtEl>
                                      </p:cBhvr>
                                    </p:animEffect>
                                    <p:set>
                                      <p:cBhvr>
                                        <p:cTn id="10" dur="1" fill="hold">
                                          <p:stCondLst>
                                            <p:cond delay="1099"/>
                                          </p:stCondLst>
                                        </p:cTn>
                                        <p:tgtEl>
                                          <p:spTgt spid="16"/>
                                        </p:tgtEl>
                                        <p:attrNameLst>
                                          <p:attrName>style.visibility</p:attrName>
                                        </p:attrNameLst>
                                      </p:cBhvr>
                                      <p:to>
                                        <p:strVal val="hidden"/>
                                      </p:to>
                                    </p:set>
                                  </p:childTnLst>
                                </p:cTn>
                              </p:par>
                              <p:par>
                                <p:cTn id="11" presetID="10" presetClass="exit" presetSubtype="0" fill="hold" nodeType="withEffect">
                                  <p:stCondLst>
                                    <p:cond delay="13400"/>
                                  </p:stCondLst>
                                  <p:childTnLst>
                                    <p:animEffect transition="out" filter="fade">
                                      <p:cBhvr>
                                        <p:cTn id="12" dur="1100"/>
                                        <p:tgtEl>
                                          <p:spTgt spid="21"/>
                                        </p:tgtEl>
                                      </p:cBhvr>
                                    </p:animEffect>
                                    <p:set>
                                      <p:cBhvr>
                                        <p:cTn id="13" dur="1" fill="hold">
                                          <p:stCondLst>
                                            <p:cond delay="1099"/>
                                          </p:stCondLst>
                                        </p:cTn>
                                        <p:tgtEl>
                                          <p:spTgt spid="21"/>
                                        </p:tgtEl>
                                        <p:attrNameLst>
                                          <p:attrName>style.visibility</p:attrName>
                                        </p:attrNameLst>
                                      </p:cBhvr>
                                      <p:to>
                                        <p:strVal val="hidden"/>
                                      </p:to>
                                    </p:set>
                                  </p:childTnLst>
                                </p:cTn>
                              </p:par>
                              <p:par>
                                <p:cTn id="14" presetID="1" presetClass="exit" presetSubtype="0" fill="hold" grpId="0" nodeType="withEffect">
                                  <p:stCondLst>
                                    <p:cond delay="14500"/>
                                  </p:stCondLst>
                                  <p:childTnLst>
                                    <p:set>
                                      <p:cBhvr>
                                        <p:cTn id="15" dur="1" fill="hold">
                                          <p:stCondLst>
                                            <p:cond delay="0"/>
                                          </p:stCondLst>
                                        </p:cTn>
                                        <p:tgtEl>
                                          <p:spTgt spid="5"/>
                                        </p:tgtEl>
                                        <p:attrNameLst>
                                          <p:attrName>style.visibility</p:attrName>
                                        </p:attrNameLst>
                                      </p:cBhvr>
                                      <p:to>
                                        <p:strVal val="hidden"/>
                                      </p:to>
                                    </p:set>
                                  </p:childTnLst>
                                </p:cTn>
                              </p:par>
                              <p:par>
                                <p:cTn id="16" presetID="1" presetClass="mediacall" presetSubtype="0" fill="hold" nodeType="withEffect">
                                  <p:stCondLst>
                                    <p:cond delay="15000"/>
                                  </p:stCondLst>
                                  <p:childTnLst>
                                    <p:cmd type="call" cmd="playFrom(0.0)">
                                      <p:cBhvr>
                                        <p:cTn id="17" dur="10250" fill="hold"/>
                                        <p:tgtEl>
                                          <p:spTgt spid="2"/>
                                        </p:tgtEl>
                                      </p:cBhvr>
                                    </p:cmd>
                                  </p:childTnLst>
                                </p:cTn>
                              </p:par>
                              <p:par>
                                <p:cTn id="18" presetID="10" presetClass="entr" presetSubtype="0" fill="hold" nodeType="withEffect">
                                  <p:stCondLst>
                                    <p:cond delay="2360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
                </p:tgtEl>
              </p:cMediaNode>
            </p:video>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8" name="Flowchart: Document 17"/>
          <p:cNvSpPr/>
          <p:nvPr/>
        </p:nvSpPr>
        <p:spPr>
          <a:xfrm flipV="1">
            <a:off x="-181029" y="5627138"/>
            <a:ext cx="10034016" cy="1241030"/>
          </a:xfrm>
          <a:prstGeom prst="flowChartDocumen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ocument 10"/>
          <p:cNvSpPr/>
          <p:nvPr/>
        </p:nvSpPr>
        <p:spPr>
          <a:xfrm flipV="1">
            <a:off x="-126491" y="5818330"/>
            <a:ext cx="4732530" cy="1191125"/>
          </a:xfrm>
          <a:prstGeom prst="flowChartDocumen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Document 16"/>
          <p:cNvSpPr/>
          <p:nvPr/>
        </p:nvSpPr>
        <p:spPr>
          <a:xfrm rot="10800000">
            <a:off x="-308208" y="5960564"/>
            <a:ext cx="10034016" cy="897436"/>
          </a:xfrm>
          <a:prstGeom prst="flowChartDocumen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Document 18"/>
          <p:cNvSpPr/>
          <p:nvPr/>
        </p:nvSpPr>
        <p:spPr>
          <a:xfrm flipH="1" flipV="1">
            <a:off x="1312522" y="6551614"/>
            <a:ext cx="3800280" cy="1610803"/>
          </a:xfrm>
          <a:prstGeom prst="flowChartDocumen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ocument 19"/>
          <p:cNvSpPr/>
          <p:nvPr/>
        </p:nvSpPr>
        <p:spPr>
          <a:xfrm flipV="1">
            <a:off x="3417948" y="6551614"/>
            <a:ext cx="3496122" cy="1610803"/>
          </a:xfrm>
          <a:prstGeom prst="flowChartDocumen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476479" y="0"/>
            <a:ext cx="4464642" cy="6868168"/>
          </a:xfrm>
          <a:prstGeom prst="rect">
            <a:avLst/>
          </a:prstGeom>
          <a:ln>
            <a:solidFill>
              <a:schemeClr val="accent2">
                <a:lumMod val="75000"/>
              </a:schemeClr>
            </a:solidFill>
          </a:ln>
        </p:spPr>
      </p:pic>
      <p:sp>
        <p:nvSpPr>
          <p:cNvPr id="27" name="Right Bracket 26"/>
          <p:cNvSpPr/>
          <p:nvPr/>
        </p:nvSpPr>
        <p:spPr>
          <a:xfrm>
            <a:off x="6263014" y="1600375"/>
            <a:ext cx="391201" cy="4941072"/>
          </a:xfrm>
          <a:prstGeom prst="rightBracket">
            <a:avLst>
              <a:gd name="adj" fmla="val 35919"/>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6941121" y="4025112"/>
            <a:ext cx="2155632" cy="400110"/>
          </a:xfrm>
          <a:prstGeom prst="rect">
            <a:avLst/>
          </a:prstGeom>
          <a:noFill/>
          <a:ln>
            <a:noFill/>
          </a:ln>
        </p:spPr>
        <p:txBody>
          <a:bodyPr wrap="square" rtlCol="0">
            <a:spAutoFit/>
          </a:bodyPr>
          <a:lstStyle/>
          <a:p>
            <a:pPr algn="ctr"/>
            <a:r>
              <a:rPr lang="en-US" sz="2000" dirty="0" smtClean="0">
                <a:solidFill>
                  <a:schemeClr val="accent2">
                    <a:lumMod val="75000"/>
                  </a:schemeClr>
                </a:solidFill>
                <a:latin typeface="+mn-lt"/>
              </a:rPr>
              <a:t>Breeding range</a:t>
            </a:r>
            <a:endParaRPr lang="en-US" sz="2000" dirty="0">
              <a:solidFill>
                <a:schemeClr val="accent2">
                  <a:lumMod val="75000"/>
                </a:schemeClr>
              </a:solidFill>
              <a:latin typeface="+mn-lt"/>
            </a:endParaRPr>
          </a:p>
        </p:txBody>
      </p:sp>
      <p:cxnSp>
        <p:nvCxnSpPr>
          <p:cNvPr id="29" name="Straight Connector 28"/>
          <p:cNvCxnSpPr>
            <a:endCxn id="28" idx="0"/>
          </p:cNvCxnSpPr>
          <p:nvPr/>
        </p:nvCxnSpPr>
        <p:spPr>
          <a:xfrm>
            <a:off x="6654215" y="3144033"/>
            <a:ext cx="1364722" cy="881079"/>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835978" y="1821055"/>
            <a:ext cx="4165671" cy="3277820"/>
          </a:xfrm>
          <a:prstGeom prst="rect">
            <a:avLst/>
          </a:prstGeom>
          <a:gradFill flip="none" rotWithShape="1">
            <a:gsLst>
              <a:gs pos="50000">
                <a:srgbClr val="EEF5F6"/>
              </a:gs>
              <a:gs pos="0">
                <a:srgbClr val="EEF5F6"/>
              </a:gs>
              <a:gs pos="100000">
                <a:schemeClr val="bg1"/>
              </a:gs>
            </a:gsLst>
            <a:lin ang="0" scaled="1"/>
            <a:tileRect/>
          </a:gradFill>
        </p:spPr>
        <p:txBody>
          <a:bodyPr wrap="square" rtlCol="0">
            <a:spAutoFit/>
          </a:bodyPr>
          <a:lstStyle/>
          <a:p>
            <a:pPr marL="396875" indent="-396875"/>
            <a:r>
              <a:rPr lang="en-US" sz="2300" dirty="0" smtClean="0">
                <a:latin typeface="+mn-lt"/>
              </a:rPr>
              <a:t>National </a:t>
            </a:r>
            <a:r>
              <a:rPr lang="en-US" sz="2300" dirty="0">
                <a:latin typeface="+mn-lt"/>
              </a:rPr>
              <a:t>Center for Atmospheric </a:t>
            </a:r>
            <a:r>
              <a:rPr lang="en-US" sz="2300" dirty="0" smtClean="0">
                <a:latin typeface="+mn-lt"/>
              </a:rPr>
              <a:t>Research (NCAR)</a:t>
            </a:r>
            <a:endParaRPr lang="en-US" sz="2300" dirty="0">
              <a:latin typeface="+mn-lt"/>
            </a:endParaRPr>
          </a:p>
          <a:p>
            <a:pPr marL="396875" indent="-396875">
              <a:buFont typeface="Wingdings" panose="05000000000000000000" pitchFamily="2" charset="2"/>
              <a:buChar char="v"/>
            </a:pPr>
            <a:endParaRPr lang="en-US" sz="2300" dirty="0" smtClean="0">
              <a:latin typeface="+mn-lt"/>
            </a:endParaRPr>
          </a:p>
          <a:p>
            <a:pPr marL="396875" indent="-396875"/>
            <a:r>
              <a:rPr lang="en-US" sz="2300" dirty="0" smtClean="0">
                <a:latin typeface="+mn-lt"/>
              </a:rPr>
              <a:t>Community Climate System Model </a:t>
            </a:r>
            <a:r>
              <a:rPr lang="en-US" sz="2300" dirty="0" smtClean="0">
                <a:latin typeface="+mn-lt"/>
              </a:rPr>
              <a:t>3</a:t>
            </a:r>
            <a:endParaRPr lang="en-US" sz="2300" dirty="0" smtClean="0">
              <a:latin typeface="+mn-lt"/>
            </a:endParaRPr>
          </a:p>
          <a:p>
            <a:pPr marL="396875" indent="-396875">
              <a:buFont typeface="Wingdings" panose="05000000000000000000" pitchFamily="2" charset="2"/>
              <a:buChar char="v"/>
            </a:pPr>
            <a:endParaRPr lang="en-US" sz="2300" dirty="0">
              <a:latin typeface="+mn-lt"/>
            </a:endParaRPr>
          </a:p>
          <a:p>
            <a:pPr marL="396875" indent="-396875"/>
            <a:r>
              <a:rPr lang="en-US" sz="2300" dirty="0" smtClean="0">
                <a:latin typeface="+mn-lt"/>
              </a:rPr>
              <a:t>International Panel on Climate </a:t>
            </a:r>
            <a:r>
              <a:rPr lang="en-US" sz="2300" dirty="0" smtClean="0">
                <a:latin typeface="+mn-lt"/>
              </a:rPr>
              <a:t>Change (IPCC)</a:t>
            </a:r>
            <a:endParaRPr lang="en-US" sz="2300" dirty="0">
              <a:latin typeface="+mn-lt"/>
            </a:endParaRPr>
          </a:p>
        </p:txBody>
      </p:sp>
      <p:pic>
        <p:nvPicPr>
          <p:cNvPr id="32" name="Picture 31"/>
          <p:cNvPicPr>
            <a:picLocks noChangeAspect="1"/>
          </p:cNvPicPr>
          <p:nvPr/>
        </p:nvPicPr>
        <p:blipFill rotWithShape="1">
          <a:blip r:embed="rId4">
            <a:extLst>
              <a:ext uri="{28A0092B-C50C-407E-A947-70E740481C1C}">
                <a14:useLocalDpi xmlns:a14="http://schemas.microsoft.com/office/drawing/2010/main" val="0"/>
              </a:ext>
            </a:extLst>
          </a:blip>
          <a:srcRect r="829"/>
          <a:stretch/>
        </p:blipFill>
        <p:spPr>
          <a:xfrm>
            <a:off x="50104" y="0"/>
            <a:ext cx="4409161" cy="6868168"/>
          </a:xfrm>
          <a:prstGeom prst="rect">
            <a:avLst/>
          </a:prstGeom>
          <a:ln>
            <a:solidFill>
              <a:schemeClr val="accent2">
                <a:lumMod val="75000"/>
              </a:schemeClr>
            </a:solidFill>
          </a:ln>
        </p:spPr>
      </p:pic>
      <p:pic>
        <p:nvPicPr>
          <p:cNvPr id="33" name="Picture 32"/>
          <p:cNvPicPr>
            <a:picLocks noChangeAspect="1"/>
          </p:cNvPicPr>
          <p:nvPr/>
        </p:nvPicPr>
        <p:blipFill rotWithShape="1">
          <a:blip r:embed="rId5">
            <a:extLst>
              <a:ext uri="{28A0092B-C50C-407E-A947-70E740481C1C}">
                <a14:useLocalDpi xmlns:a14="http://schemas.microsoft.com/office/drawing/2010/main" val="0"/>
              </a:ext>
            </a:extLst>
          </a:blip>
          <a:srcRect r="1221"/>
          <a:stretch/>
        </p:blipFill>
        <p:spPr>
          <a:xfrm>
            <a:off x="28976" y="22580"/>
            <a:ext cx="4418257" cy="6879819"/>
          </a:xfrm>
          <a:prstGeom prst="rect">
            <a:avLst/>
          </a:prstGeom>
          <a:ln>
            <a:solidFill>
              <a:schemeClr val="accent2">
                <a:lumMod val="75000"/>
              </a:schemeClr>
            </a:solidFill>
          </a:ln>
        </p:spPr>
      </p:pic>
      <p:pic>
        <p:nvPicPr>
          <p:cNvPr id="34" name="Picture 33"/>
          <p:cNvPicPr>
            <a:picLocks noChangeAspect="1"/>
          </p:cNvPicPr>
          <p:nvPr/>
        </p:nvPicPr>
        <p:blipFill rotWithShape="1">
          <a:blip r:embed="rId6">
            <a:extLst>
              <a:ext uri="{28A0092B-C50C-407E-A947-70E740481C1C}">
                <a14:useLocalDpi xmlns:a14="http://schemas.microsoft.com/office/drawing/2010/main" val="0"/>
              </a:ext>
            </a:extLst>
          </a:blip>
          <a:srcRect r="703"/>
          <a:stretch/>
        </p:blipFill>
        <p:spPr>
          <a:xfrm>
            <a:off x="-23197" y="-22199"/>
            <a:ext cx="4474881" cy="6880200"/>
          </a:xfrm>
          <a:prstGeom prst="rect">
            <a:avLst/>
          </a:prstGeom>
          <a:ln>
            <a:solidFill>
              <a:schemeClr val="accent2">
                <a:lumMod val="75000"/>
              </a:schemeClr>
            </a:solidFill>
          </a:ln>
        </p:spPr>
      </p:pic>
      <p:sp>
        <p:nvSpPr>
          <p:cNvPr id="35" name="Shape 134"/>
          <p:cNvSpPr txBox="1">
            <a:spLocks/>
          </p:cNvSpPr>
          <p:nvPr/>
        </p:nvSpPr>
        <p:spPr>
          <a:xfrm>
            <a:off x="2618541" y="5415019"/>
            <a:ext cx="1188242" cy="307715"/>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buSzPct val="25000"/>
            </a:pPr>
            <a:r>
              <a:rPr lang="en-US" sz="1800" i="1" dirty="0" smtClean="0">
                <a:latin typeface="+mn-lt"/>
                <a:ea typeface="Questrial"/>
                <a:cs typeface="Questrial"/>
                <a:sym typeface="Questrial"/>
              </a:rPr>
              <a:t>High A2</a:t>
            </a:r>
            <a:endParaRPr lang="en-US" sz="1800" i="1" dirty="0">
              <a:latin typeface="+mn-lt"/>
              <a:ea typeface="Questrial"/>
              <a:cs typeface="Questrial"/>
              <a:sym typeface="Questrial"/>
            </a:endParaRPr>
          </a:p>
        </p:txBody>
      </p:sp>
      <p:sp>
        <p:nvSpPr>
          <p:cNvPr id="36" name="Shape 134"/>
          <p:cNvSpPr txBox="1">
            <a:spLocks/>
          </p:cNvSpPr>
          <p:nvPr/>
        </p:nvSpPr>
        <p:spPr>
          <a:xfrm>
            <a:off x="2639505" y="5450891"/>
            <a:ext cx="1355635" cy="307716"/>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buSzPct val="25000"/>
            </a:pPr>
            <a:r>
              <a:rPr lang="en-US" sz="1800" i="1" dirty="0" smtClean="0">
                <a:latin typeface="+mn-lt"/>
                <a:ea typeface="Questrial"/>
                <a:cs typeface="Questrial"/>
                <a:sym typeface="Questrial"/>
              </a:rPr>
              <a:t>Med A1B</a:t>
            </a:r>
            <a:endParaRPr lang="en-US" sz="1800" i="1" dirty="0">
              <a:latin typeface="+mn-lt"/>
              <a:ea typeface="Questrial"/>
              <a:cs typeface="Questrial"/>
              <a:sym typeface="Questrial"/>
            </a:endParaRPr>
          </a:p>
        </p:txBody>
      </p:sp>
      <p:sp>
        <p:nvSpPr>
          <p:cNvPr id="37" name="Shape 134"/>
          <p:cNvSpPr txBox="1">
            <a:spLocks/>
          </p:cNvSpPr>
          <p:nvPr/>
        </p:nvSpPr>
        <p:spPr>
          <a:xfrm>
            <a:off x="2587350" y="5418337"/>
            <a:ext cx="967175" cy="312445"/>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buSzPct val="25000"/>
            </a:pPr>
            <a:r>
              <a:rPr lang="en-US" sz="1800" i="1" dirty="0" smtClean="0">
                <a:latin typeface="+mn-lt"/>
                <a:ea typeface="Questrial"/>
                <a:cs typeface="Questrial"/>
                <a:sym typeface="Questrial"/>
              </a:rPr>
              <a:t>Low B1</a:t>
            </a:r>
            <a:endParaRPr lang="en-US" sz="1800" i="1" dirty="0">
              <a:latin typeface="+mn-lt"/>
              <a:ea typeface="Questrial"/>
              <a:cs typeface="Questrial"/>
              <a:sym typeface="Questrial"/>
            </a:endParaRPr>
          </a:p>
        </p:txBody>
      </p:sp>
      <p:sp>
        <p:nvSpPr>
          <p:cNvPr id="38" name="Shape 134"/>
          <p:cNvSpPr txBox="1">
            <a:spLocks/>
          </p:cNvSpPr>
          <p:nvPr/>
        </p:nvSpPr>
        <p:spPr>
          <a:xfrm>
            <a:off x="2587350" y="5415019"/>
            <a:ext cx="938527" cy="310680"/>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buSzPct val="25000"/>
            </a:pPr>
            <a:r>
              <a:rPr lang="en-US" sz="1800" i="1" dirty="0" smtClean="0">
                <a:latin typeface="+mn-lt"/>
                <a:ea typeface="Questrial"/>
                <a:cs typeface="Questrial"/>
                <a:sym typeface="Questrial"/>
              </a:rPr>
              <a:t>Commit</a:t>
            </a:r>
            <a:endParaRPr lang="en-US" sz="1800" i="1" dirty="0">
              <a:latin typeface="+mn-lt"/>
              <a:ea typeface="Questrial"/>
              <a:cs typeface="Questrial"/>
              <a:sym typeface="Questrial"/>
            </a:endParaRPr>
          </a:p>
        </p:txBody>
      </p:sp>
      <p:pic>
        <p:nvPicPr>
          <p:cNvPr id="39" name="Picture 38"/>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7792458" y="5170661"/>
            <a:ext cx="465111" cy="570271"/>
          </a:xfrm>
          <a:prstGeom prst="rect">
            <a:avLst/>
          </a:prstGeom>
        </p:spPr>
      </p:pic>
      <p:sp>
        <p:nvSpPr>
          <p:cNvPr id="40" name="TextBox 39"/>
          <p:cNvSpPr txBox="1"/>
          <p:nvPr/>
        </p:nvSpPr>
        <p:spPr>
          <a:xfrm>
            <a:off x="8209444" y="5076844"/>
            <a:ext cx="792205" cy="738664"/>
          </a:xfrm>
          <a:prstGeom prst="rect">
            <a:avLst/>
          </a:prstGeom>
          <a:noFill/>
        </p:spPr>
        <p:txBody>
          <a:bodyPr wrap="none" rtlCol="0">
            <a:spAutoFit/>
          </a:bodyPr>
          <a:lstStyle/>
          <a:p>
            <a:r>
              <a:rPr lang="en-US" dirty="0" smtClean="0">
                <a:latin typeface="+mn-lt"/>
              </a:rPr>
              <a:t>29.75</a:t>
            </a:r>
            <a:r>
              <a:rPr lang="en-US" dirty="0" smtClean="0">
                <a:latin typeface="+mn-lt"/>
                <a:cs typeface="Arial" panose="020B0604020202020204" pitchFamily="34" charset="0"/>
              </a:rPr>
              <a:t>°C</a:t>
            </a:r>
            <a:endParaRPr lang="en-US" dirty="0" smtClean="0">
              <a:latin typeface="+mn-lt"/>
            </a:endParaRPr>
          </a:p>
          <a:p>
            <a:endParaRPr lang="en-US" dirty="0">
              <a:latin typeface="+mn-lt"/>
            </a:endParaRPr>
          </a:p>
          <a:p>
            <a:r>
              <a:rPr lang="en-US" dirty="0" smtClean="0">
                <a:latin typeface="+mn-lt"/>
              </a:rPr>
              <a:t>23.11</a:t>
            </a:r>
            <a:r>
              <a:rPr lang="en-US" dirty="0" smtClean="0">
                <a:latin typeface="+mn-lt"/>
                <a:cs typeface="Arial" panose="020B0604020202020204" pitchFamily="34" charset="0"/>
              </a:rPr>
              <a:t>°C</a:t>
            </a:r>
            <a:endParaRPr lang="en-US" dirty="0">
              <a:latin typeface="+mn-lt"/>
            </a:endParaRPr>
          </a:p>
        </p:txBody>
      </p:sp>
      <p:sp>
        <p:nvSpPr>
          <p:cNvPr id="114" name="Shape 114"/>
          <p:cNvSpPr txBox="1">
            <a:spLocks noGrp="1"/>
          </p:cNvSpPr>
          <p:nvPr>
            <p:ph type="body" idx="4294967295"/>
          </p:nvPr>
        </p:nvSpPr>
        <p:spPr>
          <a:xfrm>
            <a:off x="6738453" y="-310961"/>
            <a:ext cx="2435471" cy="1855286"/>
          </a:xfrm>
          <a:prstGeom prst="rect">
            <a:avLst/>
          </a:prstGeom>
          <a:noFill/>
          <a:ln>
            <a:noFill/>
          </a:ln>
        </p:spPr>
        <p:txBody>
          <a:bodyPr lIns="91425" tIns="45700" rIns="91425" bIns="45700" anchor="b" anchorCtr="0">
            <a:noAutofit/>
          </a:bodyPr>
          <a:lstStyle/>
          <a:p>
            <a:pPr marL="177800" indent="0" algn="ctr">
              <a:spcBef>
                <a:spcPts val="0"/>
              </a:spcBef>
              <a:buSzPct val="25000"/>
              <a:buNone/>
            </a:pPr>
            <a:r>
              <a:rPr lang="en-US" sz="3600" b="1" dirty="0" smtClean="0">
                <a:solidFill>
                  <a:schemeClr val="accent2">
                    <a:lumMod val="60000"/>
                    <a:lumOff val="40000"/>
                  </a:schemeClr>
                </a:solidFill>
                <a:effectLst>
                  <a:innerShdw blurRad="63500" dist="50800" dir="13500000">
                    <a:prstClr val="black">
                      <a:alpha val="50000"/>
                    </a:prstClr>
                  </a:innerShdw>
                </a:effectLst>
                <a:latin typeface="+mj-lt"/>
                <a:ea typeface="Questrial"/>
                <a:cs typeface="Questrial"/>
                <a:sym typeface="Questrial"/>
              </a:rPr>
              <a:t>Climate Change</a:t>
            </a:r>
          </a:p>
          <a:p>
            <a:pPr marL="177800" indent="0" algn="ctr">
              <a:spcBef>
                <a:spcPts val="0"/>
              </a:spcBef>
              <a:buSzPct val="25000"/>
              <a:buNone/>
            </a:pPr>
            <a:r>
              <a:rPr lang="en-US" sz="3600" b="1" dirty="0" smtClean="0">
                <a:solidFill>
                  <a:schemeClr val="accent2">
                    <a:lumMod val="60000"/>
                    <a:lumOff val="40000"/>
                  </a:schemeClr>
                </a:solidFill>
                <a:effectLst>
                  <a:innerShdw blurRad="63500" dist="50800" dir="13500000">
                    <a:prstClr val="black">
                      <a:alpha val="50000"/>
                    </a:prstClr>
                  </a:innerShdw>
                </a:effectLst>
                <a:latin typeface="+mj-lt"/>
                <a:ea typeface="Questrial"/>
                <a:cs typeface="Questrial"/>
                <a:sym typeface="Questrial"/>
              </a:rPr>
              <a:t>Methods</a:t>
            </a:r>
            <a:endParaRPr lang="en-US" sz="2000" b="1" dirty="0">
              <a:solidFill>
                <a:schemeClr val="accent2">
                  <a:lumMod val="60000"/>
                  <a:lumOff val="40000"/>
                </a:schemeClr>
              </a:solidFill>
              <a:effectLst>
                <a:innerShdw blurRad="63500" dist="50800" dir="13500000">
                  <a:prstClr val="black">
                    <a:alpha val="50000"/>
                  </a:prstClr>
                </a:innerShdw>
              </a:effectLst>
              <a:latin typeface="+mj-lt"/>
              <a:ea typeface="Questrial"/>
              <a:cs typeface="Questrial"/>
              <a:sym typeface="Questrial"/>
            </a:endParaRPr>
          </a:p>
        </p:txBody>
      </p:sp>
    </p:spTree>
    <p:extLst>
      <p:ext uri="{BB962C8B-B14F-4D97-AF65-F5344CB8AC3E}">
        <p14:creationId xmlns:p14="http://schemas.microsoft.com/office/powerpoint/2010/main" val="2482067474"/>
      </p:ext>
    </p:extLst>
  </p:cSld>
  <p:clrMapOvr>
    <a:masterClrMapping/>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5000"/>
                                  </p:stCondLst>
                                  <p:childTnLst>
                                    <p:animMotion origin="layout" path="M -5.55556E-7 -4.44444E-6 L -0.27118 -0.00023 " pathEditMode="relative" rAng="0" ptsTypes="AA">
                                      <p:cBhvr>
                                        <p:cTn id="6" dur="2000" fill="hold"/>
                                        <p:tgtEl>
                                          <p:spTgt spid="26"/>
                                        </p:tgtEl>
                                        <p:attrNameLst>
                                          <p:attrName>ppt_x</p:attrName>
                                          <p:attrName>ppt_y</p:attrName>
                                        </p:attrNameLst>
                                      </p:cBhvr>
                                      <p:rCtr x="-13559" y="-23"/>
                                    </p:animMotion>
                                  </p:childTnLst>
                                </p:cTn>
                              </p:par>
                              <p:par>
                                <p:cTn id="7" presetID="10" presetClass="exit" presetSubtype="0" fill="hold" nodeType="withEffect">
                                  <p:stCondLst>
                                    <p:cond delay="5000"/>
                                  </p:stCondLst>
                                  <p:childTnLst>
                                    <p:animEffect transition="out" filter="fade">
                                      <p:cBhvr>
                                        <p:cTn id="8" dur="500"/>
                                        <p:tgtEl>
                                          <p:spTgt spid="29"/>
                                        </p:tgtEl>
                                      </p:cBhvr>
                                    </p:animEffect>
                                    <p:set>
                                      <p:cBhvr>
                                        <p:cTn id="9" dur="1" fill="hold">
                                          <p:stCondLst>
                                            <p:cond delay="499"/>
                                          </p:stCondLst>
                                        </p:cTn>
                                        <p:tgtEl>
                                          <p:spTgt spid="29"/>
                                        </p:tgtEl>
                                        <p:attrNameLst>
                                          <p:attrName>style.visibility</p:attrName>
                                        </p:attrNameLst>
                                      </p:cBhvr>
                                      <p:to>
                                        <p:strVal val="hidden"/>
                                      </p:to>
                                    </p:set>
                                  </p:childTnLst>
                                </p:cTn>
                              </p:par>
                              <p:par>
                                <p:cTn id="10" presetID="10" presetClass="exit" presetSubtype="0" fill="hold" grpId="0" nodeType="withEffect">
                                  <p:stCondLst>
                                    <p:cond delay="5000"/>
                                  </p:stCondLst>
                                  <p:childTnLst>
                                    <p:animEffect transition="out" filter="fade">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par>
                                <p:cTn id="13" presetID="10" presetClass="exit" presetSubtype="0" fill="hold" grpId="0" nodeType="withEffect">
                                  <p:stCondLst>
                                    <p:cond delay="5000"/>
                                  </p:stCondLst>
                                  <p:childTnLst>
                                    <p:animEffect transition="out" filter="fade">
                                      <p:cBhvr>
                                        <p:cTn id="14" dur="500"/>
                                        <p:tgtEl>
                                          <p:spTgt spid="27"/>
                                        </p:tgtEl>
                                      </p:cBhvr>
                                    </p:animEffect>
                                    <p:set>
                                      <p:cBhvr>
                                        <p:cTn id="15" dur="1" fill="hold">
                                          <p:stCondLst>
                                            <p:cond delay="499"/>
                                          </p:stCondLst>
                                        </p:cTn>
                                        <p:tgtEl>
                                          <p:spTgt spid="27"/>
                                        </p:tgtEl>
                                        <p:attrNameLst>
                                          <p:attrName>style.visibility</p:attrName>
                                        </p:attrNameLst>
                                      </p:cBhvr>
                                      <p:to>
                                        <p:strVal val="hidden"/>
                                      </p:to>
                                    </p:set>
                                  </p:childTnLst>
                                </p:cTn>
                              </p:par>
                              <p:par>
                                <p:cTn id="16" presetID="10" presetClass="entr" presetSubtype="0" fill="hold" grpId="0" nodeType="withEffect">
                                  <p:stCondLst>
                                    <p:cond delay="590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par>
                          <p:cTn id="19" fill="hold">
                            <p:stCondLst>
                              <p:cond delay="7000"/>
                            </p:stCondLst>
                            <p:childTnLst>
                              <p:par>
                                <p:cTn id="20" presetID="10" presetClass="entr" presetSubtype="0" fill="hold" grpId="0" nodeType="afterEffect">
                                  <p:stCondLst>
                                    <p:cond delay="125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par>
                          <p:cTn id="23" fill="hold">
                            <p:stCondLst>
                              <p:cond delay="8750"/>
                            </p:stCondLst>
                            <p:childTnLst>
                              <p:par>
                                <p:cTn id="24" presetID="10" presetClass="exit" presetSubtype="0" fill="hold" grpId="2" nodeType="afterEffect">
                                  <p:stCondLst>
                                    <p:cond delay="2000"/>
                                  </p:stCondLst>
                                  <p:childTnLst>
                                    <p:animEffect transition="out" filter="fade">
                                      <p:cBhvr>
                                        <p:cTn id="25" dur="500"/>
                                        <p:tgtEl>
                                          <p:spTgt spid="38"/>
                                        </p:tgtEl>
                                      </p:cBhvr>
                                    </p:animEffect>
                                    <p:set>
                                      <p:cBhvr>
                                        <p:cTn id="26" dur="1" fill="hold">
                                          <p:stCondLst>
                                            <p:cond delay="499"/>
                                          </p:stCondLst>
                                        </p:cTn>
                                        <p:tgtEl>
                                          <p:spTgt spid="38"/>
                                        </p:tgtEl>
                                        <p:attrNameLst>
                                          <p:attrName>style.visibility</p:attrName>
                                        </p:attrNameLst>
                                      </p:cBhvr>
                                      <p:to>
                                        <p:strVal val="hidden"/>
                                      </p:to>
                                    </p:set>
                                  </p:childTnLst>
                                </p:cTn>
                              </p:par>
                            </p:childTnLst>
                          </p:cTn>
                        </p:par>
                        <p:par>
                          <p:cTn id="27" fill="hold">
                            <p:stCondLst>
                              <p:cond delay="11250"/>
                            </p:stCondLst>
                            <p:childTnLst>
                              <p:par>
                                <p:cTn id="28" presetID="10" presetClass="entr" presetSubtype="0" fill="hold"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2000"/>
                                        <p:tgtEl>
                                          <p:spTgt spid="3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childTnLst>
                          </p:cTn>
                        </p:par>
                        <p:par>
                          <p:cTn id="34" fill="hold">
                            <p:stCondLst>
                              <p:cond delay="13250"/>
                            </p:stCondLst>
                            <p:childTnLst>
                              <p:par>
                                <p:cTn id="35" presetID="10" presetClass="exit" presetSubtype="0" fill="hold" grpId="2" nodeType="afterEffect">
                                  <p:stCondLst>
                                    <p:cond delay="0"/>
                                  </p:stCondLst>
                                  <p:childTnLst>
                                    <p:animEffect transition="out" filter="fade">
                                      <p:cBhvr>
                                        <p:cTn id="36" dur="500"/>
                                        <p:tgtEl>
                                          <p:spTgt spid="37"/>
                                        </p:tgtEl>
                                      </p:cBhvr>
                                    </p:animEffect>
                                    <p:set>
                                      <p:cBhvr>
                                        <p:cTn id="37" dur="1" fill="hold">
                                          <p:stCondLst>
                                            <p:cond delay="499"/>
                                          </p:stCondLst>
                                        </p:cTn>
                                        <p:tgtEl>
                                          <p:spTgt spid="37"/>
                                        </p:tgtEl>
                                        <p:attrNameLst>
                                          <p:attrName>style.visibility</p:attrName>
                                        </p:attrNameLst>
                                      </p:cBhvr>
                                      <p:to>
                                        <p:strVal val="hidden"/>
                                      </p:to>
                                    </p:set>
                                  </p:childTnLst>
                                </p:cTn>
                              </p:par>
                            </p:childTnLst>
                          </p:cTn>
                        </p:par>
                        <p:par>
                          <p:cTn id="38" fill="hold">
                            <p:stCondLst>
                              <p:cond delay="13750"/>
                            </p:stCondLst>
                            <p:childTnLst>
                              <p:par>
                                <p:cTn id="39" presetID="10" presetClass="entr" presetSubtype="0" fill="hold"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20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childTnLst>
                          </p:cTn>
                        </p:par>
                        <p:par>
                          <p:cTn id="45" fill="hold">
                            <p:stCondLst>
                              <p:cond delay="15750"/>
                            </p:stCondLst>
                            <p:childTnLst>
                              <p:par>
                                <p:cTn id="46" presetID="10" presetClass="exit" presetSubtype="0" fill="hold" grpId="2" nodeType="afterEffect">
                                  <p:stCondLst>
                                    <p:cond delay="0"/>
                                  </p:stCondLst>
                                  <p:childTnLst>
                                    <p:animEffect transition="out" filter="fade">
                                      <p:cBhvr>
                                        <p:cTn id="47" dur="500"/>
                                        <p:tgtEl>
                                          <p:spTgt spid="36"/>
                                        </p:tgtEl>
                                      </p:cBhvr>
                                    </p:animEffect>
                                    <p:set>
                                      <p:cBhvr>
                                        <p:cTn id="48" dur="1" fill="hold">
                                          <p:stCondLst>
                                            <p:cond delay="499"/>
                                          </p:stCondLst>
                                        </p:cTn>
                                        <p:tgtEl>
                                          <p:spTgt spid="36"/>
                                        </p:tgtEl>
                                        <p:attrNameLst>
                                          <p:attrName>style.visibility</p:attrName>
                                        </p:attrNameLst>
                                      </p:cBhvr>
                                      <p:to>
                                        <p:strVal val="hidden"/>
                                      </p:to>
                                    </p:set>
                                  </p:childTnLst>
                                </p:cTn>
                              </p:par>
                            </p:childTnLst>
                          </p:cTn>
                        </p:par>
                        <p:par>
                          <p:cTn id="49" fill="hold">
                            <p:stCondLst>
                              <p:cond delay="16250"/>
                            </p:stCondLst>
                            <p:childTnLst>
                              <p:par>
                                <p:cTn id="50" presetID="10" presetClass="entr" presetSubtype="0" fill="hold"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2000"/>
                                        <p:tgtEl>
                                          <p:spTgt spid="3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childTnLst>
                          </p:cTn>
                        </p:par>
                        <p:par>
                          <p:cTn id="56" fill="hold">
                            <p:stCondLst>
                              <p:cond delay="18250"/>
                            </p:stCondLst>
                            <p:childTnLst>
                              <p:par>
                                <p:cTn id="57" presetID="10" presetClass="exit" presetSubtype="0" fill="hold" grpId="1" nodeType="afterEffect">
                                  <p:stCondLst>
                                    <p:cond delay="250"/>
                                  </p:stCondLst>
                                  <p:childTnLst>
                                    <p:animEffect transition="out" filter="fade">
                                      <p:cBhvr>
                                        <p:cTn id="58" dur="500"/>
                                        <p:tgtEl>
                                          <p:spTgt spid="31"/>
                                        </p:tgtEl>
                                      </p:cBhvr>
                                    </p:animEffect>
                                    <p:set>
                                      <p:cBhvr>
                                        <p:cTn id="59" dur="1" fill="hold">
                                          <p:stCondLst>
                                            <p:cond delay="499"/>
                                          </p:stCondLst>
                                        </p:cTn>
                                        <p:tgtEl>
                                          <p:spTgt spid="31"/>
                                        </p:tgtEl>
                                        <p:attrNameLst>
                                          <p:attrName>style.visibility</p:attrName>
                                        </p:attrNameLst>
                                      </p:cBhvr>
                                      <p:to>
                                        <p:strVal val="hidden"/>
                                      </p:to>
                                    </p:set>
                                  </p:childTnLst>
                                </p:cTn>
                              </p:par>
                            </p:childTnLst>
                          </p:cTn>
                        </p:par>
                        <p:par>
                          <p:cTn id="60" fill="hold">
                            <p:stCondLst>
                              <p:cond delay="19000"/>
                            </p:stCondLst>
                            <p:childTnLst>
                              <p:par>
                                <p:cTn id="61" presetID="63" presetClass="path" presetSubtype="0" accel="50000" decel="50000" fill="hold" nodeType="afterEffect">
                                  <p:stCondLst>
                                    <p:cond delay="0"/>
                                  </p:stCondLst>
                                  <p:childTnLst>
                                    <p:animMotion origin="layout" path="M -0.00138 3.7037E-7 L 0.62518 -0.0037 " pathEditMode="relative" rAng="0" ptsTypes="AA">
                                      <p:cBhvr>
                                        <p:cTn id="62" dur="2000" fill="hold"/>
                                        <p:tgtEl>
                                          <p:spTgt spid="34"/>
                                        </p:tgtEl>
                                        <p:attrNameLst>
                                          <p:attrName>ppt_x</p:attrName>
                                          <p:attrName>ppt_y</p:attrName>
                                        </p:attrNameLst>
                                      </p:cBhvr>
                                      <p:rCtr x="31319" y="-185"/>
                                    </p:animMotion>
                                  </p:childTnLst>
                                </p:cTn>
                              </p:par>
                              <p:par>
                                <p:cTn id="63" presetID="6" presetClass="emph" presetSubtype="0" fill="hold" nodeType="withEffect">
                                  <p:stCondLst>
                                    <p:cond delay="0"/>
                                  </p:stCondLst>
                                  <p:childTnLst>
                                    <p:animScale>
                                      <p:cBhvr>
                                        <p:cTn id="64" dur="2000" fill="hold"/>
                                        <p:tgtEl>
                                          <p:spTgt spid="34"/>
                                        </p:tgtEl>
                                      </p:cBhvr>
                                      <p:by x="45000" y="45000"/>
                                    </p:animScale>
                                  </p:childTnLst>
                                </p:cTn>
                              </p:par>
                              <p:par>
                                <p:cTn id="65" presetID="42" presetClass="path" presetSubtype="0" accel="50000" decel="50000" fill="hold" grpId="1" nodeType="withEffect">
                                  <p:stCondLst>
                                    <p:cond delay="0"/>
                                  </p:stCondLst>
                                  <p:childTnLst>
                                    <p:animMotion origin="layout" path="M 4.72222E-6 2.96296E-6 L 0.52569 -0.57107 " pathEditMode="relative" rAng="0" ptsTypes="AA">
                                      <p:cBhvr>
                                        <p:cTn id="66" dur="2000" fill="hold"/>
                                        <p:tgtEl>
                                          <p:spTgt spid="35"/>
                                        </p:tgtEl>
                                        <p:attrNameLst>
                                          <p:attrName>ppt_x</p:attrName>
                                          <p:attrName>ppt_y</p:attrName>
                                        </p:attrNameLst>
                                      </p:cBhvr>
                                      <p:rCtr x="26285" y="-28565"/>
                                    </p:animMotion>
                                  </p:childTnLst>
                                </p:cTn>
                              </p:par>
                              <p:par>
                                <p:cTn id="67" presetID="1" presetClass="entr" presetSubtype="0" fill="hold" grpId="3" nodeType="withEffect">
                                  <p:stCondLst>
                                    <p:cond delay="800"/>
                                  </p:stCondLst>
                                  <p:childTnLst>
                                    <p:set>
                                      <p:cBhvr>
                                        <p:cTn id="68" dur="1" fill="hold">
                                          <p:stCondLst>
                                            <p:cond delay="0"/>
                                          </p:stCondLst>
                                        </p:cTn>
                                        <p:tgtEl>
                                          <p:spTgt spid="36"/>
                                        </p:tgtEl>
                                        <p:attrNameLst>
                                          <p:attrName>style.visibility</p:attrName>
                                        </p:attrNameLst>
                                      </p:cBhvr>
                                      <p:to>
                                        <p:strVal val="visible"/>
                                      </p:to>
                                    </p:set>
                                  </p:childTnLst>
                                </p:cTn>
                              </p:par>
                            </p:childTnLst>
                          </p:cTn>
                        </p:par>
                        <p:par>
                          <p:cTn id="69" fill="hold">
                            <p:stCondLst>
                              <p:cond delay="21000"/>
                            </p:stCondLst>
                            <p:childTnLst>
                              <p:par>
                                <p:cTn id="70" presetID="63" presetClass="path" presetSubtype="0" accel="50000" decel="50000" fill="hold" nodeType="afterEffect">
                                  <p:stCondLst>
                                    <p:cond delay="0"/>
                                  </p:stCondLst>
                                  <p:childTnLst>
                                    <p:animMotion origin="layout" path="M 0.00278 0.00185 L 0.38021 -0.01018 " pathEditMode="relative" rAng="0" ptsTypes="AA">
                                      <p:cBhvr>
                                        <p:cTn id="71" dur="2000" fill="hold"/>
                                        <p:tgtEl>
                                          <p:spTgt spid="33"/>
                                        </p:tgtEl>
                                        <p:attrNameLst>
                                          <p:attrName>ppt_x</p:attrName>
                                          <p:attrName>ppt_y</p:attrName>
                                        </p:attrNameLst>
                                      </p:cBhvr>
                                      <p:rCtr x="18872" y="-602"/>
                                    </p:animMotion>
                                  </p:childTnLst>
                                </p:cTn>
                              </p:par>
                              <p:par>
                                <p:cTn id="72" presetID="6" presetClass="emph" presetSubtype="0" fill="hold" nodeType="withEffect">
                                  <p:stCondLst>
                                    <p:cond delay="0"/>
                                  </p:stCondLst>
                                  <p:childTnLst>
                                    <p:animScale>
                                      <p:cBhvr>
                                        <p:cTn id="73" dur="2000" fill="hold"/>
                                        <p:tgtEl>
                                          <p:spTgt spid="33"/>
                                        </p:tgtEl>
                                      </p:cBhvr>
                                      <p:by x="45000" y="45000"/>
                                    </p:animScale>
                                  </p:childTnLst>
                                </p:cTn>
                              </p:par>
                              <p:par>
                                <p:cTn id="74" presetID="42" presetClass="path" presetSubtype="0" accel="50000" decel="50000" fill="hold" grpId="1" nodeType="withEffect">
                                  <p:stCondLst>
                                    <p:cond delay="0"/>
                                  </p:stCondLst>
                                  <p:childTnLst>
                                    <p:animMotion origin="layout" path="M 2.77778E-6 3.7037E-7 L 0.28229 -0.57616 " pathEditMode="relative" rAng="0" ptsTypes="AA">
                                      <p:cBhvr>
                                        <p:cTn id="75" dur="2000" fill="hold"/>
                                        <p:tgtEl>
                                          <p:spTgt spid="36"/>
                                        </p:tgtEl>
                                        <p:attrNameLst>
                                          <p:attrName>ppt_x</p:attrName>
                                          <p:attrName>ppt_y</p:attrName>
                                        </p:attrNameLst>
                                      </p:cBhvr>
                                      <p:rCtr x="14115" y="-28819"/>
                                    </p:animMotion>
                                  </p:childTnLst>
                                </p:cTn>
                              </p:par>
                              <p:par>
                                <p:cTn id="76" presetID="1" presetClass="entr" presetSubtype="0" fill="hold" grpId="3" nodeType="withEffect">
                                  <p:stCondLst>
                                    <p:cond delay="900"/>
                                  </p:stCondLst>
                                  <p:childTnLst>
                                    <p:set>
                                      <p:cBhvr>
                                        <p:cTn id="77" dur="1" fill="hold">
                                          <p:stCondLst>
                                            <p:cond delay="0"/>
                                          </p:stCondLst>
                                        </p:cTn>
                                        <p:tgtEl>
                                          <p:spTgt spid="37"/>
                                        </p:tgtEl>
                                        <p:attrNameLst>
                                          <p:attrName>style.visibility</p:attrName>
                                        </p:attrNameLst>
                                      </p:cBhvr>
                                      <p:to>
                                        <p:strVal val="visible"/>
                                      </p:to>
                                    </p:set>
                                  </p:childTnLst>
                                </p:cTn>
                              </p:par>
                            </p:childTnLst>
                          </p:cTn>
                        </p:par>
                        <p:par>
                          <p:cTn id="78" fill="hold">
                            <p:stCondLst>
                              <p:cond delay="23000"/>
                            </p:stCondLst>
                            <p:childTnLst>
                              <p:par>
                                <p:cTn id="79" presetID="63" presetClass="path" presetSubtype="0" accel="50000" decel="50000" fill="hold" nodeType="afterEffect">
                                  <p:stCondLst>
                                    <p:cond delay="0"/>
                                  </p:stCondLst>
                                  <p:childTnLst>
                                    <p:animMotion origin="layout" path="M 2.22222E-6 -0.00185 L 0.13385 -0.00416 " pathEditMode="relative" rAng="0" ptsTypes="AA">
                                      <p:cBhvr>
                                        <p:cTn id="80" dur="2000" fill="hold"/>
                                        <p:tgtEl>
                                          <p:spTgt spid="32"/>
                                        </p:tgtEl>
                                        <p:attrNameLst>
                                          <p:attrName>ppt_x</p:attrName>
                                          <p:attrName>ppt_y</p:attrName>
                                        </p:attrNameLst>
                                      </p:cBhvr>
                                      <p:rCtr x="6684" y="-116"/>
                                    </p:animMotion>
                                  </p:childTnLst>
                                </p:cTn>
                              </p:par>
                              <p:par>
                                <p:cTn id="81" presetID="42" presetClass="path" presetSubtype="0" accel="50000" decel="50000" fill="hold" grpId="1" nodeType="withEffect">
                                  <p:stCondLst>
                                    <p:cond delay="0"/>
                                  </p:stCondLst>
                                  <p:childTnLst>
                                    <p:animMotion origin="layout" path="M -3.88889E-6 0.00371 L 0.05209 -0.56805 " pathEditMode="relative" rAng="0" ptsTypes="AA">
                                      <p:cBhvr>
                                        <p:cTn id="82" dur="2000" fill="hold"/>
                                        <p:tgtEl>
                                          <p:spTgt spid="37"/>
                                        </p:tgtEl>
                                        <p:attrNameLst>
                                          <p:attrName>ppt_x</p:attrName>
                                          <p:attrName>ppt_y</p:attrName>
                                        </p:attrNameLst>
                                      </p:cBhvr>
                                      <p:rCtr x="2604" y="-28588"/>
                                    </p:animMotion>
                                  </p:childTnLst>
                                </p:cTn>
                              </p:par>
                              <p:par>
                                <p:cTn id="83" presetID="6" presetClass="emph" presetSubtype="0" fill="hold" nodeType="withEffect">
                                  <p:stCondLst>
                                    <p:cond delay="0"/>
                                  </p:stCondLst>
                                  <p:childTnLst>
                                    <p:animScale>
                                      <p:cBhvr>
                                        <p:cTn id="84" dur="2000" fill="hold"/>
                                        <p:tgtEl>
                                          <p:spTgt spid="32"/>
                                        </p:tgtEl>
                                      </p:cBhvr>
                                      <p:by x="45000" y="45000"/>
                                    </p:animScale>
                                  </p:childTnLst>
                                </p:cTn>
                              </p:par>
                              <p:par>
                                <p:cTn id="85" presetID="1" presetClass="entr" presetSubtype="0" fill="hold" grpId="3" nodeType="withEffect">
                                  <p:stCondLst>
                                    <p:cond delay="1100"/>
                                  </p:stCondLst>
                                  <p:childTnLst>
                                    <p:set>
                                      <p:cBhvr>
                                        <p:cTn id="86" dur="1" fill="hold">
                                          <p:stCondLst>
                                            <p:cond delay="0"/>
                                          </p:stCondLst>
                                        </p:cTn>
                                        <p:tgtEl>
                                          <p:spTgt spid="38"/>
                                        </p:tgtEl>
                                        <p:attrNameLst>
                                          <p:attrName>style.visibility</p:attrName>
                                        </p:attrNameLst>
                                      </p:cBhvr>
                                      <p:to>
                                        <p:strVal val="visible"/>
                                      </p:to>
                                    </p:set>
                                  </p:childTnLst>
                                </p:cTn>
                              </p:par>
                            </p:childTnLst>
                          </p:cTn>
                        </p:par>
                        <p:par>
                          <p:cTn id="87" fill="hold">
                            <p:stCondLst>
                              <p:cond delay="25000"/>
                            </p:stCondLst>
                            <p:childTnLst>
                              <p:par>
                                <p:cTn id="88" presetID="6" presetClass="emph" presetSubtype="0" fill="hold" nodeType="afterEffect">
                                  <p:stCondLst>
                                    <p:cond delay="0"/>
                                  </p:stCondLst>
                                  <p:childTnLst>
                                    <p:animScale>
                                      <p:cBhvr>
                                        <p:cTn id="89" dur="2000" fill="hold"/>
                                        <p:tgtEl>
                                          <p:spTgt spid="26"/>
                                        </p:tgtEl>
                                      </p:cBhvr>
                                      <p:by x="45000" y="45000"/>
                                    </p:animScale>
                                  </p:childTnLst>
                                </p:cTn>
                              </p:par>
                              <p:par>
                                <p:cTn id="90" presetID="35" presetClass="path" presetSubtype="0" accel="50000" decel="50000" fill="hold" nodeType="withEffect">
                                  <p:stCondLst>
                                    <p:cond delay="0"/>
                                  </p:stCondLst>
                                  <p:childTnLst>
                                    <p:animMotion origin="layout" path="M -0.27118 0.00162 L -0.38212 -0.00416 " pathEditMode="relative" rAng="0" ptsTypes="AA">
                                      <p:cBhvr>
                                        <p:cTn id="91" dur="2000" fill="hold"/>
                                        <p:tgtEl>
                                          <p:spTgt spid="26"/>
                                        </p:tgtEl>
                                        <p:attrNameLst>
                                          <p:attrName>ppt_x</p:attrName>
                                          <p:attrName>ppt_y</p:attrName>
                                        </p:attrNameLst>
                                      </p:cBhvr>
                                      <p:rCtr x="-5556" y="-301"/>
                                    </p:animMotion>
                                  </p:childTnLst>
                                </p:cTn>
                              </p:par>
                              <p:par>
                                <p:cTn id="92" presetID="42" presetClass="path" presetSubtype="0" accel="50000" decel="50000" fill="hold" grpId="1" nodeType="withEffect">
                                  <p:stCondLst>
                                    <p:cond delay="0"/>
                                  </p:stCondLst>
                                  <p:childTnLst>
                                    <p:animMotion origin="layout" path="M 0.00278 0.0037 L -0.19878 -0.56759 " pathEditMode="relative" rAng="0" ptsTypes="AA">
                                      <p:cBhvr>
                                        <p:cTn id="93" dur="2000" fill="hold"/>
                                        <p:tgtEl>
                                          <p:spTgt spid="38"/>
                                        </p:tgtEl>
                                        <p:attrNameLst>
                                          <p:attrName>ppt_x</p:attrName>
                                          <p:attrName>ppt_y</p:attrName>
                                        </p:attrNameLst>
                                      </p:cBhvr>
                                      <p:rCtr x="-10087" y="-285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31" grpId="0" animBg="1"/>
      <p:bldP spid="31" grpId="1" animBg="1"/>
      <p:bldP spid="35" grpId="0"/>
      <p:bldP spid="35" grpId="1"/>
      <p:bldP spid="36" grpId="0"/>
      <p:bldP spid="36" grpId="1"/>
      <p:bldP spid="36" grpId="2"/>
      <p:bldP spid="36" grpId="3"/>
      <p:bldP spid="37" grpId="0"/>
      <p:bldP spid="37" grpId="1"/>
      <p:bldP spid="37" grpId="2"/>
      <p:bldP spid="37" grpId="3"/>
      <p:bldP spid="38" grpId="0"/>
      <p:bldP spid="38" grpId="1"/>
      <p:bldP spid="38" grpId="2"/>
      <p:bldP spid="38" grpId="3"/>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6" name="Rectangle 15"/>
          <p:cNvSpPr/>
          <p:nvPr/>
        </p:nvSpPr>
        <p:spPr>
          <a:xfrm>
            <a:off x="5112802" y="3947612"/>
            <a:ext cx="3233530" cy="61754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9" name="Chart 28"/>
          <p:cNvGraphicFramePr>
            <a:graphicFrameLocks/>
          </p:cNvGraphicFramePr>
          <p:nvPr>
            <p:extLst/>
          </p:nvPr>
        </p:nvGraphicFramePr>
        <p:xfrm>
          <a:off x="4620843" y="3467787"/>
          <a:ext cx="4013874" cy="2155720"/>
        </p:xfrm>
        <a:graphic>
          <a:graphicData uri="http://schemas.openxmlformats.org/drawingml/2006/chart">
            <c:chart xmlns:c="http://schemas.openxmlformats.org/drawingml/2006/chart" xmlns:r="http://schemas.openxmlformats.org/officeDocument/2006/relationships" r:id="rId3"/>
          </a:graphicData>
        </a:graphic>
      </p:graphicFrame>
      <p:sp>
        <p:nvSpPr>
          <p:cNvPr id="21" name="Rectangle 20"/>
          <p:cNvSpPr/>
          <p:nvPr/>
        </p:nvSpPr>
        <p:spPr>
          <a:xfrm>
            <a:off x="5125288" y="1796283"/>
            <a:ext cx="3143224" cy="71125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8" name="Chart 27"/>
          <p:cNvGraphicFramePr>
            <a:graphicFrameLocks/>
          </p:cNvGraphicFramePr>
          <p:nvPr>
            <p:extLst/>
          </p:nvPr>
        </p:nvGraphicFramePr>
        <p:xfrm>
          <a:off x="4674016" y="1479076"/>
          <a:ext cx="3868402" cy="2149603"/>
        </p:xfrm>
        <a:graphic>
          <a:graphicData uri="http://schemas.openxmlformats.org/drawingml/2006/chart">
            <c:chart xmlns:c="http://schemas.openxmlformats.org/drawingml/2006/chart" xmlns:r="http://schemas.openxmlformats.org/officeDocument/2006/relationships" r:id="rId4"/>
          </a:graphicData>
        </a:graphic>
      </p:graphicFrame>
      <p:grpSp>
        <p:nvGrpSpPr>
          <p:cNvPr id="6" name="Group 5"/>
          <p:cNvGrpSpPr/>
          <p:nvPr/>
        </p:nvGrpSpPr>
        <p:grpSpPr>
          <a:xfrm>
            <a:off x="6546716" y="353309"/>
            <a:ext cx="2226669" cy="964408"/>
            <a:chOff x="5345723" y="1199990"/>
            <a:chExt cx="3524370" cy="964408"/>
          </a:xfrm>
        </p:grpSpPr>
        <p:graphicFrame>
          <p:nvGraphicFramePr>
            <p:cNvPr id="37" name="Chart 36"/>
            <p:cNvGraphicFramePr>
              <a:graphicFrameLocks/>
            </p:cNvGraphicFramePr>
            <p:nvPr>
              <p:extLst/>
            </p:nvPr>
          </p:nvGraphicFramePr>
          <p:xfrm>
            <a:off x="5345723" y="1199990"/>
            <a:ext cx="3524370" cy="957242"/>
          </p:xfrm>
          <a:graphic>
            <a:graphicData uri="http://schemas.openxmlformats.org/drawingml/2006/chart">
              <c:chart xmlns:c="http://schemas.openxmlformats.org/drawingml/2006/chart" xmlns:r="http://schemas.openxmlformats.org/officeDocument/2006/relationships" r:id="rId5"/>
            </a:graphicData>
          </a:graphic>
        </p:graphicFrame>
        <p:sp>
          <p:nvSpPr>
            <p:cNvPr id="5" name="Rectangle 4"/>
            <p:cNvSpPr/>
            <p:nvPr/>
          </p:nvSpPr>
          <p:spPr>
            <a:xfrm>
              <a:off x="5345723" y="1808703"/>
              <a:ext cx="3416440" cy="3556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p:cNvSpPr/>
          <p:nvPr/>
        </p:nvSpPr>
        <p:spPr>
          <a:xfrm>
            <a:off x="1109144" y="3872635"/>
            <a:ext cx="3403179" cy="50553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109145" y="1864551"/>
            <a:ext cx="3329705" cy="73152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Shape 114"/>
          <p:cNvSpPr txBox="1">
            <a:spLocks noGrp="1"/>
          </p:cNvSpPr>
          <p:nvPr>
            <p:ph type="body" idx="4294967295"/>
          </p:nvPr>
        </p:nvSpPr>
        <p:spPr>
          <a:xfrm>
            <a:off x="131762" y="260274"/>
            <a:ext cx="8184465" cy="801687"/>
          </a:xfrm>
          <a:prstGeom prst="rect">
            <a:avLst/>
          </a:prstGeom>
          <a:noFill/>
          <a:ln>
            <a:noFill/>
          </a:ln>
        </p:spPr>
        <p:txBody>
          <a:bodyPr lIns="91425" tIns="45700" rIns="91425" bIns="45700" anchor="b" anchorCtr="0">
            <a:noAutofit/>
          </a:bodyPr>
          <a:lstStyle/>
          <a:p>
            <a:pPr marL="177800" indent="0">
              <a:buSzPct val="25000"/>
              <a:buNone/>
            </a:pPr>
            <a:r>
              <a:rPr lang="en-US" sz="4000" b="1" dirty="0" smtClean="0">
                <a:solidFill>
                  <a:schemeClr val="accent2">
                    <a:lumMod val="60000"/>
                    <a:lumOff val="40000"/>
                  </a:schemeClr>
                </a:solidFill>
                <a:effectLst>
                  <a:innerShdw blurRad="63500" dist="50800" dir="13500000">
                    <a:prstClr val="black">
                      <a:alpha val="50000"/>
                    </a:prstClr>
                  </a:innerShdw>
                </a:effectLst>
                <a:latin typeface="+mj-lt"/>
                <a:ea typeface="Questrial"/>
                <a:cs typeface="Questrial"/>
                <a:sym typeface="Questrial"/>
              </a:rPr>
              <a:t>Climate Change: Results</a:t>
            </a:r>
            <a:endParaRPr lang="en-US" sz="4000" b="1" dirty="0">
              <a:solidFill>
                <a:schemeClr val="accent2">
                  <a:lumMod val="60000"/>
                  <a:lumOff val="40000"/>
                </a:schemeClr>
              </a:solidFill>
              <a:effectLst>
                <a:innerShdw blurRad="63500" dist="50800" dir="13500000">
                  <a:prstClr val="black">
                    <a:alpha val="50000"/>
                  </a:prstClr>
                </a:innerShdw>
              </a:effectLst>
              <a:latin typeface="+mj-lt"/>
              <a:ea typeface="Questrial"/>
              <a:cs typeface="Questrial"/>
              <a:sym typeface="Questrial"/>
            </a:endParaRPr>
          </a:p>
        </p:txBody>
      </p:sp>
      <p:sp>
        <p:nvSpPr>
          <p:cNvPr id="18" name="Flowchart: Document 17"/>
          <p:cNvSpPr/>
          <p:nvPr/>
        </p:nvSpPr>
        <p:spPr>
          <a:xfrm flipV="1">
            <a:off x="-181029" y="5627138"/>
            <a:ext cx="10034016" cy="1241030"/>
          </a:xfrm>
          <a:prstGeom prst="flowChartDocumen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ocument 10"/>
          <p:cNvSpPr/>
          <p:nvPr/>
        </p:nvSpPr>
        <p:spPr>
          <a:xfrm flipV="1">
            <a:off x="-126491" y="5818330"/>
            <a:ext cx="4732530" cy="1191125"/>
          </a:xfrm>
          <a:prstGeom prst="flowChartDocumen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Document 16"/>
          <p:cNvSpPr/>
          <p:nvPr/>
        </p:nvSpPr>
        <p:spPr>
          <a:xfrm rot="10800000">
            <a:off x="-308208" y="5960564"/>
            <a:ext cx="10034016" cy="897436"/>
          </a:xfrm>
          <a:prstGeom prst="flowChartDocumen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Document 18"/>
          <p:cNvSpPr/>
          <p:nvPr/>
        </p:nvSpPr>
        <p:spPr>
          <a:xfrm flipH="1" flipV="1">
            <a:off x="1312522" y="6551614"/>
            <a:ext cx="3800280" cy="1610803"/>
          </a:xfrm>
          <a:prstGeom prst="flowChartDocumen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420476" y="5369204"/>
            <a:ext cx="1731131" cy="1648733"/>
          </a:xfrm>
          <a:prstGeom prst="rect">
            <a:avLst/>
          </a:prstGeom>
          <a:ln>
            <a:noFill/>
          </a:ln>
          <a:effectLst>
            <a:glow rad="50800">
              <a:srgbClr val="FFFFFF"/>
            </a:glow>
            <a:softEdge rad="0"/>
          </a:effectLst>
        </p:spPr>
      </p:pic>
      <p:sp>
        <p:nvSpPr>
          <p:cNvPr id="20" name="Flowchart: Document 19"/>
          <p:cNvSpPr/>
          <p:nvPr/>
        </p:nvSpPr>
        <p:spPr>
          <a:xfrm flipV="1">
            <a:off x="3417948" y="6551614"/>
            <a:ext cx="3496122" cy="1610803"/>
          </a:xfrm>
          <a:prstGeom prst="flowChartDocumen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6288561" y="3443056"/>
            <a:ext cx="838691" cy="338554"/>
          </a:xfrm>
          <a:prstGeom prst="rect">
            <a:avLst/>
          </a:prstGeom>
          <a:noFill/>
        </p:spPr>
        <p:txBody>
          <a:bodyPr wrap="none" rtlCol="0">
            <a:spAutoFit/>
          </a:bodyPr>
          <a:lstStyle/>
          <a:p>
            <a:r>
              <a:rPr lang="en-US" sz="1600" b="1" dirty="0" smtClean="0">
                <a:solidFill>
                  <a:srgbClr val="000000"/>
                </a:solidFill>
                <a:latin typeface="+mn-lt"/>
              </a:rPr>
              <a:t>August</a:t>
            </a:r>
            <a:endParaRPr lang="en-US" sz="1600" b="1" dirty="0">
              <a:solidFill>
                <a:srgbClr val="000000"/>
              </a:solidFill>
              <a:latin typeface="+mn-lt"/>
            </a:endParaRPr>
          </a:p>
        </p:txBody>
      </p:sp>
      <p:sp>
        <p:nvSpPr>
          <p:cNvPr id="31" name="TextBox 30"/>
          <p:cNvSpPr txBox="1"/>
          <p:nvPr/>
        </p:nvSpPr>
        <p:spPr>
          <a:xfrm>
            <a:off x="6416383" y="1183974"/>
            <a:ext cx="710869" cy="338554"/>
          </a:xfrm>
          <a:prstGeom prst="rect">
            <a:avLst/>
          </a:prstGeom>
          <a:noFill/>
        </p:spPr>
        <p:txBody>
          <a:bodyPr wrap="square" rtlCol="0">
            <a:spAutoFit/>
          </a:bodyPr>
          <a:lstStyle/>
          <a:p>
            <a:r>
              <a:rPr lang="en-US" sz="1600" b="1" dirty="0" smtClean="0">
                <a:solidFill>
                  <a:srgbClr val="000000"/>
                </a:solidFill>
                <a:latin typeface="+mn-lt"/>
              </a:rPr>
              <a:t>July</a:t>
            </a:r>
            <a:endParaRPr lang="en-US" sz="1600" b="1" dirty="0">
              <a:solidFill>
                <a:srgbClr val="000000"/>
              </a:solidFill>
              <a:latin typeface="+mn-lt"/>
            </a:endParaRPr>
          </a:p>
        </p:txBody>
      </p:sp>
      <p:sp>
        <p:nvSpPr>
          <p:cNvPr id="34" name="TextBox 33"/>
          <p:cNvSpPr txBox="1"/>
          <p:nvPr/>
        </p:nvSpPr>
        <p:spPr>
          <a:xfrm rot="16200000">
            <a:off x="-797073" y="3126696"/>
            <a:ext cx="2257349" cy="307777"/>
          </a:xfrm>
          <a:prstGeom prst="rect">
            <a:avLst/>
          </a:prstGeom>
          <a:noFill/>
        </p:spPr>
        <p:txBody>
          <a:bodyPr wrap="none" rtlCol="0">
            <a:spAutoFit/>
          </a:bodyPr>
          <a:lstStyle/>
          <a:p>
            <a:r>
              <a:rPr lang="en-US" b="1" dirty="0" smtClean="0">
                <a:solidFill>
                  <a:srgbClr val="000000"/>
                </a:solidFill>
                <a:latin typeface="+mn-lt"/>
              </a:rPr>
              <a:t>Surface temperature (</a:t>
            </a:r>
            <a:r>
              <a:rPr lang="en-US" b="1" dirty="0" smtClean="0">
                <a:solidFill>
                  <a:srgbClr val="000000"/>
                </a:solidFill>
                <a:latin typeface="+mn-lt"/>
                <a:cs typeface="Arial" panose="020B0604020202020204" pitchFamily="34" charset="0"/>
              </a:rPr>
              <a:t>°C)</a:t>
            </a:r>
            <a:endParaRPr lang="en-US" b="1" dirty="0">
              <a:solidFill>
                <a:srgbClr val="000000"/>
              </a:solidFill>
              <a:latin typeface="+mn-lt"/>
            </a:endParaRPr>
          </a:p>
        </p:txBody>
      </p:sp>
      <p:sp>
        <p:nvSpPr>
          <p:cNvPr id="35" name="TextBox 34"/>
          <p:cNvSpPr txBox="1"/>
          <p:nvPr/>
        </p:nvSpPr>
        <p:spPr>
          <a:xfrm>
            <a:off x="1109144" y="1922764"/>
            <a:ext cx="1975605" cy="584775"/>
          </a:xfrm>
          <a:prstGeom prst="rect">
            <a:avLst/>
          </a:prstGeom>
          <a:noFill/>
        </p:spPr>
        <p:txBody>
          <a:bodyPr wrap="square" rtlCol="0">
            <a:spAutoFit/>
          </a:bodyPr>
          <a:lstStyle/>
          <a:p>
            <a:r>
              <a:rPr lang="en-US" sz="1600" dirty="0" smtClean="0">
                <a:solidFill>
                  <a:srgbClr val="000000"/>
                </a:solidFill>
                <a:latin typeface="+mn-lt"/>
              </a:rPr>
              <a:t>Current nesting temp from FL - NC</a:t>
            </a:r>
            <a:endParaRPr lang="en-US" sz="1600" dirty="0">
              <a:solidFill>
                <a:srgbClr val="000000"/>
              </a:solidFill>
              <a:latin typeface="+mn-lt"/>
            </a:endParaRPr>
          </a:p>
        </p:txBody>
      </p:sp>
      <p:cxnSp>
        <p:nvCxnSpPr>
          <p:cNvPr id="36" name="Straight Arrow Connector 35"/>
          <p:cNvCxnSpPr/>
          <p:nvPr/>
        </p:nvCxnSpPr>
        <p:spPr>
          <a:xfrm flipH="1">
            <a:off x="2867809" y="1862683"/>
            <a:ext cx="935" cy="714001"/>
          </a:xfrm>
          <a:prstGeom prst="straightConnector1">
            <a:avLst/>
          </a:prstGeom>
          <a:ln>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15" name="Chart 14"/>
          <p:cNvGraphicFramePr>
            <a:graphicFrameLocks/>
          </p:cNvGraphicFramePr>
          <p:nvPr>
            <p:extLst/>
          </p:nvPr>
        </p:nvGraphicFramePr>
        <p:xfrm>
          <a:off x="725054" y="1419780"/>
          <a:ext cx="3912047" cy="2412803"/>
        </p:xfrm>
        <a:graphic>
          <a:graphicData uri="http://schemas.openxmlformats.org/drawingml/2006/chart">
            <c:chart xmlns:c="http://schemas.openxmlformats.org/drawingml/2006/chart" xmlns:r="http://schemas.openxmlformats.org/officeDocument/2006/relationships" r:id="rId7"/>
          </a:graphicData>
        </a:graphic>
      </p:graphicFrame>
      <p:sp>
        <p:nvSpPr>
          <p:cNvPr id="33" name="TextBox 32"/>
          <p:cNvSpPr txBox="1"/>
          <p:nvPr/>
        </p:nvSpPr>
        <p:spPr>
          <a:xfrm>
            <a:off x="2521273" y="1183974"/>
            <a:ext cx="577401" cy="338554"/>
          </a:xfrm>
          <a:prstGeom prst="rect">
            <a:avLst/>
          </a:prstGeom>
          <a:noFill/>
        </p:spPr>
        <p:txBody>
          <a:bodyPr wrap="none" rtlCol="0">
            <a:spAutoFit/>
          </a:bodyPr>
          <a:lstStyle/>
          <a:p>
            <a:pPr algn="r"/>
            <a:r>
              <a:rPr lang="en-US" sz="1600" b="1" dirty="0" smtClean="0">
                <a:solidFill>
                  <a:srgbClr val="000000"/>
                </a:solidFill>
                <a:latin typeface="+mn-lt"/>
              </a:rPr>
              <a:t>May</a:t>
            </a:r>
            <a:endParaRPr lang="en-US" sz="1600" b="1" dirty="0">
              <a:solidFill>
                <a:srgbClr val="000000"/>
              </a:solidFill>
              <a:latin typeface="+mn-lt"/>
            </a:endParaRPr>
          </a:p>
        </p:txBody>
      </p:sp>
      <p:sp>
        <p:nvSpPr>
          <p:cNvPr id="32" name="TextBox 31"/>
          <p:cNvSpPr txBox="1"/>
          <p:nvPr/>
        </p:nvSpPr>
        <p:spPr>
          <a:xfrm>
            <a:off x="2505242" y="3386697"/>
            <a:ext cx="609461" cy="338554"/>
          </a:xfrm>
          <a:prstGeom prst="rect">
            <a:avLst/>
          </a:prstGeom>
          <a:noFill/>
        </p:spPr>
        <p:txBody>
          <a:bodyPr wrap="none" rtlCol="0">
            <a:spAutoFit/>
          </a:bodyPr>
          <a:lstStyle/>
          <a:p>
            <a:pPr algn="r"/>
            <a:r>
              <a:rPr lang="en-US" sz="1600" b="1" dirty="0" smtClean="0">
                <a:solidFill>
                  <a:srgbClr val="000000"/>
                </a:solidFill>
                <a:latin typeface="+mn-lt"/>
              </a:rPr>
              <a:t>June</a:t>
            </a:r>
            <a:endParaRPr lang="en-US" sz="1600" b="1" dirty="0">
              <a:solidFill>
                <a:srgbClr val="000000"/>
              </a:solidFill>
              <a:latin typeface="+mn-lt"/>
            </a:endParaRPr>
          </a:p>
        </p:txBody>
      </p:sp>
      <p:graphicFrame>
        <p:nvGraphicFramePr>
          <p:cNvPr id="27" name="Chart 26"/>
          <p:cNvGraphicFramePr>
            <a:graphicFrameLocks/>
          </p:cNvGraphicFramePr>
          <p:nvPr>
            <p:extLst/>
          </p:nvPr>
        </p:nvGraphicFramePr>
        <p:xfrm>
          <a:off x="669788" y="3460700"/>
          <a:ext cx="4124889" cy="215502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61221321"/>
      </p:ext>
    </p:extLst>
  </p:cSld>
  <p:clrMapOvr>
    <a:masterClrMapping/>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0"/>
                                  </p:stCondLst>
                                  <p:childTnLst>
                                    <p:set>
                                      <p:cBhvr>
                                        <p:cTn id="6" dur="1" fill="hold">
                                          <p:stCondLst>
                                            <p:cond delay="0"/>
                                          </p:stCondLst>
                                        </p:cTn>
                                        <p:tgtEl>
                                          <p:spTgt spid="15">
                                            <p:graphicEl>
                                              <a:chart seriesIdx="0" categoryIdx="-4" bldStep="series"/>
                                            </p:graphicEl>
                                          </p:spTgt>
                                        </p:tgtEl>
                                        <p:attrNameLst>
                                          <p:attrName>style.visibility</p:attrName>
                                        </p:attrNameLst>
                                      </p:cBhvr>
                                      <p:to>
                                        <p:strVal val="visible"/>
                                      </p:to>
                                    </p:set>
                                    <p:animEffect transition="in" filter="fade">
                                      <p:cBhvr>
                                        <p:cTn id="7" dur="500"/>
                                        <p:tgtEl>
                                          <p:spTgt spid="15">
                                            <p:graphicEl>
                                              <a:chart seriesIdx="0" categoryIdx="-4" bldStep="series"/>
                                            </p:graphicEl>
                                          </p:spTgt>
                                        </p:tgtEl>
                                      </p:cBhvr>
                                    </p:animEffect>
                                  </p:childTnLst>
                                </p:cTn>
                              </p:par>
                              <p:par>
                                <p:cTn id="8" presetID="10" presetClass="entr" presetSubtype="0" fill="hold" grpId="0" nodeType="withEffect">
                                  <p:stCondLst>
                                    <p:cond delay="3000"/>
                                  </p:stCondLst>
                                  <p:childTnLst>
                                    <p:set>
                                      <p:cBhvr>
                                        <p:cTn id="9"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fade">
                                      <p:cBhvr>
                                        <p:cTn id="10" dur="500"/>
                                        <p:tgtEl>
                                          <p:spTgt spid="15">
                                            <p:graphicEl>
                                              <a:chart seriesIdx="1" categoryIdx="-4" bldStep="series"/>
                                            </p:graphicEl>
                                          </p:spTgt>
                                        </p:tgtEl>
                                      </p:cBhvr>
                                    </p:animEffect>
                                  </p:childTnLst>
                                </p:cTn>
                              </p:par>
                              <p:par>
                                <p:cTn id="11" presetID="10" presetClass="entr" presetSubtype="0" fill="hold" grpId="0" nodeType="withEffect">
                                  <p:stCondLst>
                                    <p:cond delay="3000"/>
                                  </p:stCondLst>
                                  <p:childTnLst>
                                    <p:set>
                                      <p:cBhvr>
                                        <p:cTn id="12"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fade">
                                      <p:cBhvr>
                                        <p:cTn id="13" dur="500"/>
                                        <p:tgtEl>
                                          <p:spTgt spid="15">
                                            <p:graphicEl>
                                              <a:chart seriesIdx="2" categoryIdx="-4" bldStep="series"/>
                                            </p:graphicEl>
                                          </p:spTgt>
                                        </p:tgtEl>
                                      </p:cBhvr>
                                    </p:animEffect>
                                  </p:childTnLst>
                                </p:cTn>
                              </p:par>
                              <p:par>
                                <p:cTn id="14" presetID="10" presetClass="entr" presetSubtype="0" fill="hold" grpId="0" nodeType="withEffect">
                                  <p:stCondLst>
                                    <p:cond delay="3000"/>
                                  </p:stCondLst>
                                  <p:childTnLst>
                                    <p:set>
                                      <p:cBhvr>
                                        <p:cTn id="15" dur="1" fill="hold">
                                          <p:stCondLst>
                                            <p:cond delay="0"/>
                                          </p:stCondLst>
                                        </p:cTn>
                                        <p:tgtEl>
                                          <p:spTgt spid="15">
                                            <p:graphicEl>
                                              <a:chart seriesIdx="3" categoryIdx="-4" bldStep="series"/>
                                            </p:graphicEl>
                                          </p:spTgt>
                                        </p:tgtEl>
                                        <p:attrNameLst>
                                          <p:attrName>style.visibility</p:attrName>
                                        </p:attrNameLst>
                                      </p:cBhvr>
                                      <p:to>
                                        <p:strVal val="visible"/>
                                      </p:to>
                                    </p:set>
                                    <p:animEffect transition="in" filter="fade">
                                      <p:cBhvr>
                                        <p:cTn id="16" dur="500"/>
                                        <p:tgtEl>
                                          <p:spTgt spid="15">
                                            <p:graphicEl>
                                              <a:chart seriesIdx="3" categoryIdx="-4" bldStep="series"/>
                                            </p:graphicEl>
                                          </p:spTgt>
                                        </p:tgtEl>
                                      </p:cBhvr>
                                    </p:animEffect>
                                  </p:childTnLst>
                                </p:cTn>
                              </p:par>
                              <p:par>
                                <p:cTn id="17" presetID="10" presetClass="entr" presetSubtype="0" fill="hold" grpId="0" nodeType="withEffect">
                                  <p:stCondLst>
                                    <p:cond delay="300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3500"/>
                            </p:stCondLst>
                            <p:childTnLst>
                              <p:par>
                                <p:cTn id="21" presetID="10" presetClass="entr" presetSubtype="0" fill="hold" grpId="0" nodeType="afterEffect">
                                  <p:stCondLst>
                                    <p:cond delay="500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grpId="0" nodeType="withEffect">
                                  <p:stCondLst>
                                    <p:cond delay="500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par>
                                <p:cTn id="27" presetID="10" presetClass="entr" presetSubtype="0" fill="hold" grpId="0" nodeType="withEffect">
                                  <p:stCondLst>
                                    <p:cond delay="500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par>
                          <p:cTn id="30" fill="hold">
                            <p:stCondLst>
                              <p:cond delay="9000"/>
                            </p:stCondLst>
                            <p:childTnLst>
                              <p:par>
                                <p:cTn id="31" presetID="10" presetClass="entr" presetSubtype="0" fill="hold" grpId="0" nodeType="afterEffect">
                                  <p:stCondLst>
                                    <p:cond delay="250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grpId="0" nodeType="withEffect">
                                  <p:stCondLst>
                                    <p:cond delay="250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grpId="0" nodeType="withEffect">
                                  <p:stCondLst>
                                    <p:cond delay="250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childTnLst>
                          </p:cTn>
                        </p:par>
                        <p:par>
                          <p:cTn id="40" fill="hold">
                            <p:stCondLst>
                              <p:cond delay="12000"/>
                            </p:stCondLst>
                            <p:childTnLst>
                              <p:par>
                                <p:cTn id="41" presetID="10" presetClass="entr" presetSubtype="0" fill="hold" grpId="0" nodeType="afterEffect">
                                  <p:stCondLst>
                                    <p:cond delay="300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grpId="0" nodeType="withEffect">
                                  <p:stCondLst>
                                    <p:cond delay="300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par>
                                <p:cTn id="47" presetID="10" presetClass="entr" presetSubtype="0" fill="hold" grpId="0" nodeType="withEffect">
                                  <p:stCondLst>
                                    <p:cond delay="300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9" grpId="0">
        <p:bldAsOne/>
      </p:bldGraphic>
      <p:bldP spid="21" grpId="0" animBg="1"/>
      <p:bldGraphic spid="28" grpId="0">
        <p:bldAsOne/>
      </p:bldGraphic>
      <p:bldP spid="22" grpId="0" animBg="1"/>
      <p:bldP spid="30" grpId="0"/>
      <p:bldP spid="31" grpId="0"/>
      <p:bldGraphic spid="15" grpId="0">
        <p:bldSub>
          <a:bldChart bld="series"/>
        </p:bldSub>
      </p:bldGraphic>
      <p:bldP spid="33" grpId="0"/>
      <p:bldP spid="32" grpId="0"/>
      <p:bldGraphic spid="27"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4" name="Shape 114"/>
          <p:cNvSpPr txBox="1">
            <a:spLocks noGrp="1"/>
          </p:cNvSpPr>
          <p:nvPr>
            <p:ph type="body" idx="4294967295"/>
          </p:nvPr>
        </p:nvSpPr>
        <p:spPr>
          <a:xfrm>
            <a:off x="131762" y="260274"/>
            <a:ext cx="8184465" cy="801687"/>
          </a:xfrm>
          <a:prstGeom prst="rect">
            <a:avLst/>
          </a:prstGeom>
          <a:noFill/>
          <a:ln>
            <a:noFill/>
          </a:ln>
        </p:spPr>
        <p:txBody>
          <a:bodyPr lIns="91425" tIns="45700" rIns="91425" bIns="45700" anchor="b" anchorCtr="0">
            <a:noAutofit/>
          </a:bodyPr>
          <a:lstStyle/>
          <a:p>
            <a:pPr marL="177800" indent="0">
              <a:buSzPct val="25000"/>
              <a:buNone/>
            </a:pPr>
            <a:r>
              <a:rPr lang="en-US" sz="4000" b="1" dirty="0" smtClean="0">
                <a:solidFill>
                  <a:schemeClr val="accent2">
                    <a:lumMod val="60000"/>
                    <a:lumOff val="40000"/>
                  </a:schemeClr>
                </a:solidFill>
                <a:effectLst>
                  <a:innerShdw blurRad="63500" dist="50800" dir="13500000">
                    <a:prstClr val="black">
                      <a:alpha val="50000"/>
                    </a:prstClr>
                  </a:innerShdw>
                </a:effectLst>
                <a:latin typeface="+mj-lt"/>
                <a:ea typeface="Questrial"/>
                <a:cs typeface="Questrial"/>
                <a:sym typeface="Questrial"/>
              </a:rPr>
              <a:t>Nesting: Methodology</a:t>
            </a:r>
            <a:endParaRPr lang="en-US" sz="4000" b="1" dirty="0">
              <a:solidFill>
                <a:schemeClr val="accent2">
                  <a:lumMod val="60000"/>
                  <a:lumOff val="40000"/>
                </a:schemeClr>
              </a:solidFill>
              <a:effectLst>
                <a:innerShdw blurRad="63500" dist="50800" dir="13500000">
                  <a:prstClr val="black">
                    <a:alpha val="50000"/>
                  </a:prstClr>
                </a:innerShdw>
              </a:effectLst>
              <a:latin typeface="+mj-lt"/>
              <a:ea typeface="Questrial"/>
              <a:cs typeface="Questrial"/>
              <a:sym typeface="Questrial"/>
            </a:endParaRPr>
          </a:p>
        </p:txBody>
      </p:sp>
      <p:sp>
        <p:nvSpPr>
          <p:cNvPr id="18" name="Flowchart: Document 17"/>
          <p:cNvSpPr/>
          <p:nvPr/>
        </p:nvSpPr>
        <p:spPr>
          <a:xfrm flipV="1">
            <a:off x="-181029" y="5627138"/>
            <a:ext cx="10034016" cy="1241030"/>
          </a:xfrm>
          <a:prstGeom prst="flowChartDocumen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ocument 10"/>
          <p:cNvSpPr/>
          <p:nvPr/>
        </p:nvSpPr>
        <p:spPr>
          <a:xfrm flipV="1">
            <a:off x="-126491" y="5818330"/>
            <a:ext cx="4732530" cy="1191125"/>
          </a:xfrm>
          <a:prstGeom prst="flowChartDocumen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Document 16"/>
          <p:cNvSpPr/>
          <p:nvPr/>
        </p:nvSpPr>
        <p:spPr>
          <a:xfrm rot="10800000">
            <a:off x="-308208" y="5960564"/>
            <a:ext cx="10034016" cy="897436"/>
          </a:xfrm>
          <a:prstGeom prst="flowChartDocumen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descr="data:image/jpeg;base64,/9j/4AAQSkZJRgABAQAAAQABAAD/2wCEAAkGBwgHEhITEw4SExUWFhUVFxcWDhQXFxUaFBUXFxgVGhYYHCggGSAlHRQUITEiKDU3Li8uGB8zRDMtNygtMCwBCgoKDg0OGhAQGislICQsLCwsLCwsLCw0LCwsLDQsLCwsNSwsLCwsLCwsLCwsLCw0LCwsLSwsLCwsLCwsLCwsLP/AABEIAJsBRQMBIgACEQEDEQH/xAAcAAEAAgMBAQEAAAAAAAAAAAAAAgMFBgcBBAj/xABGEAABAwIBBwcJBQYFBQAAAAABAAIRAwQFBhIhMVFxkQcUIkFhgdEIEzI0UnOhsbIjYnKSwTNCY4KzwkN0k9LwFoSio+H/xAAZAQEAAwEBAAAAAAAAAAAAAAAAAQIDBAX/xAAnEQADAAIBAwQBBQEAAAAAAAAAAQIDETEEITISQVFhUhMUIkKRM//aAAwDAQACEQMRAD8A+ryb3FtrfHZUYf8A1ldV59W2N4HxXKvJx9Uv/eM/pldOhWlFKZfz6tsbwPinPq2xvA+KohIVtIjbL+fVtjeB8U59W2N4HxVEJCaQ2y/n1bY3gfFOfVtjeB8VRCQmkNsv59W2N4HxTn1bY3gfFUQkJpDbL+fVtjeB8U59W2N4HxVEJCaQ2y/n1bY3gfFOfVtjeB8VRCQmkNsv59W2N4HxTn1bY3gfFUQkJpDbL+fVtjeB8U59W2N4HxVEJCaQ2y/n1bY3gfFOfVtjeB8VRCQmkNsv59W2N4HxTn1bY3gfFUQkJpDbL+fVtjeB8U59W2N4HxVEJCaQ2y/n1bY3gfFOfVtjeB8VRCQmkNsv59W2N4HxTn1bY3gfFUQkJpDbL+fVtjeB8U59W2N4HxVEJCaQ2y/n1bY3gfFOfVtjeB8VRCQmkNsv59W2N4HxTn1bY3gfFUQkJpDbL+fVtjeB8U59W2N4HxVEJCaQ2y/n1bY3gfFOfVtjeB8VRCQmkNsv59W2N4HxTn1bY3gfFUQkJpDbMna1XVmyY19SKFh6PeUVHyXXByHycPVb73jP6ZXUoXLfJv8AVb73jP6ZXVYUyRRCEhThIVipCEhThIQEISFOEhAQhIU4SEBCEhThIQEISFOEhAQhIU4SEBCEhThIQEISFOEhAQhIU4SEBCEhThIQEISFOEhAQhIU4SEBCEhThIQEISFOEhAQhIU4SEBCEhThIQEISFOEhAQhIU4SEB9dl6Pei9tPR70VHyXRx/ybvVb73rPoK6xC5P5Nvq1971n0FdbhSgyEJCnCQpIIQkKcJCAhCQpwkICEJCnCQgIQkKcJCAhCQpwkICEJCnCQgIQkKcJCAhCQpwkICEJCnCQgIQkKcJCAhCQpwkICEJCnCQgIQkKcJCAhCQpwkICEJCnCQgIQkKcJCAhCQpwkICEJCnCQgLrbV3ovaOgIqMsce8mz1a996z6CuuwuReTX6te+9p/QV2GFKIK4SFZCQgK4SFZCQgK4SFZCQgK4SFZCQgK4SFZCQgK4SFZCQgK4SFZCQgK4SFZCQgK4SFZCQgK4SFZCQgK4SFZCQgK4SFZCQgK4SFZCQgK4SFZCQgK4SFZCQgK4SFZCQgK4SFZCQgK4SFZCQgK4SFZCQgPaegIvWooJOO+TX6te+9p/QV2OFxzyavVr33tP6CuyIDyEheogPISF6iA8hIXqIDyEheogPISF6iA8hIXqIDyEheogPISF6iA8hIXqIDyEheogPISF6iA8hIXqIDyEheogPISF6iA8hIXqIDyEheogPISF6iA8hIXqIDyEheogCIiA435NXq1772n9BXZFxvyavVr33tP6CuyIAix2N43h2BMz69UMB0NGtzzsa0aT+i5/iPKvVJIoWgA6nVXyTvYzV+ZaRiquEZ3liOWdRRcho8qmNNPToWzhsa2o08S9yzuGcqmHVoFe3qUfvNPnGjtMAO4AqzwWvYouoxv3OgoviwzFcPxZudRrsqDrzXAkdjhraewr7Vi1o3T3wEWNxTG7LDTDiS72WwT3zoCx9LK60celSqAbeif1WixW1tIzeWE9NmxItaxfLnA8KALnveSJDWUnSe90NG4lard8rDp+ysdG19fT+Vrf1UrDb9iKzQuWdPRcppcq98D0rKk4dlZzfiWlZvDuVHB7iBVpVaJ2x5xg729L/wAUeC17ELPjfub2i+TDcUsMUbnUazKg6814MdhGsHsK+tZNaNk9hERAFXVr0aPpPa3e4D5qu+Zc1GEU3Na46M4ic0dZA6ytbu8k67pcLjPfrOc0jO/mkrSJl+T0Z3VLxWzaadWnV0tcHbiD8lNcwIr2bz6THtMaDBB3hfTieVWP06MUfNlwmXGnLyPuic2R2jT89a6Z/wBWYz1K/sjoyL893mU+PXhl97X3NqmmPy04C+VuLYo3SLu4B7LmqP7lP7V/JH7tfB+jkXBbDLbKOxiLt7wOqoBUB3lwzvituwblUBht1bx9+kZHfTcZA3E7lSuntcdy89TD57HTEXw4TjGHYw3OoV2VB1wek2faadLe9fcsWtcm6afAREUEhfHiGLYdhseeuKVKdWfVa0ncCdKYpVc1mYysylVqSyk54B6UEyGSM8gBxjsWkXvJbQuc5/P6zqztJfUa1wcdpGh3xV4mX5PRndUvFbNzsscwm/MUruhUOxtZhPAGVkF+dMcwe7wSs6jWaA4QQRpa5p1Padmg94OxbNklygX2EltO4c6tR1STNSn2gnS8dh07Dog7103bcvZjPU99WtHZUVNpc0LxjalN4exwBa4GQQVcuU6giKi4vLW29Oqxn4ntb8ygL0WKflLgDNd/aj/uqX+5SpZRYHV0NvrYnYLmkf7lb0v4K+ufkyaKFKtSrCWua4bQ4EcQiqWOPeTV6te+9p/QV07KfHbbJ6g6s/SfRYyYL3nU3s1Ek9QBXMfJq9Wvfe0/oK+DlCx445dODXTSozTp7CQem/vI4NatcOP119GObJ6J+zCYtil5jFV1Ws/Oe7g0dTWjqaNnfpJJXxoi9JLR5rewiIhBZb161s4PY9zHDU5ri1w3EaVuuBcpWMWuaytTFyNAB9Cpp7WiHbok7Vp9DD7y49Gk8jbmwOJ0LIWmC4pRc14a1pBkS9p+UqtRNcovN1PDOhP5TcDDXEW1fPOtpp0xJ1aXZx0duvsWpWWUdXFa7s+nTph8ljabYDYEx2yOvaO1YqrgGJVCXHMJJJPT6yZPUr8Hwa8t6zXPaA1smc5pkwQBoM9fwVYxTHBa8tXybDdW9K6aWvbIPw7QeorSsUsKmHvzTpB0tO0eK3pfDjNiL+mQB0h0m79nfq4LQzNHREQgst69a1cHse5jhqc1xa4biNK3fAeU3E7OG3DBcN9oQyoOHRd8N60RFWomuUXm6nhnfcFyuwTGoFO4aHn/AA39B+4A+l/LIWdX5lIBX32mN4tZACnd12Aamiu/NH8swuaul+GdM9X+SP0USAtIys5Q7LDAadsW162qQZp097h6R+6O8jr5zTOOY+PtLms6n1+crPLO5kwVkbfJuzp+kXPO/NHAafipjpku9EX1La1K0X4Ff3eJNqVK1R1R5qHpHX6LdGjQANg0BZJV29vStmhrG5oHVv3qxdRzGt5S4WGzWYPxgfX48dq11dQw/Da+JktY0ER0ifRAO3wSryT03yW3pb2GhnAdk54JVKyxL02XnFdd0jl6LbMd5PsbwkF7Q2uwazTnPA2mmdPCVqatNKltFKly9NFtrcV7RwfTe5jxqc1xaR3hdAyc5Tq9GGXjPON1edYAHjtczU7eI3Fc6RVuJrkmMlRwz9H4ZidjizBUo1W1G7WnV2Ea2nsOlfWvzdYX93hrxUo1XU3jraYnsI1OHYdC6BgXKlUZDbuhnfxKUA99MmO8HuXJfTUvHudkdTL8ux0S+wuzv30alRmc6i4vpnOcM0kRMA6erXsX2rU28o2TBH7d47ObVp+DYXz1Mv7e7kWtB9T+JUHm6Y+bnHsgbws1iyPtpmv6uNd9ownLOKM2ntxV/L9nr79XeuatBfoAJ3CVv15bDEaprVz56oYEuHRaBqa1moNEnQZOkmSSSrmNbTEAADYBC78c+mUjz8leumzG5C5T3mThcypQrVKDpdmtpkuY/a2YEHrG47Z+7GOUjG6sijbCg32nMc9+/SA0boKtXqh4ob20SstpelM0u+yhxnEP2l5Wd2ecLW/kbDfgsXmt2Dguh1rejX9JjXb2g/NYy6ydsq3ozTPYZHA/otEkuDN7fJqCLI4hg13YySM5vtN6t41j5LHIQdf5HQBZVf8AMP8A6VJF7yPep1f8w/8ApUkXmZvNnqYf+aPsyPyGwzJy1q0aFW4aLhoL3mo0vaSyJYcyAdOxYG+5J6YH2F4R2VaYM/zMiOBXRrTRTZ+FvyCuURkqOC145vyRwXFsi8fwuc63L2j9+kc9vAdId4CxLMOvn6qFTvpuHxK/SCxeI4DY30nNzHe03RxGo/NdMdV+SOW+l/FnFLPJu5q6ahDBs9J3w0Bbxk9gmTWGBr6pD3nSBDnZu8tGg9gjcvpxLAL2xkx5xvtNGre3WPl2rEro7Wuz/wAMEnD7r/Tf7W0wW/bLKVJw7GAEb+sL4MTyVovBNE5p9kklp3E6QtfwG6qWlemQdDnBjhtDjHwme5dEXJk9WKuzOvH6cs90cvr0atu4tc0tcNYKrXQsawilijdjx6Lv0O0LQrm3q2rix7YcNYXTiyq19nNlxOH9FSIi1MjAYjk66u9z2VGjOM5paYBOvSO3sWMq4BiNP9wO/C8frC6HhOD3OJnojNaNbyNG4bStww/ArGxghmc72naT3DUO5ZZM0x29zXHgq+5w23yaxy5PQs6zu3M6P5j0fisrQ5PMpq2u3az8Ven/AGkruCLmfVV7I6F0k+7OLjkzyi/gf6x/2L6LLk2xdhmq1jgP3WVR0t5MQF2BFH7myf2sfZzSvhl3ZDpUXNA+70R3jQvmXVFjr7BMPvZzqYafab0Tv2HvWk9V+SKV0v4s54i2C/yVu6Omm4VBs9F3x0H/AJoWCrUqlAw5padhBB+K6Zua4ZzVFTyiOcYiTB6p0aOxfZhuJ3OGuBY4x1tJ6J7uo9q+JW21vVunBjGy46h+p2DtUtJruQm0+x0u3rMuGteNTgHDcRK1HLPJOzvQazaQkaXwIMe0CPiNR179ss6AtabGAzmtDZ2wIlXLzJtxW0enUK50zgd7k1VZppOzh7LoDuOo/BfDZYHit8/zdO2qOd1jNgDtLj0QO0ldoGSlu6q5xd9nMtYNGvWCeoa9Sz1ChSt2hrGhoHUBC676lJfxOSelbf8AI5bhfJXeVYNxcsp/dptLz+YwAe4rP2/JfgNL0n3D99Vo+loW7ouZ57fudCwY17Gnnk1ybP7lX/Xcvt/6Ow9gAY+o0DQBLYHdmrY0Ufq38lv0Y+DUbjJCs30KzXdjmlvxErEXeDYhaaXUjG1vSG/Rq710VFpPU2ue5nXTQ+OxytF0S/waxv5LmQ72m6Hf/e9avieTV3aSWfaN7B0hvb193BdMZ5r6Oa8FT9mDREWxiFhMWwGncS6kA13s6mu8D8Pms2iAznJEx9K0rAggi4eCCNI+ypIsvkT+xf70/QxF5mbzZ6WHwRnbcQ1u4fJWKFHQ1u4fJTWZqEREAWLxHAbG/kluY72m6Cd41H5rKIpmnL2iKlUtM1jDcmKlrWa9z2uY3pCAQSRqkdUa9fUtnRFa7dvbKxChaQWNxnCKOKN09F49F0fA7QskirNOXtFqlUtM51c4NiNu7NNF7u1rS4HvH6rL4RkvUfDq/RHsA6TvI1d2nctuRb11NNaMJ6aU9kadNlIBrQABoAAgDuUkRc50BERAEREAREQBQq0qdYQ5ocNhAI4FTRAY92CYY7/AZ3CPgF9Vta29qIZTa3c0Cd+1XIpdN8shSlwgiIoJCIiAIiIAiIgCIiAIiIDFYtgVriMmMx/tAa/xDr+fatNxLDLrDTD26DqcNLT3/oujqFalTrgtc0OB1giQVvjz1Hb2MMmCb7rk5ci2TGcmKlGX0Zc3rZrcN3tbte9a5qXdFq1tHDcOHpm55FfsH+9P0MRMiv2D/en6GIvOzebPRw+CM+wQAvVy/kKykxjKOjdOurh1YsqMDSQ0QC0kjogLqCzNAiIgCIiAIiIAiIgCIiAIiIAiIgCIiAIiIAiIgCIiAIiIAiIgCIiAIiIAiIgCIiAIiIAsRjGA22Iy4dCp7QGv8Q69+tZdFaacvaK1KpaZh8mLKvYU6jHiD5wkaZBGazSOzQUWYRKr1PbEz6VpH//Z"/>
          <p:cNvSpPr>
            <a:spLocks noChangeAspect="1" noChangeArrowheads="1"/>
          </p:cNvSpPr>
          <p:nvPr/>
        </p:nvSpPr>
        <p:spPr bwMode="auto">
          <a:xfrm>
            <a:off x="155575" y="-2605088"/>
            <a:ext cx="11353800" cy="5429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lowchart: Document 18"/>
          <p:cNvSpPr/>
          <p:nvPr/>
        </p:nvSpPr>
        <p:spPr>
          <a:xfrm flipH="1" flipV="1">
            <a:off x="1312522" y="6551614"/>
            <a:ext cx="3800280" cy="1610803"/>
          </a:xfrm>
          <a:prstGeom prst="flowChartDocumen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a:ext>
            </a:extLst>
          </a:blip>
          <a:srcRect l="41346" b="25517"/>
          <a:stretch/>
        </p:blipFill>
        <p:spPr>
          <a:xfrm>
            <a:off x="6567948" y="4773074"/>
            <a:ext cx="2627878" cy="2502797"/>
          </a:xfrm>
          <a:prstGeom prst="rect">
            <a:avLst/>
          </a:prstGeom>
          <a:ln>
            <a:noFill/>
          </a:ln>
          <a:effectLst>
            <a:glow rad="50800">
              <a:srgbClr val="FFFFFF"/>
            </a:glow>
            <a:softEdge rad="0"/>
          </a:effectLst>
        </p:spPr>
      </p:pic>
      <p:sp>
        <p:nvSpPr>
          <p:cNvPr id="14" name="Shape 125"/>
          <p:cNvSpPr txBox="1">
            <a:spLocks/>
          </p:cNvSpPr>
          <p:nvPr/>
        </p:nvSpPr>
        <p:spPr>
          <a:xfrm rot="20945123">
            <a:off x="7666062" y="5497336"/>
            <a:ext cx="1997546" cy="1192504"/>
          </a:xfrm>
          <a:prstGeom prst="rect">
            <a:avLst/>
          </a:prstGeom>
          <a:noFill/>
          <a:ln>
            <a:noFill/>
          </a:ln>
        </p:spPr>
        <p:txBody>
          <a:bodyPr spcFirstLastPara="1" lIns="91425" tIns="45700" rIns="91425" bIns="45700" numCol="1" anchor="t" anchorCtr="0">
            <a:prstTxWarp prst="textArchDown">
              <a:avLst>
                <a:gd name="adj" fmla="val 21563377"/>
              </a:avLst>
            </a:prstTxWarp>
            <a:noAutofit/>
          </a:bodyPr>
          <a:lstStyle>
            <a:defPPr marR="0" algn="l" rtl="0">
              <a:lnSpc>
                <a:spcPct val="100000"/>
              </a:lnSpc>
              <a:spcBef>
                <a:spcPts val="0"/>
              </a:spcBef>
              <a:spcAft>
                <a:spcPts val="0"/>
              </a:spcAft>
            </a:defPPr>
            <a:lvl1pPr marL="0" marR="0" indent="0" algn="r" rtl="0">
              <a:lnSpc>
                <a:spcPct val="90000"/>
              </a:lnSpc>
              <a:spcBef>
                <a:spcPts val="0"/>
              </a:spcBef>
              <a:spcAft>
                <a:spcPts val="0"/>
              </a:spcAft>
              <a:buClr>
                <a:schemeClr val="accent1"/>
              </a:buClr>
              <a:buFont typeface="Questrial"/>
              <a:buNone/>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algn="l">
              <a:buClr>
                <a:srgbClr val="F2F2F2"/>
              </a:buClr>
              <a:buSzPct val="25000"/>
              <a:buFont typeface="Arial"/>
              <a:buNone/>
            </a:pPr>
            <a:r>
              <a:rPr lang="en-US" sz="1200" i="1" dirty="0">
                <a:solidFill>
                  <a:schemeClr val="bg2"/>
                </a:solidFill>
                <a:latin typeface="Questrial"/>
                <a:ea typeface="Questrial"/>
                <a:cs typeface="Questrial"/>
                <a:sym typeface="Questrial"/>
              </a:rPr>
              <a:t>	Matt </a:t>
            </a:r>
            <a:r>
              <a:rPr lang="en-US" sz="1200" i="1" dirty="0" err="1">
                <a:solidFill>
                  <a:schemeClr val="bg2"/>
                </a:solidFill>
                <a:latin typeface="Questrial"/>
                <a:ea typeface="Questrial"/>
                <a:cs typeface="Questrial"/>
                <a:sym typeface="Questrial"/>
              </a:rPr>
              <a:t>Kleffer</a:t>
            </a:r>
            <a:endParaRPr lang="en-US" sz="1200" i="1" dirty="0">
              <a:solidFill>
                <a:schemeClr val="bg2"/>
              </a:solidFill>
              <a:latin typeface="Questrial"/>
              <a:ea typeface="Questrial"/>
              <a:cs typeface="Questrial"/>
              <a:sym typeface="Questrial"/>
            </a:endParaRPr>
          </a:p>
        </p:txBody>
      </p:sp>
      <p:sp>
        <p:nvSpPr>
          <p:cNvPr id="20" name="Flowchart: Document 19"/>
          <p:cNvSpPr/>
          <p:nvPr/>
        </p:nvSpPr>
        <p:spPr>
          <a:xfrm flipV="1">
            <a:off x="3417948" y="6551614"/>
            <a:ext cx="3496122" cy="1610803"/>
          </a:xfrm>
          <a:prstGeom prst="flowChartDocumen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hape 144"/>
          <p:cNvSpPr txBox="1">
            <a:spLocks/>
          </p:cNvSpPr>
          <p:nvPr/>
        </p:nvSpPr>
        <p:spPr>
          <a:xfrm>
            <a:off x="422232" y="1361823"/>
            <a:ext cx="2228700" cy="489899"/>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buClr>
                <a:schemeClr val="dk1"/>
              </a:buClr>
              <a:buSzPct val="25000"/>
            </a:pPr>
            <a:r>
              <a:rPr lang="en-US" sz="2000" smtClean="0">
                <a:solidFill>
                  <a:srgbClr val="FFFFFF"/>
                </a:solidFill>
                <a:latin typeface="+mj-lt"/>
                <a:ea typeface="Questrial"/>
                <a:cs typeface="Questrial"/>
                <a:sym typeface="Questrial"/>
              </a:rPr>
              <a:t>Data Acquisition </a:t>
            </a:r>
            <a:endParaRPr lang="en-US" sz="2000" dirty="0">
              <a:solidFill>
                <a:srgbClr val="FFFFFF"/>
              </a:solidFill>
              <a:latin typeface="+mj-lt"/>
              <a:ea typeface="Questrial"/>
              <a:cs typeface="Questrial"/>
              <a:sym typeface="Questrial"/>
            </a:endParaRPr>
          </a:p>
        </p:txBody>
      </p:sp>
      <p:grpSp>
        <p:nvGrpSpPr>
          <p:cNvPr id="15" name="Group 14"/>
          <p:cNvGrpSpPr/>
          <p:nvPr/>
        </p:nvGrpSpPr>
        <p:grpSpPr>
          <a:xfrm>
            <a:off x="1087853" y="1872239"/>
            <a:ext cx="1923976" cy="2289480"/>
            <a:chOff x="465698" y="1501377"/>
            <a:chExt cx="1923976" cy="2289480"/>
          </a:xfrm>
        </p:grpSpPr>
        <p:sp>
          <p:nvSpPr>
            <p:cNvPr id="16" name="Shape 154"/>
            <p:cNvSpPr txBox="1"/>
            <p:nvPr/>
          </p:nvSpPr>
          <p:spPr>
            <a:xfrm>
              <a:off x="465698" y="3407158"/>
              <a:ext cx="1923976" cy="383699"/>
            </a:xfrm>
            <a:prstGeom prst="rect">
              <a:avLst/>
            </a:prstGeom>
            <a:solidFill>
              <a:srgbClr val="FFFFFF"/>
            </a:solidFill>
            <a:ln>
              <a:noFill/>
            </a:ln>
          </p:spPr>
          <p:txBody>
            <a:bodyPr lIns="91425" tIns="91425" rIns="91425" bIns="91425" anchor="t" anchorCtr="0">
              <a:noAutofit/>
            </a:bodyPr>
            <a:lstStyle/>
            <a:p>
              <a:pPr algn="ctr"/>
              <a:r>
                <a:rPr lang="en-US" b="1" dirty="0">
                  <a:solidFill>
                    <a:schemeClr val="bg2">
                      <a:lumMod val="50000"/>
                    </a:schemeClr>
                  </a:solidFill>
                  <a:latin typeface="+mj-lt"/>
                </a:rPr>
                <a:t>MD Atlantic Coastline</a:t>
              </a:r>
            </a:p>
          </p:txBody>
        </p:sp>
        <p:pic>
          <p:nvPicPr>
            <p:cNvPr id="21" name="Picture 20"/>
            <p:cNvPicPr>
              <a:picLocks noChangeAspect="1"/>
            </p:cNvPicPr>
            <p:nvPr/>
          </p:nvPicPr>
          <p:blipFill>
            <a:blip r:embed="rId4"/>
            <a:stretch>
              <a:fillRect/>
            </a:stretch>
          </p:blipFill>
          <p:spPr>
            <a:xfrm>
              <a:off x="465699" y="1501377"/>
              <a:ext cx="1923975" cy="1934356"/>
            </a:xfrm>
            <a:prstGeom prst="rect">
              <a:avLst/>
            </a:prstGeom>
            <a:ln>
              <a:solidFill>
                <a:srgbClr val="000000"/>
              </a:solidFill>
            </a:ln>
          </p:spPr>
        </p:pic>
      </p:grpSp>
      <p:sp>
        <p:nvSpPr>
          <p:cNvPr id="22" name="Rectangle 21"/>
          <p:cNvSpPr/>
          <p:nvPr/>
        </p:nvSpPr>
        <p:spPr>
          <a:xfrm>
            <a:off x="2030791" y="2489246"/>
            <a:ext cx="440674" cy="46270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389100" y="1648509"/>
            <a:ext cx="3187130" cy="2718042"/>
            <a:chOff x="195019" y="1264601"/>
            <a:chExt cx="3187130" cy="2718042"/>
          </a:xfrm>
        </p:grpSpPr>
        <p:pic>
          <p:nvPicPr>
            <p:cNvPr id="25" name="Picture 24"/>
            <p:cNvPicPr>
              <a:picLocks noChangeAspect="1"/>
            </p:cNvPicPr>
            <p:nvPr/>
          </p:nvPicPr>
          <p:blipFill>
            <a:blip r:embed="rId5"/>
            <a:stretch>
              <a:fillRect/>
            </a:stretch>
          </p:blipFill>
          <p:spPr>
            <a:xfrm>
              <a:off x="195019" y="1264601"/>
              <a:ext cx="3187130" cy="2718042"/>
            </a:xfrm>
            <a:prstGeom prst="rect">
              <a:avLst/>
            </a:prstGeom>
            <a:ln>
              <a:solidFill>
                <a:srgbClr val="000000"/>
              </a:solidFill>
            </a:ln>
          </p:spPr>
        </p:pic>
        <p:grpSp>
          <p:nvGrpSpPr>
            <p:cNvPr id="26" name="Group 25"/>
            <p:cNvGrpSpPr/>
            <p:nvPr/>
          </p:nvGrpSpPr>
          <p:grpSpPr>
            <a:xfrm>
              <a:off x="792480" y="1596287"/>
              <a:ext cx="1888077" cy="2127170"/>
              <a:chOff x="3681976" y="1702683"/>
              <a:chExt cx="1888077" cy="2127170"/>
            </a:xfrm>
          </p:grpSpPr>
          <p:sp>
            <p:nvSpPr>
              <p:cNvPr id="27" name="TextBox 26"/>
              <p:cNvSpPr txBox="1"/>
              <p:nvPr/>
            </p:nvSpPr>
            <p:spPr>
              <a:xfrm>
                <a:off x="4425297" y="1702683"/>
                <a:ext cx="1144756" cy="307777"/>
              </a:xfrm>
              <a:prstGeom prst="rect">
                <a:avLst/>
              </a:prstGeom>
              <a:solidFill>
                <a:srgbClr val="FFFFFF">
                  <a:alpha val="50196"/>
                </a:srgbClr>
              </a:solidFill>
            </p:spPr>
            <p:txBody>
              <a:bodyPr wrap="square" rtlCol="0">
                <a:spAutoFit/>
              </a:bodyPr>
              <a:lstStyle/>
              <a:p>
                <a:pPr algn="ctr"/>
                <a:r>
                  <a:rPr lang="en-US" b="1" dirty="0" smtClean="0">
                    <a:latin typeface="+mj-lt"/>
                    <a:cs typeface="Arial" panose="020B0604020202020204" pitchFamily="34" charset="0"/>
                  </a:rPr>
                  <a:t>Ocean City</a:t>
                </a:r>
                <a:endParaRPr lang="en-US" b="1" dirty="0">
                  <a:latin typeface="+mj-lt"/>
                  <a:cs typeface="Arial" panose="020B0604020202020204" pitchFamily="34" charset="0"/>
                </a:endParaRPr>
              </a:p>
            </p:txBody>
          </p:sp>
          <p:sp>
            <p:nvSpPr>
              <p:cNvPr id="28" name="TextBox 27"/>
              <p:cNvSpPr txBox="1"/>
              <p:nvPr/>
            </p:nvSpPr>
            <p:spPr>
              <a:xfrm>
                <a:off x="3681976" y="3291864"/>
                <a:ext cx="1292347" cy="537989"/>
              </a:xfrm>
              <a:prstGeom prst="rect">
                <a:avLst/>
              </a:prstGeom>
              <a:solidFill>
                <a:srgbClr val="FFFFFF">
                  <a:alpha val="50196"/>
                </a:srgbClr>
              </a:solidFill>
            </p:spPr>
            <p:txBody>
              <a:bodyPr wrap="square" rtlCol="0">
                <a:spAutoFit/>
              </a:bodyPr>
              <a:lstStyle/>
              <a:p>
                <a:pPr algn="ctr"/>
                <a:r>
                  <a:rPr lang="en-US" b="1" dirty="0" smtClean="0">
                    <a:latin typeface="+mj-lt"/>
                    <a:cs typeface="Arial" panose="020B0604020202020204" pitchFamily="34" charset="0"/>
                  </a:rPr>
                  <a:t>Assateague Island</a:t>
                </a:r>
                <a:endParaRPr lang="en-US" b="1" dirty="0">
                  <a:latin typeface="+mj-lt"/>
                  <a:cs typeface="Arial" panose="020B0604020202020204" pitchFamily="34" charset="0"/>
                </a:endParaRPr>
              </a:p>
            </p:txBody>
          </p:sp>
        </p:grpSp>
      </p:grpSp>
      <p:sp>
        <p:nvSpPr>
          <p:cNvPr id="29" name="Parallelogram 28"/>
          <p:cNvSpPr/>
          <p:nvPr/>
        </p:nvSpPr>
        <p:spPr>
          <a:xfrm>
            <a:off x="2151944" y="1546431"/>
            <a:ext cx="1382003" cy="2960681"/>
          </a:xfrm>
          <a:prstGeom prst="parallelogram">
            <a:avLst>
              <a:gd name="adj" fmla="val 6970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3099699" y="1752900"/>
            <a:ext cx="1403175" cy="2645741"/>
            <a:chOff x="2838442" y="1918669"/>
            <a:chExt cx="1403175" cy="2330501"/>
          </a:xfrm>
        </p:grpSpPr>
        <p:cxnSp>
          <p:nvCxnSpPr>
            <p:cNvPr id="31" name="Straight Arrow Connector 30"/>
            <p:cNvCxnSpPr/>
            <p:nvPr/>
          </p:nvCxnSpPr>
          <p:spPr>
            <a:xfrm flipV="1">
              <a:off x="2838442" y="1918669"/>
              <a:ext cx="1200158" cy="10009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840711" y="2919664"/>
              <a:ext cx="1262336" cy="2658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848808" y="2910614"/>
              <a:ext cx="1392809" cy="13385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4342482" y="1256336"/>
            <a:ext cx="972407" cy="3581877"/>
            <a:chOff x="4081225" y="1424465"/>
            <a:chExt cx="972407" cy="3581877"/>
          </a:xfrm>
        </p:grpSpPr>
        <p:grpSp>
          <p:nvGrpSpPr>
            <p:cNvPr id="35" name="Group 34"/>
            <p:cNvGrpSpPr/>
            <p:nvPr/>
          </p:nvGrpSpPr>
          <p:grpSpPr>
            <a:xfrm>
              <a:off x="4081225" y="1424465"/>
              <a:ext cx="972407" cy="719919"/>
              <a:chOff x="3717022" y="1283018"/>
              <a:chExt cx="972407" cy="719919"/>
            </a:xfrm>
          </p:grpSpPr>
          <p:pic>
            <p:nvPicPr>
              <p:cNvPr id="42" name="Picture 41"/>
              <p:cNvPicPr>
                <a:picLocks noChangeAspect="1"/>
              </p:cNvPicPr>
              <p:nvPr/>
            </p:nvPicPr>
            <p:blipFill>
              <a:blip r:embed="rId6"/>
              <a:stretch>
                <a:fillRect/>
              </a:stretch>
            </p:blipFill>
            <p:spPr>
              <a:xfrm>
                <a:off x="3717022" y="1283018"/>
                <a:ext cx="972407" cy="402576"/>
              </a:xfrm>
              <a:prstGeom prst="rect">
                <a:avLst/>
              </a:prstGeom>
            </p:spPr>
          </p:pic>
          <p:sp>
            <p:nvSpPr>
              <p:cNvPr id="43" name="TextBox 42"/>
              <p:cNvSpPr txBox="1"/>
              <p:nvPr/>
            </p:nvSpPr>
            <p:spPr>
              <a:xfrm>
                <a:off x="3753010" y="1633605"/>
                <a:ext cx="900430"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900" b="1" dirty="0" smtClean="0">
                    <a:solidFill>
                      <a:srgbClr val="000000"/>
                    </a:solidFill>
                    <a:latin typeface="+mj-lt"/>
                  </a:rPr>
                  <a:t>NOAA </a:t>
                </a:r>
                <a:r>
                  <a:rPr lang="en-US" sz="900" b="1" dirty="0" err="1" smtClean="0">
                    <a:solidFill>
                      <a:srgbClr val="000000"/>
                    </a:solidFill>
                    <a:latin typeface="+mj-lt"/>
                  </a:rPr>
                  <a:t>LiDAR</a:t>
                </a:r>
                <a:r>
                  <a:rPr lang="en-US" sz="900" b="1" dirty="0" smtClean="0">
                    <a:solidFill>
                      <a:srgbClr val="000000"/>
                    </a:solidFill>
                    <a:latin typeface="+mj-lt"/>
                  </a:rPr>
                  <a:t> Survey</a:t>
                </a:r>
                <a:endParaRPr lang="en-US" sz="900" b="1" dirty="0">
                  <a:solidFill>
                    <a:srgbClr val="000000"/>
                  </a:solidFill>
                  <a:latin typeface="+mj-lt"/>
                </a:endParaRPr>
              </a:p>
            </p:txBody>
          </p:sp>
        </p:grpSp>
        <p:grpSp>
          <p:nvGrpSpPr>
            <p:cNvPr id="36" name="Group 35"/>
            <p:cNvGrpSpPr/>
            <p:nvPr/>
          </p:nvGrpSpPr>
          <p:grpSpPr>
            <a:xfrm>
              <a:off x="4117213" y="2917351"/>
              <a:ext cx="900430" cy="683050"/>
              <a:chOff x="3977317" y="2985537"/>
              <a:chExt cx="900430" cy="683050"/>
            </a:xfrm>
          </p:grpSpPr>
          <p:pic>
            <p:nvPicPr>
              <p:cNvPr id="40" name="Picture 39"/>
              <p:cNvPicPr>
                <a:picLocks noChangeAspect="1"/>
              </p:cNvPicPr>
              <p:nvPr/>
            </p:nvPicPr>
            <p:blipFill>
              <a:blip r:embed="rId7"/>
              <a:stretch>
                <a:fillRect/>
              </a:stretch>
            </p:blipFill>
            <p:spPr>
              <a:xfrm>
                <a:off x="4171610" y="2985537"/>
                <a:ext cx="490537" cy="392430"/>
              </a:xfrm>
              <a:prstGeom prst="rect">
                <a:avLst/>
              </a:prstGeom>
            </p:spPr>
          </p:pic>
          <p:sp>
            <p:nvSpPr>
              <p:cNvPr id="41" name="TextBox 40"/>
              <p:cNvSpPr txBox="1"/>
              <p:nvPr/>
            </p:nvSpPr>
            <p:spPr>
              <a:xfrm>
                <a:off x="3977317" y="3437755"/>
                <a:ext cx="900430" cy="2308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900" b="1" dirty="0" smtClean="0">
                    <a:solidFill>
                      <a:srgbClr val="000000"/>
                    </a:solidFill>
                    <a:latin typeface="+mj-lt"/>
                  </a:rPr>
                  <a:t>WV2 Satellite</a:t>
                </a:r>
                <a:endParaRPr lang="en-US" sz="900" b="1" dirty="0">
                  <a:solidFill>
                    <a:srgbClr val="000000"/>
                  </a:solidFill>
                  <a:latin typeface="+mj-lt"/>
                </a:endParaRPr>
              </a:p>
            </p:txBody>
          </p:sp>
        </p:grpSp>
        <p:grpSp>
          <p:nvGrpSpPr>
            <p:cNvPr id="37" name="Group 36"/>
            <p:cNvGrpSpPr/>
            <p:nvPr/>
          </p:nvGrpSpPr>
          <p:grpSpPr>
            <a:xfrm>
              <a:off x="4106559" y="4358802"/>
              <a:ext cx="900430" cy="647540"/>
              <a:chOff x="4056443" y="4136487"/>
              <a:chExt cx="900430" cy="647540"/>
            </a:xfrm>
          </p:grpSpPr>
          <p:pic>
            <p:nvPicPr>
              <p:cNvPr id="38" name="Picture 4" descr="http://resources.arcgis.com/en/communities/geodata/GUID-B7D62409-7E45-480D-9B54-6EA7F866FE7E-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1135" y="4136487"/>
                <a:ext cx="656358" cy="43647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4056443" y="4553195"/>
                <a:ext cx="900430" cy="2308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900" b="1" dirty="0" smtClean="0">
                    <a:solidFill>
                      <a:srgbClr val="000000"/>
                    </a:solidFill>
                    <a:latin typeface="+mj-lt"/>
                  </a:rPr>
                  <a:t>TIGER Layers</a:t>
                </a:r>
                <a:endParaRPr lang="en-US" sz="900" b="1" dirty="0">
                  <a:solidFill>
                    <a:srgbClr val="000000"/>
                  </a:solidFill>
                  <a:latin typeface="+mj-lt"/>
                </a:endParaRPr>
              </a:p>
            </p:txBody>
          </p:sp>
        </p:grpSp>
      </p:grpSp>
      <p:grpSp>
        <p:nvGrpSpPr>
          <p:cNvPr id="45" name="Group 44"/>
          <p:cNvGrpSpPr/>
          <p:nvPr/>
        </p:nvGrpSpPr>
        <p:grpSpPr>
          <a:xfrm>
            <a:off x="7650081" y="1178404"/>
            <a:ext cx="844786" cy="887296"/>
            <a:chOff x="7388824" y="1346533"/>
            <a:chExt cx="844786" cy="887296"/>
          </a:xfrm>
        </p:grpSpPr>
        <p:sp>
          <p:nvSpPr>
            <p:cNvPr id="56" name="Rectangle 55"/>
            <p:cNvSpPr/>
            <p:nvPr/>
          </p:nvSpPr>
          <p:spPr>
            <a:xfrm>
              <a:off x="7388824" y="1346533"/>
              <a:ext cx="844786" cy="887296"/>
            </a:xfrm>
            <a:prstGeom prst="rect">
              <a:avLst/>
            </a:prstGeom>
            <a:blipFill dpi="0" rotWithShape="1">
              <a:blip r:embed="rId9" cstate="print">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57" name="TextBox 56"/>
            <p:cNvSpPr txBox="1"/>
            <p:nvPr/>
          </p:nvSpPr>
          <p:spPr>
            <a:xfrm>
              <a:off x="7429871" y="1610223"/>
              <a:ext cx="76269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900" b="1" dirty="0" smtClean="0">
                  <a:solidFill>
                    <a:srgbClr val="000000"/>
                  </a:solidFill>
                  <a:latin typeface="+mj-lt"/>
                </a:rPr>
                <a:t>Slope</a:t>
              </a:r>
            </a:p>
            <a:p>
              <a:pPr algn="ctr"/>
              <a:r>
                <a:rPr lang="en-US" sz="900" b="1" dirty="0" smtClean="0">
                  <a:solidFill>
                    <a:srgbClr val="000000"/>
                  </a:solidFill>
                  <a:latin typeface="+mj-lt"/>
                </a:rPr>
                <a:t>Suitability</a:t>
              </a:r>
              <a:endParaRPr lang="en-US" sz="900" b="1" dirty="0">
                <a:solidFill>
                  <a:srgbClr val="000000"/>
                </a:solidFill>
                <a:latin typeface="+mj-lt"/>
              </a:endParaRPr>
            </a:p>
          </p:txBody>
        </p:sp>
      </p:grpSp>
      <p:grpSp>
        <p:nvGrpSpPr>
          <p:cNvPr id="5" name="Group 4"/>
          <p:cNvGrpSpPr/>
          <p:nvPr/>
        </p:nvGrpSpPr>
        <p:grpSpPr>
          <a:xfrm>
            <a:off x="5507708" y="1172648"/>
            <a:ext cx="1918379" cy="887296"/>
            <a:chOff x="5507708" y="1172648"/>
            <a:chExt cx="1918379" cy="887296"/>
          </a:xfrm>
        </p:grpSpPr>
        <p:grpSp>
          <p:nvGrpSpPr>
            <p:cNvPr id="46" name="Group 45"/>
            <p:cNvGrpSpPr/>
            <p:nvPr/>
          </p:nvGrpSpPr>
          <p:grpSpPr>
            <a:xfrm>
              <a:off x="5507708" y="1172648"/>
              <a:ext cx="1075208" cy="887296"/>
              <a:chOff x="5246451" y="1340777"/>
              <a:chExt cx="1075208" cy="887296"/>
            </a:xfrm>
          </p:grpSpPr>
          <p:grpSp>
            <p:nvGrpSpPr>
              <p:cNvPr id="52" name="Group 51"/>
              <p:cNvGrpSpPr/>
              <p:nvPr/>
            </p:nvGrpSpPr>
            <p:grpSpPr>
              <a:xfrm>
                <a:off x="5246451" y="1340777"/>
                <a:ext cx="844786" cy="887296"/>
                <a:chOff x="4555600" y="1775452"/>
                <a:chExt cx="844786" cy="887296"/>
              </a:xfrm>
            </p:grpSpPr>
            <p:sp>
              <p:nvSpPr>
                <p:cNvPr id="54" name="Rectangle 53"/>
                <p:cNvSpPr/>
                <p:nvPr/>
              </p:nvSpPr>
              <p:spPr>
                <a:xfrm>
                  <a:off x="4555600" y="1775452"/>
                  <a:ext cx="844786" cy="887296"/>
                </a:xfrm>
                <a:prstGeom prst="rect">
                  <a:avLst/>
                </a:prstGeom>
                <a:blipFill dpi="0" rotWithShape="1">
                  <a:blip r:embed="rId10" cstate="print">
                    <a:extLst>
                      <a:ext uri="{BEBA8EAE-BF5A-486C-A8C5-ECC9F3942E4B}">
                        <a14:imgProps xmlns:a14="http://schemas.microsoft.com/office/drawing/2010/main">
                          <a14:imgLayer r:embed="rId11">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mj-lt"/>
                  </a:endParaRPr>
                </a:p>
              </p:txBody>
            </p:sp>
            <p:sp>
              <p:nvSpPr>
                <p:cNvPr id="55" name="TextBox 54"/>
                <p:cNvSpPr txBox="1"/>
                <p:nvPr/>
              </p:nvSpPr>
              <p:spPr>
                <a:xfrm>
                  <a:off x="4739207" y="2093876"/>
                  <a:ext cx="441146" cy="2308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900" b="1" dirty="0">
                      <a:solidFill>
                        <a:srgbClr val="000000"/>
                      </a:solidFill>
                      <a:latin typeface="+mj-lt"/>
                    </a:rPr>
                    <a:t>DEM</a:t>
                  </a:r>
                </a:p>
              </p:txBody>
            </p:sp>
          </p:grpSp>
          <p:cxnSp>
            <p:nvCxnSpPr>
              <p:cNvPr id="53" name="Straight Arrow Connector 52"/>
              <p:cNvCxnSpPr/>
              <p:nvPr/>
            </p:nvCxnSpPr>
            <p:spPr>
              <a:xfrm>
                <a:off x="6088698" y="1774901"/>
                <a:ext cx="232961" cy="0"/>
              </a:xfrm>
              <a:prstGeom prst="straightConnector1">
                <a:avLst/>
              </a:prstGeom>
              <a:ln w="28575">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6581302" y="1172648"/>
              <a:ext cx="844785" cy="887296"/>
              <a:chOff x="6254069" y="1331253"/>
              <a:chExt cx="844785" cy="887296"/>
            </a:xfrm>
          </p:grpSpPr>
          <p:sp>
            <p:nvSpPr>
              <p:cNvPr id="50" name="Rectangle 49"/>
              <p:cNvSpPr/>
              <p:nvPr/>
            </p:nvSpPr>
            <p:spPr>
              <a:xfrm>
                <a:off x="6254069" y="1331253"/>
                <a:ext cx="844785" cy="887296"/>
              </a:xfrm>
              <a:prstGeom prst="rect">
                <a:avLst/>
              </a:prstGeom>
              <a:blipFill dpi="0" rotWithShape="1">
                <a:blip r:embed="rId12" cstate="print">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mj-lt"/>
                </a:endParaRPr>
              </a:p>
            </p:txBody>
          </p:sp>
          <p:sp>
            <p:nvSpPr>
              <p:cNvPr id="51" name="TextBox 50"/>
              <p:cNvSpPr txBox="1"/>
              <p:nvPr/>
            </p:nvSpPr>
            <p:spPr>
              <a:xfrm>
                <a:off x="6451079" y="1658878"/>
                <a:ext cx="450764" cy="2308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900" b="1" dirty="0" smtClean="0">
                    <a:solidFill>
                      <a:srgbClr val="000000"/>
                    </a:solidFill>
                    <a:latin typeface="+mj-lt"/>
                  </a:rPr>
                  <a:t>Slope</a:t>
                </a:r>
              </a:p>
            </p:txBody>
          </p:sp>
        </p:grpSp>
      </p:grpSp>
      <p:grpSp>
        <p:nvGrpSpPr>
          <p:cNvPr id="59" name="Group 58"/>
          <p:cNvGrpSpPr/>
          <p:nvPr/>
        </p:nvGrpSpPr>
        <p:grpSpPr>
          <a:xfrm>
            <a:off x="7652800" y="2612453"/>
            <a:ext cx="844787" cy="877306"/>
            <a:chOff x="7391543" y="2517090"/>
            <a:chExt cx="844787" cy="877306"/>
          </a:xfrm>
        </p:grpSpPr>
        <p:sp>
          <p:nvSpPr>
            <p:cNvPr id="72" name="Rectangle 71"/>
            <p:cNvSpPr/>
            <p:nvPr/>
          </p:nvSpPr>
          <p:spPr>
            <a:xfrm>
              <a:off x="7391543" y="2517090"/>
              <a:ext cx="844787" cy="877306"/>
            </a:xfrm>
            <a:prstGeom prst="rect">
              <a:avLst/>
            </a:prstGeom>
            <a:blipFill dpi="0" rotWithShape="1">
              <a:blip r:embed="rId13" cstate="print">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73" name="TextBox 72"/>
            <p:cNvSpPr txBox="1"/>
            <p:nvPr/>
          </p:nvSpPr>
          <p:spPr>
            <a:xfrm>
              <a:off x="7455990" y="2758621"/>
              <a:ext cx="710451"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900" b="1" dirty="0" smtClean="0">
                  <a:solidFill>
                    <a:srgbClr val="000000"/>
                  </a:solidFill>
                  <a:latin typeface="+mj-lt"/>
                </a:rPr>
                <a:t>Width</a:t>
              </a:r>
            </a:p>
            <a:p>
              <a:pPr algn="ctr"/>
              <a:r>
                <a:rPr lang="en-US" sz="900" b="1" dirty="0" smtClean="0">
                  <a:solidFill>
                    <a:srgbClr val="000000"/>
                  </a:solidFill>
                  <a:latin typeface="+mj-lt"/>
                </a:rPr>
                <a:t>Suitability</a:t>
              </a:r>
              <a:endParaRPr lang="en-US" sz="900" b="1" dirty="0">
                <a:solidFill>
                  <a:srgbClr val="000000"/>
                </a:solidFill>
                <a:latin typeface="+mj-lt"/>
              </a:endParaRPr>
            </a:p>
          </p:txBody>
        </p:sp>
      </p:grpSp>
      <p:grpSp>
        <p:nvGrpSpPr>
          <p:cNvPr id="6" name="Group 5"/>
          <p:cNvGrpSpPr/>
          <p:nvPr/>
        </p:nvGrpSpPr>
        <p:grpSpPr>
          <a:xfrm>
            <a:off x="5500942" y="2610624"/>
            <a:ext cx="1925145" cy="887296"/>
            <a:chOff x="5500942" y="2610624"/>
            <a:chExt cx="1925145" cy="887296"/>
          </a:xfrm>
        </p:grpSpPr>
        <p:grpSp>
          <p:nvGrpSpPr>
            <p:cNvPr id="60" name="Group 59"/>
            <p:cNvGrpSpPr/>
            <p:nvPr/>
          </p:nvGrpSpPr>
          <p:grpSpPr>
            <a:xfrm>
              <a:off x="5500942" y="2610624"/>
              <a:ext cx="1091499" cy="887296"/>
              <a:chOff x="5239685" y="2515261"/>
              <a:chExt cx="1091499" cy="887296"/>
            </a:xfrm>
          </p:grpSpPr>
          <p:grpSp>
            <p:nvGrpSpPr>
              <p:cNvPr id="68" name="Group 67"/>
              <p:cNvGrpSpPr/>
              <p:nvPr/>
            </p:nvGrpSpPr>
            <p:grpSpPr>
              <a:xfrm>
                <a:off x="5239685" y="2515261"/>
                <a:ext cx="849013" cy="887296"/>
                <a:chOff x="5239685" y="2515261"/>
                <a:chExt cx="849013" cy="887296"/>
              </a:xfrm>
            </p:grpSpPr>
            <p:sp>
              <p:nvSpPr>
                <p:cNvPr id="70" name="Rectangle 69"/>
                <p:cNvSpPr/>
                <p:nvPr/>
              </p:nvSpPr>
              <p:spPr>
                <a:xfrm>
                  <a:off x="5239685" y="2515261"/>
                  <a:ext cx="849013" cy="887296"/>
                </a:xfrm>
                <a:prstGeom prst="rect">
                  <a:avLst/>
                </a:prstGeom>
                <a:blipFill dpi="0" rotWithShape="1">
                  <a:blip r:embed="rId14" cstate="print">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mj-lt"/>
                  </a:endParaRPr>
                </a:p>
              </p:txBody>
            </p:sp>
            <p:sp>
              <p:nvSpPr>
                <p:cNvPr id="71" name="TextBox 70"/>
                <p:cNvSpPr txBox="1"/>
                <p:nvPr/>
              </p:nvSpPr>
              <p:spPr>
                <a:xfrm>
                  <a:off x="5369855" y="2848422"/>
                  <a:ext cx="551754" cy="2308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900" b="1" dirty="0">
                      <a:solidFill>
                        <a:srgbClr val="000000"/>
                      </a:solidFill>
                      <a:latin typeface="+mj-lt"/>
                    </a:rPr>
                    <a:t>Imagery</a:t>
                  </a:r>
                </a:p>
              </p:txBody>
            </p:sp>
          </p:grpSp>
          <p:cxnSp>
            <p:nvCxnSpPr>
              <p:cNvPr id="69" name="Straight Arrow Connector 68"/>
              <p:cNvCxnSpPr/>
              <p:nvPr/>
            </p:nvCxnSpPr>
            <p:spPr>
              <a:xfrm>
                <a:off x="6098223" y="2956001"/>
                <a:ext cx="232961" cy="0"/>
              </a:xfrm>
              <a:prstGeom prst="straightConnector1">
                <a:avLst/>
              </a:prstGeom>
              <a:ln w="28575">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a:off x="6581302" y="2610624"/>
              <a:ext cx="844785" cy="887296"/>
              <a:chOff x="7576908" y="2626267"/>
              <a:chExt cx="844785" cy="887296"/>
            </a:xfrm>
          </p:grpSpPr>
          <p:sp>
            <p:nvSpPr>
              <p:cNvPr id="64" name="TextBox 63"/>
              <p:cNvSpPr txBox="1"/>
              <p:nvPr/>
            </p:nvSpPr>
            <p:spPr>
              <a:xfrm>
                <a:off x="7737050" y="2875724"/>
                <a:ext cx="524503"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900" b="1" dirty="0" smtClean="0">
                    <a:solidFill>
                      <a:srgbClr val="000000"/>
                    </a:solidFill>
                    <a:latin typeface="+mj-lt"/>
                  </a:rPr>
                  <a:t>Slope</a:t>
                </a:r>
              </a:p>
              <a:p>
                <a:pPr algn="ctr"/>
                <a:r>
                  <a:rPr lang="en-US" sz="900" b="1" dirty="0" smtClean="0">
                    <a:solidFill>
                      <a:srgbClr val="000000"/>
                    </a:solidFill>
                    <a:latin typeface="+mj-lt"/>
                  </a:rPr>
                  <a:t>Aspect</a:t>
                </a:r>
                <a:endParaRPr lang="en-US" sz="900" b="1" dirty="0">
                  <a:solidFill>
                    <a:srgbClr val="000000"/>
                  </a:solidFill>
                  <a:latin typeface="+mj-lt"/>
                </a:endParaRPr>
              </a:p>
            </p:txBody>
          </p:sp>
          <p:grpSp>
            <p:nvGrpSpPr>
              <p:cNvPr id="65" name="Group 64"/>
              <p:cNvGrpSpPr/>
              <p:nvPr/>
            </p:nvGrpSpPr>
            <p:grpSpPr>
              <a:xfrm>
                <a:off x="7576908" y="2626267"/>
                <a:ext cx="844785" cy="887296"/>
                <a:chOff x="657325" y="5274575"/>
                <a:chExt cx="844785" cy="887296"/>
              </a:xfrm>
            </p:grpSpPr>
            <p:sp>
              <p:nvSpPr>
                <p:cNvPr id="66" name="Rectangle 65"/>
                <p:cNvSpPr/>
                <p:nvPr/>
              </p:nvSpPr>
              <p:spPr>
                <a:xfrm>
                  <a:off x="657325" y="5274575"/>
                  <a:ext cx="844785" cy="887296"/>
                </a:xfrm>
                <a:prstGeom prst="rect">
                  <a:avLst/>
                </a:prstGeom>
                <a:blipFill dpi="0" rotWithShape="1">
                  <a:blip r:embed="rId15" cstate="print">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mj-lt"/>
                  </a:endParaRPr>
                </a:p>
              </p:txBody>
            </p:sp>
            <p:sp>
              <p:nvSpPr>
                <p:cNvPr id="67" name="TextBox 66"/>
                <p:cNvSpPr txBox="1"/>
                <p:nvPr/>
              </p:nvSpPr>
              <p:spPr>
                <a:xfrm>
                  <a:off x="817464" y="5454782"/>
                  <a:ext cx="524506" cy="5078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900" b="1" dirty="0" smtClean="0">
                      <a:solidFill>
                        <a:srgbClr val="000000"/>
                      </a:solidFill>
                      <a:latin typeface="+mj-lt"/>
                    </a:rPr>
                    <a:t>Beach Zone, Width</a:t>
                  </a:r>
                </a:p>
              </p:txBody>
            </p:sp>
          </p:grpSp>
        </p:grpSp>
      </p:grpSp>
      <p:grpSp>
        <p:nvGrpSpPr>
          <p:cNvPr id="75" name="Group 74"/>
          <p:cNvGrpSpPr/>
          <p:nvPr/>
        </p:nvGrpSpPr>
        <p:grpSpPr>
          <a:xfrm>
            <a:off x="7654382" y="4038103"/>
            <a:ext cx="844786" cy="887296"/>
            <a:chOff x="7393125" y="3689745"/>
            <a:chExt cx="844786" cy="887296"/>
          </a:xfrm>
        </p:grpSpPr>
        <p:sp>
          <p:nvSpPr>
            <p:cNvPr id="86" name="Rectangle 85"/>
            <p:cNvSpPr/>
            <p:nvPr/>
          </p:nvSpPr>
          <p:spPr>
            <a:xfrm>
              <a:off x="7393125" y="3689745"/>
              <a:ext cx="844786" cy="887296"/>
            </a:xfrm>
            <a:prstGeom prst="rect">
              <a:avLst/>
            </a:prstGeom>
            <a:blipFill dpi="0" rotWithShape="1">
              <a:blip r:embed="rId16">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mj-lt"/>
              </a:endParaRPr>
            </a:p>
          </p:txBody>
        </p:sp>
        <p:sp>
          <p:nvSpPr>
            <p:cNvPr id="87" name="TextBox 86"/>
            <p:cNvSpPr txBox="1"/>
            <p:nvPr/>
          </p:nvSpPr>
          <p:spPr>
            <a:xfrm>
              <a:off x="7402650" y="3956604"/>
              <a:ext cx="81713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900" b="1" dirty="0" smtClean="0">
                  <a:solidFill>
                    <a:srgbClr val="000000"/>
                  </a:solidFill>
                  <a:latin typeface="+mj-lt"/>
                </a:rPr>
                <a:t>Dist. to Dev.</a:t>
              </a:r>
            </a:p>
            <a:p>
              <a:pPr algn="ctr"/>
              <a:r>
                <a:rPr lang="en-US" sz="900" b="1" dirty="0" smtClean="0">
                  <a:solidFill>
                    <a:srgbClr val="000000"/>
                  </a:solidFill>
                  <a:latin typeface="+mj-lt"/>
                </a:rPr>
                <a:t>Suitability</a:t>
              </a:r>
              <a:endParaRPr lang="en-US" sz="900" b="1" dirty="0">
                <a:solidFill>
                  <a:srgbClr val="000000"/>
                </a:solidFill>
                <a:latin typeface="+mj-lt"/>
              </a:endParaRPr>
            </a:p>
          </p:txBody>
        </p:sp>
      </p:grpSp>
      <p:grpSp>
        <p:nvGrpSpPr>
          <p:cNvPr id="7" name="Group 6"/>
          <p:cNvGrpSpPr/>
          <p:nvPr/>
        </p:nvGrpSpPr>
        <p:grpSpPr>
          <a:xfrm>
            <a:off x="5512523" y="4038103"/>
            <a:ext cx="1913565" cy="887296"/>
            <a:chOff x="5512523" y="4038103"/>
            <a:chExt cx="1913565" cy="887296"/>
          </a:xfrm>
        </p:grpSpPr>
        <p:grpSp>
          <p:nvGrpSpPr>
            <p:cNvPr id="82" name="Group 81"/>
            <p:cNvGrpSpPr/>
            <p:nvPr/>
          </p:nvGrpSpPr>
          <p:grpSpPr>
            <a:xfrm>
              <a:off x="6581302" y="4038103"/>
              <a:ext cx="844786" cy="887296"/>
              <a:chOff x="6320045" y="3689745"/>
              <a:chExt cx="844786" cy="887296"/>
            </a:xfrm>
          </p:grpSpPr>
          <p:sp>
            <p:nvSpPr>
              <p:cNvPr id="84" name="Rectangle 83"/>
              <p:cNvSpPr/>
              <p:nvPr/>
            </p:nvSpPr>
            <p:spPr>
              <a:xfrm>
                <a:off x="6320045" y="3689745"/>
                <a:ext cx="844786" cy="887296"/>
              </a:xfrm>
              <a:prstGeom prst="rect">
                <a:avLst/>
              </a:prstGeom>
              <a:blipFill dpi="0" rotWithShape="1">
                <a:blip r:embed="rId17" cstate="print">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mj-lt"/>
                </a:endParaRPr>
              </a:p>
            </p:txBody>
          </p:sp>
          <p:sp>
            <p:nvSpPr>
              <p:cNvPr id="85" name="TextBox 84"/>
              <p:cNvSpPr txBox="1"/>
              <p:nvPr/>
            </p:nvSpPr>
            <p:spPr>
              <a:xfrm>
                <a:off x="6452069" y="3956604"/>
                <a:ext cx="575799"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900" b="1" dirty="0">
                    <a:solidFill>
                      <a:srgbClr val="000000"/>
                    </a:solidFill>
                    <a:latin typeface="+mj-lt"/>
                  </a:rPr>
                  <a:t>Distance</a:t>
                </a:r>
              </a:p>
              <a:p>
                <a:pPr algn="ctr"/>
                <a:r>
                  <a:rPr lang="en-US" sz="900" b="1" dirty="0">
                    <a:solidFill>
                      <a:srgbClr val="000000"/>
                    </a:solidFill>
                    <a:latin typeface="+mj-lt"/>
                  </a:rPr>
                  <a:t>to Dev.</a:t>
                </a:r>
              </a:p>
            </p:txBody>
          </p:sp>
        </p:grpSp>
        <p:grpSp>
          <p:nvGrpSpPr>
            <p:cNvPr id="77" name="Group 76"/>
            <p:cNvGrpSpPr/>
            <p:nvPr/>
          </p:nvGrpSpPr>
          <p:grpSpPr>
            <a:xfrm>
              <a:off x="5512523" y="4038103"/>
              <a:ext cx="1079918" cy="887296"/>
              <a:chOff x="5251266" y="3689745"/>
              <a:chExt cx="1079918" cy="887296"/>
            </a:xfrm>
          </p:grpSpPr>
          <p:grpSp>
            <p:nvGrpSpPr>
              <p:cNvPr id="78" name="Group 77"/>
              <p:cNvGrpSpPr/>
              <p:nvPr/>
            </p:nvGrpSpPr>
            <p:grpSpPr>
              <a:xfrm>
                <a:off x="5251266" y="3689745"/>
                <a:ext cx="844786" cy="887296"/>
                <a:chOff x="5237440" y="3689745"/>
                <a:chExt cx="844786" cy="887296"/>
              </a:xfrm>
            </p:grpSpPr>
            <p:sp>
              <p:nvSpPr>
                <p:cNvPr id="80" name="Rectangle 79"/>
                <p:cNvSpPr/>
                <p:nvPr/>
              </p:nvSpPr>
              <p:spPr>
                <a:xfrm>
                  <a:off x="5237440" y="3689745"/>
                  <a:ext cx="844786" cy="887296"/>
                </a:xfrm>
                <a:prstGeom prst="rect">
                  <a:avLst/>
                </a:prstGeom>
                <a:blipFill dpi="0" rotWithShape="1">
                  <a:blip r:embed="rId18" cstate="print">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mj-lt"/>
                  </a:endParaRPr>
                </a:p>
              </p:txBody>
            </p:sp>
            <p:sp>
              <p:nvSpPr>
                <p:cNvPr id="81" name="TextBox 80"/>
                <p:cNvSpPr txBox="1"/>
                <p:nvPr/>
              </p:nvSpPr>
              <p:spPr>
                <a:xfrm>
                  <a:off x="5385873" y="4017977"/>
                  <a:ext cx="535736" cy="2308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900" b="1" dirty="0" smtClean="0">
                      <a:solidFill>
                        <a:srgbClr val="000000"/>
                      </a:solidFill>
                      <a:latin typeface="+mj-lt"/>
                    </a:rPr>
                    <a:t>Roads</a:t>
                  </a:r>
                  <a:endParaRPr lang="en-US" sz="900" b="1" dirty="0">
                    <a:solidFill>
                      <a:srgbClr val="000000"/>
                    </a:solidFill>
                    <a:latin typeface="+mj-lt"/>
                  </a:endParaRPr>
                </a:p>
              </p:txBody>
            </p:sp>
          </p:grpSp>
          <p:cxnSp>
            <p:nvCxnSpPr>
              <p:cNvPr id="79" name="Straight Arrow Connector 78"/>
              <p:cNvCxnSpPr/>
              <p:nvPr/>
            </p:nvCxnSpPr>
            <p:spPr>
              <a:xfrm>
                <a:off x="6098223" y="4132316"/>
                <a:ext cx="232961" cy="0"/>
              </a:xfrm>
              <a:prstGeom prst="straightConnector1">
                <a:avLst/>
              </a:prstGeom>
              <a:ln w="28575">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cxnSp>
        <p:nvCxnSpPr>
          <p:cNvPr id="10" name="Straight Arrow Connector 9"/>
          <p:cNvCxnSpPr>
            <a:stCxn id="54" idx="2"/>
            <a:endCxn id="66" idx="0"/>
          </p:cNvCxnSpPr>
          <p:nvPr/>
        </p:nvCxnSpPr>
        <p:spPr>
          <a:xfrm>
            <a:off x="5930101" y="2059944"/>
            <a:ext cx="1073594" cy="550680"/>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9134256"/>
      </p:ext>
    </p:extLst>
  </p:cSld>
  <p:clrMapOvr>
    <a:masterClrMapping/>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childTnLst>
                                </p:cTn>
                              </p:par>
                            </p:childTnLst>
                          </p:cTn>
                        </p:par>
                        <p:par>
                          <p:cTn id="8" fill="hold">
                            <p:stCondLst>
                              <p:cond delay="1000"/>
                            </p:stCondLst>
                            <p:childTnLst>
                              <p:par>
                                <p:cTn id="9" presetID="10" presetClass="entr" presetSubtype="0" fill="hold" grpId="0" nodeType="afterEffect">
                                  <p:stCondLst>
                                    <p:cond delay="125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750"/>
                                        <p:tgtEl>
                                          <p:spTgt spid="22"/>
                                        </p:tgtEl>
                                      </p:cBhvr>
                                    </p:animEffect>
                                  </p:childTnLst>
                                </p:cTn>
                              </p:par>
                            </p:childTnLst>
                          </p:cTn>
                        </p:par>
                        <p:par>
                          <p:cTn id="12" fill="hold">
                            <p:stCondLst>
                              <p:cond delay="3000"/>
                            </p:stCondLst>
                            <p:childTnLst>
                              <p:par>
                                <p:cTn id="13" presetID="53" presetClass="entr" presetSubtype="16" fill="hold" nodeType="afterEffect">
                                  <p:stCondLst>
                                    <p:cond delay="750"/>
                                  </p:stCondLst>
                                  <p:childTnLst>
                                    <p:set>
                                      <p:cBhvr>
                                        <p:cTn id="14" dur="1" fill="hold">
                                          <p:stCondLst>
                                            <p:cond delay="0"/>
                                          </p:stCondLst>
                                        </p:cTn>
                                        <p:tgtEl>
                                          <p:spTgt spid="24"/>
                                        </p:tgtEl>
                                        <p:attrNameLst>
                                          <p:attrName>style.visibility</p:attrName>
                                        </p:attrNameLst>
                                      </p:cBhvr>
                                      <p:to>
                                        <p:strVal val="visible"/>
                                      </p:to>
                                    </p:set>
                                    <p:anim calcmode="lin" valueType="num">
                                      <p:cBhvr>
                                        <p:cTn id="15" dur="1000" fill="hold"/>
                                        <p:tgtEl>
                                          <p:spTgt spid="24"/>
                                        </p:tgtEl>
                                        <p:attrNameLst>
                                          <p:attrName>ppt_w</p:attrName>
                                        </p:attrNameLst>
                                      </p:cBhvr>
                                      <p:tavLst>
                                        <p:tav tm="0">
                                          <p:val>
                                            <p:fltVal val="0"/>
                                          </p:val>
                                        </p:tav>
                                        <p:tav tm="100000">
                                          <p:val>
                                            <p:strVal val="#ppt_w"/>
                                          </p:val>
                                        </p:tav>
                                      </p:tavLst>
                                    </p:anim>
                                    <p:anim calcmode="lin" valueType="num">
                                      <p:cBhvr>
                                        <p:cTn id="16" dur="1000" fill="hold"/>
                                        <p:tgtEl>
                                          <p:spTgt spid="24"/>
                                        </p:tgtEl>
                                        <p:attrNameLst>
                                          <p:attrName>ppt_h</p:attrName>
                                        </p:attrNameLst>
                                      </p:cBhvr>
                                      <p:tavLst>
                                        <p:tav tm="0">
                                          <p:val>
                                            <p:fltVal val="0"/>
                                          </p:val>
                                        </p:tav>
                                        <p:tav tm="100000">
                                          <p:val>
                                            <p:strVal val="#ppt_h"/>
                                          </p:val>
                                        </p:tav>
                                      </p:tavLst>
                                    </p:anim>
                                    <p:animEffect transition="in" filter="fade">
                                      <p:cBhvr>
                                        <p:cTn id="17" dur="1000"/>
                                        <p:tgtEl>
                                          <p:spTgt spid="24"/>
                                        </p:tgtEl>
                                      </p:cBhvr>
                                    </p:animEffect>
                                  </p:childTnLst>
                                </p:cTn>
                              </p:par>
                            </p:childTnLst>
                          </p:cTn>
                        </p:par>
                        <p:par>
                          <p:cTn id="18" fill="hold">
                            <p:stCondLst>
                              <p:cond delay="4750"/>
                            </p:stCondLst>
                            <p:childTnLst>
                              <p:par>
                                <p:cTn id="19" presetID="10" presetClass="entr" presetSubtype="0" fill="hold" grpId="0" nodeType="afterEffect">
                                  <p:stCondLst>
                                    <p:cond delay="125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250"/>
                                        <p:tgtEl>
                                          <p:spTgt spid="29"/>
                                        </p:tgtEl>
                                      </p:cBhvr>
                                    </p:animEffect>
                                  </p:childTnLst>
                                </p:cTn>
                              </p:par>
                            </p:childTnLst>
                          </p:cTn>
                        </p:par>
                        <p:par>
                          <p:cTn id="22" fill="hold">
                            <p:stCondLst>
                              <p:cond delay="7250"/>
                            </p:stCondLst>
                            <p:childTnLst>
                              <p:par>
                                <p:cTn id="23" presetID="22" presetClass="entr" presetSubtype="8" fill="hold" nodeType="afterEffect">
                                  <p:stCondLst>
                                    <p:cond delay="150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1250"/>
                                        <p:tgtEl>
                                          <p:spTgt spid="30"/>
                                        </p:tgtEl>
                                      </p:cBhvr>
                                    </p:animEffect>
                                  </p:childTnLst>
                                </p:cTn>
                              </p:par>
                            </p:childTnLst>
                          </p:cTn>
                        </p:par>
                        <p:par>
                          <p:cTn id="26" fill="hold">
                            <p:stCondLst>
                              <p:cond delay="10000"/>
                            </p:stCondLst>
                            <p:childTnLst>
                              <p:par>
                                <p:cTn id="27" presetID="10" presetClass="entr" presetSubtype="0" fill="hold" nodeType="afterEffect">
                                  <p:stCondLst>
                                    <p:cond delay="75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1000"/>
                                        <p:tgtEl>
                                          <p:spTgt spid="34"/>
                                        </p:tgtEl>
                                      </p:cBhvr>
                                    </p:animEffect>
                                  </p:childTnLst>
                                </p:cTn>
                              </p:par>
                            </p:childTnLst>
                          </p:cTn>
                        </p:par>
                        <p:par>
                          <p:cTn id="30" fill="hold">
                            <p:stCondLst>
                              <p:cond delay="11750"/>
                            </p:stCondLst>
                            <p:childTnLst>
                              <p:par>
                                <p:cTn id="31" presetID="22" presetClass="entr" presetSubtype="8" fill="hold" nodeType="afterEffect">
                                  <p:stCondLst>
                                    <p:cond delay="225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1250"/>
                                        <p:tgtEl>
                                          <p:spTgt spid="5"/>
                                        </p:tgtEl>
                                      </p:cBhvr>
                                    </p:animEffect>
                                  </p:childTnLst>
                                </p:cTn>
                              </p:par>
                            </p:childTnLst>
                          </p:cTn>
                        </p:par>
                        <p:par>
                          <p:cTn id="34" fill="hold">
                            <p:stCondLst>
                              <p:cond delay="15250"/>
                            </p:stCondLst>
                            <p:childTnLst>
                              <p:par>
                                <p:cTn id="35" presetID="22" presetClass="entr" presetSubtype="8" fill="hold" nodeType="afterEffect">
                                  <p:stCondLst>
                                    <p:cond delay="225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1250"/>
                                        <p:tgtEl>
                                          <p:spTgt spid="6"/>
                                        </p:tgtEl>
                                      </p:cBhvr>
                                    </p:animEffect>
                                  </p:childTnLst>
                                </p:cTn>
                              </p:par>
                              <p:par>
                                <p:cTn id="38" presetID="10" presetClass="entr" presetSubtype="0" fill="hold" nodeType="withEffect">
                                  <p:stCondLst>
                                    <p:cond delay="325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xit" presetSubtype="0" fill="hold" nodeType="withEffect">
                                  <p:stCondLst>
                                    <p:cond delay="400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par>
                          <p:cTn id="44" fill="hold">
                            <p:stCondLst>
                              <p:cond delay="19750"/>
                            </p:stCondLst>
                            <p:childTnLst>
                              <p:par>
                                <p:cTn id="45" presetID="22" presetClass="entr" presetSubtype="8" fill="hold" nodeType="afterEffect">
                                  <p:stCondLst>
                                    <p:cond delay="200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1250"/>
                                        <p:tgtEl>
                                          <p:spTgt spid="7"/>
                                        </p:tgtEl>
                                      </p:cBhvr>
                                    </p:animEffect>
                                  </p:childTnLst>
                                </p:cTn>
                              </p:par>
                            </p:childTnLst>
                          </p:cTn>
                        </p:par>
                        <p:par>
                          <p:cTn id="48" fill="hold">
                            <p:stCondLst>
                              <p:cond delay="23000"/>
                            </p:stCondLst>
                            <p:childTnLst>
                              <p:par>
                                <p:cTn id="49" presetID="10" presetClass="entr" presetSubtype="0" fill="hold" nodeType="afterEffect">
                                  <p:stCondLst>
                                    <p:cond delay="150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500"/>
                                        <p:tgtEl>
                                          <p:spTgt spid="45"/>
                                        </p:tgtEl>
                                      </p:cBhvr>
                                    </p:animEffect>
                                  </p:childTnLst>
                                </p:cTn>
                              </p:par>
                            </p:childTnLst>
                          </p:cTn>
                        </p:par>
                        <p:par>
                          <p:cTn id="52" fill="hold">
                            <p:stCondLst>
                              <p:cond delay="25000"/>
                            </p:stCondLst>
                            <p:childTnLst>
                              <p:par>
                                <p:cTn id="53" presetID="10" presetClass="entr" presetSubtype="0" fill="hold" nodeType="afterEffect">
                                  <p:stCondLst>
                                    <p:cond delay="750"/>
                                  </p:stCondLst>
                                  <p:childTnLst>
                                    <p:set>
                                      <p:cBhvr>
                                        <p:cTn id="54" dur="1" fill="hold">
                                          <p:stCondLst>
                                            <p:cond delay="0"/>
                                          </p:stCondLst>
                                        </p:cTn>
                                        <p:tgtEl>
                                          <p:spTgt spid="59"/>
                                        </p:tgtEl>
                                        <p:attrNameLst>
                                          <p:attrName>style.visibility</p:attrName>
                                        </p:attrNameLst>
                                      </p:cBhvr>
                                      <p:to>
                                        <p:strVal val="visible"/>
                                      </p:to>
                                    </p:set>
                                    <p:animEffect transition="in" filter="fade">
                                      <p:cBhvr>
                                        <p:cTn id="55" dur="500"/>
                                        <p:tgtEl>
                                          <p:spTgt spid="59"/>
                                        </p:tgtEl>
                                      </p:cBhvr>
                                    </p:animEffect>
                                  </p:childTnLst>
                                </p:cTn>
                              </p:par>
                            </p:childTnLst>
                          </p:cTn>
                        </p:par>
                        <p:par>
                          <p:cTn id="56" fill="hold">
                            <p:stCondLst>
                              <p:cond delay="26250"/>
                            </p:stCondLst>
                            <p:childTnLst>
                              <p:par>
                                <p:cTn id="57" presetID="10" presetClass="entr" presetSubtype="0" fill="hold" nodeType="afterEffect">
                                  <p:stCondLst>
                                    <p:cond delay="750"/>
                                  </p:stCondLst>
                                  <p:childTnLst>
                                    <p:set>
                                      <p:cBhvr>
                                        <p:cTn id="58" dur="1" fill="hold">
                                          <p:stCondLst>
                                            <p:cond delay="0"/>
                                          </p:stCondLst>
                                        </p:cTn>
                                        <p:tgtEl>
                                          <p:spTgt spid="75"/>
                                        </p:tgtEl>
                                        <p:attrNameLst>
                                          <p:attrName>style.visibility</p:attrName>
                                        </p:attrNameLst>
                                      </p:cBhvr>
                                      <p:to>
                                        <p:strVal val="visible"/>
                                      </p:to>
                                    </p:set>
                                    <p:animEffect transition="in" filter="fade">
                                      <p:cBhvr>
                                        <p:cTn id="59"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8" name="Flowchart: Document 17"/>
          <p:cNvSpPr/>
          <p:nvPr/>
        </p:nvSpPr>
        <p:spPr>
          <a:xfrm flipV="1">
            <a:off x="-181029" y="5627138"/>
            <a:ext cx="10034016" cy="1241030"/>
          </a:xfrm>
          <a:prstGeom prst="flowChartDocumen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ocument 10"/>
          <p:cNvSpPr/>
          <p:nvPr/>
        </p:nvSpPr>
        <p:spPr>
          <a:xfrm flipV="1">
            <a:off x="-126491" y="5818330"/>
            <a:ext cx="4732530" cy="1191125"/>
          </a:xfrm>
          <a:prstGeom prst="flowChartDocumen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Document 16"/>
          <p:cNvSpPr/>
          <p:nvPr/>
        </p:nvSpPr>
        <p:spPr>
          <a:xfrm rot="10800000">
            <a:off x="-308208" y="5960564"/>
            <a:ext cx="10034016" cy="897436"/>
          </a:xfrm>
          <a:prstGeom prst="flowChartDocumen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descr="data:image/jpeg;base64,/9j/4AAQSkZJRgABAQAAAQABAAD/2wCEAAkGBwgHEhITEw4SExUWFhUVFxcWDhQXFxUaFBUXFxgVGhYYHCggGSAlHRQUITEiKDU3Li8uGB8zRDMtNygtMCwBCgoKDg0OGhAQGislICQsLCwsLCwsLCw0LCwsLDQsLCwsNSwsLCwsLCwsLCwsLCw0LCwsLSwsLCwsLCwsLCwsLP/AABEIAJsBRQMBIgACEQEDEQH/xAAcAAEAAgMBAQEAAAAAAAAAAAAAAgMFBgcBBAj/xABGEAABAwIBBwcJBQYFBQAAAAABAAIRAwQFBhIhMVFxkQcUIkFhgdEIEzI0UnOhsbIjYnKSwTNCY4KzwkN0k9LwFoSio+H/xAAZAQEAAwEBAAAAAAAAAAAAAAAAAQIDBAX/xAAnEQADAAIBAwQBBQEAAAAAAAAAAQIDETEEITISQVFhUhMUIkKRM//aAAwDAQACEQMRAD8A+ryb3FtrfHZUYf8A1ldV59W2N4HxXKvJx9Uv/eM/pldOhWlFKZfz6tsbwPinPq2xvA+KohIVtIjbL+fVtjeB8U59W2N4HxVEJCaQ2y/n1bY3gfFOfVtjeB8VRCQmkNsv59W2N4HxTn1bY3gfFUQkJpDbL+fVtjeB8U59W2N4HxVEJCaQ2y/n1bY3gfFOfVtjeB8VRCQmkNsv59W2N4HxTn1bY3gfFUQkJpDbL+fVtjeB8U59W2N4HxVEJCaQ2y/n1bY3gfFOfVtjeB8VRCQmkNsv59W2N4HxTn1bY3gfFUQkJpDbL+fVtjeB8U59W2N4HxVEJCaQ2y/n1bY3gfFOfVtjeB8VRCQmkNsv59W2N4HxTn1bY3gfFUQkJpDbL+fVtjeB8U59W2N4HxVEJCaQ2y/n1bY3gfFOfVtjeB8VRCQmkNsv59W2N4HxTn1bY3gfFUQkJpDbL+fVtjeB8U59W2N4HxVEJCaQ2y/n1bY3gfFOfVtjeB8VRCQmkNsv59W2N4HxTn1bY3gfFUQkJpDbMna1XVmyY19SKFh6PeUVHyXXByHycPVb73jP6ZXUoXLfJv8AVb73jP6ZXVYUyRRCEhThIVipCEhThIQEISFOEhAQhIU4SEBCEhThIQEISFOEhAQhIU4SEBCEhThIQEISFOEhAQhIU4SEBCEhThIQEISFOEhAQhIU4SEBCEhThIQEISFOEhAQhIU4SEBCEhThIQEISFOEhAQhIU4SEB9dl6Pei9tPR70VHyXRx/ybvVb73rPoK6xC5P5Nvq1971n0FdbhSgyEJCnCQpIIQkKcJCAhCQpwkICEJCnCQgIQkKcJCAhCQpwkICEJCnCQgIQkKcJCAhCQpwkICEJCnCQgIQkKcJCAhCQpwkICEJCnCQgIQkKcJCAhCQpwkICEJCnCQgIQkKcJCAhCQpwkICEJCnCQgLrbV3ovaOgIqMsce8mz1a996z6CuuwuReTX6te+9p/QV2GFKIK4SFZCQgK4SFZCQgK4SFZCQgK4SFZCQgK4SFZCQgK4SFZCQgK4SFZCQgK4SFZCQgK4SFZCQgK4SFZCQgK4SFZCQgK4SFZCQgK4SFZCQgK4SFZCQgK4SFZCQgK4SFZCQgK4SFZCQgK4SFZCQgK4SFZCQgPaegIvWooJOO+TX6te+9p/QV2OFxzyavVr33tP6CuyIDyEheogPISF6iA8hIXqIDyEheogPISF6iA8hIXqIDyEheogPISF6iA8hIXqIDyEheogPISF6iA8hIXqIDyEheogPISF6iA8hIXqIDyEheogPISF6iA8hIXqIDyEheogCIiA435NXq1772n9BXZFxvyavVr33tP6CuyIAix2N43h2BMz69UMB0NGtzzsa0aT+i5/iPKvVJIoWgA6nVXyTvYzV+ZaRiquEZ3liOWdRRcho8qmNNPToWzhsa2o08S9yzuGcqmHVoFe3qUfvNPnGjtMAO4AqzwWvYouoxv3OgoviwzFcPxZudRrsqDrzXAkdjhraewr7Vi1o3T3wEWNxTG7LDTDiS72WwT3zoCx9LK60celSqAbeif1WixW1tIzeWE9NmxItaxfLnA8KALnveSJDWUnSe90NG4lard8rDp+ysdG19fT+Vrf1UrDb9iKzQuWdPRcppcq98D0rKk4dlZzfiWlZvDuVHB7iBVpVaJ2x5xg729L/wAUeC17ELPjfub2i+TDcUsMUbnUazKg6814MdhGsHsK+tZNaNk9hERAFXVr0aPpPa3e4D5qu+Zc1GEU3Na46M4ic0dZA6ytbu8k67pcLjPfrOc0jO/mkrSJl+T0Z3VLxWzaadWnV0tcHbiD8lNcwIr2bz6THtMaDBB3hfTieVWP06MUfNlwmXGnLyPuic2R2jT89a6Z/wBWYz1K/sjoyL893mU+PXhl97X3NqmmPy04C+VuLYo3SLu4B7LmqP7lP7V/JH7tfB+jkXBbDLbKOxiLt7wOqoBUB3lwzvituwblUBht1bx9+kZHfTcZA3E7lSuntcdy89TD57HTEXw4TjGHYw3OoV2VB1wek2faadLe9fcsWtcm6afAREUEhfHiGLYdhseeuKVKdWfVa0ncCdKYpVc1mYysylVqSyk54B6UEyGSM8gBxjsWkXvJbQuc5/P6zqztJfUa1wcdpGh3xV4mX5PRndUvFbNzsscwm/MUruhUOxtZhPAGVkF+dMcwe7wSs6jWaA4QQRpa5p1Padmg94OxbNklygX2EltO4c6tR1STNSn2gnS8dh07Dog7103bcvZjPU99WtHZUVNpc0LxjalN4exwBa4GQQVcuU6giKi4vLW29Oqxn4ntb8ygL0WKflLgDNd/aj/uqX+5SpZRYHV0NvrYnYLmkf7lb0v4K+ufkyaKFKtSrCWua4bQ4EcQiqWOPeTV6te+9p/QV07KfHbbJ6g6s/SfRYyYL3nU3s1Ek9QBXMfJq9Wvfe0/oK+DlCx445dODXTSozTp7CQem/vI4NatcOP119GObJ6J+zCYtil5jFV1Ws/Oe7g0dTWjqaNnfpJJXxoi9JLR5rewiIhBZb161s4PY9zHDU5ri1w3EaVuuBcpWMWuaytTFyNAB9Cpp7WiHbok7Vp9DD7y49Gk8jbmwOJ0LIWmC4pRc14a1pBkS9p+UqtRNcovN1PDOhP5TcDDXEW1fPOtpp0xJ1aXZx0duvsWpWWUdXFa7s+nTph8ljabYDYEx2yOvaO1YqrgGJVCXHMJJJPT6yZPUr8Hwa8t6zXPaA1smc5pkwQBoM9fwVYxTHBa8tXybDdW9K6aWvbIPw7QeorSsUsKmHvzTpB0tO0eK3pfDjNiL+mQB0h0m79nfq4LQzNHREQgst69a1cHse5jhqc1xa4biNK3fAeU3E7OG3DBcN9oQyoOHRd8N60RFWomuUXm6nhnfcFyuwTGoFO4aHn/AA39B+4A+l/LIWdX5lIBX32mN4tZACnd12Aamiu/NH8swuaul+GdM9X+SP0USAtIys5Q7LDAadsW162qQZp097h6R+6O8jr5zTOOY+PtLms6n1+crPLO5kwVkbfJuzp+kXPO/NHAafipjpku9EX1La1K0X4Ff3eJNqVK1R1R5qHpHX6LdGjQANg0BZJV29vStmhrG5oHVv3qxdRzGt5S4WGzWYPxgfX48dq11dQw/Da+JktY0ER0ifRAO3wSryT03yW3pb2GhnAdk54JVKyxL02XnFdd0jl6LbMd5PsbwkF7Q2uwazTnPA2mmdPCVqatNKltFKly9NFtrcV7RwfTe5jxqc1xaR3hdAyc5Tq9GGXjPON1edYAHjtczU7eI3Fc6RVuJrkmMlRwz9H4ZidjizBUo1W1G7WnV2Ea2nsOlfWvzdYX93hrxUo1XU3jraYnsI1OHYdC6BgXKlUZDbuhnfxKUA99MmO8HuXJfTUvHudkdTL8ux0S+wuzv30alRmc6i4vpnOcM0kRMA6erXsX2rU28o2TBH7d47ObVp+DYXz1Mv7e7kWtB9T+JUHm6Y+bnHsgbws1iyPtpmv6uNd9ownLOKM2ntxV/L9nr79XeuatBfoAJ3CVv15bDEaprVz56oYEuHRaBqa1moNEnQZOkmSSSrmNbTEAADYBC78c+mUjz8leumzG5C5T3mThcypQrVKDpdmtpkuY/a2YEHrG47Z+7GOUjG6sijbCg32nMc9+/SA0boKtXqh4ob20SstpelM0u+yhxnEP2l5Wd2ecLW/kbDfgsXmt2Dguh1rejX9JjXb2g/NYy6ydsq3ozTPYZHA/otEkuDN7fJqCLI4hg13YySM5vtN6t41j5LHIQdf5HQBZVf8AMP8A6VJF7yPep1f8w/8ApUkXmZvNnqYf+aPsyPyGwzJy1q0aFW4aLhoL3mo0vaSyJYcyAdOxYG+5J6YH2F4R2VaYM/zMiOBXRrTRTZ+FvyCuURkqOC145vyRwXFsi8fwuc63L2j9+kc9vAdId4CxLMOvn6qFTvpuHxK/SCxeI4DY30nNzHe03RxGo/NdMdV+SOW+l/FnFLPJu5q6ahDBs9J3w0Bbxk9gmTWGBr6pD3nSBDnZu8tGg9gjcvpxLAL2xkx5xvtNGre3WPl2rEro7Wuz/wAMEnD7r/Tf7W0wW/bLKVJw7GAEb+sL4MTyVovBNE5p9kklp3E6QtfwG6qWlemQdDnBjhtDjHwme5dEXJk9WKuzOvH6cs90cvr0atu4tc0tcNYKrXQsawilijdjx6Lv0O0LQrm3q2rix7YcNYXTiyq19nNlxOH9FSIi1MjAYjk66u9z2VGjOM5paYBOvSO3sWMq4BiNP9wO/C8frC6HhOD3OJnojNaNbyNG4bStww/ArGxghmc72naT3DUO5ZZM0x29zXHgq+5w23yaxy5PQs6zu3M6P5j0fisrQ5PMpq2u3az8Ven/AGkruCLmfVV7I6F0k+7OLjkzyi/gf6x/2L6LLk2xdhmq1jgP3WVR0t5MQF2BFH7myf2sfZzSvhl3ZDpUXNA+70R3jQvmXVFjr7BMPvZzqYafab0Tv2HvWk9V+SKV0v4s54i2C/yVu6Omm4VBs9F3x0H/AJoWCrUqlAw5padhBB+K6Zua4ZzVFTyiOcYiTB6p0aOxfZhuJ3OGuBY4x1tJ6J7uo9q+JW21vVunBjGy46h+p2DtUtJruQm0+x0u3rMuGteNTgHDcRK1HLPJOzvQazaQkaXwIMe0CPiNR179ss6AtabGAzmtDZ2wIlXLzJtxW0enUK50zgd7k1VZppOzh7LoDuOo/BfDZYHit8/zdO2qOd1jNgDtLj0QO0ldoGSlu6q5xd9nMtYNGvWCeoa9Sz1ChSt2hrGhoHUBC676lJfxOSelbf8AI5bhfJXeVYNxcsp/dptLz+YwAe4rP2/JfgNL0n3D99Vo+loW7ouZ57fudCwY17Gnnk1ybP7lX/Xcvt/6Ow9gAY+o0DQBLYHdmrY0Ufq38lv0Y+DUbjJCs30KzXdjmlvxErEXeDYhaaXUjG1vSG/Rq710VFpPU2ue5nXTQ+OxytF0S/waxv5LmQ72m6Hf/e9avieTV3aSWfaN7B0hvb193BdMZ5r6Oa8FT9mDREWxiFhMWwGncS6kA13s6mu8D8Pms2iAznJEx9K0rAggi4eCCNI+ypIsvkT+xf70/QxF5mbzZ6WHwRnbcQ1u4fJWKFHQ1u4fJTWZqEREAWLxHAbG/kluY72m6Cd41H5rKIpmnL2iKlUtM1jDcmKlrWa9z2uY3pCAQSRqkdUa9fUtnRFa7dvbKxChaQWNxnCKOKN09F49F0fA7QskirNOXtFqlUtM51c4NiNu7NNF7u1rS4HvH6rL4RkvUfDq/RHsA6TvI1d2nctuRb11NNaMJ6aU9kadNlIBrQABoAAgDuUkRc50BERAEREAREQBQq0qdYQ5ocNhAI4FTRAY92CYY7/AZ3CPgF9Vta29qIZTa3c0Cd+1XIpdN8shSlwgiIoJCIiAIiIAiIgCIiAIiIDFYtgVriMmMx/tAa/xDr+fatNxLDLrDTD26DqcNLT3/oujqFalTrgtc0OB1giQVvjz1Hb2MMmCb7rk5ci2TGcmKlGX0Zc3rZrcN3tbte9a5qXdFq1tHDcOHpm55FfsH+9P0MRMiv2D/en6GIvOzebPRw+CM+wQAvVy/kKykxjKOjdOurh1YsqMDSQ0QC0kjogLqCzNAiIgCIiAIiIAiIgCIiAIiIAiIgCIiAIiIAiIgCIiAIiIAiIgCIiAIiIAiIgCIiAIiIAsRjGA22Iy4dCp7QGv8Q69+tZdFaacvaK1KpaZh8mLKvYU6jHiD5wkaZBGazSOzQUWYRKr1PbEz6VpH//Z"/>
          <p:cNvSpPr>
            <a:spLocks noChangeAspect="1" noChangeArrowheads="1"/>
          </p:cNvSpPr>
          <p:nvPr/>
        </p:nvSpPr>
        <p:spPr bwMode="auto">
          <a:xfrm>
            <a:off x="155575" y="-2605088"/>
            <a:ext cx="11353800" cy="5429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lowchart: Document 18"/>
          <p:cNvSpPr/>
          <p:nvPr/>
        </p:nvSpPr>
        <p:spPr>
          <a:xfrm flipH="1" flipV="1">
            <a:off x="1312522" y="6551614"/>
            <a:ext cx="3800280" cy="1610803"/>
          </a:xfrm>
          <a:prstGeom prst="flowChartDocumen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hape 125"/>
          <p:cNvSpPr txBox="1">
            <a:spLocks/>
          </p:cNvSpPr>
          <p:nvPr/>
        </p:nvSpPr>
        <p:spPr>
          <a:xfrm rot="20945123">
            <a:off x="7666062" y="5497336"/>
            <a:ext cx="1997546" cy="1192504"/>
          </a:xfrm>
          <a:prstGeom prst="rect">
            <a:avLst/>
          </a:prstGeom>
          <a:noFill/>
          <a:ln>
            <a:noFill/>
          </a:ln>
        </p:spPr>
        <p:txBody>
          <a:bodyPr spcFirstLastPara="1" lIns="91425" tIns="45700" rIns="91425" bIns="45700" numCol="1" anchor="t" anchorCtr="0">
            <a:prstTxWarp prst="textArchDown">
              <a:avLst>
                <a:gd name="adj" fmla="val 21563377"/>
              </a:avLst>
            </a:prstTxWarp>
            <a:noAutofit/>
          </a:bodyPr>
          <a:lstStyle>
            <a:defPPr marR="0" algn="l" rtl="0">
              <a:lnSpc>
                <a:spcPct val="100000"/>
              </a:lnSpc>
              <a:spcBef>
                <a:spcPts val="0"/>
              </a:spcBef>
              <a:spcAft>
                <a:spcPts val="0"/>
              </a:spcAft>
            </a:defPPr>
            <a:lvl1pPr marL="0" marR="0" indent="0" algn="r" rtl="0">
              <a:lnSpc>
                <a:spcPct val="90000"/>
              </a:lnSpc>
              <a:spcBef>
                <a:spcPts val="0"/>
              </a:spcBef>
              <a:spcAft>
                <a:spcPts val="0"/>
              </a:spcAft>
              <a:buClr>
                <a:schemeClr val="accent1"/>
              </a:buClr>
              <a:buFont typeface="Questrial"/>
              <a:buNone/>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algn="l">
              <a:buClr>
                <a:srgbClr val="F2F2F2"/>
              </a:buClr>
              <a:buSzPct val="25000"/>
              <a:buFont typeface="Arial"/>
              <a:buNone/>
            </a:pPr>
            <a:r>
              <a:rPr lang="en-US" sz="1200" i="1" dirty="0">
                <a:solidFill>
                  <a:schemeClr val="bg2"/>
                </a:solidFill>
                <a:latin typeface="Questrial"/>
                <a:ea typeface="Questrial"/>
                <a:cs typeface="Questrial"/>
                <a:sym typeface="Questrial"/>
              </a:rPr>
              <a:t>	Matt </a:t>
            </a:r>
            <a:r>
              <a:rPr lang="en-US" sz="1200" i="1" dirty="0" err="1">
                <a:solidFill>
                  <a:schemeClr val="bg2"/>
                </a:solidFill>
                <a:latin typeface="Questrial"/>
                <a:ea typeface="Questrial"/>
                <a:cs typeface="Questrial"/>
                <a:sym typeface="Questrial"/>
              </a:rPr>
              <a:t>Kleffer</a:t>
            </a:r>
            <a:endParaRPr lang="en-US" sz="1200" i="1" dirty="0">
              <a:solidFill>
                <a:schemeClr val="bg2"/>
              </a:solidFill>
              <a:latin typeface="Questrial"/>
              <a:ea typeface="Questrial"/>
              <a:cs typeface="Questrial"/>
              <a:sym typeface="Questrial"/>
            </a:endParaRPr>
          </a:p>
        </p:txBody>
      </p:sp>
      <p:sp>
        <p:nvSpPr>
          <p:cNvPr id="20" name="Flowchart: Document 19"/>
          <p:cNvSpPr/>
          <p:nvPr/>
        </p:nvSpPr>
        <p:spPr>
          <a:xfrm flipV="1">
            <a:off x="3417948" y="6551614"/>
            <a:ext cx="3496122" cy="1610803"/>
          </a:xfrm>
          <a:prstGeom prst="flowChartDocumen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3" name="Picture 2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524" y="366658"/>
            <a:ext cx="7954952" cy="4474660"/>
          </a:xfrm>
          <a:prstGeom prst="rect">
            <a:avLst/>
          </a:prstGeom>
          <a:ln>
            <a:noFill/>
          </a:ln>
        </p:spPr>
      </p:pic>
      <p:grpSp>
        <p:nvGrpSpPr>
          <p:cNvPr id="234" name="Group 233"/>
          <p:cNvGrpSpPr/>
          <p:nvPr/>
        </p:nvGrpSpPr>
        <p:grpSpPr>
          <a:xfrm>
            <a:off x="599179" y="366656"/>
            <a:ext cx="7954952" cy="4474662"/>
            <a:chOff x="599179" y="1191668"/>
            <a:chExt cx="7954952" cy="4474662"/>
          </a:xfrm>
        </p:grpSpPr>
        <p:pic>
          <p:nvPicPr>
            <p:cNvPr id="235" name="Picture 2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179" y="1191668"/>
              <a:ext cx="7954952" cy="4474662"/>
            </a:xfrm>
            <a:prstGeom prst="rect">
              <a:avLst/>
            </a:prstGeom>
            <a:ln>
              <a:noFill/>
            </a:ln>
          </p:spPr>
        </p:pic>
        <p:sp>
          <p:nvSpPr>
            <p:cNvPr id="236" name="TextBox 235"/>
            <p:cNvSpPr txBox="1"/>
            <p:nvPr/>
          </p:nvSpPr>
          <p:spPr>
            <a:xfrm rot="19693810">
              <a:off x="1553814" y="3646144"/>
              <a:ext cx="598241" cy="307777"/>
            </a:xfrm>
            <a:prstGeom prst="rect">
              <a:avLst/>
            </a:prstGeom>
            <a:noFill/>
            <a:ln>
              <a:noFill/>
            </a:ln>
          </p:spPr>
          <p:txBody>
            <a:bodyPr wrap="none" rtlCol="0">
              <a:spAutoFit/>
            </a:bodyPr>
            <a:lstStyle/>
            <a:p>
              <a:r>
                <a:rPr lang="en-US" dirty="0" smtClean="0">
                  <a:latin typeface="+mj-lt"/>
                  <a:cs typeface="Arial Bold" panose="020B0704020202020204" pitchFamily="34" charset="0"/>
                </a:rPr>
                <a:t>Slope</a:t>
              </a:r>
              <a:endParaRPr lang="en-US" dirty="0">
                <a:latin typeface="+mj-lt"/>
                <a:cs typeface="Arial Bold" panose="020B0704020202020204" pitchFamily="34" charset="0"/>
              </a:endParaRPr>
            </a:p>
          </p:txBody>
        </p:sp>
      </p:grpSp>
      <p:grpSp>
        <p:nvGrpSpPr>
          <p:cNvPr id="237" name="Group 236"/>
          <p:cNvGrpSpPr/>
          <p:nvPr/>
        </p:nvGrpSpPr>
        <p:grpSpPr>
          <a:xfrm>
            <a:off x="599179" y="366656"/>
            <a:ext cx="7954952" cy="4474660"/>
            <a:chOff x="603833" y="1191668"/>
            <a:chExt cx="7954952" cy="4474660"/>
          </a:xfrm>
        </p:grpSpPr>
        <p:pic>
          <p:nvPicPr>
            <p:cNvPr id="238" name="Picture 2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833" y="1191668"/>
              <a:ext cx="7954952" cy="4474660"/>
            </a:xfrm>
            <a:prstGeom prst="rect">
              <a:avLst/>
            </a:prstGeom>
            <a:ln>
              <a:noFill/>
            </a:ln>
          </p:spPr>
        </p:pic>
        <p:sp>
          <p:nvSpPr>
            <p:cNvPr id="239" name="TextBox 238"/>
            <p:cNvSpPr txBox="1"/>
            <p:nvPr/>
          </p:nvSpPr>
          <p:spPr>
            <a:xfrm rot="19693810">
              <a:off x="1094854" y="2986140"/>
              <a:ext cx="2186817" cy="307777"/>
            </a:xfrm>
            <a:prstGeom prst="rect">
              <a:avLst/>
            </a:prstGeom>
            <a:noFill/>
            <a:ln>
              <a:noFill/>
            </a:ln>
          </p:spPr>
          <p:txBody>
            <a:bodyPr wrap="none" rtlCol="0">
              <a:spAutoFit/>
            </a:bodyPr>
            <a:lstStyle/>
            <a:p>
              <a:r>
                <a:rPr lang="en-US" dirty="0" smtClean="0">
                  <a:latin typeface="+mj-lt"/>
                  <a:cs typeface="Arial Bold" panose="020B0704020202020204" pitchFamily="34" charset="0"/>
                </a:rPr>
                <a:t>Distance to Development</a:t>
              </a:r>
              <a:endParaRPr lang="en-US" dirty="0">
                <a:latin typeface="+mj-lt"/>
                <a:cs typeface="Arial Bold" panose="020B0704020202020204" pitchFamily="34" charset="0"/>
              </a:endParaRPr>
            </a:p>
          </p:txBody>
        </p:sp>
      </p:grpSp>
      <p:grpSp>
        <p:nvGrpSpPr>
          <p:cNvPr id="240" name="Group 239"/>
          <p:cNvGrpSpPr/>
          <p:nvPr/>
        </p:nvGrpSpPr>
        <p:grpSpPr>
          <a:xfrm>
            <a:off x="596211" y="366656"/>
            <a:ext cx="7954954" cy="4474662"/>
            <a:chOff x="596211" y="1191668"/>
            <a:chExt cx="7954954" cy="4474662"/>
          </a:xfrm>
        </p:grpSpPr>
        <p:pic>
          <p:nvPicPr>
            <p:cNvPr id="241" name="Picture 2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6211" y="1191668"/>
              <a:ext cx="7954954" cy="4474662"/>
            </a:xfrm>
            <a:prstGeom prst="rect">
              <a:avLst/>
            </a:prstGeom>
            <a:ln>
              <a:noFill/>
            </a:ln>
          </p:spPr>
        </p:pic>
        <p:sp>
          <p:nvSpPr>
            <p:cNvPr id="242" name="TextBox 241"/>
            <p:cNvSpPr txBox="1"/>
            <p:nvPr/>
          </p:nvSpPr>
          <p:spPr>
            <a:xfrm rot="19693810">
              <a:off x="1423238" y="2818721"/>
              <a:ext cx="681597" cy="307777"/>
            </a:xfrm>
            <a:prstGeom prst="rect">
              <a:avLst/>
            </a:prstGeom>
            <a:noFill/>
            <a:ln>
              <a:noFill/>
            </a:ln>
          </p:spPr>
          <p:txBody>
            <a:bodyPr wrap="none" rtlCol="0">
              <a:spAutoFit/>
            </a:bodyPr>
            <a:lstStyle/>
            <a:p>
              <a:r>
                <a:rPr lang="en-US" dirty="0" smtClean="0">
                  <a:latin typeface="+mj-lt"/>
                  <a:cs typeface="Arial Bold" panose="020B0704020202020204" pitchFamily="34" charset="0"/>
                </a:rPr>
                <a:t>Width</a:t>
              </a:r>
              <a:endParaRPr lang="en-US" dirty="0">
                <a:latin typeface="+mj-lt"/>
                <a:cs typeface="Arial Bold" panose="020B0704020202020204" pitchFamily="34" charset="0"/>
              </a:endParaRPr>
            </a:p>
          </p:txBody>
        </p:sp>
      </p:grpSp>
      <p:grpSp>
        <p:nvGrpSpPr>
          <p:cNvPr id="243" name="Group 242"/>
          <p:cNvGrpSpPr/>
          <p:nvPr/>
        </p:nvGrpSpPr>
        <p:grpSpPr>
          <a:xfrm>
            <a:off x="589870" y="366656"/>
            <a:ext cx="7954965" cy="4474668"/>
            <a:chOff x="589870" y="1191668"/>
            <a:chExt cx="7954965" cy="4474668"/>
          </a:xfrm>
        </p:grpSpPr>
        <p:pic>
          <p:nvPicPr>
            <p:cNvPr id="244" name="Picture 2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870" y="1191668"/>
              <a:ext cx="7954965" cy="4474668"/>
            </a:xfrm>
            <a:prstGeom prst="rect">
              <a:avLst/>
            </a:prstGeom>
            <a:ln>
              <a:noFill/>
            </a:ln>
          </p:spPr>
        </p:pic>
        <p:sp>
          <p:nvSpPr>
            <p:cNvPr id="245" name="TextBox 244"/>
            <p:cNvSpPr txBox="1"/>
            <p:nvPr/>
          </p:nvSpPr>
          <p:spPr>
            <a:xfrm rot="19909667">
              <a:off x="1418861" y="2738302"/>
              <a:ext cx="2291012" cy="307777"/>
            </a:xfrm>
            <a:prstGeom prst="rect">
              <a:avLst/>
            </a:prstGeom>
            <a:noFill/>
            <a:ln>
              <a:noFill/>
            </a:ln>
          </p:spPr>
          <p:txBody>
            <a:bodyPr wrap="none" rtlCol="0">
              <a:spAutoFit/>
            </a:bodyPr>
            <a:lstStyle/>
            <a:p>
              <a:r>
                <a:rPr lang="en-US" dirty="0" smtClean="0">
                  <a:latin typeface="+mj-lt"/>
                  <a:cs typeface="Arial Bold" panose="020B0704020202020204" pitchFamily="34" charset="0"/>
                </a:rPr>
                <a:t>Overall Nesting Suitability</a:t>
              </a:r>
              <a:endParaRPr lang="en-US" dirty="0">
                <a:latin typeface="+mj-lt"/>
                <a:cs typeface="Arial Bold" panose="020B0704020202020204" pitchFamily="34" charset="0"/>
              </a:endParaRPr>
            </a:p>
          </p:txBody>
        </p:sp>
      </p:grpSp>
      <p:sp>
        <p:nvSpPr>
          <p:cNvPr id="246" name="Freeform 245"/>
          <p:cNvSpPr/>
          <p:nvPr/>
        </p:nvSpPr>
        <p:spPr>
          <a:xfrm>
            <a:off x="3291840" y="2558268"/>
            <a:ext cx="5433060" cy="2674620"/>
          </a:xfrm>
          <a:custGeom>
            <a:avLst/>
            <a:gdLst>
              <a:gd name="connsiteX0" fmla="*/ 0 w 5433060"/>
              <a:gd name="connsiteY0" fmla="*/ 2590800 h 2674620"/>
              <a:gd name="connsiteX1" fmla="*/ 0 w 5433060"/>
              <a:gd name="connsiteY1" fmla="*/ 2590800 h 2674620"/>
              <a:gd name="connsiteX2" fmla="*/ 38100 w 5433060"/>
              <a:gd name="connsiteY2" fmla="*/ 2392680 h 2674620"/>
              <a:gd name="connsiteX3" fmla="*/ 45720 w 5433060"/>
              <a:gd name="connsiteY3" fmla="*/ 2270760 h 2674620"/>
              <a:gd name="connsiteX4" fmla="*/ 83820 w 5433060"/>
              <a:gd name="connsiteY4" fmla="*/ 2164080 h 2674620"/>
              <a:gd name="connsiteX5" fmla="*/ 114300 w 5433060"/>
              <a:gd name="connsiteY5" fmla="*/ 2080260 h 2674620"/>
              <a:gd name="connsiteX6" fmla="*/ 152400 w 5433060"/>
              <a:gd name="connsiteY6" fmla="*/ 2011680 h 2674620"/>
              <a:gd name="connsiteX7" fmla="*/ 175260 w 5433060"/>
              <a:gd name="connsiteY7" fmla="*/ 1950720 h 2674620"/>
              <a:gd name="connsiteX8" fmla="*/ 220980 w 5433060"/>
              <a:gd name="connsiteY8" fmla="*/ 1882140 h 2674620"/>
              <a:gd name="connsiteX9" fmla="*/ 236220 w 5433060"/>
              <a:gd name="connsiteY9" fmla="*/ 1844040 h 2674620"/>
              <a:gd name="connsiteX10" fmla="*/ 274320 w 5433060"/>
              <a:gd name="connsiteY10" fmla="*/ 1790700 h 2674620"/>
              <a:gd name="connsiteX11" fmla="*/ 281940 w 5433060"/>
              <a:gd name="connsiteY11" fmla="*/ 1767840 h 2674620"/>
              <a:gd name="connsiteX12" fmla="*/ 304800 w 5433060"/>
              <a:gd name="connsiteY12" fmla="*/ 1737360 h 2674620"/>
              <a:gd name="connsiteX13" fmla="*/ 320040 w 5433060"/>
              <a:gd name="connsiteY13" fmla="*/ 1714500 h 2674620"/>
              <a:gd name="connsiteX14" fmla="*/ 350520 w 5433060"/>
              <a:gd name="connsiteY14" fmla="*/ 1661160 h 2674620"/>
              <a:gd name="connsiteX15" fmla="*/ 365760 w 5433060"/>
              <a:gd name="connsiteY15" fmla="*/ 1630680 h 2674620"/>
              <a:gd name="connsiteX16" fmla="*/ 381000 w 5433060"/>
              <a:gd name="connsiteY16" fmla="*/ 1607820 h 2674620"/>
              <a:gd name="connsiteX17" fmla="*/ 457200 w 5433060"/>
              <a:gd name="connsiteY17" fmla="*/ 1508760 h 2674620"/>
              <a:gd name="connsiteX18" fmla="*/ 472440 w 5433060"/>
              <a:gd name="connsiteY18" fmla="*/ 1470660 h 2674620"/>
              <a:gd name="connsiteX19" fmla="*/ 548640 w 5433060"/>
              <a:gd name="connsiteY19" fmla="*/ 1333500 h 2674620"/>
              <a:gd name="connsiteX20" fmla="*/ 594360 w 5433060"/>
              <a:gd name="connsiteY20" fmla="*/ 1264920 h 2674620"/>
              <a:gd name="connsiteX21" fmla="*/ 640080 w 5433060"/>
              <a:gd name="connsiteY21" fmla="*/ 1219200 h 2674620"/>
              <a:gd name="connsiteX22" fmla="*/ 678180 w 5433060"/>
              <a:gd name="connsiteY22" fmla="*/ 1150620 h 2674620"/>
              <a:gd name="connsiteX23" fmla="*/ 754380 w 5433060"/>
              <a:gd name="connsiteY23" fmla="*/ 1059180 h 2674620"/>
              <a:gd name="connsiteX24" fmla="*/ 777240 w 5433060"/>
              <a:gd name="connsiteY24" fmla="*/ 1013460 h 2674620"/>
              <a:gd name="connsiteX25" fmla="*/ 868680 w 5433060"/>
              <a:gd name="connsiteY25" fmla="*/ 876300 h 2674620"/>
              <a:gd name="connsiteX26" fmla="*/ 914400 w 5433060"/>
              <a:gd name="connsiteY26" fmla="*/ 784860 h 2674620"/>
              <a:gd name="connsiteX27" fmla="*/ 937260 w 5433060"/>
              <a:gd name="connsiteY27" fmla="*/ 746760 h 2674620"/>
              <a:gd name="connsiteX28" fmla="*/ 952500 w 5433060"/>
              <a:gd name="connsiteY28" fmla="*/ 716280 h 2674620"/>
              <a:gd name="connsiteX29" fmla="*/ 975360 w 5433060"/>
              <a:gd name="connsiteY29" fmla="*/ 678180 h 2674620"/>
              <a:gd name="connsiteX30" fmla="*/ 998220 w 5433060"/>
              <a:gd name="connsiteY30" fmla="*/ 632460 h 2674620"/>
              <a:gd name="connsiteX31" fmla="*/ 1066800 w 5433060"/>
              <a:gd name="connsiteY31" fmla="*/ 541020 h 2674620"/>
              <a:gd name="connsiteX32" fmla="*/ 1082040 w 5433060"/>
              <a:gd name="connsiteY32" fmla="*/ 518160 h 2674620"/>
              <a:gd name="connsiteX33" fmla="*/ 1188720 w 5433060"/>
              <a:gd name="connsiteY33" fmla="*/ 441960 h 2674620"/>
              <a:gd name="connsiteX34" fmla="*/ 1219200 w 5433060"/>
              <a:gd name="connsiteY34" fmla="*/ 419100 h 2674620"/>
              <a:gd name="connsiteX35" fmla="*/ 1333500 w 5433060"/>
              <a:gd name="connsiteY35" fmla="*/ 335280 h 2674620"/>
              <a:gd name="connsiteX36" fmla="*/ 1485900 w 5433060"/>
              <a:gd name="connsiteY36" fmla="*/ 266700 h 2674620"/>
              <a:gd name="connsiteX37" fmla="*/ 1539240 w 5433060"/>
              <a:gd name="connsiteY37" fmla="*/ 236220 h 2674620"/>
              <a:gd name="connsiteX38" fmla="*/ 1623060 w 5433060"/>
              <a:gd name="connsiteY38" fmla="*/ 205740 h 2674620"/>
              <a:gd name="connsiteX39" fmla="*/ 1691640 w 5433060"/>
              <a:gd name="connsiteY39" fmla="*/ 175260 h 2674620"/>
              <a:gd name="connsiteX40" fmla="*/ 1714500 w 5433060"/>
              <a:gd name="connsiteY40" fmla="*/ 167640 h 2674620"/>
              <a:gd name="connsiteX41" fmla="*/ 1752600 w 5433060"/>
              <a:gd name="connsiteY41" fmla="*/ 144780 h 2674620"/>
              <a:gd name="connsiteX42" fmla="*/ 1783080 w 5433060"/>
              <a:gd name="connsiteY42" fmla="*/ 137160 h 2674620"/>
              <a:gd name="connsiteX43" fmla="*/ 1828800 w 5433060"/>
              <a:gd name="connsiteY43" fmla="*/ 121920 h 2674620"/>
              <a:gd name="connsiteX44" fmla="*/ 1920240 w 5433060"/>
              <a:gd name="connsiteY44" fmla="*/ 83820 h 2674620"/>
              <a:gd name="connsiteX45" fmla="*/ 2019300 w 5433060"/>
              <a:gd name="connsiteY45" fmla="*/ 38100 h 2674620"/>
              <a:gd name="connsiteX46" fmla="*/ 2103120 w 5433060"/>
              <a:gd name="connsiteY46" fmla="*/ 15240 h 2674620"/>
              <a:gd name="connsiteX47" fmla="*/ 2217420 w 5433060"/>
              <a:gd name="connsiteY47" fmla="*/ 0 h 2674620"/>
              <a:gd name="connsiteX48" fmla="*/ 2819400 w 5433060"/>
              <a:gd name="connsiteY48" fmla="*/ 7620 h 2674620"/>
              <a:gd name="connsiteX49" fmla="*/ 2948940 w 5433060"/>
              <a:gd name="connsiteY49" fmla="*/ 30480 h 2674620"/>
              <a:gd name="connsiteX50" fmla="*/ 3169920 w 5433060"/>
              <a:gd name="connsiteY50" fmla="*/ 53340 h 2674620"/>
              <a:gd name="connsiteX51" fmla="*/ 3246120 w 5433060"/>
              <a:gd name="connsiteY51" fmla="*/ 60960 h 2674620"/>
              <a:gd name="connsiteX52" fmla="*/ 3413760 w 5433060"/>
              <a:gd name="connsiteY52" fmla="*/ 83820 h 2674620"/>
              <a:gd name="connsiteX53" fmla="*/ 3581400 w 5433060"/>
              <a:gd name="connsiteY53" fmla="*/ 91440 h 2674620"/>
              <a:gd name="connsiteX54" fmla="*/ 3817620 w 5433060"/>
              <a:gd name="connsiteY54" fmla="*/ 106680 h 2674620"/>
              <a:gd name="connsiteX55" fmla="*/ 3962400 w 5433060"/>
              <a:gd name="connsiteY55" fmla="*/ 121920 h 2674620"/>
              <a:gd name="connsiteX56" fmla="*/ 3985260 w 5433060"/>
              <a:gd name="connsiteY56" fmla="*/ 129540 h 2674620"/>
              <a:gd name="connsiteX57" fmla="*/ 4130040 w 5433060"/>
              <a:gd name="connsiteY57" fmla="*/ 152400 h 2674620"/>
              <a:gd name="connsiteX58" fmla="*/ 4244340 w 5433060"/>
              <a:gd name="connsiteY58" fmla="*/ 190500 h 2674620"/>
              <a:gd name="connsiteX59" fmla="*/ 4290060 w 5433060"/>
              <a:gd name="connsiteY59" fmla="*/ 205740 h 2674620"/>
              <a:gd name="connsiteX60" fmla="*/ 4411980 w 5433060"/>
              <a:gd name="connsiteY60" fmla="*/ 251460 h 2674620"/>
              <a:gd name="connsiteX61" fmla="*/ 4602480 w 5433060"/>
              <a:gd name="connsiteY61" fmla="*/ 327660 h 2674620"/>
              <a:gd name="connsiteX62" fmla="*/ 4648200 w 5433060"/>
              <a:gd name="connsiteY62" fmla="*/ 342900 h 2674620"/>
              <a:gd name="connsiteX63" fmla="*/ 4762500 w 5433060"/>
              <a:gd name="connsiteY63" fmla="*/ 388620 h 2674620"/>
              <a:gd name="connsiteX64" fmla="*/ 4861560 w 5433060"/>
              <a:gd name="connsiteY64" fmla="*/ 419100 h 2674620"/>
              <a:gd name="connsiteX65" fmla="*/ 4945380 w 5433060"/>
              <a:gd name="connsiteY65" fmla="*/ 457200 h 2674620"/>
              <a:gd name="connsiteX66" fmla="*/ 4975860 w 5433060"/>
              <a:gd name="connsiteY66" fmla="*/ 472440 h 2674620"/>
              <a:gd name="connsiteX67" fmla="*/ 5013960 w 5433060"/>
              <a:gd name="connsiteY67" fmla="*/ 487680 h 2674620"/>
              <a:gd name="connsiteX68" fmla="*/ 5044440 w 5433060"/>
              <a:gd name="connsiteY68" fmla="*/ 502920 h 2674620"/>
              <a:gd name="connsiteX69" fmla="*/ 5090160 w 5433060"/>
              <a:gd name="connsiteY69" fmla="*/ 510540 h 2674620"/>
              <a:gd name="connsiteX70" fmla="*/ 5113020 w 5433060"/>
              <a:gd name="connsiteY70" fmla="*/ 525780 h 2674620"/>
              <a:gd name="connsiteX71" fmla="*/ 5151120 w 5433060"/>
              <a:gd name="connsiteY71" fmla="*/ 533400 h 2674620"/>
              <a:gd name="connsiteX72" fmla="*/ 5219700 w 5433060"/>
              <a:gd name="connsiteY72" fmla="*/ 586740 h 2674620"/>
              <a:gd name="connsiteX73" fmla="*/ 5303520 w 5433060"/>
              <a:gd name="connsiteY73" fmla="*/ 701040 h 2674620"/>
              <a:gd name="connsiteX74" fmla="*/ 5349240 w 5433060"/>
              <a:gd name="connsiteY74" fmla="*/ 792480 h 2674620"/>
              <a:gd name="connsiteX75" fmla="*/ 5372100 w 5433060"/>
              <a:gd name="connsiteY75" fmla="*/ 861060 h 2674620"/>
              <a:gd name="connsiteX76" fmla="*/ 5402580 w 5433060"/>
              <a:gd name="connsiteY76" fmla="*/ 937260 h 2674620"/>
              <a:gd name="connsiteX77" fmla="*/ 5410200 w 5433060"/>
              <a:gd name="connsiteY77" fmla="*/ 1013460 h 2674620"/>
              <a:gd name="connsiteX78" fmla="*/ 5417820 w 5433060"/>
              <a:gd name="connsiteY78" fmla="*/ 1059180 h 2674620"/>
              <a:gd name="connsiteX79" fmla="*/ 5433060 w 5433060"/>
              <a:gd name="connsiteY79" fmla="*/ 1386840 h 2674620"/>
              <a:gd name="connsiteX80" fmla="*/ 5417820 w 5433060"/>
              <a:gd name="connsiteY80" fmla="*/ 1485900 h 2674620"/>
              <a:gd name="connsiteX81" fmla="*/ 5394960 w 5433060"/>
              <a:gd name="connsiteY81" fmla="*/ 1584960 h 2674620"/>
              <a:gd name="connsiteX82" fmla="*/ 5387340 w 5433060"/>
              <a:gd name="connsiteY82" fmla="*/ 1684020 h 2674620"/>
              <a:gd name="connsiteX83" fmla="*/ 5379720 w 5433060"/>
              <a:gd name="connsiteY83" fmla="*/ 1767840 h 2674620"/>
              <a:gd name="connsiteX84" fmla="*/ 5372100 w 5433060"/>
              <a:gd name="connsiteY84" fmla="*/ 1912620 h 2674620"/>
              <a:gd name="connsiteX85" fmla="*/ 5364480 w 5433060"/>
              <a:gd name="connsiteY85" fmla="*/ 1935480 h 2674620"/>
              <a:gd name="connsiteX86" fmla="*/ 5349240 w 5433060"/>
              <a:gd name="connsiteY86" fmla="*/ 2011680 h 2674620"/>
              <a:gd name="connsiteX87" fmla="*/ 5326380 w 5433060"/>
              <a:gd name="connsiteY87" fmla="*/ 2072640 h 2674620"/>
              <a:gd name="connsiteX88" fmla="*/ 5311140 w 5433060"/>
              <a:gd name="connsiteY88" fmla="*/ 2118360 h 2674620"/>
              <a:gd name="connsiteX89" fmla="*/ 5280660 w 5433060"/>
              <a:gd name="connsiteY89" fmla="*/ 2362200 h 2674620"/>
              <a:gd name="connsiteX90" fmla="*/ 5257800 w 5433060"/>
              <a:gd name="connsiteY90" fmla="*/ 2476500 h 2674620"/>
              <a:gd name="connsiteX91" fmla="*/ 5219700 w 5433060"/>
              <a:gd name="connsiteY91" fmla="*/ 2491740 h 2674620"/>
              <a:gd name="connsiteX92" fmla="*/ 4998720 w 5433060"/>
              <a:gd name="connsiteY92" fmla="*/ 2506980 h 2674620"/>
              <a:gd name="connsiteX93" fmla="*/ 4792980 w 5433060"/>
              <a:gd name="connsiteY93" fmla="*/ 2545080 h 2674620"/>
              <a:gd name="connsiteX94" fmla="*/ 4594860 w 5433060"/>
              <a:gd name="connsiteY94" fmla="*/ 2590800 h 2674620"/>
              <a:gd name="connsiteX95" fmla="*/ 4442460 w 5433060"/>
              <a:gd name="connsiteY95" fmla="*/ 2598420 h 2674620"/>
              <a:gd name="connsiteX96" fmla="*/ 4183380 w 5433060"/>
              <a:gd name="connsiteY96" fmla="*/ 2606040 h 2674620"/>
              <a:gd name="connsiteX97" fmla="*/ 3695700 w 5433060"/>
              <a:gd name="connsiteY97" fmla="*/ 2644140 h 2674620"/>
              <a:gd name="connsiteX98" fmla="*/ 3421380 w 5433060"/>
              <a:gd name="connsiteY98" fmla="*/ 2667000 h 2674620"/>
              <a:gd name="connsiteX99" fmla="*/ 3261360 w 5433060"/>
              <a:gd name="connsiteY99" fmla="*/ 2674620 h 2674620"/>
              <a:gd name="connsiteX100" fmla="*/ 2598420 w 5433060"/>
              <a:gd name="connsiteY100" fmla="*/ 2667000 h 2674620"/>
              <a:gd name="connsiteX101" fmla="*/ 2453640 w 5433060"/>
              <a:gd name="connsiteY101" fmla="*/ 2659380 h 2674620"/>
              <a:gd name="connsiteX102" fmla="*/ 2286000 w 5433060"/>
              <a:gd name="connsiteY102" fmla="*/ 2651760 h 2674620"/>
              <a:gd name="connsiteX103" fmla="*/ 2156460 w 5433060"/>
              <a:gd name="connsiteY103" fmla="*/ 2628900 h 2674620"/>
              <a:gd name="connsiteX104" fmla="*/ 2019300 w 5433060"/>
              <a:gd name="connsiteY104" fmla="*/ 2613660 h 2674620"/>
              <a:gd name="connsiteX105" fmla="*/ 1882140 w 5433060"/>
              <a:gd name="connsiteY105" fmla="*/ 2583180 h 2674620"/>
              <a:gd name="connsiteX106" fmla="*/ 1714500 w 5433060"/>
              <a:gd name="connsiteY106" fmla="*/ 2575560 h 2674620"/>
              <a:gd name="connsiteX107" fmla="*/ 1211580 w 5433060"/>
              <a:gd name="connsiteY107" fmla="*/ 2560320 h 2674620"/>
              <a:gd name="connsiteX108" fmla="*/ 1104900 w 5433060"/>
              <a:gd name="connsiteY108" fmla="*/ 2552700 h 2674620"/>
              <a:gd name="connsiteX109" fmla="*/ 929640 w 5433060"/>
              <a:gd name="connsiteY109" fmla="*/ 2529840 h 2674620"/>
              <a:gd name="connsiteX110" fmla="*/ 281940 w 5433060"/>
              <a:gd name="connsiteY110" fmla="*/ 2545080 h 2674620"/>
              <a:gd name="connsiteX111" fmla="*/ 167640 w 5433060"/>
              <a:gd name="connsiteY111" fmla="*/ 2575560 h 2674620"/>
              <a:gd name="connsiteX112" fmla="*/ 0 w 5433060"/>
              <a:gd name="connsiteY112" fmla="*/ 2590800 h 2674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5433060" h="2674620">
                <a:moveTo>
                  <a:pt x="0" y="2590800"/>
                </a:moveTo>
                <a:lnTo>
                  <a:pt x="0" y="2590800"/>
                </a:lnTo>
                <a:cubicBezTo>
                  <a:pt x="11497" y="2537148"/>
                  <a:pt x="32038" y="2449263"/>
                  <a:pt x="38100" y="2392680"/>
                </a:cubicBezTo>
                <a:cubicBezTo>
                  <a:pt x="42438" y="2352192"/>
                  <a:pt x="37734" y="2310689"/>
                  <a:pt x="45720" y="2270760"/>
                </a:cubicBezTo>
                <a:cubicBezTo>
                  <a:pt x="53125" y="2233733"/>
                  <a:pt x="71879" y="2199902"/>
                  <a:pt x="83820" y="2164080"/>
                </a:cubicBezTo>
                <a:cubicBezTo>
                  <a:pt x="103573" y="2104820"/>
                  <a:pt x="73569" y="2161722"/>
                  <a:pt x="114300" y="2080260"/>
                </a:cubicBezTo>
                <a:cubicBezTo>
                  <a:pt x="125995" y="2056870"/>
                  <a:pt x="141265" y="2035342"/>
                  <a:pt x="152400" y="2011680"/>
                </a:cubicBezTo>
                <a:cubicBezTo>
                  <a:pt x="161641" y="1992044"/>
                  <a:pt x="165106" y="1969900"/>
                  <a:pt x="175260" y="1950720"/>
                </a:cubicBezTo>
                <a:cubicBezTo>
                  <a:pt x="188115" y="1926439"/>
                  <a:pt x="207349" y="1905994"/>
                  <a:pt x="220980" y="1882140"/>
                </a:cubicBezTo>
                <a:cubicBezTo>
                  <a:pt x="227766" y="1870264"/>
                  <a:pt x="229577" y="1855997"/>
                  <a:pt x="236220" y="1844040"/>
                </a:cubicBezTo>
                <a:cubicBezTo>
                  <a:pt x="253478" y="1812976"/>
                  <a:pt x="260037" y="1819265"/>
                  <a:pt x="274320" y="1790700"/>
                </a:cubicBezTo>
                <a:cubicBezTo>
                  <a:pt x="277912" y="1783516"/>
                  <a:pt x="277955" y="1774814"/>
                  <a:pt x="281940" y="1767840"/>
                </a:cubicBezTo>
                <a:cubicBezTo>
                  <a:pt x="288241" y="1756813"/>
                  <a:pt x="297418" y="1747694"/>
                  <a:pt x="304800" y="1737360"/>
                </a:cubicBezTo>
                <a:cubicBezTo>
                  <a:pt x="310123" y="1729908"/>
                  <a:pt x="314960" y="1722120"/>
                  <a:pt x="320040" y="1714500"/>
                </a:cubicBezTo>
                <a:cubicBezTo>
                  <a:pt x="334799" y="1655465"/>
                  <a:pt x="315598" y="1710050"/>
                  <a:pt x="350520" y="1661160"/>
                </a:cubicBezTo>
                <a:cubicBezTo>
                  <a:pt x="357122" y="1651917"/>
                  <a:pt x="360124" y="1640543"/>
                  <a:pt x="365760" y="1630680"/>
                </a:cubicBezTo>
                <a:cubicBezTo>
                  <a:pt x="370304" y="1622729"/>
                  <a:pt x="375505" y="1615146"/>
                  <a:pt x="381000" y="1607820"/>
                </a:cubicBezTo>
                <a:cubicBezTo>
                  <a:pt x="405995" y="1574493"/>
                  <a:pt x="434092" y="1543422"/>
                  <a:pt x="457200" y="1508760"/>
                </a:cubicBezTo>
                <a:cubicBezTo>
                  <a:pt x="464787" y="1497379"/>
                  <a:pt x="466323" y="1482894"/>
                  <a:pt x="472440" y="1470660"/>
                </a:cubicBezTo>
                <a:cubicBezTo>
                  <a:pt x="486714" y="1442112"/>
                  <a:pt x="524686" y="1370762"/>
                  <a:pt x="548640" y="1333500"/>
                </a:cubicBezTo>
                <a:cubicBezTo>
                  <a:pt x="563497" y="1310389"/>
                  <a:pt x="577197" y="1286374"/>
                  <a:pt x="594360" y="1264920"/>
                </a:cubicBezTo>
                <a:cubicBezTo>
                  <a:pt x="607824" y="1248090"/>
                  <a:pt x="627335" y="1236580"/>
                  <a:pt x="640080" y="1219200"/>
                </a:cubicBezTo>
                <a:cubicBezTo>
                  <a:pt x="655545" y="1198112"/>
                  <a:pt x="663099" y="1171984"/>
                  <a:pt x="678180" y="1150620"/>
                </a:cubicBezTo>
                <a:cubicBezTo>
                  <a:pt x="696738" y="1124330"/>
                  <a:pt x="735613" y="1090458"/>
                  <a:pt x="754380" y="1059180"/>
                </a:cubicBezTo>
                <a:cubicBezTo>
                  <a:pt x="763146" y="1044569"/>
                  <a:pt x="768209" y="1027909"/>
                  <a:pt x="777240" y="1013460"/>
                </a:cubicBezTo>
                <a:cubicBezTo>
                  <a:pt x="806363" y="966864"/>
                  <a:pt x="840409" y="923418"/>
                  <a:pt x="868680" y="876300"/>
                </a:cubicBezTo>
                <a:cubicBezTo>
                  <a:pt x="886213" y="847079"/>
                  <a:pt x="898455" y="814977"/>
                  <a:pt x="914400" y="784860"/>
                </a:cubicBezTo>
                <a:cubicBezTo>
                  <a:pt x="921330" y="771771"/>
                  <a:pt x="930067" y="759707"/>
                  <a:pt x="937260" y="746760"/>
                </a:cubicBezTo>
                <a:cubicBezTo>
                  <a:pt x="942777" y="736830"/>
                  <a:pt x="946983" y="726210"/>
                  <a:pt x="952500" y="716280"/>
                </a:cubicBezTo>
                <a:cubicBezTo>
                  <a:pt x="959693" y="703333"/>
                  <a:pt x="968268" y="691182"/>
                  <a:pt x="975360" y="678180"/>
                </a:cubicBezTo>
                <a:cubicBezTo>
                  <a:pt x="983519" y="663222"/>
                  <a:pt x="988769" y="646637"/>
                  <a:pt x="998220" y="632460"/>
                </a:cubicBezTo>
                <a:cubicBezTo>
                  <a:pt x="1019354" y="600759"/>
                  <a:pt x="1045666" y="572721"/>
                  <a:pt x="1066800" y="541020"/>
                </a:cubicBezTo>
                <a:cubicBezTo>
                  <a:pt x="1071880" y="533400"/>
                  <a:pt x="1075564" y="524636"/>
                  <a:pt x="1082040" y="518160"/>
                </a:cubicBezTo>
                <a:cubicBezTo>
                  <a:pt x="1110153" y="490047"/>
                  <a:pt x="1159719" y="463711"/>
                  <a:pt x="1188720" y="441960"/>
                </a:cubicBezTo>
                <a:cubicBezTo>
                  <a:pt x="1198880" y="434340"/>
                  <a:pt x="1209557" y="427365"/>
                  <a:pt x="1219200" y="419100"/>
                </a:cubicBezTo>
                <a:cubicBezTo>
                  <a:pt x="1267014" y="378117"/>
                  <a:pt x="1236320" y="375772"/>
                  <a:pt x="1333500" y="335280"/>
                </a:cubicBezTo>
                <a:cubicBezTo>
                  <a:pt x="1408331" y="304100"/>
                  <a:pt x="1421261" y="301174"/>
                  <a:pt x="1485900" y="266700"/>
                </a:cubicBezTo>
                <a:cubicBezTo>
                  <a:pt x="1503969" y="257063"/>
                  <a:pt x="1520527" y="244537"/>
                  <a:pt x="1539240" y="236220"/>
                </a:cubicBezTo>
                <a:cubicBezTo>
                  <a:pt x="1566408" y="224146"/>
                  <a:pt x="1595456" y="216781"/>
                  <a:pt x="1623060" y="205740"/>
                </a:cubicBezTo>
                <a:cubicBezTo>
                  <a:pt x="1646287" y="196449"/>
                  <a:pt x="1668548" y="184882"/>
                  <a:pt x="1691640" y="175260"/>
                </a:cubicBezTo>
                <a:cubicBezTo>
                  <a:pt x="1699054" y="172171"/>
                  <a:pt x="1707316" y="171232"/>
                  <a:pt x="1714500" y="167640"/>
                </a:cubicBezTo>
                <a:cubicBezTo>
                  <a:pt x="1727747" y="161016"/>
                  <a:pt x="1739066" y="150795"/>
                  <a:pt x="1752600" y="144780"/>
                </a:cubicBezTo>
                <a:cubicBezTo>
                  <a:pt x="1762170" y="140527"/>
                  <a:pt x="1773049" y="140169"/>
                  <a:pt x="1783080" y="137160"/>
                </a:cubicBezTo>
                <a:cubicBezTo>
                  <a:pt x="1798467" y="132544"/>
                  <a:pt x="1814214" y="128652"/>
                  <a:pt x="1828800" y="121920"/>
                </a:cubicBezTo>
                <a:cubicBezTo>
                  <a:pt x="1920522" y="79587"/>
                  <a:pt x="1844897" y="98889"/>
                  <a:pt x="1920240" y="83820"/>
                </a:cubicBezTo>
                <a:cubicBezTo>
                  <a:pt x="1953260" y="68580"/>
                  <a:pt x="1985982" y="52677"/>
                  <a:pt x="2019300" y="38100"/>
                </a:cubicBezTo>
                <a:cubicBezTo>
                  <a:pt x="2038291" y="29791"/>
                  <a:pt x="2096272" y="16952"/>
                  <a:pt x="2103120" y="15240"/>
                </a:cubicBezTo>
                <a:cubicBezTo>
                  <a:pt x="2160818" y="816"/>
                  <a:pt x="2123170" y="8568"/>
                  <a:pt x="2217420" y="0"/>
                </a:cubicBezTo>
                <a:cubicBezTo>
                  <a:pt x="2418080" y="2540"/>
                  <a:pt x="2618898" y="-734"/>
                  <a:pt x="2819400" y="7620"/>
                </a:cubicBezTo>
                <a:cubicBezTo>
                  <a:pt x="2863209" y="9445"/>
                  <a:pt x="2905461" y="24809"/>
                  <a:pt x="2948940" y="30480"/>
                </a:cubicBezTo>
                <a:cubicBezTo>
                  <a:pt x="3022371" y="40058"/>
                  <a:pt x="3096253" y="45784"/>
                  <a:pt x="3169920" y="53340"/>
                </a:cubicBezTo>
                <a:cubicBezTo>
                  <a:pt x="3195313" y="55944"/>
                  <a:pt x="3220827" y="57511"/>
                  <a:pt x="3246120" y="60960"/>
                </a:cubicBezTo>
                <a:cubicBezTo>
                  <a:pt x="3302000" y="68580"/>
                  <a:pt x="3357594" y="78714"/>
                  <a:pt x="3413760" y="83820"/>
                </a:cubicBezTo>
                <a:cubicBezTo>
                  <a:pt x="3469468" y="88884"/>
                  <a:pt x="3525552" y="88279"/>
                  <a:pt x="3581400" y="91440"/>
                </a:cubicBezTo>
                <a:lnTo>
                  <a:pt x="3817620" y="106680"/>
                </a:lnTo>
                <a:cubicBezTo>
                  <a:pt x="3846638" y="108803"/>
                  <a:pt x="3931584" y="118496"/>
                  <a:pt x="3962400" y="121920"/>
                </a:cubicBezTo>
                <a:cubicBezTo>
                  <a:pt x="3970020" y="124460"/>
                  <a:pt x="3977384" y="127965"/>
                  <a:pt x="3985260" y="129540"/>
                </a:cubicBezTo>
                <a:cubicBezTo>
                  <a:pt x="4025853" y="137659"/>
                  <a:pt x="4095444" y="140868"/>
                  <a:pt x="4130040" y="152400"/>
                </a:cubicBezTo>
                <a:lnTo>
                  <a:pt x="4244340" y="190500"/>
                </a:lnTo>
                <a:cubicBezTo>
                  <a:pt x="4259580" y="195580"/>
                  <a:pt x="4275295" y="199412"/>
                  <a:pt x="4290060" y="205740"/>
                </a:cubicBezTo>
                <a:cubicBezTo>
                  <a:pt x="4439564" y="269813"/>
                  <a:pt x="4232849" y="182969"/>
                  <a:pt x="4411980" y="251460"/>
                </a:cubicBezTo>
                <a:cubicBezTo>
                  <a:pt x="4475861" y="275885"/>
                  <a:pt x="4537598" y="306033"/>
                  <a:pt x="4602480" y="327660"/>
                </a:cubicBezTo>
                <a:cubicBezTo>
                  <a:pt x="4617720" y="332740"/>
                  <a:pt x="4633188" y="337181"/>
                  <a:pt x="4648200" y="342900"/>
                </a:cubicBezTo>
                <a:cubicBezTo>
                  <a:pt x="4686547" y="357508"/>
                  <a:pt x="4723995" y="374434"/>
                  <a:pt x="4762500" y="388620"/>
                </a:cubicBezTo>
                <a:cubicBezTo>
                  <a:pt x="4821605" y="410396"/>
                  <a:pt x="4770970" y="373805"/>
                  <a:pt x="4861560" y="419100"/>
                </a:cubicBezTo>
                <a:cubicBezTo>
                  <a:pt x="4973248" y="474944"/>
                  <a:pt x="4848324" y="414064"/>
                  <a:pt x="4945380" y="457200"/>
                </a:cubicBezTo>
                <a:cubicBezTo>
                  <a:pt x="4955760" y="461813"/>
                  <a:pt x="4965480" y="467827"/>
                  <a:pt x="4975860" y="472440"/>
                </a:cubicBezTo>
                <a:cubicBezTo>
                  <a:pt x="4988359" y="477995"/>
                  <a:pt x="5001461" y="482125"/>
                  <a:pt x="5013960" y="487680"/>
                </a:cubicBezTo>
                <a:cubicBezTo>
                  <a:pt x="5024340" y="492293"/>
                  <a:pt x="5033560" y="499656"/>
                  <a:pt x="5044440" y="502920"/>
                </a:cubicBezTo>
                <a:cubicBezTo>
                  <a:pt x="5059239" y="507360"/>
                  <a:pt x="5074920" y="508000"/>
                  <a:pt x="5090160" y="510540"/>
                </a:cubicBezTo>
                <a:cubicBezTo>
                  <a:pt x="5097780" y="515620"/>
                  <a:pt x="5104445" y="522564"/>
                  <a:pt x="5113020" y="525780"/>
                </a:cubicBezTo>
                <a:cubicBezTo>
                  <a:pt x="5125147" y="530328"/>
                  <a:pt x="5139875" y="526974"/>
                  <a:pt x="5151120" y="533400"/>
                </a:cubicBezTo>
                <a:cubicBezTo>
                  <a:pt x="5176265" y="547768"/>
                  <a:pt x="5201920" y="563880"/>
                  <a:pt x="5219700" y="586740"/>
                </a:cubicBezTo>
                <a:cubicBezTo>
                  <a:pt x="5284285" y="669778"/>
                  <a:pt x="5256976" y="631223"/>
                  <a:pt x="5303520" y="701040"/>
                </a:cubicBezTo>
                <a:cubicBezTo>
                  <a:pt x="5320834" y="787611"/>
                  <a:pt x="5294487" y="682973"/>
                  <a:pt x="5349240" y="792480"/>
                </a:cubicBezTo>
                <a:cubicBezTo>
                  <a:pt x="5360016" y="814033"/>
                  <a:pt x="5361324" y="839507"/>
                  <a:pt x="5372100" y="861060"/>
                </a:cubicBezTo>
                <a:cubicBezTo>
                  <a:pt x="5399644" y="916147"/>
                  <a:pt x="5390827" y="890250"/>
                  <a:pt x="5402580" y="937260"/>
                </a:cubicBezTo>
                <a:cubicBezTo>
                  <a:pt x="5405120" y="962660"/>
                  <a:pt x="5407034" y="988130"/>
                  <a:pt x="5410200" y="1013460"/>
                </a:cubicBezTo>
                <a:cubicBezTo>
                  <a:pt x="5412116" y="1028791"/>
                  <a:pt x="5416635" y="1043775"/>
                  <a:pt x="5417820" y="1059180"/>
                </a:cubicBezTo>
                <a:cubicBezTo>
                  <a:pt x="5420982" y="1100286"/>
                  <a:pt x="5431713" y="1355855"/>
                  <a:pt x="5433060" y="1386840"/>
                </a:cubicBezTo>
                <a:cubicBezTo>
                  <a:pt x="5427980" y="1419860"/>
                  <a:pt x="5424129" y="1453093"/>
                  <a:pt x="5417820" y="1485900"/>
                </a:cubicBezTo>
                <a:cubicBezTo>
                  <a:pt x="5411420" y="1519178"/>
                  <a:pt x="5400113" y="1551466"/>
                  <a:pt x="5394960" y="1584960"/>
                </a:cubicBezTo>
                <a:cubicBezTo>
                  <a:pt x="5389924" y="1617692"/>
                  <a:pt x="5390090" y="1651017"/>
                  <a:pt x="5387340" y="1684020"/>
                </a:cubicBezTo>
                <a:cubicBezTo>
                  <a:pt x="5385010" y="1711978"/>
                  <a:pt x="5381586" y="1739847"/>
                  <a:pt x="5379720" y="1767840"/>
                </a:cubicBezTo>
                <a:cubicBezTo>
                  <a:pt x="5376505" y="1816060"/>
                  <a:pt x="5376475" y="1864492"/>
                  <a:pt x="5372100" y="1912620"/>
                </a:cubicBezTo>
                <a:cubicBezTo>
                  <a:pt x="5371373" y="1920619"/>
                  <a:pt x="5366222" y="1927639"/>
                  <a:pt x="5364480" y="1935480"/>
                </a:cubicBezTo>
                <a:cubicBezTo>
                  <a:pt x="5356977" y="1969246"/>
                  <a:pt x="5359361" y="1981316"/>
                  <a:pt x="5349240" y="2011680"/>
                </a:cubicBezTo>
                <a:cubicBezTo>
                  <a:pt x="5342377" y="2032268"/>
                  <a:pt x="5333679" y="2052203"/>
                  <a:pt x="5326380" y="2072640"/>
                </a:cubicBezTo>
                <a:cubicBezTo>
                  <a:pt x="5320977" y="2087768"/>
                  <a:pt x="5316220" y="2103120"/>
                  <a:pt x="5311140" y="2118360"/>
                </a:cubicBezTo>
                <a:cubicBezTo>
                  <a:pt x="5297711" y="2266084"/>
                  <a:pt x="5309276" y="2154733"/>
                  <a:pt x="5280660" y="2362200"/>
                </a:cubicBezTo>
                <a:cubicBezTo>
                  <a:pt x="5278079" y="2380915"/>
                  <a:pt x="5272045" y="2458185"/>
                  <a:pt x="5257800" y="2476500"/>
                </a:cubicBezTo>
                <a:cubicBezTo>
                  <a:pt x="5249402" y="2487297"/>
                  <a:pt x="5233285" y="2490142"/>
                  <a:pt x="5219700" y="2491740"/>
                </a:cubicBezTo>
                <a:cubicBezTo>
                  <a:pt x="5146371" y="2500367"/>
                  <a:pt x="5072380" y="2501900"/>
                  <a:pt x="4998720" y="2506980"/>
                </a:cubicBezTo>
                <a:cubicBezTo>
                  <a:pt x="4930140" y="2519680"/>
                  <a:pt x="4860042" y="2525919"/>
                  <a:pt x="4792980" y="2545080"/>
                </a:cubicBezTo>
                <a:cubicBezTo>
                  <a:pt x="4724137" y="2564749"/>
                  <a:pt x="4672609" y="2580832"/>
                  <a:pt x="4594860" y="2590800"/>
                </a:cubicBezTo>
                <a:cubicBezTo>
                  <a:pt x="4544409" y="2597268"/>
                  <a:pt x="4493289" y="2596537"/>
                  <a:pt x="4442460" y="2598420"/>
                </a:cubicBezTo>
                <a:lnTo>
                  <a:pt x="4183380" y="2606040"/>
                </a:lnTo>
                <a:cubicBezTo>
                  <a:pt x="3963890" y="2621718"/>
                  <a:pt x="3931183" y="2623208"/>
                  <a:pt x="3695700" y="2644140"/>
                </a:cubicBezTo>
                <a:cubicBezTo>
                  <a:pt x="3477012" y="2663579"/>
                  <a:pt x="3894508" y="2637429"/>
                  <a:pt x="3421380" y="2667000"/>
                </a:cubicBezTo>
                <a:cubicBezTo>
                  <a:pt x="3368084" y="2670331"/>
                  <a:pt x="3314700" y="2672080"/>
                  <a:pt x="3261360" y="2674620"/>
                </a:cubicBezTo>
                <a:lnTo>
                  <a:pt x="2598420" y="2667000"/>
                </a:lnTo>
                <a:cubicBezTo>
                  <a:pt x="2550102" y="2666088"/>
                  <a:pt x="2501909" y="2661735"/>
                  <a:pt x="2453640" y="2659380"/>
                </a:cubicBezTo>
                <a:lnTo>
                  <a:pt x="2286000" y="2651760"/>
                </a:lnTo>
                <a:cubicBezTo>
                  <a:pt x="2242820" y="2644140"/>
                  <a:pt x="2199867" y="2635101"/>
                  <a:pt x="2156460" y="2628900"/>
                </a:cubicBezTo>
                <a:cubicBezTo>
                  <a:pt x="2110921" y="2622394"/>
                  <a:pt x="2064675" y="2621223"/>
                  <a:pt x="2019300" y="2613660"/>
                </a:cubicBezTo>
                <a:cubicBezTo>
                  <a:pt x="1973102" y="2605960"/>
                  <a:pt x="1928614" y="2588989"/>
                  <a:pt x="1882140" y="2583180"/>
                </a:cubicBezTo>
                <a:cubicBezTo>
                  <a:pt x="1826634" y="2576242"/>
                  <a:pt x="1770405" y="2577466"/>
                  <a:pt x="1714500" y="2575560"/>
                </a:cubicBezTo>
                <a:lnTo>
                  <a:pt x="1211580" y="2560320"/>
                </a:lnTo>
                <a:cubicBezTo>
                  <a:pt x="1176020" y="2557780"/>
                  <a:pt x="1140344" y="2556532"/>
                  <a:pt x="1104900" y="2552700"/>
                </a:cubicBezTo>
                <a:cubicBezTo>
                  <a:pt x="1046326" y="2546368"/>
                  <a:pt x="988552" y="2530385"/>
                  <a:pt x="929640" y="2529840"/>
                </a:cubicBezTo>
                <a:cubicBezTo>
                  <a:pt x="713690" y="2527840"/>
                  <a:pt x="497840" y="2540000"/>
                  <a:pt x="281940" y="2545080"/>
                </a:cubicBezTo>
                <a:cubicBezTo>
                  <a:pt x="240979" y="2558734"/>
                  <a:pt x="212580" y="2569943"/>
                  <a:pt x="167640" y="2575560"/>
                </a:cubicBezTo>
                <a:cubicBezTo>
                  <a:pt x="103977" y="2583518"/>
                  <a:pt x="27940" y="2588260"/>
                  <a:pt x="0" y="2590800"/>
                </a:cubicBez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Freeform 246"/>
          <p:cNvSpPr/>
          <p:nvPr/>
        </p:nvSpPr>
        <p:spPr>
          <a:xfrm>
            <a:off x="160020" y="119868"/>
            <a:ext cx="6004560" cy="2689860"/>
          </a:xfrm>
          <a:custGeom>
            <a:avLst/>
            <a:gdLst>
              <a:gd name="connsiteX0" fmla="*/ 6004560 w 6004560"/>
              <a:gd name="connsiteY0" fmla="*/ 76200 h 2689860"/>
              <a:gd name="connsiteX1" fmla="*/ 6004560 w 6004560"/>
              <a:gd name="connsiteY1" fmla="*/ 76200 h 2689860"/>
              <a:gd name="connsiteX2" fmla="*/ 5928360 w 6004560"/>
              <a:gd name="connsiteY2" fmla="*/ 137160 h 2689860"/>
              <a:gd name="connsiteX3" fmla="*/ 5890260 w 6004560"/>
              <a:gd name="connsiteY3" fmla="*/ 160020 h 2689860"/>
              <a:gd name="connsiteX4" fmla="*/ 5859780 w 6004560"/>
              <a:gd name="connsiteY4" fmla="*/ 190500 h 2689860"/>
              <a:gd name="connsiteX5" fmla="*/ 5791200 w 6004560"/>
              <a:gd name="connsiteY5" fmla="*/ 228600 h 2689860"/>
              <a:gd name="connsiteX6" fmla="*/ 5760720 w 6004560"/>
              <a:gd name="connsiteY6" fmla="*/ 251460 h 2689860"/>
              <a:gd name="connsiteX7" fmla="*/ 5730240 w 6004560"/>
              <a:gd name="connsiteY7" fmla="*/ 266700 h 2689860"/>
              <a:gd name="connsiteX8" fmla="*/ 5654040 w 6004560"/>
              <a:gd name="connsiteY8" fmla="*/ 320040 h 2689860"/>
              <a:gd name="connsiteX9" fmla="*/ 5448300 w 6004560"/>
              <a:gd name="connsiteY9" fmla="*/ 434340 h 2689860"/>
              <a:gd name="connsiteX10" fmla="*/ 5387340 w 6004560"/>
              <a:gd name="connsiteY10" fmla="*/ 449580 h 2689860"/>
              <a:gd name="connsiteX11" fmla="*/ 5181600 w 6004560"/>
              <a:gd name="connsiteY11" fmla="*/ 518160 h 2689860"/>
              <a:gd name="connsiteX12" fmla="*/ 4922520 w 6004560"/>
              <a:gd name="connsiteY12" fmla="*/ 624840 h 2689860"/>
              <a:gd name="connsiteX13" fmla="*/ 4846320 w 6004560"/>
              <a:gd name="connsiteY13" fmla="*/ 640080 h 2689860"/>
              <a:gd name="connsiteX14" fmla="*/ 4823460 w 6004560"/>
              <a:gd name="connsiteY14" fmla="*/ 647700 h 2689860"/>
              <a:gd name="connsiteX15" fmla="*/ 4762500 w 6004560"/>
              <a:gd name="connsiteY15" fmla="*/ 655320 h 2689860"/>
              <a:gd name="connsiteX16" fmla="*/ 4709160 w 6004560"/>
              <a:gd name="connsiteY16" fmla="*/ 662940 h 2689860"/>
              <a:gd name="connsiteX17" fmla="*/ 4602480 w 6004560"/>
              <a:gd name="connsiteY17" fmla="*/ 670560 h 2689860"/>
              <a:gd name="connsiteX18" fmla="*/ 4495800 w 6004560"/>
              <a:gd name="connsiteY18" fmla="*/ 685800 h 2689860"/>
              <a:gd name="connsiteX19" fmla="*/ 4411980 w 6004560"/>
              <a:gd name="connsiteY19" fmla="*/ 693420 h 2689860"/>
              <a:gd name="connsiteX20" fmla="*/ 4328160 w 6004560"/>
              <a:gd name="connsiteY20" fmla="*/ 716280 h 2689860"/>
              <a:gd name="connsiteX21" fmla="*/ 4259580 w 6004560"/>
              <a:gd name="connsiteY21" fmla="*/ 739140 h 2689860"/>
              <a:gd name="connsiteX22" fmla="*/ 4213860 w 6004560"/>
              <a:gd name="connsiteY22" fmla="*/ 754380 h 2689860"/>
              <a:gd name="connsiteX23" fmla="*/ 4160520 w 6004560"/>
              <a:gd name="connsiteY23" fmla="*/ 777240 h 2689860"/>
              <a:gd name="connsiteX24" fmla="*/ 4137660 w 6004560"/>
              <a:gd name="connsiteY24" fmla="*/ 784860 h 2689860"/>
              <a:gd name="connsiteX25" fmla="*/ 4038600 w 6004560"/>
              <a:gd name="connsiteY25" fmla="*/ 800100 h 2689860"/>
              <a:gd name="connsiteX26" fmla="*/ 3909060 w 6004560"/>
              <a:gd name="connsiteY26" fmla="*/ 838200 h 2689860"/>
              <a:gd name="connsiteX27" fmla="*/ 3878580 w 6004560"/>
              <a:gd name="connsiteY27" fmla="*/ 861060 h 2689860"/>
              <a:gd name="connsiteX28" fmla="*/ 3825240 w 6004560"/>
              <a:gd name="connsiteY28" fmla="*/ 876300 h 2689860"/>
              <a:gd name="connsiteX29" fmla="*/ 3680460 w 6004560"/>
              <a:gd name="connsiteY29" fmla="*/ 952500 h 2689860"/>
              <a:gd name="connsiteX30" fmla="*/ 3634740 w 6004560"/>
              <a:gd name="connsiteY30" fmla="*/ 975360 h 2689860"/>
              <a:gd name="connsiteX31" fmla="*/ 3589020 w 6004560"/>
              <a:gd name="connsiteY31" fmla="*/ 1005840 h 2689860"/>
              <a:gd name="connsiteX32" fmla="*/ 3528060 w 6004560"/>
              <a:gd name="connsiteY32" fmla="*/ 1051560 h 2689860"/>
              <a:gd name="connsiteX33" fmla="*/ 3436620 w 6004560"/>
              <a:gd name="connsiteY33" fmla="*/ 1097280 h 2689860"/>
              <a:gd name="connsiteX34" fmla="*/ 3337560 w 6004560"/>
              <a:gd name="connsiteY34" fmla="*/ 1135380 h 2689860"/>
              <a:gd name="connsiteX35" fmla="*/ 3314700 w 6004560"/>
              <a:gd name="connsiteY35" fmla="*/ 1143000 h 2689860"/>
              <a:gd name="connsiteX36" fmla="*/ 3276600 w 6004560"/>
              <a:gd name="connsiteY36" fmla="*/ 1165860 h 2689860"/>
              <a:gd name="connsiteX37" fmla="*/ 3154680 w 6004560"/>
              <a:gd name="connsiteY37" fmla="*/ 1219200 h 2689860"/>
              <a:gd name="connsiteX38" fmla="*/ 3040380 w 6004560"/>
              <a:gd name="connsiteY38" fmla="*/ 1249680 h 2689860"/>
              <a:gd name="connsiteX39" fmla="*/ 2948940 w 6004560"/>
              <a:gd name="connsiteY39" fmla="*/ 1287780 h 2689860"/>
              <a:gd name="connsiteX40" fmla="*/ 2849880 w 6004560"/>
              <a:gd name="connsiteY40" fmla="*/ 1341120 h 2689860"/>
              <a:gd name="connsiteX41" fmla="*/ 2796540 w 6004560"/>
              <a:gd name="connsiteY41" fmla="*/ 1379220 h 2689860"/>
              <a:gd name="connsiteX42" fmla="*/ 2682240 w 6004560"/>
              <a:gd name="connsiteY42" fmla="*/ 1432560 h 2689860"/>
              <a:gd name="connsiteX43" fmla="*/ 2651760 w 6004560"/>
              <a:gd name="connsiteY43" fmla="*/ 1440180 h 2689860"/>
              <a:gd name="connsiteX44" fmla="*/ 2598420 w 6004560"/>
              <a:gd name="connsiteY44" fmla="*/ 1463040 h 2689860"/>
              <a:gd name="connsiteX45" fmla="*/ 2529840 w 6004560"/>
              <a:gd name="connsiteY45" fmla="*/ 1485900 h 2689860"/>
              <a:gd name="connsiteX46" fmla="*/ 2499360 w 6004560"/>
              <a:gd name="connsiteY46" fmla="*/ 1508760 h 2689860"/>
              <a:gd name="connsiteX47" fmla="*/ 2446020 w 6004560"/>
              <a:gd name="connsiteY47" fmla="*/ 1524000 h 2689860"/>
              <a:gd name="connsiteX48" fmla="*/ 2362200 w 6004560"/>
              <a:gd name="connsiteY48" fmla="*/ 1554480 h 2689860"/>
              <a:gd name="connsiteX49" fmla="*/ 2255520 w 6004560"/>
              <a:gd name="connsiteY49" fmla="*/ 1600200 h 2689860"/>
              <a:gd name="connsiteX50" fmla="*/ 2186940 w 6004560"/>
              <a:gd name="connsiteY50" fmla="*/ 1623060 h 2689860"/>
              <a:gd name="connsiteX51" fmla="*/ 2095500 w 6004560"/>
              <a:gd name="connsiteY51" fmla="*/ 1645920 h 2689860"/>
              <a:gd name="connsiteX52" fmla="*/ 1981200 w 6004560"/>
              <a:gd name="connsiteY52" fmla="*/ 1714500 h 2689860"/>
              <a:gd name="connsiteX53" fmla="*/ 1882140 w 6004560"/>
              <a:gd name="connsiteY53" fmla="*/ 1775460 h 2689860"/>
              <a:gd name="connsiteX54" fmla="*/ 1783080 w 6004560"/>
              <a:gd name="connsiteY54" fmla="*/ 1821180 h 2689860"/>
              <a:gd name="connsiteX55" fmla="*/ 1760220 w 6004560"/>
              <a:gd name="connsiteY55" fmla="*/ 1836420 h 2689860"/>
              <a:gd name="connsiteX56" fmla="*/ 1714500 w 6004560"/>
              <a:gd name="connsiteY56" fmla="*/ 1859280 h 2689860"/>
              <a:gd name="connsiteX57" fmla="*/ 1684020 w 6004560"/>
              <a:gd name="connsiteY57" fmla="*/ 1882140 h 2689860"/>
              <a:gd name="connsiteX58" fmla="*/ 1645920 w 6004560"/>
              <a:gd name="connsiteY58" fmla="*/ 1905000 h 2689860"/>
              <a:gd name="connsiteX59" fmla="*/ 1584960 w 6004560"/>
              <a:gd name="connsiteY59" fmla="*/ 1943100 h 2689860"/>
              <a:gd name="connsiteX60" fmla="*/ 1546860 w 6004560"/>
              <a:gd name="connsiteY60" fmla="*/ 1965960 h 2689860"/>
              <a:gd name="connsiteX61" fmla="*/ 1501140 w 6004560"/>
              <a:gd name="connsiteY61" fmla="*/ 1996440 h 2689860"/>
              <a:gd name="connsiteX62" fmla="*/ 1379220 w 6004560"/>
              <a:gd name="connsiteY62" fmla="*/ 2057400 h 2689860"/>
              <a:gd name="connsiteX63" fmla="*/ 1310640 w 6004560"/>
              <a:gd name="connsiteY63" fmla="*/ 2095500 h 2689860"/>
              <a:gd name="connsiteX64" fmla="*/ 1181100 w 6004560"/>
              <a:gd name="connsiteY64" fmla="*/ 2141220 h 2689860"/>
              <a:gd name="connsiteX65" fmla="*/ 1143000 w 6004560"/>
              <a:gd name="connsiteY65" fmla="*/ 2164080 h 2689860"/>
              <a:gd name="connsiteX66" fmla="*/ 1028700 w 6004560"/>
              <a:gd name="connsiteY66" fmla="*/ 2209800 h 2689860"/>
              <a:gd name="connsiteX67" fmla="*/ 1005840 w 6004560"/>
              <a:gd name="connsiteY67" fmla="*/ 2225040 h 2689860"/>
              <a:gd name="connsiteX68" fmla="*/ 929640 w 6004560"/>
              <a:gd name="connsiteY68" fmla="*/ 2263140 h 2689860"/>
              <a:gd name="connsiteX69" fmla="*/ 883920 w 6004560"/>
              <a:gd name="connsiteY69" fmla="*/ 2293620 h 2689860"/>
              <a:gd name="connsiteX70" fmla="*/ 830580 w 6004560"/>
              <a:gd name="connsiteY70" fmla="*/ 2339340 h 2689860"/>
              <a:gd name="connsiteX71" fmla="*/ 807720 w 6004560"/>
              <a:gd name="connsiteY71" fmla="*/ 2354580 h 2689860"/>
              <a:gd name="connsiteX72" fmla="*/ 769620 w 6004560"/>
              <a:gd name="connsiteY72" fmla="*/ 2392680 h 2689860"/>
              <a:gd name="connsiteX73" fmla="*/ 754380 w 6004560"/>
              <a:gd name="connsiteY73" fmla="*/ 2415540 h 2689860"/>
              <a:gd name="connsiteX74" fmla="*/ 723900 w 6004560"/>
              <a:gd name="connsiteY74" fmla="*/ 2430780 h 2689860"/>
              <a:gd name="connsiteX75" fmla="*/ 655320 w 6004560"/>
              <a:gd name="connsiteY75" fmla="*/ 2484120 h 2689860"/>
              <a:gd name="connsiteX76" fmla="*/ 601980 w 6004560"/>
              <a:gd name="connsiteY76" fmla="*/ 2529840 h 2689860"/>
              <a:gd name="connsiteX77" fmla="*/ 571500 w 6004560"/>
              <a:gd name="connsiteY77" fmla="*/ 2552700 h 2689860"/>
              <a:gd name="connsiteX78" fmla="*/ 548640 w 6004560"/>
              <a:gd name="connsiteY78" fmla="*/ 2575560 h 2689860"/>
              <a:gd name="connsiteX79" fmla="*/ 525780 w 6004560"/>
              <a:gd name="connsiteY79" fmla="*/ 2583180 h 2689860"/>
              <a:gd name="connsiteX80" fmla="*/ 449580 w 6004560"/>
              <a:gd name="connsiteY80" fmla="*/ 2644140 h 2689860"/>
              <a:gd name="connsiteX81" fmla="*/ 426720 w 6004560"/>
              <a:gd name="connsiteY81" fmla="*/ 2651760 h 2689860"/>
              <a:gd name="connsiteX82" fmla="*/ 388620 w 6004560"/>
              <a:gd name="connsiteY82" fmla="*/ 2667000 h 2689860"/>
              <a:gd name="connsiteX83" fmla="*/ 327660 w 6004560"/>
              <a:gd name="connsiteY83" fmla="*/ 2689860 h 2689860"/>
              <a:gd name="connsiteX84" fmla="*/ 297180 w 6004560"/>
              <a:gd name="connsiteY84" fmla="*/ 2682240 h 2689860"/>
              <a:gd name="connsiteX85" fmla="*/ 259080 w 6004560"/>
              <a:gd name="connsiteY85" fmla="*/ 2606040 h 2689860"/>
              <a:gd name="connsiteX86" fmla="*/ 274320 w 6004560"/>
              <a:gd name="connsiteY86" fmla="*/ 2362200 h 2689860"/>
              <a:gd name="connsiteX87" fmla="*/ 281940 w 6004560"/>
              <a:gd name="connsiteY87" fmla="*/ 2331720 h 2689860"/>
              <a:gd name="connsiteX88" fmla="*/ 289560 w 6004560"/>
              <a:gd name="connsiteY88" fmla="*/ 2286000 h 2689860"/>
              <a:gd name="connsiteX89" fmla="*/ 304800 w 6004560"/>
              <a:gd name="connsiteY89" fmla="*/ 2194560 h 2689860"/>
              <a:gd name="connsiteX90" fmla="*/ 320040 w 6004560"/>
              <a:gd name="connsiteY90" fmla="*/ 2171700 h 2689860"/>
              <a:gd name="connsiteX91" fmla="*/ 365760 w 6004560"/>
              <a:gd name="connsiteY91" fmla="*/ 2034540 h 2689860"/>
              <a:gd name="connsiteX92" fmla="*/ 411480 w 6004560"/>
              <a:gd name="connsiteY92" fmla="*/ 1912620 h 2689860"/>
              <a:gd name="connsiteX93" fmla="*/ 419100 w 6004560"/>
              <a:gd name="connsiteY93" fmla="*/ 1805940 h 2689860"/>
              <a:gd name="connsiteX94" fmla="*/ 396240 w 6004560"/>
              <a:gd name="connsiteY94" fmla="*/ 1539240 h 2689860"/>
              <a:gd name="connsiteX95" fmla="*/ 381000 w 6004560"/>
              <a:gd name="connsiteY95" fmla="*/ 1440180 h 2689860"/>
              <a:gd name="connsiteX96" fmla="*/ 373380 w 6004560"/>
              <a:gd name="connsiteY96" fmla="*/ 1402080 h 2689860"/>
              <a:gd name="connsiteX97" fmla="*/ 350520 w 6004560"/>
              <a:gd name="connsiteY97" fmla="*/ 1234440 h 2689860"/>
              <a:gd name="connsiteX98" fmla="*/ 335280 w 6004560"/>
              <a:gd name="connsiteY98" fmla="*/ 1127760 h 2689860"/>
              <a:gd name="connsiteX99" fmla="*/ 327660 w 6004560"/>
              <a:gd name="connsiteY99" fmla="*/ 1089660 h 2689860"/>
              <a:gd name="connsiteX100" fmla="*/ 320040 w 6004560"/>
              <a:gd name="connsiteY100" fmla="*/ 1066800 h 2689860"/>
              <a:gd name="connsiteX101" fmla="*/ 297180 w 6004560"/>
              <a:gd name="connsiteY101" fmla="*/ 990600 h 2689860"/>
              <a:gd name="connsiteX102" fmla="*/ 274320 w 6004560"/>
              <a:gd name="connsiteY102" fmla="*/ 960120 h 2689860"/>
              <a:gd name="connsiteX103" fmla="*/ 182880 w 6004560"/>
              <a:gd name="connsiteY103" fmla="*/ 822960 h 2689860"/>
              <a:gd name="connsiteX104" fmla="*/ 144780 w 6004560"/>
              <a:gd name="connsiteY104" fmla="*/ 769620 h 2689860"/>
              <a:gd name="connsiteX105" fmla="*/ 121920 w 6004560"/>
              <a:gd name="connsiteY105" fmla="*/ 754380 h 2689860"/>
              <a:gd name="connsiteX106" fmla="*/ 76200 w 6004560"/>
              <a:gd name="connsiteY106" fmla="*/ 701040 h 2689860"/>
              <a:gd name="connsiteX107" fmla="*/ 38100 w 6004560"/>
              <a:gd name="connsiteY107" fmla="*/ 594360 h 2689860"/>
              <a:gd name="connsiteX108" fmla="*/ 15240 w 6004560"/>
              <a:gd name="connsiteY108" fmla="*/ 510540 h 2689860"/>
              <a:gd name="connsiteX109" fmla="*/ 0 w 6004560"/>
              <a:gd name="connsiteY109" fmla="*/ 365760 h 2689860"/>
              <a:gd name="connsiteX110" fmla="*/ 30480 w 6004560"/>
              <a:gd name="connsiteY110" fmla="*/ 243840 h 2689860"/>
              <a:gd name="connsiteX111" fmla="*/ 60960 w 6004560"/>
              <a:gd name="connsiteY111" fmla="*/ 198120 h 2689860"/>
              <a:gd name="connsiteX112" fmla="*/ 114300 w 6004560"/>
              <a:gd name="connsiteY112" fmla="*/ 182880 h 2689860"/>
              <a:gd name="connsiteX113" fmla="*/ 335280 w 6004560"/>
              <a:gd name="connsiteY113" fmla="*/ 190500 h 2689860"/>
              <a:gd name="connsiteX114" fmla="*/ 457200 w 6004560"/>
              <a:gd name="connsiteY114" fmla="*/ 213360 h 2689860"/>
              <a:gd name="connsiteX115" fmla="*/ 624840 w 6004560"/>
              <a:gd name="connsiteY115" fmla="*/ 228600 h 2689860"/>
              <a:gd name="connsiteX116" fmla="*/ 1051560 w 6004560"/>
              <a:gd name="connsiteY116" fmla="*/ 251460 h 2689860"/>
              <a:gd name="connsiteX117" fmla="*/ 1173480 w 6004560"/>
              <a:gd name="connsiteY117" fmla="*/ 259080 h 2689860"/>
              <a:gd name="connsiteX118" fmla="*/ 1714500 w 6004560"/>
              <a:gd name="connsiteY118" fmla="*/ 274320 h 2689860"/>
              <a:gd name="connsiteX119" fmla="*/ 1958340 w 6004560"/>
              <a:gd name="connsiteY119" fmla="*/ 289560 h 2689860"/>
              <a:gd name="connsiteX120" fmla="*/ 2339340 w 6004560"/>
              <a:gd name="connsiteY120" fmla="*/ 281940 h 2689860"/>
              <a:gd name="connsiteX121" fmla="*/ 2407920 w 6004560"/>
              <a:gd name="connsiteY121" fmla="*/ 266700 h 2689860"/>
              <a:gd name="connsiteX122" fmla="*/ 2430780 w 6004560"/>
              <a:gd name="connsiteY122" fmla="*/ 259080 h 2689860"/>
              <a:gd name="connsiteX123" fmla="*/ 2468880 w 6004560"/>
              <a:gd name="connsiteY123" fmla="*/ 251460 h 2689860"/>
              <a:gd name="connsiteX124" fmla="*/ 2689860 w 6004560"/>
              <a:gd name="connsiteY124" fmla="*/ 259080 h 2689860"/>
              <a:gd name="connsiteX125" fmla="*/ 2735580 w 6004560"/>
              <a:gd name="connsiteY125" fmla="*/ 266700 h 2689860"/>
              <a:gd name="connsiteX126" fmla="*/ 3025140 w 6004560"/>
              <a:gd name="connsiteY126" fmla="*/ 259080 h 2689860"/>
              <a:gd name="connsiteX127" fmla="*/ 3093720 w 6004560"/>
              <a:gd name="connsiteY127" fmla="*/ 251460 h 2689860"/>
              <a:gd name="connsiteX128" fmla="*/ 3200400 w 6004560"/>
              <a:gd name="connsiteY128" fmla="*/ 243840 h 2689860"/>
              <a:gd name="connsiteX129" fmla="*/ 3230880 w 6004560"/>
              <a:gd name="connsiteY129" fmla="*/ 236220 h 2689860"/>
              <a:gd name="connsiteX130" fmla="*/ 3375660 w 6004560"/>
              <a:gd name="connsiteY130" fmla="*/ 228600 h 2689860"/>
              <a:gd name="connsiteX131" fmla="*/ 3444240 w 6004560"/>
              <a:gd name="connsiteY131" fmla="*/ 220980 h 2689860"/>
              <a:gd name="connsiteX132" fmla="*/ 3489960 w 6004560"/>
              <a:gd name="connsiteY132" fmla="*/ 213360 h 2689860"/>
              <a:gd name="connsiteX133" fmla="*/ 3710940 w 6004560"/>
              <a:gd name="connsiteY133" fmla="*/ 205740 h 2689860"/>
              <a:gd name="connsiteX134" fmla="*/ 3848100 w 6004560"/>
              <a:gd name="connsiteY134" fmla="*/ 190500 h 2689860"/>
              <a:gd name="connsiteX135" fmla="*/ 3893820 w 6004560"/>
              <a:gd name="connsiteY135" fmla="*/ 182880 h 2689860"/>
              <a:gd name="connsiteX136" fmla="*/ 4030980 w 6004560"/>
              <a:gd name="connsiteY136" fmla="*/ 175260 h 2689860"/>
              <a:gd name="connsiteX137" fmla="*/ 4145280 w 6004560"/>
              <a:gd name="connsiteY137" fmla="*/ 152400 h 2689860"/>
              <a:gd name="connsiteX138" fmla="*/ 4198620 w 6004560"/>
              <a:gd name="connsiteY138" fmla="*/ 137160 h 2689860"/>
              <a:gd name="connsiteX139" fmla="*/ 4221480 w 6004560"/>
              <a:gd name="connsiteY139" fmla="*/ 129540 h 2689860"/>
              <a:gd name="connsiteX140" fmla="*/ 4381500 w 6004560"/>
              <a:gd name="connsiteY140" fmla="*/ 91440 h 2689860"/>
              <a:gd name="connsiteX141" fmla="*/ 4480560 w 6004560"/>
              <a:gd name="connsiteY141" fmla="*/ 68580 h 2689860"/>
              <a:gd name="connsiteX142" fmla="*/ 4640580 w 6004560"/>
              <a:gd name="connsiteY142" fmla="*/ 45720 h 2689860"/>
              <a:gd name="connsiteX143" fmla="*/ 4701540 w 6004560"/>
              <a:gd name="connsiteY143" fmla="*/ 30480 h 2689860"/>
              <a:gd name="connsiteX144" fmla="*/ 5120640 w 6004560"/>
              <a:gd name="connsiteY144" fmla="*/ 7620 h 2689860"/>
              <a:gd name="connsiteX145" fmla="*/ 5280660 w 6004560"/>
              <a:gd name="connsiteY145" fmla="*/ 0 h 2689860"/>
              <a:gd name="connsiteX146" fmla="*/ 5646420 w 6004560"/>
              <a:gd name="connsiteY146" fmla="*/ 7620 h 2689860"/>
              <a:gd name="connsiteX147" fmla="*/ 5753100 w 6004560"/>
              <a:gd name="connsiteY147" fmla="*/ 38100 h 2689860"/>
              <a:gd name="connsiteX148" fmla="*/ 5775960 w 6004560"/>
              <a:gd name="connsiteY148" fmla="*/ 45720 h 2689860"/>
              <a:gd name="connsiteX149" fmla="*/ 5806440 w 6004560"/>
              <a:gd name="connsiteY149" fmla="*/ 53340 h 2689860"/>
              <a:gd name="connsiteX150" fmla="*/ 5829300 w 6004560"/>
              <a:gd name="connsiteY150" fmla="*/ 60960 h 2689860"/>
              <a:gd name="connsiteX151" fmla="*/ 6004560 w 6004560"/>
              <a:gd name="connsiteY151" fmla="*/ 76200 h 268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6004560" h="2689860">
                <a:moveTo>
                  <a:pt x="6004560" y="76200"/>
                </a:moveTo>
                <a:lnTo>
                  <a:pt x="6004560" y="76200"/>
                </a:lnTo>
                <a:cubicBezTo>
                  <a:pt x="5979160" y="96520"/>
                  <a:pt x="5954591" y="117924"/>
                  <a:pt x="5928360" y="137160"/>
                </a:cubicBezTo>
                <a:cubicBezTo>
                  <a:pt x="5916417" y="145918"/>
                  <a:pt x="5901951" y="150927"/>
                  <a:pt x="5890260" y="160020"/>
                </a:cubicBezTo>
                <a:cubicBezTo>
                  <a:pt x="5878918" y="168841"/>
                  <a:pt x="5871122" y="181679"/>
                  <a:pt x="5859780" y="190500"/>
                </a:cubicBezTo>
                <a:cubicBezTo>
                  <a:pt x="5820961" y="220692"/>
                  <a:pt x="5828008" y="205595"/>
                  <a:pt x="5791200" y="228600"/>
                </a:cubicBezTo>
                <a:cubicBezTo>
                  <a:pt x="5780430" y="235331"/>
                  <a:pt x="5771490" y="244729"/>
                  <a:pt x="5760720" y="251460"/>
                </a:cubicBezTo>
                <a:cubicBezTo>
                  <a:pt x="5751087" y="257480"/>
                  <a:pt x="5739795" y="260557"/>
                  <a:pt x="5730240" y="266700"/>
                </a:cubicBezTo>
                <a:cubicBezTo>
                  <a:pt x="5704160" y="283466"/>
                  <a:pt x="5680154" y="303327"/>
                  <a:pt x="5654040" y="320040"/>
                </a:cubicBezTo>
                <a:cubicBezTo>
                  <a:pt x="5605705" y="350974"/>
                  <a:pt x="5506476" y="411069"/>
                  <a:pt x="5448300" y="434340"/>
                </a:cubicBezTo>
                <a:cubicBezTo>
                  <a:pt x="5428853" y="442119"/>
                  <a:pt x="5407322" y="443300"/>
                  <a:pt x="5387340" y="449580"/>
                </a:cubicBezTo>
                <a:cubicBezTo>
                  <a:pt x="5318376" y="471254"/>
                  <a:pt x="5249032" y="492107"/>
                  <a:pt x="5181600" y="518160"/>
                </a:cubicBezTo>
                <a:cubicBezTo>
                  <a:pt x="4965150" y="601788"/>
                  <a:pt x="5140699" y="560195"/>
                  <a:pt x="4922520" y="624840"/>
                </a:cubicBezTo>
                <a:cubicBezTo>
                  <a:pt x="4897684" y="632199"/>
                  <a:pt x="4871560" y="634255"/>
                  <a:pt x="4846320" y="640080"/>
                </a:cubicBezTo>
                <a:cubicBezTo>
                  <a:pt x="4838494" y="641886"/>
                  <a:pt x="4831363" y="646263"/>
                  <a:pt x="4823460" y="647700"/>
                </a:cubicBezTo>
                <a:cubicBezTo>
                  <a:pt x="4803312" y="651363"/>
                  <a:pt x="4782798" y="652614"/>
                  <a:pt x="4762500" y="655320"/>
                </a:cubicBezTo>
                <a:cubicBezTo>
                  <a:pt x="4744697" y="657694"/>
                  <a:pt x="4727040" y="661237"/>
                  <a:pt x="4709160" y="662940"/>
                </a:cubicBezTo>
                <a:cubicBezTo>
                  <a:pt x="4673670" y="666320"/>
                  <a:pt x="4637928" y="666762"/>
                  <a:pt x="4602480" y="670560"/>
                </a:cubicBezTo>
                <a:cubicBezTo>
                  <a:pt x="4566763" y="674387"/>
                  <a:pt x="4531465" y="681520"/>
                  <a:pt x="4495800" y="685800"/>
                </a:cubicBezTo>
                <a:cubicBezTo>
                  <a:pt x="4467945" y="689143"/>
                  <a:pt x="4439920" y="690880"/>
                  <a:pt x="4411980" y="693420"/>
                </a:cubicBezTo>
                <a:cubicBezTo>
                  <a:pt x="4320219" y="730125"/>
                  <a:pt x="4431781" y="688648"/>
                  <a:pt x="4328160" y="716280"/>
                </a:cubicBezTo>
                <a:cubicBezTo>
                  <a:pt x="4304877" y="722489"/>
                  <a:pt x="4282440" y="731520"/>
                  <a:pt x="4259580" y="739140"/>
                </a:cubicBezTo>
                <a:cubicBezTo>
                  <a:pt x="4244340" y="744220"/>
                  <a:pt x="4228625" y="748052"/>
                  <a:pt x="4213860" y="754380"/>
                </a:cubicBezTo>
                <a:cubicBezTo>
                  <a:pt x="4196080" y="762000"/>
                  <a:pt x="4178481" y="770056"/>
                  <a:pt x="4160520" y="777240"/>
                </a:cubicBezTo>
                <a:cubicBezTo>
                  <a:pt x="4153062" y="780223"/>
                  <a:pt x="4145563" y="783423"/>
                  <a:pt x="4137660" y="784860"/>
                </a:cubicBezTo>
                <a:cubicBezTo>
                  <a:pt x="4083718" y="794668"/>
                  <a:pt x="4084214" y="788096"/>
                  <a:pt x="4038600" y="800100"/>
                </a:cubicBezTo>
                <a:cubicBezTo>
                  <a:pt x="3960969" y="820529"/>
                  <a:pt x="3959019" y="821547"/>
                  <a:pt x="3909060" y="838200"/>
                </a:cubicBezTo>
                <a:cubicBezTo>
                  <a:pt x="3898900" y="845820"/>
                  <a:pt x="3889607" y="854759"/>
                  <a:pt x="3878580" y="861060"/>
                </a:cubicBezTo>
                <a:cubicBezTo>
                  <a:pt x="3863752" y="869533"/>
                  <a:pt x="3840086" y="869937"/>
                  <a:pt x="3825240" y="876300"/>
                </a:cubicBezTo>
                <a:cubicBezTo>
                  <a:pt x="3772037" y="899101"/>
                  <a:pt x="3731148" y="925466"/>
                  <a:pt x="3680460" y="952500"/>
                </a:cubicBezTo>
                <a:cubicBezTo>
                  <a:pt x="3665426" y="960518"/>
                  <a:pt x="3649458" y="966775"/>
                  <a:pt x="3634740" y="975360"/>
                </a:cubicBezTo>
                <a:cubicBezTo>
                  <a:pt x="3618919" y="984589"/>
                  <a:pt x="3603925" y="995194"/>
                  <a:pt x="3589020" y="1005840"/>
                </a:cubicBezTo>
                <a:cubicBezTo>
                  <a:pt x="3568351" y="1020603"/>
                  <a:pt x="3549840" y="1038492"/>
                  <a:pt x="3528060" y="1051560"/>
                </a:cubicBezTo>
                <a:cubicBezTo>
                  <a:pt x="3498839" y="1069093"/>
                  <a:pt x="3469387" y="1087918"/>
                  <a:pt x="3436620" y="1097280"/>
                </a:cubicBezTo>
                <a:cubicBezTo>
                  <a:pt x="3343248" y="1123958"/>
                  <a:pt x="3421610" y="1098024"/>
                  <a:pt x="3337560" y="1135380"/>
                </a:cubicBezTo>
                <a:cubicBezTo>
                  <a:pt x="3330220" y="1138642"/>
                  <a:pt x="3321884" y="1139408"/>
                  <a:pt x="3314700" y="1143000"/>
                </a:cubicBezTo>
                <a:cubicBezTo>
                  <a:pt x="3301453" y="1149624"/>
                  <a:pt x="3289547" y="1158667"/>
                  <a:pt x="3276600" y="1165860"/>
                </a:cubicBezTo>
                <a:cubicBezTo>
                  <a:pt x="3246623" y="1182514"/>
                  <a:pt x="3169291" y="1215547"/>
                  <a:pt x="3154680" y="1219200"/>
                </a:cubicBezTo>
                <a:cubicBezTo>
                  <a:pt x="3133910" y="1224393"/>
                  <a:pt x="3062540" y="1241516"/>
                  <a:pt x="3040380" y="1249680"/>
                </a:cubicBezTo>
                <a:cubicBezTo>
                  <a:pt x="3009396" y="1261095"/>
                  <a:pt x="2979473" y="1275208"/>
                  <a:pt x="2948940" y="1287780"/>
                </a:cubicBezTo>
                <a:cubicBezTo>
                  <a:pt x="2898469" y="1308562"/>
                  <a:pt x="2905136" y="1301652"/>
                  <a:pt x="2849880" y="1341120"/>
                </a:cubicBezTo>
                <a:cubicBezTo>
                  <a:pt x="2832100" y="1353820"/>
                  <a:pt x="2815373" y="1368142"/>
                  <a:pt x="2796540" y="1379220"/>
                </a:cubicBezTo>
                <a:cubicBezTo>
                  <a:pt x="2773722" y="1392642"/>
                  <a:pt x="2715102" y="1421606"/>
                  <a:pt x="2682240" y="1432560"/>
                </a:cubicBezTo>
                <a:cubicBezTo>
                  <a:pt x="2672305" y="1435872"/>
                  <a:pt x="2661602" y="1436601"/>
                  <a:pt x="2651760" y="1440180"/>
                </a:cubicBezTo>
                <a:cubicBezTo>
                  <a:pt x="2633581" y="1446791"/>
                  <a:pt x="2616532" y="1456248"/>
                  <a:pt x="2598420" y="1463040"/>
                </a:cubicBezTo>
                <a:cubicBezTo>
                  <a:pt x="2575858" y="1471501"/>
                  <a:pt x="2529840" y="1485900"/>
                  <a:pt x="2529840" y="1485900"/>
                </a:cubicBezTo>
                <a:cubicBezTo>
                  <a:pt x="2519680" y="1493520"/>
                  <a:pt x="2510387" y="1502459"/>
                  <a:pt x="2499360" y="1508760"/>
                </a:cubicBezTo>
                <a:cubicBezTo>
                  <a:pt x="2489086" y="1514631"/>
                  <a:pt x="2454928" y="1521031"/>
                  <a:pt x="2446020" y="1524000"/>
                </a:cubicBezTo>
                <a:cubicBezTo>
                  <a:pt x="2417816" y="1533401"/>
                  <a:pt x="2390140" y="1544320"/>
                  <a:pt x="2362200" y="1554480"/>
                </a:cubicBezTo>
                <a:cubicBezTo>
                  <a:pt x="2308966" y="1594405"/>
                  <a:pt x="2347098" y="1571281"/>
                  <a:pt x="2255520" y="1600200"/>
                </a:cubicBezTo>
                <a:cubicBezTo>
                  <a:pt x="2232542" y="1607456"/>
                  <a:pt x="2210109" y="1616440"/>
                  <a:pt x="2186940" y="1623060"/>
                </a:cubicBezTo>
                <a:cubicBezTo>
                  <a:pt x="2156731" y="1631691"/>
                  <a:pt x="2095500" y="1645920"/>
                  <a:pt x="2095500" y="1645920"/>
                </a:cubicBezTo>
                <a:cubicBezTo>
                  <a:pt x="1910732" y="1769099"/>
                  <a:pt x="2114758" y="1637177"/>
                  <a:pt x="1981200" y="1714500"/>
                </a:cubicBezTo>
                <a:cubicBezTo>
                  <a:pt x="1947646" y="1733926"/>
                  <a:pt x="1918138" y="1761061"/>
                  <a:pt x="1882140" y="1775460"/>
                </a:cubicBezTo>
                <a:cubicBezTo>
                  <a:pt x="1836718" y="1793629"/>
                  <a:pt x="1833401" y="1793732"/>
                  <a:pt x="1783080" y="1821180"/>
                </a:cubicBezTo>
                <a:cubicBezTo>
                  <a:pt x="1775040" y="1825565"/>
                  <a:pt x="1768226" y="1831972"/>
                  <a:pt x="1760220" y="1836420"/>
                </a:cubicBezTo>
                <a:cubicBezTo>
                  <a:pt x="1745325" y="1844695"/>
                  <a:pt x="1729111" y="1850514"/>
                  <a:pt x="1714500" y="1859280"/>
                </a:cubicBezTo>
                <a:cubicBezTo>
                  <a:pt x="1703610" y="1865814"/>
                  <a:pt x="1694587" y="1875095"/>
                  <a:pt x="1684020" y="1882140"/>
                </a:cubicBezTo>
                <a:cubicBezTo>
                  <a:pt x="1671697" y="1890355"/>
                  <a:pt x="1658534" y="1897238"/>
                  <a:pt x="1645920" y="1905000"/>
                </a:cubicBezTo>
                <a:lnTo>
                  <a:pt x="1584960" y="1943100"/>
                </a:lnTo>
                <a:cubicBezTo>
                  <a:pt x="1572346" y="1950862"/>
                  <a:pt x="1559183" y="1957745"/>
                  <a:pt x="1546860" y="1965960"/>
                </a:cubicBezTo>
                <a:cubicBezTo>
                  <a:pt x="1531620" y="1976120"/>
                  <a:pt x="1517104" y="1987460"/>
                  <a:pt x="1501140" y="1996440"/>
                </a:cubicBezTo>
                <a:cubicBezTo>
                  <a:pt x="1284393" y="2118360"/>
                  <a:pt x="1525524" y="1976120"/>
                  <a:pt x="1379220" y="2057400"/>
                </a:cubicBezTo>
                <a:cubicBezTo>
                  <a:pt x="1356360" y="2070100"/>
                  <a:pt x="1334030" y="2083805"/>
                  <a:pt x="1310640" y="2095500"/>
                </a:cubicBezTo>
                <a:cubicBezTo>
                  <a:pt x="1280183" y="2110728"/>
                  <a:pt x="1197495" y="2134469"/>
                  <a:pt x="1181100" y="2141220"/>
                </a:cubicBezTo>
                <a:cubicBezTo>
                  <a:pt x="1167405" y="2146859"/>
                  <a:pt x="1156506" y="2158002"/>
                  <a:pt x="1143000" y="2164080"/>
                </a:cubicBezTo>
                <a:cubicBezTo>
                  <a:pt x="1105579" y="2180919"/>
                  <a:pt x="1066198" y="2193134"/>
                  <a:pt x="1028700" y="2209800"/>
                </a:cubicBezTo>
                <a:cubicBezTo>
                  <a:pt x="1020331" y="2213519"/>
                  <a:pt x="1013693" y="2220328"/>
                  <a:pt x="1005840" y="2225040"/>
                </a:cubicBezTo>
                <a:cubicBezTo>
                  <a:pt x="951988" y="2257351"/>
                  <a:pt x="969393" y="2249889"/>
                  <a:pt x="929640" y="2263140"/>
                </a:cubicBezTo>
                <a:cubicBezTo>
                  <a:pt x="846851" y="2345929"/>
                  <a:pt x="957438" y="2242157"/>
                  <a:pt x="883920" y="2293620"/>
                </a:cubicBezTo>
                <a:cubicBezTo>
                  <a:pt x="864736" y="2307049"/>
                  <a:pt x="848866" y="2324711"/>
                  <a:pt x="830580" y="2339340"/>
                </a:cubicBezTo>
                <a:cubicBezTo>
                  <a:pt x="823429" y="2345061"/>
                  <a:pt x="815340" y="2349500"/>
                  <a:pt x="807720" y="2354580"/>
                </a:cubicBezTo>
                <a:cubicBezTo>
                  <a:pt x="767080" y="2415540"/>
                  <a:pt x="820420" y="2341880"/>
                  <a:pt x="769620" y="2392680"/>
                </a:cubicBezTo>
                <a:cubicBezTo>
                  <a:pt x="763144" y="2399156"/>
                  <a:pt x="761415" y="2409677"/>
                  <a:pt x="754380" y="2415540"/>
                </a:cubicBezTo>
                <a:cubicBezTo>
                  <a:pt x="745654" y="2422812"/>
                  <a:pt x="732987" y="2423964"/>
                  <a:pt x="723900" y="2430780"/>
                </a:cubicBezTo>
                <a:cubicBezTo>
                  <a:pt x="614693" y="2512685"/>
                  <a:pt x="776096" y="2411654"/>
                  <a:pt x="655320" y="2484120"/>
                </a:cubicBezTo>
                <a:cubicBezTo>
                  <a:pt x="629591" y="2522713"/>
                  <a:pt x="651609" y="2496754"/>
                  <a:pt x="601980" y="2529840"/>
                </a:cubicBezTo>
                <a:cubicBezTo>
                  <a:pt x="591413" y="2536885"/>
                  <a:pt x="581143" y="2544435"/>
                  <a:pt x="571500" y="2552700"/>
                </a:cubicBezTo>
                <a:cubicBezTo>
                  <a:pt x="563318" y="2559713"/>
                  <a:pt x="557606" y="2569582"/>
                  <a:pt x="548640" y="2575560"/>
                </a:cubicBezTo>
                <a:cubicBezTo>
                  <a:pt x="541957" y="2580015"/>
                  <a:pt x="533400" y="2580640"/>
                  <a:pt x="525780" y="2583180"/>
                </a:cubicBezTo>
                <a:cubicBezTo>
                  <a:pt x="519668" y="2588273"/>
                  <a:pt x="464328" y="2635713"/>
                  <a:pt x="449580" y="2644140"/>
                </a:cubicBezTo>
                <a:cubicBezTo>
                  <a:pt x="442606" y="2648125"/>
                  <a:pt x="434241" y="2648940"/>
                  <a:pt x="426720" y="2651760"/>
                </a:cubicBezTo>
                <a:cubicBezTo>
                  <a:pt x="413913" y="2656563"/>
                  <a:pt x="401119" y="2661445"/>
                  <a:pt x="388620" y="2667000"/>
                </a:cubicBezTo>
                <a:cubicBezTo>
                  <a:pt x="337388" y="2689770"/>
                  <a:pt x="379656" y="2676861"/>
                  <a:pt x="327660" y="2689860"/>
                </a:cubicBezTo>
                <a:cubicBezTo>
                  <a:pt x="317500" y="2687320"/>
                  <a:pt x="305702" y="2688327"/>
                  <a:pt x="297180" y="2682240"/>
                </a:cubicBezTo>
                <a:cubicBezTo>
                  <a:pt x="273483" y="2665314"/>
                  <a:pt x="267203" y="2630408"/>
                  <a:pt x="259080" y="2606040"/>
                </a:cubicBezTo>
                <a:cubicBezTo>
                  <a:pt x="262080" y="2540038"/>
                  <a:pt x="263771" y="2436042"/>
                  <a:pt x="274320" y="2362200"/>
                </a:cubicBezTo>
                <a:cubicBezTo>
                  <a:pt x="275801" y="2351833"/>
                  <a:pt x="279886" y="2341989"/>
                  <a:pt x="281940" y="2331720"/>
                </a:cubicBezTo>
                <a:cubicBezTo>
                  <a:pt x="284970" y="2316570"/>
                  <a:pt x="287211" y="2301271"/>
                  <a:pt x="289560" y="2286000"/>
                </a:cubicBezTo>
                <a:cubicBezTo>
                  <a:pt x="290839" y="2277686"/>
                  <a:pt x="299551" y="2208557"/>
                  <a:pt x="304800" y="2194560"/>
                </a:cubicBezTo>
                <a:cubicBezTo>
                  <a:pt x="308016" y="2185985"/>
                  <a:pt x="314960" y="2179320"/>
                  <a:pt x="320040" y="2171700"/>
                </a:cubicBezTo>
                <a:cubicBezTo>
                  <a:pt x="337210" y="2068680"/>
                  <a:pt x="312909" y="2193093"/>
                  <a:pt x="365760" y="2034540"/>
                </a:cubicBezTo>
                <a:cubicBezTo>
                  <a:pt x="384568" y="1978117"/>
                  <a:pt x="370497" y="2019177"/>
                  <a:pt x="411480" y="1912620"/>
                </a:cubicBezTo>
                <a:cubicBezTo>
                  <a:pt x="414020" y="1877060"/>
                  <a:pt x="420554" y="1841561"/>
                  <a:pt x="419100" y="1805940"/>
                </a:cubicBezTo>
                <a:cubicBezTo>
                  <a:pt x="415461" y="1716788"/>
                  <a:pt x="404699" y="1628064"/>
                  <a:pt x="396240" y="1539240"/>
                </a:cubicBezTo>
                <a:cubicBezTo>
                  <a:pt x="394528" y="1521259"/>
                  <a:pt x="384611" y="1460042"/>
                  <a:pt x="381000" y="1440180"/>
                </a:cubicBezTo>
                <a:cubicBezTo>
                  <a:pt x="378683" y="1427437"/>
                  <a:pt x="375278" y="1414892"/>
                  <a:pt x="373380" y="1402080"/>
                </a:cubicBezTo>
                <a:cubicBezTo>
                  <a:pt x="365115" y="1346292"/>
                  <a:pt x="357974" y="1290342"/>
                  <a:pt x="350520" y="1234440"/>
                </a:cubicBezTo>
                <a:cubicBezTo>
                  <a:pt x="342240" y="1172340"/>
                  <a:pt x="345319" y="1182973"/>
                  <a:pt x="335280" y="1127760"/>
                </a:cubicBezTo>
                <a:cubicBezTo>
                  <a:pt x="332963" y="1115017"/>
                  <a:pt x="330801" y="1102225"/>
                  <a:pt x="327660" y="1089660"/>
                </a:cubicBezTo>
                <a:cubicBezTo>
                  <a:pt x="325712" y="1081868"/>
                  <a:pt x="321988" y="1074592"/>
                  <a:pt x="320040" y="1066800"/>
                </a:cubicBezTo>
                <a:cubicBezTo>
                  <a:pt x="311095" y="1031020"/>
                  <a:pt x="315796" y="1024109"/>
                  <a:pt x="297180" y="990600"/>
                </a:cubicBezTo>
                <a:cubicBezTo>
                  <a:pt x="291012" y="979498"/>
                  <a:pt x="281549" y="970562"/>
                  <a:pt x="274320" y="960120"/>
                </a:cubicBezTo>
                <a:cubicBezTo>
                  <a:pt x="243048" y="914949"/>
                  <a:pt x="214152" y="868131"/>
                  <a:pt x="182880" y="822960"/>
                </a:cubicBezTo>
                <a:cubicBezTo>
                  <a:pt x="170443" y="804995"/>
                  <a:pt x="162960" y="781740"/>
                  <a:pt x="144780" y="769620"/>
                </a:cubicBezTo>
                <a:cubicBezTo>
                  <a:pt x="137160" y="764540"/>
                  <a:pt x="128955" y="760243"/>
                  <a:pt x="121920" y="754380"/>
                </a:cubicBezTo>
                <a:cubicBezTo>
                  <a:pt x="107582" y="742432"/>
                  <a:pt x="84899" y="716698"/>
                  <a:pt x="76200" y="701040"/>
                </a:cubicBezTo>
                <a:cubicBezTo>
                  <a:pt x="66121" y="682898"/>
                  <a:pt x="40428" y="601343"/>
                  <a:pt x="38100" y="594360"/>
                </a:cubicBezTo>
                <a:cubicBezTo>
                  <a:pt x="29130" y="567449"/>
                  <a:pt x="18678" y="538041"/>
                  <a:pt x="15240" y="510540"/>
                </a:cubicBezTo>
                <a:cubicBezTo>
                  <a:pt x="4140" y="421741"/>
                  <a:pt x="9474" y="469974"/>
                  <a:pt x="0" y="365760"/>
                </a:cubicBezTo>
                <a:cubicBezTo>
                  <a:pt x="7953" y="322019"/>
                  <a:pt x="9382" y="282520"/>
                  <a:pt x="30480" y="243840"/>
                </a:cubicBezTo>
                <a:cubicBezTo>
                  <a:pt x="39251" y="227760"/>
                  <a:pt x="43191" y="202562"/>
                  <a:pt x="60960" y="198120"/>
                </a:cubicBezTo>
                <a:cubicBezTo>
                  <a:pt x="99232" y="188552"/>
                  <a:pt x="81505" y="193812"/>
                  <a:pt x="114300" y="182880"/>
                </a:cubicBezTo>
                <a:lnTo>
                  <a:pt x="335280" y="190500"/>
                </a:lnTo>
                <a:cubicBezTo>
                  <a:pt x="600786" y="204852"/>
                  <a:pt x="188418" y="188925"/>
                  <a:pt x="457200" y="213360"/>
                </a:cubicBezTo>
                <a:cubicBezTo>
                  <a:pt x="513080" y="218440"/>
                  <a:pt x="568846" y="224987"/>
                  <a:pt x="624840" y="228600"/>
                </a:cubicBezTo>
                <a:cubicBezTo>
                  <a:pt x="1111079" y="259970"/>
                  <a:pt x="631927" y="230990"/>
                  <a:pt x="1051560" y="251460"/>
                </a:cubicBezTo>
                <a:cubicBezTo>
                  <a:pt x="1092231" y="253444"/>
                  <a:pt x="1132798" y="257349"/>
                  <a:pt x="1173480" y="259080"/>
                </a:cubicBezTo>
                <a:cubicBezTo>
                  <a:pt x="1313156" y="265024"/>
                  <a:pt x="1586533" y="271121"/>
                  <a:pt x="1714500" y="274320"/>
                </a:cubicBezTo>
                <a:cubicBezTo>
                  <a:pt x="1810685" y="285007"/>
                  <a:pt x="1837673" y="289560"/>
                  <a:pt x="1958340" y="289560"/>
                </a:cubicBezTo>
                <a:cubicBezTo>
                  <a:pt x="2085365" y="289560"/>
                  <a:pt x="2212340" y="284480"/>
                  <a:pt x="2339340" y="281940"/>
                </a:cubicBezTo>
                <a:cubicBezTo>
                  <a:pt x="2390801" y="264786"/>
                  <a:pt x="2327456" y="284581"/>
                  <a:pt x="2407920" y="266700"/>
                </a:cubicBezTo>
                <a:cubicBezTo>
                  <a:pt x="2415761" y="264958"/>
                  <a:pt x="2422988" y="261028"/>
                  <a:pt x="2430780" y="259080"/>
                </a:cubicBezTo>
                <a:cubicBezTo>
                  <a:pt x="2443345" y="255939"/>
                  <a:pt x="2456180" y="254000"/>
                  <a:pt x="2468880" y="251460"/>
                </a:cubicBezTo>
                <a:cubicBezTo>
                  <a:pt x="2542540" y="254000"/>
                  <a:pt x="2616276" y="254875"/>
                  <a:pt x="2689860" y="259080"/>
                </a:cubicBezTo>
                <a:cubicBezTo>
                  <a:pt x="2705285" y="259961"/>
                  <a:pt x="2720130" y="266700"/>
                  <a:pt x="2735580" y="266700"/>
                </a:cubicBezTo>
                <a:cubicBezTo>
                  <a:pt x="2832133" y="266700"/>
                  <a:pt x="2928620" y="261620"/>
                  <a:pt x="3025140" y="259080"/>
                </a:cubicBezTo>
                <a:cubicBezTo>
                  <a:pt x="3048000" y="256540"/>
                  <a:pt x="3070806" y="253453"/>
                  <a:pt x="3093720" y="251460"/>
                </a:cubicBezTo>
                <a:cubicBezTo>
                  <a:pt x="3129237" y="248372"/>
                  <a:pt x="3164967" y="247777"/>
                  <a:pt x="3200400" y="243840"/>
                </a:cubicBezTo>
                <a:cubicBezTo>
                  <a:pt x="3210809" y="242683"/>
                  <a:pt x="3220447" y="237127"/>
                  <a:pt x="3230880" y="236220"/>
                </a:cubicBezTo>
                <a:cubicBezTo>
                  <a:pt x="3279025" y="232033"/>
                  <a:pt x="3327400" y="231140"/>
                  <a:pt x="3375660" y="228600"/>
                </a:cubicBezTo>
                <a:cubicBezTo>
                  <a:pt x="3398520" y="226060"/>
                  <a:pt x="3421441" y="224020"/>
                  <a:pt x="3444240" y="220980"/>
                </a:cubicBezTo>
                <a:cubicBezTo>
                  <a:pt x="3459555" y="218938"/>
                  <a:pt x="3474535" y="214241"/>
                  <a:pt x="3489960" y="213360"/>
                </a:cubicBezTo>
                <a:cubicBezTo>
                  <a:pt x="3563544" y="209155"/>
                  <a:pt x="3637280" y="208280"/>
                  <a:pt x="3710940" y="205740"/>
                </a:cubicBezTo>
                <a:cubicBezTo>
                  <a:pt x="3794614" y="189005"/>
                  <a:pt x="3702630" y="205813"/>
                  <a:pt x="3848100" y="190500"/>
                </a:cubicBezTo>
                <a:cubicBezTo>
                  <a:pt x="3863465" y="188883"/>
                  <a:pt x="3878423" y="184163"/>
                  <a:pt x="3893820" y="182880"/>
                </a:cubicBezTo>
                <a:cubicBezTo>
                  <a:pt x="3939452" y="179077"/>
                  <a:pt x="3985260" y="177800"/>
                  <a:pt x="4030980" y="175260"/>
                </a:cubicBezTo>
                <a:cubicBezTo>
                  <a:pt x="4109245" y="143954"/>
                  <a:pt x="4024745" y="173671"/>
                  <a:pt x="4145280" y="152400"/>
                </a:cubicBezTo>
                <a:cubicBezTo>
                  <a:pt x="4163490" y="149186"/>
                  <a:pt x="4180908" y="142473"/>
                  <a:pt x="4198620" y="137160"/>
                </a:cubicBezTo>
                <a:cubicBezTo>
                  <a:pt x="4206313" y="134852"/>
                  <a:pt x="4213688" y="131488"/>
                  <a:pt x="4221480" y="129540"/>
                </a:cubicBezTo>
                <a:cubicBezTo>
                  <a:pt x="4274674" y="116242"/>
                  <a:pt x="4328127" y="103998"/>
                  <a:pt x="4381500" y="91440"/>
                </a:cubicBezTo>
                <a:cubicBezTo>
                  <a:pt x="4414487" y="83678"/>
                  <a:pt x="4447013" y="73372"/>
                  <a:pt x="4480560" y="68580"/>
                </a:cubicBezTo>
                <a:cubicBezTo>
                  <a:pt x="4533900" y="60960"/>
                  <a:pt x="4588307" y="58788"/>
                  <a:pt x="4640580" y="45720"/>
                </a:cubicBezTo>
                <a:cubicBezTo>
                  <a:pt x="4660900" y="40640"/>
                  <a:pt x="4680716" y="32731"/>
                  <a:pt x="4701540" y="30480"/>
                </a:cubicBezTo>
                <a:cubicBezTo>
                  <a:pt x="4836098" y="15933"/>
                  <a:pt x="4985110" y="13387"/>
                  <a:pt x="5120640" y="7620"/>
                </a:cubicBezTo>
                <a:lnTo>
                  <a:pt x="5280660" y="0"/>
                </a:lnTo>
                <a:lnTo>
                  <a:pt x="5646420" y="7620"/>
                </a:lnTo>
                <a:cubicBezTo>
                  <a:pt x="5902856" y="16028"/>
                  <a:pt x="5698780" y="-16220"/>
                  <a:pt x="5753100" y="38100"/>
                </a:cubicBezTo>
                <a:cubicBezTo>
                  <a:pt x="5758780" y="43780"/>
                  <a:pt x="5768237" y="43513"/>
                  <a:pt x="5775960" y="45720"/>
                </a:cubicBezTo>
                <a:cubicBezTo>
                  <a:pt x="5786030" y="48597"/>
                  <a:pt x="5796370" y="50463"/>
                  <a:pt x="5806440" y="53340"/>
                </a:cubicBezTo>
                <a:cubicBezTo>
                  <a:pt x="5814163" y="55547"/>
                  <a:pt x="5821291" y="60344"/>
                  <a:pt x="5829300" y="60960"/>
                </a:cubicBezTo>
                <a:cubicBezTo>
                  <a:pt x="5887603" y="65445"/>
                  <a:pt x="5975350" y="73660"/>
                  <a:pt x="6004560" y="76200"/>
                </a:cubicBez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p:cNvSpPr/>
          <p:nvPr/>
        </p:nvSpPr>
        <p:spPr>
          <a:xfrm>
            <a:off x="5827489" y="2603988"/>
            <a:ext cx="2344054" cy="21263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9" name="Group 248"/>
          <p:cNvGrpSpPr/>
          <p:nvPr/>
        </p:nvGrpSpPr>
        <p:grpSpPr>
          <a:xfrm rot="151475">
            <a:off x="276429" y="2560615"/>
            <a:ext cx="5777434" cy="2165276"/>
            <a:chOff x="561966" y="3413107"/>
            <a:chExt cx="5777434" cy="2165276"/>
          </a:xfrm>
        </p:grpSpPr>
        <p:cxnSp>
          <p:nvCxnSpPr>
            <p:cNvPr id="250" name="Straight Arrow Connector 249"/>
            <p:cNvCxnSpPr>
              <a:stCxn id="253" idx="1"/>
              <a:endCxn id="251" idx="1"/>
            </p:cNvCxnSpPr>
            <p:nvPr/>
          </p:nvCxnSpPr>
          <p:spPr>
            <a:xfrm rot="21448525" flipH="1" flipV="1">
              <a:off x="3585680" y="3704673"/>
              <a:ext cx="1417875" cy="1873710"/>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1" name="Right Brace 250"/>
            <p:cNvSpPr/>
            <p:nvPr/>
          </p:nvSpPr>
          <p:spPr>
            <a:xfrm rot="3448666">
              <a:off x="3275061" y="700012"/>
              <a:ext cx="351243" cy="5777434"/>
            </a:xfrm>
            <a:prstGeom prst="rightBrace">
              <a:avLst>
                <a:gd name="adj1" fmla="val 246669"/>
                <a:gd name="adj2" fmla="val 50000"/>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52" name="Picture 251"/>
          <p:cNvPicPr>
            <a:picLocks noChangeAspect="1"/>
          </p:cNvPicPr>
          <p:nvPr/>
        </p:nvPicPr>
        <p:blipFill>
          <a:blip r:embed="rId8"/>
          <a:stretch>
            <a:fillRect/>
          </a:stretch>
        </p:blipFill>
        <p:spPr>
          <a:xfrm>
            <a:off x="4743601" y="3188188"/>
            <a:ext cx="3328373" cy="1958830"/>
          </a:xfrm>
          <a:prstGeom prst="rect">
            <a:avLst/>
          </a:prstGeom>
        </p:spPr>
      </p:pic>
      <p:sp>
        <p:nvSpPr>
          <p:cNvPr id="253" name="Rectangle 252"/>
          <p:cNvSpPr/>
          <p:nvPr/>
        </p:nvSpPr>
        <p:spPr>
          <a:xfrm>
            <a:off x="4710777" y="4333470"/>
            <a:ext cx="3074323" cy="8589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p:cNvSpPr/>
          <p:nvPr/>
        </p:nvSpPr>
        <p:spPr>
          <a:xfrm>
            <a:off x="4858925" y="944672"/>
            <a:ext cx="535916" cy="3918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5" name="Straight Connector 254"/>
          <p:cNvCxnSpPr/>
          <p:nvPr/>
        </p:nvCxnSpPr>
        <p:spPr>
          <a:xfrm flipH="1">
            <a:off x="4285052" y="944672"/>
            <a:ext cx="571307" cy="6600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a:off x="5394841" y="961915"/>
            <a:ext cx="3704209" cy="6428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57" name="Group 256"/>
          <p:cNvGrpSpPr/>
          <p:nvPr/>
        </p:nvGrpSpPr>
        <p:grpSpPr>
          <a:xfrm>
            <a:off x="4303019" y="1621963"/>
            <a:ext cx="4814000" cy="3997339"/>
            <a:chOff x="6420897" y="2475451"/>
            <a:chExt cx="4814000" cy="3997339"/>
          </a:xfrm>
        </p:grpSpPr>
        <p:pic>
          <p:nvPicPr>
            <p:cNvPr id="258" name="Picture 25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20897" y="2475451"/>
              <a:ext cx="4814000" cy="3997339"/>
            </a:xfrm>
            <a:prstGeom prst="rect">
              <a:avLst/>
            </a:prstGeom>
            <a:ln w="38100">
              <a:solidFill>
                <a:srgbClr val="FF0000"/>
              </a:solidFill>
            </a:ln>
          </p:spPr>
        </p:pic>
        <p:sp>
          <p:nvSpPr>
            <p:cNvPr id="259" name="TextBox 258"/>
            <p:cNvSpPr txBox="1"/>
            <p:nvPr/>
          </p:nvSpPr>
          <p:spPr>
            <a:xfrm>
              <a:off x="6420897" y="2483505"/>
              <a:ext cx="1665841" cy="369332"/>
            </a:xfrm>
            <a:prstGeom prst="rect">
              <a:avLst/>
            </a:prstGeom>
            <a:noFill/>
            <a:ln>
              <a:noFill/>
            </a:ln>
          </p:spPr>
          <p:txBody>
            <a:bodyPr wrap="none" rtlCol="0">
              <a:spAutoFit/>
            </a:bodyPr>
            <a:lstStyle/>
            <a:p>
              <a:r>
                <a:rPr lang="en-US" b="1" dirty="0" smtClean="0">
                  <a:latin typeface="Arial" panose="020B0604020202020204" pitchFamily="34" charset="0"/>
                  <a:cs typeface="Arial" panose="020B0604020202020204" pitchFamily="34" charset="0"/>
                </a:rPr>
                <a:t>+0m (current)</a:t>
              </a:r>
              <a:endParaRPr lang="en-US" b="1" dirty="0">
                <a:latin typeface="Arial" panose="020B0604020202020204" pitchFamily="34" charset="0"/>
                <a:cs typeface="Arial" panose="020B0604020202020204" pitchFamily="34" charset="0"/>
              </a:endParaRPr>
            </a:p>
          </p:txBody>
        </p:sp>
      </p:grpSp>
      <p:grpSp>
        <p:nvGrpSpPr>
          <p:cNvPr id="260" name="Group 259"/>
          <p:cNvGrpSpPr/>
          <p:nvPr/>
        </p:nvGrpSpPr>
        <p:grpSpPr>
          <a:xfrm>
            <a:off x="4303140" y="1621981"/>
            <a:ext cx="4817049" cy="3999871"/>
            <a:chOff x="6425102" y="2468197"/>
            <a:chExt cx="4817049" cy="3999871"/>
          </a:xfrm>
        </p:grpSpPr>
        <p:pic>
          <p:nvPicPr>
            <p:cNvPr id="261" name="Picture 26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25102" y="2468197"/>
              <a:ext cx="4817049" cy="3999871"/>
            </a:xfrm>
            <a:prstGeom prst="rect">
              <a:avLst/>
            </a:prstGeom>
          </p:spPr>
        </p:pic>
        <p:sp>
          <p:nvSpPr>
            <p:cNvPr id="262" name="TextBox 261"/>
            <p:cNvSpPr txBox="1"/>
            <p:nvPr/>
          </p:nvSpPr>
          <p:spPr>
            <a:xfrm>
              <a:off x="6433739" y="2493411"/>
              <a:ext cx="652743" cy="369332"/>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+1m</a:t>
              </a:r>
              <a:endParaRPr lang="en-US" b="1" dirty="0">
                <a:latin typeface="Arial" panose="020B0604020202020204" pitchFamily="34" charset="0"/>
                <a:cs typeface="Arial" panose="020B0604020202020204" pitchFamily="34" charset="0"/>
              </a:endParaRPr>
            </a:p>
          </p:txBody>
        </p:sp>
      </p:grpSp>
      <p:grpSp>
        <p:nvGrpSpPr>
          <p:cNvPr id="263" name="Group 262"/>
          <p:cNvGrpSpPr/>
          <p:nvPr/>
        </p:nvGrpSpPr>
        <p:grpSpPr>
          <a:xfrm>
            <a:off x="4302356" y="1622574"/>
            <a:ext cx="4808313" cy="3992617"/>
            <a:chOff x="6433739" y="2475451"/>
            <a:chExt cx="4808313" cy="3992617"/>
          </a:xfrm>
        </p:grpSpPr>
        <p:pic>
          <p:nvPicPr>
            <p:cNvPr id="264" name="Picture 26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33739" y="2475451"/>
              <a:ext cx="4808313" cy="3992617"/>
            </a:xfrm>
            <a:prstGeom prst="rect">
              <a:avLst/>
            </a:prstGeom>
          </p:spPr>
        </p:pic>
        <p:sp>
          <p:nvSpPr>
            <p:cNvPr id="265" name="TextBox 264"/>
            <p:cNvSpPr txBox="1"/>
            <p:nvPr/>
          </p:nvSpPr>
          <p:spPr>
            <a:xfrm>
              <a:off x="6440993" y="2482706"/>
              <a:ext cx="652743" cy="369332"/>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+2m</a:t>
              </a:r>
              <a:endParaRPr lang="en-US" b="1" dirty="0">
                <a:latin typeface="Arial" panose="020B0604020202020204" pitchFamily="34" charset="0"/>
                <a:cs typeface="Arial" panose="020B0604020202020204" pitchFamily="34" charset="0"/>
              </a:endParaRPr>
            </a:p>
          </p:txBody>
        </p:sp>
      </p:grpSp>
      <p:pic>
        <p:nvPicPr>
          <p:cNvPr id="266" name="Picture 265"/>
          <p:cNvPicPr>
            <a:picLocks noChangeAspect="1"/>
          </p:cNvPicPr>
          <p:nvPr/>
        </p:nvPicPr>
        <p:blipFill>
          <a:blip r:embed="rId12"/>
          <a:stretch>
            <a:fillRect/>
          </a:stretch>
        </p:blipFill>
        <p:spPr>
          <a:xfrm>
            <a:off x="1344917" y="4756956"/>
            <a:ext cx="2475282" cy="863600"/>
          </a:xfrm>
          <a:prstGeom prst="rect">
            <a:avLst/>
          </a:prstGeom>
        </p:spPr>
      </p:pic>
      <p:sp>
        <p:nvSpPr>
          <p:cNvPr id="287" name="Shape 114"/>
          <p:cNvSpPr txBox="1">
            <a:spLocks/>
          </p:cNvSpPr>
          <p:nvPr/>
        </p:nvSpPr>
        <p:spPr>
          <a:xfrm>
            <a:off x="131762" y="260274"/>
            <a:ext cx="8184465" cy="801687"/>
          </a:xfrm>
          <a:prstGeom prst="rect">
            <a:avLst/>
          </a:prstGeom>
          <a:noFill/>
          <a:ln>
            <a:noFill/>
          </a:ln>
        </p:spPr>
        <p:txBody>
          <a:bodyPr lIns="91425" tIns="45700" rIns="91425" bIns="45700" anchor="b" anchorCtr="0">
            <a:noAutofit/>
          </a:bodyPr>
          <a:lstStyle>
            <a:defPPr marR="0" algn="l" rtl="0">
              <a:lnSpc>
                <a:spcPct val="100000"/>
              </a:lnSpc>
              <a:spcBef>
                <a:spcPts val="0"/>
              </a:spcBef>
              <a:spcAft>
                <a:spcPts val="0"/>
              </a:spcAft>
            </a:defPPr>
            <a:lvl1pPr marL="228600" marR="0" indent="-50800" algn="l" rtl="0">
              <a:lnSpc>
                <a:spcPct val="90000"/>
              </a:lnSpc>
              <a:spcBef>
                <a:spcPts val="10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marL="177800" indent="0">
              <a:buSzPct val="25000"/>
              <a:buFont typeface="Arial"/>
              <a:buNone/>
            </a:pPr>
            <a:r>
              <a:rPr lang="en-US" sz="4000" b="1" dirty="0" smtClean="0">
                <a:solidFill>
                  <a:schemeClr val="accent2">
                    <a:lumMod val="60000"/>
                    <a:lumOff val="40000"/>
                  </a:schemeClr>
                </a:solidFill>
                <a:effectLst>
                  <a:innerShdw blurRad="63500" dist="50800" dir="13500000">
                    <a:prstClr val="black">
                      <a:alpha val="50000"/>
                    </a:prstClr>
                  </a:innerShdw>
                </a:effectLst>
                <a:latin typeface="+mj-lt"/>
                <a:ea typeface="Questrial"/>
                <a:cs typeface="Questrial"/>
                <a:sym typeface="Questrial"/>
              </a:rPr>
              <a:t>Nesting: Results</a:t>
            </a:r>
            <a:endParaRPr lang="en-US" sz="4000" b="1" dirty="0">
              <a:solidFill>
                <a:schemeClr val="accent2">
                  <a:lumMod val="60000"/>
                  <a:lumOff val="40000"/>
                </a:schemeClr>
              </a:solidFill>
              <a:effectLst>
                <a:innerShdw blurRad="63500" dist="50800" dir="13500000">
                  <a:prstClr val="black">
                    <a:alpha val="50000"/>
                  </a:prstClr>
                </a:innerShdw>
              </a:effectLst>
              <a:latin typeface="+mj-lt"/>
              <a:ea typeface="Questrial"/>
              <a:cs typeface="Questrial"/>
              <a:sym typeface="Questrial"/>
            </a:endParaRPr>
          </a:p>
        </p:txBody>
      </p:sp>
      <p:sp>
        <p:nvSpPr>
          <p:cNvPr id="267" name="Rectangle 266"/>
          <p:cNvSpPr/>
          <p:nvPr/>
        </p:nvSpPr>
        <p:spPr>
          <a:xfrm>
            <a:off x="0" y="366656"/>
            <a:ext cx="9131875" cy="5499418"/>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8" name="Group 267"/>
          <p:cNvGrpSpPr/>
          <p:nvPr/>
        </p:nvGrpSpPr>
        <p:grpSpPr>
          <a:xfrm>
            <a:off x="0" y="-1496"/>
            <a:ext cx="9332686" cy="5867570"/>
            <a:chOff x="2034" y="-1"/>
            <a:chExt cx="12187528" cy="6858002"/>
          </a:xfrm>
        </p:grpSpPr>
        <p:pic>
          <p:nvPicPr>
            <p:cNvPr id="269" name="Picture 268"/>
            <p:cNvPicPr>
              <a:picLocks noChangeAspect="1"/>
            </p:cNvPicPr>
            <p:nvPr/>
          </p:nvPicPr>
          <p:blipFill>
            <a:blip r:embed="rId13"/>
            <a:stretch>
              <a:fillRect/>
            </a:stretch>
          </p:blipFill>
          <p:spPr>
            <a:xfrm>
              <a:off x="2034" y="1"/>
              <a:ext cx="6925318" cy="6858000"/>
            </a:xfrm>
            <a:prstGeom prst="rect">
              <a:avLst/>
            </a:prstGeom>
          </p:spPr>
        </p:pic>
        <p:pic>
          <p:nvPicPr>
            <p:cNvPr id="270" name="Picture 269"/>
            <p:cNvPicPr>
              <a:picLocks noChangeAspect="1"/>
            </p:cNvPicPr>
            <p:nvPr/>
          </p:nvPicPr>
          <p:blipFill>
            <a:blip r:embed="rId14"/>
            <a:stretch>
              <a:fillRect/>
            </a:stretch>
          </p:blipFill>
          <p:spPr>
            <a:xfrm>
              <a:off x="6927352" y="-1"/>
              <a:ext cx="5262210" cy="6858001"/>
            </a:xfrm>
            <a:prstGeom prst="rect">
              <a:avLst/>
            </a:prstGeom>
          </p:spPr>
        </p:pic>
      </p:grpSp>
      <p:pic>
        <p:nvPicPr>
          <p:cNvPr id="271" name="Picture 270"/>
          <p:cNvPicPr>
            <a:picLocks noChangeAspect="1"/>
          </p:cNvPicPr>
          <p:nvPr/>
        </p:nvPicPr>
        <p:blipFill>
          <a:blip r:embed="rId15"/>
          <a:stretch>
            <a:fillRect/>
          </a:stretch>
        </p:blipFill>
        <p:spPr>
          <a:xfrm>
            <a:off x="5777637" y="1842429"/>
            <a:ext cx="3286125" cy="4019550"/>
          </a:xfrm>
          <a:prstGeom prst="rect">
            <a:avLst/>
          </a:prstGeom>
          <a:ln w="28575">
            <a:solidFill>
              <a:srgbClr val="FF0000"/>
            </a:solidFill>
          </a:ln>
        </p:spPr>
      </p:pic>
      <p:grpSp>
        <p:nvGrpSpPr>
          <p:cNvPr id="272" name="Group 271"/>
          <p:cNvGrpSpPr/>
          <p:nvPr/>
        </p:nvGrpSpPr>
        <p:grpSpPr>
          <a:xfrm>
            <a:off x="264459" y="1867946"/>
            <a:ext cx="5525130" cy="4004583"/>
            <a:chOff x="351542" y="2692958"/>
            <a:chExt cx="8345639" cy="4004583"/>
          </a:xfrm>
        </p:grpSpPr>
        <p:sp>
          <p:nvSpPr>
            <p:cNvPr id="273" name="Rectangle 272"/>
            <p:cNvSpPr/>
            <p:nvPr/>
          </p:nvSpPr>
          <p:spPr>
            <a:xfrm>
              <a:off x="351542" y="6209880"/>
              <a:ext cx="231418" cy="4019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4" name="Straight Connector 273"/>
            <p:cNvCxnSpPr/>
            <p:nvPr/>
          </p:nvCxnSpPr>
          <p:spPr>
            <a:xfrm flipV="1">
              <a:off x="582960" y="2692958"/>
              <a:ext cx="8066039" cy="35169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a:off x="582960" y="6611814"/>
              <a:ext cx="8114221" cy="857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76" name="Picture 275"/>
          <p:cNvPicPr>
            <a:picLocks noChangeAspect="1"/>
          </p:cNvPicPr>
          <p:nvPr/>
        </p:nvPicPr>
        <p:blipFill>
          <a:blip r:embed="rId16"/>
          <a:stretch>
            <a:fillRect/>
          </a:stretch>
        </p:blipFill>
        <p:spPr>
          <a:xfrm>
            <a:off x="3453478" y="1907981"/>
            <a:ext cx="2673202" cy="3152671"/>
          </a:xfrm>
          <a:prstGeom prst="rect">
            <a:avLst/>
          </a:prstGeom>
          <a:ln w="28575">
            <a:solidFill>
              <a:srgbClr val="FF0000"/>
            </a:solidFill>
          </a:ln>
        </p:spPr>
      </p:pic>
      <p:grpSp>
        <p:nvGrpSpPr>
          <p:cNvPr id="277" name="Group 276"/>
          <p:cNvGrpSpPr/>
          <p:nvPr/>
        </p:nvGrpSpPr>
        <p:grpSpPr>
          <a:xfrm>
            <a:off x="1097325" y="1874453"/>
            <a:ext cx="2340603" cy="3169759"/>
            <a:chOff x="1416667" y="2164556"/>
            <a:chExt cx="2340603" cy="3169759"/>
          </a:xfrm>
        </p:grpSpPr>
        <p:sp>
          <p:nvSpPr>
            <p:cNvPr id="278" name="Rectangle 277"/>
            <p:cNvSpPr/>
            <p:nvPr/>
          </p:nvSpPr>
          <p:spPr>
            <a:xfrm>
              <a:off x="1416667" y="3356046"/>
              <a:ext cx="231418" cy="4019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9" name="Straight Connector 278"/>
            <p:cNvCxnSpPr/>
            <p:nvPr/>
          </p:nvCxnSpPr>
          <p:spPr>
            <a:xfrm flipV="1">
              <a:off x="1648085" y="2164556"/>
              <a:ext cx="2109185" cy="11914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a:off x="1648085" y="3757979"/>
              <a:ext cx="2088096" cy="15763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81" name="Picture 280"/>
          <p:cNvPicPr>
            <a:picLocks noChangeAspect="1"/>
          </p:cNvPicPr>
          <p:nvPr/>
        </p:nvPicPr>
        <p:blipFill>
          <a:blip r:embed="rId17"/>
          <a:stretch>
            <a:fillRect/>
          </a:stretch>
        </p:blipFill>
        <p:spPr>
          <a:xfrm>
            <a:off x="5681628" y="1048182"/>
            <a:ext cx="1871832" cy="3239930"/>
          </a:xfrm>
          <a:prstGeom prst="rect">
            <a:avLst/>
          </a:prstGeom>
          <a:ln w="28575">
            <a:solidFill>
              <a:srgbClr val="FF0000"/>
            </a:solidFill>
          </a:ln>
        </p:spPr>
      </p:pic>
      <p:grpSp>
        <p:nvGrpSpPr>
          <p:cNvPr id="282" name="Group 281"/>
          <p:cNvGrpSpPr/>
          <p:nvPr/>
        </p:nvGrpSpPr>
        <p:grpSpPr>
          <a:xfrm>
            <a:off x="1549018" y="1042396"/>
            <a:ext cx="4108039" cy="3268620"/>
            <a:chOff x="2298593" y="116116"/>
            <a:chExt cx="5269265" cy="3239930"/>
          </a:xfrm>
        </p:grpSpPr>
        <p:sp>
          <p:nvSpPr>
            <p:cNvPr id="283" name="Rectangle 282"/>
            <p:cNvSpPr/>
            <p:nvPr/>
          </p:nvSpPr>
          <p:spPr>
            <a:xfrm>
              <a:off x="2298593" y="542507"/>
              <a:ext cx="231418" cy="4019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284" name="Straight Connector 283"/>
            <p:cNvCxnSpPr/>
            <p:nvPr/>
          </p:nvCxnSpPr>
          <p:spPr>
            <a:xfrm>
              <a:off x="2533347" y="944441"/>
              <a:ext cx="5017597" cy="24116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flipV="1">
              <a:off x="2530011" y="116116"/>
              <a:ext cx="5037847" cy="42639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3" name="Picture 12"/>
          <p:cNvPicPr>
            <a:picLocks noChangeAspect="1"/>
          </p:cNvPicPr>
          <p:nvPr/>
        </p:nvPicPr>
        <p:blipFill rotWithShape="1">
          <a:blip r:embed="rId18" cstate="print">
            <a:extLst>
              <a:ext uri="{28A0092B-C50C-407E-A947-70E740481C1C}">
                <a14:useLocalDpi xmlns:a14="http://schemas.microsoft.com/office/drawing/2010/main"/>
              </a:ext>
            </a:extLst>
          </a:blip>
          <a:srcRect l="41346" b="25517"/>
          <a:stretch/>
        </p:blipFill>
        <p:spPr>
          <a:xfrm>
            <a:off x="6567948" y="4773074"/>
            <a:ext cx="2627878" cy="2502797"/>
          </a:xfrm>
          <a:prstGeom prst="rect">
            <a:avLst/>
          </a:prstGeom>
          <a:ln>
            <a:noFill/>
          </a:ln>
          <a:effectLst>
            <a:glow rad="50800">
              <a:srgbClr val="FFFFFF"/>
            </a:glow>
            <a:softEdge rad="0"/>
          </a:effectLst>
        </p:spPr>
      </p:pic>
      <p:sp>
        <p:nvSpPr>
          <p:cNvPr id="289" name="Rectangle 288"/>
          <p:cNvSpPr/>
          <p:nvPr/>
        </p:nvSpPr>
        <p:spPr>
          <a:xfrm>
            <a:off x="2842054" y="543697"/>
            <a:ext cx="259492" cy="259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3226697"/>
      </p:ext>
    </p:extLst>
  </p:cSld>
  <p:clrMapOvr>
    <a:masterClrMapping/>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800"/>
                                        <p:tgtEl>
                                          <p:spTgt spid="234"/>
                                        </p:tgtEl>
                                      </p:cBhvr>
                                    </p:animEffect>
                                  </p:childTnLst>
                                </p:cTn>
                              </p:par>
                            </p:childTnLst>
                          </p:cTn>
                        </p:par>
                        <p:par>
                          <p:cTn id="8" fill="hold">
                            <p:stCondLst>
                              <p:cond delay="800"/>
                            </p:stCondLst>
                            <p:childTnLst>
                              <p:par>
                                <p:cTn id="9" presetID="10" presetClass="entr" presetSubtype="0" fill="hold" nodeType="afterEffect">
                                  <p:stCondLst>
                                    <p:cond delay="250"/>
                                  </p:stCondLst>
                                  <p:childTnLst>
                                    <p:set>
                                      <p:cBhvr>
                                        <p:cTn id="10" dur="1" fill="hold">
                                          <p:stCondLst>
                                            <p:cond delay="0"/>
                                          </p:stCondLst>
                                        </p:cTn>
                                        <p:tgtEl>
                                          <p:spTgt spid="237"/>
                                        </p:tgtEl>
                                        <p:attrNameLst>
                                          <p:attrName>style.visibility</p:attrName>
                                        </p:attrNameLst>
                                      </p:cBhvr>
                                      <p:to>
                                        <p:strVal val="visible"/>
                                      </p:to>
                                    </p:set>
                                    <p:animEffect transition="in" filter="fade">
                                      <p:cBhvr>
                                        <p:cTn id="11" dur="800"/>
                                        <p:tgtEl>
                                          <p:spTgt spid="237"/>
                                        </p:tgtEl>
                                      </p:cBhvr>
                                    </p:animEffect>
                                  </p:childTnLst>
                                </p:cTn>
                              </p:par>
                            </p:childTnLst>
                          </p:cTn>
                        </p:par>
                        <p:par>
                          <p:cTn id="12" fill="hold">
                            <p:stCondLst>
                              <p:cond delay="1850"/>
                            </p:stCondLst>
                            <p:childTnLst>
                              <p:par>
                                <p:cTn id="13" presetID="10" presetClass="entr" presetSubtype="0" fill="hold" nodeType="afterEffect">
                                  <p:stCondLst>
                                    <p:cond delay="250"/>
                                  </p:stCondLst>
                                  <p:childTnLst>
                                    <p:set>
                                      <p:cBhvr>
                                        <p:cTn id="14" dur="1" fill="hold">
                                          <p:stCondLst>
                                            <p:cond delay="0"/>
                                          </p:stCondLst>
                                        </p:cTn>
                                        <p:tgtEl>
                                          <p:spTgt spid="240"/>
                                        </p:tgtEl>
                                        <p:attrNameLst>
                                          <p:attrName>style.visibility</p:attrName>
                                        </p:attrNameLst>
                                      </p:cBhvr>
                                      <p:to>
                                        <p:strVal val="visible"/>
                                      </p:to>
                                    </p:set>
                                    <p:animEffect transition="in" filter="fade">
                                      <p:cBhvr>
                                        <p:cTn id="15" dur="800"/>
                                        <p:tgtEl>
                                          <p:spTgt spid="240"/>
                                        </p:tgtEl>
                                      </p:cBhvr>
                                    </p:animEffect>
                                  </p:childTnLst>
                                </p:cTn>
                              </p:par>
                            </p:childTnLst>
                          </p:cTn>
                        </p:par>
                        <p:par>
                          <p:cTn id="16" fill="hold">
                            <p:stCondLst>
                              <p:cond delay="2900"/>
                            </p:stCondLst>
                            <p:childTnLst>
                              <p:par>
                                <p:cTn id="17" presetID="10" presetClass="entr" presetSubtype="0" fill="hold" nodeType="afterEffect">
                                  <p:stCondLst>
                                    <p:cond delay="400"/>
                                  </p:stCondLst>
                                  <p:childTnLst>
                                    <p:set>
                                      <p:cBhvr>
                                        <p:cTn id="18" dur="1" fill="hold">
                                          <p:stCondLst>
                                            <p:cond delay="0"/>
                                          </p:stCondLst>
                                        </p:cTn>
                                        <p:tgtEl>
                                          <p:spTgt spid="243"/>
                                        </p:tgtEl>
                                        <p:attrNameLst>
                                          <p:attrName>style.visibility</p:attrName>
                                        </p:attrNameLst>
                                      </p:cBhvr>
                                      <p:to>
                                        <p:strVal val="visible"/>
                                      </p:to>
                                    </p:set>
                                    <p:animEffect transition="in" filter="fade">
                                      <p:cBhvr>
                                        <p:cTn id="19" dur="1250"/>
                                        <p:tgtEl>
                                          <p:spTgt spid="243"/>
                                        </p:tgtEl>
                                      </p:cBhvr>
                                    </p:animEffect>
                                  </p:childTnLst>
                                </p:cTn>
                              </p:par>
                            </p:childTnLst>
                          </p:cTn>
                        </p:par>
                        <p:par>
                          <p:cTn id="20" fill="hold">
                            <p:stCondLst>
                              <p:cond delay="4550"/>
                            </p:stCondLst>
                            <p:childTnLst>
                              <p:par>
                                <p:cTn id="21" presetID="10" presetClass="entr" presetSubtype="0" fill="hold" nodeType="afterEffect">
                                  <p:stCondLst>
                                    <p:cond delay="1000"/>
                                  </p:stCondLst>
                                  <p:childTnLst>
                                    <p:set>
                                      <p:cBhvr>
                                        <p:cTn id="22" dur="1" fill="hold">
                                          <p:stCondLst>
                                            <p:cond delay="0"/>
                                          </p:stCondLst>
                                        </p:cTn>
                                        <p:tgtEl>
                                          <p:spTgt spid="252"/>
                                        </p:tgtEl>
                                        <p:attrNameLst>
                                          <p:attrName>style.visibility</p:attrName>
                                        </p:attrNameLst>
                                      </p:cBhvr>
                                      <p:to>
                                        <p:strVal val="visible"/>
                                      </p:to>
                                    </p:set>
                                    <p:animEffect transition="in" filter="fade">
                                      <p:cBhvr>
                                        <p:cTn id="23" dur="1000"/>
                                        <p:tgtEl>
                                          <p:spTgt spid="252"/>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253"/>
                                        </p:tgtEl>
                                        <p:attrNameLst>
                                          <p:attrName>style.visibility</p:attrName>
                                        </p:attrNameLst>
                                      </p:cBhvr>
                                      <p:to>
                                        <p:strVal val="visible"/>
                                      </p:to>
                                    </p:set>
                                    <p:animEffect transition="in" filter="fade">
                                      <p:cBhvr>
                                        <p:cTn id="26" dur="1000"/>
                                        <p:tgtEl>
                                          <p:spTgt spid="253"/>
                                        </p:tgtEl>
                                      </p:cBhvr>
                                    </p:animEffect>
                                  </p:childTnLst>
                                </p:cTn>
                              </p:par>
                            </p:childTnLst>
                          </p:cTn>
                        </p:par>
                        <p:par>
                          <p:cTn id="27" fill="hold">
                            <p:stCondLst>
                              <p:cond delay="6550"/>
                            </p:stCondLst>
                            <p:childTnLst>
                              <p:par>
                                <p:cTn id="28" presetID="10" presetClass="entr" presetSubtype="0" fill="hold" nodeType="afterEffect">
                                  <p:stCondLst>
                                    <p:cond delay="500"/>
                                  </p:stCondLst>
                                  <p:childTnLst>
                                    <p:set>
                                      <p:cBhvr>
                                        <p:cTn id="29" dur="1" fill="hold">
                                          <p:stCondLst>
                                            <p:cond delay="0"/>
                                          </p:stCondLst>
                                        </p:cTn>
                                        <p:tgtEl>
                                          <p:spTgt spid="249"/>
                                        </p:tgtEl>
                                        <p:attrNameLst>
                                          <p:attrName>style.visibility</p:attrName>
                                        </p:attrNameLst>
                                      </p:cBhvr>
                                      <p:to>
                                        <p:strVal val="visible"/>
                                      </p:to>
                                    </p:set>
                                    <p:animEffect transition="in" filter="fade">
                                      <p:cBhvr>
                                        <p:cTn id="30" dur="750"/>
                                        <p:tgtEl>
                                          <p:spTgt spid="249"/>
                                        </p:tgtEl>
                                      </p:cBhvr>
                                    </p:animEffect>
                                  </p:childTnLst>
                                </p:cTn>
                              </p:par>
                              <p:par>
                                <p:cTn id="31" presetID="10" presetClass="exit" presetSubtype="0" fill="hold" nodeType="withEffect">
                                  <p:stCondLst>
                                    <p:cond delay="2250"/>
                                  </p:stCondLst>
                                  <p:childTnLst>
                                    <p:animEffect transition="out" filter="fade">
                                      <p:cBhvr>
                                        <p:cTn id="32" dur="500"/>
                                        <p:tgtEl>
                                          <p:spTgt spid="249"/>
                                        </p:tgtEl>
                                      </p:cBhvr>
                                    </p:animEffect>
                                    <p:set>
                                      <p:cBhvr>
                                        <p:cTn id="33" dur="1" fill="hold">
                                          <p:stCondLst>
                                            <p:cond delay="499"/>
                                          </p:stCondLst>
                                        </p:cTn>
                                        <p:tgtEl>
                                          <p:spTgt spid="249"/>
                                        </p:tgtEl>
                                        <p:attrNameLst>
                                          <p:attrName>style.visibility</p:attrName>
                                        </p:attrNameLst>
                                      </p:cBhvr>
                                      <p:to>
                                        <p:strVal val="hidden"/>
                                      </p:to>
                                    </p:set>
                                  </p:childTnLst>
                                </p:cTn>
                              </p:par>
                              <p:par>
                                <p:cTn id="34" presetID="10" presetClass="exit" presetSubtype="0" fill="hold" nodeType="withEffect">
                                  <p:stCondLst>
                                    <p:cond delay="2250"/>
                                  </p:stCondLst>
                                  <p:childTnLst>
                                    <p:animEffect transition="out" filter="fade">
                                      <p:cBhvr>
                                        <p:cTn id="35" dur="500"/>
                                        <p:tgtEl>
                                          <p:spTgt spid="252"/>
                                        </p:tgtEl>
                                      </p:cBhvr>
                                    </p:animEffect>
                                    <p:set>
                                      <p:cBhvr>
                                        <p:cTn id="36" dur="1" fill="hold">
                                          <p:stCondLst>
                                            <p:cond delay="499"/>
                                          </p:stCondLst>
                                        </p:cTn>
                                        <p:tgtEl>
                                          <p:spTgt spid="252"/>
                                        </p:tgtEl>
                                        <p:attrNameLst>
                                          <p:attrName>style.visibility</p:attrName>
                                        </p:attrNameLst>
                                      </p:cBhvr>
                                      <p:to>
                                        <p:strVal val="hidden"/>
                                      </p:to>
                                    </p:set>
                                  </p:childTnLst>
                                </p:cTn>
                              </p:par>
                              <p:par>
                                <p:cTn id="37" presetID="10" presetClass="exit" presetSubtype="0" fill="hold" grpId="1" nodeType="withEffect">
                                  <p:stCondLst>
                                    <p:cond delay="2250"/>
                                  </p:stCondLst>
                                  <p:childTnLst>
                                    <p:animEffect transition="out" filter="fade">
                                      <p:cBhvr>
                                        <p:cTn id="38" dur="500"/>
                                        <p:tgtEl>
                                          <p:spTgt spid="253"/>
                                        </p:tgtEl>
                                      </p:cBhvr>
                                    </p:animEffect>
                                    <p:set>
                                      <p:cBhvr>
                                        <p:cTn id="39" dur="1" fill="hold">
                                          <p:stCondLst>
                                            <p:cond delay="499"/>
                                          </p:stCondLst>
                                        </p:cTn>
                                        <p:tgtEl>
                                          <p:spTgt spid="253"/>
                                        </p:tgtEl>
                                        <p:attrNameLst>
                                          <p:attrName>style.visibility</p:attrName>
                                        </p:attrNameLst>
                                      </p:cBhvr>
                                      <p:to>
                                        <p:strVal val="hidden"/>
                                      </p:to>
                                    </p:set>
                                  </p:childTnLst>
                                </p:cTn>
                              </p:par>
                            </p:childTnLst>
                          </p:cTn>
                        </p:par>
                        <p:par>
                          <p:cTn id="40" fill="hold">
                            <p:stCondLst>
                              <p:cond delay="9300"/>
                            </p:stCondLst>
                            <p:childTnLst>
                              <p:par>
                                <p:cTn id="41" presetID="10" presetClass="entr" presetSubtype="0" fill="hold" grpId="0" nodeType="afterEffect">
                                  <p:stCondLst>
                                    <p:cond delay="500"/>
                                  </p:stCondLst>
                                  <p:childTnLst>
                                    <p:set>
                                      <p:cBhvr>
                                        <p:cTn id="42" dur="1" fill="hold">
                                          <p:stCondLst>
                                            <p:cond delay="0"/>
                                          </p:stCondLst>
                                        </p:cTn>
                                        <p:tgtEl>
                                          <p:spTgt spid="254"/>
                                        </p:tgtEl>
                                        <p:attrNameLst>
                                          <p:attrName>style.visibility</p:attrName>
                                        </p:attrNameLst>
                                      </p:cBhvr>
                                      <p:to>
                                        <p:strVal val="visible"/>
                                      </p:to>
                                    </p:set>
                                    <p:animEffect transition="in" filter="fade">
                                      <p:cBhvr>
                                        <p:cTn id="43" dur="500"/>
                                        <p:tgtEl>
                                          <p:spTgt spid="254"/>
                                        </p:tgtEl>
                                      </p:cBhvr>
                                    </p:animEffect>
                                  </p:childTnLst>
                                </p:cTn>
                              </p:par>
                              <p:par>
                                <p:cTn id="44" presetID="22" presetClass="entr" presetSubtype="1" fill="hold" nodeType="withEffect">
                                  <p:stCondLst>
                                    <p:cond delay="750"/>
                                  </p:stCondLst>
                                  <p:childTnLst>
                                    <p:set>
                                      <p:cBhvr>
                                        <p:cTn id="45" dur="1" fill="hold">
                                          <p:stCondLst>
                                            <p:cond delay="0"/>
                                          </p:stCondLst>
                                        </p:cTn>
                                        <p:tgtEl>
                                          <p:spTgt spid="256"/>
                                        </p:tgtEl>
                                        <p:attrNameLst>
                                          <p:attrName>style.visibility</p:attrName>
                                        </p:attrNameLst>
                                      </p:cBhvr>
                                      <p:to>
                                        <p:strVal val="visible"/>
                                      </p:to>
                                    </p:set>
                                    <p:animEffect transition="in" filter="wipe(up)">
                                      <p:cBhvr>
                                        <p:cTn id="46" dur="500"/>
                                        <p:tgtEl>
                                          <p:spTgt spid="256"/>
                                        </p:tgtEl>
                                      </p:cBhvr>
                                    </p:animEffect>
                                  </p:childTnLst>
                                </p:cTn>
                              </p:par>
                              <p:par>
                                <p:cTn id="47" presetID="22" presetClass="entr" presetSubtype="1" fill="hold" nodeType="withEffect">
                                  <p:stCondLst>
                                    <p:cond delay="750"/>
                                  </p:stCondLst>
                                  <p:childTnLst>
                                    <p:set>
                                      <p:cBhvr>
                                        <p:cTn id="48" dur="1" fill="hold">
                                          <p:stCondLst>
                                            <p:cond delay="0"/>
                                          </p:stCondLst>
                                        </p:cTn>
                                        <p:tgtEl>
                                          <p:spTgt spid="255"/>
                                        </p:tgtEl>
                                        <p:attrNameLst>
                                          <p:attrName>style.visibility</p:attrName>
                                        </p:attrNameLst>
                                      </p:cBhvr>
                                      <p:to>
                                        <p:strVal val="visible"/>
                                      </p:to>
                                    </p:set>
                                    <p:animEffect transition="in" filter="wipe(up)">
                                      <p:cBhvr>
                                        <p:cTn id="49" dur="500"/>
                                        <p:tgtEl>
                                          <p:spTgt spid="255"/>
                                        </p:tgtEl>
                                      </p:cBhvr>
                                    </p:animEffect>
                                  </p:childTnLst>
                                </p:cTn>
                              </p:par>
                            </p:childTnLst>
                          </p:cTn>
                        </p:par>
                        <p:par>
                          <p:cTn id="50" fill="hold">
                            <p:stCondLst>
                              <p:cond delay="10550"/>
                            </p:stCondLst>
                            <p:childTnLst>
                              <p:par>
                                <p:cTn id="51" presetID="10" presetClass="entr" presetSubtype="0" fill="hold" nodeType="afterEffect">
                                  <p:stCondLst>
                                    <p:cond delay="250"/>
                                  </p:stCondLst>
                                  <p:childTnLst>
                                    <p:set>
                                      <p:cBhvr>
                                        <p:cTn id="52" dur="1" fill="hold">
                                          <p:stCondLst>
                                            <p:cond delay="0"/>
                                          </p:stCondLst>
                                        </p:cTn>
                                        <p:tgtEl>
                                          <p:spTgt spid="257"/>
                                        </p:tgtEl>
                                        <p:attrNameLst>
                                          <p:attrName>style.visibility</p:attrName>
                                        </p:attrNameLst>
                                      </p:cBhvr>
                                      <p:to>
                                        <p:strVal val="visible"/>
                                      </p:to>
                                    </p:set>
                                    <p:animEffect transition="in" filter="fade">
                                      <p:cBhvr>
                                        <p:cTn id="53" dur="1000"/>
                                        <p:tgtEl>
                                          <p:spTgt spid="257"/>
                                        </p:tgtEl>
                                      </p:cBhvr>
                                    </p:animEffect>
                                  </p:childTnLst>
                                </p:cTn>
                              </p:par>
                            </p:childTnLst>
                          </p:cTn>
                        </p:par>
                        <p:par>
                          <p:cTn id="54" fill="hold">
                            <p:stCondLst>
                              <p:cond delay="11800"/>
                            </p:stCondLst>
                            <p:childTnLst>
                              <p:par>
                                <p:cTn id="55" presetID="10" presetClass="entr" presetSubtype="0" fill="hold" nodeType="afterEffect">
                                  <p:stCondLst>
                                    <p:cond delay="500"/>
                                  </p:stCondLst>
                                  <p:childTnLst>
                                    <p:set>
                                      <p:cBhvr>
                                        <p:cTn id="56" dur="1" fill="hold">
                                          <p:stCondLst>
                                            <p:cond delay="0"/>
                                          </p:stCondLst>
                                        </p:cTn>
                                        <p:tgtEl>
                                          <p:spTgt spid="260"/>
                                        </p:tgtEl>
                                        <p:attrNameLst>
                                          <p:attrName>style.visibility</p:attrName>
                                        </p:attrNameLst>
                                      </p:cBhvr>
                                      <p:to>
                                        <p:strVal val="visible"/>
                                      </p:to>
                                    </p:set>
                                    <p:animEffect transition="in" filter="fade">
                                      <p:cBhvr>
                                        <p:cTn id="57" dur="1000"/>
                                        <p:tgtEl>
                                          <p:spTgt spid="260"/>
                                        </p:tgtEl>
                                      </p:cBhvr>
                                    </p:animEffect>
                                  </p:childTnLst>
                                </p:cTn>
                              </p:par>
                            </p:childTnLst>
                          </p:cTn>
                        </p:par>
                        <p:par>
                          <p:cTn id="58" fill="hold">
                            <p:stCondLst>
                              <p:cond delay="13300"/>
                            </p:stCondLst>
                            <p:childTnLst>
                              <p:par>
                                <p:cTn id="59" presetID="10" presetClass="entr" presetSubtype="0" fill="hold" nodeType="afterEffect">
                                  <p:stCondLst>
                                    <p:cond delay="500"/>
                                  </p:stCondLst>
                                  <p:childTnLst>
                                    <p:set>
                                      <p:cBhvr>
                                        <p:cTn id="60" dur="1" fill="hold">
                                          <p:stCondLst>
                                            <p:cond delay="0"/>
                                          </p:stCondLst>
                                        </p:cTn>
                                        <p:tgtEl>
                                          <p:spTgt spid="263"/>
                                        </p:tgtEl>
                                        <p:attrNameLst>
                                          <p:attrName>style.visibility</p:attrName>
                                        </p:attrNameLst>
                                      </p:cBhvr>
                                      <p:to>
                                        <p:strVal val="visible"/>
                                      </p:to>
                                    </p:set>
                                    <p:animEffect transition="in" filter="fade">
                                      <p:cBhvr>
                                        <p:cTn id="61" dur="1000"/>
                                        <p:tgtEl>
                                          <p:spTgt spid="263"/>
                                        </p:tgtEl>
                                      </p:cBhvr>
                                    </p:animEffect>
                                  </p:childTnLst>
                                </p:cTn>
                              </p:par>
                            </p:childTnLst>
                          </p:cTn>
                        </p:par>
                        <p:par>
                          <p:cTn id="62" fill="hold">
                            <p:stCondLst>
                              <p:cond delay="14800"/>
                            </p:stCondLst>
                            <p:childTnLst>
                              <p:par>
                                <p:cTn id="63" presetID="10" presetClass="entr" presetSubtype="0" fill="hold" nodeType="afterEffect">
                                  <p:stCondLst>
                                    <p:cond delay="1000"/>
                                  </p:stCondLst>
                                  <p:childTnLst>
                                    <p:set>
                                      <p:cBhvr>
                                        <p:cTn id="64" dur="1" fill="hold">
                                          <p:stCondLst>
                                            <p:cond delay="0"/>
                                          </p:stCondLst>
                                        </p:cTn>
                                        <p:tgtEl>
                                          <p:spTgt spid="266"/>
                                        </p:tgtEl>
                                        <p:attrNameLst>
                                          <p:attrName>style.visibility</p:attrName>
                                        </p:attrNameLst>
                                      </p:cBhvr>
                                      <p:to>
                                        <p:strVal val="visible"/>
                                      </p:to>
                                    </p:set>
                                    <p:animEffect transition="in" filter="fade">
                                      <p:cBhvr>
                                        <p:cTn id="65" dur="1250"/>
                                        <p:tgtEl>
                                          <p:spTgt spid="266"/>
                                        </p:tgtEl>
                                      </p:cBhvr>
                                    </p:animEffect>
                                  </p:childTnLst>
                                </p:cTn>
                              </p:par>
                            </p:childTnLst>
                          </p:cTn>
                        </p:par>
                        <p:par>
                          <p:cTn id="66" fill="hold">
                            <p:stCondLst>
                              <p:cond delay="17050"/>
                            </p:stCondLst>
                            <p:childTnLst>
                              <p:par>
                                <p:cTn id="67" presetID="10" presetClass="entr" presetSubtype="0" fill="hold" grpId="0" nodeType="afterEffect">
                                  <p:stCondLst>
                                    <p:cond delay="1250"/>
                                  </p:stCondLst>
                                  <p:childTnLst>
                                    <p:set>
                                      <p:cBhvr>
                                        <p:cTn id="68" dur="1" fill="hold">
                                          <p:stCondLst>
                                            <p:cond delay="0"/>
                                          </p:stCondLst>
                                        </p:cTn>
                                        <p:tgtEl>
                                          <p:spTgt spid="267"/>
                                        </p:tgtEl>
                                        <p:attrNameLst>
                                          <p:attrName>style.visibility</p:attrName>
                                        </p:attrNameLst>
                                      </p:cBhvr>
                                      <p:to>
                                        <p:strVal val="visible"/>
                                      </p:to>
                                    </p:set>
                                    <p:animEffect transition="in" filter="fade">
                                      <p:cBhvr>
                                        <p:cTn id="69" dur="750"/>
                                        <p:tgtEl>
                                          <p:spTgt spid="267"/>
                                        </p:tgtEl>
                                      </p:cBhvr>
                                    </p:animEffect>
                                  </p:childTnLst>
                                </p:cTn>
                              </p:par>
                              <p:par>
                                <p:cTn id="70" presetID="10" presetClass="entr" presetSubtype="0" fill="hold" nodeType="withEffect">
                                  <p:stCondLst>
                                    <p:cond delay="1750"/>
                                  </p:stCondLst>
                                  <p:childTnLst>
                                    <p:set>
                                      <p:cBhvr>
                                        <p:cTn id="71" dur="1" fill="hold">
                                          <p:stCondLst>
                                            <p:cond delay="0"/>
                                          </p:stCondLst>
                                        </p:cTn>
                                        <p:tgtEl>
                                          <p:spTgt spid="268"/>
                                        </p:tgtEl>
                                        <p:attrNameLst>
                                          <p:attrName>style.visibility</p:attrName>
                                        </p:attrNameLst>
                                      </p:cBhvr>
                                      <p:to>
                                        <p:strVal val="visible"/>
                                      </p:to>
                                    </p:set>
                                    <p:animEffect transition="in" filter="fade">
                                      <p:cBhvr>
                                        <p:cTn id="72" dur="750"/>
                                        <p:tgtEl>
                                          <p:spTgt spid="268"/>
                                        </p:tgtEl>
                                      </p:cBhvr>
                                    </p:animEffect>
                                  </p:childTnLst>
                                </p:cTn>
                              </p:par>
                            </p:childTnLst>
                          </p:cTn>
                        </p:par>
                        <p:par>
                          <p:cTn id="73" fill="hold">
                            <p:stCondLst>
                              <p:cond delay="19550"/>
                            </p:stCondLst>
                            <p:childTnLst>
                              <p:par>
                                <p:cTn id="74" presetID="22" presetClass="entr" presetSubtype="8" fill="hold" nodeType="afterEffect">
                                  <p:stCondLst>
                                    <p:cond delay="1000"/>
                                  </p:stCondLst>
                                  <p:childTnLst>
                                    <p:set>
                                      <p:cBhvr>
                                        <p:cTn id="75" dur="1" fill="hold">
                                          <p:stCondLst>
                                            <p:cond delay="0"/>
                                          </p:stCondLst>
                                        </p:cTn>
                                        <p:tgtEl>
                                          <p:spTgt spid="272"/>
                                        </p:tgtEl>
                                        <p:attrNameLst>
                                          <p:attrName>style.visibility</p:attrName>
                                        </p:attrNameLst>
                                      </p:cBhvr>
                                      <p:to>
                                        <p:strVal val="visible"/>
                                      </p:to>
                                    </p:set>
                                    <p:animEffect transition="in" filter="wipe(left)">
                                      <p:cBhvr>
                                        <p:cTn id="76" dur="500"/>
                                        <p:tgtEl>
                                          <p:spTgt spid="272"/>
                                        </p:tgtEl>
                                      </p:cBhvr>
                                    </p:animEffect>
                                  </p:childTnLst>
                                </p:cTn>
                              </p:par>
                            </p:childTnLst>
                          </p:cTn>
                        </p:par>
                        <p:par>
                          <p:cTn id="77" fill="hold">
                            <p:stCondLst>
                              <p:cond delay="21050"/>
                            </p:stCondLst>
                            <p:childTnLst>
                              <p:par>
                                <p:cTn id="78" presetID="10" presetClass="entr" presetSubtype="0" fill="hold" nodeType="afterEffect">
                                  <p:stCondLst>
                                    <p:cond delay="0"/>
                                  </p:stCondLst>
                                  <p:childTnLst>
                                    <p:set>
                                      <p:cBhvr>
                                        <p:cTn id="79" dur="1" fill="hold">
                                          <p:stCondLst>
                                            <p:cond delay="0"/>
                                          </p:stCondLst>
                                        </p:cTn>
                                        <p:tgtEl>
                                          <p:spTgt spid="271"/>
                                        </p:tgtEl>
                                        <p:attrNameLst>
                                          <p:attrName>style.visibility</p:attrName>
                                        </p:attrNameLst>
                                      </p:cBhvr>
                                      <p:to>
                                        <p:strVal val="visible"/>
                                      </p:to>
                                    </p:set>
                                    <p:animEffect transition="in" filter="fade">
                                      <p:cBhvr>
                                        <p:cTn id="80" dur="500"/>
                                        <p:tgtEl>
                                          <p:spTgt spid="271"/>
                                        </p:tgtEl>
                                      </p:cBhvr>
                                    </p:animEffect>
                                  </p:childTnLst>
                                </p:cTn>
                              </p:par>
                            </p:childTnLst>
                          </p:cTn>
                        </p:par>
                        <p:par>
                          <p:cTn id="81" fill="hold">
                            <p:stCondLst>
                              <p:cond delay="21550"/>
                            </p:stCondLst>
                            <p:childTnLst>
                              <p:par>
                                <p:cTn id="82" presetID="22" presetClass="entr" presetSubtype="8" fill="hold" nodeType="afterEffect">
                                  <p:stCondLst>
                                    <p:cond delay="100"/>
                                  </p:stCondLst>
                                  <p:childTnLst>
                                    <p:set>
                                      <p:cBhvr>
                                        <p:cTn id="83" dur="1" fill="hold">
                                          <p:stCondLst>
                                            <p:cond delay="0"/>
                                          </p:stCondLst>
                                        </p:cTn>
                                        <p:tgtEl>
                                          <p:spTgt spid="277"/>
                                        </p:tgtEl>
                                        <p:attrNameLst>
                                          <p:attrName>style.visibility</p:attrName>
                                        </p:attrNameLst>
                                      </p:cBhvr>
                                      <p:to>
                                        <p:strVal val="visible"/>
                                      </p:to>
                                    </p:set>
                                    <p:animEffect transition="in" filter="wipe(left)">
                                      <p:cBhvr>
                                        <p:cTn id="84" dur="500"/>
                                        <p:tgtEl>
                                          <p:spTgt spid="277"/>
                                        </p:tgtEl>
                                      </p:cBhvr>
                                    </p:animEffect>
                                  </p:childTnLst>
                                </p:cTn>
                              </p:par>
                            </p:childTnLst>
                          </p:cTn>
                        </p:par>
                        <p:par>
                          <p:cTn id="85" fill="hold">
                            <p:stCondLst>
                              <p:cond delay="22150"/>
                            </p:stCondLst>
                            <p:childTnLst>
                              <p:par>
                                <p:cTn id="86" presetID="10" presetClass="entr" presetSubtype="0" fill="hold" nodeType="afterEffect">
                                  <p:stCondLst>
                                    <p:cond delay="0"/>
                                  </p:stCondLst>
                                  <p:childTnLst>
                                    <p:set>
                                      <p:cBhvr>
                                        <p:cTn id="87" dur="1" fill="hold">
                                          <p:stCondLst>
                                            <p:cond delay="0"/>
                                          </p:stCondLst>
                                        </p:cTn>
                                        <p:tgtEl>
                                          <p:spTgt spid="276"/>
                                        </p:tgtEl>
                                        <p:attrNameLst>
                                          <p:attrName>style.visibility</p:attrName>
                                        </p:attrNameLst>
                                      </p:cBhvr>
                                      <p:to>
                                        <p:strVal val="visible"/>
                                      </p:to>
                                    </p:set>
                                    <p:animEffect transition="in" filter="fade">
                                      <p:cBhvr>
                                        <p:cTn id="88" dur="500"/>
                                        <p:tgtEl>
                                          <p:spTgt spid="276"/>
                                        </p:tgtEl>
                                      </p:cBhvr>
                                    </p:animEffect>
                                  </p:childTnLst>
                                </p:cTn>
                              </p:par>
                            </p:childTnLst>
                          </p:cTn>
                        </p:par>
                        <p:par>
                          <p:cTn id="89" fill="hold">
                            <p:stCondLst>
                              <p:cond delay="22650"/>
                            </p:stCondLst>
                            <p:childTnLst>
                              <p:par>
                                <p:cTn id="90" presetID="22" presetClass="entr" presetSubtype="8" fill="hold" nodeType="afterEffect">
                                  <p:stCondLst>
                                    <p:cond delay="100"/>
                                  </p:stCondLst>
                                  <p:childTnLst>
                                    <p:set>
                                      <p:cBhvr>
                                        <p:cTn id="91" dur="1" fill="hold">
                                          <p:stCondLst>
                                            <p:cond delay="0"/>
                                          </p:stCondLst>
                                        </p:cTn>
                                        <p:tgtEl>
                                          <p:spTgt spid="282"/>
                                        </p:tgtEl>
                                        <p:attrNameLst>
                                          <p:attrName>style.visibility</p:attrName>
                                        </p:attrNameLst>
                                      </p:cBhvr>
                                      <p:to>
                                        <p:strVal val="visible"/>
                                      </p:to>
                                    </p:set>
                                    <p:animEffect transition="in" filter="wipe(left)">
                                      <p:cBhvr>
                                        <p:cTn id="92" dur="500"/>
                                        <p:tgtEl>
                                          <p:spTgt spid="282"/>
                                        </p:tgtEl>
                                      </p:cBhvr>
                                    </p:animEffect>
                                  </p:childTnLst>
                                </p:cTn>
                              </p:par>
                            </p:childTnLst>
                          </p:cTn>
                        </p:par>
                        <p:par>
                          <p:cTn id="93" fill="hold">
                            <p:stCondLst>
                              <p:cond delay="23250"/>
                            </p:stCondLst>
                            <p:childTnLst>
                              <p:par>
                                <p:cTn id="94" presetID="10" presetClass="entr" presetSubtype="0" fill="hold" nodeType="afterEffect">
                                  <p:stCondLst>
                                    <p:cond delay="0"/>
                                  </p:stCondLst>
                                  <p:childTnLst>
                                    <p:set>
                                      <p:cBhvr>
                                        <p:cTn id="95" dur="1" fill="hold">
                                          <p:stCondLst>
                                            <p:cond delay="0"/>
                                          </p:stCondLst>
                                        </p:cTn>
                                        <p:tgtEl>
                                          <p:spTgt spid="281"/>
                                        </p:tgtEl>
                                        <p:attrNameLst>
                                          <p:attrName>style.visibility</p:attrName>
                                        </p:attrNameLst>
                                      </p:cBhvr>
                                      <p:to>
                                        <p:strVal val="visible"/>
                                      </p:to>
                                    </p:set>
                                    <p:animEffect transition="in" filter="fade">
                                      <p:cBhvr>
                                        <p:cTn id="96" dur="500"/>
                                        <p:tgtEl>
                                          <p:spTgt spid="281"/>
                                        </p:tgtEl>
                                      </p:cBhvr>
                                    </p:animEffect>
                                  </p:childTnLst>
                                </p:cTn>
                              </p:par>
                            </p:childTnLst>
                          </p:cTn>
                        </p:par>
                        <p:par>
                          <p:cTn id="97" fill="hold">
                            <p:stCondLst>
                              <p:cond delay="23750"/>
                            </p:stCondLst>
                            <p:childTnLst>
                              <p:par>
                                <p:cTn id="98" presetID="10" presetClass="entr" presetSubtype="0" fill="hold" grpId="0" nodeType="afterEffect" nodePh="1">
                                  <p:stCondLst>
                                    <p:cond delay="0"/>
                                  </p:stCondLst>
                                  <p:endCondLst>
                                    <p:cond evt="begin" delay="0">
                                      <p:tn val="98"/>
                                    </p:cond>
                                  </p:endCondLst>
                                  <p:childTnLst>
                                    <p:set>
                                      <p:cBhvr>
                                        <p:cTn id="99" dur="1" fill="hold">
                                          <p:stCondLst>
                                            <p:cond delay="0"/>
                                          </p:stCondLst>
                                        </p:cTn>
                                        <p:tgtEl>
                                          <p:spTgt spid="289"/>
                                        </p:tgtEl>
                                        <p:attrNameLst>
                                          <p:attrName>style.visibility</p:attrName>
                                        </p:attrNameLst>
                                      </p:cBhvr>
                                      <p:to>
                                        <p:strVal val="visible"/>
                                      </p:to>
                                    </p:set>
                                    <p:animEffect transition="in" filter="fade">
                                      <p:cBhvr>
                                        <p:cTn id="100" dur="5000"/>
                                        <p:tgtEl>
                                          <p:spTgt spid="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 grpId="0" animBg="1"/>
      <p:bldP spid="253" grpId="1" animBg="1"/>
      <p:bldP spid="254" grpId="0" animBg="1"/>
      <p:bldP spid="267" grpId="0" animBg="1"/>
      <p:bldP spid="289" grpId="0"/>
    </p:bld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Custom 2">
      <a:majorFont>
        <a:latin typeface="Berlin Sans FB Demi"/>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386</TotalTime>
  <Words>1197</Words>
  <Application>Microsoft Office PowerPoint</Application>
  <PresentationFormat>On-screen Show (4:3)</PresentationFormat>
  <Paragraphs>158</Paragraphs>
  <Slides>10</Slides>
  <Notes>10</Notes>
  <HiddenSlides>0</HiddenSlides>
  <MMClips>1</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Maryland Ecological Forecasting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Newtoff, Kiersten (GSFC-6104)[DEVELOP]</dc:creator>
  <cp:lastModifiedBy>Chris</cp:lastModifiedBy>
  <cp:revision>41</cp:revision>
  <dcterms:modified xsi:type="dcterms:W3CDTF">2015-07-22T22:07:50Z</dcterms:modified>
</cp:coreProperties>
</file>