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sldIdLst>
    <p:sldId id="258"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ryl-Ann Winstead" initials="D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p:scale>
          <a:sx n="98" d="100"/>
          <a:sy n="98" d="100"/>
        </p:scale>
        <p:origin x="-2586" y="102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7" name="Text Placeholder"/>
          <p:cNvSpPr>
            <a:spLocks noGrp="1"/>
          </p:cNvSpPr>
          <p:nvPr>
            <p:ph type="body" sz="quarter" idx="11" hasCustomPrompt="1"/>
          </p:nvPr>
        </p:nvSpPr>
        <p:spPr>
          <a:xfrm>
            <a:off x="4828031" y="4214813"/>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p:cNvSpPr>
            <a:spLocks noGrp="1"/>
          </p:cNvSpPr>
          <p:nvPr>
            <p:ph type="pic" sz="quarter" idx="10" hasCustomPrompt="1"/>
          </p:nvPr>
        </p:nvSpPr>
        <p:spPr>
          <a:xfrm>
            <a:off x="4919472" y="1828800"/>
            <a:ext cx="2514600" cy="238658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71354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5" name="Text Placeholder"/>
          <p:cNvSpPr>
            <a:spLocks noGrp="1"/>
          </p:cNvSpPr>
          <p:nvPr>
            <p:ph type="body" sz="quarter" idx="11" hasCustomPrompt="1"/>
          </p:nvPr>
        </p:nvSpPr>
        <p:spPr>
          <a:xfrm>
            <a:off x="256032" y="5952744"/>
            <a:ext cx="7178040" cy="228600"/>
          </a:xfrm>
          <a:prstGeom prst="rect">
            <a:avLst/>
          </a:prstGeom>
        </p:spPr>
        <p:txBody>
          <a:bodyPr/>
          <a:lstStyle>
            <a:lvl1pPr marL="0" indent="0">
              <a:buNone/>
              <a:defRPr sz="900" baseline="0">
                <a:solidFill>
                  <a:schemeClr val="tx1">
                    <a:lumMod val="50000"/>
                  </a:schemeClr>
                </a:solidFill>
              </a:defRPr>
            </a:lvl1pPr>
            <a:lvl2pPr marL="388620" indent="0">
              <a:buNone/>
              <a:defRPr/>
            </a:lvl2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1636776"/>
            <a:ext cx="7086600" cy="4315968"/>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63623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ck A">
    <p:spTree>
      <p:nvGrpSpPr>
        <p:cNvPr id="1" name=""/>
        <p:cNvGrpSpPr/>
        <p:nvPr/>
      </p:nvGrpSpPr>
      <p:grpSpPr>
        <a:xfrm>
          <a:off x="0" y="0"/>
          <a:ext cx="0" cy="0"/>
          <a:chOff x="0" y="0"/>
          <a:chExt cx="0" cy="0"/>
        </a:xfrm>
      </p:grpSpPr>
      <p:sp>
        <p:nvSpPr>
          <p:cNvPr id="6" name="Text Placeholder B"/>
          <p:cNvSpPr>
            <a:spLocks noGrp="1"/>
          </p:cNvSpPr>
          <p:nvPr>
            <p:ph type="body" sz="quarter" idx="12" hasCustomPrompt="1"/>
          </p:nvPr>
        </p:nvSpPr>
        <p:spPr>
          <a:xfrm>
            <a:off x="4828032" y="826617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7" name="Picture Placeholder B"/>
          <p:cNvSpPr>
            <a:spLocks noGrp="1"/>
          </p:cNvSpPr>
          <p:nvPr>
            <p:ph type="pic" sz="quarter" idx="13" hasCustomPrompt="1"/>
          </p:nvPr>
        </p:nvSpPr>
        <p:spPr>
          <a:xfrm>
            <a:off x="4919472" y="6135624"/>
            <a:ext cx="2514600" cy="2130552"/>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
        <p:nvSpPr>
          <p:cNvPr id="4" name="Text Placeholder A"/>
          <p:cNvSpPr>
            <a:spLocks noGrp="1"/>
          </p:cNvSpPr>
          <p:nvPr>
            <p:ph type="body" sz="quarter" idx="11" hasCustomPrompt="1"/>
          </p:nvPr>
        </p:nvSpPr>
        <p:spPr>
          <a:xfrm>
            <a:off x="4828031" y="4032504"/>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A"/>
          <p:cNvSpPr>
            <a:spLocks noGrp="1"/>
          </p:cNvSpPr>
          <p:nvPr>
            <p:ph type="pic" sz="quarter" idx="10" hasCustomPrompt="1"/>
          </p:nvPr>
        </p:nvSpPr>
        <p:spPr>
          <a:xfrm>
            <a:off x="4919472" y="868680"/>
            <a:ext cx="2514600" cy="316382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867458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B">
    <p:spTree>
      <p:nvGrpSpPr>
        <p:cNvPr id="1" name=""/>
        <p:cNvGrpSpPr/>
        <p:nvPr/>
      </p:nvGrpSpPr>
      <p:grpSpPr>
        <a:xfrm>
          <a:off x="0" y="0"/>
          <a:ext cx="0" cy="0"/>
          <a:chOff x="0" y="0"/>
          <a:chExt cx="0" cy="0"/>
        </a:xfrm>
      </p:grpSpPr>
      <p:sp>
        <p:nvSpPr>
          <p:cNvPr id="4" name="Text Placeholder B"/>
          <p:cNvSpPr>
            <a:spLocks noGrp="1"/>
          </p:cNvSpPr>
          <p:nvPr>
            <p:ph type="body" sz="quarter" idx="12" hasCustomPrompt="1"/>
          </p:nvPr>
        </p:nvSpPr>
        <p:spPr>
          <a:xfrm>
            <a:off x="4828032" y="5340096"/>
            <a:ext cx="2606040" cy="228600"/>
          </a:xfrm>
          <a:prstGeom prst="rect">
            <a:avLst/>
          </a:prstGeom>
        </p:spPr>
        <p:txBody>
          <a:bodyPr anchor="b"/>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B"/>
          <p:cNvSpPr>
            <a:spLocks noGrp="1"/>
          </p:cNvSpPr>
          <p:nvPr>
            <p:ph type="pic" sz="quarter" idx="13" hasCustomPrompt="1"/>
          </p:nvPr>
        </p:nvSpPr>
        <p:spPr>
          <a:xfrm>
            <a:off x="347472" y="5907024"/>
            <a:ext cx="7086600" cy="348386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
        <p:nvSpPr>
          <p:cNvPr id="2" name="Text Placeholder A"/>
          <p:cNvSpPr>
            <a:spLocks noGrp="1"/>
          </p:cNvSpPr>
          <p:nvPr>
            <p:ph type="body" sz="quarter" idx="11" hasCustomPrompt="1"/>
          </p:nvPr>
        </p:nvSpPr>
        <p:spPr>
          <a:xfrm>
            <a:off x="4828031" y="3081528"/>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A"/>
          <p:cNvSpPr>
            <a:spLocks noGrp="1"/>
          </p:cNvSpPr>
          <p:nvPr>
            <p:ph type="pic" sz="quarter" idx="10" hasCustomPrompt="1"/>
          </p:nvPr>
        </p:nvSpPr>
        <p:spPr>
          <a:xfrm>
            <a:off x="4919472" y="868680"/>
            <a:ext cx="2514600" cy="2212848"/>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55627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ck C">
    <p:spTree>
      <p:nvGrpSpPr>
        <p:cNvPr id="1" name=""/>
        <p:cNvGrpSpPr/>
        <p:nvPr/>
      </p:nvGrpSpPr>
      <p:grpSpPr>
        <a:xfrm>
          <a:off x="0" y="0"/>
          <a:ext cx="0" cy="0"/>
          <a:chOff x="0" y="0"/>
          <a:chExt cx="0" cy="0"/>
        </a:xfrm>
      </p:grpSpPr>
      <p:sp>
        <p:nvSpPr>
          <p:cNvPr id="2" name="Text Placeholder"/>
          <p:cNvSpPr>
            <a:spLocks noGrp="1"/>
          </p:cNvSpPr>
          <p:nvPr>
            <p:ph type="body" sz="quarter" idx="11" hasCustomPrompt="1"/>
          </p:nvPr>
        </p:nvSpPr>
        <p:spPr>
          <a:xfrm>
            <a:off x="4828031" y="520293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621792"/>
            <a:ext cx="7086600" cy="426110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3555275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cxnSp>
        <p:nvCxnSpPr>
          <p:cNvPr id="3" name="header boundary line"/>
          <p:cNvCxnSpPr/>
          <p:nvPr userDrawn="1"/>
        </p:nvCxnSpPr>
        <p:spPr>
          <a:xfrm>
            <a:off x="342900" y="1507490"/>
            <a:ext cx="7086600" cy="0"/>
          </a:xfrm>
          <a:prstGeom prst="line">
            <a:avLst/>
          </a:prstGeom>
          <a:ln w="6350" cap="rnd">
            <a:solidFill>
              <a:schemeClr val="tx1">
                <a:lumMod val="40000"/>
                <a:lumOff val="60000"/>
              </a:schemeClr>
            </a:solidFill>
            <a:round/>
          </a:ln>
        </p:spPr>
        <p:style>
          <a:lnRef idx="1">
            <a:schemeClr val="accent1"/>
          </a:lnRef>
          <a:fillRef idx="0">
            <a:schemeClr val="accent1"/>
          </a:fillRef>
          <a:effectRef idx="0">
            <a:schemeClr val="accent1"/>
          </a:effectRef>
          <a:fontRef idx="minor">
            <a:schemeClr val="tx1"/>
          </a:fontRef>
        </p:style>
      </p:cxnSp>
      <p:sp>
        <p:nvSpPr>
          <p:cNvPr id="2" name="DEVELOP National Program"/>
          <p:cNvSpPr txBox="1"/>
          <p:nvPr userDrawn="1"/>
        </p:nvSpPr>
        <p:spPr>
          <a:xfrm>
            <a:off x="4914900" y="262890"/>
            <a:ext cx="2514600" cy="461665"/>
          </a:xfrm>
          <a:prstGeom prst="rect">
            <a:avLst/>
          </a:prstGeom>
          <a:noFill/>
        </p:spPr>
        <p:txBody>
          <a:bodyPr wrap="square" rtlCol="0">
            <a:spAutoFit/>
          </a:bodyPr>
          <a:lstStyle/>
          <a:p>
            <a:pPr algn="r"/>
            <a:r>
              <a:rPr lang="en-US" sz="1355" b="1" dirty="0" smtClean="0">
                <a:solidFill>
                  <a:schemeClr val="bg2">
                    <a:lumMod val="50000"/>
                  </a:schemeClr>
                </a:solidFill>
                <a:latin typeface="+mj-lt"/>
              </a:rPr>
              <a:t>DEVELOP National Program</a:t>
            </a:r>
          </a:p>
          <a:p>
            <a:pPr algn="r"/>
            <a:r>
              <a:rPr lang="en-US" sz="1000" dirty="0" smtClean="0">
                <a:solidFill>
                  <a:schemeClr val="bg2">
                    <a:lumMod val="50000"/>
                  </a:schemeClr>
                </a:solidFill>
                <a:latin typeface="+mj-lt"/>
              </a:rPr>
              <a:t>Applied Sciences’ Capacity Building</a:t>
            </a:r>
            <a:endParaRPr lang="en-US" sz="500" dirty="0">
              <a:solidFill>
                <a:schemeClr val="bg2">
                  <a:lumMod val="50000"/>
                </a:schemeClr>
              </a:solidFill>
              <a:latin typeface="+mj-lt"/>
            </a:endParaRPr>
          </a:p>
        </p:txBody>
      </p:sp>
    </p:spTree>
    <p:extLst>
      <p:ext uri="{BB962C8B-B14F-4D97-AF65-F5344CB8AC3E}">
        <p14:creationId xmlns:p14="http://schemas.microsoft.com/office/powerpoint/2010/main" val="200064027"/>
      </p:ext>
    </p:extLst>
  </p:cSld>
  <p:clrMap bg1="lt1" tx1="dk1" bg2="lt2" tx2="dk2" accent1="accent1" accent2="accent2" accent3="accent3" accent4="accent4" accent5="accent5" accent6="accent6" hlink="hlink" folHlink="folHlink"/>
  <p:sldLayoutIdLst>
    <p:sldLayoutId id="2147483661" r:id="rId1"/>
    <p:sldLayoutId id="2147483664"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3168" userDrawn="1">
          <p15:clr>
            <a:srgbClr val="F26B43"/>
          </p15:clr>
        </p15:guide>
        <p15:guide id="2" pos="2448" userDrawn="1">
          <p15:clr>
            <a:srgbClr val="F26B43"/>
          </p15:clr>
        </p15:guide>
        <p15:guide id="3" pos="4680" userDrawn="1">
          <p15:clr>
            <a:srgbClr val="F26B43"/>
          </p15:clr>
        </p15:guide>
        <p15:guide id="4" pos="216" userDrawn="1">
          <p15:clr>
            <a:srgbClr val="F26B43"/>
          </p15:clr>
        </p15:guide>
        <p15:guide id="5" orient="horz" pos="6120" userDrawn="1">
          <p15:clr>
            <a:srgbClr val="F26B43"/>
          </p15:clr>
        </p15:guide>
        <p15:guide id="6" orient="horz" pos="144" userDrawn="1">
          <p15:clr>
            <a:srgbClr val="F26B43"/>
          </p15:clr>
        </p15:guide>
        <p15:guide id="7" pos="3096" userDrawn="1">
          <p15:clr>
            <a:srgbClr val="A4A3A4"/>
          </p15:clr>
        </p15:guide>
        <p15:guide id="8" pos="2952" userDrawn="1">
          <p15:clr>
            <a:srgbClr val="A4A3A4"/>
          </p15:clr>
        </p15:guide>
        <p15:guide id="9" orient="horz" pos="10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spTree>
    <p:extLst>
      <p:ext uri="{BB962C8B-B14F-4D97-AF65-F5344CB8AC3E}">
        <p14:creationId xmlns:p14="http://schemas.microsoft.com/office/powerpoint/2010/main" val="120901328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3168">
          <p15:clr>
            <a:srgbClr val="F26B43"/>
          </p15:clr>
        </p15:guide>
        <p15:guide id="2" pos="2448">
          <p15:clr>
            <a:srgbClr val="F26B43"/>
          </p15:clr>
        </p15:guide>
        <p15:guide id="3" pos="4680">
          <p15:clr>
            <a:srgbClr val="F26B43"/>
          </p15:clr>
        </p15:guide>
        <p15:guide id="4" pos="216">
          <p15:clr>
            <a:srgbClr val="F26B43"/>
          </p15:clr>
        </p15:guide>
        <p15:guide id="5" orient="horz" pos="6120">
          <p15:clr>
            <a:srgbClr val="F26B43"/>
          </p15:clr>
        </p15:guide>
        <p15:guide id="6" orient="horz" pos="144">
          <p15:clr>
            <a:srgbClr val="F26B43"/>
          </p15:clr>
        </p15:guide>
        <p15:guide id="7" pos="3096">
          <p15:clr>
            <a:srgbClr val="A4A3A4"/>
          </p15:clr>
        </p15:guide>
        <p15:guide id="8" pos="2952">
          <p15:clr>
            <a:srgbClr val="A4A3A4"/>
          </p15:clr>
        </p15:guide>
        <p15:guide id="9" orient="horz" pos="10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oc, obs, part, advisors"/>
          <p:cNvSpPr txBox="1"/>
          <p:nvPr/>
        </p:nvSpPr>
        <p:spPr>
          <a:xfrm>
            <a:off x="4823460" y="6199505"/>
            <a:ext cx="2606040" cy="3162404"/>
          </a:xfrm>
          <a:prstGeom prst="rect">
            <a:avLst/>
          </a:prstGeom>
          <a:noFill/>
        </p:spPr>
        <p:txBody>
          <a:bodyPr wrap="square" rtlCol="0" anchor="b">
            <a:spAutoFit/>
          </a:bodyPr>
          <a:lstStyle/>
          <a:p>
            <a:r>
              <a:rPr lang="en-US" sz="1050" b="1" dirty="0" smtClean="0">
                <a:solidFill>
                  <a:schemeClr val="tx1">
                    <a:lumMod val="50000"/>
                  </a:schemeClr>
                </a:solidFill>
              </a:rPr>
              <a:t>DEVELOP Location</a:t>
            </a:r>
          </a:p>
          <a:p>
            <a:r>
              <a:rPr lang="en-US" sz="1050" dirty="0" smtClean="0">
                <a:solidFill>
                  <a:schemeClr val="tx1">
                    <a:lumMod val="50000"/>
                  </a:schemeClr>
                </a:solidFill>
              </a:rPr>
              <a:t>NASA Marshall Space Flight Center</a:t>
            </a:r>
          </a:p>
          <a:p>
            <a:endParaRPr lang="en-US" sz="1050" dirty="0">
              <a:solidFill>
                <a:schemeClr val="tx1">
                  <a:lumMod val="50000"/>
                </a:schemeClr>
              </a:solidFill>
            </a:endParaRPr>
          </a:p>
          <a:p>
            <a:r>
              <a:rPr lang="en-US" sz="1050" b="1" dirty="0" smtClean="0">
                <a:solidFill>
                  <a:schemeClr val="tx1">
                    <a:lumMod val="50000"/>
                  </a:schemeClr>
                </a:solidFill>
              </a:rPr>
              <a:t>Earth Observations</a:t>
            </a:r>
          </a:p>
          <a:p>
            <a:r>
              <a:rPr lang="en-US" sz="1050" dirty="0" smtClean="0">
                <a:solidFill>
                  <a:schemeClr val="tx1">
                    <a:lumMod val="50000"/>
                  </a:schemeClr>
                </a:solidFill>
              </a:rPr>
              <a:t>Landsat 5, Landsat 8, Suomi NPP, SRTM-v2</a:t>
            </a:r>
          </a:p>
          <a:p>
            <a:endParaRPr lang="en-US" sz="1050" dirty="0" smtClean="0">
              <a:solidFill>
                <a:schemeClr val="tx1">
                  <a:lumMod val="50000"/>
                </a:schemeClr>
              </a:solidFill>
            </a:endParaRPr>
          </a:p>
          <a:p>
            <a:r>
              <a:rPr lang="en-US" sz="1050" b="1" dirty="0" smtClean="0">
                <a:solidFill>
                  <a:schemeClr val="tx1">
                    <a:lumMod val="50000"/>
                  </a:schemeClr>
                </a:solidFill>
              </a:rPr>
              <a:t>Partners</a:t>
            </a:r>
          </a:p>
          <a:p>
            <a:r>
              <a:rPr lang="en-US" sz="1050" dirty="0" smtClean="0">
                <a:solidFill>
                  <a:schemeClr val="tx1">
                    <a:lumMod val="50000"/>
                  </a:schemeClr>
                </a:solidFill>
              </a:rPr>
              <a:t>Caesar Kleberg Wildlife Institute at Texas A&amp;M University-Kingsville, The Denver Zoo, South Texas Refuge Complex, Texas Department of Transportation, East Wildlife Foundation, Pittsburgh Zoo &amp; PPG Aquarium, SEMARNAT</a:t>
            </a:r>
          </a:p>
          <a:p>
            <a:endParaRPr lang="en-US" sz="1050" dirty="0">
              <a:solidFill>
                <a:schemeClr val="tx1">
                  <a:lumMod val="50000"/>
                </a:schemeClr>
              </a:solidFill>
            </a:endParaRPr>
          </a:p>
          <a:p>
            <a:r>
              <a:rPr lang="en-US" sz="1050" b="1" dirty="0" smtClean="0">
                <a:solidFill>
                  <a:schemeClr val="tx1">
                    <a:lumMod val="50000"/>
                  </a:schemeClr>
                </a:solidFill>
              </a:rPr>
              <a:t>Advisors</a:t>
            </a:r>
          </a:p>
          <a:p>
            <a:r>
              <a:rPr lang="en-US" sz="1050" dirty="0" smtClean="0">
                <a:solidFill>
                  <a:schemeClr val="tx1">
                    <a:lumMod val="50000"/>
                  </a:schemeClr>
                </a:solidFill>
              </a:rPr>
              <a:t>Dr. Jeffrey </a:t>
            </a:r>
            <a:r>
              <a:rPr lang="en-US" sz="1050" dirty="0" err="1" smtClean="0">
                <a:solidFill>
                  <a:schemeClr val="tx1">
                    <a:lumMod val="50000"/>
                  </a:schemeClr>
                </a:solidFill>
              </a:rPr>
              <a:t>Luvall</a:t>
            </a:r>
            <a:r>
              <a:rPr lang="en-US" sz="1050" dirty="0" smtClean="0">
                <a:solidFill>
                  <a:schemeClr val="tx1">
                    <a:lumMod val="50000"/>
                  </a:schemeClr>
                </a:solidFill>
              </a:rPr>
              <a:t> [NASA at </a:t>
            </a:r>
            <a:r>
              <a:rPr lang="en-US" sz="1050" dirty="0" smtClean="0">
                <a:solidFill>
                  <a:schemeClr val="tx1">
                    <a:lumMod val="50000"/>
                  </a:schemeClr>
                </a:solidFill>
              </a:rPr>
              <a:t>The National Space Science and Technology Center</a:t>
            </a:r>
            <a:r>
              <a:rPr lang="en-US" sz="1050" dirty="0" smtClean="0">
                <a:solidFill>
                  <a:schemeClr val="tx1">
                    <a:lumMod val="50000"/>
                  </a:schemeClr>
                </a:solidFill>
              </a:rPr>
              <a:t>],</a:t>
            </a:r>
            <a:endParaRPr lang="en-US" sz="1050" dirty="0" smtClean="0">
              <a:solidFill>
                <a:schemeClr val="tx1">
                  <a:lumMod val="50000"/>
                </a:schemeClr>
              </a:solidFill>
            </a:endParaRPr>
          </a:p>
          <a:p>
            <a:r>
              <a:rPr lang="en-US" sz="1050" dirty="0" smtClean="0">
                <a:solidFill>
                  <a:schemeClr val="tx1">
                    <a:lumMod val="50000"/>
                  </a:schemeClr>
                </a:solidFill>
              </a:rPr>
              <a:t>Dr. Robert Griffin [University of Alabama in Huntsville]</a:t>
            </a:r>
          </a:p>
        </p:txBody>
      </p:sp>
      <p:sp>
        <p:nvSpPr>
          <p:cNvPr id="10" name="body text"/>
          <p:cNvSpPr txBox="1"/>
          <p:nvPr/>
        </p:nvSpPr>
        <p:spPr>
          <a:xfrm>
            <a:off x="251460" y="6361087"/>
            <a:ext cx="4434840" cy="1569660"/>
          </a:xfrm>
          <a:prstGeom prst="rect">
            <a:avLst/>
          </a:prstGeom>
          <a:noFill/>
        </p:spPr>
        <p:txBody>
          <a:bodyPr wrap="square" rtlCol="0">
            <a:spAutoFit/>
          </a:bodyPr>
          <a:lstStyle/>
          <a:p>
            <a:r>
              <a:rPr lang="en-US" sz="1200" b="1" dirty="0" smtClean="0">
                <a:solidFill>
                  <a:schemeClr val="tx1">
                    <a:lumMod val="50000"/>
                  </a:schemeClr>
                </a:solidFill>
                <a:latin typeface="+mj-lt"/>
              </a:rPr>
              <a:t>Community Concerns</a:t>
            </a:r>
          </a:p>
          <a:p>
            <a:r>
              <a:rPr lang="en-US" sz="1050" dirty="0" smtClean="0"/>
              <a:t>The ocelot </a:t>
            </a:r>
            <a:r>
              <a:rPr lang="en-US" sz="1050" dirty="0"/>
              <a:t>(</a:t>
            </a:r>
            <a:r>
              <a:rPr lang="en-US" sz="1050" i="1" dirty="0" err="1"/>
              <a:t>Leopardus</a:t>
            </a:r>
            <a:r>
              <a:rPr lang="en-US" sz="1050" i="1" dirty="0"/>
              <a:t> </a:t>
            </a:r>
            <a:r>
              <a:rPr lang="en-US" sz="1050" i="1" dirty="0" err="1"/>
              <a:t>pardalis</a:t>
            </a:r>
            <a:r>
              <a:rPr lang="en-US" sz="1050" dirty="0"/>
              <a:t>) are a medium sized wild cat found from Argentina to the extreme southern United States, where they are listed as endangered. </a:t>
            </a:r>
            <a:r>
              <a:rPr lang="en-US" sz="1050" dirty="0" smtClean="0"/>
              <a:t>Ocelots require seven square miles of dense vegetation to hunt for prey, but urban development, agricultural land use, road development, and border fences have led to habitat fragmentation. Inbreeding, caused by this habitat fragmentation, has further reduced the survivability of the species. Due to increased agriculture and urbanization, over 95% of </a:t>
            </a:r>
            <a:r>
              <a:rPr lang="en-US" sz="1050" dirty="0" err="1" smtClean="0"/>
              <a:t>Tamaulipan</a:t>
            </a:r>
            <a:r>
              <a:rPr lang="en-US" sz="1050" dirty="0" smtClean="0"/>
              <a:t> </a:t>
            </a:r>
            <a:r>
              <a:rPr lang="en-US" sz="1050" dirty="0" err="1" smtClean="0"/>
              <a:t>brushland</a:t>
            </a:r>
            <a:r>
              <a:rPr lang="en-US" sz="1050" dirty="0" smtClean="0"/>
              <a:t> habitat in northeastern Mexico has been eliminated. </a:t>
            </a:r>
            <a:endParaRPr lang="en-US" sz="1050" dirty="0"/>
          </a:p>
        </p:txBody>
      </p:sp>
      <p:sp>
        <p:nvSpPr>
          <p:cNvPr id="3" name="caption"/>
          <p:cNvSpPr>
            <a:spLocks noGrp="1"/>
          </p:cNvSpPr>
          <p:nvPr>
            <p:ph type="body" sz="quarter" idx="11"/>
          </p:nvPr>
        </p:nvSpPr>
        <p:spPr>
          <a:xfrm>
            <a:off x="251460" y="5952744"/>
            <a:ext cx="7178040" cy="228600"/>
          </a:xfrm>
        </p:spPr>
        <p:txBody>
          <a:bodyPr/>
          <a:lstStyle/>
          <a:p>
            <a:r>
              <a:rPr lang="en-US" dirty="0" smtClean="0"/>
              <a:t>Future Projections Map for 2050 using </a:t>
            </a:r>
            <a:r>
              <a:rPr lang="en-US" dirty="0" err="1" smtClean="0"/>
              <a:t>MaxEnt</a:t>
            </a:r>
            <a:r>
              <a:rPr lang="en-US" dirty="0" smtClean="0"/>
              <a:t> Model</a:t>
            </a:r>
            <a:endParaRPr lang="en-US" dirty="0"/>
          </a:p>
        </p:txBody>
      </p:sp>
      <p:pic>
        <p:nvPicPr>
          <p:cNvPr id="4" name="Picture Placeholder 3"/>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l="160" r="160"/>
          <a:stretch>
            <a:fillRect/>
          </a:stretch>
        </p:blipFill>
        <p:spPr>
          <a:ln w="12700">
            <a:solidFill>
              <a:srgbClr val="000000"/>
            </a:solidFill>
          </a:ln>
        </p:spPr>
      </p:pic>
      <p:sp>
        <p:nvSpPr>
          <p:cNvPr id="13" name="author names"/>
          <p:cNvSpPr txBox="1"/>
          <p:nvPr/>
        </p:nvSpPr>
        <p:spPr>
          <a:xfrm>
            <a:off x="251460" y="1163612"/>
            <a:ext cx="7178040" cy="253916"/>
          </a:xfrm>
          <a:prstGeom prst="rect">
            <a:avLst/>
          </a:prstGeom>
          <a:noFill/>
        </p:spPr>
        <p:txBody>
          <a:bodyPr wrap="square" rtlCol="0" anchor="b">
            <a:spAutoFit/>
          </a:bodyPr>
          <a:lstStyle/>
          <a:p>
            <a:r>
              <a:rPr lang="en-US" sz="1050" b="1" dirty="0" smtClean="0">
                <a:solidFill>
                  <a:schemeClr val="tx1">
                    <a:lumMod val="50000"/>
                  </a:schemeClr>
                </a:solidFill>
              </a:rPr>
              <a:t>Authors: </a:t>
            </a:r>
            <a:r>
              <a:rPr lang="en-US" sz="1050" dirty="0" smtClean="0">
                <a:solidFill>
                  <a:schemeClr val="tx1">
                    <a:lumMod val="50000"/>
                  </a:schemeClr>
                </a:solidFill>
              </a:rPr>
              <a:t>Ryan Schick (Project Lead), Maggi Klug, Leigh Sinclair, and </a:t>
            </a:r>
            <a:r>
              <a:rPr lang="en-US" sz="1050" dirty="0" err="1" smtClean="0">
                <a:solidFill>
                  <a:schemeClr val="tx1">
                    <a:lumMod val="50000"/>
                  </a:schemeClr>
                </a:solidFill>
              </a:rPr>
              <a:t>Padraic</a:t>
            </a:r>
            <a:r>
              <a:rPr lang="en-US" sz="1050" dirty="0" smtClean="0">
                <a:solidFill>
                  <a:schemeClr val="tx1">
                    <a:lumMod val="50000"/>
                  </a:schemeClr>
                </a:solidFill>
              </a:rPr>
              <a:t> Conner</a:t>
            </a:r>
            <a:endParaRPr lang="en-US" sz="1050" dirty="0">
              <a:solidFill>
                <a:schemeClr val="tx1">
                  <a:lumMod val="50000"/>
                </a:schemeClr>
              </a:solidFill>
            </a:endParaRPr>
          </a:p>
        </p:txBody>
      </p:sp>
      <p:sp>
        <p:nvSpPr>
          <p:cNvPr id="16" name="header"/>
          <p:cNvSpPr txBox="1"/>
          <p:nvPr/>
        </p:nvSpPr>
        <p:spPr>
          <a:xfrm>
            <a:off x="251460" y="228600"/>
            <a:ext cx="4434840" cy="892552"/>
          </a:xfrm>
          <a:prstGeom prst="rect">
            <a:avLst/>
          </a:prstGeom>
          <a:noFill/>
        </p:spPr>
        <p:txBody>
          <a:bodyPr wrap="square" rtlCol="0">
            <a:spAutoFit/>
          </a:bodyPr>
          <a:lstStyle/>
          <a:p>
            <a:r>
              <a:rPr lang="en-US" sz="1600" b="1" dirty="0" smtClean="0">
                <a:solidFill>
                  <a:schemeClr val="accent1"/>
                </a:solidFill>
                <a:latin typeface="+mj-lt"/>
              </a:rPr>
              <a:t>North Mexico</a:t>
            </a:r>
            <a:endParaRPr lang="en-US" sz="1600" b="1" dirty="0">
              <a:solidFill>
                <a:schemeClr val="accent1"/>
              </a:solidFill>
              <a:latin typeface="+mj-lt"/>
            </a:endParaRPr>
          </a:p>
          <a:p>
            <a:r>
              <a:rPr lang="en-US" sz="1600" b="1" dirty="0" smtClean="0">
                <a:solidFill>
                  <a:schemeClr val="accent1"/>
                </a:solidFill>
                <a:latin typeface="+mj-lt"/>
              </a:rPr>
              <a:t>Ecological Forecasting</a:t>
            </a:r>
          </a:p>
          <a:p>
            <a:r>
              <a:rPr lang="en-US" sz="1000" dirty="0" smtClean="0">
                <a:latin typeface="+mj-lt"/>
              </a:rPr>
              <a:t>Using NASA Earth Observations to Monitor and Manage Ocelot Habitat Loss in North Mexico</a:t>
            </a:r>
            <a:endParaRPr lang="en-US" sz="1000" dirty="0">
              <a:latin typeface="+mj-lt"/>
            </a:endParaRPr>
          </a:p>
        </p:txBody>
      </p:sp>
      <p:sp>
        <p:nvSpPr>
          <p:cNvPr id="9" name="body text"/>
          <p:cNvSpPr txBox="1"/>
          <p:nvPr/>
        </p:nvSpPr>
        <p:spPr>
          <a:xfrm>
            <a:off x="251460" y="8104051"/>
            <a:ext cx="4434840" cy="1246495"/>
          </a:xfrm>
          <a:prstGeom prst="rect">
            <a:avLst/>
          </a:prstGeom>
          <a:noFill/>
        </p:spPr>
        <p:txBody>
          <a:bodyPr wrap="square" rtlCol="0">
            <a:spAutoFit/>
          </a:bodyPr>
          <a:lstStyle/>
          <a:p>
            <a:r>
              <a:rPr lang="en-US" sz="1200" b="1" dirty="0" smtClean="0">
                <a:solidFill>
                  <a:schemeClr val="tx1">
                    <a:lumMod val="50000"/>
                  </a:schemeClr>
                </a:solidFill>
                <a:latin typeface="+mj-lt"/>
              </a:rPr>
              <a:t>Decision Support</a:t>
            </a:r>
          </a:p>
          <a:p>
            <a:r>
              <a:rPr lang="en-US" sz="1050" dirty="0"/>
              <a:t>This project created </a:t>
            </a:r>
            <a:r>
              <a:rPr lang="en-US" sz="1050" dirty="0" smtClean="0"/>
              <a:t>Habitat </a:t>
            </a:r>
            <a:r>
              <a:rPr lang="en-US" sz="1050" dirty="0"/>
              <a:t>Percent </a:t>
            </a:r>
            <a:r>
              <a:rPr lang="en-US" sz="1050" dirty="0" smtClean="0"/>
              <a:t>Graphs </a:t>
            </a:r>
            <a:r>
              <a:rPr lang="en-US" sz="1050" dirty="0"/>
              <a:t>to assess the current extent of ocelot habitat in northeastern </a:t>
            </a:r>
            <a:r>
              <a:rPr lang="en-US" sz="1050" dirty="0" smtClean="0"/>
              <a:t>Mexico, Habitat </a:t>
            </a:r>
            <a:r>
              <a:rPr lang="en-US" sz="1050" dirty="0"/>
              <a:t>Probability </a:t>
            </a:r>
            <a:r>
              <a:rPr lang="en-US" sz="1050" dirty="0" smtClean="0"/>
              <a:t>Maps </a:t>
            </a:r>
            <a:r>
              <a:rPr lang="en-US" sz="1050" dirty="0"/>
              <a:t>to show areas most likely to be inhabited by breeding </a:t>
            </a:r>
            <a:r>
              <a:rPr lang="en-US" sz="1050" dirty="0" smtClean="0"/>
              <a:t>populations, Future Habitat Probability Maps to estimate habitat growth or loss, and a Road Risk Map to identify areas of road that intersect probable ocelot habitat.  </a:t>
            </a:r>
            <a:r>
              <a:rPr lang="en-US" sz="1050" dirty="0"/>
              <a:t>These end products will help project partners with conservation efforts.</a:t>
            </a:r>
          </a:p>
        </p:txBody>
      </p:sp>
    </p:spTree>
    <p:extLst>
      <p:ext uri="{BB962C8B-B14F-4D97-AF65-F5344CB8AC3E}">
        <p14:creationId xmlns:p14="http://schemas.microsoft.com/office/powerpoint/2010/main" val="1509769037"/>
      </p:ext>
    </p:extLst>
  </p:cSld>
  <p:clrMapOvr>
    <a:masterClrMapping/>
  </p:clrMapOvr>
</p:sld>
</file>

<file path=ppt/theme/theme1.xml><?xml version="1.0" encoding="utf-8"?>
<a:theme xmlns:a="http://schemas.openxmlformats.org/drawingml/2006/main" name="Cover">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ck">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TotalTime>
  <Words>258</Words>
  <Application>Microsoft Office PowerPoint</Application>
  <PresentationFormat>Custom</PresentationFormat>
  <Paragraphs>21</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Cover</vt:lpstr>
      <vt:lpstr>Back</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William Schick</cp:lastModifiedBy>
  <cp:revision>35</cp:revision>
  <dcterms:created xsi:type="dcterms:W3CDTF">2015-09-10T20:35:32Z</dcterms:created>
  <dcterms:modified xsi:type="dcterms:W3CDTF">2015-11-17T17:46:16Z</dcterms:modified>
</cp:coreProperties>
</file>