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1"/>
  </p:notesMasterIdLst>
  <p:sldIdLst>
    <p:sldId id="321" r:id="rId5"/>
    <p:sldId id="322" r:id="rId6"/>
    <p:sldId id="324" r:id="rId7"/>
    <p:sldId id="325" r:id="rId8"/>
    <p:sldId id="326" r:id="rId9"/>
    <p:sldId id="354" r:id="rId10"/>
    <p:sldId id="355" r:id="rId11"/>
    <p:sldId id="335" r:id="rId12"/>
    <p:sldId id="328" r:id="rId13"/>
    <p:sldId id="353" r:id="rId14"/>
    <p:sldId id="357" r:id="rId15"/>
    <p:sldId id="344" r:id="rId16"/>
    <p:sldId id="348" r:id="rId17"/>
    <p:sldId id="349" r:id="rId18"/>
    <p:sldId id="345" r:id="rId19"/>
    <p:sldId id="340" r:id="rId20"/>
    <p:sldId id="338" r:id="rId21"/>
    <p:sldId id="358" r:id="rId22"/>
    <p:sldId id="336" r:id="rId23"/>
    <p:sldId id="342" r:id="rId24"/>
    <p:sldId id="339" r:id="rId25"/>
    <p:sldId id="352" r:id="rId26"/>
    <p:sldId id="356" r:id="rId27"/>
    <p:sldId id="331" r:id="rId28"/>
    <p:sldId id="350" r:id="rId29"/>
    <p:sldId id="3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DA52E-B336-9320-5DAB-9699F2088976}" name="Mccartney, Sean (GSFC-610.0)[SCIENCE SYSTEMS AND APPLICATIONS INC]" initials="MS(6SAAI" userId="S::smccart4@ndc.nasa.gov::e88bd411-76b0-4812-8fd7-62f268a53505" providerId="AD"/>
  <p188:author id="{F1DB384B-730B-4D63-AEB4-9E0244C3F242}" name="Garrett Powers" initials="GP" userId="S::garrett.powers@ssaihq.com::338fcd5c-cca7-4d9d-9817-4abdd6798b79" providerId="AD"/>
  <p188:author id="{C329C262-2519-B2BF-CA1B-E77A99F91130}" name="Cecil Byles" initials="CB" userId="Cecil Byles" providerId="None"/>
  <p188:author id="{EC4B677E-17DE-8AC3-80CC-6D481773AEE4}" name="Elizabeth Stone" initials="ES" userId="S::elizabeth.stone@ssaihq.com::3003f91c-a34a-4a7f-bbf8-834625aefad1" providerId="AD"/>
  <p188:author id="{75A839BE-D7A5-4191-C46E-401FD1B97D33}" name="Tamara Barbakova" initials="TB" userId="S::tamara.barbakova@ssaihq.com::c5b038eb-f46c-42fd-a929-91fca4bff84e" providerId="AD"/>
  <p188:author id="{C3E00CD3-E8F9-8265-0B4F-06B474C9FCAD}" name="Robert Byles" initials="RB" userId="S::robert.byles@ssaihq.com::c798ae76-1ca0-48cd-999b-80a00bd13fc4" providerId="AD"/>
  <p188:author id="{7C777EF8-D0BF-7761-1674-EB209C57B0FE}" name="Brandy Nisbet-Wilcox" initials="BN" userId="Brandy Nisbet-Wilcox"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268"/>
    <a:srgbClr val="FA4B00"/>
    <a:srgbClr val="FFFFFF"/>
    <a:srgbClr val="69A478"/>
    <a:srgbClr val="02361E"/>
    <a:srgbClr val="BA480B"/>
    <a:srgbClr val="6CA47A"/>
    <a:srgbClr val="4A4A4A"/>
    <a:srgbClr val="CF703B"/>
    <a:srgbClr val="CD7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6A5DC-73F8-C57C-181F-0E7EB53FBC67}" v="2" dt="2022-03-16T21:43:44.854"/>
    <p1510:client id="{1F7A996D-159B-48CD-A73C-568BF1DC2FD3}" v="214" dt="2022-03-03T21:48:16.970"/>
    <p1510:client id="{297EEEEC-9D55-4465-8F48-E507268F0EB0}" v="281" dt="2022-03-17T22:31:45.041"/>
    <p1510:client id="{320D0BF9-7319-05DF-3B44-99F6E722973D}" v="182" dt="2022-03-17T20:24:50.567"/>
    <p1510:client id="{36CE6645-F1AB-781F-B341-74392D821F2E}" v="66" dt="2022-03-10T20:42:26.001"/>
    <p1510:client id="{3F3C9FAB-CD23-70D0-F46B-41342D689628}" v="141" dt="2022-03-16T17:04:54.613"/>
    <p1510:client id="{41BC0976-0245-44A3-C25B-64340EC1E712}" v="4038" dt="2022-03-16T22:17:35.750"/>
    <p1510:client id="{4CC83F0B-0F62-C3DC-ED6C-A0152A521BF3}" v="123" dt="2022-03-16T19:09:14.310"/>
    <p1510:client id="{54CB5D80-D119-06CE-D626-939FE9B71247}" v="4" dt="2022-03-12T01:43:34.220"/>
    <p1510:client id="{555F5FCF-F447-B9A3-C42E-1FD861D867A0}" v="54" dt="2022-03-10T23:37:51.140"/>
    <p1510:client id="{5745359B-64DA-527B-0F6D-BC7B62BBA1E9}" v="358" dt="2022-03-17T22:52:16.373"/>
    <p1510:client id="{5DE7F02C-2F18-5597-49A3-F70F1C00003C}" v="86" dt="2022-03-14T17:34:48.284"/>
    <p1510:client id="{6F2DF401-7253-76C6-7D3A-E1361B283BBD}" v="306" dt="2022-03-17T20:37:49.185"/>
    <p1510:client id="{7006A134-2A39-43DA-9EB0-7F34983F6F73}" v="14" dt="2022-03-02T22:31:03.938"/>
    <p1510:client id="{76AD1E50-CDA9-4D67-8E37-1EF5C44F584D}" v="1155" dt="2022-03-16T20:43:47.517"/>
    <p1510:client id="{77F0A24E-7786-4737-FF48-C5EE213CB3E1}" v="27" dt="2022-03-14T21:15:58.851"/>
    <p1510:client id="{78A1865E-A6B5-40A8-A123-1CF5B5BC0790}" v="1372" dt="2022-03-16T20:11:53.472"/>
    <p1510:client id="{838EA111-F9EA-B5D1-25BC-12A7C76477C5}" v="1661" dt="2022-03-16T22:11:33.594"/>
    <p1510:client id="{85201A18-C18E-4989-C225-D3B1F0FF0F37}" v="94" dt="2022-03-16T16:39:11.194"/>
    <p1510:client id="{867A1FF3-017E-4E92-9595-2A1F3744D7D5}" v="60" dt="2022-03-17T22:18:07.144"/>
    <p1510:client id="{88A6F1E1-F5F7-49B7-801E-7CE82CD3FC53}" v="32" dt="2022-03-17T22:51:35.577"/>
    <p1510:client id="{9120F1E6-9576-99E4-BD15-1BCBA3AE5E43}" v="1246" dt="2022-03-16T16:58:37.511"/>
    <p1510:client id="{99484AF1-2923-474F-88B9-49AC502EB3CC}" v="312" dt="2022-03-15T20:54:48.605"/>
    <p1510:client id="{9C85A358-DBCF-42B0-A76A-5F404B06F687}" v="18" dt="2022-03-16T18:29:50.436"/>
    <p1510:client id="{A1261F72-A7C4-429D-88A9-166F56BC73FB}" v="21" dt="2022-03-02T18:41:00.655"/>
    <p1510:client id="{A1659AD3-FB47-52B7-1C28-F87917E0790A}" v="261" dt="2022-03-15T15:59:04.424"/>
    <p1510:client id="{A49DF487-1C5F-4CC6-A2F9-5833D64E7D98}" v="1491" dt="2022-03-16T22:00:43.845"/>
    <p1510:client id="{A7874A7E-1118-4AF6-A5EA-969129365E8A}" v="1524" dt="2022-03-17T21:58:30.868"/>
    <p1510:client id="{A7F9A709-39B3-51FD-256B-6FFC4C7A9D2F}" v="42" dt="2022-03-11T00:26:53.899"/>
    <p1510:client id="{A96C99EB-9B92-E51A-C8D0-2CB3DB6F7BB6}" v="510" dt="2022-03-03T22:43:49.993"/>
    <p1510:client id="{ADD74CA4-C5C7-4EF0-A9D7-4C7734D8C815}" v="429" dt="2022-03-15T20:40:37.977"/>
    <p1510:client id="{AF0B8ED4-0C47-40B8-A5C0-E977C25AA24A}" v="5" dt="2022-03-17T23:14:44.740"/>
    <p1510:client id="{B2202F4E-215D-02AF-D187-E692C26D76CC}" v="845" dt="2022-03-03T22:43:39.825"/>
    <p1510:client id="{BB9B5FCA-DE3F-2C82-C872-69F3946B12B0}" v="1348" dt="2022-03-17T23:15:34.111"/>
    <p1510:client id="{BD49A71E-96ED-0707-8292-FA44BFF51FEF}" v="65" dt="2022-03-17T18:31:08.966"/>
    <p1510:client id="{BDDE979C-C3D3-5870-F2D3-623CCD9B8769}" v="1009" dt="2022-03-17T20:28:26.399"/>
    <p1510:client id="{BDECB3AC-034F-45A9-8D1C-8BBFD05DC996}" v="256" dt="2022-03-14T17:10:05.538"/>
    <p1510:client id="{C6BE4D0F-CE2E-4FE1-9E4F-FD03449AB521}" v="30" dt="2022-03-17T22:36:53.410"/>
    <p1510:client id="{CB5A2616-2AD2-4F17-A02F-7614D7EB45D0}" v="290" dt="2022-03-17T19:29:01.789"/>
    <p1510:client id="{D55A2A2E-C627-EE0B-7497-E8F71A18AAC3}" v="648" dt="2022-03-02T22:59:58.382"/>
    <p1510:client id="{D92BF441-1880-8FF4-AF82-0A3979FD755E}" v="69" dt="2022-03-16T06:33:20.537"/>
    <p1510:client id="{E375E8F1-F4CD-4A1C-A004-BF4ECB0469C1}" v="1" dt="2022-03-16T14:18:28.162"/>
    <p1510:client id="{E382F52B-1CCD-446C-8314-5FA8706105E5}" v="84" dt="2022-03-17T22:59:21.726"/>
    <p1510:client id="{E544500A-9AC5-FC40-851E-C304AB5B83F0}" v="72" dt="2022-03-08T17:28:40.310"/>
    <p1510:client id="{E63B32DF-D1FA-15E6-4E3E-251BECC2EA11}" v="605" dt="2022-03-16T06:21:11.802"/>
    <p1510:client id="{EE3AEBE5-9B74-4F5D-A084-6665E0680E7B}" v="1227" dt="2022-03-16T19:27:20.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61" autoAdjust="0"/>
    <p:restoredTop sz="70612" autoAdjust="0"/>
  </p:normalViewPr>
  <p:slideViewPr>
    <p:cSldViewPr snapToGrid="0">
      <p:cViewPr varScale="1">
        <p:scale>
          <a:sx n="81" d="100"/>
          <a:sy n="81" d="100"/>
        </p:scale>
        <p:origin x="12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pps.fs.usda.gov/lcms-view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File:McInnis_Canyons_National_Conservation_Area_(9320789173).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lickr.com/photos/mypubliclands/albums/72157661484431922"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lickr.com/photos/mypubliclands/albums/72157634710824014"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lm.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Grand_Valley,_Colorado.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vpedia.developexchange.com/dp/images/9/91/05_Terra.pn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devpedia.developexchange.com/dp/images/c/c2/03_Landsat8.png" TargetMode="External"/><Relationship Id="rId5" Type="http://schemas.openxmlformats.org/officeDocument/2006/relationships/hyperlink" Target="https://www.devpedia.developexchange.com/dp/images/3/39/02_Landsat7.png" TargetMode="External"/><Relationship Id="rId4" Type="http://schemas.openxmlformats.org/officeDocument/2006/relationships/hyperlink" Target="https://www.devpedia.developexchange.com/dp/images/6/69/01_Landsat5.pn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pps.fs.usda.gov/lcms-viewe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mtbs.gov/"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we are </a:t>
            </a:r>
            <a:r>
              <a:rPr lang="en-US" b="0" i="0" u="none" strike="noStrike" kern="1200" dirty="0">
                <a:effectLst/>
              </a:rPr>
              <a:t>the </a:t>
            </a:r>
            <a:r>
              <a:rPr lang="en-US" dirty="0"/>
              <a:t>Grand Valley Ecological Forecasting team, and our </a:t>
            </a:r>
            <a:r>
              <a:rPr lang="en-US" b="0" i="0" u="none" strike="noStrike" kern="1200" dirty="0">
                <a:effectLst/>
              </a:rPr>
              <a:t>project </a:t>
            </a:r>
            <a:r>
              <a:rPr lang="en-US" dirty="0"/>
              <a:t>focused on assessing trends in pinyon-juniper and sagebrush habitat relative to drought, beetle infestation, wildland fires, and treatment to plan future management strategies.</a:t>
            </a:r>
            <a:r>
              <a:rPr lang="en-US" b="0" i="0" u="none" strike="noStrike" kern="1200" dirty="0">
                <a:effectLst/>
              </a:rPr>
              <a:t> </a:t>
            </a:r>
            <a:r>
              <a:rPr lang="en-US" dirty="0"/>
              <a:t>My name is [PLACEHOLDER], and my teammates are [PLACEHOLDER].</a:t>
            </a:r>
            <a:endParaRPr lang="en-US" dirty="0">
              <a:ea typeface="+mn-ea"/>
              <a:cs typeface="+mn-cs"/>
            </a:endParaRPr>
          </a:p>
          <a:p>
            <a:pPr rtl="0" fontAlgn="base"/>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•Image Credit: Claude Monet</a:t>
            </a:r>
            <a:r>
              <a:rPr lang="en-US" sz="1200" b="0" i="0" kern="1200" dirty="0">
                <a:solidFill>
                  <a:schemeClr val="tx1"/>
                </a:solidFill>
                <a:effectLst/>
                <a:latin typeface="+mn-lt"/>
                <a:ea typeface="+mn-ea"/>
                <a:cs typeface="+mn-cs"/>
              </a:rPr>
              <a:t>​</a:t>
            </a:r>
            <a:endParaRPr lang="en-US" sz="1200" b="0" i="0"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•Image Source: </a:t>
            </a:r>
            <a:r>
              <a:rPr lang="en-US" sz="1200" b="0" i="0" u="sng" strike="noStrike" kern="1200" dirty="0">
                <a:solidFill>
                  <a:schemeClr val="tx1"/>
                </a:solidFill>
                <a:effectLst/>
                <a:latin typeface="+mn-lt"/>
                <a:ea typeface="+mn-ea"/>
                <a:cs typeface="+mn-cs"/>
                <a:hlinkClick r:id="rId3"/>
              </a:rPr>
              <a:t>http://commons.wikimedia.org/wiki/File:Claude_Monet_-_The_Magpie_-_Google_Art_Project.jpg</a:t>
            </a:r>
            <a:endParaRPr lang="en-US" sz="1200" b="0" i="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2962236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McInnis Canyons National Conservation Area and Colorado National Monument boundaries broken into three maps showing landcover change </a:t>
            </a:r>
            <a:r>
              <a:rPr lang="en-US" dirty="0">
                <a:cs typeface="Calibri"/>
              </a:rPr>
              <a:t>over 4-time intervals for Tree, Shrub, and Grass and Forb landcover types. Lighter colors represent early time intervals and dark colors represent later time intervals; this coloring helps to visualize the change of landcover types over the period of 1985–2020. The base map of the maps is a hill shade derived from a 30m digital elevation model that was downloaded from apps.nationalmap.gov. The elevation range in this map ranges from 2175m (White) to 1320m (Black). The landcover data used was downloaded from the Landscape Change Monitoring System (</a:t>
            </a:r>
            <a:r>
              <a:rPr lang="en-US" u="sng" dirty="0">
                <a:hlinkClick r:id="rId3"/>
              </a:rPr>
              <a:t>https://apps.fs.usda.gov/lcms-viewer/</a:t>
            </a:r>
            <a:r>
              <a:rPr lang="en-US" u="sng" dirty="0"/>
              <a:t>)</a:t>
            </a:r>
            <a:r>
              <a:rPr lang="en-US" dirty="0"/>
              <a:t>. Scale is 1:150000</a:t>
            </a:r>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p>
          <a:p>
            <a:pPr fontAlgn="base"/>
            <a:r>
              <a:rPr lang="en-US" sz="1200" b="0" i="0" u="none" strike="noStrike" kern="1200" dirty="0">
                <a:solidFill>
                  <a:schemeClr val="tx1"/>
                </a:solidFill>
                <a:effectLst/>
                <a:latin typeface="+mn-lt"/>
                <a:ea typeface="+mn-ea"/>
                <a:cs typeface="+mn-cs"/>
              </a:rPr>
              <a:t>•Image Credit:</a:t>
            </a:r>
            <a:r>
              <a:rPr lang="en-US" dirty="0"/>
              <a:t> </a:t>
            </a:r>
            <a:endParaRPr lang="en-US" sz="1200" b="0" i="0" u="none" strike="noStrike"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•Image Source:  (insert here whether this image is provided by a DEVELOPer/partner, public domain, or the type of creative commons license the image was published under – e.g. CC BY-SA)</a:t>
            </a:r>
            <a:r>
              <a:rPr lang="en-US" sz="1200" b="0" i="0" kern="1200" dirty="0">
                <a:solidFill>
                  <a:schemeClr val="tx1"/>
                </a:solidFill>
                <a:effectLst/>
                <a:latin typeface="+mn-lt"/>
                <a:ea typeface="+mn-ea"/>
                <a:cs typeface="+mn-cs"/>
              </a:rPr>
              <a:t>​</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144157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Graph showing gains and losses in landcover type within the boundaries of McInnis Canyons National Conservation Area and Colorado National Monument from 1985-2020. Landscape Change Monitoring System (LCMS) data was reclassified into these classes for this analysis. We used optical interpretation and the rangeland analysis platform to group classes into representative classes. The Tree class had the most gains and least amount of landcover loss out of the classes which is in agreeance with observations from partners. This Graph was generated using IDRISI </a:t>
            </a:r>
            <a:r>
              <a:rPr lang="en-US" err="1">
                <a:cs typeface="Calibri"/>
              </a:rPr>
              <a:t>TerrSet</a:t>
            </a:r>
            <a:r>
              <a:rPr lang="en-US">
                <a:cs typeface="Calibri"/>
              </a:rPr>
              <a:t> Land Change Modeler.</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273522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To detect impacts of fires on the landscape, we first collected fire perimeter data from our partner organization and from the monitoring trends in burn severity (MTBS) dataset.</a:t>
            </a:r>
          </a:p>
          <a:p>
            <a:pPr marL="285750" indent="-285750">
              <a:buFont typeface="Arial"/>
              <a:buChar char="•"/>
            </a:pPr>
            <a:r>
              <a:rPr lang="en-US" dirty="0">
                <a:cs typeface="Calibri"/>
              </a:rPr>
              <a:t>We then used NDVI composites and percent cover estimates to assess changes in vegetation conditions for time steps up to 20 years after each fire</a:t>
            </a:r>
          </a:p>
          <a:p>
            <a:pPr marL="285750" indent="-285750">
              <a:buFont typeface="Arial"/>
              <a:buChar char="•"/>
            </a:pPr>
            <a:r>
              <a:rPr lang="en-US" dirty="0">
                <a:cs typeface="Calibri"/>
              </a:rPr>
              <a:t>Pre-fire conditions (landcover, soil unit) and immediate post-fire conditions (burn severity) were also extracted to allow for more detailed analysis of fire responses</a:t>
            </a:r>
          </a:p>
          <a:p>
            <a:pPr marL="285750" indent="-285750">
              <a:buFont typeface="Arial"/>
              <a:buChar char="•"/>
            </a:pPr>
            <a:r>
              <a:rPr lang="en-US" dirty="0">
                <a:cs typeface="Calibri"/>
              </a:rPr>
              <a:t>These data were then analyzed for trends and differences in response among various groups</a:t>
            </a:r>
          </a:p>
          <a:p>
            <a:pPr marL="285750" indent="-285750">
              <a:buFont typeface="Arial"/>
              <a:buChar char="•"/>
            </a:pPr>
            <a:r>
              <a:rPr lang="en-US" dirty="0">
                <a:cs typeface="Calibri"/>
              </a:rPr>
              <a:t>We also created maps which showed the location of low-recovery areas to assist managers in prioritizing treatment areas</a:t>
            </a:r>
          </a:p>
          <a:p>
            <a:pPr marL="285750" indent="-285750" rtl="0">
              <a:buFont typeface="Arial"/>
              <a:buChar char="•"/>
            </a:pPr>
            <a:endParaRPr lang="en-US" dirty="0">
              <a:cs typeface="Calibri"/>
            </a:endParaRPr>
          </a:p>
          <a:p>
            <a:pPr>
              <a:buFont typeface="Arial"/>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4257996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cs typeface="Calibri"/>
              </a:rPr>
              <a:t>This map shows the </a:t>
            </a:r>
            <a:r>
              <a:rPr lang="en-US" dirty="0"/>
              <a:t>20-year</a:t>
            </a:r>
            <a:r>
              <a:rPr lang="en-US" dirty="0">
                <a:cs typeface="Calibri"/>
              </a:rPr>
              <a:t> changes in NDVI values after fires in the western portion of our study area. </a:t>
            </a:r>
          </a:p>
          <a:p>
            <a:r>
              <a:rPr lang="en-US" dirty="0">
                <a:cs typeface="Calibri"/>
              </a:rPr>
              <a:t>We saw long term trends of slow recovery toward pre-fire conditions in burned areas as evident in the low NDVI values at 20 years post fire.</a:t>
            </a:r>
          </a:p>
          <a:p>
            <a:r>
              <a:rPr lang="en-US" dirty="0">
                <a:cs typeface="Calibri"/>
              </a:rPr>
              <a:t>These reduced NDVI values occurred in both pinyon-juniper and sagebrush habitats.</a:t>
            </a:r>
          </a:p>
          <a:p>
            <a:endParaRPr lang="en-US" dirty="0">
              <a:cs typeface="Calibri"/>
            </a:endParaRPr>
          </a:p>
          <a:p>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endParaRPr lang="en-US" dirty="0">
              <a:cs typeface="Calibri"/>
            </a:endParaRPr>
          </a:p>
          <a:p>
            <a:pPr fontAlgn="base"/>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123587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cs typeface="Calibri"/>
              </a:rPr>
              <a:t>While NDVI indicates changes in the overall vegetation structure at these sites, fractional cover estimates can provide finer details about how the components of the vegetation community are recovering.</a:t>
            </a:r>
          </a:p>
          <a:p>
            <a:r>
              <a:rPr lang="en-US" dirty="0">
                <a:cs typeface="Calibri"/>
              </a:rPr>
              <a:t>These maps of fractional cover changes after 20 years show a lasting reduction in tree cover and an increase in bare ground cover compared to pre-fire conditions.</a:t>
            </a:r>
          </a:p>
          <a:p>
            <a:r>
              <a:rPr lang="en-US" dirty="0">
                <a:cs typeface="Calibri"/>
              </a:rPr>
              <a:t>Shrub cover had recovered to near and sometimes greater than pre-fire conditions at 20 years except for some sites of highly concentrated shrub loss.</a:t>
            </a:r>
            <a:endParaRPr lang="en-US" dirty="0"/>
          </a:p>
          <a:p>
            <a:r>
              <a:rPr lang="en-US" dirty="0">
                <a:cs typeface="Calibri"/>
              </a:rPr>
              <a:t>Grasses and forbs appeared to generally recover to pre-fire conditions after 20 years recovery.</a:t>
            </a:r>
          </a:p>
          <a:p>
            <a:endParaRPr lang="en-US" dirty="0"/>
          </a:p>
          <a:p>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endParaRPr lang="en-US" dirty="0">
              <a:cs typeface="Calibri"/>
            </a:endParaRPr>
          </a:p>
          <a:p>
            <a:pPr fontAlgn="base"/>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346218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cs typeface="Calibri"/>
              </a:rPr>
              <a:t>We found that post-fire recovery was different between pinyon-juniper and sagebrush habitat.</a:t>
            </a:r>
            <a:endParaRPr lang="en-US" dirty="0"/>
          </a:p>
          <a:p>
            <a:r>
              <a:rPr lang="en-US" dirty="0">
                <a:cs typeface="Calibri"/>
              </a:rPr>
              <a:t>Burn severity also impacts the magnitude of these changes and the time required for recovery.</a:t>
            </a:r>
          </a:p>
          <a:p>
            <a:r>
              <a:rPr lang="en-US" dirty="0">
                <a:cs typeface="Calibri"/>
              </a:rPr>
              <a:t>Burned pinyon-juniper woodland experienced up to 25% reduction in tree cover and showed minimal signs of recovery even at 20 years post-fire.</a:t>
            </a:r>
          </a:p>
          <a:p>
            <a:r>
              <a:rPr lang="en-US" dirty="0">
                <a:cs typeface="Calibri"/>
              </a:rPr>
              <a:t>Sagebrush habitat saw shrub cover reduced up to 30% after fire disturbance, but high intensity fires seemed to cause more lasting damage than lower severity fires which recovered to near unburned levels after 5 years.</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2010177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To map beetle disturbance in the area, we extracted maximum NDVI intra-annual images from the study area between 1986-2021.</a:t>
            </a:r>
          </a:p>
          <a:p>
            <a:endParaRPr lang="en-US" dirty="0">
              <a:cs typeface="Calibri"/>
            </a:endParaRPr>
          </a:p>
          <a:p>
            <a:pPr marL="285750" indent="-285750">
              <a:buFont typeface="Arial"/>
              <a:buChar char="•"/>
            </a:pPr>
            <a:r>
              <a:rPr lang="en-US" dirty="0">
                <a:cs typeface="Calibri"/>
              </a:rPr>
              <a:t>We performed image differencing on each pixels using 5-year moving average images and established threshold values for probable vegetation productivity decline.</a:t>
            </a:r>
          </a:p>
          <a:p>
            <a:pPr marL="285750" indent="-285750">
              <a:buFont typeface="Arial"/>
              <a:buChar char="•"/>
            </a:pPr>
            <a:r>
              <a:rPr lang="en-US" dirty="0">
                <a:cs typeface="Calibri"/>
              </a:rPr>
              <a:t>Probable outliers were detected by finding pixels with values below the established threshold for each image in the composite.</a:t>
            </a:r>
          </a:p>
          <a:p>
            <a:pPr marL="285750" indent="-285750">
              <a:buFont typeface="Arial"/>
              <a:buChar char="•"/>
            </a:pPr>
            <a:r>
              <a:rPr lang="en-US" dirty="0">
                <a:cs typeface="Calibri"/>
              </a:rPr>
              <a:t>The resulting layers were reclassified and aggregated to show consecutive vegetation productivity decline </a:t>
            </a:r>
          </a:p>
          <a:p>
            <a:pPr marL="285750" indent="-285750">
              <a:buFont typeface="Arial"/>
              <a:buChar char="•"/>
            </a:pPr>
            <a:r>
              <a:rPr lang="en-US" dirty="0">
                <a:cs typeface="Calibri"/>
              </a:rPr>
              <a:t>Land cover mask using LCMS data and disturbance masks were applied using ancillary dataset provided by the partner to </a:t>
            </a:r>
            <a:r>
              <a:rPr lang="en-US" dirty="0"/>
              <a:t>exclude known disturbances </a:t>
            </a:r>
            <a:r>
              <a:rPr lang="en-US" dirty="0">
                <a:cs typeface="Calibri"/>
              </a:rPr>
              <a:t>in the consecutive vegetation decline layer. </a:t>
            </a:r>
          </a:p>
          <a:p>
            <a:pPr marL="285750" indent="-285750">
              <a:buFont typeface="Arial"/>
              <a:buChar char="•"/>
            </a:pPr>
            <a:r>
              <a:rPr lang="en-US" dirty="0">
                <a:cs typeface="Calibri"/>
              </a:rPr>
              <a:t>The consecutive vegetation decline productivity layer indicates possible areas affected by beetle infestation throughout the study period.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2436294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cs typeface="Calibri"/>
              </a:rPr>
              <a:t>Consecutive vegetation productivity decline map shows areas with consecutive outliers for five years.</a:t>
            </a:r>
          </a:p>
          <a:p>
            <a:r>
              <a:rPr lang="en-US" dirty="0">
                <a:cs typeface="Calibri"/>
              </a:rPr>
              <a:t> The areas in white were masked out for known disturbances and non-forest areas. </a:t>
            </a:r>
          </a:p>
          <a:p>
            <a:r>
              <a:rPr lang="en-US" dirty="0">
                <a:cs typeface="Calibri"/>
              </a:rPr>
              <a:t>The map serves as a proxy for locating possible Ips beetle disturbance impacted areas within the Pinyon-Juniper trees.</a:t>
            </a:r>
          </a:p>
          <a:p>
            <a:r>
              <a:rPr lang="en-US" dirty="0">
                <a:cs typeface="Calibri"/>
              </a:rPr>
              <a:t>. </a:t>
            </a:r>
          </a:p>
          <a:p>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endParaRPr lang="en-US" dirty="0">
              <a:cs typeface="Calibri" panose="020F0502020204030204"/>
            </a:endParaRPr>
          </a:p>
          <a:p>
            <a:pPr fontAlgn="base"/>
            <a:r>
              <a:rPr lang="en-US" sz="1200" b="0" i="0" u="none" strike="noStrike" kern="1200" dirty="0">
                <a:solidFill>
                  <a:schemeClr val="tx1"/>
                </a:solidFill>
                <a:effectLst/>
                <a:latin typeface="+mn-lt"/>
                <a:ea typeface="+mn-ea"/>
                <a:cs typeface="+mn-cs"/>
              </a:rPr>
              <a:t>•Image Credit: </a:t>
            </a:r>
            <a:r>
              <a:rPr lang="en-US" dirty="0"/>
              <a:t>Kolawole Arowoogun </a:t>
            </a:r>
            <a:endParaRPr lang="en-US" sz="1200" b="0" i="0" u="none" strike="noStrike"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•Image Source:  (insert here whether this image is provided by a DEVELOPer/partner, public domain, or the type of creative commons license the image was published under – e.g. CC BY-SA)</a:t>
            </a:r>
            <a:r>
              <a:rPr lang="en-US" sz="1200" b="0" i="0" kern="1200" dirty="0">
                <a:solidFill>
                  <a:schemeClr val="tx1"/>
                </a:solidFill>
                <a:effectLst/>
                <a:latin typeface="+mn-lt"/>
                <a:ea typeface="+mn-ea"/>
                <a:cs typeface="+mn-cs"/>
              </a:rPr>
              <a:t>​</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12778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a:cs typeface="Calibri"/>
              </a:rPr>
              <a:t>This map shows likely beetle infested areas in 2021. The green color represent areas with heathy vegetation while areas represented in red appear to be the disturbed portion. </a:t>
            </a:r>
          </a:p>
          <a:p>
            <a:r>
              <a:rPr lang="en-US"/>
              <a:t>•</a:t>
            </a:r>
            <a:r>
              <a:rPr lang="en-US">
                <a:cs typeface="Calibri"/>
              </a:rPr>
              <a:t>We saw the trends of Pinyon-juniper vegetation disturbance. This disturbance is  likely caused by beetle infestation in the area.</a:t>
            </a:r>
            <a:endParaRPr lang="en-US"/>
          </a:p>
          <a:p>
            <a:r>
              <a:rPr lang="en-US"/>
              <a:t>•</a:t>
            </a:r>
            <a:r>
              <a:rPr lang="en-US">
                <a:cs typeface="Calibri"/>
              </a:rPr>
              <a:t>The northeastern part (in red)  appear to be more disturbed than other areas. </a:t>
            </a:r>
            <a:endParaRPr lang="en-US"/>
          </a:p>
          <a:p>
            <a:r>
              <a:rPr lang="en-US">
                <a:cs typeface="Calibri"/>
              </a:rPr>
              <a:t>. </a:t>
            </a:r>
          </a:p>
          <a:p>
            <a:r>
              <a:rPr lang="en-US" sz="1200" b="0" i="0" u="none" strike="noStrike" kern="1200">
                <a:solidFill>
                  <a:schemeClr val="tx1"/>
                </a:solidFill>
                <a:effectLst/>
                <a:latin typeface="+mn-lt"/>
                <a:ea typeface="+mn-ea"/>
                <a:cs typeface="+mn-cs"/>
              </a:rPr>
              <a:t>------------------------------Image Information Below ------------------------------</a:t>
            </a:r>
            <a:r>
              <a:rPr lang="en-US" sz="1200" b="0" i="0" kern="1200">
                <a:solidFill>
                  <a:schemeClr val="tx1"/>
                </a:solidFill>
                <a:effectLst/>
                <a:latin typeface="+mn-lt"/>
                <a:ea typeface="+mn-ea"/>
                <a:cs typeface="+mn-cs"/>
              </a:rPr>
              <a:t>​</a:t>
            </a:r>
            <a:endParaRPr lang="en-US">
              <a:cs typeface="Calibri" panose="020F0502020204030204"/>
            </a:endParaRPr>
          </a:p>
          <a:p>
            <a:pPr fontAlgn="base"/>
            <a:r>
              <a:rPr lang="en-US" sz="1200" b="0" i="0" u="none" strike="noStrike" kern="1200">
                <a:solidFill>
                  <a:schemeClr val="tx1"/>
                </a:solidFill>
                <a:effectLst/>
                <a:latin typeface="+mn-lt"/>
                <a:ea typeface="+mn-ea"/>
                <a:cs typeface="+mn-cs"/>
              </a:rPr>
              <a:t>•Image Credit: </a:t>
            </a:r>
            <a:r>
              <a:rPr lang="en-US"/>
              <a:t>Kolawole </a:t>
            </a:r>
            <a:r>
              <a:rPr lang="en-US" err="1"/>
              <a:t>Arowoogun</a:t>
            </a:r>
            <a:r>
              <a:rPr lang="en-US"/>
              <a:t> </a:t>
            </a:r>
            <a:endParaRPr lang="en-US" sz="1200" b="0" i="0" u="none" strike="noStrike" kern="1200">
              <a:solidFill>
                <a:schemeClr val="tx1"/>
              </a:solidFill>
              <a:effectLst/>
              <a:latin typeface="+mn-lt"/>
              <a:cs typeface="Calibri"/>
            </a:endParaRPr>
          </a:p>
          <a:p>
            <a:pPr rtl="0" fontAlgn="base"/>
            <a:r>
              <a:rPr lang="en-US" sz="1200" b="0" i="0" u="none" strike="noStrike" kern="1200">
                <a:solidFill>
                  <a:schemeClr val="tx1"/>
                </a:solidFill>
                <a:effectLst/>
                <a:latin typeface="+mn-lt"/>
                <a:ea typeface="+mn-ea"/>
                <a:cs typeface="+mn-cs"/>
              </a:rPr>
              <a:t>•Image Source:  (insert here whether this image is provided by a </a:t>
            </a:r>
            <a:r>
              <a:rPr lang="en-US" sz="1200" b="0" i="0" u="none" strike="noStrike" kern="1200" err="1">
                <a:solidFill>
                  <a:schemeClr val="tx1"/>
                </a:solidFill>
                <a:effectLst/>
                <a:latin typeface="+mn-lt"/>
                <a:ea typeface="+mn-ea"/>
                <a:cs typeface="+mn-cs"/>
              </a:rPr>
              <a:t>DEVELOPer</a:t>
            </a:r>
            <a:r>
              <a:rPr lang="en-US" sz="1200" b="0" i="0" u="none" strike="noStrike" kern="1200">
                <a:solidFill>
                  <a:schemeClr val="tx1"/>
                </a:solidFill>
                <a:effectLst/>
                <a:latin typeface="+mn-lt"/>
                <a:ea typeface="+mn-ea"/>
                <a:cs typeface="+mn-cs"/>
              </a:rPr>
              <a:t>/partner, public domain, or the type of creative commons license the image was published under – e.g. CC BY-SA)</a:t>
            </a:r>
            <a:r>
              <a:rPr lang="en-US" sz="1200" b="0" i="0" kern="1200">
                <a:solidFill>
                  <a:schemeClr val="tx1"/>
                </a:solidFill>
                <a:effectLst/>
                <a:latin typeface="+mn-lt"/>
                <a:ea typeface="+mn-ea"/>
                <a:cs typeface="+mn-cs"/>
              </a:rPr>
              <a:t>​</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414043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looked at pre-fire treatment effects through two different lenses – its impact on vegetation and its impact on burn severity.</a:t>
            </a:r>
            <a:endParaRPr lang="en-US" dirty="0"/>
          </a:p>
          <a:p>
            <a:r>
              <a:rPr lang="en-US" dirty="0"/>
              <a:t>Some of the questions we were looking to answer include: What is treatment's impact on vegetation health and on vegetation post-fire? Do different types of treatment have different impacts on vegetation health or fire behavior? </a:t>
            </a:r>
          </a:p>
          <a:p>
            <a:r>
              <a:rPr lang="en-US" dirty="0">
                <a:cs typeface="Calibri"/>
              </a:rPr>
              <a:t>We did this by making multidimensional raster datasets of NDVI images for each year of our time series.</a:t>
            </a:r>
            <a:endParaRPr lang="en-US" dirty="0"/>
          </a:p>
          <a:p>
            <a:r>
              <a:rPr lang="en-US" dirty="0"/>
              <a:t>We</a:t>
            </a:r>
            <a:r>
              <a:rPr lang="en-US" dirty="0">
                <a:cs typeface="Calibri"/>
              </a:rPr>
              <a:t> then used Zonal Statistics to gather mean data and other statistical information for each polygon.</a:t>
            </a:r>
          </a:p>
          <a:p>
            <a:r>
              <a:rPr lang="en-US" dirty="0">
                <a:cs typeface="Calibri"/>
              </a:rPr>
              <a:t>We added this information as fields to the Pre-Fire Treatment polygons' attribute table.</a:t>
            </a:r>
          </a:p>
          <a:p>
            <a:r>
              <a:rPr lang="en-US" dirty="0">
                <a:cs typeface="Calibri"/>
              </a:rPr>
              <a:t>And in those pre-fire treatment polygons that had also seen wildfires, I looked at the burn severity in each polygon.</a:t>
            </a:r>
          </a:p>
          <a:p>
            <a:r>
              <a:rPr lang="en-US" dirty="0">
                <a:cs typeface="Calibri"/>
              </a:rPr>
              <a:t>These data were then analyzed for trends and differences.</a:t>
            </a:r>
          </a:p>
          <a:p>
            <a:pPr marL="285750" indent="-285750">
              <a:buFont typeface="Arial"/>
              <a:buChar char="•"/>
            </a:pPr>
            <a:endParaRPr lang="en-US" dirty="0">
              <a:cs typeface="Calibri"/>
            </a:endParaRPr>
          </a:p>
          <a:p>
            <a:pPr rtl="0" fontAlgn="base"/>
            <a:endParaRPr lang="en-US" dirty="0"/>
          </a:p>
          <a:p>
            <a:pPr marL="0" indent="0">
              <a:buFont typeface="Arial"/>
              <a:buNone/>
            </a:pPr>
            <a:endParaRPr lang="en-US" dirty="0">
              <a:cs typeface="Calibri"/>
            </a:endParaRPr>
          </a:p>
          <a:p>
            <a:pPr lvl="1"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131198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cs typeface="Calibri"/>
              </a:rPr>
              <a:t>The Grand Valley spans the Colorado and Utah border along the Colorado River. Situated within the Colorado Plateau, the arid landscape of the Grand Valley is predominantly covered by pinyon-juniper woodlands and sagebrush habitat. Beetle infestation and wildfire are two types of disturbance that impact the vegetation communities within our study area. The increasing frequency and size of wildfire disturbance and expanding beetle infestations are indicators of a changing disturbance regime.</a:t>
            </a:r>
          </a:p>
          <a:p>
            <a:pPr fontAlgn="base"/>
            <a:endParaRPr lang="en-US" dirty="0"/>
          </a:p>
          <a:p>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endParaRPr lang="en-US" dirty="0">
              <a:cs typeface="Calibri" panose="020F0502020204030204"/>
            </a:endParaRPr>
          </a:p>
          <a:p>
            <a:pPr fontAlgn="base"/>
            <a:r>
              <a:rPr lang="en-US" sz="1200" b="0" i="0" u="none" strike="noStrike" kern="1200" dirty="0">
                <a:solidFill>
                  <a:schemeClr val="tx1"/>
                </a:solidFill>
                <a:effectLst/>
                <a:latin typeface="+mn-lt"/>
                <a:ea typeface="+mn-ea"/>
                <a:cs typeface="+mn-cs"/>
              </a:rPr>
              <a:t>•Image Credit: </a:t>
            </a:r>
            <a:r>
              <a:rPr lang="en-US" dirty="0"/>
              <a:t>Bob Wick, BLM California, Wikimedia Commons</a:t>
            </a:r>
            <a:endParaRPr lang="en-US" sz="1200" b="0" i="0" u="none" strike="noStrike" kern="1200" dirty="0">
              <a:solidFill>
                <a:schemeClr val="tx1"/>
              </a:solidFill>
              <a:effectLst/>
              <a:latin typeface="+mn-lt"/>
              <a:cs typeface="Calibri"/>
            </a:endParaRPr>
          </a:p>
          <a:p>
            <a:pPr fontAlgn="base"/>
            <a:r>
              <a:rPr lang="en-US" sz="1200" b="0" i="0" u="none" strike="noStrike" kern="1200" dirty="0">
                <a:solidFill>
                  <a:schemeClr val="tx1"/>
                </a:solidFill>
                <a:effectLst/>
                <a:latin typeface="+mn-lt"/>
                <a:ea typeface="+mn-ea"/>
                <a:cs typeface="+mn-cs"/>
              </a:rPr>
              <a:t>•Image Source: </a:t>
            </a:r>
            <a:r>
              <a:rPr lang="en-US" dirty="0">
                <a:hlinkClick r:id="rId3"/>
              </a:rPr>
              <a:t>https://commons.wikimedia.org/wiki/File:McInnis_Canyons_National_Conservation_Area_(9320789173).jpg</a:t>
            </a:r>
            <a:r>
              <a:rPr lang="en-US" dirty="0"/>
              <a:t> </a:t>
            </a:r>
            <a:r>
              <a:rPr lang="en-US" sz="1200" b="0" i="0" u="none" strike="noStrike" kern="1200" dirty="0">
                <a:solidFill>
                  <a:schemeClr val="tx1"/>
                </a:solidFill>
                <a:effectLst/>
                <a:latin typeface="+mn-lt"/>
                <a:ea typeface="+mn-ea"/>
                <a:cs typeface="+mn-cs"/>
              </a:rPr>
              <a:t>(</a:t>
            </a:r>
            <a:r>
              <a:rPr lang="en-US" i="0" dirty="0"/>
              <a:t>CC</a:t>
            </a:r>
            <a:r>
              <a:rPr lang="en-US" dirty="0"/>
              <a:t> BY 2.0)</a:t>
            </a:r>
          </a:p>
          <a:p>
            <a:pPr fontAlgn="base"/>
            <a:r>
              <a:rPr lang="en-US" sz="1200" b="0" i="0" u="none" strike="noStrike" kern="1200" dirty="0">
                <a:solidFill>
                  <a:schemeClr val="tx1"/>
                </a:solidFill>
                <a:effectLst/>
                <a:latin typeface="+mn-lt"/>
                <a:ea typeface="+mn-ea"/>
                <a:cs typeface="+mn-cs"/>
              </a:rPr>
              <a:t>•</a:t>
            </a:r>
            <a:r>
              <a:rPr lang="en-US" dirty="0"/>
              <a:t>Basemap Credit: Esri</a:t>
            </a:r>
          </a:p>
        </p:txBody>
      </p:sp>
      <p:sp>
        <p:nvSpPr>
          <p:cNvPr id="4" name="Slide Number Placeholder 3"/>
          <p:cNvSpPr>
            <a:spLocks noGrp="1"/>
          </p:cNvSpPr>
          <p:nvPr>
            <p:ph type="sldNum" sz="quarter" idx="10"/>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3322610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had a similar method when creating our control areas, but a major difference was that we had to draw the control polygons ourselves, which adds an extra step at the beginning.</a:t>
            </a:r>
          </a:p>
          <a:p>
            <a:r>
              <a:rPr lang="en-US" dirty="0">
                <a:cs typeface="Calibri"/>
              </a:rPr>
              <a:t>Using the fire perimeters, treatment areas, and RAP layers as comparison, we placed control polygons on areas not impacted by treatment or fires, but within the same fuel type. </a:t>
            </a:r>
          </a:p>
          <a:p>
            <a:r>
              <a:rPr lang="en-US" dirty="0">
                <a:cs typeface="Calibri"/>
              </a:rPr>
              <a:t>We also created a second control polygon shapefile using this same method, except this time with a focus on control areas within a fire which had not been the site of a previous treatment.</a:t>
            </a:r>
            <a:endParaRPr lang="en-US" dirty="0"/>
          </a:p>
          <a:p>
            <a:r>
              <a:rPr lang="en-US" dirty="0">
                <a:cs typeface="Calibri"/>
              </a:rPr>
              <a:t>Once the polygons were created, we used Zonal Statistics to extract mean NDVI information for each polygon (same method as previous slide). </a:t>
            </a:r>
          </a:p>
          <a:p>
            <a:r>
              <a:rPr lang="en-US" dirty="0">
                <a:cs typeface="Calibri"/>
              </a:rPr>
              <a:t>Finally, we analyzed this information by creating maps and charts. </a:t>
            </a:r>
          </a:p>
          <a:p>
            <a:endParaRPr lang="en-US" dirty="0">
              <a:cs typeface="Calibri"/>
            </a:endParaRPr>
          </a:p>
          <a:p>
            <a:pPr lvl="1"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13598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ea typeface="Calibri"/>
                <a:cs typeface="Calibri"/>
              </a:rPr>
              <a:t>Here is a line chart of our results that shows the mean NDVI of 5 different polygons from 2001-2021 and their response to disturbance, roller chopper treatment in 2005 and the Cosgrove Fire in 2011.</a:t>
            </a:r>
            <a:endParaRPr lang="en-US" dirty="0"/>
          </a:p>
          <a:p>
            <a:r>
              <a:rPr lang="en-US" dirty="0">
                <a:ea typeface="Calibri"/>
                <a:cs typeface="Calibri"/>
              </a:rPr>
              <a:t>Three of the lines (blue, green, and purple) represent treatment areas, which were all masticated with a roller chopper in 2005. </a:t>
            </a:r>
          </a:p>
          <a:p>
            <a:r>
              <a:rPr lang="en-US" dirty="0">
                <a:ea typeface="Calibri"/>
                <a:cs typeface="Calibri"/>
              </a:rPr>
              <a:t>These treatment areas were also within the boundaries of the 2011 Cosgrove Fire.</a:t>
            </a:r>
          </a:p>
          <a:p>
            <a:r>
              <a:rPr lang="en-US" dirty="0">
                <a:ea typeface="Calibri"/>
                <a:cs typeface="Calibri"/>
              </a:rPr>
              <a:t>The two other lines (black and red) represent two different control areas. </a:t>
            </a:r>
          </a:p>
          <a:p>
            <a:r>
              <a:rPr lang="en-US" dirty="0">
                <a:ea typeface="Calibri"/>
                <a:cs typeface="Calibri"/>
              </a:rPr>
              <a:t>The black line is vegetation which was impacted neither by treatment nor fire.</a:t>
            </a:r>
          </a:p>
          <a:p>
            <a:r>
              <a:rPr lang="en-US" dirty="0">
                <a:ea typeface="Calibri"/>
                <a:cs typeface="Calibri"/>
              </a:rPr>
              <a:t>The red line is vegetation which was impacted by fire, but is not a treatment area. </a:t>
            </a:r>
          </a:p>
          <a:p>
            <a:r>
              <a:rPr lang="en-US" dirty="0">
                <a:ea typeface="Calibri"/>
                <a:cs typeface="Calibri"/>
              </a:rPr>
              <a:t>These results show that treatment and fire has a noticeable negative effect on NDVI.</a:t>
            </a:r>
          </a:p>
          <a:p>
            <a:r>
              <a:rPr lang="en-US" dirty="0">
                <a:ea typeface="Calibri"/>
                <a:cs typeface="Calibri"/>
              </a:rPr>
              <a:t>These results also show that two of the treatment areas recovered quicker than the No Treatment Control, even though the No Treatment Control started with healthier overall vegetation. </a:t>
            </a:r>
          </a:p>
          <a:p>
            <a:r>
              <a:rPr lang="en-US" dirty="0">
                <a:ea typeface="Calibri"/>
                <a:cs typeface="Calibri"/>
              </a:rPr>
              <a:t>The No Treatment Control has not fully recovered to pre-fire conditions, but all of the treatments more or less did at one point. </a:t>
            </a:r>
          </a:p>
          <a:p>
            <a:r>
              <a:rPr lang="en-US" dirty="0">
                <a:ea typeface="Calibri"/>
                <a:cs typeface="Calibri"/>
              </a:rPr>
              <a:t>There is a noticeable and sharp decline in 2018, and this could possibly be an image error or indication of another disturbance.</a:t>
            </a:r>
            <a:endParaRPr lang="en-US" dirty="0"/>
          </a:p>
          <a:p>
            <a:endParaRPr lang="en-US" dirty="0"/>
          </a:p>
          <a:p>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endParaRPr lang="en-US" dirty="0">
              <a:ea typeface="Calibri"/>
              <a:cs typeface="Calibri"/>
            </a:endParaRPr>
          </a:p>
          <a:p>
            <a:pPr fontAlgn="base"/>
            <a:r>
              <a:rPr lang="en-US" sz="1200" b="0" i="0" u="none" strike="noStrike" kern="1200" dirty="0">
                <a:solidFill>
                  <a:schemeClr val="tx1"/>
                </a:solidFill>
                <a:effectLst/>
                <a:latin typeface="+mn-lt"/>
                <a:ea typeface="+mn-ea"/>
                <a:cs typeface="+mn-cs"/>
              </a:rPr>
              <a:t>•Image Credit:</a:t>
            </a:r>
            <a:r>
              <a:rPr lang="en-US" dirty="0"/>
              <a:t> Elizabeth Stone</a:t>
            </a:r>
            <a:endParaRPr lang="en-US" sz="1200" b="0" i="0" u="none" strike="noStrike" kern="1200" dirty="0">
              <a:solidFill>
                <a:schemeClr val="tx1"/>
              </a:solidFill>
              <a:effectLst/>
              <a:latin typeface="+mn-lt"/>
              <a:ea typeface="Calibri"/>
              <a:cs typeface="Calibri"/>
            </a:endParaRPr>
          </a:p>
          <a:p>
            <a:pPr fontAlgn="base"/>
            <a:r>
              <a:rPr lang="en-US" sz="1200" b="0" i="0" u="none" strike="noStrike" kern="1200" dirty="0">
                <a:solidFill>
                  <a:schemeClr val="tx1"/>
                </a:solidFill>
                <a:effectLst/>
                <a:latin typeface="+mn-lt"/>
                <a:ea typeface="+mn-ea"/>
                <a:cs typeface="+mn-cs"/>
              </a:rPr>
              <a:t>•Image Source:</a:t>
            </a:r>
            <a:r>
              <a:rPr lang="en-US" dirty="0"/>
              <a:t> MODIS NDVI Imagery, Partner Shapefiles,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3801128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ea typeface="Calibri"/>
                <a:cs typeface="Calibri"/>
              </a:rPr>
              <a:t>We centered our analysis on these three topics and to answer each one in brief:</a:t>
            </a:r>
          </a:p>
          <a:p>
            <a:r>
              <a:rPr lang="en-US" dirty="0">
                <a:ea typeface="Calibri"/>
                <a:cs typeface="Calibri"/>
              </a:rPr>
              <a:t>1. Treatment has a negative effect on vegetation post-treatment and post-fire. Treated area vegetation recovers faster than untreated vegetation after a fire.</a:t>
            </a:r>
          </a:p>
          <a:p>
            <a:r>
              <a:rPr lang="en-US" dirty="0">
                <a:cs typeface="Calibri"/>
              </a:rPr>
              <a:t>2. In many (but not all) instances, treatment areas did indeed stop a wildfire or slow it down enough so that it could be stopped. In these instances, treatment areas intersected wildfire perimeters (as opposed to being entirely inside a fire perimeter). </a:t>
            </a:r>
          </a:p>
          <a:p>
            <a:r>
              <a:rPr lang="en-US" dirty="0">
                <a:cs typeface="Calibri"/>
              </a:rPr>
              <a:t>3. Vegetation health in the status quo control groups (no treatment or fire) helps indicate what is a location-specific disturbance and what may be a greater landcover trend. Vegetation health in the no treatment control groups indicate what recovery is like for non-treated areas post fire. We saw that untreated areas took longer to recover. </a:t>
            </a:r>
          </a:p>
          <a:p>
            <a:endParaRPr lang="en-US" dirty="0"/>
          </a:p>
          <a:p>
            <a:endParaRPr lang="en-US" dirty="0"/>
          </a:p>
          <a:p>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endParaRPr lang="en-US" dirty="0">
              <a:ea typeface="Calibri"/>
              <a:cs typeface="Calibri"/>
            </a:endParaRPr>
          </a:p>
          <a:p>
            <a:pPr fontAlgn="base"/>
            <a:r>
              <a:rPr lang="en-US" sz="1200" b="0" i="0" u="none" strike="noStrike" kern="1200" dirty="0">
                <a:solidFill>
                  <a:schemeClr val="tx1"/>
                </a:solidFill>
                <a:effectLst/>
                <a:latin typeface="+mn-lt"/>
                <a:ea typeface="+mn-ea"/>
                <a:cs typeface="+mn-cs"/>
              </a:rPr>
              <a:t>•Image Credit:</a:t>
            </a:r>
            <a:r>
              <a:rPr lang="en-US" dirty="0"/>
              <a:t> BLM Flickr</a:t>
            </a:r>
            <a:endParaRPr lang="en-US" sz="1200" b="0" i="0" u="none" strike="noStrike" kern="1200" dirty="0">
              <a:solidFill>
                <a:schemeClr val="tx1"/>
              </a:solidFill>
              <a:effectLst/>
              <a:latin typeface="+mn-lt"/>
              <a:ea typeface="Calibri"/>
              <a:cs typeface="Calibri"/>
            </a:endParaRPr>
          </a:p>
          <a:p>
            <a:pPr fontAlgn="base"/>
            <a:r>
              <a:rPr lang="en-US" sz="1200" b="0" i="0" u="none" strike="noStrike" kern="1200" dirty="0">
                <a:solidFill>
                  <a:schemeClr val="tx1"/>
                </a:solidFill>
                <a:effectLst/>
                <a:latin typeface="+mn-lt"/>
                <a:ea typeface="+mn-ea"/>
                <a:cs typeface="+mn-cs"/>
              </a:rPr>
              <a:t>•Image Source:</a:t>
            </a:r>
            <a:r>
              <a:rPr lang="en-US" dirty="0"/>
              <a:t> </a:t>
            </a:r>
            <a:r>
              <a:rPr lang="en-US" dirty="0">
                <a:hlinkClick r:id="rId3"/>
              </a:rPr>
              <a:t>https://www.flickr.com/photos/mypubliclands/albums/72157661484431922</a:t>
            </a:r>
            <a:endParaRPr lang="en-US" dirty="0">
              <a:ea typeface="Calibri"/>
              <a:cs typeface="Calibri"/>
            </a:endParaRPr>
          </a:p>
          <a:p>
            <a:r>
              <a:rPr lang="en-US" dirty="0">
                <a:cs typeface="Calibri" panose="020F0502020204030204"/>
              </a:rPr>
              <a:t>Creative Commons License: </a:t>
            </a:r>
            <a:r>
              <a:rPr lang="en-US" dirty="0"/>
              <a:t> </a:t>
            </a:r>
            <a:r>
              <a:rPr lang="en-US" dirty="0">
                <a:hlinkClick r:id="rId4"/>
              </a:rPr>
              <a:t>https://creativecommons.org/licenses/by/2.0/</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1413352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Through our analysis, we found that the woodland landcover type expanded more than other landcover types. We also found that higher severity fires, on average, result in greater impacts to vegetation and fire severity maps could be useful for prioritizing sites for post-fire treatment. We also identified sites of possible beetle-induced disturbance which can be used by land managers to investigate beetle infestations. Finally, our analysis demonstrates that treatments are effective in slowing or stopping fires and treatment also aides in faster vegetation recovery post-fire.</a:t>
            </a:r>
          </a:p>
          <a:p>
            <a:endParaRPr lang="en-US" dirty="0"/>
          </a:p>
          <a:p>
            <a:r>
              <a:rPr lang="en-US" dirty="0"/>
              <a:t>------------------------------Image Information Below ------------------------------ </a:t>
            </a:r>
          </a:p>
          <a:p>
            <a:r>
              <a:rPr lang="en-US" dirty="0"/>
              <a:t>•Image Credit: Icons provided by Microsoft PowerPoint</a:t>
            </a:r>
          </a:p>
          <a:p>
            <a:r>
              <a:rPr lang="en-US" dirty="0"/>
              <a:t>•Image Source:  Icons provided by Microsoft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2018760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cs typeface="Calibri"/>
              </a:rPr>
              <a:t>Other limitations include: </a:t>
            </a:r>
          </a:p>
          <a:p>
            <a:r>
              <a:rPr lang="en-US" dirty="0">
                <a:cs typeface="Calibri"/>
              </a:rPr>
              <a:t>Pre-Fire Treatment: The spatial resolution of MODIS is 250 meters. Some treatment areas were excluded for being too small. This also affects the accuracy of NDVI information. Burn severity datasets used were imperfect for analyzing severity relative to treatment – the dNBR data encompassed the whole fire and raster layers were categorical, and thus could not be averaged.</a:t>
            </a:r>
          </a:p>
          <a:p>
            <a:r>
              <a:rPr lang="en-US" dirty="0"/>
              <a:t>Beetle Disturbance: Damage caused by weather related disturbances such as drought, winds, hail, and ice can be mistaken for beetle disturbance. Lack of in-situ data and poor coverage of ADS data in the area limits accuracy of our method.</a:t>
            </a:r>
            <a:endParaRPr lang="en-US" dirty="0">
              <a:cs typeface="Calibri"/>
            </a:endParaRPr>
          </a:p>
          <a:p>
            <a:r>
              <a:rPr lang="en-US" dirty="0"/>
              <a:t>Landcover Change</a:t>
            </a:r>
            <a:r>
              <a:rPr lang="en-US" b="1" dirty="0"/>
              <a:t>: </a:t>
            </a:r>
            <a:r>
              <a:rPr lang="en-US" dirty="0"/>
              <a:t>Landcover in the study area is not discrete but is mixed with other landcover types leading to error when assigning landcover classes. With larger spatial resolution of 30m, landcover classification of LCMS data may not be as accurate in detecting landcover boundaries in the study area</a:t>
            </a:r>
            <a:endParaRPr lang="en-US" dirty="0">
              <a:cs typeface="Calibri"/>
            </a:endParaRPr>
          </a:p>
          <a:p>
            <a:endParaRPr lang="en-US" dirty="0"/>
          </a:p>
          <a:p>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endParaRPr lang="en-US" dirty="0">
              <a:cs typeface="Calibri" panose="020F0502020204030204"/>
            </a:endParaRPr>
          </a:p>
          <a:p>
            <a:r>
              <a:rPr lang="en-US" b="0" i="0" u="none" strike="noStrike" kern="1200" dirty="0">
                <a:effectLst/>
              </a:rPr>
              <a:t>•Image Credit:</a:t>
            </a:r>
            <a:r>
              <a:rPr lang="en-US" dirty="0"/>
              <a:t> Icons provided by Microsoft PowerPoint</a:t>
            </a:r>
            <a:endParaRPr lang="en-US" dirty="0">
              <a:cs typeface="Calibri"/>
            </a:endParaRPr>
          </a:p>
          <a:p>
            <a:pPr fontAlgn="base"/>
            <a:r>
              <a:rPr lang="en-US" b="0" i="0" u="none" strike="noStrike" kern="1200" dirty="0">
                <a:effectLst/>
              </a:rPr>
              <a:t>•Image Source: </a:t>
            </a:r>
            <a:r>
              <a:rPr lang="en-US" dirty="0"/>
              <a:t> Icons</a:t>
            </a:r>
            <a:r>
              <a:rPr lang="en-US" b="0" i="0" u="none" strike="noStrike" kern="1200" dirty="0">
                <a:effectLst/>
              </a:rPr>
              <a:t> provided by </a:t>
            </a:r>
            <a:r>
              <a:rPr lang="en-US" dirty="0"/>
              <a:t>Microsoft PowerPoint</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2131052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cs typeface="Calibri"/>
              </a:rPr>
              <a:t>1. Forecasting</a:t>
            </a:r>
          </a:p>
          <a:p>
            <a:r>
              <a:rPr lang="en-US" dirty="0">
                <a:cs typeface="Calibri"/>
              </a:rPr>
              <a:t>There is a second term planned for this project, where they will be creating forecasting models of these landcover trends. </a:t>
            </a:r>
          </a:p>
          <a:p>
            <a:r>
              <a:rPr lang="en-US" dirty="0">
                <a:cs typeface="Calibri"/>
              </a:rPr>
              <a:t>We will coordinate a handoff of our data to the next term team to use as training data for forecasting models on IDRISI TerrSet.</a:t>
            </a:r>
          </a:p>
          <a:p>
            <a:r>
              <a:rPr lang="en-US" dirty="0">
                <a:cs typeface="Calibri"/>
              </a:rPr>
              <a:t>These forecasting models will project the land cover trends we have uncovered 40-50 years into the future. </a:t>
            </a:r>
          </a:p>
          <a:p>
            <a:r>
              <a:rPr lang="en-US" dirty="0">
                <a:cs typeface="Calibri"/>
              </a:rPr>
              <a:t>These models will help aid our partner's land management decisions. </a:t>
            </a:r>
          </a:p>
          <a:p>
            <a:r>
              <a:rPr lang="en-US" dirty="0">
                <a:cs typeface="Calibri"/>
              </a:rPr>
              <a:t>2. Analysis</a:t>
            </a:r>
          </a:p>
          <a:p>
            <a:r>
              <a:rPr lang="en-US" dirty="0">
                <a:cs typeface="Calibri"/>
              </a:rPr>
              <a:t>Additionally, our initial research and analysis can be expanded by incorporating different datasets and variables, such as drought information, finer burn severity data, and finer imagery, such as using NAIP imagery or Sentinel sensor data.</a:t>
            </a:r>
          </a:p>
          <a:p>
            <a:r>
              <a:rPr lang="en-US" dirty="0">
                <a:cs typeface="Calibri"/>
              </a:rPr>
              <a:t>More ground-truthed data can also add to our previous analysis, especially regarding potential beetle infestation locations.</a:t>
            </a:r>
          </a:p>
          <a:p>
            <a:r>
              <a:rPr lang="en-US" dirty="0">
                <a:cs typeface="Calibri"/>
              </a:rPr>
              <a:t>Our data can also inspire field research in our study area. For instance:</a:t>
            </a:r>
          </a:p>
          <a:p>
            <a:r>
              <a:rPr lang="en-US" dirty="0">
                <a:cs typeface="Calibri"/>
              </a:rPr>
              <a:t>Our partners can use our data to prioritize locations for monitoring, and can then add these monitoring observations to our dataset. </a:t>
            </a:r>
          </a:p>
          <a:p>
            <a:endParaRPr lang="en-US" dirty="0">
              <a:cs typeface="Calibri"/>
            </a:endParaRPr>
          </a:p>
          <a:p>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endParaRPr lang="en-US" dirty="0">
              <a:cs typeface="Calibri"/>
            </a:endParaRPr>
          </a:p>
          <a:p>
            <a:pPr fontAlgn="base"/>
            <a:r>
              <a:rPr lang="en-US" sz="1200" b="0" i="0" u="none" strike="noStrike" kern="1200" dirty="0">
                <a:solidFill>
                  <a:schemeClr val="tx1"/>
                </a:solidFill>
                <a:effectLst/>
                <a:latin typeface="+mn-lt"/>
                <a:ea typeface="+mn-ea"/>
                <a:cs typeface="+mn-cs"/>
              </a:rPr>
              <a:t>•Image Credit:</a:t>
            </a:r>
            <a:r>
              <a:rPr lang="en-US" dirty="0"/>
              <a:t> Bob Wick - BLM California (BLM Flickr), PowerPoint Icons</a:t>
            </a:r>
            <a:endParaRPr lang="en-US" sz="1200" b="0" i="0" u="none" strike="noStrike" kern="1200" dirty="0">
              <a:solidFill>
                <a:schemeClr val="tx1"/>
              </a:solidFill>
              <a:effectLst/>
              <a:latin typeface="+mn-lt"/>
              <a:cs typeface="Calibri"/>
            </a:endParaRPr>
          </a:p>
          <a:p>
            <a:pPr fontAlgn="base"/>
            <a:r>
              <a:rPr lang="en-US" sz="1200" b="0" i="0" u="none" strike="noStrike" kern="1200" dirty="0">
                <a:solidFill>
                  <a:schemeClr val="tx1"/>
                </a:solidFill>
                <a:effectLst/>
                <a:latin typeface="+mn-lt"/>
                <a:ea typeface="+mn-ea"/>
                <a:cs typeface="+mn-cs"/>
              </a:rPr>
              <a:t>•Image Source:</a:t>
            </a:r>
            <a:r>
              <a:rPr lang="en-US" dirty="0"/>
              <a:t> </a:t>
            </a:r>
            <a:r>
              <a:rPr lang="en-US" dirty="0">
                <a:hlinkClick r:id="rId3"/>
              </a:rPr>
              <a:t>https://www.flickr.com/photos/mypubliclands/albums/72157634710824014</a:t>
            </a:r>
            <a:endParaRPr lang="en-US" dirty="0"/>
          </a:p>
          <a:p>
            <a:r>
              <a:rPr lang="en-US" dirty="0"/>
              <a:t>Creative Commons License: </a:t>
            </a:r>
            <a:r>
              <a:rPr lang="en-US" dirty="0">
                <a:hlinkClick r:id="rId4"/>
              </a:rPr>
              <a:t>https://creativecommons.org/licenses/by/2.0/</a:t>
            </a:r>
            <a:endParaRPr lang="en-US" dirty="0"/>
          </a:p>
          <a:p>
            <a:r>
              <a:rPr lang="en-US" dirty="0"/>
              <a:t> </a:t>
            </a:r>
            <a:r>
              <a:rPr lang="en-US" sz="1200" b="0" i="0" u="none" strike="noStrike" kern="1200" dirty="0">
                <a:solidFill>
                  <a:schemeClr val="tx1"/>
                </a:solidFill>
                <a:effectLst/>
                <a:latin typeface="+mn-lt"/>
                <a:ea typeface="+mn-ea"/>
                <a:cs typeface="+mn-cs"/>
              </a:rPr>
              <a:t> </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616364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a:spcAft>
                <a:spcPts val="600"/>
              </a:spcAft>
            </a:pPr>
            <a:r>
              <a:rPr lang="en-US" dirty="0"/>
              <a:t>We would like to thank our science advisors (Prof. Keith Weber and Joseph Spruce), project coordination fellow (Brandy Nisbet-Wilcox), and our project partners (McInnis Canyons National Conservation Area, Dominguez-Escalante National Conservation Area, and Colorado National Monument) for their help on this project, it would not be possible without them. We would also like to thank Science Systems and Applications, Inc., NASA DEVELOP, and all others who contributed for making this project possible. Cartography software and basemaps were provided by ESRI.</a:t>
            </a:r>
            <a:endParaRPr lang="en-US" dirty="0">
              <a:cs typeface="Calibri"/>
            </a:endParaRPr>
          </a:p>
          <a:p>
            <a:pPr marL="57150">
              <a:spcAft>
                <a:spcPts val="600"/>
              </a:spcAft>
            </a:pPr>
            <a:endParaRPr lang="en-US" dirty="0">
              <a:cs typeface="Calibri"/>
            </a:endParaRPr>
          </a:p>
          <a:p>
            <a:endParaRPr lang="en-US" dirty="0">
              <a:cs typeface="Calibri"/>
            </a:endParaRPr>
          </a:p>
          <a:p>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endParaRPr lang="en-US" dirty="0">
              <a:cs typeface="Calibri"/>
            </a:endParaRPr>
          </a:p>
          <a:p>
            <a:pPr fontAlgn="base"/>
            <a:r>
              <a:rPr lang="en-US" sz="1200" b="0" i="0" u="none" strike="noStrike" kern="1200" dirty="0">
                <a:solidFill>
                  <a:schemeClr val="tx1"/>
                </a:solidFill>
                <a:effectLst/>
                <a:latin typeface="+mn-lt"/>
                <a:ea typeface="+mn-ea"/>
                <a:cs typeface="+mn-cs"/>
              </a:rPr>
              <a:t>•Image Credit:</a:t>
            </a:r>
            <a:r>
              <a:rPr lang="en-US" dirty="0"/>
              <a:t> </a:t>
            </a:r>
            <a:endParaRPr lang="en-US" sz="1200" b="0" i="0" u="none" strike="noStrike"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•Image Source:  (insert here whether this image is provided by a DEVELOPer/partner, public domain, or the type of creative commons license the image was published under – e.g. CC BY-SA)</a:t>
            </a:r>
            <a:r>
              <a:rPr lang="en-US" sz="1200" b="0" i="0" kern="1200" dirty="0">
                <a:solidFill>
                  <a:schemeClr val="tx1"/>
                </a:solidFill>
                <a:effectLst/>
                <a:latin typeface="+mn-lt"/>
                <a:ea typeface="+mn-ea"/>
                <a:cs typeface="+mn-cs"/>
              </a:rPr>
              <a:t>​</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4455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cs typeface="Calibri"/>
              </a:rPr>
              <a:t>With that background in mind, we sought to accomplish three objectives for our project:</a:t>
            </a:r>
            <a:endParaRPr lang="en-US" dirty="0"/>
          </a:p>
          <a:p>
            <a:pPr marL="342900" indent="-342900">
              <a:buAutoNum type="arabicPeriod"/>
            </a:pPr>
            <a:r>
              <a:rPr lang="en-US" dirty="0">
                <a:cs typeface="Calibri" panose="020F0502020204030204"/>
              </a:rPr>
              <a:t>First, we monitored changes in the extent of pinyon-juniper woodland and sagebrush habitat over the last few decades, since 1986</a:t>
            </a:r>
          </a:p>
          <a:p>
            <a:pPr marL="342900" indent="-342900">
              <a:buAutoNum type="arabicPeriod"/>
            </a:pPr>
            <a:r>
              <a:rPr lang="en-US" dirty="0">
                <a:cs typeface="Calibri" panose="020F0502020204030204"/>
              </a:rPr>
              <a:t>Second, we measured the impacts of disturbances caused by wildfire and beetle infestations, focusing specifically on their effects on vegetation health and fractional vegetation cover up to 20 years later</a:t>
            </a:r>
            <a:endParaRPr lang="en-US" dirty="0"/>
          </a:p>
          <a:p>
            <a:pPr marL="342900" indent="-342900">
              <a:buAutoNum type="arabicPeriod"/>
            </a:pPr>
            <a:r>
              <a:rPr lang="en-US" dirty="0">
                <a:cs typeface="Calibri"/>
              </a:rPr>
              <a:t>Third, we assessed the effects of vegetation treatments on the landscape to help managers assess which treatments have the highest chance of success</a:t>
            </a:r>
            <a:endParaRPr lang="en-US" dirty="0"/>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endParaRPr lang="en-US" dirty="0">
              <a:cs typeface="Calibri" panose="020F0502020204030204"/>
            </a:endParaRPr>
          </a:p>
          <a:p>
            <a:pPr fontAlgn="base"/>
            <a:r>
              <a:rPr lang="en-US" sz="1200" b="0" i="0" u="none" strike="noStrike" kern="1200" dirty="0">
                <a:solidFill>
                  <a:schemeClr val="tx1"/>
                </a:solidFill>
                <a:effectLst/>
                <a:latin typeface="+mn-lt"/>
                <a:ea typeface="+mn-ea"/>
                <a:cs typeface="+mn-cs"/>
              </a:rPr>
              <a:t>•Image Credit: </a:t>
            </a:r>
            <a:r>
              <a:rPr lang="en-US" dirty="0"/>
              <a:t>Icons provided by Microsoft PowerPoint</a:t>
            </a:r>
            <a:endParaRPr lang="en-US" sz="1200" b="0" i="0" u="none" strike="noStrike" kern="1200" dirty="0">
              <a:solidFill>
                <a:schemeClr val="tx1"/>
              </a:solidFill>
              <a:effectLst/>
              <a:latin typeface="+mn-lt"/>
              <a:cs typeface="Calibri"/>
            </a:endParaRPr>
          </a:p>
          <a:p>
            <a:pPr fontAlgn="base"/>
            <a:r>
              <a:rPr lang="en-US" sz="1200" b="0" i="0" u="none" strike="noStrike" kern="1200" dirty="0">
                <a:solidFill>
                  <a:schemeClr val="tx1"/>
                </a:solidFill>
                <a:effectLst/>
                <a:latin typeface="+mn-lt"/>
                <a:ea typeface="+mn-ea"/>
                <a:cs typeface="+mn-cs"/>
              </a:rPr>
              <a:t>•Image Source:  </a:t>
            </a:r>
            <a:r>
              <a:rPr lang="en-US" dirty="0"/>
              <a:t>Icons provided by Microsoft PowerPoint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7844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cs typeface="Calibri"/>
              </a:rPr>
              <a:t>Our partners in this project are the National Park Service and the Bureau of Land Management. Combined, these partners manage over 350,000 acres of public land within the Grand Valley and are tasked with maintaining their land in a way that preserves their respective land uses for future generations. </a:t>
            </a:r>
          </a:p>
          <a:p>
            <a:pPr fontAlgn="base"/>
            <a:endParaRPr lang="en-US" dirty="0"/>
          </a:p>
          <a:p>
            <a:r>
              <a:rPr lang="en-US" sz="1200" b="0" i="0" u="none" strike="noStrike" kern="1200" dirty="0">
                <a:solidFill>
                  <a:schemeClr val="tx1"/>
                </a:solidFill>
                <a:effectLst/>
                <a:latin typeface="+mn-lt"/>
                <a:ea typeface="+mn-ea"/>
                <a:cs typeface="+mn-cs"/>
              </a:rPr>
              <a:t>------------------------------Image Information Below ------------------------------</a:t>
            </a:r>
            <a:r>
              <a:rPr lang="en-US" sz="1200" b="0" i="0" kern="1200" dirty="0">
                <a:solidFill>
                  <a:schemeClr val="tx1"/>
                </a:solidFill>
                <a:effectLst/>
                <a:latin typeface="+mn-lt"/>
                <a:ea typeface="+mn-ea"/>
                <a:cs typeface="+mn-cs"/>
              </a:rPr>
              <a:t>​</a:t>
            </a:r>
            <a:endParaRPr lang="en-US" dirty="0">
              <a:cs typeface="Calibri" panose="020F0502020204030204"/>
            </a:endParaRPr>
          </a:p>
          <a:p>
            <a:pPr fontAlgn="base"/>
            <a:r>
              <a:rPr lang="en-US" sz="1200" b="0" i="0" u="none" strike="noStrike" kern="1200" dirty="0">
                <a:solidFill>
                  <a:schemeClr val="tx1"/>
                </a:solidFill>
                <a:effectLst/>
                <a:latin typeface="+mn-lt"/>
                <a:ea typeface="+mn-ea"/>
                <a:cs typeface="+mn-cs"/>
              </a:rPr>
              <a:t>•Image Credit: </a:t>
            </a:r>
            <a:r>
              <a:rPr lang="en-US" dirty="0"/>
              <a:t>NPS, BLM</a:t>
            </a:r>
            <a:endParaRPr lang="en-US" sz="1200" b="0" i="0" u="none" strike="noStrike" kern="1200" dirty="0">
              <a:solidFill>
                <a:schemeClr val="tx1"/>
              </a:solidFill>
              <a:effectLst/>
              <a:latin typeface="+mn-lt"/>
              <a:cs typeface="Calibri"/>
            </a:endParaRPr>
          </a:p>
          <a:p>
            <a:pPr fontAlgn="base"/>
            <a:r>
              <a:rPr lang="en-US" sz="1200" b="0" i="0" u="none" strike="noStrike" kern="1200" dirty="0">
                <a:solidFill>
                  <a:schemeClr val="tx1"/>
                </a:solidFill>
                <a:effectLst/>
                <a:latin typeface="+mn-lt"/>
                <a:ea typeface="+mn-ea"/>
                <a:cs typeface="+mn-cs"/>
              </a:rPr>
              <a:t>•Image Source: </a:t>
            </a:r>
            <a:r>
              <a:rPr lang="en-US" dirty="0"/>
              <a:t> https://nps.gov/, </a:t>
            </a:r>
            <a:r>
              <a:rPr lang="en-US" dirty="0">
                <a:hlinkClick r:id="rId3"/>
              </a:rPr>
              <a:t>https://www.blm.gov/</a:t>
            </a:r>
            <a:r>
              <a:rPr lang="en-US" dirty="0"/>
              <a:t>, (provided by partner)</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83445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Aft>
                <a:spcPts val="600"/>
              </a:spcAft>
            </a:pPr>
            <a:r>
              <a:rPr lang="en-US" dirty="0"/>
              <a:t>The vegetation communities of the Grand Valley provide wildlife habitat, grazing, and recreation, among many other services. The changing disturbance regimes in recent decades impact the recovery of these habitats and threaten current land uses. Our partners work within a limited budget and must decide where treatment practices are used after major disturbance. Land mangers need to know where treatment is most needed and where it is most likely to succeed.</a:t>
            </a:r>
          </a:p>
          <a:p>
            <a:pPr lvl="1">
              <a:spcAft>
                <a:spcPts val="600"/>
              </a:spcAft>
            </a:pPr>
            <a:endParaRPr lang="en-US" dirty="0">
              <a:cs typeface="Calibri" panose="020F0502020204030204"/>
            </a:endParaRPr>
          </a:p>
          <a:p>
            <a:pPr lvl="1">
              <a:spcAft>
                <a:spcPts val="600"/>
              </a:spcAft>
            </a:pPr>
            <a:r>
              <a:rPr lang="en-US" dirty="0">
                <a:cs typeface="Calibri" panose="020F0502020204030204"/>
              </a:rPr>
              <a:t>Examples of changing disturbances: </a:t>
            </a:r>
          </a:p>
          <a:p>
            <a:pPr marL="800100" lvl="1" indent="-342900">
              <a:spcAft>
                <a:spcPts val="600"/>
              </a:spcAft>
              <a:buFont typeface="Webdings,Sans-Serif"/>
              <a:buChar char="•"/>
            </a:pPr>
            <a:r>
              <a:rPr lang="en-US" dirty="0"/>
              <a:t>Ips beetle infestations increase fire severity</a:t>
            </a:r>
            <a:endParaRPr lang="en-US" dirty="0">
              <a:cs typeface="Calibri" panose="020F0502020204030204"/>
            </a:endParaRPr>
          </a:p>
          <a:p>
            <a:pPr marL="800100" lvl="1" indent="-342900">
              <a:spcAft>
                <a:spcPts val="600"/>
              </a:spcAft>
              <a:buFont typeface="Webdings,Sans-Serif"/>
              <a:buChar char="•"/>
            </a:pPr>
            <a:r>
              <a:rPr lang="en-US" dirty="0"/>
              <a:t>Invasive vegetation </a:t>
            </a:r>
            <a:endParaRPr lang="en-US" dirty="0">
              <a:cs typeface="Calibri" panose="020F0502020204030204"/>
            </a:endParaRPr>
          </a:p>
          <a:p>
            <a:pPr marL="800100" lvl="1" indent="-342900">
              <a:spcAft>
                <a:spcPts val="600"/>
              </a:spcAft>
              <a:buFont typeface="Webdings,Sans-Serif"/>
              <a:buChar char="•"/>
            </a:pPr>
            <a:r>
              <a:rPr lang="en-US" dirty="0"/>
              <a:t>Woody encroachment into sagebrush habitat</a:t>
            </a:r>
            <a:endParaRPr lang="en-US" dirty="0">
              <a:cs typeface="Calibri" panose="020F0502020204030204"/>
            </a:endParaRPr>
          </a:p>
          <a:p>
            <a:pPr marL="800100" lvl="1" indent="-342900">
              <a:spcAft>
                <a:spcPts val="600"/>
              </a:spcAft>
              <a:buFont typeface="Webdings,Sans-Serif"/>
              <a:buChar char="•"/>
            </a:pPr>
            <a:r>
              <a:rPr lang="en-US" dirty="0"/>
              <a:t>Fire threats at the wildland – urban interface</a:t>
            </a:r>
            <a:endParaRPr lang="en-US" dirty="0">
              <a:cs typeface="Calibri"/>
            </a:endParaRPr>
          </a:p>
          <a:p>
            <a:endParaRPr lang="en-US" dirty="0"/>
          </a:p>
          <a:p>
            <a:r>
              <a:rPr lang="en-US" dirty="0"/>
              <a:t>------------------------------Image Information Below ------------------------------ </a:t>
            </a:r>
            <a:endParaRPr lang="en-US" dirty="0">
              <a:cs typeface="Calibri" panose="020F0502020204030204"/>
            </a:endParaRPr>
          </a:p>
          <a:p>
            <a:r>
              <a:rPr lang="en-US" dirty="0"/>
              <a:t>•Image Credit: Jimmy Thomas, Wikimedia Commons</a:t>
            </a:r>
            <a:endParaRPr lang="en-US" dirty="0">
              <a:cs typeface="Calibri" panose="020F0502020204030204"/>
            </a:endParaRPr>
          </a:p>
          <a:p>
            <a:r>
              <a:rPr lang="en-US" dirty="0"/>
              <a:t>•Image Source:  </a:t>
            </a:r>
            <a:r>
              <a:rPr lang="en-US" dirty="0">
                <a:hlinkClick r:id="rId3"/>
              </a:rPr>
              <a:t>https://commons.wikimedia.org/wiki/File:Grand_Valley,_Colorado.jpg</a:t>
            </a:r>
            <a:r>
              <a:rPr lang="en-US" dirty="0"/>
              <a:t>, (CC BY 2.0)</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856953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two different earth observations in our analysis, Landsat and Terra/Aqua MODIS.</a:t>
            </a:r>
          </a:p>
          <a:p>
            <a:r>
              <a:rPr lang="en-US" dirty="0"/>
              <a:t>1. We used Landsat TM, ETM+, and OLI (thematic mapper and operation land imager) imagery from missions 5, 7, and 8. Specifically we created Normalized Difference Vegetation Index composites from Landsat images and downloaded Landscape Change Monitoring System data derived from Landsat imagery to understand land cover change.</a:t>
            </a:r>
          </a:p>
          <a:p>
            <a:r>
              <a:rPr lang="en-US" dirty="0"/>
              <a:t>2. We also used Moderate Resolution Imaging Spectroradiometer, or MODIS sensor from the Terra and Aqua satellites. Specifically, we downloaded MODIS NDVI images to analyze vegetation health over time. </a:t>
            </a:r>
          </a:p>
          <a:p>
            <a:endParaRPr lang="en-US" dirty="0"/>
          </a:p>
          <a:p>
            <a:r>
              <a:rPr lang="en-US" dirty="0"/>
              <a:t>------------------------------Image Information Below ------------------------------ </a:t>
            </a:r>
          </a:p>
          <a:p>
            <a:endParaRPr lang="en-US" dirty="0"/>
          </a:p>
          <a:p>
            <a:r>
              <a:rPr lang="en-US" dirty="0"/>
              <a:t>MODIS Mission Credit: NASA</a:t>
            </a:r>
          </a:p>
          <a:p>
            <a:r>
              <a:rPr lang="en-US" dirty="0"/>
              <a:t>Image Source: </a:t>
            </a:r>
            <a:r>
              <a:rPr lang="en-US" dirty="0">
                <a:hlinkClick r:id="rId3"/>
              </a:rPr>
              <a:t>https://www.devpedia.developexchange.com/dp/images/9/91/05_Terra.png</a:t>
            </a:r>
            <a:r>
              <a:rPr lang="en-US" dirty="0"/>
              <a:t> </a:t>
            </a:r>
          </a:p>
          <a:p>
            <a:endParaRPr lang="en-US" dirty="0"/>
          </a:p>
          <a:p>
            <a:r>
              <a:rPr lang="en-US" dirty="0"/>
              <a:t>Landsat 4/5 Mission Credit: NASA</a:t>
            </a:r>
          </a:p>
          <a:p>
            <a:r>
              <a:rPr lang="en-US" dirty="0"/>
              <a:t>Image Source: </a:t>
            </a:r>
            <a:r>
              <a:rPr lang="en-US" dirty="0">
                <a:hlinkClick r:id="rId4"/>
              </a:rPr>
              <a:t>https://www.devpedia.developexchange.com/dp/images/6/69/01_Landsat5.png</a:t>
            </a:r>
            <a:r>
              <a:rPr lang="en-US" dirty="0"/>
              <a:t> </a:t>
            </a:r>
          </a:p>
          <a:p>
            <a:endParaRPr lang="en-US" dirty="0"/>
          </a:p>
          <a:p>
            <a:r>
              <a:rPr lang="en-US" dirty="0"/>
              <a:t>Landsat 7 Mission Credit: NASA</a:t>
            </a:r>
          </a:p>
          <a:p>
            <a:r>
              <a:rPr lang="en-US" dirty="0"/>
              <a:t>Image Source: </a:t>
            </a:r>
            <a:r>
              <a:rPr lang="en-US" dirty="0">
                <a:hlinkClick r:id="rId5"/>
              </a:rPr>
              <a:t>https://www.devpedia.developexchange.com/dp/images/3/39/02_Landsat7.png</a:t>
            </a:r>
            <a:r>
              <a:rPr lang="en-US" dirty="0"/>
              <a:t> </a:t>
            </a:r>
          </a:p>
          <a:p>
            <a:endParaRPr lang="en-US" dirty="0"/>
          </a:p>
          <a:p>
            <a:r>
              <a:rPr lang="en-US" dirty="0"/>
              <a:t>Landsat 8 Mission Credit: NASA</a:t>
            </a:r>
          </a:p>
          <a:p>
            <a:r>
              <a:rPr lang="en-US" dirty="0"/>
              <a:t>Image Source: </a:t>
            </a:r>
            <a:r>
              <a:rPr lang="en-US" dirty="0">
                <a:hlinkClick r:id="rId6"/>
              </a:rPr>
              <a:t>https://www.devpedia.developexchange.com/dp/images/c/c2/03_Landsat8.png</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509513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three ancillary datasets, which are all derived from Landsat imagery.</a:t>
            </a:r>
          </a:p>
          <a:p>
            <a:r>
              <a:rPr lang="en-US" dirty="0"/>
              <a:t>1. We used Land Change Monitoring System (LCMS) to gather categorical data of vegetation types covering our study area. </a:t>
            </a:r>
          </a:p>
          <a:p>
            <a:r>
              <a:rPr lang="en-US" dirty="0"/>
              <a:t>2. We used the Rangeland Analysis Platform (RAP) to understand what percentage of each type of vegetation cover (of 6 different categories) comprise our study area.</a:t>
            </a:r>
          </a:p>
          <a:p>
            <a:r>
              <a:rPr lang="en-US" dirty="0"/>
              <a:t>3. We used Monitoring Trends in Burn Severity (MTBS) to finalize wildfire boundaries and to understand burn severity of each fire through categorical raster layers and dNBR data. </a:t>
            </a:r>
          </a:p>
          <a:p>
            <a:pPr marL="171450" indent="-171450">
              <a:buFont typeface="Arial"/>
              <a:buChar char="•"/>
            </a:pPr>
            <a:endParaRPr lang="en-US" dirty="0"/>
          </a:p>
          <a:p>
            <a:r>
              <a:rPr lang="en-US" dirty="0"/>
              <a:t>------------------------------Image Information Below ------------------------------ </a:t>
            </a:r>
          </a:p>
          <a:p>
            <a:r>
              <a:rPr lang="en-US" dirty="0"/>
              <a:t>•Image Credit: LCMS, PowerPoint, MTBS,</a:t>
            </a:r>
          </a:p>
          <a:p>
            <a:r>
              <a:rPr lang="en-US" dirty="0"/>
              <a:t>•Image Source:  </a:t>
            </a:r>
            <a:r>
              <a:rPr lang="en-US" dirty="0">
                <a:hlinkClick r:id="rId3"/>
              </a:rPr>
              <a:t>https://apps.fs.usda.gov/lcms-viewer/</a:t>
            </a:r>
            <a:r>
              <a:rPr lang="en-US" dirty="0"/>
              <a:t>, </a:t>
            </a:r>
            <a:r>
              <a:rPr lang="en-US" dirty="0">
                <a:hlinkClick r:id="rId4"/>
              </a:rPr>
              <a:t>https://www.mtbs.gov/</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4033582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Our analysis required measurements of vegetation health across the study area over many years</a:t>
            </a:r>
            <a:endParaRPr lang="en-US" dirty="0"/>
          </a:p>
          <a:p>
            <a:pPr marL="285750" indent="-285750">
              <a:buFont typeface="Arial"/>
              <a:buChar char="•"/>
            </a:pPr>
            <a:r>
              <a:rPr lang="en-US" dirty="0">
                <a:cs typeface="Calibri"/>
              </a:rPr>
              <a:t>We used satellite imagery collected by Landsat 5, 7, and 8 to calculate vegetation indices that were then compiled into intra-annual composites for each year from 1986 to 2021</a:t>
            </a:r>
          </a:p>
          <a:p>
            <a:pPr marL="285750" indent="-285750">
              <a:buFont typeface="Arial"/>
              <a:buChar char="•"/>
            </a:pPr>
            <a:r>
              <a:rPr lang="en-US" dirty="0">
                <a:cs typeface="Calibri"/>
              </a:rPr>
              <a:t>Imagery data was provided by the USGS as surface reflectance with atmospheric effects corrected using the LEDAP and LaSRC algorithm</a:t>
            </a:r>
          </a:p>
          <a:p>
            <a:pPr marL="285750" indent="-285750">
              <a:buFont typeface="Arial"/>
              <a:buChar char="•"/>
            </a:pPr>
            <a:r>
              <a:rPr lang="en-US" dirty="0">
                <a:cs typeface="Calibri"/>
              </a:rPr>
              <a:t>Clouds and cloud shadows were masked out using the pixel quality assessment bands provided with the imagery</a:t>
            </a:r>
          </a:p>
          <a:p>
            <a:pPr marL="285750" indent="-285750">
              <a:buFont typeface="Arial"/>
              <a:buChar char="•"/>
            </a:pPr>
            <a:r>
              <a:rPr lang="en-US" dirty="0">
                <a:cs typeface="Calibri"/>
              </a:rPr>
              <a:t>NDVI was calculated for each scene individually then compiled into yearly composites of maximum values at each pixel location</a:t>
            </a:r>
          </a:p>
          <a:p>
            <a:pPr marL="285750" indent="-285750">
              <a:buFont typeface="Arial"/>
              <a:buChar char="•"/>
            </a:pPr>
            <a:r>
              <a:rPr lang="en-US" dirty="0">
                <a:cs typeface="Calibri"/>
              </a:rPr>
              <a:t>Google Earth Engine was used to acquire, process, and compile all imageries</a:t>
            </a:r>
          </a:p>
          <a:p>
            <a:pPr marL="285750" indent="-285750">
              <a:buFont typeface="Arial"/>
              <a:buChar char="•"/>
            </a:pPr>
            <a:endParaRPr lang="en-US" dirty="0">
              <a:cs typeface="Calibri"/>
            </a:endParaRPr>
          </a:p>
          <a:p>
            <a:pPr rtl="0" fontAlgn="base"/>
            <a:endParaRPr lang="en-US" dirty="0"/>
          </a:p>
          <a:p>
            <a:pPr marL="0"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235712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To detect landcover change in the study area I downloaded classified rasters for every year from 1985 – 2020 from the Forest Service Landscape Change Monitoring System (LCMS). The next step I took was to preprocess the classified rasters in ArcGIS Pro for use in Change Detection. To preprocess the imagery, I first clipped all images to the study area and then I projected all the images to NAD 83 UTM Zone 12N. After preprocessing the rasters, I selected 4-time intervals in which to examine for landcover change (1985–1995, 1985–2005, 1985–2015, 1985–2020).</a:t>
            </a:r>
          </a:p>
          <a:p>
            <a:endParaRPr lang="en-US" dirty="0">
              <a:cs typeface="Calibri"/>
            </a:endParaRPr>
          </a:p>
          <a:p>
            <a:r>
              <a:rPr lang="en-US" dirty="0">
                <a:cs typeface="Calibri"/>
              </a:rPr>
              <a:t>I performed Change detection in ArcGIS Pro using the change detection Wizard to map the landcover change of Tree, Shrub, and Grass &amp; Forb landcover types over these four-time intervals. To detect change I followed a pattern of analyzing change in all landcover types to Tree landcover type (classes 1-7), all landcover types to shrub (Classes 8-9), and all landcover types to grass &amp; forbs (Classes 9-10). The result was landcover change maps that help us to understand the change to these landcover types overtime.</a:t>
            </a:r>
            <a:endParaRPr lang="en-US" dirty="0"/>
          </a:p>
          <a:p>
            <a:pPr rtl="0"/>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080336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69A478"/>
                </a:solidFill>
              </a:rPr>
              <a:t>STUDY AREA</a:t>
            </a:r>
          </a:p>
          <a:p>
            <a:pPr algn="ctr"/>
            <a:r>
              <a:rPr lang="en-US" sz="2600" b="0" spc="0" baseline="0" dirty="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 icon&#10;&#10;Description automatically generated">
            <a:extLst>
              <a:ext uri="{FF2B5EF4-FFF2-40B4-BE49-F238E27FC236}">
                <a16:creationId xmlns:a16="http://schemas.microsoft.com/office/drawing/2014/main" id="{36BFFF8E-03A0-43FB-89D7-436EB7DBD918}"/>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3855"/>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9.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43.jpeg"/><Relationship Id="rId7" Type="http://schemas.openxmlformats.org/officeDocument/2006/relationships/image" Target="../media/image40.jpeg"/><Relationship Id="rId12"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1.png"/><Relationship Id="rId11" Type="http://schemas.openxmlformats.org/officeDocument/2006/relationships/image" Target="../media/image47.png"/><Relationship Id="rId5" Type="http://schemas.openxmlformats.org/officeDocument/2006/relationships/image" Target="../media/image42.jpeg"/><Relationship Id="rId15" Type="http://schemas.openxmlformats.org/officeDocument/2006/relationships/image" Target="../media/image15.svg"/><Relationship Id="rId10" Type="http://schemas.openxmlformats.org/officeDocument/2006/relationships/image" Target="../media/image46.jpeg"/><Relationship Id="rId4" Type="http://schemas.openxmlformats.org/officeDocument/2006/relationships/image" Target="../media/image39.png"/><Relationship Id="rId9" Type="http://schemas.openxmlformats.org/officeDocument/2006/relationships/image" Target="../media/image45.jpeg"/><Relationship Id="rId1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2.jpe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3.jpeg"/><Relationship Id="rId5" Type="http://schemas.openxmlformats.org/officeDocument/2006/relationships/image" Target="../media/image41.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sv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Idaho – Pocatello </a:t>
            </a: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dirty="0">
                <a:solidFill>
                  <a:srgbClr val="6CA47A"/>
                </a:solidFill>
                <a:latin typeface="Century Gothic"/>
              </a:rPr>
              <a:t>GRAND VALLEY</a:t>
            </a:r>
            <a:endParaRPr lang="en-US" dirty="0"/>
          </a:p>
          <a:p>
            <a:r>
              <a:rPr lang="en-US" sz="2600" b="0" spc="0" dirty="0">
                <a:solidFill>
                  <a:srgbClr val="6CA47A"/>
                </a:solidFill>
                <a:latin typeface="Century Gothic"/>
              </a:rPr>
              <a:t>Ecological Forecasting</a:t>
            </a:r>
            <a:endParaRPr lang="en-US" dirty="0"/>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a:ln>
            <a:noFill/>
          </a:ln>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rgbClr val="3F3F3F"/>
                </a:solidFill>
                <a:latin typeface="Century Gothic"/>
              </a:rPr>
              <a:t>Assessing Trends in Pinyon-Juniper Habitat Relative to Drought, Beetle Infestation, Wildland Fires, and Treatment to Plan Future Management Strategies. </a:t>
            </a:r>
            <a:endParaRPr lang="en-US" sz="1600" dirty="0">
              <a:solidFill>
                <a:srgbClr val="3F3F3F"/>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Garrett Powers</a:t>
            </a:r>
          </a:p>
          <a:p>
            <a:pPr algn="ctr"/>
            <a:r>
              <a:rPr lang="en-US" sz="1400" dirty="0">
                <a:solidFill>
                  <a:schemeClr val="tx1">
                    <a:lumMod val="75000"/>
                    <a:lumOff val="25000"/>
                  </a:schemeClr>
                </a:solidFill>
                <a:latin typeface="Century Gothic"/>
              </a:rPr>
              <a:t>Kolawole Arowoogun</a:t>
            </a:r>
          </a:p>
          <a:p>
            <a:pPr algn="ctr"/>
            <a:r>
              <a:rPr lang="en-US" sz="1400" dirty="0">
                <a:solidFill>
                  <a:schemeClr val="tx1">
                    <a:lumMod val="75000"/>
                    <a:lumOff val="25000"/>
                  </a:schemeClr>
                </a:solidFill>
                <a:latin typeface="Century Gothic"/>
              </a:rPr>
              <a:t>Elizabeth Stone</a:t>
            </a:r>
          </a:p>
          <a:p>
            <a:pPr algn="ctr"/>
            <a:r>
              <a:rPr lang="en-US" sz="1400" dirty="0">
                <a:solidFill>
                  <a:schemeClr val="tx1">
                    <a:lumMod val="75000"/>
                    <a:lumOff val="25000"/>
                  </a:schemeClr>
                </a:solidFill>
                <a:latin typeface="Century Gothic"/>
              </a:rPr>
              <a:t>Mitchell Tree</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Map&#10;&#10;Description automatically generated">
            <a:extLst>
              <a:ext uri="{FF2B5EF4-FFF2-40B4-BE49-F238E27FC236}">
                <a16:creationId xmlns:a16="http://schemas.microsoft.com/office/drawing/2014/main" id="{F70DC981-0E09-4B49-9381-4080527CFD00}"/>
              </a:ext>
            </a:extLst>
          </p:cNvPr>
          <p:cNvPicPr>
            <a:picLocks noChangeAspect="1"/>
          </p:cNvPicPr>
          <p:nvPr/>
        </p:nvPicPr>
        <p:blipFill>
          <a:blip r:embed="rId3"/>
          <a:stretch>
            <a:fillRect/>
          </a:stretch>
        </p:blipFill>
        <p:spPr>
          <a:xfrm>
            <a:off x="8054340" y="1028007"/>
            <a:ext cx="4137660" cy="3194165"/>
          </a:xfrm>
          <a:prstGeom prst="rect">
            <a:avLst/>
          </a:prstGeom>
        </p:spPr>
      </p:pic>
      <p:pic>
        <p:nvPicPr>
          <p:cNvPr id="15" name="Picture 15" descr="Map&#10;&#10;Description automatically generated">
            <a:extLst>
              <a:ext uri="{FF2B5EF4-FFF2-40B4-BE49-F238E27FC236}">
                <a16:creationId xmlns:a16="http://schemas.microsoft.com/office/drawing/2014/main" id="{BD2A95DE-9D18-423A-9D71-77E828EB0A6F}"/>
              </a:ext>
            </a:extLst>
          </p:cNvPr>
          <p:cNvPicPr>
            <a:picLocks noChangeAspect="1"/>
          </p:cNvPicPr>
          <p:nvPr/>
        </p:nvPicPr>
        <p:blipFill>
          <a:blip r:embed="rId4"/>
          <a:stretch>
            <a:fillRect/>
          </a:stretch>
        </p:blipFill>
        <p:spPr>
          <a:xfrm>
            <a:off x="3954780" y="1028007"/>
            <a:ext cx="4168140" cy="3209405"/>
          </a:xfrm>
          <a:prstGeom prst="rect">
            <a:avLst/>
          </a:prstGeom>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525236" y="392197"/>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RESULTS: LANDCOVER CHANGE </a:t>
            </a:r>
          </a:p>
        </p:txBody>
      </p:sp>
      <p:pic>
        <p:nvPicPr>
          <p:cNvPr id="7" name="Picture 14">
            <a:extLst>
              <a:ext uri="{FF2B5EF4-FFF2-40B4-BE49-F238E27FC236}">
                <a16:creationId xmlns:a16="http://schemas.microsoft.com/office/drawing/2014/main" id="{46D175E5-B880-4913-ACFA-4071E446C6F9}"/>
              </a:ext>
            </a:extLst>
          </p:cNvPr>
          <p:cNvPicPr>
            <a:picLocks noChangeAspect="1"/>
          </p:cNvPicPr>
          <p:nvPr/>
        </p:nvPicPr>
        <p:blipFill>
          <a:blip r:embed="rId5"/>
          <a:stretch>
            <a:fillRect/>
          </a:stretch>
        </p:blipFill>
        <p:spPr>
          <a:xfrm>
            <a:off x="0" y="1028007"/>
            <a:ext cx="4099560" cy="3201785"/>
          </a:xfrm>
          <a:prstGeom prst="rect">
            <a:avLst/>
          </a:prstGeom>
        </p:spPr>
      </p:pic>
      <p:sp>
        <p:nvSpPr>
          <p:cNvPr id="17" name="TextBox 16">
            <a:extLst>
              <a:ext uri="{FF2B5EF4-FFF2-40B4-BE49-F238E27FC236}">
                <a16:creationId xmlns:a16="http://schemas.microsoft.com/office/drawing/2014/main" id="{68D4C70F-0C31-4BB6-85D2-5EC4D8D389D6}"/>
              </a:ext>
            </a:extLst>
          </p:cNvPr>
          <p:cNvSpPr txBox="1"/>
          <p:nvPr/>
        </p:nvSpPr>
        <p:spPr>
          <a:xfrm>
            <a:off x="3954780" y="391668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7km</a:t>
            </a:r>
            <a:endParaRPr lang="en-US" dirty="0">
              <a:solidFill>
                <a:schemeClr val="tx1">
                  <a:lumMod val="75000"/>
                  <a:lumOff val="25000"/>
                </a:schemeClr>
              </a:solidFill>
              <a:cs typeface="Calibri"/>
            </a:endParaRPr>
          </a:p>
        </p:txBody>
      </p:sp>
      <p:pic>
        <p:nvPicPr>
          <p:cNvPr id="54" name="Picture 54" descr="Icon&#10;&#10;Description automatically generated">
            <a:extLst>
              <a:ext uri="{FF2B5EF4-FFF2-40B4-BE49-F238E27FC236}">
                <a16:creationId xmlns:a16="http://schemas.microsoft.com/office/drawing/2014/main" id="{D8E2448E-E9DD-4BD6-AAAD-1B3B782EEE23}"/>
              </a:ext>
            </a:extLst>
          </p:cNvPr>
          <p:cNvPicPr>
            <a:picLocks noChangeAspect="1"/>
          </p:cNvPicPr>
          <p:nvPr/>
        </p:nvPicPr>
        <p:blipFill>
          <a:blip r:embed="rId6"/>
          <a:stretch>
            <a:fillRect/>
          </a:stretch>
        </p:blipFill>
        <p:spPr>
          <a:xfrm>
            <a:off x="187643" y="4739640"/>
            <a:ext cx="615315" cy="1508760"/>
          </a:xfrm>
          <a:prstGeom prst="rect">
            <a:avLst/>
          </a:prstGeom>
        </p:spPr>
      </p:pic>
      <p:pic>
        <p:nvPicPr>
          <p:cNvPr id="56" name="Picture 20" descr="A picture containing shape&#10;&#10;Description automatically generated">
            <a:extLst>
              <a:ext uri="{FF2B5EF4-FFF2-40B4-BE49-F238E27FC236}">
                <a16:creationId xmlns:a16="http://schemas.microsoft.com/office/drawing/2014/main" id="{F7A35157-2244-4C6A-8AA2-1577CECED869}"/>
              </a:ext>
            </a:extLst>
          </p:cNvPr>
          <p:cNvPicPr>
            <a:picLocks noChangeAspect="1"/>
          </p:cNvPicPr>
          <p:nvPr/>
        </p:nvPicPr>
        <p:blipFill rotWithShape="1">
          <a:blip r:embed="rId7"/>
          <a:srcRect l="61270" t="43038" r="33175" b="37764"/>
          <a:stretch/>
        </p:blipFill>
        <p:spPr>
          <a:xfrm>
            <a:off x="4449616" y="4621978"/>
            <a:ext cx="621321" cy="1624656"/>
          </a:xfrm>
          <a:prstGeom prst="rect">
            <a:avLst/>
          </a:prstGeom>
        </p:spPr>
      </p:pic>
      <p:pic>
        <p:nvPicPr>
          <p:cNvPr id="58" name="Picture 20">
            <a:extLst>
              <a:ext uri="{FF2B5EF4-FFF2-40B4-BE49-F238E27FC236}">
                <a16:creationId xmlns:a16="http://schemas.microsoft.com/office/drawing/2014/main" id="{6645C8C3-FCD6-48EA-B8E5-1155BEC34D51}"/>
              </a:ext>
            </a:extLst>
          </p:cNvPr>
          <p:cNvPicPr>
            <a:picLocks noChangeAspect="1"/>
          </p:cNvPicPr>
          <p:nvPr/>
        </p:nvPicPr>
        <p:blipFill rotWithShape="1">
          <a:blip r:embed="rId7"/>
          <a:srcRect l="61111" t="76160" r="33333" b="4641"/>
          <a:stretch/>
        </p:blipFill>
        <p:spPr>
          <a:xfrm>
            <a:off x="8672470" y="4614358"/>
            <a:ext cx="621321" cy="1632276"/>
          </a:xfrm>
          <a:prstGeom prst="rect">
            <a:avLst/>
          </a:prstGeom>
        </p:spPr>
      </p:pic>
      <p:sp>
        <p:nvSpPr>
          <p:cNvPr id="61" name="TextBox 60">
            <a:extLst>
              <a:ext uri="{FF2B5EF4-FFF2-40B4-BE49-F238E27FC236}">
                <a16:creationId xmlns:a16="http://schemas.microsoft.com/office/drawing/2014/main" id="{F36DC9D0-963F-4E8F-9589-45BBD14B9F71}"/>
              </a:ext>
            </a:extLst>
          </p:cNvPr>
          <p:cNvSpPr txBox="1"/>
          <p:nvPr/>
        </p:nvSpPr>
        <p:spPr>
          <a:xfrm>
            <a:off x="251460" y="444246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404040"/>
                </a:solidFill>
                <a:latin typeface="Century Gothic"/>
              </a:rPr>
              <a:t>Tree Cover Gain</a:t>
            </a:r>
            <a:endParaRPr lang="en-US" dirty="0"/>
          </a:p>
        </p:txBody>
      </p:sp>
      <p:sp>
        <p:nvSpPr>
          <p:cNvPr id="62" name="TextBox 61">
            <a:extLst>
              <a:ext uri="{FF2B5EF4-FFF2-40B4-BE49-F238E27FC236}">
                <a16:creationId xmlns:a16="http://schemas.microsoft.com/office/drawing/2014/main" id="{5CF130BF-8666-441A-A9A5-C53DD772744A}"/>
              </a:ext>
            </a:extLst>
          </p:cNvPr>
          <p:cNvSpPr txBox="1"/>
          <p:nvPr/>
        </p:nvSpPr>
        <p:spPr>
          <a:xfrm>
            <a:off x="4518660" y="444246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404040"/>
                </a:solidFill>
                <a:latin typeface="Century Gothic"/>
              </a:rPr>
              <a:t>Shrub Gain</a:t>
            </a:r>
            <a:endParaRPr lang="en-US" dirty="0"/>
          </a:p>
        </p:txBody>
      </p:sp>
      <p:sp>
        <p:nvSpPr>
          <p:cNvPr id="63" name="TextBox 62">
            <a:extLst>
              <a:ext uri="{FF2B5EF4-FFF2-40B4-BE49-F238E27FC236}">
                <a16:creationId xmlns:a16="http://schemas.microsoft.com/office/drawing/2014/main" id="{07AB5074-91AF-444D-AE7B-A26165A54477}"/>
              </a:ext>
            </a:extLst>
          </p:cNvPr>
          <p:cNvSpPr txBox="1"/>
          <p:nvPr/>
        </p:nvSpPr>
        <p:spPr>
          <a:xfrm>
            <a:off x="8724900" y="444246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404040"/>
                </a:solidFill>
                <a:latin typeface="Century Gothic"/>
              </a:rPr>
              <a:t>Grass &amp; Forb Gain</a:t>
            </a:r>
            <a:endParaRPr lang="en-US" dirty="0"/>
          </a:p>
        </p:txBody>
      </p:sp>
      <p:sp>
        <p:nvSpPr>
          <p:cNvPr id="65" name="TextBox 64">
            <a:extLst>
              <a:ext uri="{FF2B5EF4-FFF2-40B4-BE49-F238E27FC236}">
                <a16:creationId xmlns:a16="http://schemas.microsoft.com/office/drawing/2014/main" id="{D5CE3998-DA16-4546-A926-9B0448794DCD}"/>
              </a:ext>
            </a:extLst>
          </p:cNvPr>
          <p:cNvSpPr txBox="1"/>
          <p:nvPr/>
        </p:nvSpPr>
        <p:spPr>
          <a:xfrm>
            <a:off x="615555" y="4811192"/>
            <a:ext cx="2772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1985 – 1995</a:t>
            </a:r>
          </a:p>
          <a:p>
            <a:endParaRPr lang="en-US" sz="1400" dirty="0">
              <a:latin typeface="Century Gothic"/>
              <a:cs typeface="Calibri"/>
            </a:endParaRPr>
          </a:p>
        </p:txBody>
      </p:sp>
      <p:sp>
        <p:nvSpPr>
          <p:cNvPr id="67" name="TextBox 66">
            <a:extLst>
              <a:ext uri="{FF2B5EF4-FFF2-40B4-BE49-F238E27FC236}">
                <a16:creationId xmlns:a16="http://schemas.microsoft.com/office/drawing/2014/main" id="{60E0752B-647B-4D1E-A07E-C6EB85009567}"/>
              </a:ext>
            </a:extLst>
          </p:cNvPr>
          <p:cNvSpPr txBox="1"/>
          <p:nvPr/>
        </p:nvSpPr>
        <p:spPr>
          <a:xfrm>
            <a:off x="613112" y="5169214"/>
            <a:ext cx="2772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1985 – 2005</a:t>
            </a:r>
          </a:p>
          <a:p>
            <a:endParaRPr lang="en-US" sz="1400" dirty="0">
              <a:latin typeface="Century Gothic"/>
              <a:cs typeface="Calibri"/>
            </a:endParaRPr>
          </a:p>
        </p:txBody>
      </p:sp>
      <p:sp>
        <p:nvSpPr>
          <p:cNvPr id="69" name="TextBox 68">
            <a:extLst>
              <a:ext uri="{FF2B5EF4-FFF2-40B4-BE49-F238E27FC236}">
                <a16:creationId xmlns:a16="http://schemas.microsoft.com/office/drawing/2014/main" id="{6DBFB45E-14FF-45AF-ACA0-BDE9EC603D27}"/>
              </a:ext>
            </a:extLst>
          </p:cNvPr>
          <p:cNvSpPr txBox="1"/>
          <p:nvPr/>
        </p:nvSpPr>
        <p:spPr>
          <a:xfrm>
            <a:off x="615556" y="5491939"/>
            <a:ext cx="2772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1985 – 2015</a:t>
            </a:r>
          </a:p>
          <a:p>
            <a:endParaRPr lang="en-US" sz="1400" dirty="0">
              <a:latin typeface="Century Gothic"/>
              <a:cs typeface="Calibri"/>
            </a:endParaRPr>
          </a:p>
        </p:txBody>
      </p:sp>
      <p:sp>
        <p:nvSpPr>
          <p:cNvPr id="71" name="TextBox 70">
            <a:extLst>
              <a:ext uri="{FF2B5EF4-FFF2-40B4-BE49-F238E27FC236}">
                <a16:creationId xmlns:a16="http://schemas.microsoft.com/office/drawing/2014/main" id="{CB0DD454-2268-4A8F-AE28-8C415DB2D0DA}"/>
              </a:ext>
            </a:extLst>
          </p:cNvPr>
          <p:cNvSpPr txBox="1"/>
          <p:nvPr/>
        </p:nvSpPr>
        <p:spPr>
          <a:xfrm>
            <a:off x="616825" y="5798299"/>
            <a:ext cx="2772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1985 – 2020</a:t>
            </a:r>
          </a:p>
          <a:p>
            <a:endParaRPr lang="en-US" sz="1400" dirty="0">
              <a:latin typeface="Century Gothic"/>
              <a:cs typeface="Calibri"/>
            </a:endParaRPr>
          </a:p>
        </p:txBody>
      </p:sp>
      <p:sp>
        <p:nvSpPr>
          <p:cNvPr id="73" name="TextBox 72">
            <a:extLst>
              <a:ext uri="{FF2B5EF4-FFF2-40B4-BE49-F238E27FC236}">
                <a16:creationId xmlns:a16="http://schemas.microsoft.com/office/drawing/2014/main" id="{48F01BDC-6DAD-4243-A36E-EB8F5839F3F8}"/>
              </a:ext>
            </a:extLst>
          </p:cNvPr>
          <p:cNvSpPr txBox="1"/>
          <p:nvPr/>
        </p:nvSpPr>
        <p:spPr>
          <a:xfrm>
            <a:off x="4887604" y="4813271"/>
            <a:ext cx="2772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1985 – 1995</a:t>
            </a:r>
          </a:p>
          <a:p>
            <a:endParaRPr lang="en-US" sz="1400" dirty="0">
              <a:latin typeface="Century Gothic"/>
              <a:cs typeface="Calibri"/>
            </a:endParaRPr>
          </a:p>
        </p:txBody>
      </p:sp>
      <p:sp>
        <p:nvSpPr>
          <p:cNvPr id="75" name="TextBox 74">
            <a:extLst>
              <a:ext uri="{FF2B5EF4-FFF2-40B4-BE49-F238E27FC236}">
                <a16:creationId xmlns:a16="http://schemas.microsoft.com/office/drawing/2014/main" id="{ABE38BD7-9438-4026-84CA-AF05241E6484}"/>
              </a:ext>
            </a:extLst>
          </p:cNvPr>
          <p:cNvSpPr txBox="1"/>
          <p:nvPr/>
        </p:nvSpPr>
        <p:spPr>
          <a:xfrm>
            <a:off x="4879389" y="5171292"/>
            <a:ext cx="2772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1985 – 2005</a:t>
            </a:r>
          </a:p>
          <a:p>
            <a:endParaRPr lang="en-US" sz="1400" dirty="0">
              <a:latin typeface="Century Gothic"/>
              <a:cs typeface="Calibri"/>
            </a:endParaRPr>
          </a:p>
        </p:txBody>
      </p:sp>
      <p:sp>
        <p:nvSpPr>
          <p:cNvPr id="77" name="TextBox 76">
            <a:extLst>
              <a:ext uri="{FF2B5EF4-FFF2-40B4-BE49-F238E27FC236}">
                <a16:creationId xmlns:a16="http://schemas.microsoft.com/office/drawing/2014/main" id="{6A8199EE-0521-431E-955B-B7A50C8A75C2}"/>
              </a:ext>
            </a:extLst>
          </p:cNvPr>
          <p:cNvSpPr txBox="1"/>
          <p:nvPr/>
        </p:nvSpPr>
        <p:spPr>
          <a:xfrm>
            <a:off x="4881833" y="5540199"/>
            <a:ext cx="2772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1985 – 2015</a:t>
            </a:r>
          </a:p>
          <a:p>
            <a:endParaRPr lang="en-US" sz="1400" dirty="0">
              <a:latin typeface="Century Gothic"/>
              <a:cs typeface="Calibri"/>
            </a:endParaRPr>
          </a:p>
        </p:txBody>
      </p:sp>
      <p:sp>
        <p:nvSpPr>
          <p:cNvPr id="79" name="TextBox 78">
            <a:extLst>
              <a:ext uri="{FF2B5EF4-FFF2-40B4-BE49-F238E27FC236}">
                <a16:creationId xmlns:a16="http://schemas.microsoft.com/office/drawing/2014/main" id="{35F77065-77D8-4DC6-B1CA-F5C8A7A99173}"/>
              </a:ext>
            </a:extLst>
          </p:cNvPr>
          <p:cNvSpPr txBox="1"/>
          <p:nvPr/>
        </p:nvSpPr>
        <p:spPr>
          <a:xfrm>
            <a:off x="4881832" y="5885583"/>
            <a:ext cx="2772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1985 – 2020</a:t>
            </a:r>
          </a:p>
          <a:p>
            <a:endParaRPr lang="en-US" sz="1400" dirty="0">
              <a:latin typeface="Century Gothic"/>
              <a:cs typeface="Calibri"/>
            </a:endParaRPr>
          </a:p>
        </p:txBody>
      </p:sp>
      <p:sp>
        <p:nvSpPr>
          <p:cNvPr id="81" name="TextBox 80">
            <a:extLst>
              <a:ext uri="{FF2B5EF4-FFF2-40B4-BE49-F238E27FC236}">
                <a16:creationId xmlns:a16="http://schemas.microsoft.com/office/drawing/2014/main" id="{98E306C8-B40E-426F-8824-B909192526A3}"/>
              </a:ext>
            </a:extLst>
          </p:cNvPr>
          <p:cNvSpPr txBox="1"/>
          <p:nvPr/>
        </p:nvSpPr>
        <p:spPr>
          <a:xfrm>
            <a:off x="9109777" y="4813271"/>
            <a:ext cx="2772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1985 – 1995</a:t>
            </a:r>
          </a:p>
          <a:p>
            <a:endParaRPr lang="en-US" sz="1400" dirty="0">
              <a:latin typeface="Century Gothic"/>
              <a:cs typeface="Calibri"/>
            </a:endParaRPr>
          </a:p>
        </p:txBody>
      </p:sp>
      <p:sp>
        <p:nvSpPr>
          <p:cNvPr id="83" name="TextBox 82">
            <a:extLst>
              <a:ext uri="{FF2B5EF4-FFF2-40B4-BE49-F238E27FC236}">
                <a16:creationId xmlns:a16="http://schemas.microsoft.com/office/drawing/2014/main" id="{47F85940-D681-4C48-9212-2BCF1F4B2F3A}"/>
              </a:ext>
            </a:extLst>
          </p:cNvPr>
          <p:cNvSpPr txBox="1"/>
          <p:nvPr/>
        </p:nvSpPr>
        <p:spPr>
          <a:xfrm>
            <a:off x="9107334" y="5171292"/>
            <a:ext cx="2772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1985 – 2005</a:t>
            </a:r>
          </a:p>
          <a:p>
            <a:endParaRPr lang="en-US" sz="1400" dirty="0">
              <a:latin typeface="Century Gothic"/>
              <a:cs typeface="Calibri"/>
            </a:endParaRPr>
          </a:p>
        </p:txBody>
      </p:sp>
      <p:sp>
        <p:nvSpPr>
          <p:cNvPr id="85" name="TextBox 84">
            <a:extLst>
              <a:ext uri="{FF2B5EF4-FFF2-40B4-BE49-F238E27FC236}">
                <a16:creationId xmlns:a16="http://schemas.microsoft.com/office/drawing/2014/main" id="{41902EC2-66B8-4C13-9715-3B6104FF825A}"/>
              </a:ext>
            </a:extLst>
          </p:cNvPr>
          <p:cNvSpPr txBox="1"/>
          <p:nvPr/>
        </p:nvSpPr>
        <p:spPr>
          <a:xfrm>
            <a:off x="9109778" y="5540199"/>
            <a:ext cx="2772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1985 – 2015</a:t>
            </a:r>
          </a:p>
          <a:p>
            <a:endParaRPr lang="en-US" sz="1400" dirty="0">
              <a:latin typeface="Century Gothic"/>
              <a:cs typeface="Calibri"/>
            </a:endParaRPr>
          </a:p>
        </p:txBody>
      </p:sp>
      <p:sp>
        <p:nvSpPr>
          <p:cNvPr id="87" name="TextBox 86">
            <a:extLst>
              <a:ext uri="{FF2B5EF4-FFF2-40B4-BE49-F238E27FC236}">
                <a16:creationId xmlns:a16="http://schemas.microsoft.com/office/drawing/2014/main" id="{A1B503A6-C126-4F2E-8C04-44C220779024}"/>
              </a:ext>
            </a:extLst>
          </p:cNvPr>
          <p:cNvSpPr txBox="1"/>
          <p:nvPr/>
        </p:nvSpPr>
        <p:spPr>
          <a:xfrm>
            <a:off x="9109777" y="5885583"/>
            <a:ext cx="27726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1985 – 2020</a:t>
            </a:r>
          </a:p>
          <a:p>
            <a:endParaRPr lang="en-US" sz="1400" dirty="0">
              <a:latin typeface="Century Gothic"/>
              <a:cs typeface="Calibri"/>
            </a:endParaRPr>
          </a:p>
        </p:txBody>
      </p:sp>
      <p:grpSp>
        <p:nvGrpSpPr>
          <p:cNvPr id="34" name="Group 33">
            <a:extLst>
              <a:ext uri="{FF2B5EF4-FFF2-40B4-BE49-F238E27FC236}">
                <a16:creationId xmlns:a16="http://schemas.microsoft.com/office/drawing/2014/main" id="{5A8A70BD-D9AC-4337-B62D-2BEF98A25382}"/>
              </a:ext>
            </a:extLst>
          </p:cNvPr>
          <p:cNvGrpSpPr/>
          <p:nvPr/>
        </p:nvGrpSpPr>
        <p:grpSpPr>
          <a:xfrm>
            <a:off x="10510605" y="485930"/>
            <a:ext cx="1686390" cy="1036820"/>
            <a:chOff x="10510605" y="485930"/>
            <a:chExt cx="1686390" cy="1036820"/>
          </a:xfrm>
        </p:grpSpPr>
        <p:sp>
          <p:nvSpPr>
            <p:cNvPr id="68" name="Rectangle 67">
              <a:extLst>
                <a:ext uri="{FF2B5EF4-FFF2-40B4-BE49-F238E27FC236}">
                  <a16:creationId xmlns:a16="http://schemas.microsoft.com/office/drawing/2014/main" id="{61C123AB-8214-4157-A451-F5CF6F21C00D}"/>
                </a:ext>
              </a:extLst>
            </p:cNvPr>
            <p:cNvSpPr/>
            <p:nvPr/>
          </p:nvSpPr>
          <p:spPr>
            <a:xfrm>
              <a:off x="10510605" y="485930"/>
              <a:ext cx="1686390" cy="1036820"/>
            </a:xfrm>
            <a:prstGeom prst="rect">
              <a:avLst/>
            </a:prstGeom>
            <a:solidFill>
              <a:srgbClr val="3E4268"/>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0" name="Graphic 12" descr="Topography Map outline">
              <a:extLst>
                <a:ext uri="{FF2B5EF4-FFF2-40B4-BE49-F238E27FC236}">
                  <a16:creationId xmlns:a16="http://schemas.microsoft.com/office/drawing/2014/main" id="{CD6FB38E-2D22-457B-A456-01975326BC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1221" y="593217"/>
              <a:ext cx="814289" cy="807620"/>
            </a:xfrm>
            <a:prstGeom prst="rect">
              <a:avLst/>
            </a:prstGeom>
          </p:spPr>
        </p:pic>
      </p:grpSp>
    </p:spTree>
    <p:extLst>
      <p:ext uri="{BB962C8B-B14F-4D97-AF65-F5344CB8AC3E}">
        <p14:creationId xmlns:p14="http://schemas.microsoft.com/office/powerpoint/2010/main" val="2603241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9C3DA3-B28D-4EA4-9BC8-E155911E63F2}"/>
              </a:ext>
            </a:extLst>
          </p:cNvPr>
          <p:cNvSpPr txBox="1"/>
          <p:nvPr/>
        </p:nvSpPr>
        <p:spPr>
          <a:xfrm>
            <a:off x="121920" y="274320"/>
            <a:ext cx="87096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69A478"/>
                </a:solidFill>
                <a:latin typeface="Century Gothic"/>
              </a:rPr>
              <a:t>RESULTS: LANDCOVER CHANGE </a:t>
            </a:r>
          </a:p>
        </p:txBody>
      </p:sp>
      <p:grpSp>
        <p:nvGrpSpPr>
          <p:cNvPr id="18" name="Group 17">
            <a:extLst>
              <a:ext uri="{FF2B5EF4-FFF2-40B4-BE49-F238E27FC236}">
                <a16:creationId xmlns:a16="http://schemas.microsoft.com/office/drawing/2014/main" id="{70321D45-87E8-4859-AA4D-CB6C8AC29D01}"/>
              </a:ext>
            </a:extLst>
          </p:cNvPr>
          <p:cNvGrpSpPr/>
          <p:nvPr/>
        </p:nvGrpSpPr>
        <p:grpSpPr>
          <a:xfrm>
            <a:off x="10510605" y="485930"/>
            <a:ext cx="1686390" cy="1036820"/>
            <a:chOff x="10510605" y="485930"/>
            <a:chExt cx="1686390" cy="1036820"/>
          </a:xfrm>
        </p:grpSpPr>
        <p:sp>
          <p:nvSpPr>
            <p:cNvPr id="13" name="Rectangle 12">
              <a:extLst>
                <a:ext uri="{FF2B5EF4-FFF2-40B4-BE49-F238E27FC236}">
                  <a16:creationId xmlns:a16="http://schemas.microsoft.com/office/drawing/2014/main" id="{1B09A87A-89C5-443B-A183-66E29C10CB45}"/>
                </a:ext>
              </a:extLst>
            </p:cNvPr>
            <p:cNvSpPr/>
            <p:nvPr/>
          </p:nvSpPr>
          <p:spPr>
            <a:xfrm>
              <a:off x="10510605" y="485930"/>
              <a:ext cx="1686390" cy="1036820"/>
            </a:xfrm>
            <a:prstGeom prst="rect">
              <a:avLst/>
            </a:prstGeom>
            <a:solidFill>
              <a:srgbClr val="3E4268"/>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Graphic 12" descr="Topography Map outline">
              <a:extLst>
                <a:ext uri="{FF2B5EF4-FFF2-40B4-BE49-F238E27FC236}">
                  <a16:creationId xmlns:a16="http://schemas.microsoft.com/office/drawing/2014/main" id="{F0DC6EE3-382F-404F-90CD-219E7FE4B7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1221" y="593217"/>
              <a:ext cx="814289" cy="807620"/>
            </a:xfrm>
            <a:prstGeom prst="rect">
              <a:avLst/>
            </a:prstGeom>
          </p:spPr>
        </p:pic>
      </p:grpSp>
      <p:grpSp>
        <p:nvGrpSpPr>
          <p:cNvPr id="48" name="Group 47">
            <a:extLst>
              <a:ext uri="{FF2B5EF4-FFF2-40B4-BE49-F238E27FC236}">
                <a16:creationId xmlns:a16="http://schemas.microsoft.com/office/drawing/2014/main" id="{AF14B51F-873D-53FC-A893-484DF9A0AB9D}"/>
              </a:ext>
            </a:extLst>
          </p:cNvPr>
          <p:cNvGrpSpPr/>
          <p:nvPr/>
        </p:nvGrpSpPr>
        <p:grpSpPr>
          <a:xfrm>
            <a:off x="388361" y="1778576"/>
            <a:ext cx="11251634" cy="4239805"/>
            <a:chOff x="2062564" y="1630995"/>
            <a:chExt cx="6624411" cy="1488365"/>
          </a:xfrm>
        </p:grpSpPr>
        <p:grpSp>
          <p:nvGrpSpPr>
            <p:cNvPr id="15" name="Group 14">
              <a:extLst>
                <a:ext uri="{FF2B5EF4-FFF2-40B4-BE49-F238E27FC236}">
                  <a16:creationId xmlns:a16="http://schemas.microsoft.com/office/drawing/2014/main" id="{3C74163C-E582-F253-3855-43B804A942A3}"/>
                </a:ext>
              </a:extLst>
            </p:cNvPr>
            <p:cNvGrpSpPr/>
            <p:nvPr/>
          </p:nvGrpSpPr>
          <p:grpSpPr>
            <a:xfrm>
              <a:off x="3374446" y="1776844"/>
              <a:ext cx="4481079" cy="1237814"/>
              <a:chOff x="3374446" y="1776844"/>
              <a:chExt cx="4481079" cy="1237814"/>
            </a:xfrm>
          </p:grpSpPr>
          <p:cxnSp>
            <p:nvCxnSpPr>
              <p:cNvPr id="10" name="Straight Arrow Connector 9">
                <a:extLst>
                  <a:ext uri="{FF2B5EF4-FFF2-40B4-BE49-F238E27FC236}">
                    <a16:creationId xmlns:a16="http://schemas.microsoft.com/office/drawing/2014/main" id="{2DDD6FBD-A553-DD70-1222-700E37A25DF9}"/>
                  </a:ext>
                </a:extLst>
              </p:cNvPr>
              <p:cNvCxnSpPr>
                <a:cxnSpLocks/>
              </p:cNvCxnSpPr>
              <p:nvPr/>
            </p:nvCxnSpPr>
            <p:spPr>
              <a:xfrm flipV="1">
                <a:off x="3374446" y="2499878"/>
                <a:ext cx="4476749" cy="1"/>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25A953B-E4FA-7980-7F22-7A3CEC9481EB}"/>
                  </a:ext>
                </a:extLst>
              </p:cNvPr>
              <p:cNvSpPr/>
              <p:nvPr/>
            </p:nvSpPr>
            <p:spPr>
              <a:xfrm>
                <a:off x="3378776" y="1776844"/>
                <a:ext cx="4476749" cy="1151658"/>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109E7508-3EBF-2962-E0DD-2971F19E9443}"/>
                  </a:ext>
                </a:extLst>
              </p:cNvPr>
              <p:cNvCxnSpPr/>
              <p:nvPr/>
            </p:nvCxnSpPr>
            <p:spPr>
              <a:xfrm flipV="1">
                <a:off x="3374447" y="2776969"/>
                <a:ext cx="4476749" cy="1"/>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5237B62-1E80-4382-76AA-9CFDC0CCAB82}"/>
                  </a:ext>
                </a:extLst>
              </p:cNvPr>
              <p:cNvCxnSpPr>
                <a:cxnSpLocks/>
              </p:cNvCxnSpPr>
              <p:nvPr/>
            </p:nvCxnSpPr>
            <p:spPr>
              <a:xfrm flipV="1">
                <a:off x="3374447" y="2222787"/>
                <a:ext cx="4476749" cy="1"/>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9B20BB5-C396-70E4-CAF7-0E9C56E5DA60}"/>
                  </a:ext>
                </a:extLst>
              </p:cNvPr>
              <p:cNvCxnSpPr>
                <a:cxnSpLocks/>
              </p:cNvCxnSpPr>
              <p:nvPr/>
            </p:nvCxnSpPr>
            <p:spPr>
              <a:xfrm flipV="1">
                <a:off x="3374446" y="1937037"/>
                <a:ext cx="4476749" cy="1"/>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0CF6D6D-84D7-AC54-82DA-31C17B8051A8}"/>
                  </a:ext>
                </a:extLst>
              </p:cNvPr>
              <p:cNvCxnSpPr>
                <a:cxnSpLocks/>
              </p:cNvCxnSpPr>
              <p:nvPr/>
            </p:nvCxnSpPr>
            <p:spPr>
              <a:xfrm>
                <a:off x="3707388" y="2924174"/>
                <a:ext cx="866" cy="8572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41F1FDF-C895-5DA0-BC56-DA27BF9E5B09}"/>
                  </a:ext>
                </a:extLst>
              </p:cNvPr>
              <p:cNvCxnSpPr>
                <a:cxnSpLocks/>
              </p:cNvCxnSpPr>
              <p:nvPr/>
            </p:nvCxnSpPr>
            <p:spPr>
              <a:xfrm>
                <a:off x="4212212" y="2928935"/>
                <a:ext cx="866" cy="8572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183AA9A-AC9D-98DF-F5C8-5DB0B2EE6E17}"/>
                  </a:ext>
                </a:extLst>
              </p:cNvPr>
              <p:cNvCxnSpPr>
                <a:cxnSpLocks/>
              </p:cNvCxnSpPr>
              <p:nvPr/>
            </p:nvCxnSpPr>
            <p:spPr>
              <a:xfrm>
                <a:off x="4712274" y="2928935"/>
                <a:ext cx="866" cy="8572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763EAA3-A170-864B-9218-FBD422EA20CE}"/>
                  </a:ext>
                </a:extLst>
              </p:cNvPr>
              <p:cNvCxnSpPr>
                <a:cxnSpLocks/>
              </p:cNvCxnSpPr>
              <p:nvPr/>
            </p:nvCxnSpPr>
            <p:spPr>
              <a:xfrm>
                <a:off x="5217099" y="2928935"/>
                <a:ext cx="866" cy="8572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F40F9D5-ACA3-4BF0-D9F9-888BB5F9421C}"/>
                  </a:ext>
                </a:extLst>
              </p:cNvPr>
              <p:cNvCxnSpPr>
                <a:cxnSpLocks/>
              </p:cNvCxnSpPr>
              <p:nvPr/>
            </p:nvCxnSpPr>
            <p:spPr>
              <a:xfrm>
                <a:off x="6217224" y="2928935"/>
                <a:ext cx="866" cy="8572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9BEFD3-9A65-43D8-0224-5CA306EA7770}"/>
                  </a:ext>
                </a:extLst>
              </p:cNvPr>
              <p:cNvCxnSpPr>
                <a:cxnSpLocks/>
              </p:cNvCxnSpPr>
              <p:nvPr/>
            </p:nvCxnSpPr>
            <p:spPr>
              <a:xfrm>
                <a:off x="6717287" y="2924173"/>
                <a:ext cx="866" cy="8572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E0E5CE0-8188-D86C-A5FE-77A74EB88A53}"/>
                  </a:ext>
                </a:extLst>
              </p:cNvPr>
              <p:cNvCxnSpPr>
                <a:cxnSpLocks/>
              </p:cNvCxnSpPr>
              <p:nvPr/>
            </p:nvCxnSpPr>
            <p:spPr>
              <a:xfrm>
                <a:off x="7207824" y="2924173"/>
                <a:ext cx="866" cy="8572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EA3FB39-0D75-25FC-16A4-B95A23EBBCA5}"/>
                  </a:ext>
                </a:extLst>
              </p:cNvPr>
              <p:cNvCxnSpPr>
                <a:cxnSpLocks/>
              </p:cNvCxnSpPr>
              <p:nvPr/>
            </p:nvCxnSpPr>
            <p:spPr>
              <a:xfrm>
                <a:off x="7703124" y="2928935"/>
                <a:ext cx="866" cy="85723"/>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1A46411-2D32-092A-9800-57D3DA74D80B}"/>
                </a:ext>
              </a:extLst>
            </p:cNvPr>
            <p:cNvGrpSpPr/>
            <p:nvPr/>
          </p:nvGrpSpPr>
          <p:grpSpPr>
            <a:xfrm>
              <a:off x="3599152" y="1795895"/>
              <a:ext cx="4043358" cy="1112692"/>
              <a:chOff x="3599152" y="1795895"/>
              <a:chExt cx="4043358" cy="1112692"/>
            </a:xfrm>
          </p:grpSpPr>
          <p:sp>
            <p:nvSpPr>
              <p:cNvPr id="8" name="Rectangle 7">
                <a:extLst>
                  <a:ext uri="{FF2B5EF4-FFF2-40B4-BE49-F238E27FC236}">
                    <a16:creationId xmlns:a16="http://schemas.microsoft.com/office/drawing/2014/main" id="{65D64853-5080-641F-0F10-D0940C6024ED}"/>
                  </a:ext>
                </a:extLst>
              </p:cNvPr>
              <p:cNvSpPr/>
              <p:nvPr/>
            </p:nvSpPr>
            <p:spPr>
              <a:xfrm>
                <a:off x="5314322" y="1795895"/>
                <a:ext cx="400049" cy="255442"/>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1F0CD0-A1F0-33B2-E33D-0A66011DC04A}"/>
                  </a:ext>
                </a:extLst>
              </p:cNvPr>
              <p:cNvSpPr/>
              <p:nvPr/>
            </p:nvSpPr>
            <p:spPr>
              <a:xfrm>
                <a:off x="5285410" y="2086406"/>
                <a:ext cx="423861" cy="255442"/>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F3F2084-008A-78FC-FF26-D938D112FAAD}"/>
                  </a:ext>
                </a:extLst>
              </p:cNvPr>
              <p:cNvSpPr/>
              <p:nvPr/>
            </p:nvSpPr>
            <p:spPr>
              <a:xfrm>
                <a:off x="3599152" y="2372157"/>
                <a:ext cx="2105024" cy="255442"/>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CF3F2084-008A-78FC-FF26-D938D112FAAD}"/>
                  </a:ext>
                </a:extLst>
              </p:cNvPr>
              <p:cNvSpPr/>
              <p:nvPr/>
            </p:nvSpPr>
            <p:spPr>
              <a:xfrm>
                <a:off x="4456401" y="2653145"/>
                <a:ext cx="1252537" cy="255442"/>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CF3F2084-008A-78FC-FF26-D938D112FAAD}"/>
                  </a:ext>
                </a:extLst>
              </p:cNvPr>
              <p:cNvSpPr/>
              <p:nvPr/>
            </p:nvSpPr>
            <p:spPr>
              <a:xfrm>
                <a:off x="5714372" y="1795895"/>
                <a:ext cx="252412" cy="255442"/>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78D12F88-9A60-BC5C-A6CD-78EE43613F96}"/>
                  </a:ext>
                </a:extLst>
              </p:cNvPr>
              <p:cNvSpPr/>
              <p:nvPr/>
            </p:nvSpPr>
            <p:spPr>
              <a:xfrm>
                <a:off x="5709273" y="2086406"/>
                <a:ext cx="366711" cy="255442"/>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0EAA998F-F45E-5EB0-DA03-AC53834861D5}"/>
                  </a:ext>
                </a:extLst>
              </p:cNvPr>
              <p:cNvSpPr/>
              <p:nvPr/>
            </p:nvSpPr>
            <p:spPr>
              <a:xfrm>
                <a:off x="5708937" y="2372156"/>
                <a:ext cx="1619248" cy="255442"/>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942DBC82-C2DE-EAA4-B3BB-53EA4C6AA76D}"/>
                  </a:ext>
                </a:extLst>
              </p:cNvPr>
              <p:cNvSpPr/>
              <p:nvPr/>
            </p:nvSpPr>
            <p:spPr>
              <a:xfrm>
                <a:off x="5708938" y="2653144"/>
                <a:ext cx="1933572" cy="255442"/>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cxnSp>
          <p:nvCxnSpPr>
            <p:cNvPr id="14" name="Straight Arrow Connector 13">
              <a:extLst>
                <a:ext uri="{FF2B5EF4-FFF2-40B4-BE49-F238E27FC236}">
                  <a16:creationId xmlns:a16="http://schemas.microsoft.com/office/drawing/2014/main" id="{A8961B4F-9804-B46A-0201-A7F96D36013B}"/>
                </a:ext>
              </a:extLst>
            </p:cNvPr>
            <p:cNvCxnSpPr/>
            <p:nvPr/>
          </p:nvCxnSpPr>
          <p:spPr>
            <a:xfrm flipH="1">
              <a:off x="5703742" y="1776413"/>
              <a:ext cx="3897" cy="1233485"/>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C8B02EA-6106-6DE7-1265-65A865856357}"/>
                </a:ext>
              </a:extLst>
            </p:cNvPr>
            <p:cNvSpPr txBox="1"/>
            <p:nvPr/>
          </p:nvSpPr>
          <p:spPr>
            <a:xfrm>
              <a:off x="2511191" y="1879764"/>
              <a:ext cx="833437" cy="108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404040"/>
                  </a:solidFill>
                  <a:latin typeface="Century Gothic"/>
                </a:rPr>
                <a:t>Other</a:t>
              </a:r>
              <a:endParaRPr lang="en-US" sz="1400"/>
            </a:p>
          </p:txBody>
        </p:sp>
        <p:sp>
          <p:nvSpPr>
            <p:cNvPr id="35" name="TextBox 34">
              <a:extLst>
                <a:ext uri="{FF2B5EF4-FFF2-40B4-BE49-F238E27FC236}">
                  <a16:creationId xmlns:a16="http://schemas.microsoft.com/office/drawing/2014/main" id="{295658D1-E509-2E1F-DA6F-D5B8E362578B}"/>
                </a:ext>
              </a:extLst>
            </p:cNvPr>
            <p:cNvSpPr txBox="1"/>
            <p:nvPr/>
          </p:nvSpPr>
          <p:spPr>
            <a:xfrm>
              <a:off x="2062564" y="2168048"/>
              <a:ext cx="1285874" cy="108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404040"/>
                  </a:solidFill>
                  <a:latin typeface="Century Gothic"/>
                </a:rPr>
                <a:t>Grass &amp; Forb</a:t>
              </a:r>
              <a:endParaRPr lang="en-US" sz="1400"/>
            </a:p>
          </p:txBody>
        </p:sp>
        <p:sp>
          <p:nvSpPr>
            <p:cNvPr id="36" name="TextBox 35">
              <a:extLst>
                <a:ext uri="{FF2B5EF4-FFF2-40B4-BE49-F238E27FC236}">
                  <a16:creationId xmlns:a16="http://schemas.microsoft.com/office/drawing/2014/main" id="{D469C2E7-1A1B-E6E0-0AF5-41CF91270B8C}"/>
                </a:ext>
              </a:extLst>
            </p:cNvPr>
            <p:cNvSpPr txBox="1"/>
            <p:nvPr/>
          </p:nvSpPr>
          <p:spPr>
            <a:xfrm>
              <a:off x="2516289" y="2443461"/>
              <a:ext cx="833437" cy="108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404040"/>
                  </a:solidFill>
                  <a:latin typeface="Century Gothic"/>
                </a:rPr>
                <a:t>Shrub</a:t>
              </a:r>
              <a:endParaRPr lang="en-US" sz="1400"/>
            </a:p>
          </p:txBody>
        </p:sp>
        <p:sp>
          <p:nvSpPr>
            <p:cNvPr id="37" name="TextBox 36">
              <a:extLst>
                <a:ext uri="{FF2B5EF4-FFF2-40B4-BE49-F238E27FC236}">
                  <a16:creationId xmlns:a16="http://schemas.microsoft.com/office/drawing/2014/main" id="{57D328A8-38F0-94C5-2848-236BA73E6BD1}"/>
                </a:ext>
              </a:extLst>
            </p:cNvPr>
            <p:cNvSpPr txBox="1"/>
            <p:nvPr/>
          </p:nvSpPr>
          <p:spPr>
            <a:xfrm>
              <a:off x="2511191" y="2720092"/>
              <a:ext cx="833437" cy="108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404040"/>
                  </a:solidFill>
                  <a:latin typeface="Century Gothic"/>
                </a:rPr>
                <a:t>Tree</a:t>
              </a:r>
              <a:endParaRPr lang="en-US" sz="1400"/>
            </a:p>
          </p:txBody>
        </p:sp>
        <p:sp>
          <p:nvSpPr>
            <p:cNvPr id="38" name="TextBox 37">
              <a:extLst>
                <a:ext uri="{FF2B5EF4-FFF2-40B4-BE49-F238E27FC236}">
                  <a16:creationId xmlns:a16="http://schemas.microsoft.com/office/drawing/2014/main" id="{D61D53D3-1455-3B0C-947F-883355CAAC47}"/>
                </a:ext>
              </a:extLst>
            </p:cNvPr>
            <p:cNvSpPr txBox="1"/>
            <p:nvPr/>
          </p:nvSpPr>
          <p:spPr>
            <a:xfrm>
              <a:off x="3506413" y="3011316"/>
              <a:ext cx="532653" cy="108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latin typeface="Century Gothic"/>
                </a:rPr>
                <a:t>-8000</a:t>
              </a:r>
              <a:endParaRPr lang="en-US"/>
            </a:p>
          </p:txBody>
        </p:sp>
        <p:sp>
          <p:nvSpPr>
            <p:cNvPr id="39" name="TextBox 38">
              <a:extLst>
                <a:ext uri="{FF2B5EF4-FFF2-40B4-BE49-F238E27FC236}">
                  <a16:creationId xmlns:a16="http://schemas.microsoft.com/office/drawing/2014/main" id="{58AFA7B0-FFE7-265E-9D96-9C851712161E}"/>
                </a:ext>
              </a:extLst>
            </p:cNvPr>
            <p:cNvSpPr txBox="1"/>
            <p:nvPr/>
          </p:nvSpPr>
          <p:spPr>
            <a:xfrm>
              <a:off x="4003455" y="3011316"/>
              <a:ext cx="537751" cy="108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04040"/>
                  </a:solidFill>
                  <a:latin typeface="Century Gothic"/>
                </a:rPr>
                <a:t>-6000</a:t>
              </a:r>
              <a:endParaRPr lang="en-US"/>
            </a:p>
          </p:txBody>
        </p:sp>
        <p:sp>
          <p:nvSpPr>
            <p:cNvPr id="40" name="TextBox 1">
              <a:extLst>
                <a:ext uri="{FF2B5EF4-FFF2-40B4-BE49-F238E27FC236}">
                  <a16:creationId xmlns:a16="http://schemas.microsoft.com/office/drawing/2014/main" id="{D96FBB48-1EAF-BED9-B890-48918074BEA3}"/>
                </a:ext>
              </a:extLst>
            </p:cNvPr>
            <p:cNvSpPr txBox="1"/>
            <p:nvPr/>
          </p:nvSpPr>
          <p:spPr>
            <a:xfrm>
              <a:off x="4498755" y="3011316"/>
              <a:ext cx="537751" cy="108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-4000</a:t>
              </a:r>
              <a:endParaRPr lang="en-US"/>
            </a:p>
          </p:txBody>
        </p:sp>
        <p:sp>
          <p:nvSpPr>
            <p:cNvPr id="41" name="TextBox 1">
              <a:extLst>
                <a:ext uri="{FF2B5EF4-FFF2-40B4-BE49-F238E27FC236}">
                  <a16:creationId xmlns:a16="http://schemas.microsoft.com/office/drawing/2014/main" id="{D96FBB48-1EAF-BED9-B890-48918074BEA3}"/>
                </a:ext>
              </a:extLst>
            </p:cNvPr>
            <p:cNvSpPr txBox="1"/>
            <p:nvPr/>
          </p:nvSpPr>
          <p:spPr>
            <a:xfrm>
              <a:off x="5013105" y="3011316"/>
              <a:ext cx="537751" cy="108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-2000</a:t>
              </a:r>
              <a:endParaRPr lang="en-US"/>
            </a:p>
          </p:txBody>
        </p:sp>
        <p:sp>
          <p:nvSpPr>
            <p:cNvPr id="42" name="TextBox 1">
              <a:extLst>
                <a:ext uri="{FF2B5EF4-FFF2-40B4-BE49-F238E27FC236}">
                  <a16:creationId xmlns:a16="http://schemas.microsoft.com/office/drawing/2014/main" id="{D96FBB48-1EAF-BED9-B890-48918074BEA3}"/>
                </a:ext>
              </a:extLst>
            </p:cNvPr>
            <p:cNvSpPr txBox="1"/>
            <p:nvPr/>
          </p:nvSpPr>
          <p:spPr>
            <a:xfrm>
              <a:off x="5623442" y="3011316"/>
              <a:ext cx="197405" cy="108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0</a:t>
              </a:r>
              <a:endParaRPr lang="en-US"/>
            </a:p>
          </p:txBody>
        </p:sp>
        <p:sp>
          <p:nvSpPr>
            <p:cNvPr id="43" name="TextBox 1">
              <a:extLst>
                <a:ext uri="{FF2B5EF4-FFF2-40B4-BE49-F238E27FC236}">
                  <a16:creationId xmlns:a16="http://schemas.microsoft.com/office/drawing/2014/main" id="{D96FBB48-1EAF-BED9-B890-48918074BEA3}"/>
                </a:ext>
              </a:extLst>
            </p:cNvPr>
            <p:cNvSpPr txBox="1"/>
            <p:nvPr/>
          </p:nvSpPr>
          <p:spPr>
            <a:xfrm>
              <a:off x="6057435" y="3011316"/>
              <a:ext cx="532653" cy="108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2000</a:t>
              </a:r>
              <a:endParaRPr lang="en-US"/>
            </a:p>
          </p:txBody>
        </p:sp>
        <p:sp>
          <p:nvSpPr>
            <p:cNvPr id="44" name="TextBox 1">
              <a:extLst>
                <a:ext uri="{FF2B5EF4-FFF2-40B4-BE49-F238E27FC236}">
                  <a16:creationId xmlns:a16="http://schemas.microsoft.com/office/drawing/2014/main" id="{D96FBB48-1EAF-BED9-B890-48918074BEA3}"/>
                </a:ext>
              </a:extLst>
            </p:cNvPr>
            <p:cNvSpPr txBox="1"/>
            <p:nvPr/>
          </p:nvSpPr>
          <p:spPr>
            <a:xfrm>
              <a:off x="6552064" y="3011316"/>
              <a:ext cx="532653" cy="108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4000</a:t>
              </a:r>
              <a:endParaRPr lang="en-US"/>
            </a:p>
          </p:txBody>
        </p:sp>
        <p:sp>
          <p:nvSpPr>
            <p:cNvPr id="45" name="TextBox 1">
              <a:extLst>
                <a:ext uri="{FF2B5EF4-FFF2-40B4-BE49-F238E27FC236}">
                  <a16:creationId xmlns:a16="http://schemas.microsoft.com/office/drawing/2014/main" id="{D96FBB48-1EAF-BED9-B890-48918074BEA3}"/>
                </a:ext>
              </a:extLst>
            </p:cNvPr>
            <p:cNvSpPr txBox="1"/>
            <p:nvPr/>
          </p:nvSpPr>
          <p:spPr>
            <a:xfrm>
              <a:off x="7042601" y="3011316"/>
              <a:ext cx="537751" cy="108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6000</a:t>
              </a:r>
              <a:endParaRPr lang="en-US"/>
            </a:p>
          </p:txBody>
        </p:sp>
        <p:sp>
          <p:nvSpPr>
            <p:cNvPr id="46" name="TextBox 1">
              <a:extLst>
                <a:ext uri="{FF2B5EF4-FFF2-40B4-BE49-F238E27FC236}">
                  <a16:creationId xmlns:a16="http://schemas.microsoft.com/office/drawing/2014/main" id="{D96FBB48-1EAF-BED9-B890-48918074BEA3}"/>
                </a:ext>
              </a:extLst>
            </p:cNvPr>
            <p:cNvSpPr txBox="1"/>
            <p:nvPr/>
          </p:nvSpPr>
          <p:spPr>
            <a:xfrm>
              <a:off x="7537566" y="3011316"/>
              <a:ext cx="395146" cy="108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8000</a:t>
              </a:r>
              <a:endParaRPr lang="en-US"/>
            </a:p>
          </p:txBody>
        </p:sp>
        <p:sp>
          <p:nvSpPr>
            <p:cNvPr id="47" name="TextBox 46">
              <a:extLst>
                <a:ext uri="{FF2B5EF4-FFF2-40B4-BE49-F238E27FC236}">
                  <a16:creationId xmlns:a16="http://schemas.microsoft.com/office/drawing/2014/main" id="{DCC21AF3-C515-C707-2866-6D941E8C99BC}"/>
                </a:ext>
              </a:extLst>
            </p:cNvPr>
            <p:cNvSpPr txBox="1"/>
            <p:nvPr/>
          </p:nvSpPr>
          <p:spPr>
            <a:xfrm>
              <a:off x="4386222" y="1630995"/>
              <a:ext cx="4300753" cy="1188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404040"/>
                  </a:solidFill>
                  <a:latin typeface="Century Gothic"/>
                </a:rPr>
                <a:t>Gains and Losses Between 1985 and 2020</a:t>
              </a:r>
              <a:endParaRPr lang="en-US" sz="2000" b="1"/>
            </a:p>
          </p:txBody>
        </p:sp>
      </p:grpSp>
      <p:sp>
        <p:nvSpPr>
          <p:cNvPr id="50" name="TextBox 1">
            <a:extLst>
              <a:ext uri="{FF2B5EF4-FFF2-40B4-BE49-F238E27FC236}">
                <a16:creationId xmlns:a16="http://schemas.microsoft.com/office/drawing/2014/main" id="{29D04729-3762-EA08-AE99-11B6FDCA0371}"/>
              </a:ext>
            </a:extLst>
          </p:cNvPr>
          <p:cNvSpPr txBox="1"/>
          <p:nvPr/>
        </p:nvSpPr>
        <p:spPr>
          <a:xfrm>
            <a:off x="6137997" y="6060498"/>
            <a:ext cx="12858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Hectares</a:t>
            </a:r>
            <a:endParaRPr lang="en-US" sz="1400"/>
          </a:p>
        </p:txBody>
      </p:sp>
    </p:spTree>
    <p:extLst>
      <p:ext uri="{BB962C8B-B14F-4D97-AF65-F5344CB8AC3E}">
        <p14:creationId xmlns:p14="http://schemas.microsoft.com/office/powerpoint/2010/main" val="3944198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Arrow: Down 42">
            <a:extLst>
              <a:ext uri="{FF2B5EF4-FFF2-40B4-BE49-F238E27FC236}">
                <a16:creationId xmlns:a16="http://schemas.microsoft.com/office/drawing/2014/main" id="{C922848B-C09B-4270-AED2-17125F9F600C}"/>
              </a:ext>
            </a:extLst>
          </p:cNvPr>
          <p:cNvSpPr/>
          <p:nvPr/>
        </p:nvSpPr>
        <p:spPr>
          <a:xfrm rot="10800000">
            <a:off x="8068260" y="3670203"/>
            <a:ext cx="678696" cy="44057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42" name="Rectangle: Rounded Corners 41">
            <a:extLst>
              <a:ext uri="{FF2B5EF4-FFF2-40B4-BE49-F238E27FC236}">
                <a16:creationId xmlns:a16="http://schemas.microsoft.com/office/drawing/2014/main" id="{BBB0FD96-E633-4C99-8EED-0E9E6BFAF6CB}"/>
              </a:ext>
            </a:extLst>
          </p:cNvPr>
          <p:cNvSpPr/>
          <p:nvPr/>
        </p:nvSpPr>
        <p:spPr>
          <a:xfrm>
            <a:off x="7047023" y="3984822"/>
            <a:ext cx="2851237" cy="1914471"/>
          </a:xfrm>
          <a:prstGeom prst="roundRect">
            <a:avLst/>
          </a:prstGeom>
          <a:solidFill>
            <a:schemeClr val="accent1">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Arrow: Down 60">
            <a:extLst>
              <a:ext uri="{FF2B5EF4-FFF2-40B4-BE49-F238E27FC236}">
                <a16:creationId xmlns:a16="http://schemas.microsoft.com/office/drawing/2014/main" id="{309BEAE9-77A1-4F35-8567-C6699F32A63F}"/>
              </a:ext>
            </a:extLst>
          </p:cNvPr>
          <p:cNvSpPr/>
          <p:nvPr/>
        </p:nvSpPr>
        <p:spPr>
          <a:xfrm rot="16200000">
            <a:off x="4251169" y="2732315"/>
            <a:ext cx="679562" cy="85187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59" name="Arrow: Down 58">
            <a:extLst>
              <a:ext uri="{FF2B5EF4-FFF2-40B4-BE49-F238E27FC236}">
                <a16:creationId xmlns:a16="http://schemas.microsoft.com/office/drawing/2014/main" id="{C5E7D0D2-CB90-4ADA-A6DC-466CF6DAF1F9}"/>
              </a:ext>
            </a:extLst>
          </p:cNvPr>
          <p:cNvSpPr/>
          <p:nvPr/>
        </p:nvSpPr>
        <p:spPr>
          <a:xfrm rot="10800000">
            <a:off x="3135446" y="3543526"/>
            <a:ext cx="669171" cy="43711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16" name="Rectangle: Rounded Corners 15">
            <a:extLst>
              <a:ext uri="{FF2B5EF4-FFF2-40B4-BE49-F238E27FC236}">
                <a16:creationId xmlns:a16="http://schemas.microsoft.com/office/drawing/2014/main" id="{BA4BF72B-37AA-49E6-AE72-07D5FB4E2E11}"/>
              </a:ext>
            </a:extLst>
          </p:cNvPr>
          <p:cNvSpPr/>
          <p:nvPr/>
        </p:nvSpPr>
        <p:spPr>
          <a:xfrm>
            <a:off x="370452" y="3984823"/>
            <a:ext cx="6395141" cy="1914471"/>
          </a:xfrm>
          <a:prstGeom prst="roundRect">
            <a:avLst/>
          </a:prstGeom>
          <a:solidFill>
            <a:schemeClr val="accent1">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4B401B1C-A152-4EBF-AC2F-DE75CE3160DC}"/>
              </a:ext>
            </a:extLst>
          </p:cNvPr>
          <p:cNvGrpSpPr/>
          <p:nvPr/>
        </p:nvGrpSpPr>
        <p:grpSpPr>
          <a:xfrm>
            <a:off x="631448" y="4253331"/>
            <a:ext cx="1394113" cy="1420090"/>
            <a:chOff x="3863685" y="1785503"/>
            <a:chExt cx="1394113" cy="1420090"/>
          </a:xfrm>
        </p:grpSpPr>
        <p:sp>
          <p:nvSpPr>
            <p:cNvPr id="34" name="Rectangle 33">
              <a:extLst>
                <a:ext uri="{FF2B5EF4-FFF2-40B4-BE49-F238E27FC236}">
                  <a16:creationId xmlns:a16="http://schemas.microsoft.com/office/drawing/2014/main" id="{6661526F-5AFD-424E-8D8A-7E6C2F08F3CC}"/>
                </a:ext>
              </a:extLst>
            </p:cNvPr>
            <p:cNvSpPr/>
            <p:nvPr/>
          </p:nvSpPr>
          <p:spPr>
            <a:xfrm>
              <a:off x="4201390" y="2149185"/>
              <a:ext cx="1056408" cy="1056408"/>
            </a:xfrm>
            <a:prstGeom prst="rect">
              <a:avLst/>
            </a:prstGeom>
            <a:solidFill>
              <a:schemeClr val="accent6">
                <a:lumMod val="40000"/>
                <a:lumOff val="6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dirty="0">
                <a:solidFill>
                  <a:srgbClr val="3F3F3F"/>
                </a:solidFill>
              </a:endParaRPr>
            </a:p>
          </p:txBody>
        </p:sp>
        <p:sp>
          <p:nvSpPr>
            <p:cNvPr id="35" name="Rectangle 34">
              <a:extLst>
                <a:ext uri="{FF2B5EF4-FFF2-40B4-BE49-F238E27FC236}">
                  <a16:creationId xmlns:a16="http://schemas.microsoft.com/office/drawing/2014/main" id="{29078B2F-3E92-410F-8703-5EFB76D76D3A}"/>
                </a:ext>
              </a:extLst>
            </p:cNvPr>
            <p:cNvSpPr/>
            <p:nvPr/>
          </p:nvSpPr>
          <p:spPr>
            <a:xfrm>
              <a:off x="4028208" y="1967344"/>
              <a:ext cx="1056408" cy="1056408"/>
            </a:xfrm>
            <a:prstGeom prst="rect">
              <a:avLst/>
            </a:prstGeom>
            <a:solidFill>
              <a:srgbClr val="6CA47A"/>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dirty="0">
                <a:solidFill>
                  <a:srgbClr val="3F3F3F"/>
                </a:solidFill>
              </a:endParaRPr>
            </a:p>
          </p:txBody>
        </p:sp>
        <p:sp>
          <p:nvSpPr>
            <p:cNvPr id="36" name="Rectangle 35">
              <a:extLst>
                <a:ext uri="{FF2B5EF4-FFF2-40B4-BE49-F238E27FC236}">
                  <a16:creationId xmlns:a16="http://schemas.microsoft.com/office/drawing/2014/main" id="{CD057729-7C6E-4230-BC10-4E2C4CD2D44D}"/>
                </a:ext>
              </a:extLst>
            </p:cNvPr>
            <p:cNvSpPr/>
            <p:nvPr/>
          </p:nvSpPr>
          <p:spPr>
            <a:xfrm>
              <a:off x="3863685" y="1785503"/>
              <a:ext cx="1056408" cy="1056408"/>
            </a:xfrm>
            <a:prstGeom prst="rect">
              <a:avLst/>
            </a:prstGeom>
            <a:solidFill>
              <a:schemeClr val="accent6">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ctr"/>
              <a:r>
                <a:rPr lang="en-US" sz="1400" dirty="0">
                  <a:solidFill>
                    <a:srgbClr val="3F3F3F"/>
                  </a:solidFill>
                  <a:latin typeface="Century Gothic"/>
                  <a:cs typeface="Calibri"/>
                </a:rPr>
                <a:t>Pre-fire NDVI</a:t>
              </a:r>
            </a:p>
            <a:p>
              <a:pPr algn="ctr"/>
              <a:r>
                <a:rPr lang="en-US" sz="1400" dirty="0">
                  <a:solidFill>
                    <a:srgbClr val="3F3F3F"/>
                  </a:solidFill>
                  <a:latin typeface="Century Gothic"/>
                  <a:cs typeface="Calibri"/>
                </a:rPr>
                <a:t>&amp;</a:t>
              </a:r>
            </a:p>
            <a:p>
              <a:pPr algn="ctr"/>
              <a:r>
                <a:rPr lang="en-US" sz="1400" dirty="0">
                  <a:solidFill>
                    <a:srgbClr val="3F3F3F"/>
                  </a:solidFill>
                  <a:latin typeface="Century Gothic"/>
                  <a:cs typeface="Calibri"/>
                </a:rPr>
                <a:t>Cover</a:t>
              </a:r>
            </a:p>
          </p:txBody>
        </p:sp>
      </p:grpSp>
      <p:sp>
        <p:nvSpPr>
          <p:cNvPr id="24" name="Arrow: Down 23">
            <a:extLst>
              <a:ext uri="{FF2B5EF4-FFF2-40B4-BE49-F238E27FC236}">
                <a16:creationId xmlns:a16="http://schemas.microsoft.com/office/drawing/2014/main" id="{A77105E4-A463-43B3-8732-2E6AAC15D1CD}"/>
              </a:ext>
            </a:extLst>
          </p:cNvPr>
          <p:cNvSpPr/>
          <p:nvPr/>
        </p:nvSpPr>
        <p:spPr>
          <a:xfrm rot="16200000">
            <a:off x="6983113" y="2892508"/>
            <a:ext cx="679562" cy="548811"/>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18" name="Arrow: Down 17">
            <a:extLst>
              <a:ext uri="{FF2B5EF4-FFF2-40B4-BE49-F238E27FC236}">
                <a16:creationId xmlns:a16="http://schemas.microsoft.com/office/drawing/2014/main" id="{FD8845A7-6C00-47E7-8967-62100E4BE208}"/>
              </a:ext>
            </a:extLst>
          </p:cNvPr>
          <p:cNvSpPr/>
          <p:nvPr/>
        </p:nvSpPr>
        <p:spPr>
          <a:xfrm>
            <a:off x="3131983" y="2433433"/>
            <a:ext cx="678696" cy="33579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28" name="Arrow: Down 27">
            <a:extLst>
              <a:ext uri="{FF2B5EF4-FFF2-40B4-BE49-F238E27FC236}">
                <a16:creationId xmlns:a16="http://schemas.microsoft.com/office/drawing/2014/main" id="{3C7E4C30-04E9-4461-B403-944E2FCC5DA9}"/>
              </a:ext>
            </a:extLst>
          </p:cNvPr>
          <p:cNvSpPr/>
          <p:nvPr/>
        </p:nvSpPr>
        <p:spPr>
          <a:xfrm rot="16200000">
            <a:off x="8902832" y="2956585"/>
            <a:ext cx="678696" cy="44057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3" name="Text Placeholder 3"/>
          <p:cNvSpPr txBox="1">
            <a:spLocks/>
          </p:cNvSpPr>
          <p:nvPr/>
        </p:nvSpPr>
        <p:spPr>
          <a:xfrm>
            <a:off x="439880" y="6260460"/>
            <a:ext cx="6781800"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p:txBody>
      </p:sp>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METHODS: FIRE EFFECTS</a:t>
            </a:r>
          </a:p>
        </p:txBody>
      </p:sp>
      <p:sp>
        <p:nvSpPr>
          <p:cNvPr id="14" name="Rectangle 13">
            <a:extLst>
              <a:ext uri="{FF2B5EF4-FFF2-40B4-BE49-F238E27FC236}">
                <a16:creationId xmlns:a16="http://schemas.microsoft.com/office/drawing/2014/main" id="{2160860B-8367-4E01-B6B7-EA83F50B0313}"/>
              </a:ext>
            </a:extLst>
          </p:cNvPr>
          <p:cNvSpPr/>
          <p:nvPr/>
        </p:nvSpPr>
        <p:spPr>
          <a:xfrm>
            <a:off x="2492373" y="1444555"/>
            <a:ext cx="1947428" cy="984538"/>
          </a:xfrm>
          <a:prstGeom prst="rect">
            <a:avLst/>
          </a:prstGeom>
          <a:solidFill>
            <a:schemeClr val="accent1">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ctr"/>
            <a:r>
              <a:rPr lang="en-US" sz="1400" b="1" dirty="0">
                <a:solidFill>
                  <a:srgbClr val="3F3F3F"/>
                </a:solidFill>
                <a:latin typeface="Century Gothic"/>
                <a:cs typeface="Calibri"/>
              </a:rPr>
              <a:t>Fire Perimeters</a:t>
            </a:r>
          </a:p>
          <a:p>
            <a:pPr algn="ctr"/>
            <a:r>
              <a:rPr lang="en-US" sz="1400" dirty="0">
                <a:solidFill>
                  <a:srgbClr val="3F3F3F"/>
                </a:solidFill>
                <a:latin typeface="Century Gothic"/>
                <a:cs typeface="Calibri"/>
              </a:rPr>
              <a:t>(1986 – 2021)</a:t>
            </a:r>
          </a:p>
          <a:p>
            <a:pPr marL="171450" indent="-171450">
              <a:buFont typeface="Arial"/>
              <a:buChar char="•"/>
            </a:pPr>
            <a:r>
              <a:rPr lang="en-US" sz="1400" dirty="0">
                <a:solidFill>
                  <a:srgbClr val="3F3F3F"/>
                </a:solidFill>
                <a:latin typeface="Century Gothic"/>
                <a:cs typeface="Calibri"/>
              </a:rPr>
              <a:t>Partner data</a:t>
            </a:r>
          </a:p>
          <a:p>
            <a:pPr marL="171450" indent="-171450">
              <a:buFont typeface="Arial"/>
              <a:buChar char="•"/>
            </a:pPr>
            <a:r>
              <a:rPr lang="en-US" sz="1400" dirty="0">
                <a:solidFill>
                  <a:srgbClr val="3F3F3F"/>
                </a:solidFill>
                <a:latin typeface="Century Gothic"/>
                <a:cs typeface="Calibri"/>
              </a:rPr>
              <a:t>MTBS</a:t>
            </a:r>
          </a:p>
        </p:txBody>
      </p:sp>
      <p:sp>
        <p:nvSpPr>
          <p:cNvPr id="5" name="Oval 4">
            <a:extLst>
              <a:ext uri="{FF2B5EF4-FFF2-40B4-BE49-F238E27FC236}">
                <a16:creationId xmlns:a16="http://schemas.microsoft.com/office/drawing/2014/main" id="{AE7139DF-5C6A-4985-A498-CB9E730E5BE1}"/>
              </a:ext>
            </a:extLst>
          </p:cNvPr>
          <p:cNvSpPr/>
          <p:nvPr/>
        </p:nvSpPr>
        <p:spPr>
          <a:xfrm>
            <a:off x="2572975" y="2805949"/>
            <a:ext cx="1799399" cy="704026"/>
          </a:xfrm>
          <a:prstGeom prst="ellipse">
            <a:avLst/>
          </a:prstGeom>
          <a:solidFill>
            <a:schemeClr val="accent2">
              <a:lumMod val="40000"/>
              <a:lumOff val="60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b="1" dirty="0">
                <a:solidFill>
                  <a:srgbClr val="3F3F3F"/>
                </a:solidFill>
                <a:latin typeface="Century Gothic"/>
                <a:cs typeface="Calibri"/>
              </a:rPr>
              <a:t>Image Differencing</a:t>
            </a:r>
          </a:p>
        </p:txBody>
      </p:sp>
      <p:sp>
        <p:nvSpPr>
          <p:cNvPr id="23" name="Oval 22">
            <a:extLst>
              <a:ext uri="{FF2B5EF4-FFF2-40B4-BE49-F238E27FC236}">
                <a16:creationId xmlns:a16="http://schemas.microsoft.com/office/drawing/2014/main" id="{4E952A0E-C3E2-42CB-A4A2-06757C5874A9}"/>
              </a:ext>
            </a:extLst>
          </p:cNvPr>
          <p:cNvSpPr/>
          <p:nvPr/>
        </p:nvSpPr>
        <p:spPr>
          <a:xfrm>
            <a:off x="7639407" y="2713873"/>
            <a:ext cx="1492868" cy="921369"/>
          </a:xfrm>
          <a:prstGeom prst="ellipse">
            <a:avLst/>
          </a:prstGeom>
          <a:solidFill>
            <a:schemeClr val="accent2">
              <a:lumMod val="40000"/>
              <a:lumOff val="60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b="1" dirty="0">
                <a:solidFill>
                  <a:srgbClr val="3F3F3F"/>
                </a:solidFill>
                <a:latin typeface="Century Gothic"/>
                <a:cs typeface="Calibri"/>
              </a:rPr>
              <a:t>Analyze impacts and trends</a:t>
            </a:r>
          </a:p>
        </p:txBody>
      </p:sp>
      <p:grpSp>
        <p:nvGrpSpPr>
          <p:cNvPr id="38" name="Group 37">
            <a:extLst>
              <a:ext uri="{FF2B5EF4-FFF2-40B4-BE49-F238E27FC236}">
                <a16:creationId xmlns:a16="http://schemas.microsoft.com/office/drawing/2014/main" id="{609789AD-D818-4209-8DA0-F2615B96183D}"/>
              </a:ext>
            </a:extLst>
          </p:cNvPr>
          <p:cNvGrpSpPr/>
          <p:nvPr/>
        </p:nvGrpSpPr>
        <p:grpSpPr>
          <a:xfrm>
            <a:off x="2778902" y="4253330"/>
            <a:ext cx="1394113" cy="1420090"/>
            <a:chOff x="3863685" y="1785503"/>
            <a:chExt cx="1394113" cy="1420090"/>
          </a:xfrm>
        </p:grpSpPr>
        <p:sp>
          <p:nvSpPr>
            <p:cNvPr id="39" name="Rectangle 38">
              <a:extLst>
                <a:ext uri="{FF2B5EF4-FFF2-40B4-BE49-F238E27FC236}">
                  <a16:creationId xmlns:a16="http://schemas.microsoft.com/office/drawing/2014/main" id="{58FC7EAF-7968-4110-8C5A-6C3E7C1B430A}"/>
                </a:ext>
              </a:extLst>
            </p:cNvPr>
            <p:cNvSpPr/>
            <p:nvPr/>
          </p:nvSpPr>
          <p:spPr>
            <a:xfrm>
              <a:off x="4201390" y="2149185"/>
              <a:ext cx="1056408" cy="1056408"/>
            </a:xfrm>
            <a:prstGeom prst="rect">
              <a:avLst/>
            </a:prstGeom>
            <a:solidFill>
              <a:schemeClr val="accent6">
                <a:lumMod val="40000"/>
                <a:lumOff val="6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dirty="0">
                <a:solidFill>
                  <a:srgbClr val="3F3F3F"/>
                </a:solidFill>
              </a:endParaRPr>
            </a:p>
          </p:txBody>
        </p:sp>
        <p:sp>
          <p:nvSpPr>
            <p:cNvPr id="40" name="Rectangle 39">
              <a:extLst>
                <a:ext uri="{FF2B5EF4-FFF2-40B4-BE49-F238E27FC236}">
                  <a16:creationId xmlns:a16="http://schemas.microsoft.com/office/drawing/2014/main" id="{49D1A34F-2407-431C-9D95-BF4B01F94DB4}"/>
                </a:ext>
              </a:extLst>
            </p:cNvPr>
            <p:cNvSpPr/>
            <p:nvPr/>
          </p:nvSpPr>
          <p:spPr>
            <a:xfrm>
              <a:off x="4028208" y="1967344"/>
              <a:ext cx="1056408" cy="1056408"/>
            </a:xfrm>
            <a:prstGeom prst="rect">
              <a:avLst/>
            </a:prstGeom>
            <a:solidFill>
              <a:srgbClr val="6CA47A"/>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dirty="0">
                <a:solidFill>
                  <a:srgbClr val="3F3F3F"/>
                </a:solidFill>
              </a:endParaRPr>
            </a:p>
          </p:txBody>
        </p:sp>
        <p:sp>
          <p:nvSpPr>
            <p:cNvPr id="41" name="Rectangle 40">
              <a:extLst>
                <a:ext uri="{FF2B5EF4-FFF2-40B4-BE49-F238E27FC236}">
                  <a16:creationId xmlns:a16="http://schemas.microsoft.com/office/drawing/2014/main" id="{7DE33A2B-09E9-4733-B4F6-6CFE6AB60D9A}"/>
                </a:ext>
              </a:extLst>
            </p:cNvPr>
            <p:cNvSpPr/>
            <p:nvPr/>
          </p:nvSpPr>
          <p:spPr>
            <a:xfrm>
              <a:off x="3863685" y="1785503"/>
              <a:ext cx="1056408" cy="1056408"/>
            </a:xfrm>
            <a:prstGeom prst="rect">
              <a:avLst/>
            </a:prstGeom>
            <a:solidFill>
              <a:schemeClr val="accent6">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ctr"/>
              <a:r>
                <a:rPr lang="en-US" sz="1400" dirty="0">
                  <a:solidFill>
                    <a:srgbClr val="3F3F3F"/>
                  </a:solidFill>
                  <a:latin typeface="Century Gothic"/>
                  <a:cs typeface="Calibri"/>
                </a:rPr>
                <a:t>Post-fire NDVI</a:t>
              </a:r>
            </a:p>
            <a:p>
              <a:pPr algn="ctr"/>
              <a:r>
                <a:rPr lang="en-US" sz="1400" dirty="0">
                  <a:solidFill>
                    <a:srgbClr val="3F3F3F"/>
                  </a:solidFill>
                  <a:latin typeface="Century Gothic"/>
                  <a:cs typeface="Calibri"/>
                </a:rPr>
                <a:t>&amp;</a:t>
              </a:r>
            </a:p>
            <a:p>
              <a:pPr algn="ctr"/>
              <a:r>
                <a:rPr lang="en-US" sz="1400" dirty="0">
                  <a:solidFill>
                    <a:srgbClr val="3F3F3F"/>
                  </a:solidFill>
                  <a:latin typeface="Century Gothic"/>
                  <a:cs typeface="Calibri"/>
                </a:rPr>
                <a:t>Cover</a:t>
              </a:r>
            </a:p>
          </p:txBody>
        </p:sp>
      </p:grpSp>
      <p:sp>
        <p:nvSpPr>
          <p:cNvPr id="2" name="Rectangle 1">
            <a:extLst>
              <a:ext uri="{FF2B5EF4-FFF2-40B4-BE49-F238E27FC236}">
                <a16:creationId xmlns:a16="http://schemas.microsoft.com/office/drawing/2014/main" id="{FC51D5CA-A0B8-43BB-8FCD-1E391C811F22}"/>
              </a:ext>
            </a:extLst>
          </p:cNvPr>
          <p:cNvSpPr/>
          <p:nvPr/>
        </p:nvSpPr>
        <p:spPr>
          <a:xfrm>
            <a:off x="2156112" y="4940518"/>
            <a:ext cx="502227" cy="12122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15DDDA82-85EF-4B63-91C2-FB94394C8944}"/>
              </a:ext>
            </a:extLst>
          </p:cNvPr>
          <p:cNvSpPr/>
          <p:nvPr/>
        </p:nvSpPr>
        <p:spPr>
          <a:xfrm>
            <a:off x="4346861" y="4845267"/>
            <a:ext cx="502227" cy="12122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0CA7730C-208E-4CCD-A3CE-14F556F47BC1}"/>
              </a:ext>
            </a:extLst>
          </p:cNvPr>
          <p:cNvSpPr/>
          <p:nvPr/>
        </p:nvSpPr>
        <p:spPr>
          <a:xfrm>
            <a:off x="4346862" y="5070404"/>
            <a:ext cx="502227" cy="12122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17A83D0A-CC19-48E4-9BAA-0B35FEE5B51D}"/>
              </a:ext>
            </a:extLst>
          </p:cNvPr>
          <p:cNvGrpSpPr/>
          <p:nvPr/>
        </p:nvGrpSpPr>
        <p:grpSpPr>
          <a:xfrm>
            <a:off x="5108197" y="4253329"/>
            <a:ext cx="1394113" cy="1420090"/>
            <a:chOff x="3863685" y="1785503"/>
            <a:chExt cx="1394113" cy="1420090"/>
          </a:xfrm>
        </p:grpSpPr>
        <p:sp>
          <p:nvSpPr>
            <p:cNvPr id="56" name="Rectangle 55">
              <a:extLst>
                <a:ext uri="{FF2B5EF4-FFF2-40B4-BE49-F238E27FC236}">
                  <a16:creationId xmlns:a16="http://schemas.microsoft.com/office/drawing/2014/main" id="{9B6AB88C-E128-4832-BDC4-E922D348EA15}"/>
                </a:ext>
              </a:extLst>
            </p:cNvPr>
            <p:cNvSpPr/>
            <p:nvPr/>
          </p:nvSpPr>
          <p:spPr>
            <a:xfrm>
              <a:off x="4201390" y="2149185"/>
              <a:ext cx="1056408" cy="1056408"/>
            </a:xfrm>
            <a:prstGeom prst="rect">
              <a:avLst/>
            </a:prstGeom>
            <a:solidFill>
              <a:schemeClr val="accent6">
                <a:lumMod val="40000"/>
                <a:lumOff val="6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dirty="0">
                <a:solidFill>
                  <a:srgbClr val="3F3F3F"/>
                </a:solidFill>
              </a:endParaRPr>
            </a:p>
          </p:txBody>
        </p:sp>
        <p:sp>
          <p:nvSpPr>
            <p:cNvPr id="57" name="Rectangle 56">
              <a:extLst>
                <a:ext uri="{FF2B5EF4-FFF2-40B4-BE49-F238E27FC236}">
                  <a16:creationId xmlns:a16="http://schemas.microsoft.com/office/drawing/2014/main" id="{653E5CF1-A654-4505-886F-D2E23D79398B}"/>
                </a:ext>
              </a:extLst>
            </p:cNvPr>
            <p:cNvSpPr/>
            <p:nvPr/>
          </p:nvSpPr>
          <p:spPr>
            <a:xfrm>
              <a:off x="4028208" y="1967344"/>
              <a:ext cx="1056408" cy="1056408"/>
            </a:xfrm>
            <a:prstGeom prst="rect">
              <a:avLst/>
            </a:prstGeom>
            <a:solidFill>
              <a:srgbClr val="69A47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dirty="0">
                <a:solidFill>
                  <a:srgbClr val="3F3F3F"/>
                </a:solidFill>
              </a:endParaRPr>
            </a:p>
          </p:txBody>
        </p:sp>
        <p:sp>
          <p:nvSpPr>
            <p:cNvPr id="58" name="Rectangle 57">
              <a:extLst>
                <a:ext uri="{FF2B5EF4-FFF2-40B4-BE49-F238E27FC236}">
                  <a16:creationId xmlns:a16="http://schemas.microsoft.com/office/drawing/2014/main" id="{300B4940-58C8-43DE-BB82-D343B3587AC8}"/>
                </a:ext>
              </a:extLst>
            </p:cNvPr>
            <p:cNvSpPr/>
            <p:nvPr/>
          </p:nvSpPr>
          <p:spPr>
            <a:xfrm>
              <a:off x="3863685" y="1785503"/>
              <a:ext cx="1056408" cy="1056408"/>
            </a:xfrm>
            <a:prstGeom prst="rect">
              <a:avLst/>
            </a:prstGeom>
            <a:solidFill>
              <a:schemeClr val="accent6">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ctr"/>
              <a:r>
                <a:rPr lang="en-US" sz="1400" dirty="0">
                  <a:solidFill>
                    <a:srgbClr val="3F3F3F"/>
                  </a:solidFill>
                  <a:latin typeface="Century Gothic"/>
                  <a:cs typeface="Calibri"/>
                </a:rPr>
                <a:t>NDVI</a:t>
              </a:r>
            </a:p>
            <a:p>
              <a:pPr algn="ctr"/>
              <a:r>
                <a:rPr lang="en-US" sz="1400" dirty="0">
                  <a:solidFill>
                    <a:srgbClr val="3F3F3F"/>
                  </a:solidFill>
                  <a:latin typeface="Century Gothic"/>
                  <a:cs typeface="Calibri"/>
                </a:rPr>
                <a:t>&amp;</a:t>
              </a:r>
            </a:p>
            <a:p>
              <a:pPr algn="ctr"/>
              <a:r>
                <a:rPr lang="en-US" sz="1400" dirty="0">
                  <a:solidFill>
                    <a:srgbClr val="3F3F3F"/>
                  </a:solidFill>
                  <a:latin typeface="Century Gothic"/>
                  <a:cs typeface="Calibri"/>
                </a:rPr>
                <a:t>Cover</a:t>
              </a:r>
            </a:p>
            <a:p>
              <a:pPr algn="ctr"/>
              <a:r>
                <a:rPr lang="en-US" sz="1400" dirty="0">
                  <a:solidFill>
                    <a:srgbClr val="3F3F3F"/>
                  </a:solidFill>
                  <a:latin typeface="Century Gothic"/>
                  <a:cs typeface="Calibri"/>
                </a:rPr>
                <a:t>Changes</a:t>
              </a:r>
            </a:p>
          </p:txBody>
        </p:sp>
      </p:grpSp>
      <p:sp>
        <p:nvSpPr>
          <p:cNvPr id="60" name="Rectangle 59">
            <a:extLst>
              <a:ext uri="{FF2B5EF4-FFF2-40B4-BE49-F238E27FC236}">
                <a16:creationId xmlns:a16="http://schemas.microsoft.com/office/drawing/2014/main" id="{85B26726-B1E3-4457-A9FC-C0C51EAF1D18}"/>
              </a:ext>
            </a:extLst>
          </p:cNvPr>
          <p:cNvSpPr/>
          <p:nvPr/>
        </p:nvSpPr>
        <p:spPr>
          <a:xfrm>
            <a:off x="5124736" y="2544259"/>
            <a:ext cx="1964746" cy="1296265"/>
          </a:xfrm>
          <a:prstGeom prst="rect">
            <a:avLst/>
          </a:prstGeom>
          <a:solidFill>
            <a:schemeClr val="accent1">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ctr"/>
            <a:r>
              <a:rPr lang="en-US" sz="1400" b="1" dirty="0">
                <a:solidFill>
                  <a:srgbClr val="3F3F3F"/>
                </a:solidFill>
                <a:latin typeface="Century Gothic"/>
                <a:cs typeface="Calibri"/>
              </a:rPr>
              <a:t>Fire Effects</a:t>
            </a:r>
          </a:p>
          <a:p>
            <a:pPr marL="285750" indent="-285750">
              <a:buFont typeface="Arial"/>
              <a:buChar char="•"/>
            </a:pPr>
            <a:r>
              <a:rPr lang="en-US" sz="1400" dirty="0">
                <a:solidFill>
                  <a:srgbClr val="3F3F3F"/>
                </a:solidFill>
                <a:latin typeface="Century Gothic"/>
                <a:cs typeface="Calibri"/>
              </a:rPr>
              <a:t>20 Year</a:t>
            </a:r>
          </a:p>
          <a:p>
            <a:pPr marL="285750" indent="-285750">
              <a:buFont typeface="Arial"/>
              <a:buChar char="•"/>
            </a:pPr>
            <a:r>
              <a:rPr lang="en-US" sz="1400" dirty="0">
                <a:solidFill>
                  <a:srgbClr val="3F3F3F"/>
                </a:solidFill>
                <a:latin typeface="Century Gothic"/>
                <a:cs typeface="Calibri"/>
              </a:rPr>
              <a:t>10 Year</a:t>
            </a:r>
          </a:p>
          <a:p>
            <a:pPr marL="285750" indent="-285750">
              <a:buFont typeface="Arial"/>
              <a:buChar char="•"/>
            </a:pPr>
            <a:r>
              <a:rPr lang="en-US" sz="1400" dirty="0">
                <a:solidFill>
                  <a:srgbClr val="3F3F3F"/>
                </a:solidFill>
                <a:latin typeface="Century Gothic"/>
                <a:cs typeface="Calibri"/>
              </a:rPr>
              <a:t>5 Year</a:t>
            </a:r>
          </a:p>
          <a:p>
            <a:pPr marL="285750" indent="-285750">
              <a:buFont typeface="Arial"/>
              <a:buChar char="•"/>
            </a:pPr>
            <a:r>
              <a:rPr lang="en-US" sz="1400" dirty="0">
                <a:solidFill>
                  <a:srgbClr val="3F3F3F"/>
                </a:solidFill>
                <a:latin typeface="Century Gothic"/>
                <a:cs typeface="Calibri"/>
              </a:rPr>
              <a:t>1 Year</a:t>
            </a:r>
          </a:p>
        </p:txBody>
      </p:sp>
      <p:sp>
        <p:nvSpPr>
          <p:cNvPr id="4" name="Rectangle 3">
            <a:extLst>
              <a:ext uri="{FF2B5EF4-FFF2-40B4-BE49-F238E27FC236}">
                <a16:creationId xmlns:a16="http://schemas.microsoft.com/office/drawing/2014/main" id="{D9DBAF12-38A3-47EA-A469-084454577BCD}"/>
              </a:ext>
            </a:extLst>
          </p:cNvPr>
          <p:cNvSpPr/>
          <p:nvPr/>
        </p:nvSpPr>
        <p:spPr>
          <a:xfrm>
            <a:off x="7353073" y="4381539"/>
            <a:ext cx="1056408" cy="1056408"/>
          </a:xfrm>
          <a:prstGeom prst="rect">
            <a:avLst/>
          </a:prstGeom>
          <a:solidFill>
            <a:schemeClr val="accent6">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ctr"/>
            <a:r>
              <a:rPr lang="en-US" sz="1400" dirty="0">
                <a:solidFill>
                  <a:srgbClr val="3F3F3F"/>
                </a:solidFill>
                <a:latin typeface="Century Gothic"/>
                <a:cs typeface="Calibri"/>
              </a:rPr>
              <a:t>Burn Severity</a:t>
            </a:r>
          </a:p>
          <a:p>
            <a:pPr algn="ctr"/>
            <a:r>
              <a:rPr lang="en-US" sz="1400" dirty="0">
                <a:solidFill>
                  <a:srgbClr val="3F3F3F"/>
                </a:solidFill>
                <a:latin typeface="Century Gothic"/>
                <a:cs typeface="Calibri"/>
              </a:rPr>
              <a:t>(dNBR)</a:t>
            </a:r>
          </a:p>
        </p:txBody>
      </p:sp>
      <p:sp>
        <p:nvSpPr>
          <p:cNvPr id="37" name="Rectangle 36">
            <a:extLst>
              <a:ext uri="{FF2B5EF4-FFF2-40B4-BE49-F238E27FC236}">
                <a16:creationId xmlns:a16="http://schemas.microsoft.com/office/drawing/2014/main" id="{FA6ECD40-5925-4684-A83E-C7E7CD42C7C2}"/>
              </a:ext>
            </a:extLst>
          </p:cNvPr>
          <p:cNvSpPr/>
          <p:nvPr/>
        </p:nvSpPr>
        <p:spPr>
          <a:xfrm>
            <a:off x="8635167" y="4381538"/>
            <a:ext cx="1056408" cy="1056408"/>
          </a:xfrm>
          <a:prstGeom prst="rect">
            <a:avLst/>
          </a:prstGeom>
          <a:solidFill>
            <a:schemeClr val="accent6">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ctr"/>
            <a:r>
              <a:rPr lang="en-US" sz="1400" dirty="0">
                <a:solidFill>
                  <a:srgbClr val="3F3F3F"/>
                </a:solidFill>
                <a:latin typeface="Century Gothic"/>
                <a:cs typeface="Calibri"/>
              </a:rPr>
              <a:t>Land Cover</a:t>
            </a:r>
            <a:endParaRPr lang="en-US" dirty="0"/>
          </a:p>
        </p:txBody>
      </p:sp>
      <p:sp>
        <p:nvSpPr>
          <p:cNvPr id="44" name="Rectangle 43">
            <a:extLst>
              <a:ext uri="{FF2B5EF4-FFF2-40B4-BE49-F238E27FC236}">
                <a16:creationId xmlns:a16="http://schemas.microsoft.com/office/drawing/2014/main" id="{B20BB88B-9D01-4716-958E-F5E4B47F401A}"/>
              </a:ext>
            </a:extLst>
          </p:cNvPr>
          <p:cNvSpPr/>
          <p:nvPr/>
        </p:nvSpPr>
        <p:spPr>
          <a:xfrm>
            <a:off x="9613714" y="2674907"/>
            <a:ext cx="1964746" cy="989598"/>
          </a:xfrm>
          <a:prstGeom prst="rect">
            <a:avLst/>
          </a:prstGeom>
          <a:solidFill>
            <a:schemeClr val="accent1">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ctr"/>
            <a:r>
              <a:rPr lang="en-US" sz="1400" b="1" dirty="0">
                <a:solidFill>
                  <a:srgbClr val="3F3F3F"/>
                </a:solidFill>
                <a:latin typeface="Century Gothic"/>
                <a:cs typeface="Calibri"/>
              </a:rPr>
              <a:t>Recovery Maps &amp; Graphs</a:t>
            </a:r>
          </a:p>
        </p:txBody>
      </p:sp>
      <p:grpSp>
        <p:nvGrpSpPr>
          <p:cNvPr id="13" name="Group 12">
            <a:extLst>
              <a:ext uri="{FF2B5EF4-FFF2-40B4-BE49-F238E27FC236}">
                <a16:creationId xmlns:a16="http://schemas.microsoft.com/office/drawing/2014/main" id="{8BC20765-2EAF-42C8-BD17-0B66F12D669E}"/>
              </a:ext>
            </a:extLst>
          </p:cNvPr>
          <p:cNvGrpSpPr/>
          <p:nvPr/>
        </p:nvGrpSpPr>
        <p:grpSpPr>
          <a:xfrm>
            <a:off x="10510605" y="485930"/>
            <a:ext cx="1686390" cy="1036820"/>
            <a:chOff x="10680347" y="247685"/>
            <a:chExt cx="2380787" cy="1475834"/>
          </a:xfrm>
        </p:grpSpPr>
        <p:sp>
          <p:nvSpPr>
            <p:cNvPr id="64" name="Rectangle 63">
              <a:extLst>
                <a:ext uri="{FF2B5EF4-FFF2-40B4-BE49-F238E27FC236}">
                  <a16:creationId xmlns:a16="http://schemas.microsoft.com/office/drawing/2014/main" id="{FC327B13-E6BF-41C7-9C9C-842D82E8F8A7}"/>
                </a:ext>
              </a:extLst>
            </p:cNvPr>
            <p:cNvSpPr/>
            <p:nvPr/>
          </p:nvSpPr>
          <p:spPr>
            <a:xfrm>
              <a:off x="10680347" y="247685"/>
              <a:ext cx="2380787" cy="1475834"/>
            </a:xfrm>
            <a:prstGeom prst="rect">
              <a:avLst/>
            </a:prstGeom>
            <a:solidFill>
              <a:srgbClr val="FA4B00"/>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5" name="Graphic 8" descr="Withering Tree outline">
              <a:extLst>
                <a:ext uri="{FF2B5EF4-FFF2-40B4-BE49-F238E27FC236}">
                  <a16:creationId xmlns:a16="http://schemas.microsoft.com/office/drawing/2014/main" id="{8DEF6C18-E09D-4476-90DB-FD56540618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9262" y="413511"/>
              <a:ext cx="1112573" cy="1112573"/>
            </a:xfrm>
            <a:prstGeom prst="rect">
              <a:avLst/>
            </a:prstGeom>
          </p:spPr>
        </p:pic>
      </p:grpSp>
    </p:spTree>
    <p:extLst>
      <p:ext uri="{BB962C8B-B14F-4D97-AF65-F5344CB8AC3E}">
        <p14:creationId xmlns:p14="http://schemas.microsoft.com/office/powerpoint/2010/main" val="686126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6" descr="Map&#10;&#10;Description automatically generated">
            <a:extLst>
              <a:ext uri="{FF2B5EF4-FFF2-40B4-BE49-F238E27FC236}">
                <a16:creationId xmlns:a16="http://schemas.microsoft.com/office/drawing/2014/main" id="{5B3B6B40-57DC-4FE4-88BC-896E87EE5DE3}"/>
              </a:ext>
            </a:extLst>
          </p:cNvPr>
          <p:cNvPicPr>
            <a:picLocks noChangeAspect="1"/>
          </p:cNvPicPr>
          <p:nvPr/>
        </p:nvPicPr>
        <p:blipFill>
          <a:blip r:embed="rId3"/>
          <a:stretch>
            <a:fillRect/>
          </a:stretch>
        </p:blipFill>
        <p:spPr>
          <a:xfrm>
            <a:off x="4352925" y="895350"/>
            <a:ext cx="7629525" cy="5734050"/>
          </a:xfrm>
          <a:prstGeom prst="rect">
            <a:avLst/>
          </a:prstGeom>
        </p:spPr>
      </p:pic>
      <p:sp>
        <p:nvSpPr>
          <p:cNvPr id="19" name="Right Triangle 18">
            <a:extLst>
              <a:ext uri="{FF2B5EF4-FFF2-40B4-BE49-F238E27FC236}">
                <a16:creationId xmlns:a16="http://schemas.microsoft.com/office/drawing/2014/main" id="{BB765EBA-0DAA-472B-9A3D-CA81AE07B7B3}"/>
              </a:ext>
            </a:extLst>
          </p:cNvPr>
          <p:cNvSpPr/>
          <p:nvPr/>
        </p:nvSpPr>
        <p:spPr>
          <a:xfrm rot="10800000">
            <a:off x="6860640" y="779569"/>
            <a:ext cx="5094200" cy="39740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RESULTS: FIRE EFFECTS</a:t>
            </a:r>
          </a:p>
        </p:txBody>
      </p:sp>
      <p:grpSp>
        <p:nvGrpSpPr>
          <p:cNvPr id="17" name="Group 16">
            <a:extLst>
              <a:ext uri="{FF2B5EF4-FFF2-40B4-BE49-F238E27FC236}">
                <a16:creationId xmlns:a16="http://schemas.microsoft.com/office/drawing/2014/main" id="{46A6248C-1BAF-4EEB-93D7-A037AF04DAD5}"/>
              </a:ext>
            </a:extLst>
          </p:cNvPr>
          <p:cNvGrpSpPr/>
          <p:nvPr/>
        </p:nvGrpSpPr>
        <p:grpSpPr>
          <a:xfrm>
            <a:off x="1430812" y="4745418"/>
            <a:ext cx="2516226" cy="1680242"/>
            <a:chOff x="9468755" y="435677"/>
            <a:chExt cx="2516226" cy="1680242"/>
          </a:xfrm>
        </p:grpSpPr>
        <p:pic>
          <p:nvPicPr>
            <p:cNvPr id="2" name="Picture 3" descr="Map&#10;&#10;Description automatically generated">
              <a:extLst>
                <a:ext uri="{FF2B5EF4-FFF2-40B4-BE49-F238E27FC236}">
                  <a16:creationId xmlns:a16="http://schemas.microsoft.com/office/drawing/2014/main" id="{ABAEB09F-ADB1-4AA7-8F8B-FB1F8016F2E6}"/>
                </a:ext>
              </a:extLst>
            </p:cNvPr>
            <p:cNvPicPr>
              <a:picLocks noChangeAspect="1"/>
            </p:cNvPicPr>
            <p:nvPr/>
          </p:nvPicPr>
          <p:blipFill rotWithShape="1">
            <a:blip r:embed="rId4"/>
            <a:srcRect l="59073" t="2786" r="3113" b="71841"/>
            <a:stretch/>
          </p:blipFill>
          <p:spPr>
            <a:xfrm>
              <a:off x="9496618" y="438028"/>
              <a:ext cx="2488363" cy="1676514"/>
            </a:xfrm>
            <a:prstGeom prst="rect">
              <a:avLst/>
            </a:prstGeom>
          </p:spPr>
        </p:pic>
        <p:sp>
          <p:nvSpPr>
            <p:cNvPr id="4" name="Rectangle 3">
              <a:extLst>
                <a:ext uri="{FF2B5EF4-FFF2-40B4-BE49-F238E27FC236}">
                  <a16:creationId xmlns:a16="http://schemas.microsoft.com/office/drawing/2014/main" id="{270AE3B6-E85B-4984-A792-A5F8F3585D9B}"/>
                </a:ext>
              </a:extLst>
            </p:cNvPr>
            <p:cNvSpPr/>
            <p:nvPr/>
          </p:nvSpPr>
          <p:spPr>
            <a:xfrm>
              <a:off x="9884228" y="477158"/>
              <a:ext cx="2041070" cy="1533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7FB0E15-CA07-466D-8B54-9962A87F412C}"/>
                </a:ext>
              </a:extLst>
            </p:cNvPr>
            <p:cNvSpPr txBox="1"/>
            <p:nvPr/>
          </p:nvSpPr>
          <p:spPr>
            <a:xfrm>
              <a:off x="9849757" y="435677"/>
              <a:ext cx="2041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Fire Perimeters</a:t>
              </a:r>
            </a:p>
          </p:txBody>
        </p:sp>
        <p:sp>
          <p:nvSpPr>
            <p:cNvPr id="7" name="Rectangle 6">
              <a:extLst>
                <a:ext uri="{FF2B5EF4-FFF2-40B4-BE49-F238E27FC236}">
                  <a16:creationId xmlns:a16="http://schemas.microsoft.com/office/drawing/2014/main" id="{87662193-5C63-4686-83BF-A86B20FCF48E}"/>
                </a:ext>
              </a:extLst>
            </p:cNvPr>
            <p:cNvSpPr/>
            <p:nvPr/>
          </p:nvSpPr>
          <p:spPr>
            <a:xfrm>
              <a:off x="9530442" y="921657"/>
              <a:ext cx="2394856" cy="199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45A8748-45DC-4D9C-8CE2-85157FC734C0}"/>
                </a:ext>
              </a:extLst>
            </p:cNvPr>
            <p:cNvSpPr txBox="1"/>
            <p:nvPr/>
          </p:nvSpPr>
          <p:spPr>
            <a:xfrm>
              <a:off x="9849756" y="660812"/>
              <a:ext cx="2041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Partner Properties</a:t>
              </a:r>
            </a:p>
          </p:txBody>
        </p:sp>
        <p:sp>
          <p:nvSpPr>
            <p:cNvPr id="9" name="TextBox 8">
              <a:extLst>
                <a:ext uri="{FF2B5EF4-FFF2-40B4-BE49-F238E27FC236}">
                  <a16:creationId xmlns:a16="http://schemas.microsoft.com/office/drawing/2014/main" id="{18CED3AE-A43F-4E71-A9E2-22EEDCFD6035}"/>
                </a:ext>
              </a:extLst>
            </p:cNvPr>
            <p:cNvSpPr txBox="1"/>
            <p:nvPr/>
          </p:nvSpPr>
          <p:spPr>
            <a:xfrm>
              <a:off x="9468755" y="894607"/>
              <a:ext cx="2422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Post-fire NDVI Changes</a:t>
              </a:r>
              <a:endParaRPr lang="en-US" dirty="0"/>
            </a:p>
          </p:txBody>
        </p:sp>
        <p:sp>
          <p:nvSpPr>
            <p:cNvPr id="10" name="TextBox 1">
              <a:extLst>
                <a:ext uri="{FF2B5EF4-FFF2-40B4-BE49-F238E27FC236}">
                  <a16:creationId xmlns:a16="http://schemas.microsoft.com/office/drawing/2014/main" id="{0A33ACDB-E7C7-4505-9697-A28FC5D8689A}"/>
                </a:ext>
              </a:extLst>
            </p:cNvPr>
            <p:cNvSpPr txBox="1"/>
            <p:nvPr/>
          </p:nvSpPr>
          <p:spPr>
            <a:xfrm>
              <a:off x="9875587" y="1093914"/>
              <a:ext cx="2041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&lt; -25% </a:t>
              </a:r>
            </a:p>
          </p:txBody>
        </p:sp>
        <p:sp>
          <p:nvSpPr>
            <p:cNvPr id="11" name="TextBox 1">
              <a:extLst>
                <a:ext uri="{FF2B5EF4-FFF2-40B4-BE49-F238E27FC236}">
                  <a16:creationId xmlns:a16="http://schemas.microsoft.com/office/drawing/2014/main" id="{0A33ACDB-E7C7-4505-9697-A28FC5D8689A}"/>
                </a:ext>
              </a:extLst>
            </p:cNvPr>
            <p:cNvSpPr txBox="1"/>
            <p:nvPr/>
          </p:nvSpPr>
          <p:spPr>
            <a:xfrm>
              <a:off x="9845426" y="1349210"/>
              <a:ext cx="2041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-5% to -24%</a:t>
              </a:r>
            </a:p>
          </p:txBody>
        </p:sp>
        <p:sp>
          <p:nvSpPr>
            <p:cNvPr id="12" name="TextBox 1">
              <a:extLst>
                <a:ext uri="{FF2B5EF4-FFF2-40B4-BE49-F238E27FC236}">
                  <a16:creationId xmlns:a16="http://schemas.microsoft.com/office/drawing/2014/main" id="{0A33ACDB-E7C7-4505-9697-A28FC5D8689A}"/>
                </a:ext>
              </a:extLst>
            </p:cNvPr>
            <p:cNvSpPr txBox="1"/>
            <p:nvPr/>
          </p:nvSpPr>
          <p:spPr>
            <a:xfrm>
              <a:off x="9849756" y="1578676"/>
              <a:ext cx="2041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No Change</a:t>
              </a:r>
            </a:p>
          </p:txBody>
        </p:sp>
        <p:sp>
          <p:nvSpPr>
            <p:cNvPr id="13" name="TextBox 1">
              <a:extLst>
                <a:ext uri="{FF2B5EF4-FFF2-40B4-BE49-F238E27FC236}">
                  <a16:creationId xmlns:a16="http://schemas.microsoft.com/office/drawing/2014/main" id="{0A33ACDB-E7C7-4505-9697-A28FC5D8689A}"/>
                </a:ext>
              </a:extLst>
            </p:cNvPr>
            <p:cNvSpPr txBox="1"/>
            <p:nvPr/>
          </p:nvSpPr>
          <p:spPr>
            <a:xfrm>
              <a:off x="9845426" y="1808142"/>
              <a:ext cx="2041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&gt; 0%</a:t>
              </a:r>
            </a:p>
          </p:txBody>
        </p:sp>
      </p:grpSp>
      <p:sp>
        <p:nvSpPr>
          <p:cNvPr id="28" name="Text Placeholder 2">
            <a:extLst>
              <a:ext uri="{FF2B5EF4-FFF2-40B4-BE49-F238E27FC236}">
                <a16:creationId xmlns:a16="http://schemas.microsoft.com/office/drawing/2014/main" id="{FAAAF772-498F-4BAA-8073-DD3EC790622E}"/>
              </a:ext>
            </a:extLst>
          </p:cNvPr>
          <p:cNvSpPr txBox="1">
            <a:spLocks/>
          </p:cNvSpPr>
          <p:nvPr/>
        </p:nvSpPr>
        <p:spPr>
          <a:xfrm>
            <a:off x="270021" y="1264045"/>
            <a:ext cx="3868359" cy="201593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a:buChar char="4"/>
            </a:pPr>
            <a:r>
              <a:rPr lang="en-US" sz="2000" dirty="0">
                <a:solidFill>
                  <a:schemeClr val="tx1">
                    <a:lumMod val="75000"/>
                    <a:lumOff val="25000"/>
                  </a:schemeClr>
                </a:solidFill>
                <a:latin typeface="Century Gothic"/>
                <a:cs typeface="Calibri"/>
              </a:rPr>
              <a:t>Signs of vegetation loss detected after 20 years recovery</a:t>
            </a:r>
            <a:endParaRPr lang="en-US" sz="3200" dirty="0">
              <a:solidFill>
                <a:schemeClr val="tx1">
                  <a:lumMod val="75000"/>
                  <a:lumOff val="25000"/>
                </a:schemeClr>
              </a:solidFill>
            </a:endParaRPr>
          </a:p>
          <a:p>
            <a:pPr>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a:cs typeface="Calibri"/>
              </a:rPr>
              <a:t>Slow recovery evident in both pinyon-juniper and sagebrush habitats</a:t>
            </a:r>
          </a:p>
        </p:txBody>
      </p:sp>
      <p:grpSp>
        <p:nvGrpSpPr>
          <p:cNvPr id="18" name="Group 17">
            <a:extLst>
              <a:ext uri="{FF2B5EF4-FFF2-40B4-BE49-F238E27FC236}">
                <a16:creationId xmlns:a16="http://schemas.microsoft.com/office/drawing/2014/main" id="{9353C1BA-37E9-4589-8ACC-439F36FA1294}"/>
              </a:ext>
            </a:extLst>
          </p:cNvPr>
          <p:cNvGrpSpPr/>
          <p:nvPr/>
        </p:nvGrpSpPr>
        <p:grpSpPr>
          <a:xfrm>
            <a:off x="7682895" y="5826276"/>
            <a:ext cx="2515808" cy="592666"/>
            <a:chOff x="7767562" y="5898847"/>
            <a:chExt cx="2515808" cy="592666"/>
          </a:xfrm>
        </p:grpSpPr>
        <p:sp>
          <p:nvSpPr>
            <p:cNvPr id="15" name="Rectangle 14">
              <a:extLst>
                <a:ext uri="{FF2B5EF4-FFF2-40B4-BE49-F238E27FC236}">
                  <a16:creationId xmlns:a16="http://schemas.microsoft.com/office/drawing/2014/main" id="{70595948-6444-43D4-860F-031EC14D4BFA}"/>
                </a:ext>
              </a:extLst>
            </p:cNvPr>
            <p:cNvSpPr/>
            <p:nvPr/>
          </p:nvSpPr>
          <p:spPr>
            <a:xfrm>
              <a:off x="7767562" y="5898847"/>
              <a:ext cx="2515808" cy="5926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14">
              <a:extLst>
                <a:ext uri="{FF2B5EF4-FFF2-40B4-BE49-F238E27FC236}">
                  <a16:creationId xmlns:a16="http://schemas.microsoft.com/office/drawing/2014/main" id="{E6C45FD4-BC5D-484A-8ECB-4345121EBCB3}"/>
                </a:ext>
              </a:extLst>
            </p:cNvPr>
            <p:cNvPicPr>
              <a:picLocks noChangeAspect="1"/>
            </p:cNvPicPr>
            <p:nvPr/>
          </p:nvPicPr>
          <p:blipFill>
            <a:blip r:embed="rId5"/>
            <a:stretch>
              <a:fillRect/>
            </a:stretch>
          </p:blipFill>
          <p:spPr>
            <a:xfrm>
              <a:off x="7926161" y="6046787"/>
              <a:ext cx="2181678" cy="388711"/>
            </a:xfrm>
            <a:prstGeom prst="rect">
              <a:avLst/>
            </a:prstGeom>
          </p:spPr>
        </p:pic>
        <p:sp>
          <p:nvSpPr>
            <p:cNvPr id="21" name="Rectangle 20">
              <a:extLst>
                <a:ext uri="{FF2B5EF4-FFF2-40B4-BE49-F238E27FC236}">
                  <a16:creationId xmlns:a16="http://schemas.microsoft.com/office/drawing/2014/main" id="{8A873E2A-7A2F-49F1-9D80-2981571F6A0D}"/>
                </a:ext>
              </a:extLst>
            </p:cNvPr>
            <p:cNvSpPr/>
            <p:nvPr/>
          </p:nvSpPr>
          <p:spPr>
            <a:xfrm>
              <a:off x="7840133" y="5898847"/>
              <a:ext cx="2044094" cy="2902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3C323CA-B8AE-4C3F-B78C-A54958F69FED}"/>
                </a:ext>
              </a:extLst>
            </p:cNvPr>
            <p:cNvSpPr txBox="1"/>
            <p:nvPr/>
          </p:nvSpPr>
          <p:spPr>
            <a:xfrm>
              <a:off x="7850316" y="5970869"/>
              <a:ext cx="38476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0</a:t>
              </a:r>
            </a:p>
          </p:txBody>
        </p:sp>
        <p:sp>
          <p:nvSpPr>
            <p:cNvPr id="22" name="TextBox 21">
              <a:extLst>
                <a:ext uri="{FF2B5EF4-FFF2-40B4-BE49-F238E27FC236}">
                  <a16:creationId xmlns:a16="http://schemas.microsoft.com/office/drawing/2014/main" id="{150FD6B4-4A61-48B4-A5D3-17C0B6B27354}"/>
                </a:ext>
              </a:extLst>
            </p:cNvPr>
            <p:cNvSpPr txBox="1"/>
            <p:nvPr/>
          </p:nvSpPr>
          <p:spPr>
            <a:xfrm>
              <a:off x="8660696" y="5970868"/>
              <a:ext cx="38476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5</a:t>
              </a:r>
            </a:p>
          </p:txBody>
        </p:sp>
        <p:sp>
          <p:nvSpPr>
            <p:cNvPr id="23" name="TextBox 22">
              <a:extLst>
                <a:ext uri="{FF2B5EF4-FFF2-40B4-BE49-F238E27FC236}">
                  <a16:creationId xmlns:a16="http://schemas.microsoft.com/office/drawing/2014/main" id="{E6EDD0D7-4E5D-475E-B994-06FEAF603223}"/>
                </a:ext>
              </a:extLst>
            </p:cNvPr>
            <p:cNvSpPr txBox="1"/>
            <p:nvPr/>
          </p:nvSpPr>
          <p:spPr>
            <a:xfrm>
              <a:off x="9471078" y="5970868"/>
              <a:ext cx="4936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10</a:t>
              </a:r>
            </a:p>
          </p:txBody>
        </p:sp>
        <p:sp>
          <p:nvSpPr>
            <p:cNvPr id="25" name="Rectangle 24">
              <a:extLst>
                <a:ext uri="{FF2B5EF4-FFF2-40B4-BE49-F238E27FC236}">
                  <a16:creationId xmlns:a16="http://schemas.microsoft.com/office/drawing/2014/main" id="{AE4B73A1-F533-4C5D-B090-C6F4E71C41B6}"/>
                </a:ext>
              </a:extLst>
            </p:cNvPr>
            <p:cNvSpPr/>
            <p:nvPr/>
          </p:nvSpPr>
          <p:spPr>
            <a:xfrm>
              <a:off x="9666513" y="6201226"/>
              <a:ext cx="616856" cy="2298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8BFB99F-C28D-475D-9C10-21638B3401C9}"/>
                </a:ext>
              </a:extLst>
            </p:cNvPr>
            <p:cNvSpPr txBox="1"/>
            <p:nvPr/>
          </p:nvSpPr>
          <p:spPr>
            <a:xfrm>
              <a:off x="9664599" y="6164391"/>
              <a:ext cx="57829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Km</a:t>
              </a:r>
            </a:p>
          </p:txBody>
        </p:sp>
      </p:grpSp>
      <p:grpSp>
        <p:nvGrpSpPr>
          <p:cNvPr id="33" name="Group 32">
            <a:extLst>
              <a:ext uri="{FF2B5EF4-FFF2-40B4-BE49-F238E27FC236}">
                <a16:creationId xmlns:a16="http://schemas.microsoft.com/office/drawing/2014/main" id="{59C6B934-494B-48C2-9F32-0D0F5D6B5F91}"/>
              </a:ext>
            </a:extLst>
          </p:cNvPr>
          <p:cNvGrpSpPr/>
          <p:nvPr/>
        </p:nvGrpSpPr>
        <p:grpSpPr>
          <a:xfrm>
            <a:off x="3350119" y="3766696"/>
            <a:ext cx="512201" cy="812124"/>
            <a:chOff x="11007000" y="2632123"/>
            <a:chExt cx="512201" cy="812124"/>
          </a:xfrm>
        </p:grpSpPr>
        <p:sp>
          <p:nvSpPr>
            <p:cNvPr id="30" name="Rectangle 29">
              <a:extLst>
                <a:ext uri="{FF2B5EF4-FFF2-40B4-BE49-F238E27FC236}">
                  <a16:creationId xmlns:a16="http://schemas.microsoft.com/office/drawing/2014/main" id="{99E1C031-7248-4F12-8504-BC7103B39EA3}"/>
                </a:ext>
              </a:extLst>
            </p:cNvPr>
            <p:cNvSpPr/>
            <p:nvPr/>
          </p:nvSpPr>
          <p:spPr>
            <a:xfrm>
              <a:off x="11102080" y="2632123"/>
              <a:ext cx="348622" cy="231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N</a:t>
              </a:r>
            </a:p>
          </p:txBody>
        </p:sp>
        <p:pic>
          <p:nvPicPr>
            <p:cNvPr id="32" name="Picture 6" descr="A picture containing map&#10;&#10;Description automatically generated">
              <a:extLst>
                <a:ext uri="{FF2B5EF4-FFF2-40B4-BE49-F238E27FC236}">
                  <a16:creationId xmlns:a16="http://schemas.microsoft.com/office/drawing/2014/main" id="{BD5DECF0-AB55-41C2-869B-4623697A1CDD}"/>
                </a:ext>
              </a:extLst>
            </p:cNvPr>
            <p:cNvPicPr>
              <a:picLocks noChangeAspect="1"/>
            </p:cNvPicPr>
            <p:nvPr/>
          </p:nvPicPr>
          <p:blipFill rotWithShape="1">
            <a:blip r:embed="rId6"/>
            <a:srcRect l="87608" t="14634" r="5852" b="76585"/>
            <a:stretch/>
          </p:blipFill>
          <p:spPr>
            <a:xfrm>
              <a:off x="11007000" y="2867832"/>
              <a:ext cx="512201" cy="576415"/>
            </a:xfrm>
            <a:prstGeom prst="rect">
              <a:avLst/>
            </a:prstGeom>
          </p:spPr>
        </p:pic>
      </p:grpSp>
      <p:grpSp>
        <p:nvGrpSpPr>
          <p:cNvPr id="26" name="Group 25">
            <a:extLst>
              <a:ext uri="{FF2B5EF4-FFF2-40B4-BE49-F238E27FC236}">
                <a16:creationId xmlns:a16="http://schemas.microsoft.com/office/drawing/2014/main" id="{47EB4157-801E-4F41-8DC7-93EDEBC2A241}"/>
              </a:ext>
            </a:extLst>
          </p:cNvPr>
          <p:cNvGrpSpPr/>
          <p:nvPr/>
        </p:nvGrpSpPr>
        <p:grpSpPr>
          <a:xfrm>
            <a:off x="10510605" y="485930"/>
            <a:ext cx="1686390" cy="1036820"/>
            <a:chOff x="10680347" y="247685"/>
            <a:chExt cx="2380787" cy="1475834"/>
          </a:xfrm>
        </p:grpSpPr>
        <p:sp>
          <p:nvSpPr>
            <p:cNvPr id="42" name="Rectangle 41">
              <a:extLst>
                <a:ext uri="{FF2B5EF4-FFF2-40B4-BE49-F238E27FC236}">
                  <a16:creationId xmlns:a16="http://schemas.microsoft.com/office/drawing/2014/main" id="{EB68E161-44FF-4CA2-BF6D-5D86176A5BFC}"/>
                </a:ext>
              </a:extLst>
            </p:cNvPr>
            <p:cNvSpPr/>
            <p:nvPr/>
          </p:nvSpPr>
          <p:spPr>
            <a:xfrm>
              <a:off x="10680347" y="247685"/>
              <a:ext cx="2380787" cy="1475834"/>
            </a:xfrm>
            <a:prstGeom prst="rect">
              <a:avLst/>
            </a:prstGeom>
            <a:solidFill>
              <a:srgbClr val="FA4B00"/>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3" name="Graphic 8" descr="Withering Tree outline">
              <a:extLst>
                <a:ext uri="{FF2B5EF4-FFF2-40B4-BE49-F238E27FC236}">
                  <a16:creationId xmlns:a16="http://schemas.microsoft.com/office/drawing/2014/main" id="{89B6C45E-DEC9-4DD5-BB42-A7BBCAC6A3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39262" y="413511"/>
              <a:ext cx="1112573" cy="1112573"/>
            </a:xfrm>
            <a:prstGeom prst="rect">
              <a:avLst/>
            </a:prstGeom>
          </p:spPr>
        </p:pic>
      </p:grpSp>
    </p:spTree>
    <p:extLst>
      <p:ext uri="{BB962C8B-B14F-4D97-AF65-F5344CB8AC3E}">
        <p14:creationId xmlns:p14="http://schemas.microsoft.com/office/powerpoint/2010/main" val="4128080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9" descr="Map&#10;&#10;Description automatically generated">
            <a:extLst>
              <a:ext uri="{FF2B5EF4-FFF2-40B4-BE49-F238E27FC236}">
                <a16:creationId xmlns:a16="http://schemas.microsoft.com/office/drawing/2014/main" id="{A63550BF-A6CD-4A9D-87BE-DE5F61C6959D}"/>
              </a:ext>
            </a:extLst>
          </p:cNvPr>
          <p:cNvPicPr>
            <a:picLocks noChangeAspect="1"/>
          </p:cNvPicPr>
          <p:nvPr/>
        </p:nvPicPr>
        <p:blipFill>
          <a:blip r:embed="rId3"/>
          <a:stretch>
            <a:fillRect/>
          </a:stretch>
        </p:blipFill>
        <p:spPr>
          <a:xfrm>
            <a:off x="587829" y="1483426"/>
            <a:ext cx="2327564" cy="2327564"/>
          </a:xfrm>
          <a:prstGeom prst="rect">
            <a:avLst/>
          </a:prstGeom>
          <a:ln>
            <a:noFill/>
          </a:ln>
          <a:effectLst>
            <a:outerShdw blurRad="292100" dist="139700" dir="2700000" algn="tl" rotWithShape="0">
              <a:srgbClr val="333333">
                <a:alpha val="65000"/>
              </a:srgbClr>
            </a:outerShdw>
          </a:effectLst>
        </p:spPr>
      </p:pic>
      <p:pic>
        <p:nvPicPr>
          <p:cNvPr id="14" name="Picture 16" descr="Map&#10;&#10;Description automatically generated">
            <a:extLst>
              <a:ext uri="{FF2B5EF4-FFF2-40B4-BE49-F238E27FC236}">
                <a16:creationId xmlns:a16="http://schemas.microsoft.com/office/drawing/2014/main" id="{5B3B6B40-57DC-4FE4-88BC-896E87EE5DE3}"/>
              </a:ext>
            </a:extLst>
          </p:cNvPr>
          <p:cNvPicPr>
            <a:picLocks noChangeAspect="1"/>
          </p:cNvPicPr>
          <p:nvPr/>
        </p:nvPicPr>
        <p:blipFill>
          <a:blip r:embed="rId4"/>
          <a:stretch>
            <a:fillRect/>
          </a:stretch>
        </p:blipFill>
        <p:spPr>
          <a:xfrm>
            <a:off x="4352925" y="895350"/>
            <a:ext cx="7629525" cy="5734050"/>
          </a:xfrm>
          <a:prstGeom prst="rect">
            <a:avLst/>
          </a:prstGeom>
        </p:spPr>
      </p:pic>
      <p:sp>
        <p:nvSpPr>
          <p:cNvPr id="19" name="Right Triangle 18">
            <a:extLst>
              <a:ext uri="{FF2B5EF4-FFF2-40B4-BE49-F238E27FC236}">
                <a16:creationId xmlns:a16="http://schemas.microsoft.com/office/drawing/2014/main" id="{BB765EBA-0DAA-472B-9A3D-CA81AE07B7B3}"/>
              </a:ext>
            </a:extLst>
          </p:cNvPr>
          <p:cNvSpPr/>
          <p:nvPr/>
        </p:nvSpPr>
        <p:spPr>
          <a:xfrm rot="10800000">
            <a:off x="10163176" y="723901"/>
            <a:ext cx="1838325" cy="269557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906D4CF5-52BA-47A5-A067-B9D83716809C}"/>
              </a:ext>
            </a:extLst>
          </p:cNvPr>
          <p:cNvGrpSpPr/>
          <p:nvPr/>
        </p:nvGrpSpPr>
        <p:grpSpPr>
          <a:xfrm>
            <a:off x="11369857" y="793647"/>
            <a:ext cx="512201" cy="812124"/>
            <a:chOff x="11007000" y="2632123"/>
            <a:chExt cx="512201" cy="812124"/>
          </a:xfrm>
        </p:grpSpPr>
        <p:sp>
          <p:nvSpPr>
            <p:cNvPr id="67" name="Rectangle 66">
              <a:extLst>
                <a:ext uri="{FF2B5EF4-FFF2-40B4-BE49-F238E27FC236}">
                  <a16:creationId xmlns:a16="http://schemas.microsoft.com/office/drawing/2014/main" id="{BB260A09-5C1F-415D-97B7-36660F1A830F}"/>
                </a:ext>
              </a:extLst>
            </p:cNvPr>
            <p:cNvSpPr/>
            <p:nvPr/>
          </p:nvSpPr>
          <p:spPr>
            <a:xfrm>
              <a:off x="11102080" y="2632123"/>
              <a:ext cx="348622" cy="231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N</a:t>
              </a:r>
            </a:p>
          </p:txBody>
        </p:sp>
        <p:pic>
          <p:nvPicPr>
            <p:cNvPr id="68" name="Picture 6" descr="A picture containing map&#10;&#10;Description automatically generated">
              <a:extLst>
                <a:ext uri="{FF2B5EF4-FFF2-40B4-BE49-F238E27FC236}">
                  <a16:creationId xmlns:a16="http://schemas.microsoft.com/office/drawing/2014/main" id="{7BC9ACF5-C092-4C8A-89D3-2CB2AD48A960}"/>
                </a:ext>
              </a:extLst>
            </p:cNvPr>
            <p:cNvPicPr>
              <a:picLocks noChangeAspect="1"/>
            </p:cNvPicPr>
            <p:nvPr/>
          </p:nvPicPr>
          <p:blipFill rotWithShape="1">
            <a:blip r:embed="rId5"/>
            <a:srcRect l="87608" t="14634" r="5852" b="76585"/>
            <a:stretch/>
          </p:blipFill>
          <p:spPr>
            <a:xfrm>
              <a:off x="11007000" y="2867832"/>
              <a:ext cx="512201" cy="576415"/>
            </a:xfrm>
            <a:prstGeom prst="rect">
              <a:avLst/>
            </a:prstGeom>
          </p:spPr>
        </p:pic>
      </p:grpSp>
      <p:grpSp>
        <p:nvGrpSpPr>
          <p:cNvPr id="16" name="Group 15">
            <a:extLst>
              <a:ext uri="{FF2B5EF4-FFF2-40B4-BE49-F238E27FC236}">
                <a16:creationId xmlns:a16="http://schemas.microsoft.com/office/drawing/2014/main" id="{A89CC876-B919-4832-8D08-C71FDA5AACBA}"/>
              </a:ext>
            </a:extLst>
          </p:cNvPr>
          <p:cNvGrpSpPr/>
          <p:nvPr/>
        </p:nvGrpSpPr>
        <p:grpSpPr>
          <a:xfrm>
            <a:off x="7682895" y="5826276"/>
            <a:ext cx="2515808" cy="592666"/>
            <a:chOff x="7767562" y="5898847"/>
            <a:chExt cx="2515808" cy="592666"/>
          </a:xfrm>
        </p:grpSpPr>
        <p:sp>
          <p:nvSpPr>
            <p:cNvPr id="54" name="Rectangle 53">
              <a:extLst>
                <a:ext uri="{FF2B5EF4-FFF2-40B4-BE49-F238E27FC236}">
                  <a16:creationId xmlns:a16="http://schemas.microsoft.com/office/drawing/2014/main" id="{EB755776-82FE-48AB-88F6-EAB15ED5F99F}"/>
                </a:ext>
              </a:extLst>
            </p:cNvPr>
            <p:cNvSpPr/>
            <p:nvPr/>
          </p:nvSpPr>
          <p:spPr>
            <a:xfrm>
              <a:off x="7767562" y="5898847"/>
              <a:ext cx="2515808" cy="5926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14">
              <a:extLst>
                <a:ext uri="{FF2B5EF4-FFF2-40B4-BE49-F238E27FC236}">
                  <a16:creationId xmlns:a16="http://schemas.microsoft.com/office/drawing/2014/main" id="{981F04CA-EB23-4D7B-888B-CA79A21B77D7}"/>
                </a:ext>
              </a:extLst>
            </p:cNvPr>
            <p:cNvPicPr>
              <a:picLocks noChangeAspect="1"/>
            </p:cNvPicPr>
            <p:nvPr/>
          </p:nvPicPr>
          <p:blipFill>
            <a:blip r:embed="rId6"/>
            <a:stretch>
              <a:fillRect/>
            </a:stretch>
          </p:blipFill>
          <p:spPr>
            <a:xfrm>
              <a:off x="7926161" y="6046787"/>
              <a:ext cx="2181678" cy="388711"/>
            </a:xfrm>
            <a:prstGeom prst="rect">
              <a:avLst/>
            </a:prstGeom>
          </p:spPr>
        </p:pic>
        <p:sp>
          <p:nvSpPr>
            <p:cNvPr id="58" name="Rectangle 57">
              <a:extLst>
                <a:ext uri="{FF2B5EF4-FFF2-40B4-BE49-F238E27FC236}">
                  <a16:creationId xmlns:a16="http://schemas.microsoft.com/office/drawing/2014/main" id="{05BADFA7-C99E-4A88-A179-00A30CA65179}"/>
                </a:ext>
              </a:extLst>
            </p:cNvPr>
            <p:cNvSpPr/>
            <p:nvPr/>
          </p:nvSpPr>
          <p:spPr>
            <a:xfrm>
              <a:off x="7840133" y="5898847"/>
              <a:ext cx="2044094" cy="2902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399EEDED-284A-4B37-8584-9899884F03C2}"/>
                </a:ext>
              </a:extLst>
            </p:cNvPr>
            <p:cNvSpPr txBox="1"/>
            <p:nvPr/>
          </p:nvSpPr>
          <p:spPr>
            <a:xfrm>
              <a:off x="7850316" y="5970869"/>
              <a:ext cx="38476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0</a:t>
              </a:r>
            </a:p>
          </p:txBody>
        </p:sp>
        <p:sp>
          <p:nvSpPr>
            <p:cNvPr id="62" name="TextBox 61">
              <a:extLst>
                <a:ext uri="{FF2B5EF4-FFF2-40B4-BE49-F238E27FC236}">
                  <a16:creationId xmlns:a16="http://schemas.microsoft.com/office/drawing/2014/main" id="{619CCE9A-E1A2-4479-AD63-3A3F18ABF32C}"/>
                </a:ext>
              </a:extLst>
            </p:cNvPr>
            <p:cNvSpPr txBox="1"/>
            <p:nvPr/>
          </p:nvSpPr>
          <p:spPr>
            <a:xfrm>
              <a:off x="8660696" y="5970868"/>
              <a:ext cx="38476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5</a:t>
              </a:r>
            </a:p>
          </p:txBody>
        </p:sp>
        <p:sp>
          <p:nvSpPr>
            <p:cNvPr id="63" name="TextBox 62">
              <a:extLst>
                <a:ext uri="{FF2B5EF4-FFF2-40B4-BE49-F238E27FC236}">
                  <a16:creationId xmlns:a16="http://schemas.microsoft.com/office/drawing/2014/main" id="{2476EB83-FB1F-4AF8-A28A-0E026573CEFA}"/>
                </a:ext>
              </a:extLst>
            </p:cNvPr>
            <p:cNvSpPr txBox="1"/>
            <p:nvPr/>
          </p:nvSpPr>
          <p:spPr>
            <a:xfrm>
              <a:off x="9471078" y="5970868"/>
              <a:ext cx="4936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10</a:t>
              </a:r>
            </a:p>
          </p:txBody>
        </p:sp>
        <p:sp>
          <p:nvSpPr>
            <p:cNvPr id="64" name="Rectangle 63">
              <a:extLst>
                <a:ext uri="{FF2B5EF4-FFF2-40B4-BE49-F238E27FC236}">
                  <a16:creationId xmlns:a16="http://schemas.microsoft.com/office/drawing/2014/main" id="{B0596170-6FD6-4C60-A9B7-A3F24ABE18BC}"/>
                </a:ext>
              </a:extLst>
            </p:cNvPr>
            <p:cNvSpPr/>
            <p:nvPr/>
          </p:nvSpPr>
          <p:spPr>
            <a:xfrm>
              <a:off x="9666513" y="6201226"/>
              <a:ext cx="616856" cy="2298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2470B4F2-21ED-4EA8-B792-87354AEB6ED1}"/>
                </a:ext>
              </a:extLst>
            </p:cNvPr>
            <p:cNvSpPr txBox="1"/>
            <p:nvPr/>
          </p:nvSpPr>
          <p:spPr>
            <a:xfrm>
              <a:off x="9664599" y="6164391"/>
              <a:ext cx="57829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Km</a:t>
              </a:r>
            </a:p>
          </p:txBody>
        </p:sp>
      </p:grpSp>
      <p:grpSp>
        <p:nvGrpSpPr>
          <p:cNvPr id="17" name="Group 16">
            <a:extLst>
              <a:ext uri="{FF2B5EF4-FFF2-40B4-BE49-F238E27FC236}">
                <a16:creationId xmlns:a16="http://schemas.microsoft.com/office/drawing/2014/main" id="{46A6248C-1BAF-4EEB-93D7-A037AF04DAD5}"/>
              </a:ext>
            </a:extLst>
          </p:cNvPr>
          <p:cNvGrpSpPr/>
          <p:nvPr/>
        </p:nvGrpSpPr>
        <p:grpSpPr>
          <a:xfrm>
            <a:off x="8825976" y="775612"/>
            <a:ext cx="2516226" cy="1680242"/>
            <a:chOff x="9468755" y="435677"/>
            <a:chExt cx="2516226" cy="1680242"/>
          </a:xfrm>
        </p:grpSpPr>
        <p:pic>
          <p:nvPicPr>
            <p:cNvPr id="2" name="Picture 3" descr="Map&#10;&#10;Description automatically generated">
              <a:extLst>
                <a:ext uri="{FF2B5EF4-FFF2-40B4-BE49-F238E27FC236}">
                  <a16:creationId xmlns:a16="http://schemas.microsoft.com/office/drawing/2014/main" id="{ABAEB09F-ADB1-4AA7-8F8B-FB1F8016F2E6}"/>
                </a:ext>
              </a:extLst>
            </p:cNvPr>
            <p:cNvPicPr>
              <a:picLocks noChangeAspect="1"/>
            </p:cNvPicPr>
            <p:nvPr/>
          </p:nvPicPr>
          <p:blipFill rotWithShape="1">
            <a:blip r:embed="rId7"/>
            <a:srcRect l="59073" t="2786" r="3113" b="71841"/>
            <a:stretch/>
          </p:blipFill>
          <p:spPr>
            <a:xfrm>
              <a:off x="9496618" y="438028"/>
              <a:ext cx="2488363" cy="1676514"/>
            </a:xfrm>
            <a:prstGeom prst="rect">
              <a:avLst/>
            </a:prstGeom>
          </p:spPr>
        </p:pic>
        <p:sp>
          <p:nvSpPr>
            <p:cNvPr id="4" name="Rectangle 3">
              <a:extLst>
                <a:ext uri="{FF2B5EF4-FFF2-40B4-BE49-F238E27FC236}">
                  <a16:creationId xmlns:a16="http://schemas.microsoft.com/office/drawing/2014/main" id="{270AE3B6-E85B-4984-A792-A5F8F3585D9B}"/>
                </a:ext>
              </a:extLst>
            </p:cNvPr>
            <p:cNvSpPr/>
            <p:nvPr/>
          </p:nvSpPr>
          <p:spPr>
            <a:xfrm>
              <a:off x="9884228" y="477158"/>
              <a:ext cx="2041070" cy="1533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7FB0E15-CA07-466D-8B54-9962A87F412C}"/>
                </a:ext>
              </a:extLst>
            </p:cNvPr>
            <p:cNvSpPr txBox="1"/>
            <p:nvPr/>
          </p:nvSpPr>
          <p:spPr>
            <a:xfrm>
              <a:off x="9849757" y="435677"/>
              <a:ext cx="2041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Fire Perimeters</a:t>
              </a:r>
            </a:p>
          </p:txBody>
        </p:sp>
        <p:sp>
          <p:nvSpPr>
            <p:cNvPr id="7" name="Rectangle 6">
              <a:extLst>
                <a:ext uri="{FF2B5EF4-FFF2-40B4-BE49-F238E27FC236}">
                  <a16:creationId xmlns:a16="http://schemas.microsoft.com/office/drawing/2014/main" id="{87662193-5C63-4686-83BF-A86B20FCF48E}"/>
                </a:ext>
              </a:extLst>
            </p:cNvPr>
            <p:cNvSpPr/>
            <p:nvPr/>
          </p:nvSpPr>
          <p:spPr>
            <a:xfrm>
              <a:off x="9530442" y="921657"/>
              <a:ext cx="2394856" cy="199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45A8748-45DC-4D9C-8CE2-85157FC734C0}"/>
                </a:ext>
              </a:extLst>
            </p:cNvPr>
            <p:cNvSpPr txBox="1"/>
            <p:nvPr/>
          </p:nvSpPr>
          <p:spPr>
            <a:xfrm>
              <a:off x="9849756" y="660812"/>
              <a:ext cx="2041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Partner Properties</a:t>
              </a:r>
            </a:p>
          </p:txBody>
        </p:sp>
        <p:sp>
          <p:nvSpPr>
            <p:cNvPr id="9" name="TextBox 8">
              <a:extLst>
                <a:ext uri="{FF2B5EF4-FFF2-40B4-BE49-F238E27FC236}">
                  <a16:creationId xmlns:a16="http://schemas.microsoft.com/office/drawing/2014/main" id="{18CED3AE-A43F-4E71-A9E2-22EEDCFD6035}"/>
                </a:ext>
              </a:extLst>
            </p:cNvPr>
            <p:cNvSpPr txBox="1"/>
            <p:nvPr/>
          </p:nvSpPr>
          <p:spPr>
            <a:xfrm>
              <a:off x="9468755" y="894607"/>
              <a:ext cx="2422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Post-fire NDVI Changes</a:t>
              </a:r>
              <a:endParaRPr lang="en-US" dirty="0"/>
            </a:p>
          </p:txBody>
        </p:sp>
        <p:sp>
          <p:nvSpPr>
            <p:cNvPr id="10" name="TextBox 1">
              <a:extLst>
                <a:ext uri="{FF2B5EF4-FFF2-40B4-BE49-F238E27FC236}">
                  <a16:creationId xmlns:a16="http://schemas.microsoft.com/office/drawing/2014/main" id="{0A33ACDB-E7C7-4505-9697-A28FC5D8689A}"/>
                </a:ext>
              </a:extLst>
            </p:cNvPr>
            <p:cNvSpPr txBox="1"/>
            <p:nvPr/>
          </p:nvSpPr>
          <p:spPr>
            <a:xfrm>
              <a:off x="9875587" y="1093914"/>
              <a:ext cx="2041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Over 25% Loss</a:t>
              </a:r>
            </a:p>
          </p:txBody>
        </p:sp>
        <p:sp>
          <p:nvSpPr>
            <p:cNvPr id="11" name="TextBox 1">
              <a:extLst>
                <a:ext uri="{FF2B5EF4-FFF2-40B4-BE49-F238E27FC236}">
                  <a16:creationId xmlns:a16="http://schemas.microsoft.com/office/drawing/2014/main" id="{0A33ACDB-E7C7-4505-9697-A28FC5D8689A}"/>
                </a:ext>
              </a:extLst>
            </p:cNvPr>
            <p:cNvSpPr txBox="1"/>
            <p:nvPr/>
          </p:nvSpPr>
          <p:spPr>
            <a:xfrm>
              <a:off x="9845426" y="1349210"/>
              <a:ext cx="2041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5% - 24% Loss</a:t>
              </a:r>
            </a:p>
          </p:txBody>
        </p:sp>
        <p:sp>
          <p:nvSpPr>
            <p:cNvPr id="12" name="TextBox 1">
              <a:extLst>
                <a:ext uri="{FF2B5EF4-FFF2-40B4-BE49-F238E27FC236}">
                  <a16:creationId xmlns:a16="http://schemas.microsoft.com/office/drawing/2014/main" id="{0A33ACDB-E7C7-4505-9697-A28FC5D8689A}"/>
                </a:ext>
              </a:extLst>
            </p:cNvPr>
            <p:cNvSpPr txBox="1"/>
            <p:nvPr/>
          </p:nvSpPr>
          <p:spPr>
            <a:xfrm>
              <a:off x="9849756" y="1578676"/>
              <a:ext cx="2041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No Change</a:t>
              </a:r>
            </a:p>
          </p:txBody>
        </p:sp>
        <p:sp>
          <p:nvSpPr>
            <p:cNvPr id="13" name="TextBox 1">
              <a:extLst>
                <a:ext uri="{FF2B5EF4-FFF2-40B4-BE49-F238E27FC236}">
                  <a16:creationId xmlns:a16="http://schemas.microsoft.com/office/drawing/2014/main" id="{0A33ACDB-E7C7-4505-9697-A28FC5D8689A}"/>
                </a:ext>
              </a:extLst>
            </p:cNvPr>
            <p:cNvSpPr txBox="1"/>
            <p:nvPr/>
          </p:nvSpPr>
          <p:spPr>
            <a:xfrm>
              <a:off x="9845426" y="1808142"/>
              <a:ext cx="2041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Increase</a:t>
              </a:r>
            </a:p>
          </p:txBody>
        </p:sp>
      </p:grpSp>
      <p:sp>
        <p:nvSpPr>
          <p:cNvPr id="55" name="Rectangle 54">
            <a:extLst>
              <a:ext uri="{FF2B5EF4-FFF2-40B4-BE49-F238E27FC236}">
                <a16:creationId xmlns:a16="http://schemas.microsoft.com/office/drawing/2014/main" id="{AFD59DD1-0E0E-4DA1-B597-33FA8C68A623}"/>
              </a:ext>
            </a:extLst>
          </p:cNvPr>
          <p:cNvSpPr/>
          <p:nvPr/>
        </p:nvSpPr>
        <p:spPr>
          <a:xfrm>
            <a:off x="3206750" y="295728"/>
            <a:ext cx="8927193" cy="6495142"/>
          </a:xfrm>
          <a:prstGeom prst="rect">
            <a:avLst/>
          </a:prstGeom>
          <a:solidFill>
            <a:srgbClr val="FFFFF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RESULTS: FIRE EFFECTS</a:t>
            </a:r>
          </a:p>
        </p:txBody>
      </p:sp>
      <p:pic>
        <p:nvPicPr>
          <p:cNvPr id="15" name="Picture 17" descr="Map&#10;&#10;Description automatically generated">
            <a:extLst>
              <a:ext uri="{FF2B5EF4-FFF2-40B4-BE49-F238E27FC236}">
                <a16:creationId xmlns:a16="http://schemas.microsoft.com/office/drawing/2014/main" id="{2357CA2D-E0B1-4BA2-B9B3-3CEA9DDE4556}"/>
              </a:ext>
            </a:extLst>
          </p:cNvPr>
          <p:cNvPicPr>
            <a:picLocks noChangeAspect="1"/>
          </p:cNvPicPr>
          <p:nvPr/>
        </p:nvPicPr>
        <p:blipFill>
          <a:blip r:embed="rId8"/>
          <a:stretch>
            <a:fillRect/>
          </a:stretch>
        </p:blipFill>
        <p:spPr>
          <a:xfrm>
            <a:off x="3254829" y="1485901"/>
            <a:ext cx="2334986" cy="2325916"/>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85C44760-D590-467E-80DE-C1651DF83428}"/>
              </a:ext>
            </a:extLst>
          </p:cNvPr>
          <p:cNvSpPr txBox="1"/>
          <p:nvPr/>
        </p:nvSpPr>
        <p:spPr>
          <a:xfrm>
            <a:off x="587827" y="1177882"/>
            <a:ext cx="2041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404040"/>
                </a:solidFill>
                <a:latin typeface="Century Gothic"/>
              </a:rPr>
              <a:t>Trees</a:t>
            </a:r>
            <a:endParaRPr lang="en-US" b="1" dirty="0"/>
          </a:p>
        </p:txBody>
      </p:sp>
      <p:sp>
        <p:nvSpPr>
          <p:cNvPr id="23" name="TextBox 22">
            <a:extLst>
              <a:ext uri="{FF2B5EF4-FFF2-40B4-BE49-F238E27FC236}">
                <a16:creationId xmlns:a16="http://schemas.microsoft.com/office/drawing/2014/main" id="{B9628BC9-A111-4304-9AE7-FC8AC9E976DF}"/>
              </a:ext>
            </a:extLst>
          </p:cNvPr>
          <p:cNvSpPr txBox="1"/>
          <p:nvPr/>
        </p:nvSpPr>
        <p:spPr>
          <a:xfrm>
            <a:off x="3254825" y="1196024"/>
            <a:ext cx="2041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404040"/>
                </a:solidFill>
                <a:latin typeface="Century Gothic"/>
              </a:rPr>
              <a:t>Shrubs</a:t>
            </a:r>
            <a:endParaRPr lang="en-US" b="1" dirty="0"/>
          </a:p>
        </p:txBody>
      </p:sp>
      <p:sp>
        <p:nvSpPr>
          <p:cNvPr id="25" name="TextBox 24">
            <a:extLst>
              <a:ext uri="{FF2B5EF4-FFF2-40B4-BE49-F238E27FC236}">
                <a16:creationId xmlns:a16="http://schemas.microsoft.com/office/drawing/2014/main" id="{F36ECB29-5620-48BA-943B-B5D5B0D8FD35}"/>
              </a:ext>
            </a:extLst>
          </p:cNvPr>
          <p:cNvSpPr txBox="1"/>
          <p:nvPr/>
        </p:nvSpPr>
        <p:spPr>
          <a:xfrm>
            <a:off x="587827" y="805954"/>
            <a:ext cx="384702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404040"/>
                </a:solidFill>
                <a:latin typeface="Century Gothic"/>
              </a:rPr>
              <a:t>Fractional Cover Changes</a:t>
            </a:r>
            <a:endParaRPr lang="en-US" sz="2000" b="1" dirty="0"/>
          </a:p>
        </p:txBody>
      </p:sp>
      <p:pic>
        <p:nvPicPr>
          <p:cNvPr id="27" name="Picture 21" descr="Map&#10;&#10;Description automatically generated">
            <a:extLst>
              <a:ext uri="{FF2B5EF4-FFF2-40B4-BE49-F238E27FC236}">
                <a16:creationId xmlns:a16="http://schemas.microsoft.com/office/drawing/2014/main" id="{1348F6E5-38FE-453D-82FD-030DE0CA891F}"/>
              </a:ext>
            </a:extLst>
          </p:cNvPr>
          <p:cNvPicPr>
            <a:picLocks noChangeAspect="1"/>
          </p:cNvPicPr>
          <p:nvPr/>
        </p:nvPicPr>
        <p:blipFill>
          <a:blip r:embed="rId9"/>
          <a:stretch>
            <a:fillRect/>
          </a:stretch>
        </p:blipFill>
        <p:spPr>
          <a:xfrm>
            <a:off x="551544" y="4270831"/>
            <a:ext cx="2334986" cy="2325914"/>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C7097A55-829C-45D0-8001-D740F33CF1FC}"/>
              </a:ext>
            </a:extLst>
          </p:cNvPr>
          <p:cNvSpPr txBox="1"/>
          <p:nvPr/>
        </p:nvSpPr>
        <p:spPr>
          <a:xfrm>
            <a:off x="551541" y="3962810"/>
            <a:ext cx="2041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404040"/>
                </a:solidFill>
                <a:latin typeface="Century Gothic"/>
              </a:rPr>
              <a:t>Bare Ground</a:t>
            </a:r>
            <a:endParaRPr lang="en-US" b="1" dirty="0"/>
          </a:p>
        </p:txBody>
      </p:sp>
      <p:pic>
        <p:nvPicPr>
          <p:cNvPr id="31" name="Picture 23" descr="Map&#10;&#10;Description automatically generated">
            <a:extLst>
              <a:ext uri="{FF2B5EF4-FFF2-40B4-BE49-F238E27FC236}">
                <a16:creationId xmlns:a16="http://schemas.microsoft.com/office/drawing/2014/main" id="{DBBE5CCA-9690-4B87-BFBA-FC53E13165E0}"/>
              </a:ext>
            </a:extLst>
          </p:cNvPr>
          <p:cNvPicPr>
            <a:picLocks noChangeAspect="1"/>
          </p:cNvPicPr>
          <p:nvPr/>
        </p:nvPicPr>
        <p:blipFill>
          <a:blip r:embed="rId10"/>
          <a:stretch>
            <a:fillRect/>
          </a:stretch>
        </p:blipFill>
        <p:spPr>
          <a:xfrm>
            <a:off x="3245758" y="4270831"/>
            <a:ext cx="2334986" cy="2325913"/>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C35C88B4-0D73-4EA2-94DB-51F939481BDD}"/>
              </a:ext>
            </a:extLst>
          </p:cNvPr>
          <p:cNvSpPr txBox="1"/>
          <p:nvPr/>
        </p:nvSpPr>
        <p:spPr>
          <a:xfrm>
            <a:off x="3245754" y="3962809"/>
            <a:ext cx="2041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404040"/>
                </a:solidFill>
                <a:latin typeface="Century Gothic"/>
              </a:rPr>
              <a:t>Grasses &amp; Forbs</a:t>
            </a:r>
            <a:endParaRPr lang="en-US" dirty="0"/>
          </a:p>
        </p:txBody>
      </p:sp>
      <p:grpSp>
        <p:nvGrpSpPr>
          <p:cNvPr id="43" name="Group 42">
            <a:extLst>
              <a:ext uri="{FF2B5EF4-FFF2-40B4-BE49-F238E27FC236}">
                <a16:creationId xmlns:a16="http://schemas.microsoft.com/office/drawing/2014/main" id="{992C871D-EBE9-408D-9BD0-5C2B62090ED7}"/>
              </a:ext>
            </a:extLst>
          </p:cNvPr>
          <p:cNvGrpSpPr/>
          <p:nvPr/>
        </p:nvGrpSpPr>
        <p:grpSpPr>
          <a:xfrm>
            <a:off x="4571772" y="5138170"/>
            <a:ext cx="918770" cy="786244"/>
            <a:chOff x="395514" y="2899229"/>
            <a:chExt cx="918770" cy="786244"/>
          </a:xfrm>
        </p:grpSpPr>
        <p:sp>
          <p:nvSpPr>
            <p:cNvPr id="40" name="Rectangle 39">
              <a:extLst>
                <a:ext uri="{FF2B5EF4-FFF2-40B4-BE49-F238E27FC236}">
                  <a16:creationId xmlns:a16="http://schemas.microsoft.com/office/drawing/2014/main" id="{72A5E622-7AE7-42BB-A77B-00048CCB8732}"/>
                </a:ext>
              </a:extLst>
            </p:cNvPr>
            <p:cNvSpPr/>
            <p:nvPr/>
          </p:nvSpPr>
          <p:spPr>
            <a:xfrm>
              <a:off x="395514" y="2899229"/>
              <a:ext cx="916214" cy="78014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29">
              <a:extLst>
                <a:ext uri="{FF2B5EF4-FFF2-40B4-BE49-F238E27FC236}">
                  <a16:creationId xmlns:a16="http://schemas.microsoft.com/office/drawing/2014/main" id="{A4E4B5A3-B65A-4F65-B203-0E91E082C4B3}"/>
                </a:ext>
              </a:extLst>
            </p:cNvPr>
            <p:cNvPicPr>
              <a:picLocks noChangeAspect="1"/>
            </p:cNvPicPr>
            <p:nvPr/>
          </p:nvPicPr>
          <p:blipFill>
            <a:blip r:embed="rId11"/>
            <a:stretch>
              <a:fillRect/>
            </a:stretch>
          </p:blipFill>
          <p:spPr>
            <a:xfrm>
              <a:off x="453798" y="2987902"/>
              <a:ext cx="235403" cy="600981"/>
            </a:xfrm>
            <a:prstGeom prst="rect">
              <a:avLst/>
            </a:prstGeom>
          </p:spPr>
        </p:pic>
        <p:sp>
          <p:nvSpPr>
            <p:cNvPr id="42" name="TextBox 41">
              <a:extLst>
                <a:ext uri="{FF2B5EF4-FFF2-40B4-BE49-F238E27FC236}">
                  <a16:creationId xmlns:a16="http://schemas.microsoft.com/office/drawing/2014/main" id="{9C780E67-F381-4011-8190-87942CD77729}"/>
                </a:ext>
              </a:extLst>
            </p:cNvPr>
            <p:cNvSpPr txBox="1"/>
            <p:nvPr/>
          </p:nvSpPr>
          <p:spPr>
            <a:xfrm>
              <a:off x="687612" y="2928667"/>
              <a:ext cx="626672" cy="7568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+25%</a:t>
              </a:r>
            </a:p>
            <a:p>
              <a:endParaRPr lang="en-US" sz="1400" dirty="0">
                <a:solidFill>
                  <a:srgbClr val="404040"/>
                </a:solidFill>
                <a:latin typeface="Century Gothic"/>
              </a:endParaRPr>
            </a:p>
            <a:p>
              <a:r>
                <a:rPr lang="en-US" sz="1400" dirty="0">
                  <a:solidFill>
                    <a:srgbClr val="404040"/>
                  </a:solidFill>
                  <a:latin typeface="Century Gothic"/>
                </a:rPr>
                <a:t>-25%</a:t>
              </a:r>
            </a:p>
          </p:txBody>
        </p:sp>
      </p:grpSp>
      <p:sp>
        <p:nvSpPr>
          <p:cNvPr id="57" name="Rectangle 56">
            <a:extLst>
              <a:ext uri="{FF2B5EF4-FFF2-40B4-BE49-F238E27FC236}">
                <a16:creationId xmlns:a16="http://schemas.microsoft.com/office/drawing/2014/main" id="{2B88C2BC-E882-4126-88D3-8CBE29AB05CC}"/>
              </a:ext>
            </a:extLst>
          </p:cNvPr>
          <p:cNvSpPr/>
          <p:nvPr/>
        </p:nvSpPr>
        <p:spPr>
          <a:xfrm>
            <a:off x="5821137" y="3068863"/>
            <a:ext cx="1433284" cy="1478643"/>
          </a:xfrm>
          <a:prstGeom prst="rect">
            <a:avLst/>
          </a:prstGeom>
          <a:solidFill>
            <a:srgbClr val="4A4A4A">
              <a:alpha val="50000"/>
            </a:srgb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3EA58FC2-7609-4F24-9D63-903A0C410E7B}"/>
              </a:ext>
            </a:extLst>
          </p:cNvPr>
          <p:cNvCxnSpPr/>
          <p:nvPr/>
        </p:nvCxnSpPr>
        <p:spPr>
          <a:xfrm>
            <a:off x="5612267" y="1475880"/>
            <a:ext cx="1621743" cy="1592532"/>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15EB98D-5470-42B3-8296-DA371A505759}"/>
              </a:ext>
            </a:extLst>
          </p:cNvPr>
          <p:cNvCxnSpPr>
            <a:cxnSpLocks/>
          </p:cNvCxnSpPr>
          <p:nvPr/>
        </p:nvCxnSpPr>
        <p:spPr>
          <a:xfrm flipV="1">
            <a:off x="5613175" y="4544333"/>
            <a:ext cx="1640338" cy="2050593"/>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0B4DB59-5752-43DD-B507-285623EA730F}"/>
              </a:ext>
            </a:extLst>
          </p:cNvPr>
          <p:cNvGrpSpPr/>
          <p:nvPr/>
        </p:nvGrpSpPr>
        <p:grpSpPr>
          <a:xfrm>
            <a:off x="4453845" y="5951574"/>
            <a:ext cx="1115824" cy="580572"/>
            <a:chOff x="341086" y="3419323"/>
            <a:chExt cx="1115824" cy="580572"/>
          </a:xfrm>
        </p:grpSpPr>
        <p:sp>
          <p:nvSpPr>
            <p:cNvPr id="22" name="Rectangle 21">
              <a:extLst>
                <a:ext uri="{FF2B5EF4-FFF2-40B4-BE49-F238E27FC236}">
                  <a16:creationId xmlns:a16="http://schemas.microsoft.com/office/drawing/2014/main" id="{CC2BD63B-C9A9-4CBF-B9D0-9BC4CC6FCC09}"/>
                </a:ext>
              </a:extLst>
            </p:cNvPr>
            <p:cNvSpPr/>
            <p:nvPr/>
          </p:nvSpPr>
          <p:spPr>
            <a:xfrm>
              <a:off x="341086" y="3419323"/>
              <a:ext cx="1064380" cy="580572"/>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21" descr="Diagram&#10;&#10;Description automatically generated">
              <a:extLst>
                <a:ext uri="{FF2B5EF4-FFF2-40B4-BE49-F238E27FC236}">
                  <a16:creationId xmlns:a16="http://schemas.microsoft.com/office/drawing/2014/main" id="{D9CA51DA-7341-49E8-8105-981AAFFE360F}"/>
                </a:ext>
              </a:extLst>
            </p:cNvPr>
            <p:cNvPicPr>
              <a:picLocks noChangeAspect="1"/>
            </p:cNvPicPr>
            <p:nvPr/>
          </p:nvPicPr>
          <p:blipFill>
            <a:blip r:embed="rId12"/>
            <a:stretch>
              <a:fillRect/>
            </a:stretch>
          </p:blipFill>
          <p:spPr>
            <a:xfrm>
              <a:off x="380767" y="3452208"/>
              <a:ext cx="830641" cy="534155"/>
            </a:xfrm>
            <a:prstGeom prst="rect">
              <a:avLst/>
            </a:prstGeom>
          </p:spPr>
        </p:pic>
        <p:sp>
          <p:nvSpPr>
            <p:cNvPr id="70" name="Rectangle 69">
              <a:extLst>
                <a:ext uri="{FF2B5EF4-FFF2-40B4-BE49-F238E27FC236}">
                  <a16:creationId xmlns:a16="http://schemas.microsoft.com/office/drawing/2014/main" id="{872ABAFC-6E47-40C4-9BDD-C4A53F646DBD}"/>
                </a:ext>
              </a:extLst>
            </p:cNvPr>
            <p:cNvSpPr/>
            <p:nvPr/>
          </p:nvSpPr>
          <p:spPr>
            <a:xfrm>
              <a:off x="365276" y="3455608"/>
              <a:ext cx="931333" cy="205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3EB3E69-BD54-496E-A9B1-E97B6184BECF}"/>
                </a:ext>
              </a:extLst>
            </p:cNvPr>
            <p:cNvSpPr txBox="1"/>
            <p:nvPr/>
          </p:nvSpPr>
          <p:spPr>
            <a:xfrm>
              <a:off x="346430" y="3450222"/>
              <a:ext cx="38476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0</a:t>
              </a:r>
            </a:p>
          </p:txBody>
        </p:sp>
        <p:sp>
          <p:nvSpPr>
            <p:cNvPr id="71" name="TextBox 70">
              <a:extLst>
                <a:ext uri="{FF2B5EF4-FFF2-40B4-BE49-F238E27FC236}">
                  <a16:creationId xmlns:a16="http://schemas.microsoft.com/office/drawing/2014/main" id="{CCEB890D-2653-443E-96F7-0F70D19FAAFA}"/>
                </a:ext>
              </a:extLst>
            </p:cNvPr>
            <p:cNvSpPr txBox="1"/>
            <p:nvPr/>
          </p:nvSpPr>
          <p:spPr>
            <a:xfrm>
              <a:off x="830239" y="3450221"/>
              <a:ext cx="38476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2</a:t>
              </a:r>
            </a:p>
          </p:txBody>
        </p:sp>
        <p:sp>
          <p:nvSpPr>
            <p:cNvPr id="72" name="Rectangle 71">
              <a:extLst>
                <a:ext uri="{FF2B5EF4-FFF2-40B4-BE49-F238E27FC236}">
                  <a16:creationId xmlns:a16="http://schemas.microsoft.com/office/drawing/2014/main" id="{CC959B46-57C4-4670-ADB5-23A5B25FAD69}"/>
                </a:ext>
              </a:extLst>
            </p:cNvPr>
            <p:cNvSpPr/>
            <p:nvPr/>
          </p:nvSpPr>
          <p:spPr>
            <a:xfrm>
              <a:off x="1006322" y="3745892"/>
              <a:ext cx="278192" cy="1693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22E0B755-2505-4C14-B907-7E0F5D18F28E}"/>
                </a:ext>
              </a:extLst>
            </p:cNvPr>
            <p:cNvSpPr txBox="1"/>
            <p:nvPr/>
          </p:nvSpPr>
          <p:spPr>
            <a:xfrm>
              <a:off x="951191" y="3655839"/>
              <a:ext cx="5057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Km</a:t>
              </a:r>
            </a:p>
          </p:txBody>
        </p:sp>
      </p:grpSp>
      <p:sp>
        <p:nvSpPr>
          <p:cNvPr id="30" name="Right Triangle 29">
            <a:extLst>
              <a:ext uri="{FF2B5EF4-FFF2-40B4-BE49-F238E27FC236}">
                <a16:creationId xmlns:a16="http://schemas.microsoft.com/office/drawing/2014/main" id="{159B46D5-A483-49C9-9A17-D271FACE2402}"/>
              </a:ext>
            </a:extLst>
          </p:cNvPr>
          <p:cNvSpPr/>
          <p:nvPr/>
        </p:nvSpPr>
        <p:spPr>
          <a:xfrm rot="10800000">
            <a:off x="6682048" y="743851"/>
            <a:ext cx="5308511" cy="42002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3" descr="Map&#10;&#10;Description automatically generated">
            <a:extLst>
              <a:ext uri="{FF2B5EF4-FFF2-40B4-BE49-F238E27FC236}">
                <a16:creationId xmlns:a16="http://schemas.microsoft.com/office/drawing/2014/main" id="{900245D2-39B2-4CE5-BD84-6A2E55C3FFFF}"/>
              </a:ext>
            </a:extLst>
          </p:cNvPr>
          <p:cNvPicPr>
            <a:picLocks noChangeAspect="1"/>
          </p:cNvPicPr>
          <p:nvPr/>
        </p:nvPicPr>
        <p:blipFill>
          <a:blip r:embed="rId13"/>
          <a:stretch>
            <a:fillRect/>
          </a:stretch>
        </p:blipFill>
        <p:spPr>
          <a:xfrm>
            <a:off x="551985" y="4281254"/>
            <a:ext cx="2334321" cy="2325030"/>
          </a:xfrm>
          <a:prstGeom prst="rect">
            <a:avLst/>
          </a:prstGeom>
        </p:spPr>
      </p:pic>
      <p:grpSp>
        <p:nvGrpSpPr>
          <p:cNvPr id="79" name="Group 78">
            <a:extLst>
              <a:ext uri="{FF2B5EF4-FFF2-40B4-BE49-F238E27FC236}">
                <a16:creationId xmlns:a16="http://schemas.microsoft.com/office/drawing/2014/main" id="{6C34BFC3-EB07-41CA-913E-FDDC5508E466}"/>
              </a:ext>
            </a:extLst>
          </p:cNvPr>
          <p:cNvGrpSpPr/>
          <p:nvPr/>
        </p:nvGrpSpPr>
        <p:grpSpPr>
          <a:xfrm>
            <a:off x="10510605" y="485930"/>
            <a:ext cx="1686390" cy="1036820"/>
            <a:chOff x="10680347" y="247685"/>
            <a:chExt cx="2380787" cy="1475834"/>
          </a:xfrm>
        </p:grpSpPr>
        <p:sp>
          <p:nvSpPr>
            <p:cNvPr id="80" name="Rectangle 79">
              <a:extLst>
                <a:ext uri="{FF2B5EF4-FFF2-40B4-BE49-F238E27FC236}">
                  <a16:creationId xmlns:a16="http://schemas.microsoft.com/office/drawing/2014/main" id="{3C5BC602-B154-48C9-B44B-528EF43379BF}"/>
                </a:ext>
              </a:extLst>
            </p:cNvPr>
            <p:cNvSpPr/>
            <p:nvPr/>
          </p:nvSpPr>
          <p:spPr>
            <a:xfrm>
              <a:off x="10680347" y="247685"/>
              <a:ext cx="2380787" cy="1475834"/>
            </a:xfrm>
            <a:prstGeom prst="rect">
              <a:avLst/>
            </a:prstGeom>
            <a:solidFill>
              <a:srgbClr val="FA4B00"/>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81" name="Graphic 8" descr="Withering Tree outline">
              <a:extLst>
                <a:ext uri="{FF2B5EF4-FFF2-40B4-BE49-F238E27FC236}">
                  <a16:creationId xmlns:a16="http://schemas.microsoft.com/office/drawing/2014/main" id="{1C350D0F-0B8B-4E39-966C-6305E1000B6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939262" y="413511"/>
              <a:ext cx="1112573" cy="1112573"/>
            </a:xfrm>
            <a:prstGeom prst="rect">
              <a:avLst/>
            </a:prstGeom>
          </p:spPr>
        </p:pic>
      </p:grpSp>
    </p:spTree>
    <p:extLst>
      <p:ext uri="{BB962C8B-B14F-4D97-AF65-F5344CB8AC3E}">
        <p14:creationId xmlns:p14="http://schemas.microsoft.com/office/powerpoint/2010/main" val="255979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RESULTS: FIRE EFFECTS</a:t>
            </a:r>
          </a:p>
        </p:txBody>
      </p:sp>
      <p:grpSp>
        <p:nvGrpSpPr>
          <p:cNvPr id="2" name="Group 1">
            <a:extLst>
              <a:ext uri="{FF2B5EF4-FFF2-40B4-BE49-F238E27FC236}">
                <a16:creationId xmlns:a16="http://schemas.microsoft.com/office/drawing/2014/main" id="{3F99F9D1-41D8-4335-A848-5B95DAE20AB0}"/>
              </a:ext>
            </a:extLst>
          </p:cNvPr>
          <p:cNvGrpSpPr/>
          <p:nvPr/>
        </p:nvGrpSpPr>
        <p:grpSpPr>
          <a:xfrm>
            <a:off x="2295649" y="1022707"/>
            <a:ext cx="8128047" cy="5662882"/>
            <a:chOff x="457173" y="986421"/>
            <a:chExt cx="8128047" cy="5662882"/>
          </a:xfrm>
        </p:grpSpPr>
        <p:pic>
          <p:nvPicPr>
            <p:cNvPr id="3" name="Picture 24" descr="Chart, line chart&#10;&#10;Description automatically generated">
              <a:extLst>
                <a:ext uri="{FF2B5EF4-FFF2-40B4-BE49-F238E27FC236}">
                  <a16:creationId xmlns:a16="http://schemas.microsoft.com/office/drawing/2014/main" id="{BFF9DCD6-21BF-45D9-88BB-8FA802348EAA}"/>
                </a:ext>
              </a:extLst>
            </p:cNvPr>
            <p:cNvPicPr>
              <a:picLocks noChangeAspect="1"/>
            </p:cNvPicPr>
            <p:nvPr/>
          </p:nvPicPr>
          <p:blipFill rotWithShape="1">
            <a:blip r:embed="rId3"/>
            <a:srcRect l="3978" t="48361" r="19479" b="5943"/>
            <a:stretch/>
          </p:blipFill>
          <p:spPr>
            <a:xfrm>
              <a:off x="1184403" y="3990154"/>
              <a:ext cx="5729498" cy="2309767"/>
            </a:xfrm>
            <a:prstGeom prst="rect">
              <a:avLst/>
            </a:prstGeom>
          </p:spPr>
        </p:pic>
        <p:sp>
          <p:nvSpPr>
            <p:cNvPr id="26" name="Rectangle 25">
              <a:extLst>
                <a:ext uri="{FF2B5EF4-FFF2-40B4-BE49-F238E27FC236}">
                  <a16:creationId xmlns:a16="http://schemas.microsoft.com/office/drawing/2014/main" id="{2488BDBD-D9B8-44F6-B7BE-2CA13974E356}"/>
                </a:ext>
              </a:extLst>
            </p:cNvPr>
            <p:cNvSpPr/>
            <p:nvPr/>
          </p:nvSpPr>
          <p:spPr>
            <a:xfrm>
              <a:off x="2402758" y="4107090"/>
              <a:ext cx="779317" cy="1731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C79060CE-CA37-4C2F-854C-A4DDFE540EE7}"/>
                </a:ext>
              </a:extLst>
            </p:cNvPr>
            <p:cNvSpPr txBox="1"/>
            <p:nvPr/>
          </p:nvSpPr>
          <p:spPr>
            <a:xfrm>
              <a:off x="2451988" y="4054474"/>
              <a:ext cx="872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404040"/>
                  </a:solidFill>
                  <a:latin typeface="Century Gothic"/>
                </a:rPr>
                <a:t>Shrubs</a:t>
              </a:r>
              <a:endParaRPr lang="en-US" sz="1400" b="1" dirty="0">
                <a:latin typeface="Century Gothic"/>
              </a:endParaRPr>
            </a:p>
          </p:txBody>
        </p:sp>
        <p:sp>
          <p:nvSpPr>
            <p:cNvPr id="47" name="Rectangle 46">
              <a:extLst>
                <a:ext uri="{FF2B5EF4-FFF2-40B4-BE49-F238E27FC236}">
                  <a16:creationId xmlns:a16="http://schemas.microsoft.com/office/drawing/2014/main" id="{7854A11F-84B5-4EDE-BEAB-010DCC86C8DB}"/>
                </a:ext>
              </a:extLst>
            </p:cNvPr>
            <p:cNvSpPr/>
            <p:nvPr/>
          </p:nvSpPr>
          <p:spPr>
            <a:xfrm>
              <a:off x="5121712" y="4107089"/>
              <a:ext cx="701385" cy="2078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FBD440B2-603D-44C7-A6BB-5033BFBDC678}"/>
                </a:ext>
              </a:extLst>
            </p:cNvPr>
            <p:cNvSpPr txBox="1"/>
            <p:nvPr/>
          </p:nvSpPr>
          <p:spPr>
            <a:xfrm>
              <a:off x="5196922" y="4053650"/>
              <a:ext cx="621724" cy="316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404040"/>
                  </a:solidFill>
                  <a:latin typeface="Century Gothic"/>
                </a:rPr>
                <a:t>Trees</a:t>
              </a:r>
              <a:endParaRPr lang="en-US" b="1" dirty="0"/>
            </a:p>
          </p:txBody>
        </p:sp>
        <p:sp>
          <p:nvSpPr>
            <p:cNvPr id="49" name="Rectangle 48">
              <a:extLst>
                <a:ext uri="{FF2B5EF4-FFF2-40B4-BE49-F238E27FC236}">
                  <a16:creationId xmlns:a16="http://schemas.microsoft.com/office/drawing/2014/main" id="{041CAA27-F7B8-412E-A7CA-7D7418C622B9}"/>
                </a:ext>
              </a:extLst>
            </p:cNvPr>
            <p:cNvSpPr/>
            <p:nvPr/>
          </p:nvSpPr>
          <p:spPr>
            <a:xfrm>
              <a:off x="748873" y="4081113"/>
              <a:ext cx="692725" cy="2311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349E8503-4486-4E49-A31A-2D92D6AC14B8}"/>
                </a:ext>
              </a:extLst>
            </p:cNvPr>
            <p:cNvSpPr txBox="1"/>
            <p:nvPr/>
          </p:nvSpPr>
          <p:spPr>
            <a:xfrm>
              <a:off x="867374" y="4210337"/>
              <a:ext cx="5524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404040"/>
                  </a:solidFill>
                  <a:latin typeface="Century Gothic"/>
                </a:rPr>
                <a:t>30%</a:t>
              </a:r>
              <a:endParaRPr lang="en-US" sz="1400" dirty="0">
                <a:latin typeface="Century Gothic"/>
              </a:endParaRPr>
            </a:p>
          </p:txBody>
        </p:sp>
        <p:sp>
          <p:nvSpPr>
            <p:cNvPr id="52" name="TextBox 51">
              <a:extLst>
                <a:ext uri="{FF2B5EF4-FFF2-40B4-BE49-F238E27FC236}">
                  <a16:creationId xmlns:a16="http://schemas.microsoft.com/office/drawing/2014/main" id="{12231E9D-0232-4E73-B73E-C12663BA9B61}"/>
                </a:ext>
              </a:extLst>
            </p:cNvPr>
            <p:cNvSpPr txBox="1"/>
            <p:nvPr/>
          </p:nvSpPr>
          <p:spPr>
            <a:xfrm>
              <a:off x="867372" y="5032949"/>
              <a:ext cx="5524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404040"/>
                  </a:solidFill>
                  <a:latin typeface="Century Gothic"/>
                </a:rPr>
                <a:t>0%</a:t>
              </a:r>
              <a:endParaRPr lang="en-US" sz="1400" dirty="0">
                <a:latin typeface="Century Gothic"/>
              </a:endParaRPr>
            </a:p>
          </p:txBody>
        </p:sp>
        <p:sp>
          <p:nvSpPr>
            <p:cNvPr id="54" name="TextBox 1">
              <a:extLst>
                <a:ext uri="{FF2B5EF4-FFF2-40B4-BE49-F238E27FC236}">
                  <a16:creationId xmlns:a16="http://schemas.microsoft.com/office/drawing/2014/main" id="{87902155-42B5-4AB7-AE18-FA9D02767379}"/>
                </a:ext>
              </a:extLst>
            </p:cNvPr>
            <p:cNvSpPr txBox="1"/>
            <p:nvPr/>
          </p:nvSpPr>
          <p:spPr>
            <a:xfrm>
              <a:off x="806759" y="5855563"/>
              <a:ext cx="61306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404040"/>
                  </a:solidFill>
                  <a:latin typeface="Century Gothic"/>
                </a:rPr>
                <a:t>-30%</a:t>
              </a:r>
              <a:endParaRPr lang="en-US" sz="1400" dirty="0">
                <a:latin typeface="Century Gothic"/>
              </a:endParaRPr>
            </a:p>
          </p:txBody>
        </p:sp>
        <p:sp>
          <p:nvSpPr>
            <p:cNvPr id="55" name="Rectangle 54">
              <a:extLst>
                <a:ext uri="{FF2B5EF4-FFF2-40B4-BE49-F238E27FC236}">
                  <a16:creationId xmlns:a16="http://schemas.microsoft.com/office/drawing/2014/main" id="{1C3A90CF-F8D7-4D10-84CF-5FD876BA66FA}"/>
                </a:ext>
              </a:extLst>
            </p:cNvPr>
            <p:cNvSpPr/>
            <p:nvPr/>
          </p:nvSpPr>
          <p:spPr>
            <a:xfrm>
              <a:off x="1493553" y="6115998"/>
              <a:ext cx="5299362" cy="31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1">
              <a:extLst>
                <a:ext uri="{FF2B5EF4-FFF2-40B4-BE49-F238E27FC236}">
                  <a16:creationId xmlns:a16="http://schemas.microsoft.com/office/drawing/2014/main" id="{FECF559C-BBBE-464E-B315-18D60F30FDF2}"/>
                </a:ext>
              </a:extLst>
            </p:cNvPr>
            <p:cNvSpPr txBox="1"/>
            <p:nvPr/>
          </p:nvSpPr>
          <p:spPr>
            <a:xfrm>
              <a:off x="1438871" y="6080698"/>
              <a:ext cx="3359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404040"/>
                  </a:solidFill>
                  <a:latin typeface="Century Gothic"/>
                </a:rPr>
                <a:t>1</a:t>
              </a:r>
              <a:endParaRPr lang="en-US" dirty="0"/>
            </a:p>
          </p:txBody>
        </p:sp>
        <p:sp>
          <p:nvSpPr>
            <p:cNvPr id="57" name="TextBox 1">
              <a:extLst>
                <a:ext uri="{FF2B5EF4-FFF2-40B4-BE49-F238E27FC236}">
                  <a16:creationId xmlns:a16="http://schemas.microsoft.com/office/drawing/2014/main" id="{72BF81FD-3BC4-44BF-A38B-1B9BDC970E29}"/>
                </a:ext>
              </a:extLst>
            </p:cNvPr>
            <p:cNvSpPr txBox="1"/>
            <p:nvPr/>
          </p:nvSpPr>
          <p:spPr>
            <a:xfrm>
              <a:off x="1923780" y="6080698"/>
              <a:ext cx="3359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404040"/>
                  </a:solidFill>
                  <a:latin typeface="Century Gothic"/>
                </a:rPr>
                <a:t>5</a:t>
              </a:r>
              <a:endParaRPr lang="en-US" dirty="0"/>
            </a:p>
          </p:txBody>
        </p:sp>
        <p:sp>
          <p:nvSpPr>
            <p:cNvPr id="58" name="TextBox 1">
              <a:extLst>
                <a:ext uri="{FF2B5EF4-FFF2-40B4-BE49-F238E27FC236}">
                  <a16:creationId xmlns:a16="http://schemas.microsoft.com/office/drawing/2014/main" id="{A4ACB0B3-31D1-41B1-85DD-6A5E06BB12B6}"/>
                </a:ext>
              </a:extLst>
            </p:cNvPr>
            <p:cNvSpPr txBox="1"/>
            <p:nvPr/>
          </p:nvSpPr>
          <p:spPr>
            <a:xfrm>
              <a:off x="2503940" y="6080698"/>
              <a:ext cx="4312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404040"/>
                  </a:solidFill>
                  <a:latin typeface="Century Gothic"/>
                </a:rPr>
                <a:t>10</a:t>
              </a:r>
              <a:endParaRPr lang="en-US" dirty="0"/>
            </a:p>
          </p:txBody>
        </p:sp>
        <p:sp>
          <p:nvSpPr>
            <p:cNvPr id="59" name="TextBox 1">
              <a:extLst>
                <a:ext uri="{FF2B5EF4-FFF2-40B4-BE49-F238E27FC236}">
                  <a16:creationId xmlns:a16="http://schemas.microsoft.com/office/drawing/2014/main" id="{112FE1CF-D6D7-425A-89CC-CE0D4FE8578D}"/>
                </a:ext>
              </a:extLst>
            </p:cNvPr>
            <p:cNvSpPr txBox="1"/>
            <p:nvPr/>
          </p:nvSpPr>
          <p:spPr>
            <a:xfrm>
              <a:off x="3750848" y="6080698"/>
              <a:ext cx="4312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404040"/>
                  </a:solidFill>
                  <a:latin typeface="Century Gothic"/>
                </a:rPr>
                <a:t>20</a:t>
              </a:r>
              <a:endParaRPr lang="en-US" dirty="0"/>
            </a:p>
          </p:txBody>
        </p:sp>
        <p:sp>
          <p:nvSpPr>
            <p:cNvPr id="60" name="TextBox 1">
              <a:extLst>
                <a:ext uri="{FF2B5EF4-FFF2-40B4-BE49-F238E27FC236}">
                  <a16:creationId xmlns:a16="http://schemas.microsoft.com/office/drawing/2014/main" id="{595D0FD1-BB4A-4578-89AC-A4580CD82CCA}"/>
                </a:ext>
              </a:extLst>
            </p:cNvPr>
            <p:cNvSpPr txBox="1"/>
            <p:nvPr/>
          </p:nvSpPr>
          <p:spPr>
            <a:xfrm>
              <a:off x="4140507" y="6080698"/>
              <a:ext cx="3359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404040"/>
                  </a:solidFill>
                  <a:latin typeface="Century Gothic"/>
                </a:rPr>
                <a:t>1</a:t>
              </a:r>
              <a:endParaRPr lang="en-US" dirty="0"/>
            </a:p>
          </p:txBody>
        </p:sp>
        <p:sp>
          <p:nvSpPr>
            <p:cNvPr id="61" name="TextBox 1">
              <a:extLst>
                <a:ext uri="{FF2B5EF4-FFF2-40B4-BE49-F238E27FC236}">
                  <a16:creationId xmlns:a16="http://schemas.microsoft.com/office/drawing/2014/main" id="{4D7DB193-409B-434D-8B4F-A6FAA361D444}"/>
                </a:ext>
              </a:extLst>
            </p:cNvPr>
            <p:cNvSpPr txBox="1"/>
            <p:nvPr/>
          </p:nvSpPr>
          <p:spPr>
            <a:xfrm>
              <a:off x="4634075" y="6080698"/>
              <a:ext cx="3359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404040"/>
                  </a:solidFill>
                  <a:latin typeface="Century Gothic"/>
                </a:rPr>
                <a:t>5</a:t>
              </a:r>
              <a:endParaRPr lang="en-US" dirty="0"/>
            </a:p>
          </p:txBody>
        </p:sp>
        <p:sp>
          <p:nvSpPr>
            <p:cNvPr id="62" name="TextBox 1">
              <a:extLst>
                <a:ext uri="{FF2B5EF4-FFF2-40B4-BE49-F238E27FC236}">
                  <a16:creationId xmlns:a16="http://schemas.microsoft.com/office/drawing/2014/main" id="{C6D2A1C6-2EA6-4189-A91C-BFC684CD38F4}"/>
                </a:ext>
              </a:extLst>
            </p:cNvPr>
            <p:cNvSpPr txBox="1"/>
            <p:nvPr/>
          </p:nvSpPr>
          <p:spPr>
            <a:xfrm>
              <a:off x="5196917" y="6080698"/>
              <a:ext cx="4312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404040"/>
                  </a:solidFill>
                  <a:latin typeface="Century Gothic"/>
                </a:rPr>
                <a:t>10</a:t>
              </a:r>
              <a:endParaRPr lang="en-US" dirty="0"/>
            </a:p>
          </p:txBody>
        </p:sp>
        <p:sp>
          <p:nvSpPr>
            <p:cNvPr id="63" name="TextBox 1">
              <a:extLst>
                <a:ext uri="{FF2B5EF4-FFF2-40B4-BE49-F238E27FC236}">
                  <a16:creationId xmlns:a16="http://schemas.microsoft.com/office/drawing/2014/main" id="{E607DB65-74B5-4970-B474-10284B53FCB0}"/>
                </a:ext>
              </a:extLst>
            </p:cNvPr>
            <p:cNvSpPr txBox="1"/>
            <p:nvPr/>
          </p:nvSpPr>
          <p:spPr>
            <a:xfrm>
              <a:off x="6469802" y="6080698"/>
              <a:ext cx="43122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404040"/>
                  </a:solidFill>
                  <a:latin typeface="Century Gothic"/>
                </a:rPr>
                <a:t>20</a:t>
              </a:r>
              <a:endParaRPr lang="en-US" dirty="0"/>
            </a:p>
          </p:txBody>
        </p:sp>
        <p:sp>
          <p:nvSpPr>
            <p:cNvPr id="64" name="TextBox 1">
              <a:extLst>
                <a:ext uri="{FF2B5EF4-FFF2-40B4-BE49-F238E27FC236}">
                  <a16:creationId xmlns:a16="http://schemas.microsoft.com/office/drawing/2014/main" id="{EC2A9C61-0FBE-436C-BEC6-452C46AABABA}"/>
                </a:ext>
              </a:extLst>
            </p:cNvPr>
            <p:cNvSpPr txBox="1"/>
            <p:nvPr/>
          </p:nvSpPr>
          <p:spPr>
            <a:xfrm rot="16200000">
              <a:off x="-873107" y="3829333"/>
              <a:ext cx="296833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404040"/>
                  </a:solidFill>
                  <a:latin typeface="Century Gothic"/>
                </a:rPr>
                <a:t>Percent Cover Changes</a:t>
              </a:r>
              <a:endParaRPr lang="en-US" dirty="0">
                <a:cs typeface="Calibri" panose="020F0502020204030204"/>
              </a:endParaRPr>
            </a:p>
          </p:txBody>
        </p:sp>
        <p:sp>
          <p:nvSpPr>
            <p:cNvPr id="65" name="TextBox 1">
              <a:extLst>
                <a:ext uri="{FF2B5EF4-FFF2-40B4-BE49-F238E27FC236}">
                  <a16:creationId xmlns:a16="http://schemas.microsoft.com/office/drawing/2014/main" id="{C2D8EBB2-8C9A-4A70-B4B1-B52FC701EA66}"/>
                </a:ext>
              </a:extLst>
            </p:cNvPr>
            <p:cNvSpPr txBox="1"/>
            <p:nvPr/>
          </p:nvSpPr>
          <p:spPr>
            <a:xfrm>
              <a:off x="2659802" y="6341526"/>
              <a:ext cx="296833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404040"/>
                  </a:solidFill>
                  <a:latin typeface="Century Gothic"/>
                </a:rPr>
                <a:t>Years Post-fire</a:t>
              </a:r>
              <a:endParaRPr lang="en-US" dirty="0"/>
            </a:p>
          </p:txBody>
        </p:sp>
        <p:pic>
          <p:nvPicPr>
            <p:cNvPr id="66" name="Picture 66" descr="Chart, line chart&#10;&#10;Description automatically generated">
              <a:extLst>
                <a:ext uri="{FF2B5EF4-FFF2-40B4-BE49-F238E27FC236}">
                  <a16:creationId xmlns:a16="http://schemas.microsoft.com/office/drawing/2014/main" id="{8F298521-2CB6-44BD-B9AF-BBD609CDDE45}"/>
                </a:ext>
              </a:extLst>
            </p:cNvPr>
            <p:cNvPicPr>
              <a:picLocks noChangeAspect="1"/>
            </p:cNvPicPr>
            <p:nvPr/>
          </p:nvPicPr>
          <p:blipFill rotWithShape="1">
            <a:blip r:embed="rId4"/>
            <a:srcRect l="7270" t="48247" r="20245" b="9366"/>
            <a:stretch/>
          </p:blipFill>
          <p:spPr>
            <a:xfrm>
              <a:off x="1446456" y="1408926"/>
              <a:ext cx="5403651" cy="2090163"/>
            </a:xfrm>
            <a:prstGeom prst="rect">
              <a:avLst/>
            </a:prstGeom>
          </p:spPr>
        </p:pic>
        <p:sp>
          <p:nvSpPr>
            <p:cNvPr id="67" name="Rectangle 66">
              <a:extLst>
                <a:ext uri="{FF2B5EF4-FFF2-40B4-BE49-F238E27FC236}">
                  <a16:creationId xmlns:a16="http://schemas.microsoft.com/office/drawing/2014/main" id="{37B7ABA9-E99B-4AAC-8073-CB821760D691}"/>
                </a:ext>
              </a:extLst>
            </p:cNvPr>
            <p:cNvSpPr/>
            <p:nvPr/>
          </p:nvSpPr>
          <p:spPr>
            <a:xfrm>
              <a:off x="2480690" y="1527102"/>
              <a:ext cx="675408" cy="1558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F71EF37E-7BCE-4AD2-99E6-233467FEC3C1}"/>
                </a:ext>
              </a:extLst>
            </p:cNvPr>
            <p:cNvSpPr txBox="1"/>
            <p:nvPr/>
          </p:nvSpPr>
          <p:spPr>
            <a:xfrm>
              <a:off x="2451988" y="1457169"/>
              <a:ext cx="872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404040"/>
                  </a:solidFill>
                  <a:latin typeface="Century Gothic"/>
                </a:rPr>
                <a:t>Shrubs</a:t>
              </a:r>
              <a:endParaRPr lang="en-US" sz="1400" b="1" dirty="0">
                <a:latin typeface="Century Gothic"/>
              </a:endParaRPr>
            </a:p>
          </p:txBody>
        </p:sp>
        <p:sp>
          <p:nvSpPr>
            <p:cNvPr id="69" name="Rectangle 68">
              <a:extLst>
                <a:ext uri="{FF2B5EF4-FFF2-40B4-BE49-F238E27FC236}">
                  <a16:creationId xmlns:a16="http://schemas.microsoft.com/office/drawing/2014/main" id="{50367862-13A1-47CC-8B6C-8DA45D1298F5}"/>
                </a:ext>
              </a:extLst>
            </p:cNvPr>
            <p:cNvSpPr/>
            <p:nvPr/>
          </p:nvSpPr>
          <p:spPr>
            <a:xfrm>
              <a:off x="5173667" y="1501125"/>
              <a:ext cx="597476" cy="2251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1FEE8BFC-34D7-4731-A4F4-DF81510D6FDA}"/>
                </a:ext>
              </a:extLst>
            </p:cNvPr>
            <p:cNvSpPr txBox="1"/>
            <p:nvPr/>
          </p:nvSpPr>
          <p:spPr>
            <a:xfrm>
              <a:off x="5170945" y="1447685"/>
              <a:ext cx="621724" cy="316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404040"/>
                  </a:solidFill>
                  <a:latin typeface="Century Gothic"/>
                </a:rPr>
                <a:t>Trees</a:t>
              </a:r>
              <a:endParaRPr lang="en-US" b="1" dirty="0"/>
            </a:p>
          </p:txBody>
        </p:sp>
        <p:sp>
          <p:nvSpPr>
            <p:cNvPr id="73" name="TextBox 72">
              <a:extLst>
                <a:ext uri="{FF2B5EF4-FFF2-40B4-BE49-F238E27FC236}">
                  <a16:creationId xmlns:a16="http://schemas.microsoft.com/office/drawing/2014/main" id="{F3C425C1-F348-4F1C-BB94-BC233DF8059F}"/>
                </a:ext>
              </a:extLst>
            </p:cNvPr>
            <p:cNvSpPr txBox="1"/>
            <p:nvPr/>
          </p:nvSpPr>
          <p:spPr>
            <a:xfrm>
              <a:off x="866738" y="1862876"/>
              <a:ext cx="5524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404040"/>
                  </a:solidFill>
                  <a:latin typeface="Century Gothic"/>
                </a:rPr>
                <a:t>20%</a:t>
              </a:r>
              <a:endParaRPr lang="en-US" sz="1400" dirty="0">
                <a:latin typeface="Century Gothic"/>
              </a:endParaRPr>
            </a:p>
          </p:txBody>
        </p:sp>
        <p:sp>
          <p:nvSpPr>
            <p:cNvPr id="74" name="TextBox 73">
              <a:extLst>
                <a:ext uri="{FF2B5EF4-FFF2-40B4-BE49-F238E27FC236}">
                  <a16:creationId xmlns:a16="http://schemas.microsoft.com/office/drawing/2014/main" id="{F3510490-3A42-42F2-ACB4-521B1928B9DF}"/>
                </a:ext>
              </a:extLst>
            </p:cNvPr>
            <p:cNvSpPr txBox="1"/>
            <p:nvPr/>
          </p:nvSpPr>
          <p:spPr>
            <a:xfrm>
              <a:off x="858078" y="2434376"/>
              <a:ext cx="5524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404040"/>
                  </a:solidFill>
                  <a:latin typeface="Century Gothic"/>
                </a:rPr>
                <a:t>0%</a:t>
              </a:r>
              <a:endParaRPr lang="en-US" sz="1400" dirty="0">
                <a:latin typeface="Century Gothic"/>
              </a:endParaRPr>
            </a:p>
          </p:txBody>
        </p:sp>
        <p:sp>
          <p:nvSpPr>
            <p:cNvPr id="76" name="TextBox 1">
              <a:extLst>
                <a:ext uri="{FF2B5EF4-FFF2-40B4-BE49-F238E27FC236}">
                  <a16:creationId xmlns:a16="http://schemas.microsoft.com/office/drawing/2014/main" id="{E327A641-F6C6-4C9D-831F-4116E6EEF9A8}"/>
                </a:ext>
              </a:extLst>
            </p:cNvPr>
            <p:cNvSpPr txBox="1"/>
            <p:nvPr/>
          </p:nvSpPr>
          <p:spPr>
            <a:xfrm>
              <a:off x="797465" y="2979899"/>
              <a:ext cx="61306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solidFill>
                    <a:srgbClr val="404040"/>
                  </a:solidFill>
                  <a:latin typeface="Century Gothic"/>
                </a:rPr>
                <a:t>-20%</a:t>
              </a:r>
              <a:endParaRPr lang="en-US" sz="1400" dirty="0">
                <a:latin typeface="Century Gothic"/>
              </a:endParaRPr>
            </a:p>
          </p:txBody>
        </p:sp>
        <p:sp>
          <p:nvSpPr>
            <p:cNvPr id="78" name="TextBox 77">
              <a:extLst>
                <a:ext uri="{FF2B5EF4-FFF2-40B4-BE49-F238E27FC236}">
                  <a16:creationId xmlns:a16="http://schemas.microsoft.com/office/drawing/2014/main" id="{12512BB0-5B07-4112-8BD0-B26DBDC21C83}"/>
                </a:ext>
              </a:extLst>
            </p:cNvPr>
            <p:cNvSpPr txBox="1"/>
            <p:nvPr/>
          </p:nvSpPr>
          <p:spPr>
            <a:xfrm>
              <a:off x="1494421" y="986421"/>
              <a:ext cx="5301754"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404040"/>
                  </a:solidFill>
                  <a:latin typeface="Century Gothic"/>
                </a:rPr>
                <a:t>Pinyon-Juniper Woodland Fire Recovery</a:t>
              </a:r>
              <a:endParaRPr lang="en-US" dirty="0"/>
            </a:p>
          </p:txBody>
        </p:sp>
        <p:sp>
          <p:nvSpPr>
            <p:cNvPr id="79" name="TextBox 78">
              <a:extLst>
                <a:ext uri="{FF2B5EF4-FFF2-40B4-BE49-F238E27FC236}">
                  <a16:creationId xmlns:a16="http://schemas.microsoft.com/office/drawing/2014/main" id="{4C773F5C-004B-4624-8ADD-211B4A350265}"/>
                </a:ext>
              </a:extLst>
            </p:cNvPr>
            <p:cNvSpPr txBox="1"/>
            <p:nvPr/>
          </p:nvSpPr>
          <p:spPr>
            <a:xfrm>
              <a:off x="1494420" y="3575489"/>
              <a:ext cx="535370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404040"/>
                  </a:solidFill>
                  <a:latin typeface="Century Gothic"/>
                </a:rPr>
                <a:t>Sagebrush Habitat Fire Recovery</a:t>
              </a:r>
              <a:endParaRPr lang="en-US" dirty="0"/>
            </a:p>
          </p:txBody>
        </p:sp>
        <p:sp>
          <p:nvSpPr>
            <p:cNvPr id="81" name="Rectangle 80">
              <a:extLst>
                <a:ext uri="{FF2B5EF4-FFF2-40B4-BE49-F238E27FC236}">
                  <a16:creationId xmlns:a16="http://schemas.microsoft.com/office/drawing/2014/main" id="{5D0380EC-A558-465C-AC05-B5A75F195B0A}"/>
                </a:ext>
              </a:extLst>
            </p:cNvPr>
            <p:cNvSpPr/>
            <p:nvPr/>
          </p:nvSpPr>
          <p:spPr>
            <a:xfrm>
              <a:off x="1554166" y="3423020"/>
              <a:ext cx="5299362" cy="155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2" descr="Chart, line chart&#10;&#10;Description automatically generated">
              <a:extLst>
                <a:ext uri="{FF2B5EF4-FFF2-40B4-BE49-F238E27FC236}">
                  <a16:creationId xmlns:a16="http://schemas.microsoft.com/office/drawing/2014/main" id="{279707E5-D00B-497D-99FE-CE7946D7A6EB}"/>
                </a:ext>
              </a:extLst>
            </p:cNvPr>
            <p:cNvPicPr>
              <a:picLocks noChangeAspect="1"/>
            </p:cNvPicPr>
            <p:nvPr/>
          </p:nvPicPr>
          <p:blipFill rotWithShape="1">
            <a:blip r:embed="rId4"/>
            <a:srcRect l="82427" t="42127" r="12188" b="34321"/>
            <a:stretch/>
          </p:blipFill>
          <p:spPr>
            <a:xfrm>
              <a:off x="7051085" y="2979898"/>
              <a:ext cx="445716" cy="1308214"/>
            </a:xfrm>
            <a:prstGeom prst="rect">
              <a:avLst/>
            </a:prstGeom>
          </p:spPr>
        </p:pic>
        <p:sp>
          <p:nvSpPr>
            <p:cNvPr id="83" name="TextBox 1">
              <a:extLst>
                <a:ext uri="{FF2B5EF4-FFF2-40B4-BE49-F238E27FC236}">
                  <a16:creationId xmlns:a16="http://schemas.microsoft.com/office/drawing/2014/main" id="{6CC26945-942E-42C3-AD7B-2B235152C0A7}"/>
                </a:ext>
              </a:extLst>
            </p:cNvPr>
            <p:cNvSpPr txBox="1"/>
            <p:nvPr/>
          </p:nvSpPr>
          <p:spPr>
            <a:xfrm>
              <a:off x="7404984" y="3007775"/>
              <a:ext cx="1175906" cy="3164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Unburned</a:t>
              </a:r>
              <a:endParaRPr lang="en-US" dirty="0"/>
            </a:p>
          </p:txBody>
        </p:sp>
        <p:sp>
          <p:nvSpPr>
            <p:cNvPr id="84" name="TextBox 1">
              <a:extLst>
                <a:ext uri="{FF2B5EF4-FFF2-40B4-BE49-F238E27FC236}">
                  <a16:creationId xmlns:a16="http://schemas.microsoft.com/office/drawing/2014/main" id="{5F32A5EF-7A4A-48B1-922A-6B2887364866}"/>
                </a:ext>
              </a:extLst>
            </p:cNvPr>
            <p:cNvSpPr txBox="1"/>
            <p:nvPr/>
          </p:nvSpPr>
          <p:spPr>
            <a:xfrm>
              <a:off x="7404983" y="3336820"/>
              <a:ext cx="1175906" cy="3164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Low</a:t>
              </a:r>
              <a:endParaRPr lang="en-US" dirty="0"/>
            </a:p>
          </p:txBody>
        </p:sp>
        <p:sp>
          <p:nvSpPr>
            <p:cNvPr id="85" name="TextBox 1">
              <a:extLst>
                <a:ext uri="{FF2B5EF4-FFF2-40B4-BE49-F238E27FC236}">
                  <a16:creationId xmlns:a16="http://schemas.microsoft.com/office/drawing/2014/main" id="{6AA885F2-9837-4A03-B28D-1BBDA517E472}"/>
                </a:ext>
              </a:extLst>
            </p:cNvPr>
            <p:cNvSpPr txBox="1"/>
            <p:nvPr/>
          </p:nvSpPr>
          <p:spPr>
            <a:xfrm>
              <a:off x="7404984" y="3665866"/>
              <a:ext cx="1175906" cy="3164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Moderate</a:t>
              </a:r>
              <a:endParaRPr lang="en-US" dirty="0"/>
            </a:p>
          </p:txBody>
        </p:sp>
        <p:sp>
          <p:nvSpPr>
            <p:cNvPr id="86" name="TextBox 1">
              <a:extLst>
                <a:ext uri="{FF2B5EF4-FFF2-40B4-BE49-F238E27FC236}">
                  <a16:creationId xmlns:a16="http://schemas.microsoft.com/office/drawing/2014/main" id="{6AA885F2-9837-4A03-B28D-1BBDA517E472}"/>
                </a:ext>
              </a:extLst>
            </p:cNvPr>
            <p:cNvSpPr txBox="1"/>
            <p:nvPr/>
          </p:nvSpPr>
          <p:spPr>
            <a:xfrm>
              <a:off x="7409314" y="3973264"/>
              <a:ext cx="1175906" cy="3164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High</a:t>
              </a:r>
              <a:endParaRPr lang="en-US" dirty="0"/>
            </a:p>
          </p:txBody>
        </p:sp>
        <p:sp>
          <p:nvSpPr>
            <p:cNvPr id="87" name="TextBox 1">
              <a:extLst>
                <a:ext uri="{FF2B5EF4-FFF2-40B4-BE49-F238E27FC236}">
                  <a16:creationId xmlns:a16="http://schemas.microsoft.com/office/drawing/2014/main" id="{1161D4F4-2496-42D3-8FB8-2EADC13F36EA}"/>
                </a:ext>
              </a:extLst>
            </p:cNvPr>
            <p:cNvSpPr txBox="1"/>
            <p:nvPr/>
          </p:nvSpPr>
          <p:spPr>
            <a:xfrm>
              <a:off x="7006666" y="2670070"/>
              <a:ext cx="151361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Burn Severity</a:t>
              </a:r>
              <a:endParaRPr lang="en-US" dirty="0"/>
            </a:p>
          </p:txBody>
        </p:sp>
      </p:grpSp>
      <p:grpSp>
        <p:nvGrpSpPr>
          <p:cNvPr id="7" name="Group 6">
            <a:extLst>
              <a:ext uri="{FF2B5EF4-FFF2-40B4-BE49-F238E27FC236}">
                <a16:creationId xmlns:a16="http://schemas.microsoft.com/office/drawing/2014/main" id="{BA05AC35-652A-4F45-BCFC-7D5F8472160A}"/>
              </a:ext>
            </a:extLst>
          </p:cNvPr>
          <p:cNvGrpSpPr/>
          <p:nvPr/>
        </p:nvGrpSpPr>
        <p:grpSpPr>
          <a:xfrm>
            <a:off x="10510605" y="485930"/>
            <a:ext cx="1686390" cy="1036820"/>
            <a:chOff x="10680347" y="247685"/>
            <a:chExt cx="2380787" cy="1475834"/>
          </a:xfrm>
        </p:grpSpPr>
        <p:sp>
          <p:nvSpPr>
            <p:cNvPr id="75" name="Rectangle 74">
              <a:extLst>
                <a:ext uri="{FF2B5EF4-FFF2-40B4-BE49-F238E27FC236}">
                  <a16:creationId xmlns:a16="http://schemas.microsoft.com/office/drawing/2014/main" id="{2D7D9EB6-83FC-4012-BC05-03B3EB502D5E}"/>
                </a:ext>
              </a:extLst>
            </p:cNvPr>
            <p:cNvSpPr/>
            <p:nvPr/>
          </p:nvSpPr>
          <p:spPr>
            <a:xfrm>
              <a:off x="10680347" y="247685"/>
              <a:ext cx="2380787" cy="1475834"/>
            </a:xfrm>
            <a:prstGeom prst="rect">
              <a:avLst/>
            </a:prstGeom>
            <a:solidFill>
              <a:srgbClr val="FA4B00"/>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7" name="Graphic 8" descr="Withering Tree outline">
              <a:extLst>
                <a:ext uri="{FF2B5EF4-FFF2-40B4-BE49-F238E27FC236}">
                  <a16:creationId xmlns:a16="http://schemas.microsoft.com/office/drawing/2014/main" id="{4E477584-7903-4FE4-89C7-0560760825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39262" y="413511"/>
              <a:ext cx="1112573" cy="1112573"/>
            </a:xfrm>
            <a:prstGeom prst="rect">
              <a:avLst/>
            </a:prstGeom>
          </p:spPr>
        </p:pic>
      </p:grpSp>
    </p:spTree>
    <p:extLst>
      <p:ext uri="{BB962C8B-B14F-4D97-AF65-F5344CB8AC3E}">
        <p14:creationId xmlns:p14="http://schemas.microsoft.com/office/powerpoint/2010/main" val="533638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Arrow: Down 56">
            <a:extLst>
              <a:ext uri="{FF2B5EF4-FFF2-40B4-BE49-F238E27FC236}">
                <a16:creationId xmlns:a16="http://schemas.microsoft.com/office/drawing/2014/main" id="{29FA7EAF-E464-473E-9B55-074A834A41FD}"/>
              </a:ext>
            </a:extLst>
          </p:cNvPr>
          <p:cNvSpPr/>
          <p:nvPr/>
        </p:nvSpPr>
        <p:spPr>
          <a:xfrm rot="16200000">
            <a:off x="9316738" y="3508325"/>
            <a:ext cx="703281" cy="516636"/>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3" name="Text Placeholder 3"/>
          <p:cNvSpPr txBox="1">
            <a:spLocks/>
          </p:cNvSpPr>
          <p:nvPr/>
        </p:nvSpPr>
        <p:spPr>
          <a:xfrm>
            <a:off x="530865" y="6214967"/>
            <a:ext cx="6781800"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p:txBody>
      </p:sp>
      <p:sp>
        <p:nvSpPr>
          <p:cNvPr id="6" name="Title 1">
            <a:extLst>
              <a:ext uri="{FF2B5EF4-FFF2-40B4-BE49-F238E27FC236}">
                <a16:creationId xmlns:a16="http://schemas.microsoft.com/office/drawing/2014/main" id="{6954BE21-943F-4AB8-99AE-B49B00D80843}"/>
              </a:ext>
            </a:extLst>
          </p:cNvPr>
          <p:cNvSpPr txBox="1">
            <a:spLocks/>
          </p:cNvSpPr>
          <p:nvPr/>
        </p:nvSpPr>
        <p:spPr>
          <a:xfrm>
            <a:off x="339948" y="368476"/>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METHODS: BEETLE DISTURBANCE</a:t>
            </a:r>
          </a:p>
        </p:txBody>
      </p:sp>
      <p:sp>
        <p:nvSpPr>
          <p:cNvPr id="2" name="Arrow: Down 1">
            <a:extLst>
              <a:ext uri="{FF2B5EF4-FFF2-40B4-BE49-F238E27FC236}">
                <a16:creationId xmlns:a16="http://schemas.microsoft.com/office/drawing/2014/main" id="{C8B758C9-9CAD-4A98-8E04-F76C57479508}"/>
              </a:ext>
            </a:extLst>
          </p:cNvPr>
          <p:cNvSpPr/>
          <p:nvPr/>
        </p:nvSpPr>
        <p:spPr>
          <a:xfrm rot="10800000">
            <a:off x="8167117" y="4223135"/>
            <a:ext cx="785888" cy="58672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14" name="Rectangle: Rounded Corners 13">
            <a:extLst>
              <a:ext uri="{FF2B5EF4-FFF2-40B4-BE49-F238E27FC236}">
                <a16:creationId xmlns:a16="http://schemas.microsoft.com/office/drawing/2014/main" id="{689C2A4B-5765-4EE4-B0E7-EBF5E8C3950F}"/>
              </a:ext>
            </a:extLst>
          </p:cNvPr>
          <p:cNvSpPr/>
          <p:nvPr/>
        </p:nvSpPr>
        <p:spPr>
          <a:xfrm>
            <a:off x="6762883" y="4866542"/>
            <a:ext cx="3899040" cy="1469369"/>
          </a:xfrm>
          <a:prstGeom prst="roundRect">
            <a:avLst/>
          </a:prstGeom>
          <a:solidFill>
            <a:srgbClr val="FFFFFF"/>
          </a:solidFill>
          <a:ln w="28575">
            <a:solidFill>
              <a:srgbClr val="3E42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31" name="Group 30">
            <a:extLst>
              <a:ext uri="{FF2B5EF4-FFF2-40B4-BE49-F238E27FC236}">
                <a16:creationId xmlns:a16="http://schemas.microsoft.com/office/drawing/2014/main" id="{23C036BE-9001-46D7-B198-40D2D59F3865}"/>
              </a:ext>
            </a:extLst>
          </p:cNvPr>
          <p:cNvGrpSpPr/>
          <p:nvPr/>
        </p:nvGrpSpPr>
        <p:grpSpPr>
          <a:xfrm>
            <a:off x="875689" y="1525574"/>
            <a:ext cx="1675183" cy="1322608"/>
            <a:chOff x="328924" y="2601556"/>
            <a:chExt cx="1409716" cy="1313703"/>
          </a:xfrm>
        </p:grpSpPr>
        <p:sp>
          <p:nvSpPr>
            <p:cNvPr id="28" name="Rectangle 27">
              <a:extLst>
                <a:ext uri="{FF2B5EF4-FFF2-40B4-BE49-F238E27FC236}">
                  <a16:creationId xmlns:a16="http://schemas.microsoft.com/office/drawing/2014/main" id="{A6994936-9F3A-4CA0-8ED2-69525E702DCB}"/>
                </a:ext>
              </a:extLst>
            </p:cNvPr>
            <p:cNvSpPr/>
            <p:nvPr/>
          </p:nvSpPr>
          <p:spPr>
            <a:xfrm>
              <a:off x="648664" y="2838750"/>
              <a:ext cx="1089976" cy="107650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rgbClr val="3F3F3F"/>
                </a:solidFill>
              </a:endParaRPr>
            </a:p>
          </p:txBody>
        </p:sp>
        <p:sp>
          <p:nvSpPr>
            <p:cNvPr id="29" name="Rectangle 28">
              <a:extLst>
                <a:ext uri="{FF2B5EF4-FFF2-40B4-BE49-F238E27FC236}">
                  <a16:creationId xmlns:a16="http://schemas.microsoft.com/office/drawing/2014/main" id="{CBB6FDE1-1C4B-4826-8528-8037DB67D8AC}"/>
                </a:ext>
              </a:extLst>
            </p:cNvPr>
            <p:cNvSpPr/>
            <p:nvPr/>
          </p:nvSpPr>
          <p:spPr>
            <a:xfrm>
              <a:off x="422185" y="2748950"/>
              <a:ext cx="1183407" cy="1020123"/>
            </a:xfrm>
            <a:prstGeom prst="rect">
              <a:avLst/>
            </a:prstGeom>
            <a:solidFill>
              <a:srgbClr val="69A47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rgbClr val="3F3F3F"/>
                </a:solidFill>
              </a:endParaRPr>
            </a:p>
          </p:txBody>
        </p:sp>
        <p:sp>
          <p:nvSpPr>
            <p:cNvPr id="30" name="Rectangle 29">
              <a:extLst>
                <a:ext uri="{FF2B5EF4-FFF2-40B4-BE49-F238E27FC236}">
                  <a16:creationId xmlns:a16="http://schemas.microsoft.com/office/drawing/2014/main" id="{5C92DB1D-D96F-496E-B6DC-E967531A32ED}"/>
                </a:ext>
              </a:extLst>
            </p:cNvPr>
            <p:cNvSpPr/>
            <p:nvPr/>
          </p:nvSpPr>
          <p:spPr>
            <a:xfrm>
              <a:off x="328924" y="2601556"/>
              <a:ext cx="1188507" cy="979414"/>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tx1">
                      <a:lumMod val="75000"/>
                      <a:lumOff val="25000"/>
                    </a:schemeClr>
                  </a:solidFill>
                  <a:latin typeface="Century Gothic"/>
                  <a:cs typeface="Calibri"/>
                </a:rPr>
                <a:t>Max. NDVI Composite</a:t>
              </a:r>
              <a:r>
                <a:rPr lang="en-US" sz="1400" dirty="0">
                  <a:solidFill>
                    <a:srgbClr val="3F3F3F"/>
                  </a:solidFill>
                  <a:latin typeface="Century Gothic"/>
                  <a:cs typeface="Calibri"/>
                </a:rPr>
                <a:t> </a:t>
              </a:r>
              <a:endParaRPr lang="en-US" dirty="0">
                <a:solidFill>
                  <a:srgbClr val="FFFFFF"/>
                </a:solidFill>
                <a:latin typeface="Calibri" panose="020F0502020204030204"/>
                <a:cs typeface="Calibri"/>
              </a:endParaRPr>
            </a:p>
            <a:p>
              <a:pPr algn="ctr"/>
              <a:r>
                <a:rPr lang="en-US" sz="1400" dirty="0">
                  <a:solidFill>
                    <a:srgbClr val="3F3F3F"/>
                  </a:solidFill>
                  <a:latin typeface="Century Gothic"/>
                  <a:cs typeface="Calibri"/>
                </a:rPr>
                <a:t> (1986 – 2021)</a:t>
              </a:r>
              <a:endParaRPr lang="en-US" dirty="0">
                <a:cs typeface="Calibri"/>
              </a:endParaRPr>
            </a:p>
          </p:txBody>
        </p:sp>
      </p:grpSp>
      <p:sp>
        <p:nvSpPr>
          <p:cNvPr id="33" name="Rectangle 32">
            <a:extLst>
              <a:ext uri="{FF2B5EF4-FFF2-40B4-BE49-F238E27FC236}">
                <a16:creationId xmlns:a16="http://schemas.microsoft.com/office/drawing/2014/main" id="{FC75FF04-60D1-4075-A610-0A8F894AFE85}"/>
              </a:ext>
            </a:extLst>
          </p:cNvPr>
          <p:cNvSpPr/>
          <p:nvPr/>
        </p:nvSpPr>
        <p:spPr>
          <a:xfrm>
            <a:off x="8234780" y="5237764"/>
            <a:ext cx="1184803" cy="958717"/>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Vegetation Treatment Mask </a:t>
            </a:r>
            <a:endParaRPr lang="en-US" dirty="0">
              <a:solidFill>
                <a:schemeClr val="tx1">
                  <a:lumMod val="75000"/>
                  <a:lumOff val="25000"/>
                </a:schemeClr>
              </a:solidFill>
            </a:endParaRPr>
          </a:p>
        </p:txBody>
      </p:sp>
      <p:sp>
        <p:nvSpPr>
          <p:cNvPr id="35" name="Rectangle 34">
            <a:extLst>
              <a:ext uri="{FF2B5EF4-FFF2-40B4-BE49-F238E27FC236}">
                <a16:creationId xmlns:a16="http://schemas.microsoft.com/office/drawing/2014/main" id="{F5D13D50-9D62-4F4F-A914-DC857DD62166}"/>
              </a:ext>
            </a:extLst>
          </p:cNvPr>
          <p:cNvSpPr/>
          <p:nvPr/>
        </p:nvSpPr>
        <p:spPr>
          <a:xfrm>
            <a:off x="9526512" y="5249383"/>
            <a:ext cx="1056408" cy="956623"/>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Wildfire Mask</a:t>
            </a:r>
            <a:endParaRPr lang="en-US" dirty="0">
              <a:solidFill>
                <a:schemeClr val="tx1">
                  <a:lumMod val="75000"/>
                  <a:lumOff val="25000"/>
                </a:schemeClr>
              </a:solidFill>
            </a:endParaRPr>
          </a:p>
        </p:txBody>
      </p:sp>
      <p:sp>
        <p:nvSpPr>
          <p:cNvPr id="37" name="Arrow: Down 36">
            <a:extLst>
              <a:ext uri="{FF2B5EF4-FFF2-40B4-BE49-F238E27FC236}">
                <a16:creationId xmlns:a16="http://schemas.microsoft.com/office/drawing/2014/main" id="{72D0B1C8-9FB3-4C53-BF23-A97F933A92AD}"/>
              </a:ext>
            </a:extLst>
          </p:cNvPr>
          <p:cNvSpPr/>
          <p:nvPr/>
        </p:nvSpPr>
        <p:spPr>
          <a:xfrm rot="16200000">
            <a:off x="2570935" y="3478297"/>
            <a:ext cx="654640" cy="43363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41" name="Arrow: Down 40">
            <a:extLst>
              <a:ext uri="{FF2B5EF4-FFF2-40B4-BE49-F238E27FC236}">
                <a16:creationId xmlns:a16="http://schemas.microsoft.com/office/drawing/2014/main" id="{22F14FDA-1F58-4AD0-9710-1BC59385B52E}"/>
              </a:ext>
            </a:extLst>
          </p:cNvPr>
          <p:cNvSpPr/>
          <p:nvPr/>
        </p:nvSpPr>
        <p:spPr>
          <a:xfrm>
            <a:off x="1372175" y="2886268"/>
            <a:ext cx="673302" cy="41863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43" name="Arrow: Down 42">
            <a:extLst>
              <a:ext uri="{FF2B5EF4-FFF2-40B4-BE49-F238E27FC236}">
                <a16:creationId xmlns:a16="http://schemas.microsoft.com/office/drawing/2014/main" id="{C53B1C43-C01B-4691-AA52-4EBBAF26C32C}"/>
              </a:ext>
            </a:extLst>
          </p:cNvPr>
          <p:cNvSpPr/>
          <p:nvPr/>
        </p:nvSpPr>
        <p:spPr>
          <a:xfrm rot="16200000">
            <a:off x="6986737" y="3490738"/>
            <a:ext cx="640596" cy="51677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45" name="Oval 44">
            <a:extLst>
              <a:ext uri="{FF2B5EF4-FFF2-40B4-BE49-F238E27FC236}">
                <a16:creationId xmlns:a16="http://schemas.microsoft.com/office/drawing/2014/main" id="{6424104A-ED5C-410B-8665-236D5851ED41}"/>
              </a:ext>
            </a:extLst>
          </p:cNvPr>
          <p:cNvSpPr/>
          <p:nvPr/>
        </p:nvSpPr>
        <p:spPr>
          <a:xfrm>
            <a:off x="7576996" y="3332347"/>
            <a:ext cx="1999734" cy="887867"/>
          </a:xfrm>
          <a:prstGeom prst="ellipse">
            <a:avLst/>
          </a:prstGeom>
          <a:solidFill>
            <a:schemeClr val="accent2">
              <a:lumMod val="40000"/>
              <a:lumOff val="60000"/>
            </a:schemeClr>
          </a:solid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rgbClr val="3F3F3F"/>
                </a:solidFill>
                <a:latin typeface="Century Gothic"/>
                <a:cs typeface="Calibri"/>
              </a:rPr>
              <a:t>Consecutive Vegetation decline</a:t>
            </a:r>
            <a:r>
              <a:rPr lang="en-US" sz="1200" b="1" dirty="0">
                <a:solidFill>
                  <a:srgbClr val="3F3F3F"/>
                </a:solidFill>
                <a:latin typeface="Century Gothic"/>
                <a:cs typeface="Calibri"/>
              </a:rPr>
              <a:t> </a:t>
            </a:r>
          </a:p>
        </p:txBody>
      </p:sp>
      <p:sp>
        <p:nvSpPr>
          <p:cNvPr id="47" name="Rectangle 46">
            <a:extLst>
              <a:ext uri="{FF2B5EF4-FFF2-40B4-BE49-F238E27FC236}">
                <a16:creationId xmlns:a16="http://schemas.microsoft.com/office/drawing/2014/main" id="{EE0D9066-F1A3-47E5-8DE2-A68205563E31}"/>
              </a:ext>
            </a:extLst>
          </p:cNvPr>
          <p:cNvSpPr/>
          <p:nvPr/>
        </p:nvSpPr>
        <p:spPr>
          <a:xfrm>
            <a:off x="9965015" y="3460405"/>
            <a:ext cx="2114970" cy="691217"/>
          </a:xfrm>
          <a:prstGeom prst="rect">
            <a:avLst/>
          </a:prstGeom>
          <a:solidFill>
            <a:schemeClr val="accent1">
              <a:lumMod val="20000"/>
              <a:lumOff val="80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tx1">
                    <a:lumMod val="75000"/>
                    <a:lumOff val="25000"/>
                  </a:schemeClr>
                </a:solidFill>
                <a:latin typeface="Century Gothic"/>
                <a:cs typeface="Calibri"/>
              </a:rPr>
              <a:t>Years of Consecutive Vegetation Decline Map</a:t>
            </a:r>
          </a:p>
        </p:txBody>
      </p:sp>
      <p:sp>
        <p:nvSpPr>
          <p:cNvPr id="49" name="Oval 48">
            <a:extLst>
              <a:ext uri="{FF2B5EF4-FFF2-40B4-BE49-F238E27FC236}">
                <a16:creationId xmlns:a16="http://schemas.microsoft.com/office/drawing/2014/main" id="{196AEF47-A039-4712-82D6-AF022EBA2855}"/>
              </a:ext>
            </a:extLst>
          </p:cNvPr>
          <p:cNvSpPr/>
          <p:nvPr/>
        </p:nvSpPr>
        <p:spPr>
          <a:xfrm>
            <a:off x="5131441" y="3309652"/>
            <a:ext cx="1895778" cy="824863"/>
          </a:xfrm>
          <a:prstGeom prst="ellipse">
            <a:avLst/>
          </a:prstGeom>
          <a:solidFill>
            <a:schemeClr val="accent2">
              <a:lumMod val="40000"/>
              <a:lumOff val="60000"/>
            </a:schemeClr>
          </a:solidFill>
          <a:ln>
            <a:no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tx1">
                    <a:lumMod val="75000"/>
                    <a:lumOff val="25000"/>
                  </a:schemeClr>
                </a:solidFill>
                <a:latin typeface="Century Gothic"/>
                <a:cs typeface="Calibri"/>
              </a:rPr>
              <a:t> Detect Consecutive</a:t>
            </a:r>
            <a:endParaRPr lang="en-US" dirty="0">
              <a:solidFill>
                <a:schemeClr val="tx1">
                  <a:lumMod val="75000"/>
                  <a:lumOff val="25000"/>
                </a:schemeClr>
              </a:solidFill>
              <a:latin typeface="Calibri" panose="020F0502020204030204"/>
              <a:cs typeface="Calibri"/>
            </a:endParaRPr>
          </a:p>
          <a:p>
            <a:pPr algn="ctr"/>
            <a:r>
              <a:rPr lang="en-US" sz="1400" b="1" dirty="0">
                <a:solidFill>
                  <a:srgbClr val="3F3F3F"/>
                </a:solidFill>
                <a:latin typeface="Century Gothic"/>
                <a:cs typeface="Calibri"/>
              </a:rPr>
              <a:t> Outliers</a:t>
            </a:r>
            <a:endParaRPr lang="en-US" dirty="0">
              <a:cs typeface="Calibri"/>
            </a:endParaRPr>
          </a:p>
        </p:txBody>
      </p:sp>
      <p:sp>
        <p:nvSpPr>
          <p:cNvPr id="51" name="Rectangle 50">
            <a:extLst>
              <a:ext uri="{FF2B5EF4-FFF2-40B4-BE49-F238E27FC236}">
                <a16:creationId xmlns:a16="http://schemas.microsoft.com/office/drawing/2014/main" id="{4CBF61D6-955D-49D4-9C81-C8088D291014}"/>
              </a:ext>
            </a:extLst>
          </p:cNvPr>
          <p:cNvSpPr/>
          <p:nvPr/>
        </p:nvSpPr>
        <p:spPr>
          <a:xfrm>
            <a:off x="7059130" y="5238948"/>
            <a:ext cx="1083622" cy="956623"/>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Pinyon-Juniper Mask</a:t>
            </a:r>
          </a:p>
        </p:txBody>
      </p:sp>
      <p:sp>
        <p:nvSpPr>
          <p:cNvPr id="59" name="TextBox 58">
            <a:extLst>
              <a:ext uri="{FF2B5EF4-FFF2-40B4-BE49-F238E27FC236}">
                <a16:creationId xmlns:a16="http://schemas.microsoft.com/office/drawing/2014/main" id="{E1771F04-7B5F-4E48-9574-82534C01B399}"/>
              </a:ext>
            </a:extLst>
          </p:cNvPr>
          <p:cNvSpPr txBox="1"/>
          <p:nvPr/>
        </p:nvSpPr>
        <p:spPr>
          <a:xfrm>
            <a:off x="7336590" y="4868257"/>
            <a:ext cx="296833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rPr>
              <a:t>Landcover</a:t>
            </a:r>
            <a:r>
              <a:rPr lang="en-US" sz="1400" dirty="0">
                <a:solidFill>
                  <a:srgbClr val="404040"/>
                </a:solidFill>
                <a:latin typeface="Century Gothic"/>
              </a:rPr>
              <a:t> &amp; Disturbance Masks</a:t>
            </a:r>
          </a:p>
        </p:txBody>
      </p:sp>
      <p:sp>
        <p:nvSpPr>
          <p:cNvPr id="25" name="Oval 24">
            <a:extLst>
              <a:ext uri="{FF2B5EF4-FFF2-40B4-BE49-F238E27FC236}">
                <a16:creationId xmlns:a16="http://schemas.microsoft.com/office/drawing/2014/main" id="{13C5D980-8448-468D-AE5C-4B52430E97E1}"/>
              </a:ext>
            </a:extLst>
          </p:cNvPr>
          <p:cNvSpPr/>
          <p:nvPr/>
        </p:nvSpPr>
        <p:spPr>
          <a:xfrm>
            <a:off x="3128809" y="3254882"/>
            <a:ext cx="1495728" cy="901063"/>
          </a:xfrm>
          <a:prstGeom prst="ellipse">
            <a:avLst/>
          </a:prstGeom>
          <a:solidFill>
            <a:schemeClr val="accent2">
              <a:lumMod val="40000"/>
              <a:lumOff val="60000"/>
            </a:schemeClr>
          </a:solidFill>
          <a:ln>
            <a:no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rgbClr val="3F3F3F"/>
                </a:solidFill>
                <a:latin typeface="Century Gothic"/>
                <a:cs typeface="Calibri"/>
              </a:rPr>
              <a:t>Establish</a:t>
            </a:r>
            <a:endParaRPr lang="en-US" sz="1400" dirty="0">
              <a:solidFill>
                <a:srgbClr val="3F3F3F"/>
              </a:solidFill>
              <a:cs typeface="Calibri"/>
            </a:endParaRPr>
          </a:p>
          <a:p>
            <a:pPr algn="ctr"/>
            <a:r>
              <a:rPr lang="en-US" sz="1400" b="1" dirty="0">
                <a:solidFill>
                  <a:srgbClr val="3F3F3F"/>
                </a:solidFill>
                <a:latin typeface="Century Gothic"/>
                <a:cs typeface="Calibri"/>
              </a:rPr>
              <a:t> Threshold</a:t>
            </a:r>
          </a:p>
        </p:txBody>
      </p:sp>
      <p:sp>
        <p:nvSpPr>
          <p:cNvPr id="27" name="Oval 26">
            <a:extLst>
              <a:ext uri="{FF2B5EF4-FFF2-40B4-BE49-F238E27FC236}">
                <a16:creationId xmlns:a16="http://schemas.microsoft.com/office/drawing/2014/main" id="{AD8C89F3-71DC-42B1-804C-5C4D1969A250}"/>
              </a:ext>
            </a:extLst>
          </p:cNvPr>
          <p:cNvSpPr/>
          <p:nvPr/>
        </p:nvSpPr>
        <p:spPr>
          <a:xfrm>
            <a:off x="816615" y="3328702"/>
            <a:ext cx="1867203" cy="729613"/>
          </a:xfrm>
          <a:prstGeom prst="ellipse">
            <a:avLst/>
          </a:prstGeom>
          <a:solidFill>
            <a:schemeClr val="accent2">
              <a:lumMod val="40000"/>
              <a:lumOff val="60000"/>
            </a:schemeClr>
          </a:solidFill>
          <a:ln>
            <a:no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rgbClr val="3F3F3F"/>
                </a:solidFill>
                <a:latin typeface="Century Gothic"/>
                <a:cs typeface="Calibri"/>
              </a:rPr>
              <a:t>Image Differencing (1-year step)</a:t>
            </a:r>
            <a:endParaRPr lang="en-US" dirty="0"/>
          </a:p>
        </p:txBody>
      </p:sp>
      <p:sp>
        <p:nvSpPr>
          <p:cNvPr id="32" name="Arrow: Down 31">
            <a:extLst>
              <a:ext uri="{FF2B5EF4-FFF2-40B4-BE49-F238E27FC236}">
                <a16:creationId xmlns:a16="http://schemas.microsoft.com/office/drawing/2014/main" id="{099BF5D1-E01E-4FE5-B01E-ABB79657D749}"/>
              </a:ext>
            </a:extLst>
          </p:cNvPr>
          <p:cNvSpPr/>
          <p:nvPr/>
        </p:nvSpPr>
        <p:spPr>
          <a:xfrm rot="16200000">
            <a:off x="4600725" y="3457400"/>
            <a:ext cx="564396" cy="50724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grpSp>
        <p:nvGrpSpPr>
          <p:cNvPr id="5" name="Group 4">
            <a:extLst>
              <a:ext uri="{FF2B5EF4-FFF2-40B4-BE49-F238E27FC236}">
                <a16:creationId xmlns:a16="http://schemas.microsoft.com/office/drawing/2014/main" id="{9CAC7B7A-3E34-41F3-949F-916D8B37C31A}"/>
              </a:ext>
            </a:extLst>
          </p:cNvPr>
          <p:cNvGrpSpPr/>
          <p:nvPr/>
        </p:nvGrpSpPr>
        <p:grpSpPr>
          <a:xfrm>
            <a:off x="10510605" y="485930"/>
            <a:ext cx="1686390" cy="1036820"/>
            <a:chOff x="10680347" y="247685"/>
            <a:chExt cx="2380787" cy="1475834"/>
          </a:xfrm>
        </p:grpSpPr>
        <p:sp>
          <p:nvSpPr>
            <p:cNvPr id="48" name="Rectangle 47">
              <a:extLst>
                <a:ext uri="{FF2B5EF4-FFF2-40B4-BE49-F238E27FC236}">
                  <a16:creationId xmlns:a16="http://schemas.microsoft.com/office/drawing/2014/main" id="{DAADFFB4-13B6-42E7-ADF4-9A79A46AAE1C}"/>
                </a:ext>
              </a:extLst>
            </p:cNvPr>
            <p:cNvSpPr/>
            <p:nvPr/>
          </p:nvSpPr>
          <p:spPr>
            <a:xfrm>
              <a:off x="10680347" y="247685"/>
              <a:ext cx="2380787" cy="1475834"/>
            </a:xfrm>
            <a:prstGeom prst="rect">
              <a:avLst/>
            </a:prstGeom>
            <a:solidFill>
              <a:srgbClr val="FA4B00"/>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0" name="Graphic 8" descr="Withering Tree outline">
              <a:extLst>
                <a:ext uri="{FF2B5EF4-FFF2-40B4-BE49-F238E27FC236}">
                  <a16:creationId xmlns:a16="http://schemas.microsoft.com/office/drawing/2014/main" id="{EAEDD7E8-4AC9-4088-8C2F-B7A61A103E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9262" y="413511"/>
              <a:ext cx="1112573" cy="1112573"/>
            </a:xfrm>
            <a:prstGeom prst="rect">
              <a:avLst/>
            </a:prstGeom>
          </p:spPr>
        </p:pic>
      </p:grpSp>
    </p:spTree>
    <p:extLst>
      <p:ext uri="{BB962C8B-B14F-4D97-AF65-F5344CB8AC3E}">
        <p14:creationId xmlns:p14="http://schemas.microsoft.com/office/powerpoint/2010/main" val="1135878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endParaRPr lang="en-US" sz="2000" dirty="0">
              <a:solidFill>
                <a:schemeClr val="tx1">
                  <a:lumMod val="75000"/>
                  <a:lumOff val="25000"/>
                </a:schemeClr>
              </a:solidFill>
              <a:latin typeface="Century Gothic"/>
              <a:cs typeface="Calibri" panose="020F0502020204030204"/>
            </a:endParaRPr>
          </a:p>
        </p:txBody>
      </p:sp>
      <p:sp>
        <p:nvSpPr>
          <p:cNvPr id="6" name="Title 1">
            <a:extLst>
              <a:ext uri="{FF2B5EF4-FFF2-40B4-BE49-F238E27FC236}">
                <a16:creationId xmlns:a16="http://schemas.microsoft.com/office/drawing/2014/main" id="{6954BE21-943F-4AB8-99AE-B49B00D80843}"/>
              </a:ext>
            </a:extLst>
          </p:cNvPr>
          <p:cNvSpPr txBox="1">
            <a:spLocks/>
          </p:cNvSpPr>
          <p:nvPr/>
        </p:nvSpPr>
        <p:spPr>
          <a:xfrm>
            <a:off x="149671" y="162624"/>
            <a:ext cx="11415420" cy="92316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RESULTS: </a:t>
            </a:r>
            <a:r>
              <a:rPr lang="en-US" sz="3600" b="1" dirty="0">
                <a:solidFill>
                  <a:srgbClr val="69A478"/>
                </a:solidFill>
                <a:latin typeface="Century Gothic"/>
              </a:rPr>
              <a:t>POTENTIAL PINYON IPS DISTURBANCE</a:t>
            </a:r>
            <a:endParaRPr lang="en-US" sz="4000" b="1" dirty="0">
              <a:solidFill>
                <a:srgbClr val="69A478"/>
              </a:solidFill>
              <a:latin typeface="Century Gothic"/>
            </a:endParaRPr>
          </a:p>
        </p:txBody>
      </p:sp>
      <p:pic>
        <p:nvPicPr>
          <p:cNvPr id="4" name="Picture 4" descr="Map, scatter chart&#10;&#10;Description automatically generated">
            <a:extLst>
              <a:ext uri="{FF2B5EF4-FFF2-40B4-BE49-F238E27FC236}">
                <a16:creationId xmlns:a16="http://schemas.microsoft.com/office/drawing/2014/main" id="{67E6BB5A-67F1-419A-B4ED-9815B1DEE42C}"/>
              </a:ext>
            </a:extLst>
          </p:cNvPr>
          <p:cNvPicPr>
            <a:picLocks noChangeAspect="1"/>
          </p:cNvPicPr>
          <p:nvPr/>
        </p:nvPicPr>
        <p:blipFill>
          <a:blip r:embed="rId3"/>
          <a:stretch>
            <a:fillRect/>
          </a:stretch>
        </p:blipFill>
        <p:spPr>
          <a:xfrm>
            <a:off x="252238" y="805696"/>
            <a:ext cx="6561678" cy="5050256"/>
          </a:xfrm>
          <a:prstGeom prst="rect">
            <a:avLst/>
          </a:prstGeom>
        </p:spPr>
      </p:pic>
      <p:pic>
        <p:nvPicPr>
          <p:cNvPr id="5" name="Picture 6">
            <a:extLst>
              <a:ext uri="{FF2B5EF4-FFF2-40B4-BE49-F238E27FC236}">
                <a16:creationId xmlns:a16="http://schemas.microsoft.com/office/drawing/2014/main" id="{A03E1528-E72F-41A3-8E92-BB1B75A5949F}"/>
              </a:ext>
            </a:extLst>
          </p:cNvPr>
          <p:cNvPicPr>
            <a:picLocks noChangeAspect="1"/>
          </p:cNvPicPr>
          <p:nvPr/>
        </p:nvPicPr>
        <p:blipFill rotWithShape="1">
          <a:blip r:embed="rId4"/>
          <a:srcRect l="3101" t="5519" r="19121" b="4545"/>
          <a:stretch/>
        </p:blipFill>
        <p:spPr>
          <a:xfrm>
            <a:off x="7309009" y="1113988"/>
            <a:ext cx="3766933" cy="3464798"/>
          </a:xfrm>
          <a:prstGeom prst="rect">
            <a:avLst/>
          </a:prstGeom>
        </p:spPr>
      </p:pic>
      <p:pic>
        <p:nvPicPr>
          <p:cNvPr id="9" name="Picture 6">
            <a:extLst>
              <a:ext uri="{FF2B5EF4-FFF2-40B4-BE49-F238E27FC236}">
                <a16:creationId xmlns:a16="http://schemas.microsoft.com/office/drawing/2014/main" id="{1153E8D2-9BB4-4D8A-B18A-C627AEA4C36B}"/>
              </a:ext>
            </a:extLst>
          </p:cNvPr>
          <p:cNvPicPr>
            <a:picLocks noChangeAspect="1"/>
          </p:cNvPicPr>
          <p:nvPr/>
        </p:nvPicPr>
        <p:blipFill rotWithShape="1">
          <a:blip r:embed="rId4"/>
          <a:srcRect l="74704" t="55952" r="4856" b="18603"/>
          <a:stretch/>
        </p:blipFill>
        <p:spPr>
          <a:xfrm>
            <a:off x="10042451" y="4919368"/>
            <a:ext cx="2149248" cy="1698322"/>
          </a:xfrm>
          <a:prstGeom prst="rect">
            <a:avLst/>
          </a:prstGeom>
        </p:spPr>
      </p:pic>
      <p:sp>
        <p:nvSpPr>
          <p:cNvPr id="10" name="Rectangle 9">
            <a:extLst>
              <a:ext uri="{FF2B5EF4-FFF2-40B4-BE49-F238E27FC236}">
                <a16:creationId xmlns:a16="http://schemas.microsoft.com/office/drawing/2014/main" id="{C2AF0BDD-E8AD-4E41-B2D0-DC99CDC5E90A}"/>
              </a:ext>
            </a:extLst>
          </p:cNvPr>
          <p:cNvSpPr/>
          <p:nvPr/>
        </p:nvSpPr>
        <p:spPr>
          <a:xfrm>
            <a:off x="10207508" y="5042700"/>
            <a:ext cx="1768592" cy="809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54AAC7A-CB07-487A-8D90-3FEE4BA43802}"/>
              </a:ext>
            </a:extLst>
          </p:cNvPr>
          <p:cNvSpPr txBox="1"/>
          <p:nvPr/>
        </p:nvSpPr>
        <p:spPr>
          <a:xfrm>
            <a:off x="10008901" y="5121974"/>
            <a:ext cx="2017624" cy="738664"/>
          </a:xfrm>
          <a:prstGeom prst="rect">
            <a:avLst/>
          </a:prstGeom>
          <a:no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Years of Consecutive Vegetation Productivity Decline</a:t>
            </a:r>
          </a:p>
        </p:txBody>
      </p:sp>
      <p:sp>
        <p:nvSpPr>
          <p:cNvPr id="17" name="Rectangle 16">
            <a:extLst>
              <a:ext uri="{FF2B5EF4-FFF2-40B4-BE49-F238E27FC236}">
                <a16:creationId xmlns:a16="http://schemas.microsoft.com/office/drawing/2014/main" id="{088FE921-21A5-42BE-9D6D-1388E7FD765A}"/>
              </a:ext>
            </a:extLst>
          </p:cNvPr>
          <p:cNvSpPr/>
          <p:nvPr/>
        </p:nvSpPr>
        <p:spPr>
          <a:xfrm>
            <a:off x="8383874" y="1572864"/>
            <a:ext cx="1333291" cy="1018928"/>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F6665ACA-56C3-4854-B702-5229F6F00BDC}"/>
              </a:ext>
            </a:extLst>
          </p:cNvPr>
          <p:cNvCxnSpPr>
            <a:cxnSpLocks/>
          </p:cNvCxnSpPr>
          <p:nvPr/>
        </p:nvCxnSpPr>
        <p:spPr>
          <a:xfrm>
            <a:off x="6633497" y="1088083"/>
            <a:ext cx="1768312" cy="506382"/>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B9ED496-B301-431B-9F45-EC77D06E1B9D}"/>
              </a:ext>
            </a:extLst>
          </p:cNvPr>
          <p:cNvCxnSpPr>
            <a:cxnSpLocks/>
          </p:cNvCxnSpPr>
          <p:nvPr/>
        </p:nvCxnSpPr>
        <p:spPr>
          <a:xfrm flipV="1">
            <a:off x="6633497" y="2569486"/>
            <a:ext cx="1730969" cy="2998469"/>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2BACA7E-6DC0-432C-92CB-05E6428AE275}"/>
              </a:ext>
            </a:extLst>
          </p:cNvPr>
          <p:cNvSpPr txBox="1"/>
          <p:nvPr/>
        </p:nvSpPr>
        <p:spPr>
          <a:xfrm>
            <a:off x="11229833" y="7215115"/>
            <a:ext cx="4230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t>5</a:t>
            </a:r>
            <a:endParaRPr lang="en-US" sz="1400" dirty="0">
              <a:cs typeface="Calibri"/>
            </a:endParaRPr>
          </a:p>
        </p:txBody>
      </p:sp>
      <p:sp>
        <p:nvSpPr>
          <p:cNvPr id="18" name="Rectangle 17">
            <a:extLst>
              <a:ext uri="{FF2B5EF4-FFF2-40B4-BE49-F238E27FC236}">
                <a16:creationId xmlns:a16="http://schemas.microsoft.com/office/drawing/2014/main" id="{8D8EA8D3-945E-49F7-9B1D-F61747A97532}"/>
              </a:ext>
            </a:extLst>
          </p:cNvPr>
          <p:cNvSpPr/>
          <p:nvPr/>
        </p:nvSpPr>
        <p:spPr>
          <a:xfrm>
            <a:off x="10691436" y="3216599"/>
            <a:ext cx="975744" cy="1026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86FC1D7-8957-4D55-A9E8-CFB7FA91E986}"/>
              </a:ext>
            </a:extLst>
          </p:cNvPr>
          <p:cNvSpPr/>
          <p:nvPr/>
        </p:nvSpPr>
        <p:spPr>
          <a:xfrm>
            <a:off x="10561356" y="5857013"/>
            <a:ext cx="134133" cy="230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5</a:t>
            </a:r>
          </a:p>
        </p:txBody>
      </p:sp>
      <p:sp>
        <p:nvSpPr>
          <p:cNvPr id="22" name="Rectangle 21">
            <a:extLst>
              <a:ext uri="{FF2B5EF4-FFF2-40B4-BE49-F238E27FC236}">
                <a16:creationId xmlns:a16="http://schemas.microsoft.com/office/drawing/2014/main" id="{922D6673-50C7-4AA3-A9AE-161B46E85B4A}"/>
              </a:ext>
            </a:extLst>
          </p:cNvPr>
          <p:cNvSpPr/>
          <p:nvPr/>
        </p:nvSpPr>
        <p:spPr>
          <a:xfrm>
            <a:off x="10714466" y="2969090"/>
            <a:ext cx="1146339" cy="1231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476CA41A-583D-4FEC-972D-436E6E876C2C}"/>
              </a:ext>
            </a:extLst>
          </p:cNvPr>
          <p:cNvSpPr txBox="1"/>
          <p:nvPr/>
        </p:nvSpPr>
        <p:spPr>
          <a:xfrm>
            <a:off x="4950533" y="2438163"/>
            <a:ext cx="92580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rgbClr val="404040"/>
              </a:solidFill>
              <a:latin typeface="Century Gothic"/>
            </a:endParaRPr>
          </a:p>
        </p:txBody>
      </p:sp>
      <p:sp>
        <p:nvSpPr>
          <p:cNvPr id="24" name="Rectangle 23">
            <a:extLst>
              <a:ext uri="{FF2B5EF4-FFF2-40B4-BE49-F238E27FC236}">
                <a16:creationId xmlns:a16="http://schemas.microsoft.com/office/drawing/2014/main" id="{E6F4273C-03BF-4993-A1B4-BAC19CD4DA3B}"/>
              </a:ext>
            </a:extLst>
          </p:cNvPr>
          <p:cNvSpPr/>
          <p:nvPr/>
        </p:nvSpPr>
        <p:spPr>
          <a:xfrm>
            <a:off x="10580406" y="6141625"/>
            <a:ext cx="134133" cy="230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0</a:t>
            </a:r>
          </a:p>
        </p:txBody>
      </p:sp>
      <p:sp>
        <p:nvSpPr>
          <p:cNvPr id="25" name="Rectangle 24">
            <a:extLst>
              <a:ext uri="{FF2B5EF4-FFF2-40B4-BE49-F238E27FC236}">
                <a16:creationId xmlns:a16="http://schemas.microsoft.com/office/drawing/2014/main" id="{7E998F76-9269-4B25-92A4-F31FB2CA02D8}"/>
              </a:ext>
            </a:extLst>
          </p:cNvPr>
          <p:cNvSpPr/>
          <p:nvPr/>
        </p:nvSpPr>
        <p:spPr>
          <a:xfrm>
            <a:off x="10551831" y="6350285"/>
            <a:ext cx="1146341" cy="26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Study Area</a:t>
            </a:r>
          </a:p>
        </p:txBody>
      </p:sp>
      <p:sp>
        <p:nvSpPr>
          <p:cNvPr id="32" name="Rectangle 31">
            <a:extLst>
              <a:ext uri="{FF2B5EF4-FFF2-40B4-BE49-F238E27FC236}">
                <a16:creationId xmlns:a16="http://schemas.microsoft.com/office/drawing/2014/main" id="{DAA44117-A838-4709-A9E3-DDE25D4AA293}"/>
              </a:ext>
            </a:extLst>
          </p:cNvPr>
          <p:cNvSpPr/>
          <p:nvPr/>
        </p:nvSpPr>
        <p:spPr>
          <a:xfrm>
            <a:off x="7306898" y="4407366"/>
            <a:ext cx="2182182" cy="207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
        <p:nvSpPr>
          <p:cNvPr id="33" name="Rectangle 32">
            <a:extLst>
              <a:ext uri="{FF2B5EF4-FFF2-40B4-BE49-F238E27FC236}">
                <a16:creationId xmlns:a16="http://schemas.microsoft.com/office/drawing/2014/main" id="{8189FCF1-2877-42AA-9A72-37C734788617}"/>
              </a:ext>
            </a:extLst>
          </p:cNvPr>
          <p:cNvSpPr/>
          <p:nvPr/>
        </p:nvSpPr>
        <p:spPr>
          <a:xfrm>
            <a:off x="10011400" y="4995173"/>
            <a:ext cx="1961941" cy="1633291"/>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336C4C4C-9A3B-4511-AB33-A93D39929ADB}"/>
              </a:ext>
            </a:extLst>
          </p:cNvPr>
          <p:cNvSpPr/>
          <p:nvPr/>
        </p:nvSpPr>
        <p:spPr>
          <a:xfrm>
            <a:off x="11390780" y="1987506"/>
            <a:ext cx="348622" cy="231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Century Gothic"/>
                <a:cs typeface="Calibri"/>
              </a:rPr>
              <a:t>N</a:t>
            </a:r>
          </a:p>
        </p:txBody>
      </p:sp>
      <p:pic>
        <p:nvPicPr>
          <p:cNvPr id="42" name="Picture 6" descr="A picture containing map&#10;&#10;Description automatically generated">
            <a:extLst>
              <a:ext uri="{FF2B5EF4-FFF2-40B4-BE49-F238E27FC236}">
                <a16:creationId xmlns:a16="http://schemas.microsoft.com/office/drawing/2014/main" id="{C801679D-17B4-4392-882D-5059255AFE4D}"/>
              </a:ext>
            </a:extLst>
          </p:cNvPr>
          <p:cNvPicPr>
            <a:picLocks noChangeAspect="1"/>
          </p:cNvPicPr>
          <p:nvPr/>
        </p:nvPicPr>
        <p:blipFill rotWithShape="1">
          <a:blip r:embed="rId4"/>
          <a:srcRect l="87608" t="14634" r="5852" b="76585"/>
          <a:stretch/>
        </p:blipFill>
        <p:spPr>
          <a:xfrm>
            <a:off x="11295700" y="2181651"/>
            <a:ext cx="512201" cy="576415"/>
          </a:xfrm>
          <a:prstGeom prst="rect">
            <a:avLst/>
          </a:prstGeom>
        </p:spPr>
      </p:pic>
      <p:grpSp>
        <p:nvGrpSpPr>
          <p:cNvPr id="2" name="Group 1">
            <a:extLst>
              <a:ext uri="{FF2B5EF4-FFF2-40B4-BE49-F238E27FC236}">
                <a16:creationId xmlns:a16="http://schemas.microsoft.com/office/drawing/2014/main" id="{78E3CF13-381D-45FA-8D67-F16F4BC9092C}"/>
              </a:ext>
            </a:extLst>
          </p:cNvPr>
          <p:cNvGrpSpPr/>
          <p:nvPr/>
        </p:nvGrpSpPr>
        <p:grpSpPr>
          <a:xfrm>
            <a:off x="7099345" y="4724212"/>
            <a:ext cx="2618007" cy="652197"/>
            <a:chOff x="7652753" y="5898847"/>
            <a:chExt cx="2630617" cy="592666"/>
          </a:xfrm>
        </p:grpSpPr>
        <p:sp>
          <p:nvSpPr>
            <p:cNvPr id="27" name="Rectangle 26">
              <a:extLst>
                <a:ext uri="{FF2B5EF4-FFF2-40B4-BE49-F238E27FC236}">
                  <a16:creationId xmlns:a16="http://schemas.microsoft.com/office/drawing/2014/main" id="{70C4973F-C08E-417A-AA25-3F2B56D4AB8F}"/>
                </a:ext>
              </a:extLst>
            </p:cNvPr>
            <p:cNvSpPr/>
            <p:nvPr/>
          </p:nvSpPr>
          <p:spPr>
            <a:xfrm>
              <a:off x="7767562" y="5898847"/>
              <a:ext cx="2515808" cy="5926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14">
              <a:extLst>
                <a:ext uri="{FF2B5EF4-FFF2-40B4-BE49-F238E27FC236}">
                  <a16:creationId xmlns:a16="http://schemas.microsoft.com/office/drawing/2014/main" id="{FDD5B807-0DE7-47C2-ABB0-37FC7EAF8701}"/>
                </a:ext>
              </a:extLst>
            </p:cNvPr>
            <p:cNvPicPr>
              <a:picLocks noChangeAspect="1"/>
            </p:cNvPicPr>
            <p:nvPr/>
          </p:nvPicPr>
          <p:blipFill>
            <a:blip r:embed="rId5"/>
            <a:stretch>
              <a:fillRect/>
            </a:stretch>
          </p:blipFill>
          <p:spPr>
            <a:xfrm>
              <a:off x="7926161" y="6046787"/>
              <a:ext cx="2181678" cy="388711"/>
            </a:xfrm>
            <a:prstGeom prst="rect">
              <a:avLst/>
            </a:prstGeom>
          </p:spPr>
        </p:pic>
        <p:sp>
          <p:nvSpPr>
            <p:cNvPr id="29" name="Rectangle 28">
              <a:extLst>
                <a:ext uri="{FF2B5EF4-FFF2-40B4-BE49-F238E27FC236}">
                  <a16:creationId xmlns:a16="http://schemas.microsoft.com/office/drawing/2014/main" id="{6006908A-044C-452A-96A4-69A27538BF55}"/>
                </a:ext>
              </a:extLst>
            </p:cNvPr>
            <p:cNvSpPr/>
            <p:nvPr/>
          </p:nvSpPr>
          <p:spPr>
            <a:xfrm>
              <a:off x="7652753" y="5942125"/>
              <a:ext cx="2044094" cy="2902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A3F6777A-D160-4495-891F-5ED4C7EBC5DD}"/>
                </a:ext>
              </a:extLst>
            </p:cNvPr>
            <p:cNvSpPr txBox="1"/>
            <p:nvPr/>
          </p:nvSpPr>
          <p:spPr>
            <a:xfrm>
              <a:off x="7850316" y="5970869"/>
              <a:ext cx="38476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0</a:t>
              </a:r>
            </a:p>
          </p:txBody>
        </p:sp>
        <p:sp>
          <p:nvSpPr>
            <p:cNvPr id="34" name="TextBox 33">
              <a:extLst>
                <a:ext uri="{FF2B5EF4-FFF2-40B4-BE49-F238E27FC236}">
                  <a16:creationId xmlns:a16="http://schemas.microsoft.com/office/drawing/2014/main" id="{587CE7F7-F901-42CB-B0DF-28EE72A5AE7C}"/>
                </a:ext>
              </a:extLst>
            </p:cNvPr>
            <p:cNvSpPr txBox="1"/>
            <p:nvPr/>
          </p:nvSpPr>
          <p:spPr>
            <a:xfrm>
              <a:off x="9471078" y="5970868"/>
              <a:ext cx="493623" cy="2796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20</a:t>
              </a:r>
            </a:p>
          </p:txBody>
        </p:sp>
        <p:sp>
          <p:nvSpPr>
            <p:cNvPr id="37" name="Rectangle 36">
              <a:extLst>
                <a:ext uri="{FF2B5EF4-FFF2-40B4-BE49-F238E27FC236}">
                  <a16:creationId xmlns:a16="http://schemas.microsoft.com/office/drawing/2014/main" id="{664BB135-FE7D-4C34-A5F9-7F8D2069C89E}"/>
                </a:ext>
              </a:extLst>
            </p:cNvPr>
            <p:cNvSpPr/>
            <p:nvPr/>
          </p:nvSpPr>
          <p:spPr>
            <a:xfrm>
              <a:off x="9666513" y="6201226"/>
              <a:ext cx="616856" cy="2298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8C444A7E-7D7D-4CC5-98E5-45F61D855182}"/>
                </a:ext>
              </a:extLst>
            </p:cNvPr>
            <p:cNvSpPr txBox="1"/>
            <p:nvPr/>
          </p:nvSpPr>
          <p:spPr>
            <a:xfrm>
              <a:off x="9664599" y="6164391"/>
              <a:ext cx="57829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Km</a:t>
              </a:r>
            </a:p>
          </p:txBody>
        </p:sp>
      </p:grpSp>
      <p:pic>
        <p:nvPicPr>
          <p:cNvPr id="8" name="Picture 10">
            <a:extLst>
              <a:ext uri="{FF2B5EF4-FFF2-40B4-BE49-F238E27FC236}">
                <a16:creationId xmlns:a16="http://schemas.microsoft.com/office/drawing/2014/main" id="{4B133FAB-A6BA-47EC-BD49-5E76CB080B43}"/>
              </a:ext>
            </a:extLst>
          </p:cNvPr>
          <p:cNvPicPr>
            <a:picLocks noChangeAspect="1"/>
          </p:cNvPicPr>
          <p:nvPr/>
        </p:nvPicPr>
        <p:blipFill>
          <a:blip r:embed="rId6"/>
          <a:stretch>
            <a:fillRect/>
          </a:stretch>
        </p:blipFill>
        <p:spPr>
          <a:xfrm>
            <a:off x="4572000" y="5153025"/>
            <a:ext cx="1133475" cy="171450"/>
          </a:xfrm>
          <a:prstGeom prst="rect">
            <a:avLst/>
          </a:prstGeom>
        </p:spPr>
      </p:pic>
      <p:sp>
        <p:nvSpPr>
          <p:cNvPr id="13" name="Rectangle 12">
            <a:extLst>
              <a:ext uri="{FF2B5EF4-FFF2-40B4-BE49-F238E27FC236}">
                <a16:creationId xmlns:a16="http://schemas.microsoft.com/office/drawing/2014/main" id="{73E541A5-3D7C-4FE6-B079-B057F5E5D496}"/>
              </a:ext>
            </a:extLst>
          </p:cNvPr>
          <p:cNvSpPr/>
          <p:nvPr/>
        </p:nvSpPr>
        <p:spPr>
          <a:xfrm>
            <a:off x="4651420" y="4828987"/>
            <a:ext cx="1095315" cy="3194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
        <p:nvSpPr>
          <p:cNvPr id="14" name="TextBox 13">
            <a:extLst>
              <a:ext uri="{FF2B5EF4-FFF2-40B4-BE49-F238E27FC236}">
                <a16:creationId xmlns:a16="http://schemas.microsoft.com/office/drawing/2014/main" id="{A941F079-F3EA-4522-81FE-F27B912453AF}"/>
              </a:ext>
            </a:extLst>
          </p:cNvPr>
          <p:cNvSpPr txBox="1"/>
          <p:nvPr/>
        </p:nvSpPr>
        <p:spPr>
          <a:xfrm>
            <a:off x="4519933" y="4898718"/>
            <a:ext cx="430290" cy="3386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0</a:t>
            </a:r>
          </a:p>
        </p:txBody>
      </p:sp>
      <p:sp>
        <p:nvSpPr>
          <p:cNvPr id="15" name="TextBox 14">
            <a:extLst>
              <a:ext uri="{FF2B5EF4-FFF2-40B4-BE49-F238E27FC236}">
                <a16:creationId xmlns:a16="http://schemas.microsoft.com/office/drawing/2014/main" id="{7D547F5A-EC8A-4A47-950D-79BB87B2AD81}"/>
              </a:ext>
            </a:extLst>
          </p:cNvPr>
          <p:cNvSpPr txBox="1"/>
          <p:nvPr/>
        </p:nvSpPr>
        <p:spPr>
          <a:xfrm>
            <a:off x="5532354" y="4889192"/>
            <a:ext cx="27580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4</a:t>
            </a:r>
          </a:p>
        </p:txBody>
      </p:sp>
      <p:sp>
        <p:nvSpPr>
          <p:cNvPr id="16" name="TextBox 15">
            <a:extLst>
              <a:ext uri="{FF2B5EF4-FFF2-40B4-BE49-F238E27FC236}">
                <a16:creationId xmlns:a16="http://schemas.microsoft.com/office/drawing/2014/main" id="{234E4F05-4D51-4533-8EE5-29D0790B365D}"/>
              </a:ext>
            </a:extLst>
          </p:cNvPr>
          <p:cNvSpPr txBox="1"/>
          <p:nvPr/>
        </p:nvSpPr>
        <p:spPr>
          <a:xfrm>
            <a:off x="5615421" y="5073579"/>
            <a:ext cx="646710" cy="3386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rPr>
              <a:t>Km</a:t>
            </a:r>
          </a:p>
        </p:txBody>
      </p:sp>
      <p:grpSp>
        <p:nvGrpSpPr>
          <p:cNvPr id="40" name="Group 39">
            <a:extLst>
              <a:ext uri="{FF2B5EF4-FFF2-40B4-BE49-F238E27FC236}">
                <a16:creationId xmlns:a16="http://schemas.microsoft.com/office/drawing/2014/main" id="{46784E1D-5B74-4459-B565-486DEC8175F6}"/>
              </a:ext>
            </a:extLst>
          </p:cNvPr>
          <p:cNvGrpSpPr/>
          <p:nvPr/>
        </p:nvGrpSpPr>
        <p:grpSpPr>
          <a:xfrm>
            <a:off x="10510605" y="485930"/>
            <a:ext cx="1686390" cy="1036820"/>
            <a:chOff x="10680347" y="247685"/>
            <a:chExt cx="2380787" cy="1475834"/>
          </a:xfrm>
        </p:grpSpPr>
        <p:sp>
          <p:nvSpPr>
            <p:cNvPr id="41" name="Rectangle 40">
              <a:extLst>
                <a:ext uri="{FF2B5EF4-FFF2-40B4-BE49-F238E27FC236}">
                  <a16:creationId xmlns:a16="http://schemas.microsoft.com/office/drawing/2014/main" id="{D1FB16DC-5AC5-4222-84D2-FDF2D15F4D69}"/>
                </a:ext>
              </a:extLst>
            </p:cNvPr>
            <p:cNvSpPr/>
            <p:nvPr/>
          </p:nvSpPr>
          <p:spPr>
            <a:xfrm>
              <a:off x="10680347" y="247685"/>
              <a:ext cx="2380787" cy="1475834"/>
            </a:xfrm>
            <a:prstGeom prst="rect">
              <a:avLst/>
            </a:prstGeom>
            <a:solidFill>
              <a:srgbClr val="FA4B00"/>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3" name="Graphic 8" descr="Withering Tree outline">
              <a:extLst>
                <a:ext uri="{FF2B5EF4-FFF2-40B4-BE49-F238E27FC236}">
                  <a16:creationId xmlns:a16="http://schemas.microsoft.com/office/drawing/2014/main" id="{CD66CC88-5E9A-47B0-B0D1-BE01B056F6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39262" y="413511"/>
              <a:ext cx="1112573" cy="1112573"/>
            </a:xfrm>
            <a:prstGeom prst="rect">
              <a:avLst/>
            </a:prstGeom>
          </p:spPr>
        </p:pic>
      </p:grpSp>
    </p:spTree>
    <p:extLst>
      <p:ext uri="{BB962C8B-B14F-4D97-AF65-F5344CB8AC3E}">
        <p14:creationId xmlns:p14="http://schemas.microsoft.com/office/powerpoint/2010/main" val="3094922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endParaRPr lang="en-US" sz="2000">
              <a:solidFill>
                <a:schemeClr val="tx1">
                  <a:lumMod val="75000"/>
                  <a:lumOff val="25000"/>
                </a:schemeClr>
              </a:solidFill>
              <a:latin typeface="Century Gothic"/>
              <a:cs typeface="Calibri" panose="020F0502020204030204"/>
            </a:endParaRPr>
          </a:p>
        </p:txBody>
      </p:sp>
      <p:sp>
        <p:nvSpPr>
          <p:cNvPr id="6" name="Title 1">
            <a:extLst>
              <a:ext uri="{FF2B5EF4-FFF2-40B4-BE49-F238E27FC236}">
                <a16:creationId xmlns:a16="http://schemas.microsoft.com/office/drawing/2014/main" id="{6954BE21-943F-4AB8-99AE-B49B00D80843}"/>
              </a:ext>
            </a:extLst>
          </p:cNvPr>
          <p:cNvSpPr txBox="1">
            <a:spLocks/>
          </p:cNvSpPr>
          <p:nvPr/>
        </p:nvSpPr>
        <p:spPr>
          <a:xfrm>
            <a:off x="220567" y="385104"/>
            <a:ext cx="11861118" cy="40557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RESULTS: POTENTIAL PINYON IPS DISTURBANCE</a:t>
            </a:r>
          </a:p>
        </p:txBody>
      </p:sp>
      <p:pic>
        <p:nvPicPr>
          <p:cNvPr id="35" name="Picture 34" descr="A picture containing text, envelope, businesscard&#10;&#10;Description automatically generated">
            <a:extLst>
              <a:ext uri="{FF2B5EF4-FFF2-40B4-BE49-F238E27FC236}">
                <a16:creationId xmlns:a16="http://schemas.microsoft.com/office/drawing/2014/main" id="{E6D01A57-910D-4F56-B4A2-6FA2190BD3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4723" y="795695"/>
            <a:ext cx="7727770" cy="5968419"/>
          </a:xfrm>
          <a:prstGeom prst="rect">
            <a:avLst/>
          </a:prstGeom>
        </p:spPr>
      </p:pic>
      <p:sp>
        <p:nvSpPr>
          <p:cNvPr id="44" name="Rectangle 43">
            <a:extLst>
              <a:ext uri="{FF2B5EF4-FFF2-40B4-BE49-F238E27FC236}">
                <a16:creationId xmlns:a16="http://schemas.microsoft.com/office/drawing/2014/main" id="{C50C4D6D-3374-41EE-82B4-D16F40F6C547}"/>
              </a:ext>
            </a:extLst>
          </p:cNvPr>
          <p:cNvSpPr/>
          <p:nvPr/>
        </p:nvSpPr>
        <p:spPr>
          <a:xfrm>
            <a:off x="10191419" y="5170578"/>
            <a:ext cx="1768592" cy="93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FE7BD69-76EA-4C42-A776-EFC193C2B3BB}"/>
              </a:ext>
            </a:extLst>
          </p:cNvPr>
          <p:cNvSpPr/>
          <p:nvPr/>
        </p:nvSpPr>
        <p:spPr>
          <a:xfrm>
            <a:off x="7224096" y="5228732"/>
            <a:ext cx="1200518" cy="706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864964E-F239-48AE-B7FB-1473365D8B7C}"/>
              </a:ext>
            </a:extLst>
          </p:cNvPr>
          <p:cNvSpPr/>
          <p:nvPr/>
        </p:nvSpPr>
        <p:spPr>
          <a:xfrm>
            <a:off x="6688622" y="4297969"/>
            <a:ext cx="1590563" cy="1046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8C3C38B-ABF7-4BAD-9D1F-A5174DCF4F14}"/>
              </a:ext>
            </a:extLst>
          </p:cNvPr>
          <p:cNvSpPr/>
          <p:nvPr/>
        </p:nvSpPr>
        <p:spPr>
          <a:xfrm>
            <a:off x="10837928" y="5534291"/>
            <a:ext cx="1247052" cy="705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2E27DBE5-337A-4401-BCA9-AD0762B2BAA9}"/>
              </a:ext>
            </a:extLst>
          </p:cNvPr>
          <p:cNvSpPr txBox="1"/>
          <p:nvPr/>
        </p:nvSpPr>
        <p:spPr>
          <a:xfrm>
            <a:off x="7163364" y="5207614"/>
            <a:ext cx="1797945" cy="738664"/>
          </a:xfrm>
          <a:prstGeom prst="rect">
            <a:avLst/>
          </a:prstGeom>
          <a:noFill/>
        </p:spPr>
        <p:txBody>
          <a:bodyPr wrap="square" lIns="91440" tIns="45720" rIns="91440" bIns="45720" rtlCol="0" anchor="t">
            <a:spAutoFit/>
          </a:bodyPr>
          <a:lstStyle/>
          <a:p>
            <a:r>
              <a:rPr lang="en-US" sz="1400">
                <a:latin typeface="Century Gothic"/>
              </a:rPr>
              <a:t>Undisturbed</a:t>
            </a:r>
            <a:endParaRPr lang="en-US" sz="1400">
              <a:latin typeface="Century Gothic" panose="020B0502020202020204" pitchFamily="34" charset="0"/>
            </a:endParaRPr>
          </a:p>
          <a:p>
            <a:r>
              <a:rPr lang="en-US" sz="1400">
                <a:latin typeface="Century Gothic"/>
              </a:rPr>
              <a:t>Disturbed</a:t>
            </a:r>
          </a:p>
          <a:p>
            <a:r>
              <a:rPr lang="en-US" sz="1400">
                <a:latin typeface="Century Gothic"/>
              </a:rPr>
              <a:t>Study Area</a:t>
            </a:r>
          </a:p>
        </p:txBody>
      </p:sp>
      <p:sp>
        <p:nvSpPr>
          <p:cNvPr id="59" name="Rectangle 58">
            <a:extLst>
              <a:ext uri="{FF2B5EF4-FFF2-40B4-BE49-F238E27FC236}">
                <a16:creationId xmlns:a16="http://schemas.microsoft.com/office/drawing/2014/main" id="{95151810-C838-4827-8A25-B23B0B6FB880}"/>
              </a:ext>
            </a:extLst>
          </p:cNvPr>
          <p:cNvSpPr/>
          <p:nvPr/>
        </p:nvSpPr>
        <p:spPr>
          <a:xfrm>
            <a:off x="6686648" y="4544173"/>
            <a:ext cx="1743627" cy="1566042"/>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510B212E-72CB-4F65-9375-909BA5E891B2}"/>
              </a:ext>
            </a:extLst>
          </p:cNvPr>
          <p:cNvGrpSpPr/>
          <p:nvPr/>
        </p:nvGrpSpPr>
        <p:grpSpPr>
          <a:xfrm>
            <a:off x="1799739" y="5774131"/>
            <a:ext cx="2503748" cy="652197"/>
            <a:chOff x="7767562" y="5898847"/>
            <a:chExt cx="2515808" cy="592666"/>
          </a:xfrm>
        </p:grpSpPr>
        <p:sp>
          <p:nvSpPr>
            <p:cNvPr id="61" name="Rectangle 60">
              <a:extLst>
                <a:ext uri="{FF2B5EF4-FFF2-40B4-BE49-F238E27FC236}">
                  <a16:creationId xmlns:a16="http://schemas.microsoft.com/office/drawing/2014/main" id="{634A1EF3-5C2D-470C-843E-AB7770734BF5}"/>
                </a:ext>
              </a:extLst>
            </p:cNvPr>
            <p:cNvSpPr/>
            <p:nvPr/>
          </p:nvSpPr>
          <p:spPr>
            <a:xfrm>
              <a:off x="7767562" y="5898847"/>
              <a:ext cx="2515808" cy="5926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14">
              <a:extLst>
                <a:ext uri="{FF2B5EF4-FFF2-40B4-BE49-F238E27FC236}">
                  <a16:creationId xmlns:a16="http://schemas.microsoft.com/office/drawing/2014/main" id="{73081976-F52B-467A-BBD4-826D26223969}"/>
                </a:ext>
              </a:extLst>
            </p:cNvPr>
            <p:cNvPicPr>
              <a:picLocks noChangeAspect="1"/>
            </p:cNvPicPr>
            <p:nvPr/>
          </p:nvPicPr>
          <p:blipFill>
            <a:blip r:embed="rId4"/>
            <a:stretch>
              <a:fillRect/>
            </a:stretch>
          </p:blipFill>
          <p:spPr>
            <a:xfrm>
              <a:off x="7926161" y="6046787"/>
              <a:ext cx="2181678" cy="388711"/>
            </a:xfrm>
            <a:prstGeom prst="rect">
              <a:avLst/>
            </a:prstGeom>
          </p:spPr>
        </p:pic>
        <p:sp>
          <p:nvSpPr>
            <p:cNvPr id="63" name="Rectangle 62">
              <a:extLst>
                <a:ext uri="{FF2B5EF4-FFF2-40B4-BE49-F238E27FC236}">
                  <a16:creationId xmlns:a16="http://schemas.microsoft.com/office/drawing/2014/main" id="{205E0567-F1DA-419C-9049-42FAB5CE8FA7}"/>
                </a:ext>
              </a:extLst>
            </p:cNvPr>
            <p:cNvSpPr/>
            <p:nvPr/>
          </p:nvSpPr>
          <p:spPr>
            <a:xfrm>
              <a:off x="7812744" y="5931790"/>
              <a:ext cx="2044094" cy="2902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00D43DD-0DBA-4B9A-A2D8-FCE3BE324846}"/>
                </a:ext>
              </a:extLst>
            </p:cNvPr>
            <p:cNvSpPr txBox="1"/>
            <p:nvPr/>
          </p:nvSpPr>
          <p:spPr>
            <a:xfrm>
              <a:off x="7850316" y="5970869"/>
              <a:ext cx="38476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0</a:t>
              </a:r>
            </a:p>
          </p:txBody>
        </p:sp>
        <p:sp>
          <p:nvSpPr>
            <p:cNvPr id="65" name="TextBox 64">
              <a:extLst>
                <a:ext uri="{FF2B5EF4-FFF2-40B4-BE49-F238E27FC236}">
                  <a16:creationId xmlns:a16="http://schemas.microsoft.com/office/drawing/2014/main" id="{6BB62BFC-2C83-41C6-B875-2D27DA78376E}"/>
                </a:ext>
              </a:extLst>
            </p:cNvPr>
            <p:cNvSpPr txBox="1"/>
            <p:nvPr/>
          </p:nvSpPr>
          <p:spPr>
            <a:xfrm>
              <a:off x="9471078" y="5970868"/>
              <a:ext cx="493623" cy="2796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20</a:t>
              </a:r>
            </a:p>
          </p:txBody>
        </p:sp>
        <p:sp>
          <p:nvSpPr>
            <p:cNvPr id="66" name="Rectangle 65">
              <a:extLst>
                <a:ext uri="{FF2B5EF4-FFF2-40B4-BE49-F238E27FC236}">
                  <a16:creationId xmlns:a16="http://schemas.microsoft.com/office/drawing/2014/main" id="{98B6689F-2C89-44C5-A02C-429505FD4ECF}"/>
                </a:ext>
              </a:extLst>
            </p:cNvPr>
            <p:cNvSpPr/>
            <p:nvPr/>
          </p:nvSpPr>
          <p:spPr>
            <a:xfrm>
              <a:off x="9666513" y="6201226"/>
              <a:ext cx="616856" cy="2298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28C21931-AD68-4CCE-A5E7-52E26C30D432}"/>
                </a:ext>
              </a:extLst>
            </p:cNvPr>
            <p:cNvSpPr txBox="1"/>
            <p:nvPr/>
          </p:nvSpPr>
          <p:spPr>
            <a:xfrm>
              <a:off x="9664599" y="6164391"/>
              <a:ext cx="57829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404040"/>
                  </a:solidFill>
                  <a:latin typeface="Century Gothic"/>
                </a:rPr>
                <a:t>Km</a:t>
              </a:r>
            </a:p>
          </p:txBody>
        </p:sp>
      </p:grpSp>
      <p:sp>
        <p:nvSpPr>
          <p:cNvPr id="20" name="TextBox 19">
            <a:extLst>
              <a:ext uri="{FF2B5EF4-FFF2-40B4-BE49-F238E27FC236}">
                <a16:creationId xmlns:a16="http://schemas.microsoft.com/office/drawing/2014/main" id="{6374266E-DBC2-AF0A-46DA-0D49862425F1}"/>
              </a:ext>
            </a:extLst>
          </p:cNvPr>
          <p:cNvSpPr txBox="1"/>
          <p:nvPr/>
        </p:nvSpPr>
        <p:spPr>
          <a:xfrm>
            <a:off x="6686713" y="4696699"/>
            <a:ext cx="1738217" cy="523220"/>
          </a:xfrm>
          <a:prstGeom prst="rect">
            <a:avLst/>
          </a:prstGeom>
          <a:noFill/>
        </p:spPr>
        <p:txBody>
          <a:bodyPr wrap="square" lIns="91440" tIns="45720" rIns="91440" bIns="45720" rtlCol="0" anchor="t">
            <a:spAutoFit/>
          </a:bodyPr>
          <a:lstStyle/>
          <a:p>
            <a:r>
              <a:rPr lang="en-US" sz="1400" dirty="0">
                <a:latin typeface="Century Gothic"/>
              </a:rPr>
              <a:t>Vegetation Disturbance 2021</a:t>
            </a:r>
            <a:endParaRPr lang="en-US" sz="1400" dirty="0">
              <a:latin typeface="Century Gothic" panose="020B0502020202020204" pitchFamily="34" charset="0"/>
            </a:endParaRPr>
          </a:p>
        </p:txBody>
      </p:sp>
    </p:spTree>
    <p:extLst>
      <p:ext uri="{BB962C8B-B14F-4D97-AF65-F5344CB8AC3E}">
        <p14:creationId xmlns:p14="http://schemas.microsoft.com/office/powerpoint/2010/main" val="917843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54BE21-943F-4AB8-99AE-B49B00D80843}"/>
              </a:ext>
            </a:extLst>
          </p:cNvPr>
          <p:cNvSpPr txBox="1">
            <a:spLocks/>
          </p:cNvSpPr>
          <p:nvPr/>
        </p:nvSpPr>
        <p:spPr>
          <a:xfrm>
            <a:off x="203200" y="42192"/>
            <a:ext cx="11426143" cy="107242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METHODS: PRE-FIRE TREATMENT EFFECTS</a:t>
            </a:r>
          </a:p>
        </p:txBody>
      </p:sp>
      <p:grpSp>
        <p:nvGrpSpPr>
          <p:cNvPr id="3" name="Group 2">
            <a:extLst>
              <a:ext uri="{FF2B5EF4-FFF2-40B4-BE49-F238E27FC236}">
                <a16:creationId xmlns:a16="http://schemas.microsoft.com/office/drawing/2014/main" id="{6C6D75E8-9594-4F57-9845-95A9E6FE0D15}"/>
              </a:ext>
            </a:extLst>
          </p:cNvPr>
          <p:cNvGrpSpPr/>
          <p:nvPr/>
        </p:nvGrpSpPr>
        <p:grpSpPr>
          <a:xfrm>
            <a:off x="2099985" y="1264679"/>
            <a:ext cx="7993083" cy="5216128"/>
            <a:chOff x="1609303" y="1135055"/>
            <a:chExt cx="7993083" cy="5216128"/>
          </a:xfrm>
        </p:grpSpPr>
        <p:sp>
          <p:nvSpPr>
            <p:cNvPr id="4" name="Arrow: Down 3">
              <a:extLst>
                <a:ext uri="{FF2B5EF4-FFF2-40B4-BE49-F238E27FC236}">
                  <a16:creationId xmlns:a16="http://schemas.microsoft.com/office/drawing/2014/main" id="{B067E58F-B939-4378-90FB-38E2816EBCED}"/>
                </a:ext>
              </a:extLst>
            </p:cNvPr>
            <p:cNvSpPr/>
            <p:nvPr/>
          </p:nvSpPr>
          <p:spPr>
            <a:xfrm rot="10800000">
              <a:off x="4387499" y="3740944"/>
              <a:ext cx="681058" cy="45009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29" name="Rectangle: Rounded Corners 28">
              <a:extLst>
                <a:ext uri="{FF2B5EF4-FFF2-40B4-BE49-F238E27FC236}">
                  <a16:creationId xmlns:a16="http://schemas.microsoft.com/office/drawing/2014/main" id="{2CE50D60-0356-4AA5-9107-1976F74AD404}"/>
                </a:ext>
              </a:extLst>
            </p:cNvPr>
            <p:cNvSpPr/>
            <p:nvPr/>
          </p:nvSpPr>
          <p:spPr>
            <a:xfrm>
              <a:off x="2986442" y="4336451"/>
              <a:ext cx="3852042" cy="2014732"/>
            </a:xfrm>
            <a:prstGeom prst="roundRect">
              <a:avLst/>
            </a:prstGeom>
            <a:solidFill>
              <a:srgbClr val="FFFFFF"/>
            </a:solidFill>
            <a:ln w="28575">
              <a:solidFill>
                <a:srgbClr val="3E42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0CEF1696-FC86-40DB-9E30-B59F959CFBB7}"/>
                </a:ext>
              </a:extLst>
            </p:cNvPr>
            <p:cNvGrpSpPr/>
            <p:nvPr/>
          </p:nvGrpSpPr>
          <p:grpSpPr>
            <a:xfrm>
              <a:off x="3380474" y="4598162"/>
              <a:ext cx="1394113" cy="1420090"/>
              <a:chOff x="3863685" y="1785503"/>
              <a:chExt cx="1394113" cy="1420090"/>
            </a:xfrm>
          </p:grpSpPr>
          <p:sp>
            <p:nvSpPr>
              <p:cNvPr id="2" name="Rectangle 1">
                <a:extLst>
                  <a:ext uri="{FF2B5EF4-FFF2-40B4-BE49-F238E27FC236}">
                    <a16:creationId xmlns:a16="http://schemas.microsoft.com/office/drawing/2014/main" id="{B624C71E-4CA8-42E0-9B3F-92992F71EF48}"/>
                  </a:ext>
                </a:extLst>
              </p:cNvPr>
              <p:cNvSpPr/>
              <p:nvPr/>
            </p:nvSpPr>
            <p:spPr>
              <a:xfrm>
                <a:off x="4201390" y="2149185"/>
                <a:ext cx="1056408" cy="105640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8" name="Rectangle 7">
                <a:extLst>
                  <a:ext uri="{FF2B5EF4-FFF2-40B4-BE49-F238E27FC236}">
                    <a16:creationId xmlns:a16="http://schemas.microsoft.com/office/drawing/2014/main" id="{39E43546-5046-42E1-993E-0BEE0790CDB6}"/>
                  </a:ext>
                </a:extLst>
              </p:cNvPr>
              <p:cNvSpPr/>
              <p:nvPr/>
            </p:nvSpPr>
            <p:spPr>
              <a:xfrm>
                <a:off x="4028208" y="1967344"/>
                <a:ext cx="1056408" cy="1056408"/>
              </a:xfrm>
              <a:prstGeom prst="rect">
                <a:avLst/>
              </a:prstGeom>
              <a:solidFill>
                <a:srgbClr val="69A47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10" name="Rectangle 9">
                <a:extLst>
                  <a:ext uri="{FF2B5EF4-FFF2-40B4-BE49-F238E27FC236}">
                    <a16:creationId xmlns:a16="http://schemas.microsoft.com/office/drawing/2014/main" id="{E9C4735D-C0E8-4B37-826F-3AC1F1977791}"/>
                  </a:ext>
                </a:extLst>
              </p:cNvPr>
              <p:cNvSpPr/>
              <p:nvPr/>
            </p:nvSpPr>
            <p:spPr>
              <a:xfrm>
                <a:off x="3863685" y="1785503"/>
                <a:ext cx="1056408" cy="1056408"/>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a:cs typeface="Calibri"/>
                  </a:rPr>
                  <a:t>MODIS NDVI</a:t>
                </a:r>
              </a:p>
              <a:p>
                <a:pPr algn="ctr"/>
                <a:r>
                  <a:rPr lang="en-US" sz="1400" dirty="0">
                    <a:solidFill>
                      <a:schemeClr val="tx1">
                        <a:lumMod val="75000"/>
                        <a:lumOff val="25000"/>
                      </a:schemeClr>
                    </a:solidFill>
                    <a:latin typeface="Century Gothic"/>
                    <a:cs typeface="Calibri"/>
                  </a:rPr>
                  <a:t>(2001–2021)</a:t>
                </a:r>
              </a:p>
            </p:txBody>
          </p:sp>
        </p:grpSp>
        <p:grpSp>
          <p:nvGrpSpPr>
            <p:cNvPr id="38" name="Group 37">
              <a:extLst>
                <a:ext uri="{FF2B5EF4-FFF2-40B4-BE49-F238E27FC236}">
                  <a16:creationId xmlns:a16="http://schemas.microsoft.com/office/drawing/2014/main" id="{F6AE1ABF-728B-43CF-AF31-692EE84B85A8}"/>
                </a:ext>
              </a:extLst>
            </p:cNvPr>
            <p:cNvGrpSpPr/>
            <p:nvPr/>
          </p:nvGrpSpPr>
          <p:grpSpPr>
            <a:xfrm>
              <a:off x="5046241" y="4608163"/>
              <a:ext cx="1394113" cy="1420090"/>
              <a:chOff x="3851434" y="3355333"/>
              <a:chExt cx="1394113" cy="1420090"/>
            </a:xfrm>
          </p:grpSpPr>
          <p:sp>
            <p:nvSpPr>
              <p:cNvPr id="39" name="Rectangle 38">
                <a:extLst>
                  <a:ext uri="{FF2B5EF4-FFF2-40B4-BE49-F238E27FC236}">
                    <a16:creationId xmlns:a16="http://schemas.microsoft.com/office/drawing/2014/main" id="{59A8C6DA-8426-4063-9778-7174B4E98E91}"/>
                  </a:ext>
                </a:extLst>
              </p:cNvPr>
              <p:cNvSpPr/>
              <p:nvPr/>
            </p:nvSpPr>
            <p:spPr>
              <a:xfrm>
                <a:off x="4189139" y="3719015"/>
                <a:ext cx="1056408" cy="105640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40" name="Rectangle 39">
                <a:extLst>
                  <a:ext uri="{FF2B5EF4-FFF2-40B4-BE49-F238E27FC236}">
                    <a16:creationId xmlns:a16="http://schemas.microsoft.com/office/drawing/2014/main" id="{CBFA4A69-DB65-45C8-A3D6-628EF7C19738}"/>
                  </a:ext>
                </a:extLst>
              </p:cNvPr>
              <p:cNvSpPr/>
              <p:nvPr/>
            </p:nvSpPr>
            <p:spPr>
              <a:xfrm>
                <a:off x="4015957" y="3537174"/>
                <a:ext cx="1056408" cy="1056408"/>
              </a:xfrm>
              <a:prstGeom prst="rect">
                <a:avLst/>
              </a:prstGeom>
              <a:solidFill>
                <a:srgbClr val="69A47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41" name="Rectangle 40">
                <a:extLst>
                  <a:ext uri="{FF2B5EF4-FFF2-40B4-BE49-F238E27FC236}">
                    <a16:creationId xmlns:a16="http://schemas.microsoft.com/office/drawing/2014/main" id="{79AE00D2-6B4B-4A74-A335-8704BD020AE9}"/>
                  </a:ext>
                </a:extLst>
              </p:cNvPr>
              <p:cNvSpPr/>
              <p:nvPr/>
            </p:nvSpPr>
            <p:spPr>
              <a:xfrm>
                <a:off x="3851434" y="3355333"/>
                <a:ext cx="1056408" cy="1056408"/>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a:cs typeface="Calibri"/>
                  </a:rPr>
                  <a:t>Burn Severity</a:t>
                </a:r>
                <a:endParaRPr lang="en-US" sz="1400" dirty="0">
                  <a:solidFill>
                    <a:schemeClr val="tx1">
                      <a:lumMod val="75000"/>
                      <a:lumOff val="25000"/>
                    </a:schemeClr>
                  </a:solidFill>
                  <a:cs typeface="Calibri"/>
                </a:endParaRPr>
              </a:p>
              <a:p>
                <a:pPr algn="ctr"/>
                <a:r>
                  <a:rPr lang="en-US" sz="1400" dirty="0">
                    <a:solidFill>
                      <a:schemeClr val="tx1">
                        <a:lumMod val="75000"/>
                        <a:lumOff val="25000"/>
                      </a:schemeClr>
                    </a:solidFill>
                    <a:latin typeface="Century Gothic"/>
                    <a:ea typeface="+mn-lt"/>
                    <a:cs typeface="+mn-lt"/>
                  </a:rPr>
                  <a:t>(1986 – 2021)</a:t>
                </a:r>
              </a:p>
            </p:txBody>
          </p:sp>
        </p:grpSp>
        <p:sp>
          <p:nvSpPr>
            <p:cNvPr id="7" name="Arrow: Down 6">
              <a:extLst>
                <a:ext uri="{FF2B5EF4-FFF2-40B4-BE49-F238E27FC236}">
                  <a16:creationId xmlns:a16="http://schemas.microsoft.com/office/drawing/2014/main" id="{2DADCEFD-AA9D-407D-A3D4-19B5971195B3}"/>
                </a:ext>
              </a:extLst>
            </p:cNvPr>
            <p:cNvSpPr/>
            <p:nvPr/>
          </p:nvSpPr>
          <p:spPr>
            <a:xfrm rot="16200000">
              <a:off x="7522103" y="3003151"/>
              <a:ext cx="593759" cy="35516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16" name="Arrow: Down 15">
              <a:extLst>
                <a:ext uri="{FF2B5EF4-FFF2-40B4-BE49-F238E27FC236}">
                  <a16:creationId xmlns:a16="http://schemas.microsoft.com/office/drawing/2014/main" id="{B192A7C9-465B-4CE8-BA8B-C0DBD2349620}"/>
                </a:ext>
              </a:extLst>
            </p:cNvPr>
            <p:cNvSpPr/>
            <p:nvPr/>
          </p:nvSpPr>
          <p:spPr>
            <a:xfrm rot="16200000">
              <a:off x="3553287" y="2989232"/>
              <a:ext cx="559044" cy="37358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30" name="Arrow: Down 29">
              <a:extLst>
                <a:ext uri="{FF2B5EF4-FFF2-40B4-BE49-F238E27FC236}">
                  <a16:creationId xmlns:a16="http://schemas.microsoft.com/office/drawing/2014/main" id="{CFD78567-81CB-41FB-BEAD-2A4BF6305AB8}"/>
                </a:ext>
              </a:extLst>
            </p:cNvPr>
            <p:cNvSpPr/>
            <p:nvPr/>
          </p:nvSpPr>
          <p:spPr>
            <a:xfrm rot="16200000">
              <a:off x="5336588" y="2994898"/>
              <a:ext cx="574709" cy="38436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58" name="Rectangle 57">
              <a:extLst>
                <a:ext uri="{FF2B5EF4-FFF2-40B4-BE49-F238E27FC236}">
                  <a16:creationId xmlns:a16="http://schemas.microsoft.com/office/drawing/2014/main" id="{C9887D96-C931-4DC3-A8EC-8B4351E77175}"/>
                </a:ext>
              </a:extLst>
            </p:cNvPr>
            <p:cNvSpPr/>
            <p:nvPr/>
          </p:nvSpPr>
          <p:spPr>
            <a:xfrm>
              <a:off x="1609303" y="2707250"/>
              <a:ext cx="1947428" cy="984538"/>
            </a:xfrm>
            <a:prstGeom prst="rect">
              <a:avLst/>
            </a:prstGeom>
            <a:solidFill>
              <a:schemeClr val="accent1">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ctr"/>
              <a:r>
                <a:rPr lang="en-US" sz="1400" b="1" dirty="0">
                  <a:solidFill>
                    <a:schemeClr val="tx1">
                      <a:lumMod val="75000"/>
                      <a:lumOff val="25000"/>
                    </a:schemeClr>
                  </a:solidFill>
                  <a:latin typeface="Century Gothic"/>
                  <a:ea typeface="+mn-lt"/>
                  <a:cs typeface="+mn-lt"/>
                </a:rPr>
                <a:t>Pre-Fire Treatment Polygons</a:t>
              </a:r>
              <a:endParaRPr lang="en-US" sz="1400" dirty="0">
                <a:solidFill>
                  <a:schemeClr val="tx1">
                    <a:lumMod val="75000"/>
                    <a:lumOff val="25000"/>
                  </a:schemeClr>
                </a:solidFill>
                <a:latin typeface="Century Gothic"/>
                <a:ea typeface="+mn-lt"/>
                <a:cs typeface="+mn-lt"/>
              </a:endParaRPr>
            </a:p>
            <a:p>
              <a:pPr algn="ctr"/>
              <a:r>
                <a:rPr lang="en-US" sz="1400" dirty="0">
                  <a:solidFill>
                    <a:schemeClr val="tx1">
                      <a:lumMod val="75000"/>
                      <a:lumOff val="25000"/>
                    </a:schemeClr>
                  </a:solidFill>
                  <a:latin typeface="Century Gothic"/>
                  <a:ea typeface="+mn-lt"/>
                  <a:cs typeface="+mn-lt"/>
                </a:rPr>
                <a:t>(1999 – 2021)</a:t>
              </a:r>
            </a:p>
            <a:p>
              <a:pPr marL="171450" indent="-171450">
                <a:buFont typeface="Arial,Sans-Serif"/>
                <a:buChar char="•"/>
              </a:pPr>
              <a:r>
                <a:rPr lang="en-US" sz="1400" dirty="0">
                  <a:solidFill>
                    <a:schemeClr val="tx1">
                      <a:lumMod val="75000"/>
                      <a:lumOff val="25000"/>
                    </a:schemeClr>
                  </a:solidFill>
                  <a:latin typeface="Century Gothic"/>
                  <a:ea typeface="+mn-lt"/>
                  <a:cs typeface="+mn-lt"/>
                </a:rPr>
                <a:t>Partner data</a:t>
              </a:r>
            </a:p>
          </p:txBody>
        </p:sp>
        <p:sp>
          <p:nvSpPr>
            <p:cNvPr id="60" name="Oval 59">
              <a:extLst>
                <a:ext uri="{FF2B5EF4-FFF2-40B4-BE49-F238E27FC236}">
                  <a16:creationId xmlns:a16="http://schemas.microsoft.com/office/drawing/2014/main" id="{0C766D81-8F05-4310-AA97-791050D66615}"/>
                </a:ext>
              </a:extLst>
            </p:cNvPr>
            <p:cNvSpPr/>
            <p:nvPr/>
          </p:nvSpPr>
          <p:spPr>
            <a:xfrm>
              <a:off x="4069581" y="2719400"/>
              <a:ext cx="1340468" cy="911844"/>
            </a:xfrm>
            <a:prstGeom prst="ellipse">
              <a:avLst/>
            </a:prstGeom>
            <a:solidFill>
              <a:schemeClr val="accent2">
                <a:lumMod val="60000"/>
                <a:lumOff val="40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b="1" dirty="0">
                  <a:solidFill>
                    <a:schemeClr val="tx1">
                      <a:lumMod val="75000"/>
                      <a:lumOff val="25000"/>
                    </a:schemeClr>
                  </a:solidFill>
                  <a:latin typeface="Century Gothic"/>
                  <a:cs typeface="Calibri"/>
                </a:rPr>
                <a:t>Extract values</a:t>
              </a:r>
            </a:p>
          </p:txBody>
        </p:sp>
        <p:sp>
          <p:nvSpPr>
            <p:cNvPr id="62" name="Rectangle 61">
              <a:extLst>
                <a:ext uri="{FF2B5EF4-FFF2-40B4-BE49-F238E27FC236}">
                  <a16:creationId xmlns:a16="http://schemas.microsoft.com/office/drawing/2014/main" id="{7798C0BA-6B81-4BC7-95D1-49A3C279BB23}"/>
                </a:ext>
              </a:extLst>
            </p:cNvPr>
            <p:cNvSpPr/>
            <p:nvPr/>
          </p:nvSpPr>
          <p:spPr>
            <a:xfrm>
              <a:off x="5867791" y="2856160"/>
              <a:ext cx="1696603" cy="632113"/>
            </a:xfrm>
            <a:prstGeom prst="rect">
              <a:avLst/>
            </a:prstGeom>
            <a:solidFill>
              <a:schemeClr val="accent1">
                <a:lumMod val="20000"/>
                <a:lumOff val="80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t"/>
            <a:lstStyle/>
            <a:p>
              <a:pPr algn="ctr"/>
              <a:r>
                <a:rPr lang="en-US" sz="1400" b="1" dirty="0">
                  <a:solidFill>
                    <a:schemeClr val="tx1">
                      <a:lumMod val="75000"/>
                      <a:lumOff val="25000"/>
                    </a:schemeClr>
                  </a:solidFill>
                  <a:latin typeface="Century Gothic"/>
                  <a:ea typeface="+mn-lt"/>
                  <a:cs typeface="+mn-lt"/>
                </a:rPr>
                <a:t>Treatment Effects</a:t>
              </a:r>
              <a:endParaRPr lang="en-US" sz="1400" dirty="0">
                <a:solidFill>
                  <a:schemeClr val="tx1">
                    <a:lumMod val="75000"/>
                    <a:lumOff val="25000"/>
                  </a:schemeClr>
                </a:solidFill>
                <a:latin typeface="Century Gothic"/>
                <a:ea typeface="+mn-lt"/>
                <a:cs typeface="+mn-lt"/>
              </a:endParaRPr>
            </a:p>
            <a:p>
              <a:pPr algn="ctr"/>
              <a:r>
                <a:rPr lang="en-US" sz="1400" dirty="0">
                  <a:solidFill>
                    <a:schemeClr val="tx1">
                      <a:lumMod val="75000"/>
                      <a:lumOff val="25000"/>
                    </a:schemeClr>
                  </a:solidFill>
                  <a:latin typeface="Century Gothic"/>
                  <a:ea typeface="+mn-lt"/>
                  <a:cs typeface="+mn-lt"/>
                </a:rPr>
                <a:t>(with attributes)</a:t>
              </a:r>
              <a:endParaRPr lang="en-US" dirty="0">
                <a:solidFill>
                  <a:schemeClr val="tx1">
                    <a:lumMod val="75000"/>
                    <a:lumOff val="25000"/>
                  </a:schemeClr>
                </a:solidFill>
              </a:endParaRPr>
            </a:p>
          </p:txBody>
        </p:sp>
        <p:sp>
          <p:nvSpPr>
            <p:cNvPr id="64" name="Oval 63">
              <a:extLst>
                <a:ext uri="{FF2B5EF4-FFF2-40B4-BE49-F238E27FC236}">
                  <a16:creationId xmlns:a16="http://schemas.microsoft.com/office/drawing/2014/main" id="{2D3061C0-E994-4978-8E34-5F451E879C51}"/>
                </a:ext>
              </a:extLst>
            </p:cNvPr>
            <p:cNvSpPr/>
            <p:nvPr/>
          </p:nvSpPr>
          <p:spPr>
            <a:xfrm>
              <a:off x="8109518" y="2709979"/>
              <a:ext cx="1492868" cy="921369"/>
            </a:xfrm>
            <a:prstGeom prst="ellipse">
              <a:avLst/>
            </a:prstGeom>
            <a:solidFill>
              <a:schemeClr val="accent2">
                <a:lumMod val="60000"/>
                <a:lumOff val="40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b="1" dirty="0">
                  <a:solidFill>
                    <a:schemeClr val="tx1">
                      <a:lumMod val="75000"/>
                      <a:lumOff val="25000"/>
                    </a:schemeClr>
                  </a:solidFill>
                  <a:latin typeface="Century Gothic"/>
                  <a:cs typeface="Calibri"/>
                </a:rPr>
                <a:t>Analyze impacts and trends</a:t>
              </a:r>
            </a:p>
          </p:txBody>
        </p:sp>
        <p:sp>
          <p:nvSpPr>
            <p:cNvPr id="80" name="Arrow: Down 79">
              <a:extLst>
                <a:ext uri="{FF2B5EF4-FFF2-40B4-BE49-F238E27FC236}">
                  <a16:creationId xmlns:a16="http://schemas.microsoft.com/office/drawing/2014/main" id="{09646C12-8124-4DF8-A23B-90BD1660CBC6}"/>
                </a:ext>
              </a:extLst>
            </p:cNvPr>
            <p:cNvSpPr/>
            <p:nvPr/>
          </p:nvSpPr>
          <p:spPr>
            <a:xfrm>
              <a:off x="4425282" y="2289364"/>
              <a:ext cx="586596" cy="37452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46" name="Rectangle 45">
              <a:extLst>
                <a:ext uri="{FF2B5EF4-FFF2-40B4-BE49-F238E27FC236}">
                  <a16:creationId xmlns:a16="http://schemas.microsoft.com/office/drawing/2014/main" id="{1140F9BE-ECEF-4DF8-99C6-27504D8B4941}"/>
                </a:ext>
              </a:extLst>
            </p:cNvPr>
            <p:cNvSpPr/>
            <p:nvPr/>
          </p:nvSpPr>
          <p:spPr>
            <a:xfrm>
              <a:off x="3866002" y="1135055"/>
              <a:ext cx="1936845" cy="1079788"/>
            </a:xfrm>
            <a:prstGeom prst="rect">
              <a:avLst/>
            </a:prstGeom>
            <a:solidFill>
              <a:schemeClr val="accent1">
                <a:lumMod val="20000"/>
                <a:lumOff val="80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400" b="1" dirty="0">
                  <a:solidFill>
                    <a:schemeClr val="tx1">
                      <a:lumMod val="75000"/>
                      <a:lumOff val="25000"/>
                    </a:schemeClr>
                  </a:solidFill>
                  <a:latin typeface="Century Gothic"/>
                  <a:cs typeface="Calibri"/>
                </a:rPr>
                <a:t>Fire Perimeters</a:t>
              </a:r>
            </a:p>
            <a:p>
              <a:pPr algn="ctr"/>
              <a:r>
                <a:rPr lang="en-US" sz="1400" dirty="0">
                  <a:solidFill>
                    <a:schemeClr val="tx1">
                      <a:lumMod val="75000"/>
                      <a:lumOff val="25000"/>
                    </a:schemeClr>
                  </a:solidFill>
                  <a:latin typeface="Century Gothic"/>
                  <a:cs typeface="Calibri"/>
                </a:rPr>
                <a:t>(1986 – 2021)</a:t>
              </a:r>
              <a:endParaRPr lang="en-US" sz="1400" b="1" dirty="0">
                <a:solidFill>
                  <a:schemeClr val="tx1">
                    <a:lumMod val="75000"/>
                    <a:lumOff val="25000"/>
                  </a:schemeClr>
                </a:solidFill>
                <a:latin typeface="Century Gothic"/>
                <a:cs typeface="Calibri"/>
              </a:endParaRPr>
            </a:p>
            <a:p>
              <a:pPr marL="171450" indent="-171450">
                <a:buFont typeface="Arial"/>
                <a:buChar char="•"/>
              </a:pPr>
              <a:r>
                <a:rPr lang="en-US" sz="1400" dirty="0">
                  <a:solidFill>
                    <a:schemeClr val="tx1">
                      <a:lumMod val="75000"/>
                      <a:lumOff val="25000"/>
                    </a:schemeClr>
                  </a:solidFill>
                  <a:latin typeface="Century Gothic"/>
                  <a:cs typeface="Calibri"/>
                </a:rPr>
                <a:t>Partner data</a:t>
              </a:r>
            </a:p>
            <a:p>
              <a:pPr marL="171450" indent="-171450">
                <a:buFont typeface="Arial"/>
                <a:buChar char="•"/>
              </a:pPr>
              <a:r>
                <a:rPr lang="en-US" sz="1400" dirty="0">
                  <a:solidFill>
                    <a:schemeClr val="tx1">
                      <a:lumMod val="75000"/>
                      <a:lumOff val="25000"/>
                    </a:schemeClr>
                  </a:solidFill>
                  <a:latin typeface="Century Gothic"/>
                  <a:cs typeface="Calibri"/>
                </a:rPr>
                <a:t>MTBS</a:t>
              </a:r>
            </a:p>
          </p:txBody>
        </p:sp>
      </p:grpSp>
      <p:grpSp>
        <p:nvGrpSpPr>
          <p:cNvPr id="15" name="Group 14">
            <a:extLst>
              <a:ext uri="{FF2B5EF4-FFF2-40B4-BE49-F238E27FC236}">
                <a16:creationId xmlns:a16="http://schemas.microsoft.com/office/drawing/2014/main" id="{93AF74E2-E2D4-4FDF-8F03-53D66B0ACDAE}"/>
              </a:ext>
            </a:extLst>
          </p:cNvPr>
          <p:cNvGrpSpPr/>
          <p:nvPr/>
        </p:nvGrpSpPr>
        <p:grpSpPr>
          <a:xfrm>
            <a:off x="10510605" y="485930"/>
            <a:ext cx="1686390" cy="1089394"/>
            <a:chOff x="10510605" y="485930"/>
            <a:chExt cx="1686390" cy="1089394"/>
          </a:xfrm>
        </p:grpSpPr>
        <p:sp>
          <p:nvSpPr>
            <p:cNvPr id="34" name="Rectangle 33">
              <a:extLst>
                <a:ext uri="{FF2B5EF4-FFF2-40B4-BE49-F238E27FC236}">
                  <a16:creationId xmlns:a16="http://schemas.microsoft.com/office/drawing/2014/main" id="{7EB42629-7EE2-49FA-8065-BCFD30D3CF3B}"/>
                </a:ext>
              </a:extLst>
            </p:cNvPr>
            <p:cNvSpPr/>
            <p:nvPr/>
          </p:nvSpPr>
          <p:spPr>
            <a:xfrm>
              <a:off x="10510605" y="485930"/>
              <a:ext cx="1686390" cy="1036820"/>
            </a:xfrm>
            <a:prstGeom prst="rect">
              <a:avLst/>
            </a:prstGeom>
            <a:solidFill>
              <a:srgbClr val="0070C0"/>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4" name="Graphic 10" descr="Bulldozer outline">
              <a:extLst>
                <a:ext uri="{FF2B5EF4-FFF2-40B4-BE49-F238E27FC236}">
                  <a16:creationId xmlns:a16="http://schemas.microsoft.com/office/drawing/2014/main" id="{3BA36813-F958-4B52-AEDB-0CC46568E3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7621" y="531069"/>
              <a:ext cx="1006779" cy="1044255"/>
            </a:xfrm>
            <a:prstGeom prst="rect">
              <a:avLst/>
            </a:prstGeom>
          </p:spPr>
        </p:pic>
      </p:grpSp>
    </p:spTree>
    <p:extLst>
      <p:ext uri="{BB962C8B-B14F-4D97-AF65-F5344CB8AC3E}">
        <p14:creationId xmlns:p14="http://schemas.microsoft.com/office/powerpoint/2010/main" val="1514461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Map&#10;&#10;Description automatically generated">
            <a:extLst>
              <a:ext uri="{FF2B5EF4-FFF2-40B4-BE49-F238E27FC236}">
                <a16:creationId xmlns:a16="http://schemas.microsoft.com/office/drawing/2014/main" id="{0329AEF4-28D7-4E90-AC90-DDC16EB8D711}"/>
              </a:ext>
            </a:extLst>
          </p:cNvPr>
          <p:cNvPicPr>
            <a:picLocks noChangeAspect="1"/>
          </p:cNvPicPr>
          <p:nvPr/>
        </p:nvPicPr>
        <p:blipFill>
          <a:blip r:embed="rId3"/>
          <a:stretch>
            <a:fillRect/>
          </a:stretch>
        </p:blipFill>
        <p:spPr>
          <a:xfrm>
            <a:off x="89425" y="1897218"/>
            <a:ext cx="7642670" cy="4619050"/>
          </a:xfrm>
          <a:prstGeom prst="rect">
            <a:avLst/>
          </a:prstGeom>
        </p:spPr>
      </p:pic>
      <p:sp>
        <p:nvSpPr>
          <p:cNvPr id="2" name="Rectangle 1"/>
          <p:cNvSpPr/>
          <p:nvPr/>
        </p:nvSpPr>
        <p:spPr>
          <a:xfrm>
            <a:off x="266700" y="342900"/>
            <a:ext cx="7294990" cy="419100"/>
          </a:xfrm>
          <a:prstGeom prst="rect">
            <a:avLst/>
          </a:prstGeom>
        </p:spPr>
        <p:txBody>
          <a:bodyPr wrap="square" lIns="91440" tIns="45720" rIns="91440" bIns="45720" anchor="ctr">
            <a:noAutofit/>
          </a:bodyPr>
          <a:lstStyle/>
          <a:p>
            <a:r>
              <a:rPr lang="en-US" sz="4000" b="1" dirty="0">
                <a:solidFill>
                  <a:srgbClr val="69A478"/>
                </a:solidFill>
                <a:latin typeface="Century Gothic" panose="020F0302020204030204"/>
              </a:rPr>
              <a:t>STUDY AREA AND PERIOD</a:t>
            </a:r>
            <a:endParaRPr lang="en-US" dirty="0"/>
          </a:p>
        </p:txBody>
      </p:sp>
      <p:sp>
        <p:nvSpPr>
          <p:cNvPr id="3" name="Text Placeholder 2"/>
          <p:cNvSpPr txBox="1">
            <a:spLocks/>
          </p:cNvSpPr>
          <p:nvPr/>
        </p:nvSpPr>
        <p:spPr>
          <a:xfrm>
            <a:off x="505777" y="1206536"/>
            <a:ext cx="5977085" cy="78483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Grand Valley, CO</a:t>
            </a:r>
          </a:p>
          <a:p>
            <a:pPr>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Study Period: 1986 – 2021</a:t>
            </a:r>
          </a:p>
        </p:txBody>
      </p:sp>
      <p:sp>
        <p:nvSpPr>
          <p:cNvPr id="10" name="TextBox 9">
            <a:extLst>
              <a:ext uri="{FF2B5EF4-FFF2-40B4-BE49-F238E27FC236}">
                <a16:creationId xmlns:a16="http://schemas.microsoft.com/office/drawing/2014/main" id="{8FD6613E-89F6-408D-836C-A8F5F79F44EB}"/>
              </a:ext>
            </a:extLst>
          </p:cNvPr>
          <p:cNvSpPr txBox="1"/>
          <p:nvPr/>
        </p:nvSpPr>
        <p:spPr>
          <a:xfrm>
            <a:off x="9416620" y="6452039"/>
            <a:ext cx="220388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chemeClr val="tx1">
                    <a:lumMod val="75000"/>
                    <a:lumOff val="25000"/>
                  </a:schemeClr>
                </a:solidFill>
                <a:latin typeface="Century Gothic"/>
                <a:cs typeface="Calibri"/>
              </a:rPr>
              <a:t>Image Credit: Bob Wick, BLM</a:t>
            </a:r>
            <a:endParaRPr lang="en-US" sz="1100" dirty="0">
              <a:solidFill>
                <a:schemeClr val="tx1">
                  <a:lumMod val="75000"/>
                  <a:lumOff val="25000"/>
                </a:schemeClr>
              </a:solidFill>
              <a:cs typeface="Calibri"/>
            </a:endParaRPr>
          </a:p>
        </p:txBody>
      </p:sp>
      <p:sp>
        <p:nvSpPr>
          <p:cNvPr id="8" name="TextBox 7">
            <a:extLst>
              <a:ext uri="{FF2B5EF4-FFF2-40B4-BE49-F238E27FC236}">
                <a16:creationId xmlns:a16="http://schemas.microsoft.com/office/drawing/2014/main" id="{2C403AF0-8E53-4CFE-8B71-ACDCC723C3AB}"/>
              </a:ext>
            </a:extLst>
          </p:cNvPr>
          <p:cNvSpPr txBox="1"/>
          <p:nvPr/>
        </p:nvSpPr>
        <p:spPr>
          <a:xfrm>
            <a:off x="4990926" y="365470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Study Extent</a:t>
            </a:r>
            <a:r>
              <a:rPr lang="en-US" dirty="0">
                <a:solidFill>
                  <a:srgbClr val="3F3F3F"/>
                </a:solidFill>
                <a:cs typeface="Calibri"/>
              </a:rPr>
              <a:t> </a:t>
            </a:r>
          </a:p>
        </p:txBody>
      </p:sp>
      <p:sp>
        <p:nvSpPr>
          <p:cNvPr id="9" name="TextBox 8">
            <a:extLst>
              <a:ext uri="{FF2B5EF4-FFF2-40B4-BE49-F238E27FC236}">
                <a16:creationId xmlns:a16="http://schemas.microsoft.com/office/drawing/2014/main" id="{DFE1A9C1-DCCF-4B32-AA23-FD65454B0336}"/>
              </a:ext>
            </a:extLst>
          </p:cNvPr>
          <p:cNvSpPr txBox="1"/>
          <p:nvPr/>
        </p:nvSpPr>
        <p:spPr>
          <a:xfrm>
            <a:off x="4990304" y="4271420"/>
            <a:ext cx="20099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McInnis Canyons NCA</a:t>
            </a:r>
          </a:p>
        </p:txBody>
      </p:sp>
      <p:sp>
        <p:nvSpPr>
          <p:cNvPr id="11" name="TextBox 10">
            <a:extLst>
              <a:ext uri="{FF2B5EF4-FFF2-40B4-BE49-F238E27FC236}">
                <a16:creationId xmlns:a16="http://schemas.microsoft.com/office/drawing/2014/main" id="{CCFCBEA8-64BE-4B30-BAD6-4A0DE3393649}"/>
              </a:ext>
            </a:extLst>
          </p:cNvPr>
          <p:cNvSpPr txBox="1"/>
          <p:nvPr/>
        </p:nvSpPr>
        <p:spPr>
          <a:xfrm>
            <a:off x="4991441" y="4975625"/>
            <a:ext cx="18953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panose="020B0502020202020204" pitchFamily="34" charset="0"/>
                <a:cs typeface="Calibri"/>
              </a:rPr>
              <a:t>Dominguez-Escalante NCA</a:t>
            </a:r>
          </a:p>
        </p:txBody>
      </p:sp>
      <p:sp>
        <p:nvSpPr>
          <p:cNvPr id="12" name="TextBox 11">
            <a:extLst>
              <a:ext uri="{FF2B5EF4-FFF2-40B4-BE49-F238E27FC236}">
                <a16:creationId xmlns:a16="http://schemas.microsoft.com/office/drawing/2014/main" id="{8900E439-FF17-444C-9616-4227EC340DE1}"/>
              </a:ext>
            </a:extLst>
          </p:cNvPr>
          <p:cNvSpPr txBox="1"/>
          <p:nvPr/>
        </p:nvSpPr>
        <p:spPr>
          <a:xfrm>
            <a:off x="4990926" y="567569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panose="020B0502020202020204" pitchFamily="34" charset="0"/>
                <a:cs typeface="Calibri"/>
              </a:rPr>
              <a:t>Colorado National Monument</a:t>
            </a:r>
          </a:p>
        </p:txBody>
      </p:sp>
      <p:sp>
        <p:nvSpPr>
          <p:cNvPr id="7" name="TextBox 6">
            <a:extLst>
              <a:ext uri="{FF2B5EF4-FFF2-40B4-BE49-F238E27FC236}">
                <a16:creationId xmlns:a16="http://schemas.microsoft.com/office/drawing/2014/main" id="{C28AF094-ED79-4E2A-B7D8-A75B14A91A53}"/>
              </a:ext>
            </a:extLst>
          </p:cNvPr>
          <p:cNvSpPr txBox="1"/>
          <p:nvPr/>
        </p:nvSpPr>
        <p:spPr>
          <a:xfrm>
            <a:off x="214079" y="578581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           50 km</a:t>
            </a:r>
          </a:p>
        </p:txBody>
      </p:sp>
      <p:pic>
        <p:nvPicPr>
          <p:cNvPr id="14" name="Picture 14" descr="A picture containing outdoor, rock, nature, canyon&#10;&#10;Description automatically generated">
            <a:extLst>
              <a:ext uri="{FF2B5EF4-FFF2-40B4-BE49-F238E27FC236}">
                <a16:creationId xmlns:a16="http://schemas.microsoft.com/office/drawing/2014/main" id="{63F4B4A9-E8C0-46E6-95F7-67DF7D7804C1}"/>
              </a:ext>
            </a:extLst>
          </p:cNvPr>
          <p:cNvPicPr>
            <a:picLocks noChangeAspect="1"/>
          </p:cNvPicPr>
          <p:nvPr/>
        </p:nvPicPr>
        <p:blipFill>
          <a:blip r:embed="rId4"/>
          <a:stretch>
            <a:fillRect/>
          </a:stretch>
        </p:blipFill>
        <p:spPr>
          <a:xfrm>
            <a:off x="7734300" y="482600"/>
            <a:ext cx="3810000" cy="5676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BACEB60D-8B75-4C61-87DA-FD58F82C2F4F}"/>
              </a:ext>
            </a:extLst>
          </p:cNvPr>
          <p:cNvSpPr txBox="1"/>
          <p:nvPr/>
        </p:nvSpPr>
        <p:spPr>
          <a:xfrm>
            <a:off x="6396711" y="2588375"/>
            <a:ext cx="517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CO</a:t>
            </a:r>
          </a:p>
        </p:txBody>
      </p:sp>
      <p:sp>
        <p:nvSpPr>
          <p:cNvPr id="15" name="TextBox 14">
            <a:extLst>
              <a:ext uri="{FF2B5EF4-FFF2-40B4-BE49-F238E27FC236}">
                <a16:creationId xmlns:a16="http://schemas.microsoft.com/office/drawing/2014/main" id="{AF335BF9-CBAA-476E-92E8-BD6C876403EF}"/>
              </a:ext>
            </a:extLst>
          </p:cNvPr>
          <p:cNvSpPr txBox="1"/>
          <p:nvPr/>
        </p:nvSpPr>
        <p:spPr>
          <a:xfrm>
            <a:off x="4990881" y="2589523"/>
            <a:ext cx="517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UT</a:t>
            </a:r>
          </a:p>
        </p:txBody>
      </p:sp>
    </p:spTree>
    <p:extLst>
      <p:ext uri="{BB962C8B-B14F-4D97-AF65-F5344CB8AC3E}">
        <p14:creationId xmlns:p14="http://schemas.microsoft.com/office/powerpoint/2010/main" val="3409930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54BE21-943F-4AB8-99AE-B49B00D80843}"/>
              </a:ext>
            </a:extLst>
          </p:cNvPr>
          <p:cNvSpPr txBox="1">
            <a:spLocks/>
          </p:cNvSpPr>
          <p:nvPr/>
        </p:nvSpPr>
        <p:spPr>
          <a:xfrm>
            <a:off x="249382" y="284647"/>
            <a:ext cx="11426143" cy="107242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METHODS: PRE-FIRE TREATMENT EFFECTS -</a:t>
            </a:r>
          </a:p>
          <a:p>
            <a:r>
              <a:rPr lang="en-US" sz="4000" b="1" dirty="0">
                <a:solidFill>
                  <a:srgbClr val="69A478"/>
                </a:solidFill>
                <a:latin typeface="Century Gothic"/>
              </a:rPr>
              <a:t>CONTROL GROUPS</a:t>
            </a:r>
          </a:p>
        </p:txBody>
      </p:sp>
      <p:grpSp>
        <p:nvGrpSpPr>
          <p:cNvPr id="12" name="Group 11">
            <a:extLst>
              <a:ext uri="{FF2B5EF4-FFF2-40B4-BE49-F238E27FC236}">
                <a16:creationId xmlns:a16="http://schemas.microsoft.com/office/drawing/2014/main" id="{F0C2AB1B-FA60-42EA-BDD9-21882947096B}"/>
              </a:ext>
            </a:extLst>
          </p:cNvPr>
          <p:cNvGrpSpPr/>
          <p:nvPr/>
        </p:nvGrpSpPr>
        <p:grpSpPr>
          <a:xfrm>
            <a:off x="184448" y="1765349"/>
            <a:ext cx="11751102" cy="4765635"/>
            <a:chOff x="126721" y="1574849"/>
            <a:chExt cx="11751102" cy="4765635"/>
          </a:xfrm>
        </p:grpSpPr>
        <p:sp>
          <p:nvSpPr>
            <p:cNvPr id="3" name="Rectangle: Rounded Corners 2">
              <a:extLst>
                <a:ext uri="{FF2B5EF4-FFF2-40B4-BE49-F238E27FC236}">
                  <a16:creationId xmlns:a16="http://schemas.microsoft.com/office/drawing/2014/main" id="{E823108F-DCD8-449F-AB0F-B529919885C4}"/>
                </a:ext>
              </a:extLst>
            </p:cNvPr>
            <p:cNvSpPr/>
            <p:nvPr/>
          </p:nvSpPr>
          <p:spPr>
            <a:xfrm rot="5400000">
              <a:off x="-187110" y="2444937"/>
              <a:ext cx="3040713" cy="2413052"/>
            </a:xfrm>
            <a:prstGeom prst="roundRect">
              <a:avLst/>
            </a:prstGeom>
            <a:solidFill>
              <a:srgbClr val="FFFFFF"/>
            </a:solidFill>
            <a:ln w="28575">
              <a:solidFill>
                <a:srgbClr val="3E42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Down 3">
              <a:extLst>
                <a:ext uri="{FF2B5EF4-FFF2-40B4-BE49-F238E27FC236}">
                  <a16:creationId xmlns:a16="http://schemas.microsoft.com/office/drawing/2014/main" id="{B067E58F-B939-4378-90FB-38E2816EBCED}"/>
                </a:ext>
              </a:extLst>
            </p:cNvPr>
            <p:cNvSpPr/>
            <p:nvPr/>
          </p:nvSpPr>
          <p:spPr>
            <a:xfrm rot="10800000">
              <a:off x="7063596" y="4243172"/>
              <a:ext cx="793188" cy="48473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grpSp>
          <p:nvGrpSpPr>
            <p:cNvPr id="9" name="Group 8">
              <a:extLst>
                <a:ext uri="{FF2B5EF4-FFF2-40B4-BE49-F238E27FC236}">
                  <a16:creationId xmlns:a16="http://schemas.microsoft.com/office/drawing/2014/main" id="{0CEF1696-FC86-40DB-9E30-B59F959CFBB7}"/>
                </a:ext>
              </a:extLst>
            </p:cNvPr>
            <p:cNvGrpSpPr/>
            <p:nvPr/>
          </p:nvGrpSpPr>
          <p:grpSpPr>
            <a:xfrm>
              <a:off x="6766825" y="4920394"/>
              <a:ext cx="1394113" cy="1420090"/>
              <a:chOff x="3863685" y="1785503"/>
              <a:chExt cx="1394113" cy="1420090"/>
            </a:xfrm>
          </p:grpSpPr>
          <p:sp>
            <p:nvSpPr>
              <p:cNvPr id="2" name="Rectangle 1">
                <a:extLst>
                  <a:ext uri="{FF2B5EF4-FFF2-40B4-BE49-F238E27FC236}">
                    <a16:creationId xmlns:a16="http://schemas.microsoft.com/office/drawing/2014/main" id="{B624C71E-4CA8-42E0-9B3F-92992F71EF48}"/>
                  </a:ext>
                </a:extLst>
              </p:cNvPr>
              <p:cNvSpPr/>
              <p:nvPr/>
            </p:nvSpPr>
            <p:spPr>
              <a:xfrm>
                <a:off x="4201390" y="2149185"/>
                <a:ext cx="1056408" cy="105640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8" name="Rectangle 7">
                <a:extLst>
                  <a:ext uri="{FF2B5EF4-FFF2-40B4-BE49-F238E27FC236}">
                    <a16:creationId xmlns:a16="http://schemas.microsoft.com/office/drawing/2014/main" id="{39E43546-5046-42E1-993E-0BEE0790CDB6}"/>
                  </a:ext>
                </a:extLst>
              </p:cNvPr>
              <p:cNvSpPr/>
              <p:nvPr/>
            </p:nvSpPr>
            <p:spPr>
              <a:xfrm>
                <a:off x="4028208" y="1967344"/>
                <a:ext cx="1056408" cy="1056408"/>
              </a:xfrm>
              <a:prstGeom prst="rect">
                <a:avLst/>
              </a:prstGeom>
              <a:solidFill>
                <a:srgbClr val="69A47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10" name="Rectangle 9">
                <a:extLst>
                  <a:ext uri="{FF2B5EF4-FFF2-40B4-BE49-F238E27FC236}">
                    <a16:creationId xmlns:a16="http://schemas.microsoft.com/office/drawing/2014/main" id="{E9C4735D-C0E8-4B37-826F-3AC1F1977791}"/>
                  </a:ext>
                </a:extLst>
              </p:cNvPr>
              <p:cNvSpPr/>
              <p:nvPr/>
            </p:nvSpPr>
            <p:spPr>
              <a:xfrm>
                <a:off x="3863685" y="1785503"/>
                <a:ext cx="1056408" cy="1056408"/>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a:cs typeface="Calibri"/>
                  </a:rPr>
                  <a:t>MODIS NDVI</a:t>
                </a:r>
              </a:p>
              <a:p>
                <a:pPr algn="ctr"/>
                <a:r>
                  <a:rPr lang="en-US" sz="1400" dirty="0">
                    <a:solidFill>
                      <a:schemeClr val="tx1">
                        <a:lumMod val="75000"/>
                        <a:lumOff val="25000"/>
                      </a:schemeClr>
                    </a:solidFill>
                    <a:latin typeface="Century Gothic"/>
                    <a:cs typeface="Calibri"/>
                  </a:rPr>
                  <a:t>(2001 – 2021)</a:t>
                </a:r>
              </a:p>
            </p:txBody>
          </p:sp>
        </p:grpSp>
        <p:sp>
          <p:nvSpPr>
            <p:cNvPr id="7" name="Arrow: Down 6">
              <a:extLst>
                <a:ext uri="{FF2B5EF4-FFF2-40B4-BE49-F238E27FC236}">
                  <a16:creationId xmlns:a16="http://schemas.microsoft.com/office/drawing/2014/main" id="{2DADCEFD-AA9D-407D-A3D4-19B5971195B3}"/>
                </a:ext>
              </a:extLst>
            </p:cNvPr>
            <p:cNvSpPr/>
            <p:nvPr/>
          </p:nvSpPr>
          <p:spPr>
            <a:xfrm rot="16200000">
              <a:off x="6093617" y="3502755"/>
              <a:ext cx="688221" cy="39294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16" name="Arrow: Down 15">
              <a:extLst>
                <a:ext uri="{FF2B5EF4-FFF2-40B4-BE49-F238E27FC236}">
                  <a16:creationId xmlns:a16="http://schemas.microsoft.com/office/drawing/2014/main" id="{B192A7C9-465B-4CE8-BA8B-C0DBD2349620}"/>
                </a:ext>
              </a:extLst>
            </p:cNvPr>
            <p:cNvSpPr/>
            <p:nvPr/>
          </p:nvSpPr>
          <p:spPr>
            <a:xfrm rot="16200000">
              <a:off x="2505276" y="3419564"/>
              <a:ext cx="691291" cy="43026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17" name="Arrow: Down 16">
              <a:extLst>
                <a:ext uri="{FF2B5EF4-FFF2-40B4-BE49-F238E27FC236}">
                  <a16:creationId xmlns:a16="http://schemas.microsoft.com/office/drawing/2014/main" id="{333B3B66-2BF2-4E4D-A891-280A2FEE0DA2}"/>
                </a:ext>
              </a:extLst>
            </p:cNvPr>
            <p:cNvSpPr/>
            <p:nvPr/>
          </p:nvSpPr>
          <p:spPr>
            <a:xfrm rot="16200000">
              <a:off x="8040230" y="3501887"/>
              <a:ext cx="557470" cy="44057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30" name="Arrow: Down 29">
              <a:extLst>
                <a:ext uri="{FF2B5EF4-FFF2-40B4-BE49-F238E27FC236}">
                  <a16:creationId xmlns:a16="http://schemas.microsoft.com/office/drawing/2014/main" id="{CFD78567-81CB-41FB-BEAD-2A4BF6305AB8}"/>
                </a:ext>
              </a:extLst>
            </p:cNvPr>
            <p:cNvSpPr/>
            <p:nvPr/>
          </p:nvSpPr>
          <p:spPr>
            <a:xfrm rot="16200000">
              <a:off x="4378315" y="3416309"/>
              <a:ext cx="669171" cy="497723"/>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58" name="Rectangle 57">
              <a:extLst>
                <a:ext uri="{FF2B5EF4-FFF2-40B4-BE49-F238E27FC236}">
                  <a16:creationId xmlns:a16="http://schemas.microsoft.com/office/drawing/2014/main" id="{C9887D96-C931-4DC3-A8EC-8B4351E77175}"/>
                </a:ext>
              </a:extLst>
            </p:cNvPr>
            <p:cNvSpPr/>
            <p:nvPr/>
          </p:nvSpPr>
          <p:spPr>
            <a:xfrm>
              <a:off x="363340" y="2475395"/>
              <a:ext cx="1947428" cy="984538"/>
            </a:xfrm>
            <a:prstGeom prst="rect">
              <a:avLst/>
            </a:prstGeom>
            <a:solidFill>
              <a:schemeClr val="accent1">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ctr"/>
              <a:r>
                <a:rPr lang="en-US" sz="1400" b="1" dirty="0">
                  <a:solidFill>
                    <a:schemeClr val="tx1">
                      <a:lumMod val="75000"/>
                      <a:lumOff val="25000"/>
                    </a:schemeClr>
                  </a:solidFill>
                  <a:latin typeface="Century Gothic"/>
                  <a:ea typeface="+mn-lt"/>
                  <a:cs typeface="+mn-lt"/>
                </a:rPr>
                <a:t>Pre-Fire Treatment Polygons</a:t>
              </a:r>
              <a:endParaRPr lang="en-US" sz="1400" dirty="0">
                <a:solidFill>
                  <a:schemeClr val="tx1">
                    <a:lumMod val="75000"/>
                    <a:lumOff val="25000"/>
                  </a:schemeClr>
                </a:solidFill>
                <a:latin typeface="Century Gothic"/>
                <a:ea typeface="+mn-lt"/>
                <a:cs typeface="+mn-lt"/>
              </a:endParaRPr>
            </a:p>
            <a:p>
              <a:pPr algn="ctr"/>
              <a:r>
                <a:rPr lang="en-US" sz="1400" dirty="0">
                  <a:solidFill>
                    <a:schemeClr val="tx1">
                      <a:lumMod val="75000"/>
                      <a:lumOff val="25000"/>
                    </a:schemeClr>
                  </a:solidFill>
                  <a:latin typeface="Century Gothic"/>
                  <a:ea typeface="+mn-lt"/>
                  <a:cs typeface="+mn-lt"/>
                </a:rPr>
                <a:t>(1999 – 2021)</a:t>
              </a:r>
            </a:p>
            <a:p>
              <a:pPr marL="171450" indent="-171450">
                <a:buFont typeface="Arial,Sans-Serif"/>
                <a:buChar char="•"/>
              </a:pPr>
              <a:r>
                <a:rPr lang="en-US" sz="1400" dirty="0">
                  <a:solidFill>
                    <a:schemeClr val="tx1">
                      <a:lumMod val="75000"/>
                      <a:lumOff val="25000"/>
                    </a:schemeClr>
                  </a:solidFill>
                  <a:latin typeface="Century Gothic"/>
                  <a:ea typeface="+mn-lt"/>
                  <a:cs typeface="+mn-lt"/>
                </a:rPr>
                <a:t>Partner data</a:t>
              </a:r>
            </a:p>
          </p:txBody>
        </p:sp>
        <p:sp>
          <p:nvSpPr>
            <p:cNvPr id="60" name="Oval 59">
              <a:extLst>
                <a:ext uri="{FF2B5EF4-FFF2-40B4-BE49-F238E27FC236}">
                  <a16:creationId xmlns:a16="http://schemas.microsoft.com/office/drawing/2014/main" id="{0C766D81-8F05-4310-AA97-791050D66615}"/>
                </a:ext>
              </a:extLst>
            </p:cNvPr>
            <p:cNvSpPr/>
            <p:nvPr/>
          </p:nvSpPr>
          <p:spPr>
            <a:xfrm>
              <a:off x="3114457" y="3210606"/>
              <a:ext cx="1253878" cy="911844"/>
            </a:xfrm>
            <a:prstGeom prst="ellipse">
              <a:avLst/>
            </a:prstGeom>
            <a:solidFill>
              <a:schemeClr val="accent2">
                <a:lumMod val="60000"/>
                <a:lumOff val="40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b="1" dirty="0">
                  <a:solidFill>
                    <a:schemeClr val="tx1">
                      <a:lumMod val="75000"/>
                      <a:lumOff val="25000"/>
                    </a:schemeClr>
                  </a:solidFill>
                  <a:latin typeface="Century Gothic"/>
                  <a:cs typeface="Calibri"/>
                </a:rPr>
                <a:t>Draw Control Groups</a:t>
              </a:r>
            </a:p>
          </p:txBody>
        </p:sp>
        <p:sp>
          <p:nvSpPr>
            <p:cNvPr id="62" name="Rectangle 61">
              <a:extLst>
                <a:ext uri="{FF2B5EF4-FFF2-40B4-BE49-F238E27FC236}">
                  <a16:creationId xmlns:a16="http://schemas.microsoft.com/office/drawing/2014/main" id="{7798C0BA-6B81-4BC7-95D1-49A3C279BB23}"/>
                </a:ext>
              </a:extLst>
            </p:cNvPr>
            <p:cNvSpPr/>
            <p:nvPr/>
          </p:nvSpPr>
          <p:spPr>
            <a:xfrm>
              <a:off x="5049112" y="3209346"/>
              <a:ext cx="1061603" cy="886112"/>
            </a:xfrm>
            <a:prstGeom prst="rect">
              <a:avLst/>
            </a:prstGeom>
            <a:solidFill>
              <a:schemeClr val="accent1">
                <a:lumMod val="20000"/>
                <a:lumOff val="80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400" b="1" dirty="0">
                  <a:solidFill>
                    <a:schemeClr val="tx1">
                      <a:lumMod val="75000"/>
                      <a:lumOff val="25000"/>
                    </a:schemeClr>
                  </a:solidFill>
                  <a:latin typeface="Century Gothic"/>
                  <a:ea typeface="+mn-lt"/>
                  <a:cs typeface="+mn-lt"/>
                </a:rPr>
                <a:t>Control </a:t>
              </a:r>
              <a:endParaRPr lang="en-US" dirty="0">
                <a:solidFill>
                  <a:schemeClr val="tx1">
                    <a:lumMod val="75000"/>
                    <a:lumOff val="25000"/>
                  </a:schemeClr>
                </a:solidFill>
                <a:latin typeface="Calibri" panose="020F0502020204030204"/>
                <a:ea typeface="+mn-lt"/>
                <a:cs typeface="+mn-lt"/>
              </a:endParaRPr>
            </a:p>
            <a:p>
              <a:pPr algn="ctr"/>
              <a:r>
                <a:rPr lang="en-US" sz="1400" b="1" dirty="0">
                  <a:solidFill>
                    <a:schemeClr val="tx1">
                      <a:lumMod val="75000"/>
                      <a:lumOff val="25000"/>
                    </a:schemeClr>
                  </a:solidFill>
                  <a:latin typeface="Century Gothic"/>
                  <a:ea typeface="+mn-lt"/>
                  <a:cs typeface="+mn-lt"/>
                </a:rPr>
                <a:t>Group</a:t>
              </a:r>
              <a:endParaRPr lang="en-US" dirty="0">
                <a:solidFill>
                  <a:schemeClr val="tx1">
                    <a:lumMod val="75000"/>
                    <a:lumOff val="25000"/>
                  </a:schemeClr>
                </a:solidFill>
                <a:latin typeface="Calibri" panose="020F0502020204030204"/>
                <a:ea typeface="+mn-lt"/>
                <a:cs typeface="+mn-lt"/>
              </a:endParaRPr>
            </a:p>
            <a:p>
              <a:pPr algn="ctr"/>
              <a:r>
                <a:rPr lang="en-US" sz="1400" b="1" dirty="0">
                  <a:solidFill>
                    <a:schemeClr val="tx1">
                      <a:lumMod val="75000"/>
                      <a:lumOff val="25000"/>
                    </a:schemeClr>
                  </a:solidFill>
                  <a:latin typeface="Century Gothic"/>
                  <a:ea typeface="+mn-lt"/>
                  <a:cs typeface="+mn-lt"/>
                </a:rPr>
                <a:t> Polygons</a:t>
              </a:r>
              <a:endParaRPr lang="en-US" dirty="0">
                <a:solidFill>
                  <a:schemeClr val="tx1">
                    <a:lumMod val="75000"/>
                    <a:lumOff val="25000"/>
                  </a:schemeClr>
                </a:solidFill>
                <a:cs typeface="Calibri"/>
              </a:endParaRPr>
            </a:p>
          </p:txBody>
        </p:sp>
        <p:sp>
          <p:nvSpPr>
            <p:cNvPr id="64" name="Oval 63">
              <a:extLst>
                <a:ext uri="{FF2B5EF4-FFF2-40B4-BE49-F238E27FC236}">
                  <a16:creationId xmlns:a16="http://schemas.microsoft.com/office/drawing/2014/main" id="{2D3061C0-E994-4978-8E34-5F451E879C51}"/>
                </a:ext>
              </a:extLst>
            </p:cNvPr>
            <p:cNvSpPr/>
            <p:nvPr/>
          </p:nvSpPr>
          <p:spPr>
            <a:xfrm>
              <a:off x="10384955" y="3299357"/>
              <a:ext cx="1492868" cy="921369"/>
            </a:xfrm>
            <a:prstGeom prst="ellipse">
              <a:avLst/>
            </a:prstGeom>
            <a:solidFill>
              <a:schemeClr val="accent2">
                <a:lumMod val="60000"/>
                <a:lumOff val="40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b="1" dirty="0">
                  <a:solidFill>
                    <a:schemeClr val="tx1">
                      <a:lumMod val="75000"/>
                      <a:lumOff val="25000"/>
                    </a:schemeClr>
                  </a:solidFill>
                  <a:latin typeface="Century Gothic"/>
                  <a:cs typeface="Calibri"/>
                </a:rPr>
                <a:t>Analyze impacts and trends</a:t>
              </a:r>
            </a:p>
          </p:txBody>
        </p:sp>
        <p:sp>
          <p:nvSpPr>
            <p:cNvPr id="80" name="Arrow: Down 79">
              <a:extLst>
                <a:ext uri="{FF2B5EF4-FFF2-40B4-BE49-F238E27FC236}">
                  <a16:creationId xmlns:a16="http://schemas.microsoft.com/office/drawing/2014/main" id="{09646C12-8124-4DF8-A23B-90BD1660CBC6}"/>
                </a:ext>
              </a:extLst>
            </p:cNvPr>
            <p:cNvSpPr/>
            <p:nvPr/>
          </p:nvSpPr>
          <p:spPr>
            <a:xfrm rot="10800000">
              <a:off x="3340536" y="4219031"/>
              <a:ext cx="808583" cy="46164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sp>
          <p:nvSpPr>
            <p:cNvPr id="46" name="Rectangle 45">
              <a:extLst>
                <a:ext uri="{FF2B5EF4-FFF2-40B4-BE49-F238E27FC236}">
                  <a16:creationId xmlns:a16="http://schemas.microsoft.com/office/drawing/2014/main" id="{1140F9BE-ECEF-4DF8-99C6-27504D8B4941}"/>
                </a:ext>
              </a:extLst>
            </p:cNvPr>
            <p:cNvSpPr/>
            <p:nvPr/>
          </p:nvSpPr>
          <p:spPr>
            <a:xfrm>
              <a:off x="363005" y="3668758"/>
              <a:ext cx="1936845" cy="1079788"/>
            </a:xfrm>
            <a:prstGeom prst="rect">
              <a:avLst/>
            </a:prstGeom>
            <a:solidFill>
              <a:schemeClr val="accent1">
                <a:lumMod val="20000"/>
                <a:lumOff val="80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400" b="1" dirty="0">
                  <a:solidFill>
                    <a:schemeClr val="tx1">
                      <a:lumMod val="75000"/>
                      <a:lumOff val="25000"/>
                    </a:schemeClr>
                  </a:solidFill>
                  <a:latin typeface="Century Gothic"/>
                  <a:cs typeface="Calibri"/>
                </a:rPr>
                <a:t>Fire Perimeters</a:t>
              </a:r>
            </a:p>
            <a:p>
              <a:pPr algn="ctr"/>
              <a:r>
                <a:rPr lang="en-US" sz="1400" dirty="0">
                  <a:solidFill>
                    <a:schemeClr val="tx1">
                      <a:lumMod val="75000"/>
                      <a:lumOff val="25000"/>
                    </a:schemeClr>
                  </a:solidFill>
                  <a:latin typeface="Century Gothic"/>
                  <a:cs typeface="Calibri"/>
                </a:rPr>
                <a:t>(1986 – 2021)</a:t>
              </a:r>
              <a:endParaRPr lang="en-US" sz="1400" b="1" dirty="0">
                <a:solidFill>
                  <a:schemeClr val="tx1">
                    <a:lumMod val="75000"/>
                    <a:lumOff val="25000"/>
                  </a:schemeClr>
                </a:solidFill>
                <a:latin typeface="Century Gothic"/>
                <a:cs typeface="Calibri"/>
              </a:endParaRPr>
            </a:p>
            <a:p>
              <a:pPr marL="171450" indent="-171450">
                <a:buFont typeface="Arial"/>
                <a:buChar char="•"/>
              </a:pPr>
              <a:r>
                <a:rPr lang="en-US" sz="1400" dirty="0">
                  <a:solidFill>
                    <a:schemeClr val="tx1">
                      <a:lumMod val="75000"/>
                      <a:lumOff val="25000"/>
                    </a:schemeClr>
                  </a:solidFill>
                  <a:latin typeface="Century Gothic"/>
                  <a:cs typeface="Calibri"/>
                </a:rPr>
                <a:t>Partner data</a:t>
              </a:r>
            </a:p>
            <a:p>
              <a:pPr marL="171450" indent="-171450">
                <a:buFont typeface="Arial"/>
                <a:buChar char="•"/>
              </a:pPr>
              <a:r>
                <a:rPr lang="en-US" sz="1400" dirty="0">
                  <a:solidFill>
                    <a:schemeClr val="tx1">
                      <a:lumMod val="75000"/>
                      <a:lumOff val="25000"/>
                    </a:schemeClr>
                  </a:solidFill>
                  <a:latin typeface="Century Gothic"/>
                  <a:cs typeface="Calibri"/>
                </a:rPr>
                <a:t>MTBS</a:t>
              </a:r>
            </a:p>
          </p:txBody>
        </p:sp>
        <p:sp>
          <p:nvSpPr>
            <p:cNvPr id="31" name="Rectangle 30">
              <a:extLst>
                <a:ext uri="{FF2B5EF4-FFF2-40B4-BE49-F238E27FC236}">
                  <a16:creationId xmlns:a16="http://schemas.microsoft.com/office/drawing/2014/main" id="{3907E28A-40ED-45E5-BF8D-00632FC73E32}"/>
                </a:ext>
              </a:extLst>
            </p:cNvPr>
            <p:cNvSpPr/>
            <p:nvPr/>
          </p:nvSpPr>
          <p:spPr>
            <a:xfrm>
              <a:off x="2855233" y="1574849"/>
              <a:ext cx="1947428" cy="984538"/>
            </a:xfrm>
            <a:prstGeom prst="rect">
              <a:avLst/>
            </a:prstGeom>
            <a:solidFill>
              <a:schemeClr val="accent1">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ctr"/>
              <a:r>
                <a:rPr lang="en-US" sz="1400" b="1" dirty="0">
                  <a:solidFill>
                    <a:schemeClr val="tx1">
                      <a:lumMod val="75000"/>
                      <a:lumOff val="25000"/>
                    </a:schemeClr>
                  </a:solidFill>
                  <a:latin typeface="Century Gothic"/>
                  <a:ea typeface="+mn-lt"/>
                  <a:cs typeface="+mn-lt"/>
                </a:rPr>
                <a:t>Control Group Feature Class</a:t>
              </a:r>
            </a:p>
            <a:p>
              <a:pPr marL="171450" indent="-171450">
                <a:buFont typeface="Arial,Sans-Serif"/>
                <a:buChar char="•"/>
              </a:pPr>
              <a:r>
                <a:rPr lang="en-US" sz="1400" dirty="0">
                  <a:solidFill>
                    <a:schemeClr val="tx1">
                      <a:lumMod val="75000"/>
                      <a:lumOff val="25000"/>
                    </a:schemeClr>
                  </a:solidFill>
                  <a:latin typeface="Century Gothic"/>
                  <a:ea typeface="+mn-lt"/>
                  <a:cs typeface="+mn-lt"/>
                </a:rPr>
                <a:t>Empty polygon shapefile</a:t>
              </a:r>
            </a:p>
          </p:txBody>
        </p:sp>
        <p:sp>
          <p:nvSpPr>
            <p:cNvPr id="32" name="Oval 31">
              <a:extLst>
                <a:ext uri="{FF2B5EF4-FFF2-40B4-BE49-F238E27FC236}">
                  <a16:creationId xmlns:a16="http://schemas.microsoft.com/office/drawing/2014/main" id="{84EB9CE6-BCA4-4D3D-83CA-50EF9EC47CB5}"/>
                </a:ext>
              </a:extLst>
            </p:cNvPr>
            <p:cNvSpPr/>
            <p:nvPr/>
          </p:nvSpPr>
          <p:spPr>
            <a:xfrm>
              <a:off x="6725046" y="3241628"/>
              <a:ext cx="1261959" cy="880961"/>
            </a:xfrm>
            <a:prstGeom prst="ellipse">
              <a:avLst/>
            </a:prstGeom>
            <a:solidFill>
              <a:schemeClr val="accent2">
                <a:lumMod val="60000"/>
                <a:lumOff val="40000"/>
              </a:schemeClr>
            </a:solidFill>
            <a:ln/>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sz="1400" b="1" dirty="0">
                  <a:solidFill>
                    <a:schemeClr val="tx1">
                      <a:lumMod val="75000"/>
                      <a:lumOff val="25000"/>
                    </a:schemeClr>
                  </a:solidFill>
                  <a:latin typeface="Century Gothic"/>
                  <a:cs typeface="Calibri"/>
                </a:rPr>
                <a:t>Extract Values</a:t>
              </a:r>
            </a:p>
          </p:txBody>
        </p:sp>
        <p:sp>
          <p:nvSpPr>
            <p:cNvPr id="33" name="Rectangle 32">
              <a:extLst>
                <a:ext uri="{FF2B5EF4-FFF2-40B4-BE49-F238E27FC236}">
                  <a16:creationId xmlns:a16="http://schemas.microsoft.com/office/drawing/2014/main" id="{5244AB8D-780B-41E2-85BE-5170E7EA3542}"/>
                </a:ext>
              </a:extLst>
            </p:cNvPr>
            <p:cNvSpPr/>
            <p:nvPr/>
          </p:nvSpPr>
          <p:spPr>
            <a:xfrm>
              <a:off x="8644195" y="3057361"/>
              <a:ext cx="1076936" cy="1191595"/>
            </a:xfrm>
            <a:prstGeom prst="rect">
              <a:avLst/>
            </a:prstGeom>
            <a:solidFill>
              <a:schemeClr val="accent1">
                <a:lumMod val="20000"/>
                <a:lumOff val="80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400" b="1" dirty="0">
                  <a:solidFill>
                    <a:schemeClr val="tx1">
                      <a:lumMod val="75000"/>
                      <a:lumOff val="25000"/>
                    </a:schemeClr>
                  </a:solidFill>
                  <a:latin typeface="Century Gothic"/>
                  <a:ea typeface="+mn-lt"/>
                  <a:cs typeface="+mn-lt"/>
                </a:rPr>
                <a:t>Control</a:t>
              </a:r>
              <a:endParaRPr lang="en-US" dirty="0">
                <a:solidFill>
                  <a:schemeClr val="tx1">
                    <a:lumMod val="75000"/>
                    <a:lumOff val="25000"/>
                  </a:schemeClr>
                </a:solidFill>
                <a:latin typeface="Calibri" panose="020F0502020204030204"/>
                <a:ea typeface="+mn-lt"/>
                <a:cs typeface="+mn-lt"/>
              </a:endParaRPr>
            </a:p>
            <a:p>
              <a:pPr algn="ctr"/>
              <a:r>
                <a:rPr lang="en-US" sz="1400" b="1" dirty="0">
                  <a:solidFill>
                    <a:schemeClr val="tx1">
                      <a:lumMod val="75000"/>
                      <a:lumOff val="25000"/>
                    </a:schemeClr>
                  </a:solidFill>
                  <a:latin typeface="Century Gothic"/>
                  <a:ea typeface="+mn-lt"/>
                  <a:cs typeface="+mn-lt"/>
                </a:rPr>
                <a:t>Group </a:t>
              </a:r>
              <a:endParaRPr lang="en-US" dirty="0">
                <a:solidFill>
                  <a:schemeClr val="tx1">
                    <a:lumMod val="75000"/>
                    <a:lumOff val="25000"/>
                  </a:schemeClr>
                </a:solidFill>
                <a:cs typeface="Calibri"/>
              </a:endParaRPr>
            </a:p>
            <a:p>
              <a:pPr algn="ctr"/>
              <a:r>
                <a:rPr lang="en-US" sz="1400" b="1" dirty="0">
                  <a:solidFill>
                    <a:schemeClr val="tx1">
                      <a:lumMod val="75000"/>
                      <a:lumOff val="25000"/>
                    </a:schemeClr>
                  </a:solidFill>
                  <a:latin typeface="Century Gothic"/>
                  <a:ea typeface="+mn-lt"/>
                  <a:cs typeface="+mn-lt"/>
                </a:rPr>
                <a:t>Polygons</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cs typeface="Calibri"/>
                </a:rPr>
                <a:t>(with attributes)</a:t>
              </a:r>
            </a:p>
          </p:txBody>
        </p:sp>
        <p:sp>
          <p:nvSpPr>
            <p:cNvPr id="34" name="Arrow: Down 33">
              <a:extLst>
                <a:ext uri="{FF2B5EF4-FFF2-40B4-BE49-F238E27FC236}">
                  <a16:creationId xmlns:a16="http://schemas.microsoft.com/office/drawing/2014/main" id="{41AF027C-68A2-40D0-B53C-EDF6A34B4312}"/>
                </a:ext>
              </a:extLst>
            </p:cNvPr>
            <p:cNvSpPr/>
            <p:nvPr/>
          </p:nvSpPr>
          <p:spPr>
            <a:xfrm rot="16200000">
              <a:off x="9757616" y="3464364"/>
              <a:ext cx="609424" cy="46366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grpSp>
          <p:nvGrpSpPr>
            <p:cNvPr id="42" name="Group 41">
              <a:extLst>
                <a:ext uri="{FF2B5EF4-FFF2-40B4-BE49-F238E27FC236}">
                  <a16:creationId xmlns:a16="http://schemas.microsoft.com/office/drawing/2014/main" id="{3C441C6F-8C22-4225-AF48-6907D00506DB}"/>
                </a:ext>
              </a:extLst>
            </p:cNvPr>
            <p:cNvGrpSpPr/>
            <p:nvPr/>
          </p:nvGrpSpPr>
          <p:grpSpPr>
            <a:xfrm>
              <a:off x="3041490" y="4920391"/>
              <a:ext cx="1401812" cy="1373906"/>
              <a:chOff x="3863685" y="1785503"/>
              <a:chExt cx="1394113" cy="1420090"/>
            </a:xfrm>
          </p:grpSpPr>
          <p:sp>
            <p:nvSpPr>
              <p:cNvPr id="43" name="Rectangle 42">
                <a:extLst>
                  <a:ext uri="{FF2B5EF4-FFF2-40B4-BE49-F238E27FC236}">
                    <a16:creationId xmlns:a16="http://schemas.microsoft.com/office/drawing/2014/main" id="{DF74B3F2-7A4D-413A-AAF8-AFA6B9CFC626}"/>
                  </a:ext>
                </a:extLst>
              </p:cNvPr>
              <p:cNvSpPr/>
              <p:nvPr/>
            </p:nvSpPr>
            <p:spPr>
              <a:xfrm>
                <a:off x="4201390" y="2149185"/>
                <a:ext cx="1056408" cy="105640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44" name="Rectangle 43">
                <a:extLst>
                  <a:ext uri="{FF2B5EF4-FFF2-40B4-BE49-F238E27FC236}">
                    <a16:creationId xmlns:a16="http://schemas.microsoft.com/office/drawing/2014/main" id="{EBA6A52A-51E2-42E9-9B33-30EBEE79B574}"/>
                  </a:ext>
                </a:extLst>
              </p:cNvPr>
              <p:cNvSpPr/>
              <p:nvPr/>
            </p:nvSpPr>
            <p:spPr>
              <a:xfrm>
                <a:off x="4028208" y="1967344"/>
                <a:ext cx="1056408" cy="1056408"/>
              </a:xfrm>
              <a:prstGeom prst="rect">
                <a:avLst/>
              </a:prstGeom>
              <a:solidFill>
                <a:srgbClr val="69A47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F3F3F"/>
                  </a:solidFill>
                </a:endParaRPr>
              </a:p>
            </p:txBody>
          </p:sp>
          <p:sp>
            <p:nvSpPr>
              <p:cNvPr id="45" name="Rectangle 44">
                <a:extLst>
                  <a:ext uri="{FF2B5EF4-FFF2-40B4-BE49-F238E27FC236}">
                    <a16:creationId xmlns:a16="http://schemas.microsoft.com/office/drawing/2014/main" id="{B5297F22-A63F-4E06-930B-8647E608B802}"/>
                  </a:ext>
                </a:extLst>
              </p:cNvPr>
              <p:cNvSpPr/>
              <p:nvPr/>
            </p:nvSpPr>
            <p:spPr>
              <a:xfrm>
                <a:off x="3863685" y="1785503"/>
                <a:ext cx="1056408" cy="1056408"/>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lumMod val="75000"/>
                        <a:lumOff val="25000"/>
                      </a:schemeClr>
                    </a:solidFill>
                    <a:latin typeface="Century Gothic"/>
                    <a:cs typeface="Calibri"/>
                  </a:rPr>
                  <a:t>% Cover Estimates (1986 – 2021)</a:t>
                </a:r>
              </a:p>
            </p:txBody>
          </p:sp>
        </p:grpSp>
        <p:sp>
          <p:nvSpPr>
            <p:cNvPr id="47" name="Arrow: Down 46">
              <a:extLst>
                <a:ext uri="{FF2B5EF4-FFF2-40B4-BE49-F238E27FC236}">
                  <a16:creationId xmlns:a16="http://schemas.microsoft.com/office/drawing/2014/main" id="{964D9497-FBD7-46D8-844A-7792767D07B5}"/>
                </a:ext>
              </a:extLst>
            </p:cNvPr>
            <p:cNvSpPr/>
            <p:nvPr/>
          </p:nvSpPr>
          <p:spPr>
            <a:xfrm>
              <a:off x="3408496" y="2662004"/>
              <a:ext cx="753837" cy="490027"/>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000000"/>
                </a:solidFill>
              </a:endParaRPr>
            </a:p>
          </p:txBody>
        </p:sp>
      </p:grpSp>
      <p:grpSp>
        <p:nvGrpSpPr>
          <p:cNvPr id="14" name="Group 13">
            <a:extLst>
              <a:ext uri="{FF2B5EF4-FFF2-40B4-BE49-F238E27FC236}">
                <a16:creationId xmlns:a16="http://schemas.microsoft.com/office/drawing/2014/main" id="{1824DD9F-D489-4E07-9D12-7E54A655A4A4}"/>
              </a:ext>
            </a:extLst>
          </p:cNvPr>
          <p:cNvGrpSpPr/>
          <p:nvPr/>
        </p:nvGrpSpPr>
        <p:grpSpPr>
          <a:xfrm>
            <a:off x="10510605" y="485930"/>
            <a:ext cx="1686390" cy="1089394"/>
            <a:chOff x="10510605" y="485930"/>
            <a:chExt cx="1686390" cy="1089394"/>
          </a:xfrm>
        </p:grpSpPr>
        <p:sp>
          <p:nvSpPr>
            <p:cNvPr id="52" name="Rectangle 51">
              <a:extLst>
                <a:ext uri="{FF2B5EF4-FFF2-40B4-BE49-F238E27FC236}">
                  <a16:creationId xmlns:a16="http://schemas.microsoft.com/office/drawing/2014/main" id="{5932BCE5-15D0-48EC-A53A-81F5CAD015B2}"/>
                </a:ext>
              </a:extLst>
            </p:cNvPr>
            <p:cNvSpPr/>
            <p:nvPr/>
          </p:nvSpPr>
          <p:spPr>
            <a:xfrm>
              <a:off x="10510605" y="485930"/>
              <a:ext cx="1686390" cy="1036820"/>
            </a:xfrm>
            <a:prstGeom prst="rect">
              <a:avLst/>
            </a:prstGeom>
            <a:solidFill>
              <a:srgbClr val="0070C0"/>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3" name="Graphic 10" descr="Bulldozer outline">
              <a:extLst>
                <a:ext uri="{FF2B5EF4-FFF2-40B4-BE49-F238E27FC236}">
                  <a16:creationId xmlns:a16="http://schemas.microsoft.com/office/drawing/2014/main" id="{6C8F4C00-6AFF-4904-9E6D-C9A20E15C9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7621" y="531069"/>
              <a:ext cx="1006779" cy="1044255"/>
            </a:xfrm>
            <a:prstGeom prst="rect">
              <a:avLst/>
            </a:prstGeom>
          </p:spPr>
        </p:pic>
      </p:grpSp>
    </p:spTree>
    <p:extLst>
      <p:ext uri="{BB962C8B-B14F-4D97-AF65-F5344CB8AC3E}">
        <p14:creationId xmlns:p14="http://schemas.microsoft.com/office/powerpoint/2010/main" val="1515882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RESULTS: ASSESS TREATMENTS</a:t>
            </a:r>
          </a:p>
        </p:txBody>
      </p:sp>
      <p:sp>
        <p:nvSpPr>
          <p:cNvPr id="53" name="TextBox 52">
            <a:extLst>
              <a:ext uri="{FF2B5EF4-FFF2-40B4-BE49-F238E27FC236}">
                <a16:creationId xmlns:a16="http://schemas.microsoft.com/office/drawing/2014/main" id="{D5344A8D-4D87-48BB-A0F0-189FE736A5B8}"/>
              </a:ext>
            </a:extLst>
          </p:cNvPr>
          <p:cNvSpPr txBox="1"/>
          <p:nvPr/>
        </p:nvSpPr>
        <p:spPr>
          <a:xfrm>
            <a:off x="4551640" y="1539012"/>
            <a:ext cx="64487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Pre-Fire Treatment's Response to Disturbances in Comparison to Two Control Areas</a:t>
            </a:r>
          </a:p>
        </p:txBody>
      </p:sp>
      <p:grpSp>
        <p:nvGrpSpPr>
          <p:cNvPr id="7" name="Group 6">
            <a:extLst>
              <a:ext uri="{FF2B5EF4-FFF2-40B4-BE49-F238E27FC236}">
                <a16:creationId xmlns:a16="http://schemas.microsoft.com/office/drawing/2014/main" id="{8AAE42F3-C47F-4A7C-A6C7-9655DF4C68FE}"/>
              </a:ext>
            </a:extLst>
          </p:cNvPr>
          <p:cNvGrpSpPr/>
          <p:nvPr/>
        </p:nvGrpSpPr>
        <p:grpSpPr>
          <a:xfrm>
            <a:off x="2760756" y="1430850"/>
            <a:ext cx="9332816" cy="5308027"/>
            <a:chOff x="2860690" y="892366"/>
            <a:chExt cx="9332816" cy="5308027"/>
          </a:xfrm>
        </p:grpSpPr>
        <p:grpSp>
          <p:nvGrpSpPr>
            <p:cNvPr id="23" name="Group 22">
              <a:extLst>
                <a:ext uri="{FF2B5EF4-FFF2-40B4-BE49-F238E27FC236}">
                  <a16:creationId xmlns:a16="http://schemas.microsoft.com/office/drawing/2014/main" id="{3B5479C9-F0EB-4E44-AD92-B233CBF49120}"/>
                </a:ext>
              </a:extLst>
            </p:cNvPr>
            <p:cNvGrpSpPr/>
            <p:nvPr/>
          </p:nvGrpSpPr>
          <p:grpSpPr>
            <a:xfrm>
              <a:off x="3047514" y="1713594"/>
              <a:ext cx="1012640" cy="3980387"/>
              <a:chOff x="6702269" y="2043191"/>
              <a:chExt cx="814100" cy="3276189"/>
            </a:xfrm>
          </p:grpSpPr>
          <p:sp>
            <p:nvSpPr>
              <p:cNvPr id="9" name="TextBox 8">
                <a:extLst>
                  <a:ext uri="{FF2B5EF4-FFF2-40B4-BE49-F238E27FC236}">
                    <a16:creationId xmlns:a16="http://schemas.microsoft.com/office/drawing/2014/main" id="{E3300588-4F48-408E-86C2-EE54563A5825}"/>
                  </a:ext>
                </a:extLst>
              </p:cNvPr>
              <p:cNvSpPr txBox="1"/>
              <p:nvPr/>
            </p:nvSpPr>
            <p:spPr>
              <a:xfrm>
                <a:off x="6727550" y="2043191"/>
                <a:ext cx="7267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ea typeface="Calibri"/>
                    <a:cs typeface="Calibri"/>
                  </a:rPr>
                  <a:t>0.50</a:t>
                </a:r>
              </a:p>
            </p:txBody>
          </p:sp>
          <p:sp>
            <p:nvSpPr>
              <p:cNvPr id="10" name="TextBox 9">
                <a:extLst>
                  <a:ext uri="{FF2B5EF4-FFF2-40B4-BE49-F238E27FC236}">
                    <a16:creationId xmlns:a16="http://schemas.microsoft.com/office/drawing/2014/main" id="{E0845693-A7D0-4B1F-87CB-A4F3C4F78491}"/>
                  </a:ext>
                </a:extLst>
              </p:cNvPr>
              <p:cNvSpPr txBox="1"/>
              <p:nvPr/>
            </p:nvSpPr>
            <p:spPr>
              <a:xfrm>
                <a:off x="6732597" y="2314535"/>
                <a:ext cx="783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0.45</a:t>
                </a:r>
                <a:r>
                  <a:rPr lang="en-US" sz="1400" dirty="0">
                    <a:latin typeface="Century Gothic"/>
                  </a:rPr>
                  <a:t>​</a:t>
                </a:r>
                <a:endParaRPr lang="en-US" sz="1400" dirty="0">
                  <a:ea typeface="Calibri"/>
                  <a:cs typeface="Calibri"/>
                </a:endParaRPr>
              </a:p>
            </p:txBody>
          </p:sp>
          <p:sp>
            <p:nvSpPr>
              <p:cNvPr id="11" name="TextBox 10">
                <a:extLst>
                  <a:ext uri="{FF2B5EF4-FFF2-40B4-BE49-F238E27FC236}">
                    <a16:creationId xmlns:a16="http://schemas.microsoft.com/office/drawing/2014/main" id="{0F9D78D2-E981-417C-AD33-4AE64993BC76}"/>
                  </a:ext>
                </a:extLst>
              </p:cNvPr>
              <p:cNvSpPr txBox="1"/>
              <p:nvPr/>
            </p:nvSpPr>
            <p:spPr>
              <a:xfrm>
                <a:off x="6732022" y="2587594"/>
                <a:ext cx="783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0.40</a:t>
                </a:r>
                <a:endParaRPr lang="en-US" sz="1400" dirty="0">
                  <a:latin typeface="Century Gothic"/>
                  <a:ea typeface="Calibri"/>
                  <a:cs typeface="Calibri"/>
                </a:endParaRPr>
              </a:p>
            </p:txBody>
          </p:sp>
          <p:sp>
            <p:nvSpPr>
              <p:cNvPr id="12" name="TextBox 11">
                <a:extLst>
                  <a:ext uri="{FF2B5EF4-FFF2-40B4-BE49-F238E27FC236}">
                    <a16:creationId xmlns:a16="http://schemas.microsoft.com/office/drawing/2014/main" id="{5E56A58D-6000-4A5F-981C-C931C70F07E7}"/>
                  </a:ext>
                </a:extLst>
              </p:cNvPr>
              <p:cNvSpPr txBox="1"/>
              <p:nvPr/>
            </p:nvSpPr>
            <p:spPr>
              <a:xfrm>
                <a:off x="6717960" y="2862153"/>
                <a:ext cx="783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0.35</a:t>
                </a:r>
                <a:endParaRPr lang="en-US" sz="1400" dirty="0">
                  <a:latin typeface="Century Gothic"/>
                  <a:ea typeface="Calibri"/>
                  <a:cs typeface="Calibri"/>
                </a:endParaRPr>
              </a:p>
            </p:txBody>
          </p:sp>
          <p:sp>
            <p:nvSpPr>
              <p:cNvPr id="13" name="TextBox 12">
                <a:extLst>
                  <a:ext uri="{FF2B5EF4-FFF2-40B4-BE49-F238E27FC236}">
                    <a16:creationId xmlns:a16="http://schemas.microsoft.com/office/drawing/2014/main" id="{ECD3EB38-F8EB-4FF8-9B21-D7EC534C9494}"/>
                  </a:ext>
                </a:extLst>
              </p:cNvPr>
              <p:cNvSpPr txBox="1"/>
              <p:nvPr/>
            </p:nvSpPr>
            <p:spPr>
              <a:xfrm>
                <a:off x="6718469" y="3145763"/>
                <a:ext cx="783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0.30</a:t>
                </a:r>
                <a:endParaRPr lang="en-US" sz="1400" dirty="0">
                  <a:latin typeface="Century Gothic"/>
                  <a:ea typeface="Calibri"/>
                  <a:cs typeface="Calibri"/>
                </a:endParaRPr>
              </a:p>
            </p:txBody>
          </p:sp>
          <p:sp>
            <p:nvSpPr>
              <p:cNvPr id="14" name="TextBox 13">
                <a:extLst>
                  <a:ext uri="{FF2B5EF4-FFF2-40B4-BE49-F238E27FC236}">
                    <a16:creationId xmlns:a16="http://schemas.microsoft.com/office/drawing/2014/main" id="{ECF5E958-D88B-42A9-ADB6-DC19FA4DE43D}"/>
                  </a:ext>
                </a:extLst>
              </p:cNvPr>
              <p:cNvSpPr txBox="1"/>
              <p:nvPr/>
            </p:nvSpPr>
            <p:spPr>
              <a:xfrm>
                <a:off x="6719449" y="3455664"/>
                <a:ext cx="783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0.25</a:t>
                </a:r>
                <a:endParaRPr lang="en-US" sz="1400" dirty="0">
                  <a:latin typeface="Century Gothic"/>
                  <a:ea typeface="Calibri"/>
                  <a:cs typeface="Calibri"/>
                </a:endParaRPr>
              </a:p>
            </p:txBody>
          </p:sp>
          <p:sp>
            <p:nvSpPr>
              <p:cNvPr id="15" name="TextBox 14">
                <a:extLst>
                  <a:ext uri="{FF2B5EF4-FFF2-40B4-BE49-F238E27FC236}">
                    <a16:creationId xmlns:a16="http://schemas.microsoft.com/office/drawing/2014/main" id="{6F30B039-6DD5-4923-AE52-F7F8F55EAE3D}"/>
                  </a:ext>
                </a:extLst>
              </p:cNvPr>
              <p:cNvSpPr txBox="1"/>
              <p:nvPr/>
            </p:nvSpPr>
            <p:spPr>
              <a:xfrm>
                <a:off x="6717707" y="3771781"/>
                <a:ext cx="783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0.20</a:t>
                </a:r>
                <a:endParaRPr lang="en-US" sz="1400" dirty="0">
                  <a:latin typeface="Century Gothic"/>
                  <a:ea typeface="Calibri"/>
                  <a:cs typeface="Calibri"/>
                </a:endParaRPr>
              </a:p>
            </p:txBody>
          </p:sp>
          <p:sp>
            <p:nvSpPr>
              <p:cNvPr id="17" name="TextBox 16">
                <a:extLst>
                  <a:ext uri="{FF2B5EF4-FFF2-40B4-BE49-F238E27FC236}">
                    <a16:creationId xmlns:a16="http://schemas.microsoft.com/office/drawing/2014/main" id="{3CF8664B-6496-4E87-A532-4543836E2D48}"/>
                  </a:ext>
                </a:extLst>
              </p:cNvPr>
              <p:cNvSpPr txBox="1"/>
              <p:nvPr/>
            </p:nvSpPr>
            <p:spPr>
              <a:xfrm>
                <a:off x="6704014" y="4089070"/>
                <a:ext cx="783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0.15</a:t>
                </a:r>
                <a:endParaRPr lang="en-US" sz="1400" dirty="0">
                  <a:latin typeface="Century Gothic"/>
                  <a:ea typeface="Calibri"/>
                  <a:cs typeface="Calibri"/>
                </a:endParaRPr>
              </a:p>
            </p:txBody>
          </p:sp>
          <p:sp>
            <p:nvSpPr>
              <p:cNvPr id="19" name="TextBox 18">
                <a:extLst>
                  <a:ext uri="{FF2B5EF4-FFF2-40B4-BE49-F238E27FC236}">
                    <a16:creationId xmlns:a16="http://schemas.microsoft.com/office/drawing/2014/main" id="{FAF9E6DD-FDF4-41CF-9575-0B2847E52B63}"/>
                  </a:ext>
                </a:extLst>
              </p:cNvPr>
              <p:cNvSpPr txBox="1"/>
              <p:nvPr/>
            </p:nvSpPr>
            <p:spPr>
              <a:xfrm>
                <a:off x="6702269" y="4397554"/>
                <a:ext cx="783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0.10</a:t>
                </a:r>
                <a:endParaRPr lang="en-US" sz="1400" dirty="0">
                  <a:latin typeface="Century Gothic"/>
                  <a:ea typeface="Calibri"/>
                  <a:cs typeface="Calibri"/>
                </a:endParaRPr>
              </a:p>
            </p:txBody>
          </p:sp>
          <p:sp>
            <p:nvSpPr>
              <p:cNvPr id="20" name="TextBox 19">
                <a:extLst>
                  <a:ext uri="{FF2B5EF4-FFF2-40B4-BE49-F238E27FC236}">
                    <a16:creationId xmlns:a16="http://schemas.microsoft.com/office/drawing/2014/main" id="{B7A7AE85-25A0-4F76-9C77-2EBBB8193F63}"/>
                  </a:ext>
                </a:extLst>
              </p:cNvPr>
              <p:cNvSpPr txBox="1"/>
              <p:nvPr/>
            </p:nvSpPr>
            <p:spPr>
              <a:xfrm>
                <a:off x="6703722" y="4712903"/>
                <a:ext cx="783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0.05</a:t>
                </a:r>
                <a:endParaRPr lang="en-US" sz="1400" dirty="0">
                  <a:latin typeface="Century Gothic"/>
                  <a:ea typeface="Calibri"/>
                  <a:cs typeface="Calibri"/>
                </a:endParaRPr>
              </a:p>
            </p:txBody>
          </p:sp>
          <p:sp>
            <p:nvSpPr>
              <p:cNvPr id="22" name="TextBox 21">
                <a:extLst>
                  <a:ext uri="{FF2B5EF4-FFF2-40B4-BE49-F238E27FC236}">
                    <a16:creationId xmlns:a16="http://schemas.microsoft.com/office/drawing/2014/main" id="{A57D5642-6604-4B9A-A781-A9A3A7000AFC}"/>
                  </a:ext>
                </a:extLst>
              </p:cNvPr>
              <p:cNvSpPr txBox="1"/>
              <p:nvPr/>
            </p:nvSpPr>
            <p:spPr>
              <a:xfrm>
                <a:off x="6703721" y="5011603"/>
                <a:ext cx="7837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404040"/>
                    </a:solidFill>
                    <a:latin typeface="Century Gothic"/>
                  </a:rPr>
                  <a:t>0.00</a:t>
                </a:r>
                <a:endParaRPr lang="en-US" sz="1400" dirty="0">
                  <a:latin typeface="Century Gothic"/>
                  <a:ea typeface="Calibri"/>
                  <a:cs typeface="Calibri"/>
                </a:endParaRPr>
              </a:p>
            </p:txBody>
          </p:sp>
        </p:grpSp>
        <p:pic>
          <p:nvPicPr>
            <p:cNvPr id="8" name="Picture 8" descr="Chart, line chart, histogram&#10;&#10;Description automatically generated">
              <a:extLst>
                <a:ext uri="{FF2B5EF4-FFF2-40B4-BE49-F238E27FC236}">
                  <a16:creationId xmlns:a16="http://schemas.microsoft.com/office/drawing/2014/main" id="{499ED914-8788-4B03-9F93-D04D84709449}"/>
                </a:ext>
              </a:extLst>
            </p:cNvPr>
            <p:cNvPicPr>
              <a:picLocks noChangeAspect="1"/>
            </p:cNvPicPr>
            <p:nvPr/>
          </p:nvPicPr>
          <p:blipFill rotWithShape="1">
            <a:blip r:embed="rId3"/>
            <a:srcRect l="11056" t="25049" r="2055" b="15166"/>
            <a:stretch/>
          </p:blipFill>
          <p:spPr>
            <a:xfrm>
              <a:off x="3798365" y="1714117"/>
              <a:ext cx="7906212" cy="3849924"/>
            </a:xfrm>
            <a:prstGeom prst="rect">
              <a:avLst/>
            </a:prstGeom>
          </p:spPr>
        </p:pic>
        <p:sp>
          <p:nvSpPr>
            <p:cNvPr id="24" name="TextBox 23">
              <a:extLst>
                <a:ext uri="{FF2B5EF4-FFF2-40B4-BE49-F238E27FC236}">
                  <a16:creationId xmlns:a16="http://schemas.microsoft.com/office/drawing/2014/main" id="{3D40E874-E3AF-4E4E-A41B-30F6BAF577EE}"/>
                </a:ext>
              </a:extLst>
            </p:cNvPr>
            <p:cNvSpPr txBox="1"/>
            <p:nvPr/>
          </p:nvSpPr>
          <p:spPr>
            <a:xfrm>
              <a:off x="3634722" y="5609256"/>
              <a:ext cx="9205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ea typeface="Calibri"/>
                  <a:cs typeface="Calibri"/>
                </a:rPr>
                <a:t>2001</a:t>
              </a:r>
            </a:p>
          </p:txBody>
        </p:sp>
        <p:sp>
          <p:nvSpPr>
            <p:cNvPr id="26" name="TextBox 25">
              <a:extLst>
                <a:ext uri="{FF2B5EF4-FFF2-40B4-BE49-F238E27FC236}">
                  <a16:creationId xmlns:a16="http://schemas.microsoft.com/office/drawing/2014/main" id="{927FCD32-A4E5-4CC0-8839-26F6AA6A5207}"/>
                </a:ext>
              </a:extLst>
            </p:cNvPr>
            <p:cNvSpPr txBox="1"/>
            <p:nvPr/>
          </p:nvSpPr>
          <p:spPr>
            <a:xfrm>
              <a:off x="4310125" y="5609256"/>
              <a:ext cx="920592" cy="37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ea typeface="Calibri"/>
                  <a:cs typeface="Calibri"/>
                </a:rPr>
                <a:t>2003</a:t>
              </a:r>
            </a:p>
          </p:txBody>
        </p:sp>
        <p:sp>
          <p:nvSpPr>
            <p:cNvPr id="30" name="TextBox 29">
              <a:extLst>
                <a:ext uri="{FF2B5EF4-FFF2-40B4-BE49-F238E27FC236}">
                  <a16:creationId xmlns:a16="http://schemas.microsoft.com/office/drawing/2014/main" id="{9F7A811B-61E2-4008-830D-642B116BD266}"/>
                </a:ext>
              </a:extLst>
            </p:cNvPr>
            <p:cNvSpPr txBox="1"/>
            <p:nvPr/>
          </p:nvSpPr>
          <p:spPr>
            <a:xfrm>
              <a:off x="5053635" y="5609255"/>
              <a:ext cx="920592" cy="37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ea typeface="Calibri"/>
                  <a:cs typeface="Calibri"/>
                </a:rPr>
                <a:t>2005</a:t>
              </a:r>
            </a:p>
          </p:txBody>
        </p:sp>
        <p:sp>
          <p:nvSpPr>
            <p:cNvPr id="32" name="TextBox 31">
              <a:extLst>
                <a:ext uri="{FF2B5EF4-FFF2-40B4-BE49-F238E27FC236}">
                  <a16:creationId xmlns:a16="http://schemas.microsoft.com/office/drawing/2014/main" id="{6BE254F9-4814-4266-98D0-E52999D9E34D}"/>
                </a:ext>
              </a:extLst>
            </p:cNvPr>
            <p:cNvSpPr txBox="1"/>
            <p:nvPr/>
          </p:nvSpPr>
          <p:spPr>
            <a:xfrm>
              <a:off x="5876605" y="5609255"/>
              <a:ext cx="920592" cy="37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ea typeface="Calibri"/>
                  <a:cs typeface="Calibri"/>
                </a:rPr>
                <a:t>2007</a:t>
              </a:r>
            </a:p>
          </p:txBody>
        </p:sp>
        <p:sp>
          <p:nvSpPr>
            <p:cNvPr id="34" name="TextBox 33">
              <a:extLst>
                <a:ext uri="{FF2B5EF4-FFF2-40B4-BE49-F238E27FC236}">
                  <a16:creationId xmlns:a16="http://schemas.microsoft.com/office/drawing/2014/main" id="{6C0BD38B-F6F5-4510-A62D-8FAED9BB0B51}"/>
                </a:ext>
              </a:extLst>
            </p:cNvPr>
            <p:cNvSpPr txBox="1"/>
            <p:nvPr/>
          </p:nvSpPr>
          <p:spPr>
            <a:xfrm>
              <a:off x="6614439" y="5603711"/>
              <a:ext cx="920592" cy="37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ea typeface="Calibri"/>
                  <a:cs typeface="Calibri"/>
                </a:rPr>
                <a:t>2009</a:t>
              </a:r>
            </a:p>
          </p:txBody>
        </p:sp>
        <p:sp>
          <p:nvSpPr>
            <p:cNvPr id="36" name="TextBox 35">
              <a:extLst>
                <a:ext uri="{FF2B5EF4-FFF2-40B4-BE49-F238E27FC236}">
                  <a16:creationId xmlns:a16="http://schemas.microsoft.com/office/drawing/2014/main" id="{FAF52482-64DD-4B09-AC78-80A17E716E3B}"/>
                </a:ext>
              </a:extLst>
            </p:cNvPr>
            <p:cNvSpPr txBox="1"/>
            <p:nvPr/>
          </p:nvSpPr>
          <p:spPr>
            <a:xfrm>
              <a:off x="7437803" y="5609254"/>
              <a:ext cx="920592" cy="37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ea typeface="Calibri"/>
                  <a:cs typeface="Calibri"/>
                </a:rPr>
                <a:t>2011</a:t>
              </a:r>
            </a:p>
          </p:txBody>
        </p:sp>
        <p:sp>
          <p:nvSpPr>
            <p:cNvPr id="38" name="TextBox 37">
              <a:extLst>
                <a:ext uri="{FF2B5EF4-FFF2-40B4-BE49-F238E27FC236}">
                  <a16:creationId xmlns:a16="http://schemas.microsoft.com/office/drawing/2014/main" id="{53AB84A0-41AC-4939-88BB-3861B0791F82}"/>
                </a:ext>
              </a:extLst>
            </p:cNvPr>
            <p:cNvSpPr txBox="1"/>
            <p:nvPr/>
          </p:nvSpPr>
          <p:spPr>
            <a:xfrm>
              <a:off x="8181313" y="5609254"/>
              <a:ext cx="920592" cy="37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ea typeface="Calibri"/>
                  <a:cs typeface="Calibri"/>
                </a:rPr>
                <a:t>2013</a:t>
              </a:r>
            </a:p>
          </p:txBody>
        </p:sp>
        <p:sp>
          <p:nvSpPr>
            <p:cNvPr id="40" name="TextBox 39">
              <a:extLst>
                <a:ext uri="{FF2B5EF4-FFF2-40B4-BE49-F238E27FC236}">
                  <a16:creationId xmlns:a16="http://schemas.microsoft.com/office/drawing/2014/main" id="{7A057836-52F3-4285-B90C-A124AABD0756}"/>
                </a:ext>
              </a:extLst>
            </p:cNvPr>
            <p:cNvSpPr txBox="1"/>
            <p:nvPr/>
          </p:nvSpPr>
          <p:spPr>
            <a:xfrm>
              <a:off x="8985626" y="5609254"/>
              <a:ext cx="920592" cy="37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ea typeface="Calibri"/>
                  <a:cs typeface="Calibri"/>
                </a:rPr>
                <a:t>2015</a:t>
              </a:r>
            </a:p>
          </p:txBody>
        </p:sp>
        <p:sp>
          <p:nvSpPr>
            <p:cNvPr id="43" name="TextBox 42">
              <a:extLst>
                <a:ext uri="{FF2B5EF4-FFF2-40B4-BE49-F238E27FC236}">
                  <a16:creationId xmlns:a16="http://schemas.microsoft.com/office/drawing/2014/main" id="{53B3C18E-FFF6-4720-98E2-46E01889D1B7}"/>
                </a:ext>
              </a:extLst>
            </p:cNvPr>
            <p:cNvSpPr txBox="1"/>
            <p:nvPr/>
          </p:nvSpPr>
          <p:spPr>
            <a:xfrm>
              <a:off x="9747399" y="5609253"/>
              <a:ext cx="920592" cy="37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ea typeface="Calibri"/>
                  <a:cs typeface="Calibri"/>
                </a:rPr>
                <a:t>2017</a:t>
              </a:r>
            </a:p>
          </p:txBody>
        </p:sp>
        <p:sp>
          <p:nvSpPr>
            <p:cNvPr id="45" name="TextBox 44">
              <a:extLst>
                <a:ext uri="{FF2B5EF4-FFF2-40B4-BE49-F238E27FC236}">
                  <a16:creationId xmlns:a16="http://schemas.microsoft.com/office/drawing/2014/main" id="{BD5DECF0-24A5-460B-ADE0-323F9DD2C40D}"/>
                </a:ext>
              </a:extLst>
            </p:cNvPr>
            <p:cNvSpPr txBox="1"/>
            <p:nvPr/>
          </p:nvSpPr>
          <p:spPr>
            <a:xfrm>
              <a:off x="10527379" y="5609253"/>
              <a:ext cx="920592" cy="37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ea typeface="Calibri"/>
                  <a:cs typeface="Calibri"/>
                </a:rPr>
                <a:t>2019</a:t>
              </a:r>
            </a:p>
          </p:txBody>
        </p:sp>
        <p:sp>
          <p:nvSpPr>
            <p:cNvPr id="47" name="TextBox 46">
              <a:extLst>
                <a:ext uri="{FF2B5EF4-FFF2-40B4-BE49-F238E27FC236}">
                  <a16:creationId xmlns:a16="http://schemas.microsoft.com/office/drawing/2014/main" id="{A5FB8768-40C7-45DF-A5F6-509E160FA479}"/>
                </a:ext>
              </a:extLst>
            </p:cNvPr>
            <p:cNvSpPr txBox="1"/>
            <p:nvPr/>
          </p:nvSpPr>
          <p:spPr>
            <a:xfrm>
              <a:off x="11272914" y="5609251"/>
              <a:ext cx="920592" cy="37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ea typeface="Calibri"/>
                  <a:cs typeface="Calibri"/>
                </a:rPr>
                <a:t>2021</a:t>
              </a:r>
            </a:p>
          </p:txBody>
        </p:sp>
        <p:sp>
          <p:nvSpPr>
            <p:cNvPr id="50" name="TextBox 49">
              <a:extLst>
                <a:ext uri="{FF2B5EF4-FFF2-40B4-BE49-F238E27FC236}">
                  <a16:creationId xmlns:a16="http://schemas.microsoft.com/office/drawing/2014/main" id="{B58962DD-CD4D-4746-878E-C557576C5070}"/>
                </a:ext>
              </a:extLst>
            </p:cNvPr>
            <p:cNvSpPr txBox="1"/>
            <p:nvPr/>
          </p:nvSpPr>
          <p:spPr>
            <a:xfrm>
              <a:off x="7612330" y="5892616"/>
              <a:ext cx="11362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ea typeface="Calibri"/>
                  <a:cs typeface="Calibri"/>
                </a:rPr>
                <a:t>Year</a:t>
              </a:r>
            </a:p>
          </p:txBody>
        </p:sp>
        <p:sp>
          <p:nvSpPr>
            <p:cNvPr id="51" name="TextBox 50">
              <a:extLst>
                <a:ext uri="{FF2B5EF4-FFF2-40B4-BE49-F238E27FC236}">
                  <a16:creationId xmlns:a16="http://schemas.microsoft.com/office/drawing/2014/main" id="{AE819CB6-A1D1-4AE9-B9E7-A78EB6CB4826}"/>
                </a:ext>
              </a:extLst>
            </p:cNvPr>
            <p:cNvSpPr txBox="1"/>
            <p:nvPr/>
          </p:nvSpPr>
          <p:spPr>
            <a:xfrm>
              <a:off x="2860690" y="892366"/>
              <a:ext cx="102275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ea typeface="Calibri"/>
                  <a:cs typeface="Calibri"/>
                </a:rPr>
                <a:t>Mean </a:t>
              </a:r>
              <a:endParaRPr lang="en-US" b="1" dirty="0">
                <a:solidFill>
                  <a:schemeClr val="tx1">
                    <a:lumMod val="75000"/>
                    <a:lumOff val="25000"/>
                  </a:schemeClr>
                </a:solidFill>
                <a:ea typeface="Calibri" panose="020F0502020204030204"/>
                <a:cs typeface="Calibri" panose="020F0502020204030204"/>
              </a:endParaRPr>
            </a:p>
            <a:p>
              <a:pPr algn="ctr"/>
              <a:r>
                <a:rPr lang="en-US" sz="1400" b="1" dirty="0">
                  <a:solidFill>
                    <a:schemeClr val="tx1">
                      <a:lumMod val="75000"/>
                      <a:lumOff val="25000"/>
                    </a:schemeClr>
                  </a:solidFill>
                  <a:latin typeface="Century Gothic"/>
                  <a:ea typeface="Calibri"/>
                  <a:cs typeface="Calibri"/>
                </a:rPr>
                <a:t>NDVI (MODIS)</a:t>
              </a:r>
              <a:endParaRPr lang="en-US" b="1" dirty="0">
                <a:solidFill>
                  <a:schemeClr val="tx1">
                    <a:lumMod val="75000"/>
                    <a:lumOff val="25000"/>
                  </a:schemeClr>
                </a:solidFill>
                <a:ea typeface="Calibri" panose="020F0502020204030204"/>
                <a:cs typeface="Calibri" panose="020F0502020204030204"/>
              </a:endParaRPr>
            </a:p>
          </p:txBody>
        </p:sp>
        <p:sp>
          <p:nvSpPr>
            <p:cNvPr id="3" name="Rectangle 2">
              <a:extLst>
                <a:ext uri="{FF2B5EF4-FFF2-40B4-BE49-F238E27FC236}">
                  <a16:creationId xmlns:a16="http://schemas.microsoft.com/office/drawing/2014/main" id="{AB4F350B-B7D4-4637-BAB3-9C936E182C43}"/>
                </a:ext>
              </a:extLst>
            </p:cNvPr>
            <p:cNvSpPr/>
            <p:nvPr/>
          </p:nvSpPr>
          <p:spPr>
            <a:xfrm>
              <a:off x="5308600" y="2286000"/>
              <a:ext cx="292100" cy="3225800"/>
            </a:xfrm>
            <a:prstGeom prst="rect">
              <a:avLst/>
            </a:prstGeom>
            <a:solidFill>
              <a:srgbClr val="02361E">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B81FA91-DA86-4ADA-A5A4-7A7EE028A43C}"/>
                </a:ext>
              </a:extLst>
            </p:cNvPr>
            <p:cNvSpPr/>
            <p:nvPr/>
          </p:nvSpPr>
          <p:spPr>
            <a:xfrm>
              <a:off x="7624763" y="1916112"/>
              <a:ext cx="303212" cy="3586162"/>
            </a:xfrm>
            <a:prstGeom prst="rect">
              <a:avLst/>
            </a:prstGeom>
            <a:solidFill>
              <a:srgbClr val="BA480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819DAC1F-E7CC-484A-BB22-2294018E0036}"/>
              </a:ext>
            </a:extLst>
          </p:cNvPr>
          <p:cNvGrpSpPr/>
          <p:nvPr/>
        </p:nvGrpSpPr>
        <p:grpSpPr>
          <a:xfrm>
            <a:off x="153186" y="2155005"/>
            <a:ext cx="3597459" cy="3978069"/>
            <a:chOff x="-2975632" y="1565465"/>
            <a:chExt cx="3716522" cy="3835210"/>
          </a:xfrm>
        </p:grpSpPr>
        <p:grpSp>
          <p:nvGrpSpPr>
            <p:cNvPr id="67" name="Group 66">
              <a:extLst>
                <a:ext uri="{FF2B5EF4-FFF2-40B4-BE49-F238E27FC236}">
                  <a16:creationId xmlns:a16="http://schemas.microsoft.com/office/drawing/2014/main" id="{0BDADB98-5CD8-43EC-A00D-DC6C45B6B025}"/>
                </a:ext>
              </a:extLst>
            </p:cNvPr>
            <p:cNvGrpSpPr/>
            <p:nvPr/>
          </p:nvGrpSpPr>
          <p:grpSpPr>
            <a:xfrm>
              <a:off x="-2975632" y="1565465"/>
              <a:ext cx="3716521" cy="3069436"/>
              <a:chOff x="213760" y="2087414"/>
              <a:chExt cx="3716521" cy="3069436"/>
            </a:xfrm>
          </p:grpSpPr>
          <p:pic>
            <p:nvPicPr>
              <p:cNvPr id="61" name="Picture 61" descr="Icon&#10;&#10;Description automatically generated">
                <a:extLst>
                  <a:ext uri="{FF2B5EF4-FFF2-40B4-BE49-F238E27FC236}">
                    <a16:creationId xmlns:a16="http://schemas.microsoft.com/office/drawing/2014/main" id="{DB86E8FD-4648-495B-A9A0-9337B2A97A4D}"/>
                  </a:ext>
                </a:extLst>
              </p:cNvPr>
              <p:cNvPicPr>
                <a:picLocks noChangeAspect="1"/>
              </p:cNvPicPr>
              <p:nvPr/>
            </p:nvPicPr>
            <p:blipFill>
              <a:blip r:embed="rId4"/>
              <a:stretch>
                <a:fillRect/>
              </a:stretch>
            </p:blipFill>
            <p:spPr>
              <a:xfrm>
                <a:off x="213760" y="2087414"/>
                <a:ext cx="823580" cy="2826267"/>
              </a:xfrm>
              <a:prstGeom prst="rect">
                <a:avLst/>
              </a:prstGeom>
            </p:spPr>
          </p:pic>
          <p:sp>
            <p:nvSpPr>
              <p:cNvPr id="62" name="TextBox 61">
                <a:extLst>
                  <a:ext uri="{FF2B5EF4-FFF2-40B4-BE49-F238E27FC236}">
                    <a16:creationId xmlns:a16="http://schemas.microsoft.com/office/drawing/2014/main" id="{C61E714A-A048-456B-A7F3-BDC6AA7D6B27}"/>
                  </a:ext>
                </a:extLst>
              </p:cNvPr>
              <p:cNvSpPr txBox="1"/>
              <p:nvPr/>
            </p:nvSpPr>
            <p:spPr>
              <a:xfrm>
                <a:off x="1071969" y="2088411"/>
                <a:ext cx="23843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ea typeface="Calibri"/>
                    <a:cs typeface="Calibri"/>
                  </a:rPr>
                  <a:t>Roller Chopper </a:t>
                </a:r>
                <a:endParaRPr lang="en-US" sz="1600" dirty="0">
                  <a:solidFill>
                    <a:schemeClr val="tx1">
                      <a:lumMod val="75000"/>
                      <a:lumOff val="25000"/>
                    </a:schemeClr>
                  </a:solidFill>
                  <a:cs typeface="Calibri"/>
                </a:endParaRPr>
              </a:p>
              <a:p>
                <a:r>
                  <a:rPr lang="en-US" sz="1600" dirty="0">
                    <a:solidFill>
                      <a:schemeClr val="tx1">
                        <a:lumMod val="75000"/>
                        <a:lumOff val="25000"/>
                      </a:schemeClr>
                    </a:solidFill>
                    <a:latin typeface="Century Gothic"/>
                    <a:ea typeface="Calibri"/>
                    <a:cs typeface="Calibri"/>
                  </a:rPr>
                  <a:t>Treatment 1</a:t>
                </a:r>
                <a:endParaRPr lang="en-US" sz="1600" dirty="0">
                  <a:solidFill>
                    <a:schemeClr val="tx1">
                      <a:lumMod val="75000"/>
                      <a:lumOff val="25000"/>
                    </a:schemeClr>
                  </a:solidFill>
                </a:endParaRPr>
              </a:p>
            </p:txBody>
          </p:sp>
          <p:sp>
            <p:nvSpPr>
              <p:cNvPr id="63" name="TextBox 62">
                <a:extLst>
                  <a:ext uri="{FF2B5EF4-FFF2-40B4-BE49-F238E27FC236}">
                    <a16:creationId xmlns:a16="http://schemas.microsoft.com/office/drawing/2014/main" id="{EC44AB09-76F0-4EA1-9447-73D239A3B95B}"/>
                  </a:ext>
                </a:extLst>
              </p:cNvPr>
              <p:cNvSpPr txBox="1"/>
              <p:nvPr/>
            </p:nvSpPr>
            <p:spPr>
              <a:xfrm>
                <a:off x="1071969" y="2673201"/>
                <a:ext cx="23843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ea typeface="Calibri"/>
                    <a:cs typeface="Calibri"/>
                  </a:rPr>
                  <a:t>Roller Chopper </a:t>
                </a:r>
                <a:endParaRPr lang="en-US" sz="1600" dirty="0">
                  <a:solidFill>
                    <a:schemeClr val="tx1">
                      <a:lumMod val="75000"/>
                      <a:lumOff val="25000"/>
                    </a:schemeClr>
                  </a:solidFill>
                  <a:cs typeface="Calibri"/>
                </a:endParaRPr>
              </a:p>
              <a:p>
                <a:r>
                  <a:rPr lang="en-US" sz="1600" dirty="0">
                    <a:solidFill>
                      <a:schemeClr val="tx1">
                        <a:lumMod val="75000"/>
                        <a:lumOff val="25000"/>
                      </a:schemeClr>
                    </a:solidFill>
                    <a:latin typeface="Century Gothic"/>
                    <a:ea typeface="Calibri"/>
                    <a:cs typeface="Calibri"/>
                  </a:rPr>
                  <a:t>Treatment 2</a:t>
                </a:r>
                <a:endParaRPr lang="en-US" sz="1600" dirty="0">
                  <a:solidFill>
                    <a:schemeClr val="tx1">
                      <a:lumMod val="75000"/>
                      <a:lumOff val="25000"/>
                    </a:schemeClr>
                  </a:solidFill>
                </a:endParaRPr>
              </a:p>
            </p:txBody>
          </p:sp>
          <p:sp>
            <p:nvSpPr>
              <p:cNvPr id="64" name="TextBox 1">
                <a:extLst>
                  <a:ext uri="{FF2B5EF4-FFF2-40B4-BE49-F238E27FC236}">
                    <a16:creationId xmlns:a16="http://schemas.microsoft.com/office/drawing/2014/main" id="{4978574C-8704-4EC5-9E23-58D69C8401AD}"/>
                  </a:ext>
                </a:extLst>
              </p:cNvPr>
              <p:cNvSpPr txBox="1"/>
              <p:nvPr/>
            </p:nvSpPr>
            <p:spPr>
              <a:xfrm>
                <a:off x="1071969" y="3244701"/>
                <a:ext cx="238435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ea typeface="Calibri"/>
                    <a:cs typeface="Calibri"/>
                  </a:rPr>
                  <a:t>Roller Chopper </a:t>
                </a:r>
                <a:endParaRPr lang="en-US" sz="1600" dirty="0">
                  <a:solidFill>
                    <a:schemeClr val="tx1">
                      <a:lumMod val="75000"/>
                      <a:lumOff val="25000"/>
                    </a:schemeClr>
                  </a:solidFill>
                  <a:cs typeface="Calibri"/>
                </a:endParaRPr>
              </a:p>
              <a:p>
                <a:r>
                  <a:rPr lang="en-US" sz="1600" dirty="0">
                    <a:solidFill>
                      <a:schemeClr val="tx1">
                        <a:lumMod val="75000"/>
                        <a:lumOff val="25000"/>
                      </a:schemeClr>
                    </a:solidFill>
                    <a:latin typeface="Century Gothic"/>
                    <a:ea typeface="Calibri"/>
                    <a:cs typeface="Calibri"/>
                  </a:rPr>
                  <a:t>Treatment 3</a:t>
                </a:r>
                <a:endParaRPr lang="en-US" sz="1600" dirty="0">
                  <a:solidFill>
                    <a:schemeClr val="tx1">
                      <a:lumMod val="75000"/>
                      <a:lumOff val="25000"/>
                    </a:schemeClr>
                  </a:solidFill>
                </a:endParaRPr>
              </a:p>
            </p:txBody>
          </p:sp>
          <p:sp>
            <p:nvSpPr>
              <p:cNvPr id="65" name="TextBox 1">
                <a:extLst>
                  <a:ext uri="{FF2B5EF4-FFF2-40B4-BE49-F238E27FC236}">
                    <a16:creationId xmlns:a16="http://schemas.microsoft.com/office/drawing/2014/main" id="{4978574C-8704-4EC5-9E23-58D69C8401AD}"/>
                  </a:ext>
                </a:extLst>
              </p:cNvPr>
              <p:cNvSpPr txBox="1"/>
              <p:nvPr/>
            </p:nvSpPr>
            <p:spPr>
              <a:xfrm>
                <a:off x="1085777" y="3799883"/>
                <a:ext cx="283180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ea typeface="Calibri"/>
                    <a:cs typeface="Calibri"/>
                  </a:rPr>
                  <a:t>No Fire or </a:t>
                </a:r>
                <a:endParaRPr lang="en-US" dirty="0">
                  <a:solidFill>
                    <a:schemeClr val="tx1">
                      <a:lumMod val="75000"/>
                      <a:lumOff val="25000"/>
                    </a:schemeClr>
                  </a:solidFill>
                </a:endParaRPr>
              </a:p>
              <a:p>
                <a:r>
                  <a:rPr lang="en-US" sz="1600" dirty="0">
                    <a:solidFill>
                      <a:schemeClr val="tx1">
                        <a:lumMod val="75000"/>
                        <a:lumOff val="25000"/>
                      </a:schemeClr>
                    </a:solidFill>
                    <a:latin typeface="Century Gothic"/>
                    <a:ea typeface="Calibri"/>
                    <a:cs typeface="Calibri"/>
                  </a:rPr>
                  <a:t>Treatment Control</a:t>
                </a:r>
                <a:endParaRPr lang="en-US" dirty="0">
                  <a:solidFill>
                    <a:schemeClr val="tx1">
                      <a:lumMod val="75000"/>
                      <a:lumOff val="25000"/>
                    </a:schemeClr>
                  </a:solidFill>
                </a:endParaRPr>
              </a:p>
            </p:txBody>
          </p:sp>
          <p:sp>
            <p:nvSpPr>
              <p:cNvPr id="66" name="TextBox 1">
                <a:extLst>
                  <a:ext uri="{FF2B5EF4-FFF2-40B4-BE49-F238E27FC236}">
                    <a16:creationId xmlns:a16="http://schemas.microsoft.com/office/drawing/2014/main" id="{B99FFFFC-47D4-4583-8FED-5511BE7B918C}"/>
                  </a:ext>
                </a:extLst>
              </p:cNvPr>
              <p:cNvSpPr txBox="1"/>
              <p:nvPr/>
            </p:nvSpPr>
            <p:spPr>
              <a:xfrm>
                <a:off x="1098477" y="4355695"/>
                <a:ext cx="2831804" cy="80115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ea typeface="Calibri"/>
                    <a:cs typeface="Calibri"/>
                  </a:rPr>
                  <a:t>No Treatment, </a:t>
                </a:r>
                <a:endParaRPr lang="en-US" dirty="0">
                  <a:solidFill>
                    <a:schemeClr val="tx1">
                      <a:lumMod val="75000"/>
                      <a:lumOff val="25000"/>
                    </a:schemeClr>
                  </a:solidFill>
                </a:endParaRPr>
              </a:p>
              <a:p>
                <a:r>
                  <a:rPr lang="en-US" sz="1600" dirty="0">
                    <a:solidFill>
                      <a:schemeClr val="tx1">
                        <a:lumMod val="75000"/>
                        <a:lumOff val="25000"/>
                      </a:schemeClr>
                    </a:solidFill>
                    <a:latin typeface="Century Gothic"/>
                    <a:cs typeface="Calibri"/>
                  </a:rPr>
                  <a:t>Burned Area </a:t>
                </a:r>
                <a:endParaRPr lang="en-US" dirty="0">
                  <a:solidFill>
                    <a:schemeClr val="tx1">
                      <a:lumMod val="75000"/>
                      <a:lumOff val="25000"/>
                    </a:schemeClr>
                  </a:solidFill>
                  <a:latin typeface="Calibri" panose="020F0502020204030204"/>
                  <a:cs typeface="Calibri"/>
                </a:endParaRPr>
              </a:p>
              <a:p>
                <a:r>
                  <a:rPr lang="en-US" sz="1600" dirty="0">
                    <a:solidFill>
                      <a:schemeClr val="tx1">
                        <a:lumMod val="75000"/>
                        <a:lumOff val="25000"/>
                      </a:schemeClr>
                    </a:solidFill>
                    <a:latin typeface="Century Gothic"/>
                    <a:cs typeface="Calibri"/>
                  </a:rPr>
                  <a:t>Control</a:t>
                </a:r>
                <a:endParaRPr lang="en-US" dirty="0">
                  <a:solidFill>
                    <a:schemeClr val="tx1">
                      <a:lumMod val="75000"/>
                      <a:lumOff val="25000"/>
                    </a:schemeClr>
                  </a:solidFill>
                  <a:cs typeface="Calibri"/>
                </a:endParaRPr>
              </a:p>
            </p:txBody>
          </p:sp>
        </p:grpSp>
        <p:sp>
          <p:nvSpPr>
            <p:cNvPr id="54" name="Rectangle 53">
              <a:extLst>
                <a:ext uri="{FF2B5EF4-FFF2-40B4-BE49-F238E27FC236}">
                  <a16:creationId xmlns:a16="http://schemas.microsoft.com/office/drawing/2014/main" id="{44ADDE64-C2FD-4488-8105-DCF9AD965854}"/>
                </a:ext>
              </a:extLst>
            </p:cNvPr>
            <p:cNvSpPr/>
            <p:nvPr/>
          </p:nvSpPr>
          <p:spPr>
            <a:xfrm>
              <a:off x="-2787650" y="4552950"/>
              <a:ext cx="438150" cy="355600"/>
            </a:xfrm>
            <a:prstGeom prst="rect">
              <a:avLst/>
            </a:prstGeom>
            <a:solidFill>
              <a:srgbClr val="02361E">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F431F22-3AE1-4B98-9CFF-34C0964827BB}"/>
                </a:ext>
              </a:extLst>
            </p:cNvPr>
            <p:cNvSpPr txBox="1"/>
            <p:nvPr/>
          </p:nvSpPr>
          <p:spPr>
            <a:xfrm>
              <a:off x="-2090915" y="4604669"/>
              <a:ext cx="283180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ea typeface="Calibri"/>
                  <a:cs typeface="Calibri"/>
                </a:rPr>
                <a:t>Treatment Year</a:t>
              </a:r>
            </a:p>
          </p:txBody>
        </p:sp>
        <p:sp>
          <p:nvSpPr>
            <p:cNvPr id="56" name="TextBox 55">
              <a:extLst>
                <a:ext uri="{FF2B5EF4-FFF2-40B4-BE49-F238E27FC236}">
                  <a16:creationId xmlns:a16="http://schemas.microsoft.com/office/drawing/2014/main" id="{8431D393-4773-4862-A94C-A2D73A7FAC52}"/>
                </a:ext>
              </a:extLst>
            </p:cNvPr>
            <p:cNvSpPr txBox="1"/>
            <p:nvPr/>
          </p:nvSpPr>
          <p:spPr>
            <a:xfrm>
              <a:off x="-2090914" y="5062579"/>
              <a:ext cx="2831804" cy="3263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ea typeface="Calibri"/>
                  <a:cs typeface="Calibri"/>
                </a:rPr>
                <a:t>Fire Year </a:t>
              </a:r>
            </a:p>
          </p:txBody>
        </p:sp>
        <p:sp>
          <p:nvSpPr>
            <p:cNvPr id="57" name="Rectangle 56">
              <a:extLst>
                <a:ext uri="{FF2B5EF4-FFF2-40B4-BE49-F238E27FC236}">
                  <a16:creationId xmlns:a16="http://schemas.microsoft.com/office/drawing/2014/main" id="{6C79198C-D4E2-4E97-A61C-F116E9DF5961}"/>
                </a:ext>
              </a:extLst>
            </p:cNvPr>
            <p:cNvSpPr/>
            <p:nvPr/>
          </p:nvSpPr>
          <p:spPr>
            <a:xfrm>
              <a:off x="-2790825" y="5038725"/>
              <a:ext cx="444500" cy="361950"/>
            </a:xfrm>
            <a:prstGeom prst="rect">
              <a:avLst/>
            </a:prstGeom>
            <a:solidFill>
              <a:srgbClr val="BA480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C659D84-A1F7-48CE-94C2-A6AE3F49713C}"/>
              </a:ext>
            </a:extLst>
          </p:cNvPr>
          <p:cNvGrpSpPr/>
          <p:nvPr/>
        </p:nvGrpSpPr>
        <p:grpSpPr>
          <a:xfrm>
            <a:off x="10510605" y="485930"/>
            <a:ext cx="1686390" cy="1089394"/>
            <a:chOff x="10510605" y="485930"/>
            <a:chExt cx="1686390" cy="1089394"/>
          </a:xfrm>
        </p:grpSpPr>
        <p:sp>
          <p:nvSpPr>
            <p:cNvPr id="55" name="Rectangle 54">
              <a:extLst>
                <a:ext uri="{FF2B5EF4-FFF2-40B4-BE49-F238E27FC236}">
                  <a16:creationId xmlns:a16="http://schemas.microsoft.com/office/drawing/2014/main" id="{DDC0537B-BAD1-44FB-B6F4-0B96E1340892}"/>
                </a:ext>
              </a:extLst>
            </p:cNvPr>
            <p:cNvSpPr/>
            <p:nvPr/>
          </p:nvSpPr>
          <p:spPr>
            <a:xfrm>
              <a:off x="10510605" y="485930"/>
              <a:ext cx="1686390" cy="1036820"/>
            </a:xfrm>
            <a:prstGeom prst="rect">
              <a:avLst/>
            </a:prstGeom>
            <a:solidFill>
              <a:srgbClr val="0070C0"/>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8" name="Graphic 10" descr="Bulldozer outline">
              <a:extLst>
                <a:ext uri="{FF2B5EF4-FFF2-40B4-BE49-F238E27FC236}">
                  <a16:creationId xmlns:a16="http://schemas.microsoft.com/office/drawing/2014/main" id="{52582BD6-6649-4E71-9C16-61809AF87D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27621" y="531069"/>
              <a:ext cx="1006779" cy="1044255"/>
            </a:xfrm>
            <a:prstGeom prst="rect">
              <a:avLst/>
            </a:prstGeom>
          </p:spPr>
        </p:pic>
      </p:grpSp>
    </p:spTree>
    <p:extLst>
      <p:ext uri="{BB962C8B-B14F-4D97-AF65-F5344CB8AC3E}">
        <p14:creationId xmlns:p14="http://schemas.microsoft.com/office/powerpoint/2010/main" val="154297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RESULTS: ASSESS TREATMENTS</a:t>
            </a:r>
          </a:p>
        </p:txBody>
      </p:sp>
      <p:sp>
        <p:nvSpPr>
          <p:cNvPr id="2" name="Text Placeholder 5">
            <a:extLst>
              <a:ext uri="{FF2B5EF4-FFF2-40B4-BE49-F238E27FC236}">
                <a16:creationId xmlns:a16="http://schemas.microsoft.com/office/drawing/2014/main" id="{97739D91-6885-4390-BF63-12E869359EDC}"/>
              </a:ext>
            </a:extLst>
          </p:cNvPr>
          <p:cNvSpPr txBox="1">
            <a:spLocks/>
          </p:cNvSpPr>
          <p:nvPr/>
        </p:nvSpPr>
        <p:spPr>
          <a:xfrm>
            <a:off x="7239550" y="1617361"/>
            <a:ext cx="4422485" cy="499205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2200" dirty="0">
                <a:solidFill>
                  <a:schemeClr val="tx1">
                    <a:lumMod val="75000"/>
                    <a:lumOff val="25000"/>
                  </a:schemeClr>
                </a:solidFill>
                <a:latin typeface="Century Gothic"/>
                <a:ea typeface="+mn-lt"/>
                <a:cs typeface="+mn-lt"/>
              </a:rPr>
              <a:t>Treatment's impact on vegetation health post-treatment and post-fire</a:t>
            </a:r>
            <a:endParaRPr lang="en-US" sz="2200" dirty="0">
              <a:solidFill>
                <a:schemeClr val="tx1">
                  <a:lumMod val="75000"/>
                  <a:lumOff val="25000"/>
                </a:schemeClr>
              </a:solidFill>
              <a:latin typeface="Century Gothic" panose="020B0502020202020204" pitchFamily="34" charset="0"/>
              <a:ea typeface="+mn-lt"/>
              <a:cs typeface="+mn-lt"/>
            </a:endParaRP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ea typeface="Calibri" panose="020F0502020204030204"/>
                <a:cs typeface="Calibri" panose="020F0502020204030204"/>
              </a:rPr>
              <a:t>Negative effect on NDVI in both cases</a:t>
            </a:r>
            <a:endParaRPr lang="en-US" sz="1800" dirty="0">
              <a:solidFill>
                <a:schemeClr val="tx1">
                  <a:lumMod val="75000"/>
                  <a:lumOff val="25000"/>
                </a:schemeClr>
              </a:solidFill>
              <a:latin typeface="Century Gothic" panose="020B0502020202020204" pitchFamily="34" charset="0"/>
              <a:ea typeface="Calibri" panose="020F0502020204030204"/>
              <a:cs typeface="Calibri" panose="020F0502020204030204"/>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200" dirty="0">
                <a:solidFill>
                  <a:schemeClr val="tx1">
                    <a:lumMod val="75000"/>
                    <a:lumOff val="25000"/>
                  </a:schemeClr>
                </a:solidFill>
                <a:latin typeface="Century Gothic"/>
                <a:ea typeface="Calibri" panose="020F0502020204030204"/>
                <a:cs typeface="Calibri" panose="020F0502020204030204"/>
              </a:rPr>
              <a:t>Treatments and fire boundaries</a:t>
            </a:r>
            <a:endParaRPr lang="en-US" sz="2200" dirty="0">
              <a:solidFill>
                <a:schemeClr val="tx1">
                  <a:lumMod val="75000"/>
                  <a:lumOff val="25000"/>
                </a:schemeClr>
              </a:solidFill>
              <a:latin typeface="Century Gothic" panose="020B0502020202020204" pitchFamily="34" charset="0"/>
              <a:ea typeface="Calibri" panose="020F0502020204030204"/>
              <a:cs typeface="Calibri" panose="020F0502020204030204"/>
            </a:endParaRP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ea typeface="Calibri" panose="020F0502020204030204"/>
                <a:cs typeface="Calibri" panose="020F0502020204030204"/>
              </a:rPr>
              <a:t>Effective at stopping or slowing down fires</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200" dirty="0">
                <a:solidFill>
                  <a:schemeClr val="tx1">
                    <a:lumMod val="75000"/>
                    <a:lumOff val="25000"/>
                  </a:schemeClr>
                </a:solidFill>
                <a:latin typeface="Century Gothic"/>
                <a:ea typeface="Calibri" panose="020F0502020204030204"/>
                <a:cs typeface="Calibri" panose="020F0502020204030204"/>
              </a:rPr>
              <a:t>Comparison to control groups</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ea typeface="Calibri" panose="020F0502020204030204"/>
                <a:cs typeface="Calibri" panose="020F0502020204030204"/>
              </a:rPr>
              <a:t>Control groups show that untreated areas took longer to recover post-fire</a:t>
            </a:r>
            <a:endParaRPr lang="en-US" sz="1800" dirty="0">
              <a:solidFill>
                <a:schemeClr val="tx1">
                  <a:lumMod val="75000"/>
                  <a:lumOff val="25000"/>
                </a:schemeClr>
              </a:solidFill>
              <a:latin typeface="Century Gothic" panose="020B0502020202020204" pitchFamily="34" charset="0"/>
              <a:ea typeface="Calibri" panose="020F0502020204030204"/>
              <a:cs typeface="Calibri" panose="020F0502020204030204"/>
            </a:endParaRPr>
          </a:p>
        </p:txBody>
      </p:sp>
      <p:pic>
        <p:nvPicPr>
          <p:cNvPr id="4" name="Picture 4" descr="A picture containing tree, outdoor, person, wood&#10;&#10;Description automatically generated">
            <a:extLst>
              <a:ext uri="{FF2B5EF4-FFF2-40B4-BE49-F238E27FC236}">
                <a16:creationId xmlns:a16="http://schemas.microsoft.com/office/drawing/2014/main" id="{5C4BAFC1-F93F-45EB-B9C9-FFD978EADB16}"/>
              </a:ext>
            </a:extLst>
          </p:cNvPr>
          <p:cNvPicPr>
            <a:picLocks noChangeAspect="1"/>
          </p:cNvPicPr>
          <p:nvPr/>
        </p:nvPicPr>
        <p:blipFill>
          <a:blip r:embed="rId3"/>
          <a:stretch>
            <a:fillRect/>
          </a:stretch>
        </p:blipFill>
        <p:spPr>
          <a:xfrm>
            <a:off x="530586" y="1815237"/>
            <a:ext cx="6234879" cy="4182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D9D2B845-7128-451F-AF16-1F679FD4FE4A}"/>
              </a:ext>
            </a:extLst>
          </p:cNvPr>
          <p:cNvSpPr txBox="1"/>
          <p:nvPr/>
        </p:nvSpPr>
        <p:spPr>
          <a:xfrm>
            <a:off x="342217" y="6159457"/>
            <a:ext cx="623569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Image Credit: BLM</a:t>
            </a:r>
            <a:endParaRPr lang="en-US" sz="1400" dirty="0">
              <a:solidFill>
                <a:schemeClr val="tx1">
                  <a:lumMod val="75000"/>
                  <a:lumOff val="25000"/>
                </a:schemeClr>
              </a:solidFill>
              <a:cs typeface="Calibri"/>
            </a:endParaRPr>
          </a:p>
        </p:txBody>
      </p:sp>
      <p:grpSp>
        <p:nvGrpSpPr>
          <p:cNvPr id="13" name="Group 12">
            <a:extLst>
              <a:ext uri="{FF2B5EF4-FFF2-40B4-BE49-F238E27FC236}">
                <a16:creationId xmlns:a16="http://schemas.microsoft.com/office/drawing/2014/main" id="{66912BAE-9DA1-4E99-8271-CB826FF8192A}"/>
              </a:ext>
            </a:extLst>
          </p:cNvPr>
          <p:cNvGrpSpPr/>
          <p:nvPr/>
        </p:nvGrpSpPr>
        <p:grpSpPr>
          <a:xfrm>
            <a:off x="10510605" y="485930"/>
            <a:ext cx="1686390" cy="1089394"/>
            <a:chOff x="10510605" y="485930"/>
            <a:chExt cx="1686390" cy="1089394"/>
          </a:xfrm>
        </p:grpSpPr>
        <p:sp>
          <p:nvSpPr>
            <p:cNvPr id="11" name="Rectangle 10">
              <a:extLst>
                <a:ext uri="{FF2B5EF4-FFF2-40B4-BE49-F238E27FC236}">
                  <a16:creationId xmlns:a16="http://schemas.microsoft.com/office/drawing/2014/main" id="{71F21367-9516-4FA8-AB68-7FEB43E154E0}"/>
                </a:ext>
              </a:extLst>
            </p:cNvPr>
            <p:cNvSpPr/>
            <p:nvPr/>
          </p:nvSpPr>
          <p:spPr>
            <a:xfrm>
              <a:off x="10510605" y="485930"/>
              <a:ext cx="1686390" cy="1036820"/>
            </a:xfrm>
            <a:prstGeom prst="rect">
              <a:avLst/>
            </a:prstGeom>
            <a:solidFill>
              <a:srgbClr val="0070C0"/>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2" name="Graphic 10" descr="Bulldozer outline">
              <a:extLst>
                <a:ext uri="{FF2B5EF4-FFF2-40B4-BE49-F238E27FC236}">
                  <a16:creationId xmlns:a16="http://schemas.microsoft.com/office/drawing/2014/main" id="{1E7D219C-576A-433D-ADE3-A78AE551CD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27621" y="531069"/>
              <a:ext cx="1006779" cy="1044255"/>
            </a:xfrm>
            <a:prstGeom prst="rect">
              <a:avLst/>
            </a:prstGeom>
          </p:spPr>
        </p:pic>
      </p:grpSp>
    </p:spTree>
    <p:extLst>
      <p:ext uri="{BB962C8B-B14F-4D97-AF65-F5344CB8AC3E}">
        <p14:creationId xmlns:p14="http://schemas.microsoft.com/office/powerpoint/2010/main" val="3526596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F0EE89-041E-4B1D-B69F-AAA2178480CB}"/>
              </a:ext>
            </a:extLst>
          </p:cNvPr>
          <p:cNvSpPr/>
          <p:nvPr/>
        </p:nvSpPr>
        <p:spPr>
          <a:xfrm>
            <a:off x="8237092" y="1772583"/>
            <a:ext cx="2998029" cy="3572655"/>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04DDCD3-D56C-4764-86D0-64860FBF4360}"/>
              </a:ext>
            </a:extLst>
          </p:cNvPr>
          <p:cNvSpPr/>
          <p:nvPr/>
        </p:nvSpPr>
        <p:spPr>
          <a:xfrm>
            <a:off x="4689421" y="1772584"/>
            <a:ext cx="2998029" cy="3572655"/>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2BB577A-7901-4FDA-86EF-ABA12517C0BD}"/>
              </a:ext>
            </a:extLst>
          </p:cNvPr>
          <p:cNvSpPr/>
          <p:nvPr/>
        </p:nvSpPr>
        <p:spPr>
          <a:xfrm>
            <a:off x="4689422" y="1272913"/>
            <a:ext cx="2998029" cy="1299147"/>
          </a:xfrm>
          <a:prstGeom prst="rect">
            <a:avLst/>
          </a:prstGeom>
          <a:solidFill>
            <a:srgbClr val="FA4B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D3EC896-3125-4520-B7B1-783BC8997842}"/>
              </a:ext>
            </a:extLst>
          </p:cNvPr>
          <p:cNvSpPr/>
          <p:nvPr/>
        </p:nvSpPr>
        <p:spPr>
          <a:xfrm>
            <a:off x="1304143" y="1772585"/>
            <a:ext cx="2998029" cy="3572655"/>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17" name="Graphic 8" descr="Withering Tree outline">
            <a:extLst>
              <a:ext uri="{FF2B5EF4-FFF2-40B4-BE49-F238E27FC236}">
                <a16:creationId xmlns:a16="http://schemas.microsoft.com/office/drawing/2014/main" id="{80F0DB8E-031D-461D-8DE9-2BAEF2946E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9861" y="1393161"/>
            <a:ext cx="1112573" cy="1112573"/>
          </a:xfrm>
          <a:prstGeom prst="rect">
            <a:avLst/>
          </a:prstGeom>
        </p:spPr>
      </p:pic>
      <p:sp>
        <p:nvSpPr>
          <p:cNvPr id="19" name="Rectangle 18">
            <a:extLst>
              <a:ext uri="{FF2B5EF4-FFF2-40B4-BE49-F238E27FC236}">
                <a16:creationId xmlns:a16="http://schemas.microsoft.com/office/drawing/2014/main" id="{96602276-3A46-4081-B6B9-0801065C2C21}"/>
              </a:ext>
            </a:extLst>
          </p:cNvPr>
          <p:cNvSpPr/>
          <p:nvPr/>
        </p:nvSpPr>
        <p:spPr>
          <a:xfrm>
            <a:off x="1304144" y="1297897"/>
            <a:ext cx="2998029" cy="1299147"/>
          </a:xfrm>
          <a:prstGeom prst="rect">
            <a:avLst/>
          </a:prstGeom>
          <a:solidFill>
            <a:srgbClr val="3E426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21" name="Graphic 12" descr="Topography Map outline">
            <a:extLst>
              <a:ext uri="{FF2B5EF4-FFF2-40B4-BE49-F238E27FC236}">
                <a16:creationId xmlns:a16="http://schemas.microsoft.com/office/drawing/2014/main" id="{24F023B6-51A5-430B-ABB8-B6E1B5C8B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8537" y="1401476"/>
            <a:ext cx="1149585" cy="1149585"/>
          </a:xfrm>
          <a:prstGeom prst="rect">
            <a:avLst/>
          </a:prstGeom>
        </p:spPr>
      </p:pic>
      <p:sp>
        <p:nvSpPr>
          <p:cNvPr id="23" name="Text Placeholder 3">
            <a:extLst>
              <a:ext uri="{FF2B5EF4-FFF2-40B4-BE49-F238E27FC236}">
                <a16:creationId xmlns:a16="http://schemas.microsoft.com/office/drawing/2014/main" id="{CBC170A2-868A-4868-A4A1-D102175D13F0}"/>
              </a:ext>
            </a:extLst>
          </p:cNvPr>
          <p:cNvSpPr txBox="1">
            <a:spLocks/>
          </p:cNvSpPr>
          <p:nvPr/>
        </p:nvSpPr>
        <p:spPr>
          <a:xfrm>
            <a:off x="1357459" y="2781776"/>
            <a:ext cx="2847355" cy="240065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Tree landcover type yielded the biggest percent cover increase out of the three landcover types. </a:t>
            </a:r>
            <a:endParaRPr lang="en-US" sz="2400" dirty="0">
              <a:solidFill>
                <a:schemeClr val="tx1">
                  <a:lumMod val="75000"/>
                  <a:lumOff val="25000"/>
                </a:schemeClr>
              </a:solidFill>
            </a:endParaRPr>
          </a:p>
          <a:p>
            <a:pPr marL="800100" lvl="1">
              <a:lnSpc>
                <a:spcPct val="100000"/>
              </a:lnSpc>
              <a:spcBef>
                <a:spcPts val="0"/>
              </a:spcBef>
              <a:spcAft>
                <a:spcPts val="600"/>
              </a:spcAft>
              <a:buClr>
                <a:srgbClr val="69A478"/>
              </a:buClr>
              <a:buFont typeface="Webdings" panose="05030102010509060703" pitchFamily="18" charset="2"/>
              <a:buChar char="4"/>
            </a:pPr>
            <a:endParaRPr lang="en-US" sz="1400" dirty="0">
              <a:solidFill>
                <a:schemeClr val="tx1">
                  <a:lumMod val="75000"/>
                  <a:lumOff val="25000"/>
                </a:schemeClr>
              </a:solidFill>
              <a:latin typeface="Century Gothic" panose="020F0302020204030204"/>
            </a:endParaRPr>
          </a:p>
          <a:p>
            <a:pPr marL="800100" lvl="1">
              <a:lnSpc>
                <a:spcPct val="100000"/>
              </a:lnSpc>
              <a:spcBef>
                <a:spcPts val="0"/>
              </a:spcBef>
              <a:spcAft>
                <a:spcPts val="600"/>
              </a:spcAft>
              <a:buClr>
                <a:srgbClr val="69A478"/>
              </a:buClr>
              <a:buFont typeface="Webdings" panose="05030102010509060703" pitchFamily="18" charset="2"/>
              <a:buChar char="4"/>
            </a:pPr>
            <a:endParaRPr lang="en-US" sz="1400" dirty="0">
              <a:solidFill>
                <a:schemeClr val="tx1">
                  <a:lumMod val="75000"/>
                  <a:lumOff val="25000"/>
                </a:schemeClr>
              </a:solidFill>
              <a:latin typeface="Century Gothic" panose="020F0302020204030204"/>
            </a:endParaRPr>
          </a:p>
        </p:txBody>
      </p:sp>
      <p:sp>
        <p:nvSpPr>
          <p:cNvPr id="25" name="Text Placeholder 3">
            <a:extLst>
              <a:ext uri="{FF2B5EF4-FFF2-40B4-BE49-F238E27FC236}">
                <a16:creationId xmlns:a16="http://schemas.microsoft.com/office/drawing/2014/main" id="{9FAF2DC1-FC8A-48C4-9726-D4022ED5DD33}"/>
              </a:ext>
            </a:extLst>
          </p:cNvPr>
          <p:cNvSpPr txBox="1">
            <a:spLocks/>
          </p:cNvSpPr>
          <p:nvPr/>
        </p:nvSpPr>
        <p:spPr>
          <a:xfrm>
            <a:off x="4755230" y="2781776"/>
            <a:ext cx="2772405" cy="2385268"/>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Burn severity can prioritize areas that need post-fire treatment the most.</a:t>
            </a:r>
            <a:endParaRPr lang="en-US" sz="1800" b="1"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Possible beetle-induced disturbance Identified</a:t>
            </a:r>
            <a:endParaRPr lang="en-US" sz="1800" b="1" dirty="0">
              <a:solidFill>
                <a:schemeClr val="tx1">
                  <a:lumMod val="75000"/>
                  <a:lumOff val="25000"/>
                </a:schemeClr>
              </a:solidFill>
              <a:latin typeface="Century Gothic" panose="020F0302020204030204"/>
            </a:endParaRPr>
          </a:p>
        </p:txBody>
      </p:sp>
      <p:sp>
        <p:nvSpPr>
          <p:cNvPr id="27" name="Text Placeholder 3">
            <a:extLst>
              <a:ext uri="{FF2B5EF4-FFF2-40B4-BE49-F238E27FC236}">
                <a16:creationId xmlns:a16="http://schemas.microsoft.com/office/drawing/2014/main" id="{C9E8915D-3546-4EB5-9292-205BD1464F4B}"/>
              </a:ext>
            </a:extLst>
          </p:cNvPr>
          <p:cNvSpPr txBox="1">
            <a:spLocks/>
          </p:cNvSpPr>
          <p:nvPr/>
        </p:nvSpPr>
        <p:spPr>
          <a:xfrm>
            <a:off x="8265428" y="2781778"/>
            <a:ext cx="2834864" cy="281615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Treatments are effective in slowing down or stopping fires.</a:t>
            </a:r>
            <a:endParaRPr lang="en-US" sz="1800" dirty="0">
              <a:solidFill>
                <a:schemeClr val="tx1">
                  <a:lumMod val="75000"/>
                  <a:lumOff val="25000"/>
                </a:schemeClr>
              </a:solidFill>
              <a:latin typeface="Century Gothic" panose="020F0302020204030204"/>
              <a:cs typeface="Calibri" panose="020F0502020204030204"/>
            </a:endParaRPr>
          </a:p>
          <a:p>
            <a:pPr marL="342900" indent="-342900">
              <a:lnSpc>
                <a:spcPct val="100000"/>
              </a:lnSpc>
              <a:spcBef>
                <a:spcPts val="0"/>
              </a:spcBef>
              <a:spcAft>
                <a:spcPts val="600"/>
              </a:spcAft>
              <a:buClr>
                <a:srgbClr val="69A47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Treatments also aid in faster vegetation recovery post-fire. </a:t>
            </a:r>
            <a:endParaRPr lang="en-US" sz="1800" dirty="0">
              <a:solidFill>
                <a:schemeClr val="tx1">
                  <a:lumMod val="75000"/>
                  <a:lumOff val="25000"/>
                </a:schemeClr>
              </a:solidFill>
              <a:latin typeface="Century Gothic" panose="020F0302020204030204"/>
              <a:cs typeface="Calibri" panose="020F0502020204030204"/>
            </a:endParaRPr>
          </a:p>
          <a:p>
            <a:pPr marL="800100" lvl="1">
              <a:lnSpc>
                <a:spcPct val="100000"/>
              </a:lnSpc>
              <a:spcBef>
                <a:spcPts val="0"/>
              </a:spcBef>
              <a:spcAft>
                <a:spcPts val="600"/>
              </a:spcAft>
              <a:buClr>
                <a:srgbClr val="69A478"/>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marL="800100" lvl="1">
              <a:lnSpc>
                <a:spcPct val="100000"/>
              </a:lnSpc>
              <a:spcBef>
                <a:spcPts val="0"/>
              </a:spcBef>
              <a:spcAft>
                <a:spcPts val="600"/>
              </a:spcAft>
              <a:buClr>
                <a:srgbClr val="69A478"/>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p:txBody>
      </p:sp>
      <p:sp>
        <p:nvSpPr>
          <p:cNvPr id="29" name="Rectangle 28">
            <a:extLst>
              <a:ext uri="{FF2B5EF4-FFF2-40B4-BE49-F238E27FC236}">
                <a16:creationId xmlns:a16="http://schemas.microsoft.com/office/drawing/2014/main" id="{4340FFA3-E3BC-42D0-94B2-D99EFA39F7AC}"/>
              </a:ext>
            </a:extLst>
          </p:cNvPr>
          <p:cNvSpPr/>
          <p:nvPr/>
        </p:nvSpPr>
        <p:spPr>
          <a:xfrm>
            <a:off x="266700" y="342900"/>
            <a:ext cx="8902333" cy="812005"/>
          </a:xfrm>
          <a:prstGeom prst="rect">
            <a:avLst/>
          </a:prstGeom>
        </p:spPr>
        <p:txBody>
          <a:bodyPr wrap="square" lIns="91440" tIns="45720" rIns="91440" bIns="45720" anchor="ctr">
            <a:noAutofit/>
          </a:bodyPr>
          <a:lstStyle/>
          <a:p>
            <a:r>
              <a:rPr lang="en-US" sz="4000" b="1" dirty="0">
                <a:solidFill>
                  <a:srgbClr val="69A478"/>
                </a:solidFill>
                <a:latin typeface="Century Gothic" panose="020F0302020204030204"/>
              </a:rPr>
              <a:t>CONCLUSIONS</a:t>
            </a:r>
            <a:endParaRPr lang="en-US" dirty="0"/>
          </a:p>
        </p:txBody>
      </p:sp>
      <p:sp>
        <p:nvSpPr>
          <p:cNvPr id="31" name="Rectangle 30">
            <a:extLst>
              <a:ext uri="{FF2B5EF4-FFF2-40B4-BE49-F238E27FC236}">
                <a16:creationId xmlns:a16="http://schemas.microsoft.com/office/drawing/2014/main" id="{8F33F3B1-56DB-4EF0-8F0E-95B257DE33B2}"/>
              </a:ext>
            </a:extLst>
          </p:cNvPr>
          <p:cNvSpPr/>
          <p:nvPr/>
        </p:nvSpPr>
        <p:spPr>
          <a:xfrm>
            <a:off x="8237093" y="1272912"/>
            <a:ext cx="2998029" cy="1299147"/>
          </a:xfrm>
          <a:prstGeom prst="rect">
            <a:avLst/>
          </a:prstGeom>
          <a:solidFill>
            <a:srgbClr val="0070C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33" name="Graphic 10" descr="Bulldozer outline">
            <a:extLst>
              <a:ext uri="{FF2B5EF4-FFF2-40B4-BE49-F238E27FC236}">
                <a16:creationId xmlns:a16="http://schemas.microsoft.com/office/drawing/2014/main" id="{3A2B4E80-BF55-450F-B7C4-8AD9CF9B5D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53654" y="1343038"/>
            <a:ext cx="1269106" cy="1269106"/>
          </a:xfrm>
          <a:prstGeom prst="rect">
            <a:avLst/>
          </a:prstGeom>
        </p:spPr>
      </p:pic>
    </p:spTree>
    <p:extLst>
      <p:ext uri="{BB962C8B-B14F-4D97-AF65-F5344CB8AC3E}">
        <p14:creationId xmlns:p14="http://schemas.microsoft.com/office/powerpoint/2010/main" val="4080587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8902333" cy="812005"/>
          </a:xfrm>
          <a:prstGeom prst="rect">
            <a:avLst/>
          </a:prstGeom>
        </p:spPr>
        <p:txBody>
          <a:bodyPr wrap="square" lIns="91440" tIns="45720" rIns="91440" bIns="45720" anchor="ctr">
            <a:noAutofit/>
          </a:bodyPr>
          <a:lstStyle/>
          <a:p>
            <a:r>
              <a:rPr lang="en-US" sz="4000" b="1" dirty="0">
                <a:solidFill>
                  <a:srgbClr val="69A478"/>
                </a:solidFill>
                <a:latin typeface="Century Gothic" panose="020F0302020204030204"/>
              </a:rPr>
              <a:t>LIMITATIONS AND UNCERTAINTIES</a:t>
            </a:r>
            <a:endParaRPr lang="en-US" dirty="0"/>
          </a:p>
        </p:txBody>
      </p:sp>
      <p:sp>
        <p:nvSpPr>
          <p:cNvPr id="5" name="Rectangle 4">
            <a:extLst>
              <a:ext uri="{FF2B5EF4-FFF2-40B4-BE49-F238E27FC236}">
                <a16:creationId xmlns:a16="http://schemas.microsoft.com/office/drawing/2014/main" id="{65E853E7-AFA1-4209-BC30-6E7C2A1EC794}"/>
              </a:ext>
            </a:extLst>
          </p:cNvPr>
          <p:cNvSpPr/>
          <p:nvPr/>
        </p:nvSpPr>
        <p:spPr>
          <a:xfrm>
            <a:off x="8237092" y="1772583"/>
            <a:ext cx="2998029" cy="3572655"/>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E491731-237D-4E9E-BCBA-6F0F88339D64}"/>
              </a:ext>
            </a:extLst>
          </p:cNvPr>
          <p:cNvSpPr/>
          <p:nvPr/>
        </p:nvSpPr>
        <p:spPr>
          <a:xfrm>
            <a:off x="4689421" y="1772584"/>
            <a:ext cx="2998029" cy="3572655"/>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30D0DE2-1DD0-4CFF-B825-0EE1A6F6E29E}"/>
              </a:ext>
            </a:extLst>
          </p:cNvPr>
          <p:cNvSpPr/>
          <p:nvPr/>
        </p:nvSpPr>
        <p:spPr>
          <a:xfrm>
            <a:off x="4689422" y="1272913"/>
            <a:ext cx="2998029" cy="1299147"/>
          </a:xfrm>
          <a:prstGeom prst="rect">
            <a:avLst/>
          </a:prstGeom>
          <a:solidFill>
            <a:srgbClr val="FA4B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C4DFCC9-2BF3-4B83-8995-8BBCBDCC8CBE}"/>
              </a:ext>
            </a:extLst>
          </p:cNvPr>
          <p:cNvSpPr/>
          <p:nvPr/>
        </p:nvSpPr>
        <p:spPr>
          <a:xfrm>
            <a:off x="1304143" y="1772585"/>
            <a:ext cx="2998029" cy="3572655"/>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21" name="Graphic 8" descr="Withering Tree outline">
            <a:extLst>
              <a:ext uri="{FF2B5EF4-FFF2-40B4-BE49-F238E27FC236}">
                <a16:creationId xmlns:a16="http://schemas.microsoft.com/office/drawing/2014/main" id="{F647A8A3-52E4-44E6-9AC8-195072A018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9861" y="1393161"/>
            <a:ext cx="1112573" cy="1112573"/>
          </a:xfrm>
          <a:prstGeom prst="rect">
            <a:avLst/>
          </a:prstGeom>
        </p:spPr>
      </p:pic>
      <p:sp>
        <p:nvSpPr>
          <p:cNvPr id="25" name="Rectangle 24">
            <a:extLst>
              <a:ext uri="{FF2B5EF4-FFF2-40B4-BE49-F238E27FC236}">
                <a16:creationId xmlns:a16="http://schemas.microsoft.com/office/drawing/2014/main" id="{4CC6EB9C-CE87-4BA4-BA53-880DDE0B5018}"/>
              </a:ext>
            </a:extLst>
          </p:cNvPr>
          <p:cNvSpPr/>
          <p:nvPr/>
        </p:nvSpPr>
        <p:spPr>
          <a:xfrm>
            <a:off x="1304144" y="1297897"/>
            <a:ext cx="2998029" cy="1299147"/>
          </a:xfrm>
          <a:prstGeom prst="rect">
            <a:avLst/>
          </a:prstGeom>
          <a:solidFill>
            <a:srgbClr val="3E426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27" name="Graphic 12" descr="Topography Map outline">
            <a:extLst>
              <a:ext uri="{FF2B5EF4-FFF2-40B4-BE49-F238E27FC236}">
                <a16:creationId xmlns:a16="http://schemas.microsoft.com/office/drawing/2014/main" id="{F122B2B6-9F83-40E9-986B-F92355E5F9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8537" y="1401476"/>
            <a:ext cx="1149585" cy="1149585"/>
          </a:xfrm>
          <a:prstGeom prst="rect">
            <a:avLst/>
          </a:prstGeom>
        </p:spPr>
      </p:pic>
      <p:sp>
        <p:nvSpPr>
          <p:cNvPr id="28" name="Text Placeholder 2">
            <a:extLst>
              <a:ext uri="{FF2B5EF4-FFF2-40B4-BE49-F238E27FC236}">
                <a16:creationId xmlns:a16="http://schemas.microsoft.com/office/drawing/2014/main" id="{1EBC8299-BFE2-47D5-9B5B-3262E7DE0C65}"/>
              </a:ext>
            </a:extLst>
          </p:cNvPr>
          <p:cNvSpPr txBox="1">
            <a:spLocks/>
          </p:cNvSpPr>
          <p:nvPr/>
        </p:nvSpPr>
        <p:spPr>
          <a:xfrm>
            <a:off x="1419714" y="2781156"/>
            <a:ext cx="2769733" cy="163121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a:cs typeface="Calibri"/>
              </a:rPr>
              <a:t>Discrete landcover classes misrepresent landcover boundaries</a:t>
            </a:r>
          </a:p>
        </p:txBody>
      </p:sp>
      <p:sp>
        <p:nvSpPr>
          <p:cNvPr id="29" name="Text Placeholder 2">
            <a:extLst>
              <a:ext uri="{FF2B5EF4-FFF2-40B4-BE49-F238E27FC236}">
                <a16:creationId xmlns:a16="http://schemas.microsoft.com/office/drawing/2014/main" id="{1EBC8299-BFE2-47D5-9B5B-3262E7DE0C65}"/>
              </a:ext>
            </a:extLst>
          </p:cNvPr>
          <p:cNvSpPr txBox="1">
            <a:spLocks/>
          </p:cNvSpPr>
          <p:nvPr/>
        </p:nvSpPr>
        <p:spPr>
          <a:xfrm>
            <a:off x="4872918" y="2786621"/>
            <a:ext cx="2719765" cy="169673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a:cs typeface="Calibri"/>
              </a:rPr>
              <a:t>Lack of ground-truth data</a:t>
            </a:r>
            <a:endParaRPr lang="en-US" sz="2000" b="1" dirty="0">
              <a:solidFill>
                <a:schemeClr val="tx1">
                  <a:lumMod val="75000"/>
                  <a:lumOff val="25000"/>
                </a:schemeClr>
              </a:solidFill>
              <a:latin typeface="Century Gothic"/>
              <a:cs typeface="Calibri"/>
            </a:endParaRPr>
          </a:p>
          <a:p>
            <a:pPr>
              <a:spcAft>
                <a:spcPts val="600"/>
              </a:spcAft>
              <a:buClr>
                <a:srgbClr val="69A478"/>
              </a:buClr>
              <a:buFont typeface="Webdings,Sans-Serif" panose="05030102010509060703" pitchFamily="18" charset="2"/>
              <a:buChar char="4"/>
            </a:pPr>
            <a:r>
              <a:rPr lang="en-US" sz="2000" dirty="0">
                <a:solidFill>
                  <a:schemeClr val="tx1">
                    <a:lumMod val="75000"/>
                    <a:lumOff val="25000"/>
                  </a:schemeClr>
                </a:solidFill>
                <a:latin typeface="Century Gothic"/>
                <a:cs typeface="Calibri"/>
              </a:rPr>
              <a:t>Fractional cover numbers are estimates</a:t>
            </a:r>
            <a:endParaRPr lang="en-US" sz="2000" b="1" dirty="0">
              <a:solidFill>
                <a:schemeClr val="tx1">
                  <a:lumMod val="75000"/>
                  <a:lumOff val="25000"/>
                </a:schemeClr>
              </a:solidFill>
              <a:latin typeface="Century Gothic"/>
              <a:cs typeface="Calibri"/>
            </a:endParaRPr>
          </a:p>
        </p:txBody>
      </p:sp>
      <p:sp>
        <p:nvSpPr>
          <p:cNvPr id="30" name="Text Placeholder 2">
            <a:extLst>
              <a:ext uri="{FF2B5EF4-FFF2-40B4-BE49-F238E27FC236}">
                <a16:creationId xmlns:a16="http://schemas.microsoft.com/office/drawing/2014/main" id="{1EBC8299-BFE2-47D5-9B5B-3262E7DE0C65}"/>
              </a:ext>
            </a:extLst>
          </p:cNvPr>
          <p:cNvSpPr txBox="1">
            <a:spLocks/>
          </p:cNvSpPr>
          <p:nvPr/>
        </p:nvSpPr>
        <p:spPr>
          <a:xfrm>
            <a:off x="8451039" y="2779594"/>
            <a:ext cx="2469929" cy="224676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r>
              <a:rPr lang="en-US" sz="2000" dirty="0">
                <a:solidFill>
                  <a:schemeClr val="tx1">
                    <a:lumMod val="75000"/>
                    <a:lumOff val="25000"/>
                  </a:schemeClr>
                </a:solidFill>
                <a:latin typeface="Century Gothic"/>
                <a:cs typeface="Calibri"/>
              </a:rPr>
              <a:t>Burn severity datasets were not fine enough and MODIS spatial resolution was too large for some treatment areas.</a:t>
            </a:r>
          </a:p>
        </p:txBody>
      </p:sp>
      <p:sp>
        <p:nvSpPr>
          <p:cNvPr id="32" name="Rectangle 31">
            <a:extLst>
              <a:ext uri="{FF2B5EF4-FFF2-40B4-BE49-F238E27FC236}">
                <a16:creationId xmlns:a16="http://schemas.microsoft.com/office/drawing/2014/main" id="{B65B4D94-35E0-49C4-823D-692AD0954F04}"/>
              </a:ext>
            </a:extLst>
          </p:cNvPr>
          <p:cNvSpPr/>
          <p:nvPr/>
        </p:nvSpPr>
        <p:spPr>
          <a:xfrm>
            <a:off x="8237093" y="1272912"/>
            <a:ext cx="2998029" cy="1299147"/>
          </a:xfrm>
          <a:prstGeom prst="rect">
            <a:avLst/>
          </a:prstGeom>
          <a:solidFill>
            <a:srgbClr val="0070C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34" name="Graphic 10" descr="Bulldozer outline">
            <a:extLst>
              <a:ext uri="{FF2B5EF4-FFF2-40B4-BE49-F238E27FC236}">
                <a16:creationId xmlns:a16="http://schemas.microsoft.com/office/drawing/2014/main" id="{F767ED33-128A-4450-8537-A8B41B1010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53654" y="1343038"/>
            <a:ext cx="1269106" cy="1269106"/>
          </a:xfrm>
          <a:prstGeom prst="rect">
            <a:avLst/>
          </a:prstGeom>
        </p:spPr>
      </p:pic>
    </p:spTree>
    <p:extLst>
      <p:ext uri="{BB962C8B-B14F-4D97-AF65-F5344CB8AC3E}">
        <p14:creationId xmlns:p14="http://schemas.microsoft.com/office/powerpoint/2010/main" val="4100655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lIns="91440" tIns="45720" rIns="91440" bIns="45720" anchor="ctr">
            <a:noAutofit/>
          </a:bodyPr>
          <a:lstStyle/>
          <a:p>
            <a:r>
              <a:rPr lang="en-US" sz="4000" b="1" dirty="0">
                <a:solidFill>
                  <a:srgbClr val="69A478"/>
                </a:solidFill>
                <a:latin typeface="Century Gothic" panose="020F0302020204030204"/>
              </a:rPr>
              <a:t>FUTURE WORK</a:t>
            </a:r>
            <a:endParaRPr lang="en-US" dirty="0"/>
          </a:p>
        </p:txBody>
      </p:sp>
      <p:pic>
        <p:nvPicPr>
          <p:cNvPr id="4" name="Picture 4" descr="A picture containing outdoor, snow, rock, nature&#10;&#10;Description automatically generated">
            <a:extLst>
              <a:ext uri="{FF2B5EF4-FFF2-40B4-BE49-F238E27FC236}">
                <a16:creationId xmlns:a16="http://schemas.microsoft.com/office/drawing/2014/main" id="{D958E739-D226-4F95-ABAF-C06FCC01F59B}"/>
              </a:ext>
            </a:extLst>
          </p:cNvPr>
          <p:cNvPicPr>
            <a:picLocks noChangeAspect="1"/>
          </p:cNvPicPr>
          <p:nvPr/>
        </p:nvPicPr>
        <p:blipFill>
          <a:blip r:embed="rId3"/>
          <a:stretch>
            <a:fillRect/>
          </a:stretch>
        </p:blipFill>
        <p:spPr>
          <a:xfrm>
            <a:off x="7978750" y="727516"/>
            <a:ext cx="3937366" cy="52807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349C5127-0D88-4FE8-8918-26B65B18C679}"/>
              </a:ext>
            </a:extLst>
          </p:cNvPr>
          <p:cNvSpPr txBox="1"/>
          <p:nvPr/>
        </p:nvSpPr>
        <p:spPr>
          <a:xfrm>
            <a:off x="9848747" y="6141604"/>
            <a:ext cx="21908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Image Credit: Bob Wick, BLM</a:t>
            </a:r>
          </a:p>
        </p:txBody>
      </p:sp>
      <p:pic>
        <p:nvPicPr>
          <p:cNvPr id="6" name="Graphic 6" descr="Research with solid fill">
            <a:extLst>
              <a:ext uri="{FF2B5EF4-FFF2-40B4-BE49-F238E27FC236}">
                <a16:creationId xmlns:a16="http://schemas.microsoft.com/office/drawing/2014/main" id="{504643A2-7F06-4790-9E2A-755D7401A2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7181" y="1775271"/>
            <a:ext cx="1871623" cy="1859029"/>
          </a:xfrm>
          <a:prstGeom prst="rect">
            <a:avLst/>
          </a:prstGeom>
        </p:spPr>
      </p:pic>
      <p:pic>
        <p:nvPicPr>
          <p:cNvPr id="7" name="Graphic 7" descr="Rainy scene with solid fill">
            <a:extLst>
              <a:ext uri="{FF2B5EF4-FFF2-40B4-BE49-F238E27FC236}">
                <a16:creationId xmlns:a16="http://schemas.microsoft.com/office/drawing/2014/main" id="{CD204BEF-50D9-4060-BD01-91369F4E62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5759" y="1794164"/>
            <a:ext cx="1852730" cy="1846433"/>
          </a:xfrm>
          <a:prstGeom prst="rect">
            <a:avLst/>
          </a:prstGeom>
        </p:spPr>
      </p:pic>
      <p:sp>
        <p:nvSpPr>
          <p:cNvPr id="8" name="TextBox 7">
            <a:extLst>
              <a:ext uri="{FF2B5EF4-FFF2-40B4-BE49-F238E27FC236}">
                <a16:creationId xmlns:a16="http://schemas.microsoft.com/office/drawing/2014/main" id="{8D6C84FE-CA34-4E67-9E00-EF4E33EDD37A}"/>
              </a:ext>
            </a:extLst>
          </p:cNvPr>
          <p:cNvSpPr txBox="1"/>
          <p:nvPr/>
        </p:nvSpPr>
        <p:spPr>
          <a:xfrm>
            <a:off x="797503" y="3689733"/>
            <a:ext cx="2933700" cy="203132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800" b="1" dirty="0">
                <a:solidFill>
                  <a:schemeClr val="tx1">
                    <a:lumMod val="75000"/>
                    <a:lumOff val="25000"/>
                  </a:schemeClr>
                </a:solidFill>
                <a:latin typeface="Century Gothic"/>
                <a:cs typeface="Calibri"/>
              </a:rPr>
              <a:t>Forecasting</a:t>
            </a:r>
            <a:endParaRPr lang="en-US" sz="2800" b="1" dirty="0">
              <a:solidFill>
                <a:schemeClr val="tx1">
                  <a:lumMod val="75000"/>
                  <a:lumOff val="25000"/>
                </a:schemeClr>
              </a:solidFill>
              <a:latin typeface="Century Gothic"/>
            </a:endParaRPr>
          </a:p>
          <a:p>
            <a:pPr algn="ctr"/>
            <a:endParaRPr lang="en-US" dirty="0">
              <a:solidFill>
                <a:schemeClr val="tx1">
                  <a:lumMod val="75000"/>
                  <a:lumOff val="25000"/>
                </a:schemeClr>
              </a:solidFill>
              <a:latin typeface="Century Gothic"/>
              <a:cs typeface="Calibri"/>
            </a:endParaRPr>
          </a:p>
          <a:p>
            <a:pPr algn="ctr"/>
            <a:r>
              <a:rPr lang="en-US" sz="2000" dirty="0">
                <a:solidFill>
                  <a:schemeClr val="tx1">
                    <a:lumMod val="75000"/>
                    <a:lumOff val="25000"/>
                  </a:schemeClr>
                </a:solidFill>
                <a:latin typeface="Century Gothic"/>
                <a:cs typeface="Calibri"/>
              </a:rPr>
              <a:t>Term II of this project will create forecasting models of these landcover trends.</a:t>
            </a:r>
          </a:p>
        </p:txBody>
      </p:sp>
      <p:sp>
        <p:nvSpPr>
          <p:cNvPr id="9" name="TextBox 8">
            <a:extLst>
              <a:ext uri="{FF2B5EF4-FFF2-40B4-BE49-F238E27FC236}">
                <a16:creationId xmlns:a16="http://schemas.microsoft.com/office/drawing/2014/main" id="{0C386608-B269-41D2-935C-65C23F28B21B}"/>
              </a:ext>
            </a:extLst>
          </p:cNvPr>
          <p:cNvSpPr txBox="1"/>
          <p:nvPr/>
        </p:nvSpPr>
        <p:spPr>
          <a:xfrm>
            <a:off x="4252351" y="3685246"/>
            <a:ext cx="3309974" cy="232755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800" b="1" dirty="0">
                <a:solidFill>
                  <a:schemeClr val="tx1">
                    <a:lumMod val="75000"/>
                    <a:lumOff val="25000"/>
                  </a:schemeClr>
                </a:solidFill>
                <a:latin typeface="Century Gothic"/>
                <a:cs typeface="Calibri"/>
              </a:rPr>
              <a:t>Analysis</a:t>
            </a:r>
            <a:endParaRPr lang="en-US" sz="2800" dirty="0">
              <a:solidFill>
                <a:schemeClr val="tx1">
                  <a:lumMod val="75000"/>
                  <a:lumOff val="25000"/>
                </a:schemeClr>
              </a:solidFill>
              <a:cs typeface="Calibri"/>
            </a:endParaRPr>
          </a:p>
          <a:p>
            <a:pPr algn="ctr"/>
            <a:endParaRPr lang="en-US" dirty="0">
              <a:solidFill>
                <a:schemeClr val="tx1">
                  <a:lumMod val="75000"/>
                  <a:lumOff val="25000"/>
                </a:schemeClr>
              </a:solidFill>
              <a:latin typeface="Century Gothic"/>
              <a:cs typeface="Calibri"/>
            </a:endParaRPr>
          </a:p>
          <a:p>
            <a:pPr algn="ctr"/>
            <a:r>
              <a:rPr lang="en-US" sz="2000" dirty="0">
                <a:solidFill>
                  <a:schemeClr val="tx1">
                    <a:lumMod val="75000"/>
                    <a:lumOff val="25000"/>
                  </a:schemeClr>
                </a:solidFill>
                <a:latin typeface="Century Gothic"/>
                <a:cs typeface="Calibri"/>
              </a:rPr>
              <a:t>Future researchers can expand upon our data and methods by incorporating new information.</a:t>
            </a:r>
          </a:p>
        </p:txBody>
      </p:sp>
    </p:spTree>
    <p:extLst>
      <p:ext uri="{BB962C8B-B14F-4D97-AF65-F5344CB8AC3E}">
        <p14:creationId xmlns:p14="http://schemas.microsoft.com/office/powerpoint/2010/main" val="128725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505777" y="1206536"/>
            <a:ext cx="5977085" cy="36933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9A478"/>
              </a:buClr>
              <a:buFont typeface="Webdings" panose="05030102010509060703" pitchFamily="18" charset="2"/>
              <a:buChar char="4"/>
            </a:pPr>
            <a:endParaRPr lang="en-US" sz="1800" dirty="0">
              <a:solidFill>
                <a:schemeClr val="tx1">
                  <a:lumMod val="75000"/>
                  <a:lumOff val="25000"/>
                </a:schemeClr>
              </a:solidFill>
              <a:latin typeface="Century Gothic"/>
              <a:cs typeface="Calibri"/>
            </a:endParaRPr>
          </a:p>
        </p:txBody>
      </p:sp>
      <p:sp>
        <p:nvSpPr>
          <p:cNvPr id="7" name="Text Placeholder 5">
            <a:extLst>
              <a:ext uri="{FF2B5EF4-FFF2-40B4-BE49-F238E27FC236}">
                <a16:creationId xmlns:a16="http://schemas.microsoft.com/office/drawing/2014/main" id="{4D922BFD-441D-459B-8231-C8375CFB5A44}"/>
              </a:ext>
            </a:extLst>
          </p:cNvPr>
          <p:cNvSpPr txBox="1">
            <a:spLocks/>
          </p:cNvSpPr>
          <p:nvPr/>
        </p:nvSpPr>
        <p:spPr>
          <a:xfrm>
            <a:off x="558465" y="977961"/>
            <a:ext cx="11073822" cy="221602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CA47A"/>
              </a:buClr>
              <a:buNone/>
            </a:pPr>
            <a:endParaRPr lang="en-US" sz="1800" b="1" dirty="0">
              <a:solidFill>
                <a:schemeClr val="tx1">
                  <a:lumMod val="75000"/>
                  <a:lumOff val="25000"/>
                </a:schemeClr>
              </a:solidFill>
              <a:latin typeface="Century Gothic"/>
              <a:ea typeface="+mn-lt"/>
              <a:cs typeface="+mn-lt"/>
            </a:endParaRPr>
          </a:p>
          <a:p>
            <a:pPr marL="342900">
              <a:lnSpc>
                <a:spcPct val="100000"/>
              </a:lnSpc>
              <a:spcBef>
                <a:spcPts val="0"/>
              </a:spcBef>
              <a:spcAft>
                <a:spcPts val="600"/>
              </a:spcAft>
              <a:buClr>
                <a:srgbClr val="6CA47A"/>
              </a:buClr>
              <a:buFont typeface="Webdings" panose="05030102010509060703" pitchFamily="18" charset="2"/>
              <a:buChar char="4"/>
            </a:pPr>
            <a:r>
              <a:rPr lang="en-US" sz="2200" dirty="0">
                <a:solidFill>
                  <a:schemeClr val="tx1">
                    <a:lumMod val="75000"/>
                    <a:lumOff val="25000"/>
                  </a:schemeClr>
                </a:solidFill>
                <a:latin typeface="Century Gothic"/>
                <a:ea typeface="+mn-lt"/>
                <a:cs typeface="+mn-lt"/>
              </a:rPr>
              <a:t>We would like to thank our science advisors (Prof. Keith Weber and Joseph Spruce), project coordination fellow (Brandy Nisbet-Wilcox), and our project partners (McInnis Canyons National Conservation Area, Dominguez-Escalante National Conservation Area, and Colorado National Monument) for their help on this project, it would not be possible without them. </a:t>
            </a:r>
          </a:p>
          <a:p>
            <a:pPr marL="342900">
              <a:lnSpc>
                <a:spcPct val="100000"/>
              </a:lnSpc>
              <a:spcBef>
                <a:spcPts val="0"/>
              </a:spcBef>
              <a:spcAft>
                <a:spcPts val="600"/>
              </a:spcAft>
              <a:buClr>
                <a:srgbClr val="6CA47A"/>
              </a:buClr>
              <a:buFont typeface="Webdings" panose="05030102010509060703" pitchFamily="18" charset="2"/>
              <a:buChar char="4"/>
            </a:pPr>
            <a:r>
              <a:rPr lang="en-US" sz="2200" dirty="0">
                <a:solidFill>
                  <a:schemeClr val="tx1">
                    <a:lumMod val="75000"/>
                    <a:lumOff val="25000"/>
                  </a:schemeClr>
                </a:solidFill>
                <a:latin typeface="Century Gothic"/>
                <a:ea typeface="+mn-lt"/>
                <a:cs typeface="+mn-lt"/>
              </a:rPr>
              <a:t>We would also like to thank Science Systems and Applications, Inc., NASA DEVELOP, and all others who contributed for making this project possible</a:t>
            </a:r>
          </a:p>
          <a:p>
            <a:pPr marL="342900">
              <a:lnSpc>
                <a:spcPct val="100000"/>
              </a:lnSpc>
              <a:spcBef>
                <a:spcPts val="0"/>
              </a:spcBef>
              <a:spcAft>
                <a:spcPts val="600"/>
              </a:spcAft>
              <a:buClr>
                <a:srgbClr val="6CA47A"/>
              </a:buClr>
              <a:buFont typeface="Webdings" panose="05030102010509060703" pitchFamily="18" charset="2"/>
              <a:buChar char="4"/>
            </a:pPr>
            <a:endParaRPr lang="en-US" sz="2200" dirty="0">
              <a:solidFill>
                <a:schemeClr val="tx1">
                  <a:lumMod val="75000"/>
                  <a:lumOff val="25000"/>
                </a:schemeClr>
              </a:solidFill>
              <a:latin typeface="Century Gothic"/>
              <a:cs typeface="Calibri"/>
            </a:endParaRPr>
          </a:p>
          <a:p>
            <a:pPr marL="114300" indent="0">
              <a:lnSpc>
                <a:spcPct val="100000"/>
              </a:lnSpc>
              <a:spcBef>
                <a:spcPts val="0"/>
              </a:spcBef>
              <a:spcAft>
                <a:spcPts val="600"/>
              </a:spcAft>
              <a:buClr>
                <a:srgbClr val="6CA47A"/>
              </a:buClr>
              <a:buNone/>
            </a:pPr>
            <a:endParaRPr lang="en-US" sz="1600" dirty="0">
              <a:solidFill>
                <a:schemeClr val="tx1">
                  <a:lumMod val="75000"/>
                  <a:lumOff val="25000"/>
                </a:schemeClr>
              </a:solidFill>
              <a:latin typeface="Century Gothic"/>
              <a:cs typeface="Calibri"/>
            </a:endParaRPr>
          </a:p>
          <a:p>
            <a:pPr marL="114300" indent="0">
              <a:lnSpc>
                <a:spcPct val="100000"/>
              </a:lnSpc>
              <a:spcBef>
                <a:spcPts val="0"/>
              </a:spcBef>
              <a:spcAft>
                <a:spcPts val="600"/>
              </a:spcAft>
              <a:buClr>
                <a:srgbClr val="6CA47A"/>
              </a:buClr>
              <a:buNone/>
            </a:pPr>
            <a:endParaRPr lang="en-US" sz="1600" dirty="0">
              <a:solidFill>
                <a:schemeClr val="tx1">
                  <a:lumMod val="75000"/>
                  <a:lumOff val="25000"/>
                </a:schemeClr>
              </a:solidFill>
              <a:latin typeface="Century Gothic"/>
              <a:cs typeface="Calibri"/>
            </a:endParaRPr>
          </a:p>
          <a:p>
            <a:pPr marL="114300" indent="0">
              <a:lnSpc>
                <a:spcPct val="100000"/>
              </a:lnSpc>
              <a:spcBef>
                <a:spcPts val="0"/>
              </a:spcBef>
              <a:spcAft>
                <a:spcPts val="600"/>
              </a:spcAft>
              <a:buClr>
                <a:srgbClr val="6CA47A"/>
              </a:buClr>
              <a:buNone/>
            </a:pPr>
            <a:endParaRPr lang="en-US" sz="1600" dirty="0">
              <a:solidFill>
                <a:schemeClr val="tx1">
                  <a:lumMod val="75000"/>
                  <a:lumOff val="25000"/>
                </a:schemeClr>
              </a:solidFill>
              <a:latin typeface="Century Gothic"/>
              <a:cs typeface="Calibri"/>
            </a:endParaRPr>
          </a:p>
          <a:p>
            <a:pPr marL="114300" indent="0" algn="ctr">
              <a:lnSpc>
                <a:spcPct val="100000"/>
              </a:lnSpc>
              <a:spcBef>
                <a:spcPts val="0"/>
              </a:spcBef>
              <a:spcAft>
                <a:spcPts val="600"/>
              </a:spcAft>
              <a:buClr>
                <a:srgbClr val="6CA47A"/>
              </a:buClr>
              <a:buNone/>
            </a:pPr>
            <a:r>
              <a:rPr lang="en-US" sz="1200" dirty="0">
                <a:solidFill>
                  <a:schemeClr val="tx1">
                    <a:lumMod val="75000"/>
                    <a:lumOff val="25000"/>
                  </a:schemeClr>
                </a:solidFill>
                <a:latin typeface="Century Gothic"/>
                <a:cs typeface="Calibri"/>
              </a:rPr>
              <a:t>Maps throughout this work were created using ArcGIS® software by Esri. ArcGIS® and ArcMap™ are the intellectual property of Esri and are used herein under license. Copyright © Esri. All rights reserved. For more information about Esri® software, please visit http://www.esri.com.</a:t>
            </a:r>
          </a:p>
          <a:p>
            <a:pPr marL="114300" indent="0">
              <a:lnSpc>
                <a:spcPct val="100000"/>
              </a:lnSpc>
              <a:spcBef>
                <a:spcPts val="0"/>
              </a:spcBef>
              <a:spcAft>
                <a:spcPts val="600"/>
              </a:spcAft>
              <a:buClr>
                <a:srgbClr val="6CA47A"/>
              </a:buClr>
              <a:buNone/>
            </a:pPr>
            <a:endParaRPr lang="en-US" sz="18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2202141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78CC14B-55E4-4D62-A826-254BB12E0FD4}"/>
              </a:ext>
            </a:extLst>
          </p:cNvPr>
          <p:cNvSpPr/>
          <p:nvPr/>
        </p:nvSpPr>
        <p:spPr>
          <a:xfrm>
            <a:off x="8237092" y="1772583"/>
            <a:ext cx="2998029" cy="3572655"/>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6188232-1F07-41C4-9B2A-21D97BE1CCD0}"/>
              </a:ext>
            </a:extLst>
          </p:cNvPr>
          <p:cNvSpPr/>
          <p:nvPr/>
        </p:nvSpPr>
        <p:spPr>
          <a:xfrm>
            <a:off x="8237093" y="1272912"/>
            <a:ext cx="2998029" cy="1299147"/>
          </a:xfrm>
          <a:prstGeom prst="rect">
            <a:avLst/>
          </a:prstGeom>
          <a:solidFill>
            <a:srgbClr val="0070C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F7D72B7-EC58-46D6-A3D2-DBA651F8ED48}"/>
              </a:ext>
            </a:extLst>
          </p:cNvPr>
          <p:cNvSpPr/>
          <p:nvPr/>
        </p:nvSpPr>
        <p:spPr>
          <a:xfrm>
            <a:off x="4689421" y="1772584"/>
            <a:ext cx="2998029" cy="3572655"/>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B18D665-24D7-4D1F-AB2B-A8482138C6CF}"/>
              </a:ext>
            </a:extLst>
          </p:cNvPr>
          <p:cNvSpPr/>
          <p:nvPr/>
        </p:nvSpPr>
        <p:spPr>
          <a:xfrm>
            <a:off x="4689422" y="1272913"/>
            <a:ext cx="2998029" cy="1299147"/>
          </a:xfrm>
          <a:prstGeom prst="rect">
            <a:avLst/>
          </a:prstGeom>
          <a:solidFill>
            <a:srgbClr val="FA4B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8106B6B-C771-40EE-AD70-4ED48D09B271}"/>
              </a:ext>
            </a:extLst>
          </p:cNvPr>
          <p:cNvSpPr/>
          <p:nvPr/>
        </p:nvSpPr>
        <p:spPr>
          <a:xfrm>
            <a:off x="1304143" y="1772585"/>
            <a:ext cx="2998029" cy="3572655"/>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CA47A"/>
                </a:solidFill>
                <a:latin typeface="Century Gothic"/>
              </a:rPr>
              <a:t>PROJECT OBJECTIVES </a:t>
            </a:r>
            <a:endParaRPr lang="en-US" sz="4000" b="1" dirty="0">
              <a:solidFill>
                <a:srgbClr val="6CA47A"/>
              </a:solidFill>
              <a:latin typeface="Century Gothic" panose="020B0502020202020204" pitchFamily="34" charset="0"/>
            </a:endParaRPr>
          </a:p>
        </p:txBody>
      </p:sp>
      <p:pic>
        <p:nvPicPr>
          <p:cNvPr id="6" name="Graphic 10" descr="Bulldozer outline">
            <a:extLst>
              <a:ext uri="{FF2B5EF4-FFF2-40B4-BE49-F238E27FC236}">
                <a16:creationId xmlns:a16="http://schemas.microsoft.com/office/drawing/2014/main" id="{5ECE492D-68C6-4257-8220-8352B7CB8A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53654" y="1343038"/>
            <a:ext cx="1269106" cy="1269106"/>
          </a:xfrm>
          <a:prstGeom prst="rect">
            <a:avLst/>
          </a:prstGeom>
        </p:spPr>
      </p:pic>
      <p:sp>
        <p:nvSpPr>
          <p:cNvPr id="7" name="Text Placeholder 5">
            <a:extLst>
              <a:ext uri="{FF2B5EF4-FFF2-40B4-BE49-F238E27FC236}">
                <a16:creationId xmlns:a16="http://schemas.microsoft.com/office/drawing/2014/main" id="{A7175EAC-A52A-4691-8F55-7D0647198CF5}"/>
              </a:ext>
            </a:extLst>
          </p:cNvPr>
          <p:cNvSpPr txBox="1">
            <a:spLocks/>
          </p:cNvSpPr>
          <p:nvPr/>
        </p:nvSpPr>
        <p:spPr>
          <a:xfrm>
            <a:off x="1348021" y="2623020"/>
            <a:ext cx="2994376" cy="220688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3200" b="1" dirty="0">
                <a:solidFill>
                  <a:srgbClr val="3E4268"/>
                </a:solidFill>
                <a:latin typeface="Century Gothic"/>
              </a:rPr>
              <a:t>Monitor</a:t>
            </a:r>
            <a:endParaRPr lang="en-US" dirty="0">
              <a:solidFill>
                <a:srgbClr val="3E4268"/>
              </a:solidFill>
              <a:cs typeface="Calibri"/>
            </a:endParaRPr>
          </a:p>
          <a:p>
            <a:pPr>
              <a:spcAft>
                <a:spcPts val="200"/>
              </a:spcAft>
              <a:buClr>
                <a:srgbClr val="66A478"/>
              </a:buClr>
            </a:pPr>
            <a:r>
              <a:rPr lang="en-US" sz="2000" dirty="0">
                <a:solidFill>
                  <a:schemeClr val="tx1">
                    <a:lumMod val="75000"/>
                    <a:lumOff val="25000"/>
                  </a:schemeClr>
                </a:solidFill>
                <a:latin typeface="Century Gothic"/>
              </a:rPr>
              <a:t>Monitor Pinyon – Juniper woodland and sagebrush extent over time</a:t>
            </a:r>
            <a:endParaRPr lang="en-US" sz="20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200"/>
              </a:spcAft>
              <a:buClr>
                <a:srgbClr val="66A478"/>
              </a:buClr>
            </a:pPr>
            <a:endParaRPr lang="en-US" sz="1400" dirty="0">
              <a:solidFill>
                <a:schemeClr val="tx1">
                  <a:lumMod val="75000"/>
                  <a:lumOff val="25000"/>
                </a:schemeClr>
              </a:solidFill>
              <a:latin typeface="Century Gothic"/>
              <a:ea typeface="+mn-lt"/>
              <a:cs typeface="+mn-lt"/>
            </a:endParaRPr>
          </a:p>
        </p:txBody>
      </p:sp>
      <p:sp>
        <p:nvSpPr>
          <p:cNvPr id="8" name="Text Placeholder 5">
            <a:extLst>
              <a:ext uri="{FF2B5EF4-FFF2-40B4-BE49-F238E27FC236}">
                <a16:creationId xmlns:a16="http://schemas.microsoft.com/office/drawing/2014/main" id="{2A26D519-B5F4-4758-9A88-9DAD80F2955D}"/>
              </a:ext>
            </a:extLst>
          </p:cNvPr>
          <p:cNvSpPr txBox="1">
            <a:spLocks/>
          </p:cNvSpPr>
          <p:nvPr/>
        </p:nvSpPr>
        <p:spPr>
          <a:xfrm>
            <a:off x="4771361" y="2623020"/>
            <a:ext cx="3050659" cy="1340111"/>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200" b="1" dirty="0">
                <a:solidFill>
                  <a:srgbClr val="FA4B00"/>
                </a:solidFill>
                <a:latin typeface="Century Gothic"/>
              </a:rPr>
              <a:t>Measure Disturbance</a:t>
            </a:r>
            <a:endParaRPr lang="en-US" dirty="0">
              <a:solidFill>
                <a:srgbClr val="FA4B00"/>
              </a:solidFill>
              <a:cs typeface="Calibri"/>
            </a:endParaRPr>
          </a:p>
          <a:p>
            <a:pPr>
              <a:spcAft>
                <a:spcPts val="200"/>
              </a:spcAft>
            </a:pPr>
            <a:r>
              <a:rPr lang="en-US" sz="2000" dirty="0">
                <a:solidFill>
                  <a:schemeClr val="tx1">
                    <a:lumMod val="75000"/>
                    <a:lumOff val="25000"/>
                  </a:schemeClr>
                </a:solidFill>
                <a:latin typeface="Century Gothic"/>
              </a:rPr>
              <a:t>Quantify impacts of wildfire and Ips beetle infestation on the landscape</a:t>
            </a:r>
            <a:endParaRPr lang="en-US" sz="2000" dirty="0">
              <a:solidFill>
                <a:schemeClr val="tx1">
                  <a:lumMod val="75000"/>
                  <a:lumOff val="25000"/>
                </a:schemeClr>
              </a:solidFill>
              <a:cs typeface="Calibri"/>
            </a:endParaRPr>
          </a:p>
        </p:txBody>
      </p:sp>
      <p:pic>
        <p:nvPicPr>
          <p:cNvPr id="3" name="Graphic 8" descr="Withering Tree outline">
            <a:extLst>
              <a:ext uri="{FF2B5EF4-FFF2-40B4-BE49-F238E27FC236}">
                <a16:creationId xmlns:a16="http://schemas.microsoft.com/office/drawing/2014/main" id="{D88A2537-094E-4CA9-A26D-2A9884C059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9861" y="1393161"/>
            <a:ext cx="1112573" cy="1112573"/>
          </a:xfrm>
          <a:prstGeom prst="rect">
            <a:avLst/>
          </a:prstGeom>
        </p:spPr>
      </p:pic>
      <p:sp>
        <p:nvSpPr>
          <p:cNvPr id="11" name="Text Placeholder 5">
            <a:extLst>
              <a:ext uri="{FF2B5EF4-FFF2-40B4-BE49-F238E27FC236}">
                <a16:creationId xmlns:a16="http://schemas.microsoft.com/office/drawing/2014/main" id="{164D67C6-B3AC-4B4E-888B-8CEE2B9AC579}"/>
              </a:ext>
            </a:extLst>
          </p:cNvPr>
          <p:cNvSpPr txBox="1">
            <a:spLocks/>
          </p:cNvSpPr>
          <p:nvPr/>
        </p:nvSpPr>
        <p:spPr>
          <a:xfrm>
            <a:off x="8242327" y="2623020"/>
            <a:ext cx="3048402" cy="1340111"/>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3200" b="1" dirty="0">
                <a:solidFill>
                  <a:srgbClr val="0070C0"/>
                </a:solidFill>
                <a:latin typeface="Century Gothic"/>
              </a:rPr>
              <a:t>Assess Treatments</a:t>
            </a:r>
            <a:endParaRPr lang="en-US" dirty="0">
              <a:solidFill>
                <a:srgbClr val="0070C0"/>
              </a:solidFill>
              <a:cs typeface="Calibri"/>
            </a:endParaRPr>
          </a:p>
          <a:p>
            <a:pPr>
              <a:spcAft>
                <a:spcPts val="200"/>
              </a:spcAft>
            </a:pPr>
            <a:r>
              <a:rPr lang="en-US" sz="2000" dirty="0">
                <a:solidFill>
                  <a:schemeClr val="tx1">
                    <a:lumMod val="75000"/>
                    <a:lumOff val="25000"/>
                  </a:schemeClr>
                </a:solidFill>
                <a:latin typeface="Century Gothic"/>
              </a:rPr>
              <a:t>Quantify vegetation response to pre-fire treatments to guide future management</a:t>
            </a:r>
          </a:p>
        </p:txBody>
      </p:sp>
      <p:sp>
        <p:nvSpPr>
          <p:cNvPr id="4" name="Rectangle 3">
            <a:extLst>
              <a:ext uri="{FF2B5EF4-FFF2-40B4-BE49-F238E27FC236}">
                <a16:creationId xmlns:a16="http://schemas.microsoft.com/office/drawing/2014/main" id="{C91190BD-5FFD-4DF9-8CE9-D346B9D5CF9C}"/>
              </a:ext>
            </a:extLst>
          </p:cNvPr>
          <p:cNvSpPr/>
          <p:nvPr/>
        </p:nvSpPr>
        <p:spPr>
          <a:xfrm>
            <a:off x="1304144" y="1297897"/>
            <a:ext cx="2998029" cy="1299147"/>
          </a:xfrm>
          <a:prstGeom prst="rect">
            <a:avLst/>
          </a:prstGeom>
          <a:solidFill>
            <a:srgbClr val="3E4268"/>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5" name="Graphic 12" descr="Topography Map outline">
            <a:extLst>
              <a:ext uri="{FF2B5EF4-FFF2-40B4-BE49-F238E27FC236}">
                <a16:creationId xmlns:a16="http://schemas.microsoft.com/office/drawing/2014/main" id="{4CC416CB-4A45-4486-9537-1AC5FE2357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28537" y="1401476"/>
            <a:ext cx="1149585" cy="1149585"/>
          </a:xfrm>
          <a:prstGeom prst="rect">
            <a:avLst/>
          </a:prstGeom>
        </p:spPr>
      </p:pic>
    </p:spTree>
    <p:extLst>
      <p:ext uri="{BB962C8B-B14F-4D97-AF65-F5344CB8AC3E}">
        <p14:creationId xmlns:p14="http://schemas.microsoft.com/office/powerpoint/2010/main" val="3138446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CA47A"/>
                </a:solidFill>
                <a:latin typeface="Century Gothic"/>
              </a:rPr>
              <a:t>PARTNER ORGANIZATIONS</a:t>
            </a:r>
            <a:endParaRPr lang="en-US" sz="4000" b="1" dirty="0">
              <a:solidFill>
                <a:srgbClr val="6CA47A"/>
              </a:solidFill>
              <a:latin typeface="Century Gothic" panose="020B0502020202020204" pitchFamily="34" charset="0"/>
            </a:endParaRPr>
          </a:p>
        </p:txBody>
      </p:sp>
      <p:sp>
        <p:nvSpPr>
          <p:cNvPr id="10" name="Text Placeholder 5"/>
          <p:cNvSpPr txBox="1">
            <a:spLocks/>
          </p:cNvSpPr>
          <p:nvPr/>
        </p:nvSpPr>
        <p:spPr>
          <a:xfrm>
            <a:off x="533057" y="3032640"/>
            <a:ext cx="4639457" cy="221602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CA47A"/>
              </a:buClr>
              <a:buNone/>
            </a:pPr>
            <a:r>
              <a:rPr lang="en-US" sz="3200" b="1" dirty="0">
                <a:solidFill>
                  <a:schemeClr val="tx1">
                    <a:lumMod val="75000"/>
                    <a:lumOff val="25000"/>
                  </a:schemeClr>
                </a:solidFill>
                <a:latin typeface="Century Gothic"/>
                <a:ea typeface="+mn-lt"/>
                <a:cs typeface="+mn-lt"/>
              </a:rPr>
              <a:t>National Park Service</a:t>
            </a:r>
            <a:endParaRPr lang="en-US" sz="3200" dirty="0">
              <a:solidFill>
                <a:schemeClr val="tx1">
                  <a:lumMod val="75000"/>
                  <a:lumOff val="25000"/>
                </a:schemeClr>
              </a:solidFill>
              <a:latin typeface="Century Gothic"/>
              <a:ea typeface="+mn-lt"/>
              <a:cs typeface="+mn-lt"/>
            </a:endParaRPr>
          </a:p>
          <a:p>
            <a:pPr marL="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Colorado National Monument</a:t>
            </a:r>
          </a:p>
          <a:p>
            <a:pPr marL="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20,000</a:t>
            </a:r>
            <a:r>
              <a:rPr lang="en-US" sz="2000" dirty="0">
                <a:solidFill>
                  <a:schemeClr val="tx1">
                    <a:lumMod val="75000"/>
                    <a:lumOff val="25000"/>
                  </a:schemeClr>
                </a:solidFill>
                <a:latin typeface="Century Gothic"/>
                <a:cs typeface="Calibri"/>
              </a:rPr>
              <a:t>+ acres</a:t>
            </a:r>
            <a:endParaRPr lang="en-US" sz="2000" dirty="0">
              <a:solidFill>
                <a:schemeClr val="tx1">
                  <a:lumMod val="75000"/>
                  <a:lumOff val="25000"/>
                </a:schemeClr>
              </a:solidFill>
              <a:cs typeface="Calibri" panose="020F0502020204030204"/>
            </a:endParaRPr>
          </a:p>
          <a:p>
            <a:pPr marL="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cs typeface="Calibri"/>
              </a:rPr>
              <a:t>Management Focus: </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cs typeface="Calibri"/>
              </a:rPr>
              <a:t>Recreation</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cs typeface="Calibri"/>
              </a:rPr>
              <a:t>Wildlife preservation</a:t>
            </a:r>
          </a:p>
        </p:txBody>
      </p:sp>
      <p:pic>
        <p:nvPicPr>
          <p:cNvPr id="4" name="Picture 4" descr="Map&#10;&#10;Description automatically generated">
            <a:extLst>
              <a:ext uri="{FF2B5EF4-FFF2-40B4-BE49-F238E27FC236}">
                <a16:creationId xmlns:a16="http://schemas.microsoft.com/office/drawing/2014/main" id="{6299E48E-984E-4BA1-8A71-D0484D22302D}"/>
              </a:ext>
            </a:extLst>
          </p:cNvPr>
          <p:cNvPicPr>
            <a:picLocks noChangeAspect="1"/>
          </p:cNvPicPr>
          <p:nvPr/>
        </p:nvPicPr>
        <p:blipFill>
          <a:blip r:embed="rId3"/>
          <a:stretch>
            <a:fillRect/>
          </a:stretch>
        </p:blipFill>
        <p:spPr>
          <a:xfrm>
            <a:off x="2068584" y="995664"/>
            <a:ext cx="1557345" cy="2028951"/>
          </a:xfrm>
          <a:prstGeom prst="rect">
            <a:avLst/>
          </a:prstGeom>
        </p:spPr>
      </p:pic>
      <p:pic>
        <p:nvPicPr>
          <p:cNvPr id="5" name="Graphic 5">
            <a:extLst>
              <a:ext uri="{FF2B5EF4-FFF2-40B4-BE49-F238E27FC236}">
                <a16:creationId xmlns:a16="http://schemas.microsoft.com/office/drawing/2014/main" id="{9E74FB7C-91AE-4224-9EC7-93E19DE4C3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4531" y="1147630"/>
            <a:ext cx="1977262" cy="1729898"/>
          </a:xfrm>
          <a:prstGeom prst="rect">
            <a:avLst/>
          </a:prstGeom>
        </p:spPr>
      </p:pic>
      <p:sp>
        <p:nvSpPr>
          <p:cNvPr id="8" name="Text Placeholder 5">
            <a:extLst>
              <a:ext uri="{FF2B5EF4-FFF2-40B4-BE49-F238E27FC236}">
                <a16:creationId xmlns:a16="http://schemas.microsoft.com/office/drawing/2014/main" id="{9C6D5DB6-B104-4F90-9E1F-A69AF91C330F}"/>
              </a:ext>
            </a:extLst>
          </p:cNvPr>
          <p:cNvSpPr txBox="1">
            <a:spLocks/>
          </p:cNvSpPr>
          <p:nvPr/>
        </p:nvSpPr>
        <p:spPr>
          <a:xfrm>
            <a:off x="5206657" y="3022343"/>
            <a:ext cx="6636453" cy="222631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CA47A"/>
              </a:buClr>
              <a:buNone/>
            </a:pPr>
            <a:r>
              <a:rPr lang="en-US" sz="3200" b="1" dirty="0">
                <a:solidFill>
                  <a:schemeClr val="tx1">
                    <a:lumMod val="75000"/>
                    <a:lumOff val="25000"/>
                  </a:schemeClr>
                </a:solidFill>
                <a:latin typeface="Century Gothic"/>
                <a:ea typeface="+mn-lt"/>
                <a:cs typeface="+mn-lt"/>
              </a:rPr>
              <a:t>Bureau of Land Management</a:t>
            </a:r>
            <a:endParaRPr lang="en-US" sz="3200" dirty="0">
              <a:solidFill>
                <a:schemeClr val="tx1">
                  <a:lumMod val="75000"/>
                  <a:lumOff val="25000"/>
                </a:schemeClr>
              </a:solidFill>
              <a:latin typeface="Century Gothic"/>
              <a:ea typeface="+mn-lt"/>
              <a:cs typeface="+mn-lt"/>
            </a:endParaRPr>
          </a:p>
          <a:p>
            <a:pPr marL="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McInnis Canyons and Dominguez-Escalante NCA</a:t>
            </a:r>
            <a:endParaRPr lang="en-US" sz="2000" dirty="0">
              <a:solidFill>
                <a:schemeClr val="tx1">
                  <a:lumMod val="75000"/>
                  <a:lumOff val="25000"/>
                </a:schemeClr>
              </a:solidFill>
              <a:latin typeface="Century Gothic"/>
              <a:cs typeface="Calibri"/>
            </a:endParaRPr>
          </a:p>
          <a:p>
            <a:pPr marL="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cs typeface="Calibri"/>
              </a:rPr>
              <a:t>342,000+ acres</a:t>
            </a:r>
          </a:p>
          <a:p>
            <a:pPr marL="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cs typeface="Calibri"/>
              </a:rPr>
              <a:t>Management Focus: </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cs typeface="Calibri"/>
              </a:rPr>
              <a:t>Recreation</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cs typeface="Calibri"/>
              </a:rPr>
              <a:t>Grazing</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cs typeface="Calibri"/>
              </a:rPr>
              <a:t>Wildlife preservation</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2000" i="1" dirty="0">
                <a:solidFill>
                  <a:schemeClr val="tx1">
                    <a:lumMod val="75000"/>
                    <a:lumOff val="25000"/>
                  </a:schemeClr>
                </a:solidFill>
                <a:latin typeface="Century Gothic"/>
                <a:cs typeface="Calibri"/>
              </a:rPr>
              <a:t>"Multiple use, sustainable yield"</a:t>
            </a:r>
          </a:p>
        </p:txBody>
      </p:sp>
      <p:sp>
        <p:nvSpPr>
          <p:cNvPr id="3" name="TextBox 2">
            <a:extLst>
              <a:ext uri="{FF2B5EF4-FFF2-40B4-BE49-F238E27FC236}">
                <a16:creationId xmlns:a16="http://schemas.microsoft.com/office/drawing/2014/main" id="{FF7CE616-5896-479B-9165-D5F8F62C4464}"/>
              </a:ext>
            </a:extLst>
          </p:cNvPr>
          <p:cNvSpPr txBox="1"/>
          <p:nvPr/>
        </p:nvSpPr>
        <p:spPr>
          <a:xfrm>
            <a:off x="244928" y="6438725"/>
            <a:ext cx="1757212" cy="261610"/>
          </a:xfrm>
          <a:prstGeom prst="rect">
            <a:avLst/>
          </a:prstGeom>
          <a:noFill/>
        </p:spPr>
        <p:txBody>
          <a:bodyPr wrap="none" rtlCol="0">
            <a:spAutoFit/>
          </a:bodyPr>
          <a:lstStyle/>
          <a:p>
            <a:r>
              <a:rPr lang="en-US" sz="1100" dirty="0">
                <a:latin typeface="Century Gothic" panose="020B0502020202020204" pitchFamily="34" charset="0"/>
              </a:rPr>
              <a:t>Image credit: NPS; BLM</a:t>
            </a:r>
          </a:p>
        </p:txBody>
      </p:sp>
    </p:spTree>
    <p:extLst>
      <p:ext uri="{BB962C8B-B14F-4D97-AF65-F5344CB8AC3E}">
        <p14:creationId xmlns:p14="http://schemas.microsoft.com/office/powerpoint/2010/main" val="2880814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CA47A"/>
                </a:solidFill>
                <a:latin typeface="Century Gothic"/>
              </a:rPr>
              <a:t>COMMUNITY CONCERNS</a:t>
            </a:r>
            <a:endParaRPr lang="en-US" dirty="0"/>
          </a:p>
        </p:txBody>
      </p:sp>
      <p:sp>
        <p:nvSpPr>
          <p:cNvPr id="10" name="Text Placeholder 5"/>
          <p:cNvSpPr txBox="1">
            <a:spLocks/>
          </p:cNvSpPr>
          <p:nvPr/>
        </p:nvSpPr>
        <p:spPr>
          <a:xfrm>
            <a:off x="6640286" y="1111517"/>
            <a:ext cx="4352211" cy="481420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2200" dirty="0">
                <a:solidFill>
                  <a:schemeClr val="tx1">
                    <a:lumMod val="75000"/>
                    <a:lumOff val="25000"/>
                  </a:schemeClr>
                </a:solidFill>
                <a:latin typeface="Century Gothic"/>
              </a:rPr>
              <a:t>Pinyon – Juniper woodlands and sagebrush </a:t>
            </a:r>
            <a:r>
              <a:rPr lang="en-US" sz="2200" b="1" dirty="0">
                <a:solidFill>
                  <a:srgbClr val="69A478"/>
                </a:solidFill>
                <a:latin typeface="Century Gothic"/>
              </a:rPr>
              <a:t>provide wildlife habitat, grazing, and recreation</a:t>
            </a:r>
          </a:p>
          <a:p>
            <a:pPr marL="0" indent="0">
              <a:lnSpc>
                <a:spcPct val="100000"/>
              </a:lnSpc>
              <a:spcBef>
                <a:spcPts val="0"/>
              </a:spcBef>
              <a:spcAft>
                <a:spcPts val="600"/>
              </a:spcAft>
              <a:buClr>
                <a:srgbClr val="6CA47A"/>
              </a:buClr>
              <a:buNone/>
            </a:pPr>
            <a:endParaRPr lang="en-US" sz="22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200" b="1" dirty="0">
                <a:solidFill>
                  <a:srgbClr val="69A478"/>
                </a:solidFill>
                <a:latin typeface="Century Gothic"/>
                <a:cs typeface="Calibri"/>
              </a:rPr>
              <a:t>More frequent and severe disturbances</a:t>
            </a:r>
            <a:r>
              <a:rPr lang="en-US" sz="2200" dirty="0">
                <a:solidFill>
                  <a:schemeClr val="tx1">
                    <a:lumMod val="75000"/>
                    <a:lumOff val="25000"/>
                  </a:schemeClr>
                </a:solidFill>
                <a:latin typeface="Century Gothic"/>
                <a:cs typeface="Calibri"/>
              </a:rPr>
              <a:t> are impacting these habitats and threatening current land uses</a:t>
            </a:r>
          </a:p>
          <a:p>
            <a:pPr marL="0" indent="0">
              <a:lnSpc>
                <a:spcPct val="100000"/>
              </a:lnSpc>
              <a:spcBef>
                <a:spcPts val="0"/>
              </a:spcBef>
              <a:spcAft>
                <a:spcPts val="600"/>
              </a:spcAft>
              <a:buClr>
                <a:srgbClr val="6CA47A"/>
              </a:buClr>
              <a:buNone/>
            </a:pPr>
            <a:endParaRPr lang="en-US" sz="2200" dirty="0">
              <a:solidFill>
                <a:schemeClr val="tx1">
                  <a:lumMod val="75000"/>
                  <a:lumOff val="25000"/>
                </a:schemeClr>
              </a:solidFill>
              <a:latin typeface="Century Gothic"/>
              <a:cs typeface="Calibri"/>
            </a:endParaRPr>
          </a:p>
          <a:p>
            <a:pPr marL="342900">
              <a:lnSpc>
                <a:spcPct val="100000"/>
              </a:lnSpc>
              <a:spcBef>
                <a:spcPts val="0"/>
              </a:spcBef>
              <a:spcAft>
                <a:spcPts val="600"/>
              </a:spcAft>
              <a:buClr>
                <a:srgbClr val="6CA47A"/>
              </a:buClr>
              <a:buFont typeface="Webdings" panose="05030102010509060703" pitchFamily="18" charset="2"/>
              <a:buChar char="4"/>
            </a:pPr>
            <a:r>
              <a:rPr lang="en-US" sz="2200" b="1" dirty="0">
                <a:solidFill>
                  <a:srgbClr val="69A478"/>
                </a:solidFill>
                <a:latin typeface="Century Gothic"/>
                <a:cs typeface="Calibri"/>
              </a:rPr>
              <a:t>Management practices are limited</a:t>
            </a:r>
            <a:r>
              <a:rPr lang="en-US" sz="2200" dirty="0">
                <a:solidFill>
                  <a:schemeClr val="tx1">
                    <a:lumMod val="75000"/>
                    <a:lumOff val="25000"/>
                  </a:schemeClr>
                </a:solidFill>
                <a:latin typeface="Century Gothic"/>
                <a:cs typeface="Calibri"/>
              </a:rPr>
              <a:t> by budgets and personnel</a:t>
            </a: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cs typeface="Calibri"/>
            </a:endParaRPr>
          </a:p>
        </p:txBody>
      </p:sp>
      <p:sp>
        <p:nvSpPr>
          <p:cNvPr id="3" name="TextBox 2">
            <a:extLst>
              <a:ext uri="{FF2B5EF4-FFF2-40B4-BE49-F238E27FC236}">
                <a16:creationId xmlns:a16="http://schemas.microsoft.com/office/drawing/2014/main" id="{F7182DE4-7F24-4F28-926E-BBFCB1F6D796}"/>
              </a:ext>
            </a:extLst>
          </p:cNvPr>
          <p:cNvSpPr txBox="1"/>
          <p:nvPr/>
        </p:nvSpPr>
        <p:spPr>
          <a:xfrm>
            <a:off x="374206" y="5666850"/>
            <a:ext cx="34751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Image Credit: </a:t>
            </a:r>
            <a:r>
              <a:rPr lang="en-US" sz="1100" dirty="0">
                <a:solidFill>
                  <a:schemeClr val="tx1">
                    <a:lumMod val="75000"/>
                    <a:lumOff val="25000"/>
                  </a:schemeClr>
                </a:solidFill>
                <a:latin typeface="Century Gothic"/>
                <a:ea typeface="+mn-lt"/>
                <a:cs typeface="+mn-lt"/>
              </a:rPr>
              <a:t>Jimmy Thomas</a:t>
            </a:r>
            <a:endParaRPr lang="en-US" sz="1100" dirty="0">
              <a:solidFill>
                <a:schemeClr val="tx1">
                  <a:lumMod val="75000"/>
                  <a:lumOff val="25000"/>
                </a:schemeClr>
              </a:solidFill>
              <a:latin typeface="Century Gothic"/>
              <a:cs typeface="Calibri"/>
            </a:endParaRPr>
          </a:p>
        </p:txBody>
      </p:sp>
      <p:pic>
        <p:nvPicPr>
          <p:cNvPr id="5" name="Picture 5" descr="A picture containing outdoor, sky, grass, mountain&#10;&#10;Description automatically generated">
            <a:extLst>
              <a:ext uri="{FF2B5EF4-FFF2-40B4-BE49-F238E27FC236}">
                <a16:creationId xmlns:a16="http://schemas.microsoft.com/office/drawing/2014/main" id="{E3E1B3DA-DDFF-4020-9802-AD7787CE3797}"/>
              </a:ext>
            </a:extLst>
          </p:cNvPr>
          <p:cNvPicPr>
            <a:picLocks noChangeAspect="1"/>
          </p:cNvPicPr>
          <p:nvPr/>
        </p:nvPicPr>
        <p:blipFill>
          <a:blip r:embed="rId3"/>
          <a:stretch>
            <a:fillRect/>
          </a:stretch>
        </p:blipFill>
        <p:spPr>
          <a:xfrm>
            <a:off x="546100" y="1384300"/>
            <a:ext cx="5549900" cy="4165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83796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6AC90BED-3A27-4D88-9FD9-4A8198F13E3F}"/>
              </a:ext>
            </a:extLst>
          </p:cNvPr>
          <p:cNvSpPr txBox="1">
            <a:spLocks/>
          </p:cNvSpPr>
          <p:nvPr/>
        </p:nvSpPr>
        <p:spPr>
          <a:xfrm>
            <a:off x="370608" y="1532597"/>
            <a:ext cx="6781800"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p:txBody>
      </p:sp>
      <p:graphicFrame>
        <p:nvGraphicFramePr>
          <p:cNvPr id="5" name="Table 4">
            <a:extLst>
              <a:ext uri="{FF2B5EF4-FFF2-40B4-BE49-F238E27FC236}">
                <a16:creationId xmlns:a16="http://schemas.microsoft.com/office/drawing/2014/main" id="{C24247E4-A4EF-4339-A923-994EE5DFBE5D}"/>
              </a:ext>
            </a:extLst>
          </p:cNvPr>
          <p:cNvGraphicFramePr>
            <a:graphicFrameLocks noGrp="1"/>
          </p:cNvGraphicFramePr>
          <p:nvPr>
            <p:extLst>
              <p:ext uri="{D42A27DB-BD31-4B8C-83A1-F6EECF244321}">
                <p14:modId xmlns:p14="http://schemas.microsoft.com/office/powerpoint/2010/main" val="1735493619"/>
              </p:ext>
            </p:extLst>
          </p:nvPr>
        </p:nvGraphicFramePr>
        <p:xfrm>
          <a:off x="340590" y="906318"/>
          <a:ext cx="11430134" cy="5533725"/>
        </p:xfrm>
        <a:graphic>
          <a:graphicData uri="http://schemas.openxmlformats.org/drawingml/2006/table">
            <a:tbl>
              <a:tblPr firstRow="1" bandRow="1">
                <a:tableStyleId>{5C22544A-7EE6-4342-B048-85BDC9FD1C3A}</a:tableStyleId>
              </a:tblPr>
              <a:tblGrid>
                <a:gridCol w="2325896">
                  <a:extLst>
                    <a:ext uri="{9D8B030D-6E8A-4147-A177-3AD203B41FA5}">
                      <a16:colId xmlns:a16="http://schemas.microsoft.com/office/drawing/2014/main" val="1366437808"/>
                    </a:ext>
                  </a:extLst>
                </a:gridCol>
                <a:gridCol w="3948044">
                  <a:extLst>
                    <a:ext uri="{9D8B030D-6E8A-4147-A177-3AD203B41FA5}">
                      <a16:colId xmlns:a16="http://schemas.microsoft.com/office/drawing/2014/main" val="2265340131"/>
                    </a:ext>
                  </a:extLst>
                </a:gridCol>
                <a:gridCol w="5156194">
                  <a:extLst>
                    <a:ext uri="{9D8B030D-6E8A-4147-A177-3AD203B41FA5}">
                      <a16:colId xmlns:a16="http://schemas.microsoft.com/office/drawing/2014/main" val="4053949131"/>
                    </a:ext>
                  </a:extLst>
                </a:gridCol>
              </a:tblGrid>
              <a:tr h="2658882">
                <a:tc>
                  <a:txBody>
                    <a:bodyPr/>
                    <a:lstStyle/>
                    <a:p>
                      <a:pPr algn="ctr" fontAlgn="base"/>
                      <a:r>
                        <a:rPr lang="en-US" sz="2000" b="0" dirty="0">
                          <a:solidFill>
                            <a:schemeClr val="tx1"/>
                          </a:solidFill>
                          <a:effectLst/>
                          <a:latin typeface="Century Gothic"/>
                        </a:rPr>
                        <a:t>​​</a:t>
                      </a:r>
                      <a:endParaRPr lang="en-US" b="0" dirty="0">
                        <a:solidFill>
                          <a:schemeClr val="tx1"/>
                        </a:solidFill>
                        <a:effectLst/>
                        <a:latin typeface="Century Gothic"/>
                      </a:endParaRPr>
                    </a:p>
                    <a:p>
                      <a:pPr algn="ctr" fontAlgn="base"/>
                      <a:r>
                        <a:rPr lang="en-US" sz="2000" b="0" dirty="0">
                          <a:solidFill>
                            <a:schemeClr val="tx1"/>
                          </a:solidFill>
                          <a:effectLst/>
                          <a:latin typeface="Century Gothic"/>
                        </a:rPr>
                        <a:t>​​</a:t>
                      </a:r>
                      <a:endParaRPr lang="en-US" b="0" dirty="0">
                        <a:solidFill>
                          <a:schemeClr val="tx1"/>
                        </a:solidFill>
                        <a:effectLst/>
                        <a:latin typeface="Century Gothic"/>
                      </a:endParaRPr>
                    </a:p>
                    <a:p>
                      <a:pPr algn="ctr" fontAlgn="base"/>
                      <a:r>
                        <a:rPr lang="en-US" sz="2000" b="1" dirty="0">
                          <a:solidFill>
                            <a:schemeClr val="bg1"/>
                          </a:solidFill>
                          <a:effectLst/>
                          <a:latin typeface="Century Gothic"/>
                        </a:rPr>
                        <a:t>Satellite /​</a:t>
                      </a:r>
                      <a:endParaRPr lang="en-US" b="1" dirty="0">
                        <a:solidFill>
                          <a:schemeClr val="bg1"/>
                        </a:solidFill>
                        <a:effectLst/>
                        <a:latin typeface="Century Gothic"/>
                      </a:endParaRPr>
                    </a:p>
                    <a:p>
                      <a:pPr algn="ctr" fontAlgn="base"/>
                      <a:r>
                        <a:rPr lang="en-US" sz="2000" b="1" dirty="0">
                          <a:solidFill>
                            <a:schemeClr val="bg1"/>
                          </a:solidFill>
                          <a:effectLst/>
                          <a:latin typeface="Century Gothic"/>
                        </a:rPr>
                        <a:t>Sensor Name​</a:t>
                      </a:r>
                      <a:endParaRPr lang="en-US" b="1" dirty="0">
                        <a:solidFill>
                          <a:schemeClr val="bg1"/>
                        </a:solidFill>
                        <a:effectLst/>
                        <a:latin typeface="Century Gothic"/>
                      </a:endParaRPr>
                    </a:p>
                  </a:txBody>
                  <a:tcPr anchor="ctr">
                    <a:solidFill>
                      <a:srgbClr val="69A478"/>
                    </a:solidFill>
                  </a:tcPr>
                </a:tc>
                <a:tc>
                  <a:txBody>
                    <a:bodyPr/>
                    <a:lstStyle/>
                    <a:p>
                      <a:pPr algn="ctr" fontAlgn="base"/>
                      <a:r>
                        <a:rPr lang="en-US" sz="1600" b="0" dirty="0">
                          <a:solidFill>
                            <a:schemeClr val="tx1">
                              <a:lumMod val="75000"/>
                              <a:lumOff val="25000"/>
                            </a:schemeClr>
                          </a:solidFill>
                          <a:effectLst/>
                          <a:latin typeface="Century Gothic"/>
                        </a:rPr>
                        <a:t>​​</a:t>
                      </a:r>
                    </a:p>
                    <a:p>
                      <a:pPr algn="ctr" fontAlgn="base"/>
                      <a:r>
                        <a:rPr lang="en-US" sz="1600" b="0" dirty="0">
                          <a:solidFill>
                            <a:schemeClr val="tx1">
                              <a:lumMod val="75000"/>
                              <a:lumOff val="25000"/>
                            </a:schemeClr>
                          </a:solidFill>
                          <a:effectLst/>
                          <a:latin typeface="Century Gothic"/>
                        </a:rPr>
                        <a:t>​</a:t>
                      </a:r>
                    </a:p>
                    <a:p>
                      <a:pPr algn="ctr" fontAlgn="base"/>
                      <a:r>
                        <a:rPr lang="en-US" sz="1600" b="0" dirty="0">
                          <a:solidFill>
                            <a:schemeClr val="tx1">
                              <a:lumMod val="75000"/>
                              <a:lumOff val="25000"/>
                            </a:schemeClr>
                          </a:solidFill>
                          <a:effectLst/>
                          <a:latin typeface="Century Gothic"/>
                        </a:rPr>
                        <a:t>​</a:t>
                      </a:r>
                      <a:r>
                        <a:rPr lang="en-US" sz="2000" b="0" dirty="0">
                          <a:solidFill>
                            <a:schemeClr val="tx1">
                              <a:lumMod val="75000"/>
                              <a:lumOff val="25000"/>
                            </a:schemeClr>
                          </a:solidFill>
                          <a:effectLst/>
                          <a:latin typeface="Century Gothic"/>
                        </a:rPr>
                        <a:t>Landsat 5, 7, &amp; 8 – Thematic Mapper, Thematic Mapper Plus, and Operational Land Imager</a:t>
                      </a:r>
                    </a:p>
                  </a:txBody>
                  <a:tcPr anchor="b">
                    <a:solidFill>
                      <a:schemeClr val="bg1">
                        <a:lumMod val="95000"/>
                      </a:schemeClr>
                    </a:solidFill>
                  </a:tcPr>
                </a:tc>
                <a:tc>
                  <a:txBody>
                    <a:bodyPr/>
                    <a:lstStyle/>
                    <a:p>
                      <a:pPr algn="ctr" fontAlgn="auto"/>
                      <a:endParaRPr lang="en-US" sz="1600" b="0" dirty="0">
                        <a:solidFill>
                          <a:schemeClr val="tx1">
                            <a:lumMod val="75000"/>
                            <a:lumOff val="25000"/>
                          </a:schemeClr>
                        </a:solidFill>
                        <a:effectLst/>
                        <a:latin typeface="Century Gothic"/>
                      </a:endParaRPr>
                    </a:p>
                    <a:p>
                      <a:pPr algn="ctr" fontAlgn="base"/>
                      <a:r>
                        <a:rPr lang="en-US" sz="1600" b="0" dirty="0">
                          <a:solidFill>
                            <a:schemeClr val="tx1">
                              <a:lumMod val="75000"/>
                              <a:lumOff val="25000"/>
                            </a:schemeClr>
                          </a:solidFill>
                          <a:effectLst/>
                          <a:latin typeface="Century Gothic"/>
                        </a:rPr>
                        <a:t>​</a:t>
                      </a:r>
                    </a:p>
                    <a:p>
                      <a:pPr algn="ctr" fontAlgn="base"/>
                      <a:r>
                        <a:rPr lang="en-US" sz="2000" b="0" dirty="0">
                          <a:solidFill>
                            <a:schemeClr val="tx1">
                              <a:lumMod val="75000"/>
                              <a:lumOff val="25000"/>
                            </a:schemeClr>
                          </a:solidFill>
                          <a:effectLst/>
                          <a:latin typeface="Century Gothic"/>
                        </a:rPr>
                        <a:t>Terra and Aqua – Moderate Resolution ​</a:t>
                      </a:r>
                    </a:p>
                    <a:p>
                      <a:pPr algn="ctr" fontAlgn="base"/>
                      <a:r>
                        <a:rPr lang="en-US" sz="2000" b="0" dirty="0">
                          <a:solidFill>
                            <a:schemeClr val="tx1">
                              <a:lumMod val="75000"/>
                              <a:lumOff val="25000"/>
                            </a:schemeClr>
                          </a:solidFill>
                          <a:effectLst/>
                          <a:latin typeface="Century Gothic"/>
                        </a:rPr>
                        <a:t>Imaging Spectroradiometer (MODIS)​ </a:t>
                      </a:r>
                    </a:p>
                  </a:txBody>
                  <a:tcPr anchor="b">
                    <a:solidFill>
                      <a:schemeClr val="bg1">
                        <a:lumMod val="95000"/>
                      </a:schemeClr>
                    </a:solidFill>
                  </a:tcPr>
                </a:tc>
                <a:extLst>
                  <a:ext uri="{0D108BD9-81ED-4DB2-BD59-A6C34878D82A}">
                    <a16:rowId xmlns:a16="http://schemas.microsoft.com/office/drawing/2014/main" val="3044091192"/>
                  </a:ext>
                </a:extLst>
              </a:tr>
              <a:tr h="2874843">
                <a:tc>
                  <a:txBody>
                    <a:bodyPr/>
                    <a:lstStyle/>
                    <a:p>
                      <a:pPr algn="ctr" fontAlgn="base"/>
                      <a:r>
                        <a:rPr lang="en-US" sz="2000" dirty="0">
                          <a:effectLst/>
                          <a:latin typeface="Century Gothic"/>
                        </a:rPr>
                        <a:t>​​</a:t>
                      </a:r>
                      <a:endParaRPr lang="en-US" dirty="0">
                        <a:effectLst/>
                        <a:latin typeface="Century Gothic"/>
                      </a:endParaRPr>
                    </a:p>
                    <a:p>
                      <a:pPr algn="ctr" fontAlgn="base"/>
                      <a:r>
                        <a:rPr lang="en-US" sz="2000" dirty="0">
                          <a:effectLst/>
                          <a:latin typeface="Century Gothic"/>
                        </a:rPr>
                        <a:t>​​</a:t>
                      </a:r>
                      <a:endParaRPr lang="en-US" dirty="0">
                        <a:effectLst/>
                        <a:latin typeface="Century Gothic"/>
                      </a:endParaRPr>
                    </a:p>
                    <a:p>
                      <a:pPr algn="ctr" fontAlgn="base"/>
                      <a:r>
                        <a:rPr lang="en-US" sz="2000" dirty="0">
                          <a:effectLst/>
                          <a:latin typeface="Century Gothic"/>
                        </a:rPr>
                        <a:t>​</a:t>
                      </a:r>
                      <a:r>
                        <a:rPr lang="en-US" sz="2000" b="1" dirty="0">
                          <a:solidFill>
                            <a:schemeClr val="bg1"/>
                          </a:solidFill>
                          <a:effectLst/>
                          <a:latin typeface="Century Gothic"/>
                        </a:rPr>
                        <a:t>Data​</a:t>
                      </a:r>
                      <a:endParaRPr lang="en-US" b="1" dirty="0">
                        <a:solidFill>
                          <a:schemeClr val="bg1"/>
                        </a:solidFill>
                        <a:effectLst/>
                        <a:latin typeface="Century Gothic"/>
                      </a:endParaRPr>
                    </a:p>
                    <a:p>
                      <a:pPr lvl="0" algn="ctr">
                        <a:buNone/>
                      </a:pPr>
                      <a:r>
                        <a:rPr lang="en-US" sz="2000" b="1" dirty="0">
                          <a:solidFill>
                            <a:schemeClr val="bg1"/>
                          </a:solidFill>
                          <a:effectLst/>
                          <a:latin typeface="Century Gothic"/>
                        </a:rPr>
                        <a:t>Products</a:t>
                      </a:r>
                    </a:p>
                    <a:p>
                      <a:pPr algn="ctr" fontAlgn="base"/>
                      <a:r>
                        <a:rPr lang="en-US" sz="2000" dirty="0">
                          <a:effectLst/>
                          <a:latin typeface="Century Gothic"/>
                        </a:rPr>
                        <a:t>​​</a:t>
                      </a:r>
                      <a:endParaRPr lang="en-US" dirty="0">
                        <a:effectLst/>
                        <a:latin typeface="Century Gothic"/>
                      </a:endParaRPr>
                    </a:p>
                  </a:txBody>
                  <a:tcPr anchor="ctr">
                    <a:solidFill>
                      <a:srgbClr val="69A478"/>
                    </a:solidFill>
                  </a:tcPr>
                </a:tc>
                <a:tc>
                  <a:txBody>
                    <a:bodyPr/>
                    <a:lstStyle/>
                    <a:p>
                      <a:pPr algn="ctr" fontAlgn="base"/>
                      <a:r>
                        <a:rPr lang="en-US" sz="2000" b="1" dirty="0">
                          <a:solidFill>
                            <a:schemeClr val="tx1">
                              <a:lumMod val="75000"/>
                              <a:lumOff val="25000"/>
                            </a:schemeClr>
                          </a:solidFill>
                          <a:effectLst/>
                          <a:latin typeface="Century Gothic"/>
                        </a:rPr>
                        <a:t>Land Cover</a:t>
                      </a:r>
                      <a:r>
                        <a:rPr lang="en-US" sz="2000" dirty="0">
                          <a:solidFill>
                            <a:schemeClr val="tx1">
                              <a:lumMod val="75000"/>
                              <a:lumOff val="25000"/>
                            </a:schemeClr>
                          </a:solidFill>
                          <a:effectLst/>
                          <a:latin typeface="Century Gothic"/>
                        </a:rPr>
                        <a:t> – Normalized Difference Vegetation Index (NDVI)</a:t>
                      </a:r>
                    </a:p>
                  </a:txBody>
                  <a:tcPr anchor="ctr">
                    <a:solidFill>
                      <a:schemeClr val="bg1">
                        <a:lumMod val="95000"/>
                      </a:schemeClr>
                    </a:solidFill>
                  </a:tcPr>
                </a:tc>
                <a:tc>
                  <a:txBody>
                    <a:bodyPr/>
                    <a:lstStyle/>
                    <a:p>
                      <a:pPr lvl="0" algn="ctr">
                        <a:buNone/>
                      </a:pPr>
                      <a:r>
                        <a:rPr lang="en-US" sz="2000" b="1" dirty="0">
                          <a:solidFill>
                            <a:schemeClr val="tx1">
                              <a:lumMod val="75000"/>
                              <a:lumOff val="25000"/>
                            </a:schemeClr>
                          </a:solidFill>
                          <a:effectLst/>
                          <a:latin typeface="Century Gothic"/>
                        </a:rPr>
                        <a:t>Vegetation Greenness </a:t>
                      </a:r>
                      <a:r>
                        <a:rPr lang="en-US" sz="2000" dirty="0">
                          <a:solidFill>
                            <a:schemeClr val="tx1">
                              <a:lumMod val="75000"/>
                              <a:lumOff val="25000"/>
                            </a:schemeClr>
                          </a:solidFill>
                          <a:effectLst/>
                          <a:latin typeface="Century Gothic"/>
                        </a:rPr>
                        <a:t>– Normalized Difference Vegetation Index (NDVI)</a:t>
                      </a:r>
                    </a:p>
                  </a:txBody>
                  <a:tcPr anchor="ctr">
                    <a:solidFill>
                      <a:schemeClr val="bg1">
                        <a:lumMod val="95000"/>
                      </a:schemeClr>
                    </a:solidFill>
                  </a:tcPr>
                </a:tc>
                <a:extLst>
                  <a:ext uri="{0D108BD9-81ED-4DB2-BD59-A6C34878D82A}">
                    <a16:rowId xmlns:a16="http://schemas.microsoft.com/office/drawing/2014/main" val="1030652973"/>
                  </a:ext>
                </a:extLst>
              </a:tr>
            </a:tbl>
          </a:graphicData>
        </a:graphic>
      </p:graphicFrame>
      <p:pic>
        <p:nvPicPr>
          <p:cNvPr id="7" name="Picture 3" descr="A picture containing satellite, transport, table&#10;&#10;Description automatically generated">
            <a:extLst>
              <a:ext uri="{FF2B5EF4-FFF2-40B4-BE49-F238E27FC236}">
                <a16:creationId xmlns:a16="http://schemas.microsoft.com/office/drawing/2014/main" id="{F28935B6-9E98-4C7B-AF4A-8B4DE31ECBAD}"/>
              </a:ext>
            </a:extLst>
          </p:cNvPr>
          <p:cNvPicPr>
            <a:picLocks noChangeAspect="1"/>
          </p:cNvPicPr>
          <p:nvPr/>
        </p:nvPicPr>
        <p:blipFill>
          <a:blip r:embed="rId3"/>
          <a:stretch>
            <a:fillRect/>
          </a:stretch>
        </p:blipFill>
        <p:spPr>
          <a:xfrm>
            <a:off x="8102664" y="1035489"/>
            <a:ext cx="1997893" cy="1573632"/>
          </a:xfrm>
          <a:prstGeom prst="rect">
            <a:avLst/>
          </a:prstGeom>
        </p:spPr>
      </p:pic>
      <p:sp>
        <p:nvSpPr>
          <p:cNvPr id="9" name="TextBox 8">
            <a:extLst>
              <a:ext uri="{FF2B5EF4-FFF2-40B4-BE49-F238E27FC236}">
                <a16:creationId xmlns:a16="http://schemas.microsoft.com/office/drawing/2014/main" id="{71D9B7CF-D092-4BD0-B3A6-865DE50D4769}"/>
              </a:ext>
            </a:extLst>
          </p:cNvPr>
          <p:cNvSpPr txBox="1"/>
          <p:nvPr/>
        </p:nvSpPr>
        <p:spPr>
          <a:xfrm>
            <a:off x="10329295" y="6429173"/>
            <a:ext cx="20241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Image Credit: NASA</a:t>
            </a:r>
          </a:p>
        </p:txBody>
      </p:sp>
      <p:pic>
        <p:nvPicPr>
          <p:cNvPr id="11" name="Picture 7">
            <a:extLst>
              <a:ext uri="{FF2B5EF4-FFF2-40B4-BE49-F238E27FC236}">
                <a16:creationId xmlns:a16="http://schemas.microsoft.com/office/drawing/2014/main" id="{589C9AAC-42FB-4FA2-B9BF-2EDAC9A6D373}"/>
              </a:ext>
            </a:extLst>
          </p:cNvPr>
          <p:cNvPicPr>
            <a:picLocks noChangeAspect="1"/>
          </p:cNvPicPr>
          <p:nvPr/>
        </p:nvPicPr>
        <p:blipFill>
          <a:blip r:embed="rId4"/>
          <a:stretch>
            <a:fillRect/>
          </a:stretch>
        </p:blipFill>
        <p:spPr>
          <a:xfrm rot="11460000">
            <a:off x="4180225" y="1320895"/>
            <a:ext cx="1128169" cy="1036647"/>
          </a:xfrm>
          <a:prstGeom prst="rect">
            <a:avLst/>
          </a:prstGeom>
        </p:spPr>
      </p:pic>
      <p:pic>
        <p:nvPicPr>
          <p:cNvPr id="13" name="Picture 8">
            <a:extLst>
              <a:ext uri="{FF2B5EF4-FFF2-40B4-BE49-F238E27FC236}">
                <a16:creationId xmlns:a16="http://schemas.microsoft.com/office/drawing/2014/main" id="{E332AC57-90C4-405E-B975-A4223C0E1FFD}"/>
              </a:ext>
            </a:extLst>
          </p:cNvPr>
          <p:cNvPicPr>
            <a:picLocks noChangeAspect="1"/>
          </p:cNvPicPr>
          <p:nvPr/>
        </p:nvPicPr>
        <p:blipFill>
          <a:blip r:embed="rId5"/>
          <a:stretch>
            <a:fillRect/>
          </a:stretch>
        </p:blipFill>
        <p:spPr>
          <a:xfrm rot="20700000">
            <a:off x="2954443" y="1225210"/>
            <a:ext cx="1544166" cy="624446"/>
          </a:xfrm>
          <a:prstGeom prst="rect">
            <a:avLst/>
          </a:prstGeom>
        </p:spPr>
      </p:pic>
      <p:pic>
        <p:nvPicPr>
          <p:cNvPr id="15" name="Picture 9" descr="A picture containing satellite&#10;&#10;Description automatically generated">
            <a:extLst>
              <a:ext uri="{FF2B5EF4-FFF2-40B4-BE49-F238E27FC236}">
                <a16:creationId xmlns:a16="http://schemas.microsoft.com/office/drawing/2014/main" id="{71F7A019-7E0F-42F8-B28C-C96C1706F4B7}"/>
              </a:ext>
            </a:extLst>
          </p:cNvPr>
          <p:cNvPicPr>
            <a:picLocks noChangeAspect="1"/>
          </p:cNvPicPr>
          <p:nvPr/>
        </p:nvPicPr>
        <p:blipFill>
          <a:blip r:embed="rId6"/>
          <a:stretch>
            <a:fillRect/>
          </a:stretch>
        </p:blipFill>
        <p:spPr>
          <a:xfrm rot="3660000">
            <a:off x="5077836" y="1070919"/>
            <a:ext cx="1096373" cy="930113"/>
          </a:xfrm>
          <a:prstGeom prst="rect">
            <a:avLst/>
          </a:prstGeom>
        </p:spPr>
      </p:pic>
      <p:sp>
        <p:nvSpPr>
          <p:cNvPr id="17" name="Title 1">
            <a:extLst>
              <a:ext uri="{FF2B5EF4-FFF2-40B4-BE49-F238E27FC236}">
                <a16:creationId xmlns:a16="http://schemas.microsoft.com/office/drawing/2014/main" id="{4C87AB70-EF68-47F0-9D77-227A1D930EF5}"/>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NASA Earth Observations</a:t>
            </a:r>
            <a:endParaRPr lang="en-US" dirty="0"/>
          </a:p>
        </p:txBody>
      </p:sp>
    </p:spTree>
    <p:extLst>
      <p:ext uri="{BB962C8B-B14F-4D97-AF65-F5344CB8AC3E}">
        <p14:creationId xmlns:p14="http://schemas.microsoft.com/office/powerpoint/2010/main" val="3890056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CA29BCE-0EB2-405C-AD6E-CA1511279FE0}"/>
              </a:ext>
            </a:extLst>
          </p:cNvPr>
          <p:cNvSpPr txBox="1">
            <a:spLocks/>
          </p:cNvSpPr>
          <p:nvPr/>
        </p:nvSpPr>
        <p:spPr>
          <a:xfrm>
            <a:off x="370608" y="1532597"/>
            <a:ext cx="6781800"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p:txBody>
      </p:sp>
      <p:sp>
        <p:nvSpPr>
          <p:cNvPr id="5" name="Title 1">
            <a:extLst>
              <a:ext uri="{FF2B5EF4-FFF2-40B4-BE49-F238E27FC236}">
                <a16:creationId xmlns:a16="http://schemas.microsoft.com/office/drawing/2014/main" id="{A6D6D5FF-EA9D-40D8-9DB8-665814D9903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panose="020F0302020204030204"/>
              </a:rPr>
              <a:t>Ancillary Datasets</a:t>
            </a:r>
            <a:endParaRPr lang="en-US" dirty="0"/>
          </a:p>
        </p:txBody>
      </p:sp>
      <p:graphicFrame>
        <p:nvGraphicFramePr>
          <p:cNvPr id="7" name="Table 6">
            <a:extLst>
              <a:ext uri="{FF2B5EF4-FFF2-40B4-BE49-F238E27FC236}">
                <a16:creationId xmlns:a16="http://schemas.microsoft.com/office/drawing/2014/main" id="{CE332ED6-DA44-4E67-9ED2-EBCE6E6EBFD7}"/>
              </a:ext>
            </a:extLst>
          </p:cNvPr>
          <p:cNvGraphicFramePr>
            <a:graphicFrameLocks noGrp="1"/>
          </p:cNvGraphicFramePr>
          <p:nvPr>
            <p:extLst>
              <p:ext uri="{D42A27DB-BD31-4B8C-83A1-F6EECF244321}">
                <p14:modId xmlns:p14="http://schemas.microsoft.com/office/powerpoint/2010/main" val="3377358432"/>
              </p:ext>
            </p:extLst>
          </p:nvPr>
        </p:nvGraphicFramePr>
        <p:xfrm>
          <a:off x="196272" y="860136"/>
          <a:ext cx="11850325" cy="5533725"/>
        </p:xfrm>
        <a:graphic>
          <a:graphicData uri="http://schemas.openxmlformats.org/drawingml/2006/table">
            <a:tbl>
              <a:tblPr firstRow="1" bandRow="1">
                <a:tableStyleId>{5C22544A-7EE6-4342-B048-85BDC9FD1C3A}</a:tableStyleId>
              </a:tblPr>
              <a:tblGrid>
                <a:gridCol w="1380446">
                  <a:extLst>
                    <a:ext uri="{9D8B030D-6E8A-4147-A177-3AD203B41FA5}">
                      <a16:colId xmlns:a16="http://schemas.microsoft.com/office/drawing/2014/main" val="1366437808"/>
                    </a:ext>
                  </a:extLst>
                </a:gridCol>
                <a:gridCol w="2614547">
                  <a:extLst>
                    <a:ext uri="{9D8B030D-6E8A-4147-A177-3AD203B41FA5}">
                      <a16:colId xmlns:a16="http://schemas.microsoft.com/office/drawing/2014/main" val="4053949131"/>
                    </a:ext>
                  </a:extLst>
                </a:gridCol>
                <a:gridCol w="2632334">
                  <a:extLst>
                    <a:ext uri="{9D8B030D-6E8A-4147-A177-3AD203B41FA5}">
                      <a16:colId xmlns:a16="http://schemas.microsoft.com/office/drawing/2014/main" val="417498760"/>
                    </a:ext>
                  </a:extLst>
                </a:gridCol>
                <a:gridCol w="2580409">
                  <a:extLst>
                    <a:ext uri="{9D8B030D-6E8A-4147-A177-3AD203B41FA5}">
                      <a16:colId xmlns:a16="http://schemas.microsoft.com/office/drawing/2014/main" val="1285337290"/>
                    </a:ext>
                  </a:extLst>
                </a:gridCol>
                <a:gridCol w="2642589">
                  <a:extLst>
                    <a:ext uri="{9D8B030D-6E8A-4147-A177-3AD203B41FA5}">
                      <a16:colId xmlns:a16="http://schemas.microsoft.com/office/drawing/2014/main" val="2615281281"/>
                    </a:ext>
                  </a:extLst>
                </a:gridCol>
              </a:tblGrid>
              <a:tr h="2658882">
                <a:tc>
                  <a:txBody>
                    <a:bodyPr/>
                    <a:lstStyle/>
                    <a:p>
                      <a:pPr algn="ctr" fontAlgn="base"/>
                      <a:r>
                        <a:rPr lang="en-US" sz="2000" b="0" dirty="0">
                          <a:solidFill>
                            <a:schemeClr val="tx1"/>
                          </a:solidFill>
                          <a:effectLst/>
                          <a:latin typeface="Century Gothic"/>
                        </a:rPr>
                        <a:t>​​</a:t>
                      </a:r>
                      <a:endParaRPr lang="en-US" b="0" dirty="0">
                        <a:solidFill>
                          <a:schemeClr val="tx1"/>
                        </a:solidFill>
                        <a:effectLst/>
                        <a:latin typeface="Century Gothic"/>
                      </a:endParaRPr>
                    </a:p>
                    <a:p>
                      <a:pPr algn="ctr" fontAlgn="base"/>
                      <a:r>
                        <a:rPr lang="en-US" sz="2000" b="0" dirty="0">
                          <a:solidFill>
                            <a:schemeClr val="tx1"/>
                          </a:solidFill>
                          <a:effectLst/>
                          <a:latin typeface="Century Gothic"/>
                        </a:rPr>
                        <a:t>​​</a:t>
                      </a:r>
                      <a:endParaRPr lang="en-US" b="0" dirty="0">
                        <a:solidFill>
                          <a:schemeClr val="tx1"/>
                        </a:solidFill>
                        <a:effectLst/>
                        <a:latin typeface="Century Gothic"/>
                      </a:endParaRPr>
                    </a:p>
                    <a:p>
                      <a:pPr lvl="0" algn="ctr">
                        <a:buNone/>
                      </a:pPr>
                      <a:r>
                        <a:rPr lang="en-US" sz="2000" b="1" dirty="0">
                          <a:solidFill>
                            <a:schemeClr val="bg1"/>
                          </a:solidFill>
                          <a:effectLst/>
                          <a:latin typeface="Century Gothic"/>
                        </a:rPr>
                        <a:t>Source</a:t>
                      </a:r>
                      <a:endParaRPr lang="en-US" dirty="0"/>
                    </a:p>
                  </a:txBody>
                  <a:tcPr anchor="ctr">
                    <a:solidFill>
                      <a:srgbClr val="69A478"/>
                    </a:solidFill>
                  </a:tcPr>
                </a:tc>
                <a:tc>
                  <a:txBody>
                    <a:bodyPr/>
                    <a:lstStyle/>
                    <a:p>
                      <a:pPr algn="ctr" fontAlgn="auto"/>
                      <a:endParaRPr lang="en-US" sz="1600" b="0" dirty="0">
                        <a:solidFill>
                          <a:schemeClr val="tx1">
                            <a:lumMod val="75000"/>
                            <a:lumOff val="25000"/>
                          </a:schemeClr>
                        </a:solidFill>
                        <a:effectLst/>
                        <a:latin typeface="Century Gothic"/>
                      </a:endParaRPr>
                    </a:p>
                    <a:p>
                      <a:pPr algn="ctr" fontAlgn="base"/>
                      <a:r>
                        <a:rPr lang="en-US" sz="1600" b="0" dirty="0">
                          <a:solidFill>
                            <a:schemeClr val="tx1">
                              <a:lumMod val="75000"/>
                              <a:lumOff val="25000"/>
                            </a:schemeClr>
                          </a:solidFill>
                          <a:effectLst/>
                          <a:latin typeface="Century Gothic"/>
                        </a:rPr>
                        <a:t>​</a:t>
                      </a:r>
                    </a:p>
                    <a:p>
                      <a:pPr lvl="0" algn="ctr">
                        <a:buNone/>
                      </a:pPr>
                      <a:r>
                        <a:rPr lang="en-US" sz="2000" b="0" dirty="0">
                          <a:solidFill>
                            <a:schemeClr val="tx1">
                              <a:lumMod val="75000"/>
                              <a:lumOff val="25000"/>
                            </a:schemeClr>
                          </a:solidFill>
                          <a:effectLst/>
                          <a:latin typeface="Century Gothic"/>
                        </a:rPr>
                        <a:t>Landscape Change Monitoring System (LCMS)</a:t>
                      </a:r>
                    </a:p>
                  </a:txBody>
                  <a:tcPr anchor="b">
                    <a:solidFill>
                      <a:schemeClr val="bg1">
                        <a:lumMod val="95000"/>
                      </a:schemeClr>
                    </a:solidFill>
                  </a:tcPr>
                </a:tc>
                <a:tc>
                  <a:txBody>
                    <a:bodyPr/>
                    <a:lstStyle/>
                    <a:p>
                      <a:pPr lvl="0" algn="ctr">
                        <a:buNone/>
                      </a:pPr>
                      <a:r>
                        <a:rPr lang="en-US" sz="2000" b="0" dirty="0">
                          <a:solidFill>
                            <a:schemeClr val="tx1">
                              <a:lumMod val="75000"/>
                              <a:lumOff val="25000"/>
                            </a:schemeClr>
                          </a:solidFill>
                          <a:effectLst/>
                          <a:latin typeface="Century Gothic"/>
                        </a:rPr>
                        <a:t>Rangeland Analysis Platform (RAP)</a:t>
                      </a:r>
                    </a:p>
                  </a:txBody>
                  <a:tcPr anchor="b">
                    <a:solidFill>
                      <a:schemeClr val="bg1">
                        <a:lumMod val="95000"/>
                      </a:schemeClr>
                    </a:solidFill>
                  </a:tcPr>
                </a:tc>
                <a:tc>
                  <a:txBody>
                    <a:bodyPr/>
                    <a:lstStyle/>
                    <a:p>
                      <a:pPr algn="ctr" fontAlgn="auto"/>
                      <a:r>
                        <a:rPr lang="en-US" sz="2000" b="0" dirty="0">
                          <a:solidFill>
                            <a:schemeClr val="tx1">
                              <a:lumMod val="75000"/>
                              <a:lumOff val="25000"/>
                            </a:schemeClr>
                          </a:solidFill>
                          <a:effectLst/>
                          <a:latin typeface="Century Gothic"/>
                        </a:rPr>
                        <a:t>Monitoring Trends in Burn Severity (MTBS)</a:t>
                      </a:r>
                    </a:p>
                  </a:txBody>
                  <a:tcPr anchor="b">
                    <a:solidFill>
                      <a:schemeClr val="bg1">
                        <a:lumMod val="95000"/>
                      </a:schemeClr>
                    </a:solidFill>
                  </a:tcPr>
                </a:tc>
                <a:tc>
                  <a:txBody>
                    <a:bodyPr/>
                    <a:lstStyle/>
                    <a:p>
                      <a:pPr lvl="0" algn="ctr">
                        <a:buNone/>
                      </a:pPr>
                      <a:endParaRPr lang="en-US" sz="2000" b="0" dirty="0">
                        <a:solidFill>
                          <a:schemeClr val="tx1">
                            <a:lumMod val="75000"/>
                            <a:lumOff val="25000"/>
                          </a:schemeClr>
                        </a:solidFill>
                        <a:effectLst/>
                        <a:latin typeface="Century Gothic"/>
                      </a:endParaRPr>
                    </a:p>
                    <a:p>
                      <a:pPr lvl="0" algn="ctr">
                        <a:buNone/>
                      </a:pPr>
                      <a:endParaRPr lang="en-US" sz="2000" b="0" dirty="0">
                        <a:solidFill>
                          <a:schemeClr val="tx1">
                            <a:lumMod val="75000"/>
                            <a:lumOff val="25000"/>
                          </a:schemeClr>
                        </a:solidFill>
                        <a:effectLst/>
                        <a:latin typeface="Century Gothic"/>
                      </a:endParaRPr>
                    </a:p>
                    <a:p>
                      <a:pPr lvl="0" algn="ctr">
                        <a:buNone/>
                      </a:pPr>
                      <a:endParaRPr lang="en-US" sz="2000" b="0" dirty="0">
                        <a:solidFill>
                          <a:schemeClr val="tx1">
                            <a:lumMod val="75000"/>
                            <a:lumOff val="25000"/>
                          </a:schemeClr>
                        </a:solidFill>
                        <a:effectLst/>
                        <a:latin typeface="Century Gothic"/>
                      </a:endParaRPr>
                    </a:p>
                    <a:p>
                      <a:pPr lvl="0" algn="ctr">
                        <a:buNone/>
                      </a:pPr>
                      <a:endParaRPr lang="en-US" sz="2000" b="0" dirty="0">
                        <a:solidFill>
                          <a:schemeClr val="tx1">
                            <a:lumMod val="75000"/>
                            <a:lumOff val="25000"/>
                          </a:schemeClr>
                        </a:solidFill>
                        <a:effectLst/>
                        <a:latin typeface="Century Gothic"/>
                      </a:endParaRPr>
                    </a:p>
                    <a:p>
                      <a:pPr lvl="0" algn="ctr">
                        <a:buNone/>
                      </a:pPr>
                      <a:endParaRPr lang="en-US" sz="2000" b="0" dirty="0">
                        <a:solidFill>
                          <a:schemeClr val="tx1">
                            <a:lumMod val="75000"/>
                            <a:lumOff val="25000"/>
                          </a:schemeClr>
                        </a:solidFill>
                        <a:effectLst/>
                        <a:latin typeface="Century Gothic"/>
                      </a:endParaRPr>
                    </a:p>
                    <a:p>
                      <a:pPr lvl="0" algn="ctr">
                        <a:buNone/>
                      </a:pPr>
                      <a:endParaRPr lang="en-US" sz="2000" b="0" dirty="0">
                        <a:solidFill>
                          <a:schemeClr val="tx1">
                            <a:lumMod val="75000"/>
                            <a:lumOff val="25000"/>
                          </a:schemeClr>
                        </a:solidFill>
                        <a:effectLst/>
                        <a:latin typeface="Century Gothic"/>
                      </a:endParaRPr>
                    </a:p>
                    <a:p>
                      <a:pPr lvl="0" algn="ctr">
                        <a:buNone/>
                      </a:pPr>
                      <a:endParaRPr lang="en-US" sz="2000" b="0" dirty="0">
                        <a:solidFill>
                          <a:schemeClr val="tx1">
                            <a:lumMod val="75000"/>
                            <a:lumOff val="25000"/>
                          </a:schemeClr>
                        </a:solidFill>
                        <a:effectLst/>
                        <a:latin typeface="Century Gothic"/>
                      </a:endParaRPr>
                    </a:p>
                    <a:p>
                      <a:pPr lvl="0" algn="ctr">
                        <a:buNone/>
                      </a:pPr>
                      <a:r>
                        <a:rPr lang="en-US" sz="2000" b="0" dirty="0">
                          <a:solidFill>
                            <a:schemeClr val="tx1">
                              <a:lumMod val="75000"/>
                              <a:lumOff val="25000"/>
                            </a:schemeClr>
                          </a:solidFill>
                          <a:effectLst/>
                          <a:latin typeface="Century Gothic"/>
                        </a:rPr>
                        <a:t>Partner Data</a:t>
                      </a:r>
                      <a:endParaRPr lang="en-US" dirty="0"/>
                    </a:p>
                  </a:txBody>
                  <a:tcPr>
                    <a:solidFill>
                      <a:schemeClr val="bg1">
                        <a:lumMod val="95000"/>
                      </a:schemeClr>
                    </a:solidFill>
                  </a:tcPr>
                </a:tc>
                <a:extLst>
                  <a:ext uri="{0D108BD9-81ED-4DB2-BD59-A6C34878D82A}">
                    <a16:rowId xmlns:a16="http://schemas.microsoft.com/office/drawing/2014/main" val="3044091192"/>
                  </a:ext>
                </a:extLst>
              </a:tr>
              <a:tr h="2874843">
                <a:tc>
                  <a:txBody>
                    <a:bodyPr/>
                    <a:lstStyle/>
                    <a:p>
                      <a:pPr algn="ctr" fontAlgn="base"/>
                      <a:r>
                        <a:rPr lang="en-US" sz="2000" dirty="0">
                          <a:effectLst/>
                          <a:latin typeface="Century Gothic"/>
                        </a:rPr>
                        <a:t>​​</a:t>
                      </a:r>
                      <a:endParaRPr lang="en-US" dirty="0">
                        <a:effectLst/>
                        <a:latin typeface="Century Gothic"/>
                      </a:endParaRPr>
                    </a:p>
                    <a:p>
                      <a:pPr algn="ctr" fontAlgn="base"/>
                      <a:r>
                        <a:rPr lang="en-US" sz="2000" dirty="0">
                          <a:effectLst/>
                          <a:latin typeface="Century Gothic"/>
                        </a:rPr>
                        <a:t>​​</a:t>
                      </a:r>
                      <a:endParaRPr lang="en-US" dirty="0">
                        <a:effectLst/>
                        <a:latin typeface="Century Gothic"/>
                      </a:endParaRPr>
                    </a:p>
                    <a:p>
                      <a:pPr algn="ctr" fontAlgn="base"/>
                      <a:r>
                        <a:rPr lang="en-US" sz="2000" dirty="0">
                          <a:effectLst/>
                          <a:latin typeface="Century Gothic"/>
                        </a:rPr>
                        <a:t>​</a:t>
                      </a:r>
                      <a:r>
                        <a:rPr lang="en-US" sz="2000" b="1" dirty="0">
                          <a:solidFill>
                            <a:schemeClr val="bg1"/>
                          </a:solidFill>
                          <a:effectLst/>
                          <a:latin typeface="Century Gothic"/>
                        </a:rPr>
                        <a:t>Data</a:t>
                      </a:r>
                      <a:endParaRPr lang="en-US" b="1" dirty="0">
                        <a:solidFill>
                          <a:schemeClr val="bg1"/>
                        </a:solidFill>
                        <a:effectLst/>
                        <a:latin typeface="Century Gothic"/>
                      </a:endParaRPr>
                    </a:p>
                    <a:p>
                      <a:pPr lvl="0" algn="ctr">
                        <a:buNone/>
                      </a:pPr>
                      <a:r>
                        <a:rPr lang="en-US" sz="2000" b="1" dirty="0">
                          <a:solidFill>
                            <a:schemeClr val="bg1"/>
                          </a:solidFill>
                          <a:effectLst/>
                          <a:latin typeface="Century Gothic"/>
                        </a:rPr>
                        <a:t>Products​</a:t>
                      </a:r>
                      <a:endParaRPr lang="en-US" b="1" dirty="0">
                        <a:solidFill>
                          <a:schemeClr val="bg1"/>
                        </a:solidFill>
                        <a:effectLst/>
                        <a:latin typeface="Century Gothic"/>
                      </a:endParaRPr>
                    </a:p>
                    <a:p>
                      <a:pPr algn="ctr" fontAlgn="base"/>
                      <a:r>
                        <a:rPr lang="en-US" sz="2000" dirty="0">
                          <a:effectLst/>
                          <a:latin typeface="Century Gothic"/>
                        </a:rPr>
                        <a:t>​​</a:t>
                      </a:r>
                      <a:endParaRPr lang="en-US" dirty="0">
                        <a:effectLst/>
                        <a:latin typeface="Century Gothic"/>
                      </a:endParaRPr>
                    </a:p>
                  </a:txBody>
                  <a:tcPr anchor="ctr">
                    <a:solidFill>
                      <a:srgbClr val="69A478"/>
                    </a:solidFill>
                  </a:tcPr>
                </a:tc>
                <a:tc>
                  <a:txBody>
                    <a:bodyPr/>
                    <a:lstStyle/>
                    <a:p>
                      <a:pPr algn="ctr" fontAlgn="auto"/>
                      <a:r>
                        <a:rPr lang="en-US" sz="2000" b="1" dirty="0">
                          <a:solidFill>
                            <a:schemeClr val="tx1">
                              <a:lumMod val="75000"/>
                              <a:lumOff val="25000"/>
                            </a:schemeClr>
                          </a:solidFill>
                          <a:effectLst/>
                          <a:latin typeface="Century Gothic"/>
                        </a:rPr>
                        <a:t>Vegetation Cover </a:t>
                      </a:r>
                      <a:endParaRPr lang="en-US" sz="1600" dirty="0">
                        <a:solidFill>
                          <a:schemeClr val="tx1">
                            <a:lumMod val="75000"/>
                            <a:lumOff val="25000"/>
                          </a:schemeClr>
                        </a:solidFill>
                        <a:effectLst/>
                        <a:latin typeface="Century Gothic"/>
                      </a:endParaRPr>
                    </a:p>
                    <a:p>
                      <a:pPr lvl="0" algn="ctr">
                        <a:buNone/>
                      </a:pPr>
                      <a:r>
                        <a:rPr lang="en-US" sz="2000" b="0" dirty="0">
                          <a:solidFill>
                            <a:schemeClr val="tx1">
                              <a:lumMod val="75000"/>
                              <a:lumOff val="25000"/>
                            </a:schemeClr>
                          </a:solidFill>
                          <a:effectLst/>
                          <a:latin typeface="Century Gothic"/>
                        </a:rPr>
                        <a:t>(Categorical)</a:t>
                      </a:r>
                      <a:endParaRPr lang="en-US" dirty="0"/>
                    </a:p>
                  </a:txBody>
                  <a:tcPr anchor="ctr">
                    <a:solidFill>
                      <a:schemeClr val="bg1">
                        <a:lumMod val="95000"/>
                      </a:schemeClr>
                    </a:solidFill>
                  </a:tcPr>
                </a:tc>
                <a:tc>
                  <a:txBody>
                    <a:bodyPr/>
                    <a:lstStyle/>
                    <a:p>
                      <a:pPr lvl="0" algn="ctr">
                        <a:buNone/>
                      </a:pPr>
                      <a:r>
                        <a:rPr lang="en-US" sz="2000" b="1" dirty="0">
                          <a:solidFill>
                            <a:schemeClr val="tx1">
                              <a:lumMod val="75000"/>
                              <a:lumOff val="25000"/>
                            </a:schemeClr>
                          </a:solidFill>
                          <a:effectLst/>
                          <a:latin typeface="Century Gothic"/>
                        </a:rPr>
                        <a:t>Vegetation Cover</a:t>
                      </a:r>
                      <a:r>
                        <a:rPr lang="en-US" sz="2000" dirty="0">
                          <a:solidFill>
                            <a:schemeClr val="tx1">
                              <a:lumMod val="75000"/>
                              <a:lumOff val="25000"/>
                            </a:schemeClr>
                          </a:solidFill>
                          <a:effectLst/>
                          <a:latin typeface="Century Gothic"/>
                        </a:rPr>
                        <a:t> </a:t>
                      </a:r>
                      <a:endParaRPr lang="en-US" dirty="0"/>
                    </a:p>
                    <a:p>
                      <a:pPr lvl="0" algn="ctr">
                        <a:buNone/>
                      </a:pPr>
                      <a:r>
                        <a:rPr lang="en-US" sz="2000" dirty="0">
                          <a:solidFill>
                            <a:schemeClr val="tx1">
                              <a:lumMod val="75000"/>
                              <a:lumOff val="25000"/>
                            </a:schemeClr>
                          </a:solidFill>
                          <a:effectLst/>
                          <a:latin typeface="Century Gothic"/>
                        </a:rPr>
                        <a:t>(Fractional)</a:t>
                      </a:r>
                    </a:p>
                  </a:txBody>
                  <a:tcPr anchor="ctr">
                    <a:solidFill>
                      <a:schemeClr val="bg1">
                        <a:lumMod val="95000"/>
                      </a:schemeClr>
                    </a:solidFill>
                  </a:tcPr>
                </a:tc>
                <a:tc>
                  <a:txBody>
                    <a:bodyPr/>
                    <a:lstStyle/>
                    <a:p>
                      <a:pPr algn="ctr" fontAlgn="auto"/>
                      <a:r>
                        <a:rPr lang="en-US" sz="2000" b="1" dirty="0">
                          <a:solidFill>
                            <a:schemeClr val="tx1">
                              <a:lumMod val="75000"/>
                              <a:lumOff val="25000"/>
                            </a:schemeClr>
                          </a:solidFill>
                          <a:effectLst/>
                          <a:latin typeface="Century Gothic"/>
                        </a:rPr>
                        <a:t>Fires</a:t>
                      </a:r>
                      <a:r>
                        <a:rPr lang="en-US" sz="2000" dirty="0">
                          <a:solidFill>
                            <a:schemeClr val="tx1">
                              <a:lumMod val="75000"/>
                              <a:lumOff val="25000"/>
                            </a:schemeClr>
                          </a:solidFill>
                          <a:effectLst/>
                          <a:latin typeface="Century Gothic"/>
                        </a:rPr>
                        <a:t> – Wildfire locations and burn severity</a:t>
                      </a:r>
                    </a:p>
                  </a:txBody>
                  <a:tcPr anchor="ctr">
                    <a:solidFill>
                      <a:schemeClr val="bg1">
                        <a:lumMod val="95000"/>
                      </a:schemeClr>
                    </a:solidFill>
                  </a:tcPr>
                </a:tc>
                <a:tc>
                  <a:txBody>
                    <a:bodyPr/>
                    <a:lstStyle/>
                    <a:p>
                      <a:pPr lvl="0" algn="ctr">
                        <a:buNone/>
                      </a:pPr>
                      <a:endParaRPr lang="en-US" sz="2000" dirty="0">
                        <a:solidFill>
                          <a:schemeClr val="tx1">
                            <a:lumMod val="75000"/>
                            <a:lumOff val="25000"/>
                          </a:schemeClr>
                        </a:solidFill>
                        <a:effectLst/>
                        <a:latin typeface="Century Gothic"/>
                      </a:endParaRPr>
                    </a:p>
                    <a:p>
                      <a:pPr lvl="0" algn="ctr">
                        <a:buNone/>
                      </a:pPr>
                      <a:endParaRPr lang="en-US" sz="2000" dirty="0">
                        <a:solidFill>
                          <a:schemeClr val="tx1">
                            <a:lumMod val="75000"/>
                            <a:lumOff val="25000"/>
                          </a:schemeClr>
                        </a:solidFill>
                        <a:effectLst/>
                        <a:latin typeface="Century Gothic"/>
                      </a:endParaRPr>
                    </a:p>
                    <a:p>
                      <a:pPr lvl="0" algn="ctr">
                        <a:buNone/>
                      </a:pPr>
                      <a:endParaRPr lang="en-US" sz="2000" b="1" dirty="0">
                        <a:solidFill>
                          <a:schemeClr val="tx1">
                            <a:lumMod val="75000"/>
                            <a:lumOff val="25000"/>
                          </a:schemeClr>
                        </a:solidFill>
                        <a:effectLst/>
                        <a:latin typeface="Century Gothic"/>
                      </a:endParaRPr>
                    </a:p>
                    <a:p>
                      <a:pPr lvl="0" algn="ctr">
                        <a:buNone/>
                      </a:pPr>
                      <a:r>
                        <a:rPr lang="en-US" sz="2000" b="1" dirty="0">
                          <a:solidFill>
                            <a:schemeClr val="tx1">
                              <a:lumMod val="75000"/>
                              <a:lumOff val="25000"/>
                            </a:schemeClr>
                          </a:solidFill>
                          <a:effectLst/>
                          <a:latin typeface="Century Gothic"/>
                        </a:rPr>
                        <a:t>Fires and Treatment Areas</a:t>
                      </a:r>
                      <a:r>
                        <a:rPr lang="en-US" sz="2000" dirty="0">
                          <a:solidFill>
                            <a:schemeClr val="tx1">
                              <a:lumMod val="75000"/>
                              <a:lumOff val="25000"/>
                            </a:schemeClr>
                          </a:solidFill>
                          <a:effectLst/>
                          <a:latin typeface="Century Gothic"/>
                        </a:rPr>
                        <a:t> – Wildfire and vegetation treatment locations </a:t>
                      </a:r>
                      <a:endParaRPr lang="en-US" dirty="0"/>
                    </a:p>
                  </a:txBody>
                  <a:tcPr>
                    <a:solidFill>
                      <a:schemeClr val="bg1">
                        <a:lumMod val="95000"/>
                      </a:schemeClr>
                    </a:solidFill>
                  </a:tcPr>
                </a:tc>
                <a:extLst>
                  <a:ext uri="{0D108BD9-81ED-4DB2-BD59-A6C34878D82A}">
                    <a16:rowId xmlns:a16="http://schemas.microsoft.com/office/drawing/2014/main" val="1030652973"/>
                  </a:ext>
                </a:extLst>
              </a:tr>
            </a:tbl>
          </a:graphicData>
        </a:graphic>
      </p:graphicFrame>
      <p:pic>
        <p:nvPicPr>
          <p:cNvPr id="11" name="Graphic 8" descr="Leaf with solid fill">
            <a:extLst>
              <a:ext uri="{FF2B5EF4-FFF2-40B4-BE49-F238E27FC236}">
                <a16:creationId xmlns:a16="http://schemas.microsoft.com/office/drawing/2014/main" id="{72A6CE8B-9ADB-4AC4-BAA9-F964F7084E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8153" y="1045975"/>
            <a:ext cx="1621420" cy="1587266"/>
          </a:xfrm>
          <a:prstGeom prst="rect">
            <a:avLst/>
          </a:prstGeom>
        </p:spPr>
      </p:pic>
      <p:pic>
        <p:nvPicPr>
          <p:cNvPr id="13" name="Graphic 9" descr="Folder Search with solid fill">
            <a:extLst>
              <a:ext uri="{FF2B5EF4-FFF2-40B4-BE49-F238E27FC236}">
                <a16:creationId xmlns:a16="http://schemas.microsoft.com/office/drawing/2014/main" id="{2F98219F-3B4D-4E65-AEB6-FB2D11833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93300" y="1072573"/>
            <a:ext cx="1728353" cy="1728353"/>
          </a:xfrm>
          <a:prstGeom prst="rect">
            <a:avLst/>
          </a:prstGeom>
        </p:spPr>
      </p:pic>
      <p:pic>
        <p:nvPicPr>
          <p:cNvPr id="15" name="Graphic 8" descr="Fire with solid fill">
            <a:extLst>
              <a:ext uri="{FF2B5EF4-FFF2-40B4-BE49-F238E27FC236}">
                <a16:creationId xmlns:a16="http://schemas.microsoft.com/office/drawing/2014/main" id="{855D844E-A0C5-4A8C-85DD-44AA75239B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8749" y="1209692"/>
            <a:ext cx="1253066" cy="1253066"/>
          </a:xfrm>
          <a:prstGeom prst="rect">
            <a:avLst/>
          </a:prstGeom>
        </p:spPr>
      </p:pic>
      <p:pic>
        <p:nvPicPr>
          <p:cNvPr id="17" name="Graphic 388" descr="Topography Map with solid fill">
            <a:extLst>
              <a:ext uri="{FF2B5EF4-FFF2-40B4-BE49-F238E27FC236}">
                <a16:creationId xmlns:a16="http://schemas.microsoft.com/office/drawing/2014/main" id="{AE99A8C0-C8BC-445F-B04D-98F8DEF977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31621" y="1074473"/>
            <a:ext cx="1433207" cy="1416996"/>
          </a:xfrm>
          <a:prstGeom prst="rect">
            <a:avLst/>
          </a:prstGeom>
        </p:spPr>
      </p:pic>
    </p:spTree>
    <p:extLst>
      <p:ext uri="{BB962C8B-B14F-4D97-AF65-F5344CB8AC3E}">
        <p14:creationId xmlns:p14="http://schemas.microsoft.com/office/powerpoint/2010/main" val="4148588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E015219-C400-41BE-A492-D50E16EF5481}"/>
              </a:ext>
            </a:extLst>
          </p:cNvPr>
          <p:cNvSpPr/>
          <p:nvPr/>
        </p:nvSpPr>
        <p:spPr>
          <a:xfrm>
            <a:off x="7073153" y="2038628"/>
            <a:ext cx="4215308" cy="3314903"/>
          </a:xfrm>
          <a:prstGeom prst="roundRect">
            <a:avLst/>
          </a:prstGeom>
          <a:solidFill>
            <a:schemeClr val="accent1">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Down 28">
            <a:extLst>
              <a:ext uri="{FF2B5EF4-FFF2-40B4-BE49-F238E27FC236}">
                <a16:creationId xmlns:a16="http://schemas.microsoft.com/office/drawing/2014/main" id="{4ED7FCC8-3377-4B87-8A22-5CACE0EF4F04}"/>
              </a:ext>
            </a:extLst>
          </p:cNvPr>
          <p:cNvSpPr/>
          <p:nvPr/>
        </p:nvSpPr>
        <p:spPr>
          <a:xfrm>
            <a:off x="8858387" y="1961318"/>
            <a:ext cx="389659" cy="623453"/>
          </a:xfrm>
          <a:prstGeom prst="down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5" name="Arrow: Bent-Up 24">
            <a:extLst>
              <a:ext uri="{FF2B5EF4-FFF2-40B4-BE49-F238E27FC236}">
                <a16:creationId xmlns:a16="http://schemas.microsoft.com/office/drawing/2014/main" id="{DE0EBDD4-2C32-43A5-85C5-1355A135861E}"/>
              </a:ext>
            </a:extLst>
          </p:cNvPr>
          <p:cNvSpPr/>
          <p:nvPr/>
        </p:nvSpPr>
        <p:spPr>
          <a:xfrm rot="5400000">
            <a:off x="7545497" y="2184342"/>
            <a:ext cx="1177636" cy="727363"/>
          </a:xfrm>
          <a:prstGeom prst="bentUp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38" name="Arrow: Down 37">
            <a:extLst>
              <a:ext uri="{FF2B5EF4-FFF2-40B4-BE49-F238E27FC236}">
                <a16:creationId xmlns:a16="http://schemas.microsoft.com/office/drawing/2014/main" id="{69EFC555-A6B5-4168-8501-3E75A88733AF}"/>
              </a:ext>
            </a:extLst>
          </p:cNvPr>
          <p:cNvSpPr/>
          <p:nvPr/>
        </p:nvSpPr>
        <p:spPr>
          <a:xfrm>
            <a:off x="8858384" y="5182499"/>
            <a:ext cx="389659" cy="242455"/>
          </a:xfrm>
          <a:prstGeom prst="down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33" name="Arrow: Down 32">
            <a:extLst>
              <a:ext uri="{FF2B5EF4-FFF2-40B4-BE49-F238E27FC236}">
                <a16:creationId xmlns:a16="http://schemas.microsoft.com/office/drawing/2014/main" id="{D70C3A53-D1B7-4757-B574-0D96762869FE}"/>
              </a:ext>
            </a:extLst>
          </p:cNvPr>
          <p:cNvSpPr/>
          <p:nvPr/>
        </p:nvSpPr>
        <p:spPr>
          <a:xfrm>
            <a:off x="8858385" y="4221340"/>
            <a:ext cx="389659" cy="329045"/>
          </a:xfrm>
          <a:prstGeom prst="down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31" name="Arrow: Down 30">
            <a:extLst>
              <a:ext uri="{FF2B5EF4-FFF2-40B4-BE49-F238E27FC236}">
                <a16:creationId xmlns:a16="http://schemas.microsoft.com/office/drawing/2014/main" id="{2C0A89D1-AC2F-41D2-8F93-4F61C0C39F6C}"/>
              </a:ext>
            </a:extLst>
          </p:cNvPr>
          <p:cNvSpPr/>
          <p:nvPr/>
        </p:nvSpPr>
        <p:spPr>
          <a:xfrm>
            <a:off x="8860024" y="3234204"/>
            <a:ext cx="389659" cy="277559"/>
          </a:xfrm>
          <a:prstGeom prst="down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8" name="Arrow: Bent-Up 27">
            <a:extLst>
              <a:ext uri="{FF2B5EF4-FFF2-40B4-BE49-F238E27FC236}">
                <a16:creationId xmlns:a16="http://schemas.microsoft.com/office/drawing/2014/main" id="{B2E6ECED-C579-4E2F-B96D-25E98FB89E98}"/>
              </a:ext>
            </a:extLst>
          </p:cNvPr>
          <p:cNvSpPr/>
          <p:nvPr/>
        </p:nvSpPr>
        <p:spPr>
          <a:xfrm rot="5400000" flipV="1">
            <a:off x="9389882" y="2167023"/>
            <a:ext cx="1177636" cy="762000"/>
          </a:xfrm>
          <a:prstGeom prst="bentUp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METHODS: IMAGE PROCESSING</a:t>
            </a:r>
          </a:p>
        </p:txBody>
      </p:sp>
      <p:sp>
        <p:nvSpPr>
          <p:cNvPr id="2" name="Text Placeholder 5">
            <a:extLst>
              <a:ext uri="{FF2B5EF4-FFF2-40B4-BE49-F238E27FC236}">
                <a16:creationId xmlns:a16="http://schemas.microsoft.com/office/drawing/2014/main" id="{73159943-ECBB-4D42-9ABA-8D3EFDF727D4}"/>
              </a:ext>
            </a:extLst>
          </p:cNvPr>
          <p:cNvSpPr txBox="1">
            <a:spLocks/>
          </p:cNvSpPr>
          <p:nvPr/>
        </p:nvSpPr>
        <p:spPr>
          <a:xfrm>
            <a:off x="771816" y="1534055"/>
            <a:ext cx="594636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rPr>
              <a:t>Imagery collected by Landsat 5, 7, 8</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rPr>
              <a:t>Tier 1 Surface Reflectance</a:t>
            </a:r>
          </a:p>
          <a:p>
            <a:pPr marL="342900"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rPr>
              <a:t>Harmonized across sensors to improve NDVI comparability</a:t>
            </a:r>
            <a:endParaRPr lang="en-US" sz="2000" dirty="0">
              <a:solidFill>
                <a:schemeClr val="tx1">
                  <a:lumMod val="75000"/>
                  <a:lumOff val="25000"/>
                </a:schemeClr>
              </a:solidFill>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rPr>
              <a:t>Max value NDVI composites</a:t>
            </a:r>
            <a:endParaRPr lang="en-US" sz="2000" dirty="0">
              <a:solidFill>
                <a:schemeClr val="tx1">
                  <a:lumMod val="75000"/>
                  <a:lumOff val="25000"/>
                </a:schemeClr>
              </a:solidFill>
              <a:cs typeface="Calibri"/>
            </a:endParaRP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1800" dirty="0">
                <a:solidFill>
                  <a:schemeClr val="tx1">
                    <a:lumMod val="75000"/>
                    <a:lumOff val="25000"/>
                  </a:schemeClr>
                </a:solidFill>
                <a:latin typeface="Century Gothic"/>
                <a:cs typeface="Calibri"/>
              </a:rPr>
              <a:t>I</a:t>
            </a:r>
            <a:r>
              <a:rPr lang="en-US" sz="2000" dirty="0">
                <a:solidFill>
                  <a:schemeClr val="tx1">
                    <a:lumMod val="75000"/>
                    <a:lumOff val="25000"/>
                  </a:schemeClr>
                </a:solidFill>
                <a:latin typeface="Century Gothic"/>
                <a:cs typeface="Calibri"/>
              </a:rPr>
              <a:t>ntra-annual composites throughout June – September</a:t>
            </a:r>
          </a:p>
          <a:p>
            <a:pPr marL="800100" lvl="1" indent="-342900">
              <a:lnSpc>
                <a:spcPct val="100000"/>
              </a:lnSpc>
              <a:spcBef>
                <a:spcPts val="0"/>
              </a:spcBef>
              <a:spcAft>
                <a:spcPts val="600"/>
              </a:spcAft>
              <a:buClr>
                <a:srgbClr val="6CA47A"/>
              </a:buClr>
              <a:buFont typeface="Webdings" panose="05030102010509060703" pitchFamily="18" charset="2"/>
              <a:buChar char="4"/>
            </a:pPr>
            <a:r>
              <a:rPr lang="en-US" sz="2000" dirty="0">
                <a:solidFill>
                  <a:schemeClr val="tx1">
                    <a:lumMod val="75000"/>
                    <a:lumOff val="25000"/>
                  </a:schemeClr>
                </a:solidFill>
                <a:latin typeface="Century Gothic"/>
                <a:cs typeface="Calibri"/>
              </a:rPr>
              <a:t>1986 – 2021</a:t>
            </a:r>
          </a:p>
          <a:p>
            <a:pPr marL="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6CA47A"/>
              </a:buClr>
              <a:buFont typeface="Webdings" panose="05030102010509060703" pitchFamily="18" charset="2"/>
              <a:buChar char="4"/>
            </a:pPr>
            <a:endParaRPr lang="en-US" sz="14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dirty="0">
              <a:solidFill>
                <a:schemeClr val="tx1">
                  <a:lumMod val="75000"/>
                  <a:lumOff val="25000"/>
                </a:schemeClr>
              </a:solidFill>
              <a:latin typeface="Century Gothic"/>
              <a:cs typeface="Calibri"/>
            </a:endParaRPr>
          </a:p>
        </p:txBody>
      </p:sp>
      <p:grpSp>
        <p:nvGrpSpPr>
          <p:cNvPr id="5" name="Group 4">
            <a:extLst>
              <a:ext uri="{FF2B5EF4-FFF2-40B4-BE49-F238E27FC236}">
                <a16:creationId xmlns:a16="http://schemas.microsoft.com/office/drawing/2014/main" id="{BF90A71A-8DFA-4DB2-A850-4DDE2102209C}"/>
              </a:ext>
            </a:extLst>
          </p:cNvPr>
          <p:cNvGrpSpPr/>
          <p:nvPr/>
        </p:nvGrpSpPr>
        <p:grpSpPr>
          <a:xfrm>
            <a:off x="7361021" y="1105339"/>
            <a:ext cx="813955" cy="857250"/>
            <a:chOff x="3851434" y="3355333"/>
            <a:chExt cx="1394113" cy="1420090"/>
          </a:xfrm>
        </p:grpSpPr>
        <p:sp>
          <p:nvSpPr>
            <p:cNvPr id="8" name="Rectangle 7">
              <a:extLst>
                <a:ext uri="{FF2B5EF4-FFF2-40B4-BE49-F238E27FC236}">
                  <a16:creationId xmlns:a16="http://schemas.microsoft.com/office/drawing/2014/main" id="{A194AD49-16DC-4A50-BC87-35639815E7F5}"/>
                </a:ext>
              </a:extLst>
            </p:cNvPr>
            <p:cNvSpPr/>
            <p:nvPr/>
          </p:nvSpPr>
          <p:spPr>
            <a:xfrm>
              <a:off x="4189139" y="3719015"/>
              <a:ext cx="1056408" cy="1056408"/>
            </a:xfrm>
            <a:prstGeom prst="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000" dirty="0">
                <a:solidFill>
                  <a:srgbClr val="3F3F3F"/>
                </a:solidFill>
              </a:endParaRPr>
            </a:p>
          </p:txBody>
        </p:sp>
        <p:sp>
          <p:nvSpPr>
            <p:cNvPr id="9" name="Rectangle 8">
              <a:extLst>
                <a:ext uri="{FF2B5EF4-FFF2-40B4-BE49-F238E27FC236}">
                  <a16:creationId xmlns:a16="http://schemas.microsoft.com/office/drawing/2014/main" id="{D7DBDF0F-2D90-4C3E-94AA-B56BFC3058C3}"/>
                </a:ext>
              </a:extLst>
            </p:cNvPr>
            <p:cNvSpPr/>
            <p:nvPr/>
          </p:nvSpPr>
          <p:spPr>
            <a:xfrm>
              <a:off x="4015957" y="3537174"/>
              <a:ext cx="1056408" cy="1056408"/>
            </a:xfrm>
            <a:prstGeom prst="rect">
              <a:avLst/>
            </a:prstGeom>
            <a:solidFill>
              <a:srgbClr val="6CA47A"/>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000" dirty="0">
                <a:solidFill>
                  <a:srgbClr val="3F3F3F"/>
                </a:solidFill>
              </a:endParaRPr>
            </a:p>
          </p:txBody>
        </p:sp>
        <p:sp>
          <p:nvSpPr>
            <p:cNvPr id="10" name="Rectangle 9">
              <a:extLst>
                <a:ext uri="{FF2B5EF4-FFF2-40B4-BE49-F238E27FC236}">
                  <a16:creationId xmlns:a16="http://schemas.microsoft.com/office/drawing/2014/main" id="{6AAE014A-689D-4FBB-9106-E3ADF52B1E8B}"/>
                </a:ext>
              </a:extLst>
            </p:cNvPr>
            <p:cNvSpPr/>
            <p:nvPr/>
          </p:nvSpPr>
          <p:spPr>
            <a:xfrm>
              <a:off x="3851434" y="3355333"/>
              <a:ext cx="1056408" cy="1056408"/>
            </a:xfrm>
            <a:prstGeom prst="rect">
              <a:avLst/>
            </a:prstGeom>
            <a:solidFill>
              <a:schemeClr val="accent6">
                <a:lumMod val="20000"/>
                <a:lumOff val="80000"/>
              </a:schemeClr>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400" dirty="0">
                  <a:solidFill>
                    <a:srgbClr val="3F3F3F"/>
                  </a:solidFill>
                  <a:latin typeface="Century Gothic"/>
                  <a:ea typeface="+mn-lt"/>
                  <a:cs typeface="+mn-lt"/>
                </a:rPr>
                <a:t>L5 SR</a:t>
              </a:r>
            </a:p>
          </p:txBody>
        </p:sp>
      </p:grpSp>
      <p:grpSp>
        <p:nvGrpSpPr>
          <p:cNvPr id="11" name="Group 10">
            <a:extLst>
              <a:ext uri="{FF2B5EF4-FFF2-40B4-BE49-F238E27FC236}">
                <a16:creationId xmlns:a16="http://schemas.microsoft.com/office/drawing/2014/main" id="{9B63789F-5B62-4E4C-ABEA-5091B5763BFC}"/>
              </a:ext>
            </a:extLst>
          </p:cNvPr>
          <p:cNvGrpSpPr/>
          <p:nvPr/>
        </p:nvGrpSpPr>
        <p:grpSpPr>
          <a:xfrm>
            <a:off x="8555975" y="1105337"/>
            <a:ext cx="813955" cy="857250"/>
            <a:chOff x="3851434" y="3355333"/>
            <a:chExt cx="1394113" cy="1420090"/>
          </a:xfrm>
        </p:grpSpPr>
        <p:sp>
          <p:nvSpPr>
            <p:cNvPr id="12" name="Rectangle 11">
              <a:extLst>
                <a:ext uri="{FF2B5EF4-FFF2-40B4-BE49-F238E27FC236}">
                  <a16:creationId xmlns:a16="http://schemas.microsoft.com/office/drawing/2014/main" id="{562C4CEE-FAB5-4C1C-ADB4-E4F6EDCF9BB4}"/>
                </a:ext>
              </a:extLst>
            </p:cNvPr>
            <p:cNvSpPr/>
            <p:nvPr/>
          </p:nvSpPr>
          <p:spPr>
            <a:xfrm>
              <a:off x="4189139" y="3719015"/>
              <a:ext cx="1056408" cy="1056408"/>
            </a:xfrm>
            <a:prstGeom prst="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000" dirty="0">
                <a:solidFill>
                  <a:srgbClr val="3F3F3F"/>
                </a:solidFill>
              </a:endParaRPr>
            </a:p>
          </p:txBody>
        </p:sp>
        <p:sp>
          <p:nvSpPr>
            <p:cNvPr id="13" name="Rectangle 12">
              <a:extLst>
                <a:ext uri="{FF2B5EF4-FFF2-40B4-BE49-F238E27FC236}">
                  <a16:creationId xmlns:a16="http://schemas.microsoft.com/office/drawing/2014/main" id="{071B3D04-D7B5-4819-9044-3CD19099D2E3}"/>
                </a:ext>
              </a:extLst>
            </p:cNvPr>
            <p:cNvSpPr/>
            <p:nvPr/>
          </p:nvSpPr>
          <p:spPr>
            <a:xfrm>
              <a:off x="4015957" y="3537174"/>
              <a:ext cx="1056408" cy="1056408"/>
            </a:xfrm>
            <a:prstGeom prst="rect">
              <a:avLst/>
            </a:prstGeom>
            <a:solidFill>
              <a:srgbClr val="6CA47A"/>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000" dirty="0">
                <a:solidFill>
                  <a:srgbClr val="3F3F3F"/>
                </a:solidFill>
              </a:endParaRPr>
            </a:p>
          </p:txBody>
        </p:sp>
        <p:sp>
          <p:nvSpPr>
            <p:cNvPr id="14" name="Rectangle 13">
              <a:extLst>
                <a:ext uri="{FF2B5EF4-FFF2-40B4-BE49-F238E27FC236}">
                  <a16:creationId xmlns:a16="http://schemas.microsoft.com/office/drawing/2014/main" id="{5839E386-EB20-4CAF-A7C1-A60F44BBD846}"/>
                </a:ext>
              </a:extLst>
            </p:cNvPr>
            <p:cNvSpPr/>
            <p:nvPr/>
          </p:nvSpPr>
          <p:spPr>
            <a:xfrm>
              <a:off x="3851434" y="3355333"/>
              <a:ext cx="1056408" cy="1056408"/>
            </a:xfrm>
            <a:prstGeom prst="rect">
              <a:avLst/>
            </a:prstGeom>
            <a:solidFill>
              <a:schemeClr val="accent6">
                <a:lumMod val="20000"/>
                <a:lumOff val="80000"/>
              </a:schemeClr>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400" dirty="0">
                  <a:solidFill>
                    <a:srgbClr val="3F3F3F"/>
                  </a:solidFill>
                  <a:latin typeface="Century Gothic"/>
                  <a:ea typeface="+mn-lt"/>
                  <a:cs typeface="+mn-lt"/>
                </a:rPr>
                <a:t>L7 SR</a:t>
              </a:r>
            </a:p>
          </p:txBody>
        </p:sp>
      </p:grpSp>
      <p:grpSp>
        <p:nvGrpSpPr>
          <p:cNvPr id="15" name="Group 14">
            <a:extLst>
              <a:ext uri="{FF2B5EF4-FFF2-40B4-BE49-F238E27FC236}">
                <a16:creationId xmlns:a16="http://schemas.microsoft.com/office/drawing/2014/main" id="{652B3FCC-A7F3-4CB0-8FC5-7BF24B029F4A}"/>
              </a:ext>
            </a:extLst>
          </p:cNvPr>
          <p:cNvGrpSpPr/>
          <p:nvPr/>
        </p:nvGrpSpPr>
        <p:grpSpPr>
          <a:xfrm>
            <a:off x="9742271" y="1105338"/>
            <a:ext cx="813955" cy="857250"/>
            <a:chOff x="3851434" y="3355333"/>
            <a:chExt cx="1394113" cy="1420090"/>
          </a:xfrm>
        </p:grpSpPr>
        <p:sp>
          <p:nvSpPr>
            <p:cNvPr id="16" name="Rectangle 15">
              <a:extLst>
                <a:ext uri="{FF2B5EF4-FFF2-40B4-BE49-F238E27FC236}">
                  <a16:creationId xmlns:a16="http://schemas.microsoft.com/office/drawing/2014/main" id="{F3B00362-1A0C-45A3-8120-33763B6E4D23}"/>
                </a:ext>
              </a:extLst>
            </p:cNvPr>
            <p:cNvSpPr/>
            <p:nvPr/>
          </p:nvSpPr>
          <p:spPr>
            <a:xfrm>
              <a:off x="4189139" y="3719015"/>
              <a:ext cx="1056408" cy="1056408"/>
            </a:xfrm>
            <a:prstGeom prst="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000" dirty="0">
                <a:solidFill>
                  <a:srgbClr val="3F3F3F"/>
                </a:solidFill>
              </a:endParaRPr>
            </a:p>
          </p:txBody>
        </p:sp>
        <p:sp>
          <p:nvSpPr>
            <p:cNvPr id="17" name="Rectangle 16">
              <a:extLst>
                <a:ext uri="{FF2B5EF4-FFF2-40B4-BE49-F238E27FC236}">
                  <a16:creationId xmlns:a16="http://schemas.microsoft.com/office/drawing/2014/main" id="{A5666268-AF97-43D4-BEC1-7CEC91CE9E59}"/>
                </a:ext>
              </a:extLst>
            </p:cNvPr>
            <p:cNvSpPr/>
            <p:nvPr/>
          </p:nvSpPr>
          <p:spPr>
            <a:xfrm>
              <a:off x="4015957" y="3537174"/>
              <a:ext cx="1056408" cy="1056408"/>
            </a:xfrm>
            <a:prstGeom prst="rect">
              <a:avLst/>
            </a:prstGeom>
            <a:solidFill>
              <a:srgbClr val="6CA47A"/>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000" dirty="0">
                <a:solidFill>
                  <a:srgbClr val="3F3F3F"/>
                </a:solidFill>
              </a:endParaRPr>
            </a:p>
          </p:txBody>
        </p:sp>
        <p:sp>
          <p:nvSpPr>
            <p:cNvPr id="18" name="Rectangle 17">
              <a:extLst>
                <a:ext uri="{FF2B5EF4-FFF2-40B4-BE49-F238E27FC236}">
                  <a16:creationId xmlns:a16="http://schemas.microsoft.com/office/drawing/2014/main" id="{DB3F76E0-6674-4CC2-AD52-6C1E1509EC7E}"/>
                </a:ext>
              </a:extLst>
            </p:cNvPr>
            <p:cNvSpPr/>
            <p:nvPr/>
          </p:nvSpPr>
          <p:spPr>
            <a:xfrm>
              <a:off x="3851434" y="3355333"/>
              <a:ext cx="1056408" cy="1056408"/>
            </a:xfrm>
            <a:prstGeom prst="rect">
              <a:avLst/>
            </a:prstGeom>
            <a:solidFill>
              <a:schemeClr val="accent6">
                <a:lumMod val="20000"/>
                <a:lumOff val="80000"/>
              </a:schemeClr>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400" dirty="0">
                  <a:solidFill>
                    <a:srgbClr val="3F3F3F"/>
                  </a:solidFill>
                  <a:latin typeface="Century Gothic"/>
                  <a:ea typeface="+mn-lt"/>
                  <a:cs typeface="+mn-lt"/>
                </a:rPr>
                <a:t>L8 SR</a:t>
              </a:r>
            </a:p>
          </p:txBody>
        </p:sp>
      </p:grpSp>
      <p:sp>
        <p:nvSpPr>
          <p:cNvPr id="20" name="Oval 19">
            <a:extLst>
              <a:ext uri="{FF2B5EF4-FFF2-40B4-BE49-F238E27FC236}">
                <a16:creationId xmlns:a16="http://schemas.microsoft.com/office/drawing/2014/main" id="{1372DF23-3BD5-4C88-A759-89812291538B}"/>
              </a:ext>
            </a:extLst>
          </p:cNvPr>
          <p:cNvSpPr/>
          <p:nvPr/>
        </p:nvSpPr>
        <p:spPr>
          <a:xfrm>
            <a:off x="9368053" y="2140132"/>
            <a:ext cx="1726663" cy="565481"/>
          </a:xfrm>
          <a:prstGeom prst="ellipse">
            <a:avLst/>
          </a:prstGeom>
          <a:solidFill>
            <a:schemeClr val="accent2">
              <a:lumMod val="40000"/>
              <a:lumOff val="60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400" b="1" dirty="0">
                <a:solidFill>
                  <a:srgbClr val="3F3F3F"/>
                </a:solidFill>
                <a:latin typeface="Century Gothic"/>
                <a:cs typeface="Calibri"/>
              </a:rPr>
              <a:t>Harmonize</a:t>
            </a:r>
            <a:endParaRPr lang="en-US" sz="1400" dirty="0">
              <a:solidFill>
                <a:srgbClr val="3F3F3F"/>
              </a:solidFill>
              <a:latin typeface="Calibri" panose="020F0502020204030204"/>
              <a:cs typeface="Calibri"/>
            </a:endParaRPr>
          </a:p>
          <a:p>
            <a:pPr algn="ctr"/>
            <a:r>
              <a:rPr lang="en-US" sz="1400" b="1" dirty="0">
                <a:solidFill>
                  <a:srgbClr val="3F3F3F"/>
                </a:solidFill>
                <a:latin typeface="Century Gothic"/>
                <a:cs typeface="Calibri"/>
              </a:rPr>
              <a:t>Sensor</a:t>
            </a:r>
          </a:p>
        </p:txBody>
      </p:sp>
      <p:sp>
        <p:nvSpPr>
          <p:cNvPr id="21" name="Oval 20">
            <a:extLst>
              <a:ext uri="{FF2B5EF4-FFF2-40B4-BE49-F238E27FC236}">
                <a16:creationId xmlns:a16="http://schemas.microsoft.com/office/drawing/2014/main" id="{3A377C24-3420-4FAB-B057-646A40140C09}"/>
              </a:ext>
            </a:extLst>
          </p:cNvPr>
          <p:cNvSpPr/>
          <p:nvPr/>
        </p:nvSpPr>
        <p:spPr>
          <a:xfrm>
            <a:off x="8497524" y="2612341"/>
            <a:ext cx="1098014" cy="669390"/>
          </a:xfrm>
          <a:prstGeom prst="ellipse">
            <a:avLst/>
          </a:prstGeom>
          <a:solidFill>
            <a:schemeClr val="accent2">
              <a:lumMod val="40000"/>
              <a:lumOff val="60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400" b="1" dirty="0">
                <a:solidFill>
                  <a:srgbClr val="3F3F3F"/>
                </a:solidFill>
                <a:latin typeface="Century Gothic"/>
                <a:cs typeface="Calibri"/>
              </a:rPr>
              <a:t>Cloud mask</a:t>
            </a:r>
            <a:endParaRPr lang="en-US" sz="1400" dirty="0">
              <a:solidFill>
                <a:srgbClr val="3F3F3F"/>
              </a:solidFill>
            </a:endParaRPr>
          </a:p>
        </p:txBody>
      </p:sp>
      <p:sp>
        <p:nvSpPr>
          <p:cNvPr id="30" name="Oval 29">
            <a:extLst>
              <a:ext uri="{FF2B5EF4-FFF2-40B4-BE49-F238E27FC236}">
                <a16:creationId xmlns:a16="http://schemas.microsoft.com/office/drawing/2014/main" id="{51A2F05A-E555-428F-8BE1-4B1AB967CBD3}"/>
              </a:ext>
            </a:extLst>
          </p:cNvPr>
          <p:cNvSpPr/>
          <p:nvPr/>
        </p:nvSpPr>
        <p:spPr>
          <a:xfrm>
            <a:off x="8085351" y="3556759"/>
            <a:ext cx="1943718" cy="669390"/>
          </a:xfrm>
          <a:prstGeom prst="ellipse">
            <a:avLst/>
          </a:prstGeom>
          <a:solidFill>
            <a:schemeClr val="accent2">
              <a:lumMod val="40000"/>
              <a:lumOff val="60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400" b="1" dirty="0">
                <a:solidFill>
                  <a:srgbClr val="3F3F3F"/>
                </a:solidFill>
                <a:latin typeface="Century Gothic"/>
                <a:cs typeface="Calibri"/>
              </a:rPr>
              <a:t>Calculate NDVI</a:t>
            </a:r>
          </a:p>
        </p:txBody>
      </p:sp>
      <p:sp>
        <p:nvSpPr>
          <p:cNvPr id="32" name="Oval 31">
            <a:extLst>
              <a:ext uri="{FF2B5EF4-FFF2-40B4-BE49-F238E27FC236}">
                <a16:creationId xmlns:a16="http://schemas.microsoft.com/office/drawing/2014/main" id="{1B611AFC-8951-4DD9-9524-7D8062EF2ED0}"/>
              </a:ext>
            </a:extLst>
          </p:cNvPr>
          <p:cNvSpPr/>
          <p:nvPr/>
        </p:nvSpPr>
        <p:spPr>
          <a:xfrm>
            <a:off x="8059373" y="4552555"/>
            <a:ext cx="1943718" cy="669390"/>
          </a:xfrm>
          <a:prstGeom prst="ellipse">
            <a:avLst/>
          </a:prstGeom>
          <a:solidFill>
            <a:schemeClr val="accent2">
              <a:lumMod val="40000"/>
              <a:lumOff val="60000"/>
            </a:scheme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400" b="1" dirty="0">
                <a:solidFill>
                  <a:srgbClr val="3F3F3F"/>
                </a:solidFill>
                <a:latin typeface="Century Gothic"/>
                <a:cs typeface="Calibri"/>
              </a:rPr>
              <a:t>Yearly max composite</a:t>
            </a:r>
          </a:p>
        </p:txBody>
      </p:sp>
      <p:grpSp>
        <p:nvGrpSpPr>
          <p:cNvPr id="34" name="Group 33">
            <a:extLst>
              <a:ext uri="{FF2B5EF4-FFF2-40B4-BE49-F238E27FC236}">
                <a16:creationId xmlns:a16="http://schemas.microsoft.com/office/drawing/2014/main" id="{A14FF0C6-659E-4A28-BAB6-72BF8CC8AE06}"/>
              </a:ext>
            </a:extLst>
          </p:cNvPr>
          <p:cNvGrpSpPr/>
          <p:nvPr/>
        </p:nvGrpSpPr>
        <p:grpSpPr>
          <a:xfrm>
            <a:off x="8424076" y="5512339"/>
            <a:ext cx="1322142" cy="1212758"/>
            <a:chOff x="3851434" y="3355333"/>
            <a:chExt cx="1394113" cy="1420090"/>
          </a:xfrm>
        </p:grpSpPr>
        <p:sp>
          <p:nvSpPr>
            <p:cNvPr id="35" name="Rectangle 34">
              <a:extLst>
                <a:ext uri="{FF2B5EF4-FFF2-40B4-BE49-F238E27FC236}">
                  <a16:creationId xmlns:a16="http://schemas.microsoft.com/office/drawing/2014/main" id="{12CDDF79-28DD-43E7-868E-9E831729EE19}"/>
                </a:ext>
              </a:extLst>
            </p:cNvPr>
            <p:cNvSpPr/>
            <p:nvPr/>
          </p:nvSpPr>
          <p:spPr>
            <a:xfrm>
              <a:off x="4189139" y="3719015"/>
              <a:ext cx="1056408" cy="1056408"/>
            </a:xfrm>
            <a:prstGeom prst="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000" dirty="0">
                <a:solidFill>
                  <a:srgbClr val="3F3F3F"/>
                </a:solidFill>
              </a:endParaRPr>
            </a:p>
          </p:txBody>
        </p:sp>
        <p:sp>
          <p:nvSpPr>
            <p:cNvPr id="36" name="Rectangle 35">
              <a:extLst>
                <a:ext uri="{FF2B5EF4-FFF2-40B4-BE49-F238E27FC236}">
                  <a16:creationId xmlns:a16="http://schemas.microsoft.com/office/drawing/2014/main" id="{BE1B7AE2-FA33-4C22-8C1E-C52A1FD414AD}"/>
                </a:ext>
              </a:extLst>
            </p:cNvPr>
            <p:cNvSpPr/>
            <p:nvPr/>
          </p:nvSpPr>
          <p:spPr>
            <a:xfrm>
              <a:off x="4015957" y="3537174"/>
              <a:ext cx="1056408" cy="1056408"/>
            </a:xfrm>
            <a:prstGeom prst="rect">
              <a:avLst/>
            </a:prstGeom>
            <a:solidFill>
              <a:srgbClr val="6CA47A"/>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000" dirty="0">
                <a:solidFill>
                  <a:srgbClr val="3F3F3F"/>
                </a:solidFill>
              </a:endParaRPr>
            </a:p>
          </p:txBody>
        </p:sp>
        <p:sp>
          <p:nvSpPr>
            <p:cNvPr id="37" name="Rectangle 36">
              <a:extLst>
                <a:ext uri="{FF2B5EF4-FFF2-40B4-BE49-F238E27FC236}">
                  <a16:creationId xmlns:a16="http://schemas.microsoft.com/office/drawing/2014/main" id="{30068736-67B7-446A-94F2-F927886AC33B}"/>
                </a:ext>
              </a:extLst>
            </p:cNvPr>
            <p:cNvSpPr/>
            <p:nvPr/>
          </p:nvSpPr>
          <p:spPr>
            <a:xfrm>
              <a:off x="3851434" y="3355333"/>
              <a:ext cx="1056408" cy="1056408"/>
            </a:xfrm>
            <a:prstGeom prst="rect">
              <a:avLst/>
            </a:prstGeom>
            <a:solidFill>
              <a:schemeClr val="accent6">
                <a:lumMod val="20000"/>
                <a:lumOff val="80000"/>
              </a:schemeClr>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400" dirty="0">
                  <a:solidFill>
                    <a:srgbClr val="3F3F3F"/>
                  </a:solidFill>
                  <a:latin typeface="Century Gothic"/>
                  <a:ea typeface="+mn-lt"/>
                  <a:cs typeface="+mn-lt"/>
                </a:rPr>
                <a:t>NDVI</a:t>
              </a:r>
            </a:p>
            <a:p>
              <a:pPr algn="ctr"/>
              <a:r>
                <a:rPr lang="en-US" sz="1400" dirty="0">
                  <a:solidFill>
                    <a:srgbClr val="3F3F3F"/>
                  </a:solidFill>
                  <a:latin typeface="Century Gothic"/>
                  <a:cs typeface="Calibri"/>
                </a:rPr>
                <a:t>(1986 – 2021)</a:t>
              </a:r>
            </a:p>
          </p:txBody>
        </p:sp>
      </p:grpSp>
      <p:sp>
        <p:nvSpPr>
          <p:cNvPr id="4" name="TextBox 3">
            <a:extLst>
              <a:ext uri="{FF2B5EF4-FFF2-40B4-BE49-F238E27FC236}">
                <a16:creationId xmlns:a16="http://schemas.microsoft.com/office/drawing/2014/main" id="{F2605A41-7482-44C9-AE67-8FD44E54343A}"/>
              </a:ext>
            </a:extLst>
          </p:cNvPr>
          <p:cNvSpPr txBox="1"/>
          <p:nvPr/>
        </p:nvSpPr>
        <p:spPr>
          <a:xfrm rot="16200000">
            <a:off x="5989359" y="336129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04040"/>
                </a:solidFill>
                <a:latin typeface="Century Gothic"/>
              </a:rPr>
              <a:t>Google Earth Engine</a:t>
            </a:r>
            <a:endParaRPr lang="en-US" dirty="0"/>
          </a:p>
        </p:txBody>
      </p:sp>
    </p:spTree>
    <p:extLst>
      <p:ext uri="{BB962C8B-B14F-4D97-AF65-F5344CB8AC3E}">
        <p14:creationId xmlns:p14="http://schemas.microsoft.com/office/powerpoint/2010/main" val="1675306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8CCCA2-674B-4FC1-8CBE-068EBEAA3640}"/>
              </a:ext>
            </a:extLst>
          </p:cNvPr>
          <p:cNvSpPr/>
          <p:nvPr/>
        </p:nvSpPr>
        <p:spPr>
          <a:xfrm>
            <a:off x="3382932" y="2258644"/>
            <a:ext cx="5703587" cy="3314903"/>
          </a:xfrm>
          <a:prstGeom prst="roundRect">
            <a:avLst/>
          </a:prstGeom>
          <a:solidFill>
            <a:schemeClr val="accent1">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Arrow: Right 377">
            <a:extLst>
              <a:ext uri="{FF2B5EF4-FFF2-40B4-BE49-F238E27FC236}">
                <a16:creationId xmlns:a16="http://schemas.microsoft.com/office/drawing/2014/main" id="{2B5F51A8-C424-4E99-9C4D-6F150EF0829D}"/>
              </a:ext>
            </a:extLst>
          </p:cNvPr>
          <p:cNvSpPr/>
          <p:nvPr/>
        </p:nvSpPr>
        <p:spPr>
          <a:xfrm>
            <a:off x="6064895" y="3752742"/>
            <a:ext cx="491016" cy="486382"/>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385" name="Arrow: Right 384">
            <a:extLst>
              <a:ext uri="{FF2B5EF4-FFF2-40B4-BE49-F238E27FC236}">
                <a16:creationId xmlns:a16="http://schemas.microsoft.com/office/drawing/2014/main" id="{01DABD55-58B5-4ED9-93C9-925E4A7665CA}"/>
              </a:ext>
            </a:extLst>
          </p:cNvPr>
          <p:cNvSpPr/>
          <p:nvPr/>
        </p:nvSpPr>
        <p:spPr>
          <a:xfrm>
            <a:off x="3163386" y="3750811"/>
            <a:ext cx="756597" cy="479241"/>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386" name="Arrow: Right 385">
            <a:extLst>
              <a:ext uri="{FF2B5EF4-FFF2-40B4-BE49-F238E27FC236}">
                <a16:creationId xmlns:a16="http://schemas.microsoft.com/office/drawing/2014/main" id="{93673871-D682-42F8-A016-E23FA0C807A1}"/>
              </a:ext>
            </a:extLst>
          </p:cNvPr>
          <p:cNvSpPr/>
          <p:nvPr/>
        </p:nvSpPr>
        <p:spPr>
          <a:xfrm>
            <a:off x="8657971" y="3752740"/>
            <a:ext cx="681515" cy="486382"/>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391" name="Rectangle 390">
            <a:extLst>
              <a:ext uri="{FF2B5EF4-FFF2-40B4-BE49-F238E27FC236}">
                <a16:creationId xmlns:a16="http://schemas.microsoft.com/office/drawing/2014/main" id="{7E71BF18-0882-4DA2-85C7-E154863931A6}"/>
              </a:ext>
            </a:extLst>
          </p:cNvPr>
          <p:cNvSpPr/>
          <p:nvPr/>
        </p:nvSpPr>
        <p:spPr>
          <a:xfrm>
            <a:off x="1194177" y="3588520"/>
            <a:ext cx="1969848" cy="1669914"/>
          </a:xfrm>
          <a:prstGeom prst="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endParaRPr lang="en-US" dirty="0"/>
          </a:p>
        </p:txBody>
      </p:sp>
      <p:sp>
        <p:nvSpPr>
          <p:cNvPr id="390" name="Rectangle 389">
            <a:extLst>
              <a:ext uri="{FF2B5EF4-FFF2-40B4-BE49-F238E27FC236}">
                <a16:creationId xmlns:a16="http://schemas.microsoft.com/office/drawing/2014/main" id="{0254D047-F5B9-498B-99B1-47AB41699CD8}"/>
              </a:ext>
            </a:extLst>
          </p:cNvPr>
          <p:cNvSpPr/>
          <p:nvPr/>
        </p:nvSpPr>
        <p:spPr>
          <a:xfrm>
            <a:off x="991517" y="3345330"/>
            <a:ext cx="1872572" cy="1653699"/>
          </a:xfrm>
          <a:prstGeom prst="rect">
            <a:avLst/>
          </a:prstGeom>
          <a:solidFill>
            <a:srgbClr val="6CA47A"/>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endParaRPr lang="en-US" dirty="0">
              <a:cs typeface="Calibri"/>
            </a:endParaRPr>
          </a:p>
        </p:txBody>
      </p:sp>
      <p:sp>
        <p:nvSpPr>
          <p:cNvPr id="3" name="Text Placeholder 3"/>
          <p:cNvSpPr txBox="1">
            <a:spLocks/>
          </p:cNvSpPr>
          <p:nvPr/>
        </p:nvSpPr>
        <p:spPr>
          <a:xfrm>
            <a:off x="756377" y="2529306"/>
            <a:ext cx="6781800" cy="40011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9A478"/>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p:txBody>
      </p:sp>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9A478"/>
                </a:solidFill>
                <a:latin typeface="Century Gothic"/>
              </a:rPr>
              <a:t>METHODS: LANDCOVER CHANGE</a:t>
            </a:r>
          </a:p>
        </p:txBody>
      </p:sp>
      <p:sp>
        <p:nvSpPr>
          <p:cNvPr id="370" name="Rectangle 369">
            <a:extLst>
              <a:ext uri="{FF2B5EF4-FFF2-40B4-BE49-F238E27FC236}">
                <a16:creationId xmlns:a16="http://schemas.microsoft.com/office/drawing/2014/main" id="{FEE59E67-6B34-41A5-BE73-F8E8F2BD447F}"/>
              </a:ext>
            </a:extLst>
          </p:cNvPr>
          <p:cNvSpPr/>
          <p:nvPr/>
        </p:nvSpPr>
        <p:spPr>
          <a:xfrm>
            <a:off x="744274" y="3073766"/>
            <a:ext cx="1840148" cy="1678021"/>
          </a:xfrm>
          <a:prstGeom prst="rect">
            <a:avLst/>
          </a:prstGeom>
          <a:solidFill>
            <a:schemeClr val="accent6">
              <a:lumMod val="20000"/>
              <a:lumOff val="80000"/>
            </a:schemeClr>
          </a:solidFill>
          <a:ln/>
        </p:spPr>
        <p:style>
          <a:lnRef idx="0">
            <a:schemeClr val="accent6"/>
          </a:lnRef>
          <a:fillRef idx="3">
            <a:schemeClr val="accent6"/>
          </a:fillRef>
          <a:effectRef idx="3">
            <a:schemeClr val="accent6"/>
          </a:effectRef>
          <a:fontRef idx="minor">
            <a:schemeClr val="lt1"/>
          </a:fontRef>
        </p:style>
        <p:txBody>
          <a:bodyPr lIns="91440" tIns="45720" rIns="91440" bIns="45720" rtlCol="0" anchor="ctr"/>
          <a:lstStyle/>
          <a:p>
            <a:pPr algn="ctr"/>
            <a:r>
              <a:rPr lang="en-US" sz="1600" dirty="0">
                <a:solidFill>
                  <a:schemeClr val="tx1">
                    <a:lumMod val="75000"/>
                    <a:lumOff val="25000"/>
                  </a:schemeClr>
                </a:solidFill>
                <a:latin typeface="Century Gothic"/>
                <a:cs typeface="Calibri"/>
              </a:rPr>
              <a:t>Land Cover Maps</a:t>
            </a:r>
          </a:p>
          <a:p>
            <a:pPr algn="ctr"/>
            <a:r>
              <a:rPr lang="en-US" sz="1600" dirty="0">
                <a:solidFill>
                  <a:schemeClr val="tx1">
                    <a:lumMod val="75000"/>
                    <a:lumOff val="25000"/>
                  </a:schemeClr>
                </a:solidFill>
                <a:latin typeface="Century Gothic"/>
                <a:cs typeface="Calibri"/>
              </a:rPr>
              <a:t>(1985 – 2020)</a:t>
            </a:r>
            <a:endParaRPr lang="en-US" sz="1600" dirty="0">
              <a:solidFill>
                <a:schemeClr val="tx1">
                  <a:lumMod val="75000"/>
                  <a:lumOff val="25000"/>
                </a:schemeClr>
              </a:solidFill>
              <a:latin typeface="Century Gothic"/>
            </a:endParaRPr>
          </a:p>
        </p:txBody>
      </p:sp>
      <p:sp>
        <p:nvSpPr>
          <p:cNvPr id="371" name="Oval 370">
            <a:extLst>
              <a:ext uri="{FF2B5EF4-FFF2-40B4-BE49-F238E27FC236}">
                <a16:creationId xmlns:a16="http://schemas.microsoft.com/office/drawing/2014/main" id="{771FE13B-5B2A-449A-A42A-68DB1B2ABB11}"/>
              </a:ext>
            </a:extLst>
          </p:cNvPr>
          <p:cNvSpPr/>
          <p:nvPr/>
        </p:nvSpPr>
        <p:spPr>
          <a:xfrm>
            <a:off x="3916909" y="3295679"/>
            <a:ext cx="2221148" cy="1402402"/>
          </a:xfrm>
          <a:prstGeom prst="ellipse">
            <a:avLst/>
          </a:prstGeom>
          <a:solidFill>
            <a:schemeClr val="accent2">
              <a:lumMod val="40000"/>
              <a:lumOff val="60000"/>
            </a:schemeClr>
          </a:solid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Image Preprocessing</a:t>
            </a:r>
            <a:endParaRPr lang="en-US" sz="1600" dirty="0">
              <a:solidFill>
                <a:srgbClr val="3F3F3F"/>
              </a:solidFill>
              <a:latin typeface="Century Gothic"/>
            </a:endParaRPr>
          </a:p>
        </p:txBody>
      </p:sp>
      <p:sp>
        <p:nvSpPr>
          <p:cNvPr id="375" name="Oval 374">
            <a:extLst>
              <a:ext uri="{FF2B5EF4-FFF2-40B4-BE49-F238E27FC236}">
                <a16:creationId xmlns:a16="http://schemas.microsoft.com/office/drawing/2014/main" id="{805B6F39-CE63-49E8-931B-DA4DFB6713FA}"/>
              </a:ext>
            </a:extLst>
          </p:cNvPr>
          <p:cNvSpPr/>
          <p:nvPr/>
        </p:nvSpPr>
        <p:spPr>
          <a:xfrm>
            <a:off x="6592014" y="3295679"/>
            <a:ext cx="2148191" cy="1394296"/>
          </a:xfrm>
          <a:prstGeom prst="ellipse">
            <a:avLst/>
          </a:prstGeom>
          <a:solidFill>
            <a:schemeClr val="accent2">
              <a:lumMod val="40000"/>
              <a:lumOff val="60000"/>
            </a:schemeClr>
          </a:solidFill>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a:r>
              <a:rPr lang="en-US" sz="1600" dirty="0">
                <a:solidFill>
                  <a:srgbClr val="3F3F3F"/>
                </a:solidFill>
                <a:latin typeface="Century Gothic"/>
                <a:cs typeface="Calibri"/>
              </a:rPr>
              <a:t>Change Analysis</a:t>
            </a:r>
            <a:endParaRPr lang="en-US" sz="1600" dirty="0">
              <a:solidFill>
                <a:srgbClr val="3F3F3F"/>
              </a:solidFill>
              <a:latin typeface="Century Gothic"/>
            </a:endParaRPr>
          </a:p>
        </p:txBody>
      </p:sp>
      <p:sp>
        <p:nvSpPr>
          <p:cNvPr id="4" name="TextBox 3">
            <a:extLst>
              <a:ext uri="{FF2B5EF4-FFF2-40B4-BE49-F238E27FC236}">
                <a16:creationId xmlns:a16="http://schemas.microsoft.com/office/drawing/2014/main" id="{4A58F09C-4BAA-4D05-A53E-45070FE2F0EA}"/>
              </a:ext>
            </a:extLst>
          </p:cNvPr>
          <p:cNvSpPr txBox="1"/>
          <p:nvPr/>
        </p:nvSpPr>
        <p:spPr>
          <a:xfrm>
            <a:off x="5430481" y="23554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404040"/>
                </a:solidFill>
                <a:latin typeface="Century Gothic"/>
              </a:rPr>
              <a:t>ArcGIS Pro</a:t>
            </a:r>
            <a:endParaRPr lang="en-US" dirty="0"/>
          </a:p>
        </p:txBody>
      </p:sp>
      <p:grpSp>
        <p:nvGrpSpPr>
          <p:cNvPr id="9" name="Group 8">
            <a:extLst>
              <a:ext uri="{FF2B5EF4-FFF2-40B4-BE49-F238E27FC236}">
                <a16:creationId xmlns:a16="http://schemas.microsoft.com/office/drawing/2014/main" id="{398910E6-6526-46B6-B8CB-BF7BFE09C58A}"/>
              </a:ext>
            </a:extLst>
          </p:cNvPr>
          <p:cNvGrpSpPr/>
          <p:nvPr/>
        </p:nvGrpSpPr>
        <p:grpSpPr>
          <a:xfrm>
            <a:off x="10510605" y="485930"/>
            <a:ext cx="1686390" cy="1036820"/>
            <a:chOff x="10510605" y="485930"/>
            <a:chExt cx="1686390" cy="1036820"/>
          </a:xfrm>
        </p:grpSpPr>
        <p:sp>
          <p:nvSpPr>
            <p:cNvPr id="25" name="Rectangle 24">
              <a:extLst>
                <a:ext uri="{FF2B5EF4-FFF2-40B4-BE49-F238E27FC236}">
                  <a16:creationId xmlns:a16="http://schemas.microsoft.com/office/drawing/2014/main" id="{76FC6759-FBC3-4DBA-B5BB-01D1D4727C6B}"/>
                </a:ext>
              </a:extLst>
            </p:cNvPr>
            <p:cNvSpPr/>
            <p:nvPr/>
          </p:nvSpPr>
          <p:spPr>
            <a:xfrm>
              <a:off x="10510605" y="485930"/>
              <a:ext cx="1686390" cy="1036820"/>
            </a:xfrm>
            <a:prstGeom prst="rect">
              <a:avLst/>
            </a:prstGeom>
            <a:solidFill>
              <a:srgbClr val="3E4268"/>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6" name="Graphic 12" descr="Topography Map outline">
              <a:extLst>
                <a:ext uri="{FF2B5EF4-FFF2-40B4-BE49-F238E27FC236}">
                  <a16:creationId xmlns:a16="http://schemas.microsoft.com/office/drawing/2014/main" id="{BFF91C54-459A-4908-AFFB-38D1F5C4C6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1221" y="593217"/>
              <a:ext cx="814289" cy="807620"/>
            </a:xfrm>
            <a:prstGeom prst="rect">
              <a:avLst/>
            </a:prstGeom>
          </p:spPr>
        </p:pic>
      </p:grpSp>
      <p:sp>
        <p:nvSpPr>
          <p:cNvPr id="11" name="Rectangle 10">
            <a:extLst>
              <a:ext uri="{FF2B5EF4-FFF2-40B4-BE49-F238E27FC236}">
                <a16:creationId xmlns:a16="http://schemas.microsoft.com/office/drawing/2014/main" id="{BDA72506-841D-492A-A265-EB7302ECF81D}"/>
              </a:ext>
            </a:extLst>
          </p:cNvPr>
          <p:cNvSpPr/>
          <p:nvPr/>
        </p:nvSpPr>
        <p:spPr>
          <a:xfrm>
            <a:off x="9346232" y="3331547"/>
            <a:ext cx="2231446" cy="1324878"/>
          </a:xfrm>
          <a:prstGeom prst="rect">
            <a:avLst/>
          </a:prstGeom>
          <a:solidFill>
            <a:schemeClr val="accent1">
              <a:lumMod val="20000"/>
              <a:lumOff val="80000"/>
            </a:schemeClr>
          </a:solidFill>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algn="ctr"/>
            <a:r>
              <a:rPr lang="en-US" sz="1600" b="1" dirty="0">
                <a:solidFill>
                  <a:srgbClr val="3F3F3F"/>
                </a:solidFill>
                <a:latin typeface="Century Gothic"/>
                <a:cs typeface="Calibri"/>
              </a:rPr>
              <a:t>Landcover Change Maps</a:t>
            </a:r>
          </a:p>
        </p:txBody>
      </p:sp>
    </p:spTree>
    <p:extLst>
      <p:ext uri="{BB962C8B-B14F-4D97-AF65-F5344CB8AC3E}">
        <p14:creationId xmlns:p14="http://schemas.microsoft.com/office/powerpoint/2010/main" val="116560304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Garrett Powers</DisplayName>
        <AccountId>672</AccountId>
        <AccountType/>
      </UserInfo>
      <UserInfo>
        <DisplayName>Brandy Nisbet-Wilcox</DisplayName>
        <AccountId>150</AccountId>
        <AccountType/>
      </UserInfo>
      <UserInfo>
        <DisplayName>Tamara Barbakova</DisplayName>
        <AccountId>499</AccountId>
        <AccountType/>
      </UserInfo>
      <UserInfo>
        <DisplayName>Elizabeth Stone</DisplayName>
        <AccountId>789</AccountId>
        <AccountType/>
      </UserInfo>
      <UserInfo>
        <DisplayName>Kolawole Arowoogun</DisplayName>
        <AccountId>768</AccountId>
        <AccountType/>
      </UserInfo>
      <UserInfo>
        <DisplayName>Mitchell Tree</DisplayName>
        <AccountId>790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1A669C-BC0E-45C8-9830-33CFD307AB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DF8007-888D-4657-A6F3-ED85339D23F0}">
  <ds:schemaRefs>
    <ds:schemaRef ds:uri="81744c8b-d3e6-4c75-9dea-00e5f912a844"/>
    <ds:schemaRef ds:uri="f592930b-d295-41e8-9dfd-c4c94cf7d1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df78d0b-135a-4de7-9166-7c181cd87fb4"/>
  </ds:schemaRefs>
</ds:datastoreItem>
</file>

<file path=customXml/itemProps3.xml><?xml version="1.0" encoding="utf-8"?>
<ds:datastoreItem xmlns:ds="http://schemas.openxmlformats.org/officeDocument/2006/customXml" ds:itemID="{AE187326-4003-4981-9057-9BA805FAC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128</TotalTime>
  <Words>5021</Words>
  <Application>Microsoft Office PowerPoint</Application>
  <PresentationFormat>Widescreen</PresentationFormat>
  <Paragraphs>621</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Arial,Sans-Serif</vt:lpstr>
      <vt:lpstr>Calibri</vt:lpstr>
      <vt:lpstr>Calibri Light</vt:lpstr>
      <vt:lpstr>Century Gothic</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17</cp:revision>
  <dcterms:created xsi:type="dcterms:W3CDTF">2019-11-12T17:46:59Z</dcterms:created>
  <dcterms:modified xsi:type="dcterms:W3CDTF">2022-06-13T15:43:55Z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9900.00000000000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