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Webdings" panose="05030102010509060703" pitchFamily="18" charset="2"/>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696">
          <p15:clr>
            <a:srgbClr val="A4A3A4"/>
          </p15:clr>
        </p15:guide>
        <p15:guide id="4" pos="28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iGBLYOD8HdOUZHQ1FwfwLJb/83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06"/>
  </p:normalViewPr>
  <p:slideViewPr>
    <p:cSldViewPr snapToGrid="0">
      <p:cViewPr varScale="1">
        <p:scale>
          <a:sx n="108" d="100"/>
          <a:sy n="108" d="100"/>
        </p:scale>
        <p:origin x="678" y="120"/>
      </p:cViewPr>
      <p:guideLst>
        <p:guide orient="horz" pos="2160"/>
        <p:guide pos="3840"/>
        <p:guide orient="horz" pos="696"/>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14:27:08.166" idx="1">
    <p:pos x="10" y="10"/>
    <p:text>These examples are from past terms. 2019 Fall web images should include imagery from 2018-2019.</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432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2"/>
        <p:cNvGrpSpPr/>
        <p:nvPr/>
      </p:nvGrpSpPr>
      <p:grpSpPr>
        <a:xfrm>
          <a:off x="0" y="0"/>
          <a:ext cx="0" cy="0"/>
          <a:chOff x="0" y="0"/>
          <a:chExt cx="0" cy="0"/>
        </a:xfrm>
      </p:grpSpPr>
      <p:pic>
        <p:nvPicPr>
          <p:cNvPr id="13" name="Google Shape;13;p9"/>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4" name="Google Shape;14;p9"/>
          <p:cNvPicPr preferRelativeResize="0"/>
          <p:nvPr/>
        </p:nvPicPr>
        <p:blipFill rotWithShape="1">
          <a:blip r:embed="rId3">
            <a:alphaModFix/>
          </a:blip>
          <a:srcRect/>
          <a:stretch/>
        </p:blipFill>
        <p:spPr>
          <a:xfrm>
            <a:off x="-23147" y="-228600"/>
            <a:ext cx="12191675" cy="6858000"/>
          </a:xfrm>
          <a:prstGeom prst="rect">
            <a:avLst/>
          </a:prstGeom>
          <a:noFill/>
          <a:ln>
            <a:noFill/>
          </a:ln>
        </p:spPr>
      </p:pic>
      <p:sp>
        <p:nvSpPr>
          <p:cNvPr id="15" name="Google Shape;15;p9"/>
          <p:cNvSpPr txBox="1">
            <a:spLocks noGrp="1"/>
          </p:cNvSpPr>
          <p:nvPr>
            <p:ph type="title"/>
          </p:nvPr>
        </p:nvSpPr>
        <p:spPr>
          <a:xfrm>
            <a:off x="2291379" y="1129553"/>
            <a:ext cx="7562625" cy="10650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9"/>
          <p:cNvPicPr preferRelativeResize="0"/>
          <p:nvPr/>
        </p:nvPicPr>
        <p:blipFill rotWithShape="1">
          <a:blip r:embed="rId4">
            <a:alphaModFix/>
          </a:blip>
          <a:srcRect/>
          <a:stretch/>
        </p:blipFill>
        <p:spPr>
          <a:xfrm>
            <a:off x="8680330" y="2622254"/>
            <a:ext cx="912020" cy="912020"/>
          </a:xfrm>
          <a:prstGeom prst="rect">
            <a:avLst/>
          </a:prstGeom>
          <a:noFill/>
          <a:ln>
            <a:noFill/>
          </a:ln>
        </p:spPr>
      </p:pic>
      <p:sp>
        <p:nvSpPr>
          <p:cNvPr id="17" name="Google Shape;17;p9"/>
          <p:cNvSpPr txBox="1">
            <a:spLocks noGrp="1"/>
          </p:cNvSpPr>
          <p:nvPr>
            <p:ph type="body" idx="1"/>
          </p:nvPr>
        </p:nvSpPr>
        <p:spPr>
          <a:xfrm>
            <a:off x="2291379" y="2302136"/>
            <a:ext cx="7562625" cy="40556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 name="Google Shape;18;p9"/>
          <p:cNvSpPr/>
          <p:nvPr/>
        </p:nvSpPr>
        <p:spPr>
          <a:xfrm>
            <a:off x="0" y="6812673"/>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18"/>
          <p:cNvSpPr/>
          <p:nvPr/>
        </p:nvSpPr>
        <p:spPr>
          <a:xfrm>
            <a:off x="0" y="6705600"/>
            <a:ext cx="12192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 name="Google Shape;83;p18"/>
          <p:cNvSpPr/>
          <p:nvPr/>
        </p:nvSpPr>
        <p:spPr>
          <a:xfrm>
            <a:off x="0" y="0"/>
            <a:ext cx="12192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4" name="Google Shape;84;p18"/>
          <p:cNvSpPr/>
          <p:nvPr/>
        </p:nvSpPr>
        <p:spPr>
          <a:xfrm>
            <a:off x="1198880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5" name="Google Shape;85;p18"/>
          <p:cNvSpPr/>
          <p:nvPr/>
        </p:nvSpPr>
        <p:spPr>
          <a:xfrm>
            <a:off x="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6" name="Google Shape;86;p18"/>
          <p:cNvSpPr/>
          <p:nvPr/>
        </p:nvSpPr>
        <p:spPr>
          <a:xfrm>
            <a:off x="211328" y="6400801"/>
            <a:ext cx="11777472" cy="30956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7" name="Google Shape;87;p18"/>
          <p:cNvSpPr/>
          <p:nvPr/>
        </p:nvSpPr>
        <p:spPr>
          <a:xfrm>
            <a:off x="203200" y="158496"/>
            <a:ext cx="11777472" cy="654710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8" name="Google Shape;88;p18"/>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8"/>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18"/>
          <p:cNvSpPr txBox="1">
            <a:spLocks noGrp="1"/>
          </p:cNvSpPr>
          <p:nvPr>
            <p:ph type="sldNum" idx="12"/>
          </p:nvPr>
        </p:nvSpPr>
        <p:spPr>
          <a:xfrm>
            <a:off x="5689600" y="6324600"/>
            <a:ext cx="812800" cy="44132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FFFFFF"/>
                </a:solidFill>
                <a:latin typeface="Century Gothic"/>
                <a:ea typeface="Century Gothic"/>
                <a:cs typeface="Century Gothic"/>
                <a:sym typeface="Century Gothic"/>
              </a:defRPr>
            </a:lvl1pPr>
            <a:lvl2pPr marL="0" marR="0" lvl="1" indent="0" algn="l" rtl="0">
              <a:spcBef>
                <a:spcPts val="0"/>
              </a:spcBef>
              <a:buNone/>
              <a:defRPr sz="1800">
                <a:solidFill>
                  <a:srgbClr val="FFFFFF"/>
                </a:solidFill>
                <a:latin typeface="Century Gothic"/>
                <a:ea typeface="Century Gothic"/>
                <a:cs typeface="Century Gothic"/>
                <a:sym typeface="Century Gothic"/>
              </a:defRPr>
            </a:lvl2pPr>
            <a:lvl3pPr marL="0" marR="0" lvl="2" indent="0" algn="l" rtl="0">
              <a:spcBef>
                <a:spcPts val="0"/>
              </a:spcBef>
              <a:buNone/>
              <a:defRPr sz="1800">
                <a:solidFill>
                  <a:srgbClr val="FFFFFF"/>
                </a:solidFill>
                <a:latin typeface="Century Gothic"/>
                <a:ea typeface="Century Gothic"/>
                <a:cs typeface="Century Gothic"/>
                <a:sym typeface="Century Gothic"/>
              </a:defRPr>
            </a:lvl3pPr>
            <a:lvl4pPr marL="0" marR="0" lvl="3" indent="0" algn="l" rtl="0">
              <a:spcBef>
                <a:spcPts val="0"/>
              </a:spcBef>
              <a:buNone/>
              <a:defRPr sz="1800">
                <a:solidFill>
                  <a:srgbClr val="FFFFFF"/>
                </a:solidFill>
                <a:latin typeface="Century Gothic"/>
                <a:ea typeface="Century Gothic"/>
                <a:cs typeface="Century Gothic"/>
                <a:sym typeface="Century Gothic"/>
              </a:defRPr>
            </a:lvl4pPr>
            <a:lvl5pPr marL="0" marR="0" lvl="4" indent="0" algn="l" rtl="0">
              <a:spcBef>
                <a:spcPts val="0"/>
              </a:spcBef>
              <a:buNone/>
              <a:defRPr sz="1800">
                <a:solidFill>
                  <a:srgbClr val="FFFFFF"/>
                </a:solidFill>
                <a:latin typeface="Century Gothic"/>
                <a:ea typeface="Century Gothic"/>
                <a:cs typeface="Century Gothic"/>
                <a:sym typeface="Century Gothic"/>
              </a:defRPr>
            </a:lvl5pPr>
            <a:lvl6pPr marL="0" marR="0" lvl="5" indent="0" algn="l" rtl="0">
              <a:spcBef>
                <a:spcPts val="0"/>
              </a:spcBef>
              <a:buNone/>
              <a:defRPr sz="1800">
                <a:solidFill>
                  <a:srgbClr val="FFFFFF"/>
                </a:solidFill>
                <a:latin typeface="Century Gothic"/>
                <a:ea typeface="Century Gothic"/>
                <a:cs typeface="Century Gothic"/>
                <a:sym typeface="Century Gothic"/>
              </a:defRPr>
            </a:lvl6pPr>
            <a:lvl7pPr marL="0" marR="0" lvl="6" indent="0" algn="l" rtl="0">
              <a:spcBef>
                <a:spcPts val="0"/>
              </a:spcBef>
              <a:buNone/>
              <a:defRPr sz="1800">
                <a:solidFill>
                  <a:srgbClr val="FFFFFF"/>
                </a:solidFill>
                <a:latin typeface="Century Gothic"/>
                <a:ea typeface="Century Gothic"/>
                <a:cs typeface="Century Gothic"/>
                <a:sym typeface="Century Gothic"/>
              </a:defRPr>
            </a:lvl7pPr>
            <a:lvl8pPr marL="0" marR="0" lvl="7" indent="0" algn="l" rtl="0">
              <a:spcBef>
                <a:spcPts val="0"/>
              </a:spcBef>
              <a:buNone/>
              <a:defRPr sz="1800">
                <a:solidFill>
                  <a:srgbClr val="FFFFFF"/>
                </a:solidFill>
                <a:latin typeface="Century Gothic"/>
                <a:ea typeface="Century Gothic"/>
                <a:cs typeface="Century Gothic"/>
                <a:sym typeface="Century Gothic"/>
              </a:defRPr>
            </a:lvl8pPr>
            <a:lvl9pPr marL="0" marR="0" lvl="8" indent="0" algn="l" rtl="0">
              <a:spcBef>
                <a:spcPts val="0"/>
              </a:spcBef>
              <a:buNone/>
              <a:defRPr sz="1800">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9"/>
        <p:cNvGrpSpPr/>
        <p:nvPr/>
      </p:nvGrpSpPr>
      <p:grpSpPr>
        <a:xfrm>
          <a:off x="0" y="0"/>
          <a:ext cx="0" cy="0"/>
          <a:chOff x="0" y="0"/>
          <a:chExt cx="0" cy="0"/>
        </a:xfrm>
      </p:grpSpPr>
      <p:pic>
        <p:nvPicPr>
          <p:cNvPr id="20" name="Google Shape;20;p10"/>
          <p:cNvPicPr preferRelativeResize="0"/>
          <p:nvPr/>
        </p:nvPicPr>
        <p:blipFill rotWithShape="1">
          <a:blip r:embed="rId2">
            <a:alphaModFix/>
          </a:blip>
          <a:srcRect r="10607"/>
          <a:stretch/>
        </p:blipFill>
        <p:spPr>
          <a:xfrm>
            <a:off x="0" y="0"/>
            <a:ext cx="10898659" cy="6857999"/>
          </a:xfrm>
          <a:prstGeom prst="rect">
            <a:avLst/>
          </a:prstGeom>
          <a:noFill/>
          <a:ln>
            <a:noFill/>
          </a:ln>
        </p:spPr>
      </p:pic>
      <p:pic>
        <p:nvPicPr>
          <p:cNvPr id="21" name="Google Shape;21;p10"/>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2" name="Google Shape;22;p10"/>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a:spLocks noGrp="1"/>
          </p:cNvSpPr>
          <p:nvPr>
            <p:ph type="pic" idx="2"/>
          </p:nvPr>
        </p:nvSpPr>
        <p:spPr>
          <a:xfrm>
            <a:off x="0" y="3456417"/>
            <a:ext cx="12192000" cy="335493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0"/>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0"/>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6"/>
        <p:cNvGrpSpPr/>
        <p:nvPr/>
      </p:nvGrpSpPr>
      <p:grpSpPr>
        <a:xfrm>
          <a:off x="0" y="0"/>
          <a:ext cx="0" cy="0"/>
          <a:chOff x="0" y="0"/>
          <a:chExt cx="0" cy="0"/>
        </a:xfrm>
      </p:grpSpPr>
      <p:pic>
        <p:nvPicPr>
          <p:cNvPr id="27" name="Google Shape;27;p11"/>
          <p:cNvPicPr preferRelativeResize="0"/>
          <p:nvPr/>
        </p:nvPicPr>
        <p:blipFill rotWithShape="1">
          <a:blip r:embed="rId2">
            <a:alphaModFix/>
          </a:blip>
          <a:srcRect r="9594"/>
          <a:stretch/>
        </p:blipFill>
        <p:spPr>
          <a:xfrm>
            <a:off x="0" y="0"/>
            <a:ext cx="11022227" cy="6857999"/>
          </a:xfrm>
          <a:prstGeom prst="rect">
            <a:avLst/>
          </a:prstGeom>
          <a:noFill/>
          <a:ln>
            <a:noFill/>
          </a:ln>
        </p:spPr>
      </p:pic>
      <p:pic>
        <p:nvPicPr>
          <p:cNvPr id="28" name="Google Shape;28;p11"/>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9" name="Google Shape;29;p11"/>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a:spLocks noGrp="1"/>
          </p:cNvSpPr>
          <p:nvPr>
            <p:ph type="pic" idx="2"/>
          </p:nvPr>
        </p:nvSpPr>
        <p:spPr>
          <a:xfrm>
            <a:off x="0" y="931498"/>
            <a:ext cx="7008813" cy="588047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11"/>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1"/>
          <p:cNvSpPr/>
          <p:nvPr/>
        </p:nvSpPr>
        <p:spPr>
          <a:xfrm>
            <a:off x="0" y="6820367"/>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33"/>
        <p:cNvGrpSpPr/>
        <p:nvPr/>
      </p:nvGrpSpPr>
      <p:grpSpPr>
        <a:xfrm>
          <a:off x="0" y="0"/>
          <a:ext cx="0" cy="0"/>
          <a:chOff x="0" y="0"/>
          <a:chExt cx="0" cy="0"/>
        </a:xfrm>
      </p:grpSpPr>
      <p:pic>
        <p:nvPicPr>
          <p:cNvPr id="34" name="Google Shape;34;p12"/>
          <p:cNvPicPr preferRelativeResize="0"/>
          <p:nvPr/>
        </p:nvPicPr>
        <p:blipFill rotWithShape="1">
          <a:blip r:embed="rId2">
            <a:alphaModFix/>
          </a:blip>
          <a:srcRect r="12128"/>
          <a:stretch/>
        </p:blipFill>
        <p:spPr>
          <a:xfrm>
            <a:off x="0" y="0"/>
            <a:ext cx="10713308" cy="6857999"/>
          </a:xfrm>
          <a:prstGeom prst="rect">
            <a:avLst/>
          </a:prstGeom>
          <a:noFill/>
          <a:ln>
            <a:noFill/>
          </a:ln>
        </p:spPr>
      </p:pic>
      <p:pic>
        <p:nvPicPr>
          <p:cNvPr id="35" name="Google Shape;35;p12"/>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36" name="Google Shape;36;p12"/>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2"/>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 name="Google Shape;38;p12"/>
          <p:cNvSpPr txBox="1">
            <a:spLocks noGrp="1"/>
          </p:cNvSpPr>
          <p:nvPr>
            <p:ph type="body" idx="1"/>
          </p:nvPr>
        </p:nvSpPr>
        <p:spPr>
          <a:xfrm>
            <a:off x="1172583" y="1697389"/>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body" idx="2"/>
          </p:nvPr>
        </p:nvSpPr>
        <p:spPr>
          <a:xfrm>
            <a:off x="1172582" y="3287942"/>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1172584" y="4904822"/>
            <a:ext cx="9818920"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pic>
        <p:nvPicPr>
          <p:cNvPr id="42" name="Google Shape;42;p13"/>
          <p:cNvPicPr preferRelativeResize="0"/>
          <p:nvPr/>
        </p:nvPicPr>
        <p:blipFill rotWithShape="1">
          <a:blip r:embed="rId2">
            <a:alphaModFix/>
          </a:blip>
          <a:srcRect/>
          <a:stretch/>
        </p:blipFill>
        <p:spPr>
          <a:xfrm>
            <a:off x="10965783" y="358445"/>
            <a:ext cx="870608" cy="741586"/>
          </a:xfrm>
          <a:prstGeom prst="rect">
            <a:avLst/>
          </a:prstGeom>
          <a:noFill/>
          <a:ln>
            <a:noFill/>
          </a:ln>
        </p:spPr>
      </p:pic>
      <p:sp>
        <p:nvSpPr>
          <p:cNvPr id="43" name="Google Shape;43;p13"/>
          <p:cNvSpPr txBox="1"/>
          <p:nvPr/>
        </p:nvSpPr>
        <p:spPr>
          <a:xfrm>
            <a:off x="8956532" y="563232"/>
            <a:ext cx="1962150" cy="4154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Arial"/>
                <a:ea typeface="Arial"/>
                <a:cs typeface="Arial"/>
                <a:sym typeface="Arial"/>
              </a:rPr>
              <a:t>National Aeronautics and</a:t>
            </a:r>
            <a:endParaRPr/>
          </a:p>
          <a:p>
            <a:pPr marL="0" marR="0" lvl="0" indent="0" algn="r" rtl="0">
              <a:spcBef>
                <a:spcPts val="0"/>
              </a:spcBef>
              <a:spcAft>
                <a:spcPts val="0"/>
              </a:spcAft>
              <a:buNone/>
            </a:pPr>
            <a:r>
              <a:rPr lang="en-US" sz="1050">
                <a:solidFill>
                  <a:schemeClr val="dk1"/>
                </a:solidFill>
                <a:latin typeface="Arial"/>
                <a:ea typeface="Arial"/>
                <a:cs typeface="Arial"/>
                <a:sym typeface="Arial"/>
              </a:rPr>
              <a:t>Space Administration</a:t>
            </a:r>
            <a:endParaRPr sz="1050">
              <a:solidFill>
                <a:schemeClr val="dk1"/>
              </a:solidFill>
              <a:latin typeface="Arial"/>
              <a:ea typeface="Arial"/>
              <a:cs typeface="Arial"/>
              <a:sym typeface="Arial"/>
            </a:endParaRPr>
          </a:p>
        </p:txBody>
      </p:sp>
      <p:cxnSp>
        <p:nvCxnSpPr>
          <p:cNvPr id="44" name="Google Shape;44;p13"/>
          <p:cNvCxnSpPr/>
          <p:nvPr/>
        </p:nvCxnSpPr>
        <p:spPr>
          <a:xfrm>
            <a:off x="10942232" y="425120"/>
            <a:ext cx="0" cy="616952"/>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pic>
        <p:nvPicPr>
          <p:cNvPr id="46" name="Google Shape;46;p14"/>
          <p:cNvPicPr preferRelativeResize="0"/>
          <p:nvPr/>
        </p:nvPicPr>
        <p:blipFill rotWithShape="1">
          <a:blip r:embed="rId2">
            <a:alphaModFix/>
          </a:blip>
          <a:srcRect r="10303"/>
          <a:stretch/>
        </p:blipFill>
        <p:spPr>
          <a:xfrm>
            <a:off x="0" y="0"/>
            <a:ext cx="10935730" cy="6857999"/>
          </a:xfrm>
          <a:prstGeom prst="rect">
            <a:avLst/>
          </a:prstGeom>
          <a:noFill/>
          <a:ln>
            <a:noFill/>
          </a:ln>
        </p:spPr>
      </p:pic>
      <p:pic>
        <p:nvPicPr>
          <p:cNvPr id="47" name="Google Shape;47;p14"/>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48" name="Google Shape;48;p14"/>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4"/>
          <p:cNvSpPr>
            <a:spLocks noGrp="1"/>
          </p:cNvSpPr>
          <p:nvPr>
            <p:ph type="pic" idx="2"/>
          </p:nvPr>
        </p:nvSpPr>
        <p:spPr>
          <a:xfrm>
            <a:off x="5183187" y="931498"/>
            <a:ext cx="7008813" cy="588078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14"/>
          <p:cNvSpPr txBox="1">
            <a:spLocks noGrp="1"/>
          </p:cNvSpPr>
          <p:nvPr>
            <p:ph type="body" idx="1"/>
          </p:nvPr>
        </p:nvSpPr>
        <p:spPr>
          <a:xfrm>
            <a:off x="1000125" y="931498"/>
            <a:ext cx="3743997" cy="58807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4"/>
          <p:cNvSpPr/>
          <p:nvPr/>
        </p:nvSpPr>
        <p:spPr>
          <a:xfrm>
            <a:off x="0" y="6812281"/>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H">
  <p:cSld name="Title and Content H">
    <p:spTree>
      <p:nvGrpSpPr>
        <p:cNvPr id="1" name="Shape 52"/>
        <p:cNvGrpSpPr/>
        <p:nvPr/>
      </p:nvGrpSpPr>
      <p:grpSpPr>
        <a:xfrm>
          <a:off x="0" y="0"/>
          <a:ext cx="0" cy="0"/>
          <a:chOff x="0" y="0"/>
          <a:chExt cx="0" cy="0"/>
        </a:xfrm>
      </p:grpSpPr>
      <p:pic>
        <p:nvPicPr>
          <p:cNvPr id="53" name="Google Shape;53;p15"/>
          <p:cNvPicPr preferRelativeResize="0"/>
          <p:nvPr/>
        </p:nvPicPr>
        <p:blipFill rotWithShape="1">
          <a:blip r:embed="rId2">
            <a:alphaModFix/>
          </a:blip>
          <a:srcRect r="12736"/>
          <a:stretch/>
        </p:blipFill>
        <p:spPr>
          <a:xfrm>
            <a:off x="0" y="3437552"/>
            <a:ext cx="10639168" cy="6857999"/>
          </a:xfrm>
          <a:prstGeom prst="rect">
            <a:avLst/>
          </a:prstGeom>
          <a:noFill/>
          <a:ln>
            <a:noFill/>
          </a:ln>
        </p:spPr>
      </p:pic>
      <p:pic>
        <p:nvPicPr>
          <p:cNvPr id="54" name="Google Shape;54;p15"/>
          <p:cNvPicPr preferRelativeResize="0"/>
          <p:nvPr/>
        </p:nvPicPr>
        <p:blipFill rotWithShape="1">
          <a:blip r:embed="rId3">
            <a:alphaModFix/>
          </a:blip>
          <a:srcRect r="91792" b="87748"/>
          <a:stretch/>
        </p:blipFill>
        <p:spPr>
          <a:xfrm>
            <a:off x="-610" y="3528370"/>
            <a:ext cx="1000735" cy="840259"/>
          </a:xfrm>
          <a:prstGeom prst="rect">
            <a:avLst/>
          </a:prstGeom>
          <a:noFill/>
          <a:ln>
            <a:noFill/>
          </a:ln>
        </p:spPr>
      </p:pic>
      <p:sp>
        <p:nvSpPr>
          <p:cNvPr id="55" name="Google Shape;55;p15"/>
          <p:cNvSpPr txBox="1">
            <a:spLocks noGrp="1"/>
          </p:cNvSpPr>
          <p:nvPr>
            <p:ph type="title"/>
          </p:nvPr>
        </p:nvSpPr>
        <p:spPr>
          <a:xfrm>
            <a:off x="1000125" y="3794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a:spLocks noGrp="1"/>
          </p:cNvSpPr>
          <p:nvPr>
            <p:ph type="pic" idx="2"/>
          </p:nvPr>
        </p:nvSpPr>
        <p:spPr>
          <a:xfrm>
            <a:off x="0" y="46648"/>
            <a:ext cx="12192000" cy="3390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5"/>
          <p:cNvSpPr txBox="1">
            <a:spLocks noGrp="1"/>
          </p:cNvSpPr>
          <p:nvPr>
            <p:ph type="body" idx="1"/>
          </p:nvPr>
        </p:nvSpPr>
        <p:spPr>
          <a:xfrm>
            <a:off x="1000125" y="4432151"/>
            <a:ext cx="10233148"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p:nvPr/>
        </p:nvSpPr>
        <p:spPr>
          <a:xfrm>
            <a:off x="0" y="0"/>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61" name="Google Shape;61;p16"/>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62" name="Google Shape;62;p16"/>
          <p:cNvSpPr txBox="1">
            <a:spLocks noGrp="1"/>
          </p:cNvSpPr>
          <p:nvPr>
            <p:ph type="body" idx="1"/>
          </p:nvPr>
        </p:nvSpPr>
        <p:spPr>
          <a:xfrm>
            <a:off x="4833257" y="5695688"/>
            <a:ext cx="6400015" cy="1114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
          <p:cNvSpPr txBox="1">
            <a:spLocks noGrp="1"/>
          </p:cNvSpPr>
          <p:nvPr>
            <p:ph type="body" idx="2"/>
          </p:nvPr>
        </p:nvSpPr>
        <p:spPr>
          <a:xfrm>
            <a:off x="1000125" y="1165799"/>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4833257" y="1805049"/>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6"/>
          <p:cNvSpPr txBox="1">
            <a:spLocks noGrp="1"/>
          </p:cNvSpPr>
          <p:nvPr>
            <p:ph type="body" idx="4"/>
          </p:nvPr>
        </p:nvSpPr>
        <p:spPr>
          <a:xfrm>
            <a:off x="1000125" y="5058581"/>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body" idx="5"/>
          </p:nvPr>
        </p:nvSpPr>
        <p:spPr>
          <a:xfrm>
            <a:off x="1000125" y="3063682"/>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6"/>
          </p:nvPr>
        </p:nvSpPr>
        <p:spPr>
          <a:xfrm>
            <a:off x="4833257" y="3732286"/>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9" name="Google Shape;69;p16"/>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2">
  <p:cSld name="Key Points 2">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72" name="Google Shape;72;p17"/>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73" name="Google Shape;73;p17"/>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8261871" y="2383475"/>
            <a:ext cx="2961573" cy="44217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body" idx="2"/>
          </p:nvPr>
        </p:nvSpPr>
        <p:spPr>
          <a:xfrm>
            <a:off x="1000126" y="1102299"/>
            <a:ext cx="2958688"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7"/>
          <p:cNvSpPr txBox="1">
            <a:spLocks noGrp="1"/>
          </p:cNvSpPr>
          <p:nvPr>
            <p:ph type="body" idx="3"/>
          </p:nvPr>
        </p:nvSpPr>
        <p:spPr>
          <a:xfrm>
            <a:off x="1000125" y="2376662"/>
            <a:ext cx="2958689"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body" idx="4"/>
          </p:nvPr>
        </p:nvSpPr>
        <p:spPr>
          <a:xfrm>
            <a:off x="8261871" y="1097604"/>
            <a:ext cx="2961573"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body" idx="5"/>
          </p:nvPr>
        </p:nvSpPr>
        <p:spPr>
          <a:xfrm>
            <a:off x="4496695" y="1097605"/>
            <a:ext cx="3227295"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6"/>
          </p:nvPr>
        </p:nvSpPr>
        <p:spPr>
          <a:xfrm>
            <a:off x="4496695" y="2376662"/>
            <a:ext cx="3227295"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7"/>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evelop.larc.nasa.gov/projects.php"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evelop.larc.nasa.gov/pdfs/Brochure_RecruitingFlyer2019_e.pdf" TargetMode="External"/><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develop.larc.nasa.gov/projects.php" TargetMode="External"/><Relationship Id="rId4" Type="http://schemas.openxmlformats.org/officeDocument/2006/relationships/hyperlink" Target="http://resizeimage.net/" TargetMode="External"/><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evelop.larc.nasa.gov/2018/fall/ChesapeakeBayAgII.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develop.larc.nasa.gov/2018/fall/OhioRiverValleyTI.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2291373" y="1082230"/>
            <a:ext cx="9375904" cy="1241878"/>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1B57AF"/>
              </a:buClr>
              <a:buSzPts val="5500"/>
              <a:buFont typeface="Century Gothic"/>
              <a:buNone/>
            </a:pPr>
            <a:r>
              <a:rPr lang="en-US" sz="5500" b="1" i="0" u="none" strike="noStrike" cap="none" dirty="0">
                <a:solidFill>
                  <a:srgbClr val="1B57AF"/>
                </a:solidFill>
                <a:latin typeface="Century Gothic"/>
                <a:ea typeface="Century Gothic"/>
                <a:cs typeface="Century Gothic"/>
                <a:sym typeface="Century Gothic"/>
              </a:rPr>
              <a:t>Website Image</a:t>
            </a:r>
            <a:br>
              <a:rPr lang="en-US" sz="5500" b="1" i="0" u="none" strike="noStrike" cap="none" dirty="0">
                <a:solidFill>
                  <a:srgbClr val="1B57AF"/>
                </a:solidFill>
                <a:latin typeface="Century Gothic"/>
                <a:ea typeface="Century Gothic"/>
                <a:cs typeface="Century Gothic"/>
                <a:sym typeface="Century Gothic"/>
              </a:rPr>
            </a:br>
            <a:r>
              <a:rPr lang="en-US" sz="2800" b="1" dirty="0">
                <a:solidFill>
                  <a:srgbClr val="3F3F3F"/>
                </a:solidFill>
                <a:latin typeface="Century Gothic"/>
                <a:ea typeface="Century Gothic"/>
                <a:cs typeface="Century Gothic"/>
                <a:sym typeface="Century Gothic"/>
              </a:rPr>
              <a:t>Spring 2020</a:t>
            </a:r>
            <a:endParaRPr sz="2800" b="1" i="0" u="none" strike="noStrike" cap="none" dirty="0">
              <a:solidFill>
                <a:srgbClr val="3F3F3F"/>
              </a:solidFill>
              <a:latin typeface="Century Gothic"/>
              <a:ea typeface="Century Gothic"/>
              <a:cs typeface="Century Gothic"/>
              <a:sym typeface="Century Gothic"/>
            </a:endParaRPr>
          </a:p>
        </p:txBody>
      </p:sp>
      <p:sp>
        <p:nvSpPr>
          <p:cNvPr id="97" name="Google Shape;97;p1"/>
          <p:cNvSpPr txBox="1"/>
          <p:nvPr/>
        </p:nvSpPr>
        <p:spPr>
          <a:xfrm>
            <a:off x="2291373" y="3024492"/>
            <a:ext cx="9193056" cy="99617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Project Short Title</a:t>
            </a:r>
            <a:endParaRPr/>
          </a:p>
          <a:p>
            <a:pPr marL="0" marR="0" lvl="0" indent="0" algn="l" rtl="0">
              <a:lnSpc>
                <a:spcPct val="90000"/>
              </a:lnSpc>
              <a:spcBef>
                <a:spcPts val="100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DEVELOP Node Name (Example: Virginia – Langley)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i="0" u="none" strike="noStrike" cap="none" dirty="0">
                <a:solidFill>
                  <a:srgbClr val="1B57AF"/>
                </a:solidFill>
                <a:latin typeface="Century Gothic"/>
                <a:ea typeface="Century Gothic"/>
                <a:cs typeface="Century Gothic"/>
                <a:sym typeface="Century Gothic"/>
              </a:rPr>
              <a:t>Web Image: </a:t>
            </a:r>
            <a:r>
              <a:rPr lang="en-US" sz="4200" b="0" i="0" u="none" strike="noStrike" cap="none" dirty="0">
                <a:solidFill>
                  <a:srgbClr val="1B57AF"/>
                </a:solidFill>
                <a:latin typeface="Century Gothic"/>
                <a:ea typeface="Century Gothic"/>
                <a:cs typeface="Century Gothic"/>
                <a:sym typeface="Century Gothic"/>
              </a:rPr>
              <a:t>Purpose &amp; Overview</a:t>
            </a:r>
            <a:endParaRPr dirty="0"/>
          </a:p>
        </p:txBody>
      </p:sp>
      <p:sp>
        <p:nvSpPr>
          <p:cNvPr id="104" name="Google Shape;104;p2"/>
          <p:cNvSpPr txBox="1"/>
          <p:nvPr/>
        </p:nvSpPr>
        <p:spPr>
          <a:xfrm>
            <a:off x="392106" y="993648"/>
            <a:ext cx="5447977"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rgbClr val="3F3F3F"/>
                </a:solidFill>
                <a:latin typeface="Century Gothic"/>
                <a:ea typeface="Century Gothic"/>
                <a:cs typeface="Century Gothic"/>
                <a:sym typeface="Century Gothic"/>
              </a:rPr>
              <a:t>This image should be an attractive, </a:t>
            </a:r>
            <a:r>
              <a:rPr lang="en-US" sz="2000" b="1" i="0" u="none" strike="noStrike" cap="none" dirty="0">
                <a:solidFill>
                  <a:srgbClr val="3F3F3F"/>
                </a:solidFill>
                <a:latin typeface="Century Gothic"/>
                <a:ea typeface="Century Gothic"/>
                <a:cs typeface="Century Gothic"/>
                <a:sym typeface="Century Gothic"/>
              </a:rPr>
              <a:t>processed image of your study area </a:t>
            </a:r>
            <a:r>
              <a:rPr lang="en-US" sz="2000" b="0" i="0" u="none" strike="noStrike" cap="none" dirty="0">
                <a:solidFill>
                  <a:srgbClr val="3F3F3F"/>
                </a:solidFill>
                <a:latin typeface="Century Gothic"/>
                <a:ea typeface="Century Gothic"/>
                <a:cs typeface="Century Gothic"/>
                <a:sym typeface="Century Gothic"/>
              </a:rPr>
              <a:t>that will be</a:t>
            </a:r>
            <a:r>
              <a:rPr lang="en-US" sz="2000" b="1" i="0" u="none" strike="noStrike" cap="none" dirty="0">
                <a:solidFill>
                  <a:srgbClr val="3F3F3F"/>
                </a:solidFill>
                <a:latin typeface="Century Gothic"/>
                <a:ea typeface="Century Gothic"/>
                <a:cs typeface="Century Gothic"/>
                <a:sym typeface="Century Gothic"/>
              </a:rPr>
              <a:t> used to represent the project</a:t>
            </a:r>
            <a:r>
              <a:rPr lang="en-US" sz="2000" b="0" i="0" u="none" strike="noStrike" cap="none" dirty="0">
                <a:solidFill>
                  <a:srgbClr val="3F3F3F"/>
                </a:solidFill>
                <a:latin typeface="Century Gothic"/>
                <a:ea typeface="Century Gothic"/>
                <a:cs typeface="Century Gothic"/>
                <a:sym typeface="Century Gothic"/>
              </a:rPr>
              <a:t>. This image will be used as </a:t>
            </a:r>
            <a:r>
              <a:rPr lang="en-US" sz="2000" b="1" i="0" u="none" strike="noStrike" cap="none" dirty="0">
                <a:solidFill>
                  <a:srgbClr val="3F3F3F"/>
                </a:solidFill>
                <a:latin typeface="Century Gothic"/>
                <a:ea typeface="Century Gothic"/>
                <a:cs typeface="Century Gothic"/>
                <a:sym typeface="Century Gothic"/>
              </a:rPr>
              <a:t>a</a:t>
            </a:r>
            <a:r>
              <a:rPr lang="en-US" sz="2000" b="0" i="0" u="none" strike="noStrike" cap="none" dirty="0">
                <a:solidFill>
                  <a:srgbClr val="3F3F3F"/>
                </a:solidFill>
                <a:latin typeface="Century Gothic"/>
                <a:ea typeface="Century Gothic"/>
                <a:cs typeface="Century Gothic"/>
                <a:sym typeface="Century Gothic"/>
              </a:rPr>
              <a:t> </a:t>
            </a:r>
            <a:r>
              <a:rPr lang="en-US" sz="2000" b="1" i="0" u="none" strike="noStrike" cap="none" dirty="0">
                <a:solidFill>
                  <a:srgbClr val="3F3F3F"/>
                </a:solidFill>
                <a:latin typeface="Century Gothic"/>
                <a:ea typeface="Century Gothic"/>
                <a:cs typeface="Century Gothic"/>
                <a:sym typeface="Century Gothic"/>
              </a:rPr>
              <a:t>cover image on the project page </a:t>
            </a:r>
            <a:r>
              <a:rPr lang="en-US" sz="2000" b="0" i="0" u="none" strike="noStrike" cap="none" dirty="0">
                <a:solidFill>
                  <a:srgbClr val="3F3F3F"/>
                </a:solidFill>
                <a:latin typeface="Century Gothic"/>
                <a:ea typeface="Century Gothic"/>
                <a:cs typeface="Century Gothic"/>
                <a:sym typeface="Century Gothic"/>
              </a:rPr>
              <a:t>of the </a:t>
            </a:r>
            <a:r>
              <a:rPr lang="en-US" sz="2000" b="0" i="0" u="sng" strike="noStrike" cap="none" dirty="0">
                <a:solidFill>
                  <a:srgbClr val="3F3F3F"/>
                </a:solidFill>
                <a:latin typeface="Century Gothic"/>
                <a:ea typeface="Century Gothic"/>
                <a:cs typeface="Century Gothic"/>
                <a:sym typeface="Century Gothic"/>
                <a:hlinkClick r:id="rId3"/>
              </a:rPr>
              <a:t>DEVELOP website</a:t>
            </a:r>
            <a:r>
              <a:rPr lang="en-US" sz="2000" b="0" i="0" u="none" strike="noStrike" cap="none" dirty="0">
                <a:solidFill>
                  <a:srgbClr val="3F3F3F"/>
                </a:solidFill>
                <a:latin typeface="Century Gothic"/>
                <a:ea typeface="Century Gothic"/>
                <a:cs typeface="Century Gothic"/>
                <a:sym typeface="Century Gothic"/>
              </a:rPr>
              <a:t>, the project’s </a:t>
            </a:r>
            <a:r>
              <a:rPr lang="en-US" sz="2000" b="1" i="0" u="none" strike="noStrike" cap="none" dirty="0">
                <a:solidFill>
                  <a:srgbClr val="3F3F3F"/>
                </a:solidFill>
                <a:latin typeface="Century Gothic"/>
                <a:ea typeface="Century Gothic"/>
                <a:cs typeface="Century Gothic"/>
                <a:sym typeface="Century Gothic"/>
              </a:rPr>
              <a:t>close-out presentation image</a:t>
            </a:r>
            <a:r>
              <a:rPr lang="en-US" sz="2000" b="0" i="0" u="none" strike="noStrike" cap="none" dirty="0">
                <a:solidFill>
                  <a:srgbClr val="3F3F3F"/>
                </a:solidFill>
                <a:latin typeface="Century Gothic"/>
                <a:ea typeface="Century Gothic"/>
                <a:cs typeface="Century Gothic"/>
                <a:sym typeface="Century Gothic"/>
              </a:rPr>
              <a:t>, the project image on </a:t>
            </a:r>
            <a:r>
              <a:rPr lang="en-US" sz="2000" b="0" i="0" u="sng" strike="noStrike" cap="none" dirty="0">
                <a:solidFill>
                  <a:srgbClr val="3F3F3F"/>
                </a:solidFill>
                <a:latin typeface="Century Gothic"/>
                <a:ea typeface="Century Gothic"/>
                <a:cs typeface="Century Gothic"/>
                <a:sym typeface="Century Gothic"/>
                <a:hlinkClick r:id="rId4"/>
              </a:rPr>
              <a:t>NASA’s Applied Sciences eBooks</a:t>
            </a:r>
            <a:r>
              <a:rPr lang="en-US" sz="2000" b="0" i="0" u="none" strike="noStrike" cap="none" dirty="0">
                <a:solidFill>
                  <a:srgbClr val="3F3F3F"/>
                </a:solidFill>
                <a:latin typeface="Century Gothic"/>
                <a:ea typeface="Century Gothic"/>
                <a:cs typeface="Century Gothic"/>
                <a:sym typeface="Century Gothic"/>
              </a:rPr>
              <a:t> website, and imagery that can be used by </a:t>
            </a:r>
            <a:r>
              <a:rPr lang="en-US" sz="2000" b="1" i="0" u="none" strike="noStrike" cap="none" dirty="0">
                <a:solidFill>
                  <a:srgbClr val="3F3F3F"/>
                </a:solidFill>
                <a:latin typeface="Century Gothic"/>
                <a:ea typeface="Century Gothic"/>
                <a:cs typeface="Century Gothic"/>
                <a:sym typeface="Century Gothic"/>
              </a:rPr>
              <a:t>DEVELOP’s Communications Team</a:t>
            </a:r>
            <a:r>
              <a:rPr lang="en-US" sz="2000" b="0" i="0" u="none" strike="noStrike" cap="none" dirty="0">
                <a:solidFill>
                  <a:srgbClr val="3F3F3F"/>
                </a:solidFill>
                <a:latin typeface="Century Gothic"/>
                <a:ea typeface="Century Gothic"/>
                <a:cs typeface="Century Gothic"/>
                <a:sym typeface="Century Gothic"/>
              </a:rPr>
              <a:t> for future publications and </a:t>
            </a:r>
            <a:r>
              <a:rPr lang="en-US" sz="2000" b="0" i="0" u="sng" strike="noStrike" cap="none" dirty="0">
                <a:solidFill>
                  <a:srgbClr val="3F3F3F"/>
                </a:solidFill>
                <a:latin typeface="Century Gothic"/>
                <a:ea typeface="Century Gothic"/>
                <a:cs typeface="Century Gothic"/>
                <a:sym typeface="Century Gothic"/>
                <a:hlinkClick r:id="rId5"/>
              </a:rPr>
              <a:t>promotional materials</a:t>
            </a:r>
            <a:r>
              <a:rPr lang="en-US" sz="2000" b="0" i="0" u="none" strike="noStrike" cap="none" dirty="0">
                <a:solidFill>
                  <a:srgbClr val="3F3F3F"/>
                </a:solidFill>
                <a:latin typeface="Century Gothic"/>
                <a:ea typeface="Century Gothic"/>
                <a:cs typeface="Century Gothic"/>
                <a:sym typeface="Century Gothic"/>
              </a:rPr>
              <a:t>.</a:t>
            </a:r>
            <a:endParaRPr dirty="0"/>
          </a:p>
        </p:txBody>
      </p:sp>
      <p:pic>
        <p:nvPicPr>
          <p:cNvPr id="105" name="Google Shape;105;p2"/>
          <p:cNvPicPr preferRelativeResize="0"/>
          <p:nvPr/>
        </p:nvPicPr>
        <p:blipFill rotWithShape="1">
          <a:blip r:embed="rId6">
            <a:alphaModFix/>
          </a:blip>
          <a:srcRect/>
          <a:stretch/>
        </p:blipFill>
        <p:spPr>
          <a:xfrm>
            <a:off x="6096000" y="1066800"/>
            <a:ext cx="3539062" cy="2743200"/>
          </a:xfrm>
          <a:prstGeom prst="rect">
            <a:avLst/>
          </a:prstGeom>
          <a:noFill/>
          <a:ln w="38100" cap="flat" cmpd="sng">
            <a:solidFill>
              <a:srgbClr val="3F3F3F"/>
            </a:solidFill>
            <a:prstDash val="solid"/>
            <a:round/>
            <a:headEnd type="none" w="sm" len="sm"/>
            <a:tailEnd type="none" w="sm" len="sm"/>
          </a:ln>
        </p:spPr>
      </p:pic>
      <p:pic>
        <p:nvPicPr>
          <p:cNvPr id="106" name="Google Shape;106;p2"/>
          <p:cNvPicPr preferRelativeResize="0"/>
          <p:nvPr/>
        </p:nvPicPr>
        <p:blipFill rotWithShape="1">
          <a:blip r:embed="rId7">
            <a:alphaModFix/>
          </a:blip>
          <a:srcRect/>
          <a:stretch/>
        </p:blipFill>
        <p:spPr>
          <a:xfrm>
            <a:off x="8480599" y="2220766"/>
            <a:ext cx="3539062" cy="2743200"/>
          </a:xfrm>
          <a:prstGeom prst="rect">
            <a:avLst/>
          </a:prstGeom>
          <a:noFill/>
          <a:ln w="38100" cap="flat" cmpd="sng">
            <a:solidFill>
              <a:srgbClr val="3F3F3F"/>
            </a:solidFill>
            <a:prstDash val="solid"/>
            <a:round/>
            <a:headEnd type="none" w="sm" len="sm"/>
            <a:tailEnd type="none" w="sm" len="sm"/>
          </a:ln>
        </p:spPr>
      </p:pic>
      <p:pic>
        <p:nvPicPr>
          <p:cNvPr id="107" name="Google Shape;107;p2"/>
          <p:cNvPicPr preferRelativeResize="0"/>
          <p:nvPr/>
        </p:nvPicPr>
        <p:blipFill rotWithShape="1">
          <a:blip r:embed="rId8">
            <a:alphaModFix/>
          </a:blip>
          <a:srcRect/>
          <a:stretch/>
        </p:blipFill>
        <p:spPr>
          <a:xfrm>
            <a:off x="6096000" y="3984868"/>
            <a:ext cx="3539062" cy="2743200"/>
          </a:xfrm>
          <a:prstGeom prst="rect">
            <a:avLst/>
          </a:prstGeom>
          <a:noFill/>
          <a:ln w="38100" cap="flat" cmpd="sng">
            <a:solidFill>
              <a:srgbClr val="3F3F3F"/>
            </a:solidFill>
            <a:prstDash val="solid"/>
            <a:round/>
            <a:headEnd type="none" w="sm" len="sm"/>
            <a:tailEnd type="none" w="sm" len="sm"/>
          </a:ln>
        </p:spPr>
      </p:pic>
      <p:sp>
        <p:nvSpPr>
          <p:cNvPr id="108" name="Google Shape;108;p2"/>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09" name="Google Shape;109;p2"/>
          <p:cNvPicPr preferRelativeResize="0"/>
          <p:nvPr/>
        </p:nvPicPr>
        <p:blipFill rotWithShape="1">
          <a:blip r:embed="rId9">
            <a:alphaModFix/>
          </a:blip>
          <a:srcRect l="28904" t="16239" r="30073" b="57735"/>
          <a:stretch/>
        </p:blipFill>
        <p:spPr>
          <a:xfrm>
            <a:off x="880599" y="4866250"/>
            <a:ext cx="4190564" cy="1723744"/>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4557293" y="4735135"/>
            <a:ext cx="1412798" cy="794699"/>
          </a:xfrm>
          <a:prstGeom prst="rect">
            <a:avLst/>
          </a:prstGeom>
          <a:noFill/>
          <a:ln>
            <a:noFill/>
          </a:ln>
        </p:spPr>
      </p:pic>
      <p:sp>
        <p:nvSpPr>
          <p:cNvPr id="116" name="Google Shape;116;p3"/>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1B57AF"/>
              </a:buClr>
              <a:buSzPts val="4200"/>
              <a:buFont typeface="Century Gothic"/>
              <a:buNone/>
              <a:tabLst/>
              <a:defRPr/>
            </a:pPr>
            <a:r>
              <a:rPr kumimoji="0" lang="en-US" sz="4200" b="1"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Web Image: </a:t>
            </a:r>
            <a:r>
              <a:rPr kumimoji="0" lang="en-US" sz="4200" b="0"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Requirements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7" name="Google Shape;117;p3"/>
          <p:cNvSpPr txBox="1"/>
          <p:nvPr/>
        </p:nvSpPr>
        <p:spPr>
          <a:xfrm>
            <a:off x="282379" y="976884"/>
            <a:ext cx="6260925" cy="3740984"/>
          </a:xfrm>
          <a:prstGeom prst="rect">
            <a:avLst/>
          </a:prstGeom>
          <a:noFill/>
          <a:ln>
            <a:noFill/>
          </a:ln>
        </p:spPr>
        <p:txBody>
          <a:bodyPr spcFirstLastPara="1" wrap="square" lIns="91425" tIns="45700" rIns="91425" bIns="45700" anchor="t" anchorCtr="0">
            <a:spAutoFit/>
          </a:body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(2018 to 2020)</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sz="2100" b="1" kern="1200" dirty="0">
              <a:solidFill>
                <a:schemeClr val="tx1">
                  <a:lumMod val="75000"/>
                  <a:lumOff val="25000"/>
                </a:schemeClr>
              </a:solidFill>
              <a:latin typeface="Century Gothic" panose="020B0502020202020204" pitchFamily="34" charset="0"/>
              <a:ea typeface="+mn-ea"/>
              <a:cs typeface="+mn-cs"/>
            </a:endParaRPr>
          </a:p>
        </p:txBody>
      </p:sp>
      <p:sp>
        <p:nvSpPr>
          <p:cNvPr id="118" name="Google Shape;118;p3"/>
          <p:cNvSpPr/>
          <p:nvPr/>
        </p:nvSpPr>
        <p:spPr>
          <a:xfrm>
            <a:off x="457200" y="5759351"/>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5"/>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3"/>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0000"/>
                </a:solidFill>
                <a:effectLst/>
                <a:uLnTx/>
                <a:uFillTx/>
                <a:latin typeface="Century Gothic"/>
                <a:ea typeface="Century Gothic"/>
                <a:cs typeface="Century Gothic"/>
                <a:sym typeface="Century Gothic"/>
              </a:rPr>
              <a:t>Delete this slide before submission.</a:t>
            </a:r>
            <a:endParaRPr kumimoji="0" sz="2400"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pic>
        <p:nvPicPr>
          <p:cNvPr id="120" name="Google Shape;120;p3" descr="https://lh6.googleusercontent.com/32EeSTnBZ-m3t_Xd3Fr_80bkCgU6AUburNr_Wc-6uCl9h7089kIux_w5vpsl9uPUWZsR3HcclW94czWKrTaJEfMGqCeqXNPBuYVCgqTi83jkG8GTxZFaqwXxtxdlW4pwrxAM59YSewc"/>
          <p:cNvPicPr preferRelativeResize="0"/>
          <p:nvPr/>
        </p:nvPicPr>
        <p:blipFill rotWithShape="1">
          <a:blip r:embed="rId6">
            <a:alphaModFix/>
          </a:blip>
          <a:srcRect l="522"/>
          <a:stretch/>
        </p:blipFill>
        <p:spPr>
          <a:xfrm>
            <a:off x="3051597" y="4733011"/>
            <a:ext cx="1457105" cy="796823"/>
          </a:xfrm>
          <a:prstGeom prst="rect">
            <a:avLst/>
          </a:prstGeom>
          <a:noFill/>
          <a:ln>
            <a:noFill/>
          </a:ln>
        </p:spPr>
      </p:pic>
      <p:pic>
        <p:nvPicPr>
          <p:cNvPr id="121" name="Google Shape;121;p3"/>
          <p:cNvPicPr preferRelativeResize="0"/>
          <p:nvPr/>
        </p:nvPicPr>
        <p:blipFill rotWithShape="1">
          <a:blip r:embed="rId7">
            <a:alphaModFix/>
          </a:blip>
          <a:srcRect/>
          <a:stretch/>
        </p:blipFill>
        <p:spPr>
          <a:xfrm>
            <a:off x="8118221" y="1102425"/>
            <a:ext cx="3901440" cy="2194560"/>
          </a:xfrm>
          <a:prstGeom prst="rect">
            <a:avLst/>
          </a:prstGeom>
          <a:noFill/>
          <a:ln w="38100" cap="flat" cmpd="sng">
            <a:solidFill>
              <a:srgbClr val="3F3F3F"/>
            </a:solidFill>
            <a:prstDash val="solid"/>
            <a:round/>
            <a:headEnd type="none" w="sm" len="sm"/>
            <a:tailEnd type="none" w="sm" len="sm"/>
          </a:ln>
        </p:spPr>
      </p:pic>
      <p:pic>
        <p:nvPicPr>
          <p:cNvPr id="122" name="Google Shape;122;p3"/>
          <p:cNvPicPr preferRelativeResize="0"/>
          <p:nvPr/>
        </p:nvPicPr>
        <p:blipFill rotWithShape="1">
          <a:blip r:embed="rId8">
            <a:alphaModFix/>
          </a:blip>
          <a:srcRect/>
          <a:stretch/>
        </p:blipFill>
        <p:spPr>
          <a:xfrm>
            <a:off x="7043804" y="2857243"/>
            <a:ext cx="3902591" cy="2194559"/>
          </a:xfrm>
          <a:prstGeom prst="rect">
            <a:avLst/>
          </a:prstGeom>
          <a:noFill/>
          <a:ln w="38100" cap="flat" cmpd="sng">
            <a:solidFill>
              <a:schemeClr val="dk1"/>
            </a:solidFill>
            <a:prstDash val="solid"/>
            <a:round/>
            <a:headEnd type="none" w="sm" len="sm"/>
            <a:tailEnd type="none" w="sm" len="sm"/>
          </a:ln>
        </p:spPr>
      </p:pic>
      <p:pic>
        <p:nvPicPr>
          <p:cNvPr id="123" name="Google Shape;123;p3"/>
          <p:cNvPicPr preferRelativeResize="0"/>
          <p:nvPr/>
        </p:nvPicPr>
        <p:blipFill rotWithShape="1">
          <a:blip r:embed="rId9">
            <a:alphaModFix/>
          </a:blip>
          <a:srcRect r="3282"/>
          <a:stretch/>
        </p:blipFill>
        <p:spPr>
          <a:xfrm>
            <a:off x="8118221" y="4438011"/>
            <a:ext cx="3899649" cy="2194560"/>
          </a:xfrm>
          <a:prstGeom prst="rect">
            <a:avLst/>
          </a:prstGeom>
          <a:noFill/>
          <a:ln w="38100" cap="flat" cmpd="sng">
            <a:solidFill>
              <a:srgbClr val="3F3F3F"/>
            </a:solidFill>
            <a:prstDash val="solid"/>
            <a:round/>
            <a:headEnd type="none" w="sm" len="sm"/>
            <a:tailEnd type="none" w="sm" len="sm"/>
          </a:ln>
        </p:spPr>
      </p:pic>
      <p:sp>
        <p:nvSpPr>
          <p:cNvPr id="124" name="Google Shape;124;p3"/>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25" name="Google Shape;125;p3"/>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8459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118221" y="1108434"/>
            <a:ext cx="3901440" cy="2194560"/>
          </a:xfrm>
          <a:prstGeom prst="rect">
            <a:avLst/>
          </a:prstGeom>
          <a:noFill/>
          <a:ln w="38100" cap="flat" cmpd="sng">
            <a:solidFill>
              <a:srgbClr val="3F3F3F"/>
            </a:solidFill>
            <a:prstDash val="solid"/>
            <a:round/>
            <a:headEnd type="none" w="sm" len="sm"/>
            <a:tailEnd type="none" w="sm" len="sm"/>
          </a:ln>
        </p:spPr>
      </p:pic>
      <p:sp>
        <p:nvSpPr>
          <p:cNvPr id="132" name="Google Shape;132;p4"/>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Requirements</a:t>
            </a:r>
            <a:endParaRPr dirty="0"/>
          </a:p>
        </p:txBody>
      </p:sp>
      <p:sp>
        <p:nvSpPr>
          <p:cNvPr id="133" name="Google Shape;133;p4"/>
          <p:cNvSpPr txBox="1"/>
          <p:nvPr/>
        </p:nvSpPr>
        <p:spPr>
          <a:xfrm>
            <a:off x="282380" y="919734"/>
            <a:ext cx="6510306" cy="5998525"/>
          </a:xfrm>
          <a:prstGeom prst="rect">
            <a:avLst/>
          </a:prstGeom>
          <a:noFill/>
          <a:ln>
            <a:noFill/>
          </a:ln>
        </p:spPr>
        <p:txBody>
          <a:bodyPr spcFirstLastPara="1" wrap="square" lIns="91425" tIns="45700" rIns="91425" bIns="45700" anchor="t" anchorCtr="0">
            <a:spAutoFit/>
          </a:body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endParaRPr sz="2100" b="1" kern="1200" dirty="0">
              <a:solidFill>
                <a:schemeClr val="tx1">
                  <a:lumMod val="75000"/>
                  <a:lumOff val="25000"/>
                </a:schemeClr>
              </a:solidFill>
              <a:latin typeface="Century Gothic" panose="020B0502020202020204" pitchFamily="34" charset="0"/>
              <a:ea typeface="+mn-ea"/>
              <a:cs typeface="+mn-cs"/>
              <a:sym typeface="Century Gothic"/>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sz="2100" b="0" i="1"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p:txBody>
      </p:sp>
      <p:sp>
        <p:nvSpPr>
          <p:cNvPr id="134" name="Google Shape;134;p4"/>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35" name="Google Shape;135;p4"/>
          <p:cNvPicPr preferRelativeResize="0"/>
          <p:nvPr/>
        </p:nvPicPr>
        <p:blipFill rotWithShape="1">
          <a:blip r:embed="rId4">
            <a:alphaModFix/>
          </a:blip>
          <a:srcRect/>
          <a:stretch/>
        </p:blipFill>
        <p:spPr>
          <a:xfrm>
            <a:off x="6928730" y="2770219"/>
            <a:ext cx="3901439" cy="2194560"/>
          </a:xfrm>
          <a:prstGeom prst="rect">
            <a:avLst/>
          </a:prstGeom>
          <a:noFill/>
          <a:ln w="38100" cap="flat" cmpd="sng">
            <a:solidFill>
              <a:srgbClr val="3F3F3F"/>
            </a:solidFill>
            <a:prstDash val="solid"/>
            <a:round/>
            <a:headEnd type="none" w="sm" len="sm"/>
            <a:tailEnd type="none" w="sm" len="sm"/>
          </a:ln>
        </p:spPr>
      </p:pic>
      <p:pic>
        <p:nvPicPr>
          <p:cNvPr id="136" name="Google Shape;136;p4"/>
          <p:cNvPicPr preferRelativeResize="0"/>
          <p:nvPr/>
        </p:nvPicPr>
        <p:blipFill rotWithShape="1">
          <a:blip r:embed="rId5">
            <a:alphaModFix/>
          </a:blip>
          <a:srcRect/>
          <a:stretch/>
        </p:blipFill>
        <p:spPr>
          <a:xfrm>
            <a:off x="8118221" y="4432004"/>
            <a:ext cx="3901440" cy="2194560"/>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43" name="Google Shape;143;p5"/>
          <p:cNvSpPr txBox="1"/>
          <p:nvPr/>
        </p:nvSpPr>
        <p:spPr>
          <a:xfrm>
            <a:off x="371279" y="976884"/>
            <a:ext cx="11737282" cy="50305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Questions to answer:</a:t>
            </a:r>
            <a:endParaRPr dirty="0"/>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rtl="0">
              <a:spcBef>
                <a:spcPts val="0"/>
              </a:spcBef>
              <a:spcAft>
                <a:spcPts val="0"/>
              </a:spcAft>
              <a:buNone/>
            </a:pPr>
            <a:endParaRPr sz="21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Not so great captions:</a:t>
            </a:r>
            <a:endParaRPr dirty="0"/>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sz="2100" kern="1200" dirty="0">
              <a:solidFill>
                <a:schemeClr val="tx1">
                  <a:lumMod val="75000"/>
                  <a:lumOff val="25000"/>
                </a:schemeClr>
              </a:solidFill>
              <a:latin typeface="Century Gothic" panose="020B0502020202020204" pitchFamily="34" charset="0"/>
              <a:ea typeface="+mn-ea"/>
              <a:cs typeface="+mn-cs"/>
            </a:endParaRPr>
          </a:p>
        </p:txBody>
      </p:sp>
      <p:sp>
        <p:nvSpPr>
          <p:cNvPr id="144" name="Google Shape;144;p5"/>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51" name="Google Shape;151;p6"/>
          <p:cNvSpPr txBox="1"/>
          <p:nvPr/>
        </p:nvSpPr>
        <p:spPr>
          <a:xfrm>
            <a:off x="358579" y="976884"/>
            <a:ext cx="10741221" cy="499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sz="2100" b="0" i="0" u="none" strike="noStrike" cap="none" dirty="0">
              <a:solidFill>
                <a:srgbClr val="3F3F3F"/>
              </a:solidFill>
              <a:latin typeface="Century Gothic"/>
              <a:ea typeface="Century Gothic"/>
              <a:cs typeface="Century Gothic"/>
              <a:sym typeface="Century Gothic"/>
            </a:endParaRPr>
          </a:p>
        </p:txBody>
      </p:sp>
      <p:sp>
        <p:nvSpPr>
          <p:cNvPr id="152" name="Google Shape;152;p6"/>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body" idx="4294967295"/>
          </p:nvPr>
        </p:nvSpPr>
        <p:spPr>
          <a:xfrm>
            <a:off x="300790" y="5298425"/>
            <a:ext cx="11598442" cy="12464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1500"/>
              <a:buNone/>
            </a:pPr>
            <a:r>
              <a:rPr lang="en-US" sz="1500" b="1" dirty="0"/>
              <a:t>Project Short Title Here</a:t>
            </a:r>
            <a:endParaRPr dirty="0"/>
          </a:p>
          <a:p>
            <a:pPr marL="0" lvl="0" indent="0" algn="l" rtl="0">
              <a:lnSpc>
                <a:spcPct val="100000"/>
              </a:lnSpc>
              <a:spcBef>
                <a:spcPts val="0"/>
              </a:spcBef>
              <a:spcAft>
                <a:spcPts val="0"/>
              </a:spcAft>
              <a:buClr>
                <a:srgbClr val="3F3F3F"/>
              </a:buClr>
              <a:buSzPts val="1500"/>
              <a:buNone/>
            </a:pPr>
            <a:r>
              <a:rPr lang="en-US" sz="1500" b="1" dirty="0"/>
              <a:t>Caption</a:t>
            </a:r>
            <a:r>
              <a:rPr lang="en-US" sz="1500" dirty="0"/>
              <a:t>: Make sure to include the NASA satellite/sensor and the date from which the image is derived. You should also include what the image is (EX: NDVI) and how it can be used for decision making. The caption needs to </a:t>
            </a:r>
            <a:r>
              <a:rPr lang="en-US" sz="1500" b="1" dirty="0"/>
              <a:t>answer all the questions found on slide 5 </a:t>
            </a:r>
            <a:r>
              <a:rPr lang="en-US" sz="1500" dirty="0"/>
              <a:t>of this template. </a:t>
            </a:r>
            <a:r>
              <a:rPr lang="en-US" sz="1500" b="1" dirty="0"/>
              <a:t>75 word limit.</a:t>
            </a:r>
            <a:endParaRPr dirty="0"/>
          </a:p>
          <a:p>
            <a:pPr marL="0" lvl="0" indent="0" algn="l" rtl="0">
              <a:lnSpc>
                <a:spcPct val="100000"/>
              </a:lnSpc>
              <a:spcBef>
                <a:spcPts val="0"/>
              </a:spcBef>
              <a:spcAft>
                <a:spcPts val="0"/>
              </a:spcAft>
              <a:buClr>
                <a:srgbClr val="3F3F3F"/>
              </a:buClr>
              <a:buSzPts val="1500"/>
              <a:buNone/>
            </a:pPr>
            <a:r>
              <a:rPr lang="en-US" sz="1500" b="1" dirty="0"/>
              <a:t>Metadata Tags</a:t>
            </a:r>
            <a:r>
              <a:rPr lang="en-US" sz="1500" dirty="0"/>
              <a:t>: List any keywords or project participant names that you would like to be included in the photo’s metadata.</a:t>
            </a:r>
            <a:endParaRPr sz="1500" dirty="0"/>
          </a:p>
        </p:txBody>
      </p:sp>
      <p:sp>
        <p:nvSpPr>
          <p:cNvPr id="159" name="Google Shape;159;p7"/>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821</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Webdings</vt:lpstr>
      <vt:lpstr>Wingdings</vt: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Bengtsson, Zachary A. (ARC-SGE)[SSAI DEVELOP]</cp:lastModifiedBy>
  <cp:revision>5</cp:revision>
  <dcterms:created xsi:type="dcterms:W3CDTF">2017-05-15T13:42:39Z</dcterms:created>
  <dcterms:modified xsi:type="dcterms:W3CDTF">2020-02-03T18:46:26Z</dcterms:modified>
</cp:coreProperties>
</file>