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77" r:id="rId6"/>
    <p:sldId id="258" r:id="rId7"/>
    <p:sldId id="269" r:id="rId8"/>
    <p:sldId id="260" r:id="rId9"/>
    <p:sldId id="259" r:id="rId10"/>
    <p:sldId id="271" r:id="rId11"/>
    <p:sldId id="278" r:id="rId12"/>
    <p:sldId id="267"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0846" autoAdjust="0"/>
  </p:normalViewPr>
  <p:slideViewPr>
    <p:cSldViewPr snapToGrid="0">
      <p:cViewPr varScale="1">
        <p:scale>
          <a:sx n="67" d="100"/>
          <a:sy n="67" d="100"/>
        </p:scale>
        <p:origin x="117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2020 </a:t>
            </a:r>
            <a:r>
              <a:rPr lang="en-US" sz="3200" dirty="0" smtClean="0">
                <a:solidFill>
                  <a:srgbClr val="EF282F"/>
                </a:solidFill>
              </a:rPr>
              <a:t>Fall</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6. </a:t>
            </a:r>
            <a:r>
              <a:rPr lang="en-US" sz="3600" dirty="0" smtClean="0">
                <a:solidFill>
                  <a:srgbClr val="0061AA"/>
                </a:solidFill>
              </a:rPr>
              <a:t>Partners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smtClean="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smtClean="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smtClean="0"/>
              <a:t>If you have international partners, what NASA organizations needs to be involved in communications?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a:t>
            </a:r>
            <a:r>
              <a:rPr lang="en-US" sz="2200" dirty="0" smtClean="0">
                <a:solidFill>
                  <a:schemeClr val="tx1">
                    <a:lumMod val="75000"/>
                    <a:lumOff val="25000"/>
                  </a:schemeClr>
                </a:solidFill>
              </a:rPr>
              <a:t>What </a:t>
            </a:r>
            <a:r>
              <a:rPr lang="en-US" sz="2200" dirty="0">
                <a:solidFill>
                  <a:schemeClr val="tx1">
                    <a:lumMod val="75000"/>
                    <a:lumOff val="25000"/>
                  </a:schemeClr>
                </a:solidFill>
              </a:rPr>
              <a:t>does your partner </a:t>
            </a:r>
            <a:r>
              <a:rPr lang="en-US" sz="2200" dirty="0" smtClean="0">
                <a:solidFill>
                  <a:schemeClr val="tx1">
                    <a:lumMod val="75000"/>
                    <a:lumOff val="25000"/>
                  </a:schemeClr>
                </a:solidFill>
              </a:rPr>
              <a:t>need? How </a:t>
            </a:r>
            <a:r>
              <a:rPr lang="en-US" sz="2200" dirty="0">
                <a:solidFill>
                  <a:schemeClr val="tx1">
                    <a:lumMod val="75000"/>
                    <a:lumOff val="25000"/>
                  </a:schemeClr>
                </a:solidFill>
              </a:rPr>
              <a:t>can NASA EO support their decision making?</a:t>
            </a: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smtClean="0"/>
              <a:t>Types </a:t>
            </a:r>
            <a:r>
              <a:rPr lang="en-US" sz="1800" dirty="0"/>
              <a:t>of </a:t>
            </a:r>
            <a:r>
              <a:rPr lang="en-US" sz="1800" dirty="0" smtClean="0"/>
              <a:t>Partners:</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smtClean="0"/>
              <a:t>Ex</a:t>
            </a:r>
            <a:r>
              <a:rPr lang="en-US" sz="1400" dirty="0"/>
              <a:t>.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smtClean="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buClr>
                  <a:srgbClr val="0078C1"/>
                </a:buClr>
              </a:pPr>
              <a:r>
                <a:rPr lang="en-US" sz="1600" dirty="0" smtClean="0"/>
                <a:t>All partners are either end users (using the results/products to make a decision) </a:t>
              </a:r>
              <a:r>
                <a:rPr lang="en-US" sz="1600" b="1" u="sng" dirty="0" smtClean="0"/>
                <a:t>OR</a:t>
              </a:r>
              <a:r>
                <a:rPr lang="en-US" sz="1600" dirty="0" smtClean="0"/>
                <a:t> collaborators (not using the results or products to make a decision)</a:t>
              </a:r>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8"/>
            <a:ext cx="6834120" cy="37377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a:t>
            </a:r>
            <a:r>
              <a:rPr lang="en-US" sz="1800" dirty="0" smtClean="0"/>
              <a:t>decision-makers</a:t>
            </a:r>
            <a:r>
              <a:rPr lang="en-US" sz="1800" dirty="0"/>
              <a:t>, </a:t>
            </a:r>
            <a:r>
              <a:rPr lang="en-US" sz="1800" dirty="0" smtClean="0"/>
              <a:t>policy-makers</a:t>
            </a:r>
            <a:r>
              <a:rPr lang="en-US" sz="1800" dirty="0"/>
              <a:t>, </a:t>
            </a:r>
            <a:r>
              <a:rPr lang="en-US" sz="1800" dirty="0" smtClean="0"/>
              <a:t>etc.; </a:t>
            </a:r>
            <a:r>
              <a:rPr lang="en-US" sz="1800" dirty="0"/>
              <a:t>the Applied Sciences Program defines a boundary organization as “an organization outside of your own that broadens your reach across the boundary into the operational domain (i.e. policy-makers, decision-makers, and other key stakeholders)”</a:t>
            </a:r>
          </a:p>
          <a:p>
            <a:pPr marL="742950" lvl="1" indent="-285750">
              <a:spcBef>
                <a:spcPts val="0"/>
              </a:spcBef>
              <a:spcAft>
                <a:spcPts val="600"/>
              </a:spcAft>
              <a:buClr>
                <a:srgbClr val="EF282F"/>
              </a:buClr>
              <a:buFont typeface="Webdings" panose="05030102010509060703" pitchFamily="18" charset="2"/>
              <a:buChar char="4"/>
            </a:pPr>
            <a:r>
              <a:rPr lang="en-US" sz="16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467583"/>
            <a:ext cx="5867400" cy="118872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sp>
        <p:nvSpPr>
          <p:cNvPr id="50" name="TextBox 49"/>
          <p:cNvSpPr txBox="1"/>
          <p:nvPr/>
        </p:nvSpPr>
        <p:spPr>
          <a:xfrm>
            <a:off x="5955217" y="5127227"/>
            <a:ext cx="14097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charset="0"/>
                <a:ea typeface="Century Gothic" charset="0"/>
                <a:cs typeface="Century Gothic" charset="0"/>
              </a:rPr>
              <a:t>All Partners</a:t>
            </a:r>
            <a:endParaRPr lang="en-US" dirty="0">
              <a:solidFill>
                <a:schemeClr val="tx1">
                  <a:lumMod val="75000"/>
                  <a:lumOff val="25000"/>
                </a:schemeClr>
              </a:solidFill>
              <a:latin typeface="Century Gothic" charset="0"/>
              <a:ea typeface="Century Gothic" charset="0"/>
              <a:cs typeface="Century Gothic" charset="0"/>
            </a:endParaRPr>
          </a:p>
        </p:txBody>
      </p:sp>
      <p:sp>
        <p:nvSpPr>
          <p:cNvPr id="51" name="TextBox 50"/>
          <p:cNvSpPr txBox="1"/>
          <p:nvPr/>
        </p:nvSpPr>
        <p:spPr>
          <a:xfrm>
            <a:off x="3731871" y="5502111"/>
            <a:ext cx="2933700"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Collaborators</a:t>
            </a:r>
            <a:endParaRPr lang="en-US" dirty="0">
              <a:solidFill>
                <a:schemeClr val="bg1"/>
              </a:solidFill>
              <a:latin typeface="Century Gothic" charset="0"/>
              <a:ea typeface="Century Gothic" charset="0"/>
              <a:cs typeface="Century Gothic" charset="0"/>
            </a:endParaRPr>
          </a:p>
        </p:txBody>
      </p:sp>
      <p:sp>
        <p:nvSpPr>
          <p:cNvPr id="52" name="TextBox 51"/>
          <p:cNvSpPr txBox="1"/>
          <p:nvPr/>
        </p:nvSpPr>
        <p:spPr>
          <a:xfrm>
            <a:off x="6674034" y="5502111"/>
            <a:ext cx="2925237"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End Users</a:t>
            </a:r>
            <a:endParaRPr lang="en-US" dirty="0">
              <a:solidFill>
                <a:schemeClr val="bg1"/>
              </a:solidFill>
              <a:latin typeface="Century Gothic" charset="0"/>
              <a:ea typeface="Century Gothic" charset="0"/>
              <a:cs typeface="Century Gothic" charset="0"/>
            </a:endParaRPr>
          </a:p>
        </p:txBody>
      </p:sp>
      <p:cxnSp>
        <p:nvCxnSpPr>
          <p:cNvPr id="74" name="Straight Connector 73"/>
          <p:cNvCxnSpPr/>
          <p:nvPr/>
        </p:nvCxnSpPr>
        <p:spPr>
          <a:xfrm>
            <a:off x="6660067" y="5485129"/>
            <a:ext cx="0" cy="11597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60206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charset="0"/>
                <a:ea typeface="Century Gothic" charset="0"/>
                <a:cs typeface="Century Gothic" charset="0"/>
              </a:rPr>
              <a:t>Boundary Organizations</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Engagement &amp; Comm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smtClean="0"/>
              <a:t>Communication </a:t>
            </a:r>
            <a:r>
              <a:rPr lang="en-US" sz="1800" dirty="0"/>
              <a:t>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grpSp>
        <p:nvGrpSpPr>
          <p:cNvPr id="22" name="Group 21"/>
          <p:cNvGrpSpPr/>
          <p:nvPr/>
        </p:nvGrpSpPr>
        <p:grpSpPr>
          <a:xfrm>
            <a:off x="1430868" y="4880343"/>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Comm Best Practices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It’s a best practice to have one representative from the project serve as the primary liaison for communication with partners – to schedule meetings, calls, share data, schedule hand-offs, etc. </a:t>
              </a:r>
              <a:endParaRPr lang="en-US" sz="1600" dirty="0"/>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Checklist: Working w/Partners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a:t>
            </a:r>
            <a:r>
              <a:rPr lang="en-US" sz="1800" dirty="0" smtClean="0"/>
              <a:t>– what kind </a:t>
            </a:r>
            <a:r>
              <a:rPr lang="en-US" sz="1800" dirty="0"/>
              <a:t>of data/tools are useful, what software do they have access to, what tutorials or products would be helpful</a:t>
            </a:r>
            <a:r>
              <a:rPr lang="en-US" sz="1800" dirty="0" smtClean="0"/>
              <a:t>? The proposal should identify this for the team.</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a:t>
            </a:r>
            <a:r>
              <a:rPr lang="en-US" sz="1800" dirty="0" smtClean="0"/>
              <a:t>by your node Lead, </a:t>
            </a:r>
            <a:r>
              <a:rPr lang="en-US" sz="1800" dirty="0"/>
              <a:t>and you should always CC the </a:t>
            </a:r>
            <a:r>
              <a:rPr lang="en-US" sz="1800" dirty="0" smtClean="0"/>
              <a:t>Lead.</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Meeting w/Partners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a:t>
            </a:r>
            <a:r>
              <a:rPr lang="en-US" dirty="0" smtClean="0"/>
              <a:t>Fellow</a:t>
            </a:r>
            <a:endParaRPr lang="en-US" dirty="0"/>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smtClean="0"/>
              <a:t>Compile questions</a:t>
            </a:r>
            <a:endParaRPr lang="en-US" dirty="0"/>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General </a:t>
            </a:r>
            <a:r>
              <a:rPr lang="en-US" sz="1800" dirty="0"/>
              <a:t>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smtClean="0"/>
              <a:t>We’ve read the proposal, but can you talk us through the issue at hand and your decision-making process?</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is the economic </a:t>
            </a:r>
            <a:r>
              <a:rPr lang="en-US" sz="1200" dirty="0"/>
              <a:t>impact </a:t>
            </a:r>
            <a:r>
              <a:rPr lang="en-US" sz="1200" dirty="0" smtClean="0"/>
              <a:t>of the issue you are facing? (ex</a:t>
            </a:r>
            <a:r>
              <a:rPr lang="en-US" sz="1200" dirty="0"/>
              <a:t>. cost of fighting a wildfire or drought impacts to crops in a region</a:t>
            </a:r>
            <a:r>
              <a:rPr lang="en-US" sz="1200" dirty="0" smtClean="0"/>
              <a:t>)</a:t>
            </a:r>
          </a:p>
          <a:p>
            <a:pPr marL="742950" lvl="1" indent="-285750">
              <a:spcBef>
                <a:spcPts val="0"/>
              </a:spcBef>
              <a:spcAft>
                <a:spcPts val="600"/>
              </a:spcAft>
              <a:buClr>
                <a:srgbClr val="EF282F"/>
              </a:buClr>
              <a:buFont typeface="Arial" panose="020B0604020202020204" pitchFamily="34" charset="0"/>
              <a:buChar char="•"/>
            </a:pPr>
            <a:r>
              <a:rPr lang="en-US" sz="1200" dirty="0" smtClean="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smtClean="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smtClean="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smtClean="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a:t>
            </a:r>
            <a:r>
              <a:rPr lang="en-US" sz="1200" dirty="0" smtClean="0"/>
              <a:t>of our project?</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a:t>
            </a:r>
            <a:r>
              <a:rPr lang="en-US" sz="1200" dirty="0" smtClean="0"/>
              <a:t>end products </a:t>
            </a:r>
            <a:r>
              <a:rPr lang="en-US" sz="1200" dirty="0"/>
              <a:t>be in to be useful?</a:t>
            </a:r>
          </a:p>
          <a:p>
            <a:pPr marL="742950" lvl="1" indent="-285750">
              <a:spcBef>
                <a:spcPts val="0"/>
              </a:spcBef>
              <a:spcAft>
                <a:spcPts val="600"/>
              </a:spcAft>
              <a:buClr>
                <a:srgbClr val="EF282F"/>
              </a:buClr>
              <a:buFont typeface="Arial" panose="020B0604020202020204" pitchFamily="34" charset="0"/>
              <a:buChar char="•"/>
            </a:pPr>
            <a:r>
              <a:rPr lang="en-US" sz="1200" dirty="0" smtClean="0"/>
              <a:t>What </a:t>
            </a:r>
            <a:r>
              <a:rPr lang="en-US" sz="1200" dirty="0"/>
              <a:t>is the best transition approach? Email, telecon, </a:t>
            </a:r>
            <a:r>
              <a:rPr lang="en-US" sz="1200" dirty="0" smtClean="0"/>
              <a:t>Videocon. Will you be able to meet with us weekly or biweekly so we can share updates and get feedback throughout the term?</a:t>
            </a:r>
            <a:endParaRPr lang="en-US" sz="1200" dirty="0"/>
          </a:p>
          <a:p>
            <a:pPr marL="742950" lvl="1" indent="-285750">
              <a:spcBef>
                <a:spcPts val="0"/>
              </a:spcBef>
              <a:spcAft>
                <a:spcPts val="600"/>
              </a:spcAft>
              <a:buClr>
                <a:srgbClr val="EF282F"/>
              </a:buClr>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International Partners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smtClean="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smtClean="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smtClean="0"/>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smtClean="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DEVELOP projects often include international participants who may have contacts in a foreign country where the study area lies. Be mindful that any communication with others outside the US relating to the project involves your Fellow and NPO.</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Designated Countries</a:t>
            </a:r>
            <a:endParaRPr lang="en-US" dirty="0">
              <a:solidFill>
                <a:srgbClr val="0061AA"/>
              </a:solidFill>
            </a:endParaRP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a:t>
            </a:r>
            <a:r>
              <a:rPr lang="en-US" sz="1800" dirty="0" smtClean="0">
                <a:solidFill>
                  <a:srgbClr val="0061AA"/>
                </a:solidFill>
              </a:rPr>
              <a:t>’? </a:t>
            </a:r>
            <a:r>
              <a:rPr lang="en-US" sz="1800" dirty="0" smtClean="0"/>
              <a:t>This </a:t>
            </a:r>
            <a:r>
              <a:rPr lang="en-US" sz="1800" dirty="0"/>
              <a:t>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a:t>
            </a:r>
            <a:r>
              <a:rPr lang="en-US" sz="1800" dirty="0" smtClean="0">
                <a:solidFill>
                  <a:srgbClr val="0061AA"/>
                </a:solidFill>
              </a:rPr>
              <a:t>? </a:t>
            </a:r>
            <a:r>
              <a:rPr lang="en-US" sz="1800" dirty="0" smtClean="0"/>
              <a:t>It </a:t>
            </a:r>
            <a:r>
              <a:rPr lang="en-US" sz="1800" dirty="0"/>
              <a:t>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a:t>
            </a:r>
            <a:r>
              <a:rPr lang="en-US" sz="1800" dirty="0" smtClean="0"/>
              <a:t>“transfer” includes </a:t>
            </a:r>
            <a:r>
              <a:rPr lang="en-US" sz="1800" dirty="0"/>
              <a:t>an email, publication, presentation, telecon, webinar, etc. Communication with partners in designated countries i</a:t>
            </a:r>
            <a:r>
              <a:rPr lang="en-US" sz="1800" dirty="0" smtClean="0"/>
              <a:t>s restricted, </a:t>
            </a:r>
            <a:r>
              <a:rPr lang="en-US" sz="1800" dirty="0"/>
              <a:t>so coordinate with NPO ahead of opening communication </a:t>
            </a:r>
            <a:r>
              <a:rPr lang="en-US" sz="1800" dirty="0" smtClean="0"/>
              <a:t>lines with any foreign nationals.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a:t>
            </a:r>
            <a:r>
              <a:rPr lang="en-US" sz="1800" dirty="0" smtClean="0">
                <a:solidFill>
                  <a:srgbClr val="0061AA"/>
                </a:solidFill>
              </a:rPr>
              <a:t>? </a:t>
            </a:r>
            <a:r>
              <a:rPr lang="en-US" sz="1800" dirty="0" smtClean="0"/>
              <a:t>While </a:t>
            </a:r>
            <a:r>
              <a:rPr lang="en-US" sz="1800" dirty="0"/>
              <a:t>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endParaRPr lang="en-US" sz="1800" dirty="0" smtClean="0"/>
          </a:p>
        </p:txBody>
      </p:sp>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75C8B-ADA0-4184-A19B-606E261F50D4}">
  <ds:schemaRefs>
    <ds:schemaRef ds:uri="http://purl.org/dc/elements/1.1/"/>
    <ds:schemaRef ds:uri="http://schemas.microsoft.com/office/2006/documentManagement/types"/>
    <ds:schemaRef ds:uri="21e6a8e8-1dff-48a6-ab9b-8d556c6946c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A19F06E-1973-4738-93C5-32DD7F74E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D503F1-3C84-420C-B1F1-72A4DC56D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3189</TotalTime>
  <Words>1641</Words>
  <Application>Microsoft Office PowerPoint</Application>
  <PresentationFormat>Widescreen</PresentationFormat>
  <Paragraphs>85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46</cp:revision>
  <dcterms:created xsi:type="dcterms:W3CDTF">2019-01-24T15:36:39Z</dcterms:created>
  <dcterms:modified xsi:type="dcterms:W3CDTF">2020-09-11T21:23:09Z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