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1.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handoutMasterIdLst>
    <p:handoutMasterId r:id="rId24"/>
  </p:handoutMasterIdLst>
  <p:sldIdLst>
    <p:sldId id="314" r:id="rId2"/>
    <p:sldId id="315" r:id="rId3"/>
    <p:sldId id="302" r:id="rId4"/>
    <p:sldId id="311" r:id="rId5"/>
    <p:sldId id="316" r:id="rId6"/>
    <p:sldId id="318" r:id="rId7"/>
    <p:sldId id="303" r:id="rId8"/>
    <p:sldId id="313" r:id="rId9"/>
    <p:sldId id="324" r:id="rId10"/>
    <p:sldId id="319" r:id="rId11"/>
    <p:sldId id="312" r:id="rId12"/>
    <p:sldId id="317" r:id="rId13"/>
    <p:sldId id="323" r:id="rId14"/>
    <p:sldId id="325" r:id="rId15"/>
    <p:sldId id="326" r:id="rId16"/>
    <p:sldId id="320" r:id="rId17"/>
    <p:sldId id="306" r:id="rId18"/>
    <p:sldId id="322" r:id="rId19"/>
    <p:sldId id="308" r:id="rId20"/>
    <p:sldId id="309" r:id="rId21"/>
    <p:sldId id="31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E17E912-ADA4-43C1-8750-58EDA8DF4AA7}">
          <p14:sldIdLst>
            <p14:sldId id="314"/>
            <p14:sldId id="315"/>
            <p14:sldId id="302"/>
            <p14:sldId id="311"/>
            <p14:sldId id="316"/>
            <p14:sldId id="318"/>
            <p14:sldId id="303"/>
            <p14:sldId id="313"/>
            <p14:sldId id="324"/>
            <p14:sldId id="319"/>
            <p14:sldId id="312"/>
            <p14:sldId id="317"/>
            <p14:sldId id="323"/>
            <p14:sldId id="325"/>
            <p14:sldId id="326"/>
            <p14:sldId id="320"/>
            <p14:sldId id="306"/>
            <p14:sldId id="322"/>
            <p14:sldId id="308"/>
            <p14:sldId id="309"/>
            <p14:sldId id="310"/>
          </p14:sldIdLst>
        </p14:section>
      </p14:sectionLst>
    </p:ext>
    <p:ext uri="{EFAFB233-063F-42B5-8137-9DF3F51BA10A}">
      <p15:sldGuideLst xmlns:p15="http://schemas.microsoft.com/office/powerpoint/2012/main">
        <p15:guide id="1" pos="1440" userDrawn="1">
          <p15:clr>
            <a:srgbClr val="A4A3A4"/>
          </p15:clr>
        </p15:guide>
        <p15:guide id="2" orient="horz"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nter, Shanise Y. (LARC-E3)[SSAI DEVELOP]" initials="HSY(D" lastIdx="1" clrIdx="0">
    <p:extLst>
      <p:ext uri="{19B8F6BF-5375-455C-9EA6-DF929625EA0E}">
        <p15:presenceInfo xmlns:p15="http://schemas.microsoft.com/office/powerpoint/2012/main" userId="S-1-5-21-330711430-3775241029-4075259233-879551" providerId="AD"/>
      </p:ext>
    </p:extLst>
  </p:cmAuthor>
  <p:cmAuthor id="2" name="Broddle, Madison P. (LARC-E3)[SSAI DEVELOP]" initials="BMP(D" lastIdx="3" clrIdx="1">
    <p:extLst>
      <p:ext uri="{19B8F6BF-5375-455C-9EA6-DF929625EA0E}">
        <p15:presenceInfo xmlns:p15="http://schemas.microsoft.com/office/powerpoint/2012/main" userId="S-1-5-21-330711430-3775241029-4075259233-855781" providerId="AD"/>
      </p:ext>
    </p:extLst>
  </p:cmAuthor>
  <p:cmAuthor id="3" name="Zach Bengtsson" initials="ZB" lastIdx="5" clrIdx="2">
    <p:extLst>
      <p:ext uri="{19B8F6BF-5375-455C-9EA6-DF929625EA0E}">
        <p15:presenceInfo xmlns:p15="http://schemas.microsoft.com/office/powerpoint/2012/main" userId="Zach Bengtsson" providerId="None"/>
      </p:ext>
    </p:extLst>
  </p:cmAuthor>
  <p:cmAuthor id="4" name="Kokkirala, Niharika (GSFC-6170)[DEVELOP]" initials="KN(" lastIdx="2" clrIdx="3">
    <p:extLst>
      <p:ext uri="{19B8F6BF-5375-455C-9EA6-DF929625EA0E}">
        <p15:presenceInfo xmlns:p15="http://schemas.microsoft.com/office/powerpoint/2012/main" userId="S-1-5-21-330711430-3775241029-4075259233-89868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3ABE8"/>
    <a:srgbClr val="6ABB40"/>
    <a:srgbClr val="E8BB7F"/>
    <a:srgbClr val="8BAEDF"/>
    <a:srgbClr val="2E8652"/>
    <a:srgbClr val="7EB761"/>
    <a:srgbClr val="3289B4"/>
    <a:srgbClr val="ADD0E1"/>
    <a:srgbClr val="74AADB"/>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52" autoAdjust="0"/>
    <p:restoredTop sz="83690" autoAdjust="0"/>
  </p:normalViewPr>
  <p:slideViewPr>
    <p:cSldViewPr snapToGrid="0" showGuides="1">
      <p:cViewPr varScale="1">
        <p:scale>
          <a:sx n="94" d="100"/>
          <a:sy n="94" d="100"/>
        </p:scale>
        <p:origin x="942" y="84"/>
      </p:cViewPr>
      <p:guideLst>
        <p:guide pos="1440"/>
        <p:guide orient="horz" pos="2160"/>
      </p:guideLst>
    </p:cSldViewPr>
  </p:slideViewPr>
  <p:notesTextViewPr>
    <p:cViewPr>
      <p:scale>
        <a:sx n="160" d="100"/>
        <a:sy n="160" d="100"/>
      </p:scale>
      <p:origin x="0" y="0"/>
    </p:cViewPr>
  </p:notesTextViewPr>
  <p:sorterViewPr>
    <p:cViewPr>
      <p:scale>
        <a:sx n="66" d="100"/>
        <a:sy n="66" d="100"/>
      </p:scale>
      <p:origin x="0" y="0"/>
    </p:cViewPr>
  </p:sorterViewPr>
  <p:notesViewPr>
    <p:cSldViewPr snapToGrid="0" showGuides="1">
      <p:cViewPr varScale="1">
        <p:scale>
          <a:sx n="56" d="100"/>
          <a:sy n="56" d="100"/>
        </p:scale>
        <p:origin x="2136"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19-07-17T16:44:23.646" idx="4">
    <p:pos x="10" y="10"/>
    <p:text>Please provide image credit links and licensing info in the notes section.</p:text>
    <p:extLst>
      <p:ext uri="{C676402C-5697-4E1C-873F-D02D1690AC5C}">
        <p15:threadingInfo xmlns:p15="http://schemas.microsoft.com/office/powerpoint/2012/main" timeZoneBias="24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C69B2DE-33C0-4AFF-95CD-552AC01F8423}" type="datetimeFigureOut">
              <a:rPr lang="en-US" smtClean="0"/>
              <a:t>9/16/2019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3A28D9-E436-4213-B993-F57A5728D918}" type="slidenum">
              <a:rPr lang="en-US" smtClean="0"/>
              <a:t>‹#›</a:t>
            </a:fld>
            <a:endParaRPr lang="en-US"/>
          </a:p>
        </p:txBody>
      </p:sp>
    </p:spTree>
    <p:extLst>
      <p:ext uri="{BB962C8B-B14F-4D97-AF65-F5344CB8AC3E}">
        <p14:creationId xmlns:p14="http://schemas.microsoft.com/office/powerpoint/2010/main" val="31950019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E9290D-ABBD-4E7C-9C58-71B3335E0302}" type="datetimeFigureOut">
              <a:rPr lang="en-US" smtClean="0"/>
              <a:t>9/16/2019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EE4239-191D-4388-B0F5-1C5222233620}" type="slidenum">
              <a:rPr lang="en-US" smtClean="0"/>
              <a:t>‹#›</a:t>
            </a:fld>
            <a:endParaRPr lang="en-US"/>
          </a:p>
        </p:txBody>
      </p:sp>
    </p:spTree>
    <p:extLst>
      <p:ext uri="{BB962C8B-B14F-4D97-AF65-F5344CB8AC3E}">
        <p14:creationId xmlns:p14="http://schemas.microsoft.com/office/powerpoint/2010/main" val="2159867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nex.nasa.gov/nex/projects/1356/"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commons.wikimedia.org/wiki/File:Great_Range.jpg"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pixabay.com/photos/hemlock-tree-cones-background-1436186/"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insectimages.org/browse/detail.cfm?imgnum=3225077"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commons.wikimedia.org/wiki/File:Great_Range.jpg"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nps.gov/blri/learn/nature/hwa.htm"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pixabay.com/photos/forest-stream-woods-green-plants-1727873/" TargetMode="External"/><Relationship Id="rId5" Type="http://schemas.openxmlformats.org/officeDocument/2006/relationships/hyperlink" Target="https://commons.wikimedia.org/wiki/File:Hemlock_Palustrine_Forest_(3)_(8585808725).jpg" TargetMode="External"/><Relationship Id="rId4" Type="http://schemas.openxmlformats.org/officeDocument/2006/relationships/hyperlink" Target="https://www.flickr.com/photos/pauljhurtado/8722457774"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commons.wikimedia.org/wiki/File:Great_Range.jp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commons.wikimedia.org/wiki/File:Great_Range.jp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nrs.fs.fed.us/fia/data-tools/state-reports/NY/default.asp"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nrs.fs.fed.us/fia/data-tools/state-reports/NY/default.asp"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nex.nasa.gov/nex/projects/1356/"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Hello everyone! We are the New York Ecological Forecasting II Team</a:t>
            </a:r>
            <a:endParaRPr lang="en-US" b="0" dirty="0">
              <a:effectLst/>
            </a:endParaRP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My name is Rya Inman, I recently graduated from Columbia University with a degree in earth sciences</a:t>
            </a:r>
            <a:endParaRPr lang="en-US" b="0" dirty="0">
              <a:effectLst/>
            </a:endParaRPr>
          </a:p>
          <a:p>
            <a:pPr rtl="0"/>
            <a:r>
              <a:rPr lang="en-US" sz="1200" b="0" i="0" u="none" strike="noStrike" kern="1200" dirty="0">
                <a:solidFill>
                  <a:schemeClr val="tx1"/>
                </a:solidFill>
                <a:effectLst/>
                <a:latin typeface="+mn-lt"/>
                <a:ea typeface="+mn-ea"/>
                <a:cs typeface="+mn-cs"/>
              </a:rPr>
              <a:t>My name is Abigail Barenblitt, I have a masters in Wildlife and Fisheries Science from Penn State University </a:t>
            </a:r>
            <a:endParaRPr lang="en-US" b="0" dirty="0">
              <a:effectLst/>
            </a:endParaRPr>
          </a:p>
          <a:p>
            <a:pPr rtl="0"/>
            <a:r>
              <a:rPr lang="en-US" sz="1200" b="0" i="0" u="none" strike="noStrike" kern="1200" dirty="0">
                <a:solidFill>
                  <a:schemeClr val="tx1"/>
                </a:solidFill>
                <a:effectLst/>
                <a:latin typeface="+mn-lt"/>
                <a:ea typeface="+mn-ea"/>
                <a:cs typeface="+mn-cs"/>
              </a:rPr>
              <a:t>My name is Ryan Hammock, I’m a rising senior in environmental science at UT Austin</a:t>
            </a:r>
            <a:endParaRPr lang="en-US" b="0" dirty="0">
              <a:effectLst/>
            </a:endParaRPr>
          </a:p>
          <a:p>
            <a:pPr rtl="0"/>
            <a:r>
              <a:rPr lang="en-US" sz="1200" b="0" i="0" u="none" strike="noStrike" kern="1200" dirty="0">
                <a:solidFill>
                  <a:schemeClr val="tx1"/>
                </a:solidFill>
                <a:effectLst/>
                <a:latin typeface="+mn-lt"/>
                <a:ea typeface="+mn-ea"/>
                <a:cs typeface="+mn-cs"/>
              </a:rPr>
              <a:t>My name is Chitra Kokkirala, I’m a rising senior in biology and public policy at the College of William &amp; Mary</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This is the presentation we expect to give at our Goddard closeout on Wednesday, so if you have any feedback from today’s presentation please let us know. I will now hand it off to Ryan for an overview of the project.</a:t>
            </a: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Our project utilizes NASA earth observations to map eastern hemlock for conservation measures against hemlock woolly </a:t>
            </a:r>
            <a:r>
              <a:rPr lang="en-US" sz="1200" b="0" i="0" u="none" strike="noStrike" kern="1200" dirty="0" err="1">
                <a:solidFill>
                  <a:schemeClr val="tx1"/>
                </a:solidFill>
                <a:effectLst/>
                <a:latin typeface="+mn-lt"/>
                <a:ea typeface="+mn-ea"/>
                <a:cs typeface="+mn-cs"/>
              </a:rPr>
              <a:t>adelgid</a:t>
            </a:r>
            <a:r>
              <a:rPr lang="en-US" sz="1200" b="0" i="0" u="none" strike="noStrike" kern="1200" dirty="0">
                <a:solidFill>
                  <a:schemeClr val="tx1"/>
                </a:solidFill>
                <a:effectLst/>
                <a:latin typeface="+mn-lt"/>
                <a:ea typeface="+mn-ea"/>
                <a:cs typeface="+mn-cs"/>
              </a:rPr>
              <a:t> in New York state</a:t>
            </a:r>
            <a:endParaRPr lang="en-US" b="0" dirty="0">
              <a:effectLst/>
            </a:endParaRPr>
          </a:p>
          <a:p>
            <a:r>
              <a:rPr lang="en-US" dirty="0"/>
              <a:t/>
            </a:r>
            <a:br>
              <a:rPr lang="en-US" dirty="0"/>
            </a:b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a:t>
            </a:fld>
            <a:endParaRPr lang="en-US"/>
          </a:p>
        </p:txBody>
      </p:sp>
    </p:spTree>
    <p:extLst>
      <p:ext uri="{BB962C8B-B14F-4D97-AF65-F5344CB8AC3E}">
        <p14:creationId xmlns:p14="http://schemas.microsoft.com/office/powerpoint/2010/main" val="3504538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For the second method we ran another Random Forest Model using the original habitat parameters and NASA present day temperature projections. We used HWA presence data from </a:t>
            </a:r>
            <a:r>
              <a:rPr lang="en-US" sz="1200" b="0" i="0" u="none" strike="noStrike" kern="1200" dirty="0" err="1">
                <a:solidFill>
                  <a:schemeClr val="tx1"/>
                </a:solidFill>
                <a:effectLst/>
                <a:latin typeface="+mn-lt"/>
                <a:ea typeface="+mn-ea"/>
                <a:cs typeface="+mn-cs"/>
              </a:rPr>
              <a:t>iMAP</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invasives</a:t>
            </a:r>
            <a:r>
              <a:rPr lang="en-US" sz="1200" b="0" i="0" u="none" strike="noStrike" kern="1200" dirty="0">
                <a:solidFill>
                  <a:schemeClr val="tx1"/>
                </a:solidFill>
                <a:effectLst/>
                <a:latin typeface="+mn-lt"/>
                <a:ea typeface="+mn-ea"/>
                <a:cs typeface="+mn-cs"/>
              </a:rPr>
              <a:t> and USGS BISON to train this algorithm under these present day conditions. This created a model that we used to forecast HWA distribution into 2049 given future climate temperature projections.</a:t>
            </a:r>
          </a:p>
          <a:p>
            <a:pPr rtl="0"/>
            <a:endParaRPr lang="en-US" sz="1200" b="0" i="0" u="none" strike="noStrike" kern="1200" dirty="0">
              <a:solidFill>
                <a:schemeClr val="tx1"/>
              </a:solidFill>
              <a:effectLst/>
              <a:latin typeface="+mn-lt"/>
              <a:ea typeface="+mn-ea"/>
              <a:cs typeface="+mn-cs"/>
            </a:endParaRPr>
          </a:p>
          <a:p>
            <a:pPr rtl="0"/>
            <a:r>
              <a:rPr lang="en-US" b="0" dirty="0">
                <a:effectLst/>
              </a:rPr>
              <a:t/>
            </a:r>
            <a:br>
              <a:rPr lang="en-US" b="0" dirty="0">
                <a:effectLst/>
              </a:rPr>
            </a:br>
            <a:r>
              <a:rPr lang="en-US" sz="1200" b="1" i="0" u="none" strike="noStrike" kern="1200" dirty="0">
                <a:solidFill>
                  <a:schemeClr val="tx1"/>
                </a:solidFill>
                <a:effectLst/>
                <a:latin typeface="+mn-lt"/>
                <a:ea typeface="+mn-ea"/>
                <a:cs typeface="+mn-cs"/>
              </a:rPr>
              <a:t>Photos:</a:t>
            </a:r>
            <a:r>
              <a:rPr lang="en-US" b="0" dirty="0">
                <a:effectLst/>
              </a:rPr>
              <a:t/>
            </a:r>
            <a:br>
              <a:rPr lang="en-US" b="0" dirty="0">
                <a:effectLst/>
              </a:rPr>
            </a:br>
            <a:r>
              <a:rPr lang="en-US" dirty="0"/>
              <a:t/>
            </a:r>
            <a:br>
              <a:rPr lang="en-US" dirty="0"/>
            </a:br>
            <a:endParaRPr lang="en-US" dirty="0"/>
          </a:p>
          <a:p>
            <a:r>
              <a:rPr lang="en-US" dirty="0"/>
              <a:t>NASA Climate Projections</a:t>
            </a:r>
          </a:p>
          <a:p>
            <a:r>
              <a:rPr lang="en-US" dirty="0">
                <a:hlinkClick r:id="rId3"/>
              </a:rPr>
              <a:t>https://nex.nasa.gov/nex/projects/1356/</a:t>
            </a:r>
            <a:endParaRPr lang="en-US" dirty="0"/>
          </a:p>
          <a:p>
            <a:r>
              <a:rPr lang="en-US" dirty="0"/>
              <a:t>Free use, NASA generated</a:t>
            </a:r>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10</a:t>
            </a:fld>
            <a:endParaRPr lang="en-US"/>
          </a:p>
        </p:txBody>
      </p:sp>
    </p:spTree>
    <p:extLst>
      <p:ext uri="{BB962C8B-B14F-4D97-AF65-F5344CB8AC3E}">
        <p14:creationId xmlns:p14="http://schemas.microsoft.com/office/powerpoint/2010/main" val="36641740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Finally, we ran accuracy assessments on the 2017 AVIRIS model, as well as the 2019 Landsat and Sentinel models. We conducted these assessments by overlaying a subset of field data reserved for validation on the model outputs. We then determined whether the models accurately classed whether hemlock was present or absent as well as hemlock dominance in 3 categories. </a:t>
            </a:r>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11</a:t>
            </a:fld>
            <a:endParaRPr lang="en-US"/>
          </a:p>
        </p:txBody>
      </p:sp>
    </p:spTree>
    <p:extLst>
      <p:ext uri="{BB962C8B-B14F-4D97-AF65-F5344CB8AC3E}">
        <p14:creationId xmlns:p14="http://schemas.microsoft.com/office/powerpoint/2010/main" val="41653132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We initially investigated three satellites to create our habitat distribution model: Landsat 8 OLI, Sentinel-2 MSI, and Terra ASTER. Landsat 8 has a 30m resolution and 16 day interval time and Sentinel-2 has a 10- 20m resolution and 5 day interval time. Each of these satellites were chosen due to their comparable resolution and optical sensing capabilities. Data from these satellites are publicly accessible and contain the bands needed to run these assessments. </a:t>
            </a:r>
            <a:endParaRPr lang="en-US" b="0" dirty="0">
              <a:effectLst/>
            </a:endParaRPr>
          </a:p>
          <a:p>
            <a:r>
              <a:rPr lang="en-US" dirty="0"/>
              <a:t/>
            </a:r>
            <a:br>
              <a:rPr lang="en-US" dirty="0"/>
            </a:b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12</a:t>
            </a:fld>
            <a:endParaRPr lang="en-US"/>
          </a:p>
        </p:txBody>
      </p:sp>
    </p:spTree>
    <p:extLst>
      <p:ext uri="{BB962C8B-B14F-4D97-AF65-F5344CB8AC3E}">
        <p14:creationId xmlns:p14="http://schemas.microsoft.com/office/powerpoint/2010/main" val="3392518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excluded ASTER from our final models due to a lack of data across New York State during the leaf-off period. We also used SRTM to quantify elevation and aspect for our models.</a:t>
            </a:r>
            <a:br>
              <a:rPr lang="en-US" dirty="0"/>
            </a:br>
            <a:endParaRPr lang="en-US" dirty="0"/>
          </a:p>
          <a:p>
            <a:r>
              <a:rPr lang="en-US" dirty="0"/>
              <a:t>*We intended to use ASTER; however, due to the limitations of coverage over New York State during the leaf-off period we did not use ASTER.</a:t>
            </a:r>
          </a:p>
        </p:txBody>
      </p:sp>
      <p:sp>
        <p:nvSpPr>
          <p:cNvPr id="4" name="Slide Number Placeholder 3"/>
          <p:cNvSpPr>
            <a:spLocks noGrp="1"/>
          </p:cNvSpPr>
          <p:nvPr>
            <p:ph type="sldNum" sz="quarter" idx="10"/>
          </p:nvPr>
        </p:nvSpPr>
        <p:spPr/>
        <p:txBody>
          <a:bodyPr/>
          <a:lstStyle/>
          <a:p>
            <a:fld id="{66EE4239-191D-4388-B0F5-1C5222233620}" type="slidenum">
              <a:rPr lang="en-US" smtClean="0"/>
              <a:t>13</a:t>
            </a:fld>
            <a:endParaRPr lang="en-US"/>
          </a:p>
        </p:txBody>
      </p:sp>
    </p:spTree>
    <p:extLst>
      <p:ext uri="{BB962C8B-B14F-4D97-AF65-F5344CB8AC3E}">
        <p14:creationId xmlns:p14="http://schemas.microsoft.com/office/powerpoint/2010/main" val="2989562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our the final hemlock distribution maps using Landsat 8, which has a 30 m resolution. Here, pure hemlock stands are displayed in yellow, hemlock dominant stands are displayed in orange, and hemlock subdominant stands are displayed in blue. Pure hemlock was defined as 90-100% hemlock, Hemlock dominant was defined as 50-89% hemlock, and hemlock subdominant was defined as 10-49%. Each pixel represents a 30*30m hemlock stand.</a:t>
            </a:r>
            <a:br>
              <a:rPr lang="en-US" dirty="0"/>
            </a:br>
            <a:r>
              <a:rPr lang="en-US" dirty="0"/>
              <a:t>Highlight the circle!!!</a:t>
            </a:r>
          </a:p>
        </p:txBody>
      </p:sp>
      <p:sp>
        <p:nvSpPr>
          <p:cNvPr id="4" name="Slide Number Placeholder 3"/>
          <p:cNvSpPr>
            <a:spLocks noGrp="1"/>
          </p:cNvSpPr>
          <p:nvPr>
            <p:ph type="sldNum" sz="quarter" idx="5"/>
          </p:nvPr>
        </p:nvSpPr>
        <p:spPr/>
        <p:txBody>
          <a:bodyPr/>
          <a:lstStyle/>
          <a:p>
            <a:fld id="{66EE4239-191D-4388-B0F5-1C5222233620}" type="slidenum">
              <a:rPr lang="en-US" smtClean="0"/>
              <a:t>14</a:t>
            </a:fld>
            <a:endParaRPr lang="en-US"/>
          </a:p>
        </p:txBody>
      </p:sp>
    </p:spTree>
    <p:extLst>
      <p:ext uri="{BB962C8B-B14F-4D97-AF65-F5344CB8AC3E}">
        <p14:creationId xmlns:p14="http://schemas.microsoft.com/office/powerpoint/2010/main" val="34550414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Here you can compare the results of our distribution map using the four Sentinel-2 10m resolution bands. As you can see, within the APIPP boundary, Sentinel-2 displays more hemlock dominant stands.</a:t>
            </a:r>
          </a:p>
          <a:p>
            <a:pPr rtl="0"/>
            <a:r>
              <a:rPr lang="en-US" b="0" dirty="0">
                <a:effectLst/>
              </a:rPr>
              <a:t>Highlight the circle area!!!</a:t>
            </a:r>
          </a:p>
          <a:p>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66EE4239-191D-4388-B0F5-1C5222233620}" type="slidenum">
              <a:rPr lang="en-US" smtClean="0"/>
              <a:t>15</a:t>
            </a:fld>
            <a:endParaRPr lang="en-US"/>
          </a:p>
        </p:txBody>
      </p:sp>
    </p:spTree>
    <p:extLst>
      <p:ext uri="{BB962C8B-B14F-4D97-AF65-F5344CB8AC3E}">
        <p14:creationId xmlns:p14="http://schemas.microsoft.com/office/powerpoint/2010/main" val="28038540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Here are the results of our forecasting models. The results from the two methods were comparable, so the overlay</a:t>
            </a:r>
            <a:r>
              <a:rPr lang="en-US" baseline="0" dirty="0"/>
              <a:t> method is displayed here. </a:t>
            </a:r>
            <a:r>
              <a:rPr lang="en-US" dirty="0"/>
              <a:t>We established similar results using both methods of analysis. As you can see, according to climate projections, while much of New York will be impacted by HWA into 2049 due to warming temperatures, the Adirondack Mountains may see less of an infestation, due to colder temperatures at higher elevations.</a:t>
            </a:r>
            <a:br>
              <a:rPr lang="en-US" dirty="0"/>
            </a:br>
            <a:endParaRPr lang="en-US" dirty="0"/>
          </a:p>
        </p:txBody>
      </p:sp>
      <p:sp>
        <p:nvSpPr>
          <p:cNvPr id="4" name="Slide Number Placeholder 3"/>
          <p:cNvSpPr>
            <a:spLocks noGrp="1"/>
          </p:cNvSpPr>
          <p:nvPr>
            <p:ph type="sldNum" sz="quarter" idx="5"/>
          </p:nvPr>
        </p:nvSpPr>
        <p:spPr/>
        <p:txBody>
          <a:bodyPr/>
          <a:lstStyle/>
          <a:p>
            <a:fld id="{66EE4239-191D-4388-B0F5-1C5222233620}" type="slidenum">
              <a:rPr lang="en-US" smtClean="0"/>
              <a:t>16</a:t>
            </a:fld>
            <a:endParaRPr lang="en-US"/>
          </a:p>
        </p:txBody>
      </p:sp>
    </p:spTree>
    <p:extLst>
      <p:ext uri="{BB962C8B-B14F-4D97-AF65-F5344CB8AC3E}">
        <p14:creationId xmlns:p14="http://schemas.microsoft.com/office/powerpoint/2010/main" val="20926924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26 of the 58 data points we used in our accuracy assessment overlapped with the hemlock distribution map created by the previous team. Of the 58 points, 31 points were correctly classed by the predictive model, meaning the model was ~53% accurate. We believe that some of the inaccuracy would be improved by incorporating more habitat parameters, such as slope, elevation, and soils, as well as ground-</a:t>
            </a:r>
            <a:r>
              <a:rPr lang="en-US" sz="1200" b="0" i="0" u="none" strike="noStrike" kern="1200" dirty="0" err="1">
                <a:solidFill>
                  <a:schemeClr val="tx1"/>
                </a:solidFill>
                <a:effectLst/>
                <a:latin typeface="+mn-lt"/>
                <a:ea typeface="+mn-ea"/>
                <a:cs typeface="+mn-cs"/>
              </a:rPr>
              <a:t>truthed</a:t>
            </a:r>
            <a:r>
              <a:rPr lang="en-US" sz="1200" b="0" i="0" u="none" strike="noStrike" kern="1200" dirty="0">
                <a:solidFill>
                  <a:schemeClr val="tx1"/>
                </a:solidFill>
                <a:effectLst/>
                <a:latin typeface="+mn-lt"/>
                <a:ea typeface="+mn-ea"/>
                <a:cs typeface="+mn-cs"/>
              </a:rPr>
              <a:t> points into the predictive model.</a:t>
            </a:r>
            <a:endParaRPr lang="en-US" b="0" dirty="0">
              <a:effectLst/>
            </a:endParaRPr>
          </a:p>
          <a:p>
            <a:r>
              <a:rPr lang="en-US" dirty="0"/>
              <a:t/>
            </a:r>
            <a:br>
              <a:rPr lang="en-US" dirty="0"/>
            </a:br>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66EE4239-191D-4388-B0F5-1C5222233620}" type="slidenum">
              <a:rPr lang="en-US" smtClean="0"/>
              <a:t>17</a:t>
            </a:fld>
            <a:endParaRPr lang="en-US"/>
          </a:p>
        </p:txBody>
      </p:sp>
    </p:spTree>
    <p:extLst>
      <p:ext uri="{BB962C8B-B14F-4D97-AF65-F5344CB8AC3E}">
        <p14:creationId xmlns:p14="http://schemas.microsoft.com/office/powerpoint/2010/main" val="38260250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the same accuracy assessment we determine that the Landsat 8 model for APIPP performed with the best accuracy compared the other models we created. This model was 67% accurate for determining hemlock presence. As you can see, the models we ran for the APIPP regions using Sentinel and Landsat were more accurate than those run for New York State. This is likely due to the concentration of ground-</a:t>
            </a:r>
            <a:r>
              <a:rPr lang="en-US" dirty="0" err="1"/>
              <a:t>truthed</a:t>
            </a:r>
            <a:r>
              <a:rPr lang="en-US" dirty="0"/>
              <a:t> data within APIPP. </a:t>
            </a:r>
          </a:p>
        </p:txBody>
      </p:sp>
      <p:sp>
        <p:nvSpPr>
          <p:cNvPr id="4" name="Slide Number Placeholder 3"/>
          <p:cNvSpPr>
            <a:spLocks noGrp="1"/>
          </p:cNvSpPr>
          <p:nvPr>
            <p:ph type="sldNum" sz="quarter" idx="10"/>
          </p:nvPr>
        </p:nvSpPr>
        <p:spPr/>
        <p:txBody>
          <a:bodyPr/>
          <a:lstStyle/>
          <a:p>
            <a:fld id="{66EE4239-191D-4388-B0F5-1C5222233620}" type="slidenum">
              <a:rPr lang="en-US" smtClean="0"/>
              <a:t>18</a:t>
            </a:fld>
            <a:endParaRPr lang="en-US"/>
          </a:p>
        </p:txBody>
      </p:sp>
    </p:spTree>
    <p:extLst>
      <p:ext uri="{BB962C8B-B14F-4D97-AF65-F5344CB8AC3E}">
        <p14:creationId xmlns:p14="http://schemas.microsoft.com/office/powerpoint/2010/main" val="8090963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During the course of our DEVELOP term, we were only able to validate our model based off a limited number of ground-</a:t>
            </a:r>
            <a:r>
              <a:rPr lang="en-US" sz="1200" b="0" i="0" u="none" strike="noStrike" kern="1200" dirty="0" err="1">
                <a:solidFill>
                  <a:schemeClr val="tx1"/>
                </a:solidFill>
                <a:effectLst/>
                <a:latin typeface="+mn-lt"/>
                <a:ea typeface="+mn-ea"/>
                <a:cs typeface="+mn-cs"/>
              </a:rPr>
              <a:t>truthed</a:t>
            </a:r>
            <a:r>
              <a:rPr lang="en-US" sz="1200" b="0" i="0" u="none" strike="noStrike" kern="1200" dirty="0">
                <a:solidFill>
                  <a:schemeClr val="tx1"/>
                </a:solidFill>
                <a:effectLst/>
                <a:latin typeface="+mn-lt"/>
                <a:ea typeface="+mn-ea"/>
                <a:cs typeface="+mn-cs"/>
              </a:rPr>
              <a:t> points. Future field work would not only help us assess the accuracy of the model, but also better train the model in the future. </a:t>
            </a:r>
          </a:p>
          <a:p>
            <a:pPr rtl="0"/>
            <a:r>
              <a:rPr lang="en-US" sz="1200" b="0" i="0" u="none" strike="noStrike" kern="1200" dirty="0">
                <a:solidFill>
                  <a:schemeClr val="tx1"/>
                </a:solidFill>
                <a:effectLst/>
                <a:latin typeface="+mn-lt"/>
                <a:ea typeface="+mn-ea"/>
                <a:cs typeface="+mn-cs"/>
              </a:rPr>
              <a:t>Additionally, our ground-</a:t>
            </a:r>
            <a:r>
              <a:rPr lang="en-US" sz="1200" b="0" i="0" u="none" strike="noStrike" kern="1200" dirty="0" err="1">
                <a:solidFill>
                  <a:schemeClr val="tx1"/>
                </a:solidFill>
                <a:effectLst/>
                <a:latin typeface="+mn-lt"/>
                <a:ea typeface="+mn-ea"/>
                <a:cs typeface="+mn-cs"/>
              </a:rPr>
              <a:t>truthed</a:t>
            </a:r>
            <a:r>
              <a:rPr lang="en-US" sz="1200" b="0" i="0" u="none" strike="noStrike" kern="1200" dirty="0">
                <a:solidFill>
                  <a:schemeClr val="tx1"/>
                </a:solidFill>
                <a:effectLst/>
                <a:latin typeface="+mn-lt"/>
                <a:ea typeface="+mn-ea"/>
                <a:cs typeface="+mn-cs"/>
              </a:rPr>
              <a:t> data came primarily from the Adirondacks. Data collected from other portions of the state could lead to the creation of a better state-wide model. </a:t>
            </a:r>
          </a:p>
          <a:p>
            <a:pPr rtl="0"/>
            <a:r>
              <a:rPr lang="en-US" sz="1200" b="0" i="0" u="none" strike="noStrike" kern="1200" dirty="0">
                <a:solidFill>
                  <a:schemeClr val="tx1"/>
                </a:solidFill>
                <a:effectLst/>
                <a:latin typeface="+mn-lt"/>
                <a:ea typeface="+mn-ea"/>
                <a:cs typeface="+mn-cs"/>
              </a:rPr>
              <a:t>Within the 10 week project period we were unable to provide an analysis for how many additional ground-</a:t>
            </a:r>
            <a:r>
              <a:rPr lang="en-US" sz="1200" b="0" i="0" u="none" strike="noStrike" kern="1200" dirty="0" err="1">
                <a:solidFill>
                  <a:schemeClr val="tx1"/>
                </a:solidFill>
                <a:effectLst/>
                <a:latin typeface="+mn-lt"/>
                <a:ea typeface="+mn-ea"/>
                <a:cs typeface="+mn-cs"/>
              </a:rPr>
              <a:t>truthed</a:t>
            </a:r>
            <a:r>
              <a:rPr lang="en-US" sz="1200" b="0" i="0" u="none" strike="noStrike" kern="1200" dirty="0">
                <a:solidFill>
                  <a:schemeClr val="tx1"/>
                </a:solidFill>
                <a:effectLst/>
                <a:latin typeface="+mn-lt"/>
                <a:ea typeface="+mn-ea"/>
                <a:cs typeface="+mn-cs"/>
              </a:rPr>
              <a:t> points would improve the model to the goal of 80% accuracy. Future iterations of this project should assess the optimal number. </a:t>
            </a:r>
          </a:p>
          <a:p>
            <a:pPr rtl="0"/>
            <a:r>
              <a:rPr lang="en-US" sz="1200" b="0" i="0" u="none" strike="noStrike" kern="1200" dirty="0">
                <a:solidFill>
                  <a:schemeClr val="tx1"/>
                </a:solidFill>
                <a:effectLst/>
                <a:latin typeface="+mn-lt"/>
                <a:ea typeface="+mn-ea"/>
                <a:cs typeface="+mn-cs"/>
              </a:rPr>
              <a:t>We also believe that the AVIRIS model would be greatly improved by including  more recent ground-</a:t>
            </a:r>
            <a:r>
              <a:rPr lang="en-US" sz="1200" b="0" i="0" u="none" strike="noStrike" kern="1200" dirty="0" err="1">
                <a:solidFill>
                  <a:schemeClr val="tx1"/>
                </a:solidFill>
                <a:effectLst/>
                <a:latin typeface="+mn-lt"/>
                <a:ea typeface="+mn-ea"/>
                <a:cs typeface="+mn-cs"/>
              </a:rPr>
              <a:t>truthed</a:t>
            </a:r>
            <a:r>
              <a:rPr lang="en-US" sz="1200" b="0" i="0" u="none" strike="noStrike" kern="1200" dirty="0">
                <a:solidFill>
                  <a:schemeClr val="tx1"/>
                </a:solidFill>
                <a:effectLst/>
                <a:latin typeface="+mn-lt"/>
                <a:ea typeface="+mn-ea"/>
                <a:cs typeface="+mn-cs"/>
              </a:rPr>
              <a:t> training data.</a:t>
            </a:r>
          </a:p>
          <a:p>
            <a:pPr rtl="0"/>
            <a:endParaRPr lang="en-US" sz="1200" b="0" i="0" u="none" strike="noStrike" kern="1200" dirty="0">
              <a:solidFill>
                <a:schemeClr val="tx1"/>
              </a:solidFill>
              <a:effectLst/>
              <a:latin typeface="+mn-lt"/>
              <a:ea typeface="+mn-ea"/>
              <a:cs typeface="+mn-cs"/>
            </a:endParaRPr>
          </a:p>
          <a:p>
            <a:pPr rtl="0"/>
            <a:r>
              <a:rPr lang="en-US" sz="1200" b="1" i="0" u="none" strike="noStrike" kern="1200" dirty="0">
                <a:solidFill>
                  <a:schemeClr val="tx1"/>
                </a:solidFill>
                <a:effectLst/>
                <a:latin typeface="+mn-lt"/>
                <a:ea typeface="+mn-ea"/>
                <a:cs typeface="+mn-cs"/>
              </a:rPr>
              <a:t>Photos:</a:t>
            </a:r>
            <a:endParaRPr lang="en-US" b="0" dirty="0">
              <a:effectLst/>
            </a:endParaRPr>
          </a:p>
          <a:p>
            <a:pPr rtl="0"/>
            <a:r>
              <a:rPr lang="en-US" sz="1200" b="0" i="0" u="none" strike="noStrike" kern="1200" dirty="0" err="1">
                <a:solidFill>
                  <a:schemeClr val="tx1"/>
                </a:solidFill>
                <a:effectLst/>
                <a:latin typeface="+mn-lt"/>
                <a:ea typeface="+mn-ea"/>
                <a:cs typeface="+mn-cs"/>
              </a:rPr>
              <a:t>Mwanner</a:t>
            </a:r>
            <a:r>
              <a:rPr lang="en-US" sz="1200" b="0" i="0" u="none" strike="noStrike" kern="1200" dirty="0">
                <a:solidFill>
                  <a:schemeClr val="tx1"/>
                </a:solidFill>
                <a:effectLst/>
                <a:latin typeface="+mn-lt"/>
                <a:ea typeface="+mn-ea"/>
                <a:cs typeface="+mn-cs"/>
              </a:rPr>
              <a:t> at Wikimedia commons</a:t>
            </a:r>
            <a:endParaRPr lang="en-US" b="0" dirty="0">
              <a:effectLst/>
            </a:endParaRPr>
          </a:p>
          <a:p>
            <a:pPr rtl="0"/>
            <a:r>
              <a:rPr lang="en-US" sz="1200" b="0" i="0" u="sng" strike="noStrike" kern="1200" dirty="0">
                <a:solidFill>
                  <a:schemeClr val="tx1"/>
                </a:solidFill>
                <a:effectLst/>
                <a:latin typeface="+mn-lt"/>
                <a:ea typeface="+mn-ea"/>
                <a:cs typeface="+mn-cs"/>
                <a:hlinkClick r:id="rId3"/>
              </a:rPr>
              <a:t>https://commons.wikimedia.org/wiki/File:Great_Range.jpg</a:t>
            </a:r>
            <a:endParaRPr lang="en-US" b="0" dirty="0">
              <a:effectLst/>
            </a:endParaRPr>
          </a:p>
          <a:p>
            <a:pPr rtl="0"/>
            <a:endParaRPr lang="en-US" b="0" dirty="0">
              <a:effectLst/>
            </a:endParaRPr>
          </a:p>
          <a:p>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66EE4239-191D-4388-B0F5-1C5222233620}" type="slidenum">
              <a:rPr lang="en-US" smtClean="0"/>
              <a:t>19</a:t>
            </a:fld>
            <a:endParaRPr lang="en-US"/>
          </a:p>
        </p:txBody>
      </p:sp>
    </p:spTree>
    <p:extLst>
      <p:ext uri="{BB962C8B-B14F-4D97-AF65-F5344CB8AC3E}">
        <p14:creationId xmlns:p14="http://schemas.microsoft.com/office/powerpoint/2010/main" val="898109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Eastern Hemlock is a keystone species in eastern United States forests. This is an important conifer species that provides a shaded habitat for many animals and plants and prevents soil erosion. Eastern hemlock has a greater capacity to store carbon, regulate stream temperatures, and provide habitat for wildlife compared to cohabitating tree species. However, eastern hemlock grows in small patches dispersed over a large landscape, which can make it difficult for forest managers to locate.</a:t>
            </a:r>
            <a:endParaRPr lang="en-US" b="0" dirty="0">
              <a:effectLst/>
            </a:endParaRPr>
          </a:p>
          <a:p>
            <a:pPr rtl="0"/>
            <a:endParaRPr lang="en-US" b="0" dirty="0">
              <a:effectLst/>
            </a:endParaRPr>
          </a:p>
          <a:p>
            <a:pPr rtl="0"/>
            <a:r>
              <a:rPr lang="en-US" b="0" dirty="0">
                <a:effectLst/>
              </a:rPr>
              <a:t>Compounding on this, eastern hemlock is currently impacted by the invasive hemlock woolly adelgid, an aphid species which arrived from eastern Asia. This invasive species is rapidly spreading north due to a lack of native predators and warming winter temperatures.</a:t>
            </a:r>
            <a:br>
              <a:rPr lang="en-US" b="0" dirty="0">
                <a:effectLst/>
              </a:rPr>
            </a:br>
            <a:endParaRPr lang="en-US" b="0" dirty="0">
              <a:effectLst/>
            </a:endParaRPr>
          </a:p>
          <a:p>
            <a:pPr rtl="0"/>
            <a:r>
              <a:rPr lang="en-US" b="0" dirty="0">
                <a:effectLst/>
              </a:rPr>
              <a:t>*Talk about when/where HWA was first found in the US</a:t>
            </a:r>
            <a:br>
              <a:rPr lang="en-US" b="0" dirty="0">
                <a:effectLst/>
              </a:rPr>
            </a:br>
            <a:r>
              <a:rPr lang="en-US" sz="1200" b="1" i="0" u="none" strike="noStrike" kern="1200" dirty="0">
                <a:solidFill>
                  <a:schemeClr val="tx1"/>
                </a:solidFill>
                <a:effectLst/>
                <a:latin typeface="+mn-lt"/>
                <a:ea typeface="+mn-ea"/>
                <a:cs typeface="+mn-cs"/>
              </a:rPr>
              <a:t>Photos:</a:t>
            </a:r>
          </a:p>
          <a:p>
            <a:pPr rtl="0"/>
            <a:r>
              <a:rPr lang="en-US" sz="1200" b="0" i="0" u="none" strike="noStrike" kern="1200" dirty="0">
                <a:solidFill>
                  <a:schemeClr val="tx1"/>
                </a:solidFill>
                <a:effectLst/>
                <a:latin typeface="+mn-lt"/>
                <a:ea typeface="+mn-ea"/>
                <a:cs typeface="+mn-cs"/>
              </a:rPr>
              <a:t>Hemlock</a:t>
            </a:r>
            <a:r>
              <a:rPr lang="en-US" sz="1200" b="0" i="0" u="none" strike="noStrike" kern="1200" baseline="0" dirty="0">
                <a:solidFill>
                  <a:schemeClr val="tx1"/>
                </a:solidFill>
                <a:effectLst/>
                <a:latin typeface="+mn-lt"/>
                <a:ea typeface="+mn-ea"/>
                <a:cs typeface="+mn-cs"/>
              </a:rPr>
              <a:t> Tree- </a:t>
            </a:r>
            <a:r>
              <a:rPr lang="en-US" sz="1200" b="0" i="0" u="none" strike="noStrike" kern="1200" baseline="0" dirty="0" err="1">
                <a:solidFill>
                  <a:schemeClr val="tx1"/>
                </a:solidFill>
                <a:effectLst/>
                <a:latin typeface="+mn-lt"/>
                <a:ea typeface="+mn-ea"/>
                <a:cs typeface="+mn-cs"/>
              </a:rPr>
              <a:t>Pixabay</a:t>
            </a:r>
            <a:endParaRPr lang="en-US" b="0" dirty="0">
              <a:effectLst/>
            </a:endParaRPr>
          </a:p>
          <a:p>
            <a:pPr rtl="0"/>
            <a:r>
              <a:rPr lang="en-US" sz="1200" b="0" i="0" u="sng" strike="noStrike" kern="1200" dirty="0">
                <a:solidFill>
                  <a:schemeClr val="tx1"/>
                </a:solidFill>
                <a:effectLst/>
                <a:latin typeface="+mn-lt"/>
                <a:ea typeface="+mn-ea"/>
                <a:cs typeface="+mn-cs"/>
                <a:hlinkClick r:id="rId3"/>
              </a:rPr>
              <a:t>https://pixabay.com/photos/hemlock-tree-cones-background-1436186/</a:t>
            </a:r>
            <a:endParaRPr lang="en-US" sz="1200" b="0" i="0" u="sng"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License: Free for commercial use, no attribution required</a:t>
            </a:r>
            <a:endParaRPr lang="en-US" b="0" u="none" dirty="0">
              <a:effectLs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Hemlock Woolly</a:t>
            </a:r>
            <a:r>
              <a:rPr lang="en-US" baseline="0" dirty="0"/>
              <a:t> </a:t>
            </a:r>
            <a:r>
              <a:rPr lang="en-US" baseline="0" dirty="0" err="1"/>
              <a:t>Adelgid</a:t>
            </a:r>
            <a:r>
              <a:rPr lang="en-US" baseline="0" dirty="0"/>
              <a:t>- </a:t>
            </a:r>
            <a:r>
              <a:rPr lang="en-US" sz="1200" dirty="0">
                <a:solidFill>
                  <a:schemeClr val="tx1">
                    <a:lumMod val="75000"/>
                    <a:lumOff val="25000"/>
                  </a:schemeClr>
                </a:solidFill>
              </a:rPr>
              <a:t>Connecticut Agricultural Experiment Station</a:t>
            </a:r>
            <a:endParaRPr lang="en-US" baseline="0" dirty="0"/>
          </a:p>
          <a:p>
            <a:r>
              <a:rPr lang="en-US" dirty="0">
                <a:hlinkClick r:id="rId4"/>
              </a:rPr>
              <a:t>https://www.insectimages.org/browse/detail.cfm?imgnum=3225077</a:t>
            </a:r>
            <a:endParaRPr lang="en-US" b="1" dirty="0"/>
          </a:p>
          <a:p>
            <a:r>
              <a:rPr lang="en-US" b="0" dirty="0"/>
              <a:t>License:</a:t>
            </a:r>
            <a:r>
              <a:rPr lang="en-US" b="0" baseline="0" dirty="0"/>
              <a:t> CC 3.0</a:t>
            </a:r>
            <a:endParaRPr lang="en-US" b="0" dirty="0"/>
          </a:p>
          <a:p>
            <a:r>
              <a:rPr lang="en-US" dirty="0"/>
              <a:t/>
            </a:r>
            <a:br>
              <a:rPr lang="en-US" dirty="0"/>
            </a:b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2</a:t>
            </a:fld>
            <a:endParaRPr lang="en-US"/>
          </a:p>
        </p:txBody>
      </p:sp>
    </p:spTree>
    <p:extLst>
      <p:ext uri="{BB962C8B-B14F-4D97-AF65-F5344CB8AC3E}">
        <p14:creationId xmlns:p14="http://schemas.microsoft.com/office/powerpoint/2010/main" val="10627392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Satellite-based models, such as the one we created, can be continuously updated and improved upon. These models use publicly available satellite data, which provides the basis for a cost-effective solution for determining hemlock distribution with a higher temporal resolution and spatial domain. </a:t>
            </a: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Our forecasting model shows that HWA effects on hemlock will be less in the Adirondack Mountains due to colder temperatures at higher elevations.</a:t>
            </a:r>
          </a:p>
          <a:p>
            <a:pPr marL="171450" indent="-171450" rtl="0">
              <a:buFont typeface="Arial" panose="020B0604020202020204" pitchFamily="34" charset="0"/>
              <a:buChar char="•"/>
            </a:pPr>
            <a:endParaRPr lang="en-US" sz="1200" b="0" i="0" u="none" strike="noStrike" kern="1200" baseline="0" dirty="0">
              <a:solidFill>
                <a:schemeClr val="tx1"/>
              </a:solidFill>
              <a:effectLst/>
              <a:latin typeface="+mn-lt"/>
              <a:ea typeface="+mn-ea"/>
              <a:cs typeface="+mn-cs"/>
            </a:endParaRPr>
          </a:p>
          <a:p>
            <a:pPr rtl="0"/>
            <a:r>
              <a:rPr lang="en-US" sz="1200" b="1" i="0" u="none" strike="noStrike" kern="1200" dirty="0">
                <a:solidFill>
                  <a:schemeClr val="tx1"/>
                </a:solidFill>
                <a:effectLst/>
                <a:latin typeface="+mn-lt"/>
                <a:ea typeface="+mn-ea"/>
                <a:cs typeface="+mn-cs"/>
              </a:rPr>
              <a:t>Photos:</a:t>
            </a:r>
            <a:endParaRPr lang="en-US" b="0" dirty="0">
              <a:effectLst/>
            </a:endParaRPr>
          </a:p>
          <a:p>
            <a:pPr rtl="0"/>
            <a:r>
              <a:rPr lang="en-US" sz="1200" b="0" i="0" u="none" strike="noStrike" kern="1200" dirty="0" err="1">
                <a:solidFill>
                  <a:schemeClr val="tx1"/>
                </a:solidFill>
                <a:effectLst/>
                <a:latin typeface="+mn-lt"/>
                <a:ea typeface="+mn-ea"/>
                <a:cs typeface="+mn-cs"/>
              </a:rPr>
              <a:t>Mwanner</a:t>
            </a:r>
            <a:r>
              <a:rPr lang="en-US" sz="1200" b="0" i="0" u="none" strike="noStrike" kern="1200" dirty="0">
                <a:solidFill>
                  <a:schemeClr val="tx1"/>
                </a:solidFill>
                <a:effectLst/>
                <a:latin typeface="+mn-lt"/>
                <a:ea typeface="+mn-ea"/>
                <a:cs typeface="+mn-cs"/>
              </a:rPr>
              <a:t> at Wikimedia commons (CC)</a:t>
            </a:r>
            <a:endParaRPr lang="en-US" b="0" dirty="0">
              <a:effectLst/>
            </a:endParaRPr>
          </a:p>
          <a:p>
            <a:pPr rtl="0"/>
            <a:r>
              <a:rPr lang="en-US" sz="1200" b="0" i="0" u="sng" strike="noStrike" kern="1200" dirty="0">
                <a:solidFill>
                  <a:schemeClr val="tx1"/>
                </a:solidFill>
                <a:effectLst/>
                <a:latin typeface="+mn-lt"/>
                <a:ea typeface="+mn-ea"/>
                <a:cs typeface="+mn-cs"/>
                <a:hlinkClick r:id="rId3"/>
              </a:rPr>
              <a:t>https://commons.wikimedia.org/wiki/File:Great_Range.jpg</a:t>
            </a:r>
            <a:endParaRPr lang="en-US" b="0" dirty="0">
              <a:effectLst/>
            </a:endParaRPr>
          </a:p>
          <a:p>
            <a:pPr marL="171450" indent="-171450" rtl="0">
              <a:buFont typeface="Arial" panose="020B0604020202020204" pitchFamily="34" charset="0"/>
              <a:buChar char="•"/>
            </a:pPr>
            <a:endParaRPr lang="en-US" b="0" dirty="0">
              <a:effectLst/>
            </a:endParaRPr>
          </a:p>
          <a:p>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66EE4239-191D-4388-B0F5-1C5222233620}" type="slidenum">
              <a:rPr lang="en-US" smtClean="0"/>
              <a:t>20</a:t>
            </a:fld>
            <a:endParaRPr lang="en-US"/>
          </a:p>
        </p:txBody>
      </p:sp>
    </p:spTree>
    <p:extLst>
      <p:ext uri="{BB962C8B-B14F-4D97-AF65-F5344CB8AC3E}">
        <p14:creationId xmlns:p14="http://schemas.microsoft.com/office/powerpoint/2010/main" val="18413053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EE4239-191D-4388-B0F5-1C5222233620}" type="slidenum">
              <a:rPr lang="en-US" smtClean="0"/>
              <a:t>21</a:t>
            </a:fld>
            <a:endParaRPr lang="en-US"/>
          </a:p>
        </p:txBody>
      </p:sp>
    </p:spTree>
    <p:extLst>
      <p:ext uri="{BB962C8B-B14F-4D97-AF65-F5344CB8AC3E}">
        <p14:creationId xmlns:p14="http://schemas.microsoft.com/office/powerpoint/2010/main" val="1208721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The primary motivation for this study is that hemlock is an important forest feature. A number of species of birds and mammals are highly associated with hemlock. The unique structure of these trees provide an important source of food and shelter for these species. Additionally, these conifers help regulate stream quality and temperatures, creating habitat for aquatic species like brook trout. As this species declines from HWA infestation, other forest wildlife and structure could be negatively impacted. (This is the primary motivation for this study)</a:t>
            </a:r>
            <a:endParaRPr lang="en-US" b="0" dirty="0">
              <a:effectLst/>
            </a:endParaRPr>
          </a:p>
          <a:p>
            <a:pPr rtl="0"/>
            <a:r>
              <a:rPr lang="en-US" b="0" dirty="0">
                <a:effectLst/>
              </a:rPr>
              <a:t/>
            </a:r>
            <a:br>
              <a:rPr lang="en-US" b="0" dirty="0">
                <a:effectLst/>
              </a:rPr>
            </a:br>
            <a:r>
              <a:rPr lang="en-US" sz="1200" b="1" i="0" u="none" strike="noStrike" kern="1200" dirty="0">
                <a:solidFill>
                  <a:schemeClr val="tx1"/>
                </a:solidFill>
                <a:effectLst/>
                <a:latin typeface="+mn-lt"/>
                <a:ea typeface="+mn-ea"/>
                <a:cs typeface="+mn-cs"/>
              </a:rPr>
              <a:t>Photos:</a:t>
            </a:r>
            <a:endParaRPr lang="en-US" b="0" dirty="0">
              <a:effectLst/>
            </a:endParaRPr>
          </a:p>
          <a:p>
            <a:pPr rtl="0"/>
            <a:r>
              <a:rPr lang="en-US" sz="1200" b="0" i="0" u="none" strike="noStrike" kern="1200" dirty="0">
                <a:solidFill>
                  <a:schemeClr val="tx1"/>
                </a:solidFill>
                <a:effectLst/>
                <a:latin typeface="+mn-lt"/>
                <a:ea typeface="+mn-ea"/>
                <a:cs typeface="+mn-cs"/>
              </a:rPr>
              <a:t>HWA - NPS</a:t>
            </a:r>
            <a:endParaRPr lang="en-US" b="0" dirty="0">
              <a:effectLst/>
            </a:endParaRPr>
          </a:p>
          <a:p>
            <a:pPr rtl="0"/>
            <a:r>
              <a:rPr lang="en-US" sz="1200" b="0" i="0" u="sng" strike="noStrike" kern="1200" dirty="0">
                <a:solidFill>
                  <a:schemeClr val="tx1"/>
                </a:solidFill>
                <a:effectLst/>
                <a:latin typeface="+mn-lt"/>
                <a:ea typeface="+mn-ea"/>
                <a:cs typeface="+mn-cs"/>
                <a:hlinkClick r:id="rId3"/>
              </a:rPr>
              <a:t>https://www.nps.gov/blri/learn/nature/hwa.htm</a:t>
            </a:r>
            <a:endParaRPr lang="en-US" sz="1200" b="0" i="0" u="sng" strike="noStrike" kern="1200" dirty="0">
              <a:solidFill>
                <a:schemeClr val="tx1"/>
              </a:solidFill>
              <a:effectLst/>
              <a:latin typeface="+mn-lt"/>
              <a:ea typeface="+mn-ea"/>
              <a:cs typeface="+mn-cs"/>
            </a:endParaRPr>
          </a:p>
          <a:p>
            <a:pPr rtl="0"/>
            <a:r>
              <a:rPr lang="en-US" sz="1200" b="0" i="0" kern="1200" dirty="0">
                <a:solidFill>
                  <a:schemeClr val="tx1"/>
                </a:solidFill>
                <a:effectLst/>
                <a:latin typeface="+mn-lt"/>
                <a:ea typeface="+mn-ea"/>
                <a:cs typeface="+mn-cs"/>
              </a:rPr>
              <a:t>NPS Photo- Chris </a:t>
            </a:r>
            <a:r>
              <a:rPr lang="en-US" sz="1200" b="0" i="0" kern="1200" dirty="0" err="1">
                <a:solidFill>
                  <a:schemeClr val="tx1"/>
                </a:solidFill>
                <a:effectLst/>
                <a:latin typeface="+mn-lt"/>
                <a:ea typeface="+mn-ea"/>
                <a:cs typeface="+mn-cs"/>
              </a:rPr>
              <a:t>Ulrey</a:t>
            </a:r>
            <a:endParaRPr lang="en-US" sz="1200" b="0" i="0" kern="1200" dirty="0">
              <a:solidFill>
                <a:schemeClr val="tx1"/>
              </a:solidFill>
              <a:effectLst/>
              <a:latin typeface="+mn-lt"/>
              <a:ea typeface="+mn-ea"/>
              <a:cs typeface="+mn-cs"/>
            </a:endParaRPr>
          </a:p>
          <a:p>
            <a:pPr rtl="0"/>
            <a:endParaRPr lang="en-US" b="0" dirty="0">
              <a:effectLst/>
            </a:endParaRPr>
          </a:p>
          <a:p>
            <a:pPr rtl="0"/>
            <a:r>
              <a:rPr lang="en-US" sz="1200" b="0" i="0" u="none" strike="noStrike" kern="1200" dirty="0" err="1">
                <a:solidFill>
                  <a:schemeClr val="tx1"/>
                </a:solidFill>
                <a:effectLst/>
                <a:latin typeface="+mn-lt"/>
                <a:ea typeface="+mn-ea"/>
                <a:cs typeface="+mn-cs"/>
              </a:rPr>
              <a:t>Blackburnian</a:t>
            </a:r>
            <a:r>
              <a:rPr lang="en-US" sz="1200" b="0" i="0" u="none" strike="noStrike" kern="1200" dirty="0">
                <a:solidFill>
                  <a:schemeClr val="tx1"/>
                </a:solidFill>
                <a:effectLst/>
                <a:latin typeface="+mn-lt"/>
                <a:ea typeface="+mn-ea"/>
                <a:cs typeface="+mn-cs"/>
              </a:rPr>
              <a:t> Warbler - </a:t>
            </a:r>
            <a:r>
              <a:rPr lang="en-US" sz="1200" b="0" i="0" u="none" strike="noStrike" kern="1200" dirty="0" err="1">
                <a:solidFill>
                  <a:schemeClr val="tx1"/>
                </a:solidFill>
                <a:effectLst/>
                <a:latin typeface="+mn-lt"/>
                <a:ea typeface="+mn-ea"/>
                <a:cs typeface="+mn-cs"/>
              </a:rPr>
              <a:t>flickr</a:t>
            </a:r>
            <a:endParaRPr lang="en-US" b="0" dirty="0">
              <a:effectLst/>
            </a:endParaRPr>
          </a:p>
          <a:p>
            <a:pPr rtl="0"/>
            <a:r>
              <a:rPr lang="en-US" sz="1200" b="0" i="0" u="sng" strike="noStrike" kern="1200" dirty="0">
                <a:solidFill>
                  <a:schemeClr val="tx1"/>
                </a:solidFill>
                <a:effectLst/>
                <a:latin typeface="+mn-lt"/>
                <a:ea typeface="+mn-ea"/>
                <a:cs typeface="+mn-cs"/>
                <a:hlinkClick r:id="rId4"/>
              </a:rPr>
              <a:t>https://www.flickr.com/photos/pauljhurtado/8722457774</a:t>
            </a:r>
            <a:endParaRPr lang="en-US" sz="1200" b="0" i="0" u="sng"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Licensing</a:t>
            </a:r>
            <a:r>
              <a:rPr lang="en-US" sz="1200" b="0" i="0" u="none" strike="noStrike" kern="1200" baseline="0" dirty="0">
                <a:solidFill>
                  <a:schemeClr val="tx1"/>
                </a:solidFill>
                <a:effectLst/>
                <a:latin typeface="+mn-lt"/>
                <a:ea typeface="+mn-ea"/>
                <a:cs typeface="+mn-cs"/>
              </a:rPr>
              <a:t> Info: CC 2.0 </a:t>
            </a:r>
            <a:endParaRPr lang="en-US" sz="1200" b="0" i="0" u="none" strike="noStrike" kern="1200" dirty="0">
              <a:solidFill>
                <a:schemeClr val="tx1"/>
              </a:solidFill>
              <a:effectLst/>
              <a:latin typeface="+mn-lt"/>
              <a:ea typeface="+mn-ea"/>
              <a:cs typeface="+mn-cs"/>
            </a:endParaRPr>
          </a:p>
          <a:p>
            <a:pPr rtl="0"/>
            <a:endParaRPr lang="en-US" b="0" dirty="0">
              <a:effectLst/>
            </a:endParaRPr>
          </a:p>
          <a:p>
            <a:pPr rtl="0"/>
            <a:r>
              <a:rPr lang="en-US" sz="1200" b="0" i="0" u="none" strike="noStrike" kern="1200" dirty="0">
                <a:solidFill>
                  <a:schemeClr val="tx1"/>
                </a:solidFill>
                <a:effectLst/>
                <a:latin typeface="+mn-lt"/>
                <a:ea typeface="+mn-ea"/>
                <a:cs typeface="+mn-cs"/>
              </a:rPr>
              <a:t>Hemlock </a:t>
            </a:r>
            <a:r>
              <a:rPr lang="en-US" sz="1200" b="0" i="0" u="none" strike="noStrike" kern="1200">
                <a:solidFill>
                  <a:schemeClr val="tx1"/>
                </a:solidFill>
                <a:effectLst/>
                <a:latin typeface="+mn-lt"/>
                <a:ea typeface="+mn-ea"/>
                <a:cs typeface="+mn-cs"/>
              </a:rPr>
              <a:t>Palustrine Forest </a:t>
            </a:r>
            <a:r>
              <a:rPr lang="en-US" sz="1200" b="0" i="0" u="none" strike="noStrike" kern="1200" dirty="0">
                <a:solidFill>
                  <a:schemeClr val="tx1"/>
                </a:solidFill>
                <a:effectLst/>
                <a:latin typeface="+mn-lt"/>
                <a:ea typeface="+mn-ea"/>
                <a:cs typeface="+mn-cs"/>
              </a:rPr>
              <a:t>– Nicholas A. Tonelli, Wikimedia Commons</a:t>
            </a:r>
            <a:endParaRPr lang="en-US" b="0" dirty="0">
              <a:effectLst/>
            </a:endParaRPr>
          </a:p>
          <a:p>
            <a:pPr rtl="0"/>
            <a:r>
              <a:rPr lang="en-US" dirty="0">
                <a:hlinkClick r:id="rId5"/>
              </a:rPr>
              <a:t>https://commons.wikimedia.org/wiki/File:Hemlock_Palustrine_Forest_(3)_(8585808725).jpg</a:t>
            </a:r>
            <a:endParaRPr lang="en-US" sz="1200" b="0" i="0" u="sng" strike="noStrike" kern="1200" dirty="0">
              <a:solidFill>
                <a:schemeClr val="tx1"/>
              </a:solidFill>
              <a:effectLst/>
              <a:latin typeface="+mn-lt"/>
              <a:ea typeface="+mn-ea"/>
              <a:cs typeface="+mn-cs"/>
            </a:endParaRPr>
          </a:p>
          <a:p>
            <a:pPr rtl="0"/>
            <a:r>
              <a:rPr kumimoji="0" lang="en-US" sz="1200" b="0" i="0" u="none" strike="noStrike" kern="1200" cap="none" spc="0" normalizeH="0" baseline="0" noProof="0" dirty="0">
                <a:ln>
                  <a:noFill/>
                </a:ln>
                <a:solidFill>
                  <a:prstClr val="black"/>
                </a:solidFill>
                <a:effectLst/>
                <a:uLnTx/>
                <a:uFillTx/>
                <a:latin typeface="+mn-lt"/>
                <a:ea typeface="+mn-ea"/>
                <a:cs typeface="+mn-cs"/>
              </a:rPr>
              <a:t>Creative Commons License</a:t>
            </a:r>
          </a:p>
          <a:p>
            <a:pPr rtl="0"/>
            <a:endParaRPr lang="en-US" b="0" dirty="0">
              <a:effectLst/>
            </a:endParaRPr>
          </a:p>
          <a:p>
            <a:pPr rtl="0"/>
            <a:r>
              <a:rPr lang="en-US" sz="1200" b="0" i="0" u="none" strike="noStrike" kern="1200" dirty="0">
                <a:solidFill>
                  <a:schemeClr val="tx1"/>
                </a:solidFill>
                <a:effectLst/>
                <a:latin typeface="+mn-lt"/>
                <a:ea typeface="+mn-ea"/>
                <a:cs typeface="+mn-cs"/>
              </a:rPr>
              <a:t>Stream - </a:t>
            </a:r>
            <a:r>
              <a:rPr lang="en-US" sz="1200" b="0" i="0" u="none" strike="noStrike" kern="1200" dirty="0" err="1">
                <a:solidFill>
                  <a:schemeClr val="tx1"/>
                </a:solidFill>
                <a:effectLst/>
                <a:latin typeface="+mn-lt"/>
                <a:ea typeface="+mn-ea"/>
                <a:cs typeface="+mn-cs"/>
              </a:rPr>
              <a:t>Pixabay</a:t>
            </a:r>
            <a:endParaRPr lang="en-US" b="0" dirty="0">
              <a:effectLst/>
            </a:endParaRPr>
          </a:p>
          <a:p>
            <a:pPr rtl="0"/>
            <a:r>
              <a:rPr lang="en-US" sz="1200" b="0" i="0" u="sng" strike="noStrike" kern="1200" dirty="0">
                <a:solidFill>
                  <a:schemeClr val="tx1"/>
                </a:solidFill>
                <a:effectLst/>
                <a:latin typeface="+mn-lt"/>
                <a:ea typeface="+mn-ea"/>
                <a:cs typeface="+mn-cs"/>
                <a:hlinkClick r:id="rId6"/>
              </a:rPr>
              <a:t>https://pixabay.com/photos/forest-stream-woods-green-plants-1727873/</a:t>
            </a:r>
            <a:endParaRPr lang="en-US" b="0" dirty="0">
              <a:effectLst/>
            </a:endParaRPr>
          </a:p>
          <a:p>
            <a:r>
              <a:rPr lang="en-US" sz="1200" b="0" i="0" u="none" strike="noStrike" kern="1200" dirty="0">
                <a:solidFill>
                  <a:schemeClr val="tx1"/>
                </a:solidFill>
                <a:effectLst/>
                <a:latin typeface="+mn-lt"/>
                <a:ea typeface="+mn-ea"/>
                <a:cs typeface="+mn-cs"/>
              </a:rPr>
              <a:t>Free for commercial use, no attribution required</a:t>
            </a:r>
            <a:r>
              <a:rPr lang="en-US" b="0" dirty="0">
                <a:effectLst/>
              </a:rPr>
              <a:t/>
            </a:r>
            <a:br>
              <a:rPr lang="en-US" b="0" dirty="0">
                <a:effectLst/>
              </a:rPr>
            </a:br>
            <a:r>
              <a:rPr lang="en-US" b="0" dirty="0">
                <a:effectLst/>
              </a:rPr>
              <a:t/>
            </a:r>
            <a:br>
              <a:rPr lang="en-US" b="0" dirty="0">
                <a:effectLst/>
              </a:rPr>
            </a:b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3</a:t>
            </a:fld>
            <a:endParaRPr lang="en-US"/>
          </a:p>
        </p:txBody>
      </p:sp>
    </p:spTree>
    <p:extLst>
      <p:ext uri="{BB962C8B-B14F-4D97-AF65-F5344CB8AC3E}">
        <p14:creationId xmlns:p14="http://schemas.microsoft.com/office/powerpoint/2010/main" val="622477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Our study primarily focused on Adirondack Park in northern New York. Ground-truthing data from Adirondack Research and APIPP, and New York Natural Heritage Program were collected from within the park and across the state. Later, we created a habitat distribution model that covered the entire state of New York.</a:t>
            </a:r>
            <a:endParaRPr lang="en-US" b="0" dirty="0">
              <a:effectLst/>
            </a:endParaRPr>
          </a:p>
          <a:p>
            <a:pPr rtl="0"/>
            <a:r>
              <a:rPr lang="en-US" dirty="0"/>
              <a:t/>
            </a:r>
            <a:br>
              <a:rPr lang="en-US" dirty="0"/>
            </a:br>
            <a:r>
              <a:rPr lang="en-US" sz="1200" b="0" i="0" u="none" strike="noStrike" kern="1200" dirty="0">
                <a:solidFill>
                  <a:schemeClr val="tx1"/>
                </a:solidFill>
                <a:effectLst/>
                <a:latin typeface="+mn-lt"/>
                <a:ea typeface="+mn-ea"/>
                <a:cs typeface="+mn-cs"/>
              </a:rPr>
              <a:t>During the previous iteration of this project, </a:t>
            </a:r>
            <a:r>
              <a:rPr lang="en-US" sz="1200" b="0" i="0" u="none" strike="noStrike" kern="1200" dirty="0" err="1">
                <a:solidFill>
                  <a:schemeClr val="tx1"/>
                </a:solidFill>
                <a:effectLst/>
                <a:latin typeface="+mn-lt"/>
                <a:ea typeface="+mn-ea"/>
                <a:cs typeface="+mn-cs"/>
              </a:rPr>
              <a:t>DEVELOPers</a:t>
            </a:r>
            <a:r>
              <a:rPr lang="en-US" sz="1200" b="0" i="0" u="none" strike="noStrike" kern="1200" dirty="0">
                <a:solidFill>
                  <a:schemeClr val="tx1"/>
                </a:solidFill>
                <a:effectLst/>
                <a:latin typeface="+mn-lt"/>
                <a:ea typeface="+mn-ea"/>
                <a:cs typeface="+mn-cs"/>
              </a:rPr>
              <a:t> used data from 2009-2016 to create a hemlock distribution map using airborne AVIRIS data, hyperspectral imagery collected by commissioned aircraft flights. They also forecasted the habitat suitability of the Adirondacks for Hemlock Woolly Adelgid through 2035. The present study examined the entirety of New York State from January 2016 to January 2019 using scenes collected from Landsat 8 OLI and Sentinel-2 MSI.</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Image sources: </a:t>
            </a:r>
            <a:r>
              <a:rPr lang="en-US" sz="1200" b="0" i="0" u="none" strike="noStrike" kern="1200" dirty="0" err="1">
                <a:solidFill>
                  <a:schemeClr val="tx1"/>
                </a:solidFill>
                <a:effectLst/>
                <a:latin typeface="+mn-lt"/>
                <a:ea typeface="+mn-ea"/>
                <a:cs typeface="+mn-cs"/>
              </a:rPr>
              <a:t>Esri</a:t>
            </a:r>
            <a:r>
              <a:rPr lang="en-US" sz="1200" b="0" i="0" u="none" strike="noStrike" kern="1200" dirty="0">
                <a:solidFill>
                  <a:schemeClr val="tx1"/>
                </a:solidFill>
                <a:effectLst/>
                <a:latin typeface="+mn-lt"/>
                <a:ea typeface="+mn-ea"/>
                <a:cs typeface="+mn-cs"/>
              </a:rPr>
              <a:t>, team generated</a:t>
            </a:r>
            <a:endParaRPr lang="en-US" b="0" dirty="0">
              <a:effectLst/>
            </a:endParaRPr>
          </a:p>
          <a:p>
            <a:r>
              <a:rPr lang="en-US" dirty="0"/>
              <a:t/>
            </a:r>
            <a:br>
              <a:rPr lang="en-US" dirty="0"/>
            </a:br>
            <a:r>
              <a:rPr lang="en-US" b="0" dirty="0">
                <a:effectLst/>
              </a:rPr>
              <a:t/>
            </a:r>
            <a:br>
              <a:rPr lang="en-US" b="0" dirty="0">
                <a:effectLst/>
              </a:rPr>
            </a:br>
            <a:r>
              <a:rPr lang="en-US" b="0" dirty="0">
                <a:effectLst/>
              </a:rPr>
              <a:t/>
            </a:r>
            <a:br>
              <a:rPr lang="en-US" b="0" dirty="0">
                <a:effectLst/>
              </a:rPr>
            </a:b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6EE4239-191D-4388-B0F5-1C5222233620}" type="slidenum">
              <a:rPr lang="en-US" smtClean="0"/>
              <a:t>4</a:t>
            </a:fld>
            <a:endParaRPr lang="en-US"/>
          </a:p>
        </p:txBody>
      </p:sp>
    </p:spTree>
    <p:extLst>
      <p:ext uri="{BB962C8B-B14F-4D97-AF65-F5344CB8AC3E}">
        <p14:creationId xmlns:p14="http://schemas.microsoft.com/office/powerpoint/2010/main" val="22069509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Our project partners include Adirondack Park Invasive Plant Program (APIPP). As one of the New York’s eight Partners for Regional Invasive Species Management (PRISMs), they coordinate efforts to prevent the spread of hemlock woolly adelgid </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Thank you Brendan and Zack and… [slide change]</a:t>
            </a: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APIPP and SLELO are two of eight Partnerships for Regional Invasive Species Management (PRISMs) in New York State (NYS). APIPP and SLELO coordinate efforts through the NYS Hemlock Initiative to mitigate the impending expansion of HWA into unaffected areas of the state. Currently, they are not using NASA Earth observations and remote sensing techniques to inventory hemlock for early HWA detection. Rather, they are using on-the-ground observations to maintain their spatiotemporal database. </a:t>
            </a: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Conducting monitoring surveys for eastern hemlock can often be costly and time-consuming if not guided by accurate habitat distribution models. An accurate satellite-based habitat distribution model helps locate hemlock more efficiently than on foot, and will thus give APIPP and SLELO the tools they need to efficiently narrow down hemlock stands to survey for signs of HWA damage.</a:t>
            </a:r>
            <a:endParaRPr lang="en-US" b="0" dirty="0">
              <a:effectLst/>
            </a:endParaRPr>
          </a:p>
          <a:p>
            <a:pPr rtl="0"/>
            <a:r>
              <a:rPr lang="en-US" b="0" dirty="0">
                <a:effectLst/>
              </a:rPr>
              <a:t/>
            </a:r>
            <a:br>
              <a:rPr lang="en-US" b="0" dirty="0">
                <a:effectLst/>
              </a:rPr>
            </a:br>
            <a:r>
              <a:rPr lang="en-US" sz="1200" b="1" i="0" u="none" strike="noStrike" kern="1200" dirty="0">
                <a:solidFill>
                  <a:schemeClr val="tx1"/>
                </a:solidFill>
                <a:effectLst/>
                <a:latin typeface="+mn-lt"/>
                <a:ea typeface="+mn-ea"/>
                <a:cs typeface="+mn-cs"/>
              </a:rPr>
              <a:t>Photos:</a:t>
            </a:r>
            <a:endParaRPr lang="en-US" b="0" dirty="0">
              <a:effectLst/>
            </a:endParaRPr>
          </a:p>
          <a:p>
            <a:pPr rtl="0"/>
            <a:r>
              <a:rPr lang="en-US" sz="1200" b="0" i="0" u="none" strike="noStrike" kern="1200" dirty="0" err="1">
                <a:solidFill>
                  <a:schemeClr val="tx1"/>
                </a:solidFill>
                <a:effectLst/>
                <a:latin typeface="+mn-lt"/>
                <a:ea typeface="+mn-ea"/>
                <a:cs typeface="+mn-cs"/>
              </a:rPr>
              <a:t>Mwanner</a:t>
            </a:r>
            <a:r>
              <a:rPr lang="en-US" sz="1200" b="0" i="0" u="none" strike="noStrike" kern="1200" dirty="0">
                <a:solidFill>
                  <a:schemeClr val="tx1"/>
                </a:solidFill>
                <a:effectLst/>
                <a:latin typeface="+mn-lt"/>
                <a:ea typeface="+mn-ea"/>
                <a:cs typeface="+mn-cs"/>
              </a:rPr>
              <a:t> at Wikimedia commons (CC)</a:t>
            </a:r>
            <a:endParaRPr lang="en-US" b="0" dirty="0">
              <a:effectLst/>
            </a:endParaRPr>
          </a:p>
          <a:p>
            <a:pPr rtl="0"/>
            <a:r>
              <a:rPr lang="en-US" sz="1200" b="0" i="0" u="sng" strike="noStrike" kern="1200" dirty="0">
                <a:solidFill>
                  <a:schemeClr val="tx1"/>
                </a:solidFill>
                <a:effectLst/>
                <a:latin typeface="+mn-lt"/>
                <a:ea typeface="+mn-ea"/>
                <a:cs typeface="+mn-cs"/>
                <a:hlinkClick r:id="rId3"/>
              </a:rPr>
              <a:t>https://commons.wikimedia.org/wiki/File:Great_Range.jpg</a:t>
            </a:r>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66EE4239-191D-4388-B0F5-1C5222233620}" type="slidenum">
              <a:rPr lang="en-US" smtClean="0"/>
              <a:t>5</a:t>
            </a:fld>
            <a:endParaRPr lang="en-US"/>
          </a:p>
        </p:txBody>
      </p:sp>
    </p:spTree>
    <p:extLst>
      <p:ext uri="{BB962C8B-B14F-4D97-AF65-F5344CB8AC3E}">
        <p14:creationId xmlns:p14="http://schemas.microsoft.com/office/powerpoint/2010/main" val="14153128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[new slide]… and Ezra for providing your expert feedback and advice on this project for its two terms.</a:t>
            </a:r>
          </a:p>
          <a:p>
            <a:pPr rtl="0"/>
            <a:r>
              <a:rPr lang="en-US" sz="1200" b="0" i="0" u="none" strike="noStrike" kern="1200" dirty="0">
                <a:solidFill>
                  <a:schemeClr val="tx1"/>
                </a:solidFill>
                <a:effectLst/>
                <a:latin typeface="+mn-lt"/>
                <a:ea typeface="+mn-ea"/>
                <a:cs typeface="+mn-cs"/>
              </a:rPr>
              <a:t>We have enjoyed working with you.</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a:t>
            </a:r>
          </a:p>
          <a:p>
            <a:pPr rtl="0"/>
            <a:r>
              <a:rPr lang="en-US" sz="1200" b="0" i="0" u="none" strike="noStrike" kern="1200" dirty="0">
                <a:solidFill>
                  <a:schemeClr val="tx1"/>
                </a:solidFill>
                <a:effectLst/>
                <a:latin typeface="+mn-lt"/>
                <a:ea typeface="+mn-ea"/>
                <a:cs typeface="+mn-cs"/>
              </a:rPr>
              <a:t>Our main collaborator for this project was Dr. Ezra Schwartzberg of Adirondack Research. He and his team surveyed 64 forest plots in the Adirondacks and provided us with this data to use for model training and validation. These field points were a critical component of our model, which could not have been as accurately trained without them.</a:t>
            </a:r>
            <a:endParaRPr lang="en-US" b="0" dirty="0">
              <a:effectLst/>
            </a:endParaRPr>
          </a:p>
          <a:p>
            <a:pPr rtl="0"/>
            <a:r>
              <a:rPr lang="en-US" b="0" dirty="0">
                <a:effectLst/>
              </a:rPr>
              <a:t/>
            </a:r>
            <a:br>
              <a:rPr lang="en-US" b="0" dirty="0">
                <a:effectLst/>
              </a:rPr>
            </a:br>
            <a:r>
              <a:rPr lang="en-US" sz="1200" b="1" i="0" u="none" strike="noStrike" kern="1200" dirty="0">
                <a:solidFill>
                  <a:schemeClr val="tx1"/>
                </a:solidFill>
                <a:effectLst/>
                <a:latin typeface="+mn-lt"/>
                <a:ea typeface="+mn-ea"/>
                <a:cs typeface="+mn-cs"/>
              </a:rPr>
              <a:t>Photos:</a:t>
            </a:r>
            <a:endParaRPr lang="en-US" b="0" dirty="0">
              <a:effectLst/>
            </a:endParaRPr>
          </a:p>
          <a:p>
            <a:pPr rtl="0"/>
            <a:r>
              <a:rPr lang="en-US" sz="1200" b="0" i="0" u="none" strike="noStrike" kern="1200" dirty="0" err="1">
                <a:solidFill>
                  <a:schemeClr val="tx1"/>
                </a:solidFill>
                <a:effectLst/>
                <a:latin typeface="+mn-lt"/>
                <a:ea typeface="+mn-ea"/>
                <a:cs typeface="+mn-cs"/>
              </a:rPr>
              <a:t>Mwanner</a:t>
            </a:r>
            <a:r>
              <a:rPr lang="en-US" sz="1200" b="0" i="0" u="none" strike="noStrike" kern="1200" dirty="0">
                <a:solidFill>
                  <a:schemeClr val="tx1"/>
                </a:solidFill>
                <a:effectLst/>
                <a:latin typeface="+mn-lt"/>
                <a:ea typeface="+mn-ea"/>
                <a:cs typeface="+mn-cs"/>
              </a:rPr>
              <a:t> at Wikimedia commons (CC)</a:t>
            </a:r>
            <a:endParaRPr lang="en-US" b="0" dirty="0">
              <a:effectLst/>
            </a:endParaRPr>
          </a:p>
          <a:p>
            <a:pPr rtl="0"/>
            <a:r>
              <a:rPr lang="en-US" sz="1200" b="0" i="0" u="sng" strike="noStrike" kern="1200" dirty="0">
                <a:solidFill>
                  <a:schemeClr val="tx1"/>
                </a:solidFill>
                <a:effectLst/>
                <a:latin typeface="+mn-lt"/>
                <a:ea typeface="+mn-ea"/>
                <a:cs typeface="+mn-cs"/>
                <a:hlinkClick r:id="rId3"/>
              </a:rPr>
              <a:t>https://commons.wikimedia.org/wiki/File:Great_Range.jpg</a:t>
            </a:r>
            <a:endParaRPr lang="en-US" b="0" dirty="0">
              <a:effectLst/>
            </a:endParaRPr>
          </a:p>
          <a:p>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66EE4239-191D-4388-B0F5-1C5222233620}" type="slidenum">
              <a:rPr lang="en-US" smtClean="0"/>
              <a:t>6</a:t>
            </a:fld>
            <a:endParaRPr lang="en-US"/>
          </a:p>
        </p:txBody>
      </p:sp>
    </p:spTree>
    <p:extLst>
      <p:ext uri="{BB962C8B-B14F-4D97-AF65-F5344CB8AC3E}">
        <p14:creationId xmlns:p14="http://schemas.microsoft.com/office/powerpoint/2010/main" val="34729603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Our project had three main objectives. Our first objective was to use current satellite data and habitat parameters to create a new species distribution map predicting the presence of hemlock. Our second objective was to forecast the impact of hemlock woolly adelgid spread on hemlock distribution through 2049. Finally, we wanted asses the accuracy of both our model and the 2017 team’s AVIRIS model. This would allow us to not only determine the efficacy of using airborne AVIRIS data, but also determine if a model created with satellite data improved upon the original model. </a:t>
            </a:r>
            <a:endParaRPr lang="en-US" dirty="0"/>
          </a:p>
          <a:p>
            <a:pPr rtl="0"/>
            <a:endParaRPr lang="en-US" dirty="0"/>
          </a:p>
          <a:p>
            <a:pPr rtl="0"/>
            <a:r>
              <a:rPr lang="en-US" sz="1200" b="0" i="0" u="none" strike="noStrike" kern="1200" dirty="0">
                <a:solidFill>
                  <a:schemeClr val="tx1"/>
                </a:solidFill>
                <a:effectLst/>
                <a:latin typeface="+mn-lt"/>
                <a:ea typeface="+mn-ea"/>
                <a:cs typeface="+mn-cs"/>
              </a:rPr>
              <a:t>NYS Pic: USDA Forest Service</a:t>
            </a:r>
            <a:endParaRPr lang="en-US" b="0" dirty="0">
              <a:effectLst/>
            </a:endParaRPr>
          </a:p>
          <a:p>
            <a:pPr rtl="0"/>
            <a:r>
              <a:rPr lang="en-US" sz="1200" b="0" i="0" u="sng" strike="noStrike" kern="1200" dirty="0">
                <a:solidFill>
                  <a:schemeClr val="tx1"/>
                </a:solidFill>
                <a:effectLst/>
                <a:latin typeface="+mn-lt"/>
                <a:ea typeface="+mn-ea"/>
                <a:cs typeface="+mn-cs"/>
                <a:hlinkClick r:id="rId3"/>
              </a:rPr>
              <a:t>https://www.nrs.fs.fed.us/fia/data-tools/state-reports/NY/default.asp</a:t>
            </a:r>
            <a:endParaRPr lang="en-US" b="0" dirty="0">
              <a:effectLst/>
            </a:endParaRPr>
          </a:p>
          <a:p>
            <a:pPr rtl="0"/>
            <a:r>
              <a:rPr lang="en-US" dirty="0"/>
              <a:t>Free use, USDA generated image </a:t>
            </a:r>
          </a:p>
        </p:txBody>
      </p:sp>
      <p:sp>
        <p:nvSpPr>
          <p:cNvPr id="4" name="Slide Number Placeholder 3"/>
          <p:cNvSpPr>
            <a:spLocks noGrp="1"/>
          </p:cNvSpPr>
          <p:nvPr>
            <p:ph type="sldNum" sz="quarter" idx="10"/>
          </p:nvPr>
        </p:nvSpPr>
        <p:spPr/>
        <p:txBody>
          <a:bodyPr/>
          <a:lstStyle/>
          <a:p>
            <a:fld id="{66EE4239-191D-4388-B0F5-1C5222233620}" type="slidenum">
              <a:rPr lang="en-US" smtClean="0"/>
              <a:t>7</a:t>
            </a:fld>
            <a:endParaRPr lang="en-US"/>
          </a:p>
        </p:txBody>
      </p:sp>
    </p:spTree>
    <p:extLst>
      <p:ext uri="{BB962C8B-B14F-4D97-AF65-F5344CB8AC3E}">
        <p14:creationId xmlns:p14="http://schemas.microsoft.com/office/powerpoint/2010/main" val="12859978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For the first part of our project, we input 80% of the ground-</a:t>
            </a:r>
            <a:r>
              <a:rPr lang="en-US" dirty="0" err="1"/>
              <a:t>truthed</a:t>
            </a:r>
            <a:r>
              <a:rPr lang="en-US" dirty="0"/>
              <a:t> data points, as well as a number of parameters associated with hemlock, into a Random Forest Classification model. We reserved the other 20% for validation. A Random Forest Classification model is a type of supervised machine learning algorithm. Our Random Forest classification was trained using 4 bands from respective satellites, including red, green, blue, and near infrared bands, as well as distance to stream. The Random Forest Algorithm was trained to identify the spectral values within each of these 4 bands that are unique to hemlock. We then calculated NDVI during the leaf-off period to determine areas of evergreen vegetation and applied this to leaf-on imagery to narrow our region of analysis. Finally, we masked out elevation, aspect, soil acidity and moisture, and forest landcover type based on the habitat requirements of hemlock.</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Photos:</a:t>
            </a:r>
          </a:p>
          <a:p>
            <a:pPr marL="0" lvl="0" indent="0" algn="l" rtl="0">
              <a:spcBef>
                <a:spcPts val="0"/>
              </a:spcBef>
              <a:spcAft>
                <a:spcPts val="0"/>
              </a:spcAft>
              <a:buNone/>
            </a:pPr>
            <a:r>
              <a:rPr lang="en-US" dirty="0"/>
              <a:t>NYS Pic: USDA Forest Service</a:t>
            </a:r>
          </a:p>
          <a:p>
            <a:pPr marL="0" lvl="0" indent="0" algn="l" rtl="0">
              <a:spcBef>
                <a:spcPts val="0"/>
              </a:spcBef>
              <a:spcAft>
                <a:spcPts val="0"/>
              </a:spcAft>
              <a:buNone/>
            </a:pPr>
            <a:r>
              <a:rPr lang="en-US" sz="1100" u="sng" dirty="0">
                <a:solidFill>
                  <a:schemeClr val="hlink"/>
                </a:solidFill>
                <a:latin typeface="Arial"/>
                <a:ea typeface="Arial"/>
                <a:cs typeface="Arial"/>
                <a:sym typeface="Arial"/>
                <a:hlinkClick r:id="rId3"/>
              </a:rPr>
              <a:t>https://www.nrs.fs.fed.us/fia/data-tools/state-reports/NY/default.asp</a:t>
            </a:r>
            <a:endParaRPr lang="en-US" dirty="0"/>
          </a:p>
          <a:p>
            <a:r>
              <a:rPr lang="en-US" dirty="0"/>
              <a:t>Free use, USDA generated image</a:t>
            </a:r>
          </a:p>
        </p:txBody>
      </p:sp>
      <p:sp>
        <p:nvSpPr>
          <p:cNvPr id="4" name="Slide Number Placeholder 3"/>
          <p:cNvSpPr>
            <a:spLocks noGrp="1"/>
          </p:cNvSpPr>
          <p:nvPr>
            <p:ph type="sldNum" sz="quarter" idx="10"/>
          </p:nvPr>
        </p:nvSpPr>
        <p:spPr/>
        <p:txBody>
          <a:bodyPr/>
          <a:lstStyle/>
          <a:p>
            <a:fld id="{66EE4239-191D-4388-B0F5-1C5222233620}" type="slidenum">
              <a:rPr lang="en-US" smtClean="0"/>
              <a:t>8</a:t>
            </a:fld>
            <a:endParaRPr lang="en-US"/>
          </a:p>
        </p:txBody>
      </p:sp>
    </p:spTree>
    <p:extLst>
      <p:ext uri="{BB962C8B-B14F-4D97-AF65-F5344CB8AC3E}">
        <p14:creationId xmlns:p14="http://schemas.microsoft.com/office/powerpoint/2010/main" val="40982191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Next, we forecasted the impact of HWA spread on hemlock distribution through 2049. We used two methods to create this forecasting model. For the first method, we used the observed linear rate of HWA expansion to determine the spread of HWA into New York by 2049. We then used NASA temperature projections as well as our hemlock distribution map created through our model to mask out areas that would not support HWA populations.</a:t>
            </a:r>
          </a:p>
          <a:p>
            <a:pPr rtl="0"/>
            <a:endParaRPr lang="en-US" sz="1200" b="0" i="0" u="none" strike="noStrike" kern="1200" dirty="0">
              <a:solidFill>
                <a:schemeClr val="tx1"/>
              </a:solidFill>
              <a:effectLst/>
              <a:latin typeface="+mn-lt"/>
              <a:ea typeface="+mn-ea"/>
              <a:cs typeface="+mn-cs"/>
            </a:endParaRPr>
          </a:p>
          <a:p>
            <a:pPr rtl="0"/>
            <a:endParaRPr lang="en-US" sz="1200" b="0" i="0" u="none" strike="noStrike" kern="1200" dirty="0">
              <a:solidFill>
                <a:schemeClr val="tx1"/>
              </a:solidFill>
              <a:effectLst/>
              <a:latin typeface="+mn-lt"/>
              <a:ea typeface="+mn-ea"/>
              <a:cs typeface="+mn-cs"/>
            </a:endParaRPr>
          </a:p>
          <a:p>
            <a:pPr rtl="0"/>
            <a:endParaRPr lang="en-US" sz="1200" b="0" i="0" u="none" strike="noStrike" kern="1200" dirty="0">
              <a:solidFill>
                <a:schemeClr val="tx1"/>
              </a:solidFill>
              <a:effectLst/>
              <a:latin typeface="+mn-lt"/>
              <a:ea typeface="+mn-ea"/>
              <a:cs typeface="+mn-cs"/>
            </a:endParaRPr>
          </a:p>
          <a:p>
            <a:pPr rtl="0"/>
            <a:r>
              <a:rPr lang="en-US" b="0" dirty="0">
                <a:effectLst/>
              </a:rPr>
              <a:t/>
            </a:r>
            <a:br>
              <a:rPr lang="en-US" b="0" dirty="0">
                <a:effectLst/>
              </a:rPr>
            </a:br>
            <a:r>
              <a:rPr lang="en-US" sz="1200" b="1" i="0" u="none" strike="noStrike" kern="1200" dirty="0">
                <a:solidFill>
                  <a:schemeClr val="tx1"/>
                </a:solidFill>
                <a:effectLst/>
                <a:latin typeface="+mn-lt"/>
                <a:ea typeface="+mn-ea"/>
                <a:cs typeface="+mn-cs"/>
              </a:rPr>
              <a:t>Photos:</a:t>
            </a:r>
            <a:r>
              <a:rPr lang="en-US" b="0" dirty="0">
                <a:effectLst/>
              </a:rPr>
              <a:t/>
            </a:r>
            <a:br>
              <a:rPr lang="en-US" b="0" dirty="0">
                <a:effectLst/>
              </a:rPr>
            </a:br>
            <a:r>
              <a:rPr lang="en-US" dirty="0"/>
              <a:t/>
            </a:r>
            <a:br>
              <a:rPr lang="en-US" dirty="0"/>
            </a:br>
            <a:endParaRPr lang="en-US" dirty="0"/>
          </a:p>
          <a:p>
            <a:r>
              <a:rPr lang="en-US" dirty="0"/>
              <a:t>NASA Climate Projections</a:t>
            </a:r>
          </a:p>
          <a:p>
            <a:r>
              <a:rPr lang="en-US" dirty="0">
                <a:hlinkClick r:id="rId3"/>
              </a:rPr>
              <a:t>https://nex.nasa.gov/nex/projects/1356/</a:t>
            </a:r>
            <a:endParaRPr lang="en-US" dirty="0"/>
          </a:p>
          <a:p>
            <a:r>
              <a:rPr lang="en-US" dirty="0"/>
              <a:t>Free use, NASA generated</a:t>
            </a:r>
          </a:p>
        </p:txBody>
      </p:sp>
      <p:sp>
        <p:nvSpPr>
          <p:cNvPr id="4" name="Slide Number Placeholder 3"/>
          <p:cNvSpPr>
            <a:spLocks noGrp="1"/>
          </p:cNvSpPr>
          <p:nvPr>
            <p:ph type="sldNum" sz="quarter" idx="10"/>
          </p:nvPr>
        </p:nvSpPr>
        <p:spPr/>
        <p:txBody>
          <a:bodyPr/>
          <a:lstStyle/>
          <a:p>
            <a:fld id="{66EE4239-191D-4388-B0F5-1C5222233620}" type="slidenum">
              <a:rPr lang="en-US" smtClean="0"/>
              <a:t>9</a:t>
            </a:fld>
            <a:endParaRPr lang="en-US"/>
          </a:p>
        </p:txBody>
      </p:sp>
    </p:spTree>
    <p:extLst>
      <p:ext uri="{BB962C8B-B14F-4D97-AF65-F5344CB8AC3E}">
        <p14:creationId xmlns:p14="http://schemas.microsoft.com/office/powerpoint/2010/main" val="12728638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29926" y="238125"/>
            <a:ext cx="870608" cy="741586"/>
          </a:xfrm>
          <a:prstGeom prst="rect">
            <a:avLst/>
          </a:prstGeom>
        </p:spPr>
      </p:pic>
      <p:sp>
        <p:nvSpPr>
          <p:cNvPr id="16" name="TextBox 15"/>
          <p:cNvSpPr txBox="1"/>
          <p:nvPr userDrawn="1"/>
        </p:nvSpPr>
        <p:spPr>
          <a:xfrm>
            <a:off x="7728156" y="506412"/>
            <a:ext cx="2406444" cy="215444"/>
          </a:xfrm>
          <a:prstGeom prst="rect">
            <a:avLst/>
          </a:prstGeom>
          <a:noFill/>
        </p:spPr>
        <p:txBody>
          <a:bodyPr wrap="square" rtlCol="0">
            <a:spAutoFit/>
          </a:bodyPr>
          <a:lstStyle/>
          <a:p>
            <a:pPr algn="r"/>
            <a:r>
              <a:rPr lang="en-US" sz="800" dirty="0">
                <a:latin typeface="Arial" panose="020B0604020202020204" pitchFamily="34" charset="0"/>
                <a:cs typeface="Arial" panose="020B0604020202020204" pitchFamily="34" charset="0"/>
              </a:rPr>
              <a:t>National</a:t>
            </a:r>
            <a:r>
              <a:rPr lang="en-US" sz="800" baseline="0" dirty="0">
                <a:latin typeface="Arial" panose="020B0604020202020204" pitchFamily="34" charset="0"/>
                <a:cs typeface="Arial" panose="020B0604020202020204" pitchFamily="34" charset="0"/>
              </a:rPr>
              <a:t> Aeronautics and Space Administration</a:t>
            </a: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5249326"/>
      </p:ext>
    </p:extLst>
  </p:cSld>
  <p:clrMapOvr>
    <a:masterClrMapping/>
  </p:clrMapOvr>
  <p:extLst>
    <p:ext uri="{DCECCB84-F9BA-43D5-87BE-67443E8EF086}">
      <p15:sldGuideLst xmlns:p15="http://schemas.microsoft.com/office/powerpoint/2012/main">
        <p15:guide id="1" pos="4968" userDrawn="1">
          <p15:clr>
            <a:srgbClr val="FBAE40"/>
          </p15:clr>
        </p15:guide>
        <p15:guide id="2" pos="7368" userDrawn="1">
          <p15:clr>
            <a:srgbClr val="FBAE40"/>
          </p15:clr>
        </p15:guide>
        <p15:guide id="3" orient="horz" pos="4152" userDrawn="1">
          <p15:clr>
            <a:srgbClr val="FBAE40"/>
          </p15:clr>
        </p15:guide>
        <p15:guide id="4" pos="312" userDrawn="1">
          <p15:clr>
            <a:srgbClr val="FBAE40"/>
          </p15:clr>
        </p15:guide>
        <p15:guide id="5" orient="horz" pos="168" userDrawn="1">
          <p15:clr>
            <a:srgbClr val="FBAE40"/>
          </p15:clr>
        </p15:guide>
        <p15:guide id="6" orient="horz" pos="600" userDrawn="1">
          <p15:clr>
            <a:srgbClr val="FBAE40"/>
          </p15:clr>
        </p15:guide>
        <p15:guide id="7" orient="horz" pos="408" userDrawn="1">
          <p15:clr>
            <a:srgbClr val="FBAE40"/>
          </p15:clr>
        </p15:guide>
        <p15:guide id="8" pos="7080" userDrawn="1">
          <p15:clr>
            <a:srgbClr val="FBAE40"/>
          </p15:clr>
        </p15:guide>
        <p15:guide id="9" orient="horz" pos="3720" userDrawn="1">
          <p15:clr>
            <a:srgbClr val="FBAE40"/>
          </p15:clr>
        </p15:guide>
        <p15:guide id="10" pos="792" userDrawn="1">
          <p15:clr>
            <a:srgbClr val="FBAE40"/>
          </p15:clr>
        </p15:guide>
        <p15:guide id="11" pos="465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16" name="Rectangle 15"/>
          <p:cNvSpPr/>
          <p:nvPr userDrawn="1"/>
        </p:nvSpPr>
        <p:spPr>
          <a:xfrm rot="10800000" flipV="1">
            <a:off x="-4" y="0"/>
            <a:ext cx="12192003" cy="190500"/>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rot="10800000" flipV="1">
            <a:off x="-1" y="6593264"/>
            <a:ext cx="12192003" cy="266700"/>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exagon 1"/>
          <p:cNvSpPr/>
          <p:nvPr userDrawn="1"/>
        </p:nvSpPr>
        <p:spPr>
          <a:xfrm>
            <a:off x="10811784" y="5262418"/>
            <a:ext cx="1389077" cy="1604431"/>
          </a:xfrm>
          <a:custGeom>
            <a:avLst/>
            <a:gdLst>
              <a:gd name="connsiteX0" fmla="*/ 0 w 2124948"/>
              <a:gd name="connsiteY0" fmla="*/ 900641 h 1801281"/>
              <a:gd name="connsiteX1" fmla="*/ 450320 w 2124948"/>
              <a:gd name="connsiteY1" fmla="*/ 0 h 1801281"/>
              <a:gd name="connsiteX2" fmla="*/ 1674628 w 2124948"/>
              <a:gd name="connsiteY2" fmla="*/ 0 h 1801281"/>
              <a:gd name="connsiteX3" fmla="*/ 2124948 w 2124948"/>
              <a:gd name="connsiteY3" fmla="*/ 900641 h 1801281"/>
              <a:gd name="connsiteX4" fmla="*/ 1674628 w 2124948"/>
              <a:gd name="connsiteY4" fmla="*/ 1801281 h 1801281"/>
              <a:gd name="connsiteX5" fmla="*/ 450320 w 2124948"/>
              <a:gd name="connsiteY5" fmla="*/ 1801281 h 1801281"/>
              <a:gd name="connsiteX6" fmla="*/ 0 w 2124948"/>
              <a:gd name="connsiteY6" fmla="*/ 900641 h 1801281"/>
              <a:gd name="connsiteX0" fmla="*/ 0 w 1712198"/>
              <a:gd name="connsiteY0" fmla="*/ 900641 h 1801281"/>
              <a:gd name="connsiteX1" fmla="*/ 450320 w 1712198"/>
              <a:gd name="connsiteY1" fmla="*/ 0 h 1801281"/>
              <a:gd name="connsiteX2" fmla="*/ 1674628 w 1712198"/>
              <a:gd name="connsiteY2" fmla="*/ 0 h 1801281"/>
              <a:gd name="connsiteX3" fmla="*/ 1712198 w 1712198"/>
              <a:gd name="connsiteY3" fmla="*/ 919691 h 1801281"/>
              <a:gd name="connsiteX4" fmla="*/ 1674628 w 1712198"/>
              <a:gd name="connsiteY4" fmla="*/ 1801281 h 1801281"/>
              <a:gd name="connsiteX5" fmla="*/ 450320 w 1712198"/>
              <a:gd name="connsiteY5" fmla="*/ 1801281 h 1801281"/>
              <a:gd name="connsiteX6" fmla="*/ 0 w 1712198"/>
              <a:gd name="connsiteY6" fmla="*/ 900641 h 1801281"/>
              <a:gd name="connsiteX0" fmla="*/ 0 w 1712198"/>
              <a:gd name="connsiteY0" fmla="*/ 900641 h 1801281"/>
              <a:gd name="connsiteX1" fmla="*/ 450320 w 1712198"/>
              <a:gd name="connsiteY1" fmla="*/ 0 h 1801281"/>
              <a:gd name="connsiteX2" fmla="*/ 1674628 w 1712198"/>
              <a:gd name="connsiteY2" fmla="*/ 0 h 1801281"/>
              <a:gd name="connsiteX3" fmla="*/ 1712198 w 1712198"/>
              <a:gd name="connsiteY3" fmla="*/ 919691 h 1801281"/>
              <a:gd name="connsiteX4" fmla="*/ 1700028 w 1712198"/>
              <a:gd name="connsiteY4" fmla="*/ 1585381 h 1801281"/>
              <a:gd name="connsiteX5" fmla="*/ 450320 w 1712198"/>
              <a:gd name="connsiteY5" fmla="*/ 1801281 h 1801281"/>
              <a:gd name="connsiteX6" fmla="*/ 0 w 1712198"/>
              <a:gd name="connsiteY6" fmla="*/ 900641 h 1801281"/>
              <a:gd name="connsiteX0" fmla="*/ 0 w 1712198"/>
              <a:gd name="connsiteY0" fmla="*/ 900641 h 1604431"/>
              <a:gd name="connsiteX1" fmla="*/ 450320 w 1712198"/>
              <a:gd name="connsiteY1" fmla="*/ 0 h 1604431"/>
              <a:gd name="connsiteX2" fmla="*/ 1674628 w 1712198"/>
              <a:gd name="connsiteY2" fmla="*/ 0 h 1604431"/>
              <a:gd name="connsiteX3" fmla="*/ 1712198 w 1712198"/>
              <a:gd name="connsiteY3" fmla="*/ 919691 h 1604431"/>
              <a:gd name="connsiteX4" fmla="*/ 1700028 w 1712198"/>
              <a:gd name="connsiteY4" fmla="*/ 1585381 h 1604431"/>
              <a:gd name="connsiteX5" fmla="*/ 761470 w 1712198"/>
              <a:gd name="connsiteY5" fmla="*/ 1604431 h 1604431"/>
              <a:gd name="connsiteX6" fmla="*/ 0 w 1712198"/>
              <a:gd name="connsiteY6" fmla="*/ 900641 h 1604431"/>
              <a:gd name="connsiteX0" fmla="*/ 0 w 1445498"/>
              <a:gd name="connsiteY0" fmla="*/ 773641 h 1604431"/>
              <a:gd name="connsiteX1" fmla="*/ 183620 w 1445498"/>
              <a:gd name="connsiteY1" fmla="*/ 0 h 1604431"/>
              <a:gd name="connsiteX2" fmla="*/ 1407928 w 1445498"/>
              <a:gd name="connsiteY2" fmla="*/ 0 h 1604431"/>
              <a:gd name="connsiteX3" fmla="*/ 1445498 w 1445498"/>
              <a:gd name="connsiteY3" fmla="*/ 919691 h 1604431"/>
              <a:gd name="connsiteX4" fmla="*/ 1433328 w 1445498"/>
              <a:gd name="connsiteY4" fmla="*/ 1585381 h 1604431"/>
              <a:gd name="connsiteX5" fmla="*/ 494770 w 1445498"/>
              <a:gd name="connsiteY5" fmla="*/ 1604431 h 1604431"/>
              <a:gd name="connsiteX6" fmla="*/ 0 w 1445498"/>
              <a:gd name="connsiteY6" fmla="*/ 773641 h 1604431"/>
              <a:gd name="connsiteX0" fmla="*/ 0 w 1432798"/>
              <a:gd name="connsiteY0" fmla="*/ 792691 h 1604431"/>
              <a:gd name="connsiteX1" fmla="*/ 170920 w 1432798"/>
              <a:gd name="connsiteY1" fmla="*/ 0 h 1604431"/>
              <a:gd name="connsiteX2" fmla="*/ 1395228 w 1432798"/>
              <a:gd name="connsiteY2" fmla="*/ 0 h 1604431"/>
              <a:gd name="connsiteX3" fmla="*/ 1432798 w 1432798"/>
              <a:gd name="connsiteY3" fmla="*/ 919691 h 1604431"/>
              <a:gd name="connsiteX4" fmla="*/ 1420628 w 1432798"/>
              <a:gd name="connsiteY4" fmla="*/ 1585381 h 1604431"/>
              <a:gd name="connsiteX5" fmla="*/ 482070 w 1432798"/>
              <a:gd name="connsiteY5" fmla="*/ 1604431 h 1604431"/>
              <a:gd name="connsiteX6" fmla="*/ 0 w 1432798"/>
              <a:gd name="connsiteY6" fmla="*/ 792691 h 1604431"/>
              <a:gd name="connsiteX0" fmla="*/ 0 w 1432798"/>
              <a:gd name="connsiteY0" fmla="*/ 792691 h 1604431"/>
              <a:gd name="connsiteX1" fmla="*/ 469370 w 1432798"/>
              <a:gd name="connsiteY1" fmla="*/ 12700 h 1604431"/>
              <a:gd name="connsiteX2" fmla="*/ 1395228 w 1432798"/>
              <a:gd name="connsiteY2" fmla="*/ 0 h 1604431"/>
              <a:gd name="connsiteX3" fmla="*/ 1432798 w 1432798"/>
              <a:gd name="connsiteY3" fmla="*/ 919691 h 1604431"/>
              <a:gd name="connsiteX4" fmla="*/ 1420628 w 1432798"/>
              <a:gd name="connsiteY4" fmla="*/ 1585381 h 1604431"/>
              <a:gd name="connsiteX5" fmla="*/ 482070 w 1432798"/>
              <a:gd name="connsiteY5" fmla="*/ 1604431 h 1604431"/>
              <a:gd name="connsiteX6" fmla="*/ 0 w 1432798"/>
              <a:gd name="connsiteY6" fmla="*/ 792691 h 1604431"/>
              <a:gd name="connsiteX0" fmla="*/ 0 w 1432798"/>
              <a:gd name="connsiteY0" fmla="*/ 792691 h 1604431"/>
              <a:gd name="connsiteX1" fmla="*/ 469370 w 1432798"/>
              <a:gd name="connsiteY1" fmla="*/ 12700 h 1604431"/>
              <a:gd name="connsiteX2" fmla="*/ 1395228 w 1432798"/>
              <a:gd name="connsiteY2" fmla="*/ 0 h 1604431"/>
              <a:gd name="connsiteX3" fmla="*/ 1432798 w 1432798"/>
              <a:gd name="connsiteY3" fmla="*/ 919691 h 1604431"/>
              <a:gd name="connsiteX4" fmla="*/ 1420628 w 1432798"/>
              <a:gd name="connsiteY4" fmla="*/ 1591731 h 1604431"/>
              <a:gd name="connsiteX5" fmla="*/ 482070 w 1432798"/>
              <a:gd name="connsiteY5" fmla="*/ 1604431 h 1604431"/>
              <a:gd name="connsiteX6" fmla="*/ 0 w 1432798"/>
              <a:gd name="connsiteY6" fmla="*/ 792691 h 1604431"/>
              <a:gd name="connsiteX0" fmla="*/ 0 w 1420628"/>
              <a:gd name="connsiteY0" fmla="*/ 792691 h 1604431"/>
              <a:gd name="connsiteX1" fmla="*/ 469370 w 1420628"/>
              <a:gd name="connsiteY1" fmla="*/ 12700 h 1604431"/>
              <a:gd name="connsiteX2" fmla="*/ 1395228 w 1420628"/>
              <a:gd name="connsiteY2" fmla="*/ 0 h 1604431"/>
              <a:gd name="connsiteX3" fmla="*/ 1413748 w 1420628"/>
              <a:gd name="connsiteY3" fmla="*/ 919691 h 1604431"/>
              <a:gd name="connsiteX4" fmla="*/ 1420628 w 1420628"/>
              <a:gd name="connsiteY4" fmla="*/ 1591731 h 1604431"/>
              <a:gd name="connsiteX5" fmla="*/ 482070 w 1420628"/>
              <a:gd name="connsiteY5" fmla="*/ 1604431 h 1604431"/>
              <a:gd name="connsiteX6" fmla="*/ 0 w 1420628"/>
              <a:gd name="connsiteY6" fmla="*/ 792691 h 1604431"/>
              <a:gd name="connsiteX0" fmla="*/ 0 w 1420628"/>
              <a:gd name="connsiteY0" fmla="*/ 792691 h 1604431"/>
              <a:gd name="connsiteX1" fmla="*/ 469370 w 1420628"/>
              <a:gd name="connsiteY1" fmla="*/ 12700 h 1604431"/>
              <a:gd name="connsiteX2" fmla="*/ 1388878 w 1420628"/>
              <a:gd name="connsiteY2" fmla="*/ 0 h 1604431"/>
              <a:gd name="connsiteX3" fmla="*/ 1413748 w 1420628"/>
              <a:gd name="connsiteY3" fmla="*/ 919691 h 1604431"/>
              <a:gd name="connsiteX4" fmla="*/ 1420628 w 1420628"/>
              <a:gd name="connsiteY4" fmla="*/ 1591731 h 1604431"/>
              <a:gd name="connsiteX5" fmla="*/ 482070 w 1420628"/>
              <a:gd name="connsiteY5" fmla="*/ 1604431 h 1604431"/>
              <a:gd name="connsiteX6" fmla="*/ 0 w 1420628"/>
              <a:gd name="connsiteY6" fmla="*/ 792691 h 1604431"/>
              <a:gd name="connsiteX0" fmla="*/ 0 w 1414477"/>
              <a:gd name="connsiteY0" fmla="*/ 792691 h 1604431"/>
              <a:gd name="connsiteX1" fmla="*/ 469370 w 1414477"/>
              <a:gd name="connsiteY1" fmla="*/ 12700 h 1604431"/>
              <a:gd name="connsiteX2" fmla="*/ 1388878 w 1414477"/>
              <a:gd name="connsiteY2" fmla="*/ 0 h 1604431"/>
              <a:gd name="connsiteX3" fmla="*/ 1413748 w 1414477"/>
              <a:gd name="connsiteY3" fmla="*/ 919691 h 1604431"/>
              <a:gd name="connsiteX4" fmla="*/ 1414278 w 1414477"/>
              <a:gd name="connsiteY4" fmla="*/ 1604431 h 1604431"/>
              <a:gd name="connsiteX5" fmla="*/ 482070 w 1414477"/>
              <a:gd name="connsiteY5" fmla="*/ 1604431 h 1604431"/>
              <a:gd name="connsiteX6" fmla="*/ 0 w 1414477"/>
              <a:gd name="connsiteY6" fmla="*/ 792691 h 1604431"/>
              <a:gd name="connsiteX0" fmla="*/ 0 w 1414278"/>
              <a:gd name="connsiteY0" fmla="*/ 792691 h 1604431"/>
              <a:gd name="connsiteX1" fmla="*/ 469370 w 1414278"/>
              <a:gd name="connsiteY1" fmla="*/ 12700 h 1604431"/>
              <a:gd name="connsiteX2" fmla="*/ 1388878 w 1414278"/>
              <a:gd name="connsiteY2" fmla="*/ 0 h 1604431"/>
              <a:gd name="connsiteX3" fmla="*/ 1388348 w 1414278"/>
              <a:gd name="connsiteY3" fmla="*/ 919691 h 1604431"/>
              <a:gd name="connsiteX4" fmla="*/ 1414278 w 1414278"/>
              <a:gd name="connsiteY4" fmla="*/ 1604431 h 1604431"/>
              <a:gd name="connsiteX5" fmla="*/ 482070 w 1414278"/>
              <a:gd name="connsiteY5" fmla="*/ 1604431 h 1604431"/>
              <a:gd name="connsiteX6" fmla="*/ 0 w 1414278"/>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82070 w 1389077"/>
              <a:gd name="connsiteY5" fmla="*/ 1604431 h 1604431"/>
              <a:gd name="connsiteX6" fmla="*/ 0 w 1389077"/>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75720 w 1389077"/>
              <a:gd name="connsiteY5" fmla="*/ 1591731 h 1604431"/>
              <a:gd name="connsiteX6" fmla="*/ 0 w 1389077"/>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69370 w 1389077"/>
              <a:gd name="connsiteY5" fmla="*/ 1604431 h 1604431"/>
              <a:gd name="connsiteX6" fmla="*/ 0 w 1389077"/>
              <a:gd name="connsiteY6" fmla="*/ 792691 h 160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077" h="1604431">
                <a:moveTo>
                  <a:pt x="0" y="792691"/>
                </a:moveTo>
                <a:lnTo>
                  <a:pt x="469370" y="12700"/>
                </a:lnTo>
                <a:lnTo>
                  <a:pt x="1388878" y="0"/>
                </a:lnTo>
                <a:cubicBezTo>
                  <a:pt x="1388701" y="306564"/>
                  <a:pt x="1388525" y="613127"/>
                  <a:pt x="1388348" y="919691"/>
                </a:cubicBezTo>
                <a:cubicBezTo>
                  <a:pt x="1390641" y="1143704"/>
                  <a:pt x="1386585" y="1380418"/>
                  <a:pt x="1388878" y="1604431"/>
                </a:cubicBezTo>
                <a:lnTo>
                  <a:pt x="469370" y="1604431"/>
                </a:lnTo>
                <a:lnTo>
                  <a:pt x="0" y="792691"/>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507332" y="442119"/>
            <a:ext cx="11189368" cy="510381"/>
          </a:xfrm>
        </p:spPr>
        <p:txBody>
          <a:bodyPr/>
          <a:lstStyle>
            <a:lvl1pPr>
              <a:defRPr b="1">
                <a:solidFill>
                  <a:srgbClr val="2E8652"/>
                </a:solidFill>
              </a:defRPr>
            </a:lvl1pPr>
          </a:lstStyle>
          <a:p>
            <a:r>
              <a:rPr lang="en-US" dirty="0"/>
              <a:t>CLICK TO EDIT MASTER TITLE STYLE</a:t>
            </a:r>
          </a:p>
        </p:txBody>
      </p:sp>
      <p:sp>
        <p:nvSpPr>
          <p:cNvPr id="5" name="Content Placeholder 4"/>
          <p:cNvSpPr>
            <a:spLocks noGrp="1"/>
          </p:cNvSpPr>
          <p:nvPr>
            <p:ph sz="quarter" idx="10"/>
          </p:nvPr>
        </p:nvSpPr>
        <p:spPr>
          <a:xfrm>
            <a:off x="495300" y="1250950"/>
            <a:ext cx="11201400" cy="29003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6"/>
          <p:cNvSpPr>
            <a:spLocks noGrp="1"/>
          </p:cNvSpPr>
          <p:nvPr>
            <p:ph sz="quarter" idx="13"/>
          </p:nvPr>
        </p:nvSpPr>
        <p:spPr>
          <a:xfrm>
            <a:off x="507332" y="4511675"/>
            <a:ext cx="4485773" cy="19653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6"/>
          <p:cNvSpPr>
            <a:spLocks noGrp="1"/>
          </p:cNvSpPr>
          <p:nvPr>
            <p:ph sz="quarter" idx="14"/>
          </p:nvPr>
        </p:nvSpPr>
        <p:spPr>
          <a:xfrm>
            <a:off x="5659558" y="4511675"/>
            <a:ext cx="4485773" cy="19653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81913824"/>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600"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95300" y="507338"/>
            <a:ext cx="11201400" cy="381000"/>
          </a:xfrm>
        </p:spPr>
        <p:txBody>
          <a:bodyPr/>
          <a:lstStyle>
            <a:lvl1pPr>
              <a:defRPr b="1">
                <a:solidFill>
                  <a:srgbClr val="2E8652"/>
                </a:solidFill>
              </a:defRPr>
            </a:lvl1pPr>
          </a:lstStyle>
          <a:p>
            <a:r>
              <a:rPr lang="en-US" dirty="0"/>
              <a:t>CLICK TO EDIT MASTER TITLE STYLE</a:t>
            </a:r>
          </a:p>
        </p:txBody>
      </p:sp>
      <p:sp>
        <p:nvSpPr>
          <p:cNvPr id="16" name="Hexagon 15"/>
          <p:cNvSpPr/>
          <p:nvPr userDrawn="1"/>
        </p:nvSpPr>
        <p:spPr>
          <a:xfrm>
            <a:off x="9465270" y="5257798"/>
            <a:ext cx="1839440" cy="1600202"/>
          </a:xfrm>
          <a:prstGeom prst="hexagon">
            <a:avLst>
              <a:gd name="adj" fmla="val 28832"/>
              <a:gd name="vf" fmla="val 115470"/>
            </a:avLst>
          </a:prstGeom>
          <a:solidFill>
            <a:srgbClr val="2E865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2"/>
          <p:cNvSpPr/>
          <p:nvPr userDrawn="1"/>
        </p:nvSpPr>
        <p:spPr>
          <a:xfrm rot="17959359">
            <a:off x="11007348" y="5964986"/>
            <a:ext cx="1360090" cy="1181147"/>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443624 w 1396630"/>
              <a:gd name="connsiteY0" fmla="*/ 732897 h 1560969"/>
              <a:gd name="connsiteX1" fmla="*/ 33812 w 1396630"/>
              <a:gd name="connsiteY1" fmla="*/ 0 h 1560969"/>
              <a:gd name="connsiteX2" fmla="*/ 954976 w 1396630"/>
              <a:gd name="connsiteY2" fmla="*/ 12169 h 1560969"/>
              <a:gd name="connsiteX3" fmla="*/ 1396630 w 1396630"/>
              <a:gd name="connsiteY3" fmla="*/ 803246 h 1560969"/>
              <a:gd name="connsiteX4" fmla="*/ 493026 w 1396630"/>
              <a:gd name="connsiteY4" fmla="*/ 1302407 h 1560969"/>
              <a:gd name="connsiteX5" fmla="*/ 0 w 1396630"/>
              <a:gd name="connsiteY5" fmla="*/ 1560969 h 1560969"/>
              <a:gd name="connsiteX6" fmla="*/ 443624 w 1396630"/>
              <a:gd name="connsiteY6" fmla="*/ 732897 h 1560969"/>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73096 w 1362818"/>
              <a:gd name="connsiteY5" fmla="*/ 1000169 h 1302407"/>
              <a:gd name="connsiteX6" fmla="*/ 409812 w 1362818"/>
              <a:gd name="connsiteY6" fmla="*/ 732897 h 1302407"/>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63848 w 1362818"/>
              <a:gd name="connsiteY5" fmla="*/ 1013820 h 1302407"/>
              <a:gd name="connsiteX6" fmla="*/ 409812 w 1362818"/>
              <a:gd name="connsiteY6" fmla="*/ 732897 h 1302407"/>
              <a:gd name="connsiteX0" fmla="*/ 409812 w 1362818"/>
              <a:gd name="connsiteY0" fmla="*/ 732897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409812 w 1362818"/>
              <a:gd name="connsiteY6" fmla="*/ 732897 h 1186051"/>
              <a:gd name="connsiteX0" fmla="*/ 232726 w 1362818"/>
              <a:gd name="connsiteY0" fmla="*/ 417623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232726 w 1362818"/>
              <a:gd name="connsiteY6" fmla="*/ 417623 h 1186051"/>
              <a:gd name="connsiteX0" fmla="*/ 232726 w 1362818"/>
              <a:gd name="connsiteY0" fmla="*/ 417623 h 1201887"/>
              <a:gd name="connsiteX1" fmla="*/ 0 w 1362818"/>
              <a:gd name="connsiteY1" fmla="*/ 0 h 1201887"/>
              <a:gd name="connsiteX2" fmla="*/ 921164 w 1362818"/>
              <a:gd name="connsiteY2" fmla="*/ 12169 h 1201887"/>
              <a:gd name="connsiteX3" fmla="*/ 1362818 w 1362818"/>
              <a:gd name="connsiteY3" fmla="*/ 803246 h 1201887"/>
              <a:gd name="connsiteX4" fmla="*/ 661717 w 1362818"/>
              <a:gd name="connsiteY4" fmla="*/ 1201887 h 1201887"/>
              <a:gd name="connsiteX5" fmla="*/ 563848 w 1362818"/>
              <a:gd name="connsiteY5" fmla="*/ 1013820 h 1201887"/>
              <a:gd name="connsiteX6" fmla="*/ 232726 w 1362818"/>
              <a:gd name="connsiteY6" fmla="*/ 417623 h 1201887"/>
              <a:gd name="connsiteX0" fmla="*/ 232726 w 1362818"/>
              <a:gd name="connsiteY0" fmla="*/ 417623 h 1178108"/>
              <a:gd name="connsiteX1" fmla="*/ 0 w 1362818"/>
              <a:gd name="connsiteY1" fmla="*/ 0 h 1178108"/>
              <a:gd name="connsiteX2" fmla="*/ 921164 w 1362818"/>
              <a:gd name="connsiteY2" fmla="*/ 12169 h 1178108"/>
              <a:gd name="connsiteX3" fmla="*/ 1362818 w 1362818"/>
              <a:gd name="connsiteY3" fmla="*/ 803246 h 1178108"/>
              <a:gd name="connsiteX4" fmla="*/ 653128 w 1362818"/>
              <a:gd name="connsiteY4" fmla="*/ 1178108 h 1178108"/>
              <a:gd name="connsiteX5" fmla="*/ 563848 w 1362818"/>
              <a:gd name="connsiteY5" fmla="*/ 1013820 h 1178108"/>
              <a:gd name="connsiteX6" fmla="*/ 232726 w 1362818"/>
              <a:gd name="connsiteY6" fmla="*/ 417623 h 1178108"/>
              <a:gd name="connsiteX0" fmla="*/ 232726 w 1354677"/>
              <a:gd name="connsiteY0" fmla="*/ 417623 h 1178108"/>
              <a:gd name="connsiteX1" fmla="*/ 0 w 1354677"/>
              <a:gd name="connsiteY1" fmla="*/ 0 h 1178108"/>
              <a:gd name="connsiteX2" fmla="*/ 921164 w 1354677"/>
              <a:gd name="connsiteY2" fmla="*/ 12169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8108"/>
              <a:gd name="connsiteX1" fmla="*/ 0 w 1354677"/>
              <a:gd name="connsiteY1" fmla="*/ 0 h 1178108"/>
              <a:gd name="connsiteX2" fmla="*/ 919128 w 1354677"/>
              <a:gd name="connsiteY2" fmla="*/ 8545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9627"/>
              <a:gd name="connsiteX1" fmla="*/ 0 w 1354677"/>
              <a:gd name="connsiteY1" fmla="*/ 0 h 1179627"/>
              <a:gd name="connsiteX2" fmla="*/ 919128 w 1354677"/>
              <a:gd name="connsiteY2" fmla="*/ 8545 h 1179627"/>
              <a:gd name="connsiteX3" fmla="*/ 1354677 w 1354677"/>
              <a:gd name="connsiteY3" fmla="*/ 788751 h 1179627"/>
              <a:gd name="connsiteX4" fmla="*/ 658541 w 1354677"/>
              <a:gd name="connsiteY4" fmla="*/ 1179627 h 1179627"/>
              <a:gd name="connsiteX5" fmla="*/ 563848 w 1354677"/>
              <a:gd name="connsiteY5" fmla="*/ 1013820 h 1179627"/>
              <a:gd name="connsiteX6" fmla="*/ 232726 w 1354677"/>
              <a:gd name="connsiteY6" fmla="*/ 417623 h 1179627"/>
              <a:gd name="connsiteX0" fmla="*/ 238139 w 1360090"/>
              <a:gd name="connsiteY0" fmla="*/ 419143 h 1181147"/>
              <a:gd name="connsiteX1" fmla="*/ 0 w 1360090"/>
              <a:gd name="connsiteY1" fmla="*/ 0 h 1181147"/>
              <a:gd name="connsiteX2" fmla="*/ 924541 w 1360090"/>
              <a:gd name="connsiteY2" fmla="*/ 10065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 name="connsiteX0" fmla="*/ 238139 w 1360090"/>
              <a:gd name="connsiteY0" fmla="*/ 419143 h 1181147"/>
              <a:gd name="connsiteX1" fmla="*/ 0 w 1360090"/>
              <a:gd name="connsiteY1" fmla="*/ 0 h 1181147"/>
              <a:gd name="connsiteX2" fmla="*/ 923375 w 1360090"/>
              <a:gd name="connsiteY2" fmla="*/ 7989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090" h="1181147">
                <a:moveTo>
                  <a:pt x="238139" y="419143"/>
                </a:moveTo>
                <a:lnTo>
                  <a:pt x="0" y="0"/>
                </a:lnTo>
                <a:lnTo>
                  <a:pt x="923375" y="7989"/>
                </a:lnTo>
                <a:lnTo>
                  <a:pt x="1360090" y="790271"/>
                </a:lnTo>
                <a:lnTo>
                  <a:pt x="663954" y="1181147"/>
                </a:lnTo>
                <a:lnTo>
                  <a:pt x="569261" y="1015340"/>
                </a:lnTo>
                <a:lnTo>
                  <a:pt x="238139" y="419143"/>
                </a:lnTo>
                <a:close/>
              </a:path>
            </a:pathLst>
          </a:custGeom>
          <a:solidFill>
            <a:srgbClr val="2E8652">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exagon 2"/>
          <p:cNvSpPr/>
          <p:nvPr userDrawn="1"/>
        </p:nvSpPr>
        <p:spPr>
          <a:xfrm rot="17959359">
            <a:off x="10826639" y="4475820"/>
            <a:ext cx="1823914" cy="1574499"/>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0 w 1815101"/>
              <a:gd name="connsiteY0" fmla="*/ 791411 h 1560969"/>
              <a:gd name="connsiteX1" fmla="*/ 462309 w 1815101"/>
              <a:gd name="connsiteY1" fmla="*/ 0 h 1560969"/>
              <a:gd name="connsiteX2" fmla="*/ 1383473 w 1815101"/>
              <a:gd name="connsiteY2" fmla="*/ 12169 h 1560969"/>
              <a:gd name="connsiteX3" fmla="*/ 1815101 w 1815101"/>
              <a:gd name="connsiteY3" fmla="*/ 785397 h 1560969"/>
              <a:gd name="connsiteX4" fmla="*/ 921523 w 1815101"/>
              <a:gd name="connsiteY4" fmla="*/ 1302407 h 1560969"/>
              <a:gd name="connsiteX5" fmla="*/ 428497 w 1815101"/>
              <a:gd name="connsiteY5" fmla="*/ 1560969 h 1560969"/>
              <a:gd name="connsiteX6" fmla="*/ 0 w 1815101"/>
              <a:gd name="connsiteY6" fmla="*/ 791411 h 1560969"/>
              <a:gd name="connsiteX0" fmla="*/ 0 w 1817705"/>
              <a:gd name="connsiteY0" fmla="*/ 786776 h 1560969"/>
              <a:gd name="connsiteX1" fmla="*/ 464913 w 1817705"/>
              <a:gd name="connsiteY1" fmla="*/ 0 h 1560969"/>
              <a:gd name="connsiteX2" fmla="*/ 1386077 w 1817705"/>
              <a:gd name="connsiteY2" fmla="*/ 12169 h 1560969"/>
              <a:gd name="connsiteX3" fmla="*/ 1817705 w 1817705"/>
              <a:gd name="connsiteY3" fmla="*/ 785397 h 1560969"/>
              <a:gd name="connsiteX4" fmla="*/ 924127 w 1817705"/>
              <a:gd name="connsiteY4" fmla="*/ 1302407 h 1560969"/>
              <a:gd name="connsiteX5" fmla="*/ 431101 w 1817705"/>
              <a:gd name="connsiteY5" fmla="*/ 1560969 h 1560969"/>
              <a:gd name="connsiteX6" fmla="*/ 0 w 1817705"/>
              <a:gd name="connsiteY6" fmla="*/ 786776 h 1560969"/>
              <a:gd name="connsiteX0" fmla="*/ 0 w 1817705"/>
              <a:gd name="connsiteY0" fmla="*/ 791098 h 1565291"/>
              <a:gd name="connsiteX1" fmla="*/ 480725 w 1817705"/>
              <a:gd name="connsiteY1" fmla="*/ 0 h 1565291"/>
              <a:gd name="connsiteX2" fmla="*/ 1386077 w 1817705"/>
              <a:gd name="connsiteY2" fmla="*/ 16491 h 1565291"/>
              <a:gd name="connsiteX3" fmla="*/ 1817705 w 1817705"/>
              <a:gd name="connsiteY3" fmla="*/ 789719 h 1565291"/>
              <a:gd name="connsiteX4" fmla="*/ 924127 w 1817705"/>
              <a:gd name="connsiteY4" fmla="*/ 1306729 h 1565291"/>
              <a:gd name="connsiteX5" fmla="*/ 431101 w 1817705"/>
              <a:gd name="connsiteY5" fmla="*/ 1565291 h 1565291"/>
              <a:gd name="connsiteX6" fmla="*/ 0 w 1817705"/>
              <a:gd name="connsiteY6" fmla="*/ 791098 h 1565291"/>
              <a:gd name="connsiteX0" fmla="*/ 0 w 1817705"/>
              <a:gd name="connsiteY0" fmla="*/ 794136 h 1568329"/>
              <a:gd name="connsiteX1" fmla="*/ 469899 w 1817705"/>
              <a:gd name="connsiteY1" fmla="*/ 0 h 1568329"/>
              <a:gd name="connsiteX2" fmla="*/ 1386077 w 1817705"/>
              <a:gd name="connsiteY2" fmla="*/ 19529 h 1568329"/>
              <a:gd name="connsiteX3" fmla="*/ 1817705 w 1817705"/>
              <a:gd name="connsiteY3" fmla="*/ 792757 h 1568329"/>
              <a:gd name="connsiteX4" fmla="*/ 924127 w 1817705"/>
              <a:gd name="connsiteY4" fmla="*/ 1309767 h 1568329"/>
              <a:gd name="connsiteX5" fmla="*/ 431101 w 1817705"/>
              <a:gd name="connsiteY5" fmla="*/ 1568329 h 1568329"/>
              <a:gd name="connsiteX6" fmla="*/ 0 w 1817705"/>
              <a:gd name="connsiteY6" fmla="*/ 794136 h 1568329"/>
              <a:gd name="connsiteX0" fmla="*/ 0 w 1819652"/>
              <a:gd name="connsiteY0" fmla="*/ 790670 h 1568329"/>
              <a:gd name="connsiteX1" fmla="*/ 471846 w 1819652"/>
              <a:gd name="connsiteY1" fmla="*/ 0 h 1568329"/>
              <a:gd name="connsiteX2" fmla="*/ 1388024 w 1819652"/>
              <a:gd name="connsiteY2" fmla="*/ 19529 h 1568329"/>
              <a:gd name="connsiteX3" fmla="*/ 1819652 w 1819652"/>
              <a:gd name="connsiteY3" fmla="*/ 792757 h 1568329"/>
              <a:gd name="connsiteX4" fmla="*/ 926074 w 1819652"/>
              <a:gd name="connsiteY4" fmla="*/ 1309767 h 1568329"/>
              <a:gd name="connsiteX5" fmla="*/ 433048 w 1819652"/>
              <a:gd name="connsiteY5" fmla="*/ 1568329 h 1568329"/>
              <a:gd name="connsiteX6" fmla="*/ 0 w 1819652"/>
              <a:gd name="connsiteY6" fmla="*/ 790670 h 1568329"/>
              <a:gd name="connsiteX0" fmla="*/ 0 w 1819652"/>
              <a:gd name="connsiteY0" fmla="*/ 796083 h 1573742"/>
              <a:gd name="connsiteX1" fmla="*/ 473365 w 1819652"/>
              <a:gd name="connsiteY1" fmla="*/ 0 h 1573742"/>
              <a:gd name="connsiteX2" fmla="*/ 1388024 w 1819652"/>
              <a:gd name="connsiteY2" fmla="*/ 24942 h 1573742"/>
              <a:gd name="connsiteX3" fmla="*/ 1819652 w 1819652"/>
              <a:gd name="connsiteY3" fmla="*/ 798170 h 1573742"/>
              <a:gd name="connsiteX4" fmla="*/ 926074 w 1819652"/>
              <a:gd name="connsiteY4" fmla="*/ 1315180 h 1573742"/>
              <a:gd name="connsiteX5" fmla="*/ 433048 w 1819652"/>
              <a:gd name="connsiteY5" fmla="*/ 1573742 h 1573742"/>
              <a:gd name="connsiteX6" fmla="*/ 0 w 1819652"/>
              <a:gd name="connsiteY6" fmla="*/ 796083 h 1573742"/>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6074 w 1819652"/>
              <a:gd name="connsiteY4" fmla="*/ 1315180 h 1578123"/>
              <a:gd name="connsiteX5" fmla="*/ 435509 w 1819652"/>
              <a:gd name="connsiteY5" fmla="*/ 1578123 h 1578123"/>
              <a:gd name="connsiteX6" fmla="*/ 0 w 1819652"/>
              <a:gd name="connsiteY6" fmla="*/ 796083 h 1578123"/>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4039 w 1819652"/>
              <a:gd name="connsiteY4" fmla="*/ 1311555 h 1578123"/>
              <a:gd name="connsiteX5" fmla="*/ 435509 w 1819652"/>
              <a:gd name="connsiteY5" fmla="*/ 1578123 h 1578123"/>
              <a:gd name="connsiteX6" fmla="*/ 0 w 1819652"/>
              <a:gd name="connsiteY6" fmla="*/ 796083 h 1578123"/>
              <a:gd name="connsiteX0" fmla="*/ 0 w 1819652"/>
              <a:gd name="connsiteY0" fmla="*/ 796083 h 1574499"/>
              <a:gd name="connsiteX1" fmla="*/ 473365 w 1819652"/>
              <a:gd name="connsiteY1" fmla="*/ 0 h 1574499"/>
              <a:gd name="connsiteX2" fmla="*/ 1388024 w 1819652"/>
              <a:gd name="connsiteY2" fmla="*/ 24942 h 1574499"/>
              <a:gd name="connsiteX3" fmla="*/ 1819652 w 1819652"/>
              <a:gd name="connsiteY3" fmla="*/ 798170 h 1574499"/>
              <a:gd name="connsiteX4" fmla="*/ 924039 w 1819652"/>
              <a:gd name="connsiteY4" fmla="*/ 1311555 h 1574499"/>
              <a:gd name="connsiteX5" fmla="*/ 433473 w 1819652"/>
              <a:gd name="connsiteY5" fmla="*/ 1574499 h 1574499"/>
              <a:gd name="connsiteX6" fmla="*/ 0 w 1819652"/>
              <a:gd name="connsiteY6" fmla="*/ 796083 h 1574499"/>
              <a:gd name="connsiteX0" fmla="*/ 0 w 1823914"/>
              <a:gd name="connsiteY0" fmla="*/ 798478 h 1574499"/>
              <a:gd name="connsiteX1" fmla="*/ 477627 w 1823914"/>
              <a:gd name="connsiteY1" fmla="*/ 0 h 1574499"/>
              <a:gd name="connsiteX2" fmla="*/ 1392286 w 1823914"/>
              <a:gd name="connsiteY2" fmla="*/ 24942 h 1574499"/>
              <a:gd name="connsiteX3" fmla="*/ 1823914 w 1823914"/>
              <a:gd name="connsiteY3" fmla="*/ 798170 h 1574499"/>
              <a:gd name="connsiteX4" fmla="*/ 928301 w 1823914"/>
              <a:gd name="connsiteY4" fmla="*/ 1311555 h 1574499"/>
              <a:gd name="connsiteX5" fmla="*/ 437735 w 1823914"/>
              <a:gd name="connsiteY5" fmla="*/ 1574499 h 1574499"/>
              <a:gd name="connsiteX6" fmla="*/ 0 w 1823914"/>
              <a:gd name="connsiteY6" fmla="*/ 798478 h 157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914" h="1574499">
                <a:moveTo>
                  <a:pt x="0" y="798478"/>
                </a:moveTo>
                <a:lnTo>
                  <a:pt x="477627" y="0"/>
                </a:lnTo>
                <a:lnTo>
                  <a:pt x="1392286" y="24942"/>
                </a:lnTo>
                <a:lnTo>
                  <a:pt x="1823914" y="798170"/>
                </a:lnTo>
                <a:lnTo>
                  <a:pt x="928301" y="1311555"/>
                </a:lnTo>
                <a:lnTo>
                  <a:pt x="437735" y="1574499"/>
                </a:lnTo>
                <a:lnTo>
                  <a:pt x="0" y="798478"/>
                </a:lnTo>
                <a:close/>
              </a:path>
            </a:pathLst>
          </a:custGeom>
          <a:blipFill dpi="0" rotWithShape="0">
            <a:blip r:embed="rId2"/>
            <a:srcRect/>
            <a:tile tx="0" ty="186690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p:cNvSpPr>
            <a:spLocks noGrp="1"/>
          </p:cNvSpPr>
          <p:nvPr>
            <p:ph sz="quarter" idx="11"/>
          </p:nvPr>
        </p:nvSpPr>
        <p:spPr>
          <a:xfrm>
            <a:off x="495300" y="4082418"/>
            <a:ext cx="7248743" cy="239458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quarter" idx="13"/>
          </p:nvPr>
        </p:nvSpPr>
        <p:spPr>
          <a:xfrm>
            <a:off x="8381999"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p:cNvSpPr>
            <a:spLocks noGrp="1"/>
          </p:cNvSpPr>
          <p:nvPr>
            <p:ph sz="quarter" idx="14"/>
          </p:nvPr>
        </p:nvSpPr>
        <p:spPr>
          <a:xfrm>
            <a:off x="4438650"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p:cNvSpPr>
            <a:spLocks noGrp="1"/>
          </p:cNvSpPr>
          <p:nvPr>
            <p:ph sz="quarter" idx="15"/>
          </p:nvPr>
        </p:nvSpPr>
        <p:spPr>
          <a:xfrm>
            <a:off x="495300"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5558086"/>
      </p:ext>
    </p:extLst>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288" userDrawn="1">
          <p15:clr>
            <a:srgbClr val="FBAE40"/>
          </p15:clr>
        </p15:guide>
        <p15:guide id="6" orient="horz" pos="696" userDrawn="1">
          <p15:clr>
            <a:srgbClr val="FBAE40"/>
          </p15:clr>
        </p15:guide>
        <p15:guide id="7" orient="horz" pos="576" userDrawn="1">
          <p15:clr>
            <a:srgbClr val="FBAE40"/>
          </p15:clr>
        </p15:guide>
        <p15:guide id="8" pos="5280">
          <p15:clr>
            <a:srgbClr val="FBAE40"/>
          </p15:clr>
        </p15:guide>
        <p15:guide id="9" orient="horz" pos="4080">
          <p15:clr>
            <a:srgbClr val="FBAE40"/>
          </p15:clr>
        </p15:guide>
        <p15:guide id="10" pos="792">
          <p15:clr>
            <a:srgbClr val="FBAE40"/>
          </p15:clr>
        </p15:guide>
        <p15:guide id="11" pos="465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
    <p:spTree>
      <p:nvGrpSpPr>
        <p:cNvPr id="1" name=""/>
        <p:cNvGrpSpPr/>
        <p:nvPr/>
      </p:nvGrpSpPr>
      <p:grpSpPr>
        <a:xfrm>
          <a:off x="0" y="0"/>
          <a:ext cx="0" cy="0"/>
          <a:chOff x="0" y="0"/>
          <a:chExt cx="0" cy="0"/>
        </a:xfrm>
      </p:grpSpPr>
      <p:sp>
        <p:nvSpPr>
          <p:cNvPr id="16" name="Rectangle 15"/>
          <p:cNvSpPr/>
          <p:nvPr userDrawn="1"/>
        </p:nvSpPr>
        <p:spPr>
          <a:xfrm rot="10800000" flipV="1">
            <a:off x="-4" y="0"/>
            <a:ext cx="12192003" cy="190500"/>
          </a:xfrm>
          <a:prstGeom prst="rect">
            <a:avLst/>
          </a:pr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95300" y="419099"/>
            <a:ext cx="10515600" cy="457201"/>
          </a:xfrm>
        </p:spPr>
        <p:txBody>
          <a:bodyPr/>
          <a:lstStyle>
            <a:lvl1pPr>
              <a:defRPr b="1">
                <a:solidFill>
                  <a:srgbClr val="2E8652"/>
                </a:solidFill>
              </a:defRPr>
            </a:lvl1pPr>
          </a:lstStyle>
          <a:p>
            <a:r>
              <a:rPr lang="en-US" dirty="0"/>
              <a:t>CLICK TO EDIT MASTER TITLE STYLE</a:t>
            </a:r>
          </a:p>
        </p:txBody>
      </p:sp>
      <p:sp>
        <p:nvSpPr>
          <p:cNvPr id="7" name="Content Placeholder 4"/>
          <p:cNvSpPr>
            <a:spLocks noGrp="1"/>
          </p:cNvSpPr>
          <p:nvPr>
            <p:ph sz="quarter" idx="11"/>
          </p:nvPr>
        </p:nvSpPr>
        <p:spPr>
          <a:xfrm>
            <a:off x="6701588" y="1104900"/>
            <a:ext cx="4995111" cy="2925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4"/>
          <p:cNvSpPr>
            <a:spLocks noGrp="1"/>
          </p:cNvSpPr>
          <p:nvPr>
            <p:ph sz="quarter" idx="12"/>
          </p:nvPr>
        </p:nvSpPr>
        <p:spPr>
          <a:xfrm>
            <a:off x="507332" y="1104900"/>
            <a:ext cx="4995111" cy="2925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3"/>
          </p:nvPr>
        </p:nvSpPr>
        <p:spPr>
          <a:xfrm>
            <a:off x="508000" y="4330700"/>
            <a:ext cx="11188700" cy="214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6077404"/>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userDrawn="1">
          <p15:clr>
            <a:srgbClr val="FBAE40"/>
          </p15:clr>
        </p15:guide>
        <p15:guide id="6" orient="horz" pos="696">
          <p15:clr>
            <a:srgbClr val="FBAE40"/>
          </p15:clr>
        </p15:guide>
        <p15:guide id="7" orient="horz" pos="552"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15" name="Rectangle 14"/>
          <p:cNvSpPr/>
          <p:nvPr userDrawn="1"/>
        </p:nvSpPr>
        <p:spPr>
          <a:xfrm>
            <a:off x="0" y="6591300"/>
            <a:ext cx="12192000" cy="266700"/>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p:cNvSpPr/>
          <p:nvPr userDrawn="1"/>
        </p:nvSpPr>
        <p:spPr>
          <a:xfrm flipV="1">
            <a:off x="-2197" y="-3412"/>
            <a:ext cx="1630194" cy="961378"/>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834 w 1584252"/>
              <a:gd name="connsiteY3" fmla="*/ 1023757 h 1023757"/>
              <a:gd name="connsiteX4" fmla="*/ 0 w 1584252"/>
              <a:gd name="connsiteY4" fmla="*/ 0 h 1023757"/>
              <a:gd name="connsiteX0" fmla="*/ 0 w 1584252"/>
              <a:gd name="connsiteY0" fmla="*/ 0 h 1024360"/>
              <a:gd name="connsiteX1" fmla="*/ 1229331 w 1584252"/>
              <a:gd name="connsiteY1" fmla="*/ 0 h 1024360"/>
              <a:gd name="connsiteX2" fmla="*/ 1584252 w 1584252"/>
              <a:gd name="connsiteY2" fmla="*/ 1024360 h 1024360"/>
              <a:gd name="connsiteX3" fmla="*/ 834 w 1584252"/>
              <a:gd name="connsiteY3" fmla="*/ 1023757 h 1024360"/>
              <a:gd name="connsiteX4" fmla="*/ 0 w 1584252"/>
              <a:gd name="connsiteY4" fmla="*/ 0 h 1024360"/>
              <a:gd name="connsiteX0" fmla="*/ 2723 w 1586975"/>
              <a:gd name="connsiteY0" fmla="*/ 0 h 1024360"/>
              <a:gd name="connsiteX1" fmla="*/ 1232054 w 1586975"/>
              <a:gd name="connsiteY1" fmla="*/ 0 h 1024360"/>
              <a:gd name="connsiteX2" fmla="*/ 1586975 w 1586975"/>
              <a:gd name="connsiteY2" fmla="*/ 1024360 h 1024360"/>
              <a:gd name="connsiteX3" fmla="*/ 234 w 1586975"/>
              <a:gd name="connsiteY3" fmla="*/ 1023757 h 1024360"/>
              <a:gd name="connsiteX4" fmla="*/ 2723 w 1586975"/>
              <a:gd name="connsiteY4" fmla="*/ 0 h 1024360"/>
              <a:gd name="connsiteX0" fmla="*/ 0 w 1587575"/>
              <a:gd name="connsiteY0" fmla="*/ 3636 h 1024360"/>
              <a:gd name="connsiteX1" fmla="*/ 1232654 w 1587575"/>
              <a:gd name="connsiteY1" fmla="*/ 0 h 1024360"/>
              <a:gd name="connsiteX2" fmla="*/ 1587575 w 1587575"/>
              <a:gd name="connsiteY2" fmla="*/ 1024360 h 1024360"/>
              <a:gd name="connsiteX3" fmla="*/ 834 w 1587575"/>
              <a:gd name="connsiteY3" fmla="*/ 1023757 h 1024360"/>
              <a:gd name="connsiteX4" fmla="*/ 0 w 1587575"/>
              <a:gd name="connsiteY4" fmla="*/ 3636 h 102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75" h="1024360">
                <a:moveTo>
                  <a:pt x="0" y="3636"/>
                </a:moveTo>
                <a:lnTo>
                  <a:pt x="1232654" y="0"/>
                </a:lnTo>
                <a:lnTo>
                  <a:pt x="1587575" y="1024360"/>
                </a:lnTo>
                <a:lnTo>
                  <a:pt x="834" y="1023757"/>
                </a:lnTo>
                <a:cubicBezTo>
                  <a:pt x="-551" y="684289"/>
                  <a:pt x="1385" y="343104"/>
                  <a:pt x="0" y="3636"/>
                </a:cubicBez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quarter" idx="10"/>
          </p:nvPr>
        </p:nvSpPr>
        <p:spPr>
          <a:xfrm>
            <a:off x="1257300" y="1660524"/>
            <a:ext cx="6134100" cy="468011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11"/>
          </p:nvPr>
        </p:nvSpPr>
        <p:spPr>
          <a:xfrm>
            <a:off x="8382000" y="1660524"/>
            <a:ext cx="3314700" cy="46680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hasCustomPrompt="1"/>
          </p:nvPr>
        </p:nvSpPr>
        <p:spPr>
          <a:xfrm>
            <a:off x="1627997" y="266701"/>
            <a:ext cx="10515600" cy="685799"/>
          </a:xfrm>
        </p:spPr>
        <p:txBody>
          <a:bodyPr/>
          <a:lstStyle>
            <a:lvl1pPr>
              <a:defRPr b="1">
                <a:solidFill>
                  <a:srgbClr val="2E8652"/>
                </a:solidFill>
              </a:defRPr>
            </a:lvl1pPr>
          </a:lstStyle>
          <a:p>
            <a:r>
              <a:rPr lang="en-US" dirty="0"/>
              <a:t>CLICK TO EDIT MASTER TITLE STYLE</a:t>
            </a:r>
          </a:p>
        </p:txBody>
      </p:sp>
    </p:spTree>
    <p:extLst>
      <p:ext uri="{BB962C8B-B14F-4D97-AF65-F5344CB8AC3E}">
        <p14:creationId xmlns:p14="http://schemas.microsoft.com/office/powerpoint/2010/main" val="673917571"/>
      </p:ext>
    </p:extLst>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1080" userDrawn="1">
          <p15:clr>
            <a:srgbClr val="FBAE40"/>
          </p15:clr>
        </p15:guide>
        <p15:guide id="5" orient="horz" pos="240" userDrawn="1">
          <p15:clr>
            <a:srgbClr val="FBAE40"/>
          </p15:clr>
        </p15:guide>
        <p15:guide id="6" orient="horz" pos="720" userDrawn="1">
          <p15:clr>
            <a:srgbClr val="FBAE40"/>
          </p15:clr>
        </p15:guide>
        <p15:guide id="7" orient="horz" pos="504" userDrawn="1">
          <p15:clr>
            <a:srgbClr val="FBAE40"/>
          </p15:clr>
        </p15:guide>
        <p15:guide id="8" pos="5280">
          <p15:clr>
            <a:srgbClr val="FBAE40"/>
          </p15:clr>
        </p15:guide>
        <p15:guide id="9" orient="horz" pos="3984" userDrawn="1">
          <p15:clr>
            <a:srgbClr val="FBAE40"/>
          </p15:clr>
        </p15:guide>
        <p15:guide id="10" pos="792">
          <p15:clr>
            <a:srgbClr val="FBAE40"/>
          </p15:clr>
        </p15:guide>
        <p15:guide id="11" pos="465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15" name="Rectangle 14"/>
          <p:cNvSpPr/>
          <p:nvPr userDrawn="1"/>
        </p:nvSpPr>
        <p:spPr>
          <a:xfrm>
            <a:off x="0" y="6591300"/>
            <a:ext cx="12192000" cy="266700"/>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p:cNvSpPr/>
          <p:nvPr userDrawn="1"/>
        </p:nvSpPr>
        <p:spPr>
          <a:xfrm flipV="1">
            <a:off x="-2197" y="-3412"/>
            <a:ext cx="1630194" cy="961378"/>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834 w 1584252"/>
              <a:gd name="connsiteY3" fmla="*/ 1023757 h 1023757"/>
              <a:gd name="connsiteX4" fmla="*/ 0 w 1584252"/>
              <a:gd name="connsiteY4" fmla="*/ 0 h 1023757"/>
              <a:gd name="connsiteX0" fmla="*/ 0 w 1584252"/>
              <a:gd name="connsiteY0" fmla="*/ 0 h 1024360"/>
              <a:gd name="connsiteX1" fmla="*/ 1229331 w 1584252"/>
              <a:gd name="connsiteY1" fmla="*/ 0 h 1024360"/>
              <a:gd name="connsiteX2" fmla="*/ 1584252 w 1584252"/>
              <a:gd name="connsiteY2" fmla="*/ 1024360 h 1024360"/>
              <a:gd name="connsiteX3" fmla="*/ 834 w 1584252"/>
              <a:gd name="connsiteY3" fmla="*/ 1023757 h 1024360"/>
              <a:gd name="connsiteX4" fmla="*/ 0 w 1584252"/>
              <a:gd name="connsiteY4" fmla="*/ 0 h 1024360"/>
              <a:gd name="connsiteX0" fmla="*/ 2723 w 1586975"/>
              <a:gd name="connsiteY0" fmla="*/ 0 h 1024360"/>
              <a:gd name="connsiteX1" fmla="*/ 1232054 w 1586975"/>
              <a:gd name="connsiteY1" fmla="*/ 0 h 1024360"/>
              <a:gd name="connsiteX2" fmla="*/ 1586975 w 1586975"/>
              <a:gd name="connsiteY2" fmla="*/ 1024360 h 1024360"/>
              <a:gd name="connsiteX3" fmla="*/ 234 w 1586975"/>
              <a:gd name="connsiteY3" fmla="*/ 1023757 h 1024360"/>
              <a:gd name="connsiteX4" fmla="*/ 2723 w 1586975"/>
              <a:gd name="connsiteY4" fmla="*/ 0 h 1024360"/>
              <a:gd name="connsiteX0" fmla="*/ 0 w 1587575"/>
              <a:gd name="connsiteY0" fmla="*/ 3636 h 1024360"/>
              <a:gd name="connsiteX1" fmla="*/ 1232654 w 1587575"/>
              <a:gd name="connsiteY1" fmla="*/ 0 h 1024360"/>
              <a:gd name="connsiteX2" fmla="*/ 1587575 w 1587575"/>
              <a:gd name="connsiteY2" fmla="*/ 1024360 h 1024360"/>
              <a:gd name="connsiteX3" fmla="*/ 834 w 1587575"/>
              <a:gd name="connsiteY3" fmla="*/ 1023757 h 1024360"/>
              <a:gd name="connsiteX4" fmla="*/ 0 w 1587575"/>
              <a:gd name="connsiteY4" fmla="*/ 3636 h 102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75" h="1024360">
                <a:moveTo>
                  <a:pt x="0" y="3636"/>
                </a:moveTo>
                <a:lnTo>
                  <a:pt x="1232654" y="0"/>
                </a:lnTo>
                <a:lnTo>
                  <a:pt x="1587575" y="1024360"/>
                </a:lnTo>
                <a:lnTo>
                  <a:pt x="834" y="1023757"/>
                </a:lnTo>
                <a:cubicBezTo>
                  <a:pt x="-551" y="684289"/>
                  <a:pt x="1385" y="343104"/>
                  <a:pt x="0" y="3636"/>
                </a:cubicBez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txBox="1">
            <a:spLocks/>
          </p:cNvSpPr>
          <p:nvPr userDrawn="1"/>
        </p:nvSpPr>
        <p:spPr>
          <a:xfrm>
            <a:off x="1483619" y="293042"/>
            <a:ext cx="9413277" cy="640408"/>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b="1" dirty="0">
                <a:solidFill>
                  <a:srgbClr val="2E8652"/>
                </a:solidFill>
              </a:rPr>
              <a:t>ACKNOWLEDGEMENTS</a:t>
            </a:r>
          </a:p>
        </p:txBody>
      </p:sp>
      <p:sp>
        <p:nvSpPr>
          <p:cNvPr id="2" name="Rectangle 1"/>
          <p:cNvSpPr/>
          <p:nvPr userDrawn="1"/>
        </p:nvSpPr>
        <p:spPr>
          <a:xfrm>
            <a:off x="495300" y="6249808"/>
            <a:ext cx="11201399"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800" i="1" dirty="0">
              <a:solidFill>
                <a:schemeClr val="bg2">
                  <a:lumMod val="50000"/>
                </a:schemeClr>
              </a:solidFill>
              <a:latin typeface="Arial" panose="020B0604020202020204" pitchFamily="34" charset="0"/>
              <a:cs typeface="Arial" panose="020B0604020202020204" pitchFamily="34" charset="0"/>
            </a:endParaRPr>
          </a:p>
        </p:txBody>
      </p:sp>
      <p:pic>
        <p:nvPicPr>
          <p:cNvPr id="5" name="Picture 4"/>
          <p:cNvPicPr>
            <a:picLocks noChangeAspect="1"/>
          </p:cNvPicPr>
          <p:nvPr userDrawn="1"/>
        </p:nvPicPr>
        <p:blipFill>
          <a:blip r:embed="rId3" cstate="print">
            <a:extLst>
              <a:ext uri="{BEBA8EAE-BF5A-486C-A8C5-ECC9F3942E4B}">
                <a14:imgProps xmlns:a14="http://schemas.microsoft.com/office/drawing/2010/main">
                  <a14:imgLayer r:embed="rId4">
                    <a14:imgEffect>
                      <a14:artisticPhotocopy trans="50000"/>
                    </a14:imgEffect>
                  </a14:imgLayer>
                </a14:imgProps>
              </a:ext>
              <a:ext uri="{28A0092B-C50C-407E-A947-70E740481C1C}">
                <a14:useLocalDpi xmlns:a14="http://schemas.microsoft.com/office/drawing/2010/main" val="0"/>
              </a:ext>
            </a:extLst>
          </a:blip>
          <a:stretch>
            <a:fillRect/>
          </a:stretch>
        </p:blipFill>
        <p:spPr>
          <a:xfrm>
            <a:off x="9582149" y="381000"/>
            <a:ext cx="2114549" cy="426502"/>
          </a:xfrm>
          <a:prstGeom prst="rect">
            <a:avLst/>
          </a:prstGeom>
        </p:spPr>
      </p:pic>
    </p:spTree>
    <p:extLst>
      <p:ext uri="{BB962C8B-B14F-4D97-AF65-F5344CB8AC3E}">
        <p14:creationId xmlns:p14="http://schemas.microsoft.com/office/powerpoint/2010/main" val="3308358493"/>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5" orient="horz" pos="240" userDrawn="1">
          <p15:clr>
            <a:srgbClr val="FBAE40"/>
          </p15:clr>
        </p15:guide>
        <p15:guide id="6" orient="horz" pos="768" userDrawn="1">
          <p15:clr>
            <a:srgbClr val="FBAE40"/>
          </p15:clr>
        </p15:guide>
        <p15:guide id="7" orient="horz" pos="504" userDrawn="1">
          <p15:clr>
            <a:srgbClr val="FBAE40"/>
          </p15:clr>
        </p15:guide>
        <p15:guide id="9" orient="horz" pos="3840" userDrawn="1">
          <p15:clr>
            <a:srgbClr val="FBAE40"/>
          </p15:clr>
        </p15:guide>
        <p15:guide id="10" pos="792">
          <p15:clr>
            <a:srgbClr val="FBAE40"/>
          </p15:clr>
        </p15:guide>
        <p15:guide id="11" pos="38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16" name="Rectangle 15"/>
          <p:cNvSpPr/>
          <p:nvPr userDrawn="1"/>
        </p:nvSpPr>
        <p:spPr>
          <a:xfrm>
            <a:off x="0" y="428625"/>
            <a:ext cx="12192000" cy="600075"/>
          </a:xfrm>
          <a:prstGeom prst="rect">
            <a:avLst/>
          </a:prstGeom>
          <a:solidFill>
            <a:srgbClr val="2E8652"/>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4"/>
          <p:cNvSpPr/>
          <p:nvPr userDrawn="1"/>
        </p:nvSpPr>
        <p:spPr>
          <a:xfrm>
            <a:off x="1" y="5847908"/>
            <a:ext cx="1584252" cy="1020725"/>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6069 h 1020725"/>
              <a:gd name="connsiteX4" fmla="*/ 0 w 1584252"/>
              <a:gd name="connsiteY4" fmla="*/ 0 h 1020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252" h="1020725">
                <a:moveTo>
                  <a:pt x="0" y="0"/>
                </a:moveTo>
                <a:lnTo>
                  <a:pt x="1244009" y="0"/>
                </a:lnTo>
                <a:lnTo>
                  <a:pt x="1584252" y="1020725"/>
                </a:lnTo>
                <a:lnTo>
                  <a:pt x="0" y="1016069"/>
                </a:lnTo>
                <a:lnTo>
                  <a:pt x="0" y="0"/>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257300" y="428625"/>
            <a:ext cx="10439400" cy="676275"/>
          </a:xfrm>
        </p:spPr>
        <p:txBody>
          <a:bodyPr/>
          <a:lstStyle>
            <a:lvl1pPr>
              <a:defRPr b="1">
                <a:solidFill>
                  <a:schemeClr val="bg1"/>
                </a:solidFill>
              </a:defRPr>
            </a:lvl1pPr>
          </a:lstStyle>
          <a:p>
            <a:r>
              <a:rPr lang="en-US" dirty="0"/>
              <a:t>CLICK TO EDIT MASTER TITLE STYLE</a:t>
            </a:r>
          </a:p>
        </p:txBody>
      </p:sp>
      <p:sp>
        <p:nvSpPr>
          <p:cNvPr id="4" name="Content Placeholder 3"/>
          <p:cNvSpPr>
            <a:spLocks noGrp="1"/>
          </p:cNvSpPr>
          <p:nvPr>
            <p:ph sz="quarter" idx="10"/>
          </p:nvPr>
        </p:nvSpPr>
        <p:spPr>
          <a:xfrm>
            <a:off x="1265320"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7" name="Content Placeholder 3"/>
          <p:cNvSpPr>
            <a:spLocks noGrp="1"/>
          </p:cNvSpPr>
          <p:nvPr>
            <p:ph sz="quarter" idx="11"/>
          </p:nvPr>
        </p:nvSpPr>
        <p:spPr>
          <a:xfrm>
            <a:off x="4847473"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8" name="Content Placeholder 3"/>
          <p:cNvSpPr>
            <a:spLocks noGrp="1"/>
          </p:cNvSpPr>
          <p:nvPr>
            <p:ph sz="quarter" idx="12"/>
          </p:nvPr>
        </p:nvSpPr>
        <p:spPr>
          <a:xfrm>
            <a:off x="8429625"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6" name="Content Placeholder 5"/>
          <p:cNvSpPr>
            <a:spLocks noGrp="1"/>
          </p:cNvSpPr>
          <p:nvPr>
            <p:ph sz="quarter" idx="13"/>
          </p:nvPr>
        </p:nvSpPr>
        <p:spPr>
          <a:xfrm>
            <a:off x="1265238" y="4535150"/>
            <a:ext cx="10431462" cy="1058862"/>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Tree>
    <p:extLst>
      <p:ext uri="{BB962C8B-B14F-4D97-AF65-F5344CB8AC3E}">
        <p14:creationId xmlns:p14="http://schemas.microsoft.com/office/powerpoint/2010/main" val="2255266607"/>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userDrawn="1">
          <p15:clr>
            <a:srgbClr val="FBAE40"/>
          </p15:clr>
        </p15:guide>
        <p15:guide id="6" orient="horz" pos="696" userDrawn="1">
          <p15:clr>
            <a:srgbClr val="FBAE40"/>
          </p15:clr>
        </p15:guide>
        <p15:guide id="7" orient="horz" pos="480" userDrawn="1">
          <p15:clr>
            <a:srgbClr val="FBAE40"/>
          </p15:clr>
        </p15:guide>
        <p15:guide id="9" orient="horz" pos="4080" userDrawn="1">
          <p15:clr>
            <a:srgbClr val="FBAE40"/>
          </p15:clr>
        </p15:guide>
        <p15:guide id="10" pos="792">
          <p15:clr>
            <a:srgbClr val="FBAE40"/>
          </p15:clr>
        </p15:guide>
        <p15:guide id="11" orient="horz" pos="12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34" name="Hexagon 33"/>
          <p:cNvSpPr/>
          <p:nvPr userDrawn="1"/>
        </p:nvSpPr>
        <p:spPr>
          <a:xfrm rot="7200000">
            <a:off x="277328" y="-2758"/>
            <a:ext cx="564654" cy="491214"/>
          </a:xfrm>
          <a:prstGeom prst="hexagon">
            <a:avLst>
              <a:gd name="adj" fmla="val 28832"/>
              <a:gd name="vf" fmla="val 115470"/>
            </a:avLst>
          </a:prstGeom>
          <a:solidFill>
            <a:srgbClr val="2E865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exagon 31"/>
          <p:cNvSpPr/>
          <p:nvPr userDrawn="1"/>
        </p:nvSpPr>
        <p:spPr>
          <a:xfrm>
            <a:off x="9465270" y="5257798"/>
            <a:ext cx="1839440" cy="1600202"/>
          </a:xfrm>
          <a:prstGeom prst="hexagon">
            <a:avLst>
              <a:gd name="adj" fmla="val 28832"/>
              <a:gd name="vf" fmla="val 115470"/>
            </a:avLst>
          </a:prstGeom>
          <a:solidFill>
            <a:srgbClr val="2E865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exagon 2"/>
          <p:cNvSpPr/>
          <p:nvPr userDrawn="1"/>
        </p:nvSpPr>
        <p:spPr>
          <a:xfrm rot="17959359">
            <a:off x="11007348" y="5964986"/>
            <a:ext cx="1360090" cy="1181147"/>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443624 w 1396630"/>
              <a:gd name="connsiteY0" fmla="*/ 732897 h 1560969"/>
              <a:gd name="connsiteX1" fmla="*/ 33812 w 1396630"/>
              <a:gd name="connsiteY1" fmla="*/ 0 h 1560969"/>
              <a:gd name="connsiteX2" fmla="*/ 954976 w 1396630"/>
              <a:gd name="connsiteY2" fmla="*/ 12169 h 1560969"/>
              <a:gd name="connsiteX3" fmla="*/ 1396630 w 1396630"/>
              <a:gd name="connsiteY3" fmla="*/ 803246 h 1560969"/>
              <a:gd name="connsiteX4" fmla="*/ 493026 w 1396630"/>
              <a:gd name="connsiteY4" fmla="*/ 1302407 h 1560969"/>
              <a:gd name="connsiteX5" fmla="*/ 0 w 1396630"/>
              <a:gd name="connsiteY5" fmla="*/ 1560969 h 1560969"/>
              <a:gd name="connsiteX6" fmla="*/ 443624 w 1396630"/>
              <a:gd name="connsiteY6" fmla="*/ 732897 h 1560969"/>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73096 w 1362818"/>
              <a:gd name="connsiteY5" fmla="*/ 1000169 h 1302407"/>
              <a:gd name="connsiteX6" fmla="*/ 409812 w 1362818"/>
              <a:gd name="connsiteY6" fmla="*/ 732897 h 1302407"/>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63848 w 1362818"/>
              <a:gd name="connsiteY5" fmla="*/ 1013820 h 1302407"/>
              <a:gd name="connsiteX6" fmla="*/ 409812 w 1362818"/>
              <a:gd name="connsiteY6" fmla="*/ 732897 h 1302407"/>
              <a:gd name="connsiteX0" fmla="*/ 409812 w 1362818"/>
              <a:gd name="connsiteY0" fmla="*/ 732897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409812 w 1362818"/>
              <a:gd name="connsiteY6" fmla="*/ 732897 h 1186051"/>
              <a:gd name="connsiteX0" fmla="*/ 232726 w 1362818"/>
              <a:gd name="connsiteY0" fmla="*/ 417623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232726 w 1362818"/>
              <a:gd name="connsiteY6" fmla="*/ 417623 h 1186051"/>
              <a:gd name="connsiteX0" fmla="*/ 232726 w 1362818"/>
              <a:gd name="connsiteY0" fmla="*/ 417623 h 1201887"/>
              <a:gd name="connsiteX1" fmla="*/ 0 w 1362818"/>
              <a:gd name="connsiteY1" fmla="*/ 0 h 1201887"/>
              <a:gd name="connsiteX2" fmla="*/ 921164 w 1362818"/>
              <a:gd name="connsiteY2" fmla="*/ 12169 h 1201887"/>
              <a:gd name="connsiteX3" fmla="*/ 1362818 w 1362818"/>
              <a:gd name="connsiteY3" fmla="*/ 803246 h 1201887"/>
              <a:gd name="connsiteX4" fmla="*/ 661717 w 1362818"/>
              <a:gd name="connsiteY4" fmla="*/ 1201887 h 1201887"/>
              <a:gd name="connsiteX5" fmla="*/ 563848 w 1362818"/>
              <a:gd name="connsiteY5" fmla="*/ 1013820 h 1201887"/>
              <a:gd name="connsiteX6" fmla="*/ 232726 w 1362818"/>
              <a:gd name="connsiteY6" fmla="*/ 417623 h 1201887"/>
              <a:gd name="connsiteX0" fmla="*/ 232726 w 1362818"/>
              <a:gd name="connsiteY0" fmla="*/ 417623 h 1178108"/>
              <a:gd name="connsiteX1" fmla="*/ 0 w 1362818"/>
              <a:gd name="connsiteY1" fmla="*/ 0 h 1178108"/>
              <a:gd name="connsiteX2" fmla="*/ 921164 w 1362818"/>
              <a:gd name="connsiteY2" fmla="*/ 12169 h 1178108"/>
              <a:gd name="connsiteX3" fmla="*/ 1362818 w 1362818"/>
              <a:gd name="connsiteY3" fmla="*/ 803246 h 1178108"/>
              <a:gd name="connsiteX4" fmla="*/ 653128 w 1362818"/>
              <a:gd name="connsiteY4" fmla="*/ 1178108 h 1178108"/>
              <a:gd name="connsiteX5" fmla="*/ 563848 w 1362818"/>
              <a:gd name="connsiteY5" fmla="*/ 1013820 h 1178108"/>
              <a:gd name="connsiteX6" fmla="*/ 232726 w 1362818"/>
              <a:gd name="connsiteY6" fmla="*/ 417623 h 1178108"/>
              <a:gd name="connsiteX0" fmla="*/ 232726 w 1354677"/>
              <a:gd name="connsiteY0" fmla="*/ 417623 h 1178108"/>
              <a:gd name="connsiteX1" fmla="*/ 0 w 1354677"/>
              <a:gd name="connsiteY1" fmla="*/ 0 h 1178108"/>
              <a:gd name="connsiteX2" fmla="*/ 921164 w 1354677"/>
              <a:gd name="connsiteY2" fmla="*/ 12169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8108"/>
              <a:gd name="connsiteX1" fmla="*/ 0 w 1354677"/>
              <a:gd name="connsiteY1" fmla="*/ 0 h 1178108"/>
              <a:gd name="connsiteX2" fmla="*/ 919128 w 1354677"/>
              <a:gd name="connsiteY2" fmla="*/ 8545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9627"/>
              <a:gd name="connsiteX1" fmla="*/ 0 w 1354677"/>
              <a:gd name="connsiteY1" fmla="*/ 0 h 1179627"/>
              <a:gd name="connsiteX2" fmla="*/ 919128 w 1354677"/>
              <a:gd name="connsiteY2" fmla="*/ 8545 h 1179627"/>
              <a:gd name="connsiteX3" fmla="*/ 1354677 w 1354677"/>
              <a:gd name="connsiteY3" fmla="*/ 788751 h 1179627"/>
              <a:gd name="connsiteX4" fmla="*/ 658541 w 1354677"/>
              <a:gd name="connsiteY4" fmla="*/ 1179627 h 1179627"/>
              <a:gd name="connsiteX5" fmla="*/ 563848 w 1354677"/>
              <a:gd name="connsiteY5" fmla="*/ 1013820 h 1179627"/>
              <a:gd name="connsiteX6" fmla="*/ 232726 w 1354677"/>
              <a:gd name="connsiteY6" fmla="*/ 417623 h 1179627"/>
              <a:gd name="connsiteX0" fmla="*/ 238139 w 1360090"/>
              <a:gd name="connsiteY0" fmla="*/ 419143 h 1181147"/>
              <a:gd name="connsiteX1" fmla="*/ 0 w 1360090"/>
              <a:gd name="connsiteY1" fmla="*/ 0 h 1181147"/>
              <a:gd name="connsiteX2" fmla="*/ 924541 w 1360090"/>
              <a:gd name="connsiteY2" fmla="*/ 10065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 name="connsiteX0" fmla="*/ 238139 w 1360090"/>
              <a:gd name="connsiteY0" fmla="*/ 419143 h 1181147"/>
              <a:gd name="connsiteX1" fmla="*/ 0 w 1360090"/>
              <a:gd name="connsiteY1" fmla="*/ 0 h 1181147"/>
              <a:gd name="connsiteX2" fmla="*/ 923375 w 1360090"/>
              <a:gd name="connsiteY2" fmla="*/ 7989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090" h="1181147">
                <a:moveTo>
                  <a:pt x="238139" y="419143"/>
                </a:moveTo>
                <a:lnTo>
                  <a:pt x="0" y="0"/>
                </a:lnTo>
                <a:lnTo>
                  <a:pt x="923375" y="7989"/>
                </a:lnTo>
                <a:lnTo>
                  <a:pt x="1360090" y="790271"/>
                </a:lnTo>
                <a:lnTo>
                  <a:pt x="663954" y="1181147"/>
                </a:lnTo>
                <a:lnTo>
                  <a:pt x="569261" y="1015340"/>
                </a:lnTo>
                <a:lnTo>
                  <a:pt x="238139" y="419143"/>
                </a:lnTo>
                <a:close/>
              </a:path>
            </a:pathLst>
          </a:custGeom>
          <a:solidFill>
            <a:srgbClr val="2E8652">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2"/>
          <p:cNvSpPr/>
          <p:nvPr userDrawn="1"/>
        </p:nvSpPr>
        <p:spPr>
          <a:xfrm rot="17959359">
            <a:off x="10826639" y="4475820"/>
            <a:ext cx="1823914" cy="1574499"/>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0 w 1815101"/>
              <a:gd name="connsiteY0" fmla="*/ 791411 h 1560969"/>
              <a:gd name="connsiteX1" fmla="*/ 462309 w 1815101"/>
              <a:gd name="connsiteY1" fmla="*/ 0 h 1560969"/>
              <a:gd name="connsiteX2" fmla="*/ 1383473 w 1815101"/>
              <a:gd name="connsiteY2" fmla="*/ 12169 h 1560969"/>
              <a:gd name="connsiteX3" fmla="*/ 1815101 w 1815101"/>
              <a:gd name="connsiteY3" fmla="*/ 785397 h 1560969"/>
              <a:gd name="connsiteX4" fmla="*/ 921523 w 1815101"/>
              <a:gd name="connsiteY4" fmla="*/ 1302407 h 1560969"/>
              <a:gd name="connsiteX5" fmla="*/ 428497 w 1815101"/>
              <a:gd name="connsiteY5" fmla="*/ 1560969 h 1560969"/>
              <a:gd name="connsiteX6" fmla="*/ 0 w 1815101"/>
              <a:gd name="connsiteY6" fmla="*/ 791411 h 1560969"/>
              <a:gd name="connsiteX0" fmla="*/ 0 w 1817705"/>
              <a:gd name="connsiteY0" fmla="*/ 786776 h 1560969"/>
              <a:gd name="connsiteX1" fmla="*/ 464913 w 1817705"/>
              <a:gd name="connsiteY1" fmla="*/ 0 h 1560969"/>
              <a:gd name="connsiteX2" fmla="*/ 1386077 w 1817705"/>
              <a:gd name="connsiteY2" fmla="*/ 12169 h 1560969"/>
              <a:gd name="connsiteX3" fmla="*/ 1817705 w 1817705"/>
              <a:gd name="connsiteY3" fmla="*/ 785397 h 1560969"/>
              <a:gd name="connsiteX4" fmla="*/ 924127 w 1817705"/>
              <a:gd name="connsiteY4" fmla="*/ 1302407 h 1560969"/>
              <a:gd name="connsiteX5" fmla="*/ 431101 w 1817705"/>
              <a:gd name="connsiteY5" fmla="*/ 1560969 h 1560969"/>
              <a:gd name="connsiteX6" fmla="*/ 0 w 1817705"/>
              <a:gd name="connsiteY6" fmla="*/ 786776 h 1560969"/>
              <a:gd name="connsiteX0" fmla="*/ 0 w 1817705"/>
              <a:gd name="connsiteY0" fmla="*/ 791098 h 1565291"/>
              <a:gd name="connsiteX1" fmla="*/ 480725 w 1817705"/>
              <a:gd name="connsiteY1" fmla="*/ 0 h 1565291"/>
              <a:gd name="connsiteX2" fmla="*/ 1386077 w 1817705"/>
              <a:gd name="connsiteY2" fmla="*/ 16491 h 1565291"/>
              <a:gd name="connsiteX3" fmla="*/ 1817705 w 1817705"/>
              <a:gd name="connsiteY3" fmla="*/ 789719 h 1565291"/>
              <a:gd name="connsiteX4" fmla="*/ 924127 w 1817705"/>
              <a:gd name="connsiteY4" fmla="*/ 1306729 h 1565291"/>
              <a:gd name="connsiteX5" fmla="*/ 431101 w 1817705"/>
              <a:gd name="connsiteY5" fmla="*/ 1565291 h 1565291"/>
              <a:gd name="connsiteX6" fmla="*/ 0 w 1817705"/>
              <a:gd name="connsiteY6" fmla="*/ 791098 h 1565291"/>
              <a:gd name="connsiteX0" fmla="*/ 0 w 1817705"/>
              <a:gd name="connsiteY0" fmla="*/ 794136 h 1568329"/>
              <a:gd name="connsiteX1" fmla="*/ 469899 w 1817705"/>
              <a:gd name="connsiteY1" fmla="*/ 0 h 1568329"/>
              <a:gd name="connsiteX2" fmla="*/ 1386077 w 1817705"/>
              <a:gd name="connsiteY2" fmla="*/ 19529 h 1568329"/>
              <a:gd name="connsiteX3" fmla="*/ 1817705 w 1817705"/>
              <a:gd name="connsiteY3" fmla="*/ 792757 h 1568329"/>
              <a:gd name="connsiteX4" fmla="*/ 924127 w 1817705"/>
              <a:gd name="connsiteY4" fmla="*/ 1309767 h 1568329"/>
              <a:gd name="connsiteX5" fmla="*/ 431101 w 1817705"/>
              <a:gd name="connsiteY5" fmla="*/ 1568329 h 1568329"/>
              <a:gd name="connsiteX6" fmla="*/ 0 w 1817705"/>
              <a:gd name="connsiteY6" fmla="*/ 794136 h 1568329"/>
              <a:gd name="connsiteX0" fmla="*/ 0 w 1819652"/>
              <a:gd name="connsiteY0" fmla="*/ 790670 h 1568329"/>
              <a:gd name="connsiteX1" fmla="*/ 471846 w 1819652"/>
              <a:gd name="connsiteY1" fmla="*/ 0 h 1568329"/>
              <a:gd name="connsiteX2" fmla="*/ 1388024 w 1819652"/>
              <a:gd name="connsiteY2" fmla="*/ 19529 h 1568329"/>
              <a:gd name="connsiteX3" fmla="*/ 1819652 w 1819652"/>
              <a:gd name="connsiteY3" fmla="*/ 792757 h 1568329"/>
              <a:gd name="connsiteX4" fmla="*/ 926074 w 1819652"/>
              <a:gd name="connsiteY4" fmla="*/ 1309767 h 1568329"/>
              <a:gd name="connsiteX5" fmla="*/ 433048 w 1819652"/>
              <a:gd name="connsiteY5" fmla="*/ 1568329 h 1568329"/>
              <a:gd name="connsiteX6" fmla="*/ 0 w 1819652"/>
              <a:gd name="connsiteY6" fmla="*/ 790670 h 1568329"/>
              <a:gd name="connsiteX0" fmla="*/ 0 w 1819652"/>
              <a:gd name="connsiteY0" fmla="*/ 796083 h 1573742"/>
              <a:gd name="connsiteX1" fmla="*/ 473365 w 1819652"/>
              <a:gd name="connsiteY1" fmla="*/ 0 h 1573742"/>
              <a:gd name="connsiteX2" fmla="*/ 1388024 w 1819652"/>
              <a:gd name="connsiteY2" fmla="*/ 24942 h 1573742"/>
              <a:gd name="connsiteX3" fmla="*/ 1819652 w 1819652"/>
              <a:gd name="connsiteY3" fmla="*/ 798170 h 1573742"/>
              <a:gd name="connsiteX4" fmla="*/ 926074 w 1819652"/>
              <a:gd name="connsiteY4" fmla="*/ 1315180 h 1573742"/>
              <a:gd name="connsiteX5" fmla="*/ 433048 w 1819652"/>
              <a:gd name="connsiteY5" fmla="*/ 1573742 h 1573742"/>
              <a:gd name="connsiteX6" fmla="*/ 0 w 1819652"/>
              <a:gd name="connsiteY6" fmla="*/ 796083 h 1573742"/>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6074 w 1819652"/>
              <a:gd name="connsiteY4" fmla="*/ 1315180 h 1578123"/>
              <a:gd name="connsiteX5" fmla="*/ 435509 w 1819652"/>
              <a:gd name="connsiteY5" fmla="*/ 1578123 h 1578123"/>
              <a:gd name="connsiteX6" fmla="*/ 0 w 1819652"/>
              <a:gd name="connsiteY6" fmla="*/ 796083 h 1578123"/>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4039 w 1819652"/>
              <a:gd name="connsiteY4" fmla="*/ 1311555 h 1578123"/>
              <a:gd name="connsiteX5" fmla="*/ 435509 w 1819652"/>
              <a:gd name="connsiteY5" fmla="*/ 1578123 h 1578123"/>
              <a:gd name="connsiteX6" fmla="*/ 0 w 1819652"/>
              <a:gd name="connsiteY6" fmla="*/ 796083 h 1578123"/>
              <a:gd name="connsiteX0" fmla="*/ 0 w 1819652"/>
              <a:gd name="connsiteY0" fmla="*/ 796083 h 1574499"/>
              <a:gd name="connsiteX1" fmla="*/ 473365 w 1819652"/>
              <a:gd name="connsiteY1" fmla="*/ 0 h 1574499"/>
              <a:gd name="connsiteX2" fmla="*/ 1388024 w 1819652"/>
              <a:gd name="connsiteY2" fmla="*/ 24942 h 1574499"/>
              <a:gd name="connsiteX3" fmla="*/ 1819652 w 1819652"/>
              <a:gd name="connsiteY3" fmla="*/ 798170 h 1574499"/>
              <a:gd name="connsiteX4" fmla="*/ 924039 w 1819652"/>
              <a:gd name="connsiteY4" fmla="*/ 1311555 h 1574499"/>
              <a:gd name="connsiteX5" fmla="*/ 433473 w 1819652"/>
              <a:gd name="connsiteY5" fmla="*/ 1574499 h 1574499"/>
              <a:gd name="connsiteX6" fmla="*/ 0 w 1819652"/>
              <a:gd name="connsiteY6" fmla="*/ 796083 h 1574499"/>
              <a:gd name="connsiteX0" fmla="*/ 0 w 1823914"/>
              <a:gd name="connsiteY0" fmla="*/ 798478 h 1574499"/>
              <a:gd name="connsiteX1" fmla="*/ 477627 w 1823914"/>
              <a:gd name="connsiteY1" fmla="*/ 0 h 1574499"/>
              <a:gd name="connsiteX2" fmla="*/ 1392286 w 1823914"/>
              <a:gd name="connsiteY2" fmla="*/ 24942 h 1574499"/>
              <a:gd name="connsiteX3" fmla="*/ 1823914 w 1823914"/>
              <a:gd name="connsiteY3" fmla="*/ 798170 h 1574499"/>
              <a:gd name="connsiteX4" fmla="*/ 928301 w 1823914"/>
              <a:gd name="connsiteY4" fmla="*/ 1311555 h 1574499"/>
              <a:gd name="connsiteX5" fmla="*/ 437735 w 1823914"/>
              <a:gd name="connsiteY5" fmla="*/ 1574499 h 1574499"/>
              <a:gd name="connsiteX6" fmla="*/ 0 w 1823914"/>
              <a:gd name="connsiteY6" fmla="*/ 798478 h 157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914" h="1574499">
                <a:moveTo>
                  <a:pt x="0" y="798478"/>
                </a:moveTo>
                <a:lnTo>
                  <a:pt x="477627" y="0"/>
                </a:lnTo>
                <a:lnTo>
                  <a:pt x="1392286" y="24942"/>
                </a:lnTo>
                <a:lnTo>
                  <a:pt x="1823914" y="798170"/>
                </a:lnTo>
                <a:lnTo>
                  <a:pt x="928301" y="1311555"/>
                </a:lnTo>
                <a:lnTo>
                  <a:pt x="437735" y="1574499"/>
                </a:lnTo>
                <a:lnTo>
                  <a:pt x="0" y="798478"/>
                </a:lnTo>
                <a:close/>
              </a:path>
            </a:pathLst>
          </a:custGeom>
          <a:blipFill dpi="0" rotWithShape="0">
            <a:blip r:embed="rId2"/>
            <a:srcRect/>
            <a:tile tx="0" ty="0" sx="25000" sy="2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xagon 3"/>
          <p:cNvSpPr/>
          <p:nvPr userDrawn="1"/>
        </p:nvSpPr>
        <p:spPr>
          <a:xfrm>
            <a:off x="-2159" y="241064"/>
            <a:ext cx="423938" cy="491799"/>
          </a:xfrm>
          <a:custGeom>
            <a:avLst/>
            <a:gdLst>
              <a:gd name="connsiteX0" fmla="*/ 0 w 1063812"/>
              <a:gd name="connsiteY0" fmla="*/ 466165 h 932330"/>
              <a:gd name="connsiteX1" fmla="*/ 233083 w 1063812"/>
              <a:gd name="connsiteY1" fmla="*/ 0 h 932330"/>
              <a:gd name="connsiteX2" fmla="*/ 830730 w 1063812"/>
              <a:gd name="connsiteY2" fmla="*/ 0 h 932330"/>
              <a:gd name="connsiteX3" fmla="*/ 1063812 w 1063812"/>
              <a:gd name="connsiteY3" fmla="*/ 466165 h 932330"/>
              <a:gd name="connsiteX4" fmla="*/ 830730 w 1063812"/>
              <a:gd name="connsiteY4" fmla="*/ 932330 h 932330"/>
              <a:gd name="connsiteX5" fmla="*/ 233083 w 1063812"/>
              <a:gd name="connsiteY5" fmla="*/ 932330 h 932330"/>
              <a:gd name="connsiteX6" fmla="*/ 0 w 1063812"/>
              <a:gd name="connsiteY6" fmla="*/ 466165 h 932330"/>
              <a:gd name="connsiteX0" fmla="*/ 0 w 1063812"/>
              <a:gd name="connsiteY0" fmla="*/ 466165 h 932330"/>
              <a:gd name="connsiteX1" fmla="*/ 233083 w 1063812"/>
              <a:gd name="connsiteY1" fmla="*/ 0 h 932330"/>
              <a:gd name="connsiteX2" fmla="*/ 830730 w 1063812"/>
              <a:gd name="connsiteY2" fmla="*/ 0 h 932330"/>
              <a:gd name="connsiteX3" fmla="*/ 1063812 w 1063812"/>
              <a:gd name="connsiteY3" fmla="*/ 466165 h 932330"/>
              <a:gd name="connsiteX4" fmla="*/ 514024 w 1063812"/>
              <a:gd name="connsiteY4" fmla="*/ 929949 h 932330"/>
              <a:gd name="connsiteX5" fmla="*/ 233083 w 1063812"/>
              <a:gd name="connsiteY5" fmla="*/ 932330 h 932330"/>
              <a:gd name="connsiteX6" fmla="*/ 0 w 1063812"/>
              <a:gd name="connsiteY6" fmla="*/ 466165 h 932330"/>
              <a:gd name="connsiteX0" fmla="*/ 0 w 830730"/>
              <a:gd name="connsiteY0" fmla="*/ 466165 h 932330"/>
              <a:gd name="connsiteX1" fmla="*/ 233083 w 830730"/>
              <a:gd name="connsiteY1" fmla="*/ 0 h 932330"/>
              <a:gd name="connsiteX2" fmla="*/ 830730 w 830730"/>
              <a:gd name="connsiteY2" fmla="*/ 0 h 932330"/>
              <a:gd name="connsiteX3" fmla="*/ 659000 w 830730"/>
              <a:gd name="connsiteY3" fmla="*/ 687621 h 932330"/>
              <a:gd name="connsiteX4" fmla="*/ 514024 w 830730"/>
              <a:gd name="connsiteY4" fmla="*/ 929949 h 932330"/>
              <a:gd name="connsiteX5" fmla="*/ 233083 w 830730"/>
              <a:gd name="connsiteY5" fmla="*/ 932330 h 932330"/>
              <a:gd name="connsiteX6" fmla="*/ 0 w 830730"/>
              <a:gd name="connsiteY6" fmla="*/ 466165 h 932330"/>
              <a:gd name="connsiteX0" fmla="*/ 0 w 659000"/>
              <a:gd name="connsiteY0" fmla="*/ 466165 h 932330"/>
              <a:gd name="connsiteX1" fmla="*/ 233083 w 659000"/>
              <a:gd name="connsiteY1" fmla="*/ 0 h 932330"/>
              <a:gd name="connsiteX2" fmla="*/ 521168 w 659000"/>
              <a:gd name="connsiteY2" fmla="*/ 445294 h 932330"/>
              <a:gd name="connsiteX3" fmla="*/ 659000 w 659000"/>
              <a:gd name="connsiteY3" fmla="*/ 687621 h 932330"/>
              <a:gd name="connsiteX4" fmla="*/ 514024 w 659000"/>
              <a:gd name="connsiteY4" fmla="*/ 929949 h 932330"/>
              <a:gd name="connsiteX5" fmla="*/ 233083 w 659000"/>
              <a:gd name="connsiteY5" fmla="*/ 932330 h 932330"/>
              <a:gd name="connsiteX6" fmla="*/ 0 w 659000"/>
              <a:gd name="connsiteY6" fmla="*/ 466165 h 932330"/>
              <a:gd name="connsiteX0" fmla="*/ 0 w 659000"/>
              <a:gd name="connsiteY0" fmla="*/ 28015 h 494180"/>
              <a:gd name="connsiteX1" fmla="*/ 240227 w 659000"/>
              <a:gd name="connsiteY1" fmla="*/ 0 h 494180"/>
              <a:gd name="connsiteX2" fmla="*/ 521168 w 659000"/>
              <a:gd name="connsiteY2" fmla="*/ 7144 h 494180"/>
              <a:gd name="connsiteX3" fmla="*/ 659000 w 659000"/>
              <a:gd name="connsiteY3" fmla="*/ 249471 h 494180"/>
              <a:gd name="connsiteX4" fmla="*/ 514024 w 659000"/>
              <a:gd name="connsiteY4" fmla="*/ 491799 h 494180"/>
              <a:gd name="connsiteX5" fmla="*/ 233083 w 659000"/>
              <a:gd name="connsiteY5" fmla="*/ 494180 h 494180"/>
              <a:gd name="connsiteX6" fmla="*/ 0 w 659000"/>
              <a:gd name="connsiteY6" fmla="*/ 28015 h 494180"/>
              <a:gd name="connsiteX0" fmla="*/ 279 w 425917"/>
              <a:gd name="connsiteY0" fmla="*/ 216134 h 494180"/>
              <a:gd name="connsiteX1" fmla="*/ 7144 w 425917"/>
              <a:gd name="connsiteY1" fmla="*/ 0 h 494180"/>
              <a:gd name="connsiteX2" fmla="*/ 288085 w 425917"/>
              <a:gd name="connsiteY2" fmla="*/ 7144 h 494180"/>
              <a:gd name="connsiteX3" fmla="*/ 425917 w 425917"/>
              <a:gd name="connsiteY3" fmla="*/ 249471 h 494180"/>
              <a:gd name="connsiteX4" fmla="*/ 280941 w 425917"/>
              <a:gd name="connsiteY4" fmla="*/ 491799 h 494180"/>
              <a:gd name="connsiteX5" fmla="*/ 0 w 425917"/>
              <a:gd name="connsiteY5" fmla="*/ 494180 h 494180"/>
              <a:gd name="connsiteX6" fmla="*/ 279 w 425917"/>
              <a:gd name="connsiteY6" fmla="*/ 216134 h 494180"/>
              <a:gd name="connsiteX0" fmla="*/ 279 w 425917"/>
              <a:gd name="connsiteY0" fmla="*/ 208990 h 487036"/>
              <a:gd name="connsiteX1" fmla="*/ 7144 w 425917"/>
              <a:gd name="connsiteY1" fmla="*/ 0 h 487036"/>
              <a:gd name="connsiteX2" fmla="*/ 288085 w 425917"/>
              <a:gd name="connsiteY2" fmla="*/ 0 h 487036"/>
              <a:gd name="connsiteX3" fmla="*/ 425917 w 425917"/>
              <a:gd name="connsiteY3" fmla="*/ 242327 h 487036"/>
              <a:gd name="connsiteX4" fmla="*/ 280941 w 425917"/>
              <a:gd name="connsiteY4" fmla="*/ 484655 h 487036"/>
              <a:gd name="connsiteX5" fmla="*/ 0 w 425917"/>
              <a:gd name="connsiteY5" fmla="*/ 487036 h 487036"/>
              <a:gd name="connsiteX6" fmla="*/ 279 w 425917"/>
              <a:gd name="connsiteY6" fmla="*/ 208990 h 487036"/>
              <a:gd name="connsiteX0" fmla="*/ 279 w 425917"/>
              <a:gd name="connsiteY0" fmla="*/ 211371 h 489417"/>
              <a:gd name="connsiteX1" fmla="*/ 7144 w 425917"/>
              <a:gd name="connsiteY1" fmla="*/ 0 h 489417"/>
              <a:gd name="connsiteX2" fmla="*/ 288085 w 425917"/>
              <a:gd name="connsiteY2" fmla="*/ 2381 h 489417"/>
              <a:gd name="connsiteX3" fmla="*/ 425917 w 425917"/>
              <a:gd name="connsiteY3" fmla="*/ 244708 h 489417"/>
              <a:gd name="connsiteX4" fmla="*/ 280941 w 425917"/>
              <a:gd name="connsiteY4" fmla="*/ 487036 h 489417"/>
              <a:gd name="connsiteX5" fmla="*/ 0 w 425917"/>
              <a:gd name="connsiteY5" fmla="*/ 489417 h 489417"/>
              <a:gd name="connsiteX6" fmla="*/ 279 w 425917"/>
              <a:gd name="connsiteY6" fmla="*/ 211371 h 489417"/>
              <a:gd name="connsiteX0" fmla="*/ 279 w 425917"/>
              <a:gd name="connsiteY0" fmla="*/ 213752 h 491798"/>
              <a:gd name="connsiteX1" fmla="*/ 4763 w 425917"/>
              <a:gd name="connsiteY1" fmla="*/ 0 h 491798"/>
              <a:gd name="connsiteX2" fmla="*/ 288085 w 425917"/>
              <a:gd name="connsiteY2" fmla="*/ 4762 h 491798"/>
              <a:gd name="connsiteX3" fmla="*/ 425917 w 425917"/>
              <a:gd name="connsiteY3" fmla="*/ 247089 h 491798"/>
              <a:gd name="connsiteX4" fmla="*/ 280941 w 425917"/>
              <a:gd name="connsiteY4" fmla="*/ 489417 h 491798"/>
              <a:gd name="connsiteX5" fmla="*/ 0 w 425917"/>
              <a:gd name="connsiteY5" fmla="*/ 491798 h 491798"/>
              <a:gd name="connsiteX6" fmla="*/ 279 w 425917"/>
              <a:gd name="connsiteY6" fmla="*/ 213752 h 491798"/>
              <a:gd name="connsiteX0" fmla="*/ 279 w 425917"/>
              <a:gd name="connsiteY0" fmla="*/ 213752 h 491798"/>
              <a:gd name="connsiteX1" fmla="*/ 4763 w 425917"/>
              <a:gd name="connsiteY1" fmla="*/ 0 h 491798"/>
              <a:gd name="connsiteX2" fmla="*/ 288085 w 425917"/>
              <a:gd name="connsiteY2" fmla="*/ 2380 h 491798"/>
              <a:gd name="connsiteX3" fmla="*/ 425917 w 425917"/>
              <a:gd name="connsiteY3" fmla="*/ 247089 h 491798"/>
              <a:gd name="connsiteX4" fmla="*/ 280941 w 425917"/>
              <a:gd name="connsiteY4" fmla="*/ 489417 h 491798"/>
              <a:gd name="connsiteX5" fmla="*/ 0 w 425917"/>
              <a:gd name="connsiteY5" fmla="*/ 491798 h 491798"/>
              <a:gd name="connsiteX6" fmla="*/ 279 w 425917"/>
              <a:gd name="connsiteY6" fmla="*/ 213752 h 491798"/>
              <a:gd name="connsiteX0" fmla="*/ 279 w 425917"/>
              <a:gd name="connsiteY0" fmla="*/ 213753 h 491799"/>
              <a:gd name="connsiteX1" fmla="*/ 4763 w 425917"/>
              <a:gd name="connsiteY1" fmla="*/ 1 h 491799"/>
              <a:gd name="connsiteX2" fmla="*/ 285703 w 425917"/>
              <a:gd name="connsiteY2" fmla="*/ 0 h 491799"/>
              <a:gd name="connsiteX3" fmla="*/ 425917 w 425917"/>
              <a:gd name="connsiteY3" fmla="*/ 247090 h 491799"/>
              <a:gd name="connsiteX4" fmla="*/ 280941 w 425917"/>
              <a:gd name="connsiteY4" fmla="*/ 489418 h 491799"/>
              <a:gd name="connsiteX5" fmla="*/ 0 w 425917"/>
              <a:gd name="connsiteY5" fmla="*/ 491799 h 491799"/>
              <a:gd name="connsiteX6" fmla="*/ 279 w 425917"/>
              <a:gd name="connsiteY6" fmla="*/ 213753 h 491799"/>
              <a:gd name="connsiteX0" fmla="*/ 0 w 425638"/>
              <a:gd name="connsiteY0" fmla="*/ 213753 h 491799"/>
              <a:gd name="connsiteX1" fmla="*/ 4484 w 425638"/>
              <a:gd name="connsiteY1" fmla="*/ 1 h 491799"/>
              <a:gd name="connsiteX2" fmla="*/ 285424 w 425638"/>
              <a:gd name="connsiteY2" fmla="*/ 0 h 491799"/>
              <a:gd name="connsiteX3" fmla="*/ 425638 w 425638"/>
              <a:gd name="connsiteY3" fmla="*/ 247090 h 491799"/>
              <a:gd name="connsiteX4" fmla="*/ 280662 w 425638"/>
              <a:gd name="connsiteY4" fmla="*/ 489418 h 491799"/>
              <a:gd name="connsiteX5" fmla="*/ 4745 w 425638"/>
              <a:gd name="connsiteY5" fmla="*/ 491799 h 491799"/>
              <a:gd name="connsiteX6" fmla="*/ 0 w 425638"/>
              <a:gd name="connsiteY6" fmla="*/ 213753 h 491799"/>
              <a:gd name="connsiteX0" fmla="*/ 680 w 426318"/>
              <a:gd name="connsiteY0" fmla="*/ 213753 h 491799"/>
              <a:gd name="connsiteX1" fmla="*/ 401 w 426318"/>
              <a:gd name="connsiteY1" fmla="*/ 1 h 491799"/>
              <a:gd name="connsiteX2" fmla="*/ 286104 w 426318"/>
              <a:gd name="connsiteY2" fmla="*/ 0 h 491799"/>
              <a:gd name="connsiteX3" fmla="*/ 426318 w 426318"/>
              <a:gd name="connsiteY3" fmla="*/ 247090 h 491799"/>
              <a:gd name="connsiteX4" fmla="*/ 281342 w 426318"/>
              <a:gd name="connsiteY4" fmla="*/ 489418 h 491799"/>
              <a:gd name="connsiteX5" fmla="*/ 5425 w 426318"/>
              <a:gd name="connsiteY5" fmla="*/ 491799 h 491799"/>
              <a:gd name="connsiteX6" fmla="*/ 680 w 426318"/>
              <a:gd name="connsiteY6" fmla="*/ 213753 h 491799"/>
              <a:gd name="connsiteX0" fmla="*/ 2915 w 426172"/>
              <a:gd name="connsiteY0" fmla="*/ 213753 h 491799"/>
              <a:gd name="connsiteX1" fmla="*/ 255 w 426172"/>
              <a:gd name="connsiteY1" fmla="*/ 1 h 491799"/>
              <a:gd name="connsiteX2" fmla="*/ 285958 w 426172"/>
              <a:gd name="connsiteY2" fmla="*/ 0 h 491799"/>
              <a:gd name="connsiteX3" fmla="*/ 426172 w 426172"/>
              <a:gd name="connsiteY3" fmla="*/ 247090 h 491799"/>
              <a:gd name="connsiteX4" fmla="*/ 281196 w 426172"/>
              <a:gd name="connsiteY4" fmla="*/ 489418 h 491799"/>
              <a:gd name="connsiteX5" fmla="*/ 5279 w 426172"/>
              <a:gd name="connsiteY5" fmla="*/ 491799 h 491799"/>
              <a:gd name="connsiteX6" fmla="*/ 2915 w 426172"/>
              <a:gd name="connsiteY6" fmla="*/ 213753 h 491799"/>
              <a:gd name="connsiteX0" fmla="*/ 2915 w 426172"/>
              <a:gd name="connsiteY0" fmla="*/ 275665 h 491799"/>
              <a:gd name="connsiteX1" fmla="*/ 255 w 426172"/>
              <a:gd name="connsiteY1" fmla="*/ 1 h 491799"/>
              <a:gd name="connsiteX2" fmla="*/ 285958 w 426172"/>
              <a:gd name="connsiteY2" fmla="*/ 0 h 491799"/>
              <a:gd name="connsiteX3" fmla="*/ 426172 w 426172"/>
              <a:gd name="connsiteY3" fmla="*/ 247090 h 491799"/>
              <a:gd name="connsiteX4" fmla="*/ 281196 w 426172"/>
              <a:gd name="connsiteY4" fmla="*/ 489418 h 491799"/>
              <a:gd name="connsiteX5" fmla="*/ 5279 w 426172"/>
              <a:gd name="connsiteY5" fmla="*/ 491799 h 491799"/>
              <a:gd name="connsiteX6" fmla="*/ 2915 w 426172"/>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3045 w 423938"/>
              <a:gd name="connsiteY5" fmla="*/ 491799 h 491799"/>
              <a:gd name="connsiteX6" fmla="*/ 681 w 423938"/>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3045 w 423938"/>
              <a:gd name="connsiteY5" fmla="*/ 491799 h 491799"/>
              <a:gd name="connsiteX6" fmla="*/ 681 w 423938"/>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663 w 423938"/>
              <a:gd name="connsiteY5" fmla="*/ 491799 h 491799"/>
              <a:gd name="connsiteX6" fmla="*/ 681 w 423938"/>
              <a:gd name="connsiteY6" fmla="*/ 275665 h 49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38" h="491799">
                <a:moveTo>
                  <a:pt x="681" y="275665"/>
                </a:moveTo>
                <a:cubicBezTo>
                  <a:pt x="2176" y="204414"/>
                  <a:pt x="-1093" y="71252"/>
                  <a:pt x="402" y="1"/>
                </a:cubicBezTo>
                <a:lnTo>
                  <a:pt x="283724" y="0"/>
                </a:lnTo>
                <a:lnTo>
                  <a:pt x="423938" y="247090"/>
                </a:lnTo>
                <a:lnTo>
                  <a:pt x="278962" y="489418"/>
                </a:lnTo>
                <a:lnTo>
                  <a:pt x="663" y="491799"/>
                </a:lnTo>
                <a:cubicBezTo>
                  <a:pt x="-919" y="399117"/>
                  <a:pt x="2263" y="368347"/>
                  <a:pt x="681" y="275665"/>
                </a:cubicBezTo>
                <a:close/>
              </a:path>
            </a:pathLst>
          </a:cu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p:cNvSpPr/>
          <p:nvPr userDrawn="1"/>
        </p:nvSpPr>
        <p:spPr>
          <a:xfrm>
            <a:off x="-3832" y="-4199"/>
            <a:ext cx="423759" cy="245264"/>
          </a:xfrm>
          <a:custGeom>
            <a:avLst/>
            <a:gdLst>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291701 h 583401"/>
              <a:gd name="connsiteX4" fmla="*/ 519825 w 665675"/>
              <a:gd name="connsiteY4" fmla="*/ 583401 h 583401"/>
              <a:gd name="connsiteX5" fmla="*/ 14585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291701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341708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24588 w 665675"/>
              <a:gd name="connsiteY2" fmla="*/ 100013 h 583401"/>
              <a:gd name="connsiteX3" fmla="*/ 665675 w 665675"/>
              <a:gd name="connsiteY3" fmla="*/ 341708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196451 h 488151"/>
              <a:gd name="connsiteX1" fmla="*/ 245863 w 665675"/>
              <a:gd name="connsiteY1" fmla="*/ 0 h 488151"/>
              <a:gd name="connsiteX2" fmla="*/ 524588 w 665675"/>
              <a:gd name="connsiteY2" fmla="*/ 4763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196451 h 488151"/>
              <a:gd name="connsiteX1" fmla="*/ 245863 w 665675"/>
              <a:gd name="connsiteY1" fmla="*/ 0 h 488151"/>
              <a:gd name="connsiteX2" fmla="*/ 526970 w 665675"/>
              <a:gd name="connsiteY2" fmla="*/ 2382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196451 h 488151"/>
              <a:gd name="connsiteX1" fmla="*/ 245863 w 665675"/>
              <a:gd name="connsiteY1" fmla="*/ 0 h 488151"/>
              <a:gd name="connsiteX2" fmla="*/ 465057 w 665675"/>
              <a:gd name="connsiteY2" fmla="*/ 242889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0 h 291700"/>
              <a:gd name="connsiteX1" fmla="*/ 241100 w 665675"/>
              <a:gd name="connsiteY1" fmla="*/ 51199 h 291700"/>
              <a:gd name="connsiteX2" fmla="*/ 465057 w 665675"/>
              <a:gd name="connsiteY2" fmla="*/ 46438 h 291700"/>
              <a:gd name="connsiteX3" fmla="*/ 665675 w 665675"/>
              <a:gd name="connsiteY3" fmla="*/ 50007 h 291700"/>
              <a:gd name="connsiteX4" fmla="*/ 519825 w 665675"/>
              <a:gd name="connsiteY4" fmla="*/ 291700 h 291700"/>
              <a:gd name="connsiteX5" fmla="*/ 241100 w 665675"/>
              <a:gd name="connsiteY5" fmla="*/ 291700 h 291700"/>
              <a:gd name="connsiteX6" fmla="*/ 0 w 665675"/>
              <a:gd name="connsiteY6" fmla="*/ 0 h 291700"/>
              <a:gd name="connsiteX0" fmla="*/ 0 w 425168"/>
              <a:gd name="connsiteY0" fmla="*/ 84531 h 245262"/>
              <a:gd name="connsiteX1" fmla="*/ 593 w 425168"/>
              <a:gd name="connsiteY1" fmla="*/ 4761 h 245262"/>
              <a:gd name="connsiteX2" fmla="*/ 224550 w 425168"/>
              <a:gd name="connsiteY2" fmla="*/ 0 h 245262"/>
              <a:gd name="connsiteX3" fmla="*/ 425168 w 425168"/>
              <a:gd name="connsiteY3" fmla="*/ 3569 h 245262"/>
              <a:gd name="connsiteX4" fmla="*/ 279318 w 425168"/>
              <a:gd name="connsiteY4" fmla="*/ 245262 h 245262"/>
              <a:gd name="connsiteX5" fmla="*/ 593 w 425168"/>
              <a:gd name="connsiteY5" fmla="*/ 245262 h 245262"/>
              <a:gd name="connsiteX6" fmla="*/ 0 w 425168"/>
              <a:gd name="connsiteY6" fmla="*/ 84531 h 245262"/>
              <a:gd name="connsiteX0" fmla="*/ 1801 w 426969"/>
              <a:gd name="connsiteY0" fmla="*/ 84533 h 245264"/>
              <a:gd name="connsiteX1" fmla="*/ 12 w 426969"/>
              <a:gd name="connsiteY1" fmla="*/ 0 h 245264"/>
              <a:gd name="connsiteX2" fmla="*/ 226351 w 426969"/>
              <a:gd name="connsiteY2" fmla="*/ 2 h 245264"/>
              <a:gd name="connsiteX3" fmla="*/ 426969 w 426969"/>
              <a:gd name="connsiteY3" fmla="*/ 3571 h 245264"/>
              <a:gd name="connsiteX4" fmla="*/ 281119 w 426969"/>
              <a:gd name="connsiteY4" fmla="*/ 245264 h 245264"/>
              <a:gd name="connsiteX5" fmla="*/ 2394 w 426969"/>
              <a:gd name="connsiteY5" fmla="*/ 245264 h 245264"/>
              <a:gd name="connsiteX6" fmla="*/ 1801 w 426969"/>
              <a:gd name="connsiteY6" fmla="*/ 84533 h 245264"/>
              <a:gd name="connsiteX0" fmla="*/ 1801 w 426969"/>
              <a:gd name="connsiteY0" fmla="*/ 84533 h 245264"/>
              <a:gd name="connsiteX1" fmla="*/ 12 w 426969"/>
              <a:gd name="connsiteY1" fmla="*/ 0 h 245264"/>
              <a:gd name="connsiteX2" fmla="*/ 226351 w 426969"/>
              <a:gd name="connsiteY2" fmla="*/ 2 h 245264"/>
              <a:gd name="connsiteX3" fmla="*/ 426969 w 426969"/>
              <a:gd name="connsiteY3" fmla="*/ 3571 h 245264"/>
              <a:gd name="connsiteX4" fmla="*/ 281119 w 426969"/>
              <a:gd name="connsiteY4" fmla="*/ 245264 h 245264"/>
              <a:gd name="connsiteX5" fmla="*/ 13 w 426969"/>
              <a:gd name="connsiteY5" fmla="*/ 245264 h 245264"/>
              <a:gd name="connsiteX6" fmla="*/ 1801 w 426969"/>
              <a:gd name="connsiteY6" fmla="*/ 84533 h 245264"/>
              <a:gd name="connsiteX0" fmla="*/ 4176 w 429344"/>
              <a:gd name="connsiteY0" fmla="*/ 84533 h 245264"/>
              <a:gd name="connsiteX1" fmla="*/ 6 w 429344"/>
              <a:gd name="connsiteY1" fmla="*/ 0 h 245264"/>
              <a:gd name="connsiteX2" fmla="*/ 228726 w 429344"/>
              <a:gd name="connsiteY2" fmla="*/ 2 h 245264"/>
              <a:gd name="connsiteX3" fmla="*/ 429344 w 429344"/>
              <a:gd name="connsiteY3" fmla="*/ 3571 h 245264"/>
              <a:gd name="connsiteX4" fmla="*/ 283494 w 429344"/>
              <a:gd name="connsiteY4" fmla="*/ 245264 h 245264"/>
              <a:gd name="connsiteX5" fmla="*/ 2388 w 429344"/>
              <a:gd name="connsiteY5" fmla="*/ 245264 h 245264"/>
              <a:gd name="connsiteX6" fmla="*/ 4176 w 429344"/>
              <a:gd name="connsiteY6" fmla="*/ 84533 h 245264"/>
              <a:gd name="connsiteX0" fmla="*/ 1801 w 429350"/>
              <a:gd name="connsiteY0" fmla="*/ 86914 h 245264"/>
              <a:gd name="connsiteX1" fmla="*/ 12 w 429350"/>
              <a:gd name="connsiteY1" fmla="*/ 0 h 245264"/>
              <a:gd name="connsiteX2" fmla="*/ 228732 w 429350"/>
              <a:gd name="connsiteY2" fmla="*/ 2 h 245264"/>
              <a:gd name="connsiteX3" fmla="*/ 429350 w 429350"/>
              <a:gd name="connsiteY3" fmla="*/ 3571 h 245264"/>
              <a:gd name="connsiteX4" fmla="*/ 283500 w 429350"/>
              <a:gd name="connsiteY4" fmla="*/ 245264 h 245264"/>
              <a:gd name="connsiteX5" fmla="*/ 2394 w 429350"/>
              <a:gd name="connsiteY5" fmla="*/ 245264 h 245264"/>
              <a:gd name="connsiteX6" fmla="*/ 1801 w 429350"/>
              <a:gd name="connsiteY6" fmla="*/ 86914 h 245264"/>
              <a:gd name="connsiteX0" fmla="*/ 1801 w 424587"/>
              <a:gd name="connsiteY0" fmla="*/ 86914 h 245264"/>
              <a:gd name="connsiteX1" fmla="*/ 12 w 424587"/>
              <a:gd name="connsiteY1" fmla="*/ 0 h 245264"/>
              <a:gd name="connsiteX2" fmla="*/ 228732 w 424587"/>
              <a:gd name="connsiteY2" fmla="*/ 2 h 245264"/>
              <a:gd name="connsiteX3" fmla="*/ 424587 w 424587"/>
              <a:gd name="connsiteY3" fmla="*/ 3571 h 245264"/>
              <a:gd name="connsiteX4" fmla="*/ 283500 w 424587"/>
              <a:gd name="connsiteY4" fmla="*/ 245264 h 245264"/>
              <a:gd name="connsiteX5" fmla="*/ 2394 w 424587"/>
              <a:gd name="connsiteY5" fmla="*/ 245264 h 245264"/>
              <a:gd name="connsiteX6" fmla="*/ 1801 w 424587"/>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1190 h 245264"/>
              <a:gd name="connsiteX4" fmla="*/ 283500 w 422206"/>
              <a:gd name="connsiteY4" fmla="*/ 245264 h 245264"/>
              <a:gd name="connsiteX5" fmla="*/ 2394 w 422206"/>
              <a:gd name="connsiteY5" fmla="*/ 245264 h 245264"/>
              <a:gd name="connsiteX6" fmla="*/ 1801 w 422206"/>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5953 h 245264"/>
              <a:gd name="connsiteX4" fmla="*/ 283500 w 422206"/>
              <a:gd name="connsiteY4" fmla="*/ 245264 h 245264"/>
              <a:gd name="connsiteX5" fmla="*/ 2394 w 422206"/>
              <a:gd name="connsiteY5" fmla="*/ 245264 h 245264"/>
              <a:gd name="connsiteX6" fmla="*/ 1801 w 422206"/>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3572 h 245264"/>
              <a:gd name="connsiteX4" fmla="*/ 283500 w 422206"/>
              <a:gd name="connsiteY4" fmla="*/ 245264 h 245264"/>
              <a:gd name="connsiteX5" fmla="*/ 2394 w 422206"/>
              <a:gd name="connsiteY5" fmla="*/ 245264 h 245264"/>
              <a:gd name="connsiteX6" fmla="*/ 1801 w 422206"/>
              <a:gd name="connsiteY6" fmla="*/ 86914 h 245264"/>
              <a:gd name="connsiteX0" fmla="*/ 0 w 433284"/>
              <a:gd name="connsiteY0" fmla="*/ 86914 h 245264"/>
              <a:gd name="connsiteX1" fmla="*/ 11090 w 433284"/>
              <a:gd name="connsiteY1" fmla="*/ 0 h 245264"/>
              <a:gd name="connsiteX2" fmla="*/ 239810 w 433284"/>
              <a:gd name="connsiteY2" fmla="*/ 2 h 245264"/>
              <a:gd name="connsiteX3" fmla="*/ 433284 w 433284"/>
              <a:gd name="connsiteY3" fmla="*/ 3572 h 245264"/>
              <a:gd name="connsiteX4" fmla="*/ 294578 w 433284"/>
              <a:gd name="connsiteY4" fmla="*/ 245264 h 245264"/>
              <a:gd name="connsiteX5" fmla="*/ 13472 w 433284"/>
              <a:gd name="connsiteY5" fmla="*/ 245264 h 245264"/>
              <a:gd name="connsiteX6" fmla="*/ 0 w 433284"/>
              <a:gd name="connsiteY6" fmla="*/ 86914 h 245264"/>
              <a:gd name="connsiteX0" fmla="*/ 1802 w 422207"/>
              <a:gd name="connsiteY0" fmla="*/ 106233 h 245264"/>
              <a:gd name="connsiteX1" fmla="*/ 13 w 422207"/>
              <a:gd name="connsiteY1" fmla="*/ 0 h 245264"/>
              <a:gd name="connsiteX2" fmla="*/ 228733 w 422207"/>
              <a:gd name="connsiteY2" fmla="*/ 2 h 245264"/>
              <a:gd name="connsiteX3" fmla="*/ 422207 w 422207"/>
              <a:gd name="connsiteY3" fmla="*/ 3572 h 245264"/>
              <a:gd name="connsiteX4" fmla="*/ 283501 w 422207"/>
              <a:gd name="connsiteY4" fmla="*/ 245264 h 245264"/>
              <a:gd name="connsiteX5" fmla="*/ 2395 w 422207"/>
              <a:gd name="connsiteY5" fmla="*/ 245264 h 245264"/>
              <a:gd name="connsiteX6" fmla="*/ 1802 w 422207"/>
              <a:gd name="connsiteY6" fmla="*/ 106233 h 245264"/>
              <a:gd name="connsiteX0" fmla="*/ 0 w 433284"/>
              <a:gd name="connsiteY0" fmla="*/ 106233 h 245264"/>
              <a:gd name="connsiteX1" fmla="*/ 11090 w 433284"/>
              <a:gd name="connsiteY1" fmla="*/ 0 h 245264"/>
              <a:gd name="connsiteX2" fmla="*/ 239810 w 433284"/>
              <a:gd name="connsiteY2" fmla="*/ 2 h 245264"/>
              <a:gd name="connsiteX3" fmla="*/ 433284 w 433284"/>
              <a:gd name="connsiteY3" fmla="*/ 3572 h 245264"/>
              <a:gd name="connsiteX4" fmla="*/ 294578 w 433284"/>
              <a:gd name="connsiteY4" fmla="*/ 245264 h 245264"/>
              <a:gd name="connsiteX5" fmla="*/ 13472 w 433284"/>
              <a:gd name="connsiteY5" fmla="*/ 245264 h 245264"/>
              <a:gd name="connsiteX6" fmla="*/ 0 w 433284"/>
              <a:gd name="connsiteY6" fmla="*/ 106233 h 245264"/>
              <a:gd name="connsiteX0" fmla="*/ 0 w 423759"/>
              <a:gd name="connsiteY0" fmla="*/ 103851 h 245264"/>
              <a:gd name="connsiteX1" fmla="*/ 1565 w 423759"/>
              <a:gd name="connsiteY1" fmla="*/ 0 h 245264"/>
              <a:gd name="connsiteX2" fmla="*/ 230285 w 423759"/>
              <a:gd name="connsiteY2" fmla="*/ 2 h 245264"/>
              <a:gd name="connsiteX3" fmla="*/ 423759 w 423759"/>
              <a:gd name="connsiteY3" fmla="*/ 3572 h 245264"/>
              <a:gd name="connsiteX4" fmla="*/ 285053 w 423759"/>
              <a:gd name="connsiteY4" fmla="*/ 245264 h 245264"/>
              <a:gd name="connsiteX5" fmla="*/ 3947 w 423759"/>
              <a:gd name="connsiteY5" fmla="*/ 245264 h 245264"/>
              <a:gd name="connsiteX6" fmla="*/ 0 w 423759"/>
              <a:gd name="connsiteY6" fmla="*/ 103851 h 24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759" h="245264">
                <a:moveTo>
                  <a:pt x="0" y="103851"/>
                </a:moveTo>
                <a:cubicBezTo>
                  <a:pt x="198" y="77261"/>
                  <a:pt x="1367" y="26590"/>
                  <a:pt x="1565" y="0"/>
                </a:cubicBezTo>
                <a:lnTo>
                  <a:pt x="230285" y="2"/>
                </a:lnTo>
                <a:lnTo>
                  <a:pt x="423759" y="3572"/>
                </a:lnTo>
                <a:lnTo>
                  <a:pt x="285053" y="245264"/>
                </a:lnTo>
                <a:lnTo>
                  <a:pt x="3947" y="245264"/>
                </a:lnTo>
                <a:cubicBezTo>
                  <a:pt x="3749" y="191687"/>
                  <a:pt x="198" y="157428"/>
                  <a:pt x="0" y="103851"/>
                </a:cubicBezTo>
                <a:close/>
              </a:path>
            </a:pathLst>
          </a:custGeom>
          <a:solidFill>
            <a:srgbClr val="2E8652">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4"/>
          <p:cNvSpPr txBox="1">
            <a:spLocks/>
          </p:cNvSpPr>
          <p:nvPr userDrawn="1"/>
        </p:nvSpPr>
        <p:spPr>
          <a:xfrm>
            <a:off x="1128461" y="258181"/>
            <a:ext cx="10233148" cy="47942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7EB761"/>
              </a:solidFill>
            </a:endParaRPr>
          </a:p>
        </p:txBody>
      </p:sp>
      <p:sp>
        <p:nvSpPr>
          <p:cNvPr id="3" name="Title 2"/>
          <p:cNvSpPr>
            <a:spLocks noGrp="1"/>
          </p:cNvSpPr>
          <p:nvPr>
            <p:ph type="title" hasCustomPrompt="1"/>
          </p:nvPr>
        </p:nvSpPr>
        <p:spPr>
          <a:xfrm>
            <a:off x="1257300" y="281965"/>
            <a:ext cx="10439400" cy="450898"/>
          </a:xfrm>
        </p:spPr>
        <p:txBody>
          <a:bodyPr/>
          <a:lstStyle>
            <a:lvl1pPr>
              <a:defRPr b="1">
                <a:solidFill>
                  <a:srgbClr val="2E8652"/>
                </a:solidFill>
              </a:defRPr>
            </a:lvl1pPr>
          </a:lstStyle>
          <a:p>
            <a:r>
              <a:rPr lang="en-US" dirty="0"/>
              <a:t>CLICK TO EDIT MASTER TITLE STYLE</a:t>
            </a:r>
          </a:p>
        </p:txBody>
      </p:sp>
      <p:sp>
        <p:nvSpPr>
          <p:cNvPr id="6" name="Content Placeholder 5"/>
          <p:cNvSpPr>
            <a:spLocks noGrp="1"/>
          </p:cNvSpPr>
          <p:nvPr>
            <p:ph sz="quarter" idx="10"/>
          </p:nvPr>
        </p:nvSpPr>
        <p:spPr>
          <a:xfrm>
            <a:off x="1257300" y="1130300"/>
            <a:ext cx="4794584" cy="31048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5"/>
          <p:cNvSpPr>
            <a:spLocks noGrp="1"/>
          </p:cNvSpPr>
          <p:nvPr>
            <p:ph sz="quarter" idx="11"/>
          </p:nvPr>
        </p:nvSpPr>
        <p:spPr>
          <a:xfrm>
            <a:off x="6892809" y="1130300"/>
            <a:ext cx="4794584" cy="31048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12"/>
          </p:nvPr>
        </p:nvSpPr>
        <p:spPr>
          <a:xfrm>
            <a:off x="1257300" y="4535488"/>
            <a:ext cx="8032750" cy="1908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348603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userDrawn="1">
          <p15:clr>
            <a:srgbClr val="FBAE40"/>
          </p15:clr>
        </p15:guide>
        <p15:guide id="5" orient="horz" pos="168">
          <p15:clr>
            <a:srgbClr val="FBAE40"/>
          </p15:clr>
        </p15:guide>
        <p15:guide id="6" orient="horz" pos="600">
          <p15:clr>
            <a:srgbClr val="FBAE40"/>
          </p15:clr>
        </p15:guide>
        <p15:guide id="7" orient="horz" pos="432" userDrawn="1">
          <p15:clr>
            <a:srgbClr val="FBAE40"/>
          </p15:clr>
        </p15:guide>
        <p15:guide id="9" orient="horz" pos="4080" userDrawn="1">
          <p15:clr>
            <a:srgbClr val="FBAE40"/>
          </p15:clr>
        </p15:guide>
        <p15:guide id="10" pos="79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
    <p:spTree>
      <p:nvGrpSpPr>
        <p:cNvPr id="1" name=""/>
        <p:cNvGrpSpPr/>
        <p:nvPr/>
      </p:nvGrpSpPr>
      <p:grpSpPr>
        <a:xfrm>
          <a:off x="0" y="0"/>
          <a:ext cx="0" cy="0"/>
          <a:chOff x="0" y="0"/>
          <a:chExt cx="0" cy="0"/>
        </a:xfrm>
      </p:grpSpPr>
      <p:sp>
        <p:nvSpPr>
          <p:cNvPr id="12" name="Rectangle 11"/>
          <p:cNvSpPr/>
          <p:nvPr userDrawn="1"/>
        </p:nvSpPr>
        <p:spPr>
          <a:xfrm rot="10800000" flipV="1">
            <a:off x="-2" y="6484538"/>
            <a:ext cx="12192003" cy="265176"/>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13344" y="190501"/>
            <a:ext cx="11183356" cy="571499"/>
          </a:xfrm>
        </p:spPr>
        <p:txBody>
          <a:bodyPr/>
          <a:lstStyle>
            <a:lvl1pPr>
              <a:defRPr b="1">
                <a:solidFill>
                  <a:srgbClr val="2E8652"/>
                </a:solidFill>
              </a:defRPr>
            </a:lvl1pPr>
          </a:lstStyle>
          <a:p>
            <a:r>
              <a:rPr lang="en-US" dirty="0"/>
              <a:t>CLICK TO EDIT MASTER TITLE STYLE</a:t>
            </a:r>
          </a:p>
        </p:txBody>
      </p:sp>
      <p:sp>
        <p:nvSpPr>
          <p:cNvPr id="4" name="Content Placeholder 3"/>
          <p:cNvSpPr>
            <a:spLocks noGrp="1"/>
          </p:cNvSpPr>
          <p:nvPr>
            <p:ph sz="quarter" idx="10"/>
          </p:nvPr>
        </p:nvSpPr>
        <p:spPr>
          <a:xfrm>
            <a:off x="495300" y="1104900"/>
            <a:ext cx="11201400" cy="27066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p:cNvSpPr>
            <a:spLocks noGrp="1"/>
          </p:cNvSpPr>
          <p:nvPr>
            <p:ph sz="quarter" idx="11"/>
          </p:nvPr>
        </p:nvSpPr>
        <p:spPr>
          <a:xfrm>
            <a:off x="513344" y="4010044"/>
            <a:ext cx="11201400" cy="227597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243393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480">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29" name="Hexagon 28"/>
          <p:cNvSpPr/>
          <p:nvPr userDrawn="1"/>
        </p:nvSpPr>
        <p:spPr>
          <a:xfrm rot="7200000">
            <a:off x="-168533" y="-1948"/>
            <a:ext cx="679504" cy="589869"/>
          </a:xfrm>
          <a:custGeom>
            <a:avLst/>
            <a:gdLst>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170071 w 678058"/>
              <a:gd name="connsiteY5" fmla="*/ 589869 h 589869"/>
              <a:gd name="connsiteX6" fmla="*/ 0 w 678058"/>
              <a:gd name="connsiteY6" fmla="*/ 294935 h 589869"/>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425517 w 678058"/>
              <a:gd name="connsiteY4" fmla="*/ 447028 h 589869"/>
              <a:gd name="connsiteX5" fmla="*/ 170071 w 678058"/>
              <a:gd name="connsiteY5" fmla="*/ 589869 h 589869"/>
              <a:gd name="connsiteX6" fmla="*/ 0 w 678058"/>
              <a:gd name="connsiteY6" fmla="*/ 294935 h 589869"/>
              <a:gd name="connsiteX0" fmla="*/ 0 w 679504"/>
              <a:gd name="connsiteY0" fmla="*/ 294935 h 589869"/>
              <a:gd name="connsiteX1" fmla="*/ 170071 w 679504"/>
              <a:gd name="connsiteY1" fmla="*/ 0 h 589869"/>
              <a:gd name="connsiteX2" fmla="*/ 507987 w 679504"/>
              <a:gd name="connsiteY2" fmla="*/ 0 h 589869"/>
              <a:gd name="connsiteX3" fmla="*/ 679504 w 679504"/>
              <a:gd name="connsiteY3" fmla="*/ 297440 h 589869"/>
              <a:gd name="connsiteX4" fmla="*/ 425517 w 679504"/>
              <a:gd name="connsiteY4" fmla="*/ 447028 h 589869"/>
              <a:gd name="connsiteX5" fmla="*/ 170071 w 679504"/>
              <a:gd name="connsiteY5" fmla="*/ 589869 h 589869"/>
              <a:gd name="connsiteX6" fmla="*/ 0 w 679504"/>
              <a:gd name="connsiteY6" fmla="*/ 294935 h 589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504" h="589869">
                <a:moveTo>
                  <a:pt x="0" y="294935"/>
                </a:moveTo>
                <a:lnTo>
                  <a:pt x="170071" y="0"/>
                </a:lnTo>
                <a:lnTo>
                  <a:pt x="507987" y="0"/>
                </a:lnTo>
                <a:lnTo>
                  <a:pt x="679504" y="297440"/>
                </a:lnTo>
                <a:lnTo>
                  <a:pt x="425517" y="447028"/>
                </a:lnTo>
                <a:lnTo>
                  <a:pt x="170071" y="589869"/>
                </a:lnTo>
                <a:lnTo>
                  <a:pt x="0" y="294935"/>
                </a:lnTo>
                <a:close/>
              </a:path>
            </a:pathLst>
          </a:custGeom>
          <a:blipFill dpi="0" rotWithShape="0">
            <a:blip r:embed="rId2"/>
            <a:srcRect/>
            <a:tile tx="0" ty="0" sx="25000" sy="2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exagon 30"/>
          <p:cNvSpPr/>
          <p:nvPr userDrawn="1"/>
        </p:nvSpPr>
        <p:spPr>
          <a:xfrm rot="7200000">
            <a:off x="375942" y="-225597"/>
            <a:ext cx="510064" cy="597456"/>
          </a:xfrm>
          <a:custGeom>
            <a:avLst/>
            <a:gdLst>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170071 w 678058"/>
              <a:gd name="connsiteY5" fmla="*/ 589869 h 589869"/>
              <a:gd name="connsiteX6" fmla="*/ 0 w 678058"/>
              <a:gd name="connsiteY6" fmla="*/ 294935 h 589869"/>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419997 w 678058"/>
              <a:gd name="connsiteY5" fmla="*/ 455597 h 589869"/>
              <a:gd name="connsiteX6" fmla="*/ 0 w 678058"/>
              <a:gd name="connsiteY6" fmla="*/ 294935 h 589869"/>
              <a:gd name="connsiteX0" fmla="*/ 91045 w 507987"/>
              <a:gd name="connsiteY0" fmla="*/ 174252 h 589869"/>
              <a:gd name="connsiteX1" fmla="*/ 0 w 507987"/>
              <a:gd name="connsiteY1" fmla="*/ 0 h 589869"/>
              <a:gd name="connsiteX2" fmla="*/ 337916 w 507987"/>
              <a:gd name="connsiteY2" fmla="*/ 0 h 589869"/>
              <a:gd name="connsiteX3" fmla="*/ 507987 w 507987"/>
              <a:gd name="connsiteY3" fmla="*/ 294935 h 589869"/>
              <a:gd name="connsiteX4" fmla="*/ 337916 w 507987"/>
              <a:gd name="connsiteY4" fmla="*/ 589869 h 589869"/>
              <a:gd name="connsiteX5" fmla="*/ 249926 w 507987"/>
              <a:gd name="connsiteY5" fmla="*/ 455597 h 589869"/>
              <a:gd name="connsiteX6" fmla="*/ 91045 w 507987"/>
              <a:gd name="connsiteY6" fmla="*/ 174252 h 589869"/>
              <a:gd name="connsiteX0" fmla="*/ 96056 w 512998"/>
              <a:gd name="connsiteY0" fmla="*/ 174252 h 589869"/>
              <a:gd name="connsiteX1" fmla="*/ 0 w 512998"/>
              <a:gd name="connsiteY1" fmla="*/ 2894 h 589869"/>
              <a:gd name="connsiteX2" fmla="*/ 342927 w 512998"/>
              <a:gd name="connsiteY2" fmla="*/ 0 h 589869"/>
              <a:gd name="connsiteX3" fmla="*/ 512998 w 512998"/>
              <a:gd name="connsiteY3" fmla="*/ 294935 h 589869"/>
              <a:gd name="connsiteX4" fmla="*/ 342927 w 512998"/>
              <a:gd name="connsiteY4" fmla="*/ 589869 h 589869"/>
              <a:gd name="connsiteX5" fmla="*/ 254937 w 512998"/>
              <a:gd name="connsiteY5" fmla="*/ 455597 h 589869"/>
              <a:gd name="connsiteX6" fmla="*/ 96056 w 512998"/>
              <a:gd name="connsiteY6" fmla="*/ 174252 h 589869"/>
              <a:gd name="connsiteX0" fmla="*/ 96056 w 512998"/>
              <a:gd name="connsiteY0" fmla="*/ 174252 h 597775"/>
              <a:gd name="connsiteX1" fmla="*/ 0 w 512998"/>
              <a:gd name="connsiteY1" fmla="*/ 2894 h 597775"/>
              <a:gd name="connsiteX2" fmla="*/ 342927 w 512998"/>
              <a:gd name="connsiteY2" fmla="*/ 0 h 597775"/>
              <a:gd name="connsiteX3" fmla="*/ 512998 w 512998"/>
              <a:gd name="connsiteY3" fmla="*/ 294935 h 597775"/>
              <a:gd name="connsiteX4" fmla="*/ 340808 w 512998"/>
              <a:gd name="connsiteY4" fmla="*/ 597775 h 597775"/>
              <a:gd name="connsiteX5" fmla="*/ 254937 w 512998"/>
              <a:gd name="connsiteY5" fmla="*/ 455597 h 597775"/>
              <a:gd name="connsiteX6" fmla="*/ 96056 w 512998"/>
              <a:gd name="connsiteY6" fmla="*/ 174252 h 597775"/>
              <a:gd name="connsiteX0" fmla="*/ 96056 w 512998"/>
              <a:gd name="connsiteY0" fmla="*/ 175124 h 598647"/>
              <a:gd name="connsiteX1" fmla="*/ 0 w 512998"/>
              <a:gd name="connsiteY1" fmla="*/ 3766 h 598647"/>
              <a:gd name="connsiteX2" fmla="*/ 339675 w 512998"/>
              <a:gd name="connsiteY2" fmla="*/ 0 h 598647"/>
              <a:gd name="connsiteX3" fmla="*/ 512998 w 512998"/>
              <a:gd name="connsiteY3" fmla="*/ 295807 h 598647"/>
              <a:gd name="connsiteX4" fmla="*/ 340808 w 512998"/>
              <a:gd name="connsiteY4" fmla="*/ 598647 h 598647"/>
              <a:gd name="connsiteX5" fmla="*/ 254937 w 512998"/>
              <a:gd name="connsiteY5" fmla="*/ 456469 h 598647"/>
              <a:gd name="connsiteX6" fmla="*/ 96056 w 512998"/>
              <a:gd name="connsiteY6" fmla="*/ 175124 h 598647"/>
              <a:gd name="connsiteX0" fmla="*/ 96056 w 512998"/>
              <a:gd name="connsiteY0" fmla="*/ 173933 h 597456"/>
              <a:gd name="connsiteX1" fmla="*/ 0 w 512998"/>
              <a:gd name="connsiteY1" fmla="*/ 2575 h 597456"/>
              <a:gd name="connsiteX2" fmla="*/ 337614 w 512998"/>
              <a:gd name="connsiteY2" fmla="*/ 0 h 597456"/>
              <a:gd name="connsiteX3" fmla="*/ 512998 w 512998"/>
              <a:gd name="connsiteY3" fmla="*/ 294616 h 597456"/>
              <a:gd name="connsiteX4" fmla="*/ 340808 w 512998"/>
              <a:gd name="connsiteY4" fmla="*/ 597456 h 597456"/>
              <a:gd name="connsiteX5" fmla="*/ 254937 w 512998"/>
              <a:gd name="connsiteY5" fmla="*/ 455278 h 597456"/>
              <a:gd name="connsiteX6" fmla="*/ 96056 w 512998"/>
              <a:gd name="connsiteY6" fmla="*/ 173933 h 597456"/>
              <a:gd name="connsiteX0" fmla="*/ 96056 w 510064"/>
              <a:gd name="connsiteY0" fmla="*/ 173933 h 597456"/>
              <a:gd name="connsiteX1" fmla="*/ 0 w 510064"/>
              <a:gd name="connsiteY1" fmla="*/ 2575 h 597456"/>
              <a:gd name="connsiteX2" fmla="*/ 337614 w 510064"/>
              <a:gd name="connsiteY2" fmla="*/ 0 h 597456"/>
              <a:gd name="connsiteX3" fmla="*/ 510064 w 510064"/>
              <a:gd name="connsiteY3" fmla="*/ 299059 h 597456"/>
              <a:gd name="connsiteX4" fmla="*/ 340808 w 510064"/>
              <a:gd name="connsiteY4" fmla="*/ 597456 h 597456"/>
              <a:gd name="connsiteX5" fmla="*/ 254937 w 510064"/>
              <a:gd name="connsiteY5" fmla="*/ 455278 h 597456"/>
              <a:gd name="connsiteX6" fmla="*/ 96056 w 510064"/>
              <a:gd name="connsiteY6" fmla="*/ 173933 h 597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064" h="597456">
                <a:moveTo>
                  <a:pt x="96056" y="173933"/>
                </a:moveTo>
                <a:lnTo>
                  <a:pt x="0" y="2575"/>
                </a:lnTo>
                <a:lnTo>
                  <a:pt x="337614" y="0"/>
                </a:lnTo>
                <a:lnTo>
                  <a:pt x="510064" y="299059"/>
                </a:lnTo>
                <a:lnTo>
                  <a:pt x="340808" y="597456"/>
                </a:lnTo>
                <a:lnTo>
                  <a:pt x="254937" y="455278"/>
                </a:lnTo>
                <a:lnTo>
                  <a:pt x="96056" y="173933"/>
                </a:lnTo>
                <a:close/>
              </a:path>
            </a:pathLst>
          </a:custGeom>
          <a:solidFill>
            <a:srgbClr val="2E8652">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33"/>
          <p:cNvSpPr/>
          <p:nvPr userDrawn="1"/>
        </p:nvSpPr>
        <p:spPr>
          <a:xfrm rot="7200000">
            <a:off x="342880" y="292874"/>
            <a:ext cx="678058" cy="589869"/>
          </a:xfrm>
          <a:prstGeom prst="hexagon">
            <a:avLst>
              <a:gd name="adj" fmla="val 28832"/>
              <a:gd name="vf" fmla="val 115470"/>
            </a:avLst>
          </a:prstGeom>
          <a:solidFill>
            <a:srgbClr val="2E865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0" y="6172200"/>
            <a:ext cx="12192000" cy="337387"/>
          </a:xfrm>
          <a:prstGeom prst="rect">
            <a:avLst/>
          </a:prstGeom>
          <a:solidFill>
            <a:srgbClr val="2E8652"/>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289384" y="366103"/>
            <a:ext cx="10515600" cy="395898"/>
          </a:xfrm>
        </p:spPr>
        <p:txBody>
          <a:bodyPr/>
          <a:lstStyle>
            <a:lvl1pPr>
              <a:defRPr b="1">
                <a:solidFill>
                  <a:srgbClr val="2E8652"/>
                </a:solidFill>
              </a:defRPr>
            </a:lvl1pPr>
          </a:lstStyle>
          <a:p>
            <a:r>
              <a:rPr lang="en-US" dirty="0"/>
              <a:t>CLICK TO EDIT MASTER TITLE STYLE</a:t>
            </a:r>
          </a:p>
        </p:txBody>
      </p:sp>
      <p:sp>
        <p:nvSpPr>
          <p:cNvPr id="8" name="Content Placeholder 7"/>
          <p:cNvSpPr>
            <a:spLocks noGrp="1"/>
          </p:cNvSpPr>
          <p:nvPr>
            <p:ph sz="quarter" idx="11"/>
          </p:nvPr>
        </p:nvSpPr>
        <p:spPr>
          <a:xfrm>
            <a:off x="6196013" y="952500"/>
            <a:ext cx="5500687" cy="48704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quarter" idx="12"/>
          </p:nvPr>
        </p:nvSpPr>
        <p:spPr>
          <a:xfrm>
            <a:off x="1289050" y="2784968"/>
            <a:ext cx="4040188" cy="1241676"/>
          </a:xfrm>
        </p:spPr>
        <p:txBody>
          <a:bodyPr/>
          <a:lstStyle/>
          <a:p>
            <a:pPr lvl="0"/>
            <a:r>
              <a:rPr lang="en-US" dirty="0"/>
              <a:t>Edit Master text styles</a:t>
            </a:r>
          </a:p>
        </p:txBody>
      </p:sp>
      <p:sp>
        <p:nvSpPr>
          <p:cNvPr id="14" name="Content Placeholder 3"/>
          <p:cNvSpPr>
            <a:spLocks noGrp="1"/>
          </p:cNvSpPr>
          <p:nvPr>
            <p:ph sz="quarter" idx="13"/>
          </p:nvPr>
        </p:nvSpPr>
        <p:spPr>
          <a:xfrm>
            <a:off x="1289050" y="4581274"/>
            <a:ext cx="4040188" cy="1241676"/>
          </a:xfrm>
        </p:spPr>
        <p:txBody>
          <a:bodyPr/>
          <a:lstStyle/>
          <a:p>
            <a:pPr lvl="0"/>
            <a:r>
              <a:rPr lang="en-US" dirty="0"/>
              <a:t>Edit Master text styles</a:t>
            </a:r>
          </a:p>
        </p:txBody>
      </p:sp>
      <p:sp>
        <p:nvSpPr>
          <p:cNvPr id="15" name="Content Placeholder 3"/>
          <p:cNvSpPr>
            <a:spLocks noGrp="1"/>
          </p:cNvSpPr>
          <p:nvPr>
            <p:ph sz="quarter" idx="14"/>
          </p:nvPr>
        </p:nvSpPr>
        <p:spPr>
          <a:xfrm>
            <a:off x="1289050" y="988662"/>
            <a:ext cx="4040188" cy="1241676"/>
          </a:xfrm>
        </p:spPr>
        <p:txBody>
          <a:bodyPr/>
          <a:lstStyle/>
          <a:p>
            <a:pPr lvl="0"/>
            <a:r>
              <a:rPr lang="en-US" dirty="0"/>
              <a:t>Edit Master text styles</a:t>
            </a:r>
          </a:p>
        </p:txBody>
      </p:sp>
    </p:spTree>
    <p:extLst>
      <p:ext uri="{BB962C8B-B14F-4D97-AF65-F5344CB8AC3E}">
        <p14:creationId xmlns:p14="http://schemas.microsoft.com/office/powerpoint/2010/main" val="3019106945"/>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16" userDrawn="1">
          <p15:clr>
            <a:srgbClr val="FBAE40"/>
          </p15:clr>
        </p15:guide>
        <p15:guide id="6" orient="horz" pos="600" userDrawn="1">
          <p15:clr>
            <a:srgbClr val="FBAE40"/>
          </p15:clr>
        </p15:guide>
        <p15:guide id="7" orient="horz" pos="480" userDrawn="1">
          <p15:clr>
            <a:srgbClr val="FBAE40"/>
          </p15:clr>
        </p15:guide>
        <p15:guide id="9" orient="horz" pos="4080" userDrawn="1">
          <p15:clr>
            <a:srgbClr val="FBAE40"/>
          </p15:clr>
        </p15:guide>
        <p15:guide id="10" pos="79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sp>
        <p:nvSpPr>
          <p:cNvPr id="24" name="Rectangle 23"/>
          <p:cNvSpPr/>
          <p:nvPr userDrawn="1"/>
        </p:nvSpPr>
        <p:spPr>
          <a:xfrm>
            <a:off x="0" y="6172200"/>
            <a:ext cx="12192000" cy="685800"/>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0" y="1186372"/>
            <a:ext cx="11696700" cy="114553"/>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5B9BD5"/>
              </a:solidFill>
            </a:endParaRPr>
          </a:p>
        </p:txBody>
      </p:sp>
      <p:sp>
        <p:nvSpPr>
          <p:cNvPr id="13" name="Rectangle 4"/>
          <p:cNvSpPr/>
          <p:nvPr userDrawn="1"/>
        </p:nvSpPr>
        <p:spPr>
          <a:xfrm flipH="1" flipV="1">
            <a:off x="9969288" y="-9526"/>
            <a:ext cx="2223737" cy="1310450"/>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8199"/>
              <a:gd name="connsiteX1" fmla="*/ 1244740 w 1584983"/>
              <a:gd name="connsiteY1" fmla="*/ 0 h 1028199"/>
              <a:gd name="connsiteX2" fmla="*/ 1584983 w 1584983"/>
              <a:gd name="connsiteY2" fmla="*/ 1028199 h 1028199"/>
              <a:gd name="connsiteX3" fmla="*/ 361 w 1584983"/>
              <a:gd name="connsiteY3" fmla="*/ 1023386 h 1028199"/>
              <a:gd name="connsiteX4" fmla="*/ 731 w 1584983"/>
              <a:gd name="connsiteY4" fmla="*/ 0 h 1028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983" h="1028199">
                <a:moveTo>
                  <a:pt x="731" y="0"/>
                </a:moveTo>
                <a:lnTo>
                  <a:pt x="1244740" y="0"/>
                </a:lnTo>
                <a:lnTo>
                  <a:pt x="1584983" y="1028199"/>
                </a:lnTo>
                <a:lnTo>
                  <a:pt x="361" y="1023386"/>
                </a:lnTo>
                <a:cubicBezTo>
                  <a:pt x="-1024" y="683918"/>
                  <a:pt x="2116" y="339468"/>
                  <a:pt x="731" y="0"/>
                </a:cubicBez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495300" y="381001"/>
            <a:ext cx="9473988" cy="419100"/>
          </a:xfrm>
        </p:spPr>
        <p:txBody>
          <a:bodyPr/>
          <a:lstStyle>
            <a:lvl1pPr>
              <a:defRPr b="1">
                <a:solidFill>
                  <a:srgbClr val="2E8652"/>
                </a:solidFill>
              </a:defRPr>
            </a:lvl1pPr>
          </a:lstStyle>
          <a:p>
            <a:r>
              <a:rPr lang="en-US" dirty="0"/>
              <a:t>CLICK TO EDIT MASTER TITLE STYLE</a:t>
            </a:r>
          </a:p>
        </p:txBody>
      </p:sp>
      <p:sp>
        <p:nvSpPr>
          <p:cNvPr id="5" name="Content Placeholder 4"/>
          <p:cNvSpPr>
            <a:spLocks noGrp="1"/>
          </p:cNvSpPr>
          <p:nvPr>
            <p:ph sz="quarter" idx="10"/>
          </p:nvPr>
        </p:nvSpPr>
        <p:spPr>
          <a:xfrm>
            <a:off x="495300" y="4451350"/>
            <a:ext cx="11201400" cy="1492250"/>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8" name="Content Placeholder 7"/>
          <p:cNvSpPr>
            <a:spLocks noGrp="1"/>
          </p:cNvSpPr>
          <p:nvPr>
            <p:ph sz="quarter" idx="11"/>
          </p:nvPr>
        </p:nvSpPr>
        <p:spPr>
          <a:xfrm>
            <a:off x="495300" y="1536032"/>
            <a:ext cx="3319463" cy="2627313"/>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2" name="Content Placeholder 7"/>
          <p:cNvSpPr>
            <a:spLocks noGrp="1"/>
          </p:cNvSpPr>
          <p:nvPr>
            <p:ph sz="quarter" idx="12"/>
          </p:nvPr>
        </p:nvSpPr>
        <p:spPr>
          <a:xfrm>
            <a:off x="4436269" y="1536032"/>
            <a:ext cx="3319463" cy="2627313"/>
          </a:xfrm>
        </p:spPr>
        <p:txBody>
          <a:bodyPr/>
          <a:lstStyle/>
          <a:p>
            <a:pPr lvl="0"/>
            <a:r>
              <a:rPr lang="en-US" dirty="0"/>
              <a:t>Edit Master text styles</a:t>
            </a:r>
          </a:p>
        </p:txBody>
      </p:sp>
      <p:sp>
        <p:nvSpPr>
          <p:cNvPr id="14" name="Content Placeholder 7"/>
          <p:cNvSpPr>
            <a:spLocks noGrp="1"/>
          </p:cNvSpPr>
          <p:nvPr>
            <p:ph sz="quarter" idx="13"/>
          </p:nvPr>
        </p:nvSpPr>
        <p:spPr>
          <a:xfrm>
            <a:off x="8377237" y="1536032"/>
            <a:ext cx="3319463" cy="2627313"/>
          </a:xfrm>
        </p:spPr>
        <p:txBody>
          <a:bodyPr/>
          <a:lstStyle/>
          <a:p>
            <a:pPr lvl="0"/>
            <a:r>
              <a:rPr lang="en-US" dirty="0"/>
              <a:t>Edit Master text styles</a:t>
            </a:r>
          </a:p>
        </p:txBody>
      </p:sp>
    </p:spTree>
    <p:extLst>
      <p:ext uri="{BB962C8B-B14F-4D97-AF65-F5344CB8AC3E}">
        <p14:creationId xmlns:p14="http://schemas.microsoft.com/office/powerpoint/2010/main" val="90406387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40" userDrawn="1">
          <p15:clr>
            <a:srgbClr val="FBAE40"/>
          </p15:clr>
        </p15:guide>
        <p15:guide id="6" orient="horz" pos="960" userDrawn="1">
          <p15:clr>
            <a:srgbClr val="FBAE40"/>
          </p15:clr>
        </p15:guide>
        <p15:guide id="7" orient="horz" pos="504" userDrawn="1">
          <p15:clr>
            <a:srgbClr val="FBAE40"/>
          </p15:clr>
        </p15:guide>
        <p15:guide id="9" orient="horz" pos="40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
    <p:spTree>
      <p:nvGrpSpPr>
        <p:cNvPr id="1" name=""/>
        <p:cNvGrpSpPr/>
        <p:nvPr/>
      </p:nvGrpSpPr>
      <p:grpSpPr>
        <a:xfrm>
          <a:off x="0" y="0"/>
          <a:ext cx="0" cy="0"/>
          <a:chOff x="0" y="0"/>
          <a:chExt cx="0" cy="0"/>
        </a:xfrm>
      </p:grpSpPr>
      <p:sp>
        <p:nvSpPr>
          <p:cNvPr id="16" name="Rectangle 15"/>
          <p:cNvSpPr/>
          <p:nvPr userDrawn="1"/>
        </p:nvSpPr>
        <p:spPr>
          <a:xfrm rot="10800000" flipV="1">
            <a:off x="-4" y="428625"/>
            <a:ext cx="12192003" cy="628650"/>
          </a:xfrm>
          <a:prstGeom prst="rect">
            <a:avLst/>
          </a:prstGeom>
          <a:solidFill>
            <a:srgbClr val="2E8652"/>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userDrawn="1"/>
        </p:nvSpPr>
        <p:spPr>
          <a:xfrm>
            <a:off x="367110" y="419100"/>
            <a:ext cx="10233148"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endParaRPr>
          </a:p>
        </p:txBody>
      </p:sp>
      <p:sp>
        <p:nvSpPr>
          <p:cNvPr id="2" name="Title 1"/>
          <p:cNvSpPr>
            <a:spLocks noGrp="1"/>
          </p:cNvSpPr>
          <p:nvPr>
            <p:ph type="title" hasCustomPrompt="1"/>
          </p:nvPr>
        </p:nvSpPr>
        <p:spPr>
          <a:xfrm>
            <a:off x="393030" y="545432"/>
            <a:ext cx="10515600" cy="419100"/>
          </a:xfrm>
        </p:spPr>
        <p:txBody>
          <a:bodyPr/>
          <a:lstStyle>
            <a:lvl1pPr>
              <a:defRPr b="1">
                <a:solidFill>
                  <a:schemeClr val="bg1"/>
                </a:solidFill>
              </a:defRPr>
            </a:lvl1pPr>
          </a:lstStyle>
          <a:p>
            <a:r>
              <a:rPr lang="en-US" dirty="0"/>
              <a:t>CLICK TO EDIT MASTER TITLE STYLE</a:t>
            </a:r>
          </a:p>
        </p:txBody>
      </p:sp>
      <p:sp>
        <p:nvSpPr>
          <p:cNvPr id="5" name="Content Placeholder 4"/>
          <p:cNvSpPr>
            <a:spLocks noGrp="1"/>
          </p:cNvSpPr>
          <p:nvPr>
            <p:ph sz="quarter" idx="10"/>
          </p:nvPr>
        </p:nvSpPr>
        <p:spPr>
          <a:xfrm>
            <a:off x="495301"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p:cNvSpPr>
            <a:spLocks noGrp="1"/>
          </p:cNvSpPr>
          <p:nvPr>
            <p:ph sz="quarter" idx="11"/>
          </p:nvPr>
        </p:nvSpPr>
        <p:spPr>
          <a:xfrm>
            <a:off x="4406566"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4"/>
          <p:cNvSpPr>
            <a:spLocks noGrp="1"/>
          </p:cNvSpPr>
          <p:nvPr>
            <p:ph sz="quarter" idx="12"/>
          </p:nvPr>
        </p:nvSpPr>
        <p:spPr>
          <a:xfrm>
            <a:off x="8317832"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526282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336" userDrawn="1">
          <p15:clr>
            <a:srgbClr val="FBAE40"/>
          </p15:clr>
        </p15:guide>
        <p15:guide id="6" orient="horz" pos="864" userDrawn="1">
          <p15:clr>
            <a:srgbClr val="FBAE40"/>
          </p15:clr>
        </p15:guide>
        <p15:guide id="7" orient="horz" pos="600"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818D07-1FDF-4972-B6DB-8D82F4A8FECF}" type="datetimeFigureOut">
              <a:rPr lang="en-US" smtClean="0"/>
              <a:t>9/16/2019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20A82B-6FAE-4015-A6B5-487E2E338A5E}" type="slidenum">
              <a:rPr lang="en-US" smtClean="0"/>
              <a:t>‹#›</a:t>
            </a:fld>
            <a:endParaRPr lang="en-US"/>
          </a:p>
        </p:txBody>
      </p:sp>
    </p:spTree>
    <p:extLst>
      <p:ext uri="{BB962C8B-B14F-4D97-AF65-F5344CB8AC3E}">
        <p14:creationId xmlns:p14="http://schemas.microsoft.com/office/powerpoint/2010/main" val="88382188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2" r:id="rId3"/>
    <p:sldLayoutId id="2147483664" r:id="rId4"/>
    <p:sldLayoutId id="2147483662" r:id="rId5"/>
    <p:sldLayoutId id="2147483669" r:id="rId6"/>
    <p:sldLayoutId id="2147483663" r:id="rId7"/>
    <p:sldLayoutId id="2147483665" r:id="rId8"/>
    <p:sldLayoutId id="2147483667" r:id="rId9"/>
    <p:sldLayoutId id="2147483670" r:id="rId10"/>
    <p:sldLayoutId id="2147483666" r:id="rId11"/>
    <p:sldLayoutId id="214748366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8.jpeg"/><Relationship Id="rId5" Type="http://schemas.openxmlformats.org/officeDocument/2006/relationships/image" Target="../media/image18.png"/><Relationship Id="rId10" Type="http://schemas.openxmlformats.org/officeDocument/2006/relationships/image" Target="../media/image17.png"/><Relationship Id="rId4" Type="http://schemas.openxmlformats.org/officeDocument/2006/relationships/image" Target="../media/image26.png"/><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comments" Target="../comments/comment1.xml"/><Relationship Id="rId5" Type="http://schemas.openxmlformats.org/officeDocument/2006/relationships/image" Target="../media/image17.png"/><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16.jpg"/><Relationship Id="rId4" Type="http://schemas.openxmlformats.org/officeDocument/2006/relationships/image" Target="../media/image19.jpe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6.pn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0" y="0"/>
            <a:ext cx="7391400" cy="6856769"/>
          </a:xfrm>
          <a:prstGeom prst="rect">
            <a:avLst/>
          </a:prstGeom>
        </p:spPr>
      </p:pic>
      <p:grpSp>
        <p:nvGrpSpPr>
          <p:cNvPr id="14" name="Group 13"/>
          <p:cNvGrpSpPr/>
          <p:nvPr/>
        </p:nvGrpSpPr>
        <p:grpSpPr>
          <a:xfrm>
            <a:off x="7814761" y="4115906"/>
            <a:ext cx="2597902" cy="1628504"/>
            <a:chOff x="8025208" y="3531159"/>
            <a:chExt cx="2597902" cy="1628504"/>
          </a:xfrm>
        </p:grpSpPr>
        <p:sp>
          <p:nvSpPr>
            <p:cNvPr id="15" name="TextBox 14"/>
            <p:cNvSpPr txBox="1"/>
            <p:nvPr userDrawn="1"/>
          </p:nvSpPr>
          <p:spPr>
            <a:xfrm>
              <a:off x="8025208" y="3531159"/>
              <a:ext cx="1820749" cy="323165"/>
            </a:xfrm>
            <a:prstGeom prst="rect">
              <a:avLst/>
            </a:prstGeom>
            <a:noFill/>
          </p:spPr>
          <p:txBody>
            <a:bodyPr wrap="square" rtlCol="0">
              <a:spAutoFit/>
            </a:bodyPr>
            <a:lstStyle/>
            <a:p>
              <a:r>
                <a:rPr lang="en-US" sz="1500" dirty="0">
                  <a:solidFill>
                    <a:schemeClr val="tx1">
                      <a:lumMod val="75000"/>
                      <a:lumOff val="25000"/>
                    </a:schemeClr>
                  </a:solidFill>
                  <a:latin typeface="Century Gothic" panose="020B0502020202020204" pitchFamily="34" charset="0"/>
                </a:rPr>
                <a:t>Rya Inman</a:t>
              </a:r>
            </a:p>
          </p:txBody>
        </p:sp>
        <p:sp>
          <p:nvSpPr>
            <p:cNvPr id="16" name="Rectangle 15"/>
            <p:cNvSpPr/>
            <p:nvPr userDrawn="1"/>
          </p:nvSpPr>
          <p:spPr>
            <a:xfrm>
              <a:off x="8032640" y="3966272"/>
              <a:ext cx="1770036" cy="323165"/>
            </a:xfrm>
            <a:prstGeom prst="rect">
              <a:avLst/>
            </a:prstGeom>
          </p:spPr>
          <p:txBody>
            <a:bodyPr wrap="none">
              <a:spAutoFit/>
            </a:bodyPr>
            <a:lstStyle/>
            <a:p>
              <a:r>
                <a:rPr lang="en-US" sz="1500" dirty="0">
                  <a:solidFill>
                    <a:schemeClr val="tx1">
                      <a:lumMod val="75000"/>
                      <a:lumOff val="25000"/>
                    </a:schemeClr>
                  </a:solidFill>
                  <a:latin typeface="Century Gothic" panose="020B0502020202020204" pitchFamily="34" charset="0"/>
                </a:rPr>
                <a:t>Abigail Barenblitt</a:t>
              </a:r>
            </a:p>
          </p:txBody>
        </p:sp>
        <p:sp>
          <p:nvSpPr>
            <p:cNvPr id="17" name="Rectangle 16"/>
            <p:cNvSpPr/>
            <p:nvPr userDrawn="1"/>
          </p:nvSpPr>
          <p:spPr>
            <a:xfrm>
              <a:off x="8046764" y="4836498"/>
              <a:ext cx="2576346" cy="323165"/>
            </a:xfrm>
            <a:prstGeom prst="rect">
              <a:avLst/>
            </a:prstGeom>
          </p:spPr>
          <p:txBody>
            <a:bodyPr wrap="none">
              <a:spAutoFit/>
            </a:bodyPr>
            <a:lstStyle/>
            <a:p>
              <a:r>
                <a:rPr lang="en-US" sz="1500" dirty="0">
                  <a:solidFill>
                    <a:schemeClr val="tx1">
                      <a:lumMod val="75000"/>
                      <a:lumOff val="25000"/>
                    </a:schemeClr>
                  </a:solidFill>
                  <a:latin typeface="Century Gothic" panose="020B0502020202020204" pitchFamily="34" charset="0"/>
                </a:rPr>
                <a:t>Niharika ‘</a:t>
              </a:r>
              <a:r>
                <a:rPr lang="en-US" sz="1500" dirty="0" err="1">
                  <a:solidFill>
                    <a:schemeClr val="tx1">
                      <a:lumMod val="75000"/>
                      <a:lumOff val="25000"/>
                    </a:schemeClr>
                  </a:solidFill>
                  <a:latin typeface="Century Gothic" panose="020B0502020202020204" pitchFamily="34" charset="0"/>
                </a:rPr>
                <a:t>Chitra</a:t>
              </a:r>
              <a:r>
                <a:rPr lang="en-US" sz="1500" dirty="0">
                  <a:solidFill>
                    <a:schemeClr val="tx1">
                      <a:lumMod val="75000"/>
                      <a:lumOff val="25000"/>
                    </a:schemeClr>
                  </a:solidFill>
                  <a:latin typeface="Century Gothic" panose="020B0502020202020204" pitchFamily="34" charset="0"/>
                </a:rPr>
                <a:t>’ Kokkirala</a:t>
              </a:r>
            </a:p>
          </p:txBody>
        </p:sp>
        <p:sp>
          <p:nvSpPr>
            <p:cNvPr id="18" name="Rectangle 17"/>
            <p:cNvSpPr/>
            <p:nvPr userDrawn="1"/>
          </p:nvSpPr>
          <p:spPr>
            <a:xfrm>
              <a:off x="8036885" y="4401385"/>
              <a:ext cx="1678665" cy="323165"/>
            </a:xfrm>
            <a:prstGeom prst="rect">
              <a:avLst/>
            </a:prstGeom>
          </p:spPr>
          <p:txBody>
            <a:bodyPr wrap="none">
              <a:spAutoFit/>
            </a:bodyPr>
            <a:lstStyle/>
            <a:p>
              <a:r>
                <a:rPr lang="en-US" sz="1500" dirty="0">
                  <a:solidFill>
                    <a:schemeClr val="tx1">
                      <a:lumMod val="75000"/>
                      <a:lumOff val="25000"/>
                    </a:schemeClr>
                  </a:solidFill>
                  <a:latin typeface="Century Gothic" panose="020B0502020202020204" pitchFamily="34" charset="0"/>
                </a:rPr>
                <a:t>Ryan Hammock</a:t>
              </a:r>
            </a:p>
          </p:txBody>
        </p:sp>
      </p:grpSp>
      <p:sp>
        <p:nvSpPr>
          <p:cNvPr id="37" name="Title 1"/>
          <p:cNvSpPr txBox="1">
            <a:spLocks/>
          </p:cNvSpPr>
          <p:nvPr/>
        </p:nvSpPr>
        <p:spPr>
          <a:xfrm>
            <a:off x="7800974" y="1302520"/>
            <a:ext cx="3895726" cy="1076466"/>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600" spc="0" baseline="0" dirty="0">
                <a:solidFill>
                  <a:srgbClr val="2E8652"/>
                </a:solidFill>
              </a:rPr>
              <a:t>NEW YORK ECOLOGICAL FORECASTING II</a:t>
            </a:r>
          </a:p>
        </p:txBody>
      </p:sp>
      <p:sp>
        <p:nvSpPr>
          <p:cNvPr id="38" name="Subtitle 2"/>
          <p:cNvSpPr txBox="1">
            <a:spLocks/>
          </p:cNvSpPr>
          <p:nvPr/>
        </p:nvSpPr>
        <p:spPr>
          <a:xfrm>
            <a:off x="7800974" y="2584884"/>
            <a:ext cx="4086226" cy="141810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solidFill>
                  <a:schemeClr val="tx1">
                    <a:lumMod val="75000"/>
                    <a:lumOff val="25000"/>
                  </a:schemeClr>
                </a:solidFill>
              </a:rPr>
              <a:t>Comparing the Efficiency of Space-Based Imagery to AVIRIS Airborne Data for the Identification of Hemlock Forests to Mitigate Invasive Species Expansion</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053428"/>
            <a:ext cx="12192000" cy="715571"/>
          </a:xfrm>
          <a:prstGeom prst="rect">
            <a:avLst/>
          </a:prstGeom>
        </p:spPr>
      </p:pic>
      <p:sp>
        <p:nvSpPr>
          <p:cNvPr id="3" name="TextBox 2"/>
          <p:cNvSpPr txBox="1"/>
          <p:nvPr/>
        </p:nvSpPr>
        <p:spPr>
          <a:xfrm>
            <a:off x="3155090" y="6215822"/>
            <a:ext cx="7136613" cy="369332"/>
          </a:xfrm>
          <a:prstGeom prst="rect">
            <a:avLst/>
          </a:prstGeom>
          <a:noFill/>
        </p:spPr>
        <p:txBody>
          <a:bodyPr wrap="square" rtlCol="0" anchor="ctr">
            <a:spAutoFit/>
          </a:bodyPr>
          <a:lstStyle/>
          <a:p>
            <a:pPr algn="r"/>
            <a:r>
              <a:rPr lang="en-US" dirty="0">
                <a:solidFill>
                  <a:schemeClr val="bg1"/>
                </a:solidFill>
              </a:rPr>
              <a:t>Maryland – Goddard | Summer 2019</a:t>
            </a:r>
          </a:p>
        </p:txBody>
      </p:sp>
    </p:spTree>
    <p:extLst>
      <p:ext uri="{BB962C8B-B14F-4D97-AF65-F5344CB8AC3E}">
        <p14:creationId xmlns:p14="http://schemas.microsoft.com/office/powerpoint/2010/main" val="29755006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419099"/>
            <a:ext cx="10515600" cy="457201"/>
          </a:xfrm>
        </p:spPr>
        <p:txBody>
          <a:bodyPr>
            <a:normAutofit fontScale="90000"/>
          </a:bodyPr>
          <a:lstStyle/>
          <a:p>
            <a:r>
              <a:rPr lang="en-US" dirty="0"/>
              <a:t>METHODOLOGY – FORECASTING MODEL 2</a:t>
            </a:r>
          </a:p>
        </p:txBody>
      </p:sp>
      <p:sp>
        <p:nvSpPr>
          <p:cNvPr id="8" name="Google Shape;205;g5c43d24095_0_52"/>
          <p:cNvSpPr txBox="1"/>
          <p:nvPr/>
        </p:nvSpPr>
        <p:spPr>
          <a:xfrm>
            <a:off x="5930746" y="1802146"/>
            <a:ext cx="519900" cy="103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6000" b="1">
                <a:solidFill>
                  <a:srgbClr val="FFFFFF"/>
                </a:solidFill>
                <a:latin typeface="Century Gothic"/>
                <a:ea typeface="Century Gothic"/>
                <a:cs typeface="Century Gothic"/>
                <a:sym typeface="Century Gothic"/>
              </a:rPr>
              <a:t>2</a:t>
            </a:r>
            <a:endParaRPr sz="6000" b="1">
              <a:solidFill>
                <a:srgbClr val="FFFFFF"/>
              </a:solidFill>
              <a:latin typeface="Century Gothic"/>
              <a:ea typeface="Century Gothic"/>
              <a:cs typeface="Century Gothic"/>
              <a:sym typeface="Century Gothic"/>
            </a:endParaRPr>
          </a:p>
        </p:txBody>
      </p:sp>
      <p:sp>
        <p:nvSpPr>
          <p:cNvPr id="19" name="Google Shape;207;g5c43d24095_0_52"/>
          <p:cNvSpPr txBox="1">
            <a:spLocks noGrp="1"/>
          </p:cNvSpPr>
          <p:nvPr/>
        </p:nvSpPr>
        <p:spPr>
          <a:xfrm>
            <a:off x="563999" y="3957341"/>
            <a:ext cx="3444002" cy="24186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pPr marL="0" lvl="0" indent="0" algn="ctr">
              <a:buNone/>
            </a:pPr>
            <a:r>
              <a:rPr lang="en-US" sz="3000" b="1" dirty="0">
                <a:solidFill>
                  <a:schemeClr val="tx1">
                    <a:lumMod val="75000"/>
                    <a:lumOff val="25000"/>
                  </a:schemeClr>
                </a:solidFill>
              </a:rPr>
              <a:t>Project</a:t>
            </a:r>
            <a:r>
              <a:rPr lang="en-US" sz="3000" dirty="0">
                <a:solidFill>
                  <a:schemeClr val="tx1">
                    <a:lumMod val="75000"/>
                    <a:lumOff val="25000"/>
                  </a:schemeClr>
                </a:solidFill>
              </a:rPr>
              <a:t> hemlock woolly </a:t>
            </a:r>
            <a:r>
              <a:rPr lang="en-US" sz="3000" dirty="0" err="1">
                <a:solidFill>
                  <a:schemeClr val="tx1">
                    <a:lumMod val="75000"/>
                    <a:lumOff val="25000"/>
                  </a:schemeClr>
                </a:solidFill>
              </a:rPr>
              <a:t>adelgid</a:t>
            </a:r>
            <a:r>
              <a:rPr lang="en-US" sz="3000" dirty="0">
                <a:solidFill>
                  <a:schemeClr val="tx1">
                    <a:lumMod val="75000"/>
                    <a:lumOff val="25000"/>
                  </a:schemeClr>
                </a:solidFill>
              </a:rPr>
              <a:t> effects on hemlock to 2049</a:t>
            </a:r>
            <a:endParaRPr lang="en-US" sz="3000" dirty="0"/>
          </a:p>
        </p:txBody>
      </p:sp>
      <p:sp>
        <p:nvSpPr>
          <p:cNvPr id="5" name="Rectangle 4">
            <a:extLst>
              <a:ext uri="{FF2B5EF4-FFF2-40B4-BE49-F238E27FC236}">
                <a16:creationId xmlns:a16="http://schemas.microsoft.com/office/drawing/2014/main" xmlns="" id="{FA61A5E1-13BF-BD43-9139-135E4744B469}"/>
              </a:ext>
            </a:extLst>
          </p:cNvPr>
          <p:cNvSpPr/>
          <p:nvPr/>
        </p:nvSpPr>
        <p:spPr>
          <a:xfrm>
            <a:off x="5971607" y="3244334"/>
            <a:ext cx="248786" cy="369332"/>
          </a:xfrm>
          <a:prstGeom prst="rect">
            <a:avLst/>
          </a:prstGeom>
        </p:spPr>
        <p:txBody>
          <a:bodyPr wrap="none">
            <a:spAutoFit/>
          </a:bodyPr>
          <a:lstStyle/>
          <a:p>
            <a:r>
              <a:rPr lang="en-US" dirty="0"/>
              <a:t> </a:t>
            </a:r>
          </a:p>
        </p:txBody>
      </p:sp>
      <p:sp>
        <p:nvSpPr>
          <p:cNvPr id="27" name="TextBox 26"/>
          <p:cNvSpPr txBox="1"/>
          <p:nvPr/>
        </p:nvSpPr>
        <p:spPr>
          <a:xfrm>
            <a:off x="7278507" y="3282784"/>
            <a:ext cx="2836921" cy="646331"/>
          </a:xfrm>
          <a:prstGeom prst="rect">
            <a:avLst/>
          </a:prstGeom>
          <a:noFill/>
        </p:spPr>
        <p:txBody>
          <a:bodyPr wrap="square" rtlCol="0">
            <a:spAutoFit/>
          </a:bodyPr>
          <a:lstStyle/>
          <a:p>
            <a:pPr algn="ctr"/>
            <a:r>
              <a:rPr lang="en-US" dirty="0">
                <a:solidFill>
                  <a:schemeClr val="tx1">
                    <a:lumMod val="75000"/>
                    <a:lumOff val="25000"/>
                  </a:schemeClr>
                </a:solidFill>
              </a:rPr>
              <a:t>Trained Random Forest Classification Algorithm</a:t>
            </a:r>
          </a:p>
        </p:txBody>
      </p:sp>
      <p:cxnSp>
        <p:nvCxnSpPr>
          <p:cNvPr id="28" name="Straight Arrow Connector 27"/>
          <p:cNvCxnSpPr>
            <a:cxnSpLocks/>
          </p:cNvCxnSpPr>
          <p:nvPr/>
        </p:nvCxnSpPr>
        <p:spPr>
          <a:xfrm flipH="1">
            <a:off x="8706279" y="5418043"/>
            <a:ext cx="1" cy="424427"/>
          </a:xfrm>
          <a:prstGeom prst="straightConnector1">
            <a:avLst/>
          </a:prstGeom>
          <a:ln w="50800" cap="rnd" cmpd="thickThin">
            <a:solidFill>
              <a:srgbClr val="238754"/>
            </a:solidFill>
            <a:round/>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cxnSpLocks/>
            <a:endCxn id="27" idx="0"/>
          </p:cNvCxnSpPr>
          <p:nvPr/>
        </p:nvCxnSpPr>
        <p:spPr>
          <a:xfrm>
            <a:off x="8689319" y="3012213"/>
            <a:ext cx="7649" cy="270571"/>
          </a:xfrm>
          <a:prstGeom prst="straightConnector1">
            <a:avLst/>
          </a:prstGeom>
          <a:ln w="50800" cap="rnd" cmpd="thickThin">
            <a:solidFill>
              <a:srgbClr val="238754"/>
            </a:solidFill>
            <a:round/>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5445909" y="5878455"/>
            <a:ext cx="6578193" cy="646331"/>
          </a:xfrm>
          <a:prstGeom prst="rect">
            <a:avLst/>
          </a:prstGeom>
          <a:noFill/>
        </p:spPr>
        <p:txBody>
          <a:bodyPr wrap="square" rtlCol="0">
            <a:spAutoFit/>
          </a:bodyPr>
          <a:lstStyle/>
          <a:p>
            <a:pPr algn="ctr"/>
            <a:r>
              <a:rPr lang="en-US" dirty="0">
                <a:solidFill>
                  <a:schemeClr val="tx1">
                    <a:lumMod val="75000"/>
                    <a:lumOff val="25000"/>
                  </a:schemeClr>
                </a:solidFill>
              </a:rPr>
              <a:t>Predicted Hemlock Woolly </a:t>
            </a:r>
          </a:p>
          <a:p>
            <a:pPr algn="ctr"/>
            <a:r>
              <a:rPr lang="en-US" dirty="0">
                <a:solidFill>
                  <a:schemeClr val="tx1">
                    <a:lumMod val="75000"/>
                    <a:lumOff val="25000"/>
                  </a:schemeClr>
                </a:solidFill>
              </a:rPr>
              <a:t>Adelgid Distribution Map</a:t>
            </a:r>
          </a:p>
        </p:txBody>
      </p:sp>
      <p:pic>
        <p:nvPicPr>
          <p:cNvPr id="16" name="Picture 15"/>
          <p:cNvPicPr>
            <a:picLocks/>
          </p:cNvPicPr>
          <p:nvPr/>
        </p:nvPicPr>
        <p:blipFill>
          <a:blip r:embed="rId3"/>
          <a:stretch>
            <a:fillRect/>
          </a:stretch>
        </p:blipFill>
        <p:spPr>
          <a:xfrm>
            <a:off x="10059730" y="1083262"/>
            <a:ext cx="1828800" cy="1828800"/>
          </a:xfrm>
          <a:prstGeom prst="rect">
            <a:avLst/>
          </a:prstGeom>
        </p:spPr>
      </p:pic>
      <p:sp>
        <p:nvSpPr>
          <p:cNvPr id="42" name="TextBox 41"/>
          <p:cNvSpPr txBox="1"/>
          <p:nvPr/>
        </p:nvSpPr>
        <p:spPr>
          <a:xfrm>
            <a:off x="10115428" y="2926027"/>
            <a:ext cx="1799474" cy="276999"/>
          </a:xfrm>
          <a:prstGeom prst="rect">
            <a:avLst/>
          </a:prstGeom>
          <a:noFill/>
        </p:spPr>
        <p:txBody>
          <a:bodyPr wrap="square" rtlCol="0">
            <a:spAutoFit/>
          </a:bodyPr>
          <a:lstStyle/>
          <a:p>
            <a:pPr algn="ctr"/>
            <a:r>
              <a:rPr lang="en-US" sz="1200" dirty="0">
                <a:solidFill>
                  <a:schemeClr val="tx1">
                    <a:lumMod val="75000"/>
                    <a:lumOff val="25000"/>
                  </a:schemeClr>
                </a:solidFill>
              </a:rPr>
              <a:t>HWA Presence</a:t>
            </a:r>
          </a:p>
        </p:txBody>
      </p:sp>
      <p:pic>
        <p:nvPicPr>
          <p:cNvPr id="14" name="Picture 13"/>
          <p:cNvPicPr>
            <a:picLocks/>
          </p:cNvPicPr>
          <p:nvPr/>
        </p:nvPicPr>
        <p:blipFill>
          <a:blip r:embed="rId4"/>
          <a:stretch>
            <a:fillRect/>
          </a:stretch>
        </p:blipFill>
        <p:spPr>
          <a:xfrm>
            <a:off x="5536246" y="1033598"/>
            <a:ext cx="1828800" cy="1828800"/>
          </a:xfrm>
          <a:prstGeom prst="rect">
            <a:avLst/>
          </a:prstGeom>
        </p:spPr>
      </p:pic>
      <p:sp>
        <p:nvSpPr>
          <p:cNvPr id="46" name="TextBox 45"/>
          <p:cNvSpPr txBox="1"/>
          <p:nvPr/>
        </p:nvSpPr>
        <p:spPr>
          <a:xfrm>
            <a:off x="5439076" y="2935822"/>
            <a:ext cx="2207427" cy="276999"/>
          </a:xfrm>
          <a:prstGeom prst="rect">
            <a:avLst/>
          </a:prstGeom>
          <a:noFill/>
        </p:spPr>
        <p:txBody>
          <a:bodyPr wrap="square" rtlCol="0">
            <a:spAutoFit/>
          </a:bodyPr>
          <a:lstStyle/>
          <a:p>
            <a:r>
              <a:rPr lang="en-US" sz="1200" dirty="0">
                <a:solidFill>
                  <a:schemeClr val="tx1">
                    <a:lumMod val="75000"/>
                    <a:lumOff val="25000"/>
                  </a:schemeClr>
                </a:solidFill>
              </a:rPr>
              <a:t>Present Day Temperature</a:t>
            </a:r>
          </a:p>
        </p:txBody>
      </p:sp>
      <p:pic>
        <p:nvPicPr>
          <p:cNvPr id="48" name="Picture 47"/>
          <p:cNvPicPr>
            <a:picLocks/>
          </p:cNvPicPr>
          <p:nvPr/>
        </p:nvPicPr>
        <p:blipFill>
          <a:blip r:embed="rId5"/>
          <a:stretch>
            <a:fillRect/>
          </a:stretch>
        </p:blipFill>
        <p:spPr>
          <a:xfrm>
            <a:off x="10125877" y="4338433"/>
            <a:ext cx="387830" cy="347132"/>
          </a:xfrm>
          <a:prstGeom prst="rect">
            <a:avLst/>
          </a:prstGeom>
        </p:spPr>
      </p:pic>
      <p:pic>
        <p:nvPicPr>
          <p:cNvPr id="49" name="Picture 8" descr="https://lh3.googleusercontent.com/ja8ArM2yX1Ec4SHCR4BhsEy1P8BjliOQy9wZlcGZ4ZZ8S-jzxeh-l8P4Tl-tX6kdfMW6rCLi0KJB49tzrkgUoXBJyqM_qk5rf-X_IjmtTZlaFYumVP_b23lag3Lu-he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61646" y="4338777"/>
            <a:ext cx="388881" cy="346788"/>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0" descr="https://lh3.googleusercontent.com/rIRXazY3TeAHN0eR9HeL9I5WswBrvEcp5zRNTbIaK29CRqcwqK0xwR02kBMb7dmckUXc_Qe11uyE9Le8EkLmCOrJONCG_gHYh3Rrk5J13KoVvxIKLeQ2y2_aXZIo7iQ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35953" y="4473551"/>
            <a:ext cx="387620" cy="332835"/>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6" descr="https://lh3.googleusercontent.com/HzzIBxyo127joSluYMin2RdhTSzqj-xtPw_J-a64dUPGBm3xYts54vbOslkwEW8Ayqc80AIB52q92W8RH3Y4BtxWo5otSJc3nka7EdY-8NqzrXMckVf1xGS3EZiUzEZ_"/>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968950" y="4445960"/>
            <a:ext cx="387830" cy="331045"/>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2" descr="https://lh5.googleusercontent.com/ubHxh8SdrSl8_NOy95YGDZZrRNlBlpKP-x3GZ_DPrpjw_CwIDd794vU17W-L2XeGfgrztXuNHk4GjcaLX7RRkxt0RwZqNacVhkNNTZK91gkNcbWp3S8DyTtcC6dibqR8"/>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00736" y="4586548"/>
            <a:ext cx="416558" cy="38783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p:cNvPicPr>
            <a:picLocks/>
          </p:cNvPicPr>
          <p:nvPr/>
        </p:nvPicPr>
        <p:blipFill>
          <a:blip r:embed="rId3"/>
          <a:stretch>
            <a:fillRect/>
          </a:stretch>
        </p:blipFill>
        <p:spPr>
          <a:xfrm>
            <a:off x="9778654" y="4586548"/>
            <a:ext cx="416558" cy="387830"/>
          </a:xfrm>
          <a:prstGeom prst="rect">
            <a:avLst/>
          </a:prstGeom>
        </p:spPr>
      </p:pic>
      <p:pic>
        <p:nvPicPr>
          <p:cNvPr id="54" name="Picture 53"/>
          <p:cNvPicPr>
            <a:picLocks noChangeAspect="1"/>
          </p:cNvPicPr>
          <p:nvPr/>
        </p:nvPicPr>
        <p:blipFill>
          <a:blip r:embed="rId4"/>
          <a:stretch>
            <a:fillRect/>
          </a:stretch>
        </p:blipFill>
        <p:spPr>
          <a:xfrm>
            <a:off x="7519183" y="4199912"/>
            <a:ext cx="991570" cy="812467"/>
          </a:xfrm>
          <a:prstGeom prst="rect">
            <a:avLst/>
          </a:prstGeom>
        </p:spPr>
      </p:pic>
      <p:sp>
        <p:nvSpPr>
          <p:cNvPr id="55" name="TextBox 54"/>
          <p:cNvSpPr txBox="1"/>
          <p:nvPr/>
        </p:nvSpPr>
        <p:spPr>
          <a:xfrm>
            <a:off x="8510753" y="4352377"/>
            <a:ext cx="372429" cy="461665"/>
          </a:xfrm>
          <a:prstGeom prst="rect">
            <a:avLst/>
          </a:prstGeom>
          <a:noFill/>
        </p:spPr>
        <p:txBody>
          <a:bodyPr wrap="square" rtlCol="0">
            <a:spAutoFit/>
          </a:bodyPr>
          <a:lstStyle/>
          <a:p>
            <a:r>
              <a:rPr lang="en-US" sz="2400" b="1" dirty="0">
                <a:solidFill>
                  <a:srgbClr val="2E8652"/>
                </a:solidFill>
              </a:rPr>
              <a:t>+</a:t>
            </a:r>
          </a:p>
        </p:txBody>
      </p:sp>
      <p:sp>
        <p:nvSpPr>
          <p:cNvPr id="56" name="TextBox 55"/>
          <p:cNvSpPr txBox="1"/>
          <p:nvPr/>
        </p:nvSpPr>
        <p:spPr>
          <a:xfrm>
            <a:off x="6623854" y="5054088"/>
            <a:ext cx="2532232" cy="461665"/>
          </a:xfrm>
          <a:prstGeom prst="rect">
            <a:avLst/>
          </a:prstGeom>
          <a:noFill/>
        </p:spPr>
        <p:txBody>
          <a:bodyPr wrap="square" rtlCol="0">
            <a:spAutoFit/>
          </a:bodyPr>
          <a:lstStyle/>
          <a:p>
            <a:pPr algn="ctr"/>
            <a:r>
              <a:rPr lang="en-US" sz="1200" dirty="0">
                <a:solidFill>
                  <a:schemeClr val="tx1">
                    <a:lumMod val="75000"/>
                    <a:lumOff val="25000"/>
                  </a:schemeClr>
                </a:solidFill>
              </a:rPr>
              <a:t>Future Temperature </a:t>
            </a:r>
          </a:p>
          <a:p>
            <a:pPr algn="ctr"/>
            <a:r>
              <a:rPr lang="en-US" sz="1200" dirty="0">
                <a:solidFill>
                  <a:schemeClr val="tx1">
                    <a:lumMod val="75000"/>
                    <a:lumOff val="25000"/>
                  </a:schemeClr>
                </a:solidFill>
              </a:rPr>
              <a:t>Projection</a:t>
            </a:r>
          </a:p>
        </p:txBody>
      </p:sp>
      <p:cxnSp>
        <p:nvCxnSpPr>
          <p:cNvPr id="60" name="Straight Arrow Connector 59"/>
          <p:cNvCxnSpPr>
            <a:cxnSpLocks/>
          </p:cNvCxnSpPr>
          <p:nvPr/>
        </p:nvCxnSpPr>
        <p:spPr>
          <a:xfrm>
            <a:off x="8696968" y="3895249"/>
            <a:ext cx="0" cy="304217"/>
          </a:xfrm>
          <a:prstGeom prst="straightConnector1">
            <a:avLst/>
          </a:prstGeom>
          <a:ln w="50800" cap="rnd" cmpd="thickThin">
            <a:solidFill>
              <a:srgbClr val="238754"/>
            </a:solidFill>
            <a:round/>
            <a:tailEnd type="triangle"/>
          </a:ln>
        </p:spPr>
        <p:style>
          <a:lnRef idx="1">
            <a:schemeClr val="accent1"/>
          </a:lnRef>
          <a:fillRef idx="0">
            <a:schemeClr val="accent1"/>
          </a:fillRef>
          <a:effectRef idx="0">
            <a:schemeClr val="accent1"/>
          </a:effectRef>
          <a:fontRef idx="minor">
            <a:schemeClr val="tx1"/>
          </a:fontRef>
        </p:style>
      </p:cxnSp>
      <p:sp>
        <p:nvSpPr>
          <p:cNvPr id="65" name="Rectangle 64"/>
          <p:cNvSpPr/>
          <p:nvPr/>
        </p:nvSpPr>
        <p:spPr>
          <a:xfrm>
            <a:off x="151215" y="6365165"/>
            <a:ext cx="1178528" cy="276999"/>
          </a:xfrm>
          <a:prstGeom prst="rect">
            <a:avLst/>
          </a:prstGeom>
        </p:spPr>
        <p:txBody>
          <a:bodyPr wrap="none">
            <a:spAutoFit/>
          </a:bodyPr>
          <a:lstStyle/>
          <a:p>
            <a:r>
              <a:rPr lang="en-US" sz="1200" dirty="0">
                <a:solidFill>
                  <a:schemeClr val="tx1">
                    <a:lumMod val="75000"/>
                    <a:lumOff val="25000"/>
                  </a:schemeClr>
                </a:solidFill>
              </a:rPr>
              <a:t>Image: NASA</a:t>
            </a:r>
            <a:endParaRPr lang="en-US" sz="1200" dirty="0"/>
          </a:p>
        </p:txBody>
      </p:sp>
      <p:sp>
        <p:nvSpPr>
          <p:cNvPr id="66" name="TextBox 65"/>
          <p:cNvSpPr txBox="1"/>
          <p:nvPr/>
        </p:nvSpPr>
        <p:spPr>
          <a:xfrm>
            <a:off x="8770441" y="5054088"/>
            <a:ext cx="1893706" cy="646331"/>
          </a:xfrm>
          <a:prstGeom prst="rect">
            <a:avLst/>
          </a:prstGeom>
          <a:noFill/>
        </p:spPr>
        <p:txBody>
          <a:bodyPr wrap="square" rtlCol="0">
            <a:spAutoFit/>
          </a:bodyPr>
          <a:lstStyle/>
          <a:p>
            <a:pPr algn="ctr"/>
            <a:r>
              <a:rPr lang="en-US" sz="1200" dirty="0">
                <a:solidFill>
                  <a:schemeClr val="tx1">
                    <a:lumMod val="75000"/>
                    <a:lumOff val="25000"/>
                  </a:schemeClr>
                </a:solidFill>
              </a:rPr>
              <a:t>Original Model Parameters</a:t>
            </a:r>
          </a:p>
          <a:p>
            <a:pPr algn="ctr"/>
            <a:endParaRPr lang="en-US" sz="1200" dirty="0">
              <a:solidFill>
                <a:schemeClr val="tx1">
                  <a:lumMod val="75000"/>
                  <a:lumOff val="25000"/>
                </a:schemeClr>
              </a:solidFill>
            </a:endParaRPr>
          </a:p>
        </p:txBody>
      </p:sp>
      <p:pic>
        <p:nvPicPr>
          <p:cNvPr id="67" name="Picture 66"/>
          <p:cNvPicPr>
            <a:picLocks/>
          </p:cNvPicPr>
          <p:nvPr/>
        </p:nvPicPr>
        <p:blipFill>
          <a:blip r:embed="rId10">
            <a:extLst>
              <a:ext uri="{28A0092B-C50C-407E-A947-70E740481C1C}">
                <a14:useLocalDpi xmlns:a14="http://schemas.microsoft.com/office/drawing/2010/main" val="0"/>
              </a:ext>
            </a:extLst>
          </a:blip>
          <a:stretch>
            <a:fillRect/>
          </a:stretch>
        </p:blipFill>
        <p:spPr>
          <a:xfrm>
            <a:off x="988616" y="1304534"/>
            <a:ext cx="2807208" cy="2386584"/>
          </a:xfrm>
          <a:prstGeom prst="hexagon">
            <a:avLst/>
          </a:prstGeom>
          <a:ln w="76200">
            <a:solidFill>
              <a:srgbClr val="2E8652"/>
            </a:solidFill>
          </a:ln>
        </p:spPr>
      </p:pic>
      <p:sp>
        <p:nvSpPr>
          <p:cNvPr id="68" name="Google Shape;204;g5c43d24095_0_52"/>
          <p:cNvSpPr txBox="1"/>
          <p:nvPr/>
        </p:nvSpPr>
        <p:spPr>
          <a:xfrm>
            <a:off x="2132270" y="1863612"/>
            <a:ext cx="519900" cy="110641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7000" b="1" dirty="0">
                <a:solidFill>
                  <a:schemeClr val="bg1"/>
                </a:solidFill>
                <a:latin typeface="Century Gothic"/>
                <a:ea typeface="Century Gothic"/>
                <a:cs typeface="Century Gothic"/>
                <a:sym typeface="Century Gothic"/>
              </a:rPr>
              <a:t>2</a:t>
            </a:r>
            <a:endParaRPr sz="7000" b="1" dirty="0">
              <a:solidFill>
                <a:schemeClr val="bg1"/>
              </a:solidFill>
              <a:latin typeface="Century Gothic"/>
              <a:ea typeface="Century Gothic"/>
              <a:cs typeface="Century Gothic"/>
              <a:sym typeface="Century Gothic"/>
            </a:endParaRPr>
          </a:p>
        </p:txBody>
      </p:sp>
      <p:sp>
        <p:nvSpPr>
          <p:cNvPr id="6" name="TextBox 5">
            <a:extLst>
              <a:ext uri="{FF2B5EF4-FFF2-40B4-BE49-F238E27FC236}">
                <a16:creationId xmlns:a16="http://schemas.microsoft.com/office/drawing/2014/main" xmlns="" id="{CA0D7ACD-F0C3-784E-A0A0-24350072EAC7}"/>
              </a:ext>
            </a:extLst>
          </p:cNvPr>
          <p:cNvSpPr txBox="1"/>
          <p:nvPr/>
        </p:nvSpPr>
        <p:spPr>
          <a:xfrm>
            <a:off x="7759546" y="1083262"/>
            <a:ext cx="1893467" cy="1754326"/>
          </a:xfrm>
          <a:prstGeom prst="rect">
            <a:avLst/>
          </a:prstGeom>
          <a:solidFill>
            <a:schemeClr val="accent6">
              <a:lumMod val="60000"/>
              <a:lumOff val="40000"/>
            </a:schemeClr>
          </a:solidFill>
          <a:ln w="38100">
            <a:solidFill>
              <a:schemeClr val="accent6">
                <a:lumMod val="50000"/>
              </a:schemeClr>
            </a:solidFill>
          </a:ln>
        </p:spPr>
        <p:txBody>
          <a:bodyPr wrap="none" rtlCol="0">
            <a:spAutoFit/>
          </a:bodyPr>
          <a:lstStyle/>
          <a:p>
            <a:endParaRPr lang="en-US" dirty="0"/>
          </a:p>
          <a:p>
            <a:endParaRPr lang="en-US" dirty="0"/>
          </a:p>
          <a:p>
            <a:r>
              <a:rPr lang="en-US" dirty="0"/>
              <a:t>Original Model </a:t>
            </a:r>
          </a:p>
          <a:p>
            <a:pPr algn="ctr"/>
            <a:r>
              <a:rPr lang="en-US" dirty="0"/>
              <a:t>Parameters</a:t>
            </a:r>
          </a:p>
          <a:p>
            <a:pPr algn="ctr"/>
            <a:endParaRPr lang="en-US" dirty="0"/>
          </a:p>
          <a:p>
            <a:pPr algn="ctr"/>
            <a:endParaRPr lang="en-US" dirty="0"/>
          </a:p>
        </p:txBody>
      </p:sp>
      <p:sp>
        <p:nvSpPr>
          <p:cNvPr id="43" name="TextBox 42">
            <a:extLst>
              <a:ext uri="{FF2B5EF4-FFF2-40B4-BE49-F238E27FC236}">
                <a16:creationId xmlns:a16="http://schemas.microsoft.com/office/drawing/2014/main" xmlns="" id="{2060EFE6-6C9C-0840-96D3-F5E4E2B11CCC}"/>
              </a:ext>
            </a:extLst>
          </p:cNvPr>
          <p:cNvSpPr txBox="1"/>
          <p:nvPr/>
        </p:nvSpPr>
        <p:spPr>
          <a:xfrm>
            <a:off x="7376081" y="1729592"/>
            <a:ext cx="372429" cy="461665"/>
          </a:xfrm>
          <a:prstGeom prst="rect">
            <a:avLst/>
          </a:prstGeom>
          <a:noFill/>
        </p:spPr>
        <p:txBody>
          <a:bodyPr wrap="square" rtlCol="0">
            <a:spAutoFit/>
          </a:bodyPr>
          <a:lstStyle/>
          <a:p>
            <a:r>
              <a:rPr lang="en-US" sz="2400" b="1" dirty="0">
                <a:solidFill>
                  <a:srgbClr val="2E8652"/>
                </a:solidFill>
              </a:rPr>
              <a:t>+</a:t>
            </a:r>
          </a:p>
        </p:txBody>
      </p:sp>
      <p:sp>
        <p:nvSpPr>
          <p:cNvPr id="44" name="TextBox 43">
            <a:extLst>
              <a:ext uri="{FF2B5EF4-FFF2-40B4-BE49-F238E27FC236}">
                <a16:creationId xmlns:a16="http://schemas.microsoft.com/office/drawing/2014/main" xmlns="" id="{15D0BEDC-C732-D543-9D6E-395C4AA5B305}"/>
              </a:ext>
            </a:extLst>
          </p:cNvPr>
          <p:cNvSpPr txBox="1"/>
          <p:nvPr/>
        </p:nvSpPr>
        <p:spPr>
          <a:xfrm>
            <a:off x="9664049" y="1729592"/>
            <a:ext cx="372429" cy="461665"/>
          </a:xfrm>
          <a:prstGeom prst="rect">
            <a:avLst/>
          </a:prstGeom>
          <a:noFill/>
        </p:spPr>
        <p:txBody>
          <a:bodyPr wrap="square" rtlCol="0">
            <a:spAutoFit/>
          </a:bodyPr>
          <a:lstStyle/>
          <a:p>
            <a:r>
              <a:rPr lang="en-US" sz="2400" b="1" dirty="0">
                <a:solidFill>
                  <a:srgbClr val="2E8652"/>
                </a:solidFill>
              </a:rPr>
              <a:t>+</a:t>
            </a:r>
          </a:p>
        </p:txBody>
      </p:sp>
    </p:spTree>
    <p:extLst>
      <p:ext uri="{BB962C8B-B14F-4D97-AF65-F5344CB8AC3E}">
        <p14:creationId xmlns:p14="http://schemas.microsoft.com/office/powerpoint/2010/main" val="5042237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419099"/>
            <a:ext cx="10515600" cy="457201"/>
          </a:xfrm>
        </p:spPr>
        <p:txBody>
          <a:bodyPr>
            <a:normAutofit fontScale="90000"/>
          </a:bodyPr>
          <a:lstStyle/>
          <a:p>
            <a:r>
              <a:rPr lang="en-US" dirty="0"/>
              <a:t>METHODOLOGY</a:t>
            </a:r>
          </a:p>
        </p:txBody>
      </p:sp>
      <p:sp>
        <p:nvSpPr>
          <p:cNvPr id="8" name="Google Shape;205;g5c43d24095_0_52"/>
          <p:cNvSpPr txBox="1"/>
          <p:nvPr/>
        </p:nvSpPr>
        <p:spPr>
          <a:xfrm>
            <a:off x="5930746" y="1802146"/>
            <a:ext cx="519900" cy="103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6000" b="1">
                <a:solidFill>
                  <a:srgbClr val="FFFFFF"/>
                </a:solidFill>
                <a:latin typeface="Century Gothic"/>
                <a:ea typeface="Century Gothic"/>
                <a:cs typeface="Century Gothic"/>
                <a:sym typeface="Century Gothic"/>
              </a:rPr>
              <a:t>2</a:t>
            </a:r>
            <a:endParaRPr sz="6000" b="1">
              <a:solidFill>
                <a:srgbClr val="FFFFFF"/>
              </a:solidFill>
              <a:latin typeface="Century Gothic"/>
              <a:ea typeface="Century Gothic"/>
              <a:cs typeface="Century Gothic"/>
              <a:sym typeface="Century Gothic"/>
            </a:endParaRPr>
          </a:p>
        </p:txBody>
      </p:sp>
      <p:sp>
        <p:nvSpPr>
          <p:cNvPr id="9" name="Google Shape;206;g5c43d24095_0_52"/>
          <p:cNvSpPr txBox="1"/>
          <p:nvPr/>
        </p:nvSpPr>
        <p:spPr>
          <a:xfrm>
            <a:off x="9964483" y="1802146"/>
            <a:ext cx="519900" cy="103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6000" b="1" dirty="0">
                <a:solidFill>
                  <a:srgbClr val="FFFFFF"/>
                </a:solidFill>
                <a:latin typeface="Century Gothic"/>
                <a:ea typeface="Century Gothic"/>
                <a:cs typeface="Century Gothic"/>
                <a:sym typeface="Century Gothic"/>
              </a:rPr>
              <a:t>3</a:t>
            </a:r>
            <a:endParaRPr sz="6000" b="1" dirty="0">
              <a:solidFill>
                <a:srgbClr val="FFFFFF"/>
              </a:solidFill>
              <a:latin typeface="Century Gothic"/>
              <a:ea typeface="Century Gothic"/>
              <a:cs typeface="Century Gothic"/>
              <a:sym typeface="Century Gothic"/>
            </a:endParaRPr>
          </a:p>
        </p:txBody>
      </p:sp>
      <p:sp>
        <p:nvSpPr>
          <p:cNvPr id="10" name="Google Shape;208;g5c43d24095_0_52"/>
          <p:cNvSpPr txBox="1">
            <a:spLocks noGrp="1"/>
          </p:cNvSpPr>
          <p:nvPr/>
        </p:nvSpPr>
        <p:spPr>
          <a:xfrm>
            <a:off x="5175423" y="691171"/>
            <a:ext cx="2359152" cy="1073529"/>
          </a:xfrm>
          <a:prstGeom prst="rect">
            <a:avLst/>
          </a:prstGeom>
          <a:solidFill>
            <a:srgbClr val="2E8652">
              <a:alpha val="49800"/>
            </a:srgbClr>
          </a:solidFill>
          <a:ln w="76200" cap="flat" cmpd="sng">
            <a:solidFill>
              <a:srgbClr val="2E8652"/>
            </a:solidFill>
            <a:prstDash val="solid"/>
            <a:round/>
            <a:headEnd type="none" w="sm" len="sm"/>
            <a:tailEnd type="none" w="sm" len="sm"/>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pPr marL="0" lvl="0" indent="0" algn="ctr" rtl="0">
              <a:lnSpc>
                <a:spcPct val="100000"/>
              </a:lnSpc>
              <a:spcBef>
                <a:spcPts val="1000"/>
              </a:spcBef>
              <a:spcAft>
                <a:spcPts val="0"/>
              </a:spcAft>
              <a:buNone/>
            </a:pPr>
            <a:r>
              <a:rPr lang="en-US" dirty="0">
                <a:solidFill>
                  <a:schemeClr val="tx1">
                    <a:lumMod val="75000"/>
                    <a:lumOff val="25000"/>
                  </a:schemeClr>
                </a:solidFill>
              </a:rPr>
              <a:t>Individual Model</a:t>
            </a:r>
            <a:endParaRPr sz="1800" dirty="0">
              <a:solidFill>
                <a:schemeClr val="tx1">
                  <a:lumMod val="75000"/>
                  <a:lumOff val="25000"/>
                </a:schemeClr>
              </a:solidFill>
            </a:endParaRPr>
          </a:p>
        </p:txBody>
      </p:sp>
      <p:sp>
        <p:nvSpPr>
          <p:cNvPr id="11" name="Google Shape;209;g5c43d24095_0_52"/>
          <p:cNvSpPr txBox="1">
            <a:spLocks noGrp="1" noChangeAspect="1"/>
          </p:cNvSpPr>
          <p:nvPr/>
        </p:nvSpPr>
        <p:spPr>
          <a:xfrm>
            <a:off x="9030883" y="691170"/>
            <a:ext cx="2843791" cy="1366179"/>
          </a:xfrm>
          <a:prstGeom prst="rect">
            <a:avLst/>
          </a:prstGeom>
          <a:solidFill>
            <a:srgbClr val="2E8652">
              <a:alpha val="49800"/>
            </a:srgbClr>
          </a:solidFill>
          <a:ln w="76200" cap="flat" cmpd="sng">
            <a:solidFill>
              <a:srgbClr val="2E8652"/>
            </a:solidFill>
            <a:prstDash val="solid"/>
            <a:round/>
            <a:headEnd type="none" w="sm" len="sm"/>
            <a:tailEnd type="none" w="sm" len="sm"/>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pPr marL="0" lvl="0" indent="0" algn="ctr" rtl="0">
              <a:spcBef>
                <a:spcPts val="1000"/>
              </a:spcBef>
              <a:spcAft>
                <a:spcPts val="0"/>
              </a:spcAft>
              <a:buNone/>
            </a:pPr>
            <a:r>
              <a:rPr lang="en-US" dirty="0">
                <a:solidFill>
                  <a:schemeClr val="tx1">
                    <a:lumMod val="75000"/>
                    <a:lumOff val="25000"/>
                  </a:schemeClr>
                </a:solidFill>
              </a:rPr>
              <a:t>2018 Ground Validation Data</a:t>
            </a:r>
            <a:endParaRPr sz="1800" dirty="0">
              <a:solidFill>
                <a:schemeClr val="tx1">
                  <a:lumMod val="75000"/>
                  <a:lumOff val="25000"/>
                </a:schemeClr>
              </a:solidFill>
            </a:endParaRPr>
          </a:p>
        </p:txBody>
      </p:sp>
      <p:sp>
        <p:nvSpPr>
          <p:cNvPr id="12" name="Google Shape;210;g5c43d24095_0_52"/>
          <p:cNvSpPr txBox="1">
            <a:spLocks noGrp="1"/>
          </p:cNvSpPr>
          <p:nvPr/>
        </p:nvSpPr>
        <p:spPr>
          <a:xfrm>
            <a:off x="7078308" y="2954746"/>
            <a:ext cx="2286900" cy="1189500"/>
          </a:xfrm>
          <a:prstGeom prst="rect">
            <a:avLst/>
          </a:prstGeom>
          <a:solidFill>
            <a:srgbClr val="2E8652">
              <a:alpha val="49800"/>
            </a:srgbClr>
          </a:solidFill>
          <a:ln w="76200" cap="flat" cmpd="sng">
            <a:solidFill>
              <a:srgbClr val="2E8652"/>
            </a:solidFill>
            <a:prstDash val="solid"/>
            <a:round/>
            <a:headEnd type="none" w="sm" len="sm"/>
            <a:tailEnd type="none" w="sm" len="sm"/>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pPr marL="0" lvl="0" indent="0" algn="ctr" rtl="0">
              <a:spcBef>
                <a:spcPts val="1000"/>
              </a:spcBef>
              <a:spcAft>
                <a:spcPts val="0"/>
              </a:spcAft>
              <a:buNone/>
            </a:pPr>
            <a:r>
              <a:rPr lang="en-US" dirty="0">
                <a:solidFill>
                  <a:schemeClr val="tx1">
                    <a:lumMod val="75000"/>
                    <a:lumOff val="25000"/>
                  </a:schemeClr>
                </a:solidFill>
              </a:rPr>
              <a:t>Spatial</a:t>
            </a:r>
            <a:endParaRPr dirty="0">
              <a:solidFill>
                <a:schemeClr val="tx1">
                  <a:lumMod val="75000"/>
                  <a:lumOff val="25000"/>
                </a:schemeClr>
              </a:solidFill>
            </a:endParaRPr>
          </a:p>
          <a:p>
            <a:pPr marL="0" lvl="0" indent="0" algn="ctr" rtl="0">
              <a:spcBef>
                <a:spcPts val="1000"/>
              </a:spcBef>
              <a:spcAft>
                <a:spcPts val="0"/>
              </a:spcAft>
              <a:buNone/>
            </a:pPr>
            <a:r>
              <a:rPr lang="en-US" dirty="0">
                <a:solidFill>
                  <a:schemeClr val="tx1">
                    <a:lumMod val="75000"/>
                    <a:lumOff val="25000"/>
                  </a:schemeClr>
                </a:solidFill>
              </a:rPr>
              <a:t>Join</a:t>
            </a:r>
            <a:endParaRPr dirty="0">
              <a:solidFill>
                <a:schemeClr val="tx1">
                  <a:lumMod val="75000"/>
                  <a:lumOff val="25000"/>
                </a:schemeClr>
              </a:solidFill>
            </a:endParaRPr>
          </a:p>
        </p:txBody>
      </p:sp>
      <p:sp>
        <p:nvSpPr>
          <p:cNvPr id="13" name="Google Shape;211;g5c43d24095_0_52"/>
          <p:cNvSpPr txBox="1">
            <a:spLocks noGrp="1"/>
          </p:cNvSpPr>
          <p:nvPr/>
        </p:nvSpPr>
        <p:spPr>
          <a:xfrm>
            <a:off x="7069908" y="5190896"/>
            <a:ext cx="2286900" cy="1189500"/>
          </a:xfrm>
          <a:prstGeom prst="rect">
            <a:avLst/>
          </a:prstGeom>
          <a:solidFill>
            <a:srgbClr val="78D34E">
              <a:alpha val="36540"/>
            </a:srgbClr>
          </a:solidFill>
          <a:ln w="76200" cap="flat" cmpd="sng">
            <a:solidFill>
              <a:srgbClr val="7EB761"/>
            </a:solidFill>
            <a:prstDash val="solid"/>
            <a:round/>
            <a:headEnd type="none" w="sm" len="sm"/>
            <a:tailEnd type="none" w="sm" len="sm"/>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pPr marL="0" lvl="0" indent="0" algn="ctr" rtl="0">
              <a:spcBef>
                <a:spcPts val="1000"/>
              </a:spcBef>
              <a:spcAft>
                <a:spcPts val="0"/>
              </a:spcAft>
              <a:buNone/>
            </a:pPr>
            <a:r>
              <a:rPr lang="en-US" dirty="0">
                <a:solidFill>
                  <a:schemeClr val="tx1">
                    <a:lumMod val="75000"/>
                    <a:lumOff val="25000"/>
                  </a:schemeClr>
                </a:solidFill>
              </a:rPr>
              <a:t>Accuracy</a:t>
            </a:r>
            <a:endParaRPr dirty="0">
              <a:solidFill>
                <a:schemeClr val="tx1">
                  <a:lumMod val="75000"/>
                  <a:lumOff val="25000"/>
                </a:schemeClr>
              </a:solidFill>
            </a:endParaRPr>
          </a:p>
          <a:p>
            <a:pPr marL="0" lvl="0" indent="0" algn="ctr" rtl="0">
              <a:spcBef>
                <a:spcPts val="1000"/>
              </a:spcBef>
              <a:spcAft>
                <a:spcPts val="0"/>
              </a:spcAft>
              <a:buNone/>
            </a:pPr>
            <a:r>
              <a:rPr lang="en-US" dirty="0">
                <a:solidFill>
                  <a:schemeClr val="tx1">
                    <a:lumMod val="75000"/>
                    <a:lumOff val="25000"/>
                  </a:schemeClr>
                </a:solidFill>
              </a:rPr>
              <a:t>Assessment</a:t>
            </a:r>
            <a:endParaRPr dirty="0">
              <a:solidFill>
                <a:schemeClr val="tx1">
                  <a:lumMod val="75000"/>
                  <a:lumOff val="25000"/>
                </a:schemeClr>
              </a:solidFill>
            </a:endParaRPr>
          </a:p>
        </p:txBody>
      </p:sp>
      <p:cxnSp>
        <p:nvCxnSpPr>
          <p:cNvPr id="14" name="Google Shape;212;g5c43d24095_0_52"/>
          <p:cNvCxnSpPr>
            <a:stCxn id="10" idx="3"/>
          </p:cNvCxnSpPr>
          <p:nvPr/>
        </p:nvCxnSpPr>
        <p:spPr>
          <a:xfrm>
            <a:off x="7534575" y="1227936"/>
            <a:ext cx="1496308" cy="5109"/>
          </a:xfrm>
          <a:prstGeom prst="straightConnector1">
            <a:avLst/>
          </a:prstGeom>
          <a:noFill/>
          <a:ln w="76200" cap="flat" cmpd="sng">
            <a:solidFill>
              <a:srgbClr val="2E8652"/>
            </a:solidFill>
            <a:prstDash val="solid"/>
            <a:round/>
            <a:headEnd type="none" w="med" len="med"/>
            <a:tailEnd type="none" w="med" len="med"/>
          </a:ln>
        </p:spPr>
      </p:cxnSp>
      <p:cxnSp>
        <p:nvCxnSpPr>
          <p:cNvPr id="15" name="Google Shape;213;g5c43d24095_0_52"/>
          <p:cNvCxnSpPr>
            <a:stCxn id="12" idx="0"/>
          </p:cNvCxnSpPr>
          <p:nvPr/>
        </p:nvCxnSpPr>
        <p:spPr>
          <a:xfrm rot="10800000">
            <a:off x="8210658" y="1233046"/>
            <a:ext cx="11100" cy="1721700"/>
          </a:xfrm>
          <a:prstGeom prst="straightConnector1">
            <a:avLst/>
          </a:prstGeom>
          <a:noFill/>
          <a:ln w="76200" cap="flat" cmpd="sng">
            <a:solidFill>
              <a:srgbClr val="2E8652"/>
            </a:solidFill>
            <a:prstDash val="solid"/>
            <a:round/>
            <a:headEnd type="stealth" w="med" len="med"/>
            <a:tailEnd type="none" w="med" len="med"/>
          </a:ln>
        </p:spPr>
      </p:cxnSp>
      <p:cxnSp>
        <p:nvCxnSpPr>
          <p:cNvPr id="16" name="Google Shape;214;g5c43d24095_0_52"/>
          <p:cNvCxnSpPr>
            <a:stCxn id="13" idx="0"/>
            <a:endCxn id="12" idx="2"/>
          </p:cNvCxnSpPr>
          <p:nvPr/>
        </p:nvCxnSpPr>
        <p:spPr>
          <a:xfrm rot="10800000" flipH="1">
            <a:off x="8213358" y="4144196"/>
            <a:ext cx="8400" cy="1046700"/>
          </a:xfrm>
          <a:prstGeom prst="straightConnector1">
            <a:avLst/>
          </a:prstGeom>
          <a:noFill/>
          <a:ln w="76200" cap="flat" cmpd="sng">
            <a:solidFill>
              <a:srgbClr val="2E8652"/>
            </a:solidFill>
            <a:prstDash val="solid"/>
            <a:round/>
            <a:headEnd type="stealth" w="med" len="med"/>
            <a:tailEnd type="none" w="med" len="med"/>
          </a:ln>
        </p:spPr>
      </p:cxnSp>
      <p:pic>
        <p:nvPicPr>
          <p:cNvPr id="17" name="Google Shape;203;g5c43d24095_0_52"/>
          <p:cNvPicPr preferRelativeResize="0"/>
          <p:nvPr/>
        </p:nvPicPr>
        <p:blipFill rotWithShape="1">
          <a:blip r:embed="rId3">
            <a:alphaModFix/>
          </a:blip>
          <a:srcRect l="18855" r="13754"/>
          <a:stretch/>
        </p:blipFill>
        <p:spPr>
          <a:xfrm>
            <a:off x="987552" y="1307592"/>
            <a:ext cx="2822644" cy="2370384"/>
          </a:xfrm>
          <a:prstGeom prst="hexagon">
            <a:avLst>
              <a:gd name="adj" fmla="val 25000"/>
              <a:gd name="vf" fmla="val 115470"/>
            </a:avLst>
          </a:prstGeom>
          <a:noFill/>
          <a:ln w="76200">
            <a:solidFill>
              <a:srgbClr val="2E8652"/>
            </a:solidFill>
          </a:ln>
        </p:spPr>
      </p:pic>
      <p:sp>
        <p:nvSpPr>
          <p:cNvPr id="18" name="Google Shape;204;g5c43d24095_0_52"/>
          <p:cNvSpPr txBox="1"/>
          <p:nvPr/>
        </p:nvSpPr>
        <p:spPr>
          <a:xfrm>
            <a:off x="2138924" y="1897654"/>
            <a:ext cx="519900" cy="119025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7000" b="1" dirty="0">
                <a:solidFill>
                  <a:srgbClr val="FFFFFF"/>
                </a:solidFill>
                <a:latin typeface="Century Gothic"/>
                <a:ea typeface="Century Gothic"/>
                <a:cs typeface="Century Gothic"/>
                <a:sym typeface="Century Gothic"/>
              </a:rPr>
              <a:t>3</a:t>
            </a:r>
            <a:endParaRPr sz="7000" b="1" dirty="0">
              <a:solidFill>
                <a:srgbClr val="FFFFFF"/>
              </a:solidFill>
              <a:latin typeface="Century Gothic"/>
              <a:ea typeface="Century Gothic"/>
              <a:cs typeface="Century Gothic"/>
              <a:sym typeface="Century Gothic"/>
            </a:endParaRPr>
          </a:p>
        </p:txBody>
      </p:sp>
      <p:sp>
        <p:nvSpPr>
          <p:cNvPr id="19" name="Google Shape;207;g5c43d24095_0_52"/>
          <p:cNvSpPr txBox="1">
            <a:spLocks noGrp="1"/>
          </p:cNvSpPr>
          <p:nvPr/>
        </p:nvSpPr>
        <p:spPr>
          <a:xfrm>
            <a:off x="495300" y="4000349"/>
            <a:ext cx="3554186" cy="1882526"/>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pPr marL="0" lvl="0" indent="0" algn="ctr" rtl="0">
              <a:spcBef>
                <a:spcPts val="1000"/>
              </a:spcBef>
              <a:spcAft>
                <a:spcPts val="0"/>
              </a:spcAft>
              <a:buNone/>
            </a:pPr>
            <a:r>
              <a:rPr lang="en-US" sz="3000" b="1" dirty="0">
                <a:solidFill>
                  <a:schemeClr val="tx1">
                    <a:lumMod val="75000"/>
                    <a:lumOff val="25000"/>
                  </a:schemeClr>
                </a:solidFill>
              </a:rPr>
              <a:t>Determine </a:t>
            </a:r>
            <a:r>
              <a:rPr lang="en-US" sz="3000" dirty="0">
                <a:solidFill>
                  <a:schemeClr val="tx1">
                    <a:lumMod val="75000"/>
                    <a:lumOff val="25000"/>
                  </a:schemeClr>
                </a:solidFill>
              </a:rPr>
              <a:t>accuracy of </a:t>
            </a:r>
            <a:r>
              <a:rPr lang="en-US" sz="3000" dirty="0" err="1">
                <a:solidFill>
                  <a:schemeClr val="tx1">
                    <a:lumMod val="75000"/>
                    <a:lumOff val="25000"/>
                  </a:schemeClr>
                </a:solidFill>
              </a:rPr>
              <a:t>spaceborne</a:t>
            </a:r>
            <a:r>
              <a:rPr lang="en-US" sz="3000" dirty="0">
                <a:solidFill>
                  <a:schemeClr val="tx1">
                    <a:lumMod val="75000"/>
                    <a:lumOff val="25000"/>
                  </a:schemeClr>
                </a:solidFill>
              </a:rPr>
              <a:t> and airborne models</a:t>
            </a:r>
            <a:endParaRPr sz="3000" dirty="0">
              <a:solidFill>
                <a:schemeClr val="tx1">
                  <a:lumMod val="75000"/>
                  <a:lumOff val="25000"/>
                </a:schemeClr>
              </a:solidFill>
            </a:endParaRPr>
          </a:p>
        </p:txBody>
      </p:sp>
      <p:sp>
        <p:nvSpPr>
          <p:cNvPr id="4" name="Rectangle 3">
            <a:extLst>
              <a:ext uri="{FF2B5EF4-FFF2-40B4-BE49-F238E27FC236}">
                <a16:creationId xmlns:a16="http://schemas.microsoft.com/office/drawing/2014/main" xmlns="" id="{7252080C-E4CA-DA45-8B4F-AD0BD9928B94}"/>
              </a:ext>
            </a:extLst>
          </p:cNvPr>
          <p:cNvSpPr/>
          <p:nvPr/>
        </p:nvSpPr>
        <p:spPr>
          <a:xfrm>
            <a:off x="3028941" y="3244334"/>
            <a:ext cx="3191452" cy="369332"/>
          </a:xfrm>
          <a:prstGeom prst="rect">
            <a:avLst/>
          </a:prstGeom>
        </p:spPr>
        <p:txBody>
          <a:bodyPr wrap="square">
            <a:spAutoFit/>
          </a:bodyPr>
          <a:lstStyle/>
          <a:p>
            <a:r>
              <a:rPr lang="en-US" dirty="0"/>
              <a:t> </a:t>
            </a:r>
          </a:p>
        </p:txBody>
      </p:sp>
      <p:sp>
        <p:nvSpPr>
          <p:cNvPr id="5" name="Rectangle 4">
            <a:extLst>
              <a:ext uri="{FF2B5EF4-FFF2-40B4-BE49-F238E27FC236}">
                <a16:creationId xmlns:a16="http://schemas.microsoft.com/office/drawing/2014/main" xmlns="" id="{FA61A5E1-13BF-BD43-9139-135E4744B469}"/>
              </a:ext>
            </a:extLst>
          </p:cNvPr>
          <p:cNvSpPr/>
          <p:nvPr/>
        </p:nvSpPr>
        <p:spPr>
          <a:xfrm>
            <a:off x="5971607" y="3244334"/>
            <a:ext cx="248786" cy="369332"/>
          </a:xfrm>
          <a:prstGeom prst="rect">
            <a:avLst/>
          </a:prstGeom>
        </p:spPr>
        <p:txBody>
          <a:bodyPr wrap="none">
            <a:spAutoFit/>
          </a:bodyPr>
          <a:lstStyle/>
          <a:p>
            <a:r>
              <a:rPr lang="en-US" dirty="0"/>
              <a:t> </a:t>
            </a:r>
          </a:p>
        </p:txBody>
      </p:sp>
    </p:spTree>
    <p:extLst>
      <p:ext uri="{BB962C8B-B14F-4D97-AF65-F5344CB8AC3E}">
        <p14:creationId xmlns:p14="http://schemas.microsoft.com/office/powerpoint/2010/main" val="38814775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Autofit/>
          </a:bodyPr>
          <a:lstStyle/>
          <a:p>
            <a:r>
              <a:rPr lang="en-US" sz="4000" dirty="0"/>
              <a:t>NASA SATELLITES/SENSORS</a:t>
            </a:r>
          </a:p>
        </p:txBody>
      </p:sp>
      <p:sp>
        <p:nvSpPr>
          <p:cNvPr id="8" name="Content Placeholder 7"/>
          <p:cNvSpPr>
            <a:spLocks noGrp="1"/>
          </p:cNvSpPr>
          <p:nvPr>
            <p:ph sz="quarter" idx="10"/>
          </p:nvPr>
        </p:nvSpPr>
        <p:spPr>
          <a:xfrm>
            <a:off x="1497924" y="1643625"/>
            <a:ext cx="3526820" cy="1350744"/>
          </a:xfrm>
        </p:spPr>
        <p:txBody>
          <a:bodyPr>
            <a:normAutofit lnSpcReduction="10000"/>
          </a:bodyPr>
          <a:lstStyle/>
          <a:p>
            <a:pPr marL="0" indent="0" algn="ctr">
              <a:spcBef>
                <a:spcPts val="0"/>
              </a:spcBef>
              <a:spcAft>
                <a:spcPts val="1200"/>
              </a:spcAft>
              <a:buNone/>
            </a:pPr>
            <a:r>
              <a:rPr lang="en-US" sz="3600" b="1" dirty="0">
                <a:solidFill>
                  <a:srgbClr val="2E8652"/>
                </a:solidFill>
              </a:rPr>
              <a:t>Landsat 8 </a:t>
            </a:r>
          </a:p>
          <a:p>
            <a:pPr marL="0" indent="0" algn="ctr">
              <a:spcBef>
                <a:spcPts val="0"/>
              </a:spcBef>
              <a:spcAft>
                <a:spcPts val="1200"/>
              </a:spcAft>
              <a:buNone/>
            </a:pPr>
            <a:r>
              <a:rPr lang="en-US" sz="2000" dirty="0">
                <a:solidFill>
                  <a:schemeClr val="tx1">
                    <a:lumMod val="75000"/>
                    <a:lumOff val="25000"/>
                  </a:schemeClr>
                </a:solidFill>
              </a:rPr>
              <a:t>Operational Land Imager (OLI)</a:t>
            </a:r>
          </a:p>
          <a:p>
            <a:pPr marL="0" indent="0">
              <a:buNone/>
            </a:pPr>
            <a:endParaRPr lang="en-US" sz="2000" dirty="0"/>
          </a:p>
        </p:txBody>
      </p:sp>
      <p:sp>
        <p:nvSpPr>
          <p:cNvPr id="9" name="Content Placeholder 8"/>
          <p:cNvSpPr>
            <a:spLocks noGrp="1"/>
          </p:cNvSpPr>
          <p:nvPr>
            <p:ph sz="quarter" idx="11"/>
          </p:nvPr>
        </p:nvSpPr>
        <p:spPr>
          <a:xfrm>
            <a:off x="6960074" y="1648974"/>
            <a:ext cx="3526820" cy="1340045"/>
          </a:xfrm>
        </p:spPr>
        <p:txBody>
          <a:bodyPr>
            <a:normAutofit lnSpcReduction="10000"/>
          </a:bodyPr>
          <a:lstStyle/>
          <a:p>
            <a:pPr marL="0" indent="0" algn="ctr">
              <a:spcBef>
                <a:spcPts val="0"/>
              </a:spcBef>
              <a:spcAft>
                <a:spcPts val="1200"/>
              </a:spcAft>
              <a:buNone/>
            </a:pPr>
            <a:r>
              <a:rPr lang="en-US" sz="3600" b="1" dirty="0">
                <a:solidFill>
                  <a:srgbClr val="2E8652"/>
                </a:solidFill>
              </a:rPr>
              <a:t>Sentinel-2</a:t>
            </a:r>
          </a:p>
          <a:p>
            <a:pPr marL="0" indent="0" algn="ctr">
              <a:spcBef>
                <a:spcPts val="0"/>
              </a:spcBef>
              <a:spcAft>
                <a:spcPts val="1200"/>
              </a:spcAft>
              <a:buNone/>
            </a:pPr>
            <a:r>
              <a:rPr lang="en-US" sz="2000" dirty="0" err="1">
                <a:solidFill>
                  <a:schemeClr val="tx1">
                    <a:lumMod val="75000"/>
                    <a:lumOff val="25000"/>
                  </a:schemeClr>
                </a:solidFill>
              </a:rPr>
              <a:t>MultiSpectral</a:t>
            </a:r>
            <a:r>
              <a:rPr lang="en-US" sz="2000" dirty="0">
                <a:solidFill>
                  <a:schemeClr val="tx1">
                    <a:lumMod val="75000"/>
                    <a:lumOff val="25000"/>
                  </a:schemeClr>
                </a:solidFill>
              </a:rPr>
              <a:t> Instrument (MSI)</a:t>
            </a:r>
          </a:p>
          <a:p>
            <a:pPr marL="0" indent="0">
              <a:buNone/>
            </a:pPr>
            <a:endParaRPr lang="en-US" sz="2000" dirty="0">
              <a:solidFill>
                <a:schemeClr val="tx1">
                  <a:lumMod val="75000"/>
                  <a:lumOff val="25000"/>
                </a:schemeClr>
              </a:solidFill>
            </a:endParaRPr>
          </a:p>
        </p:txBody>
      </p:sp>
      <p:pic>
        <p:nvPicPr>
          <p:cNvPr id="5122" name="Picture 2" descr="https://lh5.googleusercontent.com/Xj9NOJL8HrdhkKQMRH5-rO88PJOG9VllaGCMt2RN5Ud5EwodOH7vDjNEFfgG08c0BLvS-hz8nRk4SaONejwvjAevbwXMqunacux4If0UDPilEJ64E0Cpl1E9bZmJQQ_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95480" y="3673462"/>
            <a:ext cx="3331708" cy="27236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4" name="Picture 4" descr="https://lh6.googleusercontent.com/VIdx6sep6FdSjBI3Lv3pO3SFizP8PeCVd7TMnkGD6KdCLe2Wtdtbup32cftBYKUNaxiwyE6lrOPyuvMMzPVrUCKy3qmXaMFFxD5LqM9cN9vdNotngUAduDRRKcJkW7vJ"/>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39331" y="3776393"/>
            <a:ext cx="3368306" cy="25178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10289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Autofit/>
          </a:bodyPr>
          <a:lstStyle/>
          <a:p>
            <a:r>
              <a:rPr lang="en-US" sz="4000" dirty="0"/>
              <a:t>NASA SATELLITES/SENSORS</a:t>
            </a:r>
          </a:p>
        </p:txBody>
      </p:sp>
      <p:sp>
        <p:nvSpPr>
          <p:cNvPr id="10" name="Content Placeholder 9"/>
          <p:cNvSpPr>
            <a:spLocks noGrp="1"/>
          </p:cNvSpPr>
          <p:nvPr>
            <p:ph sz="quarter" idx="12"/>
          </p:nvPr>
        </p:nvSpPr>
        <p:spPr>
          <a:xfrm>
            <a:off x="754839" y="1525767"/>
            <a:ext cx="4447249" cy="1675331"/>
          </a:xfrm>
        </p:spPr>
        <p:txBody>
          <a:bodyPr>
            <a:normAutofit lnSpcReduction="10000"/>
          </a:bodyPr>
          <a:lstStyle/>
          <a:p>
            <a:pPr marL="0" indent="0" algn="ctr">
              <a:spcBef>
                <a:spcPts val="0"/>
              </a:spcBef>
              <a:spcAft>
                <a:spcPts val="1200"/>
              </a:spcAft>
              <a:buNone/>
            </a:pPr>
            <a:r>
              <a:rPr lang="en-US" sz="3600" b="1" dirty="0">
                <a:solidFill>
                  <a:srgbClr val="2E8652"/>
                </a:solidFill>
              </a:rPr>
              <a:t>Terra</a:t>
            </a:r>
            <a:r>
              <a:rPr lang="en-US" sz="3600" dirty="0"/>
              <a:t> </a:t>
            </a:r>
          </a:p>
          <a:p>
            <a:pPr marL="0" indent="0" algn="ctr">
              <a:spcBef>
                <a:spcPts val="0"/>
              </a:spcBef>
              <a:spcAft>
                <a:spcPts val="1200"/>
              </a:spcAft>
              <a:buNone/>
            </a:pPr>
            <a:r>
              <a:rPr lang="en-US" sz="2000" dirty="0">
                <a:solidFill>
                  <a:schemeClr val="tx1">
                    <a:lumMod val="75000"/>
                    <a:lumOff val="25000"/>
                  </a:schemeClr>
                </a:solidFill>
              </a:rPr>
              <a:t>Advanced </a:t>
            </a:r>
            <a:r>
              <a:rPr lang="en-US" sz="2000" dirty="0" err="1">
                <a:solidFill>
                  <a:schemeClr val="tx1">
                    <a:lumMod val="75000"/>
                    <a:lumOff val="25000"/>
                  </a:schemeClr>
                </a:solidFill>
              </a:rPr>
              <a:t>Spaceborne</a:t>
            </a:r>
            <a:r>
              <a:rPr lang="en-US" sz="2000" dirty="0">
                <a:solidFill>
                  <a:schemeClr val="tx1">
                    <a:lumMod val="75000"/>
                    <a:lumOff val="25000"/>
                  </a:schemeClr>
                </a:solidFill>
              </a:rPr>
              <a:t> Thermal Emission and Reflection Radiometer (ASTER)</a:t>
            </a:r>
          </a:p>
          <a:p>
            <a:pPr marL="0" indent="0">
              <a:buNone/>
            </a:pPr>
            <a:endParaRPr lang="en-US" sz="2000" dirty="0"/>
          </a:p>
        </p:txBody>
      </p:sp>
      <p:pic>
        <p:nvPicPr>
          <p:cNvPr id="5126" name="Picture 6" descr="https://lh5.googleusercontent.com/QOY7P7V8HT467uEWpA5RkxLVUTftpE1sWMXBuB0xahvWBqrScwIunkT57YoZSlZ78T9JauTNyd1fJ9RUS8l1l_1juwj6agIv-G2DtQbpNisqxtWxoBcXidHsjhl6L6I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5500" y="3794759"/>
            <a:ext cx="3345925" cy="25178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2" descr="http://www.devpedia.developexchange.com/dp/images/a/ab/12_SRTM.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89913" y="2784830"/>
            <a:ext cx="3192603" cy="3527738"/>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4" name="Rectangle 3"/>
          <p:cNvSpPr/>
          <p:nvPr/>
        </p:nvSpPr>
        <p:spPr>
          <a:xfrm>
            <a:off x="5923760" y="1525767"/>
            <a:ext cx="5324907" cy="1107996"/>
          </a:xfrm>
          <a:prstGeom prst="rect">
            <a:avLst/>
          </a:prstGeom>
        </p:spPr>
        <p:txBody>
          <a:bodyPr wrap="square">
            <a:spAutoFit/>
          </a:bodyPr>
          <a:lstStyle/>
          <a:p>
            <a:pPr algn="ctr">
              <a:spcAft>
                <a:spcPts val="1200"/>
              </a:spcAft>
            </a:pPr>
            <a:r>
              <a:rPr lang="en-US" sz="3600" b="1" dirty="0">
                <a:solidFill>
                  <a:srgbClr val="2E8652"/>
                </a:solidFill>
              </a:rPr>
              <a:t>SRTM </a:t>
            </a:r>
            <a:endParaRPr lang="en-US" sz="3600" dirty="0"/>
          </a:p>
          <a:p>
            <a:pPr algn="ctr">
              <a:spcAft>
                <a:spcPts val="1200"/>
              </a:spcAft>
            </a:pPr>
            <a:r>
              <a:rPr lang="en-US" sz="2000" dirty="0">
                <a:solidFill>
                  <a:schemeClr val="tx1">
                    <a:lumMod val="75000"/>
                    <a:lumOff val="25000"/>
                  </a:schemeClr>
                </a:solidFill>
              </a:rPr>
              <a:t>Shuttle Radar Topography Mission  </a:t>
            </a:r>
          </a:p>
        </p:txBody>
      </p:sp>
    </p:spTree>
    <p:extLst>
      <p:ext uri="{BB962C8B-B14F-4D97-AF65-F5344CB8AC3E}">
        <p14:creationId xmlns:p14="http://schemas.microsoft.com/office/powerpoint/2010/main" val="42678164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691FA5-AB5D-1445-82FB-91C1865E1A8D}"/>
              </a:ext>
            </a:extLst>
          </p:cNvPr>
          <p:cNvSpPr>
            <a:spLocks noGrp="1"/>
          </p:cNvSpPr>
          <p:nvPr>
            <p:ph type="title"/>
          </p:nvPr>
        </p:nvSpPr>
        <p:spPr/>
        <p:txBody>
          <a:bodyPr>
            <a:normAutofit fontScale="90000"/>
          </a:bodyPr>
          <a:lstStyle/>
          <a:p>
            <a:r>
              <a:rPr lang="en-US" dirty="0"/>
              <a:t>RESULTS: HEMLOCK DISTRIBUTION MAPS</a:t>
            </a:r>
          </a:p>
        </p:txBody>
      </p:sp>
      <p:sp>
        <p:nvSpPr>
          <p:cNvPr id="3" name="Content Placeholder 2">
            <a:extLst>
              <a:ext uri="{FF2B5EF4-FFF2-40B4-BE49-F238E27FC236}">
                <a16:creationId xmlns:a16="http://schemas.microsoft.com/office/drawing/2014/main" xmlns="" id="{9A477790-79DA-D54B-9B05-F31C9385237A}"/>
              </a:ext>
            </a:extLst>
          </p:cNvPr>
          <p:cNvSpPr>
            <a:spLocks noGrp="1"/>
          </p:cNvSpPr>
          <p:nvPr>
            <p:ph sz="quarter" idx="10"/>
          </p:nvPr>
        </p:nvSpPr>
        <p:spPr/>
        <p:txBody>
          <a:bodyPr/>
          <a:lstStyle/>
          <a:p>
            <a:pPr>
              <a:buClr>
                <a:srgbClr val="2E8652"/>
              </a:buClr>
              <a:buFont typeface="Webdings" panose="05030102010509060703" pitchFamily="18" charset="2"/>
              <a:buChar char=""/>
            </a:pPr>
            <a:r>
              <a:rPr lang="en-US" dirty="0">
                <a:solidFill>
                  <a:schemeClr val="tx1">
                    <a:lumMod val="75000"/>
                    <a:lumOff val="25000"/>
                  </a:schemeClr>
                </a:solidFill>
              </a:rPr>
              <a:t>Landsat 8 OLI (2017-2019)</a:t>
            </a:r>
          </a:p>
        </p:txBody>
      </p:sp>
      <p:grpSp>
        <p:nvGrpSpPr>
          <p:cNvPr id="32" name="Group 31">
            <a:extLst>
              <a:ext uri="{FF2B5EF4-FFF2-40B4-BE49-F238E27FC236}">
                <a16:creationId xmlns:a16="http://schemas.microsoft.com/office/drawing/2014/main" xmlns="" id="{990D0A31-F004-D648-A727-2FF7714593E0}"/>
              </a:ext>
            </a:extLst>
          </p:cNvPr>
          <p:cNvGrpSpPr/>
          <p:nvPr/>
        </p:nvGrpSpPr>
        <p:grpSpPr>
          <a:xfrm>
            <a:off x="795528" y="1819656"/>
            <a:ext cx="4467042" cy="4157885"/>
            <a:chOff x="1012903" y="1748710"/>
            <a:chExt cx="4467042" cy="4157885"/>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9188" t="33750" r="9211" b="6944"/>
            <a:stretch/>
          </p:blipFill>
          <p:spPr>
            <a:xfrm>
              <a:off x="1093449" y="1748710"/>
              <a:ext cx="4386496" cy="4125625"/>
            </a:xfrm>
            <a:prstGeom prst="rect">
              <a:avLst/>
            </a:prstGeom>
            <a:ln>
              <a:solidFill>
                <a:srgbClr val="002060"/>
              </a:solidFill>
            </a:ln>
          </p:spPr>
        </p:pic>
        <p:sp>
          <p:nvSpPr>
            <p:cNvPr id="7" name="TextBox 6"/>
            <p:cNvSpPr txBox="1"/>
            <p:nvPr/>
          </p:nvSpPr>
          <p:spPr>
            <a:xfrm>
              <a:off x="2623571" y="5691151"/>
              <a:ext cx="694997" cy="215444"/>
            </a:xfrm>
            <a:prstGeom prst="rect">
              <a:avLst/>
            </a:prstGeom>
            <a:noFill/>
          </p:spPr>
          <p:txBody>
            <a:bodyPr wrap="square" rtlCol="0" anchor="b">
              <a:spAutoFit/>
            </a:bodyPr>
            <a:lstStyle/>
            <a:p>
              <a:r>
                <a:rPr lang="en-US" sz="800" dirty="0">
                  <a:latin typeface="+mj-lt"/>
                </a:rPr>
                <a:t>Kilometers</a:t>
              </a:r>
            </a:p>
          </p:txBody>
        </p:sp>
        <p:sp>
          <p:nvSpPr>
            <p:cNvPr id="4" name="Rectangle 3"/>
            <p:cNvSpPr/>
            <p:nvPr/>
          </p:nvSpPr>
          <p:spPr>
            <a:xfrm>
              <a:off x="1093449" y="5296311"/>
              <a:ext cx="2101820" cy="2769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104;p1"/>
            <p:cNvSpPr txBox="1"/>
            <p:nvPr/>
          </p:nvSpPr>
          <p:spPr>
            <a:xfrm>
              <a:off x="1012903" y="5646600"/>
              <a:ext cx="262359" cy="1846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 dirty="0">
                  <a:solidFill>
                    <a:schemeClr val="dk1"/>
                  </a:solidFill>
                  <a:latin typeface="+mj-lt"/>
                  <a:ea typeface="Garamond"/>
                  <a:cs typeface="Garamond"/>
                  <a:sym typeface="Garamond"/>
                </a:rPr>
                <a:t>0</a:t>
              </a:r>
              <a:endParaRPr sz="700" dirty="0">
                <a:latin typeface="+mj-lt"/>
              </a:endParaRPr>
            </a:p>
          </p:txBody>
        </p:sp>
        <p:sp>
          <p:nvSpPr>
            <p:cNvPr id="16" name="Google Shape;105;p1"/>
            <p:cNvSpPr txBox="1"/>
            <p:nvPr/>
          </p:nvSpPr>
          <p:spPr>
            <a:xfrm>
              <a:off x="1778110" y="5648625"/>
              <a:ext cx="556996" cy="1846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 dirty="0">
                  <a:solidFill>
                    <a:schemeClr val="dk1"/>
                  </a:solidFill>
                  <a:latin typeface="+mj-lt"/>
                  <a:ea typeface="Garamond"/>
                  <a:cs typeface="Garamond"/>
                  <a:sym typeface="Garamond"/>
                </a:rPr>
                <a:t>150</a:t>
              </a:r>
              <a:endParaRPr sz="700" dirty="0">
                <a:latin typeface="+mj-lt"/>
              </a:endParaRPr>
            </a:p>
          </p:txBody>
        </p:sp>
        <p:sp>
          <p:nvSpPr>
            <p:cNvPr id="17" name="Google Shape;106;p1"/>
            <p:cNvSpPr txBox="1"/>
            <p:nvPr/>
          </p:nvSpPr>
          <p:spPr>
            <a:xfrm>
              <a:off x="2473151" y="5646600"/>
              <a:ext cx="556996" cy="1846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 dirty="0">
                  <a:solidFill>
                    <a:schemeClr val="dk1"/>
                  </a:solidFill>
                  <a:latin typeface="+mj-lt"/>
                  <a:ea typeface="Garamond"/>
                  <a:cs typeface="Garamond"/>
                  <a:sym typeface="Garamond"/>
                </a:rPr>
                <a:t>300</a:t>
              </a:r>
              <a:endParaRPr sz="700" dirty="0">
                <a:latin typeface="+mj-lt"/>
              </a:endParaRPr>
            </a:p>
          </p:txBody>
        </p:sp>
        <p:sp>
          <p:nvSpPr>
            <p:cNvPr id="9" name="Google Shape;98;p1"/>
            <p:cNvSpPr/>
            <p:nvPr/>
          </p:nvSpPr>
          <p:spPr>
            <a:xfrm>
              <a:off x="1144082" y="5358689"/>
              <a:ext cx="160034" cy="143276"/>
            </a:xfrm>
            <a:prstGeom prst="rect">
              <a:avLst/>
            </a:prstGeom>
            <a:solidFill>
              <a:srgbClr val="FFFF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Century Gothic"/>
                <a:ea typeface="Century Gothic"/>
                <a:cs typeface="Century Gothic"/>
                <a:sym typeface="Century Gothic"/>
              </a:endParaRPr>
            </a:p>
          </p:txBody>
        </p:sp>
        <p:sp>
          <p:nvSpPr>
            <p:cNvPr id="10" name="Google Shape;99;p1"/>
            <p:cNvSpPr/>
            <p:nvPr/>
          </p:nvSpPr>
          <p:spPr>
            <a:xfrm>
              <a:off x="1689097" y="5358689"/>
              <a:ext cx="178025" cy="14327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Century Gothic"/>
                <a:ea typeface="Century Gothic"/>
                <a:cs typeface="Century Gothic"/>
                <a:sym typeface="Century Gothic"/>
              </a:endParaRPr>
            </a:p>
          </p:txBody>
        </p:sp>
        <p:sp>
          <p:nvSpPr>
            <p:cNvPr id="11" name="Google Shape;100;p1"/>
            <p:cNvSpPr/>
            <p:nvPr/>
          </p:nvSpPr>
          <p:spPr>
            <a:xfrm>
              <a:off x="2280473" y="5356012"/>
              <a:ext cx="171646" cy="143276"/>
            </a:xfrm>
            <a:prstGeom prst="rect">
              <a:avLst/>
            </a:prstGeom>
            <a:solidFill>
              <a:srgbClr val="3863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Century Gothic"/>
                <a:ea typeface="Century Gothic"/>
                <a:cs typeface="Century Gothic"/>
                <a:sym typeface="Century Gothic"/>
              </a:endParaRPr>
            </a:p>
          </p:txBody>
        </p:sp>
        <p:sp>
          <p:nvSpPr>
            <p:cNvPr id="12" name="Google Shape;101;p1"/>
            <p:cNvSpPr txBox="1"/>
            <p:nvPr/>
          </p:nvSpPr>
          <p:spPr>
            <a:xfrm>
              <a:off x="1260066" y="5289171"/>
              <a:ext cx="518043"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 dirty="0">
                  <a:solidFill>
                    <a:schemeClr val="dk1"/>
                  </a:solidFill>
                  <a:ea typeface="Garamond"/>
                  <a:cs typeface="Garamond"/>
                  <a:sym typeface="Garamond"/>
                </a:rPr>
                <a:t>Pure Hemlock</a:t>
              </a:r>
              <a:endParaRPr sz="700" dirty="0"/>
            </a:p>
          </p:txBody>
        </p:sp>
        <p:sp>
          <p:nvSpPr>
            <p:cNvPr id="13" name="Google Shape;102;p1"/>
            <p:cNvSpPr txBox="1"/>
            <p:nvPr/>
          </p:nvSpPr>
          <p:spPr>
            <a:xfrm>
              <a:off x="1808539" y="5289171"/>
              <a:ext cx="592932"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 dirty="0">
                  <a:solidFill>
                    <a:schemeClr val="dk1"/>
                  </a:solidFill>
                  <a:latin typeface="+mj-lt"/>
                  <a:ea typeface="Garamond"/>
                  <a:cs typeface="Garamond"/>
                  <a:sym typeface="Garamond"/>
                </a:rPr>
                <a:t>Hemlock Dominant</a:t>
              </a:r>
              <a:endParaRPr sz="700" dirty="0">
                <a:latin typeface="+mj-lt"/>
              </a:endParaRPr>
            </a:p>
          </p:txBody>
        </p:sp>
        <p:sp>
          <p:nvSpPr>
            <p:cNvPr id="14" name="Google Shape;103;p1"/>
            <p:cNvSpPr txBox="1"/>
            <p:nvPr/>
          </p:nvSpPr>
          <p:spPr>
            <a:xfrm>
              <a:off x="2420787" y="5289171"/>
              <a:ext cx="754078"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 dirty="0">
                  <a:solidFill>
                    <a:schemeClr val="dk1"/>
                  </a:solidFill>
                  <a:ea typeface="Garamond"/>
                  <a:cs typeface="Garamond"/>
                  <a:sym typeface="Garamond"/>
                </a:rPr>
                <a:t>Hemlock Subdominant</a:t>
              </a:r>
              <a:endParaRPr sz="700" dirty="0"/>
            </a:p>
          </p:txBody>
        </p:sp>
        <p:sp>
          <p:nvSpPr>
            <p:cNvPr id="18" name="Rectangle 17"/>
            <p:cNvSpPr/>
            <p:nvPr/>
          </p:nvSpPr>
          <p:spPr>
            <a:xfrm>
              <a:off x="1093449" y="5650170"/>
              <a:ext cx="2101820" cy="2277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9061" t="39167" r="10596" b="6944"/>
          <a:stretch/>
        </p:blipFill>
        <p:spPr>
          <a:xfrm>
            <a:off x="6345936" y="1819656"/>
            <a:ext cx="4752975" cy="4125625"/>
          </a:xfrm>
          <a:prstGeom prst="rect">
            <a:avLst/>
          </a:prstGeom>
          <a:ln>
            <a:solidFill>
              <a:srgbClr val="002060"/>
            </a:solidFill>
          </a:ln>
        </p:spPr>
      </p:pic>
      <p:sp>
        <p:nvSpPr>
          <p:cNvPr id="19" name="TextBox 18"/>
          <p:cNvSpPr txBox="1"/>
          <p:nvPr/>
        </p:nvSpPr>
        <p:spPr>
          <a:xfrm>
            <a:off x="7984741" y="5758704"/>
            <a:ext cx="694997" cy="215444"/>
          </a:xfrm>
          <a:prstGeom prst="rect">
            <a:avLst/>
          </a:prstGeom>
          <a:noFill/>
        </p:spPr>
        <p:txBody>
          <a:bodyPr wrap="square" rtlCol="0" anchor="b">
            <a:spAutoFit/>
          </a:bodyPr>
          <a:lstStyle/>
          <a:p>
            <a:r>
              <a:rPr lang="en-US" sz="800" dirty="0"/>
              <a:t>Kilometers</a:t>
            </a:r>
          </a:p>
        </p:txBody>
      </p:sp>
      <p:sp>
        <p:nvSpPr>
          <p:cNvPr id="20" name="Rectangle 19"/>
          <p:cNvSpPr/>
          <p:nvPr/>
        </p:nvSpPr>
        <p:spPr>
          <a:xfrm>
            <a:off x="6402855" y="5368799"/>
            <a:ext cx="2101820" cy="2769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04;p1"/>
          <p:cNvSpPr txBox="1"/>
          <p:nvPr/>
        </p:nvSpPr>
        <p:spPr>
          <a:xfrm>
            <a:off x="6274394" y="5719240"/>
            <a:ext cx="262359" cy="1846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 dirty="0">
                <a:solidFill>
                  <a:schemeClr val="dk1"/>
                </a:solidFill>
                <a:ea typeface="Garamond"/>
                <a:cs typeface="Garamond"/>
                <a:sym typeface="Garamond"/>
              </a:rPr>
              <a:t>0</a:t>
            </a:r>
            <a:endParaRPr sz="700" dirty="0"/>
          </a:p>
        </p:txBody>
      </p:sp>
      <p:sp>
        <p:nvSpPr>
          <p:cNvPr id="22" name="Google Shape;105;p1"/>
          <p:cNvSpPr txBox="1"/>
          <p:nvPr/>
        </p:nvSpPr>
        <p:spPr>
          <a:xfrm>
            <a:off x="7108454" y="5718774"/>
            <a:ext cx="556996" cy="1846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 dirty="0">
                <a:solidFill>
                  <a:schemeClr val="dk1"/>
                </a:solidFill>
                <a:ea typeface="Garamond"/>
                <a:cs typeface="Garamond"/>
                <a:sym typeface="Garamond"/>
              </a:rPr>
              <a:t>60</a:t>
            </a:r>
            <a:endParaRPr sz="700" dirty="0"/>
          </a:p>
        </p:txBody>
      </p:sp>
      <p:sp>
        <p:nvSpPr>
          <p:cNvPr id="23" name="Google Shape;106;p1"/>
          <p:cNvSpPr txBox="1"/>
          <p:nvPr/>
        </p:nvSpPr>
        <p:spPr>
          <a:xfrm>
            <a:off x="7797515" y="5722022"/>
            <a:ext cx="556996" cy="1846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 dirty="0">
                <a:solidFill>
                  <a:schemeClr val="dk1"/>
                </a:solidFill>
                <a:ea typeface="Garamond"/>
                <a:cs typeface="Garamond"/>
                <a:sym typeface="Garamond"/>
              </a:rPr>
              <a:t>120</a:t>
            </a:r>
            <a:endParaRPr sz="700" dirty="0"/>
          </a:p>
        </p:txBody>
      </p:sp>
      <p:sp>
        <p:nvSpPr>
          <p:cNvPr id="24" name="Google Shape;98;p1"/>
          <p:cNvSpPr/>
          <p:nvPr/>
        </p:nvSpPr>
        <p:spPr>
          <a:xfrm>
            <a:off x="6441487" y="5431177"/>
            <a:ext cx="160034" cy="143276"/>
          </a:xfrm>
          <a:prstGeom prst="rect">
            <a:avLst/>
          </a:prstGeom>
          <a:solidFill>
            <a:srgbClr val="FFFF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Century Gothic"/>
              <a:ea typeface="Century Gothic"/>
              <a:cs typeface="Century Gothic"/>
              <a:sym typeface="Century Gothic"/>
            </a:endParaRPr>
          </a:p>
        </p:txBody>
      </p:sp>
      <p:sp>
        <p:nvSpPr>
          <p:cNvPr id="25" name="Google Shape;99;p1"/>
          <p:cNvSpPr/>
          <p:nvPr/>
        </p:nvSpPr>
        <p:spPr>
          <a:xfrm>
            <a:off x="6986502" y="5431177"/>
            <a:ext cx="178025" cy="14327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Century Gothic"/>
              <a:ea typeface="Century Gothic"/>
              <a:cs typeface="Century Gothic"/>
              <a:sym typeface="Century Gothic"/>
            </a:endParaRPr>
          </a:p>
        </p:txBody>
      </p:sp>
      <p:sp>
        <p:nvSpPr>
          <p:cNvPr id="26" name="Google Shape;100;p1"/>
          <p:cNvSpPr/>
          <p:nvPr/>
        </p:nvSpPr>
        <p:spPr>
          <a:xfrm>
            <a:off x="7577878" y="5428500"/>
            <a:ext cx="171646" cy="143276"/>
          </a:xfrm>
          <a:prstGeom prst="rect">
            <a:avLst/>
          </a:prstGeom>
          <a:solidFill>
            <a:srgbClr val="3863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Century Gothic"/>
              <a:ea typeface="Century Gothic"/>
              <a:cs typeface="Century Gothic"/>
              <a:sym typeface="Century Gothic"/>
            </a:endParaRPr>
          </a:p>
        </p:txBody>
      </p:sp>
      <p:sp>
        <p:nvSpPr>
          <p:cNvPr id="27" name="Google Shape;101;p1"/>
          <p:cNvSpPr txBox="1"/>
          <p:nvPr/>
        </p:nvSpPr>
        <p:spPr>
          <a:xfrm>
            <a:off x="6532589" y="5368799"/>
            <a:ext cx="540036"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 dirty="0">
                <a:solidFill>
                  <a:schemeClr val="dk1"/>
                </a:solidFill>
                <a:ea typeface="Garamond"/>
                <a:cs typeface="Garamond"/>
                <a:sym typeface="Garamond"/>
              </a:rPr>
              <a:t>Pure Hemlock</a:t>
            </a:r>
            <a:endParaRPr sz="700" dirty="0"/>
          </a:p>
        </p:txBody>
      </p:sp>
      <p:sp>
        <p:nvSpPr>
          <p:cNvPr id="28" name="Google Shape;102;p1"/>
          <p:cNvSpPr txBox="1"/>
          <p:nvPr/>
        </p:nvSpPr>
        <p:spPr>
          <a:xfrm>
            <a:off x="7104338" y="5368799"/>
            <a:ext cx="592932"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 dirty="0">
                <a:solidFill>
                  <a:schemeClr val="dk1"/>
                </a:solidFill>
                <a:ea typeface="Garamond"/>
                <a:cs typeface="Garamond"/>
                <a:sym typeface="Garamond"/>
              </a:rPr>
              <a:t>Hemlock Dominant</a:t>
            </a:r>
            <a:endParaRPr sz="700" dirty="0"/>
          </a:p>
        </p:txBody>
      </p:sp>
      <p:sp>
        <p:nvSpPr>
          <p:cNvPr id="29" name="Google Shape;103;p1"/>
          <p:cNvSpPr txBox="1"/>
          <p:nvPr/>
        </p:nvSpPr>
        <p:spPr>
          <a:xfrm>
            <a:off x="7718191" y="5361659"/>
            <a:ext cx="717855"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 dirty="0">
                <a:solidFill>
                  <a:schemeClr val="dk1"/>
                </a:solidFill>
                <a:ea typeface="Garamond"/>
                <a:cs typeface="Garamond"/>
                <a:sym typeface="Garamond"/>
              </a:rPr>
              <a:t>Hemlock Subdominant</a:t>
            </a:r>
            <a:endParaRPr sz="700" dirty="0"/>
          </a:p>
        </p:txBody>
      </p:sp>
      <p:sp>
        <p:nvSpPr>
          <p:cNvPr id="30" name="Rectangle 29"/>
          <p:cNvSpPr/>
          <p:nvPr/>
        </p:nvSpPr>
        <p:spPr>
          <a:xfrm>
            <a:off x="6336433" y="5705482"/>
            <a:ext cx="2249846" cy="24693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7D9E46F3-1EA5-5E40-9849-D99B53CB7A41}"/>
              </a:ext>
            </a:extLst>
          </p:cNvPr>
          <p:cNvSpPr txBox="1"/>
          <p:nvPr/>
        </p:nvSpPr>
        <p:spPr>
          <a:xfrm>
            <a:off x="1039266" y="5954805"/>
            <a:ext cx="1923285" cy="369332"/>
          </a:xfrm>
          <a:prstGeom prst="rect">
            <a:avLst/>
          </a:prstGeom>
          <a:noFill/>
        </p:spPr>
        <p:txBody>
          <a:bodyPr wrap="square" rtlCol="0">
            <a:spAutoFit/>
          </a:bodyPr>
          <a:lstStyle/>
          <a:p>
            <a:r>
              <a:rPr lang="en-US" dirty="0"/>
              <a:t>New York</a:t>
            </a:r>
          </a:p>
        </p:txBody>
      </p:sp>
      <p:sp>
        <p:nvSpPr>
          <p:cNvPr id="31" name="TextBox 30">
            <a:extLst>
              <a:ext uri="{FF2B5EF4-FFF2-40B4-BE49-F238E27FC236}">
                <a16:creationId xmlns:a16="http://schemas.microsoft.com/office/drawing/2014/main" xmlns="" id="{37442F54-9693-FD44-995F-58E28FE236BD}"/>
              </a:ext>
            </a:extLst>
          </p:cNvPr>
          <p:cNvSpPr txBox="1"/>
          <p:nvPr/>
        </p:nvSpPr>
        <p:spPr>
          <a:xfrm>
            <a:off x="6443308" y="5931718"/>
            <a:ext cx="817853" cy="369332"/>
          </a:xfrm>
          <a:prstGeom prst="rect">
            <a:avLst/>
          </a:prstGeom>
          <a:noFill/>
        </p:spPr>
        <p:txBody>
          <a:bodyPr wrap="none" rtlCol="0">
            <a:spAutoFit/>
          </a:bodyPr>
          <a:lstStyle/>
          <a:p>
            <a:r>
              <a:rPr lang="en-US" dirty="0"/>
              <a:t>APIPP</a:t>
            </a:r>
          </a:p>
        </p:txBody>
      </p:sp>
      <p:sp>
        <p:nvSpPr>
          <p:cNvPr id="34" name="Oval 33">
            <a:extLst>
              <a:ext uri="{FF2B5EF4-FFF2-40B4-BE49-F238E27FC236}">
                <a16:creationId xmlns:a16="http://schemas.microsoft.com/office/drawing/2014/main" xmlns="" id="{C9B318FE-2B52-E945-A612-AD54AD11ADFB}"/>
              </a:ext>
            </a:extLst>
          </p:cNvPr>
          <p:cNvSpPr/>
          <p:nvPr/>
        </p:nvSpPr>
        <p:spPr>
          <a:xfrm>
            <a:off x="8114671" y="2758307"/>
            <a:ext cx="1468504" cy="87643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xmlns="" id="{37E688F9-8C51-3946-BCB5-746F102091D7}"/>
              </a:ext>
            </a:extLst>
          </p:cNvPr>
          <p:cNvSpPr/>
          <p:nvPr/>
        </p:nvSpPr>
        <p:spPr>
          <a:xfrm>
            <a:off x="3463289" y="3006035"/>
            <a:ext cx="1046857" cy="87643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01792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691FA5-AB5D-1445-82FB-91C1865E1A8D}"/>
              </a:ext>
            </a:extLst>
          </p:cNvPr>
          <p:cNvSpPr>
            <a:spLocks noGrp="1"/>
          </p:cNvSpPr>
          <p:nvPr>
            <p:ph type="title"/>
          </p:nvPr>
        </p:nvSpPr>
        <p:spPr/>
        <p:txBody>
          <a:bodyPr>
            <a:normAutofit fontScale="90000"/>
          </a:bodyPr>
          <a:lstStyle/>
          <a:p>
            <a:r>
              <a:rPr lang="en-US" dirty="0"/>
              <a:t>RESULTS: HEMLOCK DISTRIBUTION MAPS</a:t>
            </a:r>
          </a:p>
        </p:txBody>
      </p:sp>
      <p:sp>
        <p:nvSpPr>
          <p:cNvPr id="3" name="Content Placeholder 2">
            <a:extLst>
              <a:ext uri="{FF2B5EF4-FFF2-40B4-BE49-F238E27FC236}">
                <a16:creationId xmlns:a16="http://schemas.microsoft.com/office/drawing/2014/main" xmlns="" id="{9A477790-79DA-D54B-9B05-F31C9385237A}"/>
              </a:ext>
            </a:extLst>
          </p:cNvPr>
          <p:cNvSpPr>
            <a:spLocks noGrp="1"/>
          </p:cNvSpPr>
          <p:nvPr>
            <p:ph sz="quarter" idx="10"/>
          </p:nvPr>
        </p:nvSpPr>
        <p:spPr/>
        <p:txBody>
          <a:bodyPr/>
          <a:lstStyle/>
          <a:p>
            <a:pPr>
              <a:buClr>
                <a:srgbClr val="2E8652"/>
              </a:buClr>
              <a:buFont typeface="Webdings" panose="05030102010509060703" pitchFamily="18" charset="2"/>
              <a:buChar char="4"/>
            </a:pPr>
            <a:r>
              <a:rPr lang="en-US" dirty="0">
                <a:solidFill>
                  <a:schemeClr val="tx1">
                    <a:lumMod val="75000"/>
                    <a:lumOff val="25000"/>
                  </a:schemeClr>
                </a:solidFill>
              </a:rPr>
              <a:t>Sentinel-2 MSI (2016-2019)</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8912" t="38802" r="9079" b="7265"/>
          <a:stretch/>
        </p:blipFill>
        <p:spPr>
          <a:xfrm>
            <a:off x="798805" y="1821173"/>
            <a:ext cx="4677322" cy="3980701"/>
          </a:xfrm>
          <a:prstGeom prst="rect">
            <a:avLst/>
          </a:prstGeom>
          <a:ln>
            <a:solidFill>
              <a:srgbClr val="002060"/>
            </a:solidFill>
          </a:ln>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9028" t="42097" r="9351" b="7116"/>
          <a:stretch/>
        </p:blipFill>
        <p:spPr>
          <a:xfrm>
            <a:off x="6349429" y="1821173"/>
            <a:ext cx="4943584" cy="3980702"/>
          </a:xfrm>
          <a:prstGeom prst="rect">
            <a:avLst/>
          </a:prstGeom>
          <a:ln>
            <a:solidFill>
              <a:srgbClr val="002060"/>
            </a:solidFill>
          </a:ln>
        </p:spPr>
      </p:pic>
      <p:sp>
        <p:nvSpPr>
          <p:cNvPr id="7" name="TextBox 6"/>
          <p:cNvSpPr txBox="1"/>
          <p:nvPr/>
        </p:nvSpPr>
        <p:spPr>
          <a:xfrm>
            <a:off x="2427990" y="5631191"/>
            <a:ext cx="694997" cy="215444"/>
          </a:xfrm>
          <a:prstGeom prst="rect">
            <a:avLst/>
          </a:prstGeom>
          <a:noFill/>
        </p:spPr>
        <p:txBody>
          <a:bodyPr wrap="square" rtlCol="0" anchor="b">
            <a:spAutoFit/>
          </a:bodyPr>
          <a:lstStyle/>
          <a:p>
            <a:r>
              <a:rPr lang="en-US" sz="800" dirty="0">
                <a:latin typeface="+mj-lt"/>
              </a:rPr>
              <a:t>Kilometers</a:t>
            </a:r>
          </a:p>
        </p:txBody>
      </p:sp>
      <p:sp>
        <p:nvSpPr>
          <p:cNvPr id="10" name="Rectangle 9"/>
          <p:cNvSpPr/>
          <p:nvPr/>
        </p:nvSpPr>
        <p:spPr>
          <a:xfrm>
            <a:off x="798805" y="5253202"/>
            <a:ext cx="2101820" cy="2769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Google Shape;104;p1"/>
          <p:cNvSpPr txBox="1"/>
          <p:nvPr/>
        </p:nvSpPr>
        <p:spPr>
          <a:xfrm>
            <a:off x="730200" y="5605516"/>
            <a:ext cx="262359" cy="1846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 dirty="0">
                <a:solidFill>
                  <a:schemeClr val="dk1"/>
                </a:solidFill>
                <a:latin typeface="+mj-lt"/>
                <a:ea typeface="Garamond"/>
                <a:cs typeface="Garamond"/>
                <a:sym typeface="Garamond"/>
              </a:rPr>
              <a:t>0</a:t>
            </a:r>
            <a:endParaRPr sz="700" dirty="0">
              <a:latin typeface="+mj-lt"/>
            </a:endParaRPr>
          </a:p>
        </p:txBody>
      </p:sp>
      <p:sp>
        <p:nvSpPr>
          <p:cNvPr id="12" name="Google Shape;105;p1"/>
          <p:cNvSpPr txBox="1"/>
          <p:nvPr/>
        </p:nvSpPr>
        <p:spPr>
          <a:xfrm>
            <a:off x="1547531" y="5605516"/>
            <a:ext cx="556996" cy="1846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 dirty="0">
                <a:solidFill>
                  <a:schemeClr val="dk1"/>
                </a:solidFill>
                <a:latin typeface="+mj-lt"/>
                <a:ea typeface="Garamond"/>
                <a:cs typeface="Garamond"/>
                <a:sym typeface="Garamond"/>
              </a:rPr>
              <a:t>150</a:t>
            </a:r>
            <a:endParaRPr sz="700" dirty="0">
              <a:latin typeface="+mj-lt"/>
            </a:endParaRPr>
          </a:p>
        </p:txBody>
      </p:sp>
      <p:sp>
        <p:nvSpPr>
          <p:cNvPr id="14" name="Google Shape;106;p1"/>
          <p:cNvSpPr txBox="1"/>
          <p:nvPr/>
        </p:nvSpPr>
        <p:spPr>
          <a:xfrm>
            <a:off x="2286308" y="5604909"/>
            <a:ext cx="556996" cy="1846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 dirty="0">
                <a:solidFill>
                  <a:schemeClr val="dk1"/>
                </a:solidFill>
                <a:latin typeface="+mj-lt"/>
                <a:ea typeface="Garamond"/>
                <a:cs typeface="Garamond"/>
                <a:sym typeface="Garamond"/>
              </a:rPr>
              <a:t>300</a:t>
            </a:r>
            <a:endParaRPr sz="700" dirty="0">
              <a:latin typeface="+mj-lt"/>
            </a:endParaRPr>
          </a:p>
        </p:txBody>
      </p:sp>
      <p:sp>
        <p:nvSpPr>
          <p:cNvPr id="15" name="Google Shape;98;p1"/>
          <p:cNvSpPr/>
          <p:nvPr/>
        </p:nvSpPr>
        <p:spPr>
          <a:xfrm>
            <a:off x="849438" y="5315580"/>
            <a:ext cx="160034" cy="143276"/>
          </a:xfrm>
          <a:prstGeom prst="rect">
            <a:avLst/>
          </a:prstGeom>
          <a:solidFill>
            <a:srgbClr val="FFFF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Century Gothic"/>
              <a:ea typeface="Century Gothic"/>
              <a:cs typeface="Century Gothic"/>
              <a:sym typeface="Century Gothic"/>
            </a:endParaRPr>
          </a:p>
        </p:txBody>
      </p:sp>
      <p:sp>
        <p:nvSpPr>
          <p:cNvPr id="16" name="Google Shape;99;p1"/>
          <p:cNvSpPr/>
          <p:nvPr/>
        </p:nvSpPr>
        <p:spPr>
          <a:xfrm>
            <a:off x="1394453" y="5315580"/>
            <a:ext cx="178025" cy="14327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Century Gothic"/>
              <a:ea typeface="Century Gothic"/>
              <a:cs typeface="Century Gothic"/>
              <a:sym typeface="Century Gothic"/>
            </a:endParaRPr>
          </a:p>
        </p:txBody>
      </p:sp>
      <p:sp>
        <p:nvSpPr>
          <p:cNvPr id="17" name="Google Shape;100;p1"/>
          <p:cNvSpPr/>
          <p:nvPr/>
        </p:nvSpPr>
        <p:spPr>
          <a:xfrm>
            <a:off x="1985829" y="5312903"/>
            <a:ext cx="171646" cy="143276"/>
          </a:xfrm>
          <a:prstGeom prst="rect">
            <a:avLst/>
          </a:prstGeom>
          <a:solidFill>
            <a:srgbClr val="3863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Century Gothic"/>
              <a:ea typeface="Century Gothic"/>
              <a:cs typeface="Century Gothic"/>
              <a:sym typeface="Century Gothic"/>
            </a:endParaRPr>
          </a:p>
        </p:txBody>
      </p:sp>
      <p:sp>
        <p:nvSpPr>
          <p:cNvPr id="18" name="Google Shape;101;p1"/>
          <p:cNvSpPr txBox="1"/>
          <p:nvPr/>
        </p:nvSpPr>
        <p:spPr>
          <a:xfrm>
            <a:off x="932911" y="5275582"/>
            <a:ext cx="547546"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 dirty="0">
                <a:solidFill>
                  <a:schemeClr val="dk1"/>
                </a:solidFill>
                <a:latin typeface="+mj-lt"/>
                <a:ea typeface="Garamond"/>
                <a:cs typeface="Garamond"/>
                <a:sym typeface="Garamond"/>
              </a:rPr>
              <a:t>Pure Hemlock</a:t>
            </a:r>
            <a:endParaRPr sz="700" dirty="0">
              <a:latin typeface="+mj-lt"/>
            </a:endParaRPr>
          </a:p>
        </p:txBody>
      </p:sp>
      <p:sp>
        <p:nvSpPr>
          <p:cNvPr id="19" name="Google Shape;102;p1"/>
          <p:cNvSpPr txBox="1"/>
          <p:nvPr/>
        </p:nvSpPr>
        <p:spPr>
          <a:xfrm>
            <a:off x="1494878" y="5279483"/>
            <a:ext cx="592932"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 dirty="0">
                <a:solidFill>
                  <a:schemeClr val="dk1"/>
                </a:solidFill>
                <a:latin typeface="+mj-lt"/>
                <a:ea typeface="Garamond"/>
                <a:cs typeface="Garamond"/>
                <a:sym typeface="Garamond"/>
              </a:rPr>
              <a:t>Hemlock Dominant</a:t>
            </a:r>
            <a:endParaRPr sz="700" dirty="0">
              <a:latin typeface="+mj-lt"/>
            </a:endParaRPr>
          </a:p>
        </p:txBody>
      </p:sp>
      <p:sp>
        <p:nvSpPr>
          <p:cNvPr id="20" name="Google Shape;103;p1"/>
          <p:cNvSpPr txBox="1"/>
          <p:nvPr/>
        </p:nvSpPr>
        <p:spPr>
          <a:xfrm>
            <a:off x="2090651" y="5279482"/>
            <a:ext cx="700930"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 dirty="0">
                <a:solidFill>
                  <a:schemeClr val="dk1"/>
                </a:solidFill>
                <a:latin typeface="+mj-lt"/>
                <a:ea typeface="Garamond"/>
                <a:cs typeface="Garamond"/>
                <a:sym typeface="Garamond"/>
              </a:rPr>
              <a:t>Hemlock Subdominant</a:t>
            </a:r>
            <a:endParaRPr sz="700" dirty="0">
              <a:latin typeface="+mj-lt"/>
            </a:endParaRPr>
          </a:p>
        </p:txBody>
      </p:sp>
      <p:sp>
        <p:nvSpPr>
          <p:cNvPr id="21" name="Rectangle 20"/>
          <p:cNvSpPr/>
          <p:nvPr/>
        </p:nvSpPr>
        <p:spPr>
          <a:xfrm>
            <a:off x="798805" y="5582723"/>
            <a:ext cx="2254496" cy="2191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8007572" y="5621296"/>
            <a:ext cx="694997" cy="215444"/>
          </a:xfrm>
          <a:prstGeom prst="rect">
            <a:avLst/>
          </a:prstGeom>
          <a:noFill/>
        </p:spPr>
        <p:txBody>
          <a:bodyPr wrap="square" rtlCol="0" anchor="b">
            <a:spAutoFit/>
          </a:bodyPr>
          <a:lstStyle/>
          <a:p>
            <a:r>
              <a:rPr lang="en-US" sz="800" dirty="0">
                <a:latin typeface="+mj-lt"/>
              </a:rPr>
              <a:t>Kilometers</a:t>
            </a:r>
          </a:p>
        </p:txBody>
      </p:sp>
      <p:sp>
        <p:nvSpPr>
          <p:cNvPr id="23" name="Rectangle 22"/>
          <p:cNvSpPr/>
          <p:nvPr/>
        </p:nvSpPr>
        <p:spPr>
          <a:xfrm>
            <a:off x="6347995" y="5205467"/>
            <a:ext cx="2101820" cy="2769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Google Shape;104;p1"/>
          <p:cNvSpPr txBox="1"/>
          <p:nvPr/>
        </p:nvSpPr>
        <p:spPr>
          <a:xfrm>
            <a:off x="6275011" y="5576202"/>
            <a:ext cx="262359" cy="1846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 dirty="0">
                <a:solidFill>
                  <a:schemeClr val="dk1"/>
                </a:solidFill>
                <a:latin typeface="+mj-lt"/>
                <a:ea typeface="Garamond"/>
                <a:cs typeface="Garamond"/>
                <a:sym typeface="Garamond"/>
              </a:rPr>
              <a:t>0</a:t>
            </a:r>
            <a:endParaRPr sz="700" dirty="0">
              <a:latin typeface="+mj-lt"/>
            </a:endParaRPr>
          </a:p>
        </p:txBody>
      </p:sp>
      <p:sp>
        <p:nvSpPr>
          <p:cNvPr id="25" name="Google Shape;105;p1"/>
          <p:cNvSpPr txBox="1"/>
          <p:nvPr/>
        </p:nvSpPr>
        <p:spPr>
          <a:xfrm>
            <a:off x="7106336" y="5579153"/>
            <a:ext cx="556996" cy="1846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 dirty="0">
                <a:solidFill>
                  <a:schemeClr val="dk1"/>
                </a:solidFill>
                <a:latin typeface="+mj-lt"/>
                <a:ea typeface="Garamond"/>
                <a:cs typeface="Garamond"/>
                <a:sym typeface="Garamond"/>
              </a:rPr>
              <a:t>60</a:t>
            </a:r>
            <a:endParaRPr sz="700" dirty="0">
              <a:latin typeface="+mj-lt"/>
            </a:endParaRPr>
          </a:p>
        </p:txBody>
      </p:sp>
      <p:sp>
        <p:nvSpPr>
          <p:cNvPr id="26" name="Google Shape;106;p1"/>
          <p:cNvSpPr txBox="1"/>
          <p:nvPr/>
        </p:nvSpPr>
        <p:spPr>
          <a:xfrm>
            <a:off x="7845113" y="5582723"/>
            <a:ext cx="556996" cy="1846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 dirty="0">
                <a:solidFill>
                  <a:schemeClr val="dk1"/>
                </a:solidFill>
                <a:latin typeface="+mj-lt"/>
                <a:ea typeface="Garamond"/>
                <a:cs typeface="Garamond"/>
                <a:sym typeface="Garamond"/>
              </a:rPr>
              <a:t>120</a:t>
            </a:r>
            <a:endParaRPr sz="700" dirty="0">
              <a:latin typeface="+mj-lt"/>
            </a:endParaRPr>
          </a:p>
        </p:txBody>
      </p:sp>
      <p:sp>
        <p:nvSpPr>
          <p:cNvPr id="27" name="Google Shape;98;p1"/>
          <p:cNvSpPr/>
          <p:nvPr/>
        </p:nvSpPr>
        <p:spPr>
          <a:xfrm>
            <a:off x="6386627" y="5267845"/>
            <a:ext cx="160034" cy="143276"/>
          </a:xfrm>
          <a:prstGeom prst="rect">
            <a:avLst/>
          </a:prstGeom>
          <a:solidFill>
            <a:srgbClr val="FFFF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Century Gothic"/>
              <a:ea typeface="Century Gothic"/>
              <a:cs typeface="Century Gothic"/>
              <a:sym typeface="Century Gothic"/>
            </a:endParaRPr>
          </a:p>
        </p:txBody>
      </p:sp>
      <p:sp>
        <p:nvSpPr>
          <p:cNvPr id="28" name="Google Shape;99;p1"/>
          <p:cNvSpPr/>
          <p:nvPr/>
        </p:nvSpPr>
        <p:spPr>
          <a:xfrm>
            <a:off x="6931642" y="5267845"/>
            <a:ext cx="178025" cy="14327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Century Gothic"/>
              <a:ea typeface="Century Gothic"/>
              <a:cs typeface="Century Gothic"/>
              <a:sym typeface="Century Gothic"/>
            </a:endParaRPr>
          </a:p>
        </p:txBody>
      </p:sp>
      <p:sp>
        <p:nvSpPr>
          <p:cNvPr id="29" name="Google Shape;100;p1"/>
          <p:cNvSpPr/>
          <p:nvPr/>
        </p:nvSpPr>
        <p:spPr>
          <a:xfrm>
            <a:off x="7523018" y="5265168"/>
            <a:ext cx="171646" cy="143276"/>
          </a:xfrm>
          <a:prstGeom prst="rect">
            <a:avLst/>
          </a:prstGeom>
          <a:solidFill>
            <a:srgbClr val="3863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Century Gothic"/>
              <a:ea typeface="Century Gothic"/>
              <a:cs typeface="Century Gothic"/>
              <a:sym typeface="Century Gothic"/>
            </a:endParaRPr>
          </a:p>
        </p:txBody>
      </p:sp>
      <p:sp>
        <p:nvSpPr>
          <p:cNvPr id="30" name="Google Shape;101;p1"/>
          <p:cNvSpPr txBox="1"/>
          <p:nvPr/>
        </p:nvSpPr>
        <p:spPr>
          <a:xfrm>
            <a:off x="6476877" y="5222659"/>
            <a:ext cx="573281"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 dirty="0">
                <a:solidFill>
                  <a:schemeClr val="dk1"/>
                </a:solidFill>
                <a:latin typeface="+mj-lt"/>
                <a:ea typeface="Garamond"/>
                <a:cs typeface="Garamond"/>
                <a:sym typeface="Garamond"/>
              </a:rPr>
              <a:t>Pure Hemlock</a:t>
            </a:r>
            <a:endParaRPr sz="700" dirty="0">
              <a:latin typeface="+mj-lt"/>
            </a:endParaRPr>
          </a:p>
        </p:txBody>
      </p:sp>
      <p:sp>
        <p:nvSpPr>
          <p:cNvPr id="31" name="Google Shape;102;p1"/>
          <p:cNvSpPr txBox="1"/>
          <p:nvPr/>
        </p:nvSpPr>
        <p:spPr>
          <a:xfrm>
            <a:off x="7041696" y="5222659"/>
            <a:ext cx="592932"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 dirty="0">
                <a:solidFill>
                  <a:schemeClr val="dk1"/>
                </a:solidFill>
                <a:latin typeface="+mj-lt"/>
                <a:ea typeface="Garamond"/>
                <a:cs typeface="Garamond"/>
                <a:sym typeface="Garamond"/>
              </a:rPr>
              <a:t>Hemlock Dominant</a:t>
            </a:r>
            <a:endParaRPr sz="700" dirty="0">
              <a:latin typeface="+mj-lt"/>
            </a:endParaRPr>
          </a:p>
        </p:txBody>
      </p:sp>
      <p:sp>
        <p:nvSpPr>
          <p:cNvPr id="32" name="Google Shape;103;p1"/>
          <p:cNvSpPr txBox="1"/>
          <p:nvPr/>
        </p:nvSpPr>
        <p:spPr>
          <a:xfrm>
            <a:off x="7637076" y="5224268"/>
            <a:ext cx="738777"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 dirty="0">
                <a:solidFill>
                  <a:schemeClr val="dk1"/>
                </a:solidFill>
                <a:latin typeface="+mj-lt"/>
                <a:ea typeface="Garamond"/>
                <a:cs typeface="Garamond"/>
                <a:sym typeface="Garamond"/>
              </a:rPr>
              <a:t>Hemlock Subdominant</a:t>
            </a:r>
            <a:endParaRPr sz="700" dirty="0">
              <a:latin typeface="+mj-lt"/>
            </a:endParaRPr>
          </a:p>
        </p:txBody>
      </p:sp>
      <p:sp>
        <p:nvSpPr>
          <p:cNvPr id="33" name="Rectangle 32"/>
          <p:cNvSpPr/>
          <p:nvPr/>
        </p:nvSpPr>
        <p:spPr>
          <a:xfrm>
            <a:off x="6342321" y="5559010"/>
            <a:ext cx="2301949" cy="2449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xmlns="" id="{43E23F72-517A-8F41-8E9E-698C545F8E5C}"/>
              </a:ext>
            </a:extLst>
          </p:cNvPr>
          <p:cNvSpPr txBox="1"/>
          <p:nvPr/>
        </p:nvSpPr>
        <p:spPr>
          <a:xfrm>
            <a:off x="730200" y="5931718"/>
            <a:ext cx="1923285" cy="369332"/>
          </a:xfrm>
          <a:prstGeom prst="rect">
            <a:avLst/>
          </a:prstGeom>
          <a:noFill/>
        </p:spPr>
        <p:txBody>
          <a:bodyPr wrap="square" rtlCol="0">
            <a:spAutoFit/>
          </a:bodyPr>
          <a:lstStyle/>
          <a:p>
            <a:r>
              <a:rPr lang="en-US" dirty="0"/>
              <a:t>New York</a:t>
            </a:r>
          </a:p>
        </p:txBody>
      </p:sp>
      <p:sp>
        <p:nvSpPr>
          <p:cNvPr id="35" name="TextBox 34">
            <a:extLst>
              <a:ext uri="{FF2B5EF4-FFF2-40B4-BE49-F238E27FC236}">
                <a16:creationId xmlns:a16="http://schemas.microsoft.com/office/drawing/2014/main" xmlns="" id="{41A98E05-3617-D547-8589-984CFB7742E7}"/>
              </a:ext>
            </a:extLst>
          </p:cNvPr>
          <p:cNvSpPr txBox="1"/>
          <p:nvPr/>
        </p:nvSpPr>
        <p:spPr>
          <a:xfrm>
            <a:off x="6443308" y="5931718"/>
            <a:ext cx="817853" cy="369332"/>
          </a:xfrm>
          <a:prstGeom prst="rect">
            <a:avLst/>
          </a:prstGeom>
          <a:noFill/>
        </p:spPr>
        <p:txBody>
          <a:bodyPr wrap="none" rtlCol="0">
            <a:spAutoFit/>
          </a:bodyPr>
          <a:lstStyle/>
          <a:p>
            <a:r>
              <a:rPr lang="en-US" dirty="0"/>
              <a:t>APIPP</a:t>
            </a:r>
          </a:p>
        </p:txBody>
      </p:sp>
      <p:sp>
        <p:nvSpPr>
          <p:cNvPr id="4" name="Oval 3">
            <a:extLst>
              <a:ext uri="{FF2B5EF4-FFF2-40B4-BE49-F238E27FC236}">
                <a16:creationId xmlns:a16="http://schemas.microsoft.com/office/drawing/2014/main" xmlns="" id="{3A5FB89D-C010-8B4E-A2F4-0FFABB5EA5CB}"/>
              </a:ext>
            </a:extLst>
          </p:cNvPr>
          <p:cNvSpPr/>
          <p:nvPr/>
        </p:nvSpPr>
        <p:spPr>
          <a:xfrm>
            <a:off x="8115300" y="2800349"/>
            <a:ext cx="1468504" cy="72205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809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691FA5-AB5D-1445-82FB-91C1865E1A8D}"/>
              </a:ext>
            </a:extLst>
          </p:cNvPr>
          <p:cNvSpPr>
            <a:spLocks noGrp="1"/>
          </p:cNvSpPr>
          <p:nvPr>
            <p:ph type="title"/>
          </p:nvPr>
        </p:nvSpPr>
        <p:spPr/>
        <p:txBody>
          <a:bodyPr>
            <a:normAutofit fontScale="90000"/>
          </a:bodyPr>
          <a:lstStyle/>
          <a:p>
            <a:r>
              <a:rPr lang="en-US" dirty="0"/>
              <a:t>RESULTS: FORECASTING MODEL</a:t>
            </a:r>
          </a:p>
        </p:txBody>
      </p:sp>
      <p:pic>
        <p:nvPicPr>
          <p:cNvPr id="5" name="Content Placeholder 4"/>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9899" t="9786" r="10303" b="16489"/>
          <a:stretch/>
        </p:blipFill>
        <p:spPr>
          <a:xfrm>
            <a:off x="2627314" y="822121"/>
            <a:ext cx="6955416" cy="4965640"/>
          </a:xfrm>
        </p:spPr>
      </p:pic>
      <p:sp>
        <p:nvSpPr>
          <p:cNvPr id="6" name="TextBox 5"/>
          <p:cNvSpPr txBox="1"/>
          <p:nvPr/>
        </p:nvSpPr>
        <p:spPr>
          <a:xfrm>
            <a:off x="2670204" y="5230602"/>
            <a:ext cx="235131" cy="276999"/>
          </a:xfrm>
          <a:prstGeom prst="rect">
            <a:avLst/>
          </a:prstGeom>
          <a:noFill/>
        </p:spPr>
        <p:txBody>
          <a:bodyPr wrap="square" rtlCol="0">
            <a:spAutoFit/>
          </a:bodyPr>
          <a:lstStyle/>
          <a:p>
            <a:r>
              <a:rPr lang="en-US" sz="1200" dirty="0"/>
              <a:t>0</a:t>
            </a:r>
          </a:p>
        </p:txBody>
      </p:sp>
      <p:sp>
        <p:nvSpPr>
          <p:cNvPr id="7" name="TextBox 6"/>
          <p:cNvSpPr txBox="1"/>
          <p:nvPr/>
        </p:nvSpPr>
        <p:spPr>
          <a:xfrm>
            <a:off x="4312131" y="5285730"/>
            <a:ext cx="505889" cy="276999"/>
          </a:xfrm>
          <a:prstGeom prst="rect">
            <a:avLst/>
          </a:prstGeom>
          <a:noFill/>
        </p:spPr>
        <p:txBody>
          <a:bodyPr wrap="square" rtlCol="0">
            <a:spAutoFit/>
          </a:bodyPr>
          <a:lstStyle/>
          <a:p>
            <a:r>
              <a:rPr lang="en-US" sz="1200" dirty="0"/>
              <a:t>200</a:t>
            </a:r>
          </a:p>
        </p:txBody>
      </p:sp>
      <p:sp>
        <p:nvSpPr>
          <p:cNvPr id="8" name="TextBox 7"/>
          <p:cNvSpPr txBox="1"/>
          <p:nvPr/>
        </p:nvSpPr>
        <p:spPr>
          <a:xfrm>
            <a:off x="4565075" y="5407960"/>
            <a:ext cx="1054530" cy="276999"/>
          </a:xfrm>
          <a:prstGeom prst="rect">
            <a:avLst/>
          </a:prstGeom>
          <a:noFill/>
        </p:spPr>
        <p:txBody>
          <a:bodyPr wrap="square" rtlCol="0">
            <a:spAutoFit/>
          </a:bodyPr>
          <a:lstStyle/>
          <a:p>
            <a:r>
              <a:rPr lang="en-US" sz="1200" dirty="0"/>
              <a:t>Kilometers</a:t>
            </a:r>
          </a:p>
        </p:txBody>
      </p:sp>
      <p:sp>
        <p:nvSpPr>
          <p:cNvPr id="10" name="TextBox 9"/>
          <p:cNvSpPr txBox="1"/>
          <p:nvPr/>
        </p:nvSpPr>
        <p:spPr>
          <a:xfrm>
            <a:off x="2627313" y="5847882"/>
            <a:ext cx="2714707" cy="461665"/>
          </a:xfrm>
          <a:prstGeom prst="rect">
            <a:avLst/>
          </a:prstGeom>
          <a:noFill/>
        </p:spPr>
        <p:txBody>
          <a:bodyPr wrap="square" rtlCol="0">
            <a:spAutoFit/>
          </a:bodyPr>
          <a:lstStyle/>
          <a:p>
            <a:r>
              <a:rPr lang="en-US" sz="2400" dirty="0"/>
              <a:t>New York, 2049</a:t>
            </a:r>
          </a:p>
        </p:txBody>
      </p:sp>
      <p:sp>
        <p:nvSpPr>
          <p:cNvPr id="12" name="Rectangle 11"/>
          <p:cNvSpPr/>
          <p:nvPr/>
        </p:nvSpPr>
        <p:spPr>
          <a:xfrm>
            <a:off x="2656555" y="4299045"/>
            <a:ext cx="2963050" cy="8287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760473" y="4374263"/>
            <a:ext cx="464013" cy="365017"/>
          </a:xfrm>
          <a:prstGeom prst="rect">
            <a:avLst/>
          </a:prstGeom>
          <a:solidFill>
            <a:srgbClr val="E8BB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183783" y="4414815"/>
            <a:ext cx="1205780" cy="276999"/>
          </a:xfrm>
          <a:prstGeom prst="rect">
            <a:avLst/>
          </a:prstGeom>
          <a:noFill/>
        </p:spPr>
        <p:txBody>
          <a:bodyPr wrap="square" rtlCol="0">
            <a:spAutoFit/>
          </a:bodyPr>
          <a:lstStyle/>
          <a:p>
            <a:r>
              <a:rPr lang="en-US" sz="1200" dirty="0"/>
              <a:t>HWA Present</a:t>
            </a:r>
          </a:p>
        </p:txBody>
      </p:sp>
      <p:sp>
        <p:nvSpPr>
          <p:cNvPr id="15" name="Rectangle 14"/>
          <p:cNvSpPr/>
          <p:nvPr/>
        </p:nvSpPr>
        <p:spPr>
          <a:xfrm>
            <a:off x="4333068" y="4375877"/>
            <a:ext cx="464013" cy="365017"/>
          </a:xfrm>
          <a:prstGeom prst="rect">
            <a:avLst/>
          </a:prstGeom>
          <a:solidFill>
            <a:srgbClr val="6ABB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4825087" y="4414814"/>
            <a:ext cx="1205780" cy="276999"/>
          </a:xfrm>
          <a:prstGeom prst="rect">
            <a:avLst/>
          </a:prstGeom>
          <a:noFill/>
        </p:spPr>
        <p:txBody>
          <a:bodyPr wrap="square" rtlCol="0">
            <a:spAutoFit/>
          </a:bodyPr>
          <a:lstStyle/>
          <a:p>
            <a:r>
              <a:rPr lang="en-US" sz="1200" dirty="0"/>
              <a:t>No HWA</a:t>
            </a:r>
          </a:p>
        </p:txBody>
      </p:sp>
      <p:cxnSp>
        <p:nvCxnSpPr>
          <p:cNvPr id="18" name="Straight Connector 17"/>
          <p:cNvCxnSpPr/>
          <p:nvPr/>
        </p:nvCxnSpPr>
        <p:spPr>
          <a:xfrm>
            <a:off x="2760473" y="4950442"/>
            <a:ext cx="464013" cy="0"/>
          </a:xfrm>
          <a:prstGeom prst="line">
            <a:avLst/>
          </a:prstGeom>
          <a:ln w="76200">
            <a:solidFill>
              <a:srgbClr val="83ABE8"/>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265108" y="4814284"/>
            <a:ext cx="1675382" cy="276999"/>
          </a:xfrm>
          <a:prstGeom prst="rect">
            <a:avLst/>
          </a:prstGeom>
          <a:noFill/>
        </p:spPr>
        <p:txBody>
          <a:bodyPr wrap="square" rtlCol="0">
            <a:spAutoFit/>
          </a:bodyPr>
          <a:lstStyle/>
          <a:p>
            <a:r>
              <a:rPr lang="en-US" sz="1200" dirty="0"/>
              <a:t>APIPP Boundary</a:t>
            </a:r>
          </a:p>
        </p:txBody>
      </p:sp>
    </p:spTree>
    <p:extLst>
      <p:ext uri="{BB962C8B-B14F-4D97-AF65-F5344CB8AC3E}">
        <p14:creationId xmlns:p14="http://schemas.microsoft.com/office/powerpoint/2010/main" val="4711423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691FA5-AB5D-1445-82FB-91C1865E1A8D}"/>
              </a:ext>
            </a:extLst>
          </p:cNvPr>
          <p:cNvSpPr>
            <a:spLocks noGrp="1"/>
          </p:cNvSpPr>
          <p:nvPr>
            <p:ph type="title"/>
          </p:nvPr>
        </p:nvSpPr>
        <p:spPr/>
        <p:txBody>
          <a:bodyPr>
            <a:normAutofit fontScale="90000"/>
          </a:bodyPr>
          <a:lstStyle/>
          <a:p>
            <a:r>
              <a:rPr lang="en-US" dirty="0"/>
              <a:t>RESULTS: ACCURACY ASSESSMENT</a:t>
            </a:r>
          </a:p>
        </p:txBody>
      </p:sp>
      <p:pic>
        <p:nvPicPr>
          <p:cNvPr id="1028" name="Picture 4" descr="https://lh5.googleusercontent.com/wB6U7h7cVbl613Vbx_nnfgesosKz_eDsqlgUGoxpbScFkoMMBDXIkLooLMPRrsLTx2oywKZ0ooDiZ7bAiPq9CIzx6bNgY3YOAXHjxYHk9JE15a8w2OXavVzg9fN_Ltop">
            <a:extLst>
              <a:ext uri="{FF2B5EF4-FFF2-40B4-BE49-F238E27FC236}">
                <a16:creationId xmlns:a16="http://schemas.microsoft.com/office/drawing/2014/main" xmlns="" id="{33F5BBB3-22F2-6243-AA9C-B5D42A5336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7742" y="1246163"/>
            <a:ext cx="4770914" cy="4365674"/>
          </a:xfrm>
          <a:prstGeom prst="rect">
            <a:avLst/>
          </a:prstGeom>
          <a:ln w="47625">
            <a:solidFill>
              <a:srgbClr val="2E8652"/>
            </a:solidFill>
          </a:ln>
          <a:effectLst>
            <a:outerShdw blurRad="292100" dist="139700" dir="2700000" sx="105000" sy="105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descr="https://lh4.googleusercontent.com/gpUuIk1VXrKnWGPjBWQozhZjvuW5vUsMrlqqGn4p4RT5bvQwvLftg_DHtThJAGulaUCivy0mWuDgUo33_A8KEtXikNa96775rBZml1axuPM0BZe93R5wXKUEBBQLo2oy">
            <a:extLst>
              <a:ext uri="{FF2B5EF4-FFF2-40B4-BE49-F238E27FC236}">
                <a16:creationId xmlns:a16="http://schemas.microsoft.com/office/drawing/2014/main" xmlns="" id="{D0D4CF19-3C44-114F-BDB9-98B21E6D54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344" y="1246163"/>
            <a:ext cx="5745105" cy="43656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Frame 2">
            <a:extLst>
              <a:ext uri="{FF2B5EF4-FFF2-40B4-BE49-F238E27FC236}">
                <a16:creationId xmlns:a16="http://schemas.microsoft.com/office/drawing/2014/main" xmlns="" id="{123CB560-1482-C942-8E3D-A14F35AB44B9}"/>
              </a:ext>
            </a:extLst>
          </p:cNvPr>
          <p:cNvSpPr/>
          <p:nvPr/>
        </p:nvSpPr>
        <p:spPr>
          <a:xfrm>
            <a:off x="3556000" y="3194051"/>
            <a:ext cx="298450" cy="273049"/>
          </a:xfrm>
          <a:prstGeom prst="frame">
            <a:avLst/>
          </a:prstGeom>
          <a:solidFill>
            <a:srgbClr val="2E8652"/>
          </a:solidFill>
          <a:ln>
            <a:solidFill>
              <a:srgbClr val="2E86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5" name="Straight Connector 4">
            <a:extLst>
              <a:ext uri="{FF2B5EF4-FFF2-40B4-BE49-F238E27FC236}">
                <a16:creationId xmlns:a16="http://schemas.microsoft.com/office/drawing/2014/main" xmlns="" id="{F836E9AB-BAFF-5443-B862-CBDFDA2E3D11}"/>
              </a:ext>
            </a:extLst>
          </p:cNvPr>
          <p:cNvCxnSpPr>
            <a:cxnSpLocks/>
          </p:cNvCxnSpPr>
          <p:nvPr/>
        </p:nvCxnSpPr>
        <p:spPr>
          <a:xfrm flipV="1">
            <a:off x="3820089" y="1217076"/>
            <a:ext cx="3077017" cy="2004033"/>
          </a:xfrm>
          <a:prstGeom prst="line">
            <a:avLst/>
          </a:prstGeom>
          <a:ln w="47625">
            <a:solidFill>
              <a:srgbClr val="2E865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DD42E62C-9000-FD43-9054-CB2A152AACD6}"/>
              </a:ext>
            </a:extLst>
          </p:cNvPr>
          <p:cNvCxnSpPr>
            <a:cxnSpLocks/>
          </p:cNvCxnSpPr>
          <p:nvPr/>
        </p:nvCxnSpPr>
        <p:spPr>
          <a:xfrm>
            <a:off x="3820089" y="3429000"/>
            <a:ext cx="3077017" cy="2211924"/>
          </a:xfrm>
          <a:prstGeom prst="line">
            <a:avLst/>
          </a:prstGeom>
          <a:ln w="47625">
            <a:solidFill>
              <a:srgbClr val="2E8652"/>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513344" y="5857336"/>
            <a:ext cx="6819109" cy="646331"/>
          </a:xfrm>
          <a:prstGeom prst="rect">
            <a:avLst/>
          </a:prstGeom>
          <a:noFill/>
        </p:spPr>
        <p:txBody>
          <a:bodyPr wrap="square" rtlCol="0">
            <a:spAutoFit/>
          </a:bodyPr>
          <a:lstStyle/>
          <a:p>
            <a:r>
              <a:rPr lang="en-US" dirty="0"/>
              <a:t>Accuracy Assessment of 2017 AVIRIS Model</a:t>
            </a:r>
          </a:p>
          <a:p>
            <a:endParaRPr lang="en-US" dirty="0"/>
          </a:p>
        </p:txBody>
      </p:sp>
    </p:spTree>
    <p:extLst>
      <p:ext uri="{BB962C8B-B14F-4D97-AF65-F5344CB8AC3E}">
        <p14:creationId xmlns:p14="http://schemas.microsoft.com/office/powerpoint/2010/main" val="1520842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RESULTS: ACCURACY ASSESSMENT (cont.)</a:t>
            </a:r>
          </a:p>
        </p:txBody>
      </p:sp>
      <p:graphicFrame>
        <p:nvGraphicFramePr>
          <p:cNvPr id="7" name="Table 6"/>
          <p:cNvGraphicFramePr>
            <a:graphicFrameLocks noGrp="1"/>
          </p:cNvGraphicFramePr>
          <p:nvPr>
            <p:extLst>
              <p:ext uri="{D42A27DB-BD31-4B8C-83A1-F6EECF244321}">
                <p14:modId xmlns:p14="http://schemas.microsoft.com/office/powerpoint/2010/main" val="3297757439"/>
              </p:ext>
            </p:extLst>
          </p:nvPr>
        </p:nvGraphicFramePr>
        <p:xfrm>
          <a:off x="430644" y="1021773"/>
          <a:ext cx="10022846" cy="4149579"/>
        </p:xfrm>
        <a:graphic>
          <a:graphicData uri="http://schemas.openxmlformats.org/drawingml/2006/table">
            <a:tbl>
              <a:tblPr firstRow="1" bandRow="1">
                <a:tableStyleId>{93296810-A885-4BE3-A3E7-6D5BEEA58F35}</a:tableStyleId>
              </a:tblPr>
              <a:tblGrid>
                <a:gridCol w="2506478">
                  <a:extLst>
                    <a:ext uri="{9D8B030D-6E8A-4147-A177-3AD203B41FA5}">
                      <a16:colId xmlns:a16="http://schemas.microsoft.com/office/drawing/2014/main" xmlns="" val="20000"/>
                    </a:ext>
                  </a:extLst>
                </a:gridCol>
                <a:gridCol w="2505456">
                  <a:extLst>
                    <a:ext uri="{9D8B030D-6E8A-4147-A177-3AD203B41FA5}">
                      <a16:colId xmlns:a16="http://schemas.microsoft.com/office/drawing/2014/main" xmlns="" val="20001"/>
                    </a:ext>
                  </a:extLst>
                </a:gridCol>
                <a:gridCol w="2505456">
                  <a:extLst>
                    <a:ext uri="{9D8B030D-6E8A-4147-A177-3AD203B41FA5}">
                      <a16:colId xmlns:a16="http://schemas.microsoft.com/office/drawing/2014/main" xmlns="" val="20002"/>
                    </a:ext>
                  </a:extLst>
                </a:gridCol>
                <a:gridCol w="2505456">
                  <a:extLst>
                    <a:ext uri="{9D8B030D-6E8A-4147-A177-3AD203B41FA5}">
                      <a16:colId xmlns:a16="http://schemas.microsoft.com/office/drawing/2014/main" xmlns="" val="20003"/>
                    </a:ext>
                  </a:extLst>
                </a:gridCol>
              </a:tblGrid>
              <a:tr h="1016152">
                <a:tc>
                  <a:txBody>
                    <a:bodyPr/>
                    <a:lstStyle/>
                    <a:p>
                      <a:r>
                        <a:rPr lang="en-US" dirty="0"/>
                        <a:t>Model</a:t>
                      </a:r>
                    </a:p>
                  </a:txBody>
                  <a:tcPr>
                    <a:solidFill>
                      <a:srgbClr val="2E8652"/>
                    </a:solidFill>
                  </a:tcPr>
                </a:tc>
                <a:tc>
                  <a:txBody>
                    <a:bodyPr/>
                    <a:lstStyle/>
                    <a:p>
                      <a:r>
                        <a:rPr lang="en-US" b="0" dirty="0"/>
                        <a:t># Matched Points</a:t>
                      </a:r>
                    </a:p>
                  </a:txBody>
                  <a:tcPr>
                    <a:solidFill>
                      <a:srgbClr val="2E8652"/>
                    </a:solidFill>
                  </a:tcPr>
                </a:tc>
                <a:tc>
                  <a:txBody>
                    <a:bodyPr/>
                    <a:lstStyle/>
                    <a:p>
                      <a:r>
                        <a:rPr lang="en-US" b="0" dirty="0"/>
                        <a:t>Accuracy of</a:t>
                      </a:r>
                    </a:p>
                    <a:p>
                      <a:r>
                        <a:rPr lang="en-US" b="0" dirty="0"/>
                        <a:t>Hemlock Dominance Predictions</a:t>
                      </a:r>
                    </a:p>
                  </a:txBody>
                  <a:tcPr>
                    <a:solidFill>
                      <a:srgbClr val="2E8652"/>
                    </a:solidFill>
                  </a:tcPr>
                </a:tc>
                <a:tc>
                  <a:txBody>
                    <a:bodyPr/>
                    <a:lstStyle/>
                    <a:p>
                      <a:r>
                        <a:rPr lang="en-US" b="0" dirty="0"/>
                        <a:t>Presence/ Absence Accuracy</a:t>
                      </a:r>
                    </a:p>
                  </a:txBody>
                  <a:tcPr>
                    <a:solidFill>
                      <a:srgbClr val="2E8652"/>
                    </a:solidFill>
                  </a:tcPr>
                </a:tc>
                <a:extLst>
                  <a:ext uri="{0D108BD9-81ED-4DB2-BD59-A6C34878D82A}">
                    <a16:rowId xmlns:a16="http://schemas.microsoft.com/office/drawing/2014/main" xmlns="" val="10000"/>
                  </a:ext>
                </a:extLst>
              </a:tr>
              <a:tr h="547159">
                <a:tc>
                  <a:txBody>
                    <a:bodyPr/>
                    <a:lstStyle/>
                    <a:p>
                      <a:r>
                        <a:rPr lang="en-US" dirty="0">
                          <a:solidFill>
                            <a:schemeClr val="tx1">
                              <a:lumMod val="75000"/>
                              <a:lumOff val="25000"/>
                            </a:schemeClr>
                          </a:solidFill>
                        </a:rPr>
                        <a:t>Landsat 8</a:t>
                      </a:r>
                      <a:r>
                        <a:rPr lang="en-US" baseline="0" dirty="0">
                          <a:solidFill>
                            <a:schemeClr val="tx1">
                              <a:lumMod val="75000"/>
                              <a:lumOff val="25000"/>
                            </a:schemeClr>
                          </a:solidFill>
                        </a:rPr>
                        <a:t> </a:t>
                      </a:r>
                    </a:p>
                    <a:p>
                      <a:r>
                        <a:rPr lang="en-US" baseline="0" dirty="0">
                          <a:solidFill>
                            <a:schemeClr val="tx1">
                              <a:lumMod val="75000"/>
                              <a:lumOff val="25000"/>
                            </a:schemeClr>
                          </a:solidFill>
                        </a:rPr>
                        <a:t>APIPP </a:t>
                      </a:r>
                      <a:endParaRPr lang="en-US" dirty="0">
                        <a:solidFill>
                          <a:schemeClr val="tx1">
                            <a:lumMod val="75000"/>
                            <a:lumOff val="25000"/>
                          </a:schemeClr>
                        </a:solidFill>
                      </a:endParaRPr>
                    </a:p>
                  </a:txBody>
                  <a:tcPr>
                    <a:solidFill>
                      <a:srgbClr val="7EB761"/>
                    </a:solidFill>
                  </a:tcPr>
                </a:tc>
                <a:tc>
                  <a:txBody>
                    <a:bodyPr/>
                    <a:lstStyle/>
                    <a:p>
                      <a:r>
                        <a:rPr lang="en-US" dirty="0">
                          <a:solidFill>
                            <a:schemeClr val="tx1">
                              <a:lumMod val="75000"/>
                              <a:lumOff val="25000"/>
                            </a:schemeClr>
                          </a:solidFill>
                        </a:rPr>
                        <a:t>14</a:t>
                      </a:r>
                    </a:p>
                  </a:txBody>
                  <a:tcPr/>
                </a:tc>
                <a:tc>
                  <a:txBody>
                    <a:bodyPr/>
                    <a:lstStyle/>
                    <a:p>
                      <a:r>
                        <a:rPr lang="en-US" dirty="0">
                          <a:solidFill>
                            <a:schemeClr val="tx1">
                              <a:lumMod val="75000"/>
                              <a:lumOff val="25000"/>
                            </a:schemeClr>
                          </a:solidFill>
                        </a:rPr>
                        <a:t>52%</a:t>
                      </a:r>
                    </a:p>
                  </a:txBody>
                  <a:tcPr/>
                </a:tc>
                <a:tc>
                  <a:txBody>
                    <a:bodyPr/>
                    <a:lstStyle/>
                    <a:p>
                      <a:r>
                        <a:rPr lang="en-US" b="1" dirty="0">
                          <a:solidFill>
                            <a:srgbClr val="2E8652"/>
                          </a:solidFill>
                        </a:rPr>
                        <a:t>67%</a:t>
                      </a:r>
                    </a:p>
                  </a:txBody>
                  <a:tcPr/>
                </a:tc>
                <a:extLst>
                  <a:ext uri="{0D108BD9-81ED-4DB2-BD59-A6C34878D82A}">
                    <a16:rowId xmlns:a16="http://schemas.microsoft.com/office/drawing/2014/main" xmlns="" val="10001"/>
                  </a:ext>
                </a:extLst>
              </a:tr>
              <a:tr h="547159">
                <a:tc>
                  <a:txBody>
                    <a:bodyPr/>
                    <a:lstStyle/>
                    <a:p>
                      <a:r>
                        <a:rPr lang="en-US" dirty="0">
                          <a:solidFill>
                            <a:schemeClr val="tx1">
                              <a:lumMod val="75000"/>
                              <a:lumOff val="25000"/>
                            </a:schemeClr>
                          </a:solidFill>
                        </a:rPr>
                        <a:t>Landsat 8</a:t>
                      </a:r>
                    </a:p>
                    <a:p>
                      <a:r>
                        <a:rPr lang="en-US" dirty="0">
                          <a:solidFill>
                            <a:schemeClr val="tx1">
                              <a:lumMod val="75000"/>
                              <a:lumOff val="25000"/>
                            </a:schemeClr>
                          </a:solidFill>
                        </a:rPr>
                        <a:t>New York State</a:t>
                      </a:r>
                    </a:p>
                  </a:txBody>
                  <a:tcPr>
                    <a:solidFill>
                      <a:srgbClr val="7EB761"/>
                    </a:solidFill>
                  </a:tcPr>
                </a:tc>
                <a:tc>
                  <a:txBody>
                    <a:bodyPr/>
                    <a:lstStyle/>
                    <a:p>
                      <a:r>
                        <a:rPr lang="en-US" dirty="0">
                          <a:solidFill>
                            <a:schemeClr val="tx1">
                              <a:lumMod val="75000"/>
                              <a:lumOff val="25000"/>
                            </a:schemeClr>
                          </a:solidFill>
                        </a:rPr>
                        <a:t>36</a:t>
                      </a:r>
                    </a:p>
                  </a:txBody>
                  <a:tcPr/>
                </a:tc>
                <a:tc>
                  <a:txBody>
                    <a:bodyPr/>
                    <a:lstStyle/>
                    <a:p>
                      <a:r>
                        <a:rPr lang="en-US" dirty="0">
                          <a:solidFill>
                            <a:schemeClr val="tx1">
                              <a:lumMod val="75000"/>
                              <a:lumOff val="25000"/>
                            </a:schemeClr>
                          </a:solidFill>
                        </a:rPr>
                        <a:t>29%</a:t>
                      </a:r>
                    </a:p>
                  </a:txBody>
                  <a:tcPr/>
                </a:tc>
                <a:tc>
                  <a:txBody>
                    <a:bodyPr/>
                    <a:lstStyle/>
                    <a:p>
                      <a:r>
                        <a:rPr lang="en-US" b="1" dirty="0">
                          <a:solidFill>
                            <a:srgbClr val="2E8652"/>
                          </a:solidFill>
                        </a:rPr>
                        <a:t>52%</a:t>
                      </a:r>
                    </a:p>
                  </a:txBody>
                  <a:tcPr/>
                </a:tc>
                <a:extLst>
                  <a:ext uri="{0D108BD9-81ED-4DB2-BD59-A6C34878D82A}">
                    <a16:rowId xmlns:a16="http://schemas.microsoft.com/office/drawing/2014/main" xmlns="" val="10002"/>
                  </a:ext>
                </a:extLst>
              </a:tr>
              <a:tr h="547159">
                <a:tc>
                  <a:txBody>
                    <a:bodyPr/>
                    <a:lstStyle/>
                    <a:p>
                      <a:r>
                        <a:rPr lang="en-US" dirty="0">
                          <a:solidFill>
                            <a:schemeClr val="tx1">
                              <a:lumMod val="75000"/>
                              <a:lumOff val="25000"/>
                            </a:schemeClr>
                          </a:solidFill>
                        </a:rPr>
                        <a:t>Sentinel 2</a:t>
                      </a:r>
                    </a:p>
                    <a:p>
                      <a:r>
                        <a:rPr lang="en-US" dirty="0">
                          <a:solidFill>
                            <a:schemeClr val="tx1">
                              <a:lumMod val="75000"/>
                              <a:lumOff val="25000"/>
                            </a:schemeClr>
                          </a:solidFill>
                        </a:rPr>
                        <a:t>APIPP</a:t>
                      </a:r>
                    </a:p>
                  </a:txBody>
                  <a:tcPr>
                    <a:solidFill>
                      <a:srgbClr val="7EB761"/>
                    </a:solidFill>
                  </a:tcPr>
                </a:tc>
                <a:tc>
                  <a:txBody>
                    <a:bodyPr/>
                    <a:lstStyle/>
                    <a:p>
                      <a:r>
                        <a:rPr lang="en-US" dirty="0">
                          <a:solidFill>
                            <a:schemeClr val="tx1">
                              <a:lumMod val="75000"/>
                              <a:lumOff val="25000"/>
                            </a:schemeClr>
                          </a:solidFill>
                        </a:rPr>
                        <a:t>12</a:t>
                      </a:r>
                    </a:p>
                  </a:txBody>
                  <a:tcPr/>
                </a:tc>
                <a:tc>
                  <a:txBody>
                    <a:bodyPr/>
                    <a:lstStyle/>
                    <a:p>
                      <a:r>
                        <a:rPr lang="en-US" dirty="0">
                          <a:solidFill>
                            <a:schemeClr val="tx1">
                              <a:lumMod val="75000"/>
                              <a:lumOff val="25000"/>
                            </a:schemeClr>
                          </a:solidFill>
                        </a:rPr>
                        <a:t>43%</a:t>
                      </a:r>
                    </a:p>
                  </a:txBody>
                  <a:tcPr/>
                </a:tc>
                <a:tc>
                  <a:txBody>
                    <a:bodyPr/>
                    <a:lstStyle/>
                    <a:p>
                      <a:r>
                        <a:rPr lang="en-US" b="1" dirty="0">
                          <a:solidFill>
                            <a:srgbClr val="2E8652"/>
                          </a:solidFill>
                        </a:rPr>
                        <a:t>57%</a:t>
                      </a:r>
                    </a:p>
                  </a:txBody>
                  <a:tcPr/>
                </a:tc>
                <a:extLst>
                  <a:ext uri="{0D108BD9-81ED-4DB2-BD59-A6C34878D82A}">
                    <a16:rowId xmlns:a16="http://schemas.microsoft.com/office/drawing/2014/main" xmlns="" val="10003"/>
                  </a:ext>
                </a:extLst>
              </a:tr>
              <a:tr h="547159">
                <a:tc>
                  <a:txBody>
                    <a:bodyPr/>
                    <a:lstStyle/>
                    <a:p>
                      <a:r>
                        <a:rPr lang="en-US" dirty="0">
                          <a:solidFill>
                            <a:schemeClr val="tx1">
                              <a:lumMod val="75000"/>
                              <a:lumOff val="25000"/>
                            </a:schemeClr>
                          </a:solidFill>
                        </a:rPr>
                        <a:t>Sentinel 2</a:t>
                      </a:r>
                    </a:p>
                    <a:p>
                      <a:r>
                        <a:rPr lang="en-US" dirty="0">
                          <a:solidFill>
                            <a:schemeClr val="tx1">
                              <a:lumMod val="75000"/>
                              <a:lumOff val="25000"/>
                            </a:schemeClr>
                          </a:solidFill>
                        </a:rPr>
                        <a:t>New York State</a:t>
                      </a:r>
                    </a:p>
                  </a:txBody>
                  <a:tcPr>
                    <a:lnB w="12700" cap="flat" cmpd="sng" algn="ctr">
                      <a:solidFill>
                        <a:schemeClr val="tx1"/>
                      </a:solidFill>
                      <a:prstDash val="solid"/>
                      <a:round/>
                      <a:headEnd type="none" w="med" len="med"/>
                      <a:tailEnd type="none" w="med" len="med"/>
                    </a:lnB>
                    <a:solidFill>
                      <a:srgbClr val="7EB761"/>
                    </a:solidFill>
                  </a:tcPr>
                </a:tc>
                <a:tc>
                  <a:txBody>
                    <a:bodyPr/>
                    <a:lstStyle/>
                    <a:p>
                      <a:r>
                        <a:rPr lang="en-US" dirty="0">
                          <a:solidFill>
                            <a:schemeClr val="tx1">
                              <a:lumMod val="75000"/>
                              <a:lumOff val="25000"/>
                            </a:schemeClr>
                          </a:solidFill>
                        </a:rPr>
                        <a:t>34</a:t>
                      </a:r>
                    </a:p>
                  </a:txBody>
                  <a:tcPr>
                    <a:lnB w="12700" cap="flat" cmpd="sng" algn="ctr">
                      <a:solidFill>
                        <a:schemeClr val="tx1"/>
                      </a:solidFill>
                      <a:prstDash val="solid"/>
                      <a:round/>
                      <a:headEnd type="none" w="med" len="med"/>
                      <a:tailEnd type="none" w="med" len="med"/>
                    </a:lnB>
                  </a:tcPr>
                </a:tc>
                <a:tc>
                  <a:txBody>
                    <a:bodyPr/>
                    <a:lstStyle/>
                    <a:p>
                      <a:r>
                        <a:rPr lang="en-US" dirty="0">
                          <a:solidFill>
                            <a:schemeClr val="tx1">
                              <a:lumMod val="75000"/>
                              <a:lumOff val="25000"/>
                            </a:schemeClr>
                          </a:solidFill>
                        </a:rPr>
                        <a:t>28%</a:t>
                      </a:r>
                    </a:p>
                  </a:txBody>
                  <a:tcPr>
                    <a:lnB w="12700" cap="flat" cmpd="sng" algn="ctr">
                      <a:solidFill>
                        <a:schemeClr val="tx1"/>
                      </a:solidFill>
                      <a:prstDash val="solid"/>
                      <a:round/>
                      <a:headEnd type="none" w="med" len="med"/>
                      <a:tailEnd type="none" w="med" len="med"/>
                    </a:lnB>
                  </a:tcPr>
                </a:tc>
                <a:tc>
                  <a:txBody>
                    <a:bodyPr/>
                    <a:lstStyle/>
                    <a:p>
                      <a:r>
                        <a:rPr lang="en-US" b="1" dirty="0">
                          <a:solidFill>
                            <a:srgbClr val="2E8652"/>
                          </a:solidFill>
                        </a:rPr>
                        <a:t>50%</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r h="400539">
                <a:tc>
                  <a:txBody>
                    <a:bodyPr/>
                    <a:lstStyle/>
                    <a:p>
                      <a:r>
                        <a:rPr lang="en-US" dirty="0">
                          <a:solidFill>
                            <a:schemeClr val="tx1">
                              <a:lumMod val="75000"/>
                              <a:lumOff val="25000"/>
                            </a:schemeClr>
                          </a:solidFill>
                        </a:rPr>
                        <a:t>AVIRIS</a:t>
                      </a:r>
                    </a:p>
                  </a:txBody>
                  <a:tcPr>
                    <a:lnT w="12700" cap="flat" cmpd="sng" algn="ctr">
                      <a:solidFill>
                        <a:schemeClr val="tx1"/>
                      </a:solidFill>
                      <a:prstDash val="solid"/>
                      <a:round/>
                      <a:headEnd type="none" w="med" len="med"/>
                      <a:tailEnd type="none" w="med" len="med"/>
                    </a:lnT>
                    <a:solidFill>
                      <a:schemeClr val="accent2">
                        <a:lumMod val="75000"/>
                      </a:schemeClr>
                    </a:solidFill>
                  </a:tcPr>
                </a:tc>
                <a:tc>
                  <a:txBody>
                    <a:bodyPr/>
                    <a:lstStyle/>
                    <a:p>
                      <a:r>
                        <a:rPr lang="en-US" dirty="0">
                          <a:solidFill>
                            <a:schemeClr val="tx1">
                              <a:lumMod val="75000"/>
                              <a:lumOff val="25000"/>
                            </a:schemeClr>
                          </a:solidFill>
                        </a:rPr>
                        <a:t>31</a:t>
                      </a:r>
                    </a:p>
                  </a:txBody>
                  <a:tcPr>
                    <a:lnT w="12700" cap="flat" cmpd="sng" algn="ctr">
                      <a:solidFill>
                        <a:schemeClr val="tx1"/>
                      </a:solidFill>
                      <a:prstDash val="solid"/>
                      <a:round/>
                      <a:headEnd type="none" w="med" len="med"/>
                      <a:tailEnd type="none" w="med" len="med"/>
                    </a:lnT>
                    <a:solidFill>
                      <a:schemeClr val="accent2">
                        <a:lumMod val="60000"/>
                        <a:lumOff val="40000"/>
                      </a:schemeClr>
                    </a:solidFill>
                  </a:tcPr>
                </a:tc>
                <a:tc>
                  <a:txBody>
                    <a:bodyPr/>
                    <a:lstStyle/>
                    <a:p>
                      <a:r>
                        <a:rPr lang="en-US" dirty="0">
                          <a:solidFill>
                            <a:schemeClr val="tx1">
                              <a:lumMod val="75000"/>
                              <a:lumOff val="25000"/>
                            </a:schemeClr>
                          </a:solidFill>
                        </a:rPr>
                        <a:t>N/A</a:t>
                      </a:r>
                    </a:p>
                  </a:txBody>
                  <a:tcPr>
                    <a:lnT w="12700" cap="flat" cmpd="sng" algn="ctr">
                      <a:solidFill>
                        <a:schemeClr val="tx1"/>
                      </a:solidFill>
                      <a:prstDash val="solid"/>
                      <a:round/>
                      <a:headEnd type="none" w="med" len="med"/>
                      <a:tailEnd type="none" w="med" len="med"/>
                    </a:lnT>
                    <a:solidFill>
                      <a:schemeClr val="accent2">
                        <a:lumMod val="60000"/>
                        <a:lumOff val="40000"/>
                      </a:schemeClr>
                    </a:solidFill>
                  </a:tcPr>
                </a:tc>
                <a:tc>
                  <a:txBody>
                    <a:bodyPr/>
                    <a:lstStyle/>
                    <a:p>
                      <a:r>
                        <a:rPr lang="en-US" b="1" dirty="0">
                          <a:solidFill>
                            <a:srgbClr val="2E8652"/>
                          </a:solidFill>
                        </a:rPr>
                        <a:t>53%</a:t>
                      </a:r>
                    </a:p>
                  </a:txBody>
                  <a:tcPr>
                    <a:lnT w="12700" cap="flat" cmpd="sng" algn="ctr">
                      <a:solidFill>
                        <a:schemeClr val="tx1"/>
                      </a:solidFill>
                      <a:prstDash val="solid"/>
                      <a:round/>
                      <a:headEnd type="none" w="med" len="med"/>
                      <a:tailEnd type="none" w="med" len="med"/>
                    </a:lnT>
                    <a:solidFill>
                      <a:schemeClr val="accent2">
                        <a:lumMod val="60000"/>
                        <a:lumOff val="40000"/>
                      </a:schemeClr>
                    </a:solidFill>
                  </a:tcPr>
                </a:tc>
                <a:extLst>
                  <a:ext uri="{0D108BD9-81ED-4DB2-BD59-A6C34878D82A}">
                    <a16:rowId xmlns:a16="http://schemas.microsoft.com/office/drawing/2014/main" xmlns="" val="10005"/>
                  </a:ext>
                </a:extLst>
              </a:tr>
            </a:tbl>
          </a:graphicData>
        </a:graphic>
      </p:graphicFrame>
      <p:sp>
        <p:nvSpPr>
          <p:cNvPr id="3" name="Oval 2">
            <a:extLst>
              <a:ext uri="{FF2B5EF4-FFF2-40B4-BE49-F238E27FC236}">
                <a16:creationId xmlns:a16="http://schemas.microsoft.com/office/drawing/2014/main" xmlns="" id="{5457A49C-EA95-7A49-9511-7325FD1E1644}"/>
              </a:ext>
            </a:extLst>
          </p:cNvPr>
          <p:cNvSpPr/>
          <p:nvPr/>
        </p:nvSpPr>
        <p:spPr>
          <a:xfrm>
            <a:off x="7932420" y="2205990"/>
            <a:ext cx="651510" cy="44577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03484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353A71-A058-4F43-A313-7D824FF96CA9}"/>
              </a:ext>
            </a:extLst>
          </p:cNvPr>
          <p:cNvSpPr>
            <a:spLocks noGrp="1"/>
          </p:cNvSpPr>
          <p:nvPr>
            <p:ph type="title"/>
          </p:nvPr>
        </p:nvSpPr>
        <p:spPr/>
        <p:txBody>
          <a:bodyPr>
            <a:normAutofit fontScale="90000"/>
          </a:bodyPr>
          <a:lstStyle/>
          <a:p>
            <a:r>
              <a:rPr lang="en-US" dirty="0"/>
              <a:t>FUTURE CONSIDERATIONS</a:t>
            </a:r>
          </a:p>
        </p:txBody>
      </p:sp>
      <p:sp>
        <p:nvSpPr>
          <p:cNvPr id="3" name="Content Placeholder 2">
            <a:extLst>
              <a:ext uri="{FF2B5EF4-FFF2-40B4-BE49-F238E27FC236}">
                <a16:creationId xmlns:a16="http://schemas.microsoft.com/office/drawing/2014/main" xmlns="" id="{694F6EF3-62F5-374B-BBBE-CB75988AD063}"/>
              </a:ext>
            </a:extLst>
          </p:cNvPr>
          <p:cNvSpPr>
            <a:spLocks noGrp="1"/>
          </p:cNvSpPr>
          <p:nvPr>
            <p:ph sz="quarter" idx="10"/>
          </p:nvPr>
        </p:nvSpPr>
        <p:spPr>
          <a:xfrm>
            <a:off x="495300" y="1250950"/>
            <a:ext cx="9946558" cy="2900363"/>
          </a:xfrm>
        </p:spPr>
        <p:txBody>
          <a:bodyPr>
            <a:normAutofit fontScale="25000" lnSpcReduction="20000"/>
          </a:bodyPr>
          <a:lstStyle/>
          <a:p>
            <a:pPr algn="just">
              <a:lnSpc>
                <a:spcPct val="150000"/>
              </a:lnSpc>
              <a:spcBef>
                <a:spcPts val="0"/>
              </a:spcBef>
              <a:spcAft>
                <a:spcPts val="600"/>
              </a:spcAft>
              <a:buClr>
                <a:srgbClr val="7EB761"/>
              </a:buClr>
              <a:buFont typeface="Webdings" panose="05030102010509060703" pitchFamily="18" charset="2"/>
              <a:buChar char=""/>
            </a:pPr>
            <a:r>
              <a:rPr lang="en-US" sz="8800" dirty="0">
                <a:solidFill>
                  <a:schemeClr val="tx1">
                    <a:lumMod val="75000"/>
                    <a:lumOff val="25000"/>
                  </a:schemeClr>
                </a:solidFill>
              </a:rPr>
              <a:t>Expanded </a:t>
            </a:r>
            <a:r>
              <a:rPr lang="en-US" sz="8800" b="1" dirty="0">
                <a:solidFill>
                  <a:schemeClr val="tx1">
                    <a:lumMod val="75000"/>
                    <a:lumOff val="25000"/>
                  </a:schemeClr>
                </a:solidFill>
              </a:rPr>
              <a:t>quantity and range </a:t>
            </a:r>
            <a:r>
              <a:rPr lang="en-US" sz="8800" dirty="0">
                <a:solidFill>
                  <a:schemeClr val="tx1">
                    <a:lumMod val="75000"/>
                    <a:lumOff val="25000"/>
                  </a:schemeClr>
                </a:solidFill>
              </a:rPr>
              <a:t>of field data increases model accuracy</a:t>
            </a:r>
          </a:p>
          <a:p>
            <a:pPr algn="just">
              <a:lnSpc>
                <a:spcPct val="150000"/>
              </a:lnSpc>
              <a:spcBef>
                <a:spcPts val="0"/>
              </a:spcBef>
              <a:spcAft>
                <a:spcPts val="600"/>
              </a:spcAft>
              <a:buClr>
                <a:srgbClr val="7EB761"/>
              </a:buClr>
              <a:buFont typeface="Webdings" panose="05030102010509060703" pitchFamily="18" charset="2"/>
              <a:buChar char=""/>
            </a:pPr>
            <a:r>
              <a:rPr lang="en-US" sz="8800" dirty="0">
                <a:solidFill>
                  <a:schemeClr val="tx1">
                    <a:lumMod val="75000"/>
                    <a:lumOff val="25000"/>
                  </a:schemeClr>
                </a:solidFill>
              </a:rPr>
              <a:t>More work is necessary to quantify requisite number of training points to achieve 80% accuracy</a:t>
            </a:r>
          </a:p>
          <a:p>
            <a:pPr algn="just">
              <a:lnSpc>
                <a:spcPct val="150000"/>
              </a:lnSpc>
              <a:spcBef>
                <a:spcPts val="0"/>
              </a:spcBef>
              <a:spcAft>
                <a:spcPts val="600"/>
              </a:spcAft>
              <a:buClr>
                <a:srgbClr val="7EB761"/>
              </a:buClr>
              <a:buFont typeface="Webdings" panose="05030102010509060703" pitchFamily="18" charset="2"/>
              <a:buChar char=""/>
            </a:pPr>
            <a:r>
              <a:rPr lang="en-US" sz="8800" dirty="0">
                <a:solidFill>
                  <a:schemeClr val="tx1">
                    <a:lumMod val="75000"/>
                    <a:lumOff val="25000"/>
                  </a:schemeClr>
                </a:solidFill>
              </a:rPr>
              <a:t>With 2018 training data and </a:t>
            </a:r>
            <a:r>
              <a:rPr lang="en-US" sz="8800" b="1" dirty="0">
                <a:solidFill>
                  <a:schemeClr val="tx1">
                    <a:lumMod val="75000"/>
                    <a:lumOff val="25000"/>
                  </a:schemeClr>
                </a:solidFill>
              </a:rPr>
              <a:t>additional</a:t>
            </a:r>
            <a:r>
              <a:rPr lang="en-US" sz="8800" dirty="0">
                <a:solidFill>
                  <a:schemeClr val="tx1">
                    <a:lumMod val="75000"/>
                    <a:lumOff val="25000"/>
                  </a:schemeClr>
                </a:solidFill>
              </a:rPr>
              <a:t> ground truthing points, </a:t>
            </a:r>
            <a:r>
              <a:rPr lang="en-US" sz="8800" dirty="0" smtClean="0">
                <a:solidFill>
                  <a:schemeClr val="tx1">
                    <a:lumMod val="75000"/>
                    <a:lumOff val="25000"/>
                  </a:schemeClr>
                </a:solidFill>
              </a:rPr>
              <a:t>the AVIRIS </a:t>
            </a:r>
            <a:r>
              <a:rPr lang="en-US" sz="8800" dirty="0">
                <a:solidFill>
                  <a:schemeClr val="tx1">
                    <a:lumMod val="75000"/>
                    <a:lumOff val="25000"/>
                  </a:schemeClr>
                </a:solidFill>
              </a:rPr>
              <a:t>model holds potential for greater accuracy and should be re-run </a:t>
            </a:r>
          </a:p>
          <a:p>
            <a:pPr>
              <a:lnSpc>
                <a:spcPct val="150000"/>
              </a:lnSpc>
              <a:buFont typeface="Webdings" panose="05030102010509060703" pitchFamily="18" charset="2"/>
              <a:buChar char="4"/>
            </a:pPr>
            <a:endParaRPr lang="en-US" dirty="0"/>
          </a:p>
        </p:txBody>
      </p:sp>
      <p:pic>
        <p:nvPicPr>
          <p:cNvPr id="6" name="Picture 2" descr="https://upload.wikimedia.org/wikipedia/commons/d/d6/Great_Range.jpg">
            <a:extLst>
              <a:ext uri="{FF2B5EF4-FFF2-40B4-BE49-F238E27FC236}">
                <a16:creationId xmlns:a16="http://schemas.microsoft.com/office/drawing/2014/main" xmlns="" id="{20CE4424-A46E-6142-8346-4038E082BE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1406"/>
          <a:stretch/>
        </p:blipFill>
        <p:spPr bwMode="auto">
          <a:xfrm>
            <a:off x="-54826" y="5262609"/>
            <a:ext cx="12261574" cy="1610139"/>
          </a:xfrm>
          <a:prstGeom prst="rect">
            <a:avLst/>
          </a:prstGeom>
          <a:noFill/>
          <a:effectLst>
            <a:reflection endPos="0" dist="50800" dir="5400000" sy="-100000" algn="bl" rotWithShape="0"/>
          </a:effectLst>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xmlns="" id="{82BA4521-BD88-0349-8A18-E5AF9B5A97FE}"/>
              </a:ext>
            </a:extLst>
          </p:cNvPr>
          <p:cNvSpPr/>
          <p:nvPr/>
        </p:nvSpPr>
        <p:spPr>
          <a:xfrm>
            <a:off x="8922196" y="4985610"/>
            <a:ext cx="3284552" cy="276999"/>
          </a:xfrm>
          <a:prstGeom prst="rect">
            <a:avLst/>
          </a:prstGeom>
        </p:spPr>
        <p:txBody>
          <a:bodyPr wrap="square">
            <a:spAutoFit/>
          </a:bodyPr>
          <a:lstStyle/>
          <a:p>
            <a:r>
              <a:rPr lang="en-US" sz="1200" dirty="0">
                <a:solidFill>
                  <a:schemeClr val="tx1">
                    <a:lumMod val="75000"/>
                    <a:lumOff val="25000"/>
                  </a:schemeClr>
                </a:solidFill>
              </a:rPr>
              <a:t>Image: </a:t>
            </a:r>
            <a:r>
              <a:rPr lang="en-US" sz="1200" dirty="0" err="1">
                <a:solidFill>
                  <a:schemeClr val="tx1">
                    <a:lumMod val="75000"/>
                    <a:lumOff val="25000"/>
                  </a:schemeClr>
                </a:solidFill>
              </a:rPr>
              <a:t>Mwanner</a:t>
            </a:r>
            <a:r>
              <a:rPr lang="en-US" sz="1200" dirty="0">
                <a:solidFill>
                  <a:schemeClr val="tx1">
                    <a:lumMod val="75000"/>
                    <a:lumOff val="25000"/>
                  </a:schemeClr>
                </a:solidFill>
              </a:rPr>
              <a:t> at Wikimedia Commons</a:t>
            </a:r>
            <a:endParaRPr lang="en-US" sz="1200" dirty="0"/>
          </a:p>
        </p:txBody>
      </p:sp>
    </p:spTree>
    <p:extLst>
      <p:ext uri="{BB962C8B-B14F-4D97-AF65-F5344CB8AC3E}">
        <p14:creationId xmlns:p14="http://schemas.microsoft.com/office/powerpoint/2010/main" val="15319340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p:cNvPicPr>
          <p:nvPr/>
        </p:nvPicPr>
        <p:blipFill>
          <a:blip r:embed="rId3"/>
          <a:stretch>
            <a:fillRect/>
          </a:stretch>
        </p:blipFill>
        <p:spPr>
          <a:xfrm>
            <a:off x="8071473" y="2697130"/>
            <a:ext cx="3429000" cy="2953512"/>
          </a:xfrm>
          <a:prstGeom prst="hexagon">
            <a:avLst/>
          </a:prstGeom>
          <a:ln w="76200">
            <a:solidFill>
              <a:srgbClr val="2E8652"/>
            </a:solidFill>
          </a:ln>
        </p:spPr>
      </p:pic>
      <p:pic>
        <p:nvPicPr>
          <p:cNvPr id="1026" name="Picture 2" descr="Hemlock, Tree, Cones, Background, Texture, Country"/>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4644" y="1130923"/>
            <a:ext cx="3429000" cy="2953512"/>
          </a:xfrm>
          <a:prstGeom prst="hexagon">
            <a:avLst/>
          </a:prstGeom>
          <a:noFill/>
          <a:ln w="76200">
            <a:solidFill>
              <a:srgbClr val="2E8652"/>
            </a:solidFill>
          </a:ln>
          <a:extLst>
            <a:ext uri="{909E8E84-426E-40DD-AFC4-6F175D3DCCD1}">
              <a14:hiddenFill xmlns:a14="http://schemas.microsoft.com/office/drawing/2010/main">
                <a:solidFill>
                  <a:srgbClr val="FFFFFF"/>
                </a:solidFill>
              </a14:hiddenFill>
            </a:ext>
          </a:extLst>
        </p:spPr>
      </p:pic>
      <p:sp>
        <p:nvSpPr>
          <p:cNvPr id="6" name="Content Placeholder 5"/>
          <p:cNvSpPr>
            <a:spLocks noGrp="1"/>
          </p:cNvSpPr>
          <p:nvPr>
            <p:ph sz="quarter" idx="14"/>
          </p:nvPr>
        </p:nvSpPr>
        <p:spPr>
          <a:xfrm>
            <a:off x="479759" y="1701617"/>
            <a:ext cx="4040188" cy="3002980"/>
          </a:xfrm>
        </p:spPr>
        <p:txBody>
          <a:bodyPr>
            <a:normAutofit/>
          </a:bodyPr>
          <a:lstStyle/>
          <a:p>
            <a:pPr marL="342900" indent="-342900">
              <a:buClr>
                <a:srgbClr val="7EB761"/>
              </a:buClr>
              <a:buFont typeface="Wingdings 3" panose="05040102010807070707" pitchFamily="18" charset="2"/>
              <a:buChar char=""/>
            </a:pPr>
            <a:r>
              <a:rPr lang="en-US" sz="2600" b="1" dirty="0">
                <a:solidFill>
                  <a:schemeClr val="tx1">
                    <a:lumMod val="75000"/>
                    <a:lumOff val="25000"/>
                  </a:schemeClr>
                </a:solidFill>
              </a:rPr>
              <a:t>Keystone </a:t>
            </a:r>
            <a:r>
              <a:rPr lang="en-US" sz="2600" dirty="0">
                <a:solidFill>
                  <a:schemeClr val="tx1">
                    <a:lumMod val="75000"/>
                    <a:lumOff val="25000"/>
                  </a:schemeClr>
                </a:solidFill>
              </a:rPr>
              <a:t>species to New York and eastern United States</a:t>
            </a:r>
          </a:p>
          <a:p>
            <a:pPr marL="0" indent="0">
              <a:buClr>
                <a:srgbClr val="7EB761"/>
              </a:buClr>
              <a:buNone/>
            </a:pPr>
            <a:endParaRPr lang="en-US" sz="2600" dirty="0">
              <a:solidFill>
                <a:schemeClr val="tx1">
                  <a:lumMod val="75000"/>
                  <a:lumOff val="25000"/>
                </a:schemeClr>
              </a:solidFill>
            </a:endParaRPr>
          </a:p>
          <a:p>
            <a:pPr marL="342900" indent="-342900">
              <a:buClr>
                <a:srgbClr val="7EB761"/>
              </a:buClr>
              <a:buFont typeface="Wingdings 3" panose="05040102010807070707" pitchFamily="18" charset="2"/>
              <a:buChar char=""/>
            </a:pPr>
            <a:r>
              <a:rPr lang="en-US" sz="2600" dirty="0">
                <a:solidFill>
                  <a:schemeClr val="tx1">
                    <a:lumMod val="75000"/>
                    <a:lumOff val="25000"/>
                  </a:schemeClr>
                </a:solidFill>
              </a:rPr>
              <a:t>Declining with rise of the </a:t>
            </a:r>
            <a:r>
              <a:rPr lang="en-US" sz="2600" b="1" dirty="0">
                <a:solidFill>
                  <a:schemeClr val="tx1">
                    <a:lumMod val="75000"/>
                    <a:lumOff val="25000"/>
                  </a:schemeClr>
                </a:solidFill>
              </a:rPr>
              <a:t>hemlock woolly </a:t>
            </a:r>
            <a:r>
              <a:rPr lang="en-US" sz="2600" b="1" dirty="0" err="1">
                <a:solidFill>
                  <a:schemeClr val="tx1">
                    <a:lumMod val="75000"/>
                    <a:lumOff val="25000"/>
                  </a:schemeClr>
                </a:solidFill>
              </a:rPr>
              <a:t>adelgid</a:t>
            </a:r>
            <a:r>
              <a:rPr lang="en-US" sz="2600" b="1" dirty="0">
                <a:solidFill>
                  <a:schemeClr val="tx1">
                    <a:lumMod val="75000"/>
                    <a:lumOff val="25000"/>
                  </a:schemeClr>
                </a:solidFill>
              </a:rPr>
              <a:t> </a:t>
            </a:r>
            <a:r>
              <a:rPr lang="en-US" sz="2600" dirty="0">
                <a:solidFill>
                  <a:schemeClr val="tx1">
                    <a:lumMod val="75000"/>
                    <a:lumOff val="25000"/>
                  </a:schemeClr>
                </a:solidFill>
              </a:rPr>
              <a:t>(HWA)</a:t>
            </a:r>
          </a:p>
          <a:p>
            <a:pPr marL="342900" indent="-342900">
              <a:buClr>
                <a:srgbClr val="7EB761"/>
              </a:buClr>
              <a:buFont typeface="Wingdings 3" panose="05040102010807070707" pitchFamily="18" charset="2"/>
              <a:buChar char=""/>
            </a:pPr>
            <a:endParaRPr lang="en-US" sz="2500" dirty="0">
              <a:solidFill>
                <a:schemeClr val="tx1">
                  <a:lumMod val="75000"/>
                  <a:lumOff val="25000"/>
                </a:schemeClr>
              </a:solidFill>
            </a:endParaRPr>
          </a:p>
        </p:txBody>
      </p:sp>
      <p:sp>
        <p:nvSpPr>
          <p:cNvPr id="13" name="TextBox 12"/>
          <p:cNvSpPr txBox="1"/>
          <p:nvPr/>
        </p:nvSpPr>
        <p:spPr>
          <a:xfrm>
            <a:off x="1289384" y="207906"/>
            <a:ext cx="10439400" cy="769441"/>
          </a:xfrm>
          <a:prstGeom prst="rect">
            <a:avLst/>
          </a:prstGeom>
          <a:noFill/>
        </p:spPr>
        <p:txBody>
          <a:bodyPr wrap="square" rtlCol="0">
            <a:spAutoFit/>
          </a:bodyPr>
          <a:lstStyle/>
          <a:p>
            <a:r>
              <a:rPr lang="en-US" sz="4400" b="1" dirty="0">
                <a:solidFill>
                  <a:srgbClr val="2E8652"/>
                </a:solidFill>
              </a:rPr>
              <a:t>EASTERN HEMLOCK</a:t>
            </a:r>
          </a:p>
        </p:txBody>
      </p:sp>
      <p:sp>
        <p:nvSpPr>
          <p:cNvPr id="17" name="TextBox 16"/>
          <p:cNvSpPr txBox="1"/>
          <p:nvPr/>
        </p:nvSpPr>
        <p:spPr>
          <a:xfrm>
            <a:off x="6609144" y="5921658"/>
            <a:ext cx="5218421" cy="276999"/>
          </a:xfrm>
          <a:prstGeom prst="rect">
            <a:avLst/>
          </a:prstGeom>
          <a:noFill/>
        </p:spPr>
        <p:txBody>
          <a:bodyPr wrap="square" rtlCol="0">
            <a:spAutoFit/>
          </a:bodyPr>
          <a:lstStyle/>
          <a:p>
            <a:r>
              <a:rPr lang="en-US" sz="1200" dirty="0">
                <a:solidFill>
                  <a:schemeClr val="tx1">
                    <a:lumMod val="75000"/>
                    <a:lumOff val="25000"/>
                  </a:schemeClr>
                </a:solidFill>
              </a:rPr>
              <a:t>Image: </a:t>
            </a:r>
            <a:r>
              <a:rPr lang="en-US" sz="1200" dirty="0" err="1">
                <a:solidFill>
                  <a:schemeClr val="tx1">
                    <a:lumMod val="75000"/>
                    <a:lumOff val="25000"/>
                  </a:schemeClr>
                </a:solidFill>
              </a:rPr>
              <a:t>Pixabay</a:t>
            </a:r>
            <a:r>
              <a:rPr lang="en-US" sz="1200" dirty="0">
                <a:solidFill>
                  <a:schemeClr val="tx1">
                    <a:lumMod val="75000"/>
                    <a:lumOff val="25000"/>
                  </a:schemeClr>
                </a:solidFill>
              </a:rPr>
              <a:t> 905513, Connecticut Agricultural Experiment Station</a:t>
            </a:r>
          </a:p>
        </p:txBody>
      </p:sp>
    </p:spTree>
    <p:extLst>
      <p:ext uri="{BB962C8B-B14F-4D97-AF65-F5344CB8AC3E}">
        <p14:creationId xmlns:p14="http://schemas.microsoft.com/office/powerpoint/2010/main" val="5556486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0AA719-8556-B64A-BFE4-17F18B2E9576}"/>
              </a:ext>
            </a:extLst>
          </p:cNvPr>
          <p:cNvSpPr>
            <a:spLocks noGrp="1"/>
          </p:cNvSpPr>
          <p:nvPr>
            <p:ph type="title"/>
          </p:nvPr>
        </p:nvSpPr>
        <p:spPr/>
        <p:txBody>
          <a:bodyPr>
            <a:normAutofit fontScale="90000"/>
          </a:bodyPr>
          <a:lstStyle/>
          <a:p>
            <a:r>
              <a:rPr lang="en-US" dirty="0"/>
              <a:t>CONCLUSIONS</a:t>
            </a:r>
          </a:p>
        </p:txBody>
      </p:sp>
      <p:sp>
        <p:nvSpPr>
          <p:cNvPr id="3" name="Content Placeholder 2">
            <a:extLst>
              <a:ext uri="{FF2B5EF4-FFF2-40B4-BE49-F238E27FC236}">
                <a16:creationId xmlns:a16="http://schemas.microsoft.com/office/drawing/2014/main" xmlns="" id="{16D0B984-F48A-2D4B-80A1-7A655149867B}"/>
              </a:ext>
            </a:extLst>
          </p:cNvPr>
          <p:cNvSpPr>
            <a:spLocks noGrp="1"/>
          </p:cNvSpPr>
          <p:nvPr>
            <p:ph sz="quarter" idx="10"/>
          </p:nvPr>
        </p:nvSpPr>
        <p:spPr>
          <a:xfrm>
            <a:off x="495300" y="1250950"/>
            <a:ext cx="10167784" cy="3262056"/>
          </a:xfrm>
        </p:spPr>
        <p:txBody>
          <a:bodyPr>
            <a:normAutofit/>
          </a:bodyPr>
          <a:lstStyle/>
          <a:p>
            <a:pPr algn="just">
              <a:lnSpc>
                <a:spcPct val="150000"/>
              </a:lnSpc>
              <a:spcBef>
                <a:spcPts val="0"/>
              </a:spcBef>
              <a:spcAft>
                <a:spcPts val="600"/>
              </a:spcAft>
              <a:buClr>
                <a:srgbClr val="7EB761"/>
              </a:buClr>
              <a:buFont typeface="Webdings" panose="05030102010509060703" pitchFamily="18" charset="2"/>
              <a:buChar char=""/>
            </a:pPr>
            <a:r>
              <a:rPr lang="en-US" sz="2200" dirty="0">
                <a:solidFill>
                  <a:schemeClr val="tx1">
                    <a:lumMod val="75000"/>
                    <a:lumOff val="25000"/>
                  </a:schemeClr>
                </a:solidFill>
                <a:latin typeface="+mj-lt"/>
              </a:rPr>
              <a:t>Satellite-derived models provide a cost-effective, </a:t>
            </a:r>
            <a:r>
              <a:rPr lang="en-US" sz="2200" b="1" dirty="0">
                <a:solidFill>
                  <a:schemeClr val="tx1">
                    <a:lumMod val="75000"/>
                    <a:lumOff val="25000"/>
                  </a:schemeClr>
                </a:solidFill>
                <a:latin typeface="+mj-lt"/>
              </a:rPr>
              <a:t>adaptable</a:t>
            </a:r>
            <a:r>
              <a:rPr lang="en-US" sz="2200" dirty="0">
                <a:solidFill>
                  <a:schemeClr val="tx1">
                    <a:lumMod val="75000"/>
                    <a:lumOff val="25000"/>
                  </a:schemeClr>
                </a:solidFill>
                <a:latin typeface="+mj-lt"/>
              </a:rPr>
              <a:t> alternative to airborne data for identifying potential hemlock presence</a:t>
            </a:r>
          </a:p>
          <a:p>
            <a:pPr algn="just">
              <a:lnSpc>
                <a:spcPct val="150000"/>
              </a:lnSpc>
              <a:spcBef>
                <a:spcPts val="0"/>
              </a:spcBef>
              <a:spcAft>
                <a:spcPts val="600"/>
              </a:spcAft>
              <a:buClr>
                <a:srgbClr val="7EB761"/>
              </a:buClr>
              <a:buFont typeface="Webdings" panose="05030102010509060703" pitchFamily="18" charset="2"/>
              <a:buChar char=""/>
            </a:pPr>
            <a:r>
              <a:rPr lang="en-US" sz="2200" dirty="0">
                <a:solidFill>
                  <a:schemeClr val="tx1">
                    <a:lumMod val="75000"/>
                    <a:lumOff val="25000"/>
                  </a:schemeClr>
                </a:solidFill>
              </a:rPr>
              <a:t>HWA spread is forecasted to </a:t>
            </a:r>
            <a:r>
              <a:rPr lang="en-US" sz="2200" b="1" dirty="0">
                <a:solidFill>
                  <a:schemeClr val="tx1">
                    <a:lumMod val="75000"/>
                    <a:lumOff val="25000"/>
                  </a:schemeClr>
                </a:solidFill>
              </a:rPr>
              <a:t>reduce</a:t>
            </a:r>
            <a:r>
              <a:rPr lang="en-US" sz="2200" dirty="0">
                <a:solidFill>
                  <a:schemeClr val="tx1">
                    <a:lumMod val="75000"/>
                    <a:lumOff val="25000"/>
                  </a:schemeClr>
                </a:solidFill>
              </a:rPr>
              <a:t> hemlock distribution through 2049 primarily outside of the Adirondack region</a:t>
            </a:r>
          </a:p>
          <a:p>
            <a:pPr marL="0" indent="0" algn="just">
              <a:lnSpc>
                <a:spcPct val="150000"/>
              </a:lnSpc>
              <a:spcBef>
                <a:spcPts val="0"/>
              </a:spcBef>
              <a:spcAft>
                <a:spcPts val="600"/>
              </a:spcAft>
              <a:buClr>
                <a:srgbClr val="7EB761"/>
              </a:buClr>
              <a:buNone/>
            </a:pPr>
            <a:endParaRPr lang="en-US" sz="2200" dirty="0">
              <a:solidFill>
                <a:schemeClr val="tx1">
                  <a:lumMod val="75000"/>
                  <a:lumOff val="25000"/>
                </a:schemeClr>
              </a:solidFill>
              <a:latin typeface="+mj-lt"/>
            </a:endParaRPr>
          </a:p>
        </p:txBody>
      </p:sp>
      <p:pic>
        <p:nvPicPr>
          <p:cNvPr id="6" name="Picture 2" descr="https://upload.wikimedia.org/wikipedia/commons/d/d6/Great_Range.jpg">
            <a:extLst>
              <a:ext uri="{FF2B5EF4-FFF2-40B4-BE49-F238E27FC236}">
                <a16:creationId xmlns:a16="http://schemas.microsoft.com/office/drawing/2014/main" xmlns="" id="{BE5D42F4-0504-A641-9E1F-89B4777E96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1406"/>
          <a:stretch/>
        </p:blipFill>
        <p:spPr bwMode="auto">
          <a:xfrm>
            <a:off x="-54826" y="5262609"/>
            <a:ext cx="12261574" cy="1610139"/>
          </a:xfrm>
          <a:prstGeom prst="rect">
            <a:avLst/>
          </a:prstGeom>
          <a:noFill/>
          <a:effectLst>
            <a:reflection endPos="0" dist="50800" dir="5400000" sy="-100000" algn="bl" rotWithShape="0"/>
          </a:effectLst>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xmlns="" id="{D47BA558-8F70-2745-8DBE-3EACA6B9B8DE}"/>
              </a:ext>
            </a:extLst>
          </p:cNvPr>
          <p:cNvSpPr/>
          <p:nvPr/>
        </p:nvSpPr>
        <p:spPr>
          <a:xfrm>
            <a:off x="8922196" y="4985610"/>
            <a:ext cx="3284552" cy="276999"/>
          </a:xfrm>
          <a:prstGeom prst="rect">
            <a:avLst/>
          </a:prstGeom>
        </p:spPr>
        <p:txBody>
          <a:bodyPr wrap="square">
            <a:spAutoFit/>
          </a:bodyPr>
          <a:lstStyle/>
          <a:p>
            <a:r>
              <a:rPr lang="en-US" sz="1200" dirty="0">
                <a:solidFill>
                  <a:schemeClr val="tx1">
                    <a:lumMod val="75000"/>
                    <a:lumOff val="25000"/>
                  </a:schemeClr>
                </a:solidFill>
              </a:rPr>
              <a:t>Image: </a:t>
            </a:r>
            <a:r>
              <a:rPr lang="en-US" sz="1200" dirty="0" err="1">
                <a:solidFill>
                  <a:schemeClr val="tx1">
                    <a:lumMod val="75000"/>
                    <a:lumOff val="25000"/>
                  </a:schemeClr>
                </a:solidFill>
              </a:rPr>
              <a:t>Mwanner</a:t>
            </a:r>
            <a:r>
              <a:rPr lang="en-US" sz="1200" dirty="0">
                <a:solidFill>
                  <a:schemeClr val="tx1">
                    <a:lumMod val="75000"/>
                    <a:lumOff val="25000"/>
                  </a:schemeClr>
                </a:solidFill>
              </a:rPr>
              <a:t> at Wikimedia Commons</a:t>
            </a:r>
            <a:endParaRPr lang="en-US" sz="1200" dirty="0"/>
          </a:p>
        </p:txBody>
      </p:sp>
    </p:spTree>
    <p:extLst>
      <p:ext uri="{BB962C8B-B14F-4D97-AF65-F5344CB8AC3E}">
        <p14:creationId xmlns:p14="http://schemas.microsoft.com/office/powerpoint/2010/main" val="19386156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A736301-49C1-814F-8909-954BFA76ECA6}"/>
              </a:ext>
            </a:extLst>
          </p:cNvPr>
          <p:cNvSpPr txBox="1"/>
          <p:nvPr/>
        </p:nvSpPr>
        <p:spPr>
          <a:xfrm>
            <a:off x="592666" y="1334910"/>
            <a:ext cx="3454399" cy="3093154"/>
          </a:xfrm>
          <a:prstGeom prst="rect">
            <a:avLst/>
          </a:prstGeom>
          <a:noFill/>
        </p:spPr>
        <p:txBody>
          <a:bodyPr wrap="square" rtlCol="0">
            <a:spAutoFit/>
          </a:bodyPr>
          <a:lstStyle/>
          <a:p>
            <a:pPr algn="ctr">
              <a:lnSpc>
                <a:spcPct val="150000"/>
              </a:lnSpc>
            </a:pPr>
            <a:r>
              <a:rPr lang="en-US" sz="2800" b="1" dirty="0">
                <a:solidFill>
                  <a:schemeClr val="tx1">
                    <a:lumMod val="75000"/>
                    <a:lumOff val="25000"/>
                  </a:schemeClr>
                </a:solidFill>
              </a:rPr>
              <a:t>Past Contributors</a:t>
            </a:r>
          </a:p>
          <a:p>
            <a:pPr algn="ctr">
              <a:lnSpc>
                <a:spcPct val="150000"/>
              </a:lnSpc>
            </a:pPr>
            <a:r>
              <a:rPr lang="en-US" dirty="0">
                <a:solidFill>
                  <a:schemeClr val="tx1">
                    <a:lumMod val="75000"/>
                    <a:lumOff val="25000"/>
                  </a:schemeClr>
                </a:solidFill>
              </a:rPr>
              <a:t>Madeline </a:t>
            </a:r>
            <a:r>
              <a:rPr lang="en-US" dirty="0" err="1">
                <a:solidFill>
                  <a:schemeClr val="tx1">
                    <a:lumMod val="75000"/>
                    <a:lumOff val="25000"/>
                  </a:schemeClr>
                </a:solidFill>
              </a:rPr>
              <a:t>Ruid</a:t>
            </a:r>
            <a:endParaRPr lang="en-US" dirty="0">
              <a:solidFill>
                <a:schemeClr val="tx1">
                  <a:lumMod val="75000"/>
                  <a:lumOff val="25000"/>
                </a:schemeClr>
              </a:solidFill>
            </a:endParaRPr>
          </a:p>
          <a:p>
            <a:pPr algn="ctr">
              <a:lnSpc>
                <a:spcPct val="150000"/>
              </a:lnSpc>
            </a:pPr>
            <a:r>
              <a:rPr lang="en-US" dirty="0">
                <a:solidFill>
                  <a:schemeClr val="tx1">
                    <a:lumMod val="75000"/>
                    <a:lumOff val="25000"/>
                  </a:schemeClr>
                </a:solidFill>
              </a:rPr>
              <a:t>Dr. Sara </a:t>
            </a:r>
            <a:r>
              <a:rPr lang="en-US" dirty="0" err="1">
                <a:solidFill>
                  <a:schemeClr val="tx1">
                    <a:lumMod val="75000"/>
                    <a:lumOff val="25000"/>
                  </a:schemeClr>
                </a:solidFill>
              </a:rPr>
              <a:t>Lubkin</a:t>
            </a:r>
            <a:endParaRPr lang="en-US" dirty="0">
              <a:solidFill>
                <a:schemeClr val="tx1">
                  <a:lumMod val="75000"/>
                  <a:lumOff val="25000"/>
                </a:schemeClr>
              </a:solidFill>
            </a:endParaRPr>
          </a:p>
          <a:p>
            <a:pPr algn="ctr">
              <a:lnSpc>
                <a:spcPct val="150000"/>
              </a:lnSpc>
            </a:pPr>
            <a:r>
              <a:rPr lang="en-US" dirty="0">
                <a:solidFill>
                  <a:schemeClr val="tx1">
                    <a:lumMod val="75000"/>
                    <a:lumOff val="25000"/>
                  </a:schemeClr>
                </a:solidFill>
              </a:rPr>
              <a:t>Sean McCartney</a:t>
            </a:r>
          </a:p>
          <a:p>
            <a:pPr algn="ctr">
              <a:lnSpc>
                <a:spcPct val="150000"/>
              </a:lnSpc>
            </a:pPr>
            <a:r>
              <a:rPr lang="en-US" dirty="0">
                <a:solidFill>
                  <a:schemeClr val="tx1">
                    <a:lumMod val="75000"/>
                    <a:lumOff val="25000"/>
                  </a:schemeClr>
                </a:solidFill>
              </a:rPr>
              <a:t>Rachel </a:t>
            </a:r>
            <a:r>
              <a:rPr lang="en-US" dirty="0" err="1">
                <a:solidFill>
                  <a:schemeClr val="tx1">
                    <a:lumMod val="75000"/>
                    <a:lumOff val="25000"/>
                  </a:schemeClr>
                </a:solidFill>
              </a:rPr>
              <a:t>Soobitsky</a:t>
            </a:r>
            <a:endParaRPr lang="en-US" dirty="0">
              <a:solidFill>
                <a:schemeClr val="tx1">
                  <a:lumMod val="75000"/>
                  <a:lumOff val="25000"/>
                </a:schemeClr>
              </a:solidFill>
            </a:endParaRPr>
          </a:p>
          <a:p>
            <a:pPr algn="ctr">
              <a:lnSpc>
                <a:spcPct val="150000"/>
              </a:lnSpc>
            </a:pPr>
            <a:r>
              <a:rPr lang="en-US" dirty="0">
                <a:solidFill>
                  <a:schemeClr val="tx1">
                    <a:lumMod val="75000"/>
                    <a:lumOff val="25000"/>
                  </a:schemeClr>
                </a:solidFill>
              </a:rPr>
              <a:t>Ariel </a:t>
            </a:r>
            <a:r>
              <a:rPr lang="en-US" dirty="0" err="1">
                <a:solidFill>
                  <a:schemeClr val="tx1">
                    <a:lumMod val="75000"/>
                    <a:lumOff val="25000"/>
                  </a:schemeClr>
                </a:solidFill>
              </a:rPr>
              <a:t>Walcutt</a:t>
            </a:r>
            <a:endParaRPr lang="en-US" dirty="0">
              <a:solidFill>
                <a:schemeClr val="tx1">
                  <a:lumMod val="75000"/>
                  <a:lumOff val="25000"/>
                </a:schemeClr>
              </a:solidFill>
            </a:endParaRPr>
          </a:p>
          <a:p>
            <a:pPr algn="ctr"/>
            <a:endParaRPr lang="en-US" dirty="0"/>
          </a:p>
        </p:txBody>
      </p:sp>
      <p:sp>
        <p:nvSpPr>
          <p:cNvPr id="3" name="TextBox 2">
            <a:extLst>
              <a:ext uri="{FF2B5EF4-FFF2-40B4-BE49-F238E27FC236}">
                <a16:creationId xmlns:a16="http://schemas.microsoft.com/office/drawing/2014/main" xmlns="" id="{62056DC0-8E18-164A-A20A-060FB18EE557}"/>
              </a:ext>
            </a:extLst>
          </p:cNvPr>
          <p:cNvSpPr txBox="1"/>
          <p:nvPr/>
        </p:nvSpPr>
        <p:spPr>
          <a:xfrm>
            <a:off x="4368799" y="1334910"/>
            <a:ext cx="3454399" cy="4062651"/>
          </a:xfrm>
          <a:prstGeom prst="rect">
            <a:avLst/>
          </a:prstGeom>
          <a:noFill/>
        </p:spPr>
        <p:txBody>
          <a:bodyPr wrap="square" rtlCol="0">
            <a:spAutoFit/>
          </a:bodyPr>
          <a:lstStyle/>
          <a:p>
            <a:pPr algn="ctr">
              <a:lnSpc>
                <a:spcPct val="150000"/>
              </a:lnSpc>
            </a:pPr>
            <a:r>
              <a:rPr lang="en-US" sz="2800" b="1" dirty="0">
                <a:solidFill>
                  <a:schemeClr val="tx1">
                    <a:lumMod val="75000"/>
                    <a:lumOff val="25000"/>
                  </a:schemeClr>
                </a:solidFill>
              </a:rPr>
              <a:t>Advisors</a:t>
            </a:r>
          </a:p>
          <a:p>
            <a:pPr algn="ctr">
              <a:lnSpc>
                <a:spcPct val="150000"/>
              </a:lnSpc>
            </a:pPr>
            <a:r>
              <a:rPr lang="en-US" dirty="0">
                <a:solidFill>
                  <a:schemeClr val="tx1">
                    <a:lumMod val="75000"/>
                    <a:lumOff val="25000"/>
                  </a:schemeClr>
                </a:solidFill>
              </a:rPr>
              <a:t>Dr. Ezra Schwartzberg</a:t>
            </a:r>
            <a:endParaRPr lang="en-US" sz="2800" dirty="0">
              <a:solidFill>
                <a:schemeClr val="tx1">
                  <a:lumMod val="75000"/>
                  <a:lumOff val="25000"/>
                </a:schemeClr>
              </a:solidFill>
            </a:endParaRPr>
          </a:p>
          <a:p>
            <a:pPr algn="ctr">
              <a:lnSpc>
                <a:spcPct val="150000"/>
              </a:lnSpc>
            </a:pPr>
            <a:r>
              <a:rPr lang="en-US" dirty="0">
                <a:solidFill>
                  <a:schemeClr val="tx1">
                    <a:lumMod val="75000"/>
                    <a:lumOff val="25000"/>
                  </a:schemeClr>
                </a:solidFill>
              </a:rPr>
              <a:t>Brendan </a:t>
            </a:r>
            <a:r>
              <a:rPr lang="en-US" dirty="0" err="1">
                <a:solidFill>
                  <a:schemeClr val="tx1">
                    <a:lumMod val="75000"/>
                    <a:lumOff val="25000"/>
                  </a:schemeClr>
                </a:solidFill>
              </a:rPr>
              <a:t>Quirion</a:t>
            </a:r>
            <a:endParaRPr lang="en-US" dirty="0">
              <a:solidFill>
                <a:schemeClr val="tx1">
                  <a:lumMod val="75000"/>
                  <a:lumOff val="25000"/>
                </a:schemeClr>
              </a:solidFill>
            </a:endParaRPr>
          </a:p>
          <a:p>
            <a:pPr algn="ctr">
              <a:lnSpc>
                <a:spcPct val="150000"/>
              </a:lnSpc>
            </a:pPr>
            <a:r>
              <a:rPr lang="en-US" dirty="0">
                <a:solidFill>
                  <a:schemeClr val="tx1">
                    <a:lumMod val="75000"/>
                    <a:lumOff val="25000"/>
                  </a:schemeClr>
                </a:solidFill>
              </a:rPr>
              <a:t>Zachary </a:t>
            </a:r>
            <a:r>
              <a:rPr lang="en-US" dirty="0" err="1">
                <a:solidFill>
                  <a:schemeClr val="tx1">
                    <a:lumMod val="75000"/>
                    <a:lumOff val="25000"/>
                  </a:schemeClr>
                </a:solidFill>
              </a:rPr>
              <a:t>Simek</a:t>
            </a:r>
            <a:endParaRPr lang="en-US" dirty="0">
              <a:solidFill>
                <a:schemeClr val="tx1">
                  <a:lumMod val="75000"/>
                  <a:lumOff val="25000"/>
                </a:schemeClr>
              </a:solidFill>
            </a:endParaRPr>
          </a:p>
          <a:p>
            <a:pPr algn="ctr">
              <a:lnSpc>
                <a:spcPct val="150000"/>
              </a:lnSpc>
            </a:pPr>
            <a:r>
              <a:rPr lang="en-US" dirty="0">
                <a:solidFill>
                  <a:schemeClr val="tx1">
                    <a:lumMod val="75000"/>
                    <a:lumOff val="25000"/>
                  </a:schemeClr>
                </a:solidFill>
              </a:rPr>
              <a:t>Dr. David Lagomasino </a:t>
            </a:r>
          </a:p>
          <a:p>
            <a:pPr algn="ctr">
              <a:lnSpc>
                <a:spcPct val="150000"/>
              </a:lnSpc>
            </a:pPr>
            <a:r>
              <a:rPr lang="en-US" dirty="0">
                <a:solidFill>
                  <a:schemeClr val="tx1">
                    <a:lumMod val="75000"/>
                    <a:lumOff val="25000"/>
                  </a:schemeClr>
                </a:solidFill>
              </a:rPr>
              <a:t>Dr. Paul Montesano</a:t>
            </a:r>
          </a:p>
          <a:p>
            <a:pPr algn="ctr">
              <a:lnSpc>
                <a:spcPct val="150000"/>
              </a:lnSpc>
            </a:pPr>
            <a:r>
              <a:rPr lang="en-US" dirty="0">
                <a:solidFill>
                  <a:schemeClr val="tx1">
                    <a:lumMod val="75000"/>
                    <a:lumOff val="25000"/>
                  </a:schemeClr>
                </a:solidFill>
              </a:rPr>
              <a:t>Dr. John </a:t>
            </a:r>
            <a:r>
              <a:rPr lang="en-US" dirty="0" err="1">
                <a:solidFill>
                  <a:schemeClr val="tx1">
                    <a:lumMod val="75000"/>
                    <a:lumOff val="25000"/>
                  </a:schemeClr>
                </a:solidFill>
              </a:rPr>
              <a:t>Bolten</a:t>
            </a:r>
            <a:endParaRPr lang="en-US" dirty="0">
              <a:solidFill>
                <a:schemeClr val="tx1">
                  <a:lumMod val="75000"/>
                  <a:lumOff val="25000"/>
                </a:schemeClr>
              </a:solidFill>
            </a:endParaRPr>
          </a:p>
          <a:p>
            <a:pPr algn="ctr">
              <a:lnSpc>
                <a:spcPct val="150000"/>
              </a:lnSpc>
            </a:pPr>
            <a:endParaRPr lang="en-US" dirty="0">
              <a:solidFill>
                <a:schemeClr val="tx1">
                  <a:lumMod val="75000"/>
                  <a:lumOff val="25000"/>
                </a:schemeClr>
              </a:solidFill>
            </a:endParaRPr>
          </a:p>
          <a:p>
            <a:pPr algn="ctr">
              <a:lnSpc>
                <a:spcPct val="150000"/>
              </a:lnSpc>
            </a:pPr>
            <a:endParaRPr lang="en-US" dirty="0"/>
          </a:p>
        </p:txBody>
      </p:sp>
      <p:sp>
        <p:nvSpPr>
          <p:cNvPr id="4" name="TextBox 3">
            <a:extLst>
              <a:ext uri="{FF2B5EF4-FFF2-40B4-BE49-F238E27FC236}">
                <a16:creationId xmlns:a16="http://schemas.microsoft.com/office/drawing/2014/main" xmlns="" id="{49C56E7C-F2CB-F140-9DE5-0851D70084E9}"/>
              </a:ext>
            </a:extLst>
          </p:cNvPr>
          <p:cNvSpPr txBox="1"/>
          <p:nvPr/>
        </p:nvSpPr>
        <p:spPr>
          <a:xfrm>
            <a:off x="8144932" y="1334910"/>
            <a:ext cx="3454399" cy="1985159"/>
          </a:xfrm>
          <a:prstGeom prst="rect">
            <a:avLst/>
          </a:prstGeom>
          <a:noFill/>
        </p:spPr>
        <p:txBody>
          <a:bodyPr wrap="square" rtlCol="0">
            <a:spAutoFit/>
          </a:bodyPr>
          <a:lstStyle/>
          <a:p>
            <a:pPr algn="ctr">
              <a:lnSpc>
                <a:spcPct val="150000"/>
              </a:lnSpc>
            </a:pPr>
            <a:r>
              <a:rPr lang="en-US" sz="2800" b="1" dirty="0">
                <a:solidFill>
                  <a:schemeClr val="tx1">
                    <a:lumMod val="75000"/>
                    <a:lumOff val="25000"/>
                  </a:schemeClr>
                </a:solidFill>
              </a:rPr>
              <a:t>Center Lead</a:t>
            </a:r>
          </a:p>
          <a:p>
            <a:pPr algn="ctr">
              <a:lnSpc>
                <a:spcPct val="150000"/>
              </a:lnSpc>
            </a:pPr>
            <a:r>
              <a:rPr lang="en-US" dirty="0">
                <a:solidFill>
                  <a:schemeClr val="tx1">
                    <a:lumMod val="75000"/>
                    <a:lumOff val="25000"/>
                  </a:schemeClr>
                </a:solidFill>
              </a:rPr>
              <a:t>Victor </a:t>
            </a:r>
            <a:r>
              <a:rPr lang="en-US" dirty="0" err="1">
                <a:solidFill>
                  <a:schemeClr val="tx1">
                    <a:lumMod val="75000"/>
                    <a:lumOff val="25000"/>
                  </a:schemeClr>
                </a:solidFill>
              </a:rPr>
              <a:t>Lenske</a:t>
            </a:r>
            <a:endParaRPr lang="en-US" dirty="0">
              <a:solidFill>
                <a:schemeClr val="tx1">
                  <a:lumMod val="75000"/>
                  <a:lumOff val="25000"/>
                </a:schemeClr>
              </a:solidFill>
            </a:endParaRPr>
          </a:p>
          <a:p>
            <a:pPr algn="ctr">
              <a:lnSpc>
                <a:spcPct val="150000"/>
              </a:lnSpc>
            </a:pPr>
            <a:r>
              <a:rPr lang="en-US" dirty="0"/>
              <a:t/>
            </a:r>
            <a:br>
              <a:rPr lang="en-US" dirty="0"/>
            </a:br>
            <a:endParaRPr lang="en-US" dirty="0"/>
          </a:p>
        </p:txBody>
      </p:sp>
      <p:sp>
        <p:nvSpPr>
          <p:cNvPr id="5" name="TextBox 4">
            <a:extLst>
              <a:ext uri="{FF2B5EF4-FFF2-40B4-BE49-F238E27FC236}">
                <a16:creationId xmlns:a16="http://schemas.microsoft.com/office/drawing/2014/main" xmlns="" id="{2B2A176A-4827-DE45-B2CC-D65DD94A6AC2}"/>
              </a:ext>
            </a:extLst>
          </p:cNvPr>
          <p:cNvSpPr txBox="1"/>
          <p:nvPr/>
        </p:nvSpPr>
        <p:spPr>
          <a:xfrm>
            <a:off x="774700" y="5672666"/>
            <a:ext cx="10642598" cy="923330"/>
          </a:xfrm>
          <a:prstGeom prst="rect">
            <a:avLst/>
          </a:prstGeom>
          <a:noFill/>
        </p:spPr>
        <p:txBody>
          <a:bodyPr wrap="square" rtlCol="0">
            <a:spAutoFit/>
          </a:bodyPr>
          <a:lstStyle/>
          <a:p>
            <a:pPr algn="ctr"/>
            <a:r>
              <a:rPr lang="en-US" sz="1600" dirty="0"/>
              <a:t>This material contains modified Copernicus Sentinel data from 2016-2019, processed by ESA. </a:t>
            </a:r>
          </a:p>
          <a:p>
            <a:r>
              <a:rPr lang="en-US" dirty="0"/>
              <a:t/>
            </a:r>
            <a:br>
              <a:rPr lang="en-US" dirty="0"/>
            </a:br>
            <a:endParaRPr lang="en-US" dirty="0"/>
          </a:p>
        </p:txBody>
      </p:sp>
      <p:sp>
        <p:nvSpPr>
          <p:cNvPr id="6" name="TextBox 5">
            <a:extLst>
              <a:ext uri="{FF2B5EF4-FFF2-40B4-BE49-F238E27FC236}">
                <a16:creationId xmlns:a16="http://schemas.microsoft.com/office/drawing/2014/main" xmlns="" id="{49C56E7C-F2CB-F140-9DE5-0851D70084E9}"/>
              </a:ext>
            </a:extLst>
          </p:cNvPr>
          <p:cNvSpPr txBox="1"/>
          <p:nvPr/>
        </p:nvSpPr>
        <p:spPr>
          <a:xfrm>
            <a:off x="8144931" y="2810344"/>
            <a:ext cx="3454399" cy="2400657"/>
          </a:xfrm>
          <a:prstGeom prst="rect">
            <a:avLst/>
          </a:prstGeom>
          <a:noFill/>
        </p:spPr>
        <p:txBody>
          <a:bodyPr wrap="square" rtlCol="0">
            <a:spAutoFit/>
          </a:bodyPr>
          <a:lstStyle/>
          <a:p>
            <a:pPr algn="ctr">
              <a:lnSpc>
                <a:spcPct val="150000"/>
              </a:lnSpc>
            </a:pPr>
            <a:r>
              <a:rPr lang="en-US" sz="2800" b="1" dirty="0">
                <a:solidFill>
                  <a:schemeClr val="tx1">
                    <a:lumMod val="75000"/>
                    <a:lumOff val="25000"/>
                  </a:schemeClr>
                </a:solidFill>
              </a:rPr>
              <a:t>Our Friends</a:t>
            </a:r>
          </a:p>
          <a:p>
            <a:pPr algn="ctr">
              <a:lnSpc>
                <a:spcPct val="150000"/>
              </a:lnSpc>
            </a:pPr>
            <a:r>
              <a:rPr lang="en-US" dirty="0">
                <a:solidFill>
                  <a:schemeClr val="tx1">
                    <a:lumMod val="75000"/>
                    <a:lumOff val="25000"/>
                  </a:schemeClr>
                </a:solidFill>
              </a:rPr>
              <a:t>The GSFC Ellicott City Disasters DEVELOP Team</a:t>
            </a:r>
          </a:p>
          <a:p>
            <a:pPr algn="ctr">
              <a:lnSpc>
                <a:spcPct val="150000"/>
              </a:lnSpc>
            </a:pPr>
            <a:r>
              <a:rPr lang="en-US" dirty="0"/>
              <a:t/>
            </a:r>
            <a:br>
              <a:rPr lang="en-US" dirty="0"/>
            </a:br>
            <a:endParaRPr lang="en-US" dirty="0"/>
          </a:p>
        </p:txBody>
      </p:sp>
    </p:spTree>
    <p:extLst>
      <p:ext uri="{BB962C8B-B14F-4D97-AF65-F5344CB8AC3E}">
        <p14:creationId xmlns:p14="http://schemas.microsoft.com/office/powerpoint/2010/main" val="38792687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p:cNvPicPr>
          <p:nvPr/>
        </p:nvPicPr>
        <p:blipFill>
          <a:blip r:embed="rId3">
            <a:extLst>
              <a:ext uri="{28A0092B-C50C-407E-A947-70E740481C1C}">
                <a14:useLocalDpi xmlns:a14="http://schemas.microsoft.com/office/drawing/2010/main" val="0"/>
              </a:ext>
            </a:extLst>
          </a:blip>
          <a:stretch>
            <a:fillRect/>
          </a:stretch>
        </p:blipFill>
        <p:spPr>
          <a:xfrm>
            <a:off x="595317" y="2923551"/>
            <a:ext cx="2807208" cy="2386584"/>
          </a:xfrm>
          <a:prstGeom prst="hexagon">
            <a:avLst/>
          </a:prstGeom>
          <a:ln w="76200">
            <a:solidFill>
              <a:srgbClr val="2E8652"/>
            </a:solidFill>
          </a:ln>
        </p:spPr>
      </p:pic>
      <p:sp>
        <p:nvSpPr>
          <p:cNvPr id="2" name="Title 1"/>
          <p:cNvSpPr>
            <a:spLocks noGrp="1"/>
          </p:cNvSpPr>
          <p:nvPr>
            <p:ph type="title"/>
          </p:nvPr>
        </p:nvSpPr>
        <p:spPr/>
        <p:txBody>
          <a:bodyPr>
            <a:noAutofit/>
          </a:bodyPr>
          <a:lstStyle/>
          <a:p>
            <a:r>
              <a:rPr lang="en-US" dirty="0"/>
              <a:t>COMMUNITY CONCERNS</a:t>
            </a:r>
          </a:p>
        </p:txBody>
      </p:sp>
      <p:cxnSp>
        <p:nvCxnSpPr>
          <p:cNvPr id="16" name="Straight Connector 15"/>
          <p:cNvCxnSpPr>
            <a:cxnSpLocks/>
          </p:cNvCxnSpPr>
          <p:nvPr/>
        </p:nvCxnSpPr>
        <p:spPr>
          <a:xfrm flipH="1" flipV="1">
            <a:off x="1998921" y="2402958"/>
            <a:ext cx="1610" cy="410392"/>
          </a:xfrm>
          <a:prstGeom prst="line">
            <a:avLst/>
          </a:prstGeom>
          <a:ln w="34925">
            <a:solidFill>
              <a:srgbClr val="2E865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4743974" y="3526009"/>
            <a:ext cx="1610" cy="410392"/>
          </a:xfrm>
          <a:prstGeom prst="line">
            <a:avLst/>
          </a:prstGeom>
          <a:ln w="34925">
            <a:solidFill>
              <a:srgbClr val="2E865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flipV="1">
            <a:off x="7500277" y="2402958"/>
            <a:ext cx="1610" cy="410392"/>
          </a:xfrm>
          <a:prstGeom prst="line">
            <a:avLst/>
          </a:prstGeom>
          <a:ln w="34925">
            <a:solidFill>
              <a:srgbClr val="2E865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10172100" y="3392847"/>
            <a:ext cx="1610" cy="410392"/>
          </a:xfrm>
          <a:prstGeom prst="line">
            <a:avLst/>
          </a:prstGeom>
          <a:ln w="34925">
            <a:solidFill>
              <a:srgbClr val="2E8652"/>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914765" y="1513739"/>
            <a:ext cx="2168312" cy="954107"/>
          </a:xfrm>
          <a:prstGeom prst="rect">
            <a:avLst/>
          </a:prstGeom>
          <a:noFill/>
        </p:spPr>
        <p:txBody>
          <a:bodyPr wrap="square" rtlCol="0">
            <a:spAutoFit/>
          </a:bodyPr>
          <a:lstStyle/>
          <a:p>
            <a:pPr algn="ctr"/>
            <a:r>
              <a:rPr lang="en-US" sz="2800" dirty="0">
                <a:solidFill>
                  <a:schemeClr val="tx1">
                    <a:lumMod val="75000"/>
                    <a:lumOff val="25000"/>
                  </a:schemeClr>
                </a:solidFill>
              </a:rPr>
              <a:t>Decreasing</a:t>
            </a:r>
          </a:p>
          <a:p>
            <a:pPr algn="ctr"/>
            <a:r>
              <a:rPr lang="en-US" sz="2800" dirty="0">
                <a:solidFill>
                  <a:schemeClr val="tx1">
                    <a:lumMod val="75000"/>
                    <a:lumOff val="25000"/>
                  </a:schemeClr>
                </a:solidFill>
              </a:rPr>
              <a:t>Wildlife </a:t>
            </a:r>
          </a:p>
        </p:txBody>
      </p:sp>
      <p:sp>
        <p:nvSpPr>
          <p:cNvPr id="26" name="TextBox 25"/>
          <p:cNvSpPr txBox="1"/>
          <p:nvPr/>
        </p:nvSpPr>
        <p:spPr>
          <a:xfrm>
            <a:off x="3240667" y="3895786"/>
            <a:ext cx="3017897" cy="892552"/>
          </a:xfrm>
          <a:prstGeom prst="rect">
            <a:avLst/>
          </a:prstGeom>
          <a:noFill/>
        </p:spPr>
        <p:txBody>
          <a:bodyPr wrap="square" rtlCol="0">
            <a:spAutoFit/>
          </a:bodyPr>
          <a:lstStyle/>
          <a:p>
            <a:pPr algn="ctr"/>
            <a:r>
              <a:rPr lang="en-US" sz="2600" dirty="0">
                <a:solidFill>
                  <a:schemeClr val="tx1">
                    <a:lumMod val="75000"/>
                    <a:lumOff val="25000"/>
                  </a:schemeClr>
                </a:solidFill>
              </a:rPr>
              <a:t>Stream</a:t>
            </a:r>
          </a:p>
          <a:p>
            <a:pPr algn="ctr"/>
            <a:r>
              <a:rPr lang="en-US" sz="2600" dirty="0">
                <a:solidFill>
                  <a:schemeClr val="tx1">
                    <a:lumMod val="75000"/>
                    <a:lumOff val="25000"/>
                  </a:schemeClr>
                </a:solidFill>
              </a:rPr>
              <a:t>Quality</a:t>
            </a:r>
          </a:p>
        </p:txBody>
      </p:sp>
      <p:sp>
        <p:nvSpPr>
          <p:cNvPr id="27" name="TextBox 26"/>
          <p:cNvSpPr txBox="1"/>
          <p:nvPr/>
        </p:nvSpPr>
        <p:spPr>
          <a:xfrm>
            <a:off x="6182167" y="1427892"/>
            <a:ext cx="2636219" cy="954107"/>
          </a:xfrm>
          <a:prstGeom prst="rect">
            <a:avLst/>
          </a:prstGeom>
          <a:noFill/>
        </p:spPr>
        <p:txBody>
          <a:bodyPr wrap="square" rtlCol="0">
            <a:spAutoFit/>
          </a:bodyPr>
          <a:lstStyle/>
          <a:p>
            <a:pPr algn="ctr"/>
            <a:r>
              <a:rPr lang="en-US" sz="2800" dirty="0">
                <a:solidFill>
                  <a:schemeClr val="tx1">
                    <a:lumMod val="75000"/>
                    <a:lumOff val="25000"/>
                  </a:schemeClr>
                </a:solidFill>
              </a:rPr>
              <a:t>Temperature Regulation </a:t>
            </a:r>
          </a:p>
        </p:txBody>
      </p:sp>
      <p:sp>
        <p:nvSpPr>
          <p:cNvPr id="28" name="TextBox 27"/>
          <p:cNvSpPr txBox="1"/>
          <p:nvPr/>
        </p:nvSpPr>
        <p:spPr>
          <a:xfrm>
            <a:off x="9401240" y="3895786"/>
            <a:ext cx="1541720" cy="954107"/>
          </a:xfrm>
          <a:prstGeom prst="rect">
            <a:avLst/>
          </a:prstGeom>
          <a:noFill/>
        </p:spPr>
        <p:txBody>
          <a:bodyPr wrap="square" rtlCol="0">
            <a:spAutoFit/>
          </a:bodyPr>
          <a:lstStyle/>
          <a:p>
            <a:r>
              <a:rPr lang="en-US" sz="2800" dirty="0">
                <a:solidFill>
                  <a:schemeClr val="tx1">
                    <a:lumMod val="75000"/>
                    <a:lumOff val="25000"/>
                  </a:schemeClr>
                </a:solidFill>
              </a:rPr>
              <a:t>Carbon Storage</a:t>
            </a:r>
          </a:p>
        </p:txBody>
      </p:sp>
      <p:pic>
        <p:nvPicPr>
          <p:cNvPr id="29" name="Picture 28"/>
          <p:cNvPicPr>
            <a:picLocks/>
          </p:cNvPicPr>
          <p:nvPr/>
        </p:nvPicPr>
        <p:blipFill>
          <a:blip r:embed="rId4"/>
          <a:stretch>
            <a:fillRect/>
          </a:stretch>
        </p:blipFill>
        <p:spPr>
          <a:xfrm>
            <a:off x="3329022" y="1042416"/>
            <a:ext cx="2807208" cy="2386584"/>
          </a:xfrm>
          <a:prstGeom prst="hexagon">
            <a:avLst/>
          </a:prstGeom>
          <a:ln w="76200">
            <a:solidFill>
              <a:srgbClr val="2E8652"/>
            </a:solidFill>
          </a:ln>
        </p:spPr>
      </p:pic>
      <p:sp>
        <p:nvSpPr>
          <p:cNvPr id="31" name="Rectangle 30"/>
          <p:cNvSpPr/>
          <p:nvPr/>
        </p:nvSpPr>
        <p:spPr>
          <a:xfrm>
            <a:off x="7036814" y="5905621"/>
            <a:ext cx="4887877" cy="276999"/>
          </a:xfrm>
          <a:prstGeom prst="rect">
            <a:avLst/>
          </a:prstGeom>
        </p:spPr>
        <p:txBody>
          <a:bodyPr wrap="none">
            <a:spAutoFit/>
          </a:bodyPr>
          <a:lstStyle/>
          <a:p>
            <a:r>
              <a:rPr lang="en-US" sz="1200" dirty="0">
                <a:solidFill>
                  <a:schemeClr val="tx1">
                    <a:lumMod val="75000"/>
                    <a:lumOff val="25000"/>
                  </a:schemeClr>
                </a:solidFill>
              </a:rPr>
              <a:t>Images: Paul Hurtado, </a:t>
            </a:r>
            <a:r>
              <a:rPr lang="en-US" sz="1200" dirty="0" err="1">
                <a:solidFill>
                  <a:schemeClr val="tx1">
                    <a:lumMod val="75000"/>
                    <a:lumOff val="25000"/>
                  </a:schemeClr>
                </a:solidFill>
              </a:rPr>
              <a:t>Pixabay</a:t>
            </a:r>
            <a:r>
              <a:rPr lang="en-US" sz="1200" dirty="0">
                <a:solidFill>
                  <a:schemeClr val="tx1">
                    <a:lumMod val="75000"/>
                    <a:lumOff val="25000"/>
                  </a:schemeClr>
                </a:solidFill>
              </a:rPr>
              <a:t> </a:t>
            </a:r>
            <a:r>
              <a:rPr lang="en-US" sz="1200" dirty="0" err="1">
                <a:solidFill>
                  <a:schemeClr val="tx1">
                    <a:lumMod val="75000"/>
                    <a:lumOff val="25000"/>
                  </a:schemeClr>
                </a:solidFill>
              </a:rPr>
              <a:t>nikiY</a:t>
            </a:r>
            <a:r>
              <a:rPr lang="en-US" sz="1200" dirty="0">
                <a:solidFill>
                  <a:schemeClr val="tx1">
                    <a:lumMod val="75000"/>
                    <a:lumOff val="25000"/>
                  </a:schemeClr>
                </a:solidFill>
              </a:rPr>
              <a:t>, Nicholas A. Tonelli, R </a:t>
            </a:r>
            <a:r>
              <a:rPr lang="en-US" sz="1200" dirty="0" err="1">
                <a:solidFill>
                  <a:schemeClr val="tx1">
                    <a:lumMod val="75000"/>
                    <a:lumOff val="25000"/>
                  </a:schemeClr>
                </a:solidFill>
              </a:rPr>
              <a:t>khot</a:t>
            </a:r>
            <a:r>
              <a:rPr lang="en-US" sz="1200" dirty="0">
                <a:solidFill>
                  <a:schemeClr val="tx1">
                    <a:lumMod val="75000"/>
                    <a:lumOff val="25000"/>
                  </a:schemeClr>
                </a:solidFill>
              </a:rPr>
              <a:t>  </a:t>
            </a:r>
          </a:p>
        </p:txBody>
      </p:sp>
      <p:pic>
        <p:nvPicPr>
          <p:cNvPr id="20" name="Picture 19">
            <a:extLst>
              <a:ext uri="{FF2B5EF4-FFF2-40B4-BE49-F238E27FC236}">
                <a16:creationId xmlns:a16="http://schemas.microsoft.com/office/drawing/2014/main" xmlns="" id="{3EFA6122-836A-4542-ABD1-1AFCE23837A1}"/>
              </a:ext>
            </a:extLst>
          </p:cNvPr>
          <p:cNvPicPr>
            <a:picLocks/>
          </p:cNvPicPr>
          <p:nvPr/>
        </p:nvPicPr>
        <p:blipFill>
          <a:blip r:embed="rId5" cstate="print">
            <a:extLst>
              <a:ext uri="{28A0092B-C50C-407E-A947-70E740481C1C}">
                <a14:useLocalDpi xmlns:a14="http://schemas.microsoft.com/office/drawing/2010/main" val="0"/>
              </a:ext>
            </a:extLst>
          </a:blip>
          <a:srcRect/>
          <a:stretch/>
        </p:blipFill>
        <p:spPr>
          <a:xfrm>
            <a:off x="8768496" y="914787"/>
            <a:ext cx="2807208" cy="2385513"/>
          </a:xfrm>
          <a:prstGeom prst="hexagon">
            <a:avLst/>
          </a:prstGeom>
          <a:ln w="76200">
            <a:solidFill>
              <a:srgbClr val="2E8652"/>
            </a:solidFill>
          </a:ln>
        </p:spPr>
      </p:pic>
      <p:pic>
        <p:nvPicPr>
          <p:cNvPr id="21" name="Picture 20">
            <a:extLst>
              <a:ext uri="{FF2B5EF4-FFF2-40B4-BE49-F238E27FC236}">
                <a16:creationId xmlns:a16="http://schemas.microsoft.com/office/drawing/2014/main" xmlns="" id="{F6478970-9D2C-3848-8ED0-9335899C4CC7}"/>
              </a:ext>
            </a:extLst>
          </p:cNvPr>
          <p:cNvPicPr>
            <a:picLocks/>
          </p:cNvPicPr>
          <p:nvPr/>
        </p:nvPicPr>
        <p:blipFill>
          <a:blip r:embed="rId6" cstate="print">
            <a:extLst>
              <a:ext uri="{28A0092B-C50C-407E-A947-70E740481C1C}">
                <a14:useLocalDpi xmlns:a14="http://schemas.microsoft.com/office/drawing/2010/main" val="0"/>
              </a:ext>
            </a:extLst>
          </a:blip>
          <a:srcRect/>
          <a:stretch/>
        </p:blipFill>
        <p:spPr>
          <a:xfrm>
            <a:off x="6087033" y="2924622"/>
            <a:ext cx="2807208" cy="2385513"/>
          </a:xfrm>
          <a:prstGeom prst="hexagon">
            <a:avLst/>
          </a:prstGeom>
          <a:ln w="76200">
            <a:solidFill>
              <a:srgbClr val="2E8652"/>
            </a:solidFill>
          </a:ln>
        </p:spPr>
      </p:pic>
    </p:spTree>
    <p:extLst>
      <p:ext uri="{BB962C8B-B14F-4D97-AF65-F5344CB8AC3E}">
        <p14:creationId xmlns:p14="http://schemas.microsoft.com/office/powerpoint/2010/main" val="2190776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2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294" t="2327" r="12492" b="47625"/>
          <a:stretch/>
        </p:blipFill>
        <p:spPr bwMode="auto">
          <a:xfrm>
            <a:off x="6207557" y="1442779"/>
            <a:ext cx="4396199" cy="378561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txBox="1">
            <a:spLocks/>
          </p:cNvSpPr>
          <p:nvPr/>
        </p:nvSpPr>
        <p:spPr>
          <a:xfrm>
            <a:off x="370608" y="429491"/>
            <a:ext cx="10233148"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Study Area &amp; Period </a:t>
            </a:r>
          </a:p>
        </p:txBody>
      </p:sp>
      <p:sp>
        <p:nvSpPr>
          <p:cNvPr id="6" name="Rectangle 5"/>
          <p:cNvSpPr/>
          <p:nvPr/>
        </p:nvSpPr>
        <p:spPr>
          <a:xfrm>
            <a:off x="8657863" y="1551007"/>
            <a:ext cx="1157469" cy="1518891"/>
          </a:xfrm>
          <a:prstGeom prst="rect">
            <a:avLst/>
          </a:prstGeom>
          <a:noFill/>
          <a:ln w="57150">
            <a:solidFill>
              <a:srgbClr val="7EB7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a:cxnSpLocks/>
          </p:cNvCxnSpPr>
          <p:nvPr/>
        </p:nvCxnSpPr>
        <p:spPr>
          <a:xfrm>
            <a:off x="5527293" y="1478865"/>
            <a:ext cx="3130570" cy="67013"/>
          </a:xfrm>
          <a:prstGeom prst="line">
            <a:avLst/>
          </a:prstGeom>
          <a:ln w="57150">
            <a:solidFill>
              <a:srgbClr val="7EB76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cxnSpLocks/>
          </p:cNvCxnSpPr>
          <p:nvPr/>
        </p:nvCxnSpPr>
        <p:spPr>
          <a:xfrm flipH="1">
            <a:off x="5553075" y="3069898"/>
            <a:ext cx="3104791" cy="2130752"/>
          </a:xfrm>
          <a:prstGeom prst="line">
            <a:avLst/>
          </a:prstGeom>
          <a:ln w="57150">
            <a:solidFill>
              <a:srgbClr val="7EB761"/>
            </a:solidFill>
          </a:ln>
        </p:spPr>
        <p:style>
          <a:lnRef idx="1">
            <a:schemeClr val="accent1"/>
          </a:lnRef>
          <a:fillRef idx="0">
            <a:schemeClr val="accent1"/>
          </a:fillRef>
          <a:effectRef idx="0">
            <a:schemeClr val="accent1"/>
          </a:effectRef>
          <a:fontRef idx="minor">
            <a:schemeClr val="tx1"/>
          </a:fontRef>
        </p:style>
      </p:cxnSp>
      <p:sp>
        <p:nvSpPr>
          <p:cNvPr id="14" name="Content Placeholder 7">
            <a:extLst>
              <a:ext uri="{FF2B5EF4-FFF2-40B4-BE49-F238E27FC236}">
                <a16:creationId xmlns:a16="http://schemas.microsoft.com/office/drawing/2014/main" xmlns="" id="{4798CB5A-D898-5647-971D-22439BBE8AA3}"/>
              </a:ext>
            </a:extLst>
          </p:cNvPr>
          <p:cNvSpPr>
            <a:spLocks noGrp="1"/>
          </p:cNvSpPr>
          <p:nvPr>
            <p:ph sz="quarter" idx="10"/>
          </p:nvPr>
        </p:nvSpPr>
        <p:spPr>
          <a:xfrm>
            <a:off x="773140" y="5375259"/>
            <a:ext cx="5592680" cy="1321608"/>
          </a:xfrm>
        </p:spPr>
        <p:txBody>
          <a:bodyPr/>
          <a:lstStyle/>
          <a:p>
            <a:pPr marL="342900" indent="-342900">
              <a:buClr>
                <a:srgbClr val="7EB761"/>
              </a:buClr>
              <a:buFont typeface="Wingdings 3" panose="05040102010807070707" pitchFamily="18" charset="2"/>
              <a:buChar char=""/>
            </a:pPr>
            <a:r>
              <a:rPr lang="en-US" sz="3200" b="1" dirty="0">
                <a:solidFill>
                  <a:schemeClr val="tx1">
                    <a:lumMod val="75000"/>
                    <a:lumOff val="25000"/>
                  </a:schemeClr>
                </a:solidFill>
              </a:rPr>
              <a:t>DEVELOP Spring 2017</a:t>
            </a:r>
          </a:p>
          <a:p>
            <a:pPr marL="228600" lvl="1">
              <a:buClr>
                <a:srgbClr val="7EB761"/>
              </a:buClr>
            </a:pPr>
            <a:r>
              <a:rPr lang="en-US" dirty="0">
                <a:solidFill>
                  <a:schemeClr val="tx1">
                    <a:lumMod val="75000"/>
                    <a:lumOff val="25000"/>
                  </a:schemeClr>
                </a:solidFill>
              </a:rPr>
              <a:t>Part 1: 2009 to 2016</a:t>
            </a:r>
          </a:p>
          <a:p>
            <a:pPr marL="228600" lvl="1">
              <a:buClr>
                <a:srgbClr val="7EB761"/>
              </a:buClr>
            </a:pPr>
            <a:r>
              <a:rPr lang="en-US" dirty="0">
                <a:solidFill>
                  <a:schemeClr val="tx1">
                    <a:lumMod val="75000"/>
                    <a:lumOff val="25000"/>
                  </a:schemeClr>
                </a:solidFill>
              </a:rPr>
              <a:t>Forecasted through 2035</a:t>
            </a:r>
            <a:endParaRPr lang="en-US" sz="2800" dirty="0">
              <a:solidFill>
                <a:schemeClr val="tx1">
                  <a:lumMod val="75000"/>
                  <a:lumOff val="25000"/>
                </a:schemeClr>
              </a:solidFill>
            </a:endParaRPr>
          </a:p>
          <a:p>
            <a:pPr marL="0" indent="0">
              <a:buClr>
                <a:srgbClr val="7EB761"/>
              </a:buClr>
              <a:buNone/>
            </a:pPr>
            <a:endParaRPr lang="en-US" dirty="0">
              <a:solidFill>
                <a:schemeClr val="tx1">
                  <a:lumMod val="75000"/>
                  <a:lumOff val="25000"/>
                </a:schemeClr>
              </a:solidFill>
            </a:endParaRPr>
          </a:p>
          <a:p>
            <a:endParaRPr lang="en-US" dirty="0"/>
          </a:p>
        </p:txBody>
      </p:sp>
      <p:sp>
        <p:nvSpPr>
          <p:cNvPr id="24" name="Content Placeholder 7">
            <a:extLst>
              <a:ext uri="{FF2B5EF4-FFF2-40B4-BE49-F238E27FC236}">
                <a16:creationId xmlns:a16="http://schemas.microsoft.com/office/drawing/2014/main" xmlns="" id="{DF348320-C03F-5E4B-AD68-4EA46E1F7B86}"/>
              </a:ext>
            </a:extLst>
          </p:cNvPr>
          <p:cNvSpPr txBox="1">
            <a:spLocks/>
          </p:cNvSpPr>
          <p:nvPr/>
        </p:nvSpPr>
        <p:spPr>
          <a:xfrm>
            <a:off x="5807837" y="5375259"/>
            <a:ext cx="5592680" cy="13267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rgbClr val="7EB761"/>
              </a:buClr>
              <a:buFont typeface="Wingdings 3" panose="05040102010807070707" pitchFamily="18" charset="2"/>
              <a:buChar char=""/>
            </a:pPr>
            <a:r>
              <a:rPr lang="en-US" sz="3200" b="1" dirty="0">
                <a:solidFill>
                  <a:schemeClr val="tx1">
                    <a:lumMod val="75000"/>
                    <a:lumOff val="25000"/>
                  </a:schemeClr>
                </a:solidFill>
              </a:rPr>
              <a:t>DEVELOP Summer 2019</a:t>
            </a:r>
            <a:endParaRPr lang="en-US" sz="3200" dirty="0">
              <a:solidFill>
                <a:schemeClr val="tx1">
                  <a:lumMod val="75000"/>
                  <a:lumOff val="25000"/>
                </a:schemeClr>
              </a:solidFill>
            </a:endParaRPr>
          </a:p>
          <a:p>
            <a:pPr marL="228600" lvl="1">
              <a:buClr>
                <a:srgbClr val="7EB761"/>
              </a:buClr>
            </a:pPr>
            <a:r>
              <a:rPr lang="en-US" dirty="0">
                <a:solidFill>
                  <a:schemeClr val="tx1">
                    <a:lumMod val="75000"/>
                    <a:lumOff val="25000"/>
                  </a:schemeClr>
                </a:solidFill>
              </a:rPr>
              <a:t>Part 2: 2015 to 2019</a:t>
            </a:r>
          </a:p>
          <a:p>
            <a:pPr marL="228600" lvl="1">
              <a:buClr>
                <a:srgbClr val="7EB761"/>
              </a:buClr>
            </a:pPr>
            <a:r>
              <a:rPr lang="en-US" dirty="0">
                <a:solidFill>
                  <a:schemeClr val="tx1">
                    <a:lumMod val="75000"/>
                    <a:lumOff val="25000"/>
                  </a:schemeClr>
                </a:solidFill>
              </a:rPr>
              <a:t>Forecasting through 2049</a:t>
            </a:r>
          </a:p>
          <a:p>
            <a:pPr marL="228600" lvl="1">
              <a:buClr>
                <a:srgbClr val="7EB761"/>
              </a:buClr>
            </a:pPr>
            <a:endParaRPr lang="en-US" sz="2800" dirty="0">
              <a:solidFill>
                <a:schemeClr val="tx1">
                  <a:lumMod val="75000"/>
                  <a:lumOff val="25000"/>
                </a:schemeClr>
              </a:solidFill>
            </a:endParaRPr>
          </a:p>
          <a:p>
            <a:pPr marL="0" indent="0">
              <a:buClr>
                <a:srgbClr val="7EB761"/>
              </a:buClr>
              <a:buFont typeface="Arial" panose="020B0604020202020204" pitchFamily="34" charset="0"/>
              <a:buNone/>
            </a:pPr>
            <a:endParaRPr lang="en-US" dirty="0">
              <a:solidFill>
                <a:schemeClr val="tx1">
                  <a:lumMod val="75000"/>
                  <a:lumOff val="25000"/>
                </a:schemeClr>
              </a:solidFill>
            </a:endParaRPr>
          </a:p>
          <a:p>
            <a:endParaRPr lang="en-US" dirty="0"/>
          </a:p>
        </p:txBody>
      </p:sp>
      <p:sp>
        <p:nvSpPr>
          <p:cNvPr id="58" name="TextBox 57"/>
          <p:cNvSpPr txBox="1"/>
          <p:nvPr/>
        </p:nvSpPr>
        <p:spPr>
          <a:xfrm>
            <a:off x="2706373" y="2815119"/>
            <a:ext cx="605399" cy="338554"/>
          </a:xfrm>
          <a:prstGeom prst="rect">
            <a:avLst/>
          </a:prstGeom>
          <a:noFill/>
        </p:spPr>
        <p:txBody>
          <a:bodyPr wrap="square" rtlCol="0">
            <a:spAutoFit/>
          </a:bodyPr>
          <a:lstStyle/>
          <a:p>
            <a:r>
              <a:rPr lang="en-US" sz="1600" b="1" dirty="0">
                <a:solidFill>
                  <a:schemeClr val="bg1"/>
                </a:solidFill>
                <a:cs typeface="Arial" panose="020B0604020202020204" pitchFamily="34" charset="0"/>
              </a:rPr>
              <a:t>NY</a:t>
            </a:r>
          </a:p>
        </p:txBody>
      </p:sp>
      <p:pic>
        <p:nvPicPr>
          <p:cNvPr id="60" name="Picture 2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736" t="56205" r="15545" b="1442"/>
          <a:stretch/>
        </p:blipFill>
        <p:spPr bwMode="auto">
          <a:xfrm>
            <a:off x="957839" y="1442779"/>
            <a:ext cx="4611215" cy="3788194"/>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p:cNvSpPr txBox="1"/>
          <p:nvPr/>
        </p:nvSpPr>
        <p:spPr>
          <a:xfrm>
            <a:off x="7220870" y="-1217958"/>
            <a:ext cx="835667" cy="246221"/>
          </a:xfrm>
          <a:prstGeom prst="rect">
            <a:avLst/>
          </a:prstGeom>
          <a:noFill/>
        </p:spPr>
        <p:txBody>
          <a:bodyPr wrap="square" rtlCol="0">
            <a:spAutoFit/>
          </a:bodyPr>
          <a:lstStyle/>
          <a:p>
            <a:r>
              <a:rPr lang="en-US" sz="1000" dirty="0"/>
              <a:t>APIPP</a:t>
            </a:r>
          </a:p>
        </p:txBody>
      </p:sp>
      <p:sp>
        <p:nvSpPr>
          <p:cNvPr id="65" name="TextBox 64"/>
          <p:cNvSpPr txBox="1"/>
          <p:nvPr/>
        </p:nvSpPr>
        <p:spPr>
          <a:xfrm>
            <a:off x="2774235" y="3069898"/>
            <a:ext cx="835667" cy="338554"/>
          </a:xfrm>
          <a:prstGeom prst="rect">
            <a:avLst/>
          </a:prstGeom>
          <a:noFill/>
        </p:spPr>
        <p:txBody>
          <a:bodyPr wrap="square" rtlCol="0">
            <a:spAutoFit/>
          </a:bodyPr>
          <a:lstStyle/>
          <a:p>
            <a:r>
              <a:rPr lang="en-US" sz="1600" b="1" dirty="0">
                <a:solidFill>
                  <a:schemeClr val="bg1"/>
                </a:solidFill>
                <a:cs typeface="Arial" panose="020B0604020202020204" pitchFamily="34" charset="0"/>
              </a:rPr>
              <a:t>APIPP</a:t>
            </a:r>
          </a:p>
        </p:txBody>
      </p:sp>
      <p:sp>
        <p:nvSpPr>
          <p:cNvPr id="66" name="TextBox 65"/>
          <p:cNvSpPr txBox="1"/>
          <p:nvPr/>
        </p:nvSpPr>
        <p:spPr>
          <a:xfrm>
            <a:off x="922840" y="4851160"/>
            <a:ext cx="282986" cy="276999"/>
          </a:xfrm>
          <a:prstGeom prst="rect">
            <a:avLst/>
          </a:prstGeom>
          <a:noFill/>
        </p:spPr>
        <p:txBody>
          <a:bodyPr wrap="square" rtlCol="0">
            <a:spAutoFit/>
          </a:bodyPr>
          <a:lstStyle/>
          <a:p>
            <a:r>
              <a:rPr lang="en-US" sz="1200" dirty="0">
                <a:solidFill>
                  <a:schemeClr val="bg1"/>
                </a:solidFill>
                <a:cs typeface="Arial" panose="020B0604020202020204" pitchFamily="34" charset="0"/>
              </a:rPr>
              <a:t>0</a:t>
            </a:r>
          </a:p>
        </p:txBody>
      </p:sp>
      <p:sp>
        <p:nvSpPr>
          <p:cNvPr id="67" name="TextBox 66"/>
          <p:cNvSpPr txBox="1"/>
          <p:nvPr/>
        </p:nvSpPr>
        <p:spPr>
          <a:xfrm>
            <a:off x="1456823" y="4827463"/>
            <a:ext cx="633672" cy="276999"/>
          </a:xfrm>
          <a:prstGeom prst="rect">
            <a:avLst/>
          </a:prstGeom>
          <a:noFill/>
        </p:spPr>
        <p:txBody>
          <a:bodyPr wrap="square" rtlCol="0">
            <a:spAutoFit/>
          </a:bodyPr>
          <a:lstStyle/>
          <a:p>
            <a:r>
              <a:rPr lang="en-US" sz="1200" dirty="0">
                <a:solidFill>
                  <a:schemeClr val="bg1"/>
                </a:solidFill>
                <a:cs typeface="Arial" panose="020B0604020202020204" pitchFamily="34" charset="0"/>
              </a:rPr>
              <a:t>100</a:t>
            </a:r>
          </a:p>
        </p:txBody>
      </p:sp>
      <p:sp>
        <p:nvSpPr>
          <p:cNvPr id="68" name="TextBox 67"/>
          <p:cNvSpPr txBox="1"/>
          <p:nvPr/>
        </p:nvSpPr>
        <p:spPr>
          <a:xfrm>
            <a:off x="2658958" y="1300022"/>
            <a:ext cx="623030" cy="246221"/>
          </a:xfrm>
          <a:prstGeom prst="rect">
            <a:avLst/>
          </a:prstGeom>
          <a:noFill/>
        </p:spPr>
        <p:txBody>
          <a:bodyPr wrap="square" rtlCol="0">
            <a:spAutoFit/>
          </a:bodyPr>
          <a:lstStyle/>
          <a:p>
            <a:r>
              <a:rPr lang="en-US" sz="1000" dirty="0">
                <a:solidFill>
                  <a:schemeClr val="bg1"/>
                </a:solidFill>
                <a:cs typeface="Arial" panose="020B0604020202020204" pitchFamily="34" charset="0"/>
              </a:rPr>
              <a:t>200</a:t>
            </a:r>
          </a:p>
        </p:txBody>
      </p:sp>
      <p:sp>
        <p:nvSpPr>
          <p:cNvPr id="69" name="TextBox 68"/>
          <p:cNvSpPr txBox="1"/>
          <p:nvPr/>
        </p:nvSpPr>
        <p:spPr>
          <a:xfrm>
            <a:off x="2399124" y="4991766"/>
            <a:ext cx="566317" cy="276999"/>
          </a:xfrm>
          <a:prstGeom prst="rect">
            <a:avLst/>
          </a:prstGeom>
          <a:noFill/>
        </p:spPr>
        <p:txBody>
          <a:bodyPr wrap="square" rtlCol="0">
            <a:spAutoFit/>
          </a:bodyPr>
          <a:lstStyle/>
          <a:p>
            <a:r>
              <a:rPr lang="en-US" sz="1200" dirty="0">
                <a:solidFill>
                  <a:schemeClr val="bg1"/>
                </a:solidFill>
                <a:cs typeface="Arial" panose="020B0604020202020204" pitchFamily="34" charset="0"/>
              </a:rPr>
              <a:t>Km</a:t>
            </a:r>
          </a:p>
        </p:txBody>
      </p:sp>
      <p:sp>
        <p:nvSpPr>
          <p:cNvPr id="70" name="TextBox 69"/>
          <p:cNvSpPr txBox="1"/>
          <p:nvPr/>
        </p:nvSpPr>
        <p:spPr>
          <a:xfrm>
            <a:off x="6391002" y="4846230"/>
            <a:ext cx="318228" cy="276999"/>
          </a:xfrm>
          <a:prstGeom prst="rect">
            <a:avLst/>
          </a:prstGeom>
          <a:noFill/>
        </p:spPr>
        <p:txBody>
          <a:bodyPr wrap="square" rtlCol="0">
            <a:spAutoFit/>
          </a:bodyPr>
          <a:lstStyle/>
          <a:p>
            <a:r>
              <a:rPr lang="en-US" sz="1200" dirty="0">
                <a:solidFill>
                  <a:schemeClr val="bg1"/>
                </a:solidFill>
                <a:cs typeface="Arial" panose="020B0604020202020204" pitchFamily="34" charset="0"/>
              </a:rPr>
              <a:t>0</a:t>
            </a:r>
          </a:p>
        </p:txBody>
      </p:sp>
      <p:sp>
        <p:nvSpPr>
          <p:cNvPr id="71" name="TextBox 70"/>
          <p:cNvSpPr txBox="1"/>
          <p:nvPr/>
        </p:nvSpPr>
        <p:spPr>
          <a:xfrm>
            <a:off x="7431589" y="4830188"/>
            <a:ext cx="633672" cy="276999"/>
          </a:xfrm>
          <a:prstGeom prst="rect">
            <a:avLst/>
          </a:prstGeom>
          <a:noFill/>
        </p:spPr>
        <p:txBody>
          <a:bodyPr wrap="square" rtlCol="0">
            <a:spAutoFit/>
          </a:bodyPr>
          <a:lstStyle/>
          <a:p>
            <a:r>
              <a:rPr lang="en-US" sz="1200" dirty="0">
                <a:solidFill>
                  <a:schemeClr val="bg1"/>
                </a:solidFill>
                <a:cs typeface="Arial" panose="020B0604020202020204" pitchFamily="34" charset="0"/>
              </a:rPr>
              <a:t>100</a:t>
            </a:r>
          </a:p>
        </p:txBody>
      </p:sp>
      <p:sp>
        <p:nvSpPr>
          <p:cNvPr id="75" name="TextBox 74"/>
          <p:cNvSpPr txBox="1"/>
          <p:nvPr/>
        </p:nvSpPr>
        <p:spPr>
          <a:xfrm>
            <a:off x="7162411" y="3001631"/>
            <a:ext cx="1157468" cy="338554"/>
          </a:xfrm>
          <a:prstGeom prst="rect">
            <a:avLst/>
          </a:prstGeom>
          <a:noFill/>
        </p:spPr>
        <p:txBody>
          <a:bodyPr wrap="square" rtlCol="0">
            <a:spAutoFit/>
          </a:bodyPr>
          <a:lstStyle/>
          <a:p>
            <a:r>
              <a:rPr lang="en-US" sz="1600" b="1" dirty="0">
                <a:solidFill>
                  <a:schemeClr val="bg1"/>
                </a:solidFill>
                <a:cs typeface="Arial" panose="020B0604020202020204" pitchFamily="34" charset="0"/>
              </a:rPr>
              <a:t>New York</a:t>
            </a:r>
          </a:p>
        </p:txBody>
      </p:sp>
      <p:sp>
        <p:nvSpPr>
          <p:cNvPr id="77" name="TextBox 76"/>
          <p:cNvSpPr txBox="1"/>
          <p:nvPr/>
        </p:nvSpPr>
        <p:spPr>
          <a:xfrm>
            <a:off x="2092979" y="4846230"/>
            <a:ext cx="633672" cy="276999"/>
          </a:xfrm>
          <a:prstGeom prst="rect">
            <a:avLst/>
          </a:prstGeom>
          <a:noFill/>
        </p:spPr>
        <p:txBody>
          <a:bodyPr wrap="square" rtlCol="0">
            <a:spAutoFit/>
          </a:bodyPr>
          <a:lstStyle/>
          <a:p>
            <a:r>
              <a:rPr lang="en-US" sz="1200" dirty="0">
                <a:solidFill>
                  <a:schemeClr val="bg1"/>
                </a:solidFill>
                <a:cs typeface="Arial" panose="020B0604020202020204" pitchFamily="34" charset="0"/>
              </a:rPr>
              <a:t>200</a:t>
            </a:r>
          </a:p>
        </p:txBody>
      </p:sp>
      <p:sp>
        <p:nvSpPr>
          <p:cNvPr id="78" name="TextBox 77"/>
          <p:cNvSpPr txBox="1"/>
          <p:nvPr/>
        </p:nvSpPr>
        <p:spPr>
          <a:xfrm>
            <a:off x="7771984" y="4978034"/>
            <a:ext cx="633672" cy="276999"/>
          </a:xfrm>
          <a:prstGeom prst="rect">
            <a:avLst/>
          </a:prstGeom>
          <a:noFill/>
        </p:spPr>
        <p:txBody>
          <a:bodyPr wrap="square" rtlCol="0">
            <a:spAutoFit/>
          </a:bodyPr>
          <a:lstStyle/>
          <a:p>
            <a:r>
              <a:rPr lang="en-US" sz="1200" dirty="0">
                <a:solidFill>
                  <a:schemeClr val="bg1"/>
                </a:solidFill>
                <a:cs typeface="Arial" panose="020B0604020202020204" pitchFamily="34" charset="0"/>
              </a:rPr>
              <a:t>Km</a:t>
            </a:r>
          </a:p>
        </p:txBody>
      </p:sp>
      <p:sp>
        <p:nvSpPr>
          <p:cNvPr id="79" name="Rectangle 78"/>
          <p:cNvSpPr/>
          <p:nvPr/>
        </p:nvSpPr>
        <p:spPr>
          <a:xfrm>
            <a:off x="979428" y="4418351"/>
            <a:ext cx="1260189" cy="43204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1057365" y="4501788"/>
            <a:ext cx="384048" cy="265176"/>
          </a:xfrm>
          <a:prstGeom prst="rect">
            <a:avLst/>
          </a:prstGeom>
          <a:solidFill>
            <a:srgbClr val="C0D2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6906965" y="4414181"/>
            <a:ext cx="1682919" cy="43204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7042099" y="4501788"/>
            <a:ext cx="383346" cy="261578"/>
          </a:xfrm>
          <a:prstGeom prst="rect">
            <a:avLst/>
          </a:prstGeom>
          <a:solidFill>
            <a:srgbClr val="9EA5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p:cNvSpPr txBox="1"/>
          <p:nvPr/>
        </p:nvSpPr>
        <p:spPr>
          <a:xfrm>
            <a:off x="1409664" y="4440703"/>
            <a:ext cx="1023047" cy="646331"/>
          </a:xfrm>
          <a:prstGeom prst="rect">
            <a:avLst/>
          </a:prstGeom>
          <a:noFill/>
        </p:spPr>
        <p:txBody>
          <a:bodyPr wrap="square" rtlCol="0">
            <a:spAutoFit/>
          </a:bodyPr>
          <a:lstStyle/>
          <a:p>
            <a:r>
              <a:rPr lang="en-US" dirty="0">
                <a:solidFill>
                  <a:schemeClr val="tx1">
                    <a:lumMod val="75000"/>
                    <a:lumOff val="25000"/>
                  </a:schemeClr>
                </a:solidFill>
              </a:rPr>
              <a:t>APIPP</a:t>
            </a:r>
          </a:p>
          <a:p>
            <a:endParaRPr lang="en-US" dirty="0"/>
          </a:p>
        </p:txBody>
      </p:sp>
      <p:sp>
        <p:nvSpPr>
          <p:cNvPr id="76" name="TextBox 75"/>
          <p:cNvSpPr txBox="1"/>
          <p:nvPr/>
        </p:nvSpPr>
        <p:spPr>
          <a:xfrm>
            <a:off x="7399204" y="4444970"/>
            <a:ext cx="1278482" cy="369332"/>
          </a:xfrm>
          <a:prstGeom prst="rect">
            <a:avLst/>
          </a:prstGeom>
          <a:noFill/>
        </p:spPr>
        <p:txBody>
          <a:bodyPr wrap="square" rtlCol="0">
            <a:spAutoFit/>
          </a:bodyPr>
          <a:lstStyle/>
          <a:p>
            <a:r>
              <a:rPr lang="en-US" dirty="0">
                <a:solidFill>
                  <a:schemeClr val="tx1">
                    <a:lumMod val="75000"/>
                    <a:lumOff val="25000"/>
                  </a:schemeClr>
                </a:solidFill>
              </a:rPr>
              <a:t>New York</a:t>
            </a:r>
          </a:p>
        </p:txBody>
      </p:sp>
    </p:spTree>
    <p:extLst>
      <p:ext uri="{BB962C8B-B14F-4D97-AF65-F5344CB8AC3E}">
        <p14:creationId xmlns:p14="http://schemas.microsoft.com/office/powerpoint/2010/main" val="27480179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lh6.googleusercontent.com/IBON96mwn11cjIAZTyYMgxeDXpq7f4-865hN2mCTdYjN7O-wrklSfv2srHirdnkD3-EeDvRCAwOrKF0_McSKUW9X7-QMWMC0afrxIcv_80AOK00z9kbSO0ZOOqBf8sf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838" y="990948"/>
            <a:ext cx="4242816" cy="3593592"/>
          </a:xfrm>
          <a:prstGeom prst="hexagon">
            <a:avLst/>
          </a:prstGeom>
          <a:noFill/>
          <a:ln w="76200">
            <a:solidFill>
              <a:srgbClr val="2E8652"/>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Autofit/>
          </a:bodyPr>
          <a:lstStyle/>
          <a:p>
            <a:r>
              <a:rPr lang="en-US" dirty="0"/>
              <a:t>PROJECT PARTNERS</a:t>
            </a:r>
          </a:p>
        </p:txBody>
      </p:sp>
      <p:sp>
        <p:nvSpPr>
          <p:cNvPr id="4" name="Content Placeholder 3"/>
          <p:cNvSpPr>
            <a:spLocks noGrp="1"/>
          </p:cNvSpPr>
          <p:nvPr>
            <p:ph sz="quarter" idx="12"/>
          </p:nvPr>
        </p:nvSpPr>
        <p:spPr>
          <a:xfrm>
            <a:off x="1289384" y="4167616"/>
            <a:ext cx="4484429" cy="1241676"/>
          </a:xfrm>
        </p:spPr>
        <p:txBody>
          <a:bodyPr>
            <a:normAutofit/>
          </a:bodyPr>
          <a:lstStyle/>
          <a:p>
            <a:pPr marL="0" indent="0">
              <a:buNone/>
            </a:pPr>
            <a:r>
              <a:rPr lang="en-US" dirty="0">
                <a:solidFill>
                  <a:srgbClr val="2E8652"/>
                </a:solidFill>
              </a:rPr>
              <a:t>Saint Lawrence - Eastern Lake Ontario (SLELO)</a:t>
            </a:r>
          </a:p>
          <a:p>
            <a:pPr marL="0" indent="0">
              <a:buNone/>
            </a:pPr>
            <a:endParaRPr lang="en-US" dirty="0"/>
          </a:p>
        </p:txBody>
      </p:sp>
      <p:sp>
        <p:nvSpPr>
          <p:cNvPr id="6" name="Content Placeholder 5"/>
          <p:cNvSpPr>
            <a:spLocks noGrp="1"/>
          </p:cNvSpPr>
          <p:nvPr>
            <p:ph sz="quarter" idx="14"/>
          </p:nvPr>
        </p:nvSpPr>
        <p:spPr>
          <a:xfrm>
            <a:off x="1289384" y="2254013"/>
            <a:ext cx="5335035" cy="946464"/>
          </a:xfrm>
        </p:spPr>
        <p:txBody>
          <a:bodyPr>
            <a:normAutofit/>
          </a:bodyPr>
          <a:lstStyle/>
          <a:p>
            <a:pPr marL="0" indent="0">
              <a:buClr>
                <a:srgbClr val="7EB761"/>
              </a:buClr>
              <a:buNone/>
            </a:pPr>
            <a:r>
              <a:rPr lang="en-US" dirty="0">
                <a:solidFill>
                  <a:srgbClr val="2E8652"/>
                </a:solidFill>
              </a:rPr>
              <a:t>Adirondack Park Invasive Plant Program (APIPP)</a:t>
            </a:r>
          </a:p>
          <a:p>
            <a:endParaRPr lang="en-US" dirty="0"/>
          </a:p>
        </p:txBody>
      </p:sp>
      <p:sp>
        <p:nvSpPr>
          <p:cNvPr id="9" name="Content Placeholder 3"/>
          <p:cNvSpPr>
            <a:spLocks noGrp="1"/>
          </p:cNvSpPr>
          <p:nvPr>
            <p:ph sz="quarter" idx="12"/>
          </p:nvPr>
        </p:nvSpPr>
        <p:spPr>
          <a:xfrm>
            <a:off x="1289384" y="5139553"/>
            <a:ext cx="4367471" cy="539479"/>
          </a:xfrm>
        </p:spPr>
        <p:txBody>
          <a:bodyPr>
            <a:normAutofit/>
          </a:bodyPr>
          <a:lstStyle/>
          <a:p>
            <a:pPr marL="0" indent="0">
              <a:buNone/>
            </a:pPr>
            <a:r>
              <a:rPr lang="en-US" sz="2000" dirty="0">
                <a:solidFill>
                  <a:schemeClr val="tx1">
                    <a:lumMod val="75000"/>
                    <a:lumOff val="25000"/>
                  </a:schemeClr>
                </a:solidFill>
              </a:rPr>
              <a:t>Rob Williams and Megan </a:t>
            </a:r>
            <a:r>
              <a:rPr lang="en-US" sz="2000" dirty="0" err="1">
                <a:solidFill>
                  <a:schemeClr val="tx1">
                    <a:lumMod val="75000"/>
                    <a:lumOff val="25000"/>
                  </a:schemeClr>
                </a:solidFill>
              </a:rPr>
              <a:t>Pistolese</a:t>
            </a:r>
            <a:endParaRPr lang="en-US" sz="2000" dirty="0">
              <a:solidFill>
                <a:schemeClr val="tx1">
                  <a:lumMod val="75000"/>
                  <a:lumOff val="25000"/>
                </a:schemeClr>
              </a:solidFill>
            </a:endParaRPr>
          </a:p>
          <a:p>
            <a:pPr marL="0" indent="0">
              <a:buNone/>
            </a:pPr>
            <a:endParaRPr lang="en-US" sz="2000" dirty="0">
              <a:solidFill>
                <a:schemeClr val="tx1">
                  <a:lumMod val="75000"/>
                  <a:lumOff val="25000"/>
                </a:schemeClr>
              </a:solidFill>
            </a:endParaRPr>
          </a:p>
        </p:txBody>
      </p:sp>
      <p:sp>
        <p:nvSpPr>
          <p:cNvPr id="12" name="Content Placeholder 3"/>
          <p:cNvSpPr>
            <a:spLocks noGrp="1"/>
          </p:cNvSpPr>
          <p:nvPr>
            <p:ph sz="quarter" idx="12"/>
          </p:nvPr>
        </p:nvSpPr>
        <p:spPr>
          <a:xfrm>
            <a:off x="1289384" y="3260111"/>
            <a:ext cx="4367471" cy="539479"/>
          </a:xfrm>
        </p:spPr>
        <p:txBody>
          <a:bodyPr>
            <a:normAutofit/>
          </a:bodyPr>
          <a:lstStyle/>
          <a:p>
            <a:pPr marL="0" indent="0">
              <a:buClr>
                <a:srgbClr val="7EB761"/>
              </a:buClr>
              <a:buNone/>
            </a:pPr>
            <a:r>
              <a:rPr lang="en-US" sz="2000" dirty="0">
                <a:solidFill>
                  <a:schemeClr val="tx1">
                    <a:lumMod val="75000"/>
                    <a:lumOff val="25000"/>
                  </a:schemeClr>
                </a:solidFill>
              </a:rPr>
              <a:t>Brendan </a:t>
            </a:r>
            <a:r>
              <a:rPr lang="en-US" sz="2000" dirty="0" err="1">
                <a:solidFill>
                  <a:schemeClr val="tx1">
                    <a:lumMod val="75000"/>
                    <a:lumOff val="25000"/>
                  </a:schemeClr>
                </a:solidFill>
              </a:rPr>
              <a:t>Quirion</a:t>
            </a:r>
            <a:r>
              <a:rPr lang="en-US" sz="2000" dirty="0">
                <a:solidFill>
                  <a:schemeClr val="tx1">
                    <a:lumMod val="75000"/>
                    <a:lumOff val="25000"/>
                  </a:schemeClr>
                </a:solidFill>
              </a:rPr>
              <a:t> and Zack </a:t>
            </a:r>
            <a:r>
              <a:rPr lang="en-US" sz="2000" dirty="0" err="1">
                <a:solidFill>
                  <a:schemeClr val="tx1">
                    <a:lumMod val="75000"/>
                    <a:lumOff val="25000"/>
                  </a:schemeClr>
                </a:solidFill>
              </a:rPr>
              <a:t>Simek</a:t>
            </a:r>
            <a:endParaRPr lang="en-US" sz="2000" dirty="0">
              <a:solidFill>
                <a:schemeClr val="tx1">
                  <a:lumMod val="75000"/>
                  <a:lumOff val="25000"/>
                </a:schemeClr>
              </a:solidFill>
            </a:endParaRPr>
          </a:p>
          <a:p>
            <a:pPr marL="0" indent="0">
              <a:buNone/>
            </a:pPr>
            <a:endParaRPr lang="en-US" sz="2000" dirty="0">
              <a:solidFill>
                <a:schemeClr val="tx1">
                  <a:lumMod val="75000"/>
                  <a:lumOff val="25000"/>
                </a:schemeClr>
              </a:solidFill>
            </a:endParaRPr>
          </a:p>
        </p:txBody>
      </p:sp>
      <p:sp>
        <p:nvSpPr>
          <p:cNvPr id="10" name="Content Placeholder 5">
            <a:extLst>
              <a:ext uri="{FF2B5EF4-FFF2-40B4-BE49-F238E27FC236}">
                <a16:creationId xmlns:a16="http://schemas.microsoft.com/office/drawing/2014/main" xmlns="" id="{F0FDFDB6-A8B7-C249-A7DC-FCE519219E86}"/>
              </a:ext>
            </a:extLst>
          </p:cNvPr>
          <p:cNvSpPr txBox="1">
            <a:spLocks/>
          </p:cNvSpPr>
          <p:nvPr/>
        </p:nvSpPr>
        <p:spPr>
          <a:xfrm>
            <a:off x="1285919" y="1323110"/>
            <a:ext cx="5335035" cy="9464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7EB761"/>
              </a:buClr>
              <a:buFont typeface="Arial" panose="020B0604020202020204" pitchFamily="34" charset="0"/>
              <a:buNone/>
            </a:pPr>
            <a:r>
              <a:rPr lang="en-US" sz="3600" b="1" dirty="0">
                <a:solidFill>
                  <a:srgbClr val="7EB761"/>
                </a:solidFill>
                <a:latin typeface="+mj-lt"/>
              </a:rPr>
              <a:t>End Users</a:t>
            </a:r>
          </a:p>
          <a:p>
            <a:endParaRPr lang="en-US" dirty="0"/>
          </a:p>
        </p:txBody>
      </p:sp>
      <p:sp>
        <p:nvSpPr>
          <p:cNvPr id="11" name="Rectangle 10">
            <a:extLst>
              <a:ext uri="{FF2B5EF4-FFF2-40B4-BE49-F238E27FC236}">
                <a16:creationId xmlns:a16="http://schemas.microsoft.com/office/drawing/2014/main" xmlns="" id="{BC350BB9-82BD-7240-AB4C-E7B99C864927}"/>
              </a:ext>
            </a:extLst>
          </p:cNvPr>
          <p:cNvSpPr/>
          <p:nvPr/>
        </p:nvSpPr>
        <p:spPr>
          <a:xfrm>
            <a:off x="8924866" y="5934843"/>
            <a:ext cx="3284552" cy="276999"/>
          </a:xfrm>
          <a:prstGeom prst="rect">
            <a:avLst/>
          </a:prstGeom>
        </p:spPr>
        <p:txBody>
          <a:bodyPr wrap="square">
            <a:spAutoFit/>
          </a:bodyPr>
          <a:lstStyle/>
          <a:p>
            <a:r>
              <a:rPr lang="en-US" sz="1200" dirty="0">
                <a:solidFill>
                  <a:schemeClr val="tx1">
                    <a:lumMod val="75000"/>
                    <a:lumOff val="25000"/>
                  </a:schemeClr>
                </a:solidFill>
              </a:rPr>
              <a:t>Image: </a:t>
            </a:r>
            <a:r>
              <a:rPr lang="en-US" sz="1200" dirty="0" err="1">
                <a:solidFill>
                  <a:schemeClr val="tx1">
                    <a:lumMod val="75000"/>
                    <a:lumOff val="25000"/>
                  </a:schemeClr>
                </a:solidFill>
              </a:rPr>
              <a:t>Mwanner</a:t>
            </a:r>
            <a:r>
              <a:rPr lang="en-US" sz="1200" dirty="0">
                <a:solidFill>
                  <a:schemeClr val="tx1">
                    <a:lumMod val="75000"/>
                    <a:lumOff val="25000"/>
                  </a:schemeClr>
                </a:solidFill>
              </a:rPr>
              <a:t> at Wikimedia Commons</a:t>
            </a:r>
            <a:endParaRPr lang="en-US" sz="1200" dirty="0"/>
          </a:p>
        </p:txBody>
      </p:sp>
    </p:spTree>
    <p:extLst>
      <p:ext uri="{BB962C8B-B14F-4D97-AF65-F5344CB8AC3E}">
        <p14:creationId xmlns:p14="http://schemas.microsoft.com/office/powerpoint/2010/main" val="983244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lh6.googleusercontent.com/IBON96mwn11cjIAZTyYMgxeDXpq7f4-865hN2mCTdYjN7O-wrklSfv2srHirdnkD3-EeDvRCAwOrKF0_McSKUW9X7-QMWMC0afrxIcv_80AOK00z9kbSO0ZOOqBf8sf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838" y="990948"/>
            <a:ext cx="4242816" cy="3593592"/>
          </a:xfrm>
          <a:prstGeom prst="hexagon">
            <a:avLst/>
          </a:prstGeom>
          <a:noFill/>
          <a:ln w="76200">
            <a:solidFill>
              <a:srgbClr val="2E8652"/>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Autofit/>
          </a:bodyPr>
          <a:lstStyle/>
          <a:p>
            <a:r>
              <a:rPr lang="en-US" dirty="0"/>
              <a:t>PROJECT PARTNERS</a:t>
            </a:r>
          </a:p>
        </p:txBody>
      </p:sp>
      <p:sp>
        <p:nvSpPr>
          <p:cNvPr id="4" name="Content Placeholder 3"/>
          <p:cNvSpPr>
            <a:spLocks noGrp="1"/>
          </p:cNvSpPr>
          <p:nvPr>
            <p:ph sz="quarter" idx="12"/>
          </p:nvPr>
        </p:nvSpPr>
        <p:spPr>
          <a:xfrm>
            <a:off x="1285919" y="3503528"/>
            <a:ext cx="4484429" cy="587085"/>
          </a:xfrm>
        </p:spPr>
        <p:txBody>
          <a:bodyPr>
            <a:normAutofit/>
          </a:bodyPr>
          <a:lstStyle/>
          <a:p>
            <a:pPr marL="0" indent="0">
              <a:buNone/>
            </a:pPr>
            <a:r>
              <a:rPr lang="en-US" dirty="0">
                <a:solidFill>
                  <a:srgbClr val="2E8652"/>
                </a:solidFill>
              </a:rPr>
              <a:t>University of Vermont</a:t>
            </a:r>
          </a:p>
          <a:p>
            <a:pPr marL="0" indent="0">
              <a:buNone/>
            </a:pPr>
            <a:endParaRPr lang="en-US" dirty="0"/>
          </a:p>
        </p:txBody>
      </p:sp>
      <p:sp>
        <p:nvSpPr>
          <p:cNvPr id="6" name="Content Placeholder 5"/>
          <p:cNvSpPr>
            <a:spLocks noGrp="1"/>
          </p:cNvSpPr>
          <p:nvPr>
            <p:ph sz="quarter" idx="14"/>
          </p:nvPr>
        </p:nvSpPr>
        <p:spPr>
          <a:xfrm>
            <a:off x="1285919" y="2145729"/>
            <a:ext cx="5335035" cy="633329"/>
          </a:xfrm>
        </p:spPr>
        <p:txBody>
          <a:bodyPr>
            <a:normAutofit/>
          </a:bodyPr>
          <a:lstStyle/>
          <a:p>
            <a:pPr marL="0" indent="0">
              <a:buClr>
                <a:srgbClr val="7EB761"/>
              </a:buClr>
              <a:buNone/>
            </a:pPr>
            <a:r>
              <a:rPr lang="en-US" dirty="0">
                <a:solidFill>
                  <a:srgbClr val="2E8652"/>
                </a:solidFill>
              </a:rPr>
              <a:t>Adirondack Research, LLC</a:t>
            </a:r>
          </a:p>
          <a:p>
            <a:endParaRPr lang="en-US" dirty="0"/>
          </a:p>
        </p:txBody>
      </p:sp>
      <p:sp>
        <p:nvSpPr>
          <p:cNvPr id="9" name="Content Placeholder 3"/>
          <p:cNvSpPr>
            <a:spLocks noGrp="1"/>
          </p:cNvSpPr>
          <p:nvPr>
            <p:ph sz="quarter" idx="12"/>
          </p:nvPr>
        </p:nvSpPr>
        <p:spPr>
          <a:xfrm>
            <a:off x="1285919" y="4041983"/>
            <a:ext cx="4367471" cy="539479"/>
          </a:xfrm>
        </p:spPr>
        <p:txBody>
          <a:bodyPr>
            <a:normAutofit/>
          </a:bodyPr>
          <a:lstStyle/>
          <a:p>
            <a:pPr marL="0" indent="0">
              <a:buNone/>
            </a:pPr>
            <a:r>
              <a:rPr lang="en-US" sz="2000" dirty="0">
                <a:solidFill>
                  <a:schemeClr val="tx1">
                    <a:lumMod val="75000"/>
                    <a:lumOff val="25000"/>
                  </a:schemeClr>
                </a:solidFill>
              </a:rPr>
              <a:t>Dr. Jennifer Pontius</a:t>
            </a:r>
          </a:p>
          <a:p>
            <a:pPr marL="0" indent="0">
              <a:buNone/>
            </a:pPr>
            <a:endParaRPr lang="en-US" sz="2000" dirty="0">
              <a:solidFill>
                <a:schemeClr val="tx1">
                  <a:lumMod val="75000"/>
                  <a:lumOff val="25000"/>
                </a:schemeClr>
              </a:solidFill>
            </a:endParaRPr>
          </a:p>
        </p:txBody>
      </p:sp>
      <p:sp>
        <p:nvSpPr>
          <p:cNvPr id="12" name="Content Placeholder 3"/>
          <p:cNvSpPr>
            <a:spLocks noGrp="1"/>
          </p:cNvSpPr>
          <p:nvPr>
            <p:ph sz="quarter" idx="12"/>
          </p:nvPr>
        </p:nvSpPr>
        <p:spPr>
          <a:xfrm>
            <a:off x="1285919" y="2703816"/>
            <a:ext cx="4367471" cy="539479"/>
          </a:xfrm>
        </p:spPr>
        <p:txBody>
          <a:bodyPr>
            <a:normAutofit/>
          </a:bodyPr>
          <a:lstStyle/>
          <a:p>
            <a:pPr marL="0" indent="0">
              <a:buClr>
                <a:srgbClr val="7EB761"/>
              </a:buClr>
              <a:buNone/>
            </a:pPr>
            <a:r>
              <a:rPr lang="en-US" sz="2000" dirty="0">
                <a:solidFill>
                  <a:schemeClr val="tx1">
                    <a:lumMod val="75000"/>
                    <a:lumOff val="25000"/>
                  </a:schemeClr>
                </a:solidFill>
              </a:rPr>
              <a:t>Dr. Ezra Schwartzberg</a:t>
            </a:r>
          </a:p>
          <a:p>
            <a:pPr marL="0" indent="0">
              <a:buNone/>
            </a:pPr>
            <a:endParaRPr lang="en-US" sz="2000" dirty="0">
              <a:solidFill>
                <a:schemeClr val="tx1">
                  <a:lumMod val="75000"/>
                  <a:lumOff val="25000"/>
                </a:schemeClr>
              </a:solidFill>
            </a:endParaRPr>
          </a:p>
        </p:txBody>
      </p:sp>
      <p:sp>
        <p:nvSpPr>
          <p:cNvPr id="10" name="Content Placeholder 5">
            <a:extLst>
              <a:ext uri="{FF2B5EF4-FFF2-40B4-BE49-F238E27FC236}">
                <a16:creationId xmlns:a16="http://schemas.microsoft.com/office/drawing/2014/main" xmlns="" id="{F0FDFDB6-A8B7-C249-A7DC-FCE519219E86}"/>
              </a:ext>
            </a:extLst>
          </p:cNvPr>
          <p:cNvSpPr txBox="1">
            <a:spLocks/>
          </p:cNvSpPr>
          <p:nvPr/>
        </p:nvSpPr>
        <p:spPr>
          <a:xfrm>
            <a:off x="1285919" y="1323110"/>
            <a:ext cx="5335035" cy="9464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7EB761"/>
              </a:buClr>
              <a:buFont typeface="Arial" panose="020B0604020202020204" pitchFamily="34" charset="0"/>
              <a:buNone/>
            </a:pPr>
            <a:r>
              <a:rPr lang="en-US" sz="3600" b="1" dirty="0">
                <a:solidFill>
                  <a:srgbClr val="7EB761"/>
                </a:solidFill>
                <a:latin typeface="+mj-lt"/>
              </a:rPr>
              <a:t>Collaborators</a:t>
            </a:r>
          </a:p>
          <a:p>
            <a:endParaRPr lang="en-US" dirty="0"/>
          </a:p>
        </p:txBody>
      </p:sp>
      <p:sp>
        <p:nvSpPr>
          <p:cNvPr id="11" name="Content Placeholder 3">
            <a:extLst>
              <a:ext uri="{FF2B5EF4-FFF2-40B4-BE49-F238E27FC236}">
                <a16:creationId xmlns:a16="http://schemas.microsoft.com/office/drawing/2014/main" xmlns="" id="{9BCCB0B4-040C-AC43-BE64-8D6683D94690}"/>
              </a:ext>
            </a:extLst>
          </p:cNvPr>
          <p:cNvSpPr txBox="1">
            <a:spLocks/>
          </p:cNvSpPr>
          <p:nvPr/>
        </p:nvSpPr>
        <p:spPr>
          <a:xfrm>
            <a:off x="1285919" y="4823587"/>
            <a:ext cx="4484429" cy="585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2E8652"/>
                </a:solidFill>
              </a:rPr>
              <a:t>Cornell University</a:t>
            </a:r>
          </a:p>
          <a:p>
            <a:pPr marL="0" indent="0">
              <a:buFont typeface="Arial" panose="020B0604020202020204" pitchFamily="34" charset="0"/>
              <a:buNone/>
            </a:pPr>
            <a:endParaRPr lang="en-US" dirty="0"/>
          </a:p>
        </p:txBody>
      </p:sp>
      <p:sp>
        <p:nvSpPr>
          <p:cNvPr id="14" name="Content Placeholder 3">
            <a:extLst>
              <a:ext uri="{FF2B5EF4-FFF2-40B4-BE49-F238E27FC236}">
                <a16:creationId xmlns:a16="http://schemas.microsoft.com/office/drawing/2014/main" xmlns="" id="{050ADAA4-A655-234E-B730-1B68E548958F}"/>
              </a:ext>
            </a:extLst>
          </p:cNvPr>
          <p:cNvSpPr txBox="1">
            <a:spLocks/>
          </p:cNvSpPr>
          <p:nvPr/>
        </p:nvSpPr>
        <p:spPr>
          <a:xfrm>
            <a:off x="1285919" y="5327149"/>
            <a:ext cx="5335035" cy="5394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solidFill>
                  <a:schemeClr val="tx1">
                    <a:lumMod val="75000"/>
                    <a:lumOff val="25000"/>
                  </a:schemeClr>
                </a:solidFill>
              </a:rPr>
              <a:t>Dr. Mark Whitmore and </a:t>
            </a:r>
            <a:r>
              <a:rPr lang="en-US" sz="2000" dirty="0" err="1">
                <a:solidFill>
                  <a:schemeClr val="tx1">
                    <a:lumMod val="75000"/>
                    <a:lumOff val="25000"/>
                  </a:schemeClr>
                </a:solidFill>
              </a:rPr>
              <a:t>Carri</a:t>
            </a:r>
            <a:r>
              <a:rPr lang="en-US" sz="2000" dirty="0">
                <a:solidFill>
                  <a:schemeClr val="tx1">
                    <a:lumMod val="75000"/>
                    <a:lumOff val="25000"/>
                  </a:schemeClr>
                </a:solidFill>
              </a:rPr>
              <a:t> </a:t>
            </a:r>
            <a:r>
              <a:rPr lang="en-US" sz="2000" dirty="0" err="1">
                <a:solidFill>
                  <a:schemeClr val="tx1">
                    <a:lumMod val="75000"/>
                    <a:lumOff val="25000"/>
                  </a:schemeClr>
                </a:solidFill>
              </a:rPr>
              <a:t>Marschner</a:t>
            </a:r>
            <a:endParaRPr lang="en-US" sz="2000" dirty="0">
              <a:solidFill>
                <a:schemeClr val="tx1">
                  <a:lumMod val="75000"/>
                  <a:lumOff val="25000"/>
                </a:schemeClr>
              </a:solidFill>
            </a:endParaRPr>
          </a:p>
          <a:p>
            <a:pPr marL="0" indent="0">
              <a:buFont typeface="Arial" panose="020B0604020202020204" pitchFamily="34" charset="0"/>
              <a:buNone/>
            </a:pPr>
            <a:endParaRPr lang="en-US" sz="2000" dirty="0">
              <a:solidFill>
                <a:schemeClr val="tx1">
                  <a:lumMod val="75000"/>
                  <a:lumOff val="25000"/>
                </a:schemeClr>
              </a:solidFill>
            </a:endParaRPr>
          </a:p>
          <a:p>
            <a:pPr marL="0" indent="0">
              <a:buFont typeface="Arial" panose="020B0604020202020204" pitchFamily="34" charset="0"/>
              <a:buNone/>
            </a:pPr>
            <a:endParaRPr lang="en-US" sz="2000" dirty="0">
              <a:solidFill>
                <a:schemeClr val="tx1">
                  <a:lumMod val="75000"/>
                  <a:lumOff val="25000"/>
                </a:schemeClr>
              </a:solidFill>
            </a:endParaRPr>
          </a:p>
        </p:txBody>
      </p:sp>
      <p:sp>
        <p:nvSpPr>
          <p:cNvPr id="15" name="Rectangle 14">
            <a:extLst>
              <a:ext uri="{FF2B5EF4-FFF2-40B4-BE49-F238E27FC236}">
                <a16:creationId xmlns:a16="http://schemas.microsoft.com/office/drawing/2014/main" xmlns="" id="{AE9F093A-86AE-6C4A-A552-94FAA9139C0F}"/>
              </a:ext>
            </a:extLst>
          </p:cNvPr>
          <p:cNvSpPr/>
          <p:nvPr/>
        </p:nvSpPr>
        <p:spPr>
          <a:xfrm>
            <a:off x="8926246" y="5934845"/>
            <a:ext cx="3284552" cy="276999"/>
          </a:xfrm>
          <a:prstGeom prst="rect">
            <a:avLst/>
          </a:prstGeom>
        </p:spPr>
        <p:txBody>
          <a:bodyPr wrap="square">
            <a:spAutoFit/>
          </a:bodyPr>
          <a:lstStyle/>
          <a:p>
            <a:r>
              <a:rPr lang="en-US" sz="1200" dirty="0">
                <a:solidFill>
                  <a:schemeClr val="tx1">
                    <a:lumMod val="75000"/>
                    <a:lumOff val="25000"/>
                  </a:schemeClr>
                </a:solidFill>
              </a:rPr>
              <a:t>Image: </a:t>
            </a:r>
            <a:r>
              <a:rPr lang="en-US" sz="1200" dirty="0" err="1">
                <a:solidFill>
                  <a:schemeClr val="tx1">
                    <a:lumMod val="75000"/>
                    <a:lumOff val="25000"/>
                  </a:schemeClr>
                </a:solidFill>
              </a:rPr>
              <a:t>Mwanner</a:t>
            </a:r>
            <a:r>
              <a:rPr lang="en-US" sz="1200" dirty="0">
                <a:solidFill>
                  <a:schemeClr val="tx1">
                    <a:lumMod val="75000"/>
                    <a:lumOff val="25000"/>
                  </a:schemeClr>
                </a:solidFill>
              </a:rPr>
              <a:t> at Wikimedia Commons</a:t>
            </a:r>
            <a:endParaRPr lang="en-US" sz="1200" dirty="0"/>
          </a:p>
        </p:txBody>
      </p:sp>
    </p:spTree>
    <p:extLst>
      <p:ext uri="{BB962C8B-B14F-4D97-AF65-F5344CB8AC3E}">
        <p14:creationId xmlns:p14="http://schemas.microsoft.com/office/powerpoint/2010/main" val="9038646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dirty="0"/>
              <a:t>OBJECTIVES</a:t>
            </a:r>
          </a:p>
        </p:txBody>
      </p:sp>
      <p:sp>
        <p:nvSpPr>
          <p:cNvPr id="5" name="Content Placeholder 4"/>
          <p:cNvSpPr>
            <a:spLocks noGrp="1"/>
          </p:cNvSpPr>
          <p:nvPr>
            <p:ph sz="quarter" idx="12"/>
          </p:nvPr>
        </p:nvSpPr>
        <p:spPr>
          <a:xfrm>
            <a:off x="8204548" y="1526684"/>
            <a:ext cx="3319463" cy="2627313"/>
          </a:xfrm>
        </p:spPr>
        <p:txBody>
          <a:bodyPr/>
          <a:lstStyle/>
          <a:p>
            <a:pPr marL="0" indent="0" algn="ctr">
              <a:buNone/>
            </a:pPr>
            <a:r>
              <a:rPr lang="en-US" b="1" dirty="0">
                <a:solidFill>
                  <a:srgbClr val="2E8652"/>
                </a:solidFill>
              </a:rPr>
              <a:t>Model Validation</a:t>
            </a:r>
          </a:p>
          <a:p>
            <a:pPr marL="0" indent="0" algn="ctr">
              <a:buNone/>
            </a:pPr>
            <a:r>
              <a:rPr lang="en-US" dirty="0">
                <a:solidFill>
                  <a:schemeClr val="tx1">
                    <a:lumMod val="75000"/>
                    <a:lumOff val="25000"/>
                  </a:schemeClr>
                </a:solidFill>
              </a:rPr>
              <a:t>Determine accuracy of all models</a:t>
            </a:r>
          </a:p>
        </p:txBody>
      </p:sp>
      <p:sp>
        <p:nvSpPr>
          <p:cNvPr id="6" name="Content Placeholder 5"/>
          <p:cNvSpPr>
            <a:spLocks noGrp="1"/>
          </p:cNvSpPr>
          <p:nvPr>
            <p:ph sz="quarter" idx="13"/>
          </p:nvPr>
        </p:nvSpPr>
        <p:spPr>
          <a:xfrm>
            <a:off x="3998571" y="1522011"/>
            <a:ext cx="4047569" cy="2627313"/>
          </a:xfrm>
        </p:spPr>
        <p:txBody>
          <a:bodyPr/>
          <a:lstStyle/>
          <a:p>
            <a:pPr marL="0" indent="0" algn="ctr">
              <a:buNone/>
            </a:pPr>
            <a:r>
              <a:rPr lang="en-US" b="1" dirty="0">
                <a:solidFill>
                  <a:srgbClr val="2E8652"/>
                </a:solidFill>
              </a:rPr>
              <a:t>Forecasting</a:t>
            </a:r>
          </a:p>
          <a:p>
            <a:pPr marL="0" indent="0" algn="ctr">
              <a:buNone/>
            </a:pPr>
            <a:r>
              <a:rPr lang="en-US" dirty="0">
                <a:solidFill>
                  <a:schemeClr val="tx1">
                    <a:lumMod val="75000"/>
                    <a:lumOff val="25000"/>
                  </a:schemeClr>
                </a:solidFill>
              </a:rPr>
              <a:t>Project hemlock woolly </a:t>
            </a:r>
            <a:r>
              <a:rPr lang="en-US" dirty="0" err="1">
                <a:solidFill>
                  <a:schemeClr val="tx1">
                    <a:lumMod val="75000"/>
                    <a:lumOff val="25000"/>
                  </a:schemeClr>
                </a:solidFill>
              </a:rPr>
              <a:t>adelgid</a:t>
            </a:r>
            <a:r>
              <a:rPr lang="en-US" dirty="0">
                <a:solidFill>
                  <a:schemeClr val="tx1">
                    <a:lumMod val="75000"/>
                    <a:lumOff val="25000"/>
                  </a:schemeClr>
                </a:solidFill>
              </a:rPr>
              <a:t> effects on hemlock to 2049</a:t>
            </a:r>
          </a:p>
        </p:txBody>
      </p:sp>
      <p:sp>
        <p:nvSpPr>
          <p:cNvPr id="11" name="Content Placeholder 4"/>
          <p:cNvSpPr>
            <a:spLocks noGrp="1"/>
          </p:cNvSpPr>
          <p:nvPr>
            <p:ph sz="quarter" idx="12"/>
          </p:nvPr>
        </p:nvSpPr>
        <p:spPr>
          <a:xfrm>
            <a:off x="520700" y="1536028"/>
            <a:ext cx="3319463" cy="2627313"/>
          </a:xfrm>
        </p:spPr>
        <p:txBody>
          <a:bodyPr/>
          <a:lstStyle/>
          <a:p>
            <a:pPr marL="0" indent="0" algn="ctr">
              <a:buNone/>
            </a:pPr>
            <a:r>
              <a:rPr lang="en-US" b="1" dirty="0">
                <a:solidFill>
                  <a:srgbClr val="2E8652"/>
                </a:solidFill>
              </a:rPr>
              <a:t>Mapping</a:t>
            </a:r>
          </a:p>
          <a:p>
            <a:pPr marL="0" indent="0" algn="ctr">
              <a:buNone/>
            </a:pPr>
            <a:r>
              <a:rPr lang="en-US" dirty="0">
                <a:solidFill>
                  <a:schemeClr val="tx1">
                    <a:lumMod val="75000"/>
                    <a:lumOff val="25000"/>
                  </a:schemeClr>
                </a:solidFill>
              </a:rPr>
              <a:t>Create hemlock stand distribution map</a:t>
            </a:r>
          </a:p>
        </p:txBody>
      </p:sp>
      <p:pic>
        <p:nvPicPr>
          <p:cNvPr id="12" name="Google Shape;203;g5c43d24095_0_52"/>
          <p:cNvPicPr preferRelativeResize="0"/>
          <p:nvPr/>
        </p:nvPicPr>
        <p:blipFill rotWithShape="1">
          <a:blip r:embed="rId3">
            <a:alphaModFix/>
          </a:blip>
          <a:srcRect l="18855" r="13754"/>
          <a:stretch/>
        </p:blipFill>
        <p:spPr>
          <a:xfrm>
            <a:off x="8521364" y="3433430"/>
            <a:ext cx="2807208" cy="2386584"/>
          </a:xfrm>
          <a:prstGeom prst="hexagon">
            <a:avLst>
              <a:gd name="adj" fmla="val 25000"/>
              <a:gd name="vf" fmla="val 115470"/>
            </a:avLst>
          </a:prstGeom>
          <a:noFill/>
          <a:ln w="76200">
            <a:solidFill>
              <a:srgbClr val="2E8652"/>
            </a:solidFill>
          </a:ln>
        </p:spPr>
      </p:pic>
      <p:pic>
        <p:nvPicPr>
          <p:cNvPr id="13" name="Google Shape;221;g5ba6b8d8e7_0_25"/>
          <p:cNvPicPr preferRelativeResize="0"/>
          <p:nvPr/>
        </p:nvPicPr>
        <p:blipFill rotWithShape="1">
          <a:blip r:embed="rId4">
            <a:alphaModFix/>
          </a:blip>
          <a:srcRect l="2435" t="3357" r="2426" b="2338"/>
          <a:stretch/>
        </p:blipFill>
        <p:spPr>
          <a:xfrm>
            <a:off x="945181" y="3693173"/>
            <a:ext cx="2664029" cy="1867097"/>
          </a:xfrm>
          <a:prstGeom prst="hexagon">
            <a:avLst/>
          </a:prstGeom>
          <a:noFill/>
          <a:ln>
            <a:noFill/>
          </a:ln>
        </p:spPr>
      </p:pic>
      <p:sp>
        <p:nvSpPr>
          <p:cNvPr id="16" name="Rectangle 15"/>
          <p:cNvSpPr/>
          <p:nvPr/>
        </p:nvSpPr>
        <p:spPr>
          <a:xfrm>
            <a:off x="9581609" y="5922243"/>
            <a:ext cx="2223686" cy="276999"/>
          </a:xfrm>
          <a:prstGeom prst="rect">
            <a:avLst/>
          </a:prstGeom>
        </p:spPr>
        <p:txBody>
          <a:bodyPr wrap="none">
            <a:spAutoFit/>
          </a:bodyPr>
          <a:lstStyle/>
          <a:p>
            <a:r>
              <a:rPr lang="en-US" sz="1200" dirty="0">
                <a:solidFill>
                  <a:schemeClr val="tx1">
                    <a:lumMod val="75000"/>
                    <a:lumOff val="25000"/>
                  </a:schemeClr>
                </a:solidFill>
              </a:rPr>
              <a:t>Image: USDA Forest Service</a:t>
            </a:r>
            <a:endParaRPr lang="en-US" sz="1200" dirty="0"/>
          </a:p>
        </p:txBody>
      </p:sp>
      <p:sp>
        <p:nvSpPr>
          <p:cNvPr id="3" name="Hexagon 2"/>
          <p:cNvSpPr/>
          <p:nvPr/>
        </p:nvSpPr>
        <p:spPr>
          <a:xfrm>
            <a:off x="868573" y="3433430"/>
            <a:ext cx="2807208" cy="2386584"/>
          </a:xfrm>
          <a:prstGeom prst="hexagon">
            <a:avLst/>
          </a:prstGeom>
          <a:noFill/>
          <a:ln w="76200">
            <a:solidFill>
              <a:srgbClr val="2E86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E8652"/>
              </a:solidFill>
            </a:endParaRPr>
          </a:p>
        </p:txBody>
      </p:sp>
      <p:pic>
        <p:nvPicPr>
          <p:cNvPr id="4" name="Picture 3"/>
          <p:cNvPicPr>
            <a:picLocks/>
          </p:cNvPicPr>
          <p:nvPr/>
        </p:nvPicPr>
        <p:blipFill>
          <a:blip r:embed="rId5">
            <a:extLst>
              <a:ext uri="{28A0092B-C50C-407E-A947-70E740481C1C}">
                <a14:useLocalDpi xmlns:a14="http://schemas.microsoft.com/office/drawing/2010/main" val="0"/>
              </a:ext>
            </a:extLst>
          </a:blip>
          <a:stretch>
            <a:fillRect/>
          </a:stretch>
        </p:blipFill>
        <p:spPr>
          <a:xfrm>
            <a:off x="4618751" y="3433429"/>
            <a:ext cx="2807208" cy="2386584"/>
          </a:xfrm>
          <a:prstGeom prst="hexagon">
            <a:avLst/>
          </a:prstGeom>
          <a:ln w="76200">
            <a:solidFill>
              <a:srgbClr val="2E8652"/>
            </a:solidFill>
          </a:ln>
        </p:spPr>
      </p:pic>
    </p:spTree>
    <p:extLst>
      <p:ext uri="{BB962C8B-B14F-4D97-AF65-F5344CB8AC3E}">
        <p14:creationId xmlns:p14="http://schemas.microsoft.com/office/powerpoint/2010/main" val="10072791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p:cNvPicPr>
          <p:nvPr/>
        </p:nvPicPr>
        <p:blipFill>
          <a:blip r:embed="rId3"/>
          <a:stretch>
            <a:fillRect/>
          </a:stretch>
        </p:blipFill>
        <p:spPr>
          <a:xfrm>
            <a:off x="10094376" y="876300"/>
            <a:ext cx="1481328" cy="1325880"/>
          </a:xfrm>
          <a:prstGeom prst="rect">
            <a:avLst/>
          </a:prstGeom>
        </p:spPr>
      </p:pic>
      <p:pic>
        <p:nvPicPr>
          <p:cNvPr id="67" name="Picture 8" descr="https://lh3.googleusercontent.com/ja8ArM2yX1Ec4SHCR4BhsEy1P8BjliOQy9wZlcGZ4ZZ8S-jzxeh-l8P4Tl-tX6kdfMW6rCLi0KJB49tzrkgUoXBJyqM_qk5rf-X_IjmtTZlaFYumVP_b23lag3Lu-he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8275" y="933362"/>
            <a:ext cx="1485341" cy="1324567"/>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10" descr="https://lh3.googleusercontent.com/rIRXazY3TeAHN0eR9HeL9I5WswBrvEcp5zRNTbIaK29CRqcwqK0xwR02kBMb7dmckUXc_Qe11uyE9Le8EkLmCOrJONCG_gHYh3Rrk5J13KoVvxIKLeQ2y2_aXZIo7iQ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5374" y="1270313"/>
            <a:ext cx="1480530" cy="12712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n-US" dirty="0"/>
              <a:t>METHODOLOGY</a:t>
            </a:r>
          </a:p>
        </p:txBody>
      </p:sp>
      <p:sp>
        <p:nvSpPr>
          <p:cNvPr id="7" name="Google Shape;223;g5ba6b8d8e7_0_25"/>
          <p:cNvSpPr txBox="1">
            <a:spLocks noGrp="1"/>
          </p:cNvSpPr>
          <p:nvPr/>
        </p:nvSpPr>
        <p:spPr>
          <a:xfrm>
            <a:off x="677418" y="4012500"/>
            <a:ext cx="2953490" cy="24186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pPr marL="0" lvl="0" indent="0" algn="ctr" rtl="0">
              <a:spcBef>
                <a:spcPts val="1000"/>
              </a:spcBef>
              <a:spcAft>
                <a:spcPts val="0"/>
              </a:spcAft>
              <a:buNone/>
            </a:pPr>
            <a:r>
              <a:rPr lang="en-US" sz="3000" b="1" dirty="0">
                <a:solidFill>
                  <a:schemeClr val="tx1">
                    <a:lumMod val="75000"/>
                    <a:lumOff val="25000"/>
                  </a:schemeClr>
                </a:solidFill>
              </a:rPr>
              <a:t>Create</a:t>
            </a:r>
            <a:r>
              <a:rPr lang="en-US" sz="3000" dirty="0">
                <a:solidFill>
                  <a:schemeClr val="tx1">
                    <a:lumMod val="75000"/>
                    <a:lumOff val="25000"/>
                  </a:schemeClr>
                </a:solidFill>
              </a:rPr>
              <a:t> hemlock stand distribution map</a:t>
            </a:r>
            <a:endParaRPr sz="3000" dirty="0">
              <a:solidFill>
                <a:schemeClr val="tx1">
                  <a:lumMod val="75000"/>
                  <a:lumOff val="25000"/>
                </a:schemeClr>
              </a:solidFill>
            </a:endParaRPr>
          </a:p>
        </p:txBody>
      </p:sp>
      <p:sp>
        <p:nvSpPr>
          <p:cNvPr id="16" name="Google Shape;222;g5ba6b8d8e7_0_25"/>
          <p:cNvSpPr txBox="1"/>
          <p:nvPr/>
        </p:nvSpPr>
        <p:spPr>
          <a:xfrm>
            <a:off x="2344590" y="1708175"/>
            <a:ext cx="519900" cy="103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7000" b="1" dirty="0">
                <a:solidFill>
                  <a:srgbClr val="FFFFFF"/>
                </a:solidFill>
                <a:latin typeface="Century Gothic"/>
                <a:ea typeface="Century Gothic"/>
                <a:cs typeface="Century Gothic"/>
                <a:sym typeface="Century Gothic"/>
              </a:rPr>
              <a:t>1</a:t>
            </a:r>
            <a:endParaRPr sz="7000" b="1" dirty="0">
              <a:solidFill>
                <a:srgbClr val="FFFFFF"/>
              </a:solidFill>
              <a:latin typeface="Century Gothic"/>
              <a:ea typeface="Century Gothic"/>
              <a:cs typeface="Century Gothic"/>
              <a:sym typeface="Century Gothic"/>
            </a:endParaRPr>
          </a:p>
        </p:txBody>
      </p:sp>
      <p:sp>
        <p:nvSpPr>
          <p:cNvPr id="19" name="Google Shape;231;g5ba6b8d8e7_0_25"/>
          <p:cNvSpPr txBox="1"/>
          <p:nvPr/>
        </p:nvSpPr>
        <p:spPr>
          <a:xfrm>
            <a:off x="127213" y="6323455"/>
            <a:ext cx="2286900" cy="3070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US" sz="1200" dirty="0">
                <a:latin typeface="Century Gothic"/>
                <a:ea typeface="Century Gothic"/>
                <a:cs typeface="Century Gothic"/>
                <a:sym typeface="Century Gothic"/>
              </a:rPr>
              <a:t>Image: USDA Forest Service</a:t>
            </a:r>
            <a:endParaRPr sz="1200" dirty="0">
              <a:latin typeface="Century Gothic"/>
              <a:ea typeface="Century Gothic"/>
              <a:cs typeface="Century Gothic"/>
              <a:sym typeface="Century Gothic"/>
            </a:endParaRPr>
          </a:p>
        </p:txBody>
      </p:sp>
      <p:pic>
        <p:nvPicPr>
          <p:cNvPr id="61" name="Picture 16" descr="https://lh3.googleusercontent.com/HzzIBxyo127joSluYMin2RdhTSzqj-xtPw_J-a64dUPGBm3xYts54vbOslkwEW8Ayqc80AIB52q92W8RH3Y4BtxWo5otSJc3nka7EdY-8NqzrXMckVf1xGS3EZiUzEZ_"/>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75304" y="1264014"/>
            <a:ext cx="1481328" cy="1264437"/>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2" descr="https://lh5.googleusercontent.com/ubHxh8SdrSl8_NOy95YGDZZrRNlBlpKP-x3GZ_DPrpjw_CwIDd794vU17W-L2XeGfgrztXuNHk4GjcaLX7RRkxt0RwZqNacVhkNNTZK91gkNcbWp3S8DyTtcC6dibqR8"/>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21498" y="1616082"/>
            <a:ext cx="1591056" cy="1481328"/>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4" descr="https://lh3.googleusercontent.com/dk70TsZ7yNxXkvYEm63_DbsO8zU7-Qw7-ePP6-v4haPN10Gh3ABTpakNmS-CajUAM8IOHHApFl4H2kOWsnFyWI7lj5ukeDc9Qb-iv-Aj4-naW_vTC4ZW7XtpkQODell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75574" y="1602915"/>
            <a:ext cx="1591703" cy="1479785"/>
          </a:xfrm>
          <a:prstGeom prst="rect">
            <a:avLst/>
          </a:prstGeom>
          <a:noFill/>
          <a:extLst>
            <a:ext uri="{909E8E84-426E-40DD-AFC4-6F175D3DCCD1}">
              <a14:hiddenFill xmlns:a14="http://schemas.microsoft.com/office/drawing/2010/main">
                <a:solidFill>
                  <a:srgbClr val="FFFFFF"/>
                </a:solidFill>
              </a14:hiddenFill>
            </a:ext>
          </a:extLst>
        </p:spPr>
      </p:pic>
      <p:sp>
        <p:nvSpPr>
          <p:cNvPr id="64" name="Right Brace 63"/>
          <p:cNvSpPr/>
          <p:nvPr/>
        </p:nvSpPr>
        <p:spPr>
          <a:xfrm rot="5400000">
            <a:off x="7818046" y="20354"/>
            <a:ext cx="903743" cy="6963290"/>
          </a:xfrm>
          <a:prstGeom prst="rightBrace">
            <a:avLst>
              <a:gd name="adj1" fmla="val 8333"/>
              <a:gd name="adj2" fmla="val 50292"/>
            </a:avLst>
          </a:prstGeom>
          <a:noFill/>
          <a:ln w="50800" cap="rnd" cmpd="thickThin">
            <a:solidFill>
              <a:srgbClr val="238754"/>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TextBox 64"/>
          <p:cNvSpPr txBox="1"/>
          <p:nvPr/>
        </p:nvSpPr>
        <p:spPr>
          <a:xfrm>
            <a:off x="5394857" y="3953336"/>
            <a:ext cx="5707102" cy="369332"/>
          </a:xfrm>
          <a:prstGeom prst="rect">
            <a:avLst/>
          </a:prstGeom>
          <a:noFill/>
        </p:spPr>
        <p:txBody>
          <a:bodyPr wrap="square" rtlCol="0">
            <a:spAutoFit/>
          </a:bodyPr>
          <a:lstStyle/>
          <a:p>
            <a:pPr algn="ctr"/>
            <a:r>
              <a:rPr lang="en-US" dirty="0">
                <a:solidFill>
                  <a:schemeClr val="tx1">
                    <a:lumMod val="75000"/>
                    <a:lumOff val="25000"/>
                  </a:schemeClr>
                </a:solidFill>
              </a:rPr>
              <a:t>Trained Random Forest Classification Algorithm</a:t>
            </a:r>
          </a:p>
        </p:txBody>
      </p:sp>
      <p:sp>
        <p:nvSpPr>
          <p:cNvPr id="66" name="TextBox 65"/>
          <p:cNvSpPr txBox="1"/>
          <p:nvPr/>
        </p:nvSpPr>
        <p:spPr>
          <a:xfrm>
            <a:off x="6525791" y="6107934"/>
            <a:ext cx="3400748" cy="646331"/>
          </a:xfrm>
          <a:prstGeom prst="rect">
            <a:avLst/>
          </a:prstGeom>
          <a:noFill/>
        </p:spPr>
        <p:txBody>
          <a:bodyPr wrap="square" rtlCol="0">
            <a:spAutoFit/>
          </a:bodyPr>
          <a:lstStyle/>
          <a:p>
            <a:pPr algn="ctr"/>
            <a:r>
              <a:rPr lang="en-US" dirty="0">
                <a:solidFill>
                  <a:schemeClr val="tx1">
                    <a:lumMod val="75000"/>
                    <a:lumOff val="25000"/>
                  </a:schemeClr>
                </a:solidFill>
              </a:rPr>
              <a:t>Predicted Hemlock Distribution Map</a:t>
            </a:r>
          </a:p>
        </p:txBody>
      </p:sp>
      <p:pic>
        <p:nvPicPr>
          <p:cNvPr id="69" name="Picture 20" descr="https://lh6.googleusercontent.com/OPfB76jymL69PlMyRHhn8Z9qyNz5WraEvv4lmmpMH5ogO_yVWQP5hU4VaZKmG6aZmMkuE6ddfQ83IOrISy87ZoNK586Bb1gSZiZEb8tFO2IP9VC_EaZzBxpEeOsGPGj_"/>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17026" y="4711357"/>
            <a:ext cx="1662764" cy="1419307"/>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9"/>
          <p:cNvSpPr txBox="1"/>
          <p:nvPr/>
        </p:nvSpPr>
        <p:spPr>
          <a:xfrm>
            <a:off x="4702696" y="2238127"/>
            <a:ext cx="1616276" cy="307777"/>
          </a:xfrm>
          <a:prstGeom prst="rect">
            <a:avLst/>
          </a:prstGeom>
          <a:noFill/>
        </p:spPr>
        <p:txBody>
          <a:bodyPr wrap="square" rtlCol="0">
            <a:spAutoFit/>
          </a:bodyPr>
          <a:lstStyle/>
          <a:p>
            <a:r>
              <a:rPr lang="en-US" sz="1400" dirty="0">
                <a:solidFill>
                  <a:schemeClr val="tx1">
                    <a:lumMod val="75000"/>
                    <a:lumOff val="25000"/>
                  </a:schemeClr>
                </a:solidFill>
              </a:rPr>
              <a:t>Soil Acidity</a:t>
            </a:r>
          </a:p>
        </p:txBody>
      </p:sp>
      <p:sp>
        <p:nvSpPr>
          <p:cNvPr id="71" name="TextBox 70"/>
          <p:cNvSpPr txBox="1"/>
          <p:nvPr/>
        </p:nvSpPr>
        <p:spPr>
          <a:xfrm>
            <a:off x="5705059" y="2482204"/>
            <a:ext cx="1681160" cy="523220"/>
          </a:xfrm>
          <a:prstGeom prst="rect">
            <a:avLst/>
          </a:prstGeom>
          <a:noFill/>
        </p:spPr>
        <p:txBody>
          <a:bodyPr wrap="square" rtlCol="0">
            <a:spAutoFit/>
          </a:bodyPr>
          <a:lstStyle/>
          <a:p>
            <a:r>
              <a:rPr lang="en-US" sz="1400" dirty="0">
                <a:solidFill>
                  <a:schemeClr val="tx1">
                    <a:lumMod val="75000"/>
                    <a:lumOff val="25000"/>
                  </a:schemeClr>
                </a:solidFill>
              </a:rPr>
              <a:t>Elevation</a:t>
            </a:r>
          </a:p>
          <a:p>
            <a:r>
              <a:rPr lang="en-US" sz="1400" dirty="0">
                <a:solidFill>
                  <a:schemeClr val="tx1">
                    <a:lumMod val="75000"/>
                    <a:lumOff val="25000"/>
                  </a:schemeClr>
                </a:solidFill>
              </a:rPr>
              <a:t>&amp; Aspect</a:t>
            </a:r>
          </a:p>
        </p:txBody>
      </p:sp>
      <p:sp>
        <p:nvSpPr>
          <p:cNvPr id="72" name="TextBox 71"/>
          <p:cNvSpPr txBox="1"/>
          <p:nvPr/>
        </p:nvSpPr>
        <p:spPr>
          <a:xfrm>
            <a:off x="6379805" y="3032404"/>
            <a:ext cx="1910459" cy="307777"/>
          </a:xfrm>
          <a:prstGeom prst="rect">
            <a:avLst/>
          </a:prstGeom>
          <a:noFill/>
        </p:spPr>
        <p:txBody>
          <a:bodyPr wrap="square" rtlCol="0">
            <a:spAutoFit/>
          </a:bodyPr>
          <a:lstStyle/>
          <a:p>
            <a:r>
              <a:rPr lang="en-US" sz="1400" dirty="0">
                <a:solidFill>
                  <a:schemeClr val="tx1">
                    <a:lumMod val="75000"/>
                    <a:lumOff val="25000"/>
                  </a:schemeClr>
                </a:solidFill>
              </a:rPr>
              <a:t>Distance to Streams</a:t>
            </a:r>
          </a:p>
        </p:txBody>
      </p:sp>
      <p:sp>
        <p:nvSpPr>
          <p:cNvPr id="73" name="TextBox 72"/>
          <p:cNvSpPr txBox="1"/>
          <p:nvPr/>
        </p:nvSpPr>
        <p:spPr>
          <a:xfrm>
            <a:off x="9766630" y="2501744"/>
            <a:ext cx="1313738" cy="307777"/>
          </a:xfrm>
          <a:prstGeom prst="rect">
            <a:avLst/>
          </a:prstGeom>
          <a:noFill/>
        </p:spPr>
        <p:txBody>
          <a:bodyPr wrap="square" rtlCol="0">
            <a:spAutoFit/>
          </a:bodyPr>
          <a:lstStyle/>
          <a:p>
            <a:r>
              <a:rPr lang="en-US" sz="1400" dirty="0">
                <a:solidFill>
                  <a:schemeClr val="tx1">
                    <a:lumMod val="75000"/>
                    <a:lumOff val="25000"/>
                  </a:schemeClr>
                </a:solidFill>
              </a:rPr>
              <a:t>Soil Moisture</a:t>
            </a:r>
          </a:p>
        </p:txBody>
      </p:sp>
      <p:sp>
        <p:nvSpPr>
          <p:cNvPr id="74" name="TextBox 73"/>
          <p:cNvSpPr txBox="1"/>
          <p:nvPr/>
        </p:nvSpPr>
        <p:spPr>
          <a:xfrm>
            <a:off x="10492968" y="2164488"/>
            <a:ext cx="1656770" cy="307777"/>
          </a:xfrm>
          <a:prstGeom prst="rect">
            <a:avLst/>
          </a:prstGeom>
          <a:noFill/>
        </p:spPr>
        <p:txBody>
          <a:bodyPr wrap="square" rtlCol="0">
            <a:spAutoFit/>
          </a:bodyPr>
          <a:lstStyle/>
          <a:p>
            <a:r>
              <a:rPr lang="en-US" sz="1400" dirty="0">
                <a:solidFill>
                  <a:schemeClr val="tx1">
                    <a:lumMod val="75000"/>
                    <a:lumOff val="25000"/>
                  </a:schemeClr>
                </a:solidFill>
              </a:rPr>
              <a:t>Land Cover</a:t>
            </a:r>
          </a:p>
        </p:txBody>
      </p:sp>
      <p:sp>
        <p:nvSpPr>
          <p:cNvPr id="76" name="TextBox 75"/>
          <p:cNvSpPr txBox="1"/>
          <p:nvPr/>
        </p:nvSpPr>
        <p:spPr>
          <a:xfrm>
            <a:off x="8212554" y="3033247"/>
            <a:ext cx="1799474" cy="307777"/>
          </a:xfrm>
          <a:prstGeom prst="rect">
            <a:avLst/>
          </a:prstGeom>
          <a:noFill/>
        </p:spPr>
        <p:txBody>
          <a:bodyPr wrap="square" rtlCol="0">
            <a:spAutoFit/>
          </a:bodyPr>
          <a:lstStyle/>
          <a:p>
            <a:r>
              <a:rPr lang="en-US" sz="1400" dirty="0">
                <a:solidFill>
                  <a:schemeClr val="tx1">
                    <a:lumMod val="75000"/>
                    <a:lumOff val="25000"/>
                  </a:schemeClr>
                </a:solidFill>
              </a:rPr>
              <a:t>Hemlock Presence</a:t>
            </a:r>
          </a:p>
        </p:txBody>
      </p:sp>
      <p:cxnSp>
        <p:nvCxnSpPr>
          <p:cNvPr id="77" name="Straight Arrow Connector 76"/>
          <p:cNvCxnSpPr/>
          <p:nvPr/>
        </p:nvCxnSpPr>
        <p:spPr>
          <a:xfrm>
            <a:off x="8226165" y="4322132"/>
            <a:ext cx="163" cy="389225"/>
          </a:xfrm>
          <a:prstGeom prst="straightConnector1">
            <a:avLst/>
          </a:prstGeom>
          <a:ln w="50800" cap="rnd" cmpd="thickThin">
            <a:solidFill>
              <a:srgbClr val="238754"/>
            </a:solidFill>
            <a:round/>
            <a:tailEnd type="triangle"/>
          </a:ln>
        </p:spPr>
        <p:style>
          <a:lnRef idx="1">
            <a:schemeClr val="accent1"/>
          </a:lnRef>
          <a:fillRef idx="0">
            <a:schemeClr val="accent1"/>
          </a:fillRef>
          <a:effectRef idx="0">
            <a:schemeClr val="accent1"/>
          </a:effectRef>
          <a:fontRef idx="minor">
            <a:schemeClr val="tx1"/>
          </a:fontRef>
        </p:style>
      </p:cxnSp>
      <p:pic>
        <p:nvPicPr>
          <p:cNvPr id="25" name="Google Shape;221;g5ba6b8d8e7_0_25"/>
          <p:cNvPicPr preferRelativeResize="0"/>
          <p:nvPr/>
        </p:nvPicPr>
        <p:blipFill rotWithShape="1">
          <a:blip r:embed="rId10">
            <a:alphaModFix/>
          </a:blip>
          <a:srcRect l="2435" t="3357" r="2426" b="2338"/>
          <a:stretch/>
        </p:blipFill>
        <p:spPr>
          <a:xfrm>
            <a:off x="1091239" y="1478408"/>
            <a:ext cx="2664029" cy="1867097"/>
          </a:xfrm>
          <a:prstGeom prst="hexagon">
            <a:avLst/>
          </a:prstGeom>
          <a:noFill/>
          <a:ln>
            <a:noFill/>
          </a:ln>
        </p:spPr>
      </p:pic>
      <p:sp>
        <p:nvSpPr>
          <p:cNvPr id="26" name="Hexagon 25"/>
          <p:cNvSpPr/>
          <p:nvPr/>
        </p:nvSpPr>
        <p:spPr>
          <a:xfrm>
            <a:off x="987552" y="1307592"/>
            <a:ext cx="2807208" cy="2386584"/>
          </a:xfrm>
          <a:prstGeom prst="hexagon">
            <a:avLst/>
          </a:prstGeom>
          <a:noFill/>
          <a:ln w="76200">
            <a:solidFill>
              <a:srgbClr val="2E86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E8652"/>
              </a:solidFill>
            </a:endParaRPr>
          </a:p>
        </p:txBody>
      </p:sp>
      <p:sp>
        <p:nvSpPr>
          <p:cNvPr id="27" name="Google Shape;204;g5c43d24095_0_52"/>
          <p:cNvSpPr txBox="1"/>
          <p:nvPr/>
        </p:nvSpPr>
        <p:spPr>
          <a:xfrm>
            <a:off x="2098045" y="1878991"/>
            <a:ext cx="519900" cy="103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7000" b="1" dirty="0">
                <a:solidFill>
                  <a:schemeClr val="tx1"/>
                </a:solidFill>
                <a:latin typeface="Century Gothic"/>
                <a:ea typeface="Century Gothic"/>
                <a:cs typeface="Century Gothic"/>
                <a:sym typeface="Century Gothic"/>
              </a:rPr>
              <a:t>1</a:t>
            </a:r>
            <a:endParaRPr sz="7000" b="1" dirty="0">
              <a:solidFill>
                <a:schemeClr val="tx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6948174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p:cNvPicPr>
          <p:nvPr/>
        </p:nvPicPr>
        <p:blipFill>
          <a:blip r:embed="rId3">
            <a:extLst>
              <a:ext uri="{28A0092B-C50C-407E-A947-70E740481C1C}">
                <a14:useLocalDpi xmlns:a14="http://schemas.microsoft.com/office/drawing/2010/main" val="0"/>
              </a:ext>
            </a:extLst>
          </a:blip>
          <a:stretch>
            <a:fillRect/>
          </a:stretch>
        </p:blipFill>
        <p:spPr>
          <a:xfrm>
            <a:off x="988616" y="1304534"/>
            <a:ext cx="2807208" cy="2386584"/>
          </a:xfrm>
          <a:prstGeom prst="hexagon">
            <a:avLst/>
          </a:prstGeom>
          <a:ln w="76200">
            <a:solidFill>
              <a:srgbClr val="2E8652"/>
            </a:solidFill>
          </a:ln>
        </p:spPr>
      </p:pic>
      <p:sp>
        <p:nvSpPr>
          <p:cNvPr id="2" name="Title 1"/>
          <p:cNvSpPr>
            <a:spLocks noGrp="1"/>
          </p:cNvSpPr>
          <p:nvPr>
            <p:ph type="title"/>
          </p:nvPr>
        </p:nvSpPr>
        <p:spPr>
          <a:xfrm>
            <a:off x="495300" y="419099"/>
            <a:ext cx="10515600" cy="457201"/>
          </a:xfrm>
        </p:spPr>
        <p:txBody>
          <a:bodyPr>
            <a:normAutofit fontScale="90000"/>
          </a:bodyPr>
          <a:lstStyle/>
          <a:p>
            <a:r>
              <a:rPr lang="en-US" dirty="0"/>
              <a:t>METHODOLOGY – FORECASTING MODEL 1</a:t>
            </a:r>
          </a:p>
        </p:txBody>
      </p:sp>
      <p:sp>
        <p:nvSpPr>
          <p:cNvPr id="8" name="Google Shape;205;g5c43d24095_0_52"/>
          <p:cNvSpPr txBox="1"/>
          <p:nvPr/>
        </p:nvSpPr>
        <p:spPr>
          <a:xfrm>
            <a:off x="5163835" y="2158435"/>
            <a:ext cx="519900" cy="103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6000" b="1">
                <a:solidFill>
                  <a:srgbClr val="FFFFFF"/>
                </a:solidFill>
                <a:latin typeface="Century Gothic"/>
                <a:ea typeface="Century Gothic"/>
                <a:cs typeface="Century Gothic"/>
                <a:sym typeface="Century Gothic"/>
              </a:rPr>
              <a:t>2</a:t>
            </a:r>
            <a:endParaRPr sz="6000" b="1">
              <a:solidFill>
                <a:srgbClr val="FFFFFF"/>
              </a:solidFill>
              <a:latin typeface="Century Gothic"/>
              <a:ea typeface="Century Gothic"/>
              <a:cs typeface="Century Gothic"/>
              <a:sym typeface="Century Gothic"/>
            </a:endParaRPr>
          </a:p>
        </p:txBody>
      </p:sp>
      <p:sp>
        <p:nvSpPr>
          <p:cNvPr id="18" name="Google Shape;204;g5c43d24095_0_52"/>
          <p:cNvSpPr txBox="1"/>
          <p:nvPr/>
        </p:nvSpPr>
        <p:spPr>
          <a:xfrm>
            <a:off x="2132270" y="1863612"/>
            <a:ext cx="519900" cy="110641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7000" b="1" dirty="0">
                <a:solidFill>
                  <a:schemeClr val="bg1"/>
                </a:solidFill>
                <a:latin typeface="Century Gothic"/>
                <a:ea typeface="Century Gothic"/>
                <a:cs typeface="Century Gothic"/>
                <a:sym typeface="Century Gothic"/>
              </a:rPr>
              <a:t>2</a:t>
            </a:r>
            <a:endParaRPr sz="7000" b="1" dirty="0">
              <a:solidFill>
                <a:schemeClr val="bg1"/>
              </a:solidFill>
              <a:latin typeface="Century Gothic"/>
              <a:ea typeface="Century Gothic"/>
              <a:cs typeface="Century Gothic"/>
              <a:sym typeface="Century Gothic"/>
            </a:endParaRPr>
          </a:p>
        </p:txBody>
      </p:sp>
      <p:sp>
        <p:nvSpPr>
          <p:cNvPr id="19" name="Google Shape;207;g5c43d24095_0_52"/>
          <p:cNvSpPr txBox="1">
            <a:spLocks noGrp="1"/>
          </p:cNvSpPr>
          <p:nvPr/>
        </p:nvSpPr>
        <p:spPr>
          <a:xfrm>
            <a:off x="563999" y="3957341"/>
            <a:ext cx="3444002" cy="24186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pPr marL="0" lvl="0" indent="0" algn="ctr">
              <a:buNone/>
            </a:pPr>
            <a:r>
              <a:rPr lang="en-US" sz="3000" b="1" dirty="0">
                <a:solidFill>
                  <a:schemeClr val="tx1">
                    <a:lumMod val="75000"/>
                    <a:lumOff val="25000"/>
                  </a:schemeClr>
                </a:solidFill>
              </a:rPr>
              <a:t>Project</a:t>
            </a:r>
            <a:r>
              <a:rPr lang="en-US" sz="3000" dirty="0">
                <a:solidFill>
                  <a:schemeClr val="tx1">
                    <a:lumMod val="75000"/>
                    <a:lumOff val="25000"/>
                  </a:schemeClr>
                </a:solidFill>
              </a:rPr>
              <a:t> hemlock woolly </a:t>
            </a:r>
            <a:r>
              <a:rPr lang="en-US" sz="3000" dirty="0" err="1">
                <a:solidFill>
                  <a:schemeClr val="tx1">
                    <a:lumMod val="75000"/>
                    <a:lumOff val="25000"/>
                  </a:schemeClr>
                </a:solidFill>
              </a:rPr>
              <a:t>adelgid</a:t>
            </a:r>
            <a:r>
              <a:rPr lang="en-US" sz="3000" dirty="0">
                <a:solidFill>
                  <a:schemeClr val="tx1">
                    <a:lumMod val="75000"/>
                    <a:lumOff val="25000"/>
                  </a:schemeClr>
                </a:solidFill>
              </a:rPr>
              <a:t> effects on hemlock to 2049</a:t>
            </a:r>
            <a:endParaRPr sz="3000" dirty="0"/>
          </a:p>
        </p:txBody>
      </p:sp>
      <p:sp>
        <p:nvSpPr>
          <p:cNvPr id="5" name="Rectangle 4">
            <a:extLst>
              <a:ext uri="{FF2B5EF4-FFF2-40B4-BE49-F238E27FC236}">
                <a16:creationId xmlns:a16="http://schemas.microsoft.com/office/drawing/2014/main" xmlns="" id="{FA61A5E1-13BF-BD43-9139-135E4744B469}"/>
              </a:ext>
            </a:extLst>
          </p:cNvPr>
          <p:cNvSpPr/>
          <p:nvPr/>
        </p:nvSpPr>
        <p:spPr>
          <a:xfrm>
            <a:off x="5765135" y="3244334"/>
            <a:ext cx="248786" cy="369332"/>
          </a:xfrm>
          <a:prstGeom prst="rect">
            <a:avLst/>
          </a:prstGeom>
        </p:spPr>
        <p:txBody>
          <a:bodyPr wrap="none">
            <a:spAutoFit/>
          </a:bodyPr>
          <a:lstStyle/>
          <a:p>
            <a:r>
              <a:rPr lang="en-US" dirty="0"/>
              <a:t> </a:t>
            </a: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20127" t="19908" r="22854" b="22192"/>
          <a:stretch/>
        </p:blipFill>
        <p:spPr>
          <a:xfrm>
            <a:off x="4733006" y="1479395"/>
            <a:ext cx="1999642" cy="1569027"/>
          </a:xfrm>
          <a:prstGeom prst="rect">
            <a:avLst/>
          </a:prstGeom>
          <a:ln>
            <a:solidFill>
              <a:srgbClr val="2E8652"/>
            </a:solidFill>
          </a:ln>
        </p:spPr>
      </p:pic>
      <p:pic>
        <p:nvPicPr>
          <p:cNvPr id="10" name="Picture 9"/>
          <p:cNvPicPr>
            <a:picLocks noChangeAspect="1"/>
          </p:cNvPicPr>
          <p:nvPr/>
        </p:nvPicPr>
        <p:blipFill>
          <a:blip r:embed="rId5"/>
          <a:stretch>
            <a:fillRect/>
          </a:stretch>
        </p:blipFill>
        <p:spPr>
          <a:xfrm>
            <a:off x="7211388" y="1440752"/>
            <a:ext cx="1955518" cy="1602302"/>
          </a:xfrm>
          <a:prstGeom prst="rect">
            <a:avLst/>
          </a:prstGeom>
        </p:spPr>
      </p:pic>
      <p:sp>
        <p:nvSpPr>
          <p:cNvPr id="17" name="Rectangle 16"/>
          <p:cNvSpPr/>
          <p:nvPr/>
        </p:nvSpPr>
        <p:spPr>
          <a:xfrm>
            <a:off x="151215" y="6365165"/>
            <a:ext cx="1178528" cy="276999"/>
          </a:xfrm>
          <a:prstGeom prst="rect">
            <a:avLst/>
          </a:prstGeom>
        </p:spPr>
        <p:txBody>
          <a:bodyPr wrap="none">
            <a:spAutoFit/>
          </a:bodyPr>
          <a:lstStyle/>
          <a:p>
            <a:r>
              <a:rPr lang="en-US" sz="1200" dirty="0">
                <a:solidFill>
                  <a:schemeClr val="tx1">
                    <a:lumMod val="75000"/>
                    <a:lumOff val="25000"/>
                  </a:schemeClr>
                </a:solidFill>
              </a:rPr>
              <a:t>Image: NASA</a:t>
            </a:r>
            <a:endParaRPr lang="en-US" sz="1200" dirty="0"/>
          </a:p>
        </p:txBody>
      </p:sp>
      <p:sp>
        <p:nvSpPr>
          <p:cNvPr id="23" name="TextBox 22"/>
          <p:cNvSpPr txBox="1"/>
          <p:nvPr/>
        </p:nvSpPr>
        <p:spPr>
          <a:xfrm>
            <a:off x="6808031" y="2036161"/>
            <a:ext cx="372429" cy="461665"/>
          </a:xfrm>
          <a:prstGeom prst="rect">
            <a:avLst/>
          </a:prstGeom>
          <a:noFill/>
        </p:spPr>
        <p:txBody>
          <a:bodyPr wrap="square" rtlCol="0">
            <a:spAutoFit/>
          </a:bodyPr>
          <a:lstStyle/>
          <a:p>
            <a:r>
              <a:rPr lang="en-US" sz="2400" b="1" dirty="0">
                <a:solidFill>
                  <a:srgbClr val="2E8652"/>
                </a:solidFill>
              </a:rPr>
              <a:t>+</a:t>
            </a:r>
          </a:p>
        </p:txBody>
      </p:sp>
      <p:sp>
        <p:nvSpPr>
          <p:cNvPr id="24" name="TextBox 23"/>
          <p:cNvSpPr txBox="1"/>
          <p:nvPr/>
        </p:nvSpPr>
        <p:spPr>
          <a:xfrm>
            <a:off x="7140234" y="3097735"/>
            <a:ext cx="2227448" cy="830997"/>
          </a:xfrm>
          <a:prstGeom prst="rect">
            <a:avLst/>
          </a:prstGeom>
          <a:noFill/>
        </p:spPr>
        <p:txBody>
          <a:bodyPr wrap="square" rtlCol="0">
            <a:spAutoFit/>
          </a:bodyPr>
          <a:lstStyle/>
          <a:p>
            <a:r>
              <a:rPr lang="en-US" sz="1600" dirty="0">
                <a:solidFill>
                  <a:schemeClr val="tx1">
                    <a:lumMod val="75000"/>
                    <a:lumOff val="25000"/>
                  </a:schemeClr>
                </a:solidFill>
              </a:rPr>
              <a:t>Decadal Future Temperature Projections</a:t>
            </a:r>
          </a:p>
        </p:txBody>
      </p:sp>
      <p:sp>
        <p:nvSpPr>
          <p:cNvPr id="25" name="TextBox 24"/>
          <p:cNvSpPr txBox="1"/>
          <p:nvPr/>
        </p:nvSpPr>
        <p:spPr>
          <a:xfrm>
            <a:off x="4668284" y="3097735"/>
            <a:ext cx="2241072" cy="830997"/>
          </a:xfrm>
          <a:prstGeom prst="rect">
            <a:avLst/>
          </a:prstGeom>
          <a:noFill/>
        </p:spPr>
        <p:txBody>
          <a:bodyPr wrap="square" rtlCol="0">
            <a:spAutoFit/>
          </a:bodyPr>
          <a:lstStyle/>
          <a:p>
            <a:r>
              <a:rPr lang="en-US" sz="1600" dirty="0">
                <a:solidFill>
                  <a:schemeClr val="tx1">
                    <a:lumMod val="75000"/>
                    <a:lumOff val="25000"/>
                  </a:schemeClr>
                </a:solidFill>
              </a:rPr>
              <a:t>HWA Spread Buffer by Decade Using HWA Field Data</a:t>
            </a:r>
          </a:p>
        </p:txBody>
      </p:sp>
      <p:pic>
        <p:nvPicPr>
          <p:cNvPr id="26" name="Picture 20" descr="https://lh6.googleusercontent.com/OPfB76jymL69PlMyRHhn8Z9qyNz5WraEvv4lmmpMH5ogO_yVWQP5hU4VaZKmG6aZmMkuE6ddfQ83IOrISy87ZoNK586Bb1gSZiZEb8tFO2IP9VC_EaZzBxpEeOsGPGj_"/>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67371" y="1465843"/>
            <a:ext cx="1847754" cy="1577211"/>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9230924" y="2028190"/>
            <a:ext cx="372429" cy="461665"/>
          </a:xfrm>
          <a:prstGeom prst="rect">
            <a:avLst/>
          </a:prstGeom>
          <a:noFill/>
        </p:spPr>
        <p:txBody>
          <a:bodyPr wrap="square" rtlCol="0">
            <a:spAutoFit/>
          </a:bodyPr>
          <a:lstStyle/>
          <a:p>
            <a:r>
              <a:rPr lang="en-US" sz="2400" b="1" dirty="0">
                <a:solidFill>
                  <a:srgbClr val="2E8652"/>
                </a:solidFill>
              </a:rPr>
              <a:t>+</a:t>
            </a:r>
          </a:p>
        </p:txBody>
      </p:sp>
      <p:sp>
        <p:nvSpPr>
          <p:cNvPr id="28" name="TextBox 27"/>
          <p:cNvSpPr txBox="1"/>
          <p:nvPr/>
        </p:nvSpPr>
        <p:spPr>
          <a:xfrm>
            <a:off x="9598561" y="3097735"/>
            <a:ext cx="2411733" cy="584775"/>
          </a:xfrm>
          <a:prstGeom prst="rect">
            <a:avLst/>
          </a:prstGeom>
          <a:noFill/>
        </p:spPr>
        <p:txBody>
          <a:bodyPr wrap="square" rtlCol="0">
            <a:spAutoFit/>
          </a:bodyPr>
          <a:lstStyle/>
          <a:p>
            <a:r>
              <a:rPr lang="en-US" sz="1600" dirty="0">
                <a:solidFill>
                  <a:schemeClr val="tx1">
                    <a:lumMod val="75000"/>
                    <a:lumOff val="25000"/>
                  </a:schemeClr>
                </a:solidFill>
              </a:rPr>
              <a:t>Present Day Hemlock Distribution Map</a:t>
            </a:r>
          </a:p>
        </p:txBody>
      </p:sp>
      <p:sp>
        <p:nvSpPr>
          <p:cNvPr id="29" name="Right Brace 28"/>
          <p:cNvSpPr/>
          <p:nvPr/>
        </p:nvSpPr>
        <p:spPr>
          <a:xfrm rot="5400000">
            <a:off x="7829035" y="1957478"/>
            <a:ext cx="615006" cy="4905607"/>
          </a:xfrm>
          <a:prstGeom prst="rightBrace">
            <a:avLst>
              <a:gd name="adj1" fmla="val 8333"/>
              <a:gd name="adj2" fmla="val 50292"/>
            </a:avLst>
          </a:prstGeom>
          <a:noFill/>
          <a:ln w="50800" cap="rnd" cmpd="thickThin">
            <a:solidFill>
              <a:srgbClr val="238754"/>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TextBox 29"/>
          <p:cNvSpPr txBox="1"/>
          <p:nvPr/>
        </p:nvSpPr>
        <p:spPr>
          <a:xfrm>
            <a:off x="6451349" y="5151997"/>
            <a:ext cx="3370378" cy="646331"/>
          </a:xfrm>
          <a:prstGeom prst="rect">
            <a:avLst/>
          </a:prstGeom>
          <a:noFill/>
        </p:spPr>
        <p:txBody>
          <a:bodyPr wrap="square" rtlCol="0">
            <a:spAutoFit/>
          </a:bodyPr>
          <a:lstStyle/>
          <a:p>
            <a:pPr algn="ctr"/>
            <a:r>
              <a:rPr lang="en-US" dirty="0">
                <a:solidFill>
                  <a:schemeClr val="tx1">
                    <a:lumMod val="75000"/>
                    <a:lumOff val="25000"/>
                  </a:schemeClr>
                </a:solidFill>
              </a:rPr>
              <a:t>Forecasted Hemlock Distribution by Decade</a:t>
            </a:r>
          </a:p>
        </p:txBody>
      </p:sp>
    </p:spTree>
    <p:extLst>
      <p:ext uri="{BB962C8B-B14F-4D97-AF65-F5344CB8AC3E}">
        <p14:creationId xmlns:p14="http://schemas.microsoft.com/office/powerpoint/2010/main" val="34188513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5409</TotalTime>
  <Words>2320</Words>
  <Application>Microsoft Office PowerPoint</Application>
  <PresentationFormat>Widescreen</PresentationFormat>
  <Paragraphs>379</Paragraphs>
  <Slides>21</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Century Gothic</vt:lpstr>
      <vt:lpstr>Garamond</vt:lpstr>
      <vt:lpstr>Webdings</vt:lpstr>
      <vt:lpstr>Wingdings 3</vt:lpstr>
      <vt:lpstr>Office Theme</vt:lpstr>
      <vt:lpstr>PowerPoint Presentation</vt:lpstr>
      <vt:lpstr>PowerPoint Presentation</vt:lpstr>
      <vt:lpstr>COMMUNITY CONCERNS</vt:lpstr>
      <vt:lpstr>PowerPoint Presentation</vt:lpstr>
      <vt:lpstr>PROJECT PARTNERS</vt:lpstr>
      <vt:lpstr>PROJECT PARTNERS</vt:lpstr>
      <vt:lpstr>OBJECTIVES</vt:lpstr>
      <vt:lpstr>METHODOLOGY</vt:lpstr>
      <vt:lpstr>METHODOLOGY – FORECASTING MODEL 1</vt:lpstr>
      <vt:lpstr>METHODOLOGY – FORECASTING MODEL 2</vt:lpstr>
      <vt:lpstr>METHODOLOGY</vt:lpstr>
      <vt:lpstr>NASA SATELLITES/SENSORS</vt:lpstr>
      <vt:lpstr>NASA SATELLITES/SENSORS</vt:lpstr>
      <vt:lpstr>RESULTS: HEMLOCK DISTRIBUTION MAPS</vt:lpstr>
      <vt:lpstr>RESULTS: HEMLOCK DISTRIBUTION MAPS</vt:lpstr>
      <vt:lpstr>RESULTS: FORECASTING MODEL</vt:lpstr>
      <vt:lpstr>RESULTS: ACCURACY ASSESSMENT</vt:lpstr>
      <vt:lpstr>RESULTS: ACCURACY ASSESSMENT (cont.)</vt:lpstr>
      <vt:lpstr>FUTURE CONSIDERATIONS</vt:lpstr>
      <vt:lpstr>CONCLUSIONS</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Bengtsson, Zachary A. (ARC-SGE)[SSAI DEVELOP]</cp:lastModifiedBy>
  <cp:revision>251</cp:revision>
  <dcterms:created xsi:type="dcterms:W3CDTF">2019-02-11T19:14:02Z</dcterms:created>
  <dcterms:modified xsi:type="dcterms:W3CDTF">2019-09-16T21:35:54Z</dcterms:modified>
</cp:coreProperties>
</file>