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58" r:id="rId3"/>
    <p:sldId id="261"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oddle, Madison P. (LARC-E3)[SSAI DEVELOP]" initials="BMP(D" lastIdx="30" clrIdx="0">
    <p:extLst>
      <p:ext uri="{19B8F6BF-5375-455C-9EA6-DF929625EA0E}">
        <p15:presenceInfo xmlns:p15="http://schemas.microsoft.com/office/powerpoint/2012/main" userId="S-1-5-21-330711430-3775241029-4075259233-8557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DB761"/>
    <a:srgbClr val="9299A8"/>
    <a:srgbClr val="964135"/>
    <a:srgbClr val="E97844"/>
    <a:srgbClr val="7DB961"/>
    <a:srgbClr val="238754"/>
    <a:srgbClr val="75AADB"/>
    <a:srgbClr val="2559A8"/>
    <a:srgbClr val="3F4268"/>
    <a:srgbClr val="EBA3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81" autoAdjust="0"/>
    <p:restoredTop sz="94660"/>
  </p:normalViewPr>
  <p:slideViewPr>
    <p:cSldViewPr snapToGrid="0">
      <p:cViewPr varScale="1">
        <p:scale>
          <a:sx n="21" d="100"/>
          <a:sy n="21" d="100"/>
        </p:scale>
        <p:origin x="160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1:36:42.583" idx="14">
    <p:pos x="2044"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37:01.510" idx="15">
    <p:pos x="9997" y="2828"/>
    <p:text>The standard DEVELOP bullet style is symbol #52 in the Webdings font.</p:text>
    <p:extLst>
      <p:ext uri="{C676402C-5697-4E1C-873F-D02D1690AC5C}">
        <p15:threadingInfo xmlns:p15="http://schemas.microsoft.com/office/powerpoint/2012/main" timeZoneBias="300"/>
      </p:ext>
    </p:extLst>
  </p:cm>
  <p:cm authorId="1" dt="2019-02-21T11:37:07.782" idx="16">
    <p:pos x="11348" y="5872"/>
    <p:text>Here's where you can find pictures of the satellites:</p:text>
    <p:extLst mod="1">
      <p:ext uri="{C676402C-5697-4E1C-873F-D02D1690AC5C}">
        <p15:threadingInfo xmlns:p15="http://schemas.microsoft.com/office/powerpoint/2012/main" timeZoneBias="300"/>
      </p:ext>
    </p:extLst>
  </p:cm>
  <p:cm authorId="1" dt="2019-02-21T11:38:56.877" idx="17">
    <p:pos x="11348" y="5968"/>
    <p:text>http://www.devpedia.developexchange.com/dp/index.php?title=List_of_Satellite_Pictures</p:text>
    <p:extLst>
      <p:ext uri="{C676402C-5697-4E1C-873F-D02D1690AC5C}">
        <p15:threadingInfo xmlns:p15="http://schemas.microsoft.com/office/powerpoint/2012/main" timeZoneBias="300">
          <p15:parentCm authorId="1" idx="16"/>
        </p15:threadingInfo>
      </p:ext>
    </p:extLst>
  </p:cm>
  <p:cm authorId="1" dt="2019-02-21T11:41:42.415" idx="18">
    <p:pos x="2731"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1:48.406" idx="19">
    <p:pos x="2731" y="18937"/>
    <p:text>https://support.office.com/en-us/article/Crop-a-picture-to-fit-in-a-shape-1CE8CF89-6A19-4EE4-82CA-4F8E81469590</p:text>
    <p:extLst>
      <p:ext uri="{C676402C-5697-4E1C-873F-D02D1690AC5C}">
        <p15:threadingInfo xmlns:p15="http://schemas.microsoft.com/office/powerpoint/2012/main" timeZoneBias="300">
          <p15:parentCm authorId="1" idx="1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0:24:46.938" idx="9">
    <p:pos x="1932" y="2861"/>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0:25:01.674" idx="10">
    <p:pos x="2062" y="5834"/>
    <p:text>The standard DEVELOP bullet style is symbol #52 in the Webdings font.</p:text>
    <p:extLst>
      <p:ext uri="{C676402C-5697-4E1C-873F-D02D1690AC5C}">
        <p15:threadingInfo xmlns:p15="http://schemas.microsoft.com/office/powerpoint/2012/main" timeZoneBias="300"/>
      </p:ext>
    </p:extLst>
  </p:cm>
  <p:cm authorId="1" dt="2019-02-21T11:43:38.912" idx="27">
    <p:pos x="3400" y="16704"/>
    <p:text>Here's where you can find pictures of the satellites:</p:text>
    <p:extLst mod="1">
      <p:ext uri="{C676402C-5697-4E1C-873F-D02D1690AC5C}">
        <p15:threadingInfo xmlns:p15="http://schemas.microsoft.com/office/powerpoint/2012/main" timeZoneBias="300"/>
      </p:ext>
    </p:extLst>
  </p:cm>
  <p:cm authorId="1" dt="2019-02-21T11:43:54.811" idx="28">
    <p:pos x="3400" y="16800"/>
    <p:text>http://www.devpedia.developexchange.com/dp/index.php?title=List_of_Satellite_Pictures</p:text>
    <p:extLst>
      <p:ext uri="{C676402C-5697-4E1C-873F-D02D1690AC5C}">
        <p15:threadingInfo xmlns:p15="http://schemas.microsoft.com/office/powerpoint/2012/main" timeZoneBias="300">
          <p15:parentCm authorId="1" idx="27"/>
        </p15:threadingInfo>
      </p:ext>
    </p:extLst>
  </p:cm>
  <p:cm authorId="1" dt="2019-02-21T11:43:58.115" idx="29">
    <p:pos x="3066"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4:12.563" idx="30">
    <p:pos x="3066" y="18937"/>
    <p:text>https://support.office.com/en-us/article/Crop-a-picture-to-fit-in-a-shape-1CE8CF89-6A19-4EE4-82CA-4F8E81469590</p:text>
    <p:extLst>
      <p:ext uri="{C676402C-5697-4E1C-873F-D02D1690AC5C}">
        <p15:threadingInfo xmlns:p15="http://schemas.microsoft.com/office/powerpoint/2012/main" timeZoneBias="300">
          <p15:parentCm authorId="1" idx="29"/>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1:42:15.177" idx="20">
    <p:pos x="1709"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42:27.575" idx="21">
    <p:pos x="1784" y="5518"/>
    <p:text>The standard DEVELOP bullet style is symbol #52 in the Webdings font.</p:text>
    <p:extLst>
      <p:ext uri="{C676402C-5697-4E1C-873F-D02D1690AC5C}">
        <p15:threadingInfo xmlns:p15="http://schemas.microsoft.com/office/powerpoint/2012/main" timeZoneBias="300"/>
      </p:ext>
    </p:extLst>
  </p:cm>
  <p:cm authorId="1" dt="2019-02-21T11:42:48.854" idx="22">
    <p:pos x="11390" y="8882"/>
    <p:text>Here's where you can find pictures of the satellites:</p:text>
    <p:extLst mod="1">
      <p:ext uri="{C676402C-5697-4E1C-873F-D02D1690AC5C}">
        <p15:threadingInfo xmlns:p15="http://schemas.microsoft.com/office/powerpoint/2012/main" timeZoneBias="300"/>
      </p:ext>
    </p:extLst>
  </p:cm>
  <p:cm authorId="1" dt="2019-02-21T11:42:58.829" idx="23">
    <p:pos x="11390" y="8978"/>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19-02-21T11:43:03.462" idx="24">
    <p:pos x="9681" y="18785"/>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3:14.460" idx="25">
    <p:pos x="9681" y="18881"/>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griculture &amp; Food Security">
    <p:spTree>
      <p:nvGrpSpPr>
        <p:cNvPr id="1" name=""/>
        <p:cNvGrpSpPr/>
        <p:nvPr/>
      </p:nvGrpSpPr>
      <p:grpSpPr>
        <a:xfrm>
          <a:off x="0" y="0"/>
          <a:ext cx="0" cy="0"/>
          <a:chOff x="0" y="0"/>
          <a:chExt cx="0" cy="0"/>
        </a:xfrm>
      </p:grpSpPr>
      <p:sp>
        <p:nvSpPr>
          <p:cNvPr id="35" name="Rectangle 34"/>
          <p:cNvSpPr/>
          <p:nvPr userDrawn="1"/>
        </p:nvSpPr>
        <p:spPr>
          <a:xfrm>
            <a:off x="914399" y="35661599"/>
            <a:ext cx="25603201" cy="415567"/>
          </a:xfrm>
          <a:prstGeom prst="rect">
            <a:avLst/>
          </a:prstGeom>
          <a:solidFill>
            <a:srgbClr val="7DB7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smtClean="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57" name="Rectangle 156"/>
          <p:cNvSpPr/>
          <p:nvPr userDrawn="1"/>
        </p:nvSpPr>
        <p:spPr>
          <a:xfrm>
            <a:off x="914400" y="3662904"/>
            <a:ext cx="25623984" cy="260911"/>
          </a:xfrm>
          <a:prstGeom prst="rect">
            <a:avLst/>
          </a:prstGeom>
          <a:solidFill>
            <a:srgbClr val="7DB7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7DB761"/>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smtClean="0"/>
              <a:t>Project Subtitle</a:t>
            </a:r>
          </a:p>
        </p:txBody>
      </p:sp>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449" y="876300"/>
            <a:ext cx="2502846" cy="2171700"/>
          </a:xfrm>
          <a:prstGeom prst="rect">
            <a:avLst/>
          </a:prstGeom>
        </p:spPr>
      </p:pic>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4399" y="34532743"/>
            <a:ext cx="4480560" cy="903722"/>
          </a:xfrm>
          <a:prstGeom prst="rect">
            <a:avLst/>
          </a:prstGeom>
        </p:spPr>
      </p:pic>
    </p:spTree>
    <p:extLst>
      <p:ext uri="{BB962C8B-B14F-4D97-AF65-F5344CB8AC3E}">
        <p14:creationId xmlns:p14="http://schemas.microsoft.com/office/powerpoint/2010/main" val="80477488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userDrawn="1">
          <p15:clr>
            <a:srgbClr val="FBAE40"/>
          </p15:clr>
        </p15:guide>
        <p15:guide id="6" orient="horz" pos="22296" userDrawn="1">
          <p15:clr>
            <a:srgbClr val="FBAE40"/>
          </p15:clr>
        </p15:guide>
        <p15:guide id="7" orient="horz" pos="21792" userDrawn="1">
          <p15:clr>
            <a:srgbClr val="FBAE40"/>
          </p15:clr>
        </p15:guide>
        <p15:guide id="8" pos="15552" userDrawn="1">
          <p15:clr>
            <a:srgbClr val="FBAE40"/>
          </p15:clr>
        </p15:guide>
        <p15:guide id="9" orient="horz" pos="21312" userDrawn="1">
          <p15:clr>
            <a:srgbClr val="FBAE40"/>
          </p15:clr>
        </p15:guide>
        <p15:guide id="10" pos="15264" userDrawn="1">
          <p15:clr>
            <a:srgbClr val="FBAE40"/>
          </p15:clr>
        </p15:guide>
        <p15:guide id="11" orient="horz" pos="2928" userDrawn="1">
          <p15:clr>
            <a:srgbClr val="FBAE40"/>
          </p15:clr>
        </p15:guide>
        <p15:guide id="12" pos="7776" userDrawn="1">
          <p15:clr>
            <a:srgbClr val="FBAE40"/>
          </p15:clr>
        </p15:guide>
        <p15:guide id="14" orient="horz" pos="1920" userDrawn="1">
          <p15:clr>
            <a:srgbClr val="FBAE40"/>
          </p15:clr>
        </p15:guide>
        <p15:guide id="15" orient="horz" pos="1536" userDrawn="1">
          <p15:clr>
            <a:srgbClr val="FBAE40"/>
          </p15:clr>
        </p15:guide>
        <p15:guide id="16" orient="horz" pos="960" userDrawn="1">
          <p15:clr>
            <a:srgbClr val="FBAE40"/>
          </p15:clr>
        </p15:guide>
        <p15:guide id="17" pos="806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2/26/2019</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2"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7DB761"/>
                </a:solidFill>
              </a:rPr>
              <a:t>Study Area</a:t>
            </a:r>
            <a:r>
              <a:rPr lang="en-US" sz="10000" dirty="0">
                <a:solidFill>
                  <a:srgbClr val="7DB761"/>
                </a:solidFill>
              </a:rPr>
              <a:t> </a:t>
            </a:r>
            <a:r>
              <a:rPr lang="en-US" sz="10000" dirty="0" smtClean="0">
                <a:solidFill>
                  <a:srgbClr val="7DB761"/>
                </a:solidFill>
              </a:rPr>
              <a:t>Agriculture &amp; Food Security</a:t>
            </a:r>
            <a:endParaRPr lang="en-US" sz="10000" dirty="0">
              <a:solidFill>
                <a:srgbClr val="7DB761"/>
              </a:solidFill>
            </a:endParaRPr>
          </a:p>
        </p:txBody>
      </p:sp>
      <p:sp>
        <p:nvSpPr>
          <p:cNvPr id="14" name="Text Placeholder 16"/>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a:t>
            </a:r>
            <a:r>
              <a:rPr lang="en-US" dirty="0" smtClean="0">
                <a:solidFill>
                  <a:schemeClr val="tx1">
                    <a:lumMod val="75000"/>
                    <a:lumOff val="25000"/>
                  </a:schemeClr>
                </a:solidFill>
                <a:latin typeface="Garamond" panose="02020404030301010803" pitchFamily="18" charset="0"/>
              </a:rPr>
              <a:t>color</a:t>
            </a:r>
            <a:endParaRPr lang="en-US"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a:t>
            </a:r>
            <a:r>
              <a:rPr lang="en-US" dirty="0" smtClean="0">
                <a:solidFill>
                  <a:schemeClr val="tx1">
                    <a:lumMod val="75000"/>
                    <a:lumOff val="25000"/>
                  </a:schemeClr>
                </a:solidFill>
                <a:latin typeface="Garamond" panose="02020404030301010803" pitchFamily="18" charset="0"/>
              </a:rPr>
              <a:t>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this </a:t>
            </a:r>
            <a:r>
              <a:rPr lang="en-US" dirty="0">
                <a:solidFill>
                  <a:schemeClr val="tx1">
                    <a:lumMod val="75000"/>
                    <a:lumOff val="25000"/>
                  </a:schemeClr>
                </a:solidFill>
                <a:latin typeface="Garamond" panose="02020404030301010803" pitchFamily="18" charset="0"/>
              </a:rPr>
              <a:t>is a bulleted list; do not change the bullet style or </a:t>
            </a:r>
            <a:r>
              <a:rPr lang="en-US" dirty="0" smtClean="0">
                <a:solidFill>
                  <a:schemeClr val="tx1">
                    <a:lumMod val="75000"/>
                    <a:lumOff val="25000"/>
                  </a:schemeClr>
                </a:solidFill>
                <a:latin typeface="Garamond" panose="02020404030301010803" pitchFamily="18" charset="0"/>
              </a:rPr>
              <a:t>color</a:t>
            </a:r>
            <a:endParaRPr lang="en-US"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a:t>
            </a:r>
            <a:r>
              <a:rPr lang="en-US" dirty="0" smtClean="0">
                <a:solidFill>
                  <a:schemeClr val="tx1">
                    <a:lumMod val="75000"/>
                    <a:lumOff val="25000"/>
                  </a:schemeClr>
                </a:solidFill>
                <a:latin typeface="Garamond" panose="02020404030301010803" pitchFamily="18" charset="0"/>
              </a:rPr>
              <a:t>throughout</a:t>
            </a:r>
            <a:endParaRPr lang="en-US" dirty="0">
              <a:solidFill>
                <a:schemeClr val="tx1">
                  <a:lumMod val="75000"/>
                  <a:lumOff val="25000"/>
                </a:schemeClr>
              </a:solidFill>
              <a:latin typeface="Garamond" panose="02020404030301010803" pitchFamily="18" charset="0"/>
            </a:endParaRPr>
          </a:p>
        </p:txBody>
      </p:sp>
      <p:sp>
        <p:nvSpPr>
          <p:cNvPr id="16" name="TextBox 15"/>
          <p:cNvSpPr txBox="1"/>
          <p:nvPr/>
        </p:nvSpPr>
        <p:spPr>
          <a:xfrm>
            <a:off x="12743140" y="4489317"/>
            <a:ext cx="3127779"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Objectives</a:t>
            </a:r>
          </a:p>
        </p:txBody>
      </p:sp>
      <p:sp>
        <p:nvSpPr>
          <p:cNvPr id="10" name="Text Placeholder 16"/>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smtClean="0">
                <a:solidFill>
                  <a:schemeClr val="tx1">
                    <a:lumMod val="75000"/>
                    <a:lumOff val="25000"/>
                  </a:schemeClr>
                </a:solidFill>
                <a:latin typeface="Garamond" panose="02020404030301010803" pitchFamily="18" charset="0"/>
              </a:rPr>
              <a:t>The </a:t>
            </a:r>
            <a:r>
              <a:rPr lang="en-US" dirty="0">
                <a:solidFill>
                  <a:schemeClr val="tx1">
                    <a:lumMod val="75000"/>
                    <a:lumOff val="25000"/>
                  </a:schemeClr>
                </a:solidFill>
                <a:latin typeface="Garamond" panose="02020404030301010803" pitchFamily="18" charset="0"/>
              </a:rPr>
              <a:t>font should be easily readable (minimum </a:t>
            </a:r>
            <a:r>
              <a:rPr lang="en-US" dirty="0" smtClean="0">
                <a:solidFill>
                  <a:schemeClr val="tx1">
                    <a:lumMod val="75000"/>
                    <a:lumOff val="25000"/>
                  </a:schemeClr>
                </a:solidFill>
                <a:latin typeface="Garamond" panose="02020404030301010803" pitchFamily="18" charset="0"/>
              </a:rPr>
              <a:t>16pt </a:t>
            </a:r>
            <a:r>
              <a:rPr lang="en-US" dirty="0">
                <a:solidFill>
                  <a:schemeClr val="tx1">
                    <a:lumMod val="75000"/>
                    <a:lumOff val="25000"/>
                  </a:schemeClr>
                </a:solidFill>
                <a:latin typeface="Garamond" panose="02020404030301010803" pitchFamily="18" charset="0"/>
              </a:rPr>
              <a:t>font), </a:t>
            </a:r>
            <a:r>
              <a:rPr lang="en-US" dirty="0" smtClean="0">
                <a:solidFill>
                  <a:schemeClr val="tx1">
                    <a:lumMod val="75000"/>
                    <a:lumOff val="25000"/>
                  </a:schemeClr>
                </a:solidFill>
                <a:latin typeface="Garamond" panose="02020404030301010803" pitchFamily="18" charset="0"/>
              </a:rPr>
              <a:t>but feel </a:t>
            </a:r>
            <a:r>
              <a:rPr lang="en-US" dirty="0">
                <a:solidFill>
                  <a:schemeClr val="tx1">
                    <a:lumMod val="75000"/>
                    <a:lumOff val="25000"/>
                  </a:schemeClr>
                </a:solidFill>
                <a:latin typeface="Garamond" panose="02020404030301010803" pitchFamily="18" charset="0"/>
              </a:rPr>
              <a:t>free to delete this text box as appropriate to your workflow</a:t>
            </a:r>
            <a:r>
              <a:rPr lang="en-US" dirty="0" smtClean="0">
                <a:solidFill>
                  <a:schemeClr val="tx1">
                    <a:lumMod val="75000"/>
                    <a:lumOff val="25000"/>
                  </a:schemeClr>
                </a:solidFill>
                <a:latin typeface="Garamond" panose="02020404030301010803" pitchFamily="18" charset="0"/>
              </a:rPr>
              <a:t>.</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r>
              <a:rPr lang="en-US" dirty="0" smtClean="0">
                <a:solidFill>
                  <a:schemeClr val="tx1">
                    <a:lumMod val="75000"/>
                    <a:lumOff val="25000"/>
                  </a:schemeClr>
                </a:solidFill>
                <a:latin typeface="Garamond" panose="02020404030301010803" pitchFamily="18" charset="0"/>
              </a:rPr>
              <a:t>.</a:t>
            </a:r>
            <a:endParaRPr lang="en-US"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a:t>
            </a:r>
            <a:r>
              <a:rPr lang="en-US" b="1" dirty="0" smtClean="0">
                <a:solidFill>
                  <a:schemeClr val="tx1">
                    <a:lumMod val="75000"/>
                    <a:lumOff val="25000"/>
                  </a:schemeClr>
                </a:solidFill>
                <a:latin typeface="Garamond" panose="02020404030301010803" pitchFamily="18" charset="0"/>
              </a:rPr>
              <a:t>ll </a:t>
            </a:r>
            <a:r>
              <a:rPr lang="en-US" b="1" dirty="0">
                <a:solidFill>
                  <a:schemeClr val="tx1">
                    <a:lumMod val="75000"/>
                    <a:lumOff val="25000"/>
                  </a:schemeClr>
                </a:solidFill>
                <a:latin typeface="Garamond" panose="02020404030301010803" pitchFamily="18" charset="0"/>
              </a:rPr>
              <a:t>images should be </a:t>
            </a:r>
            <a:r>
              <a:rPr lang="en-US" b="1" dirty="0" smtClean="0">
                <a:solidFill>
                  <a:schemeClr val="tx1">
                    <a:lumMod val="75000"/>
                    <a:lumOff val="25000"/>
                  </a:schemeClr>
                </a:solidFill>
                <a:latin typeface="Garamond" panose="02020404030301010803" pitchFamily="18" charset="0"/>
              </a:rPr>
              <a:t>separate and editable.</a:t>
            </a:r>
            <a:endParaRPr lang="en-US" b="1" dirty="0">
              <a:solidFill>
                <a:schemeClr val="tx1">
                  <a:lumMod val="75000"/>
                  <a:lumOff val="25000"/>
                </a:schemeClr>
              </a:solidFill>
              <a:latin typeface="Garamond" panose="02020404030301010803" pitchFamily="18" charset="0"/>
            </a:endParaRPr>
          </a:p>
        </p:txBody>
      </p:sp>
      <p:sp>
        <p:nvSpPr>
          <p:cNvPr id="17" name="TextBox 16"/>
          <p:cNvSpPr txBox="1"/>
          <p:nvPr/>
        </p:nvSpPr>
        <p:spPr>
          <a:xfrm>
            <a:off x="868453" y="8531247"/>
            <a:ext cx="3849131" cy="769441"/>
          </a:xfrm>
          <a:prstGeom prst="rect">
            <a:avLst/>
          </a:prstGeom>
          <a:noFill/>
        </p:spPr>
        <p:txBody>
          <a:bodyPr wrap="none" rtlCol="0" anchor="ctr">
            <a:spAutoFit/>
          </a:bodyPr>
          <a:lstStyle/>
          <a:p>
            <a:r>
              <a:rPr lang="en-US" sz="4400" b="1" dirty="0" smtClean="0">
                <a:solidFill>
                  <a:srgbClr val="7DB761"/>
                </a:solidFill>
                <a:latin typeface="Century Gothic" panose="020B0502020202020204" pitchFamily="34" charset="0"/>
              </a:rPr>
              <a:t>Methodology</a:t>
            </a:r>
          </a:p>
        </p:txBody>
      </p:sp>
      <p:sp>
        <p:nvSpPr>
          <p:cNvPr id="11" name="Text Placeholder 16"/>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868453" y="21733563"/>
            <a:ext cx="3172663" cy="769441"/>
          </a:xfrm>
          <a:prstGeom prst="rect">
            <a:avLst/>
          </a:prstGeom>
          <a:noFill/>
        </p:spPr>
        <p:txBody>
          <a:bodyPr wrap="none" rtlCol="0" anchor="ctr">
            <a:spAutoFit/>
          </a:bodyPr>
          <a:lstStyle/>
          <a:p>
            <a:r>
              <a:rPr lang="en-US" sz="4400" b="1" dirty="0" smtClean="0">
                <a:solidFill>
                  <a:srgbClr val="7DB761"/>
                </a:solidFill>
                <a:latin typeface="Century Gothic" panose="020B0502020202020204" pitchFamily="34" charset="0"/>
              </a:rPr>
              <a:t>Study Area</a:t>
            </a:r>
          </a:p>
        </p:txBody>
      </p:sp>
      <p:sp>
        <p:nvSpPr>
          <p:cNvPr id="12" name="Text Placeholder 16"/>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smtClean="0">
                <a:solidFill>
                  <a:schemeClr val="tx1">
                    <a:lumMod val="75000"/>
                    <a:lumOff val="25000"/>
                  </a:schemeClr>
                </a:solidFill>
                <a:latin typeface="Garamond" panose="02020404030301010803" pitchFamily="18" charset="0"/>
              </a:rPr>
              <a:t>Earth observation icons can be </a:t>
            </a:r>
            <a:r>
              <a:rPr lang="en-US" b="1" dirty="0" smtClean="0">
                <a:solidFill>
                  <a:schemeClr val="tx1">
                    <a:lumMod val="75000"/>
                    <a:lumOff val="25000"/>
                  </a:schemeClr>
                </a:solidFill>
                <a:latin typeface="Garamond" panose="02020404030301010803" pitchFamily="18" charset="0"/>
              </a:rPr>
              <a:t>found on DEVELOPedia</a:t>
            </a:r>
            <a:r>
              <a:rPr lang="en-US" dirty="0" smtClean="0">
                <a:solidFill>
                  <a:schemeClr val="tx1">
                    <a:lumMod val="75000"/>
                    <a:lumOff val="25000"/>
                  </a:schemeClr>
                </a:solidFill>
                <a:latin typeface="Garamond" panose="02020404030301010803" pitchFamily="18" charset="0"/>
              </a:rPr>
              <a:t>.</a:t>
            </a:r>
          </a:p>
        </p:txBody>
      </p:sp>
      <p:sp>
        <p:nvSpPr>
          <p:cNvPr id="19" name="TextBox 18"/>
          <p:cNvSpPr txBox="1"/>
          <p:nvPr/>
        </p:nvSpPr>
        <p:spPr>
          <a:xfrm>
            <a:off x="12743140" y="9321880"/>
            <a:ext cx="5272597"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Earth Observations</a:t>
            </a:r>
          </a:p>
        </p:txBody>
      </p:sp>
      <p:sp>
        <p:nvSpPr>
          <p:cNvPr id="8" name="Text Placeholder 16"/>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a:t>
            </a:r>
            <a:r>
              <a:rPr lang="en-US" dirty="0" smtClean="0">
                <a:solidFill>
                  <a:schemeClr val="tx1">
                    <a:lumMod val="75000"/>
                    <a:lumOff val="25000"/>
                  </a:schemeClr>
                </a:solidFill>
                <a:latin typeface="Garamond" panose="02020404030301010803" pitchFamily="18" charset="0"/>
              </a:rPr>
              <a:t>flow. Meaning, show </a:t>
            </a:r>
            <a:r>
              <a:rPr lang="en-US" dirty="0">
                <a:solidFill>
                  <a:schemeClr val="tx1">
                    <a:lumMod val="75000"/>
                    <a:lumOff val="25000"/>
                  </a:schemeClr>
                </a:solidFill>
                <a:latin typeface="Garamond" panose="02020404030301010803" pitchFamily="18" charset="0"/>
              </a:rPr>
              <a:t>your results in a logical order and do not use bullets.</a:t>
            </a:r>
          </a:p>
        </p:txBody>
      </p:sp>
      <p:sp>
        <p:nvSpPr>
          <p:cNvPr id="20" name="TextBox 19"/>
          <p:cNvSpPr txBox="1"/>
          <p:nvPr/>
        </p:nvSpPr>
        <p:spPr>
          <a:xfrm>
            <a:off x="12743140" y="12164771"/>
            <a:ext cx="2012089"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Results</a:t>
            </a:r>
          </a:p>
        </p:txBody>
      </p:sp>
      <p:sp>
        <p:nvSpPr>
          <p:cNvPr id="9" name="Text Placeholder 16"/>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buFont typeface="Webdings" panose="05030102010509060703" pitchFamily="18" charset="2"/>
              <a:buChar char=""/>
            </a:pPr>
            <a:r>
              <a:rPr lang="en-US" dirty="0" smtClean="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7DB761"/>
              </a:buClr>
              <a:buFont typeface="Webdings" panose="05030102010509060703" pitchFamily="18" charset="2"/>
              <a:buChar char=""/>
            </a:pPr>
            <a:r>
              <a:rPr lang="en-US" b="1" dirty="0" smtClean="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10483" y="23268363"/>
            <a:ext cx="3486852"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Conclusions</a:t>
            </a:r>
          </a:p>
        </p:txBody>
      </p:sp>
      <p:sp>
        <p:nvSpPr>
          <p:cNvPr id="7" name="Text Placeholder 16"/>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smtClean="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smtClean="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smtClean="0">
                <a:solidFill>
                  <a:schemeClr val="tx1">
                    <a:lumMod val="75000"/>
                    <a:lumOff val="25000"/>
                  </a:schemeClr>
                </a:solidFill>
                <a:latin typeface="Garamond" panose="02020404030301010803" pitchFamily="18" charset="0"/>
              </a:rPr>
              <a:t>If you are including affiliations, use DEVELOP as the affiliation for a </a:t>
            </a:r>
            <a:r>
              <a:rPr lang="en-US" dirty="0" err="1" smtClean="0">
                <a:solidFill>
                  <a:schemeClr val="tx1">
                    <a:lumMod val="75000"/>
                    <a:lumOff val="25000"/>
                  </a:schemeClr>
                </a:solidFill>
                <a:latin typeface="Garamond" panose="02020404030301010803" pitchFamily="18" charset="0"/>
              </a:rPr>
              <a:t>DEVELOPers</a:t>
            </a:r>
            <a:r>
              <a:rPr lang="en-US" dirty="0" smtClean="0">
                <a:solidFill>
                  <a:schemeClr val="tx1">
                    <a:lumMod val="75000"/>
                    <a:lumOff val="25000"/>
                  </a:schemeClr>
                </a:solidFill>
                <a:latin typeface="Garamond" panose="02020404030301010803" pitchFamily="18" charset="0"/>
              </a:rPr>
              <a:t> or former </a:t>
            </a:r>
            <a:r>
              <a:rPr lang="en-US" dirty="0" err="1" smtClean="0">
                <a:solidFill>
                  <a:schemeClr val="tx1">
                    <a:lumMod val="75000"/>
                    <a:lumOff val="25000"/>
                  </a:schemeClr>
                </a:solidFill>
                <a:latin typeface="Garamond" panose="02020404030301010803" pitchFamily="18" charset="0"/>
              </a:rPr>
              <a:t>DEVELOPers</a:t>
            </a:r>
            <a:r>
              <a:rPr lang="en-US" dirty="0" smtClean="0">
                <a:solidFill>
                  <a:schemeClr val="tx1">
                    <a:lumMod val="75000"/>
                    <a:lumOff val="25000"/>
                  </a:schemeClr>
                </a:solidFill>
                <a:latin typeface="Garamond" panose="02020404030301010803" pitchFamily="18" charset="0"/>
              </a:rPr>
              <a:t>,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43140" y="29869891"/>
            <a:ext cx="5687776"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Acknowledgements</a:t>
            </a:r>
          </a:p>
        </p:txBody>
      </p:sp>
      <p:sp>
        <p:nvSpPr>
          <p:cNvPr id="6" name="Text Placeholder 16"/>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a:t>
            </a:r>
            <a:r>
              <a:rPr lang="en-US" dirty="0" smtClean="0">
                <a:solidFill>
                  <a:schemeClr val="tx1">
                    <a:lumMod val="75000"/>
                    <a:lumOff val="25000"/>
                  </a:schemeClr>
                </a:solidFill>
                <a:latin typeface="Garamond" panose="02020404030301010803" pitchFamily="18" charset="0"/>
              </a:rPr>
              <a:t>logos. Similar to your presentation, </a:t>
            </a:r>
            <a:r>
              <a:rPr lang="en-US" b="1" dirty="0">
                <a:solidFill>
                  <a:schemeClr val="tx1">
                    <a:lumMod val="75000"/>
                    <a:lumOff val="25000"/>
                  </a:schemeClr>
                </a:solidFill>
                <a:latin typeface="Garamond" panose="02020404030301010803" pitchFamily="18" charset="0"/>
              </a:rPr>
              <a:t>d</a:t>
            </a:r>
            <a:r>
              <a:rPr lang="en-US" b="1" dirty="0" smtClean="0">
                <a:solidFill>
                  <a:schemeClr val="tx1">
                    <a:lumMod val="75000"/>
                    <a:lumOff val="25000"/>
                  </a:schemeClr>
                </a:solidFill>
                <a:latin typeface="Garamond" panose="02020404030301010803" pitchFamily="18" charset="0"/>
              </a:rPr>
              <a:t>o not put any state, local government, </a:t>
            </a:r>
            <a:r>
              <a:rPr lang="en-US" b="1" dirty="0">
                <a:solidFill>
                  <a:schemeClr val="tx1">
                    <a:lumMod val="75000"/>
                    <a:lumOff val="25000"/>
                  </a:schemeClr>
                </a:solidFill>
                <a:latin typeface="Garamond" panose="02020404030301010803" pitchFamily="18" charset="0"/>
              </a:rPr>
              <a:t>or NGO </a:t>
            </a:r>
            <a:r>
              <a:rPr lang="en-US" b="1" dirty="0" smtClean="0">
                <a:solidFill>
                  <a:schemeClr val="tx1">
                    <a:lumMod val="75000"/>
                    <a:lumOff val="25000"/>
                  </a:schemeClr>
                </a:solidFill>
                <a:latin typeface="Garamond" panose="02020404030301010803" pitchFamily="18" charset="0"/>
              </a:rPr>
              <a:t>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43140" y="26722615"/>
            <a:ext cx="4403770"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nchor="ctr">
            <a:spAutoFit/>
          </a:bodyPr>
          <a:lstStyle/>
          <a:p>
            <a:r>
              <a:rPr lang="en-US" sz="4400" b="1" dirty="0" smtClean="0">
                <a:solidFill>
                  <a:srgbClr val="7DB761"/>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t> </a:t>
            </a:r>
            <a:r>
              <a:rPr lang="en-US" sz="5200" dirty="0">
                <a:solidFill>
                  <a:srgbClr val="7DB761"/>
                </a:solidFill>
              </a:rPr>
              <a:t>Node – </a:t>
            </a:r>
            <a:r>
              <a:rPr lang="en-US" sz="5200" dirty="0" smtClean="0">
                <a:solidFill>
                  <a:srgbClr val="7DB761"/>
                </a:solidFill>
              </a:rPr>
              <a:t>Location | </a:t>
            </a:r>
            <a:r>
              <a:rPr lang="en-US" sz="5200" spc="100" baseline="0" dirty="0" smtClean="0">
                <a:solidFill>
                  <a:srgbClr val="7DB761"/>
                </a:solidFill>
              </a:rPr>
              <a:t>Spring</a:t>
            </a:r>
            <a:r>
              <a:rPr lang="en-US" sz="5200" dirty="0" smtClean="0">
                <a:solidFill>
                  <a:srgbClr val="7DB761"/>
                </a:solidFill>
              </a:rPr>
              <a:t> 2019</a:t>
            </a:r>
          </a:p>
        </p:txBody>
      </p:sp>
      <p:sp>
        <p:nvSpPr>
          <p:cNvPr id="36" name="TextBox 35"/>
          <p:cNvSpPr txBox="1"/>
          <p:nvPr/>
        </p:nvSpPr>
        <p:spPr>
          <a:xfrm>
            <a:off x="914400" y="11639345"/>
            <a:ext cx="11430000" cy="9782832"/>
          </a:xfrm>
          <a:prstGeom prst="rect">
            <a:avLst/>
          </a:prstGeom>
          <a:solidFill>
            <a:srgbClr val="7DB761"/>
          </a:solidFill>
        </p:spPr>
        <p:txBody>
          <a:bodyPr wrap="square" rtlCol="0" anchor="ctr">
            <a:noAutofit/>
          </a:bodyPr>
          <a:lstStyle/>
          <a:p>
            <a:pPr algn="ctr"/>
            <a:r>
              <a:rPr lang="en-US" sz="5500" b="1" dirty="0">
                <a:solidFill>
                  <a:schemeClr val="bg1"/>
                </a:solidFill>
                <a:latin typeface="Garamond" panose="02020404030301010803" pitchFamily="18" charset="0"/>
              </a:rPr>
              <a:t>PLACEHOLDER FOR </a:t>
            </a:r>
            <a:r>
              <a:rPr lang="en-US" sz="5500" b="1" dirty="0" smtClean="0">
                <a:solidFill>
                  <a:schemeClr val="bg1"/>
                </a:solidFill>
                <a:latin typeface="Garamond" panose="02020404030301010803" pitchFamily="18" charset="0"/>
              </a:rPr>
              <a:t>METHODOLOGY IMAGES/WORKFLOW.</a:t>
            </a:r>
            <a:endParaRPr lang="en-US" sz="5500" b="1" dirty="0">
              <a:solidFill>
                <a:schemeClr val="bg1"/>
              </a:solidFill>
              <a:latin typeface="Garamond" panose="02020404030301010803" pitchFamily="18" charset="0"/>
            </a:endParaRP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37" name="TextBox 36"/>
          <p:cNvSpPr txBox="1"/>
          <p:nvPr/>
        </p:nvSpPr>
        <p:spPr>
          <a:xfrm>
            <a:off x="12801600" y="15568206"/>
            <a:ext cx="11430000" cy="7338115"/>
          </a:xfrm>
          <a:prstGeom prst="rect">
            <a:avLst/>
          </a:prstGeom>
          <a:solidFill>
            <a:srgbClr val="7DB761"/>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38" name="TextBox 37"/>
          <p:cNvSpPr txBox="1"/>
          <p:nvPr/>
        </p:nvSpPr>
        <p:spPr>
          <a:xfrm>
            <a:off x="934818" y="24525514"/>
            <a:ext cx="11409581" cy="5183763"/>
          </a:xfrm>
          <a:prstGeom prst="rect">
            <a:avLst/>
          </a:prstGeom>
          <a:solidFill>
            <a:srgbClr val="7DB761"/>
          </a:solidFill>
        </p:spPr>
        <p:txBody>
          <a:bodyPr wrap="square" rtlCol="0" anchor="ctr">
            <a:noAutofit/>
          </a:bodyPr>
          <a:lstStyle/>
          <a:p>
            <a:pPr algn="ctr"/>
            <a:r>
              <a:rPr lang="en-US" sz="5500" b="1" dirty="0">
                <a:solidFill>
                  <a:schemeClr val="bg1"/>
                </a:solidFill>
                <a:latin typeface="Garamond" panose="02020404030301010803" pitchFamily="18" charset="0"/>
              </a:rPr>
              <a:t>PLACEHOLDER FOR </a:t>
            </a:r>
            <a:r>
              <a:rPr lang="en-US" sz="5500" b="1" dirty="0" smtClean="0">
                <a:solidFill>
                  <a:schemeClr val="bg1"/>
                </a:solidFill>
                <a:latin typeface="Garamond" panose="02020404030301010803" pitchFamily="18" charset="0"/>
              </a:rPr>
              <a:t>STUDY AREA IMAGES.</a:t>
            </a:r>
            <a:endParaRPr lang="en-US" sz="5500" b="1" dirty="0">
              <a:solidFill>
                <a:schemeClr val="bg1"/>
              </a:solidFill>
              <a:latin typeface="Garamond" panose="02020404030301010803" pitchFamily="18" charset="0"/>
            </a:endParaRP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grpSp>
        <p:nvGrpSpPr>
          <p:cNvPr id="69" name="Group 68"/>
          <p:cNvGrpSpPr/>
          <p:nvPr/>
        </p:nvGrpSpPr>
        <p:grpSpPr>
          <a:xfrm>
            <a:off x="844023" y="30799944"/>
            <a:ext cx="2834640" cy="3091533"/>
            <a:chOff x="876680" y="30799944"/>
            <a:chExt cx="2834640" cy="3091533"/>
          </a:xfrm>
        </p:grpSpPr>
        <p:sp>
          <p:nvSpPr>
            <p:cNvPr id="70" name="Text Placeholder 16"/>
            <p:cNvSpPr txBox="1">
              <a:spLocks/>
            </p:cNvSpPr>
            <p:nvPr/>
          </p:nvSpPr>
          <p:spPr>
            <a:xfrm>
              <a:off x="876680"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pic>
          <p:nvPicPr>
            <p:cNvPr id="71" name="Picture 7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42440" y="30799944"/>
              <a:ext cx="2103120" cy="2103120"/>
            </a:xfrm>
            <a:prstGeom prst="rect">
              <a:avLst/>
            </a:prstGeom>
          </p:spPr>
        </p:pic>
      </p:grpSp>
      <p:grpSp>
        <p:nvGrpSpPr>
          <p:cNvPr id="72" name="Group 71"/>
          <p:cNvGrpSpPr/>
          <p:nvPr/>
        </p:nvGrpSpPr>
        <p:grpSpPr>
          <a:xfrm>
            <a:off x="6683239" y="30799944"/>
            <a:ext cx="2834640" cy="2676034"/>
            <a:chOff x="6607040" y="30799944"/>
            <a:chExt cx="2834640" cy="2676034"/>
          </a:xfrm>
        </p:grpSpPr>
        <p:sp>
          <p:nvSpPr>
            <p:cNvPr id="73" name="Text Placeholder 16"/>
            <p:cNvSpPr txBox="1">
              <a:spLocks/>
            </p:cNvSpPr>
            <p:nvPr/>
          </p:nvSpPr>
          <p:spPr>
            <a:xfrm>
              <a:off x="6607040"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pic>
          <p:nvPicPr>
            <p:cNvPr id="74" name="Picture 73"/>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6972800" y="30799944"/>
              <a:ext cx="2103120" cy="2103120"/>
            </a:xfrm>
            <a:prstGeom prst="rect">
              <a:avLst/>
            </a:prstGeom>
          </p:spPr>
        </p:pic>
      </p:grpSp>
      <p:grpSp>
        <p:nvGrpSpPr>
          <p:cNvPr id="75" name="Group 74"/>
          <p:cNvGrpSpPr/>
          <p:nvPr/>
        </p:nvGrpSpPr>
        <p:grpSpPr>
          <a:xfrm>
            <a:off x="9602847" y="30799944"/>
            <a:ext cx="2834640" cy="2676034"/>
            <a:chOff x="9472219" y="30799944"/>
            <a:chExt cx="2834640" cy="2676034"/>
          </a:xfrm>
        </p:grpSpPr>
        <p:sp>
          <p:nvSpPr>
            <p:cNvPr id="76" name="Text Placeholder 16"/>
            <p:cNvSpPr txBox="1">
              <a:spLocks/>
            </p:cNvSpPr>
            <p:nvPr/>
          </p:nvSpPr>
          <p:spPr>
            <a:xfrm>
              <a:off x="947221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pic>
          <p:nvPicPr>
            <p:cNvPr id="77" name="Picture 76"/>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837979" y="30799944"/>
              <a:ext cx="2103120" cy="2103120"/>
            </a:xfrm>
            <a:prstGeom prst="rect">
              <a:avLst/>
            </a:prstGeom>
          </p:spPr>
        </p:pic>
      </p:grpSp>
      <p:grpSp>
        <p:nvGrpSpPr>
          <p:cNvPr id="78" name="Group 77"/>
          <p:cNvGrpSpPr/>
          <p:nvPr/>
        </p:nvGrpSpPr>
        <p:grpSpPr>
          <a:xfrm>
            <a:off x="3763631" y="30799945"/>
            <a:ext cx="2834640" cy="2676033"/>
            <a:chOff x="3741860" y="30799945"/>
            <a:chExt cx="2834640" cy="2676033"/>
          </a:xfrm>
        </p:grpSpPr>
        <p:sp>
          <p:nvSpPr>
            <p:cNvPr id="79" name="Text Placeholder 16"/>
            <p:cNvSpPr txBox="1">
              <a:spLocks/>
            </p:cNvSpPr>
            <p:nvPr/>
          </p:nvSpPr>
          <p:spPr>
            <a:xfrm>
              <a:off x="3741860"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pic>
          <p:nvPicPr>
            <p:cNvPr id="80" name="Picture 7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07620" y="30799945"/>
              <a:ext cx="2103120" cy="2103120"/>
            </a:xfrm>
            <a:prstGeom prst="rect">
              <a:avLst/>
            </a:prstGeom>
          </p:spPr>
        </p:pic>
      </p:grpSp>
      <p:sp>
        <p:nvSpPr>
          <p:cNvPr id="81" name="Text Placeholder 16"/>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sp>
        <p:nvSpPr>
          <p:cNvPr id="82" name="TextBox 81"/>
          <p:cNvSpPr txBox="1"/>
          <p:nvPr/>
        </p:nvSpPr>
        <p:spPr>
          <a:xfrm>
            <a:off x="878674" y="4484915"/>
            <a:ext cx="2475358"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Abstract</a:t>
            </a:r>
          </a:p>
        </p:txBody>
      </p:sp>
    </p:spTree>
    <p:extLst>
      <p:ext uri="{BB962C8B-B14F-4D97-AF65-F5344CB8AC3E}">
        <p14:creationId xmlns:p14="http://schemas.microsoft.com/office/powerpoint/2010/main" val="368820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Group 29"/>
          <p:cNvGrpSpPr/>
          <p:nvPr/>
        </p:nvGrpSpPr>
        <p:grpSpPr>
          <a:xfrm>
            <a:off x="844023" y="30799944"/>
            <a:ext cx="2834640" cy="3091533"/>
            <a:chOff x="876680" y="30799944"/>
            <a:chExt cx="2834640" cy="3091533"/>
          </a:xfrm>
        </p:grpSpPr>
        <p:sp>
          <p:nvSpPr>
            <p:cNvPr id="98" name="Text Placeholder 16"/>
            <p:cNvSpPr txBox="1">
              <a:spLocks/>
            </p:cNvSpPr>
            <p:nvPr/>
          </p:nvSpPr>
          <p:spPr>
            <a:xfrm>
              <a:off x="876680"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42440" y="30799944"/>
              <a:ext cx="2103120" cy="2103120"/>
            </a:xfrm>
            <a:prstGeom prst="rect">
              <a:avLst/>
            </a:prstGeom>
          </p:spPr>
        </p:pic>
      </p:grpSp>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7DB761"/>
                </a:solidFill>
              </a:rPr>
              <a:t>Study Area</a:t>
            </a:r>
            <a:r>
              <a:rPr lang="en-US" sz="10000" dirty="0">
                <a:solidFill>
                  <a:srgbClr val="7DB761"/>
                </a:solidFill>
              </a:rPr>
              <a:t> </a:t>
            </a:r>
            <a:r>
              <a:rPr lang="en-US" sz="10000" dirty="0" smtClean="0">
                <a:solidFill>
                  <a:srgbClr val="7DB761"/>
                </a:solidFill>
              </a:rPr>
              <a:t>Agriculture &amp; Food Security</a:t>
            </a:r>
            <a:endParaRPr lang="en-US" sz="10000" dirty="0">
              <a:solidFill>
                <a:srgbClr val="7DB761"/>
              </a:solidFill>
            </a:endParaRPr>
          </a:p>
        </p:txBody>
      </p:sp>
      <p:sp>
        <p:nvSpPr>
          <p:cNvPr id="14" name="Text Placeholder 16"/>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68453" y="9224166"/>
            <a:ext cx="3127779"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Objectives</a:t>
            </a:r>
          </a:p>
        </p:txBody>
      </p:sp>
      <p:sp>
        <p:nvSpPr>
          <p:cNvPr id="10" name="Text Placeholder 16"/>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16801277"/>
            <a:ext cx="3849131"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Methodology</a:t>
            </a:r>
          </a:p>
        </p:txBody>
      </p:sp>
      <p:sp>
        <p:nvSpPr>
          <p:cNvPr id="11" name="Text Placeholder 16"/>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79280" y="4484915"/>
            <a:ext cx="3172663"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Study Area</a:t>
            </a:r>
          </a:p>
        </p:txBody>
      </p:sp>
      <p:sp>
        <p:nvSpPr>
          <p:cNvPr id="12" name="Text Placeholder 16"/>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868453" y="26486192"/>
            <a:ext cx="5272597"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Earth Observations</a:t>
            </a:r>
          </a:p>
        </p:txBody>
      </p:sp>
      <p:sp>
        <p:nvSpPr>
          <p:cNvPr id="8" name="Text Placeholder 16"/>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79280" y="13705246"/>
            <a:ext cx="2012089"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Results</a:t>
            </a:r>
          </a:p>
        </p:txBody>
      </p:sp>
      <p:sp>
        <p:nvSpPr>
          <p:cNvPr id="9" name="Text Placeholder 16"/>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dirty="0" smtClean="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7DB761"/>
              </a:buClr>
            </a:pPr>
            <a:r>
              <a:rPr lang="en-US" b="1" dirty="0" smtClean="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79280" y="20036436"/>
            <a:ext cx="3486852"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Conclusions</a:t>
            </a:r>
          </a:p>
        </p:txBody>
      </p:sp>
      <p:sp>
        <p:nvSpPr>
          <p:cNvPr id="7" name="Text Placeholder 16"/>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r>
              <a:rPr lang="en-US" dirty="0" smtClean="0">
                <a:solidFill>
                  <a:schemeClr val="tx1">
                    <a:lumMod val="75000"/>
                    <a:lumOff val="25000"/>
                  </a:schemeClr>
                </a:solidFill>
                <a:latin typeface="Garamond" panose="02020404030301010803" pitchFamily="18" charset="0"/>
              </a:rPr>
              <a:t>.</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79280" y="29869891"/>
            <a:ext cx="5687776"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Acknowledgements</a:t>
            </a:r>
          </a:p>
        </p:txBody>
      </p:sp>
      <p:sp>
        <p:nvSpPr>
          <p:cNvPr id="6" name="Text Placeholder 16"/>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79280" y="26396045"/>
            <a:ext cx="4403770"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grpSp>
        <p:nvGrpSpPr>
          <p:cNvPr id="34" name="Group 33"/>
          <p:cNvGrpSpPr/>
          <p:nvPr/>
        </p:nvGrpSpPr>
        <p:grpSpPr>
          <a:xfrm>
            <a:off x="6683239" y="30799944"/>
            <a:ext cx="2834640" cy="2676034"/>
            <a:chOff x="6607040" y="30799944"/>
            <a:chExt cx="2834640" cy="2676034"/>
          </a:xfrm>
        </p:grpSpPr>
        <p:sp>
          <p:nvSpPr>
            <p:cNvPr id="100" name="Text Placeholder 16"/>
            <p:cNvSpPr txBox="1">
              <a:spLocks/>
            </p:cNvSpPr>
            <p:nvPr/>
          </p:nvSpPr>
          <p:spPr>
            <a:xfrm>
              <a:off x="6607040"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pic>
          <p:nvPicPr>
            <p:cNvPr id="50" name="Picture 4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6972800" y="30799944"/>
              <a:ext cx="2103120" cy="2103120"/>
            </a:xfrm>
            <a:prstGeom prst="rect">
              <a:avLst/>
            </a:prstGeom>
          </p:spPr>
        </p:pic>
      </p:grpSp>
      <p:grpSp>
        <p:nvGrpSpPr>
          <p:cNvPr id="33" name="Group 32"/>
          <p:cNvGrpSpPr/>
          <p:nvPr/>
        </p:nvGrpSpPr>
        <p:grpSpPr>
          <a:xfrm>
            <a:off x="9602847" y="30799944"/>
            <a:ext cx="2834640" cy="2676034"/>
            <a:chOff x="9472219" y="30799944"/>
            <a:chExt cx="2834640" cy="2676034"/>
          </a:xfrm>
        </p:grpSpPr>
        <p:sp>
          <p:nvSpPr>
            <p:cNvPr id="104" name="Text Placeholder 16"/>
            <p:cNvSpPr txBox="1">
              <a:spLocks/>
            </p:cNvSpPr>
            <p:nvPr/>
          </p:nvSpPr>
          <p:spPr>
            <a:xfrm>
              <a:off x="947221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pic>
          <p:nvPicPr>
            <p:cNvPr id="51" name="Picture 5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837979" y="30799944"/>
              <a:ext cx="2103120" cy="2103120"/>
            </a:xfrm>
            <a:prstGeom prst="rect">
              <a:avLst/>
            </a:prstGeom>
          </p:spPr>
        </p:pic>
      </p:grpSp>
      <p:grpSp>
        <p:nvGrpSpPr>
          <p:cNvPr id="31" name="Group 30"/>
          <p:cNvGrpSpPr/>
          <p:nvPr/>
        </p:nvGrpSpPr>
        <p:grpSpPr>
          <a:xfrm>
            <a:off x="3763631" y="30799945"/>
            <a:ext cx="2834640" cy="2676033"/>
            <a:chOff x="3741860" y="30799945"/>
            <a:chExt cx="2834640" cy="2676033"/>
          </a:xfrm>
        </p:grpSpPr>
        <p:sp>
          <p:nvSpPr>
            <p:cNvPr id="99" name="Text Placeholder 16"/>
            <p:cNvSpPr txBox="1">
              <a:spLocks/>
            </p:cNvSpPr>
            <p:nvPr/>
          </p:nvSpPr>
          <p:spPr>
            <a:xfrm>
              <a:off x="3741860"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pic>
          <p:nvPicPr>
            <p:cNvPr id="52" name="Picture 5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07620" y="30799945"/>
              <a:ext cx="2103120" cy="2103120"/>
            </a:xfrm>
            <a:prstGeom prst="rect">
              <a:avLst/>
            </a:prstGeom>
          </p:spPr>
        </p:pic>
      </p:gr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t> </a:t>
            </a:r>
            <a:r>
              <a:rPr lang="en-US" sz="5200" dirty="0">
                <a:solidFill>
                  <a:srgbClr val="7DB761"/>
                </a:solidFill>
              </a:rPr>
              <a:t>Node – </a:t>
            </a:r>
            <a:r>
              <a:rPr lang="en-US" sz="5200" dirty="0" smtClean="0">
                <a:solidFill>
                  <a:srgbClr val="7DB761"/>
                </a:solidFill>
              </a:rPr>
              <a:t>Location | </a:t>
            </a:r>
            <a:r>
              <a:rPr lang="en-US" sz="5200" spc="100" baseline="0" dirty="0" smtClean="0">
                <a:solidFill>
                  <a:srgbClr val="7DB761"/>
                </a:solidFill>
              </a:rPr>
              <a:t>Spring</a:t>
            </a:r>
            <a:r>
              <a:rPr lang="en-US" sz="5200" dirty="0" smtClean="0">
                <a:solidFill>
                  <a:srgbClr val="7DB761"/>
                </a:solidFill>
              </a:rPr>
              <a:t> 2019</a:t>
            </a:r>
          </a:p>
        </p:txBody>
      </p:sp>
      <p:sp>
        <p:nvSpPr>
          <p:cNvPr id="54" name="TextBox 53"/>
          <p:cNvSpPr txBox="1"/>
          <p:nvPr/>
        </p:nvSpPr>
        <p:spPr>
          <a:xfrm>
            <a:off x="878674" y="4484915"/>
            <a:ext cx="2475358"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Abstract</a:t>
            </a:r>
          </a:p>
        </p:txBody>
      </p:sp>
      <p:sp>
        <p:nvSpPr>
          <p:cNvPr id="55" name="Text Placeholder 16"/>
          <p:cNvSpPr txBox="1">
            <a:spLocks/>
          </p:cNvSpPr>
          <p:nvPr/>
        </p:nvSpPr>
        <p:spPr>
          <a:xfrm>
            <a:off x="914399" y="516566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spTree>
    <p:extLst>
      <p:ext uri="{BB962C8B-B14F-4D97-AF65-F5344CB8AC3E}">
        <p14:creationId xmlns:p14="http://schemas.microsoft.com/office/powerpoint/2010/main" val="42554426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7DB761"/>
                </a:solidFill>
              </a:rPr>
              <a:t>Study Area</a:t>
            </a:r>
            <a:r>
              <a:rPr lang="en-US" sz="10000" dirty="0">
                <a:solidFill>
                  <a:srgbClr val="7DB761"/>
                </a:solidFill>
              </a:rPr>
              <a:t> </a:t>
            </a:r>
            <a:r>
              <a:rPr lang="en-US" sz="10000" dirty="0" smtClean="0">
                <a:solidFill>
                  <a:srgbClr val="7DB761"/>
                </a:solidFill>
              </a:rPr>
              <a:t>Agriculture &amp; Food Security</a:t>
            </a:r>
            <a:endParaRPr lang="en-US" sz="10000" dirty="0">
              <a:solidFill>
                <a:srgbClr val="7DB761"/>
              </a:solidFill>
            </a:endParaRPr>
          </a:p>
        </p:txBody>
      </p:sp>
      <p:sp>
        <p:nvSpPr>
          <p:cNvPr id="15" name="TextBox 14"/>
          <p:cNvSpPr txBox="1"/>
          <p:nvPr/>
        </p:nvSpPr>
        <p:spPr>
          <a:xfrm>
            <a:off x="878674" y="4484915"/>
            <a:ext cx="2475358"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Abstract</a:t>
            </a:r>
          </a:p>
        </p:txBody>
      </p:sp>
      <p:sp>
        <p:nvSpPr>
          <p:cNvPr id="14" name="Text Placeholder 16"/>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78674" y="8736672"/>
            <a:ext cx="3127779"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Objectives</a:t>
            </a:r>
          </a:p>
        </p:txBody>
      </p:sp>
      <p:sp>
        <p:nvSpPr>
          <p:cNvPr id="10" name="Text Placeholder 16"/>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12796468" y="8736672"/>
            <a:ext cx="3849131"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Methodology</a:t>
            </a:r>
          </a:p>
        </p:txBody>
      </p:sp>
      <p:sp>
        <p:nvSpPr>
          <p:cNvPr id="11" name="Text Placeholder 16"/>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96468" y="4484915"/>
            <a:ext cx="3172663"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Study Area</a:t>
            </a:r>
          </a:p>
        </p:txBody>
      </p:sp>
      <p:sp>
        <p:nvSpPr>
          <p:cNvPr id="12" name="Text Placeholder 16"/>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96468" y="14082593"/>
            <a:ext cx="5272597"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Earth Observations</a:t>
            </a:r>
          </a:p>
        </p:txBody>
      </p:sp>
      <p:sp>
        <p:nvSpPr>
          <p:cNvPr id="8" name="Text Placeholder 16"/>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878674" y="14082593"/>
            <a:ext cx="2012089"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Results</a:t>
            </a:r>
          </a:p>
        </p:txBody>
      </p:sp>
      <p:sp>
        <p:nvSpPr>
          <p:cNvPr id="9" name="Text Placeholder 16"/>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buFont typeface="Webdings" panose="05030102010509060703" pitchFamily="18" charset="2"/>
              <a:buChar char=""/>
            </a:pPr>
            <a:r>
              <a:rPr lang="en-US" dirty="0" smtClean="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7DB761"/>
              </a:buClr>
              <a:buFont typeface="Webdings" panose="05030102010509060703" pitchFamily="18" charset="2"/>
              <a:buChar char=""/>
            </a:pPr>
            <a:r>
              <a:rPr lang="en-US" b="1" dirty="0" smtClean="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878674" y="26069475"/>
            <a:ext cx="3486852"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Conclusions</a:t>
            </a:r>
          </a:p>
        </p:txBody>
      </p:sp>
      <p:sp>
        <p:nvSpPr>
          <p:cNvPr id="7" name="Text Placeholder 16"/>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r>
              <a:rPr lang="en-US" dirty="0" smtClean="0">
                <a:solidFill>
                  <a:schemeClr val="tx1">
                    <a:lumMod val="75000"/>
                    <a:lumOff val="25000"/>
                  </a:schemeClr>
                </a:solidFill>
                <a:latin typeface="Garamond" panose="02020404030301010803" pitchFamily="18" charset="0"/>
              </a:rPr>
              <a:t>.</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878674" y="29800569"/>
            <a:ext cx="5687776"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Acknowledgements</a:t>
            </a:r>
          </a:p>
        </p:txBody>
      </p:sp>
      <p:sp>
        <p:nvSpPr>
          <p:cNvPr id="6" name="Text Placeholder 16"/>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96468" y="26069475"/>
            <a:ext cx="4403770"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Project Partners</a:t>
            </a:r>
          </a:p>
        </p:txBody>
      </p:sp>
      <p:sp>
        <p:nvSpPr>
          <p:cNvPr id="24" name="TextBox 23"/>
          <p:cNvSpPr txBox="1"/>
          <p:nvPr/>
        </p:nvSpPr>
        <p:spPr>
          <a:xfrm>
            <a:off x="12796468" y="29800569"/>
            <a:ext cx="4542503"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t> </a:t>
            </a:r>
            <a:r>
              <a:rPr lang="en-US" sz="5200" dirty="0">
                <a:solidFill>
                  <a:srgbClr val="7DB761"/>
                </a:solidFill>
              </a:rPr>
              <a:t>Node – </a:t>
            </a:r>
            <a:r>
              <a:rPr lang="en-US" sz="5200" dirty="0" smtClean="0">
                <a:solidFill>
                  <a:srgbClr val="7DB761"/>
                </a:solidFill>
              </a:rPr>
              <a:t>Location | </a:t>
            </a:r>
            <a:r>
              <a:rPr lang="en-US" sz="5200" spc="100" baseline="0" dirty="0" smtClean="0">
                <a:solidFill>
                  <a:srgbClr val="7DB761"/>
                </a:solidFill>
              </a:rPr>
              <a:t>Spring</a:t>
            </a:r>
            <a:r>
              <a:rPr lang="en-US" sz="5200" dirty="0" smtClean="0">
                <a:solidFill>
                  <a:srgbClr val="7DB761"/>
                </a:solidFill>
              </a:rPr>
              <a:t> 2019</a:t>
            </a:r>
          </a:p>
        </p:txBody>
      </p:sp>
      <p:sp>
        <p:nvSpPr>
          <p:cNvPr id="37" name="TextBox 36"/>
          <p:cNvSpPr txBox="1"/>
          <p:nvPr/>
        </p:nvSpPr>
        <p:spPr>
          <a:xfrm>
            <a:off x="914401" y="17901089"/>
            <a:ext cx="23316196" cy="7796837"/>
          </a:xfrm>
          <a:prstGeom prst="rect">
            <a:avLst/>
          </a:prstGeom>
          <a:solidFill>
            <a:srgbClr val="7DB761"/>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grpSp>
        <p:nvGrpSpPr>
          <p:cNvPr id="56" name="Group 55"/>
          <p:cNvGrpSpPr/>
          <p:nvPr/>
        </p:nvGrpSpPr>
        <p:grpSpPr>
          <a:xfrm>
            <a:off x="12763868" y="30799944"/>
            <a:ext cx="2834640" cy="3091533"/>
            <a:chOff x="876680" y="30799944"/>
            <a:chExt cx="2834640" cy="3091533"/>
          </a:xfrm>
        </p:grpSpPr>
        <p:sp>
          <p:nvSpPr>
            <p:cNvPr id="57" name="Text Placeholder 16"/>
            <p:cNvSpPr txBox="1">
              <a:spLocks/>
            </p:cNvSpPr>
            <p:nvPr/>
          </p:nvSpPr>
          <p:spPr>
            <a:xfrm>
              <a:off x="876680"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pic>
          <p:nvPicPr>
            <p:cNvPr id="58" name="Picture 57"/>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42440" y="30799944"/>
              <a:ext cx="2103120" cy="2103120"/>
            </a:xfrm>
            <a:prstGeom prst="rect">
              <a:avLst/>
            </a:prstGeom>
          </p:spPr>
        </p:pic>
      </p:grpSp>
      <p:grpSp>
        <p:nvGrpSpPr>
          <p:cNvPr id="59" name="Group 58"/>
          <p:cNvGrpSpPr/>
          <p:nvPr/>
        </p:nvGrpSpPr>
        <p:grpSpPr>
          <a:xfrm>
            <a:off x="18603084" y="30799944"/>
            <a:ext cx="2834640" cy="2676034"/>
            <a:chOff x="6607040" y="30799944"/>
            <a:chExt cx="2834640" cy="2676034"/>
          </a:xfrm>
        </p:grpSpPr>
        <p:sp>
          <p:nvSpPr>
            <p:cNvPr id="60" name="Text Placeholder 16"/>
            <p:cNvSpPr txBox="1">
              <a:spLocks/>
            </p:cNvSpPr>
            <p:nvPr/>
          </p:nvSpPr>
          <p:spPr>
            <a:xfrm>
              <a:off x="6607040"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pic>
          <p:nvPicPr>
            <p:cNvPr id="61" name="Picture 6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6972800" y="30799944"/>
              <a:ext cx="2103120" cy="2103120"/>
            </a:xfrm>
            <a:prstGeom prst="rect">
              <a:avLst/>
            </a:prstGeom>
          </p:spPr>
        </p:pic>
      </p:grpSp>
      <p:grpSp>
        <p:nvGrpSpPr>
          <p:cNvPr id="62" name="Group 61"/>
          <p:cNvGrpSpPr/>
          <p:nvPr/>
        </p:nvGrpSpPr>
        <p:grpSpPr>
          <a:xfrm>
            <a:off x="21522692" y="30799944"/>
            <a:ext cx="2834640" cy="2676034"/>
            <a:chOff x="9472219" y="30799944"/>
            <a:chExt cx="2834640" cy="2676034"/>
          </a:xfrm>
        </p:grpSpPr>
        <p:sp>
          <p:nvSpPr>
            <p:cNvPr id="63" name="Text Placeholder 16"/>
            <p:cNvSpPr txBox="1">
              <a:spLocks/>
            </p:cNvSpPr>
            <p:nvPr/>
          </p:nvSpPr>
          <p:spPr>
            <a:xfrm>
              <a:off x="947221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pic>
          <p:nvPicPr>
            <p:cNvPr id="64" name="Picture 63"/>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837979" y="30799944"/>
              <a:ext cx="2103120" cy="2103120"/>
            </a:xfrm>
            <a:prstGeom prst="rect">
              <a:avLst/>
            </a:prstGeom>
          </p:spPr>
        </p:pic>
      </p:grpSp>
      <p:grpSp>
        <p:nvGrpSpPr>
          <p:cNvPr id="65" name="Group 64"/>
          <p:cNvGrpSpPr/>
          <p:nvPr/>
        </p:nvGrpSpPr>
        <p:grpSpPr>
          <a:xfrm>
            <a:off x="15683476" y="30799945"/>
            <a:ext cx="2834640" cy="2676033"/>
            <a:chOff x="3741860" y="30799945"/>
            <a:chExt cx="2834640" cy="2676033"/>
          </a:xfrm>
        </p:grpSpPr>
        <p:sp>
          <p:nvSpPr>
            <p:cNvPr id="66" name="Text Placeholder 16"/>
            <p:cNvSpPr txBox="1">
              <a:spLocks/>
            </p:cNvSpPr>
            <p:nvPr/>
          </p:nvSpPr>
          <p:spPr>
            <a:xfrm>
              <a:off x="3741860"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pic>
          <p:nvPicPr>
            <p:cNvPr id="67" name="Picture 66"/>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07620" y="30799945"/>
              <a:ext cx="2103120" cy="2103120"/>
            </a:xfrm>
            <a:prstGeom prst="rect">
              <a:avLst/>
            </a:prstGeom>
          </p:spPr>
        </p:pic>
      </p:grpSp>
      <p:sp>
        <p:nvSpPr>
          <p:cNvPr id="68" name="Text Placeholder 16"/>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spTree>
    <p:extLst>
      <p:ext uri="{BB962C8B-B14F-4D97-AF65-F5344CB8AC3E}">
        <p14:creationId xmlns:p14="http://schemas.microsoft.com/office/powerpoint/2010/main" val="39024883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2386</TotalTime>
  <Words>1241</Words>
  <Application>Microsoft Office PowerPoint</Application>
  <PresentationFormat>Custom</PresentationFormat>
  <Paragraphs>116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Broddle, Madison P. (LARC-E3)[SSAI DEVELOP]</cp:lastModifiedBy>
  <cp:revision>179</cp:revision>
  <dcterms:created xsi:type="dcterms:W3CDTF">2019-02-05T16:32:03Z</dcterms:created>
  <dcterms:modified xsi:type="dcterms:W3CDTF">2019-02-26T15:23:02Z</dcterms:modified>
</cp:coreProperties>
</file>