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ext uri="{19B8F6BF-5375-455C-9EA6-DF929625EA0E}">
        <p15:presenceInfo xmlns:p15="http://schemas.microsoft.com/office/powerpoint/2012/main" userId="S-1-5-21-330711430-3775241029-4075259233-682401" providerId="AD"/>
      </p:ext>
    </p:extLst>
  </p:cmAuthor>
  <p:cmAuthor id="2" name="O'Brien, Jonathan M. (LARC-E3)[SSAI DEVELOP]" initials="OJM(D" lastIdx="4" clrIdx="1">
    <p:extLst>
      <p:ext uri="{19B8F6BF-5375-455C-9EA6-DF929625EA0E}">
        <p15:presenceInfo xmlns:p15="http://schemas.microsoft.com/office/powerpoint/2012/main" userId="S-1-5-21-330711430-3775241029-4075259233-801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9199A8"/>
    <a:srgbClr val="7F7F7F"/>
    <a:srgbClr val="964035"/>
    <a:srgbClr val="E9A14A"/>
    <a:srgbClr val="3E4268"/>
    <a:srgbClr val="262626"/>
    <a:srgbClr val="7FB662"/>
    <a:srgbClr val="C9E1BD"/>
    <a:srgbClr val="A3C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387" autoAdjust="0"/>
  </p:normalViewPr>
  <p:slideViewPr>
    <p:cSldViewPr snapToGrid="0">
      <p:cViewPr>
        <p:scale>
          <a:sx n="100" d="100"/>
          <a:sy n="100" d="100"/>
        </p:scale>
        <p:origin x="-8268" y="-6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1C57B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4857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microsoft.com/office/2007/relationships/hdphoto" Target="../media/hdphoto2.wdp"/><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4.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emf"/><Relationship Id="rId24" Type="http://schemas.microsoft.com/office/2007/relationships/hdphoto" Target="../media/hdphoto1.wdp"/><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microsoft.com/office/2007/relationships/hdphoto" Target="../media/hdphoto3.wdp"/><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5191729" y="25126876"/>
            <a:ext cx="12943871" cy="1401094"/>
          </a:xfrm>
          <a:prstGeom prst="rect">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5374" y="8779999"/>
            <a:ext cx="9511803" cy="6931682"/>
          </a:xfrm>
          <a:prstGeom prst="rect">
            <a:avLst/>
          </a:prstGeom>
        </p:spPr>
      </p:pic>
      <p:sp>
        <p:nvSpPr>
          <p:cNvPr id="5" name="TextBox 4"/>
          <p:cNvSpPr txBox="1"/>
          <p:nvPr/>
        </p:nvSpPr>
        <p:spPr>
          <a:xfrm>
            <a:off x="843099" y="17925152"/>
            <a:ext cx="22984746"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Results</a:t>
            </a:r>
          </a:p>
        </p:txBody>
      </p:sp>
      <p:sp>
        <p:nvSpPr>
          <p:cNvPr id="12" name="Text Placeholder 16"/>
          <p:cNvSpPr txBox="1">
            <a:spLocks/>
          </p:cNvSpPr>
          <p:nvPr/>
        </p:nvSpPr>
        <p:spPr>
          <a:xfrm>
            <a:off x="13595074" y="16520720"/>
            <a:ext cx="10972801"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solidFill>
                  <a:schemeClr val="tx1">
                    <a:lumMod val="75000"/>
                    <a:lumOff val="25000"/>
                  </a:schemeClr>
                </a:solidFill>
              </a:rPr>
              <a:t>Suomi National Polar-orbiting Partnership (NPP)</a:t>
            </a:r>
          </a:p>
          <a:p>
            <a:r>
              <a:rPr lang="en-US" dirty="0" smtClean="0">
                <a:solidFill>
                  <a:schemeClr val="tx1">
                    <a:lumMod val="75000"/>
                    <a:lumOff val="25000"/>
                  </a:schemeClr>
                </a:solidFill>
              </a:rPr>
              <a:t>Visible Infrared Imaging Radiometer Suite (VIIRS)</a:t>
            </a:r>
          </a:p>
          <a:p>
            <a:r>
              <a:rPr lang="en-US" dirty="0" smtClean="0">
                <a:solidFill>
                  <a:schemeClr val="tx1">
                    <a:lumMod val="75000"/>
                    <a:lumOff val="25000"/>
                  </a:schemeClr>
                </a:solidFill>
              </a:rPr>
              <a:t>Day/Night Band (DNB)</a:t>
            </a:r>
          </a:p>
        </p:txBody>
      </p:sp>
      <p:sp>
        <p:nvSpPr>
          <p:cNvPr id="15" name="TextBox 14"/>
          <p:cNvSpPr txBox="1"/>
          <p:nvPr/>
        </p:nvSpPr>
        <p:spPr>
          <a:xfrm>
            <a:off x="887514" y="4970823"/>
            <a:ext cx="11516347"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Abstract</a:t>
            </a:r>
          </a:p>
        </p:txBody>
      </p:sp>
      <p:sp>
        <p:nvSpPr>
          <p:cNvPr id="16" name="TextBox 15"/>
          <p:cNvSpPr txBox="1"/>
          <p:nvPr/>
        </p:nvSpPr>
        <p:spPr>
          <a:xfrm>
            <a:off x="13595075" y="4965907"/>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Objectives</a:t>
            </a:r>
          </a:p>
        </p:txBody>
      </p:sp>
      <p:sp>
        <p:nvSpPr>
          <p:cNvPr id="17" name="TextBox 16"/>
          <p:cNvSpPr txBox="1"/>
          <p:nvPr/>
        </p:nvSpPr>
        <p:spPr>
          <a:xfrm>
            <a:off x="914400" y="12211881"/>
            <a:ext cx="11407715"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Methodology</a:t>
            </a:r>
          </a:p>
        </p:txBody>
      </p:sp>
      <p:sp>
        <p:nvSpPr>
          <p:cNvPr id="18" name="TextBox 17"/>
          <p:cNvSpPr txBox="1"/>
          <p:nvPr/>
        </p:nvSpPr>
        <p:spPr>
          <a:xfrm>
            <a:off x="13595075" y="8038543"/>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Study Area</a:t>
            </a:r>
          </a:p>
        </p:txBody>
      </p:sp>
      <p:sp>
        <p:nvSpPr>
          <p:cNvPr id="19" name="TextBox 18"/>
          <p:cNvSpPr txBox="1"/>
          <p:nvPr/>
        </p:nvSpPr>
        <p:spPr>
          <a:xfrm>
            <a:off x="13595075" y="15586426"/>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Earth Observation</a:t>
            </a:r>
          </a:p>
        </p:txBody>
      </p:sp>
      <p:sp>
        <p:nvSpPr>
          <p:cNvPr id="21" name="TextBox 20"/>
          <p:cNvSpPr txBox="1"/>
          <p:nvPr/>
        </p:nvSpPr>
        <p:spPr>
          <a:xfrm>
            <a:off x="887512" y="29511242"/>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Acknowledgements</a:t>
            </a:r>
          </a:p>
        </p:txBody>
      </p:sp>
      <p:sp>
        <p:nvSpPr>
          <p:cNvPr id="22" name="TextBox 21"/>
          <p:cNvSpPr txBox="1"/>
          <p:nvPr/>
        </p:nvSpPr>
        <p:spPr>
          <a:xfrm>
            <a:off x="13725023" y="26693832"/>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Project Partners</a:t>
            </a:r>
          </a:p>
        </p:txBody>
      </p:sp>
      <p:sp>
        <p:nvSpPr>
          <p:cNvPr id="40" name="TextBox 39"/>
          <p:cNvSpPr txBox="1"/>
          <p:nvPr/>
        </p:nvSpPr>
        <p:spPr>
          <a:xfrm>
            <a:off x="866657" y="26654916"/>
            <a:ext cx="8229600"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Conclusions</a:t>
            </a:r>
          </a:p>
        </p:txBody>
      </p:sp>
      <p:sp>
        <p:nvSpPr>
          <p:cNvPr id="34" name="Text Placeholder 16"/>
          <p:cNvSpPr txBox="1">
            <a:spLocks/>
          </p:cNvSpPr>
          <p:nvPr/>
        </p:nvSpPr>
        <p:spPr>
          <a:xfrm>
            <a:off x="914400" y="5924429"/>
            <a:ext cx="12313003" cy="63110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500" dirty="0" smtClean="0">
                <a:solidFill>
                  <a:schemeClr val="tx1">
                    <a:lumMod val="75000"/>
                    <a:lumOff val="25000"/>
                  </a:schemeClr>
                </a:solidFill>
              </a:rPr>
              <a:t>The growth of the global population along with rapid industrialization has caused an increase in artificial light pollution, also known as artificial sky glow. Anthropogenic light pollution disturbs the world’s ecosystems by interfering with the interconnected life of flora and fauna, degrading the night sky quality for astronomical and aesthetic viewing, and disrupting human circadian rhythms and melatonin production, which can have lasting negative effects on health. The </a:t>
            </a:r>
            <a:r>
              <a:rPr lang="en-US" sz="2500" dirty="0" err="1" smtClean="0">
                <a:solidFill>
                  <a:schemeClr val="tx1">
                    <a:lumMod val="75000"/>
                    <a:lumOff val="25000"/>
                  </a:schemeClr>
                </a:solidFill>
              </a:rPr>
              <a:t>Skyglow</a:t>
            </a:r>
            <a:r>
              <a:rPr lang="en-US" sz="2500" dirty="0" smtClean="0">
                <a:solidFill>
                  <a:schemeClr val="tx1">
                    <a:lumMod val="75000"/>
                    <a:lumOff val="25000"/>
                  </a:schemeClr>
                </a:solidFill>
              </a:rPr>
              <a:t> Estimation Toolbox (SET) calculates artificial sky glow by applying a model of light propagation to visible light radiance imagery from the Suomi National Polar-orbiting Partnership (NPP) Visible Infrared Imaging Radiometer Suite (VIIRS) Day/Night Band (DNB). The previous iteration of SET was further expanded by adding a hemispherical visualization feature compiled from individual sky glow maps with different zenith/azimuth angle combinations at one location. The graphical user interface (GUI) of SET was also updated to include all functions of the command line interface and the code repository now works with all versions of Python 2.7 and above. Written unit tests were installed to prevent future code breaks, and several issues were fixed such a logic errors, repository bloat, and lack of documentation. The revised SET was tested on four United States national parks to ensure functionality across different environments. The resulting hemispherical visualizations were provided to the National Park Service (NPS) to compare with </a:t>
            </a:r>
            <a:r>
              <a:rPr lang="en-US" sz="2500" i="1" dirty="0" smtClean="0">
                <a:solidFill>
                  <a:schemeClr val="tx1">
                    <a:lumMod val="75000"/>
                    <a:lumOff val="25000"/>
                  </a:schemeClr>
                </a:solidFill>
              </a:rPr>
              <a:t>in situ </a:t>
            </a:r>
            <a:r>
              <a:rPr lang="en-US" sz="2500" dirty="0" smtClean="0">
                <a:solidFill>
                  <a:schemeClr val="tx1">
                    <a:lumMod val="75000"/>
                    <a:lumOff val="25000"/>
                  </a:schemeClr>
                </a:solidFill>
              </a:rPr>
              <a:t> measurements. The team explored validation methods, which provided a basis for future action </a:t>
            </a:r>
            <a:r>
              <a:rPr lang="en-US" sz="2500" smtClean="0">
                <a:solidFill>
                  <a:schemeClr val="tx1">
                    <a:lumMod val="75000"/>
                    <a:lumOff val="25000"/>
                  </a:schemeClr>
                </a:solidFill>
              </a:rPr>
              <a:t>for measuring and </a:t>
            </a:r>
            <a:r>
              <a:rPr lang="en-US" sz="2500" dirty="0" smtClean="0">
                <a:solidFill>
                  <a:schemeClr val="tx1">
                    <a:lumMod val="75000"/>
                    <a:lumOff val="25000"/>
                  </a:schemeClr>
                </a:solidFill>
              </a:rPr>
              <a:t>managing light pollution around national park units. </a:t>
            </a:r>
          </a:p>
        </p:txBody>
      </p:sp>
      <p:sp>
        <p:nvSpPr>
          <p:cNvPr id="46" name="TextBox 45"/>
          <p:cNvSpPr txBox="1"/>
          <p:nvPr/>
        </p:nvSpPr>
        <p:spPr>
          <a:xfrm>
            <a:off x="13716000" y="29511243"/>
            <a:ext cx="4542503" cy="769441"/>
          </a:xfrm>
          <a:prstGeom prst="rect">
            <a:avLst/>
          </a:prstGeom>
          <a:noFill/>
        </p:spPr>
        <p:txBody>
          <a:bodyPr wrap="square" rtlCol="0">
            <a:spAutoFit/>
          </a:bodyPr>
          <a:lstStyle/>
          <a:p>
            <a:r>
              <a:rPr lang="en-US" sz="4400" b="1" dirty="0" smtClean="0">
                <a:solidFill>
                  <a:srgbClr val="1C57B0"/>
                </a:solidFill>
                <a:latin typeface="Century Gothic" panose="020B0502020202020204" pitchFamily="34" charset="0"/>
              </a:rPr>
              <a:t>Team Members</a:t>
            </a:r>
          </a:p>
        </p:txBody>
      </p:sp>
      <p:sp>
        <p:nvSpPr>
          <p:cNvPr id="48" name="Text Placeholder 16"/>
          <p:cNvSpPr txBox="1">
            <a:spLocks/>
          </p:cNvSpPr>
          <p:nvPr/>
        </p:nvSpPr>
        <p:spPr>
          <a:xfrm>
            <a:off x="13998678" y="3262649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Max </a:t>
            </a:r>
            <a:r>
              <a:rPr lang="en-US" dirty="0" err="1" smtClean="0">
                <a:solidFill>
                  <a:schemeClr val="tx1">
                    <a:lumMod val="75000"/>
                    <a:lumOff val="25000"/>
                  </a:schemeClr>
                </a:solidFill>
              </a:rPr>
              <a:t>Ioffe</a:t>
            </a:r>
            <a:endParaRPr lang="en-US" dirty="0" smtClean="0">
              <a:solidFill>
                <a:schemeClr val="tx1">
                  <a:lumMod val="75000"/>
                  <a:lumOff val="25000"/>
                </a:schemeClr>
              </a:solidFill>
            </a:endParaRPr>
          </a:p>
          <a:p>
            <a:pPr algn="ctr">
              <a:lnSpc>
                <a:spcPct val="100000"/>
              </a:lnSpc>
              <a:spcBef>
                <a:spcPts val="0"/>
              </a:spcBef>
            </a:pPr>
            <a:r>
              <a:rPr lang="en-US" dirty="0" smtClean="0">
                <a:solidFill>
                  <a:schemeClr val="tx1">
                    <a:lumMod val="75000"/>
                    <a:lumOff val="25000"/>
                  </a:schemeClr>
                </a:solidFill>
              </a:rPr>
              <a:t>Project Lead</a:t>
            </a:r>
          </a:p>
        </p:txBody>
      </p:sp>
      <p:sp>
        <p:nvSpPr>
          <p:cNvPr id="51" name="Text Placeholder 16"/>
          <p:cNvSpPr txBox="1">
            <a:spLocks/>
          </p:cNvSpPr>
          <p:nvPr/>
        </p:nvSpPr>
        <p:spPr>
          <a:xfrm>
            <a:off x="16870929" y="327052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Julia </a:t>
            </a:r>
            <a:r>
              <a:rPr lang="en-US" dirty="0" err="1" smtClean="0">
                <a:solidFill>
                  <a:schemeClr val="tx1">
                    <a:lumMod val="75000"/>
                    <a:lumOff val="25000"/>
                  </a:schemeClr>
                </a:solidFill>
              </a:rPr>
              <a:t>Hink</a:t>
            </a:r>
            <a:endParaRPr lang="en-US" dirty="0" smtClean="0">
              <a:solidFill>
                <a:schemeClr val="tx1">
                  <a:lumMod val="75000"/>
                  <a:lumOff val="25000"/>
                </a:schemeClr>
              </a:solidFill>
            </a:endParaRPr>
          </a:p>
        </p:txBody>
      </p:sp>
      <p:sp>
        <p:nvSpPr>
          <p:cNvPr id="53" name="Text Placeholder 16"/>
          <p:cNvSpPr txBox="1">
            <a:spLocks/>
          </p:cNvSpPr>
          <p:nvPr/>
        </p:nvSpPr>
        <p:spPr>
          <a:xfrm>
            <a:off x="19589098" y="3270462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Tyler Jameson</a:t>
            </a:r>
          </a:p>
        </p:txBody>
      </p:sp>
      <p:sp>
        <p:nvSpPr>
          <p:cNvPr id="55" name="Text Placeholder 16"/>
          <p:cNvSpPr txBox="1">
            <a:spLocks/>
          </p:cNvSpPr>
          <p:nvPr/>
        </p:nvSpPr>
        <p:spPr>
          <a:xfrm>
            <a:off x="22547684" y="3271141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Charlie McClay</a:t>
            </a:r>
          </a:p>
        </p:txBody>
      </p:sp>
      <p:sp>
        <p:nvSpPr>
          <p:cNvPr id="56" name="TextBox 55"/>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Virginia - Langley|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US Urban Development</a:t>
            </a:r>
            <a:endParaRPr lang="en-US" sz="4000" dirty="0">
              <a:solidFill>
                <a:schemeClr val="bg1"/>
              </a:solidFill>
              <a:latin typeface="+mj-lt"/>
            </a:endParaRPr>
          </a:p>
        </p:txBody>
      </p:sp>
      <p:sp>
        <p:nvSpPr>
          <p:cNvPr id="74" name="Subtitle"/>
          <p:cNvSpPr>
            <a:spLocks noGrp="1"/>
          </p:cNvSpPr>
          <p:nvPr>
            <p:ph type="body" sz="quarter" idx="13" hasCustomPrompt="1"/>
          </p:nvPr>
        </p:nvSpPr>
        <p:spPr>
          <a:xfrm>
            <a:off x="914400" y="228231"/>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900" dirty="0" smtClean="0">
                <a:solidFill>
                  <a:srgbClr val="1C57B0"/>
                </a:solidFill>
              </a:rPr>
              <a:t>Generating Hemispherical Visualizations of Artificial Sky Brightness Using Updated Sky Glow Estimation Tools on Suomi NPP-VIIRS Data</a:t>
            </a: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6102" y="30580309"/>
            <a:ext cx="2057404" cy="2046184"/>
          </a:xfrm>
          <a:prstGeom prst="rect">
            <a:avLst/>
          </a:prstGeom>
        </p:spPr>
      </p:pic>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2799" y="30580309"/>
            <a:ext cx="2057404" cy="2046184"/>
          </a:xfrm>
          <a:prstGeom prst="rect">
            <a:avLst/>
          </a:prstGeom>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61476" y="30580309"/>
            <a:ext cx="2057404" cy="2046184"/>
          </a:xfrm>
          <a:prstGeom prst="rect">
            <a:avLst/>
          </a:prstGeom>
        </p:spPr>
      </p:pic>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0062" y="30580310"/>
            <a:ext cx="2057404" cy="2046184"/>
          </a:xfrm>
          <a:prstGeom prst="rect">
            <a:avLst/>
          </a:prstGeom>
        </p:spPr>
      </p:pic>
      <p:sp>
        <p:nvSpPr>
          <p:cNvPr id="86" name="Text Placeholder 16"/>
          <p:cNvSpPr txBox="1">
            <a:spLocks/>
          </p:cNvSpPr>
          <p:nvPr/>
        </p:nvSpPr>
        <p:spPr>
          <a:xfrm>
            <a:off x="776628" y="27384974"/>
            <a:ext cx="12450775"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1C57B0"/>
              </a:buClr>
            </a:pPr>
            <a:r>
              <a:rPr lang="en-US" sz="2400" dirty="0" smtClean="0">
                <a:solidFill>
                  <a:schemeClr val="tx1">
                    <a:lumMod val="75000"/>
                    <a:lumOff val="25000"/>
                  </a:schemeClr>
                </a:solidFill>
              </a:rPr>
              <a:t>Limitations of the Day/Night Band prevent accurate radiance measurements at high latitude regions. Data contamination due to snow and daylight produce inaccurate results from SET.</a:t>
            </a:r>
          </a:p>
          <a:p>
            <a:pPr marL="347663" indent="-347663" algn="just">
              <a:spcBef>
                <a:spcPts val="600"/>
              </a:spcBef>
              <a:buClr>
                <a:srgbClr val="1C57B0"/>
              </a:buClr>
            </a:pPr>
            <a:r>
              <a:rPr lang="en-US" sz="2400" dirty="0" smtClean="0">
                <a:solidFill>
                  <a:schemeClr val="tx1">
                    <a:lumMod val="75000"/>
                    <a:lumOff val="25000"/>
                  </a:schemeClr>
                </a:solidFill>
              </a:rPr>
              <a:t>Hemispherical visualizations of artificial sky brightness provide intuitive sky glow estimates at any geographic point within a chosen study area without requiring costly and timely field measurements.</a:t>
            </a:r>
          </a:p>
          <a:p>
            <a:pPr marL="347663" indent="-347663" algn="just">
              <a:spcBef>
                <a:spcPts val="600"/>
              </a:spcBef>
              <a:buClr>
                <a:srgbClr val="1C57B0"/>
              </a:buClr>
            </a:pPr>
            <a:r>
              <a:rPr lang="en-US" sz="2400" dirty="0" smtClean="0">
                <a:solidFill>
                  <a:schemeClr val="tx1">
                    <a:lumMod val="75000"/>
                    <a:lumOff val="25000"/>
                  </a:schemeClr>
                </a:solidFill>
              </a:rPr>
              <a:t>Exploring validation methods will provide a basis for assessing how these hemispherical visualizations compare with on-the-ground measurements performed by NPS. </a:t>
            </a:r>
          </a:p>
        </p:txBody>
      </p:sp>
      <p:sp>
        <p:nvSpPr>
          <p:cNvPr id="87" name="Text Placeholder 16"/>
          <p:cNvSpPr txBox="1">
            <a:spLocks/>
          </p:cNvSpPr>
          <p:nvPr/>
        </p:nvSpPr>
        <p:spPr>
          <a:xfrm>
            <a:off x="13536179" y="5915268"/>
            <a:ext cx="12981421" cy="22129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spcBef>
                <a:spcPts val="600"/>
              </a:spcBef>
              <a:buClr>
                <a:srgbClr val="1C57B0"/>
              </a:buClr>
            </a:pPr>
            <a:r>
              <a:rPr lang="en-US" sz="2400" b="1" dirty="0" smtClean="0">
                <a:solidFill>
                  <a:srgbClr val="1C57B0"/>
                </a:solidFill>
              </a:rPr>
              <a:t>Update</a:t>
            </a:r>
            <a:r>
              <a:rPr lang="en-US" sz="2400" dirty="0" smtClean="0">
                <a:solidFill>
                  <a:srgbClr val="7FB662"/>
                </a:solidFill>
              </a:rPr>
              <a:t> </a:t>
            </a:r>
            <a:r>
              <a:rPr lang="en-US" sz="2400" dirty="0" smtClean="0">
                <a:solidFill>
                  <a:schemeClr val="tx1">
                    <a:lumMod val="75000"/>
                    <a:lumOff val="25000"/>
                  </a:schemeClr>
                </a:solidFill>
              </a:rPr>
              <a:t>the </a:t>
            </a:r>
            <a:r>
              <a:rPr lang="en-US" sz="2400" dirty="0" err="1" smtClean="0">
                <a:solidFill>
                  <a:schemeClr val="tx1">
                    <a:lumMod val="75000"/>
                    <a:lumOff val="25000"/>
                  </a:schemeClr>
                </a:solidFill>
              </a:rPr>
              <a:t>Skyglow</a:t>
            </a:r>
            <a:r>
              <a:rPr lang="en-US" sz="2400" dirty="0" smtClean="0">
                <a:solidFill>
                  <a:schemeClr val="tx1">
                    <a:lumMod val="75000"/>
                    <a:lumOff val="25000"/>
                  </a:schemeClr>
                </a:solidFill>
              </a:rPr>
              <a:t> Estimation Toolbox (SET) to be functional across multiple physiographic and environmental regions</a:t>
            </a:r>
            <a:endParaRPr lang="en-US" sz="2400" dirty="0">
              <a:solidFill>
                <a:schemeClr val="tx1">
                  <a:lumMod val="75000"/>
                  <a:lumOff val="25000"/>
                </a:schemeClr>
              </a:solidFill>
            </a:endParaRPr>
          </a:p>
          <a:p>
            <a:pPr marL="347663" indent="-347663" algn="just">
              <a:spcBef>
                <a:spcPts val="600"/>
              </a:spcBef>
              <a:buClr>
                <a:srgbClr val="1C57B0"/>
              </a:buClr>
            </a:pPr>
            <a:r>
              <a:rPr lang="en-US" sz="2400" b="1" dirty="0" smtClean="0">
                <a:solidFill>
                  <a:srgbClr val="1C57B0"/>
                </a:solidFill>
              </a:rPr>
              <a:t>Verify</a:t>
            </a:r>
            <a:r>
              <a:rPr lang="en-US" sz="2400" dirty="0" smtClean="0">
                <a:solidFill>
                  <a:srgbClr val="7FB662"/>
                </a:solidFill>
              </a:rPr>
              <a:t> </a:t>
            </a:r>
            <a:r>
              <a:rPr lang="en-US" sz="2400" dirty="0" smtClean="0">
                <a:solidFill>
                  <a:schemeClr val="tx1">
                    <a:lumMod val="75000"/>
                    <a:lumOff val="25000"/>
                  </a:schemeClr>
                </a:solidFill>
              </a:rPr>
              <a:t>that the tool works in several assigned US national parks</a:t>
            </a:r>
          </a:p>
          <a:p>
            <a:pPr marL="347663" indent="-347663" algn="just">
              <a:spcBef>
                <a:spcPts val="600"/>
              </a:spcBef>
              <a:buClr>
                <a:srgbClr val="1C57B0"/>
              </a:buClr>
            </a:pPr>
            <a:r>
              <a:rPr lang="en-US" sz="2400" b="1" dirty="0" smtClean="0">
                <a:solidFill>
                  <a:srgbClr val="1C57B0"/>
                </a:solidFill>
              </a:rPr>
              <a:t>Implement</a:t>
            </a:r>
            <a:r>
              <a:rPr lang="en-US" sz="2400" dirty="0" smtClean="0">
                <a:solidFill>
                  <a:srgbClr val="7FB662"/>
                </a:solidFill>
              </a:rPr>
              <a:t> </a:t>
            </a:r>
            <a:r>
              <a:rPr lang="en-US" sz="2400" dirty="0" smtClean="0">
                <a:solidFill>
                  <a:schemeClr val="tx1">
                    <a:lumMod val="75000"/>
                    <a:lumOff val="25000"/>
                  </a:schemeClr>
                </a:solidFill>
              </a:rPr>
              <a:t>a new feature that displays hemispherical representations of artificial sky glow</a:t>
            </a:r>
          </a:p>
          <a:p>
            <a:pPr marL="347663" indent="-347663" algn="just">
              <a:spcBef>
                <a:spcPts val="600"/>
              </a:spcBef>
              <a:buClr>
                <a:srgbClr val="1C57B0"/>
              </a:buClr>
            </a:pPr>
            <a:r>
              <a:rPr lang="en-US" sz="2400" b="1" dirty="0" smtClean="0">
                <a:solidFill>
                  <a:srgbClr val="1C57B0"/>
                </a:solidFill>
              </a:rPr>
              <a:t>Streamline</a:t>
            </a:r>
            <a:r>
              <a:rPr lang="en-US" sz="2400" dirty="0" smtClean="0">
                <a:solidFill>
                  <a:srgbClr val="7F7F7F"/>
                </a:solidFill>
              </a:rPr>
              <a:t> </a:t>
            </a:r>
            <a:r>
              <a:rPr lang="en-US" sz="2400" dirty="0" smtClean="0">
                <a:solidFill>
                  <a:schemeClr val="tx1">
                    <a:lumMod val="75000"/>
                    <a:lumOff val="25000"/>
                  </a:schemeClr>
                </a:solidFill>
              </a:rPr>
              <a:t>toolbox installation and packaging</a:t>
            </a:r>
            <a:endParaRPr lang="en-US" sz="2400" dirty="0">
              <a:solidFill>
                <a:schemeClr val="tx1">
                  <a:lumMod val="75000"/>
                  <a:lumOff val="25000"/>
                </a:schemeClr>
              </a:solidFill>
            </a:endParaRPr>
          </a:p>
        </p:txBody>
      </p:sp>
      <p:grpSp>
        <p:nvGrpSpPr>
          <p:cNvPr id="118" name="Google Shape;70;p3"/>
          <p:cNvGrpSpPr/>
          <p:nvPr/>
        </p:nvGrpSpPr>
        <p:grpSpPr>
          <a:xfrm>
            <a:off x="807998" y="12714285"/>
            <a:ext cx="12419405" cy="5221233"/>
            <a:chOff x="1097740" y="12357530"/>
            <a:chExt cx="12215829" cy="5221233"/>
          </a:xfrm>
        </p:grpSpPr>
        <p:grpSp>
          <p:nvGrpSpPr>
            <p:cNvPr id="119" name="Google Shape;71;p3"/>
            <p:cNvGrpSpPr/>
            <p:nvPr/>
          </p:nvGrpSpPr>
          <p:grpSpPr>
            <a:xfrm>
              <a:off x="8538209" y="14644850"/>
              <a:ext cx="4775360" cy="1232769"/>
              <a:chOff x="5610288" y="2370500"/>
              <a:chExt cx="3581609" cy="924600"/>
            </a:xfrm>
          </p:grpSpPr>
          <p:cxnSp>
            <p:nvCxnSpPr>
              <p:cNvPr id="154" name="Google Shape;72;p3"/>
              <p:cNvCxnSpPr/>
              <p:nvPr/>
            </p:nvCxnSpPr>
            <p:spPr>
              <a:xfrm>
                <a:off x="5610288" y="2832801"/>
                <a:ext cx="886200" cy="0"/>
              </a:xfrm>
              <a:prstGeom prst="straightConnector1">
                <a:avLst/>
              </a:prstGeom>
              <a:noFill/>
              <a:ln w="9525" cap="flat" cmpd="sng">
                <a:solidFill>
                  <a:srgbClr val="0C58D3"/>
                </a:solidFill>
                <a:prstDash val="solid"/>
                <a:round/>
                <a:headEnd type="none" w="sm" len="sm"/>
                <a:tailEnd type="oval" w="med" len="med"/>
              </a:ln>
            </p:spPr>
          </p:cxnSp>
          <p:sp>
            <p:nvSpPr>
              <p:cNvPr id="155" name="Google Shape;73;p3"/>
              <p:cNvSpPr txBox="1"/>
              <p:nvPr/>
            </p:nvSpPr>
            <p:spPr>
              <a:xfrm>
                <a:off x="6696497" y="2370500"/>
                <a:ext cx="2495400" cy="924600"/>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000" b="1" kern="0" dirty="0">
                    <a:solidFill>
                      <a:srgbClr val="000000"/>
                    </a:solidFill>
                    <a:ea typeface="Garamond"/>
                    <a:cs typeface="Garamond"/>
                    <a:sym typeface="Garamond"/>
                  </a:rPr>
                  <a:t>Run SET</a:t>
                </a:r>
                <a:endParaRPr sz="2000" b="1" kern="0" dirty="0">
                  <a:solidFill>
                    <a:srgbClr val="000000"/>
                  </a:solidFill>
                  <a:ea typeface="Garamond"/>
                  <a:cs typeface="Garamond"/>
                  <a:sym typeface="Garamond"/>
                </a:endParaRPr>
              </a:p>
              <a:p>
                <a:pPr defTabSz="914400">
                  <a:buClr>
                    <a:srgbClr val="000000"/>
                  </a:buClr>
                  <a:buFont typeface="Arial"/>
                  <a:buNone/>
                </a:pPr>
                <a:endParaRPr sz="1100" b="1" kern="0" dirty="0">
                  <a:solidFill>
                    <a:srgbClr val="000000"/>
                  </a:solidFill>
                  <a:latin typeface="Roboto"/>
                  <a:ea typeface="Roboto"/>
                  <a:cs typeface="Roboto"/>
                  <a:sym typeface="Roboto"/>
                </a:endParaRPr>
              </a:p>
              <a:p>
                <a:pPr algn="just" defTabSz="914400">
                  <a:spcAft>
                    <a:spcPts val="2100"/>
                  </a:spcAft>
                  <a:buClr>
                    <a:srgbClr val="000000"/>
                  </a:buClr>
                  <a:buFont typeface="Arial"/>
                  <a:buNone/>
                </a:pPr>
                <a:r>
                  <a:rPr lang="en-US" sz="1600" kern="0" dirty="0">
                    <a:solidFill>
                      <a:srgbClr val="000000"/>
                    </a:solidFill>
                    <a:ea typeface="Garamond"/>
                    <a:cs typeface="Garamond"/>
                    <a:sym typeface="Garamond"/>
                  </a:rPr>
                  <a:t>The user specifies input parameters such as latitude, atmospheric clarity, zenith angle, and azimuth angle. </a:t>
                </a:r>
                <a:endParaRPr sz="1600" b="1" kern="0" dirty="0">
                  <a:solidFill>
                    <a:srgbClr val="000000"/>
                  </a:solidFill>
                  <a:ea typeface="Garamond"/>
                  <a:cs typeface="Garamond"/>
                  <a:sym typeface="Garamond"/>
                </a:endParaRPr>
              </a:p>
            </p:txBody>
          </p:sp>
        </p:grpSp>
        <p:grpSp>
          <p:nvGrpSpPr>
            <p:cNvPr id="120" name="Google Shape;74;p3"/>
            <p:cNvGrpSpPr/>
            <p:nvPr/>
          </p:nvGrpSpPr>
          <p:grpSpPr>
            <a:xfrm>
              <a:off x="1097740" y="12357530"/>
              <a:ext cx="12215829" cy="5221233"/>
              <a:chOff x="1097740" y="12357530"/>
              <a:chExt cx="12215829" cy="5221233"/>
            </a:xfrm>
          </p:grpSpPr>
          <p:grpSp>
            <p:nvGrpSpPr>
              <p:cNvPr id="121" name="Google Shape;75;p3"/>
              <p:cNvGrpSpPr/>
              <p:nvPr/>
            </p:nvGrpSpPr>
            <p:grpSpPr>
              <a:xfrm>
                <a:off x="1097740" y="13141525"/>
                <a:ext cx="5116427" cy="1232769"/>
                <a:chOff x="29797" y="1242978"/>
                <a:chExt cx="3837416" cy="924600"/>
              </a:xfrm>
            </p:grpSpPr>
            <p:cxnSp>
              <p:nvCxnSpPr>
                <p:cNvPr id="152" name="Google Shape;76;p3"/>
                <p:cNvCxnSpPr/>
                <p:nvPr/>
              </p:nvCxnSpPr>
              <p:spPr>
                <a:xfrm rot="10800000">
                  <a:off x="2642013" y="1654113"/>
                  <a:ext cx="1225200" cy="0"/>
                </a:xfrm>
                <a:prstGeom prst="straightConnector1">
                  <a:avLst/>
                </a:prstGeom>
                <a:noFill/>
                <a:ln w="9525" cap="flat" cmpd="sng">
                  <a:solidFill>
                    <a:srgbClr val="307BF3"/>
                  </a:solidFill>
                  <a:prstDash val="solid"/>
                  <a:round/>
                  <a:headEnd type="none" w="sm" len="sm"/>
                  <a:tailEnd type="oval" w="med" len="med"/>
                </a:ln>
              </p:spPr>
            </p:cxnSp>
            <p:sp>
              <p:nvSpPr>
                <p:cNvPr id="153" name="Google Shape;77;p3"/>
                <p:cNvSpPr txBox="1"/>
                <p:nvPr/>
              </p:nvSpPr>
              <p:spPr>
                <a:xfrm>
                  <a:off x="29797" y="1242978"/>
                  <a:ext cx="2403061" cy="924600"/>
                </a:xfrm>
                <a:prstGeom prst="rect">
                  <a:avLst/>
                </a:prstGeom>
                <a:noFill/>
                <a:ln>
                  <a:noFill/>
                </a:ln>
              </p:spPr>
              <p:txBody>
                <a:bodyPr spcFirstLastPara="1" wrap="square" lIns="121900" tIns="121900" rIns="121900" bIns="121900" anchor="ctr" anchorCtr="0">
                  <a:noAutofit/>
                </a:bodyPr>
                <a:lstStyle/>
                <a:p>
                  <a:pPr algn="r" defTabSz="914400">
                    <a:buClr>
                      <a:srgbClr val="000000"/>
                    </a:buClr>
                    <a:buFont typeface="Arial"/>
                    <a:buNone/>
                  </a:pPr>
                  <a:r>
                    <a:rPr lang="en-US" sz="2000" b="1" kern="0" dirty="0">
                      <a:solidFill>
                        <a:srgbClr val="000000"/>
                      </a:solidFill>
                      <a:ea typeface="Garamond"/>
                      <a:cs typeface="Garamond"/>
                      <a:sym typeface="Garamond"/>
                    </a:rPr>
                    <a:t>Obtain VIIRS Raster Data</a:t>
                  </a:r>
                  <a:endParaRPr sz="2000" b="1" kern="0" dirty="0">
                    <a:solidFill>
                      <a:srgbClr val="000000"/>
                    </a:solidFill>
                    <a:ea typeface="Garamond"/>
                    <a:cs typeface="Garamond"/>
                    <a:sym typeface="Garamond"/>
                  </a:endParaRPr>
                </a:p>
                <a:p>
                  <a:pPr algn="r" defTabSz="914400">
                    <a:buClr>
                      <a:srgbClr val="000000"/>
                    </a:buClr>
                    <a:buFont typeface="Arial"/>
                    <a:buNone/>
                  </a:pPr>
                  <a:endParaRPr sz="1100" b="1" kern="0" dirty="0">
                    <a:solidFill>
                      <a:srgbClr val="000000"/>
                    </a:solidFill>
                    <a:latin typeface="Roboto"/>
                    <a:ea typeface="Roboto"/>
                    <a:cs typeface="Roboto"/>
                    <a:sym typeface="Roboto"/>
                  </a:endParaRPr>
                </a:p>
                <a:p>
                  <a:pPr algn="just" defTabSz="914400">
                    <a:spcAft>
                      <a:spcPts val="2100"/>
                    </a:spcAft>
                    <a:buClr>
                      <a:srgbClr val="000000"/>
                    </a:buClr>
                    <a:buFont typeface="Arial"/>
                    <a:buNone/>
                  </a:pPr>
                  <a:r>
                    <a:rPr lang="en-US" sz="1600" kern="0" dirty="0">
                      <a:solidFill>
                        <a:srgbClr val="000000"/>
                      </a:solidFill>
                      <a:ea typeface="Garamond"/>
                      <a:cs typeface="Garamond"/>
                      <a:sym typeface="Garamond"/>
                    </a:rPr>
                    <a:t>Suomi NPP VIIRS DNB Data is available on NOAA’s Earth Observation Group’s website.</a:t>
                  </a:r>
                  <a:endParaRPr sz="1600" b="1" kern="0" dirty="0">
                    <a:solidFill>
                      <a:srgbClr val="000000"/>
                    </a:solidFill>
                    <a:ea typeface="Garamond"/>
                    <a:cs typeface="Garamond"/>
                    <a:sym typeface="Garamond"/>
                  </a:endParaRPr>
                </a:p>
              </p:txBody>
            </p:sp>
          </p:grpSp>
          <p:grpSp>
            <p:nvGrpSpPr>
              <p:cNvPr id="122" name="Google Shape;78;p3"/>
              <p:cNvGrpSpPr/>
              <p:nvPr/>
            </p:nvGrpSpPr>
            <p:grpSpPr>
              <a:xfrm>
                <a:off x="1124625" y="15012350"/>
                <a:ext cx="4695852" cy="1232769"/>
                <a:chOff x="49961" y="2646132"/>
                <a:chExt cx="3521977" cy="924600"/>
              </a:xfrm>
            </p:grpSpPr>
            <p:cxnSp>
              <p:nvCxnSpPr>
                <p:cNvPr id="150" name="Google Shape;79;p3"/>
                <p:cNvCxnSpPr/>
                <p:nvPr/>
              </p:nvCxnSpPr>
              <p:spPr>
                <a:xfrm rot="10800000">
                  <a:off x="2641938" y="3108425"/>
                  <a:ext cx="930000" cy="0"/>
                </a:xfrm>
                <a:prstGeom prst="straightConnector1">
                  <a:avLst/>
                </a:prstGeom>
                <a:noFill/>
                <a:ln w="9525" cap="flat" cmpd="sng">
                  <a:solidFill>
                    <a:srgbClr val="0E65F0"/>
                  </a:solidFill>
                  <a:prstDash val="solid"/>
                  <a:round/>
                  <a:headEnd type="none" w="sm" len="sm"/>
                  <a:tailEnd type="oval" w="med" len="med"/>
                </a:ln>
              </p:spPr>
            </p:cxnSp>
            <p:sp>
              <p:nvSpPr>
                <p:cNvPr id="151" name="Google Shape;80;p3"/>
                <p:cNvSpPr txBox="1"/>
                <p:nvPr/>
              </p:nvSpPr>
              <p:spPr>
                <a:xfrm>
                  <a:off x="49961" y="2646132"/>
                  <a:ext cx="2382897" cy="924600"/>
                </a:xfrm>
                <a:prstGeom prst="rect">
                  <a:avLst/>
                </a:prstGeom>
                <a:noFill/>
                <a:ln>
                  <a:noFill/>
                </a:ln>
              </p:spPr>
              <p:txBody>
                <a:bodyPr spcFirstLastPara="1" wrap="square" lIns="121900" tIns="121900" rIns="121900" bIns="121900" anchor="ctr" anchorCtr="0">
                  <a:noAutofit/>
                </a:bodyPr>
                <a:lstStyle/>
                <a:p>
                  <a:pPr algn="r" defTabSz="914400">
                    <a:buClr>
                      <a:srgbClr val="000000"/>
                    </a:buClr>
                    <a:buFont typeface="Arial"/>
                    <a:buNone/>
                  </a:pPr>
                  <a:r>
                    <a:rPr lang="en-US" sz="2000" b="1" kern="0" dirty="0" smtClean="0">
                      <a:solidFill>
                        <a:srgbClr val="000000"/>
                      </a:solidFill>
                      <a:ea typeface="Garamond"/>
                      <a:cs typeface="Garamond"/>
                      <a:sym typeface="Garamond"/>
                    </a:rPr>
                    <a:t>Create Median Composite</a:t>
                  </a:r>
                  <a:endParaRPr sz="2000" b="1" kern="0" dirty="0">
                    <a:solidFill>
                      <a:srgbClr val="000000"/>
                    </a:solidFill>
                    <a:ea typeface="Garamond"/>
                    <a:cs typeface="Garamond"/>
                    <a:sym typeface="Garamond"/>
                  </a:endParaRPr>
                </a:p>
                <a:p>
                  <a:pPr algn="r" defTabSz="914400">
                    <a:buClr>
                      <a:srgbClr val="000000"/>
                    </a:buClr>
                    <a:buFont typeface="Arial"/>
                    <a:buNone/>
                  </a:pPr>
                  <a:endParaRPr sz="1100" b="1" kern="0" dirty="0">
                    <a:solidFill>
                      <a:srgbClr val="000000"/>
                    </a:solidFill>
                    <a:latin typeface="Roboto"/>
                    <a:ea typeface="Roboto"/>
                    <a:cs typeface="Roboto"/>
                    <a:sym typeface="Roboto"/>
                  </a:endParaRPr>
                </a:p>
                <a:p>
                  <a:pPr algn="just" defTabSz="914400">
                    <a:spcAft>
                      <a:spcPts val="2100"/>
                    </a:spcAft>
                    <a:buClr>
                      <a:srgbClr val="000000"/>
                    </a:buClr>
                    <a:buFont typeface="Arial"/>
                    <a:buNone/>
                  </a:pPr>
                  <a:r>
                    <a:rPr lang="en-US" sz="1600" kern="0" dirty="0" smtClean="0">
                      <a:solidFill>
                        <a:srgbClr val="000000"/>
                      </a:solidFill>
                      <a:ea typeface="Garamond"/>
                      <a:cs typeface="Garamond"/>
                      <a:sym typeface="Garamond"/>
                    </a:rPr>
                    <a:t>Cell Statistics in ArcMap 10.5 can calculate the median value of inputs on a cell-by-cell basis. This helps in accounting for outliers in the data, such as wildfires. </a:t>
                  </a:r>
                  <a:endParaRPr sz="1600" b="1" kern="0" dirty="0">
                    <a:solidFill>
                      <a:srgbClr val="000000"/>
                    </a:solidFill>
                    <a:ea typeface="Garamond"/>
                    <a:cs typeface="Garamond"/>
                    <a:sym typeface="Garamond"/>
                  </a:endParaRPr>
                </a:p>
              </p:txBody>
            </p:sp>
          </p:grpSp>
          <p:grpSp>
            <p:nvGrpSpPr>
              <p:cNvPr id="123" name="Google Shape;81;p3"/>
              <p:cNvGrpSpPr/>
              <p:nvPr/>
            </p:nvGrpSpPr>
            <p:grpSpPr>
              <a:xfrm>
                <a:off x="7268174" y="16167650"/>
                <a:ext cx="6045395" cy="1232769"/>
                <a:chOff x="4657738" y="3391707"/>
                <a:chExt cx="4534159" cy="924600"/>
              </a:xfrm>
            </p:grpSpPr>
            <p:cxnSp>
              <p:nvCxnSpPr>
                <p:cNvPr id="148" name="Google Shape;82;p3"/>
                <p:cNvCxnSpPr/>
                <p:nvPr/>
              </p:nvCxnSpPr>
              <p:spPr>
                <a:xfrm>
                  <a:off x="4657738" y="3854000"/>
                  <a:ext cx="1838700" cy="0"/>
                </a:xfrm>
                <a:prstGeom prst="straightConnector1">
                  <a:avLst/>
                </a:prstGeom>
                <a:noFill/>
                <a:ln w="9525" cap="flat" cmpd="sng">
                  <a:solidFill>
                    <a:srgbClr val="0D5DDF"/>
                  </a:solidFill>
                  <a:prstDash val="solid"/>
                  <a:round/>
                  <a:headEnd type="none" w="sm" len="sm"/>
                  <a:tailEnd type="oval" w="med" len="med"/>
                </a:ln>
              </p:spPr>
            </p:cxnSp>
            <p:sp>
              <p:nvSpPr>
                <p:cNvPr id="149" name="Google Shape;83;p3"/>
                <p:cNvSpPr txBox="1"/>
                <p:nvPr/>
              </p:nvSpPr>
              <p:spPr>
                <a:xfrm>
                  <a:off x="6696497" y="3391707"/>
                  <a:ext cx="2495400" cy="924600"/>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000" b="1" kern="0" dirty="0">
                      <a:solidFill>
                        <a:srgbClr val="000000"/>
                      </a:solidFill>
                      <a:ea typeface="Garamond"/>
                      <a:cs typeface="Garamond"/>
                      <a:sym typeface="Garamond"/>
                    </a:rPr>
                    <a:t>Clip Data to Study Areas</a:t>
                  </a:r>
                  <a:endParaRPr sz="2000" b="1" kern="0" dirty="0">
                    <a:solidFill>
                      <a:srgbClr val="000000"/>
                    </a:solidFill>
                    <a:ea typeface="Garamond"/>
                    <a:cs typeface="Garamond"/>
                    <a:sym typeface="Garamond"/>
                  </a:endParaRPr>
                </a:p>
                <a:p>
                  <a:pPr defTabSz="914400">
                    <a:buClr>
                      <a:srgbClr val="000000"/>
                    </a:buClr>
                    <a:buFont typeface="Arial"/>
                    <a:buNone/>
                  </a:pPr>
                  <a:endParaRPr sz="1100" b="1" kern="0" dirty="0">
                    <a:solidFill>
                      <a:srgbClr val="000000"/>
                    </a:solidFill>
                    <a:latin typeface="Roboto"/>
                    <a:ea typeface="Roboto"/>
                    <a:cs typeface="Roboto"/>
                    <a:sym typeface="Roboto"/>
                  </a:endParaRPr>
                </a:p>
                <a:p>
                  <a:pPr algn="just" defTabSz="914400">
                    <a:spcAft>
                      <a:spcPts val="2100"/>
                    </a:spcAft>
                    <a:buClr>
                      <a:srgbClr val="000000"/>
                    </a:buClr>
                    <a:buFont typeface="Arial"/>
                    <a:buNone/>
                  </a:pPr>
                  <a:r>
                    <a:rPr lang="en-US" sz="1600" kern="0" dirty="0">
                      <a:solidFill>
                        <a:srgbClr val="000000"/>
                      </a:solidFill>
                      <a:ea typeface="Garamond"/>
                      <a:cs typeface="Garamond"/>
                      <a:sym typeface="Garamond"/>
                    </a:rPr>
                    <a:t>Light from up to 200 kilometers away can affect sky glow at a given observation point. </a:t>
                  </a:r>
                  <a:endParaRPr sz="1600" b="1" kern="0" dirty="0">
                    <a:solidFill>
                      <a:srgbClr val="000000"/>
                    </a:solidFill>
                    <a:ea typeface="Garamond"/>
                    <a:cs typeface="Garamond"/>
                    <a:sym typeface="Garamond"/>
                  </a:endParaRPr>
                </a:p>
              </p:txBody>
            </p:sp>
          </p:grpSp>
          <p:grpSp>
            <p:nvGrpSpPr>
              <p:cNvPr id="124" name="Google Shape;84;p3"/>
              <p:cNvGrpSpPr/>
              <p:nvPr/>
            </p:nvGrpSpPr>
            <p:grpSpPr>
              <a:xfrm>
                <a:off x="8004289" y="13045269"/>
                <a:ext cx="5309278" cy="1232769"/>
                <a:chOff x="5209838" y="1170786"/>
                <a:chExt cx="3982058" cy="924600"/>
              </a:xfrm>
            </p:grpSpPr>
            <p:sp>
              <p:nvSpPr>
                <p:cNvPr id="146" name="Google Shape;85;p3"/>
                <p:cNvSpPr txBox="1"/>
                <p:nvPr/>
              </p:nvSpPr>
              <p:spPr>
                <a:xfrm>
                  <a:off x="6696496" y="1170786"/>
                  <a:ext cx="2495400" cy="924600"/>
                </a:xfrm>
                <a:prstGeom prst="rect">
                  <a:avLst/>
                </a:prstGeom>
                <a:noFill/>
                <a:ln>
                  <a:noFill/>
                </a:ln>
              </p:spPr>
              <p:txBody>
                <a:bodyPr spcFirstLastPara="1" wrap="square" lIns="121900" tIns="121900" rIns="121900" bIns="121900" anchor="ctr" anchorCtr="0">
                  <a:noAutofit/>
                </a:bodyPr>
                <a:lstStyle/>
                <a:p>
                  <a:pPr defTabSz="914400">
                    <a:buClr>
                      <a:srgbClr val="000000"/>
                    </a:buClr>
                    <a:buFont typeface="Arial"/>
                    <a:buNone/>
                  </a:pPr>
                  <a:r>
                    <a:rPr lang="en-US" sz="2000" b="1" kern="0" dirty="0">
                      <a:solidFill>
                        <a:srgbClr val="000000"/>
                      </a:solidFill>
                      <a:ea typeface="Garamond"/>
                      <a:cs typeface="Garamond"/>
                      <a:sym typeface="Garamond"/>
                    </a:rPr>
                    <a:t>Generate Hemisphere Maps</a:t>
                  </a:r>
                  <a:endParaRPr sz="2000" b="1" kern="0" dirty="0">
                    <a:solidFill>
                      <a:srgbClr val="000000"/>
                    </a:solidFill>
                    <a:ea typeface="Garamond"/>
                    <a:cs typeface="Garamond"/>
                    <a:sym typeface="Garamond"/>
                  </a:endParaRPr>
                </a:p>
                <a:p>
                  <a:pPr defTabSz="914400">
                    <a:buClr>
                      <a:srgbClr val="000000"/>
                    </a:buClr>
                    <a:buFont typeface="Arial"/>
                    <a:buNone/>
                  </a:pPr>
                  <a:endParaRPr sz="1100" b="1" kern="0" dirty="0">
                    <a:solidFill>
                      <a:srgbClr val="000000"/>
                    </a:solidFill>
                    <a:latin typeface="Roboto"/>
                    <a:ea typeface="Roboto"/>
                    <a:cs typeface="Roboto"/>
                    <a:sym typeface="Roboto"/>
                  </a:endParaRPr>
                </a:p>
                <a:p>
                  <a:pPr algn="just" defTabSz="914400">
                    <a:spcAft>
                      <a:spcPts val="2100"/>
                    </a:spcAft>
                    <a:buClr>
                      <a:srgbClr val="000000"/>
                    </a:buClr>
                    <a:buFont typeface="Arial"/>
                    <a:buNone/>
                  </a:pPr>
                  <a:r>
                    <a:rPr lang="en-US" sz="1600" kern="0" dirty="0">
                      <a:solidFill>
                        <a:srgbClr val="000000"/>
                      </a:solidFill>
                      <a:ea typeface="Garamond"/>
                      <a:cs typeface="Garamond"/>
                      <a:sym typeface="Garamond"/>
                    </a:rPr>
                    <a:t>SET generates a 3D hemispherical visualization by interpolating values between stitched-together artificial brightness maps. </a:t>
                  </a:r>
                  <a:endParaRPr sz="1600" b="1" kern="0" dirty="0">
                    <a:solidFill>
                      <a:srgbClr val="000000"/>
                    </a:solidFill>
                    <a:ea typeface="Garamond"/>
                    <a:cs typeface="Garamond"/>
                    <a:sym typeface="Garamond"/>
                  </a:endParaRPr>
                </a:p>
              </p:txBody>
            </p:sp>
            <p:cxnSp>
              <p:nvCxnSpPr>
                <p:cNvPr id="147" name="Google Shape;86;p3"/>
                <p:cNvCxnSpPr/>
                <p:nvPr/>
              </p:nvCxnSpPr>
              <p:spPr>
                <a:xfrm>
                  <a:off x="5209838" y="1654113"/>
                  <a:ext cx="1286700" cy="0"/>
                </a:xfrm>
                <a:prstGeom prst="straightConnector1">
                  <a:avLst/>
                </a:prstGeom>
                <a:noFill/>
                <a:ln w="9525" cap="flat" cmpd="sng">
                  <a:solidFill>
                    <a:srgbClr val="0944A1"/>
                  </a:solidFill>
                  <a:prstDash val="solid"/>
                  <a:round/>
                  <a:headEnd type="none" w="sm" len="sm"/>
                  <a:tailEnd type="oval" w="med" len="med"/>
                </a:ln>
              </p:spPr>
            </p:cxnSp>
          </p:grpSp>
          <p:grpSp>
            <p:nvGrpSpPr>
              <p:cNvPr id="125" name="Google Shape;87;p3"/>
              <p:cNvGrpSpPr/>
              <p:nvPr/>
            </p:nvGrpSpPr>
            <p:grpSpPr>
              <a:xfrm>
                <a:off x="4526240" y="12357530"/>
                <a:ext cx="5229469" cy="5221233"/>
                <a:chOff x="2610905" y="610653"/>
                <a:chExt cx="3922200" cy="3922200"/>
              </a:xfrm>
            </p:grpSpPr>
            <p:sp>
              <p:nvSpPr>
                <p:cNvPr id="126" name="Google Shape;88;p3"/>
                <p:cNvSpPr/>
                <p:nvPr/>
              </p:nvSpPr>
              <p:spPr>
                <a:xfrm rot="-4980021">
                  <a:off x="3204123" y="1186472"/>
                  <a:ext cx="2771960" cy="2771960"/>
                </a:xfrm>
                <a:prstGeom prst="blockArc">
                  <a:avLst>
                    <a:gd name="adj1" fmla="val 12602522"/>
                    <a:gd name="adj2" fmla="val 16867657"/>
                    <a:gd name="adj3" fmla="val 20844"/>
                  </a:avLst>
                </a:prstGeom>
                <a:solidFill>
                  <a:srgbClr val="7497CB"/>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27" name="Google Shape;89;p3"/>
                <p:cNvSpPr/>
                <p:nvPr/>
              </p:nvSpPr>
              <p:spPr>
                <a:xfrm rot="7920309">
                  <a:off x="3183402" y="1183149"/>
                  <a:ext cx="2777207" cy="2777207"/>
                </a:xfrm>
                <a:prstGeom prst="blockArc">
                  <a:avLst>
                    <a:gd name="adj1" fmla="val 12602522"/>
                    <a:gd name="adj2" fmla="val 16867657"/>
                    <a:gd name="adj3" fmla="val 20844"/>
                  </a:avLst>
                </a:prstGeom>
                <a:solidFill>
                  <a:srgbClr val="426EB3"/>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28" name="Google Shape;90;p3"/>
                <p:cNvSpPr/>
                <p:nvPr/>
              </p:nvSpPr>
              <p:spPr>
                <a:xfrm rot="3600063">
                  <a:off x="3186335" y="1195681"/>
                  <a:ext cx="2777488" cy="2777488"/>
                </a:xfrm>
                <a:prstGeom prst="blockArc">
                  <a:avLst>
                    <a:gd name="adj1" fmla="val 12602522"/>
                    <a:gd name="adj2" fmla="val 16867657"/>
                    <a:gd name="adj3" fmla="val 20844"/>
                  </a:avLst>
                </a:prstGeom>
                <a:solidFill>
                  <a:srgbClr val="2759A8"/>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29" name="Google Shape;91;p3"/>
                <p:cNvSpPr/>
                <p:nvPr/>
              </p:nvSpPr>
              <p:spPr>
                <a:xfrm rot="4024705">
                  <a:off x="5326681" y="1940898"/>
                  <a:ext cx="578477" cy="579147"/>
                </a:xfrm>
                <a:prstGeom prst="pie">
                  <a:avLst>
                    <a:gd name="adj1" fmla="val 6190354"/>
                    <a:gd name="adj2" fmla="val 14996165"/>
                  </a:avLst>
                </a:prstGeom>
                <a:solidFill>
                  <a:srgbClr val="426EB3"/>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0" name="Google Shape;92;p3"/>
                <p:cNvSpPr/>
                <p:nvPr/>
              </p:nvSpPr>
              <p:spPr>
                <a:xfrm rot="-6816027">
                  <a:off x="5326729" y="1940918"/>
                  <a:ext cx="578485" cy="579035"/>
                </a:xfrm>
                <a:prstGeom prst="pie">
                  <a:avLst>
                    <a:gd name="adj1" fmla="val 4028252"/>
                    <a:gd name="adj2" fmla="val 17183677"/>
                  </a:avLst>
                </a:prstGeom>
                <a:solidFill>
                  <a:srgbClr val="426EB3"/>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1" name="Google Shape;93;p3"/>
                <p:cNvSpPr/>
                <p:nvPr/>
              </p:nvSpPr>
              <p:spPr>
                <a:xfrm rot="-9359762">
                  <a:off x="3193941" y="1176205"/>
                  <a:ext cx="2777287" cy="2777287"/>
                </a:xfrm>
                <a:prstGeom prst="blockArc">
                  <a:avLst>
                    <a:gd name="adj1" fmla="val 12602522"/>
                    <a:gd name="adj2" fmla="val 16867657"/>
                    <a:gd name="adj3" fmla="val 20844"/>
                  </a:avLst>
                </a:prstGeom>
                <a:solidFill>
                  <a:srgbClr val="5681C1"/>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2" name="Google Shape;94;p3"/>
                <p:cNvSpPr/>
                <p:nvPr/>
              </p:nvSpPr>
              <p:spPr>
                <a:xfrm rot="-8936366">
                  <a:off x="3659126" y="3173505"/>
                  <a:ext cx="578551" cy="578963"/>
                </a:xfrm>
                <a:prstGeom prst="pie">
                  <a:avLst>
                    <a:gd name="adj1" fmla="val 6190354"/>
                    <a:gd name="adj2" fmla="val 14996165"/>
                  </a:avLst>
                </a:prstGeom>
                <a:solidFill>
                  <a:srgbClr val="7497CB"/>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3" name="Google Shape;95;p3"/>
                <p:cNvSpPr/>
                <p:nvPr/>
              </p:nvSpPr>
              <p:spPr>
                <a:xfrm rot="1824498">
                  <a:off x="3659375" y="3173497"/>
                  <a:ext cx="578475" cy="578885"/>
                </a:xfrm>
                <a:prstGeom prst="pie">
                  <a:avLst>
                    <a:gd name="adj1" fmla="val 4028252"/>
                    <a:gd name="adj2" fmla="val 17183677"/>
                  </a:avLst>
                </a:prstGeom>
                <a:solidFill>
                  <a:srgbClr val="7497CB"/>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4" name="Google Shape;96;p3"/>
                <p:cNvSpPr/>
                <p:nvPr/>
              </p:nvSpPr>
              <p:spPr>
                <a:xfrm rot="-600092">
                  <a:off x="3198852" y="1195456"/>
                  <a:ext cx="2777611" cy="2777611"/>
                </a:xfrm>
                <a:prstGeom prst="blockArc">
                  <a:avLst>
                    <a:gd name="adj1" fmla="val 12513247"/>
                    <a:gd name="adj2" fmla="val 16867657"/>
                    <a:gd name="adj3" fmla="val 20844"/>
                  </a:avLst>
                </a:prstGeom>
                <a:solidFill>
                  <a:srgbClr val="8EABD8"/>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5" name="Google Shape;97;p3"/>
                <p:cNvSpPr/>
                <p:nvPr/>
              </p:nvSpPr>
              <p:spPr>
                <a:xfrm rot="-176551">
                  <a:off x="4312105" y="1195442"/>
                  <a:ext cx="578563" cy="579162"/>
                </a:xfrm>
                <a:prstGeom prst="pie">
                  <a:avLst>
                    <a:gd name="adj1" fmla="val 6190354"/>
                    <a:gd name="adj2" fmla="val 14996165"/>
                  </a:avLst>
                </a:prstGeom>
                <a:solidFill>
                  <a:srgbClr val="2759A8"/>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6" name="Google Shape;98;p3"/>
                <p:cNvSpPr/>
                <p:nvPr/>
              </p:nvSpPr>
              <p:spPr>
                <a:xfrm rot="10584085">
                  <a:off x="4312088" y="1195622"/>
                  <a:ext cx="578340" cy="578939"/>
                </a:xfrm>
                <a:prstGeom prst="pie">
                  <a:avLst>
                    <a:gd name="adj1" fmla="val 4028252"/>
                    <a:gd name="adj2" fmla="val 17183677"/>
                  </a:avLst>
                </a:prstGeom>
                <a:solidFill>
                  <a:srgbClr val="2759A8"/>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7" name="Google Shape;99;p3"/>
                <p:cNvSpPr/>
                <p:nvPr/>
              </p:nvSpPr>
              <p:spPr>
                <a:xfrm rot="8344778">
                  <a:off x="4940929" y="3162886"/>
                  <a:ext cx="578465" cy="578888"/>
                </a:xfrm>
                <a:prstGeom prst="pie">
                  <a:avLst>
                    <a:gd name="adj1" fmla="val 6190354"/>
                    <a:gd name="adj2" fmla="val 14996165"/>
                  </a:avLst>
                </a:prstGeom>
                <a:solidFill>
                  <a:srgbClr val="5681C1"/>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8" name="Google Shape;100;p3"/>
                <p:cNvSpPr/>
                <p:nvPr/>
              </p:nvSpPr>
              <p:spPr>
                <a:xfrm rot="-2495643">
                  <a:off x="4941000" y="3162728"/>
                  <a:ext cx="578445" cy="579093"/>
                </a:xfrm>
                <a:prstGeom prst="pie">
                  <a:avLst>
                    <a:gd name="adj1" fmla="val 4028252"/>
                    <a:gd name="adj2" fmla="val 17183677"/>
                  </a:avLst>
                </a:prstGeom>
                <a:solidFill>
                  <a:srgbClr val="5681C1"/>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9" name="Google Shape;101;p3"/>
                <p:cNvSpPr/>
                <p:nvPr/>
              </p:nvSpPr>
              <p:spPr>
                <a:xfrm rot="-4556960">
                  <a:off x="3257335" y="1939059"/>
                  <a:ext cx="578302" cy="578957"/>
                </a:xfrm>
                <a:prstGeom prst="pie">
                  <a:avLst>
                    <a:gd name="adj1" fmla="val 6190354"/>
                    <a:gd name="adj2" fmla="val 14996165"/>
                  </a:avLst>
                </a:prstGeom>
                <a:solidFill>
                  <a:srgbClr val="8EABD8"/>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40" name="Google Shape;102;p3"/>
                <p:cNvSpPr/>
                <p:nvPr/>
              </p:nvSpPr>
              <p:spPr>
                <a:xfrm rot="6204541">
                  <a:off x="3257468" y="1938977"/>
                  <a:ext cx="578264" cy="578917"/>
                </a:xfrm>
                <a:prstGeom prst="pie">
                  <a:avLst>
                    <a:gd name="adj1" fmla="val 4028252"/>
                    <a:gd name="adj2" fmla="val 17183677"/>
                  </a:avLst>
                </a:prstGeom>
                <a:solidFill>
                  <a:srgbClr val="8EABD8"/>
                </a:solidFill>
                <a:ln>
                  <a:noFill/>
                </a:ln>
              </p:spPr>
              <p:txBody>
                <a:bodyPr spcFirstLastPara="1" wrap="square" lIns="121900" tIns="121900" rIns="121900" bIns="121900"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41" name="Google Shape;103;p3"/>
                <p:cNvSpPr txBox="1"/>
                <p:nvPr/>
              </p:nvSpPr>
              <p:spPr>
                <a:xfrm>
                  <a:off x="4341900" y="1271896"/>
                  <a:ext cx="507900" cy="266100"/>
                </a:xfrm>
                <a:prstGeom prst="rect">
                  <a:avLst/>
                </a:prstGeom>
                <a:noFill/>
                <a:ln>
                  <a:noFill/>
                </a:ln>
              </p:spPr>
              <p:txBody>
                <a:bodyPr spcFirstLastPara="1" wrap="square" lIns="121900" tIns="121900" rIns="121900" bIns="121900" anchor="t" anchorCtr="0">
                  <a:noAutofit/>
                </a:bodyPr>
                <a:lstStyle/>
                <a:p>
                  <a:pPr algn="ctr" defTabSz="914400">
                    <a:buClr>
                      <a:srgbClr val="000000"/>
                    </a:buClr>
                    <a:buFont typeface="Arial"/>
                    <a:buNone/>
                  </a:pPr>
                  <a:r>
                    <a:rPr lang="en-US" sz="2100" b="1" kern="0">
                      <a:solidFill>
                        <a:srgbClr val="FFFFFF"/>
                      </a:solidFill>
                      <a:latin typeface="Century Gothic"/>
                      <a:ea typeface="Century Gothic"/>
                      <a:cs typeface="Century Gothic"/>
                      <a:sym typeface="Century Gothic"/>
                    </a:rPr>
                    <a:t>5</a:t>
                  </a:r>
                  <a:endParaRPr sz="2100" b="1" kern="0">
                    <a:solidFill>
                      <a:srgbClr val="FFFFFF"/>
                    </a:solidFill>
                    <a:latin typeface="Century Gothic"/>
                    <a:ea typeface="Century Gothic"/>
                    <a:cs typeface="Century Gothic"/>
                    <a:sym typeface="Century Gothic"/>
                  </a:endParaRPr>
                </a:p>
              </p:txBody>
            </p:sp>
            <p:sp>
              <p:nvSpPr>
                <p:cNvPr id="142" name="Google Shape;104;p3"/>
                <p:cNvSpPr txBox="1"/>
                <p:nvPr/>
              </p:nvSpPr>
              <p:spPr>
                <a:xfrm>
                  <a:off x="3274219" y="2018364"/>
                  <a:ext cx="507900" cy="266100"/>
                </a:xfrm>
                <a:prstGeom prst="rect">
                  <a:avLst/>
                </a:prstGeom>
                <a:noFill/>
                <a:ln>
                  <a:noFill/>
                </a:ln>
              </p:spPr>
              <p:txBody>
                <a:bodyPr spcFirstLastPara="1" wrap="square" lIns="121900" tIns="121900" rIns="121900" bIns="121900" anchor="t" anchorCtr="0">
                  <a:noAutofit/>
                </a:bodyPr>
                <a:lstStyle/>
                <a:p>
                  <a:pPr algn="ctr" defTabSz="914400">
                    <a:buClr>
                      <a:srgbClr val="000000"/>
                    </a:buClr>
                    <a:buFont typeface="Arial"/>
                    <a:buNone/>
                  </a:pPr>
                  <a:r>
                    <a:rPr lang="en-US" sz="2100" b="1" kern="0">
                      <a:solidFill>
                        <a:srgbClr val="FFFFFF"/>
                      </a:solidFill>
                      <a:latin typeface="Century Gothic"/>
                      <a:ea typeface="Century Gothic"/>
                      <a:cs typeface="Century Gothic"/>
                      <a:sym typeface="Century Gothic"/>
                    </a:rPr>
                    <a:t>1</a:t>
                  </a:r>
                  <a:endParaRPr sz="2100" b="1" kern="0">
                    <a:solidFill>
                      <a:srgbClr val="FFFFFF"/>
                    </a:solidFill>
                    <a:latin typeface="Century Gothic"/>
                    <a:ea typeface="Century Gothic"/>
                    <a:cs typeface="Century Gothic"/>
                    <a:sym typeface="Century Gothic"/>
                  </a:endParaRPr>
                </a:p>
              </p:txBody>
            </p:sp>
            <p:sp>
              <p:nvSpPr>
                <p:cNvPr id="143" name="Google Shape;105;p3"/>
                <p:cNvSpPr txBox="1"/>
                <p:nvPr/>
              </p:nvSpPr>
              <p:spPr>
                <a:xfrm>
                  <a:off x="3685317" y="3247321"/>
                  <a:ext cx="507900" cy="266100"/>
                </a:xfrm>
                <a:prstGeom prst="rect">
                  <a:avLst/>
                </a:prstGeom>
                <a:noFill/>
                <a:ln>
                  <a:noFill/>
                </a:ln>
              </p:spPr>
              <p:txBody>
                <a:bodyPr spcFirstLastPara="1" wrap="square" lIns="121900" tIns="121900" rIns="121900" bIns="121900" anchor="t" anchorCtr="0">
                  <a:noAutofit/>
                </a:bodyPr>
                <a:lstStyle/>
                <a:p>
                  <a:pPr algn="ctr" defTabSz="914400">
                    <a:buClr>
                      <a:srgbClr val="000000"/>
                    </a:buClr>
                    <a:buFont typeface="Arial"/>
                    <a:buNone/>
                  </a:pPr>
                  <a:r>
                    <a:rPr lang="en-US" sz="2100" b="1" kern="0" dirty="0">
                      <a:solidFill>
                        <a:srgbClr val="FFFFFF"/>
                      </a:solidFill>
                      <a:latin typeface="Century Gothic"/>
                      <a:ea typeface="Century Gothic"/>
                      <a:cs typeface="Century Gothic"/>
                      <a:sym typeface="Century Gothic"/>
                    </a:rPr>
                    <a:t>2</a:t>
                  </a:r>
                  <a:endParaRPr sz="2100" b="1" kern="0" dirty="0">
                    <a:solidFill>
                      <a:srgbClr val="FFFFFF"/>
                    </a:solidFill>
                    <a:latin typeface="Century Gothic"/>
                    <a:ea typeface="Century Gothic"/>
                    <a:cs typeface="Century Gothic"/>
                    <a:sym typeface="Century Gothic"/>
                  </a:endParaRPr>
                </a:p>
              </p:txBody>
            </p:sp>
            <p:sp>
              <p:nvSpPr>
                <p:cNvPr id="144" name="Google Shape;106;p3"/>
                <p:cNvSpPr txBox="1"/>
                <p:nvPr/>
              </p:nvSpPr>
              <p:spPr>
                <a:xfrm>
                  <a:off x="4955323" y="3247321"/>
                  <a:ext cx="507900" cy="266100"/>
                </a:xfrm>
                <a:prstGeom prst="rect">
                  <a:avLst/>
                </a:prstGeom>
                <a:noFill/>
                <a:ln>
                  <a:noFill/>
                </a:ln>
              </p:spPr>
              <p:txBody>
                <a:bodyPr spcFirstLastPara="1" wrap="square" lIns="121900" tIns="121900" rIns="121900" bIns="121900" anchor="t" anchorCtr="0">
                  <a:noAutofit/>
                </a:bodyPr>
                <a:lstStyle/>
                <a:p>
                  <a:pPr algn="ctr" defTabSz="914400">
                    <a:buClr>
                      <a:srgbClr val="000000"/>
                    </a:buClr>
                    <a:buFont typeface="Arial"/>
                    <a:buNone/>
                  </a:pPr>
                  <a:r>
                    <a:rPr lang="en-US" sz="2100" b="1" kern="0">
                      <a:solidFill>
                        <a:srgbClr val="FFFFFF"/>
                      </a:solidFill>
                      <a:latin typeface="Century Gothic"/>
                      <a:ea typeface="Century Gothic"/>
                      <a:cs typeface="Century Gothic"/>
                      <a:sym typeface="Century Gothic"/>
                    </a:rPr>
                    <a:t>3</a:t>
                  </a:r>
                  <a:endParaRPr sz="2100" b="1" kern="0">
                    <a:solidFill>
                      <a:srgbClr val="FFFFFF"/>
                    </a:solidFill>
                    <a:latin typeface="Century Gothic"/>
                    <a:ea typeface="Century Gothic"/>
                    <a:cs typeface="Century Gothic"/>
                    <a:sym typeface="Century Gothic"/>
                  </a:endParaRPr>
                </a:p>
              </p:txBody>
            </p:sp>
            <p:sp>
              <p:nvSpPr>
                <p:cNvPr id="145" name="Google Shape;107;p3"/>
                <p:cNvSpPr txBox="1"/>
                <p:nvPr/>
              </p:nvSpPr>
              <p:spPr>
                <a:xfrm>
                  <a:off x="5364737" y="2018364"/>
                  <a:ext cx="507900" cy="266100"/>
                </a:xfrm>
                <a:prstGeom prst="rect">
                  <a:avLst/>
                </a:prstGeom>
                <a:noFill/>
                <a:ln>
                  <a:noFill/>
                </a:ln>
              </p:spPr>
              <p:txBody>
                <a:bodyPr spcFirstLastPara="1" wrap="square" lIns="121900" tIns="121900" rIns="121900" bIns="121900" anchor="t" anchorCtr="0">
                  <a:noAutofit/>
                </a:bodyPr>
                <a:lstStyle/>
                <a:p>
                  <a:pPr algn="ctr" defTabSz="914400">
                    <a:buClr>
                      <a:srgbClr val="000000"/>
                    </a:buClr>
                    <a:buFont typeface="Arial"/>
                    <a:buNone/>
                  </a:pPr>
                  <a:r>
                    <a:rPr lang="en-US" sz="2100" b="1" kern="0" dirty="0">
                      <a:solidFill>
                        <a:srgbClr val="FFFFFF"/>
                      </a:solidFill>
                      <a:latin typeface="Century Gothic"/>
                      <a:ea typeface="Century Gothic"/>
                      <a:cs typeface="Century Gothic"/>
                      <a:sym typeface="Century Gothic"/>
                    </a:rPr>
                    <a:t>4</a:t>
                  </a:r>
                  <a:endParaRPr sz="2100" b="1" kern="0" dirty="0">
                    <a:solidFill>
                      <a:srgbClr val="FFFFFF"/>
                    </a:solidFill>
                    <a:latin typeface="Century Gothic"/>
                    <a:ea typeface="Century Gothic"/>
                    <a:cs typeface="Century Gothic"/>
                    <a:sym typeface="Century Gothic"/>
                  </a:endParaRPr>
                </a:p>
              </p:txBody>
            </p:sp>
          </p:grpSp>
        </p:grpSp>
      </p:grpSp>
      <p:pic>
        <p:nvPicPr>
          <p:cNvPr id="156" name="Google Shape;38;p3"/>
          <p:cNvPicPr preferRelativeResize="0"/>
          <p:nvPr/>
        </p:nvPicPr>
        <p:blipFill>
          <a:blip r:embed="rId4">
            <a:alphaModFix/>
          </a:blip>
          <a:stretch>
            <a:fillRect/>
          </a:stretch>
        </p:blipFill>
        <p:spPr>
          <a:xfrm>
            <a:off x="21716242" y="15708365"/>
            <a:ext cx="3991802" cy="2463823"/>
          </a:xfrm>
          <a:prstGeom prst="rect">
            <a:avLst/>
          </a:prstGeom>
          <a:noFill/>
          <a:ln>
            <a:noFill/>
          </a:ln>
        </p:spPr>
      </p:pic>
      <p:pic>
        <p:nvPicPr>
          <p:cNvPr id="157" name="Google Shape;55;p3"/>
          <p:cNvPicPr preferRelativeResize="0"/>
          <p:nvPr/>
        </p:nvPicPr>
        <p:blipFill>
          <a:blip r:embed="rId5">
            <a:alphaModFix/>
          </a:blip>
          <a:stretch>
            <a:fillRect/>
          </a:stretch>
        </p:blipFill>
        <p:spPr>
          <a:xfrm>
            <a:off x="14611844" y="30796968"/>
            <a:ext cx="1645920" cy="1645920"/>
          </a:xfrm>
          <a:prstGeom prst="ellipse">
            <a:avLst/>
          </a:prstGeom>
          <a:noFill/>
          <a:ln>
            <a:noFill/>
          </a:ln>
        </p:spPr>
      </p:pic>
      <p:sp>
        <p:nvSpPr>
          <p:cNvPr id="7" name="Rectangle 6"/>
          <p:cNvSpPr/>
          <p:nvPr/>
        </p:nvSpPr>
        <p:spPr>
          <a:xfrm>
            <a:off x="13526685" y="17776482"/>
            <a:ext cx="378630" cy="1023037"/>
          </a:xfrm>
          <a:prstGeom prst="rect">
            <a:avLst/>
          </a:prstGeom>
        </p:spPr>
        <p:txBody>
          <a:bodyPr wrap="none">
            <a:spAutoFit/>
          </a:bodyPr>
          <a:lstStyle/>
          <a:p>
            <a:r>
              <a:rPr lang="en-US" dirty="0"/>
              <a:t> </a:t>
            </a:r>
          </a:p>
        </p:txBody>
      </p:sp>
      <p:pic>
        <p:nvPicPr>
          <p:cNvPr id="158" name="Google Shape;56;p3"/>
          <p:cNvPicPr preferRelativeResize="0"/>
          <p:nvPr/>
        </p:nvPicPr>
        <p:blipFill>
          <a:blip r:embed="rId6">
            <a:alphaModFix/>
          </a:blip>
          <a:stretch>
            <a:fillRect/>
          </a:stretch>
        </p:blipFill>
        <p:spPr>
          <a:xfrm>
            <a:off x="17435543" y="30792233"/>
            <a:ext cx="1645920" cy="1645920"/>
          </a:xfrm>
          <a:prstGeom prst="ellipse">
            <a:avLst/>
          </a:prstGeom>
          <a:noFill/>
          <a:ln>
            <a:noFill/>
          </a:ln>
        </p:spPr>
      </p:pic>
      <p:pic>
        <p:nvPicPr>
          <p:cNvPr id="159" name="Google Shape;57;p3"/>
          <p:cNvPicPr preferRelativeResize="0"/>
          <p:nvPr/>
        </p:nvPicPr>
        <p:blipFill>
          <a:blip r:embed="rId7">
            <a:alphaModFix/>
          </a:blip>
          <a:stretch>
            <a:fillRect/>
          </a:stretch>
        </p:blipFill>
        <p:spPr>
          <a:xfrm>
            <a:off x="20276862" y="30791243"/>
            <a:ext cx="1647900" cy="1647900"/>
          </a:xfrm>
          <a:prstGeom prst="ellipse">
            <a:avLst/>
          </a:prstGeom>
          <a:noFill/>
          <a:ln>
            <a:noFill/>
          </a:ln>
        </p:spPr>
      </p:pic>
      <p:pic>
        <p:nvPicPr>
          <p:cNvPr id="160" name="Google Shape;54;p3"/>
          <p:cNvPicPr preferRelativeResize="0"/>
          <p:nvPr/>
        </p:nvPicPr>
        <p:blipFill>
          <a:blip r:embed="rId8">
            <a:alphaModFix/>
          </a:blip>
          <a:stretch>
            <a:fillRect/>
          </a:stretch>
        </p:blipFill>
        <p:spPr>
          <a:xfrm>
            <a:off x="23224814" y="30792233"/>
            <a:ext cx="1647900" cy="1645920"/>
          </a:xfrm>
          <a:prstGeom prst="ellipse">
            <a:avLst/>
          </a:prstGeom>
          <a:noFill/>
          <a:ln>
            <a:noFill/>
          </a:ln>
        </p:spPr>
      </p:pic>
      <p:sp>
        <p:nvSpPr>
          <p:cNvPr id="161" name="Text Placeholder 16"/>
          <p:cNvSpPr txBox="1">
            <a:spLocks/>
          </p:cNvSpPr>
          <p:nvPr/>
        </p:nvSpPr>
        <p:spPr>
          <a:xfrm>
            <a:off x="928758" y="30488738"/>
            <a:ext cx="12298645" cy="3021743"/>
          </a:xfrm>
          <a:prstGeom prst="rect">
            <a:avLst/>
          </a:prstGeom>
        </p:spPr>
        <p:txBody>
          <a:bodyPr numCol="3"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b="1" dirty="0" smtClean="0">
                <a:solidFill>
                  <a:schemeClr val="tx1">
                    <a:lumMod val="75000"/>
                    <a:lumOff val="25000"/>
                  </a:schemeClr>
                </a:solidFill>
              </a:rPr>
              <a:t>Dr. Kenton Ross</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dirty="0" smtClean="0">
                <a:solidFill>
                  <a:schemeClr val="tx1">
                    <a:lumMod val="75000"/>
                    <a:lumOff val="25000"/>
                  </a:schemeClr>
                </a:solidFill>
              </a:rPr>
              <a:t>NASA Langley Research Center</a:t>
            </a:r>
            <a:r>
              <a:rPr lang="en-US" sz="2400" b="1" dirty="0" smtClean="0">
                <a:solidFill>
                  <a:schemeClr val="tx1">
                    <a:lumMod val="75000"/>
                    <a:lumOff val="25000"/>
                  </a:schemeClr>
                </a:solidFill>
              </a:rPr>
              <a:t/>
            </a:r>
            <a:br>
              <a:rPr lang="en-US" sz="2400" b="1" dirty="0" smtClean="0">
                <a:solidFill>
                  <a:schemeClr val="tx1">
                    <a:lumMod val="75000"/>
                    <a:lumOff val="25000"/>
                  </a:schemeClr>
                </a:solidFill>
              </a:rPr>
            </a:br>
            <a:endParaRPr lang="en-US" sz="2400" b="1" dirty="0" smtClean="0">
              <a:solidFill>
                <a:schemeClr val="tx1">
                  <a:lumMod val="75000"/>
                  <a:lumOff val="25000"/>
                </a:schemeClr>
              </a:solidFill>
            </a:endParaRPr>
          </a:p>
          <a:p>
            <a:r>
              <a:rPr lang="en-US" sz="2400" b="1" dirty="0" smtClean="0">
                <a:solidFill>
                  <a:schemeClr val="tx1">
                    <a:lumMod val="75000"/>
                    <a:lumOff val="25000"/>
                  </a:schemeClr>
                </a:solidFill>
              </a:rPr>
              <a:t>Jonathan O’Brien</a:t>
            </a:r>
            <a:br>
              <a:rPr lang="en-US" sz="2400" b="1" dirty="0" smtClean="0">
                <a:solidFill>
                  <a:schemeClr val="tx1">
                    <a:lumMod val="75000"/>
                    <a:lumOff val="25000"/>
                  </a:schemeClr>
                </a:solidFill>
              </a:rPr>
            </a:br>
            <a:r>
              <a:rPr lang="en-US" sz="2400" dirty="0" smtClean="0">
                <a:solidFill>
                  <a:schemeClr val="tx1">
                    <a:lumMod val="75000"/>
                    <a:lumOff val="25000"/>
                  </a:schemeClr>
                </a:solidFill>
              </a:rPr>
              <a:t>VA – Langley Center Lead</a:t>
            </a:r>
            <a:r>
              <a:rPr lang="en-US" sz="2400" b="1" dirty="0">
                <a:solidFill>
                  <a:schemeClr val="tx1">
                    <a:lumMod val="75000"/>
                    <a:lumOff val="25000"/>
                  </a:schemeClr>
                </a:solidFill>
              </a:rPr>
              <a:t/>
            </a:r>
            <a:br>
              <a:rPr lang="en-US" sz="2400" b="1" dirty="0">
                <a:solidFill>
                  <a:schemeClr val="tx1">
                    <a:lumMod val="75000"/>
                    <a:lumOff val="25000"/>
                  </a:schemeClr>
                </a:solidFill>
              </a:rPr>
            </a:br>
            <a:r>
              <a:rPr lang="en-US" sz="2400" b="1" dirty="0" smtClean="0">
                <a:solidFill>
                  <a:schemeClr val="tx1">
                    <a:lumMod val="75000"/>
                    <a:lumOff val="25000"/>
                  </a:schemeClr>
                </a:solidFill>
              </a:rPr>
              <a:t/>
            </a:r>
            <a:br>
              <a:rPr lang="en-US" sz="2400" b="1" dirty="0" smtClean="0">
                <a:solidFill>
                  <a:schemeClr val="tx1">
                    <a:lumMod val="75000"/>
                    <a:lumOff val="25000"/>
                  </a:schemeClr>
                </a:solidFill>
              </a:rPr>
            </a:br>
            <a:r>
              <a:rPr lang="en-US" sz="2400" b="1" dirty="0" smtClean="0">
                <a:solidFill>
                  <a:schemeClr val="tx1">
                    <a:lumMod val="75000"/>
                    <a:lumOff val="25000"/>
                  </a:schemeClr>
                </a:solidFill>
              </a:rPr>
              <a:t/>
            </a:r>
            <a:br>
              <a:rPr lang="en-US" sz="2400" b="1" dirty="0" smtClean="0">
                <a:solidFill>
                  <a:schemeClr val="tx1">
                    <a:lumMod val="75000"/>
                    <a:lumOff val="25000"/>
                  </a:schemeClr>
                </a:solidFill>
              </a:rPr>
            </a:br>
            <a:endParaRPr lang="en-US" sz="2400" b="1" dirty="0" smtClean="0">
              <a:solidFill>
                <a:schemeClr val="tx1">
                  <a:lumMod val="75000"/>
                  <a:lumOff val="25000"/>
                </a:schemeClr>
              </a:solidFill>
            </a:endParaRPr>
          </a:p>
          <a:p>
            <a:r>
              <a:rPr lang="en-US" sz="2400" b="1" dirty="0" err="1" smtClean="0">
                <a:solidFill>
                  <a:schemeClr val="tx1">
                    <a:lumMod val="75000"/>
                    <a:lumOff val="25000"/>
                  </a:schemeClr>
                </a:solidFill>
              </a:rPr>
              <a:t>Sharolyn</a:t>
            </a:r>
            <a:r>
              <a:rPr lang="en-US" sz="2400" b="1" dirty="0" smtClean="0">
                <a:solidFill>
                  <a:schemeClr val="tx1">
                    <a:lumMod val="75000"/>
                    <a:lumOff val="25000"/>
                  </a:schemeClr>
                </a:solidFill>
              </a:rPr>
              <a:t> </a:t>
            </a:r>
            <a:r>
              <a:rPr lang="en-US" sz="2400" b="1" dirty="0">
                <a:solidFill>
                  <a:schemeClr val="tx1">
                    <a:lumMod val="75000"/>
                    <a:lumOff val="25000"/>
                  </a:schemeClr>
                </a:solidFill>
              </a:rPr>
              <a:t>Anderson, </a:t>
            </a:r>
            <a:r>
              <a:rPr lang="en-US" sz="2400" b="1" dirty="0" smtClean="0">
                <a:solidFill>
                  <a:schemeClr val="tx1">
                    <a:lumMod val="75000"/>
                    <a:lumOff val="25000"/>
                  </a:schemeClr>
                </a:solidFill>
              </a:rPr>
              <a:t>PhD</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dirty="0" smtClean="0">
                <a:solidFill>
                  <a:schemeClr val="tx1">
                    <a:lumMod val="75000"/>
                    <a:lumOff val="25000"/>
                  </a:schemeClr>
                </a:solidFill>
              </a:rPr>
              <a:t>Physical </a:t>
            </a:r>
            <a:r>
              <a:rPr lang="en-US" sz="2400" dirty="0">
                <a:solidFill>
                  <a:schemeClr val="tx1">
                    <a:lumMod val="75000"/>
                    <a:lumOff val="25000"/>
                  </a:schemeClr>
                </a:solidFill>
              </a:rPr>
              <a:t>Scientist, Natural Sounds and Night Skies Division</a:t>
            </a:r>
          </a:p>
          <a:p>
            <a:r>
              <a:rPr lang="en-US" sz="2400" b="1" dirty="0">
                <a:solidFill>
                  <a:schemeClr val="tx1">
                    <a:lumMod val="75000"/>
                    <a:lumOff val="25000"/>
                  </a:schemeClr>
                </a:solidFill>
              </a:rPr>
              <a:t>Li-Wei Hung, </a:t>
            </a:r>
            <a:r>
              <a:rPr lang="en-US" sz="2400" b="1" dirty="0" smtClean="0">
                <a:solidFill>
                  <a:schemeClr val="tx1">
                    <a:lumMod val="75000"/>
                    <a:lumOff val="25000"/>
                  </a:schemeClr>
                </a:solidFill>
              </a:rPr>
              <a:t>PhD</a:t>
            </a:r>
            <a:br>
              <a:rPr lang="en-US" sz="2400" b="1" dirty="0" smtClean="0">
                <a:solidFill>
                  <a:schemeClr val="tx1">
                    <a:lumMod val="75000"/>
                    <a:lumOff val="25000"/>
                  </a:schemeClr>
                </a:solidFill>
              </a:rPr>
            </a:br>
            <a:r>
              <a:rPr lang="en-US" sz="2400" dirty="0" smtClean="0">
                <a:solidFill>
                  <a:schemeClr val="tx1">
                    <a:lumMod val="75000"/>
                    <a:lumOff val="25000"/>
                  </a:schemeClr>
                </a:solidFill>
              </a:rPr>
              <a:t>Research </a:t>
            </a:r>
            <a:r>
              <a:rPr lang="en-US" sz="2400" dirty="0">
                <a:solidFill>
                  <a:schemeClr val="tx1">
                    <a:lumMod val="75000"/>
                    <a:lumOff val="25000"/>
                  </a:schemeClr>
                </a:solidFill>
              </a:rPr>
              <a:t>Scientist, Natural Sounds and Night Skies Division</a:t>
            </a:r>
          </a:p>
          <a:p>
            <a:r>
              <a:rPr lang="en-US" sz="2400" b="1" dirty="0" smtClean="0">
                <a:solidFill>
                  <a:schemeClr val="tx1">
                    <a:lumMod val="75000"/>
                    <a:lumOff val="25000"/>
                  </a:schemeClr>
                </a:solidFill>
              </a:rPr>
              <a:t>Past DEVELOP Contributors</a:t>
            </a:r>
            <a:r>
              <a:rPr lang="en-US" sz="2400" b="1" dirty="0">
                <a:solidFill>
                  <a:schemeClr val="tx1">
                    <a:lumMod val="75000"/>
                    <a:lumOff val="25000"/>
                  </a:schemeClr>
                </a:solidFill>
              </a:rPr>
              <a:t>: </a:t>
            </a: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a:solidFill>
                  <a:schemeClr val="tx1">
                    <a:lumMod val="75000"/>
                    <a:lumOff val="25000"/>
                  </a:schemeClr>
                </a:solidFill>
              </a:rPr>
              <a:t>Veronica </a:t>
            </a:r>
            <a:r>
              <a:rPr lang="en-US" sz="2400" dirty="0" err="1">
                <a:solidFill>
                  <a:schemeClr val="tx1">
                    <a:lumMod val="75000"/>
                    <a:lumOff val="25000"/>
                  </a:schemeClr>
                </a:solidFill>
              </a:rPr>
              <a:t>Warda</a:t>
            </a:r>
            <a:r>
              <a:rPr lang="en-US" sz="2400" dirty="0">
                <a:solidFill>
                  <a:schemeClr val="tx1">
                    <a:lumMod val="75000"/>
                    <a:lumOff val="25000"/>
                  </a:schemeClr>
                </a:solidFill>
              </a:rPr>
              <a:t> (Project Lead), Aubrey </a:t>
            </a:r>
            <a:r>
              <a:rPr lang="en-US" sz="2400" dirty="0" err="1">
                <a:solidFill>
                  <a:schemeClr val="tx1">
                    <a:lumMod val="75000"/>
                    <a:lumOff val="25000"/>
                  </a:schemeClr>
                </a:solidFill>
              </a:rPr>
              <a:t>Hilte</a:t>
            </a:r>
            <a:r>
              <a:rPr lang="en-US" sz="2400" dirty="0">
                <a:solidFill>
                  <a:schemeClr val="tx1">
                    <a:lumMod val="75000"/>
                    <a:lumOff val="25000"/>
                  </a:schemeClr>
                </a:solidFill>
              </a:rPr>
              <a:t>, Benjamin </a:t>
            </a:r>
            <a:r>
              <a:rPr lang="en-US" sz="2400" dirty="0" err="1">
                <a:solidFill>
                  <a:schemeClr val="tx1">
                    <a:lumMod val="75000"/>
                    <a:lumOff val="25000"/>
                  </a:schemeClr>
                </a:solidFill>
              </a:rPr>
              <a:t>Marcovitz</a:t>
            </a:r>
            <a:r>
              <a:rPr lang="en-US" sz="2400" dirty="0">
                <a:solidFill>
                  <a:schemeClr val="tx1">
                    <a:lumMod val="75000"/>
                    <a:lumOff val="25000"/>
                  </a:schemeClr>
                </a:solidFill>
              </a:rPr>
              <a:t>, Christine Stevens, Eric, Ryan Avery, Steven Chao, Stanley Yu, Margaret </a:t>
            </a:r>
            <a:r>
              <a:rPr lang="en-US" sz="2400" dirty="0" err="1">
                <a:solidFill>
                  <a:schemeClr val="tx1">
                    <a:lumMod val="75000"/>
                    <a:lumOff val="25000"/>
                  </a:schemeClr>
                </a:solidFill>
              </a:rPr>
              <a:t>Mulhern</a:t>
            </a:r>
            <a:r>
              <a:rPr lang="en-US" sz="2400" dirty="0">
                <a:solidFill>
                  <a:schemeClr val="tx1">
                    <a:lumMod val="75000"/>
                    <a:lumOff val="25000"/>
                  </a:schemeClr>
                </a:solidFill>
              </a:rPr>
              <a:t> (Project Lead), Manda Au, Ian </a:t>
            </a:r>
            <a:r>
              <a:rPr lang="en-US" sz="2400" dirty="0" err="1">
                <a:solidFill>
                  <a:schemeClr val="tx1">
                    <a:lumMod val="75000"/>
                    <a:lumOff val="25000"/>
                  </a:schemeClr>
                </a:solidFill>
              </a:rPr>
              <a:t>Brastow</a:t>
            </a:r>
            <a:r>
              <a:rPr lang="en-US" sz="2400" dirty="0">
                <a:solidFill>
                  <a:schemeClr val="tx1">
                    <a:lumMod val="75000"/>
                    <a:lumOff val="25000"/>
                  </a:schemeClr>
                </a:solidFill>
              </a:rPr>
              <a:t> </a:t>
            </a:r>
          </a:p>
        </p:txBody>
      </p:sp>
      <p:sp>
        <p:nvSpPr>
          <p:cNvPr id="162" name="Text Placeholder 16"/>
          <p:cNvSpPr txBox="1">
            <a:spLocks/>
          </p:cNvSpPr>
          <p:nvPr/>
        </p:nvSpPr>
        <p:spPr>
          <a:xfrm>
            <a:off x="13725241" y="27711092"/>
            <a:ext cx="7420604" cy="132271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900" dirty="0" smtClean="0">
                <a:solidFill>
                  <a:schemeClr val="tx1">
                    <a:lumMod val="75000"/>
                    <a:lumOff val="25000"/>
                  </a:schemeClr>
                </a:solidFill>
              </a:rPr>
              <a:t>The US Urban Development team partnered with the National Park Service Natural Sounds and Night Skies Division</a:t>
            </a:r>
          </a:p>
        </p:txBody>
      </p:sp>
      <p:pic>
        <p:nvPicPr>
          <p:cNvPr id="163" name="Google Shape;37;p3"/>
          <p:cNvPicPr preferRelativeResize="0"/>
          <p:nvPr/>
        </p:nvPicPr>
        <p:blipFill>
          <a:blip r:embed="rId9">
            <a:alphaModFix/>
          </a:blip>
          <a:stretch>
            <a:fillRect/>
          </a:stretch>
        </p:blipFill>
        <p:spPr>
          <a:xfrm>
            <a:off x="21722201" y="27266233"/>
            <a:ext cx="1743075" cy="2266950"/>
          </a:xfrm>
          <a:prstGeom prst="rect">
            <a:avLst/>
          </a:prstGeom>
          <a:noFill/>
          <a:ln>
            <a:noFill/>
          </a:ln>
        </p:spPr>
      </p:pic>
      <p:pic>
        <p:nvPicPr>
          <p:cNvPr id="164" name="Google Shape;69;p3"/>
          <p:cNvPicPr preferRelativeResize="0"/>
          <p:nvPr/>
        </p:nvPicPr>
        <p:blipFill>
          <a:blip r:embed="rId10">
            <a:alphaModFix/>
          </a:blip>
          <a:stretch>
            <a:fillRect/>
          </a:stretch>
        </p:blipFill>
        <p:spPr>
          <a:xfrm>
            <a:off x="23827845" y="27266233"/>
            <a:ext cx="2627477" cy="2463825"/>
          </a:xfrm>
          <a:prstGeom prst="rect">
            <a:avLst/>
          </a:prstGeom>
          <a:noFill/>
          <a:ln>
            <a:noFill/>
          </a:ln>
        </p:spPr>
      </p:pic>
      <p:grpSp>
        <p:nvGrpSpPr>
          <p:cNvPr id="179" name="Group 178"/>
          <p:cNvGrpSpPr/>
          <p:nvPr/>
        </p:nvGrpSpPr>
        <p:grpSpPr>
          <a:xfrm>
            <a:off x="15823640" y="10755510"/>
            <a:ext cx="4351855" cy="3927259"/>
            <a:chOff x="15794733" y="11147528"/>
            <a:chExt cx="4351855" cy="3927259"/>
          </a:xfrm>
          <a:effectLst>
            <a:glow rad="228600">
              <a:schemeClr val="accent3">
                <a:satMod val="175000"/>
                <a:alpha val="40000"/>
              </a:schemeClr>
            </a:glow>
          </a:effectLst>
        </p:grpSpPr>
        <p:sp>
          <p:nvSpPr>
            <p:cNvPr id="29" name="TextBox 28"/>
            <p:cNvSpPr txBox="1"/>
            <p:nvPr/>
          </p:nvSpPr>
          <p:spPr>
            <a:xfrm>
              <a:off x="19898751" y="13532458"/>
              <a:ext cx="247837" cy="369332"/>
            </a:xfrm>
            <a:prstGeom prst="rect">
              <a:avLst/>
            </a:prstGeom>
          </p:spPr>
          <p:txBody>
            <a:bodyPr wrap="square" numCol="1" spcCol="640080" rtlCol="0">
              <a:spAutoFit/>
            </a:bodyPr>
            <a:lstStyle/>
            <a:p>
              <a:pPr algn="just"/>
              <a:r>
                <a:rPr lang="en-US" sz="1800" b="1" dirty="0" smtClean="0">
                  <a:solidFill>
                    <a:schemeClr val="bg1"/>
                  </a:solidFill>
                </a:rPr>
                <a:t>1</a:t>
              </a:r>
            </a:p>
          </p:txBody>
        </p:sp>
        <p:sp>
          <p:nvSpPr>
            <p:cNvPr id="31" name="TextBox 30"/>
            <p:cNvSpPr txBox="1"/>
            <p:nvPr/>
          </p:nvSpPr>
          <p:spPr>
            <a:xfrm>
              <a:off x="17072676" y="11147528"/>
              <a:ext cx="509441" cy="369332"/>
            </a:xfrm>
            <a:prstGeom prst="rect">
              <a:avLst/>
            </a:prstGeom>
          </p:spPr>
          <p:txBody>
            <a:bodyPr wrap="square" numCol="1" spcCol="640080" rtlCol="0">
              <a:spAutoFit/>
            </a:bodyPr>
            <a:lstStyle/>
            <a:p>
              <a:pPr algn="just"/>
              <a:r>
                <a:rPr lang="en-US" sz="1800" b="1" dirty="0" smtClean="0">
                  <a:solidFill>
                    <a:schemeClr val="bg1"/>
                  </a:solidFill>
                </a:rPr>
                <a:t>3</a:t>
              </a:r>
            </a:p>
          </p:txBody>
        </p:sp>
        <p:sp>
          <p:nvSpPr>
            <p:cNvPr id="30" name="TextBox 29"/>
            <p:cNvSpPr txBox="1"/>
            <p:nvPr/>
          </p:nvSpPr>
          <p:spPr>
            <a:xfrm>
              <a:off x="19781292" y="11162326"/>
              <a:ext cx="353264" cy="369332"/>
            </a:xfrm>
            <a:prstGeom prst="rect">
              <a:avLst/>
            </a:prstGeom>
          </p:spPr>
          <p:txBody>
            <a:bodyPr wrap="square" numCol="1" spcCol="640080" rtlCol="0">
              <a:spAutoFit/>
            </a:bodyPr>
            <a:lstStyle/>
            <a:p>
              <a:pPr algn="just"/>
              <a:r>
                <a:rPr lang="en-US" sz="1800" b="1" dirty="0" smtClean="0">
                  <a:solidFill>
                    <a:schemeClr val="bg1"/>
                  </a:solidFill>
                </a:rPr>
                <a:t>2</a:t>
              </a:r>
            </a:p>
          </p:txBody>
        </p:sp>
        <p:sp>
          <p:nvSpPr>
            <p:cNvPr id="32" name="TextBox 31"/>
            <p:cNvSpPr txBox="1"/>
            <p:nvPr/>
          </p:nvSpPr>
          <p:spPr>
            <a:xfrm>
              <a:off x="15794733" y="14705455"/>
              <a:ext cx="358838" cy="369332"/>
            </a:xfrm>
            <a:prstGeom prst="rect">
              <a:avLst/>
            </a:prstGeom>
          </p:spPr>
          <p:txBody>
            <a:bodyPr wrap="square" numCol="1" spcCol="640080" rtlCol="0">
              <a:spAutoFit/>
            </a:bodyPr>
            <a:lstStyle/>
            <a:p>
              <a:pPr algn="just"/>
              <a:r>
                <a:rPr lang="en-US" sz="1800" b="1" dirty="0" smtClean="0">
                  <a:solidFill>
                    <a:schemeClr val="bg1"/>
                  </a:solidFill>
                </a:rPr>
                <a:t>4</a:t>
              </a:r>
            </a:p>
          </p:txBody>
        </p:sp>
      </p:grpSp>
      <p:sp>
        <p:nvSpPr>
          <p:cNvPr id="182" name="TextBox 181"/>
          <p:cNvSpPr txBox="1"/>
          <p:nvPr/>
        </p:nvSpPr>
        <p:spPr>
          <a:xfrm>
            <a:off x="17317933" y="14628826"/>
            <a:ext cx="465445" cy="369332"/>
          </a:xfrm>
          <a:prstGeom prst="rect">
            <a:avLst/>
          </a:prstGeom>
        </p:spPr>
        <p:txBody>
          <a:bodyPr wrap="square" numCol="1" spcCol="640080" rtlCol="0">
            <a:spAutoFit/>
          </a:bodyPr>
          <a:lstStyle/>
          <a:p>
            <a:pPr algn="just"/>
            <a:r>
              <a:rPr lang="en-US" sz="1800" dirty="0" smtClean="0">
                <a:solidFill>
                  <a:schemeClr val="tx1">
                    <a:lumMod val="75000"/>
                    <a:lumOff val="25000"/>
                  </a:schemeClr>
                </a:solidFill>
              </a:rPr>
              <a:t>N</a:t>
            </a:r>
          </a:p>
        </p:txBody>
      </p:sp>
      <p:sp>
        <p:nvSpPr>
          <p:cNvPr id="183" name="4-Point Star 182"/>
          <p:cNvSpPr/>
          <p:nvPr/>
        </p:nvSpPr>
        <p:spPr>
          <a:xfrm>
            <a:off x="17214703" y="14948699"/>
            <a:ext cx="542975" cy="635204"/>
          </a:xfrm>
          <a:prstGeom prst="star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2118881" y="12294097"/>
            <a:ext cx="4336442" cy="3081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2922094" y="12429587"/>
            <a:ext cx="3708411" cy="2231713"/>
            <a:chOff x="22426313" y="12395441"/>
            <a:chExt cx="3708412" cy="2231713"/>
          </a:xfrm>
        </p:grpSpPr>
        <p:grpSp>
          <p:nvGrpSpPr>
            <p:cNvPr id="178" name="Group 177"/>
            <p:cNvGrpSpPr/>
            <p:nvPr/>
          </p:nvGrpSpPr>
          <p:grpSpPr>
            <a:xfrm>
              <a:off x="22426313" y="12395441"/>
              <a:ext cx="3708412" cy="2231713"/>
              <a:chOff x="22017358" y="13343197"/>
              <a:chExt cx="3856566" cy="2416476"/>
            </a:xfrm>
          </p:grpSpPr>
          <p:pic>
            <p:nvPicPr>
              <p:cNvPr id="168" name="Picture 167"/>
              <p:cNvPicPr>
                <a:picLocks noChangeAspect="1"/>
              </p:cNvPicPr>
              <p:nvPr/>
            </p:nvPicPr>
            <p:blipFill>
              <a:blip r:embed="rId11"/>
              <a:stretch>
                <a:fillRect/>
              </a:stretch>
            </p:blipFill>
            <p:spPr>
              <a:xfrm>
                <a:off x="22017358" y="13343197"/>
                <a:ext cx="395250" cy="1854934"/>
              </a:xfrm>
              <a:prstGeom prst="rect">
                <a:avLst/>
              </a:prstGeom>
            </p:spPr>
          </p:pic>
          <p:pic>
            <p:nvPicPr>
              <p:cNvPr id="169" name="Picture 168"/>
              <p:cNvPicPr>
                <a:picLocks noChangeAspect="1"/>
              </p:cNvPicPr>
              <p:nvPr/>
            </p:nvPicPr>
            <p:blipFill rotWithShape="1">
              <a:blip r:embed="rId11"/>
              <a:srcRect r="-160" b="72468"/>
              <a:stretch/>
            </p:blipFill>
            <p:spPr>
              <a:xfrm>
                <a:off x="22017358" y="15248968"/>
                <a:ext cx="395882" cy="510705"/>
              </a:xfrm>
              <a:prstGeom prst="rect">
                <a:avLst/>
              </a:prstGeom>
            </p:spPr>
          </p:pic>
          <p:sp>
            <p:nvSpPr>
              <p:cNvPr id="174" name="TextBox 173"/>
              <p:cNvSpPr txBox="1"/>
              <p:nvPr/>
            </p:nvSpPr>
            <p:spPr>
              <a:xfrm>
                <a:off x="22412608" y="13356621"/>
                <a:ext cx="3125776" cy="399909"/>
              </a:xfrm>
              <a:prstGeom prst="rect">
                <a:avLst/>
              </a:prstGeom>
            </p:spPr>
            <p:txBody>
              <a:bodyPr wrap="none" numCol="1" spcCol="640080" rtlCol="0">
                <a:spAutoFit/>
              </a:bodyPr>
              <a:lstStyle/>
              <a:p>
                <a:pPr algn="just"/>
                <a:r>
                  <a:rPr lang="en-US" sz="1800" dirty="0" smtClean="0">
                    <a:solidFill>
                      <a:schemeClr val="tx1">
                        <a:lumMod val="75000"/>
                        <a:lumOff val="25000"/>
                      </a:schemeClr>
                    </a:solidFill>
                  </a:rPr>
                  <a:t>Gulf Islands National Seashore</a:t>
                </a:r>
              </a:p>
            </p:txBody>
          </p:sp>
          <p:sp>
            <p:nvSpPr>
              <p:cNvPr id="175" name="TextBox 174"/>
              <p:cNvSpPr txBox="1"/>
              <p:nvPr/>
            </p:nvSpPr>
            <p:spPr>
              <a:xfrm>
                <a:off x="22425942" y="13992388"/>
                <a:ext cx="3447982" cy="399909"/>
              </a:xfrm>
              <a:prstGeom prst="rect">
                <a:avLst/>
              </a:prstGeom>
            </p:spPr>
            <p:txBody>
              <a:bodyPr wrap="none" numCol="1" spcCol="640080" rtlCol="0">
                <a:spAutoFit/>
              </a:bodyPr>
              <a:lstStyle/>
              <a:p>
                <a:pPr algn="just"/>
                <a:r>
                  <a:rPr lang="en-US" sz="1800" dirty="0" smtClean="0">
                    <a:solidFill>
                      <a:schemeClr val="tx1">
                        <a:lumMod val="75000"/>
                        <a:lumOff val="25000"/>
                      </a:schemeClr>
                    </a:solidFill>
                  </a:rPr>
                  <a:t>Indiana Dunes National Lakeshore</a:t>
                </a:r>
              </a:p>
            </p:txBody>
          </p:sp>
          <p:sp>
            <p:nvSpPr>
              <p:cNvPr id="176" name="TextBox 175"/>
              <p:cNvSpPr txBox="1"/>
              <p:nvPr/>
            </p:nvSpPr>
            <p:spPr>
              <a:xfrm>
                <a:off x="22412608" y="14640269"/>
                <a:ext cx="3284344" cy="399909"/>
              </a:xfrm>
              <a:prstGeom prst="rect">
                <a:avLst/>
              </a:prstGeom>
            </p:spPr>
            <p:txBody>
              <a:bodyPr wrap="none" numCol="1" spcCol="640080" rtlCol="0">
                <a:spAutoFit/>
              </a:bodyPr>
              <a:lstStyle/>
              <a:p>
                <a:pPr algn="just"/>
                <a:r>
                  <a:rPr lang="en-US" sz="1800" dirty="0" smtClean="0">
                    <a:solidFill>
                      <a:schemeClr val="tx1">
                        <a:lumMod val="75000"/>
                        <a:lumOff val="25000"/>
                      </a:schemeClr>
                    </a:solidFill>
                  </a:rPr>
                  <a:t>Scotts Bluff National Monument</a:t>
                </a:r>
              </a:p>
            </p:txBody>
          </p:sp>
          <p:sp>
            <p:nvSpPr>
              <p:cNvPr id="177" name="TextBox 176"/>
              <p:cNvSpPr txBox="1"/>
              <p:nvPr/>
            </p:nvSpPr>
            <p:spPr>
              <a:xfrm>
                <a:off x="22412608" y="15270740"/>
                <a:ext cx="3413507" cy="399909"/>
              </a:xfrm>
              <a:prstGeom prst="rect">
                <a:avLst/>
              </a:prstGeom>
            </p:spPr>
            <p:txBody>
              <a:bodyPr wrap="none" numCol="1" spcCol="640080" rtlCol="0">
                <a:spAutoFit/>
              </a:bodyPr>
              <a:lstStyle/>
              <a:p>
                <a:pPr algn="just"/>
                <a:r>
                  <a:rPr lang="en-US" sz="1800" dirty="0" smtClean="0">
                    <a:solidFill>
                      <a:schemeClr val="tx1">
                        <a:lumMod val="75000"/>
                        <a:lumOff val="25000"/>
                      </a:schemeClr>
                    </a:solidFill>
                  </a:rPr>
                  <a:t>Denali National Park and Preserve</a:t>
                </a:r>
              </a:p>
            </p:txBody>
          </p:sp>
        </p:grpSp>
        <p:sp>
          <p:nvSpPr>
            <p:cNvPr id="98" name="TextBox 97"/>
            <p:cNvSpPr txBox="1"/>
            <p:nvPr/>
          </p:nvSpPr>
          <p:spPr>
            <a:xfrm>
              <a:off x="22468745" y="12408617"/>
              <a:ext cx="247838" cy="369332"/>
            </a:xfrm>
            <a:prstGeom prst="rect">
              <a:avLst/>
            </a:prstGeom>
          </p:spPr>
          <p:txBody>
            <a:bodyPr wrap="square" numCol="1" spcCol="640080" rtlCol="0">
              <a:spAutoFit/>
            </a:bodyPr>
            <a:lstStyle/>
            <a:p>
              <a:pPr algn="just"/>
              <a:r>
                <a:rPr lang="en-US" sz="1800" b="1" dirty="0" smtClean="0">
                  <a:solidFill>
                    <a:schemeClr val="bg1"/>
                  </a:solidFill>
                </a:rPr>
                <a:t>1</a:t>
              </a:r>
            </a:p>
          </p:txBody>
        </p:sp>
        <p:sp>
          <p:nvSpPr>
            <p:cNvPr id="99" name="TextBox 98"/>
            <p:cNvSpPr txBox="1"/>
            <p:nvPr/>
          </p:nvSpPr>
          <p:spPr>
            <a:xfrm>
              <a:off x="22465938" y="13004297"/>
              <a:ext cx="353264" cy="369332"/>
            </a:xfrm>
            <a:prstGeom prst="rect">
              <a:avLst/>
            </a:prstGeom>
          </p:spPr>
          <p:txBody>
            <a:bodyPr wrap="square" numCol="1" spcCol="640080" rtlCol="0">
              <a:spAutoFit/>
            </a:bodyPr>
            <a:lstStyle/>
            <a:p>
              <a:pPr algn="just"/>
              <a:r>
                <a:rPr lang="en-US" sz="1800" b="1" dirty="0" smtClean="0">
                  <a:solidFill>
                    <a:schemeClr val="bg1"/>
                  </a:solidFill>
                </a:rPr>
                <a:t>2</a:t>
              </a:r>
            </a:p>
          </p:txBody>
        </p:sp>
        <p:sp>
          <p:nvSpPr>
            <p:cNvPr id="101" name="TextBox 100"/>
            <p:cNvSpPr txBox="1"/>
            <p:nvPr/>
          </p:nvSpPr>
          <p:spPr>
            <a:xfrm>
              <a:off x="22464902" y="13591452"/>
              <a:ext cx="509441" cy="369332"/>
            </a:xfrm>
            <a:prstGeom prst="rect">
              <a:avLst/>
            </a:prstGeom>
          </p:spPr>
          <p:txBody>
            <a:bodyPr wrap="square" numCol="1" spcCol="640080" rtlCol="0">
              <a:spAutoFit/>
            </a:bodyPr>
            <a:lstStyle/>
            <a:p>
              <a:pPr algn="just"/>
              <a:r>
                <a:rPr lang="en-US" sz="1800" b="1" dirty="0" smtClean="0">
                  <a:solidFill>
                    <a:schemeClr val="bg1"/>
                  </a:solidFill>
                </a:rPr>
                <a:t>3</a:t>
              </a:r>
            </a:p>
          </p:txBody>
        </p:sp>
        <p:sp>
          <p:nvSpPr>
            <p:cNvPr id="102" name="TextBox 101"/>
            <p:cNvSpPr txBox="1"/>
            <p:nvPr/>
          </p:nvSpPr>
          <p:spPr>
            <a:xfrm>
              <a:off x="22460363" y="14175605"/>
              <a:ext cx="358838" cy="369332"/>
            </a:xfrm>
            <a:prstGeom prst="rect">
              <a:avLst/>
            </a:prstGeom>
          </p:spPr>
          <p:txBody>
            <a:bodyPr wrap="square" numCol="1" spcCol="640080" rtlCol="0">
              <a:spAutoFit/>
            </a:bodyPr>
            <a:lstStyle/>
            <a:p>
              <a:pPr algn="just"/>
              <a:r>
                <a:rPr lang="en-US" sz="1800" b="1" dirty="0" smtClean="0">
                  <a:solidFill>
                    <a:schemeClr val="bg1"/>
                  </a:solidFill>
                </a:rPr>
                <a:t>4</a:t>
              </a:r>
            </a:p>
          </p:txBody>
        </p:sp>
      </p:gr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928758" y="18785691"/>
            <a:ext cx="2743200" cy="182880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928758" y="20757351"/>
            <a:ext cx="2743200" cy="1828800"/>
          </a:xfrm>
          <a:prstGeom prst="rect">
            <a:avLst/>
          </a:prstGeom>
        </p:spPr>
      </p:pic>
      <p:pic>
        <p:nvPicPr>
          <p:cNvPr id="37" name="Picture 3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928758" y="22729011"/>
            <a:ext cx="2743200" cy="1828800"/>
          </a:xfrm>
          <a:prstGeom prst="rect">
            <a:avLst/>
          </a:prstGeom>
        </p:spPr>
      </p:pic>
      <p:pic>
        <p:nvPicPr>
          <p:cNvPr id="38" name="Picture 37"/>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928758" y="24700671"/>
            <a:ext cx="2743200" cy="1828800"/>
          </a:xfrm>
          <a:prstGeom prst="rect">
            <a:avLst/>
          </a:prstGeom>
        </p:spPr>
      </p:pic>
      <p:sp>
        <p:nvSpPr>
          <p:cNvPr id="39" name="Striped Right Arrow 38"/>
          <p:cNvSpPr/>
          <p:nvPr/>
        </p:nvSpPr>
        <p:spPr>
          <a:xfrm>
            <a:off x="5191729" y="21117802"/>
            <a:ext cx="1540956" cy="1097280"/>
          </a:xfrm>
          <a:prstGeom prst="striped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760302" y="23203028"/>
            <a:ext cx="872043" cy="1458270"/>
            <a:chOff x="3760302" y="23203028"/>
            <a:chExt cx="872043" cy="1458270"/>
          </a:xfrm>
        </p:grpSpPr>
        <p:pic>
          <p:nvPicPr>
            <p:cNvPr id="187" name="Picture 186"/>
            <p:cNvPicPr>
              <a:picLocks noChangeAspect="1"/>
            </p:cNvPicPr>
            <p:nvPr/>
          </p:nvPicPr>
          <p:blipFill rotWithShape="1">
            <a:blip r:embed="rId16">
              <a:extLst>
                <a:ext uri="{28A0092B-C50C-407E-A947-70E740481C1C}">
                  <a14:useLocalDpi xmlns:a14="http://schemas.microsoft.com/office/drawing/2010/main" val="0"/>
                </a:ext>
              </a:extLst>
            </a:blip>
            <a:srcRect l="23445" r="18700" b="26279"/>
            <a:stretch/>
          </p:blipFill>
          <p:spPr>
            <a:xfrm>
              <a:off x="3760302" y="23203028"/>
              <a:ext cx="325176" cy="1354783"/>
            </a:xfrm>
            <a:prstGeom prst="rect">
              <a:avLst/>
            </a:prstGeom>
          </p:spPr>
        </p:pic>
        <p:sp>
          <p:nvSpPr>
            <p:cNvPr id="188" name="TextBox 187"/>
            <p:cNvSpPr txBox="1"/>
            <p:nvPr/>
          </p:nvSpPr>
          <p:spPr>
            <a:xfrm>
              <a:off x="4067767" y="23259708"/>
              <a:ext cx="564578" cy="307777"/>
            </a:xfrm>
            <a:prstGeom prst="rect">
              <a:avLst/>
            </a:prstGeom>
          </p:spPr>
          <p:txBody>
            <a:bodyPr wrap="none" numCol="1" spcCol="640080" rtlCol="0">
              <a:spAutoFit/>
            </a:bodyPr>
            <a:lstStyle/>
            <a:p>
              <a:r>
                <a:rPr lang="en-US" sz="1400" dirty="0" smtClean="0">
                  <a:solidFill>
                    <a:schemeClr val="tx1">
                      <a:lumMod val="75000"/>
                      <a:lumOff val="25000"/>
                    </a:schemeClr>
                  </a:solidFill>
                </a:rPr>
                <a:t>338.3</a:t>
              </a:r>
            </a:p>
          </p:txBody>
        </p:sp>
        <p:sp>
          <p:nvSpPr>
            <p:cNvPr id="189" name="TextBox 188"/>
            <p:cNvSpPr txBox="1"/>
            <p:nvPr/>
          </p:nvSpPr>
          <p:spPr>
            <a:xfrm>
              <a:off x="4081820" y="24353521"/>
              <a:ext cx="269626" cy="307777"/>
            </a:xfrm>
            <a:prstGeom prst="rect">
              <a:avLst/>
            </a:prstGeom>
          </p:spPr>
          <p:txBody>
            <a:bodyPr wrap="none" numCol="1" spcCol="640080" rtlCol="0">
              <a:spAutoFit/>
            </a:bodyPr>
            <a:lstStyle/>
            <a:p>
              <a:r>
                <a:rPr lang="en-US" sz="1400" dirty="0" smtClean="0">
                  <a:solidFill>
                    <a:schemeClr val="tx1">
                      <a:lumMod val="75000"/>
                      <a:lumOff val="25000"/>
                    </a:schemeClr>
                  </a:solidFill>
                </a:rPr>
                <a:t>0</a:t>
              </a:r>
            </a:p>
          </p:txBody>
        </p:sp>
      </p:grpSp>
      <p:grpSp>
        <p:nvGrpSpPr>
          <p:cNvPr id="195" name="Group 194"/>
          <p:cNvGrpSpPr/>
          <p:nvPr/>
        </p:nvGrpSpPr>
        <p:grpSpPr>
          <a:xfrm>
            <a:off x="3760302" y="25173187"/>
            <a:ext cx="872043" cy="1458270"/>
            <a:chOff x="3760302" y="23203028"/>
            <a:chExt cx="872043" cy="1458270"/>
          </a:xfrm>
        </p:grpSpPr>
        <p:pic>
          <p:nvPicPr>
            <p:cNvPr id="196" name="Picture 195"/>
            <p:cNvPicPr>
              <a:picLocks noChangeAspect="1"/>
            </p:cNvPicPr>
            <p:nvPr/>
          </p:nvPicPr>
          <p:blipFill rotWithShape="1">
            <a:blip r:embed="rId16">
              <a:extLst>
                <a:ext uri="{28A0092B-C50C-407E-A947-70E740481C1C}">
                  <a14:useLocalDpi xmlns:a14="http://schemas.microsoft.com/office/drawing/2010/main" val="0"/>
                </a:ext>
              </a:extLst>
            </a:blip>
            <a:srcRect l="23445" r="18700" b="26279"/>
            <a:stretch/>
          </p:blipFill>
          <p:spPr>
            <a:xfrm>
              <a:off x="3760302" y="23203028"/>
              <a:ext cx="325176" cy="1354783"/>
            </a:xfrm>
            <a:prstGeom prst="rect">
              <a:avLst/>
            </a:prstGeom>
          </p:spPr>
        </p:pic>
        <p:sp>
          <p:nvSpPr>
            <p:cNvPr id="197" name="TextBox 196"/>
            <p:cNvSpPr txBox="1"/>
            <p:nvPr/>
          </p:nvSpPr>
          <p:spPr>
            <a:xfrm>
              <a:off x="4067767" y="23238442"/>
              <a:ext cx="564578" cy="307777"/>
            </a:xfrm>
            <a:prstGeom prst="rect">
              <a:avLst/>
            </a:prstGeom>
          </p:spPr>
          <p:txBody>
            <a:bodyPr wrap="none" numCol="1" spcCol="640080" rtlCol="0">
              <a:spAutoFit/>
            </a:bodyPr>
            <a:lstStyle/>
            <a:p>
              <a:r>
                <a:rPr lang="en-US" sz="1400" dirty="0" smtClean="0">
                  <a:solidFill>
                    <a:schemeClr val="tx1">
                      <a:lumMod val="75000"/>
                      <a:lumOff val="25000"/>
                    </a:schemeClr>
                  </a:solidFill>
                </a:rPr>
                <a:t>118.3</a:t>
              </a:r>
            </a:p>
          </p:txBody>
        </p:sp>
        <p:sp>
          <p:nvSpPr>
            <p:cNvPr id="198" name="TextBox 197"/>
            <p:cNvSpPr txBox="1"/>
            <p:nvPr/>
          </p:nvSpPr>
          <p:spPr>
            <a:xfrm>
              <a:off x="4081820" y="24353521"/>
              <a:ext cx="269626" cy="307777"/>
            </a:xfrm>
            <a:prstGeom prst="rect">
              <a:avLst/>
            </a:prstGeom>
          </p:spPr>
          <p:txBody>
            <a:bodyPr wrap="none" numCol="1" spcCol="640080" rtlCol="0">
              <a:spAutoFit/>
            </a:bodyPr>
            <a:lstStyle/>
            <a:p>
              <a:r>
                <a:rPr lang="en-US" sz="1400" dirty="0" smtClean="0">
                  <a:solidFill>
                    <a:schemeClr val="tx1">
                      <a:lumMod val="75000"/>
                      <a:lumOff val="25000"/>
                    </a:schemeClr>
                  </a:solidFill>
                </a:rPr>
                <a:t>0</a:t>
              </a:r>
            </a:p>
          </p:txBody>
        </p:sp>
      </p:grpSp>
      <p:grpSp>
        <p:nvGrpSpPr>
          <p:cNvPr id="199" name="Group 198"/>
          <p:cNvGrpSpPr/>
          <p:nvPr/>
        </p:nvGrpSpPr>
        <p:grpSpPr>
          <a:xfrm>
            <a:off x="3760302" y="21233220"/>
            <a:ext cx="872043" cy="1447637"/>
            <a:chOff x="3760302" y="23203028"/>
            <a:chExt cx="872043" cy="1447637"/>
          </a:xfrm>
        </p:grpSpPr>
        <p:pic>
          <p:nvPicPr>
            <p:cNvPr id="200" name="Picture 199"/>
            <p:cNvPicPr>
              <a:picLocks noChangeAspect="1"/>
            </p:cNvPicPr>
            <p:nvPr/>
          </p:nvPicPr>
          <p:blipFill rotWithShape="1">
            <a:blip r:embed="rId16">
              <a:extLst>
                <a:ext uri="{28A0092B-C50C-407E-A947-70E740481C1C}">
                  <a14:useLocalDpi xmlns:a14="http://schemas.microsoft.com/office/drawing/2010/main" val="0"/>
                </a:ext>
              </a:extLst>
            </a:blip>
            <a:srcRect l="23445" r="18700" b="26279"/>
            <a:stretch/>
          </p:blipFill>
          <p:spPr>
            <a:xfrm>
              <a:off x="3760302" y="23203028"/>
              <a:ext cx="325176" cy="1354783"/>
            </a:xfrm>
            <a:prstGeom prst="rect">
              <a:avLst/>
            </a:prstGeom>
          </p:spPr>
        </p:pic>
        <p:sp>
          <p:nvSpPr>
            <p:cNvPr id="201" name="TextBox 200"/>
            <p:cNvSpPr txBox="1"/>
            <p:nvPr/>
          </p:nvSpPr>
          <p:spPr>
            <a:xfrm>
              <a:off x="4067767" y="23259708"/>
              <a:ext cx="564578" cy="307777"/>
            </a:xfrm>
            <a:prstGeom prst="rect">
              <a:avLst/>
            </a:prstGeom>
          </p:spPr>
          <p:txBody>
            <a:bodyPr wrap="none" numCol="1" spcCol="640080" rtlCol="0">
              <a:spAutoFit/>
            </a:bodyPr>
            <a:lstStyle/>
            <a:p>
              <a:r>
                <a:rPr lang="en-US" sz="1400" dirty="0" smtClean="0">
                  <a:solidFill>
                    <a:schemeClr val="tx1">
                      <a:lumMod val="75000"/>
                      <a:lumOff val="25000"/>
                    </a:schemeClr>
                  </a:solidFill>
                </a:rPr>
                <a:t>404.8</a:t>
              </a:r>
            </a:p>
          </p:txBody>
        </p:sp>
        <p:sp>
          <p:nvSpPr>
            <p:cNvPr id="202" name="TextBox 201"/>
            <p:cNvSpPr txBox="1"/>
            <p:nvPr/>
          </p:nvSpPr>
          <p:spPr>
            <a:xfrm>
              <a:off x="4081820" y="24342888"/>
              <a:ext cx="269626" cy="307777"/>
            </a:xfrm>
            <a:prstGeom prst="rect">
              <a:avLst/>
            </a:prstGeom>
          </p:spPr>
          <p:txBody>
            <a:bodyPr wrap="none" numCol="1" spcCol="640080" rtlCol="0">
              <a:spAutoFit/>
            </a:bodyPr>
            <a:lstStyle/>
            <a:p>
              <a:r>
                <a:rPr lang="en-US" sz="1400" dirty="0" smtClean="0">
                  <a:solidFill>
                    <a:schemeClr val="tx1">
                      <a:lumMod val="75000"/>
                      <a:lumOff val="25000"/>
                    </a:schemeClr>
                  </a:solidFill>
                </a:rPr>
                <a:t>0</a:t>
              </a:r>
            </a:p>
          </p:txBody>
        </p:sp>
      </p:grpSp>
      <p:grpSp>
        <p:nvGrpSpPr>
          <p:cNvPr id="203" name="Group 202"/>
          <p:cNvGrpSpPr/>
          <p:nvPr/>
        </p:nvGrpSpPr>
        <p:grpSpPr>
          <a:xfrm>
            <a:off x="3760302" y="19261493"/>
            <a:ext cx="872043" cy="1447637"/>
            <a:chOff x="3760302" y="23203028"/>
            <a:chExt cx="872043" cy="1447637"/>
          </a:xfrm>
        </p:grpSpPr>
        <p:pic>
          <p:nvPicPr>
            <p:cNvPr id="204" name="Picture 203"/>
            <p:cNvPicPr>
              <a:picLocks noChangeAspect="1"/>
            </p:cNvPicPr>
            <p:nvPr/>
          </p:nvPicPr>
          <p:blipFill rotWithShape="1">
            <a:blip r:embed="rId16">
              <a:extLst>
                <a:ext uri="{28A0092B-C50C-407E-A947-70E740481C1C}">
                  <a14:useLocalDpi xmlns:a14="http://schemas.microsoft.com/office/drawing/2010/main" val="0"/>
                </a:ext>
              </a:extLst>
            </a:blip>
            <a:srcRect l="23445" r="18700" b="26279"/>
            <a:stretch/>
          </p:blipFill>
          <p:spPr>
            <a:xfrm>
              <a:off x="3760302" y="23203028"/>
              <a:ext cx="325176" cy="1354783"/>
            </a:xfrm>
            <a:prstGeom prst="rect">
              <a:avLst/>
            </a:prstGeom>
          </p:spPr>
        </p:pic>
        <p:sp>
          <p:nvSpPr>
            <p:cNvPr id="205" name="TextBox 204"/>
            <p:cNvSpPr txBox="1"/>
            <p:nvPr/>
          </p:nvSpPr>
          <p:spPr>
            <a:xfrm>
              <a:off x="4067767" y="23259708"/>
              <a:ext cx="564578" cy="307777"/>
            </a:xfrm>
            <a:prstGeom prst="rect">
              <a:avLst/>
            </a:prstGeom>
          </p:spPr>
          <p:txBody>
            <a:bodyPr wrap="none" numCol="1" spcCol="640080" rtlCol="0">
              <a:spAutoFit/>
            </a:bodyPr>
            <a:lstStyle/>
            <a:p>
              <a:r>
                <a:rPr lang="en-US" sz="1400" dirty="0" smtClean="0">
                  <a:solidFill>
                    <a:schemeClr val="tx1">
                      <a:lumMod val="75000"/>
                      <a:lumOff val="25000"/>
                    </a:schemeClr>
                  </a:solidFill>
                </a:rPr>
                <a:t>274.2</a:t>
              </a:r>
            </a:p>
          </p:txBody>
        </p:sp>
        <p:sp>
          <p:nvSpPr>
            <p:cNvPr id="206" name="TextBox 205"/>
            <p:cNvSpPr txBox="1"/>
            <p:nvPr/>
          </p:nvSpPr>
          <p:spPr>
            <a:xfrm>
              <a:off x="4081820" y="24342888"/>
              <a:ext cx="269626" cy="307777"/>
            </a:xfrm>
            <a:prstGeom prst="rect">
              <a:avLst/>
            </a:prstGeom>
          </p:spPr>
          <p:txBody>
            <a:bodyPr wrap="none" numCol="1" spcCol="640080" rtlCol="0">
              <a:spAutoFit/>
            </a:bodyPr>
            <a:lstStyle/>
            <a:p>
              <a:r>
                <a:rPr lang="en-US" sz="1400" dirty="0" smtClean="0">
                  <a:solidFill>
                    <a:schemeClr val="tx1">
                      <a:lumMod val="75000"/>
                      <a:lumOff val="25000"/>
                    </a:schemeClr>
                  </a:solidFill>
                </a:rPr>
                <a:t>0</a:t>
              </a:r>
            </a:p>
          </p:txBody>
        </p:sp>
      </p:grpSp>
      <p:sp>
        <p:nvSpPr>
          <p:cNvPr id="207" name="Striped Right Arrow 206"/>
          <p:cNvSpPr/>
          <p:nvPr/>
        </p:nvSpPr>
        <p:spPr>
          <a:xfrm>
            <a:off x="5191730" y="19151451"/>
            <a:ext cx="12943870" cy="1097280"/>
          </a:xfrm>
          <a:prstGeom prst="striped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Intermediate Results</a:t>
            </a:r>
            <a:endParaRPr lang="en-US" sz="4000" dirty="0"/>
          </a:p>
        </p:txBody>
      </p:sp>
      <p:sp>
        <p:nvSpPr>
          <p:cNvPr id="208" name="Striped Right Arrow 207"/>
          <p:cNvSpPr/>
          <p:nvPr/>
        </p:nvSpPr>
        <p:spPr>
          <a:xfrm>
            <a:off x="5191729" y="23094771"/>
            <a:ext cx="12943871" cy="1097280"/>
          </a:xfrm>
          <a:prstGeom prst="striped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Intermediate Results</a:t>
            </a:r>
            <a:endParaRPr lang="en-US" sz="4000" dirty="0"/>
          </a:p>
        </p:txBody>
      </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55964" y="20044938"/>
            <a:ext cx="1775155" cy="1371600"/>
          </a:xfrm>
          <a:prstGeom prst="rect">
            <a:avLst/>
          </a:prstGeom>
          <a:effectLst>
            <a:outerShdw blurRad="50800" dist="38100" dir="16200000" rotWithShape="0">
              <a:prstClr val="black">
                <a:alpha val="40000"/>
              </a:prstClr>
            </a:outerShdw>
          </a:effectLst>
        </p:spPr>
      </p:pic>
      <p:pic>
        <p:nvPicPr>
          <p:cNvPr id="68" name="Picture 6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46139" y="20988421"/>
            <a:ext cx="1775155" cy="1371600"/>
          </a:xfrm>
          <a:prstGeom prst="rect">
            <a:avLst/>
          </a:prstGeom>
          <a:effectLst>
            <a:outerShdw blurRad="50800" dist="38100" dir="16200000" rotWithShape="0">
              <a:prstClr val="black">
                <a:alpha val="40000"/>
              </a:prstClr>
            </a:outerShdw>
          </a:effectLst>
        </p:spPr>
      </p:pic>
      <p:pic>
        <p:nvPicPr>
          <p:cNvPr id="69" name="Picture 6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55964" y="21978960"/>
            <a:ext cx="1775155" cy="1371600"/>
          </a:xfrm>
          <a:prstGeom prst="rect">
            <a:avLst/>
          </a:prstGeom>
          <a:effectLst>
            <a:outerShdw blurRad="50800" dist="38100" dir="16200000" rotWithShape="0">
              <a:prstClr val="black">
                <a:alpha val="40000"/>
              </a:prstClr>
            </a:outerShdw>
          </a:effectLst>
        </p:spPr>
      </p:pic>
      <p:pic>
        <p:nvPicPr>
          <p:cNvPr id="70" name="Picture 69"/>
          <p:cNvPicPr>
            <a:picLocks noChangeAspect="1"/>
          </p:cNvPicPr>
          <p:nvPr/>
        </p:nvPicPr>
        <p:blipFill rotWithShape="1">
          <a:blip r:embed="rId20" cstate="print">
            <a:extLst>
              <a:ext uri="{28A0092B-C50C-407E-A947-70E740481C1C}">
                <a14:useLocalDpi xmlns:a14="http://schemas.microsoft.com/office/drawing/2010/main" val="0"/>
              </a:ext>
            </a:extLst>
          </a:blip>
          <a:srcRect l="889" t="2311" r="38451" b="2340"/>
          <a:stretch/>
        </p:blipFill>
        <p:spPr>
          <a:xfrm>
            <a:off x="12401261" y="20193068"/>
            <a:ext cx="2488226" cy="1792370"/>
          </a:xfrm>
          <a:prstGeom prst="rect">
            <a:avLst/>
          </a:prstGeom>
          <a:effectLst>
            <a:outerShdw blurRad="50800" dist="38100" dir="8100000" algn="tr" rotWithShape="0">
              <a:prstClr val="black">
                <a:alpha val="40000"/>
              </a:prstClr>
            </a:outerShdw>
          </a:effectLst>
        </p:spPr>
      </p:pic>
      <p:pic>
        <p:nvPicPr>
          <p:cNvPr id="72" name="Picture 71"/>
          <p:cNvPicPr>
            <a:picLocks noChangeAspect="1"/>
          </p:cNvPicPr>
          <p:nvPr/>
        </p:nvPicPr>
        <p:blipFill rotWithShape="1">
          <a:blip r:embed="rId21" cstate="print">
            <a:extLst>
              <a:ext uri="{28A0092B-C50C-407E-A947-70E740481C1C}">
                <a14:useLocalDpi xmlns:a14="http://schemas.microsoft.com/office/drawing/2010/main" val="0"/>
              </a:ext>
            </a:extLst>
          </a:blip>
          <a:srcRect l="1229" t="1017" r="40205" b="4458"/>
          <a:stretch/>
        </p:blipFill>
        <p:spPr>
          <a:xfrm>
            <a:off x="12857471" y="20720771"/>
            <a:ext cx="2480691" cy="1874538"/>
          </a:xfrm>
          <a:prstGeom prst="rect">
            <a:avLst/>
          </a:prstGeom>
          <a:effectLst>
            <a:outerShdw blurRad="50800" dist="38100" dir="8100000" algn="tr" rotWithShape="0">
              <a:prstClr val="black">
                <a:alpha val="40000"/>
              </a:prstClr>
            </a:outerShdw>
          </a:effectLst>
        </p:spPr>
      </p:pic>
      <p:pic>
        <p:nvPicPr>
          <p:cNvPr id="71" name="Picture 70"/>
          <p:cNvPicPr>
            <a:picLocks noChangeAspect="1"/>
          </p:cNvPicPr>
          <p:nvPr/>
        </p:nvPicPr>
        <p:blipFill rotWithShape="1">
          <a:blip r:embed="rId22" cstate="print">
            <a:extLst>
              <a:ext uri="{28A0092B-C50C-407E-A947-70E740481C1C}">
                <a14:useLocalDpi xmlns:a14="http://schemas.microsoft.com/office/drawing/2010/main" val="0"/>
              </a:ext>
            </a:extLst>
          </a:blip>
          <a:srcRect l="1002" t="1187" r="39359" b="4295"/>
          <a:stretch/>
        </p:blipFill>
        <p:spPr>
          <a:xfrm>
            <a:off x="13420160" y="21375209"/>
            <a:ext cx="2477386" cy="1828800"/>
          </a:xfrm>
          <a:prstGeom prst="rect">
            <a:avLst/>
          </a:prstGeom>
          <a:effectLst>
            <a:outerShdw blurRad="50800" dist="38100" dir="8100000" algn="tr" rotWithShape="0">
              <a:prstClr val="black">
                <a:alpha val="40000"/>
              </a:prstClr>
            </a:outerShdw>
          </a:effectLst>
        </p:spPr>
      </p:pic>
      <p:sp>
        <p:nvSpPr>
          <p:cNvPr id="212" name="Striped Right Arrow 211"/>
          <p:cNvSpPr/>
          <p:nvPr/>
        </p:nvSpPr>
        <p:spPr>
          <a:xfrm>
            <a:off x="10120424" y="21108214"/>
            <a:ext cx="1540956" cy="1097280"/>
          </a:xfrm>
          <a:prstGeom prst="striped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Striped Right Arrow 212"/>
          <p:cNvSpPr/>
          <p:nvPr/>
        </p:nvSpPr>
        <p:spPr>
          <a:xfrm>
            <a:off x="16594644" y="21123499"/>
            <a:ext cx="1540956" cy="1097280"/>
          </a:xfrm>
          <a:prstGeom prst="stripedRightArrow">
            <a:avLst/>
          </a:prstGeom>
          <a:solidFill>
            <a:srgbClr val="1C5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rotWithShape="1">
          <a:blip r:embed="rId23">
            <a:extLst>
              <a:ext uri="{BEBA8EAE-BF5A-486C-A8C5-ECC9F3942E4B}">
                <a14:imgProps xmlns:a14="http://schemas.microsoft.com/office/drawing/2010/main">
                  <a14:imgLayer r:embed="rId24">
                    <a14:imgEffect>
                      <a14:colorTemperature colorTemp="11200"/>
                    </a14:imgEffect>
                  </a14:imgLayer>
                </a14:imgProps>
              </a:ext>
              <a:ext uri="{28A0092B-C50C-407E-A947-70E740481C1C}">
                <a14:useLocalDpi xmlns:a14="http://schemas.microsoft.com/office/drawing/2010/main" val="0"/>
              </a:ext>
            </a:extLst>
          </a:blip>
          <a:srcRect l="2258" b="6112"/>
          <a:stretch/>
        </p:blipFill>
        <p:spPr>
          <a:xfrm>
            <a:off x="18711338" y="20788145"/>
            <a:ext cx="7851954" cy="1957556"/>
          </a:xfrm>
          <a:prstGeom prst="rect">
            <a:avLst/>
          </a:prstGeom>
        </p:spPr>
      </p:pic>
      <p:grpSp>
        <p:nvGrpSpPr>
          <p:cNvPr id="81" name="Group 80"/>
          <p:cNvGrpSpPr/>
          <p:nvPr/>
        </p:nvGrpSpPr>
        <p:grpSpPr>
          <a:xfrm>
            <a:off x="18456110" y="20854040"/>
            <a:ext cx="324820" cy="1960941"/>
            <a:chOff x="18418010" y="20854040"/>
            <a:chExt cx="324820" cy="1960941"/>
          </a:xfrm>
        </p:grpSpPr>
        <p:sp>
          <p:nvSpPr>
            <p:cNvPr id="76" name="TextBox 75"/>
            <p:cNvSpPr txBox="1"/>
            <p:nvPr/>
          </p:nvSpPr>
          <p:spPr>
            <a:xfrm>
              <a:off x="18520190" y="20854040"/>
              <a:ext cx="114564" cy="246221"/>
            </a:xfrm>
            <a:prstGeom prst="rect">
              <a:avLst/>
            </a:prstGeom>
          </p:spPr>
          <p:txBody>
            <a:bodyPr wrap="square" numCol="1" spcCol="640080" rtlCol="0">
              <a:spAutoFit/>
            </a:bodyPr>
            <a:lstStyle/>
            <a:p>
              <a:pPr algn="just"/>
              <a:r>
                <a:rPr lang="en-US" sz="1000" dirty="0" smtClean="0">
                  <a:solidFill>
                    <a:schemeClr val="tx1">
                      <a:lumMod val="75000"/>
                      <a:lumOff val="25000"/>
                    </a:schemeClr>
                  </a:solidFill>
                </a:rPr>
                <a:t>0</a:t>
              </a:r>
            </a:p>
          </p:txBody>
        </p:sp>
        <p:sp>
          <p:nvSpPr>
            <p:cNvPr id="219" name="TextBox 218"/>
            <p:cNvSpPr txBox="1"/>
            <p:nvPr/>
          </p:nvSpPr>
          <p:spPr>
            <a:xfrm>
              <a:off x="18420820" y="21071991"/>
              <a:ext cx="318925" cy="246221"/>
            </a:xfrm>
            <a:prstGeom prst="rect">
              <a:avLst/>
            </a:prstGeom>
          </p:spPr>
          <p:txBody>
            <a:bodyPr wrap="square" numCol="1" spcCol="640080" rtlCol="0">
              <a:spAutoFit/>
            </a:bodyPr>
            <a:lstStyle/>
            <a:p>
              <a:pPr algn="r"/>
              <a:r>
                <a:rPr lang="en-US" sz="1000" dirty="0">
                  <a:solidFill>
                    <a:schemeClr val="tx1">
                      <a:lumMod val="75000"/>
                      <a:lumOff val="25000"/>
                    </a:schemeClr>
                  </a:solidFill>
                </a:rPr>
                <a:t>1</a:t>
              </a:r>
              <a:r>
                <a:rPr lang="en-US" sz="1000" dirty="0" smtClean="0">
                  <a:solidFill>
                    <a:schemeClr val="tx1">
                      <a:lumMod val="75000"/>
                      <a:lumOff val="25000"/>
                    </a:schemeClr>
                  </a:solidFill>
                </a:rPr>
                <a:t>0</a:t>
              </a:r>
            </a:p>
          </p:txBody>
        </p:sp>
        <p:sp>
          <p:nvSpPr>
            <p:cNvPr id="220" name="TextBox 219"/>
            <p:cNvSpPr txBox="1"/>
            <p:nvPr/>
          </p:nvSpPr>
          <p:spPr>
            <a:xfrm>
              <a:off x="18420821" y="2128582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20</a:t>
              </a:r>
            </a:p>
          </p:txBody>
        </p:sp>
        <p:sp>
          <p:nvSpPr>
            <p:cNvPr id="221" name="TextBox 220"/>
            <p:cNvSpPr txBox="1"/>
            <p:nvPr/>
          </p:nvSpPr>
          <p:spPr>
            <a:xfrm>
              <a:off x="18420820" y="21508716"/>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30</a:t>
              </a:r>
            </a:p>
          </p:txBody>
        </p:sp>
        <p:sp>
          <p:nvSpPr>
            <p:cNvPr id="222" name="TextBox 221"/>
            <p:cNvSpPr txBox="1"/>
            <p:nvPr/>
          </p:nvSpPr>
          <p:spPr>
            <a:xfrm>
              <a:off x="18423205" y="21719085"/>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40</a:t>
              </a:r>
            </a:p>
          </p:txBody>
        </p:sp>
        <p:sp>
          <p:nvSpPr>
            <p:cNvPr id="224" name="TextBox 223"/>
            <p:cNvSpPr txBox="1"/>
            <p:nvPr/>
          </p:nvSpPr>
          <p:spPr>
            <a:xfrm>
              <a:off x="18418010" y="21929844"/>
              <a:ext cx="318925" cy="246221"/>
            </a:xfrm>
            <a:prstGeom prst="rect">
              <a:avLst/>
            </a:prstGeom>
          </p:spPr>
          <p:txBody>
            <a:bodyPr wrap="square" numCol="1" spcCol="640080" rtlCol="0">
              <a:spAutoFit/>
            </a:bodyPr>
            <a:lstStyle/>
            <a:p>
              <a:pPr algn="r"/>
              <a:r>
                <a:rPr lang="en-US" sz="1000" dirty="0">
                  <a:solidFill>
                    <a:schemeClr val="tx1">
                      <a:lumMod val="75000"/>
                      <a:lumOff val="25000"/>
                    </a:schemeClr>
                  </a:solidFill>
                </a:rPr>
                <a:t>5</a:t>
              </a:r>
              <a:r>
                <a:rPr lang="en-US" sz="1000" dirty="0" smtClean="0">
                  <a:solidFill>
                    <a:schemeClr val="tx1">
                      <a:lumMod val="75000"/>
                      <a:lumOff val="25000"/>
                    </a:schemeClr>
                  </a:solidFill>
                </a:rPr>
                <a:t>0</a:t>
              </a:r>
            </a:p>
          </p:txBody>
        </p:sp>
        <p:sp>
          <p:nvSpPr>
            <p:cNvPr id="225" name="TextBox 224"/>
            <p:cNvSpPr txBox="1"/>
            <p:nvPr/>
          </p:nvSpPr>
          <p:spPr>
            <a:xfrm>
              <a:off x="18420819" y="22147661"/>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60</a:t>
              </a:r>
            </a:p>
          </p:txBody>
        </p:sp>
        <p:sp>
          <p:nvSpPr>
            <p:cNvPr id="226" name="TextBox 225"/>
            <p:cNvSpPr txBox="1"/>
            <p:nvPr/>
          </p:nvSpPr>
          <p:spPr>
            <a:xfrm>
              <a:off x="18423205" y="2236609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70</a:t>
              </a:r>
            </a:p>
          </p:txBody>
        </p:sp>
        <p:sp>
          <p:nvSpPr>
            <p:cNvPr id="227" name="TextBox 226"/>
            <p:cNvSpPr txBox="1"/>
            <p:nvPr/>
          </p:nvSpPr>
          <p:spPr>
            <a:xfrm>
              <a:off x="18423905" y="2256876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80</a:t>
              </a:r>
            </a:p>
          </p:txBody>
        </p:sp>
      </p:grpSp>
      <p:grpSp>
        <p:nvGrpSpPr>
          <p:cNvPr id="88" name="Group 87"/>
          <p:cNvGrpSpPr/>
          <p:nvPr/>
        </p:nvGrpSpPr>
        <p:grpSpPr>
          <a:xfrm>
            <a:off x="19119563" y="22701381"/>
            <a:ext cx="6956163" cy="267307"/>
            <a:chOff x="19081463" y="22701381"/>
            <a:chExt cx="6956163" cy="267307"/>
          </a:xfrm>
        </p:grpSpPr>
        <p:sp>
          <p:nvSpPr>
            <p:cNvPr id="228" name="TextBox 227"/>
            <p:cNvSpPr txBox="1"/>
            <p:nvPr/>
          </p:nvSpPr>
          <p:spPr>
            <a:xfrm>
              <a:off x="19081463" y="22701381"/>
              <a:ext cx="44679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-150</a:t>
              </a:r>
            </a:p>
          </p:txBody>
        </p:sp>
        <p:sp>
          <p:nvSpPr>
            <p:cNvPr id="229" name="TextBox 228"/>
            <p:cNvSpPr txBox="1"/>
            <p:nvPr/>
          </p:nvSpPr>
          <p:spPr>
            <a:xfrm>
              <a:off x="20217509" y="22701381"/>
              <a:ext cx="409127"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-100</a:t>
              </a:r>
            </a:p>
          </p:txBody>
        </p:sp>
        <p:sp>
          <p:nvSpPr>
            <p:cNvPr id="230" name="TextBox 229"/>
            <p:cNvSpPr txBox="1"/>
            <p:nvPr/>
          </p:nvSpPr>
          <p:spPr>
            <a:xfrm>
              <a:off x="21269189" y="22701381"/>
              <a:ext cx="402492"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-50</a:t>
              </a:r>
            </a:p>
          </p:txBody>
        </p:sp>
        <p:sp>
          <p:nvSpPr>
            <p:cNvPr id="231" name="TextBox 230"/>
            <p:cNvSpPr txBox="1"/>
            <p:nvPr/>
          </p:nvSpPr>
          <p:spPr>
            <a:xfrm>
              <a:off x="22406914" y="22707508"/>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0</a:t>
              </a:r>
            </a:p>
          </p:txBody>
        </p:sp>
        <p:sp>
          <p:nvSpPr>
            <p:cNvPr id="232" name="TextBox 231"/>
            <p:cNvSpPr txBox="1"/>
            <p:nvPr/>
          </p:nvSpPr>
          <p:spPr>
            <a:xfrm>
              <a:off x="23508920" y="22701381"/>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50</a:t>
              </a:r>
            </a:p>
          </p:txBody>
        </p:sp>
        <p:sp>
          <p:nvSpPr>
            <p:cNvPr id="233" name="TextBox 232"/>
            <p:cNvSpPr txBox="1"/>
            <p:nvPr/>
          </p:nvSpPr>
          <p:spPr>
            <a:xfrm>
              <a:off x="24515054" y="22704034"/>
              <a:ext cx="428292"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100</a:t>
              </a:r>
            </a:p>
          </p:txBody>
        </p:sp>
        <p:sp>
          <p:nvSpPr>
            <p:cNvPr id="234" name="TextBox 233"/>
            <p:cNvSpPr txBox="1"/>
            <p:nvPr/>
          </p:nvSpPr>
          <p:spPr>
            <a:xfrm>
              <a:off x="25632069" y="22722467"/>
              <a:ext cx="405557"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150</a:t>
              </a:r>
            </a:p>
          </p:txBody>
        </p:sp>
      </p:grpSp>
      <p:pic>
        <p:nvPicPr>
          <p:cNvPr id="78" name="Picture 77"/>
          <p:cNvPicPr>
            <a:picLocks/>
          </p:cNvPicPr>
          <p:nvPr/>
        </p:nvPicPr>
        <p:blipFill>
          <a:blip r:embed="rId25">
            <a:extLst>
              <a:ext uri="{BEBA8EAE-BF5A-486C-A8C5-ECC9F3942E4B}">
                <a14:imgProps xmlns:a14="http://schemas.microsoft.com/office/drawing/2010/main">
                  <a14:imgLayer r:embed="rId2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8711338" y="18595885"/>
            <a:ext cx="7871076" cy="1956816"/>
          </a:xfrm>
          <a:prstGeom prst="rect">
            <a:avLst/>
          </a:prstGeom>
        </p:spPr>
      </p:pic>
      <p:grpSp>
        <p:nvGrpSpPr>
          <p:cNvPr id="235" name="Group 234"/>
          <p:cNvGrpSpPr/>
          <p:nvPr/>
        </p:nvGrpSpPr>
        <p:grpSpPr>
          <a:xfrm>
            <a:off x="18456910" y="18633322"/>
            <a:ext cx="7619616" cy="2114648"/>
            <a:chOff x="18418010" y="20854040"/>
            <a:chExt cx="7619616" cy="2114648"/>
          </a:xfrm>
        </p:grpSpPr>
        <p:sp>
          <p:nvSpPr>
            <p:cNvPr id="236" name="TextBox 235"/>
            <p:cNvSpPr txBox="1"/>
            <p:nvPr/>
          </p:nvSpPr>
          <p:spPr>
            <a:xfrm>
              <a:off x="18520190" y="20854040"/>
              <a:ext cx="114564" cy="246221"/>
            </a:xfrm>
            <a:prstGeom prst="rect">
              <a:avLst/>
            </a:prstGeom>
          </p:spPr>
          <p:txBody>
            <a:bodyPr wrap="square" numCol="1" spcCol="640080" rtlCol="0">
              <a:spAutoFit/>
            </a:bodyPr>
            <a:lstStyle/>
            <a:p>
              <a:pPr algn="just"/>
              <a:r>
                <a:rPr lang="en-US" sz="1000" dirty="0" smtClean="0">
                  <a:solidFill>
                    <a:schemeClr val="tx1">
                      <a:lumMod val="75000"/>
                      <a:lumOff val="25000"/>
                    </a:schemeClr>
                  </a:solidFill>
                </a:rPr>
                <a:t>0</a:t>
              </a:r>
            </a:p>
          </p:txBody>
        </p:sp>
        <p:sp>
          <p:nvSpPr>
            <p:cNvPr id="237" name="TextBox 236"/>
            <p:cNvSpPr txBox="1"/>
            <p:nvPr/>
          </p:nvSpPr>
          <p:spPr>
            <a:xfrm>
              <a:off x="18420820" y="21071991"/>
              <a:ext cx="318925" cy="246221"/>
            </a:xfrm>
            <a:prstGeom prst="rect">
              <a:avLst/>
            </a:prstGeom>
          </p:spPr>
          <p:txBody>
            <a:bodyPr wrap="square" numCol="1" spcCol="640080" rtlCol="0">
              <a:spAutoFit/>
            </a:bodyPr>
            <a:lstStyle/>
            <a:p>
              <a:pPr algn="r"/>
              <a:r>
                <a:rPr lang="en-US" sz="1000" dirty="0">
                  <a:solidFill>
                    <a:schemeClr val="tx1">
                      <a:lumMod val="75000"/>
                      <a:lumOff val="25000"/>
                    </a:schemeClr>
                  </a:solidFill>
                </a:rPr>
                <a:t>1</a:t>
              </a:r>
              <a:r>
                <a:rPr lang="en-US" sz="1000" dirty="0" smtClean="0">
                  <a:solidFill>
                    <a:schemeClr val="tx1">
                      <a:lumMod val="75000"/>
                      <a:lumOff val="25000"/>
                    </a:schemeClr>
                  </a:solidFill>
                </a:rPr>
                <a:t>0</a:t>
              </a:r>
            </a:p>
          </p:txBody>
        </p:sp>
        <p:sp>
          <p:nvSpPr>
            <p:cNvPr id="238" name="TextBox 237"/>
            <p:cNvSpPr txBox="1"/>
            <p:nvPr/>
          </p:nvSpPr>
          <p:spPr>
            <a:xfrm>
              <a:off x="18420821" y="2128582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20</a:t>
              </a:r>
            </a:p>
          </p:txBody>
        </p:sp>
        <p:sp>
          <p:nvSpPr>
            <p:cNvPr id="239" name="TextBox 238"/>
            <p:cNvSpPr txBox="1"/>
            <p:nvPr/>
          </p:nvSpPr>
          <p:spPr>
            <a:xfrm>
              <a:off x="18420820" y="21508716"/>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30</a:t>
              </a:r>
            </a:p>
          </p:txBody>
        </p:sp>
        <p:sp>
          <p:nvSpPr>
            <p:cNvPr id="240" name="TextBox 239"/>
            <p:cNvSpPr txBox="1"/>
            <p:nvPr/>
          </p:nvSpPr>
          <p:spPr>
            <a:xfrm>
              <a:off x="18423205" y="21719085"/>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40</a:t>
              </a:r>
            </a:p>
          </p:txBody>
        </p:sp>
        <p:sp>
          <p:nvSpPr>
            <p:cNvPr id="241" name="TextBox 240"/>
            <p:cNvSpPr txBox="1"/>
            <p:nvPr/>
          </p:nvSpPr>
          <p:spPr>
            <a:xfrm>
              <a:off x="18418010" y="21929844"/>
              <a:ext cx="318925" cy="246221"/>
            </a:xfrm>
            <a:prstGeom prst="rect">
              <a:avLst/>
            </a:prstGeom>
          </p:spPr>
          <p:txBody>
            <a:bodyPr wrap="square" numCol="1" spcCol="640080" rtlCol="0">
              <a:spAutoFit/>
            </a:bodyPr>
            <a:lstStyle/>
            <a:p>
              <a:pPr algn="r"/>
              <a:r>
                <a:rPr lang="en-US" sz="1000" dirty="0">
                  <a:solidFill>
                    <a:schemeClr val="tx1">
                      <a:lumMod val="75000"/>
                      <a:lumOff val="25000"/>
                    </a:schemeClr>
                  </a:solidFill>
                </a:rPr>
                <a:t>5</a:t>
              </a:r>
              <a:r>
                <a:rPr lang="en-US" sz="1000" dirty="0" smtClean="0">
                  <a:solidFill>
                    <a:schemeClr val="tx1">
                      <a:lumMod val="75000"/>
                      <a:lumOff val="25000"/>
                    </a:schemeClr>
                  </a:solidFill>
                </a:rPr>
                <a:t>0</a:t>
              </a:r>
            </a:p>
          </p:txBody>
        </p:sp>
        <p:sp>
          <p:nvSpPr>
            <p:cNvPr id="242" name="TextBox 241"/>
            <p:cNvSpPr txBox="1"/>
            <p:nvPr/>
          </p:nvSpPr>
          <p:spPr>
            <a:xfrm>
              <a:off x="18420819" y="22147661"/>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60</a:t>
              </a:r>
            </a:p>
          </p:txBody>
        </p:sp>
        <p:sp>
          <p:nvSpPr>
            <p:cNvPr id="243" name="TextBox 242"/>
            <p:cNvSpPr txBox="1"/>
            <p:nvPr/>
          </p:nvSpPr>
          <p:spPr>
            <a:xfrm>
              <a:off x="18423205" y="2236609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70</a:t>
              </a:r>
            </a:p>
          </p:txBody>
        </p:sp>
        <p:sp>
          <p:nvSpPr>
            <p:cNvPr id="244" name="TextBox 243"/>
            <p:cNvSpPr txBox="1"/>
            <p:nvPr/>
          </p:nvSpPr>
          <p:spPr>
            <a:xfrm>
              <a:off x="18423905" y="2256876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80</a:t>
              </a:r>
            </a:p>
          </p:txBody>
        </p:sp>
        <p:sp>
          <p:nvSpPr>
            <p:cNvPr id="245" name="TextBox 244"/>
            <p:cNvSpPr txBox="1"/>
            <p:nvPr/>
          </p:nvSpPr>
          <p:spPr>
            <a:xfrm>
              <a:off x="19081463" y="22701381"/>
              <a:ext cx="44679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-150</a:t>
              </a:r>
            </a:p>
          </p:txBody>
        </p:sp>
        <p:sp>
          <p:nvSpPr>
            <p:cNvPr id="246" name="TextBox 245"/>
            <p:cNvSpPr txBox="1"/>
            <p:nvPr/>
          </p:nvSpPr>
          <p:spPr>
            <a:xfrm>
              <a:off x="20217509" y="22701381"/>
              <a:ext cx="409127"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-100</a:t>
              </a:r>
            </a:p>
          </p:txBody>
        </p:sp>
        <p:sp>
          <p:nvSpPr>
            <p:cNvPr id="247" name="TextBox 246"/>
            <p:cNvSpPr txBox="1"/>
            <p:nvPr/>
          </p:nvSpPr>
          <p:spPr>
            <a:xfrm>
              <a:off x="21269189" y="22701381"/>
              <a:ext cx="402492"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-50</a:t>
              </a:r>
            </a:p>
          </p:txBody>
        </p:sp>
        <p:sp>
          <p:nvSpPr>
            <p:cNvPr id="248" name="TextBox 247"/>
            <p:cNvSpPr txBox="1"/>
            <p:nvPr/>
          </p:nvSpPr>
          <p:spPr>
            <a:xfrm>
              <a:off x="22406914" y="22707508"/>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0</a:t>
              </a:r>
            </a:p>
          </p:txBody>
        </p:sp>
        <p:sp>
          <p:nvSpPr>
            <p:cNvPr id="249" name="TextBox 248"/>
            <p:cNvSpPr txBox="1"/>
            <p:nvPr/>
          </p:nvSpPr>
          <p:spPr>
            <a:xfrm>
              <a:off x="23508920" y="22701381"/>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50</a:t>
              </a:r>
            </a:p>
          </p:txBody>
        </p:sp>
        <p:sp>
          <p:nvSpPr>
            <p:cNvPr id="250" name="TextBox 249"/>
            <p:cNvSpPr txBox="1"/>
            <p:nvPr/>
          </p:nvSpPr>
          <p:spPr>
            <a:xfrm>
              <a:off x="24515054" y="22704034"/>
              <a:ext cx="428292"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100</a:t>
              </a:r>
            </a:p>
          </p:txBody>
        </p:sp>
        <p:sp>
          <p:nvSpPr>
            <p:cNvPr id="251" name="TextBox 250"/>
            <p:cNvSpPr txBox="1"/>
            <p:nvPr/>
          </p:nvSpPr>
          <p:spPr>
            <a:xfrm>
              <a:off x="25632069" y="22722467"/>
              <a:ext cx="405557"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150</a:t>
              </a:r>
            </a:p>
          </p:txBody>
        </p:sp>
      </p:grpSp>
      <p:pic>
        <p:nvPicPr>
          <p:cNvPr id="80" name="Picture 79"/>
          <p:cNvPicPr>
            <a:picLocks/>
          </p:cNvPicPr>
          <p:nvPr/>
        </p:nvPicPr>
        <p:blipFill>
          <a:blip r:embed="rId27">
            <a:extLst>
              <a:ext uri="{BEBA8EAE-BF5A-486C-A8C5-ECC9F3942E4B}">
                <a14:imgProps xmlns:a14="http://schemas.microsoft.com/office/drawing/2010/main">
                  <a14:imgLayer r:embed="rId2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8711338" y="22960700"/>
            <a:ext cx="7893206" cy="1956816"/>
          </a:xfrm>
          <a:prstGeom prst="rect">
            <a:avLst/>
          </a:prstGeom>
        </p:spPr>
      </p:pic>
      <p:grpSp>
        <p:nvGrpSpPr>
          <p:cNvPr id="252" name="Group 251"/>
          <p:cNvGrpSpPr/>
          <p:nvPr/>
        </p:nvGrpSpPr>
        <p:grpSpPr>
          <a:xfrm>
            <a:off x="19122502" y="24881792"/>
            <a:ext cx="6956163" cy="267307"/>
            <a:chOff x="19081463" y="22701381"/>
            <a:chExt cx="6956163" cy="267307"/>
          </a:xfrm>
        </p:grpSpPr>
        <p:sp>
          <p:nvSpPr>
            <p:cNvPr id="253" name="TextBox 252"/>
            <p:cNvSpPr txBox="1"/>
            <p:nvPr/>
          </p:nvSpPr>
          <p:spPr>
            <a:xfrm>
              <a:off x="19081463" y="22701381"/>
              <a:ext cx="44679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-150</a:t>
              </a:r>
            </a:p>
          </p:txBody>
        </p:sp>
        <p:sp>
          <p:nvSpPr>
            <p:cNvPr id="254" name="TextBox 253"/>
            <p:cNvSpPr txBox="1"/>
            <p:nvPr/>
          </p:nvSpPr>
          <p:spPr>
            <a:xfrm>
              <a:off x="20217509" y="22701381"/>
              <a:ext cx="409127"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-100</a:t>
              </a:r>
            </a:p>
          </p:txBody>
        </p:sp>
        <p:sp>
          <p:nvSpPr>
            <p:cNvPr id="255" name="TextBox 254"/>
            <p:cNvSpPr txBox="1"/>
            <p:nvPr/>
          </p:nvSpPr>
          <p:spPr>
            <a:xfrm>
              <a:off x="21269189" y="22701381"/>
              <a:ext cx="402492"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-50</a:t>
              </a:r>
            </a:p>
          </p:txBody>
        </p:sp>
        <p:sp>
          <p:nvSpPr>
            <p:cNvPr id="256" name="TextBox 255"/>
            <p:cNvSpPr txBox="1"/>
            <p:nvPr/>
          </p:nvSpPr>
          <p:spPr>
            <a:xfrm>
              <a:off x="22406914" y="22707508"/>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0</a:t>
              </a:r>
            </a:p>
          </p:txBody>
        </p:sp>
        <p:sp>
          <p:nvSpPr>
            <p:cNvPr id="257" name="TextBox 256"/>
            <p:cNvSpPr txBox="1"/>
            <p:nvPr/>
          </p:nvSpPr>
          <p:spPr>
            <a:xfrm>
              <a:off x="23508920" y="22701381"/>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50</a:t>
              </a:r>
            </a:p>
          </p:txBody>
        </p:sp>
        <p:sp>
          <p:nvSpPr>
            <p:cNvPr id="258" name="TextBox 257"/>
            <p:cNvSpPr txBox="1"/>
            <p:nvPr/>
          </p:nvSpPr>
          <p:spPr>
            <a:xfrm>
              <a:off x="24515054" y="22704034"/>
              <a:ext cx="428292"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100</a:t>
              </a:r>
            </a:p>
          </p:txBody>
        </p:sp>
        <p:sp>
          <p:nvSpPr>
            <p:cNvPr id="259" name="TextBox 258"/>
            <p:cNvSpPr txBox="1"/>
            <p:nvPr/>
          </p:nvSpPr>
          <p:spPr>
            <a:xfrm>
              <a:off x="25632069" y="22722467"/>
              <a:ext cx="405557"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150</a:t>
              </a:r>
            </a:p>
          </p:txBody>
        </p:sp>
      </p:grpSp>
      <p:grpSp>
        <p:nvGrpSpPr>
          <p:cNvPr id="260" name="Group 259"/>
          <p:cNvGrpSpPr/>
          <p:nvPr/>
        </p:nvGrpSpPr>
        <p:grpSpPr>
          <a:xfrm>
            <a:off x="18429349" y="23035366"/>
            <a:ext cx="324820" cy="1960941"/>
            <a:chOff x="18418010" y="20854040"/>
            <a:chExt cx="324820" cy="1960941"/>
          </a:xfrm>
        </p:grpSpPr>
        <p:sp>
          <p:nvSpPr>
            <p:cNvPr id="261" name="TextBox 260"/>
            <p:cNvSpPr txBox="1"/>
            <p:nvPr/>
          </p:nvSpPr>
          <p:spPr>
            <a:xfrm>
              <a:off x="18520190" y="20854040"/>
              <a:ext cx="114564" cy="246221"/>
            </a:xfrm>
            <a:prstGeom prst="rect">
              <a:avLst/>
            </a:prstGeom>
          </p:spPr>
          <p:txBody>
            <a:bodyPr wrap="square" numCol="1" spcCol="640080" rtlCol="0">
              <a:spAutoFit/>
            </a:bodyPr>
            <a:lstStyle/>
            <a:p>
              <a:pPr algn="just"/>
              <a:r>
                <a:rPr lang="en-US" sz="1000" dirty="0" smtClean="0">
                  <a:solidFill>
                    <a:schemeClr val="tx1">
                      <a:lumMod val="75000"/>
                      <a:lumOff val="25000"/>
                    </a:schemeClr>
                  </a:solidFill>
                </a:rPr>
                <a:t>0</a:t>
              </a:r>
            </a:p>
          </p:txBody>
        </p:sp>
        <p:sp>
          <p:nvSpPr>
            <p:cNvPr id="262" name="TextBox 261"/>
            <p:cNvSpPr txBox="1"/>
            <p:nvPr/>
          </p:nvSpPr>
          <p:spPr>
            <a:xfrm>
              <a:off x="18420820" y="21071991"/>
              <a:ext cx="318925" cy="246221"/>
            </a:xfrm>
            <a:prstGeom prst="rect">
              <a:avLst/>
            </a:prstGeom>
          </p:spPr>
          <p:txBody>
            <a:bodyPr wrap="square" numCol="1" spcCol="640080" rtlCol="0">
              <a:spAutoFit/>
            </a:bodyPr>
            <a:lstStyle/>
            <a:p>
              <a:pPr algn="r"/>
              <a:r>
                <a:rPr lang="en-US" sz="1000" dirty="0">
                  <a:solidFill>
                    <a:schemeClr val="tx1">
                      <a:lumMod val="75000"/>
                      <a:lumOff val="25000"/>
                    </a:schemeClr>
                  </a:solidFill>
                </a:rPr>
                <a:t>1</a:t>
              </a:r>
              <a:r>
                <a:rPr lang="en-US" sz="1000" dirty="0" smtClean="0">
                  <a:solidFill>
                    <a:schemeClr val="tx1">
                      <a:lumMod val="75000"/>
                      <a:lumOff val="25000"/>
                    </a:schemeClr>
                  </a:solidFill>
                </a:rPr>
                <a:t>0</a:t>
              </a:r>
            </a:p>
          </p:txBody>
        </p:sp>
        <p:sp>
          <p:nvSpPr>
            <p:cNvPr id="263" name="TextBox 262"/>
            <p:cNvSpPr txBox="1"/>
            <p:nvPr/>
          </p:nvSpPr>
          <p:spPr>
            <a:xfrm>
              <a:off x="18420821" y="2128582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20</a:t>
              </a:r>
            </a:p>
          </p:txBody>
        </p:sp>
        <p:sp>
          <p:nvSpPr>
            <p:cNvPr id="264" name="TextBox 263"/>
            <p:cNvSpPr txBox="1"/>
            <p:nvPr/>
          </p:nvSpPr>
          <p:spPr>
            <a:xfrm>
              <a:off x="18420820" y="21508716"/>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30</a:t>
              </a:r>
            </a:p>
          </p:txBody>
        </p:sp>
        <p:sp>
          <p:nvSpPr>
            <p:cNvPr id="265" name="TextBox 264"/>
            <p:cNvSpPr txBox="1"/>
            <p:nvPr/>
          </p:nvSpPr>
          <p:spPr>
            <a:xfrm>
              <a:off x="18423205" y="21719085"/>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40</a:t>
              </a:r>
            </a:p>
          </p:txBody>
        </p:sp>
        <p:sp>
          <p:nvSpPr>
            <p:cNvPr id="266" name="TextBox 265"/>
            <p:cNvSpPr txBox="1"/>
            <p:nvPr/>
          </p:nvSpPr>
          <p:spPr>
            <a:xfrm>
              <a:off x="18418010" y="21929844"/>
              <a:ext cx="318925" cy="246221"/>
            </a:xfrm>
            <a:prstGeom prst="rect">
              <a:avLst/>
            </a:prstGeom>
          </p:spPr>
          <p:txBody>
            <a:bodyPr wrap="square" numCol="1" spcCol="640080" rtlCol="0">
              <a:spAutoFit/>
            </a:bodyPr>
            <a:lstStyle/>
            <a:p>
              <a:pPr algn="r"/>
              <a:r>
                <a:rPr lang="en-US" sz="1000" dirty="0">
                  <a:solidFill>
                    <a:schemeClr val="tx1">
                      <a:lumMod val="75000"/>
                      <a:lumOff val="25000"/>
                    </a:schemeClr>
                  </a:solidFill>
                </a:rPr>
                <a:t>5</a:t>
              </a:r>
              <a:r>
                <a:rPr lang="en-US" sz="1000" dirty="0" smtClean="0">
                  <a:solidFill>
                    <a:schemeClr val="tx1">
                      <a:lumMod val="75000"/>
                      <a:lumOff val="25000"/>
                    </a:schemeClr>
                  </a:solidFill>
                </a:rPr>
                <a:t>0</a:t>
              </a:r>
            </a:p>
          </p:txBody>
        </p:sp>
        <p:sp>
          <p:nvSpPr>
            <p:cNvPr id="267" name="TextBox 266"/>
            <p:cNvSpPr txBox="1"/>
            <p:nvPr/>
          </p:nvSpPr>
          <p:spPr>
            <a:xfrm>
              <a:off x="18420819" y="22147661"/>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60</a:t>
              </a:r>
            </a:p>
          </p:txBody>
        </p:sp>
        <p:sp>
          <p:nvSpPr>
            <p:cNvPr id="268" name="TextBox 267"/>
            <p:cNvSpPr txBox="1"/>
            <p:nvPr/>
          </p:nvSpPr>
          <p:spPr>
            <a:xfrm>
              <a:off x="18423205" y="2236609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70</a:t>
              </a:r>
            </a:p>
          </p:txBody>
        </p:sp>
        <p:sp>
          <p:nvSpPr>
            <p:cNvPr id="269" name="TextBox 268"/>
            <p:cNvSpPr txBox="1"/>
            <p:nvPr/>
          </p:nvSpPr>
          <p:spPr>
            <a:xfrm>
              <a:off x="18423905" y="22568760"/>
              <a:ext cx="318925" cy="246221"/>
            </a:xfrm>
            <a:prstGeom prst="rect">
              <a:avLst/>
            </a:prstGeom>
          </p:spPr>
          <p:txBody>
            <a:bodyPr wrap="square" numCol="1" spcCol="640080" rtlCol="0">
              <a:spAutoFit/>
            </a:bodyPr>
            <a:lstStyle/>
            <a:p>
              <a:pPr algn="r"/>
              <a:r>
                <a:rPr lang="en-US" sz="1000" dirty="0" smtClean="0">
                  <a:solidFill>
                    <a:schemeClr val="tx1">
                      <a:lumMod val="75000"/>
                      <a:lumOff val="25000"/>
                    </a:schemeClr>
                  </a:solidFill>
                </a:rPr>
                <a:t>80</a:t>
              </a:r>
            </a:p>
          </p:txBody>
        </p:sp>
      </p:grpSp>
      <p:sp>
        <p:nvSpPr>
          <p:cNvPr id="89" name="TextBox 88"/>
          <p:cNvSpPr txBox="1"/>
          <p:nvPr/>
        </p:nvSpPr>
        <p:spPr>
          <a:xfrm>
            <a:off x="24569447" y="18667968"/>
            <a:ext cx="1960793" cy="553998"/>
          </a:xfrm>
          <a:prstGeom prst="rect">
            <a:avLst/>
          </a:prstGeom>
        </p:spPr>
        <p:txBody>
          <a:bodyPr wrap="none" numCol="1" spcCol="640080" rtlCol="0">
            <a:spAutoFit/>
          </a:bodyPr>
          <a:lstStyle/>
          <a:p>
            <a:pPr algn="r"/>
            <a:r>
              <a:rPr lang="en-US" sz="1000" b="1" dirty="0" smtClean="0">
                <a:solidFill>
                  <a:schemeClr val="bg1"/>
                </a:solidFill>
              </a:rPr>
              <a:t>Scotts Bluff National Monument</a:t>
            </a:r>
          </a:p>
          <a:p>
            <a:pPr algn="r"/>
            <a:r>
              <a:rPr lang="en-US" sz="1000" b="1" dirty="0" smtClean="0">
                <a:solidFill>
                  <a:schemeClr val="bg1"/>
                </a:solidFill>
              </a:rPr>
              <a:t>Lat. 44, Lon. -106</a:t>
            </a:r>
          </a:p>
          <a:p>
            <a:pPr algn="r"/>
            <a:r>
              <a:rPr lang="en-US" sz="1000" b="1" dirty="0" smtClean="0">
                <a:solidFill>
                  <a:schemeClr val="bg1"/>
                </a:solidFill>
              </a:rPr>
              <a:t>June-Oct. 2014-2017</a:t>
            </a:r>
          </a:p>
        </p:txBody>
      </p:sp>
      <p:sp>
        <p:nvSpPr>
          <p:cNvPr id="270" name="TextBox 269"/>
          <p:cNvSpPr txBox="1"/>
          <p:nvPr/>
        </p:nvSpPr>
        <p:spPr>
          <a:xfrm>
            <a:off x="24657611" y="20820402"/>
            <a:ext cx="1872629" cy="553998"/>
          </a:xfrm>
          <a:prstGeom prst="rect">
            <a:avLst/>
          </a:prstGeom>
        </p:spPr>
        <p:txBody>
          <a:bodyPr wrap="none" numCol="1" spcCol="640080" rtlCol="0">
            <a:spAutoFit/>
          </a:bodyPr>
          <a:lstStyle/>
          <a:p>
            <a:pPr algn="r"/>
            <a:r>
              <a:rPr lang="en-US" sz="1000" b="1" dirty="0" smtClean="0">
                <a:solidFill>
                  <a:schemeClr val="bg1"/>
                </a:solidFill>
              </a:rPr>
              <a:t>Gulf Islands National Seashore</a:t>
            </a:r>
          </a:p>
          <a:p>
            <a:pPr algn="r"/>
            <a:r>
              <a:rPr lang="en-US" sz="1000" b="1" dirty="0" smtClean="0">
                <a:solidFill>
                  <a:schemeClr val="bg1"/>
                </a:solidFill>
              </a:rPr>
              <a:t>Lat. 32.4, Lon. -89.8</a:t>
            </a:r>
          </a:p>
          <a:p>
            <a:pPr algn="r"/>
            <a:r>
              <a:rPr lang="en-US" sz="1000" b="1" dirty="0" smtClean="0">
                <a:solidFill>
                  <a:schemeClr val="bg1"/>
                </a:solidFill>
              </a:rPr>
              <a:t>June-Oct. 2014-2017</a:t>
            </a:r>
          </a:p>
        </p:txBody>
      </p:sp>
      <p:sp>
        <p:nvSpPr>
          <p:cNvPr id="271" name="TextBox 270"/>
          <p:cNvSpPr txBox="1"/>
          <p:nvPr/>
        </p:nvSpPr>
        <p:spPr>
          <a:xfrm>
            <a:off x="24423573" y="23051565"/>
            <a:ext cx="2106667" cy="553998"/>
          </a:xfrm>
          <a:prstGeom prst="rect">
            <a:avLst/>
          </a:prstGeom>
        </p:spPr>
        <p:txBody>
          <a:bodyPr wrap="none" numCol="1" spcCol="640080" rtlCol="0">
            <a:spAutoFit/>
          </a:bodyPr>
          <a:lstStyle/>
          <a:p>
            <a:pPr algn="r"/>
            <a:r>
              <a:rPr lang="en-US" sz="1000" b="1" dirty="0" smtClean="0">
                <a:solidFill>
                  <a:schemeClr val="bg1"/>
                </a:solidFill>
              </a:rPr>
              <a:t>Indiana Dunes National Lakeshore</a:t>
            </a:r>
          </a:p>
          <a:p>
            <a:pPr algn="r"/>
            <a:r>
              <a:rPr lang="en-US" sz="1000" b="1" dirty="0" smtClean="0">
                <a:solidFill>
                  <a:schemeClr val="bg1"/>
                </a:solidFill>
              </a:rPr>
              <a:t>Lat. 43.7, Lon. -89.1</a:t>
            </a:r>
          </a:p>
          <a:p>
            <a:pPr algn="r"/>
            <a:r>
              <a:rPr lang="en-US" sz="1000" b="1" dirty="0" smtClean="0">
                <a:solidFill>
                  <a:schemeClr val="bg1"/>
                </a:solidFill>
              </a:rPr>
              <a:t>June-Oct. 2014-2017</a:t>
            </a:r>
          </a:p>
        </p:txBody>
      </p:sp>
      <p:sp>
        <p:nvSpPr>
          <p:cNvPr id="90" name="TextBox 89"/>
          <p:cNvSpPr txBox="1"/>
          <p:nvPr/>
        </p:nvSpPr>
        <p:spPr>
          <a:xfrm>
            <a:off x="5191729" y="25166674"/>
            <a:ext cx="12943871" cy="1200329"/>
          </a:xfrm>
          <a:prstGeom prst="rect">
            <a:avLst/>
          </a:prstGeom>
        </p:spPr>
        <p:txBody>
          <a:bodyPr wrap="square" numCol="1" spcCol="640080" rtlCol="0">
            <a:spAutoFit/>
          </a:bodyPr>
          <a:lstStyle/>
          <a:p>
            <a:pPr algn="just"/>
            <a:r>
              <a:rPr lang="en-US" sz="2400" dirty="0" smtClean="0">
                <a:solidFill>
                  <a:schemeClr val="bg1"/>
                </a:solidFill>
              </a:rPr>
              <a:t>The limitations of the Suomi NPP VIIRS DNB make it difficult to get accurate results for high latitude regions such as Denali National Park and Preserve in Alaska. Extended daylight hours impact satellite data collection. Snow cover throughout the year contaminates data by over-reflecting nighttime lights. </a:t>
            </a:r>
          </a:p>
        </p:txBody>
      </p:sp>
      <p:sp>
        <p:nvSpPr>
          <p:cNvPr id="4" name="TextBox 3"/>
          <p:cNvSpPr txBox="1"/>
          <p:nvPr/>
        </p:nvSpPr>
        <p:spPr>
          <a:xfrm>
            <a:off x="23297151" y="12755994"/>
            <a:ext cx="1730987" cy="338554"/>
          </a:xfrm>
          <a:prstGeom prst="rect">
            <a:avLst/>
          </a:prstGeom>
        </p:spPr>
        <p:txBody>
          <a:bodyPr wrap="none" numCol="1" spcCol="640080" rtlCol="0">
            <a:spAutoFit/>
          </a:bodyPr>
          <a:lstStyle/>
          <a:p>
            <a:pPr algn="just"/>
            <a:r>
              <a:rPr lang="en-US" sz="1600" i="1" dirty="0" smtClean="0">
                <a:solidFill>
                  <a:schemeClr val="tx1">
                    <a:lumMod val="75000"/>
                    <a:lumOff val="25000"/>
                  </a:schemeClr>
                </a:solidFill>
              </a:rPr>
              <a:t>Florida &amp; Mississippi</a:t>
            </a:r>
            <a:endParaRPr lang="en-US" sz="1600" i="1" dirty="0" smtClean="0">
              <a:solidFill>
                <a:schemeClr val="tx1">
                  <a:lumMod val="75000"/>
                  <a:lumOff val="25000"/>
                </a:schemeClr>
              </a:solidFill>
            </a:endParaRPr>
          </a:p>
        </p:txBody>
      </p:sp>
      <p:sp>
        <p:nvSpPr>
          <p:cNvPr id="190" name="TextBox 189"/>
          <p:cNvSpPr txBox="1"/>
          <p:nvPr/>
        </p:nvSpPr>
        <p:spPr>
          <a:xfrm>
            <a:off x="23327805" y="13316288"/>
            <a:ext cx="723275" cy="338554"/>
          </a:xfrm>
          <a:prstGeom prst="rect">
            <a:avLst/>
          </a:prstGeom>
        </p:spPr>
        <p:txBody>
          <a:bodyPr wrap="none" numCol="1" spcCol="640080" rtlCol="0">
            <a:spAutoFit/>
          </a:bodyPr>
          <a:lstStyle/>
          <a:p>
            <a:pPr algn="just"/>
            <a:r>
              <a:rPr lang="en-US" sz="1600" i="1" dirty="0" smtClean="0">
                <a:solidFill>
                  <a:schemeClr val="tx1">
                    <a:lumMod val="75000"/>
                    <a:lumOff val="25000"/>
                  </a:schemeClr>
                </a:solidFill>
              </a:rPr>
              <a:t>Indiana</a:t>
            </a:r>
            <a:endParaRPr lang="en-US" sz="1600" i="1" dirty="0" smtClean="0">
              <a:solidFill>
                <a:schemeClr val="tx1">
                  <a:lumMod val="75000"/>
                  <a:lumOff val="25000"/>
                </a:schemeClr>
              </a:solidFill>
            </a:endParaRPr>
          </a:p>
        </p:txBody>
      </p:sp>
      <p:sp>
        <p:nvSpPr>
          <p:cNvPr id="191" name="TextBox 190"/>
          <p:cNvSpPr txBox="1"/>
          <p:nvPr/>
        </p:nvSpPr>
        <p:spPr>
          <a:xfrm>
            <a:off x="23299493" y="13936707"/>
            <a:ext cx="880882" cy="338554"/>
          </a:xfrm>
          <a:prstGeom prst="rect">
            <a:avLst/>
          </a:prstGeom>
        </p:spPr>
        <p:txBody>
          <a:bodyPr wrap="none" numCol="1" spcCol="640080" rtlCol="0">
            <a:spAutoFit/>
          </a:bodyPr>
          <a:lstStyle/>
          <a:p>
            <a:pPr algn="just"/>
            <a:r>
              <a:rPr lang="en-US" sz="1600" i="1" dirty="0" smtClean="0">
                <a:solidFill>
                  <a:schemeClr val="tx1">
                    <a:lumMod val="75000"/>
                    <a:lumOff val="25000"/>
                  </a:schemeClr>
                </a:solidFill>
              </a:rPr>
              <a:t>Nebraska</a:t>
            </a:r>
            <a:endParaRPr lang="en-US" sz="1600" i="1" dirty="0" smtClean="0">
              <a:solidFill>
                <a:schemeClr val="tx1">
                  <a:lumMod val="75000"/>
                  <a:lumOff val="25000"/>
                </a:schemeClr>
              </a:solidFill>
            </a:endParaRPr>
          </a:p>
        </p:txBody>
      </p:sp>
      <p:sp>
        <p:nvSpPr>
          <p:cNvPr id="192" name="TextBox 191"/>
          <p:cNvSpPr txBox="1"/>
          <p:nvPr/>
        </p:nvSpPr>
        <p:spPr>
          <a:xfrm>
            <a:off x="23293446" y="14510705"/>
            <a:ext cx="718466" cy="338554"/>
          </a:xfrm>
          <a:prstGeom prst="rect">
            <a:avLst/>
          </a:prstGeom>
        </p:spPr>
        <p:txBody>
          <a:bodyPr wrap="none" numCol="1" spcCol="640080" rtlCol="0">
            <a:spAutoFit/>
          </a:bodyPr>
          <a:lstStyle/>
          <a:p>
            <a:pPr algn="just"/>
            <a:r>
              <a:rPr lang="en-US" sz="1600" i="1" dirty="0" smtClean="0">
                <a:solidFill>
                  <a:schemeClr val="tx1">
                    <a:lumMod val="75000"/>
                    <a:lumOff val="25000"/>
                  </a:schemeClr>
                </a:solidFill>
              </a:rPr>
              <a:t>Alaska</a:t>
            </a:r>
            <a:endParaRPr lang="en-US" sz="1600" i="1" dirty="0" smtClean="0">
              <a:solidFill>
                <a:schemeClr val="tx1">
                  <a:lumMod val="75000"/>
                  <a:lumOff val="25000"/>
                </a:schemeClr>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TotalTime>
  <Words>799</Words>
  <Application>Microsoft Office PowerPoint</Application>
  <PresentationFormat>Custom</PresentationFormat>
  <Paragraphs>141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Roboto</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Hink, Julia R. (LARC-E3)[SSAI DEVELOP]</cp:lastModifiedBy>
  <cp:revision>158</cp:revision>
  <dcterms:created xsi:type="dcterms:W3CDTF">2017-06-02T16:06:25Z</dcterms:created>
  <dcterms:modified xsi:type="dcterms:W3CDTF">2018-08-06T14:37:15Z</dcterms:modified>
</cp:coreProperties>
</file>