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80" r:id="rId13"/>
    <p:sldId id="281" r:id="rId14"/>
    <p:sldId id="277" r:id="rId15"/>
    <p:sldId id="278" r:id="rId16"/>
    <p:sldId id="282" r:id="rId17"/>
    <p:sldId id="279" r:id="rId18"/>
    <p:sldId id="272" r:id="rId19"/>
    <p:sldId id="273" r:id="rId20"/>
    <p:sldId id="274"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 id="1" name="Clayton, Amanda L. (LARC-E3)[SSAI DEVELOP]" initials="CAL(D"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9EA6"/>
    <a:srgbClr val="EB402C"/>
    <a:srgbClr val="F09035"/>
    <a:srgbClr val="FEF94A"/>
    <a:srgbClr val="74FAFC"/>
    <a:srgbClr val="3B82F9"/>
    <a:srgbClr val="1F45F8"/>
    <a:srgbClr val="75ABDB"/>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22A8F9-8CA0-4369-9B5A-F11F1FE97A08}">
  <a:tblStyle styleId="{EA22A8F9-8CA0-4369-9B5A-F11F1FE97A08}"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0"/>
    <p:restoredTop sz="80952"/>
  </p:normalViewPr>
  <p:slideViewPr>
    <p:cSldViewPr snapToGrid="0" snapToObjects="1">
      <p:cViewPr varScale="1">
        <p:scale>
          <a:sx n="90" d="100"/>
          <a:sy n="90" d="100"/>
        </p:scale>
        <p:origin x="10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715485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dirty="0">
                <a:solidFill>
                  <a:srgbClr val="000000"/>
                </a:solidFill>
              </a:rPr>
              <a:t>We are the Colorado River Basin Water Resources </a:t>
            </a:r>
            <a:r>
              <a:rPr lang="en-US" dirty="0" smtClean="0">
                <a:solidFill>
                  <a:srgbClr val="000000"/>
                </a:solidFill>
              </a:rPr>
              <a:t>team and this</a:t>
            </a:r>
            <a:r>
              <a:rPr lang="en-US" baseline="0" dirty="0" smtClean="0">
                <a:solidFill>
                  <a:srgbClr val="000000"/>
                </a:solidFill>
              </a:rPr>
              <a:t> summer we utilized NASA Earth Observations to evaluate invasive species cover in riparian areas of the Colorado River Basin.</a:t>
            </a:r>
            <a:endParaRPr lang="en-US" dirty="0">
              <a:solidFill>
                <a:srgbClr val="000000"/>
              </a:solidFill>
            </a:endParaRPr>
          </a:p>
          <a:p>
            <a:pPr marL="0" marR="0" lvl="0" indent="0" algn="l" rtl="0">
              <a:lnSpc>
                <a:spcPct val="100000"/>
              </a:lnSpc>
              <a:spcBef>
                <a:spcPts val="0"/>
              </a:spcBef>
              <a:spcAft>
                <a:spcPts val="0"/>
              </a:spcAft>
              <a:buClr>
                <a:srgbClr val="FF0000"/>
              </a:buClr>
              <a:buSzPct val="25000"/>
              <a:buFont typeface="Calibri"/>
              <a:buNone/>
            </a:pPr>
            <a:endParaRPr dirty="0">
              <a:solidFill>
                <a:srgbClr val="FF0000"/>
              </a:solidFill>
            </a:endParaRPr>
          </a:p>
        </p:txBody>
      </p:sp>
      <p:sp>
        <p:nvSpPr>
          <p:cNvPr id="86" name="Shape 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42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5" name="Shape 27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57200" marR="0" lvl="0" indent="-228600" algn="l" rtl="0">
              <a:spcBef>
                <a:spcPts val="0"/>
              </a:spcBef>
              <a:buChar char="●"/>
            </a:pPr>
            <a:r>
              <a:rPr lang="en-US" dirty="0" smtClean="0"/>
              <a:t>To </a:t>
            </a:r>
            <a:r>
              <a:rPr lang="en-US" dirty="0"/>
              <a:t>inform 2016 models of tamarisk cover, we conducted field work in parts of the Colorado River Basin during the term in June 2017. We followed an opportunistic field sampling methodology, </a:t>
            </a:r>
            <a:r>
              <a:rPr lang="en-US" dirty="0" smtClean="0"/>
              <a:t>collecting </a:t>
            </a:r>
            <a:r>
              <a:rPr lang="en-US" dirty="0"/>
              <a:t>observations with varying levels of percent tamarisk cover within a </a:t>
            </a:r>
            <a:r>
              <a:rPr lang="en-US" dirty="0" smtClean="0"/>
              <a:t>7.32m </a:t>
            </a:r>
            <a:r>
              <a:rPr lang="en-US" dirty="0"/>
              <a:t>radius circular plots.</a:t>
            </a:r>
          </a:p>
          <a:p>
            <a:pPr marL="457200" marR="0" lvl="0" indent="-304800" algn="l" rtl="0">
              <a:spcBef>
                <a:spcPts val="0"/>
              </a:spcBef>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The image on the left shows multiple sampling site locations within the riparian zone of the Colorado </a:t>
            </a:r>
            <a:r>
              <a:rPr lang="en-US" sz="1200" b="0" i="0" u="none" strike="noStrike" cap="none" dirty="0" smtClean="0">
                <a:solidFill>
                  <a:schemeClr val="dk1"/>
                </a:solidFill>
                <a:latin typeface="Calibri"/>
                <a:ea typeface="Calibri"/>
                <a:cs typeface="Calibri"/>
                <a:sym typeface="Calibri"/>
              </a:rPr>
              <a:t>River just </a:t>
            </a:r>
            <a:r>
              <a:rPr lang="en-US" sz="1200" b="0" i="0" u="none" strike="noStrike" cap="none" dirty="0">
                <a:solidFill>
                  <a:schemeClr val="dk1"/>
                </a:solidFill>
                <a:latin typeface="Calibri"/>
                <a:ea typeface="Calibri"/>
                <a:cs typeface="Calibri"/>
                <a:sym typeface="Calibri"/>
              </a:rPr>
              <a:t>West of </a:t>
            </a:r>
            <a:r>
              <a:rPr lang="en-US" sz="1200" b="0" i="0" u="none" strike="noStrike" cap="none" dirty="0" smtClean="0">
                <a:solidFill>
                  <a:schemeClr val="dk1"/>
                </a:solidFill>
                <a:latin typeface="Calibri"/>
                <a:ea typeface="Calibri"/>
                <a:cs typeface="Calibri"/>
                <a:sym typeface="Calibri"/>
              </a:rPr>
              <a:t>Moab, </a:t>
            </a:r>
            <a:r>
              <a:rPr lang="en-US" sz="1200" b="0" i="0" u="none" strike="noStrike" cap="none" dirty="0">
                <a:solidFill>
                  <a:schemeClr val="dk1"/>
                </a:solidFill>
                <a:latin typeface="Calibri"/>
                <a:ea typeface="Calibri"/>
                <a:cs typeface="Calibri"/>
                <a:sym typeface="Calibri"/>
              </a:rPr>
              <a:t>Utah. </a:t>
            </a:r>
          </a:p>
          <a:p>
            <a:pPr marL="457200" marR="0" lvl="0" indent="-228600" algn="l" rtl="0">
              <a:spcBef>
                <a:spcPts val="0"/>
              </a:spcBef>
              <a:buChar char="●"/>
            </a:pPr>
            <a:r>
              <a:rPr lang="en-US" sz="1200" b="0" i="0" u="none" strike="noStrike" cap="none" dirty="0">
                <a:solidFill>
                  <a:schemeClr val="dk1"/>
                </a:solidFill>
                <a:latin typeface="Calibri"/>
                <a:ea typeface="Calibri"/>
                <a:cs typeface="Calibri"/>
                <a:sym typeface="Calibri"/>
              </a:rPr>
              <a:t>The image on the right shows the </a:t>
            </a:r>
            <a:r>
              <a:rPr lang="en-US" dirty="0"/>
              <a:t>circular plots</a:t>
            </a:r>
            <a:r>
              <a:rPr lang="en-US" sz="1200" b="0" i="0" u="none" strike="noStrike" cap="none" dirty="0">
                <a:solidFill>
                  <a:schemeClr val="dk1"/>
                </a:solidFill>
                <a:latin typeface="Calibri"/>
                <a:ea typeface="Calibri"/>
                <a:cs typeface="Calibri"/>
                <a:sym typeface="Calibri"/>
              </a:rPr>
              <a:t>. Species type, height, and percentage cover were recorded for all unique species within a plot. A distinction was made between living and dead tamarisk due to </a:t>
            </a:r>
            <a:r>
              <a:rPr lang="en-US" dirty="0"/>
              <a:t>their</a:t>
            </a:r>
            <a:r>
              <a:rPr lang="en-US" sz="1200" b="0" i="0" u="none" strike="noStrike" cap="none" dirty="0">
                <a:solidFill>
                  <a:schemeClr val="dk1"/>
                </a:solidFill>
                <a:latin typeface="Calibri"/>
                <a:ea typeface="Calibri"/>
                <a:cs typeface="Calibri"/>
                <a:sym typeface="Calibri"/>
              </a:rPr>
              <a:t> distinct spectral signature. </a:t>
            </a:r>
          </a:p>
          <a:p>
            <a:pPr marL="457200" marR="0" lvl="0" indent="-228600" algn="l" rtl="0">
              <a:spcBef>
                <a:spcPts val="0"/>
              </a:spcBef>
              <a:buChar char="●"/>
            </a:pPr>
            <a:r>
              <a:rPr lang="en-US" dirty="0"/>
              <a:t>Ancillary cover data collected in 2005 and 2006 from the Tamarisk Coalition was used to train 2006 models and absence points were collected from National Agricultural Imagery Program (NAIP) imagery to train both 2006 and 2016 models.</a:t>
            </a:r>
          </a:p>
          <a:p>
            <a:pPr marR="0" lvl="0" algn="l" rtl="0">
              <a:spcBef>
                <a:spcPts val="0"/>
              </a:spcBef>
              <a:buNone/>
            </a:pPr>
            <a:endParaRPr dirty="0"/>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https://</a:t>
            </a:r>
            <a:r>
              <a:rPr lang="en-US" sz="1200" b="0" i="0" u="none" strike="noStrike" cap="none" dirty="0" err="1">
                <a:solidFill>
                  <a:schemeClr val="dk1"/>
                </a:solidFill>
                <a:latin typeface="Calibri"/>
                <a:ea typeface="Calibri"/>
                <a:cs typeface="Calibri"/>
                <a:sym typeface="Calibri"/>
              </a:rPr>
              <a:t>earthengine.google.com</a:t>
            </a:r>
            <a:r>
              <a:rPr lang="en-US" sz="1200" b="0" i="0" u="none" strike="noStrike" cap="none" dirty="0">
                <a:solidFill>
                  <a:schemeClr val="dk1"/>
                </a:solidFill>
                <a:latin typeface="Calibri"/>
                <a:ea typeface="Calibri"/>
                <a:cs typeface="Calibri"/>
                <a:sym typeface="Calibri"/>
              </a:rPr>
              <a:t>; Points and polygon are data created by Daniel Carver, FC DEVELOP</a:t>
            </a:r>
          </a:p>
        </p:txBody>
      </p:sp>
      <p:sp>
        <p:nvSpPr>
          <p:cNvPr id="276" name="Shape 27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004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5" name="Shape 2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57200" marR="0" lvl="0" indent="-228600" algn="l" rtl="0">
              <a:spcBef>
                <a:spcPts val="0"/>
              </a:spcBef>
              <a:buChar char="●"/>
            </a:pPr>
            <a:r>
              <a:rPr lang="en-US" dirty="0"/>
              <a:t>For both the 2006 and 2016 cover maps we followed the same methodology. </a:t>
            </a:r>
          </a:p>
          <a:p>
            <a:pPr marL="457200" marR="0" lvl="0" indent="-228600" algn="l" rtl="0">
              <a:spcBef>
                <a:spcPts val="0"/>
              </a:spcBef>
              <a:buChar char="●"/>
            </a:pPr>
            <a:r>
              <a:rPr lang="en-US" dirty="0"/>
              <a:t>We first acquired imagery from Landsat 5 and 8 across the growing season of tamarisk (from April to November) and derived several vegetative indices from the raw bands. We were interested in mapping tamarisk in riparian corridors which were outlined using a methodology developed by the Arizona Water Resources I team with hydrologic and topographic data.</a:t>
            </a:r>
          </a:p>
          <a:p>
            <a:pPr marL="457200" marR="0" lvl="0" indent="-228600" algn="l" rtl="0">
              <a:spcBef>
                <a:spcPts val="0"/>
              </a:spcBef>
              <a:buChar char="●"/>
            </a:pPr>
            <a:r>
              <a:rPr lang="en-US" dirty="0"/>
              <a:t>We </a:t>
            </a:r>
            <a:r>
              <a:rPr lang="en-US" dirty="0" smtClean="0"/>
              <a:t>extracted </a:t>
            </a:r>
            <a:r>
              <a:rPr lang="en-US" dirty="0"/>
              <a:t>values </a:t>
            </a:r>
            <a:r>
              <a:rPr lang="en-US" dirty="0" smtClean="0"/>
              <a:t>from bands </a:t>
            </a:r>
            <a:r>
              <a:rPr lang="en-US" dirty="0"/>
              <a:t>and indices for </a:t>
            </a:r>
            <a:r>
              <a:rPr lang="en-US" dirty="0" smtClean="0"/>
              <a:t>our field </a:t>
            </a:r>
            <a:r>
              <a:rPr lang="en-US" dirty="0"/>
              <a:t>points. The raster values at these points were then used to train a machine learning algorithm called random forest in R and a suite of models in the US Geological Survey developed software, Software for Assisted Habitat Modeling (SAHM).</a:t>
            </a:r>
          </a:p>
          <a:p>
            <a:pPr marL="457200" marR="0" lvl="0" indent="-228600" algn="l" rtl="0">
              <a:spcBef>
                <a:spcPts val="0"/>
              </a:spcBef>
              <a:buChar char="●"/>
            </a:pPr>
            <a:r>
              <a:rPr lang="en-US" dirty="0"/>
              <a:t>We created two types of models and maps for each study year: a regression model which predicted continuous cover values </a:t>
            </a:r>
            <a:r>
              <a:rPr lang="en-US" dirty="0" smtClean="0"/>
              <a:t>and </a:t>
            </a:r>
            <a:r>
              <a:rPr lang="en-US" dirty="0"/>
              <a:t>a classification </a:t>
            </a:r>
            <a:r>
              <a:rPr lang="en-US" dirty="0" smtClean="0"/>
              <a:t>model.</a:t>
            </a:r>
            <a:endParaRPr lang="en-US" dirty="0"/>
          </a:p>
          <a:p>
            <a:pPr marL="457200" marR="0" lvl="0" indent="-228600" algn="l" rtl="0">
              <a:spcBef>
                <a:spcPts val="0"/>
              </a:spcBef>
              <a:buChar char="●"/>
            </a:pPr>
            <a:r>
              <a:rPr lang="en-US" dirty="0"/>
              <a:t>Our output maps were created using a two-step classification procedure where areas within riparian corridors that were predicted to be absent of tamarisk in the binary model were removed from maps produced by the continuous model. This procedure allowed us to highlight areas where </a:t>
            </a:r>
            <a:r>
              <a:rPr lang="en-US" dirty="0" smtClean="0"/>
              <a:t>our models </a:t>
            </a:r>
            <a:r>
              <a:rPr lang="en-US" dirty="0"/>
              <a:t>agree in tamarisk </a:t>
            </a:r>
            <a:r>
              <a:rPr lang="en-US" dirty="0" smtClean="0"/>
              <a:t>presence which </a:t>
            </a:r>
            <a:r>
              <a:rPr lang="en-US" dirty="0"/>
              <a:t>are most likely the areas of greatest concern for management. </a:t>
            </a:r>
          </a:p>
          <a:p>
            <a:pPr marR="0" lvl="0" algn="l" rtl="0">
              <a:spcBef>
                <a:spcPts val="0"/>
              </a:spcBef>
              <a:buNone/>
            </a:pPr>
            <a:endParaRPr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86" name="Shape 2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24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5" name="Shape 27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pPr>
            <a:r>
              <a:rPr lang="en-US" dirty="0" smtClean="0"/>
              <a:t>Here</a:t>
            </a:r>
            <a:r>
              <a:rPr lang="en-US" baseline="0" dirty="0" smtClean="0"/>
              <a:t> we compare predicted percent cover of tamarisk in 2006 (left) and 2016 (right). Both of these maps used Landsat imagery. Areas that are warmer colors indicate higher predicted tamarisk cover.</a:t>
            </a:r>
          </a:p>
          <a:p>
            <a:pPr marL="171450" marR="0" lvl="0" indent="-171450" algn="l" rtl="0">
              <a:spcBef>
                <a:spcPts val="0"/>
              </a:spcBef>
            </a:pPr>
            <a:r>
              <a:rPr lang="en-US" baseline="0" dirty="0" smtClean="0"/>
              <a:t>We see there is a considerable change in predicted tamarisk cover between 2006 and 2016.</a:t>
            </a:r>
          </a:p>
          <a:p>
            <a:pPr marL="171450" marR="0" lvl="0" indent="-171450" algn="l" rtl="0">
              <a:spcBef>
                <a:spcPts val="0"/>
              </a:spcBef>
            </a:pPr>
            <a:endParaRPr lang="en-US" baseline="0" dirty="0" smtClean="0"/>
          </a:p>
        </p:txBody>
      </p:sp>
      <p:sp>
        <p:nvSpPr>
          <p:cNvPr id="276" name="Shape 27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9184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5" name="Shape 27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pPr>
            <a:r>
              <a:rPr lang="en-US" dirty="0" smtClean="0"/>
              <a:t>Here</a:t>
            </a:r>
            <a:r>
              <a:rPr lang="en-US" baseline="0" dirty="0" smtClean="0"/>
              <a:t> we compare predicted percent cover of tamarisk in 2016 for models utilizing Landsat 8 imagery (left) and Sentinel imagery (right). </a:t>
            </a:r>
          </a:p>
          <a:p>
            <a:pPr marL="171450" marR="0" lvl="0" indent="-171450" algn="l" rtl="0">
              <a:spcBef>
                <a:spcPts val="0"/>
              </a:spcBef>
            </a:pPr>
            <a:r>
              <a:rPr lang="en-US" baseline="0" dirty="0" smtClean="0"/>
              <a:t>Models utilizing Sentinel imagery predict considerably higher tamarisk cover than models using Landsat 8 imagery.</a:t>
            </a:r>
          </a:p>
        </p:txBody>
      </p:sp>
      <p:sp>
        <p:nvSpPr>
          <p:cNvPr id="276" name="Shape 27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351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From our random forest outputs we assessed</a:t>
            </a:r>
            <a:r>
              <a:rPr lang="en-US" baseline="0" dirty="0" smtClean="0"/>
              <a:t> the relative importance of bands and indices in predicting tamarisk presence and absence or percent cover.</a:t>
            </a:r>
          </a:p>
          <a:p>
            <a:r>
              <a:rPr lang="en-US" baseline="0" dirty="0" smtClean="0"/>
              <a:t>The bands and indices shown in the table are ones that are important for both binary (presence/absence) and regression (continuous cover) models.</a:t>
            </a:r>
          </a:p>
          <a:p>
            <a:r>
              <a:rPr lang="en-US" baseline="0" dirty="0" smtClean="0"/>
              <a:t>The images below tables show how the indices classify different parts of the landscape. Note: each of the three indices picks out the riparian area very clearly.</a:t>
            </a:r>
          </a:p>
          <a:p>
            <a:endParaRPr lang="en-US" baseline="0" dirty="0" smtClean="0"/>
          </a:p>
          <a:p>
            <a:pPr>
              <a:buNone/>
            </a:pPr>
            <a:r>
              <a:rPr lang="en-US" b="1" baseline="0" dirty="0" smtClean="0"/>
              <a:t>Key: </a:t>
            </a:r>
            <a:r>
              <a:rPr lang="en-US" baseline="0" dirty="0" smtClean="0"/>
              <a:t>MNDWI = Modification of Normalized Difference Water Index; CTVI = Corrected Transformed Vegetation Index; GNDVI = Green Normalized Difference Vegetation Index; NDWI2 = Normalized Difference Water Index 2; SWIR = Short-wave Infrared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3294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a:t>
            </a:r>
            <a:r>
              <a:rPr lang="en-US" baseline="0" dirty="0" smtClean="0"/>
              <a:t> can assess how well each model predicts using a variety of metrics.</a:t>
            </a:r>
          </a:p>
          <a:p>
            <a:r>
              <a:rPr lang="en-US" baseline="0" dirty="0" smtClean="0"/>
              <a:t>Here, we show a confusion matrix for the Landsat 5, Landsat 8, and Sentinel 2 binary models.</a:t>
            </a:r>
          </a:p>
          <a:p>
            <a:r>
              <a:rPr lang="en-US" baseline="0" dirty="0" smtClean="0"/>
              <a:t>The green shaded areas show where our model accurately predicted the class of observed data. For example, the upper left quadrant of the first graph represents the number of training points where we observed tamarisk and our model accurately predicted tamarisk presence.</a:t>
            </a:r>
          </a:p>
          <a:p>
            <a:r>
              <a:rPr lang="en-US" baseline="0" dirty="0" smtClean="0"/>
              <a:t>The red shaded areas show where our model fails to accurately predict. For example, the upper right quadrant of the first graph represents the number of training points where we observed absence but the model inaccurately predicted tamarisk presence. </a:t>
            </a:r>
          </a:p>
          <a:p>
            <a:r>
              <a:rPr lang="en-US" baseline="0" dirty="0" smtClean="0"/>
              <a:t>We can see in comparing the upper right quadrants of the graphs between Landsat 5 and Landsat 8 that the model using Landsat 5 imagery predicts more false positives (i.e. observed absence, predicted presence) than the model of Landsat 8.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35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a:t>
            </a:r>
            <a:r>
              <a:rPr lang="en-US" baseline="0" dirty="0" smtClean="0"/>
              <a:t> used regression map outputs to visualize changes in predicted tamarisk cover between 2006 and 2016. </a:t>
            </a:r>
          </a:p>
          <a:p>
            <a:r>
              <a:rPr lang="en-US" baseline="0" dirty="0" smtClean="0"/>
              <a:t>Here, we show changes in tamarisk percent cover. Pixels that are colored represent areas where tamarisk has either increased substantially between 2006 and 2016 (&gt;20% increase; warmer colors) or decreased substantially (&gt;20% decrease; cooler colors). </a:t>
            </a:r>
          </a:p>
          <a:p>
            <a:r>
              <a:rPr lang="en-US" baseline="0" dirty="0" smtClean="0"/>
              <a:t>Gray shaded areas represent treatment polygons where there has been known management of tamarisk.</a:t>
            </a:r>
          </a:p>
          <a:p>
            <a:r>
              <a:rPr lang="en-US" baseline="0" dirty="0" smtClean="0"/>
              <a:t>We can see that in these two areas there is a considerable net decrease in predicted tamarisk cover.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6463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 detected a decrease in tamarisk cover between 2006 and 2016. This could be an ecologically real effect,</a:t>
            </a:r>
            <a:r>
              <a:rPr lang="en-US" baseline="0" dirty="0" smtClean="0"/>
              <a:t> but could also be a result of the 2006 model over-predicting tamarisk cover (as was seen in the maps and model evaluation).</a:t>
            </a:r>
          </a:p>
          <a:p>
            <a:r>
              <a:rPr lang="en-US" baseline="0" dirty="0" smtClean="0"/>
              <a:t>We found that models utilizing Landsat 8 imagery mapped lower tamarisk cover compared to models utilizing Sentinel imagery.</a:t>
            </a:r>
          </a:p>
          <a:p>
            <a:r>
              <a:rPr lang="en-US" baseline="0" dirty="0" smtClean="0"/>
              <a:t>Our models for 2006 and 2016 could be improved with more cover training data, particularly for areas with high tamarisk cover. Identifying existing high cover, monoculture stands is important in guiding management, however most of our cover data represented areas of patchy tamarisk cover.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6176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5" name="Shape 36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SzPct val="25000"/>
            </a:pPr>
            <a:r>
              <a:rPr lang="en-US" sz="1200" b="0" i="0" u="none" strike="noStrike" cap="none" dirty="0" smtClean="0">
                <a:solidFill>
                  <a:schemeClr val="dk1"/>
                </a:solidFill>
                <a:latin typeface="Calibri"/>
                <a:ea typeface="Calibri"/>
                <a:cs typeface="Calibri"/>
                <a:sym typeface="Calibri"/>
              </a:rPr>
              <a:t>Future work on this project will aim to understand the consequences of tamarisk in the Colorado River Basin by</a:t>
            </a:r>
            <a:r>
              <a:rPr lang="en-US" sz="1200" b="0" i="0" u="none" strike="noStrike" cap="none" baseline="0" dirty="0" smtClean="0">
                <a:solidFill>
                  <a:schemeClr val="dk1"/>
                </a:solidFill>
                <a:latin typeface="Calibri"/>
                <a:ea typeface="Calibri"/>
                <a:cs typeface="Calibri"/>
                <a:sym typeface="Calibri"/>
              </a:rPr>
              <a:t> estimating water loss due to evapotranspiration in tamarisk.</a:t>
            </a:r>
          </a:p>
          <a:p>
            <a:pPr marL="171450" marR="0" lvl="0" indent="-171450" algn="l" rtl="0">
              <a:spcBef>
                <a:spcPts val="0"/>
              </a:spcBef>
              <a:buSzPct val="25000"/>
            </a:pPr>
            <a:r>
              <a:rPr lang="en-US" sz="1200" b="0" i="0" u="none" strike="noStrike" cap="none" baseline="0" dirty="0" smtClean="0">
                <a:solidFill>
                  <a:schemeClr val="dk1"/>
                </a:solidFill>
                <a:latin typeface="Calibri"/>
                <a:ea typeface="Calibri"/>
                <a:cs typeface="Calibri"/>
                <a:sym typeface="Calibri"/>
              </a:rPr>
              <a:t>Further, a similar methodology to this project will be applied to other invasive species in the study area, such as Russian olive, to help distinguish between tamarisk, Russian olive, and other riparian vegetation.</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Image </a:t>
            </a:r>
            <a:r>
              <a:rPr lang="en-US" sz="1200" b="0" i="0" u="none" strike="noStrike" cap="none" dirty="0">
                <a:solidFill>
                  <a:schemeClr val="dk1"/>
                </a:solidFill>
                <a:latin typeface="Calibri"/>
                <a:ea typeface="Calibri"/>
                <a:cs typeface="Calibri"/>
                <a:sym typeface="Calibri"/>
              </a:rPr>
              <a:t>Source: Megan Vahsen, FC DEVELOP</a:t>
            </a:r>
          </a:p>
        </p:txBody>
      </p:sp>
      <p:sp>
        <p:nvSpPr>
          <p:cNvPr id="366" name="Shape 36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295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4" name="Shape 37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SzPct val="25000"/>
            </a:pPr>
            <a:r>
              <a:rPr lang="en-US" sz="1200" b="0" i="0" u="none" strike="noStrike" cap="none" dirty="0" smtClean="0">
                <a:solidFill>
                  <a:schemeClr val="dk1"/>
                </a:solidFill>
                <a:latin typeface="Calibri"/>
                <a:ea typeface="Calibri"/>
                <a:cs typeface="Calibri"/>
                <a:sym typeface="Calibri"/>
              </a:rPr>
              <a:t>We would</a:t>
            </a:r>
            <a:r>
              <a:rPr lang="en-US" sz="1200" b="0" i="0" u="none" strike="noStrike" cap="none" baseline="0" dirty="0" smtClean="0">
                <a:solidFill>
                  <a:schemeClr val="dk1"/>
                </a:solidFill>
                <a:latin typeface="Calibri"/>
                <a:ea typeface="Calibri"/>
                <a:cs typeface="Calibri"/>
                <a:sym typeface="Calibri"/>
              </a:rPr>
              <a:t> like to thank our science advisors and mentors for their guidance on this project.</a:t>
            </a:r>
          </a:p>
          <a:p>
            <a:pPr marL="171450" marR="0" lvl="0" indent="-171450" algn="l" rtl="0">
              <a:spcBef>
                <a:spcPts val="0"/>
              </a:spcBef>
              <a:buSzPct val="25000"/>
            </a:pPr>
            <a:r>
              <a:rPr lang="en-US" sz="1200" b="0" i="0" u="none" strike="noStrike" cap="none" baseline="0" dirty="0" smtClean="0">
                <a:solidFill>
                  <a:schemeClr val="dk1"/>
                </a:solidFill>
                <a:latin typeface="Calibri"/>
                <a:ea typeface="Calibri"/>
                <a:cs typeface="Calibri"/>
                <a:sym typeface="Calibri"/>
              </a:rPr>
              <a:t>We also thank the work of previous contributors from the Arizona Water Resources I team who worked on this project in spring 2017.</a:t>
            </a:r>
          </a:p>
          <a:p>
            <a:pPr marL="171450" marR="0" lvl="0" indent="-171450" algn="l" rtl="0">
              <a:spcBef>
                <a:spcPts val="0"/>
              </a:spcBef>
              <a:buSzPct val="25000"/>
            </a:pPr>
            <a:r>
              <a:rPr lang="en-US" sz="1200" b="0" i="0" u="none" strike="noStrike" cap="none" baseline="0" dirty="0" smtClean="0">
                <a:solidFill>
                  <a:schemeClr val="dk1"/>
                </a:solidFill>
                <a:latin typeface="Calibri"/>
                <a:ea typeface="Calibri"/>
                <a:cs typeface="Calibri"/>
                <a:sym typeface="Calibri"/>
              </a:rPr>
              <a:t>We acknowledge our partners from the US Geological Survey and the Walton Family Foundation for motivating this research.</a:t>
            </a:r>
          </a:p>
          <a:p>
            <a:pPr marL="171450" marR="0" lvl="0" indent="-171450" algn="l" rtl="0">
              <a:spcBef>
                <a:spcPts val="0"/>
              </a:spcBef>
              <a:buSzPct val="25000"/>
            </a:pPr>
            <a:endParaRPr sz="1200" b="0" i="0" u="none" strike="noStrike" cap="none" dirty="0">
              <a:solidFill>
                <a:schemeClr val="dk1"/>
              </a:solidFill>
              <a:latin typeface="Calibri"/>
              <a:ea typeface="Calibri"/>
              <a:cs typeface="Calibri"/>
              <a:sym typeface="Calibri"/>
            </a:endParaRPr>
          </a:p>
        </p:txBody>
      </p:sp>
      <p:sp>
        <p:nvSpPr>
          <p:cNvPr id="375" name="Shape 37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825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During this presentation we will first introduce the aims of this project in the context of the needs of our end-user, the Walton Family Foundation. We will then present our general methodology, results, conclusions and make suggestions for future work.</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Image Source: Brian Woodward, FC DEVELOP</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3" name="Shape 10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69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3" name="Shape 38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Image Source: Megan Vahsen, FC DEVELOP</a:t>
            </a:r>
          </a:p>
        </p:txBody>
      </p:sp>
      <p:sp>
        <p:nvSpPr>
          <p:cNvPr id="384" name="Shape 38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438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171450" lvl="0" indent="-171450">
              <a:spcBef>
                <a:spcPts val="0"/>
              </a:spcBef>
            </a:pPr>
            <a:r>
              <a:rPr lang="en-US" dirty="0" smtClean="0"/>
              <a:t>In much</a:t>
            </a:r>
            <a:r>
              <a:rPr lang="en-US" baseline="0" dirty="0" smtClean="0"/>
              <a:t> of the western United States, </a:t>
            </a:r>
            <a:r>
              <a:rPr lang="en-US" dirty="0" smtClean="0"/>
              <a:t>invasive species threaten invaluable</a:t>
            </a:r>
            <a:r>
              <a:rPr lang="en-US" baseline="0" dirty="0" smtClean="0"/>
              <a:t> riparian ecosystems. In particular, tamarisk or </a:t>
            </a:r>
            <a:r>
              <a:rPr lang="en-US" baseline="0" dirty="0" err="1" smtClean="0"/>
              <a:t>saltcedar</a:t>
            </a:r>
            <a:r>
              <a:rPr lang="en-US" baseline="0" dirty="0" smtClean="0"/>
              <a:t>, is of great ecological concern.</a:t>
            </a:r>
          </a:p>
          <a:p>
            <a:pPr marL="171450" lvl="0" indent="-171450">
              <a:spcBef>
                <a:spcPts val="0"/>
              </a:spcBef>
            </a:pPr>
            <a:r>
              <a:rPr lang="en-US" baseline="0" dirty="0" smtClean="0"/>
              <a:t>Although management efforts for tamarisk have been initiated, they are expensive and evaluations of their efficacy are scarce.</a:t>
            </a:r>
            <a:endParaRPr dirty="0"/>
          </a:p>
        </p:txBody>
      </p:sp>
      <p:sp>
        <p:nvSpPr>
          <p:cNvPr id="115" name="Shape 11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3110066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171450" lvl="0" indent="-171450" rtl="0">
              <a:spcBef>
                <a:spcPts val="0"/>
              </a:spcBef>
            </a:pPr>
            <a:r>
              <a:rPr lang="en-US" dirty="0" smtClean="0"/>
              <a:t>Our</a:t>
            </a:r>
            <a:r>
              <a:rPr lang="en-US" baseline="0" dirty="0" smtClean="0"/>
              <a:t> team, Colorado River Basin Water Resources, sought to quantify and map tamarisk in part of the Colorado River Basin in order to evaluate change in cover between 2006 and 2016.</a:t>
            </a:r>
          </a:p>
          <a:p>
            <a:pPr marL="171450" lvl="0" indent="-171450" rtl="0">
              <a:spcBef>
                <a:spcPts val="0"/>
              </a:spcBef>
            </a:pPr>
            <a:r>
              <a:rPr lang="en-US" baseline="0" dirty="0" smtClean="0"/>
              <a:t>This time period represents before and after implementation of intensive management of tamarisk in the study area.</a:t>
            </a:r>
          </a:p>
          <a:p>
            <a:pPr marL="171450" lvl="0" indent="-171450" rtl="0">
              <a:spcBef>
                <a:spcPts val="0"/>
              </a:spcBef>
            </a:pPr>
            <a:r>
              <a:rPr lang="en-US" baseline="0" dirty="0" smtClean="0"/>
              <a:t>We also sought to compare tamarisk cover maps produced using Landsat 8 imagery and recently available Sentinel 2 imagery.</a:t>
            </a:r>
            <a:endParaRPr dirty="0"/>
          </a:p>
        </p:txBody>
      </p:sp>
      <p:sp>
        <p:nvSpPr>
          <p:cNvPr id="123" name="Shape 12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4</a:t>
            </a:fld>
            <a:endParaRPr lang="en-US"/>
          </a:p>
        </p:txBody>
      </p:sp>
    </p:spTree>
    <p:extLst>
      <p:ext uri="{BB962C8B-B14F-4D97-AF65-F5344CB8AC3E}">
        <p14:creationId xmlns:p14="http://schemas.microsoft.com/office/powerpoint/2010/main" val="310366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57200" marR="0" lvl="0" indent="-228600" algn="l" rtl="0">
              <a:spcBef>
                <a:spcPts val="0"/>
              </a:spcBef>
              <a:buChar char="●"/>
            </a:pPr>
            <a:r>
              <a:rPr lang="en-US" dirty="0"/>
              <a:t>Our study area encompasses a portion of the Colorado River Basin as seen in the image on the right where the Upper Colorado River Basin is outlined in purple and our study area is outlined </a:t>
            </a:r>
            <a:r>
              <a:rPr lang="en-US" dirty="0" smtClean="0"/>
              <a:t>by the </a:t>
            </a:r>
            <a:r>
              <a:rPr lang="en-US" dirty="0"/>
              <a:t>green square.</a:t>
            </a:r>
          </a:p>
          <a:p>
            <a:pPr marL="457200" marR="0" lvl="0" indent="-228600" algn="l" rtl="0">
              <a:spcBef>
                <a:spcPts val="0"/>
              </a:spcBef>
              <a:buChar char="●"/>
            </a:pPr>
            <a:r>
              <a:rPr lang="en-US" dirty="0"/>
              <a:t>The climate in the Upper Colorado River Basin is semi-arid to arid. The basin ranges in elevation from 4,850 to 13,000 feet and features deep canyons and valleys predominantly composed of limestone, sandstone, and shale.</a:t>
            </a:r>
          </a:p>
          <a:p>
            <a:pPr marL="457200" marR="0" lvl="0" indent="-228600" algn="l" rtl="0">
              <a:spcBef>
                <a:spcPts val="0"/>
              </a:spcBef>
              <a:buChar char="●"/>
            </a:pPr>
            <a:r>
              <a:rPr lang="en-US" dirty="0"/>
              <a:t>Major rivers in this area are the Colorado, Dolores, and Green as noted on the left image. </a:t>
            </a:r>
          </a:p>
          <a:p>
            <a:pPr marL="0" marR="0" lvl="0" indent="0" algn="l" rtl="0">
              <a:spcBef>
                <a:spcPts val="0"/>
              </a:spcBef>
              <a:buSzPct val="25000"/>
              <a:buNone/>
            </a:pPr>
            <a:endParaRPr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Data from: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USGS National Map: National Hydrography Dataset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USGS National Map: Roadways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Natural Earth Data: State political boundaries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ESRI ArcMap: base map layer</a:t>
            </a:r>
          </a:p>
        </p:txBody>
      </p:sp>
      <p:sp>
        <p:nvSpPr>
          <p:cNvPr id="131" name="Shape 13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850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57200" marR="0" lvl="0" indent="-304800" algn="l" rtl="0">
              <a:spcBef>
                <a:spcPts val="0"/>
              </a:spcBef>
              <a:buClr>
                <a:schemeClr val="dk1"/>
              </a:buClr>
              <a:buSzPct val="100000"/>
              <a:buFont typeface="Calibri"/>
              <a:buChar char="●"/>
            </a:pPr>
            <a:r>
              <a:rPr lang="en-US" dirty="0"/>
              <a:t>Our study period was chosen to assess the efficacy of management of tamarisk in the Colorado River Basin. The tamarisk beetle was released as a biological control agent in 2001</a:t>
            </a:r>
            <a:r>
              <a:rPr lang="en-US" sz="1200" b="0" i="0" u="none" strike="noStrike" cap="none" dirty="0">
                <a:solidFill>
                  <a:schemeClr val="dk1"/>
                </a:solidFill>
                <a:latin typeface="Calibri"/>
                <a:ea typeface="Calibri"/>
                <a:cs typeface="Calibri"/>
                <a:sym typeface="Calibri"/>
              </a:rPr>
              <a:t> to mitigate the spread of tamarisk in riparian zones. </a:t>
            </a:r>
            <a:r>
              <a:rPr lang="en-US" dirty="0"/>
              <a:t>Management </a:t>
            </a:r>
            <a:r>
              <a:rPr lang="en-US" sz="1200" b="0" i="0" u="none" strike="noStrike" cap="none" dirty="0">
                <a:solidFill>
                  <a:schemeClr val="dk1"/>
                </a:solidFill>
                <a:latin typeface="Calibri"/>
                <a:ea typeface="Calibri"/>
                <a:cs typeface="Calibri"/>
                <a:sym typeface="Calibri"/>
              </a:rPr>
              <a:t>was further perpetuated by the Salt </a:t>
            </a:r>
            <a:r>
              <a:rPr lang="en-US" dirty="0"/>
              <a:t>Cedar and Russian Olive Control Demonstration Act </a:t>
            </a:r>
            <a:r>
              <a:rPr lang="en-US" dirty="0" smtClean="0"/>
              <a:t>in </a:t>
            </a:r>
            <a:r>
              <a:rPr lang="en-US" dirty="0"/>
              <a:t>2006. </a:t>
            </a:r>
          </a:p>
          <a:p>
            <a:pPr marL="457200" marR="0" lvl="0" indent="-228600" algn="l" rtl="0">
              <a:spcBef>
                <a:spcPts val="0"/>
              </a:spcBef>
              <a:buChar char="●"/>
            </a:pPr>
            <a:r>
              <a:rPr lang="en-US" dirty="0"/>
              <a:t>T</a:t>
            </a:r>
            <a:r>
              <a:rPr lang="en-US" sz="1200" b="0" i="0" u="none" strike="noStrike" cap="none" dirty="0">
                <a:solidFill>
                  <a:schemeClr val="dk1"/>
                </a:solidFill>
                <a:latin typeface="Calibri"/>
                <a:ea typeface="Calibri"/>
                <a:cs typeface="Calibri"/>
                <a:sym typeface="Calibri"/>
              </a:rPr>
              <a:t>amarisk cover has been successfully mapped using remote sensing in the Arkansas River and to a broader extent in the western United States. However, research is still needed to determine the effectiveness of this approach on distinguishing defoliated and dead tamarisk canopies.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Megan Vahsen, FC DEVELOP</a:t>
            </a:r>
          </a:p>
        </p:txBody>
      </p:sp>
      <p:sp>
        <p:nvSpPr>
          <p:cNvPr id="182" name="Shape 18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2853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Calibri"/>
              <a:buChar char="●"/>
            </a:pPr>
            <a:r>
              <a:rPr lang="en-US" dirty="0"/>
              <a:t>Management of invasive species in the </a:t>
            </a:r>
            <a:r>
              <a:rPr lang="en-US" sz="1200" b="0" i="0" u="none" strike="noStrike" cap="none" dirty="0">
                <a:solidFill>
                  <a:schemeClr val="dk1"/>
                </a:solidFill>
                <a:latin typeface="Calibri"/>
                <a:ea typeface="Calibri"/>
                <a:cs typeface="Calibri"/>
                <a:sym typeface="Calibri"/>
              </a:rPr>
              <a:t>The Colorado River Basin </a:t>
            </a:r>
            <a:r>
              <a:rPr lang="en-US" sz="1200" b="0" i="0" u="none" strike="noStrike" cap="none" dirty="0" smtClean="0">
                <a:solidFill>
                  <a:schemeClr val="dk1"/>
                </a:solidFill>
                <a:latin typeface="Calibri"/>
                <a:ea typeface="Calibri"/>
                <a:cs typeface="Calibri"/>
                <a:sym typeface="Calibri"/>
              </a:rPr>
              <a:t>is </a:t>
            </a:r>
            <a:r>
              <a:rPr lang="en-US" sz="1200" b="0" i="0" u="none" strike="noStrike" cap="none" dirty="0">
                <a:solidFill>
                  <a:schemeClr val="dk1"/>
                </a:solidFill>
                <a:latin typeface="Calibri"/>
                <a:ea typeface="Calibri"/>
                <a:cs typeface="Calibri"/>
                <a:sym typeface="Calibri"/>
              </a:rPr>
              <a:t>important, particularly because it is one of the most prominent river systems in the West, spanning 2,300 kilometers across seven </a:t>
            </a:r>
            <a:r>
              <a:rPr lang="en-US" sz="1200" b="0" i="0" u="none" strike="noStrike" cap="none" dirty="0" smtClean="0">
                <a:solidFill>
                  <a:schemeClr val="dk1"/>
                </a:solidFill>
                <a:latin typeface="Calibri"/>
                <a:ea typeface="Calibri"/>
                <a:cs typeface="Calibri"/>
                <a:sym typeface="Calibri"/>
              </a:rPr>
              <a:t>states</a:t>
            </a:r>
            <a:r>
              <a:rPr lang="en-US" dirty="0" smtClean="0"/>
              <a:t> </a:t>
            </a:r>
            <a:r>
              <a:rPr lang="en-US" dirty="0"/>
              <a:t>and supplying water to 40 million people.</a:t>
            </a:r>
          </a:p>
          <a:p>
            <a:pPr marL="171450" marR="0" lvl="0" indent="-171450" algn="l" rtl="0">
              <a:spcBef>
                <a:spcPts val="0"/>
              </a:spcBef>
              <a:buClr>
                <a:schemeClr val="dk1"/>
              </a:buClr>
              <a:buSzPct val="100000"/>
              <a:buFont typeface="Calibri"/>
              <a:buChar char="●"/>
            </a:pPr>
            <a:r>
              <a:rPr lang="en-US" dirty="0"/>
              <a:t>Riparian corridors of the Colorado River Basin are critical in maintaining water quality and ecosystem structure.</a:t>
            </a:r>
          </a:p>
          <a:p>
            <a:pPr marL="171450" marR="0" lvl="0" indent="-171450" algn="l" rtl="0">
              <a:spcBef>
                <a:spcPts val="0"/>
              </a:spcBef>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Tamarisk could be considered the most concerning invasive plant in the Colorado River Basin as it covers hundreds of thousands of acres and can form extremely dense monocultures. </a:t>
            </a:r>
          </a:p>
          <a:p>
            <a:pPr marL="171450" marR="0" lvl="0" indent="-171450" algn="l" rtl="0">
              <a:spcBef>
                <a:spcPts val="0"/>
              </a:spcBef>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Riparian zones dominated by tamarisk have been attributed with reduced water availability and habitat quality for </a:t>
            </a:r>
            <a:r>
              <a:rPr lang="en-US" sz="1200" b="0" i="0" u="none" strike="noStrike" cap="none" dirty="0" smtClean="0">
                <a:solidFill>
                  <a:schemeClr val="dk1"/>
                </a:solidFill>
                <a:latin typeface="Calibri"/>
                <a:ea typeface="Calibri"/>
                <a:cs typeface="Calibri"/>
                <a:sym typeface="Calibri"/>
              </a:rPr>
              <a:t>wildlife. </a:t>
            </a: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dirty="0"/>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Image Source: Julia Sullivan, FC DEVELOP</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688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57200" marR="0" lvl="0" indent="-228600" algn="l" rtl="0">
              <a:spcBef>
                <a:spcPts val="0"/>
              </a:spcBef>
              <a:buChar char="●"/>
            </a:pPr>
            <a:r>
              <a:rPr lang="en-US" dirty="0"/>
              <a:t>Our end-user, The Walton Family Foundation, is an organization motivated in improving river flows and riparian habitat particularly in the Colorado River Basin. </a:t>
            </a:r>
          </a:p>
          <a:p>
            <a:pPr marL="457200" marR="0" lvl="0" indent="-228600" algn="l" rtl="0">
              <a:spcBef>
                <a:spcPts val="0"/>
              </a:spcBef>
              <a:buChar char="●"/>
            </a:pPr>
            <a:r>
              <a:rPr lang="en-US" dirty="0"/>
              <a:t>The Walton Family Foundation has previously invested in invasive species management in the Colorado River Basin. </a:t>
            </a:r>
          </a:p>
          <a:p>
            <a:pPr marL="457200" marR="0" lvl="0" indent="-228600" algn="l" rtl="0">
              <a:spcBef>
                <a:spcPts val="0"/>
              </a:spcBef>
              <a:buChar char="●"/>
            </a:pPr>
            <a:r>
              <a:rPr lang="en-US" dirty="0"/>
              <a:t>Our work will help the Walton Family Foundation assess the effectiveness of previous management efforts and inform future efforts.</a:t>
            </a:r>
          </a:p>
          <a:p>
            <a:pPr marL="457200" marR="0" lvl="0" indent="-228600" algn="l" rtl="0">
              <a:spcBef>
                <a:spcPts val="0"/>
              </a:spcBef>
              <a:buChar char="●"/>
            </a:pPr>
            <a:r>
              <a:rPr lang="en-US" dirty="0"/>
              <a:t>Our partners at the US Geological Survey are similarly motivated to effectively manage invasive species and facilitate restoration of invaded areas.</a:t>
            </a: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Image Source: Brian Woodward, FC DEVELOP</a:t>
            </a:r>
          </a:p>
          <a:p>
            <a:pPr marL="0" marR="0" lvl="0" indent="0" algn="l" rtl="0">
              <a:spcBef>
                <a:spcPts val="0"/>
              </a:spcBef>
              <a:buSzPct val="25000"/>
              <a:buNone/>
            </a:pPr>
            <a:endParaRPr dirty="0"/>
          </a:p>
          <a:p>
            <a:pPr marL="0" marR="0" lvl="0" indent="0" algn="l" rtl="0">
              <a:spcBef>
                <a:spcPts val="0"/>
              </a:spcBef>
              <a:buSzPct val="25000"/>
              <a:buNone/>
            </a:pPr>
            <a:r>
              <a:rPr lang="en-US" dirty="0"/>
              <a:t>Quoted material acquired from:</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http://</a:t>
            </a:r>
            <a:r>
              <a:rPr lang="en-US" sz="1200" b="0" i="0" u="none" strike="noStrike" cap="none" dirty="0" err="1">
                <a:solidFill>
                  <a:schemeClr val="dk1"/>
                </a:solidFill>
                <a:latin typeface="Calibri"/>
                <a:ea typeface="Calibri"/>
                <a:cs typeface="Calibri"/>
                <a:sym typeface="Calibri"/>
              </a:rPr>
              <a:t>www.waltonfamilyfoundation.org</a:t>
            </a:r>
            <a:r>
              <a:rPr lang="en-US" sz="1200" b="0" i="0" u="none" strike="noStrike" cap="none" dirty="0">
                <a:solidFill>
                  <a:schemeClr val="dk1"/>
                </a:solidFill>
                <a:latin typeface="Calibri"/>
                <a:ea typeface="Calibri"/>
                <a:cs typeface="Calibri"/>
                <a:sym typeface="Calibri"/>
              </a:rPr>
              <a:t>/our-impact/environment/</a:t>
            </a:r>
            <a:r>
              <a:rPr lang="en-US" sz="1200" b="0" i="0" u="none" strike="noStrike" cap="none" dirty="0" err="1">
                <a:solidFill>
                  <a:schemeClr val="dk1"/>
                </a:solidFill>
                <a:latin typeface="Calibri"/>
                <a:ea typeface="Calibri"/>
                <a:cs typeface="Calibri"/>
                <a:sym typeface="Calibri"/>
              </a:rPr>
              <a:t>colorado</a:t>
            </a:r>
            <a:r>
              <a:rPr lang="en-US" sz="1200" b="0" i="0" u="none" strike="noStrike" cap="none" dirty="0">
                <a:solidFill>
                  <a:schemeClr val="dk1"/>
                </a:solidFill>
                <a:latin typeface="Calibri"/>
                <a:ea typeface="Calibri"/>
                <a:cs typeface="Calibri"/>
                <a:sym typeface="Calibri"/>
              </a:rPr>
              <a:t>-river</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https://www2.usgs.gov/ecosystems/</a:t>
            </a:r>
            <a:r>
              <a:rPr lang="en-US" sz="1200" b="0" i="0" u="none" strike="noStrike" cap="none" dirty="0" err="1">
                <a:solidFill>
                  <a:schemeClr val="dk1"/>
                </a:solidFill>
                <a:latin typeface="Calibri"/>
                <a:ea typeface="Calibri"/>
                <a:cs typeface="Calibri"/>
                <a:sym typeface="Calibri"/>
              </a:rPr>
              <a:t>invasive_species</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west.html</a:t>
            </a:r>
            <a:endParaRPr lang="en-US" sz="1200" b="0" i="0" u="none" strike="noStrike" cap="none" dirty="0">
              <a:solidFill>
                <a:schemeClr val="dk1"/>
              </a:solidFill>
              <a:latin typeface="Calibri"/>
              <a:ea typeface="Calibri"/>
              <a:cs typeface="Calibri"/>
              <a:sym typeface="Calibri"/>
            </a:endParaRPr>
          </a:p>
        </p:txBody>
      </p:sp>
      <p:sp>
        <p:nvSpPr>
          <p:cNvPr id="254" name="Shape 25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3302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57200" marR="0" lvl="0" indent="-228600" algn="l" rtl="0">
              <a:spcBef>
                <a:spcPts val="0"/>
              </a:spcBef>
              <a:buChar char="●"/>
            </a:pPr>
            <a:r>
              <a:rPr lang="en-US" dirty="0"/>
              <a:t>Assessing the change in tamarisk cover between 2006 and 2016 required acquiring imagery from both Landsat 5 Thematic Mapper and Landsat 8 Operational Land Imager and Thermal Infrared Sensor.</a:t>
            </a:r>
          </a:p>
          <a:p>
            <a:pPr marL="457200" marR="0" lvl="0" indent="-228600" algn="l" rtl="0">
              <a:spcBef>
                <a:spcPts val="0"/>
              </a:spcBef>
              <a:buChar char="●"/>
            </a:pPr>
            <a:r>
              <a:rPr lang="en-US" dirty="0"/>
              <a:t>We also were interested in comparing 2016 tamarisk cover maps produced using Landsat 8 imagery and maps using the European Space Agency’s Sentinel-2 Earth Observation. </a:t>
            </a:r>
          </a:p>
          <a:p>
            <a:pPr marL="457200" marR="0" lvl="0" indent="-228600" algn="l" rtl="0">
              <a:spcBef>
                <a:spcPts val="0"/>
              </a:spcBef>
              <a:buChar char="●"/>
            </a:pPr>
            <a:r>
              <a:rPr lang="en-US" dirty="0"/>
              <a:t>Sentinel-2 was launched in June 2015 and captures bands at higher spatial resolution than does Landsat 8.</a:t>
            </a: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Image Source: http://</a:t>
            </a:r>
            <a:r>
              <a:rPr lang="en-US" sz="1200" b="0" i="0" u="none" strike="noStrike" cap="none" dirty="0" err="1">
                <a:solidFill>
                  <a:schemeClr val="dk1"/>
                </a:solidFill>
                <a:latin typeface="Calibri"/>
                <a:ea typeface="Calibri"/>
                <a:cs typeface="Calibri"/>
                <a:sym typeface="Calibri"/>
              </a:rPr>
              <a:t>www.devpedia.developexchange.com</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dp</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index.php?title</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List_of_Satellite_Pictures</a:t>
            </a:r>
            <a:r>
              <a:rPr lang="en-US" sz="1200" b="0" i="0" u="none" strike="noStrike" cap="none" dirty="0">
                <a:solidFill>
                  <a:schemeClr val="dk1"/>
                </a:solidFill>
                <a:latin typeface="Calibri"/>
                <a:ea typeface="Calibri"/>
                <a:cs typeface="Calibri"/>
                <a:sym typeface="Calibri"/>
              </a:rPr>
              <a:t>, NASA DEVELOP</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64" name="Shape 26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760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pic>
        <p:nvPicPr>
          <p:cNvPr id="13" name="Shape 13"/>
          <p:cNvPicPr preferRelativeResize="0"/>
          <p:nvPr/>
        </p:nvPicPr>
        <p:blipFill/>
        <p:spPr>
          <a:xfrm>
            <a:off x="10953750" y="238125"/>
            <a:ext cx="870608" cy="741585"/>
          </a:xfrm>
          <a:prstGeom prst="rect">
            <a:avLst/>
          </a:prstGeom>
          <a:solidFill>
            <a:srgbClr val="FFFFFF"/>
          </a:solidFill>
          <a:ln>
            <a:noFill/>
          </a:ln>
        </p:spPr>
      </p:pic>
      <p:sp>
        <p:nvSpPr>
          <p:cNvPr id="14" name="Shape 14"/>
          <p:cNvSpPr txBox="1"/>
          <p:nvPr/>
        </p:nvSpPr>
        <p:spPr>
          <a:xfrm>
            <a:off x="8944500"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5" name="Shape 15"/>
          <p:cNvCxnSpPr/>
          <p:nvPr/>
        </p:nvCxnSpPr>
        <p:spPr>
          <a:xfrm>
            <a:off x="10930200"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 name="Shape 18"/>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19" name="Shape 19"/>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a:spLocks noGrp="1"/>
          </p:cNvSpPr>
          <p:nvPr>
            <p:ph type="pic" idx="2"/>
          </p:nvPr>
        </p:nvSpPr>
        <p:spPr>
          <a:xfrm>
            <a:off x="0" y="3456417"/>
            <a:ext cx="12192000" cy="3354936"/>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93665"/>
            <a:ext cx="10233148" cy="218605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5" name="Shape 25"/>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26" name="Shape 26"/>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a:spLocks noGrp="1"/>
          </p:cNvSpPr>
          <p:nvPr>
            <p:ph type="pic" idx="2"/>
          </p:nvPr>
        </p:nvSpPr>
        <p:spPr>
          <a:xfrm>
            <a:off x="0" y="931498"/>
            <a:ext cx="7008813" cy="5880478"/>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4" y="931499"/>
            <a:ext cx="3797207" cy="588047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12128"/>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2">
            <a:alphaModFix/>
          </a:blip>
          <a:srcRect/>
          <a:stretch/>
        </p:blipFill>
        <p:spPr>
          <a:xfrm>
            <a:off x="0" y="3437551"/>
            <a:ext cx="12192000" cy="6858000"/>
          </a:xfrm>
          <a:prstGeom prst="rect">
            <a:avLst/>
          </a:prstGeom>
          <a:noFill/>
          <a:ln>
            <a:noFill/>
          </a:ln>
        </p:spPr>
      </p:pic>
      <p:pic>
        <p:nvPicPr>
          <p:cNvPr id="32" name="Shape 32"/>
          <p:cNvPicPr preferRelativeResize="0"/>
          <p:nvPr/>
        </p:nvPicPr>
        <p:blipFill rotWithShape="1">
          <a:blip r:embed="rId3">
            <a:alphaModFix/>
          </a:blip>
          <a:srcRect/>
          <a:stretch/>
        </p:blipFill>
        <p:spPr>
          <a:xfrm>
            <a:off x="11233003" y="3570596"/>
            <a:ext cx="382561" cy="382561"/>
          </a:xfrm>
          <a:prstGeom prst="rect">
            <a:avLst/>
          </a:prstGeom>
          <a:noFill/>
          <a:ln>
            <a:noFill/>
          </a:ln>
        </p:spPr>
      </p:pic>
      <p:sp>
        <p:nvSpPr>
          <p:cNvPr id="33" name="Shape 33"/>
          <p:cNvSpPr txBox="1">
            <a:spLocks noGrp="1"/>
          </p:cNvSpPr>
          <p:nvPr>
            <p:ph type="title"/>
          </p:nvPr>
        </p:nvSpPr>
        <p:spPr>
          <a:xfrm>
            <a:off x="1000125" y="3794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 name="Shape 34"/>
          <p:cNvSpPr>
            <a:spLocks noGrp="1"/>
          </p:cNvSpPr>
          <p:nvPr>
            <p:ph type="pic" idx="2"/>
          </p:nvPr>
        </p:nvSpPr>
        <p:spPr>
          <a:xfrm>
            <a:off x="0" y="46648"/>
            <a:ext cx="12192000" cy="3390904"/>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5" name="Shape 35"/>
          <p:cNvSpPr txBox="1">
            <a:spLocks noGrp="1"/>
          </p:cNvSpPr>
          <p:nvPr>
            <p:ph type="body" idx="1"/>
          </p:nvPr>
        </p:nvSpPr>
        <p:spPr>
          <a:xfrm>
            <a:off x="1000125" y="4432151"/>
            <a:ext cx="10233148" cy="2194559"/>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p:nvPr/>
        </p:nvSpPr>
        <p:spPr>
          <a:xfrm>
            <a:off x="0" y="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Key Points 2">
    <p:spTree>
      <p:nvGrpSpPr>
        <p:cNvPr id="1" name="Shape 37"/>
        <p:cNvGrpSpPr/>
        <p:nvPr/>
      </p:nvGrpSpPr>
      <p:grpSpPr>
        <a:xfrm>
          <a:off x="0" y="0"/>
          <a:ext cx="0" cy="0"/>
          <a:chOff x="0" y="0"/>
          <a:chExt cx="0" cy="0"/>
        </a:xfrm>
      </p:grpSpPr>
      <p:pic>
        <p:nvPicPr>
          <p:cNvPr id="38" name="Shape 3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9" name="Shape 39"/>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40" name="Shape 40"/>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8261871" y="2383475"/>
            <a:ext cx="2961573" cy="4421729"/>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Shape 42"/>
          <p:cNvSpPr txBox="1">
            <a:spLocks noGrp="1"/>
          </p:cNvSpPr>
          <p:nvPr>
            <p:ph type="body" idx="2"/>
          </p:nvPr>
        </p:nvSpPr>
        <p:spPr>
          <a:xfrm>
            <a:off x="1000125" y="1102299"/>
            <a:ext cx="2958688" cy="104273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Shape 43"/>
          <p:cNvSpPr txBox="1">
            <a:spLocks noGrp="1"/>
          </p:cNvSpPr>
          <p:nvPr>
            <p:ph type="body" idx="3"/>
          </p:nvPr>
        </p:nvSpPr>
        <p:spPr>
          <a:xfrm>
            <a:off x="1000125" y="2376661"/>
            <a:ext cx="2958688" cy="4428544"/>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4"/>
          </p:nvPr>
        </p:nvSpPr>
        <p:spPr>
          <a:xfrm>
            <a:off x="8261871" y="1097604"/>
            <a:ext cx="2961573" cy="104273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5"/>
          </p:nvPr>
        </p:nvSpPr>
        <p:spPr>
          <a:xfrm>
            <a:off x="4496694" y="1097604"/>
            <a:ext cx="3227295" cy="104273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txBox="1">
            <a:spLocks noGrp="1"/>
          </p:cNvSpPr>
          <p:nvPr>
            <p:ph type="body" idx="6"/>
          </p:nvPr>
        </p:nvSpPr>
        <p:spPr>
          <a:xfrm>
            <a:off x="4496694" y="2376661"/>
            <a:ext cx="3227295" cy="4428544"/>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New Section">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0" name="Shape 50"/>
          <p:cNvPicPr preferRelativeResize="0"/>
          <p:nvPr/>
        </p:nvPicPr>
        <p:blipFill rotWithShape="1">
          <a:blip r:embed="rId3">
            <a:alphaModFix/>
          </a:blip>
          <a:srcRect/>
          <a:stretch/>
        </p:blipFill>
        <p:spPr>
          <a:xfrm>
            <a:off x="180864" y="641608"/>
            <a:ext cx="915295" cy="915295"/>
          </a:xfrm>
          <a:prstGeom prst="rect">
            <a:avLst/>
          </a:prstGeom>
          <a:noFill/>
          <a:ln>
            <a:noFill/>
          </a:ln>
        </p:spPr>
      </p:pic>
      <p:sp>
        <p:nvSpPr>
          <p:cNvPr id="51" name="Shape 51"/>
          <p:cNvSpPr txBox="1">
            <a:spLocks noGrp="1"/>
          </p:cNvSpPr>
          <p:nvPr>
            <p:ph type="title"/>
          </p:nvPr>
        </p:nvSpPr>
        <p:spPr>
          <a:xfrm>
            <a:off x="2291378" y="1129553"/>
            <a:ext cx="7562624" cy="1065007"/>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52" name="Shape 52"/>
          <p:cNvPicPr preferRelativeResize="0"/>
          <p:nvPr/>
        </p:nvPicPr>
        <p:blipFill rotWithShape="1">
          <a:blip r:embed="rId4">
            <a:alphaModFix/>
          </a:blip>
          <a:srcRect/>
          <a:stretch/>
        </p:blipFill>
        <p:spPr>
          <a:xfrm>
            <a:off x="8680329" y="2622253"/>
            <a:ext cx="912019" cy="912019"/>
          </a:xfrm>
          <a:prstGeom prst="rect">
            <a:avLst/>
          </a:prstGeom>
          <a:noFill/>
          <a:ln>
            <a:noFill/>
          </a:ln>
        </p:spPr>
      </p:pic>
      <p:sp>
        <p:nvSpPr>
          <p:cNvPr id="53" name="Shape 53"/>
          <p:cNvSpPr txBox="1">
            <a:spLocks noGrp="1"/>
          </p:cNvSpPr>
          <p:nvPr>
            <p:ph type="body" idx="1"/>
          </p:nvPr>
        </p:nvSpPr>
        <p:spPr>
          <a:xfrm>
            <a:off x="2291378" y="2302135"/>
            <a:ext cx="7562624" cy="405563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p:nvPr/>
        </p:nvSpPr>
        <p:spPr>
          <a:xfrm>
            <a:off x="0" y="6812672"/>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55"/>
        <p:cNvGrpSpPr/>
        <p:nvPr/>
      </p:nvGrpSpPr>
      <p:grpSpPr>
        <a:xfrm>
          <a:off x="0" y="0"/>
          <a:ext cx="0" cy="0"/>
          <a:chOff x="0" y="0"/>
          <a:chExt cx="0" cy="0"/>
        </a:xfrm>
      </p:grpSpPr>
      <p:pic>
        <p:nvPicPr>
          <p:cNvPr id="56" name="Shape 5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7" name="Shape 57"/>
          <p:cNvSpPr txBox="1">
            <a:spLocks noGrp="1"/>
          </p:cNvSpPr>
          <p:nvPr>
            <p:ph type="title"/>
          </p:nvPr>
        </p:nvSpPr>
        <p:spPr>
          <a:xfrm>
            <a:off x="1000125" y="365123"/>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p:nvPr/>
        </p:nvSpPr>
        <p:spPr>
          <a:xfrm>
            <a:off x="11144250" y="88726"/>
            <a:ext cx="577564" cy="495474"/>
          </a:xfrm>
          <a:prstGeom prst="hexagon">
            <a:avLst>
              <a:gd name="adj" fmla="val 25000"/>
              <a:gd name="vf" fmla="val 11547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9" name="Shape 59"/>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60" name="Shape 60"/>
          <p:cNvSpPr txBox="1">
            <a:spLocks noGrp="1"/>
          </p:cNvSpPr>
          <p:nvPr>
            <p:ph type="body" idx="1"/>
          </p:nvPr>
        </p:nvSpPr>
        <p:spPr>
          <a:xfrm>
            <a:off x="1172583" y="1697389"/>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txBox="1">
            <a:spLocks noGrp="1"/>
          </p:cNvSpPr>
          <p:nvPr>
            <p:ph type="body" idx="2"/>
          </p:nvPr>
        </p:nvSpPr>
        <p:spPr>
          <a:xfrm>
            <a:off x="1172582" y="3287942"/>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 name="Shape 62"/>
          <p:cNvSpPr txBox="1">
            <a:spLocks noGrp="1"/>
          </p:cNvSpPr>
          <p:nvPr>
            <p:ph type="body" idx="3"/>
          </p:nvPr>
        </p:nvSpPr>
        <p:spPr>
          <a:xfrm>
            <a:off x="1172583" y="4904821"/>
            <a:ext cx="9818919"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3" name="Shape 63"/>
          <p:cNvSpPr/>
          <p:nvPr/>
        </p:nvSpPr>
        <p:spPr>
          <a:xfrm>
            <a:off x="0" y="6420217"/>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600" i="1">
              <a:solidFill>
                <a:srgbClr val="757070"/>
              </a:solidFill>
              <a:latin typeface="Arial"/>
              <a:ea typeface="Arial"/>
              <a:cs typeface="Arial"/>
              <a:sym typeface="Arial"/>
            </a:endParaRPr>
          </a:p>
        </p:txBody>
      </p:sp>
      <p:pic>
        <p:nvPicPr>
          <p:cNvPr id="64" name="Shape 64"/>
          <p:cNvPicPr preferRelativeResize="0"/>
          <p:nvPr/>
        </p:nvPicPr>
        <p:blipFill rotWithShape="1">
          <a:blip r:embed="rId3">
            <a:alphaModFix/>
          </a:blip>
          <a:srcRect/>
          <a:stretch/>
        </p:blipFill>
        <p:spPr>
          <a:xfrm>
            <a:off x="11212103" y="114548"/>
            <a:ext cx="422908" cy="4279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65"/>
        <p:cNvGrpSpPr/>
        <p:nvPr/>
      </p:nvGrpSpPr>
      <p:grpSpPr>
        <a:xfrm>
          <a:off x="0" y="0"/>
          <a:ext cx="0" cy="0"/>
          <a:chOff x="0" y="0"/>
          <a:chExt cx="0" cy="0"/>
        </a:xfrm>
      </p:grpSpPr>
      <p:pic>
        <p:nvPicPr>
          <p:cNvPr id="66" name="Shape 6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Shape 67"/>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68" name="Shape 68"/>
          <p:cNvSpPr txBox="1">
            <a:spLocks noGrp="1"/>
          </p:cNvSpPr>
          <p:nvPr>
            <p:ph type="title"/>
          </p:nvPr>
        </p:nvSpPr>
        <p:spPr>
          <a:xfrm>
            <a:off x="1000125" y="365123"/>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a:spLocks noGrp="1"/>
          </p:cNvSpPr>
          <p:nvPr>
            <p:ph type="pic" idx="2"/>
          </p:nvPr>
        </p:nvSpPr>
        <p:spPr>
          <a:xfrm>
            <a:off x="5183187" y="931498"/>
            <a:ext cx="7008813" cy="5880782"/>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txBox="1">
            <a:spLocks noGrp="1"/>
          </p:cNvSpPr>
          <p:nvPr>
            <p:ph type="body" idx="1"/>
          </p:nvPr>
        </p:nvSpPr>
        <p:spPr>
          <a:xfrm>
            <a:off x="1000125" y="931498"/>
            <a:ext cx="3743996" cy="588078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p:nvPr/>
        </p:nvSpPr>
        <p:spPr>
          <a:xfrm>
            <a:off x="0" y="6812281"/>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Key Points">
    <p:spTree>
      <p:nvGrpSpPr>
        <p:cNvPr id="1" name="Shape 72"/>
        <p:cNvGrpSpPr/>
        <p:nvPr/>
      </p:nvGrpSpPr>
      <p:grpSpPr>
        <a:xfrm>
          <a:off x="0" y="0"/>
          <a:ext cx="0" cy="0"/>
          <a:chOff x="0" y="0"/>
          <a:chExt cx="0" cy="0"/>
        </a:xfrm>
      </p:grpSpPr>
      <p:pic>
        <p:nvPicPr>
          <p:cNvPr id="73" name="Shape 7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4" name="Shape 74"/>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75" name="Shape 75"/>
          <p:cNvSpPr txBox="1">
            <a:spLocks noGrp="1"/>
          </p:cNvSpPr>
          <p:nvPr>
            <p:ph type="body" idx="1"/>
          </p:nvPr>
        </p:nvSpPr>
        <p:spPr>
          <a:xfrm>
            <a:off x="4833257" y="5695687"/>
            <a:ext cx="6400015" cy="1114211"/>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2"/>
          </p:nvPr>
        </p:nvSpPr>
        <p:spPr>
          <a:xfrm>
            <a:off x="1000125" y="1165799"/>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txBox="1">
            <a:spLocks noGrp="1"/>
          </p:cNvSpPr>
          <p:nvPr>
            <p:ph type="body" idx="3"/>
          </p:nvPr>
        </p:nvSpPr>
        <p:spPr>
          <a:xfrm>
            <a:off x="4833257" y="1805049"/>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Shape 78"/>
          <p:cNvSpPr txBox="1">
            <a:spLocks noGrp="1"/>
          </p:cNvSpPr>
          <p:nvPr>
            <p:ph type="body" idx="4"/>
          </p:nvPr>
        </p:nvSpPr>
        <p:spPr>
          <a:xfrm>
            <a:off x="1000125" y="5058580"/>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5"/>
          </p:nvPr>
        </p:nvSpPr>
        <p:spPr>
          <a:xfrm>
            <a:off x="1000125" y="3063682"/>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6"/>
          </p:nvPr>
        </p:nvSpPr>
        <p:spPr>
          <a:xfrm>
            <a:off x="4833257" y="3732285"/>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Shape 81"/>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82" name="Shape 82"/>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entury Gothic"/>
              <a:buNone/>
              <a:defRPr sz="4400" b="0" i="0" u="none" strike="noStrike" cap="none">
                <a:solidFill>
                  <a:schemeClr val="dk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None/>
              <a:defRPr sz="28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None/>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0.emf"/><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33.tiff"/><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818" t="11452" r="39751" b="12811"/>
          <a:stretch/>
        </p:blipFill>
        <p:spPr>
          <a:xfrm>
            <a:off x="-8300" y="-1067"/>
            <a:ext cx="7478421" cy="6859067"/>
          </a:xfrm>
          <a:prstGeom prst="rect">
            <a:avLst/>
          </a:prstGeom>
        </p:spPr>
      </p:pic>
      <p:pic>
        <p:nvPicPr>
          <p:cNvPr id="89" name="Shape 89"/>
          <p:cNvPicPr preferRelativeResize="0"/>
          <p:nvPr/>
        </p:nvPicPr>
        <p:blipFill rotWithShape="1">
          <a:blip r:embed="rId4">
            <a:alphaModFix/>
          </a:blip>
          <a:srcRect/>
          <a:stretch/>
        </p:blipFill>
        <p:spPr>
          <a:xfrm>
            <a:off x="381" y="-2963"/>
            <a:ext cx="12192000" cy="6858000"/>
          </a:xfrm>
          <a:prstGeom prst="rect">
            <a:avLst/>
          </a:prstGeom>
          <a:noFill/>
          <a:ln>
            <a:noFill/>
          </a:ln>
        </p:spPr>
      </p:pic>
      <p:grpSp>
        <p:nvGrpSpPr>
          <p:cNvPr id="3" name="Group 2"/>
          <p:cNvGrpSpPr/>
          <p:nvPr/>
        </p:nvGrpSpPr>
        <p:grpSpPr>
          <a:xfrm>
            <a:off x="5049635" y="1128958"/>
            <a:ext cx="7323119" cy="5551242"/>
            <a:chOff x="4864373" y="1123210"/>
            <a:chExt cx="7323119" cy="5551242"/>
          </a:xfrm>
        </p:grpSpPr>
        <p:pic>
          <p:nvPicPr>
            <p:cNvPr id="90" name="Shape 90"/>
            <p:cNvPicPr preferRelativeResize="0"/>
            <p:nvPr/>
          </p:nvPicPr>
          <p:blipFill rotWithShape="1">
            <a:blip r:embed="rId5">
              <a:alphaModFix/>
            </a:blip>
            <a:srcRect/>
            <a:stretch/>
          </p:blipFill>
          <p:spPr>
            <a:xfrm>
              <a:off x="11105584" y="5915237"/>
              <a:ext cx="704813" cy="704813"/>
            </a:xfrm>
            <a:prstGeom prst="rect">
              <a:avLst/>
            </a:prstGeom>
            <a:noFill/>
            <a:ln>
              <a:noFill/>
            </a:ln>
          </p:spPr>
        </p:pic>
        <p:sp>
          <p:nvSpPr>
            <p:cNvPr id="91" name="Shape 91"/>
            <p:cNvSpPr txBox="1"/>
            <p:nvPr/>
          </p:nvSpPr>
          <p:spPr>
            <a:xfrm>
              <a:off x="4864373" y="1123210"/>
              <a:ext cx="7006904" cy="1436913"/>
            </a:xfrm>
            <a:prstGeom prst="rect">
              <a:avLst/>
            </a:prstGeom>
            <a:noFill/>
            <a:ln>
              <a:noFill/>
            </a:ln>
          </p:spPr>
          <p:txBody>
            <a:bodyPr lIns="91425" tIns="45700" rIns="91425" bIns="45700" anchor="ctr" anchorCtr="0">
              <a:noAutofit/>
            </a:bodyPr>
            <a:lstStyle/>
            <a:p>
              <a:pPr marL="0" marR="0" lvl="0" indent="0" algn="ctr" rtl="0">
                <a:lnSpc>
                  <a:spcPct val="80000"/>
                </a:lnSpc>
                <a:spcBef>
                  <a:spcPts val="0"/>
                </a:spcBef>
                <a:buClr>
                  <a:srgbClr val="75AADB"/>
                </a:buClr>
                <a:buSzPct val="25000"/>
                <a:buFont typeface="Century Gothic"/>
                <a:buNone/>
              </a:pPr>
              <a:r>
                <a:rPr lang="en-US" sz="4080" b="1" i="0" u="none" strike="noStrike" cap="none" dirty="0">
                  <a:solidFill>
                    <a:srgbClr val="75AADB"/>
                  </a:solidFill>
                  <a:latin typeface="Century Gothic"/>
                  <a:ea typeface="Century Gothic"/>
                  <a:cs typeface="Century Gothic"/>
                  <a:sym typeface="Century Gothic"/>
                </a:rPr>
                <a:t>COLORADO RIVER BASIN WATER RESOURCES</a:t>
              </a:r>
            </a:p>
          </p:txBody>
        </p:sp>
        <p:sp>
          <p:nvSpPr>
            <p:cNvPr id="92" name="Shape 92"/>
            <p:cNvSpPr txBox="1"/>
            <p:nvPr/>
          </p:nvSpPr>
          <p:spPr>
            <a:xfrm>
              <a:off x="5141658" y="2415921"/>
              <a:ext cx="6452334" cy="141810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AADB"/>
                </a:buClr>
                <a:buSzPct val="25000"/>
                <a:buFont typeface="Arial"/>
                <a:buNone/>
              </a:pPr>
              <a:r>
                <a:rPr lang="en-US" sz="2400" b="0" i="0" u="none" strike="noStrike" cap="none" dirty="0">
                  <a:solidFill>
                    <a:srgbClr val="75AADB"/>
                  </a:solidFill>
                  <a:latin typeface="Century Gothic"/>
                  <a:ea typeface="Century Gothic"/>
                  <a:cs typeface="Century Gothic"/>
                  <a:sym typeface="Century Gothic"/>
                </a:rPr>
                <a:t>Utilizing NASA Earth Observations to Evaluate Invasive Species Cover in Riparian Areas of the Colorado River Basin</a:t>
              </a:r>
            </a:p>
            <a:p>
              <a:pPr marL="0" marR="0" lvl="0" indent="0" algn="ctr" rtl="0">
                <a:lnSpc>
                  <a:spcPct val="90000"/>
                </a:lnSpc>
                <a:spcBef>
                  <a:spcPts val="1000"/>
                </a:spcBef>
                <a:buClr>
                  <a:srgbClr val="E97845"/>
                </a:buClr>
                <a:buSzPct val="25000"/>
                <a:buFont typeface="Arial"/>
                <a:buNone/>
              </a:pPr>
              <a:r>
                <a:rPr lang="en-US" sz="2000" b="0" i="0" u="none" strike="noStrike" cap="none" dirty="0">
                  <a:solidFill>
                    <a:srgbClr val="E97845"/>
                  </a:solidFill>
                  <a:latin typeface="Century Gothic"/>
                  <a:ea typeface="Century Gothic"/>
                  <a:cs typeface="Century Gothic"/>
                  <a:sym typeface="Century Gothic"/>
                </a:rPr>
                <a:t/>
              </a:r>
              <a:br>
                <a:rPr lang="en-US" sz="2000" b="0" i="0" u="none" strike="noStrike" cap="none" dirty="0">
                  <a:solidFill>
                    <a:srgbClr val="E97845"/>
                  </a:solidFill>
                  <a:latin typeface="Century Gothic"/>
                  <a:ea typeface="Century Gothic"/>
                  <a:cs typeface="Century Gothic"/>
                  <a:sym typeface="Century Gothic"/>
                </a:rPr>
              </a:br>
              <a:endParaRPr lang="en-US" sz="2000" b="0" i="0" u="none" strike="noStrike" cap="none" dirty="0">
                <a:solidFill>
                  <a:srgbClr val="E97845"/>
                </a:solidFill>
                <a:latin typeface="Century Gothic"/>
                <a:ea typeface="Century Gothic"/>
                <a:cs typeface="Century Gothic"/>
                <a:sym typeface="Century Gothic"/>
              </a:endParaRPr>
            </a:p>
          </p:txBody>
        </p:sp>
        <p:sp>
          <p:nvSpPr>
            <p:cNvPr id="93" name="Shape 93"/>
            <p:cNvSpPr txBox="1"/>
            <p:nvPr/>
          </p:nvSpPr>
          <p:spPr>
            <a:xfrm>
              <a:off x="5236714" y="5962678"/>
              <a:ext cx="6027357"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i="0" u="none" strike="noStrike" cap="none" dirty="0">
                  <a:solidFill>
                    <a:schemeClr val="lt1"/>
                  </a:solidFill>
                  <a:latin typeface="Century Gothic"/>
                  <a:ea typeface="Century Gothic"/>
                  <a:cs typeface="Century Gothic"/>
                  <a:sym typeface="Century Gothic"/>
                </a:rPr>
                <a:t>USGS at Colorado State University</a:t>
              </a:r>
            </a:p>
          </p:txBody>
        </p:sp>
        <p:sp>
          <p:nvSpPr>
            <p:cNvPr id="94" name="Shape 94"/>
            <p:cNvSpPr txBox="1"/>
            <p:nvPr/>
          </p:nvSpPr>
          <p:spPr>
            <a:xfrm>
              <a:off x="5225139" y="6335898"/>
              <a:ext cx="5628425"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i="1" dirty="0">
                  <a:solidFill>
                    <a:schemeClr val="lt1"/>
                  </a:solidFill>
                  <a:latin typeface="Century Gothic"/>
                  <a:ea typeface="Century Gothic"/>
                  <a:cs typeface="Century Gothic"/>
                  <a:sym typeface="Century Gothic"/>
                </a:rPr>
                <a:t>2017 Summer</a:t>
              </a:r>
            </a:p>
          </p:txBody>
        </p:sp>
        <p:sp>
          <p:nvSpPr>
            <p:cNvPr id="95" name="Shape 95"/>
            <p:cNvSpPr txBox="1"/>
            <p:nvPr/>
          </p:nvSpPr>
          <p:spPr>
            <a:xfrm>
              <a:off x="6097339" y="4509151"/>
              <a:ext cx="2800640" cy="41905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000" b="0" u="none" dirty="0">
                  <a:solidFill>
                    <a:srgbClr val="3A3A3A"/>
                  </a:solidFill>
                  <a:latin typeface="Century Gothic"/>
                  <a:ea typeface="Century Gothic"/>
                  <a:cs typeface="Century Gothic"/>
                  <a:sym typeface="Century Gothic"/>
                </a:rPr>
                <a:t>Emily Campbell</a:t>
              </a:r>
            </a:p>
          </p:txBody>
        </p:sp>
        <p:sp>
          <p:nvSpPr>
            <p:cNvPr id="96" name="Shape 96"/>
            <p:cNvSpPr txBox="1"/>
            <p:nvPr/>
          </p:nvSpPr>
          <p:spPr>
            <a:xfrm>
              <a:off x="6097335" y="5048287"/>
              <a:ext cx="2497141" cy="32651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000" b="0" u="none">
                  <a:solidFill>
                    <a:srgbClr val="3F3F3F"/>
                  </a:solidFill>
                  <a:latin typeface="Century Gothic"/>
                  <a:ea typeface="Century Gothic"/>
                  <a:cs typeface="Century Gothic"/>
                  <a:sym typeface="Century Gothic"/>
                </a:rPr>
                <a:t>Daniel Carver</a:t>
              </a:r>
            </a:p>
          </p:txBody>
        </p:sp>
        <p:sp>
          <p:nvSpPr>
            <p:cNvPr id="97" name="Shape 97"/>
            <p:cNvSpPr txBox="1"/>
            <p:nvPr/>
          </p:nvSpPr>
          <p:spPr>
            <a:xfrm>
              <a:off x="8823363" y="4054393"/>
              <a:ext cx="2497141" cy="32651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000" b="0" u="none">
                  <a:solidFill>
                    <a:srgbClr val="3F3F3F"/>
                  </a:solidFill>
                  <a:latin typeface="Century Gothic"/>
                  <a:ea typeface="Century Gothic"/>
                  <a:cs typeface="Century Gothic"/>
                  <a:sym typeface="Century Gothic"/>
                </a:rPr>
                <a:t>Julia Sullivan</a:t>
              </a:r>
            </a:p>
          </p:txBody>
        </p:sp>
        <p:sp>
          <p:nvSpPr>
            <p:cNvPr id="98" name="Shape 98"/>
            <p:cNvSpPr txBox="1"/>
            <p:nvPr/>
          </p:nvSpPr>
          <p:spPr>
            <a:xfrm>
              <a:off x="8823363" y="4506331"/>
              <a:ext cx="3364129" cy="40185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000" b="0" u="none">
                  <a:solidFill>
                    <a:srgbClr val="3F3F3F"/>
                  </a:solidFill>
                  <a:latin typeface="Century Gothic"/>
                  <a:ea typeface="Century Gothic"/>
                  <a:cs typeface="Century Gothic"/>
                  <a:sym typeface="Century Gothic"/>
                </a:rPr>
                <a:t>Chanin Tilakamonkul</a:t>
              </a:r>
            </a:p>
          </p:txBody>
        </p:sp>
        <p:sp>
          <p:nvSpPr>
            <p:cNvPr id="99" name="Shape 99"/>
            <p:cNvSpPr txBox="1"/>
            <p:nvPr/>
          </p:nvSpPr>
          <p:spPr>
            <a:xfrm>
              <a:off x="6108910" y="4007084"/>
              <a:ext cx="3161127" cy="37714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000" b="0" u="none" dirty="0">
                  <a:solidFill>
                    <a:srgbClr val="3F3F3F"/>
                  </a:solidFill>
                  <a:latin typeface="Century Gothic"/>
                  <a:ea typeface="Century Gothic"/>
                  <a:cs typeface="Century Gothic"/>
                  <a:sym typeface="Century Gothic"/>
                </a:rPr>
                <a:t>Megan Vahsen</a:t>
              </a:r>
              <a:br>
                <a:rPr lang="en-US" sz="2000" b="0" u="none" dirty="0">
                  <a:solidFill>
                    <a:srgbClr val="3F3F3F"/>
                  </a:solidFill>
                  <a:latin typeface="Century Gothic"/>
                  <a:ea typeface="Century Gothic"/>
                  <a:cs typeface="Century Gothic"/>
                  <a:sym typeface="Century Gothic"/>
                </a:rPr>
              </a:br>
              <a:endParaRPr lang="en-US" sz="2000" b="0" u="none" dirty="0">
                <a:solidFill>
                  <a:srgbClr val="3F3F3F"/>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1000125" y="36512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Methodology – Field Sampling </a:t>
            </a:r>
          </a:p>
        </p:txBody>
      </p:sp>
      <p:pic>
        <p:nvPicPr>
          <p:cNvPr id="279" name="Shape 279" descr="https://lh6.googleusercontent.com/-9pN5gRKExXL2UN2-zPrD-sgmzSR_cZ3k5QPilN26neiwlnwOnkMx9Mrp_SNT8kpyOWi-qz3tTdlX-e1Kdbg_e-iC1h1Qbaz1PMKDyGXv0tj6bJp28Ige3PxzR16NOtuYXYTUsyk"/>
          <p:cNvPicPr preferRelativeResize="0"/>
          <p:nvPr/>
        </p:nvPicPr>
        <p:blipFill rotWithShape="1">
          <a:blip r:embed="rId3" cstate="email">
            <a:alphaModFix/>
            <a:extLst>
              <a:ext uri="{28A0092B-C50C-407E-A947-70E740481C1C}">
                <a14:useLocalDpi xmlns:a14="http://schemas.microsoft.com/office/drawing/2010/main"/>
              </a:ext>
            </a:extLst>
          </a:blip>
          <a:srcRect l="5326" t="6254" r="1004"/>
          <a:stretch/>
        </p:blipFill>
        <p:spPr>
          <a:xfrm>
            <a:off x="571500" y="1502567"/>
            <a:ext cx="5486399" cy="4408488"/>
          </a:xfrm>
          <a:prstGeom prst="rect">
            <a:avLst/>
          </a:prstGeom>
          <a:noFill/>
          <a:ln>
            <a:noFill/>
          </a:ln>
        </p:spPr>
      </p:pic>
      <p:pic>
        <p:nvPicPr>
          <p:cNvPr id="280" name="Shape 280" descr="https://lh3.googleusercontent.com/v2wXPE8kmFUHsVGWtaUfBLKhNcBOxPal9mWTvyzyszfUKEiNxlz9ojVoXsFGPHMHt9gnZ__7uCKkEsEWvsMSML67dmF6XXzeMIajd8AtkpLzg3M6ZKBPKnDr9QuZf7HQM5injjPd"/>
          <p:cNvPicPr preferRelativeResize="0"/>
          <p:nvPr/>
        </p:nvPicPr>
        <p:blipFill rotWithShape="1">
          <a:blip r:embed="rId4">
            <a:alphaModFix/>
          </a:blip>
          <a:srcRect/>
          <a:stretch/>
        </p:blipFill>
        <p:spPr>
          <a:xfrm>
            <a:off x="6653946" y="1497012"/>
            <a:ext cx="5270370" cy="4408488"/>
          </a:xfrm>
          <a:prstGeom prst="rect">
            <a:avLst/>
          </a:prstGeom>
          <a:noFill/>
          <a:ln>
            <a:noFill/>
          </a:ln>
        </p:spPr>
      </p:pic>
      <p:pic>
        <p:nvPicPr>
          <p:cNvPr id="281" name="Shape 281"/>
          <p:cNvPicPr preferRelativeResize="0"/>
          <p:nvPr/>
        </p:nvPicPr>
        <p:blipFill rotWithShape="1">
          <a:blip r:embed="rId5">
            <a:alphaModFix/>
          </a:blip>
          <a:srcRect/>
          <a:stretch/>
        </p:blipFill>
        <p:spPr>
          <a:xfrm>
            <a:off x="11165306" y="5392601"/>
            <a:ext cx="670063" cy="267054"/>
          </a:xfrm>
          <a:prstGeom prst="rect">
            <a:avLst/>
          </a:prstGeom>
          <a:noFill/>
          <a:ln>
            <a:noFill/>
          </a:ln>
        </p:spPr>
      </p:pic>
      <p:pic>
        <p:nvPicPr>
          <p:cNvPr id="282" name="Shape 282"/>
          <p:cNvPicPr preferRelativeResize="0"/>
          <p:nvPr/>
        </p:nvPicPr>
        <p:blipFill rotWithShape="1">
          <a:blip r:embed="rId5">
            <a:alphaModFix/>
          </a:blip>
          <a:srcRect/>
          <a:stretch/>
        </p:blipFill>
        <p:spPr>
          <a:xfrm>
            <a:off x="5344880" y="5478001"/>
            <a:ext cx="670063" cy="26705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p:nvPr/>
        </p:nvSpPr>
        <p:spPr>
          <a:xfrm rot="-3932354">
            <a:off x="4003507" y="3933713"/>
            <a:ext cx="871437" cy="982957"/>
          </a:xfrm>
          <a:prstGeom prst="triangle">
            <a:avLst>
              <a:gd name="adj" fmla="val 50000"/>
            </a:avLst>
          </a:prstGeom>
          <a:solidFill>
            <a:schemeClr val="accent6"/>
          </a:solidFill>
          <a:ln w="12700" cap="flat" cmpd="sng">
            <a:solidFill>
              <a:srgbClr val="517E3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89" name="Shape 289"/>
          <p:cNvSpPr/>
          <p:nvPr/>
        </p:nvSpPr>
        <p:spPr>
          <a:xfrm rot="-4699386">
            <a:off x="4916720" y="1502108"/>
            <a:ext cx="1555620" cy="2261164"/>
          </a:xfrm>
          <a:prstGeom prst="triangle">
            <a:avLst>
              <a:gd name="adj" fmla="val 50000"/>
            </a:avLst>
          </a:prstGeom>
          <a:solidFill>
            <a:schemeClr val="accent3"/>
          </a:solidFill>
          <a:ln w="12700" cap="flat" cmpd="sng">
            <a:solidFill>
              <a:srgbClr val="78787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90" name="Shape 290"/>
          <p:cNvSpPr/>
          <p:nvPr/>
        </p:nvSpPr>
        <p:spPr>
          <a:xfrm rot="-8063866">
            <a:off x="3161344" y="3851420"/>
            <a:ext cx="591250" cy="1327240"/>
          </a:xfrm>
          <a:prstGeom prst="triangle">
            <a:avLst>
              <a:gd name="adj" fmla="val 50000"/>
            </a:avLst>
          </a:prstGeom>
          <a:solidFill>
            <a:schemeClr val="accent3"/>
          </a:solidFill>
          <a:ln w="12700" cap="flat" cmpd="sng">
            <a:solidFill>
              <a:srgbClr val="78787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91" name="Shape 291"/>
          <p:cNvSpPr/>
          <p:nvPr/>
        </p:nvSpPr>
        <p:spPr>
          <a:xfrm rot="-3932354">
            <a:off x="5797441" y="1604644"/>
            <a:ext cx="871437" cy="2242592"/>
          </a:xfrm>
          <a:prstGeom prst="triangle">
            <a:avLst>
              <a:gd name="adj" fmla="val 50000"/>
            </a:avLst>
          </a:prstGeom>
          <a:solidFill>
            <a:schemeClr val="accent6"/>
          </a:solidFill>
          <a:ln w="12700" cap="flat" cmpd="sng">
            <a:solidFill>
              <a:srgbClr val="517E3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92" name="Shape 292"/>
          <p:cNvSpPr/>
          <p:nvPr/>
        </p:nvSpPr>
        <p:spPr>
          <a:xfrm rot="-8063866">
            <a:off x="1802549" y="2137866"/>
            <a:ext cx="1555620" cy="2261164"/>
          </a:xfrm>
          <a:prstGeom prst="triangle">
            <a:avLst>
              <a:gd name="adj" fmla="val 50000"/>
            </a:avLst>
          </a:prstGeom>
          <a:solidFill>
            <a:schemeClr val="accent4"/>
          </a:solidFill>
          <a:ln w="12700" cap="flat" cmpd="sng">
            <a:solidFill>
              <a:srgbClr val="BA8C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93" name="Shape 293"/>
          <p:cNvSpPr/>
          <p:nvPr/>
        </p:nvSpPr>
        <p:spPr>
          <a:xfrm rot="1074644">
            <a:off x="1855720" y="2026072"/>
            <a:ext cx="1555620" cy="2261164"/>
          </a:xfrm>
          <a:prstGeom prst="triangle">
            <a:avLst>
              <a:gd name="adj" fmla="val 50000"/>
            </a:avLst>
          </a:prstGeom>
          <a:solidFill>
            <a:schemeClr val="accent4"/>
          </a:solidFill>
          <a:ln w="12700" cap="flat" cmpd="sng">
            <a:solidFill>
              <a:srgbClr val="BA8C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94" name="Shape 294"/>
          <p:cNvSpPr/>
          <p:nvPr/>
        </p:nvSpPr>
        <p:spPr>
          <a:xfrm rot="-3700599">
            <a:off x="374222" y="1668341"/>
            <a:ext cx="2290871" cy="1889722"/>
          </a:xfrm>
          <a:prstGeom prst="triangle">
            <a:avLst>
              <a:gd name="adj" fmla="val 50000"/>
            </a:avLst>
          </a:prstGeom>
          <a:solidFill>
            <a:schemeClr val="accent1"/>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cxnSp>
        <p:nvCxnSpPr>
          <p:cNvPr id="295" name="Shape 295"/>
          <p:cNvCxnSpPr/>
          <p:nvPr/>
        </p:nvCxnSpPr>
        <p:spPr>
          <a:xfrm rot="10800000" flipH="1">
            <a:off x="1441601" y="6453501"/>
            <a:ext cx="6205756" cy="9117"/>
          </a:xfrm>
          <a:prstGeom prst="straightConnector1">
            <a:avLst/>
          </a:prstGeom>
          <a:noFill/>
          <a:ln w="38100" cap="flat" cmpd="sng">
            <a:solidFill>
              <a:schemeClr val="accent2"/>
            </a:solidFill>
            <a:prstDash val="dash"/>
            <a:miter/>
            <a:headEnd type="none" w="med" len="med"/>
            <a:tailEnd type="none" w="med" len="med"/>
          </a:ln>
        </p:spPr>
      </p:cxnSp>
      <p:sp>
        <p:nvSpPr>
          <p:cNvPr id="296" name="Shape 296"/>
          <p:cNvSpPr/>
          <p:nvPr/>
        </p:nvSpPr>
        <p:spPr>
          <a:xfrm>
            <a:off x="-1249351" y="975669"/>
            <a:ext cx="10329668" cy="4756022"/>
          </a:xfrm>
          <a:prstGeom prst="hexagon">
            <a:avLst>
              <a:gd name="adj" fmla="val 25000"/>
              <a:gd name="vf" fmla="val 115470"/>
            </a:avLst>
          </a:prstGeom>
          <a:solidFill>
            <a:srgbClr val="F2F2F2">
              <a:alpha val="40784"/>
            </a:srgbClr>
          </a:solidFill>
          <a:ln w="28575" cap="flat" cmpd="sng">
            <a:solidFill>
              <a:srgbClr val="C55A1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600" b="1">
              <a:solidFill>
                <a:schemeClr val="lt1"/>
              </a:solidFill>
              <a:latin typeface="Century Gothic"/>
              <a:ea typeface="Century Gothic"/>
              <a:cs typeface="Century Gothic"/>
              <a:sym typeface="Century Gothic"/>
            </a:endParaRPr>
          </a:p>
        </p:txBody>
      </p:sp>
      <p:sp>
        <p:nvSpPr>
          <p:cNvPr id="298" name="Shape 298"/>
          <p:cNvSpPr/>
          <p:nvPr/>
        </p:nvSpPr>
        <p:spPr>
          <a:xfrm>
            <a:off x="1989060" y="1036133"/>
            <a:ext cx="1565274" cy="1346199"/>
          </a:xfrm>
          <a:prstGeom prst="hexagon">
            <a:avLst>
              <a:gd name="adj" fmla="val 25000"/>
              <a:gd name="vf" fmla="val 115470"/>
            </a:avLst>
          </a:prstGeom>
          <a:solidFill>
            <a:schemeClr val="accent4"/>
          </a:solidFill>
          <a:ln w="12700" cap="flat" cmpd="sng">
            <a:solidFill>
              <a:srgbClr val="BA8C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Field Data</a:t>
            </a:r>
          </a:p>
          <a:p>
            <a:pPr marL="0" marR="0" lvl="0" indent="0" algn="ctr" rtl="0">
              <a:spcBef>
                <a:spcPts val="0"/>
              </a:spcBef>
              <a:buSzPct val="25000"/>
              <a:buNone/>
            </a:pPr>
            <a:r>
              <a:rPr lang="en-US" sz="1200" b="1">
                <a:solidFill>
                  <a:schemeClr val="lt1"/>
                </a:solidFill>
                <a:latin typeface="Century Gothic"/>
                <a:ea typeface="Century Gothic"/>
                <a:cs typeface="Century Gothic"/>
                <a:sym typeface="Century Gothic"/>
              </a:rPr>
              <a:t>2016 - 2017</a:t>
            </a:r>
          </a:p>
        </p:txBody>
      </p:sp>
      <p:sp>
        <p:nvSpPr>
          <p:cNvPr id="299" name="Shape 299"/>
          <p:cNvSpPr/>
          <p:nvPr/>
        </p:nvSpPr>
        <p:spPr>
          <a:xfrm>
            <a:off x="4820328" y="1401471"/>
            <a:ext cx="1214437" cy="993775"/>
          </a:xfrm>
          <a:prstGeom prst="hexagon">
            <a:avLst>
              <a:gd name="adj" fmla="val 25000"/>
              <a:gd name="vf" fmla="val 115470"/>
            </a:avLst>
          </a:prstGeom>
          <a:solidFill>
            <a:schemeClr val="accent6"/>
          </a:solidFill>
          <a:ln w="12700" cap="flat" cmpd="sng">
            <a:solidFill>
              <a:srgbClr val="517E3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RF</a:t>
            </a:r>
          </a:p>
        </p:txBody>
      </p:sp>
      <p:sp>
        <p:nvSpPr>
          <p:cNvPr id="300" name="Shape 300"/>
          <p:cNvSpPr/>
          <p:nvPr/>
        </p:nvSpPr>
        <p:spPr>
          <a:xfrm>
            <a:off x="4837562" y="2537850"/>
            <a:ext cx="1214437" cy="993775"/>
          </a:xfrm>
          <a:prstGeom prst="hexagon">
            <a:avLst>
              <a:gd name="adj" fmla="val 25000"/>
              <a:gd name="vf" fmla="val 115470"/>
            </a:avLst>
          </a:prstGeom>
          <a:solidFill>
            <a:schemeClr val="accent6"/>
          </a:solidFill>
          <a:ln w="12700" cap="flat" cmpd="sng">
            <a:solidFill>
              <a:srgbClr val="517E3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GLM</a:t>
            </a:r>
          </a:p>
        </p:txBody>
      </p:sp>
      <p:sp>
        <p:nvSpPr>
          <p:cNvPr id="301" name="Shape 301"/>
          <p:cNvSpPr/>
          <p:nvPr/>
        </p:nvSpPr>
        <p:spPr>
          <a:xfrm>
            <a:off x="5904219" y="1945711"/>
            <a:ext cx="1214437" cy="993775"/>
          </a:xfrm>
          <a:prstGeom prst="hexagon">
            <a:avLst>
              <a:gd name="adj" fmla="val 25000"/>
              <a:gd name="vf" fmla="val 115470"/>
            </a:avLst>
          </a:prstGeom>
          <a:solidFill>
            <a:schemeClr val="accent6"/>
          </a:solidFill>
          <a:ln w="12700" cap="flat" cmpd="sng">
            <a:solidFill>
              <a:srgbClr val="517E3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MARS</a:t>
            </a:r>
          </a:p>
        </p:txBody>
      </p:sp>
      <p:sp>
        <p:nvSpPr>
          <p:cNvPr id="302" name="Shape 302"/>
          <p:cNvSpPr/>
          <p:nvPr/>
        </p:nvSpPr>
        <p:spPr>
          <a:xfrm>
            <a:off x="5921192" y="3075333"/>
            <a:ext cx="1214437" cy="993775"/>
          </a:xfrm>
          <a:prstGeom prst="hexagon">
            <a:avLst>
              <a:gd name="adj" fmla="val 25000"/>
              <a:gd name="vf" fmla="val 115470"/>
            </a:avLst>
          </a:prstGeom>
          <a:solidFill>
            <a:schemeClr val="accent6"/>
          </a:solidFill>
          <a:ln w="12700" cap="flat" cmpd="sng">
            <a:solidFill>
              <a:srgbClr val="517E3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1">
                <a:solidFill>
                  <a:schemeClr val="lt1"/>
                </a:solidFill>
                <a:latin typeface="Century Gothic"/>
                <a:ea typeface="Century Gothic"/>
                <a:cs typeface="Century Gothic"/>
                <a:sym typeface="Century Gothic"/>
              </a:rPr>
              <a:t>BRT</a:t>
            </a:r>
          </a:p>
        </p:txBody>
      </p:sp>
      <p:sp>
        <p:nvSpPr>
          <p:cNvPr id="303" name="Shape 303"/>
          <p:cNvSpPr/>
          <p:nvPr/>
        </p:nvSpPr>
        <p:spPr>
          <a:xfrm>
            <a:off x="58188" y="1596937"/>
            <a:ext cx="2194559" cy="1735978"/>
          </a:xfrm>
          <a:prstGeom prst="hexagon">
            <a:avLst>
              <a:gd name="adj" fmla="val 25000"/>
              <a:gd name="vf" fmla="val 115470"/>
            </a:avLst>
          </a:prstGeom>
          <a:gradFill>
            <a:gsLst>
              <a:gs pos="0">
                <a:srgbClr val="70A5DA"/>
              </a:gs>
              <a:gs pos="50000">
                <a:srgbClr val="539BDB"/>
              </a:gs>
              <a:gs pos="100000">
                <a:srgbClr val="4288C8"/>
              </a:gs>
            </a:gsLst>
            <a:lin ang="5400000" scaled="0"/>
          </a:grad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NASA Earth Observations</a:t>
            </a:r>
          </a:p>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Landsat 5 &amp; Landsat 8</a:t>
            </a:r>
          </a:p>
        </p:txBody>
      </p:sp>
      <p:sp>
        <p:nvSpPr>
          <p:cNvPr id="304" name="Shape 304"/>
          <p:cNvSpPr/>
          <p:nvPr/>
        </p:nvSpPr>
        <p:spPr>
          <a:xfrm>
            <a:off x="510954" y="3445712"/>
            <a:ext cx="1565274" cy="1346199"/>
          </a:xfrm>
          <a:prstGeom prst="hexagon">
            <a:avLst>
              <a:gd name="adj" fmla="val 25000"/>
              <a:gd name="vf" fmla="val 115470"/>
            </a:avLst>
          </a:prstGeom>
          <a:solidFill>
            <a:schemeClr val="accent4"/>
          </a:solidFill>
          <a:ln w="12700" cap="flat" cmpd="sng">
            <a:solidFill>
              <a:srgbClr val="BA8C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Riparian Zone </a:t>
            </a:r>
          </a:p>
        </p:txBody>
      </p:sp>
      <p:sp>
        <p:nvSpPr>
          <p:cNvPr id="305" name="Shape 305"/>
          <p:cNvSpPr/>
          <p:nvPr/>
        </p:nvSpPr>
        <p:spPr>
          <a:xfrm>
            <a:off x="1984125" y="2613201"/>
            <a:ext cx="1565274" cy="1346199"/>
          </a:xfrm>
          <a:prstGeom prst="hexagon">
            <a:avLst>
              <a:gd name="adj" fmla="val 25000"/>
              <a:gd name="vf" fmla="val 115470"/>
            </a:avLst>
          </a:prstGeom>
          <a:solidFill>
            <a:schemeClr val="accent4"/>
          </a:solidFill>
          <a:ln w="12700" cap="flat" cmpd="sng">
            <a:solidFill>
              <a:srgbClr val="BA8C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Field Data</a:t>
            </a:r>
          </a:p>
          <a:p>
            <a:pPr marL="0" marR="0" lvl="0" indent="0" algn="ctr" rtl="0">
              <a:spcBef>
                <a:spcPts val="0"/>
              </a:spcBef>
              <a:buSzPct val="25000"/>
              <a:buNone/>
            </a:pPr>
            <a:r>
              <a:rPr lang="en-US" sz="1200" b="1">
                <a:solidFill>
                  <a:schemeClr val="lt1"/>
                </a:solidFill>
                <a:latin typeface="Century Gothic"/>
                <a:ea typeface="Century Gothic"/>
                <a:cs typeface="Century Gothic"/>
                <a:sym typeface="Century Gothic"/>
              </a:rPr>
              <a:t> 2005 - 2006</a:t>
            </a:r>
          </a:p>
        </p:txBody>
      </p:sp>
      <p:sp>
        <p:nvSpPr>
          <p:cNvPr id="306" name="Shape 306"/>
          <p:cNvSpPr/>
          <p:nvPr/>
        </p:nvSpPr>
        <p:spPr>
          <a:xfrm>
            <a:off x="3398983" y="1818558"/>
            <a:ext cx="1565274" cy="1346199"/>
          </a:xfrm>
          <a:prstGeom prst="hexagon">
            <a:avLst>
              <a:gd name="adj" fmla="val 25000"/>
              <a:gd name="vf" fmla="val 115470"/>
            </a:avLst>
          </a:prstGeom>
          <a:solidFill>
            <a:schemeClr val="accent3"/>
          </a:solidFill>
          <a:ln w="12700" cap="flat" cmpd="sng">
            <a:solidFill>
              <a:srgbClr val="78787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SAHM</a:t>
            </a:r>
          </a:p>
        </p:txBody>
      </p:sp>
      <p:sp>
        <p:nvSpPr>
          <p:cNvPr id="307" name="Shape 307"/>
          <p:cNvSpPr/>
          <p:nvPr/>
        </p:nvSpPr>
        <p:spPr>
          <a:xfrm>
            <a:off x="1955969" y="4146417"/>
            <a:ext cx="1565274" cy="1346199"/>
          </a:xfrm>
          <a:prstGeom prst="hexagon">
            <a:avLst>
              <a:gd name="adj" fmla="val 25000"/>
              <a:gd name="vf" fmla="val 115470"/>
            </a:avLst>
          </a:prstGeom>
          <a:solidFill>
            <a:schemeClr val="accent3"/>
          </a:solidFill>
          <a:ln w="12700" cap="flat" cmpd="sng">
            <a:solidFill>
              <a:srgbClr val="78787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R</a:t>
            </a:r>
          </a:p>
        </p:txBody>
      </p:sp>
      <p:sp>
        <p:nvSpPr>
          <p:cNvPr id="308" name="Shape 308"/>
          <p:cNvSpPr/>
          <p:nvPr/>
        </p:nvSpPr>
        <p:spPr>
          <a:xfrm>
            <a:off x="3353244" y="3764953"/>
            <a:ext cx="1214437" cy="993775"/>
          </a:xfrm>
          <a:prstGeom prst="hexagon">
            <a:avLst>
              <a:gd name="adj" fmla="val 25000"/>
              <a:gd name="vf" fmla="val 115470"/>
            </a:avLst>
          </a:prstGeom>
          <a:solidFill>
            <a:schemeClr val="accent6"/>
          </a:solidFill>
          <a:ln w="12700" cap="flat" cmpd="sng">
            <a:solidFill>
              <a:srgbClr val="517E3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RF</a:t>
            </a:r>
          </a:p>
        </p:txBody>
      </p:sp>
      <p:sp>
        <p:nvSpPr>
          <p:cNvPr id="309" name="Shape 309"/>
          <p:cNvSpPr/>
          <p:nvPr/>
        </p:nvSpPr>
        <p:spPr>
          <a:xfrm>
            <a:off x="6950657" y="2209511"/>
            <a:ext cx="1837944" cy="1565796"/>
          </a:xfrm>
          <a:prstGeom prst="hexagon">
            <a:avLst>
              <a:gd name="adj" fmla="val 25000"/>
              <a:gd name="vf" fmla="val 115470"/>
            </a:avLst>
          </a:prstGeom>
          <a:solidFill>
            <a:schemeClr val="accent2"/>
          </a:solidFill>
          <a:ln w="12700" cap="flat" cmpd="sng">
            <a:solidFill>
              <a:srgbClr val="AC5B2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Presence/ Absence</a:t>
            </a:r>
          </a:p>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Binary </a:t>
            </a:r>
          </a:p>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Maps</a:t>
            </a:r>
          </a:p>
        </p:txBody>
      </p:sp>
      <p:sp>
        <p:nvSpPr>
          <p:cNvPr id="310" name="Shape 310"/>
          <p:cNvSpPr/>
          <p:nvPr/>
        </p:nvSpPr>
        <p:spPr>
          <a:xfrm>
            <a:off x="4326525" y="4182953"/>
            <a:ext cx="1921157" cy="1455683"/>
          </a:xfrm>
          <a:prstGeom prst="hexagon">
            <a:avLst>
              <a:gd name="adj" fmla="val 25000"/>
              <a:gd name="vf" fmla="val 115470"/>
            </a:avLst>
          </a:prstGeom>
          <a:solidFill>
            <a:schemeClr val="accent2"/>
          </a:solidFill>
          <a:ln w="12700" cap="flat" cmpd="sng">
            <a:solidFill>
              <a:srgbClr val="AC5B2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dirty="0" smtClean="0">
                <a:solidFill>
                  <a:schemeClr val="lt1"/>
                </a:solidFill>
                <a:latin typeface="Century Gothic"/>
                <a:ea typeface="Century Gothic"/>
                <a:cs typeface="Century Gothic"/>
                <a:sym typeface="Century Gothic"/>
              </a:rPr>
              <a:t>Continuous &amp; Binary</a:t>
            </a:r>
            <a:endParaRPr lang="en-US" sz="1600" b="1" dirty="0">
              <a:solidFill>
                <a:schemeClr val="lt1"/>
              </a:solidFill>
              <a:latin typeface="Century Gothic"/>
              <a:ea typeface="Century Gothic"/>
              <a:cs typeface="Century Gothic"/>
              <a:sym typeface="Century Gothic"/>
            </a:endParaRPr>
          </a:p>
          <a:p>
            <a:pPr marL="0" marR="0" lvl="0" indent="0" algn="ctr" rtl="0">
              <a:spcBef>
                <a:spcPts val="0"/>
              </a:spcBef>
              <a:buSzPct val="25000"/>
              <a:buNone/>
            </a:pPr>
            <a:r>
              <a:rPr lang="en-US" sz="1600" b="1" dirty="0">
                <a:solidFill>
                  <a:schemeClr val="lt1"/>
                </a:solidFill>
                <a:latin typeface="Century Gothic"/>
                <a:ea typeface="Century Gothic"/>
                <a:cs typeface="Century Gothic"/>
                <a:sym typeface="Century Gothic"/>
              </a:rPr>
              <a:t>Cover</a:t>
            </a:r>
          </a:p>
          <a:p>
            <a:pPr marL="0" marR="0" lvl="0" indent="0" algn="ctr" rtl="0">
              <a:spcBef>
                <a:spcPts val="0"/>
              </a:spcBef>
              <a:buSzPct val="25000"/>
              <a:buNone/>
            </a:pPr>
            <a:r>
              <a:rPr lang="en-US" sz="1600" b="1" dirty="0">
                <a:solidFill>
                  <a:schemeClr val="lt1"/>
                </a:solidFill>
                <a:latin typeface="Century Gothic"/>
                <a:ea typeface="Century Gothic"/>
                <a:cs typeface="Century Gothic"/>
                <a:sym typeface="Century Gothic"/>
              </a:rPr>
              <a:t>Map</a:t>
            </a:r>
          </a:p>
        </p:txBody>
      </p:sp>
      <p:sp>
        <p:nvSpPr>
          <p:cNvPr id="311" name="Shape 311"/>
          <p:cNvSpPr txBox="1"/>
          <p:nvPr/>
        </p:nvSpPr>
        <p:spPr>
          <a:xfrm>
            <a:off x="8462727" y="1031183"/>
            <a:ext cx="3216402" cy="64633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b="1" dirty="0">
                <a:solidFill>
                  <a:srgbClr val="75ABDB"/>
                </a:solidFill>
                <a:latin typeface="Century Gothic"/>
                <a:ea typeface="Century Gothic"/>
                <a:cs typeface="Century Gothic"/>
                <a:sym typeface="Century Gothic"/>
              </a:rPr>
              <a:t>SAHM</a:t>
            </a:r>
            <a:r>
              <a:rPr lang="en-US" sz="2000" dirty="0">
                <a:solidFill>
                  <a:srgbClr val="3A3A3A"/>
                </a:solidFill>
                <a:latin typeface="Century Gothic"/>
                <a:ea typeface="Century Gothic"/>
                <a:cs typeface="Century Gothic"/>
                <a:sym typeface="Century Gothic"/>
              </a:rPr>
              <a:t>: Software Assisted 	Habitat Modelling </a:t>
            </a:r>
          </a:p>
        </p:txBody>
      </p:sp>
      <p:sp>
        <p:nvSpPr>
          <p:cNvPr id="312" name="Shape 312"/>
          <p:cNvSpPr txBox="1"/>
          <p:nvPr/>
        </p:nvSpPr>
        <p:spPr>
          <a:xfrm>
            <a:off x="9412168" y="3595435"/>
            <a:ext cx="2266959"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b="1" dirty="0">
                <a:solidFill>
                  <a:srgbClr val="75ABDB"/>
                </a:solidFill>
                <a:latin typeface="Century Gothic"/>
                <a:ea typeface="Century Gothic"/>
                <a:cs typeface="Century Gothic"/>
                <a:sym typeface="Century Gothic"/>
              </a:rPr>
              <a:t>RF</a:t>
            </a:r>
            <a:r>
              <a:rPr lang="en-US" sz="2000" dirty="0">
                <a:solidFill>
                  <a:srgbClr val="3A3A3A"/>
                </a:solidFill>
                <a:latin typeface="Century Gothic"/>
                <a:ea typeface="Century Gothic"/>
                <a:cs typeface="Century Gothic"/>
                <a:sym typeface="Century Gothic"/>
              </a:rPr>
              <a:t>: Random Forest</a:t>
            </a:r>
          </a:p>
        </p:txBody>
      </p:sp>
      <p:sp>
        <p:nvSpPr>
          <p:cNvPr id="313" name="Shape 313"/>
          <p:cNvSpPr txBox="1"/>
          <p:nvPr/>
        </p:nvSpPr>
        <p:spPr>
          <a:xfrm>
            <a:off x="9055602" y="2332592"/>
            <a:ext cx="2648240" cy="64633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b="1" dirty="0">
                <a:solidFill>
                  <a:srgbClr val="75ABDB"/>
                </a:solidFill>
                <a:latin typeface="Century Gothic"/>
                <a:ea typeface="Century Gothic"/>
                <a:cs typeface="Century Gothic"/>
                <a:sym typeface="Century Gothic"/>
              </a:rPr>
              <a:t>GLM</a:t>
            </a:r>
            <a:r>
              <a:rPr lang="en-US" sz="2000" dirty="0">
                <a:solidFill>
                  <a:srgbClr val="3A3A3A"/>
                </a:solidFill>
                <a:latin typeface="Century Gothic"/>
                <a:ea typeface="Century Gothic"/>
                <a:cs typeface="Century Gothic"/>
                <a:sym typeface="Century Gothic"/>
              </a:rPr>
              <a:t>: Generalized 	Linear Model </a:t>
            </a:r>
          </a:p>
        </p:txBody>
      </p:sp>
      <p:sp>
        <p:nvSpPr>
          <p:cNvPr id="314" name="Shape 314"/>
          <p:cNvSpPr txBox="1"/>
          <p:nvPr/>
        </p:nvSpPr>
        <p:spPr>
          <a:xfrm>
            <a:off x="8161228" y="5492616"/>
            <a:ext cx="3517899" cy="64633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b="1" dirty="0">
                <a:solidFill>
                  <a:srgbClr val="75ABDB"/>
                </a:solidFill>
                <a:latin typeface="Century Gothic"/>
                <a:ea typeface="Century Gothic"/>
                <a:cs typeface="Century Gothic"/>
                <a:sym typeface="Century Gothic"/>
              </a:rPr>
              <a:t>MARS</a:t>
            </a:r>
            <a:r>
              <a:rPr lang="en-US" sz="2000" dirty="0">
                <a:solidFill>
                  <a:srgbClr val="3A3A3A"/>
                </a:solidFill>
                <a:latin typeface="Century Gothic"/>
                <a:ea typeface="Century Gothic"/>
                <a:cs typeface="Century Gothic"/>
                <a:sym typeface="Century Gothic"/>
              </a:rPr>
              <a:t>: Multivariate </a:t>
            </a:r>
          </a:p>
          <a:p>
            <a:pPr marL="0" marR="0" lvl="0" indent="0" algn="r" rtl="0">
              <a:spcBef>
                <a:spcPts val="0"/>
              </a:spcBef>
              <a:buSzPct val="25000"/>
              <a:buNone/>
            </a:pPr>
            <a:r>
              <a:rPr lang="en-US" sz="2000" dirty="0">
                <a:solidFill>
                  <a:srgbClr val="3A3A3A"/>
                </a:solidFill>
                <a:latin typeface="Century Gothic"/>
                <a:ea typeface="Century Gothic"/>
                <a:cs typeface="Century Gothic"/>
                <a:sym typeface="Century Gothic"/>
              </a:rPr>
              <a:t>Adaptive Regression Splines</a:t>
            </a:r>
          </a:p>
        </p:txBody>
      </p:sp>
      <p:sp>
        <p:nvSpPr>
          <p:cNvPr id="315" name="Shape 315"/>
          <p:cNvSpPr txBox="1"/>
          <p:nvPr/>
        </p:nvSpPr>
        <p:spPr>
          <a:xfrm>
            <a:off x="8455735" y="4496350"/>
            <a:ext cx="3223392" cy="64633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b="1" dirty="0">
                <a:solidFill>
                  <a:srgbClr val="75ABDB"/>
                </a:solidFill>
                <a:latin typeface="Century Gothic"/>
                <a:ea typeface="Century Gothic"/>
                <a:cs typeface="Century Gothic"/>
                <a:sym typeface="Century Gothic"/>
              </a:rPr>
              <a:t>BRT</a:t>
            </a:r>
            <a:r>
              <a:rPr lang="en-US" sz="2000" dirty="0">
                <a:solidFill>
                  <a:srgbClr val="3A3A3A"/>
                </a:solidFill>
                <a:latin typeface="Century Gothic"/>
                <a:ea typeface="Century Gothic"/>
                <a:cs typeface="Century Gothic"/>
                <a:sym typeface="Century Gothic"/>
              </a:rPr>
              <a:t>: Boosted </a:t>
            </a:r>
          </a:p>
          <a:p>
            <a:pPr marL="0" marR="0" lvl="0" indent="0" algn="r" rtl="0">
              <a:spcBef>
                <a:spcPts val="0"/>
              </a:spcBef>
              <a:buSzPct val="25000"/>
              <a:buNone/>
            </a:pPr>
            <a:r>
              <a:rPr lang="en-US" sz="2000" dirty="0">
                <a:solidFill>
                  <a:srgbClr val="3A3A3A"/>
                </a:solidFill>
                <a:latin typeface="Century Gothic"/>
                <a:ea typeface="Century Gothic"/>
                <a:cs typeface="Century Gothic"/>
                <a:sym typeface="Century Gothic"/>
              </a:rPr>
              <a:t>Regression Trees</a:t>
            </a:r>
          </a:p>
        </p:txBody>
      </p:sp>
      <p:sp>
        <p:nvSpPr>
          <p:cNvPr id="316" name="Shape 316"/>
          <p:cNvSpPr/>
          <p:nvPr/>
        </p:nvSpPr>
        <p:spPr>
          <a:xfrm>
            <a:off x="2838548" y="6184691"/>
            <a:ext cx="674763" cy="537620"/>
          </a:xfrm>
          <a:prstGeom prst="hexagon">
            <a:avLst>
              <a:gd name="adj" fmla="val 25000"/>
              <a:gd name="vf" fmla="val 115470"/>
            </a:avLst>
          </a:prstGeom>
          <a:solidFill>
            <a:schemeClr val="accent4"/>
          </a:solidFill>
          <a:ln w="12700" cap="flat" cmpd="sng">
            <a:solidFill>
              <a:srgbClr val="BA8C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2</a:t>
            </a:r>
          </a:p>
        </p:txBody>
      </p:sp>
      <p:sp>
        <p:nvSpPr>
          <p:cNvPr id="317" name="Shape 317"/>
          <p:cNvSpPr/>
          <p:nvPr/>
        </p:nvSpPr>
        <p:spPr>
          <a:xfrm>
            <a:off x="1441601" y="6202098"/>
            <a:ext cx="693693" cy="521043"/>
          </a:xfrm>
          <a:prstGeom prst="hexagon">
            <a:avLst>
              <a:gd name="adj" fmla="val 25000"/>
              <a:gd name="vf" fmla="val 115470"/>
            </a:avLst>
          </a:prstGeom>
          <a:gradFill>
            <a:gsLst>
              <a:gs pos="0">
                <a:srgbClr val="70A5DA"/>
              </a:gs>
              <a:gs pos="50000">
                <a:srgbClr val="539BDB"/>
              </a:gs>
              <a:gs pos="100000">
                <a:srgbClr val="4288C8"/>
              </a:gs>
            </a:gsLst>
            <a:lin ang="5400000" scaled="0"/>
          </a:grad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1</a:t>
            </a:r>
          </a:p>
        </p:txBody>
      </p:sp>
      <p:sp>
        <p:nvSpPr>
          <p:cNvPr id="318" name="Shape 318"/>
          <p:cNvSpPr/>
          <p:nvPr/>
        </p:nvSpPr>
        <p:spPr>
          <a:xfrm>
            <a:off x="4216564" y="6184691"/>
            <a:ext cx="674763" cy="537620"/>
          </a:xfrm>
          <a:prstGeom prst="hexagon">
            <a:avLst>
              <a:gd name="adj" fmla="val 25000"/>
              <a:gd name="vf" fmla="val 115470"/>
            </a:avLst>
          </a:prstGeom>
          <a:solidFill>
            <a:schemeClr val="accent3"/>
          </a:solidFill>
          <a:ln w="12700" cap="flat" cmpd="sng">
            <a:solidFill>
              <a:srgbClr val="78787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3</a:t>
            </a:r>
          </a:p>
        </p:txBody>
      </p:sp>
      <p:sp>
        <p:nvSpPr>
          <p:cNvPr id="319" name="Shape 319"/>
          <p:cNvSpPr/>
          <p:nvPr/>
        </p:nvSpPr>
        <p:spPr>
          <a:xfrm>
            <a:off x="5594580" y="6184691"/>
            <a:ext cx="674763" cy="537620"/>
          </a:xfrm>
          <a:prstGeom prst="hexagon">
            <a:avLst>
              <a:gd name="adj" fmla="val 25000"/>
              <a:gd name="vf" fmla="val 115470"/>
            </a:avLst>
          </a:prstGeom>
          <a:solidFill>
            <a:schemeClr val="accent6"/>
          </a:solidFill>
          <a:ln w="12700" cap="flat" cmpd="sng">
            <a:solidFill>
              <a:srgbClr val="517E3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4</a:t>
            </a:r>
          </a:p>
        </p:txBody>
      </p:sp>
      <p:sp>
        <p:nvSpPr>
          <p:cNvPr id="320" name="Shape 320"/>
          <p:cNvSpPr/>
          <p:nvPr/>
        </p:nvSpPr>
        <p:spPr>
          <a:xfrm>
            <a:off x="6972596" y="6184691"/>
            <a:ext cx="674763" cy="537620"/>
          </a:xfrm>
          <a:prstGeom prst="hexagon">
            <a:avLst>
              <a:gd name="adj" fmla="val 25000"/>
              <a:gd name="vf" fmla="val 115470"/>
            </a:avLst>
          </a:prstGeom>
          <a:solidFill>
            <a:schemeClr val="accent2"/>
          </a:solidFill>
          <a:ln w="12700" cap="flat" cmpd="sng">
            <a:solidFill>
              <a:srgbClr val="AC5B2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entury Gothic"/>
                <a:ea typeface="Century Gothic"/>
                <a:cs typeface="Century Gothic"/>
                <a:sym typeface="Century Gothic"/>
              </a:rPr>
              <a:t>5</a:t>
            </a:r>
          </a:p>
        </p:txBody>
      </p:sp>
      <p:sp>
        <p:nvSpPr>
          <p:cNvPr id="321" name="Shape 321"/>
          <p:cNvSpPr txBox="1"/>
          <p:nvPr/>
        </p:nvSpPr>
        <p:spPr>
          <a:xfrm>
            <a:off x="896112" y="5765348"/>
            <a:ext cx="1651232" cy="29111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dirty="0">
                <a:solidFill>
                  <a:srgbClr val="3A3A3A"/>
                </a:solidFill>
                <a:latin typeface="Century Gothic"/>
                <a:ea typeface="Century Gothic"/>
                <a:cs typeface="Century Gothic"/>
                <a:sym typeface="Century Gothic"/>
              </a:rPr>
              <a:t>NASA Input</a:t>
            </a:r>
          </a:p>
        </p:txBody>
      </p:sp>
      <p:sp>
        <p:nvSpPr>
          <p:cNvPr id="322" name="Shape 322"/>
          <p:cNvSpPr txBox="1"/>
          <p:nvPr/>
        </p:nvSpPr>
        <p:spPr>
          <a:xfrm>
            <a:off x="2458775" y="5765348"/>
            <a:ext cx="1271827" cy="29111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a:solidFill>
                  <a:srgbClr val="3A3A3A"/>
                </a:solidFill>
                <a:latin typeface="Century Gothic"/>
                <a:ea typeface="Century Gothic"/>
                <a:cs typeface="Century Gothic"/>
                <a:sym typeface="Century Gothic"/>
              </a:rPr>
              <a:t>Product</a:t>
            </a:r>
          </a:p>
        </p:txBody>
      </p:sp>
      <p:sp>
        <p:nvSpPr>
          <p:cNvPr id="323" name="Shape 323"/>
          <p:cNvSpPr txBox="1"/>
          <p:nvPr/>
        </p:nvSpPr>
        <p:spPr>
          <a:xfrm>
            <a:off x="3598582" y="5765348"/>
            <a:ext cx="1506034" cy="29111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a:solidFill>
                  <a:srgbClr val="3A3A3A"/>
                </a:solidFill>
                <a:latin typeface="Century Gothic"/>
                <a:ea typeface="Century Gothic"/>
                <a:cs typeface="Century Gothic"/>
                <a:sym typeface="Century Gothic"/>
              </a:rPr>
              <a:t>Software</a:t>
            </a:r>
          </a:p>
        </p:txBody>
      </p:sp>
      <p:sp>
        <p:nvSpPr>
          <p:cNvPr id="324" name="Shape 324"/>
          <p:cNvSpPr txBox="1"/>
          <p:nvPr/>
        </p:nvSpPr>
        <p:spPr>
          <a:xfrm>
            <a:off x="4990764" y="5765348"/>
            <a:ext cx="1579568" cy="29111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a:solidFill>
                  <a:srgbClr val="3A3A3A"/>
                </a:solidFill>
                <a:latin typeface="Century Gothic"/>
                <a:ea typeface="Century Gothic"/>
                <a:cs typeface="Century Gothic"/>
                <a:sym typeface="Century Gothic"/>
              </a:rPr>
              <a:t>Algorithm</a:t>
            </a:r>
          </a:p>
        </p:txBody>
      </p:sp>
      <p:sp>
        <p:nvSpPr>
          <p:cNvPr id="325" name="Shape 325"/>
          <p:cNvSpPr txBox="1"/>
          <p:nvPr/>
        </p:nvSpPr>
        <p:spPr>
          <a:xfrm>
            <a:off x="6194396" y="5765348"/>
            <a:ext cx="1579568" cy="29111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a:solidFill>
                  <a:srgbClr val="3A3A3A"/>
                </a:solidFill>
                <a:latin typeface="Century Gothic"/>
                <a:ea typeface="Century Gothic"/>
                <a:cs typeface="Century Gothic"/>
                <a:sym typeface="Century Gothic"/>
              </a:rPr>
              <a:t>Output</a:t>
            </a:r>
          </a:p>
        </p:txBody>
      </p:sp>
      <p:sp>
        <p:nvSpPr>
          <p:cNvPr id="41" name="Shape 278"/>
          <p:cNvSpPr txBox="1">
            <a:spLocks noGrp="1"/>
          </p:cNvSpPr>
          <p:nvPr>
            <p:ph type="title"/>
          </p:nvPr>
        </p:nvSpPr>
        <p:spPr>
          <a:xfrm>
            <a:off x="1000125" y="36512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Methodology – </a:t>
            </a:r>
            <a:r>
              <a:rPr lang="en-US" sz="4400" b="0" i="0" u="none" strike="noStrike" cap="none" dirty="0" smtClean="0">
                <a:solidFill>
                  <a:srgbClr val="75AADB"/>
                </a:solidFill>
                <a:latin typeface="Century Gothic"/>
                <a:ea typeface="Century Gothic"/>
                <a:cs typeface="Century Gothic"/>
                <a:sym typeface="Century Gothic"/>
              </a:rPr>
              <a:t>Modeling</a:t>
            </a:r>
            <a:endParaRPr lang="en-US" sz="4400" b="0" i="0" u="none" strike="noStrike" cap="none" dirty="0">
              <a:solidFill>
                <a:srgbClr val="75AADB"/>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40" name="Picture 3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268" y="1590437"/>
            <a:ext cx="5941383" cy="5039832"/>
          </a:xfrm>
          <a:prstGeom prst="rect">
            <a:avLst/>
          </a:prstGeom>
          <a:ln>
            <a:solidFill>
              <a:srgbClr val="75ABDB"/>
            </a:solidFill>
          </a:ln>
        </p:spPr>
      </p:pic>
      <p:sp>
        <p:nvSpPr>
          <p:cNvPr id="278" name="Shape 278"/>
          <p:cNvSpPr txBox="1">
            <a:spLocks noGrp="1"/>
          </p:cNvSpPr>
          <p:nvPr>
            <p:ph type="title"/>
          </p:nvPr>
        </p:nvSpPr>
        <p:spPr>
          <a:xfrm>
            <a:off x="1101820" y="334930"/>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dirty="0" smtClean="0"/>
              <a:t>Results</a:t>
            </a:r>
            <a:endParaRPr lang="en-US" sz="4400" b="0" i="0" u="none" strike="noStrike" cap="none" dirty="0">
              <a:solidFill>
                <a:srgbClr val="75AADB"/>
              </a:solidFill>
              <a:latin typeface="Century Gothic"/>
              <a:ea typeface="Century Gothic"/>
              <a:cs typeface="Century Gothic"/>
              <a:sym typeface="Century Gothic"/>
            </a:endParaRPr>
          </a:p>
        </p:txBody>
      </p:sp>
      <p:pic>
        <p:nvPicPr>
          <p:cNvPr id="29" name="Picture 2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61960" y="1618762"/>
            <a:ext cx="6051620" cy="5029200"/>
          </a:xfrm>
          <a:prstGeom prst="rect">
            <a:avLst/>
          </a:prstGeom>
        </p:spPr>
      </p:pic>
      <p:grpSp>
        <p:nvGrpSpPr>
          <p:cNvPr id="30" name="Group 29"/>
          <p:cNvGrpSpPr/>
          <p:nvPr/>
        </p:nvGrpSpPr>
        <p:grpSpPr>
          <a:xfrm>
            <a:off x="4357374" y="1628711"/>
            <a:ext cx="1615120" cy="2224953"/>
            <a:chOff x="1752358" y="23547039"/>
            <a:chExt cx="1813055" cy="2346306"/>
          </a:xfrm>
        </p:grpSpPr>
        <p:sp>
          <p:nvSpPr>
            <p:cNvPr id="31" name="Shape 68"/>
            <p:cNvSpPr txBox="1"/>
            <p:nvPr/>
          </p:nvSpPr>
          <p:spPr>
            <a:xfrm>
              <a:off x="1752358" y="23547039"/>
              <a:ext cx="1813055" cy="544478"/>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600" dirty="0" smtClean="0">
                  <a:latin typeface="Century Gothic" panose="020B0502020202020204" pitchFamily="34" charset="0"/>
                  <a:ea typeface="Garamond" charset="0"/>
                  <a:cs typeface="Garamond" charset="0"/>
                  <a:sym typeface="Century Gothic"/>
                </a:rPr>
                <a:t>Predicted </a:t>
              </a:r>
            </a:p>
            <a:p>
              <a:pPr lvl="0" rtl="0">
                <a:lnSpc>
                  <a:spcPct val="80000"/>
                </a:lnSpc>
                <a:spcBef>
                  <a:spcPts val="0"/>
                </a:spcBef>
                <a:buNone/>
              </a:pPr>
              <a:r>
                <a:rPr lang="en-US" sz="1600" dirty="0" smtClean="0">
                  <a:latin typeface="Century Gothic" panose="020B0502020202020204" pitchFamily="34" charset="0"/>
                  <a:ea typeface="Garamond" charset="0"/>
                  <a:cs typeface="Garamond" charset="0"/>
                  <a:sym typeface="Century Gothic"/>
                </a:rPr>
                <a:t>Percent Cover</a:t>
              </a:r>
              <a:endParaRPr lang="en-US" sz="1600" dirty="0">
                <a:latin typeface="Century Gothic" panose="020B0502020202020204" pitchFamily="34" charset="0"/>
                <a:ea typeface="Garamond" charset="0"/>
                <a:cs typeface="Garamond" charset="0"/>
                <a:sym typeface="Century Gothic"/>
              </a:endParaRPr>
            </a:p>
          </p:txBody>
        </p:sp>
        <p:sp>
          <p:nvSpPr>
            <p:cNvPr id="32" name="Shape 68"/>
            <p:cNvSpPr txBox="1"/>
            <p:nvPr/>
          </p:nvSpPr>
          <p:spPr>
            <a:xfrm>
              <a:off x="1752358" y="24091104"/>
              <a:ext cx="1813055" cy="1802241"/>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&lt; 10</a:t>
              </a:r>
            </a:p>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10 – 20</a:t>
              </a:r>
            </a:p>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20 – 30</a:t>
              </a:r>
            </a:p>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30 – 40</a:t>
              </a:r>
            </a:p>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40 – 50</a:t>
              </a:r>
            </a:p>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&gt; 50</a:t>
              </a:r>
            </a:p>
            <a:p>
              <a:pPr lvl="0" algn="r" rtl="0">
                <a:spcBef>
                  <a:spcPts val="0"/>
                </a:spcBef>
                <a:buNone/>
              </a:pPr>
              <a:endParaRPr lang="en-US" sz="1700" dirty="0">
                <a:latin typeface="Century Gothic" panose="020B0502020202020204" pitchFamily="34" charset="0"/>
                <a:ea typeface="Garamond" charset="0"/>
                <a:cs typeface="Garamond" charset="0"/>
                <a:sym typeface="Century Gothic"/>
              </a:endParaRPr>
            </a:p>
          </p:txBody>
        </p:sp>
        <p:sp>
          <p:nvSpPr>
            <p:cNvPr id="33" name="TextBox 32"/>
            <p:cNvSpPr txBox="1"/>
            <p:nvPr/>
          </p:nvSpPr>
          <p:spPr>
            <a:xfrm>
              <a:off x="2062707" y="24201629"/>
              <a:ext cx="425593" cy="237187"/>
            </a:xfrm>
            <a:prstGeom prst="rect">
              <a:avLst/>
            </a:prstGeom>
            <a:solidFill>
              <a:srgbClr val="006100"/>
            </a:solidFill>
          </p:spPr>
          <p:txBody>
            <a:bodyPr wrap="square" rtlCol="0">
              <a:spAutoFit/>
            </a:bodyPr>
            <a:lstStyle/>
            <a:p>
              <a:endParaRPr lang="en-US" sz="500" dirty="0">
                <a:latin typeface="Garamond" panose="02020404030301010803" pitchFamily="18" charset="0"/>
              </a:endParaRPr>
            </a:p>
          </p:txBody>
        </p:sp>
        <p:sp>
          <p:nvSpPr>
            <p:cNvPr id="34" name="TextBox 33"/>
            <p:cNvSpPr txBox="1"/>
            <p:nvPr/>
          </p:nvSpPr>
          <p:spPr>
            <a:xfrm>
              <a:off x="2062708" y="24469352"/>
              <a:ext cx="425593" cy="237187"/>
            </a:xfrm>
            <a:prstGeom prst="rect">
              <a:avLst/>
            </a:prstGeom>
            <a:solidFill>
              <a:srgbClr val="619900"/>
            </a:solidFill>
          </p:spPr>
          <p:txBody>
            <a:bodyPr wrap="square" rtlCol="0">
              <a:spAutoFit/>
            </a:bodyPr>
            <a:lstStyle/>
            <a:p>
              <a:endParaRPr lang="en-US" sz="500" dirty="0">
                <a:latin typeface="Garamond" panose="02020404030301010803" pitchFamily="18" charset="0"/>
              </a:endParaRPr>
            </a:p>
          </p:txBody>
        </p:sp>
        <p:sp>
          <p:nvSpPr>
            <p:cNvPr id="35" name="TextBox 34"/>
            <p:cNvSpPr txBox="1"/>
            <p:nvPr/>
          </p:nvSpPr>
          <p:spPr>
            <a:xfrm>
              <a:off x="2062705" y="24730587"/>
              <a:ext cx="425593" cy="237187"/>
            </a:xfrm>
            <a:prstGeom prst="rect">
              <a:avLst/>
            </a:prstGeom>
            <a:solidFill>
              <a:srgbClr val="C5DA00"/>
            </a:solidFill>
          </p:spPr>
          <p:txBody>
            <a:bodyPr wrap="square" rtlCol="0">
              <a:spAutoFit/>
            </a:bodyPr>
            <a:lstStyle/>
            <a:p>
              <a:endParaRPr lang="en-US" sz="500" dirty="0">
                <a:latin typeface="Garamond" panose="02020404030301010803" pitchFamily="18" charset="0"/>
              </a:endParaRPr>
            </a:p>
          </p:txBody>
        </p:sp>
        <p:sp>
          <p:nvSpPr>
            <p:cNvPr id="36" name="TextBox 35"/>
            <p:cNvSpPr txBox="1"/>
            <p:nvPr/>
          </p:nvSpPr>
          <p:spPr>
            <a:xfrm>
              <a:off x="2062706" y="25004537"/>
              <a:ext cx="425593" cy="237187"/>
            </a:xfrm>
            <a:prstGeom prst="rect">
              <a:avLst/>
            </a:prstGeom>
            <a:solidFill>
              <a:srgbClr val="FFD900"/>
            </a:solidFill>
          </p:spPr>
          <p:txBody>
            <a:bodyPr wrap="square" rtlCol="0">
              <a:spAutoFit/>
            </a:bodyPr>
            <a:lstStyle/>
            <a:p>
              <a:endParaRPr lang="en-US" sz="500" dirty="0">
                <a:latin typeface="Garamond" panose="02020404030301010803" pitchFamily="18" charset="0"/>
              </a:endParaRPr>
            </a:p>
          </p:txBody>
        </p:sp>
        <p:sp>
          <p:nvSpPr>
            <p:cNvPr id="37" name="TextBox 36"/>
            <p:cNvSpPr txBox="1"/>
            <p:nvPr/>
          </p:nvSpPr>
          <p:spPr>
            <a:xfrm>
              <a:off x="2062705" y="25270034"/>
              <a:ext cx="425593" cy="237187"/>
            </a:xfrm>
            <a:prstGeom prst="rect">
              <a:avLst/>
            </a:prstGeom>
            <a:solidFill>
              <a:srgbClr val="FF8500"/>
            </a:solidFill>
          </p:spPr>
          <p:txBody>
            <a:bodyPr wrap="square" rtlCol="0">
              <a:spAutoFit/>
            </a:bodyPr>
            <a:lstStyle/>
            <a:p>
              <a:endParaRPr lang="en-US" sz="500" dirty="0">
                <a:latin typeface="Garamond" panose="02020404030301010803" pitchFamily="18" charset="0"/>
              </a:endParaRPr>
            </a:p>
          </p:txBody>
        </p:sp>
        <p:sp>
          <p:nvSpPr>
            <p:cNvPr id="38" name="TextBox 37"/>
            <p:cNvSpPr txBox="1"/>
            <p:nvPr/>
          </p:nvSpPr>
          <p:spPr>
            <a:xfrm>
              <a:off x="2062710" y="25545735"/>
              <a:ext cx="425593" cy="237187"/>
            </a:xfrm>
            <a:prstGeom prst="rect">
              <a:avLst/>
            </a:prstGeom>
            <a:solidFill>
              <a:srgbClr val="FF2600"/>
            </a:solidFill>
          </p:spPr>
          <p:txBody>
            <a:bodyPr wrap="square" rtlCol="0">
              <a:spAutoFit/>
            </a:bodyPr>
            <a:lstStyle/>
            <a:p>
              <a:endParaRPr lang="en-US" sz="500" dirty="0">
                <a:latin typeface="Garamond" panose="02020404030301010803" pitchFamily="18" charset="0"/>
              </a:endParaRPr>
            </a:p>
          </p:txBody>
        </p:sp>
      </p:grpSp>
      <p:grpSp>
        <p:nvGrpSpPr>
          <p:cNvPr id="41" name="Group 40"/>
          <p:cNvGrpSpPr/>
          <p:nvPr/>
        </p:nvGrpSpPr>
        <p:grpSpPr>
          <a:xfrm>
            <a:off x="10427368" y="1601064"/>
            <a:ext cx="1729190" cy="2225345"/>
            <a:chOff x="1780021" y="23538407"/>
            <a:chExt cx="1941105" cy="2346719"/>
          </a:xfrm>
        </p:grpSpPr>
        <p:sp>
          <p:nvSpPr>
            <p:cNvPr id="42" name="Shape 68"/>
            <p:cNvSpPr txBox="1"/>
            <p:nvPr/>
          </p:nvSpPr>
          <p:spPr>
            <a:xfrm>
              <a:off x="1780021" y="23538407"/>
              <a:ext cx="1941105" cy="544478"/>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600" dirty="0" smtClean="0">
                  <a:latin typeface="Century Gothic" panose="020B0502020202020204" pitchFamily="34" charset="0"/>
                  <a:ea typeface="Garamond" charset="0"/>
                  <a:cs typeface="Garamond" charset="0"/>
                  <a:sym typeface="Century Gothic"/>
                </a:rPr>
                <a:t>Predicted </a:t>
              </a:r>
            </a:p>
            <a:p>
              <a:pPr lvl="0" rtl="0">
                <a:lnSpc>
                  <a:spcPct val="80000"/>
                </a:lnSpc>
                <a:spcBef>
                  <a:spcPts val="0"/>
                </a:spcBef>
                <a:buNone/>
              </a:pPr>
              <a:r>
                <a:rPr lang="en-US" sz="1600" dirty="0" smtClean="0">
                  <a:latin typeface="Century Gothic" panose="020B0502020202020204" pitchFamily="34" charset="0"/>
                  <a:ea typeface="Garamond" charset="0"/>
                  <a:cs typeface="Garamond" charset="0"/>
                  <a:sym typeface="Century Gothic"/>
                </a:rPr>
                <a:t>Percent Cover</a:t>
              </a:r>
              <a:endParaRPr lang="en-US" sz="1600" dirty="0">
                <a:latin typeface="Century Gothic" panose="020B0502020202020204" pitchFamily="34" charset="0"/>
                <a:ea typeface="Garamond" charset="0"/>
                <a:cs typeface="Garamond" charset="0"/>
                <a:sym typeface="Century Gothic"/>
              </a:endParaRPr>
            </a:p>
          </p:txBody>
        </p:sp>
        <p:sp>
          <p:nvSpPr>
            <p:cNvPr id="43" name="Shape 68"/>
            <p:cNvSpPr txBox="1"/>
            <p:nvPr/>
          </p:nvSpPr>
          <p:spPr>
            <a:xfrm>
              <a:off x="1780021" y="24082885"/>
              <a:ext cx="1892860" cy="1802241"/>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&lt; 10</a:t>
              </a:r>
            </a:p>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10 – 20</a:t>
              </a:r>
            </a:p>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20 – 30</a:t>
              </a:r>
            </a:p>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30 – 40</a:t>
              </a:r>
            </a:p>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40 – 50</a:t>
              </a:r>
            </a:p>
            <a:p>
              <a:pPr lvl="0" algn="r" rtl="0">
                <a:spcBef>
                  <a:spcPts val="0"/>
                </a:spcBef>
                <a:buNone/>
              </a:pPr>
              <a:r>
                <a:rPr lang="en-US" sz="1700" dirty="0" smtClean="0">
                  <a:latin typeface="Century Gothic" panose="020B0502020202020204" pitchFamily="34" charset="0"/>
                  <a:ea typeface="Garamond" charset="0"/>
                  <a:cs typeface="Garamond" charset="0"/>
                  <a:sym typeface="Century Gothic"/>
                </a:rPr>
                <a:t>&gt; 50</a:t>
              </a:r>
            </a:p>
            <a:p>
              <a:pPr lvl="0" algn="r" rtl="0">
                <a:spcBef>
                  <a:spcPts val="0"/>
                </a:spcBef>
                <a:buNone/>
              </a:pPr>
              <a:endParaRPr lang="en-US" sz="1700" dirty="0">
                <a:latin typeface="Century Gothic" panose="020B0502020202020204" pitchFamily="34" charset="0"/>
                <a:ea typeface="Garamond" charset="0"/>
                <a:cs typeface="Garamond" charset="0"/>
                <a:sym typeface="Century Gothic"/>
              </a:endParaRPr>
            </a:p>
          </p:txBody>
        </p:sp>
        <p:sp>
          <p:nvSpPr>
            <p:cNvPr id="44" name="TextBox 43"/>
            <p:cNvSpPr txBox="1"/>
            <p:nvPr/>
          </p:nvSpPr>
          <p:spPr>
            <a:xfrm>
              <a:off x="1918643" y="24176931"/>
              <a:ext cx="425593" cy="237188"/>
            </a:xfrm>
            <a:prstGeom prst="rect">
              <a:avLst/>
            </a:prstGeom>
            <a:solidFill>
              <a:srgbClr val="006100"/>
            </a:solidFill>
          </p:spPr>
          <p:txBody>
            <a:bodyPr wrap="square" rtlCol="0">
              <a:spAutoFit/>
            </a:bodyPr>
            <a:lstStyle/>
            <a:p>
              <a:endParaRPr lang="en-US" sz="500" dirty="0">
                <a:latin typeface="Garamond" panose="02020404030301010803" pitchFamily="18" charset="0"/>
              </a:endParaRPr>
            </a:p>
          </p:txBody>
        </p:sp>
        <p:sp>
          <p:nvSpPr>
            <p:cNvPr id="45" name="TextBox 44"/>
            <p:cNvSpPr txBox="1"/>
            <p:nvPr/>
          </p:nvSpPr>
          <p:spPr>
            <a:xfrm>
              <a:off x="1918643" y="24444653"/>
              <a:ext cx="425593" cy="237188"/>
            </a:xfrm>
            <a:prstGeom prst="rect">
              <a:avLst/>
            </a:prstGeom>
            <a:solidFill>
              <a:srgbClr val="619900"/>
            </a:solidFill>
          </p:spPr>
          <p:txBody>
            <a:bodyPr wrap="square" rtlCol="0">
              <a:spAutoFit/>
            </a:bodyPr>
            <a:lstStyle/>
            <a:p>
              <a:endParaRPr lang="en-US" sz="500" dirty="0">
                <a:latin typeface="Garamond" panose="02020404030301010803" pitchFamily="18" charset="0"/>
              </a:endParaRPr>
            </a:p>
          </p:txBody>
        </p:sp>
        <p:sp>
          <p:nvSpPr>
            <p:cNvPr id="46" name="TextBox 45"/>
            <p:cNvSpPr txBox="1"/>
            <p:nvPr/>
          </p:nvSpPr>
          <p:spPr>
            <a:xfrm>
              <a:off x="1918640" y="24705889"/>
              <a:ext cx="425593" cy="237188"/>
            </a:xfrm>
            <a:prstGeom prst="rect">
              <a:avLst/>
            </a:prstGeom>
            <a:solidFill>
              <a:srgbClr val="C5DA00"/>
            </a:solidFill>
          </p:spPr>
          <p:txBody>
            <a:bodyPr wrap="square" rtlCol="0">
              <a:spAutoFit/>
            </a:bodyPr>
            <a:lstStyle/>
            <a:p>
              <a:endParaRPr lang="en-US" sz="500" dirty="0">
                <a:latin typeface="Garamond" panose="02020404030301010803" pitchFamily="18" charset="0"/>
              </a:endParaRPr>
            </a:p>
          </p:txBody>
        </p:sp>
        <p:sp>
          <p:nvSpPr>
            <p:cNvPr id="47" name="TextBox 46"/>
            <p:cNvSpPr txBox="1"/>
            <p:nvPr/>
          </p:nvSpPr>
          <p:spPr>
            <a:xfrm>
              <a:off x="1918642" y="24979839"/>
              <a:ext cx="425593" cy="237188"/>
            </a:xfrm>
            <a:prstGeom prst="rect">
              <a:avLst/>
            </a:prstGeom>
            <a:solidFill>
              <a:srgbClr val="FFD900"/>
            </a:solidFill>
          </p:spPr>
          <p:txBody>
            <a:bodyPr wrap="square" rtlCol="0">
              <a:spAutoFit/>
            </a:bodyPr>
            <a:lstStyle/>
            <a:p>
              <a:endParaRPr lang="en-US" sz="500" dirty="0">
                <a:latin typeface="Garamond" panose="02020404030301010803" pitchFamily="18" charset="0"/>
              </a:endParaRPr>
            </a:p>
          </p:txBody>
        </p:sp>
        <p:sp>
          <p:nvSpPr>
            <p:cNvPr id="48" name="TextBox 47"/>
            <p:cNvSpPr txBox="1"/>
            <p:nvPr/>
          </p:nvSpPr>
          <p:spPr>
            <a:xfrm>
              <a:off x="1918640" y="25245335"/>
              <a:ext cx="425593" cy="237188"/>
            </a:xfrm>
            <a:prstGeom prst="rect">
              <a:avLst/>
            </a:prstGeom>
            <a:solidFill>
              <a:srgbClr val="FF8500"/>
            </a:solidFill>
          </p:spPr>
          <p:txBody>
            <a:bodyPr wrap="square" rtlCol="0">
              <a:spAutoFit/>
            </a:bodyPr>
            <a:lstStyle/>
            <a:p>
              <a:endParaRPr lang="en-US" sz="500" dirty="0">
                <a:latin typeface="Garamond" panose="02020404030301010803" pitchFamily="18" charset="0"/>
              </a:endParaRPr>
            </a:p>
          </p:txBody>
        </p:sp>
        <p:sp>
          <p:nvSpPr>
            <p:cNvPr id="49" name="TextBox 48"/>
            <p:cNvSpPr txBox="1"/>
            <p:nvPr/>
          </p:nvSpPr>
          <p:spPr>
            <a:xfrm>
              <a:off x="1918645" y="25521037"/>
              <a:ext cx="425593" cy="237188"/>
            </a:xfrm>
            <a:prstGeom prst="rect">
              <a:avLst/>
            </a:prstGeom>
            <a:solidFill>
              <a:srgbClr val="FF2600"/>
            </a:solidFill>
          </p:spPr>
          <p:txBody>
            <a:bodyPr wrap="square" rtlCol="0">
              <a:spAutoFit/>
            </a:bodyPr>
            <a:lstStyle/>
            <a:p>
              <a:endParaRPr lang="en-US" sz="500" dirty="0">
                <a:latin typeface="Garamond" panose="02020404030301010803" pitchFamily="18" charset="0"/>
              </a:endParaRPr>
            </a:p>
          </p:txBody>
        </p:sp>
      </p:grpSp>
      <p:sp>
        <p:nvSpPr>
          <p:cNvPr id="51" name="TextBox 50"/>
          <p:cNvSpPr txBox="1"/>
          <p:nvPr/>
        </p:nvSpPr>
        <p:spPr>
          <a:xfrm>
            <a:off x="205928" y="1158723"/>
            <a:ext cx="5591978" cy="400110"/>
          </a:xfrm>
          <a:prstGeom prst="rect">
            <a:avLst/>
          </a:prstGeom>
          <a:noFill/>
        </p:spPr>
        <p:txBody>
          <a:bodyPr wrap="square" rtlCol="0">
            <a:spAutoFit/>
          </a:bodyPr>
          <a:lstStyle/>
          <a:p>
            <a:pPr algn="ctr"/>
            <a:r>
              <a:rPr lang="en-US" sz="2000" b="1" dirty="0" smtClean="0">
                <a:solidFill>
                  <a:srgbClr val="75ABDB"/>
                </a:solidFill>
                <a:latin typeface="Century Gothic" panose="020B0502020202020204" pitchFamily="34" charset="0"/>
              </a:rPr>
              <a:t>2006 Predicted Tamarisk Cover</a:t>
            </a:r>
            <a:endParaRPr lang="en-US" sz="2000" b="1" dirty="0">
              <a:solidFill>
                <a:srgbClr val="75ABDB"/>
              </a:solidFill>
              <a:latin typeface="Century Gothic" panose="020B0502020202020204" pitchFamily="34" charset="0"/>
            </a:endParaRPr>
          </a:p>
        </p:txBody>
      </p:sp>
      <p:sp>
        <p:nvSpPr>
          <p:cNvPr id="27" name="TextBox 26"/>
          <p:cNvSpPr txBox="1"/>
          <p:nvPr/>
        </p:nvSpPr>
        <p:spPr>
          <a:xfrm>
            <a:off x="6291781" y="1158723"/>
            <a:ext cx="5591978" cy="400110"/>
          </a:xfrm>
          <a:prstGeom prst="rect">
            <a:avLst/>
          </a:prstGeom>
          <a:noFill/>
        </p:spPr>
        <p:txBody>
          <a:bodyPr wrap="square" rtlCol="0">
            <a:spAutoFit/>
          </a:bodyPr>
          <a:lstStyle/>
          <a:p>
            <a:pPr algn="ctr"/>
            <a:r>
              <a:rPr lang="en-US" sz="2000" b="1" dirty="0" smtClean="0">
                <a:solidFill>
                  <a:srgbClr val="75ABDB"/>
                </a:solidFill>
                <a:latin typeface="Century Gothic" panose="020B0502020202020204" pitchFamily="34" charset="0"/>
              </a:rPr>
              <a:t>2016 Predicted Tamarisk Cover</a:t>
            </a:r>
            <a:endParaRPr lang="en-US" sz="2000" b="1" dirty="0">
              <a:solidFill>
                <a:srgbClr val="75ABDB"/>
              </a:solidFill>
              <a:latin typeface="Century Gothic" panose="020B0502020202020204" pitchFamily="34" charset="0"/>
            </a:endParaRPr>
          </a:p>
        </p:txBody>
      </p:sp>
      <p:pic>
        <p:nvPicPr>
          <p:cNvPr id="2" name="Picture 1"/>
          <p:cNvPicPr>
            <a:picLocks noChangeAspect="1"/>
          </p:cNvPicPr>
          <p:nvPr/>
        </p:nvPicPr>
        <p:blipFill>
          <a:blip r:embed="rId5"/>
          <a:stretch>
            <a:fillRect/>
          </a:stretch>
        </p:blipFill>
        <p:spPr>
          <a:xfrm>
            <a:off x="5240408" y="5656897"/>
            <a:ext cx="565331" cy="817839"/>
          </a:xfrm>
          <a:prstGeom prst="rect">
            <a:avLst/>
          </a:prstGeom>
        </p:spPr>
      </p:pic>
      <p:pic>
        <p:nvPicPr>
          <p:cNvPr id="52" name="Picture 51"/>
          <p:cNvPicPr>
            <a:picLocks noChangeAspect="1"/>
          </p:cNvPicPr>
          <p:nvPr/>
        </p:nvPicPr>
        <p:blipFill>
          <a:blip r:embed="rId5"/>
          <a:stretch>
            <a:fillRect/>
          </a:stretch>
        </p:blipFill>
        <p:spPr>
          <a:xfrm>
            <a:off x="11431220" y="5662318"/>
            <a:ext cx="565331" cy="817839"/>
          </a:xfrm>
          <a:prstGeom prst="rect">
            <a:avLst/>
          </a:prstGeom>
        </p:spPr>
      </p:pic>
      <p:sp>
        <p:nvSpPr>
          <p:cNvPr id="3" name="Rectangle 2"/>
          <p:cNvSpPr/>
          <p:nvPr/>
        </p:nvSpPr>
        <p:spPr>
          <a:xfrm>
            <a:off x="32084" y="1590437"/>
            <a:ext cx="5943600" cy="5057525"/>
          </a:xfrm>
          <a:prstGeom prst="rect">
            <a:avLst/>
          </a:prstGeom>
          <a:noFill/>
          <a:ln w="76200">
            <a:solidFill>
              <a:srgbClr val="75A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6035918" y="1601064"/>
            <a:ext cx="6109745" cy="5057525"/>
          </a:xfrm>
          <a:prstGeom prst="rect">
            <a:avLst/>
          </a:prstGeom>
          <a:noFill/>
          <a:ln w="76200">
            <a:solidFill>
              <a:srgbClr val="75A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435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8" name="Picture 2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7516" y="1618664"/>
            <a:ext cx="5979042" cy="5032860"/>
          </a:xfrm>
          <a:prstGeom prst="rect">
            <a:avLst/>
          </a:prstGeom>
        </p:spPr>
      </p:pic>
      <p:sp>
        <p:nvSpPr>
          <p:cNvPr id="278" name="Shape 278"/>
          <p:cNvSpPr txBox="1">
            <a:spLocks noGrp="1"/>
          </p:cNvSpPr>
          <p:nvPr>
            <p:ph type="title"/>
          </p:nvPr>
        </p:nvSpPr>
        <p:spPr>
          <a:xfrm>
            <a:off x="1101820" y="324297"/>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smtClean="0">
                <a:solidFill>
                  <a:srgbClr val="75AADB"/>
                </a:solidFill>
                <a:latin typeface="Century Gothic"/>
                <a:ea typeface="Century Gothic"/>
                <a:cs typeface="Century Gothic"/>
                <a:sym typeface="Century Gothic"/>
              </a:rPr>
              <a:t>Results</a:t>
            </a:r>
            <a:endParaRPr lang="en-US" sz="4400" b="0" i="0" u="none" strike="noStrike" cap="none" dirty="0">
              <a:solidFill>
                <a:srgbClr val="75AADB"/>
              </a:solidFill>
              <a:latin typeface="Century Gothic"/>
              <a:ea typeface="Century Gothic"/>
              <a:cs typeface="Century Gothic"/>
              <a:sym typeface="Century Gothic"/>
            </a:endParaRPr>
          </a:p>
        </p:txBody>
      </p:sp>
      <p:pic>
        <p:nvPicPr>
          <p:cNvPr id="29" name="Picture 2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607" y="1628003"/>
            <a:ext cx="6051620" cy="5029200"/>
          </a:xfrm>
          <a:prstGeom prst="rect">
            <a:avLst/>
          </a:prstGeom>
        </p:spPr>
      </p:pic>
      <p:grpSp>
        <p:nvGrpSpPr>
          <p:cNvPr id="30" name="Group 29"/>
          <p:cNvGrpSpPr/>
          <p:nvPr/>
        </p:nvGrpSpPr>
        <p:grpSpPr>
          <a:xfrm>
            <a:off x="4497572" y="1643601"/>
            <a:ext cx="1635641" cy="2222109"/>
            <a:chOff x="1924819" y="23538407"/>
            <a:chExt cx="1712755" cy="2343306"/>
          </a:xfrm>
        </p:grpSpPr>
        <p:sp>
          <p:nvSpPr>
            <p:cNvPr id="31" name="Shape 68"/>
            <p:cNvSpPr txBox="1"/>
            <p:nvPr/>
          </p:nvSpPr>
          <p:spPr>
            <a:xfrm>
              <a:off x="1924820" y="23538407"/>
              <a:ext cx="1712754" cy="544478"/>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600" dirty="0" smtClean="0">
                  <a:latin typeface="Century Gothic" panose="020B0502020202020204" pitchFamily="34" charset="0"/>
                  <a:ea typeface="Century Gothic"/>
                  <a:cs typeface="Century Gothic"/>
                  <a:sym typeface="Century Gothic"/>
                </a:rPr>
                <a:t>Predicted </a:t>
              </a:r>
            </a:p>
            <a:p>
              <a:pPr lvl="0" rtl="0">
                <a:lnSpc>
                  <a:spcPct val="80000"/>
                </a:lnSpc>
                <a:spcBef>
                  <a:spcPts val="0"/>
                </a:spcBef>
                <a:buNone/>
              </a:pPr>
              <a:r>
                <a:rPr lang="en-US" sz="1600" dirty="0" smtClean="0">
                  <a:latin typeface="Century Gothic" panose="020B0502020202020204" pitchFamily="34" charset="0"/>
                  <a:ea typeface="Century Gothic"/>
                  <a:cs typeface="Century Gothic"/>
                  <a:sym typeface="Century Gothic"/>
                </a:rPr>
                <a:t>Percent Cover</a:t>
              </a:r>
              <a:endParaRPr lang="en-US" sz="1600" dirty="0">
                <a:latin typeface="Century Gothic" panose="020B0502020202020204" pitchFamily="34" charset="0"/>
                <a:ea typeface="Century Gothic"/>
                <a:cs typeface="Century Gothic"/>
                <a:sym typeface="Century Gothic"/>
              </a:endParaRPr>
            </a:p>
          </p:txBody>
        </p:sp>
        <p:sp>
          <p:nvSpPr>
            <p:cNvPr id="32" name="Shape 68"/>
            <p:cNvSpPr txBox="1"/>
            <p:nvPr/>
          </p:nvSpPr>
          <p:spPr>
            <a:xfrm>
              <a:off x="1924819" y="24079472"/>
              <a:ext cx="1712755" cy="1802241"/>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800" dirty="0" smtClean="0">
                  <a:latin typeface="Century Gothic" panose="020B0502020202020204" pitchFamily="34" charset="0"/>
                  <a:ea typeface="Century Gothic"/>
                  <a:cs typeface="Century Gothic"/>
                  <a:sym typeface="Century Gothic"/>
                </a:rPr>
                <a:t>&lt; 10</a:t>
              </a:r>
            </a:p>
            <a:p>
              <a:pPr lvl="0" algn="r" rtl="0">
                <a:spcBef>
                  <a:spcPts val="0"/>
                </a:spcBef>
                <a:buNone/>
              </a:pPr>
              <a:r>
                <a:rPr lang="en-US" sz="1800" dirty="0" smtClean="0">
                  <a:latin typeface="Century Gothic" panose="020B0502020202020204" pitchFamily="34" charset="0"/>
                  <a:ea typeface="Century Gothic"/>
                  <a:cs typeface="Century Gothic"/>
                  <a:sym typeface="Century Gothic"/>
                </a:rPr>
                <a:t>10 – 20</a:t>
              </a:r>
            </a:p>
            <a:p>
              <a:pPr lvl="0" algn="r" rtl="0">
                <a:spcBef>
                  <a:spcPts val="0"/>
                </a:spcBef>
                <a:buNone/>
              </a:pPr>
              <a:r>
                <a:rPr lang="en-US" sz="1800" dirty="0" smtClean="0">
                  <a:latin typeface="Century Gothic" panose="020B0502020202020204" pitchFamily="34" charset="0"/>
                  <a:ea typeface="Century Gothic"/>
                  <a:cs typeface="Century Gothic"/>
                  <a:sym typeface="Century Gothic"/>
                </a:rPr>
                <a:t>20 – 30</a:t>
              </a:r>
            </a:p>
            <a:p>
              <a:pPr lvl="0" algn="r" rtl="0">
                <a:spcBef>
                  <a:spcPts val="0"/>
                </a:spcBef>
                <a:buNone/>
              </a:pPr>
              <a:r>
                <a:rPr lang="en-US" sz="1800" dirty="0" smtClean="0">
                  <a:latin typeface="Century Gothic" panose="020B0502020202020204" pitchFamily="34" charset="0"/>
                  <a:ea typeface="Century Gothic"/>
                  <a:cs typeface="Century Gothic"/>
                  <a:sym typeface="Century Gothic"/>
                </a:rPr>
                <a:t>30 – 40</a:t>
              </a:r>
            </a:p>
            <a:p>
              <a:pPr lvl="0" algn="r" rtl="0">
                <a:spcBef>
                  <a:spcPts val="0"/>
                </a:spcBef>
                <a:buNone/>
              </a:pPr>
              <a:r>
                <a:rPr lang="en-US" sz="1800" dirty="0" smtClean="0">
                  <a:latin typeface="Century Gothic" panose="020B0502020202020204" pitchFamily="34" charset="0"/>
                  <a:ea typeface="Century Gothic"/>
                  <a:cs typeface="Century Gothic"/>
                  <a:sym typeface="Century Gothic"/>
                </a:rPr>
                <a:t>40 – 50</a:t>
              </a:r>
            </a:p>
            <a:p>
              <a:pPr lvl="0" algn="r" rtl="0">
                <a:spcBef>
                  <a:spcPts val="0"/>
                </a:spcBef>
                <a:buNone/>
              </a:pPr>
              <a:r>
                <a:rPr lang="en-US" sz="1800" dirty="0" smtClean="0">
                  <a:latin typeface="Century Gothic" panose="020B0502020202020204" pitchFamily="34" charset="0"/>
                  <a:ea typeface="Century Gothic"/>
                  <a:cs typeface="Century Gothic"/>
                  <a:sym typeface="Century Gothic"/>
                </a:rPr>
                <a:t>&gt; 50</a:t>
              </a:r>
            </a:p>
            <a:p>
              <a:pPr lvl="0" algn="r" rtl="0">
                <a:spcBef>
                  <a:spcPts val="0"/>
                </a:spcBef>
                <a:buNone/>
              </a:pPr>
              <a:endParaRPr lang="en-US" sz="1800" dirty="0">
                <a:latin typeface="Century Gothic" panose="020B0502020202020204" pitchFamily="34" charset="0"/>
                <a:ea typeface="Century Gothic"/>
                <a:cs typeface="Century Gothic"/>
                <a:sym typeface="Century Gothic"/>
              </a:endParaRPr>
            </a:p>
          </p:txBody>
        </p:sp>
        <p:sp>
          <p:nvSpPr>
            <p:cNvPr id="33" name="TextBox 32"/>
            <p:cNvSpPr txBox="1"/>
            <p:nvPr/>
          </p:nvSpPr>
          <p:spPr>
            <a:xfrm>
              <a:off x="2062707" y="24201629"/>
              <a:ext cx="425593" cy="237187"/>
            </a:xfrm>
            <a:prstGeom prst="rect">
              <a:avLst/>
            </a:prstGeom>
            <a:solidFill>
              <a:srgbClr val="006100"/>
            </a:solidFill>
          </p:spPr>
          <p:txBody>
            <a:bodyPr wrap="square" rtlCol="0">
              <a:spAutoFit/>
            </a:bodyPr>
            <a:lstStyle/>
            <a:p>
              <a:endParaRPr lang="en-US" sz="500" dirty="0">
                <a:latin typeface="Garamond" panose="02020404030301010803" pitchFamily="18" charset="0"/>
              </a:endParaRPr>
            </a:p>
          </p:txBody>
        </p:sp>
        <p:sp>
          <p:nvSpPr>
            <p:cNvPr id="34" name="TextBox 33"/>
            <p:cNvSpPr txBox="1"/>
            <p:nvPr/>
          </p:nvSpPr>
          <p:spPr>
            <a:xfrm>
              <a:off x="2062708" y="24469352"/>
              <a:ext cx="425593" cy="237187"/>
            </a:xfrm>
            <a:prstGeom prst="rect">
              <a:avLst/>
            </a:prstGeom>
            <a:solidFill>
              <a:srgbClr val="619900"/>
            </a:solidFill>
          </p:spPr>
          <p:txBody>
            <a:bodyPr wrap="square" rtlCol="0">
              <a:spAutoFit/>
            </a:bodyPr>
            <a:lstStyle/>
            <a:p>
              <a:endParaRPr lang="en-US" sz="500" dirty="0">
                <a:latin typeface="Garamond" panose="02020404030301010803" pitchFamily="18" charset="0"/>
              </a:endParaRPr>
            </a:p>
          </p:txBody>
        </p:sp>
        <p:sp>
          <p:nvSpPr>
            <p:cNvPr id="35" name="TextBox 34"/>
            <p:cNvSpPr txBox="1"/>
            <p:nvPr/>
          </p:nvSpPr>
          <p:spPr>
            <a:xfrm>
              <a:off x="2062705" y="24730587"/>
              <a:ext cx="425593" cy="237187"/>
            </a:xfrm>
            <a:prstGeom prst="rect">
              <a:avLst/>
            </a:prstGeom>
            <a:solidFill>
              <a:srgbClr val="C5DA00"/>
            </a:solidFill>
          </p:spPr>
          <p:txBody>
            <a:bodyPr wrap="square" rtlCol="0">
              <a:spAutoFit/>
            </a:bodyPr>
            <a:lstStyle/>
            <a:p>
              <a:endParaRPr lang="en-US" sz="500" dirty="0">
                <a:latin typeface="Garamond" panose="02020404030301010803" pitchFamily="18" charset="0"/>
              </a:endParaRPr>
            </a:p>
          </p:txBody>
        </p:sp>
        <p:sp>
          <p:nvSpPr>
            <p:cNvPr id="36" name="TextBox 35"/>
            <p:cNvSpPr txBox="1"/>
            <p:nvPr/>
          </p:nvSpPr>
          <p:spPr>
            <a:xfrm>
              <a:off x="2062706" y="25004537"/>
              <a:ext cx="425593" cy="237187"/>
            </a:xfrm>
            <a:prstGeom prst="rect">
              <a:avLst/>
            </a:prstGeom>
            <a:solidFill>
              <a:srgbClr val="FFD900"/>
            </a:solidFill>
          </p:spPr>
          <p:txBody>
            <a:bodyPr wrap="square" rtlCol="0">
              <a:spAutoFit/>
            </a:bodyPr>
            <a:lstStyle/>
            <a:p>
              <a:endParaRPr lang="en-US" sz="500" dirty="0">
                <a:latin typeface="Garamond" panose="02020404030301010803" pitchFamily="18" charset="0"/>
              </a:endParaRPr>
            </a:p>
          </p:txBody>
        </p:sp>
        <p:sp>
          <p:nvSpPr>
            <p:cNvPr id="37" name="TextBox 36"/>
            <p:cNvSpPr txBox="1"/>
            <p:nvPr/>
          </p:nvSpPr>
          <p:spPr>
            <a:xfrm>
              <a:off x="2062705" y="25270034"/>
              <a:ext cx="425593" cy="237187"/>
            </a:xfrm>
            <a:prstGeom prst="rect">
              <a:avLst/>
            </a:prstGeom>
            <a:solidFill>
              <a:srgbClr val="FF8500"/>
            </a:solidFill>
          </p:spPr>
          <p:txBody>
            <a:bodyPr wrap="square" rtlCol="0">
              <a:spAutoFit/>
            </a:bodyPr>
            <a:lstStyle/>
            <a:p>
              <a:endParaRPr lang="en-US" sz="500" dirty="0">
                <a:latin typeface="Garamond" panose="02020404030301010803" pitchFamily="18" charset="0"/>
              </a:endParaRPr>
            </a:p>
          </p:txBody>
        </p:sp>
        <p:sp>
          <p:nvSpPr>
            <p:cNvPr id="38" name="TextBox 37"/>
            <p:cNvSpPr txBox="1"/>
            <p:nvPr/>
          </p:nvSpPr>
          <p:spPr>
            <a:xfrm>
              <a:off x="2062710" y="25545735"/>
              <a:ext cx="425593" cy="237187"/>
            </a:xfrm>
            <a:prstGeom prst="rect">
              <a:avLst/>
            </a:prstGeom>
            <a:solidFill>
              <a:srgbClr val="FF2600"/>
            </a:solidFill>
          </p:spPr>
          <p:txBody>
            <a:bodyPr wrap="square" rtlCol="0">
              <a:spAutoFit/>
            </a:bodyPr>
            <a:lstStyle/>
            <a:p>
              <a:endParaRPr lang="en-US" sz="500" dirty="0">
                <a:latin typeface="Garamond" panose="02020404030301010803" pitchFamily="18" charset="0"/>
              </a:endParaRPr>
            </a:p>
          </p:txBody>
        </p:sp>
      </p:grpSp>
      <p:grpSp>
        <p:nvGrpSpPr>
          <p:cNvPr id="41" name="Group 40"/>
          <p:cNvGrpSpPr/>
          <p:nvPr/>
        </p:nvGrpSpPr>
        <p:grpSpPr>
          <a:xfrm>
            <a:off x="10398643" y="1663066"/>
            <a:ext cx="1793358" cy="2222109"/>
            <a:chOff x="1924818" y="23538407"/>
            <a:chExt cx="1796308" cy="2343306"/>
          </a:xfrm>
        </p:grpSpPr>
        <p:sp>
          <p:nvSpPr>
            <p:cNvPr id="42" name="Shape 68"/>
            <p:cNvSpPr txBox="1"/>
            <p:nvPr/>
          </p:nvSpPr>
          <p:spPr>
            <a:xfrm>
              <a:off x="1924821" y="23538407"/>
              <a:ext cx="1796305" cy="544478"/>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800" dirty="0" smtClean="0">
                  <a:latin typeface="Century Gothic" panose="020B0502020202020204" pitchFamily="34" charset="0"/>
                  <a:ea typeface="Century Gothic"/>
                  <a:cs typeface="Century Gothic"/>
                  <a:sym typeface="Century Gothic"/>
                </a:rPr>
                <a:t>Predicted </a:t>
              </a:r>
            </a:p>
            <a:p>
              <a:pPr lvl="0" rtl="0">
                <a:lnSpc>
                  <a:spcPct val="80000"/>
                </a:lnSpc>
                <a:spcBef>
                  <a:spcPts val="0"/>
                </a:spcBef>
                <a:buNone/>
              </a:pPr>
              <a:r>
                <a:rPr lang="en-US" sz="1800" dirty="0" smtClean="0">
                  <a:latin typeface="Century Gothic" panose="020B0502020202020204" pitchFamily="34" charset="0"/>
                  <a:ea typeface="Century Gothic"/>
                  <a:cs typeface="Century Gothic"/>
                  <a:sym typeface="Century Gothic"/>
                </a:rPr>
                <a:t>Percent Cover</a:t>
              </a:r>
              <a:endParaRPr lang="en-US" sz="1800" dirty="0">
                <a:latin typeface="Century Gothic" panose="020B0502020202020204" pitchFamily="34" charset="0"/>
                <a:ea typeface="Century Gothic"/>
                <a:cs typeface="Century Gothic"/>
                <a:sym typeface="Century Gothic"/>
              </a:endParaRPr>
            </a:p>
          </p:txBody>
        </p:sp>
        <p:sp>
          <p:nvSpPr>
            <p:cNvPr id="43" name="Shape 68"/>
            <p:cNvSpPr txBox="1"/>
            <p:nvPr/>
          </p:nvSpPr>
          <p:spPr>
            <a:xfrm>
              <a:off x="1924818" y="24079472"/>
              <a:ext cx="1796308" cy="1802241"/>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800" dirty="0" smtClean="0">
                  <a:latin typeface="Century Gothic" panose="020B0502020202020204" pitchFamily="34" charset="0"/>
                  <a:ea typeface="Century Gothic"/>
                  <a:cs typeface="Century Gothic"/>
                  <a:sym typeface="Century Gothic"/>
                </a:rPr>
                <a:t>&lt; 10</a:t>
              </a:r>
            </a:p>
            <a:p>
              <a:pPr lvl="0" algn="r" rtl="0">
                <a:spcBef>
                  <a:spcPts val="0"/>
                </a:spcBef>
                <a:buNone/>
              </a:pPr>
              <a:r>
                <a:rPr lang="en-US" sz="1800" dirty="0" smtClean="0">
                  <a:latin typeface="Century Gothic" panose="020B0502020202020204" pitchFamily="34" charset="0"/>
                  <a:ea typeface="Century Gothic"/>
                  <a:cs typeface="Century Gothic"/>
                  <a:sym typeface="Century Gothic"/>
                </a:rPr>
                <a:t>10 – 20</a:t>
              </a:r>
            </a:p>
            <a:p>
              <a:pPr lvl="0" algn="r" rtl="0">
                <a:spcBef>
                  <a:spcPts val="0"/>
                </a:spcBef>
                <a:buNone/>
              </a:pPr>
              <a:r>
                <a:rPr lang="en-US" sz="1800" dirty="0" smtClean="0">
                  <a:latin typeface="Century Gothic" panose="020B0502020202020204" pitchFamily="34" charset="0"/>
                  <a:ea typeface="Century Gothic"/>
                  <a:cs typeface="Century Gothic"/>
                  <a:sym typeface="Century Gothic"/>
                </a:rPr>
                <a:t>20 – 30</a:t>
              </a:r>
            </a:p>
            <a:p>
              <a:pPr lvl="0" algn="r" rtl="0">
                <a:spcBef>
                  <a:spcPts val="0"/>
                </a:spcBef>
                <a:buNone/>
              </a:pPr>
              <a:r>
                <a:rPr lang="en-US" sz="1800" dirty="0" smtClean="0">
                  <a:latin typeface="Century Gothic" panose="020B0502020202020204" pitchFamily="34" charset="0"/>
                  <a:ea typeface="Century Gothic"/>
                  <a:cs typeface="Century Gothic"/>
                  <a:sym typeface="Century Gothic"/>
                </a:rPr>
                <a:t>30 – 40</a:t>
              </a:r>
            </a:p>
            <a:p>
              <a:pPr lvl="0" algn="r" rtl="0">
                <a:spcBef>
                  <a:spcPts val="0"/>
                </a:spcBef>
                <a:buNone/>
              </a:pPr>
              <a:r>
                <a:rPr lang="en-US" sz="1800" dirty="0" smtClean="0">
                  <a:latin typeface="Century Gothic" panose="020B0502020202020204" pitchFamily="34" charset="0"/>
                  <a:ea typeface="Century Gothic"/>
                  <a:cs typeface="Century Gothic"/>
                  <a:sym typeface="Century Gothic"/>
                </a:rPr>
                <a:t>40 – 50</a:t>
              </a:r>
            </a:p>
            <a:p>
              <a:pPr lvl="0" algn="r" rtl="0">
                <a:spcBef>
                  <a:spcPts val="0"/>
                </a:spcBef>
                <a:buNone/>
              </a:pPr>
              <a:r>
                <a:rPr lang="en-US" sz="1800" dirty="0" smtClean="0">
                  <a:latin typeface="Century Gothic" panose="020B0502020202020204" pitchFamily="34" charset="0"/>
                  <a:ea typeface="Century Gothic"/>
                  <a:cs typeface="Century Gothic"/>
                  <a:sym typeface="Century Gothic"/>
                </a:rPr>
                <a:t>&gt; 50</a:t>
              </a:r>
            </a:p>
            <a:p>
              <a:pPr lvl="0" algn="r" rtl="0">
                <a:spcBef>
                  <a:spcPts val="0"/>
                </a:spcBef>
                <a:buNone/>
              </a:pPr>
              <a:endParaRPr lang="en-US" sz="1800" dirty="0">
                <a:latin typeface="Century Gothic" panose="020B0502020202020204" pitchFamily="34" charset="0"/>
                <a:ea typeface="Century Gothic"/>
                <a:cs typeface="Century Gothic"/>
                <a:sym typeface="Century Gothic"/>
              </a:endParaRPr>
            </a:p>
          </p:txBody>
        </p:sp>
        <p:sp>
          <p:nvSpPr>
            <p:cNvPr id="44" name="TextBox 43"/>
            <p:cNvSpPr txBox="1"/>
            <p:nvPr/>
          </p:nvSpPr>
          <p:spPr>
            <a:xfrm>
              <a:off x="2062707" y="24201629"/>
              <a:ext cx="425593" cy="237187"/>
            </a:xfrm>
            <a:prstGeom prst="rect">
              <a:avLst/>
            </a:prstGeom>
            <a:solidFill>
              <a:srgbClr val="006100"/>
            </a:solidFill>
          </p:spPr>
          <p:txBody>
            <a:bodyPr wrap="square" rtlCol="0">
              <a:spAutoFit/>
            </a:bodyPr>
            <a:lstStyle/>
            <a:p>
              <a:endParaRPr lang="en-US" sz="500" dirty="0">
                <a:latin typeface="Garamond" panose="02020404030301010803" pitchFamily="18" charset="0"/>
              </a:endParaRPr>
            </a:p>
          </p:txBody>
        </p:sp>
        <p:sp>
          <p:nvSpPr>
            <p:cNvPr id="45" name="TextBox 44"/>
            <p:cNvSpPr txBox="1"/>
            <p:nvPr/>
          </p:nvSpPr>
          <p:spPr>
            <a:xfrm>
              <a:off x="2062708" y="24469352"/>
              <a:ext cx="425593" cy="237187"/>
            </a:xfrm>
            <a:prstGeom prst="rect">
              <a:avLst/>
            </a:prstGeom>
            <a:solidFill>
              <a:srgbClr val="619900"/>
            </a:solidFill>
          </p:spPr>
          <p:txBody>
            <a:bodyPr wrap="square" rtlCol="0">
              <a:spAutoFit/>
            </a:bodyPr>
            <a:lstStyle/>
            <a:p>
              <a:endParaRPr lang="en-US" sz="500" dirty="0">
                <a:latin typeface="Garamond" panose="02020404030301010803" pitchFamily="18" charset="0"/>
              </a:endParaRPr>
            </a:p>
          </p:txBody>
        </p:sp>
        <p:sp>
          <p:nvSpPr>
            <p:cNvPr id="46" name="TextBox 45"/>
            <p:cNvSpPr txBox="1"/>
            <p:nvPr/>
          </p:nvSpPr>
          <p:spPr>
            <a:xfrm>
              <a:off x="2062705" y="24730587"/>
              <a:ext cx="425593" cy="237187"/>
            </a:xfrm>
            <a:prstGeom prst="rect">
              <a:avLst/>
            </a:prstGeom>
            <a:solidFill>
              <a:srgbClr val="C5DA00"/>
            </a:solidFill>
          </p:spPr>
          <p:txBody>
            <a:bodyPr wrap="square" rtlCol="0">
              <a:spAutoFit/>
            </a:bodyPr>
            <a:lstStyle/>
            <a:p>
              <a:endParaRPr lang="en-US" sz="500" dirty="0">
                <a:latin typeface="Garamond" panose="02020404030301010803" pitchFamily="18" charset="0"/>
              </a:endParaRPr>
            </a:p>
          </p:txBody>
        </p:sp>
        <p:sp>
          <p:nvSpPr>
            <p:cNvPr id="47" name="TextBox 46"/>
            <p:cNvSpPr txBox="1"/>
            <p:nvPr/>
          </p:nvSpPr>
          <p:spPr>
            <a:xfrm>
              <a:off x="2062706" y="25004537"/>
              <a:ext cx="425593" cy="237187"/>
            </a:xfrm>
            <a:prstGeom prst="rect">
              <a:avLst/>
            </a:prstGeom>
            <a:solidFill>
              <a:srgbClr val="FFD900"/>
            </a:solidFill>
          </p:spPr>
          <p:txBody>
            <a:bodyPr wrap="square" rtlCol="0">
              <a:spAutoFit/>
            </a:bodyPr>
            <a:lstStyle/>
            <a:p>
              <a:endParaRPr lang="en-US" sz="500" dirty="0">
                <a:latin typeface="Garamond" panose="02020404030301010803" pitchFamily="18" charset="0"/>
              </a:endParaRPr>
            </a:p>
          </p:txBody>
        </p:sp>
        <p:sp>
          <p:nvSpPr>
            <p:cNvPr id="48" name="TextBox 47"/>
            <p:cNvSpPr txBox="1"/>
            <p:nvPr/>
          </p:nvSpPr>
          <p:spPr>
            <a:xfrm>
              <a:off x="2062705" y="25270034"/>
              <a:ext cx="425593" cy="237187"/>
            </a:xfrm>
            <a:prstGeom prst="rect">
              <a:avLst/>
            </a:prstGeom>
            <a:solidFill>
              <a:srgbClr val="FF8500"/>
            </a:solidFill>
          </p:spPr>
          <p:txBody>
            <a:bodyPr wrap="square" rtlCol="0">
              <a:spAutoFit/>
            </a:bodyPr>
            <a:lstStyle/>
            <a:p>
              <a:endParaRPr lang="en-US" sz="500" dirty="0">
                <a:latin typeface="Garamond" panose="02020404030301010803" pitchFamily="18" charset="0"/>
              </a:endParaRPr>
            </a:p>
          </p:txBody>
        </p:sp>
        <p:sp>
          <p:nvSpPr>
            <p:cNvPr id="49" name="TextBox 48"/>
            <p:cNvSpPr txBox="1"/>
            <p:nvPr/>
          </p:nvSpPr>
          <p:spPr>
            <a:xfrm>
              <a:off x="2062710" y="25545735"/>
              <a:ext cx="425593" cy="237187"/>
            </a:xfrm>
            <a:prstGeom prst="rect">
              <a:avLst/>
            </a:prstGeom>
            <a:solidFill>
              <a:srgbClr val="FF2600"/>
            </a:solidFill>
          </p:spPr>
          <p:txBody>
            <a:bodyPr wrap="square" rtlCol="0">
              <a:spAutoFit/>
            </a:bodyPr>
            <a:lstStyle/>
            <a:p>
              <a:endParaRPr lang="en-US" sz="500" dirty="0">
                <a:latin typeface="Garamond" panose="02020404030301010803" pitchFamily="18" charset="0"/>
              </a:endParaRPr>
            </a:p>
          </p:txBody>
        </p:sp>
      </p:grpSp>
      <p:sp>
        <p:nvSpPr>
          <p:cNvPr id="27" name="Rectangle 26"/>
          <p:cNvSpPr/>
          <p:nvPr/>
        </p:nvSpPr>
        <p:spPr>
          <a:xfrm>
            <a:off x="24317" y="1599678"/>
            <a:ext cx="6090607" cy="5057525"/>
          </a:xfrm>
          <a:prstGeom prst="rect">
            <a:avLst/>
          </a:prstGeom>
          <a:noFill/>
          <a:ln w="76200">
            <a:solidFill>
              <a:srgbClr val="75A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142491" y="1599678"/>
            <a:ext cx="6014068" cy="5057525"/>
          </a:xfrm>
          <a:prstGeom prst="rect">
            <a:avLst/>
          </a:prstGeom>
          <a:noFill/>
          <a:ln w="76200">
            <a:solidFill>
              <a:srgbClr val="75A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72428" y="889745"/>
            <a:ext cx="5591978" cy="707886"/>
          </a:xfrm>
          <a:prstGeom prst="rect">
            <a:avLst/>
          </a:prstGeom>
          <a:noFill/>
        </p:spPr>
        <p:txBody>
          <a:bodyPr wrap="square" rtlCol="0">
            <a:spAutoFit/>
          </a:bodyPr>
          <a:lstStyle/>
          <a:p>
            <a:pPr algn="ctr"/>
            <a:r>
              <a:rPr lang="en-US" sz="2000" b="1" dirty="0" smtClean="0">
                <a:solidFill>
                  <a:srgbClr val="75ABDB"/>
                </a:solidFill>
                <a:latin typeface="Century Gothic" panose="020B0502020202020204" pitchFamily="34" charset="0"/>
              </a:rPr>
              <a:t>Landsat 8</a:t>
            </a:r>
          </a:p>
          <a:p>
            <a:pPr algn="ctr"/>
            <a:r>
              <a:rPr lang="en-US" sz="2000" dirty="0" smtClean="0">
                <a:solidFill>
                  <a:srgbClr val="75ABDB"/>
                </a:solidFill>
                <a:latin typeface="Century Gothic" panose="020B0502020202020204" pitchFamily="34" charset="0"/>
              </a:rPr>
              <a:t>2016 Predicted Tamarisk Cover</a:t>
            </a:r>
            <a:endParaRPr lang="en-US" sz="2000" dirty="0">
              <a:solidFill>
                <a:srgbClr val="75ABDB"/>
              </a:solidFill>
              <a:latin typeface="Century Gothic" panose="020B0502020202020204" pitchFamily="34" charset="0"/>
            </a:endParaRPr>
          </a:p>
        </p:txBody>
      </p:sp>
      <p:sp>
        <p:nvSpPr>
          <p:cNvPr id="53" name="TextBox 52"/>
          <p:cNvSpPr txBox="1"/>
          <p:nvPr/>
        </p:nvSpPr>
        <p:spPr>
          <a:xfrm>
            <a:off x="6353536" y="889745"/>
            <a:ext cx="5591978" cy="707886"/>
          </a:xfrm>
          <a:prstGeom prst="rect">
            <a:avLst/>
          </a:prstGeom>
          <a:noFill/>
        </p:spPr>
        <p:txBody>
          <a:bodyPr wrap="square" rtlCol="0">
            <a:spAutoFit/>
          </a:bodyPr>
          <a:lstStyle/>
          <a:p>
            <a:pPr algn="ctr"/>
            <a:r>
              <a:rPr lang="en-US" sz="2000" b="1" dirty="0" smtClean="0">
                <a:solidFill>
                  <a:srgbClr val="75ABDB"/>
                </a:solidFill>
                <a:latin typeface="Century Gothic" panose="020B0502020202020204" pitchFamily="34" charset="0"/>
              </a:rPr>
              <a:t>Sentinel-2</a:t>
            </a:r>
          </a:p>
          <a:p>
            <a:pPr algn="ctr"/>
            <a:r>
              <a:rPr lang="en-US" sz="2000" dirty="0" smtClean="0">
                <a:solidFill>
                  <a:srgbClr val="75ABDB"/>
                </a:solidFill>
                <a:latin typeface="Century Gothic" panose="020B0502020202020204" pitchFamily="34" charset="0"/>
              </a:rPr>
              <a:t>2016 Predicted Tamarisk Cover</a:t>
            </a:r>
          </a:p>
        </p:txBody>
      </p:sp>
      <p:pic>
        <p:nvPicPr>
          <p:cNvPr id="54" name="Picture 53"/>
          <p:cNvPicPr>
            <a:picLocks noChangeAspect="1"/>
          </p:cNvPicPr>
          <p:nvPr/>
        </p:nvPicPr>
        <p:blipFill>
          <a:blip r:embed="rId5"/>
          <a:stretch>
            <a:fillRect/>
          </a:stretch>
        </p:blipFill>
        <p:spPr>
          <a:xfrm>
            <a:off x="5240408" y="5550567"/>
            <a:ext cx="565331" cy="817839"/>
          </a:xfrm>
          <a:prstGeom prst="rect">
            <a:avLst/>
          </a:prstGeom>
        </p:spPr>
      </p:pic>
      <p:pic>
        <p:nvPicPr>
          <p:cNvPr id="55" name="Picture 54"/>
          <p:cNvPicPr>
            <a:picLocks noChangeAspect="1"/>
          </p:cNvPicPr>
          <p:nvPr/>
        </p:nvPicPr>
        <p:blipFill>
          <a:blip r:embed="rId5"/>
          <a:stretch>
            <a:fillRect/>
          </a:stretch>
        </p:blipFill>
        <p:spPr>
          <a:xfrm>
            <a:off x="11431220" y="5555988"/>
            <a:ext cx="565331" cy="817839"/>
          </a:xfrm>
          <a:prstGeom prst="rect">
            <a:avLst/>
          </a:prstGeom>
        </p:spPr>
      </p:pic>
    </p:spTree>
    <p:extLst>
      <p:ext uri="{BB962C8B-B14F-4D97-AF65-F5344CB8AC3E}">
        <p14:creationId xmlns:p14="http://schemas.microsoft.com/office/powerpoint/2010/main" val="39918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Results – </a:t>
            </a:r>
            <a:r>
              <a:rPr lang="en-US" sz="4400" dirty="0" smtClean="0"/>
              <a:t>Top Predictors</a:t>
            </a:r>
            <a:endParaRPr lang="en-US" sz="4400" dirty="0"/>
          </a:p>
        </p:txBody>
      </p:sp>
      <p:grpSp>
        <p:nvGrpSpPr>
          <p:cNvPr id="24" name="Group 23"/>
          <p:cNvGrpSpPr/>
          <p:nvPr/>
        </p:nvGrpSpPr>
        <p:grpSpPr>
          <a:xfrm>
            <a:off x="621053" y="1203162"/>
            <a:ext cx="10991292" cy="2804079"/>
            <a:chOff x="495507" y="2297310"/>
            <a:chExt cx="10991292" cy="2804079"/>
          </a:xfrm>
        </p:grpSpPr>
        <p:graphicFrame>
          <p:nvGraphicFramePr>
            <p:cNvPr id="16" name="Shape 339"/>
            <p:cNvGraphicFramePr/>
            <p:nvPr>
              <p:extLst>
                <p:ext uri="{D42A27DB-BD31-4B8C-83A1-F6EECF244321}">
                  <p14:modId xmlns:p14="http://schemas.microsoft.com/office/powerpoint/2010/main" val="1717174486"/>
                </p:ext>
              </p:extLst>
            </p:nvPr>
          </p:nvGraphicFramePr>
          <p:xfrm>
            <a:off x="7977015" y="2297310"/>
            <a:ext cx="3509784" cy="2165674"/>
          </p:xfrm>
          <a:graphic>
            <a:graphicData uri="http://schemas.openxmlformats.org/drawingml/2006/table">
              <a:tbl>
                <a:tblPr>
                  <a:noFill/>
                  <a:tableStyleId>{EA22A8F9-8CA0-4369-9B5A-F11F1FE97A08}</a:tableStyleId>
                </a:tblPr>
                <a:tblGrid>
                  <a:gridCol w="1810083">
                    <a:extLst>
                      <a:ext uri="{9D8B030D-6E8A-4147-A177-3AD203B41FA5}">
                        <a16:colId xmlns:a16="http://schemas.microsoft.com/office/drawing/2014/main" val="20000"/>
                      </a:ext>
                    </a:extLst>
                  </a:gridCol>
                  <a:gridCol w="1699701">
                    <a:extLst>
                      <a:ext uri="{9D8B030D-6E8A-4147-A177-3AD203B41FA5}">
                        <a16:colId xmlns:a16="http://schemas.microsoft.com/office/drawing/2014/main" val="20001"/>
                      </a:ext>
                    </a:extLst>
                  </a:gridCol>
                </a:tblGrid>
                <a:tr h="866273">
                  <a:tc gridSpan="2">
                    <a:txBody>
                      <a:bodyPr/>
                      <a:lstStyle/>
                      <a:p>
                        <a:pPr marL="0" marR="0" lvl="0" indent="0" algn="ctr" rtl="0">
                          <a:lnSpc>
                            <a:spcPct val="100000"/>
                          </a:lnSpc>
                          <a:spcBef>
                            <a:spcPts val="0"/>
                          </a:spcBef>
                          <a:spcAft>
                            <a:spcPts val="0"/>
                          </a:spcAft>
                          <a:buNone/>
                        </a:pPr>
                        <a:r>
                          <a:rPr lang="en-US" sz="2400" b="1" dirty="0" smtClean="0">
                            <a:solidFill>
                              <a:srgbClr val="FFFFFF"/>
                            </a:solidFill>
                            <a:latin typeface="Century Gothic" charset="0"/>
                            <a:ea typeface="Century Gothic" charset="0"/>
                            <a:cs typeface="Century Gothic" charset="0"/>
                          </a:rPr>
                          <a:t>Sentinel-2</a:t>
                        </a:r>
                      </a:p>
                      <a:p>
                        <a:pPr marL="0" marR="0" lvl="0" indent="0" algn="ctr" rtl="0">
                          <a:lnSpc>
                            <a:spcPct val="100000"/>
                          </a:lnSpc>
                          <a:spcBef>
                            <a:spcPts val="0"/>
                          </a:spcBef>
                          <a:spcAft>
                            <a:spcPts val="0"/>
                          </a:spcAft>
                          <a:buNone/>
                        </a:pPr>
                        <a:r>
                          <a:rPr lang="en-US" sz="2400" b="1" dirty="0" smtClean="0">
                            <a:solidFill>
                              <a:srgbClr val="FFFFFF"/>
                            </a:solidFill>
                            <a:latin typeface="Century Gothic" charset="0"/>
                            <a:ea typeface="Century Gothic" charset="0"/>
                            <a:cs typeface="Century Gothic" charset="0"/>
                          </a:rPr>
                          <a:t>2016</a:t>
                        </a:r>
                        <a:endParaRPr lang="en-US" sz="2400" b="1" dirty="0">
                          <a:solidFill>
                            <a:srgbClr val="FFFFFF"/>
                          </a:solidFill>
                          <a:latin typeface="Century Gothic" charset="0"/>
                          <a:ea typeface="Century Gothic" charset="0"/>
                          <a:cs typeface="Century Gothic" charset="0"/>
                        </a:endParaRPr>
                      </a:p>
                    </a:txBody>
                    <a:tcPr marL="91425" marR="91425" marT="91425" marB="91425">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625652">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June</a:t>
                        </a:r>
                        <a:endParaRPr lang="en-US" sz="2400" b="0" dirty="0">
                          <a:solidFill>
                            <a:srgbClr val="3A3A3A"/>
                          </a:solidFill>
                          <a:latin typeface="Century Gothic" charset="0"/>
                          <a:ea typeface="Century Gothic" charset="0"/>
                          <a:cs typeface="Century Gothic" charset="0"/>
                        </a:endParaRPr>
                      </a:p>
                    </a:txBody>
                    <a:tcPr marL="91425" marR="91425" marT="91425" marB="91425"/>
                  </a:tc>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SWIR</a:t>
                        </a:r>
                        <a:endParaRPr lang="en-US" sz="2400" b="0" dirty="0">
                          <a:solidFill>
                            <a:srgbClr val="3A3A3A"/>
                          </a:solidFill>
                          <a:latin typeface="Century Gothic" charset="0"/>
                          <a:ea typeface="Century Gothic" charset="0"/>
                          <a:cs typeface="Century Gothic" charset="0"/>
                        </a:endParaRPr>
                      </a:p>
                    </a:txBody>
                    <a:tcPr marL="91425" marR="91425" marT="91425" marB="91425"/>
                  </a:tc>
                  <a:extLst>
                    <a:ext uri="{0D108BD9-81ED-4DB2-BD59-A6C34878D82A}">
                      <a16:rowId xmlns:a16="http://schemas.microsoft.com/office/drawing/2014/main" val="10001"/>
                    </a:ext>
                  </a:extLst>
                </a:tr>
                <a:tr h="625652">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Sept</a:t>
                        </a:r>
                        <a:endParaRPr lang="en-US" sz="2400" b="0" dirty="0">
                          <a:solidFill>
                            <a:srgbClr val="3A3A3A"/>
                          </a:solidFill>
                          <a:latin typeface="Century Gothic" charset="0"/>
                          <a:ea typeface="Century Gothic" charset="0"/>
                          <a:cs typeface="Century Gothic" charset="0"/>
                        </a:endParaRPr>
                      </a:p>
                    </a:txBody>
                    <a:tcPr marL="91425" marR="91425" marT="91425" marB="91425"/>
                  </a:tc>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MNDWI</a:t>
                        </a:r>
                        <a:endParaRPr lang="en-US" sz="2400" b="0" dirty="0">
                          <a:solidFill>
                            <a:srgbClr val="3A3A3A"/>
                          </a:solidFill>
                          <a:latin typeface="Century Gothic" charset="0"/>
                          <a:ea typeface="Century Gothic" charset="0"/>
                          <a:cs typeface="Century Gothic" charset="0"/>
                        </a:endParaRPr>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7" name="Shape 339"/>
            <p:cNvGraphicFramePr/>
            <p:nvPr>
              <p:extLst>
                <p:ext uri="{D42A27DB-BD31-4B8C-83A1-F6EECF244321}">
                  <p14:modId xmlns:p14="http://schemas.microsoft.com/office/powerpoint/2010/main" val="1447934576"/>
                </p:ext>
              </p:extLst>
            </p:nvPr>
          </p:nvGraphicFramePr>
          <p:xfrm>
            <a:off x="4236261" y="2297310"/>
            <a:ext cx="3509784" cy="2802464"/>
          </p:xfrm>
          <a:graphic>
            <a:graphicData uri="http://schemas.openxmlformats.org/drawingml/2006/table">
              <a:tbl>
                <a:tblPr>
                  <a:noFill/>
                  <a:tableStyleId>{EA22A8F9-8CA0-4369-9B5A-F11F1FE97A08}</a:tableStyleId>
                </a:tblPr>
                <a:tblGrid>
                  <a:gridCol w="1810083">
                    <a:extLst>
                      <a:ext uri="{9D8B030D-6E8A-4147-A177-3AD203B41FA5}">
                        <a16:colId xmlns:a16="http://schemas.microsoft.com/office/drawing/2014/main" val="20000"/>
                      </a:ext>
                    </a:extLst>
                  </a:gridCol>
                  <a:gridCol w="1699701">
                    <a:extLst>
                      <a:ext uri="{9D8B030D-6E8A-4147-A177-3AD203B41FA5}">
                        <a16:colId xmlns:a16="http://schemas.microsoft.com/office/drawing/2014/main" val="20001"/>
                      </a:ext>
                    </a:extLst>
                  </a:gridCol>
                </a:tblGrid>
                <a:tr h="866273">
                  <a:tc gridSpan="2">
                    <a:txBody>
                      <a:bodyPr/>
                      <a:lstStyle/>
                      <a:p>
                        <a:pPr marL="0" marR="0" lvl="0" indent="0" algn="ctr" rtl="0">
                          <a:lnSpc>
                            <a:spcPct val="100000"/>
                          </a:lnSpc>
                          <a:spcBef>
                            <a:spcPts val="0"/>
                          </a:spcBef>
                          <a:spcAft>
                            <a:spcPts val="0"/>
                          </a:spcAft>
                          <a:buNone/>
                        </a:pPr>
                        <a:r>
                          <a:rPr lang="en-US" sz="2400" b="1" dirty="0">
                            <a:solidFill>
                              <a:srgbClr val="FFFFFF"/>
                            </a:solidFill>
                            <a:latin typeface="Century Gothic" charset="0"/>
                            <a:ea typeface="Century Gothic" charset="0"/>
                            <a:cs typeface="Century Gothic" charset="0"/>
                          </a:rPr>
                          <a:t>Landsat 8 OLI &amp; </a:t>
                        </a:r>
                        <a:r>
                          <a:rPr lang="en-US" sz="2400" b="1" dirty="0" smtClean="0">
                            <a:solidFill>
                              <a:srgbClr val="FFFFFF"/>
                            </a:solidFill>
                            <a:latin typeface="Century Gothic" charset="0"/>
                            <a:ea typeface="Century Gothic" charset="0"/>
                            <a:cs typeface="Century Gothic" charset="0"/>
                          </a:rPr>
                          <a:t>TIRS</a:t>
                        </a:r>
                        <a:r>
                          <a:rPr lang="en-US" sz="2400" b="1" baseline="0" dirty="0" smtClean="0">
                            <a:solidFill>
                              <a:srgbClr val="FFFFFF"/>
                            </a:solidFill>
                            <a:latin typeface="Century Gothic" charset="0"/>
                            <a:ea typeface="Century Gothic" charset="0"/>
                            <a:cs typeface="Century Gothic" charset="0"/>
                          </a:rPr>
                          <a:t>  </a:t>
                        </a:r>
                        <a:r>
                          <a:rPr lang="en-US" sz="2400" b="1" dirty="0" smtClean="0">
                            <a:solidFill>
                              <a:srgbClr val="FFFFFF"/>
                            </a:solidFill>
                            <a:latin typeface="Century Gothic" charset="0"/>
                            <a:ea typeface="Century Gothic" charset="0"/>
                            <a:cs typeface="Century Gothic" charset="0"/>
                          </a:rPr>
                          <a:t> </a:t>
                        </a:r>
                        <a:r>
                          <a:rPr lang="en-US" sz="2400" b="1" dirty="0">
                            <a:solidFill>
                              <a:srgbClr val="FFFFFF"/>
                            </a:solidFill>
                            <a:latin typeface="Century Gothic" charset="0"/>
                            <a:ea typeface="Century Gothic" charset="0"/>
                            <a:cs typeface="Century Gothic" charset="0"/>
                          </a:rPr>
                          <a:t>2016</a:t>
                        </a:r>
                      </a:p>
                    </a:txBody>
                    <a:tcPr marL="91425" marR="91425" marT="91425" marB="91425">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625652">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April</a:t>
                        </a:r>
                        <a:endParaRPr lang="en-US" sz="2400" b="0" dirty="0">
                          <a:solidFill>
                            <a:srgbClr val="3A3A3A"/>
                          </a:solidFill>
                          <a:latin typeface="Century Gothic" charset="0"/>
                          <a:ea typeface="Century Gothic" charset="0"/>
                          <a:cs typeface="Century Gothic" charset="0"/>
                        </a:endParaRPr>
                      </a:p>
                    </a:txBody>
                    <a:tcPr marL="91425" marR="91425" marT="91425" marB="91425"/>
                  </a:tc>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GNDVI</a:t>
                        </a:r>
                        <a:endParaRPr lang="en-US" sz="2400" b="0" dirty="0">
                          <a:solidFill>
                            <a:srgbClr val="3A3A3A"/>
                          </a:solidFill>
                          <a:latin typeface="Century Gothic" charset="0"/>
                          <a:ea typeface="Century Gothic" charset="0"/>
                          <a:cs typeface="Century Gothic" charset="0"/>
                        </a:endParaRPr>
                      </a:p>
                    </a:txBody>
                    <a:tcPr marL="91425" marR="91425" marT="91425" marB="91425"/>
                  </a:tc>
                  <a:extLst>
                    <a:ext uri="{0D108BD9-81ED-4DB2-BD59-A6C34878D82A}">
                      <a16:rowId xmlns:a16="http://schemas.microsoft.com/office/drawing/2014/main" val="10001"/>
                    </a:ext>
                  </a:extLst>
                </a:tr>
                <a:tr h="625652">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Sept</a:t>
                        </a:r>
                        <a:endParaRPr lang="en-US" sz="2400" b="0" dirty="0">
                          <a:solidFill>
                            <a:srgbClr val="3A3A3A"/>
                          </a:solidFill>
                          <a:latin typeface="Century Gothic" charset="0"/>
                          <a:ea typeface="Century Gothic" charset="0"/>
                          <a:cs typeface="Century Gothic" charset="0"/>
                        </a:endParaRPr>
                      </a:p>
                    </a:txBody>
                    <a:tcPr marL="91425" marR="91425" marT="91425" marB="91425"/>
                  </a:tc>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Blue</a:t>
                        </a:r>
                        <a:endParaRPr lang="en-US" sz="2400" b="0" dirty="0">
                          <a:solidFill>
                            <a:srgbClr val="3A3A3A"/>
                          </a:solidFill>
                          <a:latin typeface="Century Gothic" charset="0"/>
                          <a:ea typeface="Century Gothic" charset="0"/>
                          <a:cs typeface="Century Gothic" charset="0"/>
                        </a:endParaRPr>
                      </a:p>
                    </a:txBody>
                    <a:tcPr marL="91425" marR="91425" marT="91425" marB="91425"/>
                  </a:tc>
                  <a:extLst>
                    <a:ext uri="{0D108BD9-81ED-4DB2-BD59-A6C34878D82A}">
                      <a16:rowId xmlns:a16="http://schemas.microsoft.com/office/drawing/2014/main" val="10002"/>
                    </a:ext>
                  </a:extLst>
                </a:tr>
                <a:tr h="636790">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July/Aug</a:t>
                        </a:r>
                        <a:endParaRPr sz="2400" b="0" dirty="0">
                          <a:solidFill>
                            <a:srgbClr val="3A3A3A"/>
                          </a:solidFill>
                          <a:latin typeface="Century Gothic" charset="0"/>
                          <a:ea typeface="Century Gothic" charset="0"/>
                          <a:cs typeface="Century Gothic" charset="0"/>
                        </a:endParaRPr>
                      </a:p>
                    </a:txBody>
                    <a:tcPr marL="91425" marR="91425" marT="91425" marB="91425"/>
                  </a:tc>
                  <a:tc>
                    <a:txBody>
                      <a:bodyPr/>
                      <a:lstStyle/>
                      <a:p>
                        <a:r>
                          <a:rPr lang="en-US" sz="2400" b="0" dirty="0" smtClean="0">
                            <a:solidFill>
                              <a:srgbClr val="3A3A3A"/>
                            </a:solidFill>
                            <a:latin typeface="Century Gothic" charset="0"/>
                            <a:ea typeface="Century Gothic" charset="0"/>
                            <a:cs typeface="Century Gothic" charset="0"/>
                          </a:rPr>
                          <a:t>NDWI2</a:t>
                        </a:r>
                        <a:endParaRPr lang="en-US" sz="2400" b="0" dirty="0">
                          <a:solidFill>
                            <a:srgbClr val="3A3A3A"/>
                          </a:solidFill>
                          <a:latin typeface="Century Gothic" charset="0"/>
                          <a:ea typeface="Century Gothic" charset="0"/>
                          <a:cs typeface="Century Gothic" charset="0"/>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18" name="Shape 339"/>
            <p:cNvGraphicFramePr/>
            <p:nvPr>
              <p:extLst>
                <p:ext uri="{D42A27DB-BD31-4B8C-83A1-F6EECF244321}">
                  <p14:modId xmlns:p14="http://schemas.microsoft.com/office/powerpoint/2010/main" val="151731028"/>
                </p:ext>
              </p:extLst>
            </p:nvPr>
          </p:nvGraphicFramePr>
          <p:xfrm>
            <a:off x="495507" y="2297310"/>
            <a:ext cx="3509784" cy="2804079"/>
          </p:xfrm>
          <a:graphic>
            <a:graphicData uri="http://schemas.openxmlformats.org/drawingml/2006/table">
              <a:tbl>
                <a:tblPr>
                  <a:noFill/>
                  <a:tableStyleId>{EA22A8F9-8CA0-4369-9B5A-F11F1FE97A08}</a:tableStyleId>
                </a:tblPr>
                <a:tblGrid>
                  <a:gridCol w="1810083">
                    <a:extLst>
                      <a:ext uri="{9D8B030D-6E8A-4147-A177-3AD203B41FA5}">
                        <a16:colId xmlns:a16="http://schemas.microsoft.com/office/drawing/2014/main" val="20000"/>
                      </a:ext>
                    </a:extLst>
                  </a:gridCol>
                  <a:gridCol w="1699701">
                    <a:extLst>
                      <a:ext uri="{9D8B030D-6E8A-4147-A177-3AD203B41FA5}">
                        <a16:colId xmlns:a16="http://schemas.microsoft.com/office/drawing/2014/main" val="20001"/>
                      </a:ext>
                    </a:extLst>
                  </a:gridCol>
                </a:tblGrid>
                <a:tr h="866273">
                  <a:tc gridSpan="2">
                    <a:txBody>
                      <a:bodyPr/>
                      <a:lstStyle/>
                      <a:p>
                        <a:pPr marL="0" marR="0" lvl="0" indent="0" algn="ctr" rtl="0">
                          <a:lnSpc>
                            <a:spcPct val="100000"/>
                          </a:lnSpc>
                          <a:spcBef>
                            <a:spcPts val="0"/>
                          </a:spcBef>
                          <a:spcAft>
                            <a:spcPts val="0"/>
                          </a:spcAft>
                          <a:buNone/>
                        </a:pPr>
                        <a:r>
                          <a:rPr lang="en-US" sz="2400" b="1" dirty="0">
                            <a:solidFill>
                              <a:srgbClr val="FFFFFF"/>
                            </a:solidFill>
                            <a:latin typeface="Century Gothic" charset="0"/>
                            <a:ea typeface="Century Gothic" charset="0"/>
                            <a:cs typeface="Century Gothic" charset="0"/>
                          </a:rPr>
                          <a:t>Landsat </a:t>
                        </a:r>
                        <a:r>
                          <a:rPr lang="en-US" sz="2400" b="1" dirty="0" smtClean="0">
                            <a:solidFill>
                              <a:srgbClr val="FFFFFF"/>
                            </a:solidFill>
                            <a:latin typeface="Century Gothic" charset="0"/>
                            <a:ea typeface="Century Gothic" charset="0"/>
                            <a:cs typeface="Century Gothic" charset="0"/>
                          </a:rPr>
                          <a:t>5 TM </a:t>
                        </a:r>
                      </a:p>
                      <a:p>
                        <a:pPr marL="0" marR="0" lvl="0" indent="0" algn="ctr" rtl="0">
                          <a:lnSpc>
                            <a:spcPct val="100000"/>
                          </a:lnSpc>
                          <a:spcBef>
                            <a:spcPts val="0"/>
                          </a:spcBef>
                          <a:spcAft>
                            <a:spcPts val="0"/>
                          </a:spcAft>
                          <a:buNone/>
                        </a:pPr>
                        <a:r>
                          <a:rPr lang="en-US" sz="2400" b="1" dirty="0" smtClean="0">
                            <a:solidFill>
                              <a:srgbClr val="FFFFFF"/>
                            </a:solidFill>
                            <a:latin typeface="Century Gothic" charset="0"/>
                            <a:ea typeface="Century Gothic" charset="0"/>
                            <a:cs typeface="Century Gothic" charset="0"/>
                          </a:rPr>
                          <a:t>2006</a:t>
                        </a:r>
                        <a:endParaRPr lang="en-US" sz="2400" b="1" dirty="0">
                          <a:solidFill>
                            <a:srgbClr val="FFFFFF"/>
                          </a:solidFill>
                          <a:latin typeface="Century Gothic" charset="0"/>
                          <a:ea typeface="Century Gothic" charset="0"/>
                          <a:cs typeface="Century Gothic" charset="0"/>
                        </a:endParaRPr>
                      </a:p>
                    </a:txBody>
                    <a:tcPr marL="91425" marR="91425" marT="91425" marB="91425">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670509">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August</a:t>
                        </a:r>
                        <a:endParaRPr lang="en-US" sz="2400" b="0" dirty="0">
                          <a:solidFill>
                            <a:srgbClr val="3A3A3A"/>
                          </a:solidFill>
                          <a:latin typeface="Century Gothic" charset="0"/>
                          <a:ea typeface="Century Gothic" charset="0"/>
                          <a:cs typeface="Century Gothic" charset="0"/>
                        </a:endParaRPr>
                      </a:p>
                    </a:txBody>
                    <a:tcPr marL="91425" marR="91425" marT="91425" marB="91425"/>
                  </a:tc>
                  <a:tc>
                    <a:txBody>
                      <a:bodyPr/>
                      <a:lstStyle/>
                      <a:p>
                        <a:pPr marL="0" marR="0" lvl="0" indent="0" algn="l" rtl="0">
                          <a:lnSpc>
                            <a:spcPct val="100000"/>
                          </a:lnSpc>
                          <a:spcBef>
                            <a:spcPts val="0"/>
                          </a:spcBef>
                          <a:spcAft>
                            <a:spcPts val="0"/>
                          </a:spcAft>
                          <a:buNone/>
                        </a:pPr>
                        <a:r>
                          <a:rPr lang="en-US" sz="1800" b="0" dirty="0" smtClean="0">
                            <a:solidFill>
                              <a:srgbClr val="3A3A3A"/>
                            </a:solidFill>
                            <a:latin typeface="Century Gothic" charset="0"/>
                            <a:ea typeface="Century Gothic" charset="0"/>
                            <a:cs typeface="Century Gothic" charset="0"/>
                          </a:rPr>
                          <a:t>Tasseled Cap Brightness</a:t>
                        </a:r>
                        <a:endParaRPr lang="en-US" sz="1800" b="0" dirty="0">
                          <a:solidFill>
                            <a:srgbClr val="3A3A3A"/>
                          </a:solidFill>
                          <a:latin typeface="Century Gothic" charset="0"/>
                          <a:ea typeface="Century Gothic" charset="0"/>
                          <a:cs typeface="Century Gothic" charset="0"/>
                        </a:endParaRPr>
                      </a:p>
                    </a:txBody>
                    <a:tcPr marL="91425" marR="91425" marT="91425" marB="91425"/>
                  </a:tc>
                  <a:extLst>
                    <a:ext uri="{0D108BD9-81ED-4DB2-BD59-A6C34878D82A}">
                      <a16:rowId xmlns:a16="http://schemas.microsoft.com/office/drawing/2014/main" val="10001"/>
                    </a:ext>
                  </a:extLst>
                </a:tr>
                <a:tr h="580704">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April</a:t>
                        </a:r>
                        <a:endParaRPr lang="en-US" sz="2400" b="0" dirty="0">
                          <a:solidFill>
                            <a:srgbClr val="3A3A3A"/>
                          </a:solidFill>
                          <a:latin typeface="Century Gothic" charset="0"/>
                          <a:ea typeface="Century Gothic" charset="0"/>
                          <a:cs typeface="Century Gothic" charset="0"/>
                        </a:endParaRPr>
                      </a:p>
                    </a:txBody>
                    <a:tcPr marL="91425" marR="91425" marT="91425" marB="91425"/>
                  </a:tc>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MNDWI</a:t>
                        </a:r>
                        <a:endParaRPr lang="en-US" sz="2400" b="0" dirty="0">
                          <a:solidFill>
                            <a:srgbClr val="3A3A3A"/>
                          </a:solidFill>
                          <a:latin typeface="Century Gothic" charset="0"/>
                          <a:ea typeface="Century Gothic" charset="0"/>
                          <a:cs typeface="Century Gothic" charset="0"/>
                        </a:endParaRPr>
                      </a:p>
                    </a:txBody>
                    <a:tcPr marL="91425" marR="91425" marT="91425" marB="91425"/>
                  </a:tc>
                  <a:extLst>
                    <a:ext uri="{0D108BD9-81ED-4DB2-BD59-A6C34878D82A}">
                      <a16:rowId xmlns:a16="http://schemas.microsoft.com/office/drawing/2014/main" val="10002"/>
                    </a:ext>
                  </a:extLst>
                </a:tr>
                <a:tr h="577515">
                  <a:tc>
                    <a:txBody>
                      <a:bodyPr/>
                      <a:lstStyle/>
                      <a:p>
                        <a:pPr marL="0" marR="0" lvl="0" indent="0" algn="l" rtl="0">
                          <a:lnSpc>
                            <a:spcPct val="100000"/>
                          </a:lnSpc>
                          <a:spcBef>
                            <a:spcPts val="0"/>
                          </a:spcBef>
                          <a:spcAft>
                            <a:spcPts val="0"/>
                          </a:spcAft>
                          <a:buNone/>
                        </a:pPr>
                        <a:r>
                          <a:rPr lang="en-US" sz="2400" b="0" dirty="0" smtClean="0">
                            <a:solidFill>
                              <a:srgbClr val="3A3A3A"/>
                            </a:solidFill>
                            <a:latin typeface="Century Gothic" charset="0"/>
                            <a:ea typeface="Century Gothic" charset="0"/>
                            <a:cs typeface="Century Gothic" charset="0"/>
                          </a:rPr>
                          <a:t>July/Aug</a:t>
                        </a:r>
                        <a:endParaRPr sz="2400" b="0" dirty="0">
                          <a:solidFill>
                            <a:srgbClr val="3A3A3A"/>
                          </a:solidFill>
                          <a:latin typeface="Century Gothic" charset="0"/>
                          <a:ea typeface="Century Gothic" charset="0"/>
                          <a:cs typeface="Century Gothic" charset="0"/>
                        </a:endParaRPr>
                      </a:p>
                    </a:txBody>
                    <a:tcPr marL="91425" marR="91425" marT="91425" marB="91425"/>
                  </a:tc>
                  <a:tc>
                    <a:txBody>
                      <a:bodyPr/>
                      <a:lstStyle/>
                      <a:p>
                        <a:r>
                          <a:rPr lang="en-US" sz="2400" b="0" dirty="0" smtClean="0">
                            <a:solidFill>
                              <a:srgbClr val="3A3A3A"/>
                            </a:solidFill>
                            <a:latin typeface="Century Gothic" charset="0"/>
                            <a:ea typeface="Century Gothic" charset="0"/>
                            <a:cs typeface="Century Gothic" charset="0"/>
                          </a:rPr>
                          <a:t>CTVI</a:t>
                        </a:r>
                        <a:endParaRPr lang="en-US" sz="2400" b="0" dirty="0">
                          <a:solidFill>
                            <a:srgbClr val="3A3A3A"/>
                          </a:solidFill>
                          <a:latin typeface="Century Gothic" charset="0"/>
                          <a:ea typeface="Century Gothic" charset="0"/>
                          <a:cs typeface="Century Gothic" charset="0"/>
                        </a:endParaRPr>
                      </a:p>
                    </a:txBody>
                    <a:tcPr marL="91425" marR="91425" marT="91425" marB="91425"/>
                  </a:tc>
                  <a:extLst>
                    <a:ext uri="{0D108BD9-81ED-4DB2-BD59-A6C34878D82A}">
                      <a16:rowId xmlns:a16="http://schemas.microsoft.com/office/drawing/2014/main" val="10003"/>
                    </a:ext>
                  </a:extLst>
                </a:tr>
              </a:tbl>
            </a:graphicData>
          </a:graphic>
        </p:graphicFrame>
      </p:grpSp>
      <p:pic>
        <p:nvPicPr>
          <p:cNvPr id="25" name="Picture 24"/>
          <p:cNvPicPr>
            <a:picLocks noChangeAspect="1"/>
          </p:cNvPicPr>
          <p:nvPr/>
        </p:nvPicPr>
        <p:blipFill rotWithShape="1">
          <a:blip r:embed="rId3" cstate="email">
            <a:alphaModFix amt="80000"/>
            <a:extLst>
              <a:ext uri="{28A0092B-C50C-407E-A947-70E740481C1C}">
                <a14:useLocalDpi xmlns:a14="http://schemas.microsoft.com/office/drawing/2010/main"/>
              </a:ext>
            </a:extLst>
          </a:blip>
          <a:srcRect/>
          <a:stretch/>
        </p:blipFill>
        <p:spPr>
          <a:xfrm>
            <a:off x="621053" y="4212098"/>
            <a:ext cx="3509784" cy="2354070"/>
          </a:xfrm>
          <a:prstGeom prst="rect">
            <a:avLst/>
          </a:prstGeom>
          <a:effectLst/>
        </p:spPr>
      </p:pic>
      <p:pic>
        <p:nvPicPr>
          <p:cNvPr id="26" name="Picture 25"/>
          <p:cNvPicPr>
            <a:picLocks noChangeAspect="1"/>
          </p:cNvPicPr>
          <p:nvPr/>
        </p:nvPicPr>
        <p:blipFill rotWithShape="1">
          <a:blip r:embed="rId4" cstate="email">
            <a:alphaModFix amt="80000"/>
            <a:extLst>
              <a:ext uri="{28A0092B-C50C-407E-A947-70E740481C1C}">
                <a14:useLocalDpi xmlns:a14="http://schemas.microsoft.com/office/drawing/2010/main"/>
              </a:ext>
            </a:extLst>
          </a:blip>
          <a:srcRect/>
          <a:stretch/>
        </p:blipFill>
        <p:spPr>
          <a:xfrm>
            <a:off x="4361807" y="4212098"/>
            <a:ext cx="3509784" cy="2354070"/>
          </a:xfrm>
          <a:prstGeom prst="rect">
            <a:avLst/>
          </a:prstGeom>
          <a:effectLst/>
        </p:spPr>
      </p:pic>
      <p:pic>
        <p:nvPicPr>
          <p:cNvPr id="27" name="Picture 26"/>
          <p:cNvPicPr>
            <a:picLocks noChangeAspect="1"/>
          </p:cNvPicPr>
          <p:nvPr/>
        </p:nvPicPr>
        <p:blipFill rotWithShape="1">
          <a:blip r:embed="rId5" cstate="email">
            <a:alphaModFix amt="80000"/>
            <a:extLst>
              <a:ext uri="{28A0092B-C50C-407E-A947-70E740481C1C}">
                <a14:useLocalDpi xmlns:a14="http://schemas.microsoft.com/office/drawing/2010/main"/>
              </a:ext>
            </a:extLst>
          </a:blip>
          <a:srcRect/>
          <a:stretch/>
        </p:blipFill>
        <p:spPr>
          <a:xfrm>
            <a:off x="8102561" y="4200745"/>
            <a:ext cx="3509784" cy="2365423"/>
          </a:xfrm>
          <a:prstGeom prst="rect">
            <a:avLst/>
          </a:prstGeom>
          <a:effectLst/>
        </p:spPr>
      </p:pic>
      <p:sp>
        <p:nvSpPr>
          <p:cNvPr id="28" name="TextBox 27"/>
          <p:cNvSpPr txBox="1"/>
          <p:nvPr/>
        </p:nvSpPr>
        <p:spPr>
          <a:xfrm>
            <a:off x="621053" y="6258391"/>
            <a:ext cx="3192379" cy="307777"/>
          </a:xfrm>
          <a:prstGeom prst="rect">
            <a:avLst/>
          </a:prstGeom>
          <a:noFill/>
        </p:spPr>
        <p:txBody>
          <a:bodyPr wrap="square" rtlCol="0">
            <a:spAutoFit/>
          </a:bodyPr>
          <a:lstStyle/>
          <a:p>
            <a:r>
              <a:rPr lang="en-US" b="1" dirty="0" smtClean="0">
                <a:solidFill>
                  <a:srgbClr val="3A3A3A"/>
                </a:solidFill>
                <a:latin typeface="Century Gothic" charset="0"/>
                <a:ea typeface="Century Gothic" charset="0"/>
                <a:cs typeface="Century Gothic" charset="0"/>
              </a:rPr>
              <a:t>August Tasseled Cap Brightness</a:t>
            </a:r>
            <a:endParaRPr lang="en-US" b="1" dirty="0">
              <a:solidFill>
                <a:srgbClr val="3A3A3A"/>
              </a:solidFill>
              <a:latin typeface="Century Gothic" charset="0"/>
              <a:ea typeface="Century Gothic" charset="0"/>
              <a:cs typeface="Century Gothic" charset="0"/>
            </a:endParaRPr>
          </a:p>
        </p:txBody>
      </p:sp>
      <p:sp>
        <p:nvSpPr>
          <p:cNvPr id="29" name="TextBox 28"/>
          <p:cNvSpPr txBox="1"/>
          <p:nvPr/>
        </p:nvSpPr>
        <p:spPr>
          <a:xfrm>
            <a:off x="4361807" y="6258391"/>
            <a:ext cx="3192379" cy="307777"/>
          </a:xfrm>
          <a:prstGeom prst="rect">
            <a:avLst/>
          </a:prstGeom>
          <a:noFill/>
        </p:spPr>
        <p:txBody>
          <a:bodyPr wrap="square" rtlCol="0">
            <a:spAutoFit/>
          </a:bodyPr>
          <a:lstStyle/>
          <a:p>
            <a:r>
              <a:rPr lang="en-US" b="1" dirty="0" smtClean="0">
                <a:solidFill>
                  <a:srgbClr val="3A3A3A"/>
                </a:solidFill>
                <a:latin typeface="Century Gothic" charset="0"/>
                <a:ea typeface="Century Gothic" charset="0"/>
                <a:cs typeface="Century Gothic" charset="0"/>
              </a:rPr>
              <a:t>April GNDVI</a:t>
            </a:r>
            <a:endParaRPr lang="en-US" b="1" dirty="0">
              <a:solidFill>
                <a:srgbClr val="3A3A3A"/>
              </a:solidFill>
              <a:latin typeface="Century Gothic" charset="0"/>
              <a:ea typeface="Century Gothic" charset="0"/>
              <a:cs typeface="Century Gothic" charset="0"/>
            </a:endParaRPr>
          </a:p>
        </p:txBody>
      </p:sp>
      <p:sp>
        <p:nvSpPr>
          <p:cNvPr id="30" name="TextBox 29"/>
          <p:cNvSpPr txBox="1"/>
          <p:nvPr/>
        </p:nvSpPr>
        <p:spPr>
          <a:xfrm>
            <a:off x="8102561" y="6258390"/>
            <a:ext cx="3192379" cy="307777"/>
          </a:xfrm>
          <a:prstGeom prst="rect">
            <a:avLst/>
          </a:prstGeom>
          <a:noFill/>
        </p:spPr>
        <p:txBody>
          <a:bodyPr wrap="square" rtlCol="0">
            <a:spAutoFit/>
          </a:bodyPr>
          <a:lstStyle/>
          <a:p>
            <a:r>
              <a:rPr lang="en-US" b="1" dirty="0" smtClean="0">
                <a:solidFill>
                  <a:srgbClr val="3A3A3A"/>
                </a:solidFill>
                <a:latin typeface="Century Gothic" charset="0"/>
                <a:ea typeface="Century Gothic" charset="0"/>
                <a:cs typeface="Century Gothic" charset="0"/>
              </a:rPr>
              <a:t>June SWIR</a:t>
            </a:r>
            <a:endParaRPr lang="en-US" b="1" dirty="0">
              <a:solidFill>
                <a:srgbClr val="3A3A3A"/>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12039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Results – </a:t>
            </a:r>
            <a:r>
              <a:rPr lang="en-US" sz="4400" dirty="0" smtClean="0"/>
              <a:t>Model Evaluation</a:t>
            </a:r>
            <a:endParaRPr lang="en-US" sz="4400" dirty="0"/>
          </a:p>
        </p:txBody>
      </p:sp>
      <p:sp>
        <p:nvSpPr>
          <p:cNvPr id="4" name="Text Placeholder 3"/>
          <p:cNvSpPr>
            <a:spLocks noGrp="1"/>
          </p:cNvSpPr>
          <p:nvPr>
            <p:ph type="body" idx="2"/>
          </p:nvPr>
        </p:nvSpPr>
        <p:spPr>
          <a:xfrm>
            <a:off x="502823" y="1375013"/>
            <a:ext cx="3564716" cy="1042732"/>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smtClean="0"/>
              <a:t>Landsat 5 TM</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smtClean="0"/>
              <a:t>2006</a:t>
            </a:r>
            <a:endParaRPr lang="en-US" sz="2800" dirty="0"/>
          </a:p>
        </p:txBody>
      </p:sp>
      <p:sp>
        <p:nvSpPr>
          <p:cNvPr id="6" name="Text Placeholder 5"/>
          <p:cNvSpPr>
            <a:spLocks noGrp="1"/>
          </p:cNvSpPr>
          <p:nvPr>
            <p:ph type="body" idx="4"/>
          </p:nvPr>
        </p:nvSpPr>
        <p:spPr>
          <a:xfrm>
            <a:off x="8149577" y="1370318"/>
            <a:ext cx="3568192" cy="1042732"/>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smtClean="0"/>
              <a:t>Sentinel-2</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smtClean="0"/>
              <a:t>2016</a:t>
            </a:r>
            <a:endParaRPr lang="en-US" sz="2800" dirty="0"/>
          </a:p>
        </p:txBody>
      </p:sp>
      <p:sp>
        <p:nvSpPr>
          <p:cNvPr id="7" name="Text Placeholder 6"/>
          <p:cNvSpPr>
            <a:spLocks noGrp="1"/>
          </p:cNvSpPr>
          <p:nvPr>
            <p:ph type="body" idx="5"/>
          </p:nvPr>
        </p:nvSpPr>
        <p:spPr>
          <a:xfrm>
            <a:off x="4191896" y="1370318"/>
            <a:ext cx="3888342" cy="1042732"/>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smtClean="0"/>
              <a:t>Landsat 8 OLI &amp; TIRS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smtClean="0"/>
              <a:t>2016</a:t>
            </a:r>
            <a:endParaRPr lang="en-US" sz="28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9978"/>
          <a:stretch/>
        </p:blipFill>
        <p:spPr>
          <a:xfrm>
            <a:off x="7666823" y="2483272"/>
            <a:ext cx="4536675" cy="382770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9360"/>
          <a:stretch/>
        </p:blipFill>
        <p:spPr>
          <a:xfrm>
            <a:off x="18627" y="2489519"/>
            <a:ext cx="4536675" cy="385399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9360"/>
          <a:stretch/>
        </p:blipFill>
        <p:spPr>
          <a:xfrm>
            <a:off x="3848361" y="2489519"/>
            <a:ext cx="4536675" cy="3853999"/>
          </a:xfrm>
          <a:prstGeom prst="rect">
            <a:avLst/>
          </a:prstGeom>
        </p:spPr>
      </p:pic>
      <p:sp>
        <p:nvSpPr>
          <p:cNvPr id="12" name="Rectangle 11"/>
          <p:cNvSpPr/>
          <p:nvPr/>
        </p:nvSpPr>
        <p:spPr>
          <a:xfrm>
            <a:off x="417096" y="2483272"/>
            <a:ext cx="3770296" cy="4026569"/>
          </a:xfrm>
          <a:prstGeom prst="rect">
            <a:avLst/>
          </a:prstGeom>
          <a:noFill/>
          <a:ln>
            <a:solidFill>
              <a:srgbClr val="75A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87955" y="2483272"/>
            <a:ext cx="3876118" cy="4026569"/>
          </a:xfrm>
          <a:prstGeom prst="rect">
            <a:avLst/>
          </a:prstGeom>
          <a:noFill/>
          <a:ln>
            <a:solidFill>
              <a:srgbClr val="75A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064072" y="2493067"/>
            <a:ext cx="3903339" cy="4026569"/>
          </a:xfrm>
          <a:prstGeom prst="rect">
            <a:avLst/>
          </a:prstGeom>
          <a:noFill/>
          <a:ln>
            <a:solidFill>
              <a:srgbClr val="75A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912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Results – </a:t>
            </a:r>
            <a:r>
              <a:rPr lang="en-US" sz="4400" dirty="0" smtClean="0"/>
              <a:t>Change in tamarisk cover</a:t>
            </a:r>
            <a:endParaRPr lang="en-US" sz="4400" dirty="0"/>
          </a:p>
        </p:txBody>
      </p:sp>
      <p:grpSp>
        <p:nvGrpSpPr>
          <p:cNvPr id="41" name="Group 40"/>
          <p:cNvGrpSpPr/>
          <p:nvPr/>
        </p:nvGrpSpPr>
        <p:grpSpPr>
          <a:xfrm>
            <a:off x="452783" y="2356299"/>
            <a:ext cx="11481370" cy="3566163"/>
            <a:chOff x="498639" y="1125637"/>
            <a:chExt cx="11481370" cy="3566163"/>
          </a:xfrm>
        </p:grpSpPr>
        <p:grpSp>
          <p:nvGrpSpPr>
            <p:cNvPr id="37" name="Group 36"/>
            <p:cNvGrpSpPr/>
            <p:nvPr/>
          </p:nvGrpSpPr>
          <p:grpSpPr>
            <a:xfrm>
              <a:off x="498639" y="1125637"/>
              <a:ext cx="11446844" cy="3566163"/>
              <a:chOff x="416220" y="1125637"/>
              <a:chExt cx="11446844" cy="3566163"/>
            </a:xfrm>
          </p:grpSpPr>
          <p:grpSp>
            <p:nvGrpSpPr>
              <p:cNvPr id="25" name="Group 24"/>
              <p:cNvGrpSpPr/>
              <p:nvPr/>
            </p:nvGrpSpPr>
            <p:grpSpPr>
              <a:xfrm>
                <a:off x="416220" y="1125640"/>
                <a:ext cx="5743394" cy="3566160"/>
                <a:chOff x="338730" y="1125640"/>
                <a:chExt cx="5743394" cy="3566160"/>
              </a:xfrm>
            </p:grpSpPr>
            <p:grpSp>
              <p:nvGrpSpPr>
                <p:cNvPr id="15" name="Group 14"/>
                <p:cNvGrpSpPr/>
                <p:nvPr/>
              </p:nvGrpSpPr>
              <p:grpSpPr>
                <a:xfrm>
                  <a:off x="338730" y="1125640"/>
                  <a:ext cx="5743394" cy="3566160"/>
                  <a:chOff x="919716" y="3293533"/>
                  <a:chExt cx="2712104" cy="1683986"/>
                </a:xfrm>
              </p:grpSpPr>
              <p:pic>
                <p:nvPicPr>
                  <p:cNvPr id="1026" name="Picture 2" descr="hangemap_treatment2.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9716" y="3293533"/>
                    <a:ext cx="2712104" cy="16839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angemap_treatment2.png"/>
                  <p:cNvPicPr>
                    <a:picLocks noChangeAspect="1" noChangeArrowheads="1"/>
                  </p:cNvPicPr>
                  <p:nvPr/>
                </p:nvPicPr>
                <p:blipFill rotWithShape="1">
                  <a:blip r:embed="rId4">
                    <a:extLst>
                      <a:ext uri="{28A0092B-C50C-407E-A947-70E740481C1C}">
                        <a14:useLocalDpi xmlns:a14="http://schemas.microsoft.com/office/drawing/2010/main" val="0"/>
                      </a:ext>
                    </a:extLst>
                  </a:blip>
                  <a:srcRect l="35028" t="95247" r="44499" b="4038"/>
                  <a:stretch/>
                </p:blipFill>
                <p:spPr bwMode="auto">
                  <a:xfrm>
                    <a:off x="2652444" y="4824964"/>
                    <a:ext cx="666640" cy="3012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5372934" y="4281033"/>
                  <a:ext cx="494838" cy="215444"/>
                </a:xfrm>
                <a:prstGeom prst="rect">
                  <a:avLst/>
                </a:prstGeom>
                <a:noFill/>
              </p:spPr>
              <p:txBody>
                <a:bodyPr wrap="square" rtlCol="0">
                  <a:spAutoFit/>
                </a:bodyPr>
                <a:lstStyle/>
                <a:p>
                  <a:r>
                    <a:rPr lang="en-US" sz="800" b="1" dirty="0" smtClean="0">
                      <a:latin typeface="Garamond" charset="0"/>
                      <a:ea typeface="Garamond" charset="0"/>
                      <a:cs typeface="Garamond" charset="0"/>
                    </a:rPr>
                    <a:t>Miles</a:t>
                  </a:r>
                  <a:endParaRPr lang="en-US" sz="800" b="1" dirty="0">
                    <a:latin typeface="Garamond" charset="0"/>
                    <a:ea typeface="Garamond" charset="0"/>
                    <a:cs typeface="Garamond" charset="0"/>
                  </a:endParaRPr>
                </a:p>
              </p:txBody>
            </p:sp>
            <p:sp>
              <p:nvSpPr>
                <p:cNvPr id="19" name="TextBox 18"/>
                <p:cNvSpPr txBox="1"/>
                <p:nvPr/>
              </p:nvSpPr>
              <p:spPr>
                <a:xfrm>
                  <a:off x="5259196" y="4185185"/>
                  <a:ext cx="494838" cy="200055"/>
                </a:xfrm>
                <a:prstGeom prst="rect">
                  <a:avLst/>
                </a:prstGeom>
                <a:noFill/>
              </p:spPr>
              <p:txBody>
                <a:bodyPr wrap="square" rtlCol="0">
                  <a:spAutoFit/>
                </a:bodyPr>
                <a:lstStyle/>
                <a:p>
                  <a:r>
                    <a:rPr lang="en-US" sz="700" b="1" smtClean="0">
                      <a:latin typeface="Garamond" charset="0"/>
                      <a:ea typeface="Garamond" charset="0"/>
                      <a:cs typeface="Garamond" charset="0"/>
                    </a:rPr>
                    <a:t>1.0</a:t>
                  </a:r>
                  <a:endParaRPr lang="en-US" sz="700" b="1" dirty="0">
                    <a:latin typeface="Garamond" charset="0"/>
                    <a:ea typeface="Garamond" charset="0"/>
                    <a:cs typeface="Garamond" charset="0"/>
                  </a:endParaRPr>
                </a:p>
              </p:txBody>
            </p:sp>
            <p:sp>
              <p:nvSpPr>
                <p:cNvPr id="20" name="TextBox 19"/>
                <p:cNvSpPr txBox="1"/>
                <p:nvPr/>
              </p:nvSpPr>
              <p:spPr>
                <a:xfrm>
                  <a:off x="4939014" y="4185185"/>
                  <a:ext cx="494838" cy="200055"/>
                </a:xfrm>
                <a:prstGeom prst="rect">
                  <a:avLst/>
                </a:prstGeom>
                <a:noFill/>
              </p:spPr>
              <p:txBody>
                <a:bodyPr wrap="square" rtlCol="0">
                  <a:spAutoFit/>
                </a:bodyPr>
                <a:lstStyle/>
                <a:p>
                  <a:r>
                    <a:rPr lang="en-US" sz="700" b="1" dirty="0" smtClean="0">
                      <a:latin typeface="Garamond" charset="0"/>
                      <a:ea typeface="Garamond" charset="0"/>
                      <a:cs typeface="Garamond" charset="0"/>
                    </a:rPr>
                    <a:t>0.75</a:t>
                  </a:r>
                  <a:endParaRPr lang="en-US" sz="700" b="1" dirty="0">
                    <a:latin typeface="Garamond" charset="0"/>
                    <a:ea typeface="Garamond" charset="0"/>
                    <a:cs typeface="Garamond" charset="0"/>
                  </a:endParaRPr>
                </a:p>
              </p:txBody>
            </p:sp>
            <p:sp>
              <p:nvSpPr>
                <p:cNvPr id="21" name="TextBox 20"/>
                <p:cNvSpPr txBox="1"/>
                <p:nvPr/>
              </p:nvSpPr>
              <p:spPr>
                <a:xfrm>
                  <a:off x="4552087" y="4185185"/>
                  <a:ext cx="494838" cy="200055"/>
                </a:xfrm>
                <a:prstGeom prst="rect">
                  <a:avLst/>
                </a:prstGeom>
                <a:noFill/>
              </p:spPr>
              <p:txBody>
                <a:bodyPr wrap="square" rtlCol="0">
                  <a:spAutoFit/>
                </a:bodyPr>
                <a:lstStyle/>
                <a:p>
                  <a:r>
                    <a:rPr lang="en-US" sz="700" b="1" dirty="0" smtClean="0">
                      <a:latin typeface="Garamond" charset="0"/>
                      <a:ea typeface="Garamond" charset="0"/>
                      <a:cs typeface="Garamond" charset="0"/>
                    </a:rPr>
                    <a:t>0.50</a:t>
                  </a:r>
                  <a:endParaRPr lang="en-US" sz="700" b="1" dirty="0">
                    <a:latin typeface="Garamond" charset="0"/>
                    <a:ea typeface="Garamond" charset="0"/>
                    <a:cs typeface="Garamond" charset="0"/>
                  </a:endParaRPr>
                </a:p>
              </p:txBody>
            </p:sp>
            <p:sp>
              <p:nvSpPr>
                <p:cNvPr id="22" name="TextBox 21"/>
                <p:cNvSpPr txBox="1"/>
                <p:nvPr/>
              </p:nvSpPr>
              <p:spPr>
                <a:xfrm>
                  <a:off x="4172188" y="4185185"/>
                  <a:ext cx="494838" cy="200055"/>
                </a:xfrm>
                <a:prstGeom prst="rect">
                  <a:avLst/>
                </a:prstGeom>
                <a:noFill/>
              </p:spPr>
              <p:txBody>
                <a:bodyPr wrap="square" rtlCol="0">
                  <a:spAutoFit/>
                </a:bodyPr>
                <a:lstStyle/>
                <a:p>
                  <a:r>
                    <a:rPr lang="en-US" sz="700" b="1" dirty="0" smtClean="0">
                      <a:latin typeface="Garamond" charset="0"/>
                      <a:ea typeface="Garamond" charset="0"/>
                      <a:cs typeface="Garamond" charset="0"/>
                    </a:rPr>
                    <a:t>0.25</a:t>
                  </a:r>
                  <a:endParaRPr lang="en-US" sz="700" b="1" dirty="0">
                    <a:latin typeface="Garamond" charset="0"/>
                    <a:ea typeface="Garamond" charset="0"/>
                    <a:cs typeface="Garamond" charset="0"/>
                  </a:endParaRPr>
                </a:p>
              </p:txBody>
            </p:sp>
            <p:sp>
              <p:nvSpPr>
                <p:cNvPr id="23" name="TextBox 22"/>
                <p:cNvSpPr txBox="1"/>
                <p:nvPr/>
              </p:nvSpPr>
              <p:spPr>
                <a:xfrm>
                  <a:off x="3950459" y="4185185"/>
                  <a:ext cx="487890" cy="200055"/>
                </a:xfrm>
                <a:prstGeom prst="rect">
                  <a:avLst/>
                </a:prstGeom>
                <a:noFill/>
              </p:spPr>
              <p:txBody>
                <a:bodyPr wrap="square" rtlCol="0">
                  <a:spAutoFit/>
                </a:bodyPr>
                <a:lstStyle/>
                <a:p>
                  <a:r>
                    <a:rPr lang="en-US" sz="700" b="1" dirty="0" smtClean="0">
                      <a:latin typeface="Garamond" charset="0"/>
                      <a:ea typeface="Garamond" charset="0"/>
                      <a:cs typeface="Garamond" charset="0"/>
                    </a:rPr>
                    <a:t>0.125</a:t>
                  </a:r>
                  <a:endParaRPr lang="en-US" sz="700" b="1" dirty="0">
                    <a:latin typeface="Garamond" charset="0"/>
                    <a:ea typeface="Garamond" charset="0"/>
                    <a:cs typeface="Garamond" charset="0"/>
                  </a:endParaRPr>
                </a:p>
              </p:txBody>
            </p:sp>
            <p:pic>
              <p:nvPicPr>
                <p:cNvPr id="38" name="Picture 37"/>
                <p:cNvPicPr>
                  <a:picLocks noChangeAspect="1"/>
                </p:cNvPicPr>
                <p:nvPr/>
              </p:nvPicPr>
              <p:blipFill>
                <a:blip r:embed="rId5"/>
                <a:stretch>
                  <a:fillRect/>
                </a:stretch>
              </p:blipFill>
              <p:spPr>
                <a:xfrm>
                  <a:off x="3612508" y="3985329"/>
                  <a:ext cx="309125" cy="447197"/>
                </a:xfrm>
                <a:prstGeom prst="rect">
                  <a:avLst/>
                </a:prstGeom>
              </p:spPr>
            </p:pic>
          </p:grpSp>
          <p:grpSp>
            <p:nvGrpSpPr>
              <p:cNvPr id="36" name="Group 35"/>
              <p:cNvGrpSpPr/>
              <p:nvPr/>
            </p:nvGrpSpPr>
            <p:grpSpPr>
              <a:xfrm>
                <a:off x="6177437" y="1125637"/>
                <a:ext cx="5685627" cy="3566160"/>
                <a:chOff x="6254927" y="1125637"/>
                <a:chExt cx="5685627" cy="3566160"/>
              </a:xfrm>
            </p:grpSpPr>
            <p:pic>
              <p:nvPicPr>
                <p:cNvPr id="26" name="Picture 5" descr="hangemap_treatment.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54927" y="1125637"/>
                  <a:ext cx="5685627" cy="356616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9728588" y="4213087"/>
                  <a:ext cx="1917313" cy="311292"/>
                  <a:chOff x="4331559" y="4965942"/>
                  <a:chExt cx="1917313" cy="311292"/>
                </a:xfrm>
              </p:grpSpPr>
              <p:sp>
                <p:nvSpPr>
                  <p:cNvPr id="29" name="TextBox 28"/>
                  <p:cNvSpPr txBox="1"/>
                  <p:nvPr/>
                </p:nvSpPr>
                <p:spPr>
                  <a:xfrm>
                    <a:off x="5754034" y="5061790"/>
                    <a:ext cx="494838" cy="215444"/>
                  </a:xfrm>
                  <a:prstGeom prst="rect">
                    <a:avLst/>
                  </a:prstGeom>
                  <a:noFill/>
                </p:spPr>
                <p:txBody>
                  <a:bodyPr wrap="square" rtlCol="0">
                    <a:spAutoFit/>
                  </a:bodyPr>
                  <a:lstStyle/>
                  <a:p>
                    <a:r>
                      <a:rPr lang="en-US" sz="800" b="1" dirty="0" smtClean="0">
                        <a:latin typeface="Garamond" charset="0"/>
                        <a:ea typeface="Garamond" charset="0"/>
                        <a:cs typeface="Garamond" charset="0"/>
                      </a:rPr>
                      <a:t>Miles</a:t>
                    </a:r>
                    <a:endParaRPr lang="en-US" sz="800" b="1" dirty="0">
                      <a:latin typeface="Garamond" charset="0"/>
                      <a:ea typeface="Garamond" charset="0"/>
                      <a:cs typeface="Garamond" charset="0"/>
                    </a:endParaRPr>
                  </a:p>
                </p:txBody>
              </p:sp>
              <p:grpSp>
                <p:nvGrpSpPr>
                  <p:cNvPr id="18" name="Group 17"/>
                  <p:cNvGrpSpPr/>
                  <p:nvPr/>
                </p:nvGrpSpPr>
                <p:grpSpPr>
                  <a:xfrm>
                    <a:off x="4331559" y="4965942"/>
                    <a:ext cx="1803575" cy="231951"/>
                    <a:chOff x="4331559" y="4965942"/>
                    <a:chExt cx="1803575" cy="231951"/>
                  </a:xfrm>
                </p:grpSpPr>
                <p:sp>
                  <p:nvSpPr>
                    <p:cNvPr id="30" name="TextBox 29"/>
                    <p:cNvSpPr txBox="1"/>
                    <p:nvPr/>
                  </p:nvSpPr>
                  <p:spPr>
                    <a:xfrm>
                      <a:off x="5640296" y="4965942"/>
                      <a:ext cx="494838" cy="200055"/>
                    </a:xfrm>
                    <a:prstGeom prst="rect">
                      <a:avLst/>
                    </a:prstGeom>
                    <a:noFill/>
                  </p:spPr>
                  <p:txBody>
                    <a:bodyPr wrap="square" rtlCol="0">
                      <a:spAutoFit/>
                    </a:bodyPr>
                    <a:lstStyle/>
                    <a:p>
                      <a:r>
                        <a:rPr lang="en-US" sz="700" b="1" smtClean="0">
                          <a:latin typeface="Garamond" charset="0"/>
                          <a:ea typeface="Garamond" charset="0"/>
                          <a:cs typeface="Garamond" charset="0"/>
                        </a:rPr>
                        <a:t>1.0</a:t>
                      </a:r>
                      <a:endParaRPr lang="en-US" sz="700" b="1" dirty="0">
                        <a:latin typeface="Garamond" charset="0"/>
                        <a:ea typeface="Garamond" charset="0"/>
                        <a:cs typeface="Garamond" charset="0"/>
                      </a:endParaRPr>
                    </a:p>
                  </p:txBody>
                </p:sp>
                <p:sp>
                  <p:nvSpPr>
                    <p:cNvPr id="31" name="TextBox 30"/>
                    <p:cNvSpPr txBox="1"/>
                    <p:nvPr/>
                  </p:nvSpPr>
                  <p:spPr>
                    <a:xfrm>
                      <a:off x="5320114" y="4965942"/>
                      <a:ext cx="494838" cy="200055"/>
                    </a:xfrm>
                    <a:prstGeom prst="rect">
                      <a:avLst/>
                    </a:prstGeom>
                    <a:noFill/>
                  </p:spPr>
                  <p:txBody>
                    <a:bodyPr wrap="square" rtlCol="0">
                      <a:spAutoFit/>
                    </a:bodyPr>
                    <a:lstStyle/>
                    <a:p>
                      <a:r>
                        <a:rPr lang="en-US" sz="700" b="1" dirty="0" smtClean="0">
                          <a:latin typeface="Garamond" charset="0"/>
                          <a:ea typeface="Garamond" charset="0"/>
                          <a:cs typeface="Garamond" charset="0"/>
                        </a:rPr>
                        <a:t>0.75</a:t>
                      </a:r>
                      <a:endParaRPr lang="en-US" sz="700" b="1" dirty="0">
                        <a:latin typeface="Garamond" charset="0"/>
                        <a:ea typeface="Garamond" charset="0"/>
                        <a:cs typeface="Garamond" charset="0"/>
                      </a:endParaRPr>
                    </a:p>
                  </p:txBody>
                </p:sp>
                <p:sp>
                  <p:nvSpPr>
                    <p:cNvPr id="32" name="TextBox 31"/>
                    <p:cNvSpPr txBox="1"/>
                    <p:nvPr/>
                  </p:nvSpPr>
                  <p:spPr>
                    <a:xfrm>
                      <a:off x="4933187" y="4965942"/>
                      <a:ext cx="494838" cy="200055"/>
                    </a:xfrm>
                    <a:prstGeom prst="rect">
                      <a:avLst/>
                    </a:prstGeom>
                    <a:noFill/>
                  </p:spPr>
                  <p:txBody>
                    <a:bodyPr wrap="square" rtlCol="0">
                      <a:spAutoFit/>
                    </a:bodyPr>
                    <a:lstStyle/>
                    <a:p>
                      <a:r>
                        <a:rPr lang="en-US" sz="700" b="1" dirty="0" smtClean="0">
                          <a:latin typeface="Garamond" charset="0"/>
                          <a:ea typeface="Garamond" charset="0"/>
                          <a:cs typeface="Garamond" charset="0"/>
                        </a:rPr>
                        <a:t>0.50</a:t>
                      </a:r>
                      <a:endParaRPr lang="en-US" sz="700" b="1" dirty="0">
                        <a:latin typeface="Garamond" charset="0"/>
                        <a:ea typeface="Garamond" charset="0"/>
                        <a:cs typeface="Garamond" charset="0"/>
                      </a:endParaRPr>
                    </a:p>
                  </p:txBody>
                </p:sp>
                <p:sp>
                  <p:nvSpPr>
                    <p:cNvPr id="33" name="TextBox 32"/>
                    <p:cNvSpPr txBox="1"/>
                    <p:nvPr/>
                  </p:nvSpPr>
                  <p:spPr>
                    <a:xfrm>
                      <a:off x="4553288" y="4965942"/>
                      <a:ext cx="494838" cy="200055"/>
                    </a:xfrm>
                    <a:prstGeom prst="rect">
                      <a:avLst/>
                    </a:prstGeom>
                    <a:noFill/>
                  </p:spPr>
                  <p:txBody>
                    <a:bodyPr wrap="square" rtlCol="0">
                      <a:spAutoFit/>
                    </a:bodyPr>
                    <a:lstStyle/>
                    <a:p>
                      <a:r>
                        <a:rPr lang="en-US" sz="700" b="1" dirty="0" smtClean="0">
                          <a:latin typeface="Garamond" charset="0"/>
                          <a:ea typeface="Garamond" charset="0"/>
                          <a:cs typeface="Garamond" charset="0"/>
                        </a:rPr>
                        <a:t>0.25</a:t>
                      </a:r>
                      <a:endParaRPr lang="en-US" sz="700" b="1" dirty="0">
                        <a:latin typeface="Garamond" charset="0"/>
                        <a:ea typeface="Garamond" charset="0"/>
                        <a:cs typeface="Garamond" charset="0"/>
                      </a:endParaRPr>
                    </a:p>
                  </p:txBody>
                </p:sp>
                <p:sp>
                  <p:nvSpPr>
                    <p:cNvPr id="34" name="TextBox 33"/>
                    <p:cNvSpPr txBox="1"/>
                    <p:nvPr/>
                  </p:nvSpPr>
                  <p:spPr>
                    <a:xfrm>
                      <a:off x="4331559" y="4965942"/>
                      <a:ext cx="487890" cy="200055"/>
                    </a:xfrm>
                    <a:prstGeom prst="rect">
                      <a:avLst/>
                    </a:prstGeom>
                    <a:noFill/>
                  </p:spPr>
                  <p:txBody>
                    <a:bodyPr wrap="square" rtlCol="0">
                      <a:spAutoFit/>
                    </a:bodyPr>
                    <a:lstStyle/>
                    <a:p>
                      <a:r>
                        <a:rPr lang="en-US" sz="700" b="1" dirty="0" smtClean="0">
                          <a:latin typeface="Garamond" charset="0"/>
                          <a:ea typeface="Garamond" charset="0"/>
                          <a:cs typeface="Garamond" charset="0"/>
                        </a:rPr>
                        <a:t>0.125</a:t>
                      </a:r>
                      <a:endParaRPr lang="en-US" sz="700" b="1" dirty="0">
                        <a:latin typeface="Garamond" charset="0"/>
                        <a:ea typeface="Garamond" charset="0"/>
                        <a:cs typeface="Garamond" charset="0"/>
                      </a:endParaRPr>
                    </a:p>
                  </p:txBody>
                </p:sp>
                <p:pic>
                  <p:nvPicPr>
                    <p:cNvPr id="35" name="Picture 2" descr="hangemap_treatment2.png"/>
                    <p:cNvPicPr>
                      <a:picLocks noChangeAspect="1" noChangeArrowheads="1"/>
                    </p:cNvPicPr>
                    <p:nvPr/>
                  </p:nvPicPr>
                  <p:blipFill rotWithShape="1">
                    <a:blip r:embed="rId4">
                      <a:extLst>
                        <a:ext uri="{28A0092B-C50C-407E-A947-70E740481C1C}">
                          <a14:useLocalDpi xmlns:a14="http://schemas.microsoft.com/office/drawing/2010/main" val="0"/>
                        </a:ext>
                      </a:extLst>
                    </a:blip>
                    <a:srcRect l="35028" t="95247" r="44499" b="4038"/>
                    <a:stretch/>
                  </p:blipFill>
                  <p:spPr bwMode="auto">
                    <a:xfrm>
                      <a:off x="4403215" y="5134100"/>
                      <a:ext cx="1411737" cy="6379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9" name="Picture 38"/>
                <p:cNvPicPr>
                  <a:picLocks noChangeAspect="1"/>
                </p:cNvPicPr>
                <p:nvPr/>
              </p:nvPicPr>
              <p:blipFill>
                <a:blip r:embed="rId5"/>
                <a:stretch>
                  <a:fillRect/>
                </a:stretch>
              </p:blipFill>
              <p:spPr>
                <a:xfrm>
                  <a:off x="9407036" y="3997841"/>
                  <a:ext cx="309125" cy="447197"/>
                </a:xfrm>
                <a:prstGeom prst="rect">
                  <a:avLst/>
                </a:prstGeom>
              </p:spPr>
            </p:pic>
          </p:grpSp>
        </p:grpSp>
        <p:sp>
          <p:nvSpPr>
            <p:cNvPr id="40" name="Rectangle 39"/>
            <p:cNvSpPr/>
            <p:nvPr/>
          </p:nvSpPr>
          <p:spPr>
            <a:xfrm>
              <a:off x="540268" y="1125637"/>
              <a:ext cx="5669280" cy="3566160"/>
            </a:xfrm>
            <a:prstGeom prst="rect">
              <a:avLst/>
            </a:prstGeom>
            <a:noFill/>
            <a:ln w="98425">
              <a:solidFill>
                <a:srgbClr val="75A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310729" y="1125637"/>
              <a:ext cx="5669280" cy="3566160"/>
            </a:xfrm>
            <a:prstGeom prst="rect">
              <a:avLst/>
            </a:prstGeom>
            <a:noFill/>
            <a:ln w="98425">
              <a:solidFill>
                <a:srgbClr val="75A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182062" y="1439804"/>
            <a:ext cx="11748388" cy="861774"/>
          </a:xfrm>
          <a:prstGeom prst="rect">
            <a:avLst/>
          </a:prstGeom>
          <a:noFill/>
        </p:spPr>
        <p:txBody>
          <a:bodyPr wrap="square" rtlCol="0">
            <a:spAutoFit/>
          </a:bodyPr>
          <a:lstStyle/>
          <a:p>
            <a:pPr algn="ctr"/>
            <a:r>
              <a:rPr lang="en-US" sz="2800" b="1" dirty="0" smtClean="0">
                <a:solidFill>
                  <a:srgbClr val="75ABDB"/>
                </a:solidFill>
                <a:latin typeface="Century Gothic" panose="020B0502020202020204" pitchFamily="34" charset="0"/>
              </a:rPr>
              <a:t>Predicted change in tamarisk cover between 2006 and 2016</a:t>
            </a:r>
          </a:p>
          <a:p>
            <a:pPr algn="ctr"/>
            <a:r>
              <a:rPr lang="en-US" sz="2200" dirty="0" smtClean="0">
                <a:solidFill>
                  <a:srgbClr val="75ABDB"/>
                </a:solidFill>
                <a:latin typeface="Century Gothic" panose="020B0502020202020204" pitchFamily="34" charset="0"/>
              </a:rPr>
              <a:t>Colorado River near Grand Junction</a:t>
            </a:r>
            <a:endParaRPr lang="en-US" sz="2200" dirty="0">
              <a:solidFill>
                <a:srgbClr val="75ABDB"/>
              </a:solidFill>
              <a:latin typeface="Century Gothic" panose="020B0502020202020204" pitchFamily="34" charset="0"/>
            </a:endParaRPr>
          </a:p>
        </p:txBody>
      </p:sp>
      <p:grpSp>
        <p:nvGrpSpPr>
          <p:cNvPr id="68" name="Group 67"/>
          <p:cNvGrpSpPr/>
          <p:nvPr/>
        </p:nvGrpSpPr>
        <p:grpSpPr>
          <a:xfrm>
            <a:off x="6358452" y="2454918"/>
            <a:ext cx="1350158" cy="1929190"/>
            <a:chOff x="4598257" y="1971158"/>
            <a:chExt cx="1083587" cy="1929190"/>
          </a:xfrm>
        </p:grpSpPr>
        <p:grpSp>
          <p:nvGrpSpPr>
            <p:cNvPr id="69" name="Group 68"/>
            <p:cNvGrpSpPr/>
            <p:nvPr/>
          </p:nvGrpSpPr>
          <p:grpSpPr>
            <a:xfrm>
              <a:off x="4598257" y="1971158"/>
              <a:ext cx="1083587" cy="1929190"/>
              <a:chOff x="2020609" y="24058737"/>
              <a:chExt cx="874203" cy="1840023"/>
            </a:xfrm>
          </p:grpSpPr>
          <p:sp>
            <p:nvSpPr>
              <p:cNvPr id="78" name="Shape 68"/>
              <p:cNvSpPr txBox="1"/>
              <p:nvPr/>
            </p:nvSpPr>
            <p:spPr>
              <a:xfrm>
                <a:off x="2020609" y="24058737"/>
                <a:ext cx="874203" cy="468543"/>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100" dirty="0" smtClean="0">
                    <a:latin typeface="Century Gothic" panose="020B0502020202020204" pitchFamily="34" charset="0"/>
                    <a:ea typeface="Century Gothic"/>
                    <a:cs typeface="Century Gothic"/>
                    <a:sym typeface="Century Gothic"/>
                  </a:rPr>
                  <a:t>Predicted </a:t>
                </a:r>
              </a:p>
              <a:p>
                <a:pPr lvl="0" rtl="0">
                  <a:lnSpc>
                    <a:spcPct val="80000"/>
                  </a:lnSpc>
                  <a:spcBef>
                    <a:spcPts val="0"/>
                  </a:spcBef>
                  <a:buNone/>
                </a:pPr>
                <a:r>
                  <a:rPr lang="en-US" sz="1100" dirty="0" smtClean="0">
                    <a:latin typeface="Century Gothic" panose="020B0502020202020204" pitchFamily="34" charset="0"/>
                    <a:ea typeface="Century Gothic"/>
                    <a:cs typeface="Century Gothic"/>
                    <a:sym typeface="Century Gothic"/>
                  </a:rPr>
                  <a:t>Change in Percent Cover</a:t>
                </a:r>
              </a:p>
            </p:txBody>
          </p:sp>
          <p:sp>
            <p:nvSpPr>
              <p:cNvPr id="79" name="Shape 68"/>
              <p:cNvSpPr txBox="1"/>
              <p:nvPr/>
            </p:nvSpPr>
            <p:spPr>
              <a:xfrm>
                <a:off x="2020610" y="24525816"/>
                <a:ext cx="874202" cy="1372944"/>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100" dirty="0" smtClean="0">
                    <a:latin typeface="Century Gothic" panose="020B0502020202020204" pitchFamily="34" charset="0"/>
                    <a:ea typeface="Century Gothic"/>
                    <a:cs typeface="Century Gothic"/>
                    <a:sym typeface="Century Gothic"/>
                  </a:rPr>
                  <a:t>&gt;40% ↓</a:t>
                </a:r>
              </a:p>
              <a:p>
                <a:pPr lvl="0" algn="r"/>
                <a:r>
                  <a:rPr lang="en-US" sz="1100" dirty="0" smtClean="0">
                    <a:latin typeface="Century Gothic" panose="020B0502020202020204" pitchFamily="34" charset="0"/>
                    <a:ea typeface="Century Gothic"/>
                    <a:cs typeface="Century Gothic"/>
                    <a:sym typeface="Century Gothic"/>
                  </a:rPr>
                  <a:t>30-40</a:t>
                </a:r>
                <a:r>
                  <a:rPr lang="en-US" sz="1100" dirty="0">
                    <a:latin typeface="Century Gothic" panose="020B0502020202020204" pitchFamily="34" charset="0"/>
                    <a:ea typeface="Century Gothic"/>
                    <a:cs typeface="Century Gothic"/>
                    <a:sym typeface="Century Gothic"/>
                  </a:rPr>
                  <a:t>% ↓</a:t>
                </a:r>
                <a:endParaRPr lang="en-US" sz="1100" dirty="0" smtClean="0">
                  <a:latin typeface="Century Gothic" panose="020B0502020202020204" pitchFamily="34" charset="0"/>
                  <a:ea typeface="Century Gothic"/>
                  <a:cs typeface="Century Gothic"/>
                  <a:sym typeface="Century Gothic"/>
                </a:endParaRPr>
              </a:p>
              <a:p>
                <a:pPr lvl="0" algn="r"/>
                <a:r>
                  <a:rPr lang="en-US" sz="1100" dirty="0" smtClean="0">
                    <a:latin typeface="Century Gothic" panose="020B0502020202020204" pitchFamily="34" charset="0"/>
                    <a:ea typeface="Century Gothic"/>
                    <a:cs typeface="Century Gothic"/>
                    <a:sym typeface="Century Gothic"/>
                  </a:rPr>
                  <a:t>20 – 30</a:t>
                </a:r>
                <a:r>
                  <a:rPr lang="en-US" sz="1100" dirty="0">
                    <a:latin typeface="Century Gothic" panose="020B0502020202020204" pitchFamily="34" charset="0"/>
                    <a:ea typeface="Century Gothic"/>
                    <a:cs typeface="Century Gothic"/>
                    <a:sym typeface="Century Gothic"/>
                  </a:rPr>
                  <a:t>% ↓</a:t>
                </a:r>
                <a:endParaRPr lang="en-US" sz="1100" dirty="0" smtClean="0">
                  <a:latin typeface="Century Gothic" panose="020B0502020202020204" pitchFamily="34" charset="0"/>
                  <a:ea typeface="Century Gothic"/>
                  <a:cs typeface="Century Gothic"/>
                  <a:sym typeface="Century Gothic"/>
                </a:endParaRPr>
              </a:p>
              <a:p>
                <a:pPr lvl="0" algn="r" rtl="0">
                  <a:spcBef>
                    <a:spcPts val="0"/>
                  </a:spcBef>
                  <a:buNone/>
                </a:pPr>
                <a:r>
                  <a:rPr lang="en-US" sz="1100" dirty="0" smtClean="0">
                    <a:latin typeface="Century Gothic" panose="020B0502020202020204" pitchFamily="34" charset="0"/>
                    <a:ea typeface="Century Gothic"/>
                    <a:cs typeface="Century Gothic"/>
                    <a:sym typeface="Century Gothic"/>
                  </a:rPr>
                  <a:t>No change</a:t>
                </a:r>
              </a:p>
              <a:p>
                <a:pPr lvl="0" algn="r" rtl="0">
                  <a:spcBef>
                    <a:spcPts val="0"/>
                  </a:spcBef>
                  <a:buNone/>
                </a:pPr>
                <a:r>
                  <a:rPr lang="en-US" sz="1100" dirty="0" smtClean="0">
                    <a:latin typeface="Century Gothic" panose="020B0502020202020204" pitchFamily="34" charset="0"/>
                    <a:ea typeface="Century Gothic"/>
                    <a:cs typeface="Century Gothic"/>
                    <a:sym typeface="Century Gothic"/>
                  </a:rPr>
                  <a:t>20-30% ↑</a:t>
                </a:r>
              </a:p>
              <a:p>
                <a:pPr lvl="0" algn="r"/>
                <a:r>
                  <a:rPr lang="en-US" sz="1100" dirty="0" smtClean="0">
                    <a:latin typeface="Century Gothic" panose="020B0502020202020204" pitchFamily="34" charset="0"/>
                    <a:ea typeface="Century Gothic"/>
                    <a:cs typeface="Century Gothic"/>
                    <a:sym typeface="Century Gothic"/>
                  </a:rPr>
                  <a:t>30-40</a:t>
                </a:r>
                <a:r>
                  <a:rPr lang="en-US" sz="1100" dirty="0">
                    <a:latin typeface="Century Gothic" panose="020B0502020202020204" pitchFamily="34" charset="0"/>
                    <a:ea typeface="Century Gothic"/>
                    <a:cs typeface="Century Gothic"/>
                    <a:sym typeface="Century Gothic"/>
                  </a:rPr>
                  <a:t>% ↑</a:t>
                </a:r>
                <a:endParaRPr lang="en-US" sz="1100" dirty="0" smtClean="0">
                  <a:latin typeface="Century Gothic" panose="020B0502020202020204" pitchFamily="34" charset="0"/>
                  <a:ea typeface="Century Gothic"/>
                  <a:cs typeface="Century Gothic"/>
                  <a:sym typeface="Century Gothic"/>
                </a:endParaRPr>
              </a:p>
              <a:p>
                <a:pPr lvl="0" algn="r"/>
                <a:r>
                  <a:rPr lang="en-US" sz="1100" dirty="0" smtClean="0">
                    <a:latin typeface="Century Gothic" panose="020B0502020202020204" pitchFamily="34" charset="0"/>
                    <a:ea typeface="Century Gothic"/>
                    <a:cs typeface="Century Gothic"/>
                    <a:sym typeface="Century Gothic"/>
                  </a:rPr>
                  <a:t>&gt;40</a:t>
                </a:r>
                <a:r>
                  <a:rPr lang="en-US" sz="1100" dirty="0">
                    <a:latin typeface="Century Gothic" panose="020B0502020202020204" pitchFamily="34" charset="0"/>
                    <a:ea typeface="Century Gothic"/>
                    <a:cs typeface="Century Gothic"/>
                    <a:sym typeface="Century Gothic"/>
                  </a:rPr>
                  <a:t>% ↑</a:t>
                </a:r>
                <a:endParaRPr lang="en-US" sz="1100" dirty="0" smtClean="0">
                  <a:latin typeface="Century Gothic" panose="020B0502020202020204" pitchFamily="34" charset="0"/>
                  <a:ea typeface="Century Gothic"/>
                  <a:cs typeface="Century Gothic"/>
                  <a:sym typeface="Century Gothic"/>
                </a:endParaRPr>
              </a:p>
              <a:p>
                <a:pPr lvl="0" algn="r" rtl="0">
                  <a:spcBef>
                    <a:spcPts val="0"/>
                  </a:spcBef>
                  <a:buNone/>
                </a:pPr>
                <a:r>
                  <a:rPr lang="en-US" sz="1000" dirty="0" smtClean="0">
                    <a:latin typeface="Century Gothic" panose="020B0502020202020204" pitchFamily="34" charset="0"/>
                    <a:ea typeface="Century Gothic"/>
                    <a:cs typeface="Century Gothic"/>
                    <a:sym typeface="Century Gothic"/>
                  </a:rPr>
                  <a:t>Treatment</a:t>
                </a:r>
                <a:endParaRPr lang="en-US" sz="1000" dirty="0">
                  <a:latin typeface="Century Gothic" panose="020B0502020202020204" pitchFamily="34" charset="0"/>
                  <a:ea typeface="Century Gothic"/>
                  <a:cs typeface="Century Gothic"/>
                  <a:sym typeface="Century Gothic"/>
                </a:endParaRPr>
              </a:p>
            </p:txBody>
          </p:sp>
        </p:grpSp>
        <p:grpSp>
          <p:nvGrpSpPr>
            <p:cNvPr id="70" name="Group 69"/>
            <p:cNvGrpSpPr/>
            <p:nvPr/>
          </p:nvGrpSpPr>
          <p:grpSpPr>
            <a:xfrm>
              <a:off x="4701685" y="2604810"/>
              <a:ext cx="197780" cy="1075366"/>
              <a:chOff x="3159938" y="5285379"/>
              <a:chExt cx="255327" cy="1388258"/>
            </a:xfrm>
          </p:grpSpPr>
          <p:sp>
            <p:nvSpPr>
              <p:cNvPr id="71" name="Rectangle 70"/>
              <p:cNvSpPr/>
              <p:nvPr/>
            </p:nvSpPr>
            <p:spPr>
              <a:xfrm>
                <a:off x="3159938" y="5285379"/>
                <a:ext cx="255327" cy="146582"/>
              </a:xfrm>
              <a:prstGeom prst="rect">
                <a:avLst/>
              </a:prstGeom>
              <a:solidFill>
                <a:srgbClr val="1F45F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159938" y="5491823"/>
                <a:ext cx="255327" cy="146582"/>
              </a:xfrm>
              <a:prstGeom prst="rect">
                <a:avLst/>
              </a:prstGeom>
              <a:solidFill>
                <a:srgbClr val="3B82F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159938" y="5698267"/>
                <a:ext cx="255327" cy="146582"/>
              </a:xfrm>
              <a:prstGeom prst="rect">
                <a:avLst/>
              </a:prstGeom>
              <a:solidFill>
                <a:srgbClr val="74FAF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159938" y="5907723"/>
                <a:ext cx="255327" cy="1465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159938" y="6114167"/>
                <a:ext cx="255327" cy="146582"/>
              </a:xfrm>
              <a:prstGeom prst="rect">
                <a:avLst/>
              </a:prstGeom>
              <a:solidFill>
                <a:srgbClr val="FEF94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159938" y="6320611"/>
                <a:ext cx="255327" cy="146582"/>
              </a:xfrm>
              <a:prstGeom prst="rect">
                <a:avLst/>
              </a:prstGeom>
              <a:solidFill>
                <a:srgbClr val="F090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59938" y="6527055"/>
                <a:ext cx="255327" cy="146582"/>
              </a:xfrm>
              <a:prstGeom prst="rect">
                <a:avLst/>
              </a:prstGeom>
              <a:solidFill>
                <a:srgbClr val="EB40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Rectangle 79"/>
          <p:cNvSpPr/>
          <p:nvPr/>
        </p:nvSpPr>
        <p:spPr>
          <a:xfrm>
            <a:off x="6483146" y="4231924"/>
            <a:ext cx="246888" cy="113545"/>
          </a:xfrm>
          <a:prstGeom prst="rect">
            <a:avLst/>
          </a:prstGeom>
          <a:solidFill>
            <a:srgbClr val="989EA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607943" y="2467444"/>
            <a:ext cx="1295280" cy="1929190"/>
            <a:chOff x="4598257" y="1971158"/>
            <a:chExt cx="1083587" cy="1929190"/>
          </a:xfrm>
        </p:grpSpPr>
        <p:grpSp>
          <p:nvGrpSpPr>
            <p:cNvPr id="82" name="Group 81"/>
            <p:cNvGrpSpPr/>
            <p:nvPr/>
          </p:nvGrpSpPr>
          <p:grpSpPr>
            <a:xfrm>
              <a:off x="4598257" y="1971158"/>
              <a:ext cx="1083587" cy="1929190"/>
              <a:chOff x="2020609" y="24058737"/>
              <a:chExt cx="874203" cy="1840023"/>
            </a:xfrm>
          </p:grpSpPr>
          <p:sp>
            <p:nvSpPr>
              <p:cNvPr id="91" name="Shape 68"/>
              <p:cNvSpPr txBox="1"/>
              <p:nvPr/>
            </p:nvSpPr>
            <p:spPr>
              <a:xfrm>
                <a:off x="2020609" y="24058737"/>
                <a:ext cx="874203" cy="468543"/>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100" dirty="0" smtClean="0">
                    <a:latin typeface="Century Gothic" panose="020B0502020202020204" pitchFamily="34" charset="0"/>
                    <a:ea typeface="Century Gothic"/>
                    <a:cs typeface="Century Gothic"/>
                    <a:sym typeface="Century Gothic"/>
                  </a:rPr>
                  <a:t>Predicted </a:t>
                </a:r>
              </a:p>
              <a:p>
                <a:pPr lvl="0" rtl="0">
                  <a:lnSpc>
                    <a:spcPct val="80000"/>
                  </a:lnSpc>
                  <a:spcBef>
                    <a:spcPts val="0"/>
                  </a:spcBef>
                  <a:buNone/>
                </a:pPr>
                <a:r>
                  <a:rPr lang="en-US" sz="1100" dirty="0" smtClean="0">
                    <a:latin typeface="Century Gothic" panose="020B0502020202020204" pitchFamily="34" charset="0"/>
                    <a:ea typeface="Century Gothic"/>
                    <a:cs typeface="Century Gothic"/>
                    <a:sym typeface="Century Gothic"/>
                  </a:rPr>
                  <a:t>Change in Percent Cover</a:t>
                </a:r>
              </a:p>
            </p:txBody>
          </p:sp>
          <p:sp>
            <p:nvSpPr>
              <p:cNvPr id="92" name="Shape 68"/>
              <p:cNvSpPr txBox="1"/>
              <p:nvPr/>
            </p:nvSpPr>
            <p:spPr>
              <a:xfrm>
                <a:off x="2020610" y="24525816"/>
                <a:ext cx="874202" cy="1372944"/>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100" dirty="0" smtClean="0">
                    <a:latin typeface="Century Gothic" panose="020B0502020202020204" pitchFamily="34" charset="0"/>
                    <a:ea typeface="Century Gothic"/>
                    <a:cs typeface="Century Gothic"/>
                    <a:sym typeface="Century Gothic"/>
                  </a:rPr>
                  <a:t>&gt;40% ↓</a:t>
                </a:r>
              </a:p>
              <a:p>
                <a:pPr lvl="0" algn="r"/>
                <a:r>
                  <a:rPr lang="en-US" sz="1100" dirty="0" smtClean="0">
                    <a:latin typeface="Century Gothic" panose="020B0502020202020204" pitchFamily="34" charset="0"/>
                    <a:ea typeface="Century Gothic"/>
                    <a:cs typeface="Century Gothic"/>
                    <a:sym typeface="Century Gothic"/>
                  </a:rPr>
                  <a:t>30-40</a:t>
                </a:r>
                <a:r>
                  <a:rPr lang="en-US" sz="1100" dirty="0">
                    <a:latin typeface="Century Gothic" panose="020B0502020202020204" pitchFamily="34" charset="0"/>
                    <a:ea typeface="Century Gothic"/>
                    <a:cs typeface="Century Gothic"/>
                    <a:sym typeface="Century Gothic"/>
                  </a:rPr>
                  <a:t>% ↓</a:t>
                </a:r>
                <a:endParaRPr lang="en-US" sz="1100" dirty="0" smtClean="0">
                  <a:latin typeface="Century Gothic" panose="020B0502020202020204" pitchFamily="34" charset="0"/>
                  <a:ea typeface="Century Gothic"/>
                  <a:cs typeface="Century Gothic"/>
                  <a:sym typeface="Century Gothic"/>
                </a:endParaRPr>
              </a:p>
              <a:p>
                <a:pPr lvl="0" algn="r"/>
                <a:r>
                  <a:rPr lang="en-US" sz="1100" dirty="0" smtClean="0">
                    <a:latin typeface="Century Gothic" panose="020B0502020202020204" pitchFamily="34" charset="0"/>
                    <a:ea typeface="Century Gothic"/>
                    <a:cs typeface="Century Gothic"/>
                    <a:sym typeface="Century Gothic"/>
                  </a:rPr>
                  <a:t>20 – 30</a:t>
                </a:r>
                <a:r>
                  <a:rPr lang="en-US" sz="1100" dirty="0">
                    <a:latin typeface="Century Gothic" panose="020B0502020202020204" pitchFamily="34" charset="0"/>
                    <a:ea typeface="Century Gothic"/>
                    <a:cs typeface="Century Gothic"/>
                    <a:sym typeface="Century Gothic"/>
                  </a:rPr>
                  <a:t>% ↓</a:t>
                </a:r>
                <a:endParaRPr lang="en-US" sz="1100" dirty="0" smtClean="0">
                  <a:latin typeface="Century Gothic" panose="020B0502020202020204" pitchFamily="34" charset="0"/>
                  <a:ea typeface="Century Gothic"/>
                  <a:cs typeface="Century Gothic"/>
                  <a:sym typeface="Century Gothic"/>
                </a:endParaRPr>
              </a:p>
              <a:p>
                <a:pPr lvl="0" algn="r" rtl="0">
                  <a:spcBef>
                    <a:spcPts val="0"/>
                  </a:spcBef>
                  <a:buNone/>
                </a:pPr>
                <a:r>
                  <a:rPr lang="en-US" sz="1100" dirty="0" smtClean="0">
                    <a:latin typeface="Century Gothic" panose="020B0502020202020204" pitchFamily="34" charset="0"/>
                    <a:ea typeface="Century Gothic"/>
                    <a:cs typeface="Century Gothic"/>
                    <a:sym typeface="Century Gothic"/>
                  </a:rPr>
                  <a:t>No change</a:t>
                </a:r>
              </a:p>
              <a:p>
                <a:pPr lvl="0" algn="r" rtl="0">
                  <a:spcBef>
                    <a:spcPts val="0"/>
                  </a:spcBef>
                  <a:buNone/>
                </a:pPr>
                <a:r>
                  <a:rPr lang="en-US" sz="1100" dirty="0" smtClean="0">
                    <a:latin typeface="Century Gothic" panose="020B0502020202020204" pitchFamily="34" charset="0"/>
                    <a:ea typeface="Century Gothic"/>
                    <a:cs typeface="Century Gothic"/>
                    <a:sym typeface="Century Gothic"/>
                  </a:rPr>
                  <a:t>20-30% ↑</a:t>
                </a:r>
              </a:p>
              <a:p>
                <a:pPr lvl="0" algn="r"/>
                <a:r>
                  <a:rPr lang="en-US" sz="1100" dirty="0" smtClean="0">
                    <a:latin typeface="Century Gothic" panose="020B0502020202020204" pitchFamily="34" charset="0"/>
                    <a:ea typeface="Century Gothic"/>
                    <a:cs typeface="Century Gothic"/>
                    <a:sym typeface="Century Gothic"/>
                  </a:rPr>
                  <a:t>30-40</a:t>
                </a:r>
                <a:r>
                  <a:rPr lang="en-US" sz="1100" dirty="0">
                    <a:latin typeface="Century Gothic" panose="020B0502020202020204" pitchFamily="34" charset="0"/>
                    <a:ea typeface="Century Gothic"/>
                    <a:cs typeface="Century Gothic"/>
                    <a:sym typeface="Century Gothic"/>
                  </a:rPr>
                  <a:t>% ↑</a:t>
                </a:r>
                <a:endParaRPr lang="en-US" sz="1100" dirty="0" smtClean="0">
                  <a:latin typeface="Century Gothic" panose="020B0502020202020204" pitchFamily="34" charset="0"/>
                  <a:ea typeface="Century Gothic"/>
                  <a:cs typeface="Century Gothic"/>
                  <a:sym typeface="Century Gothic"/>
                </a:endParaRPr>
              </a:p>
              <a:p>
                <a:pPr lvl="0" algn="r"/>
                <a:r>
                  <a:rPr lang="en-US" sz="1100" dirty="0" smtClean="0">
                    <a:latin typeface="Century Gothic" panose="020B0502020202020204" pitchFamily="34" charset="0"/>
                    <a:ea typeface="Century Gothic"/>
                    <a:cs typeface="Century Gothic"/>
                    <a:sym typeface="Century Gothic"/>
                  </a:rPr>
                  <a:t>&gt;40</a:t>
                </a:r>
                <a:r>
                  <a:rPr lang="en-US" sz="1100" dirty="0">
                    <a:latin typeface="Century Gothic" panose="020B0502020202020204" pitchFamily="34" charset="0"/>
                    <a:ea typeface="Century Gothic"/>
                    <a:cs typeface="Century Gothic"/>
                    <a:sym typeface="Century Gothic"/>
                  </a:rPr>
                  <a:t>% ↑</a:t>
                </a:r>
                <a:endParaRPr lang="en-US" sz="1100" dirty="0" smtClean="0">
                  <a:latin typeface="Century Gothic" panose="020B0502020202020204" pitchFamily="34" charset="0"/>
                  <a:ea typeface="Century Gothic"/>
                  <a:cs typeface="Century Gothic"/>
                  <a:sym typeface="Century Gothic"/>
                </a:endParaRPr>
              </a:p>
              <a:p>
                <a:pPr lvl="0" algn="r" rtl="0">
                  <a:spcBef>
                    <a:spcPts val="0"/>
                  </a:spcBef>
                  <a:buNone/>
                </a:pPr>
                <a:r>
                  <a:rPr lang="en-US" sz="1000" dirty="0" smtClean="0">
                    <a:latin typeface="Century Gothic" panose="020B0502020202020204" pitchFamily="34" charset="0"/>
                    <a:ea typeface="Century Gothic"/>
                    <a:cs typeface="Century Gothic"/>
                    <a:sym typeface="Century Gothic"/>
                  </a:rPr>
                  <a:t>Treatment</a:t>
                </a:r>
                <a:endParaRPr lang="en-US" sz="1000" dirty="0">
                  <a:latin typeface="Century Gothic" panose="020B0502020202020204" pitchFamily="34" charset="0"/>
                  <a:ea typeface="Century Gothic"/>
                  <a:cs typeface="Century Gothic"/>
                  <a:sym typeface="Century Gothic"/>
                </a:endParaRPr>
              </a:p>
            </p:txBody>
          </p:sp>
        </p:grpSp>
        <p:grpSp>
          <p:nvGrpSpPr>
            <p:cNvPr id="83" name="Group 82"/>
            <p:cNvGrpSpPr/>
            <p:nvPr/>
          </p:nvGrpSpPr>
          <p:grpSpPr>
            <a:xfrm>
              <a:off x="4701685" y="2604810"/>
              <a:ext cx="197780" cy="1075366"/>
              <a:chOff x="3159938" y="5285379"/>
              <a:chExt cx="255327" cy="1388258"/>
            </a:xfrm>
          </p:grpSpPr>
          <p:sp>
            <p:nvSpPr>
              <p:cNvPr id="84" name="Rectangle 83"/>
              <p:cNvSpPr/>
              <p:nvPr/>
            </p:nvSpPr>
            <p:spPr>
              <a:xfrm>
                <a:off x="3159938" y="5285379"/>
                <a:ext cx="255327" cy="146582"/>
              </a:xfrm>
              <a:prstGeom prst="rect">
                <a:avLst/>
              </a:prstGeom>
              <a:solidFill>
                <a:srgbClr val="1F45F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159938" y="5491823"/>
                <a:ext cx="255327" cy="146582"/>
              </a:xfrm>
              <a:prstGeom prst="rect">
                <a:avLst/>
              </a:prstGeom>
              <a:solidFill>
                <a:srgbClr val="3B82F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159938" y="5698267"/>
                <a:ext cx="255327" cy="146582"/>
              </a:xfrm>
              <a:prstGeom prst="rect">
                <a:avLst/>
              </a:prstGeom>
              <a:solidFill>
                <a:srgbClr val="74FAF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159938" y="5907723"/>
                <a:ext cx="255327" cy="1465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3159938" y="6114167"/>
                <a:ext cx="255327" cy="146582"/>
              </a:xfrm>
              <a:prstGeom prst="rect">
                <a:avLst/>
              </a:prstGeom>
              <a:solidFill>
                <a:srgbClr val="FEF94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3159938" y="6320611"/>
                <a:ext cx="255327" cy="146582"/>
              </a:xfrm>
              <a:prstGeom prst="rect">
                <a:avLst/>
              </a:prstGeom>
              <a:solidFill>
                <a:srgbClr val="F090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3159938" y="6527055"/>
                <a:ext cx="255327" cy="146582"/>
              </a:xfrm>
              <a:prstGeom prst="rect">
                <a:avLst/>
              </a:prstGeom>
              <a:solidFill>
                <a:srgbClr val="EB40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Rectangle 92"/>
          <p:cNvSpPr/>
          <p:nvPr/>
        </p:nvSpPr>
        <p:spPr>
          <a:xfrm>
            <a:off x="732637" y="4232802"/>
            <a:ext cx="237744" cy="113545"/>
          </a:xfrm>
          <a:prstGeom prst="rect">
            <a:avLst/>
          </a:prstGeom>
          <a:solidFill>
            <a:srgbClr val="989EA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179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Conclusions, Errors &amp; Uncertainties</a:t>
            </a:r>
            <a:endParaRPr lang="en-US" sz="4400" dirty="0"/>
          </a:p>
        </p:txBody>
      </p:sp>
      <p:pic>
        <p:nvPicPr>
          <p:cNvPr id="15" name="Shape 3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2845" y="1239134"/>
            <a:ext cx="3266417" cy="5359047"/>
          </a:xfrm>
          <a:prstGeom prst="rect">
            <a:avLst/>
          </a:prstGeom>
          <a:noFill/>
          <a:ln>
            <a:noFill/>
          </a:ln>
        </p:spPr>
      </p:pic>
      <p:sp>
        <p:nvSpPr>
          <p:cNvPr id="16" name="Shape 362"/>
          <p:cNvSpPr txBox="1"/>
          <p:nvPr/>
        </p:nvSpPr>
        <p:spPr>
          <a:xfrm>
            <a:off x="8757848" y="6515525"/>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000000"/>
              </a:buClr>
              <a:buSzPct val="25000"/>
              <a:buFont typeface="Arial"/>
              <a:buNone/>
            </a:pPr>
            <a:r>
              <a:rPr lang="en-US" sz="1200" b="0" i="0" u="none" strike="noStrike" cap="none">
                <a:solidFill>
                  <a:srgbClr val="000000"/>
                </a:solidFill>
                <a:latin typeface="Century Gothic"/>
                <a:ea typeface="Century Gothic"/>
                <a:cs typeface="Century Gothic"/>
                <a:sym typeface="Century Gothic"/>
              </a:rPr>
              <a:t>Image Credit: </a:t>
            </a:r>
            <a:r>
              <a:rPr lang="en-US" sz="1200">
                <a:solidFill>
                  <a:srgbClr val="000000"/>
                </a:solidFill>
                <a:latin typeface="Century Gothic"/>
                <a:ea typeface="Century Gothic"/>
                <a:cs typeface="Century Gothic"/>
                <a:sym typeface="Century Gothic"/>
              </a:rPr>
              <a:t>Rebecca Girma</a:t>
            </a:r>
          </a:p>
        </p:txBody>
      </p:sp>
      <p:sp>
        <p:nvSpPr>
          <p:cNvPr id="17" name="Shape 246"/>
          <p:cNvSpPr txBox="1">
            <a:spLocks noGrp="1"/>
          </p:cNvSpPr>
          <p:nvPr>
            <p:ph type="body" idx="1"/>
          </p:nvPr>
        </p:nvSpPr>
        <p:spPr>
          <a:xfrm>
            <a:off x="3529262" y="1656229"/>
            <a:ext cx="8342216" cy="5880477"/>
          </a:xfrm>
          <a:prstGeom prst="rect">
            <a:avLst/>
          </a:prstGeom>
          <a:noFill/>
          <a:ln>
            <a:noFill/>
          </a:ln>
        </p:spPr>
        <p:txBody>
          <a:bodyPr lIns="91425" tIns="45700" rIns="91425" bIns="45700" anchor="t" anchorCtr="0">
            <a:noAutofit/>
          </a:bodyPr>
          <a:lstStyle/>
          <a:p>
            <a:pPr marL="342900" indent="-342900">
              <a:spcBef>
                <a:spcPts val="200"/>
              </a:spcBef>
              <a:buClr>
                <a:srgbClr val="75AADB"/>
              </a:buClr>
              <a:buFont typeface="Webdings" panose="05030102010509060703" pitchFamily="18" charset="2"/>
              <a:buChar char="4"/>
            </a:pPr>
            <a:r>
              <a:rPr lang="en-US" sz="3000" dirty="0" smtClean="0">
                <a:solidFill>
                  <a:srgbClr val="3A3A3A"/>
                </a:solidFill>
              </a:rPr>
              <a:t>Tamarisk cover detected by our models decreased from 2006 and 2016.</a:t>
            </a:r>
          </a:p>
          <a:p>
            <a:pPr marL="342900" indent="-342900">
              <a:spcBef>
                <a:spcPts val="200"/>
              </a:spcBef>
              <a:buClr>
                <a:srgbClr val="75AADB"/>
              </a:buClr>
              <a:buFont typeface="Webdings" panose="05030102010509060703" pitchFamily="18" charset="2"/>
              <a:buChar char="4"/>
            </a:pPr>
            <a:endParaRPr lang="en-US" sz="3000" dirty="0">
              <a:solidFill>
                <a:srgbClr val="3A3A3A"/>
              </a:solidFill>
            </a:endParaRPr>
          </a:p>
          <a:p>
            <a:pPr marL="342900" indent="-342900">
              <a:spcBef>
                <a:spcPts val="200"/>
              </a:spcBef>
              <a:buClr>
                <a:srgbClr val="75AADB"/>
              </a:buClr>
              <a:buFont typeface="Webdings" panose="05030102010509060703" pitchFamily="18" charset="2"/>
              <a:buChar char="4"/>
            </a:pPr>
            <a:r>
              <a:rPr lang="en-US" sz="3000" dirty="0" smtClean="0">
                <a:solidFill>
                  <a:srgbClr val="3A3A3A"/>
                </a:solidFill>
              </a:rPr>
              <a:t>Models using Landsat 8 imagery predicted considerably lower tamarisk cover than models that use Sentinel-2 imagery.</a:t>
            </a:r>
          </a:p>
          <a:p>
            <a:pPr marL="342900" indent="-342900">
              <a:spcBef>
                <a:spcPts val="200"/>
              </a:spcBef>
              <a:buClr>
                <a:srgbClr val="75AADB"/>
              </a:buClr>
              <a:buFont typeface="Webdings" panose="05030102010509060703" pitchFamily="18" charset="2"/>
              <a:buChar char="4"/>
            </a:pPr>
            <a:endParaRPr lang="en-US" sz="3000" dirty="0">
              <a:solidFill>
                <a:srgbClr val="3A3A3A"/>
              </a:solidFill>
            </a:endParaRPr>
          </a:p>
          <a:p>
            <a:pPr marL="342900" indent="-342900">
              <a:spcBef>
                <a:spcPts val="200"/>
              </a:spcBef>
              <a:buClr>
                <a:srgbClr val="75AADB"/>
              </a:buClr>
              <a:buFont typeface="Webdings" panose="05030102010509060703" pitchFamily="18" charset="2"/>
              <a:buChar char="4"/>
            </a:pPr>
            <a:r>
              <a:rPr lang="en-US" sz="3000" dirty="0" smtClean="0">
                <a:solidFill>
                  <a:srgbClr val="3A3A3A"/>
                </a:solidFill>
              </a:rPr>
              <a:t>More cover data, particularly for areas with high tamarisk cover, could improve model predictability. </a:t>
            </a:r>
            <a:endParaRPr lang="en-US" sz="3000" dirty="0">
              <a:solidFill>
                <a:srgbClr val="3A3A3A"/>
              </a:solidFill>
            </a:endParaRPr>
          </a:p>
        </p:txBody>
      </p:sp>
    </p:spTree>
    <p:extLst>
      <p:ext uri="{BB962C8B-B14F-4D97-AF65-F5344CB8AC3E}">
        <p14:creationId xmlns:p14="http://schemas.microsoft.com/office/powerpoint/2010/main" val="1109675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2291378" y="141011"/>
            <a:ext cx="7562624" cy="106500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Future Work </a:t>
            </a:r>
          </a:p>
        </p:txBody>
      </p:sp>
      <p:pic>
        <p:nvPicPr>
          <p:cNvPr id="370" name="Shape 370"/>
          <p:cNvPicPr preferRelativeResize="0"/>
          <p:nvPr/>
        </p:nvPicPr>
        <p:blipFill rotWithShape="1">
          <a:blip r:embed="rId3" cstate="email">
            <a:alphaModFix/>
            <a:extLst>
              <a:ext uri="{28A0092B-C50C-407E-A947-70E740481C1C}">
                <a14:useLocalDpi xmlns:a14="http://schemas.microsoft.com/office/drawing/2010/main"/>
              </a:ext>
            </a:extLst>
          </a:blip>
          <a:srcRect l="1498"/>
          <a:stretch/>
        </p:blipFill>
        <p:spPr>
          <a:xfrm>
            <a:off x="883920" y="4023842"/>
            <a:ext cx="7946690" cy="2441502"/>
          </a:xfrm>
          <a:prstGeom prst="rect">
            <a:avLst/>
          </a:prstGeom>
          <a:noFill/>
          <a:ln>
            <a:noFill/>
          </a:ln>
        </p:spPr>
      </p:pic>
      <p:sp>
        <p:nvSpPr>
          <p:cNvPr id="371" name="Shape 371"/>
          <p:cNvSpPr txBox="1"/>
          <p:nvPr/>
        </p:nvSpPr>
        <p:spPr>
          <a:xfrm>
            <a:off x="8526965" y="6583679"/>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000000"/>
              </a:buClr>
              <a:buSzPct val="25000"/>
              <a:buFont typeface="Arial"/>
              <a:buNone/>
            </a:pPr>
            <a:r>
              <a:rPr lang="en-US" sz="1200" b="0" i="0" u="none" strike="noStrike" cap="none">
                <a:solidFill>
                  <a:srgbClr val="000000"/>
                </a:solidFill>
                <a:latin typeface="Century Gothic"/>
                <a:ea typeface="Century Gothic"/>
                <a:cs typeface="Century Gothic"/>
                <a:sym typeface="Century Gothic"/>
              </a:rPr>
              <a:t>Image Credit: </a:t>
            </a:r>
            <a:r>
              <a:rPr lang="en-US" sz="1200">
                <a:solidFill>
                  <a:srgbClr val="000000"/>
                </a:solidFill>
                <a:latin typeface="Century Gothic"/>
                <a:ea typeface="Century Gothic"/>
                <a:cs typeface="Century Gothic"/>
                <a:sym typeface="Century Gothic"/>
              </a:rPr>
              <a:t>Megan Vahsen</a:t>
            </a:r>
          </a:p>
        </p:txBody>
      </p:sp>
      <p:sp>
        <p:nvSpPr>
          <p:cNvPr id="6" name="Shape 246"/>
          <p:cNvSpPr txBox="1">
            <a:spLocks/>
          </p:cNvSpPr>
          <p:nvPr/>
        </p:nvSpPr>
        <p:spPr>
          <a:xfrm>
            <a:off x="2291377" y="1083603"/>
            <a:ext cx="9483527" cy="5880477"/>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pPr marL="342900" indent="-342900">
              <a:spcBef>
                <a:spcPts val="200"/>
              </a:spcBef>
              <a:buClr>
                <a:srgbClr val="75AADB"/>
              </a:buClr>
              <a:buFont typeface="Webdings" panose="05030102010509060703" pitchFamily="18" charset="2"/>
              <a:buChar char="4"/>
            </a:pPr>
            <a:r>
              <a:rPr lang="en-US" sz="3000" b="1" dirty="0" smtClean="0">
                <a:solidFill>
                  <a:srgbClr val="75ABDB"/>
                </a:solidFill>
              </a:rPr>
              <a:t>Apply</a:t>
            </a:r>
            <a:r>
              <a:rPr lang="en-US" sz="3000" dirty="0" smtClean="0">
                <a:solidFill>
                  <a:srgbClr val="75ABDB"/>
                </a:solidFill>
              </a:rPr>
              <a:t> </a:t>
            </a:r>
            <a:r>
              <a:rPr lang="en-US" sz="3000" dirty="0" smtClean="0">
                <a:solidFill>
                  <a:srgbClr val="3A3A3A"/>
                </a:solidFill>
              </a:rPr>
              <a:t>predicted tamarisk presence model outputs to estimate water loss to evapotranspiration via tamarisk</a:t>
            </a:r>
          </a:p>
          <a:p>
            <a:pPr marL="342900" indent="-342900">
              <a:spcBef>
                <a:spcPts val="200"/>
              </a:spcBef>
              <a:buClr>
                <a:srgbClr val="75AADB"/>
              </a:buClr>
              <a:buFont typeface="Webdings" panose="05030102010509060703" pitchFamily="18" charset="2"/>
              <a:buChar char="4"/>
            </a:pPr>
            <a:endParaRPr lang="en-US" sz="1800" dirty="0" smtClean="0">
              <a:solidFill>
                <a:srgbClr val="3A3A3A"/>
              </a:solidFill>
            </a:endParaRPr>
          </a:p>
          <a:p>
            <a:pPr marL="342900" indent="-342900">
              <a:spcBef>
                <a:spcPts val="200"/>
              </a:spcBef>
              <a:buClr>
                <a:srgbClr val="75AADB"/>
              </a:buClr>
              <a:buFont typeface="Webdings" panose="05030102010509060703" pitchFamily="18" charset="2"/>
              <a:buChar char="4"/>
            </a:pPr>
            <a:r>
              <a:rPr lang="en-US" sz="3000" b="1" dirty="0" smtClean="0">
                <a:solidFill>
                  <a:srgbClr val="75ABDB"/>
                </a:solidFill>
              </a:rPr>
              <a:t>Adapt</a:t>
            </a:r>
            <a:r>
              <a:rPr lang="en-US" sz="3000" dirty="0" smtClean="0">
                <a:solidFill>
                  <a:srgbClr val="75ABDB"/>
                </a:solidFill>
              </a:rPr>
              <a:t> </a:t>
            </a:r>
            <a:r>
              <a:rPr lang="en-US" sz="3000" dirty="0" smtClean="0">
                <a:solidFill>
                  <a:srgbClr val="3A3A3A"/>
                </a:solidFill>
              </a:rPr>
              <a:t>models to distinguish between tamarisk, Russian olive, and other riparian vegetation</a:t>
            </a:r>
            <a:endParaRPr lang="en-US" sz="3000" dirty="0">
              <a:solidFill>
                <a:srgbClr val="3A3A3A"/>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1000125" y="377823"/>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Acknowledgements</a:t>
            </a:r>
          </a:p>
        </p:txBody>
      </p:sp>
      <p:sp>
        <p:nvSpPr>
          <p:cNvPr id="378" name="Shape 378"/>
          <p:cNvSpPr txBox="1"/>
          <p:nvPr/>
        </p:nvSpPr>
        <p:spPr>
          <a:xfrm>
            <a:off x="909062" y="1425130"/>
            <a:ext cx="10914926" cy="192091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Arial"/>
              <a:buNone/>
            </a:pPr>
            <a:r>
              <a:rPr lang="en-US" sz="2400" dirty="0">
                <a:solidFill>
                  <a:srgbClr val="3A3A3A"/>
                </a:solidFill>
                <a:latin typeface="Century Gothic"/>
                <a:ea typeface="Century Gothic"/>
                <a:cs typeface="Century Gothic"/>
                <a:sym typeface="Century Gothic"/>
              </a:rPr>
              <a:t>Dr. Paul Evangelista, Colorado State University (Science Advisor)</a:t>
            </a:r>
          </a:p>
          <a:p>
            <a:pPr marL="0" marR="0" lvl="0" indent="0" algn="ctr" rtl="0">
              <a:lnSpc>
                <a:spcPct val="90000"/>
              </a:lnSpc>
              <a:spcBef>
                <a:spcPts val="1000"/>
              </a:spcBef>
              <a:spcAft>
                <a:spcPts val="0"/>
              </a:spcAft>
              <a:buClr>
                <a:srgbClr val="757070"/>
              </a:buClr>
              <a:buSzPct val="25000"/>
              <a:buFont typeface="Arial"/>
              <a:buNone/>
            </a:pPr>
            <a:r>
              <a:rPr lang="en-US" sz="2400" dirty="0">
                <a:solidFill>
                  <a:srgbClr val="3A3A3A"/>
                </a:solidFill>
                <a:latin typeface="Century Gothic"/>
                <a:ea typeface="Century Gothic"/>
                <a:cs typeface="Century Gothic"/>
                <a:sym typeface="Century Gothic"/>
              </a:rPr>
              <a:t>Dr. Amanda West, Colorado State University (Science Advisor)</a:t>
            </a:r>
          </a:p>
          <a:p>
            <a:pPr marL="0" marR="0" lvl="0" indent="0" algn="ctr" rtl="0">
              <a:lnSpc>
                <a:spcPct val="90000"/>
              </a:lnSpc>
              <a:spcBef>
                <a:spcPts val="1000"/>
              </a:spcBef>
              <a:spcAft>
                <a:spcPts val="0"/>
              </a:spcAft>
              <a:buClr>
                <a:srgbClr val="757070"/>
              </a:buClr>
              <a:buSzPct val="25000"/>
              <a:buFont typeface="Arial"/>
              <a:buNone/>
            </a:pPr>
            <a:r>
              <a:rPr lang="en-US" sz="2400" dirty="0">
                <a:solidFill>
                  <a:srgbClr val="3A3A3A"/>
                </a:solidFill>
                <a:latin typeface="Century Gothic"/>
                <a:ea typeface="Century Gothic"/>
                <a:cs typeface="Century Gothic"/>
                <a:sym typeface="Century Gothic"/>
              </a:rPr>
              <a:t>Nicholas Young, Colorado State University (Science Mentor)</a:t>
            </a:r>
          </a:p>
          <a:p>
            <a:pPr marL="0" marR="0" lvl="0" indent="0" algn="ctr" rtl="0">
              <a:lnSpc>
                <a:spcPct val="90000"/>
              </a:lnSpc>
              <a:spcBef>
                <a:spcPts val="1000"/>
              </a:spcBef>
              <a:spcAft>
                <a:spcPts val="0"/>
              </a:spcAft>
              <a:buClr>
                <a:srgbClr val="757070"/>
              </a:buClr>
              <a:buSzPct val="25000"/>
              <a:buFont typeface="Arial"/>
              <a:buNone/>
            </a:pPr>
            <a:r>
              <a:rPr lang="en-US" sz="2400" dirty="0">
                <a:solidFill>
                  <a:srgbClr val="3A3A3A"/>
                </a:solidFill>
                <a:latin typeface="Century Gothic"/>
                <a:ea typeface="Century Gothic"/>
                <a:cs typeface="Century Gothic"/>
                <a:sym typeface="Century Gothic"/>
              </a:rPr>
              <a:t>Anthony Vorster, Colorado State University (Science Mentor)</a:t>
            </a:r>
          </a:p>
          <a:p>
            <a:pPr marL="0" marR="0" lvl="0" indent="0" algn="l" rtl="0">
              <a:lnSpc>
                <a:spcPct val="90000"/>
              </a:lnSpc>
              <a:spcBef>
                <a:spcPts val="1000"/>
              </a:spcBef>
              <a:buClr>
                <a:srgbClr val="3F3F3F"/>
              </a:buClr>
              <a:buFont typeface="Arial"/>
              <a:buNone/>
            </a:pPr>
            <a:endParaRPr sz="2400" dirty="0">
              <a:solidFill>
                <a:srgbClr val="3A3A3A"/>
              </a:solidFill>
              <a:latin typeface="Century Gothic"/>
              <a:ea typeface="Century Gothic"/>
              <a:cs typeface="Century Gothic"/>
              <a:sym typeface="Century Gothic"/>
            </a:endParaRPr>
          </a:p>
        </p:txBody>
      </p:sp>
      <p:sp>
        <p:nvSpPr>
          <p:cNvPr id="379" name="Shape 379"/>
          <p:cNvSpPr/>
          <p:nvPr/>
        </p:nvSpPr>
        <p:spPr>
          <a:xfrm>
            <a:off x="1000125" y="3708936"/>
            <a:ext cx="5689433" cy="193899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dirty="0">
                <a:solidFill>
                  <a:srgbClr val="3A3A3A"/>
                </a:solidFill>
                <a:latin typeface="Century Gothic"/>
                <a:ea typeface="Century Gothic"/>
                <a:cs typeface="Century Gothic"/>
                <a:sym typeface="Century Gothic"/>
              </a:rPr>
              <a:t>Previous Contributors:</a:t>
            </a:r>
          </a:p>
          <a:p>
            <a:pPr marL="0" marR="0" lvl="0" indent="0" algn="ctr" rtl="0">
              <a:spcBef>
                <a:spcPts val="0"/>
              </a:spcBef>
              <a:buSzPct val="25000"/>
              <a:buNone/>
            </a:pPr>
            <a:r>
              <a:rPr lang="en-US" sz="2800" dirty="0">
                <a:solidFill>
                  <a:srgbClr val="3A3A3A"/>
                </a:solidFill>
                <a:latin typeface="Century Gothic"/>
                <a:ea typeface="Century Gothic"/>
                <a:cs typeface="Century Gothic"/>
                <a:sym typeface="Century Gothic"/>
              </a:rPr>
              <a:t>Brian Woodward(Center Lead) </a:t>
            </a:r>
          </a:p>
          <a:p>
            <a:pPr marL="0" marR="0" lvl="0" indent="0" algn="ctr" rtl="0">
              <a:spcBef>
                <a:spcPts val="0"/>
              </a:spcBef>
              <a:buSzPct val="25000"/>
              <a:buNone/>
            </a:pPr>
            <a:r>
              <a:rPr lang="en-US" sz="2800" dirty="0">
                <a:solidFill>
                  <a:srgbClr val="3A3A3A"/>
                </a:solidFill>
                <a:latin typeface="Century Gothic"/>
                <a:ea typeface="Century Gothic"/>
                <a:cs typeface="Century Gothic"/>
                <a:sym typeface="Century Gothic"/>
              </a:rPr>
              <a:t>Sarah </a:t>
            </a:r>
            <a:r>
              <a:rPr lang="en-US" sz="2800" dirty="0" smtClean="0">
                <a:solidFill>
                  <a:srgbClr val="3A3A3A"/>
                </a:solidFill>
                <a:latin typeface="Century Gothic"/>
                <a:ea typeface="Century Gothic"/>
                <a:cs typeface="Century Gothic"/>
                <a:sym typeface="Century Gothic"/>
              </a:rPr>
              <a:t>Carroll</a:t>
            </a:r>
          </a:p>
          <a:p>
            <a:pPr algn="ctr">
              <a:buSzPct val="25000"/>
            </a:pPr>
            <a:r>
              <a:rPr lang="en-US" sz="2800" dirty="0" err="1">
                <a:solidFill>
                  <a:srgbClr val="3A3A3A"/>
                </a:solidFill>
                <a:latin typeface="Century Gothic"/>
                <a:ea typeface="Century Gothic"/>
                <a:cs typeface="Century Gothic"/>
                <a:sym typeface="Century Gothic"/>
              </a:rPr>
              <a:t>Leana</a:t>
            </a:r>
            <a:r>
              <a:rPr lang="en-US" sz="2800" dirty="0">
                <a:solidFill>
                  <a:srgbClr val="3A3A3A"/>
                </a:solidFill>
                <a:latin typeface="Century Gothic"/>
                <a:ea typeface="Century Gothic"/>
                <a:cs typeface="Century Gothic"/>
                <a:sym typeface="Century Gothic"/>
              </a:rPr>
              <a:t> </a:t>
            </a:r>
            <a:r>
              <a:rPr lang="en-US" sz="2800" dirty="0" smtClean="0">
                <a:solidFill>
                  <a:srgbClr val="3A3A3A"/>
                </a:solidFill>
                <a:latin typeface="Century Gothic"/>
                <a:ea typeface="Century Gothic"/>
                <a:cs typeface="Century Gothic"/>
                <a:sym typeface="Century Gothic"/>
              </a:rPr>
              <a:t>Schwartz</a:t>
            </a:r>
          </a:p>
          <a:p>
            <a:pPr marL="0" marR="0" lvl="0" indent="0" algn="ctr" rtl="0">
              <a:spcBef>
                <a:spcPts val="0"/>
              </a:spcBef>
              <a:buSzPct val="25000"/>
              <a:buNone/>
            </a:pPr>
            <a:r>
              <a:rPr lang="en-US" sz="2800" dirty="0" smtClean="0">
                <a:solidFill>
                  <a:srgbClr val="3A3A3A"/>
                </a:solidFill>
                <a:latin typeface="Century Gothic"/>
                <a:ea typeface="Century Gothic"/>
                <a:cs typeface="Century Gothic"/>
                <a:sym typeface="Century Gothic"/>
              </a:rPr>
              <a:t>Amandeep </a:t>
            </a:r>
            <a:r>
              <a:rPr lang="en-US" sz="2800" dirty="0" err="1" smtClean="0">
                <a:solidFill>
                  <a:srgbClr val="3A3A3A"/>
                </a:solidFill>
                <a:latin typeface="Century Gothic"/>
                <a:ea typeface="Century Gothic"/>
                <a:cs typeface="Century Gothic"/>
                <a:sym typeface="Century Gothic"/>
              </a:rPr>
              <a:t>Vashisht</a:t>
            </a:r>
            <a:endParaRPr lang="en-US" sz="2800" dirty="0">
              <a:solidFill>
                <a:srgbClr val="3A3A3A"/>
              </a:solidFill>
              <a:latin typeface="Century Gothic"/>
              <a:ea typeface="Century Gothic"/>
              <a:cs typeface="Century Gothic"/>
              <a:sym typeface="Century Gothic"/>
            </a:endParaRPr>
          </a:p>
        </p:txBody>
      </p:sp>
      <p:sp>
        <p:nvSpPr>
          <p:cNvPr id="380" name="Shape 380"/>
          <p:cNvSpPr/>
          <p:nvPr/>
        </p:nvSpPr>
        <p:spPr>
          <a:xfrm>
            <a:off x="6689558" y="3708936"/>
            <a:ext cx="4828674" cy="101566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dirty="0">
                <a:solidFill>
                  <a:srgbClr val="3A3A3A"/>
                </a:solidFill>
                <a:latin typeface="Century Gothic"/>
                <a:ea typeface="Century Gothic"/>
                <a:cs typeface="Century Gothic"/>
                <a:sym typeface="Century Gothic"/>
              </a:rPr>
              <a:t>Partners:</a:t>
            </a:r>
          </a:p>
          <a:p>
            <a:pPr marL="0" marR="0" lvl="0" indent="0" algn="ctr" rtl="0">
              <a:spcBef>
                <a:spcPts val="0"/>
              </a:spcBef>
              <a:buSzPct val="25000"/>
              <a:buNone/>
            </a:pPr>
            <a:r>
              <a:rPr lang="en-US" sz="2800" dirty="0" smtClean="0">
                <a:solidFill>
                  <a:srgbClr val="3A3A3A"/>
                </a:solidFill>
                <a:latin typeface="Century Gothic"/>
                <a:ea typeface="Century Gothic"/>
                <a:cs typeface="Century Gothic"/>
                <a:sym typeface="Century Gothic"/>
              </a:rPr>
              <a:t>US Geological Survey</a:t>
            </a:r>
            <a:endParaRPr lang="en-US" sz="2800" dirty="0">
              <a:solidFill>
                <a:srgbClr val="3A3A3A"/>
              </a:solidFill>
              <a:latin typeface="Century Gothic"/>
              <a:ea typeface="Century Gothic"/>
              <a:cs typeface="Century Gothic"/>
              <a:sym typeface="Century Gothic"/>
            </a:endParaRPr>
          </a:p>
          <a:p>
            <a:pPr marL="0" marR="0" lvl="0" indent="0" algn="ctr" rtl="0">
              <a:spcBef>
                <a:spcPts val="0"/>
              </a:spcBef>
              <a:buSzPct val="25000"/>
              <a:buNone/>
            </a:pPr>
            <a:r>
              <a:rPr lang="en-US" sz="2800" dirty="0">
                <a:solidFill>
                  <a:srgbClr val="3A3A3A"/>
                </a:solidFill>
                <a:latin typeface="Century Gothic"/>
                <a:ea typeface="Century Gothic"/>
                <a:cs typeface="Century Gothic"/>
                <a:sym typeface="Century Gothic"/>
              </a:rPr>
              <a:t>Walton Family Foundation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000125" y="36512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Components</a:t>
            </a:r>
          </a:p>
        </p:txBody>
      </p:sp>
      <p:sp>
        <p:nvSpPr>
          <p:cNvPr id="106" name="Shape 106"/>
          <p:cNvSpPr>
            <a:spLocks noGrp="1"/>
          </p:cNvSpPr>
          <p:nvPr>
            <p:ph type="pic" idx="2"/>
          </p:nvPr>
        </p:nvSpPr>
        <p:spPr>
          <a:xfrm>
            <a:off x="0" y="3456417"/>
            <a:ext cx="12192000" cy="3354936"/>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107" name="Shape 107"/>
          <p:cNvSpPr txBox="1">
            <a:spLocks noGrp="1"/>
          </p:cNvSpPr>
          <p:nvPr>
            <p:ph type="body" idx="1"/>
          </p:nvPr>
        </p:nvSpPr>
        <p:spPr>
          <a:xfrm>
            <a:off x="1000125" y="1002399"/>
            <a:ext cx="4702585" cy="2186052"/>
          </a:xfrm>
          <a:prstGeom prst="rect">
            <a:avLst/>
          </a:prstGeom>
          <a:noFill/>
          <a:ln>
            <a:noFill/>
          </a:ln>
        </p:spPr>
        <p:txBody>
          <a:bodyPr lIns="91425" tIns="45700" rIns="91425" bIns="45700" anchor="t" anchorCtr="0">
            <a:noAutofit/>
          </a:bodyPr>
          <a:lstStyle/>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Problem</a:t>
            </a:r>
            <a:endParaRPr lang="en-US" sz="2200" dirty="0">
              <a:solidFill>
                <a:srgbClr val="3A3A3A"/>
              </a:solidFill>
            </a:endParaRPr>
          </a:p>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Objectives</a:t>
            </a:r>
          </a:p>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Study area</a:t>
            </a:r>
          </a:p>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Study period</a:t>
            </a:r>
          </a:p>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Community concerns</a:t>
            </a:r>
          </a:p>
          <a:p>
            <a:pPr marL="342900" indent="-342900">
              <a:spcBef>
                <a:spcPts val="200"/>
              </a:spcBef>
              <a:buClr>
                <a:srgbClr val="75AADB"/>
              </a:buClr>
              <a:buFont typeface="Webdings" panose="05030102010509060703" pitchFamily="18" charset="2"/>
              <a:buChar char="4"/>
            </a:pPr>
            <a:r>
              <a:rPr lang="en-US" sz="2200" b="0" i="0" u="none" strike="noStrike" cap="none" dirty="0" smtClean="0">
                <a:solidFill>
                  <a:srgbClr val="3A3A3A"/>
                </a:solidFill>
                <a:sym typeface="Century Gothic"/>
              </a:rPr>
              <a:t>NASA satellites/sensors used</a:t>
            </a:r>
            <a:endParaRPr lang="en-US" sz="2200" b="0" i="0" u="none" strike="noStrike" cap="none" dirty="0">
              <a:solidFill>
                <a:srgbClr val="3A3A3A"/>
              </a:solidFill>
              <a:sym typeface="Century Gothic"/>
            </a:endParaRPr>
          </a:p>
        </p:txBody>
      </p:sp>
      <p:sp>
        <p:nvSpPr>
          <p:cNvPr id="108" name="Shape 108"/>
          <p:cNvSpPr txBox="1"/>
          <p:nvPr/>
        </p:nvSpPr>
        <p:spPr>
          <a:xfrm>
            <a:off x="1000124" y="5771510"/>
            <a:ext cx="3743996" cy="74848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1200" b="0" i="0" u="none" strike="noStrike" cap="none">
                <a:solidFill>
                  <a:srgbClr val="757070"/>
                </a:solidFill>
                <a:latin typeface="Century Gothic"/>
                <a:ea typeface="Century Gothic"/>
                <a:cs typeface="Century Gothic"/>
                <a:sym typeface="Century Gothic"/>
              </a:rPr>
              <a:t>The slides provided in the template are just a starting point for teams.  Feel free to expand upon these topics, alter the headings, and change the order of the slides to fit your needs.</a:t>
            </a:r>
          </a:p>
        </p:txBody>
      </p:sp>
      <p:pic>
        <p:nvPicPr>
          <p:cNvPr id="110" name="Shape 1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00" y="3456418"/>
            <a:ext cx="12196200" cy="3401594"/>
          </a:xfrm>
          <a:prstGeom prst="rect">
            <a:avLst/>
          </a:prstGeom>
          <a:noFill/>
          <a:ln>
            <a:noFill/>
          </a:ln>
        </p:spPr>
      </p:pic>
      <p:sp>
        <p:nvSpPr>
          <p:cNvPr id="111" name="Shape 111"/>
          <p:cNvSpPr txBox="1"/>
          <p:nvPr/>
        </p:nvSpPr>
        <p:spPr>
          <a:xfrm>
            <a:off x="8721932" y="6502991"/>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dirty="0">
                <a:solidFill>
                  <a:schemeClr val="lt1"/>
                </a:solidFill>
                <a:latin typeface="Century Gothic"/>
                <a:ea typeface="Century Gothic"/>
                <a:cs typeface="Century Gothic"/>
                <a:sym typeface="Century Gothic"/>
              </a:rPr>
              <a:t>Image Credit: </a:t>
            </a:r>
            <a:r>
              <a:rPr lang="en-US" sz="1200" dirty="0">
                <a:solidFill>
                  <a:schemeClr val="lt1"/>
                </a:solidFill>
                <a:latin typeface="Century Gothic"/>
                <a:ea typeface="Century Gothic"/>
                <a:cs typeface="Century Gothic"/>
                <a:sym typeface="Century Gothic"/>
              </a:rPr>
              <a:t>Brian Woodward</a:t>
            </a:r>
          </a:p>
        </p:txBody>
      </p:sp>
      <p:sp>
        <p:nvSpPr>
          <p:cNvPr id="9" name="Shape 107"/>
          <p:cNvSpPr txBox="1">
            <a:spLocks/>
          </p:cNvSpPr>
          <p:nvPr/>
        </p:nvSpPr>
        <p:spPr>
          <a:xfrm>
            <a:off x="5868481" y="1002399"/>
            <a:ext cx="4702585" cy="218605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Methodology</a:t>
            </a:r>
          </a:p>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Results</a:t>
            </a:r>
          </a:p>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Conclusions</a:t>
            </a:r>
          </a:p>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Errors &amp; Uncertainties</a:t>
            </a:r>
          </a:p>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Future work</a:t>
            </a:r>
          </a:p>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Acknowledgements</a:t>
            </a:r>
          </a:p>
          <a:p>
            <a:pPr marL="342900" indent="-342900">
              <a:spcBef>
                <a:spcPts val="200"/>
              </a:spcBef>
              <a:buClr>
                <a:srgbClr val="75AADB"/>
              </a:buClr>
              <a:buFont typeface="Webdings" panose="05030102010509060703" pitchFamily="18" charset="2"/>
              <a:buChar char="4"/>
            </a:pPr>
            <a:r>
              <a:rPr lang="en-US" sz="2200" dirty="0" smtClean="0">
                <a:solidFill>
                  <a:srgbClr val="3A3A3A"/>
                </a:solidFill>
              </a:rPr>
              <a:t>Questions</a:t>
            </a:r>
            <a:endParaRPr lang="en-US" sz="2200" dirty="0">
              <a:solidFill>
                <a:srgbClr val="3A3A3A"/>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1000125" y="377823"/>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Questions?</a:t>
            </a:r>
          </a:p>
        </p:txBody>
      </p:sp>
      <p:pic>
        <p:nvPicPr>
          <p:cNvPr id="387" name="Shape 3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6760" y="1089124"/>
            <a:ext cx="11842380" cy="5633963"/>
          </a:xfrm>
          <a:prstGeom prst="rect">
            <a:avLst/>
          </a:prstGeom>
          <a:noFill/>
          <a:ln>
            <a:noFill/>
          </a:ln>
        </p:spPr>
      </p:pic>
      <p:sp>
        <p:nvSpPr>
          <p:cNvPr id="388" name="Shape 388"/>
          <p:cNvSpPr txBox="1"/>
          <p:nvPr/>
        </p:nvSpPr>
        <p:spPr>
          <a:xfrm>
            <a:off x="8594648" y="6464810"/>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000000"/>
              </a:buClr>
              <a:buSzPct val="25000"/>
              <a:buFont typeface="Arial"/>
              <a:buNone/>
            </a:pPr>
            <a:r>
              <a:rPr lang="en-US" sz="1200" b="1" i="0" u="none" strike="noStrike" cap="none" dirty="0">
                <a:solidFill>
                  <a:schemeClr val="bg1"/>
                </a:solidFill>
                <a:latin typeface="Century Gothic"/>
                <a:ea typeface="Century Gothic"/>
                <a:cs typeface="Century Gothic"/>
                <a:sym typeface="Century Gothic"/>
              </a:rPr>
              <a:t>Image Credit: </a:t>
            </a:r>
            <a:r>
              <a:rPr lang="en-US" sz="1200" b="1" dirty="0">
                <a:solidFill>
                  <a:schemeClr val="bg1"/>
                </a:solidFill>
                <a:latin typeface="Century Gothic"/>
                <a:ea typeface="Century Gothic"/>
                <a:cs typeface="Century Gothic"/>
                <a:sym typeface="Century Gothic"/>
              </a:rPr>
              <a:t>Megan Vahsen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a:spcBef>
                <a:spcPts val="0"/>
              </a:spcBef>
              <a:buNone/>
            </a:pPr>
            <a:r>
              <a:rPr lang="en-US" sz="4400" dirty="0"/>
              <a:t>Problem</a:t>
            </a:r>
          </a:p>
        </p:txBody>
      </p:sp>
      <p:pic>
        <p:nvPicPr>
          <p:cNvPr id="119" name="Shape 119" descr="WP_20170614_10_38_00_Pro.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0" y="3802844"/>
            <a:ext cx="12192001" cy="3004224"/>
          </a:xfrm>
          <a:prstGeom prst="rect">
            <a:avLst/>
          </a:prstGeom>
          <a:noFill/>
          <a:ln>
            <a:noFill/>
          </a:ln>
        </p:spPr>
      </p:pic>
      <p:sp>
        <p:nvSpPr>
          <p:cNvPr id="5" name="Shape 107"/>
          <p:cNvSpPr txBox="1">
            <a:spLocks/>
          </p:cNvSpPr>
          <p:nvPr/>
        </p:nvSpPr>
        <p:spPr>
          <a:xfrm>
            <a:off x="929786" y="1125880"/>
            <a:ext cx="10233000" cy="218605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pPr marL="342900" indent="-342900">
              <a:spcBef>
                <a:spcPts val="200"/>
              </a:spcBef>
              <a:buClr>
                <a:srgbClr val="75AADB"/>
              </a:buClr>
              <a:buFont typeface="Webdings" panose="05030102010509060703" pitchFamily="18" charset="2"/>
              <a:buChar char="4"/>
            </a:pPr>
            <a:r>
              <a:rPr lang="en-US" sz="2600" dirty="0" smtClean="0">
                <a:solidFill>
                  <a:schemeClr val="tx1">
                    <a:lumMod val="75000"/>
                    <a:lumOff val="25000"/>
                  </a:schemeClr>
                </a:solidFill>
              </a:rPr>
              <a:t>Invasive species, such as tamarisk (</a:t>
            </a:r>
            <a:r>
              <a:rPr lang="en-US" sz="2600" i="1" dirty="0" err="1" smtClean="0">
                <a:solidFill>
                  <a:schemeClr val="tx1">
                    <a:lumMod val="75000"/>
                    <a:lumOff val="25000"/>
                  </a:schemeClr>
                </a:solidFill>
              </a:rPr>
              <a:t>Tamarix</a:t>
            </a:r>
            <a:r>
              <a:rPr lang="en-US" sz="2600" i="1" dirty="0" smtClean="0">
                <a:solidFill>
                  <a:schemeClr val="tx1">
                    <a:lumMod val="75000"/>
                    <a:lumOff val="25000"/>
                  </a:schemeClr>
                </a:solidFill>
              </a:rPr>
              <a:t> </a:t>
            </a:r>
            <a:r>
              <a:rPr lang="en-US" sz="2600" dirty="0" smtClean="0">
                <a:solidFill>
                  <a:schemeClr val="tx1">
                    <a:lumMod val="75000"/>
                    <a:lumOff val="25000"/>
                  </a:schemeClr>
                </a:solidFill>
              </a:rPr>
              <a:t>spp.), threaten the structure and function of important riparian ecosystems.</a:t>
            </a:r>
          </a:p>
          <a:p>
            <a:pPr marL="342900" indent="-342900">
              <a:spcBef>
                <a:spcPts val="200"/>
              </a:spcBef>
              <a:buClr>
                <a:srgbClr val="75AADB"/>
              </a:buClr>
              <a:buFont typeface="Webdings" panose="05030102010509060703" pitchFamily="18" charset="2"/>
              <a:buChar char="4"/>
            </a:pPr>
            <a:endParaRPr lang="en-US" sz="2600" dirty="0" smtClean="0">
              <a:solidFill>
                <a:schemeClr val="tx1">
                  <a:lumMod val="75000"/>
                  <a:lumOff val="25000"/>
                </a:schemeClr>
              </a:solidFill>
            </a:endParaRPr>
          </a:p>
          <a:p>
            <a:pPr marL="342900" indent="-342900">
              <a:spcBef>
                <a:spcPts val="200"/>
              </a:spcBef>
              <a:buClr>
                <a:srgbClr val="75AADB"/>
              </a:buClr>
              <a:buFont typeface="Webdings" panose="05030102010509060703" pitchFamily="18" charset="2"/>
              <a:buChar char="4"/>
            </a:pPr>
            <a:r>
              <a:rPr lang="en-US" sz="2600" dirty="0" smtClean="0">
                <a:solidFill>
                  <a:schemeClr val="tx1">
                    <a:lumMod val="75000"/>
                    <a:lumOff val="25000"/>
                  </a:schemeClr>
                </a:solidFill>
              </a:rPr>
              <a:t>Management of tamarisk is expensive to implement and evaluate.</a:t>
            </a:r>
          </a:p>
        </p:txBody>
      </p:sp>
      <p:sp>
        <p:nvSpPr>
          <p:cNvPr id="8" name="Shape 111"/>
          <p:cNvSpPr txBox="1"/>
          <p:nvPr/>
        </p:nvSpPr>
        <p:spPr>
          <a:xfrm>
            <a:off x="8721932" y="6502991"/>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dirty="0">
                <a:solidFill>
                  <a:schemeClr val="lt1"/>
                </a:solidFill>
                <a:latin typeface="Century Gothic"/>
                <a:ea typeface="Century Gothic"/>
                <a:cs typeface="Century Gothic"/>
                <a:sym typeface="Century Gothic"/>
              </a:rPr>
              <a:t>Image Credit: </a:t>
            </a:r>
            <a:r>
              <a:rPr lang="en-US" sz="1200" dirty="0" smtClean="0">
                <a:solidFill>
                  <a:schemeClr val="lt1"/>
                </a:solidFill>
                <a:latin typeface="Century Gothic"/>
                <a:ea typeface="Century Gothic"/>
                <a:cs typeface="Century Gothic"/>
                <a:sym typeface="Century Gothic"/>
              </a:rPr>
              <a:t>Amanda West</a:t>
            </a:r>
            <a:endParaRPr lang="en-US" sz="1200"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rtl="0">
              <a:spcBef>
                <a:spcPts val="0"/>
              </a:spcBef>
              <a:buNone/>
            </a:pPr>
            <a:r>
              <a:rPr lang="en-US" sz="4400" dirty="0"/>
              <a:t>Objectives</a:t>
            </a:r>
          </a:p>
        </p:txBody>
      </p:sp>
      <p:pic>
        <p:nvPicPr>
          <p:cNvPr id="127" name="Shape 127" descr="IMG_037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98749" y="973524"/>
            <a:ext cx="4283546" cy="5561997"/>
          </a:xfrm>
          <a:prstGeom prst="rect">
            <a:avLst/>
          </a:prstGeom>
          <a:noFill/>
          <a:ln>
            <a:noFill/>
          </a:ln>
        </p:spPr>
      </p:pic>
      <p:sp>
        <p:nvSpPr>
          <p:cNvPr id="5" name="Shape 107"/>
          <p:cNvSpPr txBox="1">
            <a:spLocks/>
          </p:cNvSpPr>
          <p:nvPr/>
        </p:nvSpPr>
        <p:spPr>
          <a:xfrm>
            <a:off x="569252" y="1568470"/>
            <a:ext cx="6829497" cy="218605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pPr marL="342900" indent="-342900">
              <a:spcBef>
                <a:spcPts val="200"/>
              </a:spcBef>
              <a:buClr>
                <a:srgbClr val="75AADB"/>
              </a:buClr>
              <a:buFont typeface="Webdings" panose="05030102010509060703" pitchFamily="18" charset="2"/>
              <a:buChar char="4"/>
            </a:pPr>
            <a:r>
              <a:rPr lang="en-US" sz="2800" b="1" dirty="0" smtClean="0">
                <a:solidFill>
                  <a:srgbClr val="75ABDB"/>
                </a:solidFill>
              </a:rPr>
              <a:t>Quantify</a:t>
            </a:r>
            <a:r>
              <a:rPr lang="en-US" sz="2800" dirty="0" smtClean="0">
                <a:solidFill>
                  <a:srgbClr val="75ABDB"/>
                </a:solidFill>
              </a:rPr>
              <a:t> </a:t>
            </a:r>
            <a:r>
              <a:rPr lang="en-US" sz="2800" dirty="0" smtClean="0">
                <a:solidFill>
                  <a:srgbClr val="3A3A3A"/>
                </a:solidFill>
              </a:rPr>
              <a:t>and map area inhabited by tamarisk in the Colorado River Basin</a:t>
            </a:r>
          </a:p>
          <a:p>
            <a:pPr marL="342900" indent="-342900">
              <a:spcBef>
                <a:spcPts val="200"/>
              </a:spcBef>
              <a:buClr>
                <a:srgbClr val="75AADB"/>
              </a:buClr>
              <a:buFont typeface="Webdings" panose="05030102010509060703" pitchFamily="18" charset="2"/>
              <a:buChar char="4"/>
            </a:pPr>
            <a:endParaRPr lang="en-US" sz="2800" dirty="0" smtClean="0">
              <a:solidFill>
                <a:srgbClr val="3A3A3A"/>
              </a:solidFill>
            </a:endParaRPr>
          </a:p>
          <a:p>
            <a:pPr marL="342900" indent="-342900">
              <a:spcBef>
                <a:spcPts val="200"/>
              </a:spcBef>
              <a:buClr>
                <a:srgbClr val="75AADB"/>
              </a:buClr>
              <a:buFont typeface="Webdings" panose="05030102010509060703" pitchFamily="18" charset="2"/>
              <a:buChar char="4"/>
            </a:pPr>
            <a:r>
              <a:rPr lang="en-US" sz="2800" b="1" dirty="0" smtClean="0">
                <a:solidFill>
                  <a:srgbClr val="75ABDB"/>
                </a:solidFill>
              </a:rPr>
              <a:t>Evaluate</a:t>
            </a:r>
            <a:r>
              <a:rPr lang="en-US" sz="2800" dirty="0" smtClean="0">
                <a:solidFill>
                  <a:srgbClr val="3A3A3A"/>
                </a:solidFill>
              </a:rPr>
              <a:t> change in tamarisk cover between 2006 and 2016</a:t>
            </a:r>
          </a:p>
          <a:p>
            <a:pPr marL="342900" indent="-342900">
              <a:spcBef>
                <a:spcPts val="200"/>
              </a:spcBef>
              <a:buClr>
                <a:srgbClr val="75AADB"/>
              </a:buClr>
              <a:buFont typeface="Webdings" panose="05030102010509060703" pitchFamily="18" charset="2"/>
              <a:buChar char="4"/>
            </a:pPr>
            <a:endParaRPr lang="en-US" sz="2800" dirty="0" smtClean="0">
              <a:solidFill>
                <a:srgbClr val="3A3A3A"/>
              </a:solidFill>
            </a:endParaRPr>
          </a:p>
          <a:p>
            <a:pPr marL="342900" indent="-342900">
              <a:spcBef>
                <a:spcPts val="200"/>
              </a:spcBef>
              <a:buClr>
                <a:srgbClr val="75AADB"/>
              </a:buClr>
              <a:buFont typeface="Webdings" panose="05030102010509060703" pitchFamily="18" charset="2"/>
              <a:buChar char="4"/>
            </a:pPr>
            <a:r>
              <a:rPr lang="en-US" sz="2800" b="1" dirty="0" smtClean="0">
                <a:solidFill>
                  <a:srgbClr val="75ABDB"/>
                </a:solidFill>
              </a:rPr>
              <a:t>Compare</a:t>
            </a:r>
            <a:r>
              <a:rPr lang="en-US" sz="2800" dirty="0" smtClean="0">
                <a:solidFill>
                  <a:srgbClr val="75ABDB"/>
                </a:solidFill>
              </a:rPr>
              <a:t> </a:t>
            </a:r>
            <a:r>
              <a:rPr lang="en-US" sz="2800" dirty="0" smtClean="0">
                <a:solidFill>
                  <a:srgbClr val="3A3A3A"/>
                </a:solidFill>
              </a:rPr>
              <a:t>2016 maps produced using imagery from different satellites</a:t>
            </a:r>
          </a:p>
        </p:txBody>
      </p:sp>
      <p:sp>
        <p:nvSpPr>
          <p:cNvPr id="7" name="Shape 111"/>
          <p:cNvSpPr txBox="1"/>
          <p:nvPr/>
        </p:nvSpPr>
        <p:spPr>
          <a:xfrm>
            <a:off x="8237293" y="6261202"/>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dirty="0">
                <a:solidFill>
                  <a:schemeClr val="lt1"/>
                </a:solidFill>
                <a:latin typeface="Century Gothic"/>
                <a:ea typeface="Century Gothic"/>
                <a:cs typeface="Century Gothic"/>
                <a:sym typeface="Century Gothic"/>
              </a:rPr>
              <a:t>Image Credit: </a:t>
            </a:r>
            <a:r>
              <a:rPr lang="en-US" sz="1200" dirty="0" smtClean="0">
                <a:solidFill>
                  <a:schemeClr val="lt1"/>
                </a:solidFill>
                <a:latin typeface="Century Gothic"/>
                <a:ea typeface="Century Gothic"/>
                <a:cs typeface="Century Gothic"/>
                <a:sym typeface="Century Gothic"/>
              </a:rPr>
              <a:t>Megan Vahsen</a:t>
            </a:r>
            <a:endParaRPr lang="en-US" sz="1200"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988834" y="24847"/>
            <a:ext cx="3540907" cy="1135676"/>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Study Area</a:t>
            </a:r>
          </a:p>
        </p:txBody>
      </p:sp>
      <p:grpSp>
        <p:nvGrpSpPr>
          <p:cNvPr id="134" name="Shape 134"/>
          <p:cNvGrpSpPr/>
          <p:nvPr/>
        </p:nvGrpSpPr>
        <p:grpSpPr>
          <a:xfrm>
            <a:off x="5803942" y="287690"/>
            <a:ext cx="5415423" cy="6287946"/>
            <a:chOff x="355797" y="931498"/>
            <a:chExt cx="4728481" cy="5609318"/>
          </a:xfrm>
        </p:grpSpPr>
        <p:pic>
          <p:nvPicPr>
            <p:cNvPr id="135" name="Shape 1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5797" y="931498"/>
              <a:ext cx="4644959" cy="5609318"/>
            </a:xfrm>
            <a:prstGeom prst="rect">
              <a:avLst/>
            </a:prstGeom>
            <a:noFill/>
            <a:ln>
              <a:noFill/>
            </a:ln>
            <a:effectLst/>
          </p:spPr>
        </p:pic>
        <p:grpSp>
          <p:nvGrpSpPr>
            <p:cNvPr id="136" name="Shape 136"/>
            <p:cNvGrpSpPr/>
            <p:nvPr/>
          </p:nvGrpSpPr>
          <p:grpSpPr>
            <a:xfrm>
              <a:off x="3678515" y="1081360"/>
              <a:ext cx="1405763" cy="2672079"/>
              <a:chOff x="9600050" y="375919"/>
              <a:chExt cx="1405763" cy="2672079"/>
            </a:xfrm>
          </p:grpSpPr>
          <p:grpSp>
            <p:nvGrpSpPr>
              <p:cNvPr id="137" name="Shape 137"/>
              <p:cNvGrpSpPr/>
              <p:nvPr/>
            </p:nvGrpSpPr>
            <p:grpSpPr>
              <a:xfrm>
                <a:off x="9600050" y="375919"/>
                <a:ext cx="1291483" cy="2672079"/>
                <a:chOff x="9560560" y="690879"/>
                <a:chExt cx="1351280" cy="2405037"/>
              </a:xfrm>
            </p:grpSpPr>
            <p:sp>
              <p:nvSpPr>
                <p:cNvPr id="138" name="Shape 138"/>
                <p:cNvSpPr/>
                <p:nvPr/>
              </p:nvSpPr>
              <p:spPr>
                <a:xfrm>
                  <a:off x="9560560" y="690879"/>
                  <a:ext cx="1351280" cy="2405037"/>
                </a:xfrm>
                <a:prstGeom prst="rect">
                  <a:avLst/>
                </a:prstGeom>
                <a:solidFill>
                  <a:srgbClr val="F8F8F8">
                    <a:alpha val="42745"/>
                  </a:srgbClr>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grpSp>
              <p:nvGrpSpPr>
                <p:cNvPr id="139" name="Shape 139"/>
                <p:cNvGrpSpPr/>
                <p:nvPr/>
              </p:nvGrpSpPr>
              <p:grpSpPr>
                <a:xfrm>
                  <a:off x="9643735" y="864306"/>
                  <a:ext cx="446064" cy="2170481"/>
                  <a:chOff x="9643735" y="864306"/>
                  <a:chExt cx="446064" cy="2170481"/>
                </a:xfrm>
              </p:grpSpPr>
              <p:sp>
                <p:nvSpPr>
                  <p:cNvPr id="140" name="Shape 140"/>
                  <p:cNvSpPr/>
                  <p:nvPr/>
                </p:nvSpPr>
                <p:spPr>
                  <a:xfrm rot="1677145">
                    <a:off x="9697996" y="924514"/>
                    <a:ext cx="335280" cy="314960"/>
                  </a:xfrm>
                  <a:prstGeom prst="rect">
                    <a:avLst/>
                  </a:prstGeom>
                  <a:noFill/>
                  <a:ln w="28575" cap="flat" cmpd="sng">
                    <a:solidFill>
                      <a:srgbClr val="92D05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pic>
                <p:nvPicPr>
                  <p:cNvPr id="141" name="Shape 14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643735" y="1443371"/>
                    <a:ext cx="379493" cy="357172"/>
                  </a:xfrm>
                  <a:prstGeom prst="rect">
                    <a:avLst/>
                  </a:prstGeom>
                  <a:noFill/>
                  <a:ln>
                    <a:noFill/>
                  </a:ln>
                </p:spPr>
              </p:pic>
              <p:pic>
                <p:nvPicPr>
                  <p:cNvPr id="142" name="Shape 14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693632" y="2036038"/>
                    <a:ext cx="296093" cy="330926"/>
                  </a:xfrm>
                  <a:prstGeom prst="rect">
                    <a:avLst/>
                  </a:prstGeom>
                  <a:noFill/>
                  <a:ln>
                    <a:noFill/>
                  </a:ln>
                </p:spPr>
              </p:pic>
              <p:pic>
                <p:nvPicPr>
                  <p:cNvPr id="143" name="Shape 14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693910" y="2593216"/>
                    <a:ext cx="395889" cy="441570"/>
                  </a:xfrm>
                  <a:prstGeom prst="rect">
                    <a:avLst/>
                  </a:prstGeom>
                  <a:noFill/>
                  <a:ln>
                    <a:noFill/>
                  </a:ln>
                </p:spPr>
              </p:pic>
            </p:grpSp>
          </p:grpSp>
          <p:grpSp>
            <p:nvGrpSpPr>
              <p:cNvPr id="144" name="Shape 144"/>
              <p:cNvGrpSpPr/>
              <p:nvPr/>
            </p:nvGrpSpPr>
            <p:grpSpPr>
              <a:xfrm>
                <a:off x="10081275" y="512408"/>
                <a:ext cx="924537" cy="2366849"/>
                <a:chOff x="10040635" y="471768"/>
                <a:chExt cx="924537" cy="2366849"/>
              </a:xfrm>
            </p:grpSpPr>
            <p:sp>
              <p:nvSpPr>
                <p:cNvPr id="145" name="Shape 145"/>
                <p:cNvSpPr txBox="1"/>
                <p:nvPr/>
              </p:nvSpPr>
              <p:spPr>
                <a:xfrm>
                  <a:off x="10068432" y="471768"/>
                  <a:ext cx="721487"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Century Gothic" panose="020B0502020202020204" pitchFamily="34" charset="0"/>
                      <a:ea typeface="Garamond"/>
                      <a:cs typeface="Garamond"/>
                      <a:sym typeface="Garamond"/>
                    </a:rPr>
                    <a:t>Study </a:t>
                  </a:r>
                </a:p>
                <a:p>
                  <a:pPr marL="0" marR="0" lvl="0" indent="0" algn="l" rtl="0">
                    <a:spcBef>
                      <a:spcPts val="0"/>
                    </a:spcBef>
                    <a:buSzPct val="25000"/>
                    <a:buNone/>
                  </a:pPr>
                  <a:r>
                    <a:rPr lang="en-US" sz="1600" dirty="0">
                      <a:solidFill>
                        <a:schemeClr val="dk1"/>
                      </a:solidFill>
                      <a:latin typeface="Century Gothic" panose="020B0502020202020204" pitchFamily="34" charset="0"/>
                      <a:ea typeface="Garamond"/>
                      <a:cs typeface="Garamond"/>
                      <a:sym typeface="Garamond"/>
                    </a:rPr>
                    <a:t>Area</a:t>
                  </a:r>
                </a:p>
              </p:txBody>
            </p:sp>
            <p:sp>
              <p:nvSpPr>
                <p:cNvPr id="146" name="Shape 146"/>
                <p:cNvSpPr txBox="1"/>
                <p:nvPr/>
              </p:nvSpPr>
              <p:spPr>
                <a:xfrm>
                  <a:off x="10052720" y="1138109"/>
                  <a:ext cx="823857" cy="6494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Century Gothic" panose="020B0502020202020204" pitchFamily="34" charset="0"/>
                      <a:ea typeface="Garamond"/>
                      <a:cs typeface="Garamond"/>
                      <a:sym typeface="Garamond"/>
                    </a:rPr>
                    <a:t>Upper CRB</a:t>
                  </a:r>
                </a:p>
              </p:txBody>
            </p:sp>
            <p:sp>
              <p:nvSpPr>
                <p:cNvPr id="147" name="Shape 147"/>
                <p:cNvSpPr txBox="1"/>
                <p:nvPr/>
              </p:nvSpPr>
              <p:spPr>
                <a:xfrm>
                  <a:off x="10040635" y="1930961"/>
                  <a:ext cx="924537" cy="3760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Century Gothic" panose="020B0502020202020204" pitchFamily="34" charset="0"/>
                      <a:ea typeface="Garamond"/>
                      <a:cs typeface="Garamond"/>
                      <a:sym typeface="Garamond"/>
                    </a:rPr>
                    <a:t>Streams</a:t>
                  </a:r>
                </a:p>
              </p:txBody>
            </p:sp>
            <p:sp>
              <p:nvSpPr>
                <p:cNvPr id="148" name="Shape 148"/>
                <p:cNvSpPr txBox="1"/>
                <p:nvPr/>
              </p:nvSpPr>
              <p:spPr>
                <a:xfrm>
                  <a:off x="10144781" y="2500063"/>
                  <a:ext cx="576877"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Century Gothic" panose="020B0502020202020204" pitchFamily="34" charset="0"/>
                      <a:ea typeface="Garamond"/>
                      <a:cs typeface="Garamond"/>
                      <a:sym typeface="Garamond"/>
                    </a:rPr>
                    <a:t>I-70</a:t>
                  </a:r>
                </a:p>
              </p:txBody>
            </p:sp>
          </p:grpSp>
        </p:grpSp>
        <p:sp>
          <p:nvSpPr>
            <p:cNvPr id="149" name="Shape 149"/>
            <p:cNvSpPr txBox="1"/>
            <p:nvPr/>
          </p:nvSpPr>
          <p:spPr>
            <a:xfrm>
              <a:off x="3825559" y="4302982"/>
              <a:ext cx="958091"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A5A5A5"/>
                  </a:solidFill>
                  <a:latin typeface="Century Gothic" panose="020B0502020202020204" pitchFamily="34" charset="0"/>
                  <a:ea typeface="Garamond"/>
                  <a:cs typeface="Garamond"/>
                  <a:sym typeface="Garamond"/>
                </a:rPr>
                <a:t>Colorado</a:t>
              </a:r>
            </a:p>
          </p:txBody>
        </p:sp>
        <p:sp>
          <p:nvSpPr>
            <p:cNvPr id="150" name="Shape 150"/>
            <p:cNvSpPr txBox="1"/>
            <p:nvPr/>
          </p:nvSpPr>
          <p:spPr>
            <a:xfrm>
              <a:off x="781654" y="2887158"/>
              <a:ext cx="878839"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A5A5A5"/>
                  </a:solidFill>
                  <a:latin typeface="Century Gothic" panose="020B0502020202020204" pitchFamily="34" charset="0"/>
                  <a:ea typeface="Garamond"/>
                  <a:cs typeface="Garamond"/>
                  <a:sym typeface="Garamond"/>
                </a:rPr>
                <a:t>Utah</a:t>
              </a:r>
            </a:p>
          </p:txBody>
        </p:sp>
        <p:sp>
          <p:nvSpPr>
            <p:cNvPr id="151" name="Shape 151"/>
            <p:cNvSpPr txBox="1"/>
            <p:nvPr/>
          </p:nvSpPr>
          <p:spPr>
            <a:xfrm>
              <a:off x="3269008" y="5985428"/>
              <a:ext cx="87883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A5A5A5"/>
                  </a:solidFill>
                  <a:latin typeface="Century Gothic" panose="020B0502020202020204" pitchFamily="34" charset="0"/>
                  <a:ea typeface="Garamond"/>
                  <a:cs typeface="Garamond"/>
                  <a:sym typeface="Garamond"/>
                </a:rPr>
                <a:t>New Mexico</a:t>
              </a:r>
            </a:p>
          </p:txBody>
        </p:sp>
        <p:sp>
          <p:nvSpPr>
            <p:cNvPr id="152" name="Shape 152"/>
            <p:cNvSpPr txBox="1"/>
            <p:nvPr/>
          </p:nvSpPr>
          <p:spPr>
            <a:xfrm>
              <a:off x="928650" y="5301655"/>
              <a:ext cx="878839"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A5A5A5"/>
                  </a:solidFill>
                  <a:latin typeface="Century Gothic" panose="020B0502020202020204" pitchFamily="34" charset="0"/>
                  <a:ea typeface="Garamond"/>
                  <a:cs typeface="Garamond"/>
                  <a:sym typeface="Garamond"/>
                </a:rPr>
                <a:t>Arizona</a:t>
              </a:r>
            </a:p>
          </p:txBody>
        </p:sp>
        <p:sp>
          <p:nvSpPr>
            <p:cNvPr id="153" name="Shape 153"/>
            <p:cNvSpPr txBox="1"/>
            <p:nvPr/>
          </p:nvSpPr>
          <p:spPr>
            <a:xfrm>
              <a:off x="2746266" y="1710132"/>
              <a:ext cx="878839"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A5A5A5"/>
                  </a:solidFill>
                  <a:latin typeface="Century Gothic" panose="020B0502020202020204" pitchFamily="34" charset="0"/>
                  <a:ea typeface="Garamond"/>
                  <a:cs typeface="Garamond"/>
                  <a:sym typeface="Garamond"/>
                </a:rPr>
                <a:t>Wyoming</a:t>
              </a:r>
            </a:p>
          </p:txBody>
        </p:sp>
        <p:sp>
          <p:nvSpPr>
            <p:cNvPr id="154" name="Shape 154"/>
            <p:cNvSpPr txBox="1"/>
            <p:nvPr/>
          </p:nvSpPr>
          <p:spPr>
            <a:xfrm>
              <a:off x="2159323" y="5061707"/>
              <a:ext cx="799995" cy="48791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757070"/>
                  </a:solidFill>
                  <a:latin typeface="Century Gothic" panose="020B0502020202020204" pitchFamily="34" charset="0"/>
                  <a:ea typeface="Garamond"/>
                  <a:cs typeface="Garamond"/>
                  <a:sym typeface="Garamond"/>
                </a:rPr>
                <a:t>San Juan</a:t>
              </a:r>
            </a:p>
            <a:p>
              <a:pPr marL="0" marR="0" lvl="0" indent="0" algn="l" rtl="0">
                <a:spcBef>
                  <a:spcPts val="0"/>
                </a:spcBef>
                <a:buSzPct val="25000"/>
                <a:buNone/>
              </a:pPr>
              <a:r>
                <a:rPr lang="en-US" sz="1200">
                  <a:solidFill>
                    <a:srgbClr val="757070"/>
                  </a:solidFill>
                  <a:latin typeface="Century Gothic" panose="020B0502020202020204" pitchFamily="34" charset="0"/>
                  <a:ea typeface="Garamond"/>
                  <a:cs typeface="Garamond"/>
                  <a:sym typeface="Garamond"/>
                </a:rPr>
                <a:t> River</a:t>
              </a:r>
            </a:p>
          </p:txBody>
        </p:sp>
        <p:sp>
          <p:nvSpPr>
            <p:cNvPr id="155" name="Shape 155"/>
            <p:cNvSpPr txBox="1"/>
            <p:nvPr/>
          </p:nvSpPr>
          <p:spPr>
            <a:xfrm>
              <a:off x="2544543" y="3175540"/>
              <a:ext cx="1666237"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rgbClr val="595959"/>
                  </a:solidFill>
                  <a:latin typeface="Century Gothic" panose="020B0502020202020204" pitchFamily="34" charset="0"/>
                  <a:ea typeface="Garamond"/>
                  <a:cs typeface="Garamond"/>
                  <a:sym typeface="Garamond"/>
                </a:rPr>
                <a:t>Colorado </a:t>
              </a:r>
            </a:p>
            <a:p>
              <a:pPr marL="0" marR="0" lvl="0" indent="0" algn="l" rtl="0">
                <a:spcBef>
                  <a:spcPts val="0"/>
                </a:spcBef>
                <a:buSzPct val="25000"/>
                <a:buNone/>
              </a:pPr>
              <a:r>
                <a:rPr lang="en-US" sz="1200" dirty="0">
                  <a:solidFill>
                    <a:srgbClr val="595959"/>
                  </a:solidFill>
                  <a:latin typeface="Century Gothic" panose="020B0502020202020204" pitchFamily="34" charset="0"/>
                  <a:ea typeface="Garamond"/>
                  <a:cs typeface="Garamond"/>
                  <a:sym typeface="Garamond"/>
                </a:rPr>
                <a:t>River</a:t>
              </a:r>
            </a:p>
            <a:p>
              <a:pPr marL="0" marR="0" lvl="0" indent="0" algn="l" rtl="0">
                <a:spcBef>
                  <a:spcPts val="0"/>
                </a:spcBef>
                <a:buNone/>
              </a:pPr>
              <a:endParaRPr sz="1200" dirty="0">
                <a:solidFill>
                  <a:schemeClr val="dk1"/>
                </a:solidFill>
                <a:latin typeface="Century Gothic" panose="020B0502020202020204" pitchFamily="34" charset="0"/>
                <a:ea typeface="Garamond"/>
                <a:cs typeface="Garamond"/>
                <a:sym typeface="Garamond"/>
              </a:endParaRPr>
            </a:p>
          </p:txBody>
        </p:sp>
        <p:sp>
          <p:nvSpPr>
            <p:cNvPr id="156" name="Shape 156"/>
            <p:cNvSpPr txBox="1"/>
            <p:nvPr/>
          </p:nvSpPr>
          <p:spPr>
            <a:xfrm>
              <a:off x="2345478" y="2340422"/>
              <a:ext cx="650977"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rgbClr val="757070"/>
                  </a:solidFill>
                  <a:latin typeface="Century Gothic" panose="020B0502020202020204" pitchFamily="34" charset="0"/>
                  <a:ea typeface="Garamond"/>
                  <a:cs typeface="Garamond"/>
                  <a:sym typeface="Garamond"/>
                </a:rPr>
                <a:t>Green</a:t>
              </a:r>
            </a:p>
            <a:p>
              <a:pPr marL="0" marR="0" lvl="0" indent="0" algn="l" rtl="0">
                <a:spcBef>
                  <a:spcPts val="0"/>
                </a:spcBef>
                <a:buSzPct val="25000"/>
                <a:buNone/>
              </a:pPr>
              <a:r>
                <a:rPr lang="en-US" sz="1200" dirty="0">
                  <a:solidFill>
                    <a:srgbClr val="757070"/>
                  </a:solidFill>
                  <a:latin typeface="Century Gothic" panose="020B0502020202020204" pitchFamily="34" charset="0"/>
                  <a:ea typeface="Garamond"/>
                  <a:cs typeface="Garamond"/>
                  <a:sym typeface="Garamond"/>
                </a:rPr>
                <a:t>River</a:t>
              </a:r>
            </a:p>
          </p:txBody>
        </p:sp>
        <p:sp>
          <p:nvSpPr>
            <p:cNvPr id="157" name="Shape 157"/>
            <p:cNvSpPr txBox="1"/>
            <p:nvPr/>
          </p:nvSpPr>
          <p:spPr>
            <a:xfrm>
              <a:off x="391535" y="1012858"/>
              <a:ext cx="1162379" cy="646331"/>
            </a:xfrm>
            <a:prstGeom prst="rect">
              <a:avLst/>
            </a:prstGeom>
            <a:solidFill>
              <a:srgbClr val="FFFFFF">
                <a:alpha val="49803"/>
              </a:srgbClr>
            </a:solidFill>
            <a:ln>
              <a:noFill/>
            </a:ln>
          </p:spPr>
          <p:txBody>
            <a:bodyPr lIns="91425" tIns="45700" rIns="91425" bIns="45700" anchor="t" anchorCtr="0">
              <a:noAutofit/>
            </a:bodyPr>
            <a:lstStyle/>
            <a:p>
              <a:pPr marL="0" marR="0" lvl="0" indent="0" algn="l" rtl="0">
                <a:spcBef>
                  <a:spcPts val="0"/>
                </a:spcBef>
                <a:buSzPct val="25000"/>
                <a:buNone/>
              </a:pPr>
              <a:r>
                <a:rPr lang="en-US" sz="1800" i="1" dirty="0">
                  <a:solidFill>
                    <a:schemeClr val="dk1"/>
                  </a:solidFill>
                  <a:latin typeface="Century Gothic" panose="020B0502020202020204" pitchFamily="34" charset="0"/>
                  <a:ea typeface="Garamond"/>
                  <a:cs typeface="Garamond"/>
                  <a:sym typeface="Garamond"/>
                </a:rPr>
                <a:t>Large Area</a:t>
              </a:r>
            </a:p>
            <a:p>
              <a:pPr marL="0" marR="0" lvl="0" indent="0" algn="l" rtl="0">
                <a:spcBef>
                  <a:spcPts val="0"/>
                </a:spcBef>
                <a:buSzPct val="25000"/>
                <a:buNone/>
              </a:pPr>
              <a:r>
                <a:rPr lang="en-US" sz="1800" i="1" dirty="0">
                  <a:solidFill>
                    <a:schemeClr val="dk1"/>
                  </a:solidFill>
                  <a:latin typeface="Century Gothic" panose="020B0502020202020204" pitchFamily="34" charset="0"/>
                  <a:ea typeface="Garamond"/>
                  <a:cs typeface="Garamond"/>
                  <a:sym typeface="Garamond"/>
                </a:rPr>
                <a:t>Map</a:t>
              </a:r>
            </a:p>
          </p:txBody>
        </p:sp>
        <p:pic>
          <p:nvPicPr>
            <p:cNvPr id="158" name="Shape 158" descr="https://lh4.googleusercontent.com/5jkns13MfY6YLDHJhHQn3hCfYHsy3oyEj-1J9848tLUJGy8HfZhzNeQfrX-7laoyysqdoCMXUFffA8xLGnTv3X-T6xvUW6bPtl85KQ-j8c9YBOnfjHHFyReXiWdKznqNvvjM8-3l"/>
            <p:cNvPicPr preferRelativeResize="0"/>
            <p:nvPr/>
          </p:nvPicPr>
          <p:blipFill rotWithShape="1">
            <a:blip r:embed="rId7">
              <a:alphaModFix/>
            </a:blip>
            <a:srcRect/>
            <a:stretch/>
          </p:blipFill>
          <p:spPr>
            <a:xfrm>
              <a:off x="433633" y="6179064"/>
              <a:ext cx="1828800" cy="314400"/>
            </a:xfrm>
            <a:prstGeom prst="rect">
              <a:avLst/>
            </a:prstGeom>
            <a:noFill/>
            <a:ln>
              <a:noFill/>
            </a:ln>
          </p:spPr>
        </p:pic>
        <p:pic>
          <p:nvPicPr>
            <p:cNvPr id="159" name="Shape 159" descr="https://lh6.googleusercontent.com/xWXJ5x7Vly5LueRVJAs1uxrQv251zMWk_1CH_j_-zAXFB4anvwb2BWTaJI3qQZo88_RbtZiLjAZ9ogrcNDpZUefwOj_dtv12HjjIkag2en2-cYoAaFVToQMl8tPgFDBE5oDQa87w"/>
            <p:cNvPicPr preferRelativeResize="0"/>
            <p:nvPr/>
          </p:nvPicPr>
          <p:blipFill rotWithShape="1">
            <a:blip r:embed="rId8">
              <a:alphaModFix/>
            </a:blip>
            <a:srcRect/>
            <a:stretch/>
          </p:blipFill>
          <p:spPr>
            <a:xfrm>
              <a:off x="4820280" y="5740178"/>
              <a:ext cx="142875" cy="742951"/>
            </a:xfrm>
            <a:prstGeom prst="rect">
              <a:avLst/>
            </a:prstGeom>
            <a:noFill/>
            <a:ln>
              <a:noFill/>
            </a:ln>
          </p:spPr>
        </p:pic>
      </p:grpSp>
      <p:grpSp>
        <p:nvGrpSpPr>
          <p:cNvPr id="2" name="Group 1"/>
          <p:cNvGrpSpPr/>
          <p:nvPr/>
        </p:nvGrpSpPr>
        <p:grpSpPr>
          <a:xfrm>
            <a:off x="512062" y="1524393"/>
            <a:ext cx="4789759" cy="5046915"/>
            <a:chOff x="512062" y="1482284"/>
            <a:chExt cx="4789759" cy="5046915"/>
          </a:xfrm>
        </p:grpSpPr>
        <p:grpSp>
          <p:nvGrpSpPr>
            <p:cNvPr id="160" name="Shape 160"/>
            <p:cNvGrpSpPr/>
            <p:nvPr/>
          </p:nvGrpSpPr>
          <p:grpSpPr>
            <a:xfrm>
              <a:off x="512062" y="1482284"/>
              <a:ext cx="4789759" cy="5046915"/>
              <a:chOff x="2503592" y="1292007"/>
              <a:chExt cx="4789759" cy="5046915"/>
            </a:xfrm>
            <a:effectLst/>
          </p:grpSpPr>
          <p:grpSp>
            <p:nvGrpSpPr>
              <p:cNvPr id="161" name="Shape 161"/>
              <p:cNvGrpSpPr/>
              <p:nvPr/>
            </p:nvGrpSpPr>
            <p:grpSpPr>
              <a:xfrm>
                <a:off x="2503592" y="1292007"/>
                <a:ext cx="4789759" cy="5046915"/>
                <a:chOff x="238539" y="604564"/>
                <a:chExt cx="6124443" cy="6347055"/>
              </a:xfrm>
            </p:grpSpPr>
            <p:pic>
              <p:nvPicPr>
                <p:cNvPr id="162" name="Shape 162"/>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38539" y="604564"/>
                  <a:ext cx="6124443" cy="6292938"/>
                </a:xfrm>
                <a:prstGeom prst="rect">
                  <a:avLst/>
                </a:prstGeom>
                <a:noFill/>
                <a:ln>
                  <a:noFill/>
                </a:ln>
                <a:effectLst/>
              </p:spPr>
            </p:pic>
            <p:sp>
              <p:nvSpPr>
                <p:cNvPr id="163" name="Shape 163"/>
                <p:cNvSpPr txBox="1"/>
                <p:nvPr/>
              </p:nvSpPr>
              <p:spPr>
                <a:xfrm>
                  <a:off x="4441426" y="1046549"/>
                  <a:ext cx="1666237"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Century Gothic" panose="020B0502020202020204" pitchFamily="34" charset="0"/>
                      <a:ea typeface="Garamond"/>
                      <a:cs typeface="Garamond"/>
                      <a:sym typeface="Garamond"/>
                    </a:rPr>
                    <a:t>Landsat P36/R33</a:t>
                  </a:r>
                </a:p>
              </p:txBody>
            </p:sp>
            <p:sp>
              <p:nvSpPr>
                <p:cNvPr id="164" name="Shape 164"/>
                <p:cNvSpPr txBox="1"/>
                <p:nvPr/>
              </p:nvSpPr>
              <p:spPr>
                <a:xfrm>
                  <a:off x="2307688" y="4775426"/>
                  <a:ext cx="1569813"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Century Gothic" panose="020B0502020202020204" pitchFamily="34" charset="0"/>
                      <a:ea typeface="Garamond"/>
                      <a:cs typeface="Garamond"/>
                      <a:sym typeface="Garamond"/>
                    </a:rPr>
                    <a:t>Colorado River</a:t>
                  </a:r>
                </a:p>
              </p:txBody>
            </p:sp>
            <p:sp>
              <p:nvSpPr>
                <p:cNvPr id="165" name="Shape 165"/>
                <p:cNvSpPr txBox="1"/>
                <p:nvPr/>
              </p:nvSpPr>
              <p:spPr>
                <a:xfrm>
                  <a:off x="2159732" y="1270240"/>
                  <a:ext cx="1666237"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Century Gothic" panose="020B0502020202020204" pitchFamily="34" charset="0"/>
                      <a:ea typeface="Garamond"/>
                      <a:cs typeface="Garamond"/>
                      <a:sym typeface="Garamond"/>
                    </a:rPr>
                    <a:t>Green River</a:t>
                  </a:r>
                </a:p>
              </p:txBody>
            </p:sp>
            <p:sp>
              <p:nvSpPr>
                <p:cNvPr id="166" name="Shape 166"/>
                <p:cNvSpPr txBox="1"/>
                <p:nvPr/>
              </p:nvSpPr>
              <p:spPr>
                <a:xfrm>
                  <a:off x="2624300" y="6534715"/>
                  <a:ext cx="878839" cy="36933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solidFill>
                        <a:srgbClr val="A5A5A5"/>
                      </a:solidFill>
                      <a:latin typeface="Century Gothic" panose="020B0502020202020204" pitchFamily="34" charset="0"/>
                      <a:ea typeface="Garamond"/>
                      <a:cs typeface="Garamond"/>
                      <a:sym typeface="Garamond"/>
                    </a:rPr>
                    <a:t>Utah</a:t>
                  </a:r>
                </a:p>
              </p:txBody>
            </p:sp>
            <p:sp>
              <p:nvSpPr>
                <p:cNvPr id="167" name="Shape 167"/>
                <p:cNvSpPr txBox="1"/>
                <p:nvPr/>
              </p:nvSpPr>
              <p:spPr>
                <a:xfrm>
                  <a:off x="3345900" y="6487144"/>
                  <a:ext cx="1493549" cy="46447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solidFill>
                        <a:srgbClr val="A5A5A5"/>
                      </a:solidFill>
                      <a:latin typeface="Century Gothic" panose="020B0502020202020204" pitchFamily="34" charset="0"/>
                      <a:ea typeface="Garamond"/>
                      <a:cs typeface="Garamond"/>
                      <a:sym typeface="Garamond"/>
                    </a:rPr>
                    <a:t>Colorado</a:t>
                  </a:r>
                </a:p>
              </p:txBody>
            </p:sp>
            <p:cxnSp>
              <p:nvCxnSpPr>
                <p:cNvPr id="168" name="Shape 168"/>
                <p:cNvCxnSpPr/>
                <p:nvPr/>
              </p:nvCxnSpPr>
              <p:spPr>
                <a:xfrm rot="10800000" flipH="1">
                  <a:off x="3383280" y="764156"/>
                  <a:ext cx="822962" cy="6000128"/>
                </a:xfrm>
                <a:prstGeom prst="straightConnector1">
                  <a:avLst/>
                </a:prstGeom>
                <a:noFill/>
                <a:ln w="28575" cap="flat" cmpd="sng">
                  <a:solidFill>
                    <a:srgbClr val="C9C9C9"/>
                  </a:solidFill>
                  <a:prstDash val="solid"/>
                  <a:miter/>
                  <a:headEnd type="none" w="med" len="med"/>
                  <a:tailEnd type="none" w="med" len="med"/>
                </a:ln>
              </p:spPr>
            </p:cxnSp>
            <p:sp>
              <p:nvSpPr>
                <p:cNvPr id="169" name="Shape 169"/>
                <p:cNvSpPr txBox="1"/>
                <p:nvPr/>
              </p:nvSpPr>
              <p:spPr>
                <a:xfrm>
                  <a:off x="4128496" y="4285673"/>
                  <a:ext cx="1052281" cy="6580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chemeClr val="dk1"/>
                      </a:solidFill>
                      <a:latin typeface="Century Gothic" panose="020B0502020202020204" pitchFamily="34" charset="0"/>
                      <a:ea typeface="Garamond"/>
                      <a:cs typeface="Garamond"/>
                      <a:sym typeface="Garamond"/>
                    </a:rPr>
                    <a:t>Dolores River</a:t>
                  </a:r>
                </a:p>
              </p:txBody>
            </p:sp>
            <p:cxnSp>
              <p:nvCxnSpPr>
                <p:cNvPr id="170" name="Shape 170"/>
                <p:cNvCxnSpPr/>
                <p:nvPr/>
              </p:nvCxnSpPr>
              <p:spPr>
                <a:xfrm flipH="1">
                  <a:off x="2065157" y="1539965"/>
                  <a:ext cx="213996" cy="137657"/>
                </a:xfrm>
                <a:prstGeom prst="straightConnector1">
                  <a:avLst/>
                </a:prstGeom>
                <a:noFill/>
                <a:ln w="28575" cap="flat" cmpd="sng">
                  <a:solidFill>
                    <a:srgbClr val="757070"/>
                  </a:solidFill>
                  <a:prstDash val="solid"/>
                  <a:miter/>
                  <a:headEnd type="none" w="med" len="med"/>
                  <a:tailEnd type="none" w="med" len="med"/>
                </a:ln>
              </p:spPr>
            </p:cxnSp>
            <p:cxnSp>
              <p:nvCxnSpPr>
                <p:cNvPr id="171" name="Shape 171"/>
                <p:cNvCxnSpPr/>
                <p:nvPr/>
              </p:nvCxnSpPr>
              <p:spPr>
                <a:xfrm flipH="1">
                  <a:off x="2159972" y="5030610"/>
                  <a:ext cx="213996" cy="137657"/>
                </a:xfrm>
                <a:prstGeom prst="straightConnector1">
                  <a:avLst/>
                </a:prstGeom>
                <a:noFill/>
                <a:ln w="28575" cap="flat" cmpd="sng">
                  <a:solidFill>
                    <a:srgbClr val="757070"/>
                  </a:solidFill>
                  <a:prstDash val="solid"/>
                  <a:miter/>
                  <a:headEnd type="none" w="med" len="med"/>
                  <a:tailEnd type="none" w="med" len="med"/>
                </a:ln>
              </p:spPr>
            </p:cxnSp>
            <p:cxnSp>
              <p:nvCxnSpPr>
                <p:cNvPr id="172" name="Shape 172"/>
                <p:cNvCxnSpPr/>
                <p:nvPr/>
              </p:nvCxnSpPr>
              <p:spPr>
                <a:xfrm flipH="1">
                  <a:off x="3974961" y="4625982"/>
                  <a:ext cx="213996" cy="137657"/>
                </a:xfrm>
                <a:prstGeom prst="straightConnector1">
                  <a:avLst/>
                </a:prstGeom>
                <a:noFill/>
                <a:ln w="28575" cap="flat" cmpd="sng">
                  <a:solidFill>
                    <a:srgbClr val="757070"/>
                  </a:solidFill>
                  <a:prstDash val="solid"/>
                  <a:miter/>
                  <a:headEnd type="none" w="med" len="med"/>
                  <a:tailEnd type="none" w="med" len="med"/>
                </a:ln>
              </p:spPr>
            </p:cxnSp>
            <p:cxnSp>
              <p:nvCxnSpPr>
                <p:cNvPr id="173" name="Shape 173"/>
                <p:cNvCxnSpPr/>
                <p:nvPr/>
              </p:nvCxnSpPr>
              <p:spPr>
                <a:xfrm flipH="1">
                  <a:off x="4314508" y="1426606"/>
                  <a:ext cx="213995" cy="137657"/>
                </a:xfrm>
                <a:prstGeom prst="straightConnector1">
                  <a:avLst/>
                </a:prstGeom>
                <a:noFill/>
                <a:ln w="28575" cap="flat" cmpd="sng">
                  <a:solidFill>
                    <a:srgbClr val="757070"/>
                  </a:solidFill>
                  <a:prstDash val="solid"/>
                  <a:miter/>
                  <a:headEnd type="none" w="med" len="med"/>
                  <a:tailEnd type="none" w="med" len="med"/>
                </a:ln>
              </p:spPr>
            </p:cxnSp>
            <p:sp>
              <p:nvSpPr>
                <p:cNvPr id="174" name="Shape 174"/>
                <p:cNvSpPr txBox="1"/>
                <p:nvPr/>
              </p:nvSpPr>
              <p:spPr>
                <a:xfrm>
                  <a:off x="274236" y="674368"/>
                  <a:ext cx="1162379" cy="646331"/>
                </a:xfrm>
                <a:prstGeom prst="rect">
                  <a:avLst/>
                </a:prstGeom>
                <a:solidFill>
                  <a:srgbClr val="FFFFFF">
                    <a:alpha val="49803"/>
                  </a:srgbClr>
                </a:solidFill>
                <a:ln>
                  <a:noFill/>
                </a:ln>
              </p:spPr>
              <p:txBody>
                <a:bodyPr lIns="91425" tIns="45700" rIns="91425" bIns="45700" anchor="t" anchorCtr="0">
                  <a:noAutofit/>
                </a:bodyPr>
                <a:lstStyle/>
                <a:p>
                  <a:pPr marL="0" marR="0" lvl="0" indent="0" algn="l" rtl="0">
                    <a:spcBef>
                      <a:spcPts val="0"/>
                    </a:spcBef>
                    <a:buSzPct val="25000"/>
                    <a:buNone/>
                  </a:pPr>
                  <a:r>
                    <a:rPr lang="en-US" sz="1800" i="1" dirty="0">
                      <a:solidFill>
                        <a:schemeClr val="dk1"/>
                      </a:solidFill>
                      <a:latin typeface="Century Gothic" panose="020B0502020202020204" pitchFamily="34" charset="0"/>
                      <a:ea typeface="Garamond"/>
                      <a:cs typeface="Garamond"/>
                      <a:sym typeface="Garamond"/>
                    </a:rPr>
                    <a:t>Study Area </a:t>
                  </a:r>
                </a:p>
                <a:p>
                  <a:pPr marL="0" marR="0" lvl="0" indent="0" algn="l" rtl="0">
                    <a:spcBef>
                      <a:spcPts val="0"/>
                    </a:spcBef>
                    <a:buSzPct val="25000"/>
                    <a:buNone/>
                  </a:pPr>
                  <a:r>
                    <a:rPr lang="en-US" sz="1800" i="1" dirty="0">
                      <a:solidFill>
                        <a:schemeClr val="dk1"/>
                      </a:solidFill>
                      <a:latin typeface="Century Gothic" panose="020B0502020202020204" pitchFamily="34" charset="0"/>
                      <a:ea typeface="Garamond"/>
                      <a:cs typeface="Garamond"/>
                      <a:sym typeface="Garamond"/>
                    </a:rPr>
                    <a:t>Map</a:t>
                  </a:r>
                </a:p>
              </p:txBody>
            </p:sp>
            <p:pic>
              <p:nvPicPr>
                <p:cNvPr id="175" name="Shape 175" descr="https://lh3.googleusercontent.com/xw2OO-sxELUBWXYS7JX-qtfGTUCmDfgUCJd02OrR9WhwMeUBMDea9JoABJGzpvZbu5zzW7UyknWOU1dPMgsqsA9y7-2cyrSxxwg0e0uda7K0HRW-tMJdnQvzbbo5uFyIuPrSNdNU"/>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84067" y="6400158"/>
                  <a:ext cx="1986116" cy="341364"/>
                </a:xfrm>
                <a:prstGeom prst="rect">
                  <a:avLst/>
                </a:prstGeom>
                <a:noFill/>
                <a:ln>
                  <a:noFill/>
                </a:ln>
              </p:spPr>
            </p:pic>
          </p:grpSp>
          <p:sp>
            <p:nvSpPr>
              <p:cNvPr id="177" name="Shape 177"/>
              <p:cNvSpPr txBox="1"/>
              <p:nvPr/>
            </p:nvSpPr>
            <p:spPr>
              <a:xfrm>
                <a:off x="4445871" y="3178083"/>
                <a:ext cx="611913"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Century Gothic" panose="020B0502020202020204" pitchFamily="34" charset="0"/>
                    <a:ea typeface="Garamond"/>
                    <a:cs typeface="Garamond"/>
                    <a:sym typeface="Garamond"/>
                  </a:rPr>
                  <a:t>I-70</a:t>
                </a:r>
              </a:p>
            </p:txBody>
          </p:sp>
          <p:cxnSp>
            <p:nvCxnSpPr>
              <p:cNvPr id="178" name="Shape 178"/>
              <p:cNvCxnSpPr/>
              <p:nvPr/>
            </p:nvCxnSpPr>
            <p:spPr>
              <a:xfrm flipH="1">
                <a:off x="4368568" y="3438682"/>
                <a:ext cx="167359" cy="109459"/>
              </a:xfrm>
              <a:prstGeom prst="straightConnector1">
                <a:avLst/>
              </a:prstGeom>
              <a:noFill/>
              <a:ln w="28575" cap="flat" cmpd="sng">
                <a:solidFill>
                  <a:srgbClr val="757070"/>
                </a:solidFill>
                <a:prstDash val="solid"/>
                <a:miter/>
                <a:headEnd type="none" w="med" len="med"/>
                <a:tailEnd type="none" w="med" len="med"/>
              </a:ln>
            </p:spPr>
          </p:cxnSp>
        </p:grpSp>
        <p:pic>
          <p:nvPicPr>
            <p:cNvPr id="48" name="Shape 159" descr="https://lh6.googleusercontent.com/xWXJ5x7Vly5LueRVJAs1uxrQv251zMWk_1CH_j_-zAXFB4anvwb2BWTaJI3qQZo88_RbtZiLjAZ9ogrcNDpZUefwOj_dtv12HjjIkag2en2-cYoAaFVToQMl8tPgFDBE5oDQa87w"/>
            <p:cNvPicPr preferRelativeResize="0"/>
            <p:nvPr/>
          </p:nvPicPr>
          <p:blipFill rotWithShape="1">
            <a:blip r:embed="rId8">
              <a:alphaModFix/>
            </a:blip>
            <a:srcRect/>
            <a:stretch/>
          </p:blipFill>
          <p:spPr>
            <a:xfrm>
              <a:off x="5137526" y="5616382"/>
              <a:ext cx="163632" cy="832835"/>
            </a:xfrm>
            <a:prstGeom prst="rect">
              <a:avLst/>
            </a:prstGeom>
            <a:noFill/>
            <a:ln>
              <a:noFill/>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1068812" y="353538"/>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Study Period</a:t>
            </a:r>
          </a:p>
        </p:txBody>
      </p:sp>
      <p:sp>
        <p:nvSpPr>
          <p:cNvPr id="185" name="Shape 185"/>
          <p:cNvSpPr txBox="1">
            <a:spLocks noGrp="1"/>
          </p:cNvSpPr>
          <p:nvPr>
            <p:ph type="body" idx="1"/>
          </p:nvPr>
        </p:nvSpPr>
        <p:spPr>
          <a:xfrm>
            <a:off x="349972" y="1021196"/>
            <a:ext cx="5380978" cy="286298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2600" b="1" i="0" u="none" strike="noStrike" cap="none" dirty="0">
                <a:solidFill>
                  <a:srgbClr val="3A3A3A"/>
                </a:solidFill>
                <a:latin typeface="Century Gothic"/>
                <a:ea typeface="Century Gothic"/>
                <a:cs typeface="Century Gothic"/>
                <a:sym typeface="Century Gothic"/>
              </a:rPr>
              <a:t>2001</a:t>
            </a:r>
            <a:r>
              <a:rPr lang="en-US" sz="2600" b="0" i="0" u="none" strike="noStrike" cap="none" dirty="0">
                <a:solidFill>
                  <a:srgbClr val="3A3A3A"/>
                </a:solidFill>
                <a:latin typeface="Century Gothic"/>
                <a:ea typeface="Century Gothic"/>
                <a:cs typeface="Century Gothic"/>
                <a:sym typeface="Century Gothic"/>
              </a:rPr>
              <a:t>: Tamarisk leaf beetle (</a:t>
            </a:r>
            <a:r>
              <a:rPr lang="en-US" sz="2600" b="0" i="1" u="none" strike="noStrike" cap="none" dirty="0" err="1">
                <a:solidFill>
                  <a:srgbClr val="3A3A3A"/>
                </a:solidFill>
                <a:latin typeface="Century Gothic"/>
                <a:ea typeface="Century Gothic"/>
                <a:cs typeface="Century Gothic"/>
                <a:sym typeface="Century Gothic"/>
              </a:rPr>
              <a:t>Diorhabda</a:t>
            </a:r>
            <a:r>
              <a:rPr lang="en-US" sz="2600" b="0" i="1" u="none" strike="noStrike" cap="none" dirty="0">
                <a:solidFill>
                  <a:srgbClr val="3A3A3A"/>
                </a:solidFill>
                <a:latin typeface="Century Gothic"/>
                <a:ea typeface="Century Gothic"/>
                <a:cs typeface="Century Gothic"/>
                <a:sym typeface="Century Gothic"/>
              </a:rPr>
              <a:t> </a:t>
            </a:r>
            <a:r>
              <a:rPr lang="en-US" sz="2600" b="0" i="1" u="none" strike="noStrike" cap="none" dirty="0" err="1">
                <a:solidFill>
                  <a:srgbClr val="3A3A3A"/>
                </a:solidFill>
                <a:latin typeface="Century Gothic"/>
                <a:ea typeface="Century Gothic"/>
                <a:cs typeface="Century Gothic"/>
                <a:sym typeface="Century Gothic"/>
              </a:rPr>
              <a:t>carinulata</a:t>
            </a:r>
            <a:r>
              <a:rPr lang="en-US" sz="2600" b="0" i="1" u="none" strike="noStrike" cap="none" dirty="0">
                <a:solidFill>
                  <a:srgbClr val="3A3A3A"/>
                </a:solidFill>
                <a:latin typeface="Century Gothic"/>
                <a:ea typeface="Century Gothic"/>
                <a:cs typeface="Century Gothic"/>
                <a:sym typeface="Century Gothic"/>
              </a:rPr>
              <a:t>) </a:t>
            </a:r>
            <a:r>
              <a:rPr lang="en-US" sz="2600" b="0" i="0" u="none" strike="noStrike" cap="none" dirty="0">
                <a:solidFill>
                  <a:srgbClr val="3A3A3A"/>
                </a:solidFill>
                <a:latin typeface="Century Gothic"/>
                <a:ea typeface="Century Gothic"/>
                <a:cs typeface="Century Gothic"/>
                <a:sym typeface="Century Gothic"/>
              </a:rPr>
              <a:t>introduced as a biological control agent</a:t>
            </a:r>
          </a:p>
          <a:p>
            <a:pPr marL="0" marR="0" lvl="0" indent="0" algn="l" rtl="0">
              <a:lnSpc>
                <a:spcPct val="90000"/>
              </a:lnSpc>
              <a:spcBef>
                <a:spcPts val="1000"/>
              </a:spcBef>
              <a:spcAft>
                <a:spcPts val="0"/>
              </a:spcAft>
              <a:buClr>
                <a:srgbClr val="3F3F3F"/>
              </a:buClr>
              <a:buSzPct val="25000"/>
              <a:buFont typeface="Arial"/>
              <a:buNone/>
            </a:pPr>
            <a:endParaRPr sz="2600" b="0" i="0" u="none" strike="noStrike" cap="none" dirty="0">
              <a:solidFill>
                <a:srgbClr val="3A3A3A"/>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757070"/>
              </a:buClr>
              <a:buSzPct val="25000"/>
              <a:buFont typeface="Arial"/>
              <a:buNone/>
            </a:pPr>
            <a:r>
              <a:rPr lang="en-US" sz="2600" b="1" i="0" u="none" strike="noStrike" cap="none" dirty="0">
                <a:solidFill>
                  <a:srgbClr val="3A3A3A"/>
                </a:solidFill>
                <a:latin typeface="Century Gothic"/>
                <a:ea typeface="Century Gothic"/>
                <a:cs typeface="Century Gothic"/>
                <a:sym typeface="Century Gothic"/>
              </a:rPr>
              <a:t>2006</a:t>
            </a:r>
            <a:r>
              <a:rPr lang="en-US" sz="2600" b="0" i="0" u="none" strike="noStrike" cap="none" dirty="0">
                <a:solidFill>
                  <a:srgbClr val="3A3A3A"/>
                </a:solidFill>
                <a:latin typeface="Century Gothic"/>
                <a:ea typeface="Century Gothic"/>
                <a:cs typeface="Century Gothic"/>
                <a:sym typeface="Century Gothic"/>
              </a:rPr>
              <a:t>: Salt Cedar and Russian Olive Control Demonstration Act</a:t>
            </a:r>
          </a:p>
          <a:p>
            <a:pPr marL="0" marR="0" lvl="0" indent="0" algn="l" rtl="0">
              <a:lnSpc>
                <a:spcPct val="90000"/>
              </a:lnSpc>
              <a:spcBef>
                <a:spcPts val="1000"/>
              </a:spcBef>
              <a:buClr>
                <a:srgbClr val="3F3F3F"/>
              </a:buClr>
              <a:buSzPct val="25000"/>
              <a:buFont typeface="Arial"/>
              <a:buNone/>
            </a:pPr>
            <a:endParaRPr sz="2600" b="0" i="0" u="none" strike="noStrike" cap="none" dirty="0">
              <a:solidFill>
                <a:srgbClr val="3A3A3A"/>
              </a:solidFill>
              <a:latin typeface="Century Gothic"/>
              <a:ea typeface="Century Gothic"/>
              <a:cs typeface="Century Gothic"/>
              <a:sym typeface="Century Gothic"/>
            </a:endParaRPr>
          </a:p>
        </p:txBody>
      </p:sp>
      <p:sp>
        <p:nvSpPr>
          <p:cNvPr id="186" name="Shape 186"/>
          <p:cNvSpPr txBox="1"/>
          <p:nvPr/>
        </p:nvSpPr>
        <p:spPr>
          <a:xfrm>
            <a:off x="-73903" y="4888082"/>
            <a:ext cx="2805499" cy="40010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a:solidFill>
                  <a:srgbClr val="3A3A3A"/>
                </a:solidFill>
                <a:latin typeface="Century Gothic"/>
                <a:ea typeface="Century Gothic"/>
                <a:cs typeface="Century Gothic"/>
                <a:sym typeface="Century Gothic"/>
              </a:rPr>
              <a:t>Field Data Collection</a:t>
            </a:r>
          </a:p>
        </p:txBody>
      </p:sp>
      <p:sp>
        <p:nvSpPr>
          <p:cNvPr id="187" name="Shape 187"/>
          <p:cNvSpPr txBox="1"/>
          <p:nvPr/>
        </p:nvSpPr>
        <p:spPr>
          <a:xfrm>
            <a:off x="2846216" y="5915873"/>
            <a:ext cx="885230"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800" i="1">
                <a:solidFill>
                  <a:schemeClr val="accent5"/>
                </a:solidFill>
                <a:latin typeface="Century Gothic"/>
                <a:ea typeface="Century Gothic"/>
                <a:cs typeface="Century Gothic"/>
                <a:sym typeface="Century Gothic"/>
              </a:rPr>
              <a:t>2006</a:t>
            </a:r>
          </a:p>
        </p:txBody>
      </p:sp>
      <p:sp>
        <p:nvSpPr>
          <p:cNvPr id="188" name="Shape 188"/>
          <p:cNvSpPr txBox="1"/>
          <p:nvPr/>
        </p:nvSpPr>
        <p:spPr>
          <a:xfrm>
            <a:off x="8627760" y="5915873"/>
            <a:ext cx="885230"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800" i="1">
                <a:solidFill>
                  <a:schemeClr val="accent5"/>
                </a:solidFill>
                <a:latin typeface="Century Gothic"/>
                <a:ea typeface="Century Gothic"/>
                <a:cs typeface="Century Gothic"/>
                <a:sym typeface="Century Gothic"/>
              </a:rPr>
              <a:t>2016</a:t>
            </a:r>
          </a:p>
        </p:txBody>
      </p:sp>
      <p:grpSp>
        <p:nvGrpSpPr>
          <p:cNvPr id="189" name="Shape 189"/>
          <p:cNvGrpSpPr/>
          <p:nvPr/>
        </p:nvGrpSpPr>
        <p:grpSpPr>
          <a:xfrm rot="5400000">
            <a:off x="6337165" y="1971375"/>
            <a:ext cx="402277" cy="8141669"/>
            <a:chOff x="9720827" y="707722"/>
            <a:chExt cx="360818" cy="6416436"/>
          </a:xfrm>
        </p:grpSpPr>
        <p:cxnSp>
          <p:nvCxnSpPr>
            <p:cNvPr id="190" name="Shape 190"/>
            <p:cNvCxnSpPr/>
            <p:nvPr/>
          </p:nvCxnSpPr>
          <p:spPr>
            <a:xfrm>
              <a:off x="9753589" y="6662935"/>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191" name="Shape 191"/>
            <p:cNvCxnSpPr/>
            <p:nvPr/>
          </p:nvCxnSpPr>
          <p:spPr>
            <a:xfrm>
              <a:off x="9753590" y="2965668"/>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192" name="Shape 192"/>
            <p:cNvCxnSpPr/>
            <p:nvPr/>
          </p:nvCxnSpPr>
          <p:spPr>
            <a:xfrm>
              <a:off x="9753590" y="2118905"/>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193" name="Shape 193"/>
            <p:cNvCxnSpPr/>
            <p:nvPr/>
          </p:nvCxnSpPr>
          <p:spPr>
            <a:xfrm>
              <a:off x="9753590" y="1613051"/>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194" name="Shape 194"/>
            <p:cNvCxnSpPr/>
            <p:nvPr/>
          </p:nvCxnSpPr>
          <p:spPr>
            <a:xfrm>
              <a:off x="9753590" y="2525773"/>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195" name="Shape 195"/>
            <p:cNvCxnSpPr/>
            <p:nvPr/>
          </p:nvCxnSpPr>
          <p:spPr>
            <a:xfrm>
              <a:off x="9753597" y="3441975"/>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196" name="Shape 196"/>
            <p:cNvCxnSpPr/>
            <p:nvPr/>
          </p:nvCxnSpPr>
          <p:spPr>
            <a:xfrm>
              <a:off x="9753588" y="4355469"/>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197" name="Shape 197"/>
            <p:cNvCxnSpPr/>
            <p:nvPr/>
          </p:nvCxnSpPr>
          <p:spPr>
            <a:xfrm>
              <a:off x="9744063" y="5262876"/>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198" name="Shape 198"/>
            <p:cNvCxnSpPr/>
            <p:nvPr/>
          </p:nvCxnSpPr>
          <p:spPr>
            <a:xfrm>
              <a:off x="9744065" y="6181794"/>
              <a:ext cx="328047" cy="0"/>
            </a:xfrm>
            <a:prstGeom prst="straightConnector1">
              <a:avLst/>
            </a:prstGeom>
            <a:noFill/>
            <a:ln w="38100" cap="flat" cmpd="sng">
              <a:solidFill>
                <a:schemeClr val="accent1"/>
              </a:solidFill>
              <a:prstDash val="solid"/>
              <a:miter/>
              <a:headEnd type="none" w="med" len="med"/>
              <a:tailEnd type="none" w="med" len="med"/>
            </a:ln>
          </p:spPr>
        </p:cxnSp>
        <p:grpSp>
          <p:nvGrpSpPr>
            <p:cNvPr id="199" name="Shape 199"/>
            <p:cNvGrpSpPr/>
            <p:nvPr/>
          </p:nvGrpSpPr>
          <p:grpSpPr>
            <a:xfrm>
              <a:off x="9720827" y="707722"/>
              <a:ext cx="337572" cy="6416436"/>
              <a:chOff x="9720827" y="707722"/>
              <a:chExt cx="337572" cy="6416436"/>
            </a:xfrm>
          </p:grpSpPr>
          <p:cxnSp>
            <p:nvCxnSpPr>
              <p:cNvPr id="200" name="Shape 200"/>
              <p:cNvCxnSpPr/>
              <p:nvPr/>
            </p:nvCxnSpPr>
            <p:spPr>
              <a:xfrm>
                <a:off x="9744075" y="1095375"/>
                <a:ext cx="7969" cy="6028784"/>
              </a:xfrm>
              <a:prstGeom prst="straightConnector1">
                <a:avLst/>
              </a:prstGeom>
              <a:noFill/>
              <a:ln w="57150" cap="flat" cmpd="sng">
                <a:solidFill>
                  <a:schemeClr val="accent1"/>
                </a:solidFill>
                <a:prstDash val="solid"/>
                <a:miter/>
                <a:headEnd type="none" w="med" len="med"/>
                <a:tailEnd type="none" w="med" len="med"/>
              </a:ln>
            </p:spPr>
          </p:cxnSp>
          <p:cxnSp>
            <p:nvCxnSpPr>
              <p:cNvPr id="201" name="Shape 201"/>
              <p:cNvCxnSpPr/>
              <p:nvPr/>
            </p:nvCxnSpPr>
            <p:spPr>
              <a:xfrm>
                <a:off x="9720827" y="3857403"/>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202" name="Shape 202"/>
              <p:cNvCxnSpPr/>
              <p:nvPr/>
            </p:nvCxnSpPr>
            <p:spPr>
              <a:xfrm>
                <a:off x="9730352" y="5724303"/>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203" name="Shape 203"/>
              <p:cNvCxnSpPr/>
              <p:nvPr/>
            </p:nvCxnSpPr>
            <p:spPr>
              <a:xfrm>
                <a:off x="9730352" y="4839310"/>
                <a:ext cx="328047" cy="0"/>
              </a:xfrm>
              <a:prstGeom prst="straightConnector1">
                <a:avLst/>
              </a:prstGeom>
              <a:noFill/>
              <a:ln w="38100" cap="flat" cmpd="sng">
                <a:solidFill>
                  <a:schemeClr val="accent1"/>
                </a:solidFill>
                <a:prstDash val="solid"/>
                <a:miter/>
                <a:headEnd type="none" w="med" len="med"/>
                <a:tailEnd type="none" w="med" len="med"/>
              </a:ln>
            </p:spPr>
          </p:cxnSp>
          <p:cxnSp>
            <p:nvCxnSpPr>
              <p:cNvPr id="204" name="Shape 204"/>
              <p:cNvCxnSpPr/>
              <p:nvPr/>
            </p:nvCxnSpPr>
            <p:spPr>
              <a:xfrm rot="10800000">
                <a:off x="9738894" y="707722"/>
                <a:ext cx="13722" cy="905328"/>
              </a:xfrm>
              <a:prstGeom prst="straightConnector1">
                <a:avLst/>
              </a:prstGeom>
              <a:noFill/>
              <a:ln w="57150" cap="flat" cmpd="sng">
                <a:solidFill>
                  <a:schemeClr val="accent1"/>
                </a:solidFill>
                <a:prstDash val="solid"/>
                <a:miter/>
                <a:headEnd type="none" w="med" len="med"/>
                <a:tailEnd type="triangle" w="lg" len="lg"/>
              </a:ln>
            </p:spPr>
          </p:cxnSp>
        </p:grpSp>
      </p:grpSp>
      <p:sp>
        <p:nvSpPr>
          <p:cNvPr id="205" name="Shape 205"/>
          <p:cNvSpPr txBox="1"/>
          <p:nvPr/>
        </p:nvSpPr>
        <p:spPr>
          <a:xfrm>
            <a:off x="9270403" y="5915873"/>
            <a:ext cx="885230"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800" i="1">
                <a:solidFill>
                  <a:schemeClr val="accent5"/>
                </a:solidFill>
                <a:latin typeface="Century Gothic"/>
                <a:ea typeface="Century Gothic"/>
                <a:cs typeface="Century Gothic"/>
                <a:sym typeface="Century Gothic"/>
              </a:rPr>
              <a:t>2017</a:t>
            </a:r>
          </a:p>
        </p:txBody>
      </p:sp>
      <p:sp>
        <p:nvSpPr>
          <p:cNvPr id="206" name="Shape 206"/>
          <p:cNvSpPr txBox="1"/>
          <p:nvPr/>
        </p:nvSpPr>
        <p:spPr>
          <a:xfrm>
            <a:off x="8730321" y="4528289"/>
            <a:ext cx="2033901" cy="40010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a:solidFill>
                  <a:srgbClr val="3A3A3A"/>
                </a:solidFill>
                <a:latin typeface="Century Gothic"/>
                <a:ea typeface="Century Gothic"/>
                <a:cs typeface="Century Gothic"/>
                <a:sym typeface="Century Gothic"/>
              </a:rPr>
              <a:t>Post Treatment</a:t>
            </a:r>
          </a:p>
        </p:txBody>
      </p:sp>
      <p:sp>
        <p:nvSpPr>
          <p:cNvPr id="207" name="Shape 207"/>
          <p:cNvSpPr txBox="1"/>
          <p:nvPr/>
        </p:nvSpPr>
        <p:spPr>
          <a:xfrm>
            <a:off x="393126" y="4241021"/>
            <a:ext cx="2786951" cy="40010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dirty="0">
                <a:solidFill>
                  <a:srgbClr val="3A3A3A"/>
                </a:solidFill>
                <a:latin typeface="Century Gothic"/>
                <a:ea typeface="Century Gothic"/>
                <a:cs typeface="Century Gothic"/>
                <a:sym typeface="Century Gothic"/>
              </a:rPr>
              <a:t>Pre Treatment</a:t>
            </a:r>
          </a:p>
        </p:txBody>
      </p:sp>
      <p:sp>
        <p:nvSpPr>
          <p:cNvPr id="208" name="Shape 208"/>
          <p:cNvSpPr txBox="1"/>
          <p:nvPr/>
        </p:nvSpPr>
        <p:spPr>
          <a:xfrm>
            <a:off x="8244781" y="5946651"/>
            <a:ext cx="489906" cy="30777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i="1">
                <a:solidFill>
                  <a:schemeClr val="accent5"/>
                </a:solidFill>
                <a:latin typeface="Century Gothic"/>
                <a:ea typeface="Century Gothic"/>
                <a:cs typeface="Century Gothic"/>
                <a:sym typeface="Century Gothic"/>
              </a:rPr>
              <a:t>15</a:t>
            </a:r>
          </a:p>
        </p:txBody>
      </p:sp>
      <p:sp>
        <p:nvSpPr>
          <p:cNvPr id="209" name="Shape 209"/>
          <p:cNvSpPr txBox="1"/>
          <p:nvPr/>
        </p:nvSpPr>
        <p:spPr>
          <a:xfrm>
            <a:off x="9274829" y="5013746"/>
            <a:ext cx="2864898" cy="40010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a:solidFill>
                  <a:srgbClr val="3A3A3A"/>
                </a:solidFill>
                <a:latin typeface="Century Gothic"/>
                <a:ea typeface="Century Gothic"/>
                <a:cs typeface="Century Gothic"/>
                <a:sym typeface="Century Gothic"/>
              </a:rPr>
              <a:t>Field Data Collection</a:t>
            </a:r>
          </a:p>
        </p:txBody>
      </p:sp>
      <p:cxnSp>
        <p:nvCxnSpPr>
          <p:cNvPr id="210" name="Shape 210"/>
          <p:cNvCxnSpPr/>
          <p:nvPr/>
        </p:nvCxnSpPr>
        <p:spPr>
          <a:xfrm>
            <a:off x="4801396" y="5860492"/>
            <a:ext cx="328047" cy="0"/>
          </a:xfrm>
          <a:prstGeom prst="straightConnector1">
            <a:avLst/>
          </a:prstGeom>
          <a:noFill/>
          <a:ln w="38100" cap="flat" cmpd="sng">
            <a:solidFill>
              <a:schemeClr val="accent1"/>
            </a:solidFill>
            <a:prstDash val="solid"/>
            <a:miter/>
            <a:headEnd type="none" w="med" len="med"/>
            <a:tailEnd type="none" w="med" len="med"/>
          </a:ln>
        </p:spPr>
      </p:cxnSp>
      <p:sp>
        <p:nvSpPr>
          <p:cNvPr id="211" name="Shape 211"/>
          <p:cNvSpPr txBox="1"/>
          <p:nvPr/>
        </p:nvSpPr>
        <p:spPr>
          <a:xfrm>
            <a:off x="2188436" y="5915873"/>
            <a:ext cx="885230"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800" i="1">
                <a:solidFill>
                  <a:schemeClr val="accent5"/>
                </a:solidFill>
                <a:latin typeface="Century Gothic"/>
                <a:ea typeface="Century Gothic"/>
                <a:cs typeface="Century Gothic"/>
                <a:sym typeface="Century Gothic"/>
              </a:rPr>
              <a:t>2005</a:t>
            </a:r>
          </a:p>
        </p:txBody>
      </p:sp>
      <p:sp>
        <p:nvSpPr>
          <p:cNvPr id="212" name="Shape 212"/>
          <p:cNvSpPr txBox="1"/>
          <p:nvPr/>
        </p:nvSpPr>
        <p:spPr>
          <a:xfrm>
            <a:off x="7734164" y="5946651"/>
            <a:ext cx="489906" cy="30777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i="1">
                <a:solidFill>
                  <a:schemeClr val="accent5"/>
                </a:solidFill>
                <a:latin typeface="Century Gothic"/>
                <a:ea typeface="Century Gothic"/>
                <a:cs typeface="Century Gothic"/>
                <a:sym typeface="Century Gothic"/>
              </a:rPr>
              <a:t>14</a:t>
            </a:r>
          </a:p>
        </p:txBody>
      </p:sp>
      <p:sp>
        <p:nvSpPr>
          <p:cNvPr id="213" name="Shape 213"/>
          <p:cNvSpPr txBox="1"/>
          <p:nvPr/>
        </p:nvSpPr>
        <p:spPr>
          <a:xfrm>
            <a:off x="7150838" y="5946651"/>
            <a:ext cx="489906" cy="30777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i="1">
                <a:solidFill>
                  <a:schemeClr val="accent5"/>
                </a:solidFill>
                <a:latin typeface="Century Gothic"/>
                <a:ea typeface="Century Gothic"/>
                <a:cs typeface="Century Gothic"/>
                <a:sym typeface="Century Gothic"/>
              </a:rPr>
              <a:t>13</a:t>
            </a:r>
          </a:p>
        </p:txBody>
      </p:sp>
      <p:sp>
        <p:nvSpPr>
          <p:cNvPr id="214" name="Shape 214"/>
          <p:cNvSpPr txBox="1"/>
          <p:nvPr/>
        </p:nvSpPr>
        <p:spPr>
          <a:xfrm>
            <a:off x="6606279" y="5946651"/>
            <a:ext cx="489906" cy="30777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i="1">
                <a:solidFill>
                  <a:schemeClr val="accent5"/>
                </a:solidFill>
                <a:latin typeface="Century Gothic"/>
                <a:ea typeface="Century Gothic"/>
                <a:cs typeface="Century Gothic"/>
                <a:sym typeface="Century Gothic"/>
              </a:rPr>
              <a:t>12</a:t>
            </a:r>
          </a:p>
        </p:txBody>
      </p:sp>
      <p:sp>
        <p:nvSpPr>
          <p:cNvPr id="215" name="Shape 215"/>
          <p:cNvSpPr txBox="1"/>
          <p:nvPr/>
        </p:nvSpPr>
        <p:spPr>
          <a:xfrm>
            <a:off x="6003246" y="5946651"/>
            <a:ext cx="489906" cy="30777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i="1">
                <a:solidFill>
                  <a:schemeClr val="accent5"/>
                </a:solidFill>
                <a:latin typeface="Century Gothic"/>
                <a:ea typeface="Century Gothic"/>
                <a:cs typeface="Century Gothic"/>
                <a:sym typeface="Century Gothic"/>
              </a:rPr>
              <a:t>11</a:t>
            </a:r>
          </a:p>
        </p:txBody>
      </p:sp>
      <p:sp>
        <p:nvSpPr>
          <p:cNvPr id="216" name="Shape 216"/>
          <p:cNvSpPr txBox="1"/>
          <p:nvPr/>
        </p:nvSpPr>
        <p:spPr>
          <a:xfrm>
            <a:off x="5363621" y="5946651"/>
            <a:ext cx="489906" cy="30777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i="1">
                <a:solidFill>
                  <a:schemeClr val="accent5"/>
                </a:solidFill>
                <a:latin typeface="Century Gothic"/>
                <a:ea typeface="Century Gothic"/>
                <a:cs typeface="Century Gothic"/>
                <a:sym typeface="Century Gothic"/>
              </a:rPr>
              <a:t>10</a:t>
            </a:r>
          </a:p>
        </p:txBody>
      </p:sp>
      <p:sp>
        <p:nvSpPr>
          <p:cNvPr id="217" name="Shape 217"/>
          <p:cNvSpPr txBox="1"/>
          <p:nvPr/>
        </p:nvSpPr>
        <p:spPr>
          <a:xfrm>
            <a:off x="4847357" y="5946651"/>
            <a:ext cx="489906" cy="30777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i="1">
                <a:solidFill>
                  <a:schemeClr val="accent5"/>
                </a:solidFill>
                <a:latin typeface="Century Gothic"/>
                <a:ea typeface="Century Gothic"/>
                <a:cs typeface="Century Gothic"/>
                <a:sym typeface="Century Gothic"/>
              </a:rPr>
              <a:t>09</a:t>
            </a:r>
          </a:p>
        </p:txBody>
      </p:sp>
      <p:sp>
        <p:nvSpPr>
          <p:cNvPr id="218" name="Shape 218"/>
          <p:cNvSpPr txBox="1"/>
          <p:nvPr/>
        </p:nvSpPr>
        <p:spPr>
          <a:xfrm>
            <a:off x="4310010" y="5946651"/>
            <a:ext cx="489906" cy="30777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i="1">
                <a:solidFill>
                  <a:schemeClr val="accent5"/>
                </a:solidFill>
                <a:latin typeface="Century Gothic"/>
                <a:ea typeface="Century Gothic"/>
                <a:cs typeface="Century Gothic"/>
                <a:sym typeface="Century Gothic"/>
              </a:rPr>
              <a:t>08</a:t>
            </a:r>
          </a:p>
        </p:txBody>
      </p:sp>
      <p:sp>
        <p:nvSpPr>
          <p:cNvPr id="219" name="Shape 219"/>
          <p:cNvSpPr txBox="1"/>
          <p:nvPr/>
        </p:nvSpPr>
        <p:spPr>
          <a:xfrm>
            <a:off x="3743589" y="5946651"/>
            <a:ext cx="446326" cy="30777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i="1">
                <a:solidFill>
                  <a:schemeClr val="accent5"/>
                </a:solidFill>
                <a:latin typeface="Century Gothic"/>
                <a:ea typeface="Century Gothic"/>
                <a:cs typeface="Century Gothic"/>
                <a:sym typeface="Century Gothic"/>
              </a:rPr>
              <a:t>07</a:t>
            </a:r>
          </a:p>
        </p:txBody>
      </p:sp>
      <p:cxnSp>
        <p:nvCxnSpPr>
          <p:cNvPr id="220" name="Shape 220"/>
          <p:cNvCxnSpPr/>
          <p:nvPr/>
        </p:nvCxnSpPr>
        <p:spPr>
          <a:xfrm flipH="1">
            <a:off x="2471949" y="5807891"/>
            <a:ext cx="1210318" cy="3168"/>
          </a:xfrm>
          <a:prstGeom prst="straightConnector1">
            <a:avLst/>
          </a:prstGeom>
          <a:noFill/>
          <a:ln w="76200" cap="flat" cmpd="sng">
            <a:solidFill>
              <a:schemeClr val="accent2"/>
            </a:solidFill>
            <a:prstDash val="solid"/>
            <a:miter/>
            <a:headEnd type="none" w="med" len="med"/>
            <a:tailEnd type="none" w="med" len="med"/>
          </a:ln>
        </p:spPr>
      </p:cxnSp>
      <p:cxnSp>
        <p:nvCxnSpPr>
          <p:cNvPr id="221" name="Shape 221"/>
          <p:cNvCxnSpPr/>
          <p:nvPr/>
        </p:nvCxnSpPr>
        <p:spPr>
          <a:xfrm flipH="1">
            <a:off x="20787" y="5247675"/>
            <a:ext cx="2479530" cy="9994"/>
          </a:xfrm>
          <a:prstGeom prst="straightConnector1">
            <a:avLst/>
          </a:prstGeom>
          <a:noFill/>
          <a:ln w="19050" cap="flat" cmpd="sng">
            <a:solidFill>
              <a:schemeClr val="accent2"/>
            </a:solidFill>
            <a:prstDash val="solid"/>
            <a:miter/>
            <a:headEnd type="none" w="med" len="med"/>
            <a:tailEnd type="none" w="med" len="med"/>
          </a:ln>
        </p:spPr>
      </p:cxnSp>
      <p:cxnSp>
        <p:nvCxnSpPr>
          <p:cNvPr id="222" name="Shape 222"/>
          <p:cNvCxnSpPr/>
          <p:nvPr/>
        </p:nvCxnSpPr>
        <p:spPr>
          <a:xfrm flipH="1">
            <a:off x="3068946" y="5737671"/>
            <a:ext cx="613321" cy="4249"/>
          </a:xfrm>
          <a:prstGeom prst="straightConnector1">
            <a:avLst/>
          </a:prstGeom>
          <a:noFill/>
          <a:ln w="76200" cap="flat" cmpd="sng">
            <a:solidFill>
              <a:srgbClr val="00B050"/>
            </a:solidFill>
            <a:prstDash val="solid"/>
            <a:miter/>
            <a:headEnd type="none" w="med" len="med"/>
            <a:tailEnd type="none" w="med" len="med"/>
          </a:ln>
        </p:spPr>
      </p:cxnSp>
      <p:cxnSp>
        <p:nvCxnSpPr>
          <p:cNvPr id="223" name="Shape 223"/>
          <p:cNvCxnSpPr/>
          <p:nvPr/>
        </p:nvCxnSpPr>
        <p:spPr>
          <a:xfrm rot="10800000">
            <a:off x="1389887" y="4597026"/>
            <a:ext cx="1709518" cy="0"/>
          </a:xfrm>
          <a:prstGeom prst="straightConnector1">
            <a:avLst/>
          </a:prstGeom>
          <a:noFill/>
          <a:ln w="19050" cap="flat" cmpd="sng">
            <a:solidFill>
              <a:srgbClr val="00B050"/>
            </a:solidFill>
            <a:prstDash val="solid"/>
            <a:miter/>
            <a:headEnd type="none" w="med" len="med"/>
            <a:tailEnd type="none" w="med" len="med"/>
          </a:ln>
        </p:spPr>
      </p:cxnSp>
      <p:cxnSp>
        <p:nvCxnSpPr>
          <p:cNvPr id="224" name="Shape 224"/>
          <p:cNvCxnSpPr/>
          <p:nvPr/>
        </p:nvCxnSpPr>
        <p:spPr>
          <a:xfrm rot="10800000">
            <a:off x="8852927" y="5807891"/>
            <a:ext cx="568079" cy="0"/>
          </a:xfrm>
          <a:prstGeom prst="straightConnector1">
            <a:avLst/>
          </a:prstGeom>
          <a:noFill/>
          <a:ln w="76200" cap="flat" cmpd="sng">
            <a:solidFill>
              <a:srgbClr val="7030A0"/>
            </a:solidFill>
            <a:prstDash val="solid"/>
            <a:miter/>
            <a:headEnd type="none" w="med" len="med"/>
            <a:tailEnd type="none" w="med" len="med"/>
          </a:ln>
        </p:spPr>
      </p:cxnSp>
      <p:cxnSp>
        <p:nvCxnSpPr>
          <p:cNvPr id="225" name="Shape 225"/>
          <p:cNvCxnSpPr/>
          <p:nvPr/>
        </p:nvCxnSpPr>
        <p:spPr>
          <a:xfrm rot="10800000">
            <a:off x="8844853" y="4856907"/>
            <a:ext cx="1828800" cy="0"/>
          </a:xfrm>
          <a:prstGeom prst="straightConnector1">
            <a:avLst/>
          </a:prstGeom>
          <a:noFill/>
          <a:ln w="19050" cap="flat" cmpd="sng">
            <a:solidFill>
              <a:srgbClr val="7030A0"/>
            </a:solidFill>
            <a:prstDash val="solid"/>
            <a:miter/>
            <a:headEnd type="none" w="med" len="med"/>
            <a:tailEnd type="none" w="med" len="med"/>
          </a:ln>
        </p:spPr>
      </p:cxnSp>
      <p:cxnSp>
        <p:nvCxnSpPr>
          <p:cNvPr id="226" name="Shape 226"/>
          <p:cNvCxnSpPr/>
          <p:nvPr/>
        </p:nvCxnSpPr>
        <p:spPr>
          <a:xfrm rot="10800000">
            <a:off x="9449288" y="5804366"/>
            <a:ext cx="343065" cy="2492"/>
          </a:xfrm>
          <a:prstGeom prst="straightConnector1">
            <a:avLst/>
          </a:prstGeom>
          <a:noFill/>
          <a:ln w="76200" cap="flat" cmpd="sng">
            <a:solidFill>
              <a:schemeClr val="accent4"/>
            </a:solidFill>
            <a:prstDash val="solid"/>
            <a:miter/>
            <a:headEnd type="none" w="med" len="med"/>
            <a:tailEnd type="none" w="med" len="med"/>
          </a:ln>
        </p:spPr>
      </p:cxnSp>
      <p:cxnSp>
        <p:nvCxnSpPr>
          <p:cNvPr id="227" name="Shape 227"/>
          <p:cNvCxnSpPr/>
          <p:nvPr/>
        </p:nvCxnSpPr>
        <p:spPr>
          <a:xfrm rot="10800000">
            <a:off x="9451746" y="5351633"/>
            <a:ext cx="2563724" cy="0"/>
          </a:xfrm>
          <a:prstGeom prst="straightConnector1">
            <a:avLst/>
          </a:prstGeom>
          <a:noFill/>
          <a:ln w="19050" cap="flat" cmpd="sng">
            <a:solidFill>
              <a:schemeClr val="accent4"/>
            </a:solidFill>
            <a:prstDash val="solid"/>
            <a:miter/>
            <a:headEnd type="none" w="med" len="med"/>
            <a:tailEnd type="none" w="med" len="med"/>
          </a:ln>
        </p:spPr>
      </p:cxnSp>
      <p:cxnSp>
        <p:nvCxnSpPr>
          <p:cNvPr id="228" name="Shape 228"/>
          <p:cNvCxnSpPr/>
          <p:nvPr/>
        </p:nvCxnSpPr>
        <p:spPr>
          <a:xfrm flipH="1">
            <a:off x="3713182" y="5778214"/>
            <a:ext cx="4914577" cy="10613"/>
          </a:xfrm>
          <a:prstGeom prst="straightConnector1">
            <a:avLst/>
          </a:prstGeom>
          <a:noFill/>
          <a:ln w="76200" cap="flat" cmpd="sng">
            <a:solidFill>
              <a:srgbClr val="BFBFBF"/>
            </a:solidFill>
            <a:prstDash val="dot"/>
            <a:miter/>
            <a:headEnd type="none" w="med" len="med"/>
            <a:tailEnd type="none" w="med" len="med"/>
          </a:ln>
        </p:spPr>
      </p:cxnSp>
      <p:sp>
        <p:nvSpPr>
          <p:cNvPr id="229" name="Shape 229"/>
          <p:cNvSpPr/>
          <p:nvPr/>
        </p:nvSpPr>
        <p:spPr>
          <a:xfrm rot="5400000">
            <a:off x="4717849" y="3984889"/>
            <a:ext cx="1316876" cy="2240835"/>
          </a:xfrm>
          <a:prstGeom prst="arc">
            <a:avLst>
              <a:gd name="adj1" fmla="val 16200000"/>
              <a:gd name="adj2" fmla="val 0"/>
            </a:avLst>
          </a:prstGeom>
          <a:noFill/>
          <a:ln w="76200" cap="flat" cmpd="sng">
            <a:solidFill>
              <a:srgbClr val="BFBFBF"/>
            </a:solidFill>
            <a:prstDash val="dot"/>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entury Gothic"/>
              <a:ea typeface="Century Gothic"/>
              <a:cs typeface="Century Gothic"/>
              <a:sym typeface="Century Gothic"/>
            </a:endParaRPr>
          </a:p>
        </p:txBody>
      </p:sp>
      <p:sp>
        <p:nvSpPr>
          <p:cNvPr id="230" name="Shape 230"/>
          <p:cNvSpPr/>
          <p:nvPr/>
        </p:nvSpPr>
        <p:spPr>
          <a:xfrm rot="-5400000" flipH="1">
            <a:off x="6990915" y="3980048"/>
            <a:ext cx="1316876" cy="2240835"/>
          </a:xfrm>
          <a:prstGeom prst="arc">
            <a:avLst>
              <a:gd name="adj1" fmla="val 16200000"/>
              <a:gd name="adj2" fmla="val 0"/>
            </a:avLst>
          </a:prstGeom>
          <a:noFill/>
          <a:ln w="76200" cap="flat" cmpd="sng">
            <a:solidFill>
              <a:srgbClr val="BFBFBF"/>
            </a:solidFill>
            <a:prstDash val="dot"/>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entury Gothic"/>
              <a:ea typeface="Century Gothic"/>
              <a:cs typeface="Century Gothic"/>
              <a:sym typeface="Century Gothic"/>
            </a:endParaRPr>
          </a:p>
        </p:txBody>
      </p:sp>
      <p:sp>
        <p:nvSpPr>
          <p:cNvPr id="231" name="Shape 231"/>
          <p:cNvSpPr txBox="1"/>
          <p:nvPr/>
        </p:nvSpPr>
        <p:spPr>
          <a:xfrm>
            <a:off x="4713483" y="4393908"/>
            <a:ext cx="3439497"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a:solidFill>
                  <a:srgbClr val="3A3A3A"/>
                </a:solidFill>
                <a:latin typeface="Century Gothic"/>
                <a:ea typeface="Century Gothic"/>
                <a:cs typeface="Century Gothic"/>
                <a:sym typeface="Century Gothic"/>
              </a:rPr>
              <a:t>Evaluation Period </a:t>
            </a:r>
          </a:p>
          <a:p>
            <a:pPr marL="0" marR="0" lvl="0" indent="0" algn="ctr" rtl="0">
              <a:spcBef>
                <a:spcPts val="0"/>
              </a:spcBef>
              <a:buSzPct val="25000"/>
              <a:buNone/>
            </a:pPr>
            <a:r>
              <a:rPr lang="en-US" sz="2000">
                <a:solidFill>
                  <a:srgbClr val="3A3A3A"/>
                </a:solidFill>
                <a:latin typeface="Century Gothic"/>
                <a:ea typeface="Century Gothic"/>
                <a:cs typeface="Century Gothic"/>
                <a:sym typeface="Century Gothic"/>
              </a:rPr>
              <a:t>10 years </a:t>
            </a:r>
          </a:p>
        </p:txBody>
      </p:sp>
      <p:cxnSp>
        <p:nvCxnSpPr>
          <p:cNvPr id="232" name="Shape 232"/>
          <p:cNvCxnSpPr/>
          <p:nvPr/>
        </p:nvCxnSpPr>
        <p:spPr>
          <a:xfrm flipH="1">
            <a:off x="3092399" y="4590710"/>
            <a:ext cx="0" cy="1128648"/>
          </a:xfrm>
          <a:prstGeom prst="straightConnector1">
            <a:avLst/>
          </a:prstGeom>
          <a:noFill/>
          <a:ln w="19050" cap="flat" cmpd="sng">
            <a:solidFill>
              <a:srgbClr val="00B050"/>
            </a:solidFill>
            <a:prstDash val="solid"/>
            <a:miter/>
            <a:headEnd type="none" w="med" len="med"/>
            <a:tailEnd type="none" w="med" len="med"/>
          </a:ln>
        </p:spPr>
      </p:cxnSp>
      <p:cxnSp>
        <p:nvCxnSpPr>
          <p:cNvPr id="233" name="Shape 233"/>
          <p:cNvCxnSpPr/>
          <p:nvPr/>
        </p:nvCxnSpPr>
        <p:spPr>
          <a:xfrm rot="10800000">
            <a:off x="2490792" y="5247674"/>
            <a:ext cx="4490" cy="530540"/>
          </a:xfrm>
          <a:prstGeom prst="straightConnector1">
            <a:avLst/>
          </a:prstGeom>
          <a:noFill/>
          <a:ln w="19050" cap="flat" cmpd="sng">
            <a:solidFill>
              <a:schemeClr val="accent2"/>
            </a:solidFill>
            <a:prstDash val="solid"/>
            <a:miter/>
            <a:headEnd type="none" w="med" len="med"/>
            <a:tailEnd type="none" w="med" len="med"/>
          </a:ln>
        </p:spPr>
      </p:cxnSp>
      <p:cxnSp>
        <p:nvCxnSpPr>
          <p:cNvPr id="234" name="Shape 234"/>
          <p:cNvCxnSpPr/>
          <p:nvPr/>
        </p:nvCxnSpPr>
        <p:spPr>
          <a:xfrm>
            <a:off x="8850700" y="4849700"/>
            <a:ext cx="2226" cy="997310"/>
          </a:xfrm>
          <a:prstGeom prst="straightConnector1">
            <a:avLst/>
          </a:prstGeom>
          <a:noFill/>
          <a:ln w="19050" cap="flat" cmpd="sng">
            <a:solidFill>
              <a:srgbClr val="7030A0"/>
            </a:solidFill>
            <a:prstDash val="solid"/>
            <a:miter/>
            <a:headEnd type="none" w="med" len="med"/>
            <a:tailEnd type="none" w="med" len="med"/>
          </a:ln>
        </p:spPr>
      </p:cxnSp>
      <p:cxnSp>
        <p:nvCxnSpPr>
          <p:cNvPr id="235" name="Shape 235"/>
          <p:cNvCxnSpPr/>
          <p:nvPr/>
        </p:nvCxnSpPr>
        <p:spPr>
          <a:xfrm rot="10800000" flipH="1">
            <a:off x="9455265" y="5349657"/>
            <a:ext cx="4073" cy="479404"/>
          </a:xfrm>
          <a:prstGeom prst="straightConnector1">
            <a:avLst/>
          </a:prstGeom>
          <a:noFill/>
          <a:ln w="19050" cap="flat" cmpd="sng">
            <a:solidFill>
              <a:schemeClr val="accent4"/>
            </a:solidFill>
            <a:prstDash val="solid"/>
            <a:miter/>
            <a:headEnd type="none" w="med" len="med"/>
            <a:tailEnd type="none" w="med" len="med"/>
          </a:ln>
        </p:spPr>
      </p:cxnSp>
      <p:pic>
        <p:nvPicPr>
          <p:cNvPr id="236" name="Shape 2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92264" y="737304"/>
            <a:ext cx="3350906" cy="3630764"/>
          </a:xfrm>
          <a:prstGeom prst="rect">
            <a:avLst/>
          </a:prstGeom>
          <a:noFill/>
          <a:ln w="12700" cap="flat" cmpd="sng">
            <a:solidFill>
              <a:schemeClr val="dk1"/>
            </a:solidFill>
            <a:prstDash val="solid"/>
            <a:round/>
            <a:headEnd type="none" w="med" len="med"/>
            <a:tailEnd type="none" w="med" len="med"/>
          </a:ln>
        </p:spPr>
      </p:pic>
      <p:pic>
        <p:nvPicPr>
          <p:cNvPr id="237" name="Shape 2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15264" y="624954"/>
            <a:ext cx="2781048" cy="2135726"/>
          </a:xfrm>
          <a:prstGeom prst="rect">
            <a:avLst/>
          </a:prstGeom>
          <a:noFill/>
          <a:ln w="38100" cap="flat" cmpd="sng">
            <a:solidFill>
              <a:schemeClr val="dk1"/>
            </a:solidFill>
            <a:prstDash val="solid"/>
            <a:round/>
            <a:headEnd type="none" w="med" len="med"/>
            <a:tailEnd type="none" w="med" len="med"/>
          </a:ln>
        </p:spPr>
      </p:pic>
      <p:sp>
        <p:nvSpPr>
          <p:cNvPr id="238" name="Shape 238"/>
          <p:cNvSpPr/>
          <p:nvPr/>
        </p:nvSpPr>
        <p:spPr>
          <a:xfrm>
            <a:off x="9867717" y="2658327"/>
            <a:ext cx="1166286" cy="970430"/>
          </a:xfrm>
          <a:prstGeom prst="rect">
            <a:avLst/>
          </a:prstGeom>
          <a:noFill/>
          <a:ln w="28575" cap="flat" cmpd="sng">
            <a:solidFill>
              <a:srgbClr val="262626"/>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39" name="Shape 239"/>
          <p:cNvSpPr txBox="1"/>
          <p:nvPr/>
        </p:nvSpPr>
        <p:spPr>
          <a:xfrm>
            <a:off x="8761402" y="6560335"/>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000000"/>
              </a:buClr>
              <a:buSzPct val="25000"/>
              <a:buFont typeface="Arial"/>
              <a:buNone/>
            </a:pPr>
            <a:r>
              <a:rPr lang="en-US" sz="1200" b="0" i="0" u="none" strike="noStrike" cap="none">
                <a:solidFill>
                  <a:srgbClr val="000000"/>
                </a:solidFill>
                <a:latin typeface="Century Gothic"/>
                <a:ea typeface="Century Gothic"/>
                <a:cs typeface="Century Gothic"/>
                <a:sym typeface="Century Gothic"/>
              </a:rPr>
              <a:t>Image Credit: </a:t>
            </a:r>
            <a:r>
              <a:rPr lang="en-US" sz="1200">
                <a:solidFill>
                  <a:srgbClr val="000000"/>
                </a:solidFill>
                <a:latin typeface="Century Gothic"/>
                <a:ea typeface="Century Gothic"/>
                <a:cs typeface="Century Gothic"/>
                <a:sym typeface="Century Gothic"/>
              </a:rPr>
              <a:t>Megan Vahsen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1000125" y="36512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Community Concerns</a:t>
            </a:r>
          </a:p>
        </p:txBody>
      </p:sp>
      <p:sp>
        <p:nvSpPr>
          <p:cNvPr id="246" name="Shape 246"/>
          <p:cNvSpPr txBox="1">
            <a:spLocks noGrp="1"/>
          </p:cNvSpPr>
          <p:nvPr>
            <p:ph type="body" idx="1"/>
          </p:nvPr>
        </p:nvSpPr>
        <p:spPr>
          <a:xfrm>
            <a:off x="5229405" y="1838080"/>
            <a:ext cx="6962594" cy="5880477"/>
          </a:xfrm>
          <a:prstGeom prst="rect">
            <a:avLst/>
          </a:prstGeom>
          <a:noFill/>
          <a:ln>
            <a:noFill/>
          </a:ln>
        </p:spPr>
        <p:txBody>
          <a:bodyPr lIns="91425" tIns="45700" rIns="91425" bIns="45700" anchor="t" anchorCtr="0">
            <a:noAutofit/>
          </a:bodyPr>
          <a:lstStyle/>
          <a:p>
            <a:pPr marL="342900" indent="-342900">
              <a:spcBef>
                <a:spcPts val="200"/>
              </a:spcBef>
              <a:buClr>
                <a:srgbClr val="75AADB"/>
              </a:buClr>
              <a:buFont typeface="Webdings" panose="05030102010509060703" pitchFamily="18" charset="2"/>
              <a:buChar char="4"/>
            </a:pPr>
            <a:r>
              <a:rPr lang="en-US" sz="2800" dirty="0" smtClean="0">
                <a:solidFill>
                  <a:srgbClr val="3A3A3A"/>
                </a:solidFill>
              </a:rPr>
              <a:t>40 million people rely on water from the Colorado River Basin.</a:t>
            </a:r>
          </a:p>
          <a:p>
            <a:pPr marL="342900" indent="-342900">
              <a:spcBef>
                <a:spcPts val="200"/>
              </a:spcBef>
              <a:buClr>
                <a:srgbClr val="75AADB"/>
              </a:buClr>
              <a:buFont typeface="Webdings" panose="05030102010509060703" pitchFamily="18" charset="2"/>
              <a:buChar char="4"/>
            </a:pPr>
            <a:endParaRPr lang="en-US" sz="2800" dirty="0" smtClean="0">
              <a:solidFill>
                <a:srgbClr val="3A3A3A"/>
              </a:solidFill>
            </a:endParaRPr>
          </a:p>
          <a:p>
            <a:pPr marL="342900" indent="-342900">
              <a:spcBef>
                <a:spcPts val="200"/>
              </a:spcBef>
              <a:buClr>
                <a:srgbClr val="75AADB"/>
              </a:buClr>
              <a:buFont typeface="Webdings" panose="05030102010509060703" pitchFamily="18" charset="2"/>
              <a:buChar char="4"/>
            </a:pPr>
            <a:r>
              <a:rPr lang="en-US" sz="2800" dirty="0" smtClean="0">
                <a:solidFill>
                  <a:srgbClr val="3A3A3A"/>
                </a:solidFill>
              </a:rPr>
              <a:t>Riparian areas are essential to maintaining the overall health of these waterways.</a:t>
            </a:r>
          </a:p>
          <a:p>
            <a:pPr marL="342900" indent="-342900">
              <a:spcBef>
                <a:spcPts val="200"/>
              </a:spcBef>
              <a:buClr>
                <a:srgbClr val="75AADB"/>
              </a:buClr>
              <a:buFont typeface="Webdings" panose="05030102010509060703" pitchFamily="18" charset="2"/>
              <a:buChar char="4"/>
            </a:pPr>
            <a:endParaRPr lang="en-US" sz="2800" dirty="0" smtClean="0">
              <a:solidFill>
                <a:srgbClr val="3A3A3A"/>
              </a:solidFill>
            </a:endParaRPr>
          </a:p>
          <a:p>
            <a:pPr marL="342900" indent="-342900">
              <a:spcBef>
                <a:spcPts val="200"/>
              </a:spcBef>
              <a:buClr>
                <a:srgbClr val="75AADB"/>
              </a:buClr>
              <a:buFont typeface="Webdings" panose="05030102010509060703" pitchFamily="18" charset="2"/>
              <a:buChar char="4"/>
            </a:pPr>
            <a:r>
              <a:rPr lang="en-US" sz="2800" dirty="0" smtClean="0">
                <a:solidFill>
                  <a:srgbClr val="3A3A3A"/>
                </a:solidFill>
              </a:rPr>
              <a:t>Invasive species, such as tamarisk, alter ecosystem structure and function.</a:t>
            </a:r>
            <a:endParaRPr lang="en-US" sz="2800" dirty="0">
              <a:solidFill>
                <a:srgbClr val="3A3A3A"/>
              </a:solidFill>
            </a:endParaRPr>
          </a:p>
        </p:txBody>
      </p:sp>
      <p:grpSp>
        <p:nvGrpSpPr>
          <p:cNvPr id="247" name="Shape 247"/>
          <p:cNvGrpSpPr/>
          <p:nvPr/>
        </p:nvGrpSpPr>
        <p:grpSpPr>
          <a:xfrm>
            <a:off x="475489" y="1332812"/>
            <a:ext cx="5907024" cy="5250867"/>
            <a:chOff x="0" y="899063"/>
            <a:chExt cx="6651801" cy="5912912"/>
          </a:xfrm>
        </p:grpSpPr>
        <p:pic>
          <p:nvPicPr>
            <p:cNvPr id="248" name="Shape 2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931499"/>
              <a:ext cx="5074788" cy="5880477"/>
            </a:xfrm>
            <a:prstGeom prst="rect">
              <a:avLst/>
            </a:prstGeom>
            <a:noFill/>
            <a:ln>
              <a:noFill/>
            </a:ln>
          </p:spPr>
        </p:pic>
        <p:sp>
          <p:nvSpPr>
            <p:cNvPr id="249" name="Shape 249"/>
            <p:cNvSpPr/>
            <p:nvPr/>
          </p:nvSpPr>
          <p:spPr>
            <a:xfrm>
              <a:off x="1577012" y="899063"/>
              <a:ext cx="5074788" cy="1380354"/>
            </a:xfrm>
            <a:prstGeom prst="rect">
              <a:avLst/>
            </a:prstGeom>
            <a:gradFill>
              <a:gsLst>
                <a:gs pos="0">
                  <a:schemeClr val="lt1"/>
                </a:gs>
                <a:gs pos="28000">
                  <a:srgbClr val="75AADB">
                    <a:alpha val="0"/>
                  </a:srgbClr>
                </a:gs>
                <a:gs pos="100000">
                  <a:srgbClr val="75AADB">
                    <a:alpha val="0"/>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grpSp>
      <p:sp>
        <p:nvSpPr>
          <p:cNvPr id="250" name="Shape 250"/>
          <p:cNvSpPr txBox="1"/>
          <p:nvPr/>
        </p:nvSpPr>
        <p:spPr>
          <a:xfrm>
            <a:off x="1537070" y="6603978"/>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000000"/>
              </a:buClr>
              <a:buSzPct val="25000"/>
              <a:buFont typeface="Arial"/>
              <a:buNone/>
            </a:pPr>
            <a:r>
              <a:rPr lang="en-US" sz="1200" b="0" i="0" u="none" strike="noStrike" cap="none" dirty="0">
                <a:solidFill>
                  <a:srgbClr val="000000"/>
                </a:solidFill>
                <a:latin typeface="Century Gothic"/>
                <a:ea typeface="Century Gothic"/>
                <a:cs typeface="Century Gothic"/>
                <a:sym typeface="Century Gothic"/>
              </a:rPr>
              <a:t>Image Credit: </a:t>
            </a:r>
            <a:r>
              <a:rPr lang="en-US" sz="1200" dirty="0">
                <a:solidFill>
                  <a:srgbClr val="000000"/>
                </a:solidFill>
                <a:latin typeface="Century Gothic"/>
                <a:ea typeface="Century Gothic"/>
                <a:cs typeface="Century Gothic"/>
                <a:sym typeface="Century Gothic"/>
              </a:rPr>
              <a:t>Julia Sullivan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8" name="Shape 2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3043898"/>
          </a:xfrm>
          <a:prstGeom prst="rect">
            <a:avLst/>
          </a:prstGeom>
          <a:noFill/>
          <a:ln>
            <a:noFill/>
          </a:ln>
        </p:spPr>
      </p:pic>
      <p:sp>
        <p:nvSpPr>
          <p:cNvPr id="259" name="Shape 259"/>
          <p:cNvSpPr txBox="1">
            <a:spLocks noGrp="1"/>
          </p:cNvSpPr>
          <p:nvPr>
            <p:ph type="title"/>
          </p:nvPr>
        </p:nvSpPr>
        <p:spPr>
          <a:xfrm>
            <a:off x="1030986" y="359638"/>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Partners </a:t>
            </a:r>
          </a:p>
        </p:txBody>
      </p:sp>
      <p:sp>
        <p:nvSpPr>
          <p:cNvPr id="257" name="Shape 257"/>
          <p:cNvSpPr txBox="1">
            <a:spLocks noGrp="1"/>
          </p:cNvSpPr>
          <p:nvPr>
            <p:ph type="body" idx="1"/>
          </p:nvPr>
        </p:nvSpPr>
        <p:spPr>
          <a:xfrm>
            <a:off x="628850" y="3077383"/>
            <a:ext cx="10934300" cy="244789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AADB"/>
              </a:buClr>
              <a:buSzPct val="25000"/>
              <a:buFont typeface="Arial"/>
              <a:buNone/>
            </a:pPr>
            <a:r>
              <a:rPr lang="en-US" sz="3000" b="1" i="0" u="none" strike="noStrike" cap="none" dirty="0">
                <a:solidFill>
                  <a:srgbClr val="75ABDB"/>
                </a:solidFill>
                <a:latin typeface="Century Gothic"/>
                <a:ea typeface="Century Gothic"/>
                <a:cs typeface="Century Gothic"/>
                <a:sym typeface="Century Gothic"/>
              </a:rPr>
              <a:t>Walton Family Foundation</a:t>
            </a:r>
          </a:p>
          <a:p>
            <a:pPr marL="0" marR="0" lvl="0" indent="0" algn="ctr" rtl="0">
              <a:lnSpc>
                <a:spcPct val="90000"/>
              </a:lnSpc>
              <a:spcBef>
                <a:spcPts val="1000"/>
              </a:spcBef>
              <a:spcAft>
                <a:spcPts val="0"/>
              </a:spcAft>
              <a:buClr>
                <a:srgbClr val="757070"/>
              </a:buClr>
              <a:buSzPct val="25000"/>
              <a:buFont typeface="Arial"/>
              <a:buNone/>
            </a:pPr>
            <a:r>
              <a:rPr lang="en-US" sz="3000" b="0" i="0" u="none" strike="noStrike" cap="none" dirty="0">
                <a:solidFill>
                  <a:srgbClr val="3A3A3A"/>
                </a:solidFill>
                <a:latin typeface="Century Gothic"/>
                <a:ea typeface="Century Gothic"/>
                <a:cs typeface="Century Gothic"/>
                <a:sym typeface="Century Gothic"/>
              </a:rPr>
              <a:t>“</a:t>
            </a:r>
            <a:r>
              <a:rPr lang="en-US" sz="3000" b="0" i="1" u="none" strike="noStrike" cap="none" dirty="0">
                <a:solidFill>
                  <a:srgbClr val="3A3A3A"/>
                </a:solidFill>
                <a:latin typeface="Century Gothic"/>
                <a:ea typeface="Century Gothic"/>
                <a:cs typeface="Century Gothic"/>
                <a:sym typeface="Century Gothic"/>
              </a:rPr>
              <a:t>Directly improve river flows and riparian habitat in targeted geographies</a:t>
            </a:r>
            <a:r>
              <a:rPr lang="en-US" sz="3000" b="0" i="0" u="none" strike="noStrike" cap="none" dirty="0">
                <a:solidFill>
                  <a:srgbClr val="3A3A3A"/>
                </a:solidFill>
                <a:latin typeface="Century Gothic"/>
                <a:ea typeface="Century Gothic"/>
                <a:cs typeface="Century Gothic"/>
                <a:sym typeface="Century Gothic"/>
              </a:rPr>
              <a:t>”</a:t>
            </a:r>
          </a:p>
          <a:p>
            <a:pPr marL="0" marR="0" lvl="0" indent="0" algn="ctr" rtl="0">
              <a:lnSpc>
                <a:spcPct val="90000"/>
              </a:lnSpc>
              <a:spcBef>
                <a:spcPts val="1000"/>
              </a:spcBef>
              <a:spcAft>
                <a:spcPts val="0"/>
              </a:spcAft>
              <a:buClr>
                <a:srgbClr val="3F3F3F"/>
              </a:buClr>
              <a:buSzPct val="25000"/>
              <a:buFont typeface="Arial"/>
              <a:buNone/>
            </a:pPr>
            <a:endParaRPr sz="1800" b="0" i="0" u="none" strike="noStrike" cap="none" dirty="0">
              <a:solidFill>
                <a:srgbClr val="757070"/>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75AADB"/>
              </a:buClr>
              <a:buSzPct val="25000"/>
              <a:buFont typeface="Arial"/>
              <a:buNone/>
            </a:pPr>
            <a:r>
              <a:rPr lang="en-US" sz="3000" b="1" i="0" u="none" strike="noStrike" cap="none" dirty="0">
                <a:solidFill>
                  <a:srgbClr val="75ABDB"/>
                </a:solidFill>
                <a:latin typeface="Century Gothic"/>
                <a:ea typeface="Century Gothic"/>
                <a:cs typeface="Century Gothic"/>
                <a:sym typeface="Century Gothic"/>
              </a:rPr>
              <a:t>United States Geological Survey </a:t>
            </a:r>
          </a:p>
          <a:p>
            <a:pPr marL="0" marR="0" lvl="0" indent="0" algn="ctr" rtl="0">
              <a:lnSpc>
                <a:spcPct val="90000"/>
              </a:lnSpc>
              <a:spcBef>
                <a:spcPts val="1000"/>
              </a:spcBef>
              <a:buClr>
                <a:srgbClr val="757070"/>
              </a:buClr>
              <a:buSzPct val="25000"/>
              <a:buFont typeface="Arial"/>
              <a:buNone/>
            </a:pPr>
            <a:r>
              <a:rPr lang="en-US" sz="3000" b="0" i="1" u="none" strike="noStrike" cap="none" dirty="0">
                <a:solidFill>
                  <a:srgbClr val="3A3A3A"/>
                </a:solidFill>
                <a:latin typeface="Century Gothic"/>
                <a:ea typeface="Century Gothic"/>
                <a:cs typeface="Century Gothic"/>
                <a:sym typeface="Century Gothic"/>
              </a:rPr>
              <a:t>“The USGS develops strategies and techniques to understand and facilitate restoration of native species and habitats affected by invasive species.”</a:t>
            </a:r>
          </a:p>
        </p:txBody>
      </p:sp>
      <p:sp>
        <p:nvSpPr>
          <p:cNvPr id="260" name="Shape 260"/>
          <p:cNvSpPr txBox="1"/>
          <p:nvPr/>
        </p:nvSpPr>
        <p:spPr>
          <a:xfrm>
            <a:off x="8745473" y="2773879"/>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000000"/>
              </a:buClr>
              <a:buSzPct val="25000"/>
              <a:buFont typeface="Arial"/>
              <a:buNone/>
            </a:pPr>
            <a:r>
              <a:rPr lang="en-US" sz="1200" b="1" i="0" u="none" strike="noStrike" cap="none" dirty="0">
                <a:solidFill>
                  <a:schemeClr val="bg1"/>
                </a:solidFill>
                <a:latin typeface="Century Gothic"/>
                <a:ea typeface="Century Gothic"/>
                <a:cs typeface="Century Gothic"/>
                <a:sym typeface="Century Gothic"/>
              </a:rPr>
              <a:t>Image Credit: </a:t>
            </a:r>
            <a:r>
              <a:rPr lang="en-US" sz="1200" b="1" dirty="0">
                <a:solidFill>
                  <a:schemeClr val="bg1"/>
                </a:solidFill>
                <a:latin typeface="Century Gothic"/>
                <a:ea typeface="Century Gothic"/>
                <a:cs typeface="Century Gothic"/>
                <a:sym typeface="Century Gothic"/>
              </a:rPr>
              <a:t>Brian Woodward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1000125" y="36512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400" b="0" i="0" u="none" strike="noStrike" cap="none" dirty="0">
                <a:solidFill>
                  <a:srgbClr val="75AADB"/>
                </a:solidFill>
                <a:latin typeface="Century Gothic"/>
                <a:ea typeface="Century Gothic"/>
                <a:cs typeface="Century Gothic"/>
                <a:sym typeface="Century Gothic"/>
              </a:rPr>
              <a:t>NASA Satellites &amp; Sensors Used</a:t>
            </a:r>
          </a:p>
        </p:txBody>
      </p:sp>
      <p:sp>
        <p:nvSpPr>
          <p:cNvPr id="267" name="Shape 267"/>
          <p:cNvSpPr txBox="1">
            <a:spLocks noGrp="1"/>
          </p:cNvSpPr>
          <p:nvPr>
            <p:ph type="body" idx="2"/>
          </p:nvPr>
        </p:nvSpPr>
        <p:spPr>
          <a:xfrm>
            <a:off x="1000125" y="1414824"/>
            <a:ext cx="2958688" cy="1042732"/>
          </a:xfrm>
          <a:prstGeom prst="rect">
            <a:avLst/>
          </a:prstGeom>
          <a:noFill/>
          <a:ln>
            <a:noFill/>
          </a:ln>
        </p:spPr>
        <p:txBody>
          <a:bodyPr lIns="91425" tIns="45700" rIns="91425" bIns="45700" anchor="b" anchorCtr="0">
            <a:noAutofit/>
          </a:bodyPr>
          <a:lstStyle/>
          <a:p>
            <a:pPr marL="0" marR="0" lvl="0" indent="0" algn="ctr" rtl="0">
              <a:lnSpc>
                <a:spcPct val="80000"/>
              </a:lnSpc>
              <a:spcBef>
                <a:spcPts val="0"/>
              </a:spcBef>
              <a:buClr>
                <a:srgbClr val="75AADB"/>
              </a:buClr>
              <a:buSzPct val="25000"/>
              <a:buFont typeface="Arial"/>
              <a:buNone/>
            </a:pPr>
            <a:r>
              <a:rPr lang="en-US" sz="3600" b="0" i="0" u="none" strike="noStrike" cap="none">
                <a:solidFill>
                  <a:srgbClr val="75AADB"/>
                </a:solidFill>
                <a:latin typeface="Century Gothic"/>
                <a:ea typeface="Century Gothic"/>
                <a:cs typeface="Century Gothic"/>
                <a:sym typeface="Century Gothic"/>
              </a:rPr>
              <a:t>Landsat 5 TM</a:t>
            </a:r>
          </a:p>
        </p:txBody>
      </p:sp>
      <p:sp>
        <p:nvSpPr>
          <p:cNvPr id="268" name="Shape 268"/>
          <p:cNvSpPr txBox="1">
            <a:spLocks noGrp="1"/>
          </p:cNvSpPr>
          <p:nvPr>
            <p:ph type="body" idx="4"/>
          </p:nvPr>
        </p:nvSpPr>
        <p:spPr>
          <a:xfrm>
            <a:off x="8261871" y="1410129"/>
            <a:ext cx="2961573" cy="104273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75AADB"/>
              </a:buClr>
              <a:buSzPct val="25000"/>
              <a:buFont typeface="Arial"/>
              <a:buNone/>
            </a:pPr>
            <a:r>
              <a:rPr lang="en-US" sz="3600" b="0" i="0" u="none" strike="noStrike" cap="none" dirty="0" smtClean="0">
                <a:solidFill>
                  <a:srgbClr val="75AADB"/>
                </a:solidFill>
                <a:latin typeface="Century Gothic"/>
                <a:ea typeface="Century Gothic"/>
                <a:cs typeface="Century Gothic"/>
                <a:sym typeface="Century Gothic"/>
              </a:rPr>
              <a:t>Sentinel-2</a:t>
            </a:r>
            <a:endParaRPr lang="en-US" sz="3600" b="0" i="0" u="none" strike="noStrike" cap="none" dirty="0">
              <a:solidFill>
                <a:srgbClr val="75AADB"/>
              </a:solidFill>
              <a:latin typeface="Century Gothic"/>
              <a:ea typeface="Century Gothic"/>
              <a:cs typeface="Century Gothic"/>
              <a:sym typeface="Century Gothic"/>
            </a:endParaRPr>
          </a:p>
        </p:txBody>
      </p:sp>
      <p:sp>
        <p:nvSpPr>
          <p:cNvPr id="269" name="Shape 269"/>
          <p:cNvSpPr txBox="1">
            <a:spLocks noGrp="1"/>
          </p:cNvSpPr>
          <p:nvPr>
            <p:ph type="body" idx="5"/>
          </p:nvPr>
        </p:nvSpPr>
        <p:spPr>
          <a:xfrm>
            <a:off x="4496694" y="1410129"/>
            <a:ext cx="3227295" cy="1042732"/>
          </a:xfrm>
          <a:prstGeom prst="rect">
            <a:avLst/>
          </a:prstGeom>
          <a:noFill/>
          <a:ln>
            <a:noFill/>
          </a:ln>
        </p:spPr>
        <p:txBody>
          <a:bodyPr lIns="91425" tIns="45700" rIns="91425" bIns="45700" anchor="b" anchorCtr="0">
            <a:noAutofit/>
          </a:bodyPr>
          <a:lstStyle/>
          <a:p>
            <a:pPr marL="0" marR="0" lvl="0" indent="0" algn="ctr" rtl="0">
              <a:lnSpc>
                <a:spcPct val="80000"/>
              </a:lnSpc>
              <a:spcBef>
                <a:spcPts val="0"/>
              </a:spcBef>
              <a:buClr>
                <a:srgbClr val="75AADB"/>
              </a:buClr>
              <a:buSzPct val="25000"/>
              <a:buFont typeface="Arial"/>
              <a:buNone/>
            </a:pPr>
            <a:r>
              <a:rPr lang="en-US" sz="3600" b="0" i="0" u="none" strike="noStrike" cap="none">
                <a:solidFill>
                  <a:srgbClr val="75AADB"/>
                </a:solidFill>
                <a:latin typeface="Century Gothic"/>
                <a:ea typeface="Century Gothic"/>
                <a:cs typeface="Century Gothic"/>
                <a:sym typeface="Century Gothic"/>
              </a:rPr>
              <a:t>Landsat 8 OLI &amp; TIRS</a:t>
            </a:r>
          </a:p>
        </p:txBody>
      </p:sp>
      <p:pic>
        <p:nvPicPr>
          <p:cNvPr id="270" name="Shape 270"/>
          <p:cNvPicPr preferRelativeResize="0"/>
          <p:nvPr/>
        </p:nvPicPr>
        <p:blipFill rotWithShape="1">
          <a:blip r:embed="rId3">
            <a:alphaModFix/>
          </a:blip>
          <a:srcRect/>
          <a:stretch/>
        </p:blipFill>
        <p:spPr>
          <a:xfrm>
            <a:off x="4125083" y="2509141"/>
            <a:ext cx="4475232" cy="3657600"/>
          </a:xfrm>
          <a:prstGeom prst="rect">
            <a:avLst/>
          </a:prstGeom>
          <a:noFill/>
          <a:ln>
            <a:noFill/>
          </a:ln>
        </p:spPr>
      </p:pic>
      <p:pic>
        <p:nvPicPr>
          <p:cNvPr id="271" name="Shape 271"/>
          <p:cNvPicPr preferRelativeResize="0"/>
          <p:nvPr/>
        </p:nvPicPr>
        <p:blipFill rotWithShape="1">
          <a:blip r:embed="rId4">
            <a:alphaModFix/>
          </a:blip>
          <a:srcRect/>
          <a:stretch/>
        </p:blipFill>
        <p:spPr>
          <a:xfrm rot="2518758">
            <a:off x="8449175" y="3261311"/>
            <a:ext cx="3609647" cy="2698058"/>
          </a:xfrm>
          <a:prstGeom prst="rect">
            <a:avLst/>
          </a:prstGeom>
          <a:noFill/>
          <a:ln>
            <a:noFill/>
          </a:ln>
        </p:spPr>
      </p:pic>
      <p:pic>
        <p:nvPicPr>
          <p:cNvPr id="272" name="Shape 272"/>
          <p:cNvPicPr preferRelativeResize="0"/>
          <p:nvPr/>
        </p:nvPicPr>
        <p:blipFill rotWithShape="1">
          <a:blip r:embed="rId5">
            <a:alphaModFix/>
          </a:blip>
          <a:srcRect/>
          <a:stretch/>
        </p:blipFill>
        <p:spPr>
          <a:xfrm rot="-4146201">
            <a:off x="45955" y="2297193"/>
            <a:ext cx="3597476" cy="3475593"/>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TotalTime>
  <Words>2757</Words>
  <Application>Microsoft Office PowerPoint</Application>
  <PresentationFormat>Widescreen</PresentationFormat>
  <Paragraphs>385</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Century Gothic</vt:lpstr>
      <vt:lpstr>Garamond</vt:lpstr>
      <vt:lpstr>Webdings</vt:lpstr>
      <vt:lpstr>Office Theme</vt:lpstr>
      <vt:lpstr>PowerPoint Presentation</vt:lpstr>
      <vt:lpstr>Components</vt:lpstr>
      <vt:lpstr>Problem</vt:lpstr>
      <vt:lpstr>Objectives</vt:lpstr>
      <vt:lpstr>Study Area</vt:lpstr>
      <vt:lpstr>Study Period</vt:lpstr>
      <vt:lpstr>Community Concerns</vt:lpstr>
      <vt:lpstr>Partners </vt:lpstr>
      <vt:lpstr>NASA Satellites &amp; Sensors Used</vt:lpstr>
      <vt:lpstr>Methodology – Field Sampling </vt:lpstr>
      <vt:lpstr>Methodology – Modeling</vt:lpstr>
      <vt:lpstr>Results</vt:lpstr>
      <vt:lpstr>Results</vt:lpstr>
      <vt:lpstr>Results – Top Predictors</vt:lpstr>
      <vt:lpstr>Results – Model Evaluation</vt:lpstr>
      <vt:lpstr>Results – Change in tamarisk cover</vt:lpstr>
      <vt:lpstr>Conclusions, Errors &amp; Uncertainties</vt:lpstr>
      <vt:lpstr>Future Work </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Amanda L. (LARC-E3)[SSAI DEVELOP]</dc:creator>
  <cp:lastModifiedBy>Mercedes Bartkovich</cp:lastModifiedBy>
  <cp:revision>57</cp:revision>
  <dcterms:modified xsi:type="dcterms:W3CDTF">2018-04-18T16:16:57Z</dcterms:modified>
</cp:coreProperties>
</file>