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5400" userDrawn="1">
          <p15:clr>
            <a:srgbClr val="A4A3A4"/>
          </p15:clr>
        </p15:guide>
        <p15:guide id="2" orient="horz" pos="115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c Courtright" initials="AC"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DB862"/>
    <a:srgbClr val="EA7845"/>
    <a:srgbClr val="E9A149"/>
    <a:srgbClr val="586991"/>
    <a:srgbClr val="218754"/>
    <a:srgbClr val="52B37B"/>
    <a:srgbClr val="C15442"/>
    <a:srgbClr val="2F8AB4"/>
    <a:srgbClr val="73A9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779" autoAdjust="0"/>
    <p:restoredTop sz="99762" autoAdjust="0"/>
  </p:normalViewPr>
  <p:slideViewPr>
    <p:cSldViewPr snapToGrid="0">
      <p:cViewPr>
        <p:scale>
          <a:sx n="69" d="100"/>
          <a:sy n="69" d="100"/>
        </p:scale>
        <p:origin x="330" y="10722"/>
      </p:cViewPr>
      <p:guideLst>
        <p:guide orient="horz" pos="11520"/>
        <p:guide pos="54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Tree>
    <p:extLst>
      <p:ext uri="{BB962C8B-B14F-4D97-AF65-F5344CB8AC3E}">
        <p14:creationId xmlns:p14="http://schemas.microsoft.com/office/powerpoint/2010/main" val="341177245"/>
      </p:ext>
    </p:extLst>
  </p:cSld>
  <p:clrMapOvr>
    <a:masterClrMapping/>
  </p:clrMapOvr>
  <p:extLst mod="1">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571321680"/>
      </p:ext>
    </p:extLst>
  </p:cSld>
  <p:clrMapOvr>
    <a:masterClrMapping/>
  </p:clrMapOvr>
  <p:extLst mod="1">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3382560518"/>
      </p:ext>
    </p:extLst>
  </p:cSld>
  <p:clrMapOvr>
    <a:masterClrMapping/>
  </p:clrMapOvr>
  <p:extLst mod="1">
    <p:ext uri="{DCECCB84-F9BA-43D5-87BE-67443E8EF086}">
      <p15:sldGuideLst xmlns=""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2186971387"/>
      </p:ext>
    </p:extLst>
  </p:cSld>
  <p:clrMapOvr>
    <a:masterClrMapping/>
  </p:clrMapOvr>
  <p:extLst mod="1">
    <p:ext uri="{DCECCB84-F9BA-43D5-87BE-67443E8EF086}">
      <p15:sldGuideLst xmlns=""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1307413801"/>
      </p:ext>
    </p:extLst>
  </p:cSld>
  <p:clrMapOvr>
    <a:masterClrMapping/>
  </p:clrMapOvr>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765088460"/>
      </p:ext>
    </p:extLst>
  </p:cSld>
  <p:clrMapOvr>
    <a:masterClrMapping/>
  </p:clrMapOvr>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Tree>
    <p:extLst>
      <p:ext uri="{BB962C8B-B14F-4D97-AF65-F5344CB8AC3E}">
        <p14:creationId xmlns:p14="http://schemas.microsoft.com/office/powerpoint/2010/main" val="2161174045"/>
      </p:ext>
    </p:extLst>
  </p:cSld>
  <p:clrMapOvr>
    <a:masterClrMapping/>
  </p:clrMapOvr>
  <p:extLst mod="1">
    <p:ext uri="{DCECCB84-F9BA-43D5-87BE-67443E8EF086}">
      <p15:sldGuideLst xmlns=""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02227128"/>
      </p:ext>
    </p:extLst>
  </p:cSld>
  <p:clrMapOvr>
    <a:masterClrMapping/>
  </p:clrMapOvr>
  <p:extLst mod="1">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Tree>
    <p:extLst>
      <p:ext uri="{BB962C8B-B14F-4D97-AF65-F5344CB8AC3E}">
        <p14:creationId xmlns:p14="http://schemas.microsoft.com/office/powerpoint/2010/main" val="2832765254"/>
      </p:ext>
    </p:extLst>
  </p:cSld>
  <p:clrMapOvr>
    <a:masterClrMapping/>
  </p:clrMapOvr>
  <p:extLst mod="1">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3112809566"/>
      </p:ext>
    </p:extLst>
  </p:cSld>
  <p:clrMapOvr>
    <a:masterClrMapping/>
  </p:clrMapOvr>
  <p:extLst mod="1">
    <p:ext uri="{DCECCB84-F9BA-43D5-87BE-67443E8EF086}">
      <p15:sldGuideLst xmlns=""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3827528" y="549033"/>
            <a:ext cx="3300448" cy="2811330"/>
          </a:xfrm>
          <a:prstGeom prst="rect">
            <a:avLst/>
          </a:prstGeom>
        </p:spPr>
      </p:pic>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tiff"/><Relationship Id="rId26" Type="http://schemas.openxmlformats.org/officeDocument/2006/relationships/image" Target="../media/image47.pn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jpeg"/><Relationship Id="rId12" Type="http://schemas.openxmlformats.org/officeDocument/2006/relationships/image" Target="../media/image33.png"/><Relationship Id="rId17" Type="http://schemas.openxmlformats.org/officeDocument/2006/relationships/image" Target="../media/image38.tiff"/><Relationship Id="rId25" Type="http://schemas.openxmlformats.org/officeDocument/2006/relationships/image" Target="../media/image46.png"/><Relationship Id="rId2" Type="http://schemas.openxmlformats.org/officeDocument/2006/relationships/image" Target="../media/image23.png"/><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png"/><Relationship Id="rId24" Type="http://schemas.openxmlformats.org/officeDocument/2006/relationships/image" Target="../media/image45.png"/><Relationship Id="rId5" Type="http://schemas.openxmlformats.org/officeDocument/2006/relationships/image" Target="../media/image26.jpe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10" Type="http://schemas.openxmlformats.org/officeDocument/2006/relationships/image" Target="../media/image31.png"/><Relationship Id="rId19" Type="http://schemas.openxmlformats.org/officeDocument/2006/relationships/image" Target="../media/image40.tiff"/><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patrick.pierce\Desktop\Plots\24mTRMM_poster.png"/>
          <p:cNvPicPr>
            <a:picLocks noChangeArrowheads="1"/>
          </p:cNvPicPr>
          <p:nvPr/>
        </p:nvPicPr>
        <p:blipFill rotWithShape="1">
          <a:blip r:embed="rId2">
            <a:extLst>
              <a:ext uri="{28A0092B-C50C-407E-A947-70E740481C1C}">
                <a14:useLocalDpi xmlns:a14="http://schemas.microsoft.com/office/drawing/2010/main" val="0"/>
              </a:ext>
            </a:extLst>
          </a:blip>
          <a:srcRect l="4261" b="6535"/>
          <a:stretch/>
        </p:blipFill>
        <p:spPr bwMode="auto">
          <a:xfrm>
            <a:off x="4666596" y="20128077"/>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patrick.pierce\Desktop\Plots\24mCMORPH_poster.png"/>
          <p:cNvPicPr>
            <a:picLocks noChangeArrowheads="1"/>
          </p:cNvPicPr>
          <p:nvPr/>
        </p:nvPicPr>
        <p:blipFill rotWithShape="1">
          <a:blip r:embed="rId3">
            <a:extLst>
              <a:ext uri="{28A0092B-C50C-407E-A947-70E740481C1C}">
                <a14:useLocalDpi xmlns:a14="http://schemas.microsoft.com/office/drawing/2010/main" val="0"/>
              </a:ext>
            </a:extLst>
          </a:blip>
          <a:srcRect l="5443" b="6648"/>
          <a:stretch/>
        </p:blipFill>
        <p:spPr bwMode="auto">
          <a:xfrm>
            <a:off x="865103" y="20113406"/>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1715173" y="17546084"/>
            <a:ext cx="3482498" cy="873585"/>
          </a:xfrm>
          <a:prstGeom prst="rect">
            <a:avLst/>
          </a:prstGeom>
          <a:solidFill>
            <a:schemeClr val="bg1"/>
          </a:solidFill>
          <a:ln w="19050">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sz="2000" b="1" dirty="0" smtClean="0">
              <a:solidFill>
                <a:srgbClr val="FF0000"/>
              </a:solidFill>
            </a:endParaRPr>
          </a:p>
        </p:txBody>
      </p:sp>
      <p:sp>
        <p:nvSpPr>
          <p:cNvPr id="48" name="TextBox 47"/>
          <p:cNvSpPr txBox="1"/>
          <p:nvPr/>
        </p:nvSpPr>
        <p:spPr>
          <a:xfrm>
            <a:off x="1673725" y="17925091"/>
            <a:ext cx="3565393" cy="400110"/>
          </a:xfrm>
          <a:prstGeom prst="rect">
            <a:avLst/>
          </a:prstGeom>
          <a:noFill/>
          <a:ln>
            <a:noFill/>
          </a:ln>
          <a:effectLst>
            <a:glow rad="63500">
              <a:srgbClr val="000000">
                <a:alpha val="40000"/>
              </a:srgbClr>
            </a:glow>
            <a:innerShdw blurRad="63500" dist="50800" dir="13500000">
              <a:prstClr val="black">
                <a:alpha val="50000"/>
              </a:prstClr>
            </a:innerShdw>
          </a:effectLst>
        </p:spPr>
        <p:txBody>
          <a:bodyPr wrap="square" rtlCol="0">
            <a:spAutoFit/>
          </a:bodyPr>
          <a:lstStyle/>
          <a:p>
            <a:pPr algn="ctr"/>
            <a:r>
              <a:rPr lang="en-US" sz="2000" b="1" dirty="0" smtClean="0">
                <a:solidFill>
                  <a:srgbClr val="7030A0"/>
                </a:solidFill>
              </a:rPr>
              <a:t>GPCC Drought Index</a:t>
            </a:r>
          </a:p>
        </p:txBody>
      </p:sp>
      <p:sp>
        <p:nvSpPr>
          <p:cNvPr id="3" name="Text Placeholder 2"/>
          <p:cNvSpPr>
            <a:spLocks noGrp="1"/>
          </p:cNvSpPr>
          <p:nvPr>
            <p:ph type="body" sz="quarter" idx="11"/>
          </p:nvPr>
        </p:nvSpPr>
        <p:spPr>
          <a:xfrm>
            <a:off x="3988848" y="1101413"/>
            <a:ext cx="19412712" cy="2699039"/>
          </a:xfrm>
        </p:spPr>
        <p:txBody>
          <a:bodyPr anchor="ctr"/>
          <a:lstStyle/>
          <a:p>
            <a:r>
              <a:rPr lang="en-US" dirty="0" smtClean="0"/>
              <a:t>Enhancing </a:t>
            </a:r>
            <a:r>
              <a:rPr lang="en-US" dirty="0"/>
              <a:t>Drought Monitoring and Prediction Capabilities of the US Air Force, 14th Weather Squadron in Levant and Central America</a:t>
            </a:r>
          </a:p>
          <a:p>
            <a:endParaRPr lang="en-US" dirty="0"/>
          </a:p>
        </p:txBody>
      </p:sp>
      <p:sp>
        <p:nvSpPr>
          <p:cNvPr id="2" name="Text Placeholder 1"/>
          <p:cNvSpPr>
            <a:spLocks noGrp="1"/>
          </p:cNvSpPr>
          <p:nvPr>
            <p:ph type="body" sz="quarter" idx="10"/>
          </p:nvPr>
        </p:nvSpPr>
        <p:spPr>
          <a:xfrm rot="16200000">
            <a:off x="11395220" y="18076757"/>
            <a:ext cx="28438685" cy="2314074"/>
          </a:xfrm>
        </p:spPr>
        <p:txBody>
          <a:bodyPr/>
          <a:lstStyle/>
          <a:p>
            <a:r>
              <a:rPr lang="en-US" sz="12800" dirty="0" smtClean="0"/>
              <a:t>Levant &amp; central America Climate II</a:t>
            </a:r>
            <a:endParaRPr lang="en-US" sz="12800" dirty="0"/>
          </a:p>
        </p:txBody>
      </p:sp>
      <p:sp>
        <p:nvSpPr>
          <p:cNvPr id="9" name="Text Placeholder 16"/>
          <p:cNvSpPr txBox="1">
            <a:spLocks/>
          </p:cNvSpPr>
          <p:nvPr/>
        </p:nvSpPr>
        <p:spPr>
          <a:xfrm>
            <a:off x="769511" y="33703243"/>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Evan Henry</a:t>
            </a:r>
          </a:p>
          <a:p>
            <a:pPr algn="ctr">
              <a:lnSpc>
                <a:spcPct val="100000"/>
              </a:lnSpc>
              <a:spcBef>
                <a:spcPts val="0"/>
              </a:spcBef>
            </a:pPr>
            <a:r>
              <a:rPr lang="en-US" dirty="0" smtClean="0">
                <a:solidFill>
                  <a:schemeClr val="tx1">
                    <a:lumMod val="75000"/>
                  </a:schemeClr>
                </a:solidFill>
              </a:rPr>
              <a:t>Team Lead</a:t>
            </a:r>
          </a:p>
        </p:txBody>
      </p:sp>
      <p:sp>
        <p:nvSpPr>
          <p:cNvPr id="11" name="Text Placeholder 16"/>
          <p:cNvSpPr txBox="1">
            <a:spLocks/>
          </p:cNvSpPr>
          <p:nvPr/>
        </p:nvSpPr>
        <p:spPr>
          <a:xfrm>
            <a:off x="12877251" y="29257894"/>
            <a:ext cx="10972800" cy="120003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chemeClr val="tx1">
                    <a:lumMod val="75000"/>
                  </a:schemeClr>
                </a:solidFill>
              </a:rPr>
              <a:t>We would like to thank our Center Lead </a:t>
            </a:r>
            <a:r>
              <a:rPr lang="en-US" b="1" dirty="0" smtClean="0">
                <a:solidFill>
                  <a:schemeClr val="tx1">
                    <a:lumMod val="75000"/>
                  </a:schemeClr>
                </a:solidFill>
              </a:rPr>
              <a:t>Alec </a:t>
            </a:r>
            <a:r>
              <a:rPr lang="en-US" b="1" dirty="0" err="1" smtClean="0">
                <a:solidFill>
                  <a:schemeClr val="tx1">
                    <a:lumMod val="75000"/>
                  </a:schemeClr>
                </a:solidFill>
              </a:rPr>
              <a:t>Courtright</a:t>
            </a:r>
            <a:r>
              <a:rPr lang="en-US" b="1" dirty="0" smtClean="0">
                <a:solidFill>
                  <a:schemeClr val="tx1">
                    <a:lumMod val="75000"/>
                  </a:schemeClr>
                </a:solidFill>
              </a:rPr>
              <a:t> </a:t>
            </a:r>
            <a:r>
              <a:rPr lang="en-US" dirty="0" smtClean="0">
                <a:solidFill>
                  <a:schemeClr val="tx1">
                    <a:lumMod val="75000"/>
                  </a:schemeClr>
                </a:solidFill>
              </a:rPr>
              <a:t>and our science advisor </a:t>
            </a:r>
            <a:r>
              <a:rPr lang="en-US" b="1" dirty="0" smtClean="0">
                <a:solidFill>
                  <a:schemeClr val="tx1">
                    <a:lumMod val="75000"/>
                  </a:schemeClr>
                </a:solidFill>
              </a:rPr>
              <a:t>Dr. L. DeWayne Cecil </a:t>
            </a:r>
            <a:r>
              <a:rPr lang="en-US" dirty="0" smtClean="0">
                <a:solidFill>
                  <a:schemeClr val="tx1">
                    <a:lumMod val="75000"/>
                  </a:schemeClr>
                </a:solidFill>
              </a:rPr>
              <a:t>for their experience and guidance throughout this project. </a:t>
            </a:r>
          </a:p>
          <a:p>
            <a:endParaRPr lang="en-US" dirty="0" smtClean="0">
              <a:solidFill>
                <a:schemeClr val="tx1">
                  <a:lumMod val="75000"/>
                </a:schemeClr>
              </a:solidFill>
            </a:endParaRPr>
          </a:p>
          <a:p>
            <a:endParaRPr lang="en-US" dirty="0" smtClean="0">
              <a:solidFill>
                <a:schemeClr val="tx1">
                  <a:lumMod val="75000"/>
                </a:schemeClr>
              </a:solidFill>
            </a:endParaRPr>
          </a:p>
          <a:p>
            <a:endParaRPr lang="en-US" dirty="0" smtClean="0"/>
          </a:p>
        </p:txBody>
      </p:sp>
      <p:sp>
        <p:nvSpPr>
          <p:cNvPr id="12" name="Text Placeholder 16"/>
          <p:cNvSpPr txBox="1">
            <a:spLocks/>
          </p:cNvSpPr>
          <p:nvPr/>
        </p:nvSpPr>
        <p:spPr>
          <a:xfrm>
            <a:off x="914400" y="26139595"/>
            <a:ext cx="10972800" cy="445211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2900" indent="-342900">
              <a:spcBef>
                <a:spcPts val="200"/>
              </a:spcBef>
              <a:buClr>
                <a:srgbClr val="EAA24A"/>
              </a:buClr>
            </a:pPr>
            <a:r>
              <a:rPr lang="en-US" dirty="0">
                <a:solidFill>
                  <a:schemeClr val="bg2">
                    <a:lumMod val="50000"/>
                  </a:schemeClr>
                </a:solidFill>
              </a:rPr>
              <a:t>In this study</a:t>
            </a:r>
            <a:r>
              <a:rPr lang="en-US" dirty="0" smtClean="0">
                <a:solidFill>
                  <a:schemeClr val="bg2">
                    <a:lumMod val="50000"/>
                  </a:schemeClr>
                </a:solidFill>
              </a:rPr>
              <a:t>, drought was modelled via satellite </a:t>
            </a:r>
            <a:r>
              <a:rPr lang="en-US" dirty="0">
                <a:solidFill>
                  <a:schemeClr val="bg2">
                    <a:lumMod val="50000"/>
                  </a:schemeClr>
                </a:solidFill>
              </a:rPr>
              <a:t>derived </a:t>
            </a:r>
            <a:r>
              <a:rPr lang="en-US" dirty="0" smtClean="0">
                <a:solidFill>
                  <a:schemeClr val="bg2">
                    <a:lumMod val="50000"/>
                  </a:schemeClr>
                </a:solidFill>
              </a:rPr>
              <a:t>precipitation, vegetation variables, </a:t>
            </a:r>
            <a:r>
              <a:rPr lang="en-US" dirty="0">
                <a:solidFill>
                  <a:schemeClr val="bg2">
                    <a:lumMod val="50000"/>
                  </a:schemeClr>
                </a:solidFill>
              </a:rPr>
              <a:t>and </a:t>
            </a:r>
            <a:r>
              <a:rPr lang="en-US" dirty="0" smtClean="0">
                <a:solidFill>
                  <a:schemeClr val="bg2">
                    <a:lumMod val="50000"/>
                  </a:schemeClr>
                </a:solidFill>
              </a:rPr>
              <a:t>1-</a:t>
            </a:r>
            <a:r>
              <a:rPr lang="en-US" dirty="0">
                <a:solidFill>
                  <a:schemeClr val="bg2">
                    <a:lumMod val="50000"/>
                  </a:schemeClr>
                </a:solidFill>
              </a:rPr>
              <a:t>, 3-, 9-, and </a:t>
            </a:r>
            <a:r>
              <a:rPr lang="en-US" dirty="0" smtClean="0">
                <a:solidFill>
                  <a:schemeClr val="bg2">
                    <a:lumMod val="50000"/>
                  </a:schemeClr>
                </a:solidFill>
              </a:rPr>
              <a:t>24- </a:t>
            </a:r>
            <a:r>
              <a:rPr lang="en-US" dirty="0">
                <a:solidFill>
                  <a:schemeClr val="bg2">
                    <a:lumMod val="50000"/>
                  </a:schemeClr>
                </a:solidFill>
              </a:rPr>
              <a:t>month </a:t>
            </a:r>
            <a:r>
              <a:rPr lang="en-US" dirty="0" smtClean="0">
                <a:solidFill>
                  <a:schemeClr val="bg2">
                    <a:lumMod val="50000"/>
                  </a:schemeClr>
                </a:solidFill>
              </a:rPr>
              <a:t>GPCC Drought Indices in Central America and the Levant.</a:t>
            </a:r>
          </a:p>
          <a:p>
            <a:pPr marL="0" indent="0">
              <a:spcBef>
                <a:spcPts val="200"/>
              </a:spcBef>
              <a:buClr>
                <a:srgbClr val="EAA24A"/>
              </a:buClr>
              <a:buNone/>
            </a:pPr>
            <a:endParaRPr lang="en-US" dirty="0" smtClean="0">
              <a:solidFill>
                <a:schemeClr val="bg2">
                  <a:lumMod val="50000"/>
                </a:schemeClr>
              </a:solidFill>
            </a:endParaRPr>
          </a:p>
          <a:p>
            <a:pPr marL="342900" indent="-342900">
              <a:spcBef>
                <a:spcPts val="200"/>
              </a:spcBef>
              <a:buClr>
                <a:srgbClr val="EAA24A"/>
              </a:buClr>
            </a:pPr>
            <a:r>
              <a:rPr lang="en-US" dirty="0" smtClean="0">
                <a:solidFill>
                  <a:schemeClr val="bg2">
                    <a:lumMod val="50000"/>
                  </a:schemeClr>
                </a:solidFill>
              </a:rPr>
              <a:t>Drought models were more accurate in the Levant region than Central America for both TRMM and CMORPH datasets</a:t>
            </a:r>
          </a:p>
          <a:p>
            <a:pPr marL="342900" indent="-342900">
              <a:spcBef>
                <a:spcPts val="200"/>
              </a:spcBef>
              <a:buClr>
                <a:srgbClr val="EAA24A"/>
              </a:buClr>
            </a:pPr>
            <a:endParaRPr lang="en-US" dirty="0">
              <a:solidFill>
                <a:schemeClr val="bg2">
                  <a:lumMod val="50000"/>
                </a:schemeClr>
              </a:solidFill>
            </a:endParaRPr>
          </a:p>
          <a:p>
            <a:pPr marL="342900" indent="-342900">
              <a:spcBef>
                <a:spcPts val="200"/>
              </a:spcBef>
              <a:buClr>
                <a:srgbClr val="EAA24A"/>
              </a:buClr>
            </a:pPr>
            <a:r>
              <a:rPr lang="en-US" dirty="0" smtClean="0">
                <a:solidFill>
                  <a:schemeClr val="bg2">
                    <a:lumMod val="50000"/>
                  </a:schemeClr>
                </a:solidFill>
              </a:rPr>
              <a:t>In all cases, TRMM outperformed COMPRH.  </a:t>
            </a:r>
          </a:p>
          <a:p>
            <a:pPr marL="342900" indent="-342900">
              <a:spcBef>
                <a:spcPts val="200"/>
              </a:spcBef>
              <a:buClr>
                <a:srgbClr val="EAA24A"/>
              </a:buClr>
            </a:pPr>
            <a:endParaRPr lang="en-US" dirty="0">
              <a:solidFill>
                <a:schemeClr val="bg2">
                  <a:lumMod val="50000"/>
                </a:schemeClr>
              </a:solidFill>
            </a:endParaRPr>
          </a:p>
          <a:p>
            <a:pPr marL="342900" indent="-342900">
              <a:spcBef>
                <a:spcPts val="200"/>
              </a:spcBef>
              <a:buClr>
                <a:srgbClr val="EAA24A"/>
              </a:buClr>
            </a:pPr>
            <a:r>
              <a:rPr lang="en-US" dirty="0" smtClean="0">
                <a:solidFill>
                  <a:schemeClr val="bg2">
                    <a:lumMod val="50000"/>
                  </a:schemeClr>
                </a:solidFill>
              </a:rPr>
              <a:t>The tools are fully operational for future use by our project partners.</a:t>
            </a:r>
            <a:endParaRPr lang="en-US" dirty="0" smtClean="0">
              <a:solidFill>
                <a:schemeClr val="tx1">
                  <a:lumMod val="75000"/>
                </a:schemeClr>
              </a:solidFill>
            </a:endParaRPr>
          </a:p>
        </p:txBody>
      </p:sp>
      <p:sp>
        <p:nvSpPr>
          <p:cNvPr id="14" name="Text Placeholder 16"/>
          <p:cNvSpPr txBox="1">
            <a:spLocks/>
          </p:cNvSpPr>
          <p:nvPr/>
        </p:nvSpPr>
        <p:spPr>
          <a:xfrm>
            <a:off x="11758043" y="9991774"/>
            <a:ext cx="5864842" cy="84059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2900" indent="-342900">
              <a:spcBef>
                <a:spcPts val="200"/>
              </a:spcBef>
              <a:buClr>
                <a:srgbClr val="EAA24A"/>
              </a:buClr>
              <a:buFont typeface="Webdings" panose="05030102010509060703" pitchFamily="18" charset="2"/>
              <a:buChar char="4"/>
            </a:pPr>
            <a:r>
              <a:rPr lang="en-US" sz="2800" b="1" dirty="0">
                <a:solidFill>
                  <a:schemeClr val="bg2">
                    <a:lumMod val="50000"/>
                  </a:schemeClr>
                </a:solidFill>
              </a:rPr>
              <a:t>Terra &amp; Aqua – MODIS </a:t>
            </a:r>
            <a:r>
              <a:rPr lang="en-US" sz="2800" b="1" dirty="0" smtClean="0">
                <a:solidFill>
                  <a:schemeClr val="bg2">
                    <a:lumMod val="50000"/>
                  </a:schemeClr>
                </a:solidFill>
              </a:rPr>
              <a:t>sensor</a:t>
            </a:r>
            <a:r>
              <a:rPr lang="en-US" sz="2800" dirty="0" smtClean="0">
                <a:solidFill>
                  <a:schemeClr val="bg2">
                    <a:lumMod val="50000"/>
                  </a:schemeClr>
                </a:solidFill>
              </a:rPr>
              <a:t> NASA</a:t>
            </a:r>
            <a:endParaRPr lang="en-US" sz="2800" dirty="0">
              <a:solidFill>
                <a:schemeClr val="bg2">
                  <a:lumMod val="50000"/>
                </a:schemeClr>
              </a:solidFill>
            </a:endParaRPr>
          </a:p>
          <a:p>
            <a:endParaRPr lang="en-US" dirty="0" smtClean="0">
              <a:solidFill>
                <a:schemeClr val="tx1">
                  <a:lumMod val="75000"/>
                </a:schemeClr>
              </a:solidFill>
            </a:endParaRPr>
          </a:p>
        </p:txBody>
      </p:sp>
      <p:sp>
        <p:nvSpPr>
          <p:cNvPr id="6" name="Text Placeholder 16"/>
          <p:cNvSpPr txBox="1">
            <a:spLocks/>
          </p:cNvSpPr>
          <p:nvPr/>
        </p:nvSpPr>
        <p:spPr>
          <a:xfrm>
            <a:off x="914401" y="5256853"/>
            <a:ext cx="6060491" cy="484922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Drought is caused by extreme variations in precipitation, which include volume, frequency, and type, and can contribute to water shortages, crop failures, and socio-economic stress. The multiplicity of factors and temporal variability that influence drought proves challenging to model. Current drought models utilize remotely sensed satellite data, in situ ground measurements, or a combination of both, to assess drought severity. In this study, multiple MODIS derived variables, TRMM and CMORPH precipitation data, and </a:t>
            </a:r>
            <a:r>
              <a:rPr lang="en-US" dirty="0" smtClean="0"/>
              <a:t>the</a:t>
            </a:r>
            <a:endParaRPr lang="en-US" dirty="0" smtClean="0">
              <a:solidFill>
                <a:schemeClr val="tx1">
                  <a:lumMod val="75000"/>
                </a:schemeClr>
              </a:solidFill>
            </a:endParaRPr>
          </a:p>
        </p:txBody>
      </p:sp>
      <p:sp>
        <p:nvSpPr>
          <p:cNvPr id="15" name="Text Placeholder 16"/>
          <p:cNvSpPr txBox="1">
            <a:spLocks/>
          </p:cNvSpPr>
          <p:nvPr/>
        </p:nvSpPr>
        <p:spPr>
          <a:xfrm>
            <a:off x="15063575" y="5400046"/>
            <a:ext cx="9292743" cy="309501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2900" indent="-342900">
              <a:spcBef>
                <a:spcPts val="200"/>
              </a:spcBef>
              <a:buClr>
                <a:srgbClr val="EAA24A"/>
              </a:buClr>
            </a:pPr>
            <a:r>
              <a:rPr lang="en-US" b="1" dirty="0">
                <a:solidFill>
                  <a:srgbClr val="F4901A"/>
                </a:solidFill>
              </a:rPr>
              <a:t>Enhance</a:t>
            </a:r>
            <a:r>
              <a:rPr lang="en-US" dirty="0">
                <a:solidFill>
                  <a:srgbClr val="F4901A"/>
                </a:solidFill>
              </a:rPr>
              <a:t> </a:t>
            </a:r>
            <a:r>
              <a:rPr lang="en-US" dirty="0">
                <a:solidFill>
                  <a:schemeClr val="bg2">
                    <a:lumMod val="50000"/>
                  </a:schemeClr>
                </a:solidFill>
              </a:rPr>
              <a:t>the 14th Weather Squadron’s capacity to monitor </a:t>
            </a:r>
            <a:r>
              <a:rPr lang="en-US" dirty="0" smtClean="0">
                <a:solidFill>
                  <a:schemeClr val="bg2">
                    <a:lumMod val="50000"/>
                  </a:schemeClr>
                </a:solidFill>
              </a:rPr>
              <a:t>drought </a:t>
            </a:r>
            <a:r>
              <a:rPr lang="en-US" dirty="0">
                <a:solidFill>
                  <a:schemeClr val="bg2">
                    <a:lumMod val="50000"/>
                  </a:schemeClr>
                </a:solidFill>
              </a:rPr>
              <a:t>in the </a:t>
            </a:r>
            <a:r>
              <a:rPr lang="en-US">
                <a:solidFill>
                  <a:schemeClr val="bg2">
                    <a:lumMod val="50000"/>
                  </a:schemeClr>
                </a:solidFill>
              </a:rPr>
              <a:t>study </a:t>
            </a:r>
            <a:r>
              <a:rPr lang="en-US" smtClean="0">
                <a:solidFill>
                  <a:schemeClr val="bg2">
                    <a:lumMod val="50000"/>
                  </a:schemeClr>
                </a:solidFill>
              </a:rPr>
              <a:t>regions</a:t>
            </a:r>
            <a:endParaRPr lang="en-US" dirty="0">
              <a:solidFill>
                <a:schemeClr val="bg2">
                  <a:lumMod val="50000"/>
                </a:schemeClr>
              </a:solidFill>
            </a:endParaRPr>
          </a:p>
          <a:p>
            <a:pPr marL="342900" indent="-342900">
              <a:spcBef>
                <a:spcPts val="200"/>
              </a:spcBef>
              <a:buClr>
                <a:srgbClr val="EAA24A"/>
              </a:buClr>
            </a:pPr>
            <a:endParaRPr lang="en-US" dirty="0">
              <a:solidFill>
                <a:schemeClr val="bg2">
                  <a:lumMod val="50000"/>
                </a:schemeClr>
              </a:solidFill>
            </a:endParaRPr>
          </a:p>
          <a:p>
            <a:pPr marL="342900" indent="-342900">
              <a:spcBef>
                <a:spcPts val="200"/>
              </a:spcBef>
              <a:buClr>
                <a:srgbClr val="EAA24A"/>
              </a:buClr>
            </a:pPr>
            <a:r>
              <a:rPr lang="en-US" b="1" dirty="0" smtClean="0">
                <a:solidFill>
                  <a:srgbClr val="F4901A"/>
                </a:solidFill>
              </a:rPr>
              <a:t>Develop</a:t>
            </a:r>
            <a:r>
              <a:rPr lang="en-US" b="1" dirty="0" smtClean="0">
                <a:solidFill>
                  <a:schemeClr val="bg2">
                    <a:lumMod val="50000"/>
                  </a:schemeClr>
                </a:solidFill>
              </a:rPr>
              <a:t> </a:t>
            </a:r>
            <a:r>
              <a:rPr lang="en-US" dirty="0" smtClean="0">
                <a:solidFill>
                  <a:schemeClr val="bg2">
                    <a:lumMod val="50000"/>
                  </a:schemeClr>
                </a:solidFill>
              </a:rPr>
              <a:t>a robust </a:t>
            </a:r>
            <a:r>
              <a:rPr lang="en-US" dirty="0">
                <a:solidFill>
                  <a:schemeClr val="bg2">
                    <a:lumMod val="50000"/>
                  </a:schemeClr>
                </a:solidFill>
              </a:rPr>
              <a:t>drought model using a machine learning </a:t>
            </a:r>
            <a:r>
              <a:rPr lang="en-US" dirty="0" smtClean="0">
                <a:solidFill>
                  <a:schemeClr val="bg2">
                    <a:lumMod val="50000"/>
                  </a:schemeClr>
                </a:solidFill>
              </a:rPr>
              <a:t>approach</a:t>
            </a:r>
            <a:endParaRPr lang="en-US" dirty="0">
              <a:solidFill>
                <a:schemeClr val="bg2">
                  <a:lumMod val="50000"/>
                </a:schemeClr>
              </a:solidFill>
            </a:endParaRPr>
          </a:p>
          <a:p>
            <a:pPr marL="342900" indent="-342900">
              <a:spcBef>
                <a:spcPts val="200"/>
              </a:spcBef>
              <a:buClr>
                <a:srgbClr val="EAA24A"/>
              </a:buClr>
            </a:pPr>
            <a:endParaRPr lang="en-US" dirty="0">
              <a:solidFill>
                <a:schemeClr val="bg2">
                  <a:lumMod val="50000"/>
                </a:schemeClr>
              </a:solidFill>
            </a:endParaRPr>
          </a:p>
          <a:p>
            <a:pPr marL="342900" indent="-342900">
              <a:spcBef>
                <a:spcPts val="200"/>
              </a:spcBef>
              <a:buClr>
                <a:srgbClr val="EAA24A"/>
              </a:buClr>
            </a:pPr>
            <a:r>
              <a:rPr lang="en-US" b="1" dirty="0">
                <a:solidFill>
                  <a:srgbClr val="F4901A"/>
                </a:solidFill>
              </a:rPr>
              <a:t>Compare</a:t>
            </a:r>
            <a:r>
              <a:rPr lang="en-US" dirty="0">
                <a:solidFill>
                  <a:srgbClr val="F4901A"/>
                </a:solidFill>
              </a:rPr>
              <a:t> </a:t>
            </a:r>
            <a:r>
              <a:rPr lang="en-US" dirty="0">
                <a:solidFill>
                  <a:schemeClr val="bg2">
                    <a:lumMod val="50000"/>
                  </a:schemeClr>
                </a:solidFill>
              </a:rPr>
              <a:t>performance of model within and </a:t>
            </a:r>
            <a:r>
              <a:rPr lang="en-US" dirty="0" smtClean="0">
                <a:solidFill>
                  <a:schemeClr val="bg2">
                    <a:lumMod val="50000"/>
                  </a:schemeClr>
                </a:solidFill>
              </a:rPr>
              <a:t>across study </a:t>
            </a:r>
            <a:r>
              <a:rPr lang="en-US" dirty="0">
                <a:solidFill>
                  <a:schemeClr val="bg2">
                    <a:lumMod val="50000"/>
                  </a:schemeClr>
                </a:solidFill>
              </a:rPr>
              <a:t>regions </a:t>
            </a:r>
          </a:p>
        </p:txBody>
      </p:sp>
      <p:sp>
        <p:nvSpPr>
          <p:cNvPr id="16" name="TextBox 15"/>
          <p:cNvSpPr txBox="1"/>
          <p:nvPr/>
        </p:nvSpPr>
        <p:spPr>
          <a:xfrm>
            <a:off x="988613" y="4493747"/>
            <a:ext cx="11516347"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Abstract</a:t>
            </a:r>
          </a:p>
        </p:txBody>
      </p:sp>
      <p:sp>
        <p:nvSpPr>
          <p:cNvPr id="23" name="TextBox 22"/>
          <p:cNvSpPr txBox="1"/>
          <p:nvPr/>
        </p:nvSpPr>
        <p:spPr>
          <a:xfrm>
            <a:off x="15063575" y="4493747"/>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Objectives</a:t>
            </a:r>
          </a:p>
        </p:txBody>
      </p:sp>
      <p:sp>
        <p:nvSpPr>
          <p:cNvPr id="24" name="TextBox 23"/>
          <p:cNvSpPr txBox="1"/>
          <p:nvPr/>
        </p:nvSpPr>
        <p:spPr>
          <a:xfrm>
            <a:off x="843099" y="13631886"/>
            <a:ext cx="11407715"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Methodology</a:t>
            </a:r>
          </a:p>
        </p:txBody>
      </p:sp>
      <p:sp>
        <p:nvSpPr>
          <p:cNvPr id="25" name="TextBox 24"/>
          <p:cNvSpPr txBox="1"/>
          <p:nvPr/>
        </p:nvSpPr>
        <p:spPr>
          <a:xfrm>
            <a:off x="7443900" y="4493747"/>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Study Area</a:t>
            </a:r>
          </a:p>
        </p:txBody>
      </p:sp>
      <p:sp>
        <p:nvSpPr>
          <p:cNvPr id="26" name="TextBox 25"/>
          <p:cNvSpPr txBox="1"/>
          <p:nvPr/>
        </p:nvSpPr>
        <p:spPr>
          <a:xfrm>
            <a:off x="11758043" y="8968621"/>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Earth Observations</a:t>
            </a:r>
          </a:p>
        </p:txBody>
      </p:sp>
      <p:sp>
        <p:nvSpPr>
          <p:cNvPr id="27" name="TextBox 26"/>
          <p:cNvSpPr txBox="1"/>
          <p:nvPr/>
        </p:nvSpPr>
        <p:spPr>
          <a:xfrm>
            <a:off x="870529" y="19011613"/>
            <a:ext cx="11550315"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Results</a:t>
            </a:r>
          </a:p>
        </p:txBody>
      </p:sp>
      <p:sp>
        <p:nvSpPr>
          <p:cNvPr id="28" name="TextBox 27"/>
          <p:cNvSpPr txBox="1"/>
          <p:nvPr/>
        </p:nvSpPr>
        <p:spPr>
          <a:xfrm>
            <a:off x="812611" y="25437864"/>
            <a:ext cx="8229600" cy="701731"/>
          </a:xfrm>
          <a:prstGeom prst="rect">
            <a:avLst/>
          </a:prstGeom>
          <a:noFill/>
        </p:spPr>
        <p:txBody>
          <a:bodyPr wrap="square" rtlCol="0">
            <a:spAutoFit/>
          </a:bodyPr>
          <a:lstStyle/>
          <a:p>
            <a:pPr lvl="0" defTabSz="914400">
              <a:lnSpc>
                <a:spcPct val="90000"/>
              </a:lnSpc>
              <a:spcBef>
                <a:spcPts val="200"/>
              </a:spcBef>
              <a:buClr>
                <a:srgbClr val="EAA24A"/>
              </a:buClr>
            </a:pPr>
            <a:r>
              <a:rPr lang="en-US" sz="4400" b="1" dirty="0" smtClean="0">
                <a:solidFill>
                  <a:srgbClr val="E9A149"/>
                </a:solidFill>
                <a:latin typeface="Century Gothic" panose="020B0502020202020204" pitchFamily="34" charset="0"/>
              </a:rPr>
              <a:t>Conclusions</a:t>
            </a:r>
          </a:p>
        </p:txBody>
      </p:sp>
      <p:sp>
        <p:nvSpPr>
          <p:cNvPr id="29" name="TextBox 28"/>
          <p:cNvSpPr txBox="1"/>
          <p:nvPr/>
        </p:nvSpPr>
        <p:spPr>
          <a:xfrm>
            <a:off x="12877711" y="28583049"/>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Acknowledgements</a:t>
            </a:r>
          </a:p>
        </p:txBody>
      </p:sp>
      <p:sp>
        <p:nvSpPr>
          <p:cNvPr id="30" name="TextBox 29"/>
          <p:cNvSpPr txBox="1"/>
          <p:nvPr/>
        </p:nvSpPr>
        <p:spPr>
          <a:xfrm>
            <a:off x="12877251" y="25553919"/>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Project Partners</a:t>
            </a:r>
          </a:p>
        </p:txBody>
      </p:sp>
      <p:sp>
        <p:nvSpPr>
          <p:cNvPr id="31" name="TextBox 30"/>
          <p:cNvSpPr txBox="1"/>
          <p:nvPr/>
        </p:nvSpPr>
        <p:spPr>
          <a:xfrm>
            <a:off x="887513" y="30423798"/>
            <a:ext cx="4542503"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Team Members</a:t>
            </a:r>
          </a:p>
        </p:txBody>
      </p:sp>
      <p:sp>
        <p:nvSpPr>
          <p:cNvPr id="34" name="Text Placeholder 16"/>
          <p:cNvSpPr txBox="1">
            <a:spLocks/>
          </p:cNvSpPr>
          <p:nvPr/>
        </p:nvSpPr>
        <p:spPr>
          <a:xfrm>
            <a:off x="3862083" y="33703242"/>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Patrick Pierce</a:t>
            </a:r>
          </a:p>
        </p:txBody>
      </p:sp>
      <p:sp>
        <p:nvSpPr>
          <p:cNvPr id="36" name="Text Placeholder 16"/>
          <p:cNvSpPr txBox="1">
            <a:spLocks/>
          </p:cNvSpPr>
          <p:nvPr/>
        </p:nvSpPr>
        <p:spPr>
          <a:xfrm>
            <a:off x="6954655" y="33703243"/>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Lauren Cater</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845" y="31437628"/>
            <a:ext cx="2057404" cy="2081788"/>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9506" y="31437628"/>
            <a:ext cx="2057404" cy="2081788"/>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3900" y="31437628"/>
            <a:ext cx="2057404" cy="2081788"/>
          </a:xfrm>
          <a:prstGeom prst="rect">
            <a:avLst/>
          </a:prstGeom>
        </p:spPr>
      </p:pic>
      <p:sp>
        <p:nvSpPr>
          <p:cNvPr id="35" name="TextBox 34"/>
          <p:cNvSpPr txBox="1"/>
          <p:nvPr/>
        </p:nvSpPr>
        <p:spPr>
          <a:xfrm>
            <a:off x="843099" y="34667357"/>
            <a:ext cx="19634648" cy="918044"/>
          </a:xfrm>
          <a:prstGeom prst="rect">
            <a:avLst/>
          </a:prstGeom>
          <a:noFill/>
        </p:spPr>
        <p:txBody>
          <a:bodyPr wrap="square" rtlCol="0">
            <a:noAutofit/>
          </a:bodyPr>
          <a:lstStyle/>
          <a:p>
            <a:r>
              <a:rPr lang="en-US" sz="4800" dirty="0" smtClean="0">
                <a:solidFill>
                  <a:schemeClr val="bg1"/>
                </a:solidFill>
                <a:latin typeface="+mj-lt"/>
              </a:rPr>
              <a:t>NOAA National Centers for Environmental Information – Fall 2016</a:t>
            </a:r>
            <a:endParaRPr lang="en-US" sz="4800" dirty="0">
              <a:solidFill>
                <a:schemeClr val="bg1"/>
              </a:solidFill>
              <a:latin typeface="+mj-lt"/>
            </a:endParaRP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32" b="14288"/>
          <a:stretch/>
        </p:blipFill>
        <p:spPr>
          <a:xfrm>
            <a:off x="4475248" y="31655562"/>
            <a:ext cx="1645920" cy="1645920"/>
          </a:xfrm>
          <a:prstGeom prst="ellipse">
            <a:avLst/>
          </a:prstGeom>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651" r="651" b="20036"/>
          <a:stretch/>
        </p:blipFill>
        <p:spPr>
          <a:xfrm>
            <a:off x="7649642" y="31655562"/>
            <a:ext cx="1645920" cy="1645920"/>
          </a:xfrm>
          <a:prstGeom prst="ellipse">
            <a:avLst/>
          </a:prstGeom>
        </p:spPr>
      </p:pic>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t="-969" b="15625"/>
          <a:stretch/>
        </p:blipFill>
        <p:spPr>
          <a:xfrm>
            <a:off x="1334587" y="31655562"/>
            <a:ext cx="1645920" cy="1645920"/>
          </a:xfrm>
          <a:prstGeom prst="ellipse">
            <a:avLst/>
          </a:prstGeom>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48520" y="10376761"/>
            <a:ext cx="242781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11758043" y="12489591"/>
            <a:ext cx="4467225" cy="483979"/>
          </a:xfrm>
          <a:prstGeom prst="rect">
            <a:avLst/>
          </a:prstGeom>
        </p:spPr>
        <p:txBody>
          <a:bodyPr wrap="square">
            <a:spAutoFit/>
          </a:bodyPr>
          <a:lstStyle/>
          <a:p>
            <a:pPr marL="342900" lvl="0" indent="-342900" defTabSz="914400">
              <a:lnSpc>
                <a:spcPct val="90000"/>
              </a:lnSpc>
              <a:spcBef>
                <a:spcPts val="200"/>
              </a:spcBef>
              <a:buClr>
                <a:srgbClr val="EAA24A"/>
              </a:buClr>
              <a:buFont typeface="Webdings" panose="05030102010509060703" pitchFamily="18" charset="2"/>
              <a:buChar char="4"/>
            </a:pPr>
            <a:r>
              <a:rPr lang="en-US" sz="2800" b="1" dirty="0">
                <a:solidFill>
                  <a:srgbClr val="E7E6E6">
                    <a:lumMod val="50000"/>
                  </a:srgbClr>
                </a:solidFill>
              </a:rPr>
              <a:t>CPC CMORPH – </a:t>
            </a:r>
            <a:r>
              <a:rPr lang="en-US" sz="2800" dirty="0" smtClean="0">
                <a:solidFill>
                  <a:srgbClr val="E7E6E6">
                    <a:lumMod val="50000"/>
                  </a:srgbClr>
                </a:solidFill>
              </a:rPr>
              <a:t>NOAA</a:t>
            </a:r>
            <a:endParaRPr lang="en-US" sz="2800" dirty="0">
              <a:solidFill>
                <a:srgbClr val="E7E6E6">
                  <a:lumMod val="50000"/>
                </a:srgbClr>
              </a:solidFill>
            </a:endParaRPr>
          </a:p>
        </p:txBody>
      </p:sp>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90660" y="26389281"/>
            <a:ext cx="1767472"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4858132" y="26494095"/>
            <a:ext cx="8932152" cy="1436291"/>
          </a:xfrm>
          <a:prstGeom prst="rect">
            <a:avLst/>
          </a:prstGeom>
          <a:noFill/>
        </p:spPr>
        <p:txBody>
          <a:bodyPr wrap="square" rtlCol="0">
            <a:spAutoFit/>
          </a:bodyPr>
          <a:lstStyle/>
          <a:p>
            <a:pPr marL="342900" lvl="0" indent="-342900">
              <a:spcBef>
                <a:spcPts val="200"/>
              </a:spcBef>
              <a:buClr>
                <a:srgbClr val="EAA24A"/>
              </a:buClr>
              <a:buFont typeface="Webdings" panose="05030102010509060703" pitchFamily="18" charset="2"/>
              <a:buChar char="4"/>
            </a:pPr>
            <a:r>
              <a:rPr lang="en-US" sz="2700" dirty="0">
                <a:solidFill>
                  <a:srgbClr val="FFFFFF">
                    <a:lumMod val="50000"/>
                  </a:srgbClr>
                </a:solidFill>
              </a:rPr>
              <a:t>Raymond </a:t>
            </a:r>
            <a:r>
              <a:rPr lang="en-US" sz="2700" dirty="0" err="1">
                <a:solidFill>
                  <a:srgbClr val="FFFFFF">
                    <a:lumMod val="50000"/>
                  </a:srgbClr>
                </a:solidFill>
              </a:rPr>
              <a:t>Kiess</a:t>
            </a:r>
            <a:r>
              <a:rPr lang="en-US" sz="2700" dirty="0">
                <a:solidFill>
                  <a:srgbClr val="FFFFFF">
                    <a:lumMod val="50000"/>
                  </a:srgbClr>
                </a:solidFill>
              </a:rPr>
              <a:t>, US Air Force, 14th Weather Squadron </a:t>
            </a:r>
          </a:p>
          <a:p>
            <a:pPr marL="342900" lvl="0" indent="-342900">
              <a:spcBef>
                <a:spcPts val="200"/>
              </a:spcBef>
              <a:buClr>
                <a:srgbClr val="EAA24A"/>
              </a:buClr>
              <a:buFont typeface="Webdings" panose="05030102010509060703" pitchFamily="18" charset="2"/>
              <a:buChar char="4"/>
            </a:pPr>
            <a:r>
              <a:rPr lang="en-US" sz="2700" dirty="0">
                <a:solidFill>
                  <a:srgbClr val="FFFFFF">
                    <a:lumMod val="50000"/>
                  </a:srgbClr>
                </a:solidFill>
              </a:rPr>
              <a:t>Major Jason </a:t>
            </a:r>
            <a:r>
              <a:rPr lang="en-US" sz="2700" dirty="0" err="1">
                <a:solidFill>
                  <a:srgbClr val="FFFFFF">
                    <a:lumMod val="50000"/>
                  </a:srgbClr>
                </a:solidFill>
              </a:rPr>
              <a:t>Scalzitti</a:t>
            </a:r>
            <a:r>
              <a:rPr lang="en-US" sz="2700" dirty="0">
                <a:solidFill>
                  <a:srgbClr val="FFFFFF">
                    <a:lumMod val="50000"/>
                  </a:srgbClr>
                </a:solidFill>
              </a:rPr>
              <a:t>, US Air Force, 14th Weather Squadron</a:t>
            </a:r>
          </a:p>
          <a:p>
            <a:pPr marL="342900" lvl="0" indent="-342900">
              <a:spcBef>
                <a:spcPts val="200"/>
              </a:spcBef>
              <a:buClr>
                <a:srgbClr val="EAA24A"/>
              </a:buClr>
              <a:buFont typeface="Webdings" panose="05030102010509060703" pitchFamily="18" charset="2"/>
              <a:buChar char="4"/>
            </a:pPr>
            <a:r>
              <a:rPr lang="en-US" sz="2700" dirty="0">
                <a:solidFill>
                  <a:srgbClr val="FFFFFF">
                    <a:lumMod val="50000"/>
                  </a:srgbClr>
                </a:solidFill>
              </a:rPr>
              <a:t>Ryan Smith, US Air Force, 14th Weather Squadron</a:t>
            </a:r>
          </a:p>
        </p:txBody>
      </p:sp>
      <p:sp>
        <p:nvSpPr>
          <p:cNvPr id="46" name="Curved Left Arrow 45"/>
          <p:cNvSpPr/>
          <p:nvPr/>
        </p:nvSpPr>
        <p:spPr>
          <a:xfrm>
            <a:off x="9520055" y="15212005"/>
            <a:ext cx="847725" cy="1281193"/>
          </a:xfrm>
          <a:prstGeom prst="curved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pic>
        <p:nvPicPr>
          <p:cNvPr id="1031" name="Picture 7"/>
          <p:cNvPicPr>
            <a:picLocks noChangeAspect="1" noChangeArrowheads="1"/>
          </p:cNvPicPr>
          <p:nvPr/>
        </p:nvPicPr>
        <p:blipFill>
          <a:blip r:embed="rId10">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7183925" y="16183875"/>
            <a:ext cx="871538"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7829887" y="14392174"/>
            <a:ext cx="2144618" cy="523220"/>
          </a:xfrm>
          <a:prstGeom prst="rect">
            <a:avLst/>
          </a:prstGeom>
          <a:noFill/>
        </p:spPr>
        <p:txBody>
          <a:bodyPr wrap="square" rtlCol="0">
            <a:spAutoFit/>
          </a:bodyPr>
          <a:lstStyle/>
          <a:p>
            <a:r>
              <a:rPr lang="en-US" sz="2800" b="1" u="sng" dirty="0" smtClean="0"/>
              <a:t>Processing</a:t>
            </a:r>
            <a:endParaRPr lang="en-US" sz="2000" b="1" u="sng" dirty="0"/>
          </a:p>
        </p:txBody>
      </p:sp>
      <p:pic>
        <p:nvPicPr>
          <p:cNvPr id="1032" name="Picture 8"/>
          <p:cNvPicPr>
            <a:picLocks noChangeAspect="1" noChangeArrowheads="1"/>
          </p:cNvPicPr>
          <p:nvPr/>
        </p:nvPicPr>
        <p:blipFill>
          <a:blip r:embed="rId11">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19291" y="17143631"/>
            <a:ext cx="865188"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TextBox 50"/>
          <p:cNvSpPr txBox="1"/>
          <p:nvPr/>
        </p:nvSpPr>
        <p:spPr>
          <a:xfrm>
            <a:off x="8101011" y="15048592"/>
            <a:ext cx="1228566" cy="707886"/>
          </a:xfrm>
          <a:prstGeom prst="rect">
            <a:avLst/>
          </a:prstGeom>
          <a:noFill/>
        </p:spPr>
        <p:txBody>
          <a:bodyPr wrap="square" rtlCol="0">
            <a:spAutoFit/>
          </a:bodyPr>
          <a:lstStyle/>
          <a:p>
            <a:pPr algn="ctr"/>
            <a:r>
              <a:rPr lang="en-US" sz="2000" b="1" dirty="0" smtClean="0"/>
              <a:t>Convert</a:t>
            </a:r>
            <a:r>
              <a:rPr lang="en-US" sz="2000" dirty="0" smtClean="0"/>
              <a:t> to Raster</a:t>
            </a:r>
            <a:endParaRPr lang="en-US" sz="2000" dirty="0"/>
          </a:p>
        </p:txBody>
      </p:sp>
      <p:sp>
        <p:nvSpPr>
          <p:cNvPr id="52" name="TextBox 51"/>
          <p:cNvSpPr txBox="1"/>
          <p:nvPr/>
        </p:nvSpPr>
        <p:spPr>
          <a:xfrm>
            <a:off x="8132508" y="15979484"/>
            <a:ext cx="1237261" cy="707886"/>
          </a:xfrm>
          <a:prstGeom prst="rect">
            <a:avLst/>
          </a:prstGeom>
          <a:noFill/>
        </p:spPr>
        <p:txBody>
          <a:bodyPr wrap="square" rtlCol="0">
            <a:spAutoFit/>
          </a:bodyPr>
          <a:lstStyle/>
          <a:p>
            <a:pPr algn="ctr"/>
            <a:r>
              <a:rPr lang="en-US" sz="2000" b="1" dirty="0" smtClean="0"/>
              <a:t>Clip</a:t>
            </a:r>
            <a:r>
              <a:rPr lang="en-US" sz="2000" dirty="0" smtClean="0"/>
              <a:t> to Boundary</a:t>
            </a:r>
            <a:endParaRPr lang="en-US" sz="2000" dirty="0"/>
          </a:p>
        </p:txBody>
      </p:sp>
      <p:sp>
        <p:nvSpPr>
          <p:cNvPr id="53" name="TextBox 52"/>
          <p:cNvSpPr txBox="1"/>
          <p:nvPr/>
        </p:nvSpPr>
        <p:spPr>
          <a:xfrm>
            <a:off x="8142941" y="16966889"/>
            <a:ext cx="1276350" cy="707886"/>
          </a:xfrm>
          <a:prstGeom prst="rect">
            <a:avLst/>
          </a:prstGeom>
          <a:noFill/>
        </p:spPr>
        <p:txBody>
          <a:bodyPr wrap="square" rtlCol="0">
            <a:spAutoFit/>
          </a:bodyPr>
          <a:lstStyle/>
          <a:p>
            <a:pPr algn="ctr"/>
            <a:r>
              <a:rPr lang="en-US" sz="2000" b="1" dirty="0" smtClean="0"/>
              <a:t>Scale</a:t>
            </a:r>
            <a:r>
              <a:rPr lang="en-US" sz="2000" dirty="0" smtClean="0"/>
              <a:t> data from 0-1</a:t>
            </a:r>
            <a:endParaRPr lang="en-US" sz="2000" dirty="0"/>
          </a:p>
        </p:txBody>
      </p:sp>
      <p:sp>
        <p:nvSpPr>
          <p:cNvPr id="54" name="TextBox 53"/>
          <p:cNvSpPr txBox="1"/>
          <p:nvPr/>
        </p:nvSpPr>
        <p:spPr>
          <a:xfrm>
            <a:off x="8077074" y="17749915"/>
            <a:ext cx="1374746" cy="1323439"/>
          </a:xfrm>
          <a:prstGeom prst="rect">
            <a:avLst/>
          </a:prstGeom>
          <a:noFill/>
        </p:spPr>
        <p:txBody>
          <a:bodyPr wrap="square" rtlCol="0">
            <a:spAutoFit/>
          </a:bodyPr>
          <a:lstStyle/>
          <a:p>
            <a:pPr algn="ctr"/>
            <a:r>
              <a:rPr lang="en-US" sz="2000" b="1" dirty="0" smtClean="0"/>
              <a:t>Place</a:t>
            </a:r>
            <a:r>
              <a:rPr lang="en-US" sz="2000" dirty="0" smtClean="0"/>
              <a:t> into machine learning algorith</a:t>
            </a:r>
            <a:r>
              <a:rPr lang="en-US" sz="2000" dirty="0"/>
              <a:t>m</a:t>
            </a:r>
          </a:p>
        </p:txBody>
      </p:sp>
      <p:sp>
        <p:nvSpPr>
          <p:cNvPr id="59" name="Rectangle 58"/>
          <p:cNvSpPr/>
          <p:nvPr/>
        </p:nvSpPr>
        <p:spPr>
          <a:xfrm>
            <a:off x="13155933" y="14369090"/>
            <a:ext cx="2873222" cy="523220"/>
          </a:xfrm>
          <a:prstGeom prst="rect">
            <a:avLst/>
          </a:prstGeom>
        </p:spPr>
        <p:txBody>
          <a:bodyPr wrap="none">
            <a:spAutoFit/>
          </a:bodyPr>
          <a:lstStyle/>
          <a:p>
            <a:pPr lvl="0"/>
            <a:r>
              <a:rPr lang="en-US" sz="2800" b="1" u="sng" dirty="0" smtClean="0">
                <a:solidFill>
                  <a:srgbClr val="767171"/>
                </a:solidFill>
              </a:rPr>
              <a:t>Machine learning</a:t>
            </a:r>
            <a:endParaRPr lang="en-US" sz="2800" b="1" u="sng" dirty="0">
              <a:solidFill>
                <a:srgbClr val="767171"/>
              </a:solidFill>
            </a:endParaRPr>
          </a:p>
        </p:txBody>
      </p:sp>
      <p:sp>
        <p:nvSpPr>
          <p:cNvPr id="62" name="Rectangle 61"/>
          <p:cNvSpPr/>
          <p:nvPr/>
        </p:nvSpPr>
        <p:spPr>
          <a:xfrm>
            <a:off x="2068613" y="14369090"/>
            <a:ext cx="2762295" cy="569387"/>
          </a:xfrm>
          <a:prstGeom prst="rect">
            <a:avLst/>
          </a:prstGeom>
        </p:spPr>
        <p:txBody>
          <a:bodyPr wrap="none" lIns="91440" bIns="91440">
            <a:spAutoFit/>
          </a:bodyPr>
          <a:lstStyle/>
          <a:p>
            <a:pPr lvl="0"/>
            <a:r>
              <a:rPr lang="en-US" sz="2800" b="1" u="sng" dirty="0" smtClean="0">
                <a:solidFill>
                  <a:srgbClr val="767171"/>
                </a:solidFill>
              </a:rPr>
              <a:t>Data Acquisition</a:t>
            </a:r>
            <a:endParaRPr lang="en-US" sz="2800" b="1" u="sng" dirty="0">
              <a:solidFill>
                <a:srgbClr val="767171"/>
              </a:solidFill>
            </a:endParaRPr>
          </a:p>
        </p:txBody>
      </p:sp>
      <p:sp>
        <p:nvSpPr>
          <p:cNvPr id="1035" name="Cube 1034"/>
          <p:cNvSpPr/>
          <p:nvPr/>
        </p:nvSpPr>
        <p:spPr>
          <a:xfrm>
            <a:off x="14464467" y="15101278"/>
            <a:ext cx="1666327" cy="1713271"/>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47" name="Right Arrow 1046"/>
          <p:cNvSpPr/>
          <p:nvPr/>
        </p:nvSpPr>
        <p:spPr>
          <a:xfrm>
            <a:off x="6045157" y="16398864"/>
            <a:ext cx="661255" cy="5137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8"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7137" y="16398864"/>
            <a:ext cx="6826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2" name="Rectangle 1051"/>
          <p:cNvSpPr/>
          <p:nvPr/>
        </p:nvSpPr>
        <p:spPr>
          <a:xfrm>
            <a:off x="19651602" y="14369090"/>
            <a:ext cx="2791405" cy="523220"/>
          </a:xfrm>
          <a:prstGeom prst="rect">
            <a:avLst/>
          </a:prstGeom>
        </p:spPr>
        <p:txBody>
          <a:bodyPr wrap="none">
            <a:spAutoFit/>
          </a:bodyPr>
          <a:lstStyle/>
          <a:p>
            <a:pPr lvl="0"/>
            <a:r>
              <a:rPr lang="en-US" sz="2800" b="1" u="sng" dirty="0" smtClean="0">
                <a:solidFill>
                  <a:srgbClr val="767171"/>
                </a:solidFill>
              </a:rPr>
              <a:t>Analyzed Results</a:t>
            </a:r>
          </a:p>
        </p:txBody>
      </p:sp>
      <p:sp>
        <p:nvSpPr>
          <p:cNvPr id="7" name="Rectangle 6"/>
          <p:cNvSpPr/>
          <p:nvPr/>
        </p:nvSpPr>
        <p:spPr>
          <a:xfrm>
            <a:off x="8120061" y="15048592"/>
            <a:ext cx="1228566" cy="7078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1" name="Picture 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42941" y="15937958"/>
            <a:ext cx="124301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2" name="Picture 3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42941" y="16941828"/>
            <a:ext cx="124301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3" name="Picture 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50937" y="17786569"/>
            <a:ext cx="1243013" cy="1294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4251550" y="15744764"/>
            <a:ext cx="1708912" cy="830997"/>
          </a:xfrm>
          <a:prstGeom prst="rect">
            <a:avLst/>
          </a:prstGeom>
          <a:noFill/>
        </p:spPr>
        <p:txBody>
          <a:bodyPr wrap="square" rtlCol="0">
            <a:spAutoFit/>
          </a:bodyPr>
          <a:lstStyle/>
          <a:p>
            <a:pPr algn="ctr"/>
            <a:r>
              <a:rPr lang="en-US" sz="2400" dirty="0" smtClean="0">
                <a:solidFill>
                  <a:srgbClr val="000000"/>
                </a:solidFill>
              </a:rPr>
              <a:t>Random Forest </a:t>
            </a:r>
            <a:endParaRPr lang="en-US" sz="2400" dirty="0">
              <a:solidFill>
                <a:srgbClr val="000000"/>
              </a:solidFill>
            </a:endParaRPr>
          </a:p>
        </p:txBody>
      </p:sp>
      <p:sp>
        <p:nvSpPr>
          <p:cNvPr id="73" name="Text Placeholder 1"/>
          <p:cNvSpPr txBox="1">
            <a:spLocks/>
          </p:cNvSpPr>
          <p:nvPr/>
        </p:nvSpPr>
        <p:spPr>
          <a:xfrm>
            <a:off x="18381030" y="9991774"/>
            <a:ext cx="5037666" cy="1586654"/>
          </a:xfrm>
          <a:prstGeom prst="rect">
            <a:avLst/>
          </a:prstGeom>
        </p:spPr>
        <p:txBody>
          <a:bodyPr>
            <a:noAutofit/>
          </a:bodyPr>
          <a:lst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2900" indent="-342900">
              <a:spcBef>
                <a:spcPts val="200"/>
              </a:spcBef>
              <a:buClr>
                <a:srgbClr val="EAA24A"/>
              </a:buClr>
              <a:buFont typeface="Webdings" panose="05030102010509060703" pitchFamily="18" charset="2"/>
              <a:buChar char="4"/>
            </a:pPr>
            <a:r>
              <a:rPr lang="en-US" sz="2800" b="1" dirty="0" smtClean="0">
                <a:solidFill>
                  <a:schemeClr val="bg2">
                    <a:lumMod val="50000"/>
                  </a:schemeClr>
                </a:solidFill>
              </a:rPr>
              <a:t>Tropical Rainfall Measuring Mission </a:t>
            </a:r>
            <a:r>
              <a:rPr lang="en-US" sz="2800" dirty="0" smtClean="0">
                <a:solidFill>
                  <a:schemeClr val="bg2">
                    <a:lumMod val="50000"/>
                  </a:schemeClr>
                </a:solidFill>
              </a:rPr>
              <a:t>(TRMM) - NASA/JAXA</a:t>
            </a:r>
          </a:p>
        </p:txBody>
      </p:sp>
      <p:pic>
        <p:nvPicPr>
          <p:cNvPr id="74" name="Picture 7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797380" y="10832365"/>
            <a:ext cx="2467003" cy="2103120"/>
          </a:xfrm>
          <a:prstGeom prst="rect">
            <a:avLst/>
          </a:prstGeom>
        </p:spPr>
      </p:pic>
      <p:pic>
        <p:nvPicPr>
          <p:cNvPr id="19" name="Picture 1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616087" y="11699421"/>
            <a:ext cx="3903436" cy="2147980"/>
          </a:xfrm>
          <a:prstGeom prst="rect">
            <a:avLst/>
          </a:prstGeom>
        </p:spPr>
      </p:pic>
      <p:pic>
        <p:nvPicPr>
          <p:cNvPr id="1077" name="Picture 5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15173" y="15423823"/>
            <a:ext cx="349885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2244328" y="17574783"/>
            <a:ext cx="2440540" cy="400110"/>
          </a:xfrm>
          <a:prstGeom prst="rect">
            <a:avLst/>
          </a:prstGeom>
        </p:spPr>
        <p:txBody>
          <a:bodyPr wrap="none">
            <a:spAutoFit/>
          </a:bodyPr>
          <a:lstStyle/>
          <a:p>
            <a:pPr lvl="0" algn="ctr"/>
            <a:r>
              <a:rPr lang="en-US" sz="2000" b="1" dirty="0" smtClean="0">
                <a:solidFill>
                  <a:srgbClr val="000000"/>
                </a:solidFill>
              </a:rPr>
              <a:t>Dependent Variables</a:t>
            </a:r>
            <a:endParaRPr lang="en-US" sz="2000" b="1" dirty="0">
              <a:solidFill>
                <a:srgbClr val="000000"/>
              </a:solidFill>
            </a:endParaRPr>
          </a:p>
        </p:txBody>
      </p:sp>
      <p:grpSp>
        <p:nvGrpSpPr>
          <p:cNvPr id="84" name="Group 83"/>
          <p:cNvGrpSpPr/>
          <p:nvPr/>
        </p:nvGrpSpPr>
        <p:grpSpPr>
          <a:xfrm>
            <a:off x="7121599" y="4736471"/>
            <a:ext cx="7440398" cy="5034440"/>
            <a:chOff x="0" y="0"/>
            <a:chExt cx="9956819" cy="6503509"/>
          </a:xfrm>
        </p:grpSpPr>
        <p:grpSp>
          <p:nvGrpSpPr>
            <p:cNvPr id="85" name="Group 84"/>
            <p:cNvGrpSpPr/>
            <p:nvPr/>
          </p:nvGrpSpPr>
          <p:grpSpPr>
            <a:xfrm>
              <a:off x="1214651" y="1160060"/>
              <a:ext cx="8229600" cy="3747135"/>
              <a:chOff x="846161" y="1160060"/>
              <a:chExt cx="8229600" cy="3747135"/>
            </a:xfrm>
          </p:grpSpPr>
          <p:pic>
            <p:nvPicPr>
              <p:cNvPr id="88" name="Picture 8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46161" y="1160060"/>
                <a:ext cx="8229600" cy="3747135"/>
              </a:xfrm>
              <a:prstGeom prst="rect">
                <a:avLst/>
              </a:prstGeom>
              <a:ln w="38100"/>
            </p:spPr>
            <p:style>
              <a:lnRef idx="2">
                <a:schemeClr val="accent4"/>
              </a:lnRef>
              <a:fillRef idx="1">
                <a:schemeClr val="lt1"/>
              </a:fillRef>
              <a:effectRef idx="0">
                <a:schemeClr val="accent4"/>
              </a:effectRef>
              <a:fontRef idx="minor">
                <a:schemeClr val="dk1"/>
              </a:fontRef>
            </p:style>
          </p:pic>
          <p:cxnSp>
            <p:nvCxnSpPr>
              <p:cNvPr id="89" name="Straight Connector 88"/>
              <p:cNvCxnSpPr/>
              <p:nvPr/>
            </p:nvCxnSpPr>
            <p:spPr>
              <a:xfrm flipV="1">
                <a:off x="2374710" y="3439236"/>
                <a:ext cx="540109" cy="226060"/>
              </a:xfrm>
              <a:prstGeom prst="line">
                <a:avLst/>
              </a:prstGeom>
              <a:ln w="38100"/>
            </p:spPr>
            <p:style>
              <a:lnRef idx="2">
                <a:schemeClr val="accent4"/>
              </a:lnRef>
              <a:fillRef idx="1">
                <a:schemeClr val="lt1"/>
              </a:fillRef>
              <a:effectRef idx="0">
                <a:schemeClr val="accent4"/>
              </a:effectRef>
              <a:fontRef idx="minor">
                <a:schemeClr val="dk1"/>
              </a:fontRef>
            </p:style>
          </p:cxnSp>
          <p:cxnSp>
            <p:nvCxnSpPr>
              <p:cNvPr id="90" name="Straight Connector 89"/>
              <p:cNvCxnSpPr/>
              <p:nvPr/>
            </p:nvCxnSpPr>
            <p:spPr>
              <a:xfrm flipV="1">
                <a:off x="2975212" y="3780430"/>
                <a:ext cx="382968" cy="561971"/>
              </a:xfrm>
              <a:prstGeom prst="line">
                <a:avLst/>
              </a:prstGeom>
              <a:ln w="38100"/>
            </p:spPr>
            <p:style>
              <a:lnRef idx="2">
                <a:schemeClr val="accent4"/>
              </a:lnRef>
              <a:fillRef idx="1">
                <a:schemeClr val="lt1"/>
              </a:fillRef>
              <a:effectRef idx="0">
                <a:schemeClr val="accent4"/>
              </a:effectRef>
              <a:fontRef idx="minor">
                <a:schemeClr val="dk1"/>
              </a:fontRef>
            </p:style>
          </p:cxnSp>
          <p:cxnSp>
            <p:nvCxnSpPr>
              <p:cNvPr id="91" name="Straight Connector 90"/>
              <p:cNvCxnSpPr/>
              <p:nvPr/>
            </p:nvCxnSpPr>
            <p:spPr>
              <a:xfrm flipV="1">
                <a:off x="6250675" y="1965278"/>
                <a:ext cx="456344" cy="787731"/>
              </a:xfrm>
              <a:prstGeom prst="line">
                <a:avLst/>
              </a:prstGeom>
              <a:ln w="38100"/>
            </p:spPr>
            <p:style>
              <a:lnRef idx="2">
                <a:schemeClr val="accent4"/>
              </a:lnRef>
              <a:fillRef idx="1">
                <a:schemeClr val="lt1"/>
              </a:fillRef>
              <a:effectRef idx="0">
                <a:schemeClr val="accent4"/>
              </a:effectRef>
              <a:fontRef idx="minor">
                <a:schemeClr val="dk1"/>
              </a:fontRef>
            </p:style>
          </p:cxnSp>
          <p:cxnSp>
            <p:nvCxnSpPr>
              <p:cNvPr id="92" name="Straight Connector 91"/>
              <p:cNvCxnSpPr/>
              <p:nvPr/>
            </p:nvCxnSpPr>
            <p:spPr>
              <a:xfrm flipV="1">
                <a:off x="6332561" y="2524836"/>
                <a:ext cx="906257" cy="336475"/>
              </a:xfrm>
              <a:prstGeom prst="line">
                <a:avLst/>
              </a:prstGeom>
              <a:ln w="38100"/>
            </p:spPr>
            <p:style>
              <a:lnRef idx="2">
                <a:schemeClr val="accent4"/>
              </a:lnRef>
              <a:fillRef idx="1">
                <a:schemeClr val="lt1"/>
              </a:fillRef>
              <a:effectRef idx="0">
                <a:schemeClr val="accent4"/>
              </a:effectRef>
              <a:fontRef idx="minor">
                <a:schemeClr val="dk1"/>
              </a:fontRef>
            </p:style>
          </p:cxnSp>
        </p:grpSp>
        <p:pic>
          <p:nvPicPr>
            <p:cNvPr id="86" name="Picture 85"/>
            <p:cNvPicPr>
              <a:picLocks noChangeAspect="1"/>
            </p:cNvPicPr>
            <p:nvPr/>
          </p:nvPicPr>
          <p:blipFill rotWithShape="1">
            <a:blip r:embed="rId18">
              <a:extLst>
                <a:ext uri="{28A0092B-C50C-407E-A947-70E740481C1C}">
                  <a14:useLocalDpi xmlns:a14="http://schemas.microsoft.com/office/drawing/2010/main" val="0"/>
                </a:ext>
              </a:extLst>
            </a:blip>
            <a:srcRect l="12400" t="1394" r="3092" b="4139"/>
            <a:stretch/>
          </p:blipFill>
          <p:spPr bwMode="auto">
            <a:xfrm>
              <a:off x="0" y="3207224"/>
              <a:ext cx="3578225" cy="3296285"/>
            </a:xfrm>
            <a:prstGeom prst="ellipse">
              <a:avLst/>
            </a:prstGeom>
            <a:ln w="38100"/>
            <a:extLst>
              <a:ext uri="{53640926-AAD7-44D8-BBD7-CCE9431645EC}">
                <a14:shadowObscured xmlns:a14="http://schemas.microsoft.com/office/drawing/2010/main"/>
              </a:ext>
            </a:extLst>
          </p:spPr>
          <p:style>
            <a:lnRef idx="2">
              <a:schemeClr val="accent4"/>
            </a:lnRef>
            <a:fillRef idx="1">
              <a:schemeClr val="lt1"/>
            </a:fillRef>
            <a:effectRef idx="0">
              <a:schemeClr val="accent4"/>
            </a:effectRef>
            <a:fontRef idx="minor">
              <a:schemeClr val="dk1"/>
            </a:fontRef>
          </p:style>
        </p:pic>
        <p:pic>
          <p:nvPicPr>
            <p:cNvPr id="87" name="Picture 86"/>
            <p:cNvPicPr>
              <a:picLocks noChangeAspect="1"/>
            </p:cNvPicPr>
            <p:nvPr/>
          </p:nvPicPr>
          <p:blipFill rotWithShape="1">
            <a:blip r:embed="rId19">
              <a:extLst>
                <a:ext uri="{28A0092B-C50C-407E-A947-70E740481C1C}">
                  <a14:useLocalDpi xmlns:a14="http://schemas.microsoft.com/office/drawing/2010/main" val="0"/>
                </a:ext>
              </a:extLst>
            </a:blip>
            <a:srcRect l="7578" t="2542" r="6984" b="3966"/>
            <a:stretch/>
          </p:blipFill>
          <p:spPr bwMode="auto">
            <a:xfrm>
              <a:off x="6346209" y="0"/>
              <a:ext cx="3610610" cy="3213100"/>
            </a:xfrm>
            <a:prstGeom prst="ellipse">
              <a:avLst/>
            </a:prstGeom>
            <a:ln w="38100"/>
            <a:extLst>
              <a:ext uri="{53640926-AAD7-44D8-BBD7-CCE9431645EC}">
                <a14:shadowObscured xmlns:a14="http://schemas.microsoft.com/office/drawing/2010/main"/>
              </a:ext>
            </a:extLst>
          </p:spPr>
          <p:style>
            <a:lnRef idx="2">
              <a:schemeClr val="accent4"/>
            </a:lnRef>
            <a:fillRef idx="1">
              <a:schemeClr val="lt1"/>
            </a:fillRef>
            <a:effectRef idx="0">
              <a:schemeClr val="accent4"/>
            </a:effectRef>
            <a:fontRef idx="minor">
              <a:schemeClr val="dk1"/>
            </a:fontRef>
          </p:style>
        </p:pic>
      </p:grpSp>
      <p:sp>
        <p:nvSpPr>
          <p:cNvPr id="43" name="Rectangle 42"/>
          <p:cNvSpPr/>
          <p:nvPr/>
        </p:nvSpPr>
        <p:spPr>
          <a:xfrm>
            <a:off x="2144780" y="15459274"/>
            <a:ext cx="2623282" cy="400110"/>
          </a:xfrm>
          <a:prstGeom prst="rect">
            <a:avLst/>
          </a:prstGeom>
        </p:spPr>
        <p:txBody>
          <a:bodyPr wrap="none">
            <a:spAutoFit/>
          </a:bodyPr>
          <a:lstStyle/>
          <a:p>
            <a:pPr lvl="0" algn="ctr"/>
            <a:r>
              <a:rPr lang="en-US" sz="2000" b="1" dirty="0" smtClean="0">
                <a:solidFill>
                  <a:srgbClr val="000000"/>
                </a:solidFill>
              </a:rPr>
              <a:t>Independent </a:t>
            </a:r>
            <a:r>
              <a:rPr lang="en-US" sz="2000" b="1" dirty="0">
                <a:solidFill>
                  <a:srgbClr val="000000"/>
                </a:solidFill>
              </a:rPr>
              <a:t>Variables</a:t>
            </a:r>
          </a:p>
        </p:txBody>
      </p:sp>
      <p:pic>
        <p:nvPicPr>
          <p:cNvPr id="1079" name="Picture 55"/>
          <p:cNvPicPr>
            <a:picLocks noChangeAspect="1" noChangeArrowheads="1"/>
          </p:cNvPicPr>
          <p:nvPr/>
        </p:nvPicPr>
        <p:blipFill>
          <a:blip r:embed="rId20">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12906545" y="15190554"/>
            <a:ext cx="1804987"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0" name="Picture 56"/>
          <p:cNvPicPr>
            <a:picLocks noChangeAspect="1" noChangeArrowheads="1"/>
          </p:cNvPicPr>
          <p:nvPr/>
        </p:nvPicPr>
        <p:blipFill>
          <a:blip r:embed="rId20">
            <a:duotone>
              <a:prstClr val="black"/>
              <a:srgbClr val="92D050">
                <a:tint val="45000"/>
                <a:satMod val="400000"/>
              </a:srgbClr>
            </a:duotone>
            <a:extLst>
              <a:ext uri="{28A0092B-C50C-407E-A947-70E740481C1C}">
                <a14:useLocalDpi xmlns:a14="http://schemas.microsoft.com/office/drawing/2010/main" val="0"/>
              </a:ext>
            </a:extLst>
          </a:blip>
          <a:srcRect/>
          <a:stretch>
            <a:fillRect/>
          </a:stretch>
        </p:blipFill>
        <p:spPr bwMode="auto">
          <a:xfrm>
            <a:off x="12906545" y="15667613"/>
            <a:ext cx="1804987"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1" name="Picture 5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925823" y="15423823"/>
            <a:ext cx="1804987"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2" name="Picture 58"/>
          <p:cNvPicPr>
            <a:picLocks noChangeAspect="1" noChangeArrowheads="1"/>
          </p:cNvPicPr>
          <p:nvPr/>
        </p:nvPicPr>
        <p:blipFill>
          <a:blip r:embed="rId21">
            <a:duotone>
              <a:prstClr val="black"/>
              <a:srgbClr val="00B0F0">
                <a:tint val="45000"/>
                <a:satMod val="400000"/>
              </a:srgbClr>
            </a:duotone>
            <a:extLst>
              <a:ext uri="{28A0092B-C50C-407E-A947-70E740481C1C}">
                <a14:useLocalDpi xmlns:a14="http://schemas.microsoft.com/office/drawing/2010/main" val="0"/>
              </a:ext>
            </a:extLst>
          </a:blip>
          <a:srcRect/>
          <a:stretch>
            <a:fillRect/>
          </a:stretch>
        </p:blipFill>
        <p:spPr bwMode="auto">
          <a:xfrm>
            <a:off x="12906545" y="16168380"/>
            <a:ext cx="1804987"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3" name="Picture 59"/>
          <p:cNvPicPr>
            <a:picLocks noChangeAspect="1" noChangeArrowheads="1"/>
          </p:cNvPicPr>
          <p:nvPr/>
        </p:nvPicPr>
        <p:blipFill>
          <a:blip r:embed="rId21">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12906545" y="15924698"/>
            <a:ext cx="1804987"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4" name="Picture 60"/>
          <p:cNvPicPr>
            <a:picLocks noChangeAspect="1" noChangeArrowheads="1"/>
          </p:cNvPicPr>
          <p:nvPr/>
        </p:nvPicPr>
        <p:blipFill>
          <a:blip r:embed="rId21">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2925823" y="16398864"/>
            <a:ext cx="1804987"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6" name="Picture 6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315549" y="17168615"/>
            <a:ext cx="4583018" cy="153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Rectangle 56"/>
          <p:cNvSpPr/>
          <p:nvPr/>
        </p:nvSpPr>
        <p:spPr>
          <a:xfrm>
            <a:off x="12390310" y="17228580"/>
            <a:ext cx="4359342" cy="1323439"/>
          </a:xfrm>
          <a:prstGeom prst="rect">
            <a:avLst/>
          </a:prstGeom>
        </p:spPr>
        <p:txBody>
          <a:bodyPr wrap="square">
            <a:spAutoFit/>
          </a:bodyPr>
          <a:lstStyle/>
          <a:p>
            <a:pPr lvl="0" algn="ctr"/>
            <a:r>
              <a:rPr lang="en-US" sz="2000" dirty="0" smtClean="0">
                <a:solidFill>
                  <a:srgbClr val="000000"/>
                </a:solidFill>
              </a:rPr>
              <a:t>Random Forest is used because it has been proven to be robust and flexible, as well as avoids overfitting and sensitivity problems according to Park et al (2016)</a:t>
            </a:r>
            <a:endParaRPr lang="en-US" sz="2000" dirty="0">
              <a:solidFill>
                <a:srgbClr val="000000"/>
              </a:solidFill>
            </a:endParaRPr>
          </a:p>
        </p:txBody>
      </p:sp>
      <p:pic>
        <p:nvPicPr>
          <p:cNvPr id="1087" name="Picture 6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270600" y="16398863"/>
            <a:ext cx="6826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887514" y="10094691"/>
            <a:ext cx="10256512" cy="3562194"/>
          </a:xfrm>
          <a:prstGeom prst="rect">
            <a:avLst/>
          </a:prstGeom>
          <a:noFill/>
        </p:spPr>
        <p:txBody>
          <a:bodyPr wrap="square" rtlCol="0">
            <a:spAutoFit/>
          </a:bodyPr>
          <a:lstStyle/>
          <a:p>
            <a:r>
              <a:rPr lang="en-US" sz="2800" dirty="0"/>
              <a:t>Global Precipitation Climatology Centre (GPCC) in situ drought index product were used to create novel drought models through </a:t>
            </a:r>
            <a:r>
              <a:rPr lang="en-US" sz="2800" dirty="0" smtClean="0"/>
              <a:t>a machine </a:t>
            </a:r>
            <a:r>
              <a:rPr lang="en-US" sz="2800" dirty="0"/>
              <a:t>learning </a:t>
            </a:r>
            <a:r>
              <a:rPr lang="en-US" sz="2800" dirty="0" smtClean="0"/>
              <a:t>approach. </a:t>
            </a:r>
            <a:r>
              <a:rPr lang="en-US" sz="2800" dirty="0"/>
              <a:t>The models </a:t>
            </a:r>
            <a:r>
              <a:rPr lang="en-US" sz="2700" dirty="0" smtClean="0"/>
              <a:t>were </a:t>
            </a:r>
            <a:r>
              <a:rPr lang="en-US" sz="2700" dirty="0"/>
              <a:t>tested on two </a:t>
            </a:r>
            <a:r>
              <a:rPr lang="en-US" sz="2700" dirty="0" smtClean="0"/>
              <a:t>regions between 2002 and 2014: Central </a:t>
            </a:r>
            <a:r>
              <a:rPr lang="en-US" sz="2700" dirty="0"/>
              <a:t>America and </a:t>
            </a:r>
            <a:r>
              <a:rPr lang="en-US" sz="2700" dirty="0" smtClean="0"/>
              <a:t>the Middle East Levant region. The 14th Weather Squadron will take the models to use in their current operational procedures.</a:t>
            </a:r>
            <a:endParaRPr lang="en-US" sz="2700" dirty="0" smtClean="0">
              <a:solidFill>
                <a:schemeClr val="tx1">
                  <a:lumMod val="75000"/>
                </a:schemeClr>
              </a:solidFill>
            </a:endParaRPr>
          </a:p>
          <a:p>
            <a:endParaRPr lang="en-US" dirty="0"/>
          </a:p>
        </p:txBody>
      </p:sp>
      <p:pic>
        <p:nvPicPr>
          <p:cNvPr id="20" name="Picture 1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1972504" y="31194938"/>
            <a:ext cx="1737360" cy="1737360"/>
          </a:xfrm>
          <a:prstGeom prst="rect">
            <a:avLst/>
          </a:prstGeom>
        </p:spPr>
      </p:pic>
      <p:sp>
        <p:nvSpPr>
          <p:cNvPr id="56" name="TextBox 55"/>
          <p:cNvSpPr txBox="1"/>
          <p:nvPr/>
        </p:nvSpPr>
        <p:spPr>
          <a:xfrm>
            <a:off x="12889455" y="30460334"/>
            <a:ext cx="9688168" cy="3000821"/>
          </a:xfrm>
          <a:prstGeom prst="rect">
            <a:avLst/>
          </a:prstGeom>
          <a:noFill/>
        </p:spPr>
        <p:txBody>
          <a:bodyPr wrap="square" rtlCol="0">
            <a:spAutoFit/>
          </a:bodyPr>
          <a:lstStyle/>
          <a:p>
            <a:pPr lvl="0"/>
            <a:r>
              <a:rPr lang="en-US" sz="2700" dirty="0">
                <a:solidFill>
                  <a:srgbClr val="767171">
                    <a:lumMod val="75000"/>
                  </a:srgbClr>
                </a:solidFill>
              </a:rPr>
              <a:t>We would also like to acknowledge the following for their contribution: Kelly Meehan, Michael Kruk, Michael Brewer, Rob Blevins, James Adams, </a:t>
            </a:r>
            <a:r>
              <a:rPr lang="en-US" sz="2700" dirty="0" smtClean="0">
                <a:solidFill>
                  <a:srgbClr val="767171">
                    <a:lumMod val="75000"/>
                  </a:srgbClr>
                </a:solidFill>
              </a:rPr>
              <a:t>other NOAA NCEI </a:t>
            </a:r>
            <a:r>
              <a:rPr lang="en-US" sz="2700" dirty="0">
                <a:solidFill>
                  <a:srgbClr val="767171">
                    <a:lumMod val="75000"/>
                  </a:srgbClr>
                </a:solidFill>
              </a:rPr>
              <a:t>Employees, and the 14</a:t>
            </a:r>
            <a:r>
              <a:rPr lang="en-US" sz="2700" baseline="30000" dirty="0">
                <a:solidFill>
                  <a:srgbClr val="767171">
                    <a:lumMod val="75000"/>
                  </a:srgbClr>
                </a:solidFill>
              </a:rPr>
              <a:t>th</a:t>
            </a:r>
            <a:r>
              <a:rPr lang="en-US" sz="2700" dirty="0">
                <a:solidFill>
                  <a:srgbClr val="767171">
                    <a:lumMod val="75000"/>
                  </a:srgbClr>
                </a:solidFill>
              </a:rPr>
              <a:t> Weather </a:t>
            </a:r>
            <a:r>
              <a:rPr lang="en-US" sz="2700" dirty="0" smtClean="0">
                <a:solidFill>
                  <a:srgbClr val="767171">
                    <a:lumMod val="75000"/>
                  </a:srgbClr>
                </a:solidFill>
              </a:rPr>
              <a:t>Squadron </a:t>
            </a:r>
          </a:p>
          <a:p>
            <a:pPr lvl="0"/>
            <a:endParaRPr lang="en-US" sz="2700" dirty="0" smtClean="0">
              <a:solidFill>
                <a:srgbClr val="767171">
                  <a:lumMod val="75000"/>
                </a:srgbClr>
              </a:solidFill>
            </a:endParaRPr>
          </a:p>
          <a:p>
            <a:pPr lvl="0"/>
            <a:r>
              <a:rPr lang="en-US" sz="2700" dirty="0" smtClean="0">
                <a:solidFill>
                  <a:schemeClr val="tx1">
                    <a:lumMod val="75000"/>
                  </a:schemeClr>
                </a:solidFill>
              </a:rPr>
              <a:t>Previous </a:t>
            </a:r>
            <a:r>
              <a:rPr lang="en-US" sz="2700" dirty="0">
                <a:solidFill>
                  <a:schemeClr val="tx1">
                    <a:lumMod val="75000"/>
                  </a:schemeClr>
                </a:solidFill>
              </a:rPr>
              <a:t>contributors: Christie Stevens and Hayley </a:t>
            </a:r>
            <a:r>
              <a:rPr lang="en-US" sz="2700" dirty="0" err="1">
                <a:solidFill>
                  <a:schemeClr val="tx1">
                    <a:lumMod val="75000"/>
                  </a:schemeClr>
                </a:solidFill>
              </a:rPr>
              <a:t>Hajic</a:t>
            </a:r>
            <a:endParaRPr lang="en-US" sz="2700" dirty="0">
              <a:solidFill>
                <a:schemeClr val="tx1">
                  <a:lumMod val="75000"/>
                </a:schemeClr>
              </a:solidFill>
            </a:endParaRPr>
          </a:p>
          <a:p>
            <a:pPr lvl="0"/>
            <a:endParaRPr lang="en-US" sz="2700" dirty="0">
              <a:solidFill>
                <a:srgbClr val="767171">
                  <a:lumMod val="75000"/>
                </a:srgbClr>
              </a:solidFill>
            </a:endParaRPr>
          </a:p>
        </p:txBody>
      </p:sp>
      <p:sp>
        <p:nvSpPr>
          <p:cNvPr id="58" name="TextBox 57"/>
          <p:cNvSpPr txBox="1"/>
          <p:nvPr/>
        </p:nvSpPr>
        <p:spPr>
          <a:xfrm>
            <a:off x="12836908" y="33022946"/>
            <a:ext cx="10913727" cy="2423420"/>
          </a:xfrm>
          <a:prstGeom prst="rect">
            <a:avLst/>
          </a:prstGeom>
          <a:noFill/>
        </p:spPr>
        <p:txBody>
          <a:bodyPr wrap="square" rtlCol="0">
            <a:spAutoFit/>
          </a:bodyPr>
          <a:lstStyle/>
          <a:p>
            <a:endParaRPr lang="en-US" sz="2700" i="1" dirty="0" smtClean="0">
              <a:solidFill>
                <a:srgbClr val="767171"/>
              </a:solidFill>
            </a:endParaRPr>
          </a:p>
          <a:p>
            <a:pPr lvl="0"/>
            <a:r>
              <a:rPr lang="en-US" sz="1600" i="1" dirty="0" smtClean="0">
                <a:solidFill>
                  <a:srgbClr val="767171"/>
                </a:solidFill>
              </a:rPr>
              <a:t>This </a:t>
            </a:r>
            <a:r>
              <a:rPr lang="en-US" sz="1600" i="1" dirty="0">
                <a:solidFill>
                  <a:srgbClr val="767171"/>
                </a:solidFill>
              </a:rPr>
              <a:t>material is based upon work supported by NASA through contract NNL11AA00B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endParaRPr lang="en-US" dirty="0"/>
          </a:p>
        </p:txBody>
      </p:sp>
      <p:sp>
        <p:nvSpPr>
          <p:cNvPr id="63" name="TextBox 62"/>
          <p:cNvSpPr txBox="1"/>
          <p:nvPr/>
        </p:nvSpPr>
        <p:spPr>
          <a:xfrm>
            <a:off x="1451173" y="19946580"/>
            <a:ext cx="2369102" cy="646331"/>
          </a:xfrm>
          <a:prstGeom prst="rect">
            <a:avLst/>
          </a:prstGeom>
          <a:noFill/>
        </p:spPr>
        <p:txBody>
          <a:bodyPr wrap="square" rtlCol="0">
            <a:spAutoFit/>
          </a:bodyPr>
          <a:lstStyle/>
          <a:p>
            <a:pPr algn="ctr"/>
            <a:r>
              <a:rPr lang="en-US" sz="1800" b="1" dirty="0" smtClean="0"/>
              <a:t>Di 24m Central America, CMORPH</a:t>
            </a:r>
            <a:endParaRPr lang="en-US" sz="1800" b="1" dirty="0"/>
          </a:p>
        </p:txBody>
      </p:sp>
      <p:sp>
        <p:nvSpPr>
          <p:cNvPr id="67" name="Rectangle 66"/>
          <p:cNvSpPr/>
          <p:nvPr/>
        </p:nvSpPr>
        <p:spPr>
          <a:xfrm>
            <a:off x="5576990" y="19970002"/>
            <a:ext cx="1939931" cy="646331"/>
          </a:xfrm>
          <a:prstGeom prst="rect">
            <a:avLst/>
          </a:prstGeom>
        </p:spPr>
        <p:txBody>
          <a:bodyPr wrap="square">
            <a:spAutoFit/>
          </a:bodyPr>
          <a:lstStyle/>
          <a:p>
            <a:pPr algn="ctr"/>
            <a:r>
              <a:rPr lang="it-IT" sz="1800" b="1" dirty="0"/>
              <a:t>Di 24m Central America, </a:t>
            </a:r>
            <a:r>
              <a:rPr lang="it-IT" sz="1800" b="1" dirty="0" smtClean="0"/>
              <a:t>TRMM</a:t>
            </a:r>
            <a:endParaRPr lang="it-IT" sz="1800" b="1" dirty="0"/>
          </a:p>
        </p:txBody>
      </p:sp>
      <p:sp>
        <p:nvSpPr>
          <p:cNvPr id="68" name="TextBox 67"/>
          <p:cNvSpPr txBox="1"/>
          <p:nvPr/>
        </p:nvSpPr>
        <p:spPr>
          <a:xfrm>
            <a:off x="2919297" y="22920852"/>
            <a:ext cx="1444929" cy="584775"/>
          </a:xfrm>
          <a:prstGeom prst="rect">
            <a:avLst/>
          </a:prstGeom>
          <a:noFill/>
        </p:spPr>
        <p:txBody>
          <a:bodyPr wrap="square" rtlCol="0">
            <a:spAutoFit/>
          </a:bodyPr>
          <a:lstStyle/>
          <a:p>
            <a:r>
              <a:rPr lang="en-US" sz="1600" b="1" dirty="0">
                <a:solidFill>
                  <a:srgbClr val="C00000"/>
                </a:solidFill>
              </a:rPr>
              <a:t>R</a:t>
            </a:r>
            <a:r>
              <a:rPr lang="en-US" sz="1600" b="1" baseline="30000" dirty="0">
                <a:solidFill>
                  <a:srgbClr val="C00000"/>
                </a:solidFill>
              </a:rPr>
              <a:t>2</a:t>
            </a:r>
            <a:r>
              <a:rPr lang="en-US" sz="1600" b="1" dirty="0">
                <a:solidFill>
                  <a:srgbClr val="C00000"/>
                </a:solidFill>
              </a:rPr>
              <a:t> = </a:t>
            </a:r>
            <a:r>
              <a:rPr lang="en-US" sz="1600" b="1" dirty="0" smtClean="0">
                <a:solidFill>
                  <a:srgbClr val="C00000"/>
                </a:solidFill>
              </a:rPr>
              <a:t>0.153</a:t>
            </a:r>
            <a:endParaRPr lang="en-US" sz="1600" b="1" dirty="0">
              <a:solidFill>
                <a:srgbClr val="C00000"/>
              </a:solidFill>
            </a:endParaRPr>
          </a:p>
          <a:p>
            <a:r>
              <a:rPr lang="en-US" sz="1600" b="1" dirty="0">
                <a:solidFill>
                  <a:srgbClr val="C00000"/>
                </a:solidFill>
              </a:rPr>
              <a:t>RMSE = </a:t>
            </a:r>
            <a:r>
              <a:rPr lang="en-US" sz="1600" b="1" dirty="0" smtClean="0">
                <a:solidFill>
                  <a:srgbClr val="C00000"/>
                </a:solidFill>
              </a:rPr>
              <a:t>1.031</a:t>
            </a:r>
          </a:p>
        </p:txBody>
      </p:sp>
      <p:sp>
        <p:nvSpPr>
          <p:cNvPr id="69" name="Rectangle 68"/>
          <p:cNvSpPr/>
          <p:nvPr/>
        </p:nvSpPr>
        <p:spPr>
          <a:xfrm>
            <a:off x="6701670" y="22946978"/>
            <a:ext cx="1488325" cy="584775"/>
          </a:xfrm>
          <a:prstGeom prst="rect">
            <a:avLst/>
          </a:prstGeom>
        </p:spPr>
        <p:txBody>
          <a:bodyPr wrap="square">
            <a:spAutoFit/>
          </a:bodyPr>
          <a:lstStyle/>
          <a:p>
            <a:r>
              <a:rPr lang="en-US" sz="1600" b="1" dirty="0">
                <a:solidFill>
                  <a:srgbClr val="C00000"/>
                </a:solidFill>
              </a:rPr>
              <a:t>R</a:t>
            </a:r>
            <a:r>
              <a:rPr lang="en-US" sz="1600" b="1" baseline="30000" dirty="0">
                <a:solidFill>
                  <a:srgbClr val="C00000"/>
                </a:solidFill>
              </a:rPr>
              <a:t>2</a:t>
            </a:r>
            <a:r>
              <a:rPr lang="en-US" sz="1600" b="1" dirty="0">
                <a:solidFill>
                  <a:srgbClr val="C00000"/>
                </a:solidFill>
              </a:rPr>
              <a:t> = </a:t>
            </a:r>
            <a:r>
              <a:rPr lang="en-US" sz="1600" b="1" dirty="0" smtClean="0">
                <a:solidFill>
                  <a:srgbClr val="C00000"/>
                </a:solidFill>
              </a:rPr>
              <a:t>0.185</a:t>
            </a:r>
            <a:endParaRPr lang="en-US" sz="1600" b="1" dirty="0">
              <a:solidFill>
                <a:srgbClr val="C00000"/>
              </a:solidFill>
            </a:endParaRPr>
          </a:p>
          <a:p>
            <a:r>
              <a:rPr lang="en-US" sz="1600" b="1" dirty="0">
                <a:solidFill>
                  <a:srgbClr val="C00000"/>
                </a:solidFill>
              </a:rPr>
              <a:t>RMSE = </a:t>
            </a:r>
            <a:r>
              <a:rPr lang="en-US" sz="1600" b="1" dirty="0" smtClean="0">
                <a:solidFill>
                  <a:srgbClr val="C00000"/>
                </a:solidFill>
              </a:rPr>
              <a:t>1.022</a:t>
            </a:r>
            <a:endParaRPr lang="en-US" sz="1600" b="1" dirty="0">
              <a:solidFill>
                <a:srgbClr val="C00000"/>
              </a:solidFill>
            </a:endParaRPr>
          </a:p>
        </p:txBody>
      </p:sp>
      <p:sp>
        <p:nvSpPr>
          <p:cNvPr id="71" name="TextBox 70"/>
          <p:cNvSpPr txBox="1"/>
          <p:nvPr/>
        </p:nvSpPr>
        <p:spPr>
          <a:xfrm rot="16200000">
            <a:off x="195243" y="21712716"/>
            <a:ext cx="1040743" cy="369332"/>
          </a:xfrm>
          <a:prstGeom prst="rect">
            <a:avLst/>
          </a:prstGeom>
          <a:noFill/>
        </p:spPr>
        <p:txBody>
          <a:bodyPr wrap="square" rtlCol="0">
            <a:spAutoFit/>
          </a:bodyPr>
          <a:lstStyle/>
          <a:p>
            <a:r>
              <a:rPr lang="en-US" sz="1800" dirty="0" smtClean="0"/>
              <a:t>Di 24m</a:t>
            </a:r>
            <a:endParaRPr lang="en-US" sz="1800" dirty="0"/>
          </a:p>
        </p:txBody>
      </p:sp>
      <p:sp>
        <p:nvSpPr>
          <p:cNvPr id="72" name="TextBox 71"/>
          <p:cNvSpPr txBox="1"/>
          <p:nvPr/>
        </p:nvSpPr>
        <p:spPr>
          <a:xfrm>
            <a:off x="2096962" y="23617872"/>
            <a:ext cx="1077524" cy="369332"/>
          </a:xfrm>
          <a:prstGeom prst="rect">
            <a:avLst/>
          </a:prstGeom>
          <a:noFill/>
        </p:spPr>
        <p:txBody>
          <a:bodyPr wrap="square" rtlCol="0">
            <a:spAutoFit/>
          </a:bodyPr>
          <a:lstStyle/>
          <a:p>
            <a:r>
              <a:rPr lang="en-US" sz="1800" dirty="0" smtClean="0"/>
              <a:t>Predicted</a:t>
            </a:r>
            <a:endParaRPr lang="en-US" sz="6600" dirty="0"/>
          </a:p>
        </p:txBody>
      </p:sp>
      <p:sp>
        <p:nvSpPr>
          <p:cNvPr id="75" name="Rectangle 74"/>
          <p:cNvSpPr/>
          <p:nvPr/>
        </p:nvSpPr>
        <p:spPr>
          <a:xfrm>
            <a:off x="5927763" y="23668110"/>
            <a:ext cx="1135266" cy="369332"/>
          </a:xfrm>
          <a:prstGeom prst="rect">
            <a:avLst/>
          </a:prstGeom>
        </p:spPr>
        <p:txBody>
          <a:bodyPr wrap="square">
            <a:spAutoFit/>
          </a:bodyPr>
          <a:lstStyle/>
          <a:p>
            <a:r>
              <a:rPr lang="en-US" sz="1800" dirty="0"/>
              <a:t>Predicted</a:t>
            </a:r>
          </a:p>
        </p:txBody>
      </p:sp>
      <p:sp>
        <p:nvSpPr>
          <p:cNvPr id="76" name="Rectangle 75"/>
          <p:cNvSpPr/>
          <p:nvPr/>
        </p:nvSpPr>
        <p:spPr>
          <a:xfrm rot="16200000">
            <a:off x="4087022" y="21834846"/>
            <a:ext cx="1070951" cy="369332"/>
          </a:xfrm>
          <a:prstGeom prst="rect">
            <a:avLst/>
          </a:prstGeom>
        </p:spPr>
        <p:txBody>
          <a:bodyPr wrap="square">
            <a:spAutoFit/>
          </a:bodyPr>
          <a:lstStyle/>
          <a:p>
            <a:r>
              <a:rPr lang="en-US" sz="1800" dirty="0"/>
              <a:t>Di 24m</a:t>
            </a:r>
          </a:p>
        </p:txBody>
      </p:sp>
      <p:pic>
        <p:nvPicPr>
          <p:cNvPr id="1027" name="Picture 3" descr="Z:\NCEI_NASA_DEVELOP\2016\2016FallTerm\LevantClimateII\RF\Levant_DI_Results\1 month\Lev_Di1m_Tm_r2.png"/>
          <p:cNvPicPr>
            <a:picLocks noChangeArrowheads="1"/>
          </p:cNvPicPr>
          <p:nvPr/>
        </p:nvPicPr>
        <p:blipFill rotWithShape="1">
          <a:blip r:embed="rId25">
            <a:extLst>
              <a:ext uri="{28A0092B-C50C-407E-A947-70E740481C1C}">
                <a14:useLocalDpi xmlns:a14="http://schemas.microsoft.com/office/drawing/2010/main" val="0"/>
              </a:ext>
            </a:extLst>
          </a:blip>
          <a:srcRect l="2428" b="6850"/>
          <a:stretch/>
        </p:blipFill>
        <p:spPr bwMode="auto">
          <a:xfrm>
            <a:off x="8576368" y="20104113"/>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NCEI_NASA_DEVELOP\2016\2016FallTerm\LevantClimateII\RF\Levant_DI_Results\1 month\Lev_Di1m_Cm_r2.png"/>
          <p:cNvPicPr>
            <a:picLocks noChangeArrowheads="1"/>
          </p:cNvPicPr>
          <p:nvPr/>
        </p:nvPicPr>
        <p:blipFill rotWithShape="1">
          <a:blip r:embed="rId26">
            <a:extLst>
              <a:ext uri="{28A0092B-C50C-407E-A947-70E740481C1C}">
                <a14:useLocalDpi xmlns:a14="http://schemas.microsoft.com/office/drawing/2010/main" val="0"/>
              </a:ext>
            </a:extLst>
          </a:blip>
          <a:srcRect l="5065" b="6415"/>
          <a:stretch/>
        </p:blipFill>
        <p:spPr bwMode="auto">
          <a:xfrm>
            <a:off x="12661233" y="20113703"/>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109" name="Rectangle 108"/>
          <p:cNvSpPr/>
          <p:nvPr/>
        </p:nvSpPr>
        <p:spPr>
          <a:xfrm>
            <a:off x="13551858" y="19933042"/>
            <a:ext cx="1877900" cy="646331"/>
          </a:xfrm>
          <a:prstGeom prst="rect">
            <a:avLst/>
          </a:prstGeom>
        </p:spPr>
        <p:txBody>
          <a:bodyPr wrap="square">
            <a:spAutoFit/>
          </a:bodyPr>
          <a:lstStyle/>
          <a:p>
            <a:pPr algn="ctr"/>
            <a:r>
              <a:rPr lang="it-IT" sz="1800" b="1" dirty="0"/>
              <a:t>Di </a:t>
            </a:r>
            <a:r>
              <a:rPr lang="it-IT" sz="1800" b="1" dirty="0" smtClean="0"/>
              <a:t>1m Levant, TRMM</a:t>
            </a:r>
            <a:endParaRPr lang="it-IT" sz="1800" b="1" dirty="0"/>
          </a:p>
        </p:txBody>
      </p:sp>
      <p:sp>
        <p:nvSpPr>
          <p:cNvPr id="110" name="Rectangle 109"/>
          <p:cNvSpPr/>
          <p:nvPr/>
        </p:nvSpPr>
        <p:spPr>
          <a:xfrm>
            <a:off x="9554143" y="19937121"/>
            <a:ext cx="1939931" cy="646331"/>
          </a:xfrm>
          <a:prstGeom prst="rect">
            <a:avLst/>
          </a:prstGeom>
        </p:spPr>
        <p:txBody>
          <a:bodyPr wrap="square">
            <a:spAutoFit/>
          </a:bodyPr>
          <a:lstStyle/>
          <a:p>
            <a:pPr algn="ctr"/>
            <a:r>
              <a:rPr lang="it-IT" sz="1800" b="1" dirty="0"/>
              <a:t>Di </a:t>
            </a:r>
            <a:r>
              <a:rPr lang="it-IT" sz="1800" b="1" dirty="0" smtClean="0"/>
              <a:t>1m Levant, CMORPH</a:t>
            </a:r>
            <a:endParaRPr lang="it-IT" sz="1800" b="1" dirty="0"/>
          </a:p>
        </p:txBody>
      </p:sp>
      <p:sp>
        <p:nvSpPr>
          <p:cNvPr id="77" name="Rectangle 76"/>
          <p:cNvSpPr/>
          <p:nvPr/>
        </p:nvSpPr>
        <p:spPr>
          <a:xfrm>
            <a:off x="14690440" y="22927150"/>
            <a:ext cx="1503444" cy="584775"/>
          </a:xfrm>
          <a:prstGeom prst="rect">
            <a:avLst/>
          </a:prstGeom>
        </p:spPr>
        <p:txBody>
          <a:bodyPr wrap="square">
            <a:spAutoFit/>
          </a:bodyPr>
          <a:lstStyle/>
          <a:p>
            <a:r>
              <a:rPr lang="en-US" sz="1600" b="1" dirty="0">
                <a:solidFill>
                  <a:srgbClr val="C00000"/>
                </a:solidFill>
              </a:rPr>
              <a:t>R</a:t>
            </a:r>
            <a:r>
              <a:rPr lang="en-US" sz="1600" b="1" baseline="30000" dirty="0">
                <a:solidFill>
                  <a:srgbClr val="C00000"/>
                </a:solidFill>
              </a:rPr>
              <a:t>2</a:t>
            </a:r>
            <a:r>
              <a:rPr lang="en-US" sz="1600" b="1" dirty="0">
                <a:solidFill>
                  <a:srgbClr val="C00000"/>
                </a:solidFill>
              </a:rPr>
              <a:t> = </a:t>
            </a:r>
            <a:r>
              <a:rPr lang="en-US" sz="1600" b="1" dirty="0" smtClean="0">
                <a:solidFill>
                  <a:srgbClr val="C00000"/>
                </a:solidFill>
              </a:rPr>
              <a:t>0.485</a:t>
            </a:r>
            <a:endParaRPr lang="en-US" sz="1600" b="1" dirty="0">
              <a:solidFill>
                <a:srgbClr val="C00000"/>
              </a:solidFill>
            </a:endParaRPr>
          </a:p>
          <a:p>
            <a:r>
              <a:rPr lang="en-US" sz="1600" b="1" dirty="0">
                <a:solidFill>
                  <a:srgbClr val="C00000"/>
                </a:solidFill>
              </a:rPr>
              <a:t>RMSE = </a:t>
            </a:r>
            <a:r>
              <a:rPr lang="en-US" sz="1600" b="1" dirty="0" smtClean="0">
                <a:solidFill>
                  <a:srgbClr val="C00000"/>
                </a:solidFill>
              </a:rPr>
              <a:t>0.895</a:t>
            </a:r>
          </a:p>
        </p:txBody>
      </p:sp>
      <p:sp>
        <p:nvSpPr>
          <p:cNvPr id="112" name="Rectangle 111"/>
          <p:cNvSpPr/>
          <p:nvPr/>
        </p:nvSpPr>
        <p:spPr>
          <a:xfrm rot="16200000">
            <a:off x="12194828" y="21732479"/>
            <a:ext cx="781469" cy="369334"/>
          </a:xfrm>
          <a:prstGeom prst="rect">
            <a:avLst/>
          </a:prstGeom>
        </p:spPr>
        <p:txBody>
          <a:bodyPr wrap="square">
            <a:spAutoFit/>
          </a:bodyPr>
          <a:lstStyle/>
          <a:p>
            <a:r>
              <a:rPr lang="en-US" sz="1800" dirty="0"/>
              <a:t>Di 1</a:t>
            </a:r>
            <a:r>
              <a:rPr lang="en-US" sz="1800" dirty="0" smtClean="0"/>
              <a:t>m</a:t>
            </a:r>
            <a:endParaRPr lang="en-US" sz="1800" dirty="0"/>
          </a:p>
        </p:txBody>
      </p:sp>
      <p:sp>
        <p:nvSpPr>
          <p:cNvPr id="78" name="Rectangle 77"/>
          <p:cNvSpPr/>
          <p:nvPr/>
        </p:nvSpPr>
        <p:spPr>
          <a:xfrm>
            <a:off x="14151000" y="23636578"/>
            <a:ext cx="1135266" cy="369332"/>
          </a:xfrm>
          <a:prstGeom prst="rect">
            <a:avLst/>
          </a:prstGeom>
        </p:spPr>
        <p:txBody>
          <a:bodyPr wrap="square">
            <a:spAutoFit/>
          </a:bodyPr>
          <a:lstStyle/>
          <a:p>
            <a:r>
              <a:rPr lang="en-US" sz="1800" dirty="0"/>
              <a:t>Predicted</a:t>
            </a:r>
            <a:endParaRPr lang="en-US" sz="6600" dirty="0"/>
          </a:p>
        </p:txBody>
      </p:sp>
      <p:sp>
        <p:nvSpPr>
          <p:cNvPr id="79" name="Rectangle 78"/>
          <p:cNvSpPr/>
          <p:nvPr/>
        </p:nvSpPr>
        <p:spPr>
          <a:xfrm>
            <a:off x="9956476" y="23633638"/>
            <a:ext cx="1135266" cy="369332"/>
          </a:xfrm>
          <a:prstGeom prst="rect">
            <a:avLst/>
          </a:prstGeom>
        </p:spPr>
        <p:txBody>
          <a:bodyPr wrap="square">
            <a:spAutoFit/>
          </a:bodyPr>
          <a:lstStyle/>
          <a:p>
            <a:r>
              <a:rPr lang="en-US" sz="1800" dirty="0"/>
              <a:t>Predicted</a:t>
            </a:r>
          </a:p>
        </p:txBody>
      </p:sp>
      <p:pic>
        <p:nvPicPr>
          <p:cNvPr id="1029" name="Picture 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303923" y="21471275"/>
            <a:ext cx="477193" cy="9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6" descr="Z:\NCEI_NASA_DEVELOP\2016\2016FallTerm\LevantClimateII\Maps\di9m_tm_cm.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6281464" y="20343806"/>
            <a:ext cx="8324556" cy="3476405"/>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p:cNvSpPr txBox="1"/>
          <p:nvPr/>
        </p:nvSpPr>
        <p:spPr>
          <a:xfrm>
            <a:off x="19178375" y="20071541"/>
            <a:ext cx="2691866" cy="369332"/>
          </a:xfrm>
          <a:prstGeom prst="rect">
            <a:avLst/>
          </a:prstGeom>
          <a:noFill/>
        </p:spPr>
        <p:txBody>
          <a:bodyPr wrap="square" rtlCol="0">
            <a:spAutoFit/>
          </a:bodyPr>
          <a:lstStyle/>
          <a:p>
            <a:r>
              <a:rPr lang="en-US" sz="1800" b="1" dirty="0" smtClean="0"/>
              <a:t>Di 9m and Precipitation</a:t>
            </a:r>
            <a:endParaRPr lang="en-US" sz="1800" b="1" dirty="0"/>
          </a:p>
        </p:txBody>
      </p:sp>
      <p:sp>
        <p:nvSpPr>
          <p:cNvPr id="121" name="Rectangle 120"/>
          <p:cNvSpPr/>
          <p:nvPr/>
        </p:nvSpPr>
        <p:spPr>
          <a:xfrm>
            <a:off x="10654739" y="22905086"/>
            <a:ext cx="1488325" cy="584775"/>
          </a:xfrm>
          <a:prstGeom prst="rect">
            <a:avLst/>
          </a:prstGeom>
        </p:spPr>
        <p:txBody>
          <a:bodyPr wrap="square">
            <a:spAutoFit/>
          </a:bodyPr>
          <a:lstStyle/>
          <a:p>
            <a:r>
              <a:rPr lang="en-US" sz="1600" b="1" dirty="0">
                <a:solidFill>
                  <a:srgbClr val="C00000"/>
                </a:solidFill>
              </a:rPr>
              <a:t>R</a:t>
            </a:r>
            <a:r>
              <a:rPr lang="en-US" sz="1600" b="1" baseline="30000" dirty="0">
                <a:solidFill>
                  <a:srgbClr val="C00000"/>
                </a:solidFill>
              </a:rPr>
              <a:t>2</a:t>
            </a:r>
            <a:r>
              <a:rPr lang="en-US" sz="1600" b="1" dirty="0">
                <a:solidFill>
                  <a:srgbClr val="C00000"/>
                </a:solidFill>
              </a:rPr>
              <a:t> = </a:t>
            </a:r>
            <a:r>
              <a:rPr lang="en-US" sz="1600" b="1" dirty="0" smtClean="0">
                <a:solidFill>
                  <a:srgbClr val="C00000"/>
                </a:solidFill>
              </a:rPr>
              <a:t>0.385</a:t>
            </a:r>
            <a:endParaRPr lang="en-US" sz="1600" b="1" dirty="0">
              <a:solidFill>
                <a:srgbClr val="C00000"/>
              </a:solidFill>
            </a:endParaRPr>
          </a:p>
          <a:p>
            <a:r>
              <a:rPr lang="en-US" sz="1600" b="1" dirty="0">
                <a:solidFill>
                  <a:srgbClr val="C00000"/>
                </a:solidFill>
              </a:rPr>
              <a:t>RMSE = </a:t>
            </a:r>
            <a:r>
              <a:rPr lang="en-US" sz="1600" b="1" dirty="0" smtClean="0">
                <a:solidFill>
                  <a:srgbClr val="C00000"/>
                </a:solidFill>
              </a:rPr>
              <a:t>0.958</a:t>
            </a:r>
            <a:endParaRPr lang="en-US" sz="1600" b="1" dirty="0">
              <a:solidFill>
                <a:srgbClr val="C00000"/>
              </a:solidFill>
            </a:endParaRPr>
          </a:p>
        </p:txBody>
      </p:sp>
      <p:pic>
        <p:nvPicPr>
          <p:cNvPr id="94" name="Picture 93"/>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8311264" y="15558817"/>
            <a:ext cx="5472082" cy="2229367"/>
          </a:xfrm>
          <a:prstGeom prst="rect">
            <a:avLst/>
          </a:prstGeom>
        </p:spPr>
      </p:pic>
      <p:sp>
        <p:nvSpPr>
          <p:cNvPr id="95" name="TextBox 94"/>
          <p:cNvSpPr txBox="1"/>
          <p:nvPr/>
        </p:nvSpPr>
        <p:spPr>
          <a:xfrm>
            <a:off x="1139650" y="24264244"/>
            <a:ext cx="15001949" cy="707886"/>
          </a:xfrm>
          <a:prstGeom prst="rect">
            <a:avLst/>
          </a:prstGeom>
          <a:noFill/>
        </p:spPr>
        <p:txBody>
          <a:bodyPr wrap="square" rtlCol="0">
            <a:spAutoFit/>
          </a:bodyPr>
          <a:lstStyle/>
          <a:p>
            <a:r>
              <a:rPr lang="en-US" sz="2000" b="1" dirty="0" smtClean="0"/>
              <a:t>Figure 1:</a:t>
            </a:r>
            <a:r>
              <a:rPr lang="en-US" sz="2000" dirty="0" smtClean="0"/>
              <a:t> Scatter plots between predicted drought index based on random forest models for 24 month drought index in Central America and 1 month drought index for the Levant region </a:t>
            </a:r>
            <a:endParaRPr lang="en-US" sz="2000" dirty="0"/>
          </a:p>
        </p:txBody>
      </p:sp>
      <p:sp>
        <p:nvSpPr>
          <p:cNvPr id="96" name="TextBox 95"/>
          <p:cNvSpPr txBox="1"/>
          <p:nvPr/>
        </p:nvSpPr>
        <p:spPr>
          <a:xfrm>
            <a:off x="17127670" y="24264244"/>
            <a:ext cx="6783706" cy="1015663"/>
          </a:xfrm>
          <a:prstGeom prst="rect">
            <a:avLst/>
          </a:prstGeom>
          <a:noFill/>
        </p:spPr>
        <p:txBody>
          <a:bodyPr wrap="square" rtlCol="0">
            <a:spAutoFit/>
          </a:bodyPr>
          <a:lstStyle/>
          <a:p>
            <a:r>
              <a:rPr lang="en-US" sz="2000" b="1" dirty="0" smtClean="0"/>
              <a:t>Figure 2: </a:t>
            </a:r>
            <a:r>
              <a:rPr lang="en-US" sz="2000" dirty="0" smtClean="0"/>
              <a:t>9 month drought index (a), scaled CMORPH (b), and scaled TRMM (c), in the Levant region for the entire study period (2002 to 2014</a:t>
            </a:r>
            <a:r>
              <a:rPr lang="en-US" sz="2000" dirty="0" smtClean="0"/>
              <a:t>).</a:t>
            </a:r>
            <a:endParaRPr lang="en-US" sz="2000" b="1" dirty="0"/>
          </a:p>
        </p:txBody>
      </p:sp>
      <p:sp>
        <p:nvSpPr>
          <p:cNvPr id="97" name="TextBox 96"/>
          <p:cNvSpPr txBox="1"/>
          <p:nvPr/>
        </p:nvSpPr>
        <p:spPr>
          <a:xfrm>
            <a:off x="20184441" y="21192344"/>
            <a:ext cx="670164" cy="369332"/>
          </a:xfrm>
          <a:prstGeom prst="rect">
            <a:avLst/>
          </a:prstGeom>
          <a:noFill/>
        </p:spPr>
        <p:txBody>
          <a:bodyPr wrap="square" rtlCol="0">
            <a:spAutoFit/>
          </a:bodyPr>
          <a:lstStyle/>
          <a:p>
            <a:r>
              <a:rPr lang="en-US" sz="1800" b="1" dirty="0" smtClean="0"/>
              <a:t>(a)</a:t>
            </a:r>
            <a:endParaRPr lang="en-US" sz="1800" b="1" dirty="0"/>
          </a:p>
        </p:txBody>
      </p:sp>
      <p:sp>
        <p:nvSpPr>
          <p:cNvPr id="98" name="TextBox 97"/>
          <p:cNvSpPr txBox="1"/>
          <p:nvPr/>
        </p:nvSpPr>
        <p:spPr>
          <a:xfrm>
            <a:off x="20144171" y="22394550"/>
            <a:ext cx="599142" cy="369332"/>
          </a:xfrm>
          <a:prstGeom prst="rect">
            <a:avLst/>
          </a:prstGeom>
          <a:noFill/>
        </p:spPr>
        <p:txBody>
          <a:bodyPr wrap="square" rtlCol="0">
            <a:spAutoFit/>
          </a:bodyPr>
          <a:lstStyle/>
          <a:p>
            <a:r>
              <a:rPr lang="en-US" sz="1800" b="1" dirty="0" smtClean="0"/>
              <a:t>(b)</a:t>
            </a:r>
            <a:endParaRPr lang="en-US" sz="1800" b="1" dirty="0"/>
          </a:p>
        </p:txBody>
      </p:sp>
      <p:sp>
        <p:nvSpPr>
          <p:cNvPr id="99" name="TextBox 98"/>
          <p:cNvSpPr txBox="1"/>
          <p:nvPr/>
        </p:nvSpPr>
        <p:spPr>
          <a:xfrm>
            <a:off x="20160769" y="23553703"/>
            <a:ext cx="640970" cy="369332"/>
          </a:xfrm>
          <a:prstGeom prst="rect">
            <a:avLst/>
          </a:prstGeom>
          <a:noFill/>
        </p:spPr>
        <p:txBody>
          <a:bodyPr wrap="square" rtlCol="0">
            <a:spAutoFit/>
          </a:bodyPr>
          <a:lstStyle/>
          <a:p>
            <a:r>
              <a:rPr lang="en-US" sz="1800" b="1" dirty="0" smtClean="0"/>
              <a:t>(c)</a:t>
            </a:r>
            <a:endParaRPr lang="en-US" sz="1800" b="1" dirty="0"/>
          </a:p>
        </p:txBody>
      </p:sp>
      <p:sp>
        <p:nvSpPr>
          <p:cNvPr id="111" name="TextBox 110"/>
          <p:cNvSpPr txBox="1"/>
          <p:nvPr/>
        </p:nvSpPr>
        <p:spPr>
          <a:xfrm>
            <a:off x="16481724" y="23577047"/>
            <a:ext cx="645946" cy="369332"/>
          </a:xfrm>
          <a:prstGeom prst="rect">
            <a:avLst/>
          </a:prstGeom>
          <a:noFill/>
        </p:spPr>
        <p:txBody>
          <a:bodyPr wrap="square" rtlCol="0">
            <a:spAutoFit/>
          </a:bodyPr>
          <a:lstStyle/>
          <a:p>
            <a:r>
              <a:rPr lang="en-US" sz="1800" b="1" dirty="0" smtClean="0"/>
              <a:t>2002</a:t>
            </a:r>
            <a:endParaRPr lang="en-US" sz="1800" b="1" dirty="0"/>
          </a:p>
        </p:txBody>
      </p:sp>
      <p:sp>
        <p:nvSpPr>
          <p:cNvPr id="113" name="TextBox 112"/>
          <p:cNvSpPr txBox="1"/>
          <p:nvPr/>
        </p:nvSpPr>
        <p:spPr>
          <a:xfrm>
            <a:off x="23850051" y="23577047"/>
            <a:ext cx="645946" cy="369332"/>
          </a:xfrm>
          <a:prstGeom prst="rect">
            <a:avLst/>
          </a:prstGeom>
          <a:noFill/>
        </p:spPr>
        <p:txBody>
          <a:bodyPr wrap="square" rtlCol="0">
            <a:spAutoFit/>
          </a:bodyPr>
          <a:lstStyle/>
          <a:p>
            <a:r>
              <a:rPr lang="en-US" sz="1800" b="1" dirty="0" smtClean="0"/>
              <a:t>2014</a:t>
            </a:r>
            <a:endParaRPr lang="en-US" sz="1800" b="1" dirty="0"/>
          </a:p>
        </p:txBody>
      </p:sp>
    </p:spTree>
    <p:extLst>
      <p:ext uri="{BB962C8B-B14F-4D97-AF65-F5344CB8AC3E}">
        <p14:creationId xmlns:p14="http://schemas.microsoft.com/office/powerpoint/2010/main" val="2245861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3784</TotalTime>
  <Words>640</Words>
  <Application>Microsoft Office PowerPoint</Application>
  <PresentationFormat>Custom</PresentationFormat>
  <Paragraphs>84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Patrick Pierce</cp:lastModifiedBy>
  <cp:revision>228</cp:revision>
  <dcterms:created xsi:type="dcterms:W3CDTF">2015-06-02T14:58:58Z</dcterms:created>
  <dcterms:modified xsi:type="dcterms:W3CDTF">2016-11-10T18:32:20Z</dcterms:modified>
</cp:coreProperties>
</file>