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6" clrIdx="0">
    <p:extLst>
      <p:ext uri="{19B8F6BF-5375-455C-9EA6-DF929625EA0E}">
        <p15:presenceInfo xmlns:p15="http://schemas.microsoft.com/office/powerpoint/2012/main" userId="S-1-5-21-330711430-3775241029-4075259233-641894" providerId="AD"/>
      </p:ext>
    </p:extLst>
  </p:cmAuthor>
  <p:cmAuthor id="2" name="Wozniak, Daniel A. (LARC-E3)[SSAI DEVELOP]" initials="WDA(D" lastIdx="1" clrIdx="1">
    <p:extLst>
      <p:ext uri="{19B8F6BF-5375-455C-9EA6-DF929625EA0E}">
        <p15:presenceInfo xmlns:p15="http://schemas.microsoft.com/office/powerpoint/2012/main" userId="S-1-5-21-330711430-3775241029-4075259233-653906" providerId="AD"/>
      </p:ext>
    </p:extLst>
  </p:cmAuthor>
  <p:cmAuthor id="3" name="Gregory, Bradley W. (LARC-E3)[DEVELOP]" initials="GBW(" lastIdx="5" clrIdx="2">
    <p:extLst>
      <p:ext uri="{19B8F6BF-5375-455C-9EA6-DF929625EA0E}">
        <p15:presenceInfo xmlns:p15="http://schemas.microsoft.com/office/powerpoint/2012/main" userId="S-1-5-21-330711430-3775241029-4075259233-6679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50" d="100"/>
          <a:sy n="50" d="100"/>
        </p:scale>
        <p:origin x="2196" y="-17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5-07-01T10:39:06.422" idx="1">
    <p:pos x="9019" y="19390"/>
    <p:text>Can we use this logo since it belongs to National Estuary Program?</p:text>
    <p:extLst>
      <p:ext uri="{C676402C-5697-4E1C-873F-D02D1690AC5C}">
        <p15:threadingInfo xmlns:p15="http://schemas.microsoft.com/office/powerpoint/2012/main" timeZoneBias="240"/>
      </p:ext>
    </p:extLst>
  </p:cm>
  <p:cm authorId="3" dt="2015-07-01T10:49:30.685" idx="3">
    <p:pos x="3622" y="17962"/>
    <p:text>Photo will be added after we get a team photo</p:text>
    <p:extLst>
      <p:ext uri="{C676402C-5697-4E1C-873F-D02D1690AC5C}">
        <p15:threadingInfo xmlns:p15="http://schemas.microsoft.com/office/powerpoint/2012/main" timeZoneBias="240"/>
      </p:ext>
    </p:extLst>
  </p:cm>
  <p:cm authorId="3" dt="2015-07-01T10:51:37.061" idx="4">
    <p:pos x="2184" y="13476"/>
    <p:text>Still working on results</p:text>
    <p:extLst>
      <p:ext uri="{C676402C-5697-4E1C-873F-D02D1690AC5C}">
        <p15:threadingInfo xmlns:p15="http://schemas.microsoft.com/office/powerpoint/2012/main" timeZoneBias="240"/>
      </p:ext>
    </p:extLst>
  </p:cm>
  <p:cm authorId="3" dt="2015-07-01T10:52:23.195" idx="5">
    <p:pos x="13740" y="14520"/>
    <p:text>Will add after results are in</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9.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a:t>Evaluating the Application of NASA Earth Observations to Rapidly Detect </a:t>
            </a:r>
          </a:p>
          <a:p>
            <a:r>
              <a:rPr lang="en-US" dirty="0" smtClean="0"/>
              <a:t>Change </a:t>
            </a:r>
            <a:r>
              <a:rPr lang="en-US" dirty="0"/>
              <a:t>in Wetland Types at a </a:t>
            </a:r>
            <a:r>
              <a:rPr lang="en-US" dirty="0" smtClean="0"/>
              <a:t>regional </a:t>
            </a:r>
            <a:r>
              <a:rPr lang="en-US" dirty="0"/>
              <a:t>s</a:t>
            </a:r>
            <a:r>
              <a:rPr lang="en-US" dirty="0" smtClean="0"/>
              <a:t>cale</a:t>
            </a:r>
            <a:endParaRPr lang="en-US" dirty="0"/>
          </a:p>
        </p:txBody>
      </p:sp>
      <p:sp>
        <p:nvSpPr>
          <p:cNvPr id="5" name="Text Placeholder 4"/>
          <p:cNvSpPr>
            <a:spLocks noGrp="1"/>
          </p:cNvSpPr>
          <p:nvPr>
            <p:ph type="body" sz="quarter" idx="10"/>
          </p:nvPr>
        </p:nvSpPr>
        <p:spPr/>
        <p:txBody>
          <a:bodyPr/>
          <a:lstStyle/>
          <a:p>
            <a:r>
              <a:rPr lang="en-US" sz="6300" dirty="0" smtClean="0"/>
              <a:t>NORTH CAROLINA ECOLOGICAL FORECASTING</a:t>
            </a:r>
            <a:endParaRPr lang="en-US" sz="6300"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a professional-looking photo.</a:t>
            </a:r>
          </a:p>
          <a:p>
            <a:r>
              <a:rPr lang="en-US" dirty="0" smtClean="0"/>
              <a:t>Individual headshots are ok, if they aren’t pixelated and are all the same size.</a:t>
            </a:r>
          </a:p>
          <a:p>
            <a:r>
              <a:rPr lang="en-US" dirty="0" smtClean="0"/>
              <a:t>Include a caption that states the team members’ names.</a:t>
            </a:r>
          </a:p>
        </p:txBody>
      </p:sp>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Albemarle-Pamlico National Estuary Partnership (APNEP)</a:t>
            </a:r>
            <a:endParaRPr lang="en-US" dirty="0" smtClean="0"/>
          </a:p>
          <a:p>
            <a:endParaRPr lang="en-US" dirty="0"/>
          </a:p>
          <a:p>
            <a:endParaRPr lang="en-US" dirty="0" smtClean="0"/>
          </a:p>
          <a:p>
            <a:endParaRPr lang="en-US" dirty="0"/>
          </a:p>
          <a:p>
            <a:endParaRPr lang="en-US" dirty="0" smtClean="0"/>
          </a:p>
          <a:p>
            <a:endParaRPr lang="en-US" dirty="0"/>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Dr. Kenton Ross</a:t>
            </a:r>
          </a:p>
          <a:p>
            <a:r>
              <a:rPr lang="en-US" dirty="0" smtClean="0"/>
              <a:t>NASA DEVELOP National Program Science Advisor</a:t>
            </a:r>
          </a:p>
          <a:p>
            <a:r>
              <a:rPr lang="en-US" b="1" dirty="0" smtClean="0"/>
              <a:t>Jeff Ely</a:t>
            </a:r>
          </a:p>
          <a:p>
            <a:r>
              <a:rPr lang="en-US" dirty="0" smtClean="0"/>
              <a:t>NASA DEVELOP</a:t>
            </a:r>
          </a:p>
          <a:p>
            <a:pPr algn="ctr"/>
            <a:endParaRPr lang="en-US" dirty="0" smtClean="0"/>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288000" y="23612216"/>
            <a:ext cx="8229600" cy="140402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21547304"/>
            <a:ext cx="2237803" cy="50543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5 TM	</a:t>
            </a:r>
          </a:p>
        </p:txBody>
      </p:sp>
      <p:sp>
        <p:nvSpPr>
          <p:cNvPr id="6" name="Text Placeholder 16"/>
          <p:cNvSpPr txBox="1">
            <a:spLocks/>
          </p:cNvSpPr>
          <p:nvPr/>
        </p:nvSpPr>
        <p:spPr>
          <a:xfrm>
            <a:off x="914400" y="6243411"/>
            <a:ext cx="16441204" cy="4320045"/>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t>As a result of their sensitivity to sea level rise, wetlands are considered one of the most vulnerable ecosystems to climate change. In addition, wetland extents have diminished over time due to population increases and associated land change patterns. This project, partnered with the Albemarle-Pamlico National Estuary Partnership (APNEP), sought to delimitate wetland extent within the Albemarle-Pamlico watershed from 2000 to 2015 using NASA’s Landsat 5 Thematic mapper(TM), 7 Enhanced Thematic mapper(ETM+), and 8 Operational Land Imager(OLI). Four images (representing spring, summer, fall, and winter) were collected for each year from 2000 to 2015.  Multiple images were used for each year to account for tidal changes and to minimize the noise produced by cloudy imagery.  After pre-processing the images, indices that measure water extent and wetland health were calculated for each image.  From these indices’ wetland extent and relative health were measured more rapidly than contemporary classification methods.  A tutorial was provided to APNEP to support the organization in implementing policies toward wetland monitoring, protection, and restoration.</a:t>
            </a:r>
          </a:p>
        </p:txBody>
      </p:sp>
      <p:sp>
        <p:nvSpPr>
          <p:cNvPr id="15" name="Text Placeholder 16"/>
          <p:cNvSpPr txBox="1">
            <a:spLocks/>
          </p:cNvSpPr>
          <p:nvPr/>
        </p:nvSpPr>
        <p:spPr>
          <a:xfrm>
            <a:off x="18288000" y="62434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Determine shoreline extent</a:t>
            </a:r>
          </a:p>
          <a:p>
            <a:pPr marL="347663" indent="-347663"/>
            <a:r>
              <a:rPr lang="en-US" dirty="0" smtClean="0"/>
              <a:t>Assess relative wetland health by measuring carotenoid/chlorophyll-a ratios</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5" name="TextBox 24"/>
          <p:cNvSpPr txBox="1"/>
          <p:nvPr/>
        </p:nvSpPr>
        <p:spPr>
          <a:xfrm>
            <a:off x="18288000" y="1106808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859672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08305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284277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Zand Bakhtiari (Project Lead), Stephen Zimmerman, Kayla Patel, Brad Gregory </a:t>
            </a:r>
          </a:p>
          <a:p>
            <a:endParaRPr lang="en-US" sz="2400" dirty="0"/>
          </a:p>
        </p:txBody>
      </p:sp>
      <p:pic>
        <p:nvPicPr>
          <p:cNvPr id="1026" name="Picture 2" descr="http://www.devpedia.developexchange.com/dv/images/6/69/01_Landsa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0" y="19385319"/>
            <a:ext cx="2237803" cy="2161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devpedia.developexchange.com/dv/images/3/39/02_Landsat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27381" y="20401111"/>
            <a:ext cx="2489654" cy="101245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1127381" y="19652148"/>
            <a:ext cx="2695144" cy="707886"/>
          </a:xfrm>
          <a:prstGeom prst="rect">
            <a:avLst/>
          </a:prstGeom>
          <a:noFill/>
        </p:spPr>
        <p:txBody>
          <a:bodyPr wrap="square" rtlCol="0">
            <a:spAutoFit/>
          </a:bodyPr>
          <a:lstStyle/>
          <a:p>
            <a:r>
              <a:rPr lang="en-US" sz="2700" dirty="0" smtClean="0"/>
              <a:t>Landsat</a:t>
            </a:r>
            <a:r>
              <a:rPr lang="en-US" sz="4000" dirty="0" smtClean="0"/>
              <a:t> </a:t>
            </a:r>
            <a:r>
              <a:rPr lang="en-US" sz="2700" dirty="0" smtClean="0"/>
              <a:t>7 ETM+</a:t>
            </a:r>
            <a:endParaRPr lang="en-US" sz="2700" dirty="0"/>
          </a:p>
        </p:txBody>
      </p:sp>
      <p:pic>
        <p:nvPicPr>
          <p:cNvPr id="1032" name="Picture 8" descr="http://www.devpedia.developexchange.com/dv/images/c/c2/03_Landsat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75977" y="19659138"/>
            <a:ext cx="2314638" cy="189175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4443592" y="21544904"/>
            <a:ext cx="2314638" cy="507831"/>
          </a:xfrm>
          <a:prstGeom prst="rect">
            <a:avLst/>
          </a:prstGeom>
          <a:noFill/>
        </p:spPr>
        <p:txBody>
          <a:bodyPr wrap="square" rtlCol="0">
            <a:spAutoFit/>
          </a:bodyPr>
          <a:lstStyle/>
          <a:p>
            <a:r>
              <a:rPr lang="en-US" sz="2700" dirty="0" smtClean="0"/>
              <a:t>Landsat 8 OLI</a:t>
            </a:r>
            <a:endParaRPr lang="en-US" sz="2700" dirty="0"/>
          </a:p>
        </p:txBody>
      </p:sp>
      <p:grpSp>
        <p:nvGrpSpPr>
          <p:cNvPr id="58" name="Group 57"/>
          <p:cNvGrpSpPr/>
          <p:nvPr/>
        </p:nvGrpSpPr>
        <p:grpSpPr>
          <a:xfrm>
            <a:off x="-11631861" y="7987934"/>
            <a:ext cx="29462661" cy="10630686"/>
            <a:chOff x="-11631861" y="8902327"/>
            <a:chExt cx="29462661" cy="10630686"/>
          </a:xfrm>
        </p:grpSpPr>
        <p:sp>
          <p:nvSpPr>
            <p:cNvPr id="24" name="TextBox 23"/>
            <p:cNvSpPr txBox="1"/>
            <p:nvPr/>
          </p:nvSpPr>
          <p:spPr>
            <a:xfrm>
              <a:off x="914400" y="12485555"/>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34" name="Group 33"/>
            <p:cNvGrpSpPr/>
            <p:nvPr/>
          </p:nvGrpSpPr>
          <p:grpSpPr>
            <a:xfrm>
              <a:off x="148545" y="13780952"/>
              <a:ext cx="3849629" cy="3833353"/>
              <a:chOff x="148545" y="13780952"/>
              <a:chExt cx="3849629" cy="3833353"/>
            </a:xfrm>
          </p:grpSpPr>
          <p:pic>
            <p:nvPicPr>
              <p:cNvPr id="53" name="Picture 52" descr="フリーイラスト素材] クリップアート, 人工衛星 ..."/>
              <p:cNvPicPr>
                <a:picLocks noChangeAspect="1"/>
              </p:cNvPicPr>
              <p:nvPr/>
            </p:nvPicPr>
            <p:blipFill>
              <a:blip r:embed="rId5"/>
              <a:stretch>
                <a:fillRect/>
              </a:stretch>
            </p:blipFill>
            <p:spPr>
              <a:xfrm>
                <a:off x="1131174" y="14405764"/>
                <a:ext cx="2052430" cy="2052430"/>
              </a:xfrm>
              <a:prstGeom prst="rect">
                <a:avLst/>
              </a:prstGeom>
            </p:spPr>
          </p:pic>
          <p:sp>
            <p:nvSpPr>
              <p:cNvPr id="35" name="Down Arrow 34"/>
              <p:cNvSpPr/>
              <p:nvPr/>
            </p:nvSpPr>
            <p:spPr>
              <a:xfrm>
                <a:off x="148545" y="13780952"/>
                <a:ext cx="3849629" cy="3833353"/>
              </a:xfrm>
              <a:prstGeom prst="downArrow">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5755833" y="13618477"/>
              <a:ext cx="3915551" cy="3919521"/>
              <a:chOff x="5755833" y="13618477"/>
              <a:chExt cx="3915551" cy="3919521"/>
            </a:xfrm>
          </p:grpSpPr>
          <p:sp>
            <p:nvSpPr>
              <p:cNvPr id="36" name="Sun 35"/>
              <p:cNvSpPr/>
              <p:nvPr/>
            </p:nvSpPr>
            <p:spPr>
              <a:xfrm>
                <a:off x="5965592" y="15859520"/>
                <a:ext cx="1427666" cy="1454616"/>
              </a:xfrm>
              <a:prstGeom prst="sun">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loud 36"/>
              <p:cNvSpPr/>
              <p:nvPr/>
            </p:nvSpPr>
            <p:spPr>
              <a:xfrm>
                <a:off x="5949844" y="14040936"/>
                <a:ext cx="1345051" cy="1148805"/>
              </a:xfrm>
              <a:prstGeom prst="cloud">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p:nvGrpSpPr>
            <p:grpSpPr>
              <a:xfrm>
                <a:off x="8185844" y="13974761"/>
                <a:ext cx="1092805" cy="1135533"/>
                <a:chOff x="4162425" y="1085850"/>
                <a:chExt cx="457200" cy="476250"/>
              </a:xfrm>
            </p:grpSpPr>
            <p:sp>
              <p:nvSpPr>
                <p:cNvPr id="38" name="Teardrop 37"/>
                <p:cNvSpPr/>
                <p:nvPr/>
              </p:nvSpPr>
              <p:spPr>
                <a:xfrm>
                  <a:off x="4210050" y="1085850"/>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ardrop 38"/>
                <p:cNvSpPr/>
                <p:nvPr/>
              </p:nvSpPr>
              <p:spPr>
                <a:xfrm>
                  <a:off x="4352925" y="1228725"/>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ardrop 39"/>
                <p:cNvSpPr/>
                <p:nvPr/>
              </p:nvSpPr>
              <p:spPr>
                <a:xfrm>
                  <a:off x="4162425" y="1285875"/>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p:cNvGrpSpPr/>
              <p:nvPr/>
            </p:nvGrpSpPr>
            <p:grpSpPr>
              <a:xfrm>
                <a:off x="5755833" y="13618477"/>
                <a:ext cx="3915551" cy="3919521"/>
                <a:chOff x="5220202" y="10001394"/>
                <a:chExt cx="1933575" cy="1943100"/>
              </a:xfrm>
            </p:grpSpPr>
            <p:cxnSp>
              <p:nvCxnSpPr>
                <p:cNvPr id="41" name="Straight Arrow Connector 40"/>
                <p:cNvCxnSpPr/>
                <p:nvPr/>
              </p:nvCxnSpPr>
              <p:spPr>
                <a:xfrm>
                  <a:off x="6191751" y="10001394"/>
                  <a:ext cx="9525" cy="1943100"/>
                </a:xfrm>
                <a:prstGeom prst="straightConnector1">
                  <a:avLst/>
                </a:prstGeom>
                <a:ln w="28575">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Arrow Connector 41"/>
                <p:cNvCxnSpPr/>
                <p:nvPr/>
              </p:nvCxnSpPr>
              <p:spPr>
                <a:xfrm flipH="1">
                  <a:off x="5220202" y="10953894"/>
                  <a:ext cx="1933575" cy="19050"/>
                </a:xfrm>
                <a:prstGeom prst="straightConnector1">
                  <a:avLst/>
                </a:prstGeom>
                <a:ln w="28575">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52" name="Group 51"/>
              <p:cNvGrpSpPr/>
              <p:nvPr/>
            </p:nvGrpSpPr>
            <p:grpSpPr>
              <a:xfrm>
                <a:off x="7794310" y="16060144"/>
                <a:ext cx="1709579" cy="1002829"/>
                <a:chOff x="7794310" y="16060144"/>
                <a:chExt cx="1709579" cy="1002829"/>
              </a:xfrm>
            </p:grpSpPr>
            <p:sp>
              <p:nvSpPr>
                <p:cNvPr id="43" name="Isosceles Triangle 42"/>
                <p:cNvSpPr/>
                <p:nvPr/>
              </p:nvSpPr>
              <p:spPr>
                <a:xfrm rot="2400000">
                  <a:off x="8611953" y="16060144"/>
                  <a:ext cx="891936" cy="739548"/>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Arc 43"/>
                <p:cNvSpPr/>
                <p:nvPr/>
              </p:nvSpPr>
              <p:spPr>
                <a:xfrm flipV="1">
                  <a:off x="7794310" y="16281872"/>
                  <a:ext cx="998841" cy="781101"/>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48" name="Group 47"/>
                <p:cNvGrpSpPr/>
                <p:nvPr/>
              </p:nvGrpSpPr>
              <p:grpSpPr>
                <a:xfrm>
                  <a:off x="8774307" y="16364096"/>
                  <a:ext cx="414611" cy="323871"/>
                  <a:chOff x="4400551" y="2085975"/>
                  <a:chExt cx="209549" cy="161925"/>
                </a:xfrm>
              </p:grpSpPr>
              <p:cxnSp>
                <p:nvCxnSpPr>
                  <p:cNvPr id="49" name="Straight Arrow Connector 48"/>
                  <p:cNvCxnSpPr/>
                  <p:nvPr/>
                </p:nvCxnSpPr>
                <p:spPr>
                  <a:xfrm flipH="1">
                    <a:off x="4400551" y="2095500"/>
                    <a:ext cx="152400" cy="15240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Arrow Connector 49"/>
                  <p:cNvCxnSpPr/>
                  <p:nvPr/>
                </p:nvCxnSpPr>
                <p:spPr>
                  <a:xfrm>
                    <a:off x="4457700" y="2085975"/>
                    <a:ext cx="0" cy="11430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Arrow Connector 50"/>
                  <p:cNvCxnSpPr/>
                  <p:nvPr/>
                </p:nvCxnSpPr>
                <p:spPr>
                  <a:xfrm flipH="1">
                    <a:off x="4495800" y="2133600"/>
                    <a:ext cx="114300" cy="1905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grpSp>
          </p:grpSp>
        </p:grpSp>
        <p:sp>
          <p:nvSpPr>
            <p:cNvPr id="54" name="Rectangle 53"/>
            <p:cNvSpPr/>
            <p:nvPr/>
          </p:nvSpPr>
          <p:spPr>
            <a:xfrm>
              <a:off x="-11631861" y="8902327"/>
              <a:ext cx="4130672" cy="830997"/>
            </a:xfrm>
            <a:prstGeom prst="rect">
              <a:avLst/>
            </a:prstGeom>
          </p:spPr>
          <p:txBody>
            <a:bodyPr wrap="square">
              <a:spAutoFit/>
            </a:bodyPr>
            <a:lstStyle/>
            <a:p>
              <a:pPr algn="ctr"/>
              <a:r>
                <a:rPr lang="en-US" sz="2400" dirty="0">
                  <a:latin typeface="Calibri" charset="0"/>
                </a:rPr>
                <a:t>Landsat -5, 7, and 8 scenes(path </a:t>
              </a:r>
              <a:r>
                <a:rPr lang="en-US" sz="2400" dirty="0" smtClean="0">
                  <a:latin typeface="Calibri" charset="0"/>
                </a:rPr>
                <a:t>14, </a:t>
              </a:r>
              <a:r>
                <a:rPr lang="en-US" sz="2400" dirty="0">
                  <a:latin typeface="Calibri" charset="0"/>
                </a:rPr>
                <a:t>row, 35) </a:t>
              </a:r>
            </a:p>
          </p:txBody>
        </p:sp>
        <p:sp>
          <p:nvSpPr>
            <p:cNvPr id="55" name="TextBox 54"/>
            <p:cNvSpPr txBox="1"/>
            <p:nvPr/>
          </p:nvSpPr>
          <p:spPr>
            <a:xfrm>
              <a:off x="-11075762" y="11019472"/>
              <a:ext cx="3018474" cy="461665"/>
            </a:xfrm>
            <a:prstGeom prst="rect">
              <a:avLst/>
            </a:prstGeom>
            <a:noFill/>
          </p:spPr>
          <p:txBody>
            <a:bodyPr wrap="square" rtlCol="0">
              <a:spAutoFit/>
            </a:bodyPr>
            <a:lstStyle/>
            <a:p>
              <a:r>
                <a:rPr lang="en-US" sz="2400" dirty="0" smtClean="0"/>
                <a:t>Four season acquisition </a:t>
              </a:r>
              <a:endParaRPr lang="en-US" sz="2400" dirty="0"/>
            </a:p>
          </p:txBody>
        </p:sp>
        <p:sp>
          <p:nvSpPr>
            <p:cNvPr id="56" name="Curved Down Arrow 55"/>
            <p:cNvSpPr/>
            <p:nvPr/>
          </p:nvSpPr>
          <p:spPr>
            <a:xfrm>
              <a:off x="3688182" y="13370171"/>
              <a:ext cx="2313146" cy="58074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p:cNvGrpSpPr/>
            <p:nvPr/>
          </p:nvGrpSpPr>
          <p:grpSpPr>
            <a:xfrm>
              <a:off x="883123" y="14357683"/>
              <a:ext cx="16693696" cy="5175330"/>
              <a:chOff x="883123" y="14357683"/>
              <a:chExt cx="16693696" cy="5175330"/>
            </a:xfrm>
          </p:grpSpPr>
          <p:sp>
            <p:nvSpPr>
              <p:cNvPr id="21" name="Rectangle 20"/>
              <p:cNvSpPr/>
              <p:nvPr/>
            </p:nvSpPr>
            <p:spPr>
              <a:xfrm>
                <a:off x="883123" y="18332684"/>
                <a:ext cx="11342400" cy="1200329"/>
              </a:xfrm>
              <a:prstGeom prst="rect">
                <a:avLst/>
              </a:prstGeom>
            </p:spPr>
            <p:txBody>
              <a:bodyPr wrap="none">
                <a:spAutoFit/>
              </a:bodyPr>
              <a:lstStyle/>
              <a:p>
                <a:pPr marL="342900" indent="-342900">
                  <a:buFont typeface="Arial" panose="020B0604020202020204" pitchFamily="34" charset="0"/>
                  <a:buChar char="•"/>
                </a:pPr>
                <a:r>
                  <a:rPr lang="en-US" sz="2400" dirty="0" smtClean="0"/>
                  <a:t>56 Landsat (5 TM, 7 ETM+, 8 OLI) scenes were collected form 2000 - 2015</a:t>
                </a:r>
              </a:p>
              <a:p>
                <a:pPr marL="342900" indent="-342900">
                  <a:buFont typeface="Arial" panose="020B0604020202020204" pitchFamily="34" charset="0"/>
                  <a:buChar char="•"/>
                </a:pPr>
                <a:r>
                  <a:rPr lang="en-US" sz="2400" dirty="0" smtClean="0"/>
                  <a:t>Four scenes per year was acquired in order </a:t>
                </a:r>
                <a:r>
                  <a:rPr lang="en-US" sz="2400" dirty="0"/>
                  <a:t>t</a:t>
                </a:r>
                <a:r>
                  <a:rPr lang="en-US" sz="2400" dirty="0" smtClean="0"/>
                  <a:t>o account for tidal variations and cloud noise</a:t>
                </a:r>
              </a:p>
              <a:p>
                <a:pPr marL="342900" indent="-342900">
                  <a:buFont typeface="Arial" panose="020B0604020202020204" pitchFamily="34" charset="0"/>
                  <a:buChar char="•"/>
                </a:pPr>
                <a:r>
                  <a:rPr lang="en-US" sz="2400" dirty="0" smtClean="0"/>
                  <a:t>Python used to calculate indices in an automated process </a:t>
                </a:r>
                <a:endParaRPr lang="en-US" sz="2400" dirty="0"/>
              </a:p>
            </p:txBody>
          </p:sp>
          <p:pic>
            <p:nvPicPr>
              <p:cNvPr id="47" name="Picture 46" descr="Image"/>
              <p:cNvPicPr>
                <a:picLocks noChangeAspect="1"/>
              </p:cNvPicPr>
              <p:nvPr/>
            </p:nvPicPr>
            <p:blipFill>
              <a:blip r:embed="rId6"/>
              <a:stretch>
                <a:fillRect/>
              </a:stretch>
            </p:blipFill>
            <p:spPr>
              <a:xfrm>
                <a:off x="10488238" y="14357683"/>
                <a:ext cx="7088581" cy="2385257"/>
              </a:xfrm>
              <a:prstGeom prst="rect">
                <a:avLst/>
              </a:prstGeom>
            </p:spPr>
          </p:pic>
          <p:sp>
            <p:nvSpPr>
              <p:cNvPr id="57" name="Curved Up Arrow 56"/>
              <p:cNvSpPr/>
              <p:nvPr/>
            </p:nvSpPr>
            <p:spPr>
              <a:xfrm>
                <a:off x="9709957" y="17116963"/>
                <a:ext cx="2690590" cy="70914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02427" y="29219762"/>
            <a:ext cx="3238782" cy="4379999"/>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9931439" y="12550670"/>
                <a:ext cx="6074229" cy="686342"/>
              </a:xfrm>
              <a:prstGeom prst="rect">
                <a:avLst/>
              </a:prstGeom>
              <a:noFill/>
            </p:spPr>
            <p:txBody>
              <a:bodyPr wrap="square" lIns="0" tIns="0" rIns="0" bIns="0" rtlCol="0">
                <a:spAutoFit/>
              </a:bodyPr>
              <a:lstStyle/>
              <a:p>
                <a:r>
                  <a:rPr lang="en-US" sz="2800" dirty="0" smtClean="0"/>
                  <a:t>Green NDVI </a:t>
                </a:r>
                <a14:m>
                  <m:oMath xmlns:m="http://schemas.openxmlformats.org/officeDocument/2006/math">
                    <m:r>
                      <a:rPr lang="en-US" sz="2800" i="1" smtClean="0">
                        <a:latin typeface="Cambria Math" panose="02040503050406030204" pitchFamily="18" charset="0"/>
                      </a:rPr>
                      <m: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m:t>
                        </m:r>
                        <m:r>
                          <a:rPr lang="en-US" sz="2800" b="0" i="1" smtClean="0">
                            <a:latin typeface="Cambria Math" panose="02040503050406030204" pitchFamily="18" charset="0"/>
                          </a:rPr>
                          <m:t>𝐺𝑟𝑒𝑒𝑛</m:t>
                        </m:r>
                        <m:r>
                          <a:rPr lang="en-US" sz="2800" b="0" i="1" smtClean="0">
                            <a:latin typeface="Cambria Math" panose="02040503050406030204" pitchFamily="18" charset="0"/>
                          </a:rPr>
                          <m:t> − </m:t>
                        </m:r>
                        <m:r>
                          <a:rPr lang="en-US" sz="2800" b="0" i="1" smtClean="0">
                            <a:latin typeface="Cambria Math" panose="02040503050406030204" pitchFamily="18" charset="0"/>
                          </a:rPr>
                          <m:t>𝑁𝐼𝑅</m:t>
                        </m:r>
                        <m:r>
                          <a:rPr lang="en-US" sz="2800" b="0" i="1" smtClean="0">
                            <a:latin typeface="Cambria Math" panose="02040503050406030204" pitchFamily="18" charset="0"/>
                          </a:rPr>
                          <m:t>)</m:t>
                        </m:r>
                      </m:num>
                      <m:den>
                        <m:r>
                          <a:rPr lang="en-US" sz="2800" b="0" i="1" smtClean="0">
                            <a:latin typeface="Cambria Math" panose="02040503050406030204" pitchFamily="18" charset="0"/>
                          </a:rPr>
                          <m:t>(</m:t>
                        </m:r>
                        <m:r>
                          <a:rPr lang="en-US" sz="2800" b="0" i="1" smtClean="0">
                            <a:latin typeface="Cambria Math" panose="02040503050406030204" pitchFamily="18" charset="0"/>
                          </a:rPr>
                          <m:t>𝐺𝑟𝑒𝑒𝑛</m:t>
                        </m:r>
                        <m:r>
                          <a:rPr lang="en-US" sz="2800" b="0" i="1" smtClean="0">
                            <a:latin typeface="Cambria Math" panose="02040503050406030204" pitchFamily="18" charset="0"/>
                          </a:rPr>
                          <m:t> + </m:t>
                        </m:r>
                        <m:r>
                          <a:rPr lang="en-US" sz="2800" b="0" i="1" smtClean="0">
                            <a:latin typeface="Cambria Math" panose="02040503050406030204" pitchFamily="18" charset="0"/>
                          </a:rPr>
                          <m:t>𝑁𝐼𝑅</m:t>
                        </m:r>
                        <m:r>
                          <a:rPr lang="en-US" sz="2800" b="0" i="1" smtClean="0">
                            <a:latin typeface="Cambria Math" panose="02040503050406030204" pitchFamily="18" charset="0"/>
                          </a:rPr>
                          <m:t>)</m:t>
                        </m:r>
                      </m:den>
                    </m:f>
                  </m:oMath>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9931439" y="12550670"/>
                <a:ext cx="6074229" cy="686342"/>
              </a:xfrm>
              <a:prstGeom prst="rect">
                <a:avLst/>
              </a:prstGeom>
              <a:blipFill rotWithShape="0">
                <a:blip r:embed="rId8"/>
                <a:stretch>
                  <a:fillRect l="-3511"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865420" y="15576198"/>
                <a:ext cx="4358629" cy="588366"/>
              </a:xfrm>
              <a:prstGeom prst="rect">
                <a:avLst/>
              </a:prstGeom>
              <a:noFill/>
            </p:spPr>
            <p:txBody>
              <a:bodyPr wrap="none" lIns="0" tIns="0" rIns="0" bIns="0" rtlCol="0">
                <a:spAutoFit/>
              </a:bodyPr>
              <a:lstStyle/>
              <a:p>
                <a:r>
                  <a:rPr lang="en-US" sz="2400" dirty="0" smtClean="0"/>
                  <a:t>Wetland Health Index </a:t>
                </a:r>
                <a14:m>
                  <m:oMath xmlns:m="http://schemas.openxmlformats.org/officeDocument/2006/math">
                    <m:r>
                      <a:rPr lang="en-US" sz="240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m:t>
                        </m:r>
                        <m:r>
                          <a:rPr lang="en-US" sz="2400" b="0" i="1" smtClean="0">
                            <a:latin typeface="Cambria Math" panose="02040503050406030204" pitchFamily="18" charset="0"/>
                          </a:rPr>
                          <m:t>𝑁𝐼𝑅</m:t>
                        </m:r>
                        <m:r>
                          <a:rPr lang="en-US" sz="2400" b="0" i="1" smtClean="0">
                            <a:latin typeface="Cambria Math" panose="02040503050406030204" pitchFamily="18" charset="0"/>
                          </a:rPr>
                          <m:t>∗</m:t>
                        </m:r>
                        <m:r>
                          <a:rPr lang="en-US" sz="2400" b="0" i="1" smtClean="0">
                            <a:latin typeface="Cambria Math" panose="02040503050406030204" pitchFamily="18" charset="0"/>
                          </a:rPr>
                          <m:t>𝑆𝑊𝐼𝑅</m:t>
                        </m:r>
                        <m:r>
                          <a:rPr lang="en-US" sz="2400" b="0" i="1" smtClean="0">
                            <a:latin typeface="Cambria Math" panose="02040503050406030204" pitchFamily="18" charset="0"/>
                          </a:rPr>
                          <m:t>)</m:t>
                        </m:r>
                      </m:num>
                      <m:den>
                        <m:r>
                          <a:rPr lang="en-US" sz="2400" b="0" i="1" smtClean="0">
                            <a:latin typeface="Cambria Math" panose="02040503050406030204" pitchFamily="18" charset="0"/>
                          </a:rPr>
                          <m:t>(</m:t>
                        </m:r>
                        <m:r>
                          <a:rPr lang="en-US" sz="2400" b="0" i="1" smtClean="0">
                            <a:latin typeface="Cambria Math" panose="02040503050406030204" pitchFamily="18" charset="0"/>
                          </a:rPr>
                          <m:t>𝑁𝐼𝑅</m:t>
                        </m:r>
                        <m:r>
                          <a:rPr lang="en-US" sz="2400" b="0" i="1" smtClean="0">
                            <a:latin typeface="Cambria Math" panose="02040503050406030204" pitchFamily="18" charset="0"/>
                          </a:rPr>
                          <m:t>+</m:t>
                        </m:r>
                        <m:r>
                          <a:rPr lang="en-US" sz="2400" b="0" i="1" smtClean="0">
                            <a:latin typeface="Cambria Math" panose="02040503050406030204" pitchFamily="18" charset="0"/>
                          </a:rPr>
                          <m:t>𝑆𝑊𝐼𝑅</m:t>
                        </m:r>
                        <m:r>
                          <a:rPr lang="en-US" sz="2400" b="0" i="1" smtClean="0">
                            <a:latin typeface="Cambria Math" panose="02040503050406030204" pitchFamily="18" charset="0"/>
                          </a:rPr>
                          <m:t>)</m:t>
                        </m:r>
                      </m:den>
                    </m:f>
                  </m:oMath>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1865420" y="15576198"/>
                <a:ext cx="4358629" cy="588366"/>
              </a:xfrm>
              <a:prstGeom prst="rect">
                <a:avLst/>
              </a:prstGeom>
              <a:blipFill rotWithShape="0">
                <a:blip r:embed="rId9"/>
                <a:stretch>
                  <a:fillRect l="-4196" b="-103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14600408" y="13003382"/>
                <a:ext cx="3094372" cy="768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𝑁𝐷𝑃𝐼</m:t>
                      </m:r>
                      <m:r>
                        <a:rPr lang="en-US" sz="240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m:t>
                          </m:r>
                          <m:r>
                            <a:rPr lang="en-US" sz="2400" b="0" i="1" smtClean="0">
                              <a:latin typeface="Cambria Math" panose="02040503050406030204" pitchFamily="18" charset="0"/>
                            </a:rPr>
                            <m:t>𝑅𝑒𝑑</m:t>
                          </m:r>
                          <m:r>
                            <a:rPr lang="en-US" sz="2400" b="0" i="1" smtClean="0">
                              <a:latin typeface="Cambria Math" panose="02040503050406030204" pitchFamily="18" charset="0"/>
                            </a:rPr>
                            <m:t> −</m:t>
                          </m:r>
                          <m:r>
                            <a:rPr lang="en-US" sz="2400" b="0" i="1" smtClean="0">
                              <a:latin typeface="Cambria Math" panose="02040503050406030204" pitchFamily="18" charset="0"/>
                            </a:rPr>
                            <m:t>𝐵𝑙𝑢𝑒</m:t>
                          </m:r>
                          <m:r>
                            <a:rPr lang="en-US" sz="2400" b="0" i="1" smtClean="0">
                              <a:latin typeface="Cambria Math" panose="02040503050406030204" pitchFamily="18" charset="0"/>
                            </a:rPr>
                            <m:t>)</m:t>
                          </m:r>
                        </m:num>
                        <m:den>
                          <m:r>
                            <a:rPr lang="en-US" sz="2400" b="0" i="1" smtClean="0">
                              <a:latin typeface="Cambria Math" panose="02040503050406030204" pitchFamily="18" charset="0"/>
                            </a:rPr>
                            <m:t>(</m:t>
                          </m:r>
                          <m:r>
                            <a:rPr lang="en-US" sz="2400" b="0" i="1" smtClean="0">
                              <a:latin typeface="Cambria Math" panose="02040503050406030204" pitchFamily="18" charset="0"/>
                            </a:rPr>
                            <m:t>𝑅𝑒𝑑</m:t>
                          </m:r>
                          <m:r>
                            <a:rPr lang="en-US" sz="2400" b="0" i="1" smtClean="0">
                              <a:latin typeface="Cambria Math" panose="02040503050406030204" pitchFamily="18" charset="0"/>
                            </a:rPr>
                            <m:t>+</m:t>
                          </m:r>
                          <m:r>
                            <a:rPr lang="en-US" sz="2400" b="0" i="1" smtClean="0">
                              <a:latin typeface="Cambria Math" panose="02040503050406030204" pitchFamily="18" charset="0"/>
                            </a:rPr>
                            <m:t>𝐵𝑙𝑢𝑒</m:t>
                          </m:r>
                          <m:r>
                            <a:rPr lang="en-US" sz="2400" b="0" i="1" smtClean="0">
                              <a:latin typeface="Cambria Math" panose="02040503050406030204" pitchFamily="18" charset="0"/>
                            </a:rPr>
                            <m:t>)</m:t>
                          </m:r>
                        </m:den>
                      </m:f>
                    </m:oMath>
                  </m:oMathPara>
                </a14:m>
                <a:endParaRPr lang="en-US" sz="2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14600408" y="13003382"/>
                <a:ext cx="3094372" cy="768993"/>
              </a:xfrm>
              <a:prstGeom prst="rect">
                <a:avLst/>
              </a:prstGeom>
              <a:blipFill rotWithShape="0">
                <a:blip r:embed="rId10"/>
                <a:stretch>
                  <a:fillRect/>
                </a:stretch>
              </a:blipFill>
            </p:spPr>
            <p:txBody>
              <a:bodyPr/>
              <a:lstStyle/>
              <a:p>
                <a:r>
                  <a:rPr lang="en-US">
                    <a:noFill/>
                  </a:rPr>
                  <a:t> </a:t>
                </a:r>
              </a:p>
            </p:txBody>
          </p:sp>
        </mc:Fallback>
      </mc:AlternateContent>
      <p:pic>
        <p:nvPicPr>
          <p:cNvPr id="60" name="Picture 5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360166" y="11774427"/>
            <a:ext cx="8954169" cy="6919131"/>
          </a:xfrm>
          <a:prstGeom prst="rect">
            <a:avLst/>
          </a:prstGeom>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1779</TotalTime>
  <Words>467</Words>
  <Application>Microsoft Office PowerPoint</Application>
  <PresentationFormat>Custom</PresentationFormat>
  <Paragraphs>45</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Cambria Math</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Bakhtiari, Zand M. (LARC-E3)[SSAI DEVELOP]</cp:lastModifiedBy>
  <cp:revision>106</cp:revision>
  <dcterms:created xsi:type="dcterms:W3CDTF">2015-06-02T14:58:58Z</dcterms:created>
  <dcterms:modified xsi:type="dcterms:W3CDTF">2015-07-01T15:07:40Z</dcterms:modified>
</cp:coreProperties>
</file>