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5" r:id="rId2"/>
    <p:sldId id="290" r:id="rId3"/>
    <p:sldId id="279" r:id="rId4"/>
    <p:sldId id="286" r:id="rId5"/>
    <p:sldId id="287" r:id="rId6"/>
    <p:sldId id="291" r:id="rId7"/>
    <p:sldId id="288" r:id="rId8"/>
    <p:sldId id="289" r:id="rId9"/>
    <p:sldId id="276" r:id="rId10"/>
    <p:sldId id="278" r:id="rId11"/>
    <p:sldId id="280" r:id="rId12"/>
    <p:sldId id="281" r:id="rId13"/>
    <p:sldId id="282" r:id="rId14"/>
    <p:sldId id="28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9A149"/>
    <a:srgbClr val="333333"/>
    <a:srgbClr val="F4901A"/>
    <a:srgbClr val="FFFFF5"/>
    <a:srgbClr val="FFFFF3"/>
    <a:srgbClr val="DC7D0A"/>
    <a:srgbClr val="DE8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2" autoAdjust="0"/>
    <p:restoredTop sz="94660"/>
  </p:normalViewPr>
  <p:slideViewPr>
    <p:cSldViewPr snapToGrid="0">
      <p:cViewPr>
        <p:scale>
          <a:sx n="118" d="100"/>
          <a:sy n="118" d="100"/>
        </p:scale>
        <p:origin x="-14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768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B7D24-6C88-410E-ACB5-D95ED598E96E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CE636-EDCB-4E8F-A496-90D3D4BB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8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http://www.fs.fed.us/managing-land/fire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96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</a:t>
            </a:r>
            <a:r>
              <a:rPr lang="en-US" dirty="0" smtClean="0"/>
              <a:t>http://pubs.usgs.gov/of/2008/1274/images/coverphoto.jpg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73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44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44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Derived from PERSIANN</a:t>
            </a:r>
            <a:r>
              <a:rPr lang="en-US" baseline="0" dirty="0" smtClean="0"/>
              <a:t> data in ArcMap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33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notes should be thorough enough for someone not familiar with</a:t>
            </a:r>
            <a:r>
              <a:rPr lang="en-US" baseline="0" dirty="0" smtClean="0"/>
              <a:t> the project to clearly present the material.</a:t>
            </a:r>
          </a:p>
          <a:p>
            <a:endParaRPr lang="en-US" baseline="0" dirty="0" smtClean="0"/>
          </a:p>
          <a:p>
            <a:r>
              <a:rPr lang="en-US" dirty="0" smtClean="0"/>
              <a:t>Image Source: http://commons.wikimedia.org/wiki/File:Claude_Monet_-_The_Magpie_-_Google_Art_Project.jpg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9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ottom grey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pp area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96" y="5467376"/>
            <a:ext cx="1010529" cy="1010529"/>
          </a:xfrm>
          <a:prstGeom prst="rect">
            <a:avLst/>
          </a:prstGeom>
        </p:spPr>
      </p:pic>
      <p:sp>
        <p:nvSpPr>
          <p:cNvPr id="23" name="author 6"/>
          <p:cNvSpPr>
            <a:spLocks noGrp="1"/>
          </p:cNvSpPr>
          <p:nvPr>
            <p:ph type="body" sz="quarter" idx="16" hasCustomPrompt="1"/>
          </p:nvPr>
        </p:nvSpPr>
        <p:spPr>
          <a:xfrm>
            <a:off x="5660136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2" name="author 5"/>
          <p:cNvSpPr>
            <a:spLocks noGrp="1"/>
          </p:cNvSpPr>
          <p:nvPr>
            <p:ph type="body" sz="quarter" idx="15" hasCustomPrompt="1"/>
          </p:nvPr>
        </p:nvSpPr>
        <p:spPr>
          <a:xfrm>
            <a:off x="5660136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1" name="author 4"/>
          <p:cNvSpPr>
            <a:spLocks noGrp="1"/>
          </p:cNvSpPr>
          <p:nvPr>
            <p:ph type="body" sz="quarter" idx="14" hasCustomPrompt="1"/>
          </p:nvPr>
        </p:nvSpPr>
        <p:spPr>
          <a:xfrm>
            <a:off x="566318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0" name="autho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49424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9" name="autho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49424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7" name="author project lead"/>
          <p:cNvSpPr>
            <a:spLocks noGrp="1"/>
          </p:cNvSpPr>
          <p:nvPr>
            <p:ph type="body" sz="quarter" idx="11" hasCustomPrompt="1"/>
          </p:nvPr>
        </p:nvSpPr>
        <p:spPr>
          <a:xfrm>
            <a:off x="224942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 (Project Lead)</a:t>
            </a:r>
            <a:endParaRPr lang="en-US" dirty="0"/>
          </a:p>
        </p:txBody>
      </p:sp>
      <p:cxnSp>
        <p:nvCxnSpPr>
          <p:cNvPr id="13" name="author rule"/>
          <p:cNvCxnSpPr/>
          <p:nvPr userDrawn="1"/>
        </p:nvCxnSpPr>
        <p:spPr>
          <a:xfrm>
            <a:off x="228600" y="5168336"/>
            <a:ext cx="8686800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032504"/>
            <a:ext cx="6858000" cy="740664"/>
          </a:xfrm>
        </p:spPr>
        <p:txBody>
          <a:bodyPr>
            <a:normAutofit/>
          </a:bodyPr>
          <a:lstStyle>
            <a:lvl1pPr marL="0" indent="0" algn="ctr">
              <a:buNone/>
              <a:defRPr sz="2800" i="1" baseline="0"/>
            </a:lvl1pPr>
          </a:lstStyle>
          <a:p>
            <a:pPr lvl="0"/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12" name="Project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26464"/>
            <a:ext cx="7772400" cy="2432304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Main Project Title Here</a:t>
            </a:r>
            <a:endParaRPr lang="en-US" dirty="0"/>
          </a:p>
        </p:txBody>
      </p:sp>
      <p:grpSp>
        <p:nvGrpSpPr>
          <p:cNvPr id="10" name="NASA logo configuration"/>
          <p:cNvGrpSpPr/>
          <p:nvPr userDrawn="1"/>
        </p:nvGrpSpPr>
        <p:grpSpPr>
          <a:xfrm>
            <a:off x="0" y="-44450"/>
            <a:ext cx="9144000" cy="1077912"/>
            <a:chOff x="0" y="-44450"/>
            <a:chExt cx="9144000" cy="1077912"/>
          </a:xfrm>
        </p:grpSpPr>
        <p:sp>
          <p:nvSpPr>
            <p:cNvPr id="7" name="top background"/>
            <p:cNvSpPr txBox="1"/>
            <p:nvPr userDrawn="1"/>
          </p:nvSpPr>
          <p:spPr>
            <a:xfrm>
              <a:off x="0" y="0"/>
              <a:ext cx="9144000" cy="9778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" name="NASA text"/>
            <p:cNvSpPr txBox="1"/>
            <p:nvPr userDrawn="1"/>
          </p:nvSpPr>
          <p:spPr>
            <a:xfrm>
              <a:off x="153986" y="260350"/>
              <a:ext cx="2332036" cy="338136"/>
            </a:xfrm>
            <a:prstGeom prst="rect">
              <a:avLst/>
            </a:prstGeom>
            <a:noFill/>
            <a:ln>
              <a:noFill/>
            </a:ln>
          </p:spPr>
          <p:txBody>
            <a:bodyPr lIns="91375" tIns="45675" rIns="91375" bIns="456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Questrial"/>
                <a:buNone/>
              </a:pPr>
              <a:endParaRPr sz="800" b="1" i="0" u="none" strike="noStrike" cap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800" b="0" i="0" u="none" strike="noStrike" cap="none" baseline="0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Aeronautics and Space Administration</a:t>
              </a:r>
            </a:p>
          </p:txBody>
        </p:sp>
        <p:pic>
          <p:nvPicPr>
            <p:cNvPr id="9" name="NASA logo"/>
            <p:cNvPicPr preferRelativeResize="0"/>
            <p:nvPr userDrawn="1"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24825" y="-44450"/>
              <a:ext cx="935037" cy="107791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5969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1296" y="1220919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11296" y="2369945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11296" y="4118716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335181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1208" y="1421134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1207" y="3011687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208" y="4628567"/>
            <a:ext cx="8051582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47734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21208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6583680"/>
            <a:ext cx="1993392" cy="27432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2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102352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102352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2578608" y="6583680"/>
            <a:ext cx="1993392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3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4123944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4049486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7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481431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395478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9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3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750018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675560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8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143865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57912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3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acrony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749808" y="2255520"/>
            <a:ext cx="7653528" cy="3706368"/>
          </a:xfrm>
        </p:spPr>
        <p:txBody>
          <a:bodyPr>
            <a:normAutofit/>
          </a:bodyPr>
          <a:lstStyle>
            <a:lvl1pPr marL="0" indent="0" algn="ctr">
              <a:buNone/>
              <a:defRPr sz="6000" b="0" baseline="0"/>
            </a:lvl1pPr>
          </a:lstStyle>
          <a:p>
            <a:pPr lvl="0"/>
            <a:r>
              <a:rPr lang="en-US" dirty="0" smtClean="0"/>
              <a:t>Spell out the components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9808" y="779403"/>
            <a:ext cx="7653528" cy="1289304"/>
          </a:xfrm>
        </p:spPr>
        <p:txBody>
          <a:bodyPr>
            <a:noAutofit/>
          </a:bodyPr>
          <a:lstStyle>
            <a:lvl1pPr marL="0" indent="0" algn="ctr">
              <a:buNone/>
              <a:defRPr sz="96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ACRONYM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5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470916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" y="548640"/>
            <a:ext cx="8503920" cy="923544"/>
          </a:xfrm>
        </p:spPr>
        <p:txBody>
          <a:bodyPr anchor="b">
            <a:noAutofit/>
          </a:bodyPr>
          <a:lstStyle>
            <a:lvl1pPr marL="0" indent="0" algn="ctr">
              <a:buNone/>
              <a:defRPr sz="5400" b="1" baseline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94360" y="211531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1</a:t>
            </a:r>
            <a:endParaRPr lang="en-US" dirty="0"/>
          </a:p>
        </p:txBody>
      </p:sp>
      <p:sp>
        <p:nvSpPr>
          <p:cNvPr id="10" name="Section Body Text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210312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94360" y="472135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3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94360" y="341833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2</a:t>
            </a:r>
            <a:endParaRPr lang="en-US" dirty="0"/>
          </a:p>
        </p:txBody>
      </p:sp>
      <p:sp>
        <p:nvSpPr>
          <p:cNvPr id="14" name="Section Body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340614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6C5E3-BCDC-405F-8F3C-092E69121BD4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C0BE9-6F9F-4714-AB34-61ADAC463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4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Southwest US Disasters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782393" y="5358384"/>
            <a:ext cx="4062903" cy="369332"/>
          </a:xfrm>
        </p:spPr>
        <p:txBody>
          <a:bodyPr>
            <a:normAutofit/>
          </a:bodyPr>
          <a:lstStyle/>
          <a:p>
            <a:r>
              <a:rPr lang="en-US" dirty="0" smtClean="0"/>
              <a:t>Jason </a:t>
            </a:r>
            <a:r>
              <a:rPr lang="en-US" dirty="0" err="1" smtClean="0"/>
              <a:t>Zylberman</a:t>
            </a:r>
            <a:r>
              <a:rPr lang="en-US" dirty="0" smtClean="0"/>
              <a:t> (Project Lead)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Jennifer Holder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Lance Watkins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Incorporating CDRs and MODIS to Create a Predictive Model of Post-Burnout Vegetation Regrowth in Relation to Flood Risk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7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The slides provided in the template are just a starting point for teams.  Feel free to expand upon these topics, alter the headings, and change the order of the slides to fit your needs.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General Guidelines I</a:t>
            </a:r>
            <a:endParaRPr lang="en-US" dirty="0"/>
          </a:p>
        </p:txBody>
      </p:sp>
      <p:sp>
        <p:nvSpPr>
          <p:cNvPr id="18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693920" y="2130552"/>
            <a:ext cx="3974592" cy="4270248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Study area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Study period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Objectives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Community concerns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NASA satellites/sensors used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Methodology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Results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Conclusions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Errors &amp; uncertainties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Future work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Acknowledgements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Backup slides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Required Statement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94695" y="599440"/>
            <a:ext cx="3636505" cy="132588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Things that are typically included in a presentation: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08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Include </a:t>
            </a:r>
            <a:r>
              <a:rPr lang="en-US" b="1" dirty="0" smtClean="0"/>
              <a:t>speaker notes </a:t>
            </a:r>
            <a:r>
              <a:rPr lang="en-US" dirty="0" smtClean="0"/>
              <a:t>for each slide (see below).</a:t>
            </a:r>
          </a:p>
          <a:p>
            <a:r>
              <a:rPr lang="en-US" dirty="0" smtClean="0"/>
              <a:t>Include a </a:t>
            </a:r>
            <a:r>
              <a:rPr lang="en-US" b="1" dirty="0" smtClean="0"/>
              <a:t>visual</a:t>
            </a:r>
            <a:r>
              <a:rPr lang="en-US" dirty="0" smtClean="0"/>
              <a:t> on each slide, if possible.</a:t>
            </a:r>
          </a:p>
          <a:p>
            <a:r>
              <a:rPr lang="en-US" dirty="0" smtClean="0"/>
              <a:t>Arrange content to </a:t>
            </a:r>
            <a:r>
              <a:rPr lang="en-US" b="1" dirty="0" smtClean="0"/>
              <a:t>minimize</a:t>
            </a:r>
            <a:r>
              <a:rPr lang="en-US" dirty="0" smtClean="0"/>
              <a:t> white space.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General Guidelines III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040630" y="3429000"/>
            <a:ext cx="3445002" cy="274320"/>
          </a:xfrm>
        </p:spPr>
        <p:txBody>
          <a:bodyPr>
            <a:normAutofit/>
          </a:bodyPr>
          <a:lstStyle/>
          <a:p>
            <a:r>
              <a:rPr lang="en-US" dirty="0" smtClean="0"/>
              <a:t>Image Credit: Monet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" b="44467"/>
          <a:stretch/>
        </p:blipFill>
        <p:spPr/>
      </p:pic>
    </p:spTree>
    <p:extLst>
      <p:ext uri="{BB962C8B-B14F-4D97-AF65-F5344CB8AC3E}">
        <p14:creationId xmlns:p14="http://schemas.microsoft.com/office/powerpoint/2010/main" val="183113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962400" y="4465320"/>
            <a:ext cx="3950208" cy="1397000"/>
          </a:xfrm>
        </p:spPr>
        <p:txBody>
          <a:bodyPr>
            <a:noAutofit/>
          </a:bodyPr>
          <a:lstStyle/>
          <a:p>
            <a:r>
              <a:rPr lang="en-US" b="1" dirty="0" smtClean="0"/>
              <a:t>US Federal logos only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No</a:t>
            </a:r>
            <a:r>
              <a:rPr lang="en-US" dirty="0" smtClean="0"/>
              <a:t> state, NGO, local and or international government logos, or software logos.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Maps &amp; Logos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310640" y="2003552"/>
            <a:ext cx="2240280" cy="768096"/>
          </a:xfrm>
        </p:spPr>
        <p:txBody>
          <a:bodyPr/>
          <a:lstStyle/>
          <a:p>
            <a:r>
              <a:rPr lang="en-US" dirty="0" smtClean="0"/>
              <a:t>Maps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962400" y="2265680"/>
            <a:ext cx="3950208" cy="1838960"/>
          </a:xfrm>
        </p:spPr>
        <p:txBody>
          <a:bodyPr>
            <a:noAutofit/>
          </a:bodyPr>
          <a:lstStyle/>
          <a:p>
            <a:r>
              <a:rPr lang="en-US" dirty="0" smtClean="0"/>
              <a:t>Import the legend </a:t>
            </a:r>
            <a:r>
              <a:rPr lang="en-US" b="1" dirty="0" smtClean="0"/>
              <a:t>separately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Make sure all text is </a:t>
            </a:r>
            <a:r>
              <a:rPr lang="en-US" b="1" dirty="0" smtClean="0"/>
              <a:t>legible</a:t>
            </a:r>
            <a:r>
              <a:rPr lang="en-US" dirty="0" smtClean="0"/>
              <a:t> and </a:t>
            </a:r>
            <a:r>
              <a:rPr lang="en-US" b="1" dirty="0" smtClean="0"/>
              <a:t>editable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Cite</a:t>
            </a:r>
            <a:r>
              <a:rPr lang="en-US" dirty="0" smtClean="0"/>
              <a:t> base layer source in speaker notes.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310640" y="4193032"/>
            <a:ext cx="2240280" cy="768096"/>
          </a:xfrm>
        </p:spPr>
        <p:txBody>
          <a:bodyPr/>
          <a:lstStyle/>
          <a:p>
            <a:r>
              <a:rPr lang="en-US" dirty="0" smtClean="0"/>
              <a:t>Logos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21208" y="2130552"/>
            <a:ext cx="3664712" cy="3374136"/>
          </a:xfrm>
        </p:spPr>
        <p:txBody>
          <a:bodyPr/>
          <a:lstStyle/>
          <a:p>
            <a:r>
              <a:rPr lang="en-US" dirty="0" smtClean="0"/>
              <a:t>You may </a:t>
            </a:r>
            <a:r>
              <a:rPr lang="en-US" b="1" dirty="0" smtClean="0"/>
              <a:t>only</a:t>
            </a:r>
            <a:r>
              <a:rPr lang="en-US" dirty="0" smtClean="0"/>
              <a:t> use images taken by your team, provided by your partners (as long as you have permission from them), from a Federal Agency, from the new DEVELOP stock imagery collection on DEVELOP’s Flickr page, or Creative Commons images.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Photos &amp; Figures I</a:t>
            </a: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795520" y="2130552"/>
            <a:ext cx="3688079" cy="3374136"/>
          </a:xfrm>
        </p:spPr>
        <p:txBody>
          <a:bodyPr>
            <a:normAutofit/>
          </a:bodyPr>
          <a:lstStyle/>
          <a:p>
            <a:r>
              <a:rPr lang="en-US" dirty="0" smtClean="0"/>
              <a:t>Obtain a </a:t>
            </a:r>
            <a:r>
              <a:rPr lang="en-US" b="1" dirty="0" smtClean="0"/>
              <a:t>media release form</a:t>
            </a:r>
            <a:r>
              <a:rPr lang="en-US" dirty="0" smtClean="0"/>
              <a:t> from all people in photos that your team has taken — </a:t>
            </a:r>
            <a:r>
              <a:rPr lang="en-US" b="1" dirty="0" smtClean="0"/>
              <a:t>no children</a:t>
            </a:r>
            <a:r>
              <a:rPr lang="en-US" dirty="0" smtClean="0"/>
              <a:t>!</a:t>
            </a:r>
          </a:p>
          <a:p>
            <a:r>
              <a:rPr lang="en-US" dirty="0" smtClean="0"/>
              <a:t>All image sources should be </a:t>
            </a:r>
            <a:r>
              <a:rPr lang="en-US" b="1" dirty="0" smtClean="0"/>
              <a:t>cited using a consistent format </a:t>
            </a:r>
            <a:r>
              <a:rPr lang="en-US" dirty="0" smtClean="0"/>
              <a:t>and should be </a:t>
            </a:r>
            <a:r>
              <a:rPr lang="en-US" b="1" dirty="0" smtClean="0"/>
              <a:t>visible</a:t>
            </a:r>
            <a:r>
              <a:rPr lang="en-US" dirty="0" smtClean="0"/>
              <a:t> on the slide.</a:t>
            </a:r>
          </a:p>
        </p:txBody>
      </p:sp>
    </p:spTree>
    <p:extLst>
      <p:ext uri="{BB962C8B-B14F-4D97-AF65-F5344CB8AC3E}">
        <p14:creationId xmlns:p14="http://schemas.microsoft.com/office/powerpoint/2010/main" val="359382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21208" y="2130552"/>
            <a:ext cx="3664712" cy="3374136"/>
          </a:xfrm>
        </p:spPr>
        <p:txBody>
          <a:bodyPr/>
          <a:lstStyle/>
          <a:p>
            <a:r>
              <a:rPr lang="en-US" dirty="0" smtClean="0"/>
              <a:t>Please </a:t>
            </a:r>
            <a:r>
              <a:rPr lang="en-US" b="1" dirty="0" smtClean="0"/>
              <a:t>do not </a:t>
            </a:r>
            <a:r>
              <a:rPr lang="en-US" dirty="0" smtClean="0"/>
              <a:t>include the image URL in the source text box but rather place it in the </a:t>
            </a:r>
            <a:r>
              <a:rPr lang="en-US" b="1" dirty="0" smtClean="0"/>
              <a:t>notes section</a:t>
            </a:r>
            <a:r>
              <a:rPr lang="en-US" dirty="0" smtClean="0"/>
              <a:t> below.</a:t>
            </a:r>
          </a:p>
          <a:p>
            <a:r>
              <a:rPr lang="en-US" dirty="0" smtClean="0"/>
              <a:t>If you use a border for your images include it on all photographs to keep your presentation </a:t>
            </a:r>
            <a:r>
              <a:rPr lang="en-US" b="1" dirty="0" smtClean="0"/>
              <a:t>consistent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Photos &amp; Figures II</a:t>
            </a: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795520" y="2130552"/>
            <a:ext cx="3773099" cy="3374136"/>
          </a:xfrm>
        </p:spPr>
        <p:txBody>
          <a:bodyPr>
            <a:normAutofit/>
          </a:bodyPr>
          <a:lstStyle/>
          <a:p>
            <a:r>
              <a:rPr lang="en-US" dirty="0" smtClean="0"/>
              <a:t>Keep all images and text </a:t>
            </a:r>
            <a:r>
              <a:rPr lang="en-US" smtClean="0"/>
              <a:t>boxes </a:t>
            </a:r>
            <a:r>
              <a:rPr lang="en-US" b="1" smtClean="0"/>
              <a:t>editable</a:t>
            </a:r>
            <a:r>
              <a:rPr lang="en-US" smtClean="0"/>
              <a:t>, </a:t>
            </a:r>
            <a:r>
              <a:rPr lang="en-US" dirty="0" smtClean="0"/>
              <a:t>including individual elements of flowcharts.</a:t>
            </a:r>
          </a:p>
          <a:p>
            <a:r>
              <a:rPr lang="en-US" dirty="0" smtClean="0"/>
              <a:t>Background images are </a:t>
            </a:r>
            <a:r>
              <a:rPr lang="en-US" b="1" dirty="0" smtClean="0"/>
              <a:t>discouraged</a:t>
            </a:r>
            <a:r>
              <a:rPr lang="en-US" dirty="0" smtClean="0"/>
              <a:t>.  If you use one, make sure that your text remains </a:t>
            </a:r>
            <a:r>
              <a:rPr lang="en-US" b="1" dirty="0" smtClean="0"/>
              <a:t>clear</a:t>
            </a:r>
            <a:r>
              <a:rPr lang="en-US" dirty="0" smtClean="0"/>
              <a:t> and </a:t>
            </a:r>
            <a:r>
              <a:rPr lang="en-US" b="1" dirty="0" smtClean="0"/>
              <a:t>legible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284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Wildfires and flooding are two major disasters which cause economic damage and loss of life in the Southwest.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Flood events that occur after periods of wildfires can lead to an increase in soil erosion and larger debris in flood waters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Community Concerns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Image Credits: US Forest Services</a:t>
            </a:r>
            <a:endParaRPr lang="en-US" dirty="0"/>
          </a:p>
        </p:txBody>
      </p:sp>
      <p:pic>
        <p:nvPicPr>
          <p:cNvPr id="5123" name="Picture 3" descr="Z:\NCEI_NASA_DEVELOP\Sum2015_Southwest_US_Disasters\graphics\chainsa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28" y="3666751"/>
            <a:ext cx="3664441" cy="274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Z:\NCEI_NASA_DEVELOP\Sum2015_Southwest_US_Disasters\graphics\smok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617" y="3666751"/>
            <a:ext cx="3653046" cy="273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444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975027" y="2130552"/>
            <a:ext cx="3593592" cy="3374136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Establish a </a:t>
            </a:r>
            <a:r>
              <a:rPr lang="en-US" dirty="0" err="1" smtClean="0"/>
              <a:t>spatio</a:t>
            </a:r>
            <a:r>
              <a:rPr lang="en-US" dirty="0" smtClean="0"/>
              <a:t>-temporal relationship </a:t>
            </a:r>
            <a:r>
              <a:rPr lang="en-US" dirty="0"/>
              <a:t>between vegetation regrowth as a function of NDVI and post-fire runoff hazard, over a 10-year period, for greater </a:t>
            </a:r>
            <a:r>
              <a:rPr lang="en-US" dirty="0" err="1"/>
              <a:t>Tuscon</a:t>
            </a:r>
            <a:r>
              <a:rPr lang="en-US" dirty="0"/>
              <a:t>, Arizona area within the Lower Colorado River Basin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Generate a raster surface indicating vegetation regrowth rate after historical wildfires on a per-pixel basis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Identify precipitation rates associated with increased post-wildfire flooding risk based on historical runoff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66935" y="640080"/>
            <a:ext cx="3566160" cy="1325880"/>
          </a:xfrm>
        </p:spPr>
        <p:txBody>
          <a:bodyPr/>
          <a:lstStyle/>
          <a:p>
            <a:pPr algn="ctr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8432" y="6583680"/>
            <a:ext cx="4163568" cy="274320"/>
          </a:xfrm>
          <a:noFill/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 Credit: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USGS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026" name="Picture 2" descr="http://pubs.usgs.gov/of/2008/1274/images/cover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381"/>
            <a:ext cx="4839037" cy="643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7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84632" y="579120"/>
            <a:ext cx="7982712" cy="704088"/>
          </a:xfrm>
        </p:spPr>
        <p:txBody>
          <a:bodyPr/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" t="9413" r="909" b="7059"/>
          <a:stretch/>
        </p:blipFill>
        <p:spPr>
          <a:xfrm>
            <a:off x="18297526" y="10991739"/>
            <a:ext cx="7981950" cy="53464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6" y="1267036"/>
            <a:ext cx="7980363" cy="534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90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84632" y="579120"/>
            <a:ext cx="7982712" cy="704088"/>
          </a:xfrm>
        </p:spPr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250598"/>
            <a:ext cx="86296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7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76072" y="1319002"/>
            <a:ext cx="7982712" cy="2694648"/>
          </a:xfrm>
        </p:spPr>
        <p:txBody>
          <a:bodyPr>
            <a:normAutofit fontScale="5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Precipitation Estimation From Remote Sensing Information Using Artificial Neural Network (PERSIANN) – Climate Data Records (CDR)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PERSIANN CDR Specifications:</a:t>
            </a:r>
          </a:p>
          <a:p>
            <a:pPr marL="1028700" lvl="1" indent="-342900"/>
            <a:r>
              <a:rPr lang="en-US" sz="2600" dirty="0" smtClean="0"/>
              <a:t>0.25 – </a:t>
            </a:r>
            <a:r>
              <a:rPr lang="en-US" sz="2600" dirty="0" err="1" smtClean="0"/>
              <a:t>deg</a:t>
            </a:r>
            <a:r>
              <a:rPr lang="en-US" sz="2600" dirty="0" smtClean="0"/>
              <a:t> * 0.25 </a:t>
            </a:r>
            <a:r>
              <a:rPr lang="en-US" sz="2600" dirty="0" err="1" smtClean="0"/>
              <a:t>deg</a:t>
            </a:r>
            <a:endParaRPr lang="en-US" sz="2600" dirty="0" smtClean="0"/>
          </a:p>
          <a:p>
            <a:pPr marL="1028700" lvl="1" indent="-342900"/>
            <a:r>
              <a:rPr lang="en-US" sz="2600" dirty="0" smtClean="0"/>
              <a:t>Daily Product</a:t>
            </a:r>
          </a:p>
          <a:p>
            <a:pPr marL="1028700" lvl="1" indent="-342900"/>
            <a:r>
              <a:rPr lang="en-US" sz="2600" dirty="0" smtClean="0"/>
              <a:t>1983 – present</a:t>
            </a:r>
          </a:p>
          <a:p>
            <a:pPr marL="1028700" lvl="1" indent="-342900"/>
            <a:r>
              <a:rPr lang="en-US" sz="2600" dirty="0" smtClean="0"/>
              <a:t>Updated Quarterly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Inputs to the PERSIANN CDR:</a:t>
            </a:r>
          </a:p>
          <a:p>
            <a:pPr marL="1028700" lvl="1" indent="-342900"/>
            <a:r>
              <a:rPr lang="en-US" sz="2100" dirty="0" err="1" smtClean="0"/>
              <a:t>GridSat</a:t>
            </a:r>
            <a:r>
              <a:rPr lang="en-US" sz="2100" dirty="0" smtClean="0"/>
              <a:t> – B1 CDR (IRWIN)</a:t>
            </a:r>
          </a:p>
          <a:p>
            <a:pPr marL="1028700" lvl="1" indent="-342900"/>
            <a:r>
              <a:rPr lang="en-US" sz="2100" dirty="0" smtClean="0"/>
              <a:t>GPCP 2.5 </a:t>
            </a:r>
            <a:r>
              <a:rPr lang="en-US" sz="2100" dirty="0" err="1" smtClean="0"/>
              <a:t>deg</a:t>
            </a:r>
            <a:r>
              <a:rPr lang="en-US" sz="2100" dirty="0" smtClean="0"/>
              <a:t> Monthly 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NOAA Climate Data Records</a:t>
            </a:r>
            <a:endParaRPr lang="en-US" dirty="0"/>
          </a:p>
        </p:txBody>
      </p:sp>
      <p:pic>
        <p:nvPicPr>
          <p:cNvPr id="6146" name="Picture 2" descr="Z:\NCEI_NASA_DEVELOP\Sum2015_Southwest_US_Disasters\graphics\persian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" t="24429" r="4602" b="24504"/>
          <a:stretch/>
        </p:blipFill>
        <p:spPr bwMode="auto">
          <a:xfrm>
            <a:off x="0" y="4013650"/>
            <a:ext cx="9144000" cy="277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62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Results will be placed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863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Conclusions will be placed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790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Dr. DeWayne Cecil, NOAA </a:t>
            </a:r>
            <a:r>
              <a:rPr lang="en-US" dirty="0" smtClean="0"/>
              <a:t>National </a:t>
            </a:r>
            <a:r>
              <a:rPr lang="en-US" dirty="0"/>
              <a:t>Centers for Environmental Information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511296" y="2369944"/>
            <a:ext cx="5111496" cy="13442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Dr. Gregg </a:t>
            </a:r>
            <a:r>
              <a:rPr lang="en-US" dirty="0" err="1" smtClean="0"/>
              <a:t>Garfin</a:t>
            </a:r>
            <a:r>
              <a:rPr lang="en-US" dirty="0" smtClean="0"/>
              <a:t>, Climate Assessment for the Southwest</a:t>
            </a:r>
          </a:p>
          <a:p>
            <a:r>
              <a:rPr lang="en-US" dirty="0" smtClean="0"/>
              <a:t>Tim Brown, Western Regional Climate Center</a:t>
            </a:r>
          </a:p>
          <a:p>
            <a:r>
              <a:rPr lang="en-US" dirty="0" smtClean="0"/>
              <a:t>Dennis Staley, USGS Landslides Hazards Team</a:t>
            </a:r>
          </a:p>
          <a:p>
            <a:r>
              <a:rPr lang="en-US" dirty="0" smtClean="0"/>
              <a:t>Jason Kean, USGS Landslides Hazards Team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Michael </a:t>
            </a:r>
            <a:r>
              <a:rPr lang="en-US" dirty="0" err="1" smtClean="0"/>
              <a:t>Schaffner</a:t>
            </a:r>
            <a:r>
              <a:rPr lang="en-US" dirty="0" smtClean="0"/>
              <a:t>, NWS</a:t>
            </a:r>
          </a:p>
          <a:p>
            <a:r>
              <a:rPr lang="en-US" dirty="0" smtClean="0"/>
              <a:t>Christopher Smith, USGS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360" y="1165623"/>
            <a:ext cx="2577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</a:t>
            </a:r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dvisors</a:t>
            </a:r>
            <a:endParaRPr lang="en-US" sz="44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59" y="2312881"/>
            <a:ext cx="2577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Partners</a:t>
            </a:r>
            <a:endParaRPr lang="en-US" sz="44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59" y="4053363"/>
            <a:ext cx="2577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Others</a:t>
            </a:r>
            <a:endParaRPr lang="en-US" sz="44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91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isasters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57688F"/>
      </a:accent1>
      <a:accent2>
        <a:srgbClr val="7F7AA1"/>
      </a:accent2>
      <a:accent3>
        <a:srgbClr val="A990B7"/>
      </a:accent3>
      <a:accent4>
        <a:srgbClr val="D7D678"/>
      </a:accent4>
      <a:accent5>
        <a:srgbClr val="C0AF5D"/>
      </a:accent5>
      <a:accent6>
        <a:srgbClr val="AF8D46"/>
      </a:accent6>
      <a:hlink>
        <a:srgbClr val="57688F"/>
      </a:hlink>
      <a:folHlink>
        <a:srgbClr val="57688F"/>
      </a:folHlink>
    </a:clrScheme>
    <a:fontScheme name="DEVELOP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2129</TotalTime>
  <Words>652</Words>
  <Application>Microsoft Office PowerPoint</Application>
  <PresentationFormat>On-screen Show (4:3)</PresentationFormat>
  <Paragraphs>90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Jason Zylberman</cp:lastModifiedBy>
  <cp:revision>115</cp:revision>
  <dcterms:created xsi:type="dcterms:W3CDTF">2015-05-18T13:26:09Z</dcterms:created>
  <dcterms:modified xsi:type="dcterms:W3CDTF">2015-06-30T20:39:47Z</dcterms:modified>
</cp:coreProperties>
</file>