
<file path=[Content_Types].xml><?xml version="1.0" encoding="utf-8"?>
<Types xmlns="http://schemas.openxmlformats.org/package/2006/content-types">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Century Gothic" pitchFamily="34" charset="0"/>
      <p:regular r:id="rId4"/>
      <p:bold r:id="rId5"/>
      <p:italic r:id="rId6"/>
      <p:boldItalic r:id="rId7"/>
    </p:embeddedFont>
    <p:embeddedFont>
      <p:font typeface="Questrial" charset="0"/>
      <p:regular r:id="rId8"/>
    </p:embeddedFont>
    <p:embeddedFont>
      <p:font typeface="Garamond" pitchFamily="18" charset="0"/>
      <p:regular r:id="rId9"/>
      <p:bold r:id="rId10"/>
      <p:italic r:id="rId11"/>
    </p:embeddedFont>
    <p:embeddedFont>
      <p:font typeface="Webdings" pitchFamily="18" charset="2"/>
      <p:regular r:id="rId12"/>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screpps" initials="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72" d="100"/>
          <a:sy n="72" d="100"/>
        </p:scale>
        <p:origin x="-78" y="-78"/>
      </p:cViewPr>
      <p:guideLst>
        <p:guide orient="horz" pos="11520"/>
        <p:guide pos="86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xmlns="" val="9089019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0" name="Shape 70"/>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55718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indent="0" rtl="0">
              <a:spcBef>
                <a:spcPts val="0"/>
              </a:spcBef>
              <a:buFont typeface="Questrial"/>
              <a:buNone/>
              <a:defRPr sz="3600" b="1" baseline="0">
                <a:latin typeface="Questrial"/>
                <a:ea typeface="Questrial"/>
                <a:cs typeface="Questrial"/>
                <a:sym typeface="Questrial"/>
              </a:defRPr>
            </a:lvl1pPr>
            <a:lvl2pPr rtl="0">
              <a:spcBef>
                <a:spcPts val="0"/>
              </a:spcBef>
              <a:defRPr b="1">
                <a:latin typeface="Questrial"/>
                <a:ea typeface="Questrial"/>
                <a:cs typeface="Questrial"/>
                <a:sym typeface="Questrial"/>
              </a:defRPr>
            </a:lvl2pPr>
            <a:lvl3pPr rtl="0">
              <a:spcBef>
                <a:spcPts val="0"/>
              </a:spcBef>
              <a:defRPr b="1">
                <a:latin typeface="Questrial"/>
                <a:ea typeface="Questrial"/>
                <a:cs typeface="Questrial"/>
                <a:sym typeface="Questrial"/>
              </a:defRPr>
            </a:lvl3pPr>
            <a:lvl4pPr rtl="0">
              <a:spcBef>
                <a:spcPts val="0"/>
              </a:spcBef>
              <a:defRPr b="1">
                <a:latin typeface="Questrial"/>
                <a:ea typeface="Questrial"/>
                <a:cs typeface="Questrial"/>
                <a:sym typeface="Questrial"/>
              </a:defRPr>
            </a:lvl4pPr>
            <a:lvl5pPr rtl="0">
              <a:spcBef>
                <a:spcPts val="0"/>
              </a:spcBef>
              <a:defRPr b="1">
                <a:latin typeface="Questrial"/>
                <a:ea typeface="Questrial"/>
                <a:cs typeface="Questrial"/>
                <a:sym typeface="Questrial"/>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12" name="Shape 12"/>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indent="0" algn="ctr" rtl="0">
              <a:spcBef>
                <a:spcPts val="0"/>
              </a:spcBef>
              <a:buFont typeface="Questrial"/>
              <a:buNone/>
              <a:defRPr sz="3600" baseline="0">
                <a:latin typeface="Questrial"/>
                <a:ea typeface="Questrial"/>
                <a:cs typeface="Questrial"/>
                <a:sym typeface="Questrial"/>
              </a:defRPr>
            </a:lvl1pPr>
            <a:lvl2pPr rtl="0">
              <a:spcBef>
                <a:spcPts val="0"/>
              </a:spcBef>
              <a:defRPr sz="4800"/>
            </a:lvl2pPr>
            <a:lvl3pPr rtl="0">
              <a:spcBef>
                <a:spcPts val="0"/>
              </a:spcBef>
              <a:defRPr sz="4000"/>
            </a:lvl3pPr>
            <a:lvl4pPr rtl="0">
              <a:spcBef>
                <a:spcPts val="0"/>
              </a:spcBef>
              <a:defRPr sz="3600"/>
            </a:lvl4pPr>
            <a:lvl5pPr rtl="0">
              <a:spcBef>
                <a:spcPts val="0"/>
              </a:spcBef>
              <a:defRPr sz="3600"/>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8400" b="1" baseline="0">
                <a:solidFill>
                  <a:schemeClr val="accent1"/>
                </a:solidFill>
                <a:latin typeface="Questrial"/>
                <a:ea typeface="Questrial"/>
                <a:cs typeface="Questrial"/>
                <a:sym typeface="Questrial"/>
              </a:defRPr>
            </a:lvl1pPr>
            <a:lvl2pPr rtl="0">
              <a:spcBef>
                <a:spcPts val="0"/>
              </a:spcBef>
              <a:defRPr sz="7200">
                <a:solidFill>
                  <a:schemeClr val="dk1"/>
                </a:solidFill>
                <a:latin typeface="Garamond"/>
                <a:ea typeface="Garamond"/>
                <a:cs typeface="Garamond"/>
                <a:sym typeface="Garamond"/>
              </a:defRPr>
            </a:lvl2pPr>
            <a:lvl3pPr rtl="0">
              <a:spcBef>
                <a:spcPts val="0"/>
              </a:spcBef>
              <a:defRPr sz="6000">
                <a:solidFill>
                  <a:schemeClr val="dk1"/>
                </a:solidFill>
                <a:latin typeface="Garamond"/>
                <a:ea typeface="Garamond"/>
                <a:cs typeface="Garamond"/>
                <a:sym typeface="Garamond"/>
              </a:defRPr>
            </a:lvl3pPr>
            <a:lvl4pPr rtl="0">
              <a:spcBef>
                <a:spcPts val="0"/>
              </a:spcBef>
              <a:defRPr sz="5400">
                <a:solidFill>
                  <a:schemeClr val="dk1"/>
                </a:solidFill>
                <a:latin typeface="Garamond"/>
                <a:ea typeface="Garamond"/>
                <a:cs typeface="Garamond"/>
                <a:sym typeface="Garamond"/>
              </a:defRPr>
            </a:lvl4pPr>
            <a:lvl5pPr rtl="0">
              <a:spcBef>
                <a:spcPts val="0"/>
              </a:spcBef>
              <a:defRPr sz="5400">
                <a:solidFill>
                  <a:schemeClr val="dk1"/>
                </a:solidFill>
                <a:latin typeface="Garamond"/>
                <a:ea typeface="Garamond"/>
                <a:cs typeface="Garamond"/>
                <a:sym typeface="Garamond"/>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cxnSp>
        <p:nvCxnSpPr>
          <p:cNvPr id="5" name="Shape 5"/>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6" name="Shape 6"/>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7" name="Shape 7"/>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8" name="Shape 8"/>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9" name="Shape 9"/>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baseline="0">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3600" b="1" i="0" u="none" strike="noStrike" cap="none" baseline="0" dirty="0">
                <a:solidFill>
                  <a:schemeClr val="dk1"/>
                </a:solidFill>
                <a:latin typeface="Century Gothic" pitchFamily="34" charset="0"/>
                <a:sym typeface="Questrial"/>
              </a:rPr>
              <a:t>Mobile County Health Department</a:t>
            </a:r>
          </a:p>
        </p:txBody>
      </p:sp>
      <p:sp>
        <p:nvSpPr>
          <p:cNvPr id="16" name="Shape 16"/>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600" b="0" i="0" u="none" strike="noStrike" cap="none" baseline="0" dirty="0">
                <a:solidFill>
                  <a:schemeClr val="dk1"/>
                </a:solidFill>
                <a:latin typeface="Century Gothic" panose="020B0502020202020204" pitchFamily="34" charset="0"/>
                <a:sym typeface="Questrial"/>
              </a:rPr>
              <a:t>Utilizing NASA Earth </a:t>
            </a:r>
            <a:r>
              <a:rPr lang="en-US" dirty="0">
                <a:solidFill>
                  <a:schemeClr val="dk1"/>
                </a:solidFill>
                <a:latin typeface="Century Gothic" panose="020B0502020202020204" pitchFamily="34" charset="0"/>
              </a:rPr>
              <a:t>o</a:t>
            </a:r>
            <a:r>
              <a:rPr lang="en-US" sz="3600" b="0" i="0" u="none" strike="noStrike" cap="none" baseline="0" dirty="0">
                <a:solidFill>
                  <a:schemeClr val="dk1"/>
                </a:solidFill>
                <a:latin typeface="Century Gothic" panose="020B0502020202020204" pitchFamily="34" charset="0"/>
                <a:sym typeface="Questrial"/>
              </a:rPr>
              <a:t>bservations to </a:t>
            </a:r>
            <a:r>
              <a:rPr lang="en-US" dirty="0">
                <a:solidFill>
                  <a:schemeClr val="dk1"/>
                </a:solidFill>
                <a:latin typeface="Century Gothic" panose="020B0502020202020204" pitchFamily="34" charset="0"/>
              </a:rPr>
              <a:t>a</a:t>
            </a:r>
            <a:r>
              <a:rPr lang="en-US" sz="3600" b="0" i="0" u="none" strike="noStrike" cap="none" baseline="0" dirty="0">
                <a:solidFill>
                  <a:schemeClr val="dk1"/>
                </a:solidFill>
                <a:latin typeface="Century Gothic" panose="020B0502020202020204" pitchFamily="34" charset="0"/>
                <a:sym typeface="Questrial"/>
              </a:rPr>
              <a:t>ssess </a:t>
            </a:r>
            <a:r>
              <a:rPr lang="en-US" dirty="0">
                <a:solidFill>
                  <a:schemeClr val="dk1"/>
                </a:solidFill>
                <a:latin typeface="Century Gothic" panose="020B0502020202020204" pitchFamily="34" charset="0"/>
              </a:rPr>
              <a:t>c</a:t>
            </a:r>
            <a:r>
              <a:rPr lang="en-US" sz="3600" b="0" i="0" u="none" strike="noStrike" cap="none" baseline="0" dirty="0">
                <a:solidFill>
                  <a:schemeClr val="dk1"/>
                </a:solidFill>
                <a:latin typeface="Century Gothic" panose="020B0502020202020204" pitchFamily="34" charset="0"/>
                <a:sym typeface="Questrial"/>
              </a:rPr>
              <a:t>urrent and </a:t>
            </a:r>
            <a:r>
              <a:rPr lang="en-US" dirty="0">
                <a:solidFill>
                  <a:schemeClr val="dk1"/>
                </a:solidFill>
                <a:latin typeface="Century Gothic" panose="020B0502020202020204" pitchFamily="34" charset="0"/>
              </a:rPr>
              <a:t>h</a:t>
            </a:r>
            <a:r>
              <a:rPr lang="en-US" sz="3600" b="0" i="0" u="none" strike="noStrike" cap="none" baseline="0" dirty="0">
                <a:solidFill>
                  <a:schemeClr val="dk1"/>
                </a:solidFill>
                <a:latin typeface="Century Gothic" panose="020B0502020202020204" pitchFamily="34" charset="0"/>
                <a:sym typeface="Questrial"/>
              </a:rPr>
              <a:t>istoric </a:t>
            </a:r>
            <a:r>
              <a:rPr lang="en-US" sz="3600" b="0" i="0" u="none" strike="noStrike" cap="none" baseline="0" dirty="0" smtClean="0">
                <a:solidFill>
                  <a:schemeClr val="dk1"/>
                </a:solidFill>
                <a:latin typeface="Century Gothic" panose="020B0502020202020204" pitchFamily="34" charset="0"/>
                <a:sym typeface="Questrial"/>
              </a:rPr>
              <a:t>wetland </a:t>
            </a:r>
            <a:r>
              <a:rPr lang="en-US" dirty="0">
                <a:solidFill>
                  <a:schemeClr val="dk1"/>
                </a:solidFill>
                <a:latin typeface="Century Gothic" panose="020B0502020202020204" pitchFamily="34" charset="0"/>
              </a:rPr>
              <a:t>e</a:t>
            </a:r>
            <a:r>
              <a:rPr lang="en-US" sz="3600" b="0" i="0" u="none" strike="noStrike" cap="none" baseline="0" dirty="0" smtClean="0">
                <a:solidFill>
                  <a:schemeClr val="dk1"/>
                </a:solidFill>
                <a:latin typeface="Century Gothic" panose="020B0502020202020204" pitchFamily="34" charset="0"/>
                <a:sym typeface="Questrial"/>
              </a:rPr>
              <a:t>xtent </a:t>
            </a:r>
            <a:r>
              <a:rPr lang="en-US" sz="3600" b="0" i="0" u="none" strike="noStrike" cap="none" baseline="0" dirty="0">
                <a:solidFill>
                  <a:schemeClr val="dk1"/>
                </a:solidFill>
                <a:latin typeface="Century Gothic" panose="020B0502020202020204" pitchFamily="34" charset="0"/>
                <a:sym typeface="Questrial"/>
              </a:rPr>
              <a:t>along the Natchez Trace Parkway</a:t>
            </a:r>
          </a:p>
        </p:txBody>
      </p:sp>
      <p:sp>
        <p:nvSpPr>
          <p:cNvPr id="17" name="Shape 17"/>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8400" b="1" i="0" u="none" strike="noStrike" cap="none" baseline="0" dirty="0">
                <a:solidFill>
                  <a:schemeClr val="accent1"/>
                </a:solidFill>
                <a:latin typeface="Century Gothic" panose="020B0502020202020204" pitchFamily="34" charset="0"/>
                <a:sym typeface="Questrial"/>
              </a:rPr>
              <a:t>Natchez Trace Eco Forecasting</a:t>
            </a:r>
          </a:p>
        </p:txBody>
      </p:sp>
      <p:sp>
        <p:nvSpPr>
          <p:cNvPr id="18" name="Shape 18"/>
          <p:cNvSpPr txBox="1"/>
          <p:nvPr/>
        </p:nvSpPr>
        <p:spPr>
          <a:xfrm>
            <a:off x="9708125" y="30434021"/>
            <a:ext cx="8229600" cy="388170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a:solidFill>
                  <a:schemeClr val="dk1"/>
                </a:solidFill>
                <a:latin typeface="Garamond"/>
                <a:ea typeface="Garamond"/>
                <a:cs typeface="Garamond"/>
                <a:sym typeface="Garamond"/>
              </a:rPr>
              <a:t>National Park Service (NPS)</a:t>
            </a:r>
          </a:p>
        </p:txBody>
      </p:sp>
      <p:sp>
        <p:nvSpPr>
          <p:cNvPr id="19" name="Shape 19"/>
          <p:cNvSpPr txBox="1"/>
          <p:nvPr/>
        </p:nvSpPr>
        <p:spPr>
          <a:xfrm>
            <a:off x="18287998" y="30557312"/>
            <a:ext cx="8229600" cy="4275900"/>
          </a:xfrm>
          <a:prstGeom prst="rect">
            <a:avLst/>
          </a:prstGeom>
          <a:noFill/>
          <a:ln>
            <a:noFill/>
          </a:ln>
        </p:spPr>
        <p:txBody>
          <a:bodyPr lIns="91425" tIns="45700" rIns="91425" bIns="45700" anchor="t" anchorCtr="0">
            <a:noAutofit/>
          </a:bodyPr>
          <a:lstStyle/>
          <a:p>
            <a:pPr marR="0" algn="ctr" rtl="0">
              <a:spcBef>
                <a:spcPts val="0"/>
              </a:spcBef>
              <a:buNone/>
            </a:pPr>
            <a:r>
              <a:rPr lang="en-US" sz="2800" b="1" dirty="0">
                <a:solidFill>
                  <a:schemeClr val="dk1"/>
                </a:solidFill>
                <a:latin typeface="Garamond"/>
                <a:ea typeface="Garamond"/>
                <a:cs typeface="Garamond"/>
                <a:sym typeface="Garamond"/>
              </a:rPr>
              <a:t>Dr. Bert Eichold, M.D., Dr. PH</a:t>
            </a:r>
            <a:r>
              <a:rPr lang="en-US" sz="2800" dirty="0">
                <a:solidFill>
                  <a:schemeClr val="dk1"/>
                </a:solidFill>
                <a:latin typeface="Garamond"/>
                <a:ea typeface="Garamond"/>
                <a:cs typeface="Garamond"/>
                <a:sym typeface="Garamond"/>
              </a:rPr>
              <a:t> </a:t>
            </a:r>
          </a:p>
          <a:p>
            <a:pPr marR="0" lvl="0" algn="ctr" rtl="0">
              <a:spcBef>
                <a:spcPts val="0"/>
              </a:spcBef>
              <a:buNone/>
            </a:pPr>
            <a:r>
              <a:rPr lang="en-US" sz="2800" dirty="0">
                <a:solidFill>
                  <a:schemeClr val="dk1"/>
                </a:solidFill>
                <a:latin typeface="Garamond"/>
                <a:ea typeface="Garamond"/>
                <a:cs typeface="Garamond"/>
                <a:sym typeface="Garamond"/>
              </a:rPr>
              <a:t>Public Health Officer, Mobile County Health </a:t>
            </a:r>
            <a:r>
              <a:rPr lang="en-US" sz="2800" dirty="0" smtClean="0">
                <a:solidFill>
                  <a:schemeClr val="dk1"/>
                </a:solidFill>
                <a:latin typeface="Garamond"/>
                <a:ea typeface="Garamond"/>
                <a:cs typeface="Garamond"/>
                <a:sym typeface="Garamond"/>
              </a:rPr>
              <a:t>Department</a:t>
            </a:r>
          </a:p>
          <a:p>
            <a:pPr marR="0" lvl="0" algn="ctr" rtl="0">
              <a:spcBef>
                <a:spcPts val="0"/>
              </a:spcBef>
              <a:buNone/>
            </a:pPr>
            <a:endParaRPr lang="en-US" sz="800" dirty="0">
              <a:solidFill>
                <a:schemeClr val="dk1"/>
              </a:solidFill>
              <a:latin typeface="Garamond"/>
              <a:ea typeface="Garamond"/>
              <a:cs typeface="Garamond"/>
              <a:sym typeface="Garamond"/>
            </a:endParaRPr>
          </a:p>
          <a:p>
            <a:pPr marR="0" algn="ctr" rtl="0">
              <a:spcBef>
                <a:spcPts val="0"/>
              </a:spcBef>
              <a:buNone/>
            </a:pPr>
            <a:r>
              <a:rPr lang="en-US" sz="2800" b="1" dirty="0">
                <a:solidFill>
                  <a:schemeClr val="dk1"/>
                </a:solidFill>
                <a:latin typeface="Garamond"/>
                <a:ea typeface="Garamond"/>
                <a:cs typeface="Garamond"/>
                <a:sym typeface="Garamond"/>
              </a:rPr>
              <a:t>Joe Spruce</a:t>
            </a:r>
            <a:r>
              <a:rPr lang="en-US" sz="2800" dirty="0">
                <a:solidFill>
                  <a:schemeClr val="dk1"/>
                </a:solidFill>
                <a:latin typeface="Garamond"/>
                <a:ea typeface="Garamond"/>
                <a:cs typeface="Garamond"/>
                <a:sym typeface="Garamond"/>
              </a:rPr>
              <a:t> </a:t>
            </a:r>
          </a:p>
          <a:p>
            <a:pPr marR="0" lvl="0" algn="ctr" rtl="0">
              <a:spcBef>
                <a:spcPts val="0"/>
              </a:spcBef>
              <a:buNone/>
            </a:pPr>
            <a:r>
              <a:rPr lang="en-US" sz="2800" dirty="0">
                <a:solidFill>
                  <a:schemeClr val="dk1"/>
                </a:solidFill>
                <a:latin typeface="Garamond"/>
                <a:ea typeface="Garamond"/>
                <a:cs typeface="Garamond"/>
                <a:sym typeface="Garamond"/>
              </a:rPr>
              <a:t>Science Advisor, NASA Stennis Space </a:t>
            </a:r>
            <a:r>
              <a:rPr lang="en-US" sz="2800" dirty="0" smtClean="0">
                <a:solidFill>
                  <a:schemeClr val="dk1"/>
                </a:solidFill>
                <a:latin typeface="Garamond"/>
                <a:ea typeface="Garamond"/>
                <a:cs typeface="Garamond"/>
                <a:sym typeface="Garamond"/>
              </a:rPr>
              <a:t>Center</a:t>
            </a:r>
          </a:p>
          <a:p>
            <a:pPr marR="0" lvl="0" algn="ctr" rtl="0">
              <a:spcBef>
                <a:spcPts val="0"/>
              </a:spcBef>
              <a:buNone/>
            </a:pPr>
            <a:endParaRPr lang="en-US" sz="800" dirty="0">
              <a:solidFill>
                <a:schemeClr val="dk1"/>
              </a:solidFill>
              <a:latin typeface="Garamond"/>
              <a:ea typeface="Garamond"/>
              <a:cs typeface="Garamond"/>
              <a:sym typeface="Garamond"/>
            </a:endParaRPr>
          </a:p>
          <a:p>
            <a:pPr algn="ctr" rtl="0">
              <a:spcBef>
                <a:spcPts val="0"/>
              </a:spcBef>
              <a:buNone/>
            </a:pPr>
            <a:r>
              <a:rPr lang="en-US" sz="2800" b="1" dirty="0">
                <a:solidFill>
                  <a:schemeClr val="dk1"/>
                </a:solidFill>
                <a:latin typeface="Garamond"/>
                <a:ea typeface="Garamond"/>
                <a:cs typeface="Garamond"/>
                <a:sym typeface="Garamond"/>
              </a:rPr>
              <a:t>James “Doc” Smoot</a:t>
            </a:r>
            <a:r>
              <a:rPr lang="en-US" sz="2800" dirty="0">
                <a:solidFill>
                  <a:schemeClr val="dk1"/>
                </a:solidFill>
                <a:latin typeface="Garamond"/>
                <a:ea typeface="Garamond"/>
                <a:cs typeface="Garamond"/>
                <a:sym typeface="Garamond"/>
              </a:rPr>
              <a:t> </a:t>
            </a:r>
          </a:p>
          <a:p>
            <a:pPr lvl="0" algn="ctr" rtl="0">
              <a:spcBef>
                <a:spcPts val="0"/>
              </a:spcBef>
              <a:buNone/>
            </a:pPr>
            <a:r>
              <a:rPr lang="en-US" sz="2800" dirty="0">
                <a:solidFill>
                  <a:schemeClr val="dk1"/>
                </a:solidFill>
                <a:latin typeface="Garamond"/>
                <a:ea typeface="Garamond"/>
                <a:cs typeface="Garamond"/>
                <a:sym typeface="Garamond"/>
              </a:rPr>
              <a:t>Science Advisor, NASA Stennis Space </a:t>
            </a:r>
            <a:r>
              <a:rPr lang="en-US" sz="2800" dirty="0" smtClean="0">
                <a:solidFill>
                  <a:schemeClr val="dk1"/>
                </a:solidFill>
                <a:latin typeface="Garamond"/>
                <a:ea typeface="Garamond"/>
                <a:cs typeface="Garamond"/>
                <a:sym typeface="Garamond"/>
              </a:rPr>
              <a:t>Center</a:t>
            </a:r>
          </a:p>
          <a:p>
            <a:pPr lvl="0" algn="ctr" rtl="0">
              <a:spcBef>
                <a:spcPts val="0"/>
              </a:spcBef>
              <a:buNone/>
            </a:pPr>
            <a:endParaRPr lang="en-US" sz="800" dirty="0">
              <a:solidFill>
                <a:schemeClr val="dk1"/>
              </a:solidFill>
              <a:latin typeface="Garamond"/>
              <a:ea typeface="Garamond"/>
              <a:cs typeface="Garamond"/>
              <a:sym typeface="Garamond"/>
            </a:endParaRPr>
          </a:p>
          <a:p>
            <a:pPr algn="ctr" rtl="0">
              <a:spcBef>
                <a:spcPts val="0"/>
              </a:spcBef>
              <a:buNone/>
            </a:pPr>
            <a:r>
              <a:rPr lang="en-US" sz="2800" b="1" dirty="0">
                <a:solidFill>
                  <a:schemeClr val="dk1"/>
                </a:solidFill>
                <a:latin typeface="Garamond"/>
                <a:ea typeface="Garamond"/>
                <a:cs typeface="Garamond"/>
                <a:sym typeface="Garamond"/>
              </a:rPr>
              <a:t>Dr. Kenton Ross</a:t>
            </a:r>
          </a:p>
          <a:p>
            <a:pPr lvl="0" algn="ctr" rtl="0">
              <a:spcBef>
                <a:spcPts val="0"/>
              </a:spcBef>
              <a:buNone/>
            </a:pPr>
            <a:r>
              <a:rPr lang="en-US" sz="2800" dirty="0">
                <a:solidFill>
                  <a:schemeClr val="dk1"/>
                </a:solidFill>
                <a:latin typeface="Garamond"/>
                <a:ea typeface="Garamond"/>
                <a:cs typeface="Garamond"/>
                <a:sym typeface="Garamond"/>
              </a:rPr>
              <a:t>DEVELOP National Science Advisor, NASA Langley Research Center</a:t>
            </a:r>
          </a:p>
        </p:txBody>
      </p:sp>
      <p:sp>
        <p:nvSpPr>
          <p:cNvPr id="20" name="Shape 20"/>
          <p:cNvSpPr txBox="1"/>
          <p:nvPr/>
        </p:nvSpPr>
        <p:spPr>
          <a:xfrm>
            <a:off x="914400" y="22178746"/>
            <a:ext cx="16916400" cy="769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b="0" i="0" u="none" strike="noStrike" cap="none" baseline="0" dirty="0">
                <a:solidFill>
                  <a:schemeClr val="dk1"/>
                </a:solidFill>
                <a:latin typeface="Garamond"/>
                <a:ea typeface="Garamond"/>
                <a:cs typeface="Garamond"/>
                <a:sym typeface="Garamond"/>
              </a:rPr>
              <a:t>Use images.</a:t>
            </a:r>
            <a:r>
              <a:rPr lang="en-US" sz="2800" dirty="0"/>
              <a:t> </a:t>
            </a:r>
            <a:r>
              <a:rPr lang="en-US" sz="2800" b="0" i="0" u="none" strike="noStrike" cap="none" baseline="0" dirty="0">
                <a:solidFill>
                  <a:schemeClr val="dk1"/>
                </a:solidFill>
                <a:latin typeface="Garamond"/>
                <a:ea typeface="Garamond"/>
                <a:cs typeface="Garamond"/>
                <a:sym typeface="Garamond"/>
              </a:rPr>
              <a:t>Make sure that it has some sort of flow, that it makes sense. </a:t>
            </a:r>
            <a:r>
              <a:rPr lang="en-US" sz="2800" b="0" i="0" u="none" strike="noStrike" cap="none" baseline="0" dirty="0" smtClean="0">
                <a:solidFill>
                  <a:schemeClr val="dk1"/>
                </a:solidFill>
                <a:latin typeface="Garamond"/>
                <a:ea typeface="Garamond"/>
                <a:cs typeface="Garamond"/>
                <a:sym typeface="Garamond"/>
              </a:rPr>
              <a:t>Show </a:t>
            </a:r>
            <a:r>
              <a:rPr lang="en-US" sz="2800" b="0" i="0" u="none" strike="noStrike" cap="none" baseline="0" dirty="0">
                <a:solidFill>
                  <a:schemeClr val="dk1"/>
                </a:solidFill>
                <a:latin typeface="Garamond"/>
                <a:ea typeface="Garamond"/>
                <a:cs typeface="Garamond"/>
                <a:sym typeface="Garamond"/>
              </a:rPr>
              <a:t>your results in a logical order.</a:t>
            </a:r>
            <a:r>
              <a:rPr lang="en-US" sz="2800" dirty="0"/>
              <a:t> </a:t>
            </a:r>
            <a:r>
              <a:rPr lang="en-US" sz="2800" b="0" i="0" u="none" strike="noStrike" cap="none" baseline="0" dirty="0">
                <a:solidFill>
                  <a:schemeClr val="dk1"/>
                </a:solidFill>
                <a:latin typeface="Garamond"/>
                <a:ea typeface="Garamond"/>
                <a:cs typeface="Garamond"/>
                <a:sym typeface="Garamond"/>
              </a:rPr>
              <a:t>No bullets.</a:t>
            </a:r>
          </a:p>
        </p:txBody>
      </p:sp>
      <p:sp>
        <p:nvSpPr>
          <p:cNvPr id="21" name="Shape 21"/>
          <p:cNvSpPr txBox="1"/>
          <p:nvPr/>
        </p:nvSpPr>
        <p:spPr>
          <a:xfrm>
            <a:off x="18288000" y="22184479"/>
            <a:ext cx="8229600" cy="5760599"/>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buClr>
                <a:schemeClr val="accent1"/>
              </a:buClr>
              <a:buSzPct val="100000"/>
              <a:buFont typeface="Webdings" panose="05030102010509060703" pitchFamily="18" charset="2"/>
              <a:buChar char=""/>
            </a:pPr>
            <a:r>
              <a:rPr lang="en-US" sz="2800" dirty="0">
                <a:solidFill>
                  <a:schemeClr val="dk1"/>
                </a:solidFill>
                <a:latin typeface="Garamond"/>
                <a:ea typeface="Garamond"/>
                <a:cs typeface="Garamond"/>
                <a:sym typeface="Garamond"/>
              </a:rPr>
              <a:t>Work in progress.</a:t>
            </a:r>
          </a:p>
        </p:txBody>
      </p:sp>
      <p:sp>
        <p:nvSpPr>
          <p:cNvPr id="22" name="Shape 22"/>
          <p:cNvSpPr txBox="1"/>
          <p:nvPr/>
        </p:nvSpPr>
        <p:spPr>
          <a:xfrm>
            <a:off x="1213918" y="11693579"/>
            <a:ext cx="16343100" cy="95100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4000" b="1" dirty="0">
                <a:solidFill>
                  <a:schemeClr val="dk1"/>
                </a:solidFill>
                <a:latin typeface="Garamond"/>
                <a:ea typeface="Garamond"/>
                <a:cs typeface="Garamond"/>
                <a:sym typeface="Garamond"/>
              </a:rPr>
              <a:t>Data</a:t>
            </a:r>
          </a:p>
        </p:txBody>
      </p:sp>
      <p:sp>
        <p:nvSpPr>
          <p:cNvPr id="23" name="Shape 23"/>
          <p:cNvSpPr txBox="1"/>
          <p:nvPr/>
        </p:nvSpPr>
        <p:spPr>
          <a:xfrm>
            <a:off x="21904200" y="11694800"/>
            <a:ext cx="4613399" cy="3505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dirty="0">
                <a:solidFill>
                  <a:schemeClr val="dk1"/>
                </a:solidFill>
                <a:latin typeface="Garamond"/>
                <a:ea typeface="Garamond"/>
                <a:cs typeface="Garamond"/>
                <a:sym typeface="Garamond"/>
              </a:rPr>
              <a:t>The study area extended the length of the Natchez Trace Parkway, spanning across Mississippi, Alabama, and Tennessee. The study period ranged from 1992 to 2015.</a:t>
            </a:r>
          </a:p>
        </p:txBody>
      </p:sp>
      <p:sp>
        <p:nvSpPr>
          <p:cNvPr id="24" name="Shape 24"/>
          <p:cNvSpPr txBox="1"/>
          <p:nvPr/>
        </p:nvSpPr>
        <p:spPr>
          <a:xfrm>
            <a:off x="914400" y="6243403"/>
            <a:ext cx="16916400" cy="3682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b="0" i="0" u="none" strike="noStrike" cap="none" baseline="0" dirty="0">
                <a:solidFill>
                  <a:schemeClr val="dk1"/>
                </a:solidFill>
                <a:latin typeface="Garamond"/>
                <a:ea typeface="Garamond"/>
                <a:cs typeface="Garamond"/>
                <a:sym typeface="Garamond"/>
              </a:rPr>
              <a:t>Keep this blank for now.</a:t>
            </a:r>
            <a:r>
              <a:rPr lang="en-US" sz="2800" dirty="0"/>
              <a:t> </a:t>
            </a:r>
            <a:r>
              <a:rPr lang="en-US" sz="2800" b="0" i="0" u="none" strike="noStrike" cap="none" baseline="0" dirty="0">
                <a:solidFill>
                  <a:schemeClr val="dk1"/>
                </a:solidFill>
                <a:latin typeface="Garamond"/>
                <a:ea typeface="Garamond"/>
                <a:cs typeface="Garamond"/>
                <a:sym typeface="Garamond"/>
              </a:rPr>
              <a:t>Body text point size should be at least 24.</a:t>
            </a:r>
            <a:r>
              <a:rPr lang="en-US" sz="2800" dirty="0"/>
              <a:t> </a:t>
            </a:r>
            <a:r>
              <a:rPr lang="en-US" sz="2800" b="0" i="0" u="none" strike="noStrike" cap="none" baseline="0" dirty="0">
                <a:solidFill>
                  <a:schemeClr val="dk1"/>
                </a:solidFill>
                <a:latin typeface="Garamond"/>
                <a:ea typeface="Garamond"/>
                <a:cs typeface="Garamond"/>
                <a:sym typeface="Garamond"/>
              </a:rPr>
              <a:t>Caption text point size should be at least 16.</a:t>
            </a:r>
            <a:r>
              <a:rPr lang="en-US" sz="2800" dirty="0"/>
              <a:t> </a:t>
            </a:r>
            <a:r>
              <a:rPr lang="en-US" sz="2800" b="0" i="0" u="none" strike="noStrike" cap="none" baseline="0" dirty="0">
                <a:solidFill>
                  <a:schemeClr val="dk1"/>
                </a:solidFill>
                <a:latin typeface="Garamond"/>
                <a:ea typeface="Garamond"/>
                <a:cs typeface="Garamond"/>
                <a:sym typeface="Garamond"/>
              </a:rPr>
              <a:t>Feel free to rename, move, and resize sections as needed.</a:t>
            </a:r>
          </a:p>
        </p:txBody>
      </p:sp>
      <p:sp>
        <p:nvSpPr>
          <p:cNvPr id="25" name="Shape 25"/>
          <p:cNvSpPr txBox="1"/>
          <p:nvPr/>
        </p:nvSpPr>
        <p:spPr>
          <a:xfrm>
            <a:off x="18288000" y="6243410"/>
            <a:ext cx="8229600" cy="5760599"/>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buClr>
                <a:schemeClr val="accent1"/>
              </a:buClr>
              <a:buSzPct val="100000"/>
              <a:buFont typeface="Webdings" panose="05030102010509060703" pitchFamily="18" charset="2"/>
              <a:buChar char=""/>
            </a:pPr>
            <a:r>
              <a:rPr lang="en-US" sz="2800" dirty="0">
                <a:solidFill>
                  <a:schemeClr val="dk1"/>
                </a:solidFill>
                <a:latin typeface="Garamond"/>
                <a:ea typeface="Garamond"/>
                <a:cs typeface="Garamond"/>
                <a:sym typeface="Garamond"/>
              </a:rPr>
              <a:t>Establish historic wetland extents for the Natchez Trace </a:t>
            </a:r>
            <a:r>
              <a:rPr lang="en-US" sz="2800" dirty="0" smtClean="0">
                <a:solidFill>
                  <a:schemeClr val="dk1"/>
                </a:solidFill>
                <a:latin typeface="Garamond"/>
                <a:ea typeface="Garamond"/>
                <a:cs typeface="Garamond"/>
                <a:sym typeface="Garamond"/>
              </a:rPr>
              <a:t>Parkway</a:t>
            </a:r>
            <a:endParaRPr lang="en-US" sz="2800" dirty="0">
              <a:solidFill>
                <a:schemeClr val="dk1"/>
              </a:solidFill>
              <a:latin typeface="Garamond"/>
              <a:ea typeface="Garamond"/>
              <a:cs typeface="Garamond"/>
              <a:sym typeface="Garamond"/>
            </a:endParaRPr>
          </a:p>
          <a:p>
            <a:pPr marL="457200" marR="0" lvl="0" indent="-457200" algn="l" rtl="0">
              <a:lnSpc>
                <a:spcPct val="90000"/>
              </a:lnSpc>
              <a:spcBef>
                <a:spcPts val="1800"/>
              </a:spcBef>
              <a:buClr>
                <a:schemeClr val="accent1"/>
              </a:buClr>
              <a:buSzPct val="100000"/>
              <a:buFont typeface="Webdings" panose="05030102010509060703" pitchFamily="18" charset="2"/>
              <a:buChar char=""/>
            </a:pPr>
            <a:r>
              <a:rPr lang="en-US" sz="2800" dirty="0">
                <a:solidFill>
                  <a:schemeClr val="dk1"/>
                </a:solidFill>
                <a:latin typeface="Garamond"/>
                <a:ea typeface="Garamond"/>
                <a:cs typeface="Garamond"/>
                <a:sym typeface="Garamond"/>
              </a:rPr>
              <a:t>Provide information for past and future wetland extents to aid the National Park Service in conservation management and maintenance strategies</a:t>
            </a:r>
          </a:p>
          <a:p>
            <a:pPr marL="457200" marR="0" lvl="0" indent="-457200" algn="l" rtl="0">
              <a:lnSpc>
                <a:spcPct val="90000"/>
              </a:lnSpc>
              <a:spcBef>
                <a:spcPts val="1800"/>
              </a:spcBef>
              <a:buClr>
                <a:schemeClr val="accent1"/>
              </a:buClr>
              <a:buSzPct val="100000"/>
              <a:buFont typeface="Webdings" panose="05030102010509060703" pitchFamily="18" charset="2"/>
              <a:buChar char=""/>
            </a:pPr>
            <a:r>
              <a:rPr lang="en-US" sz="2800" dirty="0">
                <a:solidFill>
                  <a:schemeClr val="dk1"/>
                </a:solidFill>
                <a:latin typeface="Garamond"/>
                <a:ea typeface="Garamond"/>
                <a:cs typeface="Garamond"/>
                <a:sym typeface="Garamond"/>
              </a:rPr>
              <a:t>Address community concerns resulting from beaver damming activity, which has caused damage to roads, property, and private </a:t>
            </a:r>
            <a:r>
              <a:rPr lang="en-US" sz="2800" dirty="0" smtClean="0">
                <a:solidFill>
                  <a:schemeClr val="dk1"/>
                </a:solidFill>
                <a:latin typeface="Garamond"/>
                <a:ea typeface="Garamond"/>
                <a:cs typeface="Garamond"/>
                <a:sym typeface="Garamond"/>
              </a:rPr>
              <a:t>lands</a:t>
            </a:r>
          </a:p>
          <a:p>
            <a:pPr marR="0" lvl="0" algn="l" rtl="0">
              <a:lnSpc>
                <a:spcPct val="90000"/>
              </a:lnSpc>
              <a:spcBef>
                <a:spcPts val="1800"/>
              </a:spcBef>
              <a:buClr>
                <a:schemeClr val="accent1"/>
              </a:buClr>
              <a:buSzPct val="100000"/>
            </a:pPr>
            <a:endParaRPr lang="en-US" sz="2800" dirty="0" smtClean="0">
              <a:solidFill>
                <a:schemeClr val="dk1"/>
              </a:solidFill>
              <a:latin typeface="Garamond"/>
              <a:ea typeface="Garamond"/>
              <a:cs typeface="Garamond"/>
              <a:sym typeface="Garamond"/>
            </a:endParaRPr>
          </a:p>
          <a:p>
            <a:pPr marL="347663" marR="0" lvl="0" indent="-347663" algn="l" rtl="0">
              <a:lnSpc>
                <a:spcPct val="90000"/>
              </a:lnSpc>
              <a:spcBef>
                <a:spcPts val="1800"/>
              </a:spcBef>
              <a:buClr>
                <a:schemeClr val="accent1"/>
              </a:buClr>
              <a:buFont typeface="Arial"/>
              <a:buChar char="4"/>
            </a:pPr>
            <a:endParaRPr sz="2800" dirty="0"/>
          </a:p>
        </p:txBody>
      </p:sp>
      <p:sp>
        <p:nvSpPr>
          <p:cNvPr id="26" name="Shape 26"/>
          <p:cNvSpPr txBox="1"/>
          <p:nvPr/>
        </p:nvSpPr>
        <p:spPr>
          <a:xfrm>
            <a:off x="914400" y="5510708"/>
            <a:ext cx="1691639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Abstract</a:t>
            </a:r>
          </a:p>
        </p:txBody>
      </p:sp>
      <p:sp>
        <p:nvSpPr>
          <p:cNvPr id="27" name="Shape 27"/>
          <p:cNvSpPr txBox="1"/>
          <p:nvPr/>
        </p:nvSpPr>
        <p:spPr>
          <a:xfrm>
            <a:off x="18288000" y="5504987"/>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Objectives</a:t>
            </a:r>
          </a:p>
        </p:txBody>
      </p:sp>
      <p:sp>
        <p:nvSpPr>
          <p:cNvPr id="28" name="Shape 28"/>
          <p:cNvSpPr txBox="1"/>
          <p:nvPr/>
        </p:nvSpPr>
        <p:spPr>
          <a:xfrm>
            <a:off x="914400" y="10953039"/>
            <a:ext cx="169164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a:solidFill>
                  <a:schemeClr val="accent1"/>
                </a:solidFill>
                <a:latin typeface="Century Gothic" panose="020B0502020202020204" pitchFamily="34" charset="0"/>
                <a:ea typeface="Questrial"/>
                <a:cs typeface="Questrial"/>
                <a:sym typeface="Questrial"/>
              </a:rPr>
              <a:t>Methodology</a:t>
            </a:r>
          </a:p>
        </p:txBody>
      </p:sp>
      <p:sp>
        <p:nvSpPr>
          <p:cNvPr id="29" name="Shape 29"/>
          <p:cNvSpPr txBox="1"/>
          <p:nvPr/>
        </p:nvSpPr>
        <p:spPr>
          <a:xfrm>
            <a:off x="18287998" y="11117392"/>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a:solidFill>
                  <a:schemeClr val="accent1"/>
                </a:solidFill>
                <a:latin typeface="Century Gothic" panose="020B0502020202020204" pitchFamily="34" charset="0"/>
                <a:ea typeface="Questrial"/>
                <a:cs typeface="Questrial"/>
                <a:sym typeface="Questrial"/>
              </a:rPr>
              <a:t>Study Area</a:t>
            </a:r>
          </a:p>
        </p:txBody>
      </p:sp>
      <p:sp>
        <p:nvSpPr>
          <p:cNvPr id="30" name="Shape 30"/>
          <p:cNvSpPr txBox="1"/>
          <p:nvPr/>
        </p:nvSpPr>
        <p:spPr>
          <a:xfrm>
            <a:off x="18288000" y="1683413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a:solidFill>
                  <a:schemeClr val="accent1"/>
                </a:solidFill>
                <a:latin typeface="Century Gothic" panose="020B0502020202020204" pitchFamily="34" charset="0"/>
                <a:ea typeface="Questrial"/>
                <a:cs typeface="Questrial"/>
                <a:sym typeface="Questrial"/>
              </a:rPr>
              <a:t>Earth Observations</a:t>
            </a:r>
          </a:p>
        </p:txBody>
      </p:sp>
      <p:sp>
        <p:nvSpPr>
          <p:cNvPr id="31" name="Shape 31"/>
          <p:cNvSpPr txBox="1"/>
          <p:nvPr/>
        </p:nvSpPr>
        <p:spPr>
          <a:xfrm>
            <a:off x="914400" y="21461942"/>
            <a:ext cx="169164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Results</a:t>
            </a:r>
          </a:p>
        </p:txBody>
      </p:sp>
      <p:sp>
        <p:nvSpPr>
          <p:cNvPr id="32" name="Shape 32"/>
          <p:cNvSpPr txBox="1"/>
          <p:nvPr/>
        </p:nvSpPr>
        <p:spPr>
          <a:xfrm>
            <a:off x="18288000" y="21461957"/>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Conclusions</a:t>
            </a:r>
          </a:p>
        </p:txBody>
      </p:sp>
      <p:sp>
        <p:nvSpPr>
          <p:cNvPr id="33" name="Shape 33"/>
          <p:cNvSpPr txBox="1"/>
          <p:nvPr/>
        </p:nvSpPr>
        <p:spPr>
          <a:xfrm>
            <a:off x="18394912" y="2972257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Acknowledgements</a:t>
            </a:r>
          </a:p>
        </p:txBody>
      </p:sp>
      <p:sp>
        <p:nvSpPr>
          <p:cNvPr id="34" name="Shape 34"/>
          <p:cNvSpPr txBox="1"/>
          <p:nvPr/>
        </p:nvSpPr>
        <p:spPr>
          <a:xfrm>
            <a:off x="9708112" y="2972257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a:solidFill>
                  <a:schemeClr val="accent1"/>
                </a:solidFill>
                <a:latin typeface="Century Gothic" panose="020B0502020202020204" pitchFamily="34" charset="0"/>
                <a:ea typeface="Questrial"/>
                <a:cs typeface="Questrial"/>
                <a:sym typeface="Questrial"/>
              </a:rPr>
              <a:t>Project Partners</a:t>
            </a:r>
          </a:p>
        </p:txBody>
      </p:sp>
      <p:sp>
        <p:nvSpPr>
          <p:cNvPr id="35" name="Shape 35"/>
          <p:cNvSpPr txBox="1"/>
          <p:nvPr/>
        </p:nvSpPr>
        <p:spPr>
          <a:xfrm>
            <a:off x="1021312" y="2972257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a:solidFill>
                  <a:schemeClr val="accent1"/>
                </a:solidFill>
                <a:latin typeface="Century Gothic" panose="020B0502020202020204" pitchFamily="34" charset="0"/>
                <a:ea typeface="Questrial"/>
                <a:cs typeface="Questrial"/>
                <a:sym typeface="Questrial"/>
              </a:rPr>
              <a:t>Team Members</a:t>
            </a:r>
          </a:p>
        </p:txBody>
      </p:sp>
      <p:sp>
        <p:nvSpPr>
          <p:cNvPr id="36" name="Shape 36"/>
          <p:cNvSpPr txBox="1"/>
          <p:nvPr/>
        </p:nvSpPr>
        <p:spPr>
          <a:xfrm>
            <a:off x="914400" y="4148883"/>
            <a:ext cx="25603199" cy="9509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200" b="0" i="0" u="none" strike="noStrike" cap="none" baseline="0" dirty="0">
                <a:solidFill>
                  <a:schemeClr val="dk1"/>
                </a:solidFill>
                <a:latin typeface="Garamond"/>
                <a:ea typeface="Garamond"/>
                <a:cs typeface="Garamond"/>
                <a:sym typeface="Garamond"/>
              </a:rPr>
              <a:t>Jennifer </a:t>
            </a:r>
            <a:r>
              <a:rPr lang="en-US" sz="3200" b="0" i="0" u="none" strike="noStrike" cap="none" baseline="0" dirty="0" err="1">
                <a:solidFill>
                  <a:schemeClr val="dk1"/>
                </a:solidFill>
                <a:latin typeface="Garamond"/>
                <a:ea typeface="Garamond"/>
                <a:cs typeface="Garamond"/>
                <a:sym typeface="Garamond"/>
              </a:rPr>
              <a:t>Rackley</a:t>
            </a:r>
            <a:r>
              <a:rPr lang="en-US" sz="3200" b="0" i="0" u="none" strike="noStrike" cap="none" baseline="0" dirty="0">
                <a:solidFill>
                  <a:schemeClr val="dk1"/>
                </a:solidFill>
                <a:latin typeface="Garamond"/>
                <a:ea typeface="Garamond"/>
                <a:cs typeface="Garamond"/>
                <a:sym typeface="Garamond"/>
              </a:rPr>
              <a:t> (Project Lead), Ashley Gideon, Tyler Lynn</a:t>
            </a:r>
          </a:p>
          <a:p>
            <a:pPr marL="0" marR="0" lvl="0" indent="0" algn="ctr" rtl="0">
              <a:lnSpc>
                <a:spcPct val="90000"/>
              </a:lnSpc>
              <a:spcBef>
                <a:spcPts val="0"/>
              </a:spcBef>
              <a:buClr>
                <a:schemeClr val="dk1"/>
              </a:buClr>
              <a:buSzPct val="25000"/>
              <a:buFont typeface="Arial"/>
              <a:buNone/>
            </a:pPr>
            <a:r>
              <a:rPr lang="en-US" sz="2400" dirty="0">
                <a:solidFill>
                  <a:schemeClr val="dk1"/>
                </a:solidFill>
                <a:latin typeface="Garamond"/>
                <a:ea typeface="Garamond"/>
                <a:cs typeface="Garamond"/>
                <a:sym typeface="Garamond"/>
              </a:rPr>
              <a:t>NASA DEVELOP National Program</a:t>
            </a:r>
          </a:p>
        </p:txBody>
      </p:sp>
      <p:pic>
        <p:nvPicPr>
          <p:cNvPr id="37" name="Shape 37"/>
          <p:cNvPicPr preferRelativeResize="0"/>
          <p:nvPr/>
        </p:nvPicPr>
        <p:blipFill rotWithShape="1">
          <a:blip r:embed="rId3">
            <a:alphaModFix/>
          </a:blip>
          <a:srcRect/>
          <a:stretch/>
        </p:blipFill>
        <p:spPr>
          <a:xfrm>
            <a:off x="14605321" y="31047609"/>
            <a:ext cx="1904100" cy="2552100"/>
          </a:xfrm>
          <a:prstGeom prst="rect">
            <a:avLst/>
          </a:prstGeom>
          <a:noFill/>
          <a:ln>
            <a:noFill/>
          </a:ln>
        </p:spPr>
      </p:pic>
      <p:pic>
        <p:nvPicPr>
          <p:cNvPr id="38" name="Shape 38"/>
          <p:cNvPicPr preferRelativeResize="0"/>
          <p:nvPr/>
        </p:nvPicPr>
        <p:blipFill rotWithShape="1">
          <a:blip r:embed="rId4">
            <a:alphaModFix/>
          </a:blip>
          <a:srcRect/>
          <a:stretch/>
        </p:blipFill>
        <p:spPr>
          <a:xfrm>
            <a:off x="19079679" y="18412439"/>
            <a:ext cx="2277300" cy="2200199"/>
          </a:xfrm>
          <a:prstGeom prst="rect">
            <a:avLst/>
          </a:prstGeom>
          <a:noFill/>
          <a:ln>
            <a:noFill/>
          </a:ln>
        </p:spPr>
      </p:pic>
      <p:pic>
        <p:nvPicPr>
          <p:cNvPr id="39" name="Shape 39"/>
          <p:cNvPicPr preferRelativeResize="0"/>
          <p:nvPr/>
        </p:nvPicPr>
        <p:blipFill rotWithShape="1">
          <a:blip r:embed="rId5">
            <a:alphaModFix/>
          </a:blip>
          <a:srcRect/>
          <a:stretch/>
        </p:blipFill>
        <p:spPr>
          <a:xfrm>
            <a:off x="23388712" y="17893596"/>
            <a:ext cx="2676299" cy="2187299"/>
          </a:xfrm>
          <a:prstGeom prst="rect">
            <a:avLst/>
          </a:prstGeom>
          <a:noFill/>
          <a:ln>
            <a:noFill/>
          </a:ln>
        </p:spPr>
      </p:pic>
      <p:sp>
        <p:nvSpPr>
          <p:cNvPr id="40" name="Shape 40"/>
          <p:cNvSpPr txBox="1"/>
          <p:nvPr/>
        </p:nvSpPr>
        <p:spPr>
          <a:xfrm>
            <a:off x="1241986" y="12348728"/>
            <a:ext cx="5421000" cy="14114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dirty="0">
                <a:solidFill>
                  <a:schemeClr val="dk1"/>
                </a:solidFill>
                <a:latin typeface="Garamond"/>
                <a:ea typeface="Garamond"/>
                <a:cs typeface="Garamond"/>
                <a:sym typeface="Garamond"/>
              </a:rPr>
              <a:t>Landsat 5 Thematic Mapper (TM)</a:t>
            </a:r>
          </a:p>
          <a:p>
            <a:pPr lvl="0" rtl="0">
              <a:lnSpc>
                <a:spcPct val="90000"/>
              </a:lnSpc>
              <a:spcBef>
                <a:spcPts val="1800"/>
              </a:spcBef>
              <a:buClr>
                <a:schemeClr val="dk1"/>
              </a:buClr>
              <a:buSzPct val="25000"/>
              <a:buFont typeface="Arial"/>
              <a:buNone/>
            </a:pPr>
            <a:r>
              <a:rPr lang="en-US" sz="2800" dirty="0">
                <a:solidFill>
                  <a:schemeClr val="dk1"/>
                </a:solidFill>
                <a:latin typeface="Garamond"/>
                <a:ea typeface="Garamond"/>
                <a:cs typeface="Garamond"/>
                <a:sym typeface="Garamond"/>
              </a:rPr>
              <a:t>Landsat 8 Operational Land Imager (OLI)</a:t>
            </a:r>
          </a:p>
        </p:txBody>
      </p:sp>
      <p:sp>
        <p:nvSpPr>
          <p:cNvPr id="41" name="Shape 41"/>
          <p:cNvSpPr txBox="1"/>
          <p:nvPr/>
        </p:nvSpPr>
        <p:spPr>
          <a:xfrm>
            <a:off x="6911518" y="12759293"/>
            <a:ext cx="4745099" cy="95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dirty="0">
                <a:solidFill>
                  <a:schemeClr val="dk1"/>
                </a:solidFill>
                <a:latin typeface="Garamond"/>
                <a:ea typeface="Garamond"/>
                <a:cs typeface="Garamond"/>
                <a:sym typeface="Garamond"/>
              </a:rPr>
              <a:t>USGS National Land Cover Database (NLCD)</a:t>
            </a:r>
          </a:p>
        </p:txBody>
      </p:sp>
      <p:sp>
        <p:nvSpPr>
          <p:cNvPr id="42" name="Shape 42"/>
          <p:cNvSpPr txBox="1"/>
          <p:nvPr/>
        </p:nvSpPr>
        <p:spPr>
          <a:xfrm>
            <a:off x="12491887" y="12702237"/>
            <a:ext cx="4745099" cy="95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dirty="0">
                <a:solidFill>
                  <a:schemeClr val="dk1"/>
                </a:solidFill>
                <a:latin typeface="Garamond"/>
                <a:ea typeface="Garamond"/>
                <a:cs typeface="Garamond"/>
                <a:sym typeface="Garamond"/>
              </a:rPr>
              <a:t>USDA National Agriculture Imagery Program (NAIP)</a:t>
            </a:r>
          </a:p>
        </p:txBody>
      </p:sp>
      <p:sp>
        <p:nvSpPr>
          <p:cNvPr id="43" name="Shape 43"/>
          <p:cNvSpPr/>
          <p:nvPr/>
        </p:nvSpPr>
        <p:spPr>
          <a:xfrm>
            <a:off x="1671075" y="13963512"/>
            <a:ext cx="3494699" cy="2732699"/>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lnSpc>
                <a:spcPct val="90000"/>
              </a:lnSpc>
              <a:spcBef>
                <a:spcPts val="1800"/>
              </a:spcBef>
              <a:buClr>
                <a:schemeClr val="dk1"/>
              </a:buClr>
              <a:buSzPct val="25000"/>
              <a:buFont typeface="Arial"/>
              <a:buNone/>
            </a:pPr>
            <a:r>
              <a:rPr lang="en-US" sz="2400" dirty="0">
                <a:solidFill>
                  <a:srgbClr val="FFFFFF"/>
                </a:solidFill>
                <a:latin typeface="Garamond"/>
                <a:ea typeface="Garamond"/>
                <a:cs typeface="Garamond"/>
                <a:sym typeface="Garamond"/>
              </a:rPr>
              <a:t>Stacked </a:t>
            </a:r>
            <a:r>
              <a:rPr lang="en-US" sz="2400" dirty="0" smtClean="0">
                <a:solidFill>
                  <a:srgbClr val="FFFFFF"/>
                </a:solidFill>
                <a:latin typeface="Garamond"/>
                <a:ea typeface="Garamond"/>
                <a:cs typeface="Garamond"/>
                <a:sym typeface="Garamond"/>
              </a:rPr>
              <a:t>(?) </a:t>
            </a:r>
            <a:r>
              <a:rPr lang="en-US" sz="2400" dirty="0" err="1" smtClean="0">
                <a:solidFill>
                  <a:srgbClr val="FFFFFF"/>
                </a:solidFill>
                <a:latin typeface="Garamond"/>
                <a:ea typeface="Garamond"/>
                <a:cs typeface="Garamond"/>
                <a:sym typeface="Garamond"/>
              </a:rPr>
              <a:t>Landsat</a:t>
            </a:r>
            <a:r>
              <a:rPr lang="en-US" sz="2400" dirty="0" smtClean="0">
                <a:solidFill>
                  <a:srgbClr val="FFFFFF"/>
                </a:solidFill>
                <a:latin typeface="Garamond"/>
                <a:ea typeface="Garamond"/>
                <a:cs typeface="Garamond"/>
                <a:sym typeface="Garamond"/>
              </a:rPr>
              <a:t> </a:t>
            </a:r>
            <a:r>
              <a:rPr lang="en-US" sz="2400" dirty="0">
                <a:solidFill>
                  <a:srgbClr val="FFFFFF"/>
                </a:solidFill>
                <a:latin typeface="Garamond"/>
                <a:ea typeface="Garamond"/>
                <a:cs typeface="Garamond"/>
                <a:sym typeface="Garamond"/>
              </a:rPr>
              <a:t>5 and 8 imagery</a:t>
            </a:r>
          </a:p>
        </p:txBody>
      </p:sp>
      <p:pic>
        <p:nvPicPr>
          <p:cNvPr id="44" name="Shape 44"/>
          <p:cNvPicPr preferRelativeResize="0"/>
          <p:nvPr/>
        </p:nvPicPr>
        <p:blipFill>
          <a:blip r:embed="rId6">
            <a:alphaModFix/>
          </a:blip>
          <a:stretch>
            <a:fillRect/>
          </a:stretch>
        </p:blipFill>
        <p:spPr>
          <a:xfrm>
            <a:off x="7288012" y="13839014"/>
            <a:ext cx="3668370" cy="2834650"/>
          </a:xfrm>
          <a:prstGeom prst="rect">
            <a:avLst/>
          </a:prstGeom>
          <a:noFill/>
          <a:ln>
            <a:noFill/>
          </a:ln>
        </p:spPr>
      </p:pic>
      <p:pic>
        <p:nvPicPr>
          <p:cNvPr id="45" name="Shape 45"/>
          <p:cNvPicPr preferRelativeResize="0"/>
          <p:nvPr/>
        </p:nvPicPr>
        <p:blipFill>
          <a:blip r:embed="rId7">
            <a:alphaModFix/>
          </a:blip>
          <a:stretch>
            <a:fillRect/>
          </a:stretch>
        </p:blipFill>
        <p:spPr>
          <a:xfrm>
            <a:off x="13078625" y="13733062"/>
            <a:ext cx="2676172" cy="3015899"/>
          </a:xfrm>
          <a:prstGeom prst="rect">
            <a:avLst/>
          </a:prstGeom>
          <a:noFill/>
          <a:ln>
            <a:noFill/>
          </a:ln>
        </p:spPr>
      </p:pic>
      <p:sp>
        <p:nvSpPr>
          <p:cNvPr id="46" name="Shape 46"/>
          <p:cNvSpPr txBox="1"/>
          <p:nvPr/>
        </p:nvSpPr>
        <p:spPr>
          <a:xfrm>
            <a:off x="1213918" y="17098894"/>
            <a:ext cx="16343100" cy="95100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4000" b="1" dirty="0">
                <a:solidFill>
                  <a:schemeClr val="dk1"/>
                </a:solidFill>
                <a:latin typeface="Garamond"/>
                <a:ea typeface="Garamond"/>
                <a:cs typeface="Garamond"/>
                <a:sym typeface="Garamond"/>
              </a:rPr>
              <a:t>Processing</a:t>
            </a:r>
          </a:p>
        </p:txBody>
      </p:sp>
      <p:sp>
        <p:nvSpPr>
          <p:cNvPr id="47" name="Shape 47"/>
          <p:cNvSpPr/>
          <p:nvPr/>
        </p:nvSpPr>
        <p:spPr>
          <a:xfrm>
            <a:off x="2283425" y="18588637"/>
            <a:ext cx="3805199" cy="1916400"/>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lnSpc>
                <a:spcPct val="90000"/>
              </a:lnSpc>
              <a:spcBef>
                <a:spcPts val="0"/>
              </a:spcBef>
              <a:buNone/>
            </a:pPr>
            <a:r>
              <a:rPr lang="en-US" sz="2400">
                <a:solidFill>
                  <a:srgbClr val="FFFFFF"/>
                </a:solidFill>
                <a:latin typeface="Garamond"/>
                <a:ea typeface="Garamond"/>
                <a:cs typeface="Garamond"/>
                <a:sym typeface="Garamond"/>
              </a:rPr>
              <a:t>Preprocessing (ArcMap 10.3)</a:t>
            </a:r>
          </a:p>
          <a:p>
            <a:pPr marL="457200" lvl="0" indent="-381000" rtl="0">
              <a:lnSpc>
                <a:spcPct val="90000"/>
              </a:lnSpc>
              <a:spcBef>
                <a:spcPts val="0"/>
              </a:spcBef>
              <a:buClr>
                <a:srgbClr val="FFFFFF"/>
              </a:buClr>
              <a:buSzPct val="100000"/>
              <a:buFont typeface="Garamond"/>
              <a:buChar char="●"/>
            </a:pPr>
            <a:r>
              <a:rPr lang="en-US" sz="2400">
                <a:solidFill>
                  <a:srgbClr val="FFFFFF"/>
                </a:solidFill>
                <a:latin typeface="Garamond"/>
                <a:ea typeface="Garamond"/>
                <a:cs typeface="Garamond"/>
                <a:sym typeface="Garamond"/>
              </a:rPr>
              <a:t>Atmospheric corrections</a:t>
            </a:r>
          </a:p>
          <a:p>
            <a:pPr marL="457200" lvl="0" indent="-381000" rtl="0">
              <a:lnSpc>
                <a:spcPct val="90000"/>
              </a:lnSpc>
              <a:spcBef>
                <a:spcPts val="0"/>
              </a:spcBef>
              <a:buClr>
                <a:srgbClr val="FFFFFF"/>
              </a:buClr>
              <a:buSzPct val="100000"/>
              <a:buFont typeface="Garamond"/>
              <a:buChar char="●"/>
            </a:pPr>
            <a:r>
              <a:rPr lang="en-US" sz="2400">
                <a:solidFill>
                  <a:srgbClr val="FFFFFF"/>
                </a:solidFill>
                <a:latin typeface="Garamond"/>
                <a:ea typeface="Garamond"/>
                <a:cs typeface="Garamond"/>
                <a:sym typeface="Garamond"/>
              </a:rPr>
              <a:t>Mosaicked scenes</a:t>
            </a:r>
          </a:p>
        </p:txBody>
      </p:sp>
      <p:sp>
        <p:nvSpPr>
          <p:cNvPr id="48" name="Shape 48"/>
          <p:cNvSpPr/>
          <p:nvPr/>
        </p:nvSpPr>
        <p:spPr>
          <a:xfrm>
            <a:off x="7117675" y="18270800"/>
            <a:ext cx="4075800" cy="2552100"/>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lnSpc>
                <a:spcPct val="90000"/>
              </a:lnSpc>
              <a:spcBef>
                <a:spcPts val="0"/>
              </a:spcBef>
              <a:buNone/>
            </a:pPr>
            <a:r>
              <a:rPr lang="en-US" sz="2400" dirty="0">
                <a:solidFill>
                  <a:srgbClr val="FFFFFF"/>
                </a:solidFill>
                <a:latin typeface="Garamond"/>
                <a:ea typeface="Garamond"/>
                <a:cs typeface="Garamond"/>
                <a:sym typeface="Garamond"/>
              </a:rPr>
              <a:t>Land Cover Classification (ERDAS Imagine 2015)</a:t>
            </a:r>
          </a:p>
          <a:p>
            <a:pPr marL="457200" lvl="0" indent="-381000" rtl="0">
              <a:lnSpc>
                <a:spcPct val="90000"/>
              </a:lnSpc>
              <a:spcBef>
                <a:spcPts val="0"/>
              </a:spcBef>
              <a:buClr>
                <a:srgbClr val="FFFFFF"/>
              </a:buClr>
              <a:buSzPct val="100000"/>
              <a:buFont typeface="Garamond"/>
              <a:buChar char="●"/>
            </a:pPr>
            <a:r>
              <a:rPr lang="en-US" sz="2400" dirty="0">
                <a:solidFill>
                  <a:srgbClr val="FFFFFF"/>
                </a:solidFill>
                <a:latin typeface="Garamond"/>
                <a:ea typeface="Garamond"/>
                <a:cs typeface="Garamond"/>
                <a:sym typeface="Garamond"/>
              </a:rPr>
              <a:t>Unsupervised classification</a:t>
            </a:r>
          </a:p>
          <a:p>
            <a:pPr marL="457200" lvl="0" indent="-381000" rtl="0">
              <a:lnSpc>
                <a:spcPct val="90000"/>
              </a:lnSpc>
              <a:spcBef>
                <a:spcPts val="0"/>
              </a:spcBef>
              <a:buClr>
                <a:srgbClr val="FFFFFF"/>
              </a:buClr>
              <a:buSzPct val="100000"/>
              <a:buFont typeface="Garamond"/>
              <a:buChar char="●"/>
            </a:pPr>
            <a:r>
              <a:rPr lang="en-US" sz="2400" dirty="0">
                <a:solidFill>
                  <a:srgbClr val="FFFFFF"/>
                </a:solidFill>
                <a:latin typeface="Garamond"/>
                <a:ea typeface="Garamond"/>
                <a:cs typeface="Garamond"/>
                <a:sym typeface="Garamond"/>
              </a:rPr>
              <a:t>Supervised classification</a:t>
            </a:r>
          </a:p>
        </p:txBody>
      </p:sp>
      <p:sp>
        <p:nvSpPr>
          <p:cNvPr id="49" name="Shape 49"/>
          <p:cNvSpPr/>
          <p:nvPr/>
        </p:nvSpPr>
        <p:spPr>
          <a:xfrm>
            <a:off x="12811799" y="20088737"/>
            <a:ext cx="3494699" cy="1152299"/>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None/>
            </a:pPr>
            <a:r>
              <a:rPr lang="en-US" sz="2400">
                <a:solidFill>
                  <a:srgbClr val="FFFFFF"/>
                </a:solidFill>
                <a:latin typeface="Garamond"/>
                <a:ea typeface="Garamond"/>
                <a:cs typeface="Garamond"/>
                <a:sym typeface="Garamond"/>
              </a:rPr>
              <a:t>Accuracy Assessment (ERDAS Imagine 2015)</a:t>
            </a:r>
          </a:p>
        </p:txBody>
      </p:sp>
      <p:sp>
        <p:nvSpPr>
          <p:cNvPr id="50" name="Shape 50"/>
          <p:cNvSpPr/>
          <p:nvPr/>
        </p:nvSpPr>
        <p:spPr>
          <a:xfrm>
            <a:off x="12811800" y="17736950"/>
            <a:ext cx="3494699" cy="1518600"/>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None/>
            </a:pPr>
            <a:r>
              <a:rPr lang="en-US" sz="2400" dirty="0">
                <a:solidFill>
                  <a:srgbClr val="FFFFFF"/>
                </a:solidFill>
                <a:latin typeface="Garamond"/>
                <a:ea typeface="Garamond"/>
                <a:cs typeface="Garamond"/>
                <a:sym typeface="Garamond"/>
              </a:rPr>
              <a:t>Wetlands Extent Prediction (</a:t>
            </a:r>
            <a:r>
              <a:rPr lang="en-US" sz="2400" dirty="0" err="1">
                <a:solidFill>
                  <a:srgbClr val="FFFFFF"/>
                </a:solidFill>
                <a:latin typeface="Garamond"/>
                <a:ea typeface="Garamond"/>
                <a:cs typeface="Garamond"/>
                <a:sym typeface="Garamond"/>
              </a:rPr>
              <a:t>TerrSet</a:t>
            </a:r>
            <a:r>
              <a:rPr lang="en-US" sz="2400" dirty="0">
                <a:solidFill>
                  <a:srgbClr val="FFFFFF"/>
                </a:solidFill>
                <a:latin typeface="Garamond"/>
                <a:ea typeface="Garamond"/>
                <a:cs typeface="Garamond"/>
                <a:sym typeface="Garamond"/>
              </a:rPr>
              <a:t> Land Change Modeler)</a:t>
            </a:r>
          </a:p>
        </p:txBody>
      </p:sp>
      <p:sp>
        <p:nvSpPr>
          <p:cNvPr id="51" name="Shape 51"/>
          <p:cNvSpPr/>
          <p:nvPr/>
        </p:nvSpPr>
        <p:spPr>
          <a:xfrm>
            <a:off x="6148937" y="19356200"/>
            <a:ext cx="908399" cy="381300"/>
          </a:xfrm>
          <a:prstGeom prst="rightArrow">
            <a:avLst>
              <a:gd name="adj1" fmla="val 50000"/>
              <a:gd name="adj2" fmla="val 500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2" name="Shape 52"/>
          <p:cNvSpPr/>
          <p:nvPr/>
        </p:nvSpPr>
        <p:spPr>
          <a:xfrm>
            <a:off x="11548412" y="18413450"/>
            <a:ext cx="908399" cy="381300"/>
          </a:xfrm>
          <a:prstGeom prst="rightArrow">
            <a:avLst>
              <a:gd name="adj1" fmla="val 50000"/>
              <a:gd name="adj2" fmla="val 500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3" name="Shape 53"/>
          <p:cNvSpPr/>
          <p:nvPr/>
        </p:nvSpPr>
        <p:spPr>
          <a:xfrm>
            <a:off x="11586412" y="20243825"/>
            <a:ext cx="908399" cy="381300"/>
          </a:xfrm>
          <a:prstGeom prst="rightArrow">
            <a:avLst>
              <a:gd name="adj1" fmla="val 50000"/>
              <a:gd name="adj2" fmla="val 500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4" name="Shape 54"/>
          <p:cNvSpPr/>
          <p:nvPr/>
        </p:nvSpPr>
        <p:spPr>
          <a:xfrm>
            <a:off x="9926300" y="31369175"/>
            <a:ext cx="3805199" cy="2552100"/>
          </a:xfrm>
          <a:prstGeom prst="rect">
            <a:avLst/>
          </a:prstGeom>
          <a:solidFill>
            <a:srgbClr val="CCCCCC"/>
          </a:solidFill>
          <a:ln w="38100" cap="flat" cmpd="sng">
            <a:solidFill>
              <a:schemeClr val="accent1"/>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sz="2800" dirty="0">
                <a:latin typeface="Garamond"/>
                <a:ea typeface="Garamond"/>
                <a:cs typeface="Garamond"/>
                <a:sym typeface="Garamond"/>
              </a:rPr>
              <a:t>Picture of Natchez Trace collected by Deanna </a:t>
            </a:r>
            <a:r>
              <a:rPr lang="en-US" sz="2800" dirty="0" err="1">
                <a:latin typeface="Garamond"/>
                <a:ea typeface="Garamond"/>
                <a:cs typeface="Garamond"/>
                <a:sym typeface="Garamond"/>
              </a:rPr>
              <a:t>Boensch</a:t>
            </a:r>
            <a:endParaRPr lang="en-US" sz="2800" dirty="0">
              <a:latin typeface="Garamond"/>
              <a:ea typeface="Garamond"/>
              <a:cs typeface="Garamond"/>
              <a:sym typeface="Garamond"/>
            </a:endParaRPr>
          </a:p>
        </p:txBody>
      </p:sp>
      <p:sp>
        <p:nvSpPr>
          <p:cNvPr id="55" name="Shape 55"/>
          <p:cNvSpPr txBox="1"/>
          <p:nvPr/>
        </p:nvSpPr>
        <p:spPr>
          <a:xfrm>
            <a:off x="18244525" y="17707962"/>
            <a:ext cx="3668400" cy="951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800" dirty="0">
                <a:solidFill>
                  <a:schemeClr val="dk1"/>
                </a:solidFill>
                <a:latin typeface="Garamond"/>
                <a:ea typeface="Garamond"/>
                <a:cs typeface="Garamond"/>
                <a:sym typeface="Garamond"/>
              </a:rPr>
              <a:t>Landsat 5 </a:t>
            </a:r>
          </a:p>
          <a:p>
            <a:pPr marL="0" marR="0" lvl="0" indent="0" algn="ctr" rtl="0">
              <a:lnSpc>
                <a:spcPct val="90000"/>
              </a:lnSpc>
              <a:spcBef>
                <a:spcPts val="0"/>
              </a:spcBef>
              <a:buClr>
                <a:schemeClr val="dk1"/>
              </a:buClr>
              <a:buSzPct val="25000"/>
              <a:buFont typeface="Arial"/>
              <a:buNone/>
            </a:pPr>
            <a:r>
              <a:rPr lang="en-US" sz="2800" dirty="0">
                <a:solidFill>
                  <a:schemeClr val="dk1"/>
                </a:solidFill>
                <a:latin typeface="Garamond"/>
                <a:ea typeface="Garamond"/>
                <a:cs typeface="Garamond"/>
                <a:sym typeface="Garamond"/>
              </a:rPr>
              <a:t>Thematic Mapper (TM)</a:t>
            </a:r>
          </a:p>
        </p:txBody>
      </p:sp>
      <p:sp>
        <p:nvSpPr>
          <p:cNvPr id="56" name="Shape 56"/>
          <p:cNvSpPr txBox="1"/>
          <p:nvPr/>
        </p:nvSpPr>
        <p:spPr>
          <a:xfrm>
            <a:off x="22892675" y="19974237"/>
            <a:ext cx="3668400" cy="14114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800">
                <a:solidFill>
                  <a:schemeClr val="dk1"/>
                </a:solidFill>
                <a:latin typeface="Garamond"/>
                <a:ea typeface="Garamond"/>
                <a:cs typeface="Garamond"/>
                <a:sym typeface="Garamond"/>
              </a:rPr>
              <a:t>Landsat 8 </a:t>
            </a:r>
          </a:p>
          <a:p>
            <a:pPr marL="0" marR="0" lvl="0" indent="0" algn="ctr" rtl="0">
              <a:lnSpc>
                <a:spcPct val="90000"/>
              </a:lnSpc>
              <a:spcBef>
                <a:spcPts val="0"/>
              </a:spcBef>
              <a:buClr>
                <a:schemeClr val="dk1"/>
              </a:buClr>
              <a:buSzPct val="25000"/>
              <a:buFont typeface="Arial"/>
              <a:buNone/>
            </a:pPr>
            <a:r>
              <a:rPr lang="en-US" sz="2800">
                <a:solidFill>
                  <a:schemeClr val="dk1"/>
                </a:solidFill>
                <a:latin typeface="Garamond"/>
                <a:ea typeface="Garamond"/>
                <a:cs typeface="Garamond"/>
                <a:sym typeface="Garamond"/>
              </a:rPr>
              <a:t>Operational Land Imager (OLI)</a:t>
            </a:r>
          </a:p>
        </p:txBody>
      </p:sp>
      <p:sp>
        <p:nvSpPr>
          <p:cNvPr id="57" name="Shape 57"/>
          <p:cNvSpPr txBox="1"/>
          <p:nvPr/>
        </p:nvSpPr>
        <p:spPr>
          <a:xfrm>
            <a:off x="941774" y="22883142"/>
            <a:ext cx="8008926" cy="95100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4000" dirty="0">
                <a:solidFill>
                  <a:schemeClr val="dk1"/>
                </a:solidFill>
                <a:latin typeface="Garamond"/>
                <a:ea typeface="Garamond"/>
                <a:cs typeface="Garamond"/>
                <a:sym typeface="Garamond"/>
              </a:rPr>
              <a:t>Time Series Land Cover Classification</a:t>
            </a:r>
          </a:p>
        </p:txBody>
      </p:sp>
      <p:sp>
        <p:nvSpPr>
          <p:cNvPr id="58" name="Shape 58"/>
          <p:cNvSpPr txBox="1"/>
          <p:nvPr/>
        </p:nvSpPr>
        <p:spPr>
          <a:xfrm>
            <a:off x="10956382" y="22946809"/>
            <a:ext cx="5898462" cy="95100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4000" dirty="0">
                <a:solidFill>
                  <a:schemeClr val="dk1"/>
                </a:solidFill>
                <a:latin typeface="Garamond"/>
                <a:ea typeface="Garamond"/>
                <a:cs typeface="Garamond"/>
                <a:sym typeface="Garamond"/>
              </a:rPr>
              <a:t>Wetland Extent Prediction</a:t>
            </a:r>
          </a:p>
        </p:txBody>
      </p:sp>
      <p:sp>
        <p:nvSpPr>
          <p:cNvPr id="59" name="Shape 59"/>
          <p:cNvSpPr/>
          <p:nvPr/>
        </p:nvSpPr>
        <p:spPr>
          <a:xfrm>
            <a:off x="1444650" y="23683787"/>
            <a:ext cx="1904100" cy="2732699"/>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None/>
            </a:pPr>
            <a:r>
              <a:rPr lang="en-US" sz="2700">
                <a:solidFill>
                  <a:srgbClr val="FFFFFF"/>
                </a:solidFill>
                <a:latin typeface="Garamond"/>
                <a:ea typeface="Garamond"/>
                <a:cs typeface="Garamond"/>
                <a:sym typeface="Garamond"/>
              </a:rPr>
              <a:t>Land cover classification for 1992</a:t>
            </a:r>
          </a:p>
        </p:txBody>
      </p:sp>
      <p:sp>
        <p:nvSpPr>
          <p:cNvPr id="60" name="Shape 60"/>
          <p:cNvSpPr/>
          <p:nvPr/>
        </p:nvSpPr>
        <p:spPr>
          <a:xfrm>
            <a:off x="3690000" y="23683800"/>
            <a:ext cx="1904100" cy="2732699"/>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None/>
            </a:pPr>
            <a:r>
              <a:rPr lang="en-US" sz="2700">
                <a:solidFill>
                  <a:srgbClr val="FFFFFF"/>
                </a:solidFill>
                <a:latin typeface="Garamond"/>
                <a:ea typeface="Garamond"/>
                <a:cs typeface="Garamond"/>
                <a:sym typeface="Garamond"/>
              </a:rPr>
              <a:t>Land cover classification for 2001</a:t>
            </a:r>
          </a:p>
        </p:txBody>
      </p:sp>
      <p:sp>
        <p:nvSpPr>
          <p:cNvPr id="61" name="Shape 61"/>
          <p:cNvSpPr/>
          <p:nvPr/>
        </p:nvSpPr>
        <p:spPr>
          <a:xfrm>
            <a:off x="5935350" y="23683800"/>
            <a:ext cx="1904100" cy="2732699"/>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None/>
            </a:pPr>
            <a:r>
              <a:rPr lang="en-US" sz="2700">
                <a:solidFill>
                  <a:srgbClr val="FFFFFF"/>
                </a:solidFill>
                <a:latin typeface="Garamond"/>
                <a:ea typeface="Garamond"/>
                <a:cs typeface="Garamond"/>
                <a:sym typeface="Garamond"/>
              </a:rPr>
              <a:t>Land cover classification for 2006</a:t>
            </a:r>
          </a:p>
        </p:txBody>
      </p:sp>
      <p:sp>
        <p:nvSpPr>
          <p:cNvPr id="62" name="Shape 62"/>
          <p:cNvSpPr/>
          <p:nvPr/>
        </p:nvSpPr>
        <p:spPr>
          <a:xfrm>
            <a:off x="2548025" y="26671350"/>
            <a:ext cx="1904100" cy="2732699"/>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None/>
            </a:pPr>
            <a:r>
              <a:rPr lang="en-US" sz="2700">
                <a:solidFill>
                  <a:srgbClr val="FFFFFF"/>
                </a:solidFill>
                <a:latin typeface="Garamond"/>
                <a:ea typeface="Garamond"/>
                <a:cs typeface="Garamond"/>
                <a:sym typeface="Garamond"/>
              </a:rPr>
              <a:t>Land cover classification for 2011</a:t>
            </a:r>
          </a:p>
        </p:txBody>
      </p:sp>
      <p:sp>
        <p:nvSpPr>
          <p:cNvPr id="63" name="Shape 63"/>
          <p:cNvSpPr/>
          <p:nvPr/>
        </p:nvSpPr>
        <p:spPr>
          <a:xfrm>
            <a:off x="4766575" y="26671350"/>
            <a:ext cx="1904100" cy="2732699"/>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None/>
            </a:pPr>
            <a:r>
              <a:rPr lang="en-US" sz="2700">
                <a:solidFill>
                  <a:srgbClr val="FFFFFF"/>
                </a:solidFill>
                <a:latin typeface="Garamond"/>
                <a:ea typeface="Garamond"/>
                <a:cs typeface="Garamond"/>
                <a:sym typeface="Garamond"/>
              </a:rPr>
              <a:t>Land cover classification for 2015</a:t>
            </a:r>
          </a:p>
        </p:txBody>
      </p:sp>
      <p:sp>
        <p:nvSpPr>
          <p:cNvPr id="64" name="Shape 64"/>
          <p:cNvSpPr/>
          <p:nvPr/>
        </p:nvSpPr>
        <p:spPr>
          <a:xfrm>
            <a:off x="10426050" y="23842712"/>
            <a:ext cx="6874500" cy="5128799"/>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None/>
            </a:pPr>
            <a:r>
              <a:rPr lang="en-US" sz="3000" dirty="0">
                <a:solidFill>
                  <a:srgbClr val="FFFFFF"/>
                </a:solidFill>
                <a:latin typeface="Garamond"/>
                <a:ea typeface="Garamond"/>
                <a:cs typeface="Garamond"/>
                <a:sym typeface="Garamond"/>
              </a:rPr>
              <a:t>Predicted wetland extent for future year</a:t>
            </a:r>
          </a:p>
        </p:txBody>
      </p:sp>
      <p:sp>
        <p:nvSpPr>
          <p:cNvPr id="65" name="Shape 65"/>
          <p:cNvSpPr/>
          <p:nvPr/>
        </p:nvSpPr>
        <p:spPr>
          <a:xfrm>
            <a:off x="1127075" y="30810600"/>
            <a:ext cx="6161099" cy="3505200"/>
          </a:xfrm>
          <a:prstGeom prst="rect">
            <a:avLst/>
          </a:prstGeom>
          <a:solidFill>
            <a:srgbClr val="CCCCCC"/>
          </a:solidFill>
          <a:ln w="38100" cap="flat" cmpd="sng">
            <a:solidFill>
              <a:schemeClr val="accent1"/>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3000" dirty="0">
                <a:latin typeface="Garamond"/>
                <a:ea typeface="Garamond"/>
                <a:cs typeface="Garamond"/>
                <a:sym typeface="Garamond"/>
              </a:rPr>
              <a:t>Team Picture!</a:t>
            </a:r>
          </a:p>
        </p:txBody>
      </p:sp>
      <p:pic>
        <p:nvPicPr>
          <p:cNvPr id="66" name="Shape 66"/>
          <p:cNvPicPr preferRelativeResize="0"/>
          <p:nvPr/>
        </p:nvPicPr>
        <p:blipFill>
          <a:blip r:embed="rId8">
            <a:alphaModFix/>
          </a:blip>
          <a:stretch>
            <a:fillRect/>
          </a:stretch>
        </p:blipFill>
        <p:spPr>
          <a:xfrm>
            <a:off x="17877050" y="11955625"/>
            <a:ext cx="3494698" cy="4547643"/>
          </a:xfrm>
          <a:prstGeom prst="rect">
            <a:avLst/>
          </a:prstGeom>
          <a:noFill/>
          <a:ln w="19050" cap="flat" cmpd="sng">
            <a:solidFill>
              <a:schemeClr val="accent1"/>
            </a:solidFill>
            <a:prstDash val="solid"/>
            <a:round/>
            <a:headEnd type="none" w="med" len="med"/>
            <a:tailEnd type="none" w="med" len="med"/>
          </a:ln>
        </p:spPr>
      </p:pic>
      <p:pic>
        <p:nvPicPr>
          <p:cNvPr id="67" name="Shape 67"/>
          <p:cNvPicPr preferRelativeResize="0"/>
          <p:nvPr/>
        </p:nvPicPr>
        <p:blipFill>
          <a:blip r:embed="rId9">
            <a:alphaModFix/>
          </a:blip>
          <a:stretch>
            <a:fillRect/>
          </a:stretch>
        </p:blipFill>
        <p:spPr>
          <a:xfrm>
            <a:off x="21904187" y="14758635"/>
            <a:ext cx="3494699" cy="178551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405</Words>
  <Application>Microsoft Office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Questrial</vt:lpstr>
      <vt:lpstr>Garamond</vt:lpstr>
      <vt:lpstr>Webdings</vt: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gscrepps</cp:lastModifiedBy>
  <cp:revision>6</cp:revision>
  <dcterms:modified xsi:type="dcterms:W3CDTF">2015-10-14T21:08:23Z</dcterms:modified>
</cp:coreProperties>
</file>