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57" r:id="rId3"/>
    <p:sldId id="259" r:id="rId4"/>
    <p:sldId id="258" r:id="rId5"/>
    <p:sldId id="261" r:id="rId6"/>
    <p:sldId id="263" r:id="rId7"/>
    <p:sldId id="262" r:id="rId8"/>
    <p:sldId id="260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909"/>
    <a:srgbClr val="C7E6A4"/>
    <a:srgbClr val="ED9996"/>
    <a:srgbClr val="FFFFFF"/>
    <a:srgbClr val="DDF0C8"/>
    <a:srgbClr val="BCE292"/>
    <a:srgbClr val="F8F856"/>
    <a:srgbClr val="000000"/>
    <a:srgbClr val="3A8C02"/>
    <a:srgbClr val="3F9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30" autoAdjust="0"/>
  </p:normalViewPr>
  <p:slideViewPr>
    <p:cSldViewPr>
      <p:cViewPr varScale="1">
        <p:scale>
          <a:sx n="93" d="100"/>
          <a:sy n="93" d="100"/>
        </p:scale>
        <p:origin x="57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newtoff\Google%20Drive\DEVELOP_Summer14\Modeling_Programming\Modeling_PRESENCE\InputData\OnlyFocalYearData\PRESENCE_WOTH_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47102500345351"/>
          <c:y val="3.4430295943543403E-2"/>
          <c:w val="0.82982128056361371"/>
          <c:h val="0.83434328529791391"/>
        </c:manualLayout>
      </c:layout>
      <c:scatterChart>
        <c:scatterStyle val="lineMarker"/>
        <c:varyColors val="0"/>
        <c:ser>
          <c:idx val="2"/>
          <c:order val="0"/>
          <c:tx>
            <c:strRef>
              <c:f>Results!$K$23</c:f>
              <c:strCache>
                <c:ptCount val="1"/>
                <c:pt idx="0">
                  <c:v>47.19° (low abundance)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4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</c:spPr>
          </c:marker>
          <c:xVal>
            <c:numRef>
              <c:f>Results!$G$25:$G$124</c:f>
              <c:numCache>
                <c:formatCode>General</c:formatCode>
                <c:ptCount val="100"/>
                <c:pt idx="0">
                  <c:v>0.89620200000000005</c:v>
                </c:pt>
                <c:pt idx="1">
                  <c:v>0.82358100000000001</c:v>
                </c:pt>
                <c:pt idx="2">
                  <c:v>0.83492200000000005</c:v>
                </c:pt>
                <c:pt idx="3">
                  <c:v>0.81686499999999995</c:v>
                </c:pt>
                <c:pt idx="4">
                  <c:v>0.77477399999999996</c:v>
                </c:pt>
                <c:pt idx="5">
                  <c:v>0.84125700000000003</c:v>
                </c:pt>
                <c:pt idx="6">
                  <c:v>0.84623899999999996</c:v>
                </c:pt>
                <c:pt idx="7">
                  <c:v>0.83053399999999999</c:v>
                </c:pt>
                <c:pt idx="8">
                  <c:v>0.85067199999999998</c:v>
                </c:pt>
                <c:pt idx="9">
                  <c:v>0.81474999999999997</c:v>
                </c:pt>
                <c:pt idx="10">
                  <c:v>0.86263299999999998</c:v>
                </c:pt>
                <c:pt idx="11">
                  <c:v>0.86950700000000003</c:v>
                </c:pt>
                <c:pt idx="12">
                  <c:v>0.85536299999999998</c:v>
                </c:pt>
                <c:pt idx="13">
                  <c:v>0.81862500000000005</c:v>
                </c:pt>
                <c:pt idx="14">
                  <c:v>0.86361500000000002</c:v>
                </c:pt>
                <c:pt idx="15">
                  <c:v>0.84401899999999996</c:v>
                </c:pt>
                <c:pt idx="16">
                  <c:v>0.79467900000000002</c:v>
                </c:pt>
                <c:pt idx="17">
                  <c:v>0.80263499999999999</c:v>
                </c:pt>
                <c:pt idx="18">
                  <c:v>0.82779700000000001</c:v>
                </c:pt>
                <c:pt idx="19">
                  <c:v>0.817334</c:v>
                </c:pt>
                <c:pt idx="20">
                  <c:v>0.82494000000000001</c:v>
                </c:pt>
                <c:pt idx="21">
                  <c:v>0.81692200000000004</c:v>
                </c:pt>
                <c:pt idx="22">
                  <c:v>0.84789999999999999</c:v>
                </c:pt>
                <c:pt idx="23">
                  <c:v>0.858375</c:v>
                </c:pt>
                <c:pt idx="24">
                  <c:v>0.83110899999999999</c:v>
                </c:pt>
                <c:pt idx="25">
                  <c:v>0.78519600000000001</c:v>
                </c:pt>
                <c:pt idx="26">
                  <c:v>0.86865099999999995</c:v>
                </c:pt>
                <c:pt idx="27">
                  <c:v>0.83255699999999999</c:v>
                </c:pt>
                <c:pt idx="28">
                  <c:v>0.79356300000000002</c:v>
                </c:pt>
                <c:pt idx="29">
                  <c:v>0.85269899999999998</c:v>
                </c:pt>
                <c:pt idx="30">
                  <c:v>0.87070899999999996</c:v>
                </c:pt>
                <c:pt idx="31">
                  <c:v>0.84765699999999999</c:v>
                </c:pt>
                <c:pt idx="32">
                  <c:v>0.86992499999999995</c:v>
                </c:pt>
                <c:pt idx="33">
                  <c:v>0.86559799999999998</c:v>
                </c:pt>
                <c:pt idx="34">
                  <c:v>0.85577099999999995</c:v>
                </c:pt>
                <c:pt idx="35">
                  <c:v>0.86029500000000003</c:v>
                </c:pt>
                <c:pt idx="36">
                  <c:v>0.81840000000000002</c:v>
                </c:pt>
                <c:pt idx="37">
                  <c:v>0.84761200000000003</c:v>
                </c:pt>
                <c:pt idx="38">
                  <c:v>0.82521599999999995</c:v>
                </c:pt>
                <c:pt idx="39">
                  <c:v>0.85097500000000004</c:v>
                </c:pt>
                <c:pt idx="40">
                  <c:v>0.85069399999999995</c:v>
                </c:pt>
                <c:pt idx="41">
                  <c:v>0.87092099999999995</c:v>
                </c:pt>
                <c:pt idx="42">
                  <c:v>0.88297300000000001</c:v>
                </c:pt>
                <c:pt idx="43">
                  <c:v>0.840862</c:v>
                </c:pt>
                <c:pt idx="44">
                  <c:v>0.81697900000000001</c:v>
                </c:pt>
                <c:pt idx="45">
                  <c:v>0.80505499999999997</c:v>
                </c:pt>
                <c:pt idx="46">
                  <c:v>0.86874700000000005</c:v>
                </c:pt>
                <c:pt idx="47">
                  <c:v>0.82090300000000005</c:v>
                </c:pt>
                <c:pt idx="48">
                  <c:v>0.83627099999999999</c:v>
                </c:pt>
                <c:pt idx="49">
                  <c:v>0.86416700000000002</c:v>
                </c:pt>
                <c:pt idx="50">
                  <c:v>0.89360200000000001</c:v>
                </c:pt>
                <c:pt idx="51">
                  <c:v>0.86776900000000001</c:v>
                </c:pt>
                <c:pt idx="52">
                  <c:v>0.81546399999999997</c:v>
                </c:pt>
                <c:pt idx="53">
                  <c:v>0.85873100000000002</c:v>
                </c:pt>
                <c:pt idx="54">
                  <c:v>0.85780500000000004</c:v>
                </c:pt>
                <c:pt idx="55">
                  <c:v>0.86019000000000001</c:v>
                </c:pt>
                <c:pt idx="56">
                  <c:v>0.85887400000000003</c:v>
                </c:pt>
                <c:pt idx="57">
                  <c:v>0.82688200000000001</c:v>
                </c:pt>
                <c:pt idx="58">
                  <c:v>0.77208600000000005</c:v>
                </c:pt>
                <c:pt idx="59">
                  <c:v>0.80678799999999995</c:v>
                </c:pt>
                <c:pt idx="60">
                  <c:v>0.84919</c:v>
                </c:pt>
                <c:pt idx="61">
                  <c:v>0.86624599999999996</c:v>
                </c:pt>
                <c:pt idx="62">
                  <c:v>0.87673299999999998</c:v>
                </c:pt>
                <c:pt idx="63">
                  <c:v>0.87165700000000002</c:v>
                </c:pt>
                <c:pt idx="64">
                  <c:v>0.86294300000000002</c:v>
                </c:pt>
                <c:pt idx="65">
                  <c:v>0.85392100000000004</c:v>
                </c:pt>
                <c:pt idx="66">
                  <c:v>0.85904000000000003</c:v>
                </c:pt>
                <c:pt idx="67">
                  <c:v>0.84810300000000005</c:v>
                </c:pt>
                <c:pt idx="68">
                  <c:v>0.862819</c:v>
                </c:pt>
                <c:pt idx="69">
                  <c:v>0.88790899999999995</c:v>
                </c:pt>
                <c:pt idx="70">
                  <c:v>0.847688</c:v>
                </c:pt>
                <c:pt idx="71">
                  <c:v>0.879861</c:v>
                </c:pt>
                <c:pt idx="72">
                  <c:v>0.83581099999999997</c:v>
                </c:pt>
                <c:pt idx="73">
                  <c:v>0.86649900000000002</c:v>
                </c:pt>
                <c:pt idx="74">
                  <c:v>0.866143</c:v>
                </c:pt>
                <c:pt idx="75">
                  <c:v>0.87740399999999996</c:v>
                </c:pt>
                <c:pt idx="76">
                  <c:v>0.86896300000000004</c:v>
                </c:pt>
                <c:pt idx="77">
                  <c:v>0.83567999999999998</c:v>
                </c:pt>
                <c:pt idx="78">
                  <c:v>0.86473</c:v>
                </c:pt>
                <c:pt idx="79">
                  <c:v>0.84365699999999999</c:v>
                </c:pt>
                <c:pt idx="80">
                  <c:v>0.84854600000000002</c:v>
                </c:pt>
                <c:pt idx="81">
                  <c:v>0.89120699999999997</c:v>
                </c:pt>
                <c:pt idx="82">
                  <c:v>0.88631199999999999</c:v>
                </c:pt>
                <c:pt idx="83">
                  <c:v>0.89354800000000001</c:v>
                </c:pt>
                <c:pt idx="84">
                  <c:v>0.87408799999999998</c:v>
                </c:pt>
                <c:pt idx="85">
                  <c:v>0.87035300000000004</c:v>
                </c:pt>
                <c:pt idx="86">
                  <c:v>0.855159</c:v>
                </c:pt>
                <c:pt idx="87">
                  <c:v>0.82682999999999995</c:v>
                </c:pt>
                <c:pt idx="88">
                  <c:v>0.86123499999999997</c:v>
                </c:pt>
                <c:pt idx="89">
                  <c:v>0.84606599999999998</c:v>
                </c:pt>
                <c:pt idx="90">
                  <c:v>0.83571700000000004</c:v>
                </c:pt>
                <c:pt idx="91">
                  <c:v>0.87154500000000001</c:v>
                </c:pt>
                <c:pt idx="92">
                  <c:v>0.84945499999999996</c:v>
                </c:pt>
                <c:pt idx="93">
                  <c:v>0.85969399999999996</c:v>
                </c:pt>
                <c:pt idx="94">
                  <c:v>0.83142199999999999</c:v>
                </c:pt>
                <c:pt idx="95">
                  <c:v>0.84740400000000005</c:v>
                </c:pt>
                <c:pt idx="96">
                  <c:v>0.83960199999999996</c:v>
                </c:pt>
                <c:pt idx="97">
                  <c:v>0.87381500000000001</c:v>
                </c:pt>
                <c:pt idx="98">
                  <c:v>0.84631199999999995</c:v>
                </c:pt>
                <c:pt idx="99">
                  <c:v>0.84631199999999995</c:v>
                </c:pt>
              </c:numCache>
            </c:numRef>
          </c:xVal>
          <c:yVal>
            <c:numRef>
              <c:f>Results!$N$25:$N$124</c:f>
              <c:numCache>
                <c:formatCode>General</c:formatCode>
                <c:ptCount val="100"/>
                <c:pt idx="0">
                  <c:v>64.384727925116991</c:v>
                </c:pt>
                <c:pt idx="1">
                  <c:v>2.7945037248717481</c:v>
                </c:pt>
                <c:pt idx="2">
                  <c:v>5.2032953735925496</c:v>
                </c:pt>
                <c:pt idx="3">
                  <c:v>1.9224494525714428</c:v>
                </c:pt>
                <c:pt idx="4">
                  <c:v>0.17745475794135418</c:v>
                </c:pt>
                <c:pt idx="5">
                  <c:v>7.3021009339589531</c:v>
                </c:pt>
                <c:pt idx="6">
                  <c:v>9.4740429417448215</c:v>
                </c:pt>
                <c:pt idx="7">
                  <c:v>4.0986124912019903</c:v>
                </c:pt>
                <c:pt idx="8">
                  <c:v>11.87537294621513</c:v>
                </c:pt>
                <c:pt idx="9">
                  <c:v>1.707750699197536</c:v>
                </c:pt>
                <c:pt idx="10">
                  <c:v>21.045266703591761</c:v>
                </c:pt>
                <c:pt idx="11">
                  <c:v>28.288347388658558</c:v>
                </c:pt>
                <c:pt idx="12">
                  <c:v>14.972278010025056</c:v>
                </c:pt>
                <c:pt idx="13">
                  <c:v>2.1211068832141757</c:v>
                </c:pt>
                <c:pt idx="14">
                  <c:v>21.990850736765413</c:v>
                </c:pt>
                <c:pt idx="15">
                  <c:v>8.4425805987216762</c:v>
                </c:pt>
                <c:pt idx="16">
                  <c:v>0.55008643375117905</c:v>
                </c:pt>
                <c:pt idx="17">
                  <c:v>0.86317714183329997</c:v>
                </c:pt>
                <c:pt idx="18">
                  <c:v>3.5272171212575696</c:v>
                </c:pt>
                <c:pt idx="19">
                  <c:v>1.9735309376289047</c:v>
                </c:pt>
                <c:pt idx="20">
                  <c:v>3.0129009472554933</c:v>
                </c:pt>
                <c:pt idx="21">
                  <c:v>1.9285877799307651</c:v>
                </c:pt>
                <c:pt idx="22">
                  <c:v>10.318177594802091</c:v>
                </c:pt>
                <c:pt idx="23">
                  <c:v>17.29281888959429</c:v>
                </c:pt>
                <c:pt idx="24">
                  <c:v>4.2294547875125117</c:v>
                </c:pt>
                <c:pt idx="25">
                  <c:v>0.3210508774703329</c:v>
                </c:pt>
                <c:pt idx="26">
                  <c:v>27.308679274048565</c:v>
                </c:pt>
                <c:pt idx="27">
                  <c:v>4.5768568918938897</c:v>
                </c:pt>
                <c:pt idx="28">
                  <c:v>0.51634430134856557</c:v>
                </c:pt>
                <c:pt idx="29">
                  <c:v>13.139346588764797</c:v>
                </c:pt>
                <c:pt idx="30">
                  <c:v>29.699301487293724</c:v>
                </c:pt>
                <c:pt idx="31">
                  <c:v>10.190652096836796</c:v>
                </c:pt>
                <c:pt idx="32">
                  <c:v>28.77439431042793</c:v>
                </c:pt>
                <c:pt idx="33">
                  <c:v>23.992014606598293</c:v>
                </c:pt>
                <c:pt idx="34">
                  <c:v>15.270895015446047</c:v>
                </c:pt>
                <c:pt idx="35">
                  <c:v>18.915264756390826</c:v>
                </c:pt>
                <c:pt idx="36">
                  <c:v>2.0946316259780677</c:v>
                </c:pt>
                <c:pt idx="37">
                  <c:v>10.167190143551974</c:v>
                </c:pt>
                <c:pt idx="38">
                  <c:v>3.059234369916882</c:v>
                </c:pt>
                <c:pt idx="39">
                  <c:v>12.057392684654459</c:v>
                </c:pt>
                <c:pt idx="40">
                  <c:v>11.888508450631926</c:v>
                </c:pt>
                <c:pt idx="41">
                  <c:v>29.952333470505742</c:v>
                </c:pt>
                <c:pt idx="42">
                  <c:v>45.951554189014324</c:v>
                </c:pt>
                <c:pt idx="43">
                  <c:v>7.1510889391848274</c:v>
                </c:pt>
                <c:pt idx="44">
                  <c:v>1.9347453201643474</c:v>
                </c:pt>
                <c:pt idx="45">
                  <c:v>0.98964471155028932</c:v>
                </c:pt>
                <c:pt idx="46">
                  <c:v>27.417488330012208</c:v>
                </c:pt>
                <c:pt idx="47">
                  <c:v>2.4082609390378438</c:v>
                </c:pt>
                <c:pt idx="48">
                  <c:v>5.5960885968681353</c:v>
                </c:pt>
                <c:pt idx="49">
                  <c:v>22.535614669978859</c:v>
                </c:pt>
                <c:pt idx="50">
                  <c:v>60.917238273009197</c:v>
                </c:pt>
                <c:pt idx="51">
                  <c:v>26.321707787793276</c:v>
                </c:pt>
                <c:pt idx="52">
                  <c:v>1.7774578174126996</c:v>
                </c:pt>
                <c:pt idx="53">
                  <c:v>17.585105630365636</c:v>
                </c:pt>
                <c:pt idx="54">
                  <c:v>16.83285359682306</c:v>
                </c:pt>
                <c:pt idx="55">
                  <c:v>18.823599711754184</c:v>
                </c:pt>
                <c:pt idx="56">
                  <c:v>17.703602158853258</c:v>
                </c:pt>
                <c:pt idx="57">
                  <c:v>3.3539052860405683</c:v>
                </c:pt>
                <c:pt idx="58">
                  <c:v>0.15227413470251727</c:v>
                </c:pt>
                <c:pt idx="59">
                  <c:v>1.0913212023603136</c:v>
                </c:pt>
                <c:pt idx="60">
                  <c:v>11.019041345519371</c:v>
                </c:pt>
                <c:pt idx="61">
                  <c:v>24.672340349215922</c:v>
                </c:pt>
                <c:pt idx="62">
                  <c:v>37.328856382243337</c:v>
                </c:pt>
                <c:pt idx="63">
                  <c:v>30.84026479351169</c:v>
                </c:pt>
                <c:pt idx="64">
                  <c:v>21.340512305773501</c:v>
                </c:pt>
                <c:pt idx="65">
                  <c:v>13.955291532767955</c:v>
                </c:pt>
                <c:pt idx="66">
                  <c:v>17.841942518811578</c:v>
                </c:pt>
                <c:pt idx="67">
                  <c:v>10.425791898034694</c:v>
                </c:pt>
                <c:pt idx="68">
                  <c:v>21.222053212431153</c:v>
                </c:pt>
                <c:pt idx="69">
                  <c:v>52.976140350705194</c:v>
                </c:pt>
                <c:pt idx="70">
                  <c:v>10.206842685906285</c:v>
                </c:pt>
                <c:pt idx="71">
                  <c:v>41.586836512402023</c:v>
                </c:pt>
                <c:pt idx="72">
                  <c:v>5.4591108011360054</c:v>
                </c:pt>
                <c:pt idx="73">
                  <c:v>24.941456324146376</c:v>
                </c:pt>
                <c:pt idx="74">
                  <c:v>24.563340221781658</c:v>
                </c:pt>
                <c:pt idx="75">
                  <c:v>38.228279822466355</c:v>
                </c:pt>
                <c:pt idx="76">
                  <c:v>27.663292609082674</c:v>
                </c:pt>
                <c:pt idx="77">
                  <c:v>5.4206834878875805</c:v>
                </c:pt>
                <c:pt idx="78">
                  <c:v>23.101020747095859</c:v>
                </c:pt>
                <c:pt idx="79">
                  <c:v>8.2843742195329284</c:v>
                </c:pt>
                <c:pt idx="80">
                  <c:v>10.664083044645743</c:v>
                </c:pt>
                <c:pt idx="81">
                  <c:v>57.621577470965335</c:v>
                </c:pt>
                <c:pt idx="82">
                  <c:v>50.70285904821835</c:v>
                </c:pt>
                <c:pt idx="83">
                  <c:v>60.843898982521729</c:v>
                </c:pt>
                <c:pt idx="84">
                  <c:v>33.872799656533765</c:v>
                </c:pt>
                <c:pt idx="85">
                  <c:v>29.277190502632216</c:v>
                </c:pt>
                <c:pt idx="86">
                  <c:v>14.824782287175648</c:v>
                </c:pt>
                <c:pt idx="87">
                  <c:v>3.3443066476742382</c:v>
                </c:pt>
                <c:pt idx="88">
                  <c:v>19.751142890534794</c:v>
                </c:pt>
                <c:pt idx="89">
                  <c:v>9.3897696425719737</c:v>
                </c:pt>
                <c:pt idx="90">
                  <c:v>5.4315110898953485</c:v>
                </c:pt>
                <c:pt idx="91">
                  <c:v>30.704205362527638</c:v>
                </c:pt>
                <c:pt idx="92">
                  <c:v>11.168085910834977</c:v>
                </c:pt>
                <c:pt idx="93">
                  <c:v>18.395204755510932</c:v>
                </c:pt>
                <c:pt idx="94">
                  <c:v>4.3023473913809207</c:v>
                </c:pt>
                <c:pt idx="95">
                  <c:v>10.059365279830059</c:v>
                </c:pt>
                <c:pt idx="96">
                  <c:v>6.6884515156789153</c:v>
                </c:pt>
                <c:pt idx="97">
                  <c:v>33.52496894680565</c:v>
                </c:pt>
                <c:pt idx="98">
                  <c:v>9.5098060954877681</c:v>
                </c:pt>
                <c:pt idx="99">
                  <c:v>9.5098060954877681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214288"/>
        <c:axId val="153227192"/>
      </c:scatterChart>
      <c:valAx>
        <c:axId val="153214288"/>
        <c:scaling>
          <c:orientation val="minMax"/>
          <c:max val="0.9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NDVI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153227192"/>
        <c:crosses val="autoZero"/>
        <c:crossBetween val="midCat"/>
      </c:valAx>
      <c:valAx>
        <c:axId val="153227192"/>
        <c:scaling>
          <c:orientation val="minMax"/>
          <c:max val="7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Probability of Occupancy (</a:t>
                </a:r>
                <a:r>
                  <a:rPr lang="el-GR" sz="1600"/>
                  <a:t>ψ)</a:t>
                </a:r>
              </a:p>
            </c:rich>
          </c:tx>
          <c:layout>
            <c:manualLayout>
              <c:xMode val="edge"/>
              <c:yMode val="edge"/>
              <c:x val="9.7926163834783815E-3"/>
              <c:y val="0.1752784467367350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153214288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ln w="28575">
      <a:solidFill>
        <a:schemeClr val="accent5">
          <a:lumMod val="50000"/>
        </a:schemeClr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13802-FD4D-425A-BFBD-F261C991E076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6C641-41D1-42DC-8555-6E3625AB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4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6C641-41D1-42DC-8555-6E3625AB82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95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methodology can be applied to Landsat 8 to deliver</a:t>
            </a:r>
            <a:r>
              <a:rPr lang="en-US" baseline="0" dirty="0" smtClean="0"/>
              <a:t> the most recent, local information </a:t>
            </a:r>
            <a:r>
              <a:rPr lang="en-US" baseline="0" dirty="0" err="1" smtClean="0"/>
              <a:t>avaliable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6C641-41D1-42DC-8555-6E3625AB82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52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Fragile habitats and diets,</a:t>
            </a:r>
            <a:r>
              <a:rPr lang="en-US" baseline="0" dirty="0" smtClean="0"/>
              <a:t> indicators of overall ecological health, diversity, and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6C641-41D1-42DC-8555-6E3625AB82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6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Spruce-Fir</a:t>
            </a:r>
            <a:r>
              <a:rPr lang="en-US" baseline="0" dirty="0" smtClean="0"/>
              <a:t> forests and Hardwood/Mixed forests are seeing about 33% of their bird species in decline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6C641-41D1-42DC-8555-6E3625AB82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53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vegetation composition, forest structure, or climate changes, so too do songbirds, making them worth caring about and conserving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6C641-41D1-42DC-8555-6E3625AB82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5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</a:t>
            </a:r>
            <a:r>
              <a:rPr lang="en-US" baseline="0" dirty="0" smtClean="0"/>
              <a:t> and how it applies to the BBS data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6C641-41D1-42DC-8555-6E3625AB82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18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 patch size, number of patches, percent forest cover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6C641-41D1-42DC-8555-6E3625AB82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58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How/why we clumped NLCD data into forest/</a:t>
            </a:r>
            <a:r>
              <a:rPr lang="en-US" dirty="0" err="1" smtClean="0"/>
              <a:t>nonforest</a:t>
            </a:r>
            <a:r>
              <a:rPr lang="en-US" baseline="0" dirty="0" smtClean="0"/>
              <a:t> and buffered the BBS routes at 400m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6C641-41D1-42DC-8555-6E3625AB82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50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Summarize results</a:t>
            </a:r>
            <a:r>
              <a:rPr lang="en-US" baseline="0" dirty="0" smtClean="0"/>
              <a:t> table to show reliance on forests, map and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6C641-41D1-42DC-8555-6E3625AB82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92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http://www.myenvironment.net.au/var/corporate/storage/images/media/images/salvage_logging_151/7236-1-eng-AU/salvage_logging_151.jpg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6C641-41D1-42DC-8555-6E3625AB82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3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2C22-8AC3-42D9-8650-AE64C38ACBEE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929D-276B-4E8B-AE09-59C14FF0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9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2C22-8AC3-42D9-8650-AE64C38ACBEE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929D-276B-4E8B-AE09-59C14FF0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1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2C22-8AC3-42D9-8650-AE64C38ACBEE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929D-276B-4E8B-AE09-59C14FF0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3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2C22-8AC3-42D9-8650-AE64C38ACBEE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929D-276B-4E8B-AE09-59C14FF0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2C22-8AC3-42D9-8650-AE64C38ACBEE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929D-276B-4E8B-AE09-59C14FF0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1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2C22-8AC3-42D9-8650-AE64C38ACBEE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929D-276B-4E8B-AE09-59C14FF0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65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2C22-8AC3-42D9-8650-AE64C38ACBEE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929D-276B-4E8B-AE09-59C14FF0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01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2C22-8AC3-42D9-8650-AE64C38ACBEE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929D-276B-4E8B-AE09-59C14FF0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2C22-8AC3-42D9-8650-AE64C38ACBEE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929D-276B-4E8B-AE09-59C14FF0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2C22-8AC3-42D9-8650-AE64C38ACBEE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929D-276B-4E8B-AE09-59C14FF0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0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2C22-8AC3-42D9-8650-AE64C38ACBEE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929D-276B-4E8B-AE09-59C14FF0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10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A8C02"/>
            </a:gs>
            <a:gs pos="50000">
              <a:srgbClr val="4F8303"/>
            </a:gs>
            <a:gs pos="100000">
              <a:srgbClr val="61732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F2C22-8AC3-42D9-8650-AE64C38ACBEE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4929D-276B-4E8B-AE09-59C14FF0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1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1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microsoft.com/office/2007/relationships/hdphoto" Target="../media/hdphoto1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143256" y="4752975"/>
            <a:ext cx="11210544" cy="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4572000" cy="3810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New England Ecological Forecasting</a:t>
            </a:r>
            <a:br>
              <a:rPr lang="en-US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Investigating the Effects of Forest Fragmentation on Songbird Populations in New England</a:t>
            </a:r>
            <a:br>
              <a:rPr lang="en-US" sz="20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</a:br>
            <a:endParaRPr lang="en-US" sz="20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nstantia" panose="02030602050306030303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43256" y="3540633"/>
            <a:ext cx="11210544" cy="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3256" y="4752975"/>
            <a:ext cx="6562344" cy="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3256" y="3540633"/>
            <a:ext cx="7781544" cy="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ahnelson\Pictures\White-throatedSparrow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34" r="89934">
                        <a14:backgroundMark x1="45960" y1="84564" x2="45960" y2="84564"/>
                        <a14:backgroundMark x1="35497" y1="88255" x2="35497" y2="88255"/>
                        <a14:backgroundMark x1="55629" y1="9899" x2="55629" y2="9899"/>
                        <a14:backgroundMark x1="47020" y1="89262" x2="47020" y2="89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7984" y="0"/>
            <a:ext cx="8687566" cy="685800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590925"/>
            <a:ext cx="4495800" cy="11430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NASA DEVELOP (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GSFC)</a:t>
            </a:r>
          </a:p>
          <a:p>
            <a:pPr>
              <a:spcBef>
                <a:spcPts val="600"/>
              </a:spcBef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Summer 2014</a:t>
            </a:r>
            <a:endParaRPr lang="en-US" sz="2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069848" y="4819650"/>
            <a:ext cx="24384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Alec Nelson </a:t>
            </a:r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(Middlebury College)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Kiersten Newtoff </a:t>
            </a: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(UNC Wilmington)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Sam Weber </a:t>
            </a: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(Virginia Tech)</a:t>
            </a:r>
            <a:endParaRPr lang="en-US" sz="26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0"/>
    </mc:Choice>
    <mc:Fallback xmlns="">
      <p:transition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cdn.physorg.com/newman/gfx/news/hires/2013/seekersofpa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67" y="4656826"/>
            <a:ext cx="2857551" cy="182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onservation.cam.ac.uk/sites/default/files/styles/project_banner/public/project/banner-images/Creative%20Commons%20-%20DS%20-%20Pine%20forest%20panorama%20-%20project%20banner%20-%2072%20dpi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67" y="1230830"/>
            <a:ext cx="8667466" cy="1716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Conclusive Thoughts and the Future</a:t>
            </a:r>
            <a:endParaRPr lang="en-US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6" descr="http://s0.geograph.org.uk/geophotos/03/11/26/3112629_e82dec0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08039" y="4660981"/>
            <a:ext cx="2934587" cy="182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nhdfl.org/uploads/NHB%20photos/Odiorne_127a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953" y="4654225"/>
            <a:ext cx="2871980" cy="182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www.allaboutbirds.org/guide/PHOTO/LARGE/scarlet_tanager_dannybales2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467" y="2966675"/>
            <a:ext cx="1650758" cy="1667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birdsbybaranoff.com/images/_0SB2501%20savannah%20sparrow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2749" y="2964620"/>
            <a:ext cx="1594884" cy="1667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://www.larkwire.com/static/content/images/ipad/LBNA1/IndigoBunting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0165" y="2963936"/>
            <a:ext cx="1754371" cy="1667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http://4.bp.blogspot.com/-Vs26A8AIah4/T4cPsewarqI/AAAAAAAABfk/f1l8LrOour8/s1600/_DSC7485White+Throated+Sparrow+6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88327" y="2964620"/>
            <a:ext cx="1711852" cy="1666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http://carolinabirds.org/Images2LG/Thrush,%20Wood%20Steve%20Maslowski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0516" y="2955469"/>
            <a:ext cx="1786416" cy="1667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79399" y="5599628"/>
            <a:ext cx="8610600" cy="9881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bg1"/>
                </a:solidFill>
                <a:effectLst>
                  <a:outerShdw blurRad="279400" dist="38100" dir="8100000" algn="tr" rotWithShape="0">
                    <a:prstClr val="black"/>
                  </a:outerShdw>
                </a:effectLst>
                <a:latin typeface="Constantia" panose="02030602050306030303" pitchFamily="18" charset="0"/>
              </a:rPr>
              <a:t>With continued forecasting through NASA EOS, we can better understand the factors critical to our changing ecosystems.</a:t>
            </a:r>
            <a:endParaRPr lang="en-US" sz="2400" dirty="0">
              <a:solidFill>
                <a:schemeClr val="bg1"/>
              </a:solidFill>
              <a:effectLst>
                <a:outerShdw blurRad="279400" dist="38100" dir="8100000" algn="tr" rotWithShape="0">
                  <a:prstClr val="black"/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7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-762000" y="4752975"/>
            <a:ext cx="11210544" cy="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 descr="C:\Users\ahnelson\Pictures\wallpapers-birds-desktop-comput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567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5498" y="-149704"/>
            <a:ext cx="6579620" cy="370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-762000" y="3540633"/>
            <a:ext cx="11210544" cy="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ahnelson\Pictures\wood-thrush-brian-e-small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7" b="99609" l="0" r="100000">
                        <a14:foregroundMark x1="53537" y1="62500" x2="43049" y2="73535"/>
                        <a14:foregroundMark x1="29756" y1="27637" x2="26829" y2="33203"/>
                        <a14:foregroundMark x1="26341" y1="35547" x2="29512" y2="40527"/>
                        <a14:foregroundMark x1="19268" y1="12109" x2="9878" y2="12012"/>
                        <a14:foregroundMark x1="88415" y1="53711" x2="91463" y2="56934"/>
                        <a14:foregroundMark x1="24146" y1="7813" x2="28659" y2="6738"/>
                        <a14:foregroundMark x1="31463" y1="6445" x2="38171" y2="7129"/>
                        <a14:foregroundMark x1="29268" y1="6445" x2="32683" y2="6348"/>
                        <a14:foregroundMark x1="28049" y1="6543" x2="29390" y2="6445"/>
                        <a14:foregroundMark x1="55122" y1="98145" x2="58049" y2="99609"/>
                        <a14:foregroundMark x1="9878" y1="10840" x2="8171" y2="11914"/>
                        <a14:backgroundMark x1="31707" y1="59277" x2="31707" y2="59277"/>
                        <a14:backgroundMark x1="60732" y1="72656" x2="60732" y2="72656"/>
                        <a14:backgroundMark x1="26098" y1="63770" x2="26098" y2="63770"/>
                        <a14:backgroundMark x1="60976" y1="69141" x2="60976" y2="69141"/>
                        <a14:backgroundMark x1="67439" y1="71582" x2="67439" y2="71582"/>
                        <a14:backgroundMark x1="54024" y1="75000" x2="54024" y2="75000"/>
                        <a14:backgroundMark x1="30854" y1="61035" x2="30854" y2="61035"/>
                        <a14:backgroundMark x1="63171" y1="65332" x2="63171" y2="65332"/>
                        <a14:backgroundMark x1="86341" y1="74805" x2="86341" y2="74805"/>
                        <a14:backgroundMark x1="90122" y1="80762" x2="90122" y2="80762"/>
                        <a14:backgroundMark x1="83902" y1="79785" x2="83902" y2="79785"/>
                        <a14:backgroundMark x1="92195" y1="83594" x2="92195" y2="83594"/>
                        <a14:backgroundMark x1="98171" y1="58594" x2="98171" y2="58594"/>
                        <a14:backgroundMark x1="97561" y1="63574" x2="97561" y2="63574"/>
                        <a14:backgroundMark x1="95488" y1="61230" x2="95488" y2="61230"/>
                        <a14:backgroundMark x1="93049" y1="60742" x2="93049" y2="60742"/>
                        <a14:backgroundMark x1="91220" y1="59668" x2="91220" y2="59668"/>
                        <a14:backgroundMark x1="94390" y1="82129" x2="94390" y2="82129"/>
                        <a14:backgroundMark x1="96341" y1="78027" x2="96341" y2="78027"/>
                        <a14:backgroundMark x1="90854" y1="76758" x2="90854" y2="76758"/>
                        <a14:backgroundMark x1="85732" y1="83887" x2="85732" y2="83887"/>
                        <a14:backgroundMark x1="95732" y1="88184" x2="95732" y2="88184"/>
                        <a14:backgroundMark x1="93049" y1="61035" x2="88171" y2="57715"/>
                        <a14:backgroundMark x1="87927" y1="56445" x2="90122" y2="58203"/>
                        <a14:backgroundMark x1="80366" y1="75098" x2="80366" y2="75098"/>
                        <a14:backgroundMark x1="62317" y1="76953" x2="62317" y2="76953"/>
                        <a14:backgroundMark x1="27317" y1="97754" x2="610" y2="98145"/>
                        <a14:backgroundMark x1="51829" y1="98730" x2="51829" y2="98730"/>
                        <a14:backgroundMark x1="2805" y1="86328" x2="244" y2="83691"/>
                        <a14:backgroundMark x1="1585" y1="81445" x2="244" y2="81250"/>
                        <a14:backgroundMark x1="10533" y1="48905" x2="28426" y2="61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538" y="2865106"/>
            <a:ext cx="3276600" cy="399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hnelson\Pictures\SavannahSparrow3LR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9" b="99002" l="0" r="100000">
                        <a14:foregroundMark x1="1333" y1="79441" x2="1333" y2="79441"/>
                        <a14:foregroundMark x1="533" y1="78044" x2="533" y2="78044"/>
                        <a14:foregroundMark x1="74400" y1="39721" x2="71467" y2="33533"/>
                        <a14:foregroundMark x1="70133" y1="33533" x2="62800" y2="35928"/>
                        <a14:foregroundMark x1="72267" y1="32934" x2="81867" y2="29541"/>
                        <a14:backgroundMark x1="533" y1="75250" x2="5467" y2="70259"/>
                        <a14:backgroundMark x1="36267" y1="50299" x2="37600" y2="49701"/>
                        <a14:backgroundMark x1="38267" y1="44511" x2="38267" y2="44511"/>
                        <a14:backgroundMark x1="66400" y1="37325" x2="70533" y2="35928"/>
                        <a14:backgroundMark x1="74133" y1="36128" x2="75333" y2="35729"/>
                      </a14:backgroundRemoval>
                    </a14:imgEffect>
                    <a14:imgEffect>
                      <a14:sharpenSoften amount="41000"/>
                    </a14:imgEffect>
                    <a14:imgEffect>
                      <a14:saturation sat="160000"/>
                    </a14:imgEffect>
                    <a14:imgEffect>
                      <a14:brightnessContrast bright="2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171"/>
          <a:stretch/>
        </p:blipFill>
        <p:spPr bwMode="auto">
          <a:xfrm>
            <a:off x="4876800" y="4127842"/>
            <a:ext cx="4264606" cy="273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5035" y="3312677"/>
            <a:ext cx="5257800" cy="1524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Why Birds?</a:t>
            </a:r>
            <a:endParaRPr lang="en-US" sz="50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2050" name="Picture 2" descr="C:\Users\ahnelson\Pictures\dscn0242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3" b="100000" l="9949" r="89942">
                        <a14:foregroundMark x1="58892" y1="41739" x2="59220" y2="41739"/>
                        <a14:foregroundMark x1="58090" y1="41074" x2="58090" y2="41074"/>
                        <a14:foregroundMark x1="56050" y1="41381" x2="56050" y2="41381"/>
                        <a14:foregroundMark x1="56851" y1="41074" x2="56851" y2="41074"/>
                        <a14:foregroundMark x1="66983" y1="52890" x2="66983" y2="52890"/>
                        <a14:foregroundMark x1="68695" y1="53555" x2="68695" y2="53555"/>
                        <a14:foregroundMark x1="67784" y1="53043" x2="67784" y2="53043"/>
                        <a14:foregroundMark x1="69351" y1="52890" x2="69351" y2="52890"/>
                        <a14:foregroundMark x1="69716" y1="53402" x2="69716" y2="53402"/>
                        <a14:foregroundMark x1="70080" y1="52839" x2="70080" y2="52839"/>
                        <a14:foregroundMark x1="65270" y1="46394" x2="65270" y2="46394"/>
                        <a14:foregroundMark x1="64650" y1="47110" x2="64650" y2="47110"/>
                        <a14:foregroundMark x1="66035" y1="45627" x2="66035" y2="45627"/>
                        <a14:foregroundMark x1="66727" y1="44808" x2="66727" y2="44808"/>
                        <a14:foregroundMark x1="53171" y1="41637" x2="53171" y2="41637"/>
                        <a14:foregroundMark x1="43513" y1="56215" x2="43513" y2="56215"/>
                        <a14:foregroundMark x1="42711" y1="57903" x2="42711" y2="57903"/>
                        <a14:foregroundMark x1="38120" y1="73197" x2="38120" y2="73197"/>
                        <a14:foregroundMark x1="37245" y1="74373" x2="37245" y2="74373"/>
                        <a14:foregroundMark x1="32945" y1="83478" x2="32945" y2="83478"/>
                        <a14:foregroundMark x1="31633" y1="84962" x2="31633" y2="84962"/>
                        <a14:foregroundMark x1="29810" y1="88338" x2="29810" y2="88338"/>
                        <a14:foregroundMark x1="30758" y1="86650" x2="30758" y2="86650"/>
                        <a14:backgroundMark x1="40525" y1="51304" x2="40525" y2="51304"/>
                        <a14:backgroundMark x1="42966" y1="50742" x2="42966" y2="50742"/>
                        <a14:backgroundMark x1="42638" y1="56317" x2="42638" y2="56317"/>
                      </a14:backgroundRemoval>
                    </a14:imgEffect>
                    <a14:imgEffect>
                      <a14:saturation sat="145000"/>
                    </a14:imgEffect>
                    <a14:imgEffect>
                      <a14:brightnessContrast bright="23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059" t="38763" r="26400"/>
          <a:stretch/>
        </p:blipFill>
        <p:spPr bwMode="auto">
          <a:xfrm>
            <a:off x="1905000" y="3610547"/>
            <a:ext cx="3999759" cy="325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914400" y="152400"/>
            <a:ext cx="6248400" cy="56388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000"/>
              </a:spcBef>
              <a:buNone/>
            </a:pPr>
            <a:r>
              <a:rPr lang="en-US" sz="36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Important Trophic Link</a:t>
            </a:r>
          </a:p>
          <a:p>
            <a:pPr marL="0" indent="0" algn="ctr">
              <a:spcBef>
                <a:spcPts val="1000"/>
              </a:spcBef>
              <a:buNone/>
            </a:pPr>
            <a:endParaRPr lang="en-US" sz="8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marL="0" indent="0" algn="ctr">
              <a:spcBef>
                <a:spcPts val="1000"/>
              </a:spcBef>
              <a:buNone/>
            </a:pPr>
            <a:r>
              <a:rPr lang="en-US" sz="36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Sensitive to Changing Habitat</a:t>
            </a:r>
          </a:p>
          <a:p>
            <a:pPr marL="0" indent="0" algn="ctr">
              <a:spcBef>
                <a:spcPts val="1000"/>
              </a:spcBef>
              <a:buNone/>
            </a:pPr>
            <a:endParaRPr lang="en-US" sz="8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marL="0" indent="0" algn="ctr">
              <a:spcBef>
                <a:spcPts val="1000"/>
              </a:spcBef>
              <a:buNone/>
            </a:pPr>
            <a:r>
              <a:rPr lang="en-US" sz="36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Critical Monitor of the Environment</a:t>
            </a:r>
          </a:p>
          <a:p>
            <a:pPr marL="0" indent="0" algn="ctr">
              <a:spcBef>
                <a:spcPts val="1000"/>
              </a:spcBef>
              <a:buNone/>
            </a:pPr>
            <a:endParaRPr lang="en-US" sz="8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69659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-762000" y="4752975"/>
            <a:ext cx="11210544" cy="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762000" y="3540633"/>
            <a:ext cx="11210544" cy="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52400"/>
            <a:ext cx="82296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Recent Population Trends</a:t>
            </a:r>
            <a:endParaRPr lang="en-US" sz="50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4098" name="Picture 2" descr="C:\Users\ahnelson\Pictures\OverallCapture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9457" y="1418348"/>
            <a:ext cx="3368801" cy="481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hnelson\Pictures\Spruce-Fir_Graphs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19" y="3814222"/>
            <a:ext cx="5229226" cy="24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hnelson\Pictures\Hardwood_Graph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19" y="1418347"/>
            <a:ext cx="5229226" cy="240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298370" y="6106884"/>
            <a:ext cx="5638800" cy="685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Hunt. P.D., M.D. Watkins, R.W. </a:t>
            </a:r>
            <a:r>
              <a:rPr lang="en-US" sz="1200" dirty="0" err="1" smtClean="0">
                <a:solidFill>
                  <a:schemeClr val="bg1"/>
                </a:solidFill>
                <a:latin typeface="Constantia" panose="02030602050306030303" pitchFamily="18" charset="0"/>
              </a:rPr>
              <a:t>Suomala</a:t>
            </a:r>
            <a:r>
              <a:rPr lang="en-US" sz="12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. 2011. </a:t>
            </a:r>
            <a:r>
              <a:rPr lang="en-US" sz="1200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The State of New Hampshire’s Birds – A Conservation Guide</a:t>
            </a:r>
            <a:r>
              <a:rPr lang="en-US" sz="12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. New Hampshire Audubon, Concord, NH</a:t>
            </a:r>
            <a:endParaRPr lang="en-US" sz="12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097975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hnelson\Downloads\Figure1_large_EDIT (2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007" y="126344"/>
            <a:ext cx="4731839" cy="331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hnelson\Pictures\image01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9457" y="4962525"/>
            <a:ext cx="1836963" cy="170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rot="5400000">
            <a:off x="4070499" y="1178433"/>
            <a:ext cx="4724400" cy="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762000" y="3540633"/>
            <a:ext cx="7194699" cy="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-847064" y="4752976"/>
            <a:ext cx="9762464" cy="1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C:\Users\ahnelson\Pictures\Pagoda_Tree_Cornus_alternifolia_Trunk_Base_2000px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" b="100000" l="0" r="99900">
                        <a14:foregroundMark x1="21400" y1="2560" x2="23200" y2="86902"/>
                        <a14:foregroundMark x1="19300" y1="2360" x2="19900" y2="83311"/>
                        <a14:foregroundMark x1="19000" y1="1363" x2="18700" y2="84707"/>
                        <a14:foregroundMark x1="18700" y1="78557" x2="200" y2="94614"/>
                        <a14:foregroundMark x1="75700" y1="2161" x2="83450" y2="87101"/>
                        <a14:foregroundMark x1="68850" y1="80951" x2="90650" y2="99801"/>
                        <a14:foregroundMark x1="24050" y1="93052" x2="79600" y2="93052"/>
                        <a14:foregroundMark x1="67350" y1="87866" x2="70950" y2="88265"/>
                        <a14:foregroundMark x1="61700" y1="96210" x2="61700" y2="96210"/>
                        <a14:foregroundMark x1="30350" y1="98404" x2="30350" y2="98404"/>
                        <a14:foregroundMark x1="56600" y1="96410" x2="75100" y2="97207"/>
                        <a14:foregroundMark x1="26686" y1="97721" x2="26686" y2="97721"/>
                        <a14:backgroundMark x1="91608" y1="50543" x2="92890" y2="60155"/>
                        <a14:backgroundMark x1="91608" y1="66047" x2="98485" y2="76279"/>
                        <a14:backgroundMark x1="10373" y1="69767" x2="10373" y2="82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90"/>
          <a:stretch/>
        </p:blipFill>
        <p:spPr bwMode="auto">
          <a:xfrm flipH="1">
            <a:off x="6133358" y="1"/>
            <a:ext cx="2782042" cy="473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8915400" y="-1593343"/>
            <a:ext cx="0" cy="6346317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39" y="3540633"/>
            <a:ext cx="8373136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Forest Fragmentation</a:t>
            </a:r>
            <a:endParaRPr lang="en-US" sz="48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3077" name="Picture 5" descr="C:\Users\ahnelson\Pictures\2012FWCE_FLCowboys18D34FE8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6359" y="4953000"/>
            <a:ext cx="2040937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hnelson\Pictures\Aerial-view-of-forested-watershed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57" y="4963510"/>
            <a:ext cx="2467423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hnelson\Pictures\Aerial-view-of-eastern-deciduous-forest-canopy-in-autumn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040" y="4962525"/>
            <a:ext cx="2614728" cy="17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055940" y="533397"/>
            <a:ext cx="422518" cy="1760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68829" y="2369725"/>
            <a:ext cx="1600200" cy="10668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latin typeface="Constantia" panose="02030602050306030303" pitchFamily="18" charset="0"/>
              </a:rPr>
              <a:t>Hunt. P.D., M.D. Watkins, R.W. </a:t>
            </a:r>
            <a:r>
              <a:rPr lang="en-US" sz="800" dirty="0" err="1" smtClean="0">
                <a:latin typeface="Constantia" panose="02030602050306030303" pitchFamily="18" charset="0"/>
              </a:rPr>
              <a:t>Suomala</a:t>
            </a:r>
            <a:r>
              <a:rPr lang="en-US" sz="800" dirty="0" smtClean="0">
                <a:latin typeface="Constantia" panose="02030602050306030303" pitchFamily="18" charset="0"/>
              </a:rPr>
              <a:t>. 2011. </a:t>
            </a:r>
            <a:r>
              <a:rPr lang="en-US" sz="800" i="1" dirty="0" smtClean="0">
                <a:latin typeface="Constantia" panose="02030602050306030303" pitchFamily="18" charset="0"/>
              </a:rPr>
              <a:t>The State of New Hampshire’s Birds – A Conservation Guide</a:t>
            </a:r>
            <a:r>
              <a:rPr lang="en-US" sz="800" dirty="0" smtClean="0">
                <a:latin typeface="Constantia" panose="02030602050306030303" pitchFamily="18" charset="0"/>
              </a:rPr>
              <a:t>. New Hampshire Audubon, Concord, NH</a:t>
            </a:r>
            <a:endParaRPr lang="en-US" sz="8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43339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ahnelson\Pictures\Savannah_Sparrow_n06-1-284_l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31" b="100000" l="0" r="100000">
                        <a14:foregroundMark x1="49377" y1="16511" x2="53367" y2="11838"/>
                        <a14:backgroundMark x1="29177" y1="32087" x2="26185" y2="45483"/>
                        <a14:backgroundMark x1="88279" y1="31153" x2="92519" y2="50156"/>
                        <a14:backgroundMark x1="6983" y1="38318" x2="19950" y2="50156"/>
                        <a14:backgroundMark x1="87032" y1="55452" x2="93267" y2="58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347" y="5619997"/>
            <a:ext cx="1665352" cy="13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hnelson\Pictures\Pagoda_Tree_Cornus_alternifolia_Trunk_Base_2000px.jpg"/>
          <p:cNvPicPr>
            <a:picLocks noChangeAspect="1" noChangeArrowheads="1"/>
          </p:cNvPicPr>
          <p:nvPr/>
        </p:nvPicPr>
        <p:blipFill rotWithShape="1"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" b="100000" l="0" r="99900">
                        <a14:foregroundMark x1="21400" y1="2560" x2="23200" y2="86902"/>
                        <a14:foregroundMark x1="19300" y1="2360" x2="19900" y2="83311"/>
                        <a14:foregroundMark x1="19000" y1="1363" x2="18700" y2="84707"/>
                        <a14:foregroundMark x1="18700" y1="78557" x2="200" y2="94614"/>
                        <a14:foregroundMark x1="75700" y1="2161" x2="83450" y2="87101"/>
                        <a14:foregroundMark x1="68850" y1="80951" x2="90650" y2="99801"/>
                        <a14:foregroundMark x1="24050" y1="93052" x2="79600" y2="93052"/>
                        <a14:foregroundMark x1="67350" y1="87866" x2="70950" y2="88265"/>
                        <a14:foregroundMark x1="61700" y1="96210" x2="61700" y2="96210"/>
                        <a14:foregroundMark x1="30350" y1="98404" x2="30350" y2="98404"/>
                        <a14:foregroundMark x1="56600" y1="96410" x2="75100" y2="97207"/>
                        <a14:foregroundMark x1="26686" y1="97721" x2="26686" y2="97721"/>
                        <a14:foregroundMark x1="55046" y1="86978" x2="79511" y2="91486"/>
                        <a14:backgroundMark x1="91608" y1="50543" x2="92890" y2="60155"/>
                        <a14:backgroundMark x1="91608" y1="66047" x2="98485" y2="76279"/>
                        <a14:backgroundMark x1="10373" y1="69767" x2="10373" y2="82171"/>
                        <a14:backgroundMark x1="85933" y1="7103" x2="87768" y2="54579"/>
                        <a14:backgroundMark x1="10092" y1="10841" x2="10092" y2="84486"/>
                        <a14:backgroundMark x1="13761" y1="66444" x2="12232" y2="79299"/>
                      </a14:backgroundRemoval>
                    </a14:imgEffect>
                    <a14:imgEffect>
                      <a14:colorTemperature colorTemp="7375"/>
                    </a14:imgEffect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90"/>
          <a:stretch/>
        </p:blipFill>
        <p:spPr bwMode="auto">
          <a:xfrm flipH="1">
            <a:off x="7067114" y="4878001"/>
            <a:ext cx="1305402" cy="24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6432699" y="4724400"/>
            <a:ext cx="0" cy="259080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915400" y="4724400"/>
            <a:ext cx="0" cy="266700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ahnelson\Pictures\tree3.jpg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E4E9E9"/>
              </a:clrFrom>
              <a:clrTo>
                <a:srgbClr val="E4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64" b="96952" l="4688" r="90000"/>
                    </a14:imgEffect>
                    <a14:imgEffect>
                      <a14:saturation sat="180000"/>
                    </a14:imgEffect>
                    <a14:imgEffect>
                      <a14:brightnessContrast bright="-8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6992"/>
          <a:stretch/>
        </p:blipFill>
        <p:spPr bwMode="auto">
          <a:xfrm>
            <a:off x="3429000" y="-381000"/>
            <a:ext cx="9067800" cy="54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57200" y="228600"/>
            <a:ext cx="3581400" cy="1143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Objectives:</a:t>
            </a:r>
          </a:p>
        </p:txBody>
      </p:sp>
      <p:pic>
        <p:nvPicPr>
          <p:cNvPr id="5123" name="Picture 3" descr="C:\Users\ahnelson\Pictures\hatch-year-wood-thrush-3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12" b="96941" l="12500" r="94375">
                        <a14:backgroundMark x1="40469" y1="60235" x2="44063" y2="69412"/>
                        <a14:backgroundMark x1="64375" y1="32000" x2="84375" y2="49412"/>
                      </a14:backgroundRemoval>
                    </a14:imgEffect>
                    <a14:imgEffect>
                      <a14:saturation sat="115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85363">
            <a:off x="7349905" y="1829825"/>
            <a:ext cx="2066994" cy="137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hnelson\Pictures\male-white-throated-sparrow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9231" y1="40751" x2="84320" y2="36705"/>
                        <a14:foregroundMark x1="74260" y1="45087" x2="92308" y2="37861"/>
                        <a14:foregroundMark x1="54734" y1="15896" x2="57396" y2="20809"/>
                        <a14:foregroundMark x1="57692" y1="23410" x2="60059" y2="26301"/>
                        <a14:foregroundMark x1="76923" y1="48555" x2="73669" y2="52312"/>
                        <a14:foregroundMark x1="82249" y1="43353" x2="89349" y2="40173"/>
                        <a14:foregroundMark x1="94379" y1="38728" x2="95266" y2="38728"/>
                        <a14:foregroundMark x1="15680" y1="93064" x2="23669" y2="87861"/>
                        <a14:foregroundMark x1="35503" y1="76590" x2="20414" y2="91908"/>
                        <a14:foregroundMark x1="21302" y1="22254" x2="14497" y2="38728"/>
                        <a14:foregroundMark x1="26331" y1="17630" x2="22485" y2="21387"/>
                        <a14:foregroundMark x1="16272" y1="93642" x2="8580" y2="93642"/>
                        <a14:foregroundMark x1="15976" y1="95087" x2="10651" y2="97688"/>
                        <a14:foregroundMark x1="23077" y1="91329" x2="29290" y2="93064"/>
                        <a14:foregroundMark x1="30178" y1="92775" x2="32840" y2="91618"/>
                        <a14:foregroundMark x1="54734" y1="98266" x2="46450" y2="95665"/>
                        <a14:foregroundMark x1="64793" y1="95376" x2="67456" y2="97110"/>
                        <a14:foregroundMark x1="40533" y1="17630" x2="29586" y2="16763"/>
                        <a14:backgroundMark x1="82840" y1="67341" x2="75740" y2="90751"/>
                        <a14:backgroundMark x1="48225" y1="82659" x2="31361" y2="84104"/>
                        <a14:backgroundMark x1="39941" y1="96243" x2="34024" y2="99711"/>
                        <a14:backgroundMark x1="71302" y1="98266" x2="66864" y2="99422"/>
                        <a14:backgroundMark x1="21006" y1="97688" x2="19822" y2="97688"/>
                        <a14:backgroundMark x1="48521" y1="99133" x2="45858" y2="95087"/>
                        <a14:backgroundMark x1="49112" y1="96243" x2="53550" y2="99711"/>
                        <a14:backgroundMark x1="0" y1="73988" x2="1568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0" y="3442819"/>
            <a:ext cx="1407494" cy="143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209296" y="1371600"/>
            <a:ext cx="3976753" cy="5334000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1000"/>
              </a:spcBef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To determine the </a:t>
            </a:r>
            <a:r>
              <a:rPr lang="en-US" sz="3200" b="1" dirty="0" smtClean="0">
                <a:solidFill>
                  <a:schemeClr val="bg1"/>
                </a:solidFill>
              </a:rPr>
              <a:t>fragmentation factors </a:t>
            </a:r>
            <a:r>
              <a:rPr lang="en-US" sz="3200" dirty="0" smtClean="0">
                <a:solidFill>
                  <a:schemeClr val="bg1"/>
                </a:solidFill>
              </a:rPr>
              <a:t>affecting the </a:t>
            </a:r>
          </a:p>
          <a:p>
            <a:pPr marL="0" indent="0" algn="ctr">
              <a:spcBef>
                <a:spcPts val="1000"/>
              </a:spcBef>
              <a:buNone/>
            </a:pPr>
            <a:r>
              <a:rPr lang="en-US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initial occupancy</a:t>
            </a:r>
            <a:r>
              <a:rPr lang="en-US" sz="3200" dirty="0" smtClean="0">
                <a:solidFill>
                  <a:schemeClr val="bg1"/>
                </a:solidFill>
              </a:rPr>
              <a:t>,</a:t>
            </a:r>
            <a:r>
              <a:rPr lang="en-US" sz="3200" dirty="0" smtClean="0"/>
              <a:t> </a:t>
            </a:r>
          </a:p>
          <a:p>
            <a:pPr marL="0" indent="0" algn="ctr">
              <a:spcBef>
                <a:spcPts val="1000"/>
              </a:spcBef>
              <a:buNone/>
            </a:pPr>
            <a:r>
              <a:rPr lang="en-US" sz="3200" dirty="0" smtClean="0">
                <a:solidFill>
                  <a:srgbClr val="C7E6A4"/>
                </a:solidFill>
              </a:rPr>
              <a:t>local colonization</a:t>
            </a:r>
            <a:r>
              <a:rPr lang="en-US" sz="3200" dirty="0" smtClean="0">
                <a:solidFill>
                  <a:schemeClr val="bg1"/>
                </a:solidFill>
              </a:rPr>
              <a:t>, and</a:t>
            </a:r>
          </a:p>
          <a:p>
            <a:pPr marL="0" indent="0" algn="ctr">
              <a:spcBef>
                <a:spcPts val="1000"/>
              </a:spcBef>
              <a:buNone/>
            </a:pPr>
            <a:r>
              <a:rPr lang="en-US" sz="3200" dirty="0" smtClean="0">
                <a:solidFill>
                  <a:srgbClr val="DED909"/>
                </a:solidFill>
              </a:rPr>
              <a:t> local extinction </a:t>
            </a:r>
          </a:p>
          <a:p>
            <a:pPr marL="0" indent="0" algn="ctr">
              <a:spcBef>
                <a:spcPts val="1000"/>
              </a:spcBef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of songbird species with </a:t>
            </a:r>
            <a:r>
              <a:rPr lang="en-US" sz="3200" i="1" dirty="0" smtClean="0">
                <a:solidFill>
                  <a:schemeClr val="bg1"/>
                </a:solidFill>
              </a:rPr>
              <a:t>different</a:t>
            </a:r>
            <a:r>
              <a:rPr lang="en-US" sz="3200" dirty="0" smtClean="0">
                <a:solidFill>
                  <a:schemeClr val="bg1"/>
                </a:solidFill>
              </a:rPr>
              <a:t> life histories using an occupancy model.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67059"/>
      </p:ext>
    </p:extLst>
  </p:cSld>
  <p:clrMapOvr>
    <a:masterClrMapping/>
  </p:clrMapOvr>
  <p:transition spd="slow" advTm="30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228600"/>
            <a:ext cx="8229600" cy="1143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Study Area</a:t>
            </a:r>
          </a:p>
        </p:txBody>
      </p:sp>
      <p:pic>
        <p:nvPicPr>
          <p:cNvPr id="1026" name="Picture 2" descr="C:\Users\ahnelson\Downloads\VPSPic6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94" t="47254" r="8395" b="7021"/>
          <a:stretch/>
        </p:blipFill>
        <p:spPr bwMode="auto">
          <a:xfrm>
            <a:off x="152400" y="1393371"/>
            <a:ext cx="5867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019800" y="1534886"/>
            <a:ext cx="2971801" cy="53340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000"/>
              </a:spcBef>
              <a:buNone/>
            </a:pPr>
            <a:r>
              <a:rPr lang="en-US" sz="32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New England</a:t>
            </a:r>
          </a:p>
          <a:p>
            <a:pPr marL="0" indent="0" algn="ctr">
              <a:spcBef>
                <a:spcPts val="100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(Bird Conservation Region 14)</a:t>
            </a:r>
          </a:p>
          <a:p>
            <a:pPr marL="0" indent="0" algn="ctr">
              <a:spcBef>
                <a:spcPts val="1000"/>
              </a:spcBef>
              <a:buNone/>
            </a:pPr>
            <a:endParaRPr lang="en-US" sz="8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marL="0" indent="0" algn="ctr">
              <a:spcBef>
                <a:spcPts val="100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Constantia" panose="02030602050306030303" pitchFamily="18" charset="0"/>
              </a:rPr>
              <a:t>100 Routes in Breeding Season </a:t>
            </a:r>
            <a:r>
              <a:rPr lang="en-US" sz="2400" dirty="0">
                <a:solidFill>
                  <a:schemeClr val="bg1"/>
                </a:solidFill>
                <a:latin typeface="Constantia" panose="02030602050306030303" pitchFamily="18" charset="0"/>
              </a:rPr>
              <a:t>(May – June</a:t>
            </a:r>
            <a:r>
              <a:rPr lang="en-US" sz="24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)</a:t>
            </a:r>
          </a:p>
          <a:p>
            <a:pPr marL="0" indent="0" algn="ctr">
              <a:spcBef>
                <a:spcPts val="1000"/>
              </a:spcBef>
              <a:buNone/>
            </a:pPr>
            <a:endParaRPr lang="en-US" sz="8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marL="0" indent="0" algn="ctr">
              <a:spcBef>
                <a:spcPts val="1000"/>
              </a:spcBef>
              <a:buNone/>
            </a:pPr>
            <a:r>
              <a:rPr lang="en-US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Between 2001 and 2011</a:t>
            </a:r>
          </a:p>
          <a:p>
            <a:pPr marL="0" indent="0" algn="ctr">
              <a:spcBef>
                <a:spcPts val="1000"/>
              </a:spcBef>
              <a:buNone/>
            </a:pPr>
            <a:endParaRPr lang="en-US" sz="8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7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2467" y="5201278"/>
            <a:ext cx="1160801" cy="8120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0340" y="4124302"/>
            <a:ext cx="682928" cy="101243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5501" y="4100799"/>
            <a:ext cx="1008888" cy="191675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25500" y="4100799"/>
            <a:ext cx="3477767" cy="24173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Model Inputs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1689" b="36622"/>
          <a:stretch/>
        </p:blipFill>
        <p:spPr bwMode="auto">
          <a:xfrm>
            <a:off x="4668052" y="4113723"/>
            <a:ext cx="3673816" cy="235667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500" y="1435100"/>
            <a:ext cx="3477767" cy="243954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5501" y="1441270"/>
            <a:ext cx="347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Fragmentation Factors</a:t>
            </a:r>
            <a:endParaRPr lang="en-US" sz="2400" b="1" i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5705" y="2656505"/>
            <a:ext cx="30344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NLCD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(Breeding Bird Survey</a:t>
            </a:r>
            <a:r>
              <a:rPr lang="en-US" sz="2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)</a:t>
            </a:r>
            <a:endParaRPr lang="en-US" sz="2800" b="1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Constantia" panose="02030602050306030303" pitchFamily="18" charset="0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2001, 2006, 2011</a:t>
            </a:r>
            <a:endParaRPr lang="en-US" sz="2000" b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220" y="1435100"/>
            <a:ext cx="3660648" cy="24354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900288" y="1441271"/>
            <a:ext cx="327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Vegetation Quality</a:t>
            </a:r>
            <a:endParaRPr lang="en-US" sz="2400" b="1" i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1220" y="2856667"/>
            <a:ext cx="3660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NDVI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(Normalized Difference Vegetation Index)</a:t>
            </a: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2355" y="5205483"/>
            <a:ext cx="1160800" cy="8120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96319" y="4187614"/>
            <a:ext cx="1888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Average Patch Area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Number of Patches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Percent Forest Cover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Patch Edge</a:t>
            </a:r>
            <a:endParaRPr lang="en-US" sz="1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81220" y="4124302"/>
            <a:ext cx="36606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Bird Presence </a:t>
            </a:r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(Detection)</a:t>
            </a:r>
            <a:endParaRPr lang="en-US" sz="2200" b="1" i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3296" y="5649319"/>
            <a:ext cx="327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BBS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(Breeding Bird Survey)</a:t>
            </a:r>
            <a:endParaRPr lang="en-US" sz="2000" b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16100" y="5994918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latitude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nstantia" panose="02030602050306030303" pitchFamily="18" charset="0"/>
            </a:endParaRPr>
          </a:p>
        </p:txBody>
      </p:sp>
      <p:cxnSp>
        <p:nvCxnSpPr>
          <p:cNvPr id="21" name="Straight Connector 20"/>
          <p:cNvCxnSpPr>
            <a:endCxn id="28" idx="1"/>
          </p:cNvCxnSpPr>
          <p:nvPr/>
        </p:nvCxnSpPr>
        <p:spPr>
          <a:xfrm>
            <a:off x="1063418" y="6441873"/>
            <a:ext cx="3047042" cy="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863193" y="6139947"/>
            <a:ext cx="3849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20</a:t>
            </a:r>
            <a:r>
              <a:rPr lang="en-US" sz="900" dirty="0" smtClean="0">
                <a:solidFill>
                  <a:schemeClr val="bg1"/>
                </a:solidFill>
                <a:latin typeface="Century Gothic"/>
              </a:rPr>
              <a:t>°</a:t>
            </a:r>
            <a:endParaRPr lang="en-US" sz="9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045638" y="6391656"/>
            <a:ext cx="0" cy="731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1364852" y="6134004"/>
            <a:ext cx="3849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25</a:t>
            </a:r>
            <a:r>
              <a:rPr lang="en-US" sz="900" dirty="0" smtClean="0">
                <a:solidFill>
                  <a:schemeClr val="bg1"/>
                </a:solidFill>
                <a:latin typeface="Century Gothic"/>
              </a:rPr>
              <a:t>°</a:t>
            </a:r>
            <a:endParaRPr lang="en-US" sz="900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547297" y="6385713"/>
            <a:ext cx="0" cy="731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>
            <a:off x="3420115" y="6139947"/>
            <a:ext cx="3849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45</a:t>
            </a:r>
            <a:r>
              <a:rPr lang="en-US" sz="900" dirty="0" smtClean="0">
                <a:solidFill>
                  <a:schemeClr val="bg1"/>
                </a:solidFill>
                <a:latin typeface="Century Gothic"/>
              </a:rPr>
              <a:t>°</a:t>
            </a:r>
            <a:endParaRPr lang="en-US" sz="900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602560" y="6391656"/>
            <a:ext cx="0" cy="731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3918007" y="6134128"/>
            <a:ext cx="3849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50</a:t>
            </a:r>
            <a:r>
              <a:rPr lang="en-US" sz="900" dirty="0" smtClean="0">
                <a:solidFill>
                  <a:schemeClr val="bg1"/>
                </a:solidFill>
                <a:latin typeface="Century Gothic"/>
              </a:rPr>
              <a:t>°</a:t>
            </a:r>
            <a:endParaRPr lang="en-US" sz="900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100452" y="6385837"/>
            <a:ext cx="0" cy="731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0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/>
      <p:bldP spid="9" grpId="0"/>
      <p:bldP spid="11" grpId="0"/>
      <p:bldP spid="12" grpId="0"/>
      <p:bldP spid="18" grpId="0"/>
      <p:bldP spid="19" grpId="0"/>
      <p:bldP spid="20" grpId="0"/>
      <p:bldP spid="22" grpId="0"/>
      <p:bldP spid="24" grpId="0"/>
      <p:bldP spid="2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4800" y="228600"/>
            <a:ext cx="8229600" cy="1143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Results – Model Outputs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1313722"/>
            <a:ext cx="8101512" cy="523128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547975" y="4648200"/>
            <a:ext cx="1986425" cy="772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81800" y="5335850"/>
            <a:ext cx="1794621" cy="1191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33470" y="5123010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0.896</a:t>
            </a:r>
            <a:endParaRPr lang="en-US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233470" y="5910590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0.794</a:t>
            </a:r>
            <a:endParaRPr lang="en-US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702614" y="4800600"/>
            <a:ext cx="100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NDVI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0" y="1905000"/>
            <a:ext cx="309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Percent Likelihood of Initial Occupancy (</a:t>
            </a:r>
            <a:r>
              <a:rPr lang="el-GR" sz="2400" b="1" dirty="0" smtClean="0"/>
              <a:t>ψ</a:t>
            </a:r>
            <a:r>
              <a:rPr lang="en-US" sz="2400" b="1" dirty="0" smtClean="0"/>
              <a:t>)</a:t>
            </a:r>
          </a:p>
          <a:p>
            <a:pPr algn="ctr"/>
            <a:r>
              <a:rPr lang="en-US" sz="2400" b="1" dirty="0" smtClean="0"/>
              <a:t>of the Wood Thrush</a:t>
            </a:r>
            <a:endParaRPr lang="en-US" sz="2400" b="1" dirty="0"/>
          </a:p>
        </p:txBody>
      </p:sp>
      <p:pic>
        <p:nvPicPr>
          <p:cNvPr id="21" name="Picture 4" descr="C:\Users\knewtoff\Downloads\7294379940_68e6553306_o.jpg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2" b="97360" l="43873" r="81826">
                        <a14:foregroundMark x1="55921" y1="10252" x2="55921" y2="10252"/>
                        <a14:foregroundMark x1="52344" y1="12830" x2="52344" y2="12830"/>
                        <a14:foregroundMark x1="52796" y1="10866" x2="52796" y2="10866"/>
                        <a14:foregroundMark x1="51480" y1="12032" x2="51480" y2="12032"/>
                        <a14:foregroundMark x1="49054" y1="13198" x2="49054" y2="13198"/>
                        <a14:foregroundMark x1="46176" y1="13751" x2="46176" y2="13751"/>
                        <a14:foregroundMark x1="47204" y1="15040" x2="47204" y2="15040"/>
                        <a14:foregroundMark x1="47574" y1="13505" x2="47574" y2="13505"/>
                        <a14:foregroundMark x1="50247" y1="13874" x2="50247" y2="13874"/>
                        <a14:foregroundMark x1="50082" y1="12216" x2="50082" y2="12216"/>
                        <a14:foregroundMark x1="53289" y1="9454" x2="53289" y2="9454"/>
                        <a14:foregroundMark x1="54276" y1="9085" x2="54276" y2="9085"/>
                        <a14:foregroundMark x1="45148" y1="13505" x2="45148" y2="13505"/>
                        <a14:foregroundMark x1="76768" y1="62676" x2="76768" y2="62676"/>
                        <a14:foregroundMark x1="77056" y1="60896" x2="77056" y2="60896"/>
                        <a14:foregroundMark x1="75987" y1="59853" x2="75987" y2="59853"/>
                        <a14:foregroundMark x1="77755" y1="63720" x2="77755" y2="63720"/>
                        <a14:foregroundMark x1="77755" y1="59546" x2="77755" y2="59546"/>
                        <a14:foregroundMark x1="77220" y1="58011" x2="77220" y2="58011"/>
                        <a14:foregroundMark x1="75411" y1="47514" x2="75411" y2="47514"/>
                        <a14:foregroundMark x1="74589" y1="42050" x2="74589" y2="42050"/>
                        <a14:foregroundMark x1="74013" y1="39718" x2="74013" y2="39718"/>
                        <a14:foregroundMark x1="72697" y1="35052" x2="72697" y2="35052"/>
                        <a14:foregroundMark x1="75740" y1="83978" x2="75740" y2="83978"/>
                        <a14:foregroundMark x1="74507" y1="86556" x2="74507" y2="86556"/>
                        <a14:foregroundMark x1="72615" y1="80602" x2="72615" y2="80602"/>
                        <a14:foregroundMark x1="73314" y1="84653" x2="73314" y2="84653"/>
                        <a14:foregroundMark x1="73232" y1="83303" x2="73232" y2="83303"/>
                        <a14:foregroundMark x1="78166" y1="68508" x2="78166" y2="68508"/>
                        <a14:foregroundMark x1="77919" y1="66851" x2="77919" y2="66851"/>
                        <a14:foregroundMark x1="78002" y1="65316" x2="78002" y2="65316"/>
                        <a14:foregroundMark x1="77837" y1="61633" x2="77837" y2="61633"/>
                        <a14:foregroundMark x1="78248" y1="71148" x2="78248" y2="71148"/>
                        <a14:foregroundMark x1="78536" y1="69859" x2="78536" y2="69859"/>
                        <a14:foregroundMark x1="78084" y1="66605" x2="78084" y2="66605"/>
                        <a14:foregroundMark x1="77056" y1="53100" x2="77056" y2="53100"/>
                        <a14:foregroundMark x1="74794" y1="44015" x2="74794" y2="44015"/>
                        <a14:foregroundMark x1="75987" y1="47268" x2="75987" y2="47268"/>
                        <a14:foregroundMark x1="76686" y1="49969" x2="76686" y2="49969"/>
                        <a14:foregroundMark x1="76768" y1="51504" x2="76768" y2="51504"/>
                        <a14:foregroundMark x1="54852" y1="37139" x2="54852" y2="37139"/>
                        <a14:foregroundMark x1="53742" y1="38183" x2="53742" y2="38183"/>
                        <a14:foregroundMark x1="53660" y1="36710" x2="53660" y2="36710"/>
                        <a14:foregroundMark x1="53824" y1="34500" x2="53824" y2="34500"/>
                        <a14:foregroundMark x1="54071" y1="32719" x2="54071" y2="32719"/>
                        <a14:foregroundMark x1="54276" y1="31553" x2="54276" y2="31553"/>
                        <a14:foregroundMark x1="53824" y1="40516" x2="53824" y2="40516"/>
                        <a14:foregroundMark x1="53577" y1="39840" x2="53577" y2="39840"/>
                        <a14:foregroundMark x1="53372" y1="39349" x2="53372" y2="39349"/>
                        <a14:foregroundMark x1="54523" y1="45795" x2="54523" y2="45795"/>
                        <a14:foregroundMark x1="55222" y1="53591" x2="55222" y2="53591"/>
                        <a14:foregroundMark x1="57401" y1="8410" x2="57401" y2="8410"/>
                        <a14:foregroundMark x1="68709" y1="29343" x2="68709" y2="29343"/>
                        <a14:foregroundMark x1="71669" y1="33211" x2="71669" y2="33211"/>
                        <a14:foregroundMark x1="58265" y1="12830" x2="58265" y2="12830"/>
                        <a14:foregroundMark x1="75000" y1="43033" x2="75000" y2="43033"/>
                        <a14:foregroundMark x1="75576" y1="45488" x2="75576" y2="45488"/>
                        <a14:foregroundMark x1="75329" y1="43953" x2="75329" y2="43953"/>
                        <a14:foregroundMark x1="77344" y1="54819" x2="77344" y2="54819"/>
                        <a14:foregroundMark x1="70148" y1="30878" x2="70148" y2="30878"/>
                        <a14:foregroundMark x1="78289" y1="67649" x2="78289" y2="67649"/>
                        <a14:foregroundMark x1="53947" y1="42603" x2="53947" y2="42603"/>
                        <a14:foregroundMark x1="54400" y1="49540" x2="54400" y2="49540"/>
                        <a14:foregroundMark x1="54441" y1="50276" x2="54441" y2="50276"/>
                        <a14:foregroundMark x1="54235" y1="48619" x2="54235" y2="48619"/>
                        <a14:foregroundMark x1="53988" y1="45242" x2="53988" y2="45242"/>
                        <a14:foregroundMark x1="52467" y1="10374" x2="52467" y2="10374"/>
                        <a14:foregroundMark x1="51891" y1="10252" x2="51891" y2="10252"/>
                        <a14:foregroundMark x1="45436" y1="14794" x2="45436" y2="14794"/>
                        <a14:foregroundMark x1="45313" y1="14119" x2="45313" y2="14119"/>
                        <a14:foregroundMark x1="45683" y1="13382" x2="45683" y2="13382"/>
                        <a14:foregroundMark x1="46957" y1="12891" x2="46957" y2="12891"/>
                        <a14:foregroundMark x1="48026" y1="12707" x2="48026" y2="12707"/>
                        <a14:foregroundMark x1="47245" y1="12584" x2="47245" y2="12584"/>
                        <a14:foregroundMark x1="48931" y1="12584" x2="48931" y2="12584"/>
                        <a14:foregroundMark x1="46505" y1="12953" x2="46505" y2="12953"/>
                        <a14:foregroundMark x1="48191" y1="12584" x2="48191" y2="12584"/>
                        <a14:foregroundMark x1="67352" y1="23204" x2="67352" y2="23204"/>
                        <a14:foregroundMark x1="68133" y1="26642" x2="68133" y2="26642"/>
                        <a14:foregroundMark x1="69655" y1="30080" x2="69655" y2="30080"/>
                        <a14:foregroundMark x1="69161" y1="28975" x2="69161" y2="28975"/>
                        <a14:foregroundMark x1="73438" y1="37139" x2="73438" y2="37139"/>
                        <a14:foregroundMark x1="74054" y1="38797" x2="74054" y2="38797"/>
                        <a14:foregroundMark x1="74383" y1="40454" x2="74383" y2="40454"/>
                        <a14:foregroundMark x1="76357" y1="48250" x2="76357" y2="48250"/>
                        <a14:foregroundMark x1="58921" y1="25567" x2="58921" y2="25567"/>
                        <a14:foregroundMark x1="61272" y1="30309" x2="61272" y2="30309"/>
                        <a14:foregroundMark x1="71508" y1="45773" x2="71508" y2="45773"/>
                        <a14:foregroundMark x1="72752" y1="35876" x2="75795" y2="46392"/>
                        <a14:foregroundMark x1="56985" y1="39794" x2="56985" y2="39794"/>
                        <a14:backgroundMark x1="66530" y1="95396" x2="66530" y2="95396"/>
                        <a14:backgroundMark x1="63117" y1="90976" x2="63117" y2="90976"/>
                        <a14:backgroundMark x1="63569" y1="92020" x2="63569" y2="92020"/>
                        <a14:backgroundMark x1="64268" y1="91774" x2="64268" y2="91774"/>
                        <a14:backgroundMark x1="54441" y1="84223" x2="54441" y2="84223"/>
                        <a14:backgroundMark x1="54770" y1="83303" x2="54770" y2="83303"/>
                        <a14:backgroundMark x1="52755" y1="42112" x2="52755" y2="42112"/>
                        <a14:backgroundMark x1="53536" y1="42296" x2="53536" y2="42296"/>
                        <a14:backgroundMark x1="50164" y1="11848" x2="50164" y2="11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221" r="17557" b="1610"/>
          <a:stretch/>
        </p:blipFill>
        <p:spPr bwMode="auto">
          <a:xfrm rot="20550153">
            <a:off x="3545938" y="1283545"/>
            <a:ext cx="1239977" cy="1982442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7597" y="5105559"/>
            <a:ext cx="525873" cy="101733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85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228600"/>
            <a:ext cx="8229600" cy="1143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Ecological Forecasting – Wood Thrush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67200" y="6073118"/>
                <a:ext cx="3657598" cy="5098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𝜓</m:t>
                      </m:r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1+ 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−2.12 − </m:t>
                              </m:r>
                              <m:d>
                                <m:d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0.88−(2.80</m:t>
                                  </m:r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∗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𝐿𝑎𝑡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−(2.98∗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𝑁𝐷𝑉𝐼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6073118"/>
                <a:ext cx="3657598" cy="509820"/>
              </a:xfrm>
              <a:prstGeom prst="rect">
                <a:avLst/>
              </a:prstGeom>
              <a:blipFill rotWithShape="1">
                <a:blip r:embed="rId3"/>
                <a:stretch>
                  <a:fillRect b="-23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2971800" y="1371600"/>
            <a:ext cx="0" cy="53747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2753223"/>
              </p:ext>
            </p:extLst>
          </p:nvPr>
        </p:nvGraphicFramePr>
        <p:xfrm>
          <a:off x="3200400" y="1834491"/>
          <a:ext cx="5791200" cy="4206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455807" y="2633133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56%</a:t>
            </a:r>
            <a:endParaRPr lang="en-US" sz="1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8455807" y="1905000"/>
            <a:ext cx="0" cy="3570536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77424" y="5105400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1%</a:t>
            </a:r>
            <a:endParaRPr lang="en-US" sz="1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929327" y="1905000"/>
            <a:ext cx="0" cy="3581401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224814" y="5438001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0.89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719614" y="5438001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0.81</a:t>
            </a:r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62000" y="2300068"/>
            <a:ext cx="217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Currently: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0.89 NDVI</a:t>
            </a:r>
          </a:p>
        </p:txBody>
      </p:sp>
      <p:pic>
        <p:nvPicPr>
          <p:cNvPr id="25" name="Picture 2" descr="http://www.myenvironment.net.au/var/corporate/storage/images/media/images/salvage_logging_151/7236-1-eng-AU/salvage_logging_15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3594987"/>
            <a:ext cx="2286000" cy="1510413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>
            <a:off x="1286933" y="2946399"/>
            <a:ext cx="304800" cy="541867"/>
          </a:xfrm>
          <a:prstGeom prst="downArrow">
            <a:avLst>
              <a:gd name="adj1" fmla="val 33333"/>
              <a:gd name="adj2" fmla="val 50000"/>
            </a:avLst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1295400" y="5215467"/>
            <a:ext cx="304800" cy="541867"/>
          </a:xfrm>
          <a:prstGeom prst="downArrow">
            <a:avLst>
              <a:gd name="adj1" fmla="val 33333"/>
              <a:gd name="adj2" fmla="val 50000"/>
            </a:avLst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-108037" y="5816368"/>
            <a:ext cx="2176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Deforested for Development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0.81 NDVI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18068" y="1447800"/>
            <a:ext cx="5955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</a:rPr>
              <a:t>At high latitudes, wood thrush occupancy is highly influenced by NDVI</a:t>
            </a:r>
            <a:endParaRPr lang="en-US" sz="1600" i="1" dirty="0">
              <a:solidFill>
                <a:schemeClr val="bg1"/>
              </a:solidFill>
            </a:endParaRPr>
          </a:p>
        </p:txBody>
      </p:sp>
      <p:pic>
        <p:nvPicPr>
          <p:cNvPr id="29" name="Picture 2" descr="C:\Users\ahnelson\Pictures\image_large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9557" y="1152177"/>
            <a:ext cx="1606842" cy="10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6"/>
          <p:cNvSpPr txBox="1"/>
          <p:nvPr/>
        </p:nvSpPr>
        <p:spPr>
          <a:xfrm>
            <a:off x="1339557" y="1810421"/>
            <a:ext cx="1406332" cy="400110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Aqua</a:t>
            </a:r>
          </a:p>
        </p:txBody>
      </p:sp>
      <p:pic>
        <p:nvPicPr>
          <p:cNvPr id="1026" name="Picture 2" descr="C:\Users\ahnelson\Pictures\NDVI_2006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753" y="5679757"/>
            <a:ext cx="1164139" cy="105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hnelson\Pictures\NDVI_2006_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7" y="1828800"/>
            <a:ext cx="1162043" cy="106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15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Graphic spid="17" grpId="0">
        <p:bldAsOne/>
      </p:bldGraphic>
      <p:bldP spid="18" grpId="0"/>
      <p:bldP spid="20" grpId="0"/>
      <p:bldP spid="22" grpId="0"/>
      <p:bldP spid="23" grpId="0"/>
      <p:bldP spid="24" grpId="0"/>
      <p:bldP spid="2" grpId="0" animBg="1"/>
      <p:bldP spid="26" grpId="0" animBg="1"/>
      <p:bldP spid="27" grpId="0"/>
      <p:bldP spid="28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921</TotalTime>
  <Words>441</Words>
  <Application>Microsoft Office PowerPoint</Application>
  <PresentationFormat>On-screen Show (4:3)</PresentationFormat>
  <Paragraphs>93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 Math</vt:lpstr>
      <vt:lpstr>Century Gothic</vt:lpstr>
      <vt:lpstr>Constantia</vt:lpstr>
      <vt:lpstr>Office Theme</vt:lpstr>
      <vt:lpstr>New England Ecological Forecasting Investigating the Effects of Forest Fragmentation on Songbird Populations in New England </vt:lpstr>
      <vt:lpstr>Why Birds?</vt:lpstr>
      <vt:lpstr>Recent Population Trends</vt:lpstr>
      <vt:lpstr>Forest Fragmentation</vt:lpstr>
      <vt:lpstr>PowerPoint Presentation</vt:lpstr>
      <vt:lpstr>PowerPoint Presentation</vt:lpstr>
      <vt:lpstr>Model Inputs</vt:lpstr>
      <vt:lpstr>PowerPoint Presentation</vt:lpstr>
      <vt:lpstr>PowerPoint Presentation</vt:lpstr>
      <vt:lpstr>Conclusive Thoughts and the Future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England Ecological Forecasting</dc:title>
  <dc:creator>Sam Weber</dc:creator>
  <cp:lastModifiedBy>Childs, Lauren M. (LARC-E3)[DEVELOP - Wise County (LaRC)]</cp:lastModifiedBy>
  <cp:revision>119</cp:revision>
  <dcterms:created xsi:type="dcterms:W3CDTF">2014-07-22T18:42:55Z</dcterms:created>
  <dcterms:modified xsi:type="dcterms:W3CDTF">2015-07-21T13:32:05Z</dcterms:modified>
</cp:coreProperties>
</file>