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49" r:id="rId5"/>
  </p:sldMasterIdLst>
  <p:notesMasterIdLst>
    <p:notesMasterId r:id="rId27"/>
  </p:notesMasterIdLst>
  <p:sldIdLst>
    <p:sldId id="321" r:id="rId6"/>
    <p:sldId id="331" r:id="rId7"/>
    <p:sldId id="340" r:id="rId8"/>
    <p:sldId id="332" r:id="rId9"/>
    <p:sldId id="317" r:id="rId10"/>
    <p:sldId id="311" r:id="rId11"/>
    <p:sldId id="313" r:id="rId12"/>
    <p:sldId id="316" r:id="rId13"/>
    <p:sldId id="322" r:id="rId14"/>
    <p:sldId id="341" r:id="rId15"/>
    <p:sldId id="342" r:id="rId16"/>
    <p:sldId id="328" r:id="rId17"/>
    <p:sldId id="336" r:id="rId18"/>
    <p:sldId id="259" r:id="rId19"/>
    <p:sldId id="257" r:id="rId20"/>
    <p:sldId id="338" r:id="rId21"/>
    <p:sldId id="335" r:id="rId22"/>
    <p:sldId id="333" r:id="rId23"/>
    <p:sldId id="334" r:id="rId24"/>
    <p:sldId id="325" r:id="rId25"/>
    <p:sldId id="32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niel Dominguez" initials="DD [2]" lastIdx="2" clrIdx="6">
    <p:extLst>
      <p:ext uri="{19B8F6BF-5375-455C-9EA6-DF929625EA0E}">
        <p15:presenceInfo xmlns:p15="http://schemas.microsoft.com/office/powerpoint/2012/main" userId="Daniel Dominguez" providerId="None"/>
      </p:ext>
    </p:extLst>
  </p:cmAuthor>
  <p:cmAuthor id="1" name="Daniel Dominguez" initials="DD" lastIdx="9" clrIdx="0">
    <p:extLst>
      <p:ext uri="{19B8F6BF-5375-455C-9EA6-DF929625EA0E}">
        <p15:presenceInfo xmlns:p15="http://schemas.microsoft.com/office/powerpoint/2012/main" userId="S::daniel.dominguez@ssaihq.com::052aed1e-5dc4-4418-bcf6-8cbbac163ef8" providerId="AD"/>
      </p:ext>
    </p:extLst>
  </p:cmAuthor>
  <p:cmAuthor id="2" name="Brenna Challis" initials="BC" lastIdx="12" clrIdx="1">
    <p:extLst>
      <p:ext uri="{19B8F6BF-5375-455C-9EA6-DF929625EA0E}">
        <p15:presenceInfo xmlns:p15="http://schemas.microsoft.com/office/powerpoint/2012/main" userId="S::brenna.challis@ssaihq.com::ea9e6ed5-4209-4ad8-8989-478074de798c" providerId="AD"/>
      </p:ext>
    </p:extLst>
  </p:cmAuthor>
  <p:cmAuthor id="3" name="Tyler Pantle" initials="TP" lastIdx="6" clrIdx="2">
    <p:extLst>
      <p:ext uri="{19B8F6BF-5375-455C-9EA6-DF929625EA0E}">
        <p15:presenceInfo xmlns:p15="http://schemas.microsoft.com/office/powerpoint/2012/main" userId="S::tyler.pantle@ssaihq.com::f0d0cd32-2367-4f07-ae89-a6e5a9e16558" providerId="AD"/>
      </p:ext>
    </p:extLst>
  </p:cmAuthor>
  <p:cmAuthor id="4" name="Scott Cunningham" initials="SC" lastIdx="26" clrIdx="3">
    <p:extLst>
      <p:ext uri="{19B8F6BF-5375-455C-9EA6-DF929625EA0E}">
        <p15:presenceInfo xmlns:p15="http://schemas.microsoft.com/office/powerpoint/2012/main" userId="S::scott.cunningham@ssaihq.com::301735c5-5d53-43c5-81d5-d07852af1884" providerId="AD"/>
      </p:ext>
    </p:extLst>
  </p:cmAuthor>
  <p:cmAuthor id="5" name="Robert Byles" initials="RB" lastIdx="20" clrIdx="4">
    <p:extLst>
      <p:ext uri="{19B8F6BF-5375-455C-9EA6-DF929625EA0E}">
        <p15:presenceInfo xmlns:p15="http://schemas.microsoft.com/office/powerpoint/2012/main" userId="S::robert.byles@ssaihq.com::c798ae76-1ca0-48cd-999b-80a00bd13fc4" providerId="AD"/>
      </p:ext>
    </p:extLst>
  </p:cmAuthor>
  <p:cmAuthor id="6" name="Brandy Nisbet-Wilcox" initials="BN" lastIdx="6" clrIdx="5">
    <p:extLst>
      <p:ext uri="{19B8F6BF-5375-455C-9EA6-DF929625EA0E}">
        <p15:presenceInfo xmlns:p15="http://schemas.microsoft.com/office/powerpoint/2012/main" userId="S::brandy.nisbet@ssaihq.com::85debb24-05d8-4a4f-9068-cfd1b5fab5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14DBA3"/>
    <a:srgbClr val="A3CEFF"/>
    <a:srgbClr val="66A478"/>
    <a:srgbClr val="266E99"/>
    <a:srgbClr val="8B8580"/>
    <a:srgbClr val="8A599A"/>
    <a:srgbClr val="B73B52"/>
    <a:srgbClr val="9EB13D"/>
    <a:srgbClr val="CD7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1AAEF-3CCD-F64B-B87F-3AC176403DEB}" v="2324" dt="2021-03-24T16:54:27.288"/>
    <p1510:client id="{B9D1BE57-6834-4B9A-A375-F437D8AA8F45}" v="2" dt="2021-04-01T15:15:10.658"/>
    <p1510:client id="{C0C1B79F-60F1-0000-A416-0F7420268471}" v="1" dt="2021-03-25T15:24:53.7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2" y="1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4/1/2021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confinder.com/icons/2921811/analyzing_business_data_analysis_information_research_review_statistics_ic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iconfinder.com/icons/2921803/chart_data_growth_infographic_information_presentation_statistics_ic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cs typeface="Calibri"/>
              </a:rPr>
              <a:t>[Introduce the project]</a:t>
            </a:r>
          </a:p>
          <a:p>
            <a:r>
              <a:rPr lang="en-US">
                <a:solidFill>
                  <a:schemeClr val="tx1">
                    <a:lumMod val="75000"/>
                    <a:lumOff val="25000"/>
                  </a:schemeClr>
                </a:solidFill>
                <a:latin typeface="Century Gothic"/>
                <a:cs typeface="Calibri"/>
              </a:rPr>
              <a:t>Brenna: </a:t>
            </a:r>
            <a:r>
              <a:rPr lang="en-US"/>
              <a:t>Hi everyone, thank you for joining us today. We are excited to share our project with you all! We are the Water Resources Team from the Colorado, Ft Collins node. Team introductions . Our project focused on pairing citizen science observations of phenological processes with NASA Earth Observations. The purpose of this was to determine the feasibility of integrating these different data sources for the purpose of monitoring riparian vegetation. </a:t>
            </a:r>
            <a:endParaRPr lang="en-US">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cs typeface="Calibri"/>
              </a:rPr>
              <a:t>Camille: The project workflow took place on three platforms, Google Earth Engine, ArcGIS Pro, and R Studio with four distinct phases: Data Acquisition, Processing, Visualization, and Analysis. Data acquisition included filtering the data for observations with present phenology descriptions and for sites with a high frequency of observations. With data processing, the </a:t>
            </a:r>
            <a:r>
              <a:rPr lang="en-US" err="1">
                <a:solidFill>
                  <a:schemeClr val="tx1">
                    <a:lumMod val="75000"/>
                    <a:lumOff val="25000"/>
                  </a:schemeClr>
                </a:solidFill>
                <a:latin typeface="Century Gothic"/>
                <a:cs typeface="Calibri"/>
              </a:rPr>
              <a:t>phenometric</a:t>
            </a:r>
            <a:r>
              <a:rPr lang="en-US">
                <a:solidFill>
                  <a:schemeClr val="tx1">
                    <a:lumMod val="75000"/>
                    <a:lumOff val="25000"/>
                  </a:schemeClr>
                </a:solidFill>
                <a:latin typeface="Century Gothic"/>
                <a:cs typeface="Calibri"/>
              </a:rPr>
              <a:t> datasets were reclassified into categorical phenophase descriptions for future visualization purposes. In conjunction, we further narrowed down the sites to the Colorado River Basin study area and visually selected sites that lie in areas with a high proportion of vegetation cover, excluding sites in heavily urbanized areas. After this process we end up with a final list of sites that have the most associated observations and that would correspond to pixels with high plant reflectance measurements. Using this final site list, phenophase observations were plotted in order to visualize when changes in phenology occurred throughout the year. Separately, NDVI and EVI were plotted for the same date range, utilizing satellites in Google Earth Engine. Lastly the visualizations of each platform were overlaid to compare citizen science data to NASA Earth Observations. </a:t>
            </a:r>
            <a:endParaRPr lang="en-US">
              <a:cs typeface="Calibri" panose="020F0502020204030204"/>
            </a:endParaRPr>
          </a:p>
          <a:p>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a:cs typeface="Calibri"/>
              </a:rPr>
              <a:t>Notes</a:t>
            </a:r>
            <a:r>
              <a:rPr lang="en-US">
                <a:solidFill>
                  <a:schemeClr val="tx1">
                    <a:lumMod val="75000"/>
                    <a:lumOff val="25000"/>
                  </a:schemeClr>
                </a:solidFill>
                <a:latin typeface="Century Gothic"/>
              </a:rPr>
              <a:t>:</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rPr>
              <a:t>We are not cleaning out erroneous data, we just want to view the data and see which points are the strongest.</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rPr>
              <a:t>Put less emphasis on the modelling, because we are focused on the pre-modelling portion of data.</a:t>
            </a:r>
            <a:endParaRPr lang="en-US">
              <a:solidFill>
                <a:schemeClr val="tx1">
                  <a:lumMod val="75000"/>
                  <a:lumOff val="25000"/>
                </a:schemeClr>
              </a:solidFill>
              <a:latin typeface="Century Gothic"/>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225377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cs typeface="Calibri"/>
              </a:rPr>
              <a:t>Camille: The project workflow took place on three platforms, Google Earth Engine, ArcGIS Pro, and R Studio with four distinct phases: Data Acquisition, Processing, Visualization, and Analysis. Data acquisition included filtering the data for observations with present phenology descriptions and for sites with a high frequency of observations. With data processing, the </a:t>
            </a:r>
            <a:r>
              <a:rPr lang="en-US" err="1">
                <a:solidFill>
                  <a:schemeClr val="tx1">
                    <a:lumMod val="75000"/>
                    <a:lumOff val="25000"/>
                  </a:schemeClr>
                </a:solidFill>
                <a:latin typeface="Century Gothic"/>
                <a:cs typeface="Calibri"/>
              </a:rPr>
              <a:t>phenometric</a:t>
            </a:r>
            <a:r>
              <a:rPr lang="en-US">
                <a:solidFill>
                  <a:schemeClr val="tx1">
                    <a:lumMod val="75000"/>
                    <a:lumOff val="25000"/>
                  </a:schemeClr>
                </a:solidFill>
                <a:latin typeface="Century Gothic"/>
                <a:cs typeface="Calibri"/>
              </a:rPr>
              <a:t> datasets were reclassified into categorical phenophase descriptions for future visualization purposes. In conjunction, we further narrowed down the sites to the Colorado River Basin study area and visually selected sites that lie in areas with a high proportion of vegetation cover, excluding sites in heavily urbanized areas. After this process we end up with a final list of sites that have the most associated observations and that would correspond to pixels with high plant reflectance measurements. Using this final site list, phenophase observations were plotted in order to visualize when changes in phenology occurred throughout the year. Separately, NDVI and EVI were plotted for the same date range, utilizing satellites in Google Earth Engine. Lastly the visualizations of each platform were overlaid to compare citizen science data to NASA Earth Observations. </a:t>
            </a:r>
            <a:endParaRPr lang="en-US">
              <a:cs typeface="Calibri" panose="020F0502020204030204"/>
            </a:endParaRPr>
          </a:p>
          <a:p>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a:cs typeface="Calibri"/>
              </a:rPr>
              <a:t>Notes</a:t>
            </a:r>
            <a:r>
              <a:rPr lang="en-US">
                <a:solidFill>
                  <a:schemeClr val="tx1">
                    <a:lumMod val="75000"/>
                    <a:lumOff val="25000"/>
                  </a:schemeClr>
                </a:solidFill>
                <a:latin typeface="Century Gothic"/>
              </a:rPr>
              <a:t>:</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rPr>
              <a:t>We are not cleaning out erroneous data, we just want to view the data and see which points are the strongest.</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rPr>
              <a:t>Put less emphasis on the modelling, because we are focused on the pre-modelling portion of data.</a:t>
            </a:r>
            <a:endParaRPr lang="en-US">
              <a:solidFill>
                <a:schemeClr val="tx1">
                  <a:lumMod val="75000"/>
                  <a:lumOff val="25000"/>
                </a:schemeClr>
              </a:solidFill>
              <a:latin typeface="Century Gothic"/>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091201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cs typeface="Calibri"/>
              </a:rPr>
              <a:t>Brenna: </a:t>
            </a:r>
            <a:r>
              <a:rPr lang="en-US"/>
              <a:t>When selecting the final sites, the main priority was to select sites which had the greatest chance of being compatible with satellite imagery. This meant focusing more on sites like the one on the left, showing the Arizona side of the Colorado River, where there is a much more homogenous group of vegetation. The reason for this is that Sentinel and Landsat imagery have a resolution of 10m and 30m, respectively, which means that the signal of everything within those 10-30m pixels will be averaged together into one value for the entire pixel. So while sites, like the one on the right, located west of Las Vegas, Nevada, have great data because of the site's accessibility, they cannot be used for our purposes because they are located in a primarily urban area, the signal of that pixel will more closely resemble the roads and buildings rather than the plants along the sidewalk. </a:t>
            </a:r>
          </a:p>
          <a:p>
            <a:endParaRPr lang="en-US">
              <a:solidFill>
                <a:schemeClr val="tx1">
                  <a:lumMod val="75000"/>
                  <a:lumOff val="25000"/>
                </a:schemeClr>
              </a:solidFill>
              <a:latin typeface="Century Gothic" panose="020B0502020202020204" pitchFamily="34" charset="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903216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cs typeface="Calibri"/>
              </a:rPr>
              <a:t>Brenna: </a:t>
            </a:r>
            <a:r>
              <a:rPr lang="en-US"/>
              <a:t>We narrowed down the total number of sites within the NPN dataset by first looking only at the sites within the Colorado River Basin. We then began looking at the landcover surrounding the sites - we needed sites with plenty of vegetation cover, preferably of the same species. We also needed to ensure that there were consistent and frequent observations being taken at the sites we analyzed in order to record changes in phenophases so they could be compared to remotely sensed imagery.  Finally, we needed to have at least one year's worth of data for each site with consistent observations - ideally one a week.  With these parameters we ended up with 12 study sites. The map here shows the final sites as well as the percent of the total observations that we used for our analysis. As you can see we were limited in the number of usable observations for our analysis based on the aforementioned parameters. This really goes to show how important it is for frequent and consistent observations to be taken. The table here is a representation of the structure of the Nature’s Notebook data. </a:t>
            </a:r>
          </a:p>
          <a:p>
            <a:endParaRPr lang="en-US">
              <a:solidFill>
                <a:schemeClr val="tx1">
                  <a:lumMod val="75000"/>
                  <a:lumOff val="25000"/>
                </a:schemeClr>
              </a:solidFill>
              <a:latin typeface="Century Gothic" panose="020B0502020202020204" pitchFamily="34" charset="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02937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chemeClr val="tx1">
                    <a:lumMod val="75000"/>
                    <a:lumOff val="25000"/>
                  </a:schemeClr>
                </a:solidFill>
                <a:latin typeface="Century Gothic" panose="020B0502020202020204" pitchFamily="34" charset="0"/>
                <a:cs typeface="Calibri"/>
              </a:rPr>
              <a:t>Daniel: As you can see here in the graph, you’ll notice a general trend across all satellites and indices—at this site, vegetation begins to green-up around July/August, peaks in the fall, and then senesces in December. There is variation between both satellites and indices with Landsat and MODIS NDVI having the highest fall peaks at this particular site. We found variation in the satellite signals and indices across sites showing inconsistencies in measurements and a need to further explore the selection of a specific satellite. It’s important to note that each site is different in its physical appearance which leads to variations in these signals from site to site. Data from each site was exported to pair with the phenology data set from citizen scientists. It is important to note the NDVI and EVI indices are not representative of a particular species and that they are both calculated using different formulas and should not be directly compared. Both Fremont and </a:t>
            </a:r>
            <a:r>
              <a:rPr lang="en-US" err="1">
                <a:solidFill>
                  <a:schemeClr val="tx1">
                    <a:lumMod val="75000"/>
                    <a:lumOff val="25000"/>
                  </a:schemeClr>
                </a:solidFill>
                <a:latin typeface="Century Gothic" panose="020B0502020202020204" pitchFamily="34" charset="0"/>
                <a:cs typeface="Calibri"/>
              </a:rPr>
              <a:t>Goodding’s</a:t>
            </a:r>
            <a:r>
              <a:rPr lang="en-US">
                <a:solidFill>
                  <a:schemeClr val="tx1">
                    <a:lumMod val="75000"/>
                    <a:lumOff val="25000"/>
                  </a:schemeClr>
                </a:solidFill>
                <a:latin typeface="Century Gothic" panose="020B0502020202020204" pitchFamily="34" charset="0"/>
                <a:cs typeface="Calibri"/>
              </a:rPr>
              <a:t> willow are regularly observed at the Tucson Phenology Trail and making a distinction to a single species was not the goal of our project.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389040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Century Gothic" panose="020B0502020202020204" pitchFamily="34" charset="0"/>
                <a:cs typeface="Calibri"/>
              </a:rPr>
              <a:t>Daniel: One of the ideal sites for pairing remote sensing to citizen science data is Watson Woods North in the 2017 calendar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Century Gothic" panose="020B0502020202020204" pitchFamily="34" charset="0"/>
                <a:cs typeface="Calibri"/>
              </a:rPr>
              <a:t>The indices plotted along the year all have a strong signal being observed by vegetation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lumMod val="75000"/>
                    <a:lumOff val="25000"/>
                  </a:schemeClr>
                </a:solidFill>
                <a:effectLst/>
                <a:latin typeface="Century Gothic" panose="020B0502020202020204" pitchFamily="34" charset="0"/>
                <a:cs typeface="Calibri"/>
              </a:rPr>
              <a:t>Each circular point represents a phenophase that was marked present by citizen scientists with the triangular point representing the most prevalent marked as 95% or more in the intensity metrics. The status intensity metrics can further clarify how the phenophase correlates to the NDVI and EVI graphs.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chemeClr val="tx1">
                  <a:lumMod val="75000"/>
                  <a:lumOff val="25000"/>
                </a:schemeClr>
              </a:solidFill>
              <a:effectLst/>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lumMod val="75000"/>
                    <a:lumOff val="25000"/>
                  </a:schemeClr>
                </a:solidFill>
                <a:effectLst/>
                <a:latin typeface="Century Gothic" panose="020B0502020202020204" pitchFamily="34" charset="0"/>
                <a:cs typeface="Calibri"/>
              </a:rPr>
              <a:t>Additionally, the accuracy of the phenology observations can be compared to the global phenology product derived from Aqua and Terra MODIS to gauge when key phenophases (Green-up, Peak-Green, Senescence) are estimated using remote sensing images.</a:t>
            </a:r>
            <a:endParaRPr lang="en-US">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chemeClr val="tx1">
                  <a:lumMod val="75000"/>
                  <a:lumOff val="25000"/>
                </a:schemeClr>
              </a:solidFill>
              <a:effectLst/>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chemeClr val="tx1">
                  <a:lumMod val="75000"/>
                  <a:lumOff val="25000"/>
                </a:schemeClr>
              </a:solidFill>
              <a:effectLst/>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chemeClr val="tx1">
                    <a:lumMod val="75000"/>
                    <a:lumOff val="25000"/>
                  </a:schemeClr>
                </a:solidFill>
                <a:effectLst/>
                <a:latin typeface="Century Gothic" panose="020B0502020202020204" pitchFamily="34" charset="0"/>
                <a:cs typeface="Calibri"/>
              </a:rPr>
              <a:t>With the main goal to detect visual cues from on the ground vegetation observations knowing the intensity of the most present phenophase can help remote sensing scientist time the acquisition of remote sensing images and correlation to change in phonologic events.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4139341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Daniel: Due to the spatial location being located in the parking lot, there is an inconsistency between satellite imagery due to pixel size variation.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The MODIS global phenology product uses a 500-m pixel which captures the majority of the vegetation in the area. However, Sentinel and Landsat images use a 10- and 30-meter pixel size respectively and the spatial point set by citizen scientist is located in the middle of the parking lot where no vegetation cover is located.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Due to the area being surrounded by vegetation it is difficult to know which fauna is being observed without generalizing the vegetation cover in the MODIS pixel.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 The MODIS Global Phenology product is also unavailable for the time period being compared to citizen science data with phenophases (Green-Up, Peak-Green, and Senescence) needing to be additionally calculated by remote sensing scientists.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Although we have a consistent observation period at the </a:t>
            </a:r>
            <a:r>
              <a:rPr lang="en-US" err="1">
                <a:solidFill>
                  <a:schemeClr val="tx1">
                    <a:lumMod val="75000"/>
                    <a:lumOff val="25000"/>
                  </a:schemeClr>
                </a:solidFill>
                <a:latin typeface="Century Gothic" panose="020B0502020202020204" pitchFamily="34" charset="0"/>
              </a:rPr>
              <a:t>Hassayampa</a:t>
            </a:r>
            <a:r>
              <a:rPr lang="en-US">
                <a:solidFill>
                  <a:schemeClr val="tx1">
                    <a:lumMod val="75000"/>
                    <a:lumOff val="25000"/>
                  </a:schemeClr>
                </a:solidFill>
                <a:latin typeface="Century Gothic" panose="020B0502020202020204" pitchFamily="34" charset="0"/>
              </a:rPr>
              <a:t> River Preserve in 2019, The signal being observed with the Landsat and Sentinel pixels is inconsistent as can be observed by the constant oscillations.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75000"/>
                  <a:lumOff val="25000"/>
                </a:schemeClr>
              </a:solidFill>
              <a:latin typeface="Century Gothic" panose="020B0502020202020204" pitchFamily="34"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862767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cs typeface="Calibri"/>
              </a:rPr>
              <a:t>Tyler: We also want to note some inconsistencies and potential sources of error with both the remote sensing and citizen science sides of the project. </a:t>
            </a:r>
            <a:r>
              <a:rPr lang="en-US" sz="1200" kern="1200">
                <a:solidFill>
                  <a:schemeClr val="tx1"/>
                </a:solidFill>
                <a:effectLst/>
                <a:latin typeface="+mn-lt"/>
                <a:ea typeface="+mn-ea"/>
                <a:cs typeface="+mn-cs"/>
              </a:rPr>
              <a:t>Daniel mentioned earlier the impact of spatial location and satellite resolution, and we want to reiterate that point and the importance of accurately logging GPS points on the ground  in order to increase confidence in the accuracy of satellite signals</a:t>
            </a:r>
            <a:r>
              <a:rPr lang="en-US">
                <a:solidFill>
                  <a:schemeClr val="tx1">
                    <a:lumMod val="75000"/>
                    <a:lumOff val="25000"/>
                  </a:schemeClr>
                </a:solidFill>
                <a:latin typeface="Century Gothic" panose="020B0502020202020204" pitchFamily="34" charset="0"/>
                <a:cs typeface="Calibri"/>
              </a:rPr>
              <a:t>. Additionally, satellites will vary in the amount of time it takes them to return to the same point on Earth and, when they do pass over a site, there’s always a chance that clouds impede a clear picture of the surface, creating gaps in our timeline of phenology.</a:t>
            </a:r>
          </a:p>
          <a:p>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cs typeface="Calibri"/>
              </a:rPr>
              <a:t>On the citizen science side, we found that multiple phenophases can be observed at the same time, like in this photo that shows leaves, colored leaves, and flowers. This further underlies the need to use NPN’s phenophase intensity metric to note which phenophase is the most prominent. We also found that different species were sometimes logged to the same site under a single GPS point, making it difficult to determine which species the signal was coming from. Lastly, on rare occasions, we also found that sites may be assigned to multiple spatial points leading to further uncertainty about the true location of the site and target species.</a:t>
            </a:r>
          </a:p>
          <a:p>
            <a:endParaRPr lang="en-US">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------------------------------Image Information Below ------------------------------</a:t>
            </a:r>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cs typeface="Calibri"/>
              </a:rPr>
              <a:t>Image Credit: Sara Schaffer via </a:t>
            </a:r>
            <a:r>
              <a:rPr lang="en-US" err="1">
                <a:solidFill>
                  <a:schemeClr val="tx1">
                    <a:lumMod val="75000"/>
                    <a:lumOff val="25000"/>
                  </a:schemeClr>
                </a:solidFill>
                <a:latin typeface="Century Gothic" panose="020B0502020202020204" pitchFamily="34" charset="0"/>
                <a:cs typeface="Calibri"/>
              </a:rPr>
              <a:t>Thersa</a:t>
            </a:r>
            <a:r>
              <a:rPr lang="en-US">
                <a:solidFill>
                  <a:schemeClr val="tx1">
                    <a:lumMod val="75000"/>
                    <a:lumOff val="25000"/>
                  </a:schemeClr>
                </a:solidFill>
                <a:latin typeface="Century Gothic" panose="020B0502020202020204" pitchFamily="34" charset="0"/>
                <a:cs typeface="Calibri"/>
              </a:rPr>
              <a:t> Crimmins (NPN) – written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98512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panose="020B0502020202020204" pitchFamily="34" charset="0"/>
                <a:cs typeface="Calibri"/>
              </a:rPr>
              <a:t>Tyler: So, after all of this, where do we stand? Well, first and foremost, we want to emphasize that the citizen science datasets are incredible and extensive data sources that can provide key insights into the timing of phenological events. Second, with for years of more detailed citizen science data, the observations helped us define the changes we were seeing in the NDVI and EVI plots. For years when these changes weren’t as clear, it reminded us that phenology is not always a cut and dry cycle, but rather a dynamic process that can change every year. Lastly, results can be influenced greatly by different citizen science collection methodologies and the inclusion or absence of optional observation metrics like </a:t>
            </a:r>
            <a:r>
              <a:rPr lang="en-US" err="1">
                <a:solidFill>
                  <a:schemeClr val="tx1">
                    <a:lumMod val="75000"/>
                    <a:lumOff val="25000"/>
                  </a:schemeClr>
                </a:solidFill>
                <a:latin typeface="Century Gothic" panose="020B0502020202020204" pitchFamily="34" charset="0"/>
                <a:cs typeface="Calibri"/>
              </a:rPr>
              <a:t>phenophase</a:t>
            </a:r>
            <a:r>
              <a:rPr lang="en-US">
                <a:solidFill>
                  <a:schemeClr val="tx1">
                    <a:lumMod val="75000"/>
                    <a:lumOff val="25000"/>
                  </a:schemeClr>
                </a:solidFill>
                <a:latin typeface="Century Gothic" panose="020B0502020202020204" pitchFamily="34" charset="0"/>
                <a:cs typeface="Calibri"/>
              </a:rPr>
              <a:t> intensity, which we’ll explain soon.</a:t>
            </a:r>
          </a:p>
          <a:p>
            <a:endParaRPr lang="en-US">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------------------------------Image Information Below ------------------------------</a:t>
            </a:r>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cs typeface="Calibri"/>
              </a:rPr>
              <a:t>Image Credit: Daniel Dominguez</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913956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cs typeface="Calibri"/>
              </a:rPr>
              <a:t>Camille: Part of the results from this project is providing guidance for future citizen science practices to specifically relate to remote sensing.  The creation of data-rich, research-sites would improve the accuracy of pairing spatial data to vegetation, and provide a more continuous collection regimen. Additionally, a transect, or polygon, on the ground that encompasses dominant groups of target species would improve the data-user’s ability to identify the species in satellite imagery. This technique has been demonstrated in previous studies and we believe it could be implemented in the future. Lastly, this study was only made possible by the citizens who use the Nature’s Notebook app and who committed all this time to contribute to science. Fostering a community of scientific contributions is the best way to build these data sets and apply them to important research.</a:t>
            </a:r>
          </a:p>
          <a:p>
            <a:endParaRPr lang="en-US">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a:rPr>
              <a:t>------------------------------Image Information Below ------------------------------</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cs typeface="Calibri"/>
              </a:rPr>
              <a:t>Image Credit: Brenna Challis</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17309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rPr>
              <a:t>Brenna: </a:t>
            </a:r>
            <a:r>
              <a:rPr lang="en-US"/>
              <a:t>The CO River Basin is a large watershed, containing valuable water resources and vegetation communities that support the health of the Colorado river. Due to the size of the basin, monitoring its entirety would be challenging for any agency to accomplish by themselves. Therefore, it is necessary for organizations to partner with each other to accomplish this daunting task. Citizen scientists can help provide vital ground observations that help remote sensing scientists build more accurate models to help monitor the basin. Observations of phenology allow us to graph the life cycle of plants year after year, this can be compared to signatures that plants reflect back to the satellites. </a:t>
            </a:r>
          </a:p>
          <a:p>
            <a:br>
              <a:rPr lang="en-US">
                <a:cs typeface="+mn-lt"/>
              </a:rPr>
            </a:br>
            <a:endParaRPr lang="en-US"/>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endParaRPr lang="en-US">
              <a:cs typeface="Calibri"/>
            </a:endParaRPr>
          </a:p>
          <a:p>
            <a:pPr>
              <a:defRPr/>
            </a:pPr>
            <a:r>
              <a:rPr lang="en-US">
                <a:cs typeface="Calibri"/>
              </a:rPr>
              <a:t>Image Credit: Kathy Balman - Educating Children Outdoors (written permission and media release forms)</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749946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panose="020B0502020202020204" pitchFamily="34" charset="0"/>
              </a:rPr>
              <a:t>We want to extend a very special thank you to all of our science advisors at the Natural Resource Ecology Lab, especially Nick Young and </a:t>
            </a:r>
            <a:r>
              <a:rPr lang="en-US" err="1">
                <a:solidFill>
                  <a:schemeClr val="tx1">
                    <a:lumMod val="75000"/>
                    <a:lumOff val="25000"/>
                  </a:schemeClr>
                </a:solidFill>
                <a:latin typeface="Century Gothic" panose="020B0502020202020204" pitchFamily="34" charset="0"/>
              </a:rPr>
              <a:t>Peder</a:t>
            </a:r>
            <a:r>
              <a:rPr lang="en-US">
                <a:solidFill>
                  <a:schemeClr val="tx1">
                    <a:lumMod val="75000"/>
                    <a:lumOff val="25000"/>
                  </a:schemeClr>
                </a:solidFill>
                <a:latin typeface="Century Gothic" panose="020B0502020202020204" pitchFamily="34" charset="0"/>
              </a:rPr>
              <a:t> </a:t>
            </a:r>
            <a:r>
              <a:rPr lang="en-US" err="1">
                <a:solidFill>
                  <a:schemeClr val="tx1">
                    <a:lumMod val="75000"/>
                    <a:lumOff val="25000"/>
                  </a:schemeClr>
                </a:solidFill>
                <a:latin typeface="Century Gothic" panose="020B0502020202020204" pitchFamily="34" charset="0"/>
              </a:rPr>
              <a:t>Engelstad</a:t>
            </a:r>
            <a:r>
              <a:rPr lang="en-US">
                <a:solidFill>
                  <a:schemeClr val="tx1">
                    <a:lumMod val="75000"/>
                    <a:lumOff val="25000"/>
                  </a:schemeClr>
                </a:solidFill>
                <a:latin typeface="Century Gothic" panose="020B0502020202020204" pitchFamily="34" charset="0"/>
              </a:rPr>
              <a:t>, as well as at the USGS Fort Collins Science Center. We also want to thank all of our project partners and especially the teens with ECO whose data helped make this project possible. And lastly, we want to thank our wonderful node fellow who fielded endless question from the team over the past 10 weeks. Thank you everyone and thank you all for tuning in to today’s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16686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lumMod val="75000"/>
                    <a:lumOff val="25000"/>
                  </a:schemeClr>
                </a:solidFill>
                <a:latin typeface="Century Gothic"/>
                <a:cs typeface="Calibri"/>
              </a:rPr>
              <a:t>ALTERNATE 2</a:t>
            </a:r>
            <a:r>
              <a:rPr lang="en-US" b="0">
                <a:solidFill>
                  <a:schemeClr val="tx1">
                    <a:lumMod val="75000"/>
                    <a:lumOff val="25000"/>
                  </a:schemeClr>
                </a:solidFill>
                <a:latin typeface="Century Gothic"/>
                <a:cs typeface="Calibri"/>
              </a:rPr>
              <a:t>: In case neither of the previous maps work.</a:t>
            </a:r>
            <a:endParaRPr lang="en-US">
              <a:solidFill>
                <a:schemeClr val="tx1">
                  <a:lumMod val="75000"/>
                  <a:lumOff val="25000"/>
                </a:schemeClr>
              </a:solidFill>
              <a:latin typeface="Century Gothic" panose="020B0502020202020204" pitchFamily="34" charset="0"/>
              <a:cs typeface="Calibri"/>
            </a:endParaRPr>
          </a:p>
          <a:p>
            <a:endParaRPr lang="en-US">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a:cs typeface="Calibri"/>
              </a:rPr>
              <a:t>Brenna: </a:t>
            </a:r>
            <a:r>
              <a:rPr lang="en-US"/>
              <a:t>Now let’s get into the science of monitoring plants. Phenology is the study of the temporal occurrence of developmental plant stages called phenophases. A phenophase can be classified into different categories, such as leaves, budding flowers, or flowers. Ideally, the measured reflectance of the leaves obtained from satellite imagery will correspond to the phenophase observed on the ground. Measuring phenology throughout the year, over many years, gives us robust data to analyze and contributes to studies analyzing phenological shifts and the drivers that induce changes in the timing of these cycles. </a:t>
            </a:r>
          </a:p>
          <a:p>
            <a:endParaRPr lang="en-US">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------------------------------Image Information Below ------------------------------</a:t>
            </a:r>
            <a:endParaRPr lang="en-US">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cs typeface="Calibri"/>
              </a:rPr>
              <a:t>Image Credit: Sara Schaffer via Theresa Crimmins (NPN) – written permission</a:t>
            </a:r>
          </a:p>
          <a:p>
            <a:endParaRPr lang="en-US">
              <a:solidFill>
                <a:schemeClr val="tx1">
                  <a:lumMod val="75000"/>
                  <a:lumOff val="25000"/>
                </a:schemeClr>
              </a:solidFill>
              <a:latin typeface="Century Gothic" panose="020B0502020202020204" pitchFamily="34" charset="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20948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rPr>
              <a:t>Camille: Citizen science datasets are incredibly valuable sources of information, but they’re not necessarily setup with the intent of being used with satellite imagery. The overarching goal of our project is to explore whether they could, in fact, be paired with Earth observations so that remote sensing scientists can begin leveraging these datasets. To accomplish this, we established 3 core objectives: </a:t>
            </a:r>
            <a:endParaRPr lang="en-US">
              <a:solidFill>
                <a:schemeClr val="tx1">
                  <a:lumMod val="75000"/>
                  <a:lumOff val="25000"/>
                </a:schemeClr>
              </a:solidFill>
              <a:latin typeface="Century Gothic" panose="020B0502020202020204" pitchFamily="34" charset="0"/>
            </a:endParaRPr>
          </a:p>
          <a:p>
            <a:r>
              <a:rPr lang="en-US">
                <a:solidFill>
                  <a:schemeClr val="tx1">
                    <a:lumMod val="75000"/>
                    <a:lumOff val="25000"/>
                  </a:schemeClr>
                </a:solidFill>
                <a:latin typeface="Century Gothic"/>
              </a:rPr>
              <a:t>First, we identified both the sites and species we wanted to focus on in our study based on the depth of observations in given years.</a:t>
            </a:r>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a:rPr>
              <a:t>Secondly, we used NASA and European Space Agency Earth observations to extract annual spectral signals at our study sites in the form of vegetation indices, showing changes in vegetation reflectance throughout the year. </a:t>
            </a:r>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a:rPr>
              <a:t>Third, we brought these two data together and assessed how the citizen science phenology observations aligned with the remotely sensed phenology observations. </a:t>
            </a:r>
            <a:endParaRPr lang="en-US">
              <a:solidFill>
                <a:schemeClr val="tx1">
                  <a:lumMod val="75000"/>
                  <a:lumOff val="25000"/>
                </a:schemeClr>
              </a:solidFill>
              <a:latin typeface="Century Gothic"/>
              <a:cs typeface="Calibri"/>
            </a:endParaRPr>
          </a:p>
          <a:p>
            <a:endParaRPr lang="en-US">
              <a:cs typeface="Calibri"/>
            </a:endParaRPr>
          </a:p>
          <a:p>
            <a:r>
              <a:rPr lang="en-US">
                <a:solidFill>
                  <a:schemeClr val="tx1">
                    <a:lumMod val="75000"/>
                    <a:lumOff val="25000"/>
                  </a:schemeClr>
                </a:solidFill>
                <a:latin typeface="Century Gothic"/>
                <a:cs typeface="Calibri"/>
              </a:rPr>
              <a:t>Image Citations: </a:t>
            </a:r>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a:cs typeface="Calibri"/>
              </a:rPr>
              <a:t>Magnifying Glass. Attribution 3.0 </a:t>
            </a:r>
            <a:r>
              <a:rPr lang="en-US" err="1">
                <a:solidFill>
                  <a:schemeClr val="tx1">
                    <a:lumMod val="75000"/>
                    <a:lumOff val="25000"/>
                  </a:schemeClr>
                </a:solidFill>
                <a:latin typeface="Century Gothic"/>
                <a:cs typeface="Calibri"/>
              </a:rPr>
              <a:t>Unported</a:t>
            </a:r>
            <a:r>
              <a:rPr lang="en-US">
                <a:solidFill>
                  <a:schemeClr val="tx1">
                    <a:lumMod val="75000"/>
                    <a:lumOff val="25000"/>
                  </a:schemeClr>
                </a:solidFill>
                <a:latin typeface="Century Gothic"/>
                <a:cs typeface="Calibri"/>
              </a:rPr>
              <a:t> (CC BY 3.0). Chanut is Industries. </a:t>
            </a:r>
            <a:r>
              <a:rPr lang="en-US">
                <a:hlinkClick r:id="rId3"/>
              </a:rPr>
              <a:t>https://www.iconfinder.com/icons/2921811/analyzing_business_data_analysis_information_research_review_statistics_icon</a:t>
            </a:r>
            <a:endParaRPr lang="en-US">
              <a:cs typeface="Calibri"/>
            </a:endParaRPr>
          </a:p>
          <a:p>
            <a:r>
              <a:rPr lang="en-US">
                <a:solidFill>
                  <a:schemeClr val="tx1">
                    <a:lumMod val="75000"/>
                    <a:lumOff val="25000"/>
                  </a:schemeClr>
                </a:solidFill>
                <a:latin typeface="Century Gothic"/>
                <a:cs typeface="Calibri"/>
              </a:rPr>
              <a:t>Computer with bars. Attribution 3.0 </a:t>
            </a:r>
            <a:r>
              <a:rPr lang="en-US" err="1">
                <a:solidFill>
                  <a:schemeClr val="tx1">
                    <a:lumMod val="75000"/>
                    <a:lumOff val="25000"/>
                  </a:schemeClr>
                </a:solidFill>
                <a:latin typeface="Century Gothic"/>
                <a:cs typeface="Calibri"/>
              </a:rPr>
              <a:t>Unported</a:t>
            </a:r>
            <a:r>
              <a:rPr lang="en-US">
                <a:solidFill>
                  <a:schemeClr val="tx1">
                    <a:lumMod val="75000"/>
                    <a:lumOff val="25000"/>
                  </a:schemeClr>
                </a:solidFill>
                <a:latin typeface="Century Gothic"/>
                <a:cs typeface="Calibri"/>
              </a:rPr>
              <a:t> (CC BY 3.0). Chanut is Industries. </a:t>
            </a:r>
            <a:r>
              <a:rPr lang="en-US">
                <a:hlinkClick r:id="rId4"/>
              </a:rPr>
              <a:t>https://www.iconfinder.com/icons/2921803/chart_data_growth_infographic_information_presentation_statistics_icon</a:t>
            </a:r>
            <a:endParaRPr lang="en-US">
              <a:cs typeface="Calibri"/>
            </a:endParaRPr>
          </a:p>
          <a:p>
            <a:r>
              <a:rPr lang="en-US">
                <a:solidFill>
                  <a:schemeClr val="tx1">
                    <a:lumMod val="75000"/>
                    <a:lumOff val="25000"/>
                  </a:schemeClr>
                </a:solidFill>
                <a:latin typeface="Century Gothic"/>
                <a:cs typeface="Calibri"/>
              </a:rPr>
              <a:t>Collaboration arrows. Attribution 3.0 </a:t>
            </a:r>
            <a:r>
              <a:rPr lang="en-US" err="1">
                <a:solidFill>
                  <a:schemeClr val="tx1">
                    <a:lumMod val="75000"/>
                    <a:lumOff val="25000"/>
                  </a:schemeClr>
                </a:solidFill>
                <a:latin typeface="Century Gothic"/>
                <a:cs typeface="Calibri"/>
              </a:rPr>
              <a:t>Unported</a:t>
            </a:r>
            <a:r>
              <a:rPr lang="en-US">
                <a:solidFill>
                  <a:schemeClr val="tx1">
                    <a:lumMod val="75000"/>
                    <a:lumOff val="25000"/>
                  </a:schemeClr>
                </a:solidFill>
                <a:latin typeface="Century Gothic"/>
                <a:cs typeface="Calibri"/>
              </a:rPr>
              <a:t> (CC BY 3.0). Chanut is Industries. </a:t>
            </a:r>
            <a:r>
              <a:rPr lang="en-US">
                <a:solidFill>
                  <a:schemeClr val="tx1">
                    <a:lumMod val="75000"/>
                    <a:lumOff val="25000"/>
                  </a:schemeClr>
                </a:solidFill>
                <a:latin typeface="Century Gothic"/>
              </a:rPr>
              <a:t>https://www.iconfinder.com/icons/2921805/communication_community_connection_diversity_exchange_networking_relationship_icon</a:t>
            </a:r>
          </a:p>
          <a:p>
            <a:endParaRPr lang="en-US">
              <a:solidFill>
                <a:schemeClr val="tx1">
                  <a:lumMod val="75000"/>
                  <a:lumOff val="25000"/>
                </a:schemeClr>
              </a:solidFill>
              <a:latin typeface="Century Gothic" panose="020B0502020202020204" pitchFamily="34" charset="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178550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cs typeface="Calibri"/>
              </a:rPr>
              <a:t>Camille: The team explored the citizen science dataset from our partners, available from 2013 to the present, choosing sites and years that had enough available data to compare to a year’s worth of satellite vegetation measurements. Due to robust observations in Phoenix, AZ, sites closer to this hub have more available data. </a:t>
            </a:r>
            <a:r>
              <a:rPr lang="en-US">
                <a:solidFill>
                  <a:schemeClr val="tx1">
                    <a:lumMod val="75000"/>
                    <a:lumOff val="25000"/>
                  </a:schemeClr>
                </a:solidFill>
                <a:latin typeface="Century Gothic"/>
              </a:rPr>
              <a:t>This pattern was reflected when we explored the available data and selected sites in Arizona, Utah, and New Mexico for in-depth analysis.</a:t>
            </a:r>
            <a:endParaRPr lang="en-US">
              <a:solidFill>
                <a:schemeClr val="tx1">
                  <a:lumMod val="75000"/>
                  <a:lumOff val="25000"/>
                </a:schemeClr>
              </a:solidFill>
              <a:latin typeface="Century Gothic"/>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07060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panose="020B0502020202020204" pitchFamily="34" charset="0"/>
                <a:cs typeface="Calibri"/>
              </a:rPr>
              <a:t>Tyler: Our partners for the project consist of a government agency, in the United States Geological Survey, and two private institutions, the National Phenology Network and Educating Children Outdoors</a:t>
            </a:r>
            <a:r>
              <a:rPr lang="en-US">
                <a:solidFill>
                  <a:schemeClr val="tx1">
                    <a:lumMod val="75000"/>
                    <a:lumOff val="25000"/>
                  </a:schemeClr>
                </a:solidFill>
                <a:latin typeface="Century Gothic" panose="020B0502020202020204" pitchFamily="34" charset="0"/>
              </a:rPr>
              <a:t>. The USGS Fort Collins Science Center is focused on developing ecological tools and providing information to the public. The National Phenology Network, or ‘NPN’ for short, has been collecting phenology observations with citizen scientists since 2007 and has built an extensive repository of on-the-ground data. Educating Children Outdoors, or ‘ECO’, encourages children from ages five to eighteen to explore the outdoors near their homes, educates them while doing so, and contributes observations to NPN. Importantly, one of the great things about all of our partners is that they’re all </a:t>
            </a:r>
            <a:r>
              <a:rPr lang="en-US">
                <a:solidFill>
                  <a:schemeClr val="tx1">
                    <a:lumMod val="75000"/>
                    <a:lumOff val="25000"/>
                  </a:schemeClr>
                </a:solidFill>
                <a:latin typeface="Century Gothic" panose="020B0502020202020204" pitchFamily="34" charset="0"/>
                <a:cs typeface="Calibri"/>
              </a:rPr>
              <a:t>involved in engaging their local community and educating their members on scientific matters.</a:t>
            </a:r>
          </a:p>
          <a:p>
            <a:endParaRPr lang="en-US">
              <a:solidFill>
                <a:schemeClr val="tx1">
                  <a:lumMod val="75000"/>
                  <a:lumOff val="25000"/>
                </a:schemeClr>
              </a:solidFill>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Century Gothic" panose="020B0502020202020204" pitchFamily="34" charset="0"/>
              </a:rPr>
              <a:t>------------------------------Image Information Below ------------------------------</a:t>
            </a:r>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cs typeface="Calibri"/>
              </a:rPr>
              <a:t>Image Credit: U.S Geological Survey</a:t>
            </a:r>
            <a:endParaRPr lang="en-US">
              <a:solidFill>
                <a:schemeClr val="tx1">
                  <a:lumMod val="75000"/>
                  <a:lumOff val="25000"/>
                </a:schemeClr>
              </a:solidFill>
              <a:latin typeface="Century Gothic" panose="020B0502020202020204" pitchFamily="34" charset="0"/>
            </a:endParaRPr>
          </a:p>
          <a:p>
            <a:r>
              <a:rPr lang="en-US">
                <a:solidFill>
                  <a:schemeClr val="tx1">
                    <a:lumMod val="75000"/>
                    <a:lumOff val="25000"/>
                  </a:schemeClr>
                </a:solidFill>
                <a:latin typeface="Century Gothic" panose="020B0502020202020204" pitchFamily="34" charset="0"/>
                <a:cs typeface="Calibri"/>
              </a:rPr>
              <a:t>Image Source: "</a:t>
            </a:r>
            <a:r>
              <a:rPr lang="en-US">
                <a:solidFill>
                  <a:schemeClr val="tx1">
                    <a:lumMod val="75000"/>
                    <a:lumOff val="25000"/>
                  </a:schemeClr>
                </a:solidFill>
                <a:latin typeface="Century Gothic" panose="020B0502020202020204" pitchFamily="34" charset="0"/>
              </a:rPr>
              <a:t>Colorado River from Moab Rim" by U.S. Geological Survey is marked under CC PDM 1.0. To view the terms, visit https://</a:t>
            </a:r>
            <a:r>
              <a:rPr lang="en-US" err="1">
                <a:solidFill>
                  <a:schemeClr val="tx1">
                    <a:lumMod val="75000"/>
                    <a:lumOff val="25000"/>
                  </a:schemeClr>
                </a:solidFill>
                <a:latin typeface="Century Gothic" panose="020B0502020202020204" pitchFamily="34" charset="0"/>
              </a:rPr>
              <a:t>creativecommons.org</a:t>
            </a:r>
            <a:r>
              <a:rPr lang="en-US">
                <a:solidFill>
                  <a:schemeClr val="tx1">
                    <a:lumMod val="75000"/>
                    <a:lumOff val="25000"/>
                  </a:schemeClr>
                </a:solidFill>
                <a:latin typeface="Century Gothic" panose="020B0502020202020204" pitchFamily="34" charset="0"/>
              </a:rPr>
              <a:t>/</a:t>
            </a:r>
            <a:r>
              <a:rPr lang="en-US" err="1">
                <a:solidFill>
                  <a:schemeClr val="tx1">
                    <a:lumMod val="75000"/>
                    <a:lumOff val="25000"/>
                  </a:schemeClr>
                </a:solidFill>
                <a:latin typeface="Century Gothic" panose="020B0502020202020204" pitchFamily="34" charset="0"/>
              </a:rPr>
              <a:t>publicdomain</a:t>
            </a:r>
            <a:r>
              <a:rPr lang="en-US">
                <a:solidFill>
                  <a:schemeClr val="tx1">
                    <a:lumMod val="75000"/>
                    <a:lumOff val="25000"/>
                  </a:schemeClr>
                </a:solidFill>
                <a:latin typeface="Century Gothic" panose="020B0502020202020204" pitchFamily="34" charset="0"/>
              </a:rPr>
              <a:t>/mark/1.0/</a:t>
            </a:r>
            <a:endParaRPr lang="en-US">
              <a:solidFill>
                <a:schemeClr val="tx1">
                  <a:lumMod val="75000"/>
                  <a:lumOff val="25000"/>
                </a:schemeClr>
              </a:solidFill>
              <a:latin typeface="Century Gothic" panose="020B0502020202020204" pitchFamily="34" charset="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37357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panose="020B0502020202020204" pitchFamily="34" charset="0"/>
              </a:rPr>
              <a:t>Tyler: The main concerns from the community revolve around monitoring riparian species to ensure that the native fauna in the basin continue to thrive in the face of threatening invasive plants. Identifying and tracking the growth of native species is a critical part of this concern. </a:t>
            </a:r>
          </a:p>
          <a:p>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cs typeface="Calibri"/>
              </a:rPr>
              <a:t>In doing this, we also sought to expand the applications of citizen science. Partners, as well as citizens, want to know the feasibility of integrating their research with satellite data and exploring this novel integration of data sources opens the door for future studies using citizen science.</a:t>
            </a:r>
            <a:br>
              <a:rPr lang="en-US">
                <a:solidFill>
                  <a:schemeClr val="tx1">
                    <a:lumMod val="75000"/>
                    <a:lumOff val="25000"/>
                  </a:schemeClr>
                </a:solidFill>
                <a:latin typeface="Century Gothic" panose="020B0502020202020204" pitchFamily="34" charset="0"/>
                <a:cs typeface="Calibri"/>
              </a:rPr>
            </a:br>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cs typeface="Calibri"/>
              </a:rPr>
              <a:t>To that point, it’s important to remember that the </a:t>
            </a:r>
            <a:r>
              <a:rPr lang="en-US" i="1">
                <a:solidFill>
                  <a:schemeClr val="tx1">
                    <a:lumMod val="75000"/>
                    <a:lumOff val="25000"/>
                  </a:schemeClr>
                </a:solidFill>
                <a:latin typeface="Century Gothic" panose="020B0502020202020204" pitchFamily="34" charset="0"/>
                <a:cs typeface="Calibri"/>
              </a:rPr>
              <a:t>feasibility</a:t>
            </a:r>
            <a:r>
              <a:rPr lang="en-US">
                <a:solidFill>
                  <a:schemeClr val="tx1">
                    <a:lumMod val="75000"/>
                    <a:lumOff val="25000"/>
                  </a:schemeClr>
                </a:solidFill>
                <a:latin typeface="Century Gothic" panose="020B0502020202020204" pitchFamily="34" charset="0"/>
                <a:cs typeface="Calibri"/>
              </a:rPr>
              <a:t> of combining citizen science with satellite imagery is only beginning to be explored and that citizen science data are not collected with the intent of being paired with satellites. Previous studies have been carried out on local and continental scales, but not at the watershed scale so this study will provide us with a new understanding for using data at this level and allow us to make recommendations for future data collection that </a:t>
            </a:r>
            <a:r>
              <a:rPr lang="en-US" i="1">
                <a:solidFill>
                  <a:schemeClr val="tx1">
                    <a:lumMod val="75000"/>
                    <a:lumOff val="25000"/>
                  </a:schemeClr>
                </a:solidFill>
                <a:latin typeface="Century Gothic" panose="020B0502020202020204" pitchFamily="34" charset="0"/>
                <a:cs typeface="Calibri"/>
              </a:rPr>
              <a:t>can</a:t>
            </a:r>
            <a:r>
              <a:rPr lang="en-US">
                <a:solidFill>
                  <a:schemeClr val="tx1">
                    <a:lumMod val="75000"/>
                    <a:lumOff val="25000"/>
                  </a:schemeClr>
                </a:solidFill>
                <a:latin typeface="Century Gothic" panose="020B0502020202020204" pitchFamily="34" charset="0"/>
                <a:cs typeface="Calibri"/>
              </a:rPr>
              <a:t> be paired with remote sensing.</a:t>
            </a:r>
          </a:p>
          <a:p>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rPr>
              <a:t>------------------------------Image Information Below ------------------------------</a:t>
            </a:r>
            <a:endParaRPr lang="en-US">
              <a:solidFill>
                <a:schemeClr val="tx1">
                  <a:lumMod val="75000"/>
                  <a:lumOff val="25000"/>
                </a:schemeClr>
              </a:solidFill>
              <a:latin typeface="Century Gothic" panose="020B0502020202020204" pitchFamily="34" charset="0"/>
              <a:cs typeface="Calibri"/>
            </a:endParaRPr>
          </a:p>
          <a:p>
            <a:pPr marL="171450" indent="-171450">
              <a:buFontTx/>
              <a:buChar char="-"/>
            </a:pPr>
            <a:r>
              <a:rPr lang="en-US">
                <a:solidFill>
                  <a:schemeClr val="tx1">
                    <a:lumMod val="75000"/>
                    <a:lumOff val="25000"/>
                  </a:schemeClr>
                </a:solidFill>
                <a:latin typeface="Century Gothic" panose="020B0502020202020204" pitchFamily="34" charset="0"/>
              </a:rPr>
              <a:t>Image 1 Credit: </a:t>
            </a:r>
            <a:r>
              <a:rPr lang="en-US" err="1">
                <a:solidFill>
                  <a:schemeClr val="tx1">
                    <a:lumMod val="75000"/>
                    <a:lumOff val="25000"/>
                  </a:schemeClr>
                </a:solidFill>
                <a:latin typeface="Century Gothic" panose="020B0502020202020204" pitchFamily="34" charset="0"/>
              </a:rPr>
              <a:t>Pexels</a:t>
            </a:r>
            <a:r>
              <a:rPr lang="en-US">
                <a:solidFill>
                  <a:schemeClr val="tx1">
                    <a:lumMod val="75000"/>
                    <a:lumOff val="25000"/>
                  </a:schemeClr>
                </a:solidFill>
                <a:latin typeface="Century Gothic" panose="020B0502020202020204" pitchFamily="34" charset="0"/>
              </a:rPr>
              <a:t> – Creative Commons 0 license (CC0) (https://</a:t>
            </a:r>
            <a:r>
              <a:rPr lang="en-US" err="1">
                <a:solidFill>
                  <a:schemeClr val="tx1">
                    <a:lumMod val="75000"/>
                    <a:lumOff val="25000"/>
                  </a:schemeClr>
                </a:solidFill>
                <a:latin typeface="Century Gothic" panose="020B0502020202020204" pitchFamily="34" charset="0"/>
              </a:rPr>
              <a:t>www.pexels.com</a:t>
            </a:r>
            <a:r>
              <a:rPr lang="en-US">
                <a:solidFill>
                  <a:schemeClr val="tx1">
                    <a:lumMod val="75000"/>
                    <a:lumOff val="25000"/>
                  </a:schemeClr>
                </a:solidFill>
                <a:latin typeface="Century Gothic" panose="020B0502020202020204" pitchFamily="34" charset="0"/>
              </a:rPr>
              <a:t>/photo/body-of-water-between-2-mountains-under-clear-sky-during-daytime-164236/)</a:t>
            </a:r>
            <a:endParaRPr lang="en-US">
              <a:solidFill>
                <a:schemeClr val="tx1">
                  <a:lumMod val="75000"/>
                  <a:lumOff val="25000"/>
                </a:schemeClr>
              </a:solidFill>
              <a:latin typeface="Century Gothic" panose="020B0502020202020204" pitchFamily="34" charset="0"/>
              <a:cs typeface="Calibri"/>
            </a:endParaRPr>
          </a:p>
          <a:p>
            <a:pPr marL="171450" indent="-171450">
              <a:buFontTx/>
              <a:buChar char="-"/>
            </a:pPr>
            <a:r>
              <a:rPr lang="en-US">
                <a:solidFill>
                  <a:schemeClr val="tx1">
                    <a:lumMod val="75000"/>
                    <a:lumOff val="25000"/>
                  </a:schemeClr>
                </a:solidFill>
                <a:latin typeface="Century Gothic" panose="020B0502020202020204" pitchFamily="34" charset="0"/>
              </a:rPr>
              <a:t>Image 2 Credit: "Russian Olive (</a:t>
            </a:r>
            <a:r>
              <a:rPr lang="en-US" err="1">
                <a:solidFill>
                  <a:schemeClr val="tx1">
                    <a:lumMod val="75000"/>
                    <a:lumOff val="25000"/>
                  </a:schemeClr>
                </a:solidFill>
                <a:latin typeface="Century Gothic" panose="020B0502020202020204" pitchFamily="34" charset="0"/>
              </a:rPr>
              <a:t>Elaeagnus</a:t>
            </a:r>
            <a:r>
              <a:rPr lang="en-US">
                <a:solidFill>
                  <a:schemeClr val="tx1">
                    <a:lumMod val="75000"/>
                    <a:lumOff val="25000"/>
                  </a:schemeClr>
                </a:solidFill>
                <a:latin typeface="Century Gothic" panose="020B0502020202020204" pitchFamily="34" charset="0"/>
              </a:rPr>
              <a:t> angustifolia)" by </a:t>
            </a:r>
            <a:r>
              <a:rPr lang="en-US" err="1">
                <a:solidFill>
                  <a:schemeClr val="tx1">
                    <a:lumMod val="75000"/>
                    <a:lumOff val="25000"/>
                  </a:schemeClr>
                </a:solidFill>
                <a:latin typeface="Century Gothic" panose="020B0502020202020204" pitchFamily="34" charset="0"/>
              </a:rPr>
              <a:t>GlacierNPS</a:t>
            </a:r>
            <a:r>
              <a:rPr lang="en-US">
                <a:solidFill>
                  <a:schemeClr val="tx1">
                    <a:lumMod val="75000"/>
                    <a:lumOff val="25000"/>
                  </a:schemeClr>
                </a:solidFill>
                <a:latin typeface="Century Gothic" panose="020B0502020202020204" pitchFamily="34" charset="0"/>
              </a:rPr>
              <a:t> is marked under CC PDM 1.0. To view the terms, visit https://</a:t>
            </a:r>
            <a:r>
              <a:rPr lang="en-US" err="1">
                <a:solidFill>
                  <a:schemeClr val="tx1">
                    <a:lumMod val="75000"/>
                    <a:lumOff val="25000"/>
                  </a:schemeClr>
                </a:solidFill>
                <a:latin typeface="Century Gothic" panose="020B0502020202020204" pitchFamily="34" charset="0"/>
              </a:rPr>
              <a:t>creativecommons.org</a:t>
            </a:r>
            <a:r>
              <a:rPr lang="en-US">
                <a:solidFill>
                  <a:schemeClr val="tx1">
                    <a:lumMod val="75000"/>
                    <a:lumOff val="25000"/>
                  </a:schemeClr>
                </a:solidFill>
                <a:latin typeface="Century Gothic" panose="020B0502020202020204" pitchFamily="34" charset="0"/>
              </a:rPr>
              <a:t>/</a:t>
            </a:r>
            <a:r>
              <a:rPr lang="en-US" err="1">
                <a:solidFill>
                  <a:schemeClr val="tx1">
                    <a:lumMod val="75000"/>
                    <a:lumOff val="25000"/>
                  </a:schemeClr>
                </a:solidFill>
                <a:latin typeface="Century Gothic" panose="020B0502020202020204" pitchFamily="34" charset="0"/>
              </a:rPr>
              <a:t>publicdomain</a:t>
            </a:r>
            <a:r>
              <a:rPr lang="en-US">
                <a:solidFill>
                  <a:schemeClr val="tx1">
                    <a:lumMod val="75000"/>
                    <a:lumOff val="25000"/>
                  </a:schemeClr>
                </a:solidFill>
                <a:latin typeface="Century Gothic" panose="020B0502020202020204" pitchFamily="34" charset="0"/>
              </a:rPr>
              <a:t>/mark/1.0/</a:t>
            </a:r>
            <a:endParaRPr lang="en-US">
              <a:solidFill>
                <a:schemeClr val="tx1">
                  <a:lumMod val="75000"/>
                  <a:lumOff val="25000"/>
                </a:schemeClr>
              </a:solidFill>
              <a:latin typeface="Century Gothic" panose="020B0502020202020204" pitchFamily="34" charset="0"/>
              <a:cs typeface="Calibri"/>
            </a:endParaRPr>
          </a:p>
          <a:p>
            <a:pPr marL="171450" indent="-171450">
              <a:buFontTx/>
              <a:buChar char="-"/>
            </a:pPr>
            <a:r>
              <a:rPr lang="en-US">
                <a:solidFill>
                  <a:schemeClr val="tx1">
                    <a:lumMod val="75000"/>
                    <a:lumOff val="25000"/>
                  </a:schemeClr>
                </a:solidFill>
                <a:latin typeface="Century Gothic" panose="020B0502020202020204" pitchFamily="34" charset="0"/>
                <a:cs typeface="Calibri"/>
              </a:rPr>
              <a:t>Image 3 Credit: </a:t>
            </a:r>
            <a:r>
              <a:rPr lang="en-US" err="1">
                <a:solidFill>
                  <a:schemeClr val="tx1">
                    <a:lumMod val="75000"/>
                    <a:lumOff val="25000"/>
                  </a:schemeClr>
                </a:solidFill>
                <a:latin typeface="Century Gothic" panose="020B0502020202020204" pitchFamily="34" charset="0"/>
                <a:cs typeface="Calibri"/>
              </a:rPr>
              <a:t>Pexels</a:t>
            </a:r>
            <a:r>
              <a:rPr lang="en-US">
                <a:solidFill>
                  <a:schemeClr val="tx1">
                    <a:lumMod val="75000"/>
                    <a:lumOff val="25000"/>
                  </a:schemeClr>
                </a:solidFill>
                <a:latin typeface="Century Gothic" panose="020B0502020202020204" pitchFamily="34" charset="0"/>
                <a:cs typeface="Calibri"/>
              </a:rPr>
              <a:t> – Creative Commons 0 license (CC0) (https://</a:t>
            </a:r>
            <a:r>
              <a:rPr lang="en-US" err="1">
                <a:solidFill>
                  <a:schemeClr val="tx1">
                    <a:lumMod val="75000"/>
                    <a:lumOff val="25000"/>
                  </a:schemeClr>
                </a:solidFill>
                <a:latin typeface="Century Gothic" panose="020B0502020202020204" pitchFamily="34" charset="0"/>
                <a:cs typeface="Calibri"/>
              </a:rPr>
              <a:t>www.pexels.com</a:t>
            </a:r>
            <a:r>
              <a:rPr lang="en-US">
                <a:solidFill>
                  <a:schemeClr val="tx1">
                    <a:lumMod val="75000"/>
                    <a:lumOff val="25000"/>
                  </a:schemeClr>
                </a:solidFill>
                <a:latin typeface="Century Gothic" panose="020B0502020202020204" pitchFamily="34" charset="0"/>
                <a:cs typeface="Calibri"/>
              </a:rPr>
              <a:t>/photo/calculator-and-pen-on-table-209224/)</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44047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panose="020B0502020202020204" pitchFamily="34" charset="0"/>
                <a:cs typeface="Calibri"/>
              </a:rPr>
              <a:t>Daniel: For this project, we leveraged the capabilities of four satellites: Landsat 8, Aqua, and Terra from NASA and Sentinel-2 from the European Space Agency. We used Landsat and Sentinel as our primary measurements of NDVI and EVI, two vegetation indices that are photosynthetic measurements of a plant’s greenness. These indices were used to track remotely sensed phenology and were compared to on-the-ground citizen science phenology observations. We also used MODIS combined products that were created by combining Aqua and Terra data. The first product was monthly NDVI which provided an additional NDVI metric, and the second product was a global phenology product which provided dates of remotely sensed green-up, maximum greenness, and senescence. The dates of these events were compared to both the other satellite measurements as well as the citizen science observations. </a:t>
            </a:r>
          </a:p>
          <a:p>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rPr>
              <a:t>------------------------------Image Information Below ------------------------------</a:t>
            </a:r>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panose="020B0502020202020204" pitchFamily="34" charset="0"/>
                <a:cs typeface="Calibri"/>
              </a:rPr>
              <a:t>All satellite images: NASA DEVELOP - </a:t>
            </a:r>
            <a:r>
              <a:rPr lang="en-US">
                <a:hlinkClick r:id="rId3"/>
              </a:rPr>
              <a:t>http://www.devpedia.developexchange.com/dp/index.php?title=List_of_Satellite_Pictures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72264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75000"/>
                    <a:lumOff val="25000"/>
                  </a:schemeClr>
                </a:solidFill>
                <a:latin typeface="Century Gothic"/>
                <a:cs typeface="Calibri"/>
              </a:rPr>
              <a:t>Camille: The project workflow took place on three platforms, Google Earth Engine, ArcGIS Pro, and R Studio with four distinct phases: Data Acquisition, Processing, Visualization, and lastly Data Analysis. Data acquisition included filtering the data to only have observations with present phenophases, and trimming the site list based on available data and species at those site. With data processing, we further narrowed down the sites to the Colorado River Basin study area and manually selected sites that would correspond to accurate plant reflectance measurements, excluding sites in heavily urbanized areas. The remaining data was processed manually by observing the In conjunction, both the Nature's Notebook and USA-NPN </a:t>
            </a:r>
            <a:r>
              <a:rPr lang="en-US" err="1">
                <a:solidFill>
                  <a:schemeClr val="tx1">
                    <a:lumMod val="75000"/>
                    <a:lumOff val="25000"/>
                  </a:schemeClr>
                </a:solidFill>
                <a:latin typeface="Century Gothic"/>
                <a:cs typeface="Calibri"/>
              </a:rPr>
              <a:t>phenometric</a:t>
            </a:r>
            <a:r>
              <a:rPr lang="en-US">
                <a:solidFill>
                  <a:schemeClr val="tx1">
                    <a:lumMod val="75000"/>
                    <a:lumOff val="25000"/>
                  </a:schemeClr>
                </a:solidFill>
                <a:latin typeface="Century Gothic"/>
                <a:cs typeface="Calibri"/>
              </a:rPr>
              <a:t> datasets were reclassified into qualitative phenophase descriptions to better visualize the data. The final list of sites was then selected through analysis of the temporal spread of the remaining data so that we could capture the variability that occurs across the basin. Using these sites, yearly NDVI and EVI were plotted with the phenophase observations to correlate the citizen science data with remotely sensed imagery. Lastly the visualizations of each platform were </a:t>
            </a:r>
            <a:r>
              <a:rPr lang="en-US" err="1">
                <a:solidFill>
                  <a:schemeClr val="tx1">
                    <a:lumMod val="75000"/>
                    <a:lumOff val="25000"/>
                  </a:schemeClr>
                </a:solidFill>
                <a:latin typeface="Century Gothic"/>
                <a:cs typeface="Calibri"/>
              </a:rPr>
              <a:t>overlayed</a:t>
            </a:r>
            <a:r>
              <a:rPr lang="en-US">
                <a:solidFill>
                  <a:schemeClr val="tx1">
                    <a:lumMod val="75000"/>
                    <a:lumOff val="25000"/>
                  </a:schemeClr>
                </a:solidFill>
                <a:latin typeface="Century Gothic"/>
                <a:cs typeface="Calibri"/>
              </a:rPr>
              <a:t> to be able to compare citizen science observations to NASA Earth Observations. </a:t>
            </a:r>
            <a:endParaRPr lang="en-US">
              <a:cs typeface="Calibri" panose="020F0502020204030204"/>
            </a:endParaRPr>
          </a:p>
          <a:p>
            <a:endParaRPr lang="en-US">
              <a:solidFill>
                <a:schemeClr val="tx1">
                  <a:lumMod val="75000"/>
                  <a:lumOff val="25000"/>
                </a:schemeClr>
              </a:solidFill>
              <a:latin typeface="Century Gothic" panose="020B0502020202020204" pitchFamily="34" charset="0"/>
              <a:cs typeface="Calibri"/>
            </a:endParaRPr>
          </a:p>
          <a:p>
            <a:r>
              <a:rPr lang="en-US">
                <a:solidFill>
                  <a:schemeClr val="tx1">
                    <a:lumMod val="75000"/>
                    <a:lumOff val="25000"/>
                  </a:schemeClr>
                </a:solidFill>
                <a:latin typeface="Century Gothic"/>
                <a:cs typeface="Calibri"/>
              </a:rPr>
              <a:t>Notes</a:t>
            </a:r>
            <a:r>
              <a:rPr lang="en-US">
                <a:solidFill>
                  <a:schemeClr val="tx1">
                    <a:lumMod val="75000"/>
                    <a:lumOff val="25000"/>
                  </a:schemeClr>
                </a:solidFill>
                <a:latin typeface="Century Gothic"/>
              </a:rPr>
              <a:t>:</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rPr>
              <a:t>We are not cleaning out erroneous data, we just want to view the data and see which points are the strongest.</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rPr>
              <a:t>Put less emphasis on the modelling, because we are focused on the pre-modelling portion of data.</a:t>
            </a:r>
            <a:endParaRPr lang="en-US">
              <a:solidFill>
                <a:schemeClr val="tx1">
                  <a:lumMod val="75000"/>
                  <a:lumOff val="25000"/>
                </a:schemeClr>
              </a:solidFill>
              <a:latin typeface="Century Gothic"/>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511400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9010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D6CE37-DF7C-4C57-8325-16B727DA70C2}"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99AFC-394A-4560-BFF2-CA8A7F7EA183}" type="slidenum">
              <a:rPr lang="en-US" smtClean="0"/>
              <a:t>‹#›</a:t>
            </a:fld>
            <a:endParaRPr lang="en-US"/>
          </a:p>
        </p:txBody>
      </p:sp>
    </p:spTree>
    <p:extLst>
      <p:ext uri="{BB962C8B-B14F-4D97-AF65-F5344CB8AC3E}">
        <p14:creationId xmlns:p14="http://schemas.microsoft.com/office/powerpoint/2010/main" val="35596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48824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38078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4/1/2021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98746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4/1/2021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19836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54949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52018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92793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79505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13080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3124271680"/>
      </p:ext>
    </p:extLst>
  </p:cSld>
  <p:clrMapOvr>
    <a:masterClrMapping/>
  </p:clrMapOvr>
  <p:extLst>
    <p:ext uri="{DCECCB84-F9BA-43D5-87BE-67443E8EF086}">
      <p15:sldGuideLst xmlns:p15="http://schemas.microsoft.com/office/powerpoint/2012/main">
        <p15:guide id="1" orient="horz" pos="4272">
          <p15:clr>
            <a:srgbClr val="FBAE40"/>
          </p15:clr>
        </p15:guide>
        <p15:guide id="2" orient="horz" pos="3936">
          <p15:clr>
            <a:srgbClr val="FBAE40"/>
          </p15:clr>
        </p15:guide>
        <p15:guide id="3" pos="7224">
          <p15:clr>
            <a:srgbClr val="FBAE40"/>
          </p15:clr>
        </p15:guide>
        <p15:guide id="4" pos="3624">
          <p15:clr>
            <a:srgbClr val="FBAE40"/>
          </p15:clr>
        </p15:guide>
        <p15:guide id="5" pos="7536">
          <p15:clr>
            <a:srgbClr val="FBAE40"/>
          </p15:clr>
        </p15:guide>
        <p15:guide id="6" pos="3840">
          <p15:clr>
            <a:srgbClr val="FBAE40"/>
          </p15:clr>
        </p15:guide>
        <p15:guide id="7" orient="horz" pos="42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794027495"/>
      </p:ext>
    </p:extLst>
  </p:cSld>
  <p:clrMapOvr>
    <a:masterClrMapping/>
  </p:clrMapOvr>
  <p:extLst>
    <p:ext uri="{DCECCB84-F9BA-43D5-87BE-67443E8EF086}">
      <p15:sldGuideLst xmlns:p15="http://schemas.microsoft.com/office/powerpoint/2012/main">
        <p15:guide id="1" orient="horz" pos="4200">
          <p15:clr>
            <a:srgbClr val="FBAE40"/>
          </p15:clr>
        </p15:guide>
        <p15:guide id="2" pos="7536">
          <p15:clr>
            <a:srgbClr val="FBAE40"/>
          </p15:clr>
        </p15:guide>
        <p15:guide id="3" pos="48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694131595"/>
      </p:ext>
    </p:extLst>
  </p:cSld>
  <p:clrMapOvr>
    <a:masterClrMapping/>
  </p:clrMapOvr>
  <p:extLst>
    <p:ext uri="{DCECCB84-F9BA-43D5-87BE-67443E8EF086}">
      <p15:sldGuideLst xmlns:p15="http://schemas.microsoft.com/office/powerpoint/2012/main">
        <p15:guide id="1" orient="horz" pos="4200">
          <p15:clr>
            <a:srgbClr val="FBAE40"/>
          </p15:clr>
        </p15:guide>
        <p15:guide id="2" pos="7536">
          <p15:clr>
            <a:srgbClr val="FBAE40"/>
          </p15:clr>
        </p15:guide>
        <p15:guide id="3" pos="69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4066671341"/>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p15:clr>
            <a:srgbClr val="FBAE40"/>
          </p15:clr>
        </p15:guide>
        <p15:guide id="3" orient="horz" pos="42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692044078"/>
      </p:ext>
    </p:extLst>
  </p:cSld>
  <p:clrMapOvr>
    <a:masterClrMapping/>
  </p:clrMapOvr>
  <p:extLst>
    <p:ext uri="{DCECCB84-F9BA-43D5-87BE-67443E8EF086}">
      <p15:sldGuideLst xmlns:p15="http://schemas.microsoft.com/office/powerpoint/2012/main">
        <p15:guide id="1" orient="horz" pos="672">
          <p15:clr>
            <a:srgbClr val="FBAE40"/>
          </p15:clr>
        </p15:guide>
        <p15:guide id="2" pos="144">
          <p15:clr>
            <a:srgbClr val="FBAE40"/>
          </p15:clr>
        </p15:guide>
        <p15:guide id="3" orient="horz" pos="4224">
          <p15:clr>
            <a:srgbClr val="FBAE40"/>
          </p15:clr>
        </p15:guide>
        <p15:guide id="4" pos="120">
          <p15:clr>
            <a:srgbClr val="FBAE40"/>
          </p15:clr>
        </p15:guide>
        <p15:guide id="5" orient="horz" pos="42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955111"/>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271915"/>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3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0883-0DF4-4FD3-9683-6C40FB0BEA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8A9BE-48BE-40F6-B200-F6481C1E1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C2C28-62F4-4D50-9557-FA438AEAF27C}"/>
              </a:ext>
            </a:extLst>
          </p:cNvPr>
          <p:cNvSpPr>
            <a:spLocks noGrp="1"/>
          </p:cNvSpPr>
          <p:nvPr>
            <p:ph type="dt" sz="half" idx="10"/>
          </p:nvPr>
        </p:nvSpPr>
        <p:spPr/>
        <p:txBody>
          <a:bodyPr/>
          <a:lstStyle/>
          <a:p>
            <a:fld id="{95D6CE37-DF7C-4C57-8325-16B727DA70C2}" type="datetimeFigureOut">
              <a:rPr lang="en-US" smtClean="0"/>
              <a:t>4/1/2021</a:t>
            </a:fld>
            <a:endParaRPr lang="en-US"/>
          </a:p>
        </p:txBody>
      </p:sp>
      <p:sp>
        <p:nvSpPr>
          <p:cNvPr id="5" name="Footer Placeholder 4">
            <a:extLst>
              <a:ext uri="{FF2B5EF4-FFF2-40B4-BE49-F238E27FC236}">
                <a16:creationId xmlns:a16="http://schemas.microsoft.com/office/drawing/2014/main" id="{6AA47C40-C020-44EC-A67A-DFBB9C4B9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FD7BF-AC95-41D5-B2B6-C63DD7E7DAE1}"/>
              </a:ext>
            </a:extLst>
          </p:cNvPr>
          <p:cNvSpPr>
            <a:spLocks noGrp="1"/>
          </p:cNvSpPr>
          <p:nvPr>
            <p:ph type="sldNum" sz="quarter" idx="12"/>
          </p:nvPr>
        </p:nvSpPr>
        <p:spPr/>
        <p:txBody>
          <a:bodyPr/>
          <a:lstStyle/>
          <a:p>
            <a:fld id="{48D99AFC-394A-4560-BFF2-CA8A7F7EA183}" type="slidenum">
              <a:rPr lang="en-US" smtClean="0"/>
              <a:t>‹#›</a:t>
            </a:fld>
            <a:endParaRPr lang="en-US"/>
          </a:p>
        </p:txBody>
      </p:sp>
    </p:spTree>
    <p:extLst>
      <p:ext uri="{BB962C8B-B14F-4D97-AF65-F5344CB8AC3E}">
        <p14:creationId xmlns:p14="http://schemas.microsoft.com/office/powerpoint/2010/main" val="377337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 id="214748372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7954497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3390/rs8060502" TargetMode="External"/><Relationship Id="rId7" Type="http://schemas.openxmlformats.org/officeDocument/2006/relationships/hyperlink" Target="https://doi.org/10.1016/j.jag.2020.102285" TargetMode="External"/><Relationship Id="rId2" Type="http://schemas.openxmlformats.org/officeDocument/2006/relationships/hyperlink" Target="https://doi.org/10.1023/B:CLIM.0000013684.13621.1f" TargetMode="External"/><Relationship Id="rId1" Type="http://schemas.openxmlformats.org/officeDocument/2006/relationships/slideLayout" Target="../slideLayouts/slideLayout25.xml"/><Relationship Id="rId6" Type="http://schemas.openxmlformats.org/officeDocument/2006/relationships/hyperlink" Target="https://doi.org/10.3390/ijgi7100397" TargetMode="External"/><Relationship Id="rId5" Type="http://schemas.openxmlformats.org/officeDocument/2006/relationships/hyperlink" Target="https://doi.org/10.1016/j.agrformet.2012.09.012" TargetMode="External"/><Relationship Id="rId4" Type="http://schemas.openxmlformats.org/officeDocument/2006/relationships/hyperlink" Target="https://doi.org/10.1080/02626667.2017.137285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5596" y="5751134"/>
            <a:ext cx="2408032" cy="338554"/>
          </a:xfrm>
          <a:prstGeom prst="rect">
            <a:avLst/>
          </a:prstGeom>
        </p:spPr>
        <p:txBody>
          <a:bodyPr wrap="none" lIns="91440" tIns="45720" rIns="91440" bIns="45720" anchor="t">
            <a:spAutoFit/>
          </a:bodyPr>
          <a:lstStyle/>
          <a:p>
            <a:r>
              <a:rPr lang="en-US" sz="1600">
                <a:solidFill>
                  <a:srgbClr val="54AEB2"/>
                </a:solidFill>
                <a:latin typeface="Century Gothic"/>
              </a:rPr>
              <a:t>Colorado – Fort Collins</a:t>
            </a:r>
            <a:endParaRPr lang="en-US" err="1">
              <a:solidFill>
                <a:srgbClr val="54AEB2"/>
              </a:solidFill>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54AEB2"/>
                </a:solidFill>
                <a:latin typeface="Century Gothic"/>
              </a:rPr>
              <a:t>Colorado River Basin</a:t>
            </a:r>
            <a:endParaRPr lang="en-US" sz="3700" spc="0" baseline="0">
              <a:solidFill>
                <a:srgbClr val="54AEB2"/>
              </a:solidFill>
            </a:endParaRPr>
          </a:p>
          <a:p>
            <a:pPr algn="l"/>
            <a:r>
              <a:rPr lang="en-US" sz="2800" b="0" spc="0">
                <a:solidFill>
                  <a:srgbClr val="54AEB2"/>
                </a:solidFill>
              </a:rPr>
              <a:t>Water Resources</a:t>
            </a:r>
            <a:endParaRPr lang="en-US" sz="2800" b="0" spc="0" baseline="0">
              <a:solidFill>
                <a:srgbClr val="54AEB2"/>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Pairing Phenology Citizen Science Observations with NASA Earth Observations to Monitor Riparian Vegetation </a:t>
            </a:r>
            <a:endParaRPr lang="en-US">
              <a:solidFill>
                <a:schemeClr val="tx1">
                  <a:lumMod val="75000"/>
                  <a:lumOff val="25000"/>
                </a:schemeClr>
              </a:solidFill>
            </a:endParaRPr>
          </a:p>
        </p:txBody>
      </p:sp>
      <p:sp>
        <p:nvSpPr>
          <p:cNvPr id="5" name="TextBox 4"/>
          <p:cNvSpPr txBox="1"/>
          <p:nvPr/>
        </p:nvSpPr>
        <p:spPr>
          <a:xfrm>
            <a:off x="6102086" y="4960968"/>
            <a:ext cx="5533961"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Tyler Pantle, Camille Blose, Brenna Challis, Daniel Dominguez</a:t>
            </a:r>
            <a:endParaRPr lang="en-US">
              <a:solidFill>
                <a:schemeClr val="tx1">
                  <a:lumMod val="75000"/>
                  <a:lumOff val="25000"/>
                </a:schemeClr>
              </a:solidFill>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row: Right 30">
            <a:extLst>
              <a:ext uri="{FF2B5EF4-FFF2-40B4-BE49-F238E27FC236}">
                <a16:creationId xmlns:a16="http://schemas.microsoft.com/office/drawing/2014/main" id="{86334748-74A7-214B-ABED-32A395E8FBFB}"/>
              </a:ext>
            </a:extLst>
          </p:cNvPr>
          <p:cNvSpPr/>
          <p:nvPr/>
        </p:nvSpPr>
        <p:spPr>
          <a:xfrm rot="20350016">
            <a:off x="5819030" y="4274905"/>
            <a:ext cx="484386" cy="369245"/>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30">
            <a:extLst>
              <a:ext uri="{FF2B5EF4-FFF2-40B4-BE49-F238E27FC236}">
                <a16:creationId xmlns:a16="http://schemas.microsoft.com/office/drawing/2014/main" id="{62FE5FFB-7C0E-2449-A1D5-C9E47EB8C1D3}"/>
              </a:ext>
            </a:extLst>
          </p:cNvPr>
          <p:cNvSpPr/>
          <p:nvPr/>
        </p:nvSpPr>
        <p:spPr>
          <a:xfrm rot="1181136">
            <a:off x="5811839" y="3089546"/>
            <a:ext cx="484386" cy="369245"/>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0">
            <a:extLst>
              <a:ext uri="{FF2B5EF4-FFF2-40B4-BE49-F238E27FC236}">
                <a16:creationId xmlns:a16="http://schemas.microsoft.com/office/drawing/2014/main" id="{1EC497FB-B71A-2744-9F77-738BA5498B6F}"/>
              </a:ext>
            </a:extLst>
          </p:cNvPr>
          <p:cNvSpPr/>
          <p:nvPr/>
        </p:nvSpPr>
        <p:spPr>
          <a:xfrm rot="1198278">
            <a:off x="2871693" y="4254171"/>
            <a:ext cx="484386" cy="369245"/>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0">
            <a:extLst>
              <a:ext uri="{FF2B5EF4-FFF2-40B4-BE49-F238E27FC236}">
                <a16:creationId xmlns:a16="http://schemas.microsoft.com/office/drawing/2014/main" id="{9B3AB202-ACFA-694D-B5F0-7A5869925271}"/>
              </a:ext>
            </a:extLst>
          </p:cNvPr>
          <p:cNvSpPr/>
          <p:nvPr/>
        </p:nvSpPr>
        <p:spPr>
          <a:xfrm rot="20508120">
            <a:off x="2874642" y="3044471"/>
            <a:ext cx="484386" cy="369245"/>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8817" y="474231"/>
            <a:ext cx="9714175" cy="419100"/>
          </a:xfrm>
          <a:prstGeom prst="rect">
            <a:avLst/>
          </a:prstGeom>
        </p:spPr>
        <p:txBody>
          <a:bodyPr wrap="square" lIns="91440" tIns="45720" rIns="91440" bIns="45720" anchor="ctr">
            <a:noAutofit/>
          </a:bodyPr>
          <a:lstStyle/>
          <a:p>
            <a:pPr lvl="0"/>
            <a:r>
              <a:rPr lang="en-US" sz="4000" b="1">
                <a:solidFill>
                  <a:srgbClr val="54AEB2"/>
                </a:solidFill>
                <a:latin typeface="Century Gothic" panose="020F0302020204030204"/>
              </a:rPr>
              <a:t>Methodology</a:t>
            </a:r>
          </a:p>
        </p:txBody>
      </p:sp>
      <p:sp>
        <p:nvSpPr>
          <p:cNvPr id="21" name="Rectangle: Rounded Corners 20">
            <a:extLst>
              <a:ext uri="{FF2B5EF4-FFF2-40B4-BE49-F238E27FC236}">
                <a16:creationId xmlns:a16="http://schemas.microsoft.com/office/drawing/2014/main" id="{1727BED4-BE4D-42B0-963F-F85888EB98D8}"/>
              </a:ext>
            </a:extLst>
          </p:cNvPr>
          <p:cNvSpPr/>
          <p:nvPr/>
        </p:nvSpPr>
        <p:spPr>
          <a:xfrm>
            <a:off x="258817" y="3138983"/>
            <a:ext cx="2661125" cy="1348130"/>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Filter NPN data based on presence and frequency of observations</a:t>
            </a:r>
          </a:p>
        </p:txBody>
      </p:sp>
      <p:sp>
        <p:nvSpPr>
          <p:cNvPr id="40" name="Arrow: Pentagon 39">
            <a:extLst>
              <a:ext uri="{FF2B5EF4-FFF2-40B4-BE49-F238E27FC236}">
                <a16:creationId xmlns:a16="http://schemas.microsoft.com/office/drawing/2014/main" id="{2C4182C8-0C79-4CF8-BE37-A75A4C48805F}"/>
              </a:ext>
            </a:extLst>
          </p:cNvPr>
          <p:cNvSpPr/>
          <p:nvPr/>
        </p:nvSpPr>
        <p:spPr>
          <a:xfrm>
            <a:off x="3749920" y="1487559"/>
            <a:ext cx="1821790" cy="915045"/>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 Processing</a:t>
            </a:r>
            <a:endParaRPr lang="en-US">
              <a:latin typeface="Century Gothic"/>
            </a:endParaRPr>
          </a:p>
        </p:txBody>
      </p:sp>
      <p:sp>
        <p:nvSpPr>
          <p:cNvPr id="41" name="Arrow: Pentagon 40">
            <a:extLst>
              <a:ext uri="{FF2B5EF4-FFF2-40B4-BE49-F238E27FC236}">
                <a16:creationId xmlns:a16="http://schemas.microsoft.com/office/drawing/2014/main" id="{7F93DF2B-432D-443E-8ED6-C1F4C6221F79}"/>
              </a:ext>
            </a:extLst>
          </p:cNvPr>
          <p:cNvSpPr/>
          <p:nvPr/>
        </p:nvSpPr>
        <p:spPr>
          <a:xfrm>
            <a:off x="712026" y="1487559"/>
            <a:ext cx="1820524" cy="917581"/>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Data Acquisition</a:t>
            </a:r>
            <a:endParaRPr lang="en-US">
              <a:latin typeface="Century Gothic"/>
            </a:endParaRPr>
          </a:p>
        </p:txBody>
      </p:sp>
      <p:sp>
        <p:nvSpPr>
          <p:cNvPr id="42" name="Rectangle 41">
            <a:extLst>
              <a:ext uri="{FF2B5EF4-FFF2-40B4-BE49-F238E27FC236}">
                <a16:creationId xmlns:a16="http://schemas.microsoft.com/office/drawing/2014/main" id="{1D2A795D-9239-424F-8EB9-20E27525CFA5}"/>
              </a:ext>
            </a:extLst>
          </p:cNvPr>
          <p:cNvSpPr/>
          <p:nvPr/>
        </p:nvSpPr>
        <p:spPr>
          <a:xfrm>
            <a:off x="9838265" y="1487559"/>
            <a:ext cx="1824441" cy="916313"/>
          </a:xfrm>
          <a:prstGeom prst="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Analysis</a:t>
            </a:r>
            <a:endParaRPr lang="en-US">
              <a:latin typeface="Century Gothic"/>
            </a:endParaRPr>
          </a:p>
        </p:txBody>
      </p:sp>
      <p:sp>
        <p:nvSpPr>
          <p:cNvPr id="43" name="Arrow: Pentagon 42">
            <a:extLst>
              <a:ext uri="{FF2B5EF4-FFF2-40B4-BE49-F238E27FC236}">
                <a16:creationId xmlns:a16="http://schemas.microsoft.com/office/drawing/2014/main" id="{E7B4B0E2-6502-49D1-B03A-96789D47D330}"/>
              </a:ext>
            </a:extLst>
          </p:cNvPr>
          <p:cNvSpPr/>
          <p:nvPr/>
        </p:nvSpPr>
        <p:spPr>
          <a:xfrm>
            <a:off x="6789079" y="1487559"/>
            <a:ext cx="1831816" cy="905019"/>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Visualization</a:t>
            </a:r>
          </a:p>
        </p:txBody>
      </p:sp>
      <p:sp>
        <p:nvSpPr>
          <p:cNvPr id="36" name="Rectangle: Rounded Corners 10">
            <a:extLst>
              <a:ext uri="{FF2B5EF4-FFF2-40B4-BE49-F238E27FC236}">
                <a16:creationId xmlns:a16="http://schemas.microsoft.com/office/drawing/2014/main" id="{BAB48E60-C868-6643-BA0C-6D449C3CFBD2}"/>
              </a:ext>
            </a:extLst>
          </p:cNvPr>
          <p:cNvSpPr/>
          <p:nvPr/>
        </p:nvSpPr>
        <p:spPr>
          <a:xfrm>
            <a:off x="9604204" y="2975320"/>
            <a:ext cx="2292565" cy="1678843"/>
          </a:xfrm>
          <a:prstGeom prst="roundRect">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Combine end products and analyze for phenology trends</a:t>
            </a:r>
          </a:p>
        </p:txBody>
      </p:sp>
      <p:sp>
        <p:nvSpPr>
          <p:cNvPr id="49" name="Rectangle: Rounded Corners 23">
            <a:extLst>
              <a:ext uri="{FF2B5EF4-FFF2-40B4-BE49-F238E27FC236}">
                <a16:creationId xmlns:a16="http://schemas.microsoft.com/office/drawing/2014/main" id="{8BDCA95A-AD96-D34A-875D-9ECE03B9A58F}"/>
              </a:ext>
            </a:extLst>
          </p:cNvPr>
          <p:cNvSpPr/>
          <p:nvPr/>
        </p:nvSpPr>
        <p:spPr>
          <a:xfrm>
            <a:off x="6352127" y="3138983"/>
            <a:ext cx="2673857" cy="1348130"/>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Separately plot NDVI/EVI metrics and phenophase event timeline for final sites</a:t>
            </a:r>
          </a:p>
        </p:txBody>
      </p:sp>
      <p:sp>
        <p:nvSpPr>
          <p:cNvPr id="50" name="Arrow: Right 30">
            <a:extLst>
              <a:ext uri="{FF2B5EF4-FFF2-40B4-BE49-F238E27FC236}">
                <a16:creationId xmlns:a16="http://schemas.microsoft.com/office/drawing/2014/main" id="{04883FC3-4C96-994B-B5FC-36330CFCF99F}"/>
              </a:ext>
            </a:extLst>
          </p:cNvPr>
          <p:cNvSpPr/>
          <p:nvPr/>
        </p:nvSpPr>
        <p:spPr>
          <a:xfrm>
            <a:off x="9072901" y="3685920"/>
            <a:ext cx="484386" cy="369245"/>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26">
            <a:extLst>
              <a:ext uri="{FF2B5EF4-FFF2-40B4-BE49-F238E27FC236}">
                <a16:creationId xmlns:a16="http://schemas.microsoft.com/office/drawing/2014/main" id="{6F200CDB-5AF4-B944-B6D2-5C2FF61B5B69}"/>
              </a:ext>
            </a:extLst>
          </p:cNvPr>
          <p:cNvSpPr/>
          <p:nvPr/>
        </p:nvSpPr>
        <p:spPr>
          <a:xfrm>
            <a:off x="3363525" y="4055165"/>
            <a:ext cx="2486813" cy="1066598"/>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Visually select sites with high proportion of vegetation cover within a 30 m pixel</a:t>
            </a:r>
          </a:p>
        </p:txBody>
      </p:sp>
      <p:sp>
        <p:nvSpPr>
          <p:cNvPr id="52" name="Rectangle: Rounded Corners 18">
            <a:extLst>
              <a:ext uri="{FF2B5EF4-FFF2-40B4-BE49-F238E27FC236}">
                <a16:creationId xmlns:a16="http://schemas.microsoft.com/office/drawing/2014/main" id="{F23C2CEC-5BB1-6D40-AE7E-19529EE27A3B}"/>
              </a:ext>
            </a:extLst>
          </p:cNvPr>
          <p:cNvSpPr/>
          <p:nvPr/>
        </p:nvSpPr>
        <p:spPr>
          <a:xfrm>
            <a:off x="3366806" y="2622473"/>
            <a:ext cx="2480253" cy="1074854"/>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rPr>
              <a:t>Reclassify phenophase  </a:t>
            </a:r>
            <a:r>
              <a:rPr lang="en-US" sz="1400">
                <a:latin typeface="Century Gothic"/>
                <a:ea typeface="+mn-lt"/>
                <a:cs typeface="+mn-lt"/>
              </a:rPr>
              <a:t>values to categorical descriptions</a:t>
            </a:r>
            <a:endParaRPr lang="en-US" sz="1400">
              <a:latin typeface="Calibri" panose="020F0502020204030204"/>
              <a:cs typeface="Calibri" panose="020F0502020204030204"/>
            </a:endParaRPr>
          </a:p>
        </p:txBody>
      </p:sp>
    </p:spTree>
    <p:extLst>
      <p:ext uri="{BB962C8B-B14F-4D97-AF65-F5344CB8AC3E}">
        <p14:creationId xmlns:p14="http://schemas.microsoft.com/office/powerpoint/2010/main" val="136786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ssolve">
                                      <p:cBhvr>
                                        <p:cTn id="32" dur="500"/>
                                        <p:tgtEl>
                                          <p:spTgt spid="3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dissolve">
                                      <p:cBhvr>
                                        <p:cTn id="35" dur="500"/>
                                        <p:tgtEl>
                                          <p:spTgt spid="3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dissolve">
                                      <p:cBhvr>
                                        <p:cTn id="38" dur="500"/>
                                        <p:tgtEl>
                                          <p:spTgt spid="5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dissolve">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dissolve">
                                      <p:cBhvr>
                                        <p:cTn id="46" dur="500"/>
                                        <p:tgtEl>
                                          <p:spTgt spid="4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dissolve">
                                      <p:cBhvr>
                                        <p:cTn id="49" dur="500"/>
                                        <p:tgtEl>
                                          <p:spTgt spid="3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dissolv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dissolve">
                                      <p:cBhvr>
                                        <p:cTn id="57" dur="500"/>
                                        <p:tgtEl>
                                          <p:spTgt spid="5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dissolve">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 grpId="0" animBg="1"/>
      <p:bldP spid="38" grpId="0" animBg="1"/>
      <p:bldP spid="39" grpId="0" animBg="1"/>
      <p:bldP spid="21" grpId="0" animBg="1"/>
      <p:bldP spid="40" grpId="0" animBg="1"/>
      <p:bldP spid="41" grpId="0" animBg="1"/>
      <p:bldP spid="42" grpId="0" animBg="1"/>
      <p:bldP spid="43" grpId="0" animBg="1"/>
      <p:bldP spid="36" grpId="0" animBg="1"/>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817" y="474231"/>
            <a:ext cx="9714175" cy="419100"/>
          </a:xfrm>
          <a:prstGeom prst="rect">
            <a:avLst/>
          </a:prstGeom>
        </p:spPr>
        <p:txBody>
          <a:bodyPr wrap="square" lIns="91440" tIns="45720" rIns="91440" bIns="45720" anchor="ctr">
            <a:noAutofit/>
          </a:bodyPr>
          <a:lstStyle/>
          <a:p>
            <a:pPr lvl="0"/>
            <a:r>
              <a:rPr lang="en-US" sz="4000" b="1">
                <a:solidFill>
                  <a:srgbClr val="54AEB2"/>
                </a:solidFill>
                <a:latin typeface="Century Gothic" panose="020F0302020204030204"/>
              </a:rPr>
              <a:t>Methodology</a:t>
            </a:r>
          </a:p>
        </p:txBody>
      </p:sp>
      <p:sp>
        <p:nvSpPr>
          <p:cNvPr id="21" name="Rectangle: Rounded Corners 20">
            <a:extLst>
              <a:ext uri="{FF2B5EF4-FFF2-40B4-BE49-F238E27FC236}">
                <a16:creationId xmlns:a16="http://schemas.microsoft.com/office/drawing/2014/main" id="{1727BED4-BE4D-42B0-963F-F85888EB98D8}"/>
              </a:ext>
            </a:extLst>
          </p:cNvPr>
          <p:cNvSpPr/>
          <p:nvPr/>
        </p:nvSpPr>
        <p:spPr>
          <a:xfrm>
            <a:off x="258817" y="3420533"/>
            <a:ext cx="2661125" cy="1348130"/>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Filter NPN data based on presence and frequency of observations</a:t>
            </a:r>
          </a:p>
        </p:txBody>
      </p:sp>
      <p:sp>
        <p:nvSpPr>
          <p:cNvPr id="40" name="Arrow: Pentagon 39">
            <a:extLst>
              <a:ext uri="{FF2B5EF4-FFF2-40B4-BE49-F238E27FC236}">
                <a16:creationId xmlns:a16="http://schemas.microsoft.com/office/drawing/2014/main" id="{2C4182C8-0C79-4CF8-BE37-A75A4C48805F}"/>
              </a:ext>
            </a:extLst>
          </p:cNvPr>
          <p:cNvSpPr/>
          <p:nvPr/>
        </p:nvSpPr>
        <p:spPr>
          <a:xfrm>
            <a:off x="3749920" y="1488827"/>
            <a:ext cx="1821790" cy="915045"/>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 Processing</a:t>
            </a:r>
            <a:endParaRPr lang="en-US">
              <a:latin typeface="Century Gothic"/>
            </a:endParaRPr>
          </a:p>
        </p:txBody>
      </p:sp>
      <p:sp>
        <p:nvSpPr>
          <p:cNvPr id="41" name="Arrow: Pentagon 40">
            <a:extLst>
              <a:ext uri="{FF2B5EF4-FFF2-40B4-BE49-F238E27FC236}">
                <a16:creationId xmlns:a16="http://schemas.microsoft.com/office/drawing/2014/main" id="{7F93DF2B-432D-443E-8ED6-C1F4C6221F79}"/>
              </a:ext>
            </a:extLst>
          </p:cNvPr>
          <p:cNvSpPr/>
          <p:nvPr/>
        </p:nvSpPr>
        <p:spPr>
          <a:xfrm>
            <a:off x="712026" y="1487559"/>
            <a:ext cx="1820524" cy="917581"/>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Data Acquisition</a:t>
            </a:r>
            <a:endParaRPr lang="en-US">
              <a:latin typeface="Century Gothic"/>
            </a:endParaRPr>
          </a:p>
        </p:txBody>
      </p:sp>
      <p:sp>
        <p:nvSpPr>
          <p:cNvPr id="42" name="Rectangle 41">
            <a:extLst>
              <a:ext uri="{FF2B5EF4-FFF2-40B4-BE49-F238E27FC236}">
                <a16:creationId xmlns:a16="http://schemas.microsoft.com/office/drawing/2014/main" id="{1D2A795D-9239-424F-8EB9-20E27525CFA5}"/>
              </a:ext>
            </a:extLst>
          </p:cNvPr>
          <p:cNvSpPr/>
          <p:nvPr/>
        </p:nvSpPr>
        <p:spPr>
          <a:xfrm>
            <a:off x="9838265" y="1488193"/>
            <a:ext cx="1824441" cy="916313"/>
          </a:xfrm>
          <a:prstGeom prst="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Analysis</a:t>
            </a:r>
            <a:endParaRPr lang="en-US">
              <a:latin typeface="Century Gothic"/>
            </a:endParaRPr>
          </a:p>
        </p:txBody>
      </p:sp>
      <p:sp>
        <p:nvSpPr>
          <p:cNvPr id="43" name="Arrow: Pentagon 42">
            <a:extLst>
              <a:ext uri="{FF2B5EF4-FFF2-40B4-BE49-F238E27FC236}">
                <a16:creationId xmlns:a16="http://schemas.microsoft.com/office/drawing/2014/main" id="{E7B4B0E2-6502-49D1-B03A-96789D47D330}"/>
              </a:ext>
            </a:extLst>
          </p:cNvPr>
          <p:cNvSpPr/>
          <p:nvPr/>
        </p:nvSpPr>
        <p:spPr>
          <a:xfrm>
            <a:off x="6789079" y="1493840"/>
            <a:ext cx="1831816" cy="905019"/>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Visualization</a:t>
            </a:r>
          </a:p>
        </p:txBody>
      </p:sp>
      <p:sp>
        <p:nvSpPr>
          <p:cNvPr id="36" name="Rectangle: Rounded Corners 10">
            <a:extLst>
              <a:ext uri="{FF2B5EF4-FFF2-40B4-BE49-F238E27FC236}">
                <a16:creationId xmlns:a16="http://schemas.microsoft.com/office/drawing/2014/main" id="{BAB48E60-C868-6643-BA0C-6D449C3CFBD2}"/>
              </a:ext>
            </a:extLst>
          </p:cNvPr>
          <p:cNvSpPr/>
          <p:nvPr/>
        </p:nvSpPr>
        <p:spPr>
          <a:xfrm>
            <a:off x="9604204" y="3255177"/>
            <a:ext cx="2292565" cy="1678843"/>
          </a:xfrm>
          <a:prstGeom prst="roundRect">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Combine end products and analyze for phenology trends</a:t>
            </a:r>
          </a:p>
        </p:txBody>
      </p:sp>
      <p:sp>
        <p:nvSpPr>
          <p:cNvPr id="49" name="Rectangle: Rounded Corners 23">
            <a:extLst>
              <a:ext uri="{FF2B5EF4-FFF2-40B4-BE49-F238E27FC236}">
                <a16:creationId xmlns:a16="http://schemas.microsoft.com/office/drawing/2014/main" id="{8BDCA95A-AD96-D34A-875D-9ECE03B9A58F}"/>
              </a:ext>
            </a:extLst>
          </p:cNvPr>
          <p:cNvSpPr/>
          <p:nvPr/>
        </p:nvSpPr>
        <p:spPr>
          <a:xfrm>
            <a:off x="6352127" y="3420533"/>
            <a:ext cx="2673857" cy="1348130"/>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Separately plot NDVI/EVI metrics and phenophase event timeline for final sites</a:t>
            </a:r>
          </a:p>
        </p:txBody>
      </p:sp>
      <p:sp>
        <p:nvSpPr>
          <p:cNvPr id="51" name="Rectangle: Rounded Corners 26">
            <a:extLst>
              <a:ext uri="{FF2B5EF4-FFF2-40B4-BE49-F238E27FC236}">
                <a16:creationId xmlns:a16="http://schemas.microsoft.com/office/drawing/2014/main" id="{6F200CDB-5AF4-B944-B6D2-5C2FF61B5B69}"/>
              </a:ext>
            </a:extLst>
          </p:cNvPr>
          <p:cNvSpPr/>
          <p:nvPr/>
        </p:nvSpPr>
        <p:spPr>
          <a:xfrm>
            <a:off x="3363525" y="4275682"/>
            <a:ext cx="2486813" cy="1066598"/>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Visually select sites with high proportion of vegetation cover within a 30 m pixel</a:t>
            </a:r>
          </a:p>
        </p:txBody>
      </p:sp>
      <p:sp>
        <p:nvSpPr>
          <p:cNvPr id="52" name="Rectangle: Rounded Corners 18">
            <a:extLst>
              <a:ext uri="{FF2B5EF4-FFF2-40B4-BE49-F238E27FC236}">
                <a16:creationId xmlns:a16="http://schemas.microsoft.com/office/drawing/2014/main" id="{F23C2CEC-5BB1-6D40-AE7E-19529EE27A3B}"/>
              </a:ext>
            </a:extLst>
          </p:cNvPr>
          <p:cNvSpPr/>
          <p:nvPr/>
        </p:nvSpPr>
        <p:spPr>
          <a:xfrm>
            <a:off x="3366806" y="2842990"/>
            <a:ext cx="2480253" cy="1074854"/>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rPr>
              <a:t>Reclassify phenophase   </a:t>
            </a:r>
            <a:r>
              <a:rPr lang="en-US" sz="1400">
                <a:latin typeface="Century Gothic"/>
                <a:ea typeface="+mn-lt"/>
                <a:cs typeface="+mn-lt"/>
              </a:rPr>
              <a:t>values to categorical descriptions</a:t>
            </a:r>
            <a:endParaRPr lang="en-US" sz="1400">
              <a:latin typeface="Calibri" panose="020F0502020204030204"/>
              <a:cs typeface="Calibri" panose="020F0502020204030204"/>
            </a:endParaRPr>
          </a:p>
        </p:txBody>
      </p:sp>
      <p:cxnSp>
        <p:nvCxnSpPr>
          <p:cNvPr id="4" name="Elbow Connector 3">
            <a:extLst>
              <a:ext uri="{FF2B5EF4-FFF2-40B4-BE49-F238E27FC236}">
                <a16:creationId xmlns:a16="http://schemas.microsoft.com/office/drawing/2014/main" id="{A3BA7B80-60D5-384F-AF82-72652D7874A0}"/>
              </a:ext>
            </a:extLst>
          </p:cNvPr>
          <p:cNvCxnSpPr>
            <a:stCxn id="21" idx="3"/>
            <a:endCxn id="52" idx="1"/>
          </p:cNvCxnSpPr>
          <p:nvPr/>
        </p:nvCxnSpPr>
        <p:spPr>
          <a:xfrm flipV="1">
            <a:off x="2919942" y="3380417"/>
            <a:ext cx="446864" cy="714181"/>
          </a:xfrm>
          <a:prstGeom prst="bentConnector3">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C7DCEDA2-E26E-2C43-BA55-44CD6BD38B2F}"/>
              </a:ext>
            </a:extLst>
          </p:cNvPr>
          <p:cNvCxnSpPr>
            <a:cxnSpLocks/>
            <a:stCxn id="21" idx="3"/>
            <a:endCxn id="51" idx="1"/>
          </p:cNvCxnSpPr>
          <p:nvPr/>
        </p:nvCxnSpPr>
        <p:spPr>
          <a:xfrm>
            <a:off x="2919942" y="4094598"/>
            <a:ext cx="443583" cy="714383"/>
          </a:xfrm>
          <a:prstGeom prst="bentConnector3">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8209521C-4824-FF47-BA2B-F7074CDA3897}"/>
              </a:ext>
            </a:extLst>
          </p:cNvPr>
          <p:cNvCxnSpPr>
            <a:cxnSpLocks/>
            <a:stCxn id="52" idx="3"/>
            <a:endCxn id="49" idx="1"/>
          </p:cNvCxnSpPr>
          <p:nvPr/>
        </p:nvCxnSpPr>
        <p:spPr>
          <a:xfrm>
            <a:off x="5847059" y="3380417"/>
            <a:ext cx="505068" cy="714181"/>
          </a:xfrm>
          <a:prstGeom prst="bentConnector3">
            <a:avLst>
              <a:gd name="adj1" fmla="val 50000"/>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D7C1A5E1-BBE3-D948-988E-FCA39B81054D}"/>
              </a:ext>
            </a:extLst>
          </p:cNvPr>
          <p:cNvCxnSpPr>
            <a:cxnSpLocks/>
            <a:stCxn id="51" idx="3"/>
            <a:endCxn id="49" idx="1"/>
          </p:cNvCxnSpPr>
          <p:nvPr/>
        </p:nvCxnSpPr>
        <p:spPr>
          <a:xfrm flipV="1">
            <a:off x="5850338" y="4094598"/>
            <a:ext cx="501789" cy="714383"/>
          </a:xfrm>
          <a:prstGeom prst="bentConnector3">
            <a:avLst>
              <a:gd name="adj1" fmla="val 50000"/>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A7E358B-5875-C746-AF8E-67E294034E66}"/>
              </a:ext>
            </a:extLst>
          </p:cNvPr>
          <p:cNvCxnSpPr>
            <a:cxnSpLocks/>
            <a:stCxn id="49" idx="3"/>
            <a:endCxn id="36" idx="1"/>
          </p:cNvCxnSpPr>
          <p:nvPr/>
        </p:nvCxnSpPr>
        <p:spPr>
          <a:xfrm>
            <a:off x="9025984" y="4094598"/>
            <a:ext cx="578220" cy="1"/>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9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25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2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25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25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dissolve">
                                      <p:cBhvr>
                                        <p:cTn id="32" dur="250"/>
                                        <p:tgtEl>
                                          <p:spTgt spid="5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ssolve">
                                      <p:cBhvr>
                                        <p:cTn id="35" dur="250"/>
                                        <p:tgtEl>
                                          <p:spTgt spid="52"/>
                                        </p:tgtEl>
                                      </p:cBhvr>
                                    </p:animEffect>
                                  </p:childTnLst>
                                </p:cTn>
                              </p:par>
                              <p:par>
                                <p:cTn id="36" presetID="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dissolve">
                                      <p:cBhvr>
                                        <p:cTn id="44" dur="250"/>
                                        <p:tgtEl>
                                          <p:spTgt spid="49"/>
                                        </p:tgtEl>
                                      </p:cBhvr>
                                    </p:animEffec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ssolve">
                                      <p:cBhvr>
                                        <p:cTn id="53" dur="250"/>
                                        <p:tgtEl>
                                          <p:spTgt spid="36"/>
                                        </p:tgtEl>
                                      </p:cBhvr>
                                    </p:animEffect>
                                  </p:childTnLst>
                                </p:cTn>
                              </p:par>
                              <p:par>
                                <p:cTn id="54" presetID="1"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 grpId="0" animBg="1"/>
      <p:bldP spid="41" grpId="0" animBg="1"/>
      <p:bldP spid="42" grpId="0" animBg="1"/>
      <p:bldP spid="43" grpId="0" animBg="1"/>
      <p:bldP spid="36" grpId="0" animBg="1"/>
      <p:bldP spid="49"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16AC9-630B-48D7-921B-DB5BFE7C7F3B}"/>
              </a:ext>
            </a:extLst>
          </p:cNvPr>
          <p:cNvSpPr txBox="1"/>
          <p:nvPr/>
        </p:nvSpPr>
        <p:spPr>
          <a:xfrm>
            <a:off x="599089" y="354557"/>
            <a:ext cx="36365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4AEB2"/>
                </a:solidFill>
                <a:latin typeface="Century Gothic"/>
              </a:rPr>
              <a:t>Site Selection</a:t>
            </a:r>
            <a:endParaRPr lang="en-US" sz="4000" b="1">
              <a:solidFill>
                <a:srgbClr val="54AEB2"/>
              </a:solidFill>
              <a:latin typeface="Century Gothic"/>
              <a:cs typeface="Calibri"/>
            </a:endParaRPr>
          </a:p>
        </p:txBody>
      </p:sp>
      <p:graphicFrame>
        <p:nvGraphicFramePr>
          <p:cNvPr id="8" name="Table 8">
            <a:extLst>
              <a:ext uri="{FF2B5EF4-FFF2-40B4-BE49-F238E27FC236}">
                <a16:creationId xmlns:a16="http://schemas.microsoft.com/office/drawing/2014/main" id="{55DC8482-6E14-415C-939B-89369F2B493A}"/>
              </a:ext>
            </a:extLst>
          </p:cNvPr>
          <p:cNvGraphicFramePr>
            <a:graphicFrameLocks noGrp="1"/>
          </p:cNvGraphicFramePr>
          <p:nvPr>
            <p:extLst>
              <p:ext uri="{D42A27DB-BD31-4B8C-83A1-F6EECF244321}">
                <p14:modId xmlns:p14="http://schemas.microsoft.com/office/powerpoint/2010/main" val="1875699720"/>
              </p:ext>
            </p:extLst>
          </p:nvPr>
        </p:nvGraphicFramePr>
        <p:xfrm>
          <a:off x="1269518" y="1191630"/>
          <a:ext cx="9652964" cy="5343878"/>
        </p:xfrm>
        <a:graphic>
          <a:graphicData uri="http://schemas.openxmlformats.org/drawingml/2006/table">
            <a:tbl>
              <a:tblPr firstRow="1" bandRow="1">
                <a:tableStyleId>{F5AB1C69-6EDB-4FF4-983F-18BD219EF322}</a:tableStyleId>
              </a:tblPr>
              <a:tblGrid>
                <a:gridCol w="4826482">
                  <a:extLst>
                    <a:ext uri="{9D8B030D-6E8A-4147-A177-3AD203B41FA5}">
                      <a16:colId xmlns:a16="http://schemas.microsoft.com/office/drawing/2014/main" val="538588840"/>
                    </a:ext>
                  </a:extLst>
                </a:gridCol>
                <a:gridCol w="4826482">
                  <a:extLst>
                    <a:ext uri="{9D8B030D-6E8A-4147-A177-3AD203B41FA5}">
                      <a16:colId xmlns:a16="http://schemas.microsoft.com/office/drawing/2014/main" val="1174484591"/>
                    </a:ext>
                  </a:extLst>
                </a:gridCol>
              </a:tblGrid>
              <a:tr h="346907">
                <a:tc>
                  <a:txBody>
                    <a:bodyPr/>
                    <a:lstStyle/>
                    <a:p>
                      <a:pPr lvl="0" algn="l">
                        <a:lnSpc>
                          <a:spcPct val="100000"/>
                        </a:lnSpc>
                        <a:spcBef>
                          <a:spcPts val="0"/>
                        </a:spcBef>
                        <a:spcAft>
                          <a:spcPts val="0"/>
                        </a:spcAft>
                        <a:buNone/>
                      </a:pPr>
                      <a:r>
                        <a:rPr lang="en-US" sz="1800" u="none" strike="noStrike" noProof="0">
                          <a:solidFill>
                            <a:schemeClr val="tx1">
                              <a:lumMod val="75000"/>
                              <a:lumOff val="25000"/>
                            </a:schemeClr>
                          </a:solidFill>
                          <a:latin typeface="Century Gothic" panose="020B0502020202020204" pitchFamily="34" charset="0"/>
                        </a:rPr>
                        <a:t>Example of a Usable Site</a:t>
                      </a:r>
                    </a:p>
                  </a:txBody>
                  <a:tcPr>
                    <a:solidFill>
                      <a:schemeClr val="bg2"/>
                    </a:solidFill>
                  </a:tcPr>
                </a:tc>
                <a:tc>
                  <a:txBody>
                    <a:bodyPr/>
                    <a:lstStyle/>
                    <a:p>
                      <a:r>
                        <a:rPr lang="en-US">
                          <a:solidFill>
                            <a:schemeClr val="tx1">
                              <a:lumMod val="75000"/>
                              <a:lumOff val="25000"/>
                            </a:schemeClr>
                          </a:solidFill>
                          <a:latin typeface="Century Gothic" panose="020B0502020202020204" pitchFamily="34" charset="0"/>
                        </a:rPr>
                        <a:t>Example of an Unusable Site</a:t>
                      </a:r>
                    </a:p>
                  </a:txBody>
                  <a:tcPr>
                    <a:solidFill>
                      <a:schemeClr val="bg2"/>
                    </a:solidFill>
                  </a:tcPr>
                </a:tc>
                <a:extLst>
                  <a:ext uri="{0D108BD9-81ED-4DB2-BD59-A6C34878D82A}">
                    <a16:rowId xmlns:a16="http://schemas.microsoft.com/office/drawing/2014/main" val="953820196"/>
                  </a:ext>
                </a:extLst>
              </a:tr>
              <a:tr h="3555796">
                <a:tc>
                  <a:txBody>
                    <a:bodyPr/>
                    <a:lstStyle/>
                    <a:p>
                      <a:endParaRPr lang="en-US"/>
                    </a:p>
                  </a:txBody>
                  <a:tcPr>
                    <a:solidFill>
                      <a:schemeClr val="bg2"/>
                    </a:solidFill>
                  </a:tcPr>
                </a:tc>
                <a:tc>
                  <a:txBody>
                    <a:bodyPr/>
                    <a:lstStyle/>
                    <a:p>
                      <a:endParaRPr lang="en-US"/>
                    </a:p>
                  </a:txBody>
                  <a:tcPr>
                    <a:solidFill>
                      <a:schemeClr val="bg2"/>
                    </a:solidFill>
                  </a:tcPr>
                </a:tc>
                <a:extLst>
                  <a:ext uri="{0D108BD9-81ED-4DB2-BD59-A6C34878D82A}">
                    <a16:rowId xmlns:a16="http://schemas.microsoft.com/office/drawing/2014/main" val="3697945252"/>
                  </a:ext>
                </a:extLst>
              </a:tr>
              <a:tr h="1422322">
                <a:tc>
                  <a:txBody>
                    <a:bodyPr/>
                    <a:lstStyle/>
                    <a:p>
                      <a:pPr marL="285750" marR="0" lvl="0" indent="-285750" algn="l">
                        <a:lnSpc>
                          <a:spcPct val="100000"/>
                        </a:lnSpc>
                        <a:spcBef>
                          <a:spcPts val="0"/>
                        </a:spcBef>
                        <a:spcAft>
                          <a:spcPts val="600"/>
                        </a:spcAft>
                        <a:buClr>
                          <a:srgbClr val="54AEB2"/>
                        </a:buClr>
                        <a:buFont typeface="Arial,Sans-Serif"/>
                        <a:buChar char="•"/>
                      </a:pPr>
                      <a:r>
                        <a:rPr lang="en-US" sz="1400" u="none" strike="noStrike" noProof="0">
                          <a:solidFill>
                            <a:schemeClr val="tx1">
                              <a:lumMod val="75000"/>
                              <a:lumOff val="25000"/>
                            </a:schemeClr>
                          </a:solidFill>
                          <a:latin typeface="Century Gothic" panose="020B0502020202020204" pitchFamily="34" charset="0"/>
                        </a:rPr>
                        <a:t>Open space</a:t>
                      </a:r>
                    </a:p>
                    <a:p>
                      <a:pPr marL="285750" marR="0" lvl="0" indent="-285750" algn="l">
                        <a:lnSpc>
                          <a:spcPct val="100000"/>
                        </a:lnSpc>
                        <a:spcBef>
                          <a:spcPts val="0"/>
                        </a:spcBef>
                        <a:spcAft>
                          <a:spcPts val="600"/>
                        </a:spcAft>
                        <a:buClr>
                          <a:srgbClr val="54AEB2"/>
                        </a:buClr>
                        <a:buFont typeface="Arial,Sans-Serif"/>
                        <a:buChar char="•"/>
                      </a:pPr>
                      <a:r>
                        <a:rPr lang="en-US" sz="1400" u="none" strike="noStrike" noProof="0">
                          <a:solidFill>
                            <a:schemeClr val="tx1">
                              <a:lumMod val="75000"/>
                              <a:lumOff val="25000"/>
                            </a:schemeClr>
                          </a:solidFill>
                          <a:latin typeface="Century Gothic" panose="020B0502020202020204" pitchFamily="34" charset="0"/>
                        </a:rPr>
                        <a:t>Good vegetation cover</a:t>
                      </a:r>
                    </a:p>
                    <a:p>
                      <a:pPr marL="285750" marR="0" lvl="0" indent="-285750" algn="l">
                        <a:lnSpc>
                          <a:spcPct val="100000"/>
                        </a:lnSpc>
                        <a:spcBef>
                          <a:spcPts val="0"/>
                        </a:spcBef>
                        <a:spcAft>
                          <a:spcPts val="600"/>
                        </a:spcAft>
                        <a:buClr>
                          <a:srgbClr val="54AEB2"/>
                        </a:buClr>
                        <a:buFont typeface="Arial,Sans-Serif"/>
                        <a:buChar char="•"/>
                      </a:pPr>
                      <a:r>
                        <a:rPr lang="en-US" sz="1400" u="none" strike="noStrike" noProof="0">
                          <a:solidFill>
                            <a:schemeClr val="tx1">
                              <a:lumMod val="75000"/>
                              <a:lumOff val="25000"/>
                            </a:schemeClr>
                          </a:solidFill>
                          <a:latin typeface="Century Gothic" panose="020B0502020202020204" pitchFamily="34" charset="0"/>
                        </a:rPr>
                        <a:t>Away from large human-made structures</a:t>
                      </a:r>
                    </a:p>
                    <a:p>
                      <a:pPr marL="285750" marR="0" lvl="0" indent="-285750" algn="l">
                        <a:lnSpc>
                          <a:spcPct val="100000"/>
                        </a:lnSpc>
                        <a:spcBef>
                          <a:spcPts val="0"/>
                        </a:spcBef>
                        <a:spcAft>
                          <a:spcPts val="600"/>
                        </a:spcAft>
                        <a:buClr>
                          <a:srgbClr val="54AEB2"/>
                        </a:buClr>
                        <a:buFont typeface="Arial,Sans-Serif"/>
                        <a:buChar char="•"/>
                      </a:pPr>
                      <a:r>
                        <a:rPr lang="en-US" sz="1400" u="none" strike="noStrike" noProof="0">
                          <a:solidFill>
                            <a:schemeClr val="tx1">
                              <a:lumMod val="75000"/>
                              <a:lumOff val="25000"/>
                            </a:schemeClr>
                          </a:solidFill>
                          <a:latin typeface="Century Gothic" panose="020B0502020202020204" pitchFamily="34" charset="0"/>
                        </a:rPr>
                        <a:t>Can extract pixel (10-30m) from satellite images</a:t>
                      </a:r>
                      <a:endParaRPr lang="en-US" sz="1400">
                        <a:solidFill>
                          <a:schemeClr val="tx1">
                            <a:lumMod val="75000"/>
                            <a:lumOff val="25000"/>
                          </a:schemeClr>
                        </a:solidFill>
                        <a:latin typeface="Century Gothic" panose="020B0502020202020204" pitchFamily="34" charset="0"/>
                      </a:endParaRPr>
                    </a:p>
                  </a:txBody>
                  <a:tcPr>
                    <a:solidFill>
                      <a:schemeClr val="bg2"/>
                    </a:solidFill>
                  </a:tcPr>
                </a:tc>
                <a:tc>
                  <a:txBody>
                    <a:bodyPr/>
                    <a:lstStyle/>
                    <a:p>
                      <a:pPr marL="285750" marR="0" lvl="0" indent="-285750" algn="l">
                        <a:lnSpc>
                          <a:spcPct val="100000"/>
                        </a:lnSpc>
                        <a:spcBef>
                          <a:spcPts val="0"/>
                        </a:spcBef>
                        <a:spcAft>
                          <a:spcPts val="600"/>
                        </a:spcAft>
                        <a:buClr>
                          <a:srgbClr val="54AEB2"/>
                        </a:buClr>
                        <a:buFont typeface="Arial,Sans-Serif"/>
                        <a:buChar char="•"/>
                      </a:pPr>
                      <a:r>
                        <a:rPr lang="en-US" sz="1400" u="none" strike="noStrike" noProof="0">
                          <a:solidFill>
                            <a:schemeClr val="tx1">
                              <a:lumMod val="75000"/>
                              <a:lumOff val="25000"/>
                            </a:schemeClr>
                          </a:solidFill>
                          <a:latin typeface="Century Gothic" panose="020B0502020202020204" pitchFamily="34" charset="0"/>
                        </a:rPr>
                        <a:t>Urban area</a:t>
                      </a:r>
                    </a:p>
                    <a:p>
                      <a:pPr marL="285750" marR="0" lvl="0" indent="-285750" algn="l">
                        <a:lnSpc>
                          <a:spcPct val="100000"/>
                        </a:lnSpc>
                        <a:spcBef>
                          <a:spcPts val="0"/>
                        </a:spcBef>
                        <a:spcAft>
                          <a:spcPts val="600"/>
                        </a:spcAft>
                        <a:buClr>
                          <a:srgbClr val="54AEB2"/>
                        </a:buClr>
                        <a:buFont typeface="Arial,Sans-Serif"/>
                        <a:buChar char="•"/>
                      </a:pPr>
                      <a:r>
                        <a:rPr lang="en-US" sz="1400" u="none" strike="noStrike" noProof="0">
                          <a:solidFill>
                            <a:schemeClr val="tx1">
                              <a:lumMod val="75000"/>
                              <a:lumOff val="25000"/>
                            </a:schemeClr>
                          </a:solidFill>
                          <a:latin typeface="Century Gothic" panose="020B0502020202020204" pitchFamily="34" charset="0"/>
                        </a:rPr>
                        <a:t>Mostly consists of human-made structures</a:t>
                      </a:r>
                    </a:p>
                    <a:p>
                      <a:pPr marL="285750" marR="0" lvl="0" indent="-285750" algn="l">
                        <a:lnSpc>
                          <a:spcPct val="100000"/>
                        </a:lnSpc>
                        <a:spcBef>
                          <a:spcPts val="0"/>
                        </a:spcBef>
                        <a:spcAft>
                          <a:spcPts val="600"/>
                        </a:spcAft>
                        <a:buClr>
                          <a:srgbClr val="54AEB2"/>
                        </a:buClr>
                        <a:buFont typeface="Arial,Sans-Serif"/>
                        <a:buChar char="•"/>
                      </a:pPr>
                      <a:r>
                        <a:rPr lang="en-US" sz="1400" u="none" strike="noStrike" noProof="0">
                          <a:solidFill>
                            <a:schemeClr val="tx1">
                              <a:lumMod val="75000"/>
                              <a:lumOff val="25000"/>
                            </a:schemeClr>
                          </a:solidFill>
                          <a:latin typeface="Century Gothic" panose="020B0502020202020204" pitchFamily="34" charset="0"/>
                        </a:rPr>
                        <a:t>Vegetation cover too sparse for one pixel (10-30m)</a:t>
                      </a:r>
                      <a:endParaRPr lang="en-US" sz="1400">
                        <a:solidFill>
                          <a:schemeClr val="tx1">
                            <a:lumMod val="75000"/>
                            <a:lumOff val="25000"/>
                          </a:schemeClr>
                        </a:solidFill>
                        <a:latin typeface="Century Gothic" panose="020B0502020202020204" pitchFamily="34" charset="0"/>
                      </a:endParaRPr>
                    </a:p>
                  </a:txBody>
                  <a:tcPr>
                    <a:solidFill>
                      <a:schemeClr val="bg2"/>
                    </a:solidFill>
                  </a:tcPr>
                </a:tc>
                <a:extLst>
                  <a:ext uri="{0D108BD9-81ED-4DB2-BD59-A6C34878D82A}">
                    <a16:rowId xmlns:a16="http://schemas.microsoft.com/office/drawing/2014/main" val="3035481431"/>
                  </a:ext>
                </a:extLst>
              </a:tr>
            </a:tbl>
          </a:graphicData>
        </a:graphic>
      </p:graphicFrame>
      <p:pic>
        <p:nvPicPr>
          <p:cNvPr id="9" name="Picture 9" descr="A picture containing text, green, plant&#10;&#10;Description automatically generated">
            <a:extLst>
              <a:ext uri="{FF2B5EF4-FFF2-40B4-BE49-F238E27FC236}">
                <a16:creationId xmlns:a16="http://schemas.microsoft.com/office/drawing/2014/main" id="{39CFF753-691E-43F3-89D8-8FC6516CA3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6706" y="1629994"/>
            <a:ext cx="3285241" cy="3409476"/>
          </a:xfrm>
          <a:prstGeom prst="rect">
            <a:avLst/>
          </a:prstGeom>
        </p:spPr>
      </p:pic>
      <p:pic>
        <p:nvPicPr>
          <p:cNvPr id="11" name="Picture 11" descr="A picture containing circuit, electronics&#10;&#10;Description automatically generated">
            <a:extLst>
              <a:ext uri="{FF2B5EF4-FFF2-40B4-BE49-F238E27FC236}">
                <a16:creationId xmlns:a16="http://schemas.microsoft.com/office/drawing/2014/main" id="{B5488F24-B4CB-4C30-83AC-58DBB4EA09E5}"/>
              </a:ext>
            </a:extLst>
          </p:cNvPr>
          <p:cNvPicPr>
            <a:picLocks noChangeAspect="1"/>
          </p:cNvPicPr>
          <p:nvPr/>
        </p:nvPicPr>
        <p:blipFill rotWithShape="1">
          <a:blip r:embed="rId4"/>
          <a:srcRect b="8661"/>
          <a:stretch/>
        </p:blipFill>
        <p:spPr>
          <a:xfrm>
            <a:off x="6936520" y="1632393"/>
            <a:ext cx="3290508" cy="3393077"/>
          </a:xfrm>
          <a:prstGeom prst="rect">
            <a:avLst/>
          </a:prstGeom>
        </p:spPr>
      </p:pic>
      <p:sp>
        <p:nvSpPr>
          <p:cNvPr id="15" name="Flowchart: Connector 14">
            <a:extLst>
              <a:ext uri="{FF2B5EF4-FFF2-40B4-BE49-F238E27FC236}">
                <a16:creationId xmlns:a16="http://schemas.microsoft.com/office/drawing/2014/main" id="{55D7FE49-C6E7-485E-99E8-E8C0C8EB0129}"/>
              </a:ext>
            </a:extLst>
          </p:cNvPr>
          <p:cNvSpPr/>
          <p:nvPr/>
        </p:nvSpPr>
        <p:spPr>
          <a:xfrm>
            <a:off x="8547293" y="2949389"/>
            <a:ext cx="74026" cy="7402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E9F55F0-C91B-4586-ACAE-44382CC6D194}"/>
              </a:ext>
            </a:extLst>
          </p:cNvPr>
          <p:cNvSpPr/>
          <p:nvPr/>
        </p:nvSpPr>
        <p:spPr>
          <a:xfrm>
            <a:off x="3778069" y="3021106"/>
            <a:ext cx="74026" cy="7402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1DFF7E2F-A199-449F-A096-3ACCB8358102}"/>
              </a:ext>
            </a:extLst>
          </p:cNvPr>
          <p:cNvSpPr/>
          <p:nvPr/>
        </p:nvSpPr>
        <p:spPr>
          <a:xfrm>
            <a:off x="3607739" y="3612777"/>
            <a:ext cx="74026" cy="7402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23F5B4D-CC54-2E41-BE48-4311AD924D36}"/>
              </a:ext>
            </a:extLst>
          </p:cNvPr>
          <p:cNvGrpSpPr/>
          <p:nvPr/>
        </p:nvGrpSpPr>
        <p:grpSpPr>
          <a:xfrm>
            <a:off x="2136706" y="4499832"/>
            <a:ext cx="364994" cy="534844"/>
            <a:chOff x="2303515" y="1724538"/>
            <a:chExt cx="364994" cy="534844"/>
          </a:xfrm>
        </p:grpSpPr>
        <p:pic>
          <p:nvPicPr>
            <p:cNvPr id="12" name="Graphic 11" descr="Direction">
              <a:extLst>
                <a:ext uri="{FF2B5EF4-FFF2-40B4-BE49-F238E27FC236}">
                  <a16:creationId xmlns:a16="http://schemas.microsoft.com/office/drawing/2014/main" id="{ECCE1819-BB10-7346-B610-D0050254CE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900000">
              <a:off x="2303515" y="1724538"/>
              <a:ext cx="364994" cy="364994"/>
            </a:xfrm>
            <a:prstGeom prst="rect">
              <a:avLst/>
            </a:prstGeom>
          </p:spPr>
        </p:pic>
        <p:sp>
          <p:nvSpPr>
            <p:cNvPr id="13" name="TextBox 12">
              <a:extLst>
                <a:ext uri="{FF2B5EF4-FFF2-40B4-BE49-F238E27FC236}">
                  <a16:creationId xmlns:a16="http://schemas.microsoft.com/office/drawing/2014/main" id="{63906369-F60F-FD49-BF1D-2E4FDB623AF2}"/>
                </a:ext>
              </a:extLst>
            </p:cNvPr>
            <p:cNvSpPr txBox="1"/>
            <p:nvPr/>
          </p:nvSpPr>
          <p:spPr>
            <a:xfrm>
              <a:off x="2327154" y="1920828"/>
              <a:ext cx="317716" cy="338554"/>
            </a:xfrm>
            <a:prstGeom prst="rect">
              <a:avLst/>
            </a:prstGeom>
            <a:noFill/>
          </p:spPr>
          <p:txBody>
            <a:bodyPr wrap="none" rtlCol="0">
              <a:spAutoFit/>
            </a:bodyPr>
            <a:lstStyle/>
            <a:p>
              <a:pPr algn="ctr"/>
              <a:r>
                <a:rPr lang="en-US" sz="1600">
                  <a:solidFill>
                    <a:schemeClr val="bg1"/>
                  </a:solidFill>
                </a:rPr>
                <a:t>N</a:t>
              </a:r>
            </a:p>
          </p:txBody>
        </p:sp>
      </p:grpSp>
      <p:pic>
        <p:nvPicPr>
          <p:cNvPr id="6" name="Picture 5">
            <a:extLst>
              <a:ext uri="{FF2B5EF4-FFF2-40B4-BE49-F238E27FC236}">
                <a16:creationId xmlns:a16="http://schemas.microsoft.com/office/drawing/2014/main" id="{505D8492-728A-2C44-859E-BE9CF4BFD01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233"/>
          <a:stretch/>
        </p:blipFill>
        <p:spPr>
          <a:xfrm>
            <a:off x="6940349" y="1631756"/>
            <a:ext cx="3332925" cy="3407714"/>
          </a:xfrm>
          <a:prstGeom prst="rect">
            <a:avLst/>
          </a:prstGeom>
        </p:spPr>
      </p:pic>
      <p:grpSp>
        <p:nvGrpSpPr>
          <p:cNvPr id="14" name="Group 13">
            <a:extLst>
              <a:ext uri="{FF2B5EF4-FFF2-40B4-BE49-F238E27FC236}">
                <a16:creationId xmlns:a16="http://schemas.microsoft.com/office/drawing/2014/main" id="{F5FA4CA3-C397-E542-9D1E-932A936DC894}"/>
              </a:ext>
            </a:extLst>
          </p:cNvPr>
          <p:cNvGrpSpPr/>
          <p:nvPr/>
        </p:nvGrpSpPr>
        <p:grpSpPr>
          <a:xfrm>
            <a:off x="6936520" y="4575425"/>
            <a:ext cx="364994" cy="534844"/>
            <a:chOff x="2303515" y="1724538"/>
            <a:chExt cx="364994" cy="534844"/>
          </a:xfrm>
        </p:grpSpPr>
        <p:pic>
          <p:nvPicPr>
            <p:cNvPr id="18" name="Graphic 17" descr="Direction">
              <a:extLst>
                <a:ext uri="{FF2B5EF4-FFF2-40B4-BE49-F238E27FC236}">
                  <a16:creationId xmlns:a16="http://schemas.microsoft.com/office/drawing/2014/main" id="{0830F883-7536-8549-B781-D1605F3A75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900000">
              <a:off x="2303515" y="1724538"/>
              <a:ext cx="364994" cy="364994"/>
            </a:xfrm>
            <a:prstGeom prst="rect">
              <a:avLst/>
            </a:prstGeom>
          </p:spPr>
        </p:pic>
        <p:sp>
          <p:nvSpPr>
            <p:cNvPr id="19" name="TextBox 18">
              <a:extLst>
                <a:ext uri="{FF2B5EF4-FFF2-40B4-BE49-F238E27FC236}">
                  <a16:creationId xmlns:a16="http://schemas.microsoft.com/office/drawing/2014/main" id="{795C4FD3-B043-4342-8281-4A39FF0EDBDE}"/>
                </a:ext>
              </a:extLst>
            </p:cNvPr>
            <p:cNvSpPr txBox="1"/>
            <p:nvPr/>
          </p:nvSpPr>
          <p:spPr>
            <a:xfrm>
              <a:off x="2327154" y="1920828"/>
              <a:ext cx="317716" cy="338554"/>
            </a:xfrm>
            <a:prstGeom prst="rect">
              <a:avLst/>
            </a:prstGeom>
            <a:noFill/>
          </p:spPr>
          <p:txBody>
            <a:bodyPr wrap="none" rtlCol="0">
              <a:spAutoFit/>
            </a:bodyPr>
            <a:lstStyle/>
            <a:p>
              <a:pPr algn="ctr"/>
              <a:r>
                <a:rPr lang="en-US" sz="1600">
                  <a:solidFill>
                    <a:schemeClr val="bg1"/>
                  </a:solidFill>
                </a:rPr>
                <a:t>N</a:t>
              </a:r>
            </a:p>
          </p:txBody>
        </p:sp>
      </p:grpSp>
      <p:sp>
        <p:nvSpPr>
          <p:cNvPr id="20" name="TextBox 19">
            <a:extLst>
              <a:ext uri="{FF2B5EF4-FFF2-40B4-BE49-F238E27FC236}">
                <a16:creationId xmlns:a16="http://schemas.microsoft.com/office/drawing/2014/main" id="{59168116-AC17-4EE0-8530-FA4FE98C5A78}"/>
              </a:ext>
            </a:extLst>
          </p:cNvPr>
          <p:cNvSpPr txBox="1"/>
          <p:nvPr/>
        </p:nvSpPr>
        <p:spPr>
          <a:xfrm>
            <a:off x="3852095" y="4845741"/>
            <a:ext cx="1557966" cy="188936"/>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800" err="1">
                <a:solidFill>
                  <a:srgbClr val="FFFFFF"/>
                </a:solidFill>
                <a:latin typeface="Century Gothic" panose="020B0502020202020204" pitchFamily="34" charset="0"/>
              </a:rPr>
              <a:t>Basemap</a:t>
            </a:r>
            <a:r>
              <a:rPr lang="en-US" sz="800">
                <a:solidFill>
                  <a:srgbClr val="FFFFFF"/>
                </a:solidFill>
                <a:latin typeface="Century Gothic" panose="020B0502020202020204" pitchFamily="34" charset="0"/>
              </a:rPr>
              <a:t>: ESRI and Partners</a:t>
            </a:r>
          </a:p>
        </p:txBody>
      </p:sp>
      <p:sp>
        <p:nvSpPr>
          <p:cNvPr id="22" name="TextBox 21">
            <a:extLst>
              <a:ext uri="{FF2B5EF4-FFF2-40B4-BE49-F238E27FC236}">
                <a16:creationId xmlns:a16="http://schemas.microsoft.com/office/drawing/2014/main" id="{6ED6026A-68B9-6E44-B58D-0D32B42A4ADA}"/>
              </a:ext>
            </a:extLst>
          </p:cNvPr>
          <p:cNvSpPr txBox="1"/>
          <p:nvPr/>
        </p:nvSpPr>
        <p:spPr>
          <a:xfrm>
            <a:off x="8715308" y="4862919"/>
            <a:ext cx="1557966" cy="188936"/>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800" err="1">
                <a:solidFill>
                  <a:srgbClr val="FFFFFF"/>
                </a:solidFill>
                <a:latin typeface="Century Gothic" panose="020B0502020202020204" pitchFamily="34" charset="0"/>
              </a:rPr>
              <a:t>Basemap</a:t>
            </a:r>
            <a:r>
              <a:rPr lang="en-US" sz="800">
                <a:solidFill>
                  <a:srgbClr val="FFFFFF"/>
                </a:solidFill>
                <a:latin typeface="Century Gothic" panose="020B0502020202020204" pitchFamily="34" charset="0"/>
              </a:rPr>
              <a:t>: ESRI and Partners</a:t>
            </a:r>
          </a:p>
        </p:txBody>
      </p:sp>
    </p:spTree>
    <p:extLst>
      <p:ext uri="{BB962C8B-B14F-4D97-AF65-F5344CB8AC3E}">
        <p14:creationId xmlns:p14="http://schemas.microsoft.com/office/powerpoint/2010/main" val="239369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DBDC91-7108-481E-A89A-8DC61BFDCA13}"/>
              </a:ext>
            </a:extLst>
          </p:cNvPr>
          <p:cNvSpPr txBox="1"/>
          <p:nvPr/>
        </p:nvSpPr>
        <p:spPr>
          <a:xfrm>
            <a:off x="331773" y="351560"/>
            <a:ext cx="51752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54AEB2"/>
                </a:solidFill>
                <a:latin typeface="Century Gothic"/>
                <a:cs typeface="Calibri"/>
              </a:rPr>
              <a:t>Final Selected Sites</a:t>
            </a:r>
          </a:p>
        </p:txBody>
      </p:sp>
      <p:sp>
        <p:nvSpPr>
          <p:cNvPr id="4" name="TextBox 3">
            <a:extLst>
              <a:ext uri="{FF2B5EF4-FFF2-40B4-BE49-F238E27FC236}">
                <a16:creationId xmlns:a16="http://schemas.microsoft.com/office/drawing/2014/main" id="{B16A56AB-0E47-4897-96B4-65F15A880C85}"/>
              </a:ext>
            </a:extLst>
          </p:cNvPr>
          <p:cNvSpPr txBox="1"/>
          <p:nvPr/>
        </p:nvSpPr>
        <p:spPr>
          <a:xfrm>
            <a:off x="375688" y="934920"/>
            <a:ext cx="6202459"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54AEB2"/>
              </a:buClr>
            </a:pPr>
            <a:endParaRPr lang="en-US">
              <a:solidFill>
                <a:schemeClr val="tx1">
                  <a:lumMod val="75000"/>
                  <a:lumOff val="25000"/>
                </a:schemeClr>
              </a:solidFill>
              <a:latin typeface="Century Gothic"/>
              <a:cs typeface="Calibri"/>
            </a:endParaRPr>
          </a:p>
          <a:p>
            <a:pPr marL="285750" indent="-285750">
              <a:buClr>
                <a:srgbClr val="54AEB2"/>
              </a:buClr>
              <a:buFont typeface="Arial"/>
              <a:buChar char="•"/>
            </a:pPr>
            <a:r>
              <a:rPr lang="en-US">
                <a:solidFill>
                  <a:schemeClr val="tx1">
                    <a:lumMod val="75000"/>
                    <a:lumOff val="25000"/>
                  </a:schemeClr>
                </a:solidFill>
                <a:latin typeface="Century Gothic"/>
                <a:cs typeface="Calibri"/>
              </a:rPr>
              <a:t>Sites filtered from the original NPN dataset by:</a:t>
            </a:r>
          </a:p>
          <a:p>
            <a:pPr marL="800100" lvl="1" indent="-342900">
              <a:spcBef>
                <a:spcPts val="1200"/>
              </a:spcBef>
              <a:buClr>
                <a:srgbClr val="54AEB2"/>
              </a:buClr>
              <a:buFont typeface="+mj-lt"/>
              <a:buAutoNum type="arabicPeriod"/>
            </a:pPr>
            <a:r>
              <a:rPr lang="en-US">
                <a:solidFill>
                  <a:schemeClr val="tx1">
                    <a:lumMod val="75000"/>
                    <a:lumOff val="25000"/>
                  </a:schemeClr>
                </a:solidFill>
                <a:latin typeface="Century Gothic"/>
                <a:cs typeface="Calibri"/>
              </a:rPr>
              <a:t>Analyzing </a:t>
            </a:r>
            <a:r>
              <a:rPr lang="en-US" b="1">
                <a:solidFill>
                  <a:srgbClr val="54AEB2"/>
                </a:solidFill>
                <a:latin typeface="Century Gothic"/>
                <a:cs typeface="Calibri"/>
              </a:rPr>
              <a:t>point location</a:t>
            </a:r>
            <a:r>
              <a:rPr lang="en-US">
                <a:solidFill>
                  <a:schemeClr val="tx1">
                    <a:lumMod val="75000"/>
                    <a:lumOff val="25000"/>
                  </a:schemeClr>
                </a:solidFill>
                <a:latin typeface="Century Gothic"/>
                <a:cs typeface="Calibri"/>
              </a:rPr>
              <a:t> with respect to surrounding land cover </a:t>
            </a:r>
          </a:p>
          <a:p>
            <a:pPr marL="800100" lvl="1" indent="-342900">
              <a:spcBef>
                <a:spcPts val="1200"/>
              </a:spcBef>
              <a:buClr>
                <a:srgbClr val="54AEB2"/>
              </a:buClr>
              <a:buAutoNum type="arabicPeriod"/>
            </a:pPr>
            <a:r>
              <a:rPr lang="en-US" b="1">
                <a:solidFill>
                  <a:srgbClr val="54AEB2"/>
                </a:solidFill>
                <a:latin typeface="Century Gothic"/>
                <a:cs typeface="Calibri"/>
              </a:rPr>
              <a:t>Count</a:t>
            </a:r>
            <a:r>
              <a:rPr lang="en-US">
                <a:solidFill>
                  <a:schemeClr val="tx1">
                    <a:lumMod val="75000"/>
                    <a:lumOff val="25000"/>
                  </a:schemeClr>
                </a:solidFill>
                <a:latin typeface="Century Gothic"/>
                <a:cs typeface="Calibri"/>
              </a:rPr>
              <a:t> of observations at each site</a:t>
            </a:r>
          </a:p>
          <a:p>
            <a:pPr marL="800100" lvl="1" indent="-342900">
              <a:spcBef>
                <a:spcPts val="1200"/>
              </a:spcBef>
              <a:buClr>
                <a:srgbClr val="54AEB2"/>
              </a:buClr>
              <a:buFont typeface="+mj-lt"/>
              <a:buAutoNum type="arabicPeriod"/>
            </a:pPr>
            <a:r>
              <a:rPr lang="en-US" b="1">
                <a:solidFill>
                  <a:srgbClr val="54AEB2"/>
                </a:solidFill>
                <a:latin typeface="Century Gothic"/>
                <a:cs typeface="Calibri"/>
              </a:rPr>
              <a:t>Full year</a:t>
            </a:r>
            <a:r>
              <a:rPr lang="en-US" b="1">
                <a:solidFill>
                  <a:schemeClr val="tx1">
                    <a:lumMod val="75000"/>
                    <a:lumOff val="25000"/>
                  </a:schemeClr>
                </a:solidFill>
                <a:latin typeface="Century Gothic"/>
                <a:cs typeface="Calibri"/>
              </a:rPr>
              <a:t> </a:t>
            </a:r>
            <a:r>
              <a:rPr lang="en-US">
                <a:solidFill>
                  <a:schemeClr val="tx1">
                    <a:lumMod val="75000"/>
                    <a:lumOff val="25000"/>
                  </a:schemeClr>
                </a:solidFill>
                <a:latin typeface="Century Gothic"/>
                <a:cs typeface="Calibri"/>
              </a:rPr>
              <a:t>of observations</a:t>
            </a:r>
          </a:p>
          <a:p>
            <a:pPr lvl="3">
              <a:buClr>
                <a:srgbClr val="54AEB2"/>
              </a:buClr>
            </a:pPr>
            <a:endParaRPr lang="en-US" sz="2000">
              <a:solidFill>
                <a:schemeClr val="tx1">
                  <a:lumMod val="75000"/>
                  <a:lumOff val="25000"/>
                </a:schemeClr>
              </a:solidFill>
              <a:latin typeface="Century Gothic"/>
              <a:cs typeface="Calibri"/>
            </a:endParaRPr>
          </a:p>
        </p:txBody>
      </p:sp>
      <p:pic>
        <p:nvPicPr>
          <p:cNvPr id="8" name="Picture 8" descr="Map&#10;&#10;Description automatically generated">
            <a:extLst>
              <a:ext uri="{FF2B5EF4-FFF2-40B4-BE49-F238E27FC236}">
                <a16:creationId xmlns:a16="http://schemas.microsoft.com/office/drawing/2014/main" id="{C04FD8A7-C170-42FE-A6A5-687C1045BD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52063" y="288326"/>
            <a:ext cx="4969822" cy="6340725"/>
          </a:xfrm>
          <a:prstGeom prst="rect">
            <a:avLst/>
          </a:prstGeom>
        </p:spPr>
      </p:pic>
      <p:pic>
        <p:nvPicPr>
          <p:cNvPr id="9" name="Picture 9">
            <a:extLst>
              <a:ext uri="{FF2B5EF4-FFF2-40B4-BE49-F238E27FC236}">
                <a16:creationId xmlns:a16="http://schemas.microsoft.com/office/drawing/2014/main" id="{662FAE74-8FB8-4760-9B15-745AFF163131}"/>
              </a:ext>
            </a:extLst>
          </p:cNvPr>
          <p:cNvPicPr>
            <a:picLocks noChangeAspect="1"/>
          </p:cNvPicPr>
          <p:nvPr/>
        </p:nvPicPr>
        <p:blipFill>
          <a:blip r:embed="rId4"/>
          <a:stretch>
            <a:fillRect/>
          </a:stretch>
        </p:blipFill>
        <p:spPr>
          <a:xfrm>
            <a:off x="7207826" y="5766212"/>
            <a:ext cx="388917" cy="649680"/>
          </a:xfrm>
          <a:prstGeom prst="rect">
            <a:avLst/>
          </a:prstGeom>
        </p:spPr>
      </p:pic>
      <p:pic>
        <p:nvPicPr>
          <p:cNvPr id="16" name="Picture 16" descr="A picture containing shape&#10;&#10;Description automatically generated">
            <a:extLst>
              <a:ext uri="{FF2B5EF4-FFF2-40B4-BE49-F238E27FC236}">
                <a16:creationId xmlns:a16="http://schemas.microsoft.com/office/drawing/2014/main" id="{9A6E0240-1631-48ED-91D4-5400EEBEB2DA}"/>
              </a:ext>
            </a:extLst>
          </p:cNvPr>
          <p:cNvPicPr>
            <a:picLocks noChangeAspect="1"/>
          </p:cNvPicPr>
          <p:nvPr/>
        </p:nvPicPr>
        <p:blipFill>
          <a:blip r:embed="rId5"/>
          <a:stretch>
            <a:fillRect/>
          </a:stretch>
        </p:blipFill>
        <p:spPr>
          <a:xfrm>
            <a:off x="7088765" y="592838"/>
            <a:ext cx="1408833" cy="902400"/>
          </a:xfrm>
          <a:prstGeom prst="rect">
            <a:avLst/>
          </a:prstGeom>
        </p:spPr>
      </p:pic>
      <p:sp>
        <p:nvSpPr>
          <p:cNvPr id="17" name="TextBox 16">
            <a:extLst>
              <a:ext uri="{FF2B5EF4-FFF2-40B4-BE49-F238E27FC236}">
                <a16:creationId xmlns:a16="http://schemas.microsoft.com/office/drawing/2014/main" id="{3BF94A56-776C-4E8B-A079-52F2BB5DCBFE}"/>
              </a:ext>
            </a:extLst>
          </p:cNvPr>
          <p:cNvSpPr txBox="1"/>
          <p:nvPr/>
        </p:nvSpPr>
        <p:spPr>
          <a:xfrm>
            <a:off x="7562233" y="1042743"/>
            <a:ext cx="65360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62-83%</a:t>
            </a:r>
          </a:p>
        </p:txBody>
      </p:sp>
      <p:sp>
        <p:nvSpPr>
          <p:cNvPr id="10" name="TextBox 9">
            <a:extLst>
              <a:ext uri="{FF2B5EF4-FFF2-40B4-BE49-F238E27FC236}">
                <a16:creationId xmlns:a16="http://schemas.microsoft.com/office/drawing/2014/main" id="{39CD9203-9BCC-4A9B-82BF-91888B773E45}"/>
              </a:ext>
            </a:extLst>
          </p:cNvPr>
          <p:cNvSpPr txBox="1"/>
          <p:nvPr/>
        </p:nvSpPr>
        <p:spPr>
          <a:xfrm>
            <a:off x="7562370" y="673515"/>
            <a:ext cx="6498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23-41% </a:t>
            </a:r>
          </a:p>
        </p:txBody>
      </p:sp>
      <p:sp>
        <p:nvSpPr>
          <p:cNvPr id="15" name="TextBox 14">
            <a:extLst>
              <a:ext uri="{FF2B5EF4-FFF2-40B4-BE49-F238E27FC236}">
                <a16:creationId xmlns:a16="http://schemas.microsoft.com/office/drawing/2014/main" id="{2459E8B7-904F-45BC-9156-78B87628125D}"/>
              </a:ext>
            </a:extLst>
          </p:cNvPr>
          <p:cNvSpPr txBox="1"/>
          <p:nvPr/>
        </p:nvSpPr>
        <p:spPr>
          <a:xfrm>
            <a:off x="7557904" y="858593"/>
            <a:ext cx="6084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41-62%</a:t>
            </a:r>
          </a:p>
        </p:txBody>
      </p:sp>
      <p:sp>
        <p:nvSpPr>
          <p:cNvPr id="18" name="TextBox 17">
            <a:extLst>
              <a:ext uri="{FF2B5EF4-FFF2-40B4-BE49-F238E27FC236}">
                <a16:creationId xmlns:a16="http://schemas.microsoft.com/office/drawing/2014/main" id="{40071D9F-203A-4EE3-9792-24DDF3413435}"/>
              </a:ext>
            </a:extLst>
          </p:cNvPr>
          <p:cNvSpPr txBox="1"/>
          <p:nvPr/>
        </p:nvSpPr>
        <p:spPr>
          <a:xfrm>
            <a:off x="7047175" y="396554"/>
            <a:ext cx="1753591"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 of total observations used for analysis</a:t>
            </a:r>
            <a:r>
              <a:rPr lang="en-US" sz="1000" b="1">
                <a:solidFill>
                  <a:schemeClr val="tx1">
                    <a:lumMod val="75000"/>
                    <a:lumOff val="25000"/>
                  </a:schemeClr>
                </a:solidFill>
                <a:latin typeface="Century Gothic"/>
              </a:rPr>
              <a:t> </a:t>
            </a:r>
          </a:p>
        </p:txBody>
      </p:sp>
      <p:sp>
        <p:nvSpPr>
          <p:cNvPr id="19" name="TextBox 18">
            <a:extLst>
              <a:ext uri="{FF2B5EF4-FFF2-40B4-BE49-F238E27FC236}">
                <a16:creationId xmlns:a16="http://schemas.microsoft.com/office/drawing/2014/main" id="{93320B4B-6BB1-42D0-B51A-E8EDDA3F0EA6}"/>
              </a:ext>
            </a:extLst>
          </p:cNvPr>
          <p:cNvSpPr txBox="1"/>
          <p:nvPr/>
        </p:nvSpPr>
        <p:spPr>
          <a:xfrm>
            <a:off x="9016835" y="753587"/>
            <a:ext cx="164473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Chestnut Picnic Area</a:t>
            </a:r>
          </a:p>
        </p:txBody>
      </p:sp>
      <p:sp>
        <p:nvSpPr>
          <p:cNvPr id="20" name="TextBox 19">
            <a:extLst>
              <a:ext uri="{FF2B5EF4-FFF2-40B4-BE49-F238E27FC236}">
                <a16:creationId xmlns:a16="http://schemas.microsoft.com/office/drawing/2014/main" id="{D2A89060-EE0E-4255-AF2B-21C9F43DAD05}"/>
              </a:ext>
            </a:extLst>
          </p:cNvPr>
          <p:cNvSpPr txBox="1"/>
          <p:nvPr/>
        </p:nvSpPr>
        <p:spPr>
          <a:xfrm>
            <a:off x="7823736" y="2212644"/>
            <a:ext cx="32281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Indian Garden (Lower &amp; Upper) </a:t>
            </a:r>
          </a:p>
        </p:txBody>
      </p:sp>
      <p:sp>
        <p:nvSpPr>
          <p:cNvPr id="21" name="TextBox 20">
            <a:extLst>
              <a:ext uri="{FF2B5EF4-FFF2-40B4-BE49-F238E27FC236}">
                <a16:creationId xmlns:a16="http://schemas.microsoft.com/office/drawing/2014/main" id="{2A15AB01-636E-406B-A60D-928CD3BFE21C}"/>
              </a:ext>
            </a:extLst>
          </p:cNvPr>
          <p:cNvSpPr txBox="1"/>
          <p:nvPr/>
        </p:nvSpPr>
        <p:spPr>
          <a:xfrm>
            <a:off x="6986897" y="2632611"/>
            <a:ext cx="14171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Phantom Ranch</a:t>
            </a:r>
          </a:p>
        </p:txBody>
      </p:sp>
      <p:sp>
        <p:nvSpPr>
          <p:cNvPr id="22" name="TextBox 21">
            <a:extLst>
              <a:ext uri="{FF2B5EF4-FFF2-40B4-BE49-F238E27FC236}">
                <a16:creationId xmlns:a16="http://schemas.microsoft.com/office/drawing/2014/main" id="{D4B8F8BD-42D9-4CB8-9406-0E01ED2F1190}"/>
              </a:ext>
            </a:extLst>
          </p:cNvPr>
          <p:cNvSpPr txBox="1"/>
          <p:nvPr/>
        </p:nvSpPr>
        <p:spPr>
          <a:xfrm>
            <a:off x="8396473" y="3299980"/>
            <a:ext cx="139733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Watson Woods S</a:t>
            </a:r>
          </a:p>
        </p:txBody>
      </p:sp>
      <p:sp>
        <p:nvSpPr>
          <p:cNvPr id="23" name="TextBox 22">
            <a:extLst>
              <a:ext uri="{FF2B5EF4-FFF2-40B4-BE49-F238E27FC236}">
                <a16:creationId xmlns:a16="http://schemas.microsoft.com/office/drawing/2014/main" id="{FCAE97E6-EB25-4EA7-97DD-4EA26B954996}"/>
              </a:ext>
            </a:extLst>
          </p:cNvPr>
          <p:cNvSpPr txBox="1"/>
          <p:nvPr/>
        </p:nvSpPr>
        <p:spPr>
          <a:xfrm>
            <a:off x="6985660" y="3393374"/>
            <a:ext cx="15160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Watson Woods N</a:t>
            </a:r>
          </a:p>
        </p:txBody>
      </p:sp>
      <p:sp>
        <p:nvSpPr>
          <p:cNvPr id="24" name="TextBox 23">
            <a:extLst>
              <a:ext uri="{FF2B5EF4-FFF2-40B4-BE49-F238E27FC236}">
                <a16:creationId xmlns:a16="http://schemas.microsoft.com/office/drawing/2014/main" id="{8304A35A-20FA-4F1E-8F03-8F6FBCAF46EF}"/>
              </a:ext>
            </a:extLst>
          </p:cNvPr>
          <p:cNvSpPr txBox="1"/>
          <p:nvPr/>
        </p:nvSpPr>
        <p:spPr>
          <a:xfrm>
            <a:off x="8009288" y="3902405"/>
            <a:ext cx="216922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Hassayampa River Preserve</a:t>
            </a:r>
          </a:p>
        </p:txBody>
      </p:sp>
      <p:sp>
        <p:nvSpPr>
          <p:cNvPr id="25" name="TextBox 24">
            <a:extLst>
              <a:ext uri="{FF2B5EF4-FFF2-40B4-BE49-F238E27FC236}">
                <a16:creationId xmlns:a16="http://schemas.microsoft.com/office/drawing/2014/main" id="{AED6417E-3508-4CFB-A5F1-74012C3F83E9}"/>
              </a:ext>
            </a:extLst>
          </p:cNvPr>
          <p:cNvSpPr txBox="1"/>
          <p:nvPr/>
        </p:nvSpPr>
        <p:spPr>
          <a:xfrm>
            <a:off x="9211046" y="4995306"/>
            <a:ext cx="17239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cs typeface="Calibri"/>
              </a:rPr>
              <a:t>Middle Pima Canyon</a:t>
            </a:r>
          </a:p>
        </p:txBody>
      </p:sp>
      <p:sp>
        <p:nvSpPr>
          <p:cNvPr id="26" name="TextBox 25">
            <a:extLst>
              <a:ext uri="{FF2B5EF4-FFF2-40B4-BE49-F238E27FC236}">
                <a16:creationId xmlns:a16="http://schemas.microsoft.com/office/drawing/2014/main" id="{6B0ED7BF-92DC-44FA-8D5E-6C96A55A9FC1}"/>
              </a:ext>
            </a:extLst>
          </p:cNvPr>
          <p:cNvSpPr txBox="1"/>
          <p:nvPr/>
        </p:nvSpPr>
        <p:spPr>
          <a:xfrm>
            <a:off x="7602311" y="5167869"/>
            <a:ext cx="174369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TBG Phenology Walk</a:t>
            </a:r>
          </a:p>
        </p:txBody>
      </p:sp>
      <p:sp>
        <p:nvSpPr>
          <p:cNvPr id="27" name="TextBox 26">
            <a:extLst>
              <a:ext uri="{FF2B5EF4-FFF2-40B4-BE49-F238E27FC236}">
                <a16:creationId xmlns:a16="http://schemas.microsoft.com/office/drawing/2014/main" id="{EE16BE09-4FD8-4D0D-B8E4-1267407C3CD1}"/>
              </a:ext>
            </a:extLst>
          </p:cNvPr>
          <p:cNvSpPr txBox="1"/>
          <p:nvPr/>
        </p:nvSpPr>
        <p:spPr>
          <a:xfrm>
            <a:off x="9803575" y="5172199"/>
            <a:ext cx="187234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Tucson Phenology Trail</a:t>
            </a:r>
          </a:p>
        </p:txBody>
      </p:sp>
      <p:sp>
        <p:nvSpPr>
          <p:cNvPr id="28" name="TextBox 27">
            <a:extLst>
              <a:ext uri="{FF2B5EF4-FFF2-40B4-BE49-F238E27FC236}">
                <a16:creationId xmlns:a16="http://schemas.microsoft.com/office/drawing/2014/main" id="{6690578F-169E-4F7B-B5FD-651FCD274382}"/>
              </a:ext>
            </a:extLst>
          </p:cNvPr>
          <p:cNvSpPr txBox="1"/>
          <p:nvPr/>
        </p:nvSpPr>
        <p:spPr>
          <a:xfrm>
            <a:off x="9629775" y="5661438"/>
            <a:ext cx="145670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err="1">
                <a:solidFill>
                  <a:schemeClr val="tx1">
                    <a:lumMod val="75000"/>
                    <a:lumOff val="25000"/>
                  </a:schemeClr>
                </a:solidFill>
                <a:latin typeface="Century Gothic"/>
              </a:rPr>
              <a:t>Robinett</a:t>
            </a:r>
            <a:r>
              <a:rPr lang="en-US" sz="1100" b="1">
                <a:solidFill>
                  <a:schemeClr val="tx1">
                    <a:lumMod val="75000"/>
                    <a:lumOff val="25000"/>
                  </a:schemeClr>
                </a:solidFill>
                <a:latin typeface="Century Gothic"/>
              </a:rPr>
              <a:t>/Kennedy</a:t>
            </a:r>
          </a:p>
        </p:txBody>
      </p:sp>
      <p:sp>
        <p:nvSpPr>
          <p:cNvPr id="29" name="TextBox 28">
            <a:extLst>
              <a:ext uri="{FF2B5EF4-FFF2-40B4-BE49-F238E27FC236}">
                <a16:creationId xmlns:a16="http://schemas.microsoft.com/office/drawing/2014/main" id="{02902284-597B-4C87-9F45-379CAA198C1C}"/>
              </a:ext>
            </a:extLst>
          </p:cNvPr>
          <p:cNvSpPr txBox="1"/>
          <p:nvPr/>
        </p:nvSpPr>
        <p:spPr>
          <a:xfrm>
            <a:off x="10495066" y="5368883"/>
            <a:ext cx="10113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CHIR Office</a:t>
            </a:r>
          </a:p>
        </p:txBody>
      </p:sp>
      <p:sp>
        <p:nvSpPr>
          <p:cNvPr id="30" name="TextBox 29">
            <a:extLst>
              <a:ext uri="{FF2B5EF4-FFF2-40B4-BE49-F238E27FC236}">
                <a16:creationId xmlns:a16="http://schemas.microsoft.com/office/drawing/2014/main" id="{6BBAAF6B-9035-4AFE-87F2-04B061901C6F}"/>
              </a:ext>
            </a:extLst>
          </p:cNvPr>
          <p:cNvSpPr txBox="1"/>
          <p:nvPr/>
        </p:nvSpPr>
        <p:spPr>
          <a:xfrm>
            <a:off x="9984798" y="4601316"/>
            <a:ext cx="119940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tx1">
                    <a:lumMod val="75000"/>
                    <a:lumOff val="25000"/>
                  </a:schemeClr>
                </a:solidFill>
                <a:latin typeface="Century Gothic"/>
              </a:rPr>
              <a:t>Gila Front Yard</a:t>
            </a:r>
          </a:p>
        </p:txBody>
      </p:sp>
      <p:graphicFrame>
        <p:nvGraphicFramePr>
          <p:cNvPr id="31" name="Table 30">
            <a:extLst>
              <a:ext uri="{FF2B5EF4-FFF2-40B4-BE49-F238E27FC236}">
                <a16:creationId xmlns:a16="http://schemas.microsoft.com/office/drawing/2014/main" id="{41471361-439D-A045-883E-247FD0FCECC0}"/>
              </a:ext>
            </a:extLst>
          </p:cNvPr>
          <p:cNvGraphicFramePr>
            <a:graphicFrameLocks noGrp="1"/>
          </p:cNvGraphicFramePr>
          <p:nvPr>
            <p:extLst>
              <p:ext uri="{D42A27DB-BD31-4B8C-83A1-F6EECF244321}">
                <p14:modId xmlns:p14="http://schemas.microsoft.com/office/powerpoint/2010/main" val="4146179247"/>
              </p:ext>
            </p:extLst>
          </p:nvPr>
        </p:nvGraphicFramePr>
        <p:xfrm>
          <a:off x="124041" y="3524179"/>
          <a:ext cx="6705755" cy="2590800"/>
        </p:xfrm>
        <a:graphic>
          <a:graphicData uri="http://schemas.openxmlformats.org/drawingml/2006/table">
            <a:tbl>
              <a:tblPr firstRow="1" bandRow="1">
                <a:tableStyleId>{F5AB1C69-6EDB-4FF4-983F-18BD219EF322}</a:tableStyleId>
              </a:tblPr>
              <a:tblGrid>
                <a:gridCol w="957965">
                  <a:extLst>
                    <a:ext uri="{9D8B030D-6E8A-4147-A177-3AD203B41FA5}">
                      <a16:colId xmlns:a16="http://schemas.microsoft.com/office/drawing/2014/main" val="3738397691"/>
                    </a:ext>
                  </a:extLst>
                </a:gridCol>
                <a:gridCol w="957965">
                  <a:extLst>
                    <a:ext uri="{9D8B030D-6E8A-4147-A177-3AD203B41FA5}">
                      <a16:colId xmlns:a16="http://schemas.microsoft.com/office/drawing/2014/main" val="2114790135"/>
                    </a:ext>
                  </a:extLst>
                </a:gridCol>
                <a:gridCol w="957965">
                  <a:extLst>
                    <a:ext uri="{9D8B030D-6E8A-4147-A177-3AD203B41FA5}">
                      <a16:colId xmlns:a16="http://schemas.microsoft.com/office/drawing/2014/main" val="3020432618"/>
                    </a:ext>
                  </a:extLst>
                </a:gridCol>
                <a:gridCol w="957965">
                  <a:extLst>
                    <a:ext uri="{9D8B030D-6E8A-4147-A177-3AD203B41FA5}">
                      <a16:colId xmlns:a16="http://schemas.microsoft.com/office/drawing/2014/main" val="3617467052"/>
                    </a:ext>
                  </a:extLst>
                </a:gridCol>
                <a:gridCol w="957965">
                  <a:extLst>
                    <a:ext uri="{9D8B030D-6E8A-4147-A177-3AD203B41FA5}">
                      <a16:colId xmlns:a16="http://schemas.microsoft.com/office/drawing/2014/main" val="781540625"/>
                    </a:ext>
                  </a:extLst>
                </a:gridCol>
                <a:gridCol w="957965">
                  <a:extLst>
                    <a:ext uri="{9D8B030D-6E8A-4147-A177-3AD203B41FA5}">
                      <a16:colId xmlns:a16="http://schemas.microsoft.com/office/drawing/2014/main" val="557451614"/>
                    </a:ext>
                  </a:extLst>
                </a:gridCol>
                <a:gridCol w="957965">
                  <a:extLst>
                    <a:ext uri="{9D8B030D-6E8A-4147-A177-3AD203B41FA5}">
                      <a16:colId xmlns:a16="http://schemas.microsoft.com/office/drawing/2014/main" val="3417765981"/>
                    </a:ext>
                  </a:extLst>
                </a:gridCol>
              </a:tblGrid>
              <a:tr h="370840">
                <a:tc>
                  <a:txBody>
                    <a:bodyPr/>
                    <a:lstStyle/>
                    <a:p>
                      <a:pPr algn="ctr"/>
                      <a:r>
                        <a:rPr lang="en-US" sz="1400">
                          <a:solidFill>
                            <a:schemeClr val="tx1">
                              <a:lumMod val="75000"/>
                              <a:lumOff val="25000"/>
                            </a:schemeClr>
                          </a:solidFill>
                          <a:latin typeface="Century Gothic" panose="020B0502020202020204" pitchFamily="34" charset="0"/>
                        </a:rPr>
                        <a:t>Site</a:t>
                      </a:r>
                    </a:p>
                    <a:p>
                      <a:pPr algn="ctr"/>
                      <a:r>
                        <a:rPr lang="en-US" sz="1400">
                          <a:solidFill>
                            <a:schemeClr val="tx1">
                              <a:lumMod val="75000"/>
                              <a:lumOff val="25000"/>
                            </a:schemeClr>
                          </a:solidFill>
                          <a:latin typeface="Century Gothic" panose="020B0502020202020204" pitchFamily="34" charset="0"/>
                        </a:rPr>
                        <a:t>Name</a:t>
                      </a:r>
                    </a:p>
                  </a:txBody>
                  <a:tcPr/>
                </a:tc>
                <a:tc>
                  <a:txBody>
                    <a:bodyPr/>
                    <a:lstStyle/>
                    <a:p>
                      <a:pPr algn="ctr"/>
                      <a:r>
                        <a:rPr lang="en-US" sz="1400">
                          <a:solidFill>
                            <a:schemeClr val="tx1">
                              <a:lumMod val="75000"/>
                              <a:lumOff val="25000"/>
                            </a:schemeClr>
                          </a:solidFill>
                          <a:latin typeface="Century Gothic" panose="020B0502020202020204" pitchFamily="34" charset="0"/>
                        </a:rPr>
                        <a:t>Lat.</a:t>
                      </a:r>
                    </a:p>
                  </a:txBody>
                  <a:tcPr anchor="ctr"/>
                </a:tc>
                <a:tc>
                  <a:txBody>
                    <a:bodyPr/>
                    <a:lstStyle/>
                    <a:p>
                      <a:pPr algn="ctr"/>
                      <a:r>
                        <a:rPr lang="en-US" sz="1400">
                          <a:solidFill>
                            <a:schemeClr val="tx1">
                              <a:lumMod val="75000"/>
                              <a:lumOff val="25000"/>
                            </a:schemeClr>
                          </a:solidFill>
                          <a:latin typeface="Century Gothic" panose="020B0502020202020204" pitchFamily="34" charset="0"/>
                        </a:rPr>
                        <a:t>Long.</a:t>
                      </a:r>
                    </a:p>
                  </a:txBody>
                  <a:tcPr anchor="ctr"/>
                </a:tc>
                <a:tc>
                  <a:txBody>
                    <a:bodyPr/>
                    <a:lstStyle/>
                    <a:p>
                      <a:pPr algn="ctr"/>
                      <a:r>
                        <a:rPr lang="en-US" sz="1400">
                          <a:solidFill>
                            <a:schemeClr val="tx1">
                              <a:lumMod val="75000"/>
                              <a:lumOff val="25000"/>
                            </a:schemeClr>
                          </a:solidFill>
                          <a:latin typeface="Century Gothic" panose="020B0502020202020204" pitchFamily="34" charset="0"/>
                        </a:rPr>
                        <a:t>Date</a:t>
                      </a:r>
                    </a:p>
                  </a:txBody>
                  <a:tcPr anchor="ctr"/>
                </a:tc>
                <a:tc>
                  <a:txBody>
                    <a:bodyPr/>
                    <a:lstStyle/>
                    <a:p>
                      <a:pPr algn="ctr"/>
                      <a:r>
                        <a:rPr lang="en-US" sz="1400">
                          <a:solidFill>
                            <a:schemeClr val="tx1">
                              <a:lumMod val="75000"/>
                              <a:lumOff val="25000"/>
                            </a:schemeClr>
                          </a:solidFill>
                          <a:latin typeface="Century Gothic" panose="020B0502020202020204" pitchFamily="34" charset="0"/>
                        </a:rPr>
                        <a:t>Species</a:t>
                      </a:r>
                    </a:p>
                  </a:txBody>
                  <a:tcPr anchor="ctr"/>
                </a:tc>
                <a:tc>
                  <a:txBody>
                    <a:bodyPr/>
                    <a:lstStyle/>
                    <a:p>
                      <a:pPr algn="ctr"/>
                      <a:r>
                        <a:rPr lang="en-US" sz="1400" err="1">
                          <a:solidFill>
                            <a:schemeClr val="tx1">
                              <a:lumMod val="75000"/>
                              <a:lumOff val="25000"/>
                            </a:schemeClr>
                          </a:solidFill>
                          <a:latin typeface="Century Gothic" panose="020B0502020202020204" pitchFamily="34" charset="0"/>
                        </a:rPr>
                        <a:t>Pheno</a:t>
                      </a:r>
                      <a:r>
                        <a:rPr lang="en-US" sz="1400">
                          <a:solidFill>
                            <a:schemeClr val="tx1">
                              <a:lumMod val="75000"/>
                              <a:lumOff val="25000"/>
                            </a:schemeClr>
                          </a:solidFill>
                          <a:latin typeface="Century Gothic" panose="020B0502020202020204" pitchFamily="34" charset="0"/>
                        </a:rPr>
                        <a:t>-phase</a:t>
                      </a:r>
                    </a:p>
                  </a:txBody>
                  <a:tcPr/>
                </a:tc>
                <a:tc>
                  <a:txBody>
                    <a:bodyPr/>
                    <a:lstStyle/>
                    <a:p>
                      <a:pPr algn="ctr"/>
                      <a:r>
                        <a:rPr lang="en-US" sz="1400">
                          <a:solidFill>
                            <a:schemeClr val="tx1">
                              <a:lumMod val="75000"/>
                              <a:lumOff val="25000"/>
                            </a:schemeClr>
                          </a:solidFill>
                          <a:latin typeface="Century Gothic" panose="020B0502020202020204" pitchFamily="34" charset="0"/>
                        </a:rPr>
                        <a:t>Intensity Value</a:t>
                      </a:r>
                    </a:p>
                  </a:txBody>
                  <a:tcPr/>
                </a:tc>
                <a:extLst>
                  <a:ext uri="{0D108BD9-81ED-4DB2-BD59-A6C34878D82A}">
                    <a16:rowId xmlns:a16="http://schemas.microsoft.com/office/drawing/2014/main" val="568846415"/>
                  </a:ext>
                </a:extLst>
              </a:tr>
              <a:tr h="370840">
                <a:tc>
                  <a:txBody>
                    <a:bodyPr/>
                    <a:lstStyle/>
                    <a:p>
                      <a:r>
                        <a:rPr lang="en-US" sz="1400">
                          <a:solidFill>
                            <a:schemeClr val="tx1">
                              <a:lumMod val="75000"/>
                              <a:lumOff val="25000"/>
                            </a:schemeClr>
                          </a:solidFill>
                          <a:latin typeface="Century Gothic" panose="020B0502020202020204" pitchFamily="34" charset="0"/>
                        </a:rPr>
                        <a:t>Tucson Trail</a:t>
                      </a:r>
                    </a:p>
                  </a:txBody>
                  <a:tcPr/>
                </a:tc>
                <a:tc>
                  <a:txBody>
                    <a:bodyPr/>
                    <a:lstStyle/>
                    <a:p>
                      <a:r>
                        <a:rPr lang="en-US" sz="1400">
                          <a:solidFill>
                            <a:schemeClr val="tx1">
                              <a:lumMod val="75000"/>
                              <a:lumOff val="25000"/>
                            </a:schemeClr>
                          </a:solidFill>
                          <a:latin typeface="Century Gothic" panose="020B0502020202020204" pitchFamily="34" charset="0"/>
                        </a:rPr>
                        <a:t>32.01</a:t>
                      </a:r>
                    </a:p>
                  </a:txBody>
                  <a:tcPr/>
                </a:tc>
                <a:tc>
                  <a:txBody>
                    <a:bodyPr/>
                    <a:lstStyle/>
                    <a:p>
                      <a:r>
                        <a:rPr lang="en-US" sz="1400">
                          <a:solidFill>
                            <a:schemeClr val="tx1">
                              <a:lumMod val="75000"/>
                              <a:lumOff val="25000"/>
                            </a:schemeClr>
                          </a:solidFill>
                          <a:latin typeface="Century Gothic" panose="020B0502020202020204" pitchFamily="34" charset="0"/>
                        </a:rPr>
                        <a:t>-110.66</a:t>
                      </a:r>
                    </a:p>
                  </a:txBody>
                  <a:tcPr/>
                </a:tc>
                <a:tc>
                  <a:txBody>
                    <a:bodyPr/>
                    <a:lstStyle/>
                    <a:p>
                      <a:r>
                        <a:rPr lang="en-US" sz="1400">
                          <a:solidFill>
                            <a:schemeClr val="tx1">
                              <a:lumMod val="75000"/>
                              <a:lumOff val="25000"/>
                            </a:schemeClr>
                          </a:solidFill>
                          <a:latin typeface="Century Gothic" panose="020B0502020202020204" pitchFamily="34" charset="0"/>
                        </a:rPr>
                        <a:t>2/8/18</a:t>
                      </a:r>
                    </a:p>
                  </a:txBody>
                  <a:tcPr/>
                </a:tc>
                <a:tc>
                  <a:txBody>
                    <a:bodyPr/>
                    <a:lstStyle/>
                    <a:p>
                      <a:r>
                        <a:rPr lang="en-US" sz="1400">
                          <a:solidFill>
                            <a:schemeClr val="tx1">
                              <a:lumMod val="75000"/>
                              <a:lumOff val="25000"/>
                            </a:schemeClr>
                          </a:solidFill>
                          <a:latin typeface="Century Gothic" panose="020B0502020202020204" pitchFamily="34" charset="0"/>
                        </a:rPr>
                        <a:t>Fremont Cotton</a:t>
                      </a:r>
                    </a:p>
                  </a:txBody>
                  <a:tcPr/>
                </a:tc>
                <a:tc>
                  <a:txBody>
                    <a:bodyPr/>
                    <a:lstStyle/>
                    <a:p>
                      <a:r>
                        <a:rPr lang="en-US" sz="1400">
                          <a:solidFill>
                            <a:schemeClr val="tx1">
                              <a:lumMod val="75000"/>
                              <a:lumOff val="25000"/>
                            </a:schemeClr>
                          </a:solidFill>
                          <a:latin typeface="Century Gothic" panose="020B0502020202020204" pitchFamily="34" charset="0"/>
                        </a:rPr>
                        <a:t>Breaking Leaves</a:t>
                      </a:r>
                    </a:p>
                  </a:txBody>
                  <a:tcPr/>
                </a:tc>
                <a:tc>
                  <a:txBody>
                    <a:bodyPr/>
                    <a:lstStyle/>
                    <a:p>
                      <a:r>
                        <a:rPr lang="en-US" sz="1400">
                          <a:solidFill>
                            <a:schemeClr val="tx1">
                              <a:lumMod val="75000"/>
                              <a:lumOff val="25000"/>
                            </a:schemeClr>
                          </a:solidFill>
                          <a:latin typeface="Century Gothic" panose="020B0502020202020204" pitchFamily="34" charset="0"/>
                        </a:rPr>
                        <a:t>&gt; 95% </a:t>
                      </a:r>
                    </a:p>
                  </a:txBody>
                  <a:tcPr/>
                </a:tc>
                <a:extLst>
                  <a:ext uri="{0D108BD9-81ED-4DB2-BD59-A6C34878D82A}">
                    <a16:rowId xmlns:a16="http://schemas.microsoft.com/office/drawing/2014/main" val="2719430237"/>
                  </a:ext>
                </a:extLst>
              </a:tr>
              <a:tr h="370840">
                <a:tc>
                  <a:txBody>
                    <a:bodyPr/>
                    <a:lstStyle/>
                    <a:p>
                      <a:r>
                        <a:rPr lang="en-US" sz="1400">
                          <a:solidFill>
                            <a:schemeClr val="tx1">
                              <a:lumMod val="75000"/>
                              <a:lumOff val="25000"/>
                            </a:schemeClr>
                          </a:solidFill>
                          <a:latin typeface="Century Gothic" panose="020B0502020202020204" pitchFamily="34" charset="0"/>
                        </a:rPr>
                        <a:t>Tucson Trail</a:t>
                      </a:r>
                    </a:p>
                  </a:txBody>
                  <a:tcPr/>
                </a:tc>
                <a:tc>
                  <a:txBody>
                    <a:bodyPr/>
                    <a:lstStyle/>
                    <a:p>
                      <a:r>
                        <a:rPr lang="en-US" sz="1400">
                          <a:solidFill>
                            <a:schemeClr val="tx1">
                              <a:lumMod val="75000"/>
                              <a:lumOff val="25000"/>
                            </a:schemeClr>
                          </a:solidFill>
                          <a:latin typeface="Century Gothic" panose="020B0502020202020204" pitchFamily="34" charset="0"/>
                        </a:rPr>
                        <a:t>32.01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panose="020B0502020202020204" pitchFamily="34" charset="0"/>
                        </a:rPr>
                        <a:t>-110.66</a:t>
                      </a:r>
                    </a:p>
                  </a:txBody>
                  <a:tcPr/>
                </a:tc>
                <a:tc>
                  <a:txBody>
                    <a:bodyPr/>
                    <a:lstStyle/>
                    <a:p>
                      <a:r>
                        <a:rPr lang="en-US" sz="1400">
                          <a:solidFill>
                            <a:schemeClr val="tx1">
                              <a:lumMod val="75000"/>
                              <a:lumOff val="25000"/>
                            </a:schemeClr>
                          </a:solidFill>
                          <a:latin typeface="Century Gothic" panose="020B0502020202020204" pitchFamily="34" charset="0"/>
                        </a:rPr>
                        <a:t>8/20/18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panose="020B0502020202020204" pitchFamily="34" charset="0"/>
                        </a:rPr>
                        <a:t>Fremont Cotton</a:t>
                      </a:r>
                    </a:p>
                  </a:txBody>
                  <a:tcPr/>
                </a:tc>
                <a:tc>
                  <a:txBody>
                    <a:bodyPr/>
                    <a:lstStyle/>
                    <a:p>
                      <a:r>
                        <a:rPr lang="en-US" sz="1400">
                          <a:solidFill>
                            <a:schemeClr val="tx1">
                              <a:lumMod val="75000"/>
                              <a:lumOff val="25000"/>
                            </a:schemeClr>
                          </a:solidFill>
                          <a:latin typeface="Century Gothic" panose="020B0502020202020204" pitchFamily="34" charset="0"/>
                        </a:rPr>
                        <a:t>Leaves</a:t>
                      </a:r>
                    </a:p>
                  </a:txBody>
                  <a:tcPr/>
                </a:tc>
                <a:tc>
                  <a:txBody>
                    <a:bodyPr/>
                    <a:lstStyle/>
                    <a:p>
                      <a:r>
                        <a:rPr lang="en-US" sz="1400">
                          <a:solidFill>
                            <a:schemeClr val="tx1">
                              <a:lumMod val="75000"/>
                              <a:lumOff val="25000"/>
                            </a:schemeClr>
                          </a:solidFill>
                          <a:latin typeface="Century Gothic" panose="020B0502020202020204" pitchFamily="34" charset="0"/>
                        </a:rPr>
                        <a:t>&gt; 95%</a:t>
                      </a:r>
                    </a:p>
                  </a:txBody>
                  <a:tcPr/>
                </a:tc>
                <a:extLst>
                  <a:ext uri="{0D108BD9-81ED-4DB2-BD59-A6C34878D82A}">
                    <a16:rowId xmlns:a16="http://schemas.microsoft.com/office/drawing/2014/main" val="1815386735"/>
                  </a:ext>
                </a:extLst>
              </a:tr>
              <a:tr h="370840">
                <a:tc>
                  <a:txBody>
                    <a:bodyPr/>
                    <a:lstStyle/>
                    <a:p>
                      <a:r>
                        <a:rPr lang="en-US" sz="1400">
                          <a:solidFill>
                            <a:schemeClr val="tx1">
                              <a:lumMod val="75000"/>
                              <a:lumOff val="25000"/>
                            </a:schemeClr>
                          </a:solidFill>
                          <a:latin typeface="Century Gothic" panose="020B0502020202020204" pitchFamily="34" charset="0"/>
                        </a:rPr>
                        <a:t>Tucson Trail</a:t>
                      </a:r>
                    </a:p>
                  </a:txBody>
                  <a:tcPr/>
                </a:tc>
                <a:tc>
                  <a:txBody>
                    <a:bodyPr/>
                    <a:lstStyle/>
                    <a:p>
                      <a:r>
                        <a:rPr lang="en-US" sz="1400">
                          <a:solidFill>
                            <a:schemeClr val="tx1">
                              <a:lumMod val="75000"/>
                              <a:lumOff val="25000"/>
                            </a:schemeClr>
                          </a:solidFill>
                          <a:latin typeface="Century Gothic" panose="020B0502020202020204" pitchFamily="34" charset="0"/>
                        </a:rPr>
                        <a:t>32.01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panose="020B0502020202020204" pitchFamily="34" charset="0"/>
                        </a:rPr>
                        <a:t>-110.66</a:t>
                      </a:r>
                    </a:p>
                  </a:txBody>
                  <a:tcPr/>
                </a:tc>
                <a:tc>
                  <a:txBody>
                    <a:bodyPr/>
                    <a:lstStyle/>
                    <a:p>
                      <a:r>
                        <a:rPr lang="en-US" sz="1400">
                          <a:solidFill>
                            <a:schemeClr val="tx1">
                              <a:lumMod val="75000"/>
                              <a:lumOff val="25000"/>
                            </a:schemeClr>
                          </a:solidFill>
                          <a:latin typeface="Century Gothic" panose="020B0502020202020204" pitchFamily="34" charset="0"/>
                        </a:rPr>
                        <a:t>10/22/18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panose="020B0502020202020204" pitchFamily="34" charset="0"/>
                        </a:rPr>
                        <a:t>Fremont Cotton</a:t>
                      </a:r>
                    </a:p>
                  </a:txBody>
                  <a:tcPr/>
                </a:tc>
                <a:tc>
                  <a:txBody>
                    <a:bodyPr/>
                    <a:lstStyle/>
                    <a:p>
                      <a:r>
                        <a:rPr lang="en-US" sz="1400">
                          <a:solidFill>
                            <a:schemeClr val="tx1">
                              <a:lumMod val="75000"/>
                              <a:lumOff val="25000"/>
                            </a:schemeClr>
                          </a:solidFill>
                          <a:latin typeface="Century Gothic" panose="020B0502020202020204" pitchFamily="34" charset="0"/>
                        </a:rPr>
                        <a:t>Leaves</a:t>
                      </a:r>
                    </a:p>
                  </a:txBody>
                  <a:tcPr/>
                </a:tc>
                <a:tc>
                  <a:txBody>
                    <a:bodyPr/>
                    <a:lstStyle/>
                    <a:p>
                      <a:r>
                        <a:rPr lang="en-US" sz="1400">
                          <a:solidFill>
                            <a:schemeClr val="tx1">
                              <a:lumMod val="75000"/>
                              <a:lumOff val="25000"/>
                            </a:schemeClr>
                          </a:solidFill>
                          <a:latin typeface="Century Gothic" panose="020B0502020202020204" pitchFamily="34" charset="0"/>
                        </a:rPr>
                        <a:t>&gt; 95%</a:t>
                      </a:r>
                    </a:p>
                  </a:txBody>
                  <a:tcPr/>
                </a:tc>
                <a:extLst>
                  <a:ext uri="{0D108BD9-81ED-4DB2-BD59-A6C34878D82A}">
                    <a16:rowId xmlns:a16="http://schemas.microsoft.com/office/drawing/2014/main" val="2068305746"/>
                  </a:ext>
                </a:extLst>
              </a:tr>
              <a:tr h="370840">
                <a:tc>
                  <a:txBody>
                    <a:bodyPr/>
                    <a:lstStyle/>
                    <a:p>
                      <a:r>
                        <a:rPr lang="en-US" sz="1400">
                          <a:solidFill>
                            <a:schemeClr val="tx1">
                              <a:lumMod val="75000"/>
                              <a:lumOff val="25000"/>
                            </a:schemeClr>
                          </a:solidFill>
                          <a:latin typeface="Century Gothic" panose="020B0502020202020204" pitchFamily="34" charset="0"/>
                        </a:rPr>
                        <a:t>Tucson Trail</a:t>
                      </a:r>
                    </a:p>
                  </a:txBody>
                  <a:tcPr/>
                </a:tc>
                <a:tc>
                  <a:txBody>
                    <a:bodyPr/>
                    <a:lstStyle/>
                    <a:p>
                      <a:r>
                        <a:rPr lang="en-US" sz="1400">
                          <a:solidFill>
                            <a:schemeClr val="tx1">
                              <a:lumMod val="75000"/>
                              <a:lumOff val="25000"/>
                            </a:schemeClr>
                          </a:solidFill>
                          <a:latin typeface="Century Gothic" panose="020B0502020202020204" pitchFamily="34" charset="0"/>
                        </a:rPr>
                        <a:t>32.01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panose="020B0502020202020204" pitchFamily="34" charset="0"/>
                        </a:rPr>
                        <a:t>-110.66</a:t>
                      </a:r>
                    </a:p>
                  </a:txBody>
                  <a:tcPr/>
                </a:tc>
                <a:tc>
                  <a:txBody>
                    <a:bodyPr/>
                    <a:lstStyle/>
                    <a:p>
                      <a:r>
                        <a:rPr lang="en-US" sz="1400">
                          <a:solidFill>
                            <a:schemeClr val="tx1">
                              <a:lumMod val="75000"/>
                              <a:lumOff val="25000"/>
                            </a:schemeClr>
                          </a:solidFill>
                          <a:latin typeface="Century Gothic" panose="020B0502020202020204" pitchFamily="34" charset="0"/>
                        </a:rPr>
                        <a:t>11/19/18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panose="020B0502020202020204" pitchFamily="34" charset="0"/>
                        </a:rPr>
                        <a:t>Fremont Cotton</a:t>
                      </a:r>
                    </a:p>
                  </a:txBody>
                  <a:tcPr/>
                </a:tc>
                <a:tc>
                  <a:txBody>
                    <a:bodyPr/>
                    <a:lstStyle/>
                    <a:p>
                      <a:r>
                        <a:rPr lang="en-US" sz="1400">
                          <a:solidFill>
                            <a:schemeClr val="tx1">
                              <a:lumMod val="75000"/>
                              <a:lumOff val="25000"/>
                            </a:schemeClr>
                          </a:solidFill>
                          <a:latin typeface="Century Gothic" panose="020B0502020202020204" pitchFamily="34" charset="0"/>
                        </a:rPr>
                        <a:t>Colored Leaves</a:t>
                      </a:r>
                    </a:p>
                  </a:txBody>
                  <a:tcPr/>
                </a:tc>
                <a:tc>
                  <a:txBody>
                    <a:bodyPr/>
                    <a:lstStyle/>
                    <a:p>
                      <a:r>
                        <a:rPr lang="en-US" sz="1400">
                          <a:solidFill>
                            <a:schemeClr val="tx1">
                              <a:lumMod val="75000"/>
                              <a:lumOff val="25000"/>
                            </a:schemeClr>
                          </a:solidFill>
                          <a:latin typeface="Century Gothic" panose="020B0502020202020204" pitchFamily="34" charset="0"/>
                        </a:rPr>
                        <a:t>&gt; 95%</a:t>
                      </a:r>
                    </a:p>
                  </a:txBody>
                  <a:tcPr/>
                </a:tc>
                <a:extLst>
                  <a:ext uri="{0D108BD9-81ED-4DB2-BD59-A6C34878D82A}">
                    <a16:rowId xmlns:a16="http://schemas.microsoft.com/office/drawing/2014/main" val="2597168858"/>
                  </a:ext>
                </a:extLst>
              </a:tr>
            </a:tbl>
          </a:graphicData>
        </a:graphic>
      </p:graphicFrame>
      <p:sp>
        <p:nvSpPr>
          <p:cNvPr id="5" name="Rectangle 4">
            <a:extLst>
              <a:ext uri="{FF2B5EF4-FFF2-40B4-BE49-F238E27FC236}">
                <a16:creationId xmlns:a16="http://schemas.microsoft.com/office/drawing/2014/main" id="{BB924780-FF58-524E-8BC0-DE06F2365956}"/>
              </a:ext>
            </a:extLst>
          </p:cNvPr>
          <p:cNvSpPr/>
          <p:nvPr/>
        </p:nvSpPr>
        <p:spPr>
          <a:xfrm>
            <a:off x="8770978" y="6163545"/>
            <a:ext cx="2163970" cy="105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93FB64D-D55E-D14D-ADC8-13A5DD409C20}"/>
              </a:ext>
            </a:extLst>
          </p:cNvPr>
          <p:cNvGrpSpPr/>
          <p:nvPr/>
        </p:nvGrpSpPr>
        <p:grpSpPr>
          <a:xfrm>
            <a:off x="8889236" y="6087062"/>
            <a:ext cx="1763653" cy="246221"/>
            <a:chOff x="8889236" y="6087062"/>
            <a:chExt cx="1763653" cy="246221"/>
          </a:xfrm>
        </p:grpSpPr>
        <p:sp>
          <p:nvSpPr>
            <p:cNvPr id="3" name="TextBox 2">
              <a:extLst>
                <a:ext uri="{FF2B5EF4-FFF2-40B4-BE49-F238E27FC236}">
                  <a16:creationId xmlns:a16="http://schemas.microsoft.com/office/drawing/2014/main" id="{D738969E-A49C-DF42-BF13-613AB550D229}"/>
                </a:ext>
              </a:extLst>
            </p:cNvPr>
            <p:cNvSpPr txBox="1"/>
            <p:nvPr/>
          </p:nvSpPr>
          <p:spPr>
            <a:xfrm>
              <a:off x="8889236" y="6087062"/>
              <a:ext cx="255198" cy="246221"/>
            </a:xfrm>
            <a:prstGeom prst="rect">
              <a:avLst/>
            </a:prstGeom>
            <a:noFill/>
            <a:ln>
              <a:noFill/>
            </a:ln>
          </p:spPr>
          <p:txBody>
            <a:bodyPr wrap="none" rtlCol="0">
              <a:spAutoFit/>
            </a:bodyPr>
            <a:lstStyle/>
            <a:p>
              <a:r>
                <a:rPr lang="en-US" sz="1000">
                  <a:solidFill>
                    <a:schemeClr val="tx1">
                      <a:lumMod val="75000"/>
                      <a:lumOff val="25000"/>
                    </a:schemeClr>
                  </a:solidFill>
                  <a:latin typeface="Century Gothic" panose="020B0502020202020204" pitchFamily="34" charset="0"/>
                </a:rPr>
                <a:t>0</a:t>
              </a:r>
            </a:p>
          </p:txBody>
        </p:sp>
        <p:sp>
          <p:nvSpPr>
            <p:cNvPr id="32" name="TextBox 31">
              <a:extLst>
                <a:ext uri="{FF2B5EF4-FFF2-40B4-BE49-F238E27FC236}">
                  <a16:creationId xmlns:a16="http://schemas.microsoft.com/office/drawing/2014/main" id="{AD05652A-8B4E-AC47-93C7-69D71BB4721B}"/>
                </a:ext>
              </a:extLst>
            </p:cNvPr>
            <p:cNvSpPr txBox="1"/>
            <p:nvPr/>
          </p:nvSpPr>
          <p:spPr>
            <a:xfrm>
              <a:off x="9211046" y="6087062"/>
              <a:ext cx="325730" cy="246221"/>
            </a:xfrm>
            <a:prstGeom prst="rect">
              <a:avLst/>
            </a:prstGeom>
            <a:noFill/>
            <a:ln>
              <a:noFill/>
            </a:ln>
          </p:spPr>
          <p:txBody>
            <a:bodyPr wrap="none" rtlCol="0">
              <a:spAutoFit/>
            </a:bodyPr>
            <a:lstStyle/>
            <a:p>
              <a:r>
                <a:rPr lang="en-US" sz="1000">
                  <a:solidFill>
                    <a:schemeClr val="tx1">
                      <a:lumMod val="75000"/>
                      <a:lumOff val="25000"/>
                    </a:schemeClr>
                  </a:solidFill>
                  <a:latin typeface="Century Gothic" panose="020B0502020202020204" pitchFamily="34" charset="0"/>
                </a:rPr>
                <a:t>35</a:t>
              </a:r>
            </a:p>
          </p:txBody>
        </p:sp>
        <p:sp>
          <p:nvSpPr>
            <p:cNvPr id="33" name="TextBox 32">
              <a:extLst>
                <a:ext uri="{FF2B5EF4-FFF2-40B4-BE49-F238E27FC236}">
                  <a16:creationId xmlns:a16="http://schemas.microsoft.com/office/drawing/2014/main" id="{8AB859CB-9ECA-BD40-B3CF-CABD12BA6AA1}"/>
                </a:ext>
              </a:extLst>
            </p:cNvPr>
            <p:cNvSpPr txBox="1"/>
            <p:nvPr/>
          </p:nvSpPr>
          <p:spPr>
            <a:xfrm>
              <a:off x="9570115" y="6087062"/>
              <a:ext cx="325730" cy="246221"/>
            </a:xfrm>
            <a:prstGeom prst="rect">
              <a:avLst/>
            </a:prstGeom>
            <a:noFill/>
            <a:ln>
              <a:noFill/>
            </a:ln>
          </p:spPr>
          <p:txBody>
            <a:bodyPr wrap="none" rtlCol="0">
              <a:spAutoFit/>
            </a:bodyPr>
            <a:lstStyle/>
            <a:p>
              <a:r>
                <a:rPr lang="en-US" sz="1000">
                  <a:solidFill>
                    <a:schemeClr val="tx1">
                      <a:lumMod val="75000"/>
                      <a:lumOff val="25000"/>
                    </a:schemeClr>
                  </a:solidFill>
                  <a:latin typeface="Century Gothic" panose="020B0502020202020204" pitchFamily="34" charset="0"/>
                </a:rPr>
                <a:t>70</a:t>
              </a:r>
            </a:p>
          </p:txBody>
        </p:sp>
        <p:sp>
          <p:nvSpPr>
            <p:cNvPr id="34" name="TextBox 33">
              <a:extLst>
                <a:ext uri="{FF2B5EF4-FFF2-40B4-BE49-F238E27FC236}">
                  <a16:creationId xmlns:a16="http://schemas.microsoft.com/office/drawing/2014/main" id="{18D13045-0A7A-5D4B-B53A-19C10DCE7DFF}"/>
                </a:ext>
              </a:extLst>
            </p:cNvPr>
            <p:cNvSpPr txBox="1"/>
            <p:nvPr/>
          </p:nvSpPr>
          <p:spPr>
            <a:xfrm>
              <a:off x="10256627" y="6087062"/>
              <a:ext cx="396262" cy="246221"/>
            </a:xfrm>
            <a:prstGeom prst="rect">
              <a:avLst/>
            </a:prstGeom>
            <a:noFill/>
            <a:ln>
              <a:noFill/>
            </a:ln>
          </p:spPr>
          <p:txBody>
            <a:bodyPr wrap="none" rtlCol="0">
              <a:spAutoFit/>
            </a:bodyPr>
            <a:lstStyle/>
            <a:p>
              <a:r>
                <a:rPr lang="en-US" sz="1000">
                  <a:solidFill>
                    <a:schemeClr val="tx1">
                      <a:lumMod val="75000"/>
                      <a:lumOff val="25000"/>
                    </a:schemeClr>
                  </a:solidFill>
                  <a:latin typeface="Century Gothic" panose="020B0502020202020204" pitchFamily="34" charset="0"/>
                </a:rPr>
                <a:t>140</a:t>
              </a:r>
            </a:p>
          </p:txBody>
        </p:sp>
      </p:grpSp>
      <p:sp>
        <p:nvSpPr>
          <p:cNvPr id="7" name="Rectangle 6">
            <a:extLst>
              <a:ext uri="{FF2B5EF4-FFF2-40B4-BE49-F238E27FC236}">
                <a16:creationId xmlns:a16="http://schemas.microsoft.com/office/drawing/2014/main" id="{A746ADDF-3C92-2440-8A16-4A5E647C90DD}"/>
              </a:ext>
            </a:extLst>
          </p:cNvPr>
          <p:cNvSpPr/>
          <p:nvPr/>
        </p:nvSpPr>
        <p:spPr>
          <a:xfrm>
            <a:off x="10505858" y="6273518"/>
            <a:ext cx="451357" cy="13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47FDE8A-F7BE-FB4F-9A2B-C305EFA40DFC}"/>
              </a:ext>
            </a:extLst>
          </p:cNvPr>
          <p:cNvSpPr txBox="1"/>
          <p:nvPr/>
        </p:nvSpPr>
        <p:spPr>
          <a:xfrm>
            <a:off x="10420206" y="6210172"/>
            <a:ext cx="487634" cy="246221"/>
          </a:xfrm>
          <a:prstGeom prst="rect">
            <a:avLst/>
          </a:prstGeom>
          <a:noFill/>
          <a:ln>
            <a:noFill/>
          </a:ln>
        </p:spPr>
        <p:txBody>
          <a:bodyPr wrap="none" rtlCol="0">
            <a:spAutoFit/>
          </a:bodyPr>
          <a:lstStyle/>
          <a:p>
            <a:r>
              <a:rPr lang="en-US" sz="1000">
                <a:solidFill>
                  <a:schemeClr val="tx1">
                    <a:lumMod val="75000"/>
                    <a:lumOff val="25000"/>
                  </a:schemeClr>
                </a:solidFill>
                <a:latin typeface="Century Gothic" panose="020B0502020202020204" pitchFamily="34" charset="0"/>
              </a:rPr>
              <a:t>Miles</a:t>
            </a:r>
          </a:p>
        </p:txBody>
      </p:sp>
    </p:spTree>
    <p:extLst>
      <p:ext uri="{BB962C8B-B14F-4D97-AF65-F5344CB8AC3E}">
        <p14:creationId xmlns:p14="http://schemas.microsoft.com/office/powerpoint/2010/main" val="2268303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6A5B70DD-FB5B-4E65-BDFB-AE6463491851}"/>
              </a:ext>
            </a:extLst>
          </p:cNvPr>
          <p:cNvSpPr txBox="1"/>
          <p:nvPr/>
        </p:nvSpPr>
        <p:spPr>
          <a:xfrm>
            <a:off x="364726" y="327008"/>
            <a:ext cx="111355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54AEB2"/>
                </a:solidFill>
                <a:latin typeface="Century Gothic" panose="020B0502020202020204" pitchFamily="34" charset="0"/>
              </a:rPr>
              <a:t>Results: Phenology in Remote Sensing Images</a:t>
            </a:r>
            <a:endParaRPr lang="en-US" sz="3600" b="1">
              <a:solidFill>
                <a:srgbClr val="54AEB2"/>
              </a:solidFill>
              <a:latin typeface="Century Gothic" panose="020B0502020202020204" pitchFamily="34" charset="0"/>
              <a:cs typeface="Calibri"/>
            </a:endParaRPr>
          </a:p>
        </p:txBody>
      </p:sp>
      <p:sp>
        <p:nvSpPr>
          <p:cNvPr id="53" name="TextBox 52">
            <a:extLst>
              <a:ext uri="{FF2B5EF4-FFF2-40B4-BE49-F238E27FC236}">
                <a16:creationId xmlns:a16="http://schemas.microsoft.com/office/drawing/2014/main" id="{E5818A7E-5C95-4F04-9165-D9A1F81E50E4}"/>
              </a:ext>
            </a:extLst>
          </p:cNvPr>
          <p:cNvSpPr txBox="1"/>
          <p:nvPr/>
        </p:nvSpPr>
        <p:spPr>
          <a:xfrm>
            <a:off x="249923" y="2051732"/>
            <a:ext cx="511498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54AEB2"/>
                </a:solidFill>
                <a:latin typeface="Century Gothic"/>
              </a:rPr>
              <a:t>Google Earth Engine Time Series</a:t>
            </a:r>
          </a:p>
          <a:p>
            <a:endParaRPr lang="en-US">
              <a:solidFill>
                <a:schemeClr val="tx1">
                  <a:lumMod val="75000"/>
                  <a:lumOff val="25000"/>
                </a:schemeClr>
              </a:solidFill>
              <a:latin typeface="Century Gothic"/>
            </a:endParaRPr>
          </a:p>
          <a:p>
            <a:pPr marL="285750" indent="-285750">
              <a:buClr>
                <a:srgbClr val="54AEB2"/>
              </a:buClr>
              <a:buFont typeface="Arial"/>
              <a:buChar char="•"/>
            </a:pPr>
            <a:r>
              <a:rPr lang="en-US">
                <a:solidFill>
                  <a:schemeClr val="tx1">
                    <a:lumMod val="75000"/>
                    <a:lumOff val="25000"/>
                  </a:schemeClr>
                </a:solidFill>
                <a:latin typeface="Century Gothic"/>
              </a:rPr>
              <a:t>NDVI and EVI time series graphs in multiple formats</a:t>
            </a:r>
          </a:p>
          <a:p>
            <a:pPr marL="285750" indent="-285750">
              <a:buClr>
                <a:srgbClr val="54AEB2"/>
              </a:buClr>
              <a:buFont typeface="Arial"/>
              <a:buChar char="•"/>
            </a:pPr>
            <a:endParaRPr lang="en-US">
              <a:solidFill>
                <a:schemeClr val="tx1">
                  <a:lumMod val="75000"/>
                  <a:lumOff val="25000"/>
                </a:schemeClr>
              </a:solidFill>
              <a:latin typeface="Century Gothic"/>
            </a:endParaRPr>
          </a:p>
          <a:p>
            <a:pPr marL="285750" indent="-285750">
              <a:buClr>
                <a:srgbClr val="54AEB2"/>
              </a:buClr>
              <a:buFont typeface="Arial"/>
              <a:buChar char="•"/>
            </a:pPr>
            <a:r>
              <a:rPr lang="en-US">
                <a:solidFill>
                  <a:schemeClr val="tx1">
                    <a:lumMod val="75000"/>
                    <a:lumOff val="25000"/>
                  </a:schemeClr>
                </a:solidFill>
                <a:latin typeface="Century Gothic"/>
              </a:rPr>
              <a:t>Input coordinates of study site</a:t>
            </a:r>
          </a:p>
          <a:p>
            <a:pPr marL="285750" indent="-285750">
              <a:buClr>
                <a:srgbClr val="54AEB2"/>
              </a:buClr>
              <a:buFont typeface="Arial"/>
              <a:buChar char="•"/>
            </a:pPr>
            <a:endParaRPr lang="en-US">
              <a:solidFill>
                <a:schemeClr val="tx1">
                  <a:lumMod val="75000"/>
                  <a:lumOff val="25000"/>
                </a:schemeClr>
              </a:solidFill>
              <a:latin typeface="Century Gothic"/>
            </a:endParaRPr>
          </a:p>
          <a:p>
            <a:pPr marL="285750" indent="-285750">
              <a:buClr>
                <a:srgbClr val="54AEB2"/>
              </a:buClr>
              <a:buFont typeface="Arial"/>
              <a:buChar char="•"/>
            </a:pPr>
            <a:r>
              <a:rPr lang="en-US">
                <a:solidFill>
                  <a:schemeClr val="tx1">
                    <a:lumMod val="75000"/>
                    <a:lumOff val="25000"/>
                  </a:schemeClr>
                </a:solidFill>
                <a:latin typeface="Century Gothic"/>
              </a:rPr>
              <a:t>Cloud-masked imagery measured mean NDVI and EVI of pixel containing site</a:t>
            </a:r>
          </a:p>
        </p:txBody>
      </p:sp>
      <p:sp>
        <p:nvSpPr>
          <p:cNvPr id="6" name="pl6"/>
          <p:cNvSpPr/>
          <p:nvPr/>
        </p:nvSpPr>
        <p:spPr>
          <a:xfrm>
            <a:off x="6119290" y="2072364"/>
            <a:ext cx="4988010" cy="2238916"/>
          </a:xfrm>
          <a:custGeom>
            <a:avLst/>
            <a:gdLst/>
            <a:ahLst/>
            <a:cxnLst/>
            <a:rect l="0" t="0" r="0" b="0"/>
            <a:pathLst>
              <a:path w="9455292" h="4770855">
                <a:moveTo>
                  <a:pt x="0" y="3342020"/>
                </a:moveTo>
                <a:lnTo>
                  <a:pt x="429786" y="3584195"/>
                </a:lnTo>
                <a:lnTo>
                  <a:pt x="859572" y="3632631"/>
                </a:lnTo>
                <a:lnTo>
                  <a:pt x="1289358" y="4044329"/>
                </a:lnTo>
                <a:lnTo>
                  <a:pt x="1719144" y="3947459"/>
                </a:lnTo>
                <a:lnTo>
                  <a:pt x="2148930" y="3124062"/>
                </a:lnTo>
                <a:lnTo>
                  <a:pt x="2578716" y="4770855"/>
                </a:lnTo>
                <a:lnTo>
                  <a:pt x="3008502" y="3245150"/>
                </a:lnTo>
                <a:lnTo>
                  <a:pt x="3438288" y="3390455"/>
                </a:lnTo>
                <a:lnTo>
                  <a:pt x="3868074" y="3511543"/>
                </a:lnTo>
                <a:lnTo>
                  <a:pt x="4297860" y="3317803"/>
                </a:lnTo>
                <a:lnTo>
                  <a:pt x="4727646" y="0"/>
                </a:lnTo>
                <a:lnTo>
                  <a:pt x="5157432" y="2785017"/>
                </a:lnTo>
                <a:lnTo>
                  <a:pt x="5587218" y="2058490"/>
                </a:lnTo>
                <a:lnTo>
                  <a:pt x="6017004" y="1525705"/>
                </a:lnTo>
                <a:lnTo>
                  <a:pt x="6446790" y="2034273"/>
                </a:lnTo>
                <a:lnTo>
                  <a:pt x="6876576" y="1404617"/>
                </a:lnTo>
                <a:lnTo>
                  <a:pt x="7306362" y="1525705"/>
                </a:lnTo>
                <a:lnTo>
                  <a:pt x="7736148" y="1210877"/>
                </a:lnTo>
                <a:lnTo>
                  <a:pt x="8165934" y="1671010"/>
                </a:lnTo>
                <a:lnTo>
                  <a:pt x="8595720" y="2857669"/>
                </a:lnTo>
                <a:lnTo>
                  <a:pt x="9025506" y="2688146"/>
                </a:lnTo>
                <a:lnTo>
                  <a:pt x="9455292" y="3075627"/>
                </a:lnTo>
              </a:path>
            </a:pathLst>
          </a:custGeom>
          <a:ln w="13550" cap="flat">
            <a:solidFill>
              <a:srgbClr val="F8766D">
                <a:alpha val="100000"/>
              </a:srgbClr>
            </a:solidFill>
            <a:prstDash val="solid"/>
            <a:round/>
          </a:ln>
        </p:spPr>
        <p:txBody>
          <a:bodyPr/>
          <a:lstStyle/>
          <a:p>
            <a:endParaRPr/>
          </a:p>
        </p:txBody>
      </p:sp>
      <p:sp>
        <p:nvSpPr>
          <p:cNvPr id="7" name="pl7"/>
          <p:cNvSpPr/>
          <p:nvPr/>
        </p:nvSpPr>
        <p:spPr>
          <a:xfrm>
            <a:off x="6062607" y="3242965"/>
            <a:ext cx="4888816" cy="1204696"/>
          </a:xfrm>
          <a:custGeom>
            <a:avLst/>
            <a:gdLst/>
            <a:ahLst/>
            <a:cxnLst/>
            <a:rect l="0" t="0" r="0" b="0"/>
            <a:pathLst>
              <a:path w="9267261" h="2567059">
                <a:moveTo>
                  <a:pt x="0" y="1743662"/>
                </a:moveTo>
                <a:lnTo>
                  <a:pt x="268616" y="1428834"/>
                </a:lnTo>
                <a:lnTo>
                  <a:pt x="537232" y="1816315"/>
                </a:lnTo>
                <a:lnTo>
                  <a:pt x="671540" y="1719445"/>
                </a:lnTo>
                <a:lnTo>
                  <a:pt x="805848" y="2131143"/>
                </a:lnTo>
                <a:lnTo>
                  <a:pt x="940156" y="1913185"/>
                </a:lnTo>
                <a:lnTo>
                  <a:pt x="1208773" y="2300666"/>
                </a:lnTo>
                <a:lnTo>
                  <a:pt x="1343081" y="2300666"/>
                </a:lnTo>
                <a:lnTo>
                  <a:pt x="1477389" y="2131143"/>
                </a:lnTo>
                <a:lnTo>
                  <a:pt x="1746005" y="1840533"/>
                </a:lnTo>
                <a:lnTo>
                  <a:pt x="2417546" y="1961620"/>
                </a:lnTo>
                <a:lnTo>
                  <a:pt x="2551854" y="1380399"/>
                </a:lnTo>
                <a:lnTo>
                  <a:pt x="2820470" y="1235094"/>
                </a:lnTo>
                <a:lnTo>
                  <a:pt x="2954778" y="1235094"/>
                </a:lnTo>
                <a:lnTo>
                  <a:pt x="3223395" y="1283529"/>
                </a:lnTo>
                <a:lnTo>
                  <a:pt x="3357703" y="1792097"/>
                </a:lnTo>
                <a:lnTo>
                  <a:pt x="3492011" y="1743662"/>
                </a:lnTo>
                <a:lnTo>
                  <a:pt x="3626319" y="1671010"/>
                </a:lnTo>
                <a:lnTo>
                  <a:pt x="3760627" y="1719445"/>
                </a:lnTo>
                <a:lnTo>
                  <a:pt x="3894935" y="1913185"/>
                </a:lnTo>
                <a:lnTo>
                  <a:pt x="4029243" y="1816315"/>
                </a:lnTo>
                <a:lnTo>
                  <a:pt x="4163552" y="2106926"/>
                </a:lnTo>
                <a:lnTo>
                  <a:pt x="4297860" y="2276448"/>
                </a:lnTo>
                <a:lnTo>
                  <a:pt x="4432168" y="1864750"/>
                </a:lnTo>
                <a:lnTo>
                  <a:pt x="4566476" y="1985838"/>
                </a:lnTo>
                <a:lnTo>
                  <a:pt x="4700784" y="2324883"/>
                </a:lnTo>
                <a:lnTo>
                  <a:pt x="4835092" y="2155361"/>
                </a:lnTo>
                <a:lnTo>
                  <a:pt x="4969400" y="2252231"/>
                </a:lnTo>
                <a:lnTo>
                  <a:pt x="5238017" y="1695227"/>
                </a:lnTo>
                <a:lnTo>
                  <a:pt x="5640941" y="1114006"/>
                </a:lnTo>
                <a:lnTo>
                  <a:pt x="5909557" y="532785"/>
                </a:lnTo>
                <a:lnTo>
                  <a:pt x="6043865" y="726526"/>
                </a:lnTo>
                <a:lnTo>
                  <a:pt x="6312482" y="242175"/>
                </a:lnTo>
                <a:lnTo>
                  <a:pt x="6446790" y="629656"/>
                </a:lnTo>
                <a:lnTo>
                  <a:pt x="6581098" y="581220"/>
                </a:lnTo>
                <a:lnTo>
                  <a:pt x="6715406" y="532785"/>
                </a:lnTo>
                <a:lnTo>
                  <a:pt x="6849714" y="1574140"/>
                </a:lnTo>
                <a:lnTo>
                  <a:pt x="6984022" y="435915"/>
                </a:lnTo>
                <a:lnTo>
                  <a:pt x="7118330" y="653873"/>
                </a:lnTo>
                <a:lnTo>
                  <a:pt x="7386947" y="217957"/>
                </a:lnTo>
                <a:lnTo>
                  <a:pt x="7655563" y="557003"/>
                </a:lnTo>
                <a:lnTo>
                  <a:pt x="7924179" y="0"/>
                </a:lnTo>
                <a:lnTo>
                  <a:pt x="8192796" y="193740"/>
                </a:lnTo>
                <a:lnTo>
                  <a:pt x="8327104" y="266392"/>
                </a:lnTo>
                <a:lnTo>
                  <a:pt x="8461412" y="314828"/>
                </a:lnTo>
                <a:lnTo>
                  <a:pt x="8595720" y="435915"/>
                </a:lnTo>
                <a:lnTo>
                  <a:pt x="8864336" y="290610"/>
                </a:lnTo>
                <a:lnTo>
                  <a:pt x="9267261" y="2567059"/>
                </a:lnTo>
              </a:path>
            </a:pathLst>
          </a:custGeom>
          <a:ln w="13550" cap="flat">
            <a:solidFill>
              <a:srgbClr val="F8766D">
                <a:alpha val="100000"/>
              </a:srgbClr>
            </a:solidFill>
            <a:custDash>
              <a:ds d="400000" sp="200000"/>
            </a:custDash>
            <a:round/>
          </a:ln>
        </p:spPr>
        <p:txBody>
          <a:bodyPr/>
          <a:lstStyle/>
          <a:p>
            <a:endParaRPr/>
          </a:p>
        </p:txBody>
      </p:sp>
      <p:sp>
        <p:nvSpPr>
          <p:cNvPr id="8" name="pl8"/>
          <p:cNvSpPr/>
          <p:nvPr/>
        </p:nvSpPr>
        <p:spPr>
          <a:xfrm>
            <a:off x="6218482" y="1879157"/>
            <a:ext cx="4888816" cy="1852506"/>
          </a:xfrm>
          <a:custGeom>
            <a:avLst/>
            <a:gdLst/>
            <a:ahLst/>
            <a:cxnLst/>
            <a:rect l="0" t="0" r="0" b="0"/>
            <a:pathLst>
              <a:path w="9267261" h="3947459">
                <a:moveTo>
                  <a:pt x="0" y="3342020"/>
                </a:moveTo>
                <a:lnTo>
                  <a:pt x="241754" y="3438890"/>
                </a:lnTo>
                <a:lnTo>
                  <a:pt x="429786" y="3535760"/>
                </a:lnTo>
                <a:lnTo>
                  <a:pt x="671540" y="3559978"/>
                </a:lnTo>
                <a:lnTo>
                  <a:pt x="1101326" y="3947459"/>
                </a:lnTo>
                <a:lnTo>
                  <a:pt x="1289358" y="3874806"/>
                </a:lnTo>
                <a:lnTo>
                  <a:pt x="1960898" y="3245150"/>
                </a:lnTo>
                <a:lnTo>
                  <a:pt x="2148930" y="3099845"/>
                </a:lnTo>
                <a:lnTo>
                  <a:pt x="2390684" y="2663929"/>
                </a:lnTo>
                <a:lnTo>
                  <a:pt x="2820470" y="3608413"/>
                </a:lnTo>
                <a:lnTo>
                  <a:pt x="3008502" y="3099845"/>
                </a:lnTo>
                <a:lnTo>
                  <a:pt x="3250256" y="3390455"/>
                </a:lnTo>
                <a:lnTo>
                  <a:pt x="3438288" y="3293585"/>
                </a:lnTo>
                <a:lnTo>
                  <a:pt x="3680042" y="3511543"/>
                </a:lnTo>
                <a:lnTo>
                  <a:pt x="3868074" y="3438890"/>
                </a:lnTo>
                <a:lnTo>
                  <a:pt x="4109828" y="3148280"/>
                </a:lnTo>
                <a:lnTo>
                  <a:pt x="4297860" y="3099845"/>
                </a:lnTo>
                <a:lnTo>
                  <a:pt x="4539614" y="3269367"/>
                </a:lnTo>
                <a:lnTo>
                  <a:pt x="5157432" y="2445971"/>
                </a:lnTo>
                <a:lnTo>
                  <a:pt x="5399186" y="1913185"/>
                </a:lnTo>
                <a:lnTo>
                  <a:pt x="5587218" y="1501487"/>
                </a:lnTo>
                <a:lnTo>
                  <a:pt x="6017004" y="726526"/>
                </a:lnTo>
                <a:lnTo>
                  <a:pt x="6258758" y="629656"/>
                </a:lnTo>
                <a:lnTo>
                  <a:pt x="6446790" y="1574140"/>
                </a:lnTo>
                <a:lnTo>
                  <a:pt x="6688544" y="1356182"/>
                </a:lnTo>
                <a:lnTo>
                  <a:pt x="6876576" y="774961"/>
                </a:lnTo>
                <a:lnTo>
                  <a:pt x="7118330" y="435915"/>
                </a:lnTo>
                <a:lnTo>
                  <a:pt x="7306362" y="702308"/>
                </a:lnTo>
                <a:lnTo>
                  <a:pt x="7548117" y="0"/>
                </a:lnTo>
                <a:lnTo>
                  <a:pt x="7977903" y="484350"/>
                </a:lnTo>
                <a:lnTo>
                  <a:pt x="8165934" y="1114006"/>
                </a:lnTo>
                <a:lnTo>
                  <a:pt x="8407689" y="1307747"/>
                </a:lnTo>
                <a:lnTo>
                  <a:pt x="9025506" y="2203796"/>
                </a:lnTo>
                <a:lnTo>
                  <a:pt x="9267261" y="2203796"/>
                </a:lnTo>
              </a:path>
            </a:pathLst>
          </a:custGeom>
          <a:ln w="13550" cap="flat">
            <a:solidFill>
              <a:srgbClr val="00BFC4">
                <a:alpha val="100000"/>
              </a:srgbClr>
            </a:solidFill>
            <a:prstDash val="solid"/>
            <a:round/>
          </a:ln>
        </p:spPr>
        <p:txBody>
          <a:bodyPr/>
          <a:lstStyle/>
          <a:p>
            <a:endParaRPr/>
          </a:p>
        </p:txBody>
      </p:sp>
      <p:sp>
        <p:nvSpPr>
          <p:cNvPr id="9" name="pl9"/>
          <p:cNvSpPr/>
          <p:nvPr/>
        </p:nvSpPr>
        <p:spPr>
          <a:xfrm>
            <a:off x="6005925" y="2436045"/>
            <a:ext cx="4732941" cy="1204696"/>
          </a:xfrm>
          <a:custGeom>
            <a:avLst/>
            <a:gdLst/>
            <a:ahLst/>
            <a:cxnLst/>
            <a:rect l="0" t="0" r="0" b="0"/>
            <a:pathLst>
              <a:path w="8971783" h="2567059">
                <a:moveTo>
                  <a:pt x="0" y="2155361"/>
                </a:moveTo>
                <a:lnTo>
                  <a:pt x="832710" y="2567059"/>
                </a:lnTo>
                <a:lnTo>
                  <a:pt x="1584835" y="2494406"/>
                </a:lnTo>
                <a:lnTo>
                  <a:pt x="2417546" y="1864750"/>
                </a:lnTo>
                <a:lnTo>
                  <a:pt x="3223395" y="2252231"/>
                </a:lnTo>
                <a:lnTo>
                  <a:pt x="4056105" y="2373318"/>
                </a:lnTo>
                <a:lnTo>
                  <a:pt x="4861954" y="1888968"/>
                </a:lnTo>
                <a:lnTo>
                  <a:pt x="5694664" y="871831"/>
                </a:lnTo>
                <a:lnTo>
                  <a:pt x="6527375" y="750743"/>
                </a:lnTo>
                <a:lnTo>
                  <a:pt x="7333224" y="0"/>
                </a:lnTo>
                <a:lnTo>
                  <a:pt x="8165934" y="24217"/>
                </a:lnTo>
                <a:lnTo>
                  <a:pt x="8971783" y="992919"/>
                </a:lnTo>
              </a:path>
            </a:pathLst>
          </a:custGeom>
          <a:ln w="13550" cap="flat">
            <a:solidFill>
              <a:srgbClr val="00BFC4">
                <a:alpha val="100000"/>
              </a:srgbClr>
            </a:solidFill>
            <a:custDash>
              <a:ds d="200000" sp="200000"/>
            </a:custDash>
            <a:round/>
          </a:ln>
        </p:spPr>
        <p:txBody>
          <a:bodyPr/>
          <a:lstStyle/>
          <a:p>
            <a:endParaRPr/>
          </a:p>
        </p:txBody>
      </p:sp>
      <p:sp>
        <p:nvSpPr>
          <p:cNvPr id="10" name="pl10"/>
          <p:cNvSpPr/>
          <p:nvPr/>
        </p:nvSpPr>
        <p:spPr>
          <a:xfrm>
            <a:off x="6062607" y="2947473"/>
            <a:ext cx="4888816" cy="1431998"/>
          </a:xfrm>
          <a:custGeom>
            <a:avLst/>
            <a:gdLst/>
            <a:ahLst/>
            <a:cxnLst/>
            <a:rect l="0" t="0" r="0" b="0"/>
            <a:pathLst>
              <a:path w="9267261" h="3051410">
                <a:moveTo>
                  <a:pt x="0" y="2082708"/>
                </a:moveTo>
                <a:lnTo>
                  <a:pt x="268616" y="1888968"/>
                </a:lnTo>
                <a:lnTo>
                  <a:pt x="537232" y="2131143"/>
                </a:lnTo>
                <a:lnTo>
                  <a:pt x="671540" y="2058490"/>
                </a:lnTo>
                <a:lnTo>
                  <a:pt x="805848" y="2421754"/>
                </a:lnTo>
                <a:lnTo>
                  <a:pt x="940156" y="2252231"/>
                </a:lnTo>
                <a:lnTo>
                  <a:pt x="1208773" y="2760799"/>
                </a:lnTo>
                <a:lnTo>
                  <a:pt x="1343081" y="2639711"/>
                </a:lnTo>
                <a:lnTo>
                  <a:pt x="1477389" y="2470189"/>
                </a:lnTo>
                <a:lnTo>
                  <a:pt x="1746005" y="3051410"/>
                </a:lnTo>
                <a:lnTo>
                  <a:pt x="2417546" y="2179578"/>
                </a:lnTo>
                <a:lnTo>
                  <a:pt x="2551854" y="1792097"/>
                </a:lnTo>
                <a:lnTo>
                  <a:pt x="2820470" y="1646792"/>
                </a:lnTo>
                <a:lnTo>
                  <a:pt x="2954778" y="1477269"/>
                </a:lnTo>
                <a:lnTo>
                  <a:pt x="3223395" y="1695227"/>
                </a:lnTo>
                <a:lnTo>
                  <a:pt x="3357703" y="2276448"/>
                </a:lnTo>
                <a:lnTo>
                  <a:pt x="3492011" y="2203796"/>
                </a:lnTo>
                <a:lnTo>
                  <a:pt x="3626319" y="2203796"/>
                </a:lnTo>
                <a:lnTo>
                  <a:pt x="3760627" y="2179578"/>
                </a:lnTo>
                <a:lnTo>
                  <a:pt x="3894935" y="2445971"/>
                </a:lnTo>
                <a:lnTo>
                  <a:pt x="4029243" y="2276448"/>
                </a:lnTo>
                <a:lnTo>
                  <a:pt x="4163552" y="2615494"/>
                </a:lnTo>
                <a:lnTo>
                  <a:pt x="4297860" y="2760799"/>
                </a:lnTo>
                <a:lnTo>
                  <a:pt x="4432168" y="2373318"/>
                </a:lnTo>
                <a:lnTo>
                  <a:pt x="4566476" y="2494406"/>
                </a:lnTo>
                <a:lnTo>
                  <a:pt x="4700784" y="2833452"/>
                </a:lnTo>
                <a:lnTo>
                  <a:pt x="4835092" y="2615494"/>
                </a:lnTo>
                <a:lnTo>
                  <a:pt x="4969400" y="2833452"/>
                </a:lnTo>
                <a:lnTo>
                  <a:pt x="5238017" y="2155361"/>
                </a:lnTo>
                <a:lnTo>
                  <a:pt x="5640941" y="1549922"/>
                </a:lnTo>
                <a:lnTo>
                  <a:pt x="5909557" y="702308"/>
                </a:lnTo>
                <a:lnTo>
                  <a:pt x="6043865" y="1210877"/>
                </a:lnTo>
                <a:lnTo>
                  <a:pt x="6312482" y="702308"/>
                </a:lnTo>
                <a:lnTo>
                  <a:pt x="6446790" y="847613"/>
                </a:lnTo>
                <a:lnTo>
                  <a:pt x="6581098" y="823396"/>
                </a:lnTo>
                <a:lnTo>
                  <a:pt x="6715406" y="653873"/>
                </a:lnTo>
                <a:lnTo>
                  <a:pt x="6849714" y="1937403"/>
                </a:lnTo>
                <a:lnTo>
                  <a:pt x="6984022" y="653873"/>
                </a:lnTo>
                <a:lnTo>
                  <a:pt x="7118330" y="944484"/>
                </a:lnTo>
                <a:lnTo>
                  <a:pt x="7386947" y="702308"/>
                </a:lnTo>
                <a:lnTo>
                  <a:pt x="7655563" y="774961"/>
                </a:lnTo>
                <a:lnTo>
                  <a:pt x="7924179" y="0"/>
                </a:lnTo>
                <a:lnTo>
                  <a:pt x="8192796" y="363263"/>
                </a:lnTo>
                <a:lnTo>
                  <a:pt x="8327104" y="363263"/>
                </a:lnTo>
                <a:lnTo>
                  <a:pt x="8461412" y="557003"/>
                </a:lnTo>
                <a:lnTo>
                  <a:pt x="8595720" y="581220"/>
                </a:lnTo>
                <a:lnTo>
                  <a:pt x="8864336" y="726526"/>
                </a:lnTo>
                <a:lnTo>
                  <a:pt x="9267261" y="2542841"/>
                </a:lnTo>
              </a:path>
            </a:pathLst>
          </a:custGeom>
          <a:ln w="13550" cap="flat">
            <a:solidFill>
              <a:srgbClr val="00BFC4">
                <a:alpha val="100000"/>
              </a:srgbClr>
            </a:solidFill>
            <a:custDash>
              <a:ds d="400000" sp="200000"/>
            </a:custDash>
            <a:round/>
          </a:ln>
        </p:spPr>
        <p:txBody>
          <a:bodyPr/>
          <a:lstStyle/>
          <a:p>
            <a:endParaRPr/>
          </a:p>
        </p:txBody>
      </p:sp>
      <p:sp>
        <p:nvSpPr>
          <p:cNvPr id="11" name="pl11"/>
          <p:cNvSpPr/>
          <p:nvPr/>
        </p:nvSpPr>
        <p:spPr>
          <a:xfrm>
            <a:off x="5750856" y="1750732"/>
            <a:ext cx="0" cy="2825353"/>
          </a:xfrm>
          <a:custGeom>
            <a:avLst/>
            <a:gdLst/>
            <a:ahLst/>
            <a:cxnLst/>
            <a:rect l="0" t="0" r="0" b="0"/>
            <a:pathLst>
              <a:path h="6020480">
                <a:moveTo>
                  <a:pt x="0" y="6020480"/>
                </a:moveTo>
                <a:lnTo>
                  <a:pt x="0" y="0"/>
                </a:lnTo>
              </a:path>
            </a:pathLst>
          </a:custGeom>
          <a:ln w="13550" cap="flat">
            <a:solidFill>
              <a:srgbClr val="000000">
                <a:alpha val="100000"/>
              </a:srgbClr>
            </a:solidFill>
            <a:prstDash val="solid"/>
            <a:round/>
          </a:ln>
        </p:spPr>
        <p:txBody>
          <a:bodyPr/>
          <a:lstStyle/>
          <a:p>
            <a:endParaRPr/>
          </a:p>
        </p:txBody>
      </p:sp>
      <p:sp>
        <p:nvSpPr>
          <p:cNvPr id="12" name="tx12"/>
          <p:cNvSpPr/>
          <p:nvPr/>
        </p:nvSpPr>
        <p:spPr>
          <a:xfrm>
            <a:off x="5529138" y="4537749"/>
            <a:ext cx="114749" cy="38336"/>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0.05</a:t>
            </a:r>
          </a:p>
        </p:txBody>
      </p:sp>
      <p:sp>
        <p:nvSpPr>
          <p:cNvPr id="13" name="tx13"/>
          <p:cNvSpPr/>
          <p:nvPr/>
        </p:nvSpPr>
        <p:spPr>
          <a:xfrm>
            <a:off x="5529138" y="3969497"/>
            <a:ext cx="114749" cy="38336"/>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0.10</a:t>
            </a:r>
          </a:p>
        </p:txBody>
      </p:sp>
      <p:sp>
        <p:nvSpPr>
          <p:cNvPr id="14" name="tx14"/>
          <p:cNvSpPr/>
          <p:nvPr/>
        </p:nvSpPr>
        <p:spPr>
          <a:xfrm>
            <a:off x="5529138" y="3401244"/>
            <a:ext cx="114749" cy="38336"/>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0.15</a:t>
            </a:r>
          </a:p>
        </p:txBody>
      </p:sp>
      <p:sp>
        <p:nvSpPr>
          <p:cNvPr id="15" name="tx15"/>
          <p:cNvSpPr/>
          <p:nvPr/>
        </p:nvSpPr>
        <p:spPr>
          <a:xfrm>
            <a:off x="5529138" y="2832991"/>
            <a:ext cx="114749" cy="38336"/>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0.20</a:t>
            </a:r>
          </a:p>
        </p:txBody>
      </p:sp>
      <p:sp>
        <p:nvSpPr>
          <p:cNvPr id="16" name="tx16"/>
          <p:cNvSpPr/>
          <p:nvPr/>
        </p:nvSpPr>
        <p:spPr>
          <a:xfrm>
            <a:off x="5529138" y="2264737"/>
            <a:ext cx="114749" cy="38336"/>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0.25</a:t>
            </a:r>
          </a:p>
        </p:txBody>
      </p:sp>
      <p:sp>
        <p:nvSpPr>
          <p:cNvPr id="17" name="pl17"/>
          <p:cNvSpPr/>
          <p:nvPr/>
        </p:nvSpPr>
        <p:spPr>
          <a:xfrm>
            <a:off x="5732502" y="4561312"/>
            <a:ext cx="1835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8" name="pl18"/>
          <p:cNvSpPr/>
          <p:nvPr/>
        </p:nvSpPr>
        <p:spPr>
          <a:xfrm>
            <a:off x="5732502" y="3993058"/>
            <a:ext cx="1835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9" name="pl19"/>
          <p:cNvSpPr/>
          <p:nvPr/>
        </p:nvSpPr>
        <p:spPr>
          <a:xfrm>
            <a:off x="5732502" y="3424805"/>
            <a:ext cx="1835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0" name="pl20"/>
          <p:cNvSpPr/>
          <p:nvPr/>
        </p:nvSpPr>
        <p:spPr>
          <a:xfrm>
            <a:off x="5732502" y="2856552"/>
            <a:ext cx="1835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1" name="pl21"/>
          <p:cNvSpPr/>
          <p:nvPr/>
        </p:nvSpPr>
        <p:spPr>
          <a:xfrm>
            <a:off x="5732502" y="2288299"/>
            <a:ext cx="18355"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2" name="pl22"/>
          <p:cNvSpPr/>
          <p:nvPr/>
        </p:nvSpPr>
        <p:spPr>
          <a:xfrm>
            <a:off x="5750856" y="4576085"/>
            <a:ext cx="5611511" cy="0"/>
          </a:xfrm>
          <a:custGeom>
            <a:avLst/>
            <a:gdLst/>
            <a:ahLst/>
            <a:cxnLst/>
            <a:rect l="0" t="0" r="0" b="0"/>
            <a:pathLst>
              <a:path w="10637204">
                <a:moveTo>
                  <a:pt x="0" y="0"/>
                </a:moveTo>
                <a:lnTo>
                  <a:pt x="10637204" y="0"/>
                </a:lnTo>
              </a:path>
            </a:pathLst>
          </a:custGeom>
          <a:ln w="13550" cap="flat">
            <a:solidFill>
              <a:srgbClr val="000000">
                <a:alpha val="100000"/>
              </a:srgbClr>
            </a:solidFill>
            <a:prstDash val="solid"/>
            <a:round/>
          </a:ln>
        </p:spPr>
        <p:txBody>
          <a:bodyPr/>
          <a:lstStyle/>
          <a:p>
            <a:endParaRPr/>
          </a:p>
        </p:txBody>
      </p:sp>
      <p:sp>
        <p:nvSpPr>
          <p:cNvPr id="23" name="pl23"/>
          <p:cNvSpPr/>
          <p:nvPr/>
        </p:nvSpPr>
        <p:spPr>
          <a:xfrm>
            <a:off x="6445210" y="4576085"/>
            <a:ext cx="0" cy="16328"/>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 name="pl24"/>
          <p:cNvSpPr/>
          <p:nvPr/>
        </p:nvSpPr>
        <p:spPr>
          <a:xfrm>
            <a:off x="7281268" y="4576085"/>
            <a:ext cx="0" cy="16328"/>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5" name="pl25"/>
          <p:cNvSpPr/>
          <p:nvPr/>
        </p:nvSpPr>
        <p:spPr>
          <a:xfrm>
            <a:off x="8145669" y="4576085"/>
            <a:ext cx="0" cy="16328"/>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6" name="pl26"/>
          <p:cNvSpPr/>
          <p:nvPr/>
        </p:nvSpPr>
        <p:spPr>
          <a:xfrm>
            <a:off x="9010068" y="4576085"/>
            <a:ext cx="0" cy="16328"/>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7" name="pl27"/>
          <p:cNvSpPr/>
          <p:nvPr/>
        </p:nvSpPr>
        <p:spPr>
          <a:xfrm>
            <a:off x="9874467" y="4576085"/>
            <a:ext cx="0" cy="16328"/>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8" name="pl28"/>
          <p:cNvSpPr/>
          <p:nvPr/>
        </p:nvSpPr>
        <p:spPr>
          <a:xfrm>
            <a:off x="10738867" y="4576085"/>
            <a:ext cx="0" cy="16328"/>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9" name="tx29"/>
          <p:cNvSpPr/>
          <p:nvPr/>
        </p:nvSpPr>
        <p:spPr>
          <a:xfrm rot="18000000">
            <a:off x="6222230" y="4852107"/>
            <a:ext cx="224516" cy="43095"/>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Feb-2018</a:t>
            </a:r>
          </a:p>
        </p:txBody>
      </p:sp>
      <p:sp>
        <p:nvSpPr>
          <p:cNvPr id="30" name="tx30"/>
          <p:cNvSpPr/>
          <p:nvPr/>
        </p:nvSpPr>
        <p:spPr>
          <a:xfrm rot="18000000">
            <a:off x="7060366" y="4840370"/>
            <a:ext cx="215758" cy="54092"/>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Apr-2018</a:t>
            </a:r>
          </a:p>
        </p:txBody>
      </p:sp>
      <p:sp>
        <p:nvSpPr>
          <p:cNvPr id="31" name="tx31"/>
          <p:cNvSpPr/>
          <p:nvPr/>
        </p:nvSpPr>
        <p:spPr>
          <a:xfrm rot="18000000">
            <a:off x="7927228" y="4849590"/>
            <a:ext cx="218703" cy="43095"/>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Jun-2018</a:t>
            </a:r>
          </a:p>
        </p:txBody>
      </p:sp>
      <p:sp>
        <p:nvSpPr>
          <p:cNvPr id="32" name="tx32"/>
          <p:cNvSpPr/>
          <p:nvPr/>
        </p:nvSpPr>
        <p:spPr>
          <a:xfrm rot="18000000">
            <a:off x="8779725" y="4844939"/>
            <a:ext cx="227462" cy="5478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Aug-2018</a:t>
            </a:r>
          </a:p>
        </p:txBody>
      </p:sp>
      <p:sp>
        <p:nvSpPr>
          <p:cNvPr id="33" name="tx33"/>
          <p:cNvSpPr/>
          <p:nvPr/>
        </p:nvSpPr>
        <p:spPr>
          <a:xfrm rot="18000000">
            <a:off x="9658098" y="4847887"/>
            <a:ext cx="215733" cy="43671"/>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Oct-2018</a:t>
            </a:r>
          </a:p>
        </p:txBody>
      </p:sp>
      <p:sp>
        <p:nvSpPr>
          <p:cNvPr id="34" name="tx34"/>
          <p:cNvSpPr/>
          <p:nvPr/>
        </p:nvSpPr>
        <p:spPr>
          <a:xfrm rot="18000000">
            <a:off x="10513625" y="4853360"/>
            <a:ext cx="227411" cy="43095"/>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Dec-2018</a:t>
            </a:r>
          </a:p>
        </p:txBody>
      </p:sp>
      <p:sp>
        <p:nvSpPr>
          <p:cNvPr id="35" name="tx35"/>
          <p:cNvSpPr/>
          <p:nvPr/>
        </p:nvSpPr>
        <p:spPr>
          <a:xfrm>
            <a:off x="8430736" y="4707942"/>
            <a:ext cx="155670" cy="47697"/>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Date</a:t>
            </a:r>
          </a:p>
        </p:txBody>
      </p:sp>
      <p:sp>
        <p:nvSpPr>
          <p:cNvPr id="36" name="tx36"/>
          <p:cNvSpPr/>
          <p:nvPr/>
        </p:nvSpPr>
        <p:spPr>
          <a:xfrm rot="16200000">
            <a:off x="5218581" y="3355430"/>
            <a:ext cx="346269" cy="53617"/>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Index Value</a:t>
            </a:r>
          </a:p>
        </p:txBody>
      </p:sp>
      <p:grpSp>
        <p:nvGrpSpPr>
          <p:cNvPr id="4" name="Group 3">
            <a:extLst>
              <a:ext uri="{FF2B5EF4-FFF2-40B4-BE49-F238E27FC236}">
                <a16:creationId xmlns:a16="http://schemas.microsoft.com/office/drawing/2014/main" id="{9874E52E-834C-419F-AB12-76E1D74BEA30}"/>
              </a:ext>
            </a:extLst>
          </p:cNvPr>
          <p:cNvGrpSpPr/>
          <p:nvPr/>
        </p:nvGrpSpPr>
        <p:grpSpPr>
          <a:xfrm>
            <a:off x="7363341" y="5314885"/>
            <a:ext cx="2511082" cy="905959"/>
            <a:chOff x="7706360" y="5839464"/>
            <a:chExt cx="1599849" cy="416829"/>
          </a:xfrm>
        </p:grpSpPr>
        <p:sp>
          <p:nvSpPr>
            <p:cNvPr id="38" name="tx38"/>
            <p:cNvSpPr/>
            <p:nvPr/>
          </p:nvSpPr>
          <p:spPr>
            <a:xfrm>
              <a:off x="9012869" y="5839464"/>
              <a:ext cx="180283" cy="47697"/>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Index</a:t>
              </a:r>
            </a:p>
          </p:txBody>
        </p:sp>
        <p:sp>
          <p:nvSpPr>
            <p:cNvPr id="39" name="pl39"/>
            <p:cNvSpPr/>
            <p:nvPr/>
          </p:nvSpPr>
          <p:spPr>
            <a:xfrm>
              <a:off x="8902736" y="5957422"/>
              <a:ext cx="92616" cy="0"/>
            </a:xfrm>
            <a:custGeom>
              <a:avLst/>
              <a:gdLst/>
              <a:ahLst/>
              <a:cxnLst/>
              <a:rect l="0" t="0" r="0" b="0"/>
              <a:pathLst>
                <a:path w="175564">
                  <a:moveTo>
                    <a:pt x="0" y="0"/>
                  </a:moveTo>
                  <a:lnTo>
                    <a:pt x="175564" y="0"/>
                  </a:lnTo>
                </a:path>
              </a:pathLst>
            </a:custGeom>
            <a:ln w="13550" cap="flat">
              <a:solidFill>
                <a:srgbClr val="F8766D">
                  <a:alpha val="100000"/>
                </a:srgbClr>
              </a:solidFill>
              <a:prstDash val="solid"/>
              <a:round/>
            </a:ln>
          </p:spPr>
          <p:txBody>
            <a:bodyPr/>
            <a:lstStyle/>
            <a:p>
              <a:endParaRPr/>
            </a:p>
          </p:txBody>
        </p:sp>
        <p:sp>
          <p:nvSpPr>
            <p:cNvPr id="40" name="pl40"/>
            <p:cNvSpPr/>
            <p:nvPr/>
          </p:nvSpPr>
          <p:spPr>
            <a:xfrm>
              <a:off x="8902736" y="6060411"/>
              <a:ext cx="92616" cy="0"/>
            </a:xfrm>
            <a:custGeom>
              <a:avLst/>
              <a:gdLst/>
              <a:ahLst/>
              <a:cxnLst/>
              <a:rect l="0" t="0" r="0" b="0"/>
              <a:pathLst>
                <a:path w="175564">
                  <a:moveTo>
                    <a:pt x="0" y="0"/>
                  </a:moveTo>
                  <a:lnTo>
                    <a:pt x="175564" y="0"/>
                  </a:lnTo>
                </a:path>
              </a:pathLst>
            </a:custGeom>
            <a:ln w="13550" cap="flat">
              <a:solidFill>
                <a:srgbClr val="00BFC4">
                  <a:alpha val="100000"/>
                </a:srgbClr>
              </a:solidFill>
              <a:prstDash val="solid"/>
              <a:round/>
            </a:ln>
          </p:spPr>
          <p:txBody>
            <a:bodyPr/>
            <a:lstStyle/>
            <a:p>
              <a:endParaRPr/>
            </a:p>
          </p:txBody>
        </p:sp>
        <p:sp>
          <p:nvSpPr>
            <p:cNvPr id="41" name="tx41"/>
            <p:cNvSpPr/>
            <p:nvPr/>
          </p:nvSpPr>
          <p:spPr>
            <a:xfrm>
              <a:off x="9165350" y="5959441"/>
              <a:ext cx="95028" cy="3754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EVI</a:t>
              </a:r>
            </a:p>
          </p:txBody>
        </p:sp>
        <p:sp>
          <p:nvSpPr>
            <p:cNvPr id="42" name="tx42"/>
            <p:cNvSpPr/>
            <p:nvPr/>
          </p:nvSpPr>
          <p:spPr>
            <a:xfrm>
              <a:off x="9165350" y="6062428"/>
              <a:ext cx="140859" cy="3754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NDVI</a:t>
              </a:r>
            </a:p>
          </p:txBody>
        </p:sp>
        <p:sp>
          <p:nvSpPr>
            <p:cNvPr id="44" name="tx44"/>
            <p:cNvSpPr/>
            <p:nvPr/>
          </p:nvSpPr>
          <p:spPr>
            <a:xfrm>
              <a:off x="7838479" y="5839464"/>
              <a:ext cx="262184" cy="48529"/>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Satellite</a:t>
              </a:r>
            </a:p>
          </p:txBody>
        </p:sp>
        <p:sp>
          <p:nvSpPr>
            <p:cNvPr id="46" name="pl46"/>
            <p:cNvSpPr/>
            <p:nvPr/>
          </p:nvSpPr>
          <p:spPr>
            <a:xfrm>
              <a:off x="7720406" y="6101163"/>
              <a:ext cx="92616" cy="0"/>
            </a:xfrm>
            <a:custGeom>
              <a:avLst/>
              <a:gdLst/>
              <a:ahLst/>
              <a:cxnLst/>
              <a:rect l="0" t="0" r="0" b="0"/>
              <a:pathLst>
                <a:path w="175564">
                  <a:moveTo>
                    <a:pt x="0" y="0"/>
                  </a:moveTo>
                  <a:lnTo>
                    <a:pt x="175564" y="0"/>
                  </a:lnTo>
                </a:path>
              </a:pathLst>
            </a:custGeom>
            <a:ln w="13550" cap="flat">
              <a:solidFill>
                <a:srgbClr val="000000">
                  <a:alpha val="100000"/>
                </a:srgbClr>
              </a:solidFill>
              <a:custDash>
                <a:ds d="200000" sp="200000"/>
              </a:custDash>
              <a:round/>
            </a:ln>
          </p:spPr>
          <p:txBody>
            <a:bodyPr/>
            <a:lstStyle/>
            <a:p>
              <a:endParaRPr/>
            </a:p>
          </p:txBody>
        </p:sp>
        <p:sp>
          <p:nvSpPr>
            <p:cNvPr id="47" name="pl47"/>
            <p:cNvSpPr/>
            <p:nvPr/>
          </p:nvSpPr>
          <p:spPr>
            <a:xfrm>
              <a:off x="7720406" y="6232892"/>
              <a:ext cx="92616" cy="0"/>
            </a:xfrm>
            <a:custGeom>
              <a:avLst/>
              <a:gdLst/>
              <a:ahLst/>
              <a:cxnLst/>
              <a:rect l="0" t="0" r="0" b="0"/>
              <a:pathLst>
                <a:path w="175564">
                  <a:moveTo>
                    <a:pt x="0" y="0"/>
                  </a:moveTo>
                  <a:lnTo>
                    <a:pt x="175564" y="0"/>
                  </a:lnTo>
                </a:path>
              </a:pathLst>
            </a:custGeom>
            <a:ln w="13550" cap="flat">
              <a:solidFill>
                <a:srgbClr val="000000">
                  <a:alpha val="100000"/>
                </a:srgbClr>
              </a:solidFill>
              <a:custDash>
                <a:ds d="400000" sp="200000"/>
              </a:custDash>
              <a:round/>
            </a:ln>
          </p:spPr>
          <p:txBody>
            <a:bodyPr/>
            <a:lstStyle/>
            <a:p>
              <a:endParaRPr/>
            </a:p>
          </p:txBody>
        </p:sp>
        <p:sp>
          <p:nvSpPr>
            <p:cNvPr id="48" name="tx48"/>
            <p:cNvSpPr/>
            <p:nvPr/>
          </p:nvSpPr>
          <p:spPr>
            <a:xfrm>
              <a:off x="8010320" y="5966162"/>
              <a:ext cx="209806" cy="38158"/>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Landsat</a:t>
              </a:r>
            </a:p>
          </p:txBody>
        </p:sp>
        <p:sp>
          <p:nvSpPr>
            <p:cNvPr id="49" name="tx49"/>
            <p:cNvSpPr/>
            <p:nvPr/>
          </p:nvSpPr>
          <p:spPr>
            <a:xfrm>
              <a:off x="7988947" y="6088398"/>
              <a:ext cx="193252" cy="38849"/>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MODIS</a:t>
              </a:r>
            </a:p>
          </p:txBody>
        </p:sp>
        <p:sp>
          <p:nvSpPr>
            <p:cNvPr id="50" name="tx50"/>
            <p:cNvSpPr/>
            <p:nvPr/>
          </p:nvSpPr>
          <p:spPr>
            <a:xfrm>
              <a:off x="8007067" y="6217470"/>
              <a:ext cx="213059" cy="3882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Sentinel</a:t>
              </a:r>
            </a:p>
          </p:txBody>
        </p:sp>
        <p:sp>
          <p:nvSpPr>
            <p:cNvPr id="54" name="pl45">
              <a:extLst>
                <a:ext uri="{FF2B5EF4-FFF2-40B4-BE49-F238E27FC236}">
                  <a16:creationId xmlns:a16="http://schemas.microsoft.com/office/drawing/2014/main" id="{90FD347F-7458-4B2B-B5F4-5101490824A9}"/>
                </a:ext>
              </a:extLst>
            </p:cNvPr>
            <p:cNvSpPr/>
            <p:nvPr/>
          </p:nvSpPr>
          <p:spPr>
            <a:xfrm>
              <a:off x="7706360" y="5984482"/>
              <a:ext cx="92616" cy="0"/>
            </a:xfrm>
            <a:custGeom>
              <a:avLst/>
              <a:gdLst/>
              <a:ahLst/>
              <a:cxnLst/>
              <a:rect l="0" t="0" r="0" b="0"/>
              <a:pathLst>
                <a:path w="175564">
                  <a:moveTo>
                    <a:pt x="0" y="0"/>
                  </a:moveTo>
                  <a:lnTo>
                    <a:pt x="175564" y="0"/>
                  </a:lnTo>
                </a:path>
              </a:pathLst>
            </a:custGeom>
            <a:ln w="13550" cap="flat">
              <a:solidFill>
                <a:srgbClr val="000000">
                  <a:alpha val="100000"/>
                </a:srgbClr>
              </a:solidFill>
              <a:prstDash val="solid"/>
              <a:round/>
            </a:ln>
          </p:spPr>
          <p:txBody>
            <a:bodyPr/>
            <a:lstStyle/>
            <a: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3E13A8-728E-4819-9DE2-3632181C5AEB}"/>
              </a:ext>
            </a:extLst>
          </p:cNvPr>
          <p:cNvGrpSpPr/>
          <p:nvPr/>
        </p:nvGrpSpPr>
        <p:grpSpPr>
          <a:xfrm>
            <a:off x="1377876" y="4285262"/>
            <a:ext cx="9853462" cy="356210"/>
            <a:chOff x="1377876" y="4285262"/>
            <a:chExt cx="9853462" cy="356210"/>
          </a:xfrm>
        </p:grpSpPr>
        <p:sp>
          <p:nvSpPr>
            <p:cNvPr id="6" name="pt6"/>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7" name="pt7"/>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8" name="pt8"/>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9" name="pt9"/>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0" name="pt10"/>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1" name="pt11"/>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2" name="pt12"/>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3" name="pt13"/>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4" name="pt14"/>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5" name="pt15"/>
            <p:cNvSpPr/>
            <p:nvPr/>
          </p:nvSpPr>
          <p:spPr>
            <a:xfrm>
              <a:off x="8316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6" name="pt16"/>
            <p:cNvSpPr/>
            <p:nvPr/>
          </p:nvSpPr>
          <p:spPr>
            <a:xfrm>
              <a:off x="8316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7" name="pt17"/>
            <p:cNvSpPr/>
            <p:nvPr/>
          </p:nvSpPr>
          <p:spPr>
            <a:xfrm>
              <a:off x="8316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8" name="pt18"/>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9" name="pt19"/>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 name="pt20"/>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 name="pt21"/>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 name="pt22"/>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 name="pt23"/>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4" name="pt24"/>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5" name="pt25"/>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6" name="pt26"/>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7" name="pt27"/>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8" name="pt28"/>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9" name="pt29"/>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0" name="pt30"/>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1" name="pt31"/>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2" name="pt32"/>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3" name="pt33"/>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4" name="pt34"/>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5" name="pt35"/>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6" name="pt36"/>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7" name="pt37"/>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8" name="pt38"/>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9" name="pt39"/>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 name="pt40"/>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 name="pt41"/>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 name="pt42"/>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 name="pt43"/>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 name="pt44"/>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 name="pt45"/>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 name="pt46"/>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 name="pt47"/>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 name="pt48"/>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 name="pt49"/>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0" name="pt50"/>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1" name="pt51"/>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2" name="pt52"/>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98" name="pt198"/>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99" name="pt199"/>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0" name="pt200"/>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1" name="pt201"/>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2" name="pt202"/>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3" name="pt203"/>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4" name="pt204"/>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5" name="pt205"/>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6" name="pt206"/>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7" name="pt207"/>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8" name="pt208"/>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9" name="pt209"/>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0" name="pt210"/>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1" name="pt211"/>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2" name="pt212"/>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3" name="pt213"/>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4" name="pt214"/>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5" name="pt215"/>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6" name="pt216"/>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7" name="pt217"/>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8" name="pt218"/>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9" name="pt219"/>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0" name="pt220"/>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1" name="pt221"/>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2" name="pt222"/>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3" name="pt223"/>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4" name="pt224"/>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5" name="pt225"/>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6" name="pt226"/>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7" name="pt227"/>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8" name="pt228"/>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9" name="pt229"/>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0" name="pt230"/>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1" name="pt231"/>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2" name="pt232"/>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3" name="pt233"/>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4" name="pt234"/>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5" name="pt235"/>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6" name="pt236"/>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7" name="pt237"/>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8" name="pt238"/>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9" name="pt239"/>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40" name="pt240"/>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41" name="pt241"/>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42" name="pt242"/>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7" name="pt407"/>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8" name="pt408"/>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9" name="pt409"/>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0" name="pt410"/>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1" name="pt411"/>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2" name="pt412"/>
            <p:cNvSpPr/>
            <p:nvPr/>
          </p:nvSpPr>
          <p:spPr>
            <a:xfrm>
              <a:off x="42348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3" name="pt413"/>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4" name="pt414"/>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5" name="pt415"/>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6" name="pt416"/>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7" name="pt417"/>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8" name="pt418"/>
            <p:cNvSpPr/>
            <p:nvPr/>
          </p:nvSpPr>
          <p:spPr>
            <a:xfrm>
              <a:off x="56632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9" name="pt419"/>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0" name="pt420"/>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1" name="pt421"/>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2" name="pt422"/>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3" name="pt423"/>
            <p:cNvSpPr/>
            <p:nvPr/>
          </p:nvSpPr>
          <p:spPr>
            <a:xfrm>
              <a:off x="583819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4" name="pt424"/>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5" name="pt425"/>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6" name="pt426"/>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7" name="pt427"/>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8" name="pt428"/>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9" name="pt429"/>
            <p:cNvSpPr/>
            <p:nvPr/>
          </p:nvSpPr>
          <p:spPr>
            <a:xfrm>
              <a:off x="6071411"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0" name="pt430"/>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1" name="pt431"/>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2" name="pt432"/>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3" name="pt433"/>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4" name="pt434"/>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5" name="pt435"/>
            <p:cNvSpPr/>
            <p:nvPr/>
          </p:nvSpPr>
          <p:spPr>
            <a:xfrm>
              <a:off x="627547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6" name="pt436"/>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7" name="pt437"/>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8" name="pt438"/>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39" name="pt439"/>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0" name="pt440"/>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1" name="pt441"/>
            <p:cNvSpPr/>
            <p:nvPr/>
          </p:nvSpPr>
          <p:spPr>
            <a:xfrm>
              <a:off x="650869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2" name="pt442"/>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3" name="pt443"/>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4" name="pt444"/>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5" name="pt445"/>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6" name="pt446"/>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7" name="pt447"/>
            <p:cNvSpPr/>
            <p:nvPr/>
          </p:nvSpPr>
          <p:spPr>
            <a:xfrm>
              <a:off x="5255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8" name="pt448"/>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49" name="pt449"/>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0" name="pt450"/>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1" name="pt451"/>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2" name="pt452"/>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3" name="pt453"/>
            <p:cNvSpPr/>
            <p:nvPr/>
          </p:nvSpPr>
          <p:spPr>
            <a:xfrm>
              <a:off x="5488363"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4" name="pt454"/>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5" name="pt455"/>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6" name="pt456"/>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7" name="pt457"/>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8" name="pt458"/>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59" name="pt459"/>
            <p:cNvSpPr/>
            <p:nvPr/>
          </p:nvSpPr>
          <p:spPr>
            <a:xfrm>
              <a:off x="4642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0" name="pt460"/>
            <p:cNvSpPr/>
            <p:nvPr/>
          </p:nvSpPr>
          <p:spPr>
            <a:xfrm>
              <a:off x="309786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1" name="pt461"/>
            <p:cNvSpPr/>
            <p:nvPr/>
          </p:nvSpPr>
          <p:spPr>
            <a:xfrm>
              <a:off x="309786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2" name="pt462"/>
            <p:cNvSpPr/>
            <p:nvPr/>
          </p:nvSpPr>
          <p:spPr>
            <a:xfrm>
              <a:off x="309786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3" name="pt463"/>
            <p:cNvSpPr/>
            <p:nvPr/>
          </p:nvSpPr>
          <p:spPr>
            <a:xfrm>
              <a:off x="309786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4" name="pt464"/>
            <p:cNvSpPr/>
            <p:nvPr/>
          </p:nvSpPr>
          <p:spPr>
            <a:xfrm>
              <a:off x="309786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5" name="pt465"/>
            <p:cNvSpPr/>
            <p:nvPr/>
          </p:nvSpPr>
          <p:spPr>
            <a:xfrm>
              <a:off x="3097867"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6" name="pt466"/>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7" name="pt467"/>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8" name="pt468"/>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69" name="pt469"/>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0" name="pt470"/>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1" name="pt471"/>
            <p:cNvSpPr/>
            <p:nvPr/>
          </p:nvSpPr>
          <p:spPr>
            <a:xfrm>
              <a:off x="330193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2" name="pt472"/>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3" name="pt473"/>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4" name="pt474"/>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5" name="pt475"/>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6" name="pt476"/>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7" name="pt477"/>
            <p:cNvSpPr/>
            <p:nvPr/>
          </p:nvSpPr>
          <p:spPr>
            <a:xfrm>
              <a:off x="3855829"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8" name="pt478"/>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79" name="pt479"/>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0" name="pt480"/>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1" name="pt481"/>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2" name="pt482"/>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3" name="pt483"/>
            <p:cNvSpPr/>
            <p:nvPr/>
          </p:nvSpPr>
          <p:spPr>
            <a:xfrm>
              <a:off x="3622610"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4" name="pt484"/>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5" name="pt485"/>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6" name="pt486"/>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7" name="pt487"/>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8" name="pt488"/>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89" name="pt489"/>
            <p:cNvSpPr/>
            <p:nvPr/>
          </p:nvSpPr>
          <p:spPr>
            <a:xfrm>
              <a:off x="6945982"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0" name="pt490"/>
            <p:cNvSpPr/>
            <p:nvPr/>
          </p:nvSpPr>
          <p:spPr>
            <a:xfrm>
              <a:off x="8724278"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1" name="pt491"/>
            <p:cNvSpPr/>
            <p:nvPr/>
          </p:nvSpPr>
          <p:spPr>
            <a:xfrm>
              <a:off x="8316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2" name="pt492"/>
            <p:cNvSpPr/>
            <p:nvPr/>
          </p:nvSpPr>
          <p:spPr>
            <a:xfrm>
              <a:off x="8316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3" name="pt493"/>
            <p:cNvSpPr/>
            <p:nvPr/>
          </p:nvSpPr>
          <p:spPr>
            <a:xfrm>
              <a:off x="8316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4" name="pt494"/>
            <p:cNvSpPr/>
            <p:nvPr/>
          </p:nvSpPr>
          <p:spPr>
            <a:xfrm>
              <a:off x="8316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5" name="pt495"/>
            <p:cNvSpPr/>
            <p:nvPr/>
          </p:nvSpPr>
          <p:spPr>
            <a:xfrm>
              <a:off x="83161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6" name="pt496"/>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7" name="pt497"/>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8" name="pt498"/>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99" name="pt499"/>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00" name="pt500"/>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01" name="pt501"/>
            <p:cNvSpPr/>
            <p:nvPr/>
          </p:nvSpPr>
          <p:spPr>
            <a:xfrm>
              <a:off x="7703944"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02" name="pt502"/>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03" name="pt503"/>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04" name="pt504"/>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05" name="pt505"/>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06" name="pt506"/>
            <p:cNvSpPr/>
            <p:nvPr/>
          </p:nvSpPr>
          <p:spPr>
            <a:xfrm>
              <a:off x="7354116" y="4598207"/>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53" name="pt53"/>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 name="pt54"/>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5" name="pt55"/>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6" name="pt56"/>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7" name="pt57"/>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8" name="pt58"/>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9" name="pt59"/>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0" name="pt60"/>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1" name="pt61"/>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2" name="pt62"/>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3" name="pt63"/>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4" name="pt64"/>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5" name="pt65"/>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6" name="pt66"/>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7" name="pt67"/>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8" name="pt68"/>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9" name="pt69"/>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0" name="pt70"/>
            <p:cNvSpPr/>
            <p:nvPr/>
          </p:nvSpPr>
          <p:spPr>
            <a:xfrm>
              <a:off x="5488363"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1" name="pt71"/>
            <p:cNvSpPr/>
            <p:nvPr/>
          </p:nvSpPr>
          <p:spPr>
            <a:xfrm>
              <a:off x="6275477"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2" name="pt72"/>
            <p:cNvSpPr/>
            <p:nvPr/>
          </p:nvSpPr>
          <p:spPr>
            <a:xfrm>
              <a:off x="650869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3" name="pt73"/>
            <p:cNvSpPr/>
            <p:nvPr/>
          </p:nvSpPr>
          <p:spPr>
            <a:xfrm>
              <a:off x="650869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4" name="pt74"/>
            <p:cNvSpPr/>
            <p:nvPr/>
          </p:nvSpPr>
          <p:spPr>
            <a:xfrm>
              <a:off x="77039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5" name="pt75"/>
            <p:cNvSpPr/>
            <p:nvPr/>
          </p:nvSpPr>
          <p:spPr>
            <a:xfrm>
              <a:off x="77039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6" name="pt76"/>
            <p:cNvSpPr/>
            <p:nvPr/>
          </p:nvSpPr>
          <p:spPr>
            <a:xfrm>
              <a:off x="6945982"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7" name="pt77"/>
            <p:cNvSpPr/>
            <p:nvPr/>
          </p:nvSpPr>
          <p:spPr>
            <a:xfrm>
              <a:off x="6945982"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8" name="pt78"/>
            <p:cNvSpPr/>
            <p:nvPr/>
          </p:nvSpPr>
          <p:spPr>
            <a:xfrm>
              <a:off x="73541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79" name="pt79"/>
            <p:cNvSpPr/>
            <p:nvPr/>
          </p:nvSpPr>
          <p:spPr>
            <a:xfrm>
              <a:off x="73541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0" name="pt80"/>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1" name="pt81"/>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2" name="pt82"/>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3" name="pt83"/>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4" name="pt84"/>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5" name="pt85"/>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6" name="pt86"/>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7" name="pt87"/>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8" name="pt88"/>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89" name="pt89"/>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0" name="pt90"/>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1" name="pt91"/>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2" name="pt92"/>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3" name="pt93"/>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4" name="pt94"/>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5" name="pt95"/>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6" name="pt96"/>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7" name="pt97"/>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8" name="pt98"/>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9" name="pt99"/>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00" name="pt100"/>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01" name="pt101"/>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2" name="pt102"/>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3" name="pt103"/>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4" name="pt104"/>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5" name="pt105"/>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6" name="pt106"/>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7" name="pt107"/>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8" name="pt108"/>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9" name="pt109"/>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0" name="pt110"/>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1" name="pt111"/>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2" name="pt112"/>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3" name="pt113"/>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4" name="pt114"/>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5" name="pt115"/>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6" name="pt116"/>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7" name="pt117"/>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8" name="pt118"/>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19" name="pt119"/>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0" name="pt120"/>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1" name="pt121"/>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2" name="pt122"/>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3" name="pt123"/>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4" name="pt124"/>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5" name="pt125"/>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6" name="pt126"/>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7" name="pt127"/>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8" name="pt128"/>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29" name="pt129"/>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0" name="pt130"/>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1" name="pt131"/>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2" name="pt132"/>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3" name="pt133"/>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4" name="pt134"/>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5" name="pt135"/>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6" name="pt136"/>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7" name="pt137"/>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8" name="pt138"/>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39" name="pt139"/>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0" name="pt140"/>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1" name="pt141"/>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2" name="pt142"/>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3" name="pt143"/>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4" name="pt144"/>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5" name="pt145"/>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6" name="pt146"/>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7" name="pt147"/>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8" name="pt148"/>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49" name="pt149"/>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0" name="pt150"/>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1" name="pt151"/>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2" name="pt152"/>
            <p:cNvSpPr/>
            <p:nvPr/>
          </p:nvSpPr>
          <p:spPr>
            <a:xfrm>
              <a:off x="111730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3" name="pt153"/>
            <p:cNvSpPr/>
            <p:nvPr/>
          </p:nvSpPr>
          <p:spPr>
            <a:xfrm>
              <a:off x="111730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4" name="pt154"/>
            <p:cNvSpPr/>
            <p:nvPr/>
          </p:nvSpPr>
          <p:spPr>
            <a:xfrm>
              <a:off x="111730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5" name="pt155"/>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6" name="pt156"/>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7" name="pt157"/>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8" name="pt158"/>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59" name="pt159"/>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60" name="pt160"/>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61" name="pt161"/>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62" name="pt162"/>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63" name="pt163"/>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64" name="pt164"/>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65" name="pt165"/>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66" name="pt166"/>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67" name="pt167"/>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68" name="pt168"/>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69" name="pt169"/>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0" name="pt170"/>
            <p:cNvSpPr/>
            <p:nvPr/>
          </p:nvSpPr>
          <p:spPr>
            <a:xfrm>
              <a:off x="111730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1" name="pt171"/>
            <p:cNvSpPr/>
            <p:nvPr/>
          </p:nvSpPr>
          <p:spPr>
            <a:xfrm>
              <a:off x="111730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2" name="pt172"/>
            <p:cNvSpPr/>
            <p:nvPr/>
          </p:nvSpPr>
          <p:spPr>
            <a:xfrm>
              <a:off x="111730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3" name="pt173"/>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4" name="pt174"/>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5" name="pt175"/>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6" name="pt176"/>
            <p:cNvSpPr/>
            <p:nvPr/>
          </p:nvSpPr>
          <p:spPr>
            <a:xfrm>
              <a:off x="583819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7" name="pt177"/>
            <p:cNvSpPr/>
            <p:nvPr/>
          </p:nvSpPr>
          <p:spPr>
            <a:xfrm>
              <a:off x="6071411"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8" name="pt178"/>
            <p:cNvSpPr/>
            <p:nvPr/>
          </p:nvSpPr>
          <p:spPr>
            <a:xfrm>
              <a:off x="62754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79" name="pt179"/>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0" name="pt180"/>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1" name="pt181"/>
            <p:cNvSpPr/>
            <p:nvPr/>
          </p:nvSpPr>
          <p:spPr>
            <a:xfrm>
              <a:off x="5488363"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2" name="pt182"/>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3" name="pt183"/>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4" name="pt184"/>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5" name="pt185"/>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6" name="pt186"/>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7" name="pt187"/>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8" name="pt188"/>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89" name="pt189"/>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90" name="pt190"/>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91" name="pt191"/>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92" name="pt192"/>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93" name="pt193"/>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94" name="pt194"/>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95" name="pt195"/>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96" name="pt196"/>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97" name="pt197"/>
            <p:cNvSpPr/>
            <p:nvPr/>
          </p:nvSpPr>
          <p:spPr>
            <a:xfrm>
              <a:off x="694598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243" name="pt243"/>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44" name="pt244"/>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45" name="pt245"/>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46" name="pt246"/>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47" name="pt247"/>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48" name="pt248"/>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49" name="pt249"/>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0" name="pt250"/>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1" name="pt251"/>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2" name="pt252"/>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3" name="pt253"/>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4" name="pt254"/>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5" name="pt255"/>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6" name="pt256"/>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7" name="pt257"/>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8" name="pt258"/>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59" name="pt259"/>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60" name="pt260"/>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61" name="pt261"/>
            <p:cNvSpPr/>
            <p:nvPr/>
          </p:nvSpPr>
          <p:spPr>
            <a:xfrm>
              <a:off x="330193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262" name="pt262"/>
            <p:cNvSpPr/>
            <p:nvPr/>
          </p:nvSpPr>
          <p:spPr>
            <a:xfrm>
              <a:off x="77039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63" name="pt263"/>
            <p:cNvSpPr/>
            <p:nvPr/>
          </p:nvSpPr>
          <p:spPr>
            <a:xfrm>
              <a:off x="77039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64" name="pt264"/>
            <p:cNvSpPr/>
            <p:nvPr/>
          </p:nvSpPr>
          <p:spPr>
            <a:xfrm>
              <a:off x="77039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65" name="pt265"/>
            <p:cNvSpPr/>
            <p:nvPr/>
          </p:nvSpPr>
          <p:spPr>
            <a:xfrm>
              <a:off x="6945982"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66" name="pt266"/>
            <p:cNvSpPr/>
            <p:nvPr/>
          </p:nvSpPr>
          <p:spPr>
            <a:xfrm>
              <a:off x="6945982"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67" name="pt267"/>
            <p:cNvSpPr/>
            <p:nvPr/>
          </p:nvSpPr>
          <p:spPr>
            <a:xfrm>
              <a:off x="6945982"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68" name="pt268"/>
            <p:cNvSpPr/>
            <p:nvPr/>
          </p:nvSpPr>
          <p:spPr>
            <a:xfrm>
              <a:off x="73541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69" name="pt269"/>
            <p:cNvSpPr/>
            <p:nvPr/>
          </p:nvSpPr>
          <p:spPr>
            <a:xfrm>
              <a:off x="73541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0" name="pt270"/>
            <p:cNvSpPr/>
            <p:nvPr/>
          </p:nvSpPr>
          <p:spPr>
            <a:xfrm>
              <a:off x="73541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1" name="pt271"/>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2" name="pt272"/>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3" name="pt273"/>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4" name="pt274"/>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5" name="pt275"/>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6" name="pt276"/>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7" name="pt277"/>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8" name="pt278"/>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79" name="pt279"/>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0" name="pt280"/>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1" name="pt281"/>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2" name="pt282"/>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3" name="pt283"/>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4" name="pt284"/>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5" name="pt285"/>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6" name="pt286"/>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7" name="pt287"/>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8" name="pt288"/>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89" name="pt289"/>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0" name="pt290"/>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1" name="pt291"/>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2" name="pt292"/>
            <p:cNvSpPr/>
            <p:nvPr/>
          </p:nvSpPr>
          <p:spPr>
            <a:xfrm>
              <a:off x="2019229"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3" name="pt293"/>
            <p:cNvSpPr/>
            <p:nvPr/>
          </p:nvSpPr>
          <p:spPr>
            <a:xfrm>
              <a:off x="2019229"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4" name="pt294"/>
            <p:cNvSpPr/>
            <p:nvPr/>
          </p:nvSpPr>
          <p:spPr>
            <a:xfrm>
              <a:off x="2019229"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5" name="pt295"/>
            <p:cNvSpPr/>
            <p:nvPr/>
          </p:nvSpPr>
          <p:spPr>
            <a:xfrm>
              <a:off x="137787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6" name="pt296"/>
            <p:cNvSpPr/>
            <p:nvPr/>
          </p:nvSpPr>
          <p:spPr>
            <a:xfrm>
              <a:off x="137787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7" name="pt297"/>
            <p:cNvSpPr/>
            <p:nvPr/>
          </p:nvSpPr>
          <p:spPr>
            <a:xfrm>
              <a:off x="137787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8" name="pt298"/>
            <p:cNvSpPr/>
            <p:nvPr/>
          </p:nvSpPr>
          <p:spPr>
            <a:xfrm>
              <a:off x="5838192"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299" name="pt299"/>
            <p:cNvSpPr/>
            <p:nvPr/>
          </p:nvSpPr>
          <p:spPr>
            <a:xfrm>
              <a:off x="6071411"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0" name="pt300"/>
            <p:cNvSpPr/>
            <p:nvPr/>
          </p:nvSpPr>
          <p:spPr>
            <a:xfrm>
              <a:off x="6071411"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1" name="pt301"/>
            <p:cNvSpPr/>
            <p:nvPr/>
          </p:nvSpPr>
          <p:spPr>
            <a:xfrm>
              <a:off x="6071411"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2" name="pt302"/>
            <p:cNvSpPr/>
            <p:nvPr/>
          </p:nvSpPr>
          <p:spPr>
            <a:xfrm>
              <a:off x="6275477"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3" name="pt303"/>
            <p:cNvSpPr/>
            <p:nvPr/>
          </p:nvSpPr>
          <p:spPr>
            <a:xfrm>
              <a:off x="6275477"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4" name="pt304"/>
            <p:cNvSpPr/>
            <p:nvPr/>
          </p:nvSpPr>
          <p:spPr>
            <a:xfrm>
              <a:off x="650869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5" name="pt305"/>
            <p:cNvSpPr/>
            <p:nvPr/>
          </p:nvSpPr>
          <p:spPr>
            <a:xfrm>
              <a:off x="650869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6" name="pt306"/>
            <p:cNvSpPr/>
            <p:nvPr/>
          </p:nvSpPr>
          <p:spPr>
            <a:xfrm>
              <a:off x="650869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7" name="pt307"/>
            <p:cNvSpPr/>
            <p:nvPr/>
          </p:nvSpPr>
          <p:spPr>
            <a:xfrm>
              <a:off x="5488363"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8" name="pt308"/>
            <p:cNvSpPr/>
            <p:nvPr/>
          </p:nvSpPr>
          <p:spPr>
            <a:xfrm>
              <a:off x="5488363"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309" name="pt309"/>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0" name="pt310"/>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1" name="pt311"/>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2" name="pt312"/>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3" name="pt313"/>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4" name="pt314"/>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5" name="pt315"/>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6" name="pt316"/>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7" name="pt317"/>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8" name="pt318"/>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9" name="pt319"/>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0" name="pt320"/>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1" name="pt321"/>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2" name="pt322"/>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3" name="pt323"/>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4" name="pt324"/>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5" name="pt325"/>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6" name="pt326"/>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7" name="pt327"/>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8" name="pt328"/>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9" name="pt329"/>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0" name="pt330"/>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1" name="pt331"/>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2" name="pt332"/>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3" name="pt333"/>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4" name="pt334"/>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5" name="pt335"/>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6" name="pt336"/>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7" name="pt337"/>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8" name="pt338"/>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9" name="pt339"/>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0" name="pt340"/>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1" name="pt341"/>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2" name="pt342"/>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3" name="pt343"/>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4" name="pt344"/>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5" name="pt345"/>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6" name="pt346"/>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7" name="pt347"/>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8" name="pt348"/>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9" name="pt349"/>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0" name="pt350"/>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1" name="pt351"/>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2" name="pt352"/>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3" name="pt353"/>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4" name="pt354"/>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5" name="pt355"/>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6" name="pt356"/>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7" name="pt357"/>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8" name="pt358"/>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59" name="pt359"/>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0" name="pt360"/>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1" name="pt361"/>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2" name="pt362"/>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3" name="pt363"/>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4" name="pt364"/>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5" name="pt365"/>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6" name="pt366"/>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7" name="pt367"/>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8" name="pt368"/>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69" name="pt369"/>
            <p:cNvSpPr/>
            <p:nvPr/>
          </p:nvSpPr>
          <p:spPr>
            <a:xfrm>
              <a:off x="330193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70" name="pt370"/>
            <p:cNvSpPr/>
            <p:nvPr/>
          </p:nvSpPr>
          <p:spPr>
            <a:xfrm>
              <a:off x="6071411"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1" name="pt371"/>
            <p:cNvSpPr/>
            <p:nvPr/>
          </p:nvSpPr>
          <p:spPr>
            <a:xfrm>
              <a:off x="6071411"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2" name="pt372"/>
            <p:cNvSpPr/>
            <p:nvPr/>
          </p:nvSpPr>
          <p:spPr>
            <a:xfrm>
              <a:off x="62754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3" name="pt373"/>
            <p:cNvSpPr/>
            <p:nvPr/>
          </p:nvSpPr>
          <p:spPr>
            <a:xfrm>
              <a:off x="62754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4" name="pt374"/>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5" name="pt375"/>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6" name="pt376"/>
            <p:cNvSpPr/>
            <p:nvPr/>
          </p:nvSpPr>
          <p:spPr>
            <a:xfrm>
              <a:off x="56632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7" name="pt377"/>
            <p:cNvSpPr/>
            <p:nvPr/>
          </p:nvSpPr>
          <p:spPr>
            <a:xfrm>
              <a:off x="56632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8" name="pt378"/>
            <p:cNvSpPr/>
            <p:nvPr/>
          </p:nvSpPr>
          <p:spPr>
            <a:xfrm>
              <a:off x="583819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9" name="pt379"/>
            <p:cNvSpPr/>
            <p:nvPr/>
          </p:nvSpPr>
          <p:spPr>
            <a:xfrm>
              <a:off x="583819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0" name="pt380"/>
            <p:cNvSpPr/>
            <p:nvPr/>
          </p:nvSpPr>
          <p:spPr>
            <a:xfrm>
              <a:off x="5488363"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1" name="pt381"/>
            <p:cNvSpPr/>
            <p:nvPr/>
          </p:nvSpPr>
          <p:spPr>
            <a:xfrm>
              <a:off x="5488363"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2" name="pt382"/>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3" name="pt383"/>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4" name="pt384"/>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5" name="pt385"/>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6" name="pt386"/>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7" name="pt387"/>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8" name="pt388"/>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9" name="pt389"/>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0" name="pt390"/>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1" name="pt391"/>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2" name="pt392"/>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3" name="pt393"/>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4" name="pt394"/>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5" name="pt395"/>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6" name="pt396"/>
            <p:cNvSpPr/>
            <p:nvPr/>
          </p:nvSpPr>
          <p:spPr>
            <a:xfrm>
              <a:off x="694598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7" name="pt397"/>
            <p:cNvSpPr/>
            <p:nvPr/>
          </p:nvSpPr>
          <p:spPr>
            <a:xfrm>
              <a:off x="694598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8" name="pt398"/>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9" name="pt399"/>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400" name="pt400"/>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401" name="pt401"/>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402" name="pt402"/>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403" name="pt403"/>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404" name="pt404"/>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405" name="pt405"/>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406" name="pt406"/>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507" name="pt507"/>
            <p:cNvSpPr/>
            <p:nvPr/>
          </p:nvSpPr>
          <p:spPr>
            <a:xfrm>
              <a:off x="330193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8" name="pt508"/>
            <p:cNvSpPr/>
            <p:nvPr/>
          </p:nvSpPr>
          <p:spPr>
            <a:xfrm>
              <a:off x="330193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9" name="pt509"/>
            <p:cNvSpPr/>
            <p:nvPr/>
          </p:nvSpPr>
          <p:spPr>
            <a:xfrm>
              <a:off x="330193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0" name="pt510"/>
            <p:cNvSpPr/>
            <p:nvPr/>
          </p:nvSpPr>
          <p:spPr>
            <a:xfrm>
              <a:off x="330193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1" name="pt511"/>
            <p:cNvSpPr/>
            <p:nvPr/>
          </p:nvSpPr>
          <p:spPr>
            <a:xfrm>
              <a:off x="330193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2" name="pt512"/>
            <p:cNvSpPr/>
            <p:nvPr/>
          </p:nvSpPr>
          <p:spPr>
            <a:xfrm>
              <a:off x="330193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3" name="pt513"/>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4" name="pt514"/>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5" name="pt515"/>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6" name="pt516"/>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7" name="pt517"/>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8" name="pt518"/>
            <p:cNvSpPr/>
            <p:nvPr/>
          </p:nvSpPr>
          <p:spPr>
            <a:xfrm>
              <a:off x="46429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9" name="pt519"/>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0" name="pt520"/>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1" name="pt521"/>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2" name="pt522"/>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3" name="pt523"/>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4" name="pt524"/>
            <p:cNvSpPr/>
            <p:nvPr/>
          </p:nvSpPr>
          <p:spPr>
            <a:xfrm>
              <a:off x="42348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5" name="pt525"/>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6" name="pt526"/>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7" name="pt527"/>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8" name="pt528"/>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9" name="pt529"/>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0" name="pt530"/>
            <p:cNvSpPr/>
            <p:nvPr/>
          </p:nvSpPr>
          <p:spPr>
            <a:xfrm>
              <a:off x="5255144"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1" name="pt531"/>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2" name="pt532"/>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3" name="pt533"/>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4" name="pt534"/>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5" name="pt535"/>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6" name="pt536"/>
            <p:cNvSpPr/>
            <p:nvPr/>
          </p:nvSpPr>
          <p:spPr>
            <a:xfrm>
              <a:off x="5488363"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7" name="pt537"/>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8" name="pt538"/>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9" name="pt539"/>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0" name="pt540"/>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1" name="pt541"/>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2" name="pt542"/>
            <p:cNvSpPr/>
            <p:nvPr/>
          </p:nvSpPr>
          <p:spPr>
            <a:xfrm>
              <a:off x="3622610"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3" name="pt543"/>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4" name="pt544"/>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5" name="pt545"/>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6" name="pt546"/>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7" name="pt547"/>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8" name="pt548"/>
            <p:cNvSpPr/>
            <p:nvPr/>
          </p:nvSpPr>
          <p:spPr>
            <a:xfrm>
              <a:off x="3855829" y="4531332"/>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9" name="pt549"/>
            <p:cNvSpPr/>
            <p:nvPr/>
          </p:nvSpPr>
          <p:spPr>
            <a:xfrm>
              <a:off x="137787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0" name="pt550"/>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1" name="pt551"/>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2" name="pt552"/>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3" name="pt553"/>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4" name="pt554"/>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5" name="pt555"/>
            <p:cNvSpPr/>
            <p:nvPr/>
          </p:nvSpPr>
          <p:spPr>
            <a:xfrm>
              <a:off x="968630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6" name="pt556"/>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7" name="pt557"/>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8" name="pt558"/>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59" name="pt559"/>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0" name="pt560"/>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1" name="pt561"/>
            <p:cNvSpPr/>
            <p:nvPr/>
          </p:nvSpPr>
          <p:spPr>
            <a:xfrm>
              <a:off x="105608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2" name="pt562"/>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3" name="pt563"/>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4" name="pt564"/>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5" name="pt565"/>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6" name="pt566"/>
            <p:cNvSpPr/>
            <p:nvPr/>
          </p:nvSpPr>
          <p:spPr>
            <a:xfrm>
              <a:off x="111730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7" name="pt567"/>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8" name="pt568"/>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69" name="pt569"/>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0" name="pt570"/>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1" name="pt571"/>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2" name="pt572"/>
            <p:cNvSpPr/>
            <p:nvPr/>
          </p:nvSpPr>
          <p:spPr>
            <a:xfrm>
              <a:off x="99486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3" name="pt573"/>
            <p:cNvSpPr/>
            <p:nvPr/>
          </p:nvSpPr>
          <p:spPr>
            <a:xfrm>
              <a:off x="6275477"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4" name="pt574"/>
            <p:cNvSpPr/>
            <p:nvPr/>
          </p:nvSpPr>
          <p:spPr>
            <a:xfrm>
              <a:off x="5838192"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5" name="pt575"/>
            <p:cNvSpPr/>
            <p:nvPr/>
          </p:nvSpPr>
          <p:spPr>
            <a:xfrm>
              <a:off x="77039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6" name="pt576"/>
            <p:cNvSpPr/>
            <p:nvPr/>
          </p:nvSpPr>
          <p:spPr>
            <a:xfrm>
              <a:off x="77039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7" name="pt577"/>
            <p:cNvSpPr/>
            <p:nvPr/>
          </p:nvSpPr>
          <p:spPr>
            <a:xfrm>
              <a:off x="73541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8" name="pt578"/>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79" name="pt579"/>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0" name="pt580"/>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1" name="pt581"/>
            <p:cNvSpPr/>
            <p:nvPr/>
          </p:nvSpPr>
          <p:spPr>
            <a:xfrm>
              <a:off x="8316144"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2" name="pt582"/>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3" name="pt583"/>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4" name="pt584"/>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5" name="pt585"/>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6" name="pt586"/>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7" name="pt587"/>
            <p:cNvSpPr/>
            <p:nvPr/>
          </p:nvSpPr>
          <p:spPr>
            <a:xfrm>
              <a:off x="9190716"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8" name="pt588"/>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89" name="pt589"/>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90" name="pt590"/>
            <p:cNvSpPr/>
            <p:nvPr/>
          </p:nvSpPr>
          <p:spPr>
            <a:xfrm>
              <a:off x="8724278" y="4431020"/>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91" name="pt591"/>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2" name="pt592"/>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3" name="pt593"/>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4" name="pt594"/>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5" name="pt595"/>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6" name="pt596"/>
            <p:cNvSpPr/>
            <p:nvPr/>
          </p:nvSpPr>
          <p:spPr>
            <a:xfrm>
              <a:off x="87242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7" name="pt597"/>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8" name="pt598"/>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9" name="pt599"/>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0" name="pt600"/>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1" name="pt601"/>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2" name="pt602"/>
            <p:cNvSpPr/>
            <p:nvPr/>
          </p:nvSpPr>
          <p:spPr>
            <a:xfrm>
              <a:off x="73541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3" name="pt603"/>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4" name="pt604"/>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5" name="pt605"/>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6" name="pt606"/>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7" name="pt607"/>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8" name="pt608"/>
            <p:cNvSpPr/>
            <p:nvPr/>
          </p:nvSpPr>
          <p:spPr>
            <a:xfrm>
              <a:off x="7703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9" name="pt609"/>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0" name="pt610"/>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1" name="pt611"/>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2" name="pt612"/>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3" name="pt613"/>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4" name="pt614"/>
            <p:cNvSpPr/>
            <p:nvPr/>
          </p:nvSpPr>
          <p:spPr>
            <a:xfrm>
              <a:off x="694598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5" name="pt615"/>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6" name="pt616"/>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7" name="pt617"/>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8" name="pt618"/>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9" name="pt619"/>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0" name="pt620"/>
            <p:cNvSpPr/>
            <p:nvPr/>
          </p:nvSpPr>
          <p:spPr>
            <a:xfrm>
              <a:off x="919071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1" name="pt621"/>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2" name="pt622"/>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3" name="pt623"/>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4" name="pt624"/>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5" name="pt625"/>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6" name="pt626"/>
            <p:cNvSpPr/>
            <p:nvPr/>
          </p:nvSpPr>
          <p:spPr>
            <a:xfrm>
              <a:off x="8316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7" name="pt627"/>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8" name="pt628"/>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9" name="pt629"/>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0" name="pt630"/>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1" name="pt631"/>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2" name="pt632"/>
            <p:cNvSpPr/>
            <p:nvPr/>
          </p:nvSpPr>
          <p:spPr>
            <a:xfrm>
              <a:off x="99486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3" name="pt633"/>
            <p:cNvSpPr/>
            <p:nvPr/>
          </p:nvSpPr>
          <p:spPr>
            <a:xfrm>
              <a:off x="111730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4" name="pt634"/>
            <p:cNvSpPr/>
            <p:nvPr/>
          </p:nvSpPr>
          <p:spPr>
            <a:xfrm>
              <a:off x="111730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5" name="pt635"/>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6" name="pt636"/>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7" name="pt637"/>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8" name="pt638"/>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9" name="pt639"/>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0" name="pt640"/>
            <p:cNvSpPr/>
            <p:nvPr/>
          </p:nvSpPr>
          <p:spPr>
            <a:xfrm>
              <a:off x="968630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1" name="pt641"/>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2" name="pt642"/>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3" name="pt643"/>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4" name="pt644"/>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5" name="pt645"/>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6" name="pt646"/>
            <p:cNvSpPr/>
            <p:nvPr/>
          </p:nvSpPr>
          <p:spPr>
            <a:xfrm>
              <a:off x="10560878"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7" name="pt647"/>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8" name="pt648"/>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9" name="pt649"/>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0" name="pt650"/>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1" name="pt651"/>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2" name="pt652"/>
            <p:cNvSpPr/>
            <p:nvPr/>
          </p:nvSpPr>
          <p:spPr>
            <a:xfrm>
              <a:off x="36226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3" name="pt653"/>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4" name="pt654"/>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5" name="pt655"/>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6" name="pt656"/>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7" name="pt657"/>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8" name="pt658"/>
            <p:cNvSpPr/>
            <p:nvPr/>
          </p:nvSpPr>
          <p:spPr>
            <a:xfrm>
              <a:off x="3855829"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9" name="pt659"/>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0" name="pt660"/>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1" name="pt661"/>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2" name="pt662"/>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3" name="pt663"/>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4" name="pt664"/>
            <p:cNvSpPr/>
            <p:nvPr/>
          </p:nvSpPr>
          <p:spPr>
            <a:xfrm>
              <a:off x="4234810"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5" name="pt665"/>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6" name="pt666"/>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7" name="pt667"/>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8" name="pt668"/>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9" name="pt669"/>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0" name="pt670"/>
            <p:cNvSpPr/>
            <p:nvPr/>
          </p:nvSpPr>
          <p:spPr>
            <a:xfrm>
              <a:off x="56632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1" name="pt671"/>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2" name="pt672"/>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3" name="pt673"/>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4" name="pt674"/>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5" name="pt675"/>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6" name="pt676"/>
            <p:cNvSpPr/>
            <p:nvPr/>
          </p:nvSpPr>
          <p:spPr>
            <a:xfrm>
              <a:off x="5838192"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7" name="pt677"/>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8" name="pt678"/>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9" name="pt679"/>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0" name="pt680"/>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1" name="pt681"/>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2" name="pt682"/>
            <p:cNvSpPr/>
            <p:nvPr/>
          </p:nvSpPr>
          <p:spPr>
            <a:xfrm>
              <a:off x="6071411"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3" name="pt683"/>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4" name="pt684"/>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5" name="pt685"/>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6" name="pt686"/>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7" name="pt687"/>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8" name="pt688"/>
            <p:cNvSpPr/>
            <p:nvPr/>
          </p:nvSpPr>
          <p:spPr>
            <a:xfrm>
              <a:off x="6275477"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89" name="pt689"/>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0" name="pt690"/>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1" name="pt691"/>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2" name="pt692"/>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3" name="pt693"/>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4" name="pt694"/>
            <p:cNvSpPr/>
            <p:nvPr/>
          </p:nvSpPr>
          <p:spPr>
            <a:xfrm>
              <a:off x="6508696"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5" name="pt695"/>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6" name="pt696"/>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7" name="pt697"/>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8" name="pt698"/>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99" name="pt699"/>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0" name="pt700"/>
            <p:cNvSpPr/>
            <p:nvPr/>
          </p:nvSpPr>
          <p:spPr>
            <a:xfrm>
              <a:off x="52551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1" name="pt701"/>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2" name="pt702"/>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3" name="pt703"/>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4" name="pt704"/>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5" name="pt705"/>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6" name="pt706"/>
            <p:cNvSpPr/>
            <p:nvPr/>
          </p:nvSpPr>
          <p:spPr>
            <a:xfrm>
              <a:off x="5488363"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7" name="pt707"/>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8" name="pt708"/>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09" name="pt709"/>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0" name="pt710"/>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1" name="pt711"/>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2" name="pt712"/>
            <p:cNvSpPr/>
            <p:nvPr/>
          </p:nvSpPr>
          <p:spPr>
            <a:xfrm>
              <a:off x="464294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3" name="pt713"/>
            <p:cNvSpPr/>
            <p:nvPr/>
          </p:nvSpPr>
          <p:spPr>
            <a:xfrm>
              <a:off x="330193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4" name="pt714"/>
            <p:cNvSpPr/>
            <p:nvPr/>
          </p:nvSpPr>
          <p:spPr>
            <a:xfrm>
              <a:off x="330193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5" name="pt715"/>
            <p:cNvSpPr/>
            <p:nvPr/>
          </p:nvSpPr>
          <p:spPr>
            <a:xfrm>
              <a:off x="330193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6" name="pt716"/>
            <p:cNvSpPr/>
            <p:nvPr/>
          </p:nvSpPr>
          <p:spPr>
            <a:xfrm>
              <a:off x="330193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7" name="pt717"/>
            <p:cNvSpPr/>
            <p:nvPr/>
          </p:nvSpPr>
          <p:spPr>
            <a:xfrm>
              <a:off x="330193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8" name="pt718"/>
            <p:cNvSpPr/>
            <p:nvPr/>
          </p:nvSpPr>
          <p:spPr>
            <a:xfrm>
              <a:off x="3301934" y="4497896"/>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719" name="pt719"/>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0" name="pt720"/>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1" name="pt721"/>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2" name="pt722"/>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3" name="pt723"/>
            <p:cNvSpPr/>
            <p:nvPr/>
          </p:nvSpPr>
          <p:spPr>
            <a:xfrm>
              <a:off x="83161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4" name="pt724"/>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5" name="pt725"/>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6" name="pt726"/>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7" name="pt727"/>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8" name="pt728"/>
            <p:cNvSpPr/>
            <p:nvPr/>
          </p:nvSpPr>
          <p:spPr>
            <a:xfrm>
              <a:off x="7703944"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29" name="pt729"/>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0" name="pt730"/>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1" name="pt731"/>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2" name="pt732"/>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3" name="pt733"/>
            <p:cNvSpPr/>
            <p:nvPr/>
          </p:nvSpPr>
          <p:spPr>
            <a:xfrm>
              <a:off x="87242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4" name="pt734"/>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5" name="pt735"/>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6" name="pt736"/>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7" name="pt737"/>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8" name="pt738"/>
            <p:cNvSpPr/>
            <p:nvPr/>
          </p:nvSpPr>
          <p:spPr>
            <a:xfrm>
              <a:off x="73541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39" name="pt739"/>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0" name="pt740"/>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1" name="pt741"/>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2" name="pt742"/>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3" name="pt743"/>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4" name="pt744"/>
            <p:cNvSpPr/>
            <p:nvPr/>
          </p:nvSpPr>
          <p:spPr>
            <a:xfrm>
              <a:off x="919071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5" name="pt745"/>
            <p:cNvSpPr/>
            <p:nvPr/>
          </p:nvSpPr>
          <p:spPr>
            <a:xfrm>
              <a:off x="694598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6" name="pt746"/>
            <p:cNvSpPr/>
            <p:nvPr/>
          </p:nvSpPr>
          <p:spPr>
            <a:xfrm>
              <a:off x="694598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7" name="pt747"/>
            <p:cNvSpPr/>
            <p:nvPr/>
          </p:nvSpPr>
          <p:spPr>
            <a:xfrm>
              <a:off x="694598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8" name="pt748"/>
            <p:cNvSpPr/>
            <p:nvPr/>
          </p:nvSpPr>
          <p:spPr>
            <a:xfrm>
              <a:off x="694598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49" name="pt749"/>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0" name="pt750"/>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1" name="pt751"/>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2" name="pt752"/>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3" name="pt753"/>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4" name="pt754"/>
            <p:cNvSpPr/>
            <p:nvPr/>
          </p:nvSpPr>
          <p:spPr>
            <a:xfrm>
              <a:off x="105608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5" name="pt755"/>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6" name="pt756"/>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7" name="pt757"/>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8" name="pt758"/>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59" name="pt759"/>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0" name="pt760"/>
            <p:cNvSpPr/>
            <p:nvPr/>
          </p:nvSpPr>
          <p:spPr>
            <a:xfrm>
              <a:off x="968630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1" name="pt761"/>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2" name="pt762"/>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3" name="pt763"/>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4" name="pt764"/>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5" name="pt765"/>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6" name="pt766"/>
            <p:cNvSpPr/>
            <p:nvPr/>
          </p:nvSpPr>
          <p:spPr>
            <a:xfrm>
              <a:off x="99486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7" name="pt767"/>
            <p:cNvSpPr/>
            <p:nvPr/>
          </p:nvSpPr>
          <p:spPr>
            <a:xfrm>
              <a:off x="111730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8" name="pt768"/>
            <p:cNvSpPr/>
            <p:nvPr/>
          </p:nvSpPr>
          <p:spPr>
            <a:xfrm>
              <a:off x="11173078"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69" name="pt769"/>
            <p:cNvSpPr/>
            <p:nvPr/>
          </p:nvSpPr>
          <p:spPr>
            <a:xfrm>
              <a:off x="56632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0" name="pt770"/>
            <p:cNvSpPr/>
            <p:nvPr/>
          </p:nvSpPr>
          <p:spPr>
            <a:xfrm>
              <a:off x="583819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1" name="pt771"/>
            <p:cNvSpPr/>
            <p:nvPr/>
          </p:nvSpPr>
          <p:spPr>
            <a:xfrm>
              <a:off x="583819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2" name="pt772"/>
            <p:cNvSpPr/>
            <p:nvPr/>
          </p:nvSpPr>
          <p:spPr>
            <a:xfrm>
              <a:off x="5838192"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3" name="pt773"/>
            <p:cNvSpPr/>
            <p:nvPr/>
          </p:nvSpPr>
          <p:spPr>
            <a:xfrm>
              <a:off x="5488363"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4" name="pt774"/>
            <p:cNvSpPr/>
            <p:nvPr/>
          </p:nvSpPr>
          <p:spPr>
            <a:xfrm>
              <a:off x="6071411"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5" name="pt775"/>
            <p:cNvSpPr/>
            <p:nvPr/>
          </p:nvSpPr>
          <p:spPr>
            <a:xfrm>
              <a:off x="6071411"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6" name="pt776"/>
            <p:cNvSpPr/>
            <p:nvPr/>
          </p:nvSpPr>
          <p:spPr>
            <a:xfrm>
              <a:off x="6071411"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7" name="pt777"/>
            <p:cNvSpPr/>
            <p:nvPr/>
          </p:nvSpPr>
          <p:spPr>
            <a:xfrm>
              <a:off x="6071411"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8" name="pt778"/>
            <p:cNvSpPr/>
            <p:nvPr/>
          </p:nvSpPr>
          <p:spPr>
            <a:xfrm>
              <a:off x="62754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79" name="pt779"/>
            <p:cNvSpPr/>
            <p:nvPr/>
          </p:nvSpPr>
          <p:spPr>
            <a:xfrm>
              <a:off x="62754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80" name="pt780"/>
            <p:cNvSpPr/>
            <p:nvPr/>
          </p:nvSpPr>
          <p:spPr>
            <a:xfrm>
              <a:off x="6275477"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81" name="pt781"/>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82" name="pt782"/>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83" name="pt783"/>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84" name="pt784"/>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85" name="pt785"/>
            <p:cNvSpPr/>
            <p:nvPr/>
          </p:nvSpPr>
          <p:spPr>
            <a:xfrm>
              <a:off x="6508696" y="4464458"/>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86" name="pg786"/>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87" name="pg787"/>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88" name="pg788"/>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89" name="pg789"/>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90" name="pg790"/>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91" name="pg791"/>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2" name="pg792"/>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3" name="pg793"/>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4" name="pg794"/>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5" name="pg795"/>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6" name="pg796"/>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7" name="pg797"/>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8" name="pg798"/>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9" name="pg799"/>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0" name="pg800"/>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1" name="pg801"/>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2" name="pg802"/>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3" name="pg803"/>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4" name="pg804"/>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5" name="pg805"/>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6" name="pg806"/>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7" name="pg807"/>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8" name="pg808"/>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9" name="pg809"/>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0" name="pg810"/>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1" name="pg811"/>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2" name="pg812"/>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3" name="pg813"/>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4" name="pg814"/>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5" name="pg815"/>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6" name="pg816"/>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7" name="pg817"/>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8" name="pg818"/>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9" name="pg819"/>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20" name="pg820"/>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21" name="pg821"/>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22" name="pg822"/>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23" name="pg823"/>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24" name="pg824"/>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25" name="pg825"/>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26" name="pg826"/>
            <p:cNvSpPr/>
            <p:nvPr/>
          </p:nvSpPr>
          <p:spPr>
            <a:xfrm>
              <a:off x="105522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27" name="pg827"/>
            <p:cNvSpPr/>
            <p:nvPr/>
          </p:nvSpPr>
          <p:spPr>
            <a:xfrm>
              <a:off x="111644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28" name="pg828"/>
            <p:cNvSpPr/>
            <p:nvPr/>
          </p:nvSpPr>
          <p:spPr>
            <a:xfrm>
              <a:off x="111644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29" name="pg829"/>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0" name="pg830"/>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1" name="pg831"/>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2" name="pg832"/>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3" name="pg833"/>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4" name="pg834"/>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5" name="pg835"/>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36" name="pg836"/>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37" name="pg837"/>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38" name="pg838"/>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39" name="pg839"/>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0" name="pg840"/>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1" name="pg841"/>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2" name="pg842"/>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3" name="pg843"/>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4" name="pg844"/>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5" name="pg845"/>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6" name="pg846"/>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7" name="pg847"/>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8" name="pg848"/>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9" name="pg849"/>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0" name="pg850"/>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1" name="pg851"/>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2" name="pg852"/>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3" name="pg853"/>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4" name="pg854"/>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5" name="pg855"/>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6" name="pg856"/>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7" name="pg857"/>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8" name="pg858"/>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9" name="pg859"/>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0" name="pg860"/>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1" name="pg861"/>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2" name="pg862"/>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3" name="pg863"/>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4" name="pg864"/>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5" name="pg865"/>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6" name="pg866"/>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7" name="pg867"/>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8" name="pg868"/>
            <p:cNvSpPr/>
            <p:nvPr/>
          </p:nvSpPr>
          <p:spPr>
            <a:xfrm>
              <a:off x="91821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9" name="pg869"/>
            <p:cNvSpPr/>
            <p:nvPr/>
          </p:nvSpPr>
          <p:spPr>
            <a:xfrm>
              <a:off x="91821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0" name="pg870"/>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1" name="pg871"/>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2" name="pg872"/>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3" name="pg873"/>
            <p:cNvSpPr/>
            <p:nvPr/>
          </p:nvSpPr>
          <p:spPr>
            <a:xfrm>
              <a:off x="99400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4" name="pg874"/>
            <p:cNvSpPr/>
            <p:nvPr/>
          </p:nvSpPr>
          <p:spPr>
            <a:xfrm>
              <a:off x="105522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75" name="pg875"/>
            <p:cNvSpPr/>
            <p:nvPr/>
          </p:nvSpPr>
          <p:spPr>
            <a:xfrm>
              <a:off x="105522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76" name="pg876"/>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77" name="pg877"/>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78" name="pg878"/>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79" name="pg879"/>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80" name="pg880"/>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81" name="pg881"/>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82" name="pg882"/>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83" name="pg883"/>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84" name="pg884"/>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85" name="pg885"/>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86" name="pg886"/>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87" name="pg887"/>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8" name="pg888"/>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9" name="pg889"/>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0" name="pg890"/>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1" name="pg891"/>
            <p:cNvSpPr/>
            <p:nvPr/>
          </p:nvSpPr>
          <p:spPr>
            <a:xfrm>
              <a:off x="8715669"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2" name="pg892"/>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3" name="pg893"/>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4" name="pg894"/>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5" name="pg895"/>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6" name="pg896"/>
            <p:cNvSpPr/>
            <p:nvPr/>
          </p:nvSpPr>
          <p:spPr>
            <a:xfrm>
              <a:off x="73455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7" name="pg897"/>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8" name="pg898"/>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9" name="pg899"/>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0" name="pg900"/>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1" name="pg901"/>
            <p:cNvSpPr/>
            <p:nvPr/>
          </p:nvSpPr>
          <p:spPr>
            <a:xfrm>
              <a:off x="76953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2" name="pg902"/>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3" name="pg903"/>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4" name="pg904"/>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5" name="pg905"/>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6" name="pg906"/>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7" name="pg907"/>
            <p:cNvSpPr/>
            <p:nvPr/>
          </p:nvSpPr>
          <p:spPr>
            <a:xfrm>
              <a:off x="693737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8" name="pg908"/>
            <p:cNvSpPr/>
            <p:nvPr/>
          </p:nvSpPr>
          <p:spPr>
            <a:xfrm>
              <a:off x="91821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9" name="pg909"/>
            <p:cNvSpPr/>
            <p:nvPr/>
          </p:nvSpPr>
          <p:spPr>
            <a:xfrm>
              <a:off x="918210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0" name="pg910"/>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1" name="pg911"/>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2" name="pg912"/>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3" name="pg913"/>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4" name="pg914"/>
            <p:cNvSpPr/>
            <p:nvPr/>
          </p:nvSpPr>
          <p:spPr>
            <a:xfrm>
              <a:off x="8307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5" name="pg915"/>
            <p:cNvSpPr/>
            <p:nvPr/>
          </p:nvSpPr>
          <p:spPr>
            <a:xfrm>
              <a:off x="967769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6" name="pg916"/>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7" name="pg917"/>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8" name="pg918"/>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9" name="pg919"/>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0" name="pg920"/>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1" name="pg921"/>
            <p:cNvSpPr/>
            <p:nvPr/>
          </p:nvSpPr>
          <p:spPr>
            <a:xfrm>
              <a:off x="56546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2" name="pg922"/>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3" name="pg923"/>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4" name="pg924"/>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5" name="pg925"/>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6" name="pg926"/>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7" name="pg927"/>
            <p:cNvSpPr/>
            <p:nvPr/>
          </p:nvSpPr>
          <p:spPr>
            <a:xfrm>
              <a:off x="5829583"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8" name="pg928"/>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29" name="pg929"/>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0" name="pg930"/>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1" name="pg931"/>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2" name="pg932"/>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3" name="pg933"/>
            <p:cNvSpPr/>
            <p:nvPr/>
          </p:nvSpPr>
          <p:spPr>
            <a:xfrm>
              <a:off x="6062802"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4" name="pg934"/>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5" name="pg935"/>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6" name="pg936"/>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7" name="pg937"/>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8" name="pg938"/>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39" name="pg939"/>
            <p:cNvSpPr/>
            <p:nvPr/>
          </p:nvSpPr>
          <p:spPr>
            <a:xfrm>
              <a:off x="6266868"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0" name="pg940"/>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1" name="pg941"/>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2" name="pg942"/>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3" name="pg943"/>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4" name="pg944"/>
            <p:cNvSpPr/>
            <p:nvPr/>
          </p:nvSpPr>
          <p:spPr>
            <a:xfrm>
              <a:off x="6500087"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5" name="pg945"/>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6" name="pg946"/>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7" name="pg947"/>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8" name="pg948"/>
            <p:cNvSpPr/>
            <p:nvPr/>
          </p:nvSpPr>
          <p:spPr>
            <a:xfrm>
              <a:off x="5246535"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49" name="pg949"/>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50" name="pg950"/>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51" name="pg951"/>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52" name="pg952"/>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53" name="pg953"/>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54" name="pg954"/>
            <p:cNvSpPr/>
            <p:nvPr/>
          </p:nvSpPr>
          <p:spPr>
            <a:xfrm>
              <a:off x="5479754" y="4285262"/>
              <a:ext cx="66869" cy="50462"/>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55" name="pg955"/>
            <p:cNvSpPr/>
            <p:nvPr/>
          </p:nvSpPr>
          <p:spPr>
            <a:xfrm>
              <a:off x="105522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56" name="pg956"/>
            <p:cNvSpPr/>
            <p:nvPr/>
          </p:nvSpPr>
          <p:spPr>
            <a:xfrm>
              <a:off x="105522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57" name="pg957"/>
            <p:cNvSpPr/>
            <p:nvPr/>
          </p:nvSpPr>
          <p:spPr>
            <a:xfrm>
              <a:off x="111644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58" name="pg958"/>
            <p:cNvSpPr/>
            <p:nvPr/>
          </p:nvSpPr>
          <p:spPr>
            <a:xfrm>
              <a:off x="11164469" y="4285262"/>
              <a:ext cx="66869" cy="50462"/>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grpSp>
      <p:grpSp>
        <p:nvGrpSpPr>
          <p:cNvPr id="3" name="Group 2">
            <a:extLst>
              <a:ext uri="{FF2B5EF4-FFF2-40B4-BE49-F238E27FC236}">
                <a16:creationId xmlns:a16="http://schemas.microsoft.com/office/drawing/2014/main" id="{CFED57B9-D7A7-429D-8304-6FD3BEA499FD}"/>
              </a:ext>
            </a:extLst>
          </p:cNvPr>
          <p:cNvGrpSpPr/>
          <p:nvPr/>
        </p:nvGrpSpPr>
        <p:grpSpPr>
          <a:xfrm>
            <a:off x="1111179" y="2279225"/>
            <a:ext cx="10553163" cy="2136647"/>
            <a:chOff x="1111179" y="2279225"/>
            <a:chExt cx="10553163" cy="2136647"/>
          </a:xfrm>
        </p:grpSpPr>
        <p:sp>
          <p:nvSpPr>
            <p:cNvPr id="961" name="pl961"/>
            <p:cNvSpPr/>
            <p:nvPr/>
          </p:nvSpPr>
          <p:spPr>
            <a:xfrm>
              <a:off x="2131512" y="2279225"/>
              <a:ext cx="9328763" cy="1681900"/>
            </a:xfrm>
            <a:custGeom>
              <a:avLst/>
              <a:gdLst/>
              <a:ahLst/>
              <a:cxnLst/>
              <a:rect l="0" t="0" r="0" b="0"/>
              <a:pathLst>
                <a:path w="9328763" h="1930142">
                  <a:moveTo>
                    <a:pt x="0" y="1930142"/>
                  </a:moveTo>
                  <a:lnTo>
                    <a:pt x="466438" y="1784326"/>
                  </a:lnTo>
                  <a:lnTo>
                    <a:pt x="932876" y="1776651"/>
                  </a:lnTo>
                  <a:lnTo>
                    <a:pt x="1399314" y="1527229"/>
                  </a:lnTo>
                  <a:lnTo>
                    <a:pt x="2332190" y="890244"/>
                  </a:lnTo>
                  <a:lnTo>
                    <a:pt x="2798629" y="917105"/>
                  </a:lnTo>
                  <a:lnTo>
                    <a:pt x="3265067" y="1020711"/>
                  </a:lnTo>
                  <a:lnTo>
                    <a:pt x="3731505" y="924779"/>
                  </a:lnTo>
                  <a:lnTo>
                    <a:pt x="4197943" y="1047572"/>
                  </a:lnTo>
                  <a:lnTo>
                    <a:pt x="4664381" y="763614"/>
                  </a:lnTo>
                  <a:lnTo>
                    <a:pt x="5597258" y="0"/>
                  </a:lnTo>
                  <a:lnTo>
                    <a:pt x="6063696" y="399075"/>
                  </a:lnTo>
                  <a:lnTo>
                    <a:pt x="6530134" y="675357"/>
                  </a:lnTo>
                  <a:lnTo>
                    <a:pt x="6996572" y="1108968"/>
                  </a:lnTo>
                  <a:lnTo>
                    <a:pt x="7463010" y="1415949"/>
                  </a:lnTo>
                  <a:lnTo>
                    <a:pt x="7929449" y="1508043"/>
                  </a:lnTo>
                  <a:lnTo>
                    <a:pt x="8395887" y="1841885"/>
                  </a:lnTo>
                  <a:lnTo>
                    <a:pt x="8862325" y="1707580"/>
                  </a:lnTo>
                  <a:lnTo>
                    <a:pt x="9328763" y="1730604"/>
                  </a:lnTo>
                </a:path>
              </a:pathLst>
            </a:custGeom>
            <a:ln w="17615" cap="flat">
              <a:solidFill>
                <a:srgbClr val="0099FF">
                  <a:alpha val="100000"/>
                </a:srgbClr>
              </a:solidFill>
              <a:prstDash val="solid"/>
              <a:round/>
            </a:ln>
          </p:spPr>
          <p:txBody>
            <a:bodyPr/>
            <a:lstStyle/>
            <a:p>
              <a:endParaRPr/>
            </a:p>
          </p:txBody>
        </p:sp>
        <p:sp>
          <p:nvSpPr>
            <p:cNvPr id="959" name="pl959"/>
            <p:cNvSpPr/>
            <p:nvPr/>
          </p:nvSpPr>
          <p:spPr>
            <a:xfrm>
              <a:off x="1111179" y="2847660"/>
              <a:ext cx="10261639" cy="1421087"/>
            </a:xfrm>
            <a:custGeom>
              <a:avLst/>
              <a:gdLst/>
              <a:ahLst/>
              <a:cxnLst/>
              <a:rect l="0" t="0" r="0" b="0"/>
              <a:pathLst>
                <a:path w="10261639" h="1630835">
                  <a:moveTo>
                    <a:pt x="0" y="1423623"/>
                  </a:moveTo>
                  <a:lnTo>
                    <a:pt x="932876" y="1630835"/>
                  </a:lnTo>
                  <a:lnTo>
                    <a:pt x="1399314" y="1623161"/>
                  </a:lnTo>
                  <a:lnTo>
                    <a:pt x="1865752" y="1538741"/>
                  </a:lnTo>
                  <a:lnTo>
                    <a:pt x="2332190" y="1285482"/>
                  </a:lnTo>
                  <a:lnTo>
                    <a:pt x="2798629" y="1389088"/>
                  </a:lnTo>
                  <a:lnTo>
                    <a:pt x="3265067" y="951640"/>
                  </a:lnTo>
                  <a:lnTo>
                    <a:pt x="3731505" y="993850"/>
                  </a:lnTo>
                  <a:lnTo>
                    <a:pt x="4197943" y="1070595"/>
                  </a:lnTo>
                  <a:lnTo>
                    <a:pt x="4664381" y="1097456"/>
                  </a:lnTo>
                  <a:lnTo>
                    <a:pt x="5130819" y="1131991"/>
                  </a:lnTo>
                  <a:lnTo>
                    <a:pt x="5597258" y="874895"/>
                  </a:lnTo>
                  <a:lnTo>
                    <a:pt x="6063696" y="287794"/>
                  </a:lnTo>
                  <a:lnTo>
                    <a:pt x="6530134" y="0"/>
                  </a:lnTo>
                  <a:lnTo>
                    <a:pt x="6996572" y="406749"/>
                  </a:lnTo>
                  <a:lnTo>
                    <a:pt x="7463010" y="767452"/>
                  </a:lnTo>
                  <a:lnTo>
                    <a:pt x="7929449" y="1009199"/>
                  </a:lnTo>
                  <a:lnTo>
                    <a:pt x="8395887" y="1201062"/>
                  </a:lnTo>
                  <a:lnTo>
                    <a:pt x="8862325" y="1243272"/>
                  </a:lnTo>
                  <a:lnTo>
                    <a:pt x="9328763" y="1293156"/>
                  </a:lnTo>
                  <a:lnTo>
                    <a:pt x="9795201" y="1381413"/>
                  </a:lnTo>
                  <a:lnTo>
                    <a:pt x="10261639" y="1381413"/>
                  </a:lnTo>
                </a:path>
              </a:pathLst>
            </a:custGeom>
            <a:ln w="17615" cap="flat">
              <a:solidFill>
                <a:srgbClr val="0099FF">
                  <a:alpha val="100000"/>
                </a:srgbClr>
              </a:solidFill>
              <a:prstDash val="dash"/>
              <a:round/>
            </a:ln>
          </p:spPr>
          <p:txBody>
            <a:bodyPr/>
            <a:lstStyle/>
            <a:p>
              <a:endParaRPr/>
            </a:p>
          </p:txBody>
        </p:sp>
        <p:sp>
          <p:nvSpPr>
            <p:cNvPr id="960" name="pl960"/>
            <p:cNvSpPr/>
            <p:nvPr/>
          </p:nvSpPr>
          <p:spPr>
            <a:xfrm>
              <a:off x="1606769" y="2774098"/>
              <a:ext cx="10057573" cy="1641774"/>
            </a:xfrm>
            <a:custGeom>
              <a:avLst/>
              <a:gdLst/>
              <a:ahLst/>
              <a:cxnLst/>
              <a:rect l="0" t="0" r="0" b="0"/>
              <a:pathLst>
                <a:path w="10057573" h="1884094">
                  <a:moveTo>
                    <a:pt x="0" y="1868745"/>
                  </a:moveTo>
                  <a:lnTo>
                    <a:pt x="291523" y="1841885"/>
                  </a:lnTo>
                  <a:lnTo>
                    <a:pt x="874571" y="1884094"/>
                  </a:lnTo>
                  <a:lnTo>
                    <a:pt x="1457619" y="1784326"/>
                  </a:lnTo>
                  <a:lnTo>
                    <a:pt x="2623714" y="1024548"/>
                  </a:lnTo>
                  <a:lnTo>
                    <a:pt x="2915238" y="1139666"/>
                  </a:lnTo>
                  <a:lnTo>
                    <a:pt x="3206762" y="1059083"/>
                  </a:lnTo>
                  <a:lnTo>
                    <a:pt x="3498286" y="1143503"/>
                  </a:lnTo>
                  <a:lnTo>
                    <a:pt x="3789810" y="1312343"/>
                  </a:lnTo>
                  <a:lnTo>
                    <a:pt x="4372857" y="1216411"/>
                  </a:lnTo>
                  <a:lnTo>
                    <a:pt x="4664381" y="1166527"/>
                  </a:lnTo>
                  <a:lnTo>
                    <a:pt x="4810143" y="1304668"/>
                  </a:lnTo>
                  <a:lnTo>
                    <a:pt x="5101667" y="940128"/>
                  </a:lnTo>
                  <a:lnTo>
                    <a:pt x="5393191" y="195700"/>
                  </a:lnTo>
                  <a:lnTo>
                    <a:pt x="5538953" y="383726"/>
                  </a:lnTo>
                  <a:lnTo>
                    <a:pt x="6122001" y="0"/>
                  </a:lnTo>
                  <a:lnTo>
                    <a:pt x="6267763" y="418261"/>
                  </a:lnTo>
                  <a:lnTo>
                    <a:pt x="6413524" y="180351"/>
                  </a:lnTo>
                  <a:lnTo>
                    <a:pt x="6559286" y="602449"/>
                  </a:lnTo>
                  <a:lnTo>
                    <a:pt x="6705048" y="610124"/>
                  </a:lnTo>
                  <a:lnTo>
                    <a:pt x="6850810" y="924779"/>
                  </a:lnTo>
                  <a:lnTo>
                    <a:pt x="6996572" y="1039897"/>
                  </a:lnTo>
                  <a:lnTo>
                    <a:pt x="7142334" y="1304668"/>
                  </a:lnTo>
                  <a:lnTo>
                    <a:pt x="7288096" y="1174201"/>
                  </a:lnTo>
                  <a:lnTo>
                    <a:pt x="7433858" y="1316180"/>
                  </a:lnTo>
                  <a:lnTo>
                    <a:pt x="7579620" y="1442809"/>
                  </a:lnTo>
                  <a:lnTo>
                    <a:pt x="7725382" y="1458159"/>
                  </a:lnTo>
                  <a:lnTo>
                    <a:pt x="7871144" y="1327692"/>
                  </a:lnTo>
                  <a:lnTo>
                    <a:pt x="8016906" y="1488857"/>
                  </a:lnTo>
                  <a:lnTo>
                    <a:pt x="8162668" y="1485019"/>
                  </a:lnTo>
                  <a:lnTo>
                    <a:pt x="8454191" y="1519555"/>
                  </a:lnTo>
                  <a:lnTo>
                    <a:pt x="8599953" y="1577114"/>
                  </a:lnTo>
                  <a:lnTo>
                    <a:pt x="9037239" y="1722930"/>
                  </a:lnTo>
                  <a:lnTo>
                    <a:pt x="9328763" y="1703743"/>
                  </a:lnTo>
                  <a:lnTo>
                    <a:pt x="9474525" y="1692231"/>
                  </a:lnTo>
                  <a:lnTo>
                    <a:pt x="9620287" y="1738279"/>
                  </a:lnTo>
                  <a:lnTo>
                    <a:pt x="9766049" y="1722930"/>
                  </a:lnTo>
                  <a:lnTo>
                    <a:pt x="9911811" y="1673045"/>
                  </a:lnTo>
                  <a:lnTo>
                    <a:pt x="10057573" y="1730604"/>
                  </a:lnTo>
                </a:path>
              </a:pathLst>
            </a:custGeom>
            <a:ln w="17615" cap="flat">
              <a:solidFill>
                <a:srgbClr val="FF0099">
                  <a:alpha val="100000"/>
                </a:srgbClr>
              </a:solidFill>
              <a:prstDash val="dash"/>
              <a:round/>
            </a:ln>
          </p:spPr>
          <p:txBody>
            <a:bodyPr/>
            <a:lstStyle/>
            <a:p>
              <a:endParaRPr/>
            </a:p>
          </p:txBody>
        </p:sp>
        <p:sp>
          <p:nvSpPr>
            <p:cNvPr id="962" name="pl962"/>
            <p:cNvSpPr/>
            <p:nvPr/>
          </p:nvSpPr>
          <p:spPr>
            <a:xfrm>
              <a:off x="1111179" y="3255596"/>
              <a:ext cx="9736896" cy="795809"/>
            </a:xfrm>
            <a:custGeom>
              <a:avLst/>
              <a:gdLst/>
              <a:ahLst/>
              <a:cxnLst/>
              <a:rect l="0" t="0" r="0" b="0"/>
              <a:pathLst>
                <a:path w="9736896" h="913268">
                  <a:moveTo>
                    <a:pt x="0" y="913268"/>
                  </a:moveTo>
                  <a:lnTo>
                    <a:pt x="903723" y="855709"/>
                  </a:lnTo>
                  <a:lnTo>
                    <a:pt x="1719990" y="775126"/>
                  </a:lnTo>
                  <a:lnTo>
                    <a:pt x="2623714" y="567914"/>
                  </a:lnTo>
                  <a:lnTo>
                    <a:pt x="3498286" y="448959"/>
                  </a:lnTo>
                  <a:lnTo>
                    <a:pt x="4402010" y="529541"/>
                  </a:lnTo>
                  <a:lnTo>
                    <a:pt x="5276581" y="368377"/>
                  </a:lnTo>
                  <a:lnTo>
                    <a:pt x="6180305" y="0"/>
                  </a:lnTo>
                  <a:lnTo>
                    <a:pt x="7084029" y="245584"/>
                  </a:lnTo>
                  <a:lnTo>
                    <a:pt x="7958601" y="552565"/>
                  </a:lnTo>
                  <a:lnTo>
                    <a:pt x="8862325" y="686869"/>
                  </a:lnTo>
                  <a:lnTo>
                    <a:pt x="9736896" y="798150"/>
                  </a:lnTo>
                </a:path>
              </a:pathLst>
            </a:custGeom>
            <a:ln w="17615" cap="flat">
              <a:solidFill>
                <a:srgbClr val="6F7177">
                  <a:alpha val="100000"/>
                </a:srgbClr>
              </a:solidFill>
              <a:prstDash val="solid"/>
              <a:round/>
            </a:ln>
          </p:spPr>
          <p:txBody>
            <a:bodyPr/>
            <a:lstStyle/>
            <a:p>
              <a:endParaRPr/>
            </a:p>
          </p:txBody>
        </p:sp>
        <p:sp>
          <p:nvSpPr>
            <p:cNvPr id="963" name="pl963"/>
            <p:cNvSpPr/>
            <p:nvPr/>
          </p:nvSpPr>
          <p:spPr>
            <a:xfrm>
              <a:off x="1606769" y="2593536"/>
              <a:ext cx="10057573" cy="1688587"/>
            </a:xfrm>
            <a:custGeom>
              <a:avLst/>
              <a:gdLst/>
              <a:ahLst/>
              <a:cxnLst/>
              <a:rect l="0" t="0" r="0" b="0"/>
              <a:pathLst>
                <a:path w="10057573" h="1937816">
                  <a:moveTo>
                    <a:pt x="0" y="1910955"/>
                  </a:moveTo>
                  <a:lnTo>
                    <a:pt x="291523" y="1933979"/>
                  </a:lnTo>
                  <a:lnTo>
                    <a:pt x="874571" y="1937816"/>
                  </a:lnTo>
                  <a:lnTo>
                    <a:pt x="1457619" y="1811186"/>
                  </a:lnTo>
                  <a:lnTo>
                    <a:pt x="2623714" y="905593"/>
                  </a:lnTo>
                  <a:lnTo>
                    <a:pt x="2915238" y="1143503"/>
                  </a:lnTo>
                  <a:lnTo>
                    <a:pt x="3206762" y="1139666"/>
                  </a:lnTo>
                  <a:lnTo>
                    <a:pt x="3498286" y="1158852"/>
                  </a:lnTo>
                  <a:lnTo>
                    <a:pt x="3789810" y="1385251"/>
                  </a:lnTo>
                  <a:lnTo>
                    <a:pt x="4372857" y="1262458"/>
                  </a:lnTo>
                  <a:lnTo>
                    <a:pt x="4664381" y="1201062"/>
                  </a:lnTo>
                  <a:lnTo>
                    <a:pt x="4810143" y="1335366"/>
                  </a:lnTo>
                  <a:lnTo>
                    <a:pt x="5101667" y="1009199"/>
                  </a:lnTo>
                  <a:lnTo>
                    <a:pt x="5393191" y="310818"/>
                  </a:lnTo>
                  <a:lnTo>
                    <a:pt x="5538953" y="441284"/>
                  </a:lnTo>
                  <a:lnTo>
                    <a:pt x="6122001" y="19186"/>
                  </a:lnTo>
                  <a:lnTo>
                    <a:pt x="6267763" y="0"/>
                  </a:lnTo>
                  <a:lnTo>
                    <a:pt x="6413524" y="257096"/>
                  </a:lnTo>
                  <a:lnTo>
                    <a:pt x="6559286" y="460471"/>
                  </a:lnTo>
                  <a:lnTo>
                    <a:pt x="6705048" y="544891"/>
                  </a:lnTo>
                  <a:lnTo>
                    <a:pt x="6850810" y="679195"/>
                  </a:lnTo>
                  <a:lnTo>
                    <a:pt x="6996572" y="836522"/>
                  </a:lnTo>
                  <a:lnTo>
                    <a:pt x="7142334" y="1224086"/>
                  </a:lnTo>
                  <a:lnTo>
                    <a:pt x="7288096" y="1055246"/>
                  </a:lnTo>
                  <a:lnTo>
                    <a:pt x="7433858" y="1212574"/>
                  </a:lnTo>
                  <a:lnTo>
                    <a:pt x="7579620" y="1377576"/>
                  </a:lnTo>
                  <a:lnTo>
                    <a:pt x="7725382" y="1427460"/>
                  </a:lnTo>
                  <a:lnTo>
                    <a:pt x="7871144" y="1197225"/>
                  </a:lnTo>
                  <a:lnTo>
                    <a:pt x="8016906" y="1427460"/>
                  </a:lnTo>
                  <a:lnTo>
                    <a:pt x="8162668" y="1412111"/>
                  </a:lnTo>
                  <a:lnTo>
                    <a:pt x="8454191" y="1477345"/>
                  </a:lnTo>
                  <a:lnTo>
                    <a:pt x="8599953" y="1508043"/>
                  </a:lnTo>
                  <a:lnTo>
                    <a:pt x="9037239" y="1734441"/>
                  </a:lnTo>
                  <a:lnTo>
                    <a:pt x="9328763" y="1726767"/>
                  </a:lnTo>
                  <a:lnTo>
                    <a:pt x="9474525" y="1680720"/>
                  </a:lnTo>
                  <a:lnTo>
                    <a:pt x="9620287" y="1776651"/>
                  </a:lnTo>
                  <a:lnTo>
                    <a:pt x="9766049" y="1738279"/>
                  </a:lnTo>
                  <a:lnTo>
                    <a:pt x="9911811" y="1676882"/>
                  </a:lnTo>
                  <a:lnTo>
                    <a:pt x="10057573" y="1761302"/>
                  </a:lnTo>
                </a:path>
              </a:pathLst>
            </a:custGeom>
            <a:ln w="17615" cap="flat">
              <a:solidFill>
                <a:srgbClr val="FF0099">
                  <a:alpha val="100000"/>
                </a:srgbClr>
              </a:solidFill>
              <a:prstDash val="solid"/>
              <a:round/>
            </a:ln>
          </p:spPr>
          <p:txBody>
            <a:bodyPr/>
            <a:lstStyle/>
            <a:p>
              <a:endParaRPr/>
            </a:p>
          </p:txBody>
        </p:sp>
      </p:grpSp>
      <p:grpSp>
        <p:nvGrpSpPr>
          <p:cNvPr id="4" name="Group 3">
            <a:extLst>
              <a:ext uri="{FF2B5EF4-FFF2-40B4-BE49-F238E27FC236}">
                <a16:creationId xmlns:a16="http://schemas.microsoft.com/office/drawing/2014/main" id="{7A2E1684-868C-489A-AA71-4525F31D599F}"/>
              </a:ext>
            </a:extLst>
          </p:cNvPr>
          <p:cNvGrpSpPr/>
          <p:nvPr/>
        </p:nvGrpSpPr>
        <p:grpSpPr>
          <a:xfrm>
            <a:off x="3764046" y="1142354"/>
            <a:ext cx="4359293" cy="3678110"/>
            <a:chOff x="3764046" y="1142354"/>
            <a:chExt cx="4359293" cy="3678110"/>
          </a:xfrm>
        </p:grpSpPr>
        <p:sp>
          <p:nvSpPr>
            <p:cNvPr id="964" name="pl964"/>
            <p:cNvSpPr/>
            <p:nvPr/>
          </p:nvSpPr>
          <p:spPr>
            <a:xfrm>
              <a:off x="3764046" y="1142354"/>
              <a:ext cx="0" cy="3678110"/>
            </a:xfrm>
            <a:custGeom>
              <a:avLst/>
              <a:gdLst/>
              <a:ahLst/>
              <a:cxnLst/>
              <a:rect l="0" t="0" r="0" b="0"/>
              <a:pathLst>
                <a:path h="4220986">
                  <a:moveTo>
                    <a:pt x="0" y="4220986"/>
                  </a:moveTo>
                  <a:lnTo>
                    <a:pt x="0" y="0"/>
                  </a:lnTo>
                  <a:lnTo>
                    <a:pt x="0" y="0"/>
                  </a:lnTo>
                </a:path>
              </a:pathLst>
            </a:custGeom>
            <a:ln w="13550" cap="flat">
              <a:solidFill>
                <a:srgbClr val="000000">
                  <a:alpha val="100000"/>
                </a:srgbClr>
              </a:solidFill>
              <a:prstDash val="solid"/>
              <a:round/>
            </a:ln>
          </p:spPr>
          <p:txBody>
            <a:bodyPr/>
            <a:lstStyle/>
            <a:p>
              <a:endParaRPr/>
            </a:p>
          </p:txBody>
        </p:sp>
        <p:sp>
          <p:nvSpPr>
            <p:cNvPr id="965" name="pl965"/>
            <p:cNvSpPr/>
            <p:nvPr/>
          </p:nvSpPr>
          <p:spPr>
            <a:xfrm>
              <a:off x="7524703" y="1142354"/>
              <a:ext cx="0" cy="3678110"/>
            </a:xfrm>
            <a:custGeom>
              <a:avLst/>
              <a:gdLst/>
              <a:ahLst/>
              <a:cxnLst/>
              <a:rect l="0" t="0" r="0" b="0"/>
              <a:pathLst>
                <a:path h="4220986">
                  <a:moveTo>
                    <a:pt x="0" y="4220986"/>
                  </a:moveTo>
                  <a:lnTo>
                    <a:pt x="0" y="0"/>
                  </a:lnTo>
                  <a:lnTo>
                    <a:pt x="0" y="0"/>
                  </a:lnTo>
                </a:path>
              </a:pathLst>
            </a:custGeom>
            <a:ln w="13550" cap="flat">
              <a:solidFill>
                <a:srgbClr val="000000">
                  <a:alpha val="100000"/>
                </a:srgbClr>
              </a:solidFill>
              <a:prstDash val="solid"/>
              <a:round/>
            </a:ln>
          </p:spPr>
          <p:txBody>
            <a:bodyPr/>
            <a:lstStyle/>
            <a:p>
              <a:endParaRPr/>
            </a:p>
          </p:txBody>
        </p:sp>
        <p:sp>
          <p:nvSpPr>
            <p:cNvPr id="966" name="pl966"/>
            <p:cNvSpPr/>
            <p:nvPr/>
          </p:nvSpPr>
          <p:spPr>
            <a:xfrm>
              <a:off x="7991142" y="1142354"/>
              <a:ext cx="0" cy="3678110"/>
            </a:xfrm>
            <a:custGeom>
              <a:avLst/>
              <a:gdLst/>
              <a:ahLst/>
              <a:cxnLst/>
              <a:rect l="0" t="0" r="0" b="0"/>
              <a:pathLst>
                <a:path h="4220986">
                  <a:moveTo>
                    <a:pt x="0" y="4220986"/>
                  </a:moveTo>
                  <a:lnTo>
                    <a:pt x="0" y="0"/>
                  </a:lnTo>
                  <a:lnTo>
                    <a:pt x="0" y="0"/>
                  </a:lnTo>
                </a:path>
              </a:pathLst>
            </a:custGeom>
            <a:ln w="13550" cap="flat">
              <a:solidFill>
                <a:srgbClr val="000000">
                  <a:alpha val="100000"/>
                </a:srgbClr>
              </a:solidFill>
              <a:prstDash val="solid"/>
              <a:round/>
            </a:ln>
          </p:spPr>
          <p:txBody>
            <a:bodyPr/>
            <a:lstStyle/>
            <a:p>
              <a:endParaRPr/>
            </a:p>
          </p:txBody>
        </p:sp>
        <p:sp>
          <p:nvSpPr>
            <p:cNvPr id="967" name="tx967"/>
            <p:cNvSpPr/>
            <p:nvPr/>
          </p:nvSpPr>
          <p:spPr>
            <a:xfrm rot="16200000">
              <a:off x="3605517" y="1760007"/>
              <a:ext cx="514440" cy="67012"/>
            </a:xfrm>
            <a:prstGeom prst="rect">
              <a:avLst/>
            </a:prstGeom>
            <a:noFill/>
          </p:spPr>
          <p:txBody>
            <a:bodyPr wrap="none" lIns="0" tIns="0" rIns="0" bIns="0" anchor="ctr" anchorCtr="1"/>
            <a:lstStyle/>
            <a:p>
              <a:pPr marL="0" marR="0" indent="0" algn="l">
                <a:lnSpc>
                  <a:spcPts val="569"/>
                </a:lnSpc>
                <a:spcBef>
                  <a:spcPts val="0"/>
                </a:spcBef>
                <a:spcAft>
                  <a:spcPts val="0"/>
                </a:spcAft>
              </a:pPr>
              <a:r>
                <a:rPr lang="en-US" sz="800">
                  <a:solidFill>
                    <a:schemeClr val="tx1">
                      <a:lumMod val="75000"/>
                      <a:lumOff val="25000"/>
                    </a:schemeClr>
                  </a:solidFill>
                  <a:latin typeface="Century Gothic" panose="020B0502020202020204" pitchFamily="34" charset="0"/>
                  <a:cs typeface="Arial"/>
                </a:rPr>
                <a:t>MODIS: Green Up</a:t>
              </a:r>
            </a:p>
          </p:txBody>
        </p:sp>
        <p:sp>
          <p:nvSpPr>
            <p:cNvPr id="968" name="tx968"/>
            <p:cNvSpPr/>
            <p:nvPr/>
          </p:nvSpPr>
          <p:spPr>
            <a:xfrm rot="16200000">
              <a:off x="7332648" y="1766747"/>
              <a:ext cx="594973" cy="53532"/>
            </a:xfrm>
            <a:prstGeom prst="rect">
              <a:avLst/>
            </a:prstGeom>
            <a:noFill/>
          </p:spPr>
          <p:txBody>
            <a:bodyPr wrap="none" lIns="0" tIns="0" rIns="0" bIns="0" anchor="ctr" anchorCtr="1"/>
            <a:lstStyle/>
            <a:p>
              <a:pPr marL="0" marR="0" indent="0" algn="l">
                <a:lnSpc>
                  <a:spcPts val="569"/>
                </a:lnSpc>
                <a:spcBef>
                  <a:spcPts val="0"/>
                </a:spcBef>
                <a:spcAft>
                  <a:spcPts val="0"/>
                </a:spcAft>
              </a:pPr>
              <a:r>
                <a:rPr lang="en-US" sz="800">
                  <a:solidFill>
                    <a:schemeClr val="tx1">
                      <a:lumMod val="75000"/>
                      <a:lumOff val="25000"/>
                    </a:schemeClr>
                  </a:solidFill>
                  <a:latin typeface="Century Gothic" panose="020B0502020202020204" pitchFamily="34" charset="0"/>
                  <a:cs typeface="Arial"/>
                </a:rPr>
                <a:t>MODIS:  Peak Green</a:t>
              </a:r>
            </a:p>
          </p:txBody>
        </p:sp>
        <p:sp>
          <p:nvSpPr>
            <p:cNvPr id="969" name="tx969"/>
            <p:cNvSpPr/>
            <p:nvPr/>
          </p:nvSpPr>
          <p:spPr>
            <a:xfrm rot="16200000">
              <a:off x="7727301" y="1766747"/>
              <a:ext cx="738543" cy="53532"/>
            </a:xfrm>
            <a:prstGeom prst="rect">
              <a:avLst/>
            </a:prstGeom>
            <a:noFill/>
          </p:spPr>
          <p:txBody>
            <a:bodyPr wrap="none" lIns="0" tIns="0" rIns="0" bIns="0" anchor="ctr" anchorCtr="1"/>
            <a:lstStyle/>
            <a:p>
              <a:pPr marL="0" marR="0" indent="0" algn="l">
                <a:lnSpc>
                  <a:spcPts val="569"/>
                </a:lnSpc>
                <a:spcBef>
                  <a:spcPts val="0"/>
                </a:spcBef>
                <a:spcAft>
                  <a:spcPts val="0"/>
                </a:spcAft>
              </a:pPr>
              <a:r>
                <a:rPr lang="en-US" sz="800">
                  <a:solidFill>
                    <a:schemeClr val="tx1">
                      <a:lumMod val="75000"/>
                      <a:lumOff val="25000"/>
                    </a:schemeClr>
                  </a:solidFill>
                  <a:latin typeface="Century Gothic" panose="020B0502020202020204" pitchFamily="34" charset="0"/>
                  <a:cs typeface="Arial"/>
                </a:rPr>
                <a:t>MODIS: Senescence Date</a:t>
              </a:r>
            </a:p>
          </p:txBody>
        </p:sp>
      </p:grpSp>
      <p:sp>
        <p:nvSpPr>
          <p:cNvPr id="970" name="pl970"/>
          <p:cNvSpPr/>
          <p:nvPr/>
        </p:nvSpPr>
        <p:spPr>
          <a:xfrm>
            <a:off x="583520" y="1142354"/>
            <a:ext cx="0" cy="3678110"/>
          </a:xfrm>
          <a:custGeom>
            <a:avLst/>
            <a:gdLst/>
            <a:ahLst/>
            <a:cxnLst/>
            <a:rect l="0" t="0" r="0" b="0"/>
            <a:pathLst>
              <a:path h="4220986">
                <a:moveTo>
                  <a:pt x="0" y="4220986"/>
                </a:moveTo>
                <a:lnTo>
                  <a:pt x="0" y="0"/>
                </a:lnTo>
              </a:path>
            </a:pathLst>
          </a:custGeom>
          <a:ln w="13550" cap="flat">
            <a:solidFill>
              <a:srgbClr val="000000">
                <a:alpha val="100000"/>
              </a:srgbClr>
            </a:solidFill>
            <a:prstDash val="solid"/>
            <a:round/>
          </a:ln>
        </p:spPr>
        <p:txBody>
          <a:bodyPr/>
          <a:lstStyle/>
          <a:p>
            <a:endParaRPr/>
          </a:p>
        </p:txBody>
      </p:sp>
      <p:sp>
        <p:nvSpPr>
          <p:cNvPr id="971" name="tx971"/>
          <p:cNvSpPr/>
          <p:nvPr/>
        </p:nvSpPr>
        <p:spPr>
          <a:xfrm>
            <a:off x="303373" y="4616948"/>
            <a:ext cx="217517" cy="7118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0.00</a:t>
            </a:r>
          </a:p>
        </p:txBody>
      </p:sp>
      <p:sp>
        <p:nvSpPr>
          <p:cNvPr id="972" name="tx972"/>
          <p:cNvSpPr/>
          <p:nvPr/>
        </p:nvSpPr>
        <p:spPr>
          <a:xfrm>
            <a:off x="303373" y="3781014"/>
            <a:ext cx="217517" cy="7118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0.25</a:t>
            </a:r>
          </a:p>
        </p:txBody>
      </p:sp>
      <p:sp>
        <p:nvSpPr>
          <p:cNvPr id="973" name="tx973"/>
          <p:cNvSpPr/>
          <p:nvPr/>
        </p:nvSpPr>
        <p:spPr>
          <a:xfrm>
            <a:off x="303373" y="2945080"/>
            <a:ext cx="217517" cy="7118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0.50</a:t>
            </a:r>
          </a:p>
        </p:txBody>
      </p:sp>
      <p:sp>
        <p:nvSpPr>
          <p:cNvPr id="974" name="tx974"/>
          <p:cNvSpPr/>
          <p:nvPr/>
        </p:nvSpPr>
        <p:spPr>
          <a:xfrm>
            <a:off x="303373" y="2109146"/>
            <a:ext cx="217517" cy="7118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0.75</a:t>
            </a:r>
          </a:p>
        </p:txBody>
      </p:sp>
      <p:sp>
        <p:nvSpPr>
          <p:cNvPr id="975" name="tx975"/>
          <p:cNvSpPr/>
          <p:nvPr/>
        </p:nvSpPr>
        <p:spPr>
          <a:xfrm>
            <a:off x="303373" y="1273212"/>
            <a:ext cx="217517" cy="7118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1.00</a:t>
            </a:r>
          </a:p>
        </p:txBody>
      </p:sp>
      <p:sp>
        <p:nvSpPr>
          <p:cNvPr id="976" name="pl976"/>
          <p:cNvSpPr/>
          <p:nvPr/>
        </p:nvSpPr>
        <p:spPr>
          <a:xfrm>
            <a:off x="548726" y="4653278"/>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77" name="pl977"/>
          <p:cNvSpPr/>
          <p:nvPr/>
        </p:nvSpPr>
        <p:spPr>
          <a:xfrm>
            <a:off x="548726" y="381734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78" name="pl978"/>
          <p:cNvSpPr/>
          <p:nvPr/>
        </p:nvSpPr>
        <p:spPr>
          <a:xfrm>
            <a:off x="548726" y="298141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79" name="pl979"/>
          <p:cNvSpPr/>
          <p:nvPr/>
        </p:nvSpPr>
        <p:spPr>
          <a:xfrm>
            <a:off x="548726" y="214547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80" name="pl980"/>
          <p:cNvSpPr/>
          <p:nvPr/>
        </p:nvSpPr>
        <p:spPr>
          <a:xfrm>
            <a:off x="548726" y="130954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81" name="pl981"/>
          <p:cNvSpPr/>
          <p:nvPr/>
        </p:nvSpPr>
        <p:spPr>
          <a:xfrm>
            <a:off x="583520" y="4820465"/>
            <a:ext cx="11608480" cy="0"/>
          </a:xfrm>
          <a:custGeom>
            <a:avLst/>
            <a:gdLst/>
            <a:ahLst/>
            <a:cxnLst/>
            <a:rect l="0" t="0" r="0" b="0"/>
            <a:pathLst>
              <a:path w="11608480">
                <a:moveTo>
                  <a:pt x="0" y="0"/>
                </a:moveTo>
                <a:lnTo>
                  <a:pt x="11608480" y="0"/>
                </a:lnTo>
              </a:path>
            </a:pathLst>
          </a:custGeom>
          <a:ln w="13550" cap="flat">
            <a:solidFill>
              <a:srgbClr val="000000">
                <a:alpha val="100000"/>
              </a:srgbClr>
            </a:solidFill>
            <a:prstDash val="solid"/>
            <a:round/>
          </a:ln>
        </p:spPr>
        <p:txBody>
          <a:bodyPr/>
          <a:lstStyle/>
          <a:p>
            <a:endParaRPr/>
          </a:p>
        </p:txBody>
      </p:sp>
      <p:sp>
        <p:nvSpPr>
          <p:cNvPr id="982" name="pl982"/>
          <p:cNvSpPr/>
          <p:nvPr/>
        </p:nvSpPr>
        <p:spPr>
          <a:xfrm>
            <a:off x="2014902" y="4820465"/>
            <a:ext cx="0" cy="30319"/>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83" name="pl983"/>
          <p:cNvSpPr/>
          <p:nvPr/>
        </p:nvSpPr>
        <p:spPr>
          <a:xfrm>
            <a:off x="3734893" y="4820465"/>
            <a:ext cx="0" cy="30319"/>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84" name="pl984"/>
          <p:cNvSpPr/>
          <p:nvPr/>
        </p:nvSpPr>
        <p:spPr>
          <a:xfrm>
            <a:off x="5513189" y="4820465"/>
            <a:ext cx="0" cy="30319"/>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85" name="pl985"/>
          <p:cNvSpPr/>
          <p:nvPr/>
        </p:nvSpPr>
        <p:spPr>
          <a:xfrm>
            <a:off x="7291484" y="4820465"/>
            <a:ext cx="0" cy="30319"/>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86" name="pl986"/>
          <p:cNvSpPr/>
          <p:nvPr/>
        </p:nvSpPr>
        <p:spPr>
          <a:xfrm>
            <a:off x="9069780" y="4820465"/>
            <a:ext cx="0" cy="30319"/>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87" name="pl987"/>
          <p:cNvSpPr/>
          <p:nvPr/>
        </p:nvSpPr>
        <p:spPr>
          <a:xfrm>
            <a:off x="10848075" y="4820465"/>
            <a:ext cx="0" cy="30319"/>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88" name="tx988"/>
          <p:cNvSpPr/>
          <p:nvPr/>
        </p:nvSpPr>
        <p:spPr>
          <a:xfrm rot="18000000">
            <a:off x="1783475" y="5060977"/>
            <a:ext cx="416886"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Feb-2017</a:t>
            </a:r>
          </a:p>
        </p:txBody>
      </p:sp>
      <p:sp>
        <p:nvSpPr>
          <p:cNvPr id="989" name="tx989"/>
          <p:cNvSpPr/>
          <p:nvPr/>
        </p:nvSpPr>
        <p:spPr>
          <a:xfrm rot="18000000">
            <a:off x="3507236" y="5038971"/>
            <a:ext cx="400623" cy="102537"/>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Apr-2017</a:t>
            </a:r>
          </a:p>
        </p:txBody>
      </p:sp>
      <p:sp>
        <p:nvSpPr>
          <p:cNvPr id="990" name="tx990"/>
          <p:cNvSpPr/>
          <p:nvPr/>
        </p:nvSpPr>
        <p:spPr>
          <a:xfrm rot="18000000">
            <a:off x="5290255" y="5056304"/>
            <a:ext cx="406092"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Jun-2017</a:t>
            </a:r>
          </a:p>
        </p:txBody>
      </p:sp>
      <p:sp>
        <p:nvSpPr>
          <p:cNvPr id="991" name="tx991"/>
          <p:cNvSpPr/>
          <p:nvPr/>
        </p:nvSpPr>
        <p:spPr>
          <a:xfrm rot="18000000">
            <a:off x="7046160" y="5047441"/>
            <a:ext cx="422355" cy="103847"/>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Aug-2017</a:t>
            </a:r>
          </a:p>
        </p:txBody>
      </p:sp>
      <p:sp>
        <p:nvSpPr>
          <p:cNvPr id="992" name="tx992"/>
          <p:cNvSpPr/>
          <p:nvPr/>
        </p:nvSpPr>
        <p:spPr>
          <a:xfrm rot="18000000">
            <a:off x="8850715" y="5053131"/>
            <a:ext cx="400576" cy="8278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Oct-2017</a:t>
            </a:r>
          </a:p>
        </p:txBody>
      </p:sp>
      <p:sp>
        <p:nvSpPr>
          <p:cNvPr id="993" name="tx993"/>
          <p:cNvSpPr/>
          <p:nvPr/>
        </p:nvSpPr>
        <p:spPr>
          <a:xfrm rot="18000000">
            <a:off x="10612420" y="5063304"/>
            <a:ext cx="422260"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Dec-2017</a:t>
            </a:r>
          </a:p>
        </p:txBody>
      </p:sp>
      <p:sp>
        <p:nvSpPr>
          <p:cNvPr id="994" name="tx994"/>
          <p:cNvSpPr/>
          <p:nvPr/>
        </p:nvSpPr>
        <p:spPr>
          <a:xfrm>
            <a:off x="6240216" y="5314806"/>
            <a:ext cx="295088" cy="88565"/>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Date</a:t>
            </a:r>
          </a:p>
        </p:txBody>
      </p:sp>
      <p:sp>
        <p:nvSpPr>
          <p:cNvPr id="995" name="tx995"/>
          <p:cNvSpPr/>
          <p:nvPr/>
        </p:nvSpPr>
        <p:spPr>
          <a:xfrm rot="16200000">
            <a:off x="-78741" y="2876212"/>
            <a:ext cx="642959" cy="210393"/>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Index Value</a:t>
            </a:r>
          </a:p>
        </p:txBody>
      </p:sp>
      <p:grpSp>
        <p:nvGrpSpPr>
          <p:cNvPr id="5" name="Group 4">
            <a:extLst>
              <a:ext uri="{FF2B5EF4-FFF2-40B4-BE49-F238E27FC236}">
                <a16:creationId xmlns:a16="http://schemas.microsoft.com/office/drawing/2014/main" id="{A62E44F2-39BE-4F54-BCB9-AB86BD79EBC9}"/>
              </a:ext>
            </a:extLst>
          </p:cNvPr>
          <p:cNvGrpSpPr/>
          <p:nvPr/>
        </p:nvGrpSpPr>
        <p:grpSpPr>
          <a:xfrm>
            <a:off x="3573692" y="5596611"/>
            <a:ext cx="5628136" cy="1083087"/>
            <a:chOff x="3573692" y="5596611"/>
            <a:chExt cx="5628136" cy="1083087"/>
          </a:xfrm>
        </p:grpSpPr>
        <p:sp>
          <p:nvSpPr>
            <p:cNvPr id="997" name="tx997"/>
            <p:cNvSpPr/>
            <p:nvPr/>
          </p:nvSpPr>
          <p:spPr>
            <a:xfrm>
              <a:off x="3573692" y="5598098"/>
              <a:ext cx="1343657" cy="112757"/>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Phenophase Intensity</a:t>
              </a:r>
            </a:p>
          </p:txBody>
        </p:sp>
        <p:sp>
          <p:nvSpPr>
            <p:cNvPr id="998" name="pg998"/>
            <p:cNvSpPr/>
            <p:nvPr/>
          </p:nvSpPr>
          <p:spPr>
            <a:xfrm>
              <a:off x="3649985" y="5846276"/>
              <a:ext cx="66869" cy="50462"/>
            </a:xfrm>
            <a:custGeom>
              <a:avLst/>
              <a:gdLst/>
              <a:ahLst/>
              <a:cxnLst/>
              <a:rect l="0" t="0" r="0" b="0"/>
              <a:pathLst>
                <a:path w="66869" h="57910">
                  <a:moveTo>
                    <a:pt x="33434" y="0"/>
                  </a:moveTo>
                  <a:lnTo>
                    <a:pt x="66869" y="57910"/>
                  </a:lnTo>
                  <a:lnTo>
                    <a:pt x="0" y="57910"/>
                  </a:lnTo>
                  <a:close/>
                </a:path>
              </a:pathLst>
            </a:custGeom>
            <a:solidFill>
              <a:srgbClr val="000000">
                <a:alpha val="100000"/>
              </a:srgbClr>
            </a:solidFill>
          </p:spPr>
          <p:txBody>
            <a:bodyPr/>
            <a:lstStyle/>
            <a:p>
              <a:endParaRPr/>
            </a:p>
          </p:txBody>
        </p:sp>
        <p:sp>
          <p:nvSpPr>
            <p:cNvPr id="999" name="tx999"/>
            <p:cNvSpPr/>
            <p:nvPr/>
          </p:nvSpPr>
          <p:spPr>
            <a:xfrm>
              <a:off x="3862737" y="5841306"/>
              <a:ext cx="639782" cy="73467"/>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95% or more</a:t>
              </a:r>
            </a:p>
          </p:txBody>
        </p:sp>
        <p:sp>
          <p:nvSpPr>
            <p:cNvPr id="1001" name="tx1001"/>
            <p:cNvSpPr/>
            <p:nvPr/>
          </p:nvSpPr>
          <p:spPr>
            <a:xfrm>
              <a:off x="5195706" y="5596611"/>
              <a:ext cx="2166714" cy="114243"/>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Remote Sensing Source and Index</a:t>
              </a:r>
            </a:p>
          </p:txBody>
        </p:sp>
        <p:sp>
          <p:nvSpPr>
            <p:cNvPr id="1002" name="pl1002"/>
            <p:cNvSpPr/>
            <p:nvPr/>
          </p:nvSpPr>
          <p:spPr>
            <a:xfrm>
              <a:off x="5217652" y="5879918"/>
              <a:ext cx="175564" cy="0"/>
            </a:xfrm>
            <a:custGeom>
              <a:avLst/>
              <a:gdLst/>
              <a:ahLst/>
              <a:cxnLst/>
              <a:rect l="0" t="0" r="0" b="0"/>
              <a:pathLst>
                <a:path w="175564">
                  <a:moveTo>
                    <a:pt x="0" y="0"/>
                  </a:moveTo>
                  <a:lnTo>
                    <a:pt x="175564" y="0"/>
                  </a:lnTo>
                </a:path>
              </a:pathLst>
            </a:custGeom>
            <a:ln w="17615" cap="flat">
              <a:solidFill>
                <a:srgbClr val="0099FF">
                  <a:alpha val="100000"/>
                </a:srgbClr>
              </a:solidFill>
              <a:prstDash val="dash"/>
              <a:round/>
            </a:ln>
          </p:spPr>
          <p:txBody>
            <a:bodyPr/>
            <a:lstStyle/>
            <a:p>
              <a:endParaRPr/>
            </a:p>
          </p:txBody>
        </p:sp>
        <p:sp>
          <p:nvSpPr>
            <p:cNvPr id="1003" name="pl1003"/>
            <p:cNvSpPr/>
            <p:nvPr/>
          </p:nvSpPr>
          <p:spPr>
            <a:xfrm>
              <a:off x="5217652" y="6071149"/>
              <a:ext cx="175564" cy="0"/>
            </a:xfrm>
            <a:custGeom>
              <a:avLst/>
              <a:gdLst/>
              <a:ahLst/>
              <a:cxnLst/>
              <a:rect l="0" t="0" r="0" b="0"/>
              <a:pathLst>
                <a:path w="175564">
                  <a:moveTo>
                    <a:pt x="0" y="0"/>
                  </a:moveTo>
                  <a:lnTo>
                    <a:pt x="175564" y="0"/>
                  </a:lnTo>
                </a:path>
              </a:pathLst>
            </a:custGeom>
            <a:ln w="17615" cap="flat">
              <a:solidFill>
                <a:srgbClr val="FF0099">
                  <a:alpha val="100000"/>
                </a:srgbClr>
              </a:solidFill>
              <a:prstDash val="dash"/>
              <a:round/>
            </a:ln>
          </p:spPr>
          <p:txBody>
            <a:bodyPr/>
            <a:lstStyle/>
            <a:p>
              <a:endParaRPr/>
            </a:p>
          </p:txBody>
        </p:sp>
        <p:sp>
          <p:nvSpPr>
            <p:cNvPr id="1004" name="pl1004"/>
            <p:cNvSpPr/>
            <p:nvPr/>
          </p:nvSpPr>
          <p:spPr>
            <a:xfrm>
              <a:off x="5217652" y="6262380"/>
              <a:ext cx="175564" cy="0"/>
            </a:xfrm>
            <a:custGeom>
              <a:avLst/>
              <a:gdLst/>
              <a:ahLst/>
              <a:cxnLst/>
              <a:rect l="0" t="0" r="0" b="0"/>
              <a:pathLst>
                <a:path w="175564">
                  <a:moveTo>
                    <a:pt x="0" y="0"/>
                  </a:moveTo>
                  <a:lnTo>
                    <a:pt x="175564" y="0"/>
                  </a:lnTo>
                </a:path>
              </a:pathLst>
            </a:custGeom>
            <a:ln w="17615" cap="flat">
              <a:solidFill>
                <a:srgbClr val="0099FF">
                  <a:alpha val="100000"/>
                </a:srgbClr>
              </a:solidFill>
              <a:prstDash val="solid"/>
              <a:round/>
            </a:ln>
          </p:spPr>
          <p:txBody>
            <a:bodyPr/>
            <a:lstStyle/>
            <a:p>
              <a:endParaRPr/>
            </a:p>
          </p:txBody>
        </p:sp>
        <p:sp>
          <p:nvSpPr>
            <p:cNvPr id="1005" name="pl1005"/>
            <p:cNvSpPr/>
            <p:nvPr/>
          </p:nvSpPr>
          <p:spPr>
            <a:xfrm>
              <a:off x="5217652" y="6453611"/>
              <a:ext cx="175564" cy="0"/>
            </a:xfrm>
            <a:custGeom>
              <a:avLst/>
              <a:gdLst/>
              <a:ahLst/>
              <a:cxnLst/>
              <a:rect l="0" t="0" r="0" b="0"/>
              <a:pathLst>
                <a:path w="175564">
                  <a:moveTo>
                    <a:pt x="0" y="0"/>
                  </a:moveTo>
                  <a:lnTo>
                    <a:pt x="175564" y="0"/>
                  </a:lnTo>
                </a:path>
              </a:pathLst>
            </a:custGeom>
            <a:ln w="17615" cap="flat">
              <a:solidFill>
                <a:srgbClr val="6F7177">
                  <a:alpha val="100000"/>
                </a:srgbClr>
              </a:solidFill>
              <a:prstDash val="solid"/>
              <a:round/>
            </a:ln>
          </p:spPr>
          <p:txBody>
            <a:bodyPr/>
            <a:lstStyle/>
            <a:p>
              <a:endParaRPr/>
            </a:p>
          </p:txBody>
        </p:sp>
        <p:sp>
          <p:nvSpPr>
            <p:cNvPr id="1006" name="pl1006"/>
            <p:cNvSpPr/>
            <p:nvPr/>
          </p:nvSpPr>
          <p:spPr>
            <a:xfrm>
              <a:off x="5217652" y="6644842"/>
              <a:ext cx="175564" cy="0"/>
            </a:xfrm>
            <a:custGeom>
              <a:avLst/>
              <a:gdLst/>
              <a:ahLst/>
              <a:cxnLst/>
              <a:rect l="0" t="0" r="0" b="0"/>
              <a:pathLst>
                <a:path w="175564">
                  <a:moveTo>
                    <a:pt x="0" y="0"/>
                  </a:moveTo>
                  <a:lnTo>
                    <a:pt x="175564" y="0"/>
                  </a:lnTo>
                </a:path>
              </a:pathLst>
            </a:custGeom>
            <a:ln w="17615" cap="flat">
              <a:solidFill>
                <a:srgbClr val="FF0099">
                  <a:alpha val="100000"/>
                </a:srgbClr>
              </a:solidFill>
              <a:prstDash val="solid"/>
              <a:round/>
            </a:ln>
          </p:spPr>
          <p:txBody>
            <a:bodyPr/>
            <a:lstStyle/>
            <a:p>
              <a:endParaRPr/>
            </a:p>
          </p:txBody>
        </p:sp>
        <p:sp>
          <p:nvSpPr>
            <p:cNvPr id="1007" name="tx1007"/>
            <p:cNvSpPr/>
            <p:nvPr/>
          </p:nvSpPr>
          <p:spPr>
            <a:xfrm>
              <a:off x="5484751" y="5843922"/>
              <a:ext cx="608895" cy="70852"/>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Landsat EVI</a:t>
              </a:r>
            </a:p>
          </p:txBody>
        </p:sp>
        <p:sp>
          <p:nvSpPr>
            <p:cNvPr id="1008" name="tx1008"/>
            <p:cNvSpPr/>
            <p:nvPr/>
          </p:nvSpPr>
          <p:spPr>
            <a:xfrm>
              <a:off x="5484751" y="6033916"/>
              <a:ext cx="615061" cy="72088"/>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Sentinel EVI</a:t>
              </a:r>
            </a:p>
          </p:txBody>
        </p:sp>
        <p:sp>
          <p:nvSpPr>
            <p:cNvPr id="1009" name="tx1009"/>
            <p:cNvSpPr/>
            <p:nvPr/>
          </p:nvSpPr>
          <p:spPr>
            <a:xfrm>
              <a:off x="5484751" y="6226384"/>
              <a:ext cx="695771" cy="70852"/>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Landsat NDVI</a:t>
              </a:r>
            </a:p>
          </p:txBody>
        </p:sp>
        <p:sp>
          <p:nvSpPr>
            <p:cNvPr id="1010" name="tx1010"/>
            <p:cNvSpPr/>
            <p:nvPr/>
          </p:nvSpPr>
          <p:spPr>
            <a:xfrm>
              <a:off x="5484751" y="6416330"/>
              <a:ext cx="664393" cy="72136"/>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MODIS NDVI</a:t>
              </a:r>
            </a:p>
          </p:txBody>
        </p:sp>
        <p:sp>
          <p:nvSpPr>
            <p:cNvPr id="1011" name="tx1011"/>
            <p:cNvSpPr/>
            <p:nvPr/>
          </p:nvSpPr>
          <p:spPr>
            <a:xfrm>
              <a:off x="5484751" y="6607609"/>
              <a:ext cx="701937" cy="72088"/>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Sentinel NDVI</a:t>
              </a:r>
            </a:p>
          </p:txBody>
        </p:sp>
        <p:sp>
          <p:nvSpPr>
            <p:cNvPr id="1013" name="tx1013"/>
            <p:cNvSpPr/>
            <p:nvPr/>
          </p:nvSpPr>
          <p:spPr>
            <a:xfrm>
              <a:off x="7640776" y="5599524"/>
              <a:ext cx="1561052" cy="111330"/>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Phenophase Description</a:t>
              </a:r>
            </a:p>
          </p:txBody>
        </p:sp>
        <p:sp>
          <p:nvSpPr>
            <p:cNvPr id="1014" name="pt1014"/>
            <p:cNvSpPr/>
            <p:nvPr/>
          </p:nvSpPr>
          <p:spPr>
            <a:xfrm>
              <a:off x="7725679" y="5858285"/>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015" name="pt1015"/>
            <p:cNvSpPr/>
            <p:nvPr/>
          </p:nvSpPr>
          <p:spPr>
            <a:xfrm>
              <a:off x="7725679" y="5858285"/>
              <a:ext cx="49651" cy="43265"/>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016" name="pt1016"/>
            <p:cNvSpPr/>
            <p:nvPr/>
          </p:nvSpPr>
          <p:spPr>
            <a:xfrm>
              <a:off x="7725679" y="6049516"/>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017" name="pt1017"/>
            <p:cNvSpPr/>
            <p:nvPr/>
          </p:nvSpPr>
          <p:spPr>
            <a:xfrm>
              <a:off x="7725679" y="6049516"/>
              <a:ext cx="49651" cy="43265"/>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1018" name="pt1018"/>
            <p:cNvSpPr/>
            <p:nvPr/>
          </p:nvSpPr>
          <p:spPr>
            <a:xfrm>
              <a:off x="7725679" y="6240747"/>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019" name="pt1019"/>
            <p:cNvSpPr/>
            <p:nvPr/>
          </p:nvSpPr>
          <p:spPr>
            <a:xfrm>
              <a:off x="7725679" y="6240747"/>
              <a:ext cx="49651" cy="43265"/>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020" name="pt1020"/>
            <p:cNvSpPr/>
            <p:nvPr/>
          </p:nvSpPr>
          <p:spPr>
            <a:xfrm>
              <a:off x="7725679" y="6431978"/>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21" name="pt1021"/>
            <p:cNvSpPr/>
            <p:nvPr/>
          </p:nvSpPr>
          <p:spPr>
            <a:xfrm>
              <a:off x="7725679" y="6431978"/>
              <a:ext cx="49651" cy="43265"/>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22" name="pt1022"/>
            <p:cNvSpPr/>
            <p:nvPr/>
          </p:nvSpPr>
          <p:spPr>
            <a:xfrm>
              <a:off x="7725679" y="6623209"/>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23" name="pt1023"/>
            <p:cNvSpPr/>
            <p:nvPr/>
          </p:nvSpPr>
          <p:spPr>
            <a:xfrm>
              <a:off x="7725679" y="6623209"/>
              <a:ext cx="49651" cy="43265"/>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024" name="tx1024"/>
            <p:cNvSpPr/>
            <p:nvPr/>
          </p:nvSpPr>
          <p:spPr>
            <a:xfrm>
              <a:off x="7929821" y="5823379"/>
              <a:ext cx="925730" cy="9139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Breaking leaf buds</a:t>
              </a:r>
            </a:p>
          </p:txBody>
        </p:sp>
        <p:sp>
          <p:nvSpPr>
            <p:cNvPr id="1025" name="tx1025"/>
            <p:cNvSpPr/>
            <p:nvPr/>
          </p:nvSpPr>
          <p:spPr>
            <a:xfrm>
              <a:off x="7929821" y="6033916"/>
              <a:ext cx="745485" cy="72088"/>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Colored leaves</a:t>
              </a:r>
            </a:p>
          </p:txBody>
        </p:sp>
        <p:sp>
          <p:nvSpPr>
            <p:cNvPr id="1026" name="tx1026"/>
            <p:cNvSpPr/>
            <p:nvPr/>
          </p:nvSpPr>
          <p:spPr>
            <a:xfrm>
              <a:off x="7929821" y="6207030"/>
              <a:ext cx="683329" cy="90205"/>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Falling leaves</a:t>
              </a:r>
            </a:p>
          </p:txBody>
        </p:sp>
        <p:sp>
          <p:nvSpPr>
            <p:cNvPr id="1027" name="tx1027"/>
            <p:cNvSpPr/>
            <p:nvPr/>
          </p:nvSpPr>
          <p:spPr>
            <a:xfrm>
              <a:off x="7929821" y="6397072"/>
              <a:ext cx="956672" cy="9139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Increasing leaf size</a:t>
              </a:r>
            </a:p>
          </p:txBody>
        </p:sp>
        <p:sp>
          <p:nvSpPr>
            <p:cNvPr id="1028" name="tx1028"/>
            <p:cNvSpPr/>
            <p:nvPr/>
          </p:nvSpPr>
          <p:spPr>
            <a:xfrm>
              <a:off x="7929821" y="6608846"/>
              <a:ext cx="360382" cy="70852"/>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Leaves</a:t>
              </a:r>
            </a:p>
          </p:txBody>
        </p:sp>
      </p:grpSp>
      <p:sp>
        <p:nvSpPr>
          <p:cNvPr id="1029" name="tx1029"/>
          <p:cNvSpPr/>
          <p:nvPr/>
        </p:nvSpPr>
        <p:spPr>
          <a:xfrm>
            <a:off x="8886493" y="1602087"/>
            <a:ext cx="1674385" cy="312919"/>
          </a:xfrm>
          <a:prstGeom prst="rect">
            <a:avLst/>
          </a:prstGeom>
          <a:solidFill>
            <a:schemeClr val="bg1">
              <a:lumMod val="85000"/>
            </a:schemeClr>
          </a:solidFill>
        </p:spPr>
        <p:txBody>
          <a:bodyPr wrap="none" lIns="0" tIns="0" rIns="0" bIns="0" anchor="ctr" anchorCtr="1"/>
          <a:lstStyle/>
          <a:p>
            <a:pPr marL="0" marR="0" indent="0" algn="ctr">
              <a:lnSpc>
                <a:spcPts val="1320"/>
              </a:lnSpc>
              <a:spcBef>
                <a:spcPts val="0"/>
              </a:spcBef>
              <a:spcAft>
                <a:spcPts val="0"/>
              </a:spcAft>
            </a:pPr>
            <a:r>
              <a:rPr lang="en-US" sz="1000">
                <a:solidFill>
                  <a:schemeClr val="tx1">
                    <a:lumMod val="75000"/>
                    <a:lumOff val="25000"/>
                  </a:schemeClr>
                </a:solidFill>
                <a:latin typeface="Century Gothic" panose="020B0502020202020204" pitchFamily="34" charset="0"/>
                <a:cs typeface="Arial"/>
              </a:rPr>
              <a:t>Site: Watson North </a:t>
            </a:r>
          </a:p>
          <a:p>
            <a:pPr marL="0" marR="0" indent="0" algn="ctr">
              <a:lnSpc>
                <a:spcPts val="1320"/>
              </a:lnSpc>
              <a:spcBef>
                <a:spcPts val="0"/>
              </a:spcBef>
              <a:spcAft>
                <a:spcPts val="0"/>
              </a:spcAft>
            </a:pPr>
            <a:r>
              <a:rPr lang="en-US" sz="1000">
                <a:solidFill>
                  <a:schemeClr val="tx1">
                    <a:lumMod val="75000"/>
                    <a:lumOff val="25000"/>
                  </a:schemeClr>
                </a:solidFill>
                <a:latin typeface="Century Gothic" panose="020B0502020202020204" pitchFamily="34" charset="0"/>
                <a:cs typeface="Arial"/>
              </a:rPr>
              <a:t>(2017)</a:t>
            </a:r>
          </a:p>
        </p:txBody>
      </p:sp>
      <p:sp>
        <p:nvSpPr>
          <p:cNvPr id="1030" name="TextBox 1029">
            <a:extLst>
              <a:ext uri="{FF2B5EF4-FFF2-40B4-BE49-F238E27FC236}">
                <a16:creationId xmlns:a16="http://schemas.microsoft.com/office/drawing/2014/main" id="{4BDBB7E4-0392-45CD-9365-04FD55DCF5C6}"/>
              </a:ext>
            </a:extLst>
          </p:cNvPr>
          <p:cNvSpPr txBox="1"/>
          <p:nvPr/>
        </p:nvSpPr>
        <p:spPr>
          <a:xfrm>
            <a:off x="311499" y="178302"/>
            <a:ext cx="84205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54AEB2"/>
                </a:solidFill>
                <a:latin typeface="Century Gothic" panose="020B0502020202020204" pitchFamily="34" charset="0"/>
              </a:rPr>
              <a:t>Results: Phenology &amp; Remote Sensing</a:t>
            </a:r>
            <a:endParaRPr lang="en-US" sz="3600" b="1">
              <a:solidFill>
                <a:srgbClr val="54AEB2"/>
              </a:solidFill>
              <a:latin typeface="Century Gothic" panose="020B0502020202020204" pitchFamily="34" charset="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tx954"/>
          <p:cNvSpPr/>
          <p:nvPr/>
        </p:nvSpPr>
        <p:spPr>
          <a:xfrm rot="16200000">
            <a:off x="-128434" y="4355507"/>
            <a:ext cx="636865" cy="101637"/>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Index Value</a:t>
            </a:r>
          </a:p>
        </p:txBody>
      </p:sp>
      <p:sp>
        <p:nvSpPr>
          <p:cNvPr id="955" name="rc955"/>
          <p:cNvSpPr/>
          <p:nvPr/>
        </p:nvSpPr>
        <p:spPr>
          <a:xfrm>
            <a:off x="1361018" y="1538163"/>
            <a:ext cx="1482835" cy="669794"/>
          </a:xfrm>
          <a:prstGeom prst="rect">
            <a:avLst/>
          </a:prstGeom>
          <a:solidFill>
            <a:srgbClr val="FFFFFF">
              <a:alpha val="100000"/>
            </a:srgbClr>
          </a:solidFill>
        </p:spPr>
        <p:txBody>
          <a:bodyPr/>
          <a:lstStyle/>
          <a:p>
            <a:endParaRPr/>
          </a:p>
        </p:txBody>
      </p:sp>
      <p:sp>
        <p:nvSpPr>
          <p:cNvPr id="956" name="tx956"/>
          <p:cNvSpPr/>
          <p:nvPr/>
        </p:nvSpPr>
        <p:spPr>
          <a:xfrm>
            <a:off x="1430607" y="1604095"/>
            <a:ext cx="1343657" cy="155429"/>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Phenophase Intensity</a:t>
            </a:r>
          </a:p>
        </p:txBody>
      </p:sp>
      <p:sp>
        <p:nvSpPr>
          <p:cNvPr id="957" name="pg957"/>
          <p:cNvSpPr/>
          <p:nvPr/>
        </p:nvSpPr>
        <p:spPr>
          <a:xfrm>
            <a:off x="1506900" y="1946196"/>
            <a:ext cx="66869" cy="69560"/>
          </a:xfrm>
          <a:custGeom>
            <a:avLst/>
            <a:gdLst/>
            <a:ahLst/>
            <a:cxnLst/>
            <a:rect l="0" t="0" r="0" b="0"/>
            <a:pathLst>
              <a:path w="66869" h="57910">
                <a:moveTo>
                  <a:pt x="33434" y="0"/>
                </a:moveTo>
                <a:lnTo>
                  <a:pt x="66869" y="57910"/>
                </a:lnTo>
                <a:lnTo>
                  <a:pt x="0" y="57910"/>
                </a:lnTo>
                <a:close/>
              </a:path>
            </a:pathLst>
          </a:custGeom>
          <a:solidFill>
            <a:srgbClr val="000000">
              <a:alpha val="100000"/>
            </a:srgbClr>
          </a:solidFill>
        </p:spPr>
        <p:txBody>
          <a:bodyPr/>
          <a:lstStyle/>
          <a:p>
            <a:endParaRPr/>
          </a:p>
        </p:txBody>
      </p:sp>
      <p:sp>
        <p:nvSpPr>
          <p:cNvPr id="958" name="tx958"/>
          <p:cNvSpPr/>
          <p:nvPr/>
        </p:nvSpPr>
        <p:spPr>
          <a:xfrm>
            <a:off x="1719652" y="1939345"/>
            <a:ext cx="639782" cy="101271"/>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95% or more</a:t>
            </a:r>
          </a:p>
        </p:txBody>
      </p:sp>
      <p:sp>
        <p:nvSpPr>
          <p:cNvPr id="960" name="tx960"/>
          <p:cNvSpPr/>
          <p:nvPr/>
        </p:nvSpPr>
        <p:spPr>
          <a:xfrm>
            <a:off x="3052621" y="1602046"/>
            <a:ext cx="2166714" cy="157478"/>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Remote Sensing Source and Index</a:t>
            </a:r>
          </a:p>
        </p:txBody>
      </p:sp>
      <p:sp>
        <p:nvSpPr>
          <p:cNvPr id="961" name="pl961"/>
          <p:cNvSpPr/>
          <p:nvPr/>
        </p:nvSpPr>
        <p:spPr>
          <a:xfrm>
            <a:off x="3074567" y="1992569"/>
            <a:ext cx="175564" cy="0"/>
          </a:xfrm>
          <a:custGeom>
            <a:avLst/>
            <a:gdLst/>
            <a:ahLst/>
            <a:cxnLst/>
            <a:rect l="0" t="0" r="0" b="0"/>
            <a:pathLst>
              <a:path w="175564">
                <a:moveTo>
                  <a:pt x="0" y="0"/>
                </a:moveTo>
                <a:lnTo>
                  <a:pt x="175564" y="0"/>
                </a:lnTo>
              </a:path>
            </a:pathLst>
          </a:custGeom>
          <a:ln w="17615" cap="flat">
            <a:solidFill>
              <a:srgbClr val="0099FF">
                <a:alpha val="100000"/>
              </a:srgbClr>
            </a:solidFill>
            <a:prstDash val="dash"/>
            <a:round/>
          </a:ln>
        </p:spPr>
        <p:txBody>
          <a:bodyPr/>
          <a:lstStyle/>
          <a:p>
            <a:endParaRPr/>
          </a:p>
        </p:txBody>
      </p:sp>
      <p:sp>
        <p:nvSpPr>
          <p:cNvPr id="962" name="pl962"/>
          <p:cNvSpPr/>
          <p:nvPr/>
        </p:nvSpPr>
        <p:spPr>
          <a:xfrm>
            <a:off x="3074567" y="2256172"/>
            <a:ext cx="175564" cy="0"/>
          </a:xfrm>
          <a:custGeom>
            <a:avLst/>
            <a:gdLst/>
            <a:ahLst/>
            <a:cxnLst/>
            <a:rect l="0" t="0" r="0" b="0"/>
            <a:pathLst>
              <a:path w="175564">
                <a:moveTo>
                  <a:pt x="0" y="0"/>
                </a:moveTo>
                <a:lnTo>
                  <a:pt x="175564" y="0"/>
                </a:lnTo>
              </a:path>
            </a:pathLst>
          </a:custGeom>
          <a:ln w="17615" cap="flat">
            <a:solidFill>
              <a:srgbClr val="FF0099">
                <a:alpha val="100000"/>
              </a:srgbClr>
            </a:solidFill>
            <a:prstDash val="dash"/>
            <a:round/>
          </a:ln>
        </p:spPr>
        <p:txBody>
          <a:bodyPr/>
          <a:lstStyle/>
          <a:p>
            <a:endParaRPr/>
          </a:p>
        </p:txBody>
      </p:sp>
      <p:sp>
        <p:nvSpPr>
          <p:cNvPr id="963" name="pl963"/>
          <p:cNvSpPr/>
          <p:nvPr/>
        </p:nvSpPr>
        <p:spPr>
          <a:xfrm>
            <a:off x="3074567" y="2519773"/>
            <a:ext cx="175564" cy="0"/>
          </a:xfrm>
          <a:custGeom>
            <a:avLst/>
            <a:gdLst/>
            <a:ahLst/>
            <a:cxnLst/>
            <a:rect l="0" t="0" r="0" b="0"/>
            <a:pathLst>
              <a:path w="175564">
                <a:moveTo>
                  <a:pt x="0" y="0"/>
                </a:moveTo>
                <a:lnTo>
                  <a:pt x="175564" y="0"/>
                </a:lnTo>
              </a:path>
            </a:pathLst>
          </a:custGeom>
          <a:ln w="17615" cap="flat">
            <a:solidFill>
              <a:srgbClr val="0099FF">
                <a:alpha val="100000"/>
              </a:srgbClr>
            </a:solidFill>
            <a:prstDash val="solid"/>
            <a:round/>
          </a:ln>
        </p:spPr>
        <p:txBody>
          <a:bodyPr/>
          <a:lstStyle/>
          <a:p>
            <a:endParaRPr/>
          </a:p>
        </p:txBody>
      </p:sp>
      <p:sp>
        <p:nvSpPr>
          <p:cNvPr id="964" name="pl964"/>
          <p:cNvSpPr/>
          <p:nvPr/>
        </p:nvSpPr>
        <p:spPr>
          <a:xfrm>
            <a:off x="3074567" y="2783375"/>
            <a:ext cx="175564" cy="0"/>
          </a:xfrm>
          <a:custGeom>
            <a:avLst/>
            <a:gdLst/>
            <a:ahLst/>
            <a:cxnLst/>
            <a:rect l="0" t="0" r="0" b="0"/>
            <a:pathLst>
              <a:path w="175564">
                <a:moveTo>
                  <a:pt x="0" y="0"/>
                </a:moveTo>
                <a:lnTo>
                  <a:pt x="175564" y="0"/>
                </a:lnTo>
              </a:path>
            </a:pathLst>
          </a:custGeom>
          <a:ln w="17615" cap="flat">
            <a:solidFill>
              <a:srgbClr val="6F7177">
                <a:alpha val="100000"/>
              </a:srgbClr>
            </a:solidFill>
            <a:prstDash val="solid"/>
            <a:round/>
          </a:ln>
        </p:spPr>
        <p:txBody>
          <a:bodyPr/>
          <a:lstStyle/>
          <a:p>
            <a:endParaRPr/>
          </a:p>
        </p:txBody>
      </p:sp>
      <p:sp>
        <p:nvSpPr>
          <p:cNvPr id="965" name="pl965"/>
          <p:cNvSpPr/>
          <p:nvPr/>
        </p:nvSpPr>
        <p:spPr>
          <a:xfrm>
            <a:off x="3074567" y="3046977"/>
            <a:ext cx="175564" cy="0"/>
          </a:xfrm>
          <a:custGeom>
            <a:avLst/>
            <a:gdLst/>
            <a:ahLst/>
            <a:cxnLst/>
            <a:rect l="0" t="0" r="0" b="0"/>
            <a:pathLst>
              <a:path w="175564">
                <a:moveTo>
                  <a:pt x="0" y="0"/>
                </a:moveTo>
                <a:lnTo>
                  <a:pt x="175564" y="0"/>
                </a:lnTo>
              </a:path>
            </a:pathLst>
          </a:custGeom>
          <a:ln w="17615" cap="flat">
            <a:solidFill>
              <a:srgbClr val="FF0099">
                <a:alpha val="100000"/>
              </a:srgbClr>
            </a:solidFill>
            <a:prstDash val="solid"/>
            <a:round/>
          </a:ln>
        </p:spPr>
        <p:txBody>
          <a:bodyPr/>
          <a:lstStyle/>
          <a:p>
            <a:endParaRPr/>
          </a:p>
        </p:txBody>
      </p:sp>
      <p:sp>
        <p:nvSpPr>
          <p:cNvPr id="966" name="tx966"/>
          <p:cNvSpPr/>
          <p:nvPr/>
        </p:nvSpPr>
        <p:spPr>
          <a:xfrm>
            <a:off x="3341666" y="1942950"/>
            <a:ext cx="608895" cy="97665"/>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Landsat EVI</a:t>
            </a:r>
          </a:p>
        </p:txBody>
      </p:sp>
      <p:sp>
        <p:nvSpPr>
          <p:cNvPr id="967" name="tx967"/>
          <p:cNvSpPr/>
          <p:nvPr/>
        </p:nvSpPr>
        <p:spPr>
          <a:xfrm>
            <a:off x="3341666" y="2204848"/>
            <a:ext cx="615061" cy="99370"/>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Sentinel EVI</a:t>
            </a:r>
          </a:p>
        </p:txBody>
      </p:sp>
      <p:sp>
        <p:nvSpPr>
          <p:cNvPr id="968" name="tx968"/>
          <p:cNvSpPr/>
          <p:nvPr/>
        </p:nvSpPr>
        <p:spPr>
          <a:xfrm>
            <a:off x="3341666" y="2470154"/>
            <a:ext cx="695771" cy="97665"/>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Landsat NDVI</a:t>
            </a:r>
          </a:p>
        </p:txBody>
      </p:sp>
      <p:sp>
        <p:nvSpPr>
          <p:cNvPr id="969" name="tx969"/>
          <p:cNvSpPr/>
          <p:nvPr/>
        </p:nvSpPr>
        <p:spPr>
          <a:xfrm>
            <a:off x="3341666" y="2731986"/>
            <a:ext cx="664393" cy="99435"/>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MODIS NDVI</a:t>
            </a:r>
          </a:p>
        </p:txBody>
      </p:sp>
      <p:sp>
        <p:nvSpPr>
          <p:cNvPr id="970" name="tx970"/>
          <p:cNvSpPr/>
          <p:nvPr/>
        </p:nvSpPr>
        <p:spPr>
          <a:xfrm>
            <a:off x="3341666" y="2995654"/>
            <a:ext cx="701937" cy="99370"/>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Sentinel NDVI</a:t>
            </a:r>
          </a:p>
        </p:txBody>
      </p:sp>
      <p:sp>
        <p:nvSpPr>
          <p:cNvPr id="972" name="tx972"/>
          <p:cNvSpPr/>
          <p:nvPr/>
        </p:nvSpPr>
        <p:spPr>
          <a:xfrm>
            <a:off x="5497691" y="1606061"/>
            <a:ext cx="1561052" cy="153463"/>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Phenophase Description</a:t>
            </a:r>
          </a:p>
        </p:txBody>
      </p:sp>
      <p:sp>
        <p:nvSpPr>
          <p:cNvPr id="973" name="pt973"/>
          <p:cNvSpPr/>
          <p:nvPr/>
        </p:nvSpPr>
        <p:spPr>
          <a:xfrm>
            <a:off x="5582594" y="1962749"/>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974" name="pt974"/>
          <p:cNvSpPr/>
          <p:nvPr/>
        </p:nvSpPr>
        <p:spPr>
          <a:xfrm>
            <a:off x="5582594" y="1962749"/>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975" name="pt975"/>
          <p:cNvSpPr/>
          <p:nvPr/>
        </p:nvSpPr>
        <p:spPr>
          <a:xfrm>
            <a:off x="5582594" y="2226352"/>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976" name="pt976"/>
          <p:cNvSpPr/>
          <p:nvPr/>
        </p:nvSpPr>
        <p:spPr>
          <a:xfrm>
            <a:off x="5582594" y="2226352"/>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977" name="pt977"/>
          <p:cNvSpPr/>
          <p:nvPr/>
        </p:nvSpPr>
        <p:spPr>
          <a:xfrm>
            <a:off x="5582594" y="248995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78" name="pt978"/>
          <p:cNvSpPr/>
          <p:nvPr/>
        </p:nvSpPr>
        <p:spPr>
          <a:xfrm>
            <a:off x="5582594" y="248995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979" name="pt979"/>
          <p:cNvSpPr/>
          <p:nvPr/>
        </p:nvSpPr>
        <p:spPr>
          <a:xfrm>
            <a:off x="5582594" y="2753555"/>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80" name="pt980"/>
          <p:cNvSpPr/>
          <p:nvPr/>
        </p:nvSpPr>
        <p:spPr>
          <a:xfrm>
            <a:off x="5582594" y="2753555"/>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81" name="pt981"/>
          <p:cNvSpPr/>
          <p:nvPr/>
        </p:nvSpPr>
        <p:spPr>
          <a:xfrm>
            <a:off x="5582594" y="3017157"/>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982" name="pt982"/>
          <p:cNvSpPr/>
          <p:nvPr/>
        </p:nvSpPr>
        <p:spPr>
          <a:xfrm>
            <a:off x="5582594" y="3017157"/>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983" name="tx983"/>
          <p:cNvSpPr/>
          <p:nvPr/>
        </p:nvSpPr>
        <p:spPr>
          <a:xfrm>
            <a:off x="5786736" y="1914633"/>
            <a:ext cx="925730" cy="125982"/>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Breaking leaf buds</a:t>
            </a:r>
          </a:p>
        </p:txBody>
      </p:sp>
      <p:sp>
        <p:nvSpPr>
          <p:cNvPr id="984" name="tx984"/>
          <p:cNvSpPr/>
          <p:nvPr/>
        </p:nvSpPr>
        <p:spPr>
          <a:xfrm>
            <a:off x="5786736" y="2204848"/>
            <a:ext cx="745485" cy="99370"/>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Colored leaves</a:t>
            </a:r>
          </a:p>
        </p:txBody>
      </p:sp>
      <p:sp>
        <p:nvSpPr>
          <p:cNvPr id="985" name="tx985"/>
          <p:cNvSpPr/>
          <p:nvPr/>
        </p:nvSpPr>
        <p:spPr>
          <a:xfrm>
            <a:off x="5786736" y="2443477"/>
            <a:ext cx="683329" cy="12434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Falling leaves</a:t>
            </a:r>
          </a:p>
        </p:txBody>
      </p:sp>
      <p:sp>
        <p:nvSpPr>
          <p:cNvPr id="986" name="tx986"/>
          <p:cNvSpPr/>
          <p:nvPr/>
        </p:nvSpPr>
        <p:spPr>
          <a:xfrm>
            <a:off x="5786736" y="2705439"/>
            <a:ext cx="956672" cy="125982"/>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Increasing leaf size</a:t>
            </a:r>
          </a:p>
        </p:txBody>
      </p:sp>
      <p:sp>
        <p:nvSpPr>
          <p:cNvPr id="987" name="tx987"/>
          <p:cNvSpPr/>
          <p:nvPr/>
        </p:nvSpPr>
        <p:spPr>
          <a:xfrm>
            <a:off x="5786736" y="2997358"/>
            <a:ext cx="360382" cy="97665"/>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Leaves</a:t>
            </a:r>
          </a:p>
        </p:txBody>
      </p:sp>
      <p:sp>
        <p:nvSpPr>
          <p:cNvPr id="940" name="pl940"/>
          <p:cNvSpPr/>
          <p:nvPr/>
        </p:nvSpPr>
        <p:spPr>
          <a:xfrm>
            <a:off x="583520" y="6001766"/>
            <a:ext cx="11608480" cy="0"/>
          </a:xfrm>
          <a:custGeom>
            <a:avLst/>
            <a:gdLst/>
            <a:ahLst/>
            <a:cxnLst/>
            <a:rect l="0" t="0" r="0" b="0"/>
            <a:pathLst>
              <a:path w="11608480">
                <a:moveTo>
                  <a:pt x="0" y="0"/>
                </a:moveTo>
                <a:lnTo>
                  <a:pt x="11608480" y="0"/>
                </a:lnTo>
              </a:path>
            </a:pathLst>
          </a:custGeom>
          <a:ln w="13550" cap="flat">
            <a:solidFill>
              <a:srgbClr val="000000">
                <a:alpha val="100000"/>
              </a:srgbClr>
            </a:solidFill>
            <a:prstDash val="solid"/>
            <a:round/>
          </a:ln>
        </p:spPr>
        <p:txBody>
          <a:bodyPr/>
          <a:lstStyle/>
          <a:p>
            <a:endParaRPr/>
          </a:p>
        </p:txBody>
      </p:sp>
      <p:grpSp>
        <p:nvGrpSpPr>
          <p:cNvPr id="992" name="Group 991">
            <a:extLst>
              <a:ext uri="{FF2B5EF4-FFF2-40B4-BE49-F238E27FC236}">
                <a16:creationId xmlns:a16="http://schemas.microsoft.com/office/drawing/2014/main" id="{934F9D19-D332-403D-991A-7B51B4D77EA3}"/>
              </a:ext>
            </a:extLst>
          </p:cNvPr>
          <p:cNvGrpSpPr/>
          <p:nvPr/>
        </p:nvGrpSpPr>
        <p:grpSpPr>
          <a:xfrm>
            <a:off x="1407029" y="5320413"/>
            <a:ext cx="10290747" cy="491018"/>
            <a:chOff x="1407029" y="5320413"/>
            <a:chExt cx="10290747" cy="491018"/>
          </a:xfrm>
        </p:grpSpPr>
        <p:sp>
          <p:nvSpPr>
            <p:cNvPr id="6" name="pt6"/>
            <p:cNvSpPr/>
            <p:nvPr/>
          </p:nvSpPr>
          <p:spPr>
            <a:xfrm>
              <a:off x="10823250"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7" name="pt7"/>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8" name="pt8"/>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9" name="pt9"/>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0" name="pt10"/>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1" name="pt11"/>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2" name="pt12"/>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3" name="pt13"/>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4" name="pt14"/>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5" name="pt15"/>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6" name="pt16"/>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7" name="pt17"/>
            <p:cNvSpPr/>
            <p:nvPr/>
          </p:nvSpPr>
          <p:spPr>
            <a:xfrm>
              <a:off x="2019229"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8" name="pt18"/>
            <p:cNvSpPr/>
            <p:nvPr/>
          </p:nvSpPr>
          <p:spPr>
            <a:xfrm>
              <a:off x="2019229"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19" name="pt19"/>
            <p:cNvSpPr/>
            <p:nvPr/>
          </p:nvSpPr>
          <p:spPr>
            <a:xfrm>
              <a:off x="242736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0" name="pt20"/>
            <p:cNvSpPr/>
            <p:nvPr/>
          </p:nvSpPr>
          <p:spPr>
            <a:xfrm>
              <a:off x="30687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1" name="pt21"/>
            <p:cNvSpPr/>
            <p:nvPr/>
          </p:nvSpPr>
          <p:spPr>
            <a:xfrm>
              <a:off x="30687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2" name="pt22"/>
            <p:cNvSpPr/>
            <p:nvPr/>
          </p:nvSpPr>
          <p:spPr>
            <a:xfrm>
              <a:off x="30687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3" name="pt23"/>
            <p:cNvSpPr/>
            <p:nvPr/>
          </p:nvSpPr>
          <p:spPr>
            <a:xfrm>
              <a:off x="30687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4" name="pt24"/>
            <p:cNvSpPr/>
            <p:nvPr/>
          </p:nvSpPr>
          <p:spPr>
            <a:xfrm>
              <a:off x="30687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5" name="pt25"/>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6" name="pt26"/>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7" name="pt27"/>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8" name="pt28"/>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29" name="pt29"/>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0" name="pt30"/>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1" name="pt31"/>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2" name="pt32"/>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3" name="pt33"/>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4" name="pt34"/>
            <p:cNvSpPr/>
            <p:nvPr/>
          </p:nvSpPr>
          <p:spPr>
            <a:xfrm>
              <a:off x="38849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5" name="pt35"/>
            <p:cNvSpPr/>
            <p:nvPr/>
          </p:nvSpPr>
          <p:spPr>
            <a:xfrm>
              <a:off x="42931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6" name="pt36"/>
            <p:cNvSpPr/>
            <p:nvPr/>
          </p:nvSpPr>
          <p:spPr>
            <a:xfrm>
              <a:off x="42931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7" name="pt37"/>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38" name="pt38"/>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39" name="pt39"/>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0" name="pt40"/>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1" name="pt41"/>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2" name="pt42"/>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 name="pt43"/>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 name="pt44"/>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 name="pt45"/>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 name="pt46"/>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 name="pt47"/>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 name="pt48"/>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 name="pt49"/>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 name="pt50"/>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 name="pt51"/>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 name="pt52"/>
            <p:cNvSpPr/>
            <p:nvPr/>
          </p:nvSpPr>
          <p:spPr>
            <a:xfrm>
              <a:off x="3884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3" name="pt53"/>
            <p:cNvSpPr/>
            <p:nvPr/>
          </p:nvSpPr>
          <p:spPr>
            <a:xfrm>
              <a:off x="3884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4" name="pt54"/>
            <p:cNvSpPr/>
            <p:nvPr/>
          </p:nvSpPr>
          <p:spPr>
            <a:xfrm>
              <a:off x="3884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5" name="pt55"/>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6" name="pt56"/>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7" name="pt57"/>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8" name="pt58"/>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9" name="pt59"/>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0" name="pt60"/>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1" name="pt61"/>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2" name="pt62"/>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3" name="pt63"/>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4" name="pt64"/>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5" name="pt65"/>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6" name="pt66"/>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7" name="pt67"/>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8" name="pt68"/>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69" name="pt69"/>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0" name="pt70"/>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1" name="pt71"/>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2" name="pt72"/>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3" name="pt73"/>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4" name="pt74"/>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5" name="pt75"/>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6" name="pt76"/>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7" name="pt77"/>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8" name="pt78"/>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79" name="pt79"/>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0" name="pt80"/>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1" name="pt81"/>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2" name="pt82"/>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3" name="pt83"/>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4" name="pt84"/>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5" name="pt85"/>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6" name="pt86"/>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7" name="pt87"/>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8" name="pt88"/>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89" name="pt89"/>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0" name="pt90"/>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1" name="pt91"/>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2" name="pt92"/>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3" name="pt93"/>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4" name="pt94"/>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5" name="pt95"/>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6" name="pt96"/>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7" name="pt97"/>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8" name="pt98"/>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99" name="pt99"/>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0" name="pt100"/>
            <p:cNvSpPr/>
            <p:nvPr/>
          </p:nvSpPr>
          <p:spPr>
            <a:xfrm>
              <a:off x="11435450"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1" name="pt101"/>
            <p:cNvSpPr/>
            <p:nvPr/>
          </p:nvSpPr>
          <p:spPr>
            <a:xfrm>
              <a:off x="11435450"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2" name="pt102"/>
            <p:cNvSpPr/>
            <p:nvPr/>
          </p:nvSpPr>
          <p:spPr>
            <a:xfrm>
              <a:off x="11435450"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3" name="pt103"/>
            <p:cNvSpPr/>
            <p:nvPr/>
          </p:nvSpPr>
          <p:spPr>
            <a:xfrm>
              <a:off x="11435450"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4" name="pt104"/>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5" name="pt105"/>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6" name="pt106"/>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7" name="pt107"/>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8" name="pt108"/>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09" name="pt109"/>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0" name="pt110"/>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1" name="pt111"/>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2" name="pt112"/>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3" name="pt113"/>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4" name="pt114"/>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5" name="pt115"/>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6" name="pt116"/>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7" name="pt117"/>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8" name="pt118"/>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19" name="pt119"/>
            <p:cNvSpPr/>
            <p:nvPr/>
          </p:nvSpPr>
          <p:spPr>
            <a:xfrm>
              <a:off x="283549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0" name="pt120"/>
            <p:cNvSpPr/>
            <p:nvPr/>
          </p:nvSpPr>
          <p:spPr>
            <a:xfrm>
              <a:off x="283549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1" name="pt121"/>
            <p:cNvSpPr/>
            <p:nvPr/>
          </p:nvSpPr>
          <p:spPr>
            <a:xfrm>
              <a:off x="283549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2" name="pt122"/>
            <p:cNvSpPr/>
            <p:nvPr/>
          </p:nvSpPr>
          <p:spPr>
            <a:xfrm>
              <a:off x="283549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3" name="pt123"/>
            <p:cNvSpPr/>
            <p:nvPr/>
          </p:nvSpPr>
          <p:spPr>
            <a:xfrm>
              <a:off x="283549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4" name="pt124"/>
            <p:cNvSpPr/>
            <p:nvPr/>
          </p:nvSpPr>
          <p:spPr>
            <a:xfrm>
              <a:off x="30687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5" name="pt125"/>
            <p:cNvSpPr/>
            <p:nvPr/>
          </p:nvSpPr>
          <p:spPr>
            <a:xfrm>
              <a:off x="30687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6" name="pt126"/>
            <p:cNvSpPr/>
            <p:nvPr/>
          </p:nvSpPr>
          <p:spPr>
            <a:xfrm>
              <a:off x="30687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7" name="pt127"/>
            <p:cNvSpPr/>
            <p:nvPr/>
          </p:nvSpPr>
          <p:spPr>
            <a:xfrm>
              <a:off x="30687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8" name="pt128"/>
            <p:cNvSpPr/>
            <p:nvPr/>
          </p:nvSpPr>
          <p:spPr>
            <a:xfrm>
              <a:off x="30687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129" name="pt129"/>
            <p:cNvSpPr/>
            <p:nvPr/>
          </p:nvSpPr>
          <p:spPr>
            <a:xfrm>
              <a:off x="385582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0" name="pt130"/>
            <p:cNvSpPr/>
            <p:nvPr/>
          </p:nvSpPr>
          <p:spPr>
            <a:xfrm>
              <a:off x="140702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1" name="pt131"/>
            <p:cNvSpPr/>
            <p:nvPr/>
          </p:nvSpPr>
          <p:spPr>
            <a:xfrm>
              <a:off x="65378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2" name="pt132"/>
            <p:cNvSpPr/>
            <p:nvPr/>
          </p:nvSpPr>
          <p:spPr>
            <a:xfrm>
              <a:off x="65378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3" name="pt133"/>
            <p:cNvSpPr/>
            <p:nvPr/>
          </p:nvSpPr>
          <p:spPr>
            <a:xfrm>
              <a:off x="10823250"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4" name="pt134"/>
            <p:cNvSpPr/>
            <p:nvPr/>
          </p:nvSpPr>
          <p:spPr>
            <a:xfrm>
              <a:off x="112313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5" name="pt135"/>
            <p:cNvSpPr/>
            <p:nvPr/>
          </p:nvSpPr>
          <p:spPr>
            <a:xfrm>
              <a:off x="112313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6" name="pt136"/>
            <p:cNvSpPr/>
            <p:nvPr/>
          </p:nvSpPr>
          <p:spPr>
            <a:xfrm>
              <a:off x="112313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7" name="pt137"/>
            <p:cNvSpPr/>
            <p:nvPr/>
          </p:nvSpPr>
          <p:spPr>
            <a:xfrm>
              <a:off x="112313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8" name="pt138"/>
            <p:cNvSpPr/>
            <p:nvPr/>
          </p:nvSpPr>
          <p:spPr>
            <a:xfrm>
              <a:off x="112313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39" name="pt139"/>
            <p:cNvSpPr/>
            <p:nvPr/>
          </p:nvSpPr>
          <p:spPr>
            <a:xfrm>
              <a:off x="101818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0" name="pt140"/>
            <p:cNvSpPr/>
            <p:nvPr/>
          </p:nvSpPr>
          <p:spPr>
            <a:xfrm>
              <a:off x="101818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1" name="pt141"/>
            <p:cNvSpPr/>
            <p:nvPr/>
          </p:nvSpPr>
          <p:spPr>
            <a:xfrm>
              <a:off x="101818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2" name="pt142"/>
            <p:cNvSpPr/>
            <p:nvPr/>
          </p:nvSpPr>
          <p:spPr>
            <a:xfrm>
              <a:off x="101818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3" name="pt143"/>
            <p:cNvSpPr/>
            <p:nvPr/>
          </p:nvSpPr>
          <p:spPr>
            <a:xfrm>
              <a:off x="101818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4" name="pt144"/>
            <p:cNvSpPr/>
            <p:nvPr/>
          </p:nvSpPr>
          <p:spPr>
            <a:xfrm>
              <a:off x="83744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5" name="pt145"/>
            <p:cNvSpPr/>
            <p:nvPr/>
          </p:nvSpPr>
          <p:spPr>
            <a:xfrm>
              <a:off x="77330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6" name="pt146"/>
            <p:cNvSpPr/>
            <p:nvPr/>
          </p:nvSpPr>
          <p:spPr>
            <a:xfrm>
              <a:off x="77330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7" name="pt147"/>
            <p:cNvSpPr/>
            <p:nvPr/>
          </p:nvSpPr>
          <p:spPr>
            <a:xfrm>
              <a:off x="77330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8" name="pt148"/>
            <p:cNvSpPr/>
            <p:nvPr/>
          </p:nvSpPr>
          <p:spPr>
            <a:xfrm>
              <a:off x="83452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49" name="pt149"/>
            <p:cNvSpPr/>
            <p:nvPr/>
          </p:nvSpPr>
          <p:spPr>
            <a:xfrm>
              <a:off x="83452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0" name="pt150"/>
            <p:cNvSpPr/>
            <p:nvPr/>
          </p:nvSpPr>
          <p:spPr>
            <a:xfrm>
              <a:off x="83452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1" name="pt151"/>
            <p:cNvSpPr/>
            <p:nvPr/>
          </p:nvSpPr>
          <p:spPr>
            <a:xfrm>
              <a:off x="83452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2" name="pt152"/>
            <p:cNvSpPr/>
            <p:nvPr/>
          </p:nvSpPr>
          <p:spPr>
            <a:xfrm>
              <a:off x="8345297"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3" name="pt153"/>
            <p:cNvSpPr/>
            <p:nvPr/>
          </p:nvSpPr>
          <p:spPr>
            <a:xfrm>
              <a:off x="927817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4" name="pt154"/>
            <p:cNvSpPr/>
            <p:nvPr/>
          </p:nvSpPr>
          <p:spPr>
            <a:xfrm>
              <a:off x="927817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5" name="pt155"/>
            <p:cNvSpPr/>
            <p:nvPr/>
          </p:nvSpPr>
          <p:spPr>
            <a:xfrm>
              <a:off x="927817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6" name="pt156"/>
            <p:cNvSpPr/>
            <p:nvPr/>
          </p:nvSpPr>
          <p:spPr>
            <a:xfrm>
              <a:off x="927817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7" name="pt157"/>
            <p:cNvSpPr/>
            <p:nvPr/>
          </p:nvSpPr>
          <p:spPr>
            <a:xfrm>
              <a:off x="927817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8" name="pt158"/>
            <p:cNvSpPr/>
            <p:nvPr/>
          </p:nvSpPr>
          <p:spPr>
            <a:xfrm>
              <a:off x="106191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59" name="pt159"/>
            <p:cNvSpPr/>
            <p:nvPr/>
          </p:nvSpPr>
          <p:spPr>
            <a:xfrm>
              <a:off x="106191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0" name="pt160"/>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1" name="pt161"/>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2" name="pt162"/>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3" name="pt163"/>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4" name="pt164"/>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5" name="pt165"/>
            <p:cNvSpPr/>
            <p:nvPr/>
          </p:nvSpPr>
          <p:spPr>
            <a:xfrm>
              <a:off x="100069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6" name="pt166"/>
            <p:cNvSpPr/>
            <p:nvPr/>
          </p:nvSpPr>
          <p:spPr>
            <a:xfrm>
              <a:off x="100069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7" name="pt167"/>
            <p:cNvSpPr/>
            <p:nvPr/>
          </p:nvSpPr>
          <p:spPr>
            <a:xfrm>
              <a:off x="100069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8" name="pt168"/>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69" name="pt169"/>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0" name="pt170"/>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1" name="pt171"/>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2" name="pt172"/>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3" name="pt173"/>
            <p:cNvSpPr/>
            <p:nvPr/>
          </p:nvSpPr>
          <p:spPr>
            <a:xfrm>
              <a:off x="79663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4" name="pt174"/>
            <p:cNvSpPr/>
            <p:nvPr/>
          </p:nvSpPr>
          <p:spPr>
            <a:xfrm>
              <a:off x="79663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5" name="pt175"/>
            <p:cNvSpPr/>
            <p:nvPr/>
          </p:nvSpPr>
          <p:spPr>
            <a:xfrm>
              <a:off x="79663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6" name="pt176"/>
            <p:cNvSpPr/>
            <p:nvPr/>
          </p:nvSpPr>
          <p:spPr>
            <a:xfrm>
              <a:off x="79663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7" name="pt177"/>
            <p:cNvSpPr/>
            <p:nvPr/>
          </p:nvSpPr>
          <p:spPr>
            <a:xfrm>
              <a:off x="79663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178" name="pt178"/>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79" name="pt179"/>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0" name="pt180"/>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1" name="pt181"/>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2" name="pt182"/>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3" name="pt183"/>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4" name="pt184"/>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5" name="pt185"/>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6" name="pt186"/>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7" name="pt187"/>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8" name="pt188"/>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89" name="pt189"/>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0" name="pt190"/>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1" name="pt191"/>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2" name="pt192"/>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3" name="pt193"/>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4" name="pt194"/>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5" name="pt195"/>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6" name="pt196"/>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7" name="pt197"/>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8" name="pt198"/>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199" name="pt199"/>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0" name="pt200"/>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1" name="pt201"/>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2" name="pt202"/>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3" name="pt203"/>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4" name="pt204"/>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5" name="pt205"/>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6" name="pt206"/>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7" name="pt207"/>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8" name="pt208"/>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09" name="pt209"/>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0" name="pt210"/>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1" name="pt211"/>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2" name="pt212"/>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3" name="pt213"/>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4" name="pt214"/>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5" name="pt215"/>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6" name="pt216"/>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7" name="pt217"/>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8" name="pt218"/>
            <p:cNvSpPr/>
            <p:nvPr/>
          </p:nvSpPr>
          <p:spPr>
            <a:xfrm>
              <a:off x="77330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19" name="pt219"/>
            <p:cNvSpPr/>
            <p:nvPr/>
          </p:nvSpPr>
          <p:spPr>
            <a:xfrm>
              <a:off x="77330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0" name="pt220"/>
            <p:cNvSpPr/>
            <p:nvPr/>
          </p:nvSpPr>
          <p:spPr>
            <a:xfrm>
              <a:off x="77330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1" name="pt221"/>
            <p:cNvSpPr/>
            <p:nvPr/>
          </p:nvSpPr>
          <p:spPr>
            <a:xfrm>
              <a:off x="77330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2" name="pt222"/>
            <p:cNvSpPr/>
            <p:nvPr/>
          </p:nvSpPr>
          <p:spPr>
            <a:xfrm>
              <a:off x="77330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3" name="pt223"/>
            <p:cNvSpPr/>
            <p:nvPr/>
          </p:nvSpPr>
          <p:spPr>
            <a:xfrm>
              <a:off x="83452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4" name="pt224"/>
            <p:cNvSpPr/>
            <p:nvPr/>
          </p:nvSpPr>
          <p:spPr>
            <a:xfrm>
              <a:off x="83452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5" name="pt225"/>
            <p:cNvSpPr/>
            <p:nvPr/>
          </p:nvSpPr>
          <p:spPr>
            <a:xfrm>
              <a:off x="83452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6" name="pt226"/>
            <p:cNvSpPr/>
            <p:nvPr/>
          </p:nvSpPr>
          <p:spPr>
            <a:xfrm>
              <a:off x="83452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7" name="pt227"/>
            <p:cNvSpPr/>
            <p:nvPr/>
          </p:nvSpPr>
          <p:spPr>
            <a:xfrm>
              <a:off x="83452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8" name="pt228"/>
            <p:cNvSpPr/>
            <p:nvPr/>
          </p:nvSpPr>
          <p:spPr>
            <a:xfrm>
              <a:off x="927817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29" name="pt229"/>
            <p:cNvSpPr/>
            <p:nvPr/>
          </p:nvSpPr>
          <p:spPr>
            <a:xfrm>
              <a:off x="927817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0" name="pt230"/>
            <p:cNvSpPr/>
            <p:nvPr/>
          </p:nvSpPr>
          <p:spPr>
            <a:xfrm>
              <a:off x="927817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1" name="pt231"/>
            <p:cNvSpPr/>
            <p:nvPr/>
          </p:nvSpPr>
          <p:spPr>
            <a:xfrm>
              <a:off x="927817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2" name="pt232"/>
            <p:cNvSpPr/>
            <p:nvPr/>
          </p:nvSpPr>
          <p:spPr>
            <a:xfrm>
              <a:off x="927817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3" name="pt233"/>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4" name="pt234"/>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5" name="pt235"/>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6" name="pt236"/>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7" name="pt237"/>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8" name="pt238"/>
            <p:cNvSpPr/>
            <p:nvPr/>
          </p:nvSpPr>
          <p:spPr>
            <a:xfrm>
              <a:off x="283549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39" name="pt239"/>
            <p:cNvSpPr/>
            <p:nvPr/>
          </p:nvSpPr>
          <p:spPr>
            <a:xfrm>
              <a:off x="283549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0" name="pt240"/>
            <p:cNvSpPr/>
            <p:nvPr/>
          </p:nvSpPr>
          <p:spPr>
            <a:xfrm>
              <a:off x="283549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1" name="pt241"/>
            <p:cNvSpPr/>
            <p:nvPr/>
          </p:nvSpPr>
          <p:spPr>
            <a:xfrm>
              <a:off x="283549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2" name="pt242"/>
            <p:cNvSpPr/>
            <p:nvPr/>
          </p:nvSpPr>
          <p:spPr>
            <a:xfrm>
              <a:off x="283549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3" name="pt243"/>
            <p:cNvSpPr/>
            <p:nvPr/>
          </p:nvSpPr>
          <p:spPr>
            <a:xfrm>
              <a:off x="365176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4" name="pt244"/>
            <p:cNvSpPr/>
            <p:nvPr/>
          </p:nvSpPr>
          <p:spPr>
            <a:xfrm>
              <a:off x="385582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5" name="pt245"/>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6" name="pt246"/>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7" name="pt247"/>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8" name="pt248"/>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49" name="pt249"/>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0" name="pt250"/>
            <p:cNvSpPr/>
            <p:nvPr/>
          </p:nvSpPr>
          <p:spPr>
            <a:xfrm>
              <a:off x="30687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1" name="pt251"/>
            <p:cNvSpPr/>
            <p:nvPr/>
          </p:nvSpPr>
          <p:spPr>
            <a:xfrm>
              <a:off x="30687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2" name="pt252"/>
            <p:cNvSpPr/>
            <p:nvPr/>
          </p:nvSpPr>
          <p:spPr>
            <a:xfrm>
              <a:off x="30687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3" name="pt253"/>
            <p:cNvSpPr/>
            <p:nvPr/>
          </p:nvSpPr>
          <p:spPr>
            <a:xfrm>
              <a:off x="30687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4" name="pt254"/>
            <p:cNvSpPr/>
            <p:nvPr/>
          </p:nvSpPr>
          <p:spPr>
            <a:xfrm>
              <a:off x="30687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5" name="pt255"/>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6" name="pt256"/>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7" name="pt257"/>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8" name="pt258"/>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59" name="pt259"/>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0" name="pt260"/>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1" name="pt261"/>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2" name="pt262"/>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3" name="pt263"/>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4" name="pt264"/>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5" name="pt265"/>
            <p:cNvSpPr/>
            <p:nvPr/>
          </p:nvSpPr>
          <p:spPr>
            <a:xfrm>
              <a:off x="356430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6" name="pt266"/>
            <p:cNvSpPr/>
            <p:nvPr/>
          </p:nvSpPr>
          <p:spPr>
            <a:xfrm>
              <a:off x="101818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7" name="pt267"/>
            <p:cNvSpPr/>
            <p:nvPr/>
          </p:nvSpPr>
          <p:spPr>
            <a:xfrm>
              <a:off x="101818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8" name="pt268"/>
            <p:cNvSpPr/>
            <p:nvPr/>
          </p:nvSpPr>
          <p:spPr>
            <a:xfrm>
              <a:off x="101818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69" name="pt269"/>
            <p:cNvSpPr/>
            <p:nvPr/>
          </p:nvSpPr>
          <p:spPr>
            <a:xfrm>
              <a:off x="101818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0" name="pt270"/>
            <p:cNvSpPr/>
            <p:nvPr/>
          </p:nvSpPr>
          <p:spPr>
            <a:xfrm>
              <a:off x="10181897"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1" name="pt271"/>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2" name="pt272"/>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3" name="pt273"/>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4" name="pt274"/>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5" name="pt275"/>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6" name="pt276"/>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7" name="pt277"/>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8" name="pt278"/>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79" name="pt279"/>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0" name="pt280"/>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1" name="pt281"/>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2" name="pt282"/>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3" name="pt283"/>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4" name="pt284"/>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5" name="pt285"/>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6" name="pt286"/>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7" name="pt287"/>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8" name="pt288"/>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89" name="pt289"/>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0" name="pt290"/>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1" name="pt291"/>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2" name="pt292"/>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3" name="pt293"/>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4" name="pt294"/>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5" name="pt295"/>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6" name="pt296"/>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7" name="pt297"/>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8" name="pt298"/>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299" name="pt299"/>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0" name="pt300"/>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1" name="pt301"/>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2" name="pt302"/>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3" name="pt303"/>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4" name="pt304"/>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5" name="pt305"/>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6" name="pt306"/>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7" name="pt307"/>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8" name="pt308"/>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09" name="pt309"/>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0" name="pt310"/>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1" name="pt311"/>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2" name="pt312"/>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3" name="pt313"/>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4" name="pt314"/>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5" name="pt315"/>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6" name="pt316"/>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7" name="pt317"/>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8" name="pt318"/>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19" name="pt319"/>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0" name="pt320"/>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1" name="pt321"/>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2" name="pt322"/>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3" name="pt323"/>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4" name="pt324"/>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5" name="pt325"/>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6" name="pt326"/>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7" name="pt327"/>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8" name="pt328"/>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29" name="pt329"/>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0" name="pt330"/>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1" name="pt331"/>
            <p:cNvSpPr/>
            <p:nvPr/>
          </p:nvSpPr>
          <p:spPr>
            <a:xfrm>
              <a:off x="112313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2" name="pt332"/>
            <p:cNvSpPr/>
            <p:nvPr/>
          </p:nvSpPr>
          <p:spPr>
            <a:xfrm>
              <a:off x="112313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3" name="pt333"/>
            <p:cNvSpPr/>
            <p:nvPr/>
          </p:nvSpPr>
          <p:spPr>
            <a:xfrm>
              <a:off x="112313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4" name="pt334"/>
            <p:cNvSpPr/>
            <p:nvPr/>
          </p:nvSpPr>
          <p:spPr>
            <a:xfrm>
              <a:off x="112313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5" name="pt335"/>
            <p:cNvSpPr/>
            <p:nvPr/>
          </p:nvSpPr>
          <p:spPr>
            <a:xfrm>
              <a:off x="114354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6" name="pt336"/>
            <p:cNvSpPr/>
            <p:nvPr/>
          </p:nvSpPr>
          <p:spPr>
            <a:xfrm>
              <a:off x="114354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7" name="pt337"/>
            <p:cNvSpPr/>
            <p:nvPr/>
          </p:nvSpPr>
          <p:spPr>
            <a:xfrm>
              <a:off x="114354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8" name="pt338"/>
            <p:cNvSpPr/>
            <p:nvPr/>
          </p:nvSpPr>
          <p:spPr>
            <a:xfrm>
              <a:off x="114354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39" name="pt339"/>
            <p:cNvSpPr/>
            <p:nvPr/>
          </p:nvSpPr>
          <p:spPr>
            <a:xfrm>
              <a:off x="116395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0" name="pt340"/>
            <p:cNvSpPr/>
            <p:nvPr/>
          </p:nvSpPr>
          <p:spPr>
            <a:xfrm>
              <a:off x="116395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341" name="pt341"/>
            <p:cNvSpPr/>
            <p:nvPr/>
          </p:nvSpPr>
          <p:spPr>
            <a:xfrm>
              <a:off x="116395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42" name="pt342"/>
            <p:cNvSpPr/>
            <p:nvPr/>
          </p:nvSpPr>
          <p:spPr>
            <a:xfrm>
              <a:off x="116395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43" name="pt343"/>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44" name="pt344"/>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45" name="pt345"/>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46" name="pt346"/>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47" name="pt347"/>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48" name="pt348"/>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49" name="pt349"/>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0" name="pt350"/>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1" name="pt351"/>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2" name="pt352"/>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3" name="pt353"/>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4" name="pt354"/>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5" name="pt355"/>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6" name="pt356"/>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7" name="pt357"/>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8" name="pt358"/>
            <p:cNvSpPr/>
            <p:nvPr/>
          </p:nvSpPr>
          <p:spPr>
            <a:xfrm>
              <a:off x="77330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59" name="pt359"/>
            <p:cNvSpPr/>
            <p:nvPr/>
          </p:nvSpPr>
          <p:spPr>
            <a:xfrm>
              <a:off x="77330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0" name="pt360"/>
            <p:cNvSpPr/>
            <p:nvPr/>
          </p:nvSpPr>
          <p:spPr>
            <a:xfrm>
              <a:off x="77330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1" name="pt361"/>
            <p:cNvSpPr/>
            <p:nvPr/>
          </p:nvSpPr>
          <p:spPr>
            <a:xfrm>
              <a:off x="77330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2" name="pt362"/>
            <p:cNvSpPr/>
            <p:nvPr/>
          </p:nvSpPr>
          <p:spPr>
            <a:xfrm>
              <a:off x="83452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3" name="pt363"/>
            <p:cNvSpPr/>
            <p:nvPr/>
          </p:nvSpPr>
          <p:spPr>
            <a:xfrm>
              <a:off x="83452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4" name="pt364"/>
            <p:cNvSpPr/>
            <p:nvPr/>
          </p:nvSpPr>
          <p:spPr>
            <a:xfrm>
              <a:off x="83452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5" name="pt365"/>
            <p:cNvSpPr/>
            <p:nvPr/>
          </p:nvSpPr>
          <p:spPr>
            <a:xfrm>
              <a:off x="83452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6" name="pt366"/>
            <p:cNvSpPr/>
            <p:nvPr/>
          </p:nvSpPr>
          <p:spPr>
            <a:xfrm>
              <a:off x="83452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7" name="pt367"/>
            <p:cNvSpPr/>
            <p:nvPr/>
          </p:nvSpPr>
          <p:spPr>
            <a:xfrm>
              <a:off x="927817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8" name="pt368"/>
            <p:cNvSpPr/>
            <p:nvPr/>
          </p:nvSpPr>
          <p:spPr>
            <a:xfrm>
              <a:off x="927817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69" name="pt369"/>
            <p:cNvSpPr/>
            <p:nvPr/>
          </p:nvSpPr>
          <p:spPr>
            <a:xfrm>
              <a:off x="927817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0" name="pt370"/>
            <p:cNvSpPr/>
            <p:nvPr/>
          </p:nvSpPr>
          <p:spPr>
            <a:xfrm>
              <a:off x="927817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1" name="pt371"/>
            <p:cNvSpPr/>
            <p:nvPr/>
          </p:nvSpPr>
          <p:spPr>
            <a:xfrm>
              <a:off x="927817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2" name="pt372"/>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3" name="pt373"/>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4" name="pt374"/>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5" name="pt375"/>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6" name="pt376"/>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7" name="pt377"/>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8" name="pt378"/>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79" name="pt379"/>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0" name="pt380"/>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1" name="pt381"/>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2" name="pt382"/>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3" name="pt383"/>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4" name="pt384"/>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5" name="pt385"/>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6" name="pt386"/>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7" name="pt387"/>
            <p:cNvSpPr/>
            <p:nvPr/>
          </p:nvSpPr>
          <p:spPr>
            <a:xfrm>
              <a:off x="101818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8" name="pt388"/>
            <p:cNvSpPr/>
            <p:nvPr/>
          </p:nvSpPr>
          <p:spPr>
            <a:xfrm>
              <a:off x="101818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89" name="pt389"/>
            <p:cNvSpPr/>
            <p:nvPr/>
          </p:nvSpPr>
          <p:spPr>
            <a:xfrm>
              <a:off x="101818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0" name="pt390"/>
            <p:cNvSpPr/>
            <p:nvPr/>
          </p:nvSpPr>
          <p:spPr>
            <a:xfrm>
              <a:off x="101818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1" name="pt391"/>
            <p:cNvSpPr/>
            <p:nvPr/>
          </p:nvSpPr>
          <p:spPr>
            <a:xfrm>
              <a:off x="10181897"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392" name="pt392"/>
            <p:cNvSpPr/>
            <p:nvPr/>
          </p:nvSpPr>
          <p:spPr>
            <a:xfrm>
              <a:off x="2019229"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93" name="pt393"/>
            <p:cNvSpPr/>
            <p:nvPr/>
          </p:nvSpPr>
          <p:spPr>
            <a:xfrm>
              <a:off x="2019229"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94" name="pt394"/>
            <p:cNvSpPr/>
            <p:nvPr/>
          </p:nvSpPr>
          <p:spPr>
            <a:xfrm>
              <a:off x="2019229"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95" name="pt395"/>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96" name="pt396"/>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97" name="pt397"/>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98" name="pt398"/>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399" name="pt399"/>
            <p:cNvSpPr/>
            <p:nvPr/>
          </p:nvSpPr>
          <p:spPr>
            <a:xfrm>
              <a:off x="2835496"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0" name="pt400"/>
            <p:cNvSpPr/>
            <p:nvPr/>
          </p:nvSpPr>
          <p:spPr>
            <a:xfrm>
              <a:off x="30687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1" name="pt401"/>
            <p:cNvSpPr/>
            <p:nvPr/>
          </p:nvSpPr>
          <p:spPr>
            <a:xfrm>
              <a:off x="30687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2" name="pt402"/>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3" name="pt403"/>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4" name="pt404"/>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5" name="pt405"/>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6" name="pt406"/>
            <p:cNvSpPr/>
            <p:nvPr/>
          </p:nvSpPr>
          <p:spPr>
            <a:xfrm>
              <a:off x="32727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7" name="pt407"/>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8" name="pt408"/>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09" name="pt409"/>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0" name="pt410"/>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1" name="pt411"/>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2" name="pt412"/>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3" name="pt413"/>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4" name="pt414"/>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5" name="pt415"/>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6" name="pt416"/>
            <p:cNvSpPr/>
            <p:nvPr/>
          </p:nvSpPr>
          <p:spPr>
            <a:xfrm>
              <a:off x="36809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7" name="pt417"/>
            <p:cNvSpPr/>
            <p:nvPr/>
          </p:nvSpPr>
          <p:spPr>
            <a:xfrm>
              <a:off x="242736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8" name="pt418"/>
            <p:cNvSpPr/>
            <p:nvPr/>
          </p:nvSpPr>
          <p:spPr>
            <a:xfrm>
              <a:off x="3535153"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19" name="pt419"/>
            <p:cNvSpPr/>
            <p:nvPr/>
          </p:nvSpPr>
          <p:spPr>
            <a:xfrm>
              <a:off x="38849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0" name="pt420"/>
            <p:cNvSpPr/>
            <p:nvPr/>
          </p:nvSpPr>
          <p:spPr>
            <a:xfrm>
              <a:off x="38849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1" name="pt421"/>
            <p:cNvSpPr/>
            <p:nvPr/>
          </p:nvSpPr>
          <p:spPr>
            <a:xfrm>
              <a:off x="38849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2" name="pt422"/>
            <p:cNvSpPr/>
            <p:nvPr/>
          </p:nvSpPr>
          <p:spPr>
            <a:xfrm>
              <a:off x="38849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3" name="pt423"/>
            <p:cNvSpPr/>
            <p:nvPr/>
          </p:nvSpPr>
          <p:spPr>
            <a:xfrm>
              <a:off x="3884982"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4" name="pt424"/>
            <p:cNvSpPr/>
            <p:nvPr/>
          </p:nvSpPr>
          <p:spPr>
            <a:xfrm>
              <a:off x="4293115" y="5751792"/>
              <a:ext cx="49651" cy="59639"/>
            </a:xfrm>
            <a:prstGeom prst="ellipse">
              <a:avLst/>
            </a:prstGeom>
            <a:solidFill>
              <a:srgbClr val="00F681">
                <a:alpha val="100000"/>
              </a:srgbClr>
            </a:solidFill>
            <a:ln w="9000" cap="rnd">
              <a:solidFill>
                <a:srgbClr val="00F681">
                  <a:alpha val="100000"/>
                </a:srgbClr>
              </a:solidFill>
              <a:prstDash val="solid"/>
              <a:round/>
            </a:ln>
          </p:spPr>
          <p:txBody>
            <a:bodyPr/>
            <a:lstStyle/>
            <a:p>
              <a:endParaRPr/>
            </a:p>
          </p:txBody>
        </p:sp>
        <p:sp>
          <p:nvSpPr>
            <p:cNvPr id="425" name="pt425"/>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26" name="pt426"/>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27" name="pt427"/>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28" name="pt428"/>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29" name="pt429"/>
            <p:cNvSpPr/>
            <p:nvPr/>
          </p:nvSpPr>
          <p:spPr>
            <a:xfrm>
              <a:off x="65378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0" name="pt430"/>
            <p:cNvSpPr/>
            <p:nvPr/>
          </p:nvSpPr>
          <p:spPr>
            <a:xfrm>
              <a:off x="5313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1" name="pt431"/>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2" name="pt432"/>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3" name="pt433"/>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4" name="pt434"/>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5" name="pt435"/>
            <p:cNvSpPr/>
            <p:nvPr/>
          </p:nvSpPr>
          <p:spPr>
            <a:xfrm>
              <a:off x="57215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6" name="pt436"/>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7" name="pt437"/>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8" name="pt438"/>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39" name="pt439"/>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0" name="pt440"/>
            <p:cNvSpPr/>
            <p:nvPr/>
          </p:nvSpPr>
          <p:spPr>
            <a:xfrm>
              <a:off x="5925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1" name="pt441"/>
            <p:cNvSpPr/>
            <p:nvPr/>
          </p:nvSpPr>
          <p:spPr>
            <a:xfrm>
              <a:off x="3884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2" name="pt442"/>
            <p:cNvSpPr/>
            <p:nvPr/>
          </p:nvSpPr>
          <p:spPr>
            <a:xfrm>
              <a:off x="3884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3" name="pt443"/>
            <p:cNvSpPr/>
            <p:nvPr/>
          </p:nvSpPr>
          <p:spPr>
            <a:xfrm>
              <a:off x="3884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4" name="pt444"/>
            <p:cNvSpPr/>
            <p:nvPr/>
          </p:nvSpPr>
          <p:spPr>
            <a:xfrm>
              <a:off x="3884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5" name="pt445"/>
            <p:cNvSpPr/>
            <p:nvPr/>
          </p:nvSpPr>
          <p:spPr>
            <a:xfrm>
              <a:off x="3884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6" name="pt446"/>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7" name="pt447"/>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8" name="pt448"/>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49" name="pt449"/>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0" name="pt450"/>
            <p:cNvSpPr/>
            <p:nvPr/>
          </p:nvSpPr>
          <p:spPr>
            <a:xfrm>
              <a:off x="6741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1" name="pt451"/>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2" name="pt452"/>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3" name="pt453"/>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4" name="pt454"/>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5" name="pt455"/>
            <p:cNvSpPr/>
            <p:nvPr/>
          </p:nvSpPr>
          <p:spPr>
            <a:xfrm>
              <a:off x="69459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6" name="pt456"/>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7" name="pt457"/>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8" name="pt458"/>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59" name="pt459"/>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0" name="pt460"/>
            <p:cNvSpPr/>
            <p:nvPr/>
          </p:nvSpPr>
          <p:spPr>
            <a:xfrm>
              <a:off x="4701248"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1" name="pt461"/>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2" name="pt462"/>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3" name="pt463"/>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4" name="pt464"/>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5" name="pt465"/>
            <p:cNvSpPr/>
            <p:nvPr/>
          </p:nvSpPr>
          <p:spPr>
            <a:xfrm>
              <a:off x="4030744"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6" name="pt466"/>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7" name="pt467"/>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8" name="pt468"/>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69" name="pt469"/>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0" name="pt470"/>
            <p:cNvSpPr/>
            <p:nvPr/>
          </p:nvSpPr>
          <p:spPr>
            <a:xfrm>
              <a:off x="42931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1" name="pt471"/>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2" name="pt472"/>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3" name="pt473"/>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4" name="pt474"/>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5" name="pt475"/>
            <p:cNvSpPr/>
            <p:nvPr/>
          </p:nvSpPr>
          <p:spPr>
            <a:xfrm>
              <a:off x="83744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6" name="pt476"/>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7" name="pt477"/>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8" name="pt478"/>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79" name="pt479"/>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0" name="pt480"/>
            <p:cNvSpPr/>
            <p:nvPr/>
          </p:nvSpPr>
          <p:spPr>
            <a:xfrm>
              <a:off x="89866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1" name="pt481"/>
            <p:cNvSpPr/>
            <p:nvPr/>
          </p:nvSpPr>
          <p:spPr>
            <a:xfrm>
              <a:off x="939478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2" name="pt482"/>
            <p:cNvSpPr/>
            <p:nvPr/>
          </p:nvSpPr>
          <p:spPr>
            <a:xfrm>
              <a:off x="939478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3" name="pt483"/>
            <p:cNvSpPr/>
            <p:nvPr/>
          </p:nvSpPr>
          <p:spPr>
            <a:xfrm>
              <a:off x="939478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4" name="pt484"/>
            <p:cNvSpPr/>
            <p:nvPr/>
          </p:nvSpPr>
          <p:spPr>
            <a:xfrm>
              <a:off x="939478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5" name="pt485"/>
            <p:cNvSpPr/>
            <p:nvPr/>
          </p:nvSpPr>
          <p:spPr>
            <a:xfrm>
              <a:off x="939478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6" name="pt486"/>
            <p:cNvSpPr/>
            <p:nvPr/>
          </p:nvSpPr>
          <p:spPr>
            <a:xfrm>
              <a:off x="98029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7" name="pt487"/>
            <p:cNvSpPr/>
            <p:nvPr/>
          </p:nvSpPr>
          <p:spPr>
            <a:xfrm>
              <a:off x="102110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8" name="pt488"/>
            <p:cNvSpPr/>
            <p:nvPr/>
          </p:nvSpPr>
          <p:spPr>
            <a:xfrm>
              <a:off x="10211049"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89" name="pt489"/>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0" name="pt490"/>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1" name="pt491"/>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2" name="pt492"/>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3" name="pt493"/>
            <p:cNvSpPr/>
            <p:nvPr/>
          </p:nvSpPr>
          <p:spPr>
            <a:xfrm>
              <a:off x="796631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4" name="pt494"/>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5" name="pt495"/>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6" name="pt496"/>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7" name="pt497"/>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8" name="pt498"/>
            <p:cNvSpPr/>
            <p:nvPr/>
          </p:nvSpPr>
          <p:spPr>
            <a:xfrm>
              <a:off x="81703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499" name="pt499"/>
            <p:cNvSpPr/>
            <p:nvPr/>
          </p:nvSpPr>
          <p:spPr>
            <a:xfrm>
              <a:off x="11435450"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0" name="pt500"/>
            <p:cNvSpPr/>
            <p:nvPr/>
          </p:nvSpPr>
          <p:spPr>
            <a:xfrm>
              <a:off x="11435450"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1" name="pt501"/>
            <p:cNvSpPr/>
            <p:nvPr/>
          </p:nvSpPr>
          <p:spPr>
            <a:xfrm>
              <a:off x="2835496"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2" name="pt502"/>
            <p:cNvSpPr/>
            <p:nvPr/>
          </p:nvSpPr>
          <p:spPr>
            <a:xfrm>
              <a:off x="365176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3" name="pt503"/>
            <p:cNvSpPr/>
            <p:nvPr/>
          </p:nvSpPr>
          <p:spPr>
            <a:xfrm>
              <a:off x="365176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4" name="pt504"/>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5" name="pt505"/>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6" name="pt506"/>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7" name="pt507"/>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8" name="pt508"/>
            <p:cNvSpPr/>
            <p:nvPr/>
          </p:nvSpPr>
          <p:spPr>
            <a:xfrm>
              <a:off x="368091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09" name="pt509"/>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0" name="pt510"/>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1" name="pt511"/>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2" name="pt512"/>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3" name="pt513"/>
            <p:cNvSpPr/>
            <p:nvPr/>
          </p:nvSpPr>
          <p:spPr>
            <a:xfrm>
              <a:off x="3272782"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4" name="pt514"/>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5" name="pt515"/>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6" name="pt516"/>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7" name="pt517"/>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8" name="pt518"/>
            <p:cNvSpPr/>
            <p:nvPr/>
          </p:nvSpPr>
          <p:spPr>
            <a:xfrm>
              <a:off x="3535153"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19" name="pt519"/>
            <p:cNvSpPr/>
            <p:nvPr/>
          </p:nvSpPr>
          <p:spPr>
            <a:xfrm>
              <a:off x="356430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0" name="pt520"/>
            <p:cNvSpPr/>
            <p:nvPr/>
          </p:nvSpPr>
          <p:spPr>
            <a:xfrm>
              <a:off x="3564305" y="5659608"/>
              <a:ext cx="49651" cy="59639"/>
            </a:xfrm>
            <a:prstGeom prst="ellipse">
              <a:avLst/>
            </a:prstGeom>
            <a:solidFill>
              <a:srgbClr val="43C557">
                <a:alpha val="100000"/>
              </a:srgbClr>
            </a:solidFill>
            <a:ln w="9000" cap="rnd">
              <a:solidFill>
                <a:srgbClr val="43C557">
                  <a:alpha val="100000"/>
                </a:srgbClr>
              </a:solidFill>
              <a:prstDash val="solid"/>
              <a:round/>
            </a:ln>
          </p:spPr>
          <p:txBody>
            <a:bodyPr/>
            <a:lstStyle/>
            <a:p>
              <a:endParaRPr/>
            </a:p>
          </p:txBody>
        </p:sp>
        <p:sp>
          <p:nvSpPr>
            <p:cNvPr id="521" name="pt521"/>
            <p:cNvSpPr/>
            <p:nvPr/>
          </p:nvSpPr>
          <p:spPr>
            <a:xfrm>
              <a:off x="53134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22" name="pt522"/>
            <p:cNvSpPr/>
            <p:nvPr/>
          </p:nvSpPr>
          <p:spPr>
            <a:xfrm>
              <a:off x="112313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23" name="pt523"/>
            <p:cNvSpPr/>
            <p:nvPr/>
          </p:nvSpPr>
          <p:spPr>
            <a:xfrm>
              <a:off x="106191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24" name="pt524"/>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25" name="pt525"/>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26" name="pt526"/>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27" name="pt527"/>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28" name="pt528"/>
            <p:cNvSpPr/>
            <p:nvPr/>
          </p:nvSpPr>
          <p:spPr>
            <a:xfrm>
              <a:off x="9802916"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29" name="pt529"/>
            <p:cNvSpPr/>
            <p:nvPr/>
          </p:nvSpPr>
          <p:spPr>
            <a:xfrm>
              <a:off x="100069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30" name="pt530"/>
            <p:cNvSpPr/>
            <p:nvPr/>
          </p:nvSpPr>
          <p:spPr>
            <a:xfrm>
              <a:off x="100069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31" name="pt531"/>
            <p:cNvSpPr/>
            <p:nvPr/>
          </p:nvSpPr>
          <p:spPr>
            <a:xfrm>
              <a:off x="10006983"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32" name="pt532"/>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33" name="pt533"/>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34" name="pt534"/>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35" name="pt535"/>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36" name="pt536"/>
            <p:cNvSpPr/>
            <p:nvPr/>
          </p:nvSpPr>
          <p:spPr>
            <a:xfrm>
              <a:off x="10211049" y="5521333"/>
              <a:ext cx="49651" cy="59639"/>
            </a:xfrm>
            <a:prstGeom prst="ellipse">
              <a:avLst/>
            </a:prstGeom>
            <a:solidFill>
              <a:srgbClr val="BB421B">
                <a:alpha val="100000"/>
              </a:srgbClr>
            </a:solidFill>
            <a:ln w="9000" cap="rnd">
              <a:solidFill>
                <a:srgbClr val="BB421B">
                  <a:alpha val="100000"/>
                </a:srgbClr>
              </a:solidFill>
              <a:prstDash val="solid"/>
              <a:round/>
            </a:ln>
          </p:spPr>
          <p:txBody>
            <a:bodyPr/>
            <a:lstStyle/>
            <a:p>
              <a:endParaRPr/>
            </a:p>
          </p:txBody>
        </p:sp>
        <p:sp>
          <p:nvSpPr>
            <p:cNvPr id="537" name="pt537"/>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38" name="pt538"/>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39" name="pt539"/>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0" name="pt540"/>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1" name="pt541"/>
            <p:cNvSpPr/>
            <p:nvPr/>
          </p:nvSpPr>
          <p:spPr>
            <a:xfrm>
              <a:off x="79663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2" name="pt542"/>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3" name="pt543"/>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4" name="pt544"/>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5" name="pt545"/>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6" name="pt546"/>
            <p:cNvSpPr/>
            <p:nvPr/>
          </p:nvSpPr>
          <p:spPr>
            <a:xfrm>
              <a:off x="93947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7" name="pt547"/>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8" name="pt548"/>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49" name="pt549"/>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0" name="pt550"/>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1" name="pt551"/>
            <p:cNvSpPr/>
            <p:nvPr/>
          </p:nvSpPr>
          <p:spPr>
            <a:xfrm>
              <a:off x="81703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2" name="pt552"/>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3" name="pt553"/>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4" name="pt554"/>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5" name="pt555"/>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6" name="pt556"/>
            <p:cNvSpPr/>
            <p:nvPr/>
          </p:nvSpPr>
          <p:spPr>
            <a:xfrm>
              <a:off x="98029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7" name="pt557"/>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8" name="pt558"/>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59" name="pt559"/>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0" name="pt560"/>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1" name="pt561"/>
            <p:cNvSpPr/>
            <p:nvPr/>
          </p:nvSpPr>
          <p:spPr>
            <a:xfrm>
              <a:off x="100069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2" name="pt562"/>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3" name="pt563"/>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4" name="pt564"/>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5" name="pt565"/>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6" name="pt566"/>
            <p:cNvSpPr/>
            <p:nvPr/>
          </p:nvSpPr>
          <p:spPr>
            <a:xfrm>
              <a:off x="102110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7" name="pt567"/>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8" name="pt568"/>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69" name="pt569"/>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0" name="pt570"/>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1" name="pt571"/>
            <p:cNvSpPr/>
            <p:nvPr/>
          </p:nvSpPr>
          <p:spPr>
            <a:xfrm>
              <a:off x="8374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2" name="pt572"/>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3" name="pt573"/>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4" name="pt574"/>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5" name="pt575"/>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6" name="pt576"/>
            <p:cNvSpPr/>
            <p:nvPr/>
          </p:nvSpPr>
          <p:spPr>
            <a:xfrm>
              <a:off x="8986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7" name="pt577"/>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8" name="pt578"/>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79" name="pt579"/>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0" name="pt580"/>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1" name="pt581"/>
            <p:cNvSpPr/>
            <p:nvPr/>
          </p:nvSpPr>
          <p:spPr>
            <a:xfrm>
              <a:off x="106191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2" name="pt582"/>
            <p:cNvSpPr/>
            <p:nvPr/>
          </p:nvSpPr>
          <p:spPr>
            <a:xfrm>
              <a:off x="365176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3" name="pt583"/>
            <p:cNvSpPr/>
            <p:nvPr/>
          </p:nvSpPr>
          <p:spPr>
            <a:xfrm>
              <a:off x="365176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4" name="pt584"/>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5" name="pt585"/>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6" name="pt586"/>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7" name="pt587"/>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8" name="pt588"/>
            <p:cNvSpPr/>
            <p:nvPr/>
          </p:nvSpPr>
          <p:spPr>
            <a:xfrm>
              <a:off x="3680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89" name="pt589"/>
            <p:cNvSpPr/>
            <p:nvPr/>
          </p:nvSpPr>
          <p:spPr>
            <a:xfrm>
              <a:off x="30687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0" name="pt590"/>
            <p:cNvSpPr/>
            <p:nvPr/>
          </p:nvSpPr>
          <p:spPr>
            <a:xfrm>
              <a:off x="30687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1" name="pt591"/>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2" name="pt592"/>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3" name="pt593"/>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4" name="pt594"/>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5" name="pt595"/>
            <p:cNvSpPr/>
            <p:nvPr/>
          </p:nvSpPr>
          <p:spPr>
            <a:xfrm>
              <a:off x="32727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6" name="pt596"/>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7" name="pt597"/>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8" name="pt598"/>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599" name="pt599"/>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0" name="pt600"/>
            <p:cNvSpPr/>
            <p:nvPr/>
          </p:nvSpPr>
          <p:spPr>
            <a:xfrm>
              <a:off x="353515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1" name="pt601"/>
            <p:cNvSpPr/>
            <p:nvPr/>
          </p:nvSpPr>
          <p:spPr>
            <a:xfrm>
              <a:off x="356430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2" name="pt602"/>
            <p:cNvSpPr/>
            <p:nvPr/>
          </p:nvSpPr>
          <p:spPr>
            <a:xfrm>
              <a:off x="356430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3" name="pt603"/>
            <p:cNvSpPr/>
            <p:nvPr/>
          </p:nvSpPr>
          <p:spPr>
            <a:xfrm>
              <a:off x="283549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4" name="pt604"/>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5" name="pt605"/>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6" name="pt606"/>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7" name="pt607"/>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8" name="pt608"/>
            <p:cNvSpPr/>
            <p:nvPr/>
          </p:nvSpPr>
          <p:spPr>
            <a:xfrm>
              <a:off x="67419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09" name="pt609"/>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0" name="pt610"/>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1" name="pt611"/>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2" name="pt612"/>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3" name="pt613"/>
            <p:cNvSpPr/>
            <p:nvPr/>
          </p:nvSpPr>
          <p:spPr>
            <a:xfrm>
              <a:off x="6945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4" name="pt614"/>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5" name="pt615"/>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6" name="pt616"/>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7" name="pt617"/>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8" name="pt618"/>
            <p:cNvSpPr/>
            <p:nvPr/>
          </p:nvSpPr>
          <p:spPr>
            <a:xfrm>
              <a:off x="53134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19" name="pt619"/>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0" name="pt620"/>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1" name="pt621"/>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2" name="pt622"/>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3" name="pt623"/>
            <p:cNvSpPr/>
            <p:nvPr/>
          </p:nvSpPr>
          <p:spPr>
            <a:xfrm>
              <a:off x="55175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4" name="pt624"/>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5" name="pt625"/>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6" name="pt626"/>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7" name="pt627"/>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8" name="pt628"/>
            <p:cNvSpPr/>
            <p:nvPr/>
          </p:nvSpPr>
          <p:spPr>
            <a:xfrm>
              <a:off x="57215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29" name="pt629"/>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0" name="pt630"/>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1" name="pt631"/>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2" name="pt632"/>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3" name="pt633"/>
            <p:cNvSpPr/>
            <p:nvPr/>
          </p:nvSpPr>
          <p:spPr>
            <a:xfrm>
              <a:off x="59256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4" name="pt634"/>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5" name="pt635"/>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6" name="pt636"/>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7" name="pt637"/>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8" name="pt638"/>
            <p:cNvSpPr/>
            <p:nvPr/>
          </p:nvSpPr>
          <p:spPr>
            <a:xfrm>
              <a:off x="4030744"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39" name="pt639"/>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0" name="pt640"/>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1" name="pt641"/>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2" name="pt642"/>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3" name="pt643"/>
            <p:cNvSpPr/>
            <p:nvPr/>
          </p:nvSpPr>
          <p:spPr>
            <a:xfrm>
              <a:off x="4293115"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4" name="pt644"/>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5" name="pt645"/>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6" name="pt646"/>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7" name="pt647"/>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8" name="pt648"/>
            <p:cNvSpPr/>
            <p:nvPr/>
          </p:nvSpPr>
          <p:spPr>
            <a:xfrm>
              <a:off x="3884982"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49" name="pt649"/>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0" name="pt650"/>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1" name="pt651"/>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2" name="pt652"/>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3" name="pt653"/>
            <p:cNvSpPr/>
            <p:nvPr/>
          </p:nvSpPr>
          <p:spPr>
            <a:xfrm>
              <a:off x="6537849"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4" name="pt654"/>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5" name="pt655"/>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6" name="pt656"/>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7" name="pt657"/>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8" name="pt658"/>
            <p:cNvSpPr/>
            <p:nvPr/>
          </p:nvSpPr>
          <p:spPr>
            <a:xfrm>
              <a:off x="4701248"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59" name="pt659"/>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0" name="pt660"/>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1" name="pt661"/>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2" name="pt662"/>
            <p:cNvSpPr/>
            <p:nvPr/>
          </p:nvSpPr>
          <p:spPr>
            <a:xfrm>
              <a:off x="108232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3" name="pt663"/>
            <p:cNvSpPr/>
            <p:nvPr/>
          </p:nvSpPr>
          <p:spPr>
            <a:xfrm>
              <a:off x="112313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4" name="pt664"/>
            <p:cNvSpPr/>
            <p:nvPr/>
          </p:nvSpPr>
          <p:spPr>
            <a:xfrm>
              <a:off x="112313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5" name="pt665"/>
            <p:cNvSpPr/>
            <p:nvPr/>
          </p:nvSpPr>
          <p:spPr>
            <a:xfrm>
              <a:off x="112313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6" name="pt666"/>
            <p:cNvSpPr/>
            <p:nvPr/>
          </p:nvSpPr>
          <p:spPr>
            <a:xfrm>
              <a:off x="11231383"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7" name="pt667"/>
            <p:cNvSpPr/>
            <p:nvPr/>
          </p:nvSpPr>
          <p:spPr>
            <a:xfrm>
              <a:off x="114354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8" name="pt668"/>
            <p:cNvSpPr/>
            <p:nvPr/>
          </p:nvSpPr>
          <p:spPr>
            <a:xfrm>
              <a:off x="114354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69" name="pt669"/>
            <p:cNvSpPr/>
            <p:nvPr/>
          </p:nvSpPr>
          <p:spPr>
            <a:xfrm>
              <a:off x="114354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0" name="pt670"/>
            <p:cNvSpPr/>
            <p:nvPr/>
          </p:nvSpPr>
          <p:spPr>
            <a:xfrm>
              <a:off x="11435450"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1" name="pt671"/>
            <p:cNvSpPr/>
            <p:nvPr/>
          </p:nvSpPr>
          <p:spPr>
            <a:xfrm>
              <a:off x="116395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2" name="pt672"/>
            <p:cNvSpPr/>
            <p:nvPr/>
          </p:nvSpPr>
          <p:spPr>
            <a:xfrm>
              <a:off x="11639516" y="5613518"/>
              <a:ext cx="49651" cy="59639"/>
            </a:xfrm>
            <a:prstGeom prst="ellipse">
              <a:avLst/>
            </a:prstGeom>
            <a:solidFill>
              <a:srgbClr val="266A4B">
                <a:alpha val="100000"/>
              </a:srgbClr>
            </a:solidFill>
            <a:ln w="9000" cap="rnd">
              <a:solidFill>
                <a:srgbClr val="266A4B">
                  <a:alpha val="100000"/>
                </a:srgbClr>
              </a:solidFill>
              <a:prstDash val="solid"/>
              <a:round/>
            </a:ln>
          </p:spPr>
          <p:txBody>
            <a:bodyPr/>
            <a:lstStyle/>
            <a:p>
              <a:endParaRPr/>
            </a:p>
          </p:txBody>
        </p:sp>
        <p:sp>
          <p:nvSpPr>
            <p:cNvPr id="673" name="pt673"/>
            <p:cNvSpPr/>
            <p:nvPr/>
          </p:nvSpPr>
          <p:spPr>
            <a:xfrm>
              <a:off x="116395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74" name="pt674"/>
            <p:cNvSpPr/>
            <p:nvPr/>
          </p:nvSpPr>
          <p:spPr>
            <a:xfrm>
              <a:off x="116395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75" name="pt675"/>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76" name="pt676"/>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77" name="pt677"/>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78" name="pt678"/>
            <p:cNvSpPr/>
            <p:nvPr/>
          </p:nvSpPr>
          <p:spPr>
            <a:xfrm>
              <a:off x="108232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79" name="pt679"/>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0" name="pt680"/>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1" name="pt681"/>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2" name="pt682"/>
            <p:cNvSpPr/>
            <p:nvPr/>
          </p:nvSpPr>
          <p:spPr>
            <a:xfrm>
              <a:off x="112313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3" name="pt683"/>
            <p:cNvSpPr/>
            <p:nvPr/>
          </p:nvSpPr>
          <p:spPr>
            <a:xfrm>
              <a:off x="11435450"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4" name="pt684"/>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5" name="pt685"/>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6" name="pt686"/>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7" name="pt687"/>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8" name="pt688"/>
            <p:cNvSpPr/>
            <p:nvPr/>
          </p:nvSpPr>
          <p:spPr>
            <a:xfrm>
              <a:off x="106191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89" name="pt689"/>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0" name="pt690"/>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1" name="pt691"/>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2" name="pt692"/>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3" name="pt693"/>
            <p:cNvSpPr/>
            <p:nvPr/>
          </p:nvSpPr>
          <p:spPr>
            <a:xfrm>
              <a:off x="9802916"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4" name="pt694"/>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5" name="pt695"/>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6" name="pt696"/>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7" name="pt697"/>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8" name="pt698"/>
            <p:cNvSpPr/>
            <p:nvPr/>
          </p:nvSpPr>
          <p:spPr>
            <a:xfrm>
              <a:off x="10006983"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699" name="pt699"/>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00" name="pt700"/>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01" name="pt701"/>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02" name="pt702"/>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03" name="pt703"/>
            <p:cNvSpPr/>
            <p:nvPr/>
          </p:nvSpPr>
          <p:spPr>
            <a:xfrm>
              <a:off x="10211049" y="5567426"/>
              <a:ext cx="49651" cy="59639"/>
            </a:xfrm>
            <a:prstGeom prst="ellipse">
              <a:avLst/>
            </a:prstGeom>
            <a:solidFill>
              <a:srgbClr val="FF7D20">
                <a:alpha val="100000"/>
              </a:srgbClr>
            </a:solidFill>
            <a:ln w="9000" cap="rnd">
              <a:solidFill>
                <a:srgbClr val="FF7D20">
                  <a:alpha val="100000"/>
                </a:srgbClr>
              </a:solidFill>
              <a:prstDash val="solid"/>
              <a:round/>
            </a:ln>
          </p:spPr>
          <p:txBody>
            <a:bodyPr/>
            <a:lstStyle/>
            <a:p>
              <a:endParaRPr/>
            </a:p>
          </p:txBody>
        </p:sp>
        <p:sp>
          <p:nvSpPr>
            <p:cNvPr id="704" name="pg704"/>
            <p:cNvSpPr/>
            <p:nvPr/>
          </p:nvSpPr>
          <p:spPr>
            <a:xfrm>
              <a:off x="38763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05" name="pg705"/>
            <p:cNvSpPr/>
            <p:nvPr/>
          </p:nvSpPr>
          <p:spPr>
            <a:xfrm>
              <a:off x="38763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06" name="pg706"/>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07" name="pg707"/>
            <p:cNvSpPr/>
            <p:nvPr/>
          </p:nvSpPr>
          <p:spPr>
            <a:xfrm>
              <a:off x="11426841"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08" name="pg708"/>
            <p:cNvSpPr/>
            <p:nvPr/>
          </p:nvSpPr>
          <p:spPr>
            <a:xfrm>
              <a:off x="11426841"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09" name="pg709"/>
            <p:cNvSpPr/>
            <p:nvPr/>
          </p:nvSpPr>
          <p:spPr>
            <a:xfrm>
              <a:off x="11426841"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0" name="pg710"/>
            <p:cNvSpPr/>
            <p:nvPr/>
          </p:nvSpPr>
          <p:spPr>
            <a:xfrm>
              <a:off x="11426841"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1" name="pg711"/>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2" name="pg712"/>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3" name="pg713"/>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4" name="pg714"/>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5" name="pg715"/>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6" name="pg716"/>
            <p:cNvSpPr/>
            <p:nvPr/>
          </p:nvSpPr>
          <p:spPr>
            <a:xfrm>
              <a:off x="32641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7" name="pg717"/>
            <p:cNvSpPr/>
            <p:nvPr/>
          </p:nvSpPr>
          <p:spPr>
            <a:xfrm>
              <a:off x="32641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8" name="pg718"/>
            <p:cNvSpPr/>
            <p:nvPr/>
          </p:nvSpPr>
          <p:spPr>
            <a:xfrm>
              <a:off x="32641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19" name="pg719"/>
            <p:cNvSpPr/>
            <p:nvPr/>
          </p:nvSpPr>
          <p:spPr>
            <a:xfrm>
              <a:off x="32641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0" name="pg720"/>
            <p:cNvSpPr/>
            <p:nvPr/>
          </p:nvSpPr>
          <p:spPr>
            <a:xfrm>
              <a:off x="32641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1" name="pg721"/>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2" name="pg722"/>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3" name="pg723"/>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4" name="pg724"/>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5" name="pg725"/>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6" name="pg726"/>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7" name="pg727"/>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8" name="pg728"/>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729" name="pg729"/>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0" name="pg730"/>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1" name="pg731"/>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2" name="pg732"/>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3" name="pg733"/>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4" name="pg734"/>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5" name="pg735"/>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6" name="pg736"/>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7" name="pg737"/>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8" name="pg738"/>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39" name="pg739"/>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0" name="pg740"/>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1" name="pg741"/>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2" name="pg742"/>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3" name="pg743"/>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4" name="pg744"/>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5" name="pg745"/>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6" name="pg746"/>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7" name="pg747"/>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8" name="pg748"/>
            <p:cNvSpPr/>
            <p:nvPr/>
          </p:nvSpPr>
          <p:spPr>
            <a:xfrm>
              <a:off x="7724488"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49" name="pg749"/>
            <p:cNvSpPr/>
            <p:nvPr/>
          </p:nvSpPr>
          <p:spPr>
            <a:xfrm>
              <a:off x="7724488"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0" name="pg750"/>
            <p:cNvSpPr/>
            <p:nvPr/>
          </p:nvSpPr>
          <p:spPr>
            <a:xfrm>
              <a:off x="8336688"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1" name="pg751"/>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2" name="pg752"/>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3" name="pg753"/>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4" name="pg754"/>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5" name="pg755"/>
            <p:cNvSpPr/>
            <p:nvPr/>
          </p:nvSpPr>
          <p:spPr>
            <a:xfrm>
              <a:off x="364315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6" name="pg756"/>
            <p:cNvSpPr/>
            <p:nvPr/>
          </p:nvSpPr>
          <p:spPr>
            <a:xfrm>
              <a:off x="384722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7" name="pg757"/>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8" name="pg758"/>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59" name="pg759"/>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0" name="pg760"/>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1" name="pg761"/>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2" name="pg762"/>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3" name="pg763"/>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4" name="pg764"/>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5" name="pg765"/>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6" name="pg766"/>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7" name="pg767"/>
            <p:cNvSpPr/>
            <p:nvPr/>
          </p:nvSpPr>
          <p:spPr>
            <a:xfrm>
              <a:off x="355569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8" name="pg768"/>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69" name="pg769"/>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0" name="pg770"/>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1" name="pg771"/>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2" name="pg772"/>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3" name="pg773"/>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4" name="pg774"/>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5" name="pg775"/>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6" name="pg776"/>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7" name="pg777"/>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8" name="pg778"/>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79" name="pg779"/>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0" name="pg780"/>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1" name="pg781"/>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2" name="pg782"/>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3" name="pg783"/>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4" name="pg784"/>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5" name="pg785"/>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6" name="pg786"/>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7" name="pg787"/>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8" name="pg788"/>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89" name="pg789"/>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0" name="pg790"/>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1" name="pg791"/>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2" name="pg792"/>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3" name="pg793"/>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4" name="pg794"/>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5" name="pg795"/>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6" name="pg796"/>
            <p:cNvSpPr/>
            <p:nvPr/>
          </p:nvSpPr>
          <p:spPr>
            <a:xfrm>
              <a:off x="4022135"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7" name="pg797"/>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8" name="pg798"/>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799" name="pg799"/>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0" name="pg800"/>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1" name="pg801"/>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2" name="pg802"/>
            <p:cNvSpPr/>
            <p:nvPr/>
          </p:nvSpPr>
          <p:spPr>
            <a:xfrm>
              <a:off x="3876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3" name="pg803"/>
            <p:cNvSpPr/>
            <p:nvPr/>
          </p:nvSpPr>
          <p:spPr>
            <a:xfrm>
              <a:off x="3876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4" name="pg804"/>
            <p:cNvSpPr/>
            <p:nvPr/>
          </p:nvSpPr>
          <p:spPr>
            <a:xfrm>
              <a:off x="3876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5" name="pg805"/>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6" name="pg806"/>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7" name="pg807"/>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8" name="pg808"/>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09" name="pg809"/>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0" name="pg810"/>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1" name="pg811"/>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2" name="pg812"/>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3" name="pg813"/>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4" name="pg814"/>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15" name="pg815"/>
            <p:cNvSpPr/>
            <p:nvPr/>
          </p:nvSpPr>
          <p:spPr>
            <a:xfrm>
              <a:off x="11630907"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16" name="pg816"/>
            <p:cNvSpPr/>
            <p:nvPr/>
          </p:nvSpPr>
          <p:spPr>
            <a:xfrm>
              <a:off x="11222774"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17" name="pg817"/>
            <p:cNvSpPr/>
            <p:nvPr/>
          </p:nvSpPr>
          <p:spPr>
            <a:xfrm>
              <a:off x="11222774"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18" name="pg818"/>
            <p:cNvSpPr/>
            <p:nvPr/>
          </p:nvSpPr>
          <p:spPr>
            <a:xfrm>
              <a:off x="11222774"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819" name="pg819"/>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0" name="pg820"/>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1" name="pg821"/>
            <p:cNvSpPr/>
            <p:nvPr/>
          </p:nvSpPr>
          <p:spPr>
            <a:xfrm>
              <a:off x="11426841"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2" name="pg822"/>
            <p:cNvSpPr/>
            <p:nvPr/>
          </p:nvSpPr>
          <p:spPr>
            <a:xfrm>
              <a:off x="11426841"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3" name="pg823"/>
            <p:cNvSpPr/>
            <p:nvPr/>
          </p:nvSpPr>
          <p:spPr>
            <a:xfrm>
              <a:off x="2826887"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4" name="pg824"/>
            <p:cNvSpPr/>
            <p:nvPr/>
          </p:nvSpPr>
          <p:spPr>
            <a:xfrm>
              <a:off x="364315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5" name="pg825"/>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6" name="pg826"/>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7" name="pg827"/>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8" name="pg828"/>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29" name="pg829"/>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0" name="pg830"/>
            <p:cNvSpPr/>
            <p:nvPr/>
          </p:nvSpPr>
          <p:spPr>
            <a:xfrm>
              <a:off x="32641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1" name="pg831"/>
            <p:cNvSpPr/>
            <p:nvPr/>
          </p:nvSpPr>
          <p:spPr>
            <a:xfrm>
              <a:off x="32641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2" name="pg832"/>
            <p:cNvSpPr/>
            <p:nvPr/>
          </p:nvSpPr>
          <p:spPr>
            <a:xfrm>
              <a:off x="3264173"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3" name="pg833"/>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4" name="pg834"/>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5" name="pg835"/>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6" name="pg836"/>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7" name="pg837"/>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43C557">
                <a:alpha val="100000"/>
              </a:srgbClr>
            </a:solidFill>
          </p:spPr>
          <p:txBody>
            <a:bodyPr/>
            <a:lstStyle/>
            <a:p>
              <a:endParaRPr/>
            </a:p>
          </p:txBody>
        </p:sp>
        <p:sp>
          <p:nvSpPr>
            <p:cNvPr id="838" name="pg838"/>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39" name="pg839"/>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0" name="pg840"/>
            <p:cNvSpPr/>
            <p:nvPr/>
          </p:nvSpPr>
          <p:spPr>
            <a:xfrm>
              <a:off x="7957707"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1" name="pg841"/>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2" name="pg842"/>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3" name="pg843"/>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4" name="pg844"/>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5" name="pg845"/>
            <p:cNvSpPr/>
            <p:nvPr/>
          </p:nvSpPr>
          <p:spPr>
            <a:xfrm>
              <a:off x="81617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6" name="pg846"/>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7" name="pg847"/>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8" name="pg848"/>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49" name="pg849"/>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0" name="pg850"/>
            <p:cNvSpPr/>
            <p:nvPr/>
          </p:nvSpPr>
          <p:spPr>
            <a:xfrm>
              <a:off x="8365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1" name="pg851"/>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2" name="pg852"/>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3" name="pg853"/>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4" name="pg854"/>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5" name="pg855"/>
            <p:cNvSpPr/>
            <p:nvPr/>
          </p:nvSpPr>
          <p:spPr>
            <a:xfrm>
              <a:off x="8978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6" name="pg856"/>
            <p:cNvSpPr/>
            <p:nvPr/>
          </p:nvSpPr>
          <p:spPr>
            <a:xfrm>
              <a:off x="364315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7" name="pg857"/>
            <p:cNvSpPr/>
            <p:nvPr/>
          </p:nvSpPr>
          <p:spPr>
            <a:xfrm>
              <a:off x="364315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8" name="pg858"/>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59" name="pg859"/>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0" name="pg860"/>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1" name="pg861"/>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2" name="pg862"/>
            <p:cNvSpPr/>
            <p:nvPr/>
          </p:nvSpPr>
          <p:spPr>
            <a:xfrm>
              <a:off x="3672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3" name="pg863"/>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4" name="pg864"/>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5" name="pg865"/>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6" name="pg866"/>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7" name="pg867"/>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8" name="pg868"/>
            <p:cNvSpPr/>
            <p:nvPr/>
          </p:nvSpPr>
          <p:spPr>
            <a:xfrm>
              <a:off x="3526544"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69" name="pg869"/>
            <p:cNvSpPr/>
            <p:nvPr/>
          </p:nvSpPr>
          <p:spPr>
            <a:xfrm>
              <a:off x="355569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0" name="pg870"/>
            <p:cNvSpPr/>
            <p:nvPr/>
          </p:nvSpPr>
          <p:spPr>
            <a:xfrm>
              <a:off x="355569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1" name="pg871"/>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2" name="pg872"/>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3" name="pg873"/>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4" name="pg874"/>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5" name="pg875"/>
            <p:cNvSpPr/>
            <p:nvPr/>
          </p:nvSpPr>
          <p:spPr>
            <a:xfrm>
              <a:off x="67333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6" name="pg876"/>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7" name="pg877"/>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8" name="pg878"/>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79" name="pg879"/>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0" name="pg880"/>
            <p:cNvSpPr/>
            <p:nvPr/>
          </p:nvSpPr>
          <p:spPr>
            <a:xfrm>
              <a:off x="69373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1" name="pg881"/>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2" name="pg882"/>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3" name="pg883"/>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4" name="pg884"/>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5" name="pg885"/>
            <p:cNvSpPr/>
            <p:nvPr/>
          </p:nvSpPr>
          <p:spPr>
            <a:xfrm>
              <a:off x="53048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6" name="pg886"/>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7" name="pg887"/>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8" name="pg888"/>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89" name="pg889"/>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0" name="pg890"/>
            <p:cNvSpPr/>
            <p:nvPr/>
          </p:nvSpPr>
          <p:spPr>
            <a:xfrm>
              <a:off x="55089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1" name="pg891"/>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2" name="pg892"/>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3" name="pg893"/>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4" name="pg894"/>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5" name="pg895"/>
            <p:cNvSpPr/>
            <p:nvPr/>
          </p:nvSpPr>
          <p:spPr>
            <a:xfrm>
              <a:off x="5712973"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6" name="pg896"/>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7" name="pg897"/>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8" name="pg898"/>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899" name="pg899"/>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0" name="pg900"/>
            <p:cNvSpPr/>
            <p:nvPr/>
          </p:nvSpPr>
          <p:spPr>
            <a:xfrm>
              <a:off x="59170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1" name="pg901"/>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2" name="pg902"/>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3" name="pg903"/>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4" name="pg904"/>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5" name="pg905"/>
            <p:cNvSpPr/>
            <p:nvPr/>
          </p:nvSpPr>
          <p:spPr>
            <a:xfrm>
              <a:off x="4284506"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6" name="pg906"/>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7" name="pg907"/>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8" name="pg908"/>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09" name="pg909"/>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0" name="pg910"/>
            <p:cNvSpPr/>
            <p:nvPr/>
          </p:nvSpPr>
          <p:spPr>
            <a:xfrm>
              <a:off x="6529240"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1" name="pg911"/>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2" name="pg912"/>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3" name="pg913"/>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4" name="pg914"/>
            <p:cNvSpPr/>
            <p:nvPr/>
          </p:nvSpPr>
          <p:spPr>
            <a:xfrm>
              <a:off x="4692639" y="5320413"/>
              <a:ext cx="66869" cy="69560"/>
            </a:xfrm>
            <a:custGeom>
              <a:avLst/>
              <a:gdLst/>
              <a:ahLst/>
              <a:cxnLst/>
              <a:rect l="0" t="0" r="0" b="0"/>
              <a:pathLst>
                <a:path w="66869" h="57910">
                  <a:moveTo>
                    <a:pt x="33434" y="0"/>
                  </a:moveTo>
                  <a:lnTo>
                    <a:pt x="66869" y="57910"/>
                  </a:lnTo>
                  <a:lnTo>
                    <a:pt x="0" y="57910"/>
                  </a:lnTo>
                  <a:close/>
                </a:path>
              </a:pathLst>
            </a:custGeom>
            <a:solidFill>
              <a:srgbClr val="266A4B">
                <a:alpha val="100000"/>
              </a:srgbClr>
            </a:solidFill>
          </p:spPr>
          <p:txBody>
            <a:bodyPr/>
            <a:lstStyle/>
            <a:p>
              <a:endParaRPr/>
            </a:p>
          </p:txBody>
        </p:sp>
        <p:sp>
          <p:nvSpPr>
            <p:cNvPr id="915" name="pg915"/>
            <p:cNvSpPr/>
            <p:nvPr/>
          </p:nvSpPr>
          <p:spPr>
            <a:xfrm>
              <a:off x="11630907"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16" name="pg916"/>
            <p:cNvSpPr/>
            <p:nvPr/>
          </p:nvSpPr>
          <p:spPr>
            <a:xfrm>
              <a:off x="11630907"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17" name="pg917"/>
            <p:cNvSpPr/>
            <p:nvPr/>
          </p:nvSpPr>
          <p:spPr>
            <a:xfrm>
              <a:off x="10814641"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18" name="pg918"/>
            <p:cNvSpPr/>
            <p:nvPr/>
          </p:nvSpPr>
          <p:spPr>
            <a:xfrm>
              <a:off x="11222774"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19" name="pg919"/>
            <p:cNvSpPr/>
            <p:nvPr/>
          </p:nvSpPr>
          <p:spPr>
            <a:xfrm>
              <a:off x="11222774"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20" name="pg920"/>
            <p:cNvSpPr/>
            <p:nvPr/>
          </p:nvSpPr>
          <p:spPr>
            <a:xfrm>
              <a:off x="11222774"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21" name="pg921"/>
            <p:cNvSpPr/>
            <p:nvPr/>
          </p:nvSpPr>
          <p:spPr>
            <a:xfrm>
              <a:off x="11222774"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22" name="pg922"/>
            <p:cNvSpPr/>
            <p:nvPr/>
          </p:nvSpPr>
          <p:spPr>
            <a:xfrm>
              <a:off x="11426841"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sp>
          <p:nvSpPr>
            <p:cNvPr id="923" name="pg923"/>
            <p:cNvSpPr/>
            <p:nvPr/>
          </p:nvSpPr>
          <p:spPr>
            <a:xfrm>
              <a:off x="10202440" y="5320413"/>
              <a:ext cx="66869" cy="69560"/>
            </a:xfrm>
            <a:custGeom>
              <a:avLst/>
              <a:gdLst/>
              <a:ahLst/>
              <a:cxnLst/>
              <a:rect l="0" t="0" r="0" b="0"/>
              <a:pathLst>
                <a:path w="66869" h="57910">
                  <a:moveTo>
                    <a:pt x="33434" y="0"/>
                  </a:moveTo>
                  <a:lnTo>
                    <a:pt x="66869" y="57910"/>
                  </a:lnTo>
                  <a:lnTo>
                    <a:pt x="0" y="57910"/>
                  </a:lnTo>
                  <a:close/>
                </a:path>
              </a:pathLst>
            </a:custGeom>
            <a:solidFill>
              <a:srgbClr val="FF7D20">
                <a:alpha val="100000"/>
              </a:srgbClr>
            </a:solidFill>
          </p:spPr>
          <p:txBody>
            <a:bodyPr/>
            <a:lstStyle/>
            <a:p>
              <a:endParaRPr/>
            </a:p>
          </p:txBody>
        </p:sp>
      </p:grpSp>
      <p:grpSp>
        <p:nvGrpSpPr>
          <p:cNvPr id="998" name="Group 997">
            <a:extLst>
              <a:ext uri="{FF2B5EF4-FFF2-40B4-BE49-F238E27FC236}">
                <a16:creationId xmlns:a16="http://schemas.microsoft.com/office/drawing/2014/main" id="{81A8EB85-A667-46D4-B44F-998831CA2015}"/>
              </a:ext>
            </a:extLst>
          </p:cNvPr>
          <p:cNvGrpSpPr/>
          <p:nvPr/>
        </p:nvGrpSpPr>
        <p:grpSpPr>
          <a:xfrm>
            <a:off x="1111179" y="3836537"/>
            <a:ext cx="10553162" cy="1949685"/>
            <a:chOff x="1111179" y="3836537"/>
            <a:chExt cx="10553162" cy="1949685"/>
          </a:xfrm>
        </p:grpSpPr>
        <p:sp>
          <p:nvSpPr>
            <p:cNvPr id="925" name="pl925"/>
            <p:cNvSpPr/>
            <p:nvPr/>
          </p:nvSpPr>
          <p:spPr>
            <a:xfrm>
              <a:off x="1169483" y="4426513"/>
              <a:ext cx="10494858" cy="1322835"/>
            </a:xfrm>
            <a:custGeom>
              <a:avLst/>
              <a:gdLst/>
              <a:ahLst/>
              <a:cxnLst/>
              <a:rect l="0" t="0" r="0" b="0"/>
              <a:pathLst>
                <a:path w="10494858" h="1101293">
                  <a:moveTo>
                    <a:pt x="0" y="932454"/>
                  </a:moveTo>
                  <a:lnTo>
                    <a:pt x="291523" y="997687"/>
                  </a:lnTo>
                  <a:lnTo>
                    <a:pt x="583047" y="825011"/>
                  </a:lnTo>
                  <a:lnTo>
                    <a:pt x="728809" y="748265"/>
                  </a:lnTo>
                  <a:lnTo>
                    <a:pt x="1020333" y="422098"/>
                  </a:lnTo>
                  <a:lnTo>
                    <a:pt x="1166095" y="694544"/>
                  </a:lnTo>
                  <a:lnTo>
                    <a:pt x="1311857" y="775126"/>
                  </a:lnTo>
                  <a:lnTo>
                    <a:pt x="1603381" y="448959"/>
                  </a:lnTo>
                  <a:lnTo>
                    <a:pt x="2040667" y="495006"/>
                  </a:lnTo>
                  <a:lnTo>
                    <a:pt x="2186428" y="234072"/>
                  </a:lnTo>
                  <a:lnTo>
                    <a:pt x="2332190" y="429773"/>
                  </a:lnTo>
                  <a:lnTo>
                    <a:pt x="2477952" y="349190"/>
                  </a:lnTo>
                  <a:lnTo>
                    <a:pt x="2769476" y="295469"/>
                  </a:lnTo>
                  <a:lnTo>
                    <a:pt x="2915238" y="667683"/>
                  </a:lnTo>
                  <a:lnTo>
                    <a:pt x="3061000" y="487332"/>
                  </a:lnTo>
                  <a:lnTo>
                    <a:pt x="3352524" y="57558"/>
                  </a:lnTo>
                  <a:lnTo>
                    <a:pt x="3498286" y="552565"/>
                  </a:lnTo>
                  <a:lnTo>
                    <a:pt x="3644048" y="318492"/>
                  </a:lnTo>
                  <a:lnTo>
                    <a:pt x="3789810" y="617798"/>
                  </a:lnTo>
                  <a:lnTo>
                    <a:pt x="3935572" y="11511"/>
                  </a:lnTo>
                  <a:lnTo>
                    <a:pt x="4081334" y="721404"/>
                  </a:lnTo>
                  <a:lnTo>
                    <a:pt x="4227095" y="237910"/>
                  </a:lnTo>
                  <a:lnTo>
                    <a:pt x="4372857" y="510355"/>
                  </a:lnTo>
                  <a:lnTo>
                    <a:pt x="4518619" y="161164"/>
                  </a:lnTo>
                  <a:lnTo>
                    <a:pt x="4664381" y="613961"/>
                  </a:lnTo>
                  <a:lnTo>
                    <a:pt x="4810143" y="0"/>
                  </a:lnTo>
                  <a:lnTo>
                    <a:pt x="4955905" y="345353"/>
                  </a:lnTo>
                  <a:lnTo>
                    <a:pt x="5101667" y="234072"/>
                  </a:lnTo>
                  <a:lnTo>
                    <a:pt x="5247429" y="502681"/>
                  </a:lnTo>
                  <a:lnTo>
                    <a:pt x="5393191" y="234072"/>
                  </a:lnTo>
                  <a:lnTo>
                    <a:pt x="5684715" y="518030"/>
                  </a:lnTo>
                  <a:lnTo>
                    <a:pt x="5830477" y="621636"/>
                  </a:lnTo>
                  <a:lnTo>
                    <a:pt x="5976239" y="157327"/>
                  </a:lnTo>
                  <a:lnTo>
                    <a:pt x="6122001" y="732916"/>
                  </a:lnTo>
                  <a:lnTo>
                    <a:pt x="6267763" y="126629"/>
                  </a:lnTo>
                  <a:lnTo>
                    <a:pt x="6413524" y="782801"/>
                  </a:lnTo>
                  <a:lnTo>
                    <a:pt x="6559286" y="506518"/>
                  </a:lnTo>
                  <a:lnTo>
                    <a:pt x="6705048" y="656171"/>
                  </a:lnTo>
                  <a:lnTo>
                    <a:pt x="6850810" y="337678"/>
                  </a:lnTo>
                  <a:lnTo>
                    <a:pt x="6996572" y="702218"/>
                  </a:lnTo>
                  <a:lnTo>
                    <a:pt x="7142334" y="483494"/>
                  </a:lnTo>
                  <a:lnTo>
                    <a:pt x="7288096" y="786638"/>
                  </a:lnTo>
                  <a:lnTo>
                    <a:pt x="7433858" y="468145"/>
                  </a:lnTo>
                  <a:lnTo>
                    <a:pt x="7579620" y="610124"/>
                  </a:lnTo>
                  <a:lnTo>
                    <a:pt x="7871144" y="686869"/>
                  </a:lnTo>
                  <a:lnTo>
                    <a:pt x="8016906" y="356865"/>
                  </a:lnTo>
                  <a:lnTo>
                    <a:pt x="8162668" y="506518"/>
                  </a:lnTo>
                  <a:lnTo>
                    <a:pt x="8308430" y="368377"/>
                  </a:lnTo>
                  <a:lnTo>
                    <a:pt x="8454191" y="575589"/>
                  </a:lnTo>
                  <a:lnTo>
                    <a:pt x="8599953" y="848034"/>
                  </a:lnTo>
                  <a:lnTo>
                    <a:pt x="8891477" y="867220"/>
                  </a:lnTo>
                  <a:lnTo>
                    <a:pt x="9620287" y="1101293"/>
                  </a:lnTo>
                  <a:lnTo>
                    <a:pt x="9911811" y="725242"/>
                  </a:lnTo>
                  <a:lnTo>
                    <a:pt x="10057573" y="644659"/>
                  </a:lnTo>
                  <a:lnTo>
                    <a:pt x="10203335" y="671520"/>
                  </a:lnTo>
                  <a:lnTo>
                    <a:pt x="10494858" y="790475"/>
                  </a:lnTo>
                </a:path>
              </a:pathLst>
            </a:custGeom>
            <a:ln w="17615" cap="flat">
              <a:solidFill>
                <a:srgbClr val="FF0099">
                  <a:alpha val="100000"/>
                </a:srgbClr>
              </a:solidFill>
              <a:prstDash val="dash"/>
              <a:round/>
            </a:ln>
          </p:spPr>
          <p:txBody>
            <a:bodyPr/>
            <a:lstStyle/>
            <a:p>
              <a:endParaRPr/>
            </a:p>
          </p:txBody>
        </p:sp>
        <p:sp>
          <p:nvSpPr>
            <p:cNvPr id="924" name="pl924"/>
            <p:cNvSpPr/>
            <p:nvPr/>
          </p:nvSpPr>
          <p:spPr>
            <a:xfrm>
              <a:off x="1344398" y="4458778"/>
              <a:ext cx="10261639" cy="1083158"/>
            </a:xfrm>
            <a:custGeom>
              <a:avLst/>
              <a:gdLst/>
              <a:ahLst/>
              <a:cxnLst/>
              <a:rect l="0" t="0" r="0" b="0"/>
              <a:pathLst>
                <a:path w="10261639" h="901756">
                  <a:moveTo>
                    <a:pt x="0" y="491169"/>
                  </a:moveTo>
                  <a:lnTo>
                    <a:pt x="466438" y="349190"/>
                  </a:lnTo>
                  <a:lnTo>
                    <a:pt x="932876" y="360702"/>
                  </a:lnTo>
                  <a:lnTo>
                    <a:pt x="1399314" y="471983"/>
                  </a:lnTo>
                  <a:lnTo>
                    <a:pt x="1865752" y="425935"/>
                  </a:lnTo>
                  <a:lnTo>
                    <a:pt x="2332190" y="376051"/>
                  </a:lnTo>
                  <a:lnTo>
                    <a:pt x="2798629" y="360702"/>
                  </a:lnTo>
                  <a:lnTo>
                    <a:pt x="3265067" y="218723"/>
                  </a:lnTo>
                  <a:lnTo>
                    <a:pt x="3731505" y="0"/>
                  </a:lnTo>
                  <a:lnTo>
                    <a:pt x="4197943" y="322329"/>
                  </a:lnTo>
                  <a:lnTo>
                    <a:pt x="4664381" y="149653"/>
                  </a:lnTo>
                  <a:lnTo>
                    <a:pt x="5130819" y="84419"/>
                  </a:lnTo>
                  <a:lnTo>
                    <a:pt x="5597258" y="61396"/>
                  </a:lnTo>
                  <a:lnTo>
                    <a:pt x="6063696" y="502681"/>
                  </a:lnTo>
                  <a:lnTo>
                    <a:pt x="6530134" y="122792"/>
                  </a:lnTo>
                  <a:lnTo>
                    <a:pt x="6996572" y="291631"/>
                  </a:lnTo>
                  <a:lnTo>
                    <a:pt x="7463010" y="901756"/>
                  </a:lnTo>
                  <a:lnTo>
                    <a:pt x="7929449" y="184188"/>
                  </a:lnTo>
                  <a:lnTo>
                    <a:pt x="8395887" y="176513"/>
                  </a:lnTo>
                  <a:lnTo>
                    <a:pt x="8862325" y="161164"/>
                  </a:lnTo>
                  <a:lnTo>
                    <a:pt x="9328763" y="326167"/>
                  </a:lnTo>
                  <a:lnTo>
                    <a:pt x="9795201" y="268608"/>
                  </a:lnTo>
                  <a:lnTo>
                    <a:pt x="10261639" y="464308"/>
                  </a:lnTo>
                </a:path>
              </a:pathLst>
            </a:custGeom>
            <a:ln w="17615" cap="flat">
              <a:solidFill>
                <a:srgbClr val="0099FF">
                  <a:alpha val="100000"/>
                </a:srgbClr>
              </a:solidFill>
              <a:prstDash val="dash"/>
              <a:round/>
            </a:ln>
          </p:spPr>
          <p:txBody>
            <a:bodyPr/>
            <a:lstStyle/>
            <a:p>
              <a:endParaRPr/>
            </a:p>
          </p:txBody>
        </p:sp>
        <p:sp>
          <p:nvSpPr>
            <p:cNvPr id="926" name="pl926"/>
            <p:cNvSpPr/>
            <p:nvPr/>
          </p:nvSpPr>
          <p:spPr>
            <a:xfrm>
              <a:off x="1839988" y="4467995"/>
              <a:ext cx="9795201" cy="488573"/>
            </a:xfrm>
            <a:custGeom>
              <a:avLst/>
              <a:gdLst/>
              <a:ahLst/>
              <a:cxnLst/>
              <a:rect l="0" t="0" r="0" b="0"/>
              <a:pathLst>
                <a:path w="9795201" h="406749">
                  <a:moveTo>
                    <a:pt x="0" y="203374"/>
                  </a:moveTo>
                  <a:lnTo>
                    <a:pt x="466438" y="161164"/>
                  </a:lnTo>
                  <a:lnTo>
                    <a:pt x="932876" y="406749"/>
                  </a:lnTo>
                  <a:lnTo>
                    <a:pt x="1399314" y="333841"/>
                  </a:lnTo>
                  <a:lnTo>
                    <a:pt x="2332190" y="318492"/>
                  </a:lnTo>
                  <a:lnTo>
                    <a:pt x="3731505" y="295469"/>
                  </a:lnTo>
                  <a:lnTo>
                    <a:pt x="4197943" y="180351"/>
                  </a:lnTo>
                  <a:lnTo>
                    <a:pt x="4664381" y="103606"/>
                  </a:lnTo>
                  <a:lnTo>
                    <a:pt x="5130819" y="0"/>
                  </a:lnTo>
                  <a:lnTo>
                    <a:pt x="6063696" y="46047"/>
                  </a:lnTo>
                  <a:lnTo>
                    <a:pt x="6530134" y="257096"/>
                  </a:lnTo>
                  <a:lnTo>
                    <a:pt x="7463010" y="0"/>
                  </a:lnTo>
                  <a:lnTo>
                    <a:pt x="7929449" y="95931"/>
                  </a:lnTo>
                  <a:lnTo>
                    <a:pt x="8862325" y="84419"/>
                  </a:lnTo>
                  <a:lnTo>
                    <a:pt x="9795201" y="118955"/>
                  </a:lnTo>
                </a:path>
              </a:pathLst>
            </a:custGeom>
            <a:ln w="17615" cap="flat">
              <a:solidFill>
                <a:srgbClr val="0099FF">
                  <a:alpha val="100000"/>
                </a:srgbClr>
              </a:solidFill>
              <a:prstDash val="solid"/>
              <a:round/>
            </a:ln>
          </p:spPr>
          <p:txBody>
            <a:bodyPr/>
            <a:lstStyle/>
            <a:p>
              <a:endParaRPr/>
            </a:p>
          </p:txBody>
        </p:sp>
        <p:sp>
          <p:nvSpPr>
            <p:cNvPr id="927" name="pl927"/>
            <p:cNvSpPr/>
            <p:nvPr/>
          </p:nvSpPr>
          <p:spPr>
            <a:xfrm>
              <a:off x="1111179" y="3836537"/>
              <a:ext cx="9736896" cy="442481"/>
            </a:xfrm>
            <a:custGeom>
              <a:avLst/>
              <a:gdLst/>
              <a:ahLst/>
              <a:cxnLst/>
              <a:rect l="0" t="0" r="0" b="0"/>
              <a:pathLst>
                <a:path w="9736896" h="368377">
                  <a:moveTo>
                    <a:pt x="0" y="353027"/>
                  </a:moveTo>
                  <a:lnTo>
                    <a:pt x="903723" y="195700"/>
                  </a:lnTo>
                  <a:lnTo>
                    <a:pt x="1719990" y="0"/>
                  </a:lnTo>
                  <a:lnTo>
                    <a:pt x="2623714" y="184188"/>
                  </a:lnTo>
                  <a:lnTo>
                    <a:pt x="3498286" y="306980"/>
                  </a:lnTo>
                  <a:lnTo>
                    <a:pt x="4402010" y="333841"/>
                  </a:lnTo>
                  <a:lnTo>
                    <a:pt x="5276581" y="368377"/>
                  </a:lnTo>
                  <a:lnTo>
                    <a:pt x="6180305" y="330004"/>
                  </a:lnTo>
                  <a:lnTo>
                    <a:pt x="7084029" y="364539"/>
                  </a:lnTo>
                  <a:lnTo>
                    <a:pt x="7958601" y="126629"/>
                  </a:lnTo>
                  <a:lnTo>
                    <a:pt x="8862325" y="191863"/>
                  </a:lnTo>
                  <a:lnTo>
                    <a:pt x="9736896" y="188025"/>
                  </a:lnTo>
                </a:path>
              </a:pathLst>
            </a:custGeom>
            <a:ln w="17615" cap="flat">
              <a:solidFill>
                <a:srgbClr val="6F7177">
                  <a:alpha val="100000"/>
                </a:srgbClr>
              </a:solidFill>
              <a:prstDash val="solid"/>
              <a:round/>
            </a:ln>
          </p:spPr>
          <p:txBody>
            <a:bodyPr/>
            <a:lstStyle/>
            <a:p>
              <a:endParaRPr/>
            </a:p>
          </p:txBody>
        </p:sp>
        <p:sp>
          <p:nvSpPr>
            <p:cNvPr id="928" name="pl928"/>
            <p:cNvSpPr/>
            <p:nvPr/>
          </p:nvSpPr>
          <p:spPr>
            <a:xfrm>
              <a:off x="1169483" y="4251364"/>
              <a:ext cx="10494858" cy="1534858"/>
            </a:xfrm>
            <a:custGeom>
              <a:avLst/>
              <a:gdLst/>
              <a:ahLst/>
              <a:cxnLst/>
              <a:rect l="0" t="0" r="0" b="0"/>
              <a:pathLst>
                <a:path w="10494858" h="1277807">
                  <a:moveTo>
                    <a:pt x="0" y="1047572"/>
                  </a:moveTo>
                  <a:lnTo>
                    <a:pt x="291523" y="1112805"/>
                  </a:lnTo>
                  <a:lnTo>
                    <a:pt x="583047" y="917105"/>
                  </a:lnTo>
                  <a:lnTo>
                    <a:pt x="728809" y="832685"/>
                  </a:lnTo>
                  <a:lnTo>
                    <a:pt x="1020333" y="418261"/>
                  </a:lnTo>
                  <a:lnTo>
                    <a:pt x="1166095" y="794312"/>
                  </a:lnTo>
                  <a:lnTo>
                    <a:pt x="1311857" y="736754"/>
                  </a:lnTo>
                  <a:lnTo>
                    <a:pt x="1603381" y="452796"/>
                  </a:lnTo>
                  <a:lnTo>
                    <a:pt x="2040667" y="533379"/>
                  </a:lnTo>
                  <a:lnTo>
                    <a:pt x="2186428" y="222561"/>
                  </a:lnTo>
                  <a:lnTo>
                    <a:pt x="2332190" y="506518"/>
                  </a:lnTo>
                  <a:lnTo>
                    <a:pt x="2477952" y="418261"/>
                  </a:lnTo>
                  <a:lnTo>
                    <a:pt x="2769476" y="214886"/>
                  </a:lnTo>
                  <a:lnTo>
                    <a:pt x="2915238" y="798150"/>
                  </a:lnTo>
                  <a:lnTo>
                    <a:pt x="3061000" y="548728"/>
                  </a:lnTo>
                  <a:lnTo>
                    <a:pt x="3352524" y="38372"/>
                  </a:lnTo>
                  <a:lnTo>
                    <a:pt x="3498286" y="667683"/>
                  </a:lnTo>
                  <a:lnTo>
                    <a:pt x="3644048" y="376051"/>
                  </a:lnTo>
                  <a:lnTo>
                    <a:pt x="3789810" y="729079"/>
                  </a:lnTo>
                  <a:lnTo>
                    <a:pt x="3935572" y="76745"/>
                  </a:lnTo>
                  <a:lnTo>
                    <a:pt x="4081334" y="729079"/>
                  </a:lnTo>
                  <a:lnTo>
                    <a:pt x="4227095" y="211049"/>
                  </a:lnTo>
                  <a:lnTo>
                    <a:pt x="4372857" y="640822"/>
                  </a:lnTo>
                  <a:lnTo>
                    <a:pt x="4518619" y="211049"/>
                  </a:lnTo>
                  <a:lnTo>
                    <a:pt x="4664381" y="706055"/>
                  </a:lnTo>
                  <a:lnTo>
                    <a:pt x="4810143" y="0"/>
                  </a:lnTo>
                  <a:lnTo>
                    <a:pt x="4955905" y="433610"/>
                  </a:lnTo>
                  <a:lnTo>
                    <a:pt x="5101667" y="341516"/>
                  </a:lnTo>
                  <a:lnTo>
                    <a:pt x="5247429" y="625473"/>
                  </a:lnTo>
                  <a:lnTo>
                    <a:pt x="5393191" y="364539"/>
                  </a:lnTo>
                  <a:lnTo>
                    <a:pt x="5684715" y="617798"/>
                  </a:lnTo>
                  <a:lnTo>
                    <a:pt x="5830477" y="744428"/>
                  </a:lnTo>
                  <a:lnTo>
                    <a:pt x="5976239" y="145815"/>
                  </a:lnTo>
                  <a:lnTo>
                    <a:pt x="6122001" y="851871"/>
                  </a:lnTo>
                  <a:lnTo>
                    <a:pt x="6267763" y="395237"/>
                  </a:lnTo>
                  <a:lnTo>
                    <a:pt x="6413524" y="897918"/>
                  </a:lnTo>
                  <a:lnTo>
                    <a:pt x="6559286" y="590938"/>
                  </a:lnTo>
                  <a:lnTo>
                    <a:pt x="6705048" y="775126"/>
                  </a:lnTo>
                  <a:lnTo>
                    <a:pt x="6850810" y="356865"/>
                  </a:lnTo>
                  <a:lnTo>
                    <a:pt x="6996572" y="817336"/>
                  </a:lnTo>
                  <a:lnTo>
                    <a:pt x="7142334" y="556402"/>
                  </a:lnTo>
                  <a:lnTo>
                    <a:pt x="7288096" y="943966"/>
                  </a:lnTo>
                  <a:lnTo>
                    <a:pt x="7433858" y="495006"/>
                  </a:lnTo>
                  <a:lnTo>
                    <a:pt x="7579620" y="683032"/>
                  </a:lnTo>
                  <a:lnTo>
                    <a:pt x="7871144" y="786638"/>
                  </a:lnTo>
                  <a:lnTo>
                    <a:pt x="8016906" y="360702"/>
                  </a:lnTo>
                  <a:lnTo>
                    <a:pt x="8162668" y="583263"/>
                  </a:lnTo>
                  <a:lnTo>
                    <a:pt x="8308430" y="353027"/>
                  </a:lnTo>
                  <a:lnTo>
                    <a:pt x="8454191" y="625473"/>
                  </a:lnTo>
                  <a:lnTo>
                    <a:pt x="8599953" y="966989"/>
                  </a:lnTo>
                  <a:lnTo>
                    <a:pt x="8891477" y="997687"/>
                  </a:lnTo>
                  <a:lnTo>
                    <a:pt x="9620287" y="1277807"/>
                  </a:lnTo>
                  <a:lnTo>
                    <a:pt x="9911811" y="759777"/>
                  </a:lnTo>
                  <a:lnTo>
                    <a:pt x="10057573" y="629310"/>
                  </a:lnTo>
                  <a:lnTo>
                    <a:pt x="10203335" y="736754"/>
                  </a:lnTo>
                  <a:lnTo>
                    <a:pt x="10494858" y="828848"/>
                  </a:lnTo>
                </a:path>
              </a:pathLst>
            </a:custGeom>
            <a:ln w="17615" cap="flat">
              <a:solidFill>
                <a:srgbClr val="FF0099">
                  <a:alpha val="100000"/>
                </a:srgbClr>
              </a:solidFill>
              <a:prstDash val="solid"/>
              <a:round/>
            </a:ln>
          </p:spPr>
          <p:txBody>
            <a:bodyPr/>
            <a:lstStyle/>
            <a:p>
              <a:endParaRPr/>
            </a:p>
          </p:txBody>
        </p:sp>
      </p:grpSp>
      <p:sp>
        <p:nvSpPr>
          <p:cNvPr id="930" name="tx930"/>
          <p:cNvSpPr/>
          <p:nvPr/>
        </p:nvSpPr>
        <p:spPr>
          <a:xfrm>
            <a:off x="305011" y="5721287"/>
            <a:ext cx="217517" cy="9812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0.00</a:t>
            </a:r>
          </a:p>
        </p:txBody>
      </p:sp>
      <p:sp>
        <p:nvSpPr>
          <p:cNvPr id="931" name="tx931"/>
          <p:cNvSpPr/>
          <p:nvPr/>
        </p:nvSpPr>
        <p:spPr>
          <a:xfrm>
            <a:off x="305011" y="4568997"/>
            <a:ext cx="217517" cy="9812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0.25</a:t>
            </a:r>
          </a:p>
        </p:txBody>
      </p:sp>
      <p:sp>
        <p:nvSpPr>
          <p:cNvPr id="932" name="tx932"/>
          <p:cNvSpPr/>
          <p:nvPr/>
        </p:nvSpPr>
        <p:spPr>
          <a:xfrm>
            <a:off x="305011" y="3416705"/>
            <a:ext cx="217517" cy="9812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0.50</a:t>
            </a:r>
          </a:p>
        </p:txBody>
      </p:sp>
      <p:sp>
        <p:nvSpPr>
          <p:cNvPr id="933" name="tx933"/>
          <p:cNvSpPr/>
          <p:nvPr/>
        </p:nvSpPr>
        <p:spPr>
          <a:xfrm>
            <a:off x="305011" y="2264415"/>
            <a:ext cx="217517" cy="9812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0.75</a:t>
            </a:r>
          </a:p>
        </p:txBody>
      </p:sp>
      <p:sp>
        <p:nvSpPr>
          <p:cNvPr id="934" name="tx934"/>
          <p:cNvSpPr/>
          <p:nvPr/>
        </p:nvSpPr>
        <p:spPr>
          <a:xfrm>
            <a:off x="305011" y="1112123"/>
            <a:ext cx="217517" cy="98124"/>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1.00</a:t>
            </a:r>
          </a:p>
        </p:txBody>
      </p:sp>
      <p:sp>
        <p:nvSpPr>
          <p:cNvPr id="929" name="pl929"/>
          <p:cNvSpPr/>
          <p:nvPr/>
        </p:nvSpPr>
        <p:spPr>
          <a:xfrm>
            <a:off x="585158" y="931743"/>
            <a:ext cx="0" cy="5070080"/>
          </a:xfrm>
          <a:custGeom>
            <a:avLst/>
            <a:gdLst/>
            <a:ahLst/>
            <a:cxnLst/>
            <a:rect l="0" t="0" r="0" b="0"/>
            <a:pathLst>
              <a:path h="4220986">
                <a:moveTo>
                  <a:pt x="0" y="4220986"/>
                </a:moveTo>
                <a:lnTo>
                  <a:pt x="0" y="0"/>
                </a:lnTo>
              </a:path>
            </a:pathLst>
          </a:custGeom>
          <a:ln w="13550" cap="flat">
            <a:solidFill>
              <a:srgbClr val="000000">
                <a:alpha val="100000"/>
              </a:srgbClr>
            </a:solidFill>
            <a:prstDash val="solid"/>
            <a:round/>
          </a:ln>
        </p:spPr>
        <p:txBody>
          <a:bodyPr/>
          <a:lstStyle/>
          <a:p>
            <a:endParaRPr/>
          </a:p>
        </p:txBody>
      </p:sp>
      <p:sp>
        <p:nvSpPr>
          <p:cNvPr id="935" name="pl935"/>
          <p:cNvSpPr/>
          <p:nvPr/>
        </p:nvSpPr>
        <p:spPr>
          <a:xfrm>
            <a:off x="550364" y="577136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36" name="pl936"/>
          <p:cNvSpPr/>
          <p:nvPr/>
        </p:nvSpPr>
        <p:spPr>
          <a:xfrm>
            <a:off x="550364" y="461907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37" name="pl937"/>
          <p:cNvSpPr/>
          <p:nvPr/>
        </p:nvSpPr>
        <p:spPr>
          <a:xfrm>
            <a:off x="550364" y="346678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38" name="pl938"/>
          <p:cNvSpPr/>
          <p:nvPr/>
        </p:nvSpPr>
        <p:spPr>
          <a:xfrm>
            <a:off x="550364" y="231449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39" name="pl939"/>
          <p:cNvSpPr/>
          <p:nvPr/>
        </p:nvSpPr>
        <p:spPr>
          <a:xfrm>
            <a:off x="550364" y="116220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941" name="pl941"/>
          <p:cNvSpPr/>
          <p:nvPr/>
        </p:nvSpPr>
        <p:spPr>
          <a:xfrm>
            <a:off x="2016540" y="6001825"/>
            <a:ext cx="0" cy="41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42" name="pl942"/>
          <p:cNvSpPr/>
          <p:nvPr/>
        </p:nvSpPr>
        <p:spPr>
          <a:xfrm>
            <a:off x="3736531" y="6001825"/>
            <a:ext cx="0" cy="41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43" name="pl943"/>
          <p:cNvSpPr/>
          <p:nvPr/>
        </p:nvSpPr>
        <p:spPr>
          <a:xfrm>
            <a:off x="5514827" y="6001825"/>
            <a:ext cx="0" cy="41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44" name="pl944"/>
          <p:cNvSpPr/>
          <p:nvPr/>
        </p:nvSpPr>
        <p:spPr>
          <a:xfrm>
            <a:off x="7293122" y="6001825"/>
            <a:ext cx="0" cy="41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45" name="pl945"/>
          <p:cNvSpPr/>
          <p:nvPr/>
        </p:nvSpPr>
        <p:spPr>
          <a:xfrm>
            <a:off x="9071418" y="6001825"/>
            <a:ext cx="0" cy="41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46" name="pl946"/>
          <p:cNvSpPr/>
          <p:nvPr/>
        </p:nvSpPr>
        <p:spPr>
          <a:xfrm>
            <a:off x="10849713" y="6001825"/>
            <a:ext cx="0" cy="41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47" name="tx947"/>
          <p:cNvSpPr/>
          <p:nvPr/>
        </p:nvSpPr>
        <p:spPr>
          <a:xfrm rot="18000000">
            <a:off x="1655551" y="6401366"/>
            <a:ext cx="574656"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Feb-2019</a:t>
            </a:r>
          </a:p>
        </p:txBody>
      </p:sp>
      <p:sp>
        <p:nvSpPr>
          <p:cNvPr id="948" name="tx948"/>
          <p:cNvSpPr/>
          <p:nvPr/>
        </p:nvSpPr>
        <p:spPr>
          <a:xfrm rot="18000000">
            <a:off x="3382390" y="6374979"/>
            <a:ext cx="552238" cy="102537"/>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Apr-2019</a:t>
            </a:r>
          </a:p>
        </p:txBody>
      </p:sp>
      <p:sp>
        <p:nvSpPr>
          <p:cNvPr id="949" name="tx949"/>
          <p:cNvSpPr/>
          <p:nvPr/>
        </p:nvSpPr>
        <p:spPr>
          <a:xfrm rot="18000000">
            <a:off x="5164373" y="6394925"/>
            <a:ext cx="55977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Jun-2019</a:t>
            </a:r>
          </a:p>
        </p:txBody>
      </p:sp>
      <p:sp>
        <p:nvSpPr>
          <p:cNvPr id="950" name="tx950"/>
          <p:cNvSpPr/>
          <p:nvPr/>
        </p:nvSpPr>
        <p:spPr>
          <a:xfrm rot="18000000">
            <a:off x="6917202" y="6386900"/>
            <a:ext cx="582195" cy="103847"/>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Aug-2019</a:t>
            </a:r>
          </a:p>
        </p:txBody>
      </p:sp>
      <p:sp>
        <p:nvSpPr>
          <p:cNvPr id="951" name="tx951"/>
          <p:cNvSpPr/>
          <p:nvPr/>
        </p:nvSpPr>
        <p:spPr>
          <a:xfrm rot="18000000">
            <a:off x="8725877" y="6390759"/>
            <a:ext cx="552173" cy="8278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Oct-2019</a:t>
            </a:r>
          </a:p>
        </p:txBody>
      </p:sp>
      <p:sp>
        <p:nvSpPr>
          <p:cNvPr id="952" name="tx952"/>
          <p:cNvSpPr/>
          <p:nvPr/>
        </p:nvSpPr>
        <p:spPr>
          <a:xfrm rot="18000000">
            <a:off x="10483479" y="6404576"/>
            <a:ext cx="582062"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880">
                <a:solidFill>
                  <a:schemeClr val="tx1">
                    <a:lumMod val="75000"/>
                    <a:lumOff val="25000"/>
                  </a:schemeClr>
                </a:solidFill>
                <a:latin typeface="Century Gothic" panose="020B0502020202020204" pitchFamily="34" charset="0"/>
                <a:cs typeface="Arial"/>
              </a:rPr>
              <a:t>Dec-2019</a:t>
            </a:r>
          </a:p>
        </p:txBody>
      </p:sp>
      <p:sp>
        <p:nvSpPr>
          <p:cNvPr id="953" name="tx953"/>
          <p:cNvSpPr/>
          <p:nvPr/>
        </p:nvSpPr>
        <p:spPr>
          <a:xfrm>
            <a:off x="6241854" y="6683247"/>
            <a:ext cx="295088" cy="122083"/>
          </a:xfrm>
          <a:prstGeom prst="rect">
            <a:avLst/>
          </a:prstGeom>
          <a:noFill/>
        </p:spPr>
        <p:txBody>
          <a:bodyPr wrap="none" lIns="0" tIns="0" rIns="0" bIns="0" anchor="ctr" anchorCtr="1"/>
          <a:lstStyle/>
          <a:p>
            <a:pPr marL="0" marR="0" indent="0" algn="l">
              <a:lnSpc>
                <a:spcPts val="1100"/>
              </a:lnSpc>
              <a:spcBef>
                <a:spcPts val="0"/>
              </a:spcBef>
              <a:spcAft>
                <a:spcPts val="0"/>
              </a:spcAft>
            </a:pPr>
            <a:r>
              <a:rPr lang="en-US" sz="1100">
                <a:solidFill>
                  <a:schemeClr val="tx1">
                    <a:lumMod val="75000"/>
                    <a:lumOff val="25000"/>
                  </a:schemeClr>
                </a:solidFill>
                <a:latin typeface="Century Gothic" panose="020B0502020202020204" pitchFamily="34" charset="0"/>
                <a:cs typeface="Arial"/>
              </a:rPr>
              <a:t>Date</a:t>
            </a:r>
          </a:p>
        </p:txBody>
      </p:sp>
      <p:sp>
        <p:nvSpPr>
          <p:cNvPr id="988" name="tx988"/>
          <p:cNvSpPr/>
          <p:nvPr/>
        </p:nvSpPr>
        <p:spPr>
          <a:xfrm>
            <a:off x="2690955" y="861919"/>
            <a:ext cx="2692963" cy="567484"/>
          </a:xfrm>
          <a:prstGeom prst="rect">
            <a:avLst/>
          </a:prstGeom>
          <a:solidFill>
            <a:schemeClr val="bg1">
              <a:lumMod val="85000"/>
            </a:schemeClr>
          </a:solidFill>
        </p:spPr>
        <p:txBody>
          <a:bodyPr wrap="none" lIns="0" tIns="0" rIns="0" bIns="0" anchor="ctr" anchorCtr="1"/>
          <a:lstStyle/>
          <a:p>
            <a:pPr marL="0" marR="0" indent="0" algn="ctr">
              <a:lnSpc>
                <a:spcPts val="1320"/>
              </a:lnSpc>
              <a:spcBef>
                <a:spcPts val="0"/>
              </a:spcBef>
              <a:spcAft>
                <a:spcPts val="0"/>
              </a:spcAft>
            </a:pPr>
            <a:r>
              <a:rPr lang="en-US" sz="1320">
                <a:solidFill>
                  <a:schemeClr val="tx1">
                    <a:lumMod val="75000"/>
                    <a:lumOff val="25000"/>
                  </a:schemeClr>
                </a:solidFill>
                <a:latin typeface="Century Gothic" panose="020B0502020202020204" pitchFamily="34" charset="0"/>
                <a:cs typeface="Arial"/>
              </a:rPr>
              <a:t>Site: Hassayampa River Preserve </a:t>
            </a:r>
          </a:p>
          <a:p>
            <a:pPr marL="0" marR="0" indent="0" algn="ctr">
              <a:lnSpc>
                <a:spcPts val="1320"/>
              </a:lnSpc>
              <a:spcBef>
                <a:spcPts val="0"/>
              </a:spcBef>
              <a:spcAft>
                <a:spcPts val="0"/>
              </a:spcAft>
            </a:pPr>
            <a:r>
              <a:rPr lang="en-US" sz="1320">
                <a:solidFill>
                  <a:schemeClr val="tx1">
                    <a:lumMod val="75000"/>
                    <a:lumOff val="25000"/>
                  </a:schemeClr>
                </a:solidFill>
                <a:latin typeface="Century Gothic" panose="020B0502020202020204" pitchFamily="34" charset="0"/>
                <a:cs typeface="Arial"/>
              </a:rPr>
              <a:t>(2019)</a:t>
            </a:r>
          </a:p>
        </p:txBody>
      </p:sp>
      <p:sp>
        <p:nvSpPr>
          <p:cNvPr id="989" name="TextBox 988">
            <a:extLst>
              <a:ext uri="{FF2B5EF4-FFF2-40B4-BE49-F238E27FC236}">
                <a16:creationId xmlns:a16="http://schemas.microsoft.com/office/drawing/2014/main" id="{5A3923D0-124E-4529-B1BA-2C758D8FDF8E}"/>
              </a:ext>
            </a:extLst>
          </p:cNvPr>
          <p:cNvSpPr txBox="1"/>
          <p:nvPr/>
        </p:nvSpPr>
        <p:spPr>
          <a:xfrm>
            <a:off x="317141" y="285412"/>
            <a:ext cx="9657545" cy="646331"/>
          </a:xfrm>
          <a:prstGeom prst="rect">
            <a:avLst/>
          </a:prstGeom>
          <a:noFill/>
        </p:spPr>
        <p:txBody>
          <a:bodyPr wrap="square">
            <a:spAutoFit/>
          </a:bodyPr>
          <a:lstStyle/>
          <a:p>
            <a:r>
              <a:rPr lang="en-US" sz="3600" b="1">
                <a:solidFill>
                  <a:srgbClr val="54AEB2"/>
                </a:solidFill>
                <a:latin typeface="Century Gothic" panose="020B0502020202020204" pitchFamily="34" charset="0"/>
              </a:rPr>
              <a:t>Spatial Location Influence</a:t>
            </a:r>
            <a:endParaRPr lang="en-US" sz="3600" b="1">
              <a:solidFill>
                <a:srgbClr val="54AEB2"/>
              </a:solidFill>
              <a:latin typeface="Century Gothic" panose="020B0502020202020204" pitchFamily="34" charset="0"/>
              <a:cs typeface="Calibri"/>
            </a:endParaRPr>
          </a:p>
        </p:txBody>
      </p:sp>
      <p:pic>
        <p:nvPicPr>
          <p:cNvPr id="994" name="Picture 993" descr="A picture containing text&#10;&#10;Description automatically generated">
            <a:extLst>
              <a:ext uri="{FF2B5EF4-FFF2-40B4-BE49-F238E27FC236}">
                <a16:creationId xmlns:a16="http://schemas.microsoft.com/office/drawing/2014/main" id="{F8967D3D-2137-49E1-AB05-5936DBCAEA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2163" y="-2315"/>
            <a:ext cx="4776279" cy="3578990"/>
          </a:xfrm>
          <a:prstGeom prst="rect">
            <a:avLst/>
          </a:prstGeom>
        </p:spPr>
      </p:pic>
      <p:sp>
        <p:nvSpPr>
          <p:cNvPr id="996" name="TextBox 995">
            <a:extLst>
              <a:ext uri="{FF2B5EF4-FFF2-40B4-BE49-F238E27FC236}">
                <a16:creationId xmlns:a16="http://schemas.microsoft.com/office/drawing/2014/main" id="{3DEA20F4-B894-489E-BB1E-4BA3AF766409}"/>
              </a:ext>
            </a:extLst>
          </p:cNvPr>
          <p:cNvSpPr txBox="1"/>
          <p:nvPr/>
        </p:nvSpPr>
        <p:spPr>
          <a:xfrm>
            <a:off x="10083411" y="3574831"/>
            <a:ext cx="2105031" cy="133027"/>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800" err="1">
                <a:solidFill>
                  <a:srgbClr val="FFFFFF"/>
                </a:solidFill>
                <a:latin typeface="Century Gothic" panose="020B0502020202020204" pitchFamily="34" charset="0"/>
              </a:rPr>
              <a:t>Basemap</a:t>
            </a:r>
            <a:r>
              <a:rPr lang="en-US" sz="800">
                <a:solidFill>
                  <a:srgbClr val="FFFFFF"/>
                </a:solidFill>
                <a:latin typeface="Century Gothic" panose="020B0502020202020204" pitchFamily="34" charset="0"/>
              </a:rPr>
              <a:t>: </a:t>
            </a:r>
            <a:r>
              <a:rPr lang="en-US" sz="800" err="1">
                <a:solidFill>
                  <a:srgbClr val="FFFFFF"/>
                </a:solidFill>
                <a:latin typeface="Century Gothic" panose="020B0502020202020204" pitchFamily="34" charset="0"/>
              </a:rPr>
              <a:t>GeoEye</a:t>
            </a:r>
            <a:r>
              <a:rPr lang="en-US" sz="800">
                <a:solidFill>
                  <a:srgbClr val="FFFFFF"/>
                </a:solidFill>
                <a:latin typeface="Century Gothic" panose="020B0502020202020204" pitchFamily="34" charset="0"/>
              </a:rPr>
              <a:t>, Maxar, Microsoft </a:t>
            </a:r>
          </a:p>
        </p:txBody>
      </p:sp>
      <p:sp>
        <p:nvSpPr>
          <p:cNvPr id="2" name="TextBox 1">
            <a:extLst>
              <a:ext uri="{FF2B5EF4-FFF2-40B4-BE49-F238E27FC236}">
                <a16:creationId xmlns:a16="http://schemas.microsoft.com/office/drawing/2014/main" id="{2AC87F99-2148-4486-BA54-99B07CA73FC0}"/>
              </a:ext>
            </a:extLst>
          </p:cNvPr>
          <p:cNvSpPr txBox="1"/>
          <p:nvPr/>
        </p:nvSpPr>
        <p:spPr>
          <a:xfrm>
            <a:off x="7785444" y="3247438"/>
            <a:ext cx="350728" cy="246221"/>
          </a:xfrm>
          <a:prstGeom prst="rect">
            <a:avLst/>
          </a:prstGeom>
          <a:noFill/>
        </p:spPr>
        <p:txBody>
          <a:bodyPr wrap="square" rtlCol="0">
            <a:spAutoFit/>
          </a:bodyPr>
          <a:lstStyle/>
          <a:p>
            <a:r>
              <a:rPr lang="en-US" sz="1000">
                <a:latin typeface="Century Gothic" panose="020B0502020202020204" pitchFamily="34" charset="0"/>
              </a:rPr>
              <a:t>0</a:t>
            </a:r>
          </a:p>
        </p:txBody>
      </p:sp>
      <p:sp>
        <p:nvSpPr>
          <p:cNvPr id="3" name="TextBox 2">
            <a:extLst>
              <a:ext uri="{FF2B5EF4-FFF2-40B4-BE49-F238E27FC236}">
                <a16:creationId xmlns:a16="http://schemas.microsoft.com/office/drawing/2014/main" id="{4C02EC6A-FCE5-4834-89CA-5A86A8978C52}"/>
              </a:ext>
            </a:extLst>
          </p:cNvPr>
          <p:cNvSpPr txBox="1"/>
          <p:nvPr/>
        </p:nvSpPr>
        <p:spPr>
          <a:xfrm>
            <a:off x="8161017" y="3247437"/>
            <a:ext cx="455668" cy="246221"/>
          </a:xfrm>
          <a:prstGeom prst="rect">
            <a:avLst/>
          </a:prstGeom>
          <a:noFill/>
        </p:spPr>
        <p:txBody>
          <a:bodyPr wrap="square" rtlCol="0">
            <a:spAutoFit/>
          </a:bodyPr>
          <a:lstStyle/>
          <a:p>
            <a:r>
              <a:rPr lang="en-US" sz="1000">
                <a:latin typeface="Century Gothic" panose="020B0502020202020204" pitchFamily="34" charset="0"/>
              </a:rPr>
              <a:t>0.06</a:t>
            </a:r>
          </a:p>
        </p:txBody>
      </p:sp>
      <p:sp>
        <p:nvSpPr>
          <p:cNvPr id="4" name="TextBox 3">
            <a:extLst>
              <a:ext uri="{FF2B5EF4-FFF2-40B4-BE49-F238E27FC236}">
                <a16:creationId xmlns:a16="http://schemas.microsoft.com/office/drawing/2014/main" id="{75E04079-4711-4A6E-BC60-3F4E38218832}"/>
              </a:ext>
            </a:extLst>
          </p:cNvPr>
          <p:cNvSpPr txBox="1"/>
          <p:nvPr/>
        </p:nvSpPr>
        <p:spPr>
          <a:xfrm>
            <a:off x="8618277" y="3247394"/>
            <a:ext cx="732650" cy="246221"/>
          </a:xfrm>
          <a:prstGeom prst="rect">
            <a:avLst/>
          </a:prstGeom>
          <a:noFill/>
        </p:spPr>
        <p:txBody>
          <a:bodyPr wrap="square" rtlCol="0">
            <a:spAutoFit/>
          </a:bodyPr>
          <a:lstStyle/>
          <a:p>
            <a:r>
              <a:rPr lang="en-US" sz="1000">
                <a:latin typeface="Century Gothic" panose="020B0502020202020204" pitchFamily="34" charset="0"/>
              </a:rPr>
              <a:t>0.13</a:t>
            </a:r>
          </a:p>
        </p:txBody>
      </p:sp>
      <p:sp>
        <p:nvSpPr>
          <p:cNvPr id="5" name="TextBox 4">
            <a:extLst>
              <a:ext uri="{FF2B5EF4-FFF2-40B4-BE49-F238E27FC236}">
                <a16:creationId xmlns:a16="http://schemas.microsoft.com/office/drawing/2014/main" id="{26DA8DD6-7971-466B-B6BE-D91CE9B9925C}"/>
              </a:ext>
            </a:extLst>
          </p:cNvPr>
          <p:cNvSpPr txBox="1"/>
          <p:nvPr/>
        </p:nvSpPr>
        <p:spPr>
          <a:xfrm>
            <a:off x="9424455" y="3247393"/>
            <a:ext cx="447812" cy="246221"/>
          </a:xfrm>
          <a:prstGeom prst="rect">
            <a:avLst/>
          </a:prstGeom>
          <a:noFill/>
        </p:spPr>
        <p:txBody>
          <a:bodyPr wrap="square" rtlCol="0">
            <a:spAutoFit/>
          </a:bodyPr>
          <a:lstStyle/>
          <a:p>
            <a:r>
              <a:rPr lang="en-US" sz="1000">
                <a:latin typeface="Century Gothic" panose="020B0502020202020204" pitchFamily="34" charset="0"/>
              </a:rPr>
              <a:t>0.25</a:t>
            </a:r>
          </a:p>
        </p:txBody>
      </p:sp>
      <p:sp>
        <p:nvSpPr>
          <p:cNvPr id="959" name="TextBox 958">
            <a:extLst>
              <a:ext uri="{FF2B5EF4-FFF2-40B4-BE49-F238E27FC236}">
                <a16:creationId xmlns:a16="http://schemas.microsoft.com/office/drawing/2014/main" id="{FD41691C-08DF-49C0-835E-9BE4CE90DF92}"/>
              </a:ext>
            </a:extLst>
          </p:cNvPr>
          <p:cNvSpPr txBox="1"/>
          <p:nvPr/>
        </p:nvSpPr>
        <p:spPr>
          <a:xfrm>
            <a:off x="10304474" y="3247392"/>
            <a:ext cx="456168" cy="246221"/>
          </a:xfrm>
          <a:prstGeom prst="rect">
            <a:avLst/>
          </a:prstGeom>
          <a:noFill/>
        </p:spPr>
        <p:txBody>
          <a:bodyPr wrap="square" rtlCol="0">
            <a:spAutoFit/>
          </a:bodyPr>
          <a:lstStyle/>
          <a:p>
            <a:r>
              <a:rPr lang="en-US" sz="1000">
                <a:latin typeface="Century Gothic" panose="020B0502020202020204" pitchFamily="34" charset="0"/>
              </a:rPr>
              <a:t>0.38</a:t>
            </a:r>
          </a:p>
        </p:txBody>
      </p:sp>
      <p:sp>
        <p:nvSpPr>
          <p:cNvPr id="971" name="TextBox 970">
            <a:extLst>
              <a:ext uri="{FF2B5EF4-FFF2-40B4-BE49-F238E27FC236}">
                <a16:creationId xmlns:a16="http://schemas.microsoft.com/office/drawing/2014/main" id="{4D0E531C-1DFB-4595-9D65-F83B094216E9}"/>
              </a:ext>
            </a:extLst>
          </p:cNvPr>
          <p:cNvSpPr txBox="1"/>
          <p:nvPr/>
        </p:nvSpPr>
        <p:spPr>
          <a:xfrm>
            <a:off x="11170861" y="3247391"/>
            <a:ext cx="401317" cy="246221"/>
          </a:xfrm>
          <a:prstGeom prst="rect">
            <a:avLst/>
          </a:prstGeom>
          <a:noFill/>
        </p:spPr>
        <p:txBody>
          <a:bodyPr wrap="square" rtlCol="0">
            <a:spAutoFit/>
          </a:bodyPr>
          <a:lstStyle/>
          <a:p>
            <a:r>
              <a:rPr lang="en-US" sz="1000">
                <a:latin typeface="Century Gothic" panose="020B0502020202020204" pitchFamily="34" charset="0"/>
              </a:rPr>
              <a:t>0.5</a:t>
            </a:r>
          </a:p>
        </p:txBody>
      </p:sp>
      <p:sp>
        <p:nvSpPr>
          <p:cNvPr id="1000" name="TextBox 999">
            <a:extLst>
              <a:ext uri="{FF2B5EF4-FFF2-40B4-BE49-F238E27FC236}">
                <a16:creationId xmlns:a16="http://schemas.microsoft.com/office/drawing/2014/main" id="{D31FAAC4-C3E1-4206-9FEC-77FCF900B8D8}"/>
              </a:ext>
            </a:extLst>
          </p:cNvPr>
          <p:cNvSpPr txBox="1"/>
          <p:nvPr/>
        </p:nvSpPr>
        <p:spPr>
          <a:xfrm>
            <a:off x="11157293" y="54404"/>
            <a:ext cx="914400" cy="307777"/>
          </a:xfrm>
          <a:prstGeom prst="rect">
            <a:avLst/>
          </a:prstGeom>
          <a:noFill/>
        </p:spPr>
        <p:txBody>
          <a:bodyPr wrap="square" rtlCol="0">
            <a:spAutoFit/>
          </a:bodyPr>
          <a:lstStyle/>
          <a:p>
            <a:r>
              <a:rPr lang="en-US" sz="1400">
                <a:solidFill>
                  <a:srgbClr val="00B0F0"/>
                </a:solidFill>
                <a:latin typeface="Century Gothic" panose="020B0502020202020204" pitchFamily="34" charset="0"/>
              </a:rPr>
              <a:t>MODIS</a:t>
            </a:r>
          </a:p>
        </p:txBody>
      </p:sp>
      <p:sp>
        <p:nvSpPr>
          <p:cNvPr id="1002" name="TextBox 1001">
            <a:extLst>
              <a:ext uri="{FF2B5EF4-FFF2-40B4-BE49-F238E27FC236}">
                <a16:creationId xmlns:a16="http://schemas.microsoft.com/office/drawing/2014/main" id="{1581114A-2058-46B7-9194-339E10FD143F}"/>
              </a:ext>
            </a:extLst>
          </p:cNvPr>
          <p:cNvSpPr txBox="1"/>
          <p:nvPr/>
        </p:nvSpPr>
        <p:spPr>
          <a:xfrm>
            <a:off x="8799948" y="2035229"/>
            <a:ext cx="1084081" cy="307777"/>
          </a:xfrm>
          <a:prstGeom prst="rect">
            <a:avLst/>
          </a:prstGeom>
          <a:noFill/>
        </p:spPr>
        <p:txBody>
          <a:bodyPr wrap="square" rtlCol="0">
            <a:spAutoFit/>
          </a:bodyPr>
          <a:lstStyle/>
          <a:p>
            <a:r>
              <a:rPr lang="en-US" sz="1400">
                <a:solidFill>
                  <a:srgbClr val="FF0000"/>
                </a:solidFill>
                <a:latin typeface="Century Gothic" panose="020B0502020202020204" pitchFamily="34" charset="0"/>
              </a:rPr>
              <a:t>Landsat 8</a:t>
            </a:r>
          </a:p>
        </p:txBody>
      </p:sp>
      <p:sp>
        <p:nvSpPr>
          <p:cNvPr id="1004" name="TextBox 1003">
            <a:extLst>
              <a:ext uri="{FF2B5EF4-FFF2-40B4-BE49-F238E27FC236}">
                <a16:creationId xmlns:a16="http://schemas.microsoft.com/office/drawing/2014/main" id="{F64D04FB-5676-426C-8353-F95D8F7CDFCD}"/>
              </a:ext>
            </a:extLst>
          </p:cNvPr>
          <p:cNvSpPr txBox="1"/>
          <p:nvPr/>
        </p:nvSpPr>
        <p:spPr>
          <a:xfrm>
            <a:off x="8491029" y="1748355"/>
            <a:ext cx="1014632" cy="307777"/>
          </a:xfrm>
          <a:prstGeom prst="rect">
            <a:avLst/>
          </a:prstGeom>
          <a:noFill/>
        </p:spPr>
        <p:txBody>
          <a:bodyPr wrap="square" rtlCol="0">
            <a:spAutoFit/>
          </a:bodyPr>
          <a:lstStyle/>
          <a:p>
            <a:r>
              <a:rPr lang="en-US" sz="1400">
                <a:solidFill>
                  <a:srgbClr val="00B050"/>
                </a:solidFill>
                <a:latin typeface="Century Gothic" panose="020B0502020202020204" pitchFamily="34" charset="0"/>
              </a:rPr>
              <a:t>Sentinel-2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8" descr="Map&#10;&#10;Description automatically generated">
            <a:extLst>
              <a:ext uri="{FF2B5EF4-FFF2-40B4-BE49-F238E27FC236}">
                <a16:creationId xmlns:a16="http://schemas.microsoft.com/office/drawing/2014/main" id="{6AA7E588-964E-45C3-9C59-2F78139FDA2B}"/>
              </a:ext>
            </a:extLst>
          </p:cNvPr>
          <p:cNvPicPr>
            <a:picLocks noChangeAspect="1"/>
          </p:cNvPicPr>
          <p:nvPr/>
        </p:nvPicPr>
        <p:blipFill>
          <a:blip r:embed="rId3"/>
          <a:stretch>
            <a:fillRect/>
          </a:stretch>
        </p:blipFill>
        <p:spPr>
          <a:xfrm>
            <a:off x="926495" y="2842540"/>
            <a:ext cx="5234819" cy="3861531"/>
          </a:xfrm>
          <a:prstGeom prst="rect">
            <a:avLst/>
          </a:prstGeom>
        </p:spPr>
      </p:pic>
      <p:sp>
        <p:nvSpPr>
          <p:cNvPr id="2" name="TextBox 1">
            <a:extLst>
              <a:ext uri="{FF2B5EF4-FFF2-40B4-BE49-F238E27FC236}">
                <a16:creationId xmlns:a16="http://schemas.microsoft.com/office/drawing/2014/main" id="{4BCE735D-155C-4B0D-B12F-FDF7724D4CB4}"/>
              </a:ext>
            </a:extLst>
          </p:cNvPr>
          <p:cNvSpPr txBox="1"/>
          <p:nvPr/>
        </p:nvSpPr>
        <p:spPr>
          <a:xfrm>
            <a:off x="315420" y="238393"/>
            <a:ext cx="6685200" cy="131166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solidFill>
                  <a:srgbClr val="54AEB2"/>
                </a:solidFill>
                <a:latin typeface="Century Gothic" panose="020B0502020202020204" pitchFamily="34" charset="0"/>
                <a:ea typeface="+mj-ea"/>
                <a:cs typeface="+mj-cs"/>
              </a:rPr>
              <a:t>Errors &amp; Inconsistencies</a:t>
            </a:r>
          </a:p>
        </p:txBody>
      </p:sp>
      <p:sp>
        <p:nvSpPr>
          <p:cNvPr id="3" name="TextBox 2">
            <a:extLst>
              <a:ext uri="{FF2B5EF4-FFF2-40B4-BE49-F238E27FC236}">
                <a16:creationId xmlns:a16="http://schemas.microsoft.com/office/drawing/2014/main" id="{2A5E69D3-9A4D-4073-81BA-235559937262}"/>
              </a:ext>
            </a:extLst>
          </p:cNvPr>
          <p:cNvSpPr txBox="1"/>
          <p:nvPr/>
        </p:nvSpPr>
        <p:spPr>
          <a:xfrm>
            <a:off x="838299" y="1265207"/>
            <a:ext cx="4706803" cy="15276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buClr>
                <a:srgbClr val="54AEB2"/>
              </a:buClr>
            </a:pPr>
            <a:r>
              <a:rPr lang="en-US" sz="1600" b="1">
                <a:solidFill>
                  <a:srgbClr val="54AEB2"/>
                </a:solidFill>
                <a:latin typeface="Century Gothic" panose="020B0502020202020204" pitchFamily="34" charset="0"/>
              </a:rPr>
              <a:t>Remote Sensing</a:t>
            </a:r>
          </a:p>
          <a:p>
            <a:pPr marL="342900" indent="-285750">
              <a:lnSpc>
                <a:spcPct val="90000"/>
              </a:lnSpc>
              <a:spcBef>
                <a:spcPts val="1200"/>
              </a:spcBef>
              <a:buClr>
                <a:srgbClr val="54AEB2"/>
              </a:buClr>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Uncertainty in vegetation signals being from species of interest</a:t>
            </a:r>
            <a:endParaRPr lang="en-US" sz="1600" b="1">
              <a:solidFill>
                <a:schemeClr val="tx1">
                  <a:lumMod val="75000"/>
                  <a:lumOff val="25000"/>
                </a:schemeClr>
              </a:solidFill>
              <a:latin typeface="Century Gothic" panose="020B0502020202020204" pitchFamily="34" charset="0"/>
            </a:endParaRPr>
          </a:p>
          <a:p>
            <a:pPr marL="342900" indent="-285750">
              <a:lnSpc>
                <a:spcPct val="90000"/>
              </a:lnSpc>
              <a:spcBef>
                <a:spcPts val="1200"/>
              </a:spcBef>
              <a:buClr>
                <a:srgbClr val="54AEB2"/>
              </a:buClr>
              <a:buFont typeface="System Font Regular"/>
              <a:buChar char="↓"/>
            </a:pPr>
            <a:r>
              <a:rPr lang="en-US" sz="1600">
                <a:solidFill>
                  <a:schemeClr val="tx1">
                    <a:lumMod val="75000"/>
                    <a:lumOff val="25000"/>
                  </a:schemeClr>
                </a:solidFill>
                <a:latin typeface="Century Gothic" panose="020B0502020202020204" pitchFamily="34" charset="0"/>
              </a:rPr>
              <a:t>Limited to the resolution and return time of satellites</a:t>
            </a:r>
          </a:p>
          <a:p>
            <a:pPr indent="-228600">
              <a:lnSpc>
                <a:spcPct val="90000"/>
              </a:lnSpc>
              <a:buFont typeface="Arial" panose="020B0604020202020204" pitchFamily="34" charset="0"/>
              <a:buChar char="•"/>
            </a:pPr>
            <a:endParaRPr lang="en-US" sz="1600">
              <a:solidFill>
                <a:srgbClr val="000000"/>
              </a:solidFill>
            </a:endParaRPr>
          </a:p>
          <a:p>
            <a:pPr indent="-228600">
              <a:lnSpc>
                <a:spcPct val="90000"/>
              </a:lnSpc>
              <a:buFont typeface="Arial" panose="020B0604020202020204" pitchFamily="34" charset="0"/>
              <a:buChar char="•"/>
            </a:pPr>
            <a:endParaRPr lang="en-US" sz="1600">
              <a:solidFill>
                <a:srgbClr val="000000"/>
              </a:solidFill>
            </a:endParaRPr>
          </a:p>
          <a:p>
            <a:pPr marL="285750" indent="-228600">
              <a:lnSpc>
                <a:spcPct val="90000"/>
              </a:lnSpc>
              <a:buFont typeface="Arial" panose="020B0604020202020204" pitchFamily="34" charset="0"/>
              <a:buChar char="•"/>
            </a:pPr>
            <a:endParaRPr lang="en-US" sz="1600">
              <a:solidFill>
                <a:srgbClr val="000000"/>
              </a:solidFill>
            </a:endParaRPr>
          </a:p>
        </p:txBody>
      </p:sp>
      <p:pic>
        <p:nvPicPr>
          <p:cNvPr id="5" name="Picture 4">
            <a:extLst>
              <a:ext uri="{FF2B5EF4-FFF2-40B4-BE49-F238E27FC236}">
                <a16:creationId xmlns:a16="http://schemas.microsoft.com/office/drawing/2014/main" id="{C9BD0F68-B8B1-AF43-87AA-D9A0F00D79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3041" y="114757"/>
            <a:ext cx="3295445" cy="4393927"/>
          </a:xfrm>
          <a:prstGeom prst="rect">
            <a:avLst/>
          </a:prstGeom>
        </p:spPr>
      </p:pic>
      <p:sp>
        <p:nvSpPr>
          <p:cNvPr id="8" name="TextBox 7">
            <a:extLst>
              <a:ext uri="{FF2B5EF4-FFF2-40B4-BE49-F238E27FC236}">
                <a16:creationId xmlns:a16="http://schemas.microsoft.com/office/drawing/2014/main" id="{2D4E52FD-91DE-844A-ACD6-D4D6B0142513}"/>
              </a:ext>
            </a:extLst>
          </p:cNvPr>
          <p:cNvSpPr txBox="1"/>
          <p:nvPr/>
        </p:nvSpPr>
        <p:spPr>
          <a:xfrm>
            <a:off x="7086601" y="4588058"/>
            <a:ext cx="5105400" cy="216457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pPr>
            <a:r>
              <a:rPr lang="en-US" sz="1600" b="1">
                <a:solidFill>
                  <a:srgbClr val="54AEB2"/>
                </a:solidFill>
                <a:latin typeface="Century Gothic" panose="020B0502020202020204" pitchFamily="34" charset="0"/>
              </a:rPr>
              <a:t>Citizen Science</a:t>
            </a:r>
            <a:endParaRPr lang="en-US" sz="1600">
              <a:solidFill>
                <a:srgbClr val="54AEB2"/>
              </a:solidFill>
              <a:latin typeface="Century Gothic" panose="020B0502020202020204" pitchFamily="34" charset="0"/>
            </a:endParaRPr>
          </a:p>
          <a:p>
            <a:pPr marL="342900" indent="-285750">
              <a:lnSpc>
                <a:spcPct val="90000"/>
              </a:lnSpc>
              <a:spcBef>
                <a:spcPts val="1200"/>
              </a:spcBef>
              <a:buClr>
                <a:srgbClr val="54AEB2"/>
              </a:buClr>
              <a:buFont typeface="System Font Regular"/>
              <a:buChar char="↑"/>
            </a:pPr>
            <a:r>
              <a:rPr lang="en-US" sz="1600">
                <a:solidFill>
                  <a:schemeClr val="tx1">
                    <a:lumMod val="75000"/>
                    <a:lumOff val="25000"/>
                  </a:schemeClr>
                </a:solidFill>
                <a:latin typeface="Century Gothic" panose="020B0502020202020204" pitchFamily="34" charset="0"/>
              </a:rPr>
              <a:t>Multiple observations of different phenophases on one date</a:t>
            </a:r>
          </a:p>
          <a:p>
            <a:pPr marL="285750" indent="-228600">
              <a:lnSpc>
                <a:spcPct val="90000"/>
              </a:lnSpc>
              <a:spcBef>
                <a:spcPts val="1200"/>
              </a:spcBef>
              <a:buClr>
                <a:srgbClr val="54AEB2"/>
              </a:buClr>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Multiple plants and observations logged to one GPS point</a:t>
            </a:r>
          </a:p>
          <a:p>
            <a:pPr marL="285750" indent="-228600">
              <a:lnSpc>
                <a:spcPct val="90000"/>
              </a:lnSpc>
              <a:spcBef>
                <a:spcPts val="1200"/>
              </a:spcBef>
              <a:buClr>
                <a:srgbClr val="54AEB2"/>
              </a:buClr>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Sites may be assigned multiple spatial points</a:t>
            </a:r>
          </a:p>
        </p:txBody>
      </p:sp>
      <p:sp>
        <p:nvSpPr>
          <p:cNvPr id="10" name="TextBox 9">
            <a:extLst>
              <a:ext uri="{FF2B5EF4-FFF2-40B4-BE49-F238E27FC236}">
                <a16:creationId xmlns:a16="http://schemas.microsoft.com/office/drawing/2014/main" id="{DF799398-987E-284F-AA71-AC9A0A2AA427}"/>
              </a:ext>
            </a:extLst>
          </p:cNvPr>
          <p:cNvSpPr txBox="1"/>
          <p:nvPr/>
        </p:nvSpPr>
        <p:spPr>
          <a:xfrm>
            <a:off x="9839738" y="4343400"/>
            <a:ext cx="1208747" cy="165283"/>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800">
                <a:solidFill>
                  <a:srgbClr val="FFFFFF"/>
                </a:solidFill>
                <a:latin typeface="Century Gothic" panose="020B0502020202020204" pitchFamily="34" charset="0"/>
              </a:rPr>
              <a:t>Credit: Sara Schaffer</a:t>
            </a:r>
          </a:p>
        </p:txBody>
      </p:sp>
      <p:sp>
        <p:nvSpPr>
          <p:cNvPr id="7" name="TextBox 6">
            <a:extLst>
              <a:ext uri="{FF2B5EF4-FFF2-40B4-BE49-F238E27FC236}">
                <a16:creationId xmlns:a16="http://schemas.microsoft.com/office/drawing/2014/main" id="{04E33D1F-852B-4F4E-A04F-3E51B102740F}"/>
              </a:ext>
            </a:extLst>
          </p:cNvPr>
          <p:cNvSpPr txBox="1"/>
          <p:nvPr/>
        </p:nvSpPr>
        <p:spPr>
          <a:xfrm>
            <a:off x="4896977" y="3123530"/>
            <a:ext cx="765727" cy="307777"/>
          </a:xfrm>
          <a:prstGeom prst="rect">
            <a:avLst/>
          </a:prstGeom>
          <a:solidFill>
            <a:schemeClr val="bg2">
              <a:lumMod val="90000"/>
              <a:alpha val="50000"/>
            </a:schemeClr>
          </a:solidFill>
        </p:spPr>
        <p:txBody>
          <a:bodyPr wrap="square" rtlCol="0">
            <a:spAutoFit/>
          </a:bodyPr>
          <a:lstStyle/>
          <a:p>
            <a:r>
              <a:rPr lang="en-US" sz="1400">
                <a:solidFill>
                  <a:schemeClr val="accent1">
                    <a:lumMod val="50000"/>
                  </a:schemeClr>
                </a:solidFill>
                <a:latin typeface="Century Gothic" panose="020B0502020202020204" pitchFamily="34" charset="0"/>
              </a:rPr>
              <a:t>MODIS</a:t>
            </a:r>
          </a:p>
        </p:txBody>
      </p:sp>
      <p:sp>
        <p:nvSpPr>
          <p:cNvPr id="12" name="TextBox 11">
            <a:extLst>
              <a:ext uri="{FF2B5EF4-FFF2-40B4-BE49-F238E27FC236}">
                <a16:creationId xmlns:a16="http://schemas.microsoft.com/office/drawing/2014/main" id="{C8549036-F691-9546-A860-9CA59B180266}"/>
              </a:ext>
            </a:extLst>
          </p:cNvPr>
          <p:cNvSpPr txBox="1"/>
          <p:nvPr/>
        </p:nvSpPr>
        <p:spPr>
          <a:xfrm>
            <a:off x="2412097" y="4986070"/>
            <a:ext cx="1084081" cy="307777"/>
          </a:xfrm>
          <a:prstGeom prst="rect">
            <a:avLst/>
          </a:prstGeom>
          <a:solidFill>
            <a:schemeClr val="bg2">
              <a:lumMod val="90000"/>
              <a:alpha val="50000"/>
            </a:schemeClr>
          </a:solidFill>
          <a:ln>
            <a:noFill/>
          </a:ln>
        </p:spPr>
        <p:txBody>
          <a:bodyPr wrap="square" rtlCol="0">
            <a:spAutoFit/>
          </a:bodyPr>
          <a:lstStyle/>
          <a:p>
            <a:r>
              <a:rPr lang="en-US" sz="1400">
                <a:solidFill>
                  <a:srgbClr val="C00000"/>
                </a:solidFill>
                <a:latin typeface="Century Gothic" panose="020B0502020202020204" pitchFamily="34" charset="0"/>
              </a:rPr>
              <a:t>Landsat 8</a:t>
            </a:r>
          </a:p>
        </p:txBody>
      </p:sp>
      <p:sp>
        <p:nvSpPr>
          <p:cNvPr id="14" name="TextBox 13">
            <a:extLst>
              <a:ext uri="{FF2B5EF4-FFF2-40B4-BE49-F238E27FC236}">
                <a16:creationId xmlns:a16="http://schemas.microsoft.com/office/drawing/2014/main" id="{ADBD45DA-089F-4744-BCF8-98FA69F29535}"/>
              </a:ext>
            </a:extLst>
          </p:cNvPr>
          <p:cNvSpPr txBox="1"/>
          <p:nvPr/>
        </p:nvSpPr>
        <p:spPr>
          <a:xfrm>
            <a:off x="2303800" y="4588058"/>
            <a:ext cx="1014632" cy="307777"/>
          </a:xfrm>
          <a:prstGeom prst="rect">
            <a:avLst/>
          </a:prstGeom>
          <a:solidFill>
            <a:schemeClr val="bg2">
              <a:lumMod val="90000"/>
              <a:alpha val="50000"/>
            </a:schemeClr>
          </a:solidFill>
        </p:spPr>
        <p:txBody>
          <a:bodyPr wrap="square" rtlCol="0">
            <a:spAutoFit/>
          </a:bodyPr>
          <a:lstStyle/>
          <a:p>
            <a:r>
              <a:rPr lang="en-US" sz="1400">
                <a:solidFill>
                  <a:schemeClr val="accent6">
                    <a:lumMod val="75000"/>
                  </a:schemeClr>
                </a:solidFill>
                <a:latin typeface="Century Gothic" panose="020B0502020202020204" pitchFamily="34" charset="0"/>
              </a:rPr>
              <a:t>Sentinel-2</a:t>
            </a:r>
          </a:p>
        </p:txBody>
      </p:sp>
      <p:sp>
        <p:nvSpPr>
          <p:cNvPr id="11" name="TextBox 10">
            <a:extLst>
              <a:ext uri="{FF2B5EF4-FFF2-40B4-BE49-F238E27FC236}">
                <a16:creationId xmlns:a16="http://schemas.microsoft.com/office/drawing/2014/main" id="{880AA3C6-20E4-1D42-9345-D434A142E7D5}"/>
              </a:ext>
            </a:extLst>
          </p:cNvPr>
          <p:cNvSpPr txBox="1"/>
          <p:nvPr/>
        </p:nvSpPr>
        <p:spPr>
          <a:xfrm>
            <a:off x="926495" y="6704071"/>
            <a:ext cx="2105031" cy="133027"/>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800" err="1">
                <a:solidFill>
                  <a:srgbClr val="FFFFFF"/>
                </a:solidFill>
                <a:latin typeface="Century Gothic" panose="020B0502020202020204" pitchFamily="34" charset="0"/>
              </a:rPr>
              <a:t>Basemap</a:t>
            </a:r>
            <a:r>
              <a:rPr lang="en-US" sz="800">
                <a:solidFill>
                  <a:srgbClr val="FFFFFF"/>
                </a:solidFill>
                <a:latin typeface="Century Gothic" panose="020B0502020202020204" pitchFamily="34" charset="0"/>
              </a:rPr>
              <a:t>: </a:t>
            </a:r>
            <a:r>
              <a:rPr lang="en-US" sz="800" err="1">
                <a:solidFill>
                  <a:srgbClr val="FFFFFF"/>
                </a:solidFill>
                <a:latin typeface="Century Gothic" panose="020B0502020202020204" pitchFamily="34" charset="0"/>
              </a:rPr>
              <a:t>GeoEye</a:t>
            </a:r>
            <a:r>
              <a:rPr lang="en-US" sz="800">
                <a:solidFill>
                  <a:srgbClr val="FFFFFF"/>
                </a:solidFill>
                <a:latin typeface="Century Gothic" panose="020B0502020202020204" pitchFamily="34" charset="0"/>
              </a:rPr>
              <a:t>, Maxar, Microsoft </a:t>
            </a:r>
          </a:p>
        </p:txBody>
      </p:sp>
      <p:sp>
        <p:nvSpPr>
          <p:cNvPr id="4" name="TextBox 3">
            <a:extLst>
              <a:ext uri="{FF2B5EF4-FFF2-40B4-BE49-F238E27FC236}">
                <a16:creationId xmlns:a16="http://schemas.microsoft.com/office/drawing/2014/main" id="{06721972-0DAC-174B-B502-A003C74430F9}"/>
              </a:ext>
            </a:extLst>
          </p:cNvPr>
          <p:cNvSpPr txBox="1"/>
          <p:nvPr/>
        </p:nvSpPr>
        <p:spPr>
          <a:xfrm>
            <a:off x="1388655" y="6379660"/>
            <a:ext cx="350728" cy="246221"/>
          </a:xfrm>
          <a:prstGeom prst="rect">
            <a:avLst/>
          </a:prstGeom>
          <a:noFill/>
        </p:spPr>
        <p:txBody>
          <a:bodyPr wrap="square" rtlCol="0">
            <a:spAutoFit/>
          </a:bodyPr>
          <a:lstStyle/>
          <a:p>
            <a:r>
              <a:rPr lang="en-US" sz="1000">
                <a:latin typeface="Century Gothic" panose="020B0502020202020204" pitchFamily="34" charset="0"/>
              </a:rPr>
              <a:t>0</a:t>
            </a:r>
          </a:p>
        </p:txBody>
      </p:sp>
      <p:sp>
        <p:nvSpPr>
          <p:cNvPr id="13" name="TextBox 12">
            <a:extLst>
              <a:ext uri="{FF2B5EF4-FFF2-40B4-BE49-F238E27FC236}">
                <a16:creationId xmlns:a16="http://schemas.microsoft.com/office/drawing/2014/main" id="{DD0E9778-BECC-604D-AA67-96A79C757A31}"/>
              </a:ext>
            </a:extLst>
          </p:cNvPr>
          <p:cNvSpPr txBox="1"/>
          <p:nvPr/>
        </p:nvSpPr>
        <p:spPr>
          <a:xfrm>
            <a:off x="1764228" y="6379659"/>
            <a:ext cx="455668" cy="246221"/>
          </a:xfrm>
          <a:prstGeom prst="rect">
            <a:avLst/>
          </a:prstGeom>
          <a:noFill/>
        </p:spPr>
        <p:txBody>
          <a:bodyPr wrap="square" rtlCol="0">
            <a:spAutoFit/>
          </a:bodyPr>
          <a:lstStyle/>
          <a:p>
            <a:r>
              <a:rPr lang="en-US" sz="1000">
                <a:latin typeface="Century Gothic" panose="020B0502020202020204" pitchFamily="34" charset="0"/>
              </a:rPr>
              <a:t>0.06</a:t>
            </a:r>
          </a:p>
        </p:txBody>
      </p:sp>
      <p:sp>
        <p:nvSpPr>
          <p:cNvPr id="15" name="TextBox 14">
            <a:extLst>
              <a:ext uri="{FF2B5EF4-FFF2-40B4-BE49-F238E27FC236}">
                <a16:creationId xmlns:a16="http://schemas.microsoft.com/office/drawing/2014/main" id="{12532BCB-D430-F44F-B434-9EF333C978F3}"/>
              </a:ext>
            </a:extLst>
          </p:cNvPr>
          <p:cNvSpPr txBox="1"/>
          <p:nvPr/>
        </p:nvSpPr>
        <p:spPr>
          <a:xfrm>
            <a:off x="2221488" y="6379616"/>
            <a:ext cx="732650" cy="246221"/>
          </a:xfrm>
          <a:prstGeom prst="rect">
            <a:avLst/>
          </a:prstGeom>
          <a:noFill/>
        </p:spPr>
        <p:txBody>
          <a:bodyPr wrap="square" rtlCol="0">
            <a:spAutoFit/>
          </a:bodyPr>
          <a:lstStyle/>
          <a:p>
            <a:r>
              <a:rPr lang="en-US" sz="1000">
                <a:latin typeface="Century Gothic" panose="020B0502020202020204" pitchFamily="34" charset="0"/>
              </a:rPr>
              <a:t>0.13</a:t>
            </a:r>
          </a:p>
        </p:txBody>
      </p:sp>
      <p:sp>
        <p:nvSpPr>
          <p:cNvPr id="16" name="TextBox 15">
            <a:extLst>
              <a:ext uri="{FF2B5EF4-FFF2-40B4-BE49-F238E27FC236}">
                <a16:creationId xmlns:a16="http://schemas.microsoft.com/office/drawing/2014/main" id="{A13001DC-ABF1-2A47-B94E-0831D231985B}"/>
              </a:ext>
            </a:extLst>
          </p:cNvPr>
          <p:cNvSpPr txBox="1"/>
          <p:nvPr/>
        </p:nvSpPr>
        <p:spPr>
          <a:xfrm>
            <a:off x="3132067" y="6379615"/>
            <a:ext cx="447812" cy="246221"/>
          </a:xfrm>
          <a:prstGeom prst="rect">
            <a:avLst/>
          </a:prstGeom>
          <a:noFill/>
        </p:spPr>
        <p:txBody>
          <a:bodyPr wrap="square" rtlCol="0">
            <a:spAutoFit/>
          </a:bodyPr>
          <a:lstStyle/>
          <a:p>
            <a:r>
              <a:rPr lang="en-US" sz="1000">
                <a:latin typeface="Century Gothic" panose="020B0502020202020204" pitchFamily="34" charset="0"/>
              </a:rPr>
              <a:t>0.25</a:t>
            </a:r>
          </a:p>
        </p:txBody>
      </p:sp>
      <p:sp>
        <p:nvSpPr>
          <p:cNvPr id="17" name="TextBox 16">
            <a:extLst>
              <a:ext uri="{FF2B5EF4-FFF2-40B4-BE49-F238E27FC236}">
                <a16:creationId xmlns:a16="http://schemas.microsoft.com/office/drawing/2014/main" id="{CB50E1F6-EA96-BE4F-9DF8-4C670F849577}"/>
              </a:ext>
            </a:extLst>
          </p:cNvPr>
          <p:cNvSpPr txBox="1"/>
          <p:nvPr/>
        </p:nvSpPr>
        <p:spPr>
          <a:xfrm>
            <a:off x="4048053" y="6379614"/>
            <a:ext cx="456168" cy="246221"/>
          </a:xfrm>
          <a:prstGeom prst="rect">
            <a:avLst/>
          </a:prstGeom>
          <a:noFill/>
        </p:spPr>
        <p:txBody>
          <a:bodyPr wrap="square" rtlCol="0">
            <a:spAutoFit/>
          </a:bodyPr>
          <a:lstStyle/>
          <a:p>
            <a:r>
              <a:rPr lang="en-US" sz="1000">
                <a:latin typeface="Century Gothic" panose="020B0502020202020204" pitchFamily="34" charset="0"/>
              </a:rPr>
              <a:t>0.38</a:t>
            </a:r>
          </a:p>
        </p:txBody>
      </p:sp>
      <p:sp>
        <p:nvSpPr>
          <p:cNvPr id="18" name="TextBox 17">
            <a:extLst>
              <a:ext uri="{FF2B5EF4-FFF2-40B4-BE49-F238E27FC236}">
                <a16:creationId xmlns:a16="http://schemas.microsoft.com/office/drawing/2014/main" id="{B9B47EBA-B242-4D4C-9929-F73AC9D825A3}"/>
              </a:ext>
            </a:extLst>
          </p:cNvPr>
          <p:cNvSpPr txBox="1"/>
          <p:nvPr/>
        </p:nvSpPr>
        <p:spPr>
          <a:xfrm>
            <a:off x="5027117" y="6379613"/>
            <a:ext cx="401317" cy="246221"/>
          </a:xfrm>
          <a:prstGeom prst="rect">
            <a:avLst/>
          </a:prstGeom>
          <a:noFill/>
        </p:spPr>
        <p:txBody>
          <a:bodyPr wrap="square" rtlCol="0">
            <a:spAutoFit/>
          </a:bodyPr>
          <a:lstStyle/>
          <a:p>
            <a:r>
              <a:rPr lang="en-US" sz="1000">
                <a:latin typeface="Century Gothic" panose="020B0502020202020204" pitchFamily="34" charset="0"/>
              </a:rPr>
              <a:t>0.5</a:t>
            </a:r>
          </a:p>
        </p:txBody>
      </p:sp>
    </p:spTree>
    <p:extLst>
      <p:ext uri="{BB962C8B-B14F-4D97-AF65-F5344CB8AC3E}">
        <p14:creationId xmlns:p14="http://schemas.microsoft.com/office/powerpoint/2010/main" val="995807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flower, plant, outdoor, orange&#10;&#10;Description automatically generated">
            <a:extLst>
              <a:ext uri="{FF2B5EF4-FFF2-40B4-BE49-F238E27FC236}">
                <a16:creationId xmlns:a16="http://schemas.microsoft.com/office/drawing/2014/main" id="{15CA101E-3964-4847-8926-5948133ABDFF}"/>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rot="10800000">
            <a:off x="5964133" y="125588"/>
            <a:ext cx="6227863" cy="6583680"/>
          </a:xfrm>
          <a:prstGeom prst="rect">
            <a:avLst/>
          </a:prstGeom>
        </p:spPr>
      </p:pic>
      <p:sp>
        <p:nvSpPr>
          <p:cNvPr id="2" name="TextBox 1">
            <a:extLst>
              <a:ext uri="{FF2B5EF4-FFF2-40B4-BE49-F238E27FC236}">
                <a16:creationId xmlns:a16="http://schemas.microsoft.com/office/drawing/2014/main" id="{EC72C087-155B-42D1-9084-6E160D356003}"/>
              </a:ext>
            </a:extLst>
          </p:cNvPr>
          <p:cNvSpPr txBox="1"/>
          <p:nvPr/>
        </p:nvSpPr>
        <p:spPr>
          <a:xfrm>
            <a:off x="804998" y="798445"/>
            <a:ext cx="4803636" cy="131166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solidFill>
                  <a:srgbClr val="54AEB2"/>
                </a:solidFill>
                <a:latin typeface="Century Gothic"/>
                <a:ea typeface="+mj-ea"/>
                <a:cs typeface="+mj-cs"/>
              </a:rPr>
              <a:t>Conclusions</a:t>
            </a:r>
          </a:p>
        </p:txBody>
      </p:sp>
      <p:sp>
        <p:nvSpPr>
          <p:cNvPr id="6" name="TextBox 5">
            <a:extLst>
              <a:ext uri="{FF2B5EF4-FFF2-40B4-BE49-F238E27FC236}">
                <a16:creationId xmlns:a16="http://schemas.microsoft.com/office/drawing/2014/main" id="{F0F2878B-9BEB-4121-8B80-7A58AA298F1A}"/>
              </a:ext>
            </a:extLst>
          </p:cNvPr>
          <p:cNvSpPr txBox="1"/>
          <p:nvPr/>
        </p:nvSpPr>
        <p:spPr>
          <a:xfrm>
            <a:off x="804997" y="2101696"/>
            <a:ext cx="4706803" cy="378883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342900" indent="-228600">
              <a:lnSpc>
                <a:spcPct val="90000"/>
              </a:lnSpc>
              <a:spcAft>
                <a:spcPts val="600"/>
              </a:spcAft>
              <a:buClr>
                <a:srgbClr val="54AEB2"/>
              </a:buClr>
              <a:buFont typeface="Arial" panose="020B0604020202020204" pitchFamily="34" charset="0"/>
              <a:buChar char="•"/>
            </a:pPr>
            <a:r>
              <a:rPr lang="en-US" sz="2000">
                <a:solidFill>
                  <a:schemeClr val="tx1">
                    <a:lumMod val="75000"/>
                    <a:lumOff val="25000"/>
                  </a:schemeClr>
                </a:solidFill>
                <a:latin typeface="Century Gothic"/>
              </a:rPr>
              <a:t>Nature's Notebook and USA-NPN datasets can give </a:t>
            </a:r>
            <a:r>
              <a:rPr lang="en-US" sz="2000" b="1">
                <a:solidFill>
                  <a:srgbClr val="54AEB2"/>
                </a:solidFill>
                <a:latin typeface="Century Gothic"/>
              </a:rPr>
              <a:t>key insights</a:t>
            </a:r>
            <a:r>
              <a:rPr lang="en-US" sz="2000" b="1">
                <a:solidFill>
                  <a:schemeClr val="tx1">
                    <a:lumMod val="75000"/>
                    <a:lumOff val="25000"/>
                  </a:schemeClr>
                </a:solidFill>
                <a:latin typeface="Century Gothic"/>
              </a:rPr>
              <a:t> </a:t>
            </a:r>
            <a:r>
              <a:rPr lang="en-US" sz="2000">
                <a:solidFill>
                  <a:schemeClr val="tx1">
                    <a:lumMod val="75000"/>
                    <a:lumOff val="25000"/>
                  </a:schemeClr>
                </a:solidFill>
                <a:latin typeface="Century Gothic"/>
              </a:rPr>
              <a:t>into timelines of phenological events</a:t>
            </a:r>
            <a:endParaRPr lang="en-US" sz="2000">
              <a:solidFill>
                <a:schemeClr val="tx1">
                  <a:lumMod val="75000"/>
                  <a:lumOff val="25000"/>
                </a:schemeClr>
              </a:solidFill>
              <a:latin typeface="Century Gothic"/>
              <a:cs typeface="Calibri"/>
            </a:endParaRPr>
          </a:p>
          <a:p>
            <a:pPr marL="342900" indent="-228600">
              <a:lnSpc>
                <a:spcPct val="90000"/>
              </a:lnSpc>
              <a:spcAft>
                <a:spcPts val="600"/>
              </a:spcAft>
              <a:buFont typeface="Arial" panose="020B0604020202020204" pitchFamily="34" charset="0"/>
              <a:buChar char="•"/>
            </a:pPr>
            <a:endParaRPr lang="en-US" sz="2000">
              <a:solidFill>
                <a:schemeClr val="tx1">
                  <a:lumMod val="75000"/>
                  <a:lumOff val="25000"/>
                </a:schemeClr>
              </a:solidFill>
              <a:latin typeface="Century Gothic"/>
              <a:cs typeface="Calibri"/>
            </a:endParaRPr>
          </a:p>
          <a:p>
            <a:pPr marL="342900" indent="-228600">
              <a:lnSpc>
                <a:spcPct val="90000"/>
              </a:lnSpc>
              <a:spcAft>
                <a:spcPts val="600"/>
              </a:spcAft>
              <a:buClr>
                <a:srgbClr val="54AEB2"/>
              </a:buClr>
              <a:buFont typeface="Arial" panose="020B0604020202020204" pitchFamily="34" charset="0"/>
              <a:buChar char="•"/>
            </a:pPr>
            <a:r>
              <a:rPr lang="en-US" sz="2000">
                <a:solidFill>
                  <a:schemeClr val="tx1">
                    <a:lumMod val="75000"/>
                    <a:lumOff val="25000"/>
                  </a:schemeClr>
                </a:solidFill>
                <a:latin typeface="Century Gothic"/>
              </a:rPr>
              <a:t>Pairing of citizen science data with remote sensing helps </a:t>
            </a:r>
            <a:r>
              <a:rPr lang="en-US" sz="2000" b="1">
                <a:solidFill>
                  <a:srgbClr val="54AEB2"/>
                </a:solidFill>
                <a:latin typeface="Century Gothic"/>
              </a:rPr>
              <a:t>define the changes</a:t>
            </a:r>
            <a:r>
              <a:rPr lang="en-US" sz="2000" b="1">
                <a:solidFill>
                  <a:schemeClr val="tx1">
                    <a:lumMod val="75000"/>
                    <a:lumOff val="25000"/>
                  </a:schemeClr>
                </a:solidFill>
                <a:latin typeface="Century Gothic"/>
              </a:rPr>
              <a:t> </a:t>
            </a:r>
            <a:r>
              <a:rPr lang="en-US" sz="2000">
                <a:solidFill>
                  <a:schemeClr val="tx1">
                    <a:lumMod val="75000"/>
                    <a:lumOff val="25000"/>
                  </a:schemeClr>
                </a:solidFill>
                <a:latin typeface="Century Gothic"/>
              </a:rPr>
              <a:t>that are undergoing when we look at NDVI and EVI</a:t>
            </a:r>
            <a:endParaRPr lang="en-US" sz="2000">
              <a:solidFill>
                <a:schemeClr val="tx1">
                  <a:lumMod val="75000"/>
                  <a:lumOff val="25000"/>
                </a:schemeClr>
              </a:solidFill>
              <a:latin typeface="Century Gothic"/>
              <a:cs typeface="Calibri"/>
            </a:endParaRPr>
          </a:p>
          <a:p>
            <a:pPr marL="342900" indent="-228600">
              <a:lnSpc>
                <a:spcPct val="90000"/>
              </a:lnSpc>
              <a:spcAft>
                <a:spcPts val="600"/>
              </a:spcAft>
              <a:buFont typeface="Arial" panose="020B0604020202020204" pitchFamily="34" charset="0"/>
              <a:buChar char="•"/>
            </a:pPr>
            <a:endParaRPr lang="en-US" sz="2000">
              <a:solidFill>
                <a:schemeClr val="tx1">
                  <a:lumMod val="75000"/>
                  <a:lumOff val="25000"/>
                </a:schemeClr>
              </a:solidFill>
              <a:latin typeface="Century Gothic"/>
              <a:cs typeface="Calibri"/>
            </a:endParaRPr>
          </a:p>
          <a:p>
            <a:pPr marL="342900" indent="-228600">
              <a:lnSpc>
                <a:spcPct val="90000"/>
              </a:lnSpc>
              <a:spcAft>
                <a:spcPts val="600"/>
              </a:spcAft>
              <a:buClr>
                <a:srgbClr val="54AEB2"/>
              </a:buClr>
              <a:buFont typeface="Arial" panose="020B0604020202020204" pitchFamily="34" charset="0"/>
              <a:buChar char="•"/>
            </a:pPr>
            <a:r>
              <a:rPr lang="en-US" sz="2000">
                <a:solidFill>
                  <a:schemeClr val="tx1">
                    <a:lumMod val="75000"/>
                    <a:lumOff val="25000"/>
                  </a:schemeClr>
                </a:solidFill>
                <a:latin typeface="Century Gothic"/>
              </a:rPr>
              <a:t>Highly influenced by differences in the </a:t>
            </a:r>
            <a:r>
              <a:rPr lang="en-US" sz="2000" b="1">
                <a:solidFill>
                  <a:srgbClr val="54AEB2"/>
                </a:solidFill>
                <a:latin typeface="Century Gothic"/>
              </a:rPr>
              <a:t>collection methodologies</a:t>
            </a:r>
            <a:endParaRPr lang="en-US" sz="2000">
              <a:solidFill>
                <a:srgbClr val="54AEB2"/>
              </a:solidFill>
              <a:latin typeface="Century Gothic"/>
            </a:endParaRPr>
          </a:p>
        </p:txBody>
      </p:sp>
      <p:sp>
        <p:nvSpPr>
          <p:cNvPr id="13" name="TextBox 12">
            <a:extLst>
              <a:ext uri="{FF2B5EF4-FFF2-40B4-BE49-F238E27FC236}">
                <a16:creationId xmlns:a16="http://schemas.microsoft.com/office/drawing/2014/main" id="{56FC9B27-D3A4-4968-BEBF-A240CA9D755E}"/>
              </a:ext>
            </a:extLst>
          </p:cNvPr>
          <p:cNvSpPr txBox="1"/>
          <p:nvPr/>
        </p:nvSpPr>
        <p:spPr>
          <a:xfrm>
            <a:off x="10171071" y="6395110"/>
            <a:ext cx="2020929" cy="31824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100">
                <a:solidFill>
                  <a:srgbClr val="FFFFFF"/>
                </a:solidFill>
                <a:latin typeface="Century Gothic" panose="020B0502020202020204" pitchFamily="34" charset="0"/>
              </a:rPr>
              <a:t>Credit: Daniel Dominguez</a:t>
            </a:r>
          </a:p>
        </p:txBody>
      </p:sp>
    </p:spTree>
    <p:extLst>
      <p:ext uri="{BB962C8B-B14F-4D97-AF65-F5344CB8AC3E}">
        <p14:creationId xmlns:p14="http://schemas.microsoft.com/office/powerpoint/2010/main" val="3962312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077FF-3250-4624-A07B-55D529B94D38}"/>
              </a:ext>
            </a:extLst>
          </p:cNvPr>
          <p:cNvSpPr txBox="1"/>
          <p:nvPr/>
        </p:nvSpPr>
        <p:spPr>
          <a:xfrm>
            <a:off x="481014" y="327025"/>
            <a:ext cx="5167311" cy="66020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a:solidFill>
                  <a:srgbClr val="54AEB2"/>
                </a:solidFill>
                <a:latin typeface="Century Gothic"/>
                <a:ea typeface="+mj-ea"/>
                <a:cs typeface="+mj-cs"/>
              </a:rPr>
              <a:t>Future Work</a:t>
            </a:r>
          </a:p>
        </p:txBody>
      </p:sp>
      <p:sp>
        <p:nvSpPr>
          <p:cNvPr id="3" name="TextBox 2">
            <a:extLst>
              <a:ext uri="{FF2B5EF4-FFF2-40B4-BE49-F238E27FC236}">
                <a16:creationId xmlns:a16="http://schemas.microsoft.com/office/drawing/2014/main" id="{3EE2DDD3-6456-4F63-9B7A-8D3286D97B25}"/>
              </a:ext>
            </a:extLst>
          </p:cNvPr>
          <p:cNvSpPr txBox="1"/>
          <p:nvPr/>
        </p:nvSpPr>
        <p:spPr>
          <a:xfrm>
            <a:off x="554225" y="1708620"/>
            <a:ext cx="5167311" cy="339276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228600">
              <a:lnSpc>
                <a:spcPct val="90000"/>
              </a:lnSpc>
              <a:spcAft>
                <a:spcPts val="600"/>
              </a:spcAft>
              <a:buClr>
                <a:srgbClr val="54AEB2"/>
              </a:buClr>
              <a:buFont typeface="Arial" panose="020B0604020202020204" pitchFamily="34" charset="0"/>
              <a:buChar char="•"/>
            </a:pPr>
            <a:r>
              <a:rPr lang="en-US" sz="2000">
                <a:solidFill>
                  <a:schemeClr val="tx1">
                    <a:lumMod val="75000"/>
                    <a:lumOff val="25000"/>
                  </a:schemeClr>
                </a:solidFill>
                <a:latin typeface="Century Gothic"/>
              </a:rPr>
              <a:t>Create “</a:t>
            </a:r>
            <a:r>
              <a:rPr lang="en-US" sz="2000" b="1">
                <a:solidFill>
                  <a:srgbClr val="54AEB2"/>
                </a:solidFill>
                <a:latin typeface="Century Gothic"/>
              </a:rPr>
              <a:t>data-rich</a:t>
            </a:r>
            <a:r>
              <a:rPr lang="en-US" sz="2000">
                <a:solidFill>
                  <a:schemeClr val="tx1">
                    <a:lumMod val="75000"/>
                    <a:lumOff val="25000"/>
                  </a:schemeClr>
                </a:solidFill>
                <a:latin typeface="Century Gothic"/>
              </a:rPr>
              <a:t>” sites </a:t>
            </a:r>
          </a:p>
          <a:p>
            <a:pPr marL="742950" lvl="1" indent="-228600">
              <a:lnSpc>
                <a:spcPct val="90000"/>
              </a:lnSpc>
              <a:spcAft>
                <a:spcPts val="600"/>
              </a:spcAft>
              <a:buClr>
                <a:srgbClr val="54AEB2"/>
              </a:buClr>
              <a:buFont typeface="Arial" panose="020B0604020202020204" pitchFamily="34" charset="0"/>
              <a:buChar char="•"/>
            </a:pPr>
            <a:r>
              <a:rPr lang="en-US" sz="2000">
                <a:solidFill>
                  <a:schemeClr val="tx1">
                    <a:lumMod val="75000"/>
                    <a:lumOff val="25000"/>
                  </a:schemeClr>
                </a:solidFill>
                <a:latin typeface="Century Gothic"/>
              </a:rPr>
              <a:t>Log data continuously to fill gaps</a:t>
            </a:r>
          </a:p>
          <a:p>
            <a:pPr marL="285750" indent="-228600">
              <a:lnSpc>
                <a:spcPct val="90000"/>
              </a:lnSpc>
              <a:spcAft>
                <a:spcPts val="600"/>
              </a:spcAft>
              <a:buClr>
                <a:srgbClr val="54AEB2"/>
              </a:buClr>
              <a:buFont typeface="Arial" panose="020B0604020202020204" pitchFamily="34" charset="0"/>
              <a:buChar char="•"/>
            </a:pPr>
            <a:endParaRPr lang="en-US" sz="2000">
              <a:solidFill>
                <a:schemeClr val="tx1">
                  <a:lumMod val="75000"/>
                  <a:lumOff val="25000"/>
                </a:schemeClr>
              </a:solidFill>
              <a:latin typeface="Century Gothic"/>
            </a:endParaRPr>
          </a:p>
          <a:p>
            <a:pPr marL="285750" indent="-228600">
              <a:lnSpc>
                <a:spcPct val="90000"/>
              </a:lnSpc>
              <a:spcAft>
                <a:spcPts val="600"/>
              </a:spcAft>
              <a:buClr>
                <a:srgbClr val="54AEB2"/>
              </a:buClr>
              <a:buFont typeface="Arial" panose="020B0604020202020204" pitchFamily="34" charset="0"/>
              <a:buChar char="•"/>
            </a:pPr>
            <a:r>
              <a:rPr lang="en-US" sz="2000">
                <a:solidFill>
                  <a:schemeClr val="tx1">
                    <a:lumMod val="75000"/>
                    <a:lumOff val="25000"/>
                  </a:schemeClr>
                </a:solidFill>
                <a:latin typeface="Century Gothic"/>
              </a:rPr>
              <a:t>Increase accuracy of use with remote sensing</a:t>
            </a:r>
          </a:p>
          <a:p>
            <a:pPr marL="742950" lvl="1" indent="-228600">
              <a:lnSpc>
                <a:spcPct val="90000"/>
              </a:lnSpc>
              <a:spcAft>
                <a:spcPts val="600"/>
              </a:spcAft>
              <a:buClr>
                <a:srgbClr val="54AEB2"/>
              </a:buClr>
              <a:buFont typeface="Arial" panose="020B0604020202020204" pitchFamily="34" charset="0"/>
              <a:buChar char="•"/>
            </a:pPr>
            <a:r>
              <a:rPr lang="en-US" sz="2000" b="1">
                <a:solidFill>
                  <a:srgbClr val="54AEB2"/>
                </a:solidFill>
                <a:latin typeface="Century Gothic"/>
              </a:rPr>
              <a:t>Draw a polygon</a:t>
            </a:r>
            <a:r>
              <a:rPr lang="en-US" sz="2000">
                <a:solidFill>
                  <a:schemeClr val="tx1">
                    <a:lumMod val="75000"/>
                    <a:lumOff val="25000"/>
                  </a:schemeClr>
                </a:solidFill>
                <a:latin typeface="Century Gothic"/>
              </a:rPr>
              <a:t> around dominant target species</a:t>
            </a:r>
          </a:p>
          <a:p>
            <a:pPr marL="285750" indent="-228600">
              <a:lnSpc>
                <a:spcPct val="90000"/>
              </a:lnSpc>
              <a:spcAft>
                <a:spcPts val="600"/>
              </a:spcAft>
              <a:buClr>
                <a:srgbClr val="54AEB2"/>
              </a:buClr>
              <a:buFont typeface="Arial" panose="020B0604020202020204" pitchFamily="34" charset="0"/>
              <a:buChar char="•"/>
            </a:pPr>
            <a:endParaRPr lang="en-US" sz="2000">
              <a:solidFill>
                <a:schemeClr val="tx1">
                  <a:lumMod val="75000"/>
                  <a:lumOff val="25000"/>
                </a:schemeClr>
              </a:solidFill>
              <a:latin typeface="Century Gothic"/>
            </a:endParaRPr>
          </a:p>
          <a:p>
            <a:pPr marL="285750" indent="-228600">
              <a:lnSpc>
                <a:spcPct val="90000"/>
              </a:lnSpc>
              <a:spcAft>
                <a:spcPts val="600"/>
              </a:spcAft>
              <a:buClr>
                <a:srgbClr val="54AEB2"/>
              </a:buClr>
              <a:buFont typeface="Arial" panose="020B0604020202020204" pitchFamily="34" charset="0"/>
              <a:buChar char="•"/>
            </a:pPr>
            <a:r>
              <a:rPr lang="en-US" sz="2000" b="1">
                <a:solidFill>
                  <a:srgbClr val="54AEB2"/>
                </a:solidFill>
                <a:latin typeface="Century Gothic"/>
              </a:rPr>
              <a:t>Continue</a:t>
            </a:r>
            <a:r>
              <a:rPr lang="en-US" sz="2000">
                <a:solidFill>
                  <a:srgbClr val="54AEB2"/>
                </a:solidFill>
                <a:latin typeface="Century Gothic"/>
              </a:rPr>
              <a:t> </a:t>
            </a:r>
            <a:r>
              <a:rPr lang="en-US" sz="2000" b="1">
                <a:solidFill>
                  <a:srgbClr val="54AEB2"/>
                </a:solidFill>
                <a:latin typeface="Century Gothic"/>
              </a:rPr>
              <a:t>collecting</a:t>
            </a:r>
            <a:r>
              <a:rPr lang="en-US" sz="2000">
                <a:solidFill>
                  <a:srgbClr val="54AEB2"/>
                </a:solidFill>
                <a:latin typeface="Century Gothic"/>
              </a:rPr>
              <a:t> </a:t>
            </a:r>
            <a:r>
              <a:rPr lang="en-US" sz="2000" b="1">
                <a:solidFill>
                  <a:srgbClr val="54AEB2"/>
                </a:solidFill>
                <a:latin typeface="Century Gothic"/>
              </a:rPr>
              <a:t>data</a:t>
            </a:r>
            <a:r>
              <a:rPr lang="en-US" sz="2000">
                <a:solidFill>
                  <a:srgbClr val="54AEB2"/>
                </a:solidFill>
                <a:latin typeface="Century Gothic"/>
              </a:rPr>
              <a:t>!</a:t>
            </a:r>
          </a:p>
          <a:p>
            <a:pPr indent="-228600">
              <a:lnSpc>
                <a:spcPct val="90000"/>
              </a:lnSpc>
              <a:spcAft>
                <a:spcPts val="600"/>
              </a:spcAft>
              <a:buFont typeface="Arial" panose="020B0604020202020204" pitchFamily="34" charset="0"/>
              <a:buChar char="•"/>
            </a:pPr>
            <a:endParaRPr lang="en-US" sz="2000">
              <a:latin typeface="Century Gothic"/>
            </a:endParaRPr>
          </a:p>
        </p:txBody>
      </p:sp>
      <p:pic>
        <p:nvPicPr>
          <p:cNvPr id="4" name="Picture 4">
            <a:extLst>
              <a:ext uri="{FF2B5EF4-FFF2-40B4-BE49-F238E27FC236}">
                <a16:creationId xmlns:a16="http://schemas.microsoft.com/office/drawing/2014/main" id="{585190CB-6428-4969-AD59-5CEA7F0612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b="-1"/>
          <a:stretch/>
        </p:blipFill>
        <p:spPr>
          <a:xfrm>
            <a:off x="5841851" y="119270"/>
            <a:ext cx="6350149" cy="6596775"/>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5" name="TextBox 4">
            <a:extLst>
              <a:ext uri="{FF2B5EF4-FFF2-40B4-BE49-F238E27FC236}">
                <a16:creationId xmlns:a16="http://schemas.microsoft.com/office/drawing/2014/main" id="{17421D40-2639-4913-B13C-AB0AAE6BA177}"/>
              </a:ext>
            </a:extLst>
          </p:cNvPr>
          <p:cNvSpPr txBox="1"/>
          <p:nvPr/>
        </p:nvSpPr>
        <p:spPr>
          <a:xfrm>
            <a:off x="10171071" y="6397796"/>
            <a:ext cx="2020929" cy="31824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100">
                <a:solidFill>
                  <a:srgbClr val="FFFFFF"/>
                </a:solidFill>
                <a:latin typeface="Century Gothic" panose="020B0502020202020204" pitchFamily="34" charset="0"/>
              </a:rPr>
              <a:t>Credit: Brenna Challis</a:t>
            </a:r>
          </a:p>
        </p:txBody>
      </p:sp>
    </p:spTree>
    <p:extLst>
      <p:ext uri="{BB962C8B-B14F-4D97-AF65-F5344CB8AC3E}">
        <p14:creationId xmlns:p14="http://schemas.microsoft.com/office/powerpoint/2010/main" val="3948800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326882-3EEA-4053-A38A-56657F3F1076}"/>
              </a:ext>
            </a:extLst>
          </p:cNvPr>
          <p:cNvSpPr txBox="1">
            <a:spLocks/>
          </p:cNvSpPr>
          <p:nvPr/>
        </p:nvSpPr>
        <p:spPr>
          <a:xfrm>
            <a:off x="495300" y="778189"/>
            <a:ext cx="6839997" cy="1063869"/>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54AEB2"/>
                </a:solidFill>
                <a:latin typeface="Century Gothic"/>
              </a:rPr>
              <a:t>Citizen Science in the Colorado Basin </a:t>
            </a:r>
            <a:endParaRPr lang="en-US"/>
          </a:p>
        </p:txBody>
      </p:sp>
      <p:sp>
        <p:nvSpPr>
          <p:cNvPr id="2" name="Rectangle 1">
            <a:extLst>
              <a:ext uri="{FF2B5EF4-FFF2-40B4-BE49-F238E27FC236}">
                <a16:creationId xmlns:a16="http://schemas.microsoft.com/office/drawing/2014/main" id="{1EA5C274-030A-48F1-92B1-33098E0F447E}"/>
              </a:ext>
            </a:extLst>
          </p:cNvPr>
          <p:cNvSpPr/>
          <p:nvPr/>
        </p:nvSpPr>
        <p:spPr>
          <a:xfrm>
            <a:off x="495300" y="2354462"/>
            <a:ext cx="5449150" cy="3406061"/>
          </a:xfrm>
          <a:prstGeom prst="rect">
            <a:avLst/>
          </a:prstGeom>
        </p:spPr>
        <p:txBody>
          <a:bodyPr wrap="square" lIns="91440" tIns="45720" rIns="91440" bIns="45720" anchor="t">
            <a:spAutoFit/>
          </a:bodyPr>
          <a:lstStyle/>
          <a:p>
            <a:pPr marL="285750" indent="-285750">
              <a:lnSpc>
                <a:spcPct val="90000"/>
              </a:lnSpc>
              <a:spcBef>
                <a:spcPts val="1000"/>
              </a:spcBef>
              <a:spcAft>
                <a:spcPts val="600"/>
              </a:spcAft>
              <a:buClr>
                <a:srgbClr val="54AEB2"/>
              </a:buClr>
              <a:buFont typeface="Arial,Sans-Serif"/>
              <a:buChar char="•"/>
            </a:pPr>
            <a:r>
              <a:rPr lang="en-US" sz="2000">
                <a:solidFill>
                  <a:schemeClr val="tx1">
                    <a:lumMod val="75000"/>
                    <a:lumOff val="25000"/>
                  </a:schemeClr>
                </a:solidFill>
                <a:latin typeface="Century Gothic"/>
                <a:ea typeface="+mn-lt"/>
                <a:cs typeface="+mn-lt"/>
              </a:rPr>
              <a:t>More than 240,000 square miles that include:</a:t>
            </a:r>
            <a:endParaRPr lang="en-US" sz="2000">
              <a:solidFill>
                <a:schemeClr val="tx1">
                  <a:lumMod val="75000"/>
                  <a:lumOff val="25000"/>
                </a:schemeClr>
              </a:solidFill>
              <a:latin typeface="Calibri" panose="020F0502020204030204"/>
              <a:ea typeface="+mn-lt"/>
              <a:cs typeface="+mn-lt"/>
            </a:endParaRPr>
          </a:p>
          <a:p>
            <a:pPr marL="742950" lvl="1" indent="-285750">
              <a:lnSpc>
                <a:spcPct val="90000"/>
              </a:lnSpc>
              <a:spcBef>
                <a:spcPts val="1000"/>
              </a:spcBef>
              <a:spcAft>
                <a:spcPts val="600"/>
              </a:spcAft>
              <a:buClr>
                <a:srgbClr val="54AEB2"/>
              </a:buClr>
              <a:buFont typeface="Arial,Sans-Serif"/>
              <a:buChar char="•"/>
            </a:pPr>
            <a:r>
              <a:rPr lang="en-US" sz="2000">
                <a:solidFill>
                  <a:schemeClr val="tx1">
                    <a:lumMod val="75000"/>
                    <a:lumOff val="25000"/>
                  </a:schemeClr>
                </a:solidFill>
                <a:latin typeface="Century Gothic"/>
                <a:ea typeface="+mn-lt"/>
                <a:cs typeface="+mn-lt"/>
              </a:rPr>
              <a:t>12 ecologically distinct regions</a:t>
            </a:r>
            <a:endParaRPr lang="en-US" sz="2000">
              <a:solidFill>
                <a:schemeClr val="tx1">
                  <a:lumMod val="75000"/>
                  <a:lumOff val="25000"/>
                </a:schemeClr>
              </a:solidFill>
              <a:latin typeface="Calibri" panose="020F0502020204030204"/>
              <a:ea typeface="+mn-lt"/>
              <a:cs typeface="+mn-lt"/>
            </a:endParaRPr>
          </a:p>
          <a:p>
            <a:pPr marL="742950" lvl="1" indent="-285750">
              <a:lnSpc>
                <a:spcPct val="90000"/>
              </a:lnSpc>
              <a:spcBef>
                <a:spcPts val="1000"/>
              </a:spcBef>
              <a:spcAft>
                <a:spcPts val="600"/>
              </a:spcAft>
              <a:buClr>
                <a:srgbClr val="54AEB2"/>
              </a:buClr>
              <a:buFont typeface="Arial,Sans-Serif"/>
              <a:buChar char="•"/>
            </a:pPr>
            <a:r>
              <a:rPr lang="en-US" sz="2000">
                <a:solidFill>
                  <a:schemeClr val="tx1">
                    <a:lumMod val="75000"/>
                    <a:lumOff val="25000"/>
                  </a:schemeClr>
                </a:solidFill>
                <a:latin typeface="Century Gothic"/>
                <a:ea typeface="+mn-lt"/>
                <a:cs typeface="+mn-lt"/>
              </a:rPr>
              <a:t>Critical native vegetation threatened by invasive species</a:t>
            </a:r>
            <a:endParaRPr lang="en-US" sz="2000">
              <a:solidFill>
                <a:schemeClr val="tx1">
                  <a:lumMod val="75000"/>
                  <a:lumOff val="25000"/>
                </a:schemeClr>
              </a:solidFill>
              <a:latin typeface="Calibri" panose="020F0502020204030204"/>
              <a:ea typeface="+mn-lt"/>
              <a:cs typeface="+mn-lt"/>
            </a:endParaRPr>
          </a:p>
          <a:p>
            <a:pPr marL="742950" lvl="1" indent="-285750">
              <a:lnSpc>
                <a:spcPct val="90000"/>
              </a:lnSpc>
              <a:spcBef>
                <a:spcPts val="1000"/>
              </a:spcBef>
              <a:spcAft>
                <a:spcPts val="600"/>
              </a:spcAft>
              <a:buClr>
                <a:srgbClr val="54AEB2"/>
              </a:buClr>
              <a:buFont typeface="Arial,Sans-Serif"/>
              <a:buChar char="•"/>
            </a:pPr>
            <a:r>
              <a:rPr lang="en-US" sz="2000">
                <a:solidFill>
                  <a:schemeClr val="tx1">
                    <a:lumMod val="75000"/>
                    <a:lumOff val="25000"/>
                  </a:schemeClr>
                </a:solidFill>
                <a:latin typeface="Century Gothic"/>
                <a:ea typeface="+mn-lt"/>
                <a:cs typeface="+mn-lt"/>
              </a:rPr>
              <a:t>Riparian zones provide wildlife habitats, bank stabilization, and water purification</a:t>
            </a:r>
          </a:p>
          <a:p>
            <a:pPr lvl="1">
              <a:lnSpc>
                <a:spcPct val="90000"/>
              </a:lnSpc>
              <a:spcBef>
                <a:spcPts val="1000"/>
              </a:spcBef>
              <a:spcAft>
                <a:spcPts val="600"/>
              </a:spcAft>
              <a:buClr>
                <a:srgbClr val="54AEB2"/>
              </a:buClr>
            </a:pPr>
            <a:endParaRPr lang="en-US" sz="2000">
              <a:solidFill>
                <a:srgbClr val="000000"/>
              </a:solidFill>
              <a:latin typeface="Century Gothic" panose="020F0302020204030204"/>
              <a:cs typeface="Calibri"/>
            </a:endParaRPr>
          </a:p>
        </p:txBody>
      </p:sp>
      <p:pic>
        <p:nvPicPr>
          <p:cNvPr id="10" name="Picture 9">
            <a:extLst>
              <a:ext uri="{FF2B5EF4-FFF2-40B4-BE49-F238E27FC236}">
                <a16:creationId xmlns:a16="http://schemas.microsoft.com/office/drawing/2014/main" id="{8E1E7395-EDAB-8F4E-8978-9931337C6B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06"/>
          <a:stretch/>
        </p:blipFill>
        <p:spPr>
          <a:xfrm rot="5400000">
            <a:off x="5744543" y="3572030"/>
            <a:ext cx="3029604" cy="3333750"/>
          </a:xfrm>
          <a:prstGeom prst="rect">
            <a:avLst/>
          </a:prstGeom>
        </p:spPr>
      </p:pic>
      <p:pic>
        <p:nvPicPr>
          <p:cNvPr id="11" name="Picture 10">
            <a:extLst>
              <a:ext uri="{FF2B5EF4-FFF2-40B4-BE49-F238E27FC236}">
                <a16:creationId xmlns:a16="http://schemas.microsoft.com/office/drawing/2014/main" id="{0718511F-08EF-7A47-ABE0-90DC4E5DA7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898928" y="1706036"/>
            <a:ext cx="5374658" cy="3023245"/>
          </a:xfrm>
          <a:prstGeom prst="rect">
            <a:avLst/>
          </a:prstGeom>
        </p:spPr>
      </p:pic>
      <p:pic>
        <p:nvPicPr>
          <p:cNvPr id="13" name="Picture 12">
            <a:extLst>
              <a:ext uri="{FF2B5EF4-FFF2-40B4-BE49-F238E27FC236}">
                <a16:creationId xmlns:a16="http://schemas.microsoft.com/office/drawing/2014/main" id="{D9651056-CF94-8241-BDD9-A31C10EE21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5784652" y="470386"/>
            <a:ext cx="3499656" cy="2743345"/>
          </a:xfrm>
          <a:prstGeom prst="rect">
            <a:avLst/>
          </a:prstGeom>
        </p:spPr>
      </p:pic>
      <p:sp>
        <p:nvSpPr>
          <p:cNvPr id="4" name="TextBox 3">
            <a:extLst>
              <a:ext uri="{FF2B5EF4-FFF2-40B4-BE49-F238E27FC236}">
                <a16:creationId xmlns:a16="http://schemas.microsoft.com/office/drawing/2014/main" id="{4002C513-BE68-4378-BEAA-34598E99A103}"/>
              </a:ext>
            </a:extLst>
          </p:cNvPr>
          <p:cNvSpPr txBox="1"/>
          <p:nvPr/>
        </p:nvSpPr>
        <p:spPr>
          <a:xfrm>
            <a:off x="9001227" y="5981106"/>
            <a:ext cx="18423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Credit: Kathy </a:t>
            </a:r>
            <a:r>
              <a:rPr lang="en-US" sz="1200" err="1">
                <a:solidFill>
                  <a:schemeClr val="tx1">
                    <a:lumMod val="75000"/>
                    <a:lumOff val="25000"/>
                  </a:schemeClr>
                </a:solidFill>
                <a:latin typeface="Century Gothic"/>
              </a:rPr>
              <a:t>Balman</a:t>
            </a:r>
            <a:endParaRPr lang="en-US" sz="1200">
              <a:solidFill>
                <a:schemeClr val="tx1">
                  <a:lumMod val="75000"/>
                  <a:lumOff val="25000"/>
                </a:schemeClr>
              </a:solidFill>
              <a:latin typeface="Century Gothic"/>
            </a:endParaRPr>
          </a:p>
        </p:txBody>
      </p:sp>
    </p:spTree>
    <p:extLst>
      <p:ext uri="{BB962C8B-B14F-4D97-AF65-F5344CB8AC3E}">
        <p14:creationId xmlns:p14="http://schemas.microsoft.com/office/powerpoint/2010/main" val="263468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A6FDB4-970D-41C4-867E-B4B67E554B32}"/>
              </a:ext>
            </a:extLst>
          </p:cNvPr>
          <p:cNvSpPr txBox="1"/>
          <p:nvPr/>
        </p:nvSpPr>
        <p:spPr>
          <a:xfrm>
            <a:off x="315310" y="1129635"/>
            <a:ext cx="5943600" cy="4727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ea typeface="+mn-lt"/>
                <a:cs typeface="+mn-lt"/>
              </a:rPr>
              <a:t>Advisors:</a:t>
            </a:r>
          </a:p>
          <a:p>
            <a:pPr algn="ctr"/>
            <a:endParaRPr lang="en-US" sz="2000">
              <a:solidFill>
                <a:schemeClr val="tx1">
                  <a:lumMod val="75000"/>
                  <a:lumOff val="25000"/>
                </a:schemeClr>
              </a:solidFill>
              <a:latin typeface="Century Gothic"/>
              <a:ea typeface="+mn-lt"/>
              <a:cs typeface="+mn-lt"/>
            </a:endParaRPr>
          </a:p>
          <a:p>
            <a:pPr algn="ctr"/>
            <a:r>
              <a:rPr lang="en-US" sz="2000" b="1" i="1">
                <a:solidFill>
                  <a:schemeClr val="tx1">
                    <a:lumMod val="75000"/>
                    <a:lumOff val="25000"/>
                  </a:schemeClr>
                </a:solidFill>
                <a:latin typeface="Century Gothic"/>
                <a:ea typeface="+mn-lt"/>
                <a:cs typeface="+mn-lt"/>
              </a:rPr>
              <a:t>Colorado State University, Natural Resource Ecology Lab</a:t>
            </a:r>
          </a:p>
          <a:p>
            <a:pPr algn="ctr">
              <a:lnSpc>
                <a:spcPct val="150000"/>
              </a:lnSpc>
            </a:pPr>
            <a:r>
              <a:rPr lang="en-US" sz="2000">
                <a:solidFill>
                  <a:schemeClr val="tx1">
                    <a:lumMod val="75000"/>
                    <a:lumOff val="25000"/>
                  </a:schemeClr>
                </a:solidFill>
                <a:latin typeface="Century Gothic"/>
                <a:ea typeface="+mn-lt"/>
                <a:cs typeface="+mn-lt"/>
              </a:rPr>
              <a:t>Dr. Paul Evangelista</a:t>
            </a:r>
          </a:p>
          <a:p>
            <a:pPr algn="ctr">
              <a:lnSpc>
                <a:spcPct val="150000"/>
              </a:lnSpc>
            </a:pPr>
            <a:r>
              <a:rPr lang="en-US" sz="2000">
                <a:solidFill>
                  <a:schemeClr val="tx1">
                    <a:lumMod val="75000"/>
                    <a:lumOff val="25000"/>
                  </a:schemeClr>
                </a:solidFill>
                <a:latin typeface="Century Gothic"/>
                <a:ea typeface="+mn-lt"/>
                <a:cs typeface="+mn-lt"/>
              </a:rPr>
              <a:t>Dr. Tony Vorster</a:t>
            </a:r>
          </a:p>
          <a:p>
            <a:pPr algn="ctr">
              <a:lnSpc>
                <a:spcPct val="150000"/>
              </a:lnSpc>
            </a:pPr>
            <a:r>
              <a:rPr lang="en-US" sz="2000">
                <a:solidFill>
                  <a:schemeClr val="tx1">
                    <a:lumMod val="75000"/>
                    <a:lumOff val="25000"/>
                  </a:schemeClr>
                </a:solidFill>
                <a:latin typeface="Century Gothic"/>
                <a:ea typeface="+mn-lt"/>
                <a:cs typeface="+mn-lt"/>
              </a:rPr>
              <a:t>Nicholas Young</a:t>
            </a:r>
          </a:p>
          <a:p>
            <a:pPr algn="ctr">
              <a:lnSpc>
                <a:spcPct val="150000"/>
              </a:lnSpc>
            </a:pPr>
            <a:r>
              <a:rPr lang="en-US" sz="2000" err="1">
                <a:solidFill>
                  <a:schemeClr val="tx1">
                    <a:lumMod val="75000"/>
                    <a:lumOff val="25000"/>
                  </a:schemeClr>
                </a:solidFill>
                <a:latin typeface="Century Gothic"/>
                <a:ea typeface="+mn-lt"/>
                <a:cs typeface="+mn-lt"/>
              </a:rPr>
              <a:t>Peder</a:t>
            </a:r>
            <a:r>
              <a:rPr lang="en-US" sz="2000">
                <a:solidFill>
                  <a:schemeClr val="tx1">
                    <a:lumMod val="75000"/>
                    <a:lumOff val="25000"/>
                  </a:schemeClr>
                </a:solidFill>
                <a:latin typeface="Century Gothic"/>
                <a:ea typeface="+mn-lt"/>
                <a:cs typeface="+mn-lt"/>
              </a:rPr>
              <a:t> </a:t>
            </a:r>
            <a:r>
              <a:rPr lang="en-US" sz="2000" err="1">
                <a:solidFill>
                  <a:schemeClr val="tx1">
                    <a:lumMod val="75000"/>
                    <a:lumOff val="25000"/>
                  </a:schemeClr>
                </a:solidFill>
                <a:latin typeface="Century Gothic"/>
                <a:ea typeface="+mn-lt"/>
                <a:cs typeface="+mn-lt"/>
              </a:rPr>
              <a:t>Engelstad</a:t>
            </a:r>
            <a:endParaRPr lang="en-US" sz="2000">
              <a:solidFill>
                <a:schemeClr val="tx1">
                  <a:lumMod val="75000"/>
                  <a:lumOff val="25000"/>
                </a:schemeClr>
              </a:solidFill>
              <a:latin typeface="Century Gothic"/>
              <a:ea typeface="+mn-lt"/>
              <a:cs typeface="+mn-lt"/>
            </a:endParaRPr>
          </a:p>
          <a:p>
            <a:pPr algn="ctr">
              <a:lnSpc>
                <a:spcPct val="150000"/>
              </a:lnSpc>
            </a:pPr>
            <a:r>
              <a:rPr lang="en-US" sz="2000">
                <a:solidFill>
                  <a:schemeClr val="tx1">
                    <a:lumMod val="75000"/>
                    <a:lumOff val="25000"/>
                  </a:schemeClr>
                </a:solidFill>
                <a:latin typeface="Century Gothic"/>
                <a:ea typeface="+mn-lt"/>
                <a:cs typeface="+mn-lt"/>
              </a:rPr>
              <a:t>Brian Woodward</a:t>
            </a:r>
          </a:p>
          <a:p>
            <a:pPr algn="ctr">
              <a:spcBef>
                <a:spcPts val="600"/>
              </a:spcBef>
            </a:pPr>
            <a:r>
              <a:rPr lang="en-US" sz="2000" b="1" i="1">
                <a:solidFill>
                  <a:schemeClr val="tx1">
                    <a:lumMod val="75000"/>
                    <a:lumOff val="25000"/>
                  </a:schemeClr>
                </a:solidFill>
                <a:latin typeface="Century Gothic"/>
                <a:ea typeface="+mn-lt"/>
                <a:cs typeface="+mn-lt"/>
              </a:rPr>
              <a:t>United States Geological Survey, Fort Collins Science Center</a:t>
            </a:r>
          </a:p>
          <a:p>
            <a:pPr algn="ctr">
              <a:lnSpc>
                <a:spcPct val="150000"/>
              </a:lnSpc>
            </a:pPr>
            <a:r>
              <a:rPr lang="en-US" sz="2000">
                <a:solidFill>
                  <a:schemeClr val="tx1">
                    <a:lumMod val="75000"/>
                    <a:lumOff val="25000"/>
                  </a:schemeClr>
                </a:solidFill>
                <a:latin typeface="Century Gothic"/>
                <a:ea typeface="+mn-lt"/>
                <a:cs typeface="+mn-lt"/>
              </a:rPr>
              <a:t>Dr. Catherine </a:t>
            </a:r>
            <a:r>
              <a:rPr lang="en-US" sz="2000" err="1">
                <a:solidFill>
                  <a:schemeClr val="tx1">
                    <a:lumMod val="75000"/>
                    <a:lumOff val="25000"/>
                  </a:schemeClr>
                </a:solidFill>
                <a:latin typeface="Century Gothic"/>
                <a:ea typeface="+mn-lt"/>
                <a:cs typeface="+mn-lt"/>
              </a:rPr>
              <a:t>Jarnevich</a:t>
            </a:r>
            <a:endParaRPr lang="en-US" sz="2000">
              <a:solidFill>
                <a:schemeClr val="tx1">
                  <a:lumMod val="75000"/>
                  <a:lumOff val="25000"/>
                </a:schemeClr>
              </a:solidFill>
              <a:latin typeface="Century Gothic"/>
              <a:ea typeface="+mn-lt"/>
              <a:cs typeface="+mn-lt"/>
            </a:endParaRPr>
          </a:p>
        </p:txBody>
      </p:sp>
      <p:sp>
        <p:nvSpPr>
          <p:cNvPr id="3" name="TextBox 2">
            <a:extLst>
              <a:ext uri="{FF2B5EF4-FFF2-40B4-BE49-F238E27FC236}">
                <a16:creationId xmlns:a16="http://schemas.microsoft.com/office/drawing/2014/main" id="{BD121AEA-EBBA-A849-92B8-514FB7CC1467}"/>
              </a:ext>
            </a:extLst>
          </p:cNvPr>
          <p:cNvSpPr txBox="1"/>
          <p:nvPr/>
        </p:nvSpPr>
        <p:spPr>
          <a:xfrm>
            <a:off x="6258910" y="1129635"/>
            <a:ext cx="554684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Project Partners:</a:t>
            </a:r>
          </a:p>
          <a:p>
            <a:pPr algn="ctr"/>
            <a:endParaRPr lang="en-US" sz="2000" b="1">
              <a:solidFill>
                <a:schemeClr val="tx1">
                  <a:lumMod val="75000"/>
                  <a:lumOff val="25000"/>
                </a:schemeClr>
              </a:solidFill>
              <a:latin typeface="Century Gothic"/>
              <a:cs typeface="Calibri"/>
            </a:endParaRPr>
          </a:p>
          <a:p>
            <a:pPr algn="ctr"/>
            <a:r>
              <a:rPr lang="en-US" sz="2000">
                <a:solidFill>
                  <a:schemeClr val="tx1">
                    <a:lumMod val="75000"/>
                    <a:lumOff val="25000"/>
                  </a:schemeClr>
                </a:solidFill>
                <a:latin typeface="Century Gothic"/>
                <a:ea typeface="+mn-lt"/>
                <a:cs typeface="+mn-lt"/>
              </a:rPr>
              <a:t>Dr. Theresa Cummins, USA National Phenology Network</a:t>
            </a:r>
          </a:p>
          <a:p>
            <a:pPr algn="ctr">
              <a:spcBef>
                <a:spcPts val="1200"/>
              </a:spcBef>
            </a:pPr>
            <a:r>
              <a:rPr lang="en-US" sz="2000">
                <a:solidFill>
                  <a:schemeClr val="tx1">
                    <a:lumMod val="75000"/>
                    <a:lumOff val="25000"/>
                  </a:schemeClr>
                </a:solidFill>
                <a:latin typeface="Century Gothic"/>
                <a:ea typeface="+mn-lt"/>
                <a:cs typeface="+mn-lt"/>
              </a:rPr>
              <a:t>Dr. Janet S. </a:t>
            </a:r>
            <a:r>
              <a:rPr lang="en-US" sz="2000" err="1">
                <a:solidFill>
                  <a:schemeClr val="tx1">
                    <a:lumMod val="75000"/>
                    <a:lumOff val="25000"/>
                  </a:schemeClr>
                </a:solidFill>
                <a:latin typeface="Century Gothic"/>
                <a:ea typeface="+mn-lt"/>
                <a:cs typeface="+mn-lt"/>
              </a:rPr>
              <a:t>Prevéy</a:t>
            </a:r>
            <a:r>
              <a:rPr lang="en-US" sz="2000">
                <a:solidFill>
                  <a:schemeClr val="tx1">
                    <a:lumMod val="75000"/>
                    <a:lumOff val="25000"/>
                  </a:schemeClr>
                </a:solidFill>
                <a:latin typeface="Century Gothic"/>
                <a:ea typeface="+mn-lt"/>
                <a:cs typeface="+mn-lt"/>
              </a:rPr>
              <a:t>, USGS, Fort Collins Science Center</a:t>
            </a:r>
          </a:p>
          <a:p>
            <a:pPr algn="ctr">
              <a:spcBef>
                <a:spcPts val="1200"/>
              </a:spcBef>
            </a:pPr>
            <a:r>
              <a:rPr lang="en-US" sz="2000">
                <a:solidFill>
                  <a:schemeClr val="tx1">
                    <a:lumMod val="75000"/>
                    <a:lumOff val="25000"/>
                  </a:schemeClr>
                </a:solidFill>
                <a:latin typeface="Century Gothic"/>
                <a:ea typeface="+mn-lt"/>
                <a:cs typeface="+mn-lt"/>
              </a:rPr>
              <a:t>Kathy </a:t>
            </a:r>
            <a:r>
              <a:rPr lang="en-US" sz="2000" err="1">
                <a:solidFill>
                  <a:schemeClr val="tx1">
                    <a:lumMod val="75000"/>
                    <a:lumOff val="25000"/>
                  </a:schemeClr>
                </a:solidFill>
                <a:latin typeface="Century Gothic"/>
                <a:ea typeface="+mn-lt"/>
                <a:cs typeface="+mn-lt"/>
              </a:rPr>
              <a:t>Balman</a:t>
            </a:r>
            <a:r>
              <a:rPr lang="en-US" sz="2000">
                <a:solidFill>
                  <a:schemeClr val="tx1">
                    <a:lumMod val="75000"/>
                    <a:lumOff val="25000"/>
                  </a:schemeClr>
                </a:solidFill>
                <a:latin typeface="Century Gothic"/>
                <a:ea typeface="+mn-lt"/>
                <a:cs typeface="+mn-lt"/>
              </a:rPr>
              <a:t>, Educating Children Outdoors</a:t>
            </a:r>
          </a:p>
        </p:txBody>
      </p:sp>
      <p:sp>
        <p:nvSpPr>
          <p:cNvPr id="5" name="TextBox 4">
            <a:extLst>
              <a:ext uri="{FF2B5EF4-FFF2-40B4-BE49-F238E27FC236}">
                <a16:creationId xmlns:a16="http://schemas.microsoft.com/office/drawing/2014/main" id="{6C071AB5-6DBF-EA49-A836-A5379A44FE8C}"/>
              </a:ext>
            </a:extLst>
          </p:cNvPr>
          <p:cNvSpPr txBox="1"/>
          <p:nvPr/>
        </p:nvSpPr>
        <p:spPr>
          <a:xfrm>
            <a:off x="7094484" y="4441247"/>
            <a:ext cx="3875693"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Fort Collins Node Fellow:</a:t>
            </a:r>
          </a:p>
          <a:p>
            <a:pPr algn="ctr">
              <a:spcBef>
                <a:spcPts val="1200"/>
              </a:spcBef>
            </a:pPr>
            <a:r>
              <a:rPr lang="en-US" sz="2000">
                <a:solidFill>
                  <a:schemeClr val="tx1">
                    <a:lumMod val="75000"/>
                    <a:lumOff val="25000"/>
                  </a:schemeClr>
                </a:solidFill>
                <a:latin typeface="Century Gothic"/>
                <a:ea typeface="+mn-lt"/>
                <a:cs typeface="+mn-lt"/>
              </a:rPr>
              <a:t>Scott Cunningham</a:t>
            </a:r>
          </a:p>
          <a:p>
            <a:pPr algn="ctr"/>
            <a:endParaRPr lang="en-US">
              <a:cs typeface="Calibri"/>
            </a:endParaRPr>
          </a:p>
          <a:p>
            <a:endParaRPr lang="en-US">
              <a:cs typeface="Calibri"/>
            </a:endParaRPr>
          </a:p>
        </p:txBody>
      </p:sp>
    </p:spTree>
    <p:extLst>
      <p:ext uri="{BB962C8B-B14F-4D97-AF65-F5344CB8AC3E}">
        <p14:creationId xmlns:p14="http://schemas.microsoft.com/office/powerpoint/2010/main" val="424059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D3FF6-4D85-435D-991F-2A8D0164F775}"/>
              </a:ext>
            </a:extLst>
          </p:cNvPr>
          <p:cNvSpPr txBox="1"/>
          <p:nvPr/>
        </p:nvSpPr>
        <p:spPr>
          <a:xfrm>
            <a:off x="348400" y="303009"/>
            <a:ext cx="38730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solidFill>
                  <a:srgbClr val="54AEB2"/>
                </a:solidFill>
                <a:latin typeface="Century Gothic"/>
              </a:rPr>
              <a:t>References</a:t>
            </a:r>
            <a:endParaRPr lang="en-US" sz="4000" b="1">
              <a:solidFill>
                <a:srgbClr val="54AEB2"/>
              </a:solidFill>
              <a:latin typeface="Century Gothic"/>
              <a:cs typeface="Calibri"/>
            </a:endParaRPr>
          </a:p>
        </p:txBody>
      </p:sp>
      <p:sp>
        <p:nvSpPr>
          <p:cNvPr id="3" name="TextBox 2">
            <a:extLst>
              <a:ext uri="{FF2B5EF4-FFF2-40B4-BE49-F238E27FC236}">
                <a16:creationId xmlns:a16="http://schemas.microsoft.com/office/drawing/2014/main" id="{DB6D4266-B88A-4FDF-93BE-95FE795FD18B}"/>
              </a:ext>
            </a:extLst>
          </p:cNvPr>
          <p:cNvSpPr txBox="1"/>
          <p:nvPr/>
        </p:nvSpPr>
        <p:spPr>
          <a:xfrm>
            <a:off x="348400" y="1101377"/>
            <a:ext cx="12005441"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ea typeface="+mn-lt"/>
                <a:cs typeface="+mn-lt"/>
              </a:rPr>
              <a:t>Christensen, N. S., Wood, A. W., </a:t>
            </a:r>
            <a:r>
              <a:rPr lang="en-US" sz="1000" err="1">
                <a:solidFill>
                  <a:schemeClr val="tx1">
                    <a:lumMod val="75000"/>
                    <a:lumOff val="25000"/>
                  </a:schemeClr>
                </a:solidFill>
                <a:latin typeface="Century Gothic"/>
                <a:ea typeface="+mn-lt"/>
                <a:cs typeface="+mn-lt"/>
              </a:rPr>
              <a:t>Voisin</a:t>
            </a:r>
            <a:r>
              <a:rPr lang="en-US" sz="1000">
                <a:solidFill>
                  <a:schemeClr val="tx1">
                    <a:lumMod val="75000"/>
                    <a:lumOff val="25000"/>
                  </a:schemeClr>
                </a:solidFill>
                <a:latin typeface="Century Gothic"/>
                <a:ea typeface="+mn-lt"/>
                <a:cs typeface="+mn-lt"/>
              </a:rPr>
              <a:t>, N., </a:t>
            </a:r>
            <a:r>
              <a:rPr lang="en-US" sz="1000" err="1">
                <a:solidFill>
                  <a:schemeClr val="tx1">
                    <a:lumMod val="75000"/>
                    <a:lumOff val="25000"/>
                  </a:schemeClr>
                </a:solidFill>
                <a:latin typeface="Century Gothic"/>
                <a:ea typeface="+mn-lt"/>
                <a:cs typeface="+mn-lt"/>
              </a:rPr>
              <a:t>Lettenmaier</a:t>
            </a:r>
            <a:r>
              <a:rPr lang="en-US" sz="1000">
                <a:solidFill>
                  <a:schemeClr val="tx1">
                    <a:lumMod val="75000"/>
                    <a:lumOff val="25000"/>
                  </a:schemeClr>
                </a:solidFill>
                <a:latin typeface="Century Gothic"/>
                <a:ea typeface="+mn-lt"/>
                <a:cs typeface="+mn-lt"/>
              </a:rPr>
              <a:t>, D. P., &amp; Palmer, R. N. (2004). The Effects of Climate Change on the Hydrology and Water Resources of the Colorado River Basin. </a:t>
            </a:r>
            <a:r>
              <a:rPr lang="en-US" sz="1000" i="1">
                <a:solidFill>
                  <a:schemeClr val="tx1">
                    <a:lumMod val="75000"/>
                    <a:lumOff val="25000"/>
                  </a:schemeClr>
                </a:solidFill>
                <a:latin typeface="Century Gothic"/>
                <a:ea typeface="+mn-lt"/>
                <a:cs typeface="+mn-lt"/>
              </a:rPr>
              <a:t>Climatic  Change</a:t>
            </a:r>
            <a:r>
              <a:rPr lang="en-US" sz="1000">
                <a:solidFill>
                  <a:schemeClr val="tx1">
                    <a:lumMod val="75000"/>
                    <a:lumOff val="25000"/>
                  </a:schemeClr>
                </a:solidFill>
                <a:latin typeface="Century Gothic"/>
                <a:ea typeface="+mn-lt"/>
                <a:cs typeface="+mn-lt"/>
              </a:rPr>
              <a:t>, 62(1), 337–363. Retrieved from: </a:t>
            </a:r>
            <a:r>
              <a:rPr lang="en-US" sz="1000" u="sng">
                <a:latin typeface="Century Gothic"/>
                <a:ea typeface="+mn-lt"/>
                <a:cs typeface="+mn-lt"/>
                <a:hlinkClick r:id="rId2"/>
              </a:rPr>
              <a:t>https://doi.org/10.1023/B:CLIM.0000013684.13621.1f</a:t>
            </a:r>
            <a:endParaRPr lang="en-US" sz="1000">
              <a:latin typeface="Century Gothic"/>
              <a:ea typeface="+mn-lt"/>
              <a:cs typeface="+mn-lt"/>
            </a:endParaRPr>
          </a:p>
          <a:p>
            <a:endParaRPr lang="en-US" sz="1000">
              <a:latin typeface="Century Gothic"/>
              <a:ea typeface="+mn-lt"/>
              <a:cs typeface="+mn-lt"/>
            </a:endParaRPr>
          </a:p>
          <a:p>
            <a:r>
              <a:rPr lang="en-US" sz="1000">
                <a:solidFill>
                  <a:schemeClr val="tx1">
                    <a:lumMod val="75000"/>
                    <a:lumOff val="25000"/>
                  </a:schemeClr>
                </a:solidFill>
                <a:latin typeface="Century Gothic"/>
                <a:ea typeface="+mn-lt"/>
                <a:cs typeface="+mn-lt"/>
              </a:rPr>
              <a:t>Elmore, A. J., </a:t>
            </a:r>
            <a:r>
              <a:rPr lang="en-US" sz="1000" err="1">
                <a:solidFill>
                  <a:schemeClr val="tx1">
                    <a:lumMod val="75000"/>
                    <a:lumOff val="25000"/>
                  </a:schemeClr>
                </a:solidFill>
                <a:latin typeface="Century Gothic"/>
                <a:ea typeface="+mn-lt"/>
                <a:cs typeface="+mn-lt"/>
              </a:rPr>
              <a:t>Stylinkski</a:t>
            </a:r>
            <a:r>
              <a:rPr lang="en-US" sz="1000">
                <a:solidFill>
                  <a:schemeClr val="tx1">
                    <a:lumMod val="75000"/>
                    <a:lumOff val="25000"/>
                  </a:schemeClr>
                </a:solidFill>
                <a:latin typeface="Century Gothic"/>
                <a:ea typeface="+mn-lt"/>
                <a:cs typeface="+mn-lt"/>
              </a:rPr>
              <a:t>, C. D., &amp; Pradhan, K. (2016). Synergistic use of citizen science and remote sensing for continental-scale measurements of forest tree phenology. </a:t>
            </a:r>
            <a:r>
              <a:rPr lang="en-US" sz="1000" i="1">
                <a:solidFill>
                  <a:schemeClr val="tx1">
                    <a:lumMod val="75000"/>
                    <a:lumOff val="25000"/>
                  </a:schemeClr>
                </a:solidFill>
                <a:latin typeface="Century Gothic"/>
                <a:ea typeface="+mn-lt"/>
                <a:cs typeface="+mn-lt"/>
              </a:rPr>
              <a:t>Remote Sensing, 8(6), </a:t>
            </a:r>
            <a:r>
              <a:rPr lang="en-US" sz="1000">
                <a:solidFill>
                  <a:schemeClr val="tx1">
                    <a:lumMod val="75000"/>
                    <a:lumOff val="25000"/>
                  </a:schemeClr>
                </a:solidFill>
                <a:latin typeface="Century Gothic"/>
                <a:ea typeface="+mn-lt"/>
                <a:cs typeface="+mn-lt"/>
              </a:rPr>
              <a:t>502. Retrieved from: </a:t>
            </a:r>
            <a:r>
              <a:rPr lang="en-US" sz="1000" u="sng">
                <a:latin typeface="Century Gothic"/>
                <a:ea typeface="+mn-lt"/>
                <a:cs typeface="+mn-lt"/>
                <a:hlinkClick r:id="rId3"/>
              </a:rPr>
              <a:t>https://doi.org/10.3390/rs8060502</a:t>
            </a:r>
            <a:r>
              <a:rPr lang="en-US" sz="1000">
                <a:latin typeface="Century Gothic"/>
                <a:ea typeface="+mn-lt"/>
                <a:cs typeface="+mn-lt"/>
              </a:rPr>
              <a:t>.</a:t>
            </a:r>
          </a:p>
          <a:p>
            <a:endParaRPr lang="en-US" sz="1000">
              <a:latin typeface="Century Gothic"/>
              <a:ea typeface="+mn-lt"/>
              <a:cs typeface="+mn-lt"/>
            </a:endParaRPr>
          </a:p>
          <a:p>
            <a:r>
              <a:rPr lang="en-US" sz="1000">
                <a:solidFill>
                  <a:schemeClr val="tx1">
                    <a:lumMod val="75000"/>
                    <a:lumOff val="25000"/>
                  </a:schemeClr>
                </a:solidFill>
                <a:latin typeface="Century Gothic"/>
                <a:ea typeface="+mn-lt"/>
                <a:cs typeface="+mn-lt"/>
              </a:rPr>
              <a:t>Kalra, A., Sagarika, S., Pathak, P., &amp; Ahmad, S. (2017). Hydro-climatological changes in the Colorado River Basin over a century. </a:t>
            </a:r>
            <a:r>
              <a:rPr lang="en-US" sz="1000" i="1">
                <a:solidFill>
                  <a:schemeClr val="tx1">
                    <a:lumMod val="75000"/>
                    <a:lumOff val="25000"/>
                  </a:schemeClr>
                </a:solidFill>
                <a:latin typeface="Century Gothic"/>
                <a:ea typeface="+mn-lt"/>
                <a:cs typeface="+mn-lt"/>
              </a:rPr>
              <a:t>Hydrological Sciences Journal</a:t>
            </a:r>
            <a:r>
              <a:rPr lang="en-US" sz="1000">
                <a:solidFill>
                  <a:schemeClr val="tx1">
                    <a:lumMod val="75000"/>
                    <a:lumOff val="25000"/>
                  </a:schemeClr>
                </a:solidFill>
                <a:latin typeface="Century Gothic"/>
                <a:ea typeface="+mn-lt"/>
                <a:cs typeface="+mn-lt"/>
              </a:rPr>
              <a:t>, 62(14), 2280–2296. Retrieved from: </a:t>
            </a:r>
            <a:r>
              <a:rPr lang="en-US" sz="1000" u="sng">
                <a:latin typeface="Century Gothic"/>
                <a:ea typeface="+mn-lt"/>
                <a:cs typeface="+mn-lt"/>
                <a:hlinkClick r:id="rId4"/>
              </a:rPr>
              <a:t>https://doi.org/10.1080/02626667.2017.1372855</a:t>
            </a:r>
            <a:endParaRPr lang="en-US" sz="1000">
              <a:latin typeface="Century Gothic"/>
              <a:ea typeface="+mn-lt"/>
              <a:cs typeface="+mn-lt"/>
            </a:endParaRPr>
          </a:p>
          <a:p>
            <a:endParaRPr lang="en-US" sz="1000">
              <a:latin typeface="Century Gothic"/>
              <a:ea typeface="+mn-lt"/>
              <a:cs typeface="+mn-lt"/>
            </a:endParaRPr>
          </a:p>
          <a:p>
            <a:r>
              <a:rPr lang="en-US" sz="1000">
                <a:solidFill>
                  <a:schemeClr val="tx1">
                    <a:lumMod val="75000"/>
                    <a:lumOff val="25000"/>
                  </a:schemeClr>
                </a:solidFill>
                <a:latin typeface="Century Gothic"/>
                <a:ea typeface="+mn-lt"/>
                <a:cs typeface="+mn-lt"/>
              </a:rPr>
              <a:t>Richardson, A.D., Keenan, T.F., </a:t>
            </a:r>
            <a:r>
              <a:rPr lang="en-US" sz="1000" err="1">
                <a:solidFill>
                  <a:schemeClr val="tx1">
                    <a:lumMod val="75000"/>
                    <a:lumOff val="25000"/>
                  </a:schemeClr>
                </a:solidFill>
                <a:latin typeface="Century Gothic"/>
                <a:ea typeface="+mn-lt"/>
                <a:cs typeface="+mn-lt"/>
              </a:rPr>
              <a:t>Migliavacca</a:t>
            </a:r>
            <a:r>
              <a:rPr lang="en-US" sz="1000">
                <a:solidFill>
                  <a:schemeClr val="tx1">
                    <a:lumMod val="75000"/>
                    <a:lumOff val="25000"/>
                  </a:schemeClr>
                </a:solidFill>
                <a:latin typeface="Century Gothic"/>
                <a:ea typeface="+mn-lt"/>
                <a:cs typeface="+mn-lt"/>
              </a:rPr>
              <a:t>, M., Ryu, Y., </a:t>
            </a:r>
            <a:r>
              <a:rPr lang="en-US" sz="1000" err="1">
                <a:solidFill>
                  <a:schemeClr val="tx1">
                    <a:lumMod val="75000"/>
                    <a:lumOff val="25000"/>
                  </a:schemeClr>
                </a:solidFill>
                <a:latin typeface="Century Gothic"/>
                <a:ea typeface="+mn-lt"/>
                <a:cs typeface="+mn-lt"/>
              </a:rPr>
              <a:t>Sonnentag</a:t>
            </a:r>
            <a:r>
              <a:rPr lang="en-US" sz="1000">
                <a:solidFill>
                  <a:schemeClr val="tx1">
                    <a:lumMod val="75000"/>
                    <a:lumOff val="25000"/>
                  </a:schemeClr>
                </a:solidFill>
                <a:latin typeface="Century Gothic"/>
                <a:ea typeface="+mn-lt"/>
                <a:cs typeface="+mn-lt"/>
              </a:rPr>
              <a:t>, O., &amp; Toomey, M. (2013). Climate change, phenology, and phenological control of vegetation feedbacks to the climate system. </a:t>
            </a:r>
            <a:r>
              <a:rPr lang="en-US" sz="1000" i="1">
                <a:solidFill>
                  <a:schemeClr val="tx1">
                    <a:lumMod val="75000"/>
                    <a:lumOff val="25000"/>
                  </a:schemeClr>
                </a:solidFill>
                <a:latin typeface="Century Gothic"/>
                <a:ea typeface="+mn-lt"/>
                <a:cs typeface="+mn-lt"/>
              </a:rPr>
              <a:t>Agriculture and Forest Meteorology, </a:t>
            </a:r>
            <a:r>
              <a:rPr lang="en-US" sz="1000">
                <a:solidFill>
                  <a:schemeClr val="tx1">
                    <a:lumMod val="75000"/>
                    <a:lumOff val="25000"/>
                  </a:schemeClr>
                </a:solidFill>
                <a:latin typeface="Century Gothic"/>
                <a:ea typeface="+mn-lt"/>
                <a:cs typeface="+mn-lt"/>
              </a:rPr>
              <a:t>169, 156-173. Retrieved from: </a:t>
            </a:r>
            <a:r>
              <a:rPr lang="en-US" sz="1000" u="sng">
                <a:latin typeface="Century Gothic"/>
                <a:ea typeface="+mn-lt"/>
                <a:cs typeface="+mn-lt"/>
                <a:hlinkClick r:id="rId5"/>
              </a:rPr>
              <a:t>https://doi.org/10.1016/j.agrformet.2012.09.012</a:t>
            </a:r>
            <a:r>
              <a:rPr lang="en-US" sz="1000">
                <a:latin typeface="Century Gothic"/>
                <a:ea typeface="+mn-lt"/>
                <a:cs typeface="+mn-lt"/>
              </a:rPr>
              <a:t>.</a:t>
            </a:r>
          </a:p>
          <a:p>
            <a:endParaRPr lang="en-US" sz="1000">
              <a:latin typeface="Century Gothic"/>
              <a:ea typeface="+mn-lt"/>
              <a:cs typeface="+mn-lt"/>
            </a:endParaRPr>
          </a:p>
          <a:p>
            <a:r>
              <a:rPr lang="en-US" sz="1000">
                <a:solidFill>
                  <a:schemeClr val="tx1">
                    <a:lumMod val="75000"/>
                    <a:lumOff val="25000"/>
                  </a:schemeClr>
                </a:solidFill>
                <a:latin typeface="Century Gothic"/>
                <a:ea typeface="+mn-lt"/>
                <a:cs typeface="+mn-lt"/>
              </a:rPr>
              <a:t>Woodward, B. D., Evangelista, P. H., Young, N. E., Vorster, A. G., West, A. M., Carroll, S. L., ... &amp; </a:t>
            </a:r>
            <a:r>
              <a:rPr lang="en-US" sz="1000" err="1">
                <a:solidFill>
                  <a:schemeClr val="tx1">
                    <a:lumMod val="75000"/>
                    <a:lumOff val="25000"/>
                  </a:schemeClr>
                </a:solidFill>
                <a:latin typeface="Century Gothic"/>
                <a:ea typeface="+mn-lt"/>
                <a:cs typeface="+mn-lt"/>
              </a:rPr>
              <a:t>Vashisht</a:t>
            </a:r>
            <a:r>
              <a:rPr lang="en-US" sz="1000">
                <a:solidFill>
                  <a:schemeClr val="tx1">
                    <a:lumMod val="75000"/>
                    <a:lumOff val="25000"/>
                  </a:schemeClr>
                </a:solidFill>
                <a:latin typeface="Century Gothic"/>
                <a:ea typeface="+mn-lt"/>
                <a:cs typeface="+mn-lt"/>
              </a:rPr>
              <a:t>, A. (2018). CO-RIP: A riparian vegetation and corridor extent dataset for </a:t>
            </a:r>
            <a:r>
              <a:rPr lang="en-US" sz="1000" err="1">
                <a:solidFill>
                  <a:schemeClr val="tx1">
                    <a:lumMod val="75000"/>
                    <a:lumOff val="25000"/>
                  </a:schemeClr>
                </a:solidFill>
                <a:latin typeface="Century Gothic"/>
                <a:ea typeface="+mn-lt"/>
                <a:cs typeface="+mn-lt"/>
              </a:rPr>
              <a:t>colorado</a:t>
            </a:r>
            <a:r>
              <a:rPr lang="en-US" sz="1000">
                <a:solidFill>
                  <a:schemeClr val="tx1">
                    <a:lumMod val="75000"/>
                    <a:lumOff val="25000"/>
                  </a:schemeClr>
                </a:solidFill>
                <a:latin typeface="Century Gothic"/>
                <a:ea typeface="+mn-lt"/>
                <a:cs typeface="+mn-lt"/>
              </a:rPr>
              <a:t> river basin streams and rivers. </a:t>
            </a:r>
            <a:r>
              <a:rPr lang="en-US" sz="1000" i="1">
                <a:solidFill>
                  <a:schemeClr val="tx1">
                    <a:lumMod val="75000"/>
                    <a:lumOff val="25000"/>
                  </a:schemeClr>
                </a:solidFill>
                <a:latin typeface="Century Gothic"/>
                <a:ea typeface="+mn-lt"/>
                <a:cs typeface="+mn-lt"/>
              </a:rPr>
              <a:t>ISPRS International Journal of Geo-Information, 7</a:t>
            </a:r>
            <a:r>
              <a:rPr lang="en-US" sz="1000">
                <a:solidFill>
                  <a:schemeClr val="tx1">
                    <a:lumMod val="75000"/>
                    <a:lumOff val="25000"/>
                  </a:schemeClr>
                </a:solidFill>
                <a:latin typeface="Century Gothic"/>
                <a:ea typeface="+mn-lt"/>
                <a:cs typeface="+mn-lt"/>
              </a:rPr>
              <a:t>(10), 397. Retrieved from: </a:t>
            </a:r>
            <a:r>
              <a:rPr lang="en-US" sz="1000" u="sng">
                <a:latin typeface="Century Gothic"/>
                <a:ea typeface="+mn-lt"/>
                <a:cs typeface="+mn-lt"/>
                <a:hlinkClick r:id="rId6"/>
              </a:rPr>
              <a:t>https://doi.org/10.3390/ijgi7100397</a:t>
            </a:r>
            <a:r>
              <a:rPr lang="en-US" sz="1000">
                <a:latin typeface="Century Gothic"/>
                <a:ea typeface="+mn-lt"/>
                <a:cs typeface="+mn-lt"/>
              </a:rPr>
              <a:t>.</a:t>
            </a:r>
          </a:p>
          <a:p>
            <a:endParaRPr lang="en-US" sz="1000">
              <a:latin typeface="Century Gothic"/>
              <a:ea typeface="+mn-lt"/>
              <a:cs typeface="+mn-lt"/>
            </a:endParaRPr>
          </a:p>
          <a:p>
            <a:r>
              <a:rPr lang="en-US" sz="1000">
                <a:solidFill>
                  <a:schemeClr val="tx1">
                    <a:lumMod val="75000"/>
                    <a:lumOff val="25000"/>
                  </a:schemeClr>
                </a:solidFill>
                <a:latin typeface="Century Gothic"/>
                <a:ea typeface="+mn-lt"/>
                <a:cs typeface="+mn-lt"/>
              </a:rPr>
              <a:t>Lieth H. (1973) Phenology in Productivity Studies. In: </a:t>
            </a:r>
            <a:r>
              <a:rPr lang="en-US" sz="1000" err="1">
                <a:solidFill>
                  <a:schemeClr val="tx1">
                    <a:lumMod val="75000"/>
                    <a:lumOff val="25000"/>
                  </a:schemeClr>
                </a:solidFill>
                <a:latin typeface="Century Gothic"/>
                <a:ea typeface="+mn-lt"/>
                <a:cs typeface="+mn-lt"/>
              </a:rPr>
              <a:t>Reichle</a:t>
            </a:r>
            <a:r>
              <a:rPr lang="en-US" sz="1000">
                <a:solidFill>
                  <a:schemeClr val="tx1">
                    <a:lumMod val="75000"/>
                    <a:lumOff val="25000"/>
                  </a:schemeClr>
                </a:solidFill>
                <a:latin typeface="Century Gothic"/>
                <a:ea typeface="+mn-lt"/>
                <a:cs typeface="+mn-lt"/>
              </a:rPr>
              <a:t> D.E. (eds) Analysis of Temperate Forest Ecosystems. Ecological Studies (Analysis and Synthesis), vol 1. Springer, Berlin, Heidelberg. https://doi.org/10.1007/978-3-642-85587-0_4  </a:t>
            </a:r>
            <a:endParaRPr lang="en-US" sz="1000">
              <a:solidFill>
                <a:schemeClr val="tx1">
                  <a:lumMod val="75000"/>
                  <a:lumOff val="25000"/>
                </a:schemeClr>
              </a:solidFill>
              <a:latin typeface="Century Gothic"/>
              <a:cs typeface="Calibri"/>
            </a:endParaRPr>
          </a:p>
          <a:p>
            <a:pPr algn="l"/>
            <a:endParaRPr lang="en-US" sz="1000">
              <a:latin typeface="Century Gothic"/>
              <a:cs typeface="Calibri"/>
            </a:endParaRPr>
          </a:p>
          <a:p>
            <a:r>
              <a:rPr lang="en-US" sz="1000">
                <a:solidFill>
                  <a:schemeClr val="tx1">
                    <a:lumMod val="75000"/>
                    <a:lumOff val="25000"/>
                  </a:schemeClr>
                </a:solidFill>
                <a:latin typeface="Century Gothic"/>
                <a:ea typeface="+mn-lt"/>
                <a:cs typeface="+mn-lt"/>
              </a:rPr>
              <a:t>Younes, N., Joyce, K. E., &amp; Maier, S. W. (2021). All models of satellite-derived phenology are wrong, but some are useful: A case study from northern Australia. </a:t>
            </a:r>
            <a:r>
              <a:rPr lang="en-US" sz="1000" i="1">
                <a:solidFill>
                  <a:schemeClr val="tx1">
                    <a:lumMod val="75000"/>
                    <a:lumOff val="25000"/>
                  </a:schemeClr>
                </a:solidFill>
                <a:latin typeface="Century Gothic"/>
                <a:ea typeface="+mn-lt"/>
                <a:cs typeface="+mn-lt"/>
              </a:rPr>
              <a:t>International Journal of Applied Earth Observation and Geoinformation</a:t>
            </a:r>
            <a:r>
              <a:rPr lang="en-US" sz="1000">
                <a:solidFill>
                  <a:schemeClr val="tx1">
                    <a:lumMod val="75000"/>
                    <a:lumOff val="25000"/>
                  </a:schemeClr>
                </a:solidFill>
                <a:latin typeface="Century Gothic"/>
                <a:ea typeface="+mn-lt"/>
                <a:cs typeface="+mn-lt"/>
              </a:rPr>
              <a:t>, </a:t>
            </a:r>
            <a:r>
              <a:rPr lang="en-US" sz="1000" i="1">
                <a:solidFill>
                  <a:schemeClr val="tx1">
                    <a:lumMod val="75000"/>
                    <a:lumOff val="25000"/>
                  </a:schemeClr>
                </a:solidFill>
                <a:latin typeface="Century Gothic"/>
                <a:ea typeface="+mn-lt"/>
                <a:cs typeface="+mn-lt"/>
              </a:rPr>
              <a:t>97</a:t>
            </a:r>
            <a:r>
              <a:rPr lang="en-US" sz="1000">
                <a:solidFill>
                  <a:schemeClr val="tx1">
                    <a:lumMod val="75000"/>
                    <a:lumOff val="25000"/>
                  </a:schemeClr>
                </a:solidFill>
                <a:latin typeface="Century Gothic"/>
                <a:ea typeface="+mn-lt"/>
                <a:cs typeface="+mn-lt"/>
              </a:rPr>
              <a:t>, 102285. </a:t>
            </a:r>
            <a:r>
              <a:rPr lang="en-US" sz="1000">
                <a:latin typeface="Century Gothic"/>
                <a:ea typeface="+mn-lt"/>
                <a:cs typeface="+mn-lt"/>
                <a:hlinkClick r:id="rId7"/>
              </a:rPr>
              <a:t>https://doi.org/10.1016/j.jag.2020.102285</a:t>
            </a:r>
            <a:endParaRPr lang="en-US">
              <a:latin typeface="Century Gothic"/>
            </a:endParaRPr>
          </a:p>
          <a:p>
            <a:endParaRPr lang="en-US" sz="1000">
              <a:latin typeface="Century Gothic"/>
              <a:cs typeface="Calibri"/>
            </a:endParaRPr>
          </a:p>
          <a:p>
            <a:endParaRPr lang="en-US" sz="1000">
              <a:latin typeface="Century Gothic"/>
              <a:cs typeface="Calibri"/>
            </a:endParaRPr>
          </a:p>
          <a:p>
            <a:endParaRPr lang="en-US" sz="1000">
              <a:latin typeface="Century Gothic"/>
              <a:cs typeface="Calibri"/>
            </a:endParaRPr>
          </a:p>
        </p:txBody>
      </p:sp>
    </p:spTree>
    <p:extLst>
      <p:ext uri="{BB962C8B-B14F-4D97-AF65-F5344CB8AC3E}">
        <p14:creationId xmlns:p14="http://schemas.microsoft.com/office/powerpoint/2010/main" val="420211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4DA55A-21F8-624B-A5A7-181B12875C38}"/>
              </a:ext>
            </a:extLst>
          </p:cNvPr>
          <p:cNvSpPr txBox="1"/>
          <p:nvPr/>
        </p:nvSpPr>
        <p:spPr>
          <a:xfrm>
            <a:off x="6791688" y="2103455"/>
            <a:ext cx="3969077" cy="3708708"/>
          </a:xfrm>
          <a:prstGeom prst="rect">
            <a:avLst/>
          </a:prstGeom>
          <a:noFill/>
        </p:spPr>
        <p:txBody>
          <a:bodyPr wrap="square" lIns="91440" tIns="45720" rIns="91440" bIns="45720" rtlCol="0" anchor="t">
            <a:spAutoFit/>
          </a:bodyPr>
          <a:lstStyle/>
          <a:p>
            <a:pPr marL="285750" indent="-285750">
              <a:lnSpc>
                <a:spcPct val="90000"/>
              </a:lnSpc>
              <a:spcBef>
                <a:spcPts val="1000"/>
              </a:spcBef>
              <a:spcAft>
                <a:spcPts val="600"/>
              </a:spcAft>
              <a:buClr>
                <a:srgbClr val="54AEB2"/>
              </a:buClr>
              <a:buFont typeface="Arial"/>
              <a:buChar char="•"/>
            </a:pPr>
            <a:r>
              <a:rPr lang="en-US" sz="2000" b="1">
                <a:solidFill>
                  <a:srgbClr val="54AEB2"/>
                </a:solidFill>
                <a:latin typeface="Century Gothic"/>
                <a:ea typeface="+mn-lt"/>
                <a:cs typeface="+mn-lt"/>
              </a:rPr>
              <a:t>Phenology</a:t>
            </a:r>
            <a:r>
              <a:rPr lang="en-US" sz="2000">
                <a:solidFill>
                  <a:schemeClr val="tx1">
                    <a:lumMod val="75000"/>
                    <a:lumOff val="25000"/>
                  </a:schemeClr>
                </a:solidFill>
                <a:latin typeface="Century Gothic"/>
                <a:ea typeface="+mn-lt"/>
                <a:cs typeface="+mn-lt"/>
              </a:rPr>
              <a:t> is the temporal occurrence of plant development stages, given in</a:t>
            </a:r>
            <a:r>
              <a:rPr lang="en-US" sz="2000" b="1">
                <a:solidFill>
                  <a:srgbClr val="54AEB2"/>
                </a:solidFill>
                <a:latin typeface="Century Gothic"/>
                <a:ea typeface="+mn-lt"/>
                <a:cs typeface="+mn-lt"/>
              </a:rPr>
              <a:t> phenophases</a:t>
            </a:r>
          </a:p>
          <a:p>
            <a:pPr marL="285750" indent="-285750">
              <a:lnSpc>
                <a:spcPct val="90000"/>
              </a:lnSpc>
              <a:spcBef>
                <a:spcPts val="1200"/>
              </a:spcBef>
              <a:spcAft>
                <a:spcPts val="1200"/>
              </a:spcAft>
              <a:buClr>
                <a:srgbClr val="54AEB2"/>
              </a:buClr>
              <a:buFont typeface="Arial"/>
              <a:buChar char="•"/>
            </a:pPr>
            <a:r>
              <a:rPr lang="en-US" sz="2000">
                <a:solidFill>
                  <a:schemeClr val="tx1">
                    <a:lumMod val="75000"/>
                    <a:lumOff val="25000"/>
                  </a:schemeClr>
                </a:solidFill>
                <a:latin typeface="Century Gothic"/>
                <a:ea typeface="+mn-lt"/>
                <a:cs typeface="+mn-lt"/>
              </a:rPr>
              <a:t>Satellites can detect the intensity of light reflectance coming from plants</a:t>
            </a:r>
          </a:p>
          <a:p>
            <a:pPr marL="285750" indent="-285750">
              <a:lnSpc>
                <a:spcPct val="90000"/>
              </a:lnSpc>
              <a:spcBef>
                <a:spcPts val="1200"/>
              </a:spcBef>
              <a:spcAft>
                <a:spcPts val="1200"/>
              </a:spcAft>
              <a:buClr>
                <a:srgbClr val="54AEB2"/>
              </a:buClr>
              <a:buFont typeface="Arial"/>
              <a:buChar char="•"/>
            </a:pPr>
            <a:r>
              <a:rPr lang="en-US" sz="2000" b="1">
                <a:solidFill>
                  <a:srgbClr val="54AEB2"/>
                </a:solidFill>
                <a:latin typeface="Century Gothic"/>
                <a:ea typeface="+mn-lt"/>
                <a:cs typeface="+mn-lt"/>
              </a:rPr>
              <a:t>Phenophases </a:t>
            </a:r>
            <a:r>
              <a:rPr lang="en-US" sz="2000">
                <a:solidFill>
                  <a:schemeClr val="tx1">
                    <a:lumMod val="75000"/>
                    <a:lumOff val="25000"/>
                  </a:schemeClr>
                </a:solidFill>
                <a:latin typeface="Century Gothic"/>
                <a:ea typeface="+mn-lt"/>
                <a:cs typeface="+mn-lt"/>
              </a:rPr>
              <a:t>correspond to these wavelengths</a:t>
            </a:r>
          </a:p>
          <a:p>
            <a:pPr marL="285750" indent="-285750">
              <a:lnSpc>
                <a:spcPct val="90000"/>
              </a:lnSpc>
              <a:spcBef>
                <a:spcPts val="1200"/>
              </a:spcBef>
              <a:spcAft>
                <a:spcPts val="1200"/>
              </a:spcAft>
              <a:buClr>
                <a:srgbClr val="54AEB2"/>
              </a:buClr>
              <a:buFont typeface="Arial"/>
              <a:buChar char="•"/>
            </a:pPr>
            <a:endParaRPr lang="en-US" sz="2000">
              <a:solidFill>
                <a:schemeClr val="tx1">
                  <a:lumMod val="75000"/>
                  <a:lumOff val="25000"/>
                </a:schemeClr>
              </a:solidFill>
              <a:latin typeface="Century Gothic"/>
              <a:ea typeface="+mn-lt"/>
              <a:cs typeface="+mn-lt"/>
            </a:endParaRPr>
          </a:p>
        </p:txBody>
      </p:sp>
      <p:sp>
        <p:nvSpPr>
          <p:cNvPr id="4" name="Title 1">
            <a:extLst>
              <a:ext uri="{FF2B5EF4-FFF2-40B4-BE49-F238E27FC236}">
                <a16:creationId xmlns:a16="http://schemas.microsoft.com/office/drawing/2014/main" id="{2FDFB5A5-6808-6A45-AF87-5AC9E68CE742}"/>
              </a:ext>
            </a:extLst>
          </p:cNvPr>
          <p:cNvSpPr txBox="1">
            <a:spLocks/>
          </p:cNvSpPr>
          <p:nvPr/>
        </p:nvSpPr>
        <p:spPr>
          <a:xfrm>
            <a:off x="4649566" y="311277"/>
            <a:ext cx="6839997" cy="1063869"/>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54AEB2"/>
                </a:solidFill>
                <a:latin typeface="Century Gothic"/>
              </a:rPr>
              <a:t>Phenology Background</a:t>
            </a:r>
            <a:endParaRPr lang="en-US"/>
          </a:p>
        </p:txBody>
      </p:sp>
      <p:sp>
        <p:nvSpPr>
          <p:cNvPr id="9" name="TextBox 8">
            <a:extLst>
              <a:ext uri="{FF2B5EF4-FFF2-40B4-BE49-F238E27FC236}">
                <a16:creationId xmlns:a16="http://schemas.microsoft.com/office/drawing/2014/main" id="{A62EB44A-C356-6643-AFC5-85DCFDA5E427}"/>
              </a:ext>
            </a:extLst>
          </p:cNvPr>
          <p:cNvSpPr txBox="1"/>
          <p:nvPr/>
        </p:nvSpPr>
        <p:spPr>
          <a:xfrm>
            <a:off x="0" y="6396335"/>
            <a:ext cx="2383419" cy="461665"/>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Desert Willow Phenophases</a:t>
            </a:r>
          </a:p>
          <a:p>
            <a:r>
              <a:rPr lang="en-US" sz="1200">
                <a:solidFill>
                  <a:schemeClr val="tx1">
                    <a:lumMod val="75000"/>
                    <a:lumOff val="25000"/>
                  </a:schemeClr>
                </a:solidFill>
                <a:latin typeface="Century Gothic" panose="020B0502020202020204" pitchFamily="34" charset="0"/>
              </a:rPr>
              <a:t>Credit: Sara Schaffer</a:t>
            </a:r>
          </a:p>
        </p:txBody>
      </p:sp>
      <p:pic>
        <p:nvPicPr>
          <p:cNvPr id="13" name="Picture 12">
            <a:extLst>
              <a:ext uri="{FF2B5EF4-FFF2-40B4-BE49-F238E27FC236}">
                <a16:creationId xmlns:a16="http://schemas.microsoft.com/office/drawing/2014/main" id="{3C092854-0495-244B-B4CE-175C893F9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4" y="758445"/>
            <a:ext cx="2285804" cy="3727172"/>
          </a:xfrm>
          <a:prstGeom prst="rect">
            <a:avLst/>
          </a:prstGeom>
        </p:spPr>
      </p:pic>
      <p:pic>
        <p:nvPicPr>
          <p:cNvPr id="5" name="Picture 4">
            <a:extLst>
              <a:ext uri="{FF2B5EF4-FFF2-40B4-BE49-F238E27FC236}">
                <a16:creationId xmlns:a16="http://schemas.microsoft.com/office/drawing/2014/main" id="{C7AF4CE7-02A1-554F-823C-3DC3C30B8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154" y="1864916"/>
            <a:ext cx="2392573" cy="3727172"/>
          </a:xfrm>
          <a:prstGeom prst="rect">
            <a:avLst/>
          </a:prstGeom>
        </p:spPr>
      </p:pic>
      <p:pic>
        <p:nvPicPr>
          <p:cNvPr id="11" name="Picture 10">
            <a:extLst>
              <a:ext uri="{FF2B5EF4-FFF2-40B4-BE49-F238E27FC236}">
                <a16:creationId xmlns:a16="http://schemas.microsoft.com/office/drawing/2014/main" id="{220A601A-6080-1247-B956-CFCC3AEF1EB5}"/>
              </a:ext>
            </a:extLst>
          </p:cNvPr>
          <p:cNvPicPr>
            <a:picLocks noChangeAspect="1"/>
          </p:cNvPicPr>
          <p:nvPr/>
        </p:nvPicPr>
        <p:blipFill rotWithShape="1">
          <a:blip r:embed="rId5">
            <a:extLst>
              <a:ext uri="{28A0092B-C50C-407E-A947-70E740481C1C}">
                <a14:useLocalDpi xmlns:a14="http://schemas.microsoft.com/office/drawing/2010/main" val="0"/>
              </a:ext>
            </a:extLst>
          </a:blip>
          <a:srcRect l="7205" r="7205"/>
          <a:stretch/>
        </p:blipFill>
        <p:spPr>
          <a:xfrm>
            <a:off x="4197712" y="2966291"/>
            <a:ext cx="2392573" cy="3727172"/>
          </a:xfrm>
          <a:prstGeom prst="rect">
            <a:avLst/>
          </a:prstGeom>
        </p:spPr>
      </p:pic>
    </p:spTree>
    <p:extLst>
      <p:ext uri="{BB962C8B-B14F-4D97-AF65-F5344CB8AC3E}">
        <p14:creationId xmlns:p14="http://schemas.microsoft.com/office/powerpoint/2010/main" val="2714567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E9A79-84FF-4849-A716-E5ABF706B4AF}"/>
              </a:ext>
            </a:extLst>
          </p:cNvPr>
          <p:cNvSpPr txBox="1"/>
          <p:nvPr/>
        </p:nvSpPr>
        <p:spPr>
          <a:xfrm>
            <a:off x="481014" y="327025"/>
            <a:ext cx="5167311" cy="74266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000" b="1">
                <a:solidFill>
                  <a:srgbClr val="54AEB2"/>
                </a:solidFill>
                <a:latin typeface="Century Gothic"/>
                <a:ea typeface="+mj-ea"/>
                <a:cs typeface="+mj-cs"/>
              </a:rPr>
              <a:t>Objectives</a:t>
            </a:r>
          </a:p>
        </p:txBody>
      </p:sp>
      <p:sp>
        <p:nvSpPr>
          <p:cNvPr id="5" name="TextBox 4">
            <a:extLst>
              <a:ext uri="{FF2B5EF4-FFF2-40B4-BE49-F238E27FC236}">
                <a16:creationId xmlns:a16="http://schemas.microsoft.com/office/drawing/2014/main" id="{33522E88-7057-42CB-9953-A0B57941DB61}"/>
              </a:ext>
            </a:extLst>
          </p:cNvPr>
          <p:cNvSpPr txBox="1"/>
          <p:nvPr/>
        </p:nvSpPr>
        <p:spPr>
          <a:xfrm>
            <a:off x="10470096" y="6609217"/>
            <a:ext cx="1721904" cy="248885"/>
          </a:xfrm>
          <a:prstGeom prst="rect">
            <a:avLst/>
          </a:prstGeom>
          <a:solidFill>
            <a:srgbClr val="000000">
              <a:alpha val="3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100">
                <a:solidFill>
                  <a:srgbClr val="FFFFFF"/>
                </a:solidFill>
                <a:latin typeface="Century Gothic" panose="020B0502020202020204" pitchFamily="34" charset="0"/>
              </a:rPr>
              <a:t>Credit: Icon Finder</a:t>
            </a:r>
          </a:p>
        </p:txBody>
      </p:sp>
      <p:pic>
        <p:nvPicPr>
          <p:cNvPr id="4" name="Picture 5" descr="Icon&#10;&#10;Description automatically generated">
            <a:extLst>
              <a:ext uri="{FF2B5EF4-FFF2-40B4-BE49-F238E27FC236}">
                <a16:creationId xmlns:a16="http://schemas.microsoft.com/office/drawing/2014/main" id="{609E6827-F9EE-4C0E-B318-E0F066DFE858}"/>
              </a:ext>
            </a:extLst>
          </p:cNvPr>
          <p:cNvPicPr>
            <a:picLocks noChangeAspect="1"/>
          </p:cNvPicPr>
          <p:nvPr/>
        </p:nvPicPr>
        <p:blipFill>
          <a:blip r:embed="rId3"/>
          <a:stretch>
            <a:fillRect/>
          </a:stretch>
        </p:blipFill>
        <p:spPr>
          <a:xfrm>
            <a:off x="1289116" y="1763000"/>
            <a:ext cx="1962150" cy="1971675"/>
          </a:xfrm>
          <a:prstGeom prst="rect">
            <a:avLst/>
          </a:prstGeom>
        </p:spPr>
      </p:pic>
      <p:sp>
        <p:nvSpPr>
          <p:cNvPr id="6" name="TextBox 5">
            <a:extLst>
              <a:ext uri="{FF2B5EF4-FFF2-40B4-BE49-F238E27FC236}">
                <a16:creationId xmlns:a16="http://schemas.microsoft.com/office/drawing/2014/main" id="{BECD4E5C-CF73-4D06-B3AD-05A6CF53A71F}"/>
              </a:ext>
            </a:extLst>
          </p:cNvPr>
          <p:cNvSpPr txBox="1"/>
          <p:nvPr/>
        </p:nvSpPr>
        <p:spPr>
          <a:xfrm>
            <a:off x="800658" y="3727326"/>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54AEB2"/>
                </a:solidFill>
                <a:latin typeface="Century Gothic"/>
                <a:cs typeface="Calibri"/>
              </a:rPr>
              <a:t>Identify</a:t>
            </a:r>
            <a:r>
              <a:rPr lang="en-US" sz="2400" b="1">
                <a:solidFill>
                  <a:schemeClr val="tx1">
                    <a:lumMod val="75000"/>
                    <a:lumOff val="25000"/>
                  </a:schemeClr>
                </a:solidFill>
                <a:latin typeface="Century Gothic"/>
                <a:cs typeface="Calibri"/>
              </a:rPr>
              <a:t> </a:t>
            </a:r>
          </a:p>
          <a:p>
            <a:pPr algn="ctr"/>
            <a:r>
              <a:rPr lang="en-US">
                <a:solidFill>
                  <a:schemeClr val="tx1">
                    <a:lumMod val="75000"/>
                    <a:lumOff val="25000"/>
                  </a:schemeClr>
                </a:solidFill>
                <a:latin typeface="Century Gothic"/>
                <a:cs typeface="Calibri"/>
              </a:rPr>
              <a:t>high-quality NPN &amp; ECO study sites to plot phenological observations</a:t>
            </a:r>
            <a:endParaRPr lang="en-US">
              <a:solidFill>
                <a:schemeClr val="tx1">
                  <a:lumMod val="75000"/>
                  <a:lumOff val="25000"/>
                </a:schemeClr>
              </a:solidFill>
            </a:endParaRPr>
          </a:p>
        </p:txBody>
      </p:sp>
      <p:pic>
        <p:nvPicPr>
          <p:cNvPr id="9" name="Picture 9" descr="Icon&#10;&#10;Description automatically generated">
            <a:extLst>
              <a:ext uri="{FF2B5EF4-FFF2-40B4-BE49-F238E27FC236}">
                <a16:creationId xmlns:a16="http://schemas.microsoft.com/office/drawing/2014/main" id="{C3A4CFD7-561A-47A1-A98C-5A5CE49A02B1}"/>
              </a:ext>
            </a:extLst>
          </p:cNvPr>
          <p:cNvPicPr>
            <a:picLocks noChangeAspect="1"/>
          </p:cNvPicPr>
          <p:nvPr/>
        </p:nvPicPr>
        <p:blipFill>
          <a:blip r:embed="rId4"/>
          <a:stretch>
            <a:fillRect/>
          </a:stretch>
        </p:blipFill>
        <p:spPr>
          <a:xfrm>
            <a:off x="4933043" y="1417834"/>
            <a:ext cx="2325915" cy="2316844"/>
          </a:xfrm>
          <a:prstGeom prst="rect">
            <a:avLst/>
          </a:prstGeom>
        </p:spPr>
      </p:pic>
      <p:sp>
        <p:nvSpPr>
          <p:cNvPr id="10" name="TextBox 9">
            <a:extLst>
              <a:ext uri="{FF2B5EF4-FFF2-40B4-BE49-F238E27FC236}">
                <a16:creationId xmlns:a16="http://schemas.microsoft.com/office/drawing/2014/main" id="{B4AD45FB-CD32-44C9-BC37-B7686D90D006}"/>
              </a:ext>
            </a:extLst>
          </p:cNvPr>
          <p:cNvSpPr txBox="1"/>
          <p:nvPr/>
        </p:nvSpPr>
        <p:spPr>
          <a:xfrm>
            <a:off x="4261758" y="3734678"/>
            <a:ext cx="366848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54AEB2"/>
                </a:solidFill>
                <a:latin typeface="Century Gothic"/>
                <a:cs typeface="Calibri"/>
              </a:rPr>
              <a:t>Extract</a:t>
            </a:r>
            <a:r>
              <a:rPr lang="en-US" sz="2400" b="1">
                <a:solidFill>
                  <a:schemeClr val="tx1">
                    <a:lumMod val="75000"/>
                    <a:lumOff val="25000"/>
                  </a:schemeClr>
                </a:solidFill>
                <a:latin typeface="Century Gothic"/>
                <a:cs typeface="Calibri"/>
              </a:rPr>
              <a:t> </a:t>
            </a:r>
          </a:p>
          <a:p>
            <a:pPr algn="ctr"/>
            <a:r>
              <a:rPr lang="en-US">
                <a:solidFill>
                  <a:schemeClr val="tx1">
                    <a:lumMod val="75000"/>
                    <a:lumOff val="25000"/>
                  </a:schemeClr>
                </a:solidFill>
                <a:latin typeface="Century Gothic"/>
                <a:cs typeface="Calibri"/>
              </a:rPr>
              <a:t>spectral signatures of phenological changes in riparian vegetation using NASA Earth observations</a:t>
            </a:r>
            <a:endParaRPr lang="en-US">
              <a:solidFill>
                <a:schemeClr val="tx1">
                  <a:lumMod val="75000"/>
                  <a:lumOff val="25000"/>
                </a:schemeClr>
              </a:solidFill>
            </a:endParaRPr>
          </a:p>
        </p:txBody>
      </p:sp>
      <p:pic>
        <p:nvPicPr>
          <p:cNvPr id="11" name="Picture 11" descr="Icon&#10;&#10;Description automatically generated">
            <a:extLst>
              <a:ext uri="{FF2B5EF4-FFF2-40B4-BE49-F238E27FC236}">
                <a16:creationId xmlns:a16="http://schemas.microsoft.com/office/drawing/2014/main" id="{A429E379-3F5B-40F0-824B-04C4B634D717}"/>
              </a:ext>
            </a:extLst>
          </p:cNvPr>
          <p:cNvPicPr>
            <a:picLocks noChangeAspect="1"/>
          </p:cNvPicPr>
          <p:nvPr/>
        </p:nvPicPr>
        <p:blipFill>
          <a:blip r:embed="rId5"/>
          <a:stretch>
            <a:fillRect/>
          </a:stretch>
        </p:blipFill>
        <p:spPr>
          <a:xfrm>
            <a:off x="9123973" y="1770350"/>
            <a:ext cx="1799772" cy="1799772"/>
          </a:xfrm>
          <a:prstGeom prst="rect">
            <a:avLst/>
          </a:prstGeom>
        </p:spPr>
      </p:pic>
      <p:sp>
        <p:nvSpPr>
          <p:cNvPr id="12" name="TextBox 11">
            <a:extLst>
              <a:ext uri="{FF2B5EF4-FFF2-40B4-BE49-F238E27FC236}">
                <a16:creationId xmlns:a16="http://schemas.microsoft.com/office/drawing/2014/main" id="{B7C44C02-2097-46F8-9C92-AC033693012E}"/>
              </a:ext>
            </a:extLst>
          </p:cNvPr>
          <p:cNvSpPr txBox="1"/>
          <p:nvPr/>
        </p:nvSpPr>
        <p:spPr>
          <a:xfrm>
            <a:off x="8648144" y="3734675"/>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54AEB2"/>
                </a:solidFill>
                <a:latin typeface="Century Gothic"/>
                <a:cs typeface="Calibri"/>
              </a:rPr>
              <a:t>Assess</a:t>
            </a:r>
          </a:p>
          <a:p>
            <a:pPr algn="ctr"/>
            <a:r>
              <a:rPr lang="en-US">
                <a:solidFill>
                  <a:schemeClr val="tx1">
                    <a:lumMod val="75000"/>
                    <a:lumOff val="25000"/>
                  </a:schemeClr>
                </a:solidFill>
                <a:latin typeface="Century Gothic"/>
                <a:cs typeface="Calibri"/>
              </a:rPr>
              <a:t> feasibility of integrating citizen science with remote sensing</a:t>
            </a:r>
            <a:endParaRPr lang="en-US">
              <a:solidFill>
                <a:schemeClr val="tx1">
                  <a:lumMod val="75000"/>
                  <a:lumOff val="25000"/>
                </a:schemeClr>
              </a:solidFill>
              <a:latin typeface="Century Gothic"/>
              <a:ea typeface="+mn-lt"/>
              <a:cs typeface="+mn-lt"/>
            </a:endParaRPr>
          </a:p>
        </p:txBody>
      </p:sp>
    </p:spTree>
    <p:extLst>
      <p:ext uri="{BB962C8B-B14F-4D97-AF65-F5344CB8AC3E}">
        <p14:creationId xmlns:p14="http://schemas.microsoft.com/office/powerpoint/2010/main" val="100160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70425"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Study Area &amp; Period</a:t>
            </a:r>
          </a:p>
        </p:txBody>
      </p:sp>
      <p:sp>
        <p:nvSpPr>
          <p:cNvPr id="6" name="Rectangle 5"/>
          <p:cNvSpPr/>
          <p:nvPr/>
        </p:nvSpPr>
        <p:spPr>
          <a:xfrm>
            <a:off x="579703" y="1386634"/>
            <a:ext cx="3824590" cy="4780796"/>
          </a:xfrm>
          <a:prstGeom prst="rect">
            <a:avLst/>
          </a:prstGeom>
        </p:spPr>
        <p:txBody>
          <a:bodyPr wrap="square" lIns="91440" tIns="45720" rIns="91440" bIns="45720" anchor="t">
            <a:spAutoFit/>
          </a:bodyPr>
          <a:lstStyle/>
          <a:p>
            <a:pPr>
              <a:lnSpc>
                <a:spcPct val="90000"/>
              </a:lnSpc>
              <a:spcBef>
                <a:spcPts val="1000"/>
              </a:spcBef>
              <a:buClr>
                <a:srgbClr val="54AEB2"/>
              </a:buClr>
            </a:pPr>
            <a:endParaRPr lang="en-US" sz="2000">
              <a:solidFill>
                <a:schemeClr val="tx1">
                  <a:lumMod val="75000"/>
                  <a:lumOff val="25000"/>
                </a:schemeClr>
              </a:solidFill>
              <a:latin typeface="Century Gothic" panose="020F0302020204030204"/>
            </a:endParaRPr>
          </a:p>
          <a:p>
            <a:pPr marL="285750" indent="-285750">
              <a:lnSpc>
                <a:spcPct val="90000"/>
              </a:lnSpc>
              <a:spcBef>
                <a:spcPts val="1000"/>
              </a:spcBef>
              <a:buClr>
                <a:srgbClr val="54AEB2"/>
              </a:buClr>
              <a:buFont typeface="Arial"/>
              <a:buChar char="•"/>
            </a:pPr>
            <a:r>
              <a:rPr lang="en-US" sz="2000">
                <a:solidFill>
                  <a:schemeClr val="tx1">
                    <a:lumMod val="75000"/>
                    <a:lumOff val="25000"/>
                  </a:schemeClr>
                </a:solidFill>
                <a:latin typeface="Century Gothic" panose="020F0302020204030204"/>
              </a:rPr>
              <a:t>In-depth location monitoring at select sites in Arizona, Utah, and New Mexico</a:t>
            </a:r>
          </a:p>
          <a:p>
            <a:pPr>
              <a:lnSpc>
                <a:spcPct val="90000"/>
              </a:lnSpc>
              <a:spcBef>
                <a:spcPts val="1000"/>
              </a:spcBef>
              <a:buClr>
                <a:srgbClr val="54AEB2"/>
              </a:buClr>
            </a:pPr>
            <a:endParaRPr lang="en-US" sz="2000">
              <a:solidFill>
                <a:schemeClr val="tx1">
                  <a:lumMod val="75000"/>
                  <a:lumOff val="25000"/>
                </a:schemeClr>
              </a:solidFill>
              <a:latin typeface="Century Gothic" panose="020F0302020204030204"/>
            </a:endParaRPr>
          </a:p>
          <a:p>
            <a:pPr marL="342900" indent="-342900">
              <a:buClr>
                <a:srgbClr val="54AEB2"/>
              </a:buClr>
              <a:buFont typeface="Arial" panose="020B0604020202020204" pitchFamily="34" charset="0"/>
              <a:buChar char="•"/>
            </a:pPr>
            <a:r>
              <a:rPr lang="en-US" sz="2000">
                <a:solidFill>
                  <a:schemeClr val="tx1">
                    <a:lumMod val="75000"/>
                    <a:lumOff val="25000"/>
                  </a:schemeClr>
                </a:solidFill>
                <a:latin typeface="Century Gothic" panose="020F0302020204030204"/>
              </a:rPr>
              <a:t>Phenology Data from March 2013 – January 2021</a:t>
            </a:r>
          </a:p>
          <a:p>
            <a:pPr marL="342900" indent="-342900">
              <a:buClr>
                <a:srgbClr val="54AEB2"/>
              </a:buClr>
              <a:buFont typeface="Arial" panose="020B0604020202020204" pitchFamily="34" charset="0"/>
              <a:buChar char="•"/>
            </a:pPr>
            <a:endParaRPr lang="en-US" sz="2000">
              <a:solidFill>
                <a:schemeClr val="tx1">
                  <a:lumMod val="75000"/>
                  <a:lumOff val="25000"/>
                </a:schemeClr>
              </a:solidFill>
              <a:latin typeface="Century Gothic" panose="020F0302020204030204"/>
            </a:endParaRPr>
          </a:p>
          <a:p>
            <a:pPr marL="342900" indent="-342900">
              <a:buClr>
                <a:srgbClr val="54AEB2"/>
              </a:buClr>
              <a:buFont typeface="Arial" panose="020B0604020202020204" pitchFamily="34" charset="0"/>
              <a:buChar char="•"/>
            </a:pPr>
            <a:r>
              <a:rPr lang="en-US" sz="2000">
                <a:solidFill>
                  <a:schemeClr val="tx1">
                    <a:lumMod val="75000"/>
                    <a:lumOff val="25000"/>
                  </a:schemeClr>
                </a:solidFill>
                <a:latin typeface="Century Gothic" panose="020B0502020202020204" pitchFamily="34" charset="0"/>
                <a:ea typeface="+mn-lt"/>
                <a:cs typeface="+mn-lt"/>
              </a:rPr>
              <a:t>One site selected in Nevada for comparative analysis outside the basin</a:t>
            </a:r>
            <a:endParaRPr lang="en-US" sz="2000">
              <a:solidFill>
                <a:schemeClr val="tx1">
                  <a:lumMod val="75000"/>
                  <a:lumOff val="25000"/>
                </a:schemeClr>
              </a:solidFill>
              <a:latin typeface="Century Gothic" panose="020B0502020202020204" pitchFamily="34" charset="0"/>
            </a:endParaRPr>
          </a:p>
          <a:p>
            <a:pPr marL="342900" indent="-342900">
              <a:buClr>
                <a:srgbClr val="54AEB2"/>
              </a:buClr>
              <a:buFont typeface="Arial" panose="020B0604020202020204" pitchFamily="34" charset="0"/>
              <a:buChar char="•"/>
            </a:pPr>
            <a:endParaRPr lang="en-US" sz="2000">
              <a:solidFill>
                <a:schemeClr val="tx1">
                  <a:lumMod val="75000"/>
                  <a:lumOff val="25000"/>
                </a:schemeClr>
              </a:solidFill>
              <a:latin typeface="Century Gothic" panose="020F0302020204030204"/>
            </a:endParaRPr>
          </a:p>
          <a:p>
            <a:pPr marL="342900" indent="-342900">
              <a:buClr>
                <a:srgbClr val="54AEB2"/>
              </a:buClr>
              <a:buFont typeface="Arial" panose="020B0604020202020204" pitchFamily="34" charset="0"/>
              <a:buChar char="•"/>
            </a:pPr>
            <a:endParaRPr lang="en-US" sz="2000">
              <a:solidFill>
                <a:schemeClr val="tx1">
                  <a:lumMod val="75000"/>
                  <a:lumOff val="25000"/>
                </a:schemeClr>
              </a:solidFill>
              <a:latin typeface="Century Gothic" panose="020F0302020204030204"/>
            </a:endParaRPr>
          </a:p>
        </p:txBody>
      </p:sp>
      <p:pic>
        <p:nvPicPr>
          <p:cNvPr id="3" name="Picture 4">
            <a:extLst>
              <a:ext uri="{FF2B5EF4-FFF2-40B4-BE49-F238E27FC236}">
                <a16:creationId xmlns:a16="http://schemas.microsoft.com/office/drawing/2014/main" id="{3EA777B0-5C3A-4294-837C-B08CB17541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39641" y="774618"/>
            <a:ext cx="7248400" cy="5598225"/>
          </a:xfrm>
          <a:prstGeom prst="rect">
            <a:avLst/>
          </a:prstGeom>
        </p:spPr>
      </p:pic>
      <p:pic>
        <p:nvPicPr>
          <p:cNvPr id="9" name="Picture 9">
            <a:extLst>
              <a:ext uri="{FF2B5EF4-FFF2-40B4-BE49-F238E27FC236}">
                <a16:creationId xmlns:a16="http://schemas.microsoft.com/office/drawing/2014/main" id="{4226E82B-9FE3-47DB-A2C0-8B74D1AEA409}"/>
              </a:ext>
            </a:extLst>
          </p:cNvPr>
          <p:cNvPicPr>
            <a:picLocks noChangeAspect="1"/>
          </p:cNvPicPr>
          <p:nvPr/>
        </p:nvPicPr>
        <p:blipFill>
          <a:blip r:embed="rId4"/>
          <a:stretch>
            <a:fillRect/>
          </a:stretch>
        </p:blipFill>
        <p:spPr>
          <a:xfrm>
            <a:off x="5162835" y="3211929"/>
            <a:ext cx="756138" cy="1017709"/>
          </a:xfrm>
          <a:prstGeom prst="rect">
            <a:avLst/>
          </a:prstGeom>
        </p:spPr>
      </p:pic>
      <p:sp>
        <p:nvSpPr>
          <p:cNvPr id="11" name="TextBox 10">
            <a:extLst>
              <a:ext uri="{FF2B5EF4-FFF2-40B4-BE49-F238E27FC236}">
                <a16:creationId xmlns:a16="http://schemas.microsoft.com/office/drawing/2014/main" id="{E98FB55B-7E21-45B1-B491-C7F1AE6CA68A}"/>
              </a:ext>
            </a:extLst>
          </p:cNvPr>
          <p:cNvSpPr txBox="1"/>
          <p:nvPr/>
        </p:nvSpPr>
        <p:spPr>
          <a:xfrm>
            <a:off x="5683199" y="3294890"/>
            <a:ext cx="11488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Study</a:t>
            </a:r>
            <a:r>
              <a:rPr lang="en-US" sz="1200">
                <a:latin typeface="Century Gothic"/>
              </a:rPr>
              <a:t> </a:t>
            </a:r>
            <a:r>
              <a:rPr lang="en-US" sz="1200">
                <a:solidFill>
                  <a:schemeClr val="tx1">
                    <a:lumMod val="75000"/>
                    <a:lumOff val="25000"/>
                  </a:schemeClr>
                </a:solidFill>
                <a:latin typeface="Century Gothic"/>
              </a:rPr>
              <a:t>Sites</a:t>
            </a:r>
          </a:p>
        </p:txBody>
      </p:sp>
      <p:sp>
        <p:nvSpPr>
          <p:cNvPr id="12" name="TextBox 11">
            <a:extLst>
              <a:ext uri="{FF2B5EF4-FFF2-40B4-BE49-F238E27FC236}">
                <a16:creationId xmlns:a16="http://schemas.microsoft.com/office/drawing/2014/main" id="{AB0F655E-5D54-420F-9B4C-0606E3CFA6F9}"/>
              </a:ext>
            </a:extLst>
          </p:cNvPr>
          <p:cNvSpPr txBox="1"/>
          <p:nvPr/>
        </p:nvSpPr>
        <p:spPr>
          <a:xfrm>
            <a:off x="5685398" y="3500033"/>
            <a:ext cx="9495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Rivers</a:t>
            </a:r>
          </a:p>
        </p:txBody>
      </p:sp>
      <p:sp>
        <p:nvSpPr>
          <p:cNvPr id="13" name="TextBox 12">
            <a:extLst>
              <a:ext uri="{FF2B5EF4-FFF2-40B4-BE49-F238E27FC236}">
                <a16:creationId xmlns:a16="http://schemas.microsoft.com/office/drawing/2014/main" id="{F879F4A1-65A7-427C-A48A-699F816333B0}"/>
              </a:ext>
            </a:extLst>
          </p:cNvPr>
          <p:cNvSpPr txBox="1"/>
          <p:nvPr/>
        </p:nvSpPr>
        <p:spPr>
          <a:xfrm>
            <a:off x="5646944" y="3712486"/>
            <a:ext cx="14353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Colorado Basin</a:t>
            </a:r>
          </a:p>
        </p:txBody>
      </p:sp>
      <p:pic>
        <p:nvPicPr>
          <p:cNvPr id="10" name="Picture 10" descr="A picture containing ax, sport kite, worktable&#10;&#10;Description automatically generated">
            <a:extLst>
              <a:ext uri="{FF2B5EF4-FFF2-40B4-BE49-F238E27FC236}">
                <a16:creationId xmlns:a16="http://schemas.microsoft.com/office/drawing/2014/main" id="{3BFB4872-1497-498A-908A-34BA4AFCBA6D}"/>
              </a:ext>
            </a:extLst>
          </p:cNvPr>
          <p:cNvPicPr>
            <a:picLocks noChangeAspect="1"/>
          </p:cNvPicPr>
          <p:nvPr/>
        </p:nvPicPr>
        <p:blipFill>
          <a:blip r:embed="rId5"/>
          <a:stretch>
            <a:fillRect/>
          </a:stretch>
        </p:blipFill>
        <p:spPr>
          <a:xfrm>
            <a:off x="5190012" y="5059630"/>
            <a:ext cx="337458" cy="549729"/>
          </a:xfrm>
          <a:prstGeom prst="rect">
            <a:avLst/>
          </a:prstGeom>
        </p:spPr>
      </p:pic>
      <p:sp>
        <p:nvSpPr>
          <p:cNvPr id="4" name="TextBox 3">
            <a:extLst>
              <a:ext uri="{FF2B5EF4-FFF2-40B4-BE49-F238E27FC236}">
                <a16:creationId xmlns:a16="http://schemas.microsoft.com/office/drawing/2014/main" id="{6F36E43E-A779-4132-AD57-B749B217813B}"/>
              </a:ext>
            </a:extLst>
          </p:cNvPr>
          <p:cNvSpPr txBox="1"/>
          <p:nvPr/>
        </p:nvSpPr>
        <p:spPr>
          <a:xfrm>
            <a:off x="5190077" y="5841438"/>
            <a:ext cx="41406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chemeClr val="tx1">
                    <a:lumMod val="75000"/>
                    <a:lumOff val="25000"/>
                  </a:schemeClr>
                </a:solidFill>
                <a:latin typeface="Century Gothic"/>
              </a:rPr>
              <a:t>0</a:t>
            </a:r>
          </a:p>
        </p:txBody>
      </p:sp>
      <p:sp>
        <p:nvSpPr>
          <p:cNvPr id="5" name="TextBox 4">
            <a:extLst>
              <a:ext uri="{FF2B5EF4-FFF2-40B4-BE49-F238E27FC236}">
                <a16:creationId xmlns:a16="http://schemas.microsoft.com/office/drawing/2014/main" id="{8BD19403-9397-4F6C-A62D-B0708D6A1C2E}"/>
              </a:ext>
            </a:extLst>
          </p:cNvPr>
          <p:cNvSpPr txBox="1"/>
          <p:nvPr/>
        </p:nvSpPr>
        <p:spPr>
          <a:xfrm>
            <a:off x="5605154" y="5832763"/>
            <a:ext cx="3681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75</a:t>
            </a:r>
          </a:p>
        </p:txBody>
      </p:sp>
      <p:sp>
        <p:nvSpPr>
          <p:cNvPr id="7" name="TextBox 6">
            <a:extLst>
              <a:ext uri="{FF2B5EF4-FFF2-40B4-BE49-F238E27FC236}">
                <a16:creationId xmlns:a16="http://schemas.microsoft.com/office/drawing/2014/main" id="{18CC9515-54E1-4434-AECF-E5214EC3EF91}"/>
              </a:ext>
            </a:extLst>
          </p:cNvPr>
          <p:cNvSpPr txBox="1"/>
          <p:nvPr/>
        </p:nvSpPr>
        <p:spPr>
          <a:xfrm>
            <a:off x="6153769" y="5827196"/>
            <a:ext cx="5759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150</a:t>
            </a:r>
          </a:p>
        </p:txBody>
      </p:sp>
      <p:sp>
        <p:nvSpPr>
          <p:cNvPr id="8" name="TextBox 7">
            <a:extLst>
              <a:ext uri="{FF2B5EF4-FFF2-40B4-BE49-F238E27FC236}">
                <a16:creationId xmlns:a16="http://schemas.microsoft.com/office/drawing/2014/main" id="{456F491F-DAC2-47D8-B93E-3F2075A2B70F}"/>
              </a:ext>
            </a:extLst>
          </p:cNvPr>
          <p:cNvSpPr txBox="1"/>
          <p:nvPr/>
        </p:nvSpPr>
        <p:spPr>
          <a:xfrm>
            <a:off x="6900306" y="5831526"/>
            <a:ext cx="704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300</a:t>
            </a:r>
          </a:p>
        </p:txBody>
      </p:sp>
      <p:sp>
        <p:nvSpPr>
          <p:cNvPr id="14" name="TextBox 13">
            <a:extLst>
              <a:ext uri="{FF2B5EF4-FFF2-40B4-BE49-F238E27FC236}">
                <a16:creationId xmlns:a16="http://schemas.microsoft.com/office/drawing/2014/main" id="{777F8A68-9D36-45CC-B6F4-AF99AC2F66D1}"/>
              </a:ext>
            </a:extLst>
          </p:cNvPr>
          <p:cNvSpPr txBox="1"/>
          <p:nvPr/>
        </p:nvSpPr>
        <p:spPr>
          <a:xfrm>
            <a:off x="7280687" y="5934817"/>
            <a:ext cx="114003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Miles</a:t>
            </a:r>
          </a:p>
        </p:txBody>
      </p:sp>
    </p:spTree>
    <p:extLst>
      <p:ext uri="{BB962C8B-B14F-4D97-AF65-F5344CB8AC3E}">
        <p14:creationId xmlns:p14="http://schemas.microsoft.com/office/powerpoint/2010/main" val="3648159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530055" y="921425"/>
            <a:ext cx="5095924" cy="843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a:solidFill>
                  <a:srgbClr val="54AEB2"/>
                </a:solidFill>
                <a:latin typeface="Century Gothic"/>
              </a:rPr>
              <a:t>Partners</a:t>
            </a:r>
          </a:p>
        </p:txBody>
      </p:sp>
      <p:pic>
        <p:nvPicPr>
          <p:cNvPr id="2" name="Picture 2" descr="A canyon with a mountain in the background&#10;&#10;Description automatically generated">
            <a:extLst>
              <a:ext uri="{FF2B5EF4-FFF2-40B4-BE49-F238E27FC236}">
                <a16:creationId xmlns:a16="http://schemas.microsoft.com/office/drawing/2014/main" id="{896A4E57-8CB6-4112-BA7E-D7A8977D76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TextBox 2">
            <a:extLst>
              <a:ext uri="{FF2B5EF4-FFF2-40B4-BE49-F238E27FC236}">
                <a16:creationId xmlns:a16="http://schemas.microsoft.com/office/drawing/2014/main" id="{76BD9514-5366-44D5-894F-29070381D443}"/>
              </a:ext>
            </a:extLst>
          </p:cNvPr>
          <p:cNvSpPr txBox="1"/>
          <p:nvPr/>
        </p:nvSpPr>
        <p:spPr>
          <a:xfrm>
            <a:off x="10244474" y="6537324"/>
            <a:ext cx="1947525" cy="3206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100">
                <a:solidFill>
                  <a:srgbClr val="FFFFFF"/>
                </a:solidFill>
                <a:latin typeface="Century Gothic" panose="020B0502020202020204" pitchFamily="34" charset="0"/>
              </a:rPr>
              <a:t>U.S. Geological Survey</a:t>
            </a:r>
          </a:p>
        </p:txBody>
      </p:sp>
      <p:sp>
        <p:nvSpPr>
          <p:cNvPr id="7" name="Text Placeholder 3">
            <a:extLst>
              <a:ext uri="{FF2B5EF4-FFF2-40B4-BE49-F238E27FC236}">
                <a16:creationId xmlns:a16="http://schemas.microsoft.com/office/drawing/2014/main" id="{4D1480F5-0FD6-184B-81CE-721497AF7E5E}"/>
              </a:ext>
            </a:extLst>
          </p:cNvPr>
          <p:cNvSpPr txBox="1">
            <a:spLocks/>
          </p:cNvSpPr>
          <p:nvPr/>
        </p:nvSpPr>
        <p:spPr>
          <a:xfrm>
            <a:off x="518032" y="1766583"/>
            <a:ext cx="5581865" cy="43126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54AEB2"/>
              </a:buClr>
            </a:pPr>
            <a:endParaRPr lang="en-US" sz="2000">
              <a:latin typeface="Century Gothic"/>
              <a:cs typeface="Calibri"/>
            </a:endParaRPr>
          </a:p>
          <a:p>
            <a:pPr lvl="1">
              <a:spcAft>
                <a:spcPts val="600"/>
              </a:spcAft>
              <a:buClr>
                <a:srgbClr val="54AEB2"/>
              </a:buClr>
            </a:pPr>
            <a:r>
              <a:rPr lang="en-US" sz="2000">
                <a:solidFill>
                  <a:schemeClr val="tx1">
                    <a:lumMod val="75000"/>
                    <a:lumOff val="25000"/>
                  </a:schemeClr>
                </a:solidFill>
                <a:latin typeface="Century Gothic"/>
              </a:rPr>
              <a:t>USGS Fort Collins Science Center</a:t>
            </a:r>
            <a:endParaRPr lang="en-US" sz="2000">
              <a:solidFill>
                <a:schemeClr val="tx1">
                  <a:lumMod val="75000"/>
                  <a:lumOff val="25000"/>
                </a:schemeClr>
              </a:solidFill>
              <a:latin typeface="Century Gothic"/>
              <a:cs typeface="Calibri"/>
            </a:endParaRPr>
          </a:p>
          <a:p>
            <a:pPr lvl="2">
              <a:spcAft>
                <a:spcPts val="600"/>
              </a:spcAft>
              <a:buClr>
                <a:srgbClr val="54AEB2"/>
              </a:buClr>
            </a:pPr>
            <a:r>
              <a:rPr lang="en-US" sz="1600">
                <a:solidFill>
                  <a:schemeClr val="tx1">
                    <a:lumMod val="75000"/>
                    <a:lumOff val="25000"/>
                  </a:schemeClr>
                </a:solidFill>
                <a:latin typeface="Century Gothic"/>
              </a:rPr>
              <a:t>USGS node focused on developing tools and disseminating scientific information</a:t>
            </a:r>
            <a:endParaRPr lang="en-US" sz="2000">
              <a:solidFill>
                <a:schemeClr val="tx1">
                  <a:lumMod val="75000"/>
                  <a:lumOff val="25000"/>
                </a:schemeClr>
              </a:solidFill>
              <a:latin typeface="Century Gothic"/>
            </a:endParaRPr>
          </a:p>
          <a:p>
            <a:pPr lvl="1">
              <a:spcAft>
                <a:spcPts val="600"/>
              </a:spcAft>
              <a:buClr>
                <a:srgbClr val="54AEB2"/>
              </a:buClr>
            </a:pPr>
            <a:r>
              <a:rPr lang="en-US" sz="2000">
                <a:solidFill>
                  <a:schemeClr val="tx1">
                    <a:lumMod val="75000"/>
                    <a:lumOff val="25000"/>
                  </a:schemeClr>
                </a:solidFill>
                <a:latin typeface="Century Gothic"/>
              </a:rPr>
              <a:t>USA National Phenology Network</a:t>
            </a:r>
            <a:endParaRPr lang="en-US" sz="2000">
              <a:solidFill>
                <a:schemeClr val="tx1">
                  <a:lumMod val="75000"/>
                  <a:lumOff val="25000"/>
                </a:schemeClr>
              </a:solidFill>
              <a:latin typeface="Century Gothic"/>
              <a:cs typeface="Calibri"/>
            </a:endParaRPr>
          </a:p>
          <a:p>
            <a:pPr lvl="2">
              <a:spcAft>
                <a:spcPts val="600"/>
              </a:spcAft>
              <a:buClr>
                <a:srgbClr val="54AEB2"/>
              </a:buClr>
            </a:pPr>
            <a:r>
              <a:rPr lang="en-US" sz="1600">
                <a:solidFill>
                  <a:schemeClr val="tx1">
                    <a:lumMod val="75000"/>
                    <a:lumOff val="25000"/>
                  </a:schemeClr>
                </a:solidFill>
                <a:latin typeface="Century Gothic"/>
              </a:rPr>
              <a:t>Nation-wide program, Nature’s Notebook, collecting phenology data on the ground with citizen science</a:t>
            </a:r>
          </a:p>
          <a:p>
            <a:pPr lvl="1">
              <a:spcAft>
                <a:spcPts val="600"/>
              </a:spcAft>
              <a:buClr>
                <a:srgbClr val="54AEB2"/>
              </a:buClr>
            </a:pPr>
            <a:r>
              <a:rPr lang="en-US" sz="2000">
                <a:solidFill>
                  <a:schemeClr val="tx1">
                    <a:lumMod val="75000"/>
                    <a:lumOff val="25000"/>
                  </a:schemeClr>
                </a:solidFill>
                <a:latin typeface="Century Gothic"/>
              </a:rPr>
              <a:t>Educating Children Outdoors</a:t>
            </a:r>
          </a:p>
          <a:p>
            <a:pPr lvl="2">
              <a:spcAft>
                <a:spcPts val="600"/>
              </a:spcAft>
              <a:buClr>
                <a:srgbClr val="54AEB2"/>
              </a:buClr>
            </a:pPr>
            <a:r>
              <a:rPr lang="en-US" sz="1600">
                <a:solidFill>
                  <a:schemeClr val="tx1">
                    <a:lumMod val="75000"/>
                    <a:lumOff val="25000"/>
                  </a:schemeClr>
                </a:solidFill>
                <a:latin typeface="Century Gothic"/>
                <a:cs typeface="Calibri"/>
              </a:rPr>
              <a:t>Outdoors science education program helping children (5-18 years old) explore nature</a:t>
            </a:r>
          </a:p>
          <a:p>
            <a:pPr marL="457200" lvl="1" indent="0">
              <a:spcAft>
                <a:spcPts val="600"/>
              </a:spcAft>
              <a:buClr>
                <a:srgbClr val="54AEB2"/>
              </a:buClr>
              <a:buNone/>
            </a:pPr>
            <a:endParaRPr lang="en-US" sz="1050">
              <a:latin typeface="Century Gothic"/>
              <a:cs typeface="Calibri"/>
            </a:endParaRPr>
          </a:p>
          <a:p>
            <a:pPr marL="0" indent="0">
              <a:spcAft>
                <a:spcPts val="600"/>
              </a:spcAft>
              <a:buClr>
                <a:srgbClr val="54AEB2"/>
              </a:buClr>
              <a:buNone/>
            </a:pPr>
            <a:endParaRPr lang="en-US" sz="2000" baseline="30000">
              <a:latin typeface="Century Gothic"/>
              <a:cs typeface="Calibri"/>
            </a:endParaRPr>
          </a:p>
        </p:txBody>
      </p:sp>
    </p:spTree>
    <p:extLst>
      <p:ext uri="{BB962C8B-B14F-4D97-AF65-F5344CB8AC3E}">
        <p14:creationId xmlns:p14="http://schemas.microsoft.com/office/powerpoint/2010/main" val="1657698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F570E8-731D-3E4D-861D-B46E08BAE1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38"/>
          <a:stretch/>
        </p:blipFill>
        <p:spPr>
          <a:xfrm>
            <a:off x="238518" y="1604159"/>
            <a:ext cx="4414401" cy="3860058"/>
          </a:xfrm>
          <a:prstGeom prst="trapezoid">
            <a:avLst>
              <a:gd name="adj" fmla="val 22310"/>
            </a:avLst>
          </a:prstGeom>
        </p:spPr>
      </p:pic>
      <p:sp>
        <p:nvSpPr>
          <p:cNvPr id="2" name="Title 1"/>
          <p:cNvSpPr txBox="1">
            <a:spLocks/>
          </p:cNvSpPr>
          <p:nvPr/>
        </p:nvSpPr>
        <p:spPr>
          <a:xfrm>
            <a:off x="685544" y="89261"/>
            <a:ext cx="10515600" cy="1306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a:solidFill>
                  <a:srgbClr val="54AEB2"/>
                </a:solidFill>
                <a:latin typeface="Century Gothic"/>
              </a:rPr>
              <a:t>Community Concerns</a:t>
            </a:r>
            <a:endParaRPr lang="en-US" sz="4000" b="1">
              <a:solidFill>
                <a:srgbClr val="54AEB2"/>
              </a:solidFill>
              <a:latin typeface="Century Gothic"/>
              <a:cs typeface="Calibri Light"/>
            </a:endParaRPr>
          </a:p>
        </p:txBody>
      </p:sp>
      <p:sp>
        <p:nvSpPr>
          <p:cNvPr id="16" name="TextBox 15">
            <a:extLst>
              <a:ext uri="{FF2B5EF4-FFF2-40B4-BE49-F238E27FC236}">
                <a16:creationId xmlns:a16="http://schemas.microsoft.com/office/drawing/2014/main" id="{C7809BB2-BCB5-44DE-8B69-5DB69BD616BA}"/>
              </a:ext>
            </a:extLst>
          </p:cNvPr>
          <p:cNvSpPr txBox="1"/>
          <p:nvPr/>
        </p:nvSpPr>
        <p:spPr>
          <a:xfrm>
            <a:off x="4352480" y="5160089"/>
            <a:ext cx="34789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a:solidFill>
                  <a:schemeClr val="tx1">
                    <a:lumMod val="75000"/>
                    <a:lumOff val="25000"/>
                  </a:schemeClr>
                </a:solidFill>
                <a:latin typeface="Century Gothic"/>
                <a:cs typeface="Calibri"/>
              </a:rPr>
              <a:t>Credit: Abigail Woods</a:t>
            </a:r>
          </a:p>
        </p:txBody>
      </p:sp>
      <p:sp>
        <p:nvSpPr>
          <p:cNvPr id="3" name="TextBox 2">
            <a:extLst>
              <a:ext uri="{FF2B5EF4-FFF2-40B4-BE49-F238E27FC236}">
                <a16:creationId xmlns:a16="http://schemas.microsoft.com/office/drawing/2014/main" id="{8714DF70-56EF-4F4D-A1C0-7811C47551B6}"/>
              </a:ext>
            </a:extLst>
          </p:cNvPr>
          <p:cNvSpPr txBox="1"/>
          <p:nvPr/>
        </p:nvSpPr>
        <p:spPr>
          <a:xfrm>
            <a:off x="856602" y="5615515"/>
            <a:ext cx="3178232" cy="830997"/>
          </a:xfrm>
          <a:prstGeom prst="rect">
            <a:avLst/>
          </a:prstGeom>
          <a:noFill/>
        </p:spPr>
        <p:txBody>
          <a:bodyPr wrap="square" lIns="91440" tIns="45720" rIns="91440" bIns="45720" rtlCol="0" anchor="t">
            <a:spAutoFit/>
          </a:bodyPr>
          <a:lstStyle/>
          <a:p>
            <a:pPr algn="ctr"/>
            <a:r>
              <a:rPr lang="en-US" sz="2400">
                <a:solidFill>
                  <a:schemeClr val="tx1">
                    <a:lumMod val="75000"/>
                    <a:lumOff val="25000"/>
                  </a:schemeClr>
                </a:solidFill>
                <a:latin typeface="Century Gothic"/>
              </a:rPr>
              <a:t>Monitoring Riparian Species</a:t>
            </a:r>
          </a:p>
        </p:txBody>
      </p:sp>
      <p:sp>
        <p:nvSpPr>
          <p:cNvPr id="9" name="TextBox 8">
            <a:extLst>
              <a:ext uri="{FF2B5EF4-FFF2-40B4-BE49-F238E27FC236}">
                <a16:creationId xmlns:a16="http://schemas.microsoft.com/office/drawing/2014/main" id="{D275FFD0-8A36-0D41-90A4-E32702EB0888}"/>
              </a:ext>
            </a:extLst>
          </p:cNvPr>
          <p:cNvSpPr txBox="1"/>
          <p:nvPr/>
        </p:nvSpPr>
        <p:spPr>
          <a:xfrm>
            <a:off x="4742280" y="5622113"/>
            <a:ext cx="2716447" cy="830997"/>
          </a:xfrm>
          <a:prstGeom prst="rect">
            <a:avLst/>
          </a:prstGeom>
          <a:noFill/>
        </p:spPr>
        <p:txBody>
          <a:bodyPr wrap="square" lIns="91440" tIns="45720" rIns="91440" bIns="45720" rtlCol="0" anchor="t">
            <a:spAutoFit/>
          </a:bodyPr>
          <a:lstStyle/>
          <a:p>
            <a:pPr algn="ctr"/>
            <a:r>
              <a:rPr lang="en-US" sz="2400">
                <a:solidFill>
                  <a:schemeClr val="tx1">
                    <a:lumMod val="75000"/>
                    <a:lumOff val="25000"/>
                  </a:schemeClr>
                </a:solidFill>
                <a:latin typeface="Century Gothic"/>
              </a:rPr>
              <a:t>Citizen Science Applications</a:t>
            </a:r>
          </a:p>
        </p:txBody>
      </p:sp>
      <p:sp>
        <p:nvSpPr>
          <p:cNvPr id="10" name="TextBox 9">
            <a:extLst>
              <a:ext uri="{FF2B5EF4-FFF2-40B4-BE49-F238E27FC236}">
                <a16:creationId xmlns:a16="http://schemas.microsoft.com/office/drawing/2014/main" id="{778A0198-02B9-1C4C-98BE-92B45DB7CBC3}"/>
              </a:ext>
            </a:extLst>
          </p:cNvPr>
          <p:cNvSpPr txBox="1"/>
          <p:nvPr/>
        </p:nvSpPr>
        <p:spPr>
          <a:xfrm>
            <a:off x="8477183" y="5800182"/>
            <a:ext cx="2549236" cy="461665"/>
          </a:xfrm>
          <a:prstGeom prst="rect">
            <a:avLst/>
          </a:prstGeom>
          <a:noFill/>
        </p:spPr>
        <p:txBody>
          <a:bodyPr wrap="square" lIns="91440" tIns="45720" rIns="91440" bIns="45720" rtlCol="0" anchor="t">
            <a:spAutoFit/>
          </a:bodyPr>
          <a:lstStyle/>
          <a:p>
            <a:pPr algn="ctr"/>
            <a:r>
              <a:rPr lang="en-US" sz="2400">
                <a:solidFill>
                  <a:schemeClr val="tx1">
                    <a:lumMod val="75000"/>
                    <a:lumOff val="25000"/>
                  </a:schemeClr>
                </a:solidFill>
                <a:latin typeface="Century Gothic"/>
              </a:rPr>
              <a:t>Data Collection</a:t>
            </a:r>
          </a:p>
        </p:txBody>
      </p:sp>
      <p:sp>
        <p:nvSpPr>
          <p:cNvPr id="11" name="TextBox 10">
            <a:extLst>
              <a:ext uri="{FF2B5EF4-FFF2-40B4-BE49-F238E27FC236}">
                <a16:creationId xmlns:a16="http://schemas.microsoft.com/office/drawing/2014/main" id="{DFA498C0-DEE3-624B-AC5F-9FEA6892E67D}"/>
              </a:ext>
            </a:extLst>
          </p:cNvPr>
          <p:cNvSpPr txBox="1"/>
          <p:nvPr/>
        </p:nvSpPr>
        <p:spPr>
          <a:xfrm>
            <a:off x="637761" y="5434067"/>
            <a:ext cx="34789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a:solidFill>
                  <a:schemeClr val="tx1">
                    <a:lumMod val="75000"/>
                    <a:lumOff val="25000"/>
                  </a:schemeClr>
                </a:solidFill>
                <a:latin typeface="Century Gothic"/>
                <a:cs typeface="Calibri"/>
              </a:rPr>
              <a:t>Credit: </a:t>
            </a:r>
            <a:r>
              <a:rPr lang="en-US" sz="1200" i="1" err="1">
                <a:solidFill>
                  <a:schemeClr val="tx1">
                    <a:lumMod val="75000"/>
                    <a:lumOff val="25000"/>
                  </a:schemeClr>
                </a:solidFill>
                <a:latin typeface="Century Gothic"/>
                <a:cs typeface="Calibri"/>
              </a:rPr>
              <a:t>Pexels</a:t>
            </a:r>
            <a:endParaRPr lang="en-US" sz="1200" i="1">
              <a:solidFill>
                <a:schemeClr val="tx1">
                  <a:lumMod val="75000"/>
                  <a:lumOff val="25000"/>
                </a:schemeClr>
              </a:solidFill>
              <a:latin typeface="Century Gothic"/>
              <a:cs typeface="Calibri"/>
            </a:endParaRPr>
          </a:p>
        </p:txBody>
      </p:sp>
      <p:pic>
        <p:nvPicPr>
          <p:cNvPr id="4" name="Picture 4" descr="A picture containing tree, person, outdoor, plant&#10;&#10;Description automatically generated">
            <a:extLst>
              <a:ext uri="{FF2B5EF4-FFF2-40B4-BE49-F238E27FC236}">
                <a16:creationId xmlns:a16="http://schemas.microsoft.com/office/drawing/2014/main" id="{248C2BBE-0B6B-441C-9EAD-AD044B087D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18"/>
          <a:stretch/>
        </p:blipFill>
        <p:spPr>
          <a:xfrm>
            <a:off x="3888150" y="1302566"/>
            <a:ext cx="4424710" cy="3864143"/>
          </a:xfrm>
          <a:prstGeom prst="flowChartManualOperation">
            <a:avLst/>
          </a:prstGeom>
        </p:spPr>
      </p:pic>
      <p:pic>
        <p:nvPicPr>
          <p:cNvPr id="7" name="Picture 6">
            <a:extLst>
              <a:ext uri="{FF2B5EF4-FFF2-40B4-BE49-F238E27FC236}">
                <a16:creationId xmlns:a16="http://schemas.microsoft.com/office/drawing/2014/main" id="{5CEBEA71-D069-2749-99B4-8433E31C647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68"/>
          <a:stretch/>
        </p:blipFill>
        <p:spPr>
          <a:xfrm>
            <a:off x="7548092" y="1610756"/>
            <a:ext cx="4407418" cy="3846865"/>
          </a:xfrm>
          <a:prstGeom prst="trapezoid">
            <a:avLst>
              <a:gd name="adj" fmla="val 22305"/>
            </a:avLst>
          </a:prstGeom>
        </p:spPr>
      </p:pic>
      <p:sp>
        <p:nvSpPr>
          <p:cNvPr id="15" name="TextBox 14">
            <a:extLst>
              <a:ext uri="{FF2B5EF4-FFF2-40B4-BE49-F238E27FC236}">
                <a16:creationId xmlns:a16="http://schemas.microsoft.com/office/drawing/2014/main" id="{25ADBBE8-B6C6-BD46-A1D6-1FAFBFE9E696}"/>
              </a:ext>
            </a:extLst>
          </p:cNvPr>
          <p:cNvSpPr txBox="1"/>
          <p:nvPr/>
        </p:nvSpPr>
        <p:spPr>
          <a:xfrm>
            <a:off x="7887401" y="5437651"/>
            <a:ext cx="34789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a:solidFill>
                  <a:schemeClr val="tx1">
                    <a:lumMod val="75000"/>
                    <a:lumOff val="25000"/>
                  </a:schemeClr>
                </a:solidFill>
                <a:latin typeface="Century Gothic"/>
                <a:cs typeface="Calibri"/>
              </a:rPr>
              <a:t>Credit: </a:t>
            </a:r>
            <a:r>
              <a:rPr lang="en-US" sz="1200" i="1" err="1">
                <a:solidFill>
                  <a:schemeClr val="tx1">
                    <a:lumMod val="75000"/>
                    <a:lumOff val="25000"/>
                  </a:schemeClr>
                </a:solidFill>
                <a:latin typeface="Century Gothic"/>
                <a:cs typeface="Calibri"/>
              </a:rPr>
              <a:t>Pexels</a:t>
            </a:r>
            <a:endParaRPr lang="en-US" sz="1200" i="1">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429028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pPr lvl="0"/>
            <a:r>
              <a:rPr lang="en-US" sz="4000" b="1">
                <a:solidFill>
                  <a:srgbClr val="54AEB2"/>
                </a:solidFill>
                <a:latin typeface="Century Gothic" panose="020F0302020204030204"/>
              </a:rPr>
              <a:t>Satellites</a:t>
            </a:r>
          </a:p>
        </p:txBody>
      </p:sp>
      <p:sp>
        <p:nvSpPr>
          <p:cNvPr id="3" name="Text Placeholder 5"/>
          <p:cNvSpPr txBox="1">
            <a:spLocks/>
          </p:cNvSpPr>
          <p:nvPr/>
        </p:nvSpPr>
        <p:spPr>
          <a:xfrm>
            <a:off x="6394951" y="4306112"/>
            <a:ext cx="3503038" cy="2246769"/>
          </a:xfrm>
          <a:prstGeom prst="rect">
            <a:avLst/>
          </a:prstGeom>
          <a:solidFill>
            <a:schemeClr val="bg2"/>
          </a:solidFill>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sz="2000" b="1">
                <a:solidFill>
                  <a:srgbClr val="54AEB2"/>
                </a:solidFill>
                <a:latin typeface="Century Gothic" panose="020F0302020204030204"/>
              </a:rPr>
              <a:t>Spectral Indices</a:t>
            </a:r>
          </a:p>
          <a:p>
            <a:pPr>
              <a:lnSpc>
                <a:spcPct val="100000"/>
              </a:lnSpc>
              <a:spcBef>
                <a:spcPts val="600"/>
              </a:spcBef>
              <a:spcAft>
                <a:spcPts val="600"/>
              </a:spcAft>
              <a:buClr>
                <a:srgbClr val="54AEB2"/>
              </a:buClr>
            </a:pPr>
            <a:r>
              <a:rPr lang="en-US" sz="2000" b="1">
                <a:solidFill>
                  <a:schemeClr val="tx1">
                    <a:lumMod val="75000"/>
                    <a:lumOff val="25000"/>
                  </a:schemeClr>
                </a:solidFill>
                <a:latin typeface="Century Gothic"/>
                <a:cs typeface="Calibri"/>
              </a:rPr>
              <a:t>NDVI</a:t>
            </a:r>
            <a:r>
              <a:rPr lang="en-US" sz="2000">
                <a:solidFill>
                  <a:schemeClr val="tx1">
                    <a:lumMod val="75000"/>
                    <a:lumOff val="25000"/>
                  </a:schemeClr>
                </a:solidFill>
                <a:latin typeface="Century Gothic"/>
                <a:cs typeface="Calibri"/>
              </a:rPr>
              <a:t> - Normalized Difference Vegetation Index</a:t>
            </a:r>
          </a:p>
          <a:p>
            <a:pPr>
              <a:lnSpc>
                <a:spcPct val="100000"/>
              </a:lnSpc>
              <a:spcBef>
                <a:spcPts val="600"/>
              </a:spcBef>
              <a:spcAft>
                <a:spcPts val="600"/>
              </a:spcAft>
              <a:buClr>
                <a:srgbClr val="54AEB2"/>
              </a:buClr>
            </a:pPr>
            <a:r>
              <a:rPr lang="en-US" sz="2000" b="1">
                <a:solidFill>
                  <a:schemeClr val="tx1">
                    <a:lumMod val="75000"/>
                    <a:lumOff val="25000"/>
                  </a:schemeClr>
                </a:solidFill>
                <a:latin typeface="Century Gothic"/>
                <a:cs typeface="Calibri"/>
              </a:rPr>
              <a:t>EVI</a:t>
            </a:r>
            <a:r>
              <a:rPr lang="en-US" sz="2000">
                <a:solidFill>
                  <a:schemeClr val="tx1">
                    <a:lumMod val="75000"/>
                    <a:lumOff val="25000"/>
                  </a:schemeClr>
                </a:solidFill>
                <a:latin typeface="Century Gothic"/>
                <a:cs typeface="Calibri"/>
              </a:rPr>
              <a:t> - Enhanced Vegetation Index</a:t>
            </a:r>
          </a:p>
        </p:txBody>
      </p:sp>
      <p:pic>
        <p:nvPicPr>
          <p:cNvPr id="4" name="Picture 4" descr="A picture containing table, sitting, cake, dark&#10;&#10;Description automatically generated">
            <a:extLst>
              <a:ext uri="{FF2B5EF4-FFF2-40B4-BE49-F238E27FC236}">
                <a16:creationId xmlns:a16="http://schemas.microsoft.com/office/drawing/2014/main" id="{F969B895-A4FB-42E1-BA5D-ADFBF616A666}"/>
              </a:ext>
            </a:extLst>
          </p:cNvPr>
          <p:cNvPicPr>
            <a:picLocks noChangeAspect="1"/>
          </p:cNvPicPr>
          <p:nvPr/>
        </p:nvPicPr>
        <p:blipFill>
          <a:blip r:embed="rId3"/>
          <a:stretch>
            <a:fillRect/>
          </a:stretch>
        </p:blipFill>
        <p:spPr>
          <a:xfrm rot="11619974">
            <a:off x="2073840" y="2054280"/>
            <a:ext cx="2091255" cy="1704373"/>
          </a:xfrm>
          <a:prstGeom prst="rect">
            <a:avLst/>
          </a:prstGeom>
        </p:spPr>
      </p:pic>
      <p:pic>
        <p:nvPicPr>
          <p:cNvPr id="5" name="Picture 5" descr="A picture containing table, sitting, light, lit&#10;&#10;Description automatically generated">
            <a:extLst>
              <a:ext uri="{FF2B5EF4-FFF2-40B4-BE49-F238E27FC236}">
                <a16:creationId xmlns:a16="http://schemas.microsoft.com/office/drawing/2014/main" id="{A314899A-F144-40ED-80F3-BD17F909F10A}"/>
              </a:ext>
            </a:extLst>
          </p:cNvPr>
          <p:cNvPicPr>
            <a:picLocks noChangeAspect="1"/>
          </p:cNvPicPr>
          <p:nvPr/>
        </p:nvPicPr>
        <p:blipFill>
          <a:blip r:embed="rId4"/>
          <a:stretch>
            <a:fillRect/>
          </a:stretch>
        </p:blipFill>
        <p:spPr>
          <a:xfrm rot="18403672">
            <a:off x="6846699" y="1993718"/>
            <a:ext cx="2185866" cy="1628470"/>
          </a:xfrm>
          <a:prstGeom prst="rect">
            <a:avLst/>
          </a:prstGeom>
        </p:spPr>
      </p:pic>
      <p:grpSp>
        <p:nvGrpSpPr>
          <p:cNvPr id="22" name="Group 21">
            <a:extLst>
              <a:ext uri="{FF2B5EF4-FFF2-40B4-BE49-F238E27FC236}">
                <a16:creationId xmlns:a16="http://schemas.microsoft.com/office/drawing/2014/main" id="{EA0E7EC1-07DA-C842-8400-A00330AAAFE5}"/>
              </a:ext>
            </a:extLst>
          </p:cNvPr>
          <p:cNvGrpSpPr/>
          <p:nvPr/>
        </p:nvGrpSpPr>
        <p:grpSpPr>
          <a:xfrm>
            <a:off x="1217171" y="5253105"/>
            <a:ext cx="3804592" cy="1438275"/>
            <a:chOff x="434612" y="5142078"/>
            <a:chExt cx="3804592" cy="1438275"/>
          </a:xfrm>
        </p:grpSpPr>
        <p:pic>
          <p:nvPicPr>
            <p:cNvPr id="6" name="Picture 6" descr="A picture containing table&#10;&#10;Description automatically generated">
              <a:extLst>
                <a:ext uri="{FF2B5EF4-FFF2-40B4-BE49-F238E27FC236}">
                  <a16:creationId xmlns:a16="http://schemas.microsoft.com/office/drawing/2014/main" id="{EB96A0FA-1121-4431-843C-AFDB590F0010}"/>
                </a:ext>
              </a:extLst>
            </p:cNvPr>
            <p:cNvPicPr>
              <a:picLocks noChangeAspect="1"/>
            </p:cNvPicPr>
            <p:nvPr/>
          </p:nvPicPr>
          <p:blipFill>
            <a:blip r:embed="rId5"/>
            <a:stretch>
              <a:fillRect/>
            </a:stretch>
          </p:blipFill>
          <p:spPr>
            <a:xfrm rot="20778826">
              <a:off x="434612" y="5353245"/>
              <a:ext cx="1905000" cy="1000125"/>
            </a:xfrm>
            <a:prstGeom prst="rect">
              <a:avLst/>
            </a:prstGeom>
          </p:spPr>
        </p:pic>
        <p:pic>
          <p:nvPicPr>
            <p:cNvPr id="7" name="Picture 7" descr="A satellite in space&#10;&#10;Description automatically generated">
              <a:extLst>
                <a:ext uri="{FF2B5EF4-FFF2-40B4-BE49-F238E27FC236}">
                  <a16:creationId xmlns:a16="http://schemas.microsoft.com/office/drawing/2014/main" id="{AF94DCFB-4B90-42ED-AD51-ED089AE3F496}"/>
                </a:ext>
              </a:extLst>
            </p:cNvPr>
            <p:cNvPicPr>
              <a:picLocks noChangeAspect="1"/>
            </p:cNvPicPr>
            <p:nvPr/>
          </p:nvPicPr>
          <p:blipFill>
            <a:blip r:embed="rId6"/>
            <a:stretch>
              <a:fillRect/>
            </a:stretch>
          </p:blipFill>
          <p:spPr>
            <a:xfrm>
              <a:off x="2334204" y="5142078"/>
              <a:ext cx="1905000" cy="1438275"/>
            </a:xfrm>
            <a:prstGeom prst="rect">
              <a:avLst/>
            </a:prstGeom>
          </p:spPr>
        </p:pic>
      </p:grpSp>
      <p:sp>
        <p:nvSpPr>
          <p:cNvPr id="14" name="TextBox 13">
            <a:extLst>
              <a:ext uri="{FF2B5EF4-FFF2-40B4-BE49-F238E27FC236}">
                <a16:creationId xmlns:a16="http://schemas.microsoft.com/office/drawing/2014/main" id="{C4ED289F-945B-1342-A8B9-96ED6D2F44B9}"/>
              </a:ext>
            </a:extLst>
          </p:cNvPr>
          <p:cNvSpPr txBox="1"/>
          <p:nvPr/>
        </p:nvSpPr>
        <p:spPr>
          <a:xfrm>
            <a:off x="-269208" y="6552881"/>
            <a:ext cx="17738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a:solidFill>
                  <a:schemeClr val="tx1">
                    <a:lumMod val="75000"/>
                    <a:lumOff val="25000"/>
                  </a:schemeClr>
                </a:solidFill>
                <a:latin typeface="Century Gothic"/>
                <a:cs typeface="Calibri"/>
              </a:rPr>
              <a:t>Credit: NASA</a:t>
            </a:r>
          </a:p>
        </p:txBody>
      </p:sp>
      <p:sp>
        <p:nvSpPr>
          <p:cNvPr id="18" name="Text Placeholder 5">
            <a:extLst>
              <a:ext uri="{FF2B5EF4-FFF2-40B4-BE49-F238E27FC236}">
                <a16:creationId xmlns:a16="http://schemas.microsoft.com/office/drawing/2014/main" id="{D3021899-7525-664D-87A5-FC135AEF99DB}"/>
              </a:ext>
            </a:extLst>
          </p:cNvPr>
          <p:cNvSpPr txBox="1">
            <a:spLocks/>
          </p:cNvSpPr>
          <p:nvPr/>
        </p:nvSpPr>
        <p:spPr>
          <a:xfrm>
            <a:off x="861064" y="1254062"/>
            <a:ext cx="3598641" cy="106182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sz="2000" b="1">
                <a:solidFill>
                  <a:schemeClr val="tx1">
                    <a:lumMod val="75000"/>
                    <a:lumOff val="25000"/>
                  </a:schemeClr>
                </a:solidFill>
                <a:latin typeface="Century Gothic" panose="020F0302020204030204"/>
              </a:rPr>
              <a:t>Landsat 8 Operational Land Imager (OLI)</a:t>
            </a:r>
          </a:p>
          <a:p>
            <a:pPr>
              <a:lnSpc>
                <a:spcPct val="100000"/>
              </a:lnSpc>
              <a:spcBef>
                <a:spcPts val="0"/>
              </a:spcBef>
              <a:spcAft>
                <a:spcPts val="600"/>
              </a:spcAft>
              <a:buClr>
                <a:srgbClr val="54AEB2"/>
              </a:buClr>
            </a:pPr>
            <a:r>
              <a:rPr lang="en-US" sz="1800">
                <a:solidFill>
                  <a:schemeClr val="tx1">
                    <a:lumMod val="75000"/>
                    <a:lumOff val="25000"/>
                  </a:schemeClr>
                </a:solidFill>
                <a:latin typeface="Century Gothic" panose="020F0302020204030204"/>
                <a:cs typeface="Calibri"/>
              </a:rPr>
              <a:t>NDVI and EVI</a:t>
            </a:r>
            <a:endParaRPr lang="en-US">
              <a:solidFill>
                <a:schemeClr val="tx1">
                  <a:lumMod val="75000"/>
                  <a:lumOff val="25000"/>
                </a:schemeClr>
              </a:solidFill>
            </a:endParaRPr>
          </a:p>
        </p:txBody>
      </p:sp>
      <p:sp>
        <p:nvSpPr>
          <p:cNvPr id="19" name="Text Placeholder 5">
            <a:extLst>
              <a:ext uri="{FF2B5EF4-FFF2-40B4-BE49-F238E27FC236}">
                <a16:creationId xmlns:a16="http://schemas.microsoft.com/office/drawing/2014/main" id="{22C81789-5990-7A40-AF2E-2982D213123D}"/>
              </a:ext>
            </a:extLst>
          </p:cNvPr>
          <p:cNvSpPr txBox="1">
            <a:spLocks/>
          </p:cNvSpPr>
          <p:nvPr/>
        </p:nvSpPr>
        <p:spPr>
          <a:xfrm>
            <a:off x="5981275" y="1254062"/>
            <a:ext cx="3916714" cy="106182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sz="2000" b="1">
                <a:solidFill>
                  <a:schemeClr val="tx1">
                    <a:lumMod val="75000"/>
                    <a:lumOff val="25000"/>
                  </a:schemeClr>
                </a:solidFill>
                <a:latin typeface="Century Gothic" panose="020F0302020204030204"/>
              </a:rPr>
              <a:t>Sentinel-2 </a:t>
            </a:r>
            <a:r>
              <a:rPr lang="en-US" sz="2000" b="1" err="1">
                <a:solidFill>
                  <a:schemeClr val="tx1">
                    <a:lumMod val="75000"/>
                    <a:lumOff val="25000"/>
                  </a:schemeClr>
                </a:solidFill>
                <a:latin typeface="Century Gothic" panose="020F0302020204030204"/>
              </a:rPr>
              <a:t>MultiSpectral</a:t>
            </a:r>
            <a:r>
              <a:rPr lang="en-US" sz="2000" b="1">
                <a:solidFill>
                  <a:schemeClr val="tx1">
                    <a:lumMod val="75000"/>
                    <a:lumOff val="25000"/>
                  </a:schemeClr>
                </a:solidFill>
                <a:latin typeface="Century Gothic" panose="020F0302020204030204"/>
              </a:rPr>
              <a:t> Instrument (MSI)</a:t>
            </a:r>
          </a:p>
          <a:p>
            <a:pPr>
              <a:lnSpc>
                <a:spcPct val="100000"/>
              </a:lnSpc>
              <a:spcBef>
                <a:spcPts val="0"/>
              </a:spcBef>
              <a:spcAft>
                <a:spcPts val="600"/>
              </a:spcAft>
              <a:buClr>
                <a:srgbClr val="54AEB2"/>
              </a:buClr>
            </a:pPr>
            <a:r>
              <a:rPr lang="en-US" sz="1800">
                <a:solidFill>
                  <a:schemeClr val="tx1">
                    <a:lumMod val="75000"/>
                    <a:lumOff val="25000"/>
                  </a:schemeClr>
                </a:solidFill>
                <a:latin typeface="Century Gothic" panose="020F0302020204030204"/>
                <a:cs typeface="Calibri"/>
              </a:rPr>
              <a:t>NDVI and EVI</a:t>
            </a:r>
          </a:p>
        </p:txBody>
      </p:sp>
      <p:sp>
        <p:nvSpPr>
          <p:cNvPr id="20" name="Text Placeholder 5">
            <a:extLst>
              <a:ext uri="{FF2B5EF4-FFF2-40B4-BE49-F238E27FC236}">
                <a16:creationId xmlns:a16="http://schemas.microsoft.com/office/drawing/2014/main" id="{43D88A30-E23F-D749-8E23-28F23096DAAC}"/>
              </a:ext>
            </a:extLst>
          </p:cNvPr>
          <p:cNvSpPr txBox="1">
            <a:spLocks/>
          </p:cNvSpPr>
          <p:nvPr/>
        </p:nvSpPr>
        <p:spPr>
          <a:xfrm>
            <a:off x="861064" y="4027956"/>
            <a:ext cx="4593252" cy="106182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sz="2000" b="1">
                <a:solidFill>
                  <a:schemeClr val="tx1">
                    <a:lumMod val="75000"/>
                    <a:lumOff val="25000"/>
                  </a:schemeClr>
                </a:solidFill>
                <a:latin typeface="Century Gothic" panose="020F0302020204030204"/>
              </a:rPr>
              <a:t>Aqua &amp; Terra Moderate Resolution Image Spectroradiometer (MODIS)</a:t>
            </a:r>
          </a:p>
          <a:p>
            <a:pPr>
              <a:lnSpc>
                <a:spcPct val="100000"/>
              </a:lnSpc>
              <a:spcBef>
                <a:spcPts val="0"/>
              </a:spcBef>
              <a:spcAft>
                <a:spcPts val="600"/>
              </a:spcAft>
              <a:buClr>
                <a:srgbClr val="54AEB2"/>
              </a:buClr>
            </a:pPr>
            <a:r>
              <a:rPr lang="en-US" sz="1800">
                <a:solidFill>
                  <a:schemeClr val="tx1">
                    <a:lumMod val="75000"/>
                    <a:lumOff val="25000"/>
                  </a:schemeClr>
                </a:solidFill>
                <a:latin typeface="Century Gothic" panose="020F0302020204030204"/>
                <a:cs typeface="Calibri"/>
              </a:rPr>
              <a:t>Global Phenology and NDVI products</a:t>
            </a:r>
          </a:p>
        </p:txBody>
      </p:sp>
    </p:spTree>
    <p:extLst>
      <p:ext uri="{BB962C8B-B14F-4D97-AF65-F5344CB8AC3E}">
        <p14:creationId xmlns:p14="http://schemas.microsoft.com/office/powerpoint/2010/main" val="1923026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817" y="382791"/>
            <a:ext cx="9714175" cy="419100"/>
          </a:xfrm>
          <a:prstGeom prst="rect">
            <a:avLst/>
          </a:prstGeom>
        </p:spPr>
        <p:txBody>
          <a:bodyPr wrap="square" lIns="91440" tIns="45720" rIns="91440" bIns="45720" anchor="ctr">
            <a:noAutofit/>
          </a:bodyPr>
          <a:lstStyle/>
          <a:p>
            <a:pPr lvl="0"/>
            <a:r>
              <a:rPr lang="en-US" sz="4000" b="1">
                <a:solidFill>
                  <a:srgbClr val="54AEB2"/>
                </a:solidFill>
                <a:latin typeface="Century Gothic" panose="020F0302020204030204"/>
              </a:rPr>
              <a:t>Methodology</a:t>
            </a:r>
          </a:p>
        </p:txBody>
      </p:sp>
      <p:grpSp>
        <p:nvGrpSpPr>
          <p:cNvPr id="44" name="Group 43">
            <a:extLst>
              <a:ext uri="{FF2B5EF4-FFF2-40B4-BE49-F238E27FC236}">
                <a16:creationId xmlns:a16="http://schemas.microsoft.com/office/drawing/2014/main" id="{CE18AEE5-CDC9-48F8-8750-092F3E302F96}"/>
              </a:ext>
            </a:extLst>
          </p:cNvPr>
          <p:cNvGrpSpPr/>
          <p:nvPr/>
        </p:nvGrpSpPr>
        <p:grpSpPr>
          <a:xfrm>
            <a:off x="2576818" y="1210559"/>
            <a:ext cx="1834809" cy="3616004"/>
            <a:chOff x="2526401" y="1205986"/>
            <a:chExt cx="1834809" cy="3616004"/>
          </a:xfrm>
        </p:grpSpPr>
        <p:sp>
          <p:nvSpPr>
            <p:cNvPr id="18" name="Rectangle: Rounded Corners 17">
              <a:extLst>
                <a:ext uri="{FF2B5EF4-FFF2-40B4-BE49-F238E27FC236}">
                  <a16:creationId xmlns:a16="http://schemas.microsoft.com/office/drawing/2014/main" id="{4BCD44CE-3656-48BE-BEF1-7256023728AD}"/>
                </a:ext>
              </a:extLst>
            </p:cNvPr>
            <p:cNvSpPr/>
            <p:nvPr/>
          </p:nvSpPr>
          <p:spPr>
            <a:xfrm>
              <a:off x="2535466" y="3916773"/>
              <a:ext cx="1825229" cy="90521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ea typeface="+mn-lt"/>
                  <a:cs typeface="+mn-lt"/>
                </a:rPr>
                <a:t>Filter data to "present" observations</a:t>
              </a:r>
            </a:p>
          </p:txBody>
        </p:sp>
        <p:sp>
          <p:nvSpPr>
            <p:cNvPr id="21" name="Rectangle: Rounded Corners 20">
              <a:extLst>
                <a:ext uri="{FF2B5EF4-FFF2-40B4-BE49-F238E27FC236}">
                  <a16:creationId xmlns:a16="http://schemas.microsoft.com/office/drawing/2014/main" id="{1727BED4-BE4D-42B0-963F-F85888EB98D8}"/>
                </a:ext>
              </a:extLst>
            </p:cNvPr>
            <p:cNvSpPr/>
            <p:nvPr/>
          </p:nvSpPr>
          <p:spPr>
            <a:xfrm>
              <a:off x="2528976" y="2562350"/>
              <a:ext cx="1832234" cy="919238"/>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Trim site list based on available data and species</a:t>
              </a:r>
            </a:p>
          </p:txBody>
        </p:sp>
        <p:sp>
          <p:nvSpPr>
            <p:cNvPr id="26" name="Rectangle: Rounded Corners 25">
              <a:extLst>
                <a:ext uri="{FF2B5EF4-FFF2-40B4-BE49-F238E27FC236}">
                  <a16:creationId xmlns:a16="http://schemas.microsoft.com/office/drawing/2014/main" id="{0BB878EF-5A9B-48C2-84E9-F7E8105E6ACE}"/>
                </a:ext>
              </a:extLst>
            </p:cNvPr>
            <p:cNvSpPr/>
            <p:nvPr/>
          </p:nvSpPr>
          <p:spPr>
            <a:xfrm>
              <a:off x="2526401" y="1205986"/>
              <a:ext cx="1825229" cy="915589"/>
            </a:xfrm>
            <a:prstGeom prst="roundRect">
              <a:avLst/>
            </a:prstGeom>
            <a:solidFill>
              <a:schemeClr val="bg2">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Select and filter satellite imagery</a:t>
              </a:r>
            </a:p>
          </p:txBody>
        </p:sp>
      </p:grpSp>
      <p:grpSp>
        <p:nvGrpSpPr>
          <p:cNvPr id="45" name="Group 44">
            <a:extLst>
              <a:ext uri="{FF2B5EF4-FFF2-40B4-BE49-F238E27FC236}">
                <a16:creationId xmlns:a16="http://schemas.microsoft.com/office/drawing/2014/main" id="{81B8E6FA-C19B-47E3-BADE-85F2E412C86D}"/>
              </a:ext>
            </a:extLst>
          </p:cNvPr>
          <p:cNvGrpSpPr/>
          <p:nvPr/>
        </p:nvGrpSpPr>
        <p:grpSpPr>
          <a:xfrm>
            <a:off x="4360696" y="1208752"/>
            <a:ext cx="2442133" cy="3615734"/>
            <a:chOff x="4360696" y="1208752"/>
            <a:chExt cx="2442133" cy="3615734"/>
          </a:xfrm>
        </p:grpSpPr>
        <p:sp>
          <p:nvSpPr>
            <p:cNvPr id="19" name="Rectangle: Rounded Corners 18">
              <a:extLst>
                <a:ext uri="{FF2B5EF4-FFF2-40B4-BE49-F238E27FC236}">
                  <a16:creationId xmlns:a16="http://schemas.microsoft.com/office/drawing/2014/main" id="{E9906CBF-CADC-4B70-B095-891E7C514960}"/>
                </a:ext>
              </a:extLst>
            </p:cNvPr>
            <p:cNvSpPr/>
            <p:nvPr/>
          </p:nvSpPr>
          <p:spPr>
            <a:xfrm>
              <a:off x="4977599" y="3918275"/>
              <a:ext cx="1819671" cy="90621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rPr>
                <a:t>Reclassify </a:t>
              </a:r>
              <a:endParaRPr lang="en-US" sz="1400">
                <a:latin typeface="Century Gothic"/>
                <a:cs typeface="Calibri" panose="020F0502020204030204"/>
              </a:endParaRPr>
            </a:p>
            <a:p>
              <a:pPr algn="ctr"/>
              <a:r>
                <a:rPr lang="en-US" sz="1400">
                  <a:latin typeface="Century Gothic"/>
                </a:rPr>
                <a:t>phenophase </a:t>
              </a:r>
              <a:endParaRPr lang="en-US" sz="1400">
                <a:latin typeface="Calibri" panose="020F0502020204030204"/>
                <a:cs typeface="Calibri" panose="020F0502020204030204"/>
              </a:endParaRPr>
            </a:p>
            <a:p>
              <a:pPr algn="ctr"/>
              <a:r>
                <a:rPr lang="en-US" sz="1400">
                  <a:latin typeface="Century Gothic"/>
                </a:rPr>
                <a:t>description</a:t>
              </a:r>
              <a:endParaRPr lang="en-US" sz="1400">
                <a:ea typeface="+mn-lt"/>
                <a:cs typeface="+mn-lt"/>
              </a:endParaRPr>
            </a:p>
          </p:txBody>
        </p:sp>
        <p:sp>
          <p:nvSpPr>
            <p:cNvPr id="23" name="Rectangle: Rounded Corners 22">
              <a:extLst>
                <a:ext uri="{FF2B5EF4-FFF2-40B4-BE49-F238E27FC236}">
                  <a16:creationId xmlns:a16="http://schemas.microsoft.com/office/drawing/2014/main" id="{B87CF3CB-0BE3-4AA4-833E-473A9636B45C}"/>
                </a:ext>
              </a:extLst>
            </p:cNvPr>
            <p:cNvSpPr/>
            <p:nvPr/>
          </p:nvSpPr>
          <p:spPr>
            <a:xfrm>
              <a:off x="4980473" y="2572376"/>
              <a:ext cx="1822207" cy="912725"/>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Finalize list of study sites</a:t>
              </a:r>
              <a:endParaRPr lang="en-US" sz="1400">
                <a:ea typeface="+mn-lt"/>
                <a:cs typeface="+mn-lt"/>
              </a:endParaRPr>
            </a:p>
          </p:txBody>
        </p:sp>
        <p:sp>
          <p:nvSpPr>
            <p:cNvPr id="27" name="Rectangle: Rounded Corners 26">
              <a:extLst>
                <a:ext uri="{FF2B5EF4-FFF2-40B4-BE49-F238E27FC236}">
                  <a16:creationId xmlns:a16="http://schemas.microsoft.com/office/drawing/2014/main" id="{596D630C-B7F1-4353-AA12-EC8F3FBFEAE9}"/>
                </a:ext>
              </a:extLst>
            </p:cNvPr>
            <p:cNvSpPr/>
            <p:nvPr/>
          </p:nvSpPr>
          <p:spPr>
            <a:xfrm>
              <a:off x="4977600" y="1208752"/>
              <a:ext cx="1825229" cy="912593"/>
            </a:xfrm>
            <a:prstGeom prst="roundRect">
              <a:avLst/>
            </a:prstGeom>
            <a:solidFill>
              <a:schemeClr val="bg2">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Inspect sites for one 30 m pixel of vegetation cover</a:t>
              </a:r>
            </a:p>
          </p:txBody>
        </p:sp>
        <p:sp>
          <p:nvSpPr>
            <p:cNvPr id="10" name="Arrow: Right 9">
              <a:extLst>
                <a:ext uri="{FF2B5EF4-FFF2-40B4-BE49-F238E27FC236}">
                  <a16:creationId xmlns:a16="http://schemas.microsoft.com/office/drawing/2014/main" id="{CB4DFAB4-4604-46DB-B8A7-FB4FCEC6AA55}"/>
                </a:ext>
              </a:extLst>
            </p:cNvPr>
            <p:cNvSpPr/>
            <p:nvPr/>
          </p:nvSpPr>
          <p:spPr>
            <a:xfrm>
              <a:off x="4360696" y="1577051"/>
              <a:ext cx="603998" cy="195314"/>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360194F4-6411-44C6-B94D-7C3C22C8FDC1}"/>
                </a:ext>
              </a:extLst>
            </p:cNvPr>
            <p:cNvSpPr/>
            <p:nvPr/>
          </p:nvSpPr>
          <p:spPr>
            <a:xfrm>
              <a:off x="4367129" y="4268686"/>
              <a:ext cx="589562" cy="217170"/>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EE67390B-70D8-4ACE-BF3B-C75CA20AC8BE}"/>
                </a:ext>
              </a:extLst>
            </p:cNvPr>
            <p:cNvSpPr/>
            <p:nvPr/>
          </p:nvSpPr>
          <p:spPr>
            <a:xfrm>
              <a:off x="4378795" y="2896455"/>
              <a:ext cx="603998" cy="217170"/>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03DFFDEE-22D2-48F5-83B3-21CBF5B69461}"/>
              </a:ext>
            </a:extLst>
          </p:cNvPr>
          <p:cNvGrpSpPr/>
          <p:nvPr/>
        </p:nvGrpSpPr>
        <p:grpSpPr>
          <a:xfrm>
            <a:off x="6810222" y="1208061"/>
            <a:ext cx="2461836" cy="3613994"/>
            <a:chOff x="6810222" y="1208061"/>
            <a:chExt cx="2461836" cy="3613994"/>
          </a:xfrm>
        </p:grpSpPr>
        <p:sp>
          <p:nvSpPr>
            <p:cNvPr id="22" name="Rectangle: Rounded Corners 21">
              <a:extLst>
                <a:ext uri="{FF2B5EF4-FFF2-40B4-BE49-F238E27FC236}">
                  <a16:creationId xmlns:a16="http://schemas.microsoft.com/office/drawing/2014/main" id="{140EECCA-D795-4D91-8179-E02632D358F9}"/>
                </a:ext>
              </a:extLst>
            </p:cNvPr>
            <p:cNvSpPr/>
            <p:nvPr/>
          </p:nvSpPr>
          <p:spPr>
            <a:xfrm>
              <a:off x="7435083" y="3915534"/>
              <a:ext cx="1818768" cy="90652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rPr>
                <a:t>Plot phenophase  </a:t>
              </a:r>
              <a:endParaRPr lang="en-US" sz="1400">
                <a:latin typeface="Calibri" panose="020F0502020204030204"/>
                <a:cs typeface="Calibri" panose="020F0502020204030204"/>
              </a:endParaRPr>
            </a:p>
            <a:p>
              <a:pPr algn="ctr"/>
              <a:r>
                <a:rPr lang="en-US" sz="1400">
                  <a:latin typeface="Century Gothic"/>
                </a:rPr>
                <a:t>event timelines</a:t>
              </a:r>
              <a:endParaRPr lang="en-US" sz="1400">
                <a:cs typeface="Calibri" panose="020F0502020204030204"/>
              </a:endParaRPr>
            </a:p>
          </p:txBody>
        </p:sp>
        <p:sp>
          <p:nvSpPr>
            <p:cNvPr id="24" name="Rectangle: Rounded Corners 23">
              <a:extLst>
                <a:ext uri="{FF2B5EF4-FFF2-40B4-BE49-F238E27FC236}">
                  <a16:creationId xmlns:a16="http://schemas.microsoft.com/office/drawing/2014/main" id="{0613B819-0B0A-4DE8-BDBC-86EB3CEECBF4}"/>
                </a:ext>
              </a:extLst>
            </p:cNvPr>
            <p:cNvSpPr/>
            <p:nvPr/>
          </p:nvSpPr>
          <p:spPr>
            <a:xfrm>
              <a:off x="7452022" y="2572376"/>
              <a:ext cx="1820036" cy="914897"/>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Buffer satellite pixel size</a:t>
              </a:r>
            </a:p>
          </p:txBody>
        </p:sp>
        <p:sp>
          <p:nvSpPr>
            <p:cNvPr id="28" name="Rectangle: Rounded Corners 27">
              <a:extLst>
                <a:ext uri="{FF2B5EF4-FFF2-40B4-BE49-F238E27FC236}">
                  <a16:creationId xmlns:a16="http://schemas.microsoft.com/office/drawing/2014/main" id="{51070598-9B99-4A99-B4B6-0F86BC32F46D}"/>
                </a:ext>
              </a:extLst>
            </p:cNvPr>
            <p:cNvSpPr/>
            <p:nvPr/>
          </p:nvSpPr>
          <p:spPr>
            <a:xfrm>
              <a:off x="7434561" y="1208061"/>
              <a:ext cx="1825229" cy="913975"/>
            </a:xfrm>
            <a:prstGeom prst="roundRect">
              <a:avLst/>
            </a:prstGeom>
            <a:solidFill>
              <a:schemeClr val="bg2">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Plot NDVI and EVI</a:t>
              </a:r>
            </a:p>
          </p:txBody>
        </p:sp>
        <p:sp>
          <p:nvSpPr>
            <p:cNvPr id="30" name="Arrow: Right 29">
              <a:extLst>
                <a:ext uri="{FF2B5EF4-FFF2-40B4-BE49-F238E27FC236}">
                  <a16:creationId xmlns:a16="http://schemas.microsoft.com/office/drawing/2014/main" id="{B72A79D2-C4F3-458B-A51C-0D03CB0ADAB3}"/>
                </a:ext>
              </a:extLst>
            </p:cNvPr>
            <p:cNvSpPr/>
            <p:nvPr/>
          </p:nvSpPr>
          <p:spPr>
            <a:xfrm>
              <a:off x="6810222" y="4259520"/>
              <a:ext cx="603952" cy="217170"/>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920C36E1-E4E2-4A28-986E-2F7DBC5616DF}"/>
                </a:ext>
              </a:extLst>
            </p:cNvPr>
            <p:cNvSpPr/>
            <p:nvPr/>
          </p:nvSpPr>
          <p:spPr>
            <a:xfrm>
              <a:off x="6820265" y="2896455"/>
              <a:ext cx="627976" cy="217170"/>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437264BF-6797-4B9E-B73B-1D0739A051E8}"/>
                </a:ext>
              </a:extLst>
            </p:cNvPr>
            <p:cNvSpPr/>
            <p:nvPr/>
          </p:nvSpPr>
          <p:spPr>
            <a:xfrm>
              <a:off x="6810223" y="1555195"/>
              <a:ext cx="603952" cy="195365"/>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FDE8CF03-DB26-40A8-97E7-F217B61CE2C6}"/>
              </a:ext>
            </a:extLst>
          </p:cNvPr>
          <p:cNvGrpSpPr/>
          <p:nvPr/>
        </p:nvGrpSpPr>
        <p:grpSpPr>
          <a:xfrm>
            <a:off x="9253852" y="1553772"/>
            <a:ext cx="2445751" cy="2922918"/>
            <a:chOff x="9253852" y="1553772"/>
            <a:chExt cx="2445751" cy="2922918"/>
          </a:xfrm>
        </p:grpSpPr>
        <p:sp>
          <p:nvSpPr>
            <p:cNvPr id="11" name="Rectangle: Rounded Corners 10">
              <a:extLst>
                <a:ext uri="{FF2B5EF4-FFF2-40B4-BE49-F238E27FC236}">
                  <a16:creationId xmlns:a16="http://schemas.microsoft.com/office/drawing/2014/main" id="{1AAAC580-1F02-45B8-9E43-9FFC7636328C}"/>
                </a:ext>
              </a:extLst>
            </p:cNvPr>
            <p:cNvSpPr/>
            <p:nvPr/>
          </p:nvSpPr>
          <p:spPr>
            <a:xfrm>
              <a:off x="9883466" y="2572376"/>
              <a:ext cx="1816137" cy="90929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Century Gothic"/>
                  <a:cs typeface="Calibri"/>
                </a:rPr>
                <a:t>Combine end products and analyze for phenology trends</a:t>
              </a:r>
            </a:p>
          </p:txBody>
        </p:sp>
        <p:sp>
          <p:nvSpPr>
            <p:cNvPr id="34" name="Arrow: Right 33">
              <a:extLst>
                <a:ext uri="{FF2B5EF4-FFF2-40B4-BE49-F238E27FC236}">
                  <a16:creationId xmlns:a16="http://schemas.microsoft.com/office/drawing/2014/main" id="{228262C5-2DDD-49CE-8FCD-FA3F31A4FC7B}"/>
                </a:ext>
              </a:extLst>
            </p:cNvPr>
            <p:cNvSpPr/>
            <p:nvPr/>
          </p:nvSpPr>
          <p:spPr>
            <a:xfrm>
              <a:off x="9289643" y="2920153"/>
              <a:ext cx="593823" cy="216070"/>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nt-Up 12">
              <a:extLst>
                <a:ext uri="{FF2B5EF4-FFF2-40B4-BE49-F238E27FC236}">
                  <a16:creationId xmlns:a16="http://schemas.microsoft.com/office/drawing/2014/main" id="{0CC2AA53-6D64-492D-85AF-54D448552DB3}"/>
                </a:ext>
              </a:extLst>
            </p:cNvPr>
            <p:cNvSpPr/>
            <p:nvPr/>
          </p:nvSpPr>
          <p:spPr>
            <a:xfrm>
              <a:off x="9253852" y="3481588"/>
              <a:ext cx="1832658" cy="995102"/>
            </a:xfrm>
            <a:prstGeom prst="bentUpArrow">
              <a:avLst>
                <a:gd name="adj1" fmla="val 11854"/>
                <a:gd name="adj2" fmla="val 14902"/>
                <a:gd name="adj3" fmla="val 2385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Bent-Up 34">
              <a:extLst>
                <a:ext uri="{FF2B5EF4-FFF2-40B4-BE49-F238E27FC236}">
                  <a16:creationId xmlns:a16="http://schemas.microsoft.com/office/drawing/2014/main" id="{ADD6E9FB-41C0-4C91-8F5B-B54BE85DC54D}"/>
                </a:ext>
              </a:extLst>
            </p:cNvPr>
            <p:cNvSpPr/>
            <p:nvPr/>
          </p:nvSpPr>
          <p:spPr>
            <a:xfrm flipV="1">
              <a:off x="9280175" y="1553772"/>
              <a:ext cx="1806333" cy="995102"/>
            </a:xfrm>
            <a:prstGeom prst="bentUpArrow">
              <a:avLst>
                <a:gd name="adj1" fmla="val 11854"/>
                <a:gd name="adj2" fmla="val 14902"/>
                <a:gd name="adj3" fmla="val 2385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Arrow: Pentagon 39">
            <a:extLst>
              <a:ext uri="{FF2B5EF4-FFF2-40B4-BE49-F238E27FC236}">
                <a16:creationId xmlns:a16="http://schemas.microsoft.com/office/drawing/2014/main" id="{2C4182C8-0C79-4CF8-BE37-A75A4C48805F}"/>
              </a:ext>
            </a:extLst>
          </p:cNvPr>
          <p:cNvSpPr/>
          <p:nvPr/>
        </p:nvSpPr>
        <p:spPr>
          <a:xfrm>
            <a:off x="4975813" y="5129141"/>
            <a:ext cx="1821790" cy="915045"/>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Data Processing</a:t>
            </a:r>
            <a:endParaRPr lang="en-US">
              <a:latin typeface="Century Gothic"/>
            </a:endParaRPr>
          </a:p>
        </p:txBody>
      </p:sp>
      <p:sp>
        <p:nvSpPr>
          <p:cNvPr id="41" name="Arrow: Pentagon 40">
            <a:extLst>
              <a:ext uri="{FF2B5EF4-FFF2-40B4-BE49-F238E27FC236}">
                <a16:creationId xmlns:a16="http://schemas.microsoft.com/office/drawing/2014/main" id="{7F93DF2B-432D-443E-8ED6-C1F4C6221F79}"/>
              </a:ext>
            </a:extLst>
          </p:cNvPr>
          <p:cNvSpPr/>
          <p:nvPr/>
        </p:nvSpPr>
        <p:spPr>
          <a:xfrm>
            <a:off x="2513833" y="5134094"/>
            <a:ext cx="1820524" cy="917581"/>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Data Acquisition</a:t>
            </a:r>
            <a:endParaRPr lang="en-US">
              <a:latin typeface="Century Gothic"/>
            </a:endParaRPr>
          </a:p>
        </p:txBody>
      </p:sp>
      <p:sp>
        <p:nvSpPr>
          <p:cNvPr id="42" name="Rectangle 41">
            <a:extLst>
              <a:ext uri="{FF2B5EF4-FFF2-40B4-BE49-F238E27FC236}">
                <a16:creationId xmlns:a16="http://schemas.microsoft.com/office/drawing/2014/main" id="{1D2A795D-9239-424F-8EB9-20E27525CFA5}"/>
              </a:ext>
            </a:extLst>
          </p:cNvPr>
          <p:cNvSpPr/>
          <p:nvPr/>
        </p:nvSpPr>
        <p:spPr>
          <a:xfrm>
            <a:off x="9875162" y="5134690"/>
            <a:ext cx="1824441" cy="916313"/>
          </a:xfrm>
          <a:prstGeom prst="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Data Analysis</a:t>
            </a:r>
            <a:endParaRPr lang="en-US">
              <a:latin typeface="Century Gothic"/>
            </a:endParaRPr>
          </a:p>
        </p:txBody>
      </p:sp>
      <p:sp>
        <p:nvSpPr>
          <p:cNvPr id="43" name="Arrow: Pentagon 42">
            <a:extLst>
              <a:ext uri="{FF2B5EF4-FFF2-40B4-BE49-F238E27FC236}">
                <a16:creationId xmlns:a16="http://schemas.microsoft.com/office/drawing/2014/main" id="{E7B4B0E2-6502-49D1-B03A-96789D47D330}"/>
              </a:ext>
            </a:extLst>
          </p:cNvPr>
          <p:cNvSpPr/>
          <p:nvPr/>
        </p:nvSpPr>
        <p:spPr>
          <a:xfrm>
            <a:off x="7429148" y="5130408"/>
            <a:ext cx="1831816" cy="905019"/>
          </a:xfrm>
          <a:prstGeom prst="homePlate">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Visualization</a:t>
            </a:r>
          </a:p>
        </p:txBody>
      </p:sp>
      <p:pic>
        <p:nvPicPr>
          <p:cNvPr id="3" name="Picture 3" descr="Graphical user interface, text, application, chat or text message&#10;&#10;Description automatically generated">
            <a:extLst>
              <a:ext uri="{FF2B5EF4-FFF2-40B4-BE49-F238E27FC236}">
                <a16:creationId xmlns:a16="http://schemas.microsoft.com/office/drawing/2014/main" id="{A5F8BA34-30FA-451C-AE00-DA1A7884A2FE}"/>
              </a:ext>
            </a:extLst>
          </p:cNvPr>
          <p:cNvPicPr>
            <a:picLocks noChangeAspect="1"/>
          </p:cNvPicPr>
          <p:nvPr/>
        </p:nvPicPr>
        <p:blipFill>
          <a:blip r:embed="rId3"/>
          <a:stretch>
            <a:fillRect/>
          </a:stretch>
        </p:blipFill>
        <p:spPr>
          <a:xfrm>
            <a:off x="511159" y="1312093"/>
            <a:ext cx="1491497" cy="3416823"/>
          </a:xfrm>
          <a:prstGeom prst="rect">
            <a:avLst/>
          </a:prstGeom>
        </p:spPr>
      </p:pic>
    </p:spTree>
    <p:extLst>
      <p:ext uri="{BB962C8B-B14F-4D97-AF65-F5344CB8AC3E}">
        <p14:creationId xmlns:p14="http://schemas.microsoft.com/office/powerpoint/2010/main" val="225099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F833E961184B46BDB3E58878E2EEFB" ma:contentTypeVersion="12" ma:contentTypeDescription="Create a new document." ma:contentTypeScope="" ma:versionID="74f245dc58f21aab6cc10c9eb79ff843">
  <xsd:schema xmlns:xsd="http://www.w3.org/2001/XMLSchema" xmlns:xs="http://www.w3.org/2001/XMLSchema" xmlns:p="http://schemas.microsoft.com/office/2006/metadata/properties" xmlns:ns2="fa457f86-e7b9-4e50-a1f1-b995d178f156" xmlns:ns3="507f6a38-bedf-4b5a-8b0e-498d68408e3c" targetNamespace="http://schemas.microsoft.com/office/2006/metadata/properties" ma:root="true" ma:fieldsID="f5a4741d226b45af3c57c2ce7c2144b5" ns2:_="" ns3:_="">
    <xsd:import namespace="fa457f86-e7b9-4e50-a1f1-b995d178f156"/>
    <xsd:import namespace="507f6a38-bedf-4b5a-8b0e-498d68408e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57f86-e7b9-4e50-a1f1-b995d178f1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7f6a38-bedf-4b5a-8b0e-498d68408e3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07f6a38-bedf-4b5a-8b0e-498d68408e3c">
      <UserInfo>
        <DisplayName>NT Service\spsearch</DisplayName>
        <AccountId>3</AccountId>
        <AccountType/>
      </UserInfo>
      <UserInfo>
        <DisplayName>Kaitlyn Bretz</DisplayName>
        <AccountId>18</AccountId>
        <AccountType/>
      </UserInfo>
      <UserInfo>
        <DisplayName>Tyler Pantle</DisplayName>
        <AccountId>187</AccountId>
        <AccountType/>
      </UserInfo>
      <UserInfo>
        <DisplayName>Scott Cunningham</DisplayName>
        <AccountId>28</AccountId>
        <AccountType/>
      </UserInfo>
    </SharedWithUsers>
  </documentManagement>
</p:properties>
</file>

<file path=customXml/itemProps1.xml><?xml version="1.0" encoding="utf-8"?>
<ds:datastoreItem xmlns:ds="http://schemas.openxmlformats.org/officeDocument/2006/customXml" ds:itemID="{20EC4C3E-CF86-4E72-A826-ED5C5427874A}">
  <ds:schemaRefs>
    <ds:schemaRef ds:uri="http://schemas.microsoft.com/sharepoint/v3/contenttype/forms"/>
  </ds:schemaRefs>
</ds:datastoreItem>
</file>

<file path=customXml/itemProps2.xml><?xml version="1.0" encoding="utf-8"?>
<ds:datastoreItem xmlns:ds="http://schemas.openxmlformats.org/officeDocument/2006/customXml" ds:itemID="{A2BAFC4E-9656-4ABC-9E95-FEB422C9DD5D}">
  <ds:schemaRefs>
    <ds:schemaRef ds:uri="507f6a38-bedf-4b5a-8b0e-498d68408e3c"/>
    <ds:schemaRef ds:uri="fa457f86-e7b9-4e50-a1f1-b995d178f1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320DEC-746B-47C8-8B1F-2F1F4114BFF3}">
  <ds:schemaRefs>
    <ds:schemaRef ds:uri="507f6a38-bedf-4b5a-8b0e-498d68408e3c"/>
    <ds:schemaRef ds:uri="fa457f86-e7b9-4e50-a1f1-b995d178f1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5401</Words>
  <Application>Microsoft Office PowerPoint</Application>
  <PresentationFormat>Widescreen</PresentationFormat>
  <Paragraphs>463</Paragraphs>
  <Slides>21</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Arial,Sans-Serif</vt:lpstr>
      <vt:lpstr>Calibri</vt:lpstr>
      <vt:lpstr>Calibri Light</vt:lpstr>
      <vt:lpstr>Century Gothic</vt:lpstr>
      <vt:lpstr>System Font Regular</vt:lpstr>
      <vt:lpstr>Wingdings</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Daniel Dominguez</cp:lastModifiedBy>
  <cp:revision>1</cp:revision>
  <dcterms:created xsi:type="dcterms:W3CDTF">2019-11-12T17:46:59Z</dcterms:created>
  <dcterms:modified xsi:type="dcterms:W3CDTF">2021-04-01T15:15:12Z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0x0101002FF833E961184B46BDB3E58878E2EEFB</vt:lpwstr>
  </property>
  <property fmtid="{D5CDD505-2E9C-101B-9397-08002B2CF9AE}" pid="3" name="Order">
    <vt:r8>53700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