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embeddedFontLst>
    <p:embeddedFont>
      <p:font typeface="Webdings" panose="05030102010509060703" pitchFamily="18" charset="2"/>
      <p:regular r:id="rId18"/>
    </p:embeddedFont>
    <p:embeddedFont>
      <p:font typeface="Garamond" panose="02020404030301010803" pitchFamily="18"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Palatino Linotype" panose="02040502050505030304" pitchFamily="18"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368">
          <p15:clr>
            <a:srgbClr val="A4A3A4"/>
          </p15:clr>
        </p15:guide>
        <p15:guide id="4" orient="horz" pos="4056">
          <p15:clr>
            <a:srgbClr val="A4A3A4"/>
          </p15:clr>
        </p15:guide>
        <p15:guide id="5" pos="936">
          <p15:clr>
            <a:srgbClr val="A4A3A4"/>
          </p15:clr>
        </p15:guide>
        <p15:guide id="6" pos="12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79186" autoAdjust="0"/>
  </p:normalViewPr>
  <p:slideViewPr>
    <p:cSldViewPr snapToGrid="0">
      <p:cViewPr varScale="1">
        <p:scale>
          <a:sx n="91" d="100"/>
          <a:sy n="91" d="100"/>
        </p:scale>
        <p:origin x="1818" y="84"/>
      </p:cViewPr>
      <p:guideLst>
        <p:guide orient="horz" pos="2160"/>
        <p:guide pos="3840"/>
        <p:guide pos="7368"/>
        <p:guide orient="horz" pos="4056"/>
        <p:guide pos="936"/>
        <p:guide pos="1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Hillside_with_Fireweed.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a:solidFill>
                  <a:srgbClr val="3F3F3F"/>
                </a:solidFill>
                <a:latin typeface="Calibri"/>
                <a:ea typeface="Calibri"/>
                <a:cs typeface="Calibri"/>
                <a:sym typeface="Calibri"/>
              </a:rPr>
              <a:t>Kate</a:t>
            </a:r>
            <a:endParaRPr sz="1200" b="0" i="0" u="none" strike="noStrike" cap="none">
              <a:solidFill>
                <a:srgbClr val="3F3F3F"/>
              </a:solidFill>
              <a:latin typeface="Calibri"/>
              <a:ea typeface="Calibri"/>
              <a:cs typeface="Calibri"/>
              <a:sym typeface="Calibri"/>
            </a:endParaRPr>
          </a:p>
        </p:txBody>
      </p:sp>
      <p:sp>
        <p:nvSpPr>
          <p:cNvPr id="165" name="Google Shape;1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Jeanette</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Representative results of NDVI change for 1995 and 2016</a:t>
            </a:r>
            <a:endParaRPr/>
          </a:p>
          <a:p>
            <a:pPr marL="457200" marR="0" lvl="0" indent="-31750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This time frame is significant for our application because it encompases reported vegetation changes</a:t>
            </a:r>
            <a:endParaRPr/>
          </a:p>
          <a:p>
            <a:pPr marL="457200" marR="0" lvl="0" indent="-31750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As can be seen from the image, changes in NDVI were detected in regions where vegetation, or fuels, have converted (point to slide) and as you will see in the next slides, both our calculations for future fire risk and historical fire data indicate increased fire occurrence in these same regions</a:t>
            </a:r>
            <a:endParaRPr/>
          </a:p>
          <a:p>
            <a:pPr marL="457200" marR="0" lvl="0" indent="-31750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Details of these increased fire risks are presented in the next slides.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4" name="Google Shape;324;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Cheila</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Fire data was obtained via two sources, 1. the MODIS Thermal Anomalies/Fire data product aboard the Terra and Aqua satellites and 2. a LANDFIRE historical database.</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We used a 10m DEM product from the USGS 3DEP project and derived information related to Slope, aspect and elevation.</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Information related to vegetation comes from our previous vegetation analysis derived from Landsat.</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We took the monthly average surface temperature for the each one of the pixels from the Alaska SNAP program.</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Extraction of all the variables including MODIS fire pixels was obtain python and all data was incorporated into a machine learning algorithm in the shape of a logistic regression which basically learns from previous fires and all of the conditions at the time and then predicts the likelihood of fire in similar conditions in the present.</a:t>
            </a:r>
            <a:endParaRPr sz="1200" b="0" i="0" u="none" strike="noStrike" cap="none">
              <a:solidFill>
                <a:schemeClr val="dk1"/>
              </a:solidFill>
              <a:latin typeface="Calibri"/>
              <a:ea typeface="Calibri"/>
              <a:cs typeface="Calibri"/>
              <a:sym typeface="Calibri"/>
            </a:endParaRPr>
          </a:p>
        </p:txBody>
      </p:sp>
      <p:sp>
        <p:nvSpPr>
          <p:cNvPr id="340" name="Google Shape;340;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Cheila</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After the coefficients for each variables were calculated in python,  we brought them to ArcGIS pro and using the raster calculator we plotted the logistic regression resulting in our FIRE RISK PROBABILITY MAP.</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For each pixel in this map, the algorithm calculated the likelihood of fire in the lighter yellow colors we have the areas less likely to have a fire, and in the orange and red we have areas with more risk. </a:t>
            </a:r>
            <a:r>
              <a:rPr lang="en-US" sz="1000" b="0" i="0" u="none" strike="noStrike" cap="none">
                <a:solidFill>
                  <a:schemeClr val="dk1"/>
                </a:solidFill>
                <a:latin typeface="Palatino Linotype"/>
                <a:ea typeface="Palatino Linotype"/>
                <a:cs typeface="Palatino Linotype"/>
                <a:sym typeface="Palatino Linotype"/>
              </a:rPr>
              <a:t>Validation results show that the model predicts cases correctly at a 91 % accuracy, and it is actually very nice to at least visually correlate it to our change detection map </a:t>
            </a:r>
            <a:endParaRPr sz="1200" b="0" i="0" u="none" strike="noStrike" cap="none">
              <a:solidFill>
                <a:schemeClr val="dk1"/>
              </a:solidFill>
              <a:latin typeface="Calibri"/>
              <a:ea typeface="Calibri"/>
              <a:cs typeface="Calibri"/>
              <a:sym typeface="Calibri"/>
            </a:endParaRPr>
          </a:p>
        </p:txBody>
      </p:sp>
      <p:sp>
        <p:nvSpPr>
          <p:cNvPr id="362" name="Google Shape;36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Cheila</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Here you can see how the fire risk map compares with the land cover classification. Of course this is just the land cover in 2014, and the model was trained with classifications from 5 different years during the study period, but you can still see how they match up. For example, the wetlands in the Northern central area of the peninsula have a low fire risk. You can also see that the shrublands have the highest fire risk, and herbaceous and black spruce forest areas have high risks as well.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81" name="Google Shape;38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Jeanette</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US" sz="1200" b="0" i="0" u="none" strike="noStrike" cap="none" dirty="0">
                <a:solidFill>
                  <a:schemeClr val="dk1"/>
                </a:solidFill>
                <a:latin typeface="Calibri"/>
                <a:ea typeface="Calibri"/>
                <a:cs typeface="Calibri"/>
                <a:sym typeface="Calibri"/>
              </a:rPr>
              <a:t>To conclude, we wanted to highlight some major observations from our work</a:t>
            </a:r>
            <a:endParaRPr dirty="0"/>
          </a:p>
          <a:p>
            <a:pPr marL="457200" marR="0" lvl="0" indent="-317500" algn="l" rtl="0">
              <a:lnSpc>
                <a:spcPct val="100000"/>
              </a:lnSpc>
              <a:spcBef>
                <a:spcPts val="0"/>
              </a:spcBef>
              <a:spcAft>
                <a:spcPts val="0"/>
              </a:spcAft>
              <a:buClr>
                <a:srgbClr val="000000"/>
              </a:buClr>
              <a:buSzPts val="1400"/>
              <a:buFont typeface="Arial"/>
              <a:buChar char="-"/>
            </a:pPr>
            <a:r>
              <a:rPr lang="en-US" sz="1200" b="0" i="0" u="none" strike="noStrike" cap="none" dirty="0">
                <a:solidFill>
                  <a:schemeClr val="dk1"/>
                </a:solidFill>
                <a:latin typeface="Calibri"/>
                <a:ea typeface="Calibri"/>
                <a:cs typeface="Calibri"/>
                <a:sym typeface="Calibri"/>
              </a:rPr>
              <a:t>First…(here the bullet points will be mentioned)</a:t>
            </a:r>
            <a:endParaRPr dirty="0"/>
          </a:p>
          <a:p>
            <a:pPr marL="457200" marR="0" lvl="0" indent="-292100" algn="l" rtl="0">
              <a:lnSpc>
                <a:spcPct val="90000"/>
              </a:lnSpc>
              <a:spcBef>
                <a:spcPts val="0"/>
              </a:spcBef>
              <a:spcAft>
                <a:spcPts val="0"/>
              </a:spcAft>
              <a:buClr>
                <a:srgbClr val="3F3F3F"/>
              </a:buClr>
              <a:buSzPts val="1000"/>
              <a:buFont typeface="Arimo"/>
              <a:buChar char="-"/>
            </a:pPr>
            <a:r>
              <a:rPr lang="en-US" sz="1200" b="1" i="0" u="none" strike="noStrike" cap="none" dirty="0">
                <a:solidFill>
                  <a:srgbClr val="3F3F3F"/>
                </a:solidFill>
                <a:latin typeface="Century Gothic"/>
                <a:ea typeface="Century Gothic"/>
                <a:cs typeface="Century Gothic"/>
                <a:sym typeface="Century Gothic"/>
              </a:rPr>
              <a:t>Change detection analysis </a:t>
            </a:r>
            <a:r>
              <a:rPr lang="en-US" sz="1200" b="0" i="0" u="none" strike="noStrike" cap="none" dirty="0">
                <a:solidFill>
                  <a:srgbClr val="3F3F3F"/>
                </a:solidFill>
                <a:latin typeface="Century Gothic"/>
                <a:ea typeface="Century Gothic"/>
                <a:cs typeface="Century Gothic"/>
                <a:sym typeface="Century Gothic"/>
              </a:rPr>
              <a:t>on NDVI composites and classifications of Landsat imagery </a:t>
            </a:r>
            <a:r>
              <a:rPr lang="en-US" sz="1200" b="1" i="0" u="none" strike="noStrike" cap="none" dirty="0">
                <a:solidFill>
                  <a:srgbClr val="3F3F3F"/>
                </a:solidFill>
                <a:latin typeface="Century Gothic"/>
                <a:ea typeface="Century Gothic"/>
                <a:cs typeface="Century Gothic"/>
                <a:sym typeface="Century Gothic"/>
              </a:rPr>
              <a:t>confirmed the refuge ecologists’ observation of transition from forest to grassland</a:t>
            </a:r>
            <a:r>
              <a:rPr lang="en-US" sz="1200" b="0" i="0" u="none" strike="noStrike" cap="none" dirty="0">
                <a:solidFill>
                  <a:srgbClr val="3F3F3F"/>
                </a:solidFill>
                <a:latin typeface="Century Gothic"/>
                <a:ea typeface="Century Gothic"/>
                <a:cs typeface="Century Gothic"/>
                <a:sym typeface="Century Gothic"/>
              </a:rPr>
              <a:t> following the spruce beetle outbreaks</a:t>
            </a:r>
            <a:r>
              <a:rPr lang="en-US" sz="1200" b="0" i="0" u="none" strike="noStrike" cap="none" dirty="0" smtClean="0">
                <a:solidFill>
                  <a:srgbClr val="3F3F3F"/>
                </a:solidFill>
                <a:latin typeface="Century Gothic"/>
                <a:ea typeface="Century Gothic"/>
                <a:cs typeface="Century Gothic"/>
                <a:sym typeface="Century Gothic"/>
              </a:rPr>
              <a:t>.</a:t>
            </a:r>
            <a:endParaRPr sz="1200" b="1" i="0" u="none" strike="noStrike" cap="none" dirty="0">
              <a:solidFill>
                <a:srgbClr val="3F3F3F"/>
              </a:solidFill>
              <a:latin typeface="Century Gothic"/>
              <a:ea typeface="Century Gothic"/>
              <a:cs typeface="Century Gothic"/>
              <a:sym typeface="Century Gothic"/>
            </a:endParaRPr>
          </a:p>
          <a:p>
            <a:pPr marL="457200" marR="0" lvl="0" indent="-292100" algn="l" rtl="0">
              <a:lnSpc>
                <a:spcPct val="90000"/>
              </a:lnSpc>
              <a:spcBef>
                <a:spcPts val="0"/>
              </a:spcBef>
              <a:spcAft>
                <a:spcPts val="0"/>
              </a:spcAft>
              <a:buClr>
                <a:srgbClr val="3F3F3F"/>
              </a:buClr>
              <a:buSzPts val="1000"/>
              <a:buFont typeface="Arimo"/>
              <a:buChar char="-"/>
            </a:pPr>
            <a:r>
              <a:rPr lang="en-US" sz="1200" b="1" i="0" u="none" strike="noStrike" cap="none" dirty="0">
                <a:solidFill>
                  <a:srgbClr val="3F3F3F"/>
                </a:solidFill>
                <a:latin typeface="Century Gothic"/>
                <a:ea typeface="Century Gothic"/>
                <a:cs typeface="Century Gothic"/>
                <a:sym typeface="Century Gothic"/>
              </a:rPr>
              <a:t>Fire risk is highest </a:t>
            </a:r>
            <a:r>
              <a:rPr lang="en-US" sz="1200" b="0" i="0" u="none" strike="noStrike" cap="none" dirty="0">
                <a:solidFill>
                  <a:srgbClr val="3F3F3F"/>
                </a:solidFill>
                <a:latin typeface="Century Gothic"/>
                <a:ea typeface="Century Gothic"/>
                <a:cs typeface="Century Gothic"/>
                <a:sym typeface="Century Gothic"/>
              </a:rPr>
              <a:t>in areas that are primarily </a:t>
            </a:r>
            <a:r>
              <a:rPr lang="en-US" sz="1200" b="1" i="0" u="none" strike="noStrike" cap="none" dirty="0" err="1">
                <a:solidFill>
                  <a:srgbClr val="3F3F3F"/>
                </a:solidFill>
                <a:latin typeface="Century Gothic"/>
                <a:ea typeface="Century Gothic"/>
                <a:cs typeface="Century Gothic"/>
                <a:sym typeface="Century Gothic"/>
              </a:rPr>
              <a:t>shrubland</a:t>
            </a:r>
            <a:r>
              <a:rPr lang="en-US" sz="1200" b="1" i="0" u="none" strike="noStrike" cap="none" dirty="0">
                <a:solidFill>
                  <a:srgbClr val="3F3F3F"/>
                </a:solidFill>
                <a:latin typeface="Century Gothic"/>
                <a:ea typeface="Century Gothic"/>
                <a:cs typeface="Century Gothic"/>
                <a:sym typeface="Century Gothic"/>
              </a:rPr>
              <a:t>, herbaceous, or black spruce forest</a:t>
            </a:r>
            <a:r>
              <a:rPr lang="en-US" sz="1200" b="1" i="0" u="none" strike="noStrike" cap="none" dirty="0" smtClean="0">
                <a:solidFill>
                  <a:srgbClr val="3F3F3F"/>
                </a:solidFill>
                <a:latin typeface="Century Gothic"/>
                <a:ea typeface="Century Gothic"/>
                <a:cs typeface="Century Gothic"/>
                <a:sym typeface="Century Gothic"/>
              </a:rPr>
              <a:t>.</a:t>
            </a:r>
          </a:p>
          <a:p>
            <a:pPr marL="457200" marR="0" lvl="0" indent="-292100" algn="l" rtl="0">
              <a:lnSpc>
                <a:spcPct val="90000"/>
              </a:lnSpc>
              <a:spcBef>
                <a:spcPts val="0"/>
              </a:spcBef>
              <a:spcAft>
                <a:spcPts val="0"/>
              </a:spcAft>
              <a:buClr>
                <a:srgbClr val="3F3F3F"/>
              </a:buClr>
              <a:buSzPts val="1000"/>
              <a:buFont typeface="Arimo"/>
              <a:buChar char="-"/>
            </a:pPr>
            <a:r>
              <a:rPr lang="en-US" sz="1200" b="1" i="0" u="none" strike="noStrike" cap="none" dirty="0" smtClean="0">
                <a:solidFill>
                  <a:srgbClr val="3F3F3F"/>
                </a:solidFill>
                <a:latin typeface="Century Gothic"/>
                <a:ea typeface="Calibri"/>
                <a:cs typeface="Calibri"/>
                <a:sym typeface="Century Gothic"/>
              </a:rPr>
              <a:t>Questions?</a:t>
            </a:r>
          </a:p>
          <a:p>
            <a:pPr marL="457200" marR="0" lvl="0" indent="-292100" algn="l" rtl="0">
              <a:lnSpc>
                <a:spcPct val="90000"/>
              </a:lnSpc>
              <a:spcBef>
                <a:spcPts val="0"/>
              </a:spcBef>
              <a:spcAft>
                <a:spcPts val="0"/>
              </a:spcAft>
              <a:buClr>
                <a:srgbClr val="3F3F3F"/>
              </a:buClr>
              <a:buSzPts val="1000"/>
              <a:buFont typeface="Arimo"/>
              <a:buChar char="-"/>
            </a:pPr>
            <a:endParaRPr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latin typeface="Calibri"/>
                <a:ea typeface="Calibri"/>
                <a:cs typeface="Calibri"/>
                <a:sym typeface="Calibri"/>
              </a:rPr>
              <a:t>Image Source: </a:t>
            </a:r>
            <a:r>
              <a:rPr lang="en-US" sz="1200" b="0" i="0" u="sng" strike="noStrike" cap="none" dirty="0" smtClean="0">
                <a:solidFill>
                  <a:schemeClr val="hlink"/>
                </a:solidFill>
                <a:latin typeface="Calibri"/>
                <a:ea typeface="Calibri"/>
                <a:cs typeface="Calibri"/>
                <a:sym typeface="Calibri"/>
                <a:hlinkClick r:id="rId3"/>
              </a:rPr>
              <a:t>https://commons.wikimedia.org/wiki/File:Hillside_with_Fireweed.jpg</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17" name="Google Shape;417;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Kate</a:t>
            </a:r>
            <a:endParaRPr sz="1200" b="0" i="0" u="none" strike="noStrike" cap="none">
              <a:solidFill>
                <a:schemeClr val="dk1"/>
              </a:solidFill>
              <a:latin typeface="Calibri"/>
              <a:ea typeface="Calibri"/>
              <a:cs typeface="Calibri"/>
              <a:sym typeface="Calibri"/>
            </a:endParaRPr>
          </a:p>
        </p:txBody>
      </p:sp>
      <p:sp>
        <p:nvSpPr>
          <p:cNvPr id="180" name="Google Shape;180;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Jake</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 the mid-90’s, southern Alaska experienced the largest and most severe outbreak of spruce beetles in North American history, killing about 5 million acres of spruce forest in and around the Kenai Peninsula.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-That’s an area almost the size of New Jersey.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-Forest killed by beetles is often succeeded by grass-dominated ground cover. Dead, desiccated trees and grass cover, combined with warming local temperatures,  increases potential for fire.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-Furthermore, the Kenai Peninsula is one of Alaska’s most densely populated areas and is </a:t>
            </a:r>
            <a:r>
              <a:rPr lang="en-US"/>
              <a:t>vital</a:t>
            </a:r>
            <a:r>
              <a:rPr lang="en-US" sz="1200" b="0" i="0" u="none" strike="noStrike" cap="none">
                <a:solidFill>
                  <a:schemeClr val="dk1"/>
                </a:solidFill>
                <a:latin typeface="Calibri"/>
                <a:ea typeface="Calibri"/>
                <a:cs typeface="Calibri"/>
                <a:sym typeface="Calibri"/>
              </a:rPr>
              <a:t> to the state’s culture and tourism economy. As such, disturbances in the area have very high socioeconomic risk.</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 https://commons.wikimedia.org/wiki/File:Kenai_Refuge_Lakes_(8426057383).jpg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7" name="Google Shape;19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Jake</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-For this project, DEVELOP partnered with landscape ecologists at the Kenai National Wildlife Refuge, shown here in light green.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-Governed by the US Fish and Wildlife Service, the Refuge covers nearly 2 million acres of spruce forest on the Kenai Peninsula and borders several </a:t>
            </a:r>
            <a:r>
              <a:rPr lang="en-US"/>
              <a:t>communities.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08" name="Google Shape;2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Jake</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-To help the Kenai National Wildlife Refuge better understand changing ecology and protect local communities from </a:t>
            </a:r>
            <a:r>
              <a:rPr lang="en-US"/>
              <a:t>wildfire</a:t>
            </a:r>
            <a:r>
              <a:rPr lang="en-US" sz="1200" b="0" i="0" u="none" strike="noStrike" cap="none">
                <a:solidFill>
                  <a:schemeClr val="dk1"/>
                </a:solidFill>
                <a:latin typeface="Calibri"/>
                <a:ea typeface="Calibri"/>
                <a:cs typeface="Calibri"/>
                <a:sym typeface="Calibri"/>
              </a:rPr>
              <a:t>, we developed three primary objectives;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-First, we had to classify land cover at multiple time intervals since the 90s beetle outbreak: we needed to be able to differentiate between forest cover and grassland in our satellite imagery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-Second, we wanted to overlay those classifications into a change analysis. This made it possible to see when and where grassland was replacing forest, and then to quantify those changes.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-Lastly, we had to </a:t>
            </a:r>
            <a:r>
              <a:rPr lang="en-US"/>
              <a:t>evaluate fire risk</a:t>
            </a:r>
            <a:r>
              <a:rPr lang="en-US" sz="1200" b="0" i="0" u="none" strike="noStrike" cap="none">
                <a:solidFill>
                  <a:schemeClr val="dk1"/>
                </a:solidFill>
                <a:latin typeface="Calibri"/>
                <a:ea typeface="Calibri"/>
                <a:cs typeface="Calibri"/>
                <a:sym typeface="Calibri"/>
              </a:rPr>
              <a:t>. We combined our land cover classification with weather and topography data to quantify areas of high concern.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Photo Source: https://commons.wikimedia.org/wiki/File:Kenai_national_wildlife_refuge_landscape.jpg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6" name="Google Shape;226;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Kate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-To classify land cover over the last 30 years, we used imagery from NASA’s Landsat suite of satellites, specifically Landsat 4 through Landsat 8.</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used the pixel QA band that comes with </a:t>
            </a:r>
            <a:r>
              <a:rPr lang="en-US" sz="1200" b="0" i="0" u="none" strike="noStrike" cap="none" dirty="0" err="1">
                <a:solidFill>
                  <a:schemeClr val="dk1"/>
                </a:solidFill>
                <a:latin typeface="Calibri"/>
                <a:ea typeface="Calibri"/>
                <a:cs typeface="Calibri"/>
                <a:sym typeface="Calibri"/>
              </a:rPr>
              <a:t>landsat</a:t>
            </a:r>
            <a:r>
              <a:rPr lang="en-US" sz="1200" b="0" i="0" u="none" strike="noStrike" cap="none" dirty="0">
                <a:solidFill>
                  <a:schemeClr val="dk1"/>
                </a:solidFill>
                <a:latin typeface="Calibri"/>
                <a:ea typeface="Calibri"/>
                <a:cs typeface="Calibri"/>
                <a:sym typeface="Calibri"/>
              </a:rPr>
              <a:t> scenes to mask out water, snow, clouds, and cloud shadows.</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also chose to crop the </a:t>
            </a:r>
            <a:r>
              <a:rPr lang="en-US" sz="1200" b="0" i="0" u="none" strike="noStrike" cap="none" dirty="0" smtClean="0">
                <a:solidFill>
                  <a:schemeClr val="dk1"/>
                </a:solidFill>
                <a:latin typeface="Calibri"/>
                <a:ea typeface="Calibri"/>
                <a:cs typeface="Calibri"/>
                <a:sym typeface="Calibri"/>
              </a:rPr>
              <a:t>Eastern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mountains </a:t>
            </a:r>
            <a:r>
              <a:rPr lang="en-US" sz="1200" b="0" i="0" u="none" strike="noStrike" cap="none" dirty="0">
                <a:solidFill>
                  <a:schemeClr val="dk1"/>
                </a:solidFill>
                <a:latin typeface="Calibri"/>
                <a:ea typeface="Calibri"/>
                <a:cs typeface="Calibri"/>
                <a:sym typeface="Calibri"/>
              </a:rPr>
              <a:t>out of </a:t>
            </a:r>
            <a:r>
              <a:rPr lang="en-US" sz="1200" b="0" i="0" u="none" strike="noStrike" cap="none" dirty="0" smtClean="0">
                <a:solidFill>
                  <a:schemeClr val="dk1"/>
                </a:solidFill>
                <a:latin typeface="Calibri"/>
                <a:ea typeface="Calibri"/>
                <a:cs typeface="Calibri"/>
                <a:sym typeface="Calibri"/>
              </a:rPr>
              <a:t>our analysis, </a:t>
            </a:r>
            <a:r>
              <a:rPr lang="en-US" sz="1200" b="0" i="0" u="none" strike="noStrike" cap="none" dirty="0">
                <a:solidFill>
                  <a:schemeClr val="dk1"/>
                </a:solidFill>
                <a:latin typeface="Calibri"/>
                <a:ea typeface="Calibri"/>
                <a:cs typeface="Calibri"/>
                <a:sym typeface="Calibri"/>
              </a:rPr>
              <a:t>because </a:t>
            </a:r>
            <a:r>
              <a:rPr lang="en-US" sz="1200" b="0" i="0" u="none" strike="noStrike" cap="none" dirty="0" smtClean="0">
                <a:solidFill>
                  <a:schemeClr val="dk1"/>
                </a:solidFill>
                <a:latin typeface="Calibri"/>
                <a:ea typeface="Calibri"/>
                <a:cs typeface="Calibri"/>
                <a:sym typeface="Calibri"/>
              </a:rPr>
              <a:t>they</a:t>
            </a:r>
            <a:r>
              <a:rPr lang="en-US" sz="1200" b="0" i="0" u="none" strike="noStrike" cap="none" baseline="0" dirty="0" smtClean="0">
                <a:solidFill>
                  <a:schemeClr val="dk1"/>
                </a:solidFill>
                <a:latin typeface="Calibri"/>
                <a:ea typeface="Calibri"/>
                <a:cs typeface="Calibri"/>
                <a:sym typeface="Calibri"/>
              </a:rPr>
              <a:t> contain </a:t>
            </a:r>
            <a:r>
              <a:rPr lang="en-US" sz="1200" b="0" i="0" u="none" strike="noStrike" cap="none" dirty="0" smtClean="0">
                <a:solidFill>
                  <a:schemeClr val="dk1"/>
                </a:solidFill>
                <a:latin typeface="Calibri"/>
                <a:ea typeface="Calibri"/>
                <a:cs typeface="Calibri"/>
                <a:sym typeface="Calibri"/>
              </a:rPr>
              <a:t>a </a:t>
            </a:r>
            <a:r>
              <a:rPr lang="en-US" sz="1200" b="0" i="0" u="none" strike="noStrike" cap="none">
                <a:solidFill>
                  <a:schemeClr val="dk1"/>
                </a:solidFill>
                <a:latin typeface="Calibri"/>
                <a:ea typeface="Calibri"/>
                <a:cs typeface="Calibri"/>
                <a:sym typeface="Calibri"/>
              </a:rPr>
              <a:t>very </a:t>
            </a:r>
            <a:r>
              <a:rPr lang="en-US" sz="1200" b="0" i="0" u="none" strike="noStrike" cap="none" smtClean="0">
                <a:solidFill>
                  <a:schemeClr val="dk1"/>
                </a:solidFill>
                <a:latin typeface="Calibri"/>
                <a:ea typeface="Calibri"/>
                <a:cs typeface="Calibri"/>
                <a:sym typeface="Calibri"/>
              </a:rPr>
              <a:t>different ecosystem </a:t>
            </a:r>
            <a:r>
              <a:rPr lang="en-US" sz="1200" b="0" i="0" u="none" strike="noStrike" cap="none" dirty="0" smtClean="0">
                <a:solidFill>
                  <a:schemeClr val="dk1"/>
                </a:solidFill>
                <a:latin typeface="Calibri"/>
                <a:ea typeface="Calibri"/>
                <a:cs typeface="Calibri"/>
                <a:sym typeface="Calibri"/>
              </a:rPr>
              <a:t>from the rest of the peninsula, and added significant </a:t>
            </a:r>
            <a:r>
              <a:rPr lang="en-US" sz="1200" b="0" i="0" u="none" strike="noStrike" cap="none" dirty="0">
                <a:solidFill>
                  <a:schemeClr val="dk1"/>
                </a:solidFill>
                <a:latin typeface="Calibri"/>
                <a:ea typeface="Calibri"/>
                <a:cs typeface="Calibri"/>
                <a:sym typeface="Calibri"/>
              </a:rPr>
              <a:t>variation to all of the variables used in the fire risk model.</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-After all of this preprocessing, we made an NDVI composite using the red and infrared reflectance bands. This indicates vegetation health and better allowed us to differentiate vegetation types.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-NDVI and the original bands were </a:t>
            </a:r>
            <a:r>
              <a:rPr lang="en-US" sz="1200" b="0" i="0" u="none" strike="noStrike" cap="none" dirty="0" smtClean="0">
                <a:solidFill>
                  <a:schemeClr val="dk1"/>
                </a:solidFill>
                <a:latin typeface="Calibri"/>
                <a:ea typeface="Calibri"/>
                <a:cs typeface="Calibri"/>
                <a:sym typeface="Calibri"/>
              </a:rPr>
              <a:t>then </a:t>
            </a:r>
            <a:r>
              <a:rPr lang="en-US" sz="1200" b="0" i="0" u="none" strike="noStrike" cap="none" dirty="0">
                <a:solidFill>
                  <a:schemeClr val="dk1"/>
                </a:solidFill>
                <a:latin typeface="Calibri"/>
                <a:ea typeface="Calibri"/>
                <a:cs typeface="Calibri"/>
                <a:sym typeface="Calibri"/>
              </a:rPr>
              <a:t>put through an unsupervised segmentation classifier to group the image </a:t>
            </a:r>
            <a:r>
              <a:rPr lang="en-US" sz="1200" b="0" i="0" u="none" strike="noStrike" cap="none" dirty="0" smtClean="0">
                <a:solidFill>
                  <a:schemeClr val="dk1"/>
                </a:solidFill>
                <a:latin typeface="Calibri"/>
                <a:ea typeface="Calibri"/>
                <a:cs typeface="Calibri"/>
                <a:sym typeface="Calibri"/>
              </a:rPr>
              <a:t>into segments with similar </a:t>
            </a:r>
            <a:r>
              <a:rPr lang="en-US" sz="1200" b="0" i="0" u="none" strike="noStrike" cap="none" dirty="0">
                <a:solidFill>
                  <a:schemeClr val="dk1"/>
                </a:solidFill>
                <a:latin typeface="Calibri"/>
                <a:ea typeface="Calibri"/>
                <a:cs typeface="Calibri"/>
                <a:sym typeface="Calibri"/>
              </a:rPr>
              <a:t>spectral signatures.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then created training samples using ground </a:t>
            </a:r>
            <a:r>
              <a:rPr lang="en-US" sz="1200" b="0" i="0" u="none" strike="noStrike" cap="none" dirty="0" err="1">
                <a:solidFill>
                  <a:schemeClr val="dk1"/>
                </a:solidFill>
                <a:latin typeface="Calibri"/>
                <a:ea typeface="Calibri"/>
                <a:cs typeface="Calibri"/>
                <a:sym typeface="Calibri"/>
              </a:rPr>
              <a:t>truthed</a:t>
            </a:r>
            <a:r>
              <a:rPr lang="en-US" sz="1200" b="0" i="0" u="none" strike="noStrike" cap="none" dirty="0">
                <a:solidFill>
                  <a:schemeClr val="dk1"/>
                </a:solidFill>
                <a:latin typeface="Calibri"/>
                <a:ea typeface="Calibri"/>
                <a:cs typeface="Calibri"/>
                <a:sym typeface="Calibri"/>
              </a:rPr>
              <a:t> points sent from our project partner and high resolution imagery from the National Geospatial-Intelligence Agency for reference.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repeated this process </a:t>
            </a:r>
            <a:r>
              <a:rPr lang="en-US" sz="1200" b="0" i="0" u="none" strike="noStrike" cap="none" dirty="0" smtClean="0">
                <a:solidFill>
                  <a:schemeClr val="dk1"/>
                </a:solidFill>
                <a:latin typeface="Calibri"/>
                <a:ea typeface="Calibri"/>
                <a:cs typeface="Calibri"/>
                <a:sym typeface="Calibri"/>
              </a:rPr>
              <a:t>for summer</a:t>
            </a:r>
            <a:r>
              <a:rPr lang="en-US" sz="1200" b="0" i="0" u="none" strike="noStrike" cap="none" baseline="0" dirty="0" smtClean="0">
                <a:solidFill>
                  <a:schemeClr val="dk1"/>
                </a:solidFill>
                <a:latin typeface="Calibri"/>
                <a:ea typeface="Calibri"/>
                <a:cs typeface="Calibri"/>
                <a:sym typeface="Calibri"/>
              </a:rPr>
              <a:t> Landsat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images at roughly 3 year intervals over our study period, and we were able to use these resulting classified images to identify areas of vegetation type change and as </a:t>
            </a:r>
            <a:r>
              <a:rPr lang="en-US" sz="1200" b="0" i="0" u="none" strike="noStrike" cap="none" dirty="0" smtClean="0">
                <a:solidFill>
                  <a:schemeClr val="dk1"/>
                </a:solidFill>
                <a:latin typeface="Calibri"/>
                <a:ea typeface="Calibri"/>
                <a:cs typeface="Calibri"/>
                <a:sym typeface="Calibri"/>
              </a:rPr>
              <a:t>inputs </a:t>
            </a:r>
            <a:r>
              <a:rPr lang="en-US" sz="1200" b="0" i="0" u="none" strike="noStrike" cap="none" dirty="0">
                <a:solidFill>
                  <a:schemeClr val="dk1"/>
                </a:solidFill>
                <a:latin typeface="Calibri"/>
                <a:ea typeface="Calibri"/>
                <a:cs typeface="Calibri"/>
                <a:sym typeface="Calibri"/>
              </a:rPr>
              <a:t>for our fire risk model.</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36" name="Google Shape;236;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Kate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This is the result of our land cover classification for 2014. You can clearly see the area in pink on the southern section of the peninsula where the beetle damage has caused a conversion from forest to herbaceous. You can also see the </a:t>
            </a:r>
            <a:r>
              <a:rPr lang="en-US" sz="1200" b="0" i="0" u="none" strike="noStrike" cap="none" dirty="0" err="1">
                <a:solidFill>
                  <a:schemeClr val="dk1"/>
                </a:solidFill>
                <a:latin typeface="Calibri"/>
                <a:ea typeface="Calibri"/>
                <a:cs typeface="Calibri"/>
                <a:sym typeface="Calibri"/>
              </a:rPr>
              <a:t>shrubland</a:t>
            </a:r>
            <a:r>
              <a:rPr lang="en-US" sz="1200" b="0" i="0" u="none" strike="noStrike" cap="none" dirty="0">
                <a:solidFill>
                  <a:schemeClr val="dk1"/>
                </a:solidFill>
                <a:latin typeface="Calibri"/>
                <a:ea typeface="Calibri"/>
                <a:cs typeface="Calibri"/>
                <a:sym typeface="Calibri"/>
              </a:rPr>
              <a:t> in tan, which we found to be at high risk of fire. The black spruce forest is also a land cover type with high fire risk, and you will see that the fire risk map reflects </a:t>
            </a:r>
            <a:r>
              <a:rPr lang="en-US" sz="1200" b="0" i="0" u="none" strike="noStrike" cap="none" dirty="0" smtClean="0">
                <a:solidFill>
                  <a:schemeClr val="dk1"/>
                </a:solidFill>
                <a:latin typeface="Calibri"/>
                <a:ea typeface="Calibri"/>
                <a:cs typeface="Calibri"/>
                <a:sym typeface="Calibri"/>
              </a:rPr>
              <a:t>these differing</a:t>
            </a:r>
            <a:r>
              <a:rPr lang="en-US" sz="1200" b="0" i="0" u="none" strike="noStrike" cap="none" baseline="0" dirty="0" smtClean="0">
                <a:solidFill>
                  <a:schemeClr val="dk1"/>
                </a:solidFill>
                <a:latin typeface="Calibri"/>
                <a:ea typeface="Calibri"/>
                <a:cs typeface="Calibri"/>
                <a:sym typeface="Calibri"/>
              </a:rPr>
              <a:t> risks based on land cover type.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58" name="Google Shape;25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Kate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Here you can see how we used the classified images to pinpoint areas of change. </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Each </a:t>
            </a:r>
            <a:r>
              <a:rPr lang="en-US" sz="1200" b="0" i="0" u="none" strike="noStrike" cap="none" dirty="0">
                <a:solidFill>
                  <a:schemeClr val="dk1"/>
                </a:solidFill>
                <a:latin typeface="Calibri"/>
                <a:ea typeface="Calibri"/>
                <a:cs typeface="Calibri"/>
                <a:sym typeface="Calibri"/>
              </a:rPr>
              <a:t>pixel in the classified image has a value between 0-6 based on its land cover type. We used these values in the raster calculator in ArcGIS Pro to subtract the historical classification from the </a:t>
            </a:r>
            <a:r>
              <a:rPr lang="en-US" sz="1200" b="0" i="0" u="none" strike="noStrike" cap="none" dirty="0" smtClean="0">
                <a:solidFill>
                  <a:schemeClr val="dk1"/>
                </a:solidFill>
                <a:latin typeface="Calibri"/>
                <a:ea typeface="Calibri"/>
                <a:cs typeface="Calibri"/>
                <a:sym typeface="Calibri"/>
              </a:rPr>
              <a:t>2014, </a:t>
            </a:r>
            <a:r>
              <a:rPr lang="en-US" sz="1200" b="0" i="0" u="none" strike="noStrike" cap="none" dirty="0">
                <a:solidFill>
                  <a:schemeClr val="dk1"/>
                </a:solidFill>
                <a:latin typeface="Calibri"/>
                <a:ea typeface="Calibri"/>
                <a:cs typeface="Calibri"/>
                <a:sym typeface="Calibri"/>
              </a:rPr>
              <a:t>and then displayed just the values that indicated a change from forest to grassland. More specifically, we kept the pixels that, from 1995 to 2014, had converted from black spruce or mixed forest to </a:t>
            </a:r>
            <a:r>
              <a:rPr lang="en-US" sz="1200" b="0" i="0" u="none" strike="noStrike" cap="none" dirty="0" err="1">
                <a:solidFill>
                  <a:schemeClr val="dk1"/>
                </a:solidFill>
                <a:latin typeface="Calibri"/>
                <a:ea typeface="Calibri"/>
                <a:cs typeface="Calibri"/>
                <a:sym typeface="Calibri"/>
              </a:rPr>
              <a:t>shrubland</a:t>
            </a:r>
            <a:r>
              <a:rPr lang="en-US" sz="1200" b="0" i="0" u="none" strike="noStrike" cap="none" dirty="0">
                <a:solidFill>
                  <a:schemeClr val="dk1"/>
                </a:solidFill>
                <a:latin typeface="Calibri"/>
                <a:ea typeface="Calibri"/>
                <a:cs typeface="Calibri"/>
                <a:sym typeface="Calibri"/>
              </a:rPr>
              <a:t> or herbaceous. </a:t>
            </a:r>
            <a:r>
              <a:rPr lang="en-US" sz="1200" b="0" i="0" u="none" strike="noStrike" cap="none" dirty="0" smtClean="0">
                <a:solidFill>
                  <a:schemeClr val="dk1"/>
                </a:solidFill>
                <a:latin typeface="Calibri"/>
                <a:ea typeface="Calibri"/>
                <a:cs typeface="Calibri"/>
                <a:sym typeface="Calibri"/>
              </a:rPr>
              <a:t>Now Jeanette will explain how </a:t>
            </a:r>
            <a:r>
              <a:rPr lang="en-US" sz="1200" b="0" i="0" u="none" strike="noStrike" cap="none" dirty="0">
                <a:solidFill>
                  <a:schemeClr val="dk1"/>
                </a:solidFill>
                <a:latin typeface="Calibri"/>
                <a:ea typeface="Calibri"/>
                <a:cs typeface="Calibri"/>
                <a:sym typeface="Calibri"/>
              </a:rPr>
              <a:t>the classification change detection compares with the change detection we performed using the NDVI bands.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82" name="Google Shape;282;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e69a076a9_2_8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3e69a076a9_2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Jeanette</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Vegetation change was also assessed through calculation of NDVI.</a:t>
            </a:r>
            <a:endParaRPr/>
          </a:p>
          <a:p>
            <a:pPr marL="457200" marR="0" lvl="0" indent="-317500" algn="l" rtl="0">
              <a:lnSpc>
                <a:spcPct val="100000"/>
              </a:lnSpc>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In general, NDVI, or normalized vegetation index, is a ratio of the  red and infra-red, or near infra-red bands of sensors such as Landsat . Thus, we obtained data from Landsat 8,7 or 5 depending on data availability for each year.</a:t>
            </a:r>
            <a:endParaRPr/>
          </a:p>
          <a:p>
            <a:pPr marL="457200" marR="0" lvl="0" indent="-317500" algn="l" rtl="0">
              <a:lnSpc>
                <a:spcPct val="100000"/>
              </a:lnSpc>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Here we have NDVI calculated for  1985  and 2016</a:t>
            </a:r>
            <a:endParaRPr/>
          </a:p>
          <a:p>
            <a:pPr marL="457200" marR="0" lvl="0" indent="-317500" algn="l" rtl="0">
              <a:lnSpc>
                <a:spcPct val="100000"/>
              </a:lnSpc>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After calculating NDVI, we estimated the NDVI change  by using the formulation here (point to slide). Where for example in the case here, ‘current’ is the most recent dataset or 2016 and historic is the ‘oldest’ dataset, in this case 1995.</a:t>
            </a:r>
            <a:endParaRPr sz="1200" b="0" i="0" u="none" strike="noStrike" cap="none">
              <a:solidFill>
                <a:schemeClr val="dk1"/>
              </a:solidFill>
              <a:latin typeface="Calibri"/>
              <a:ea typeface="Calibri"/>
              <a:cs typeface="Calibri"/>
              <a:sym typeface="Calibri"/>
            </a:endParaRPr>
          </a:p>
        </p:txBody>
      </p:sp>
      <p:sp>
        <p:nvSpPr>
          <p:cNvPr id="300" name="Google Shape;300;g3e69a076a9_2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2" name="Google Shape;10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8" name="Google Shape;10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3" name="Google Shape;123;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 name="Google Shape;138;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0" name="Google Shape;14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6" name="Google Shape;146;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7" name="Google Shape;1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a:stretch/>
        </p:blipFill>
        <p:spPr>
          <a:xfrm>
            <a:off x="162" y="0"/>
            <a:ext cx="12191675" cy="6858000"/>
          </a:xfrm>
          <a:prstGeom prst="rect">
            <a:avLst/>
          </a:prstGeom>
          <a:noFill/>
          <a:ln>
            <a:noFill/>
          </a:ln>
        </p:spPr>
      </p:pic>
      <p:pic>
        <p:nvPicPr>
          <p:cNvPr id="18" name="Google Shape;18;p3"/>
          <p:cNvPicPr preferRelativeResize="0"/>
          <p:nvPr/>
        </p:nvPicPr>
        <p:blipFill rotWithShape="1">
          <a:blip r:embed="rId3">
            <a:alphaModFix/>
          </a:blip>
          <a:srcRect r="11010"/>
          <a:stretch/>
        </p:blipFill>
        <p:spPr>
          <a:xfrm>
            <a:off x="0" y="0"/>
            <a:ext cx="10849232" cy="6857999"/>
          </a:xfrm>
          <a:prstGeom prst="rect">
            <a:avLst/>
          </a:prstGeom>
          <a:noFill/>
          <a:ln>
            <a:noFill/>
          </a:ln>
        </p:spPr>
      </p:pic>
      <p:sp>
        <p:nvSpPr>
          <p:cNvPr id="19" name="Google Shape;19;p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3"/>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3"/>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3"/>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25" name="Google Shape;25;p3"/>
          <p:cNvPicPr preferRelativeResize="0"/>
          <p:nvPr/>
        </p:nvPicPr>
        <p:blipFill rotWithShape="1">
          <a:blip r:embed="rId4">
            <a:alphaModFix/>
          </a:blip>
          <a:srcRect/>
          <a:stretch/>
        </p:blipFill>
        <p:spPr>
          <a:xfrm>
            <a:off x="124280" y="133044"/>
            <a:ext cx="382562" cy="382562"/>
          </a:xfrm>
          <a:prstGeom prst="rect">
            <a:avLst/>
          </a:prstGeom>
          <a:noFill/>
          <a:ln>
            <a:noFill/>
          </a:ln>
        </p:spPr>
      </p:pic>
      <p:pic>
        <p:nvPicPr>
          <p:cNvPr id="26" name="Google Shape;26;p3"/>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r="15067"/>
          <a:stretch/>
        </p:blipFill>
        <p:spPr>
          <a:xfrm>
            <a:off x="0" y="0"/>
            <a:ext cx="10354962" cy="6857999"/>
          </a:xfrm>
          <a:prstGeom prst="rect">
            <a:avLst/>
          </a:prstGeom>
          <a:noFill/>
          <a:ln>
            <a:noFill/>
          </a:ln>
        </p:spPr>
      </p:pic>
      <p:pic>
        <p:nvPicPr>
          <p:cNvPr id="29" name="Google Shape;29;p4"/>
          <p:cNvPicPr preferRelativeResize="0"/>
          <p:nvPr/>
        </p:nvPicPr>
        <p:blipFill rotWithShape="1">
          <a:blip r:embed="rId3">
            <a:alphaModFix/>
          </a:blip>
          <a:srcRect/>
          <a:stretch/>
        </p:blipFill>
        <p:spPr>
          <a:xfrm>
            <a:off x="124280" y="133044"/>
            <a:ext cx="382562" cy="382562"/>
          </a:xfrm>
          <a:prstGeom prst="rect">
            <a:avLst/>
          </a:prstGeom>
          <a:noFill/>
          <a:ln>
            <a:noFill/>
          </a:ln>
        </p:spPr>
      </p:pic>
      <p:sp>
        <p:nvSpPr>
          <p:cNvPr id="30" name="Google Shape;30;p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4"/>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4"/>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3" name="Google Shape;33;p4"/>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4" name="Google Shape;34;p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35"/>
        <p:cNvGrpSpPr/>
        <p:nvPr/>
      </p:nvGrpSpPr>
      <p:grpSpPr>
        <a:xfrm>
          <a:off x="0" y="0"/>
          <a:ext cx="0" cy="0"/>
          <a:chOff x="0" y="0"/>
          <a:chExt cx="0" cy="0"/>
        </a:xfrm>
      </p:grpSpPr>
      <p:pic>
        <p:nvPicPr>
          <p:cNvPr id="36" name="Google Shape;36;p5"/>
          <p:cNvPicPr preferRelativeResize="0"/>
          <p:nvPr/>
        </p:nvPicPr>
        <p:blipFill rotWithShape="1">
          <a:blip r:embed="rId2">
            <a:alphaModFix/>
          </a:blip>
          <a:srcRect r="10202"/>
          <a:stretch/>
        </p:blipFill>
        <p:spPr>
          <a:xfrm>
            <a:off x="0" y="0"/>
            <a:ext cx="10948086" cy="6857999"/>
          </a:xfrm>
          <a:prstGeom prst="rect">
            <a:avLst/>
          </a:prstGeom>
          <a:noFill/>
          <a:ln>
            <a:noFill/>
          </a:ln>
        </p:spPr>
      </p:pic>
      <p:sp>
        <p:nvSpPr>
          <p:cNvPr id="37" name="Google Shape;37;p5"/>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5"/>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5"/>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5"/>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5"/>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4" name="Google Shape;44;p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 name="Google Shape;45;p5"/>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46" name="Google Shape;46;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blip>
          <a:srcRect r="11519"/>
          <a:stretch/>
        </p:blipFill>
        <p:spPr>
          <a:xfrm>
            <a:off x="0" y="0"/>
            <a:ext cx="10787449" cy="6857999"/>
          </a:xfrm>
          <a:prstGeom prst="rect">
            <a:avLst/>
          </a:prstGeom>
          <a:noFill/>
          <a:ln>
            <a:noFill/>
          </a:ln>
        </p:spPr>
      </p:pic>
      <p:sp>
        <p:nvSpPr>
          <p:cNvPr id="49" name="Google Shape;49;p6"/>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6"/>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6"/>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6"/>
          <p:cNvSpPr/>
          <p:nvPr/>
        </p:nvSpPr>
        <p:spPr>
          <a:xfrm>
            <a:off x="0" y="6820367"/>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3" name="Google Shape;53;p6"/>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54" name="Google Shape;54;p6"/>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57" name="Google Shape;57;p7"/>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7"/>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7"/>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7"/>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7"/>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Google Shape;62;p7"/>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Google Shape;63;p7"/>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7"/>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5" name="Google Shape;65;p7"/>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66" name="Google Shape;66;p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r="11216"/>
          <a:stretch/>
        </p:blipFill>
        <p:spPr>
          <a:xfrm>
            <a:off x="0" y="3437552"/>
            <a:ext cx="10824519" cy="6857999"/>
          </a:xfrm>
          <a:prstGeom prst="rect">
            <a:avLst/>
          </a:prstGeom>
          <a:noFill/>
          <a:ln>
            <a:noFill/>
          </a:ln>
        </p:spPr>
      </p:pic>
      <p:sp>
        <p:nvSpPr>
          <p:cNvPr id="69" name="Google Shape;69;p8"/>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8"/>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8"/>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8"/>
          <p:cNvSpPr/>
          <p:nvPr/>
        </p:nvSpPr>
        <p:spPr>
          <a:xfrm>
            <a:off x="0" y="0"/>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73" name="Google Shape;73;p8"/>
          <p:cNvPicPr preferRelativeResize="0"/>
          <p:nvPr/>
        </p:nvPicPr>
        <p:blipFill rotWithShape="1">
          <a:blip r:embed="rId3">
            <a:alphaModFix/>
          </a:blip>
          <a:srcRect/>
          <a:stretch/>
        </p:blipFill>
        <p:spPr>
          <a:xfrm>
            <a:off x="124280" y="3568223"/>
            <a:ext cx="382562" cy="382562"/>
          </a:xfrm>
          <a:prstGeom prst="rect">
            <a:avLst/>
          </a:prstGeom>
          <a:noFill/>
          <a:ln>
            <a:noFill/>
          </a:ln>
        </p:spPr>
      </p:pic>
      <p:pic>
        <p:nvPicPr>
          <p:cNvPr id="74" name="Google Shape;74;p8"/>
          <p:cNvPicPr preferRelativeResize="0"/>
          <p:nvPr/>
        </p:nvPicPr>
        <p:blipFill rotWithShape="1">
          <a:blip r:embed="rId4">
            <a:alphaModFix/>
          </a:blip>
          <a:srcRect r="91792" b="87748"/>
          <a:stretch/>
        </p:blipFill>
        <p:spPr>
          <a:xfrm>
            <a:off x="0" y="348712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89" name="Google Shape;89;p11"/>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11"/>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11"/>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11"/>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11"/>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11"/>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E4268"/>
              </a:buClr>
              <a:buSzPts val="3600"/>
              <a:buFont typeface="Arial"/>
              <a:buNone/>
              <a:defRPr sz="3600" b="0" i="0" u="none" strike="noStrike" cap="none">
                <a:solidFill>
                  <a:srgbClr val="3E426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11"/>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11"/>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97" name="Google Shape;97;p11"/>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98" name="Google Shape;98;p1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2"/>
          <p:cNvPicPr preferRelativeResize="0"/>
          <p:nvPr/>
        </p:nvPicPr>
        <p:blipFill rotWithShape="1">
          <a:blip r:embed="rId3">
            <a:alphaModFix/>
          </a:blip>
          <a:srcRect l="25000" t="34058" r="25000" b="15683"/>
          <a:stretch/>
        </p:blipFill>
        <p:spPr>
          <a:xfrm>
            <a:off x="-950" y="-48125"/>
            <a:ext cx="5925026" cy="6209948"/>
          </a:xfrm>
          <a:prstGeom prst="rect">
            <a:avLst/>
          </a:prstGeom>
          <a:noFill/>
          <a:ln>
            <a:noFill/>
          </a:ln>
        </p:spPr>
      </p:pic>
      <p:pic>
        <p:nvPicPr>
          <p:cNvPr id="168" name="Google Shape;168;p22"/>
          <p:cNvPicPr preferRelativeResize="0"/>
          <p:nvPr/>
        </p:nvPicPr>
        <p:blipFill rotWithShape="1">
          <a:blip r:embed="rId4">
            <a:alphaModFix/>
          </a:blip>
          <a:srcRect t="1771"/>
          <a:stretch/>
        </p:blipFill>
        <p:spPr>
          <a:xfrm>
            <a:off x="-11334" y="-48127"/>
            <a:ext cx="12181456" cy="6940725"/>
          </a:xfrm>
          <a:prstGeom prst="rect">
            <a:avLst/>
          </a:prstGeom>
          <a:noFill/>
          <a:ln>
            <a:noFill/>
          </a:ln>
        </p:spPr>
      </p:pic>
      <p:pic>
        <p:nvPicPr>
          <p:cNvPr id="169" name="Google Shape;169;p22"/>
          <p:cNvPicPr preferRelativeResize="0"/>
          <p:nvPr/>
        </p:nvPicPr>
        <p:blipFill rotWithShape="1">
          <a:blip r:embed="rId5">
            <a:alphaModFix/>
          </a:blip>
          <a:srcRect/>
          <a:stretch/>
        </p:blipFill>
        <p:spPr>
          <a:xfrm>
            <a:off x="416380" y="5737058"/>
            <a:ext cx="678581" cy="731520"/>
          </a:xfrm>
          <a:prstGeom prst="rect">
            <a:avLst/>
          </a:prstGeom>
          <a:noFill/>
          <a:ln>
            <a:noFill/>
          </a:ln>
        </p:spPr>
      </p:pic>
      <p:sp>
        <p:nvSpPr>
          <p:cNvPr id="170" name="Google Shape;170;p22"/>
          <p:cNvSpPr txBox="1"/>
          <p:nvPr/>
        </p:nvSpPr>
        <p:spPr>
          <a:xfrm>
            <a:off x="8553752" y="4810627"/>
            <a:ext cx="31566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600" b="0" i="0" u="none" strike="noStrike" cap="none">
                <a:solidFill>
                  <a:srgbClr val="3F3F3F"/>
                </a:solidFill>
                <a:latin typeface="Century Gothic"/>
                <a:ea typeface="Century Gothic"/>
                <a:cs typeface="Century Gothic"/>
                <a:sym typeface="Century Gothic"/>
              </a:rPr>
              <a:t>Cheila Avalon Cullen, PhD</a:t>
            </a:r>
            <a:endParaRPr sz="1600" b="0" i="0" u="none" strike="noStrike" cap="none">
              <a:solidFill>
                <a:srgbClr val="3F3F3F"/>
              </a:solidFill>
              <a:latin typeface="Century Gothic"/>
              <a:ea typeface="Century Gothic"/>
              <a:cs typeface="Century Gothic"/>
              <a:sym typeface="Century Gothic"/>
            </a:endParaRPr>
          </a:p>
        </p:txBody>
      </p:sp>
      <p:sp>
        <p:nvSpPr>
          <p:cNvPr id="171" name="Google Shape;171;p22"/>
          <p:cNvSpPr txBox="1"/>
          <p:nvPr/>
        </p:nvSpPr>
        <p:spPr>
          <a:xfrm>
            <a:off x="8764352" y="4482850"/>
            <a:ext cx="29460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600" b="0" i="0" u="none" strike="noStrike" cap="none">
                <a:solidFill>
                  <a:srgbClr val="3F3F3F"/>
                </a:solidFill>
                <a:latin typeface="Century Gothic"/>
                <a:ea typeface="Century Gothic"/>
                <a:cs typeface="Century Gothic"/>
                <a:sym typeface="Century Gothic"/>
              </a:rPr>
              <a:t>Kate Hess, Project Lead</a:t>
            </a:r>
            <a:endParaRPr sz="1600" b="0" i="0" u="none" strike="noStrike" cap="none">
              <a:solidFill>
                <a:srgbClr val="3F3F3F"/>
              </a:solidFill>
              <a:latin typeface="Century Gothic"/>
              <a:ea typeface="Century Gothic"/>
              <a:cs typeface="Century Gothic"/>
              <a:sym typeface="Century Gothic"/>
            </a:endParaRPr>
          </a:p>
        </p:txBody>
      </p:sp>
      <p:sp>
        <p:nvSpPr>
          <p:cNvPr id="172" name="Google Shape;172;p22"/>
          <p:cNvSpPr txBox="1"/>
          <p:nvPr/>
        </p:nvSpPr>
        <p:spPr>
          <a:xfrm>
            <a:off x="9109952" y="5138404"/>
            <a:ext cx="26004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600" b="0" i="0" u="none" strike="noStrike" cap="none">
                <a:solidFill>
                  <a:srgbClr val="3F3F3F"/>
                </a:solidFill>
                <a:latin typeface="Century Gothic"/>
                <a:ea typeface="Century Gothic"/>
                <a:cs typeface="Century Gothic"/>
                <a:sym typeface="Century Gothic"/>
              </a:rPr>
              <a:t>Jeanette Cobian</a:t>
            </a:r>
            <a:endParaRPr sz="1600" b="0" i="0" u="none" strike="noStrike" cap="none">
              <a:solidFill>
                <a:srgbClr val="3F3F3F"/>
              </a:solidFill>
              <a:latin typeface="Century Gothic"/>
              <a:ea typeface="Century Gothic"/>
              <a:cs typeface="Century Gothic"/>
              <a:sym typeface="Century Gothic"/>
            </a:endParaRPr>
          </a:p>
        </p:txBody>
      </p:sp>
      <p:sp>
        <p:nvSpPr>
          <p:cNvPr id="173" name="Google Shape;173;p22"/>
          <p:cNvSpPr txBox="1"/>
          <p:nvPr/>
        </p:nvSpPr>
        <p:spPr>
          <a:xfrm>
            <a:off x="6353785" y="1887629"/>
            <a:ext cx="5647800" cy="1235100"/>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3E4268"/>
              </a:buClr>
              <a:buSzPts val="4400"/>
              <a:buFont typeface="Century Gothic"/>
              <a:buNone/>
            </a:pPr>
            <a:r>
              <a:rPr lang="en-US" sz="4400" b="1" i="0" u="none" strike="noStrike" cap="none">
                <a:solidFill>
                  <a:srgbClr val="3E4268"/>
                </a:solidFill>
                <a:latin typeface="Century Gothic"/>
                <a:ea typeface="Century Gothic"/>
                <a:cs typeface="Century Gothic"/>
                <a:sym typeface="Century Gothic"/>
              </a:rPr>
              <a:t>KENAI DISASTERS</a:t>
            </a:r>
            <a:endParaRPr sz="4400" b="1" i="0" u="none" strike="noStrike" cap="none">
              <a:solidFill>
                <a:srgbClr val="3E4268"/>
              </a:solidFill>
              <a:latin typeface="Century Gothic"/>
              <a:ea typeface="Century Gothic"/>
              <a:cs typeface="Century Gothic"/>
              <a:sym typeface="Century Gothic"/>
            </a:endParaRPr>
          </a:p>
        </p:txBody>
      </p:sp>
      <p:sp>
        <p:nvSpPr>
          <p:cNvPr id="174" name="Google Shape;174;p22"/>
          <p:cNvSpPr txBox="1"/>
          <p:nvPr/>
        </p:nvSpPr>
        <p:spPr>
          <a:xfrm>
            <a:off x="6353785" y="2806325"/>
            <a:ext cx="5647800" cy="1058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2000" b="0" i="0" u="none" strike="noStrike" cap="none">
                <a:solidFill>
                  <a:srgbClr val="3F3F3F"/>
                </a:solidFill>
                <a:latin typeface="Century Gothic"/>
                <a:ea typeface="Century Gothic"/>
                <a:cs typeface="Century Gothic"/>
                <a:sym typeface="Century Gothic"/>
              </a:rPr>
              <a:t>Evaluating Grassland Conversion and the Related Likelihood of Fire Disturbance to Enhance Fire Monitoring and Management in the Kenai Peninsula, Alaska</a:t>
            </a:r>
            <a:endParaRPr sz="2000" b="0" i="0" u="none" strike="noStrike" cap="none">
              <a:solidFill>
                <a:srgbClr val="000000"/>
              </a:solidFill>
              <a:latin typeface="Arial"/>
              <a:ea typeface="Arial"/>
              <a:cs typeface="Arial"/>
              <a:sym typeface="Arial"/>
            </a:endParaRPr>
          </a:p>
        </p:txBody>
      </p:sp>
      <p:sp>
        <p:nvSpPr>
          <p:cNvPr id="175" name="Google Shape;175;p22"/>
          <p:cNvSpPr txBox="1"/>
          <p:nvPr/>
        </p:nvSpPr>
        <p:spPr>
          <a:xfrm>
            <a:off x="9109952" y="5793958"/>
            <a:ext cx="26004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600" b="0" i="0" u="none" strike="noStrike" cap="none">
                <a:solidFill>
                  <a:srgbClr val="3F3F3F"/>
                </a:solidFill>
                <a:latin typeface="Century Gothic"/>
                <a:ea typeface="Century Gothic"/>
                <a:cs typeface="Century Gothic"/>
                <a:sym typeface="Century Gothic"/>
              </a:rPr>
              <a:t>Jake Ramthun</a:t>
            </a:r>
            <a:endParaRPr sz="1600" b="0" i="0" u="none" strike="noStrike" cap="none">
              <a:solidFill>
                <a:srgbClr val="3F3F3F"/>
              </a:solidFill>
              <a:latin typeface="Century Gothic"/>
              <a:ea typeface="Century Gothic"/>
              <a:cs typeface="Century Gothic"/>
              <a:sym typeface="Century Gothic"/>
            </a:endParaRPr>
          </a:p>
        </p:txBody>
      </p:sp>
      <p:sp>
        <p:nvSpPr>
          <p:cNvPr id="176" name="Google Shape;176;p22"/>
          <p:cNvSpPr/>
          <p:nvPr/>
        </p:nvSpPr>
        <p:spPr>
          <a:xfrm>
            <a:off x="6915704" y="1546163"/>
            <a:ext cx="50859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entury Gothic"/>
                <a:ea typeface="Century Gothic"/>
                <a:cs typeface="Century Gothic"/>
                <a:sym typeface="Century Gothic"/>
              </a:rPr>
              <a:t>2018 Summer | Maryland - Goddard</a:t>
            </a:r>
            <a:endParaRPr sz="1400" b="0" i="1" u="none" strike="noStrike" cap="none">
              <a:solidFill>
                <a:srgbClr val="3F3F3F"/>
              </a:solidFill>
              <a:latin typeface="Century Gothic"/>
              <a:ea typeface="Century Gothic"/>
              <a:cs typeface="Century Gothic"/>
              <a:sym typeface="Century Gothic"/>
            </a:endParaRPr>
          </a:p>
        </p:txBody>
      </p:sp>
      <p:sp>
        <p:nvSpPr>
          <p:cNvPr id="177" name="Google Shape;177;p22"/>
          <p:cNvSpPr txBox="1"/>
          <p:nvPr/>
        </p:nvSpPr>
        <p:spPr>
          <a:xfrm>
            <a:off x="9109952" y="5466181"/>
            <a:ext cx="26004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600" b="0" i="0" u="none" strike="noStrike" cap="none">
                <a:solidFill>
                  <a:srgbClr val="3F3F3F"/>
                </a:solidFill>
                <a:latin typeface="Century Gothic"/>
                <a:ea typeface="Century Gothic"/>
                <a:cs typeface="Century Gothic"/>
                <a:sym typeface="Century Gothic"/>
              </a:rPr>
              <a:t>Victor Lenske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1"/>
          <p:cNvSpPr txBox="1">
            <a:spLocks noGrp="1"/>
          </p:cNvSpPr>
          <p:nvPr>
            <p:ph type="title"/>
          </p:nvPr>
        </p:nvSpPr>
        <p:spPr>
          <a:xfrm>
            <a:off x="1000125" y="377824"/>
            <a:ext cx="11157236"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dirty="0" smtClean="0">
                <a:solidFill>
                  <a:srgbClr val="3E4268"/>
                </a:solidFill>
                <a:latin typeface="Century Gothic"/>
                <a:ea typeface="Century Gothic"/>
                <a:cs typeface="Century Gothic"/>
                <a:sym typeface="Century Gothic"/>
              </a:rPr>
              <a:t>NDVI Change Detection</a:t>
            </a:r>
            <a:endParaRPr sz="4320" b="0" i="0" u="none" strike="noStrike" cap="none" dirty="0">
              <a:solidFill>
                <a:srgbClr val="3E4268"/>
              </a:solidFill>
              <a:latin typeface="Century Gothic"/>
              <a:ea typeface="Century Gothic"/>
              <a:cs typeface="Century Gothic"/>
              <a:sym typeface="Century Gothic"/>
            </a:endParaRPr>
          </a:p>
        </p:txBody>
      </p:sp>
      <p:pic>
        <p:nvPicPr>
          <p:cNvPr id="327" name="Google Shape;327;p31"/>
          <p:cNvPicPr preferRelativeResize="0"/>
          <p:nvPr/>
        </p:nvPicPr>
        <p:blipFill rotWithShape="1">
          <a:blip r:embed="rId3">
            <a:alphaModFix/>
          </a:blip>
          <a:srcRect l="-4" t="7273" r="-20" b="4393"/>
          <a:stretch/>
        </p:blipFill>
        <p:spPr>
          <a:xfrm>
            <a:off x="31170" y="941602"/>
            <a:ext cx="12126190" cy="5902759"/>
          </a:xfrm>
          <a:prstGeom prst="rect">
            <a:avLst/>
          </a:prstGeom>
          <a:noFill/>
          <a:ln>
            <a:noFill/>
          </a:ln>
        </p:spPr>
      </p:pic>
      <p:sp>
        <p:nvSpPr>
          <p:cNvPr id="328" name="Google Shape;328;p31"/>
          <p:cNvSpPr/>
          <p:nvPr/>
        </p:nvSpPr>
        <p:spPr>
          <a:xfrm>
            <a:off x="9079933" y="2505689"/>
            <a:ext cx="2856000" cy="4316045"/>
          </a:xfrm>
          <a:prstGeom prst="rect">
            <a:avLst/>
          </a:prstGeom>
          <a:solidFill>
            <a:srgbClr val="000000">
              <a:alpha val="43137"/>
            </a:srgbClr>
          </a:solidFill>
          <a:ln>
            <a:noFill/>
          </a:ln>
          <a:effectLst>
            <a:outerShdw blurRad="57150" dist="19050" dir="5400000" algn="bl" rotWithShape="0">
              <a:srgbClr val="000000">
                <a:alpha val="5098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29" name="Google Shape;329;p31"/>
          <p:cNvSpPr txBox="1"/>
          <p:nvPr/>
        </p:nvSpPr>
        <p:spPr>
          <a:xfrm>
            <a:off x="10160707" y="3446983"/>
            <a:ext cx="1509200" cy="448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chemeClr val="lt1"/>
                </a:solidFill>
                <a:latin typeface="Century Gothic"/>
                <a:ea typeface="Century Gothic"/>
                <a:cs typeface="Century Gothic"/>
                <a:sym typeface="Century Gothic"/>
              </a:rPr>
              <a:t>-50%</a:t>
            </a:r>
            <a:endParaRPr sz="1867" b="1" i="0" u="none" strike="noStrike" cap="none">
              <a:solidFill>
                <a:schemeClr val="lt1"/>
              </a:solidFill>
              <a:latin typeface="Century Gothic"/>
              <a:ea typeface="Century Gothic"/>
              <a:cs typeface="Century Gothic"/>
              <a:sym typeface="Century Gothic"/>
            </a:endParaRPr>
          </a:p>
        </p:txBody>
      </p:sp>
      <p:sp>
        <p:nvSpPr>
          <p:cNvPr id="330" name="Google Shape;330;p31"/>
          <p:cNvSpPr txBox="1"/>
          <p:nvPr/>
        </p:nvSpPr>
        <p:spPr>
          <a:xfrm>
            <a:off x="10156591" y="5415903"/>
            <a:ext cx="1780400" cy="320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chemeClr val="lt1"/>
                </a:solidFill>
                <a:latin typeface="Century Gothic"/>
                <a:ea typeface="Century Gothic"/>
                <a:cs typeface="Century Gothic"/>
                <a:sym typeface="Century Gothic"/>
              </a:rPr>
              <a:t>20% </a:t>
            </a:r>
            <a:endParaRPr sz="1867" b="1" i="0" u="none" strike="noStrike" cap="none">
              <a:solidFill>
                <a:schemeClr val="lt1"/>
              </a:solidFill>
              <a:latin typeface="Century Gothic"/>
              <a:ea typeface="Century Gothic"/>
              <a:cs typeface="Century Gothic"/>
              <a:sym typeface="Century Gothic"/>
            </a:endParaRPr>
          </a:p>
        </p:txBody>
      </p:sp>
      <p:sp>
        <p:nvSpPr>
          <p:cNvPr id="331" name="Google Shape;331;p31"/>
          <p:cNvSpPr txBox="1"/>
          <p:nvPr/>
        </p:nvSpPr>
        <p:spPr>
          <a:xfrm>
            <a:off x="10196471" y="4760008"/>
            <a:ext cx="1422800" cy="448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chemeClr val="lt1"/>
                </a:solidFill>
                <a:latin typeface="Century Gothic"/>
                <a:ea typeface="Century Gothic"/>
                <a:cs typeface="Century Gothic"/>
                <a:sym typeface="Century Gothic"/>
              </a:rPr>
              <a:t> 0%</a:t>
            </a:r>
            <a:endParaRPr sz="1867" b="1" i="0" u="none" strike="noStrike" cap="none">
              <a:solidFill>
                <a:schemeClr val="lt1"/>
              </a:solidFill>
              <a:latin typeface="Century Gothic"/>
              <a:ea typeface="Century Gothic"/>
              <a:cs typeface="Century Gothic"/>
              <a:sym typeface="Century Gothic"/>
            </a:endParaRPr>
          </a:p>
        </p:txBody>
      </p:sp>
      <p:sp>
        <p:nvSpPr>
          <p:cNvPr id="332" name="Google Shape;332;p31"/>
          <p:cNvSpPr txBox="1"/>
          <p:nvPr/>
        </p:nvSpPr>
        <p:spPr>
          <a:xfrm>
            <a:off x="10155071" y="4124868"/>
            <a:ext cx="1360800" cy="448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chemeClr val="lt1"/>
                </a:solidFill>
                <a:latin typeface="Century Gothic"/>
                <a:ea typeface="Century Gothic"/>
                <a:cs typeface="Century Gothic"/>
                <a:sym typeface="Century Gothic"/>
              </a:rPr>
              <a:t>-20% </a:t>
            </a:r>
            <a:endParaRPr sz="1867" b="1" i="0" u="none" strike="noStrike" cap="none">
              <a:solidFill>
                <a:schemeClr val="lt1"/>
              </a:solidFill>
              <a:latin typeface="Century Gothic"/>
              <a:ea typeface="Century Gothic"/>
              <a:cs typeface="Century Gothic"/>
              <a:sym typeface="Century Gothic"/>
            </a:endParaRPr>
          </a:p>
        </p:txBody>
      </p:sp>
      <p:sp>
        <p:nvSpPr>
          <p:cNvPr id="333" name="Google Shape;333;p31"/>
          <p:cNvSpPr txBox="1"/>
          <p:nvPr/>
        </p:nvSpPr>
        <p:spPr>
          <a:xfrm>
            <a:off x="10156591" y="6048676"/>
            <a:ext cx="1360800" cy="448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chemeClr val="lt1"/>
                </a:solidFill>
                <a:latin typeface="Century Gothic"/>
                <a:ea typeface="Century Gothic"/>
                <a:cs typeface="Century Gothic"/>
                <a:sym typeface="Century Gothic"/>
              </a:rPr>
              <a:t>50%</a:t>
            </a:r>
            <a:endParaRPr sz="1867" b="1" i="0" u="none" strike="noStrike" cap="none">
              <a:solidFill>
                <a:schemeClr val="lt1"/>
              </a:solidFill>
              <a:latin typeface="Century Gothic"/>
              <a:ea typeface="Century Gothic"/>
              <a:cs typeface="Century Gothic"/>
              <a:sym typeface="Century Gothic"/>
            </a:endParaRPr>
          </a:p>
        </p:txBody>
      </p:sp>
      <p:sp>
        <p:nvSpPr>
          <p:cNvPr id="334" name="Google Shape;334;p31"/>
          <p:cNvSpPr txBox="1"/>
          <p:nvPr/>
        </p:nvSpPr>
        <p:spPr>
          <a:xfrm>
            <a:off x="9728233" y="6396999"/>
            <a:ext cx="2149200" cy="320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333" b="1" i="0" u="none" strike="noStrike" cap="none">
                <a:solidFill>
                  <a:schemeClr val="lt1"/>
                </a:solidFill>
                <a:latin typeface="Century Gothic"/>
                <a:ea typeface="Century Gothic"/>
                <a:cs typeface="Century Gothic"/>
                <a:sym typeface="Century Gothic"/>
              </a:rPr>
              <a:t>*as measured by NDVI</a:t>
            </a:r>
            <a:endParaRPr sz="1333" b="1" i="0" u="none" strike="noStrike" cap="none">
              <a:solidFill>
                <a:schemeClr val="lt1"/>
              </a:solidFill>
              <a:latin typeface="Century Gothic"/>
              <a:ea typeface="Century Gothic"/>
              <a:cs typeface="Century Gothic"/>
              <a:sym typeface="Century Gothic"/>
            </a:endParaRPr>
          </a:p>
        </p:txBody>
      </p:sp>
      <p:pic>
        <p:nvPicPr>
          <p:cNvPr id="335" name="Google Shape;335;p31"/>
          <p:cNvPicPr preferRelativeResize="0"/>
          <p:nvPr/>
        </p:nvPicPr>
        <p:blipFill rotWithShape="1">
          <a:blip r:embed="rId4">
            <a:alphaModFix/>
          </a:blip>
          <a:srcRect t="1080" b="1653"/>
          <a:stretch/>
        </p:blipFill>
        <p:spPr>
          <a:xfrm>
            <a:off x="9445604" y="3618852"/>
            <a:ext cx="692365" cy="2778147"/>
          </a:xfrm>
          <a:prstGeom prst="rect">
            <a:avLst/>
          </a:prstGeom>
          <a:noFill/>
          <a:ln>
            <a:noFill/>
          </a:ln>
        </p:spPr>
      </p:pic>
      <p:pic>
        <p:nvPicPr>
          <p:cNvPr id="336" name="Google Shape;336;p31"/>
          <p:cNvPicPr preferRelativeResize="0"/>
          <p:nvPr/>
        </p:nvPicPr>
        <p:blipFill rotWithShape="1">
          <a:blip r:embed="rId5">
            <a:alphaModFix/>
          </a:blip>
          <a:srcRect/>
          <a:stretch/>
        </p:blipFill>
        <p:spPr>
          <a:xfrm>
            <a:off x="127619" y="6262051"/>
            <a:ext cx="508800" cy="508800"/>
          </a:xfrm>
          <a:prstGeom prst="rect">
            <a:avLst/>
          </a:prstGeom>
          <a:noFill/>
          <a:ln>
            <a:noFill/>
          </a:ln>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b="36490"/>
          <a:stretch/>
        </p:blipFill>
        <p:spPr>
          <a:xfrm>
            <a:off x="636419" y="6661527"/>
            <a:ext cx="1031160" cy="130159"/>
          </a:xfrm>
          <a:prstGeom prst="rect">
            <a:avLst/>
          </a:prstGeom>
        </p:spPr>
      </p:pic>
      <p:sp>
        <p:nvSpPr>
          <p:cNvPr id="16" name="TextBox 15"/>
          <p:cNvSpPr txBox="1"/>
          <p:nvPr/>
        </p:nvSpPr>
        <p:spPr>
          <a:xfrm>
            <a:off x="558005" y="6405362"/>
            <a:ext cx="1717336" cy="261610"/>
          </a:xfrm>
          <a:prstGeom prst="rect">
            <a:avLst/>
          </a:prstGeom>
          <a:noFill/>
        </p:spPr>
        <p:txBody>
          <a:bodyPr wrap="square" rtlCol="0">
            <a:spAutoFit/>
          </a:bodyPr>
          <a:lstStyle/>
          <a:p>
            <a:r>
              <a:rPr lang="en-US" sz="1100" dirty="0" smtClean="0">
                <a:solidFill>
                  <a:schemeClr val="bg1">
                    <a:lumMod val="65000"/>
                  </a:schemeClr>
                </a:solidFill>
                <a:latin typeface="Century Gothic" panose="020B0502020202020204" pitchFamily="34" charset="0"/>
              </a:rPr>
              <a:t>0    5   10         20 Miles</a:t>
            </a:r>
            <a:endParaRPr lang="en-US" sz="1100" dirty="0">
              <a:solidFill>
                <a:schemeClr val="bg1">
                  <a:lumMod val="65000"/>
                </a:schemeClr>
              </a:solidFill>
              <a:latin typeface="Century Gothic" panose="020B0502020202020204" pitchFamily="34" charset="0"/>
            </a:endParaRPr>
          </a:p>
        </p:txBody>
      </p:sp>
      <p:sp>
        <p:nvSpPr>
          <p:cNvPr id="17" name="Google Shape;329;p31"/>
          <p:cNvSpPr txBox="1"/>
          <p:nvPr/>
        </p:nvSpPr>
        <p:spPr>
          <a:xfrm>
            <a:off x="9078875" y="2505689"/>
            <a:ext cx="2857058" cy="4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1867" b="1" i="0" u="none" strike="noStrike" cap="none" dirty="0" smtClean="0">
                <a:solidFill>
                  <a:schemeClr val="lt1"/>
                </a:solidFill>
                <a:latin typeface="Century Gothic"/>
                <a:ea typeface="Century Gothic"/>
                <a:cs typeface="Century Gothic"/>
                <a:sym typeface="Century Gothic"/>
              </a:rPr>
              <a:t>Change in Vegetation Health* </a:t>
            </a:r>
          </a:p>
          <a:p>
            <a:pPr marL="0" marR="0" lvl="0" indent="0" algn="ctr" rtl="0">
              <a:lnSpc>
                <a:spcPct val="100000"/>
              </a:lnSpc>
              <a:spcBef>
                <a:spcPts val="0"/>
              </a:spcBef>
              <a:spcAft>
                <a:spcPts val="0"/>
              </a:spcAft>
              <a:buNone/>
            </a:pPr>
            <a:r>
              <a:rPr lang="en-US" sz="1867" b="1" i="0" u="none" strike="noStrike" cap="none" dirty="0" smtClean="0">
                <a:solidFill>
                  <a:schemeClr val="lt1"/>
                </a:solidFill>
                <a:latin typeface="Century Gothic"/>
                <a:ea typeface="Century Gothic"/>
                <a:cs typeface="Century Gothic"/>
                <a:sym typeface="Century Gothic"/>
              </a:rPr>
              <a:t>1995 - 2016</a:t>
            </a:r>
            <a:endParaRPr sz="1867"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2"/>
          <p:cNvPicPr preferRelativeResize="0"/>
          <p:nvPr/>
        </p:nvPicPr>
        <p:blipFill rotWithShape="1">
          <a:blip r:embed="rId3">
            <a:alphaModFix/>
          </a:blip>
          <a:srcRect/>
          <a:stretch/>
        </p:blipFill>
        <p:spPr>
          <a:xfrm>
            <a:off x="600139" y="1769272"/>
            <a:ext cx="1795023" cy="1322101"/>
          </a:xfrm>
          <a:prstGeom prst="rect">
            <a:avLst/>
          </a:prstGeom>
          <a:noFill/>
          <a:ln>
            <a:noFill/>
          </a:ln>
        </p:spPr>
      </p:pic>
      <p:sp>
        <p:nvSpPr>
          <p:cNvPr id="343" name="Google Shape;343;p32"/>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Fire Risk Analysis</a:t>
            </a:r>
            <a:endParaRPr sz="4320" b="0" i="0" u="none" strike="noStrike" cap="none">
              <a:solidFill>
                <a:srgbClr val="3E4268"/>
              </a:solidFill>
              <a:latin typeface="Century Gothic"/>
              <a:ea typeface="Century Gothic"/>
              <a:cs typeface="Century Gothic"/>
              <a:sym typeface="Century Gothic"/>
            </a:endParaRPr>
          </a:p>
        </p:txBody>
      </p:sp>
      <p:pic>
        <p:nvPicPr>
          <p:cNvPr id="344" name="Google Shape;344;p32"/>
          <p:cNvPicPr preferRelativeResize="0"/>
          <p:nvPr/>
        </p:nvPicPr>
        <p:blipFill rotWithShape="1">
          <a:blip r:embed="rId4">
            <a:alphaModFix/>
          </a:blip>
          <a:srcRect/>
          <a:stretch/>
        </p:blipFill>
        <p:spPr>
          <a:xfrm>
            <a:off x="600139" y="3502286"/>
            <a:ext cx="1952100" cy="1000639"/>
          </a:xfrm>
          <a:prstGeom prst="rect">
            <a:avLst/>
          </a:prstGeom>
          <a:noFill/>
          <a:ln>
            <a:noFill/>
          </a:ln>
        </p:spPr>
      </p:pic>
      <p:sp>
        <p:nvSpPr>
          <p:cNvPr id="345" name="Google Shape;345;p32"/>
          <p:cNvSpPr txBox="1"/>
          <p:nvPr/>
        </p:nvSpPr>
        <p:spPr>
          <a:xfrm>
            <a:off x="146298" y="1267739"/>
            <a:ext cx="2847600" cy="35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Garamond"/>
                <a:ea typeface="Garamond"/>
                <a:cs typeface="Garamond"/>
                <a:sym typeface="Garamond"/>
              </a:rPr>
              <a:t>Model Training</a:t>
            </a:r>
            <a:endParaRPr sz="2400" b="1" i="0" u="none" strike="noStrike" cap="none">
              <a:solidFill>
                <a:srgbClr val="3F3F3F"/>
              </a:solidFill>
              <a:latin typeface="Garamond"/>
              <a:ea typeface="Garamond"/>
              <a:cs typeface="Garamond"/>
              <a:sym typeface="Garamond"/>
            </a:endParaRPr>
          </a:p>
        </p:txBody>
      </p:sp>
      <p:sp>
        <p:nvSpPr>
          <p:cNvPr id="346" name="Google Shape;346;p32"/>
          <p:cNvSpPr txBox="1"/>
          <p:nvPr/>
        </p:nvSpPr>
        <p:spPr>
          <a:xfrm>
            <a:off x="5260193" y="1267758"/>
            <a:ext cx="1952100" cy="35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rgbClr val="3F3F3F"/>
                </a:solidFill>
                <a:latin typeface="Garamond"/>
                <a:ea typeface="Garamond"/>
                <a:cs typeface="Garamond"/>
                <a:sym typeface="Garamond"/>
              </a:rPr>
              <a:t>Inputs</a:t>
            </a:r>
            <a:endParaRPr sz="2400" b="1" i="0" u="none" strike="noStrike" cap="none" dirty="0">
              <a:solidFill>
                <a:srgbClr val="3F3F3F"/>
              </a:solidFill>
              <a:latin typeface="Garamond"/>
              <a:ea typeface="Garamond"/>
              <a:cs typeface="Garamond"/>
              <a:sym typeface="Garamond"/>
            </a:endParaRPr>
          </a:p>
        </p:txBody>
      </p:sp>
      <p:sp>
        <p:nvSpPr>
          <p:cNvPr id="347" name="Google Shape;347;p32"/>
          <p:cNvSpPr txBox="1"/>
          <p:nvPr/>
        </p:nvSpPr>
        <p:spPr>
          <a:xfrm>
            <a:off x="9593676" y="1267739"/>
            <a:ext cx="1952100" cy="35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Garamond"/>
                <a:ea typeface="Garamond"/>
                <a:cs typeface="Garamond"/>
                <a:sym typeface="Garamond"/>
              </a:rPr>
              <a:t>Algorithm</a:t>
            </a:r>
            <a:endParaRPr sz="2400" b="1" i="0" u="none" strike="noStrike" cap="none">
              <a:solidFill>
                <a:srgbClr val="3F3F3F"/>
              </a:solidFill>
              <a:latin typeface="Garamond"/>
              <a:ea typeface="Garamond"/>
              <a:cs typeface="Garamond"/>
              <a:sym typeface="Garamond"/>
            </a:endParaRPr>
          </a:p>
        </p:txBody>
      </p:sp>
      <p:sp>
        <p:nvSpPr>
          <p:cNvPr id="348" name="Google Shape;348;p32"/>
          <p:cNvSpPr/>
          <p:nvPr/>
        </p:nvSpPr>
        <p:spPr>
          <a:xfrm>
            <a:off x="600139" y="4770337"/>
            <a:ext cx="1939918" cy="1632039"/>
          </a:xfrm>
          <a:prstGeom prst="can">
            <a:avLst>
              <a:gd name="adj" fmla="val 14200"/>
            </a:avLst>
          </a:prstGeom>
          <a:gradFill>
            <a:gsLst>
              <a:gs pos="0">
                <a:srgbClr val="FDECDB"/>
              </a:gs>
              <a:gs pos="100000">
                <a:srgbClr val="F0A963"/>
              </a:gs>
            </a:gsLst>
            <a:lin ang="5400012" scaled="0"/>
          </a:gra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Historic </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Fire </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Pixels</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(MODIS)</a:t>
            </a:r>
            <a:endParaRPr sz="2000" b="1" i="0" u="none" strike="noStrike" cap="none">
              <a:solidFill>
                <a:srgbClr val="3F3F3F"/>
              </a:solidFill>
              <a:latin typeface="Century Gothic"/>
              <a:ea typeface="Century Gothic"/>
              <a:cs typeface="Century Gothic"/>
              <a:sym typeface="Century Gothic"/>
            </a:endParaRPr>
          </a:p>
        </p:txBody>
      </p:sp>
      <p:pic>
        <p:nvPicPr>
          <p:cNvPr id="349" name="Google Shape;349;p32"/>
          <p:cNvPicPr preferRelativeResize="0"/>
          <p:nvPr/>
        </p:nvPicPr>
        <p:blipFill rotWithShape="1">
          <a:blip r:embed="rId5">
            <a:alphaModFix/>
          </a:blip>
          <a:srcRect/>
          <a:stretch/>
        </p:blipFill>
        <p:spPr>
          <a:xfrm>
            <a:off x="3748610" y="1802594"/>
            <a:ext cx="4349505" cy="4552487"/>
          </a:xfrm>
          <a:prstGeom prst="rect">
            <a:avLst/>
          </a:prstGeom>
          <a:noFill/>
          <a:ln>
            <a:noFill/>
          </a:ln>
        </p:spPr>
      </p:pic>
      <p:sp>
        <p:nvSpPr>
          <p:cNvPr id="350" name="Google Shape;350;p32"/>
          <p:cNvSpPr txBox="1"/>
          <p:nvPr/>
        </p:nvSpPr>
        <p:spPr>
          <a:xfrm>
            <a:off x="9180276" y="3001806"/>
            <a:ext cx="2365500" cy="10008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Arial"/>
                <a:ea typeface="Arial"/>
                <a:cs typeface="Arial"/>
                <a:sym typeface="Arial"/>
              </a:rPr>
              <a:t> </a:t>
            </a:r>
            <a:endParaRPr sz="1400" b="0" i="0" u="none" strike="noStrike" cap="none">
              <a:solidFill>
                <a:srgbClr val="3F3F3F"/>
              </a:solidFill>
              <a:latin typeface="Arial"/>
              <a:ea typeface="Arial"/>
              <a:cs typeface="Arial"/>
              <a:sym typeface="Arial"/>
            </a:endParaRPr>
          </a:p>
        </p:txBody>
      </p:sp>
      <p:sp>
        <p:nvSpPr>
          <p:cNvPr id="351" name="Google Shape;351;p32"/>
          <p:cNvSpPr txBox="1"/>
          <p:nvPr/>
        </p:nvSpPr>
        <p:spPr>
          <a:xfrm>
            <a:off x="6479704" y="2434025"/>
            <a:ext cx="1730207" cy="426429"/>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Vegetation</a:t>
            </a:r>
            <a:endParaRPr sz="2000" b="1" i="0" u="none" strike="noStrike" cap="none">
              <a:solidFill>
                <a:srgbClr val="3F3F3F"/>
              </a:solidFill>
              <a:latin typeface="Century Gothic"/>
              <a:ea typeface="Century Gothic"/>
              <a:cs typeface="Century Gothic"/>
              <a:sym typeface="Century Gothic"/>
            </a:endParaRPr>
          </a:p>
        </p:txBody>
      </p:sp>
      <p:sp>
        <p:nvSpPr>
          <p:cNvPr id="352" name="Google Shape;352;p32"/>
          <p:cNvSpPr txBox="1"/>
          <p:nvPr/>
        </p:nvSpPr>
        <p:spPr>
          <a:xfrm>
            <a:off x="6479704" y="3112898"/>
            <a:ext cx="1903663" cy="413008"/>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Temperature</a:t>
            </a:r>
            <a:endParaRPr sz="2000" b="1" i="0" u="none" strike="noStrike" cap="none">
              <a:solidFill>
                <a:srgbClr val="3F3F3F"/>
              </a:solidFill>
              <a:latin typeface="Century Gothic"/>
              <a:ea typeface="Century Gothic"/>
              <a:cs typeface="Century Gothic"/>
              <a:sym typeface="Century Gothic"/>
            </a:endParaRPr>
          </a:p>
        </p:txBody>
      </p:sp>
      <p:sp>
        <p:nvSpPr>
          <p:cNvPr id="353" name="Google Shape;353;p32"/>
          <p:cNvSpPr txBox="1"/>
          <p:nvPr/>
        </p:nvSpPr>
        <p:spPr>
          <a:xfrm>
            <a:off x="6479703" y="3855378"/>
            <a:ext cx="1730207" cy="402944"/>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Aspect</a:t>
            </a:r>
            <a:endParaRPr sz="2000" b="1" i="0" u="none" strike="noStrike" cap="none">
              <a:solidFill>
                <a:srgbClr val="3F3F3F"/>
              </a:solidFill>
              <a:latin typeface="Century Gothic"/>
              <a:ea typeface="Century Gothic"/>
              <a:cs typeface="Century Gothic"/>
              <a:sym typeface="Century Gothic"/>
            </a:endParaRPr>
          </a:p>
        </p:txBody>
      </p:sp>
      <p:sp>
        <p:nvSpPr>
          <p:cNvPr id="354" name="Google Shape;354;p32"/>
          <p:cNvSpPr txBox="1"/>
          <p:nvPr/>
        </p:nvSpPr>
        <p:spPr>
          <a:xfrm>
            <a:off x="6510534" y="4626898"/>
            <a:ext cx="1730207" cy="381471"/>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Slope  </a:t>
            </a:r>
            <a:r>
              <a:rPr lang="en-US" sz="1800" b="1" i="0" u="none" strike="noStrike" cap="none">
                <a:solidFill>
                  <a:srgbClr val="3F3F3F"/>
                </a:solidFill>
                <a:latin typeface="Century Gothic"/>
                <a:ea typeface="Century Gothic"/>
                <a:cs typeface="Century Gothic"/>
                <a:sym typeface="Century Gothic"/>
              </a:rPr>
              <a:t> </a:t>
            </a:r>
            <a:endParaRPr sz="18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    </a:t>
            </a:r>
            <a:endParaRPr sz="18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3F3F3F"/>
              </a:solidFill>
              <a:latin typeface="Century Gothic"/>
              <a:ea typeface="Century Gothic"/>
              <a:cs typeface="Century Gothic"/>
              <a:sym typeface="Century Gothic"/>
            </a:endParaRPr>
          </a:p>
        </p:txBody>
      </p:sp>
      <p:sp>
        <p:nvSpPr>
          <p:cNvPr id="355" name="Google Shape;355;p32"/>
          <p:cNvSpPr txBox="1"/>
          <p:nvPr/>
        </p:nvSpPr>
        <p:spPr>
          <a:xfrm>
            <a:off x="6411333" y="5328185"/>
            <a:ext cx="1730207" cy="516345"/>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Elevation</a:t>
            </a:r>
            <a:endParaRPr sz="2000" b="1" i="0" u="none" strike="noStrike" cap="none">
              <a:solidFill>
                <a:srgbClr val="3F3F3F"/>
              </a:solidFill>
              <a:latin typeface="Century Gothic"/>
              <a:ea typeface="Century Gothic"/>
              <a:cs typeface="Century Gothic"/>
              <a:sym typeface="Century Gothic"/>
            </a:endParaRPr>
          </a:p>
        </p:txBody>
      </p:sp>
      <p:sp>
        <p:nvSpPr>
          <p:cNvPr id="356" name="Google Shape;356;p32"/>
          <p:cNvSpPr txBox="1"/>
          <p:nvPr/>
        </p:nvSpPr>
        <p:spPr>
          <a:xfrm>
            <a:off x="9180276" y="4528019"/>
            <a:ext cx="2915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3F3F3F"/>
                </a:solidFill>
                <a:latin typeface="Garamond"/>
                <a:ea typeface="Garamond"/>
                <a:cs typeface="Garamond"/>
                <a:sym typeface="Garamond"/>
              </a:rPr>
              <a:t>FP(Fire Probability)</a:t>
            </a:r>
            <a:endParaRPr sz="2300" b="1" i="0" u="none" strike="noStrike" cap="none">
              <a:solidFill>
                <a:srgbClr val="3F3F3F"/>
              </a:solidFill>
              <a:latin typeface="Garamond"/>
              <a:ea typeface="Garamond"/>
              <a:cs typeface="Garamond"/>
              <a:sym typeface="Garamond"/>
            </a:endParaRPr>
          </a:p>
        </p:txBody>
      </p:sp>
      <p:sp>
        <p:nvSpPr>
          <p:cNvPr id="357" name="Google Shape;357;p32"/>
          <p:cNvSpPr/>
          <p:nvPr/>
        </p:nvSpPr>
        <p:spPr>
          <a:xfrm>
            <a:off x="1379397" y="4249136"/>
            <a:ext cx="81144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3F3F3F"/>
                </a:solidFill>
                <a:latin typeface="Century Gothic"/>
                <a:ea typeface="Century Gothic"/>
                <a:cs typeface="Century Gothic"/>
                <a:sym typeface="Century Gothic"/>
              </a:rPr>
              <a:t>Aqua</a:t>
            </a:r>
            <a:endParaRPr sz="1800" b="0" i="0" u="none" strike="noStrike" cap="none">
              <a:solidFill>
                <a:srgbClr val="3F3F3F"/>
              </a:solidFill>
              <a:latin typeface="Century Gothic"/>
              <a:ea typeface="Century Gothic"/>
              <a:cs typeface="Century Gothic"/>
              <a:sym typeface="Century Gothic"/>
            </a:endParaRPr>
          </a:p>
        </p:txBody>
      </p:sp>
      <p:sp>
        <p:nvSpPr>
          <p:cNvPr id="358" name="Google Shape;358;p32"/>
          <p:cNvSpPr/>
          <p:nvPr/>
        </p:nvSpPr>
        <p:spPr>
          <a:xfrm>
            <a:off x="1057033" y="2948903"/>
            <a:ext cx="7280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3F3F3F"/>
                </a:solidFill>
                <a:latin typeface="Century Gothic"/>
                <a:ea typeface="Century Gothic"/>
                <a:cs typeface="Century Gothic"/>
                <a:sym typeface="Century Gothic"/>
              </a:rPr>
              <a:t>Terra</a:t>
            </a:r>
            <a:endParaRPr sz="1800" b="0" i="0" u="none"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3"/>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dirty="0">
                <a:solidFill>
                  <a:srgbClr val="3E4268"/>
                </a:solidFill>
                <a:latin typeface="Century Gothic"/>
                <a:ea typeface="Century Gothic"/>
                <a:cs typeface="Century Gothic"/>
                <a:sym typeface="Century Gothic"/>
              </a:rPr>
              <a:t>Fire </a:t>
            </a:r>
            <a:r>
              <a:rPr lang="en-US" sz="4320" b="0" i="0" u="none" strike="noStrike" cap="none" dirty="0" smtClean="0">
                <a:solidFill>
                  <a:srgbClr val="3E4268"/>
                </a:solidFill>
                <a:latin typeface="Century Gothic"/>
                <a:ea typeface="Century Gothic"/>
                <a:cs typeface="Century Gothic"/>
                <a:sym typeface="Century Gothic"/>
              </a:rPr>
              <a:t>Risk</a:t>
            </a:r>
            <a:endParaRPr sz="4320" b="0" i="0" u="none" strike="noStrike" cap="none" dirty="0">
              <a:solidFill>
                <a:srgbClr val="3E4268"/>
              </a:solidFill>
              <a:latin typeface="Century Gothic"/>
              <a:ea typeface="Century Gothic"/>
              <a:cs typeface="Century Gothic"/>
              <a:sym typeface="Century Gothic"/>
            </a:endParaRPr>
          </a:p>
        </p:txBody>
      </p:sp>
      <p:pic>
        <p:nvPicPr>
          <p:cNvPr id="365" name="Google Shape;365;p33"/>
          <p:cNvPicPr preferRelativeResize="0"/>
          <p:nvPr/>
        </p:nvPicPr>
        <p:blipFill rotWithShape="1">
          <a:blip r:embed="rId3">
            <a:alphaModFix/>
          </a:blip>
          <a:srcRect l="21783" t="30914" b="31351"/>
          <a:stretch/>
        </p:blipFill>
        <p:spPr>
          <a:xfrm>
            <a:off x="-64654" y="909179"/>
            <a:ext cx="12256654" cy="5876684"/>
          </a:xfrm>
          <a:prstGeom prst="rect">
            <a:avLst/>
          </a:prstGeom>
          <a:noFill/>
          <a:ln>
            <a:noFill/>
          </a:ln>
        </p:spPr>
      </p:pic>
      <p:sp>
        <p:nvSpPr>
          <p:cNvPr id="366" name="Google Shape;366;p33"/>
          <p:cNvSpPr/>
          <p:nvPr/>
        </p:nvSpPr>
        <p:spPr>
          <a:xfrm>
            <a:off x="287963" y="1565102"/>
            <a:ext cx="3674396" cy="5109773"/>
          </a:xfrm>
          <a:prstGeom prst="rect">
            <a:avLst/>
          </a:prstGeom>
          <a:solidFill>
            <a:srgbClr val="000000">
              <a:alpha val="43137"/>
            </a:srgbClr>
          </a:solidFill>
          <a:ln>
            <a:noFill/>
          </a:ln>
          <a:effectLst>
            <a:outerShdw blurRad="57150" dist="19050" dir="5400000" algn="bl" rotWithShape="0">
              <a:srgbClr val="000000">
                <a:alpha val="5098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67" name="Google Shape;367;p33"/>
          <p:cNvSpPr/>
          <p:nvPr/>
        </p:nvSpPr>
        <p:spPr>
          <a:xfrm>
            <a:off x="839309" y="2463733"/>
            <a:ext cx="619220" cy="619219"/>
          </a:xfrm>
          <a:prstGeom prst="rect">
            <a:avLst/>
          </a:prstGeom>
          <a:solidFill>
            <a:srgbClr val="F5F500"/>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F500"/>
              </a:solidFill>
              <a:latin typeface="Arial"/>
              <a:ea typeface="Arial"/>
              <a:cs typeface="Arial"/>
              <a:sym typeface="Arial"/>
            </a:endParaRPr>
          </a:p>
        </p:txBody>
      </p:sp>
      <p:sp>
        <p:nvSpPr>
          <p:cNvPr id="368" name="Google Shape;368;p33"/>
          <p:cNvSpPr txBox="1"/>
          <p:nvPr/>
        </p:nvSpPr>
        <p:spPr>
          <a:xfrm>
            <a:off x="1602414" y="2461421"/>
            <a:ext cx="241491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rgbClr val="FFFFFF"/>
                </a:solidFill>
                <a:latin typeface="Century Gothic"/>
                <a:ea typeface="Century Gothic"/>
                <a:cs typeface="Century Gothic"/>
                <a:sym typeface="Century Gothic"/>
              </a:rPr>
              <a:t>0 - 20%</a:t>
            </a:r>
            <a:endParaRPr sz="1867" b="1" i="0" u="none" strike="noStrike" cap="none">
              <a:solidFill>
                <a:srgbClr val="FFFFFF"/>
              </a:solidFill>
              <a:latin typeface="Century Gothic"/>
              <a:ea typeface="Century Gothic"/>
              <a:cs typeface="Century Gothic"/>
              <a:sym typeface="Century Gothic"/>
            </a:endParaRPr>
          </a:p>
        </p:txBody>
      </p:sp>
      <p:sp>
        <p:nvSpPr>
          <p:cNvPr id="369" name="Google Shape;369;p33"/>
          <p:cNvSpPr/>
          <p:nvPr/>
        </p:nvSpPr>
        <p:spPr>
          <a:xfrm>
            <a:off x="839309" y="3255171"/>
            <a:ext cx="619220" cy="619219"/>
          </a:xfrm>
          <a:prstGeom prst="rect">
            <a:avLst/>
          </a:prstGeom>
          <a:solidFill>
            <a:srgbClr val="F2A507"/>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B800"/>
              </a:solidFill>
              <a:latin typeface="Arial"/>
              <a:ea typeface="Arial"/>
              <a:cs typeface="Arial"/>
              <a:sym typeface="Arial"/>
            </a:endParaRPr>
          </a:p>
        </p:txBody>
      </p:sp>
      <p:sp>
        <p:nvSpPr>
          <p:cNvPr id="370" name="Google Shape;370;p33"/>
          <p:cNvSpPr/>
          <p:nvPr/>
        </p:nvSpPr>
        <p:spPr>
          <a:xfrm>
            <a:off x="839309" y="4080991"/>
            <a:ext cx="619220" cy="619219"/>
          </a:xfrm>
          <a:prstGeom prst="rect">
            <a:avLst/>
          </a:prstGeom>
          <a:solidFill>
            <a:srgbClr val="F47A01"/>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7A00"/>
              </a:solidFill>
              <a:latin typeface="Arial"/>
              <a:ea typeface="Arial"/>
              <a:cs typeface="Arial"/>
              <a:sym typeface="Arial"/>
            </a:endParaRPr>
          </a:p>
        </p:txBody>
      </p:sp>
      <p:sp>
        <p:nvSpPr>
          <p:cNvPr id="371" name="Google Shape;371;p33"/>
          <p:cNvSpPr/>
          <p:nvPr/>
        </p:nvSpPr>
        <p:spPr>
          <a:xfrm>
            <a:off x="839309" y="4906809"/>
            <a:ext cx="619220" cy="619219"/>
          </a:xfrm>
          <a:prstGeom prst="rect">
            <a:avLst/>
          </a:prstGeom>
          <a:solidFill>
            <a:srgbClr val="F45804"/>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3D00"/>
              </a:solidFill>
              <a:latin typeface="Arial"/>
              <a:ea typeface="Arial"/>
              <a:cs typeface="Arial"/>
              <a:sym typeface="Arial"/>
            </a:endParaRPr>
          </a:p>
        </p:txBody>
      </p:sp>
      <p:sp>
        <p:nvSpPr>
          <p:cNvPr id="372" name="Google Shape;372;p33"/>
          <p:cNvSpPr/>
          <p:nvPr/>
        </p:nvSpPr>
        <p:spPr>
          <a:xfrm>
            <a:off x="839309" y="5732629"/>
            <a:ext cx="619220" cy="619219"/>
          </a:xfrm>
          <a:prstGeom prst="rect">
            <a:avLst/>
          </a:prstGeom>
          <a:solidFill>
            <a:srgbClr val="F40102"/>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0000"/>
              </a:solidFill>
              <a:latin typeface="Arial"/>
              <a:ea typeface="Arial"/>
              <a:cs typeface="Arial"/>
              <a:sym typeface="Arial"/>
            </a:endParaRPr>
          </a:p>
        </p:txBody>
      </p:sp>
      <p:sp>
        <p:nvSpPr>
          <p:cNvPr id="373" name="Google Shape;373;p33"/>
          <p:cNvSpPr txBox="1"/>
          <p:nvPr/>
        </p:nvSpPr>
        <p:spPr>
          <a:xfrm>
            <a:off x="1602414" y="3248438"/>
            <a:ext cx="2414911" cy="67705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rgbClr val="FFFFFF"/>
                </a:solidFill>
                <a:latin typeface="Century Gothic"/>
                <a:ea typeface="Century Gothic"/>
                <a:cs typeface="Century Gothic"/>
                <a:sym typeface="Century Gothic"/>
              </a:rPr>
              <a:t>20 - 40%</a:t>
            </a:r>
            <a:endParaRPr sz="1867" b="1" i="0" u="none" strike="noStrike" cap="none">
              <a:solidFill>
                <a:srgbClr val="FFFFFF"/>
              </a:solidFill>
              <a:latin typeface="Century Gothic"/>
              <a:ea typeface="Century Gothic"/>
              <a:cs typeface="Century Gothic"/>
              <a:sym typeface="Century Gothic"/>
            </a:endParaRPr>
          </a:p>
        </p:txBody>
      </p:sp>
      <p:sp>
        <p:nvSpPr>
          <p:cNvPr id="374" name="Google Shape;374;p33"/>
          <p:cNvSpPr txBox="1"/>
          <p:nvPr/>
        </p:nvSpPr>
        <p:spPr>
          <a:xfrm>
            <a:off x="1547449" y="4034553"/>
            <a:ext cx="241491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rgbClr val="FFFFFF"/>
                </a:solidFill>
                <a:latin typeface="Century Gothic"/>
                <a:ea typeface="Century Gothic"/>
                <a:cs typeface="Century Gothic"/>
                <a:sym typeface="Century Gothic"/>
              </a:rPr>
              <a:t>40 - 60%</a:t>
            </a:r>
            <a:endParaRPr sz="1867" b="1" i="0" u="none" strike="noStrike" cap="none">
              <a:solidFill>
                <a:srgbClr val="FFFFFF"/>
              </a:solidFill>
              <a:latin typeface="Century Gothic"/>
              <a:ea typeface="Century Gothic"/>
              <a:cs typeface="Century Gothic"/>
              <a:sym typeface="Century Gothic"/>
            </a:endParaRPr>
          </a:p>
        </p:txBody>
      </p:sp>
      <p:sp>
        <p:nvSpPr>
          <p:cNvPr id="375" name="Google Shape;375;p33"/>
          <p:cNvSpPr txBox="1"/>
          <p:nvPr/>
        </p:nvSpPr>
        <p:spPr>
          <a:xfrm>
            <a:off x="1602414" y="4900159"/>
            <a:ext cx="241491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rgbClr val="FFFFFF"/>
                </a:solidFill>
                <a:latin typeface="Century Gothic"/>
                <a:ea typeface="Century Gothic"/>
                <a:cs typeface="Century Gothic"/>
                <a:sym typeface="Century Gothic"/>
              </a:rPr>
              <a:t>60 - 80%</a:t>
            </a:r>
            <a:endParaRPr sz="1867" b="1" i="0" u="none" strike="noStrike" cap="none">
              <a:solidFill>
                <a:srgbClr val="FFFFFF"/>
              </a:solidFill>
              <a:latin typeface="Century Gothic"/>
              <a:ea typeface="Century Gothic"/>
              <a:cs typeface="Century Gothic"/>
              <a:sym typeface="Century Gothic"/>
            </a:endParaRPr>
          </a:p>
        </p:txBody>
      </p:sp>
      <p:sp>
        <p:nvSpPr>
          <p:cNvPr id="376" name="Google Shape;376;p33"/>
          <p:cNvSpPr txBox="1"/>
          <p:nvPr/>
        </p:nvSpPr>
        <p:spPr>
          <a:xfrm>
            <a:off x="1627935" y="5726493"/>
            <a:ext cx="146079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867" b="1" i="0" u="none" strike="noStrike" cap="none">
                <a:solidFill>
                  <a:srgbClr val="FFFFFF"/>
                </a:solidFill>
                <a:latin typeface="Century Gothic"/>
                <a:ea typeface="Century Gothic"/>
                <a:cs typeface="Century Gothic"/>
                <a:sym typeface="Century Gothic"/>
              </a:rPr>
              <a:t>80 - 100%</a:t>
            </a:r>
            <a:endParaRPr sz="1867" b="1" i="0" u="none" strike="noStrike" cap="none">
              <a:solidFill>
                <a:srgbClr val="FFFFFF"/>
              </a:solidFill>
              <a:latin typeface="Century Gothic"/>
              <a:ea typeface="Century Gothic"/>
              <a:cs typeface="Century Gothic"/>
              <a:sym typeface="Century Gothic"/>
            </a:endParaRPr>
          </a:p>
        </p:txBody>
      </p:sp>
      <p:pic>
        <p:nvPicPr>
          <p:cNvPr id="377" name="Google Shape;377;p33"/>
          <p:cNvPicPr preferRelativeResize="0"/>
          <p:nvPr/>
        </p:nvPicPr>
        <p:blipFill rotWithShape="1">
          <a:blip r:embed="rId4">
            <a:alphaModFix/>
          </a:blip>
          <a:srcRect/>
          <a:stretch/>
        </p:blipFill>
        <p:spPr>
          <a:xfrm>
            <a:off x="11850553" y="6351848"/>
            <a:ext cx="341446" cy="341446"/>
          </a:xfrm>
          <a:prstGeom prst="rect">
            <a:avLst/>
          </a:prstGeom>
          <a:noFill/>
          <a:ln>
            <a:noFill/>
          </a:ln>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36490"/>
          <a:stretch/>
        </p:blipFill>
        <p:spPr>
          <a:xfrm>
            <a:off x="10428195" y="6601591"/>
            <a:ext cx="1031160" cy="130159"/>
          </a:xfrm>
          <a:prstGeom prst="rect">
            <a:avLst/>
          </a:prstGeom>
        </p:spPr>
      </p:pic>
      <p:sp>
        <p:nvSpPr>
          <p:cNvPr id="17" name="TextBox 16"/>
          <p:cNvSpPr txBox="1"/>
          <p:nvPr/>
        </p:nvSpPr>
        <p:spPr>
          <a:xfrm>
            <a:off x="10349781" y="6345426"/>
            <a:ext cx="1717336" cy="261610"/>
          </a:xfrm>
          <a:prstGeom prst="rect">
            <a:avLst/>
          </a:prstGeom>
          <a:noFill/>
        </p:spPr>
        <p:txBody>
          <a:bodyPr wrap="square" rtlCol="0">
            <a:spAutoFit/>
          </a:bodyPr>
          <a:lstStyle/>
          <a:p>
            <a:r>
              <a:rPr lang="en-US" sz="1100" dirty="0" smtClean="0">
                <a:solidFill>
                  <a:schemeClr val="bg1">
                    <a:lumMod val="65000"/>
                  </a:schemeClr>
                </a:solidFill>
                <a:latin typeface="Century Gothic" panose="020B0502020202020204" pitchFamily="34" charset="0"/>
              </a:rPr>
              <a:t>0    5   10         20 Miles</a:t>
            </a:r>
            <a:endParaRPr lang="en-US" sz="1100" dirty="0">
              <a:solidFill>
                <a:schemeClr val="bg1">
                  <a:lumMod val="65000"/>
                </a:schemeClr>
              </a:solidFill>
              <a:latin typeface="Century Gothic" panose="020B0502020202020204" pitchFamily="34" charset="0"/>
            </a:endParaRPr>
          </a:p>
        </p:txBody>
      </p:sp>
      <p:sp>
        <p:nvSpPr>
          <p:cNvPr id="18" name="Google Shape;329;p31"/>
          <p:cNvSpPr txBox="1"/>
          <p:nvPr/>
        </p:nvSpPr>
        <p:spPr>
          <a:xfrm>
            <a:off x="585505" y="1565102"/>
            <a:ext cx="2857058" cy="4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000" b="1" i="0" u="none" strike="noStrike" cap="none" dirty="0" smtClean="0">
                <a:solidFill>
                  <a:schemeClr val="lt1"/>
                </a:solidFill>
                <a:latin typeface="Century Gothic"/>
                <a:ea typeface="Century Gothic"/>
                <a:cs typeface="Century Gothic"/>
                <a:sym typeface="Century Gothic"/>
              </a:rPr>
              <a:t>Probability of Fire (2014)</a:t>
            </a:r>
            <a:endParaRPr sz="20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4"/>
          <p:cNvPicPr preferRelativeResize="0"/>
          <p:nvPr/>
        </p:nvPicPr>
        <p:blipFill rotWithShape="1">
          <a:blip r:embed="rId3">
            <a:alphaModFix/>
          </a:blip>
          <a:srcRect l="43707" t="21733" r="32" b="26062"/>
          <a:stretch/>
        </p:blipFill>
        <p:spPr>
          <a:xfrm>
            <a:off x="10633" y="976395"/>
            <a:ext cx="6220046" cy="5750215"/>
          </a:xfrm>
          <a:prstGeom prst="rect">
            <a:avLst/>
          </a:prstGeom>
          <a:noFill/>
          <a:ln>
            <a:noFill/>
          </a:ln>
        </p:spPr>
      </p:pic>
      <p:sp>
        <p:nvSpPr>
          <p:cNvPr id="384" name="Google Shape;384;p34"/>
          <p:cNvSpPr/>
          <p:nvPr/>
        </p:nvSpPr>
        <p:spPr>
          <a:xfrm>
            <a:off x="3553688" y="3414642"/>
            <a:ext cx="2667284" cy="3311967"/>
          </a:xfrm>
          <a:prstGeom prst="rect">
            <a:avLst/>
          </a:prstGeom>
          <a:solidFill>
            <a:srgbClr val="000000">
              <a:alpha val="43921"/>
            </a:srgbClr>
          </a:solidFill>
          <a:ln>
            <a:noFill/>
          </a:ln>
          <a:effectLst>
            <a:outerShdw blurRad="57150" dist="19050" dir="5400000" algn="bl" rotWithShape="0">
              <a:srgbClr val="000000">
                <a:alpha val="5176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Century Gothic"/>
              <a:ea typeface="Century Gothic"/>
              <a:cs typeface="Century Gothic"/>
              <a:sym typeface="Century Gothic"/>
            </a:endParaRPr>
          </a:p>
        </p:txBody>
      </p:sp>
      <p:sp>
        <p:nvSpPr>
          <p:cNvPr id="385" name="Google Shape;385;p34"/>
          <p:cNvSpPr txBox="1"/>
          <p:nvPr/>
        </p:nvSpPr>
        <p:spPr>
          <a:xfrm>
            <a:off x="4086289" y="5451509"/>
            <a:ext cx="1632377" cy="2471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Developed</a:t>
            </a:r>
            <a:endParaRPr sz="1600" b="1" i="0" u="none" strike="noStrike" cap="none">
              <a:solidFill>
                <a:srgbClr val="FFFFFF"/>
              </a:solidFill>
              <a:latin typeface="Century Gothic"/>
              <a:ea typeface="Century Gothic"/>
              <a:cs typeface="Century Gothic"/>
              <a:sym typeface="Century Gothic"/>
            </a:endParaRPr>
          </a:p>
        </p:txBody>
      </p:sp>
      <p:sp>
        <p:nvSpPr>
          <p:cNvPr id="386" name="Google Shape;386;p34"/>
          <p:cNvSpPr/>
          <p:nvPr/>
        </p:nvSpPr>
        <p:spPr>
          <a:xfrm>
            <a:off x="3705598" y="5495233"/>
            <a:ext cx="320040" cy="320040"/>
          </a:xfrm>
          <a:prstGeom prst="rect">
            <a:avLst/>
          </a:prstGeom>
          <a:solidFill>
            <a:srgbClr val="AB7791"/>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4"/>
          <p:cNvSpPr/>
          <p:nvPr/>
        </p:nvSpPr>
        <p:spPr>
          <a:xfrm>
            <a:off x="3707673" y="4293146"/>
            <a:ext cx="320040" cy="320040"/>
          </a:xfrm>
          <a:prstGeom prst="rect">
            <a:avLst/>
          </a:prstGeom>
          <a:solidFill>
            <a:srgbClr val="FEB175"/>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34"/>
          <p:cNvSpPr txBox="1"/>
          <p:nvPr/>
        </p:nvSpPr>
        <p:spPr>
          <a:xfrm>
            <a:off x="4086289" y="4245413"/>
            <a:ext cx="1599131"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Herbaceous</a:t>
            </a:r>
            <a:endParaRPr sz="1600" b="1" i="0" u="none" strike="noStrike" cap="none">
              <a:solidFill>
                <a:srgbClr val="FFFFFF"/>
              </a:solidFill>
              <a:latin typeface="Century Gothic"/>
              <a:ea typeface="Century Gothic"/>
              <a:cs typeface="Century Gothic"/>
              <a:sym typeface="Century Gothic"/>
            </a:endParaRPr>
          </a:p>
        </p:txBody>
      </p:sp>
      <p:sp>
        <p:nvSpPr>
          <p:cNvPr id="389" name="Google Shape;389;p34"/>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Land Cover &amp; Fire Risk</a:t>
            </a:r>
            <a:endParaRPr sz="4320" b="0" i="0" u="none" strike="noStrike" cap="none">
              <a:solidFill>
                <a:srgbClr val="3E4268"/>
              </a:solidFill>
              <a:latin typeface="Century Gothic"/>
              <a:ea typeface="Century Gothic"/>
              <a:cs typeface="Century Gothic"/>
              <a:sym typeface="Century Gothic"/>
            </a:endParaRPr>
          </a:p>
        </p:txBody>
      </p:sp>
      <p:sp>
        <p:nvSpPr>
          <p:cNvPr id="390" name="Google Shape;390;p34"/>
          <p:cNvSpPr/>
          <p:nvPr/>
        </p:nvSpPr>
        <p:spPr>
          <a:xfrm>
            <a:off x="3705598" y="5090943"/>
            <a:ext cx="321450" cy="321450"/>
          </a:xfrm>
          <a:prstGeom prst="rect">
            <a:avLst/>
          </a:prstGeom>
          <a:solidFill>
            <a:srgbClr val="A7FB84"/>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4"/>
          <p:cNvSpPr txBox="1"/>
          <p:nvPr/>
        </p:nvSpPr>
        <p:spPr>
          <a:xfrm>
            <a:off x="4093298" y="5064337"/>
            <a:ext cx="1830847"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Mixed Forest</a:t>
            </a:r>
            <a:endParaRPr sz="1600" b="1" i="0" u="none" strike="noStrike" cap="none">
              <a:solidFill>
                <a:srgbClr val="FFFFFF"/>
              </a:solidFill>
              <a:latin typeface="Century Gothic"/>
              <a:ea typeface="Century Gothic"/>
              <a:cs typeface="Century Gothic"/>
              <a:sym typeface="Century Gothic"/>
            </a:endParaRPr>
          </a:p>
        </p:txBody>
      </p:sp>
      <p:sp>
        <p:nvSpPr>
          <p:cNvPr id="392" name="Google Shape;392;p34"/>
          <p:cNvSpPr/>
          <p:nvPr/>
        </p:nvSpPr>
        <p:spPr>
          <a:xfrm>
            <a:off x="3707922" y="5901057"/>
            <a:ext cx="320040" cy="320040"/>
          </a:xfrm>
          <a:prstGeom prst="rect">
            <a:avLst/>
          </a:prstGeom>
          <a:solidFill>
            <a:srgbClr val="C9E6F8"/>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34"/>
          <p:cNvSpPr/>
          <p:nvPr/>
        </p:nvSpPr>
        <p:spPr>
          <a:xfrm>
            <a:off x="3707922" y="6312481"/>
            <a:ext cx="321449" cy="321449"/>
          </a:xfrm>
          <a:prstGeom prst="rect">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4"/>
          <p:cNvSpPr txBox="1"/>
          <p:nvPr/>
        </p:nvSpPr>
        <p:spPr>
          <a:xfrm>
            <a:off x="4086289" y="5868414"/>
            <a:ext cx="160327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Wetlands</a:t>
            </a:r>
            <a:endParaRPr sz="1600" b="1" i="0" u="none" strike="noStrike" cap="none">
              <a:solidFill>
                <a:srgbClr val="FFFFFF"/>
              </a:solidFill>
              <a:latin typeface="Century Gothic"/>
              <a:ea typeface="Century Gothic"/>
              <a:cs typeface="Century Gothic"/>
              <a:sym typeface="Century Gothic"/>
            </a:endParaRPr>
          </a:p>
        </p:txBody>
      </p:sp>
      <p:sp>
        <p:nvSpPr>
          <p:cNvPr id="395" name="Google Shape;395;p34"/>
          <p:cNvSpPr txBox="1"/>
          <p:nvPr/>
        </p:nvSpPr>
        <p:spPr>
          <a:xfrm>
            <a:off x="4086289" y="6284986"/>
            <a:ext cx="1072089"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Barren</a:t>
            </a:r>
            <a:endParaRPr sz="1600" b="1" i="0" u="none" strike="noStrike" cap="none">
              <a:solidFill>
                <a:srgbClr val="FFFFFF"/>
              </a:solidFill>
              <a:latin typeface="Century Gothic"/>
              <a:ea typeface="Century Gothic"/>
              <a:cs typeface="Century Gothic"/>
              <a:sym typeface="Century Gothic"/>
            </a:endParaRPr>
          </a:p>
        </p:txBody>
      </p:sp>
      <p:sp>
        <p:nvSpPr>
          <p:cNvPr id="396" name="Google Shape;396;p34"/>
          <p:cNvSpPr/>
          <p:nvPr/>
        </p:nvSpPr>
        <p:spPr>
          <a:xfrm>
            <a:off x="3706303" y="4688063"/>
            <a:ext cx="320040" cy="320040"/>
          </a:xfrm>
          <a:prstGeom prst="rect">
            <a:avLst/>
          </a:prstGeom>
          <a:solidFill>
            <a:srgbClr val="50844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34"/>
          <p:cNvSpPr/>
          <p:nvPr/>
        </p:nvSpPr>
        <p:spPr>
          <a:xfrm>
            <a:off x="3707922" y="3888981"/>
            <a:ext cx="319791" cy="319791"/>
          </a:xfrm>
          <a:prstGeom prst="rect">
            <a:avLst/>
          </a:prstGeom>
          <a:solidFill>
            <a:srgbClr val="AC933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4"/>
          <p:cNvSpPr txBox="1"/>
          <p:nvPr/>
        </p:nvSpPr>
        <p:spPr>
          <a:xfrm>
            <a:off x="4086289" y="4642976"/>
            <a:ext cx="2268514"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Black Spruce Forest</a:t>
            </a:r>
            <a:endParaRPr sz="1600" b="1" i="0" u="none" strike="noStrike" cap="none">
              <a:solidFill>
                <a:srgbClr val="FFFFFF"/>
              </a:solidFill>
              <a:latin typeface="Century Gothic"/>
              <a:ea typeface="Century Gothic"/>
              <a:cs typeface="Century Gothic"/>
              <a:sym typeface="Century Gothic"/>
            </a:endParaRPr>
          </a:p>
        </p:txBody>
      </p:sp>
      <p:sp>
        <p:nvSpPr>
          <p:cNvPr id="399" name="Google Shape;399;p34"/>
          <p:cNvSpPr txBox="1"/>
          <p:nvPr/>
        </p:nvSpPr>
        <p:spPr>
          <a:xfrm>
            <a:off x="4093298" y="3844089"/>
            <a:ext cx="141218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Shrubland</a:t>
            </a:r>
            <a:endParaRPr sz="1600" b="1" i="0" u="none" strike="noStrike" cap="none">
              <a:solidFill>
                <a:srgbClr val="FFFFFF"/>
              </a:solidFill>
              <a:latin typeface="Century Gothic"/>
              <a:ea typeface="Century Gothic"/>
              <a:cs typeface="Century Gothic"/>
              <a:sym typeface="Century Gothic"/>
            </a:endParaRPr>
          </a:p>
        </p:txBody>
      </p:sp>
      <p:pic>
        <p:nvPicPr>
          <p:cNvPr id="400" name="Google Shape;400;p34"/>
          <p:cNvPicPr preferRelativeResize="0"/>
          <p:nvPr/>
        </p:nvPicPr>
        <p:blipFill rotWithShape="1">
          <a:blip r:embed="rId4">
            <a:alphaModFix/>
          </a:blip>
          <a:srcRect l="62336" t="30914" r="1" b="32157"/>
          <a:stretch/>
        </p:blipFill>
        <p:spPr>
          <a:xfrm>
            <a:off x="6326372" y="973945"/>
            <a:ext cx="5865627" cy="5751394"/>
          </a:xfrm>
          <a:prstGeom prst="rect">
            <a:avLst/>
          </a:prstGeom>
          <a:noFill/>
          <a:ln>
            <a:noFill/>
          </a:ln>
        </p:spPr>
      </p:pic>
      <p:sp>
        <p:nvSpPr>
          <p:cNvPr id="401" name="Google Shape;401;p34"/>
          <p:cNvSpPr/>
          <p:nvPr/>
        </p:nvSpPr>
        <p:spPr>
          <a:xfrm>
            <a:off x="10383872" y="3691193"/>
            <a:ext cx="1780420" cy="3034145"/>
          </a:xfrm>
          <a:prstGeom prst="rect">
            <a:avLst/>
          </a:prstGeom>
          <a:solidFill>
            <a:srgbClr val="000000">
              <a:alpha val="43137"/>
            </a:srgbClr>
          </a:solidFill>
          <a:ln>
            <a:noFill/>
          </a:ln>
          <a:effectLst>
            <a:outerShdw blurRad="57150" dist="19050" dir="5400000" algn="bl" rotWithShape="0">
              <a:srgbClr val="000000">
                <a:alpha val="5098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402" name="Google Shape;402;p34"/>
          <p:cNvSpPr/>
          <p:nvPr/>
        </p:nvSpPr>
        <p:spPr>
          <a:xfrm>
            <a:off x="10569459" y="4311360"/>
            <a:ext cx="320040" cy="320040"/>
          </a:xfrm>
          <a:prstGeom prst="rect">
            <a:avLst/>
          </a:prstGeom>
          <a:solidFill>
            <a:srgbClr val="F5F500"/>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F500"/>
              </a:solidFill>
              <a:latin typeface="Arial"/>
              <a:ea typeface="Arial"/>
              <a:cs typeface="Arial"/>
              <a:sym typeface="Arial"/>
            </a:endParaRPr>
          </a:p>
        </p:txBody>
      </p:sp>
      <p:sp>
        <p:nvSpPr>
          <p:cNvPr id="403" name="Google Shape;403;p34"/>
          <p:cNvSpPr txBox="1"/>
          <p:nvPr/>
        </p:nvSpPr>
        <p:spPr>
          <a:xfrm>
            <a:off x="10957762" y="4252997"/>
            <a:ext cx="241491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600" b="1" i="0" u="none" strike="noStrike" cap="none" dirty="0">
                <a:solidFill>
                  <a:srgbClr val="FFFFFF"/>
                </a:solidFill>
                <a:latin typeface="Century Gothic"/>
                <a:ea typeface="Century Gothic"/>
                <a:cs typeface="Century Gothic"/>
                <a:sym typeface="Century Gothic"/>
              </a:rPr>
              <a:t>0 - 20%</a:t>
            </a:r>
            <a:endParaRPr sz="1600" b="1" i="0" u="none" strike="noStrike" cap="none" dirty="0">
              <a:solidFill>
                <a:srgbClr val="FFFFFF"/>
              </a:solidFill>
              <a:latin typeface="Century Gothic"/>
              <a:ea typeface="Century Gothic"/>
              <a:cs typeface="Century Gothic"/>
              <a:sym typeface="Century Gothic"/>
            </a:endParaRPr>
          </a:p>
        </p:txBody>
      </p:sp>
      <p:sp>
        <p:nvSpPr>
          <p:cNvPr id="404" name="Google Shape;404;p34"/>
          <p:cNvSpPr/>
          <p:nvPr/>
        </p:nvSpPr>
        <p:spPr>
          <a:xfrm>
            <a:off x="10569459" y="4796615"/>
            <a:ext cx="320040" cy="320040"/>
          </a:xfrm>
          <a:prstGeom prst="rect">
            <a:avLst/>
          </a:prstGeom>
          <a:solidFill>
            <a:srgbClr val="F2A507"/>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B800"/>
              </a:solidFill>
              <a:latin typeface="Arial"/>
              <a:ea typeface="Arial"/>
              <a:cs typeface="Arial"/>
              <a:sym typeface="Arial"/>
            </a:endParaRPr>
          </a:p>
        </p:txBody>
      </p:sp>
      <p:sp>
        <p:nvSpPr>
          <p:cNvPr id="405" name="Google Shape;405;p34"/>
          <p:cNvSpPr/>
          <p:nvPr/>
        </p:nvSpPr>
        <p:spPr>
          <a:xfrm>
            <a:off x="10569459" y="5281870"/>
            <a:ext cx="320040" cy="320040"/>
          </a:xfrm>
          <a:prstGeom prst="rect">
            <a:avLst/>
          </a:prstGeom>
          <a:solidFill>
            <a:srgbClr val="F47A01"/>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7A00"/>
              </a:solidFill>
              <a:latin typeface="Arial"/>
              <a:ea typeface="Arial"/>
              <a:cs typeface="Arial"/>
              <a:sym typeface="Arial"/>
            </a:endParaRPr>
          </a:p>
        </p:txBody>
      </p:sp>
      <p:sp>
        <p:nvSpPr>
          <p:cNvPr id="406" name="Google Shape;406;p34"/>
          <p:cNvSpPr/>
          <p:nvPr/>
        </p:nvSpPr>
        <p:spPr>
          <a:xfrm>
            <a:off x="10569459" y="5764184"/>
            <a:ext cx="320040" cy="320040"/>
          </a:xfrm>
          <a:prstGeom prst="rect">
            <a:avLst/>
          </a:prstGeom>
          <a:solidFill>
            <a:srgbClr val="F45804"/>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3D00"/>
              </a:solidFill>
              <a:latin typeface="Arial"/>
              <a:ea typeface="Arial"/>
              <a:cs typeface="Arial"/>
              <a:sym typeface="Arial"/>
            </a:endParaRPr>
          </a:p>
        </p:txBody>
      </p:sp>
      <p:sp>
        <p:nvSpPr>
          <p:cNvPr id="407" name="Google Shape;407;p34"/>
          <p:cNvSpPr/>
          <p:nvPr/>
        </p:nvSpPr>
        <p:spPr>
          <a:xfrm>
            <a:off x="10569459" y="6247058"/>
            <a:ext cx="320040" cy="320040"/>
          </a:xfrm>
          <a:prstGeom prst="rect">
            <a:avLst/>
          </a:prstGeom>
          <a:solidFill>
            <a:srgbClr val="F40102"/>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F50000"/>
              </a:solidFill>
              <a:latin typeface="Arial"/>
              <a:ea typeface="Arial"/>
              <a:cs typeface="Arial"/>
              <a:sym typeface="Arial"/>
            </a:endParaRPr>
          </a:p>
        </p:txBody>
      </p:sp>
      <p:sp>
        <p:nvSpPr>
          <p:cNvPr id="408" name="Google Shape;408;p34"/>
          <p:cNvSpPr txBox="1"/>
          <p:nvPr/>
        </p:nvSpPr>
        <p:spPr>
          <a:xfrm>
            <a:off x="10947130" y="4711157"/>
            <a:ext cx="2414911" cy="67705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FFFFFF"/>
                </a:solidFill>
                <a:latin typeface="Century Gothic"/>
                <a:ea typeface="Century Gothic"/>
                <a:cs typeface="Century Gothic"/>
                <a:sym typeface="Century Gothic"/>
              </a:rPr>
              <a:t>20 - 40%</a:t>
            </a:r>
            <a:endParaRPr sz="1600" b="1" i="0" u="none" strike="noStrike" cap="none">
              <a:solidFill>
                <a:srgbClr val="FFFFFF"/>
              </a:solidFill>
              <a:latin typeface="Century Gothic"/>
              <a:ea typeface="Century Gothic"/>
              <a:cs typeface="Century Gothic"/>
              <a:sym typeface="Century Gothic"/>
            </a:endParaRPr>
          </a:p>
        </p:txBody>
      </p:sp>
      <p:sp>
        <p:nvSpPr>
          <p:cNvPr id="409" name="Google Shape;409;p34"/>
          <p:cNvSpPr txBox="1"/>
          <p:nvPr/>
        </p:nvSpPr>
        <p:spPr>
          <a:xfrm>
            <a:off x="10947131" y="5182125"/>
            <a:ext cx="241491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FFFFFF"/>
                </a:solidFill>
                <a:latin typeface="Century Gothic"/>
                <a:ea typeface="Century Gothic"/>
                <a:cs typeface="Century Gothic"/>
                <a:sym typeface="Century Gothic"/>
              </a:rPr>
              <a:t>40 - 60%</a:t>
            </a:r>
            <a:endParaRPr sz="1600" b="1" i="0" u="none" strike="noStrike" cap="none">
              <a:solidFill>
                <a:srgbClr val="FFFFFF"/>
              </a:solidFill>
              <a:latin typeface="Century Gothic"/>
              <a:ea typeface="Century Gothic"/>
              <a:cs typeface="Century Gothic"/>
              <a:sym typeface="Century Gothic"/>
            </a:endParaRPr>
          </a:p>
        </p:txBody>
      </p:sp>
      <p:sp>
        <p:nvSpPr>
          <p:cNvPr id="410" name="Google Shape;410;p34"/>
          <p:cNvSpPr txBox="1"/>
          <p:nvPr/>
        </p:nvSpPr>
        <p:spPr>
          <a:xfrm>
            <a:off x="10947132" y="5673203"/>
            <a:ext cx="241491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FFFFFF"/>
                </a:solidFill>
                <a:latin typeface="Century Gothic"/>
                <a:ea typeface="Century Gothic"/>
                <a:cs typeface="Century Gothic"/>
                <a:sym typeface="Century Gothic"/>
              </a:rPr>
              <a:t>60 - 80%</a:t>
            </a:r>
            <a:endParaRPr sz="1600" b="1" i="0" u="none" strike="noStrike" cap="none">
              <a:solidFill>
                <a:srgbClr val="FFFFFF"/>
              </a:solidFill>
              <a:latin typeface="Century Gothic"/>
              <a:ea typeface="Century Gothic"/>
              <a:cs typeface="Century Gothic"/>
              <a:sym typeface="Century Gothic"/>
            </a:endParaRPr>
          </a:p>
        </p:txBody>
      </p:sp>
      <p:sp>
        <p:nvSpPr>
          <p:cNvPr id="411" name="Google Shape;411;p34"/>
          <p:cNvSpPr txBox="1"/>
          <p:nvPr/>
        </p:nvSpPr>
        <p:spPr>
          <a:xfrm>
            <a:off x="10947132" y="6164281"/>
            <a:ext cx="1460791" cy="94838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FFFFFF"/>
                </a:solidFill>
                <a:latin typeface="Century Gothic"/>
                <a:ea typeface="Century Gothic"/>
                <a:cs typeface="Century Gothic"/>
                <a:sym typeface="Century Gothic"/>
              </a:rPr>
              <a:t>80 - 100%</a:t>
            </a:r>
            <a:endParaRPr sz="1600" b="1" i="0" u="none" strike="noStrike" cap="none">
              <a:solidFill>
                <a:srgbClr val="FFFFFF"/>
              </a:solidFill>
              <a:latin typeface="Century Gothic"/>
              <a:ea typeface="Century Gothic"/>
              <a:cs typeface="Century Gothic"/>
              <a:sym typeface="Century Gothic"/>
            </a:endParaRPr>
          </a:p>
        </p:txBody>
      </p:sp>
      <p:pic>
        <p:nvPicPr>
          <p:cNvPr id="412" name="Google Shape;412;p34"/>
          <p:cNvPicPr preferRelativeResize="0"/>
          <p:nvPr/>
        </p:nvPicPr>
        <p:blipFill rotWithShape="1">
          <a:blip r:embed="rId4">
            <a:alphaModFix/>
          </a:blip>
          <a:srcRect l="62336" t="50853" r="35161" b="45051"/>
          <a:stretch/>
        </p:blipFill>
        <p:spPr>
          <a:xfrm>
            <a:off x="6340543" y="4316827"/>
            <a:ext cx="389861" cy="637953"/>
          </a:xfrm>
          <a:prstGeom prst="rect">
            <a:avLst/>
          </a:prstGeom>
          <a:noFill/>
          <a:ln>
            <a:noFill/>
          </a:ln>
        </p:spPr>
      </p:pic>
      <p:pic>
        <p:nvPicPr>
          <p:cNvPr id="413" name="Google Shape;413;p34"/>
          <p:cNvPicPr preferRelativeResize="0"/>
          <p:nvPr/>
        </p:nvPicPr>
        <p:blipFill rotWithShape="1">
          <a:blip r:embed="rId5">
            <a:alphaModFix/>
          </a:blip>
          <a:srcRect/>
          <a:stretch/>
        </p:blipFill>
        <p:spPr>
          <a:xfrm>
            <a:off x="11811041" y="1070764"/>
            <a:ext cx="360428" cy="360428"/>
          </a:xfrm>
          <a:prstGeom prst="rect">
            <a:avLst/>
          </a:prstGeom>
          <a:noFill/>
          <a:ln>
            <a:noFill/>
          </a:ln>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b="36490"/>
          <a:stretch/>
        </p:blipFill>
        <p:spPr>
          <a:xfrm>
            <a:off x="10373919" y="1320611"/>
            <a:ext cx="1031160" cy="130159"/>
          </a:xfrm>
          <a:prstGeom prst="rect">
            <a:avLst/>
          </a:prstGeom>
        </p:spPr>
      </p:pic>
      <p:sp>
        <p:nvSpPr>
          <p:cNvPr id="34" name="TextBox 33"/>
          <p:cNvSpPr txBox="1"/>
          <p:nvPr/>
        </p:nvSpPr>
        <p:spPr>
          <a:xfrm>
            <a:off x="10295505" y="1064446"/>
            <a:ext cx="1717336" cy="261610"/>
          </a:xfrm>
          <a:prstGeom prst="rect">
            <a:avLst/>
          </a:prstGeom>
          <a:noFill/>
        </p:spPr>
        <p:txBody>
          <a:bodyPr wrap="square" rtlCol="0">
            <a:spAutoFit/>
          </a:bodyPr>
          <a:lstStyle/>
          <a:p>
            <a:r>
              <a:rPr lang="en-US" sz="1100" dirty="0" smtClean="0">
                <a:solidFill>
                  <a:schemeClr val="bg1">
                    <a:lumMod val="65000"/>
                  </a:schemeClr>
                </a:solidFill>
                <a:latin typeface="Century Gothic" panose="020B0502020202020204" pitchFamily="34" charset="0"/>
              </a:rPr>
              <a:t>0    5   10         20 Miles</a:t>
            </a:r>
            <a:endParaRPr lang="en-US" sz="1100" dirty="0">
              <a:solidFill>
                <a:schemeClr val="bg1">
                  <a:lumMod val="65000"/>
                </a:schemeClr>
              </a:solidFill>
              <a:latin typeface="Century Gothic" panose="020B0502020202020204" pitchFamily="34" charset="0"/>
            </a:endParaRPr>
          </a:p>
        </p:txBody>
      </p:sp>
      <p:sp>
        <p:nvSpPr>
          <p:cNvPr id="36" name="Google Shape;329;p31"/>
          <p:cNvSpPr txBox="1"/>
          <p:nvPr/>
        </p:nvSpPr>
        <p:spPr>
          <a:xfrm>
            <a:off x="10411579" y="3596975"/>
            <a:ext cx="1759890" cy="4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1600" b="1" i="0" u="none" strike="noStrike" cap="none" dirty="0" smtClean="0">
                <a:solidFill>
                  <a:schemeClr val="lt1"/>
                </a:solidFill>
                <a:latin typeface="Century Gothic"/>
                <a:ea typeface="Century Gothic"/>
                <a:cs typeface="Century Gothic"/>
                <a:sym typeface="Century Gothic"/>
              </a:rPr>
              <a:t>Probability of Fire (2014)</a:t>
            </a:r>
            <a:endParaRPr sz="1600" b="1" i="0" u="none" strike="noStrike" cap="none" dirty="0">
              <a:solidFill>
                <a:schemeClr val="lt1"/>
              </a:solidFill>
              <a:latin typeface="Century Gothic"/>
              <a:ea typeface="Century Gothic"/>
              <a:cs typeface="Century Gothic"/>
              <a:sym typeface="Century Gothic"/>
            </a:endParaRPr>
          </a:p>
        </p:txBody>
      </p:sp>
      <p:sp>
        <p:nvSpPr>
          <p:cNvPr id="37" name="Google Shape;329;p31"/>
          <p:cNvSpPr txBox="1"/>
          <p:nvPr/>
        </p:nvSpPr>
        <p:spPr>
          <a:xfrm>
            <a:off x="3553687" y="3414643"/>
            <a:ext cx="2667285" cy="4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1600" b="1" i="0" u="none" strike="noStrike" cap="none" dirty="0" smtClean="0">
                <a:solidFill>
                  <a:schemeClr val="lt1"/>
                </a:solidFill>
                <a:latin typeface="Century Gothic"/>
                <a:ea typeface="Century Gothic"/>
                <a:cs typeface="Century Gothic"/>
                <a:sym typeface="Century Gothic"/>
              </a:rPr>
              <a:t>Vegetation Cover (2014)</a:t>
            </a:r>
            <a:endParaRPr sz="16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5"/>
          <p:cNvPicPr preferRelativeResize="0"/>
          <p:nvPr/>
        </p:nvPicPr>
        <p:blipFill rotWithShape="1">
          <a:blip r:embed="rId3">
            <a:alphaModFix/>
          </a:blip>
          <a:srcRect l="10210" r="10202"/>
          <a:stretch/>
        </p:blipFill>
        <p:spPr>
          <a:xfrm>
            <a:off x="5183175" y="950550"/>
            <a:ext cx="7008824" cy="5862700"/>
          </a:xfrm>
          <a:prstGeom prst="rect">
            <a:avLst/>
          </a:prstGeom>
          <a:noFill/>
          <a:ln>
            <a:noFill/>
          </a:ln>
        </p:spPr>
      </p:pic>
      <p:sp>
        <p:nvSpPr>
          <p:cNvPr id="420" name="Google Shape;420;p3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Conclusions &amp; Future Work </a:t>
            </a:r>
            <a:endParaRPr sz="4800" b="0" i="0" u="none" strike="noStrike" cap="none">
              <a:solidFill>
                <a:srgbClr val="3E4268"/>
              </a:solidFill>
              <a:latin typeface="Century Gothic"/>
              <a:ea typeface="Century Gothic"/>
              <a:cs typeface="Century Gothic"/>
              <a:sym typeface="Century Gothic"/>
            </a:endParaRPr>
          </a:p>
        </p:txBody>
      </p:sp>
      <p:sp>
        <p:nvSpPr>
          <p:cNvPr id="421" name="Google Shape;421;p35"/>
          <p:cNvSpPr txBox="1">
            <a:spLocks noGrp="1"/>
          </p:cNvSpPr>
          <p:nvPr>
            <p:ph type="body" idx="1"/>
          </p:nvPr>
        </p:nvSpPr>
        <p:spPr>
          <a:xfrm>
            <a:off x="401266" y="1304318"/>
            <a:ext cx="4629000" cy="4423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F3F3F"/>
              </a:buClr>
              <a:buSzPts val="2000"/>
              <a:buFont typeface="Webdings" panose="05030102010509060703" pitchFamily="18" charset="2"/>
              <a:buChar char="4"/>
            </a:pPr>
            <a:r>
              <a:rPr lang="en-US" sz="2200" b="0" i="0" u="none" strike="noStrike" cap="none" dirty="0">
                <a:solidFill>
                  <a:srgbClr val="3F3F3F"/>
                </a:solidFill>
                <a:latin typeface="Century Gothic"/>
                <a:ea typeface="Century Gothic"/>
                <a:cs typeface="Century Gothic"/>
                <a:sym typeface="Century Gothic"/>
              </a:rPr>
              <a:t>Change detection confirms the refuge ecologists’ observations</a:t>
            </a:r>
            <a:endParaRPr dirty="0"/>
          </a:p>
          <a:p>
            <a:pPr marL="469900" marR="0" lvl="0" indent="-342900" algn="l" rtl="0">
              <a:lnSpc>
                <a:spcPct val="90000"/>
              </a:lnSpc>
              <a:spcBef>
                <a:spcPts val="0"/>
              </a:spcBef>
              <a:spcAft>
                <a:spcPts val="0"/>
              </a:spcAft>
              <a:buClr>
                <a:srgbClr val="3F3F3F"/>
              </a:buClr>
              <a:buSzPts val="2000"/>
              <a:buFont typeface="Webdings" panose="05030102010509060703" pitchFamily="18" charset="2"/>
              <a:buChar char="4"/>
            </a:pPr>
            <a:endParaRPr sz="2200" b="1"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F3F3F"/>
              </a:buClr>
              <a:buSzPts val="2000"/>
              <a:buFont typeface="Webdings" panose="05030102010509060703" pitchFamily="18" charset="2"/>
              <a:buChar char="4"/>
            </a:pPr>
            <a:r>
              <a:rPr lang="en-US" sz="2200" b="0" i="0" u="none" strike="noStrike" cap="none" dirty="0">
                <a:solidFill>
                  <a:srgbClr val="3F3F3F"/>
                </a:solidFill>
                <a:latin typeface="Century Gothic"/>
                <a:ea typeface="Century Gothic"/>
                <a:cs typeface="Century Gothic"/>
                <a:sym typeface="Century Gothic"/>
              </a:rPr>
              <a:t>Fire risk is highest for </a:t>
            </a:r>
            <a:r>
              <a:rPr lang="en-US" sz="2200" b="0" i="0" u="none" strike="noStrike" cap="none" dirty="0" err="1">
                <a:solidFill>
                  <a:srgbClr val="3F3F3F"/>
                </a:solidFill>
                <a:latin typeface="Century Gothic"/>
                <a:ea typeface="Century Gothic"/>
                <a:cs typeface="Century Gothic"/>
                <a:sym typeface="Century Gothic"/>
              </a:rPr>
              <a:t>shrubland</a:t>
            </a:r>
            <a:r>
              <a:rPr lang="en-US" sz="2200" b="0" i="0" u="none" strike="noStrike" cap="none" dirty="0">
                <a:solidFill>
                  <a:srgbClr val="3F3F3F"/>
                </a:solidFill>
                <a:latin typeface="Century Gothic"/>
                <a:ea typeface="Century Gothic"/>
                <a:cs typeface="Century Gothic"/>
                <a:sym typeface="Century Gothic"/>
              </a:rPr>
              <a:t>, herbaceous, and black spruce forest areas</a:t>
            </a:r>
            <a:endParaRPr dirty="0"/>
          </a:p>
          <a:p>
            <a:pPr marL="342900" marR="0" lvl="0" indent="-215900" algn="l" rtl="0">
              <a:lnSpc>
                <a:spcPct val="90000"/>
              </a:lnSpc>
              <a:spcBef>
                <a:spcPts val="0"/>
              </a:spcBef>
              <a:spcAft>
                <a:spcPts val="0"/>
              </a:spcAft>
              <a:buClr>
                <a:srgbClr val="3F3F3F"/>
              </a:buClr>
              <a:buSzPts val="2000"/>
              <a:buFont typeface="Arimo"/>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200" b="0" i="0" u="none" strike="noStrike" cap="none" dirty="0">
                <a:solidFill>
                  <a:srgbClr val="3F3F3F"/>
                </a:solidFill>
                <a:latin typeface="Century Gothic"/>
                <a:ea typeface="Century Gothic"/>
                <a:cs typeface="Century Gothic"/>
                <a:sym typeface="Century Gothic"/>
              </a:rPr>
              <a:t>Future Work:</a:t>
            </a:r>
            <a:endParaRPr dirty="0"/>
          </a:p>
          <a:p>
            <a:pPr marL="0" marR="0" lvl="0" indent="0" algn="l" rtl="0">
              <a:lnSpc>
                <a:spcPct val="90000"/>
              </a:lnSpc>
              <a:spcBef>
                <a:spcPts val="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F3F3F"/>
              </a:buClr>
              <a:buSzPts val="2000"/>
              <a:buFont typeface="Webdings" panose="05030102010509060703" pitchFamily="18" charset="2"/>
              <a:buChar char="4"/>
            </a:pPr>
            <a:r>
              <a:rPr lang="en-US" sz="2200" b="0" i="0" u="none" strike="noStrike" cap="none" dirty="0">
                <a:solidFill>
                  <a:srgbClr val="3F3F3F"/>
                </a:solidFill>
                <a:latin typeface="Century Gothic"/>
                <a:ea typeface="Century Gothic"/>
                <a:cs typeface="Century Gothic"/>
                <a:sym typeface="Century Gothic"/>
              </a:rPr>
              <a:t>Extrapolation to other areas</a:t>
            </a:r>
            <a:endParaRPr dirty="0"/>
          </a:p>
          <a:p>
            <a:pPr marL="469900" marR="0" lvl="0" indent="-342900" algn="l" rtl="0">
              <a:lnSpc>
                <a:spcPct val="90000"/>
              </a:lnSpc>
              <a:spcBef>
                <a:spcPts val="0"/>
              </a:spcBef>
              <a:spcAft>
                <a:spcPts val="0"/>
              </a:spcAft>
              <a:buClr>
                <a:srgbClr val="3F3F3F"/>
              </a:buClr>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F3F3F"/>
              </a:buClr>
              <a:buSzPts val="2000"/>
              <a:buFont typeface="Webdings" panose="05030102010509060703" pitchFamily="18" charset="2"/>
              <a:buChar char="4"/>
            </a:pPr>
            <a:r>
              <a:rPr lang="en-US" sz="2200" b="0" i="0" u="none" strike="noStrike" cap="none" dirty="0">
                <a:solidFill>
                  <a:srgbClr val="3F3F3F"/>
                </a:solidFill>
                <a:latin typeface="Century Gothic"/>
                <a:ea typeface="Century Gothic"/>
                <a:cs typeface="Century Gothic"/>
                <a:sym typeface="Century Gothic"/>
              </a:rPr>
              <a:t>Incorporation of dynamic variables</a:t>
            </a:r>
            <a:endParaRPr dirty="0"/>
          </a:p>
          <a:p>
            <a:pPr marL="469900" marR="0" lvl="0" indent="-342900" algn="l" rtl="0">
              <a:lnSpc>
                <a:spcPct val="90000"/>
              </a:lnSpc>
              <a:spcBef>
                <a:spcPts val="0"/>
              </a:spcBef>
              <a:spcAft>
                <a:spcPts val="0"/>
              </a:spcAft>
              <a:buClr>
                <a:srgbClr val="3F3F3F"/>
              </a:buClr>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F3F3F"/>
              </a:buClr>
              <a:buSzPts val="2000"/>
              <a:buFont typeface="Webdings" panose="05030102010509060703" pitchFamily="18" charset="2"/>
              <a:buChar char="4"/>
            </a:pPr>
            <a:r>
              <a:rPr lang="en-US" sz="2200" b="0" i="0" u="none" strike="noStrike" cap="none" dirty="0">
                <a:solidFill>
                  <a:srgbClr val="3F3F3F"/>
                </a:solidFill>
                <a:latin typeface="Century Gothic"/>
                <a:ea typeface="Century Gothic"/>
                <a:cs typeface="Century Gothic"/>
                <a:sym typeface="Century Gothic"/>
              </a:rPr>
              <a:t>Update with current data</a:t>
            </a:r>
            <a:endParaRPr sz="2200" b="0" i="0" u="none" strike="noStrike" cap="none" dirty="0">
              <a:solidFill>
                <a:srgbClr val="3F3F3F"/>
              </a:solidFill>
              <a:latin typeface="Century Gothic"/>
              <a:ea typeface="Century Gothic"/>
              <a:cs typeface="Century Gothic"/>
              <a:sym typeface="Century Gothic"/>
            </a:endParaRPr>
          </a:p>
        </p:txBody>
      </p:sp>
      <p:sp>
        <p:nvSpPr>
          <p:cNvPr id="422" name="Google Shape;422;p35"/>
          <p:cNvSpPr txBox="1"/>
          <p:nvPr/>
        </p:nvSpPr>
        <p:spPr>
          <a:xfrm>
            <a:off x="8746998" y="6519994"/>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423" name="Google Shape;423;p35"/>
          <p:cNvSpPr txBox="1"/>
          <p:nvPr/>
        </p:nvSpPr>
        <p:spPr>
          <a:xfrm>
            <a:off x="10037379" y="6485080"/>
            <a:ext cx="2210035" cy="4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000" b="0" i="0" u="none" strike="noStrike" cap="none" dirty="0">
                <a:solidFill>
                  <a:srgbClr val="E7E6E6"/>
                </a:solidFill>
                <a:latin typeface="Century Gothic"/>
                <a:ea typeface="Century Gothic"/>
                <a:cs typeface="Century Gothic"/>
                <a:sym typeface="Century Gothic"/>
              </a:rPr>
              <a:t>Source: Steve </a:t>
            </a:r>
            <a:r>
              <a:rPr lang="en-US" sz="1000" b="0" i="0" u="none" strike="noStrike" cap="none" dirty="0" err="1">
                <a:solidFill>
                  <a:srgbClr val="E7E6E6"/>
                </a:solidFill>
                <a:latin typeface="Century Gothic"/>
                <a:ea typeface="Century Gothic"/>
                <a:cs typeface="Century Gothic"/>
                <a:sym typeface="Century Gothic"/>
              </a:rPr>
              <a:t>Hillebrand</a:t>
            </a:r>
            <a:r>
              <a:rPr lang="en-US" sz="1000" b="0" i="0" u="none" strike="noStrike" cap="none" dirty="0">
                <a:solidFill>
                  <a:srgbClr val="E7E6E6"/>
                </a:solidFill>
                <a:latin typeface="Century Gothic"/>
                <a:ea typeface="Century Gothic"/>
                <a:cs typeface="Century Gothic"/>
                <a:sym typeface="Century Gothic"/>
              </a:rPr>
              <a:t>, </a:t>
            </a:r>
            <a:r>
              <a:rPr lang="en-US" sz="1000" b="0" i="0" u="none" strike="noStrike" cap="none" dirty="0" smtClean="0">
                <a:solidFill>
                  <a:srgbClr val="E7E6E6"/>
                </a:solidFill>
                <a:latin typeface="Century Gothic"/>
                <a:ea typeface="Century Gothic"/>
                <a:cs typeface="Century Gothic"/>
                <a:sym typeface="Century Gothic"/>
              </a:rPr>
              <a:t>USFWS</a:t>
            </a:r>
            <a:endParaRPr sz="1000" b="0" i="0" u="none" strike="noStrike" cap="none" dirty="0">
              <a:solidFill>
                <a:srgbClr val="000000"/>
              </a:solidFill>
              <a:latin typeface="Century Gothic"/>
              <a:ea typeface="Century Gothic"/>
              <a:cs typeface="Century Gothic"/>
              <a:sym typeface="Century Gothic"/>
            </a:endParaRPr>
          </a:p>
        </p:txBody>
      </p:sp>
      <p:sp>
        <p:nvSpPr>
          <p:cNvPr id="424" name="Google Shape;424;p35"/>
          <p:cNvSpPr/>
          <p:nvPr/>
        </p:nvSpPr>
        <p:spPr>
          <a:xfrm>
            <a:off x="5224740" y="6300939"/>
            <a:ext cx="1628642" cy="479400"/>
          </a:xfrm>
          <a:prstGeom prst="round2DiagRect">
            <a:avLst>
              <a:gd name="adj1" fmla="val 16667"/>
              <a:gd name="adj2"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E4268"/>
                </a:solidFill>
                <a:latin typeface="Century Gothic"/>
                <a:ea typeface="Century Gothic"/>
                <a:cs typeface="Century Gothic"/>
                <a:sym typeface="Century Gothic"/>
              </a:rPr>
              <a:t>Kenai NWR</a:t>
            </a:r>
            <a:endParaRPr sz="2000" b="1" i="0" u="none" strike="noStrike" cap="none">
              <a:solidFill>
                <a:srgbClr val="3E4268"/>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Acknowledgements</a:t>
            </a:r>
            <a:endParaRPr sz="4800" b="0" i="0" u="none" strike="noStrike" cap="none">
              <a:solidFill>
                <a:srgbClr val="3E4268"/>
              </a:solidFill>
              <a:latin typeface="Century Gothic"/>
              <a:ea typeface="Century Gothic"/>
              <a:cs typeface="Century Gothic"/>
              <a:sym typeface="Century Gothic"/>
            </a:endParaRPr>
          </a:p>
        </p:txBody>
      </p:sp>
      <p:sp>
        <p:nvSpPr>
          <p:cNvPr id="183" name="Google Shape;183;p23"/>
          <p:cNvSpPr txBox="1">
            <a:spLocks noGrp="1"/>
          </p:cNvSpPr>
          <p:nvPr>
            <p:ph type="body" idx="1"/>
          </p:nvPr>
        </p:nvSpPr>
        <p:spPr>
          <a:xfrm>
            <a:off x="302150" y="1621250"/>
            <a:ext cx="11555100" cy="44940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Dr. Dawn </a:t>
            </a:r>
            <a:r>
              <a:rPr lang="en-US" sz="2400" b="1" i="0" u="none" strike="noStrike" cap="none" dirty="0" err="1">
                <a:solidFill>
                  <a:srgbClr val="3F3F3F"/>
                </a:solidFill>
                <a:latin typeface="Century Gothic"/>
                <a:ea typeface="Century Gothic"/>
                <a:cs typeface="Century Gothic"/>
                <a:sym typeface="Century Gothic"/>
              </a:rPr>
              <a:t>Magness</a:t>
            </a:r>
            <a:r>
              <a:rPr lang="en-US" sz="2400" b="0" i="0" u="none" strike="noStrike" cap="none" dirty="0">
                <a:solidFill>
                  <a:srgbClr val="3F3F3F"/>
                </a:solidFill>
                <a:latin typeface="Century Gothic"/>
                <a:ea typeface="Century Gothic"/>
                <a:cs typeface="Century Gothic"/>
                <a:sym typeface="Century Gothic"/>
              </a:rPr>
              <a:t>, U.S. Fish and Wildlife Service, Kenai National Wildlife Refuge</a:t>
            </a:r>
            <a:endParaRPr sz="2400" b="0" i="0" u="none" strike="noStrike" cap="none" dirty="0">
              <a:solidFill>
                <a:srgbClr val="3F3F3F"/>
              </a:solidFill>
              <a:latin typeface="Century Gothic"/>
              <a:ea typeface="Century Gothic"/>
              <a:cs typeface="Century Gothic"/>
              <a:sym typeface="Century Gothic"/>
            </a:endParaRPr>
          </a:p>
          <a:p>
            <a:pPr marL="457200" marR="0" lvl="0" indent="-381000" algn="l" rtl="0">
              <a:lnSpc>
                <a:spcPct val="90000"/>
              </a:lnSpc>
              <a:spcBef>
                <a:spcPts val="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Dr. John D. </a:t>
            </a:r>
            <a:r>
              <a:rPr lang="en-US" sz="2400" b="1" i="0" u="none" strike="noStrike" cap="none" dirty="0" err="1">
                <a:solidFill>
                  <a:srgbClr val="3F3F3F"/>
                </a:solidFill>
                <a:latin typeface="Century Gothic"/>
                <a:ea typeface="Century Gothic"/>
                <a:cs typeface="Century Gothic"/>
                <a:sym typeface="Century Gothic"/>
              </a:rPr>
              <a:t>Bolten</a:t>
            </a:r>
            <a:r>
              <a:rPr lang="en-US" sz="2400" b="0" i="0" u="none" strike="noStrike" cap="none" dirty="0">
                <a:solidFill>
                  <a:srgbClr val="3F3F3F"/>
                </a:solidFill>
                <a:latin typeface="Century Gothic"/>
                <a:ea typeface="Century Gothic"/>
                <a:cs typeface="Century Gothic"/>
                <a:sym typeface="Century Gothic"/>
              </a:rPr>
              <a:t>, NASA Goddard Space Flight Center</a:t>
            </a:r>
            <a:endParaRPr sz="2400" b="0" i="0" u="none" strike="noStrike" cap="none" dirty="0">
              <a:solidFill>
                <a:srgbClr val="3F3F3F"/>
              </a:solidFill>
              <a:latin typeface="Century Gothic"/>
              <a:ea typeface="Century Gothic"/>
              <a:cs typeface="Century Gothic"/>
              <a:sym typeface="Century Gothic"/>
            </a:endParaRPr>
          </a:p>
          <a:p>
            <a:pPr marL="457200" marR="0" lvl="0" indent="-381000" algn="l" rtl="0">
              <a:lnSpc>
                <a:spcPct val="90000"/>
              </a:lnSpc>
              <a:spcBef>
                <a:spcPts val="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Dr. Adrianna Foster</a:t>
            </a:r>
            <a:r>
              <a:rPr lang="en-US" sz="2400" b="0" i="0" u="none" strike="noStrike" cap="none" dirty="0">
                <a:solidFill>
                  <a:srgbClr val="3F3F3F"/>
                </a:solidFill>
                <a:latin typeface="Century Gothic"/>
                <a:ea typeface="Century Gothic"/>
                <a:cs typeface="Century Gothic"/>
                <a:sym typeface="Century Gothic"/>
              </a:rPr>
              <a:t>, Universities Space Research Association, NASA Goddard Space Flight Center</a:t>
            </a:r>
            <a:endParaRPr sz="2400" b="0" i="0" u="none" strike="noStrike" cap="none" dirty="0">
              <a:solidFill>
                <a:srgbClr val="3F3F3F"/>
              </a:solidFill>
              <a:latin typeface="Century Gothic"/>
              <a:ea typeface="Century Gothic"/>
              <a:cs typeface="Century Gothic"/>
              <a:sym typeface="Century Gothic"/>
            </a:endParaRPr>
          </a:p>
          <a:p>
            <a:pPr marL="457200" marR="0" lvl="0" indent="-381000" algn="l" rtl="0">
              <a:lnSpc>
                <a:spcPct val="90000"/>
              </a:lnSpc>
              <a:spcBef>
                <a:spcPts val="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Joseph Spruce</a:t>
            </a:r>
            <a:r>
              <a:rPr lang="en-US" sz="2400" b="0" i="0" u="none" strike="noStrike" cap="none" dirty="0">
                <a:solidFill>
                  <a:srgbClr val="3F3F3F"/>
                </a:solidFill>
                <a:latin typeface="Century Gothic"/>
                <a:ea typeface="Century Gothic"/>
                <a:cs typeface="Century Gothic"/>
                <a:sym typeface="Century Gothic"/>
              </a:rPr>
              <a:t>, Science Systems and Applications, Inc., NASA Stennis Space Center</a:t>
            </a:r>
            <a:r>
              <a:rPr lang="en-US" sz="2400" b="0" i="0" u="none" strike="noStrike" cap="none" dirty="0">
                <a:solidFill>
                  <a:srgbClr val="3F3F3F"/>
                </a:solidFill>
                <a:latin typeface="Garamond"/>
                <a:ea typeface="Garamond"/>
                <a:cs typeface="Garamond"/>
                <a:sym typeface="Garamond"/>
              </a:rPr>
              <a:t/>
            </a:r>
            <a:br>
              <a:rPr lang="en-US" sz="2400" b="0" i="0" u="none" strike="noStrike" cap="none" dirty="0">
                <a:solidFill>
                  <a:srgbClr val="3F3F3F"/>
                </a:solidFill>
                <a:latin typeface="Garamond"/>
                <a:ea typeface="Garamond"/>
                <a:cs typeface="Garamond"/>
                <a:sym typeface="Garamond"/>
              </a:rPr>
            </a:br>
            <a:r>
              <a:rPr lang="en-US" sz="2400" b="0" i="0" u="none" strike="noStrike" cap="none" dirty="0">
                <a:solidFill>
                  <a:srgbClr val="3F3F3F"/>
                </a:solidFill>
                <a:latin typeface="Garamond"/>
                <a:ea typeface="Garamond"/>
                <a:cs typeface="Garamond"/>
                <a:sym typeface="Garamond"/>
              </a:rPr>
              <a:t/>
            </a:r>
            <a:br>
              <a:rPr lang="en-US" sz="2400" b="0" i="0" u="none" strike="noStrike" cap="none" dirty="0">
                <a:solidFill>
                  <a:srgbClr val="3F3F3F"/>
                </a:solidFill>
                <a:latin typeface="Garamond"/>
                <a:ea typeface="Garamond"/>
                <a:cs typeface="Garamond"/>
                <a:sym typeface="Garamond"/>
              </a:rPr>
            </a:br>
            <a:endParaRPr sz="2000" b="0" i="0" u="none" strike="noStrike" cap="none" dirty="0">
              <a:solidFill>
                <a:srgbClr val="3F3F3F"/>
              </a:solidFill>
              <a:latin typeface="Century Gothic"/>
              <a:ea typeface="Century Gothic"/>
              <a:cs typeface="Century Gothic"/>
              <a:sym typeface="Century Gothic"/>
            </a:endParaRPr>
          </a:p>
        </p:txBody>
      </p:sp>
      <p:pic>
        <p:nvPicPr>
          <p:cNvPr id="14" name="Google Shape;16;p3"/>
          <p:cNvPicPr preferRelativeResize="0"/>
          <p:nvPr/>
        </p:nvPicPr>
        <p:blipFill rotWithShape="1">
          <a:blip r:embed="rId3">
            <a:alphaModFix/>
          </a:blip>
          <a:srcRect/>
          <a:stretch/>
        </p:blipFill>
        <p:spPr>
          <a:xfrm>
            <a:off x="9586900" y="4147043"/>
            <a:ext cx="1463040" cy="1463040"/>
          </a:xfrm>
          <a:prstGeom prst="rect">
            <a:avLst/>
          </a:prstGeom>
          <a:noFill/>
          <a:ln>
            <a:noFill/>
          </a:ln>
        </p:spPr>
      </p:pic>
      <p:pic>
        <p:nvPicPr>
          <p:cNvPr id="15" name="Google Shape;17;p3"/>
          <p:cNvPicPr preferRelativeResize="0"/>
          <p:nvPr/>
        </p:nvPicPr>
        <p:blipFill rotWithShape="1">
          <a:blip r:embed="rId4">
            <a:alphaModFix/>
          </a:blip>
          <a:srcRect l="42348" t="32103" r="26156" b="20653"/>
          <a:stretch/>
        </p:blipFill>
        <p:spPr>
          <a:xfrm>
            <a:off x="9725914" y="4291239"/>
            <a:ext cx="1188720" cy="1188720"/>
          </a:xfrm>
          <a:prstGeom prst="ellipse">
            <a:avLst/>
          </a:prstGeom>
          <a:noFill/>
          <a:ln>
            <a:noFill/>
          </a:ln>
        </p:spPr>
      </p:pic>
      <p:sp>
        <p:nvSpPr>
          <p:cNvPr id="16" name="Google Shape;36;p3"/>
          <p:cNvSpPr txBox="1"/>
          <p:nvPr/>
        </p:nvSpPr>
        <p:spPr>
          <a:xfrm>
            <a:off x="656992" y="5609064"/>
            <a:ext cx="1654415"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000" b="0" i="0" u="none" strike="noStrike" cap="none" dirty="0" smtClean="0">
                <a:solidFill>
                  <a:srgbClr val="3F3F3F"/>
                </a:solidFill>
                <a:latin typeface="Garamond"/>
                <a:ea typeface="Garamond"/>
                <a:cs typeface="Garamond"/>
                <a:sym typeface="Garamond"/>
              </a:rPr>
              <a:t>Kate Hess,</a:t>
            </a:r>
            <a:endParaRPr sz="1100" b="0" i="0" u="none" strike="noStrike" cap="none" dirty="0">
              <a:solidFill>
                <a:srgbClr val="3F3F3F"/>
              </a:solidFill>
              <a:sym typeface="Arial"/>
            </a:endParaRPr>
          </a:p>
          <a:p>
            <a:pPr marL="0" marR="0" lvl="0" indent="0" algn="ctr" rtl="0">
              <a:lnSpc>
                <a:spcPct val="100000"/>
              </a:lnSpc>
              <a:spcBef>
                <a:spcPts val="0"/>
              </a:spcBef>
              <a:spcAft>
                <a:spcPts val="0"/>
              </a:spcAft>
              <a:buClr>
                <a:srgbClr val="3F3F3F"/>
              </a:buClr>
              <a:buSzPts val="2700"/>
              <a:buFont typeface="Arial"/>
              <a:buNone/>
            </a:pPr>
            <a:r>
              <a:rPr lang="en-US" sz="2000" b="0" i="0" u="none" strike="noStrike" cap="none" dirty="0">
                <a:solidFill>
                  <a:srgbClr val="3F3F3F"/>
                </a:solidFill>
                <a:latin typeface="Garamond"/>
                <a:ea typeface="Garamond"/>
                <a:cs typeface="Garamond"/>
                <a:sym typeface="Garamond"/>
              </a:rPr>
              <a:t>Project </a:t>
            </a:r>
            <a:r>
              <a:rPr lang="en-US" sz="2000" b="0" i="0" u="none" strike="noStrike" cap="none" dirty="0" smtClean="0">
                <a:solidFill>
                  <a:srgbClr val="3F3F3F"/>
                </a:solidFill>
                <a:latin typeface="Garamond"/>
                <a:ea typeface="Garamond"/>
                <a:cs typeface="Garamond"/>
                <a:sym typeface="Garamond"/>
              </a:rPr>
              <a:t>Lead</a:t>
            </a:r>
            <a:endParaRPr sz="1100" b="0" i="0" u="none" strike="noStrike" cap="none" dirty="0">
              <a:solidFill>
                <a:srgbClr val="3F3F3F"/>
              </a:solidFill>
              <a:sym typeface="Arial"/>
            </a:endParaRPr>
          </a:p>
        </p:txBody>
      </p:sp>
      <p:sp>
        <p:nvSpPr>
          <p:cNvPr id="17" name="Google Shape;37;p3"/>
          <p:cNvSpPr txBox="1"/>
          <p:nvPr/>
        </p:nvSpPr>
        <p:spPr>
          <a:xfrm>
            <a:off x="2883269" y="5597907"/>
            <a:ext cx="1638826"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000" b="0" i="0" u="none" strike="noStrike" cap="none" dirty="0" err="1">
                <a:solidFill>
                  <a:srgbClr val="3F3F3F"/>
                </a:solidFill>
                <a:latin typeface="Garamond"/>
                <a:ea typeface="Garamond"/>
                <a:cs typeface="Garamond"/>
                <a:sym typeface="Garamond"/>
              </a:rPr>
              <a:t>Cheila</a:t>
            </a:r>
            <a:r>
              <a:rPr lang="en-US" sz="2000" b="0" i="0" u="none" strike="noStrike" cap="none" dirty="0">
                <a:solidFill>
                  <a:srgbClr val="3F3F3F"/>
                </a:solidFill>
                <a:latin typeface="Garamond"/>
                <a:ea typeface="Garamond"/>
                <a:cs typeface="Garamond"/>
                <a:sym typeface="Garamond"/>
              </a:rPr>
              <a:t> Avalon Cullen, PhD</a:t>
            </a:r>
            <a:endParaRPr sz="1100" b="0" i="0" u="none" strike="noStrike" cap="none" dirty="0">
              <a:solidFill>
                <a:srgbClr val="3F3F3F"/>
              </a:solidFill>
              <a:sym typeface="Arial"/>
            </a:endParaRPr>
          </a:p>
        </p:txBody>
      </p:sp>
      <p:sp>
        <p:nvSpPr>
          <p:cNvPr id="18" name="Google Shape;38;p3"/>
          <p:cNvSpPr txBox="1"/>
          <p:nvPr/>
        </p:nvSpPr>
        <p:spPr>
          <a:xfrm>
            <a:off x="4855775" y="5624155"/>
            <a:ext cx="2089396"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000" b="0" i="0" u="none" strike="noStrike" cap="none" dirty="0">
                <a:solidFill>
                  <a:srgbClr val="3F3F3F"/>
                </a:solidFill>
                <a:latin typeface="Garamond"/>
                <a:ea typeface="Garamond"/>
                <a:cs typeface="Garamond"/>
                <a:sym typeface="Garamond"/>
              </a:rPr>
              <a:t>Jeanette </a:t>
            </a:r>
            <a:r>
              <a:rPr lang="en-US" sz="2000" b="0" i="0" u="none" strike="noStrike" cap="none" dirty="0" err="1">
                <a:solidFill>
                  <a:srgbClr val="3F3F3F"/>
                </a:solidFill>
                <a:latin typeface="Garamond"/>
                <a:ea typeface="Garamond"/>
                <a:cs typeface="Garamond"/>
                <a:sym typeface="Garamond"/>
              </a:rPr>
              <a:t>Cobian</a:t>
            </a:r>
            <a:endParaRPr sz="1100" b="0" i="0" u="none" strike="noStrike" cap="none" dirty="0">
              <a:solidFill>
                <a:srgbClr val="3F3F3F"/>
              </a:solidFill>
              <a:sym typeface="Arial"/>
            </a:endParaRPr>
          </a:p>
        </p:txBody>
      </p:sp>
      <p:sp>
        <p:nvSpPr>
          <p:cNvPr id="19" name="Google Shape;39;p3"/>
          <p:cNvSpPr txBox="1"/>
          <p:nvPr/>
        </p:nvSpPr>
        <p:spPr>
          <a:xfrm>
            <a:off x="9517429" y="5624155"/>
            <a:ext cx="1601982"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000" b="0" i="0" u="none" strike="noStrike" cap="none" dirty="0">
                <a:solidFill>
                  <a:srgbClr val="3F3F3F"/>
                </a:solidFill>
                <a:latin typeface="Garamond"/>
                <a:ea typeface="Garamond"/>
                <a:cs typeface="Garamond"/>
                <a:sym typeface="Garamond"/>
              </a:rPr>
              <a:t>Jake </a:t>
            </a:r>
            <a:r>
              <a:rPr lang="en-US" sz="2000" b="0" i="0" u="none" strike="noStrike" cap="none" dirty="0" err="1">
                <a:solidFill>
                  <a:srgbClr val="3F3F3F"/>
                </a:solidFill>
                <a:latin typeface="Garamond"/>
                <a:ea typeface="Garamond"/>
                <a:cs typeface="Garamond"/>
                <a:sym typeface="Garamond"/>
              </a:rPr>
              <a:t>Ramthun</a:t>
            </a:r>
            <a:endParaRPr sz="1100" b="0" i="0" u="none" strike="noStrike" cap="none" dirty="0">
              <a:solidFill>
                <a:srgbClr val="3F3F3F"/>
              </a:solidFill>
              <a:sym typeface="Arial"/>
            </a:endParaRPr>
          </a:p>
        </p:txBody>
      </p:sp>
      <p:pic>
        <p:nvPicPr>
          <p:cNvPr id="20" name="Google Shape;40;p3"/>
          <p:cNvPicPr preferRelativeResize="0"/>
          <p:nvPr/>
        </p:nvPicPr>
        <p:blipFill rotWithShape="1">
          <a:blip r:embed="rId3">
            <a:alphaModFix/>
          </a:blip>
          <a:srcRect/>
          <a:stretch/>
        </p:blipFill>
        <p:spPr>
          <a:xfrm>
            <a:off x="2961673" y="4132996"/>
            <a:ext cx="1463040" cy="1463040"/>
          </a:xfrm>
          <a:prstGeom prst="rect">
            <a:avLst/>
          </a:prstGeom>
          <a:noFill/>
          <a:ln>
            <a:noFill/>
          </a:ln>
        </p:spPr>
      </p:pic>
      <p:pic>
        <p:nvPicPr>
          <p:cNvPr id="21" name="Google Shape;41;p3"/>
          <p:cNvPicPr preferRelativeResize="0"/>
          <p:nvPr/>
        </p:nvPicPr>
        <p:blipFill rotWithShape="1">
          <a:blip r:embed="rId3">
            <a:alphaModFix/>
          </a:blip>
          <a:srcRect/>
          <a:stretch/>
        </p:blipFill>
        <p:spPr>
          <a:xfrm>
            <a:off x="5170082" y="4132996"/>
            <a:ext cx="1463040" cy="1463040"/>
          </a:xfrm>
          <a:prstGeom prst="rect">
            <a:avLst/>
          </a:prstGeom>
          <a:noFill/>
          <a:ln>
            <a:noFill/>
          </a:ln>
        </p:spPr>
      </p:pic>
      <p:pic>
        <p:nvPicPr>
          <p:cNvPr id="22" name="Google Shape;42;p3"/>
          <p:cNvPicPr preferRelativeResize="0"/>
          <p:nvPr/>
        </p:nvPicPr>
        <p:blipFill rotWithShape="1">
          <a:blip r:embed="rId3">
            <a:alphaModFix/>
          </a:blip>
          <a:srcRect/>
          <a:stretch/>
        </p:blipFill>
        <p:spPr>
          <a:xfrm>
            <a:off x="753264" y="4132996"/>
            <a:ext cx="1463040" cy="1463040"/>
          </a:xfrm>
          <a:prstGeom prst="rect">
            <a:avLst/>
          </a:prstGeom>
          <a:noFill/>
          <a:ln>
            <a:noFill/>
          </a:ln>
        </p:spPr>
      </p:pic>
      <p:pic>
        <p:nvPicPr>
          <p:cNvPr id="23" name="Google Shape;43;p3"/>
          <p:cNvPicPr preferRelativeResize="0"/>
          <p:nvPr/>
        </p:nvPicPr>
        <p:blipFill rotWithShape="1">
          <a:blip r:embed="rId3">
            <a:alphaModFix/>
          </a:blip>
          <a:srcRect/>
          <a:stretch/>
        </p:blipFill>
        <p:spPr>
          <a:xfrm>
            <a:off x="7378491" y="4147043"/>
            <a:ext cx="1463040" cy="1463040"/>
          </a:xfrm>
          <a:prstGeom prst="rect">
            <a:avLst/>
          </a:prstGeom>
          <a:noFill/>
          <a:ln>
            <a:noFill/>
          </a:ln>
        </p:spPr>
      </p:pic>
      <p:sp>
        <p:nvSpPr>
          <p:cNvPr id="24" name="Google Shape;50;p3"/>
          <p:cNvSpPr txBox="1"/>
          <p:nvPr/>
        </p:nvSpPr>
        <p:spPr>
          <a:xfrm>
            <a:off x="7281109" y="5585933"/>
            <a:ext cx="1673393"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000" b="0" i="0" u="none" strike="noStrike" cap="none" dirty="0">
                <a:solidFill>
                  <a:srgbClr val="3F3F3F"/>
                </a:solidFill>
                <a:latin typeface="Garamond"/>
                <a:ea typeface="Garamond"/>
                <a:cs typeface="Garamond"/>
                <a:sym typeface="Garamond"/>
              </a:rPr>
              <a:t>Victor </a:t>
            </a:r>
            <a:r>
              <a:rPr lang="en-US" sz="2000" b="0" i="0" u="none" strike="noStrike" cap="none" dirty="0" err="1" smtClean="0">
                <a:solidFill>
                  <a:srgbClr val="3F3F3F"/>
                </a:solidFill>
                <a:latin typeface="Garamond"/>
                <a:ea typeface="Garamond"/>
                <a:cs typeface="Garamond"/>
                <a:sym typeface="Garamond"/>
              </a:rPr>
              <a:t>Lenske</a:t>
            </a:r>
            <a:r>
              <a:rPr lang="en-US" sz="2000" b="0" i="0" u="none" strike="noStrike" cap="none" dirty="0" smtClean="0">
                <a:solidFill>
                  <a:srgbClr val="3F3F3F"/>
                </a:solidFill>
                <a:latin typeface="Garamond"/>
                <a:ea typeface="Garamond"/>
                <a:cs typeface="Garamond"/>
                <a:sym typeface="Garamond"/>
              </a:rPr>
              <a:t>,</a:t>
            </a:r>
          </a:p>
          <a:p>
            <a:pPr marL="0" marR="0" lvl="0" indent="0" algn="ctr" rtl="0">
              <a:lnSpc>
                <a:spcPct val="100000"/>
              </a:lnSpc>
              <a:spcBef>
                <a:spcPts val="0"/>
              </a:spcBef>
              <a:spcAft>
                <a:spcPts val="0"/>
              </a:spcAft>
              <a:buClr>
                <a:srgbClr val="3F3F3F"/>
              </a:buClr>
              <a:buSzPts val="2700"/>
              <a:buFont typeface="Arial"/>
              <a:buNone/>
            </a:pPr>
            <a:r>
              <a:rPr lang="en-US" sz="2000" dirty="0" smtClean="0">
                <a:solidFill>
                  <a:srgbClr val="3F3F3F"/>
                </a:solidFill>
                <a:latin typeface="Garamond"/>
                <a:sym typeface="Garamond"/>
              </a:rPr>
              <a:t>Center Lead</a:t>
            </a:r>
            <a:endParaRPr sz="1100" b="0" i="0" u="none" strike="noStrike" cap="none" dirty="0">
              <a:solidFill>
                <a:srgbClr val="3F3F3F"/>
              </a:solidFill>
              <a:sym typeface="Arial"/>
            </a:endParaRPr>
          </a:p>
        </p:txBody>
      </p:sp>
      <p:pic>
        <p:nvPicPr>
          <p:cNvPr id="25" name="Google Shape;51;p3"/>
          <p:cNvPicPr preferRelativeResize="0"/>
          <p:nvPr/>
        </p:nvPicPr>
        <p:blipFill rotWithShape="1">
          <a:blip r:embed="rId5">
            <a:alphaModFix/>
          </a:blip>
          <a:srcRect l="36972" t="36076" r="28325" b="11869"/>
          <a:stretch/>
        </p:blipFill>
        <p:spPr>
          <a:xfrm>
            <a:off x="889840" y="4277192"/>
            <a:ext cx="1188720" cy="1188720"/>
          </a:xfrm>
          <a:prstGeom prst="ellipse">
            <a:avLst/>
          </a:prstGeom>
          <a:noFill/>
          <a:ln>
            <a:noFill/>
          </a:ln>
        </p:spPr>
      </p:pic>
      <p:pic>
        <p:nvPicPr>
          <p:cNvPr id="26" name="Google Shape;52;p3"/>
          <p:cNvPicPr preferRelativeResize="0"/>
          <p:nvPr/>
        </p:nvPicPr>
        <p:blipFill rotWithShape="1">
          <a:blip r:embed="rId6">
            <a:alphaModFix/>
          </a:blip>
          <a:srcRect l="36754" t="16971" r="29265" b="32056"/>
          <a:stretch/>
        </p:blipFill>
        <p:spPr>
          <a:xfrm>
            <a:off x="3101357" y="4269715"/>
            <a:ext cx="1188720" cy="1188720"/>
          </a:xfrm>
          <a:prstGeom prst="ellipse">
            <a:avLst/>
          </a:prstGeom>
          <a:noFill/>
          <a:ln>
            <a:noFill/>
          </a:ln>
        </p:spPr>
      </p:pic>
      <p:pic>
        <p:nvPicPr>
          <p:cNvPr id="27" name="Google Shape;53;p3"/>
          <p:cNvPicPr preferRelativeResize="0"/>
          <p:nvPr/>
        </p:nvPicPr>
        <p:blipFill rotWithShape="1">
          <a:blip r:embed="rId7">
            <a:alphaModFix/>
          </a:blip>
          <a:srcRect l="37858" t="33463" r="32775" b="22488"/>
          <a:stretch/>
        </p:blipFill>
        <p:spPr>
          <a:xfrm>
            <a:off x="5306113" y="4278310"/>
            <a:ext cx="1188720" cy="1188720"/>
          </a:xfrm>
          <a:prstGeom prst="ellipse">
            <a:avLst/>
          </a:prstGeom>
          <a:noFill/>
          <a:ln>
            <a:noFill/>
          </a:ln>
        </p:spPr>
      </p:pic>
      <p:pic>
        <p:nvPicPr>
          <p:cNvPr id="28" name="Google Shape;54;p3"/>
          <p:cNvPicPr preferRelativeResize="0"/>
          <p:nvPr/>
        </p:nvPicPr>
        <p:blipFill rotWithShape="1">
          <a:blip r:embed="rId8">
            <a:alphaModFix/>
          </a:blip>
          <a:srcRect l="13700" t="18040" r="54372" b="34064"/>
          <a:stretch/>
        </p:blipFill>
        <p:spPr>
          <a:xfrm>
            <a:off x="7519497" y="4294776"/>
            <a:ext cx="1188720" cy="1188720"/>
          </a:xfrm>
          <a:prstGeom prst="ellipse">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4"/>
          <p:cNvPicPr preferRelativeResize="0"/>
          <p:nvPr/>
        </p:nvPicPr>
        <p:blipFill rotWithShape="1">
          <a:blip r:embed="rId3">
            <a:alphaModFix/>
          </a:blip>
          <a:srcRect l="10437" r="10429"/>
          <a:stretch/>
        </p:blipFill>
        <p:spPr>
          <a:xfrm>
            <a:off x="5429525" y="1132450"/>
            <a:ext cx="6440776" cy="5387550"/>
          </a:xfrm>
          <a:prstGeom prst="rect">
            <a:avLst/>
          </a:prstGeom>
          <a:noFill/>
          <a:ln>
            <a:noFill/>
          </a:ln>
        </p:spPr>
      </p:pic>
      <p:sp>
        <p:nvSpPr>
          <p:cNvPr id="200" name="Google Shape;200;p24"/>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a:solidFill>
                  <a:srgbClr val="3E4268"/>
                </a:solidFill>
                <a:latin typeface="Century Gothic"/>
                <a:ea typeface="Century Gothic"/>
                <a:cs typeface="Century Gothic"/>
                <a:sym typeface="Century Gothic"/>
              </a:rPr>
              <a:t>Community </a:t>
            </a:r>
            <a:r>
              <a:rPr lang="en-US" sz="4800" b="0" i="0" u="none" strike="noStrike" cap="none" dirty="0" smtClean="0">
                <a:solidFill>
                  <a:srgbClr val="3E4268"/>
                </a:solidFill>
                <a:latin typeface="Century Gothic"/>
                <a:ea typeface="Century Gothic"/>
                <a:cs typeface="Century Gothic"/>
                <a:sym typeface="Century Gothic"/>
              </a:rPr>
              <a:t>Concerns</a:t>
            </a:r>
            <a:endParaRPr sz="4800" b="0" i="0" u="none" strike="noStrike" cap="none" dirty="0">
              <a:solidFill>
                <a:srgbClr val="3E4268"/>
              </a:solidFill>
              <a:latin typeface="Century Gothic"/>
              <a:ea typeface="Century Gothic"/>
              <a:cs typeface="Century Gothic"/>
              <a:sym typeface="Century Gothic"/>
            </a:endParaRPr>
          </a:p>
        </p:txBody>
      </p:sp>
      <p:sp>
        <p:nvSpPr>
          <p:cNvPr id="201" name="Google Shape;201;p24"/>
          <p:cNvSpPr txBox="1">
            <a:spLocks noGrp="1"/>
          </p:cNvSpPr>
          <p:nvPr>
            <p:ph type="body" idx="1"/>
          </p:nvPr>
        </p:nvSpPr>
        <p:spPr>
          <a:xfrm>
            <a:off x="369795" y="1570140"/>
            <a:ext cx="4629000" cy="4423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SzPts val="2000"/>
              <a:buFont typeface="Webdings" panose="05030102010509060703" pitchFamily="18" charset="2"/>
              <a:buChar char="4"/>
            </a:pPr>
            <a:r>
              <a:rPr lang="en-US" sz="2200" b="1" i="0" u="none" strike="noStrike" cap="none" dirty="0">
                <a:solidFill>
                  <a:srgbClr val="3F3F3F"/>
                </a:solidFill>
                <a:latin typeface="Century Gothic"/>
                <a:ea typeface="Century Gothic"/>
                <a:cs typeface="Century Gothic"/>
                <a:sym typeface="Century Gothic"/>
              </a:rPr>
              <a:t>Spruce beetles</a:t>
            </a:r>
            <a:r>
              <a:rPr lang="en-US" sz="2200" b="0" i="0" u="none" strike="noStrike" cap="none" dirty="0">
                <a:solidFill>
                  <a:srgbClr val="3F3F3F"/>
                </a:solidFill>
                <a:latin typeface="Century Gothic"/>
                <a:ea typeface="Century Gothic"/>
                <a:cs typeface="Century Gothic"/>
                <a:sym typeface="Century Gothic"/>
              </a:rPr>
              <a:t> (</a:t>
            </a:r>
            <a:r>
              <a:rPr lang="en-US" sz="2200" b="0" i="1" u="none" strike="noStrike" cap="none" dirty="0" err="1">
                <a:solidFill>
                  <a:srgbClr val="3F3F3F"/>
                </a:solidFill>
                <a:latin typeface="Century Gothic"/>
                <a:ea typeface="Century Gothic"/>
                <a:cs typeface="Century Gothic"/>
                <a:sym typeface="Century Gothic"/>
              </a:rPr>
              <a:t>Dendroctonus</a:t>
            </a:r>
            <a:r>
              <a:rPr lang="en-US" sz="2200" b="0" i="1" u="none" strike="noStrike" cap="none" dirty="0">
                <a:solidFill>
                  <a:srgbClr val="3F3F3F"/>
                </a:solidFill>
                <a:latin typeface="Century Gothic"/>
                <a:ea typeface="Century Gothic"/>
                <a:cs typeface="Century Gothic"/>
                <a:sym typeface="Century Gothic"/>
              </a:rPr>
              <a:t> </a:t>
            </a:r>
            <a:r>
              <a:rPr lang="en-US" sz="2200" b="0" i="1" u="none" strike="noStrike" cap="none" dirty="0" err="1">
                <a:solidFill>
                  <a:srgbClr val="3F3F3F"/>
                </a:solidFill>
                <a:latin typeface="Century Gothic"/>
                <a:ea typeface="Century Gothic"/>
                <a:cs typeface="Century Gothic"/>
                <a:sym typeface="Century Gothic"/>
              </a:rPr>
              <a:t>rufipennis</a:t>
            </a:r>
            <a:r>
              <a:rPr lang="en-US" sz="2200" b="0" i="0" u="none" strike="noStrike" cap="none" dirty="0">
                <a:solidFill>
                  <a:srgbClr val="3F3F3F"/>
                </a:solidFill>
                <a:latin typeface="Century Gothic"/>
                <a:ea typeface="Century Gothic"/>
                <a:cs typeface="Century Gothic"/>
                <a:sym typeface="Century Gothic"/>
              </a:rPr>
              <a:t>) fuel grassland conversion</a:t>
            </a:r>
            <a:endParaRPr sz="22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0"/>
              </a:spcBef>
              <a:spcAft>
                <a:spcPts val="0"/>
              </a:spcAft>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0"/>
              </a:spcBef>
              <a:spcAft>
                <a:spcPts val="0"/>
              </a:spcAft>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SzPts val="2000"/>
              <a:buFont typeface="Webdings" panose="05030102010509060703" pitchFamily="18" charset="2"/>
              <a:buChar char="4"/>
            </a:pPr>
            <a:r>
              <a:rPr lang="en-US" sz="2200" b="1" i="0" u="none" strike="noStrike" cap="none" dirty="0">
                <a:solidFill>
                  <a:srgbClr val="3F3F3F"/>
                </a:solidFill>
                <a:latin typeface="Century Gothic"/>
                <a:ea typeface="Century Gothic"/>
                <a:cs typeface="Century Gothic"/>
                <a:sym typeface="Century Gothic"/>
              </a:rPr>
              <a:t>Rising temperatures </a:t>
            </a:r>
            <a:r>
              <a:rPr lang="en-US" sz="2200" b="0" i="0" u="none" strike="noStrike" cap="none" dirty="0">
                <a:solidFill>
                  <a:srgbClr val="3F3F3F"/>
                </a:solidFill>
                <a:latin typeface="Century Gothic"/>
                <a:ea typeface="Century Gothic"/>
                <a:cs typeface="Century Gothic"/>
                <a:sym typeface="Century Gothic"/>
              </a:rPr>
              <a:t>and grass cover help spur </a:t>
            </a:r>
            <a:r>
              <a:rPr lang="en-US" sz="2200" b="1" i="0" u="none" strike="noStrike" cap="none" dirty="0">
                <a:solidFill>
                  <a:srgbClr val="3F3F3F"/>
                </a:solidFill>
                <a:latin typeface="Century Gothic"/>
                <a:ea typeface="Century Gothic"/>
                <a:cs typeface="Century Gothic"/>
                <a:sym typeface="Century Gothic"/>
              </a:rPr>
              <a:t>fires</a:t>
            </a:r>
            <a:endParaRPr sz="2200" b="1"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0"/>
              </a:spcBef>
              <a:spcAft>
                <a:spcPts val="0"/>
              </a:spcAft>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0"/>
              </a:spcBef>
              <a:spcAft>
                <a:spcPts val="0"/>
              </a:spcAft>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SzPts val="2000"/>
              <a:buFont typeface="Webdings" panose="05030102010509060703" pitchFamily="18" charset="2"/>
              <a:buChar char="4"/>
            </a:pPr>
            <a:r>
              <a:rPr lang="en-US" sz="2200" b="1" i="0" u="none" strike="noStrike" cap="none" dirty="0">
                <a:solidFill>
                  <a:srgbClr val="3F3F3F"/>
                </a:solidFill>
                <a:latin typeface="Century Gothic"/>
                <a:ea typeface="Century Gothic"/>
                <a:cs typeface="Century Gothic"/>
                <a:sym typeface="Century Gothic"/>
              </a:rPr>
              <a:t>Costly/</a:t>
            </a:r>
            <a:r>
              <a:rPr lang="en-US" sz="2200" b="1" i="0" u="none" strike="noStrike" cap="none" dirty="0">
                <a:latin typeface="Century Gothic"/>
                <a:ea typeface="Century Gothic"/>
                <a:cs typeface="Century Gothic"/>
                <a:sym typeface="Century Gothic"/>
              </a:rPr>
              <a:t>dang</a:t>
            </a:r>
            <a:r>
              <a:rPr lang="en-US" sz="2200" b="1" i="0" u="none" strike="noStrike" cap="none" dirty="0">
                <a:solidFill>
                  <a:srgbClr val="3F3F3F"/>
                </a:solidFill>
                <a:latin typeface="Century Gothic"/>
                <a:ea typeface="Century Gothic"/>
                <a:cs typeface="Century Gothic"/>
                <a:sym typeface="Century Gothic"/>
              </a:rPr>
              <a:t>erous </a:t>
            </a:r>
            <a:r>
              <a:rPr lang="en-US" sz="2200" b="0" i="0" u="none" strike="noStrike" cap="none" dirty="0">
                <a:solidFill>
                  <a:srgbClr val="3F3F3F"/>
                </a:solidFill>
                <a:latin typeface="Century Gothic"/>
                <a:ea typeface="Century Gothic"/>
                <a:cs typeface="Century Gothic"/>
                <a:sym typeface="Century Gothic"/>
              </a:rPr>
              <a:t>firefighting conditions</a:t>
            </a:r>
            <a:endParaRPr sz="22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0"/>
              </a:spcBef>
              <a:spcAft>
                <a:spcPts val="0"/>
              </a:spcAft>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0"/>
              </a:spcBef>
              <a:spcAft>
                <a:spcPts val="0"/>
              </a:spcAft>
              <a:buSzPts val="2000"/>
              <a:buFont typeface="Webdings" panose="05030102010509060703" pitchFamily="18" charset="2"/>
              <a:buChar char="4"/>
            </a:pPr>
            <a:endParaRPr sz="22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SzPts val="2000"/>
              <a:buFont typeface="Webdings" panose="05030102010509060703" pitchFamily="18" charset="2"/>
              <a:buChar char="4"/>
            </a:pPr>
            <a:r>
              <a:rPr lang="en-US" sz="2200" b="1" i="0" u="none" strike="noStrike" cap="none" dirty="0">
                <a:solidFill>
                  <a:srgbClr val="3F3F3F"/>
                </a:solidFill>
                <a:latin typeface="Century Gothic"/>
                <a:ea typeface="Century Gothic"/>
                <a:cs typeface="Century Gothic"/>
                <a:sym typeface="Century Gothic"/>
              </a:rPr>
              <a:t>High socioeconomic risk</a:t>
            </a:r>
            <a:endParaRPr sz="2200" b="1" i="0" u="none" strike="noStrike" cap="none" dirty="0">
              <a:solidFill>
                <a:srgbClr val="3F3F3F"/>
              </a:solidFill>
              <a:latin typeface="Century Gothic"/>
              <a:ea typeface="Century Gothic"/>
              <a:cs typeface="Century Gothic"/>
              <a:sym typeface="Century Gothic"/>
            </a:endParaRPr>
          </a:p>
        </p:txBody>
      </p:sp>
      <p:sp>
        <p:nvSpPr>
          <p:cNvPr id="202" name="Google Shape;202;p24"/>
          <p:cNvSpPr txBox="1"/>
          <p:nvPr/>
        </p:nvSpPr>
        <p:spPr>
          <a:xfrm>
            <a:off x="8746998" y="6519994"/>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203" name="Google Shape;203;p24"/>
          <p:cNvSpPr txBox="1"/>
          <p:nvPr/>
        </p:nvSpPr>
        <p:spPr>
          <a:xfrm>
            <a:off x="5429525" y="6378600"/>
            <a:ext cx="375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0" i="0" u="none" strike="noStrike" cap="none">
                <a:solidFill>
                  <a:schemeClr val="dk1"/>
                </a:solidFill>
                <a:latin typeface="Century Gothic"/>
                <a:ea typeface="Century Gothic"/>
                <a:cs typeface="Century Gothic"/>
                <a:sym typeface="Century Gothic"/>
              </a:rPr>
              <a:t>Source: USFWS</a:t>
            </a:r>
            <a:endParaRPr sz="1000" b="0" i="0" u="none" strike="noStrike" cap="none">
              <a:solidFill>
                <a:schemeClr val="dk1"/>
              </a:solidFill>
              <a:latin typeface="Century Gothic"/>
              <a:ea typeface="Century Gothic"/>
              <a:cs typeface="Century Gothic"/>
              <a:sym typeface="Century Gothic"/>
            </a:endParaRPr>
          </a:p>
        </p:txBody>
      </p:sp>
      <p:sp>
        <p:nvSpPr>
          <p:cNvPr id="204" name="Google Shape;204;p24"/>
          <p:cNvSpPr/>
          <p:nvPr/>
        </p:nvSpPr>
        <p:spPr>
          <a:xfrm>
            <a:off x="8848438" y="6003656"/>
            <a:ext cx="2984918" cy="479400"/>
          </a:xfrm>
          <a:prstGeom prst="round2DiagRect">
            <a:avLst>
              <a:gd name="adj1" fmla="val 16667"/>
              <a:gd name="adj2"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E4268"/>
                </a:solidFill>
                <a:latin typeface="Century Gothic"/>
                <a:ea typeface="Century Gothic"/>
                <a:cs typeface="Century Gothic"/>
                <a:sym typeface="Century Gothic"/>
              </a:rPr>
              <a:t>Beetle Damage, 2013</a:t>
            </a:r>
            <a:endParaRPr sz="2000" b="1" i="0" u="none" strike="noStrike" cap="none">
              <a:solidFill>
                <a:srgbClr val="3E4268"/>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5"/>
          <p:cNvPicPr preferRelativeResize="0"/>
          <p:nvPr/>
        </p:nvPicPr>
        <p:blipFill rotWithShape="1">
          <a:blip r:embed="rId3">
            <a:alphaModFix/>
          </a:blip>
          <a:srcRect/>
          <a:stretch/>
        </p:blipFill>
        <p:spPr>
          <a:xfrm>
            <a:off x="647700" y="1212402"/>
            <a:ext cx="10738350" cy="4433175"/>
          </a:xfrm>
          <a:prstGeom prst="rect">
            <a:avLst/>
          </a:prstGeom>
          <a:noFill/>
          <a:ln>
            <a:noFill/>
          </a:ln>
        </p:spPr>
      </p:pic>
      <p:sp>
        <p:nvSpPr>
          <p:cNvPr id="211" name="Google Shape;211;p25"/>
          <p:cNvSpPr txBox="1">
            <a:spLocks noGrp="1"/>
          </p:cNvSpPr>
          <p:nvPr>
            <p:ph type="title"/>
          </p:nvPr>
        </p:nvSpPr>
        <p:spPr>
          <a:xfrm>
            <a:off x="1000125" y="377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Study Area and Project Partner</a:t>
            </a:r>
            <a:endParaRPr sz="4800" b="0" i="0" u="none" strike="noStrike" cap="none">
              <a:solidFill>
                <a:srgbClr val="3E4268"/>
              </a:solidFill>
              <a:latin typeface="Century Gothic"/>
              <a:ea typeface="Century Gothic"/>
              <a:cs typeface="Century Gothic"/>
              <a:sym typeface="Century Gothic"/>
            </a:endParaRPr>
          </a:p>
        </p:txBody>
      </p:sp>
      <p:pic>
        <p:nvPicPr>
          <p:cNvPr id="212" name="Google Shape;212;p25"/>
          <p:cNvPicPr preferRelativeResize="0"/>
          <p:nvPr/>
        </p:nvPicPr>
        <p:blipFill rotWithShape="1">
          <a:blip r:embed="rId4">
            <a:alphaModFix/>
          </a:blip>
          <a:srcRect/>
          <a:stretch/>
        </p:blipFill>
        <p:spPr>
          <a:xfrm>
            <a:off x="9654500" y="857255"/>
            <a:ext cx="2293165" cy="2874566"/>
          </a:xfrm>
          <a:prstGeom prst="rect">
            <a:avLst/>
          </a:prstGeom>
          <a:noFill/>
          <a:ln>
            <a:noFill/>
          </a:ln>
        </p:spPr>
      </p:pic>
      <p:sp>
        <p:nvSpPr>
          <p:cNvPr id="213" name="Google Shape;213;p25"/>
          <p:cNvSpPr txBox="1"/>
          <p:nvPr/>
        </p:nvSpPr>
        <p:spPr>
          <a:xfrm>
            <a:off x="1233450" y="5967034"/>
            <a:ext cx="9725100" cy="100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Kenai National Wildlife Refuge</a:t>
            </a:r>
            <a:r>
              <a:rPr lang="en-US" sz="2400" b="0" i="0" u="none" strike="noStrike" cap="none">
                <a:solidFill>
                  <a:srgbClr val="3F3F3F"/>
                </a:solidFill>
                <a:latin typeface="Century Gothic"/>
                <a:ea typeface="Century Gothic"/>
                <a:cs typeface="Century Gothic"/>
                <a:sym typeface="Century Gothic"/>
              </a:rPr>
              <a:t> (US Fish and Wildlife Service)</a:t>
            </a:r>
            <a:endParaRPr sz="2400" b="0" i="0" u="none" strike="noStrike" cap="none">
              <a:solidFill>
                <a:srgbClr val="3F3F3F"/>
              </a:solidFill>
              <a:latin typeface="Century Gothic"/>
              <a:ea typeface="Century Gothic"/>
              <a:cs typeface="Century Gothic"/>
              <a:sym typeface="Century Gothic"/>
            </a:endParaRPr>
          </a:p>
        </p:txBody>
      </p:sp>
      <p:pic>
        <p:nvPicPr>
          <p:cNvPr id="214" name="Google Shape;214;p25"/>
          <p:cNvPicPr preferRelativeResize="0"/>
          <p:nvPr/>
        </p:nvPicPr>
        <p:blipFill rotWithShape="1">
          <a:blip r:embed="rId5">
            <a:alphaModFix/>
          </a:blip>
          <a:srcRect/>
          <a:stretch/>
        </p:blipFill>
        <p:spPr>
          <a:xfrm>
            <a:off x="492488" y="1119325"/>
            <a:ext cx="4029075" cy="3771900"/>
          </a:xfrm>
          <a:prstGeom prst="rect">
            <a:avLst/>
          </a:prstGeom>
          <a:noFill/>
          <a:ln>
            <a:noFill/>
          </a:ln>
          <a:effectLst>
            <a:outerShdw blurRad="57150" dist="57150" dir="2700000" algn="bl" rotWithShape="0">
              <a:srgbClr val="FFFFFF">
                <a:alpha val="47450"/>
              </a:srgbClr>
            </a:outerShdw>
          </a:effectLst>
        </p:spPr>
      </p:pic>
      <p:pic>
        <p:nvPicPr>
          <p:cNvPr id="215" name="Google Shape;215;p25"/>
          <p:cNvPicPr preferRelativeResize="0"/>
          <p:nvPr/>
        </p:nvPicPr>
        <p:blipFill rotWithShape="1">
          <a:blip r:embed="rId6">
            <a:alphaModFix/>
          </a:blip>
          <a:srcRect/>
          <a:stretch/>
        </p:blipFill>
        <p:spPr>
          <a:xfrm>
            <a:off x="7562825" y="4909177"/>
            <a:ext cx="202773" cy="202773"/>
          </a:xfrm>
          <a:prstGeom prst="rect">
            <a:avLst/>
          </a:prstGeom>
          <a:noFill/>
          <a:ln>
            <a:noFill/>
          </a:ln>
          <a:effectLst>
            <a:outerShdw blurRad="57150" dist="19050" dir="5400000" algn="bl" rotWithShape="0">
              <a:srgbClr val="000000">
                <a:alpha val="49411"/>
              </a:srgbClr>
            </a:outerShdw>
          </a:effectLst>
        </p:spPr>
      </p:pic>
      <p:pic>
        <p:nvPicPr>
          <p:cNvPr id="216" name="Google Shape;216;p25"/>
          <p:cNvPicPr preferRelativeResize="0"/>
          <p:nvPr/>
        </p:nvPicPr>
        <p:blipFill rotWithShape="1">
          <a:blip r:embed="rId7">
            <a:alphaModFix/>
          </a:blip>
          <a:srcRect/>
          <a:stretch/>
        </p:blipFill>
        <p:spPr>
          <a:xfrm>
            <a:off x="7562825" y="5286639"/>
            <a:ext cx="202773" cy="202773"/>
          </a:xfrm>
          <a:prstGeom prst="rect">
            <a:avLst/>
          </a:prstGeom>
          <a:noFill/>
          <a:ln>
            <a:noFill/>
          </a:ln>
          <a:effectLst>
            <a:outerShdw blurRad="57150" dist="19050" dir="5400000" algn="bl" rotWithShape="0">
              <a:srgbClr val="000000">
                <a:alpha val="49411"/>
              </a:srgbClr>
            </a:outerShdw>
          </a:effectLst>
        </p:spPr>
      </p:pic>
      <p:sp>
        <p:nvSpPr>
          <p:cNvPr id="217" name="Google Shape;217;p25"/>
          <p:cNvSpPr txBox="1"/>
          <p:nvPr/>
        </p:nvSpPr>
        <p:spPr>
          <a:xfrm>
            <a:off x="7791102" y="4807250"/>
            <a:ext cx="2187000" cy="4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FFFFFF"/>
                </a:solidFill>
                <a:latin typeface="Century Gothic"/>
                <a:ea typeface="Century Gothic"/>
                <a:cs typeface="Century Gothic"/>
                <a:sym typeface="Century Gothic"/>
              </a:rPr>
              <a:t>Kenai Peninsula</a:t>
            </a:r>
            <a:endParaRPr sz="1800" b="1" i="0" u="none" strike="noStrike" cap="none">
              <a:solidFill>
                <a:srgbClr val="FFFFFF"/>
              </a:solidFill>
              <a:latin typeface="Century Gothic"/>
              <a:ea typeface="Century Gothic"/>
              <a:cs typeface="Century Gothic"/>
              <a:sym typeface="Century Gothic"/>
            </a:endParaRPr>
          </a:p>
        </p:txBody>
      </p:sp>
      <p:sp>
        <p:nvSpPr>
          <p:cNvPr id="218" name="Google Shape;218;p25"/>
          <p:cNvSpPr txBox="1"/>
          <p:nvPr/>
        </p:nvSpPr>
        <p:spPr>
          <a:xfrm>
            <a:off x="7765600" y="5184175"/>
            <a:ext cx="39819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FFFFFF"/>
                </a:solidFill>
                <a:latin typeface="Century Gothic"/>
                <a:ea typeface="Century Gothic"/>
                <a:cs typeface="Century Gothic"/>
                <a:sym typeface="Century Gothic"/>
              </a:rPr>
              <a:t>Kenai National Wildlife Refuge</a:t>
            </a:r>
            <a:endParaRPr sz="1800" b="1" i="0" u="none" strike="noStrike" cap="none">
              <a:solidFill>
                <a:srgbClr val="FFFFFF"/>
              </a:solidFill>
              <a:latin typeface="Century Gothic"/>
              <a:ea typeface="Century Gothic"/>
              <a:cs typeface="Century Gothic"/>
              <a:sym typeface="Century Gothic"/>
            </a:endParaRPr>
          </a:p>
        </p:txBody>
      </p:sp>
      <p:pic>
        <p:nvPicPr>
          <p:cNvPr id="219" name="Google Shape;219;p25"/>
          <p:cNvPicPr preferRelativeResize="0"/>
          <p:nvPr/>
        </p:nvPicPr>
        <p:blipFill rotWithShape="1">
          <a:blip r:embed="rId8">
            <a:alphaModFix/>
          </a:blip>
          <a:srcRect/>
          <a:stretch/>
        </p:blipFill>
        <p:spPr>
          <a:xfrm>
            <a:off x="706125" y="5153300"/>
            <a:ext cx="407300" cy="407300"/>
          </a:xfrm>
          <a:prstGeom prst="rect">
            <a:avLst/>
          </a:prstGeom>
          <a:noFill/>
          <a:ln>
            <a:noFill/>
          </a:ln>
        </p:spPr>
      </p:pic>
      <p:cxnSp>
        <p:nvCxnSpPr>
          <p:cNvPr id="220" name="Google Shape;220;p25"/>
          <p:cNvCxnSpPr/>
          <p:nvPr/>
        </p:nvCxnSpPr>
        <p:spPr>
          <a:xfrm>
            <a:off x="3912612" y="1515500"/>
            <a:ext cx="300188" cy="1993500"/>
          </a:xfrm>
          <a:prstGeom prst="straightConnector1">
            <a:avLst/>
          </a:prstGeom>
          <a:noFill/>
          <a:ln w="9525" cap="flat" cmpd="sng">
            <a:solidFill>
              <a:srgbClr val="7F7F7F"/>
            </a:solidFill>
            <a:prstDash val="solid"/>
            <a:round/>
            <a:headEnd type="none" w="sm" len="sm"/>
            <a:tailEnd type="none" w="sm" len="sm"/>
          </a:ln>
        </p:spPr>
      </p:cxnSp>
      <p:sp>
        <p:nvSpPr>
          <p:cNvPr id="221" name="Google Shape;221;p25"/>
          <p:cNvSpPr/>
          <p:nvPr/>
        </p:nvSpPr>
        <p:spPr>
          <a:xfrm>
            <a:off x="4209738" y="3472721"/>
            <a:ext cx="312295" cy="122565"/>
          </a:xfrm>
          <a:custGeom>
            <a:avLst/>
            <a:gdLst/>
            <a:ahLst/>
            <a:cxnLst/>
            <a:rect l="0" t="0" r="0" b="0"/>
            <a:pathLst>
              <a:path w="312295" h="122565" extrusionOk="0">
                <a:moveTo>
                  <a:pt x="0" y="34977"/>
                </a:moveTo>
                <a:cubicBezTo>
                  <a:pt x="9161" y="35810"/>
                  <a:pt x="18637" y="34949"/>
                  <a:pt x="27482" y="37476"/>
                </a:cubicBezTo>
                <a:cubicBezTo>
                  <a:pt x="30879" y="38447"/>
                  <a:pt x="32294" y="42672"/>
                  <a:pt x="34977" y="44971"/>
                </a:cubicBezTo>
                <a:cubicBezTo>
                  <a:pt x="44602" y="53221"/>
                  <a:pt x="42585" y="51671"/>
                  <a:pt x="52465" y="54964"/>
                </a:cubicBezTo>
                <a:cubicBezTo>
                  <a:pt x="54665" y="48365"/>
                  <a:pt x="58516" y="34626"/>
                  <a:pt x="64957" y="32479"/>
                </a:cubicBezTo>
                <a:lnTo>
                  <a:pt x="72452" y="29981"/>
                </a:lnTo>
                <a:cubicBezTo>
                  <a:pt x="74950" y="30814"/>
                  <a:pt x="77365" y="31963"/>
                  <a:pt x="79947" y="32479"/>
                </a:cubicBezTo>
                <a:cubicBezTo>
                  <a:pt x="89882" y="34466"/>
                  <a:pt x="100099" y="35019"/>
                  <a:pt x="109928" y="37476"/>
                </a:cubicBezTo>
                <a:cubicBezTo>
                  <a:pt x="122476" y="40613"/>
                  <a:pt x="116664" y="38888"/>
                  <a:pt x="127416" y="42472"/>
                </a:cubicBezTo>
                <a:cubicBezTo>
                  <a:pt x="139370" y="24542"/>
                  <a:pt x="133164" y="31728"/>
                  <a:pt x="144905" y="19987"/>
                </a:cubicBezTo>
                <a:cubicBezTo>
                  <a:pt x="145738" y="17489"/>
                  <a:pt x="145541" y="14354"/>
                  <a:pt x="147403" y="12492"/>
                </a:cubicBezTo>
                <a:cubicBezTo>
                  <a:pt x="149265" y="10630"/>
                  <a:pt x="152300" y="10427"/>
                  <a:pt x="154898" y="9994"/>
                </a:cubicBezTo>
                <a:cubicBezTo>
                  <a:pt x="162337" y="8754"/>
                  <a:pt x="169888" y="8328"/>
                  <a:pt x="177383" y="7495"/>
                </a:cubicBezTo>
                <a:cubicBezTo>
                  <a:pt x="194485" y="1795"/>
                  <a:pt x="198238" y="0"/>
                  <a:pt x="224852" y="0"/>
                </a:cubicBezTo>
                <a:cubicBezTo>
                  <a:pt x="227855" y="0"/>
                  <a:pt x="229849" y="3331"/>
                  <a:pt x="232347" y="4997"/>
                </a:cubicBezTo>
                <a:cubicBezTo>
                  <a:pt x="231670" y="9062"/>
                  <a:pt x="230279" y="22211"/>
                  <a:pt x="227351" y="27482"/>
                </a:cubicBezTo>
                <a:cubicBezTo>
                  <a:pt x="224434" y="32732"/>
                  <a:pt x="217357" y="42472"/>
                  <a:pt x="217357" y="42472"/>
                </a:cubicBezTo>
                <a:cubicBezTo>
                  <a:pt x="216524" y="45803"/>
                  <a:pt x="214859" y="49032"/>
                  <a:pt x="214859" y="52466"/>
                </a:cubicBezTo>
                <a:cubicBezTo>
                  <a:pt x="214859" y="56254"/>
                  <a:pt x="219827" y="65245"/>
                  <a:pt x="222354" y="67456"/>
                </a:cubicBezTo>
                <a:cubicBezTo>
                  <a:pt x="234276" y="77887"/>
                  <a:pt x="238182" y="77728"/>
                  <a:pt x="252334" y="82446"/>
                </a:cubicBezTo>
                <a:cubicBezTo>
                  <a:pt x="263092" y="86033"/>
                  <a:pt x="257267" y="84305"/>
                  <a:pt x="269823" y="87443"/>
                </a:cubicBezTo>
                <a:cubicBezTo>
                  <a:pt x="276406" y="90735"/>
                  <a:pt x="283416" y="92923"/>
                  <a:pt x="287311" y="99935"/>
                </a:cubicBezTo>
                <a:cubicBezTo>
                  <a:pt x="289869" y="104539"/>
                  <a:pt x="287926" y="112003"/>
                  <a:pt x="292308" y="114925"/>
                </a:cubicBezTo>
                <a:cubicBezTo>
                  <a:pt x="298625" y="119137"/>
                  <a:pt x="299909" y="120942"/>
                  <a:pt x="307298" y="122420"/>
                </a:cubicBezTo>
                <a:cubicBezTo>
                  <a:pt x="308931" y="122747"/>
                  <a:pt x="310629" y="122420"/>
                  <a:pt x="312295" y="122420"/>
                </a:cubicBezTo>
              </a:path>
            </a:pathLst>
          </a:custGeom>
          <a:no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Arial"/>
              <a:ea typeface="Arial"/>
              <a:cs typeface="Arial"/>
              <a:sym typeface="Arial"/>
            </a:endParaRPr>
          </a:p>
        </p:txBody>
      </p:sp>
      <p:sp>
        <p:nvSpPr>
          <p:cNvPr id="222" name="Google Shape;222;p25"/>
          <p:cNvSpPr txBox="1"/>
          <p:nvPr/>
        </p:nvSpPr>
        <p:spPr>
          <a:xfrm>
            <a:off x="2682775" y="2334150"/>
            <a:ext cx="888300" cy="2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5A5A5"/>
                </a:solidFill>
                <a:latin typeface="Garamond"/>
                <a:ea typeface="Garamond"/>
                <a:cs typeface="Garamond"/>
                <a:sym typeface="Garamond"/>
              </a:rPr>
              <a:t>Alaska</a:t>
            </a:r>
            <a:endParaRPr sz="1800" b="1" i="0" u="none" strike="noStrike" cap="none">
              <a:solidFill>
                <a:srgbClr val="A5A5A5"/>
              </a:solidFill>
              <a:latin typeface="Garamond"/>
              <a:ea typeface="Garamond"/>
              <a:cs typeface="Garamond"/>
              <a:sym typeface="Garamond"/>
            </a:endParaRPr>
          </a:p>
        </p:txBody>
      </p:sp>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b="36490"/>
          <a:stretch/>
        </p:blipFill>
        <p:spPr>
          <a:xfrm>
            <a:off x="1111576" y="5440340"/>
            <a:ext cx="1031160" cy="130159"/>
          </a:xfrm>
          <a:prstGeom prst="rect">
            <a:avLst/>
          </a:prstGeom>
        </p:spPr>
      </p:pic>
      <p:sp>
        <p:nvSpPr>
          <p:cNvPr id="16" name="TextBox 15"/>
          <p:cNvSpPr txBox="1"/>
          <p:nvPr/>
        </p:nvSpPr>
        <p:spPr>
          <a:xfrm>
            <a:off x="1033162" y="5216074"/>
            <a:ext cx="1717336" cy="261610"/>
          </a:xfrm>
          <a:prstGeom prst="rect">
            <a:avLst/>
          </a:prstGeom>
          <a:noFill/>
        </p:spPr>
        <p:txBody>
          <a:bodyPr wrap="square" rtlCol="0">
            <a:spAutoFit/>
          </a:bodyPr>
          <a:lstStyle/>
          <a:p>
            <a:r>
              <a:rPr lang="en-US" sz="1100" dirty="0" smtClean="0">
                <a:solidFill>
                  <a:schemeClr val="bg1">
                    <a:lumMod val="65000"/>
                  </a:schemeClr>
                </a:solidFill>
                <a:latin typeface="Century Gothic" panose="020B0502020202020204" pitchFamily="34" charset="0"/>
              </a:rPr>
              <a:t>0   10   20        40 Miles</a:t>
            </a:r>
            <a:endParaRPr lang="en-US" sz="1100" dirty="0">
              <a:solidFill>
                <a:schemeClr val="bg1">
                  <a:lumMod val="6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a:solidFill>
                  <a:srgbClr val="3E4268"/>
                </a:solidFill>
                <a:latin typeface="Century Gothic"/>
                <a:ea typeface="Century Gothic"/>
                <a:cs typeface="Century Gothic"/>
                <a:sym typeface="Century Gothic"/>
              </a:rPr>
              <a:t>Objectives</a:t>
            </a:r>
            <a:endParaRPr sz="4800" b="0" i="0" u="none" strike="noStrike" cap="none">
              <a:solidFill>
                <a:srgbClr val="3E4268"/>
              </a:solidFill>
              <a:latin typeface="Century Gothic"/>
              <a:ea typeface="Century Gothic"/>
              <a:cs typeface="Century Gothic"/>
              <a:sym typeface="Century Gothic"/>
            </a:endParaRPr>
          </a:p>
        </p:txBody>
      </p:sp>
      <p:sp>
        <p:nvSpPr>
          <p:cNvPr id="229" name="Google Shape;229;p26"/>
          <p:cNvSpPr txBox="1">
            <a:spLocks noGrp="1"/>
          </p:cNvSpPr>
          <p:nvPr>
            <p:ph type="body" idx="1"/>
          </p:nvPr>
        </p:nvSpPr>
        <p:spPr>
          <a:xfrm>
            <a:off x="7406894" y="1602709"/>
            <a:ext cx="4394100" cy="5880600"/>
          </a:xfrm>
          <a:prstGeom prst="rect">
            <a:avLst/>
          </a:prstGeom>
          <a:noFill/>
          <a:ln>
            <a:noFill/>
          </a:ln>
          <a:effectLst>
            <a:reflection dist="38100" dir="5400000" fadeDir="5400012" sy="-100000" algn="bl" rotWithShape="0"/>
          </a:effectLst>
        </p:spPr>
        <p:txBody>
          <a:bodyPr spcFirstLastPara="1" wrap="square" lIns="91425" tIns="45700" rIns="91425" bIns="45700" anchor="t" anchorCtr="0">
            <a:noAutofit/>
          </a:bodyPr>
          <a:lstStyle/>
          <a:p>
            <a:pPr marL="76200" marR="0" lvl="0" indent="0" algn="l" rtl="0">
              <a:lnSpc>
                <a:spcPct val="90000"/>
              </a:lnSpc>
              <a:spcBef>
                <a:spcPts val="1800"/>
              </a:spcBef>
              <a:spcAft>
                <a:spcPts val="0"/>
              </a:spcAft>
              <a:buClr>
                <a:srgbClr val="3F3F3F"/>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From the 1990s to present</a:t>
            </a:r>
            <a:r>
              <a:rPr lang="en-US" sz="2400" b="0" i="0" u="none" strike="noStrike" cap="none" dirty="0" smtClean="0">
                <a:solidFill>
                  <a:srgbClr val="3F3F3F"/>
                </a:solidFill>
                <a:latin typeface="Century Gothic"/>
                <a:ea typeface="Century Gothic"/>
                <a:cs typeface="Century Gothic"/>
                <a:sym typeface="Century Gothic"/>
              </a:rPr>
              <a:t>:</a:t>
            </a:r>
          </a:p>
          <a:p>
            <a:pPr marL="76200" marR="0" lvl="0" indent="0" algn="l" rtl="0">
              <a:lnSpc>
                <a:spcPct val="90000"/>
              </a:lnSpc>
              <a:spcBef>
                <a:spcPts val="1800"/>
              </a:spcBef>
              <a:spcAft>
                <a:spcPts val="0"/>
              </a:spcAft>
              <a:buClr>
                <a:srgbClr val="3F3F3F"/>
              </a:buClr>
              <a:buSzPts val="2400"/>
              <a:buFont typeface="Arial"/>
              <a:buNone/>
            </a:pPr>
            <a:endParaRPr sz="600" b="1" i="0" u="none" strike="noStrike" cap="none" dirty="0">
              <a:solidFill>
                <a:srgbClr val="3F3F3F"/>
              </a:solidFill>
              <a:latin typeface="Century Gothic"/>
              <a:ea typeface="Century Gothic"/>
              <a:cs typeface="Century Gothic"/>
              <a:sym typeface="Century Gothic"/>
            </a:endParaRPr>
          </a:p>
          <a:p>
            <a:pPr marL="457200" marR="0" lvl="0" indent="-381000" algn="l" rtl="0">
              <a:lnSpc>
                <a:spcPct val="90000"/>
              </a:lnSpc>
              <a:spcBef>
                <a:spcPts val="180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Classify </a:t>
            </a:r>
            <a:r>
              <a:rPr lang="en-US" sz="2400" b="0" i="0" u="none" strike="noStrike" cap="none" dirty="0">
                <a:solidFill>
                  <a:srgbClr val="3F3F3F"/>
                </a:solidFill>
                <a:latin typeface="Century Gothic"/>
                <a:ea typeface="Century Gothic"/>
                <a:cs typeface="Century Gothic"/>
                <a:sym typeface="Century Gothic"/>
              </a:rPr>
              <a:t>land </a:t>
            </a:r>
            <a:r>
              <a:rPr lang="en-US" sz="2400" b="0" i="0" u="none" strike="noStrike" cap="none" dirty="0" smtClean="0">
                <a:solidFill>
                  <a:srgbClr val="3F3F3F"/>
                </a:solidFill>
                <a:latin typeface="Century Gothic"/>
                <a:ea typeface="Century Gothic"/>
                <a:cs typeface="Century Gothic"/>
                <a:sym typeface="Century Gothic"/>
              </a:rPr>
              <a:t>cover</a:t>
            </a:r>
            <a:endParaRPr sz="2000" b="0" i="0" u="none" strike="noStrike" cap="none" dirty="0">
              <a:solidFill>
                <a:srgbClr val="3F3F3F"/>
              </a:solidFill>
              <a:latin typeface="Century Gothic"/>
              <a:ea typeface="Century Gothic"/>
              <a:cs typeface="Century Gothic"/>
              <a:sym typeface="Century Gothic"/>
            </a:endParaRPr>
          </a:p>
          <a:p>
            <a:pPr marL="457200" marR="0" lvl="0" indent="-381000" algn="l" rtl="0">
              <a:lnSpc>
                <a:spcPct val="90000"/>
              </a:lnSpc>
              <a:spcBef>
                <a:spcPts val="360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Detect </a:t>
            </a:r>
            <a:r>
              <a:rPr lang="en-US" sz="2400" b="0" i="0" u="none" strike="noStrike" cap="none" dirty="0">
                <a:solidFill>
                  <a:srgbClr val="3F3F3F"/>
                </a:solidFill>
                <a:latin typeface="Century Gothic"/>
                <a:ea typeface="Century Gothic"/>
                <a:cs typeface="Century Gothic"/>
                <a:sym typeface="Century Gothic"/>
              </a:rPr>
              <a:t>and </a:t>
            </a:r>
            <a:r>
              <a:rPr lang="en-US" sz="2400" b="1" i="0" u="none" strike="noStrike" cap="none" dirty="0">
                <a:solidFill>
                  <a:srgbClr val="3F3F3F"/>
                </a:solidFill>
                <a:latin typeface="Century Gothic"/>
                <a:ea typeface="Century Gothic"/>
                <a:cs typeface="Century Gothic"/>
                <a:sym typeface="Century Gothic"/>
              </a:rPr>
              <a:t>quantify</a:t>
            </a:r>
            <a:r>
              <a:rPr lang="en-US" sz="2400" b="0" i="0" u="none" strike="noStrike" cap="none" dirty="0">
                <a:solidFill>
                  <a:srgbClr val="3F3F3F"/>
                </a:solidFill>
                <a:latin typeface="Century Gothic"/>
                <a:ea typeface="Century Gothic"/>
                <a:cs typeface="Century Gothic"/>
                <a:sym typeface="Century Gothic"/>
              </a:rPr>
              <a:t> grassland conversion </a:t>
            </a:r>
            <a:endParaRPr sz="2400" b="0" i="0" u="none" strike="noStrike" cap="none" dirty="0">
              <a:solidFill>
                <a:srgbClr val="3F3F3F"/>
              </a:solidFill>
              <a:latin typeface="Century Gothic"/>
              <a:ea typeface="Century Gothic"/>
              <a:cs typeface="Century Gothic"/>
              <a:sym typeface="Century Gothic"/>
            </a:endParaRPr>
          </a:p>
          <a:p>
            <a:pPr marL="457200" marR="0" lvl="0" indent="-381000" algn="l" rtl="0">
              <a:lnSpc>
                <a:spcPct val="90000"/>
              </a:lnSpc>
              <a:spcBef>
                <a:spcPts val="3600"/>
              </a:spcBef>
              <a:spcAft>
                <a:spcPts val="0"/>
              </a:spcAft>
              <a:buClr>
                <a:srgbClr val="3F3F3F"/>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Map </a:t>
            </a:r>
            <a:r>
              <a:rPr lang="en-US" sz="2400" b="0" i="0" u="none" strike="noStrike" cap="none" dirty="0">
                <a:solidFill>
                  <a:srgbClr val="3F3F3F"/>
                </a:solidFill>
                <a:latin typeface="Century Gothic"/>
                <a:ea typeface="Century Gothic"/>
                <a:cs typeface="Century Gothic"/>
                <a:sym typeface="Century Gothic"/>
              </a:rPr>
              <a:t>and </a:t>
            </a:r>
            <a:r>
              <a:rPr lang="en-US" sz="2400" b="1" i="0" u="none" strike="noStrike" cap="none" dirty="0">
                <a:solidFill>
                  <a:srgbClr val="3F3F3F"/>
                </a:solidFill>
                <a:latin typeface="Century Gothic"/>
                <a:ea typeface="Century Gothic"/>
                <a:cs typeface="Century Gothic"/>
                <a:sym typeface="Century Gothic"/>
              </a:rPr>
              <a:t>assess</a:t>
            </a:r>
            <a:r>
              <a:rPr lang="en-US" sz="2400" b="0" i="0" u="none" strike="noStrike" cap="none" dirty="0">
                <a:solidFill>
                  <a:srgbClr val="3F3F3F"/>
                </a:solidFill>
                <a:latin typeface="Century Gothic"/>
                <a:ea typeface="Century Gothic"/>
                <a:cs typeface="Century Gothic"/>
                <a:sym typeface="Century Gothic"/>
              </a:rPr>
              <a:t> emergent fire risk</a:t>
            </a:r>
            <a:endParaRPr sz="24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280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pic>
        <p:nvPicPr>
          <p:cNvPr id="230" name="Google Shape;230;p26"/>
          <p:cNvPicPr preferRelativeResize="0"/>
          <p:nvPr/>
        </p:nvPicPr>
        <p:blipFill rotWithShape="1">
          <a:blip r:embed="rId3">
            <a:alphaModFix/>
          </a:blip>
          <a:srcRect l="7798" r="7806"/>
          <a:stretch/>
        </p:blipFill>
        <p:spPr>
          <a:xfrm>
            <a:off x="248575" y="1047750"/>
            <a:ext cx="7028526" cy="5574976"/>
          </a:xfrm>
          <a:prstGeom prst="rect">
            <a:avLst/>
          </a:prstGeom>
          <a:noFill/>
          <a:ln>
            <a:noFill/>
          </a:ln>
        </p:spPr>
      </p:pic>
      <p:sp>
        <p:nvSpPr>
          <p:cNvPr id="231" name="Google Shape;231;p26"/>
          <p:cNvSpPr txBox="1"/>
          <p:nvPr/>
        </p:nvSpPr>
        <p:spPr>
          <a:xfrm>
            <a:off x="248575" y="6378600"/>
            <a:ext cx="375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00" i="0" u="none" strike="noStrike" cap="none" dirty="0">
                <a:solidFill>
                  <a:srgbClr val="E7E6E6"/>
                </a:solidFill>
                <a:latin typeface="Century Gothic"/>
                <a:ea typeface="Century Gothic"/>
                <a:cs typeface="Century Gothic"/>
                <a:sym typeface="Century Gothic"/>
              </a:rPr>
              <a:t>Source: USFWS</a:t>
            </a:r>
            <a:endParaRPr sz="90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E7E6E6"/>
              </a:solidFill>
              <a:latin typeface="Garamond"/>
              <a:ea typeface="Garamond"/>
              <a:cs typeface="Garamond"/>
              <a:sym typeface="Garamond"/>
            </a:endParaRPr>
          </a:p>
        </p:txBody>
      </p:sp>
      <p:sp>
        <p:nvSpPr>
          <p:cNvPr id="232" name="Google Shape;232;p26"/>
          <p:cNvSpPr/>
          <p:nvPr/>
        </p:nvSpPr>
        <p:spPr>
          <a:xfrm>
            <a:off x="3227733" y="6111900"/>
            <a:ext cx="4019400" cy="479400"/>
          </a:xfrm>
          <a:prstGeom prst="round2DiagRect">
            <a:avLst>
              <a:gd name="adj1" fmla="val 16667"/>
              <a:gd name="adj2"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E4268"/>
                </a:solidFill>
                <a:latin typeface="Century Gothic"/>
                <a:ea typeface="Century Gothic"/>
                <a:cs typeface="Century Gothic"/>
                <a:sym typeface="Century Gothic"/>
              </a:rPr>
              <a:t>Kenai National Wildlife Refuge</a:t>
            </a:r>
            <a:endParaRPr sz="2000" b="1" i="0" u="none" strike="noStrike" cap="none">
              <a:solidFill>
                <a:srgbClr val="3E4268"/>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7"/>
          <p:cNvPicPr preferRelativeResize="0"/>
          <p:nvPr/>
        </p:nvPicPr>
        <p:blipFill rotWithShape="1">
          <a:blip r:embed="rId3">
            <a:alphaModFix/>
          </a:blip>
          <a:srcRect/>
          <a:stretch/>
        </p:blipFill>
        <p:spPr>
          <a:xfrm>
            <a:off x="2907814" y="1371596"/>
            <a:ext cx="3172974" cy="2109292"/>
          </a:xfrm>
          <a:prstGeom prst="rect">
            <a:avLst/>
          </a:prstGeom>
          <a:noFill/>
          <a:ln>
            <a:noFill/>
          </a:ln>
        </p:spPr>
      </p:pic>
      <p:pic>
        <p:nvPicPr>
          <p:cNvPr id="239" name="Google Shape;239;p27"/>
          <p:cNvPicPr preferRelativeResize="0"/>
          <p:nvPr/>
        </p:nvPicPr>
        <p:blipFill rotWithShape="1">
          <a:blip r:embed="rId4">
            <a:alphaModFix/>
          </a:blip>
          <a:srcRect l="9421" r="4123"/>
          <a:stretch/>
        </p:blipFill>
        <p:spPr>
          <a:xfrm>
            <a:off x="3270604" y="1666081"/>
            <a:ext cx="3155052" cy="2119142"/>
          </a:xfrm>
          <a:prstGeom prst="rect">
            <a:avLst/>
          </a:prstGeom>
          <a:noFill/>
          <a:ln>
            <a:noFill/>
          </a:ln>
        </p:spPr>
      </p:pic>
      <p:sp>
        <p:nvSpPr>
          <p:cNvPr id="240" name="Google Shape;240;p27"/>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Land Cover Classification</a:t>
            </a:r>
            <a:endParaRPr sz="4320" b="0" i="0" u="none" strike="noStrike" cap="none">
              <a:solidFill>
                <a:srgbClr val="3E4268"/>
              </a:solidFill>
              <a:latin typeface="Century Gothic"/>
              <a:ea typeface="Century Gothic"/>
              <a:cs typeface="Century Gothic"/>
              <a:sym typeface="Century Gothic"/>
            </a:endParaRPr>
          </a:p>
        </p:txBody>
      </p:sp>
      <p:pic>
        <p:nvPicPr>
          <p:cNvPr id="241" name="Google Shape;241;p27"/>
          <p:cNvPicPr preferRelativeResize="0"/>
          <p:nvPr/>
        </p:nvPicPr>
        <p:blipFill rotWithShape="1">
          <a:blip r:embed="rId5">
            <a:alphaModFix/>
          </a:blip>
          <a:srcRect/>
          <a:stretch/>
        </p:blipFill>
        <p:spPr>
          <a:xfrm>
            <a:off x="243945" y="1037372"/>
            <a:ext cx="1761251" cy="1701701"/>
          </a:xfrm>
          <a:prstGeom prst="rect">
            <a:avLst/>
          </a:prstGeom>
          <a:noFill/>
          <a:ln>
            <a:noFill/>
          </a:ln>
        </p:spPr>
      </p:pic>
      <p:pic>
        <p:nvPicPr>
          <p:cNvPr id="242" name="Google Shape;242;p27"/>
          <p:cNvPicPr preferRelativeResize="0"/>
          <p:nvPr/>
        </p:nvPicPr>
        <p:blipFill rotWithShape="1">
          <a:blip r:embed="rId6">
            <a:alphaModFix/>
          </a:blip>
          <a:srcRect/>
          <a:stretch/>
        </p:blipFill>
        <p:spPr>
          <a:xfrm rot="-1478848">
            <a:off x="-13375" y="3326668"/>
            <a:ext cx="2275897" cy="924564"/>
          </a:xfrm>
          <a:prstGeom prst="rect">
            <a:avLst/>
          </a:prstGeom>
          <a:noFill/>
          <a:ln>
            <a:noFill/>
          </a:ln>
        </p:spPr>
      </p:pic>
      <p:pic>
        <p:nvPicPr>
          <p:cNvPr id="243" name="Google Shape;243;p27"/>
          <p:cNvPicPr preferRelativeResize="0"/>
          <p:nvPr/>
        </p:nvPicPr>
        <p:blipFill rotWithShape="1">
          <a:blip r:embed="rId7">
            <a:alphaModFix/>
          </a:blip>
          <a:srcRect/>
          <a:stretch/>
        </p:blipFill>
        <p:spPr>
          <a:xfrm>
            <a:off x="97451" y="4765518"/>
            <a:ext cx="2032501" cy="1661349"/>
          </a:xfrm>
          <a:prstGeom prst="rect">
            <a:avLst/>
          </a:prstGeom>
          <a:noFill/>
          <a:ln>
            <a:noFill/>
          </a:ln>
        </p:spPr>
      </p:pic>
      <p:sp>
        <p:nvSpPr>
          <p:cNvPr id="244" name="Google Shape;244;p27"/>
          <p:cNvSpPr txBox="1"/>
          <p:nvPr/>
        </p:nvSpPr>
        <p:spPr>
          <a:xfrm>
            <a:off x="4065825" y="1371600"/>
            <a:ext cx="1205100" cy="35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7"/>
          <p:cNvSpPr/>
          <p:nvPr/>
        </p:nvSpPr>
        <p:spPr>
          <a:xfrm>
            <a:off x="1113400" y="1313050"/>
            <a:ext cx="1605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Landsat 4/5</a:t>
            </a:r>
            <a:endParaRPr sz="1800" b="0" i="0" u="none" strike="noStrike" cap="none">
              <a:solidFill>
                <a:srgbClr val="3F3F3F"/>
              </a:solidFill>
              <a:latin typeface="Century Gothic"/>
              <a:ea typeface="Century Gothic"/>
              <a:cs typeface="Century Gothic"/>
              <a:sym typeface="Century Gothic"/>
            </a:endParaRPr>
          </a:p>
        </p:txBody>
      </p:sp>
      <p:sp>
        <p:nvSpPr>
          <p:cNvPr id="246" name="Google Shape;246;p27"/>
          <p:cNvSpPr/>
          <p:nvPr/>
        </p:nvSpPr>
        <p:spPr>
          <a:xfrm>
            <a:off x="1113400" y="4075750"/>
            <a:ext cx="127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Landsat 7</a:t>
            </a:r>
            <a:endParaRPr sz="1800" b="0" i="0" u="none" strike="noStrike" cap="none">
              <a:solidFill>
                <a:srgbClr val="3F3F3F"/>
              </a:solidFill>
              <a:latin typeface="Century Gothic"/>
              <a:ea typeface="Century Gothic"/>
              <a:cs typeface="Century Gothic"/>
              <a:sym typeface="Century Gothic"/>
            </a:endParaRPr>
          </a:p>
        </p:txBody>
      </p:sp>
      <p:sp>
        <p:nvSpPr>
          <p:cNvPr id="247" name="Google Shape;247;p27"/>
          <p:cNvSpPr/>
          <p:nvPr/>
        </p:nvSpPr>
        <p:spPr>
          <a:xfrm>
            <a:off x="1113400" y="6426875"/>
            <a:ext cx="1341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Landsat 8</a:t>
            </a:r>
            <a:endParaRPr sz="1800" b="0" i="0" u="none" strike="noStrike" cap="none">
              <a:solidFill>
                <a:srgbClr val="3F3F3F"/>
              </a:solidFill>
              <a:latin typeface="Century Gothic"/>
              <a:ea typeface="Century Gothic"/>
              <a:cs typeface="Century Gothic"/>
              <a:sym typeface="Century Gothic"/>
            </a:endParaRPr>
          </a:p>
        </p:txBody>
      </p:sp>
      <p:pic>
        <p:nvPicPr>
          <p:cNvPr id="248" name="Google Shape;248;p27"/>
          <p:cNvPicPr preferRelativeResize="0"/>
          <p:nvPr/>
        </p:nvPicPr>
        <p:blipFill rotWithShape="1">
          <a:blip r:embed="rId8">
            <a:alphaModFix/>
          </a:blip>
          <a:srcRect/>
          <a:stretch/>
        </p:blipFill>
        <p:spPr>
          <a:xfrm>
            <a:off x="3621648" y="1984087"/>
            <a:ext cx="3172974" cy="2112743"/>
          </a:xfrm>
          <a:prstGeom prst="rect">
            <a:avLst/>
          </a:prstGeom>
          <a:noFill/>
          <a:ln>
            <a:noFill/>
          </a:ln>
        </p:spPr>
      </p:pic>
      <p:sp>
        <p:nvSpPr>
          <p:cNvPr id="249" name="Google Shape;249;p27"/>
          <p:cNvSpPr txBox="1"/>
          <p:nvPr/>
        </p:nvSpPr>
        <p:spPr>
          <a:xfrm>
            <a:off x="6458985" y="1638789"/>
            <a:ext cx="1100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NDVI </a:t>
            </a:r>
            <a:endParaRPr sz="2000" b="1" i="0" u="none" strike="noStrike" cap="none">
              <a:solidFill>
                <a:srgbClr val="3F3F3F"/>
              </a:solidFill>
              <a:latin typeface="Century Gothic"/>
              <a:ea typeface="Century Gothic"/>
              <a:cs typeface="Century Gothic"/>
              <a:sym typeface="Century Gothic"/>
            </a:endParaRPr>
          </a:p>
        </p:txBody>
      </p:sp>
      <p:sp>
        <p:nvSpPr>
          <p:cNvPr id="250" name="Google Shape;250;p27"/>
          <p:cNvSpPr txBox="1"/>
          <p:nvPr/>
        </p:nvSpPr>
        <p:spPr>
          <a:xfrm>
            <a:off x="6044150" y="1313050"/>
            <a:ext cx="3597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Landsat Reflectance Bands</a:t>
            </a:r>
            <a:endParaRPr sz="2000" b="1" i="0" u="none" strike="noStrike" cap="none">
              <a:solidFill>
                <a:srgbClr val="3F3F3F"/>
              </a:solidFill>
              <a:latin typeface="Century Gothic"/>
              <a:ea typeface="Century Gothic"/>
              <a:cs typeface="Century Gothic"/>
              <a:sym typeface="Century Gothic"/>
            </a:endParaRPr>
          </a:p>
        </p:txBody>
      </p:sp>
      <p:sp>
        <p:nvSpPr>
          <p:cNvPr id="251" name="Google Shape;251;p27"/>
          <p:cNvSpPr txBox="1"/>
          <p:nvPr/>
        </p:nvSpPr>
        <p:spPr>
          <a:xfrm>
            <a:off x="6842415" y="1984073"/>
            <a:ext cx="2698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Segmented Image</a:t>
            </a:r>
            <a:endParaRPr sz="2000" b="1" i="0" u="none" strike="noStrike" cap="none">
              <a:solidFill>
                <a:srgbClr val="3F3F3F"/>
              </a:solidFill>
              <a:latin typeface="Century Gothic"/>
              <a:ea typeface="Century Gothic"/>
              <a:cs typeface="Century Gothic"/>
              <a:sym typeface="Century Gothic"/>
            </a:endParaRPr>
          </a:p>
        </p:txBody>
      </p:sp>
      <p:pic>
        <p:nvPicPr>
          <p:cNvPr id="252" name="Google Shape;252;p27"/>
          <p:cNvPicPr preferRelativeResize="0"/>
          <p:nvPr/>
        </p:nvPicPr>
        <p:blipFill rotWithShape="1">
          <a:blip r:embed="rId9">
            <a:alphaModFix/>
          </a:blip>
          <a:srcRect/>
          <a:stretch/>
        </p:blipFill>
        <p:spPr>
          <a:xfrm>
            <a:off x="7559075" y="3971525"/>
            <a:ext cx="4096799" cy="2725700"/>
          </a:xfrm>
          <a:prstGeom prst="rect">
            <a:avLst/>
          </a:prstGeom>
          <a:noFill/>
          <a:ln>
            <a:noFill/>
          </a:ln>
        </p:spPr>
      </p:pic>
      <p:cxnSp>
        <p:nvCxnSpPr>
          <p:cNvPr id="253" name="Google Shape;253;p27"/>
          <p:cNvCxnSpPr>
            <a:stCxn id="248" idx="2"/>
            <a:endCxn id="252" idx="1"/>
          </p:cNvCxnSpPr>
          <p:nvPr/>
        </p:nvCxnSpPr>
        <p:spPr>
          <a:xfrm rot="-5400000" flipH="1">
            <a:off x="5764785" y="3540180"/>
            <a:ext cx="1237500" cy="2350800"/>
          </a:xfrm>
          <a:prstGeom prst="bentConnector2">
            <a:avLst/>
          </a:prstGeom>
          <a:noFill/>
          <a:ln w="28575" cap="flat" cmpd="sng">
            <a:solidFill>
              <a:schemeClr val="dk2"/>
            </a:solidFill>
            <a:prstDash val="solid"/>
            <a:round/>
            <a:headEnd type="none" w="sm" len="sm"/>
            <a:tailEnd type="stealth" w="med" len="med"/>
          </a:ln>
        </p:spPr>
      </p:cxnSp>
      <p:sp>
        <p:nvSpPr>
          <p:cNvPr id="254" name="Google Shape;254;p27"/>
          <p:cNvSpPr txBox="1"/>
          <p:nvPr/>
        </p:nvSpPr>
        <p:spPr>
          <a:xfrm>
            <a:off x="7558915" y="3553773"/>
            <a:ext cx="2698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Classified Image</a:t>
            </a:r>
            <a:endParaRPr sz="2000" b="1" i="0" u="none"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8"/>
          <p:cNvPicPr preferRelativeResize="0"/>
          <p:nvPr/>
        </p:nvPicPr>
        <p:blipFill rotWithShape="1">
          <a:blip r:embed="rId3">
            <a:alphaModFix/>
          </a:blip>
          <a:srcRect t="21733" b="26062"/>
          <a:stretch/>
        </p:blipFill>
        <p:spPr>
          <a:xfrm>
            <a:off x="886898" y="919361"/>
            <a:ext cx="11014866" cy="5750215"/>
          </a:xfrm>
          <a:prstGeom prst="rect">
            <a:avLst/>
          </a:prstGeom>
          <a:noFill/>
          <a:ln>
            <a:noFill/>
          </a:ln>
        </p:spPr>
      </p:pic>
      <p:sp>
        <p:nvSpPr>
          <p:cNvPr id="261" name="Google Shape;261;p28"/>
          <p:cNvSpPr/>
          <p:nvPr/>
        </p:nvSpPr>
        <p:spPr>
          <a:xfrm>
            <a:off x="1208714" y="2395879"/>
            <a:ext cx="3081184" cy="4084097"/>
          </a:xfrm>
          <a:prstGeom prst="rect">
            <a:avLst/>
          </a:prstGeom>
          <a:solidFill>
            <a:srgbClr val="000000">
              <a:alpha val="43921"/>
            </a:srgbClr>
          </a:solidFill>
          <a:ln>
            <a:noFill/>
          </a:ln>
          <a:effectLst>
            <a:outerShdw blurRad="57150" dist="19050" dir="5400000" algn="bl" rotWithShape="0">
              <a:srgbClr val="000000">
                <a:alpha val="5176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Century Gothic"/>
              <a:ea typeface="Century Gothic"/>
              <a:cs typeface="Century Gothic"/>
              <a:sym typeface="Century Gothic"/>
            </a:endParaRPr>
          </a:p>
        </p:txBody>
      </p:sp>
      <p:sp>
        <p:nvSpPr>
          <p:cNvPr id="262" name="Google Shape;262;p28"/>
          <p:cNvSpPr txBox="1"/>
          <p:nvPr/>
        </p:nvSpPr>
        <p:spPr>
          <a:xfrm>
            <a:off x="1864267" y="4903536"/>
            <a:ext cx="1632377" cy="2471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Developed</a:t>
            </a:r>
            <a:endParaRPr sz="1600" b="1" i="0" u="none" strike="noStrike" cap="none">
              <a:solidFill>
                <a:srgbClr val="FFFFFF"/>
              </a:solidFill>
              <a:latin typeface="Century Gothic"/>
              <a:ea typeface="Century Gothic"/>
              <a:cs typeface="Century Gothic"/>
              <a:sym typeface="Century Gothic"/>
            </a:endParaRPr>
          </a:p>
        </p:txBody>
      </p:sp>
      <p:sp>
        <p:nvSpPr>
          <p:cNvPr id="263" name="Google Shape;263;p28"/>
          <p:cNvSpPr/>
          <p:nvPr/>
        </p:nvSpPr>
        <p:spPr>
          <a:xfrm>
            <a:off x="1483576" y="4947260"/>
            <a:ext cx="320040" cy="320040"/>
          </a:xfrm>
          <a:prstGeom prst="rect">
            <a:avLst/>
          </a:prstGeom>
          <a:solidFill>
            <a:srgbClr val="AB7791"/>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8"/>
          <p:cNvSpPr/>
          <p:nvPr/>
        </p:nvSpPr>
        <p:spPr>
          <a:xfrm>
            <a:off x="1485651" y="3745173"/>
            <a:ext cx="320040" cy="320040"/>
          </a:xfrm>
          <a:prstGeom prst="rect">
            <a:avLst/>
          </a:prstGeom>
          <a:solidFill>
            <a:srgbClr val="FEB175"/>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8"/>
          <p:cNvSpPr txBox="1"/>
          <p:nvPr/>
        </p:nvSpPr>
        <p:spPr>
          <a:xfrm>
            <a:off x="1864267" y="3697440"/>
            <a:ext cx="1599131"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Herbaceous</a:t>
            </a:r>
            <a:endParaRPr sz="1600" b="1" i="0" u="none" strike="noStrike" cap="none">
              <a:solidFill>
                <a:srgbClr val="FFFFFF"/>
              </a:solidFill>
              <a:latin typeface="Century Gothic"/>
              <a:ea typeface="Century Gothic"/>
              <a:cs typeface="Century Gothic"/>
              <a:sym typeface="Century Gothic"/>
            </a:endParaRPr>
          </a:p>
        </p:txBody>
      </p:sp>
      <p:sp>
        <p:nvSpPr>
          <p:cNvPr id="266" name="Google Shape;266;p28"/>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Land Cover Classification</a:t>
            </a:r>
            <a:endParaRPr sz="4320" b="0" i="0" u="none" strike="noStrike" cap="none">
              <a:solidFill>
                <a:srgbClr val="3E4268"/>
              </a:solidFill>
              <a:latin typeface="Century Gothic"/>
              <a:ea typeface="Century Gothic"/>
              <a:cs typeface="Century Gothic"/>
              <a:sym typeface="Century Gothic"/>
            </a:endParaRPr>
          </a:p>
        </p:txBody>
      </p:sp>
      <p:sp>
        <p:nvSpPr>
          <p:cNvPr id="267" name="Google Shape;267;p28"/>
          <p:cNvSpPr/>
          <p:nvPr/>
        </p:nvSpPr>
        <p:spPr>
          <a:xfrm>
            <a:off x="1483576" y="4542970"/>
            <a:ext cx="321450" cy="321450"/>
          </a:xfrm>
          <a:prstGeom prst="rect">
            <a:avLst/>
          </a:prstGeom>
          <a:solidFill>
            <a:srgbClr val="A7FB84"/>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8"/>
          <p:cNvSpPr txBox="1"/>
          <p:nvPr/>
        </p:nvSpPr>
        <p:spPr>
          <a:xfrm>
            <a:off x="1871276" y="4516364"/>
            <a:ext cx="1830847"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Mixed Forest</a:t>
            </a:r>
            <a:endParaRPr sz="1600" b="1" i="0" u="none" strike="noStrike" cap="none">
              <a:solidFill>
                <a:srgbClr val="FFFFFF"/>
              </a:solidFill>
              <a:latin typeface="Century Gothic"/>
              <a:ea typeface="Century Gothic"/>
              <a:cs typeface="Century Gothic"/>
              <a:sym typeface="Century Gothic"/>
            </a:endParaRPr>
          </a:p>
        </p:txBody>
      </p:sp>
      <p:sp>
        <p:nvSpPr>
          <p:cNvPr id="269" name="Google Shape;269;p28"/>
          <p:cNvSpPr/>
          <p:nvPr/>
        </p:nvSpPr>
        <p:spPr>
          <a:xfrm>
            <a:off x="1485900" y="5353084"/>
            <a:ext cx="320040" cy="320040"/>
          </a:xfrm>
          <a:prstGeom prst="rect">
            <a:avLst/>
          </a:prstGeom>
          <a:solidFill>
            <a:srgbClr val="C9E6F8"/>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8"/>
          <p:cNvSpPr/>
          <p:nvPr/>
        </p:nvSpPr>
        <p:spPr>
          <a:xfrm>
            <a:off x="1485900" y="5764508"/>
            <a:ext cx="321449" cy="321449"/>
          </a:xfrm>
          <a:prstGeom prst="rect">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8"/>
          <p:cNvSpPr txBox="1"/>
          <p:nvPr/>
        </p:nvSpPr>
        <p:spPr>
          <a:xfrm>
            <a:off x="1864267" y="5320441"/>
            <a:ext cx="160327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Wetlands</a:t>
            </a:r>
            <a:endParaRPr sz="1600" b="1" i="0" u="none" strike="noStrike" cap="none">
              <a:solidFill>
                <a:srgbClr val="FFFFFF"/>
              </a:solidFill>
              <a:latin typeface="Century Gothic"/>
              <a:ea typeface="Century Gothic"/>
              <a:cs typeface="Century Gothic"/>
              <a:sym typeface="Century Gothic"/>
            </a:endParaRPr>
          </a:p>
        </p:txBody>
      </p:sp>
      <p:sp>
        <p:nvSpPr>
          <p:cNvPr id="272" name="Google Shape;272;p28"/>
          <p:cNvSpPr txBox="1"/>
          <p:nvPr/>
        </p:nvSpPr>
        <p:spPr>
          <a:xfrm>
            <a:off x="1864267" y="5737013"/>
            <a:ext cx="1072089"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Barren</a:t>
            </a:r>
            <a:endParaRPr sz="1600" b="1" i="0" u="none" strike="noStrike" cap="none">
              <a:solidFill>
                <a:srgbClr val="FFFFFF"/>
              </a:solidFill>
              <a:latin typeface="Century Gothic"/>
              <a:ea typeface="Century Gothic"/>
              <a:cs typeface="Century Gothic"/>
              <a:sym typeface="Century Gothic"/>
            </a:endParaRPr>
          </a:p>
        </p:txBody>
      </p:sp>
      <p:sp>
        <p:nvSpPr>
          <p:cNvPr id="273" name="Google Shape;273;p28"/>
          <p:cNvSpPr/>
          <p:nvPr/>
        </p:nvSpPr>
        <p:spPr>
          <a:xfrm>
            <a:off x="1484281" y="4140090"/>
            <a:ext cx="320040" cy="320040"/>
          </a:xfrm>
          <a:prstGeom prst="rect">
            <a:avLst/>
          </a:prstGeom>
          <a:solidFill>
            <a:srgbClr val="50844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8"/>
          <p:cNvSpPr/>
          <p:nvPr/>
        </p:nvSpPr>
        <p:spPr>
          <a:xfrm>
            <a:off x="1485900" y="3341008"/>
            <a:ext cx="319791" cy="319791"/>
          </a:xfrm>
          <a:prstGeom prst="rect">
            <a:avLst/>
          </a:prstGeom>
          <a:solidFill>
            <a:srgbClr val="AC933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8"/>
          <p:cNvSpPr/>
          <p:nvPr/>
        </p:nvSpPr>
        <p:spPr>
          <a:xfrm>
            <a:off x="1352145" y="2480654"/>
            <a:ext cx="2829209" cy="707886"/>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Land Cover Type (2014)</a:t>
            </a:r>
            <a:endParaRPr sz="2000" b="1" i="0" u="none" strike="noStrike" cap="none">
              <a:solidFill>
                <a:schemeClr val="lt1"/>
              </a:solidFill>
              <a:latin typeface="Century Gothic"/>
              <a:ea typeface="Century Gothic"/>
              <a:cs typeface="Century Gothic"/>
              <a:sym typeface="Century Gothic"/>
            </a:endParaRPr>
          </a:p>
        </p:txBody>
      </p:sp>
      <p:sp>
        <p:nvSpPr>
          <p:cNvPr id="276" name="Google Shape;276;p28"/>
          <p:cNvSpPr txBox="1"/>
          <p:nvPr/>
        </p:nvSpPr>
        <p:spPr>
          <a:xfrm>
            <a:off x="1864267" y="4095003"/>
            <a:ext cx="2268514"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Black Spruce Forest</a:t>
            </a:r>
            <a:endParaRPr sz="1600" b="1" i="0" u="none" strike="noStrike" cap="none">
              <a:solidFill>
                <a:srgbClr val="FFFFFF"/>
              </a:solidFill>
              <a:latin typeface="Century Gothic"/>
              <a:ea typeface="Century Gothic"/>
              <a:cs typeface="Century Gothic"/>
              <a:sym typeface="Century Gothic"/>
            </a:endParaRPr>
          </a:p>
        </p:txBody>
      </p:sp>
      <p:sp>
        <p:nvSpPr>
          <p:cNvPr id="277" name="Google Shape;277;p28"/>
          <p:cNvSpPr txBox="1"/>
          <p:nvPr/>
        </p:nvSpPr>
        <p:spPr>
          <a:xfrm>
            <a:off x="1871276" y="3296116"/>
            <a:ext cx="141218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Shrubland</a:t>
            </a:r>
            <a:endParaRPr sz="1600" b="1" i="0" u="none" strike="noStrike" cap="none">
              <a:solidFill>
                <a:srgbClr val="FFFFFF"/>
              </a:solidFill>
              <a:latin typeface="Century Gothic"/>
              <a:ea typeface="Century Gothic"/>
              <a:cs typeface="Century Gothic"/>
              <a:sym typeface="Century Gothic"/>
            </a:endParaRPr>
          </a:p>
        </p:txBody>
      </p:sp>
      <p:pic>
        <p:nvPicPr>
          <p:cNvPr id="278" name="Google Shape;278;p28"/>
          <p:cNvPicPr preferRelativeResize="0"/>
          <p:nvPr/>
        </p:nvPicPr>
        <p:blipFill rotWithShape="1">
          <a:blip r:embed="rId4">
            <a:alphaModFix/>
          </a:blip>
          <a:srcRect/>
          <a:stretch/>
        </p:blipFill>
        <p:spPr>
          <a:xfrm>
            <a:off x="11392964" y="6073613"/>
            <a:ext cx="508800" cy="508800"/>
          </a:xfrm>
          <a:prstGeom prst="rect">
            <a:avLst/>
          </a:prstGeom>
          <a:noFill/>
          <a:ln>
            <a:no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36490"/>
          <a:stretch/>
        </p:blipFill>
        <p:spPr>
          <a:xfrm>
            <a:off x="9716914" y="6417286"/>
            <a:ext cx="1308187" cy="165127"/>
          </a:xfrm>
          <a:prstGeom prst="rect">
            <a:avLst/>
          </a:prstGeom>
        </p:spPr>
      </p:pic>
      <p:sp>
        <p:nvSpPr>
          <p:cNvPr id="3" name="TextBox 2"/>
          <p:cNvSpPr txBox="1"/>
          <p:nvPr/>
        </p:nvSpPr>
        <p:spPr>
          <a:xfrm>
            <a:off x="9631977" y="6189513"/>
            <a:ext cx="2349817" cy="276999"/>
          </a:xfrm>
          <a:prstGeom prst="rect">
            <a:avLst/>
          </a:prstGeom>
          <a:noFill/>
        </p:spPr>
        <p:txBody>
          <a:bodyPr wrap="square" rtlCol="0">
            <a:spAutoFit/>
          </a:bodyPr>
          <a:lstStyle/>
          <a:p>
            <a:r>
              <a:rPr lang="en-US" sz="1200" dirty="0" smtClean="0">
                <a:solidFill>
                  <a:schemeClr val="bg1">
                    <a:lumMod val="65000"/>
                  </a:schemeClr>
                </a:solidFill>
                <a:latin typeface="Century Gothic" panose="020B0502020202020204" pitchFamily="34" charset="0"/>
              </a:rPr>
              <a:t>0    5     10          20 Miles</a:t>
            </a:r>
            <a:endParaRPr lang="en-US" sz="1200" dirty="0">
              <a:solidFill>
                <a:schemeClr val="bg1">
                  <a:lumMod val="6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9"/>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Classification Change Detection</a:t>
            </a:r>
            <a:endParaRPr sz="4320" b="0" i="0" u="none" strike="noStrike" cap="none">
              <a:solidFill>
                <a:srgbClr val="3E4268"/>
              </a:solidFill>
              <a:latin typeface="Century Gothic"/>
              <a:ea typeface="Century Gothic"/>
              <a:cs typeface="Century Gothic"/>
              <a:sym typeface="Century Gothic"/>
            </a:endParaRPr>
          </a:p>
        </p:txBody>
      </p:sp>
      <p:sp>
        <p:nvSpPr>
          <p:cNvPr id="285" name="Google Shape;285;p29"/>
          <p:cNvSpPr txBox="1"/>
          <p:nvPr/>
        </p:nvSpPr>
        <p:spPr>
          <a:xfrm>
            <a:off x="1631757" y="1452944"/>
            <a:ext cx="922554" cy="39745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a:solidFill>
                  <a:srgbClr val="3F3F3F"/>
                </a:solidFill>
                <a:latin typeface="Century Gothic"/>
                <a:ea typeface="Century Gothic"/>
                <a:cs typeface="Century Gothic"/>
                <a:sym typeface="Century Gothic"/>
              </a:rPr>
              <a:t>1995</a:t>
            </a:r>
            <a:endParaRPr sz="2400" b="1" i="0" u="none" strike="noStrike" cap="none">
              <a:solidFill>
                <a:srgbClr val="3F3F3F"/>
              </a:solidFill>
              <a:latin typeface="Century Gothic"/>
              <a:ea typeface="Century Gothic"/>
              <a:cs typeface="Century Gothic"/>
              <a:sym typeface="Century Gothic"/>
            </a:endParaRPr>
          </a:p>
        </p:txBody>
      </p:sp>
      <p:sp>
        <p:nvSpPr>
          <p:cNvPr id="286" name="Google Shape;286;p29"/>
          <p:cNvSpPr txBox="1"/>
          <p:nvPr/>
        </p:nvSpPr>
        <p:spPr>
          <a:xfrm>
            <a:off x="5438451" y="1481099"/>
            <a:ext cx="1905931"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a:solidFill>
                  <a:srgbClr val="3F3F3F"/>
                </a:solidFill>
                <a:latin typeface="Century Gothic"/>
                <a:ea typeface="Century Gothic"/>
                <a:cs typeface="Century Gothic"/>
                <a:sym typeface="Century Gothic"/>
              </a:rPr>
              <a:t>2014</a:t>
            </a:r>
            <a:endParaRPr sz="2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3F3F3F"/>
              </a:solidFill>
              <a:latin typeface="Century Gothic"/>
              <a:ea typeface="Century Gothic"/>
              <a:cs typeface="Century Gothic"/>
              <a:sym typeface="Century Gothic"/>
            </a:endParaRPr>
          </a:p>
        </p:txBody>
      </p:sp>
      <p:pic>
        <p:nvPicPr>
          <p:cNvPr id="287" name="Google Shape;287;p29"/>
          <p:cNvPicPr preferRelativeResize="0"/>
          <p:nvPr/>
        </p:nvPicPr>
        <p:blipFill rotWithShape="1">
          <a:blip r:embed="rId3">
            <a:alphaModFix/>
          </a:blip>
          <a:srcRect l="27172" t="5606" r="8586" b="11664"/>
          <a:stretch/>
        </p:blipFill>
        <p:spPr>
          <a:xfrm>
            <a:off x="4112948" y="2093311"/>
            <a:ext cx="3576326" cy="4605362"/>
          </a:xfrm>
          <a:prstGeom prst="rect">
            <a:avLst/>
          </a:prstGeom>
          <a:noFill/>
          <a:ln>
            <a:noFill/>
          </a:ln>
        </p:spPr>
      </p:pic>
      <p:pic>
        <p:nvPicPr>
          <p:cNvPr id="288" name="Google Shape;288;p29"/>
          <p:cNvPicPr preferRelativeResize="0"/>
          <p:nvPr/>
        </p:nvPicPr>
        <p:blipFill rotWithShape="1">
          <a:blip r:embed="rId4">
            <a:alphaModFix/>
          </a:blip>
          <a:srcRect l="29748" t="6212" r="9645" b="12725"/>
          <a:stretch/>
        </p:blipFill>
        <p:spPr>
          <a:xfrm>
            <a:off x="371404" y="2093311"/>
            <a:ext cx="3443260" cy="4605362"/>
          </a:xfrm>
          <a:prstGeom prst="rect">
            <a:avLst/>
          </a:prstGeom>
          <a:noFill/>
          <a:ln>
            <a:noFill/>
          </a:ln>
        </p:spPr>
      </p:pic>
      <p:pic>
        <p:nvPicPr>
          <p:cNvPr id="289" name="Google Shape;289;p29"/>
          <p:cNvPicPr preferRelativeResize="0"/>
          <p:nvPr/>
        </p:nvPicPr>
        <p:blipFill rotWithShape="1">
          <a:blip r:embed="rId5">
            <a:alphaModFix/>
          </a:blip>
          <a:srcRect l="28231" t="4697" r="12676" b="11363"/>
          <a:stretch/>
        </p:blipFill>
        <p:spPr>
          <a:xfrm>
            <a:off x="7853942" y="967171"/>
            <a:ext cx="4142102" cy="5731502"/>
          </a:xfrm>
          <a:prstGeom prst="rect">
            <a:avLst/>
          </a:prstGeom>
          <a:noFill/>
          <a:ln>
            <a:noFill/>
          </a:ln>
        </p:spPr>
      </p:pic>
      <p:sp>
        <p:nvSpPr>
          <p:cNvPr id="290" name="Google Shape;290;p29"/>
          <p:cNvSpPr/>
          <p:nvPr/>
        </p:nvSpPr>
        <p:spPr>
          <a:xfrm>
            <a:off x="10084126" y="5629563"/>
            <a:ext cx="1911928" cy="1069110"/>
          </a:xfrm>
          <a:prstGeom prst="rect">
            <a:avLst/>
          </a:prstGeom>
          <a:solidFill>
            <a:srgbClr val="000000">
              <a:alpha val="43529"/>
            </a:srgbClr>
          </a:solidFill>
          <a:ln>
            <a:noFill/>
          </a:ln>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Century Gothic"/>
              <a:ea typeface="Century Gothic"/>
              <a:cs typeface="Century Gothic"/>
              <a:sym typeface="Century Gothic"/>
            </a:endParaRPr>
          </a:p>
        </p:txBody>
      </p:sp>
      <p:sp>
        <p:nvSpPr>
          <p:cNvPr id="291" name="Google Shape;291;p29"/>
          <p:cNvSpPr/>
          <p:nvPr/>
        </p:nvSpPr>
        <p:spPr>
          <a:xfrm>
            <a:off x="10210363" y="5801537"/>
            <a:ext cx="320040" cy="320040"/>
          </a:xfrm>
          <a:prstGeom prst="rect">
            <a:avLst/>
          </a:prstGeom>
          <a:solidFill>
            <a:srgbClr val="D00D9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9"/>
          <p:cNvSpPr/>
          <p:nvPr/>
        </p:nvSpPr>
        <p:spPr>
          <a:xfrm>
            <a:off x="10210363" y="6212961"/>
            <a:ext cx="321449" cy="321449"/>
          </a:xfrm>
          <a:prstGeom prst="rect">
            <a:avLst/>
          </a:prstGeom>
          <a:solidFill>
            <a:srgbClr val="4DEA02"/>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9"/>
          <p:cNvSpPr txBox="1"/>
          <p:nvPr/>
        </p:nvSpPr>
        <p:spPr>
          <a:xfrm>
            <a:off x="10588730" y="5768894"/>
            <a:ext cx="160327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Herbaceous</a:t>
            </a:r>
            <a:endParaRPr sz="1600" b="1" i="0" u="none" strike="noStrike" cap="none">
              <a:solidFill>
                <a:srgbClr val="FFFFFF"/>
              </a:solidFill>
              <a:latin typeface="Century Gothic"/>
              <a:ea typeface="Century Gothic"/>
              <a:cs typeface="Century Gothic"/>
              <a:sym typeface="Century Gothic"/>
            </a:endParaRPr>
          </a:p>
        </p:txBody>
      </p:sp>
      <p:sp>
        <p:nvSpPr>
          <p:cNvPr id="294" name="Google Shape;294;p29"/>
          <p:cNvSpPr txBox="1"/>
          <p:nvPr/>
        </p:nvSpPr>
        <p:spPr>
          <a:xfrm>
            <a:off x="10588730" y="6185466"/>
            <a:ext cx="129457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Shrubland</a:t>
            </a:r>
            <a:endParaRPr sz="1600" b="1" i="0" u="none" strike="noStrike" cap="none">
              <a:solidFill>
                <a:srgbClr val="FFFFFF"/>
              </a:solidFill>
              <a:latin typeface="Century Gothic"/>
              <a:ea typeface="Century Gothic"/>
              <a:cs typeface="Century Gothic"/>
              <a:sym typeface="Century Gothic"/>
            </a:endParaRPr>
          </a:p>
        </p:txBody>
      </p:sp>
      <p:pic>
        <p:nvPicPr>
          <p:cNvPr id="295" name="Google Shape;295;p29"/>
          <p:cNvPicPr preferRelativeResize="0"/>
          <p:nvPr/>
        </p:nvPicPr>
        <p:blipFill rotWithShape="1">
          <a:blip r:embed="rId6">
            <a:alphaModFix/>
          </a:blip>
          <a:srcRect/>
          <a:stretch/>
        </p:blipFill>
        <p:spPr>
          <a:xfrm>
            <a:off x="11604622" y="1043365"/>
            <a:ext cx="391414" cy="391414"/>
          </a:xfrm>
          <a:prstGeom prst="rect">
            <a:avLst/>
          </a:prstGeom>
          <a:noFill/>
          <a:ln>
            <a:noFill/>
          </a:ln>
        </p:spPr>
      </p:pic>
      <p:sp>
        <p:nvSpPr>
          <p:cNvPr id="296" name="Google Shape;296;p29"/>
          <p:cNvSpPr txBox="1"/>
          <p:nvPr/>
        </p:nvSpPr>
        <p:spPr>
          <a:xfrm>
            <a:off x="8004142" y="1059446"/>
            <a:ext cx="2123400" cy="49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CHANGE</a:t>
            </a:r>
            <a:endParaRPr sz="2400" b="1" i="0" u="none" strike="noStrike" cap="none">
              <a:solidFill>
                <a:srgbClr val="FFFFFF"/>
              </a:solidFill>
              <a:latin typeface="Century Gothic"/>
              <a:ea typeface="Century Gothic"/>
              <a:cs typeface="Century Gothic"/>
              <a:sym typeface="Century Gothic"/>
            </a:endParaRP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b="36490"/>
          <a:stretch/>
        </p:blipFill>
        <p:spPr>
          <a:xfrm>
            <a:off x="2516111" y="6541661"/>
            <a:ext cx="918203" cy="115901"/>
          </a:xfrm>
          <a:prstGeom prst="rect">
            <a:avLst/>
          </a:prstGeom>
        </p:spPr>
      </p:pic>
      <p:sp>
        <p:nvSpPr>
          <p:cNvPr id="18" name="TextBox 17"/>
          <p:cNvSpPr txBox="1"/>
          <p:nvPr/>
        </p:nvSpPr>
        <p:spPr>
          <a:xfrm>
            <a:off x="2459764" y="6322858"/>
            <a:ext cx="1481618" cy="230832"/>
          </a:xfrm>
          <a:prstGeom prst="rect">
            <a:avLst/>
          </a:prstGeom>
          <a:noFill/>
        </p:spPr>
        <p:txBody>
          <a:bodyPr wrap="square" rtlCol="0">
            <a:spAutoFit/>
          </a:bodyPr>
          <a:lstStyle/>
          <a:p>
            <a:r>
              <a:rPr lang="en-US" sz="900" dirty="0" smtClean="0">
                <a:solidFill>
                  <a:schemeClr val="bg1">
                    <a:lumMod val="65000"/>
                  </a:schemeClr>
                </a:solidFill>
                <a:latin typeface="Century Gothic" panose="020B0502020202020204" pitchFamily="34" charset="0"/>
              </a:rPr>
              <a:t>0      5    10       20 Miles</a:t>
            </a:r>
            <a:endParaRPr lang="en-US" sz="900" dirty="0">
              <a:solidFill>
                <a:schemeClr val="bg1">
                  <a:lumMod val="65000"/>
                </a:schemeClr>
              </a:solidFill>
              <a:latin typeface="Century Gothic" panose="020B0502020202020204" pitchFamily="34" charset="0"/>
            </a:endParaRPr>
          </a:p>
        </p:txBody>
      </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b="36490"/>
          <a:stretch/>
        </p:blipFill>
        <p:spPr>
          <a:xfrm>
            <a:off x="6387380" y="6541661"/>
            <a:ext cx="918203" cy="115901"/>
          </a:xfrm>
          <a:prstGeom prst="rect">
            <a:avLst/>
          </a:prstGeom>
        </p:spPr>
      </p:pic>
      <p:sp>
        <p:nvSpPr>
          <p:cNvPr id="20" name="TextBox 19"/>
          <p:cNvSpPr txBox="1"/>
          <p:nvPr/>
        </p:nvSpPr>
        <p:spPr>
          <a:xfrm>
            <a:off x="6331032" y="6322858"/>
            <a:ext cx="1579069" cy="230832"/>
          </a:xfrm>
          <a:prstGeom prst="rect">
            <a:avLst/>
          </a:prstGeom>
          <a:noFill/>
        </p:spPr>
        <p:txBody>
          <a:bodyPr wrap="square" rtlCol="0">
            <a:spAutoFit/>
          </a:bodyPr>
          <a:lstStyle/>
          <a:p>
            <a:r>
              <a:rPr lang="en-US" sz="900" dirty="0" smtClean="0">
                <a:solidFill>
                  <a:schemeClr val="bg1">
                    <a:lumMod val="65000"/>
                  </a:schemeClr>
                </a:solidFill>
                <a:latin typeface="Century Gothic" panose="020B0502020202020204" pitchFamily="34" charset="0"/>
              </a:rPr>
              <a:t>0      5    10       20 Miles</a:t>
            </a:r>
            <a:endParaRPr lang="en-US" sz="900" dirty="0">
              <a:solidFill>
                <a:schemeClr val="bg1">
                  <a:lumMod val="6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0"/>
          <p:cNvPicPr preferRelativeResize="0"/>
          <p:nvPr/>
        </p:nvPicPr>
        <p:blipFill rotWithShape="1">
          <a:blip r:embed="rId3">
            <a:alphaModFix/>
          </a:blip>
          <a:srcRect b="2593"/>
          <a:stretch/>
        </p:blipFill>
        <p:spPr>
          <a:xfrm>
            <a:off x="6566334" y="3890286"/>
            <a:ext cx="5340442" cy="2837918"/>
          </a:xfrm>
          <a:prstGeom prst="rect">
            <a:avLst/>
          </a:prstGeom>
          <a:noFill/>
          <a:ln>
            <a:noFill/>
          </a:ln>
        </p:spPr>
      </p:pic>
      <p:sp>
        <p:nvSpPr>
          <p:cNvPr id="303" name="Google Shape;303;p30"/>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a:solidFill>
                  <a:srgbClr val="3E4268"/>
                </a:solidFill>
                <a:latin typeface="Century Gothic"/>
                <a:ea typeface="Century Gothic"/>
                <a:cs typeface="Century Gothic"/>
                <a:sym typeface="Century Gothic"/>
              </a:rPr>
              <a:t>NDVI Change Detection</a:t>
            </a:r>
            <a:endParaRPr sz="4320" b="0" i="0" u="none" strike="noStrike" cap="none">
              <a:solidFill>
                <a:srgbClr val="3E4268"/>
              </a:solidFill>
              <a:latin typeface="Century Gothic"/>
              <a:ea typeface="Century Gothic"/>
              <a:cs typeface="Century Gothic"/>
              <a:sym typeface="Century Gothic"/>
            </a:endParaRPr>
          </a:p>
        </p:txBody>
      </p:sp>
      <p:sp>
        <p:nvSpPr>
          <p:cNvPr id="304" name="Google Shape;304;p30"/>
          <p:cNvSpPr txBox="1"/>
          <p:nvPr/>
        </p:nvSpPr>
        <p:spPr>
          <a:xfrm>
            <a:off x="1306400" y="2190644"/>
            <a:ext cx="2858400" cy="7359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latin typeface="Calibri"/>
                <a:ea typeface="Calibri"/>
                <a:cs typeface="Calibri"/>
                <a:sym typeface="Calibri"/>
              </a:rPr>
              <a:t> </a:t>
            </a:r>
            <a:endParaRPr/>
          </a:p>
        </p:txBody>
      </p:sp>
      <p:sp>
        <p:nvSpPr>
          <p:cNvPr id="305" name="Google Shape;305;p30"/>
          <p:cNvSpPr txBox="1"/>
          <p:nvPr/>
        </p:nvSpPr>
        <p:spPr>
          <a:xfrm>
            <a:off x="380600" y="5130050"/>
            <a:ext cx="4710000" cy="8640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06" name="Google Shape;306;p30"/>
          <p:cNvSpPr txBox="1"/>
          <p:nvPr/>
        </p:nvSpPr>
        <p:spPr>
          <a:xfrm>
            <a:off x="5338375" y="5062152"/>
            <a:ext cx="980073"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000"/>
              <a:buFont typeface="Century Gothic"/>
              <a:buNone/>
            </a:pPr>
            <a:r>
              <a:rPr lang="en-US" sz="2000" b="1" i="0" u="none" strike="noStrike" cap="none">
                <a:solidFill>
                  <a:srgbClr val="3F3F3F"/>
                </a:solidFill>
                <a:latin typeface="Century Gothic"/>
                <a:ea typeface="Century Gothic"/>
                <a:cs typeface="Century Gothic"/>
                <a:sym typeface="Century Gothic"/>
              </a:rPr>
              <a:t>1995</a:t>
            </a:r>
            <a:endParaRPr sz="2000" b="1" i="0" u="none" strike="noStrike" cap="none">
              <a:solidFill>
                <a:srgbClr val="3F3F3F"/>
              </a:solidFill>
              <a:latin typeface="Century Gothic"/>
              <a:ea typeface="Century Gothic"/>
              <a:cs typeface="Century Gothic"/>
              <a:sym typeface="Century Gothic"/>
            </a:endParaRPr>
          </a:p>
        </p:txBody>
      </p:sp>
      <p:sp>
        <p:nvSpPr>
          <p:cNvPr id="307" name="Google Shape;307;p30"/>
          <p:cNvSpPr txBox="1"/>
          <p:nvPr/>
        </p:nvSpPr>
        <p:spPr>
          <a:xfrm>
            <a:off x="1219100" y="4012938"/>
            <a:ext cx="3033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000"/>
              <a:buFont typeface="Century Gothic"/>
              <a:buNone/>
            </a:pPr>
            <a:r>
              <a:rPr lang="en-US" sz="3000" b="1" i="0" u="none" strike="noStrike" cap="none">
                <a:solidFill>
                  <a:srgbClr val="3F3F3F"/>
                </a:solidFill>
                <a:latin typeface="Century Gothic"/>
                <a:ea typeface="Century Gothic"/>
                <a:cs typeface="Century Gothic"/>
                <a:sym typeface="Century Gothic"/>
              </a:rPr>
              <a:t>NDVI Change</a:t>
            </a:r>
            <a:endParaRPr sz="3000" b="1" i="0" u="none" strike="noStrike" cap="none">
              <a:solidFill>
                <a:srgbClr val="3F3F3F"/>
              </a:solidFill>
              <a:latin typeface="Century Gothic"/>
              <a:ea typeface="Century Gothic"/>
              <a:cs typeface="Century Gothic"/>
              <a:sym typeface="Century Gothic"/>
            </a:endParaRPr>
          </a:p>
        </p:txBody>
      </p:sp>
      <p:sp>
        <p:nvSpPr>
          <p:cNvPr id="308" name="Google Shape;308;p30"/>
          <p:cNvSpPr txBox="1"/>
          <p:nvPr/>
        </p:nvSpPr>
        <p:spPr>
          <a:xfrm>
            <a:off x="6666320" y="3995984"/>
            <a:ext cx="2398418"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Century Gothic"/>
              <a:buNone/>
            </a:pPr>
            <a:r>
              <a:rPr lang="en-US" sz="2000" b="1" i="0" u="none" strike="noStrike" cap="none">
                <a:solidFill>
                  <a:schemeClr val="lt1"/>
                </a:solidFill>
                <a:latin typeface="Century Gothic"/>
                <a:ea typeface="Century Gothic"/>
                <a:cs typeface="Century Gothic"/>
                <a:sym typeface="Century Gothic"/>
              </a:rPr>
              <a:t>NDVI ‘Historic’</a:t>
            </a:r>
            <a:endParaRPr sz="2000" b="1" i="0" u="none" strike="noStrike" cap="none">
              <a:solidFill>
                <a:schemeClr val="lt1"/>
              </a:solidFill>
              <a:latin typeface="Century Gothic"/>
              <a:ea typeface="Century Gothic"/>
              <a:cs typeface="Century Gothic"/>
              <a:sym typeface="Century Gothic"/>
            </a:endParaRPr>
          </a:p>
        </p:txBody>
      </p:sp>
      <p:sp>
        <p:nvSpPr>
          <p:cNvPr id="309" name="Google Shape;309;p30"/>
          <p:cNvSpPr txBox="1"/>
          <p:nvPr/>
        </p:nvSpPr>
        <p:spPr>
          <a:xfrm>
            <a:off x="10389633" y="4559063"/>
            <a:ext cx="1555102" cy="570977"/>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High: 0.793</a:t>
            </a:r>
            <a:endParaRPr sz="1867" b="1">
              <a:solidFill>
                <a:schemeClr val="lt1"/>
              </a:solidFill>
              <a:latin typeface="Century Gothic"/>
              <a:ea typeface="Century Gothic"/>
              <a:cs typeface="Century Gothic"/>
              <a:sym typeface="Century Gothic"/>
            </a:endParaRPr>
          </a:p>
        </p:txBody>
      </p:sp>
      <p:sp>
        <p:nvSpPr>
          <p:cNvPr id="310" name="Google Shape;310;p30"/>
          <p:cNvSpPr txBox="1"/>
          <p:nvPr/>
        </p:nvSpPr>
        <p:spPr>
          <a:xfrm>
            <a:off x="10419340" y="6140116"/>
            <a:ext cx="1555102" cy="570977"/>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Low: -0.805</a:t>
            </a:r>
            <a:endParaRPr sz="1867" b="1">
              <a:solidFill>
                <a:schemeClr val="lt1"/>
              </a:solidFill>
              <a:latin typeface="Century Gothic"/>
              <a:ea typeface="Century Gothic"/>
              <a:cs typeface="Century Gothic"/>
              <a:sym typeface="Century Gothic"/>
            </a:endParaRPr>
          </a:p>
        </p:txBody>
      </p:sp>
      <p:sp>
        <p:nvSpPr>
          <p:cNvPr id="311" name="Google Shape;311;p30"/>
          <p:cNvSpPr txBox="1"/>
          <p:nvPr/>
        </p:nvSpPr>
        <p:spPr>
          <a:xfrm>
            <a:off x="217801" y="1046257"/>
            <a:ext cx="2004404" cy="44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NDVI ‘Current’</a:t>
            </a:r>
            <a:endParaRPr sz="1867" b="1">
              <a:solidFill>
                <a:schemeClr val="lt1"/>
              </a:solidFill>
              <a:latin typeface="Century Gothic"/>
              <a:ea typeface="Century Gothic"/>
              <a:cs typeface="Century Gothic"/>
              <a:sym typeface="Century Gothic"/>
            </a:endParaRPr>
          </a:p>
        </p:txBody>
      </p:sp>
      <p:pic>
        <p:nvPicPr>
          <p:cNvPr id="312" name="Google Shape;312;p30"/>
          <p:cNvPicPr preferRelativeResize="0"/>
          <p:nvPr/>
        </p:nvPicPr>
        <p:blipFill rotWithShape="1">
          <a:blip r:embed="rId6">
            <a:alphaModFix/>
          </a:blip>
          <a:srcRect l="4201" t="6755" r="1137" b="6993"/>
          <a:stretch/>
        </p:blipFill>
        <p:spPr>
          <a:xfrm>
            <a:off x="6566334" y="911276"/>
            <a:ext cx="5340442" cy="2834640"/>
          </a:xfrm>
          <a:prstGeom prst="rect">
            <a:avLst/>
          </a:prstGeom>
          <a:noFill/>
          <a:ln>
            <a:noFill/>
          </a:ln>
        </p:spPr>
      </p:pic>
      <p:pic>
        <p:nvPicPr>
          <p:cNvPr id="313" name="Google Shape;313;p30"/>
          <p:cNvPicPr preferRelativeResize="0"/>
          <p:nvPr/>
        </p:nvPicPr>
        <p:blipFill rotWithShape="1">
          <a:blip r:embed="rId7">
            <a:alphaModFix/>
          </a:blip>
          <a:srcRect l="48044" t="63892" r="44989" b="28672"/>
          <a:stretch/>
        </p:blipFill>
        <p:spPr>
          <a:xfrm>
            <a:off x="10252502" y="1689023"/>
            <a:ext cx="189199" cy="1826097"/>
          </a:xfrm>
          <a:prstGeom prst="rect">
            <a:avLst/>
          </a:prstGeom>
          <a:noFill/>
          <a:ln>
            <a:noFill/>
          </a:ln>
        </p:spPr>
      </p:pic>
      <p:sp>
        <p:nvSpPr>
          <p:cNvPr id="314" name="Google Shape;314;p30"/>
          <p:cNvSpPr txBox="1"/>
          <p:nvPr/>
        </p:nvSpPr>
        <p:spPr>
          <a:xfrm>
            <a:off x="10347101" y="1552491"/>
            <a:ext cx="1593251" cy="44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High: 0.734</a:t>
            </a:r>
            <a:endParaRPr sz="1867" b="1">
              <a:solidFill>
                <a:schemeClr val="lt1"/>
              </a:solidFill>
              <a:latin typeface="Century Gothic"/>
              <a:ea typeface="Century Gothic"/>
              <a:cs typeface="Century Gothic"/>
              <a:sym typeface="Century Gothic"/>
            </a:endParaRPr>
          </a:p>
        </p:txBody>
      </p:sp>
      <p:sp>
        <p:nvSpPr>
          <p:cNvPr id="315" name="Google Shape;315;p30"/>
          <p:cNvSpPr txBox="1"/>
          <p:nvPr/>
        </p:nvSpPr>
        <p:spPr>
          <a:xfrm>
            <a:off x="10359301" y="3118935"/>
            <a:ext cx="1663451" cy="44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Low: -0.367</a:t>
            </a:r>
            <a:endParaRPr sz="1867" b="1">
              <a:solidFill>
                <a:schemeClr val="lt1"/>
              </a:solidFill>
              <a:latin typeface="Century Gothic"/>
              <a:ea typeface="Century Gothic"/>
              <a:cs typeface="Century Gothic"/>
              <a:sym typeface="Century Gothic"/>
            </a:endParaRPr>
          </a:p>
        </p:txBody>
      </p:sp>
      <p:sp>
        <p:nvSpPr>
          <p:cNvPr id="316" name="Google Shape;316;p30"/>
          <p:cNvSpPr txBox="1"/>
          <p:nvPr/>
        </p:nvSpPr>
        <p:spPr>
          <a:xfrm>
            <a:off x="10104227" y="1233827"/>
            <a:ext cx="1509200" cy="44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dirty="0">
                <a:solidFill>
                  <a:schemeClr val="lt1"/>
                </a:solidFill>
                <a:latin typeface="Century Gothic"/>
                <a:ea typeface="Century Gothic"/>
                <a:cs typeface="Century Gothic"/>
                <a:sym typeface="Century Gothic"/>
              </a:rPr>
              <a:t>NDVI</a:t>
            </a:r>
            <a:endParaRPr sz="1867" b="1" dirty="0">
              <a:solidFill>
                <a:schemeClr val="lt1"/>
              </a:solidFill>
              <a:latin typeface="Century Gothic"/>
              <a:ea typeface="Century Gothic"/>
              <a:cs typeface="Century Gothic"/>
              <a:sym typeface="Century Gothic"/>
            </a:endParaRPr>
          </a:p>
        </p:txBody>
      </p:sp>
      <p:sp>
        <p:nvSpPr>
          <p:cNvPr id="317" name="Google Shape;317;p30"/>
          <p:cNvSpPr txBox="1"/>
          <p:nvPr/>
        </p:nvSpPr>
        <p:spPr>
          <a:xfrm>
            <a:off x="6655687" y="960288"/>
            <a:ext cx="2004404" cy="44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NDVI ‘Current’</a:t>
            </a:r>
            <a:endParaRPr sz="1867" b="1">
              <a:solidFill>
                <a:schemeClr val="lt1"/>
              </a:solidFill>
              <a:latin typeface="Century Gothic"/>
              <a:ea typeface="Century Gothic"/>
              <a:cs typeface="Century Gothic"/>
              <a:sym typeface="Century Gothic"/>
            </a:endParaRPr>
          </a:p>
        </p:txBody>
      </p:sp>
      <p:sp>
        <p:nvSpPr>
          <p:cNvPr id="318" name="Google Shape;318;p30"/>
          <p:cNvSpPr txBox="1"/>
          <p:nvPr/>
        </p:nvSpPr>
        <p:spPr>
          <a:xfrm>
            <a:off x="5338375" y="2278525"/>
            <a:ext cx="1905931"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000"/>
              <a:buFont typeface="Century Gothic"/>
              <a:buNone/>
            </a:pPr>
            <a:r>
              <a:rPr lang="en-US" sz="2000" b="1" i="0" u="none" strike="noStrike" cap="none">
                <a:solidFill>
                  <a:srgbClr val="3F3F3F"/>
                </a:solidFill>
                <a:latin typeface="Century Gothic"/>
                <a:ea typeface="Century Gothic"/>
                <a:cs typeface="Century Gothic"/>
                <a:sym typeface="Century Gothic"/>
              </a:rPr>
              <a:t>2016</a:t>
            </a:r>
            <a:endParaRPr sz="2000" b="1" i="0" u="none" strike="noStrike" cap="none">
              <a:solidFill>
                <a:srgbClr val="3F3F3F"/>
              </a:solidFill>
              <a:latin typeface="Century Gothic"/>
              <a:ea typeface="Century Gothic"/>
              <a:cs typeface="Century Gothic"/>
              <a:sym typeface="Century Gothic"/>
            </a:endParaRPr>
          </a:p>
        </p:txBody>
      </p:sp>
      <p:pic>
        <p:nvPicPr>
          <p:cNvPr id="319" name="Google Shape;319;p30"/>
          <p:cNvPicPr preferRelativeResize="0"/>
          <p:nvPr/>
        </p:nvPicPr>
        <p:blipFill rotWithShape="1">
          <a:blip r:embed="rId7">
            <a:alphaModFix/>
          </a:blip>
          <a:srcRect l="48044" t="63892" r="44989" b="28672"/>
          <a:stretch/>
        </p:blipFill>
        <p:spPr>
          <a:xfrm>
            <a:off x="10284401" y="4685183"/>
            <a:ext cx="189199" cy="1826097"/>
          </a:xfrm>
          <a:prstGeom prst="rect">
            <a:avLst/>
          </a:prstGeom>
          <a:noFill/>
          <a:ln>
            <a:noFill/>
          </a:ln>
        </p:spPr>
      </p:pic>
      <p:sp>
        <p:nvSpPr>
          <p:cNvPr id="320" name="Google Shape;320;p30"/>
          <p:cNvSpPr txBox="1"/>
          <p:nvPr/>
        </p:nvSpPr>
        <p:spPr>
          <a:xfrm>
            <a:off x="10151535" y="4208950"/>
            <a:ext cx="1509200" cy="44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67" b="1">
                <a:solidFill>
                  <a:schemeClr val="lt1"/>
                </a:solidFill>
                <a:latin typeface="Century Gothic"/>
                <a:ea typeface="Century Gothic"/>
                <a:cs typeface="Century Gothic"/>
                <a:sym typeface="Century Gothic"/>
              </a:rPr>
              <a:t>NDVI</a:t>
            </a:r>
            <a:endParaRPr sz="1867" b="1">
              <a:solidFill>
                <a:schemeClr val="lt1"/>
              </a:solidFill>
              <a:latin typeface="Century Gothic"/>
              <a:ea typeface="Century Gothic"/>
              <a:cs typeface="Century Gothic"/>
              <a:sym typeface="Century Gothic"/>
            </a:endParaRP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b="36490"/>
          <a:stretch/>
        </p:blipFill>
        <p:spPr>
          <a:xfrm>
            <a:off x="6666320" y="3602790"/>
            <a:ext cx="838584" cy="105851"/>
          </a:xfrm>
          <a:prstGeom prst="rect">
            <a:avLst/>
          </a:prstGeom>
        </p:spPr>
      </p:pic>
      <p:sp>
        <p:nvSpPr>
          <p:cNvPr id="22" name="TextBox 21"/>
          <p:cNvSpPr txBox="1"/>
          <p:nvPr/>
        </p:nvSpPr>
        <p:spPr>
          <a:xfrm>
            <a:off x="6576966" y="3431603"/>
            <a:ext cx="1484467" cy="215444"/>
          </a:xfrm>
          <a:prstGeom prst="rect">
            <a:avLst/>
          </a:prstGeom>
          <a:noFill/>
        </p:spPr>
        <p:txBody>
          <a:bodyPr wrap="square" rtlCol="0">
            <a:spAutoFit/>
          </a:bodyPr>
          <a:lstStyle/>
          <a:p>
            <a:r>
              <a:rPr lang="en-US" sz="800" dirty="0" smtClean="0">
                <a:solidFill>
                  <a:schemeClr val="bg1">
                    <a:lumMod val="65000"/>
                  </a:schemeClr>
                </a:solidFill>
                <a:latin typeface="Century Gothic" panose="020B0502020202020204" pitchFamily="34" charset="0"/>
              </a:rPr>
              <a:t>0           </a:t>
            </a:r>
            <a:r>
              <a:rPr lang="en-US" sz="800" dirty="0">
                <a:solidFill>
                  <a:schemeClr val="bg1">
                    <a:lumMod val="65000"/>
                  </a:schemeClr>
                </a:solidFill>
                <a:latin typeface="Century Gothic" panose="020B0502020202020204" pitchFamily="34" charset="0"/>
              </a:rPr>
              <a:t>2</a:t>
            </a:r>
            <a:r>
              <a:rPr lang="en-US" sz="800" dirty="0" smtClean="0">
                <a:solidFill>
                  <a:schemeClr val="bg1">
                    <a:lumMod val="65000"/>
                  </a:schemeClr>
                </a:solidFill>
                <a:latin typeface="Century Gothic" panose="020B0502020202020204" pitchFamily="34" charset="0"/>
              </a:rPr>
              <a:t>0          40 Miles</a:t>
            </a:r>
            <a:endParaRPr lang="en-US" sz="800" dirty="0">
              <a:solidFill>
                <a:schemeClr val="bg1">
                  <a:lumMod val="65000"/>
                </a:schemeClr>
              </a:solidFill>
              <a:latin typeface="Century Gothic" panose="020B0502020202020204" pitchFamily="34" charset="0"/>
            </a:endParaRPr>
          </a:p>
        </p:txBody>
      </p:sp>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b="36490"/>
          <a:stretch/>
        </p:blipFill>
        <p:spPr>
          <a:xfrm>
            <a:off x="6648501" y="6574745"/>
            <a:ext cx="838584" cy="105851"/>
          </a:xfrm>
          <a:prstGeom prst="rect">
            <a:avLst/>
          </a:prstGeom>
        </p:spPr>
      </p:pic>
      <p:sp>
        <p:nvSpPr>
          <p:cNvPr id="24" name="TextBox 23"/>
          <p:cNvSpPr txBox="1"/>
          <p:nvPr/>
        </p:nvSpPr>
        <p:spPr>
          <a:xfrm>
            <a:off x="6559147" y="6403558"/>
            <a:ext cx="1502285" cy="215444"/>
          </a:xfrm>
          <a:prstGeom prst="rect">
            <a:avLst/>
          </a:prstGeom>
          <a:noFill/>
        </p:spPr>
        <p:txBody>
          <a:bodyPr wrap="square" rtlCol="0">
            <a:spAutoFit/>
          </a:bodyPr>
          <a:lstStyle/>
          <a:p>
            <a:r>
              <a:rPr lang="en-US" sz="800" dirty="0" smtClean="0">
                <a:solidFill>
                  <a:schemeClr val="bg1">
                    <a:lumMod val="65000"/>
                  </a:schemeClr>
                </a:solidFill>
                <a:latin typeface="Century Gothic" panose="020B0502020202020204" pitchFamily="34" charset="0"/>
              </a:rPr>
              <a:t>0           </a:t>
            </a:r>
            <a:r>
              <a:rPr lang="en-US" sz="800" dirty="0">
                <a:solidFill>
                  <a:schemeClr val="bg1">
                    <a:lumMod val="65000"/>
                  </a:schemeClr>
                </a:solidFill>
                <a:latin typeface="Century Gothic" panose="020B0502020202020204" pitchFamily="34" charset="0"/>
              </a:rPr>
              <a:t>2</a:t>
            </a:r>
            <a:r>
              <a:rPr lang="en-US" sz="800" dirty="0" smtClean="0">
                <a:solidFill>
                  <a:schemeClr val="bg1">
                    <a:lumMod val="65000"/>
                  </a:schemeClr>
                </a:solidFill>
                <a:latin typeface="Century Gothic" panose="020B0502020202020204" pitchFamily="34" charset="0"/>
              </a:rPr>
              <a:t>0          40 Miles</a:t>
            </a:r>
            <a:endParaRPr lang="en-US" sz="800" dirty="0">
              <a:solidFill>
                <a:schemeClr val="bg1">
                  <a:lumMod val="6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1921</Words>
  <Application>Microsoft Office PowerPoint</Application>
  <PresentationFormat>Widescreen</PresentationFormat>
  <Paragraphs>252</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Webdings</vt:lpstr>
      <vt:lpstr>Garamond</vt:lpstr>
      <vt:lpstr>Century Gothic</vt:lpstr>
      <vt:lpstr>Arimo</vt:lpstr>
      <vt:lpstr>Calibri</vt:lpstr>
      <vt:lpstr>Palatino Linotype</vt:lpstr>
      <vt:lpstr>Office Theme</vt:lpstr>
      <vt:lpstr>Office Theme</vt:lpstr>
      <vt:lpstr>PowerPoint Presentation</vt:lpstr>
      <vt:lpstr>Acknowledgements</vt:lpstr>
      <vt:lpstr>Community Concerns</vt:lpstr>
      <vt:lpstr>Study Area and Project Partner</vt:lpstr>
      <vt:lpstr>Objectives</vt:lpstr>
      <vt:lpstr>Land Cover Classification</vt:lpstr>
      <vt:lpstr>Land Cover Classification</vt:lpstr>
      <vt:lpstr>Classification Change Detection</vt:lpstr>
      <vt:lpstr>NDVI Change Detection</vt:lpstr>
      <vt:lpstr>NDVI Change Detection</vt:lpstr>
      <vt:lpstr>Fire Risk Analysis</vt:lpstr>
      <vt:lpstr>Fire Risk</vt:lpstr>
      <vt:lpstr>Land Cover &amp; Fire Risk</vt:lpstr>
      <vt:lpstr>Conclusions &amp; Future 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Hess, Katherine A. (GSFC-6170)[DEVELOP]</cp:lastModifiedBy>
  <cp:revision>12</cp:revision>
  <dcterms:modified xsi:type="dcterms:W3CDTF">2018-08-07T19:27:11Z</dcterms:modified>
</cp:coreProperties>
</file>