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76" r:id="rId2"/>
    <p:sldId id="293" r:id="rId3"/>
    <p:sldId id="284" r:id="rId4"/>
    <p:sldId id="300" r:id="rId5"/>
    <p:sldId id="299" r:id="rId6"/>
    <p:sldId id="301" r:id="rId7"/>
    <p:sldId id="312" r:id="rId8"/>
    <p:sldId id="307" r:id="rId9"/>
    <p:sldId id="308" r:id="rId10"/>
    <p:sldId id="309" r:id="rId11"/>
    <p:sldId id="311" r:id="rId12"/>
    <p:sldId id="310" r:id="rId13"/>
    <p:sldId id="302" r:id="rId14"/>
    <p:sldId id="303" r:id="rId15"/>
    <p:sldId id="313" r:id="rId16"/>
    <p:sldId id="304" r:id="rId17"/>
    <p:sldId id="305" r:id="rId18"/>
    <p:sldId id="306" r:id="rId19"/>
    <p:sldId id="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rcedes Bartkovich" initials="MB" lastIdx="10" clrIdx="6"/>
  <p:cmAuthor id="1" name="Emily Gotschalk" initials="EJG" lastIdx="3" clrIdx="0">
    <p:extLst/>
  </p:cmAuthor>
  <p:cmAuthor id="8" name="Rousseau, Nick J (329D-Affiliate)" initials="RNJ(" lastIdx="1" clrIdx="7">
    <p:extLst/>
  </p:cmAuthor>
  <p:cmAuthor id="2" name="Emily Gotschalk" initials="EJG [2]" lastIdx="1" clrIdx="1">
    <p:extLst/>
  </p:cmAuthor>
  <p:cmAuthor id="9" name="Clayton, Amanda L. (LARC-E3)[SSAI DEVELOP]" initials="CAL(D" lastIdx="1" clrIdx="8">
    <p:extLst/>
  </p:cmAuthor>
  <p:cmAuthor id="3" name="Emily Gotschalk" initials="EJG [3]" lastIdx="1" clrIdx="2">
    <p:extLst/>
  </p:cmAuthor>
  <p:cmAuthor id="10" name="Johnson, Kimberly B. (LARC-E3)[SSAI DEVELOP]" initials="JKB(D" lastIdx="1" clrIdx="9">
    <p:extLst>
      <p:ext uri="{19B8F6BF-5375-455C-9EA6-DF929625EA0E}">
        <p15:presenceInfo xmlns:p15="http://schemas.microsoft.com/office/powerpoint/2012/main" userId="S-1-5-21-330711430-3775241029-4075259233-799173" providerId="AD"/>
      </p:ext>
    </p:extLst>
  </p:cmAuthor>
  <p:cmAuthor id="4" name="Emily Gotschalk" initials="EJG [4]" lastIdx="1" clrIdx="3">
    <p:extLst/>
  </p:cmAuthor>
  <p:cmAuthor id="5" name="Emily Gotschalk" initials="EJG [5]" lastIdx="1" clrIdx="4">
    <p:extLst/>
  </p:cmAuthor>
  <p:cmAuthor id="6" name="Emily Gotschalk" initials="EJG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9"/>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23" autoAdjust="0"/>
    <p:restoredTop sz="89014" autoAdjust="0"/>
  </p:normalViewPr>
  <p:slideViewPr>
    <p:cSldViewPr snapToGrid="0">
      <p:cViewPr varScale="1">
        <p:scale>
          <a:sx n="88" d="100"/>
          <a:sy n="88" d="100"/>
        </p:scale>
        <p:origin x="84" y="168"/>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732C6E-B7B5-4E15-9E7E-D649DF95C266}" type="doc">
      <dgm:prSet loTypeId="urn:microsoft.com/office/officeart/2005/8/layout/process1" loCatId="process" qsTypeId="urn:microsoft.com/office/officeart/2005/8/quickstyle/simple1" qsCatId="simple" csTypeId="urn:microsoft.com/office/officeart/2005/8/colors/accent1_2" csCatId="accent1" phldr="1"/>
      <dgm:spPr/>
    </dgm:pt>
    <dgm:pt modelId="{B1499072-981D-4C82-B56B-9B4D5C532A34}">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bg2">
                  <a:lumMod val="50000"/>
                </a:schemeClr>
              </a:solidFill>
            </a:rPr>
            <a:t>HCP Polygons</a:t>
          </a:r>
          <a:endParaRPr lang="en-US" dirty="0">
            <a:solidFill>
              <a:schemeClr val="bg2">
                <a:lumMod val="50000"/>
              </a:schemeClr>
            </a:solidFill>
          </a:endParaRPr>
        </a:p>
      </dgm:t>
    </dgm:pt>
    <dgm:pt modelId="{B6FE16BC-ADEE-45B4-B4EF-A458EB6B3074}" type="parTrans" cxnId="{F6321D21-F1D7-4561-914B-A8568E2F5423}">
      <dgm:prSet/>
      <dgm:spPr/>
      <dgm:t>
        <a:bodyPr/>
        <a:lstStyle/>
        <a:p>
          <a:endParaRPr lang="en-US"/>
        </a:p>
      </dgm:t>
    </dgm:pt>
    <dgm:pt modelId="{E47855AC-CECC-4703-A16A-19777D9B01FC}" type="sibTrans" cxnId="{F6321D21-F1D7-4561-914B-A8568E2F5423}">
      <dgm:prSet/>
      <dgm:spPr>
        <a:solidFill>
          <a:schemeClr val="accent2"/>
        </a:solidFill>
        <a:ln>
          <a:solidFill>
            <a:schemeClr val="accent2"/>
          </a:solidFill>
        </a:ln>
      </dgm:spPr>
      <dgm:t>
        <a:bodyPr/>
        <a:lstStyle/>
        <a:p>
          <a:endParaRPr lang="en-US"/>
        </a:p>
      </dgm:t>
    </dgm:pt>
    <dgm:pt modelId="{E2845FB5-DC2C-4E18-B2BE-8CD544E2ADA7}">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tx1"/>
              </a:solidFill>
            </a:rPr>
            <a:t>Google Earth Engine API</a:t>
          </a:r>
          <a:endParaRPr lang="en-US" dirty="0">
            <a:solidFill>
              <a:schemeClr val="tx1"/>
            </a:solidFill>
          </a:endParaRPr>
        </a:p>
      </dgm:t>
    </dgm:pt>
    <dgm:pt modelId="{D4C31600-4D30-4BB4-BF68-D362A0C5CB89}" type="parTrans" cxnId="{FFBCDDA6-1C2B-46EC-9D94-77BA6CC46FEA}">
      <dgm:prSet/>
      <dgm:spPr/>
      <dgm:t>
        <a:bodyPr/>
        <a:lstStyle/>
        <a:p>
          <a:endParaRPr lang="en-US"/>
        </a:p>
      </dgm:t>
    </dgm:pt>
    <dgm:pt modelId="{13A547D4-5C83-4200-A592-C331485EF150}" type="sibTrans" cxnId="{FFBCDDA6-1C2B-46EC-9D94-77BA6CC46FEA}">
      <dgm:prSet/>
      <dgm:spPr>
        <a:solidFill>
          <a:schemeClr val="accent2"/>
        </a:solidFill>
        <a:ln>
          <a:solidFill>
            <a:schemeClr val="accent2"/>
          </a:solidFill>
        </a:ln>
      </dgm:spPr>
      <dgm:t>
        <a:bodyPr/>
        <a:lstStyle/>
        <a:p>
          <a:endParaRPr lang="en-US"/>
        </a:p>
      </dgm:t>
    </dgm:pt>
    <dgm:pt modelId="{0F8B6989-D4C0-4D85-83A4-9412498B7304}">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tx1"/>
              </a:solidFill>
            </a:rPr>
            <a:t>Land Use Change Identification</a:t>
          </a:r>
          <a:endParaRPr lang="en-US" dirty="0">
            <a:solidFill>
              <a:schemeClr val="tx1"/>
            </a:solidFill>
          </a:endParaRPr>
        </a:p>
      </dgm:t>
    </dgm:pt>
    <dgm:pt modelId="{BAB8E7F2-8DD2-4B98-8727-36766C802899}" type="parTrans" cxnId="{ADBD830A-8AC8-4C34-B5D9-79FAFE355208}">
      <dgm:prSet/>
      <dgm:spPr/>
      <dgm:t>
        <a:bodyPr/>
        <a:lstStyle/>
        <a:p>
          <a:endParaRPr lang="en-US"/>
        </a:p>
      </dgm:t>
    </dgm:pt>
    <dgm:pt modelId="{C070818E-DEAE-4FE0-BC5E-06566638401B}" type="sibTrans" cxnId="{ADBD830A-8AC8-4C34-B5D9-79FAFE355208}">
      <dgm:prSet/>
      <dgm:spPr/>
      <dgm:t>
        <a:bodyPr/>
        <a:lstStyle/>
        <a:p>
          <a:endParaRPr lang="en-US"/>
        </a:p>
      </dgm:t>
    </dgm:pt>
    <dgm:pt modelId="{724DB147-C895-45F4-96E0-52D6C0E156AA}">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bg2">
                  <a:lumMod val="50000"/>
                </a:schemeClr>
              </a:solidFill>
            </a:rPr>
            <a:t>Ancillary Datasets</a:t>
          </a:r>
          <a:endParaRPr lang="en-US" dirty="0">
            <a:solidFill>
              <a:schemeClr val="bg2">
                <a:lumMod val="50000"/>
              </a:schemeClr>
            </a:solidFill>
          </a:endParaRPr>
        </a:p>
      </dgm:t>
    </dgm:pt>
    <dgm:pt modelId="{E04545BA-5407-41CD-B3A9-450F41A1A9DC}" type="sibTrans" cxnId="{6932A7A7-9144-41E1-B556-C98BF708E9AC}">
      <dgm:prSet/>
      <dgm:spPr>
        <a:solidFill>
          <a:schemeClr val="accent2"/>
        </a:solidFill>
        <a:ln>
          <a:solidFill>
            <a:schemeClr val="accent2"/>
          </a:solidFill>
        </a:ln>
      </dgm:spPr>
      <dgm:t>
        <a:bodyPr/>
        <a:lstStyle/>
        <a:p>
          <a:endParaRPr lang="en-US"/>
        </a:p>
      </dgm:t>
    </dgm:pt>
    <dgm:pt modelId="{116EE757-7EC8-4CD0-9E6B-F344707287EC}" type="parTrans" cxnId="{6932A7A7-9144-41E1-B556-C98BF708E9AC}">
      <dgm:prSet/>
      <dgm:spPr/>
      <dgm:t>
        <a:bodyPr/>
        <a:lstStyle/>
        <a:p>
          <a:endParaRPr lang="en-US"/>
        </a:p>
      </dgm:t>
    </dgm:pt>
    <dgm:pt modelId="{C8E22874-45DA-474E-9113-C680C954EAA6}" type="pres">
      <dgm:prSet presAssocID="{B3732C6E-B7B5-4E15-9E7E-D649DF95C266}" presName="Name0" presStyleCnt="0">
        <dgm:presLayoutVars>
          <dgm:dir/>
          <dgm:resizeHandles val="exact"/>
        </dgm:presLayoutVars>
      </dgm:prSet>
      <dgm:spPr/>
    </dgm:pt>
    <dgm:pt modelId="{3A6FF8FC-B943-4F23-A595-DF2A5BFB0594}" type="pres">
      <dgm:prSet presAssocID="{B1499072-981D-4C82-B56B-9B4D5C532A34}" presName="node" presStyleLbl="node1" presStyleIdx="0" presStyleCnt="4" custLinFactNeighborX="4922" custLinFactNeighborY="75881">
        <dgm:presLayoutVars>
          <dgm:bulletEnabled val="1"/>
        </dgm:presLayoutVars>
      </dgm:prSet>
      <dgm:spPr/>
      <dgm:t>
        <a:bodyPr/>
        <a:lstStyle/>
        <a:p>
          <a:endParaRPr lang="en-US"/>
        </a:p>
      </dgm:t>
    </dgm:pt>
    <dgm:pt modelId="{24F82DAB-8DB6-4948-842A-6F64F2C33FF2}" type="pres">
      <dgm:prSet presAssocID="{E47855AC-CECC-4703-A16A-19777D9B01FC}" presName="sibTrans" presStyleLbl="sibTrans2D1" presStyleIdx="0" presStyleCnt="3"/>
      <dgm:spPr/>
      <dgm:t>
        <a:bodyPr/>
        <a:lstStyle/>
        <a:p>
          <a:endParaRPr lang="en-US"/>
        </a:p>
      </dgm:t>
    </dgm:pt>
    <dgm:pt modelId="{6978CAAD-69D8-4926-A53C-99FC3F074B15}" type="pres">
      <dgm:prSet presAssocID="{E47855AC-CECC-4703-A16A-19777D9B01FC}" presName="connectorText" presStyleLbl="sibTrans2D1" presStyleIdx="0" presStyleCnt="3"/>
      <dgm:spPr/>
      <dgm:t>
        <a:bodyPr/>
        <a:lstStyle/>
        <a:p>
          <a:endParaRPr lang="en-US"/>
        </a:p>
      </dgm:t>
    </dgm:pt>
    <dgm:pt modelId="{FB41C63F-A042-46E1-84B0-148C9C58A6C1}" type="pres">
      <dgm:prSet presAssocID="{E2845FB5-DC2C-4E18-B2BE-8CD544E2ADA7}" presName="node" presStyleLbl="node1" presStyleIdx="1" presStyleCnt="4" custLinFactNeighborY="-45130">
        <dgm:presLayoutVars>
          <dgm:bulletEnabled val="1"/>
        </dgm:presLayoutVars>
      </dgm:prSet>
      <dgm:spPr/>
      <dgm:t>
        <a:bodyPr/>
        <a:lstStyle/>
        <a:p>
          <a:endParaRPr lang="en-US"/>
        </a:p>
      </dgm:t>
    </dgm:pt>
    <dgm:pt modelId="{AF3CD1E7-A3CE-4649-80E1-D23FBB8441F2}" type="pres">
      <dgm:prSet presAssocID="{13A547D4-5C83-4200-A592-C331485EF150}" presName="sibTrans" presStyleLbl="sibTrans2D1" presStyleIdx="1" presStyleCnt="3"/>
      <dgm:spPr/>
      <dgm:t>
        <a:bodyPr/>
        <a:lstStyle/>
        <a:p>
          <a:endParaRPr lang="en-US"/>
        </a:p>
      </dgm:t>
    </dgm:pt>
    <dgm:pt modelId="{72A8C62F-1F78-4016-AC6E-6D16878DE8B6}" type="pres">
      <dgm:prSet presAssocID="{13A547D4-5C83-4200-A592-C331485EF150}" presName="connectorText" presStyleLbl="sibTrans2D1" presStyleIdx="1" presStyleCnt="3"/>
      <dgm:spPr/>
      <dgm:t>
        <a:bodyPr/>
        <a:lstStyle/>
        <a:p>
          <a:endParaRPr lang="en-US"/>
        </a:p>
      </dgm:t>
    </dgm:pt>
    <dgm:pt modelId="{783F0D36-4893-4BF6-A4CE-5A613488E4AA}" type="pres">
      <dgm:prSet presAssocID="{724DB147-C895-45F4-96E0-52D6C0E156AA}" presName="node" presStyleLbl="node1" presStyleIdx="2" presStyleCnt="4" custLinFactNeighborY="79112">
        <dgm:presLayoutVars>
          <dgm:bulletEnabled val="1"/>
        </dgm:presLayoutVars>
      </dgm:prSet>
      <dgm:spPr/>
      <dgm:t>
        <a:bodyPr/>
        <a:lstStyle/>
        <a:p>
          <a:endParaRPr lang="en-US"/>
        </a:p>
      </dgm:t>
    </dgm:pt>
    <dgm:pt modelId="{1A47F009-C178-466C-A725-27E2F32ECCF1}" type="pres">
      <dgm:prSet presAssocID="{E04545BA-5407-41CD-B3A9-450F41A1A9DC}" presName="sibTrans" presStyleLbl="sibTrans2D1" presStyleIdx="2" presStyleCnt="3"/>
      <dgm:spPr/>
      <dgm:t>
        <a:bodyPr/>
        <a:lstStyle/>
        <a:p>
          <a:endParaRPr lang="en-US"/>
        </a:p>
      </dgm:t>
    </dgm:pt>
    <dgm:pt modelId="{652B1EE7-85F3-4E7F-A1C6-1C61A5E9C8E0}" type="pres">
      <dgm:prSet presAssocID="{E04545BA-5407-41CD-B3A9-450F41A1A9DC}" presName="connectorText" presStyleLbl="sibTrans2D1" presStyleIdx="2" presStyleCnt="3"/>
      <dgm:spPr/>
      <dgm:t>
        <a:bodyPr/>
        <a:lstStyle/>
        <a:p>
          <a:endParaRPr lang="en-US"/>
        </a:p>
      </dgm:t>
    </dgm:pt>
    <dgm:pt modelId="{6DBF4774-EDDC-461D-8AF8-85929CDF0A0B}" type="pres">
      <dgm:prSet presAssocID="{0F8B6989-D4C0-4D85-83A4-9412498B7304}" presName="node" presStyleLbl="node1" presStyleIdx="3" presStyleCnt="4" custLinFactNeighborY="-43152">
        <dgm:presLayoutVars>
          <dgm:bulletEnabled val="1"/>
        </dgm:presLayoutVars>
      </dgm:prSet>
      <dgm:spPr/>
      <dgm:t>
        <a:bodyPr/>
        <a:lstStyle/>
        <a:p>
          <a:endParaRPr lang="en-US"/>
        </a:p>
      </dgm:t>
    </dgm:pt>
  </dgm:ptLst>
  <dgm:cxnLst>
    <dgm:cxn modelId="{D7DD407F-85DF-494A-B75D-07EEF3415C83}" type="presOf" srcId="{0F8B6989-D4C0-4D85-83A4-9412498B7304}" destId="{6DBF4774-EDDC-461D-8AF8-85929CDF0A0B}" srcOrd="0" destOrd="0" presId="urn:microsoft.com/office/officeart/2005/8/layout/process1"/>
    <dgm:cxn modelId="{BE0E8696-0CBD-4B1D-A837-ADC6F171917B}" type="presOf" srcId="{E04545BA-5407-41CD-B3A9-450F41A1A9DC}" destId="{1A47F009-C178-466C-A725-27E2F32ECCF1}" srcOrd="0" destOrd="0" presId="urn:microsoft.com/office/officeart/2005/8/layout/process1"/>
    <dgm:cxn modelId="{354B1C76-E905-49BF-8661-C156FA514E49}" type="presOf" srcId="{E47855AC-CECC-4703-A16A-19777D9B01FC}" destId="{6978CAAD-69D8-4926-A53C-99FC3F074B15}" srcOrd="1" destOrd="0" presId="urn:microsoft.com/office/officeart/2005/8/layout/process1"/>
    <dgm:cxn modelId="{A4E8746E-0C39-4ED8-9F9B-21A87D23FC03}" type="presOf" srcId="{724DB147-C895-45F4-96E0-52D6C0E156AA}" destId="{783F0D36-4893-4BF6-A4CE-5A613488E4AA}" srcOrd="0" destOrd="0" presId="urn:microsoft.com/office/officeart/2005/8/layout/process1"/>
    <dgm:cxn modelId="{ADBD830A-8AC8-4C34-B5D9-79FAFE355208}" srcId="{B3732C6E-B7B5-4E15-9E7E-D649DF95C266}" destId="{0F8B6989-D4C0-4D85-83A4-9412498B7304}" srcOrd="3" destOrd="0" parTransId="{BAB8E7F2-8DD2-4B98-8727-36766C802899}" sibTransId="{C070818E-DEAE-4FE0-BC5E-06566638401B}"/>
    <dgm:cxn modelId="{4EB0A53C-9E66-4DEA-BA68-3B80B9F30445}" type="presOf" srcId="{B1499072-981D-4C82-B56B-9B4D5C532A34}" destId="{3A6FF8FC-B943-4F23-A595-DF2A5BFB0594}" srcOrd="0" destOrd="0" presId="urn:microsoft.com/office/officeart/2005/8/layout/process1"/>
    <dgm:cxn modelId="{ED7BC19B-36F0-4147-B468-507D2CD5F1E5}" type="presOf" srcId="{13A547D4-5C83-4200-A592-C331485EF150}" destId="{AF3CD1E7-A3CE-4649-80E1-D23FBB8441F2}" srcOrd="0" destOrd="0" presId="urn:microsoft.com/office/officeart/2005/8/layout/process1"/>
    <dgm:cxn modelId="{2DD753FC-504E-45D3-8C76-B8139E188608}" type="presOf" srcId="{E2845FB5-DC2C-4E18-B2BE-8CD544E2ADA7}" destId="{FB41C63F-A042-46E1-84B0-148C9C58A6C1}" srcOrd="0" destOrd="0" presId="urn:microsoft.com/office/officeart/2005/8/layout/process1"/>
    <dgm:cxn modelId="{F6321D21-F1D7-4561-914B-A8568E2F5423}" srcId="{B3732C6E-B7B5-4E15-9E7E-D649DF95C266}" destId="{B1499072-981D-4C82-B56B-9B4D5C532A34}" srcOrd="0" destOrd="0" parTransId="{B6FE16BC-ADEE-45B4-B4EF-A458EB6B3074}" sibTransId="{E47855AC-CECC-4703-A16A-19777D9B01FC}"/>
    <dgm:cxn modelId="{0899DD40-D987-4033-920B-A99C49267F96}" type="presOf" srcId="{B3732C6E-B7B5-4E15-9E7E-D649DF95C266}" destId="{C8E22874-45DA-474E-9113-C680C954EAA6}" srcOrd="0" destOrd="0" presId="urn:microsoft.com/office/officeart/2005/8/layout/process1"/>
    <dgm:cxn modelId="{FFBCDDA6-1C2B-46EC-9D94-77BA6CC46FEA}" srcId="{B3732C6E-B7B5-4E15-9E7E-D649DF95C266}" destId="{E2845FB5-DC2C-4E18-B2BE-8CD544E2ADA7}" srcOrd="1" destOrd="0" parTransId="{D4C31600-4D30-4BB4-BF68-D362A0C5CB89}" sibTransId="{13A547D4-5C83-4200-A592-C331485EF150}"/>
    <dgm:cxn modelId="{A4FF1F63-31B8-457D-9A56-DC55FDE3818A}" type="presOf" srcId="{E47855AC-CECC-4703-A16A-19777D9B01FC}" destId="{24F82DAB-8DB6-4948-842A-6F64F2C33FF2}" srcOrd="0" destOrd="0" presId="urn:microsoft.com/office/officeart/2005/8/layout/process1"/>
    <dgm:cxn modelId="{B14D446D-7C65-45CD-9499-54C852928130}" type="presOf" srcId="{13A547D4-5C83-4200-A592-C331485EF150}" destId="{72A8C62F-1F78-4016-AC6E-6D16878DE8B6}" srcOrd="1" destOrd="0" presId="urn:microsoft.com/office/officeart/2005/8/layout/process1"/>
    <dgm:cxn modelId="{43A90843-BA20-4B7B-85EA-E035ED6E7317}" type="presOf" srcId="{E04545BA-5407-41CD-B3A9-450F41A1A9DC}" destId="{652B1EE7-85F3-4E7F-A1C6-1C61A5E9C8E0}" srcOrd="1" destOrd="0" presId="urn:microsoft.com/office/officeart/2005/8/layout/process1"/>
    <dgm:cxn modelId="{6932A7A7-9144-41E1-B556-C98BF708E9AC}" srcId="{B3732C6E-B7B5-4E15-9E7E-D649DF95C266}" destId="{724DB147-C895-45F4-96E0-52D6C0E156AA}" srcOrd="2" destOrd="0" parTransId="{116EE757-7EC8-4CD0-9E6B-F344707287EC}" sibTransId="{E04545BA-5407-41CD-B3A9-450F41A1A9DC}"/>
    <dgm:cxn modelId="{3D70A30A-AC33-4301-B271-DD90EF7AD783}" type="presParOf" srcId="{C8E22874-45DA-474E-9113-C680C954EAA6}" destId="{3A6FF8FC-B943-4F23-A595-DF2A5BFB0594}" srcOrd="0" destOrd="0" presId="urn:microsoft.com/office/officeart/2005/8/layout/process1"/>
    <dgm:cxn modelId="{E754BA47-130F-4322-8FDC-35302BFF6449}" type="presParOf" srcId="{C8E22874-45DA-474E-9113-C680C954EAA6}" destId="{24F82DAB-8DB6-4948-842A-6F64F2C33FF2}" srcOrd="1" destOrd="0" presId="urn:microsoft.com/office/officeart/2005/8/layout/process1"/>
    <dgm:cxn modelId="{F7B5B541-134D-4DFE-8DEF-8F51B05FBC57}" type="presParOf" srcId="{24F82DAB-8DB6-4948-842A-6F64F2C33FF2}" destId="{6978CAAD-69D8-4926-A53C-99FC3F074B15}" srcOrd="0" destOrd="0" presId="urn:microsoft.com/office/officeart/2005/8/layout/process1"/>
    <dgm:cxn modelId="{E4562B0B-DCAE-4093-AF4A-B1C83F746D18}" type="presParOf" srcId="{C8E22874-45DA-474E-9113-C680C954EAA6}" destId="{FB41C63F-A042-46E1-84B0-148C9C58A6C1}" srcOrd="2" destOrd="0" presId="urn:microsoft.com/office/officeart/2005/8/layout/process1"/>
    <dgm:cxn modelId="{FAAF8471-C4D0-4D12-B36F-C42E277B0B56}" type="presParOf" srcId="{C8E22874-45DA-474E-9113-C680C954EAA6}" destId="{AF3CD1E7-A3CE-4649-80E1-D23FBB8441F2}" srcOrd="3" destOrd="0" presId="urn:microsoft.com/office/officeart/2005/8/layout/process1"/>
    <dgm:cxn modelId="{93ABB0C3-D014-4B78-98E3-45D22C813D12}" type="presParOf" srcId="{AF3CD1E7-A3CE-4649-80E1-D23FBB8441F2}" destId="{72A8C62F-1F78-4016-AC6E-6D16878DE8B6}" srcOrd="0" destOrd="0" presId="urn:microsoft.com/office/officeart/2005/8/layout/process1"/>
    <dgm:cxn modelId="{29B38816-1AB6-45E6-BEA6-DE2F6857DF5B}" type="presParOf" srcId="{C8E22874-45DA-474E-9113-C680C954EAA6}" destId="{783F0D36-4893-4BF6-A4CE-5A613488E4AA}" srcOrd="4" destOrd="0" presId="urn:microsoft.com/office/officeart/2005/8/layout/process1"/>
    <dgm:cxn modelId="{4654A39C-4B7C-412C-940F-4C9071EAE5B5}" type="presParOf" srcId="{C8E22874-45DA-474E-9113-C680C954EAA6}" destId="{1A47F009-C178-466C-A725-27E2F32ECCF1}" srcOrd="5" destOrd="0" presId="urn:microsoft.com/office/officeart/2005/8/layout/process1"/>
    <dgm:cxn modelId="{3FE3F040-4A95-4844-9ED9-6105366A2855}" type="presParOf" srcId="{1A47F009-C178-466C-A725-27E2F32ECCF1}" destId="{652B1EE7-85F3-4E7F-A1C6-1C61A5E9C8E0}" srcOrd="0" destOrd="0" presId="urn:microsoft.com/office/officeart/2005/8/layout/process1"/>
    <dgm:cxn modelId="{0218747C-B218-4F28-9043-669A326604B7}" type="presParOf" srcId="{C8E22874-45DA-474E-9113-C680C954EAA6}" destId="{6DBF4774-EDDC-461D-8AF8-85929CDF0A0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732C6E-B7B5-4E15-9E7E-D649DF95C266}" type="doc">
      <dgm:prSet loTypeId="urn:microsoft.com/office/officeart/2005/8/layout/process1" loCatId="process" qsTypeId="urn:microsoft.com/office/officeart/2005/8/quickstyle/simple1" qsCatId="simple" csTypeId="urn:microsoft.com/office/officeart/2005/8/colors/accent1_2" csCatId="accent1" phldr="1"/>
      <dgm:spPr/>
    </dgm:pt>
    <dgm:pt modelId="{B1499072-981D-4C82-B56B-9B4D5C532A34}">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bg2">
                  <a:lumMod val="50000"/>
                </a:schemeClr>
              </a:solidFill>
            </a:rPr>
            <a:t>Satellite Imagery</a:t>
          </a:r>
          <a:endParaRPr lang="en-US" dirty="0">
            <a:solidFill>
              <a:schemeClr val="bg2">
                <a:lumMod val="50000"/>
              </a:schemeClr>
            </a:solidFill>
          </a:endParaRPr>
        </a:p>
      </dgm:t>
    </dgm:pt>
    <dgm:pt modelId="{B6FE16BC-ADEE-45B4-B4EF-A458EB6B3074}" type="parTrans" cxnId="{F6321D21-F1D7-4561-914B-A8568E2F5423}">
      <dgm:prSet/>
      <dgm:spPr/>
      <dgm:t>
        <a:bodyPr/>
        <a:lstStyle/>
        <a:p>
          <a:endParaRPr lang="en-US"/>
        </a:p>
      </dgm:t>
    </dgm:pt>
    <dgm:pt modelId="{E47855AC-CECC-4703-A16A-19777D9B01FC}" type="sibTrans" cxnId="{F6321D21-F1D7-4561-914B-A8568E2F5423}">
      <dgm:prSet/>
      <dgm:spPr>
        <a:solidFill>
          <a:schemeClr val="accent2"/>
        </a:solidFill>
        <a:ln>
          <a:solidFill>
            <a:schemeClr val="accent2"/>
          </a:solidFill>
        </a:ln>
      </dgm:spPr>
      <dgm:t>
        <a:bodyPr/>
        <a:lstStyle/>
        <a:p>
          <a:endParaRPr lang="en-US"/>
        </a:p>
      </dgm:t>
    </dgm:pt>
    <dgm:pt modelId="{E2845FB5-DC2C-4E18-B2BE-8CD544E2ADA7}">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bg2">
                  <a:lumMod val="50000"/>
                </a:schemeClr>
              </a:solidFill>
            </a:rPr>
            <a:t>Google Earth Engine API</a:t>
          </a:r>
          <a:endParaRPr lang="en-US" dirty="0">
            <a:solidFill>
              <a:schemeClr val="bg2">
                <a:lumMod val="50000"/>
              </a:schemeClr>
            </a:solidFill>
          </a:endParaRPr>
        </a:p>
      </dgm:t>
    </dgm:pt>
    <dgm:pt modelId="{D4C31600-4D30-4BB4-BF68-D362A0C5CB89}" type="parTrans" cxnId="{FFBCDDA6-1C2B-46EC-9D94-77BA6CC46FEA}">
      <dgm:prSet/>
      <dgm:spPr/>
      <dgm:t>
        <a:bodyPr/>
        <a:lstStyle/>
        <a:p>
          <a:endParaRPr lang="en-US"/>
        </a:p>
      </dgm:t>
    </dgm:pt>
    <dgm:pt modelId="{13A547D4-5C83-4200-A592-C331485EF150}" type="sibTrans" cxnId="{FFBCDDA6-1C2B-46EC-9D94-77BA6CC46FEA}">
      <dgm:prSet/>
      <dgm:spPr>
        <a:solidFill>
          <a:schemeClr val="accent2"/>
        </a:solidFill>
        <a:ln>
          <a:solidFill>
            <a:schemeClr val="accent2"/>
          </a:solidFill>
        </a:ln>
      </dgm:spPr>
      <dgm:t>
        <a:bodyPr/>
        <a:lstStyle/>
        <a:p>
          <a:endParaRPr lang="en-US"/>
        </a:p>
      </dgm:t>
    </dgm:pt>
    <dgm:pt modelId="{0F8B6989-D4C0-4D85-83A4-9412498B7304}">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bg2">
                  <a:lumMod val="50000"/>
                </a:schemeClr>
              </a:solidFill>
            </a:rPr>
            <a:t>Land Use Change Identification</a:t>
          </a:r>
          <a:endParaRPr lang="en-US" dirty="0">
            <a:solidFill>
              <a:schemeClr val="bg2">
                <a:lumMod val="50000"/>
              </a:schemeClr>
            </a:solidFill>
          </a:endParaRPr>
        </a:p>
      </dgm:t>
    </dgm:pt>
    <dgm:pt modelId="{BAB8E7F2-8DD2-4B98-8727-36766C802899}" type="parTrans" cxnId="{ADBD830A-8AC8-4C34-B5D9-79FAFE355208}">
      <dgm:prSet/>
      <dgm:spPr/>
      <dgm:t>
        <a:bodyPr/>
        <a:lstStyle/>
        <a:p>
          <a:endParaRPr lang="en-US"/>
        </a:p>
      </dgm:t>
    </dgm:pt>
    <dgm:pt modelId="{C070818E-DEAE-4FE0-BC5E-06566638401B}" type="sibTrans" cxnId="{ADBD830A-8AC8-4C34-B5D9-79FAFE355208}">
      <dgm:prSet/>
      <dgm:spPr/>
      <dgm:t>
        <a:bodyPr/>
        <a:lstStyle/>
        <a:p>
          <a:endParaRPr lang="en-US"/>
        </a:p>
      </dgm:t>
    </dgm:pt>
    <dgm:pt modelId="{724DB147-C895-45F4-96E0-52D6C0E156AA}">
      <dgm:prSet phldrT="[Text]"/>
      <dgm:spPr>
        <a:solidFill>
          <a:schemeClr val="accent2">
            <a:lumMod val="60000"/>
            <a:lumOff val="40000"/>
          </a:schemeClr>
        </a:solidFill>
        <a:ln>
          <a:solidFill>
            <a:schemeClr val="accent2">
              <a:lumMod val="60000"/>
              <a:lumOff val="40000"/>
            </a:schemeClr>
          </a:solidFill>
        </a:ln>
      </dgm:spPr>
      <dgm:t>
        <a:bodyPr/>
        <a:lstStyle/>
        <a:p>
          <a:r>
            <a:rPr lang="en-US" dirty="0" smtClean="0">
              <a:solidFill>
                <a:schemeClr val="bg2">
                  <a:lumMod val="50000"/>
                </a:schemeClr>
              </a:solidFill>
            </a:rPr>
            <a:t>Derived Products</a:t>
          </a:r>
          <a:endParaRPr lang="en-US" dirty="0">
            <a:solidFill>
              <a:schemeClr val="bg2">
                <a:lumMod val="50000"/>
              </a:schemeClr>
            </a:solidFill>
          </a:endParaRPr>
        </a:p>
      </dgm:t>
    </dgm:pt>
    <dgm:pt modelId="{116EE757-7EC8-4CD0-9E6B-F344707287EC}" type="parTrans" cxnId="{6932A7A7-9144-41E1-B556-C98BF708E9AC}">
      <dgm:prSet/>
      <dgm:spPr/>
      <dgm:t>
        <a:bodyPr/>
        <a:lstStyle/>
        <a:p>
          <a:endParaRPr lang="en-US"/>
        </a:p>
      </dgm:t>
    </dgm:pt>
    <dgm:pt modelId="{E04545BA-5407-41CD-B3A9-450F41A1A9DC}" type="sibTrans" cxnId="{6932A7A7-9144-41E1-B556-C98BF708E9AC}">
      <dgm:prSet/>
      <dgm:spPr>
        <a:solidFill>
          <a:schemeClr val="accent2"/>
        </a:solidFill>
        <a:ln>
          <a:solidFill>
            <a:schemeClr val="accent2"/>
          </a:solidFill>
        </a:ln>
      </dgm:spPr>
      <dgm:t>
        <a:bodyPr/>
        <a:lstStyle/>
        <a:p>
          <a:endParaRPr lang="en-US"/>
        </a:p>
      </dgm:t>
    </dgm:pt>
    <dgm:pt modelId="{C8E22874-45DA-474E-9113-C680C954EAA6}" type="pres">
      <dgm:prSet presAssocID="{B3732C6E-B7B5-4E15-9E7E-D649DF95C266}" presName="Name0" presStyleCnt="0">
        <dgm:presLayoutVars>
          <dgm:dir/>
          <dgm:resizeHandles val="exact"/>
        </dgm:presLayoutVars>
      </dgm:prSet>
      <dgm:spPr/>
    </dgm:pt>
    <dgm:pt modelId="{3A6FF8FC-B943-4F23-A595-DF2A5BFB0594}" type="pres">
      <dgm:prSet presAssocID="{B1499072-981D-4C82-B56B-9B4D5C532A34}" presName="node" presStyleLbl="node1" presStyleIdx="0" presStyleCnt="4" custLinFactNeighborX="4922">
        <dgm:presLayoutVars>
          <dgm:bulletEnabled val="1"/>
        </dgm:presLayoutVars>
      </dgm:prSet>
      <dgm:spPr/>
      <dgm:t>
        <a:bodyPr/>
        <a:lstStyle/>
        <a:p>
          <a:endParaRPr lang="en-US"/>
        </a:p>
      </dgm:t>
    </dgm:pt>
    <dgm:pt modelId="{24F82DAB-8DB6-4948-842A-6F64F2C33FF2}" type="pres">
      <dgm:prSet presAssocID="{E47855AC-CECC-4703-A16A-19777D9B01FC}" presName="sibTrans" presStyleLbl="sibTrans2D1" presStyleIdx="0" presStyleCnt="3"/>
      <dgm:spPr/>
      <dgm:t>
        <a:bodyPr/>
        <a:lstStyle/>
        <a:p>
          <a:endParaRPr lang="en-US"/>
        </a:p>
      </dgm:t>
    </dgm:pt>
    <dgm:pt modelId="{6978CAAD-69D8-4926-A53C-99FC3F074B15}" type="pres">
      <dgm:prSet presAssocID="{E47855AC-CECC-4703-A16A-19777D9B01FC}" presName="connectorText" presStyleLbl="sibTrans2D1" presStyleIdx="0" presStyleCnt="3"/>
      <dgm:spPr/>
      <dgm:t>
        <a:bodyPr/>
        <a:lstStyle/>
        <a:p>
          <a:endParaRPr lang="en-US"/>
        </a:p>
      </dgm:t>
    </dgm:pt>
    <dgm:pt modelId="{FB41C63F-A042-46E1-84B0-148C9C58A6C1}" type="pres">
      <dgm:prSet presAssocID="{E2845FB5-DC2C-4E18-B2BE-8CD544E2ADA7}" presName="node" presStyleLbl="node1" presStyleIdx="1" presStyleCnt="4" custLinFactY="4717" custLinFactNeighborY="100000">
        <dgm:presLayoutVars>
          <dgm:bulletEnabled val="1"/>
        </dgm:presLayoutVars>
      </dgm:prSet>
      <dgm:spPr/>
      <dgm:t>
        <a:bodyPr/>
        <a:lstStyle/>
        <a:p>
          <a:endParaRPr lang="en-US"/>
        </a:p>
      </dgm:t>
    </dgm:pt>
    <dgm:pt modelId="{AF3CD1E7-A3CE-4649-80E1-D23FBB8441F2}" type="pres">
      <dgm:prSet presAssocID="{13A547D4-5C83-4200-A592-C331485EF150}" presName="sibTrans" presStyleLbl="sibTrans2D1" presStyleIdx="1" presStyleCnt="3"/>
      <dgm:spPr/>
      <dgm:t>
        <a:bodyPr/>
        <a:lstStyle/>
        <a:p>
          <a:endParaRPr lang="en-US"/>
        </a:p>
      </dgm:t>
    </dgm:pt>
    <dgm:pt modelId="{72A8C62F-1F78-4016-AC6E-6D16878DE8B6}" type="pres">
      <dgm:prSet presAssocID="{13A547D4-5C83-4200-A592-C331485EF150}" presName="connectorText" presStyleLbl="sibTrans2D1" presStyleIdx="1" presStyleCnt="3"/>
      <dgm:spPr/>
      <dgm:t>
        <a:bodyPr/>
        <a:lstStyle/>
        <a:p>
          <a:endParaRPr lang="en-US"/>
        </a:p>
      </dgm:t>
    </dgm:pt>
    <dgm:pt modelId="{783F0D36-4893-4BF6-A4CE-5A613488E4AA}" type="pres">
      <dgm:prSet presAssocID="{724DB147-C895-45F4-96E0-52D6C0E156AA}" presName="node" presStyleLbl="node1" presStyleIdx="2" presStyleCnt="4">
        <dgm:presLayoutVars>
          <dgm:bulletEnabled val="1"/>
        </dgm:presLayoutVars>
      </dgm:prSet>
      <dgm:spPr/>
      <dgm:t>
        <a:bodyPr/>
        <a:lstStyle/>
        <a:p>
          <a:endParaRPr lang="en-US"/>
        </a:p>
      </dgm:t>
    </dgm:pt>
    <dgm:pt modelId="{1A47F009-C178-466C-A725-27E2F32ECCF1}" type="pres">
      <dgm:prSet presAssocID="{E04545BA-5407-41CD-B3A9-450F41A1A9DC}" presName="sibTrans" presStyleLbl="sibTrans2D1" presStyleIdx="2" presStyleCnt="3"/>
      <dgm:spPr/>
      <dgm:t>
        <a:bodyPr/>
        <a:lstStyle/>
        <a:p>
          <a:endParaRPr lang="en-US"/>
        </a:p>
      </dgm:t>
    </dgm:pt>
    <dgm:pt modelId="{652B1EE7-85F3-4E7F-A1C6-1C61A5E9C8E0}" type="pres">
      <dgm:prSet presAssocID="{E04545BA-5407-41CD-B3A9-450F41A1A9DC}" presName="connectorText" presStyleLbl="sibTrans2D1" presStyleIdx="2" presStyleCnt="3"/>
      <dgm:spPr/>
      <dgm:t>
        <a:bodyPr/>
        <a:lstStyle/>
        <a:p>
          <a:endParaRPr lang="en-US"/>
        </a:p>
      </dgm:t>
    </dgm:pt>
    <dgm:pt modelId="{6DBF4774-EDDC-461D-8AF8-85929CDF0A0B}" type="pres">
      <dgm:prSet presAssocID="{0F8B6989-D4C0-4D85-83A4-9412498B7304}" presName="node" presStyleLbl="node1" presStyleIdx="3" presStyleCnt="4" custLinFactY="9570" custLinFactNeighborY="100000">
        <dgm:presLayoutVars>
          <dgm:bulletEnabled val="1"/>
        </dgm:presLayoutVars>
      </dgm:prSet>
      <dgm:spPr/>
      <dgm:t>
        <a:bodyPr/>
        <a:lstStyle/>
        <a:p>
          <a:endParaRPr lang="en-US"/>
        </a:p>
      </dgm:t>
    </dgm:pt>
  </dgm:ptLst>
  <dgm:cxnLst>
    <dgm:cxn modelId="{D7DD407F-85DF-494A-B75D-07EEF3415C83}" type="presOf" srcId="{0F8B6989-D4C0-4D85-83A4-9412498B7304}" destId="{6DBF4774-EDDC-461D-8AF8-85929CDF0A0B}" srcOrd="0" destOrd="0" presId="urn:microsoft.com/office/officeart/2005/8/layout/process1"/>
    <dgm:cxn modelId="{BE0E8696-0CBD-4B1D-A837-ADC6F171917B}" type="presOf" srcId="{E04545BA-5407-41CD-B3A9-450F41A1A9DC}" destId="{1A47F009-C178-466C-A725-27E2F32ECCF1}" srcOrd="0" destOrd="0" presId="urn:microsoft.com/office/officeart/2005/8/layout/process1"/>
    <dgm:cxn modelId="{354B1C76-E905-49BF-8661-C156FA514E49}" type="presOf" srcId="{E47855AC-CECC-4703-A16A-19777D9B01FC}" destId="{6978CAAD-69D8-4926-A53C-99FC3F074B15}" srcOrd="1" destOrd="0" presId="urn:microsoft.com/office/officeart/2005/8/layout/process1"/>
    <dgm:cxn modelId="{A4E8746E-0C39-4ED8-9F9B-21A87D23FC03}" type="presOf" srcId="{724DB147-C895-45F4-96E0-52D6C0E156AA}" destId="{783F0D36-4893-4BF6-A4CE-5A613488E4AA}" srcOrd="0" destOrd="0" presId="urn:microsoft.com/office/officeart/2005/8/layout/process1"/>
    <dgm:cxn modelId="{ADBD830A-8AC8-4C34-B5D9-79FAFE355208}" srcId="{B3732C6E-B7B5-4E15-9E7E-D649DF95C266}" destId="{0F8B6989-D4C0-4D85-83A4-9412498B7304}" srcOrd="3" destOrd="0" parTransId="{BAB8E7F2-8DD2-4B98-8727-36766C802899}" sibTransId="{C070818E-DEAE-4FE0-BC5E-06566638401B}"/>
    <dgm:cxn modelId="{4EB0A53C-9E66-4DEA-BA68-3B80B9F30445}" type="presOf" srcId="{B1499072-981D-4C82-B56B-9B4D5C532A34}" destId="{3A6FF8FC-B943-4F23-A595-DF2A5BFB0594}" srcOrd="0" destOrd="0" presId="urn:microsoft.com/office/officeart/2005/8/layout/process1"/>
    <dgm:cxn modelId="{ED7BC19B-36F0-4147-B468-507D2CD5F1E5}" type="presOf" srcId="{13A547D4-5C83-4200-A592-C331485EF150}" destId="{AF3CD1E7-A3CE-4649-80E1-D23FBB8441F2}" srcOrd="0" destOrd="0" presId="urn:microsoft.com/office/officeart/2005/8/layout/process1"/>
    <dgm:cxn modelId="{2DD753FC-504E-45D3-8C76-B8139E188608}" type="presOf" srcId="{E2845FB5-DC2C-4E18-B2BE-8CD544E2ADA7}" destId="{FB41C63F-A042-46E1-84B0-148C9C58A6C1}" srcOrd="0" destOrd="0" presId="urn:microsoft.com/office/officeart/2005/8/layout/process1"/>
    <dgm:cxn modelId="{F6321D21-F1D7-4561-914B-A8568E2F5423}" srcId="{B3732C6E-B7B5-4E15-9E7E-D649DF95C266}" destId="{B1499072-981D-4C82-B56B-9B4D5C532A34}" srcOrd="0" destOrd="0" parTransId="{B6FE16BC-ADEE-45B4-B4EF-A458EB6B3074}" sibTransId="{E47855AC-CECC-4703-A16A-19777D9B01FC}"/>
    <dgm:cxn modelId="{0899DD40-D987-4033-920B-A99C49267F96}" type="presOf" srcId="{B3732C6E-B7B5-4E15-9E7E-D649DF95C266}" destId="{C8E22874-45DA-474E-9113-C680C954EAA6}" srcOrd="0" destOrd="0" presId="urn:microsoft.com/office/officeart/2005/8/layout/process1"/>
    <dgm:cxn modelId="{FFBCDDA6-1C2B-46EC-9D94-77BA6CC46FEA}" srcId="{B3732C6E-B7B5-4E15-9E7E-D649DF95C266}" destId="{E2845FB5-DC2C-4E18-B2BE-8CD544E2ADA7}" srcOrd="1" destOrd="0" parTransId="{D4C31600-4D30-4BB4-BF68-D362A0C5CB89}" sibTransId="{13A547D4-5C83-4200-A592-C331485EF150}"/>
    <dgm:cxn modelId="{A4FF1F63-31B8-457D-9A56-DC55FDE3818A}" type="presOf" srcId="{E47855AC-CECC-4703-A16A-19777D9B01FC}" destId="{24F82DAB-8DB6-4948-842A-6F64F2C33FF2}" srcOrd="0" destOrd="0" presId="urn:microsoft.com/office/officeart/2005/8/layout/process1"/>
    <dgm:cxn modelId="{B14D446D-7C65-45CD-9499-54C852928130}" type="presOf" srcId="{13A547D4-5C83-4200-A592-C331485EF150}" destId="{72A8C62F-1F78-4016-AC6E-6D16878DE8B6}" srcOrd="1" destOrd="0" presId="urn:microsoft.com/office/officeart/2005/8/layout/process1"/>
    <dgm:cxn modelId="{43A90843-BA20-4B7B-85EA-E035ED6E7317}" type="presOf" srcId="{E04545BA-5407-41CD-B3A9-450F41A1A9DC}" destId="{652B1EE7-85F3-4E7F-A1C6-1C61A5E9C8E0}" srcOrd="1" destOrd="0" presId="urn:microsoft.com/office/officeart/2005/8/layout/process1"/>
    <dgm:cxn modelId="{6932A7A7-9144-41E1-B556-C98BF708E9AC}" srcId="{B3732C6E-B7B5-4E15-9E7E-D649DF95C266}" destId="{724DB147-C895-45F4-96E0-52D6C0E156AA}" srcOrd="2" destOrd="0" parTransId="{116EE757-7EC8-4CD0-9E6B-F344707287EC}" sibTransId="{E04545BA-5407-41CD-B3A9-450F41A1A9DC}"/>
    <dgm:cxn modelId="{3D70A30A-AC33-4301-B271-DD90EF7AD783}" type="presParOf" srcId="{C8E22874-45DA-474E-9113-C680C954EAA6}" destId="{3A6FF8FC-B943-4F23-A595-DF2A5BFB0594}" srcOrd="0" destOrd="0" presId="urn:microsoft.com/office/officeart/2005/8/layout/process1"/>
    <dgm:cxn modelId="{E754BA47-130F-4322-8FDC-35302BFF6449}" type="presParOf" srcId="{C8E22874-45DA-474E-9113-C680C954EAA6}" destId="{24F82DAB-8DB6-4948-842A-6F64F2C33FF2}" srcOrd="1" destOrd="0" presId="urn:microsoft.com/office/officeart/2005/8/layout/process1"/>
    <dgm:cxn modelId="{F7B5B541-134D-4DFE-8DEF-8F51B05FBC57}" type="presParOf" srcId="{24F82DAB-8DB6-4948-842A-6F64F2C33FF2}" destId="{6978CAAD-69D8-4926-A53C-99FC3F074B15}" srcOrd="0" destOrd="0" presId="urn:microsoft.com/office/officeart/2005/8/layout/process1"/>
    <dgm:cxn modelId="{E4562B0B-DCAE-4093-AF4A-B1C83F746D18}" type="presParOf" srcId="{C8E22874-45DA-474E-9113-C680C954EAA6}" destId="{FB41C63F-A042-46E1-84B0-148C9C58A6C1}" srcOrd="2" destOrd="0" presId="urn:microsoft.com/office/officeart/2005/8/layout/process1"/>
    <dgm:cxn modelId="{FAAF8471-C4D0-4D12-B36F-C42E277B0B56}" type="presParOf" srcId="{C8E22874-45DA-474E-9113-C680C954EAA6}" destId="{AF3CD1E7-A3CE-4649-80E1-D23FBB8441F2}" srcOrd="3" destOrd="0" presId="urn:microsoft.com/office/officeart/2005/8/layout/process1"/>
    <dgm:cxn modelId="{93ABB0C3-D014-4B78-98E3-45D22C813D12}" type="presParOf" srcId="{AF3CD1E7-A3CE-4649-80E1-D23FBB8441F2}" destId="{72A8C62F-1F78-4016-AC6E-6D16878DE8B6}" srcOrd="0" destOrd="0" presId="urn:microsoft.com/office/officeart/2005/8/layout/process1"/>
    <dgm:cxn modelId="{29B38816-1AB6-45E6-BEA6-DE2F6857DF5B}" type="presParOf" srcId="{C8E22874-45DA-474E-9113-C680C954EAA6}" destId="{783F0D36-4893-4BF6-A4CE-5A613488E4AA}" srcOrd="4" destOrd="0" presId="urn:microsoft.com/office/officeart/2005/8/layout/process1"/>
    <dgm:cxn modelId="{4654A39C-4B7C-412C-940F-4C9071EAE5B5}" type="presParOf" srcId="{C8E22874-45DA-474E-9113-C680C954EAA6}" destId="{1A47F009-C178-466C-A725-27E2F32ECCF1}" srcOrd="5" destOrd="0" presId="urn:microsoft.com/office/officeart/2005/8/layout/process1"/>
    <dgm:cxn modelId="{3FE3F040-4A95-4844-9ED9-6105366A2855}" type="presParOf" srcId="{1A47F009-C178-466C-A725-27E2F32ECCF1}" destId="{652B1EE7-85F3-4E7F-A1C6-1C61A5E9C8E0}" srcOrd="0" destOrd="0" presId="urn:microsoft.com/office/officeart/2005/8/layout/process1"/>
    <dgm:cxn modelId="{0218747C-B218-4F28-9043-669A326604B7}" type="presParOf" srcId="{C8E22874-45DA-474E-9113-C680C954EAA6}" destId="{6DBF4774-EDDC-461D-8AF8-85929CDF0A0B}" srcOrd="6" destOrd="0" presId="urn:microsoft.com/office/officeart/2005/8/layout/process1"/>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32C6E-B7B5-4E15-9E7E-D649DF95C266}" type="doc">
      <dgm:prSet loTypeId="urn:microsoft.com/office/officeart/2005/8/layout/process1" loCatId="process" qsTypeId="urn:microsoft.com/office/officeart/2005/8/quickstyle/simple1" qsCatId="simple" csTypeId="urn:microsoft.com/office/officeart/2005/8/colors/accent1_2" csCatId="accent1" phldr="1"/>
      <dgm:spPr/>
    </dgm:pt>
    <dgm:pt modelId="{B1499072-981D-4C82-B56B-9B4D5C532A34}">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Satellite Imagery</a:t>
          </a:r>
          <a:endParaRPr lang="en-US" sz="2000" dirty="0">
            <a:solidFill>
              <a:schemeClr val="bg2">
                <a:lumMod val="50000"/>
              </a:schemeClr>
            </a:solidFill>
          </a:endParaRPr>
        </a:p>
      </dgm:t>
    </dgm:pt>
    <dgm:pt modelId="{B6FE16BC-ADEE-45B4-B4EF-A458EB6B3074}" type="parTrans" cxnId="{F6321D21-F1D7-4561-914B-A8568E2F5423}">
      <dgm:prSet/>
      <dgm:spPr/>
      <dgm:t>
        <a:bodyPr/>
        <a:lstStyle/>
        <a:p>
          <a:endParaRPr lang="en-US"/>
        </a:p>
      </dgm:t>
    </dgm:pt>
    <dgm:pt modelId="{E47855AC-CECC-4703-A16A-19777D9B01FC}" type="sibTrans" cxnId="{F6321D21-F1D7-4561-914B-A8568E2F5423}">
      <dgm:prSet/>
      <dgm:spPr>
        <a:solidFill>
          <a:schemeClr val="accent2"/>
        </a:solidFill>
        <a:ln>
          <a:solidFill>
            <a:schemeClr val="accent2"/>
          </a:solidFill>
        </a:ln>
      </dgm:spPr>
      <dgm:t>
        <a:bodyPr/>
        <a:lstStyle/>
        <a:p>
          <a:endParaRPr lang="en-US"/>
        </a:p>
      </dgm:t>
    </dgm:pt>
    <dgm:pt modelId="{E2845FB5-DC2C-4E18-B2BE-8CD544E2ADA7}">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Google Earth Engine API</a:t>
          </a:r>
          <a:endParaRPr lang="en-US" sz="2000" dirty="0">
            <a:solidFill>
              <a:schemeClr val="bg2">
                <a:lumMod val="50000"/>
              </a:schemeClr>
            </a:solidFill>
          </a:endParaRPr>
        </a:p>
      </dgm:t>
    </dgm:pt>
    <dgm:pt modelId="{D4C31600-4D30-4BB4-BF68-D362A0C5CB89}" type="parTrans" cxnId="{FFBCDDA6-1C2B-46EC-9D94-77BA6CC46FEA}">
      <dgm:prSet/>
      <dgm:spPr/>
      <dgm:t>
        <a:bodyPr/>
        <a:lstStyle/>
        <a:p>
          <a:endParaRPr lang="en-US"/>
        </a:p>
      </dgm:t>
    </dgm:pt>
    <dgm:pt modelId="{13A547D4-5C83-4200-A592-C331485EF150}" type="sibTrans" cxnId="{FFBCDDA6-1C2B-46EC-9D94-77BA6CC46FEA}">
      <dgm:prSet/>
      <dgm:spPr>
        <a:solidFill>
          <a:schemeClr val="accent2"/>
        </a:solidFill>
        <a:ln>
          <a:solidFill>
            <a:schemeClr val="accent2"/>
          </a:solidFill>
        </a:ln>
      </dgm:spPr>
      <dgm:t>
        <a:bodyPr/>
        <a:lstStyle/>
        <a:p>
          <a:endParaRPr lang="en-US"/>
        </a:p>
      </dgm:t>
    </dgm:pt>
    <dgm:pt modelId="{8DAAE64B-AAF1-400F-B32A-AFB1CDBF60A2}">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NDVI</a:t>
          </a:r>
          <a:endParaRPr lang="en-US" sz="2000" dirty="0">
            <a:solidFill>
              <a:schemeClr val="bg2">
                <a:lumMod val="50000"/>
              </a:schemeClr>
            </a:solidFill>
          </a:endParaRPr>
        </a:p>
      </dgm:t>
    </dgm:pt>
    <dgm:pt modelId="{CB72B6AD-6298-41CE-9894-901DB3FF164C}" type="parTrans" cxnId="{6EC3FED8-736D-4CFA-A350-7C96C2D93CB6}">
      <dgm:prSet/>
      <dgm:spPr/>
      <dgm:t>
        <a:bodyPr/>
        <a:lstStyle/>
        <a:p>
          <a:endParaRPr lang="en-US"/>
        </a:p>
      </dgm:t>
    </dgm:pt>
    <dgm:pt modelId="{D35D33ED-B58A-4BBD-8E6F-DA038DA67BC0}" type="sibTrans" cxnId="{6EC3FED8-736D-4CFA-A350-7C96C2D93CB6}">
      <dgm:prSet/>
      <dgm:spPr>
        <a:solidFill>
          <a:schemeClr val="bg1"/>
        </a:solidFill>
        <a:ln>
          <a:solidFill>
            <a:schemeClr val="bg1"/>
          </a:solidFill>
        </a:ln>
      </dgm:spPr>
      <dgm:t>
        <a:bodyPr/>
        <a:lstStyle/>
        <a:p>
          <a:endParaRPr lang="en-US"/>
        </a:p>
      </dgm:t>
    </dgm:pt>
    <dgm:pt modelId="{0F8B6989-D4C0-4D85-83A4-9412498B7304}">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Land Use Change Identification</a:t>
          </a:r>
          <a:endParaRPr lang="en-US" sz="2000" dirty="0">
            <a:solidFill>
              <a:schemeClr val="bg2">
                <a:lumMod val="50000"/>
              </a:schemeClr>
            </a:solidFill>
          </a:endParaRPr>
        </a:p>
      </dgm:t>
    </dgm:pt>
    <dgm:pt modelId="{BAB8E7F2-8DD2-4B98-8727-36766C802899}" type="parTrans" cxnId="{ADBD830A-8AC8-4C34-B5D9-79FAFE355208}">
      <dgm:prSet/>
      <dgm:spPr/>
      <dgm:t>
        <a:bodyPr/>
        <a:lstStyle/>
        <a:p>
          <a:endParaRPr lang="en-US"/>
        </a:p>
      </dgm:t>
    </dgm:pt>
    <dgm:pt modelId="{C070818E-DEAE-4FE0-BC5E-06566638401B}" type="sibTrans" cxnId="{ADBD830A-8AC8-4C34-B5D9-79FAFE355208}">
      <dgm:prSet/>
      <dgm:spPr/>
      <dgm:t>
        <a:bodyPr/>
        <a:lstStyle/>
        <a:p>
          <a:endParaRPr lang="en-US"/>
        </a:p>
      </dgm:t>
    </dgm:pt>
    <dgm:pt modelId="{4D66F1D3-77AE-4F96-9F88-72C7882FABEC}">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Relative Green</a:t>
          </a:r>
          <a:endParaRPr lang="en-US" sz="2000" dirty="0">
            <a:solidFill>
              <a:schemeClr val="bg2">
                <a:lumMod val="50000"/>
              </a:schemeClr>
            </a:solidFill>
          </a:endParaRPr>
        </a:p>
      </dgm:t>
    </dgm:pt>
    <dgm:pt modelId="{72B56259-3090-45AC-82A8-4943C7B21D2E}" type="parTrans" cxnId="{46A41DFF-F3F8-435C-BA09-2CCB96280C21}">
      <dgm:prSet/>
      <dgm:spPr/>
      <dgm:t>
        <a:bodyPr/>
        <a:lstStyle/>
        <a:p>
          <a:endParaRPr lang="en-US"/>
        </a:p>
      </dgm:t>
    </dgm:pt>
    <dgm:pt modelId="{335EC327-F9E0-4890-A728-007FDE07B8A4}" type="sibTrans" cxnId="{46A41DFF-F3F8-435C-BA09-2CCB96280C21}">
      <dgm:prSet/>
      <dgm:spPr>
        <a:solidFill>
          <a:schemeClr val="accent2"/>
        </a:solidFill>
        <a:ln>
          <a:solidFill>
            <a:schemeClr val="accent2"/>
          </a:solidFill>
        </a:ln>
      </dgm:spPr>
      <dgm:t>
        <a:bodyPr/>
        <a:lstStyle/>
        <a:p>
          <a:endParaRPr lang="en-US"/>
        </a:p>
      </dgm:t>
    </dgm:pt>
    <dgm:pt modelId="{724DB147-C895-45F4-96E0-52D6C0E156AA}">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Percent Change in Relative Green</a:t>
          </a:r>
          <a:endParaRPr lang="en-US" sz="2000" dirty="0">
            <a:solidFill>
              <a:schemeClr val="bg2">
                <a:lumMod val="50000"/>
              </a:schemeClr>
            </a:solidFill>
          </a:endParaRPr>
        </a:p>
      </dgm:t>
    </dgm:pt>
    <dgm:pt modelId="{116EE757-7EC8-4CD0-9E6B-F344707287EC}" type="parTrans" cxnId="{6932A7A7-9144-41E1-B556-C98BF708E9AC}">
      <dgm:prSet/>
      <dgm:spPr/>
      <dgm:t>
        <a:bodyPr/>
        <a:lstStyle/>
        <a:p>
          <a:endParaRPr lang="en-US"/>
        </a:p>
      </dgm:t>
    </dgm:pt>
    <dgm:pt modelId="{E04545BA-5407-41CD-B3A9-450F41A1A9DC}" type="sibTrans" cxnId="{6932A7A7-9144-41E1-B556-C98BF708E9AC}">
      <dgm:prSet/>
      <dgm:spPr>
        <a:solidFill>
          <a:schemeClr val="accent2"/>
        </a:solidFill>
        <a:ln>
          <a:solidFill>
            <a:schemeClr val="accent2"/>
          </a:solidFill>
        </a:ln>
      </dgm:spPr>
      <dgm:t>
        <a:bodyPr/>
        <a:lstStyle/>
        <a:p>
          <a:endParaRPr lang="en-US"/>
        </a:p>
      </dgm:t>
    </dgm:pt>
    <dgm:pt modelId="{C8E22874-45DA-474E-9113-C680C954EAA6}" type="pres">
      <dgm:prSet presAssocID="{B3732C6E-B7B5-4E15-9E7E-D649DF95C266}" presName="Name0" presStyleCnt="0">
        <dgm:presLayoutVars>
          <dgm:dir/>
          <dgm:resizeHandles val="exact"/>
        </dgm:presLayoutVars>
      </dgm:prSet>
      <dgm:spPr/>
    </dgm:pt>
    <dgm:pt modelId="{3A6FF8FC-B943-4F23-A595-DF2A5BFB0594}" type="pres">
      <dgm:prSet presAssocID="{B1499072-981D-4C82-B56B-9B4D5C532A34}" presName="node" presStyleLbl="node1" presStyleIdx="0" presStyleCnt="6" custScaleX="93843" custLinFactNeighborX="4922">
        <dgm:presLayoutVars>
          <dgm:bulletEnabled val="1"/>
        </dgm:presLayoutVars>
      </dgm:prSet>
      <dgm:spPr/>
      <dgm:t>
        <a:bodyPr/>
        <a:lstStyle/>
        <a:p>
          <a:endParaRPr lang="en-US"/>
        </a:p>
      </dgm:t>
    </dgm:pt>
    <dgm:pt modelId="{24F82DAB-8DB6-4948-842A-6F64F2C33FF2}" type="pres">
      <dgm:prSet presAssocID="{E47855AC-CECC-4703-A16A-19777D9B01FC}" presName="sibTrans" presStyleLbl="sibTrans2D1" presStyleIdx="0" presStyleCnt="5"/>
      <dgm:spPr/>
      <dgm:t>
        <a:bodyPr/>
        <a:lstStyle/>
        <a:p>
          <a:endParaRPr lang="en-US"/>
        </a:p>
      </dgm:t>
    </dgm:pt>
    <dgm:pt modelId="{6978CAAD-69D8-4926-A53C-99FC3F074B15}" type="pres">
      <dgm:prSet presAssocID="{E47855AC-CECC-4703-A16A-19777D9B01FC}" presName="connectorText" presStyleLbl="sibTrans2D1" presStyleIdx="0" presStyleCnt="5"/>
      <dgm:spPr/>
      <dgm:t>
        <a:bodyPr/>
        <a:lstStyle/>
        <a:p>
          <a:endParaRPr lang="en-US"/>
        </a:p>
      </dgm:t>
    </dgm:pt>
    <dgm:pt modelId="{FB41C63F-A042-46E1-84B0-148C9C58A6C1}" type="pres">
      <dgm:prSet presAssocID="{E2845FB5-DC2C-4E18-B2BE-8CD544E2ADA7}" presName="node" presStyleLbl="node1" presStyleIdx="1" presStyleCnt="6" custScaleX="84106" custScaleY="84419" custLinFactY="4717" custLinFactNeighborY="100000">
        <dgm:presLayoutVars>
          <dgm:bulletEnabled val="1"/>
        </dgm:presLayoutVars>
      </dgm:prSet>
      <dgm:spPr/>
      <dgm:t>
        <a:bodyPr/>
        <a:lstStyle/>
        <a:p>
          <a:endParaRPr lang="en-US"/>
        </a:p>
      </dgm:t>
    </dgm:pt>
    <dgm:pt modelId="{AF3CD1E7-A3CE-4649-80E1-D23FBB8441F2}" type="pres">
      <dgm:prSet presAssocID="{13A547D4-5C83-4200-A592-C331485EF150}" presName="sibTrans" presStyleLbl="sibTrans2D1" presStyleIdx="1" presStyleCnt="5"/>
      <dgm:spPr/>
      <dgm:t>
        <a:bodyPr/>
        <a:lstStyle/>
        <a:p>
          <a:endParaRPr lang="en-US"/>
        </a:p>
      </dgm:t>
    </dgm:pt>
    <dgm:pt modelId="{72A8C62F-1F78-4016-AC6E-6D16878DE8B6}" type="pres">
      <dgm:prSet presAssocID="{13A547D4-5C83-4200-A592-C331485EF150}" presName="connectorText" presStyleLbl="sibTrans2D1" presStyleIdx="1" presStyleCnt="5"/>
      <dgm:spPr/>
      <dgm:t>
        <a:bodyPr/>
        <a:lstStyle/>
        <a:p>
          <a:endParaRPr lang="en-US"/>
        </a:p>
      </dgm:t>
    </dgm:pt>
    <dgm:pt modelId="{D71ABE16-A833-4C0F-B585-D83F25F27A40}" type="pres">
      <dgm:prSet presAssocID="{8DAAE64B-AAF1-400F-B32A-AFB1CDBF60A2}" presName="node" presStyleLbl="node1" presStyleIdx="2" presStyleCnt="6" custScaleX="96645">
        <dgm:presLayoutVars>
          <dgm:bulletEnabled val="1"/>
        </dgm:presLayoutVars>
      </dgm:prSet>
      <dgm:spPr/>
      <dgm:t>
        <a:bodyPr/>
        <a:lstStyle/>
        <a:p>
          <a:endParaRPr lang="en-US"/>
        </a:p>
      </dgm:t>
    </dgm:pt>
    <dgm:pt modelId="{FC4F3EBD-EF34-4996-865E-DF8E42079506}" type="pres">
      <dgm:prSet presAssocID="{D35D33ED-B58A-4BBD-8E6F-DA038DA67BC0}" presName="sibTrans" presStyleLbl="sibTrans2D1" presStyleIdx="2" presStyleCnt="5"/>
      <dgm:spPr/>
      <dgm:t>
        <a:bodyPr/>
        <a:lstStyle/>
        <a:p>
          <a:endParaRPr lang="en-US"/>
        </a:p>
      </dgm:t>
    </dgm:pt>
    <dgm:pt modelId="{8F2A19E4-E840-44DA-BF19-C5567EF036F3}" type="pres">
      <dgm:prSet presAssocID="{D35D33ED-B58A-4BBD-8E6F-DA038DA67BC0}" presName="connectorText" presStyleLbl="sibTrans2D1" presStyleIdx="2" presStyleCnt="5"/>
      <dgm:spPr/>
      <dgm:t>
        <a:bodyPr/>
        <a:lstStyle/>
        <a:p>
          <a:endParaRPr lang="en-US"/>
        </a:p>
      </dgm:t>
    </dgm:pt>
    <dgm:pt modelId="{2FD1376D-4A94-4AA2-A3FA-0712F7274A64}" type="pres">
      <dgm:prSet presAssocID="{4D66F1D3-77AE-4F96-9F88-72C7882FABEC}" presName="node" presStyleLbl="node1" presStyleIdx="3" presStyleCnt="6" custScaleX="116768">
        <dgm:presLayoutVars>
          <dgm:bulletEnabled val="1"/>
        </dgm:presLayoutVars>
      </dgm:prSet>
      <dgm:spPr/>
      <dgm:t>
        <a:bodyPr/>
        <a:lstStyle/>
        <a:p>
          <a:endParaRPr lang="en-US"/>
        </a:p>
      </dgm:t>
    </dgm:pt>
    <dgm:pt modelId="{EF0D0B1C-73B6-479A-9CC8-20788CD77AEB}" type="pres">
      <dgm:prSet presAssocID="{335EC327-F9E0-4890-A728-007FDE07B8A4}" presName="sibTrans" presStyleLbl="sibTrans2D1" presStyleIdx="3" presStyleCnt="5"/>
      <dgm:spPr/>
      <dgm:t>
        <a:bodyPr/>
        <a:lstStyle/>
        <a:p>
          <a:endParaRPr lang="en-US"/>
        </a:p>
      </dgm:t>
    </dgm:pt>
    <dgm:pt modelId="{DFBBD3AF-B003-4CC9-B85C-916D5033334C}" type="pres">
      <dgm:prSet presAssocID="{335EC327-F9E0-4890-A728-007FDE07B8A4}" presName="connectorText" presStyleLbl="sibTrans2D1" presStyleIdx="3" presStyleCnt="5"/>
      <dgm:spPr/>
      <dgm:t>
        <a:bodyPr/>
        <a:lstStyle/>
        <a:p>
          <a:endParaRPr lang="en-US"/>
        </a:p>
      </dgm:t>
    </dgm:pt>
    <dgm:pt modelId="{783F0D36-4893-4BF6-A4CE-5A613488E4AA}" type="pres">
      <dgm:prSet presAssocID="{724DB147-C895-45F4-96E0-52D6C0E156AA}" presName="node" presStyleLbl="node1" presStyleIdx="4" presStyleCnt="6" custScaleX="111198">
        <dgm:presLayoutVars>
          <dgm:bulletEnabled val="1"/>
        </dgm:presLayoutVars>
      </dgm:prSet>
      <dgm:spPr/>
      <dgm:t>
        <a:bodyPr/>
        <a:lstStyle/>
        <a:p>
          <a:endParaRPr lang="en-US"/>
        </a:p>
      </dgm:t>
    </dgm:pt>
    <dgm:pt modelId="{1A47F009-C178-466C-A725-27E2F32ECCF1}" type="pres">
      <dgm:prSet presAssocID="{E04545BA-5407-41CD-B3A9-450F41A1A9DC}" presName="sibTrans" presStyleLbl="sibTrans2D1" presStyleIdx="4" presStyleCnt="5"/>
      <dgm:spPr/>
      <dgm:t>
        <a:bodyPr/>
        <a:lstStyle/>
        <a:p>
          <a:endParaRPr lang="en-US"/>
        </a:p>
      </dgm:t>
    </dgm:pt>
    <dgm:pt modelId="{652B1EE7-85F3-4E7F-A1C6-1C61A5E9C8E0}" type="pres">
      <dgm:prSet presAssocID="{E04545BA-5407-41CD-B3A9-450F41A1A9DC}" presName="connectorText" presStyleLbl="sibTrans2D1" presStyleIdx="4" presStyleCnt="5"/>
      <dgm:spPr/>
      <dgm:t>
        <a:bodyPr/>
        <a:lstStyle/>
        <a:p>
          <a:endParaRPr lang="en-US"/>
        </a:p>
      </dgm:t>
    </dgm:pt>
    <dgm:pt modelId="{6DBF4774-EDDC-461D-8AF8-85929CDF0A0B}" type="pres">
      <dgm:prSet presAssocID="{0F8B6989-D4C0-4D85-83A4-9412498B7304}" presName="node" presStyleLbl="node1" presStyleIdx="5" presStyleCnt="6" custScaleX="131522" custScaleY="84471" custLinFactNeighborX="-30275" custLinFactNeighborY="96648">
        <dgm:presLayoutVars>
          <dgm:bulletEnabled val="1"/>
        </dgm:presLayoutVars>
      </dgm:prSet>
      <dgm:spPr/>
      <dgm:t>
        <a:bodyPr/>
        <a:lstStyle/>
        <a:p>
          <a:endParaRPr lang="en-US"/>
        </a:p>
      </dgm:t>
    </dgm:pt>
  </dgm:ptLst>
  <dgm:cxnLst>
    <dgm:cxn modelId="{A4FF1F63-31B8-457D-9A56-DC55FDE3818A}" type="presOf" srcId="{E47855AC-CECC-4703-A16A-19777D9B01FC}" destId="{24F82DAB-8DB6-4948-842A-6F64F2C33FF2}" srcOrd="0" destOrd="0" presId="urn:microsoft.com/office/officeart/2005/8/layout/process1"/>
    <dgm:cxn modelId="{F3DDC5D3-F262-4836-BA88-E97E2760CC16}" type="presOf" srcId="{D35D33ED-B58A-4BBD-8E6F-DA038DA67BC0}" destId="{8F2A19E4-E840-44DA-BF19-C5567EF036F3}" srcOrd="1" destOrd="0" presId="urn:microsoft.com/office/officeart/2005/8/layout/process1"/>
    <dgm:cxn modelId="{8F1B60F3-80BA-4417-A4E8-D13090CCB1C5}" type="presOf" srcId="{335EC327-F9E0-4890-A728-007FDE07B8A4}" destId="{DFBBD3AF-B003-4CC9-B85C-916D5033334C}" srcOrd="1" destOrd="0" presId="urn:microsoft.com/office/officeart/2005/8/layout/process1"/>
    <dgm:cxn modelId="{BE0E8696-0CBD-4B1D-A837-ADC6F171917B}" type="presOf" srcId="{E04545BA-5407-41CD-B3A9-450F41A1A9DC}" destId="{1A47F009-C178-466C-A725-27E2F32ECCF1}" srcOrd="0" destOrd="0" presId="urn:microsoft.com/office/officeart/2005/8/layout/process1"/>
    <dgm:cxn modelId="{6932A7A7-9144-41E1-B556-C98BF708E9AC}" srcId="{B3732C6E-B7B5-4E15-9E7E-D649DF95C266}" destId="{724DB147-C895-45F4-96E0-52D6C0E156AA}" srcOrd="4" destOrd="0" parTransId="{116EE757-7EC8-4CD0-9E6B-F344707287EC}" sibTransId="{E04545BA-5407-41CD-B3A9-450F41A1A9DC}"/>
    <dgm:cxn modelId="{A4E8746E-0C39-4ED8-9F9B-21A87D23FC03}" type="presOf" srcId="{724DB147-C895-45F4-96E0-52D6C0E156AA}" destId="{783F0D36-4893-4BF6-A4CE-5A613488E4AA}" srcOrd="0" destOrd="0" presId="urn:microsoft.com/office/officeart/2005/8/layout/process1"/>
    <dgm:cxn modelId="{F6321D21-F1D7-4561-914B-A8568E2F5423}" srcId="{B3732C6E-B7B5-4E15-9E7E-D649DF95C266}" destId="{B1499072-981D-4C82-B56B-9B4D5C532A34}" srcOrd="0" destOrd="0" parTransId="{B6FE16BC-ADEE-45B4-B4EF-A458EB6B3074}" sibTransId="{E47855AC-CECC-4703-A16A-19777D9B01FC}"/>
    <dgm:cxn modelId="{8A68A500-9DC2-426A-96FD-FCBB3E86CFA6}" type="presOf" srcId="{D35D33ED-B58A-4BBD-8E6F-DA038DA67BC0}" destId="{FC4F3EBD-EF34-4996-865E-DF8E42079506}" srcOrd="0" destOrd="0" presId="urn:microsoft.com/office/officeart/2005/8/layout/process1"/>
    <dgm:cxn modelId="{2BCB7DB7-6A0C-499B-87DA-1E2A8292E175}" type="presOf" srcId="{4D66F1D3-77AE-4F96-9F88-72C7882FABEC}" destId="{2FD1376D-4A94-4AA2-A3FA-0712F7274A64}" srcOrd="0" destOrd="0" presId="urn:microsoft.com/office/officeart/2005/8/layout/process1"/>
    <dgm:cxn modelId="{D98091C6-3BFA-48B6-A73E-BA384EF67A4A}" type="presOf" srcId="{8DAAE64B-AAF1-400F-B32A-AFB1CDBF60A2}" destId="{D71ABE16-A833-4C0F-B585-D83F25F27A40}" srcOrd="0" destOrd="0" presId="urn:microsoft.com/office/officeart/2005/8/layout/process1"/>
    <dgm:cxn modelId="{E184E69F-B601-4D3F-801D-D66C1937740C}" type="presOf" srcId="{335EC327-F9E0-4890-A728-007FDE07B8A4}" destId="{EF0D0B1C-73B6-479A-9CC8-20788CD77AEB}" srcOrd="0" destOrd="0" presId="urn:microsoft.com/office/officeart/2005/8/layout/process1"/>
    <dgm:cxn modelId="{43A90843-BA20-4B7B-85EA-E035ED6E7317}" type="presOf" srcId="{E04545BA-5407-41CD-B3A9-450F41A1A9DC}" destId="{652B1EE7-85F3-4E7F-A1C6-1C61A5E9C8E0}" srcOrd="1" destOrd="0" presId="urn:microsoft.com/office/officeart/2005/8/layout/process1"/>
    <dgm:cxn modelId="{ADBD830A-8AC8-4C34-B5D9-79FAFE355208}" srcId="{B3732C6E-B7B5-4E15-9E7E-D649DF95C266}" destId="{0F8B6989-D4C0-4D85-83A4-9412498B7304}" srcOrd="5" destOrd="0" parTransId="{BAB8E7F2-8DD2-4B98-8727-36766C802899}" sibTransId="{C070818E-DEAE-4FE0-BC5E-06566638401B}"/>
    <dgm:cxn modelId="{D7DD407F-85DF-494A-B75D-07EEF3415C83}" type="presOf" srcId="{0F8B6989-D4C0-4D85-83A4-9412498B7304}" destId="{6DBF4774-EDDC-461D-8AF8-85929CDF0A0B}" srcOrd="0" destOrd="0" presId="urn:microsoft.com/office/officeart/2005/8/layout/process1"/>
    <dgm:cxn modelId="{354B1C76-E905-49BF-8661-C156FA514E49}" type="presOf" srcId="{E47855AC-CECC-4703-A16A-19777D9B01FC}" destId="{6978CAAD-69D8-4926-A53C-99FC3F074B15}" srcOrd="1" destOrd="0" presId="urn:microsoft.com/office/officeart/2005/8/layout/process1"/>
    <dgm:cxn modelId="{4EB0A53C-9E66-4DEA-BA68-3B80B9F30445}" type="presOf" srcId="{B1499072-981D-4C82-B56B-9B4D5C532A34}" destId="{3A6FF8FC-B943-4F23-A595-DF2A5BFB0594}" srcOrd="0" destOrd="0" presId="urn:microsoft.com/office/officeart/2005/8/layout/process1"/>
    <dgm:cxn modelId="{B14D446D-7C65-45CD-9499-54C852928130}" type="presOf" srcId="{13A547D4-5C83-4200-A592-C331485EF150}" destId="{72A8C62F-1F78-4016-AC6E-6D16878DE8B6}" srcOrd="1" destOrd="0" presId="urn:microsoft.com/office/officeart/2005/8/layout/process1"/>
    <dgm:cxn modelId="{FFBCDDA6-1C2B-46EC-9D94-77BA6CC46FEA}" srcId="{B3732C6E-B7B5-4E15-9E7E-D649DF95C266}" destId="{E2845FB5-DC2C-4E18-B2BE-8CD544E2ADA7}" srcOrd="1" destOrd="0" parTransId="{D4C31600-4D30-4BB4-BF68-D362A0C5CB89}" sibTransId="{13A547D4-5C83-4200-A592-C331485EF150}"/>
    <dgm:cxn modelId="{2DD753FC-504E-45D3-8C76-B8139E188608}" type="presOf" srcId="{E2845FB5-DC2C-4E18-B2BE-8CD544E2ADA7}" destId="{FB41C63F-A042-46E1-84B0-148C9C58A6C1}" srcOrd="0" destOrd="0" presId="urn:microsoft.com/office/officeart/2005/8/layout/process1"/>
    <dgm:cxn modelId="{46A41DFF-F3F8-435C-BA09-2CCB96280C21}" srcId="{B3732C6E-B7B5-4E15-9E7E-D649DF95C266}" destId="{4D66F1D3-77AE-4F96-9F88-72C7882FABEC}" srcOrd="3" destOrd="0" parTransId="{72B56259-3090-45AC-82A8-4943C7B21D2E}" sibTransId="{335EC327-F9E0-4890-A728-007FDE07B8A4}"/>
    <dgm:cxn modelId="{6EC3FED8-736D-4CFA-A350-7C96C2D93CB6}" srcId="{B3732C6E-B7B5-4E15-9E7E-D649DF95C266}" destId="{8DAAE64B-AAF1-400F-B32A-AFB1CDBF60A2}" srcOrd="2" destOrd="0" parTransId="{CB72B6AD-6298-41CE-9894-901DB3FF164C}" sibTransId="{D35D33ED-B58A-4BBD-8E6F-DA038DA67BC0}"/>
    <dgm:cxn modelId="{0899DD40-D987-4033-920B-A99C49267F96}" type="presOf" srcId="{B3732C6E-B7B5-4E15-9E7E-D649DF95C266}" destId="{C8E22874-45DA-474E-9113-C680C954EAA6}" srcOrd="0" destOrd="0" presId="urn:microsoft.com/office/officeart/2005/8/layout/process1"/>
    <dgm:cxn modelId="{ED7BC19B-36F0-4147-B468-507D2CD5F1E5}" type="presOf" srcId="{13A547D4-5C83-4200-A592-C331485EF150}" destId="{AF3CD1E7-A3CE-4649-80E1-D23FBB8441F2}" srcOrd="0" destOrd="0" presId="urn:microsoft.com/office/officeart/2005/8/layout/process1"/>
    <dgm:cxn modelId="{3D70A30A-AC33-4301-B271-DD90EF7AD783}" type="presParOf" srcId="{C8E22874-45DA-474E-9113-C680C954EAA6}" destId="{3A6FF8FC-B943-4F23-A595-DF2A5BFB0594}" srcOrd="0" destOrd="0" presId="urn:microsoft.com/office/officeart/2005/8/layout/process1"/>
    <dgm:cxn modelId="{E754BA47-130F-4322-8FDC-35302BFF6449}" type="presParOf" srcId="{C8E22874-45DA-474E-9113-C680C954EAA6}" destId="{24F82DAB-8DB6-4948-842A-6F64F2C33FF2}" srcOrd="1" destOrd="0" presId="urn:microsoft.com/office/officeart/2005/8/layout/process1"/>
    <dgm:cxn modelId="{F7B5B541-134D-4DFE-8DEF-8F51B05FBC57}" type="presParOf" srcId="{24F82DAB-8DB6-4948-842A-6F64F2C33FF2}" destId="{6978CAAD-69D8-4926-A53C-99FC3F074B15}" srcOrd="0" destOrd="0" presId="urn:microsoft.com/office/officeart/2005/8/layout/process1"/>
    <dgm:cxn modelId="{E4562B0B-DCAE-4093-AF4A-B1C83F746D18}" type="presParOf" srcId="{C8E22874-45DA-474E-9113-C680C954EAA6}" destId="{FB41C63F-A042-46E1-84B0-148C9C58A6C1}" srcOrd="2" destOrd="0" presId="urn:microsoft.com/office/officeart/2005/8/layout/process1"/>
    <dgm:cxn modelId="{FAAF8471-C4D0-4D12-B36F-C42E277B0B56}" type="presParOf" srcId="{C8E22874-45DA-474E-9113-C680C954EAA6}" destId="{AF3CD1E7-A3CE-4649-80E1-D23FBB8441F2}" srcOrd="3" destOrd="0" presId="urn:microsoft.com/office/officeart/2005/8/layout/process1"/>
    <dgm:cxn modelId="{93ABB0C3-D014-4B78-98E3-45D22C813D12}" type="presParOf" srcId="{AF3CD1E7-A3CE-4649-80E1-D23FBB8441F2}" destId="{72A8C62F-1F78-4016-AC6E-6D16878DE8B6}" srcOrd="0" destOrd="0" presId="urn:microsoft.com/office/officeart/2005/8/layout/process1"/>
    <dgm:cxn modelId="{0CA8FE38-2CC2-4A6E-B3AD-3A25791AD7F8}" type="presParOf" srcId="{C8E22874-45DA-474E-9113-C680C954EAA6}" destId="{D71ABE16-A833-4C0F-B585-D83F25F27A40}" srcOrd="4" destOrd="0" presId="urn:microsoft.com/office/officeart/2005/8/layout/process1"/>
    <dgm:cxn modelId="{1B81D7F8-B07B-415E-8F5A-5F68A79C31E0}" type="presParOf" srcId="{C8E22874-45DA-474E-9113-C680C954EAA6}" destId="{FC4F3EBD-EF34-4996-865E-DF8E42079506}" srcOrd="5" destOrd="0" presId="urn:microsoft.com/office/officeart/2005/8/layout/process1"/>
    <dgm:cxn modelId="{F6C91F55-01E6-4AA4-A8EF-F7D710D85610}" type="presParOf" srcId="{FC4F3EBD-EF34-4996-865E-DF8E42079506}" destId="{8F2A19E4-E840-44DA-BF19-C5567EF036F3}" srcOrd="0" destOrd="0" presId="urn:microsoft.com/office/officeart/2005/8/layout/process1"/>
    <dgm:cxn modelId="{A8C9BA21-E7A1-4CE9-9371-137D484524B8}" type="presParOf" srcId="{C8E22874-45DA-474E-9113-C680C954EAA6}" destId="{2FD1376D-4A94-4AA2-A3FA-0712F7274A64}" srcOrd="6" destOrd="0" presId="urn:microsoft.com/office/officeart/2005/8/layout/process1"/>
    <dgm:cxn modelId="{A5EBCFCF-141D-4210-A872-2ECF956B17B5}" type="presParOf" srcId="{C8E22874-45DA-474E-9113-C680C954EAA6}" destId="{EF0D0B1C-73B6-479A-9CC8-20788CD77AEB}" srcOrd="7" destOrd="0" presId="urn:microsoft.com/office/officeart/2005/8/layout/process1"/>
    <dgm:cxn modelId="{96B73520-D708-45AD-B62B-D783E13FECAE}" type="presParOf" srcId="{EF0D0B1C-73B6-479A-9CC8-20788CD77AEB}" destId="{DFBBD3AF-B003-4CC9-B85C-916D5033334C}" srcOrd="0" destOrd="0" presId="urn:microsoft.com/office/officeart/2005/8/layout/process1"/>
    <dgm:cxn modelId="{29B38816-1AB6-45E6-BEA6-DE2F6857DF5B}" type="presParOf" srcId="{C8E22874-45DA-474E-9113-C680C954EAA6}" destId="{783F0D36-4893-4BF6-A4CE-5A613488E4AA}" srcOrd="8" destOrd="0" presId="urn:microsoft.com/office/officeart/2005/8/layout/process1"/>
    <dgm:cxn modelId="{4654A39C-4B7C-412C-940F-4C9071EAE5B5}" type="presParOf" srcId="{C8E22874-45DA-474E-9113-C680C954EAA6}" destId="{1A47F009-C178-466C-A725-27E2F32ECCF1}" srcOrd="9" destOrd="0" presId="urn:microsoft.com/office/officeart/2005/8/layout/process1"/>
    <dgm:cxn modelId="{3FE3F040-4A95-4844-9ED9-6105366A2855}" type="presParOf" srcId="{1A47F009-C178-466C-A725-27E2F32ECCF1}" destId="{652B1EE7-85F3-4E7F-A1C6-1C61A5E9C8E0}" srcOrd="0" destOrd="0" presId="urn:microsoft.com/office/officeart/2005/8/layout/process1"/>
    <dgm:cxn modelId="{0218747C-B218-4F28-9043-669A326604B7}" type="presParOf" srcId="{C8E22874-45DA-474E-9113-C680C954EAA6}" destId="{6DBF4774-EDDC-461D-8AF8-85929CDF0A0B}" srcOrd="10" destOrd="0" presId="urn:microsoft.com/office/officeart/2005/8/layout/process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732C6E-B7B5-4E15-9E7E-D649DF95C266}" type="doc">
      <dgm:prSet loTypeId="urn:microsoft.com/office/officeart/2005/8/layout/process1" loCatId="process" qsTypeId="urn:microsoft.com/office/officeart/2005/8/quickstyle/simple1" qsCatId="simple" csTypeId="urn:microsoft.com/office/officeart/2005/8/colors/accent1_2" csCatId="accent1" phldr="1"/>
      <dgm:spPr/>
    </dgm:pt>
    <dgm:pt modelId="{B1499072-981D-4C82-B56B-9B4D5C532A34}">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HCP Polygons</a:t>
          </a:r>
          <a:endParaRPr lang="en-US" sz="2000" dirty="0">
            <a:solidFill>
              <a:schemeClr val="bg2">
                <a:lumMod val="50000"/>
              </a:schemeClr>
            </a:solidFill>
          </a:endParaRPr>
        </a:p>
      </dgm:t>
    </dgm:pt>
    <dgm:pt modelId="{B6FE16BC-ADEE-45B4-B4EF-A458EB6B3074}" type="parTrans" cxnId="{F6321D21-F1D7-4561-914B-A8568E2F5423}">
      <dgm:prSet/>
      <dgm:spPr/>
      <dgm:t>
        <a:bodyPr/>
        <a:lstStyle/>
        <a:p>
          <a:endParaRPr lang="en-US"/>
        </a:p>
      </dgm:t>
    </dgm:pt>
    <dgm:pt modelId="{E47855AC-CECC-4703-A16A-19777D9B01FC}" type="sibTrans" cxnId="{F6321D21-F1D7-4561-914B-A8568E2F5423}">
      <dgm:prSet/>
      <dgm:spPr>
        <a:solidFill>
          <a:schemeClr val="accent2"/>
        </a:solidFill>
        <a:ln>
          <a:solidFill>
            <a:schemeClr val="accent2"/>
          </a:solidFill>
        </a:ln>
      </dgm:spPr>
      <dgm:t>
        <a:bodyPr/>
        <a:lstStyle/>
        <a:p>
          <a:endParaRPr lang="en-US"/>
        </a:p>
      </dgm:t>
    </dgm:pt>
    <dgm:pt modelId="{E2845FB5-DC2C-4E18-B2BE-8CD544E2ADA7}">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Google Earth Engine API</a:t>
          </a:r>
          <a:endParaRPr lang="en-US" sz="2000" dirty="0">
            <a:solidFill>
              <a:schemeClr val="bg2">
                <a:lumMod val="50000"/>
              </a:schemeClr>
            </a:solidFill>
          </a:endParaRPr>
        </a:p>
      </dgm:t>
    </dgm:pt>
    <dgm:pt modelId="{D4C31600-4D30-4BB4-BF68-D362A0C5CB89}" type="parTrans" cxnId="{FFBCDDA6-1C2B-46EC-9D94-77BA6CC46FEA}">
      <dgm:prSet/>
      <dgm:spPr/>
      <dgm:t>
        <a:bodyPr/>
        <a:lstStyle/>
        <a:p>
          <a:endParaRPr lang="en-US"/>
        </a:p>
      </dgm:t>
    </dgm:pt>
    <dgm:pt modelId="{13A547D4-5C83-4200-A592-C331485EF150}" type="sibTrans" cxnId="{FFBCDDA6-1C2B-46EC-9D94-77BA6CC46FEA}">
      <dgm:prSet/>
      <dgm:spPr>
        <a:solidFill>
          <a:schemeClr val="accent2"/>
        </a:solidFill>
        <a:ln>
          <a:solidFill>
            <a:schemeClr val="accent2"/>
          </a:solidFill>
        </a:ln>
      </dgm:spPr>
      <dgm:t>
        <a:bodyPr/>
        <a:lstStyle/>
        <a:p>
          <a:endParaRPr lang="en-US"/>
        </a:p>
      </dgm:t>
    </dgm:pt>
    <dgm:pt modelId="{8DAAE64B-AAF1-400F-B32A-AFB1CDBF60A2}">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Normalized Burn Ratio</a:t>
          </a:r>
          <a:endParaRPr lang="en-US" sz="2000" dirty="0">
            <a:solidFill>
              <a:schemeClr val="bg2">
                <a:lumMod val="50000"/>
              </a:schemeClr>
            </a:solidFill>
          </a:endParaRPr>
        </a:p>
      </dgm:t>
    </dgm:pt>
    <dgm:pt modelId="{CB72B6AD-6298-41CE-9894-901DB3FF164C}" type="parTrans" cxnId="{6EC3FED8-736D-4CFA-A350-7C96C2D93CB6}">
      <dgm:prSet/>
      <dgm:spPr/>
      <dgm:t>
        <a:bodyPr/>
        <a:lstStyle/>
        <a:p>
          <a:endParaRPr lang="en-US"/>
        </a:p>
      </dgm:t>
    </dgm:pt>
    <dgm:pt modelId="{D35D33ED-B58A-4BBD-8E6F-DA038DA67BC0}" type="sibTrans" cxnId="{6EC3FED8-736D-4CFA-A350-7C96C2D93CB6}">
      <dgm:prSet/>
      <dgm:spPr>
        <a:solidFill>
          <a:schemeClr val="accent2"/>
        </a:solidFill>
        <a:ln>
          <a:solidFill>
            <a:schemeClr val="accent2"/>
          </a:solidFill>
        </a:ln>
      </dgm:spPr>
      <dgm:t>
        <a:bodyPr/>
        <a:lstStyle/>
        <a:p>
          <a:endParaRPr lang="en-US"/>
        </a:p>
      </dgm:t>
    </dgm:pt>
    <dgm:pt modelId="{0F8B6989-D4C0-4D85-83A4-9412498B7304}">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Land Use Change Identification</a:t>
          </a:r>
          <a:endParaRPr lang="en-US" sz="2000" dirty="0">
            <a:solidFill>
              <a:schemeClr val="bg2">
                <a:lumMod val="50000"/>
              </a:schemeClr>
            </a:solidFill>
          </a:endParaRPr>
        </a:p>
      </dgm:t>
    </dgm:pt>
    <dgm:pt modelId="{BAB8E7F2-8DD2-4B98-8727-36766C802899}" type="parTrans" cxnId="{ADBD830A-8AC8-4C34-B5D9-79FAFE355208}">
      <dgm:prSet/>
      <dgm:spPr/>
      <dgm:t>
        <a:bodyPr/>
        <a:lstStyle/>
        <a:p>
          <a:endParaRPr lang="en-US"/>
        </a:p>
      </dgm:t>
    </dgm:pt>
    <dgm:pt modelId="{C070818E-DEAE-4FE0-BC5E-06566638401B}" type="sibTrans" cxnId="{ADBD830A-8AC8-4C34-B5D9-79FAFE355208}">
      <dgm:prSet/>
      <dgm:spPr/>
      <dgm:t>
        <a:bodyPr/>
        <a:lstStyle/>
        <a:p>
          <a:endParaRPr lang="en-US"/>
        </a:p>
      </dgm:t>
    </dgm:pt>
    <dgm:pt modelId="{4D66F1D3-77AE-4F96-9F88-72C7882FABEC}">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National Agriculture Statistics Service</a:t>
          </a:r>
          <a:endParaRPr lang="en-US" sz="2000" dirty="0">
            <a:solidFill>
              <a:schemeClr val="bg2">
                <a:lumMod val="50000"/>
              </a:schemeClr>
            </a:solidFill>
          </a:endParaRPr>
        </a:p>
      </dgm:t>
    </dgm:pt>
    <dgm:pt modelId="{72B56259-3090-45AC-82A8-4943C7B21D2E}" type="parTrans" cxnId="{46A41DFF-F3F8-435C-BA09-2CCB96280C21}">
      <dgm:prSet/>
      <dgm:spPr/>
      <dgm:t>
        <a:bodyPr/>
        <a:lstStyle/>
        <a:p>
          <a:endParaRPr lang="en-US"/>
        </a:p>
      </dgm:t>
    </dgm:pt>
    <dgm:pt modelId="{335EC327-F9E0-4890-A728-007FDE07B8A4}" type="sibTrans" cxnId="{46A41DFF-F3F8-435C-BA09-2CCB96280C21}">
      <dgm:prSet/>
      <dgm:spPr>
        <a:solidFill>
          <a:schemeClr val="accent2"/>
        </a:solidFill>
        <a:ln>
          <a:solidFill>
            <a:schemeClr val="accent2"/>
          </a:solidFill>
        </a:ln>
      </dgm:spPr>
      <dgm:t>
        <a:bodyPr/>
        <a:lstStyle/>
        <a:p>
          <a:endParaRPr lang="en-US"/>
        </a:p>
      </dgm:t>
    </dgm:pt>
    <dgm:pt modelId="{724DB147-C895-45F4-96E0-52D6C0E156AA}">
      <dgm:prSet phldrT="[Text]" custT="1"/>
      <dgm:spPr>
        <a:solidFill>
          <a:schemeClr val="accent2">
            <a:lumMod val="60000"/>
            <a:lumOff val="40000"/>
          </a:schemeClr>
        </a:solidFill>
        <a:ln>
          <a:solidFill>
            <a:schemeClr val="accent2">
              <a:lumMod val="60000"/>
              <a:lumOff val="40000"/>
            </a:schemeClr>
          </a:solidFill>
        </a:ln>
      </dgm:spPr>
      <dgm:t>
        <a:bodyPr/>
        <a:lstStyle/>
        <a:p>
          <a:r>
            <a:rPr lang="en-US" sz="2000" dirty="0" smtClean="0">
              <a:solidFill>
                <a:schemeClr val="bg2">
                  <a:lumMod val="50000"/>
                </a:schemeClr>
              </a:solidFill>
            </a:rPr>
            <a:t>National Agriculture Imagery Program</a:t>
          </a:r>
          <a:endParaRPr lang="en-US" sz="2000" dirty="0">
            <a:solidFill>
              <a:schemeClr val="bg2">
                <a:lumMod val="50000"/>
              </a:schemeClr>
            </a:solidFill>
          </a:endParaRPr>
        </a:p>
      </dgm:t>
    </dgm:pt>
    <dgm:pt modelId="{116EE757-7EC8-4CD0-9E6B-F344707287EC}" type="parTrans" cxnId="{6932A7A7-9144-41E1-B556-C98BF708E9AC}">
      <dgm:prSet/>
      <dgm:spPr/>
      <dgm:t>
        <a:bodyPr/>
        <a:lstStyle/>
        <a:p>
          <a:endParaRPr lang="en-US"/>
        </a:p>
      </dgm:t>
    </dgm:pt>
    <dgm:pt modelId="{E04545BA-5407-41CD-B3A9-450F41A1A9DC}" type="sibTrans" cxnId="{6932A7A7-9144-41E1-B556-C98BF708E9AC}">
      <dgm:prSet/>
      <dgm:spPr>
        <a:solidFill>
          <a:schemeClr val="accent2"/>
        </a:solidFill>
        <a:ln>
          <a:solidFill>
            <a:schemeClr val="accent2"/>
          </a:solidFill>
        </a:ln>
      </dgm:spPr>
      <dgm:t>
        <a:bodyPr/>
        <a:lstStyle/>
        <a:p>
          <a:endParaRPr lang="en-US"/>
        </a:p>
      </dgm:t>
    </dgm:pt>
    <dgm:pt modelId="{C8E22874-45DA-474E-9113-C680C954EAA6}" type="pres">
      <dgm:prSet presAssocID="{B3732C6E-B7B5-4E15-9E7E-D649DF95C266}" presName="Name0" presStyleCnt="0">
        <dgm:presLayoutVars>
          <dgm:dir/>
          <dgm:resizeHandles val="exact"/>
        </dgm:presLayoutVars>
      </dgm:prSet>
      <dgm:spPr/>
    </dgm:pt>
    <dgm:pt modelId="{3A6FF8FC-B943-4F23-A595-DF2A5BFB0594}" type="pres">
      <dgm:prSet presAssocID="{B1499072-981D-4C82-B56B-9B4D5C532A34}" presName="node" presStyleLbl="node1" presStyleIdx="0" presStyleCnt="6" custScaleX="106932" custLinFactNeighborX="4922" custLinFactNeighborY="75881">
        <dgm:presLayoutVars>
          <dgm:bulletEnabled val="1"/>
        </dgm:presLayoutVars>
      </dgm:prSet>
      <dgm:spPr/>
      <dgm:t>
        <a:bodyPr/>
        <a:lstStyle/>
        <a:p>
          <a:endParaRPr lang="en-US"/>
        </a:p>
      </dgm:t>
    </dgm:pt>
    <dgm:pt modelId="{24F82DAB-8DB6-4948-842A-6F64F2C33FF2}" type="pres">
      <dgm:prSet presAssocID="{E47855AC-CECC-4703-A16A-19777D9B01FC}" presName="sibTrans" presStyleLbl="sibTrans2D1" presStyleIdx="0" presStyleCnt="5"/>
      <dgm:spPr/>
      <dgm:t>
        <a:bodyPr/>
        <a:lstStyle/>
        <a:p>
          <a:endParaRPr lang="en-US"/>
        </a:p>
      </dgm:t>
    </dgm:pt>
    <dgm:pt modelId="{6978CAAD-69D8-4926-A53C-99FC3F074B15}" type="pres">
      <dgm:prSet presAssocID="{E47855AC-CECC-4703-A16A-19777D9B01FC}" presName="connectorText" presStyleLbl="sibTrans2D1" presStyleIdx="0" presStyleCnt="5"/>
      <dgm:spPr/>
      <dgm:t>
        <a:bodyPr/>
        <a:lstStyle/>
        <a:p>
          <a:endParaRPr lang="en-US"/>
        </a:p>
      </dgm:t>
    </dgm:pt>
    <dgm:pt modelId="{FB41C63F-A042-46E1-84B0-148C9C58A6C1}" type="pres">
      <dgm:prSet presAssocID="{E2845FB5-DC2C-4E18-B2BE-8CD544E2ADA7}" presName="node" presStyleLbl="node1" presStyleIdx="1" presStyleCnt="6" custLinFactNeighborY="-45130">
        <dgm:presLayoutVars>
          <dgm:bulletEnabled val="1"/>
        </dgm:presLayoutVars>
      </dgm:prSet>
      <dgm:spPr/>
      <dgm:t>
        <a:bodyPr/>
        <a:lstStyle/>
        <a:p>
          <a:endParaRPr lang="en-US"/>
        </a:p>
      </dgm:t>
    </dgm:pt>
    <dgm:pt modelId="{AF3CD1E7-A3CE-4649-80E1-D23FBB8441F2}" type="pres">
      <dgm:prSet presAssocID="{13A547D4-5C83-4200-A592-C331485EF150}" presName="sibTrans" presStyleLbl="sibTrans2D1" presStyleIdx="1" presStyleCnt="5"/>
      <dgm:spPr/>
      <dgm:t>
        <a:bodyPr/>
        <a:lstStyle/>
        <a:p>
          <a:endParaRPr lang="en-US"/>
        </a:p>
      </dgm:t>
    </dgm:pt>
    <dgm:pt modelId="{72A8C62F-1F78-4016-AC6E-6D16878DE8B6}" type="pres">
      <dgm:prSet presAssocID="{13A547D4-5C83-4200-A592-C331485EF150}" presName="connectorText" presStyleLbl="sibTrans2D1" presStyleIdx="1" presStyleCnt="5"/>
      <dgm:spPr/>
      <dgm:t>
        <a:bodyPr/>
        <a:lstStyle/>
        <a:p>
          <a:endParaRPr lang="en-US"/>
        </a:p>
      </dgm:t>
    </dgm:pt>
    <dgm:pt modelId="{D71ABE16-A833-4C0F-B585-D83F25F27A40}" type="pres">
      <dgm:prSet presAssocID="{8DAAE64B-AAF1-400F-B32A-AFB1CDBF60A2}" presName="node" presStyleLbl="node1" presStyleIdx="2" presStyleCnt="6" custScaleX="130570" custLinFactNeighborX="-5398" custLinFactNeighborY="77106">
        <dgm:presLayoutVars>
          <dgm:bulletEnabled val="1"/>
        </dgm:presLayoutVars>
      </dgm:prSet>
      <dgm:spPr/>
      <dgm:t>
        <a:bodyPr/>
        <a:lstStyle/>
        <a:p>
          <a:endParaRPr lang="en-US"/>
        </a:p>
      </dgm:t>
    </dgm:pt>
    <dgm:pt modelId="{FC4F3EBD-EF34-4996-865E-DF8E42079506}" type="pres">
      <dgm:prSet presAssocID="{D35D33ED-B58A-4BBD-8E6F-DA038DA67BC0}" presName="sibTrans" presStyleLbl="sibTrans2D1" presStyleIdx="2" presStyleCnt="5"/>
      <dgm:spPr>
        <a:prstGeom prst="mathPlus">
          <a:avLst/>
        </a:prstGeom>
      </dgm:spPr>
      <dgm:t>
        <a:bodyPr/>
        <a:lstStyle/>
        <a:p>
          <a:endParaRPr lang="en-US"/>
        </a:p>
      </dgm:t>
    </dgm:pt>
    <dgm:pt modelId="{8F2A19E4-E840-44DA-BF19-C5567EF036F3}" type="pres">
      <dgm:prSet presAssocID="{D35D33ED-B58A-4BBD-8E6F-DA038DA67BC0}" presName="connectorText" presStyleLbl="sibTrans2D1" presStyleIdx="2" presStyleCnt="5"/>
      <dgm:spPr/>
      <dgm:t>
        <a:bodyPr/>
        <a:lstStyle/>
        <a:p>
          <a:endParaRPr lang="en-US"/>
        </a:p>
      </dgm:t>
    </dgm:pt>
    <dgm:pt modelId="{2FD1376D-4A94-4AA2-A3FA-0712F7274A64}" type="pres">
      <dgm:prSet presAssocID="{4D66F1D3-77AE-4F96-9F88-72C7882FABEC}" presName="node" presStyleLbl="node1" presStyleIdx="3" presStyleCnt="6" custScaleX="122362" custLinFactNeighborX="3239" custLinFactNeighborY="79106">
        <dgm:presLayoutVars>
          <dgm:bulletEnabled val="1"/>
        </dgm:presLayoutVars>
      </dgm:prSet>
      <dgm:spPr/>
      <dgm:t>
        <a:bodyPr/>
        <a:lstStyle/>
        <a:p>
          <a:endParaRPr lang="en-US"/>
        </a:p>
      </dgm:t>
    </dgm:pt>
    <dgm:pt modelId="{EF0D0B1C-73B6-479A-9CC8-20788CD77AEB}" type="pres">
      <dgm:prSet presAssocID="{335EC327-F9E0-4890-A728-007FDE07B8A4}" presName="sibTrans" presStyleLbl="sibTrans2D1" presStyleIdx="3" presStyleCnt="5"/>
      <dgm:spPr>
        <a:prstGeom prst="mathPlus">
          <a:avLst/>
        </a:prstGeom>
      </dgm:spPr>
      <dgm:t>
        <a:bodyPr/>
        <a:lstStyle/>
        <a:p>
          <a:endParaRPr lang="en-US"/>
        </a:p>
      </dgm:t>
    </dgm:pt>
    <dgm:pt modelId="{DFBBD3AF-B003-4CC9-B85C-916D5033334C}" type="pres">
      <dgm:prSet presAssocID="{335EC327-F9E0-4890-A728-007FDE07B8A4}" presName="connectorText" presStyleLbl="sibTrans2D1" presStyleIdx="3" presStyleCnt="5"/>
      <dgm:spPr/>
      <dgm:t>
        <a:bodyPr/>
        <a:lstStyle/>
        <a:p>
          <a:endParaRPr lang="en-US"/>
        </a:p>
      </dgm:t>
    </dgm:pt>
    <dgm:pt modelId="{783F0D36-4893-4BF6-A4CE-5A613488E4AA}" type="pres">
      <dgm:prSet presAssocID="{724DB147-C895-45F4-96E0-52D6C0E156AA}" presName="node" presStyleLbl="node1" presStyleIdx="4" presStyleCnt="6" custScaleX="126591" custLinFactNeighborY="79112">
        <dgm:presLayoutVars>
          <dgm:bulletEnabled val="1"/>
        </dgm:presLayoutVars>
      </dgm:prSet>
      <dgm:spPr/>
      <dgm:t>
        <a:bodyPr/>
        <a:lstStyle/>
        <a:p>
          <a:endParaRPr lang="en-US"/>
        </a:p>
      </dgm:t>
    </dgm:pt>
    <dgm:pt modelId="{1A47F009-C178-466C-A725-27E2F32ECCF1}" type="pres">
      <dgm:prSet presAssocID="{E04545BA-5407-41CD-B3A9-450F41A1A9DC}" presName="sibTrans" presStyleLbl="sibTrans2D1" presStyleIdx="4" presStyleCnt="5"/>
      <dgm:spPr/>
      <dgm:t>
        <a:bodyPr/>
        <a:lstStyle/>
        <a:p>
          <a:endParaRPr lang="en-US"/>
        </a:p>
      </dgm:t>
    </dgm:pt>
    <dgm:pt modelId="{652B1EE7-85F3-4E7F-A1C6-1C61A5E9C8E0}" type="pres">
      <dgm:prSet presAssocID="{E04545BA-5407-41CD-B3A9-450F41A1A9DC}" presName="connectorText" presStyleLbl="sibTrans2D1" presStyleIdx="4" presStyleCnt="5"/>
      <dgm:spPr/>
      <dgm:t>
        <a:bodyPr/>
        <a:lstStyle/>
        <a:p>
          <a:endParaRPr lang="en-US"/>
        </a:p>
      </dgm:t>
    </dgm:pt>
    <dgm:pt modelId="{6DBF4774-EDDC-461D-8AF8-85929CDF0A0B}" type="pres">
      <dgm:prSet presAssocID="{0F8B6989-D4C0-4D85-83A4-9412498B7304}" presName="node" presStyleLbl="node1" presStyleIdx="5" presStyleCnt="6" custScaleX="143257" custScaleY="96379" custLinFactNeighborX="-21065" custLinFactNeighborY="-48189">
        <dgm:presLayoutVars>
          <dgm:bulletEnabled val="1"/>
        </dgm:presLayoutVars>
      </dgm:prSet>
      <dgm:spPr/>
      <dgm:t>
        <a:bodyPr/>
        <a:lstStyle/>
        <a:p>
          <a:endParaRPr lang="en-US"/>
        </a:p>
      </dgm:t>
    </dgm:pt>
  </dgm:ptLst>
  <dgm:cxnLst>
    <dgm:cxn modelId="{A4FF1F63-31B8-457D-9A56-DC55FDE3818A}" type="presOf" srcId="{E47855AC-CECC-4703-A16A-19777D9B01FC}" destId="{24F82DAB-8DB6-4948-842A-6F64F2C33FF2}" srcOrd="0" destOrd="0" presId="urn:microsoft.com/office/officeart/2005/8/layout/process1"/>
    <dgm:cxn modelId="{F3DDC5D3-F262-4836-BA88-E97E2760CC16}" type="presOf" srcId="{D35D33ED-B58A-4BBD-8E6F-DA038DA67BC0}" destId="{8F2A19E4-E840-44DA-BF19-C5567EF036F3}" srcOrd="1" destOrd="0" presId="urn:microsoft.com/office/officeart/2005/8/layout/process1"/>
    <dgm:cxn modelId="{8F1B60F3-80BA-4417-A4E8-D13090CCB1C5}" type="presOf" srcId="{335EC327-F9E0-4890-A728-007FDE07B8A4}" destId="{DFBBD3AF-B003-4CC9-B85C-916D5033334C}" srcOrd="1" destOrd="0" presId="urn:microsoft.com/office/officeart/2005/8/layout/process1"/>
    <dgm:cxn modelId="{BE0E8696-0CBD-4B1D-A837-ADC6F171917B}" type="presOf" srcId="{E04545BA-5407-41CD-B3A9-450F41A1A9DC}" destId="{1A47F009-C178-466C-A725-27E2F32ECCF1}" srcOrd="0" destOrd="0" presId="urn:microsoft.com/office/officeart/2005/8/layout/process1"/>
    <dgm:cxn modelId="{6932A7A7-9144-41E1-B556-C98BF708E9AC}" srcId="{B3732C6E-B7B5-4E15-9E7E-D649DF95C266}" destId="{724DB147-C895-45F4-96E0-52D6C0E156AA}" srcOrd="4" destOrd="0" parTransId="{116EE757-7EC8-4CD0-9E6B-F344707287EC}" sibTransId="{E04545BA-5407-41CD-B3A9-450F41A1A9DC}"/>
    <dgm:cxn modelId="{A4E8746E-0C39-4ED8-9F9B-21A87D23FC03}" type="presOf" srcId="{724DB147-C895-45F4-96E0-52D6C0E156AA}" destId="{783F0D36-4893-4BF6-A4CE-5A613488E4AA}" srcOrd="0" destOrd="0" presId="urn:microsoft.com/office/officeart/2005/8/layout/process1"/>
    <dgm:cxn modelId="{F6321D21-F1D7-4561-914B-A8568E2F5423}" srcId="{B3732C6E-B7B5-4E15-9E7E-D649DF95C266}" destId="{B1499072-981D-4C82-B56B-9B4D5C532A34}" srcOrd="0" destOrd="0" parTransId="{B6FE16BC-ADEE-45B4-B4EF-A458EB6B3074}" sibTransId="{E47855AC-CECC-4703-A16A-19777D9B01FC}"/>
    <dgm:cxn modelId="{8A68A500-9DC2-426A-96FD-FCBB3E86CFA6}" type="presOf" srcId="{D35D33ED-B58A-4BBD-8E6F-DA038DA67BC0}" destId="{FC4F3EBD-EF34-4996-865E-DF8E42079506}" srcOrd="0" destOrd="0" presId="urn:microsoft.com/office/officeart/2005/8/layout/process1"/>
    <dgm:cxn modelId="{2BCB7DB7-6A0C-499B-87DA-1E2A8292E175}" type="presOf" srcId="{4D66F1D3-77AE-4F96-9F88-72C7882FABEC}" destId="{2FD1376D-4A94-4AA2-A3FA-0712F7274A64}" srcOrd="0" destOrd="0" presId="urn:microsoft.com/office/officeart/2005/8/layout/process1"/>
    <dgm:cxn modelId="{D98091C6-3BFA-48B6-A73E-BA384EF67A4A}" type="presOf" srcId="{8DAAE64B-AAF1-400F-B32A-AFB1CDBF60A2}" destId="{D71ABE16-A833-4C0F-B585-D83F25F27A40}" srcOrd="0" destOrd="0" presId="urn:microsoft.com/office/officeart/2005/8/layout/process1"/>
    <dgm:cxn modelId="{E184E69F-B601-4D3F-801D-D66C1937740C}" type="presOf" srcId="{335EC327-F9E0-4890-A728-007FDE07B8A4}" destId="{EF0D0B1C-73B6-479A-9CC8-20788CD77AEB}" srcOrd="0" destOrd="0" presId="urn:microsoft.com/office/officeart/2005/8/layout/process1"/>
    <dgm:cxn modelId="{43A90843-BA20-4B7B-85EA-E035ED6E7317}" type="presOf" srcId="{E04545BA-5407-41CD-B3A9-450F41A1A9DC}" destId="{652B1EE7-85F3-4E7F-A1C6-1C61A5E9C8E0}" srcOrd="1" destOrd="0" presId="urn:microsoft.com/office/officeart/2005/8/layout/process1"/>
    <dgm:cxn modelId="{ADBD830A-8AC8-4C34-B5D9-79FAFE355208}" srcId="{B3732C6E-B7B5-4E15-9E7E-D649DF95C266}" destId="{0F8B6989-D4C0-4D85-83A4-9412498B7304}" srcOrd="5" destOrd="0" parTransId="{BAB8E7F2-8DD2-4B98-8727-36766C802899}" sibTransId="{C070818E-DEAE-4FE0-BC5E-06566638401B}"/>
    <dgm:cxn modelId="{D7DD407F-85DF-494A-B75D-07EEF3415C83}" type="presOf" srcId="{0F8B6989-D4C0-4D85-83A4-9412498B7304}" destId="{6DBF4774-EDDC-461D-8AF8-85929CDF0A0B}" srcOrd="0" destOrd="0" presId="urn:microsoft.com/office/officeart/2005/8/layout/process1"/>
    <dgm:cxn modelId="{354B1C76-E905-49BF-8661-C156FA514E49}" type="presOf" srcId="{E47855AC-CECC-4703-A16A-19777D9B01FC}" destId="{6978CAAD-69D8-4926-A53C-99FC3F074B15}" srcOrd="1" destOrd="0" presId="urn:microsoft.com/office/officeart/2005/8/layout/process1"/>
    <dgm:cxn modelId="{4EB0A53C-9E66-4DEA-BA68-3B80B9F30445}" type="presOf" srcId="{B1499072-981D-4C82-B56B-9B4D5C532A34}" destId="{3A6FF8FC-B943-4F23-A595-DF2A5BFB0594}" srcOrd="0" destOrd="0" presId="urn:microsoft.com/office/officeart/2005/8/layout/process1"/>
    <dgm:cxn modelId="{B14D446D-7C65-45CD-9499-54C852928130}" type="presOf" srcId="{13A547D4-5C83-4200-A592-C331485EF150}" destId="{72A8C62F-1F78-4016-AC6E-6D16878DE8B6}" srcOrd="1" destOrd="0" presId="urn:microsoft.com/office/officeart/2005/8/layout/process1"/>
    <dgm:cxn modelId="{FFBCDDA6-1C2B-46EC-9D94-77BA6CC46FEA}" srcId="{B3732C6E-B7B5-4E15-9E7E-D649DF95C266}" destId="{E2845FB5-DC2C-4E18-B2BE-8CD544E2ADA7}" srcOrd="1" destOrd="0" parTransId="{D4C31600-4D30-4BB4-BF68-D362A0C5CB89}" sibTransId="{13A547D4-5C83-4200-A592-C331485EF150}"/>
    <dgm:cxn modelId="{2DD753FC-504E-45D3-8C76-B8139E188608}" type="presOf" srcId="{E2845FB5-DC2C-4E18-B2BE-8CD544E2ADA7}" destId="{FB41C63F-A042-46E1-84B0-148C9C58A6C1}" srcOrd="0" destOrd="0" presId="urn:microsoft.com/office/officeart/2005/8/layout/process1"/>
    <dgm:cxn modelId="{46A41DFF-F3F8-435C-BA09-2CCB96280C21}" srcId="{B3732C6E-B7B5-4E15-9E7E-D649DF95C266}" destId="{4D66F1D3-77AE-4F96-9F88-72C7882FABEC}" srcOrd="3" destOrd="0" parTransId="{72B56259-3090-45AC-82A8-4943C7B21D2E}" sibTransId="{335EC327-F9E0-4890-A728-007FDE07B8A4}"/>
    <dgm:cxn modelId="{6EC3FED8-736D-4CFA-A350-7C96C2D93CB6}" srcId="{B3732C6E-B7B5-4E15-9E7E-D649DF95C266}" destId="{8DAAE64B-AAF1-400F-B32A-AFB1CDBF60A2}" srcOrd="2" destOrd="0" parTransId="{CB72B6AD-6298-41CE-9894-901DB3FF164C}" sibTransId="{D35D33ED-B58A-4BBD-8E6F-DA038DA67BC0}"/>
    <dgm:cxn modelId="{0899DD40-D987-4033-920B-A99C49267F96}" type="presOf" srcId="{B3732C6E-B7B5-4E15-9E7E-D649DF95C266}" destId="{C8E22874-45DA-474E-9113-C680C954EAA6}" srcOrd="0" destOrd="0" presId="urn:microsoft.com/office/officeart/2005/8/layout/process1"/>
    <dgm:cxn modelId="{ED7BC19B-36F0-4147-B468-507D2CD5F1E5}" type="presOf" srcId="{13A547D4-5C83-4200-A592-C331485EF150}" destId="{AF3CD1E7-A3CE-4649-80E1-D23FBB8441F2}" srcOrd="0" destOrd="0" presId="urn:microsoft.com/office/officeart/2005/8/layout/process1"/>
    <dgm:cxn modelId="{3D70A30A-AC33-4301-B271-DD90EF7AD783}" type="presParOf" srcId="{C8E22874-45DA-474E-9113-C680C954EAA6}" destId="{3A6FF8FC-B943-4F23-A595-DF2A5BFB0594}" srcOrd="0" destOrd="0" presId="urn:microsoft.com/office/officeart/2005/8/layout/process1"/>
    <dgm:cxn modelId="{E754BA47-130F-4322-8FDC-35302BFF6449}" type="presParOf" srcId="{C8E22874-45DA-474E-9113-C680C954EAA6}" destId="{24F82DAB-8DB6-4948-842A-6F64F2C33FF2}" srcOrd="1" destOrd="0" presId="urn:microsoft.com/office/officeart/2005/8/layout/process1"/>
    <dgm:cxn modelId="{F7B5B541-134D-4DFE-8DEF-8F51B05FBC57}" type="presParOf" srcId="{24F82DAB-8DB6-4948-842A-6F64F2C33FF2}" destId="{6978CAAD-69D8-4926-A53C-99FC3F074B15}" srcOrd="0" destOrd="0" presId="urn:microsoft.com/office/officeart/2005/8/layout/process1"/>
    <dgm:cxn modelId="{E4562B0B-DCAE-4093-AF4A-B1C83F746D18}" type="presParOf" srcId="{C8E22874-45DA-474E-9113-C680C954EAA6}" destId="{FB41C63F-A042-46E1-84B0-148C9C58A6C1}" srcOrd="2" destOrd="0" presId="urn:microsoft.com/office/officeart/2005/8/layout/process1"/>
    <dgm:cxn modelId="{FAAF8471-C4D0-4D12-B36F-C42E277B0B56}" type="presParOf" srcId="{C8E22874-45DA-474E-9113-C680C954EAA6}" destId="{AF3CD1E7-A3CE-4649-80E1-D23FBB8441F2}" srcOrd="3" destOrd="0" presId="urn:microsoft.com/office/officeart/2005/8/layout/process1"/>
    <dgm:cxn modelId="{93ABB0C3-D014-4B78-98E3-45D22C813D12}" type="presParOf" srcId="{AF3CD1E7-A3CE-4649-80E1-D23FBB8441F2}" destId="{72A8C62F-1F78-4016-AC6E-6D16878DE8B6}" srcOrd="0" destOrd="0" presId="urn:microsoft.com/office/officeart/2005/8/layout/process1"/>
    <dgm:cxn modelId="{0CA8FE38-2CC2-4A6E-B3AD-3A25791AD7F8}" type="presParOf" srcId="{C8E22874-45DA-474E-9113-C680C954EAA6}" destId="{D71ABE16-A833-4C0F-B585-D83F25F27A40}" srcOrd="4" destOrd="0" presId="urn:microsoft.com/office/officeart/2005/8/layout/process1"/>
    <dgm:cxn modelId="{1B81D7F8-B07B-415E-8F5A-5F68A79C31E0}" type="presParOf" srcId="{C8E22874-45DA-474E-9113-C680C954EAA6}" destId="{FC4F3EBD-EF34-4996-865E-DF8E42079506}" srcOrd="5" destOrd="0" presId="urn:microsoft.com/office/officeart/2005/8/layout/process1"/>
    <dgm:cxn modelId="{F6C91F55-01E6-4AA4-A8EF-F7D710D85610}" type="presParOf" srcId="{FC4F3EBD-EF34-4996-865E-DF8E42079506}" destId="{8F2A19E4-E840-44DA-BF19-C5567EF036F3}" srcOrd="0" destOrd="0" presId="urn:microsoft.com/office/officeart/2005/8/layout/process1"/>
    <dgm:cxn modelId="{A8C9BA21-E7A1-4CE9-9371-137D484524B8}" type="presParOf" srcId="{C8E22874-45DA-474E-9113-C680C954EAA6}" destId="{2FD1376D-4A94-4AA2-A3FA-0712F7274A64}" srcOrd="6" destOrd="0" presId="urn:microsoft.com/office/officeart/2005/8/layout/process1"/>
    <dgm:cxn modelId="{A5EBCFCF-141D-4210-A872-2ECF956B17B5}" type="presParOf" srcId="{C8E22874-45DA-474E-9113-C680C954EAA6}" destId="{EF0D0B1C-73B6-479A-9CC8-20788CD77AEB}" srcOrd="7" destOrd="0" presId="urn:microsoft.com/office/officeart/2005/8/layout/process1"/>
    <dgm:cxn modelId="{96B73520-D708-45AD-B62B-D783E13FECAE}" type="presParOf" srcId="{EF0D0B1C-73B6-479A-9CC8-20788CD77AEB}" destId="{DFBBD3AF-B003-4CC9-B85C-916D5033334C}" srcOrd="0" destOrd="0" presId="urn:microsoft.com/office/officeart/2005/8/layout/process1"/>
    <dgm:cxn modelId="{29B38816-1AB6-45E6-BEA6-DE2F6857DF5B}" type="presParOf" srcId="{C8E22874-45DA-474E-9113-C680C954EAA6}" destId="{783F0D36-4893-4BF6-A4CE-5A613488E4AA}" srcOrd="8" destOrd="0" presId="urn:microsoft.com/office/officeart/2005/8/layout/process1"/>
    <dgm:cxn modelId="{4654A39C-4B7C-412C-940F-4C9071EAE5B5}" type="presParOf" srcId="{C8E22874-45DA-474E-9113-C680C954EAA6}" destId="{1A47F009-C178-466C-A725-27E2F32ECCF1}" srcOrd="9" destOrd="0" presId="urn:microsoft.com/office/officeart/2005/8/layout/process1"/>
    <dgm:cxn modelId="{3FE3F040-4A95-4844-9ED9-6105366A2855}" type="presParOf" srcId="{1A47F009-C178-466C-A725-27E2F32ECCF1}" destId="{652B1EE7-85F3-4E7F-A1C6-1C61A5E9C8E0}" srcOrd="0" destOrd="0" presId="urn:microsoft.com/office/officeart/2005/8/layout/process1"/>
    <dgm:cxn modelId="{0218747C-B218-4F28-9043-669A326604B7}" type="presParOf" srcId="{C8E22874-45DA-474E-9113-C680C954EAA6}" destId="{6DBF4774-EDDC-461D-8AF8-85929CDF0A0B}" srcOrd="10" destOrd="0" presId="urn:microsoft.com/office/officeart/2005/8/layout/process1"/>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FF8FC-B943-4F23-A595-DF2A5BFB0594}">
      <dsp:nvSpPr>
        <dsp:cNvPr id="0" name=""/>
        <dsp:cNvSpPr/>
      </dsp:nvSpPr>
      <dsp:spPr>
        <a:xfrm>
          <a:off x="46834" y="3058230"/>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2">
                  <a:lumMod val="50000"/>
                </a:schemeClr>
              </a:solidFill>
            </a:rPr>
            <a:t>HCP Polygons</a:t>
          </a:r>
          <a:endParaRPr lang="en-US" sz="2300" kern="1200" dirty="0">
            <a:solidFill>
              <a:schemeClr val="bg2">
                <a:lumMod val="50000"/>
              </a:schemeClr>
            </a:solidFill>
          </a:endParaRPr>
        </a:p>
      </dsp:txBody>
      <dsp:txXfrm>
        <a:off x="84287" y="3095683"/>
        <a:ext cx="2056347" cy="1203846"/>
      </dsp:txXfrm>
    </dsp:sp>
    <dsp:sp modelId="{24F82DAB-8DB6-4948-842A-6F64F2C33FF2}">
      <dsp:nvSpPr>
        <dsp:cNvPr id="0" name=""/>
        <dsp:cNvSpPr/>
      </dsp:nvSpPr>
      <dsp:spPr>
        <a:xfrm rot="19935295">
          <a:off x="2352820" y="2653220"/>
          <a:ext cx="485393" cy="528550"/>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361191" y="2792825"/>
        <a:ext cx="339775" cy="317130"/>
      </dsp:txXfrm>
    </dsp:sp>
    <dsp:sp modelId="{FB41C63F-A042-46E1-84B0-148C9C58A6C1}">
      <dsp:nvSpPr>
        <dsp:cNvPr id="0" name=""/>
        <dsp:cNvSpPr/>
      </dsp:nvSpPr>
      <dsp:spPr>
        <a:xfrm>
          <a:off x="2988629" y="1510800"/>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rPr>
            <a:t>Google Earth Engine API</a:t>
          </a:r>
          <a:endParaRPr lang="en-US" sz="2300" kern="1200" dirty="0">
            <a:solidFill>
              <a:schemeClr val="tx1"/>
            </a:solidFill>
          </a:endParaRPr>
        </a:p>
      </dsp:txBody>
      <dsp:txXfrm>
        <a:off x="3026082" y="1548253"/>
        <a:ext cx="2056347" cy="1203846"/>
      </dsp:txXfrm>
    </dsp:sp>
    <dsp:sp modelId="{AF3CD1E7-A3CE-4649-80E1-D23FBB8441F2}">
      <dsp:nvSpPr>
        <dsp:cNvPr id="0" name=""/>
        <dsp:cNvSpPr/>
      </dsp:nvSpPr>
      <dsp:spPr>
        <a:xfrm rot="1682026">
          <a:off x="5302979" y="2687083"/>
          <a:ext cx="511884" cy="528550"/>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311988" y="2756706"/>
        <a:ext cx="358319" cy="317130"/>
      </dsp:txXfrm>
    </dsp:sp>
    <dsp:sp modelId="{783F0D36-4893-4BF6-A4CE-5A613488E4AA}">
      <dsp:nvSpPr>
        <dsp:cNvPr id="0" name=""/>
        <dsp:cNvSpPr/>
      </dsp:nvSpPr>
      <dsp:spPr>
        <a:xfrm>
          <a:off x="5972384" y="3099547"/>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2">
                  <a:lumMod val="50000"/>
                </a:schemeClr>
              </a:solidFill>
            </a:rPr>
            <a:t>Ancillary Datasets</a:t>
          </a:r>
          <a:endParaRPr lang="en-US" sz="2300" kern="1200" dirty="0">
            <a:solidFill>
              <a:schemeClr val="bg2">
                <a:lumMod val="50000"/>
              </a:schemeClr>
            </a:solidFill>
          </a:endParaRPr>
        </a:p>
      </dsp:txBody>
      <dsp:txXfrm>
        <a:off x="6009837" y="3137000"/>
        <a:ext cx="2056347" cy="1203846"/>
      </dsp:txXfrm>
    </dsp:sp>
    <dsp:sp modelId="{1A47F009-C178-466C-A725-27E2F32ECCF1}">
      <dsp:nvSpPr>
        <dsp:cNvPr id="0" name=""/>
        <dsp:cNvSpPr/>
      </dsp:nvSpPr>
      <dsp:spPr>
        <a:xfrm rot="19940759">
          <a:off x="8287628" y="2686220"/>
          <a:ext cx="510095" cy="528550"/>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8296368" y="2827443"/>
        <a:ext cx="357067" cy="317130"/>
      </dsp:txXfrm>
    </dsp:sp>
    <dsp:sp modelId="{6DBF4774-EDDC-461D-8AF8-85929CDF0A0B}">
      <dsp:nvSpPr>
        <dsp:cNvPr id="0" name=""/>
        <dsp:cNvSpPr/>
      </dsp:nvSpPr>
      <dsp:spPr>
        <a:xfrm>
          <a:off x="8956139" y="1536093"/>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rPr>
            <a:t>Land Use Change Identification</a:t>
          </a:r>
          <a:endParaRPr lang="en-US" sz="2300" kern="1200" dirty="0">
            <a:solidFill>
              <a:schemeClr val="tx1"/>
            </a:solidFill>
          </a:endParaRPr>
        </a:p>
      </dsp:txBody>
      <dsp:txXfrm>
        <a:off x="8993592" y="1573546"/>
        <a:ext cx="2056347" cy="1203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FF8FC-B943-4F23-A595-DF2A5BFB0594}">
      <dsp:nvSpPr>
        <dsp:cNvPr id="0" name=""/>
        <dsp:cNvSpPr/>
      </dsp:nvSpPr>
      <dsp:spPr>
        <a:xfrm>
          <a:off x="46834" y="1375388"/>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2">
                  <a:lumMod val="50000"/>
                </a:schemeClr>
              </a:solidFill>
            </a:rPr>
            <a:t>Satellite Imagery</a:t>
          </a:r>
          <a:endParaRPr lang="en-US" sz="2300" kern="1200" dirty="0">
            <a:solidFill>
              <a:schemeClr val="bg2">
                <a:lumMod val="50000"/>
              </a:schemeClr>
            </a:solidFill>
          </a:endParaRPr>
        </a:p>
      </dsp:txBody>
      <dsp:txXfrm>
        <a:off x="84287" y="1412841"/>
        <a:ext cx="2056347" cy="1203846"/>
      </dsp:txXfrm>
    </dsp:sp>
    <dsp:sp modelId="{24F82DAB-8DB6-4948-842A-6F64F2C33FF2}">
      <dsp:nvSpPr>
        <dsp:cNvPr id="0" name=""/>
        <dsp:cNvSpPr/>
      </dsp:nvSpPr>
      <dsp:spPr>
        <a:xfrm rot="1468469">
          <a:off x="2359518" y="2425559"/>
          <a:ext cx="471997" cy="528550"/>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365880" y="2501938"/>
        <a:ext cx="330398" cy="317130"/>
      </dsp:txXfrm>
    </dsp:sp>
    <dsp:sp modelId="{FB41C63F-A042-46E1-84B0-148C9C58A6C1}">
      <dsp:nvSpPr>
        <dsp:cNvPr id="0" name=""/>
        <dsp:cNvSpPr/>
      </dsp:nvSpPr>
      <dsp:spPr>
        <a:xfrm>
          <a:off x="2988629" y="2714459"/>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2">
                  <a:lumMod val="50000"/>
                </a:schemeClr>
              </a:solidFill>
            </a:rPr>
            <a:t>Google Earth Engine API</a:t>
          </a:r>
          <a:endParaRPr lang="en-US" sz="2300" kern="1200" dirty="0">
            <a:solidFill>
              <a:schemeClr val="bg2">
                <a:lumMod val="50000"/>
              </a:schemeClr>
            </a:solidFill>
          </a:endParaRPr>
        </a:p>
      </dsp:txBody>
      <dsp:txXfrm>
        <a:off x="3026082" y="2751912"/>
        <a:ext cx="2056347" cy="1203846"/>
      </dsp:txXfrm>
    </dsp:sp>
    <dsp:sp modelId="{AF3CD1E7-A3CE-4649-80E1-D23FBB8441F2}">
      <dsp:nvSpPr>
        <dsp:cNvPr id="0" name=""/>
        <dsp:cNvSpPr/>
      </dsp:nvSpPr>
      <dsp:spPr>
        <a:xfrm rot="20149804">
          <a:off x="5311301" y="2414286"/>
          <a:ext cx="495241" cy="528550"/>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317813" y="2550412"/>
        <a:ext cx="346669" cy="317130"/>
      </dsp:txXfrm>
    </dsp:sp>
    <dsp:sp modelId="{783F0D36-4893-4BF6-A4CE-5A613488E4AA}">
      <dsp:nvSpPr>
        <dsp:cNvPr id="0" name=""/>
        <dsp:cNvSpPr/>
      </dsp:nvSpPr>
      <dsp:spPr>
        <a:xfrm>
          <a:off x="5972384" y="1375388"/>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2">
                  <a:lumMod val="50000"/>
                </a:schemeClr>
              </a:solidFill>
            </a:rPr>
            <a:t>Derived Products</a:t>
          </a:r>
          <a:endParaRPr lang="en-US" sz="2300" kern="1200" dirty="0">
            <a:solidFill>
              <a:schemeClr val="bg2">
                <a:lumMod val="50000"/>
              </a:schemeClr>
            </a:solidFill>
          </a:endParaRPr>
        </a:p>
      </dsp:txBody>
      <dsp:txXfrm>
        <a:off x="6009837" y="1412841"/>
        <a:ext cx="2056347" cy="1203846"/>
      </dsp:txXfrm>
    </dsp:sp>
    <dsp:sp modelId="{1A47F009-C178-466C-A725-27E2F32ECCF1}">
      <dsp:nvSpPr>
        <dsp:cNvPr id="0" name=""/>
        <dsp:cNvSpPr/>
      </dsp:nvSpPr>
      <dsp:spPr>
        <a:xfrm rot="1484866">
          <a:off x="8293917" y="2444078"/>
          <a:ext cx="497518" cy="528550"/>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8300771" y="2518547"/>
        <a:ext cx="348263" cy="317130"/>
      </dsp:txXfrm>
    </dsp:sp>
    <dsp:sp modelId="{6DBF4774-EDDC-461D-8AF8-85929CDF0A0B}">
      <dsp:nvSpPr>
        <dsp:cNvPr id="0" name=""/>
        <dsp:cNvSpPr/>
      </dsp:nvSpPr>
      <dsp:spPr>
        <a:xfrm>
          <a:off x="8956139" y="2750777"/>
          <a:ext cx="2131253" cy="1278752"/>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2">
                  <a:lumMod val="50000"/>
                </a:schemeClr>
              </a:solidFill>
            </a:rPr>
            <a:t>Land Use Change Identification</a:t>
          </a:r>
          <a:endParaRPr lang="en-US" sz="2300" kern="1200" dirty="0">
            <a:solidFill>
              <a:schemeClr val="bg2">
                <a:lumMod val="50000"/>
              </a:schemeClr>
            </a:solidFill>
          </a:endParaRPr>
        </a:p>
      </dsp:txBody>
      <dsp:txXfrm>
        <a:off x="8993592" y="2788230"/>
        <a:ext cx="2056347" cy="12038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FF8FC-B943-4F23-A595-DF2A5BFB0594}">
      <dsp:nvSpPr>
        <dsp:cNvPr id="0" name=""/>
        <dsp:cNvSpPr/>
      </dsp:nvSpPr>
      <dsp:spPr>
        <a:xfrm>
          <a:off x="35610" y="1297456"/>
          <a:ext cx="1367637" cy="1434617"/>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Satellite Imagery</a:t>
          </a:r>
          <a:endParaRPr lang="en-US" sz="2000" kern="1200" dirty="0">
            <a:solidFill>
              <a:schemeClr val="bg2">
                <a:lumMod val="50000"/>
              </a:schemeClr>
            </a:solidFill>
          </a:endParaRPr>
        </a:p>
      </dsp:txBody>
      <dsp:txXfrm>
        <a:off x="75667" y="1337513"/>
        <a:ext cx="1287523" cy="1354503"/>
      </dsp:txXfrm>
    </dsp:sp>
    <dsp:sp modelId="{24F82DAB-8DB6-4948-842A-6F64F2C33FF2}">
      <dsp:nvSpPr>
        <dsp:cNvPr id="0" name=""/>
        <dsp:cNvSpPr/>
      </dsp:nvSpPr>
      <dsp:spPr>
        <a:xfrm rot="2237038">
          <a:off x="1504086" y="2572001"/>
          <a:ext cx="369204" cy="361427"/>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515165" y="2611445"/>
        <a:ext cx="260776" cy="216857"/>
      </dsp:txXfrm>
    </dsp:sp>
    <dsp:sp modelId="{FB41C63F-A042-46E1-84B0-148C9C58A6C1}">
      <dsp:nvSpPr>
        <dsp:cNvPr id="0" name=""/>
        <dsp:cNvSpPr/>
      </dsp:nvSpPr>
      <dsp:spPr>
        <a:xfrm>
          <a:off x="1957502" y="2818440"/>
          <a:ext cx="1225733" cy="1211089"/>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Google Earth Engine API</a:t>
          </a:r>
          <a:endParaRPr lang="en-US" sz="2000" kern="1200" dirty="0">
            <a:solidFill>
              <a:schemeClr val="bg2">
                <a:lumMod val="50000"/>
              </a:schemeClr>
            </a:solidFill>
          </a:endParaRPr>
        </a:p>
      </dsp:txBody>
      <dsp:txXfrm>
        <a:off x="1992974" y="2853912"/>
        <a:ext cx="1154789" cy="1140145"/>
      </dsp:txXfrm>
    </dsp:sp>
    <dsp:sp modelId="{AF3CD1E7-A3CE-4649-80E1-D23FBB8441F2}">
      <dsp:nvSpPr>
        <dsp:cNvPr id="0" name=""/>
        <dsp:cNvSpPr/>
      </dsp:nvSpPr>
      <dsp:spPr>
        <a:xfrm rot="19406195">
          <a:off x="3291120" y="2566059"/>
          <a:ext cx="384664" cy="361427"/>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301789" y="2670640"/>
        <a:ext cx="276236" cy="216857"/>
      </dsp:txXfrm>
    </dsp:sp>
    <dsp:sp modelId="{D71ABE16-A833-4C0F-B585-D83F25F27A40}">
      <dsp:nvSpPr>
        <dsp:cNvPr id="0" name=""/>
        <dsp:cNvSpPr/>
      </dsp:nvSpPr>
      <dsp:spPr>
        <a:xfrm>
          <a:off x="3766182" y="1297456"/>
          <a:ext cx="1408472" cy="1434617"/>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NDVI</a:t>
          </a:r>
          <a:endParaRPr lang="en-US" sz="2000" kern="1200" dirty="0">
            <a:solidFill>
              <a:schemeClr val="bg2">
                <a:lumMod val="50000"/>
              </a:schemeClr>
            </a:solidFill>
          </a:endParaRPr>
        </a:p>
      </dsp:txBody>
      <dsp:txXfrm>
        <a:off x="3807435" y="1338709"/>
        <a:ext cx="1325966" cy="1352111"/>
      </dsp:txXfrm>
    </dsp:sp>
    <dsp:sp modelId="{FC4F3EBD-EF34-4996-865E-DF8E42079506}">
      <dsp:nvSpPr>
        <dsp:cNvPr id="0" name=""/>
        <dsp:cNvSpPr/>
      </dsp:nvSpPr>
      <dsp:spPr>
        <a:xfrm>
          <a:off x="5320391" y="1834051"/>
          <a:ext cx="308961" cy="361427"/>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5320391" y="1906336"/>
        <a:ext cx="216273" cy="216857"/>
      </dsp:txXfrm>
    </dsp:sp>
    <dsp:sp modelId="{2FD1376D-4A94-4AA2-A3FA-0712F7274A64}">
      <dsp:nvSpPr>
        <dsp:cNvPr id="0" name=""/>
        <dsp:cNvSpPr/>
      </dsp:nvSpPr>
      <dsp:spPr>
        <a:xfrm>
          <a:off x="5757602" y="1297456"/>
          <a:ext cx="1701738" cy="1434617"/>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Relative Green</a:t>
          </a:r>
          <a:endParaRPr lang="en-US" sz="2000" kern="1200" dirty="0">
            <a:solidFill>
              <a:schemeClr val="bg2">
                <a:lumMod val="50000"/>
              </a:schemeClr>
            </a:solidFill>
          </a:endParaRPr>
        </a:p>
      </dsp:txBody>
      <dsp:txXfrm>
        <a:off x="5799620" y="1339474"/>
        <a:ext cx="1617702" cy="1350581"/>
      </dsp:txXfrm>
    </dsp:sp>
    <dsp:sp modelId="{EF0D0B1C-73B6-479A-9CC8-20788CD77AEB}">
      <dsp:nvSpPr>
        <dsp:cNvPr id="0" name=""/>
        <dsp:cNvSpPr/>
      </dsp:nvSpPr>
      <dsp:spPr>
        <a:xfrm>
          <a:off x="7605077" y="1834051"/>
          <a:ext cx="308961" cy="361427"/>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7605077" y="1906336"/>
        <a:ext cx="216273" cy="216857"/>
      </dsp:txXfrm>
    </dsp:sp>
    <dsp:sp modelId="{783F0D36-4893-4BF6-A4CE-5A613488E4AA}">
      <dsp:nvSpPr>
        <dsp:cNvPr id="0" name=""/>
        <dsp:cNvSpPr/>
      </dsp:nvSpPr>
      <dsp:spPr>
        <a:xfrm>
          <a:off x="8042288" y="1297456"/>
          <a:ext cx="1620563" cy="1434617"/>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Percent Change in Relative Green</a:t>
          </a:r>
          <a:endParaRPr lang="en-US" sz="2000" kern="1200" dirty="0">
            <a:solidFill>
              <a:schemeClr val="bg2">
                <a:lumMod val="50000"/>
              </a:schemeClr>
            </a:solidFill>
          </a:endParaRPr>
        </a:p>
      </dsp:txBody>
      <dsp:txXfrm>
        <a:off x="8084306" y="1339474"/>
        <a:ext cx="1536527" cy="1350581"/>
      </dsp:txXfrm>
    </dsp:sp>
    <dsp:sp modelId="{1A47F009-C178-466C-A725-27E2F32ECCF1}">
      <dsp:nvSpPr>
        <dsp:cNvPr id="0" name=""/>
        <dsp:cNvSpPr/>
      </dsp:nvSpPr>
      <dsp:spPr>
        <a:xfrm rot="1950926">
          <a:off x="9746018" y="2486575"/>
          <a:ext cx="260399" cy="361427"/>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9752141" y="2537864"/>
        <a:ext cx="182279" cy="216857"/>
      </dsp:txXfrm>
    </dsp:sp>
    <dsp:sp modelId="{6DBF4774-EDDC-461D-8AF8-85929CDF0A0B}">
      <dsp:nvSpPr>
        <dsp:cNvPr id="0" name=""/>
        <dsp:cNvSpPr/>
      </dsp:nvSpPr>
      <dsp:spPr>
        <a:xfrm>
          <a:off x="10069311" y="2795376"/>
          <a:ext cx="1916758" cy="1211835"/>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Land Use Change Identification</a:t>
          </a:r>
          <a:endParaRPr lang="en-US" sz="2000" kern="1200" dirty="0">
            <a:solidFill>
              <a:schemeClr val="bg2">
                <a:lumMod val="50000"/>
              </a:schemeClr>
            </a:solidFill>
          </a:endParaRPr>
        </a:p>
      </dsp:txBody>
      <dsp:txXfrm>
        <a:off x="10104804" y="2830869"/>
        <a:ext cx="1845772" cy="11408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FF8FC-B943-4F23-A595-DF2A5BFB0594}">
      <dsp:nvSpPr>
        <dsp:cNvPr id="0" name=""/>
        <dsp:cNvSpPr/>
      </dsp:nvSpPr>
      <dsp:spPr>
        <a:xfrm>
          <a:off x="32601" y="3070053"/>
          <a:ext cx="1398109" cy="1324431"/>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HCP Polygons</a:t>
          </a:r>
          <a:endParaRPr lang="en-US" sz="2000" kern="1200" dirty="0">
            <a:solidFill>
              <a:schemeClr val="bg2">
                <a:lumMod val="50000"/>
              </a:schemeClr>
            </a:solidFill>
          </a:endParaRPr>
        </a:p>
      </dsp:txBody>
      <dsp:txXfrm>
        <a:off x="71392" y="3108844"/>
        <a:ext cx="1320527" cy="1246849"/>
      </dsp:txXfrm>
    </dsp:sp>
    <dsp:sp modelId="{24F82DAB-8DB6-4948-842A-6F64F2C33FF2}">
      <dsp:nvSpPr>
        <dsp:cNvPr id="0" name=""/>
        <dsp:cNvSpPr/>
      </dsp:nvSpPr>
      <dsp:spPr>
        <a:xfrm rot="19145838">
          <a:off x="1512453" y="2742697"/>
          <a:ext cx="348681" cy="324253"/>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24329" y="2839395"/>
        <a:ext cx="251405" cy="194551"/>
      </dsp:txXfrm>
    </dsp:sp>
    <dsp:sp modelId="{FB41C63F-A042-46E1-84B0-148C9C58A6C1}">
      <dsp:nvSpPr>
        <dsp:cNvPr id="0" name=""/>
        <dsp:cNvSpPr/>
      </dsp:nvSpPr>
      <dsp:spPr>
        <a:xfrm>
          <a:off x="1927959" y="1467345"/>
          <a:ext cx="1307475" cy="1324431"/>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Google Earth Engine API</a:t>
          </a:r>
          <a:endParaRPr lang="en-US" sz="2000" kern="1200" dirty="0">
            <a:solidFill>
              <a:schemeClr val="bg2">
                <a:lumMod val="50000"/>
              </a:schemeClr>
            </a:solidFill>
          </a:endParaRPr>
        </a:p>
      </dsp:txBody>
      <dsp:txXfrm>
        <a:off x="1966254" y="1505640"/>
        <a:ext cx="1230885" cy="1247841"/>
      </dsp:txXfrm>
    </dsp:sp>
    <dsp:sp modelId="{AF3CD1E7-A3CE-4649-80E1-D23FBB8441F2}">
      <dsp:nvSpPr>
        <dsp:cNvPr id="0" name=""/>
        <dsp:cNvSpPr/>
      </dsp:nvSpPr>
      <dsp:spPr>
        <a:xfrm rot="2337591">
          <a:off x="3327658" y="2716527"/>
          <a:ext cx="360839" cy="324253"/>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338476" y="2750796"/>
        <a:ext cx="263563" cy="194551"/>
      </dsp:txXfrm>
    </dsp:sp>
    <dsp:sp modelId="{D71ABE16-A833-4C0F-B585-D83F25F27A40}">
      <dsp:nvSpPr>
        <dsp:cNvPr id="0" name=""/>
        <dsp:cNvSpPr/>
      </dsp:nvSpPr>
      <dsp:spPr>
        <a:xfrm>
          <a:off x="3730194" y="3086277"/>
          <a:ext cx="1707170" cy="1324431"/>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Normalized Burn Ratio</a:t>
          </a:r>
          <a:endParaRPr lang="en-US" sz="2000" kern="1200" dirty="0">
            <a:solidFill>
              <a:schemeClr val="bg2">
                <a:lumMod val="50000"/>
              </a:schemeClr>
            </a:solidFill>
          </a:endParaRPr>
        </a:p>
      </dsp:txBody>
      <dsp:txXfrm>
        <a:off x="3768985" y="3125068"/>
        <a:ext cx="1629588" cy="1246849"/>
      </dsp:txXfrm>
    </dsp:sp>
    <dsp:sp modelId="{FC4F3EBD-EF34-4996-865E-DF8E42079506}">
      <dsp:nvSpPr>
        <dsp:cNvPr id="0" name=""/>
        <dsp:cNvSpPr/>
      </dsp:nvSpPr>
      <dsp:spPr>
        <a:xfrm rot="40986">
          <a:off x="5579394" y="3600032"/>
          <a:ext cx="301146" cy="324253"/>
        </a:xfrm>
        <a:prstGeom prst="mathPlus">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579397" y="3664344"/>
        <a:ext cx="210802" cy="194551"/>
      </dsp:txXfrm>
    </dsp:sp>
    <dsp:sp modelId="{2FD1376D-4A94-4AA2-A3FA-0712F7274A64}">
      <dsp:nvSpPr>
        <dsp:cNvPr id="0" name=""/>
        <dsp:cNvSpPr/>
      </dsp:nvSpPr>
      <dsp:spPr>
        <a:xfrm>
          <a:off x="6005525" y="3112766"/>
          <a:ext cx="1599852" cy="1324431"/>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National Agriculture Statistics Service</a:t>
          </a:r>
          <a:endParaRPr lang="en-US" sz="2000" kern="1200" dirty="0">
            <a:solidFill>
              <a:schemeClr val="bg2">
                <a:lumMod val="50000"/>
              </a:schemeClr>
            </a:solidFill>
          </a:endParaRPr>
        </a:p>
      </dsp:txBody>
      <dsp:txXfrm>
        <a:off x="6044316" y="3151557"/>
        <a:ext cx="1522270" cy="1246849"/>
      </dsp:txXfrm>
    </dsp:sp>
    <dsp:sp modelId="{EF0D0B1C-73B6-479A-9CC8-20788CD77AEB}">
      <dsp:nvSpPr>
        <dsp:cNvPr id="0" name=""/>
        <dsp:cNvSpPr/>
      </dsp:nvSpPr>
      <dsp:spPr>
        <a:xfrm rot="128">
          <a:off x="7731890" y="3612894"/>
          <a:ext cx="268206" cy="324253"/>
        </a:xfrm>
        <a:prstGeom prst="mathPlus">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7731890" y="3677744"/>
        <a:ext cx="187744" cy="194551"/>
      </dsp:txXfrm>
    </dsp:sp>
    <dsp:sp modelId="{783F0D36-4893-4BF6-A4CE-5A613488E4AA}">
      <dsp:nvSpPr>
        <dsp:cNvPr id="0" name=""/>
        <dsp:cNvSpPr/>
      </dsp:nvSpPr>
      <dsp:spPr>
        <a:xfrm>
          <a:off x="8111428" y="3112845"/>
          <a:ext cx="1655146" cy="1324431"/>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National Agriculture Imagery Program</a:t>
          </a:r>
          <a:endParaRPr lang="en-US" sz="2000" kern="1200" dirty="0">
            <a:solidFill>
              <a:schemeClr val="bg2">
                <a:lumMod val="50000"/>
              </a:schemeClr>
            </a:solidFill>
          </a:endParaRPr>
        </a:p>
      </dsp:txBody>
      <dsp:txXfrm>
        <a:off x="8150219" y="3151636"/>
        <a:ext cx="1577564" cy="1246849"/>
      </dsp:txXfrm>
    </dsp:sp>
    <dsp:sp modelId="{1A47F009-C178-466C-A725-27E2F32ECCF1}">
      <dsp:nvSpPr>
        <dsp:cNvPr id="0" name=""/>
        <dsp:cNvSpPr/>
      </dsp:nvSpPr>
      <dsp:spPr>
        <a:xfrm rot="19334543">
          <a:off x="9861027" y="2762467"/>
          <a:ext cx="352131" cy="324253"/>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9871211" y="2857100"/>
        <a:ext cx="254855" cy="194551"/>
      </dsp:txXfrm>
    </dsp:sp>
    <dsp:sp modelId="{6DBF4774-EDDC-461D-8AF8-85929CDF0A0B}">
      <dsp:nvSpPr>
        <dsp:cNvPr id="0" name=""/>
        <dsp:cNvSpPr/>
      </dsp:nvSpPr>
      <dsp:spPr>
        <a:xfrm>
          <a:off x="10179397" y="1450809"/>
          <a:ext cx="1873049" cy="1276473"/>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rPr>
            <a:t>Land Use Change Identification</a:t>
          </a:r>
          <a:endParaRPr lang="en-US" sz="2000" kern="1200" dirty="0">
            <a:solidFill>
              <a:schemeClr val="bg2">
                <a:lumMod val="50000"/>
              </a:schemeClr>
            </a:solidFill>
          </a:endParaRPr>
        </a:p>
      </dsp:txBody>
      <dsp:txXfrm>
        <a:off x="10216784" y="1488196"/>
        <a:ext cx="1798275" cy="12016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Speaker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Hello, I’m Michaela, Jarell, Justin, and Kim.</a:t>
            </a:r>
            <a:r>
              <a:rPr lang="en-US" sz="1200" baseline="0" dirty="0" smtClean="0">
                <a:solidFill>
                  <a:srgbClr val="FF0000"/>
                </a:solidFill>
              </a:rPr>
              <a:t>  And together we are the Pacific Southwest Cross-Cutting II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Image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City of Colton Habitat Conservation Plan, NDVI, 10/12/2004 to 11/12/2004, created in Kim’s </a:t>
            </a:r>
            <a:r>
              <a:rPr lang="en-US" sz="1200" baseline="0" dirty="0" err="1" smtClean="0">
                <a:solidFill>
                  <a:srgbClr val="FF0000"/>
                </a:solidFill>
              </a:rPr>
              <a:t>Kim_LUADT</a:t>
            </a:r>
            <a:r>
              <a:rPr lang="en-US" sz="1200" baseline="0" dirty="0" smtClean="0">
                <a:solidFill>
                  <a:srgbClr val="FF0000"/>
                </a:solidFill>
              </a:rPr>
              <a:t> script</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baseline="0" dirty="0" smtClean="0"/>
              <a:t>The Normalized Burn Ratio formula calculates whether or not a fire may have occurred in an area, with more negative values (in red) indicating a higher chance that a fire occurred and less negative values (in beige) indicating a lower chance that a fire occurred. This example is from the Western Riverside County HCP.</a:t>
            </a:r>
          </a:p>
          <a:p>
            <a:endParaRPr lang="en-US" baseline="0" dirty="0" smtClean="0"/>
          </a:p>
          <a:p>
            <a:r>
              <a:rPr lang="en-US" baseline="0"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Summer Term Script, Western Riverside County, NBR, 2014-2017</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4242125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This slide shows a comparison of NDVI</a:t>
            </a:r>
            <a:r>
              <a:rPr lang="en-US" baseline="0" dirty="0" smtClean="0"/>
              <a:t> results with Relative Green and percent change in relative green results, which are derived from NDVI. As you can see, the images all look very different, even though they are all the same time and the same area. Focusing in the bottom section of the NDVI image, it looks like there is a large area of vegetated land [POINT TO GREEN AREA ON SCREEN].</a:t>
            </a:r>
          </a:p>
          <a:p>
            <a:r>
              <a:rPr lang="en-US" baseline="0" dirty="0" smtClean="0"/>
              <a:t>If we look at this same area in the relative green and percent change in relative green images, we see a different story. That area is actually losing some vegetation.  Additionally, this area [POINT TO SCREEN] in the relative green image that indicates pretty spatially consistent vegetation gain does not show up in the NDVI image.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3139838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This slide is a simplified version</a:t>
            </a:r>
            <a:r>
              <a:rPr lang="en-US" baseline="0" dirty="0" smtClean="0"/>
              <a:t> of our workflow. The data was loaded in Google Earth Engine, where a code calculates the derived products, which include NDVI, relative greenness, and percent change in relative greenness. These products can then be viewed with ancillary datasets in an effort to create a full picture of any land changes that are happening in an HCP.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313416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This flowchart shows the</a:t>
            </a:r>
            <a:r>
              <a:rPr lang="en-US" baseline="0" dirty="0" smtClean="0"/>
              <a:t> steps we’ve taken with our tool. We started with satellite data and HCP polygons, which we viewed in Google Earth Engine. Based on the HCP that the user selected and the month and year they input, the NDVI, relative green, and percent change in relative green is calculated. For the relative green calculations, the baseline period was set to 2000 to 2010. The NDVI of the selected month and year of interest is compared to that same month during the baseline years to calculate relative green. For example, June 2016 would be compared with the minimum and maximum relative greens in all of the Junes from 2000 to 2010. The resulting image is then compared with ancillary datasets, including NBR and cropland data, in an effort to explain any land use changes.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2330984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Our result is a successful tool that is user-friendly for the US Fish and Wildlife Service biologists that will use </a:t>
            </a:r>
            <a:r>
              <a:rPr lang="en-US" dirty="0" smtClean="0"/>
              <a:t>it.</a:t>
            </a:r>
            <a:r>
              <a:rPr lang="en-US" baseline="0" dirty="0" smtClean="0"/>
              <a:t> </a:t>
            </a:r>
            <a:r>
              <a:rPr lang="en-US" dirty="0" smtClean="0"/>
              <a:t>To </a:t>
            </a:r>
            <a:r>
              <a:rPr lang="en-US" dirty="0" smtClean="0"/>
              <a:t>use the </a:t>
            </a:r>
            <a:r>
              <a:rPr lang="en-US" dirty="0" smtClean="0"/>
              <a:t>tool, </a:t>
            </a:r>
            <a:r>
              <a:rPr lang="en-US" dirty="0" smtClean="0"/>
              <a:t>a user would first select their HCP of interest and type in the month and year of </a:t>
            </a:r>
            <a:r>
              <a:rPr lang="en-US" dirty="0" smtClean="0"/>
              <a:t>interest</a:t>
            </a:r>
            <a:r>
              <a:rPr lang="en-US" baseline="0" dirty="0" smtClean="0"/>
              <a:t>. The user can then click to calculate relative greenness and percent change in relative greenness, which use this legend.</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94163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baseline="0" dirty="0" smtClean="0"/>
              <a:t>Next</a:t>
            </a:r>
            <a:r>
              <a:rPr lang="en-US" baseline="0" dirty="0" smtClean="0"/>
              <a:t>, the user </a:t>
            </a:r>
            <a:r>
              <a:rPr lang="en-US" baseline="0" dirty="0" smtClean="0"/>
              <a:t>can add ancillary datasets to the map, such as NBR, which is already loaded on this screen. You can </a:t>
            </a:r>
            <a:r>
              <a:rPr lang="en-US" baseline="0" dirty="0" smtClean="0"/>
              <a:t>also </a:t>
            </a:r>
            <a:r>
              <a:rPr lang="en-US" baseline="0" dirty="0" smtClean="0"/>
              <a:t>add cropland data for the year you’re analyzing, and then click on an area to learn what crop is grown there. NAIP data can also be added, which is high resolution imagery. The </a:t>
            </a:r>
            <a:r>
              <a:rPr lang="en-US" baseline="0" dirty="0" smtClean="0"/>
              <a:t>user can export the </a:t>
            </a:r>
            <a:r>
              <a:rPr lang="en-US" baseline="0" dirty="0" smtClean="0"/>
              <a:t>images </a:t>
            </a:r>
            <a:r>
              <a:rPr lang="en-US" baseline="0" dirty="0" smtClean="0"/>
              <a:t>to save for future </a:t>
            </a:r>
            <a:r>
              <a:rPr lang="en-US" baseline="0" dirty="0" smtClean="0"/>
              <a:t>use. Lastly, a chart is automatically created when the relative green button is clicked. The chart shows the </a:t>
            </a:r>
            <a:r>
              <a:rPr lang="en-US" baseline="0" dirty="0" err="1" smtClean="0"/>
              <a:t>trendline</a:t>
            </a:r>
            <a:r>
              <a:rPr lang="en-US" baseline="0" dirty="0" smtClean="0"/>
              <a:t> of the average NDVI for the HCP during the year of interest.</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965497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There</a:t>
            </a:r>
            <a:r>
              <a:rPr lang="en-US" baseline="0" dirty="0" smtClean="0"/>
              <a:t> are a few factors impacting the accuracy of our results. Coarse resolution and sensor errors impact the ability of the satellite to accurately read the radiation that is reflected, which impacts the NDVI and relative green calculations. Droughts during the baseline period is another limitation, because droughts cause vegetation extremes which impact the baseline range of maximum and minimum values. Landsat 7’s scan line error may impact our results as well. </a:t>
            </a:r>
          </a:p>
          <a:p>
            <a:endParaRPr lang="en-US" baseline="0" dirty="0" smtClean="0"/>
          </a:p>
          <a:p>
            <a:r>
              <a:rPr lang="en-US" baseline="0" dirty="0" smtClean="0"/>
              <a:t>Image Source:</a:t>
            </a:r>
          </a:p>
          <a:p>
            <a:r>
              <a:rPr lang="en-US" dirty="0" smtClean="0"/>
              <a:t>Drought: https://pixabay.com/en/california-desert-sky-nature-1059220/</a:t>
            </a:r>
          </a:p>
          <a:p>
            <a:r>
              <a:rPr lang="en-US" dirty="0" smtClean="0"/>
              <a:t>Landsat Errors: Created in Google Earth Engine by Kim’s </a:t>
            </a:r>
            <a:r>
              <a:rPr lang="en-US" dirty="0" err="1" smtClean="0"/>
              <a:t>LandsatErrors</a:t>
            </a:r>
            <a:r>
              <a:rPr lang="en-US" dirty="0" smtClean="0"/>
              <a:t> script, 10/12/2008 to 10/28/2008 Landsat 7 imagery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92084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Our team was successful in creating</a:t>
            </a:r>
            <a:r>
              <a:rPr lang="en-US" baseline="0" dirty="0" smtClean="0"/>
              <a:t> a tool that allows the user to identify land use changes with Landsat and Sentinel imagery in the tool we made in Google Earth Engine. The use of ancillary datasets enhances the tool to try to explain the land use changes before assuming the changes were caused by developers. Despite our success, there are still ways to improve this tool in the future…</a:t>
            </a:r>
          </a:p>
          <a:p>
            <a:endParaRPr lang="en-US" baseline="0" dirty="0" smtClean="0"/>
          </a:p>
          <a:p>
            <a:r>
              <a:rPr lang="en-US" baseline="0" dirty="0" smtClean="0"/>
              <a:t>Image Source:</a:t>
            </a:r>
          </a:p>
          <a:p>
            <a:r>
              <a:rPr lang="en-US" dirty="0" smtClean="0"/>
              <a:t>https://www.indybay.org/newsitems/2012/08/14/18719511.php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54362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r>
              <a:rPr lang="en-US" baseline="0" dirty="0" smtClean="0"/>
              <a:t>In the future, this tool can be expanded geographically to include other US Fish and Wildlife protected areas. The fusion table was created from a </a:t>
            </a:r>
            <a:r>
              <a:rPr lang="en-US" baseline="0" dirty="0" err="1" smtClean="0"/>
              <a:t>shapefile</a:t>
            </a:r>
            <a:r>
              <a:rPr lang="en-US" baseline="0" dirty="0" smtClean="0"/>
              <a:t>, so any polygons can be input into the tool, making it useful for the other regions of the US Fish and Wildlife Service. Other organizations that have to monitor large areas, whether for protection or otherwise, could also use this tool to track land use changes. And other USFWS initiatives could use this tool. For example, the tool could be used to determine areas that should be granted protection status. </a:t>
            </a:r>
            <a:r>
              <a:rPr lang="en-US" baseline="0" dirty="0" smtClean="0"/>
              <a:t>Our workflow can </a:t>
            </a:r>
            <a:r>
              <a:rPr lang="en-US" baseline="0" dirty="0" smtClean="0"/>
              <a:t>serve as a model for the framework in which a code can be written and structured in Google Earth Engine. Another focus could be to transition the tool to Google App Engine, which would make the tool look more polished and allow for increased customization and flexibility. Using Google App Engine would also allow us to host the tool on our own website, increasing visibility.</a:t>
            </a:r>
          </a:p>
          <a:p>
            <a:endParaRPr lang="en-US" baseline="0" dirty="0" smtClean="0"/>
          </a:p>
          <a:p>
            <a:r>
              <a:rPr lang="en-US" baseline="0" dirty="0" smtClean="0"/>
              <a:t>Image Sources:</a:t>
            </a:r>
          </a:p>
          <a:p>
            <a:r>
              <a:rPr lang="en-US" dirty="0" smtClean="0"/>
              <a:t>Map: https://www.usgs.gov/media/images/pad-us-flyer2-july-2016jpg</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42887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We would like to thank the DEVELOP participants from the summer term</a:t>
            </a:r>
            <a:r>
              <a:rPr lang="en-US" baseline="0" dirty="0" smtClean="0"/>
              <a:t> who started the work for this project. We would like to thank our science advisor Dr. Ross. And we would like to say a huge thank you to our partners, Pat Lineback, Dan Cox, and Brian </a:t>
            </a:r>
            <a:r>
              <a:rPr lang="en-US" baseline="0" dirty="0" err="1" smtClean="0"/>
              <a:t>Huberty</a:t>
            </a:r>
            <a:r>
              <a:rPr lang="en-US" baseline="0" dirty="0" smtClean="0"/>
              <a:t> of the US Fish and Wildlife Service.</a:t>
            </a:r>
            <a:endParaRPr lang="en-US" dirty="0" smtClean="0"/>
          </a:p>
          <a:p>
            <a:endParaRPr lang="en-US" dirty="0" smtClean="0"/>
          </a:p>
          <a:p>
            <a:r>
              <a:rPr lang="en-US" dirty="0" smtClean="0"/>
              <a:t>Image Source:</a:t>
            </a:r>
          </a:p>
          <a:p>
            <a:r>
              <a:rPr lang="en-US" dirty="0" smtClean="0"/>
              <a:t>https://www.flickr.com/photos/usfws_pacificsw/37391837125/</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82667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Speaker Notes:</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In this presentation we will begin by describing our partners and the community concerns.  Next we will explain our study area, objectives, and the satellites we used.  Then we will move into the methodology and results.  And we will finish with errors, conclusions, and suggestions for future work.</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a:t>
            </a:r>
          </a:p>
          <a:p>
            <a:r>
              <a:rPr lang="en-US" dirty="0" smtClean="0"/>
              <a:t>https://</a:t>
            </a:r>
            <a:r>
              <a:rPr lang="en-US" dirty="0" err="1" smtClean="0"/>
              <a:t>www.flickr.com</a:t>
            </a:r>
            <a:r>
              <a:rPr lang="en-US" dirty="0" smtClean="0"/>
              <a:t>/photos/</a:t>
            </a:r>
            <a:r>
              <a:rPr lang="en-US" dirty="0" err="1" smtClean="0"/>
              <a:t>usfws_pacificsw</a:t>
            </a:r>
            <a:r>
              <a:rPr lang="en-US" dirty="0" smtClean="0"/>
              <a:t>/37348737472/</a:t>
            </a:r>
          </a:p>
          <a:p>
            <a:r>
              <a:rPr lang="en-US" dirty="0" smtClean="0"/>
              <a:t>Copyright information: Public domain</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79950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Our team</a:t>
            </a:r>
            <a:r>
              <a:rPr lang="en-US" baseline="0" dirty="0" smtClean="0"/>
              <a:t> partnered with the US Fish and Wildlife Service. In particular, we worked with three individuals from the Pacific Southwest and Midwest Regions, which are regions 8 and 3 on the map. The US Fish and Wildlife Service is within the Department of the Interior, and its mission is to “work with others to conserve, protect, and enhance fish, wildlife, and plants and their habitats for the continuing benefit of the American people”.</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Map: https://www.fws.gov/where/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Quote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https://www.fws.gov/help/about_us.html</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Endangered Species Act was signed in 1973 to</a:t>
            </a:r>
            <a:r>
              <a:rPr lang="en-US" baseline="0" dirty="0" smtClean="0"/>
              <a:t> protect endangered and threatened species and preserve their habitats, and is enforced by the US Fish and Wildlife Service. </a:t>
            </a:r>
            <a:r>
              <a:rPr lang="en-US" sz="1200" b="0" i="0" u="none" strike="noStrike" kern="1200" dirty="0" smtClean="0">
                <a:solidFill>
                  <a:schemeClr val="tx1"/>
                </a:solidFill>
                <a:effectLst/>
                <a:latin typeface="+mn-lt"/>
                <a:ea typeface="+mn-ea"/>
                <a:cs typeface="+mn-cs"/>
              </a:rPr>
              <a:t>A tension between conservation and development naturally occurs, as people want to develop land for things like housing, schools, and shopping centers. The problem arises when these development activities impact listed species and their habitats. A 1982 amendment</a:t>
            </a:r>
            <a:r>
              <a:rPr lang="en-US" sz="1200" b="0" i="0" u="none" strike="noStrike" kern="1200" baseline="0" dirty="0" smtClean="0">
                <a:solidFill>
                  <a:schemeClr val="tx1"/>
                </a:solidFill>
                <a:effectLst/>
                <a:latin typeface="+mn-lt"/>
                <a:ea typeface="+mn-ea"/>
                <a:cs typeface="+mn-cs"/>
              </a:rPr>
              <a:t> to the ESA seeks to resolve this conflict by allowing development in areas that have listed species through Incidental Take Permits, as long as the developer creates a Habitat Conservation Plan or HCP.  HCPs are created by the developer and approved by the US Fish and Wildlife Service. HCPs must include how the listed species will be affected by the developer’s activities, a plan to mitigate those impacts, and funding available to implement the mitigation efforts. After the approval of an HCP, the developer must report to the US Fish and Wildlife Service. Biologists help to monitor the implementation of the HCP. However, with over 84 million acres of HCPs in the Pacific Southwest Region, it is very challenging for biologists to effectively monitor land use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Images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California Tiger Salamander: https://www.flickr.com/photos/usfws_pacificsw/5352834910/in/album-72157687832011533/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California Condor:</a:t>
            </a:r>
            <a:r>
              <a:rPr lang="en-US" baseline="0" dirty="0" smtClean="0"/>
              <a:t> https://www.flickr.com/photos/usfws_pacificsw/5057206247/in/album-72157628116654501/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Monarch Butterfly: https://www.flickr.com/photos/usfws_pacificsw/32707378946/in/album-72157680033567455/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418222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The study area for this research was the Pacific Southwest Region, including California,</a:t>
            </a:r>
            <a:r>
              <a:rPr lang="en-US" baseline="0" dirty="0" smtClean="0"/>
              <a:t> Nevada, and a small area in southern Oregon. There are 136 HCPs in this area, covering more than 84 million acres. The HCPs outline protection for some of the region’s 346 endangered and threatened species listed.</a:t>
            </a:r>
            <a:endParaRPr lang="en-US" dirty="0" smtClean="0"/>
          </a:p>
          <a:p>
            <a:endParaRPr lang="en-US" dirty="0" smtClean="0"/>
          </a:p>
          <a:p>
            <a:r>
              <a:rPr lang="en-US" dirty="0" smtClean="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Map created by Kim Johnson,</a:t>
            </a:r>
            <a:r>
              <a:rPr lang="en-US" baseline="0" dirty="0" smtClean="0"/>
              <a:t> using ESRI’s World Imagery </a:t>
            </a:r>
            <a:r>
              <a:rPr lang="en-US" baseline="0" dirty="0" err="1" smtClean="0"/>
              <a:t>Basemap</a:t>
            </a:r>
            <a:r>
              <a:rPr lang="en-US" baseline="0" dirty="0" smtClean="0"/>
              <a:t> and HCP </a:t>
            </a:r>
            <a:r>
              <a:rPr lang="en-US" baseline="0" dirty="0" err="1" smtClean="0"/>
              <a:t>shapefiles</a:t>
            </a:r>
            <a:r>
              <a:rPr lang="en-US" baseline="0" dirty="0" smtClean="0"/>
              <a:t> downloaded from https://www.sciencebase.gov/catalog/item/521fdafbe4b08e3fb9959e41</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414702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We were tasked with creating a user-friendly</a:t>
            </a:r>
            <a:r>
              <a:rPr lang="en-US" baseline="0" dirty="0" smtClean="0"/>
              <a:t> interface in Google Earth Engine that allows biologists to easily and remotely detect land use changes within their HCPs. The US Fish and Wildlife Service wants the tool to allow the user to identify the time and place of interest. Next, the tool needs to be able to analyze earth observations to output a relative greenness image. The next objective that our partners set for us is for the user to be able to overlay other datasets so they can try to explain any land use changes for reasons other than development, such as croplands or likelihood of a fire. The last objective is for the tool to allow the user to document the image they produced by exporting the image to a place they can save it for future use in written reports or presentations, for example.</a:t>
            </a:r>
          </a:p>
          <a:p>
            <a:r>
              <a:rPr lang="en-US" baseline="0" dirty="0" smtClean="0"/>
              <a:t>To address these objectives, we used satellite imagery from Landsat 5, 7, and 8, as well as Sentinel-2. We were able to access this data through the Google Earth Engine API.</a:t>
            </a:r>
          </a:p>
          <a:p>
            <a:endParaRPr lang="en-US" baseline="0" dirty="0" smtClean="0"/>
          </a:p>
          <a:p>
            <a:r>
              <a:rPr lang="en-US" baseline="0" dirty="0" smtClean="0"/>
              <a:t>Image Source:</a:t>
            </a:r>
          </a:p>
          <a:p>
            <a:r>
              <a:rPr lang="en-US" baseline="0" dirty="0" smtClean="0"/>
              <a:t>http://www.devpedia.developexchange.com/dp/index.php?title=List_of_Satellite_Pictures</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21451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To</a:t>
            </a:r>
            <a:r>
              <a:rPr lang="en-US" baseline="0" dirty="0" smtClean="0"/>
              <a:t> create a tool that would satisfy these objectives, our team used the Google Earth Engine API, which is a cloud computing platform that processes earth observations. This image shows what Google Earth Engine looks like, with the map on the bottom and code editor on the top. You can find data in the search bar, and it is all stored and processed on the cloud, which will be very beneficial for our partners.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714172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This</a:t>
            </a:r>
            <a:r>
              <a:rPr lang="en-US" baseline="0" dirty="0" smtClean="0"/>
              <a:t> is the first of </a:t>
            </a:r>
            <a:r>
              <a:rPr lang="en-US" dirty="0" smtClean="0"/>
              <a:t>three formulas we used in Google Earth Engine. The</a:t>
            </a:r>
            <a:r>
              <a:rPr lang="en-US" baseline="0" dirty="0" smtClean="0"/>
              <a:t> Normalized Difference Vegetation Index formula produces an image with the amount of vegetation in each pixel, with higher values (in green) indicating more vegetation and lower values (in orange) indicating less vegetation. This example is from the Kern County Valley Floor HCP in October 2016. The major challenge with NDVI, though, is that in areas like the Pacific Southwest, where the landscape transitions from sparse to dense vegetation very quickly, it can be difficult to get meaningful NDVI values. It doesn’t make sense to compare NDVI values of a dessert with a forest. To avoid this, our team calculated a relative greenness index.</a:t>
            </a:r>
          </a:p>
          <a:p>
            <a:endParaRPr lang="en-US" baseline="0" dirty="0" smtClean="0"/>
          </a:p>
          <a:p>
            <a:r>
              <a:rPr lang="en-US" baseline="0" dirty="0" smtClean="0"/>
              <a:t>Image Credit:</a:t>
            </a:r>
          </a:p>
          <a:p>
            <a:r>
              <a:rPr lang="en-US" baseline="0" dirty="0" smtClean="0"/>
              <a:t>Kim’s </a:t>
            </a:r>
            <a:r>
              <a:rPr lang="en-US" baseline="0" dirty="0" err="1" smtClean="0"/>
              <a:t>Kim_LUADT</a:t>
            </a:r>
            <a:r>
              <a:rPr lang="en-US" baseline="0" dirty="0" smtClean="0"/>
              <a:t> script, Kern County Valley Floor, NDVI, 10/12/2010 to 11/12/2010</a:t>
            </a: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75802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r>
              <a:rPr lang="en-US" dirty="0" smtClean="0"/>
              <a:t>This</a:t>
            </a:r>
            <a:r>
              <a:rPr lang="en-US" baseline="0" dirty="0" smtClean="0"/>
              <a:t> is the Relative Greenness formula, which also produces an image with the amount of vegetation in each pixel. Higher values (in green) indicate more vegetation. The Relative Green results are more useful and meaningful to the user because it compares each pixel with its history using a baseline of 2000 to 2010, in an attempt to normalize the results and avoid erroneous comparison of different land cover types, such as desert and forests. This example is from the Bay Delta Conservation Plan HCP.</a:t>
            </a:r>
          </a:p>
          <a:p>
            <a:endParaRPr lang="en-US" baseline="0" dirty="0" smtClean="0"/>
          </a:p>
          <a:p>
            <a:r>
              <a:rPr lang="en-US" baseline="0"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Summer Term Script, Bay Delta Conservation Plan, RGI, 2014-2017</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315538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9000"/>
            <a:ext cx="12192000" cy="6858000"/>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3559933"/>
            <a:ext cx="386786" cy="386786"/>
          </a:xfrm>
          <a:prstGeom prst="rect">
            <a:avLst/>
          </a:prstGeom>
        </p:spPr>
      </p:pic>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E97845"/>
                </a:solidFill>
              </a:defRPr>
            </a:lvl1pPr>
          </a:lstStyle>
          <a:p>
            <a:r>
              <a:rPr lang="en-US" dirty="0" smtClean="0"/>
              <a:t>Section 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4884"/>
            <a:ext cx="912020" cy="91202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E97845"/>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40.JP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11.xml"/><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jpeg"/><Relationship Id="rId5" Type="http://schemas.openxmlformats.org/officeDocument/2006/relationships/image" Target="../media/image42.JP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41.JPG"/><Relationship Id="rId9" Type="http://schemas.openxmlformats.org/officeDocument/2006/relationships/image" Target="../media/image26.jpeg"/><Relationship Id="rId1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0.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8.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G"/><Relationship Id="rId9" Type="http://schemas.openxmlformats.org/officeDocument/2006/relationships/image" Target="../media/image27.jpeg"/><Relationship Id="rId1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36.JP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836" r="23071"/>
          <a:stretch/>
        </p:blipFill>
        <p:spPr>
          <a:xfrm>
            <a:off x="-12032" y="0"/>
            <a:ext cx="7267074"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t>PACIFIC SOUTHWEST CROSS-CUTTING II</a:t>
            </a:r>
            <a:endParaRPr lang="en-US" dirty="0"/>
          </a:p>
        </p:txBody>
      </p:sp>
      <p:sp>
        <p:nvSpPr>
          <p:cNvPr id="9" name="Subtitle 2"/>
          <p:cNvSpPr txBox="1">
            <a:spLocks/>
          </p:cNvSpPr>
          <p:nvPr/>
        </p:nvSpPr>
        <p:spPr>
          <a:xfrm>
            <a:off x="5604734"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smtClean="0"/>
              <a:t>Improving Detection of Land Use Changes in Habitat Conservation Plan Areas Using NASA Earth Observations and a Landscape Anomaly Detection Tool</a:t>
            </a:r>
            <a:endParaRPr lang="en-US" sz="2000" dirty="0"/>
          </a:p>
        </p:txBody>
      </p:sp>
      <p:sp>
        <p:nvSpPr>
          <p:cNvPr id="22" name="TextBox 21"/>
          <p:cNvSpPr txBox="1"/>
          <p:nvPr/>
        </p:nvSpPr>
        <p:spPr>
          <a:xfrm>
            <a:off x="5221217" y="5938953"/>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Virginia – Langley</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537" y="5916939"/>
            <a:ext cx="705861" cy="705861"/>
          </a:xfrm>
          <a:prstGeom prst="rect">
            <a:avLst/>
          </a:prstGeom>
        </p:spPr>
      </p:pic>
      <p:sp>
        <p:nvSpPr>
          <p:cNvPr id="15" name="Text Placeholder 17"/>
          <p:cNvSpPr txBox="1">
            <a:spLocks/>
          </p:cNvSpPr>
          <p:nvPr/>
        </p:nvSpPr>
        <p:spPr>
          <a:xfrm>
            <a:off x="5976072"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Jarell Perez</a:t>
            </a:r>
            <a:endParaRPr lang="en-US" sz="1800" dirty="0">
              <a:solidFill>
                <a:schemeClr val="bg2">
                  <a:lumMod val="50000"/>
                </a:schemeClr>
              </a:solidFill>
              <a:latin typeface="Century Gothic" panose="020B0502020202020204" pitchFamily="34" charset="0"/>
            </a:endParaRPr>
          </a:p>
        </p:txBody>
      </p:sp>
      <p:sp>
        <p:nvSpPr>
          <p:cNvPr id="23" name="Text Placeholder 17"/>
          <p:cNvSpPr txBox="1">
            <a:spLocks/>
          </p:cNvSpPr>
          <p:nvPr/>
        </p:nvSpPr>
        <p:spPr>
          <a:xfrm>
            <a:off x="5976072" y="514558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Michaela Britt</a:t>
            </a:r>
            <a:endParaRPr lang="en-US" sz="1800" dirty="0">
              <a:solidFill>
                <a:schemeClr val="bg2">
                  <a:lumMod val="50000"/>
                </a:schemeClr>
              </a:solidFill>
              <a:latin typeface="Century Gothic" panose="020B0502020202020204" pitchFamily="34" charset="0"/>
            </a:endParaRPr>
          </a:p>
        </p:txBody>
      </p:sp>
      <p:sp>
        <p:nvSpPr>
          <p:cNvPr id="24" name="Text Placeholder 17"/>
          <p:cNvSpPr txBox="1">
            <a:spLocks/>
          </p:cNvSpPr>
          <p:nvPr/>
        </p:nvSpPr>
        <p:spPr>
          <a:xfrm>
            <a:off x="8680736"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Justin Herbst</a:t>
            </a:r>
            <a:endParaRPr lang="en-US" sz="1800" dirty="0">
              <a:solidFill>
                <a:schemeClr val="bg2">
                  <a:lumMod val="50000"/>
                </a:schemeClr>
              </a:solidFill>
              <a:latin typeface="Century Gothic" panose="020B0502020202020204" pitchFamily="34" charset="0"/>
            </a:endParaRPr>
          </a:p>
        </p:txBody>
      </p:sp>
      <p:sp>
        <p:nvSpPr>
          <p:cNvPr id="25" name="Text Placeholder 17"/>
          <p:cNvSpPr txBox="1">
            <a:spLocks/>
          </p:cNvSpPr>
          <p:nvPr/>
        </p:nvSpPr>
        <p:spPr>
          <a:xfrm>
            <a:off x="8680736"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Emily Gotschalk</a:t>
            </a:r>
            <a:endParaRPr lang="en-US" sz="1800" dirty="0">
              <a:solidFill>
                <a:schemeClr val="bg2">
                  <a:lumMod val="50000"/>
                </a:schemeClr>
              </a:solidFill>
              <a:latin typeface="Century Gothic" panose="020B0502020202020204" pitchFamily="34" charset="0"/>
            </a:endParaRPr>
          </a:p>
        </p:txBody>
      </p:sp>
      <p:sp>
        <p:nvSpPr>
          <p:cNvPr id="26" name="Text Placeholder 17"/>
          <p:cNvSpPr txBox="1">
            <a:spLocks/>
          </p:cNvSpPr>
          <p:nvPr/>
        </p:nvSpPr>
        <p:spPr>
          <a:xfrm>
            <a:off x="8680736" y="514558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Zachery Stout</a:t>
            </a:r>
            <a:endParaRPr lang="en-US" sz="1800" dirty="0">
              <a:solidFill>
                <a:schemeClr val="bg2">
                  <a:lumMod val="50000"/>
                </a:schemeClr>
              </a:solidFill>
              <a:latin typeface="Century Gothic" panose="020B0502020202020204" pitchFamily="34" charset="0"/>
            </a:endParaRPr>
          </a:p>
        </p:txBody>
      </p:sp>
      <p:sp>
        <p:nvSpPr>
          <p:cNvPr id="16" name="TextBox 15"/>
          <p:cNvSpPr txBox="1"/>
          <p:nvPr/>
        </p:nvSpPr>
        <p:spPr>
          <a:xfrm>
            <a:off x="5221217" y="6286049"/>
            <a:ext cx="5628425" cy="338554"/>
          </a:xfrm>
          <a:prstGeom prst="rect">
            <a:avLst/>
          </a:prstGeom>
          <a:noFill/>
        </p:spPr>
        <p:txBody>
          <a:bodyPr wrap="square" rtlCol="0">
            <a:spAutoFit/>
          </a:bodyPr>
          <a:lstStyle/>
          <a:p>
            <a:r>
              <a:rPr lang="en-US" sz="1600" i="1" smtClean="0">
                <a:solidFill>
                  <a:schemeClr val="bg1"/>
                </a:solidFill>
                <a:latin typeface="Century Gothic" panose="020B0502020202020204" pitchFamily="34" charset="0"/>
              </a:rPr>
              <a:t>Fall 2017</a:t>
            </a:r>
            <a:endParaRPr lang="en-US" sz="1600" i="1" dirty="0" smtClean="0">
              <a:solidFill>
                <a:schemeClr val="bg1"/>
              </a:solidFill>
              <a:latin typeface="Century Gothic" panose="020B0502020202020204" pitchFamily="34" charset="0"/>
            </a:endParaRP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Kimberly Johnson</a:t>
            </a:r>
            <a:endParaRPr lang="en-US" sz="18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Normalized Burn Ratio</a:t>
            </a:r>
            <a:endParaRPr lang="en-US" sz="4000" dirty="0"/>
          </a:p>
        </p:txBody>
      </p:sp>
      <mc:AlternateContent xmlns:mc="http://schemas.openxmlformats.org/markup-compatibility/2006" xmlns:a14="http://schemas.microsoft.com/office/drawing/2010/main">
        <mc:Choice Requires="a14">
          <p:sp>
            <p:nvSpPr>
              <p:cNvPr id="8" name="Text Placeholder 5"/>
              <p:cNvSpPr txBox="1">
                <a:spLocks/>
              </p:cNvSpPr>
              <p:nvPr/>
            </p:nvSpPr>
            <p:spPr>
              <a:xfrm>
                <a:off x="49378" y="1933995"/>
                <a:ext cx="5063324" cy="14867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spcBef>
                    <a:spcPts val="200"/>
                  </a:spcBef>
                  <a:buClr>
                    <a:srgbClr val="E97845"/>
                  </a:buClr>
                </a:pPr>
                <a14:m>
                  <m:oMathPara xmlns:m="http://schemas.openxmlformats.org/officeDocument/2006/math">
                    <m:oMathParaPr>
                      <m:jc m:val="centerGroup"/>
                    </m:oMathParaPr>
                    <m:oMath xmlns:m="http://schemas.openxmlformats.org/officeDocument/2006/math">
                      <m:r>
                        <m:rPr>
                          <m:nor/>
                        </m:rPr>
                        <a:rPr lang="en-US" sz="3600" b="0" i="0" smtClean="0">
                          <a:solidFill>
                            <a:schemeClr val="bg2">
                              <a:lumMod val="50000"/>
                            </a:schemeClr>
                          </a:solidFill>
                          <a:latin typeface="+mj-lt"/>
                        </a:rPr>
                        <m:t>NBR</m:t>
                      </m:r>
                      <m:r>
                        <m:rPr>
                          <m:nor/>
                        </m:rPr>
                        <a:rPr lang="en-US" sz="3600" b="0" i="0" smtClean="0">
                          <a:solidFill>
                            <a:schemeClr val="bg2">
                              <a:lumMod val="50000"/>
                            </a:schemeClr>
                          </a:solidFill>
                          <a:latin typeface="+mj-lt"/>
                        </a:rPr>
                        <m:t> = </m:t>
                      </m:r>
                      <m:f>
                        <m:fPr>
                          <m:ctrlPr>
                            <a:rPr lang="en-US" sz="3600" b="0" i="1" smtClean="0">
                              <a:solidFill>
                                <a:schemeClr val="bg2">
                                  <a:lumMod val="50000"/>
                                </a:schemeClr>
                              </a:solidFill>
                              <a:latin typeface="Cambria Math" panose="02040503050406030204" pitchFamily="18" charset="0"/>
                            </a:rPr>
                          </m:ctrlPr>
                        </m:fPr>
                        <m:num>
                          <m:r>
                            <m:rPr>
                              <m:nor/>
                            </m:rPr>
                            <a:rPr lang="en-US" sz="3600" b="0" i="0" smtClean="0">
                              <a:solidFill>
                                <a:schemeClr val="bg2">
                                  <a:lumMod val="50000"/>
                                </a:schemeClr>
                              </a:solidFill>
                              <a:latin typeface="+mj-lt"/>
                            </a:rPr>
                            <m:t>NIR</m:t>
                          </m:r>
                          <m:r>
                            <m:rPr>
                              <m:nor/>
                            </m:rPr>
                            <a:rPr lang="en-US" sz="3600" b="0" i="0" smtClean="0">
                              <a:solidFill>
                                <a:schemeClr val="bg2">
                                  <a:lumMod val="50000"/>
                                </a:schemeClr>
                              </a:solidFill>
                              <a:latin typeface="+mj-lt"/>
                            </a:rPr>
                            <m:t> − </m:t>
                          </m:r>
                          <m:r>
                            <m:rPr>
                              <m:nor/>
                            </m:rPr>
                            <a:rPr lang="en-US" sz="3600" b="0" i="0" smtClean="0">
                              <a:solidFill>
                                <a:schemeClr val="bg2">
                                  <a:lumMod val="50000"/>
                                </a:schemeClr>
                              </a:solidFill>
                              <a:latin typeface="+mj-lt"/>
                            </a:rPr>
                            <m:t>SWIR</m:t>
                          </m:r>
                        </m:num>
                        <m:den>
                          <m:r>
                            <m:rPr>
                              <m:nor/>
                            </m:rPr>
                            <a:rPr lang="en-US" sz="3600" b="0" i="0" smtClean="0">
                              <a:solidFill>
                                <a:schemeClr val="bg2">
                                  <a:lumMod val="50000"/>
                                </a:schemeClr>
                              </a:solidFill>
                              <a:latin typeface="+mj-lt"/>
                            </a:rPr>
                            <m:t>NIR</m:t>
                          </m:r>
                          <m:r>
                            <m:rPr>
                              <m:nor/>
                            </m:rPr>
                            <a:rPr lang="en-US" sz="3600" b="0" i="0" smtClean="0">
                              <a:solidFill>
                                <a:schemeClr val="bg2">
                                  <a:lumMod val="50000"/>
                                </a:schemeClr>
                              </a:solidFill>
                              <a:latin typeface="+mj-lt"/>
                            </a:rPr>
                            <m:t> + </m:t>
                          </m:r>
                          <m:r>
                            <m:rPr>
                              <m:nor/>
                            </m:rPr>
                            <a:rPr lang="en-US" sz="3600" b="0" i="0" smtClean="0">
                              <a:solidFill>
                                <a:schemeClr val="bg2">
                                  <a:lumMod val="50000"/>
                                </a:schemeClr>
                              </a:solidFill>
                              <a:latin typeface="+mj-lt"/>
                            </a:rPr>
                            <m:t>SWIR</m:t>
                          </m:r>
                        </m:den>
                      </m:f>
                      <m:r>
                        <m:rPr>
                          <m:nor/>
                        </m:rPr>
                        <a:rPr lang="en-US" sz="3600" b="0" i="0" smtClean="0">
                          <a:solidFill>
                            <a:schemeClr val="bg2">
                              <a:lumMod val="50000"/>
                            </a:schemeClr>
                          </a:solidFill>
                          <a:latin typeface="+mj-lt"/>
                        </a:rPr>
                        <m:t> </m:t>
                      </m:r>
                    </m:oMath>
                  </m:oMathPara>
                </a14:m>
                <a:endParaRPr lang="en-US" sz="3600" dirty="0" smtClean="0">
                  <a:solidFill>
                    <a:schemeClr val="bg2">
                      <a:lumMod val="50000"/>
                    </a:schemeClr>
                  </a:solidFill>
                  <a:latin typeface="+mj-lt"/>
                </a:endParaRPr>
              </a:p>
            </p:txBody>
          </p:sp>
        </mc:Choice>
        <mc:Fallback xmlns="">
          <p:sp>
            <p:nvSpPr>
              <p:cNvPr id="8" name="Text Placeholder 5"/>
              <p:cNvSpPr txBox="1">
                <a:spLocks noRot="1" noChangeAspect="1" noMove="1" noResize="1" noEditPoints="1" noAdjustHandles="1" noChangeArrowheads="1" noChangeShapeType="1" noTextEdit="1"/>
              </p:cNvSpPr>
              <p:nvPr/>
            </p:nvSpPr>
            <p:spPr>
              <a:xfrm>
                <a:off x="49378" y="1933995"/>
                <a:ext cx="5063324" cy="1486759"/>
              </a:xfrm>
              <a:prstGeom prst="rect">
                <a:avLst/>
              </a:prstGeom>
              <a:blipFill rotWithShape="0">
                <a:blip r:embed="rId3"/>
                <a:stretch>
                  <a:fillRect/>
                </a:stretch>
              </a:blipFill>
            </p:spPr>
            <p:txBody>
              <a:bodyPr/>
              <a:lstStyle/>
              <a:p>
                <a:r>
                  <a:rPr lang="en-US">
                    <a:noFill/>
                  </a:rPr>
                  <a:t> </a:t>
                </a:r>
              </a:p>
            </p:txBody>
          </p:sp>
        </mc:Fallback>
      </mc:AlternateContent>
      <p:sp>
        <p:nvSpPr>
          <p:cNvPr id="10" name="TextBox 9"/>
          <p:cNvSpPr txBox="1"/>
          <p:nvPr/>
        </p:nvSpPr>
        <p:spPr>
          <a:xfrm>
            <a:off x="274711" y="3848480"/>
            <a:ext cx="4612658" cy="1323439"/>
          </a:xfrm>
          <a:prstGeom prst="rect">
            <a:avLst/>
          </a:prstGeom>
          <a:noFill/>
        </p:spPr>
        <p:txBody>
          <a:bodyPr wrap="square" rtlCol="0">
            <a:spAutoFit/>
          </a:bodyPr>
          <a:lstStyle/>
          <a:p>
            <a:r>
              <a:rPr lang="en-US" sz="2000" dirty="0" smtClean="0">
                <a:solidFill>
                  <a:schemeClr val="bg2">
                    <a:lumMod val="50000"/>
                  </a:schemeClr>
                </a:solidFill>
              </a:rPr>
              <a:t>NIR: Near Infrared Radiation Band</a:t>
            </a:r>
            <a:endParaRPr lang="en-US" sz="2000" dirty="0">
              <a:solidFill>
                <a:schemeClr val="bg2">
                  <a:lumMod val="50000"/>
                </a:schemeClr>
              </a:solidFill>
            </a:endParaRPr>
          </a:p>
          <a:p>
            <a:endParaRPr lang="en-US" sz="2000" dirty="0" smtClean="0">
              <a:solidFill>
                <a:schemeClr val="bg2">
                  <a:lumMod val="50000"/>
                </a:schemeClr>
              </a:solidFill>
            </a:endParaRPr>
          </a:p>
          <a:p>
            <a:r>
              <a:rPr lang="en-US" sz="2000" dirty="0" smtClean="0">
                <a:solidFill>
                  <a:schemeClr val="bg2">
                    <a:lumMod val="50000"/>
                  </a:schemeClr>
                </a:solidFill>
              </a:rPr>
              <a:t>SWIR: Shortwave Infrared Radiation Band</a:t>
            </a:r>
          </a:p>
        </p:txBody>
      </p:sp>
      <p:sp>
        <p:nvSpPr>
          <p:cNvPr id="4" name="TextBox 3"/>
          <p:cNvSpPr txBox="1"/>
          <p:nvPr/>
        </p:nvSpPr>
        <p:spPr>
          <a:xfrm>
            <a:off x="7787492" y="5725548"/>
            <a:ext cx="4061725" cy="646331"/>
          </a:xfrm>
          <a:prstGeom prst="rect">
            <a:avLst/>
          </a:prstGeom>
          <a:noFill/>
        </p:spPr>
        <p:txBody>
          <a:bodyPr wrap="square" rtlCol="0">
            <a:spAutoFit/>
          </a:bodyPr>
          <a:lstStyle/>
          <a:p>
            <a:pPr algn="ctr"/>
            <a:r>
              <a:rPr lang="en-US" dirty="0" smtClean="0">
                <a:solidFill>
                  <a:schemeClr val="bg2">
                    <a:lumMod val="50000"/>
                  </a:schemeClr>
                </a:solidFill>
              </a:rPr>
              <a:t>Western Riverside County HCP, California October 2016</a:t>
            </a:r>
            <a:endParaRPr lang="en-US" dirty="0">
              <a:solidFill>
                <a:schemeClr val="bg2">
                  <a:lumMod val="50000"/>
                </a:schemeClr>
              </a:solidFill>
            </a:endParaRPr>
          </a:p>
        </p:txBody>
      </p:sp>
      <p:sp>
        <p:nvSpPr>
          <p:cNvPr id="11" name="TextBox 10"/>
          <p:cNvSpPr txBox="1"/>
          <p:nvPr/>
        </p:nvSpPr>
        <p:spPr>
          <a:xfrm>
            <a:off x="5139453" y="5725548"/>
            <a:ext cx="2648040" cy="1000274"/>
          </a:xfrm>
          <a:prstGeom prst="rect">
            <a:avLst/>
          </a:prstGeom>
          <a:solidFill>
            <a:schemeClr val="bg1"/>
          </a:solidFill>
          <a:ln w="3175">
            <a:solidFill>
              <a:schemeClr val="bg2">
                <a:lumMod val="75000"/>
              </a:schemeClr>
            </a:solidFill>
          </a:ln>
        </p:spPr>
        <p:txBody>
          <a:bodyPr wrap="square" rtlCol="0">
            <a:spAutoFit/>
          </a:bodyPr>
          <a:lstStyle/>
          <a:p>
            <a:pPr algn="ctr">
              <a:spcAft>
                <a:spcPts val="300"/>
              </a:spcAft>
            </a:pPr>
            <a:r>
              <a:rPr lang="en-US" b="1" dirty="0" smtClean="0">
                <a:solidFill>
                  <a:schemeClr val="bg2">
                    <a:lumMod val="50000"/>
                  </a:schemeClr>
                </a:solidFill>
                <a:latin typeface="Century Gothic" panose="020B0502020202020204" pitchFamily="34" charset="0"/>
              </a:rPr>
              <a:t>Normalized Burn Ratio</a:t>
            </a:r>
          </a:p>
          <a:p>
            <a:pPr>
              <a:spcBef>
                <a:spcPts val="100"/>
              </a:spcBef>
              <a:spcAft>
                <a:spcPts val="100"/>
              </a:spcAft>
            </a:pPr>
            <a:r>
              <a:rPr lang="en-US" dirty="0" smtClean="0">
                <a:solidFill>
                  <a:schemeClr val="bg2">
                    <a:lumMod val="50000"/>
                  </a:schemeClr>
                </a:solidFill>
                <a:latin typeface="Century Gothic" panose="020B0502020202020204" pitchFamily="34" charset="0"/>
              </a:rPr>
              <a:t>       -0.15 (Fire Unlikely)</a:t>
            </a:r>
          </a:p>
          <a:p>
            <a:pPr>
              <a:spcBef>
                <a:spcPts val="100"/>
              </a:spcBef>
              <a:spcAft>
                <a:spcPts val="100"/>
              </a:spcAft>
            </a:pPr>
            <a:r>
              <a:rPr lang="en-US" dirty="0" smtClean="0">
                <a:solidFill>
                  <a:schemeClr val="bg2">
                    <a:lumMod val="50000"/>
                  </a:schemeClr>
                </a:solidFill>
                <a:latin typeface="Century Gothic" panose="020B0502020202020204" pitchFamily="34" charset="0"/>
              </a:rPr>
              <a:t>       -0.35 (Fire Likely)</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01" t="2539" r="1209" b="545"/>
          <a:stretch/>
        </p:blipFill>
        <p:spPr>
          <a:xfrm>
            <a:off x="5139453" y="949183"/>
            <a:ext cx="6709765" cy="459129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97" t="470" r="1759" b="1344"/>
          <a:stretch/>
        </p:blipFill>
        <p:spPr>
          <a:xfrm>
            <a:off x="5201523" y="6422482"/>
            <a:ext cx="374610" cy="238636"/>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814" t="1917" r="978" b="766"/>
          <a:stretch/>
        </p:blipFill>
        <p:spPr>
          <a:xfrm>
            <a:off x="5201523" y="6118090"/>
            <a:ext cx="374610" cy="23863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1362" y="5421394"/>
            <a:ext cx="1229269" cy="119079"/>
          </a:xfrm>
          <a:prstGeom prst="rect">
            <a:avLst/>
          </a:prstGeom>
        </p:spPr>
      </p:pic>
    </p:spTree>
    <p:extLst>
      <p:ext uri="{BB962C8B-B14F-4D97-AF65-F5344CB8AC3E}">
        <p14:creationId xmlns:p14="http://schemas.microsoft.com/office/powerpoint/2010/main" val="1770776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300921" cy="479425"/>
          </a:xfrm>
        </p:spPr>
        <p:txBody>
          <a:bodyPr/>
          <a:lstStyle/>
          <a:p>
            <a:r>
              <a:rPr lang="en-US" sz="3600" dirty="0" smtClean="0"/>
              <a:t>Desert Renewable Energy HCP, October 2016</a:t>
            </a:r>
            <a:endParaRPr lang="en-US" sz="36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291" t="2603" r="2128" b="631"/>
          <a:stretch/>
        </p:blipFill>
        <p:spPr>
          <a:xfrm>
            <a:off x="176776" y="936206"/>
            <a:ext cx="3518538" cy="454193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926" t="647" r="924" b="1176"/>
          <a:stretch/>
        </p:blipFill>
        <p:spPr>
          <a:xfrm>
            <a:off x="4364671" y="923177"/>
            <a:ext cx="3518856" cy="455496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407" t="956" r="2131" b="657"/>
          <a:stretch/>
        </p:blipFill>
        <p:spPr>
          <a:xfrm>
            <a:off x="8636698" y="961422"/>
            <a:ext cx="3492707" cy="4518267"/>
          </a:xfrm>
          <a:prstGeom prst="rect">
            <a:avLst/>
          </a:prstGeom>
        </p:spPr>
      </p:pic>
      <p:grpSp>
        <p:nvGrpSpPr>
          <p:cNvPr id="8" name="Group 7"/>
          <p:cNvGrpSpPr/>
          <p:nvPr/>
        </p:nvGrpSpPr>
        <p:grpSpPr>
          <a:xfrm>
            <a:off x="8636698" y="5478140"/>
            <a:ext cx="3492706" cy="1049005"/>
            <a:chOff x="5456635" y="4700138"/>
            <a:chExt cx="3570905" cy="1201296"/>
          </a:xfrm>
        </p:grpSpPr>
        <p:sp>
          <p:nvSpPr>
            <p:cNvPr id="9" name="TextBox 8"/>
            <p:cNvSpPr txBox="1"/>
            <p:nvPr/>
          </p:nvSpPr>
          <p:spPr>
            <a:xfrm>
              <a:off x="5456635" y="4700138"/>
              <a:ext cx="3570905" cy="1201296"/>
            </a:xfrm>
            <a:prstGeom prst="rect">
              <a:avLst/>
            </a:prstGeom>
            <a:solidFill>
              <a:schemeClr val="bg1"/>
            </a:solidFill>
            <a:ln w="3175">
              <a:solidFill>
                <a:schemeClr val="bg2">
                  <a:lumMod val="75000"/>
                </a:schemeClr>
              </a:solidFill>
            </a:ln>
          </p:spPr>
          <p:txBody>
            <a:bodyPr wrap="square" rtlCol="0">
              <a:spAutoFit/>
            </a:bodyPr>
            <a:lstStyle/>
            <a:p>
              <a:pPr algn="ctr"/>
              <a:r>
                <a:rPr lang="en-US" sz="1600" b="1" dirty="0" smtClean="0">
                  <a:solidFill>
                    <a:schemeClr val="bg2">
                      <a:lumMod val="50000"/>
                    </a:schemeClr>
                  </a:solidFill>
                  <a:latin typeface="Century Gothic" panose="020B0502020202020204" pitchFamily="34" charset="0"/>
                </a:rPr>
                <a:t>Percent Change Relative Green</a:t>
              </a:r>
            </a:p>
            <a:p>
              <a:pPr>
                <a:spcBef>
                  <a:spcPts val="100"/>
                </a:spcBef>
                <a:spcAft>
                  <a:spcPts val="100"/>
                </a:spcAft>
              </a:pPr>
              <a:r>
                <a:rPr lang="en-US" sz="1400" dirty="0" smtClean="0">
                  <a:solidFill>
                    <a:schemeClr val="bg2">
                      <a:lumMod val="50000"/>
                    </a:schemeClr>
                  </a:solidFill>
                  <a:latin typeface="Century Gothic" panose="020B0502020202020204" pitchFamily="34" charset="0"/>
                </a:rPr>
                <a:t>           -100% (Vegetation Loss)</a:t>
              </a:r>
            </a:p>
            <a:p>
              <a:pPr>
                <a:spcBef>
                  <a:spcPts val="100"/>
                </a:spcBef>
                <a:spcAft>
                  <a:spcPts val="100"/>
                </a:spcAft>
              </a:pPr>
              <a:r>
                <a:rPr lang="en-US" sz="1400" dirty="0" smtClean="0">
                  <a:solidFill>
                    <a:schemeClr val="bg2">
                      <a:lumMod val="50000"/>
                    </a:schemeClr>
                  </a:solidFill>
                  <a:latin typeface="Century Gothic" panose="020B0502020202020204" pitchFamily="34" charset="0"/>
                </a:rPr>
                <a:t>            0 (No Change)</a:t>
              </a:r>
            </a:p>
            <a:p>
              <a:pPr>
                <a:spcBef>
                  <a:spcPts val="100"/>
                </a:spcBef>
                <a:spcAft>
                  <a:spcPts val="100"/>
                </a:spcAft>
              </a:pPr>
              <a:r>
                <a:rPr lang="en-US" sz="1400" dirty="0" smtClean="0">
                  <a:solidFill>
                    <a:schemeClr val="bg2">
                      <a:lumMod val="50000"/>
                    </a:schemeClr>
                  </a:solidFill>
                  <a:latin typeface="Century Gothic" panose="020B0502020202020204" pitchFamily="34" charset="0"/>
                </a:rPr>
                <a:t>            100% (Vegetation Gain)</a:t>
              </a:r>
            </a:p>
          </p:txBody>
        </p:sp>
        <p:sp>
          <p:nvSpPr>
            <p:cNvPr id="10" name="Rectangle 9"/>
            <p:cNvSpPr/>
            <p:nvPr/>
          </p:nvSpPr>
          <p:spPr>
            <a:xfrm>
              <a:off x="5800755" y="5641033"/>
              <a:ext cx="184651" cy="139780"/>
            </a:xfrm>
            <a:prstGeom prst="rect">
              <a:avLst/>
            </a:prstGeom>
            <a:solidFill>
              <a:srgbClr val="00B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00755" y="5368440"/>
              <a:ext cx="184651" cy="151973"/>
            </a:xfrm>
            <a:prstGeom prst="rect">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00755" y="5116789"/>
              <a:ext cx="184651" cy="139780"/>
            </a:xfrm>
            <a:prstGeom prst="rect">
              <a:avLst/>
            </a:prstGeom>
            <a:solidFill>
              <a:srgbClr val="FF0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884094" y="5478140"/>
            <a:ext cx="2508395" cy="1087477"/>
            <a:chOff x="3904713" y="4722174"/>
            <a:chExt cx="1584544" cy="1020675"/>
          </a:xfrm>
        </p:grpSpPr>
        <p:sp>
          <p:nvSpPr>
            <p:cNvPr id="14" name="TextBox 13"/>
            <p:cNvSpPr txBox="1"/>
            <p:nvPr/>
          </p:nvSpPr>
          <p:spPr>
            <a:xfrm>
              <a:off x="3904713" y="4722174"/>
              <a:ext cx="1584544" cy="1020675"/>
            </a:xfrm>
            <a:prstGeom prst="rect">
              <a:avLst/>
            </a:prstGeom>
            <a:solidFill>
              <a:schemeClr val="bg1"/>
            </a:solidFill>
            <a:ln w="3175">
              <a:solidFill>
                <a:schemeClr val="bg2">
                  <a:lumMod val="75000"/>
                </a:schemeClr>
              </a:solidFill>
            </a:ln>
          </p:spPr>
          <p:txBody>
            <a:bodyPr wrap="square" rtlCol="0">
              <a:spAutoFit/>
            </a:bodyPr>
            <a:lstStyle/>
            <a:p>
              <a:pPr algn="ctr">
                <a:spcAft>
                  <a:spcPts val="300"/>
                </a:spcAft>
              </a:pPr>
              <a:r>
                <a:rPr lang="en-US" sz="1600" b="1" dirty="0" smtClean="0">
                  <a:solidFill>
                    <a:schemeClr val="bg2">
                      <a:lumMod val="50000"/>
                    </a:schemeClr>
                  </a:solidFill>
                  <a:latin typeface="Century Gothic" panose="020B0502020202020204" pitchFamily="34" charset="0"/>
                </a:rPr>
                <a:t>Relative Green</a:t>
              </a:r>
            </a:p>
            <a:p>
              <a:pPr algn="ctr">
                <a:spcBef>
                  <a:spcPts val="100"/>
                </a:spcBef>
                <a:spcAft>
                  <a:spcPts val="100"/>
                </a:spcAft>
              </a:pPr>
              <a:r>
                <a:rPr lang="en-US" sz="1400" dirty="0" smtClean="0">
                  <a:solidFill>
                    <a:schemeClr val="bg2">
                      <a:lumMod val="50000"/>
                    </a:schemeClr>
                  </a:solidFill>
                  <a:latin typeface="Century Gothic" panose="020B0502020202020204" pitchFamily="34" charset="0"/>
                </a:rPr>
                <a:t>    -1 (Vegetation Loss)</a:t>
              </a:r>
            </a:p>
            <a:p>
              <a:pPr>
                <a:spcBef>
                  <a:spcPts val="100"/>
                </a:spcBef>
                <a:spcAft>
                  <a:spcPts val="100"/>
                </a:spcAft>
              </a:pPr>
              <a:r>
                <a:rPr lang="en-US" sz="1400" dirty="0">
                  <a:solidFill>
                    <a:schemeClr val="bg2">
                      <a:lumMod val="50000"/>
                    </a:schemeClr>
                  </a:solidFill>
                  <a:latin typeface="Century Gothic" panose="020B0502020202020204" pitchFamily="34" charset="0"/>
                </a:rPr>
                <a:t> </a:t>
              </a:r>
              <a:r>
                <a:rPr lang="en-US" sz="1400" dirty="0" smtClean="0">
                  <a:solidFill>
                    <a:schemeClr val="bg2">
                      <a:lumMod val="50000"/>
                    </a:schemeClr>
                  </a:solidFill>
                  <a:latin typeface="Century Gothic" panose="020B0502020202020204" pitchFamily="34" charset="0"/>
                </a:rPr>
                <a:t>         0 (No Change)</a:t>
              </a:r>
            </a:p>
            <a:p>
              <a:pPr algn="ctr">
                <a:spcBef>
                  <a:spcPts val="100"/>
                </a:spcBef>
                <a:spcAft>
                  <a:spcPts val="100"/>
                </a:spcAft>
              </a:pPr>
              <a:r>
                <a:rPr lang="en-US" sz="1400" dirty="0" smtClean="0">
                  <a:solidFill>
                    <a:schemeClr val="bg2">
                      <a:lumMod val="50000"/>
                    </a:schemeClr>
                  </a:solidFill>
                  <a:latin typeface="Century Gothic" panose="020B0502020202020204" pitchFamily="34" charset="0"/>
                </a:rPr>
                <a:t>       1 (Vegetation Gain)</a:t>
              </a:r>
            </a:p>
          </p:txBody>
        </p:sp>
        <p:sp>
          <p:nvSpPr>
            <p:cNvPr id="15" name="Rectangle 14"/>
            <p:cNvSpPr/>
            <p:nvPr/>
          </p:nvSpPr>
          <p:spPr>
            <a:xfrm>
              <a:off x="4008749" y="5543333"/>
              <a:ext cx="169836" cy="138142"/>
            </a:xfrm>
            <a:prstGeom prst="rect">
              <a:avLst/>
            </a:prstGeom>
            <a:solidFill>
              <a:srgbClr val="00B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08749" y="5320716"/>
              <a:ext cx="169836" cy="139780"/>
            </a:xfrm>
            <a:prstGeom prst="rect">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08749" y="5082056"/>
              <a:ext cx="172026" cy="155823"/>
            </a:xfrm>
            <a:prstGeom prst="rect">
              <a:avLst/>
            </a:prstGeom>
            <a:solidFill>
              <a:srgbClr val="FF0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9584" y="5381632"/>
            <a:ext cx="1272908" cy="94571"/>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9713" y="5381632"/>
            <a:ext cx="1272908" cy="94571"/>
          </a:xfrm>
          <a:prstGeom prst="rect">
            <a:avLst/>
          </a:prstGeom>
        </p:spPr>
      </p:pic>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8138" y="5385118"/>
            <a:ext cx="1272908" cy="94571"/>
          </a:xfrm>
          <a:prstGeom prst="rect">
            <a:avLst/>
          </a:prstGeom>
        </p:spPr>
      </p:pic>
      <p:grpSp>
        <p:nvGrpSpPr>
          <p:cNvPr id="20" name="Group 19"/>
          <p:cNvGrpSpPr/>
          <p:nvPr/>
        </p:nvGrpSpPr>
        <p:grpSpPr>
          <a:xfrm>
            <a:off x="584886" y="5475508"/>
            <a:ext cx="2712994" cy="1292662"/>
            <a:chOff x="1291493" y="4110625"/>
            <a:chExt cx="2573918" cy="1857467"/>
          </a:xfrm>
        </p:grpSpPr>
        <p:sp>
          <p:nvSpPr>
            <p:cNvPr id="21" name="TextBox 20"/>
            <p:cNvSpPr txBox="1"/>
            <p:nvPr/>
          </p:nvSpPr>
          <p:spPr>
            <a:xfrm>
              <a:off x="1291493" y="4110625"/>
              <a:ext cx="2573918" cy="1857467"/>
            </a:xfrm>
            <a:prstGeom prst="rect">
              <a:avLst/>
            </a:prstGeom>
            <a:solidFill>
              <a:schemeClr val="bg1"/>
            </a:solidFill>
            <a:ln w="3175">
              <a:solidFill>
                <a:schemeClr val="bg2">
                  <a:lumMod val="75000"/>
                </a:schemeClr>
              </a:solidFill>
            </a:ln>
          </p:spPr>
          <p:txBody>
            <a:bodyPr wrap="square" rtlCol="0">
              <a:spAutoFit/>
            </a:bodyPr>
            <a:lstStyle/>
            <a:p>
              <a:pPr algn="ctr">
                <a:spcAft>
                  <a:spcPts val="300"/>
                </a:spcAft>
              </a:pPr>
              <a:r>
                <a:rPr lang="en-US" sz="1600" b="1" dirty="0" smtClean="0">
                  <a:solidFill>
                    <a:schemeClr val="bg2">
                      <a:lumMod val="50000"/>
                    </a:schemeClr>
                  </a:solidFill>
                  <a:latin typeface="Century Gothic" panose="020B0502020202020204" pitchFamily="34" charset="0"/>
                </a:rPr>
                <a:t>NDVI</a:t>
              </a:r>
            </a:p>
            <a:p>
              <a:pPr>
                <a:spcBef>
                  <a:spcPts val="100"/>
                </a:spcBef>
                <a:spcAft>
                  <a:spcPts val="100"/>
                </a:spcAft>
              </a:pPr>
              <a:r>
                <a:rPr lang="en-US" sz="1200" dirty="0" smtClean="0">
                  <a:solidFill>
                    <a:schemeClr val="bg2">
                      <a:lumMod val="50000"/>
                    </a:schemeClr>
                  </a:solidFill>
                  <a:latin typeface="Century Gothic" panose="020B0502020202020204" pitchFamily="34" charset="0"/>
                </a:rPr>
                <a:t>         -1 Minimum vegetation</a:t>
              </a:r>
            </a:p>
            <a:p>
              <a:pPr>
                <a:spcBef>
                  <a:spcPts val="100"/>
                </a:spcBef>
                <a:spcAft>
                  <a:spcPts val="100"/>
                </a:spcAft>
              </a:pPr>
              <a:endParaRPr lang="en-US" sz="800" dirty="0" smtClean="0">
                <a:solidFill>
                  <a:schemeClr val="bg2">
                    <a:lumMod val="50000"/>
                  </a:schemeClr>
                </a:solidFill>
                <a:latin typeface="Century Gothic" panose="020B0502020202020204" pitchFamily="34" charset="0"/>
              </a:endParaRPr>
            </a:p>
            <a:p>
              <a:pPr>
                <a:spcBef>
                  <a:spcPts val="100"/>
                </a:spcBef>
                <a:spcAft>
                  <a:spcPts val="100"/>
                </a:spcAft>
              </a:pPr>
              <a:endParaRPr lang="en-US" sz="800" dirty="0" smtClean="0">
                <a:solidFill>
                  <a:schemeClr val="bg2">
                    <a:lumMod val="50000"/>
                  </a:schemeClr>
                </a:solidFill>
                <a:latin typeface="Century Gothic" panose="020B0502020202020204" pitchFamily="34" charset="0"/>
              </a:endParaRPr>
            </a:p>
            <a:p>
              <a:pPr>
                <a:spcBef>
                  <a:spcPts val="100"/>
                </a:spcBef>
                <a:spcAft>
                  <a:spcPts val="100"/>
                </a:spcAft>
              </a:pPr>
              <a:endParaRPr lang="en-US" sz="1200" dirty="0" smtClean="0">
                <a:solidFill>
                  <a:schemeClr val="bg2">
                    <a:lumMod val="50000"/>
                  </a:schemeClr>
                </a:solidFill>
                <a:latin typeface="Century Gothic" panose="020B0502020202020204" pitchFamily="34" charset="0"/>
              </a:endParaRPr>
            </a:p>
            <a:p>
              <a:pPr>
                <a:spcBef>
                  <a:spcPts val="100"/>
                </a:spcBef>
                <a:spcAft>
                  <a:spcPts val="100"/>
                </a:spcAft>
              </a:pPr>
              <a:r>
                <a:rPr lang="en-US" sz="1200" dirty="0" smtClean="0">
                  <a:solidFill>
                    <a:schemeClr val="bg2">
                      <a:lumMod val="50000"/>
                    </a:schemeClr>
                  </a:solidFill>
                  <a:latin typeface="Century Gothic" panose="020B0502020202020204" pitchFamily="34" charset="0"/>
                </a:rPr>
                <a:t>        1 Maximum vegetation</a:t>
              </a:r>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16256" t="22324" r="17836" b="23935"/>
            <a:stretch/>
          </p:blipFill>
          <p:spPr>
            <a:xfrm>
              <a:off x="1451618" y="4928257"/>
              <a:ext cx="198989" cy="113708"/>
            </a:xfrm>
            <a:prstGeom prst="rect">
              <a:avLst/>
            </a:prstGeom>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7946" t="17289" r="11075" b="42722"/>
            <a:stretch/>
          </p:blipFill>
          <p:spPr>
            <a:xfrm>
              <a:off x="1451086" y="4612055"/>
              <a:ext cx="198989" cy="113708"/>
            </a:xfrm>
            <a:prstGeom prst="rect">
              <a:avLst/>
            </a:prstGeom>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12876" t="19765" r="16147" b="15638"/>
            <a:stretch/>
          </p:blipFill>
          <p:spPr>
            <a:xfrm>
              <a:off x="1451086" y="4716832"/>
              <a:ext cx="198989" cy="113708"/>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17945" t="15029" r="16146" b="20771"/>
            <a:stretch/>
          </p:blipFill>
          <p:spPr>
            <a:xfrm>
              <a:off x="1452169" y="4820039"/>
              <a:ext cx="198989" cy="113708"/>
            </a:xfrm>
            <a:prstGeom prst="rect">
              <a:avLst/>
            </a:prstGeom>
          </p:spPr>
        </p:pic>
        <p:pic>
          <p:nvPicPr>
            <p:cNvPr id="26" name="Picture 25"/>
            <p:cNvPicPr>
              <a:picLocks noChangeAspect="1"/>
            </p:cNvPicPr>
            <p:nvPr/>
          </p:nvPicPr>
          <p:blipFill rotWithShape="1">
            <a:blip r:embed="rId11" cstate="print">
              <a:extLst>
                <a:ext uri="{28A0092B-C50C-407E-A947-70E740481C1C}">
                  <a14:useLocalDpi xmlns:a14="http://schemas.microsoft.com/office/drawing/2010/main" val="0"/>
                </a:ext>
              </a:extLst>
            </a:blip>
            <a:srcRect l="14566" t="5009" r="17835" b="65734"/>
            <a:stretch/>
          </p:blipFill>
          <p:spPr>
            <a:xfrm>
              <a:off x="1451088" y="5034927"/>
              <a:ext cx="198989" cy="116076"/>
            </a:xfrm>
            <a:prstGeom prst="rect">
              <a:avLst/>
            </a:prstGeom>
          </p:spPr>
        </p:pic>
        <p:pic>
          <p:nvPicPr>
            <p:cNvPr id="27" name="Picture 26"/>
            <p:cNvPicPr>
              <a:picLocks noChangeAspect="1"/>
            </p:cNvPicPr>
            <p:nvPr/>
          </p:nvPicPr>
          <p:blipFill rotWithShape="1">
            <a:blip r:embed="rId12" cstate="print">
              <a:extLst>
                <a:ext uri="{28A0092B-C50C-407E-A947-70E740481C1C}">
                  <a14:useLocalDpi xmlns:a14="http://schemas.microsoft.com/office/drawing/2010/main" val="0"/>
                </a:ext>
              </a:extLst>
            </a:blip>
            <a:srcRect l="17873" t="19211" r="26620" b="23264"/>
            <a:stretch/>
          </p:blipFill>
          <p:spPr>
            <a:xfrm>
              <a:off x="1451085" y="5146197"/>
              <a:ext cx="199125" cy="113708"/>
            </a:xfrm>
            <a:prstGeom prst="rect">
              <a:avLst/>
            </a:prstGeom>
          </p:spPr>
        </p:pic>
        <p:pic>
          <p:nvPicPr>
            <p:cNvPr id="28" name="Picture 27"/>
            <p:cNvPicPr>
              <a:picLocks noChangeAspect="1"/>
            </p:cNvPicPr>
            <p:nvPr/>
          </p:nvPicPr>
          <p:blipFill rotWithShape="1">
            <a:blip r:embed="rId13" cstate="print">
              <a:extLst>
                <a:ext uri="{28A0092B-C50C-407E-A947-70E740481C1C}">
                  <a14:useLocalDpi xmlns:a14="http://schemas.microsoft.com/office/drawing/2010/main" val="0"/>
                </a:ext>
              </a:extLst>
            </a:blip>
            <a:srcRect l="22167" t="42812" r="10718" b="9220"/>
            <a:stretch/>
          </p:blipFill>
          <p:spPr>
            <a:xfrm>
              <a:off x="1451088" y="5256232"/>
              <a:ext cx="198989" cy="113708"/>
            </a:xfrm>
            <a:prstGeom prst="rect">
              <a:avLst/>
            </a:prstGeom>
          </p:spPr>
        </p:pic>
        <p:pic>
          <p:nvPicPr>
            <p:cNvPr id="29" name="Picture 28"/>
            <p:cNvPicPr>
              <a:picLocks noChangeAspect="1"/>
            </p:cNvPicPr>
            <p:nvPr/>
          </p:nvPicPr>
          <p:blipFill rotWithShape="1">
            <a:blip r:embed="rId14" cstate="print">
              <a:extLst>
                <a:ext uri="{28A0092B-C50C-407E-A947-70E740481C1C}">
                  <a14:useLocalDpi xmlns:a14="http://schemas.microsoft.com/office/drawing/2010/main" val="0"/>
                </a:ext>
              </a:extLst>
            </a:blip>
            <a:srcRect l="17958" t="11809" r="14444" b="29081"/>
            <a:stretch/>
          </p:blipFill>
          <p:spPr>
            <a:xfrm>
              <a:off x="1452678" y="5364818"/>
              <a:ext cx="197465" cy="113708"/>
            </a:xfrm>
            <a:prstGeom prst="rect">
              <a:avLst/>
            </a:prstGeom>
          </p:spPr>
        </p:pic>
        <p:pic>
          <p:nvPicPr>
            <p:cNvPr id="30" name="Picture 29"/>
            <p:cNvPicPr>
              <a:picLocks noChangeAspect="1"/>
            </p:cNvPicPr>
            <p:nvPr/>
          </p:nvPicPr>
          <p:blipFill rotWithShape="1">
            <a:blip r:embed="rId15" cstate="print">
              <a:extLst>
                <a:ext uri="{28A0092B-C50C-407E-A947-70E740481C1C}">
                  <a14:useLocalDpi xmlns:a14="http://schemas.microsoft.com/office/drawing/2010/main" val="0"/>
                </a:ext>
              </a:extLst>
            </a:blip>
            <a:srcRect l="16269" t="16585" r="11063" b="13451"/>
            <a:stretch/>
          </p:blipFill>
          <p:spPr>
            <a:xfrm>
              <a:off x="1451618" y="5469480"/>
              <a:ext cx="198989" cy="113597"/>
            </a:xfrm>
            <a:prstGeom prst="rect">
              <a:avLst/>
            </a:prstGeom>
          </p:spPr>
        </p:pic>
        <p:pic>
          <p:nvPicPr>
            <p:cNvPr id="31" name="Picture 30"/>
            <p:cNvPicPr>
              <a:picLocks noChangeAspect="1"/>
            </p:cNvPicPr>
            <p:nvPr/>
          </p:nvPicPr>
          <p:blipFill rotWithShape="1">
            <a:blip r:embed="rId16" cstate="print">
              <a:extLst>
                <a:ext uri="{28A0092B-C50C-407E-A947-70E740481C1C}">
                  <a14:useLocalDpi xmlns:a14="http://schemas.microsoft.com/office/drawing/2010/main" val="0"/>
                </a:ext>
              </a:extLst>
            </a:blip>
            <a:srcRect l="7819" t="13908" r="9374" b="13177"/>
            <a:stretch/>
          </p:blipFill>
          <p:spPr>
            <a:xfrm>
              <a:off x="1451085" y="5583942"/>
              <a:ext cx="198990" cy="113597"/>
            </a:xfrm>
            <a:prstGeom prst="rect">
              <a:avLst/>
            </a:prstGeom>
          </p:spPr>
        </p:pic>
        <p:pic>
          <p:nvPicPr>
            <p:cNvPr id="32" name="Picture 31"/>
            <p:cNvPicPr>
              <a:picLocks noChangeAspect="1"/>
            </p:cNvPicPr>
            <p:nvPr/>
          </p:nvPicPr>
          <p:blipFill rotWithShape="1">
            <a:blip r:embed="rId17" cstate="print">
              <a:extLst>
                <a:ext uri="{28A0092B-C50C-407E-A947-70E740481C1C}">
                  <a14:useLocalDpi xmlns:a14="http://schemas.microsoft.com/office/drawing/2010/main" val="0"/>
                </a:ext>
              </a:extLst>
            </a:blip>
            <a:srcRect l="6128" t="13345" r="17823" b="14895"/>
            <a:stretch/>
          </p:blipFill>
          <p:spPr>
            <a:xfrm>
              <a:off x="1451086" y="5697259"/>
              <a:ext cx="198989" cy="113597"/>
            </a:xfrm>
            <a:prstGeom prst="rect">
              <a:avLst/>
            </a:prstGeom>
          </p:spPr>
        </p:pic>
        <p:pic>
          <p:nvPicPr>
            <p:cNvPr id="33" name="Picture 32"/>
            <p:cNvPicPr>
              <a:picLocks noChangeAspect="1"/>
            </p:cNvPicPr>
            <p:nvPr/>
          </p:nvPicPr>
          <p:blipFill rotWithShape="1">
            <a:blip r:embed="rId18" cstate="print">
              <a:extLst>
                <a:ext uri="{28A0092B-C50C-407E-A947-70E740481C1C}">
                  <a14:useLocalDpi xmlns:a14="http://schemas.microsoft.com/office/drawing/2010/main" val="0"/>
                </a:ext>
              </a:extLst>
            </a:blip>
            <a:srcRect l="6128" t="16025" r="12754" b="22832"/>
            <a:stretch/>
          </p:blipFill>
          <p:spPr>
            <a:xfrm>
              <a:off x="1451086" y="5800098"/>
              <a:ext cx="198989" cy="113597"/>
            </a:xfrm>
            <a:prstGeom prst="rect">
              <a:avLst/>
            </a:prstGeom>
          </p:spPr>
        </p:pic>
      </p:grpSp>
    </p:spTree>
    <p:extLst>
      <p:ext uri="{BB962C8B-B14F-4D97-AF65-F5344CB8AC3E}">
        <p14:creationId xmlns:p14="http://schemas.microsoft.com/office/powerpoint/2010/main" val="1620147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302829" y="4452257"/>
            <a:ext cx="2490012" cy="223852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bg2">
                  <a:lumMod val="50000"/>
                </a:schemeClr>
              </a:solidFill>
            </a:endParaRPr>
          </a:p>
          <a:p>
            <a:pPr algn="ctr"/>
            <a:endParaRPr lang="en-US" sz="3600" dirty="0">
              <a:solidFill>
                <a:schemeClr val="bg2">
                  <a:lumMod val="50000"/>
                </a:schemeClr>
              </a:solidFill>
            </a:endParaRPr>
          </a:p>
          <a:p>
            <a:pPr algn="ctr"/>
            <a:endParaRPr lang="en-US" sz="3600" dirty="0" smtClean="0">
              <a:solidFill>
                <a:schemeClr val="bg2">
                  <a:lumMod val="50000"/>
                </a:schemeClr>
              </a:solidFill>
            </a:endParaRPr>
          </a:p>
          <a:p>
            <a:pPr algn="ctr"/>
            <a:r>
              <a:rPr lang="en-US" sz="3600" dirty="0" smtClean="0">
                <a:solidFill>
                  <a:schemeClr val="bg2">
                    <a:lumMod val="50000"/>
                  </a:schemeClr>
                </a:solidFill>
              </a:rPr>
              <a:t>Explain</a:t>
            </a:r>
          </a:p>
        </p:txBody>
      </p:sp>
      <p:sp>
        <p:nvSpPr>
          <p:cNvPr id="9" name="Rounded Rectangle 8"/>
          <p:cNvSpPr/>
          <p:nvPr/>
        </p:nvSpPr>
        <p:spPr>
          <a:xfrm>
            <a:off x="9307287" y="2438398"/>
            <a:ext cx="2579914" cy="2220687"/>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50000"/>
                  </a:schemeClr>
                </a:solidFill>
              </a:rPr>
              <a:t>Document</a:t>
            </a:r>
          </a:p>
          <a:p>
            <a:pPr algn="ctr"/>
            <a:endParaRPr lang="en-US" sz="3600" dirty="0">
              <a:solidFill>
                <a:schemeClr val="bg2">
                  <a:lumMod val="50000"/>
                </a:schemeClr>
              </a:solidFill>
            </a:endParaRPr>
          </a:p>
          <a:p>
            <a:pPr algn="ctr"/>
            <a:endParaRPr lang="en-US" sz="3600" dirty="0" smtClean="0">
              <a:solidFill>
                <a:schemeClr val="bg2">
                  <a:lumMod val="50000"/>
                </a:schemeClr>
              </a:solidFill>
            </a:endParaRPr>
          </a:p>
          <a:p>
            <a:pPr algn="ctr"/>
            <a:endParaRPr lang="en-US" dirty="0">
              <a:solidFill>
                <a:schemeClr val="bg2">
                  <a:lumMod val="50000"/>
                </a:schemeClr>
              </a:solidFill>
            </a:endParaRPr>
          </a:p>
        </p:txBody>
      </p:sp>
      <p:sp>
        <p:nvSpPr>
          <p:cNvPr id="4" name="Rounded Rectangle 3"/>
          <p:cNvSpPr/>
          <p:nvPr/>
        </p:nvSpPr>
        <p:spPr>
          <a:xfrm>
            <a:off x="6291943" y="914400"/>
            <a:ext cx="2500898" cy="223255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2">
                    <a:lumMod val="50000"/>
                  </a:schemeClr>
                </a:solidFill>
              </a:rPr>
              <a:t>Analyze</a:t>
            </a:r>
          </a:p>
          <a:p>
            <a:pPr algn="ctr"/>
            <a:endParaRPr lang="en-US" sz="3600" dirty="0">
              <a:solidFill>
                <a:schemeClr val="bg2">
                  <a:lumMod val="50000"/>
                </a:schemeClr>
              </a:solidFill>
            </a:endParaRPr>
          </a:p>
          <a:p>
            <a:pPr algn="ctr"/>
            <a:endParaRPr lang="en-US" sz="3600" dirty="0" smtClean="0">
              <a:solidFill>
                <a:schemeClr val="bg2">
                  <a:lumMod val="50000"/>
                </a:schemeClr>
              </a:solidFill>
            </a:endParaRPr>
          </a:p>
          <a:p>
            <a:pPr algn="ctr"/>
            <a:endParaRPr lang="en-US" dirty="0">
              <a:solidFill>
                <a:schemeClr val="bg2">
                  <a:lumMod val="50000"/>
                </a:schemeClr>
              </a:solidFill>
            </a:endParaRPr>
          </a:p>
        </p:txBody>
      </p:sp>
      <p:sp>
        <p:nvSpPr>
          <p:cNvPr id="10" name="Rounded Rectangle 9"/>
          <p:cNvSpPr/>
          <p:nvPr/>
        </p:nvSpPr>
        <p:spPr>
          <a:xfrm>
            <a:off x="3396343" y="2492829"/>
            <a:ext cx="2348496" cy="197128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2">
                    <a:lumMod val="50000"/>
                  </a:schemeClr>
                </a:solidFill>
              </a:rPr>
              <a:t>Identify</a:t>
            </a:r>
          </a:p>
          <a:p>
            <a:pPr algn="ctr"/>
            <a:endParaRPr lang="en-US" sz="3600" dirty="0">
              <a:solidFill>
                <a:schemeClr val="bg2">
                  <a:lumMod val="50000"/>
                </a:schemeClr>
              </a:solidFill>
            </a:endParaRPr>
          </a:p>
          <a:p>
            <a:pPr algn="ctr"/>
            <a:endParaRPr lang="en-US" sz="3600" dirty="0" smtClean="0">
              <a:solidFill>
                <a:schemeClr val="bg2">
                  <a:lumMod val="50000"/>
                </a:schemeClr>
              </a:solidFill>
            </a:endParaRPr>
          </a:p>
          <a:p>
            <a:pPr algn="ctr"/>
            <a:endParaRPr lang="en-US" dirty="0">
              <a:solidFill>
                <a:schemeClr val="bg2">
                  <a:lumMod val="50000"/>
                </a:schemeClr>
              </a:solidFill>
            </a:endParaRPr>
          </a:p>
        </p:txBody>
      </p:sp>
      <p:sp>
        <p:nvSpPr>
          <p:cNvPr id="2" name="Title 1"/>
          <p:cNvSpPr>
            <a:spLocks noGrp="1"/>
          </p:cNvSpPr>
          <p:nvPr>
            <p:ph type="title"/>
          </p:nvPr>
        </p:nvSpPr>
        <p:spPr/>
        <p:txBody>
          <a:bodyPr/>
          <a:lstStyle/>
          <a:p>
            <a:r>
              <a:rPr lang="en-US" dirty="0" smtClean="0"/>
              <a:t>Methodology</a:t>
            </a:r>
            <a:endParaRPr lang="en-US" dirty="0"/>
          </a:p>
        </p:txBody>
      </p:sp>
      <p:graphicFrame>
        <p:nvGraphicFramePr>
          <p:cNvPr id="5" name="Diagram 4"/>
          <p:cNvGraphicFramePr/>
          <p:nvPr>
            <p:extLst>
              <p:ext uri="{D42A27DB-BD31-4B8C-83A1-F6EECF244321}">
                <p14:modId xmlns:p14="http://schemas.microsoft.com/office/powerpoint/2010/main" val="1327729674"/>
              </p:ext>
            </p:extLst>
          </p:nvPr>
        </p:nvGraphicFramePr>
        <p:xfrm>
          <a:off x="518724" y="1561051"/>
          <a:ext cx="11092268" cy="5454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677529507"/>
              </p:ext>
            </p:extLst>
          </p:nvPr>
        </p:nvGraphicFramePr>
        <p:xfrm>
          <a:off x="518724" y="365124"/>
          <a:ext cx="11092268" cy="40295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86175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val="692543560"/>
              </p:ext>
            </p:extLst>
          </p:nvPr>
        </p:nvGraphicFramePr>
        <p:xfrm>
          <a:off x="0" y="913299"/>
          <a:ext cx="12169475" cy="4029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Methodology</a:t>
            </a:r>
            <a:endParaRPr lang="en-US" dirty="0"/>
          </a:p>
        </p:txBody>
      </p:sp>
      <p:grpSp>
        <p:nvGrpSpPr>
          <p:cNvPr id="18" name="Group 17"/>
          <p:cNvGrpSpPr/>
          <p:nvPr/>
        </p:nvGrpSpPr>
        <p:grpSpPr>
          <a:xfrm>
            <a:off x="3805916" y="1112466"/>
            <a:ext cx="1401923" cy="841153"/>
            <a:chOff x="6573447" y="2707075"/>
            <a:chExt cx="2347659" cy="1408595"/>
          </a:xfrm>
        </p:grpSpPr>
        <p:sp>
          <p:nvSpPr>
            <p:cNvPr id="19" name="Rounded Rectangle 18"/>
            <p:cNvSpPr/>
            <p:nvPr/>
          </p:nvSpPr>
          <p:spPr>
            <a:xfrm>
              <a:off x="6573447" y="2707075"/>
              <a:ext cx="2347659" cy="1408595"/>
            </a:xfrm>
            <a:prstGeom prst="roundRect">
              <a:avLst>
                <a:gd name="adj" fmla="val 10000"/>
              </a:avLst>
            </a:prstGeom>
            <a:solidFill>
              <a:schemeClr val="accent2">
                <a:lumMod val="60000"/>
                <a:lumOff val="40000"/>
              </a:schemeClr>
            </a:solidFill>
            <a:ln>
              <a:solidFill>
                <a:schemeClr val="accent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ounded Rectangle 4"/>
            <p:cNvSpPr txBox="1"/>
            <p:nvPr/>
          </p:nvSpPr>
          <p:spPr>
            <a:xfrm>
              <a:off x="6614703" y="2748331"/>
              <a:ext cx="2265147" cy="1326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000" dirty="0" smtClean="0">
                  <a:solidFill>
                    <a:schemeClr val="bg2">
                      <a:lumMod val="50000"/>
                    </a:schemeClr>
                  </a:solidFill>
                </a:rPr>
                <a:t>Month &amp; Year of Interest</a:t>
              </a:r>
              <a:endParaRPr lang="en-US" sz="2000" kern="1200" dirty="0">
                <a:solidFill>
                  <a:schemeClr val="bg2">
                    <a:lumMod val="50000"/>
                  </a:schemeClr>
                </a:solidFill>
              </a:endParaRPr>
            </a:p>
          </p:txBody>
        </p:sp>
      </p:grpSp>
      <p:grpSp>
        <p:nvGrpSpPr>
          <p:cNvPr id="21" name="Group 20"/>
          <p:cNvGrpSpPr/>
          <p:nvPr/>
        </p:nvGrpSpPr>
        <p:grpSpPr>
          <a:xfrm>
            <a:off x="5787776" y="1074451"/>
            <a:ext cx="1659626" cy="879168"/>
            <a:chOff x="9860171" y="2707075"/>
            <a:chExt cx="2347659" cy="1408595"/>
          </a:xfrm>
        </p:grpSpPr>
        <p:sp>
          <p:nvSpPr>
            <p:cNvPr id="22" name="Rounded Rectangle 21"/>
            <p:cNvSpPr/>
            <p:nvPr/>
          </p:nvSpPr>
          <p:spPr>
            <a:xfrm>
              <a:off x="9860171" y="2707075"/>
              <a:ext cx="2347659" cy="1408595"/>
            </a:xfrm>
            <a:prstGeom prst="roundRect">
              <a:avLst>
                <a:gd name="adj" fmla="val 10000"/>
              </a:avLst>
            </a:prstGeom>
            <a:solidFill>
              <a:schemeClr val="accent2">
                <a:lumMod val="60000"/>
                <a:lumOff val="40000"/>
              </a:schemeClr>
            </a:solidFill>
            <a:ln>
              <a:solidFill>
                <a:schemeClr val="accent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ounded Rectangle 4"/>
            <p:cNvSpPr txBox="1"/>
            <p:nvPr/>
          </p:nvSpPr>
          <p:spPr>
            <a:xfrm>
              <a:off x="9901427" y="2748331"/>
              <a:ext cx="2265147" cy="1326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000" kern="1200" dirty="0" smtClean="0">
                  <a:solidFill>
                    <a:schemeClr val="bg2">
                      <a:lumMod val="50000"/>
                    </a:schemeClr>
                  </a:solidFill>
                </a:rPr>
                <a:t>Baseline</a:t>
              </a:r>
              <a:endParaRPr lang="en-US" sz="2000" kern="1200" dirty="0">
                <a:solidFill>
                  <a:schemeClr val="bg2">
                    <a:lumMod val="50000"/>
                  </a:schemeClr>
                </a:solidFill>
              </a:endParaRPr>
            </a:p>
          </p:txBody>
        </p:sp>
      </p:grpSp>
      <p:grpSp>
        <p:nvGrpSpPr>
          <p:cNvPr id="24" name="Group 23"/>
          <p:cNvGrpSpPr/>
          <p:nvPr/>
        </p:nvGrpSpPr>
        <p:grpSpPr>
          <a:xfrm>
            <a:off x="5346654" y="1365964"/>
            <a:ext cx="319347" cy="343860"/>
            <a:chOff x="5389510" y="3296587"/>
            <a:chExt cx="319347" cy="343860"/>
          </a:xfrm>
        </p:grpSpPr>
        <p:sp>
          <p:nvSpPr>
            <p:cNvPr id="25" name="Plus 24"/>
            <p:cNvSpPr/>
            <p:nvPr/>
          </p:nvSpPr>
          <p:spPr>
            <a:xfrm rot="32800">
              <a:off x="5389510" y="3296587"/>
              <a:ext cx="319347" cy="343860"/>
            </a:xfrm>
            <a:prstGeom prst="mathPlus">
              <a:avLst/>
            </a:prstGeom>
            <a:solidFill>
              <a:schemeClr val="accent2"/>
            </a:solidFill>
            <a:ln>
              <a:solidFill>
                <a:schemeClr val="accent2"/>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6" name="Plus 4"/>
            <p:cNvSpPr txBox="1"/>
            <p:nvPr/>
          </p:nvSpPr>
          <p:spPr>
            <a:xfrm rot="32800">
              <a:off x="5389512" y="3364902"/>
              <a:ext cx="223543" cy="206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p:txBody>
        </p:sp>
      </p:grpSp>
      <p:sp>
        <p:nvSpPr>
          <p:cNvPr id="27" name="Bent Arrow 26"/>
          <p:cNvSpPr/>
          <p:nvPr/>
        </p:nvSpPr>
        <p:spPr>
          <a:xfrm rot="8827789">
            <a:off x="7441130" y="1667550"/>
            <a:ext cx="447388" cy="643525"/>
          </a:xfrm>
          <a:prstGeom prst="bentArrow">
            <a:avLst>
              <a:gd name="adj1" fmla="val 23067"/>
              <a:gd name="adj2" fmla="val 25000"/>
              <a:gd name="adj3" fmla="val 25000"/>
              <a:gd name="adj4" fmla="val 3306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27"/>
          <p:cNvSpPr/>
          <p:nvPr/>
        </p:nvSpPr>
        <p:spPr>
          <a:xfrm rot="19643814">
            <a:off x="3382967" y="1640926"/>
            <a:ext cx="447388" cy="643525"/>
          </a:xfrm>
          <a:prstGeom prst="bentArrow">
            <a:avLst>
              <a:gd name="adj1" fmla="val 23067"/>
              <a:gd name="adj2" fmla="val 25000"/>
              <a:gd name="adj3" fmla="val 25000"/>
              <a:gd name="adj4" fmla="val 3306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6" name="Diagram 15"/>
          <p:cNvGraphicFramePr/>
          <p:nvPr>
            <p:extLst>
              <p:ext uri="{D42A27DB-BD31-4B8C-83A1-F6EECF244321}">
                <p14:modId xmlns:p14="http://schemas.microsoft.com/office/powerpoint/2010/main" val="1427397389"/>
              </p:ext>
            </p:extLst>
          </p:nvPr>
        </p:nvGraphicFramePr>
        <p:xfrm>
          <a:off x="-19881" y="2215552"/>
          <a:ext cx="12169475" cy="54545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55513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9" name="F2431C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13" y="844549"/>
            <a:ext cx="12192000" cy="5713413"/>
          </a:xfrm>
          <a:prstGeom prst="rect">
            <a:avLst/>
          </a:prstGeom>
        </p:spPr>
      </p:pic>
    </p:spTree>
    <p:extLst>
      <p:ext uri="{BB962C8B-B14F-4D97-AF65-F5344CB8AC3E}">
        <p14:creationId xmlns:p14="http://schemas.microsoft.com/office/powerpoint/2010/main" val="3000585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3" name="91428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44549"/>
            <a:ext cx="12192000" cy="5713413"/>
          </a:xfrm>
          <a:prstGeom prst="rect">
            <a:avLst/>
          </a:prstGeom>
        </p:spPr>
      </p:pic>
    </p:spTree>
    <p:extLst>
      <p:ext uri="{BB962C8B-B14F-4D97-AF65-F5344CB8AC3E}">
        <p14:creationId xmlns:p14="http://schemas.microsoft.com/office/powerpoint/2010/main" val="785340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&amp; Uncertainties</a:t>
            </a:r>
            <a:endParaRPr lang="en-US" dirty="0"/>
          </a:p>
        </p:txBody>
      </p:sp>
      <p:sp>
        <p:nvSpPr>
          <p:cNvPr id="4" name="Text Placeholder 3"/>
          <p:cNvSpPr>
            <a:spLocks noGrp="1"/>
          </p:cNvSpPr>
          <p:nvPr>
            <p:ph type="body" sz="half" idx="2"/>
          </p:nvPr>
        </p:nvSpPr>
        <p:spPr>
          <a:xfrm>
            <a:off x="1000125" y="1025438"/>
            <a:ext cx="4498308" cy="1122265"/>
          </a:xfrm>
        </p:spPr>
        <p:txBody>
          <a:bodyPr/>
          <a:lstStyle/>
          <a:p>
            <a:pPr marL="342900" indent="-342900">
              <a:lnSpc>
                <a:spcPct val="100000"/>
              </a:lnSpc>
              <a:spcBef>
                <a:spcPts val="200"/>
              </a:spcBef>
              <a:buClr>
                <a:srgbClr val="E97845"/>
              </a:buClr>
              <a:buFont typeface="Webdings" panose="05030102010509060703" pitchFamily="18" charset="2"/>
              <a:buChar char="4"/>
            </a:pPr>
            <a:r>
              <a:rPr lang="en-US" dirty="0" smtClean="0">
                <a:solidFill>
                  <a:schemeClr val="bg2">
                    <a:lumMod val="50000"/>
                  </a:schemeClr>
                </a:solidFill>
              </a:rPr>
              <a:t>Coarse resolution</a:t>
            </a:r>
          </a:p>
          <a:p>
            <a:pPr marL="342900" indent="-342900">
              <a:lnSpc>
                <a:spcPct val="100000"/>
              </a:lnSpc>
              <a:spcBef>
                <a:spcPts val="200"/>
              </a:spcBef>
              <a:buClr>
                <a:srgbClr val="E97845"/>
              </a:buClr>
              <a:buFont typeface="Webdings" panose="05030102010509060703" pitchFamily="18" charset="2"/>
              <a:buChar char="4"/>
            </a:pPr>
            <a:r>
              <a:rPr lang="en-US" dirty="0" smtClean="0">
                <a:solidFill>
                  <a:schemeClr val="bg2">
                    <a:lumMod val="50000"/>
                  </a:schemeClr>
                </a:solidFill>
              </a:rPr>
              <a:t>Sensor error (Landsat 7)</a:t>
            </a:r>
          </a:p>
          <a:p>
            <a:pPr marL="342900" indent="-342900">
              <a:lnSpc>
                <a:spcPct val="100000"/>
              </a:lnSpc>
              <a:spcBef>
                <a:spcPts val="200"/>
              </a:spcBef>
              <a:buClr>
                <a:srgbClr val="E97845"/>
              </a:buClr>
              <a:buFont typeface="Webdings" panose="05030102010509060703" pitchFamily="18" charset="2"/>
              <a:buChar char="4"/>
            </a:pPr>
            <a:r>
              <a:rPr lang="en-US" dirty="0" smtClean="0">
                <a:solidFill>
                  <a:schemeClr val="bg2">
                    <a:lumMod val="50000"/>
                  </a:schemeClr>
                </a:solidFill>
              </a:rPr>
              <a:t>Drought during baseline period</a:t>
            </a:r>
            <a:endParaRPr lang="en-US" dirty="0">
              <a:solidFill>
                <a:schemeClr val="bg2">
                  <a:lumMod val="50000"/>
                </a:schemeClr>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402" t="922" r="30942" b="504"/>
          <a:stretch/>
        </p:blipFill>
        <p:spPr>
          <a:xfrm>
            <a:off x="-1" y="2253173"/>
            <a:ext cx="5498434" cy="50034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8433" y="2236407"/>
            <a:ext cx="6693568" cy="5020176"/>
          </a:xfrm>
          <a:prstGeom prst="rect">
            <a:avLst/>
          </a:prstGeom>
        </p:spPr>
      </p:pic>
      <p:sp>
        <p:nvSpPr>
          <p:cNvPr id="7" name="Text Placeholder 4"/>
          <p:cNvSpPr txBox="1">
            <a:spLocks/>
          </p:cNvSpPr>
          <p:nvPr/>
        </p:nvSpPr>
        <p:spPr>
          <a:xfrm>
            <a:off x="9667449" y="2253174"/>
            <a:ext cx="2524551" cy="29809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25000"/>
                  </a:schemeClr>
                </a:solidFill>
                <a:latin typeface="Century Gothic" charset="0"/>
                <a:ea typeface="Century Gothic" charset="0"/>
                <a:cs typeface="Century Gothic" charset="0"/>
              </a:rPr>
              <a:t>Image </a:t>
            </a:r>
            <a:r>
              <a:rPr lang="en-US" dirty="0" smtClean="0">
                <a:solidFill>
                  <a:schemeClr val="bg2">
                    <a:lumMod val="25000"/>
                  </a:schemeClr>
                </a:solidFill>
                <a:latin typeface="Century Gothic" charset="0"/>
                <a:ea typeface="Century Gothic" charset="0"/>
                <a:cs typeface="Century Gothic" charset="0"/>
              </a:rPr>
              <a:t>Credit: </a:t>
            </a:r>
            <a:r>
              <a:rPr lang="en-US" dirty="0" err="1" smtClean="0">
                <a:solidFill>
                  <a:schemeClr val="bg2">
                    <a:lumMod val="25000"/>
                  </a:schemeClr>
                </a:solidFill>
                <a:latin typeface="Century Gothic" charset="0"/>
                <a:ea typeface="Century Gothic" charset="0"/>
                <a:cs typeface="Century Gothic" charset="0"/>
              </a:rPr>
              <a:t>Pixabay</a:t>
            </a:r>
            <a:endParaRPr lang="en-US" dirty="0">
              <a:solidFill>
                <a:schemeClr val="bg2">
                  <a:lumMod val="2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35054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Text Placeholder 3"/>
          <p:cNvSpPr>
            <a:spLocks noGrp="1"/>
          </p:cNvSpPr>
          <p:nvPr>
            <p:ph type="body" sz="half" idx="2"/>
          </p:nvPr>
        </p:nvSpPr>
        <p:spPr>
          <a:xfrm>
            <a:off x="178130" y="1058779"/>
            <a:ext cx="3326461" cy="5755410"/>
          </a:xfrm>
        </p:spPr>
        <p:txBody>
          <a:bodyPr>
            <a:noAutofit/>
          </a:bodyPr>
          <a:lstStyle/>
          <a:p>
            <a:pPr marL="342900" indent="-342900">
              <a:spcBef>
                <a:spcPts val="200"/>
              </a:spcBef>
              <a:buClr>
                <a:srgbClr val="E97845"/>
              </a:buClr>
              <a:buFont typeface="Webdings" panose="05030102010509060703" pitchFamily="18" charset="2"/>
              <a:buChar char="4"/>
            </a:pPr>
            <a:r>
              <a:rPr lang="en-US" dirty="0" smtClean="0">
                <a:solidFill>
                  <a:schemeClr val="bg2">
                    <a:lumMod val="50000"/>
                  </a:schemeClr>
                </a:solidFill>
              </a:rPr>
              <a:t>Recent </a:t>
            </a:r>
            <a:r>
              <a:rPr lang="en-US" b="1" dirty="0" smtClean="0">
                <a:solidFill>
                  <a:schemeClr val="bg2">
                    <a:lumMod val="50000"/>
                  </a:schemeClr>
                </a:solidFill>
              </a:rPr>
              <a:t>land use changes</a:t>
            </a:r>
            <a:r>
              <a:rPr lang="en-US" dirty="0" smtClean="0">
                <a:solidFill>
                  <a:schemeClr val="bg2">
                    <a:lumMod val="50000"/>
                  </a:schemeClr>
                </a:solidFill>
              </a:rPr>
              <a:t> can be detected with </a:t>
            </a:r>
            <a:r>
              <a:rPr lang="en-US" b="1" dirty="0" smtClean="0">
                <a:solidFill>
                  <a:schemeClr val="bg2">
                    <a:lumMod val="50000"/>
                  </a:schemeClr>
                </a:solidFill>
              </a:rPr>
              <a:t>Landsat</a:t>
            </a:r>
            <a:r>
              <a:rPr lang="en-US" dirty="0" smtClean="0">
                <a:solidFill>
                  <a:schemeClr val="bg2">
                    <a:lumMod val="50000"/>
                  </a:schemeClr>
                </a:solidFill>
              </a:rPr>
              <a:t> imagery</a:t>
            </a:r>
          </a:p>
          <a:p>
            <a:pPr marL="342900" indent="-342900">
              <a:spcBef>
                <a:spcPts val="200"/>
              </a:spcBef>
              <a:buClr>
                <a:srgbClr val="E97845"/>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dirty="0" smtClean="0">
                <a:solidFill>
                  <a:schemeClr val="bg2">
                    <a:lumMod val="50000"/>
                  </a:schemeClr>
                </a:solidFill>
              </a:rPr>
              <a:t>The </a:t>
            </a:r>
            <a:r>
              <a:rPr lang="en-US" b="1" dirty="0" smtClean="0">
                <a:solidFill>
                  <a:schemeClr val="bg2">
                    <a:lumMod val="50000"/>
                  </a:schemeClr>
                </a:solidFill>
              </a:rPr>
              <a:t>causes</a:t>
            </a:r>
            <a:r>
              <a:rPr lang="en-US" dirty="0" smtClean="0">
                <a:solidFill>
                  <a:schemeClr val="bg2">
                    <a:lumMod val="50000"/>
                  </a:schemeClr>
                </a:solidFill>
              </a:rPr>
              <a:t> of land use changes can be explored using </a:t>
            </a:r>
            <a:r>
              <a:rPr lang="en-US" b="1" dirty="0" smtClean="0">
                <a:solidFill>
                  <a:schemeClr val="bg2">
                    <a:lumMod val="50000"/>
                  </a:schemeClr>
                </a:solidFill>
              </a:rPr>
              <a:t>cropland</a:t>
            </a:r>
            <a:r>
              <a:rPr lang="en-US" dirty="0" smtClean="0">
                <a:solidFill>
                  <a:schemeClr val="bg2">
                    <a:lumMod val="50000"/>
                  </a:schemeClr>
                </a:solidFill>
              </a:rPr>
              <a:t>, </a:t>
            </a:r>
            <a:r>
              <a:rPr lang="en-US" b="1" dirty="0" smtClean="0">
                <a:solidFill>
                  <a:schemeClr val="bg2">
                    <a:lumMod val="50000"/>
                  </a:schemeClr>
                </a:solidFill>
              </a:rPr>
              <a:t>NBR</a:t>
            </a:r>
            <a:r>
              <a:rPr lang="en-US" dirty="0" smtClean="0">
                <a:solidFill>
                  <a:schemeClr val="bg2">
                    <a:lumMod val="50000"/>
                  </a:schemeClr>
                </a:solidFill>
              </a:rPr>
              <a:t>, and </a:t>
            </a:r>
            <a:r>
              <a:rPr lang="en-US" b="1" dirty="0" smtClean="0">
                <a:solidFill>
                  <a:schemeClr val="bg2">
                    <a:lumMod val="50000"/>
                  </a:schemeClr>
                </a:solidFill>
              </a:rPr>
              <a:t>NAIP</a:t>
            </a:r>
            <a:r>
              <a:rPr lang="en-US" dirty="0" smtClean="0">
                <a:solidFill>
                  <a:schemeClr val="bg2">
                    <a:lumMod val="50000"/>
                  </a:schemeClr>
                </a:solidFill>
              </a:rPr>
              <a:t> data, and validated with field visits</a:t>
            </a:r>
          </a:p>
          <a:p>
            <a:pPr marL="342900" indent="-342900">
              <a:spcBef>
                <a:spcPts val="200"/>
              </a:spcBef>
              <a:buClr>
                <a:srgbClr val="E97845"/>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dirty="0">
                <a:solidFill>
                  <a:schemeClr val="bg2">
                    <a:lumMod val="50000"/>
                  </a:schemeClr>
                </a:solidFill>
              </a:rPr>
              <a:t>This </a:t>
            </a:r>
            <a:r>
              <a:rPr lang="en-US" b="1" dirty="0">
                <a:solidFill>
                  <a:schemeClr val="bg2">
                    <a:lumMod val="50000"/>
                  </a:schemeClr>
                </a:solidFill>
              </a:rPr>
              <a:t>Google Earth Engine </a:t>
            </a:r>
            <a:r>
              <a:rPr lang="en-US" dirty="0">
                <a:solidFill>
                  <a:schemeClr val="bg2">
                    <a:lumMod val="50000"/>
                  </a:schemeClr>
                </a:solidFill>
              </a:rPr>
              <a:t>tool will enable biologists at the USFWS to </a:t>
            </a:r>
            <a:r>
              <a:rPr lang="en-US" b="1" dirty="0">
                <a:solidFill>
                  <a:schemeClr val="bg2">
                    <a:lumMod val="50000"/>
                  </a:schemeClr>
                </a:solidFill>
              </a:rPr>
              <a:t>more effectively detect </a:t>
            </a:r>
            <a:r>
              <a:rPr lang="en-US" dirty="0">
                <a:solidFill>
                  <a:schemeClr val="bg2">
                    <a:lumMod val="50000"/>
                  </a:schemeClr>
                </a:solidFill>
              </a:rPr>
              <a:t>land use changes in </a:t>
            </a:r>
            <a:r>
              <a:rPr lang="en-US" dirty="0" smtClean="0">
                <a:solidFill>
                  <a:schemeClr val="bg2">
                    <a:lumMod val="50000"/>
                  </a:schemeClr>
                </a:solidFill>
              </a:rPr>
              <a:t>HCPs</a:t>
            </a:r>
            <a:endParaRPr lang="en-US" dirty="0">
              <a:solidFill>
                <a:schemeClr val="bg2">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591" y="1058780"/>
            <a:ext cx="8687409" cy="5755409"/>
          </a:xfrm>
          <a:prstGeom prst="rect">
            <a:avLst/>
          </a:prstGeom>
        </p:spPr>
      </p:pic>
      <p:sp>
        <p:nvSpPr>
          <p:cNvPr id="7" name="Text Placeholder 4"/>
          <p:cNvSpPr txBox="1">
            <a:spLocks/>
          </p:cNvSpPr>
          <p:nvPr/>
        </p:nvSpPr>
        <p:spPr>
          <a:xfrm>
            <a:off x="9372600" y="6456478"/>
            <a:ext cx="2524551" cy="29809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latin typeface="Century Gothic" charset="0"/>
                <a:ea typeface="Century Gothic" charset="0"/>
                <a:cs typeface="Century Gothic" charset="0"/>
              </a:rPr>
              <a:t>Image </a:t>
            </a:r>
            <a:r>
              <a:rPr lang="en-US" dirty="0" smtClean="0">
                <a:solidFill>
                  <a:schemeClr val="bg2">
                    <a:lumMod val="50000"/>
                  </a:schemeClr>
                </a:solidFill>
                <a:latin typeface="Century Gothic" charset="0"/>
                <a:ea typeface="Century Gothic" charset="0"/>
                <a:cs typeface="Century Gothic" charset="0"/>
              </a:rPr>
              <a:t>Credit: Santa Cruz IMC</a:t>
            </a:r>
            <a:endParaRPr lang="en-US" dirty="0">
              <a:solidFill>
                <a:schemeClr val="bg2">
                  <a:lumMod val="50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92053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4" name="Text Placeholder 3"/>
          <p:cNvSpPr>
            <a:spLocks noGrp="1"/>
          </p:cNvSpPr>
          <p:nvPr>
            <p:ph type="body" sz="half" idx="2"/>
          </p:nvPr>
        </p:nvSpPr>
        <p:spPr>
          <a:xfrm>
            <a:off x="242135" y="1053822"/>
            <a:ext cx="5063792" cy="5526915"/>
          </a:xfrm>
        </p:spPr>
        <p:txBody>
          <a:bodyPr>
            <a:normAutofit/>
          </a:bodyPr>
          <a:lstStyle/>
          <a:p>
            <a:pPr>
              <a:spcBef>
                <a:spcPts val="200"/>
              </a:spcBef>
              <a:buClr>
                <a:srgbClr val="E97845"/>
              </a:buClr>
            </a:pPr>
            <a:endParaRPr lang="en-US" sz="2400" dirty="0" smtClean="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sz="2400" dirty="0" smtClean="0">
                <a:solidFill>
                  <a:schemeClr val="bg2">
                    <a:lumMod val="50000"/>
                  </a:schemeClr>
                </a:solidFill>
              </a:rPr>
              <a:t>Expand the tool’s geography</a:t>
            </a:r>
          </a:p>
          <a:p>
            <a:pPr marL="342900" indent="-342900">
              <a:spcBef>
                <a:spcPts val="200"/>
              </a:spcBef>
              <a:buClr>
                <a:srgbClr val="E97845"/>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sz="2400" dirty="0" smtClean="0">
                <a:solidFill>
                  <a:schemeClr val="bg2">
                    <a:lumMod val="50000"/>
                  </a:schemeClr>
                </a:solidFill>
              </a:rPr>
              <a:t>Other USFWS initiatives</a:t>
            </a:r>
          </a:p>
          <a:p>
            <a:pPr marL="342900" indent="-342900">
              <a:spcBef>
                <a:spcPts val="200"/>
              </a:spcBef>
              <a:buClr>
                <a:srgbClr val="E97845"/>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sz="2400" dirty="0" smtClean="0">
                <a:solidFill>
                  <a:schemeClr val="bg2">
                    <a:lumMod val="50000"/>
                  </a:schemeClr>
                </a:solidFill>
              </a:rPr>
              <a:t>Model for non-land use change tools</a:t>
            </a:r>
          </a:p>
          <a:p>
            <a:pPr marL="342900" indent="-342900">
              <a:spcBef>
                <a:spcPts val="200"/>
              </a:spcBef>
              <a:buClr>
                <a:srgbClr val="E97845"/>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sz="2400" dirty="0" smtClean="0">
                <a:solidFill>
                  <a:schemeClr val="bg2">
                    <a:lumMod val="50000"/>
                  </a:schemeClr>
                </a:solidFill>
              </a:rPr>
              <a:t>Google App Engine</a:t>
            </a:r>
          </a:p>
          <a:p>
            <a:pPr>
              <a:spcBef>
                <a:spcPts val="200"/>
              </a:spcBef>
              <a:buClr>
                <a:srgbClr val="E97845"/>
              </a:buClr>
            </a:pPr>
            <a:endParaRPr lang="en-US" sz="2400" dirty="0" smtClean="0">
              <a:solidFill>
                <a:schemeClr val="bg2">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210" y="1056601"/>
            <a:ext cx="6531544" cy="5524136"/>
          </a:xfrm>
          <a:prstGeom prst="rect">
            <a:avLst/>
          </a:prstGeom>
        </p:spPr>
      </p:pic>
      <p:sp>
        <p:nvSpPr>
          <p:cNvPr id="6" name="Text Placeholder 4"/>
          <p:cNvSpPr txBox="1">
            <a:spLocks/>
          </p:cNvSpPr>
          <p:nvPr/>
        </p:nvSpPr>
        <p:spPr>
          <a:xfrm>
            <a:off x="3728852" y="6282638"/>
            <a:ext cx="1685358" cy="29809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latin typeface="Century Gothic" charset="0"/>
                <a:ea typeface="Century Gothic" charset="0"/>
                <a:cs typeface="Century Gothic" charset="0"/>
              </a:rPr>
              <a:t>Image </a:t>
            </a:r>
            <a:r>
              <a:rPr lang="en-US" dirty="0" smtClean="0">
                <a:solidFill>
                  <a:schemeClr val="bg2">
                    <a:lumMod val="50000"/>
                  </a:schemeClr>
                </a:solidFill>
                <a:latin typeface="Century Gothic" charset="0"/>
                <a:ea typeface="Century Gothic" charset="0"/>
                <a:cs typeface="Century Gothic" charset="0"/>
              </a:rPr>
              <a:t>Credit: USGS</a:t>
            </a:r>
            <a:endParaRPr lang="en-US" dirty="0">
              <a:solidFill>
                <a:schemeClr val="bg2">
                  <a:lumMod val="50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397686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664" b="48991"/>
          <a:stretch/>
        </p:blipFill>
        <p:spPr>
          <a:xfrm>
            <a:off x="0" y="3764478"/>
            <a:ext cx="12192000" cy="2647339"/>
          </a:xfrm>
          <a:prstGeom prst="rect">
            <a:avLst/>
          </a:prstGeom>
        </p:spPr>
      </p:pic>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a:xfrm>
            <a:off x="402337" y="1036575"/>
            <a:ext cx="11092978" cy="2802576"/>
          </a:xfrm>
        </p:spPr>
        <p:txBody>
          <a:bodyPr>
            <a:normAutofit lnSpcReduction="10000"/>
          </a:bodyPr>
          <a:lstStyle/>
          <a:p>
            <a:pPr>
              <a:lnSpc>
                <a:spcPct val="100000"/>
              </a:lnSpc>
            </a:pPr>
            <a:r>
              <a:rPr lang="en-US" sz="1900" dirty="0" smtClean="0">
                <a:solidFill>
                  <a:schemeClr val="bg2">
                    <a:lumMod val="50000"/>
                  </a:schemeClr>
                </a:solidFill>
              </a:rPr>
              <a:t>DEVELOP Summer Team: </a:t>
            </a:r>
            <a:r>
              <a:rPr lang="en-US" sz="1900" b="1" dirty="0" smtClean="0">
                <a:solidFill>
                  <a:schemeClr val="bg2">
                    <a:lumMod val="50000"/>
                  </a:schemeClr>
                </a:solidFill>
              </a:rPr>
              <a:t>Sean Robison</a:t>
            </a:r>
            <a:r>
              <a:rPr lang="en-US" sz="1900" dirty="0" smtClean="0">
                <a:solidFill>
                  <a:schemeClr val="bg2">
                    <a:lumMod val="50000"/>
                  </a:schemeClr>
                </a:solidFill>
              </a:rPr>
              <a:t>, </a:t>
            </a:r>
            <a:r>
              <a:rPr lang="en-US" sz="1900" b="1" dirty="0" smtClean="0">
                <a:solidFill>
                  <a:schemeClr val="bg2">
                    <a:lumMod val="50000"/>
                  </a:schemeClr>
                </a:solidFill>
              </a:rPr>
              <a:t>Liz Dyer</a:t>
            </a:r>
            <a:r>
              <a:rPr lang="en-US" sz="1900" dirty="0" smtClean="0">
                <a:solidFill>
                  <a:schemeClr val="bg2">
                    <a:lumMod val="50000"/>
                  </a:schemeClr>
                </a:solidFill>
              </a:rPr>
              <a:t>, </a:t>
            </a:r>
            <a:r>
              <a:rPr lang="en-US" sz="1900" b="1" dirty="0" smtClean="0">
                <a:solidFill>
                  <a:schemeClr val="bg2">
                    <a:lumMod val="50000"/>
                  </a:schemeClr>
                </a:solidFill>
              </a:rPr>
              <a:t>Katie Thomas</a:t>
            </a:r>
          </a:p>
          <a:p>
            <a:pPr>
              <a:lnSpc>
                <a:spcPct val="100000"/>
              </a:lnSpc>
            </a:pPr>
            <a:r>
              <a:rPr lang="en-US" sz="1900" b="1" dirty="0">
                <a:solidFill>
                  <a:schemeClr val="bg2">
                    <a:lumMod val="50000"/>
                  </a:schemeClr>
                </a:solidFill>
              </a:rPr>
              <a:t>Dr. Kenton Ross</a:t>
            </a:r>
            <a:r>
              <a:rPr lang="en-US" sz="1900" dirty="0">
                <a:solidFill>
                  <a:schemeClr val="bg2">
                    <a:lumMod val="50000"/>
                  </a:schemeClr>
                </a:solidFill>
              </a:rPr>
              <a:t>, NASA DEVELOP National Science </a:t>
            </a:r>
            <a:r>
              <a:rPr lang="en-US" sz="1900" dirty="0" smtClean="0">
                <a:solidFill>
                  <a:schemeClr val="bg2">
                    <a:lumMod val="50000"/>
                  </a:schemeClr>
                </a:solidFill>
              </a:rPr>
              <a:t>Advisor</a:t>
            </a:r>
          </a:p>
          <a:p>
            <a:pPr>
              <a:lnSpc>
                <a:spcPct val="100000"/>
              </a:lnSpc>
            </a:pPr>
            <a:r>
              <a:rPr lang="en-US" sz="1900" b="1" dirty="0">
                <a:solidFill>
                  <a:schemeClr val="bg2">
                    <a:lumMod val="50000"/>
                  </a:schemeClr>
                </a:solidFill>
              </a:rPr>
              <a:t>Pat Lineback</a:t>
            </a:r>
            <a:r>
              <a:rPr lang="en-US" sz="1900" dirty="0">
                <a:solidFill>
                  <a:schemeClr val="bg2">
                    <a:lumMod val="50000"/>
                  </a:schemeClr>
                </a:solidFill>
              </a:rPr>
              <a:t>, Regional GIS Coordinator, USFWS Pacific Southwest Region, Ecological Services </a:t>
            </a:r>
            <a:r>
              <a:rPr lang="en-US" sz="1900" dirty="0" smtClean="0">
                <a:solidFill>
                  <a:schemeClr val="bg2">
                    <a:lumMod val="50000"/>
                  </a:schemeClr>
                </a:solidFill>
              </a:rPr>
              <a:t>Program</a:t>
            </a:r>
          </a:p>
          <a:p>
            <a:pPr>
              <a:lnSpc>
                <a:spcPct val="100000"/>
              </a:lnSpc>
            </a:pPr>
            <a:r>
              <a:rPr lang="en-US" sz="1900" b="1" dirty="0">
                <a:solidFill>
                  <a:schemeClr val="bg2">
                    <a:lumMod val="50000"/>
                  </a:schemeClr>
                </a:solidFill>
              </a:rPr>
              <a:t>Dan Cox</a:t>
            </a:r>
            <a:r>
              <a:rPr lang="en-US" sz="1900" dirty="0">
                <a:solidFill>
                  <a:schemeClr val="bg2">
                    <a:lumMod val="50000"/>
                  </a:schemeClr>
                </a:solidFill>
              </a:rPr>
              <a:t>, Regional Habitat Conservation Coordinator, USFWS Pacific Southwest Region, Ecological Services Program</a:t>
            </a:r>
          </a:p>
          <a:p>
            <a:pPr>
              <a:lnSpc>
                <a:spcPct val="100000"/>
              </a:lnSpc>
            </a:pPr>
            <a:r>
              <a:rPr lang="en-US" sz="1900" b="1" dirty="0">
                <a:solidFill>
                  <a:schemeClr val="bg2">
                    <a:lumMod val="50000"/>
                  </a:schemeClr>
                </a:solidFill>
              </a:rPr>
              <a:t>Brian </a:t>
            </a:r>
            <a:r>
              <a:rPr lang="en-US" sz="1900" b="1" dirty="0" err="1">
                <a:solidFill>
                  <a:schemeClr val="bg2">
                    <a:lumMod val="50000"/>
                  </a:schemeClr>
                </a:solidFill>
              </a:rPr>
              <a:t>Huberty</a:t>
            </a:r>
            <a:r>
              <a:rPr lang="en-US" sz="1900" dirty="0">
                <a:solidFill>
                  <a:schemeClr val="bg2">
                    <a:lumMod val="50000"/>
                  </a:schemeClr>
                </a:solidFill>
              </a:rPr>
              <a:t>, Regional NWI and Remote Sensing Coordinator, USFWS Midwest Region, National Wetland </a:t>
            </a:r>
            <a:r>
              <a:rPr lang="en-US" sz="1900" dirty="0" smtClean="0">
                <a:solidFill>
                  <a:schemeClr val="bg2">
                    <a:lumMod val="50000"/>
                  </a:schemeClr>
                </a:solidFill>
              </a:rPr>
              <a:t>Inventory</a:t>
            </a:r>
            <a:endParaRPr lang="en-US" sz="1900" dirty="0">
              <a:solidFill>
                <a:schemeClr val="bg2">
                  <a:lumMod val="50000"/>
                </a:schemeClr>
              </a:solidFill>
            </a:endParaRPr>
          </a:p>
        </p:txBody>
      </p:sp>
      <p:sp>
        <p:nvSpPr>
          <p:cNvPr id="9" name="Text Placeholder 4"/>
          <p:cNvSpPr txBox="1">
            <a:spLocks/>
          </p:cNvSpPr>
          <p:nvPr/>
        </p:nvSpPr>
        <p:spPr>
          <a:xfrm>
            <a:off x="0" y="3773848"/>
            <a:ext cx="3454861" cy="29380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chemeClr val="bg2">
                    <a:lumMod val="25000"/>
                  </a:schemeClr>
                </a:solidFill>
                <a:latin typeface="Century Gothic" charset="0"/>
                <a:ea typeface="Century Gothic" charset="0"/>
                <a:cs typeface="Century Gothic" charset="0"/>
              </a:rPr>
              <a:t>Image </a:t>
            </a:r>
            <a:r>
              <a:rPr lang="en-US" dirty="0" smtClean="0">
                <a:solidFill>
                  <a:schemeClr val="bg2">
                    <a:lumMod val="25000"/>
                  </a:schemeClr>
                </a:solidFill>
                <a:latin typeface="Century Gothic" charset="0"/>
                <a:ea typeface="Century Gothic" charset="0"/>
                <a:cs typeface="Century Gothic" charset="0"/>
              </a:rPr>
              <a:t>Credit: </a:t>
            </a:r>
            <a:r>
              <a:rPr lang="en-US" dirty="0" err="1" smtClean="0">
                <a:solidFill>
                  <a:schemeClr val="bg2">
                    <a:lumMod val="25000"/>
                  </a:schemeClr>
                </a:solidFill>
                <a:latin typeface="Century Gothic" charset="0"/>
                <a:ea typeface="Century Gothic" charset="0"/>
                <a:cs typeface="Century Gothic" charset="0"/>
              </a:rPr>
              <a:t>Byrhonda</a:t>
            </a:r>
            <a:r>
              <a:rPr lang="en-US" dirty="0" smtClean="0">
                <a:solidFill>
                  <a:schemeClr val="bg2">
                    <a:lumMod val="25000"/>
                  </a:schemeClr>
                </a:solidFill>
                <a:latin typeface="Century Gothic" charset="0"/>
                <a:ea typeface="Century Gothic" charset="0"/>
                <a:cs typeface="Century Gothic" charset="0"/>
              </a:rPr>
              <a:t> Lyons/USFWS</a:t>
            </a:r>
            <a:endParaRPr lang="en-US" dirty="0">
              <a:solidFill>
                <a:schemeClr val="bg2">
                  <a:lumMod val="2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Text Placeholder 5"/>
          <p:cNvSpPr>
            <a:spLocks noGrp="1"/>
          </p:cNvSpPr>
          <p:nvPr>
            <p:ph type="body" sz="half" idx="2"/>
          </p:nvPr>
        </p:nvSpPr>
        <p:spPr>
          <a:xfrm>
            <a:off x="249848" y="872664"/>
            <a:ext cx="3743997" cy="5862816"/>
          </a:xfrm>
        </p:spPr>
        <p:txBody>
          <a:bodyPr>
            <a:noAutofit/>
          </a:bodyPr>
          <a:lstStyle/>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Partners</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Community Concerns</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Study </a:t>
            </a:r>
            <a:r>
              <a:rPr lang="en-US" sz="2200" dirty="0">
                <a:solidFill>
                  <a:schemeClr val="bg2">
                    <a:lumMod val="50000"/>
                  </a:schemeClr>
                </a:solidFill>
              </a:rPr>
              <a:t>A</a:t>
            </a:r>
            <a:r>
              <a:rPr lang="en-US" sz="2200" dirty="0" smtClean="0">
                <a:solidFill>
                  <a:schemeClr val="bg2">
                    <a:lumMod val="50000"/>
                  </a:schemeClr>
                </a:solidFill>
              </a:rPr>
              <a:t>rea</a:t>
            </a:r>
            <a:endParaRPr lang="en-US" sz="2200" dirty="0">
              <a:solidFill>
                <a:schemeClr val="bg2">
                  <a:lumMod val="50000"/>
                </a:schemeClr>
              </a:solidFill>
            </a:endParaRP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Objectives &amp; Satellites</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Formulas</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Methodology</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Results</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Errors </a:t>
            </a:r>
            <a:r>
              <a:rPr lang="en-US" sz="2200" dirty="0">
                <a:solidFill>
                  <a:schemeClr val="bg2">
                    <a:lumMod val="50000"/>
                  </a:schemeClr>
                </a:solidFill>
              </a:rPr>
              <a:t>&amp; U</a:t>
            </a:r>
            <a:r>
              <a:rPr lang="en-US" sz="2200" dirty="0" smtClean="0">
                <a:solidFill>
                  <a:schemeClr val="bg2">
                    <a:lumMod val="50000"/>
                  </a:schemeClr>
                </a:solidFill>
              </a:rPr>
              <a:t>ncertainties</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Conclusions</a:t>
            </a:r>
          </a:p>
          <a:p>
            <a:pPr marL="342900" indent="-342900">
              <a:lnSpc>
                <a:spcPct val="150000"/>
              </a:lnSpc>
              <a:spcBef>
                <a:spcPts val="200"/>
              </a:spcBef>
              <a:buClr>
                <a:srgbClr val="E97845"/>
              </a:buClr>
              <a:buFont typeface="Webdings" panose="05030102010509060703" pitchFamily="18" charset="2"/>
              <a:buChar char="4"/>
            </a:pPr>
            <a:r>
              <a:rPr lang="en-US" sz="2200" dirty="0" smtClean="0">
                <a:solidFill>
                  <a:schemeClr val="bg2">
                    <a:lumMod val="50000"/>
                  </a:schemeClr>
                </a:solidFill>
              </a:rPr>
              <a:t>Future </a:t>
            </a:r>
            <a:r>
              <a:rPr lang="en-US" sz="2200" dirty="0">
                <a:solidFill>
                  <a:schemeClr val="bg2">
                    <a:lumMod val="50000"/>
                  </a:schemeClr>
                </a:solidFill>
              </a:rPr>
              <a:t>W</a:t>
            </a:r>
            <a:r>
              <a:rPr lang="en-US" sz="2200" dirty="0" smtClean="0">
                <a:solidFill>
                  <a:schemeClr val="bg2">
                    <a:lumMod val="50000"/>
                  </a:schemeClr>
                </a:solidFill>
              </a:rPr>
              <a:t>ork</a:t>
            </a:r>
            <a:endParaRPr lang="en-US" sz="2200" dirty="0">
              <a:solidFill>
                <a:schemeClr val="bg2">
                  <a:lumMod val="50000"/>
                </a:schemeClr>
              </a:solidFill>
            </a:endParaRPr>
          </a:p>
        </p:txBody>
      </p:sp>
      <p:sp>
        <p:nvSpPr>
          <p:cNvPr id="7" name="Text Placeholder 4"/>
          <p:cNvSpPr txBox="1">
            <a:spLocks/>
          </p:cNvSpPr>
          <p:nvPr/>
        </p:nvSpPr>
        <p:spPr>
          <a:xfrm>
            <a:off x="10413402" y="6519994"/>
            <a:ext cx="1778597" cy="21548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latin typeface="Century Gothic" panose="020B0502020202020204" pitchFamily="34" charset="0"/>
                <a:ea typeface="+mn-ea"/>
                <a:cs typeface="+mn-cs"/>
              </a:rPr>
              <a:t>Image Credit:</a:t>
            </a:r>
            <a:r>
              <a:rPr kumimoji="0" lang="en-US" b="0" i="0" u="none" strike="noStrike" kern="1200" cap="none" spc="0" normalizeH="0" noProof="0" dirty="0" smtClean="0">
                <a:ln>
                  <a:noFill/>
                </a:ln>
                <a:solidFill>
                  <a:schemeClr val="bg2">
                    <a:lumMod val="50000"/>
                  </a:schemeClr>
                </a:solidFill>
                <a:effectLst/>
                <a:uLnTx/>
                <a:uFillTx/>
                <a:latin typeface="Century Gothic" panose="020B0502020202020204" pitchFamily="34" charset="0"/>
                <a:ea typeface="+mn-ea"/>
                <a:cs typeface="+mn-cs"/>
              </a:rPr>
              <a:t> USFWS</a:t>
            </a:r>
            <a:endParaRPr kumimoji="0" lang="en-US"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175" y="1502269"/>
            <a:ext cx="7748824" cy="4360005"/>
          </a:xfrm>
          <a:prstGeom prst="rect">
            <a:avLst/>
          </a:prstGeom>
        </p:spPr>
      </p:pic>
    </p:spTree>
    <p:extLst>
      <p:ext uri="{BB962C8B-B14F-4D97-AF65-F5344CB8AC3E}">
        <p14:creationId xmlns:p14="http://schemas.microsoft.com/office/powerpoint/2010/main" val="4101264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148" y="841461"/>
            <a:ext cx="7730978" cy="5952853"/>
          </a:xfrm>
          <a:prstGeom prst="rect">
            <a:avLst/>
          </a:prstGeom>
        </p:spPr>
      </p:pic>
      <p:sp>
        <p:nvSpPr>
          <p:cNvPr id="5" name="Title 4"/>
          <p:cNvSpPr>
            <a:spLocks noGrp="1"/>
          </p:cNvSpPr>
          <p:nvPr>
            <p:ph type="title"/>
          </p:nvPr>
        </p:nvSpPr>
        <p:spPr/>
        <p:txBody>
          <a:bodyPr>
            <a:noAutofit/>
          </a:bodyPr>
          <a:lstStyle/>
          <a:p>
            <a:r>
              <a:rPr lang="en-US" dirty="0" smtClean="0"/>
              <a:t>Partners</a:t>
            </a:r>
            <a:endParaRPr lang="en-US" dirty="0"/>
          </a:p>
        </p:txBody>
      </p:sp>
      <p:sp>
        <p:nvSpPr>
          <p:cNvPr id="7" name="Text Placeholder 4"/>
          <p:cNvSpPr txBox="1">
            <a:spLocks/>
          </p:cNvSpPr>
          <p:nvPr/>
        </p:nvSpPr>
        <p:spPr>
          <a:xfrm>
            <a:off x="878450" y="6519994"/>
            <a:ext cx="3246698"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latin typeface="Century Gothic" charset="0"/>
                <a:ea typeface="Century Gothic" charset="0"/>
                <a:cs typeface="Century Gothic" charset="0"/>
              </a:rPr>
              <a:t>Image </a:t>
            </a:r>
            <a:r>
              <a:rPr lang="en-US" dirty="0" smtClean="0">
                <a:solidFill>
                  <a:schemeClr val="bg2">
                    <a:lumMod val="50000"/>
                  </a:schemeClr>
                </a:solidFill>
                <a:latin typeface="Century Gothic" charset="0"/>
                <a:ea typeface="Century Gothic" charset="0"/>
                <a:cs typeface="Century Gothic" charset="0"/>
              </a:rPr>
              <a:t>Credit: USFWS</a:t>
            </a:r>
            <a:endParaRPr lang="en-US" dirty="0">
              <a:solidFill>
                <a:schemeClr val="bg2">
                  <a:lumMod val="50000"/>
                </a:schemeClr>
              </a:solidFill>
              <a:latin typeface="Century Gothic" charset="0"/>
              <a:ea typeface="Century Gothic" charset="0"/>
              <a:cs typeface="Century Gothic" charset="0"/>
            </a:endParaRPr>
          </a:p>
        </p:txBody>
      </p:sp>
      <p:sp>
        <p:nvSpPr>
          <p:cNvPr id="9" name="Text Placeholder 5"/>
          <p:cNvSpPr>
            <a:spLocks noGrp="1"/>
          </p:cNvSpPr>
          <p:nvPr>
            <p:ph type="body" sz="half" idx="2"/>
          </p:nvPr>
        </p:nvSpPr>
        <p:spPr>
          <a:xfrm>
            <a:off x="74553" y="2541526"/>
            <a:ext cx="4050595" cy="2129625"/>
          </a:xfrm>
        </p:spPr>
        <p:txBody>
          <a:bodyPr>
            <a:normAutofit/>
          </a:bodyPr>
          <a:lstStyle/>
          <a:p>
            <a:pPr marL="342900" indent="-342900">
              <a:spcBef>
                <a:spcPts val="200"/>
              </a:spcBef>
              <a:buClr>
                <a:srgbClr val="E97845"/>
              </a:buClr>
              <a:buFont typeface="Webdings" panose="05030102010509060703" pitchFamily="18" charset="2"/>
              <a:buChar char="4"/>
            </a:pPr>
            <a:r>
              <a:rPr lang="en-US" dirty="0" smtClean="0">
                <a:solidFill>
                  <a:schemeClr val="bg2">
                    <a:lumMod val="50000"/>
                  </a:schemeClr>
                </a:solidFill>
              </a:rPr>
              <a:t>US Fish and Wildlife Service, Pacific Southwest (Region 8)</a:t>
            </a:r>
          </a:p>
          <a:p>
            <a:pPr marL="342900" indent="-342900">
              <a:spcBef>
                <a:spcPts val="200"/>
              </a:spcBef>
              <a:buClr>
                <a:srgbClr val="E97845"/>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E97845"/>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dirty="0" smtClean="0">
                <a:solidFill>
                  <a:schemeClr val="bg2">
                    <a:lumMod val="50000"/>
                  </a:schemeClr>
                </a:solidFill>
              </a:rPr>
              <a:t>US Fish and Wildlife Service, Midwest (Region 3)</a:t>
            </a:r>
            <a:endParaRPr lang="en-US" dirty="0">
              <a:solidFill>
                <a:schemeClr val="bg2">
                  <a:lumMod val="50000"/>
                </a:schemeClr>
              </a:solidFill>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435" y="2283144"/>
            <a:ext cx="3611191" cy="45111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233863" y="1836176"/>
            <a:ext cx="5949765" cy="3966510"/>
          </a:xfrm>
          <a:prstGeom prst="rect">
            <a:avLst/>
          </a:prstGeom>
        </p:spPr>
      </p:pic>
      <p:sp>
        <p:nvSpPr>
          <p:cNvPr id="5" name="Title 4"/>
          <p:cNvSpPr>
            <a:spLocks noGrp="1"/>
          </p:cNvSpPr>
          <p:nvPr>
            <p:ph type="title"/>
          </p:nvPr>
        </p:nvSpPr>
        <p:spPr/>
        <p:txBody>
          <a:bodyPr>
            <a:noAutofit/>
          </a:bodyPr>
          <a:lstStyle/>
          <a:p>
            <a:r>
              <a:rPr lang="en-US" dirty="0" smtClean="0"/>
              <a:t>Community Concerns</a:t>
            </a:r>
            <a:endParaRPr lang="en-US" dirty="0"/>
          </a:p>
        </p:txBody>
      </p:sp>
      <p:sp>
        <p:nvSpPr>
          <p:cNvPr id="9" name="Text Placeholder 5"/>
          <p:cNvSpPr>
            <a:spLocks noGrp="1"/>
          </p:cNvSpPr>
          <p:nvPr>
            <p:ph type="body" sz="half" idx="2"/>
          </p:nvPr>
        </p:nvSpPr>
        <p:spPr>
          <a:xfrm>
            <a:off x="240413" y="1054250"/>
            <a:ext cx="7859800" cy="1722002"/>
          </a:xfrm>
        </p:spPr>
        <p:txBody>
          <a:bodyPr>
            <a:normAutofit/>
          </a:bodyPr>
          <a:lstStyle/>
          <a:p>
            <a:pPr marL="342900" indent="-342900">
              <a:spcBef>
                <a:spcPts val="200"/>
              </a:spcBef>
              <a:buClr>
                <a:srgbClr val="E97845"/>
              </a:buClr>
              <a:buFont typeface="Webdings" panose="05030102010509060703" pitchFamily="18" charset="2"/>
              <a:buChar char="4"/>
            </a:pPr>
            <a:r>
              <a:rPr lang="en-US" dirty="0" smtClean="0">
                <a:solidFill>
                  <a:schemeClr val="bg2">
                    <a:lumMod val="50000"/>
                  </a:schemeClr>
                </a:solidFill>
              </a:rPr>
              <a:t>Endangered Species Act (1973)</a:t>
            </a:r>
          </a:p>
          <a:p>
            <a:pPr>
              <a:spcBef>
                <a:spcPts val="200"/>
              </a:spcBef>
              <a:buClr>
                <a:srgbClr val="E97845"/>
              </a:buClr>
            </a:pPr>
            <a:endParaRPr lang="en-US" dirty="0" smtClean="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dirty="0" smtClean="0">
                <a:solidFill>
                  <a:schemeClr val="bg2">
                    <a:lumMod val="50000"/>
                  </a:schemeClr>
                </a:solidFill>
              </a:rPr>
              <a:t>Incidental Take Permits &amp; Habitat Conservation Plans (1982)</a:t>
            </a:r>
          </a:p>
          <a:p>
            <a:pPr marL="342900" indent="-342900">
              <a:spcBef>
                <a:spcPts val="200"/>
              </a:spcBef>
              <a:buClr>
                <a:srgbClr val="E97845"/>
              </a:buClr>
              <a:buFont typeface="Webdings" panose="05030102010509060703" pitchFamily="18" charset="2"/>
              <a:buChar char="4"/>
            </a:pPr>
            <a:endParaRPr lang="en-US" dirty="0">
              <a:solidFill>
                <a:schemeClr val="bg2">
                  <a:lumMod val="50000"/>
                </a:schemeClr>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6921" r="3934"/>
          <a:stretch/>
        </p:blipFill>
        <p:spPr>
          <a:xfrm>
            <a:off x="-11016" y="2288324"/>
            <a:ext cx="4740452" cy="4511170"/>
          </a:xfrm>
          <a:prstGeom prst="rect">
            <a:avLst/>
          </a:prstGeom>
        </p:spPr>
      </p:pic>
      <p:sp>
        <p:nvSpPr>
          <p:cNvPr id="7" name="Text Placeholder 4"/>
          <p:cNvSpPr txBox="1">
            <a:spLocks/>
          </p:cNvSpPr>
          <p:nvPr/>
        </p:nvSpPr>
        <p:spPr>
          <a:xfrm>
            <a:off x="-77630" y="2271158"/>
            <a:ext cx="3454861" cy="29380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chemeClr val="bg2">
                    <a:lumMod val="25000"/>
                  </a:schemeClr>
                </a:solidFill>
                <a:latin typeface="Century Gothic" charset="0"/>
                <a:ea typeface="Century Gothic" charset="0"/>
                <a:cs typeface="Century Gothic" charset="0"/>
              </a:rPr>
              <a:t>Image </a:t>
            </a:r>
            <a:r>
              <a:rPr lang="en-US" dirty="0" smtClean="0">
                <a:solidFill>
                  <a:schemeClr val="bg2">
                    <a:lumMod val="25000"/>
                  </a:schemeClr>
                </a:solidFill>
                <a:latin typeface="Century Gothic" charset="0"/>
                <a:ea typeface="Century Gothic" charset="0"/>
                <a:cs typeface="Century Gothic" charset="0"/>
              </a:rPr>
              <a:t>Credit: John </a:t>
            </a:r>
            <a:r>
              <a:rPr lang="en-US" dirty="0" err="1" smtClean="0">
                <a:solidFill>
                  <a:schemeClr val="bg2">
                    <a:lumMod val="25000"/>
                  </a:schemeClr>
                </a:solidFill>
                <a:latin typeface="Century Gothic" charset="0"/>
                <a:ea typeface="Century Gothic" charset="0"/>
                <a:cs typeface="Century Gothic" charset="0"/>
              </a:rPr>
              <a:t>Cleckler</a:t>
            </a:r>
            <a:r>
              <a:rPr lang="en-US" dirty="0" smtClean="0">
                <a:solidFill>
                  <a:schemeClr val="bg2">
                    <a:lumMod val="25000"/>
                  </a:schemeClr>
                </a:solidFill>
                <a:latin typeface="Century Gothic" charset="0"/>
                <a:ea typeface="Century Gothic" charset="0"/>
                <a:cs typeface="Century Gothic" charset="0"/>
              </a:rPr>
              <a:t>/USFWS</a:t>
            </a:r>
            <a:endParaRPr lang="en-US" dirty="0">
              <a:solidFill>
                <a:schemeClr val="bg2">
                  <a:lumMod val="25000"/>
                </a:schemeClr>
              </a:solidFill>
              <a:latin typeface="Century Gothic" charset="0"/>
              <a:ea typeface="Century Gothic" charset="0"/>
              <a:cs typeface="Century Gothic" charset="0"/>
            </a:endParaRPr>
          </a:p>
        </p:txBody>
      </p:sp>
      <p:sp>
        <p:nvSpPr>
          <p:cNvPr id="10" name="Text Placeholder 4"/>
          <p:cNvSpPr txBox="1">
            <a:spLocks/>
          </p:cNvSpPr>
          <p:nvPr/>
        </p:nvSpPr>
        <p:spPr>
          <a:xfrm>
            <a:off x="8225490" y="867055"/>
            <a:ext cx="3454861" cy="29380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chemeClr val="bg2">
                    <a:lumMod val="25000"/>
                  </a:schemeClr>
                </a:solidFill>
                <a:latin typeface="Century Gothic" charset="0"/>
                <a:ea typeface="Century Gothic" charset="0"/>
                <a:cs typeface="Century Gothic" charset="0"/>
              </a:rPr>
              <a:t>Image </a:t>
            </a:r>
            <a:r>
              <a:rPr lang="en-US" dirty="0" smtClean="0">
                <a:solidFill>
                  <a:schemeClr val="bg2">
                    <a:lumMod val="25000"/>
                  </a:schemeClr>
                </a:solidFill>
                <a:latin typeface="Century Gothic" charset="0"/>
                <a:ea typeface="Century Gothic" charset="0"/>
                <a:cs typeface="Century Gothic" charset="0"/>
              </a:rPr>
              <a:t>Credit: Hazel Rodriguez/USFWS</a:t>
            </a:r>
            <a:endParaRPr lang="en-US" dirty="0">
              <a:solidFill>
                <a:schemeClr val="bg2">
                  <a:lumMod val="25000"/>
                </a:schemeClr>
              </a:solidFill>
              <a:latin typeface="Century Gothic" charset="0"/>
              <a:ea typeface="Century Gothic" charset="0"/>
              <a:cs typeface="Century Gothic" charset="0"/>
            </a:endParaRPr>
          </a:p>
        </p:txBody>
      </p:sp>
      <p:sp>
        <p:nvSpPr>
          <p:cNvPr id="11" name="Text Placeholder 4"/>
          <p:cNvSpPr txBox="1">
            <a:spLocks/>
          </p:cNvSpPr>
          <p:nvPr/>
        </p:nvSpPr>
        <p:spPr>
          <a:xfrm>
            <a:off x="4729434" y="6510873"/>
            <a:ext cx="3454861" cy="29380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chemeClr val="bg2">
                    <a:lumMod val="25000"/>
                  </a:schemeClr>
                </a:solidFill>
                <a:latin typeface="Century Gothic" charset="0"/>
                <a:ea typeface="Century Gothic" charset="0"/>
                <a:cs typeface="Century Gothic" charset="0"/>
              </a:rPr>
              <a:t>Image </a:t>
            </a:r>
            <a:r>
              <a:rPr lang="en-US" dirty="0" smtClean="0">
                <a:solidFill>
                  <a:schemeClr val="bg2">
                    <a:lumMod val="25000"/>
                  </a:schemeClr>
                </a:solidFill>
                <a:latin typeface="Century Gothic" charset="0"/>
                <a:ea typeface="Century Gothic" charset="0"/>
                <a:cs typeface="Century Gothic" charset="0"/>
              </a:rPr>
              <a:t>Credit</a:t>
            </a:r>
            <a:r>
              <a:rPr lang="en-US" smtClean="0">
                <a:solidFill>
                  <a:schemeClr val="bg2">
                    <a:lumMod val="25000"/>
                  </a:schemeClr>
                </a:solidFill>
                <a:latin typeface="Century Gothic" charset="0"/>
                <a:ea typeface="Century Gothic" charset="0"/>
                <a:cs typeface="Century Gothic" charset="0"/>
              </a:rPr>
              <a:t>: USFWS</a:t>
            </a:r>
            <a:endParaRPr lang="en-US" dirty="0">
              <a:solidFill>
                <a:schemeClr val="bg2">
                  <a:lumMod val="2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077837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608" y="324181"/>
            <a:ext cx="4359665" cy="479425"/>
          </a:xfrm>
        </p:spPr>
        <p:txBody>
          <a:bodyPr/>
          <a:lstStyle/>
          <a:p>
            <a:pPr algn="ctr"/>
            <a:r>
              <a:rPr lang="en-US" dirty="0" smtClean="0"/>
              <a:t>Study Area</a:t>
            </a:r>
            <a:endParaRPr lang="en-US" dirty="0"/>
          </a:p>
        </p:txBody>
      </p:sp>
      <p:sp>
        <p:nvSpPr>
          <p:cNvPr id="11" name="Text Placeholder 5"/>
          <p:cNvSpPr txBox="1">
            <a:spLocks/>
          </p:cNvSpPr>
          <p:nvPr/>
        </p:nvSpPr>
        <p:spPr>
          <a:xfrm>
            <a:off x="6707676" y="1987826"/>
            <a:ext cx="5124336" cy="31031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200"/>
              </a:spcBef>
              <a:buClr>
                <a:srgbClr val="E97845"/>
              </a:buClr>
              <a:buFont typeface="Webdings" panose="05030102010509060703" pitchFamily="18" charset="2"/>
              <a:buChar char="4"/>
            </a:pPr>
            <a:r>
              <a:rPr lang="en-US" sz="2400" dirty="0" smtClean="0">
                <a:solidFill>
                  <a:schemeClr val="bg2">
                    <a:lumMod val="50000"/>
                  </a:schemeClr>
                </a:solidFill>
              </a:rPr>
              <a:t>Pacific Southwest region</a:t>
            </a:r>
          </a:p>
          <a:p>
            <a:pPr marL="342900" indent="-342900">
              <a:lnSpc>
                <a:spcPct val="100000"/>
              </a:lnSpc>
              <a:spcBef>
                <a:spcPts val="200"/>
              </a:spcBef>
              <a:buClr>
                <a:srgbClr val="E97845"/>
              </a:buClr>
              <a:buFont typeface="Webdings" panose="05030102010509060703" pitchFamily="18" charset="2"/>
              <a:buChar char="4"/>
            </a:pPr>
            <a:endParaRPr lang="en-US" sz="2400" dirty="0" smtClean="0">
              <a:solidFill>
                <a:schemeClr val="bg2">
                  <a:lumMod val="50000"/>
                </a:schemeClr>
              </a:solidFill>
            </a:endParaRPr>
          </a:p>
          <a:p>
            <a:pPr marL="342900" indent="-342900">
              <a:lnSpc>
                <a:spcPct val="100000"/>
              </a:lnSpc>
              <a:spcBef>
                <a:spcPts val="200"/>
              </a:spcBef>
              <a:buClr>
                <a:srgbClr val="E97845"/>
              </a:buClr>
              <a:buFont typeface="Webdings" panose="05030102010509060703" pitchFamily="18" charset="2"/>
              <a:buChar char="4"/>
            </a:pPr>
            <a:endParaRPr lang="en-US" dirty="0" smtClean="0">
              <a:solidFill>
                <a:schemeClr val="bg2">
                  <a:lumMod val="50000"/>
                </a:schemeClr>
              </a:solidFill>
            </a:endParaRPr>
          </a:p>
          <a:p>
            <a:pPr marL="342900" indent="-342900">
              <a:lnSpc>
                <a:spcPct val="100000"/>
              </a:lnSpc>
              <a:spcBef>
                <a:spcPts val="200"/>
              </a:spcBef>
              <a:buClr>
                <a:srgbClr val="E97845"/>
              </a:buClr>
              <a:buFont typeface="Webdings" panose="05030102010509060703" pitchFamily="18" charset="2"/>
              <a:buChar char="4"/>
            </a:pPr>
            <a:r>
              <a:rPr lang="en-US" sz="2400" dirty="0" smtClean="0">
                <a:solidFill>
                  <a:schemeClr val="bg2">
                    <a:lumMod val="50000"/>
                  </a:schemeClr>
                </a:solidFill>
              </a:rPr>
              <a:t>136 Habitat Conservation Plan Areas</a:t>
            </a:r>
          </a:p>
          <a:p>
            <a:pPr marL="800100" lvl="1" indent="-342900">
              <a:lnSpc>
                <a:spcPct val="100000"/>
              </a:lnSpc>
              <a:spcBef>
                <a:spcPts val="200"/>
              </a:spcBef>
              <a:buClr>
                <a:srgbClr val="E97845"/>
              </a:buClr>
              <a:buFont typeface="Webdings" panose="05030102010509060703" pitchFamily="18" charset="2"/>
              <a:buChar char="4"/>
            </a:pPr>
            <a:r>
              <a:rPr lang="en-US" sz="2000" dirty="0" smtClean="0">
                <a:solidFill>
                  <a:schemeClr val="bg2">
                    <a:lumMod val="50000"/>
                  </a:schemeClr>
                </a:solidFill>
              </a:rPr>
              <a:t>84 million acres</a:t>
            </a:r>
          </a:p>
          <a:p>
            <a:pPr marL="800100" lvl="1" indent="-342900">
              <a:lnSpc>
                <a:spcPct val="100000"/>
              </a:lnSpc>
              <a:spcBef>
                <a:spcPts val="200"/>
              </a:spcBef>
              <a:buClr>
                <a:srgbClr val="E97845"/>
              </a:buClr>
              <a:buFont typeface="Webdings" panose="05030102010509060703" pitchFamily="18" charset="2"/>
              <a:buChar char="4"/>
            </a:pPr>
            <a:r>
              <a:rPr lang="en-US" sz="2000" dirty="0" smtClean="0">
                <a:solidFill>
                  <a:schemeClr val="bg2">
                    <a:lumMod val="50000"/>
                  </a:schemeClr>
                </a:solidFill>
              </a:rPr>
              <a:t>346 endangered or threatened species</a:t>
            </a:r>
            <a:endParaRPr lang="en-US" sz="2000" dirty="0">
              <a:solidFill>
                <a:schemeClr val="bg2">
                  <a:lumMod val="50000"/>
                </a:schemeClr>
              </a:solidFill>
            </a:endParaRPr>
          </a:p>
        </p:txBody>
      </p:sp>
      <p:sp>
        <p:nvSpPr>
          <p:cNvPr id="14" name="Rectangle 13"/>
          <p:cNvSpPr/>
          <p:nvPr/>
        </p:nvSpPr>
        <p:spPr>
          <a:xfrm>
            <a:off x="5888412" y="3920672"/>
            <a:ext cx="466725" cy="951865"/>
          </a:xfrm>
          <a:prstGeom prst="rect">
            <a:avLst/>
          </a:prstGeom>
          <a:noFill/>
          <a:ln>
            <a:noFill/>
          </a:ln>
        </p:spPr>
      </p:sp>
      <p:pic>
        <p:nvPicPr>
          <p:cNvPr id="1026" name="Picture 2" descr="StudyArea_10_31_withoutNAL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37" y="803606"/>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Canvas 6"/>
          <p:cNvGrpSpPr/>
          <p:nvPr/>
        </p:nvGrpSpPr>
        <p:grpSpPr>
          <a:xfrm>
            <a:off x="845554" y="6003844"/>
            <a:ext cx="4277289" cy="6839965"/>
            <a:chOff x="22860" y="0"/>
            <a:chExt cx="3825240" cy="6433185"/>
          </a:xfrm>
        </p:grpSpPr>
        <p:sp>
          <p:nvSpPr>
            <p:cNvPr id="27" name="Rectangle 26"/>
            <p:cNvSpPr/>
            <p:nvPr/>
          </p:nvSpPr>
          <p:spPr>
            <a:xfrm>
              <a:off x="1371600" y="6096000"/>
              <a:ext cx="2476500" cy="337185"/>
            </a:xfrm>
            <a:prstGeom prst="rect">
              <a:avLst/>
            </a:prstGeom>
            <a:noFill/>
            <a:ln>
              <a:noFill/>
            </a:ln>
          </p:spPr>
        </p:sp>
        <p:sp>
          <p:nvSpPr>
            <p:cNvPr id="31" name="Rectangle 30"/>
            <p:cNvSpPr>
              <a:spLocks noChangeArrowheads="1"/>
            </p:cNvSpPr>
            <p:nvPr/>
          </p:nvSpPr>
          <p:spPr bwMode="auto">
            <a:xfrm>
              <a:off x="22860" y="0"/>
              <a:ext cx="2319020" cy="248285"/>
            </a:xfrm>
            <a:prstGeom prst="rect">
              <a:avLst/>
            </a:prstGeom>
            <a:solidFill>
              <a:srgbClr val="E1E1E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 name="Rectangle 31"/>
            <p:cNvSpPr>
              <a:spLocks noChangeArrowheads="1"/>
            </p:cNvSpPr>
            <p:nvPr/>
          </p:nvSpPr>
          <p:spPr bwMode="auto">
            <a:xfrm>
              <a:off x="47625" y="24765"/>
              <a:ext cx="396240" cy="198755"/>
            </a:xfrm>
            <a:prstGeom prst="rect">
              <a:avLst/>
            </a:prstGeom>
            <a:solidFill>
              <a:srgbClr val="730000"/>
            </a:solidFill>
            <a:ln w="1905">
              <a:solidFill>
                <a:srgbClr val="B2B2B2"/>
              </a:solidFill>
              <a:prstDash val="solid"/>
              <a:miter lim="800000"/>
              <a:headEnd/>
              <a:tailEnd/>
            </a:ln>
          </p:spPr>
          <p:txBody>
            <a:bodyPr rot="0" vert="horz" wrap="square" lIns="91440" tIns="45720" rIns="91440" bIns="45720" anchor="t" anchorCtr="0" upright="1">
              <a:noAutofit/>
            </a:bodyPr>
            <a:lstStyle/>
            <a:p>
              <a:endParaRPr lang="en-US"/>
            </a:p>
          </p:txBody>
        </p:sp>
        <p:sp>
          <p:nvSpPr>
            <p:cNvPr id="33" name="Rectangle 32"/>
            <p:cNvSpPr>
              <a:spLocks noChangeArrowheads="1"/>
            </p:cNvSpPr>
            <p:nvPr/>
          </p:nvSpPr>
          <p:spPr bwMode="auto">
            <a:xfrm>
              <a:off x="514350" y="46355"/>
              <a:ext cx="1847215" cy="29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Habitat Conservation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Canvas 9"/>
          <p:cNvGrpSpPr/>
          <p:nvPr/>
        </p:nvGrpSpPr>
        <p:grpSpPr>
          <a:xfrm>
            <a:off x="507945" y="5805890"/>
            <a:ext cx="1382351" cy="7414141"/>
            <a:chOff x="147320" y="-40298"/>
            <a:chExt cx="1224280" cy="6997358"/>
          </a:xfrm>
        </p:grpSpPr>
        <p:sp>
          <p:nvSpPr>
            <p:cNvPr id="35" name="Rectangle 34"/>
            <p:cNvSpPr/>
            <p:nvPr/>
          </p:nvSpPr>
          <p:spPr>
            <a:xfrm>
              <a:off x="914400" y="5991225"/>
              <a:ext cx="457200" cy="965835"/>
            </a:xfrm>
            <a:prstGeom prst="rect">
              <a:avLst/>
            </a:prstGeom>
            <a:noFill/>
            <a:ln>
              <a:noFill/>
            </a:ln>
          </p:spPr>
        </p:sp>
        <p:sp>
          <p:nvSpPr>
            <p:cNvPr id="36" name="Rectangle 35"/>
            <p:cNvSpPr>
              <a:spLocks noChangeArrowheads="1"/>
            </p:cNvSpPr>
            <p:nvPr/>
          </p:nvSpPr>
          <p:spPr bwMode="auto">
            <a:xfrm>
              <a:off x="147320" y="139065"/>
              <a:ext cx="309880" cy="592455"/>
            </a:xfrm>
            <a:prstGeom prst="rect">
              <a:avLst/>
            </a:prstGeom>
            <a:solidFill>
              <a:srgbClr val="E1E1E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 name="Rectangle 36"/>
            <p:cNvSpPr>
              <a:spLocks noChangeArrowheads="1"/>
            </p:cNvSpPr>
            <p:nvPr/>
          </p:nvSpPr>
          <p:spPr bwMode="auto">
            <a:xfrm>
              <a:off x="163189" y="-40298"/>
              <a:ext cx="260350" cy="96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6200" dirty="0">
                  <a:solidFill>
                    <a:srgbClr val="000000"/>
                  </a:solidFill>
                  <a:effectLst/>
                  <a:latin typeface="ESRI North" panose="02000508000000020003" pitchFamily="2" charset="0"/>
                  <a:ea typeface="Calibri" panose="020F0502020204030204" pitchFamily="34" charset="0"/>
                  <a:cs typeface="ESRI North" panose="02000508000000020003" pitchFamily="2"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54901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&amp; Satellites</a:t>
            </a:r>
            <a:endParaRPr lang="en-US" dirty="0"/>
          </a:p>
        </p:txBody>
      </p:sp>
      <p:sp>
        <p:nvSpPr>
          <p:cNvPr id="5" name="Text Placeholder 4"/>
          <p:cNvSpPr>
            <a:spLocks noGrp="1"/>
          </p:cNvSpPr>
          <p:nvPr>
            <p:ph type="body" sz="quarter" idx="16"/>
          </p:nvPr>
        </p:nvSpPr>
        <p:spPr>
          <a:xfrm>
            <a:off x="436966" y="1951196"/>
            <a:ext cx="2511531" cy="3105546"/>
          </a:xfrm>
        </p:spPr>
        <p:txBody>
          <a:bodyPr>
            <a:noAutofit/>
          </a:bodyPr>
          <a:lstStyle/>
          <a:p>
            <a:pPr marL="342900" indent="-342900">
              <a:spcBef>
                <a:spcPts val="200"/>
              </a:spcBef>
              <a:buClr>
                <a:srgbClr val="E97845"/>
              </a:buClr>
              <a:buFont typeface="Webdings" panose="05030102010509060703" pitchFamily="18" charset="2"/>
              <a:buChar char="4"/>
            </a:pPr>
            <a:r>
              <a:rPr lang="en-US" sz="2800" dirty="0" smtClean="0">
                <a:solidFill>
                  <a:schemeClr val="bg2">
                    <a:lumMod val="50000"/>
                  </a:schemeClr>
                </a:solidFill>
              </a:rPr>
              <a:t>Identify</a:t>
            </a:r>
          </a:p>
          <a:p>
            <a:pPr marL="342900" indent="-342900">
              <a:spcBef>
                <a:spcPts val="200"/>
              </a:spcBef>
              <a:buClr>
                <a:srgbClr val="E97845"/>
              </a:buClr>
              <a:buFont typeface="Webdings" panose="05030102010509060703" pitchFamily="18" charset="2"/>
              <a:buChar char="4"/>
            </a:pPr>
            <a:endParaRPr lang="en-US" sz="2800"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sz="2800" dirty="0" smtClean="0">
                <a:solidFill>
                  <a:schemeClr val="bg2">
                    <a:lumMod val="50000"/>
                  </a:schemeClr>
                </a:solidFill>
              </a:rPr>
              <a:t>Analyze</a:t>
            </a:r>
          </a:p>
          <a:p>
            <a:pPr marL="342900" indent="-342900">
              <a:spcBef>
                <a:spcPts val="200"/>
              </a:spcBef>
              <a:buClr>
                <a:srgbClr val="E97845"/>
              </a:buClr>
              <a:buFont typeface="Webdings" panose="05030102010509060703" pitchFamily="18" charset="2"/>
              <a:buChar char="4"/>
            </a:pPr>
            <a:endParaRPr lang="en-US" sz="2800"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sz="2800" dirty="0" smtClean="0">
                <a:solidFill>
                  <a:schemeClr val="bg2">
                    <a:lumMod val="50000"/>
                  </a:schemeClr>
                </a:solidFill>
              </a:rPr>
              <a:t>Explain</a:t>
            </a:r>
          </a:p>
          <a:p>
            <a:pPr marL="342900" indent="-342900">
              <a:spcBef>
                <a:spcPts val="200"/>
              </a:spcBef>
              <a:buClr>
                <a:srgbClr val="E97845"/>
              </a:buClr>
              <a:buFont typeface="Webdings" panose="05030102010509060703" pitchFamily="18" charset="2"/>
              <a:buChar char="4"/>
            </a:pPr>
            <a:endParaRPr lang="en-US" sz="2800" dirty="0">
              <a:solidFill>
                <a:schemeClr val="bg2">
                  <a:lumMod val="50000"/>
                </a:schemeClr>
              </a:solidFill>
            </a:endParaRPr>
          </a:p>
          <a:p>
            <a:pPr marL="342900" indent="-342900">
              <a:spcBef>
                <a:spcPts val="200"/>
              </a:spcBef>
              <a:buClr>
                <a:srgbClr val="E97845"/>
              </a:buClr>
              <a:buFont typeface="Webdings" panose="05030102010509060703" pitchFamily="18" charset="2"/>
              <a:buChar char="4"/>
            </a:pPr>
            <a:r>
              <a:rPr lang="en-US" sz="2800" dirty="0" smtClean="0">
                <a:solidFill>
                  <a:schemeClr val="bg2">
                    <a:lumMod val="50000"/>
                  </a:schemeClr>
                </a:solidFill>
              </a:rPr>
              <a:t>Document</a:t>
            </a:r>
            <a:endParaRPr lang="en-US" sz="2800" dirty="0">
              <a:solidFill>
                <a:schemeClr val="bg2">
                  <a:lumMod val="5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006" y="1166048"/>
            <a:ext cx="2847031" cy="2750573"/>
          </a:xfrm>
          <a:prstGeom prst="rect">
            <a:avLst/>
          </a:prstGeom>
        </p:spPr>
      </p:pic>
      <p:sp>
        <p:nvSpPr>
          <p:cNvPr id="10" name="TextBox 9"/>
          <p:cNvSpPr txBox="1"/>
          <p:nvPr/>
        </p:nvSpPr>
        <p:spPr>
          <a:xfrm>
            <a:off x="4921602" y="1951196"/>
            <a:ext cx="1800493" cy="400110"/>
          </a:xfrm>
          <a:prstGeom prst="rect">
            <a:avLst/>
          </a:prstGeom>
          <a:noFill/>
        </p:spPr>
        <p:txBody>
          <a:bodyPr wrap="none" rtlCol="0">
            <a:spAutoFit/>
          </a:bodyPr>
          <a:lstStyle/>
          <a:p>
            <a:r>
              <a:rPr lang="en-US" sz="2000" dirty="0" smtClean="0">
                <a:solidFill>
                  <a:schemeClr val="bg2">
                    <a:lumMod val="50000"/>
                  </a:schemeClr>
                </a:solidFill>
              </a:rPr>
              <a:t>Landsat 5 TM</a:t>
            </a:r>
            <a:endParaRPr lang="en-US" sz="2000" dirty="0">
              <a:solidFill>
                <a:schemeClr val="bg2">
                  <a:lumMod val="50000"/>
                </a:schemeClr>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054" y="1700727"/>
            <a:ext cx="4115285" cy="1673549"/>
          </a:xfrm>
          <a:prstGeom prst="rect">
            <a:avLst/>
          </a:prstGeom>
        </p:spPr>
      </p:pic>
      <p:sp>
        <p:nvSpPr>
          <p:cNvPr id="12" name="TextBox 11"/>
          <p:cNvSpPr txBox="1"/>
          <p:nvPr/>
        </p:nvSpPr>
        <p:spPr>
          <a:xfrm>
            <a:off x="9309496" y="2857507"/>
            <a:ext cx="2093843" cy="400110"/>
          </a:xfrm>
          <a:prstGeom prst="rect">
            <a:avLst/>
          </a:prstGeom>
          <a:noFill/>
        </p:spPr>
        <p:txBody>
          <a:bodyPr wrap="none" rtlCol="0">
            <a:spAutoFit/>
          </a:bodyPr>
          <a:lstStyle/>
          <a:p>
            <a:r>
              <a:rPr lang="en-US" sz="2000" dirty="0" smtClean="0">
                <a:solidFill>
                  <a:schemeClr val="bg2">
                    <a:lumMod val="50000"/>
                  </a:schemeClr>
                </a:solidFill>
              </a:rPr>
              <a:t>Landsat 7 ETM+</a:t>
            </a:r>
            <a:endParaRPr lang="en-US" sz="2000" dirty="0">
              <a:solidFill>
                <a:schemeClr val="bg2">
                  <a:lumMod val="50000"/>
                </a:schemeClr>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6007" y="4216896"/>
            <a:ext cx="3098012" cy="2532000"/>
          </a:xfrm>
          <a:prstGeom prst="rect">
            <a:avLst/>
          </a:prstGeom>
        </p:spPr>
      </p:pic>
      <p:sp>
        <p:nvSpPr>
          <p:cNvPr id="14" name="TextBox 13"/>
          <p:cNvSpPr txBox="1"/>
          <p:nvPr/>
        </p:nvSpPr>
        <p:spPr>
          <a:xfrm>
            <a:off x="5616521" y="6070795"/>
            <a:ext cx="1854995" cy="400110"/>
          </a:xfrm>
          <a:prstGeom prst="rect">
            <a:avLst/>
          </a:prstGeom>
          <a:noFill/>
        </p:spPr>
        <p:txBody>
          <a:bodyPr wrap="none" rtlCol="0">
            <a:spAutoFit/>
          </a:bodyPr>
          <a:lstStyle/>
          <a:p>
            <a:r>
              <a:rPr lang="en-US" sz="2000" dirty="0" smtClean="0">
                <a:solidFill>
                  <a:schemeClr val="bg2">
                    <a:lumMod val="50000"/>
                  </a:schemeClr>
                </a:solidFill>
              </a:rPr>
              <a:t>Landsat 8 OLI</a:t>
            </a:r>
            <a:endParaRPr lang="en-US" sz="2000" dirty="0">
              <a:solidFill>
                <a:schemeClr val="bg2">
                  <a:lumMod val="50000"/>
                </a:schemeClr>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9846" y="4216896"/>
            <a:ext cx="3393427" cy="2536443"/>
          </a:xfrm>
          <a:prstGeom prst="rect">
            <a:avLst/>
          </a:prstGeom>
        </p:spPr>
      </p:pic>
      <p:sp>
        <p:nvSpPr>
          <p:cNvPr id="16" name="TextBox 15"/>
          <p:cNvSpPr txBox="1"/>
          <p:nvPr/>
        </p:nvSpPr>
        <p:spPr>
          <a:xfrm>
            <a:off x="9536559" y="4759258"/>
            <a:ext cx="1869423" cy="400110"/>
          </a:xfrm>
          <a:prstGeom prst="rect">
            <a:avLst/>
          </a:prstGeom>
          <a:noFill/>
        </p:spPr>
        <p:txBody>
          <a:bodyPr wrap="none" rtlCol="0">
            <a:spAutoFit/>
          </a:bodyPr>
          <a:lstStyle/>
          <a:p>
            <a:r>
              <a:rPr lang="en-US" sz="2000" dirty="0" smtClean="0">
                <a:solidFill>
                  <a:schemeClr val="bg2">
                    <a:lumMod val="50000"/>
                  </a:schemeClr>
                </a:solidFill>
              </a:rPr>
              <a:t>Sentinel-2 MSI</a:t>
            </a:r>
            <a:endParaRPr lang="en-US" sz="2000" dirty="0">
              <a:solidFill>
                <a:schemeClr val="bg2">
                  <a:lumMod val="50000"/>
                </a:schemeClr>
              </a:solidFill>
            </a:endParaRPr>
          </a:p>
        </p:txBody>
      </p:sp>
    </p:spTree>
    <p:extLst>
      <p:ext uri="{BB962C8B-B14F-4D97-AF65-F5344CB8AC3E}">
        <p14:creationId xmlns:p14="http://schemas.microsoft.com/office/powerpoint/2010/main" val="2565067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Engine</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 r="357" b="609"/>
          <a:stretch/>
        </p:blipFill>
        <p:spPr>
          <a:xfrm>
            <a:off x="65313" y="947623"/>
            <a:ext cx="12050486" cy="58668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402" y="1043043"/>
            <a:ext cx="1628775" cy="266700"/>
          </a:xfrm>
          <a:prstGeom prst="rect">
            <a:avLst/>
          </a:prstGeom>
        </p:spPr>
      </p:pic>
    </p:spTree>
    <p:extLst>
      <p:ext uri="{BB962C8B-B14F-4D97-AF65-F5344CB8AC3E}">
        <p14:creationId xmlns:p14="http://schemas.microsoft.com/office/powerpoint/2010/main" val="78454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Normalized Difference Vegetation Index</a:t>
            </a:r>
            <a:endParaRPr lang="en-US" sz="3600" dirty="0"/>
          </a:p>
        </p:txBody>
      </p:sp>
      <mc:AlternateContent xmlns:mc="http://schemas.openxmlformats.org/markup-compatibility/2006" xmlns:a14="http://schemas.microsoft.com/office/drawing/2010/main">
        <mc:Choice Requires="a14">
          <p:sp>
            <p:nvSpPr>
              <p:cNvPr id="8" name="Text Placeholder 5"/>
              <p:cNvSpPr txBox="1">
                <a:spLocks/>
              </p:cNvSpPr>
              <p:nvPr/>
            </p:nvSpPr>
            <p:spPr>
              <a:xfrm>
                <a:off x="181151" y="1113386"/>
                <a:ext cx="4667002" cy="15698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spcBef>
                    <a:spcPts val="200"/>
                  </a:spcBef>
                  <a:buClr>
                    <a:srgbClr val="E97845"/>
                  </a:buClr>
                </a:pPr>
                <a14:m>
                  <m:oMathPara xmlns:m="http://schemas.openxmlformats.org/officeDocument/2006/math">
                    <m:oMathParaPr>
                      <m:jc m:val="centerGroup"/>
                    </m:oMathParaPr>
                    <m:oMath xmlns:m="http://schemas.openxmlformats.org/officeDocument/2006/math">
                      <m:r>
                        <m:rPr>
                          <m:nor/>
                        </m:rPr>
                        <a:rPr lang="en-US" sz="3600" b="0" i="0" smtClean="0">
                          <a:solidFill>
                            <a:schemeClr val="bg2">
                              <a:lumMod val="50000"/>
                            </a:schemeClr>
                          </a:solidFill>
                          <a:latin typeface="+mj-lt"/>
                        </a:rPr>
                        <m:t>NDVI</m:t>
                      </m:r>
                      <m:r>
                        <m:rPr>
                          <m:nor/>
                        </m:rPr>
                        <a:rPr lang="en-US" sz="3600" b="0" i="0" smtClean="0">
                          <a:solidFill>
                            <a:schemeClr val="bg2">
                              <a:lumMod val="50000"/>
                            </a:schemeClr>
                          </a:solidFill>
                          <a:latin typeface="+mj-lt"/>
                        </a:rPr>
                        <m:t> = </m:t>
                      </m:r>
                      <m:f>
                        <m:fPr>
                          <m:ctrlPr>
                            <a:rPr lang="en-US" sz="3600" b="0" i="1" smtClean="0">
                              <a:solidFill>
                                <a:schemeClr val="bg2">
                                  <a:lumMod val="50000"/>
                                </a:schemeClr>
                              </a:solidFill>
                              <a:latin typeface="Cambria Math" panose="02040503050406030204" pitchFamily="18" charset="0"/>
                            </a:rPr>
                          </m:ctrlPr>
                        </m:fPr>
                        <m:num>
                          <m:r>
                            <m:rPr>
                              <m:nor/>
                            </m:rPr>
                            <a:rPr lang="en-US" sz="3600" b="0" i="0" smtClean="0">
                              <a:solidFill>
                                <a:schemeClr val="bg2">
                                  <a:lumMod val="50000"/>
                                </a:schemeClr>
                              </a:solidFill>
                              <a:latin typeface="+mj-lt"/>
                            </a:rPr>
                            <m:t>NIR</m:t>
                          </m:r>
                          <m:r>
                            <m:rPr>
                              <m:nor/>
                            </m:rPr>
                            <a:rPr lang="en-US" sz="3600" b="0" i="0" smtClean="0">
                              <a:solidFill>
                                <a:schemeClr val="bg2">
                                  <a:lumMod val="50000"/>
                                </a:schemeClr>
                              </a:solidFill>
                              <a:latin typeface="+mj-lt"/>
                            </a:rPr>
                            <m:t> − </m:t>
                          </m:r>
                          <m:r>
                            <m:rPr>
                              <m:nor/>
                            </m:rPr>
                            <a:rPr lang="en-US" sz="3600" b="0" i="0" smtClean="0">
                              <a:solidFill>
                                <a:schemeClr val="bg2">
                                  <a:lumMod val="50000"/>
                                </a:schemeClr>
                              </a:solidFill>
                              <a:latin typeface="+mj-lt"/>
                            </a:rPr>
                            <m:t>Red</m:t>
                          </m:r>
                        </m:num>
                        <m:den>
                          <m:r>
                            <m:rPr>
                              <m:nor/>
                            </m:rPr>
                            <a:rPr lang="en-US" sz="3600" b="0" i="0" smtClean="0">
                              <a:solidFill>
                                <a:schemeClr val="bg2">
                                  <a:lumMod val="50000"/>
                                </a:schemeClr>
                              </a:solidFill>
                              <a:latin typeface="+mj-lt"/>
                            </a:rPr>
                            <m:t>NIR</m:t>
                          </m:r>
                          <m:r>
                            <m:rPr>
                              <m:nor/>
                            </m:rPr>
                            <a:rPr lang="en-US" sz="3600" b="0" i="0" smtClean="0">
                              <a:solidFill>
                                <a:schemeClr val="bg2">
                                  <a:lumMod val="50000"/>
                                </a:schemeClr>
                              </a:solidFill>
                              <a:latin typeface="+mj-lt"/>
                            </a:rPr>
                            <m:t> + </m:t>
                          </m:r>
                          <m:r>
                            <m:rPr>
                              <m:nor/>
                            </m:rPr>
                            <a:rPr lang="en-US" sz="3600" b="0" i="0" smtClean="0">
                              <a:solidFill>
                                <a:schemeClr val="bg2">
                                  <a:lumMod val="50000"/>
                                </a:schemeClr>
                              </a:solidFill>
                              <a:latin typeface="+mj-lt"/>
                            </a:rPr>
                            <m:t>Red</m:t>
                          </m:r>
                        </m:den>
                      </m:f>
                    </m:oMath>
                  </m:oMathPara>
                </a14:m>
                <a:endParaRPr lang="en-US" sz="3600" b="0" i="1" dirty="0" smtClean="0">
                  <a:solidFill>
                    <a:schemeClr val="bg2">
                      <a:lumMod val="50000"/>
                    </a:schemeClr>
                  </a:solidFill>
                  <a:latin typeface="+mj-lt"/>
                </a:endParaRPr>
              </a:p>
            </p:txBody>
          </p:sp>
        </mc:Choice>
        <mc:Fallback xmlns="">
          <p:sp>
            <p:nvSpPr>
              <p:cNvPr id="8" name="Text Placeholder 5"/>
              <p:cNvSpPr txBox="1">
                <a:spLocks noRot="1" noChangeAspect="1" noMove="1" noResize="1" noEditPoints="1" noAdjustHandles="1" noChangeArrowheads="1" noChangeShapeType="1" noTextEdit="1"/>
              </p:cNvSpPr>
              <p:nvPr/>
            </p:nvSpPr>
            <p:spPr>
              <a:xfrm>
                <a:off x="181151" y="1113386"/>
                <a:ext cx="4667002" cy="1569886"/>
              </a:xfrm>
              <a:prstGeom prst="rect">
                <a:avLst/>
              </a:prstGeom>
              <a:blipFill rotWithShape="0">
                <a:blip r:embed="rId3"/>
                <a:stretch>
                  <a:fillRect/>
                </a:stretch>
              </a:blipFill>
            </p:spPr>
            <p:txBody>
              <a:bodyPr/>
              <a:lstStyle/>
              <a:p>
                <a:r>
                  <a:rPr lang="en-US">
                    <a:noFill/>
                  </a:rPr>
                  <a:t> </a:t>
                </a:r>
              </a:p>
            </p:txBody>
          </p:sp>
        </mc:Fallback>
      </mc:AlternateContent>
      <p:sp>
        <p:nvSpPr>
          <p:cNvPr id="10" name="TextBox 9"/>
          <p:cNvSpPr txBox="1"/>
          <p:nvPr/>
        </p:nvSpPr>
        <p:spPr>
          <a:xfrm>
            <a:off x="513659" y="2683272"/>
            <a:ext cx="4334494" cy="1015663"/>
          </a:xfrm>
          <a:prstGeom prst="rect">
            <a:avLst/>
          </a:prstGeom>
          <a:noFill/>
        </p:spPr>
        <p:txBody>
          <a:bodyPr wrap="square" rtlCol="0">
            <a:spAutoFit/>
          </a:bodyPr>
          <a:lstStyle/>
          <a:p>
            <a:r>
              <a:rPr lang="en-US" sz="2000" dirty="0" smtClean="0">
                <a:solidFill>
                  <a:schemeClr val="bg2">
                    <a:lumMod val="50000"/>
                  </a:schemeClr>
                </a:solidFill>
              </a:rPr>
              <a:t>NIR: Near Infrared Radiation Band</a:t>
            </a:r>
          </a:p>
          <a:p>
            <a:endParaRPr lang="en-US" sz="2000" dirty="0" smtClean="0">
              <a:solidFill>
                <a:schemeClr val="bg2">
                  <a:lumMod val="50000"/>
                </a:schemeClr>
              </a:solidFill>
            </a:endParaRPr>
          </a:p>
          <a:p>
            <a:r>
              <a:rPr lang="en-US" sz="2000" dirty="0" smtClean="0">
                <a:solidFill>
                  <a:schemeClr val="bg2">
                    <a:lumMod val="50000"/>
                  </a:schemeClr>
                </a:solidFill>
              </a:rPr>
              <a:t>Red: Red Visible Band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732" y="910057"/>
            <a:ext cx="7224267" cy="53695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0772" y="6075335"/>
            <a:ext cx="788906" cy="133336"/>
          </a:xfrm>
          <a:prstGeom prst="rect">
            <a:avLst/>
          </a:prstGeom>
        </p:spPr>
      </p:pic>
      <p:sp>
        <p:nvSpPr>
          <p:cNvPr id="4" name="TextBox 3"/>
          <p:cNvSpPr txBox="1"/>
          <p:nvPr/>
        </p:nvSpPr>
        <p:spPr>
          <a:xfrm>
            <a:off x="4967733" y="6211669"/>
            <a:ext cx="7224267" cy="646331"/>
          </a:xfrm>
          <a:prstGeom prst="rect">
            <a:avLst/>
          </a:prstGeom>
          <a:noFill/>
        </p:spPr>
        <p:txBody>
          <a:bodyPr wrap="square" rtlCol="0">
            <a:spAutoFit/>
          </a:bodyPr>
          <a:lstStyle/>
          <a:p>
            <a:pPr algn="ctr"/>
            <a:r>
              <a:rPr lang="en-US" dirty="0" smtClean="0">
                <a:solidFill>
                  <a:schemeClr val="bg2">
                    <a:lumMod val="50000"/>
                  </a:schemeClr>
                </a:solidFill>
              </a:rPr>
              <a:t>Kern County Valley Floor HCP, California</a:t>
            </a:r>
          </a:p>
          <a:p>
            <a:pPr algn="ctr"/>
            <a:r>
              <a:rPr lang="en-US" dirty="0" smtClean="0">
                <a:solidFill>
                  <a:schemeClr val="bg2">
                    <a:lumMod val="50000"/>
                  </a:schemeClr>
                </a:solidFill>
              </a:rPr>
              <a:t>October 2016</a:t>
            </a:r>
            <a:endParaRPr lang="en-US" dirty="0">
              <a:solidFill>
                <a:schemeClr val="bg2">
                  <a:lumMod val="50000"/>
                </a:schemeClr>
              </a:solidFill>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 r="83734" b="6502"/>
          <a:stretch/>
        </p:blipFill>
        <p:spPr>
          <a:xfrm>
            <a:off x="12082129" y="6081173"/>
            <a:ext cx="113543" cy="110308"/>
          </a:xfrm>
          <a:prstGeom prst="rect">
            <a:avLst/>
          </a:prstGeom>
        </p:spPr>
      </p:pic>
      <p:grpSp>
        <p:nvGrpSpPr>
          <p:cNvPr id="3" name="Group 2"/>
          <p:cNvGrpSpPr/>
          <p:nvPr/>
        </p:nvGrpSpPr>
        <p:grpSpPr>
          <a:xfrm>
            <a:off x="1291493" y="4152345"/>
            <a:ext cx="2573918" cy="1841530"/>
            <a:chOff x="1291493" y="4152345"/>
            <a:chExt cx="2573918" cy="1841530"/>
          </a:xfrm>
        </p:grpSpPr>
        <p:sp>
          <p:nvSpPr>
            <p:cNvPr id="14" name="TextBox 13"/>
            <p:cNvSpPr txBox="1"/>
            <p:nvPr/>
          </p:nvSpPr>
          <p:spPr>
            <a:xfrm>
              <a:off x="1291493" y="4152345"/>
              <a:ext cx="2573918" cy="1841530"/>
            </a:xfrm>
            <a:prstGeom prst="rect">
              <a:avLst/>
            </a:prstGeom>
            <a:solidFill>
              <a:schemeClr val="bg1"/>
            </a:solidFill>
            <a:ln w="3175">
              <a:solidFill>
                <a:schemeClr val="bg2">
                  <a:lumMod val="75000"/>
                </a:schemeClr>
              </a:solidFill>
            </a:ln>
          </p:spPr>
          <p:txBody>
            <a:bodyPr wrap="square" rtlCol="0">
              <a:spAutoFit/>
            </a:bodyPr>
            <a:lstStyle/>
            <a:p>
              <a:pPr algn="ctr">
                <a:spcAft>
                  <a:spcPts val="300"/>
                </a:spcAft>
              </a:pPr>
              <a:r>
                <a:rPr lang="en-US" b="1" dirty="0" smtClean="0">
                  <a:solidFill>
                    <a:schemeClr val="bg2">
                      <a:lumMod val="50000"/>
                    </a:schemeClr>
                  </a:solidFill>
                  <a:latin typeface="Century Gothic" panose="020B0502020202020204" pitchFamily="34" charset="0"/>
                </a:rPr>
                <a:t>NDVI</a:t>
              </a:r>
            </a:p>
            <a:p>
              <a:pPr>
                <a:spcBef>
                  <a:spcPts val="100"/>
                </a:spcBef>
                <a:spcAft>
                  <a:spcPts val="100"/>
                </a:spcAft>
              </a:pPr>
              <a:r>
                <a:rPr lang="en-US" sz="1400" dirty="0" smtClean="0">
                  <a:solidFill>
                    <a:schemeClr val="bg2">
                      <a:lumMod val="50000"/>
                    </a:schemeClr>
                  </a:solidFill>
                  <a:latin typeface="Century Gothic" panose="020B0502020202020204" pitchFamily="34" charset="0"/>
                </a:rPr>
                <a:t>       -1 Minimum vegetation</a:t>
              </a:r>
            </a:p>
            <a:p>
              <a:pPr>
                <a:spcBef>
                  <a:spcPts val="100"/>
                </a:spcBef>
                <a:spcAft>
                  <a:spcPts val="100"/>
                </a:spcAft>
              </a:pPr>
              <a:endParaRPr lang="en-US" sz="1400" dirty="0">
                <a:solidFill>
                  <a:schemeClr val="bg2">
                    <a:lumMod val="50000"/>
                  </a:schemeClr>
                </a:solidFill>
                <a:latin typeface="Century Gothic" panose="020B0502020202020204" pitchFamily="34" charset="0"/>
              </a:endParaRPr>
            </a:p>
            <a:p>
              <a:pPr>
                <a:spcBef>
                  <a:spcPts val="100"/>
                </a:spcBef>
                <a:spcAft>
                  <a:spcPts val="100"/>
                </a:spcAft>
              </a:pPr>
              <a:endParaRPr lang="en-US" sz="1400" dirty="0" smtClean="0">
                <a:solidFill>
                  <a:schemeClr val="bg2">
                    <a:lumMod val="50000"/>
                  </a:schemeClr>
                </a:solidFill>
                <a:latin typeface="Century Gothic" panose="020B0502020202020204" pitchFamily="34" charset="0"/>
              </a:endParaRPr>
            </a:p>
            <a:p>
              <a:pPr>
                <a:spcBef>
                  <a:spcPts val="100"/>
                </a:spcBef>
                <a:spcAft>
                  <a:spcPts val="100"/>
                </a:spcAft>
              </a:pPr>
              <a:endParaRPr lang="en-US" sz="1400" dirty="0">
                <a:solidFill>
                  <a:schemeClr val="bg2">
                    <a:lumMod val="50000"/>
                  </a:schemeClr>
                </a:solidFill>
                <a:latin typeface="Century Gothic" panose="020B0502020202020204" pitchFamily="34" charset="0"/>
              </a:endParaRPr>
            </a:p>
            <a:p>
              <a:pPr>
                <a:spcBef>
                  <a:spcPts val="100"/>
                </a:spcBef>
                <a:spcAft>
                  <a:spcPts val="100"/>
                </a:spcAft>
              </a:pPr>
              <a:endParaRPr lang="en-US" sz="1400" dirty="0" smtClean="0">
                <a:solidFill>
                  <a:schemeClr val="bg2">
                    <a:lumMod val="50000"/>
                  </a:schemeClr>
                </a:solidFill>
                <a:latin typeface="Century Gothic" panose="020B0502020202020204" pitchFamily="34" charset="0"/>
              </a:endParaRPr>
            </a:p>
            <a:p>
              <a:pPr>
                <a:spcBef>
                  <a:spcPts val="100"/>
                </a:spcBef>
                <a:spcAft>
                  <a:spcPts val="100"/>
                </a:spcAft>
              </a:pPr>
              <a:r>
                <a:rPr lang="en-US" sz="1400" dirty="0" smtClean="0">
                  <a:solidFill>
                    <a:schemeClr val="bg2">
                      <a:lumMod val="50000"/>
                    </a:schemeClr>
                  </a:solidFill>
                  <a:latin typeface="Century Gothic" panose="020B0502020202020204" pitchFamily="34" charset="0"/>
                </a:rPr>
                <a:t>        1 Maximum vegetation</a:t>
              </a: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6256" t="22324" r="17836" b="23935"/>
            <a:stretch/>
          </p:blipFill>
          <p:spPr>
            <a:xfrm>
              <a:off x="1449180" y="4928256"/>
              <a:ext cx="201427" cy="115101"/>
            </a:xfrm>
            <a:prstGeom prst="rect">
              <a:avLst/>
            </a:prstGeom>
            <a:ln>
              <a:noFill/>
            </a:ln>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17946" t="17289" r="11075" b="42722"/>
            <a:stretch/>
          </p:blipFill>
          <p:spPr>
            <a:xfrm>
              <a:off x="1451086" y="4612055"/>
              <a:ext cx="198989" cy="113708"/>
            </a:xfrm>
            <a:prstGeom prst="rect">
              <a:avLst/>
            </a:prstGeom>
            <a:ln>
              <a:noFill/>
            </a:ln>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12876" t="19765" r="16147" b="15638"/>
            <a:stretch/>
          </p:blipFill>
          <p:spPr>
            <a:xfrm>
              <a:off x="1451086" y="4716832"/>
              <a:ext cx="198989" cy="113708"/>
            </a:xfrm>
            <a:prstGeom prst="rect">
              <a:avLst/>
            </a:prstGeom>
            <a:ln>
              <a:noFill/>
            </a:ln>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17945" t="15029" r="16146" b="20771"/>
            <a:stretch/>
          </p:blipFill>
          <p:spPr>
            <a:xfrm>
              <a:off x="1450375" y="4820038"/>
              <a:ext cx="200783" cy="114733"/>
            </a:xfrm>
            <a:prstGeom prst="rect">
              <a:avLst/>
            </a:prstGeom>
            <a:ln>
              <a:noFill/>
            </a:ln>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14566" t="5009" r="17835" b="65734"/>
            <a:stretch/>
          </p:blipFill>
          <p:spPr>
            <a:xfrm>
              <a:off x="1451088" y="5034927"/>
              <a:ext cx="198989" cy="116076"/>
            </a:xfrm>
            <a:prstGeom prst="rect">
              <a:avLst/>
            </a:prstGeom>
            <a:ln>
              <a:noFill/>
            </a:ln>
          </p:spPr>
        </p:pic>
        <p:pic>
          <p:nvPicPr>
            <p:cNvPr id="23" name="Picture 22"/>
            <p:cNvPicPr>
              <a:picLocks noChangeAspect="1"/>
            </p:cNvPicPr>
            <p:nvPr/>
          </p:nvPicPr>
          <p:blipFill rotWithShape="1">
            <a:blip r:embed="rId11" cstate="print">
              <a:extLst>
                <a:ext uri="{28A0092B-C50C-407E-A947-70E740481C1C}">
                  <a14:useLocalDpi xmlns:a14="http://schemas.microsoft.com/office/drawing/2010/main" val="0"/>
                </a:ext>
              </a:extLst>
            </a:blip>
            <a:srcRect l="17873" t="19211" r="26620" b="23264"/>
            <a:stretch/>
          </p:blipFill>
          <p:spPr>
            <a:xfrm>
              <a:off x="1451085" y="5146197"/>
              <a:ext cx="199125" cy="113708"/>
            </a:xfrm>
            <a:prstGeom prst="rect">
              <a:avLst/>
            </a:prstGeom>
            <a:ln>
              <a:noFill/>
            </a:ln>
          </p:spPr>
        </p:pic>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l="22167" t="42812" r="10718" b="9220"/>
            <a:stretch/>
          </p:blipFill>
          <p:spPr>
            <a:xfrm>
              <a:off x="1451088" y="5256232"/>
              <a:ext cx="198989" cy="113708"/>
            </a:xfrm>
            <a:prstGeom prst="rect">
              <a:avLst/>
            </a:prstGeom>
            <a:ln>
              <a:noFill/>
            </a:ln>
          </p:spPr>
        </p:pic>
        <p:pic>
          <p:nvPicPr>
            <p:cNvPr id="25" name="Picture 24"/>
            <p:cNvPicPr>
              <a:picLocks noChangeAspect="1"/>
            </p:cNvPicPr>
            <p:nvPr/>
          </p:nvPicPr>
          <p:blipFill rotWithShape="1">
            <a:blip r:embed="rId13" cstate="print">
              <a:extLst>
                <a:ext uri="{28A0092B-C50C-407E-A947-70E740481C1C}">
                  <a14:useLocalDpi xmlns:a14="http://schemas.microsoft.com/office/drawing/2010/main" val="0"/>
                </a:ext>
              </a:extLst>
            </a:blip>
            <a:srcRect l="17958" t="11809" r="14444" b="29081"/>
            <a:stretch/>
          </p:blipFill>
          <p:spPr>
            <a:xfrm>
              <a:off x="1447946" y="5364817"/>
              <a:ext cx="202197" cy="116433"/>
            </a:xfrm>
            <a:prstGeom prst="rect">
              <a:avLst/>
            </a:prstGeom>
            <a:ln>
              <a:noFill/>
            </a:ln>
          </p:spPr>
        </p:pic>
        <p:pic>
          <p:nvPicPr>
            <p:cNvPr id="26" name="Picture 25"/>
            <p:cNvPicPr>
              <a:picLocks noChangeAspect="1"/>
            </p:cNvPicPr>
            <p:nvPr/>
          </p:nvPicPr>
          <p:blipFill rotWithShape="1">
            <a:blip r:embed="rId14" cstate="print">
              <a:extLst>
                <a:ext uri="{28A0092B-C50C-407E-A947-70E740481C1C}">
                  <a14:useLocalDpi xmlns:a14="http://schemas.microsoft.com/office/drawing/2010/main" val="0"/>
                </a:ext>
              </a:extLst>
            </a:blip>
            <a:srcRect l="16269" t="16585" r="11063" b="13451"/>
            <a:stretch/>
          </p:blipFill>
          <p:spPr>
            <a:xfrm>
              <a:off x="1447946" y="5469480"/>
              <a:ext cx="202661" cy="115693"/>
            </a:xfrm>
            <a:prstGeom prst="rect">
              <a:avLst/>
            </a:prstGeom>
            <a:ln>
              <a:noFill/>
            </a:ln>
          </p:spPr>
        </p:pic>
        <p:pic>
          <p:nvPicPr>
            <p:cNvPr id="27" name="Picture 26"/>
            <p:cNvPicPr>
              <a:picLocks noChangeAspect="1"/>
            </p:cNvPicPr>
            <p:nvPr/>
          </p:nvPicPr>
          <p:blipFill rotWithShape="1">
            <a:blip r:embed="rId15" cstate="print">
              <a:extLst>
                <a:ext uri="{28A0092B-C50C-407E-A947-70E740481C1C}">
                  <a14:useLocalDpi xmlns:a14="http://schemas.microsoft.com/office/drawing/2010/main" val="0"/>
                </a:ext>
              </a:extLst>
            </a:blip>
            <a:srcRect l="7819" t="13908" r="9374" b="13177"/>
            <a:stretch/>
          </p:blipFill>
          <p:spPr>
            <a:xfrm>
              <a:off x="1451085" y="5583942"/>
              <a:ext cx="198990" cy="113597"/>
            </a:xfrm>
            <a:prstGeom prst="rect">
              <a:avLst/>
            </a:prstGeom>
            <a:ln>
              <a:noFill/>
            </a:ln>
          </p:spPr>
        </p:pic>
        <p:pic>
          <p:nvPicPr>
            <p:cNvPr id="28" name="Picture 27"/>
            <p:cNvPicPr>
              <a:picLocks noChangeAspect="1"/>
            </p:cNvPicPr>
            <p:nvPr/>
          </p:nvPicPr>
          <p:blipFill rotWithShape="1">
            <a:blip r:embed="rId16" cstate="print">
              <a:extLst>
                <a:ext uri="{28A0092B-C50C-407E-A947-70E740481C1C}">
                  <a14:useLocalDpi xmlns:a14="http://schemas.microsoft.com/office/drawing/2010/main" val="0"/>
                </a:ext>
              </a:extLst>
            </a:blip>
            <a:srcRect l="6128" t="13345" r="17823" b="14895"/>
            <a:stretch/>
          </p:blipFill>
          <p:spPr>
            <a:xfrm>
              <a:off x="1451086" y="5697259"/>
              <a:ext cx="198989" cy="113597"/>
            </a:xfrm>
            <a:prstGeom prst="rect">
              <a:avLst/>
            </a:prstGeom>
            <a:ln>
              <a:noFill/>
            </a:ln>
          </p:spPr>
        </p:pic>
        <p:pic>
          <p:nvPicPr>
            <p:cNvPr id="29" name="Picture 28"/>
            <p:cNvPicPr>
              <a:picLocks noChangeAspect="1"/>
            </p:cNvPicPr>
            <p:nvPr/>
          </p:nvPicPr>
          <p:blipFill rotWithShape="1">
            <a:blip r:embed="rId17" cstate="print">
              <a:extLst>
                <a:ext uri="{28A0092B-C50C-407E-A947-70E740481C1C}">
                  <a14:useLocalDpi xmlns:a14="http://schemas.microsoft.com/office/drawing/2010/main" val="0"/>
                </a:ext>
              </a:extLst>
            </a:blip>
            <a:srcRect l="6128" t="16025" r="12754" b="22832"/>
            <a:stretch/>
          </p:blipFill>
          <p:spPr>
            <a:xfrm>
              <a:off x="1451086" y="5800098"/>
              <a:ext cx="198989" cy="113597"/>
            </a:xfrm>
            <a:prstGeom prst="rect">
              <a:avLst/>
            </a:prstGeom>
            <a:ln>
              <a:noFill/>
            </a:ln>
          </p:spPr>
        </p:pic>
      </p:grpSp>
    </p:spTree>
    <p:extLst>
      <p:ext uri="{BB962C8B-B14F-4D97-AF65-F5344CB8AC3E}">
        <p14:creationId xmlns:p14="http://schemas.microsoft.com/office/powerpoint/2010/main" val="476267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Greenness Index</a:t>
            </a:r>
            <a:endParaRPr lang="en-US" dirty="0"/>
          </a:p>
        </p:txBody>
      </p:sp>
      <mc:AlternateContent xmlns:mc="http://schemas.openxmlformats.org/markup-compatibility/2006" xmlns:a14="http://schemas.microsoft.com/office/drawing/2010/main">
        <mc:Choice Requires="a14">
          <p:sp>
            <p:nvSpPr>
              <p:cNvPr id="8" name="Text Placeholder 5"/>
              <p:cNvSpPr txBox="1">
                <a:spLocks/>
              </p:cNvSpPr>
              <p:nvPr/>
            </p:nvSpPr>
            <p:spPr>
              <a:xfrm>
                <a:off x="56445" y="1682125"/>
                <a:ext cx="6903155" cy="13323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spcBef>
                    <a:spcPts val="200"/>
                  </a:spcBef>
                  <a:buClr>
                    <a:srgbClr val="E97845"/>
                  </a:buClr>
                </a:pPr>
                <a14:m>
                  <m:oMathPara xmlns:m="http://schemas.openxmlformats.org/officeDocument/2006/math">
                    <m:oMathParaPr>
                      <m:jc m:val="centerGroup"/>
                    </m:oMathParaPr>
                    <m:oMath xmlns:m="http://schemas.openxmlformats.org/officeDocument/2006/math">
                      <m:sSub>
                        <m:sSubPr>
                          <m:ctrlPr>
                            <a:rPr lang="en-US" sz="3000" b="0" i="1" smtClean="0">
                              <a:solidFill>
                                <a:schemeClr val="bg2">
                                  <a:lumMod val="50000"/>
                                </a:schemeClr>
                              </a:solidFill>
                              <a:latin typeface="Cambria Math" panose="02040503050406030204" pitchFamily="18" charset="0"/>
                            </a:rPr>
                          </m:ctrlPr>
                        </m:sSubPr>
                        <m:e>
                          <m:r>
                            <m:rPr>
                              <m:nor/>
                            </m:rPr>
                            <a:rPr lang="en-US" sz="3000" b="0" i="0" smtClean="0">
                              <a:solidFill>
                                <a:schemeClr val="bg2">
                                  <a:lumMod val="50000"/>
                                </a:schemeClr>
                              </a:solidFill>
                              <a:latin typeface="+mj-lt"/>
                            </a:rPr>
                            <m:t>RG</m:t>
                          </m:r>
                        </m:e>
                        <m:sub>
                          <m:r>
                            <m:rPr>
                              <m:nor/>
                            </m:rPr>
                            <a:rPr lang="en-US" sz="3000" b="0" i="0" smtClean="0">
                              <a:solidFill>
                                <a:schemeClr val="bg2">
                                  <a:lumMod val="50000"/>
                                </a:schemeClr>
                              </a:solidFill>
                              <a:latin typeface="+mj-lt"/>
                            </a:rPr>
                            <m:t>i</m:t>
                          </m:r>
                          <m:r>
                            <m:rPr>
                              <m:nor/>
                            </m:rPr>
                            <a:rPr lang="en-US" sz="3000" b="0" i="0" smtClean="0">
                              <a:solidFill>
                                <a:schemeClr val="bg2">
                                  <a:lumMod val="50000"/>
                                </a:schemeClr>
                              </a:solidFill>
                              <a:latin typeface="+mj-lt"/>
                            </a:rPr>
                            <m:t>,</m:t>
                          </m:r>
                          <m:r>
                            <m:rPr>
                              <m:nor/>
                            </m:rPr>
                            <a:rPr lang="en-US" sz="3000" b="0" i="0" smtClean="0">
                              <a:solidFill>
                                <a:schemeClr val="bg2">
                                  <a:lumMod val="50000"/>
                                </a:schemeClr>
                              </a:solidFill>
                              <a:latin typeface="+mj-lt"/>
                            </a:rPr>
                            <m:t>j</m:t>
                          </m:r>
                        </m:sub>
                      </m:sSub>
                      <m:r>
                        <m:rPr>
                          <m:nor/>
                        </m:rPr>
                        <a:rPr lang="en-US" sz="3000" b="0" i="0" smtClean="0">
                          <a:solidFill>
                            <a:schemeClr val="bg2">
                              <a:lumMod val="50000"/>
                            </a:schemeClr>
                          </a:solidFill>
                          <a:latin typeface="Cambria Math" charset="0"/>
                        </a:rPr>
                        <m:t> </m:t>
                      </m:r>
                      <m:r>
                        <m:rPr>
                          <m:nor/>
                        </m:rPr>
                        <a:rPr lang="en-US" sz="3000" b="0" i="0" smtClean="0">
                          <a:solidFill>
                            <a:schemeClr val="bg2">
                              <a:lumMod val="50000"/>
                            </a:schemeClr>
                          </a:solidFill>
                          <a:latin typeface="+mj-lt"/>
                        </a:rPr>
                        <m:t>= </m:t>
                      </m:r>
                      <m:f>
                        <m:fPr>
                          <m:ctrlPr>
                            <a:rPr lang="en-US" sz="3000" b="0" i="1" smtClean="0">
                              <a:solidFill>
                                <a:schemeClr val="bg2">
                                  <a:lumMod val="50000"/>
                                </a:schemeClr>
                              </a:solidFill>
                              <a:latin typeface="Cambria Math" panose="02040503050406030204" pitchFamily="18" charset="0"/>
                            </a:rPr>
                          </m:ctrlPr>
                        </m:fPr>
                        <m:num>
                          <m:sSub>
                            <m:sSubPr>
                              <m:ctrlPr>
                                <a:rPr lang="en-US" sz="3000" b="0" i="1" smtClean="0">
                                  <a:solidFill>
                                    <a:schemeClr val="bg2">
                                      <a:lumMod val="50000"/>
                                    </a:schemeClr>
                                  </a:solidFill>
                                  <a:latin typeface="Cambria Math" panose="02040503050406030204" pitchFamily="18" charset="0"/>
                                </a:rPr>
                              </m:ctrlPr>
                            </m:sSubPr>
                            <m:e>
                              <m:r>
                                <m:rPr>
                                  <m:nor/>
                                </m:rPr>
                                <a:rPr lang="en-US" sz="3000" b="0" i="0" smtClean="0">
                                  <a:solidFill>
                                    <a:schemeClr val="bg2">
                                      <a:lumMod val="50000"/>
                                    </a:schemeClr>
                                  </a:solidFill>
                                  <a:latin typeface="+mj-lt"/>
                                </a:rPr>
                                <m:t>NDVI</m:t>
                              </m:r>
                            </m:e>
                            <m:sub>
                              <m:r>
                                <m:rPr>
                                  <m:nor/>
                                </m:rPr>
                                <a:rPr lang="en-US" sz="3000" b="0" i="0" smtClean="0">
                                  <a:solidFill>
                                    <a:schemeClr val="bg2">
                                      <a:lumMod val="50000"/>
                                    </a:schemeClr>
                                  </a:solidFill>
                                  <a:latin typeface="+mj-lt"/>
                                </a:rPr>
                                <m:t>i</m:t>
                              </m:r>
                              <m:r>
                                <m:rPr>
                                  <m:nor/>
                                </m:rPr>
                                <a:rPr lang="en-US" sz="3000" b="0" i="0" smtClean="0">
                                  <a:solidFill>
                                    <a:schemeClr val="bg2">
                                      <a:lumMod val="50000"/>
                                    </a:schemeClr>
                                  </a:solidFill>
                                  <a:latin typeface="+mj-lt"/>
                                </a:rPr>
                                <m:t>,</m:t>
                              </m:r>
                              <m:r>
                                <m:rPr>
                                  <m:nor/>
                                </m:rPr>
                                <a:rPr lang="en-US" sz="3000" b="0" i="0" smtClean="0">
                                  <a:solidFill>
                                    <a:schemeClr val="bg2">
                                      <a:lumMod val="50000"/>
                                    </a:schemeClr>
                                  </a:solidFill>
                                  <a:latin typeface="+mj-lt"/>
                                </a:rPr>
                                <m:t>j</m:t>
                              </m:r>
                            </m:sub>
                          </m:sSub>
                          <m:r>
                            <m:rPr>
                              <m:nor/>
                            </m:rPr>
                            <a:rPr lang="en-US" sz="3000" b="0" i="0" smtClean="0">
                              <a:solidFill>
                                <a:schemeClr val="bg2">
                                  <a:lumMod val="50000"/>
                                </a:schemeClr>
                              </a:solidFill>
                              <a:latin typeface="+mj-lt"/>
                            </a:rPr>
                            <m:t> −</m:t>
                          </m:r>
                          <m:sSub>
                            <m:sSubPr>
                              <m:ctrlPr>
                                <a:rPr lang="en-US" sz="3000" b="0" i="1" smtClean="0">
                                  <a:solidFill>
                                    <a:schemeClr val="bg2">
                                      <a:lumMod val="50000"/>
                                    </a:schemeClr>
                                  </a:solidFill>
                                  <a:latin typeface="Cambria Math" panose="02040503050406030204" pitchFamily="18" charset="0"/>
                                </a:rPr>
                              </m:ctrlPr>
                            </m:sSubPr>
                            <m:e>
                              <m:r>
                                <m:rPr>
                                  <m:nor/>
                                </m:rPr>
                                <a:rPr lang="en-US" sz="3000" b="0" i="0" smtClean="0">
                                  <a:solidFill>
                                    <a:schemeClr val="bg2">
                                      <a:lumMod val="50000"/>
                                    </a:schemeClr>
                                  </a:solidFill>
                                  <a:latin typeface="Cambria Math" charset="0"/>
                                </a:rPr>
                                <m:t> </m:t>
                              </m:r>
                              <m:r>
                                <m:rPr>
                                  <m:nor/>
                                </m:rPr>
                                <a:rPr lang="en-US" sz="3000" b="0" i="0" smtClean="0">
                                  <a:solidFill>
                                    <a:schemeClr val="bg2">
                                      <a:lumMod val="50000"/>
                                    </a:schemeClr>
                                  </a:solidFill>
                                  <a:latin typeface="+mj-lt"/>
                                </a:rPr>
                                <m:t>NDVI</m:t>
                              </m:r>
                            </m:e>
                            <m:sub>
                              <m:r>
                                <m:rPr>
                                  <m:nor/>
                                </m:rPr>
                                <a:rPr lang="en-US" sz="3000" b="0" i="0" smtClean="0">
                                  <a:solidFill>
                                    <a:schemeClr val="bg2">
                                      <a:lumMod val="50000"/>
                                    </a:schemeClr>
                                  </a:solidFill>
                                  <a:latin typeface="+mj-lt"/>
                                </a:rPr>
                                <m:t>min</m:t>
                              </m:r>
                              <m:r>
                                <m:rPr>
                                  <m:nor/>
                                </m:rPr>
                                <a:rPr lang="en-US" sz="3000" b="0" i="0" smtClean="0">
                                  <a:solidFill>
                                    <a:schemeClr val="bg2">
                                      <a:lumMod val="50000"/>
                                    </a:schemeClr>
                                  </a:solidFill>
                                  <a:latin typeface="+mj-lt"/>
                                </a:rPr>
                                <m:t>,</m:t>
                              </m:r>
                              <m:r>
                                <m:rPr>
                                  <m:nor/>
                                </m:rPr>
                                <a:rPr lang="en-US" sz="3000" b="0" i="0" smtClean="0">
                                  <a:solidFill>
                                    <a:schemeClr val="bg2">
                                      <a:lumMod val="50000"/>
                                    </a:schemeClr>
                                  </a:solidFill>
                                  <a:latin typeface="+mj-lt"/>
                                </a:rPr>
                                <m:t>j</m:t>
                              </m:r>
                            </m:sub>
                          </m:sSub>
                        </m:num>
                        <m:den>
                          <m:sSub>
                            <m:sSubPr>
                              <m:ctrlPr>
                                <a:rPr lang="en-US" sz="3000" b="0" i="1" smtClean="0">
                                  <a:solidFill>
                                    <a:schemeClr val="bg2">
                                      <a:lumMod val="50000"/>
                                    </a:schemeClr>
                                  </a:solidFill>
                                  <a:latin typeface="Cambria Math" panose="02040503050406030204" pitchFamily="18" charset="0"/>
                                </a:rPr>
                              </m:ctrlPr>
                            </m:sSubPr>
                            <m:e>
                              <m:r>
                                <m:rPr>
                                  <m:nor/>
                                </m:rPr>
                                <a:rPr lang="en-US" sz="3000" b="0" i="0" smtClean="0">
                                  <a:solidFill>
                                    <a:schemeClr val="bg2">
                                      <a:lumMod val="50000"/>
                                    </a:schemeClr>
                                  </a:solidFill>
                                  <a:latin typeface="+mj-lt"/>
                                </a:rPr>
                                <m:t>NDVI</m:t>
                              </m:r>
                            </m:e>
                            <m:sub>
                              <m:r>
                                <m:rPr>
                                  <m:nor/>
                                </m:rPr>
                                <a:rPr lang="en-US" sz="3000" b="0" i="0" smtClean="0">
                                  <a:solidFill>
                                    <a:schemeClr val="bg2">
                                      <a:lumMod val="50000"/>
                                    </a:schemeClr>
                                  </a:solidFill>
                                  <a:latin typeface="+mj-lt"/>
                                </a:rPr>
                                <m:t>max</m:t>
                              </m:r>
                              <m:r>
                                <m:rPr>
                                  <m:nor/>
                                </m:rPr>
                                <a:rPr lang="en-US" sz="3000" b="0" i="0" smtClean="0">
                                  <a:solidFill>
                                    <a:schemeClr val="bg2">
                                      <a:lumMod val="50000"/>
                                    </a:schemeClr>
                                  </a:solidFill>
                                  <a:latin typeface="+mj-lt"/>
                                </a:rPr>
                                <m:t>,</m:t>
                              </m:r>
                              <m:r>
                                <m:rPr>
                                  <m:nor/>
                                </m:rPr>
                                <a:rPr lang="en-US" sz="3000" b="0" i="0" smtClean="0">
                                  <a:solidFill>
                                    <a:schemeClr val="bg2">
                                      <a:lumMod val="50000"/>
                                    </a:schemeClr>
                                  </a:solidFill>
                                  <a:latin typeface="+mj-lt"/>
                                </a:rPr>
                                <m:t>j</m:t>
                              </m:r>
                            </m:sub>
                          </m:sSub>
                          <m:r>
                            <m:rPr>
                              <m:nor/>
                            </m:rPr>
                            <a:rPr lang="en-US" sz="3000" b="0" i="0" smtClean="0">
                              <a:solidFill>
                                <a:schemeClr val="bg2">
                                  <a:lumMod val="50000"/>
                                </a:schemeClr>
                              </a:solidFill>
                              <a:latin typeface="+mj-lt"/>
                            </a:rPr>
                            <m:t> −</m:t>
                          </m:r>
                          <m:sSub>
                            <m:sSubPr>
                              <m:ctrlPr>
                                <a:rPr lang="en-US" sz="3000" b="0" i="1" smtClean="0">
                                  <a:solidFill>
                                    <a:schemeClr val="bg2">
                                      <a:lumMod val="50000"/>
                                    </a:schemeClr>
                                  </a:solidFill>
                                  <a:latin typeface="Cambria Math" panose="02040503050406030204" pitchFamily="18" charset="0"/>
                                </a:rPr>
                              </m:ctrlPr>
                            </m:sSubPr>
                            <m:e>
                              <m:r>
                                <m:rPr>
                                  <m:nor/>
                                </m:rPr>
                                <a:rPr lang="en-US" sz="3000" b="0" i="0" smtClean="0">
                                  <a:solidFill>
                                    <a:schemeClr val="bg2">
                                      <a:lumMod val="50000"/>
                                    </a:schemeClr>
                                  </a:solidFill>
                                  <a:latin typeface="Cambria Math" charset="0"/>
                                </a:rPr>
                                <m:t> </m:t>
                              </m:r>
                              <m:r>
                                <m:rPr>
                                  <m:nor/>
                                </m:rPr>
                                <a:rPr lang="en-US" sz="3000" b="0" i="0" smtClean="0">
                                  <a:solidFill>
                                    <a:schemeClr val="bg2">
                                      <a:lumMod val="50000"/>
                                    </a:schemeClr>
                                  </a:solidFill>
                                  <a:latin typeface="+mj-lt"/>
                                </a:rPr>
                                <m:t>NDVI</m:t>
                              </m:r>
                            </m:e>
                            <m:sub>
                              <m:r>
                                <m:rPr>
                                  <m:nor/>
                                </m:rPr>
                                <a:rPr lang="en-US" sz="3000" b="0" i="0" smtClean="0">
                                  <a:solidFill>
                                    <a:schemeClr val="bg2">
                                      <a:lumMod val="50000"/>
                                    </a:schemeClr>
                                  </a:solidFill>
                                  <a:latin typeface="+mj-lt"/>
                                </a:rPr>
                                <m:t>min</m:t>
                              </m:r>
                              <m:r>
                                <m:rPr>
                                  <m:nor/>
                                </m:rPr>
                                <a:rPr lang="en-US" sz="3000" b="0" i="0" smtClean="0">
                                  <a:solidFill>
                                    <a:schemeClr val="bg2">
                                      <a:lumMod val="50000"/>
                                    </a:schemeClr>
                                  </a:solidFill>
                                  <a:latin typeface="+mj-lt"/>
                                </a:rPr>
                                <m:t>,</m:t>
                              </m:r>
                              <m:r>
                                <m:rPr>
                                  <m:nor/>
                                </m:rPr>
                                <a:rPr lang="en-US" sz="3000" b="0" i="0" smtClean="0">
                                  <a:solidFill>
                                    <a:schemeClr val="bg2">
                                      <a:lumMod val="50000"/>
                                    </a:schemeClr>
                                  </a:solidFill>
                                  <a:latin typeface="+mj-lt"/>
                                </a:rPr>
                                <m:t>j</m:t>
                              </m:r>
                            </m:sub>
                          </m:sSub>
                        </m:den>
                      </m:f>
                    </m:oMath>
                  </m:oMathPara>
                </a14:m>
                <a:endParaRPr lang="en-US" sz="3000" dirty="0" smtClean="0">
                  <a:solidFill>
                    <a:schemeClr val="bg2">
                      <a:lumMod val="50000"/>
                    </a:schemeClr>
                  </a:solidFill>
                  <a:latin typeface="+mj-lt"/>
                </a:endParaRPr>
              </a:p>
            </p:txBody>
          </p:sp>
        </mc:Choice>
        <mc:Fallback xmlns="">
          <p:sp>
            <p:nvSpPr>
              <p:cNvPr id="8" name="Text Placeholder 5"/>
              <p:cNvSpPr txBox="1">
                <a:spLocks noRot="1" noChangeAspect="1" noMove="1" noResize="1" noEditPoints="1" noAdjustHandles="1" noChangeArrowheads="1" noChangeShapeType="1" noTextEdit="1"/>
              </p:cNvSpPr>
              <p:nvPr/>
            </p:nvSpPr>
            <p:spPr>
              <a:xfrm>
                <a:off x="56445" y="1682125"/>
                <a:ext cx="6903155" cy="133238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6507" y="3391678"/>
                <a:ext cx="5539493" cy="2320828"/>
              </a:xfrm>
              <a:prstGeom prst="rect">
                <a:avLst/>
              </a:prstGeom>
              <a:noFill/>
            </p:spPr>
            <p:txBody>
              <a:bodyPr wrap="square" rtlCol="0">
                <a:spAutoFit/>
              </a:bodyPr>
              <a:lstStyle/>
              <a:p>
                <a14:m>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𝑁𝐷𝑉𝐼</m:t>
                        </m:r>
                      </m:e>
                      <m:sub>
                        <m:r>
                          <a:rPr lang="en-US" sz="2000" b="0" i="1" smtClean="0">
                            <a:solidFill>
                              <a:schemeClr val="bg2">
                                <a:lumMod val="50000"/>
                              </a:schemeClr>
                            </a:solidFill>
                            <a:latin typeface="Cambria Math" panose="02040503050406030204" pitchFamily="18" charset="0"/>
                          </a:rPr>
                          <m:t>𝑖</m:t>
                        </m:r>
                        <m:r>
                          <a:rPr lang="en-US" sz="2000" b="0" i="1" smtClean="0">
                            <a:solidFill>
                              <a:schemeClr val="bg2">
                                <a:lumMod val="50000"/>
                              </a:schemeClr>
                            </a:solidFill>
                            <a:latin typeface="Cambria Math" panose="02040503050406030204" pitchFamily="18" charset="0"/>
                          </a:rPr>
                          <m:t>,</m:t>
                        </m:r>
                        <m:r>
                          <a:rPr lang="en-US" sz="2000" b="0" i="1" smtClean="0">
                            <a:solidFill>
                              <a:schemeClr val="bg2">
                                <a:lumMod val="50000"/>
                              </a:schemeClr>
                            </a:solidFill>
                            <a:latin typeface="Cambria Math" panose="02040503050406030204" pitchFamily="18" charset="0"/>
                          </a:rPr>
                          <m:t>𝑗</m:t>
                        </m:r>
                      </m:sub>
                    </m:sSub>
                  </m:oMath>
                </a14:m>
                <a:r>
                  <a:rPr lang="en-US" sz="2000" dirty="0" smtClean="0">
                    <a:solidFill>
                      <a:schemeClr val="bg2">
                        <a:lumMod val="50000"/>
                      </a:schemeClr>
                    </a:solidFill>
                    <a:latin typeface="+mj-lt"/>
                  </a:rPr>
                  <a:t> : NDVI value at time of interest</a:t>
                </a:r>
              </a:p>
              <a:p>
                <a:endParaRPr lang="en-US" sz="2000" dirty="0" smtClean="0">
                  <a:solidFill>
                    <a:schemeClr val="bg2">
                      <a:lumMod val="50000"/>
                    </a:schemeClr>
                  </a:solidFill>
                  <a:latin typeface="+mj-lt"/>
                </a:endParaRPr>
              </a:p>
              <a:p>
                <a14:m>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𝑁𝐷𝑉𝐼</m:t>
                        </m:r>
                      </m:e>
                      <m:sub>
                        <m:r>
                          <a:rPr lang="en-US" sz="2000" b="0" i="1" smtClean="0">
                            <a:solidFill>
                              <a:schemeClr val="bg2">
                                <a:lumMod val="50000"/>
                              </a:schemeClr>
                            </a:solidFill>
                            <a:latin typeface="Cambria Math" panose="02040503050406030204" pitchFamily="18" charset="0"/>
                          </a:rPr>
                          <m:t>𝑚𝑎𝑥</m:t>
                        </m:r>
                        <m:r>
                          <a:rPr lang="en-US" sz="2000" b="0" i="1" smtClean="0">
                            <a:solidFill>
                              <a:schemeClr val="bg2">
                                <a:lumMod val="50000"/>
                              </a:schemeClr>
                            </a:solidFill>
                            <a:latin typeface="Cambria Math" panose="02040503050406030204" pitchFamily="18" charset="0"/>
                          </a:rPr>
                          <m:t>,</m:t>
                        </m:r>
                        <m:r>
                          <a:rPr lang="en-US" sz="2000" b="0" i="1" smtClean="0">
                            <a:solidFill>
                              <a:schemeClr val="bg2">
                                <a:lumMod val="50000"/>
                              </a:schemeClr>
                            </a:solidFill>
                            <a:latin typeface="Cambria Math" panose="02040503050406030204" pitchFamily="18" charset="0"/>
                          </a:rPr>
                          <m:t>𝑗</m:t>
                        </m:r>
                      </m:sub>
                    </m:sSub>
                  </m:oMath>
                </a14:m>
                <a:r>
                  <a:rPr lang="en-US" sz="2000" dirty="0" smtClean="0">
                    <a:solidFill>
                      <a:schemeClr val="bg2">
                        <a:lumMod val="50000"/>
                      </a:schemeClr>
                    </a:solidFill>
                    <a:latin typeface="+mj-lt"/>
                  </a:rPr>
                  <a:t> : Maximum NDVI value during the baseline period</a:t>
                </a:r>
              </a:p>
              <a:p>
                <a:endParaRPr lang="en-US" sz="2000" dirty="0" smtClean="0">
                  <a:solidFill>
                    <a:schemeClr val="bg2">
                      <a:lumMod val="50000"/>
                    </a:schemeClr>
                  </a:solidFill>
                  <a:latin typeface="+mj-lt"/>
                </a:endParaRPr>
              </a:p>
              <a:p>
                <a14:m>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𝑁𝐷𝑉𝐼</m:t>
                        </m:r>
                      </m:e>
                      <m:sub>
                        <m:r>
                          <a:rPr lang="en-US" sz="2000" b="0" i="1" smtClean="0">
                            <a:solidFill>
                              <a:schemeClr val="bg2">
                                <a:lumMod val="50000"/>
                              </a:schemeClr>
                            </a:solidFill>
                            <a:latin typeface="Cambria Math" panose="02040503050406030204" pitchFamily="18" charset="0"/>
                          </a:rPr>
                          <m:t>𝑚𝑖𝑛</m:t>
                        </m:r>
                        <m:r>
                          <a:rPr lang="en-US" sz="2000" b="0" i="1" smtClean="0">
                            <a:solidFill>
                              <a:schemeClr val="bg2">
                                <a:lumMod val="50000"/>
                              </a:schemeClr>
                            </a:solidFill>
                            <a:latin typeface="Cambria Math" panose="02040503050406030204" pitchFamily="18" charset="0"/>
                          </a:rPr>
                          <m:t>,</m:t>
                        </m:r>
                        <m:r>
                          <a:rPr lang="en-US" sz="2000" b="0" i="1" smtClean="0">
                            <a:solidFill>
                              <a:schemeClr val="bg2">
                                <a:lumMod val="50000"/>
                              </a:schemeClr>
                            </a:solidFill>
                            <a:latin typeface="Cambria Math" panose="02040503050406030204" pitchFamily="18" charset="0"/>
                          </a:rPr>
                          <m:t>𝑗</m:t>
                        </m:r>
                      </m:sub>
                    </m:sSub>
                  </m:oMath>
                </a14:m>
                <a:r>
                  <a:rPr lang="en-US" sz="2000" dirty="0" smtClean="0">
                    <a:solidFill>
                      <a:schemeClr val="bg2">
                        <a:lumMod val="50000"/>
                      </a:schemeClr>
                    </a:solidFill>
                    <a:latin typeface="+mj-lt"/>
                  </a:rPr>
                  <a:t> : Minimum NDVI value during the baseline period</a:t>
                </a:r>
              </a:p>
            </p:txBody>
          </p:sp>
        </mc:Choice>
        <mc:Fallback xmlns="">
          <p:sp>
            <p:nvSpPr>
              <p:cNvPr id="10" name="TextBox 9"/>
              <p:cNvSpPr txBox="1">
                <a:spLocks noRot="1" noChangeAspect="1" noMove="1" noResize="1" noEditPoints="1" noAdjustHandles="1" noChangeArrowheads="1" noChangeShapeType="1" noTextEdit="1"/>
              </p:cNvSpPr>
              <p:nvPr/>
            </p:nvSpPr>
            <p:spPr>
              <a:xfrm>
                <a:off x="556507" y="3391678"/>
                <a:ext cx="5539493" cy="2320828"/>
              </a:xfrm>
              <a:prstGeom prst="rect">
                <a:avLst/>
              </a:prstGeom>
              <a:blipFill rotWithShape="0">
                <a:blip r:embed="rId4"/>
                <a:stretch>
                  <a:fillRect l="-1100" t="-1575" r="-1980" b="-3675"/>
                </a:stretch>
              </a:blipFill>
            </p:spPr>
            <p:txBody>
              <a:bodyPr/>
              <a:lstStyle/>
              <a:p>
                <a:r>
                  <a:rPr lang="en-US">
                    <a:noFill/>
                  </a:rPr>
                  <a:t> </a:t>
                </a:r>
              </a:p>
            </p:txBody>
          </p:sp>
        </mc:Fallback>
      </mc:AlternateContent>
      <p:sp>
        <p:nvSpPr>
          <p:cNvPr id="7" name="TextBox 6"/>
          <p:cNvSpPr txBox="1"/>
          <p:nvPr/>
        </p:nvSpPr>
        <p:spPr>
          <a:xfrm>
            <a:off x="6336237" y="6209953"/>
            <a:ext cx="5141197" cy="646331"/>
          </a:xfrm>
          <a:prstGeom prst="rect">
            <a:avLst/>
          </a:prstGeom>
          <a:noFill/>
        </p:spPr>
        <p:txBody>
          <a:bodyPr wrap="square" rtlCol="0">
            <a:spAutoFit/>
          </a:bodyPr>
          <a:lstStyle/>
          <a:p>
            <a:pPr algn="ctr"/>
            <a:r>
              <a:rPr lang="en-US" dirty="0" smtClean="0">
                <a:solidFill>
                  <a:schemeClr val="bg2">
                    <a:lumMod val="50000"/>
                  </a:schemeClr>
                </a:solidFill>
              </a:rPr>
              <a:t>Bay Delta Conservation Plan HCP, California</a:t>
            </a:r>
          </a:p>
          <a:p>
            <a:pPr algn="ctr"/>
            <a:r>
              <a:rPr lang="en-US" dirty="0" smtClean="0">
                <a:solidFill>
                  <a:schemeClr val="bg2">
                    <a:lumMod val="50000"/>
                  </a:schemeClr>
                </a:solidFill>
              </a:rPr>
              <a:t>October 2016</a:t>
            </a:r>
            <a:endParaRPr lang="en-US" dirty="0">
              <a:solidFill>
                <a:schemeClr val="bg2">
                  <a:lumMod val="50000"/>
                </a:schemeClr>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040" t="832" r="919" b="769"/>
          <a:stretch/>
        </p:blipFill>
        <p:spPr>
          <a:xfrm>
            <a:off x="7144136" y="1021008"/>
            <a:ext cx="3525398" cy="51889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3327" y="6033494"/>
            <a:ext cx="1057618" cy="176459"/>
          </a:xfrm>
          <a:prstGeom prst="rect">
            <a:avLst/>
          </a:prstGeom>
        </p:spPr>
      </p:pic>
      <p:grpSp>
        <p:nvGrpSpPr>
          <p:cNvPr id="16" name="Group 15"/>
          <p:cNvGrpSpPr/>
          <p:nvPr/>
        </p:nvGrpSpPr>
        <p:grpSpPr>
          <a:xfrm>
            <a:off x="4145183" y="5576718"/>
            <a:ext cx="2068356" cy="1025922"/>
            <a:chOff x="3667501" y="4722174"/>
            <a:chExt cx="2243259" cy="1025922"/>
          </a:xfrm>
        </p:grpSpPr>
        <p:sp>
          <p:nvSpPr>
            <p:cNvPr id="17" name="TextBox 16"/>
            <p:cNvSpPr txBox="1"/>
            <p:nvPr/>
          </p:nvSpPr>
          <p:spPr>
            <a:xfrm>
              <a:off x="3667501" y="4722174"/>
              <a:ext cx="2243259" cy="1025922"/>
            </a:xfrm>
            <a:prstGeom prst="rect">
              <a:avLst/>
            </a:prstGeom>
            <a:solidFill>
              <a:schemeClr val="bg1"/>
            </a:solidFill>
            <a:ln w="3175">
              <a:solidFill>
                <a:schemeClr val="bg2">
                  <a:lumMod val="75000"/>
                </a:schemeClr>
              </a:solidFill>
            </a:ln>
          </p:spPr>
          <p:txBody>
            <a:bodyPr wrap="square" rtlCol="0">
              <a:spAutoFit/>
            </a:bodyPr>
            <a:lstStyle/>
            <a:p>
              <a:pPr algn="ctr">
                <a:spcAft>
                  <a:spcPts val="300"/>
                </a:spcAft>
              </a:pPr>
              <a:r>
                <a:rPr lang="en-US" b="1" dirty="0" smtClean="0">
                  <a:solidFill>
                    <a:schemeClr val="bg2">
                      <a:lumMod val="50000"/>
                    </a:schemeClr>
                  </a:solidFill>
                  <a:latin typeface="Century Gothic" panose="020B0502020202020204" pitchFamily="34" charset="0"/>
                </a:rPr>
                <a:t>Relative Green</a:t>
              </a:r>
            </a:p>
            <a:p>
              <a:pPr>
                <a:spcBef>
                  <a:spcPts val="100"/>
                </a:spcBef>
                <a:spcAft>
                  <a:spcPts val="100"/>
                </a:spcAft>
              </a:pPr>
              <a:r>
                <a:rPr lang="en-US" sz="1200" dirty="0" smtClean="0">
                  <a:solidFill>
                    <a:schemeClr val="bg2">
                      <a:lumMod val="50000"/>
                    </a:schemeClr>
                  </a:solidFill>
                  <a:latin typeface="Century Gothic" panose="020B0502020202020204" pitchFamily="34" charset="0"/>
                </a:rPr>
                <a:t>       -1 (Vegetation Loss)</a:t>
              </a:r>
            </a:p>
            <a:p>
              <a:pPr>
                <a:spcBef>
                  <a:spcPts val="100"/>
                </a:spcBef>
                <a:spcAft>
                  <a:spcPts val="100"/>
                </a:spcAft>
              </a:pPr>
              <a:r>
                <a:rPr lang="en-US" sz="1200" dirty="0" smtClean="0">
                  <a:solidFill>
                    <a:schemeClr val="bg2">
                      <a:lumMod val="50000"/>
                    </a:schemeClr>
                  </a:solidFill>
                  <a:latin typeface="Century Gothic" panose="020B0502020202020204" pitchFamily="34" charset="0"/>
                </a:rPr>
                <a:t>        0 (No Change)</a:t>
              </a:r>
            </a:p>
            <a:p>
              <a:pPr>
                <a:spcBef>
                  <a:spcPts val="100"/>
                </a:spcBef>
                <a:spcAft>
                  <a:spcPts val="100"/>
                </a:spcAft>
              </a:pPr>
              <a:r>
                <a:rPr lang="en-US" sz="1200" dirty="0" smtClean="0">
                  <a:solidFill>
                    <a:schemeClr val="bg2">
                      <a:lumMod val="50000"/>
                    </a:schemeClr>
                  </a:solidFill>
                  <a:latin typeface="Century Gothic" panose="020B0502020202020204" pitchFamily="34" charset="0"/>
                </a:rPr>
                <a:t>        1 (Vegetation Gain)</a:t>
              </a:r>
            </a:p>
          </p:txBody>
        </p:sp>
        <p:sp>
          <p:nvSpPr>
            <p:cNvPr id="18" name="Rectangle 17"/>
            <p:cNvSpPr/>
            <p:nvPr/>
          </p:nvSpPr>
          <p:spPr>
            <a:xfrm>
              <a:off x="3746485" y="5541118"/>
              <a:ext cx="169836" cy="129667"/>
            </a:xfrm>
            <a:prstGeom prst="rect">
              <a:avLst/>
            </a:prstGeom>
            <a:solidFill>
              <a:srgbClr val="00B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46485" y="5318236"/>
              <a:ext cx="169836" cy="139780"/>
            </a:xfrm>
            <a:prstGeom prst="rect">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46485" y="5103029"/>
              <a:ext cx="169836" cy="132106"/>
            </a:xfrm>
            <a:prstGeom prst="rect">
              <a:avLst/>
            </a:prstGeom>
            <a:solidFill>
              <a:srgbClr val="FF0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4217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4851</TotalTime>
  <Words>2790</Words>
  <Application>Microsoft Office PowerPoint</Application>
  <PresentationFormat>Widescreen</PresentationFormat>
  <Paragraphs>278</Paragraphs>
  <Slides>19</Slides>
  <Notes>19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 Math</vt:lpstr>
      <vt:lpstr>Century Gothic</vt:lpstr>
      <vt:lpstr>ESRI North</vt:lpstr>
      <vt:lpstr>Times New Roman</vt:lpstr>
      <vt:lpstr>Webdings</vt:lpstr>
      <vt:lpstr>Office Theme</vt:lpstr>
      <vt:lpstr>PowerPoint Presentation</vt:lpstr>
      <vt:lpstr>Outline</vt:lpstr>
      <vt:lpstr>Partners</vt:lpstr>
      <vt:lpstr>Community Concerns</vt:lpstr>
      <vt:lpstr>Study Area</vt:lpstr>
      <vt:lpstr>Objectives &amp; Satellites</vt:lpstr>
      <vt:lpstr>Google Earth Engine</vt:lpstr>
      <vt:lpstr>Normalized Difference Vegetation Index</vt:lpstr>
      <vt:lpstr>Relative Greenness Index</vt:lpstr>
      <vt:lpstr>Normalized Burn Ratio</vt:lpstr>
      <vt:lpstr>Desert Renewable Energy HCP, October 2016</vt:lpstr>
      <vt:lpstr>Methodology</vt:lpstr>
      <vt:lpstr>Methodology</vt:lpstr>
      <vt:lpstr>Results</vt:lpstr>
      <vt:lpstr>Results</vt:lpstr>
      <vt:lpstr>Errors &amp; Uncertainties</vt:lpstr>
      <vt:lpstr>Conclusions</vt:lpstr>
      <vt:lpstr>Future Work</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Johnson, Kimberly B. (LARC-E3)[SSAI DEVELOP]</cp:lastModifiedBy>
  <cp:revision>443</cp:revision>
  <dcterms:created xsi:type="dcterms:W3CDTF">2017-05-15T13:42:39Z</dcterms:created>
  <dcterms:modified xsi:type="dcterms:W3CDTF">2017-11-08T19:25:26Z</dcterms:modified>
</cp:coreProperties>
</file>