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yl Ann Winstead" initials="DAW"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3" autoAdjust="0"/>
    <p:restoredTop sz="94608" autoAdjust="0"/>
  </p:normalViewPr>
  <p:slideViewPr>
    <p:cSldViewPr snapToGrid="0">
      <p:cViewPr>
        <p:scale>
          <a:sx n="41" d="100"/>
          <a:sy n="41" d="100"/>
        </p:scale>
        <p:origin x="-1830" y="136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1131F-9732-4560-8103-01F53742D9C1}" type="datetimeFigureOut">
              <a:rPr lang="en-US" smtClean="0"/>
              <a:t>2/25/2016</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8EF04-C34D-4921-931D-E68B8D236CF5}" type="slidenum">
              <a:rPr lang="en-US" smtClean="0"/>
              <a:t>‹#›</a:t>
            </a:fld>
            <a:endParaRPr lang="en-US"/>
          </a:p>
        </p:txBody>
      </p:sp>
    </p:spTree>
    <p:extLst>
      <p:ext uri="{BB962C8B-B14F-4D97-AF65-F5344CB8AC3E}">
        <p14:creationId xmlns:p14="http://schemas.microsoft.com/office/powerpoint/2010/main" val="360486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Marshall Space Flight Center</a:t>
            </a:r>
            <a:endParaRPr lang="en-US" dirty="0"/>
          </a:p>
        </p:txBody>
      </p:sp>
      <p:sp>
        <p:nvSpPr>
          <p:cNvPr id="4" name="Text Placeholder 3"/>
          <p:cNvSpPr>
            <a:spLocks noGrp="1"/>
          </p:cNvSpPr>
          <p:nvPr>
            <p:ph type="body" sz="quarter" idx="11"/>
          </p:nvPr>
        </p:nvSpPr>
        <p:spPr/>
        <p:txBody>
          <a:bodyPr/>
          <a:lstStyle/>
          <a:p>
            <a:r>
              <a:rPr lang="en-US" dirty="0" smtClean="0"/>
              <a:t>Assessing Southern Pine </a:t>
            </a:r>
            <a:r>
              <a:rPr lang="en-US" smtClean="0"/>
              <a:t>Beetle epidemics </a:t>
            </a:r>
            <a:r>
              <a:rPr lang="en-US" dirty="0" smtClean="0"/>
              <a:t>in the Bankhead National </a:t>
            </a:r>
            <a:r>
              <a:rPr lang="en-US" smtClean="0"/>
              <a:t>Forest using </a:t>
            </a:r>
            <a:r>
              <a:rPr lang="en-US" dirty="0" smtClean="0"/>
              <a:t>NASA </a:t>
            </a:r>
            <a:r>
              <a:rPr lang="en-US" smtClean="0"/>
              <a:t>Earth observations</a:t>
            </a:r>
            <a:endParaRPr lang="en-US" dirty="0"/>
          </a:p>
        </p:txBody>
      </p:sp>
      <p:sp>
        <p:nvSpPr>
          <p:cNvPr id="5" name="Text Placeholder 4"/>
          <p:cNvSpPr>
            <a:spLocks noGrp="1"/>
          </p:cNvSpPr>
          <p:nvPr>
            <p:ph type="body" sz="quarter" idx="10"/>
          </p:nvPr>
        </p:nvSpPr>
        <p:spPr/>
        <p:txBody>
          <a:bodyPr/>
          <a:lstStyle/>
          <a:p>
            <a:r>
              <a:rPr lang="en-US" dirty="0" smtClean="0"/>
              <a:t>Alabama Ecological Forecasting</a:t>
            </a:r>
            <a:endParaRPr lang="en-US" dirty="0"/>
          </a:p>
        </p:txBody>
      </p:sp>
      <p:sp>
        <p:nvSpPr>
          <p:cNvPr id="10" name="Text Placeholder 16"/>
          <p:cNvSpPr txBox="1">
            <a:spLocks/>
          </p:cNvSpPr>
          <p:nvPr/>
        </p:nvSpPr>
        <p:spPr>
          <a:xfrm>
            <a:off x="11302410" y="33407146"/>
            <a:ext cx="6528385" cy="56163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dirty="0" smtClean="0"/>
              <a:t>United States Forest Service</a:t>
            </a:r>
          </a:p>
        </p:txBody>
      </p:sp>
      <p:sp>
        <p:nvSpPr>
          <p:cNvPr id="11" name="Text Placeholder 16"/>
          <p:cNvSpPr txBox="1">
            <a:spLocks/>
          </p:cNvSpPr>
          <p:nvPr/>
        </p:nvSpPr>
        <p:spPr>
          <a:xfrm>
            <a:off x="18344143" y="29007330"/>
            <a:ext cx="8229600" cy="346520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Dr. Jeffery </a:t>
            </a:r>
            <a:r>
              <a:rPr lang="en-US" b="1" dirty="0" err="1" smtClean="0"/>
              <a:t>Luvall</a:t>
            </a:r>
            <a:r>
              <a:rPr lang="en-US" b="1" dirty="0" smtClean="0"/>
              <a:t> </a:t>
            </a:r>
            <a:r>
              <a:rPr lang="en-US" dirty="0" smtClean="0"/>
              <a:t>- NASA at the National Space Science Technology Center</a:t>
            </a:r>
          </a:p>
          <a:p>
            <a:r>
              <a:rPr lang="en-US" b="1" dirty="0" smtClean="0"/>
              <a:t>Dr. Robert Griffin </a:t>
            </a:r>
            <a:r>
              <a:rPr lang="en-US" dirty="0" smtClean="0"/>
              <a:t>- University of Alabama in Huntsville</a:t>
            </a:r>
          </a:p>
          <a:p>
            <a:r>
              <a:rPr lang="en-US" b="1" dirty="0" smtClean="0"/>
              <a:t>Dave Casey</a:t>
            </a:r>
            <a:r>
              <a:rPr lang="en-US" dirty="0" smtClean="0"/>
              <a:t> – United States Forest Service</a:t>
            </a:r>
          </a:p>
          <a:p>
            <a:r>
              <a:rPr lang="en-US" b="1" dirty="0" smtClean="0"/>
              <a:t>Dr. John Nowak</a:t>
            </a:r>
            <a:r>
              <a:rPr lang="en-US" dirty="0" smtClean="0"/>
              <a:t> – United States Forest Service</a:t>
            </a:r>
          </a:p>
          <a:p>
            <a:r>
              <a:rPr lang="en-US" b="1" dirty="0" smtClean="0"/>
              <a:t>Dr. Chris </a:t>
            </a:r>
            <a:r>
              <a:rPr lang="en-US" b="1" dirty="0" err="1" smtClean="0"/>
              <a:t>Asaro</a:t>
            </a:r>
            <a:r>
              <a:rPr lang="en-US" dirty="0" smtClean="0"/>
              <a:t> – </a:t>
            </a:r>
            <a:r>
              <a:rPr lang="en-US" smtClean="0"/>
              <a:t>United States </a:t>
            </a:r>
            <a:r>
              <a:rPr lang="en-US" dirty="0" smtClean="0"/>
              <a:t>Forest Service</a:t>
            </a:r>
            <a:endParaRPr lang="en-US" b="1" dirty="0" smtClean="0"/>
          </a:p>
          <a:p>
            <a:r>
              <a:rPr lang="en-US" b="1" dirty="0" smtClean="0"/>
              <a:t>Tim Klug </a:t>
            </a:r>
            <a:r>
              <a:rPr lang="en-US" dirty="0" smtClean="0"/>
              <a:t>- University of Alabama in Huntsville Graduate Research Assistant</a:t>
            </a:r>
          </a:p>
          <a:p>
            <a:r>
              <a:rPr lang="en-US" b="1" dirty="0" smtClean="0"/>
              <a:t>Daryl Ann </a:t>
            </a:r>
            <a:r>
              <a:rPr lang="en-US" b="1" dirty="0" err="1" smtClean="0"/>
              <a:t>Winstead</a:t>
            </a:r>
            <a:r>
              <a:rPr lang="en-US" b="1" dirty="0" smtClean="0"/>
              <a:t> </a:t>
            </a:r>
            <a:r>
              <a:rPr lang="en-US" dirty="0" smtClean="0"/>
              <a:t>- NASA DEVELOP National Program</a:t>
            </a:r>
          </a:p>
          <a:p>
            <a:r>
              <a:rPr lang="en-US" b="1" dirty="0" smtClean="0"/>
              <a:t>Alabama Forestry Commission</a:t>
            </a:r>
          </a:p>
        </p:txBody>
      </p:sp>
      <p:sp>
        <p:nvSpPr>
          <p:cNvPr id="8" name="Text Placeholder 16"/>
          <p:cNvSpPr txBox="1">
            <a:spLocks/>
          </p:cNvSpPr>
          <p:nvPr/>
        </p:nvSpPr>
        <p:spPr>
          <a:xfrm>
            <a:off x="914401" y="24158489"/>
            <a:ext cx="16916400" cy="259673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TBD</a:t>
            </a:r>
          </a:p>
        </p:txBody>
      </p:sp>
      <p:sp>
        <p:nvSpPr>
          <p:cNvPr id="12" name="Text Placeholder 16"/>
          <p:cNvSpPr txBox="1">
            <a:spLocks/>
          </p:cNvSpPr>
          <p:nvPr/>
        </p:nvSpPr>
        <p:spPr>
          <a:xfrm>
            <a:off x="18288000" y="21198073"/>
            <a:ext cx="8229600" cy="914556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TBD</a:t>
            </a:r>
          </a:p>
        </p:txBody>
      </p:sp>
      <p:sp>
        <p:nvSpPr>
          <p:cNvPr id="6" name="Text Placeholder 16"/>
          <p:cNvSpPr txBox="1">
            <a:spLocks/>
          </p:cNvSpPr>
          <p:nvPr/>
        </p:nvSpPr>
        <p:spPr>
          <a:xfrm>
            <a:off x="914400" y="5948887"/>
            <a:ext cx="16916400" cy="567361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sz="2800" dirty="0"/>
          </a:p>
        </p:txBody>
      </p:sp>
      <p:sp>
        <p:nvSpPr>
          <p:cNvPr id="15" name="Text Placeholder 16"/>
          <p:cNvSpPr txBox="1">
            <a:spLocks/>
          </p:cNvSpPr>
          <p:nvPr/>
        </p:nvSpPr>
        <p:spPr>
          <a:xfrm>
            <a:off x="18288000" y="6013678"/>
            <a:ext cx="8229600" cy="310534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Map </a:t>
            </a:r>
            <a:r>
              <a:rPr lang="en-US" dirty="0" smtClean="0"/>
              <a:t>previous beetle infestations to determine areas affected by the Southern Pine Beetle (SPB)</a:t>
            </a:r>
            <a:endParaRPr lang="en-US" dirty="0"/>
          </a:p>
          <a:p>
            <a:pPr marL="347663" indent="-347663"/>
            <a:r>
              <a:rPr lang="en-US" b="1" dirty="0" smtClean="0">
                <a:solidFill>
                  <a:schemeClr val="accent1"/>
                </a:solidFill>
              </a:rPr>
              <a:t>Assess </a:t>
            </a:r>
            <a:r>
              <a:rPr lang="en-US" dirty="0" smtClean="0"/>
              <a:t>current and future susceptibility of SPB outbreaks to help determine where suppression efforts should be focused</a:t>
            </a:r>
            <a:endParaRPr lang="en-US" dirty="0"/>
          </a:p>
          <a:p>
            <a:pPr marL="347663" indent="-347663"/>
            <a:r>
              <a:rPr lang="en-US" b="1" dirty="0" smtClean="0">
                <a:solidFill>
                  <a:schemeClr val="accent1"/>
                </a:solidFill>
              </a:rPr>
              <a:t>Create </a:t>
            </a:r>
            <a:r>
              <a:rPr lang="en-US" dirty="0" smtClean="0"/>
              <a:t>a near real-time model to continually assess the ongoing risk of SPB outbreaks</a:t>
            </a:r>
            <a:endParaRPr lang="en-US" b="1" dirty="0" smtClean="0">
              <a:solidFill>
                <a:schemeClr val="accent1"/>
              </a:solidFill>
            </a:endParaRPr>
          </a:p>
        </p:txBody>
      </p:sp>
      <p:sp>
        <p:nvSpPr>
          <p:cNvPr id="16" name="TextBox 15"/>
          <p:cNvSpPr txBox="1"/>
          <p:nvPr/>
        </p:nvSpPr>
        <p:spPr>
          <a:xfrm>
            <a:off x="914401" y="5099860"/>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151637" y="509986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1" y="11390085"/>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911902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344143" y="1603209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397" y="23389048"/>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7999" y="2021597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151637" y="28132621"/>
            <a:ext cx="5823285"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8791442" y="31576889"/>
            <a:ext cx="462012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034749" y="28517341"/>
            <a:ext cx="4451683"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Ryan Schick (Project Lead), Maggi Klug, Kelsey Herndon, Leigh Sinclair</a:t>
            </a:r>
          </a:p>
          <a:p>
            <a:r>
              <a:rPr lang="en-US" sz="2400" dirty="0" smtClean="0"/>
              <a:t>NASA DEVELOP National Program at Marshall Space Flight Center</a:t>
            </a:r>
            <a:endParaRPr lang="en-US" sz="2400" dirty="0"/>
          </a:p>
        </p:txBody>
      </p:sp>
      <p:pic>
        <p:nvPicPr>
          <p:cNvPr id="1026" name="Picture 2" descr="C:\Users\baggetts\Downloads\IMG_07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958" y="29362646"/>
            <a:ext cx="6930572" cy="519792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 name="Picture 2" descr="https://upload.wikimedia.org/wikipedia/commons/thumb/3/30/ForestServiceLogoOfficial.svg/2000px-ForestServiceLogoOfficial.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6988" y="32472538"/>
            <a:ext cx="2192922" cy="24308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82891" y="16975535"/>
            <a:ext cx="2324839" cy="2246071"/>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49155" y="17279597"/>
            <a:ext cx="2424587" cy="198161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70413" y="16975534"/>
            <a:ext cx="2222018" cy="2455269"/>
          </a:xfrm>
          <a:prstGeom prst="rect">
            <a:avLst/>
          </a:prstGeom>
        </p:spPr>
      </p:pic>
      <p:sp>
        <p:nvSpPr>
          <p:cNvPr id="33" name="TextBox 32"/>
          <p:cNvSpPr txBox="1"/>
          <p:nvPr/>
        </p:nvSpPr>
        <p:spPr>
          <a:xfrm>
            <a:off x="18667699" y="19675484"/>
            <a:ext cx="1827445" cy="523220"/>
          </a:xfrm>
          <a:prstGeom prst="rect">
            <a:avLst/>
          </a:prstGeom>
          <a:noFill/>
        </p:spPr>
        <p:txBody>
          <a:bodyPr wrap="square" rtlCol="0">
            <a:spAutoFit/>
          </a:bodyPr>
          <a:lstStyle/>
          <a:p>
            <a:r>
              <a:rPr lang="en-US" sz="2800" dirty="0" smtClean="0"/>
              <a:t>STRM-V2</a:t>
            </a:r>
            <a:endParaRPr lang="en-US" sz="2800" dirty="0"/>
          </a:p>
        </p:txBody>
      </p:sp>
      <p:sp>
        <p:nvSpPr>
          <p:cNvPr id="34" name="TextBox 33"/>
          <p:cNvSpPr txBox="1"/>
          <p:nvPr/>
        </p:nvSpPr>
        <p:spPr>
          <a:xfrm>
            <a:off x="24452411" y="19675484"/>
            <a:ext cx="1818073" cy="523220"/>
          </a:xfrm>
          <a:prstGeom prst="rect">
            <a:avLst/>
          </a:prstGeom>
          <a:noFill/>
        </p:spPr>
        <p:txBody>
          <a:bodyPr wrap="square" rtlCol="0">
            <a:spAutoFit/>
          </a:bodyPr>
          <a:lstStyle/>
          <a:p>
            <a:r>
              <a:rPr lang="en-US" sz="2800" dirty="0" smtClean="0"/>
              <a:t>Landsat 8</a:t>
            </a:r>
            <a:endParaRPr lang="en-US" sz="2800" dirty="0"/>
          </a:p>
        </p:txBody>
      </p:sp>
      <p:sp>
        <p:nvSpPr>
          <p:cNvPr id="35" name="TextBox 34"/>
          <p:cNvSpPr txBox="1"/>
          <p:nvPr/>
        </p:nvSpPr>
        <p:spPr>
          <a:xfrm>
            <a:off x="21612042" y="19675484"/>
            <a:ext cx="1693799" cy="523220"/>
          </a:xfrm>
          <a:prstGeom prst="rect">
            <a:avLst/>
          </a:prstGeom>
          <a:noFill/>
        </p:spPr>
        <p:txBody>
          <a:bodyPr wrap="square" rtlCol="0">
            <a:spAutoFit/>
          </a:bodyPr>
          <a:lstStyle/>
          <a:p>
            <a:r>
              <a:rPr lang="en-US" sz="2800" dirty="0" smtClean="0"/>
              <a:t>Landsat 5</a:t>
            </a:r>
            <a:endParaRPr lang="en-US" sz="2800" dirty="0"/>
          </a:p>
        </p:txBody>
      </p:sp>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44143" y="10246119"/>
            <a:ext cx="8572541" cy="5204756"/>
          </a:xfrm>
          <a:prstGeom prst="rect">
            <a:avLst/>
          </a:prstGeom>
        </p:spPr>
      </p:pic>
      <p:sp>
        <p:nvSpPr>
          <p:cNvPr id="13" name="TextBox 12"/>
          <p:cNvSpPr txBox="1"/>
          <p:nvPr/>
        </p:nvSpPr>
        <p:spPr>
          <a:xfrm>
            <a:off x="625641" y="34560576"/>
            <a:ext cx="7267073" cy="400110"/>
          </a:xfrm>
          <a:prstGeom prst="rect">
            <a:avLst/>
          </a:prstGeom>
          <a:noFill/>
        </p:spPr>
        <p:txBody>
          <a:bodyPr wrap="square" rtlCol="0">
            <a:spAutoFit/>
          </a:bodyPr>
          <a:lstStyle/>
          <a:p>
            <a:r>
              <a:rPr lang="en-US" sz="2000" dirty="0" smtClean="0"/>
              <a:t>Right to left: Kelsey Herndon, Maggi Klug, Leigh Sinclair, Ryan Schick</a:t>
            </a:r>
            <a:endParaRPr lang="en-US" sz="2000" dirty="0"/>
          </a:p>
        </p:txBody>
      </p:sp>
      <p:grpSp>
        <p:nvGrpSpPr>
          <p:cNvPr id="55" name="Group 54"/>
          <p:cNvGrpSpPr/>
          <p:nvPr/>
        </p:nvGrpSpPr>
        <p:grpSpPr>
          <a:xfrm>
            <a:off x="914401" y="12036217"/>
            <a:ext cx="16647027" cy="1732283"/>
            <a:chOff x="679799" y="17681001"/>
            <a:chExt cx="16647027" cy="1732283"/>
          </a:xfrm>
        </p:grpSpPr>
        <p:sp>
          <p:nvSpPr>
            <p:cNvPr id="57" name="TextBox 56"/>
            <p:cNvSpPr txBox="1"/>
            <p:nvPr/>
          </p:nvSpPr>
          <p:spPr>
            <a:xfrm>
              <a:off x="1941666" y="17964961"/>
              <a:ext cx="14765184" cy="646331"/>
            </a:xfrm>
            <a:prstGeom prst="rect">
              <a:avLst/>
            </a:prstGeom>
            <a:noFill/>
          </p:spPr>
          <p:txBody>
            <a:bodyPr wrap="square" rtlCol="0">
              <a:spAutoFit/>
            </a:bodyPr>
            <a:lstStyle/>
            <a:p>
              <a:r>
                <a:rPr lang="en-US" sz="3600" b="1" dirty="0" smtClean="0">
                  <a:solidFill>
                    <a:schemeClr val="tx1">
                      <a:lumMod val="60000"/>
                      <a:lumOff val="40000"/>
                    </a:schemeClr>
                  </a:solidFill>
                  <a:latin typeface="+mj-lt"/>
                </a:rPr>
                <a:t>Historical Pine Beetle Coverage Map</a:t>
              </a:r>
              <a:endParaRPr lang="en-US" sz="3600" b="1" dirty="0">
                <a:solidFill>
                  <a:schemeClr val="tx1">
                    <a:lumMod val="60000"/>
                    <a:lumOff val="40000"/>
                  </a:schemeClr>
                </a:solidFill>
                <a:latin typeface="+mj-lt"/>
              </a:endParaRPr>
            </a:p>
          </p:txBody>
        </p:sp>
        <p:sp>
          <p:nvSpPr>
            <p:cNvPr id="59" name="TextBox 58"/>
            <p:cNvSpPr txBox="1"/>
            <p:nvPr/>
          </p:nvSpPr>
          <p:spPr>
            <a:xfrm>
              <a:off x="1941667" y="18582287"/>
              <a:ext cx="15385159" cy="830997"/>
            </a:xfrm>
            <a:prstGeom prst="rect">
              <a:avLst/>
            </a:prstGeom>
            <a:noFill/>
          </p:spPr>
          <p:txBody>
            <a:bodyPr wrap="square" rtlCol="0">
              <a:spAutoFit/>
            </a:bodyPr>
            <a:lstStyle/>
            <a:p>
              <a:pPr>
                <a:buClr>
                  <a:schemeClr val="accent1">
                    <a:lumMod val="60000"/>
                    <a:lumOff val="40000"/>
                  </a:schemeClr>
                </a:buClr>
              </a:pPr>
              <a:r>
                <a:rPr lang="en-US" sz="2400" b="1" dirty="0" smtClean="0">
                  <a:latin typeface="+mj-lt"/>
                </a:rPr>
                <a:t>NAIP and in-situ data </a:t>
              </a:r>
              <a:r>
                <a:rPr lang="en-US" sz="2400" dirty="0" smtClean="0">
                  <a:latin typeface="+mj-lt"/>
                </a:rPr>
                <a:t>[SPB locations] </a:t>
              </a:r>
              <a:r>
                <a:rPr lang="en-US" sz="2400" dirty="0" smtClean="0">
                  <a:solidFill>
                    <a:schemeClr val="accent1">
                      <a:lumMod val="40000"/>
                      <a:lumOff val="60000"/>
                    </a:schemeClr>
                  </a:solidFill>
                  <a:sym typeface="Wingdings 2" panose="05020102010507070707" pitchFamily="18" charset="2"/>
                </a:rPr>
                <a:t> </a:t>
              </a:r>
              <a:r>
                <a:rPr lang="en-US" sz="2400" b="1" dirty="0" smtClean="0">
                  <a:solidFill>
                    <a:schemeClr val="tx2"/>
                  </a:solidFill>
                  <a:latin typeface="+mj-lt"/>
                  <a:sym typeface="Wingdings 2" panose="05020102010507070707" pitchFamily="18" charset="2"/>
                </a:rPr>
                <a:t>Landsat 5 and 8 </a:t>
              </a:r>
              <a:r>
                <a:rPr lang="en-US" sz="2400" dirty="0" smtClean="0">
                  <a:solidFill>
                    <a:schemeClr val="tx2"/>
                  </a:solidFill>
                  <a:latin typeface="+mj-lt"/>
                  <a:sym typeface="Wingdings 2" panose="05020102010507070707" pitchFamily="18" charset="2"/>
                </a:rPr>
                <a:t>[Green Red Vegetation Index] </a:t>
              </a:r>
              <a:r>
                <a:rPr lang="en-US" sz="2400" dirty="0" smtClean="0">
                  <a:solidFill>
                    <a:schemeClr val="accent1">
                      <a:lumMod val="40000"/>
                      <a:lumOff val="60000"/>
                    </a:schemeClr>
                  </a:solidFill>
                  <a:sym typeface="Wingdings 2" panose="05020102010507070707" pitchFamily="18" charset="2"/>
                </a:rPr>
                <a:t> </a:t>
              </a:r>
              <a:r>
                <a:rPr lang="en-US" sz="2400" b="1" dirty="0" smtClean="0">
                  <a:solidFill>
                    <a:schemeClr val="tx2"/>
                  </a:solidFill>
                  <a:latin typeface="+mj-lt"/>
                  <a:sym typeface="Wingdings 2" panose="05020102010507070707" pitchFamily="18" charset="2"/>
                </a:rPr>
                <a:t>TRMM and GPM</a:t>
              </a:r>
              <a:r>
                <a:rPr lang="en-US" sz="2400" dirty="0" smtClean="0">
                  <a:solidFill>
                    <a:schemeClr val="tx2"/>
                  </a:solidFill>
                  <a:latin typeface="+mj-lt"/>
                  <a:sym typeface="Wingdings 2" panose="05020102010507070707" pitchFamily="18" charset="2"/>
                </a:rPr>
                <a:t> [Precipitation] </a:t>
              </a:r>
              <a:r>
                <a:rPr lang="en-US" sz="2400" dirty="0" smtClean="0">
                  <a:solidFill>
                    <a:schemeClr val="accent1">
                      <a:lumMod val="40000"/>
                      <a:lumOff val="60000"/>
                    </a:schemeClr>
                  </a:solidFill>
                  <a:sym typeface="Wingdings 2" panose="05020102010507070707" pitchFamily="18" charset="2"/>
                </a:rPr>
                <a:t> </a:t>
              </a:r>
              <a:r>
                <a:rPr lang="en-US" sz="2400" b="1" dirty="0" smtClean="0">
                  <a:solidFill>
                    <a:schemeClr val="tx2"/>
                  </a:solidFill>
                  <a:latin typeface="+mj-lt"/>
                  <a:sym typeface="Wingdings 2" panose="05020102010507070707" pitchFamily="18" charset="2"/>
                </a:rPr>
                <a:t>SRTM-v2 </a:t>
              </a:r>
              <a:r>
                <a:rPr lang="en-US" sz="2400" dirty="0" smtClean="0">
                  <a:solidFill>
                    <a:schemeClr val="tx2"/>
                  </a:solidFill>
                  <a:latin typeface="+mj-lt"/>
                  <a:sym typeface="Wingdings 2" panose="05020102010507070707" pitchFamily="18" charset="2"/>
                </a:rPr>
                <a:t>[Elevation and Slope]</a:t>
              </a:r>
              <a:r>
                <a:rPr lang="en-US" sz="2400" dirty="0" smtClean="0">
                  <a:latin typeface="+mj-lt"/>
                </a:rPr>
                <a:t> </a:t>
              </a:r>
              <a:endParaRPr lang="en-US" sz="2400" dirty="0">
                <a:latin typeface="+mj-lt"/>
              </a:endParaRPr>
            </a:p>
          </p:txBody>
        </p:sp>
        <p:sp>
          <p:nvSpPr>
            <p:cNvPr id="67" name="TextBox 66"/>
            <p:cNvSpPr txBox="1"/>
            <p:nvPr/>
          </p:nvSpPr>
          <p:spPr>
            <a:xfrm>
              <a:off x="679799" y="17681001"/>
              <a:ext cx="1261476" cy="1569660"/>
            </a:xfrm>
            <a:prstGeom prst="rect">
              <a:avLst/>
            </a:prstGeom>
            <a:noFill/>
          </p:spPr>
          <p:txBody>
            <a:bodyPr wrap="square" rtlCol="0">
              <a:spAutoFit/>
            </a:bodyPr>
            <a:lstStyle/>
            <a:p>
              <a:pPr algn="r"/>
              <a:r>
                <a:rPr lang="en-US" sz="9600" b="1" dirty="0" smtClean="0">
                  <a:solidFill>
                    <a:schemeClr val="accent1">
                      <a:lumMod val="40000"/>
                      <a:lumOff val="60000"/>
                    </a:schemeClr>
                  </a:solidFill>
                  <a:latin typeface="+mj-lt"/>
                </a:rPr>
                <a:t>1</a:t>
              </a:r>
              <a:endParaRPr lang="en-US" sz="9600" b="1" dirty="0">
                <a:solidFill>
                  <a:schemeClr val="accent1">
                    <a:lumMod val="40000"/>
                    <a:lumOff val="60000"/>
                  </a:schemeClr>
                </a:solidFill>
                <a:latin typeface="+mj-lt"/>
              </a:endParaRPr>
            </a:p>
          </p:txBody>
        </p:sp>
      </p:grpSp>
      <p:grpSp>
        <p:nvGrpSpPr>
          <p:cNvPr id="68" name="Group 67"/>
          <p:cNvGrpSpPr/>
          <p:nvPr/>
        </p:nvGrpSpPr>
        <p:grpSpPr>
          <a:xfrm>
            <a:off x="914401" y="13763845"/>
            <a:ext cx="16647027" cy="1732283"/>
            <a:chOff x="679799" y="17681001"/>
            <a:chExt cx="16647027" cy="1732283"/>
          </a:xfrm>
        </p:grpSpPr>
        <p:sp>
          <p:nvSpPr>
            <p:cNvPr id="69" name="TextBox 68"/>
            <p:cNvSpPr txBox="1"/>
            <p:nvPr/>
          </p:nvSpPr>
          <p:spPr>
            <a:xfrm>
              <a:off x="1941666" y="17964961"/>
              <a:ext cx="14765184" cy="646331"/>
            </a:xfrm>
            <a:prstGeom prst="rect">
              <a:avLst/>
            </a:prstGeom>
            <a:noFill/>
          </p:spPr>
          <p:txBody>
            <a:bodyPr wrap="square" rtlCol="0">
              <a:spAutoFit/>
            </a:bodyPr>
            <a:lstStyle/>
            <a:p>
              <a:r>
                <a:rPr lang="en-US" sz="3600" b="1" dirty="0" smtClean="0">
                  <a:solidFill>
                    <a:schemeClr val="tx1">
                      <a:lumMod val="60000"/>
                      <a:lumOff val="40000"/>
                    </a:schemeClr>
                  </a:solidFill>
                  <a:latin typeface="+mj-lt"/>
                </a:rPr>
                <a:t>Pine Beetle Prediction Map</a:t>
              </a:r>
              <a:endParaRPr lang="en-US" sz="3600" b="1" dirty="0">
                <a:solidFill>
                  <a:schemeClr val="tx1">
                    <a:lumMod val="60000"/>
                    <a:lumOff val="40000"/>
                  </a:schemeClr>
                </a:solidFill>
                <a:latin typeface="+mj-lt"/>
              </a:endParaRPr>
            </a:p>
          </p:txBody>
        </p:sp>
        <p:sp>
          <p:nvSpPr>
            <p:cNvPr id="74" name="TextBox 73"/>
            <p:cNvSpPr txBox="1"/>
            <p:nvPr/>
          </p:nvSpPr>
          <p:spPr>
            <a:xfrm>
              <a:off x="1941667" y="18582287"/>
              <a:ext cx="15385159" cy="830997"/>
            </a:xfrm>
            <a:prstGeom prst="rect">
              <a:avLst/>
            </a:prstGeom>
            <a:noFill/>
          </p:spPr>
          <p:txBody>
            <a:bodyPr wrap="square" rtlCol="0">
              <a:spAutoFit/>
            </a:bodyPr>
            <a:lstStyle/>
            <a:p>
              <a:pPr>
                <a:buClr>
                  <a:schemeClr val="accent1">
                    <a:lumMod val="60000"/>
                    <a:lumOff val="40000"/>
                  </a:schemeClr>
                </a:buClr>
              </a:pPr>
              <a:r>
                <a:rPr lang="en-US" sz="2400" b="1" dirty="0" smtClean="0">
                  <a:latin typeface="+mj-lt"/>
                </a:rPr>
                <a:t>In-situ data </a:t>
              </a:r>
              <a:r>
                <a:rPr lang="en-US" sz="2400" dirty="0" smtClean="0">
                  <a:latin typeface="+mj-lt"/>
                </a:rPr>
                <a:t>[SPB locations] </a:t>
              </a:r>
              <a:r>
                <a:rPr lang="en-US" sz="2400" dirty="0" smtClean="0">
                  <a:solidFill>
                    <a:schemeClr val="accent1">
                      <a:lumMod val="40000"/>
                      <a:lumOff val="60000"/>
                    </a:schemeClr>
                  </a:solidFill>
                  <a:sym typeface="Wingdings 2" panose="05020102010507070707" pitchFamily="18" charset="2"/>
                </a:rPr>
                <a:t> </a:t>
              </a:r>
              <a:r>
                <a:rPr lang="en-US" sz="2400" b="1" dirty="0" smtClean="0">
                  <a:latin typeface="+mj-lt"/>
                </a:rPr>
                <a:t>SPB outbreak thresholds </a:t>
              </a:r>
              <a:r>
                <a:rPr lang="en-US" sz="2400" dirty="0" smtClean="0">
                  <a:latin typeface="+mj-lt"/>
                </a:rPr>
                <a:t>[Green Red Vegetation Index, Elevation, Slope, etc.] </a:t>
              </a:r>
              <a:r>
                <a:rPr lang="en-US" sz="2400" dirty="0" smtClean="0">
                  <a:solidFill>
                    <a:schemeClr val="accent1">
                      <a:lumMod val="40000"/>
                      <a:lumOff val="60000"/>
                    </a:schemeClr>
                  </a:solidFill>
                  <a:sym typeface="Wingdings 2" panose="05020102010507070707" pitchFamily="18" charset="2"/>
                </a:rPr>
                <a:t>  </a:t>
              </a:r>
              <a:r>
                <a:rPr lang="en-US" sz="2400" b="1" dirty="0" smtClean="0">
                  <a:latin typeface="+mj-lt"/>
                  <a:sym typeface="Wingdings 2" panose="05020102010507070707" pitchFamily="18" charset="2"/>
                </a:rPr>
                <a:t>Princeton University Maximum Entropy Model</a:t>
              </a:r>
              <a:endParaRPr lang="en-US" sz="2400" dirty="0">
                <a:latin typeface="+mj-lt"/>
              </a:endParaRPr>
            </a:p>
          </p:txBody>
        </p:sp>
        <p:sp>
          <p:nvSpPr>
            <p:cNvPr id="78" name="TextBox 77"/>
            <p:cNvSpPr txBox="1"/>
            <p:nvPr/>
          </p:nvSpPr>
          <p:spPr>
            <a:xfrm>
              <a:off x="679799" y="17681001"/>
              <a:ext cx="1261476" cy="1569660"/>
            </a:xfrm>
            <a:prstGeom prst="rect">
              <a:avLst/>
            </a:prstGeom>
            <a:noFill/>
          </p:spPr>
          <p:txBody>
            <a:bodyPr wrap="square" rtlCol="0">
              <a:spAutoFit/>
            </a:bodyPr>
            <a:lstStyle/>
            <a:p>
              <a:pPr algn="r"/>
              <a:r>
                <a:rPr lang="en-US" sz="9600" b="1" dirty="0">
                  <a:solidFill>
                    <a:schemeClr val="accent1">
                      <a:lumMod val="40000"/>
                      <a:lumOff val="60000"/>
                    </a:schemeClr>
                  </a:solidFill>
                  <a:latin typeface="+mj-lt"/>
                </a:rPr>
                <a:t>2</a:t>
              </a:r>
            </a:p>
          </p:txBody>
        </p:sp>
      </p:grpSp>
      <p:grpSp>
        <p:nvGrpSpPr>
          <p:cNvPr id="81" name="Group 80"/>
          <p:cNvGrpSpPr/>
          <p:nvPr/>
        </p:nvGrpSpPr>
        <p:grpSpPr>
          <a:xfrm>
            <a:off x="914400" y="15658751"/>
            <a:ext cx="16647027" cy="1732283"/>
            <a:chOff x="679799" y="17681001"/>
            <a:chExt cx="16647027" cy="1732283"/>
          </a:xfrm>
        </p:grpSpPr>
        <p:sp>
          <p:nvSpPr>
            <p:cNvPr id="82" name="TextBox 81"/>
            <p:cNvSpPr txBox="1"/>
            <p:nvPr/>
          </p:nvSpPr>
          <p:spPr>
            <a:xfrm>
              <a:off x="1941666" y="17964961"/>
              <a:ext cx="14765184" cy="646331"/>
            </a:xfrm>
            <a:prstGeom prst="rect">
              <a:avLst/>
            </a:prstGeom>
            <a:noFill/>
          </p:spPr>
          <p:txBody>
            <a:bodyPr wrap="square" rtlCol="0">
              <a:spAutoFit/>
            </a:bodyPr>
            <a:lstStyle/>
            <a:p>
              <a:r>
                <a:rPr lang="en-US" sz="3600" b="1" dirty="0" smtClean="0">
                  <a:solidFill>
                    <a:schemeClr val="tx1">
                      <a:lumMod val="60000"/>
                      <a:lumOff val="40000"/>
                    </a:schemeClr>
                  </a:solidFill>
                  <a:latin typeface="+mj-lt"/>
                </a:rPr>
                <a:t>Near Real-Time Pine Beetle Susceptibility Map</a:t>
              </a:r>
              <a:endParaRPr lang="en-US" sz="3600" b="1" dirty="0">
                <a:solidFill>
                  <a:schemeClr val="tx1">
                    <a:lumMod val="60000"/>
                    <a:lumOff val="40000"/>
                  </a:schemeClr>
                </a:solidFill>
                <a:latin typeface="+mj-lt"/>
              </a:endParaRPr>
            </a:p>
          </p:txBody>
        </p:sp>
        <p:sp>
          <p:nvSpPr>
            <p:cNvPr id="83" name="TextBox 82"/>
            <p:cNvSpPr txBox="1"/>
            <p:nvPr/>
          </p:nvSpPr>
          <p:spPr>
            <a:xfrm>
              <a:off x="1941667" y="18582287"/>
              <a:ext cx="15385159" cy="830997"/>
            </a:xfrm>
            <a:prstGeom prst="rect">
              <a:avLst/>
            </a:prstGeom>
            <a:noFill/>
          </p:spPr>
          <p:txBody>
            <a:bodyPr wrap="square" rtlCol="0">
              <a:spAutoFit/>
            </a:bodyPr>
            <a:lstStyle/>
            <a:p>
              <a:pPr>
                <a:buClr>
                  <a:schemeClr val="accent1">
                    <a:lumMod val="60000"/>
                    <a:lumOff val="40000"/>
                  </a:schemeClr>
                </a:buClr>
              </a:pPr>
              <a:r>
                <a:rPr lang="en-US" sz="2400" b="1" dirty="0" smtClean="0">
                  <a:latin typeface="+mj-lt"/>
                </a:rPr>
                <a:t>Landsat 8 </a:t>
              </a:r>
              <a:r>
                <a:rPr lang="en-US" sz="2400" dirty="0" smtClean="0">
                  <a:latin typeface="+mj-lt"/>
                </a:rPr>
                <a:t>[Green Red Vegetation Index] </a:t>
              </a:r>
              <a:r>
                <a:rPr lang="en-US" sz="2400" dirty="0" smtClean="0">
                  <a:solidFill>
                    <a:schemeClr val="accent1">
                      <a:lumMod val="40000"/>
                      <a:lumOff val="60000"/>
                    </a:schemeClr>
                  </a:solidFill>
                  <a:sym typeface="Wingdings 2" panose="05020102010507070707" pitchFamily="18" charset="2"/>
                </a:rPr>
                <a:t> </a:t>
              </a:r>
              <a:r>
                <a:rPr lang="en-US" sz="2400" b="1" dirty="0" smtClean="0">
                  <a:solidFill>
                    <a:schemeClr val="tx2"/>
                  </a:solidFill>
                  <a:latin typeface="+mj-lt"/>
                  <a:sym typeface="Wingdings 2" panose="05020102010507070707" pitchFamily="18" charset="2"/>
                </a:rPr>
                <a:t>GPM</a:t>
              </a:r>
              <a:r>
                <a:rPr lang="en-US" sz="2400" dirty="0" smtClean="0">
                  <a:solidFill>
                    <a:schemeClr val="tx2"/>
                  </a:solidFill>
                  <a:latin typeface="+mj-lt"/>
                  <a:sym typeface="Wingdings 2" panose="05020102010507070707" pitchFamily="18" charset="2"/>
                </a:rPr>
                <a:t> [ precipitation] </a:t>
              </a:r>
              <a:r>
                <a:rPr lang="en-US" sz="2400" dirty="0" smtClean="0">
                  <a:solidFill>
                    <a:schemeClr val="accent1">
                      <a:lumMod val="40000"/>
                      <a:lumOff val="60000"/>
                    </a:schemeClr>
                  </a:solidFill>
                  <a:sym typeface="Wingdings 2" panose="05020102010507070707" pitchFamily="18" charset="2"/>
                </a:rPr>
                <a:t> </a:t>
              </a:r>
              <a:r>
                <a:rPr lang="en-US" sz="2400" b="1" dirty="0" smtClean="0">
                  <a:solidFill>
                    <a:schemeClr val="tx2"/>
                  </a:solidFill>
                  <a:latin typeface="+mj-lt"/>
                  <a:sym typeface="Wingdings 2" panose="05020102010507070707" pitchFamily="18" charset="2"/>
                </a:rPr>
                <a:t>SRTM-v2</a:t>
              </a:r>
              <a:r>
                <a:rPr lang="en-US" sz="2400" dirty="0" smtClean="0">
                  <a:solidFill>
                    <a:schemeClr val="tx2"/>
                  </a:solidFill>
                  <a:latin typeface="+mj-lt"/>
                  <a:sym typeface="Wingdings 2" panose="05020102010507070707" pitchFamily="18" charset="2"/>
                </a:rPr>
                <a:t> [ Elevation and slope]</a:t>
              </a:r>
              <a:r>
                <a:rPr lang="en-US" sz="2400" dirty="0" smtClean="0">
                  <a:solidFill>
                    <a:schemeClr val="accent1">
                      <a:lumMod val="40000"/>
                      <a:lumOff val="60000"/>
                    </a:schemeClr>
                  </a:solidFill>
                  <a:sym typeface="Wingdings 2" panose="05020102010507070707" pitchFamily="18" charset="2"/>
                </a:rPr>
                <a:t> </a:t>
              </a:r>
              <a:r>
                <a:rPr lang="en-US" sz="2400" dirty="0">
                  <a:solidFill>
                    <a:schemeClr val="accent1">
                      <a:lumMod val="40000"/>
                      <a:lumOff val="60000"/>
                    </a:schemeClr>
                  </a:solidFill>
                  <a:sym typeface="Wingdings 2" panose="05020102010507070707" pitchFamily="18" charset="2"/>
                </a:rPr>
                <a:t> </a:t>
              </a:r>
              <a:r>
                <a:rPr lang="en-US" sz="2400" b="1" dirty="0" smtClean="0">
                  <a:solidFill>
                    <a:schemeClr val="tx2"/>
                  </a:solidFill>
                  <a:latin typeface="+mj-lt"/>
                  <a:sym typeface="Wingdings 2" panose="05020102010507070707" pitchFamily="18" charset="2"/>
                </a:rPr>
                <a:t>Python</a:t>
              </a:r>
              <a:r>
                <a:rPr lang="en-US" sz="2400" dirty="0" smtClean="0">
                  <a:latin typeface="+mj-lt"/>
                </a:rPr>
                <a:t> </a:t>
              </a:r>
              <a:endParaRPr lang="en-US" sz="2400" dirty="0">
                <a:latin typeface="+mj-lt"/>
              </a:endParaRPr>
            </a:p>
          </p:txBody>
        </p:sp>
        <p:sp>
          <p:nvSpPr>
            <p:cNvPr id="84" name="TextBox 83"/>
            <p:cNvSpPr txBox="1"/>
            <p:nvPr/>
          </p:nvSpPr>
          <p:spPr>
            <a:xfrm>
              <a:off x="679799" y="17681001"/>
              <a:ext cx="1261476" cy="1569660"/>
            </a:xfrm>
            <a:prstGeom prst="rect">
              <a:avLst/>
            </a:prstGeom>
            <a:noFill/>
          </p:spPr>
          <p:txBody>
            <a:bodyPr wrap="square" rtlCol="0">
              <a:spAutoFit/>
            </a:bodyPr>
            <a:lstStyle/>
            <a:p>
              <a:pPr algn="r"/>
              <a:r>
                <a:rPr lang="en-US" sz="9600" b="1" dirty="0" smtClean="0">
                  <a:solidFill>
                    <a:schemeClr val="accent1">
                      <a:lumMod val="40000"/>
                      <a:lumOff val="60000"/>
                    </a:schemeClr>
                  </a:solidFill>
                  <a:latin typeface="+mj-lt"/>
                </a:rPr>
                <a:t>3</a:t>
              </a:r>
              <a:endParaRPr lang="en-US" sz="9600" b="1" dirty="0">
                <a:solidFill>
                  <a:schemeClr val="accent1">
                    <a:lumMod val="40000"/>
                    <a:lumOff val="60000"/>
                  </a:schemeClr>
                </a:solidFill>
                <a:latin typeface="+mj-lt"/>
              </a:endParaRPr>
            </a:p>
          </p:txBody>
        </p:sp>
      </p:grpSp>
      <p:sp>
        <p:nvSpPr>
          <p:cNvPr id="85" name="Rounded Rectangle 84"/>
          <p:cNvSpPr/>
          <p:nvPr/>
        </p:nvSpPr>
        <p:spPr>
          <a:xfrm>
            <a:off x="3645759" y="19393510"/>
            <a:ext cx="2208714" cy="105668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Landsat 8</a:t>
            </a:r>
            <a:endParaRPr lang="en-US" sz="3200" b="1" dirty="0">
              <a:solidFill>
                <a:schemeClr val="tx1"/>
              </a:solidFill>
            </a:endParaRPr>
          </a:p>
        </p:txBody>
      </p:sp>
      <p:cxnSp>
        <p:nvCxnSpPr>
          <p:cNvPr id="86" name="Straight Arrow Connector 85"/>
          <p:cNvCxnSpPr/>
          <p:nvPr/>
        </p:nvCxnSpPr>
        <p:spPr>
          <a:xfrm>
            <a:off x="5606713" y="19922007"/>
            <a:ext cx="1155033" cy="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Rounded Rectangle 86"/>
          <p:cNvSpPr/>
          <p:nvPr/>
        </p:nvSpPr>
        <p:spPr>
          <a:xfrm>
            <a:off x="6761746" y="17624296"/>
            <a:ext cx="4111623" cy="459542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solidFill>
              </a:rPr>
              <a:t>Surface Temperature</a:t>
            </a:r>
          </a:p>
          <a:p>
            <a:pPr algn="ctr"/>
            <a:r>
              <a:rPr lang="en-US" sz="2800" b="1" dirty="0" smtClean="0">
                <a:solidFill>
                  <a:schemeClr val="tx2"/>
                </a:solidFill>
              </a:rPr>
              <a:t>Min. Temperature</a:t>
            </a:r>
          </a:p>
          <a:p>
            <a:pPr algn="ctr"/>
            <a:r>
              <a:rPr lang="en-US" sz="2800" b="1" dirty="0" smtClean="0">
                <a:solidFill>
                  <a:schemeClr val="tx2"/>
                </a:solidFill>
              </a:rPr>
              <a:t>Max. Temperature</a:t>
            </a:r>
          </a:p>
          <a:p>
            <a:pPr algn="ctr"/>
            <a:r>
              <a:rPr lang="en-US" sz="2800" b="1" dirty="0" smtClean="0">
                <a:solidFill>
                  <a:schemeClr val="tx2"/>
                </a:solidFill>
              </a:rPr>
              <a:t>Mean Temperature</a:t>
            </a:r>
          </a:p>
          <a:p>
            <a:pPr algn="ctr"/>
            <a:r>
              <a:rPr lang="en-US" sz="2800" b="1" dirty="0" smtClean="0">
                <a:solidFill>
                  <a:schemeClr val="tx2"/>
                </a:solidFill>
              </a:rPr>
              <a:t>NDVI</a:t>
            </a:r>
          </a:p>
          <a:p>
            <a:pPr algn="ctr"/>
            <a:r>
              <a:rPr lang="en-US" sz="2800" b="1" dirty="0" smtClean="0">
                <a:solidFill>
                  <a:schemeClr val="tx2"/>
                </a:solidFill>
              </a:rPr>
              <a:t>GRVI</a:t>
            </a:r>
          </a:p>
          <a:p>
            <a:pPr algn="ctr"/>
            <a:r>
              <a:rPr lang="en-US" sz="2800" b="1" dirty="0" smtClean="0">
                <a:solidFill>
                  <a:schemeClr val="tx2"/>
                </a:solidFill>
              </a:rPr>
              <a:t>Tree Species</a:t>
            </a:r>
          </a:p>
          <a:p>
            <a:pPr algn="ctr"/>
            <a:r>
              <a:rPr lang="en-US" sz="2800" b="1" dirty="0" smtClean="0">
                <a:solidFill>
                  <a:schemeClr val="tx2"/>
                </a:solidFill>
              </a:rPr>
              <a:t>Elevation</a:t>
            </a:r>
          </a:p>
          <a:p>
            <a:pPr algn="ctr"/>
            <a:r>
              <a:rPr lang="en-US" sz="2800" b="1" dirty="0" smtClean="0">
                <a:solidFill>
                  <a:schemeClr val="tx2"/>
                </a:solidFill>
              </a:rPr>
              <a:t>Slope</a:t>
            </a:r>
          </a:p>
          <a:p>
            <a:pPr algn="ctr"/>
            <a:r>
              <a:rPr lang="en-US" sz="2800" b="1" dirty="0" smtClean="0">
                <a:solidFill>
                  <a:schemeClr val="tx2"/>
                </a:solidFill>
              </a:rPr>
              <a:t>Aspect</a:t>
            </a:r>
          </a:p>
        </p:txBody>
      </p:sp>
      <p:sp>
        <p:nvSpPr>
          <p:cNvPr id="88" name="Rounded Rectangle 87"/>
          <p:cNvSpPr/>
          <p:nvPr/>
        </p:nvSpPr>
        <p:spPr>
          <a:xfrm>
            <a:off x="11725103" y="19045111"/>
            <a:ext cx="1990897" cy="175379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solidFill>
              </a:rPr>
              <a:t>Fuzzy Logic Model</a:t>
            </a:r>
            <a:endParaRPr lang="en-US" sz="2800" b="1" dirty="0">
              <a:solidFill>
                <a:schemeClr val="tx2"/>
              </a:solidFill>
            </a:endParaRPr>
          </a:p>
        </p:txBody>
      </p:sp>
      <p:sp>
        <p:nvSpPr>
          <p:cNvPr id="89" name="Left Brace 88"/>
          <p:cNvSpPr/>
          <p:nvPr/>
        </p:nvSpPr>
        <p:spPr>
          <a:xfrm>
            <a:off x="2875547" y="17391034"/>
            <a:ext cx="770212" cy="5180208"/>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0" name="Straight Arrow Connector 89"/>
          <p:cNvCxnSpPr/>
          <p:nvPr/>
        </p:nvCxnSpPr>
        <p:spPr>
          <a:xfrm>
            <a:off x="10570070" y="19921851"/>
            <a:ext cx="1155033" cy="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14566602" y="17914679"/>
            <a:ext cx="3195723" cy="413291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Near Real-Time Southern Pine Beetle Susceptibility Model</a:t>
            </a:r>
            <a:endParaRPr lang="en-US" sz="3600" b="1" dirty="0">
              <a:solidFill>
                <a:schemeClr val="tx1"/>
              </a:solidFill>
            </a:endParaRPr>
          </a:p>
        </p:txBody>
      </p:sp>
      <p:cxnSp>
        <p:nvCxnSpPr>
          <p:cNvPr id="92" name="Straight Arrow Connector 91"/>
          <p:cNvCxnSpPr/>
          <p:nvPr/>
        </p:nvCxnSpPr>
        <p:spPr>
          <a:xfrm>
            <a:off x="13411569" y="19921851"/>
            <a:ext cx="1155033" cy="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435407" y="18764203"/>
            <a:ext cx="1115370" cy="2433870"/>
          </a:xfrm>
          <a:prstGeom prst="rect">
            <a:avLst/>
          </a:prstGeom>
          <a:noFill/>
        </p:spPr>
        <p:txBody>
          <a:bodyPr vert="vert270" wrap="square" rtlCol="0">
            <a:spAutoFit/>
          </a:bodyPr>
          <a:lstStyle/>
          <a:p>
            <a:r>
              <a:rPr lang="en-US" b="1" dirty="0" smtClean="0">
                <a:solidFill>
                  <a:schemeClr val="accent1"/>
                </a:solidFill>
              </a:rPr>
              <a:t>Python</a:t>
            </a:r>
            <a:endParaRPr lang="en-US" b="1" dirty="0">
              <a:solidFill>
                <a:schemeClr val="accent1"/>
              </a:solidFill>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1838</TotalTime>
  <Words>333</Words>
  <Application>Microsoft Office PowerPoint</Application>
  <PresentationFormat>Custom</PresentationFormat>
  <Paragraphs>56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William Schick</cp:lastModifiedBy>
  <cp:revision>121</cp:revision>
  <dcterms:created xsi:type="dcterms:W3CDTF">2015-06-02T14:58:58Z</dcterms:created>
  <dcterms:modified xsi:type="dcterms:W3CDTF">2016-02-25T15:04:59Z</dcterms:modified>
</cp:coreProperties>
</file>