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5" r:id="rId2"/>
    <p:sldId id="285" r:id="rId3"/>
    <p:sldId id="290" r:id="rId4"/>
    <p:sldId id="286" r:id="rId5"/>
    <p:sldId id="294" r:id="rId6"/>
    <p:sldId id="287" r:id="rId7"/>
    <p:sldId id="293" r:id="rId8"/>
    <p:sldId id="288" r:id="rId9"/>
    <p:sldId id="289" r:id="rId10"/>
    <p:sldId id="277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01A"/>
    <a:srgbClr val="1A601C"/>
    <a:srgbClr val="427A45"/>
    <a:srgbClr val="E9A149"/>
    <a:srgbClr val="FFFFFF"/>
    <a:srgbClr val="333333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1" autoAdjust="0"/>
    <p:restoredTop sz="94660"/>
  </p:normalViewPr>
  <p:slideViewPr>
    <p:cSldViewPr snapToGrid="0">
      <p:cViewPr>
        <p:scale>
          <a:sx n="80" d="100"/>
          <a:sy n="80" d="100"/>
        </p:scale>
        <p:origin x="-124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07/02/2015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 Layer</a:t>
            </a:r>
            <a:r>
              <a:rPr lang="en-US" baseline="0" dirty="0" smtClean="0"/>
              <a:t> Credits: ESRI, HERE, </a:t>
            </a:r>
            <a:r>
              <a:rPr lang="en-US" baseline="0" dirty="0" err="1" smtClean="0"/>
              <a:t>DeLorme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MapmyIndia</a:t>
            </a:r>
            <a:r>
              <a:rPr lang="en-US" baseline="0" dirty="0" smtClean="0"/>
              <a:t>,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© </a:t>
            </a:r>
            <a:r>
              <a:rPr lang="en-US" baseline="0" dirty="0" err="1" smtClean="0"/>
              <a:t>OpenStreetMap</a:t>
            </a:r>
            <a:r>
              <a:rPr lang="en-US" baseline="0" dirty="0" smtClean="0"/>
              <a:t> contributors, and the GIS user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6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</a:t>
            </a:r>
            <a:r>
              <a:rPr lang="en-US" baseline="0" dirty="0" smtClean="0"/>
              <a:t> Water for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8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</a:t>
            </a:r>
            <a:r>
              <a:rPr lang="en-US" baseline="0" dirty="0" smtClean="0"/>
              <a:t> Water for People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23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</a:t>
            </a:r>
            <a:r>
              <a:rPr lang="en-US" baseline="0" dirty="0" smtClean="0"/>
              <a:t> Water for People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62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Methodology still needing to be finished</a:t>
            </a:r>
          </a:p>
          <a:p>
            <a:endParaRPr lang="en-US" baseline="0" dirty="0" smtClean="0"/>
          </a:p>
          <a:p>
            <a:r>
              <a:rPr lang="en-US" dirty="0" smtClean="0"/>
              <a:t>Analysis of this project was conducted using remotely sensed data from NASA’s Earth Observation Systems (EOS) as input for the hydrological NASA/OU CREST 2.0 model.</a:t>
            </a:r>
          </a:p>
          <a:p>
            <a:r>
              <a:rPr lang="en-US" dirty="0" smtClean="0"/>
              <a:t>The CREST model required datasets for the study area encompassing precipitation data, DEM, FDR, FAC and potential evapotranspiration (PET) data.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4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</a:t>
            </a:r>
            <a:r>
              <a:rPr lang="en-US" dirty="0" err="1" smtClean="0"/>
              <a:t>DEVELOPedia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07/02/2015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1426464"/>
            <a:ext cx="7772400" cy="1627632"/>
          </a:xfrm>
        </p:spPr>
        <p:txBody>
          <a:bodyPr/>
          <a:lstStyle/>
          <a:p>
            <a:r>
              <a:rPr lang="en-US" dirty="0" smtClean="0"/>
              <a:t>Peru Disasters 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William Wilson (Project Lead)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Grant Bloomer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Allison Daniel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Anthony </a:t>
            </a:r>
            <a:r>
              <a:rPr lang="en-US" dirty="0" err="1" smtClean="0"/>
              <a:t>Donzella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Josh </a:t>
            </a:r>
            <a:r>
              <a:rPr lang="en-US" dirty="0" err="1" smtClean="0"/>
              <a:t>Hammes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914400" y="3662172"/>
            <a:ext cx="7206018" cy="65052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Identifying and mapping flood prone regions in the La Libertad Region of Peru using NASA’s Earth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Dr. DeWayne Cecil, (Global Science and Technology, Inc.)</a:t>
            </a:r>
          </a:p>
          <a:p>
            <a:r>
              <a:rPr lang="en-US" sz="1600" dirty="0" smtClean="0"/>
              <a:t>Dr. Kenton Ross, (NASA DEVELOP/Langley Research Center)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1205" y="2830110"/>
            <a:ext cx="8051583" cy="704088"/>
          </a:xfrm>
        </p:spPr>
        <p:txBody>
          <a:bodyPr>
            <a:noAutofit/>
          </a:bodyPr>
          <a:lstStyle/>
          <a:p>
            <a:r>
              <a:rPr lang="en-US" sz="1600" dirty="0" smtClean="0"/>
              <a:t>Mark </a:t>
            </a:r>
            <a:r>
              <a:rPr lang="en-US" sz="1600" dirty="0" err="1" smtClean="0"/>
              <a:t>Duey</a:t>
            </a:r>
            <a:r>
              <a:rPr lang="en-US" sz="1600" dirty="0"/>
              <a:t> </a:t>
            </a:r>
            <a:r>
              <a:rPr lang="en-US" sz="1600" dirty="0" smtClean="0"/>
              <a:t>and Francisco Soto, Water for People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Miguel Angel </a:t>
            </a:r>
            <a:r>
              <a:rPr lang="en-US" sz="1600" dirty="0" err="1" smtClean="0"/>
              <a:t>Saldarriaga</a:t>
            </a:r>
            <a:r>
              <a:rPr lang="en-US" sz="1600" dirty="0" smtClean="0"/>
              <a:t> </a:t>
            </a:r>
            <a:r>
              <a:rPr lang="en-US" sz="1600" dirty="0" err="1" smtClean="0"/>
              <a:t>Jiran</a:t>
            </a:r>
            <a:r>
              <a:rPr lang="en-US" sz="1600" dirty="0" smtClean="0"/>
              <a:t>, </a:t>
            </a:r>
            <a:r>
              <a:rPr lang="en-US" sz="1600" dirty="0" err="1" smtClean="0"/>
              <a:t>Instituto</a:t>
            </a:r>
            <a:r>
              <a:rPr lang="en-US" sz="1600" dirty="0" smtClean="0"/>
              <a:t> Nacional de </a:t>
            </a:r>
            <a:r>
              <a:rPr lang="en-US" sz="1600" dirty="0" err="1" smtClean="0"/>
              <a:t>Defensa</a:t>
            </a:r>
            <a:r>
              <a:rPr lang="en-US" sz="1600" dirty="0" smtClean="0"/>
              <a:t> Civil del Peru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9777" y="4188890"/>
            <a:ext cx="7898423" cy="204046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Lance </a:t>
            </a:r>
            <a:r>
              <a:rPr lang="en-US" sz="4000" dirty="0"/>
              <a:t>Watkins, </a:t>
            </a:r>
            <a:r>
              <a:rPr lang="en-US" sz="4000" dirty="0" smtClean="0"/>
              <a:t>Geoinformatics Team (NASA DEVELOP)</a:t>
            </a:r>
          </a:p>
          <a:p>
            <a:pPr>
              <a:lnSpc>
                <a:spcPct val="100000"/>
              </a:lnSpc>
            </a:pPr>
            <a:r>
              <a:rPr lang="en-US" sz="4000" dirty="0" smtClean="0"/>
              <a:t>Jordan Bates, Center Lead (NASA DEVELOP WC)</a:t>
            </a:r>
            <a:endParaRPr lang="en-US" sz="4000" dirty="0"/>
          </a:p>
          <a:p>
            <a:pPr>
              <a:lnSpc>
                <a:spcPct val="100000"/>
              </a:lnSpc>
            </a:pPr>
            <a:r>
              <a:rPr lang="en-US" sz="4000" dirty="0" smtClean="0"/>
              <a:t>Ms. Melanie </a:t>
            </a:r>
            <a:r>
              <a:rPr lang="en-US" sz="4000" dirty="0" err="1" smtClean="0"/>
              <a:t>Salyer</a:t>
            </a:r>
            <a:r>
              <a:rPr lang="en-US" sz="4000" dirty="0" smtClean="0"/>
              <a:t>, </a:t>
            </a:r>
            <a:r>
              <a:rPr lang="en-US" sz="4000" dirty="0"/>
              <a:t>Principal Investigator </a:t>
            </a:r>
            <a:r>
              <a:rPr lang="en-US" sz="4000" dirty="0" smtClean="0"/>
              <a:t>(NASA </a:t>
            </a:r>
            <a:r>
              <a:rPr lang="en-US" sz="4000" dirty="0"/>
              <a:t>DEVELOP </a:t>
            </a:r>
            <a:r>
              <a:rPr lang="en-US" sz="4000" dirty="0" smtClean="0"/>
              <a:t>WC) </a:t>
            </a:r>
          </a:p>
          <a:p>
            <a:r>
              <a:rPr lang="en-US" sz="4000" dirty="0" smtClean="0"/>
              <a:t>Dr</a:t>
            </a:r>
            <a:r>
              <a:rPr lang="en-US" sz="4000" dirty="0"/>
              <a:t>. Xinyi Shen, Hydrometeorology and Remote Sensing </a:t>
            </a:r>
            <a:r>
              <a:rPr lang="en-US" sz="4000" dirty="0" smtClean="0"/>
              <a:t>Laboratory (University </a:t>
            </a:r>
            <a:r>
              <a:rPr lang="en-US" sz="4000" dirty="0"/>
              <a:t>of </a:t>
            </a:r>
            <a:r>
              <a:rPr lang="en-US" sz="4000" dirty="0" smtClean="0"/>
              <a:t>Oklahoma)</a:t>
            </a:r>
            <a:endParaRPr lang="en-US" sz="4000" dirty="0"/>
          </a:p>
          <a:p>
            <a:r>
              <a:rPr lang="en-US" sz="4000" dirty="0" err="1"/>
              <a:t>Manabendra</a:t>
            </a:r>
            <a:r>
              <a:rPr lang="en-US" sz="4000" dirty="0"/>
              <a:t> </a:t>
            </a:r>
            <a:r>
              <a:rPr lang="en-US" sz="4000" dirty="0" err="1"/>
              <a:t>Saharia</a:t>
            </a:r>
            <a:r>
              <a:rPr lang="en-US" sz="4000" dirty="0"/>
              <a:t>, Graduate Research </a:t>
            </a:r>
            <a:r>
              <a:rPr lang="en-US" sz="4000" dirty="0" smtClean="0"/>
              <a:t>Assistant</a:t>
            </a:r>
            <a:r>
              <a:rPr lang="en-US" sz="4000" dirty="0"/>
              <a:t> </a:t>
            </a:r>
            <a:r>
              <a:rPr lang="en-US" sz="4000" dirty="0" smtClean="0"/>
              <a:t>(University </a:t>
            </a:r>
            <a:r>
              <a:rPr lang="en-US" sz="4000" dirty="0"/>
              <a:t>of </a:t>
            </a:r>
            <a:r>
              <a:rPr lang="en-US" sz="4000" dirty="0" smtClean="0"/>
              <a:t>Oklahoma)</a:t>
            </a:r>
            <a:endParaRPr lang="en-US" sz="4000" dirty="0"/>
          </a:p>
          <a:p>
            <a:pPr>
              <a:lnSpc>
                <a:spcPct val="100000"/>
              </a:lnSpc>
            </a:pPr>
            <a:endParaRPr lang="en-US" sz="3400" dirty="0" smtClean="0"/>
          </a:p>
          <a:p>
            <a:pPr>
              <a:lnSpc>
                <a:spcPct val="100000"/>
              </a:lnSpc>
            </a:pPr>
            <a:endParaRPr lang="en-US" sz="3400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176" y="939930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177" y="2293490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175" y="3665670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Peru Project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1208" y="599440"/>
            <a:ext cx="3566160" cy="682591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026" y="2175907"/>
            <a:ext cx="388548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Wingdings" panose="05000000000000000000" pitchFamily="2" charset="2"/>
              <a:buChar char="v"/>
            </a:pPr>
            <a:r>
              <a:rPr lang="en-US" sz="2000" dirty="0" smtClean="0"/>
              <a:t>The Cascas District is located within the Gran Chimu Province of La Libertad</a:t>
            </a:r>
            <a:r>
              <a:rPr lang="en-US" sz="2000" dirty="0" smtClean="0"/>
              <a:t>.</a:t>
            </a:r>
          </a:p>
          <a:p>
            <a:pPr marL="274320" indent="-274320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274320" indent="-274320">
              <a:buFont typeface="Wingdings" panose="05000000000000000000" pitchFamily="2" charset="2"/>
              <a:buChar char="v"/>
            </a:pPr>
            <a:r>
              <a:rPr lang="en-US" sz="2000" dirty="0" smtClean="0"/>
              <a:t>The District of Cascas is home to nearly 14,850 people</a:t>
            </a:r>
            <a:r>
              <a:rPr lang="en-US" sz="2000" dirty="0" smtClean="0"/>
              <a:t>.</a:t>
            </a:r>
          </a:p>
          <a:p>
            <a:pPr marL="274320" indent="-274320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274320" indent="-274320">
              <a:buFont typeface="Wingdings" panose="05000000000000000000" pitchFamily="2" charset="2"/>
              <a:buChar char="v"/>
            </a:pPr>
            <a:r>
              <a:rPr lang="en-US" sz="2000" dirty="0" smtClean="0"/>
              <a:t>Our study period spanned from 2007 to 2014, focusing on three major flood events in 2008, 2013, and 2014.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883" y="1449397"/>
            <a:ext cx="80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Ochape Sub-Basin, Cascas District, La Libertad, Peru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37" y="2175907"/>
            <a:ext cx="5095333" cy="42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7378" y="1844040"/>
            <a:ext cx="4247949" cy="4386714"/>
          </a:xfrm>
        </p:spPr>
        <p:txBody>
          <a:bodyPr>
            <a:normAutofit lnSpcReduction="10000"/>
          </a:bodyPr>
          <a:lstStyle/>
          <a:p>
            <a:pPr marL="274320" lvl="0" indent="-27432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Water for People is a non-profit </a:t>
            </a:r>
            <a:r>
              <a:rPr lang="en-US" dirty="0" smtClean="0"/>
              <a:t>organization that works to provide water security for countries around he world.</a:t>
            </a:r>
          </a:p>
          <a:p>
            <a:pPr marL="274320" lvl="0" indent="-27432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 marL="274320" lvl="0" indent="-27432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INDECI </a:t>
            </a:r>
            <a:r>
              <a:rPr lang="en-US" dirty="0"/>
              <a:t>is directly responsible for disaster management in Peru</a:t>
            </a:r>
            <a:r>
              <a:rPr lang="en-US" dirty="0" smtClean="0"/>
              <a:t>.</a:t>
            </a:r>
          </a:p>
          <a:p>
            <a:pPr marL="274320" lvl="0" indent="-27432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74320" lvl="0" indent="-27432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Partners </a:t>
            </a:r>
            <a:r>
              <a:rPr lang="en-US" dirty="0"/>
              <a:t>from Water for People are currently in contact with INDECI and Consejo de Cuenca.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635" y="592579"/>
            <a:ext cx="4008120" cy="685800"/>
          </a:xfrm>
        </p:spPr>
        <p:txBody>
          <a:bodyPr/>
          <a:lstStyle/>
          <a:p>
            <a:r>
              <a:rPr lang="en-US" dirty="0" smtClean="0"/>
              <a:t>Project Partners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10"/>
          <a:stretch/>
        </p:blipFill>
        <p:spPr>
          <a:xfrm>
            <a:off x="4465122" y="2256311"/>
            <a:ext cx="4447556" cy="3355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24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49034" y="1479053"/>
            <a:ext cx="8686207" cy="1929166"/>
          </a:xfrm>
        </p:spPr>
        <p:txBody>
          <a:bodyPr>
            <a:noAutofit/>
          </a:bodyPr>
          <a:lstStyle/>
          <a:p>
            <a:pPr marL="274320" lvl="0" indent="-27432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This </a:t>
            </a:r>
            <a:r>
              <a:rPr lang="en-US" dirty="0"/>
              <a:t>project </a:t>
            </a:r>
            <a:r>
              <a:rPr lang="en-US" dirty="0" smtClean="0"/>
              <a:t>aimed to </a:t>
            </a:r>
            <a:r>
              <a:rPr lang="en-US" dirty="0"/>
              <a:t>produce historic and predictive flood maps utilizing NASA Earth Observations and </a:t>
            </a:r>
            <a:r>
              <a:rPr lang="en-US" dirty="0" smtClean="0"/>
              <a:t>mathematical </a:t>
            </a:r>
            <a:r>
              <a:rPr lang="en-US" dirty="0"/>
              <a:t>models for the La Libertad Region </a:t>
            </a:r>
            <a:r>
              <a:rPr lang="en-US" dirty="0" smtClean="0"/>
              <a:t>of </a:t>
            </a:r>
            <a:r>
              <a:rPr lang="en-US" dirty="0"/>
              <a:t>Peru</a:t>
            </a:r>
            <a:r>
              <a:rPr lang="en-US" dirty="0" smtClean="0"/>
              <a:t>.</a:t>
            </a:r>
          </a:p>
          <a:p>
            <a:pPr marL="274320" lvl="0" indent="-27432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 marL="274320" lvl="0" indent="-27432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We focused on </a:t>
            </a:r>
            <a:r>
              <a:rPr lang="en-US" dirty="0"/>
              <a:t>flood modeling in identified study areas and deriving flood inundation maps. 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640080"/>
            <a:ext cx="3566160" cy="703602"/>
          </a:xfrm>
        </p:spPr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" y="3847605"/>
            <a:ext cx="8026937" cy="2462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6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2969" y="3950413"/>
            <a:ext cx="8285908" cy="2346323"/>
          </a:xfrm>
        </p:spPr>
        <p:txBody>
          <a:bodyPr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Current flood disaster management plans are incomplete and there are not enough proactive plans to handle widespread disaster. </a:t>
            </a:r>
            <a:endParaRPr lang="en-US" dirty="0" smtClean="0"/>
          </a:p>
          <a:p>
            <a:pPr marL="274320" indent="-27432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74320" indent="-27432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Development </a:t>
            </a:r>
            <a:r>
              <a:rPr lang="en-US" dirty="0"/>
              <a:t>of an effective flood warning system has not advanced properly due to several factors such as lack of accurate rainfall and geophysical data, </a:t>
            </a:r>
            <a:r>
              <a:rPr lang="en-US" dirty="0" smtClean="0"/>
              <a:t>as well as </a:t>
            </a:r>
            <a:r>
              <a:rPr lang="en-US" dirty="0"/>
              <a:t>the </a:t>
            </a:r>
            <a:r>
              <a:rPr lang="en-US" dirty="0" smtClean="0"/>
              <a:t>inability </a:t>
            </a:r>
            <a:r>
              <a:rPr lang="en-US" dirty="0"/>
              <a:t>to produce and disseminate near real time flood hazard maps.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7210" y="-262890"/>
            <a:ext cx="6972300" cy="1325880"/>
          </a:xfrm>
        </p:spPr>
        <p:txBody>
          <a:bodyPr/>
          <a:lstStyle/>
          <a:p>
            <a:r>
              <a:rPr lang="en-US" dirty="0" smtClean="0"/>
              <a:t>Community </a:t>
            </a:r>
            <a:r>
              <a:rPr lang="en-US" dirty="0" smtClean="0"/>
              <a:t>Concerns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31" y="1268730"/>
            <a:ext cx="7230584" cy="2345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1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88759" y="1540042"/>
            <a:ext cx="4010525" cy="3320716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625642"/>
            <a:ext cx="3566160" cy="762802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1765908"/>
            <a:ext cx="5949539" cy="417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8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48640" y="4287114"/>
            <a:ext cx="2893996" cy="20961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800" b="1" dirty="0" smtClean="0"/>
              <a:t>Satellite: </a:t>
            </a:r>
            <a:r>
              <a:rPr lang="en-US" sz="1800" dirty="0" smtClean="0"/>
              <a:t>Tropical Rainfall Measuring Mission (TRMM)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800" b="1" dirty="0" smtClean="0"/>
              <a:t>Sensor: </a:t>
            </a:r>
            <a:r>
              <a:rPr lang="en-US" sz="1800" dirty="0" smtClean="0"/>
              <a:t>TRMM Microwave Imager (TMI)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800" b="1" dirty="0" smtClean="0"/>
              <a:t>Data: </a:t>
            </a:r>
            <a:r>
              <a:rPr lang="en-US" sz="1800" dirty="0" smtClean="0"/>
              <a:t>Rainfall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013" y="0"/>
            <a:ext cx="7909562" cy="1325880"/>
          </a:xfrm>
        </p:spPr>
        <p:txBody>
          <a:bodyPr/>
          <a:lstStyle/>
          <a:p>
            <a:r>
              <a:rPr lang="en-US" dirty="0" smtClean="0"/>
              <a:t>NASA Earth Observations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9" y="1813250"/>
            <a:ext cx="2385629" cy="1997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88" y="1634759"/>
            <a:ext cx="2630465" cy="2176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72353" y="4287114"/>
            <a:ext cx="2489900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b="1" dirty="0" smtClean="0"/>
              <a:t>Satellite: </a:t>
            </a:r>
            <a:r>
              <a:rPr lang="en-US" dirty="0" smtClean="0"/>
              <a:t>Shuttle Radar Topography Mission (SRTM)</a:t>
            </a:r>
          </a:p>
          <a:p>
            <a:pPr>
              <a:spcBef>
                <a:spcPts val="200"/>
              </a:spcBef>
            </a:pPr>
            <a:r>
              <a:rPr lang="en-US" b="1" dirty="0" smtClean="0"/>
              <a:t>Sensor: </a:t>
            </a:r>
          </a:p>
          <a:p>
            <a:pPr>
              <a:spcBef>
                <a:spcPts val="200"/>
              </a:spcBef>
            </a:pPr>
            <a:r>
              <a:rPr lang="en-US" b="1" dirty="0" smtClean="0"/>
              <a:t>Data: </a:t>
            </a:r>
            <a:r>
              <a:rPr lang="en-US" dirty="0" smtClean="0"/>
              <a:t>Topography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86" y="2056060"/>
            <a:ext cx="2525664" cy="1547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2536" y="4287114"/>
            <a:ext cx="2723784" cy="261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b="1" dirty="0" smtClean="0"/>
              <a:t>Satellite: </a:t>
            </a:r>
            <a:r>
              <a:rPr lang="en-US" dirty="0" smtClean="0"/>
              <a:t>Terra</a:t>
            </a:r>
          </a:p>
          <a:p>
            <a:pPr>
              <a:spcBef>
                <a:spcPts val="100"/>
              </a:spcBef>
            </a:pPr>
            <a:r>
              <a:rPr lang="en-US" b="1" dirty="0" smtClean="0"/>
              <a:t>Sensor: </a:t>
            </a:r>
            <a:r>
              <a:rPr lang="en-US" dirty="0"/>
              <a:t>Advanced </a:t>
            </a:r>
            <a:r>
              <a:rPr lang="en-US" dirty="0" smtClean="0"/>
              <a:t>Spaceborne Thermal </a:t>
            </a:r>
            <a:r>
              <a:rPr lang="en-US" dirty="0"/>
              <a:t>Emission and </a:t>
            </a:r>
            <a:r>
              <a:rPr lang="en-US" dirty="0" smtClean="0"/>
              <a:t>Reflection Radiometer (ASTER)</a:t>
            </a:r>
            <a:endParaRPr lang="en-US" b="1" dirty="0" smtClean="0"/>
          </a:p>
          <a:p>
            <a:pPr>
              <a:spcBef>
                <a:spcPts val="100"/>
              </a:spcBef>
            </a:pPr>
            <a:r>
              <a:rPr lang="en-US" b="1" dirty="0" smtClean="0"/>
              <a:t>Data: </a:t>
            </a:r>
            <a:r>
              <a:rPr lang="en-US" dirty="0" smtClean="0"/>
              <a:t>Digital Elevation Model (DEM)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640080"/>
            <a:ext cx="3566160" cy="75558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640080"/>
            <a:ext cx="3566160" cy="755583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8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2584</TotalTime>
  <Words>516</Words>
  <Application>Microsoft Office PowerPoint</Application>
  <PresentationFormat>On-screen Show (4:3)</PresentationFormat>
  <Paragraphs>84</Paragraphs>
  <Slides>11</Slides>
  <Notes>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DEVELOP6</cp:lastModifiedBy>
  <cp:revision>218</cp:revision>
  <dcterms:created xsi:type="dcterms:W3CDTF">2015-05-18T13:26:09Z</dcterms:created>
  <dcterms:modified xsi:type="dcterms:W3CDTF">2015-07-02T21:18:26Z</dcterms:modified>
</cp:coreProperties>
</file>