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9" r:id="rId4"/>
    <p:sldId id="257" r:id="rId5"/>
    <p:sldId id="258"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8/4/2015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8/4/2015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8/4/2015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8/4/2015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8/4/2015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8/4/2015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[Texas Water Resources]</a:t>
            </a:r>
          </a:p>
          <a:p>
            <a:r>
              <a:rPr lang="en-US" sz="2000" dirty="0" smtClean="0"/>
              <a:t>[Langley Research Center]</a:t>
            </a:r>
          </a:p>
          <a:p>
            <a:endParaRPr lang="en-US" sz="1800" dirty="0" smtClean="0"/>
          </a:p>
          <a:p>
            <a:r>
              <a:rPr lang="en-US" sz="2400" dirty="0" smtClean="0"/>
              <a:t>Summer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2362199" cy="495583"/>
          </a:xfrm>
        </p:spPr>
        <p:txBody>
          <a:bodyPr>
            <a:normAutofit/>
          </a:bodyPr>
          <a:lstStyle/>
          <a:p>
            <a:r>
              <a:rPr lang="en-US" sz="1400" dirty="0" smtClean="0"/>
              <a:t>Langley Research Center</a:t>
            </a:r>
            <a:endParaRPr lang="en-US" sz="14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5902" y="3735728"/>
            <a:ext cx="3547527" cy="2741271"/>
          </a:xfrm>
        </p:spPr>
      </p:pic>
      <p:sp>
        <p:nvSpPr>
          <p:cNvPr id="6" name="Text Placeholder 5"/>
          <p:cNvSpPr>
            <a:spLocks noGrp="1"/>
          </p:cNvSpPr>
          <p:nvPr>
            <p:ph type="body" sz="half" idx="2"/>
          </p:nvPr>
        </p:nvSpPr>
        <p:spPr>
          <a:xfrm>
            <a:off x="304801" y="1884906"/>
            <a:ext cx="2590800" cy="4439694"/>
          </a:xfrm>
        </p:spPr>
        <p:txBody>
          <a:bodyPr>
            <a:normAutofit fontScale="77500" lnSpcReduction="20000"/>
          </a:bodyPr>
          <a:lstStyle/>
          <a:p>
            <a:r>
              <a:rPr lang="en-US" dirty="0"/>
              <a:t>Our Drought Severity Index </a:t>
            </a:r>
            <a:r>
              <a:rPr lang="en-US" dirty="0" smtClean="0"/>
              <a:t>images </a:t>
            </a:r>
            <a:r>
              <a:rPr lang="en-US" dirty="0"/>
              <a:t>for June </a:t>
            </a:r>
            <a:r>
              <a:rPr lang="en-US" dirty="0" smtClean="0"/>
              <a:t>2010 and June 2011 were </a:t>
            </a:r>
            <a:r>
              <a:rPr lang="en-US" dirty="0"/>
              <a:t>created by a modified equation consisting </a:t>
            </a:r>
            <a:r>
              <a:rPr lang="en-US" dirty="0" smtClean="0"/>
              <a:t>of four </a:t>
            </a:r>
            <a:r>
              <a:rPr lang="en-US" dirty="0"/>
              <a:t>variables: Aqua/Terra MODIS for Land Surface Temperature and Normalized Difference Vegetation Index(NDVI), Soil Moisture data from NASA’s North American Land Data Assimilation System(NLDAS), and daily precipitation data from NOAA’s Multi-sensor Precipitation Estimator (MPE). </a:t>
            </a:r>
          </a:p>
          <a:p>
            <a:endParaRPr lang="en-US" dirty="0"/>
          </a:p>
          <a:p>
            <a:r>
              <a:rPr lang="en-US" dirty="0"/>
              <a:t>The classifications, ranging in numerical values from zero to one, identify areas low in value and dry, as well as areas high in value and wet. Blue areas reflect adequate to slightly lacking moisture levels while the pale yellow to brown colors indicate areas of concern and potential wildfire risk </a:t>
            </a:r>
            <a:endParaRPr lang="en-US" dirty="0" smtClean="0"/>
          </a:p>
          <a:p>
            <a:endParaRPr lang="en-US" dirty="0"/>
          </a:p>
          <a:p>
            <a:r>
              <a:rPr lang="en-US" dirty="0"/>
              <a:t>In the images </a:t>
            </a:r>
            <a:r>
              <a:rPr lang="en-US" dirty="0" smtClean="0"/>
              <a:t>shown, </a:t>
            </a:r>
            <a:r>
              <a:rPr lang="en-US" dirty="0"/>
              <a:t>the DSI reflects the increase in drought conditions within the state from June 2010 to June 2011</a:t>
            </a:r>
            <a:endParaRPr lang="en-US" dirty="0" smtClean="0"/>
          </a:p>
          <a:p>
            <a:endParaRPr lang="en-US" dirty="0"/>
          </a:p>
          <a:p>
            <a:endParaRPr lang="en-US" dirty="0" smtClean="0"/>
          </a:p>
          <a:p>
            <a:endParaRPr lang="en-US" sz="1500" dirty="0" smtClean="0"/>
          </a:p>
          <a:p>
            <a:endParaRPr lang="en-US" sz="1500" dirty="0"/>
          </a:p>
          <a:p>
            <a:endParaRPr lang="en-US" dirty="0"/>
          </a:p>
        </p:txBody>
      </p:sp>
      <p:sp>
        <p:nvSpPr>
          <p:cNvPr id="7" name="Title 1"/>
          <p:cNvSpPr txBox="1">
            <a:spLocks/>
          </p:cNvSpPr>
          <p:nvPr/>
        </p:nvSpPr>
        <p:spPr>
          <a:xfrm>
            <a:off x="339724" y="838200"/>
            <a:ext cx="3009902" cy="752855"/>
          </a:xfrm>
          <a:prstGeom prst="rect">
            <a:avLst/>
          </a:prstGeom>
        </p:spPr>
        <p:txBody>
          <a:bodyPr vert="horz" lIns="91440" tIns="45720" rIns="91440" bIns="45720" rtlCol="0" anchor="b">
            <a:normAutofit fontScale="25000" lnSpcReduction="20000"/>
          </a:bodyPr>
          <a:lstStyle/>
          <a:p>
            <a:pPr>
              <a:spcBef>
                <a:spcPct val="0"/>
              </a:spcBef>
              <a:defRPr/>
            </a:pPr>
            <a:r>
              <a:rPr lang="en-US" sz="5600" b="1" dirty="0"/>
              <a:t>Texas Water Resources</a:t>
            </a:r>
            <a:r>
              <a:rPr lang="en-US" sz="5600" dirty="0"/>
              <a:t>: Utilizing NASA Earth Observations to Monitor Drought Severity in Texas for Wildfire Mitigation Support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845" y="289001"/>
            <a:ext cx="3548440" cy="2741976"/>
          </a:xfrm>
          <a:prstGeom prst="rect">
            <a:avLst/>
          </a:prstGeom>
        </p:spPr>
      </p:pic>
      <p:sp>
        <p:nvSpPr>
          <p:cNvPr id="9" name="Striped Right Arrow 8"/>
          <p:cNvSpPr/>
          <p:nvPr/>
        </p:nvSpPr>
        <p:spPr>
          <a:xfrm rot="5400000">
            <a:off x="5582452" y="3133937"/>
            <a:ext cx="611526" cy="498831"/>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89" y="315721"/>
            <a:ext cx="3008313" cy="381000"/>
          </a:xfrm>
        </p:spPr>
        <p:txBody>
          <a:bodyPr>
            <a:noAutofit/>
          </a:bodyPr>
          <a:lstStyle/>
          <a:p>
            <a:r>
              <a:rPr lang="en-US" sz="1400" dirty="0" smtClean="0"/>
              <a:t>Langley Research Center</a:t>
            </a:r>
            <a:endParaRPr lang="en-US" sz="1400" dirty="0"/>
          </a:p>
        </p:txBody>
      </p:sp>
      <p:sp>
        <p:nvSpPr>
          <p:cNvPr id="6" name="Text Placeholder 5"/>
          <p:cNvSpPr>
            <a:spLocks noGrp="1"/>
          </p:cNvSpPr>
          <p:nvPr>
            <p:ph type="body" sz="half" idx="2"/>
          </p:nvPr>
        </p:nvSpPr>
        <p:spPr>
          <a:xfrm>
            <a:off x="338328" y="1863281"/>
            <a:ext cx="2819401" cy="4235450"/>
          </a:xfrm>
        </p:spPr>
        <p:txBody>
          <a:bodyPr>
            <a:normAutofit fontScale="25000" lnSpcReduction="20000"/>
          </a:bodyPr>
          <a:lstStyle/>
          <a:p>
            <a:r>
              <a:rPr lang="en-US" sz="4400" dirty="0"/>
              <a:t>Our Drought Severity Index </a:t>
            </a:r>
            <a:r>
              <a:rPr lang="en-US" sz="4400" dirty="0" smtClean="0"/>
              <a:t>images </a:t>
            </a:r>
            <a:r>
              <a:rPr lang="en-US" sz="4400" dirty="0"/>
              <a:t>for </a:t>
            </a:r>
            <a:r>
              <a:rPr lang="en-US" sz="4400" dirty="0" smtClean="0"/>
              <a:t>May 2014 and May 2015 was </a:t>
            </a:r>
            <a:r>
              <a:rPr lang="en-US" sz="4400" dirty="0"/>
              <a:t>created by a modified equation </a:t>
            </a:r>
            <a:r>
              <a:rPr lang="en-US" sz="4400" dirty="0" smtClean="0"/>
              <a:t>consisting of </a:t>
            </a:r>
            <a:r>
              <a:rPr lang="en-US" sz="4400" dirty="0"/>
              <a:t>four variables: Aqua/Terra MODIS for Land Surface Temperature and Normalized Difference Vegetation Index(NDVI), Soil Moisture data from NASA’s North American Land Data Assimilation System(NLDAS), and daily precipitation data from NOAA’s Multi-sensor Precipitation Estimator (MPE). </a:t>
            </a:r>
          </a:p>
          <a:p>
            <a:endParaRPr lang="en-US" sz="4400" dirty="0"/>
          </a:p>
          <a:p>
            <a:r>
              <a:rPr lang="en-US" sz="4400" dirty="0"/>
              <a:t>The classifications, ranging in numerical values from zero to one, identify areas low in value and dry, as well as areas high in value and wet. Blue areas reflect adequate to slightly lacking moisture levels while the pale yellow to brown colors indicate areas of concern and potential wildfire risk </a:t>
            </a:r>
            <a:endParaRPr lang="en-US" sz="4400" dirty="0" smtClean="0"/>
          </a:p>
          <a:p>
            <a:endParaRPr lang="en-US" sz="4400" dirty="0" smtClean="0"/>
          </a:p>
          <a:p>
            <a:r>
              <a:rPr lang="en-US" sz="4400" dirty="0"/>
              <a:t>From May 2014 to May 2015 however, the western and northern regions were greatly alleviated of their dry spell after the rainstorms that occurred during May of 2015. In consideration of these results, it is clear that the DSI mirrors the environmental circumstances affecting Texas historically</a:t>
            </a:r>
            <a:endParaRPr lang="en-US" sz="4400" dirty="0" smtClean="0"/>
          </a:p>
          <a:p>
            <a:endParaRPr lang="en-US" sz="5200" dirty="0" smtClean="0"/>
          </a:p>
          <a:p>
            <a:endParaRPr lang="en-US" sz="5200" dirty="0"/>
          </a:p>
          <a:p>
            <a:endParaRPr lang="en-US" sz="5200" dirty="0"/>
          </a:p>
          <a:p>
            <a:endParaRPr lang="en-US" sz="4800" dirty="0" smtClean="0"/>
          </a:p>
        </p:txBody>
      </p:sp>
      <p:sp>
        <p:nvSpPr>
          <p:cNvPr id="7" name="Title 1"/>
          <p:cNvSpPr txBox="1">
            <a:spLocks/>
          </p:cNvSpPr>
          <p:nvPr/>
        </p:nvSpPr>
        <p:spPr>
          <a:xfrm>
            <a:off x="338328" y="997426"/>
            <a:ext cx="3008313" cy="565150"/>
          </a:xfrm>
          <a:prstGeom prst="rect">
            <a:avLst/>
          </a:prstGeom>
        </p:spPr>
        <p:txBody>
          <a:bodyPr vert="horz" lIns="91440" tIns="45720" rIns="91440" bIns="45720" rtlCol="0" anchor="b">
            <a:normAutofit fontScale="25000" lnSpcReduction="20000"/>
          </a:bodyPr>
          <a:lstStyle/>
          <a:p>
            <a:pPr>
              <a:spcBef>
                <a:spcPct val="0"/>
              </a:spcBef>
              <a:defRPr/>
            </a:pPr>
            <a:r>
              <a:rPr kumimoji="0" lang="en-US" sz="5600" b="1" i="0" u="none" strike="noStrike" kern="1200" cap="none" spc="0" normalizeH="0" baseline="0" noProof="0" dirty="0" smtClean="0">
                <a:ln>
                  <a:noFill/>
                </a:ln>
                <a:solidFill>
                  <a:schemeClr val="tx1"/>
                </a:solidFill>
                <a:effectLst/>
                <a:uLnTx/>
                <a:uFillTx/>
                <a:latin typeface="+mj-lt"/>
                <a:ea typeface="+mj-ea"/>
                <a:cs typeface="+mj-cs"/>
              </a:rPr>
              <a:t>Texas</a:t>
            </a:r>
            <a:r>
              <a:rPr kumimoji="0" lang="en-US" sz="5600" b="1" i="0" u="none" strike="noStrike" kern="1200" cap="none" spc="0" normalizeH="0" noProof="0" dirty="0" smtClean="0">
                <a:ln>
                  <a:noFill/>
                </a:ln>
                <a:solidFill>
                  <a:schemeClr val="tx1"/>
                </a:solidFill>
                <a:effectLst/>
                <a:uLnTx/>
                <a:uFillTx/>
                <a:latin typeface="+mj-lt"/>
                <a:ea typeface="+mj-ea"/>
                <a:cs typeface="+mj-cs"/>
              </a:rPr>
              <a:t> Water Resources</a:t>
            </a:r>
            <a:r>
              <a:rPr kumimoji="0" lang="en-US" sz="5600" i="0" u="none" strike="noStrike" kern="1200" cap="none" spc="0" normalizeH="0" noProof="0" dirty="0" smtClean="0">
                <a:ln>
                  <a:noFill/>
                </a:ln>
                <a:solidFill>
                  <a:schemeClr val="tx1"/>
                </a:solidFill>
                <a:effectLst/>
                <a:uLnTx/>
                <a:uFillTx/>
                <a:latin typeface="+mj-lt"/>
                <a:ea typeface="+mj-ea"/>
                <a:cs typeface="+mj-cs"/>
              </a:rPr>
              <a:t>: </a:t>
            </a:r>
            <a:r>
              <a:rPr lang="en-US" sz="5600" dirty="0" smtClean="0"/>
              <a:t>Utilizing </a:t>
            </a:r>
            <a:r>
              <a:rPr lang="en-US" sz="5600" dirty="0"/>
              <a:t>NASA Earth Observations to Monitor Drought Severity in Texas for Wildfire Mitigation Support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0405" y="356801"/>
            <a:ext cx="3497250" cy="2702421"/>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405" y="3762825"/>
            <a:ext cx="3497250" cy="2702421"/>
          </a:xfrm>
          <a:prstGeom prst="rect">
            <a:avLst/>
          </a:prstGeom>
        </p:spPr>
      </p:pic>
      <p:sp>
        <p:nvSpPr>
          <p:cNvPr id="12" name="Striped Right Arrow 11"/>
          <p:cNvSpPr/>
          <p:nvPr/>
        </p:nvSpPr>
        <p:spPr>
          <a:xfrm rot="5400000">
            <a:off x="5603266" y="3161608"/>
            <a:ext cx="611526" cy="498831"/>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858"/>
            <a:ext cx="3008313" cy="565150"/>
          </a:xfrm>
        </p:spPr>
        <p:txBody>
          <a:bodyPr>
            <a:normAutofit/>
          </a:bodyPr>
          <a:lstStyle/>
          <a:p>
            <a:r>
              <a:rPr lang="en-US" sz="1400" dirty="0"/>
              <a:t>Langley Research Center</a:t>
            </a:r>
          </a:p>
        </p:txBody>
      </p:sp>
      <p:sp>
        <p:nvSpPr>
          <p:cNvPr id="6" name="Text Placeholder 5"/>
          <p:cNvSpPr>
            <a:spLocks noGrp="1"/>
          </p:cNvSpPr>
          <p:nvPr>
            <p:ph type="body" sz="half" idx="2"/>
          </p:nvPr>
        </p:nvSpPr>
        <p:spPr>
          <a:xfrm>
            <a:off x="423671" y="2145792"/>
            <a:ext cx="3008313" cy="3992563"/>
          </a:xfrm>
        </p:spPr>
        <p:txBody>
          <a:bodyPr>
            <a:normAutofit fontScale="77500" lnSpcReduction="20000"/>
          </a:bodyPr>
          <a:lstStyle/>
          <a:p>
            <a:pPr>
              <a:spcBef>
                <a:spcPts val="0"/>
              </a:spcBef>
              <a:defRPr/>
            </a:pPr>
            <a:r>
              <a:rPr lang="en-US" dirty="0"/>
              <a:t>Scatter plots and correlation coefficient </a:t>
            </a:r>
            <a:r>
              <a:rPr lang="en-US" i="1" dirty="0"/>
              <a:t>r </a:t>
            </a:r>
            <a:r>
              <a:rPr lang="en-US" dirty="0"/>
              <a:t> figures were calculated with three different weight values  applied to </a:t>
            </a:r>
            <a:r>
              <a:rPr lang="en-US" dirty="0" err="1"/>
              <a:t>Redberry</a:t>
            </a:r>
            <a:r>
              <a:rPr lang="en-US" dirty="0"/>
              <a:t> Juniper and Loblolly Pine FMC measurements. </a:t>
            </a:r>
            <a:endParaRPr lang="en-US" dirty="0" smtClean="0"/>
          </a:p>
          <a:p>
            <a:pPr>
              <a:spcBef>
                <a:spcPts val="0"/>
              </a:spcBef>
              <a:defRPr/>
            </a:pPr>
            <a:endParaRPr lang="en-US" dirty="0"/>
          </a:p>
          <a:p>
            <a:pPr>
              <a:spcBef>
                <a:spcPts val="0"/>
              </a:spcBef>
              <a:defRPr/>
            </a:pPr>
            <a:r>
              <a:rPr lang="en-US" dirty="0" smtClean="0"/>
              <a:t>After </a:t>
            </a:r>
            <a:r>
              <a:rPr lang="en-US" dirty="0"/>
              <a:t>applying Weight 1, the resulting </a:t>
            </a:r>
            <a:r>
              <a:rPr lang="en-US" i="1" dirty="0"/>
              <a:t>r</a:t>
            </a:r>
            <a:r>
              <a:rPr lang="en-US" dirty="0"/>
              <a:t> values from </a:t>
            </a:r>
            <a:r>
              <a:rPr lang="en-US" dirty="0" err="1"/>
              <a:t>Redberry</a:t>
            </a:r>
            <a:r>
              <a:rPr lang="en-US" dirty="0"/>
              <a:t> Juniper were quite high from 2010-2011 at 73%, however, the latter years of 2014-2015 were quite low at 0.04% due to what could be various reasons. </a:t>
            </a:r>
            <a:endParaRPr lang="en-US" dirty="0" smtClean="0"/>
          </a:p>
          <a:p>
            <a:pPr>
              <a:spcBef>
                <a:spcPts val="0"/>
              </a:spcBef>
              <a:defRPr/>
            </a:pPr>
            <a:endParaRPr lang="en-US" dirty="0"/>
          </a:p>
          <a:p>
            <a:pPr>
              <a:spcBef>
                <a:spcPts val="0"/>
              </a:spcBef>
              <a:defRPr/>
            </a:pPr>
            <a:r>
              <a:rPr lang="en-US" dirty="0" smtClean="0"/>
              <a:t>The </a:t>
            </a:r>
            <a:r>
              <a:rPr lang="en-US" dirty="0"/>
              <a:t>FMC stations in central and west Texas seem to indicate that they received wet conditions, although this is not portrayed in the DSI imagery until spring of 2015. </a:t>
            </a:r>
            <a:endParaRPr lang="en-US" dirty="0" smtClean="0"/>
          </a:p>
          <a:p>
            <a:pPr>
              <a:spcBef>
                <a:spcPts val="0"/>
              </a:spcBef>
              <a:defRPr/>
            </a:pPr>
            <a:endParaRPr lang="en-US" dirty="0"/>
          </a:p>
          <a:p>
            <a:pPr>
              <a:spcBef>
                <a:spcPts val="0"/>
              </a:spcBef>
              <a:defRPr/>
            </a:pPr>
            <a:r>
              <a:rPr lang="en-US" dirty="0" smtClean="0"/>
              <a:t>Loblolly </a:t>
            </a:r>
            <a:r>
              <a:rPr lang="en-US" dirty="0"/>
              <a:t>Pine on the other hand, also suffered inconsistent results within the study periods with values averaging 3% and 44%. Weight 3, however, produced results at slightly higher correlations. We believe the reason for this is due to the weight emphasis placed on vegetation and soil moisture.</a:t>
            </a:r>
          </a:p>
          <a:p>
            <a:endParaRPr lang="en-US" dirty="0"/>
          </a:p>
        </p:txBody>
      </p:sp>
      <p:sp>
        <p:nvSpPr>
          <p:cNvPr id="7" name="Title 1"/>
          <p:cNvSpPr txBox="1">
            <a:spLocks/>
          </p:cNvSpPr>
          <p:nvPr/>
        </p:nvSpPr>
        <p:spPr>
          <a:xfrm>
            <a:off x="423672" y="1203325"/>
            <a:ext cx="3008313" cy="565150"/>
          </a:xfrm>
          <a:prstGeom prst="rect">
            <a:avLst/>
          </a:prstGeom>
        </p:spPr>
        <p:txBody>
          <a:bodyPr vert="horz" lIns="91440" tIns="45720" rIns="91440" bIns="45720" rtlCol="0" anchor="b">
            <a:noAutofit/>
          </a:bodyPr>
          <a:lstStyle/>
          <a:p>
            <a:pPr>
              <a:spcBef>
                <a:spcPct val="0"/>
              </a:spcBef>
              <a:defRPr/>
            </a:pPr>
            <a:r>
              <a:rPr lang="en-US" sz="1400" b="1" dirty="0"/>
              <a:t>Texas Water Resources</a:t>
            </a:r>
            <a:r>
              <a:rPr lang="en-US" sz="1400" dirty="0"/>
              <a:t>: Utilizing NASA Earth Observations to Monitor Drought Severity in Texas for Wildfire Mitigation Support</a:t>
            </a:r>
          </a:p>
        </p:txBody>
      </p:sp>
      <p:sp>
        <p:nvSpPr>
          <p:cNvPr id="8" name="Content Placeholder 7"/>
          <p:cNvSpPr txBox="1">
            <a:spLocks noGrp="1"/>
          </p:cNvSpPr>
          <p:nvPr>
            <p:ph idx="1"/>
          </p:nvPr>
        </p:nvSpPr>
        <p:spPr>
          <a:xfrm>
            <a:off x="3724593" y="245618"/>
            <a:ext cx="5264150" cy="935641"/>
          </a:xfrm>
          <a:prstGeom prst="rect">
            <a:avLst/>
          </a:prstGeom>
          <a:noFill/>
        </p:spPr>
        <p:txBody>
          <a:bodyPr wrap="square" rtlCol="0">
            <a:spAutoFit/>
          </a:bodyPr>
          <a:lstStyle/>
          <a:p>
            <a:pPr marL="0" lvl="0" indent="0" algn="ctr">
              <a:buNone/>
            </a:pPr>
            <a:r>
              <a:rPr lang="en-US" sz="1400" u="sng" dirty="0"/>
              <a:t>Weight 1</a:t>
            </a:r>
          </a:p>
          <a:p>
            <a:pPr marL="0" lvl="0" indent="0" algn="ctr">
              <a:buNone/>
            </a:pPr>
            <a:r>
              <a:rPr lang="en-US" sz="1400" dirty="0" smtClean="0"/>
              <a:t>30</a:t>
            </a:r>
            <a:r>
              <a:rPr lang="en-US" sz="1400" dirty="0"/>
              <a:t>% </a:t>
            </a:r>
            <a:r>
              <a:rPr lang="en-US" sz="1400" i="1" dirty="0"/>
              <a:t>NDVI</a:t>
            </a:r>
            <a:r>
              <a:rPr lang="en-US" sz="1400" dirty="0"/>
              <a:t> + 10% LST + 30% </a:t>
            </a:r>
            <a:r>
              <a:rPr lang="en-US" sz="1400" i="1" dirty="0"/>
              <a:t>MPE</a:t>
            </a:r>
            <a:r>
              <a:rPr lang="en-US" sz="1400" dirty="0"/>
              <a:t> + 30% NLDAS</a:t>
            </a:r>
          </a:p>
          <a:p>
            <a:pPr marL="0" indent="0" algn="ctr">
              <a:buNone/>
            </a:pPr>
            <a:endParaRPr lang="en-US" sz="2000" dirty="0">
              <a:solidFill>
                <a:schemeClr val="accent1">
                  <a:lumMod val="75000"/>
                </a:schemeClr>
              </a:solidFill>
            </a:endParaRP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47391"/>
            <a:ext cx="4400446" cy="227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072896"/>
            <a:ext cx="4400446" cy="2257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858"/>
            <a:ext cx="3008313" cy="565150"/>
          </a:xfrm>
        </p:spPr>
        <p:txBody>
          <a:bodyPr>
            <a:normAutofit/>
          </a:bodyPr>
          <a:lstStyle/>
          <a:p>
            <a:r>
              <a:rPr lang="en-US" sz="1400" dirty="0"/>
              <a:t>Langley Research Center</a:t>
            </a:r>
          </a:p>
        </p:txBody>
      </p:sp>
      <p:sp>
        <p:nvSpPr>
          <p:cNvPr id="6" name="Text Placeholder 5"/>
          <p:cNvSpPr>
            <a:spLocks noGrp="1"/>
          </p:cNvSpPr>
          <p:nvPr>
            <p:ph type="body" sz="half" idx="2"/>
          </p:nvPr>
        </p:nvSpPr>
        <p:spPr>
          <a:xfrm>
            <a:off x="423672" y="2151888"/>
            <a:ext cx="1882171" cy="3048000"/>
          </a:xfrm>
        </p:spPr>
        <p:txBody>
          <a:bodyPr>
            <a:normAutofit fontScale="55000" lnSpcReduction="20000"/>
          </a:bodyPr>
          <a:lstStyle/>
          <a:p>
            <a:pPr>
              <a:spcBef>
                <a:spcPts val="0"/>
              </a:spcBef>
              <a:defRPr/>
            </a:pPr>
            <a:r>
              <a:rPr lang="en-US" sz="2200" dirty="0"/>
              <a:t>Scatter plots and correlation coefficient </a:t>
            </a:r>
            <a:r>
              <a:rPr lang="en-US" sz="2200" i="1" dirty="0"/>
              <a:t>r </a:t>
            </a:r>
            <a:r>
              <a:rPr lang="en-US" sz="2200" dirty="0"/>
              <a:t> figures were calculated with three different weight values  applied to </a:t>
            </a:r>
            <a:r>
              <a:rPr lang="en-US" sz="2200" dirty="0" err="1"/>
              <a:t>Redberry</a:t>
            </a:r>
            <a:r>
              <a:rPr lang="en-US" sz="2200" dirty="0"/>
              <a:t> Juniper and Loblolly Pine FMC measurements. </a:t>
            </a:r>
            <a:endParaRPr lang="en-US" sz="2200" dirty="0" smtClean="0"/>
          </a:p>
          <a:p>
            <a:pPr>
              <a:spcBef>
                <a:spcPts val="0"/>
              </a:spcBef>
              <a:defRPr/>
            </a:pPr>
            <a:endParaRPr lang="en-US" sz="2200" dirty="0" smtClean="0"/>
          </a:p>
          <a:p>
            <a:pPr>
              <a:spcBef>
                <a:spcPts val="0"/>
              </a:spcBef>
              <a:defRPr/>
            </a:pPr>
            <a:r>
              <a:rPr lang="en-US" sz="2200" dirty="0" smtClean="0"/>
              <a:t>Weight 3 produced results at slightly higher correlations than Weight 1 and 2. We believe the reason for this is due to the weight emphasis placed on vegetation and soil moisture.</a:t>
            </a:r>
          </a:p>
          <a:p>
            <a:pPr>
              <a:spcBef>
                <a:spcPts val="0"/>
              </a:spcBef>
              <a:defRPr/>
            </a:pPr>
            <a:endParaRPr lang="en-US" sz="2200" dirty="0" smtClean="0"/>
          </a:p>
          <a:p>
            <a:pPr>
              <a:spcBef>
                <a:spcPts val="0"/>
              </a:spcBef>
              <a:defRPr/>
            </a:pPr>
            <a:endParaRPr lang="en-US" sz="2200" dirty="0"/>
          </a:p>
          <a:p>
            <a:pPr>
              <a:spcBef>
                <a:spcPts val="0"/>
              </a:spcBef>
              <a:defRPr/>
            </a:pPr>
            <a:endParaRPr lang="en-US" sz="2200" dirty="0" smtClean="0"/>
          </a:p>
          <a:p>
            <a:endParaRPr lang="en-US" dirty="0"/>
          </a:p>
        </p:txBody>
      </p:sp>
      <p:sp>
        <p:nvSpPr>
          <p:cNvPr id="7" name="Title 1"/>
          <p:cNvSpPr txBox="1">
            <a:spLocks/>
          </p:cNvSpPr>
          <p:nvPr/>
        </p:nvSpPr>
        <p:spPr>
          <a:xfrm>
            <a:off x="423672" y="1203325"/>
            <a:ext cx="3008313" cy="565150"/>
          </a:xfrm>
          <a:prstGeom prst="rect">
            <a:avLst/>
          </a:prstGeom>
        </p:spPr>
        <p:txBody>
          <a:bodyPr vert="horz" lIns="91440" tIns="45720" rIns="91440" bIns="45720" rtlCol="0" anchor="b">
            <a:noAutofit/>
          </a:bodyPr>
          <a:lstStyle/>
          <a:p>
            <a:pPr>
              <a:spcBef>
                <a:spcPct val="0"/>
              </a:spcBef>
              <a:defRPr/>
            </a:pPr>
            <a:r>
              <a:rPr lang="en-US" sz="1400" b="1" dirty="0"/>
              <a:t>Texas Water Resources</a:t>
            </a:r>
            <a:r>
              <a:rPr lang="en-US" sz="1400" dirty="0"/>
              <a:t>: Utilizing NASA Earth Observations to Monitor Drought Severity in Texas for Wildfire Mitigation Support</a:t>
            </a:r>
          </a:p>
        </p:txBody>
      </p:sp>
      <p:sp>
        <p:nvSpPr>
          <p:cNvPr id="8" name="Content Placeholder 7"/>
          <p:cNvSpPr txBox="1">
            <a:spLocks noGrp="1"/>
          </p:cNvSpPr>
          <p:nvPr>
            <p:ph idx="1"/>
          </p:nvPr>
        </p:nvSpPr>
        <p:spPr>
          <a:xfrm>
            <a:off x="3616026" y="301212"/>
            <a:ext cx="5264150" cy="935641"/>
          </a:xfrm>
          <a:prstGeom prst="rect">
            <a:avLst/>
          </a:prstGeom>
          <a:noFill/>
        </p:spPr>
        <p:txBody>
          <a:bodyPr wrap="square" rtlCol="0">
            <a:spAutoFit/>
          </a:bodyPr>
          <a:lstStyle/>
          <a:p>
            <a:pPr marL="0" lvl="0" indent="0" algn="ctr">
              <a:buNone/>
            </a:pPr>
            <a:r>
              <a:rPr lang="en-US" sz="1400" u="sng" dirty="0"/>
              <a:t>Weight 3</a:t>
            </a:r>
          </a:p>
          <a:p>
            <a:pPr marL="0" lvl="0" indent="0" algn="ctr">
              <a:buNone/>
            </a:pPr>
            <a:r>
              <a:rPr lang="en-US" sz="1400" dirty="0"/>
              <a:t>30% </a:t>
            </a:r>
            <a:r>
              <a:rPr lang="en-US" sz="1400" i="1" dirty="0"/>
              <a:t>NDVI</a:t>
            </a:r>
            <a:r>
              <a:rPr lang="en-US" sz="1400" dirty="0"/>
              <a:t> + 10% LST + 20% </a:t>
            </a:r>
            <a:r>
              <a:rPr lang="en-US" sz="1400" i="1" dirty="0"/>
              <a:t>MPE</a:t>
            </a:r>
            <a:r>
              <a:rPr lang="en-US" sz="1400" dirty="0"/>
              <a:t> + 40% NLDAS</a:t>
            </a:r>
          </a:p>
          <a:p>
            <a:pPr marL="0" indent="0" algn="ctr">
              <a:buNone/>
            </a:pPr>
            <a:endParaRPr lang="en-US" sz="2000" dirty="0">
              <a:solidFill>
                <a:schemeClr val="accent1">
                  <a:lumMod val="75000"/>
                </a:schemeClr>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343" y="3709549"/>
            <a:ext cx="4470295" cy="2307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066800"/>
            <a:ext cx="4419003" cy="2307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019454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637</Words>
  <Application>Microsoft Office PowerPoint</Application>
  <PresentationFormat>On-screen Show (4:3)</PresentationFormat>
  <Paragraphs>45</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Century Gothic</vt:lpstr>
      <vt:lpstr>Wingdings</vt:lpstr>
      <vt:lpstr>Wingdings 2</vt:lpstr>
      <vt:lpstr>Office Theme</vt:lpstr>
      <vt:lpstr>Civic</vt:lpstr>
      <vt:lpstr>DEVELOP National Program</vt:lpstr>
      <vt:lpstr>Langley Research Center</vt:lpstr>
      <vt:lpstr>Langley Research Center</vt:lpstr>
      <vt:lpstr>Langley Research Center</vt:lpstr>
      <vt:lpstr>Langley Research Center</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Buzanowicz, Megan E. (LARC-E3)[SSAI DEVELOP]</cp:lastModifiedBy>
  <cp:revision>29</cp:revision>
  <dcterms:created xsi:type="dcterms:W3CDTF">2012-09-06T20:21:36Z</dcterms:created>
  <dcterms:modified xsi:type="dcterms:W3CDTF">2015-08-04T13:38:10Z</dcterms:modified>
</cp:coreProperties>
</file>