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9"/>
  </p:notesMasterIdLst>
  <p:handoutMasterIdLst>
    <p:handoutMasterId r:id="rId10"/>
  </p:handoutMasterIdLst>
  <p:sldIdLst>
    <p:sldId id="256" r:id="rId2"/>
    <p:sldId id="270" r:id="rId3"/>
    <p:sldId id="271" r:id="rId4"/>
    <p:sldId id="273" r:id="rId5"/>
    <p:sldId id="274" r:id="rId6"/>
    <p:sldId id="275" r:id="rId7"/>
    <p:sldId id="276" r:id="rId8"/>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4">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BCD3E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8" autoAdjust="0"/>
    <p:restoredTop sz="94660"/>
  </p:normalViewPr>
  <p:slideViewPr>
    <p:cSldViewPr>
      <p:cViewPr>
        <p:scale>
          <a:sx n="100" d="100"/>
          <a:sy n="100" d="100"/>
        </p:scale>
        <p:origin x="428" y="688"/>
      </p:cViewPr>
      <p:guideLst>
        <p:guide orient="horz" pos="2160"/>
        <p:guide pos="2880"/>
      </p:guideLst>
    </p:cSldViewPr>
  </p:slideViewPr>
  <p:notesTextViewPr>
    <p:cViewPr>
      <p:scale>
        <a:sx n="1" d="1"/>
        <a:sy n="1" d="1"/>
      </p:scale>
      <p:origin x="0" y="0"/>
    </p:cViewPr>
  </p:notesTextViewPr>
  <p:notesViewPr>
    <p:cSldViewPr>
      <p:cViewPr varScale="1">
        <p:scale>
          <a:sx n="98" d="100"/>
          <a:sy n="98" d="100"/>
        </p:scale>
        <p:origin x="-3564" y="-96"/>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sz="quarter" idx="1"/>
          </p:nvPr>
        </p:nvSpPr>
        <p:spPr>
          <a:xfrm>
            <a:off x="3927775" y="0"/>
            <a:ext cx="3004820" cy="461010"/>
          </a:xfrm>
          <a:prstGeom prst="rect">
            <a:avLst/>
          </a:prstGeom>
        </p:spPr>
        <p:txBody>
          <a:bodyPr vert="horz" lIns="92309" tIns="46154" rIns="92309" bIns="46154" rtlCol="0"/>
          <a:lstStyle>
            <a:lvl1pPr algn="r">
              <a:defRPr sz="1200"/>
            </a:lvl1pPr>
          </a:lstStyle>
          <a:p>
            <a:fld id="{825BBD24-38A6-415B-AB9E-373C9A691127}" type="datetimeFigureOut">
              <a:rPr lang="en-US" smtClean="0"/>
              <a:t>5/25/2020</a:t>
            </a:fld>
            <a:endParaRPr lang="en-US"/>
          </a:p>
        </p:txBody>
      </p:sp>
      <p:sp>
        <p:nvSpPr>
          <p:cNvPr id="4" name="Footer Placeholder 3"/>
          <p:cNvSpPr>
            <a:spLocks noGrp="1"/>
          </p:cNvSpPr>
          <p:nvPr>
            <p:ph type="ftr" sz="quarter" idx="2"/>
          </p:nvPr>
        </p:nvSpPr>
        <p:spPr>
          <a:xfrm>
            <a:off x="0" y="8757590"/>
            <a:ext cx="3004820" cy="461010"/>
          </a:xfrm>
          <a:prstGeom prst="rect">
            <a:avLst/>
          </a:prstGeom>
        </p:spPr>
        <p:txBody>
          <a:bodyPr vert="horz" lIns="92309" tIns="46154" rIns="92309" bIns="46154" rtlCol="0" anchor="b"/>
          <a:lstStyle>
            <a:lvl1pPr algn="l">
              <a:defRPr sz="1200"/>
            </a:lvl1pPr>
          </a:lstStyle>
          <a:p>
            <a:endParaRPr lang="en-US"/>
          </a:p>
        </p:txBody>
      </p:sp>
      <p:sp>
        <p:nvSpPr>
          <p:cNvPr id="5" name="Slide Number Placeholder 4"/>
          <p:cNvSpPr>
            <a:spLocks noGrp="1"/>
          </p:cNvSpPr>
          <p:nvPr>
            <p:ph type="sldNum" sz="quarter" idx="3"/>
          </p:nvPr>
        </p:nvSpPr>
        <p:spPr>
          <a:xfrm>
            <a:off x="3927775" y="8757590"/>
            <a:ext cx="3004820" cy="461010"/>
          </a:xfrm>
          <a:prstGeom prst="rect">
            <a:avLst/>
          </a:prstGeom>
        </p:spPr>
        <p:txBody>
          <a:bodyPr vert="horz" lIns="92309" tIns="46154" rIns="92309" bIns="46154" rtlCol="0" anchor="b"/>
          <a:lstStyle>
            <a:lvl1pPr algn="r">
              <a:defRPr sz="1200"/>
            </a:lvl1pPr>
          </a:lstStyle>
          <a:p>
            <a:fld id="{14DCD184-F735-4150-888D-A9DC899CEAB5}" type="slidenum">
              <a:rPr lang="en-US" smtClean="0"/>
              <a:t>‹#›</a:t>
            </a:fld>
            <a:endParaRPr lang="en-US"/>
          </a:p>
        </p:txBody>
      </p:sp>
    </p:spTree>
    <p:extLst>
      <p:ext uri="{BB962C8B-B14F-4D97-AF65-F5344CB8AC3E}">
        <p14:creationId xmlns:p14="http://schemas.microsoft.com/office/powerpoint/2010/main" val="3726568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idx="1"/>
          </p:nvPr>
        </p:nvSpPr>
        <p:spPr>
          <a:xfrm>
            <a:off x="3927775" y="0"/>
            <a:ext cx="3004820" cy="461010"/>
          </a:xfrm>
          <a:prstGeom prst="rect">
            <a:avLst/>
          </a:prstGeom>
        </p:spPr>
        <p:txBody>
          <a:bodyPr vert="horz" lIns="92309" tIns="46154" rIns="92309" bIns="46154" rtlCol="0"/>
          <a:lstStyle>
            <a:lvl1pPr algn="r">
              <a:defRPr sz="1200"/>
            </a:lvl1pPr>
          </a:lstStyle>
          <a:p>
            <a:fld id="{212CF5C7-EFDF-4327-BF75-DDB81CE49712}" type="datetimeFigureOut">
              <a:rPr lang="en-US" smtClean="0"/>
              <a:t>5/25/2020</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309" tIns="46154" rIns="92309" bIns="46154" rtlCol="0" anchor="ctr"/>
          <a:lstStyle/>
          <a:p>
            <a:endParaRPr lang="en-US"/>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309" tIns="46154" rIns="92309" bIns="4615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7590"/>
            <a:ext cx="3004820" cy="461010"/>
          </a:xfrm>
          <a:prstGeom prst="rect">
            <a:avLst/>
          </a:prstGeom>
        </p:spPr>
        <p:txBody>
          <a:bodyPr vert="horz" lIns="92309" tIns="46154" rIns="92309" bIns="46154"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57590"/>
            <a:ext cx="3004820" cy="461010"/>
          </a:xfrm>
          <a:prstGeom prst="rect">
            <a:avLst/>
          </a:prstGeom>
        </p:spPr>
        <p:txBody>
          <a:bodyPr vert="horz" lIns="92309" tIns="46154" rIns="92309" bIns="46154" rtlCol="0" anchor="b"/>
          <a:lstStyle>
            <a:lvl1pPr algn="r">
              <a:defRPr sz="1200"/>
            </a:lvl1pPr>
          </a:lstStyle>
          <a:p>
            <a:fld id="{0C674A02-E04B-4D92-9848-36C905FD8C67}" type="slidenum">
              <a:rPr lang="en-US" smtClean="0"/>
              <a:t>‹#›</a:t>
            </a:fld>
            <a:endParaRPr lang="en-US"/>
          </a:p>
        </p:txBody>
      </p:sp>
    </p:spTree>
    <p:extLst>
      <p:ext uri="{BB962C8B-B14F-4D97-AF65-F5344CB8AC3E}">
        <p14:creationId xmlns:p14="http://schemas.microsoft.com/office/powerpoint/2010/main" val="422289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43201"/>
            <a:ext cx="7772400" cy="761999"/>
          </a:xfrm>
        </p:spPr>
        <p:txBody>
          <a:bodyPr>
            <a:normAutofit/>
          </a:bodyPr>
          <a:lstStyle>
            <a:lvl1pPr algn="l">
              <a:defRPr sz="3600">
                <a:solidFill>
                  <a:srgbClr val="003366"/>
                </a:solidFill>
              </a:defRPr>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56CACB6B-B14F-4FCB-889D-824E43557DEF}" type="slidenum">
              <a:rPr lang="en-US" smtClean="0"/>
              <a:t>‹#›</a:t>
            </a:fld>
            <a:endParaRPr lang="en-US"/>
          </a:p>
        </p:txBody>
      </p:sp>
      <p:sp>
        <p:nvSpPr>
          <p:cNvPr id="5" name="Footer Placeholder 4"/>
          <p:cNvSpPr>
            <a:spLocks noGrp="1"/>
          </p:cNvSpPr>
          <p:nvPr>
            <p:ph type="ftr" sz="quarter" idx="11"/>
          </p:nvPr>
        </p:nvSpPr>
        <p:spPr>
          <a:xfrm>
            <a:off x="3124200" y="6492875"/>
            <a:ext cx="2895600" cy="365125"/>
          </a:xfrm>
        </p:spPr>
        <p:txBody>
          <a:bodyPr/>
          <a:lstStyle>
            <a:lvl1pPr>
              <a:defRPr>
                <a:solidFill>
                  <a:schemeClr val="tx1">
                    <a:lumMod val="50000"/>
                    <a:lumOff val="50000"/>
                  </a:schemeClr>
                </a:solidFill>
              </a:defRPr>
            </a:lvl1pPr>
          </a:lstStyle>
          <a:p>
            <a:r>
              <a:rPr lang="en-US" dirty="0"/>
              <a:t>Company Proprietary Information</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743199"/>
          </a:xfrm>
          <a:prstGeom prst="rect">
            <a:avLst/>
          </a:prstGeom>
        </p:spPr>
      </p:pic>
    </p:spTree>
    <p:extLst>
      <p:ext uri="{BB962C8B-B14F-4D97-AF65-F5344CB8AC3E}">
        <p14:creationId xmlns:p14="http://schemas.microsoft.com/office/powerpoint/2010/main" val="3999846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Company Proprietary Information</a:t>
            </a:r>
          </a:p>
        </p:txBody>
      </p:sp>
      <p:sp>
        <p:nvSpPr>
          <p:cNvPr id="6" name="Slide Number Placeholder 5"/>
          <p:cNvSpPr>
            <a:spLocks noGrp="1"/>
          </p:cNvSpPr>
          <p:nvPr>
            <p:ph type="sldNum" sz="quarter" idx="12"/>
          </p:nvPr>
        </p:nvSpPr>
        <p:spPr/>
        <p:txBody>
          <a:bodyPr/>
          <a:lstStyle/>
          <a:p>
            <a:fld id="{56CACB6B-B14F-4FCB-889D-824E43557DEF}" type="slidenum">
              <a:rPr lang="en-US" smtClean="0"/>
              <a:t>‹#›</a:t>
            </a:fld>
            <a:endParaRPr lang="en-US"/>
          </a:p>
        </p:txBody>
      </p:sp>
    </p:spTree>
    <p:extLst>
      <p:ext uri="{BB962C8B-B14F-4D97-AF65-F5344CB8AC3E}">
        <p14:creationId xmlns:p14="http://schemas.microsoft.com/office/powerpoint/2010/main" val="930725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Company Proprietary Information</a:t>
            </a:r>
          </a:p>
        </p:txBody>
      </p:sp>
      <p:sp>
        <p:nvSpPr>
          <p:cNvPr id="6" name="Slide Number Placeholder 5"/>
          <p:cNvSpPr>
            <a:spLocks noGrp="1"/>
          </p:cNvSpPr>
          <p:nvPr>
            <p:ph type="sldNum" sz="quarter" idx="12"/>
          </p:nvPr>
        </p:nvSpPr>
        <p:spPr/>
        <p:txBody>
          <a:bodyPr/>
          <a:lstStyle/>
          <a:p>
            <a:fld id="{56CACB6B-B14F-4FCB-889D-824E43557DEF}" type="slidenum">
              <a:rPr lang="en-US" smtClean="0"/>
              <a:t>‹#›</a:t>
            </a:fld>
            <a:endParaRPr lang="en-US"/>
          </a:p>
        </p:txBody>
      </p:sp>
    </p:spTree>
    <p:extLst>
      <p:ext uri="{BB962C8B-B14F-4D97-AF65-F5344CB8AC3E}">
        <p14:creationId xmlns:p14="http://schemas.microsoft.com/office/powerpoint/2010/main" val="2191727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2" name="Rectangle 11"/>
          <p:cNvSpPr/>
          <p:nvPr userDrawn="1"/>
        </p:nvSpPr>
        <p:spPr>
          <a:xfrm>
            <a:off x="0" y="6477000"/>
            <a:ext cx="9144000" cy="301556"/>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6705600"/>
            <a:ext cx="9144000" cy="1507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990600"/>
            <a:ext cx="8229600" cy="5135563"/>
          </a:xfrm>
        </p:spPr>
        <p:txBody>
          <a:bodyPr/>
          <a:lstStyle>
            <a:lvl1pPr marL="342900" indent="-342900">
              <a:buClr>
                <a:srgbClr val="003366"/>
              </a:buClr>
              <a:buFont typeface="Wingdings" panose="05000000000000000000" pitchFamily="2" charset="2"/>
              <a:buChar char="Ø"/>
              <a:defRPr sz="2000">
                <a:solidFill>
                  <a:srgbClr val="003366"/>
                </a:solidFill>
              </a:defRPr>
            </a:lvl1pPr>
            <a:lvl2pPr marL="742950" indent="-285750">
              <a:buFont typeface="Wingdings" panose="05000000000000000000" pitchFamily="2" charset="2"/>
              <a:buChar cha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0" y="6492875"/>
            <a:ext cx="6553200" cy="212725"/>
          </a:xfrm>
        </p:spPr>
        <p:txBody>
          <a:bodyPr/>
          <a:lstStyle>
            <a:lvl1pPr algn="l">
              <a:defRPr>
                <a:solidFill>
                  <a:schemeClr val="bg1"/>
                </a:solidFill>
              </a:defRPr>
            </a:lvl1pPr>
          </a:lstStyle>
          <a:p>
            <a:r>
              <a:rPr lang="en-US" dirty="0"/>
              <a:t>Company Proprietary Information</a:t>
            </a:r>
          </a:p>
        </p:txBody>
      </p:sp>
      <p:sp>
        <p:nvSpPr>
          <p:cNvPr id="6" name="Slide Number Placeholder 5"/>
          <p:cNvSpPr>
            <a:spLocks noGrp="1"/>
          </p:cNvSpPr>
          <p:nvPr>
            <p:ph type="sldNum" sz="quarter" idx="12"/>
          </p:nvPr>
        </p:nvSpPr>
        <p:spPr>
          <a:xfrm>
            <a:off x="7010400" y="6477000"/>
            <a:ext cx="2133600" cy="228600"/>
          </a:xfrm>
        </p:spPr>
        <p:txBody>
          <a:bodyPr/>
          <a:lstStyle>
            <a:lvl1pPr>
              <a:defRPr baseline="0">
                <a:solidFill>
                  <a:schemeClr val="bg1"/>
                </a:solidFill>
              </a:defRPr>
            </a:lvl1pPr>
          </a:lstStyle>
          <a:p>
            <a:fld id="{56CACB6B-B14F-4FCB-889D-824E43557DEF}" type="slidenum">
              <a:rPr lang="en-US" smtClean="0"/>
              <a:pPr/>
              <a:t>‹#›</a:t>
            </a:fld>
            <a:endParaRPr lang="en-US" dirty="0"/>
          </a:p>
        </p:txBody>
      </p:sp>
      <p:sp>
        <p:nvSpPr>
          <p:cNvPr id="10" name="Rectangle 9"/>
          <p:cNvSpPr/>
          <p:nvPr userDrawn="1"/>
        </p:nvSpPr>
        <p:spPr>
          <a:xfrm>
            <a:off x="0" y="0"/>
            <a:ext cx="9144000" cy="838200"/>
          </a:xfrm>
          <a:prstGeom prst="rect">
            <a:avLst/>
          </a:prstGeom>
          <a:gradFill flip="none" rotWithShape="1">
            <a:gsLst>
              <a:gs pos="58000">
                <a:srgbClr val="205691"/>
              </a:gs>
              <a:gs pos="0">
                <a:srgbClr val="003366"/>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clrChange>
              <a:clrFrom>
                <a:srgbClr val="FFFFFF"/>
              </a:clrFrom>
              <a:clrTo>
                <a:srgbClr val="FFFFFF">
                  <a:alpha val="0"/>
                </a:srgbClr>
              </a:clrTo>
            </a:clrChange>
            <a:biLevel thresh="50000"/>
            <a:extLst>
              <a:ext uri="{BEBA8EAE-BF5A-486C-A8C5-ECC9F3942E4B}">
                <a14:imgProps xmlns:a14="http://schemas.microsoft.com/office/drawing/2010/main">
                  <a14:imgLayer r:embed="rId3">
                    <a14:imgEffect>
                      <a14:sharpenSoften amount="25000"/>
                    </a14:imgEffect>
                    <a14:imgEffect>
                      <a14:colorTemperature colorTemp="11500"/>
                    </a14:imgEffect>
                    <a14:imgEffect>
                      <a14:saturation sat="0"/>
                    </a14:imgEffect>
                    <a14:imgEffect>
                      <a14:brightnessContrast bright="74000" contrast="-51000"/>
                    </a14:imgEffect>
                  </a14:imgLayer>
                </a14:imgProps>
              </a:ext>
              <a:ext uri="{28A0092B-C50C-407E-A947-70E740481C1C}">
                <a14:useLocalDpi xmlns:a14="http://schemas.microsoft.com/office/drawing/2010/main" val="0"/>
              </a:ext>
            </a:extLst>
          </a:blip>
          <a:stretch>
            <a:fillRect/>
          </a:stretch>
        </p:blipFill>
        <p:spPr>
          <a:xfrm>
            <a:off x="8046720" y="0"/>
            <a:ext cx="959161" cy="762000"/>
          </a:xfrm>
          <a:prstGeom prst="rect">
            <a:avLst/>
          </a:prstGeom>
          <a:noFill/>
          <a:ln>
            <a:noFill/>
          </a:ln>
        </p:spPr>
      </p:pic>
      <p:sp>
        <p:nvSpPr>
          <p:cNvPr id="2" name="Title 1"/>
          <p:cNvSpPr>
            <a:spLocks noGrp="1"/>
          </p:cNvSpPr>
          <p:nvPr>
            <p:ph type="title"/>
          </p:nvPr>
        </p:nvSpPr>
        <p:spPr>
          <a:xfrm>
            <a:off x="0" y="0"/>
            <a:ext cx="7772400" cy="838200"/>
          </a:xfrm>
        </p:spPr>
        <p:txBody>
          <a:bodyPr>
            <a:normAutofit/>
          </a:bodyPr>
          <a:lstStyle>
            <a:lvl1pPr algn="l">
              <a:defRPr sz="26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9673837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Company Proprietary Information</a:t>
            </a:r>
            <a:endParaRPr lang="en-US" dirty="0"/>
          </a:p>
        </p:txBody>
      </p:sp>
      <p:sp>
        <p:nvSpPr>
          <p:cNvPr id="6" name="Slide Number Placeholder 5"/>
          <p:cNvSpPr>
            <a:spLocks noGrp="1"/>
          </p:cNvSpPr>
          <p:nvPr>
            <p:ph type="sldNum" sz="quarter" idx="12"/>
          </p:nvPr>
        </p:nvSpPr>
        <p:spPr/>
        <p:txBody>
          <a:bodyPr/>
          <a:lstStyle/>
          <a:p>
            <a:fld id="{56CACB6B-B14F-4FCB-889D-824E43557DEF}" type="slidenum">
              <a:rPr lang="en-US" smtClean="0"/>
              <a:t>‹#›</a:t>
            </a:fld>
            <a:endParaRPr lang="en-US"/>
          </a:p>
        </p:txBody>
      </p:sp>
    </p:spTree>
    <p:extLst>
      <p:ext uri="{BB962C8B-B14F-4D97-AF65-F5344CB8AC3E}">
        <p14:creationId xmlns:p14="http://schemas.microsoft.com/office/powerpoint/2010/main" val="1429108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Company Proprietary Information</a:t>
            </a:r>
          </a:p>
        </p:txBody>
      </p:sp>
      <p:sp>
        <p:nvSpPr>
          <p:cNvPr id="7" name="Slide Number Placeholder 6"/>
          <p:cNvSpPr>
            <a:spLocks noGrp="1"/>
          </p:cNvSpPr>
          <p:nvPr>
            <p:ph type="sldNum" sz="quarter" idx="12"/>
          </p:nvPr>
        </p:nvSpPr>
        <p:spPr/>
        <p:txBody>
          <a:bodyPr/>
          <a:lstStyle/>
          <a:p>
            <a:fld id="{56CACB6B-B14F-4FCB-889D-824E43557DEF}" type="slidenum">
              <a:rPr lang="en-US" smtClean="0"/>
              <a:t>‹#›</a:t>
            </a:fld>
            <a:endParaRPr lang="en-US"/>
          </a:p>
        </p:txBody>
      </p:sp>
    </p:spTree>
    <p:extLst>
      <p:ext uri="{BB962C8B-B14F-4D97-AF65-F5344CB8AC3E}">
        <p14:creationId xmlns:p14="http://schemas.microsoft.com/office/powerpoint/2010/main" val="643308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Company Proprietary Information</a:t>
            </a:r>
          </a:p>
        </p:txBody>
      </p:sp>
      <p:sp>
        <p:nvSpPr>
          <p:cNvPr id="9" name="Slide Number Placeholder 8"/>
          <p:cNvSpPr>
            <a:spLocks noGrp="1"/>
          </p:cNvSpPr>
          <p:nvPr>
            <p:ph type="sldNum" sz="quarter" idx="12"/>
          </p:nvPr>
        </p:nvSpPr>
        <p:spPr/>
        <p:txBody>
          <a:bodyPr/>
          <a:lstStyle/>
          <a:p>
            <a:fld id="{56CACB6B-B14F-4FCB-889D-824E43557DEF}" type="slidenum">
              <a:rPr lang="en-US" smtClean="0"/>
              <a:t>‹#›</a:t>
            </a:fld>
            <a:endParaRPr lang="en-US"/>
          </a:p>
        </p:txBody>
      </p:sp>
    </p:spTree>
    <p:extLst>
      <p:ext uri="{BB962C8B-B14F-4D97-AF65-F5344CB8AC3E}">
        <p14:creationId xmlns:p14="http://schemas.microsoft.com/office/powerpoint/2010/main" val="1557112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Company Proprietary Information</a:t>
            </a:r>
          </a:p>
        </p:txBody>
      </p:sp>
      <p:sp>
        <p:nvSpPr>
          <p:cNvPr id="5" name="Slide Number Placeholder 4"/>
          <p:cNvSpPr>
            <a:spLocks noGrp="1"/>
          </p:cNvSpPr>
          <p:nvPr>
            <p:ph type="sldNum" sz="quarter" idx="12"/>
          </p:nvPr>
        </p:nvSpPr>
        <p:spPr/>
        <p:txBody>
          <a:bodyPr/>
          <a:lstStyle/>
          <a:p>
            <a:fld id="{56CACB6B-B14F-4FCB-889D-824E43557DEF}" type="slidenum">
              <a:rPr lang="en-US" smtClean="0"/>
              <a:t>‹#›</a:t>
            </a:fld>
            <a:endParaRPr lang="en-US"/>
          </a:p>
        </p:txBody>
      </p:sp>
    </p:spTree>
    <p:extLst>
      <p:ext uri="{BB962C8B-B14F-4D97-AF65-F5344CB8AC3E}">
        <p14:creationId xmlns:p14="http://schemas.microsoft.com/office/powerpoint/2010/main" val="3600117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Company Proprietary Information</a:t>
            </a:r>
          </a:p>
        </p:txBody>
      </p:sp>
      <p:sp>
        <p:nvSpPr>
          <p:cNvPr id="4" name="Slide Number Placeholder 3"/>
          <p:cNvSpPr>
            <a:spLocks noGrp="1"/>
          </p:cNvSpPr>
          <p:nvPr>
            <p:ph type="sldNum" sz="quarter" idx="12"/>
          </p:nvPr>
        </p:nvSpPr>
        <p:spPr/>
        <p:txBody>
          <a:bodyPr/>
          <a:lstStyle/>
          <a:p>
            <a:fld id="{56CACB6B-B14F-4FCB-889D-824E43557DEF}" type="slidenum">
              <a:rPr lang="en-US" smtClean="0"/>
              <a:t>‹#›</a:t>
            </a:fld>
            <a:endParaRPr lang="en-US"/>
          </a:p>
        </p:txBody>
      </p:sp>
    </p:spTree>
    <p:extLst>
      <p:ext uri="{BB962C8B-B14F-4D97-AF65-F5344CB8AC3E}">
        <p14:creationId xmlns:p14="http://schemas.microsoft.com/office/powerpoint/2010/main" val="412434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Company Proprietary Information</a:t>
            </a:r>
          </a:p>
        </p:txBody>
      </p:sp>
      <p:sp>
        <p:nvSpPr>
          <p:cNvPr id="7" name="Slide Number Placeholder 6"/>
          <p:cNvSpPr>
            <a:spLocks noGrp="1"/>
          </p:cNvSpPr>
          <p:nvPr>
            <p:ph type="sldNum" sz="quarter" idx="12"/>
          </p:nvPr>
        </p:nvSpPr>
        <p:spPr/>
        <p:txBody>
          <a:bodyPr/>
          <a:lstStyle/>
          <a:p>
            <a:fld id="{56CACB6B-B14F-4FCB-889D-824E43557DEF}" type="slidenum">
              <a:rPr lang="en-US" smtClean="0"/>
              <a:t>‹#›</a:t>
            </a:fld>
            <a:endParaRPr lang="en-US"/>
          </a:p>
        </p:txBody>
      </p:sp>
    </p:spTree>
    <p:extLst>
      <p:ext uri="{BB962C8B-B14F-4D97-AF65-F5344CB8AC3E}">
        <p14:creationId xmlns:p14="http://schemas.microsoft.com/office/powerpoint/2010/main" val="3521337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Company Proprietary Information</a:t>
            </a:r>
          </a:p>
        </p:txBody>
      </p:sp>
      <p:sp>
        <p:nvSpPr>
          <p:cNvPr id="7" name="Slide Number Placeholder 6"/>
          <p:cNvSpPr>
            <a:spLocks noGrp="1"/>
          </p:cNvSpPr>
          <p:nvPr>
            <p:ph type="sldNum" sz="quarter" idx="12"/>
          </p:nvPr>
        </p:nvSpPr>
        <p:spPr/>
        <p:txBody>
          <a:bodyPr/>
          <a:lstStyle/>
          <a:p>
            <a:fld id="{56CACB6B-B14F-4FCB-889D-824E43557DEF}" type="slidenum">
              <a:rPr lang="en-US" smtClean="0"/>
              <a:t>‹#›</a:t>
            </a:fld>
            <a:endParaRPr lang="en-US"/>
          </a:p>
        </p:txBody>
      </p:sp>
    </p:spTree>
    <p:extLst>
      <p:ext uri="{BB962C8B-B14F-4D97-AF65-F5344CB8AC3E}">
        <p14:creationId xmlns:p14="http://schemas.microsoft.com/office/powerpoint/2010/main" val="4237345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Company Proprietary Information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CACB6B-B14F-4FCB-889D-824E43557DEF}" type="slidenum">
              <a:rPr lang="en-US" smtClean="0"/>
              <a:t>‹#›</a:t>
            </a:fld>
            <a:endParaRPr lang="en-US"/>
          </a:p>
        </p:txBody>
      </p:sp>
    </p:spTree>
    <p:extLst>
      <p:ext uri="{BB962C8B-B14F-4D97-AF65-F5344CB8AC3E}">
        <p14:creationId xmlns:p14="http://schemas.microsoft.com/office/powerpoint/2010/main" val="346963659"/>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www.office.com/"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mailto:firstname.lastname@ssaihq.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819400"/>
            <a:ext cx="7772400" cy="1470025"/>
          </a:xfrm>
        </p:spPr>
        <p:txBody>
          <a:bodyPr/>
          <a:lstStyle/>
          <a:p>
            <a:pPr algn="l"/>
            <a:r>
              <a:rPr lang="en-US" dirty="0"/>
              <a:t>Office 365 and Teams Quick Start Guide</a:t>
            </a:r>
            <a:br>
              <a:rPr lang="en-US" dirty="0"/>
            </a:br>
            <a:r>
              <a:rPr lang="en-US" dirty="0"/>
              <a:t>for DEVELOP participants</a:t>
            </a:r>
          </a:p>
        </p:txBody>
      </p:sp>
      <p:sp>
        <p:nvSpPr>
          <p:cNvPr id="3" name="Subtitle 2"/>
          <p:cNvSpPr>
            <a:spLocks noGrp="1"/>
          </p:cNvSpPr>
          <p:nvPr>
            <p:ph type="subTitle" idx="1"/>
          </p:nvPr>
        </p:nvSpPr>
        <p:spPr>
          <a:xfrm>
            <a:off x="609600" y="4114800"/>
            <a:ext cx="6400800" cy="533400"/>
          </a:xfrm>
        </p:spPr>
        <p:txBody>
          <a:bodyPr/>
          <a:lstStyle/>
          <a:p>
            <a:r>
              <a:rPr lang="en-US" dirty="0"/>
              <a:t>June 25, 2020</a:t>
            </a:r>
          </a:p>
        </p:txBody>
      </p:sp>
      <p:sp>
        <p:nvSpPr>
          <p:cNvPr id="10" name="Footer Placeholder 9"/>
          <p:cNvSpPr>
            <a:spLocks noGrp="1"/>
          </p:cNvSpPr>
          <p:nvPr>
            <p:ph type="ftr" sz="quarter" idx="11"/>
          </p:nvPr>
        </p:nvSpPr>
        <p:spPr/>
        <p:txBody>
          <a:bodyPr/>
          <a:lstStyle/>
          <a:p>
            <a:r>
              <a:rPr lang="en-US"/>
              <a:t>Company Proprietary Information</a:t>
            </a:r>
            <a:endParaRPr lang="en-US" dirty="0"/>
          </a:p>
        </p:txBody>
      </p:sp>
    </p:spTree>
    <p:extLst>
      <p:ext uri="{BB962C8B-B14F-4D97-AF65-F5344CB8AC3E}">
        <p14:creationId xmlns:p14="http://schemas.microsoft.com/office/powerpoint/2010/main" val="590332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SSAI Office 365 Sign In </a:t>
            </a:r>
          </a:p>
        </p:txBody>
      </p:sp>
      <p:pic>
        <p:nvPicPr>
          <p:cNvPr id="13" name="Picture 12" descr="A picture containing object, clock&#10;&#10;Description automatically generated">
            <a:extLst>
              <a:ext uri="{FF2B5EF4-FFF2-40B4-BE49-F238E27FC236}">
                <a16:creationId xmlns:a16="http://schemas.microsoft.com/office/drawing/2014/main" id="{2A87BF0C-BA19-4AC6-86FB-43DD2A0A78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6649" y="1537901"/>
            <a:ext cx="3262368" cy="445045"/>
          </a:xfrm>
          <a:prstGeom prst="rect">
            <a:avLst/>
          </a:prstGeom>
          <a:ln>
            <a:solidFill>
              <a:schemeClr val="tx2"/>
            </a:solidFill>
          </a:ln>
        </p:spPr>
      </p:pic>
      <p:pic>
        <p:nvPicPr>
          <p:cNvPr id="17" name="Picture 16" descr="A screen shot of a computer&#10;&#10;Description automatically generated">
            <a:extLst>
              <a:ext uri="{FF2B5EF4-FFF2-40B4-BE49-F238E27FC236}">
                <a16:creationId xmlns:a16="http://schemas.microsoft.com/office/drawing/2014/main" id="{88114015-2B99-4E2B-BECD-A0393E2108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221" y="2113592"/>
            <a:ext cx="2331224" cy="1625345"/>
          </a:xfrm>
          <a:prstGeom prst="rect">
            <a:avLst/>
          </a:prstGeom>
        </p:spPr>
      </p:pic>
      <p:pic>
        <p:nvPicPr>
          <p:cNvPr id="15" name="Picture 14" descr="A screenshot of a cell phone&#10;&#10;Description automatically generated">
            <a:extLst>
              <a:ext uri="{FF2B5EF4-FFF2-40B4-BE49-F238E27FC236}">
                <a16:creationId xmlns:a16="http://schemas.microsoft.com/office/drawing/2014/main" id="{B013BC0C-C1A4-4C20-ADBD-FF383F3978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8655" y="4554228"/>
            <a:ext cx="2118356" cy="1747043"/>
          </a:xfrm>
          <a:prstGeom prst="rect">
            <a:avLst/>
          </a:prstGeom>
          <a:ln>
            <a:solidFill>
              <a:schemeClr val="tx2"/>
            </a:solidFill>
          </a:ln>
        </p:spPr>
      </p:pic>
      <p:pic>
        <p:nvPicPr>
          <p:cNvPr id="19" name="Picture 18" descr="A screenshot of a cell phone&#10;&#10;Description automatically generated">
            <a:extLst>
              <a:ext uri="{FF2B5EF4-FFF2-40B4-BE49-F238E27FC236}">
                <a16:creationId xmlns:a16="http://schemas.microsoft.com/office/drawing/2014/main" id="{27B32ECA-0059-48AF-9CCA-1D58CB5D33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4484" y="1537901"/>
            <a:ext cx="2469024" cy="1891099"/>
          </a:xfrm>
          <a:prstGeom prst="rect">
            <a:avLst/>
          </a:prstGeom>
          <a:ln>
            <a:solidFill>
              <a:schemeClr val="tx2"/>
            </a:solidFill>
          </a:ln>
        </p:spPr>
      </p:pic>
      <p:pic>
        <p:nvPicPr>
          <p:cNvPr id="21" name="Picture 20" descr="A picture containing bird&#10;&#10;Description automatically generated">
            <a:extLst>
              <a:ext uri="{FF2B5EF4-FFF2-40B4-BE49-F238E27FC236}">
                <a16:creationId xmlns:a16="http://schemas.microsoft.com/office/drawing/2014/main" id="{8238BBEE-EC66-4B5E-B71C-BDA37E47684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02168" y="4255554"/>
            <a:ext cx="1733656" cy="866828"/>
          </a:xfrm>
          <a:prstGeom prst="rect">
            <a:avLst/>
          </a:prstGeom>
          <a:ln>
            <a:solidFill>
              <a:schemeClr val="tx2"/>
            </a:solidFill>
          </a:ln>
        </p:spPr>
      </p:pic>
      <p:sp>
        <p:nvSpPr>
          <p:cNvPr id="24" name="TextBox 23">
            <a:extLst>
              <a:ext uri="{FF2B5EF4-FFF2-40B4-BE49-F238E27FC236}">
                <a16:creationId xmlns:a16="http://schemas.microsoft.com/office/drawing/2014/main" id="{5CD2FA12-6331-42D4-ACD9-9B69202170FC}"/>
              </a:ext>
            </a:extLst>
          </p:cNvPr>
          <p:cNvSpPr txBox="1"/>
          <p:nvPr/>
        </p:nvSpPr>
        <p:spPr>
          <a:xfrm>
            <a:off x="636649" y="1007145"/>
            <a:ext cx="3262368" cy="400110"/>
          </a:xfrm>
          <a:prstGeom prst="rect">
            <a:avLst/>
          </a:prstGeom>
          <a:solidFill>
            <a:schemeClr val="bg2"/>
          </a:solidFill>
        </p:spPr>
        <p:txBody>
          <a:bodyPr wrap="square" rtlCol="0">
            <a:spAutoFit/>
          </a:bodyPr>
          <a:lstStyle/>
          <a:p>
            <a:pPr algn="ctr"/>
            <a:r>
              <a:rPr lang="en-US" sz="1000" dirty="0"/>
              <a:t>In a </a:t>
            </a:r>
            <a:r>
              <a:rPr lang="en-US" sz="1000" b="1" dirty="0"/>
              <a:t>browser</a:t>
            </a:r>
            <a:r>
              <a:rPr lang="en-US" sz="1000" dirty="0"/>
              <a:t> type in </a:t>
            </a:r>
            <a:r>
              <a:rPr lang="en-US" sz="1000" dirty="0">
                <a:hlinkClick r:id="rId7"/>
              </a:rPr>
              <a:t>https://www.office.com</a:t>
            </a:r>
            <a:endParaRPr lang="en-US" sz="1000" dirty="0"/>
          </a:p>
          <a:p>
            <a:pPr algn="ctr"/>
            <a:r>
              <a:rPr lang="en-US" sz="1000" dirty="0"/>
              <a:t>Click Sign-in on the Welcome screen</a:t>
            </a:r>
          </a:p>
        </p:txBody>
      </p:sp>
      <p:sp>
        <p:nvSpPr>
          <p:cNvPr id="22" name="TextBox 21">
            <a:extLst>
              <a:ext uri="{FF2B5EF4-FFF2-40B4-BE49-F238E27FC236}">
                <a16:creationId xmlns:a16="http://schemas.microsoft.com/office/drawing/2014/main" id="{AD0ECCF9-D449-4E22-8842-90E64BE3159D}"/>
              </a:ext>
            </a:extLst>
          </p:cNvPr>
          <p:cNvSpPr txBox="1"/>
          <p:nvPr/>
        </p:nvSpPr>
        <p:spPr>
          <a:xfrm>
            <a:off x="636649" y="3869583"/>
            <a:ext cx="3262368" cy="553998"/>
          </a:xfrm>
          <a:prstGeom prst="rect">
            <a:avLst/>
          </a:prstGeom>
          <a:solidFill>
            <a:schemeClr val="bg2"/>
          </a:solidFill>
        </p:spPr>
        <p:txBody>
          <a:bodyPr wrap="square" rtlCol="0">
            <a:spAutoFit/>
          </a:bodyPr>
          <a:lstStyle/>
          <a:p>
            <a:pPr algn="ctr"/>
            <a:r>
              <a:rPr lang="en-US" sz="1000" dirty="0"/>
              <a:t>Your </a:t>
            </a:r>
            <a:r>
              <a:rPr lang="en-US" sz="1000" b="1" dirty="0"/>
              <a:t>account</a:t>
            </a:r>
            <a:r>
              <a:rPr lang="en-US" sz="1000" dirty="0"/>
              <a:t> name is </a:t>
            </a:r>
          </a:p>
          <a:p>
            <a:pPr algn="ctr"/>
            <a:r>
              <a:rPr lang="en-US" sz="1000" dirty="0"/>
              <a:t>           </a:t>
            </a:r>
            <a:r>
              <a:rPr lang="en-US" sz="1000" dirty="0">
                <a:solidFill>
                  <a:schemeClr val="tx2"/>
                </a:solidFill>
              </a:rPr>
              <a:t>firstname.lastname@ssaihq.com</a:t>
            </a:r>
          </a:p>
          <a:p>
            <a:pPr algn="ctr"/>
            <a:r>
              <a:rPr lang="en-US" sz="1000" dirty="0"/>
              <a:t>Click Next on the Sign-in screen</a:t>
            </a:r>
          </a:p>
        </p:txBody>
      </p:sp>
      <p:sp>
        <p:nvSpPr>
          <p:cNvPr id="23" name="TextBox 22">
            <a:extLst>
              <a:ext uri="{FF2B5EF4-FFF2-40B4-BE49-F238E27FC236}">
                <a16:creationId xmlns:a16="http://schemas.microsoft.com/office/drawing/2014/main" id="{EAA2C9B3-59A2-41BF-ADCE-B0F847D3AA55}"/>
              </a:ext>
            </a:extLst>
          </p:cNvPr>
          <p:cNvSpPr txBox="1"/>
          <p:nvPr/>
        </p:nvSpPr>
        <p:spPr>
          <a:xfrm>
            <a:off x="5134060" y="1001513"/>
            <a:ext cx="3469872" cy="400110"/>
          </a:xfrm>
          <a:prstGeom prst="rect">
            <a:avLst/>
          </a:prstGeom>
          <a:solidFill>
            <a:schemeClr val="bg2"/>
          </a:solidFill>
        </p:spPr>
        <p:txBody>
          <a:bodyPr wrap="square" rtlCol="0">
            <a:spAutoFit/>
          </a:bodyPr>
          <a:lstStyle/>
          <a:p>
            <a:r>
              <a:rPr lang="en-US" sz="1000" dirty="0"/>
              <a:t>Your </a:t>
            </a:r>
            <a:r>
              <a:rPr lang="en-US" sz="1000" b="1" dirty="0"/>
              <a:t>password</a:t>
            </a:r>
            <a:r>
              <a:rPr lang="en-US" sz="1000" dirty="0"/>
              <a:t> is unique</a:t>
            </a:r>
            <a:r>
              <a:rPr lang="en-US" sz="1000" b="1" dirty="0"/>
              <a:t>**</a:t>
            </a:r>
            <a:r>
              <a:rPr lang="en-US" sz="1000" dirty="0"/>
              <a:t> to SSAI Office 365 and will be assigned</a:t>
            </a:r>
          </a:p>
        </p:txBody>
      </p:sp>
      <p:sp>
        <p:nvSpPr>
          <p:cNvPr id="25" name="TextBox 24">
            <a:extLst>
              <a:ext uri="{FF2B5EF4-FFF2-40B4-BE49-F238E27FC236}">
                <a16:creationId xmlns:a16="http://schemas.microsoft.com/office/drawing/2014/main" id="{566A8710-3327-4C1D-BE2B-4BBE490AA9D6}"/>
              </a:ext>
            </a:extLst>
          </p:cNvPr>
          <p:cNvSpPr txBox="1"/>
          <p:nvPr/>
        </p:nvSpPr>
        <p:spPr>
          <a:xfrm>
            <a:off x="5134060" y="3565278"/>
            <a:ext cx="3469872" cy="553998"/>
          </a:xfrm>
          <a:prstGeom prst="rect">
            <a:avLst/>
          </a:prstGeom>
          <a:solidFill>
            <a:schemeClr val="bg2"/>
          </a:solidFill>
        </p:spPr>
        <p:txBody>
          <a:bodyPr wrap="square" rtlCol="0">
            <a:spAutoFit/>
          </a:bodyPr>
          <a:lstStyle/>
          <a:p>
            <a:r>
              <a:rPr lang="en-US" sz="1000" dirty="0"/>
              <a:t>If you are on a </a:t>
            </a:r>
            <a:r>
              <a:rPr lang="en-US" sz="1000" b="1" dirty="0"/>
              <a:t>private</a:t>
            </a:r>
            <a:r>
              <a:rPr lang="en-US" sz="1000" dirty="0"/>
              <a:t> device you can choose to </a:t>
            </a:r>
            <a:r>
              <a:rPr lang="en-US" sz="1000" b="1" dirty="0"/>
              <a:t>stay signed in </a:t>
            </a:r>
            <a:r>
              <a:rPr lang="en-US" sz="1000" dirty="0"/>
              <a:t>to reduce the number of times you are asked to sign-in.  Do not do this on a shared or public device</a:t>
            </a:r>
          </a:p>
        </p:txBody>
      </p:sp>
      <p:cxnSp>
        <p:nvCxnSpPr>
          <p:cNvPr id="10" name="Straight Connector 9">
            <a:extLst>
              <a:ext uri="{FF2B5EF4-FFF2-40B4-BE49-F238E27FC236}">
                <a16:creationId xmlns:a16="http://schemas.microsoft.com/office/drawing/2014/main" id="{C27F7E5A-05AA-417D-8745-45CB770F3186}"/>
              </a:ext>
            </a:extLst>
          </p:cNvPr>
          <p:cNvCxnSpPr/>
          <p:nvPr/>
        </p:nvCxnSpPr>
        <p:spPr>
          <a:xfrm>
            <a:off x="4574667" y="1201568"/>
            <a:ext cx="76200" cy="4800600"/>
          </a:xfrm>
          <a:prstGeom prst="line">
            <a:avLst/>
          </a:prstGeom>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4DD589FA-0FDE-4EA2-997D-0E2FB0DE87DE}"/>
              </a:ext>
            </a:extLst>
          </p:cNvPr>
          <p:cNvSpPr txBox="1"/>
          <p:nvPr/>
        </p:nvSpPr>
        <p:spPr>
          <a:xfrm>
            <a:off x="5134060" y="5258660"/>
            <a:ext cx="3469872" cy="861774"/>
          </a:xfrm>
          <a:prstGeom prst="rect">
            <a:avLst/>
          </a:prstGeom>
          <a:solidFill>
            <a:schemeClr val="bg2"/>
          </a:solidFill>
        </p:spPr>
        <p:txBody>
          <a:bodyPr wrap="square" rtlCol="0">
            <a:spAutoFit/>
          </a:bodyPr>
          <a:lstStyle/>
          <a:p>
            <a:r>
              <a:rPr lang="en-US" sz="1000" b="1" dirty="0"/>
              <a:t>**Note </a:t>
            </a:r>
            <a:r>
              <a:rPr lang="en-US" sz="1000" dirty="0"/>
              <a:t>on passwords – SSAI is currently implementing an identity management solution that will synchronize all of your accounts across SSAI including O365.  In the interim your O365 will be unique.  Deployment of the single sign on identity management is schedule for June of 2020.</a:t>
            </a:r>
          </a:p>
        </p:txBody>
      </p:sp>
    </p:spTree>
    <p:extLst>
      <p:ext uri="{BB962C8B-B14F-4D97-AF65-F5344CB8AC3E}">
        <p14:creationId xmlns:p14="http://schemas.microsoft.com/office/powerpoint/2010/main" val="2051069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SSAI Office 365 Overview </a:t>
            </a:r>
          </a:p>
        </p:txBody>
      </p:sp>
      <p:sp>
        <p:nvSpPr>
          <p:cNvPr id="24" name="TextBox 23">
            <a:extLst>
              <a:ext uri="{FF2B5EF4-FFF2-40B4-BE49-F238E27FC236}">
                <a16:creationId xmlns:a16="http://schemas.microsoft.com/office/drawing/2014/main" id="{5CD2FA12-6331-42D4-ACD9-9B69202170FC}"/>
              </a:ext>
            </a:extLst>
          </p:cNvPr>
          <p:cNvSpPr txBox="1"/>
          <p:nvPr/>
        </p:nvSpPr>
        <p:spPr>
          <a:xfrm>
            <a:off x="152400" y="1125378"/>
            <a:ext cx="2209800" cy="246221"/>
          </a:xfrm>
          <a:prstGeom prst="rect">
            <a:avLst/>
          </a:prstGeom>
          <a:solidFill>
            <a:schemeClr val="bg2"/>
          </a:solidFill>
        </p:spPr>
        <p:txBody>
          <a:bodyPr wrap="square" rtlCol="0">
            <a:spAutoFit/>
          </a:bodyPr>
          <a:lstStyle/>
          <a:p>
            <a:pPr algn="ctr"/>
            <a:r>
              <a:rPr lang="en-US" sz="1000" dirty="0"/>
              <a:t>Check your </a:t>
            </a:r>
            <a:r>
              <a:rPr lang="en-US" sz="1000" b="1" dirty="0"/>
              <a:t>e-mail</a:t>
            </a:r>
            <a:r>
              <a:rPr lang="en-US" sz="1000" dirty="0"/>
              <a:t> with </a:t>
            </a:r>
            <a:r>
              <a:rPr lang="en-US" sz="1000" b="1" dirty="0"/>
              <a:t>Outlook</a:t>
            </a:r>
          </a:p>
        </p:txBody>
      </p:sp>
      <p:sp>
        <p:nvSpPr>
          <p:cNvPr id="22" name="TextBox 21">
            <a:extLst>
              <a:ext uri="{FF2B5EF4-FFF2-40B4-BE49-F238E27FC236}">
                <a16:creationId xmlns:a16="http://schemas.microsoft.com/office/drawing/2014/main" id="{AD0ECCF9-D449-4E22-8842-90E64BE3159D}"/>
              </a:ext>
            </a:extLst>
          </p:cNvPr>
          <p:cNvSpPr txBox="1"/>
          <p:nvPr/>
        </p:nvSpPr>
        <p:spPr>
          <a:xfrm>
            <a:off x="152400" y="1981200"/>
            <a:ext cx="2209800" cy="400110"/>
          </a:xfrm>
          <a:prstGeom prst="rect">
            <a:avLst/>
          </a:prstGeom>
          <a:solidFill>
            <a:schemeClr val="bg2"/>
          </a:solidFill>
        </p:spPr>
        <p:txBody>
          <a:bodyPr wrap="square" rtlCol="0">
            <a:spAutoFit/>
          </a:bodyPr>
          <a:lstStyle/>
          <a:p>
            <a:pPr algn="ctr"/>
            <a:r>
              <a:rPr lang="en-US" sz="1000" dirty="0"/>
              <a:t>Edit </a:t>
            </a:r>
            <a:r>
              <a:rPr lang="en-US" sz="1000" b="1" dirty="0"/>
              <a:t>documents </a:t>
            </a:r>
            <a:r>
              <a:rPr lang="en-US" sz="1000" dirty="0"/>
              <a:t>online with the required Microsoft </a:t>
            </a:r>
            <a:r>
              <a:rPr lang="en-US" sz="1000" b="1" dirty="0"/>
              <a:t>office</a:t>
            </a:r>
            <a:r>
              <a:rPr lang="en-US" sz="1000" dirty="0"/>
              <a:t> application</a:t>
            </a:r>
          </a:p>
        </p:txBody>
      </p:sp>
      <p:sp>
        <p:nvSpPr>
          <p:cNvPr id="23" name="TextBox 22">
            <a:extLst>
              <a:ext uri="{FF2B5EF4-FFF2-40B4-BE49-F238E27FC236}">
                <a16:creationId xmlns:a16="http://schemas.microsoft.com/office/drawing/2014/main" id="{EAA2C9B3-59A2-41BF-ADCE-B0F847D3AA55}"/>
              </a:ext>
            </a:extLst>
          </p:cNvPr>
          <p:cNvSpPr txBox="1"/>
          <p:nvPr/>
        </p:nvSpPr>
        <p:spPr>
          <a:xfrm>
            <a:off x="3365199" y="1125377"/>
            <a:ext cx="2209800" cy="246221"/>
          </a:xfrm>
          <a:prstGeom prst="rect">
            <a:avLst/>
          </a:prstGeom>
          <a:solidFill>
            <a:schemeClr val="bg2"/>
          </a:solidFill>
        </p:spPr>
        <p:txBody>
          <a:bodyPr wrap="square" rtlCol="0">
            <a:spAutoFit/>
          </a:bodyPr>
          <a:lstStyle/>
          <a:p>
            <a:pPr algn="ctr"/>
            <a:r>
              <a:rPr lang="en-US" sz="1000" dirty="0"/>
              <a:t>Store your </a:t>
            </a:r>
            <a:r>
              <a:rPr lang="en-US" sz="1000" b="1" dirty="0"/>
              <a:t>files</a:t>
            </a:r>
            <a:r>
              <a:rPr lang="en-US" sz="1000" dirty="0"/>
              <a:t> on </a:t>
            </a:r>
            <a:r>
              <a:rPr lang="en-US" sz="1000" b="1" dirty="0"/>
              <a:t>OneDrive</a:t>
            </a:r>
          </a:p>
        </p:txBody>
      </p:sp>
      <p:sp>
        <p:nvSpPr>
          <p:cNvPr id="25" name="TextBox 24">
            <a:extLst>
              <a:ext uri="{FF2B5EF4-FFF2-40B4-BE49-F238E27FC236}">
                <a16:creationId xmlns:a16="http://schemas.microsoft.com/office/drawing/2014/main" id="{566A8710-3327-4C1D-BE2B-4BBE490AA9D6}"/>
              </a:ext>
            </a:extLst>
          </p:cNvPr>
          <p:cNvSpPr txBox="1"/>
          <p:nvPr/>
        </p:nvSpPr>
        <p:spPr>
          <a:xfrm>
            <a:off x="152400" y="5486402"/>
            <a:ext cx="3962400" cy="861774"/>
          </a:xfrm>
          <a:prstGeom prst="rect">
            <a:avLst/>
          </a:prstGeom>
          <a:solidFill>
            <a:schemeClr val="bg2"/>
          </a:solidFill>
        </p:spPr>
        <p:txBody>
          <a:bodyPr wrap="square" rtlCol="0">
            <a:spAutoFit/>
          </a:bodyPr>
          <a:lstStyle/>
          <a:p>
            <a:r>
              <a:rPr lang="en-US" sz="1000" dirty="0"/>
              <a:t>With the E1 license provided to you, you will </a:t>
            </a:r>
            <a:r>
              <a:rPr lang="en-US" sz="1000" b="1" dirty="0"/>
              <a:t>not</a:t>
            </a:r>
            <a:r>
              <a:rPr lang="en-US" sz="1000" dirty="0"/>
              <a:t> be able to install and activate the </a:t>
            </a:r>
            <a:r>
              <a:rPr lang="en-US" sz="1000" b="1" dirty="0"/>
              <a:t>desktop office </a:t>
            </a:r>
            <a:r>
              <a:rPr lang="en-US" sz="1000" dirty="0"/>
              <a:t>applications, you can only use them in the O365 portal. You </a:t>
            </a:r>
            <a:r>
              <a:rPr lang="en-US" sz="1000" b="1" dirty="0"/>
              <a:t>can install </a:t>
            </a:r>
            <a:r>
              <a:rPr lang="en-US" sz="1000" dirty="0"/>
              <a:t>and use the </a:t>
            </a:r>
            <a:r>
              <a:rPr lang="en-US" sz="1000" b="1" dirty="0"/>
              <a:t>Teams</a:t>
            </a:r>
            <a:r>
              <a:rPr lang="en-US" sz="1000" dirty="0"/>
              <a:t> desktop and mobile applications.  You can also install the other mobile apps on mobile devices (iPad Pro and other tablets larger than 10.1” excluded).</a:t>
            </a:r>
          </a:p>
        </p:txBody>
      </p:sp>
      <p:pic>
        <p:nvPicPr>
          <p:cNvPr id="4" name="Picture 3" descr="A screenshot of a social media post&#10;&#10;Description automatically generated">
            <a:extLst>
              <a:ext uri="{FF2B5EF4-FFF2-40B4-BE49-F238E27FC236}">
                <a16:creationId xmlns:a16="http://schemas.microsoft.com/office/drawing/2014/main" id="{19B5DA6D-6DC7-43DF-815F-997A237C39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1524000"/>
            <a:ext cx="6326206" cy="3810000"/>
          </a:xfrm>
          <a:prstGeom prst="rect">
            <a:avLst/>
          </a:prstGeom>
          <a:ln>
            <a:solidFill>
              <a:schemeClr val="accent1"/>
            </a:solidFill>
          </a:ln>
        </p:spPr>
      </p:pic>
      <p:sp>
        <p:nvSpPr>
          <p:cNvPr id="18" name="TextBox 17">
            <a:extLst>
              <a:ext uri="{FF2B5EF4-FFF2-40B4-BE49-F238E27FC236}">
                <a16:creationId xmlns:a16="http://schemas.microsoft.com/office/drawing/2014/main" id="{C61640C8-840A-48D4-A5F6-ADE057E99502}"/>
              </a:ext>
            </a:extLst>
          </p:cNvPr>
          <p:cNvSpPr txBox="1"/>
          <p:nvPr/>
        </p:nvSpPr>
        <p:spPr>
          <a:xfrm>
            <a:off x="6577998" y="1133131"/>
            <a:ext cx="2209800" cy="246221"/>
          </a:xfrm>
          <a:prstGeom prst="rect">
            <a:avLst/>
          </a:prstGeom>
          <a:solidFill>
            <a:schemeClr val="bg2"/>
          </a:solidFill>
        </p:spPr>
        <p:txBody>
          <a:bodyPr wrap="square" rtlCol="0">
            <a:spAutoFit/>
          </a:bodyPr>
          <a:lstStyle/>
          <a:p>
            <a:pPr algn="ctr"/>
            <a:r>
              <a:rPr lang="en-US" sz="1000" dirty="0"/>
              <a:t>Start </a:t>
            </a:r>
            <a:r>
              <a:rPr lang="en-US" sz="1000" b="1" dirty="0"/>
              <a:t>collaborating</a:t>
            </a:r>
            <a:r>
              <a:rPr lang="en-US" sz="1000" dirty="0"/>
              <a:t> with </a:t>
            </a:r>
            <a:r>
              <a:rPr lang="en-US" sz="1000" b="1" dirty="0"/>
              <a:t>Teams</a:t>
            </a:r>
          </a:p>
        </p:txBody>
      </p:sp>
      <p:sp>
        <p:nvSpPr>
          <p:cNvPr id="20" name="TextBox 19">
            <a:extLst>
              <a:ext uri="{FF2B5EF4-FFF2-40B4-BE49-F238E27FC236}">
                <a16:creationId xmlns:a16="http://schemas.microsoft.com/office/drawing/2014/main" id="{D261244C-0D37-4F65-B63E-2B7175B58EDC}"/>
              </a:ext>
            </a:extLst>
          </p:cNvPr>
          <p:cNvSpPr txBox="1"/>
          <p:nvPr/>
        </p:nvSpPr>
        <p:spPr>
          <a:xfrm>
            <a:off x="152400" y="3810000"/>
            <a:ext cx="2209800" cy="400110"/>
          </a:xfrm>
          <a:prstGeom prst="rect">
            <a:avLst/>
          </a:prstGeom>
          <a:solidFill>
            <a:schemeClr val="bg2"/>
          </a:solidFill>
        </p:spPr>
        <p:txBody>
          <a:bodyPr wrap="square" rtlCol="0">
            <a:spAutoFit/>
          </a:bodyPr>
          <a:lstStyle/>
          <a:p>
            <a:pPr algn="ctr"/>
            <a:r>
              <a:rPr lang="en-US" sz="1000" dirty="0"/>
              <a:t>View </a:t>
            </a:r>
            <a:r>
              <a:rPr lang="en-US" sz="1000" b="1" dirty="0"/>
              <a:t>recommended</a:t>
            </a:r>
            <a:r>
              <a:rPr lang="en-US" sz="1000" dirty="0"/>
              <a:t> files – typically recent files shared with you in O365</a:t>
            </a:r>
          </a:p>
        </p:txBody>
      </p:sp>
      <p:cxnSp>
        <p:nvCxnSpPr>
          <p:cNvPr id="6" name="Connector: Elbow 5">
            <a:extLst>
              <a:ext uri="{FF2B5EF4-FFF2-40B4-BE49-F238E27FC236}">
                <a16:creationId xmlns:a16="http://schemas.microsoft.com/office/drawing/2014/main" id="{1FAD64B6-F3B8-4161-8890-5C9D3ABCACED}"/>
              </a:ext>
            </a:extLst>
          </p:cNvPr>
          <p:cNvCxnSpPr>
            <a:cxnSpLocks/>
            <a:stCxn id="24" idx="3"/>
          </p:cNvCxnSpPr>
          <p:nvPr/>
        </p:nvCxnSpPr>
        <p:spPr>
          <a:xfrm>
            <a:off x="2362200" y="1248489"/>
            <a:ext cx="1371600" cy="961311"/>
          </a:xfrm>
          <a:prstGeom prst="bentConnector3">
            <a:avLst>
              <a:gd name="adj1" fmla="val 50000"/>
            </a:avLst>
          </a:prstGeom>
          <a:ln>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3804AB56-A526-4AFE-A456-19DF842253C6}"/>
              </a:ext>
            </a:extLst>
          </p:cNvPr>
          <p:cNvCxnSpPr>
            <a:cxnSpLocks/>
            <a:stCxn id="23" idx="3"/>
          </p:cNvCxnSpPr>
          <p:nvPr/>
        </p:nvCxnSpPr>
        <p:spPr>
          <a:xfrm flipH="1">
            <a:off x="4229905" y="1248488"/>
            <a:ext cx="1345094" cy="961311"/>
          </a:xfrm>
          <a:prstGeom prst="bentConnector3">
            <a:avLst>
              <a:gd name="adj1" fmla="val -16995"/>
            </a:avLst>
          </a:prstGeom>
          <a:ln>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810B01DA-0D8B-42A4-A449-8BBAF7B0A30A}"/>
              </a:ext>
            </a:extLst>
          </p:cNvPr>
          <p:cNvCxnSpPr>
            <a:cxnSpLocks/>
            <a:stCxn id="18" idx="3"/>
          </p:cNvCxnSpPr>
          <p:nvPr/>
        </p:nvCxnSpPr>
        <p:spPr>
          <a:xfrm flipH="1">
            <a:off x="7442704" y="1256242"/>
            <a:ext cx="1345094" cy="953557"/>
          </a:xfrm>
          <a:prstGeom prst="bentConnector3">
            <a:avLst>
              <a:gd name="adj1" fmla="val -16995"/>
            </a:avLst>
          </a:prstGeom>
          <a:ln>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9A2EBB92-739A-453C-A367-2425A077CCD8}"/>
              </a:ext>
            </a:extLst>
          </p:cNvPr>
          <p:cNvCxnSpPr>
            <a:cxnSpLocks/>
            <a:stCxn id="22" idx="2"/>
          </p:cNvCxnSpPr>
          <p:nvPr/>
        </p:nvCxnSpPr>
        <p:spPr>
          <a:xfrm rot="16200000" flipH="1">
            <a:off x="2848005" y="790605"/>
            <a:ext cx="361890" cy="3543300"/>
          </a:xfrm>
          <a:prstGeom prst="bentConnector2">
            <a:avLst/>
          </a:prstGeom>
          <a:ln>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D58FE7F-8085-49A4-B16B-8556D13BC985}"/>
              </a:ext>
            </a:extLst>
          </p:cNvPr>
          <p:cNvCxnSpPr>
            <a:cxnSpLocks/>
          </p:cNvCxnSpPr>
          <p:nvPr/>
        </p:nvCxnSpPr>
        <p:spPr>
          <a:xfrm>
            <a:off x="4800600" y="2743200"/>
            <a:ext cx="533400" cy="0"/>
          </a:xfrm>
          <a:prstGeom prst="straightConnector1">
            <a:avLst/>
          </a:prstGeom>
          <a:ln>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7CF4CE3-FB1D-4F98-BD33-9C7AF118136F}"/>
              </a:ext>
            </a:extLst>
          </p:cNvPr>
          <p:cNvCxnSpPr>
            <a:cxnSpLocks/>
          </p:cNvCxnSpPr>
          <p:nvPr/>
        </p:nvCxnSpPr>
        <p:spPr>
          <a:xfrm>
            <a:off x="5257800" y="2743200"/>
            <a:ext cx="609600" cy="0"/>
          </a:xfrm>
          <a:prstGeom prst="straightConnector1">
            <a:avLst/>
          </a:prstGeom>
          <a:ln>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5" name="Connector: Elbow 44">
            <a:extLst>
              <a:ext uri="{FF2B5EF4-FFF2-40B4-BE49-F238E27FC236}">
                <a16:creationId xmlns:a16="http://schemas.microsoft.com/office/drawing/2014/main" id="{B21C4962-6183-408E-9B22-73F3884FC43A}"/>
              </a:ext>
            </a:extLst>
          </p:cNvPr>
          <p:cNvCxnSpPr>
            <a:cxnSpLocks/>
            <a:stCxn id="20" idx="2"/>
          </p:cNvCxnSpPr>
          <p:nvPr/>
        </p:nvCxnSpPr>
        <p:spPr>
          <a:xfrm rot="16200000" flipH="1">
            <a:off x="1862495" y="3604915"/>
            <a:ext cx="275513" cy="1485902"/>
          </a:xfrm>
          <a:prstGeom prst="bentConnector2">
            <a:avLst/>
          </a:prstGeom>
          <a:ln>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F3925BFF-3259-45AF-A958-078151B0A6E3}"/>
              </a:ext>
            </a:extLst>
          </p:cNvPr>
          <p:cNvSpPr txBox="1"/>
          <p:nvPr/>
        </p:nvSpPr>
        <p:spPr>
          <a:xfrm>
            <a:off x="152400" y="3153489"/>
            <a:ext cx="2209800" cy="246221"/>
          </a:xfrm>
          <a:prstGeom prst="rect">
            <a:avLst/>
          </a:prstGeom>
          <a:solidFill>
            <a:schemeClr val="bg2"/>
          </a:solidFill>
        </p:spPr>
        <p:txBody>
          <a:bodyPr wrap="square" rtlCol="0">
            <a:spAutoFit/>
          </a:bodyPr>
          <a:lstStyle/>
          <a:p>
            <a:pPr algn="ctr"/>
            <a:r>
              <a:rPr lang="en-US" sz="1000" dirty="0"/>
              <a:t>Take </a:t>
            </a:r>
            <a:r>
              <a:rPr lang="en-US" sz="1000" b="1" dirty="0"/>
              <a:t>notes </a:t>
            </a:r>
            <a:r>
              <a:rPr lang="en-US" sz="1000" dirty="0"/>
              <a:t>online using OneNote</a:t>
            </a:r>
          </a:p>
        </p:txBody>
      </p:sp>
      <p:cxnSp>
        <p:nvCxnSpPr>
          <p:cNvPr id="50" name="Connector: Elbow 49">
            <a:extLst>
              <a:ext uri="{FF2B5EF4-FFF2-40B4-BE49-F238E27FC236}">
                <a16:creationId xmlns:a16="http://schemas.microsoft.com/office/drawing/2014/main" id="{27B0E889-C7AE-41A3-AA1C-560FBB46CC60}"/>
              </a:ext>
            </a:extLst>
          </p:cNvPr>
          <p:cNvCxnSpPr>
            <a:cxnSpLocks/>
            <a:stCxn id="49" idx="3"/>
          </p:cNvCxnSpPr>
          <p:nvPr/>
        </p:nvCxnSpPr>
        <p:spPr>
          <a:xfrm flipV="1">
            <a:off x="2362200" y="2743199"/>
            <a:ext cx="4038600" cy="533401"/>
          </a:xfrm>
          <a:prstGeom prst="bentConnector3">
            <a:avLst>
              <a:gd name="adj1" fmla="val 100205"/>
            </a:avLst>
          </a:prstGeom>
          <a:ln>
            <a:solidFill>
              <a:schemeClr val="tx2"/>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9962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EE7679F3-B712-4941-98BB-7983096B4C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0108" y="1502463"/>
            <a:ext cx="6468362" cy="3898697"/>
          </a:xfrm>
          <a:prstGeom prst="rect">
            <a:avLst/>
          </a:prstGeom>
          <a:ln>
            <a:solidFill>
              <a:schemeClr val="tx2"/>
            </a:solidFill>
          </a:ln>
        </p:spPr>
      </p:pic>
      <p:sp>
        <p:nvSpPr>
          <p:cNvPr id="2" name="Title 1"/>
          <p:cNvSpPr>
            <a:spLocks noGrp="1"/>
          </p:cNvSpPr>
          <p:nvPr>
            <p:ph type="title"/>
          </p:nvPr>
        </p:nvSpPr>
        <p:spPr/>
        <p:txBody>
          <a:bodyPr/>
          <a:lstStyle/>
          <a:p>
            <a:r>
              <a:rPr lang="en-US" dirty="0"/>
              <a:t>SSAI Office 365 Teams Overview </a:t>
            </a:r>
          </a:p>
        </p:txBody>
      </p:sp>
      <p:sp>
        <p:nvSpPr>
          <p:cNvPr id="24" name="TextBox 23">
            <a:extLst>
              <a:ext uri="{FF2B5EF4-FFF2-40B4-BE49-F238E27FC236}">
                <a16:creationId xmlns:a16="http://schemas.microsoft.com/office/drawing/2014/main" id="{5CD2FA12-6331-42D4-ACD9-9B69202170FC}"/>
              </a:ext>
            </a:extLst>
          </p:cNvPr>
          <p:cNvSpPr txBox="1"/>
          <p:nvPr/>
        </p:nvSpPr>
        <p:spPr>
          <a:xfrm>
            <a:off x="152400" y="1125378"/>
            <a:ext cx="2209800" cy="553998"/>
          </a:xfrm>
          <a:prstGeom prst="rect">
            <a:avLst/>
          </a:prstGeom>
          <a:solidFill>
            <a:schemeClr val="bg2"/>
          </a:solidFill>
        </p:spPr>
        <p:txBody>
          <a:bodyPr wrap="square" rtlCol="0">
            <a:spAutoFit/>
          </a:bodyPr>
          <a:lstStyle/>
          <a:p>
            <a:pPr algn="ctr"/>
            <a:r>
              <a:rPr lang="en-US" sz="1000" dirty="0"/>
              <a:t>Click on </a:t>
            </a:r>
            <a:r>
              <a:rPr lang="en-US" sz="1000" b="1" dirty="0"/>
              <a:t>Teams</a:t>
            </a:r>
            <a:r>
              <a:rPr lang="en-US" sz="1000" dirty="0"/>
              <a:t> to view the teams that you are a member of or to join an exiting or create a new team </a:t>
            </a:r>
            <a:endParaRPr lang="en-US" sz="1000" b="1" dirty="0"/>
          </a:p>
        </p:txBody>
      </p:sp>
      <p:sp>
        <p:nvSpPr>
          <p:cNvPr id="22" name="TextBox 21">
            <a:extLst>
              <a:ext uri="{FF2B5EF4-FFF2-40B4-BE49-F238E27FC236}">
                <a16:creationId xmlns:a16="http://schemas.microsoft.com/office/drawing/2014/main" id="{AD0ECCF9-D449-4E22-8842-90E64BE3159D}"/>
              </a:ext>
            </a:extLst>
          </p:cNvPr>
          <p:cNvSpPr txBox="1"/>
          <p:nvPr/>
        </p:nvSpPr>
        <p:spPr>
          <a:xfrm>
            <a:off x="132521" y="4117926"/>
            <a:ext cx="2209800" cy="553998"/>
          </a:xfrm>
          <a:prstGeom prst="rect">
            <a:avLst/>
          </a:prstGeom>
          <a:solidFill>
            <a:schemeClr val="bg2"/>
          </a:solidFill>
        </p:spPr>
        <p:txBody>
          <a:bodyPr wrap="square" rtlCol="0">
            <a:spAutoFit/>
          </a:bodyPr>
          <a:lstStyle/>
          <a:p>
            <a:pPr algn="ctr"/>
            <a:r>
              <a:rPr lang="en-US" sz="1000" dirty="0"/>
              <a:t>Click on </a:t>
            </a:r>
            <a:r>
              <a:rPr lang="en-US" sz="1000" b="1" dirty="0"/>
              <a:t>Help</a:t>
            </a:r>
            <a:r>
              <a:rPr lang="en-US" sz="1000" dirty="0"/>
              <a:t> </a:t>
            </a:r>
            <a:r>
              <a:rPr lang="en-US" sz="1000" b="1" dirty="0"/>
              <a:t>first thing </a:t>
            </a:r>
            <a:r>
              <a:rPr lang="en-US" sz="1000" dirty="0"/>
              <a:t>to look at help topics and take watch the introductory </a:t>
            </a:r>
            <a:r>
              <a:rPr lang="en-US" sz="1000" dirty="0" err="1"/>
              <a:t>traning</a:t>
            </a:r>
            <a:r>
              <a:rPr lang="en-US" sz="1000" dirty="0"/>
              <a:t> videos</a:t>
            </a:r>
          </a:p>
        </p:txBody>
      </p:sp>
      <p:sp>
        <p:nvSpPr>
          <p:cNvPr id="23" name="TextBox 22">
            <a:extLst>
              <a:ext uri="{FF2B5EF4-FFF2-40B4-BE49-F238E27FC236}">
                <a16:creationId xmlns:a16="http://schemas.microsoft.com/office/drawing/2014/main" id="{EAA2C9B3-59A2-41BF-ADCE-B0F847D3AA55}"/>
              </a:ext>
            </a:extLst>
          </p:cNvPr>
          <p:cNvSpPr txBox="1"/>
          <p:nvPr/>
        </p:nvSpPr>
        <p:spPr>
          <a:xfrm>
            <a:off x="3365199" y="1125377"/>
            <a:ext cx="2209800" cy="246221"/>
          </a:xfrm>
          <a:prstGeom prst="rect">
            <a:avLst/>
          </a:prstGeom>
          <a:solidFill>
            <a:schemeClr val="bg2"/>
          </a:solidFill>
        </p:spPr>
        <p:txBody>
          <a:bodyPr wrap="square" rtlCol="0">
            <a:spAutoFit/>
          </a:bodyPr>
          <a:lstStyle/>
          <a:p>
            <a:pPr algn="ctr"/>
            <a:r>
              <a:rPr lang="en-US" sz="1000" dirty="0"/>
              <a:t>List of teams you are a member of</a:t>
            </a:r>
            <a:endParaRPr lang="en-US" sz="1000" b="1" dirty="0"/>
          </a:p>
        </p:txBody>
      </p:sp>
      <p:sp>
        <p:nvSpPr>
          <p:cNvPr id="25" name="TextBox 24">
            <a:extLst>
              <a:ext uri="{FF2B5EF4-FFF2-40B4-BE49-F238E27FC236}">
                <a16:creationId xmlns:a16="http://schemas.microsoft.com/office/drawing/2014/main" id="{566A8710-3327-4C1D-BE2B-4BBE490AA9D6}"/>
              </a:ext>
            </a:extLst>
          </p:cNvPr>
          <p:cNvSpPr txBox="1"/>
          <p:nvPr/>
        </p:nvSpPr>
        <p:spPr>
          <a:xfrm>
            <a:off x="152399" y="5538375"/>
            <a:ext cx="3469872" cy="553998"/>
          </a:xfrm>
          <a:prstGeom prst="rect">
            <a:avLst/>
          </a:prstGeom>
          <a:solidFill>
            <a:schemeClr val="bg2"/>
          </a:solidFill>
        </p:spPr>
        <p:txBody>
          <a:bodyPr wrap="square" rtlCol="0">
            <a:spAutoFit/>
          </a:bodyPr>
          <a:lstStyle/>
          <a:p>
            <a:r>
              <a:rPr lang="en-US" sz="1000" dirty="0"/>
              <a:t>You can install and use the Teams desktop and mobile applications.  You can download desktop application by clicking on your initials in the top right hand corner.</a:t>
            </a:r>
          </a:p>
        </p:txBody>
      </p:sp>
      <p:sp>
        <p:nvSpPr>
          <p:cNvPr id="18" name="TextBox 17">
            <a:extLst>
              <a:ext uri="{FF2B5EF4-FFF2-40B4-BE49-F238E27FC236}">
                <a16:creationId xmlns:a16="http://schemas.microsoft.com/office/drawing/2014/main" id="{C61640C8-840A-48D4-A5F6-ADE057E99502}"/>
              </a:ext>
            </a:extLst>
          </p:cNvPr>
          <p:cNvSpPr txBox="1"/>
          <p:nvPr/>
        </p:nvSpPr>
        <p:spPr>
          <a:xfrm>
            <a:off x="6248400" y="1125377"/>
            <a:ext cx="2209800" cy="246221"/>
          </a:xfrm>
          <a:prstGeom prst="rect">
            <a:avLst/>
          </a:prstGeom>
          <a:solidFill>
            <a:schemeClr val="bg2"/>
          </a:solidFill>
        </p:spPr>
        <p:txBody>
          <a:bodyPr wrap="square" rtlCol="0">
            <a:spAutoFit/>
          </a:bodyPr>
          <a:lstStyle/>
          <a:p>
            <a:pPr algn="ctr"/>
            <a:r>
              <a:rPr lang="en-US" sz="1000" dirty="0"/>
              <a:t>Click on your initials for options</a:t>
            </a:r>
            <a:endParaRPr lang="en-US" sz="1000" b="1" dirty="0"/>
          </a:p>
        </p:txBody>
      </p:sp>
      <p:cxnSp>
        <p:nvCxnSpPr>
          <p:cNvPr id="26" name="Connector: Elbow 25">
            <a:extLst>
              <a:ext uri="{FF2B5EF4-FFF2-40B4-BE49-F238E27FC236}">
                <a16:creationId xmlns:a16="http://schemas.microsoft.com/office/drawing/2014/main" id="{3804AB56-A526-4AFE-A456-19DF842253C6}"/>
              </a:ext>
            </a:extLst>
          </p:cNvPr>
          <p:cNvCxnSpPr>
            <a:cxnSpLocks/>
            <a:stCxn id="23" idx="3"/>
          </p:cNvCxnSpPr>
          <p:nvPr/>
        </p:nvCxnSpPr>
        <p:spPr>
          <a:xfrm flipH="1">
            <a:off x="3467099" y="1248488"/>
            <a:ext cx="2107900" cy="961311"/>
          </a:xfrm>
          <a:prstGeom prst="bentConnector3">
            <a:avLst>
              <a:gd name="adj1" fmla="val -10845"/>
            </a:avLst>
          </a:prstGeom>
          <a:ln>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810B01DA-0D8B-42A4-A449-8BBAF7B0A30A}"/>
              </a:ext>
            </a:extLst>
          </p:cNvPr>
          <p:cNvCxnSpPr>
            <a:cxnSpLocks/>
            <a:stCxn id="18" idx="3"/>
          </p:cNvCxnSpPr>
          <p:nvPr/>
        </p:nvCxnSpPr>
        <p:spPr>
          <a:xfrm>
            <a:off x="8458200" y="1248488"/>
            <a:ext cx="381000" cy="208352"/>
          </a:xfrm>
          <a:prstGeom prst="bentConnector3">
            <a:avLst>
              <a:gd name="adj1" fmla="val 99215"/>
            </a:avLst>
          </a:prstGeom>
          <a:ln>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9A2EBB92-739A-453C-A367-2425A077CCD8}"/>
              </a:ext>
            </a:extLst>
          </p:cNvPr>
          <p:cNvCxnSpPr>
            <a:cxnSpLocks/>
            <a:stCxn id="22" idx="2"/>
          </p:cNvCxnSpPr>
          <p:nvPr/>
        </p:nvCxnSpPr>
        <p:spPr>
          <a:xfrm rot="16200000" flipH="1">
            <a:off x="1697572" y="4211772"/>
            <a:ext cx="281078" cy="1201381"/>
          </a:xfrm>
          <a:prstGeom prst="bentConnector2">
            <a:avLst/>
          </a:prstGeom>
          <a:ln>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45" name="Connector: Elbow 44">
            <a:extLst>
              <a:ext uri="{FF2B5EF4-FFF2-40B4-BE49-F238E27FC236}">
                <a16:creationId xmlns:a16="http://schemas.microsoft.com/office/drawing/2014/main" id="{B21C4962-6183-408E-9B22-73F3884FC43A}"/>
              </a:ext>
            </a:extLst>
          </p:cNvPr>
          <p:cNvCxnSpPr>
            <a:cxnSpLocks/>
            <a:stCxn id="24" idx="2"/>
          </p:cNvCxnSpPr>
          <p:nvPr/>
        </p:nvCxnSpPr>
        <p:spPr>
          <a:xfrm rot="16200000" flipH="1">
            <a:off x="1436412" y="1500263"/>
            <a:ext cx="823276" cy="1181501"/>
          </a:xfrm>
          <a:prstGeom prst="bentConnector2">
            <a:avLst/>
          </a:prstGeom>
          <a:ln>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F3925BFF-3259-45AF-A958-078151B0A6E3}"/>
              </a:ext>
            </a:extLst>
          </p:cNvPr>
          <p:cNvSpPr txBox="1"/>
          <p:nvPr/>
        </p:nvSpPr>
        <p:spPr>
          <a:xfrm>
            <a:off x="152399" y="2674053"/>
            <a:ext cx="2209800" cy="553998"/>
          </a:xfrm>
          <a:prstGeom prst="rect">
            <a:avLst/>
          </a:prstGeom>
          <a:solidFill>
            <a:schemeClr val="bg2"/>
          </a:solidFill>
        </p:spPr>
        <p:txBody>
          <a:bodyPr wrap="square" rtlCol="0">
            <a:spAutoFit/>
          </a:bodyPr>
          <a:lstStyle/>
          <a:p>
            <a:pPr algn="ctr"/>
            <a:r>
              <a:rPr lang="en-US" sz="1000" dirty="0"/>
              <a:t>View your </a:t>
            </a:r>
            <a:r>
              <a:rPr lang="en-US" sz="1000" b="1" dirty="0"/>
              <a:t>Calendar</a:t>
            </a:r>
            <a:r>
              <a:rPr lang="en-US" sz="1000" dirty="0"/>
              <a:t>, schedule Teams meetings and initiate an instant meeting with </a:t>
            </a:r>
            <a:r>
              <a:rPr lang="en-US" sz="1000" b="1" dirty="0"/>
              <a:t>Meet now</a:t>
            </a:r>
          </a:p>
        </p:txBody>
      </p:sp>
      <p:cxnSp>
        <p:nvCxnSpPr>
          <p:cNvPr id="28" name="Straight Arrow Connector 27">
            <a:extLst>
              <a:ext uri="{FF2B5EF4-FFF2-40B4-BE49-F238E27FC236}">
                <a16:creationId xmlns:a16="http://schemas.microsoft.com/office/drawing/2014/main" id="{1B22BAA2-9C1C-4A7C-B9FD-5A49A607E6FA}"/>
              </a:ext>
            </a:extLst>
          </p:cNvPr>
          <p:cNvCxnSpPr>
            <a:cxnSpLocks/>
          </p:cNvCxnSpPr>
          <p:nvPr/>
        </p:nvCxnSpPr>
        <p:spPr>
          <a:xfrm>
            <a:off x="2362199" y="2797163"/>
            <a:ext cx="76601" cy="0"/>
          </a:xfrm>
          <a:prstGeom prst="straightConnector1">
            <a:avLst/>
          </a:prstGeom>
          <a:ln>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3593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SSAI Office 365 Teams Help </a:t>
            </a:r>
          </a:p>
        </p:txBody>
      </p:sp>
      <p:sp>
        <p:nvSpPr>
          <p:cNvPr id="24" name="TextBox 23">
            <a:extLst>
              <a:ext uri="{FF2B5EF4-FFF2-40B4-BE49-F238E27FC236}">
                <a16:creationId xmlns:a16="http://schemas.microsoft.com/office/drawing/2014/main" id="{5CD2FA12-6331-42D4-ACD9-9B69202170FC}"/>
              </a:ext>
            </a:extLst>
          </p:cNvPr>
          <p:cNvSpPr txBox="1"/>
          <p:nvPr/>
        </p:nvSpPr>
        <p:spPr>
          <a:xfrm>
            <a:off x="152400" y="1125378"/>
            <a:ext cx="2209800" cy="553998"/>
          </a:xfrm>
          <a:prstGeom prst="rect">
            <a:avLst/>
          </a:prstGeom>
          <a:solidFill>
            <a:schemeClr val="bg2"/>
          </a:solidFill>
        </p:spPr>
        <p:txBody>
          <a:bodyPr wrap="square" rtlCol="0">
            <a:spAutoFit/>
          </a:bodyPr>
          <a:lstStyle/>
          <a:p>
            <a:pPr algn="ctr"/>
            <a:r>
              <a:rPr lang="en-US" sz="1000" dirty="0"/>
              <a:t>Selecting the </a:t>
            </a:r>
            <a:r>
              <a:rPr lang="en-US" sz="1000" b="1" dirty="0"/>
              <a:t>Help</a:t>
            </a:r>
            <a:r>
              <a:rPr lang="en-US" sz="1000" dirty="0"/>
              <a:t> icon will provide you with these tabs to view Topics and Training materials</a:t>
            </a:r>
            <a:endParaRPr lang="en-US" sz="1000" b="1" dirty="0"/>
          </a:p>
        </p:txBody>
      </p:sp>
      <p:sp>
        <p:nvSpPr>
          <p:cNvPr id="23" name="TextBox 22">
            <a:extLst>
              <a:ext uri="{FF2B5EF4-FFF2-40B4-BE49-F238E27FC236}">
                <a16:creationId xmlns:a16="http://schemas.microsoft.com/office/drawing/2014/main" id="{EAA2C9B3-59A2-41BF-ADCE-B0F847D3AA55}"/>
              </a:ext>
            </a:extLst>
          </p:cNvPr>
          <p:cNvSpPr txBox="1"/>
          <p:nvPr/>
        </p:nvSpPr>
        <p:spPr>
          <a:xfrm>
            <a:off x="3365199" y="1125377"/>
            <a:ext cx="2209800" cy="246221"/>
          </a:xfrm>
          <a:prstGeom prst="rect">
            <a:avLst/>
          </a:prstGeom>
          <a:solidFill>
            <a:schemeClr val="bg2"/>
          </a:solidFill>
        </p:spPr>
        <p:txBody>
          <a:bodyPr wrap="square" rtlCol="0">
            <a:spAutoFit/>
          </a:bodyPr>
          <a:lstStyle/>
          <a:p>
            <a:pPr algn="ctr"/>
            <a:r>
              <a:rPr lang="en-US" sz="1000" dirty="0"/>
              <a:t>Select Training to view materials</a:t>
            </a:r>
            <a:endParaRPr lang="en-US" sz="1000" b="1" dirty="0"/>
          </a:p>
        </p:txBody>
      </p:sp>
      <p:sp>
        <p:nvSpPr>
          <p:cNvPr id="25" name="TextBox 24">
            <a:extLst>
              <a:ext uri="{FF2B5EF4-FFF2-40B4-BE49-F238E27FC236}">
                <a16:creationId xmlns:a16="http://schemas.microsoft.com/office/drawing/2014/main" id="{566A8710-3327-4C1D-BE2B-4BBE490AA9D6}"/>
              </a:ext>
            </a:extLst>
          </p:cNvPr>
          <p:cNvSpPr txBox="1"/>
          <p:nvPr/>
        </p:nvSpPr>
        <p:spPr>
          <a:xfrm>
            <a:off x="152399" y="5485523"/>
            <a:ext cx="3469872" cy="861774"/>
          </a:xfrm>
          <a:prstGeom prst="rect">
            <a:avLst/>
          </a:prstGeom>
          <a:solidFill>
            <a:schemeClr val="bg2"/>
          </a:solidFill>
        </p:spPr>
        <p:txBody>
          <a:bodyPr wrap="square" rtlCol="0">
            <a:spAutoFit/>
          </a:bodyPr>
          <a:lstStyle/>
          <a:p>
            <a:r>
              <a:rPr lang="en-US" sz="1000" dirty="0"/>
              <a:t>We highly encourage you to click on the Training tab and watch the Welcome to Teams, What is Microsoft Teams, and other training videos and materials available here.  Please review the “Teams QS.pdf” quick start guide, which we have provided and is also available under the Training tab.</a:t>
            </a:r>
          </a:p>
        </p:txBody>
      </p:sp>
      <p:cxnSp>
        <p:nvCxnSpPr>
          <p:cNvPr id="31" name="Connector: Elbow 30">
            <a:extLst>
              <a:ext uri="{FF2B5EF4-FFF2-40B4-BE49-F238E27FC236}">
                <a16:creationId xmlns:a16="http://schemas.microsoft.com/office/drawing/2014/main" id="{9A2EBB92-739A-453C-A367-2425A077CCD8}"/>
              </a:ext>
            </a:extLst>
          </p:cNvPr>
          <p:cNvCxnSpPr>
            <a:cxnSpLocks/>
            <a:stCxn id="49" idx="2"/>
          </p:cNvCxnSpPr>
          <p:nvPr/>
        </p:nvCxnSpPr>
        <p:spPr>
          <a:xfrm rot="16200000" flipH="1">
            <a:off x="1698753" y="2940485"/>
            <a:ext cx="298592" cy="1181500"/>
          </a:xfrm>
          <a:prstGeom prst="bentConnector2">
            <a:avLst/>
          </a:prstGeom>
          <a:ln>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F3925BFF-3259-45AF-A958-078151B0A6E3}"/>
              </a:ext>
            </a:extLst>
          </p:cNvPr>
          <p:cNvSpPr txBox="1"/>
          <p:nvPr/>
        </p:nvSpPr>
        <p:spPr>
          <a:xfrm>
            <a:off x="152399" y="2674053"/>
            <a:ext cx="2209800" cy="707886"/>
          </a:xfrm>
          <a:prstGeom prst="rect">
            <a:avLst/>
          </a:prstGeom>
          <a:solidFill>
            <a:schemeClr val="bg2"/>
          </a:solidFill>
        </p:spPr>
        <p:txBody>
          <a:bodyPr wrap="square" rtlCol="0">
            <a:spAutoFit/>
          </a:bodyPr>
          <a:lstStyle/>
          <a:p>
            <a:pPr algn="ctr"/>
            <a:r>
              <a:rPr lang="en-US" sz="1000" dirty="0"/>
              <a:t>Once you have clicked on help on the bottom left and selected Topics or Training this </a:t>
            </a:r>
            <a:r>
              <a:rPr lang="en-US" sz="1000" b="1" dirty="0"/>
              <a:t>Help</a:t>
            </a:r>
            <a:r>
              <a:rPr lang="en-US" sz="1000" dirty="0"/>
              <a:t> icon is available in the left toolbar. </a:t>
            </a:r>
          </a:p>
        </p:txBody>
      </p:sp>
      <p:pic>
        <p:nvPicPr>
          <p:cNvPr id="4" name="Picture 3" descr="A screenshot of a computer&#10;&#10;Description automatically generated">
            <a:extLst>
              <a:ext uri="{FF2B5EF4-FFF2-40B4-BE49-F238E27FC236}">
                <a16:creationId xmlns:a16="http://schemas.microsoft.com/office/drawing/2014/main" id="{E17121E9-EEC9-4719-8FEB-1B13399609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3712" y="1495466"/>
            <a:ext cx="6372532" cy="3898697"/>
          </a:xfrm>
          <a:prstGeom prst="rect">
            <a:avLst/>
          </a:prstGeom>
        </p:spPr>
      </p:pic>
      <p:cxnSp>
        <p:nvCxnSpPr>
          <p:cNvPr id="45" name="Connector: Elbow 44">
            <a:extLst>
              <a:ext uri="{FF2B5EF4-FFF2-40B4-BE49-F238E27FC236}">
                <a16:creationId xmlns:a16="http://schemas.microsoft.com/office/drawing/2014/main" id="{B21C4962-6183-408E-9B22-73F3884FC43A}"/>
              </a:ext>
            </a:extLst>
          </p:cNvPr>
          <p:cNvCxnSpPr>
            <a:cxnSpLocks/>
            <a:stCxn id="24" idx="2"/>
          </p:cNvCxnSpPr>
          <p:nvPr/>
        </p:nvCxnSpPr>
        <p:spPr>
          <a:xfrm rot="16200000" flipH="1">
            <a:off x="2088553" y="848122"/>
            <a:ext cx="356796" cy="2019303"/>
          </a:xfrm>
          <a:prstGeom prst="bentConnector2">
            <a:avLst/>
          </a:prstGeom>
          <a:ln>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3804AB56-A526-4AFE-A456-19DF842253C6}"/>
              </a:ext>
            </a:extLst>
          </p:cNvPr>
          <p:cNvCxnSpPr>
            <a:cxnSpLocks/>
            <a:stCxn id="23" idx="3"/>
          </p:cNvCxnSpPr>
          <p:nvPr/>
        </p:nvCxnSpPr>
        <p:spPr>
          <a:xfrm flipH="1">
            <a:off x="3950003" y="1248488"/>
            <a:ext cx="1624996" cy="780376"/>
          </a:xfrm>
          <a:prstGeom prst="bentConnector3">
            <a:avLst>
              <a:gd name="adj1" fmla="val -14068"/>
            </a:avLst>
          </a:prstGeom>
          <a:ln>
            <a:solidFill>
              <a:schemeClr val="tx2"/>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2800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SSAI Office 365 Outlook Web Overview </a:t>
            </a:r>
          </a:p>
        </p:txBody>
      </p:sp>
      <p:sp>
        <p:nvSpPr>
          <p:cNvPr id="24" name="TextBox 23">
            <a:extLst>
              <a:ext uri="{FF2B5EF4-FFF2-40B4-BE49-F238E27FC236}">
                <a16:creationId xmlns:a16="http://schemas.microsoft.com/office/drawing/2014/main" id="{5CD2FA12-6331-42D4-ACD9-9B69202170FC}"/>
              </a:ext>
            </a:extLst>
          </p:cNvPr>
          <p:cNvSpPr txBox="1"/>
          <p:nvPr/>
        </p:nvSpPr>
        <p:spPr>
          <a:xfrm>
            <a:off x="152400" y="1125378"/>
            <a:ext cx="2209800" cy="400110"/>
          </a:xfrm>
          <a:prstGeom prst="rect">
            <a:avLst/>
          </a:prstGeom>
          <a:solidFill>
            <a:schemeClr val="bg2"/>
          </a:solidFill>
        </p:spPr>
        <p:txBody>
          <a:bodyPr wrap="square" rtlCol="0">
            <a:spAutoFit/>
          </a:bodyPr>
          <a:lstStyle/>
          <a:p>
            <a:pPr algn="ctr"/>
            <a:r>
              <a:rPr lang="en-US" sz="1000" dirty="0"/>
              <a:t>Click on here compose and </a:t>
            </a:r>
            <a:r>
              <a:rPr lang="en-US" sz="1000" b="1" dirty="0"/>
              <a:t>send a new </a:t>
            </a:r>
            <a:r>
              <a:rPr lang="en-US" sz="1000" dirty="0"/>
              <a:t>message</a:t>
            </a:r>
            <a:endParaRPr lang="en-US" sz="1000" b="1" dirty="0"/>
          </a:p>
        </p:txBody>
      </p:sp>
      <p:sp>
        <p:nvSpPr>
          <p:cNvPr id="22" name="TextBox 21">
            <a:extLst>
              <a:ext uri="{FF2B5EF4-FFF2-40B4-BE49-F238E27FC236}">
                <a16:creationId xmlns:a16="http://schemas.microsoft.com/office/drawing/2014/main" id="{AD0ECCF9-D449-4E22-8842-90E64BE3159D}"/>
              </a:ext>
            </a:extLst>
          </p:cNvPr>
          <p:cNvSpPr txBox="1"/>
          <p:nvPr/>
        </p:nvSpPr>
        <p:spPr>
          <a:xfrm>
            <a:off x="163076" y="4133890"/>
            <a:ext cx="2209800" cy="553998"/>
          </a:xfrm>
          <a:prstGeom prst="rect">
            <a:avLst/>
          </a:prstGeom>
          <a:solidFill>
            <a:schemeClr val="bg2"/>
          </a:solidFill>
        </p:spPr>
        <p:txBody>
          <a:bodyPr wrap="square" rtlCol="0">
            <a:spAutoFit/>
          </a:bodyPr>
          <a:lstStyle/>
          <a:p>
            <a:pPr algn="ctr"/>
            <a:r>
              <a:rPr lang="en-US" sz="1000" dirty="0"/>
              <a:t>Click on </a:t>
            </a:r>
            <a:r>
              <a:rPr lang="en-US" sz="1000" b="1" dirty="0"/>
              <a:t>Help</a:t>
            </a:r>
            <a:r>
              <a:rPr lang="en-US" sz="1000" dirty="0"/>
              <a:t> </a:t>
            </a:r>
            <a:r>
              <a:rPr lang="en-US" sz="1000" b="1" dirty="0"/>
              <a:t>first thing </a:t>
            </a:r>
            <a:r>
              <a:rPr lang="en-US" sz="1000" dirty="0"/>
              <a:t>to look at help topics and take watch the introductory </a:t>
            </a:r>
            <a:r>
              <a:rPr lang="en-US" sz="1000" dirty="0" err="1"/>
              <a:t>traning</a:t>
            </a:r>
            <a:r>
              <a:rPr lang="en-US" sz="1000" dirty="0"/>
              <a:t> videos</a:t>
            </a:r>
          </a:p>
        </p:txBody>
      </p:sp>
      <p:sp>
        <p:nvSpPr>
          <p:cNvPr id="23" name="TextBox 22">
            <a:extLst>
              <a:ext uri="{FF2B5EF4-FFF2-40B4-BE49-F238E27FC236}">
                <a16:creationId xmlns:a16="http://schemas.microsoft.com/office/drawing/2014/main" id="{EAA2C9B3-59A2-41BF-ADCE-B0F847D3AA55}"/>
              </a:ext>
            </a:extLst>
          </p:cNvPr>
          <p:cNvSpPr txBox="1"/>
          <p:nvPr/>
        </p:nvSpPr>
        <p:spPr>
          <a:xfrm>
            <a:off x="2444348" y="1118438"/>
            <a:ext cx="2209800" cy="246221"/>
          </a:xfrm>
          <a:prstGeom prst="rect">
            <a:avLst/>
          </a:prstGeom>
          <a:solidFill>
            <a:schemeClr val="bg2"/>
          </a:solidFill>
        </p:spPr>
        <p:txBody>
          <a:bodyPr wrap="square" rtlCol="0">
            <a:spAutoFit/>
          </a:bodyPr>
          <a:lstStyle/>
          <a:p>
            <a:pPr algn="ctr"/>
            <a:r>
              <a:rPr lang="en-US" sz="1000" dirty="0"/>
              <a:t>Click here to </a:t>
            </a:r>
            <a:r>
              <a:rPr lang="en-US" sz="1000" b="1" dirty="0"/>
              <a:t>filter</a:t>
            </a:r>
            <a:r>
              <a:rPr lang="en-US" sz="1000" dirty="0"/>
              <a:t> or </a:t>
            </a:r>
            <a:r>
              <a:rPr lang="en-US" sz="1000" b="1" dirty="0"/>
              <a:t>sort</a:t>
            </a:r>
            <a:r>
              <a:rPr lang="en-US" sz="1000" dirty="0"/>
              <a:t> your inbox</a:t>
            </a:r>
            <a:endParaRPr lang="en-US" sz="1000" b="1" dirty="0"/>
          </a:p>
        </p:txBody>
      </p:sp>
      <p:sp>
        <p:nvSpPr>
          <p:cNvPr id="25" name="TextBox 24">
            <a:extLst>
              <a:ext uri="{FF2B5EF4-FFF2-40B4-BE49-F238E27FC236}">
                <a16:creationId xmlns:a16="http://schemas.microsoft.com/office/drawing/2014/main" id="{566A8710-3327-4C1D-BE2B-4BBE490AA9D6}"/>
              </a:ext>
            </a:extLst>
          </p:cNvPr>
          <p:cNvSpPr txBox="1"/>
          <p:nvPr/>
        </p:nvSpPr>
        <p:spPr>
          <a:xfrm>
            <a:off x="160145" y="5706520"/>
            <a:ext cx="5792329" cy="246221"/>
          </a:xfrm>
          <a:prstGeom prst="rect">
            <a:avLst/>
          </a:prstGeom>
          <a:solidFill>
            <a:schemeClr val="bg2"/>
          </a:solidFill>
        </p:spPr>
        <p:txBody>
          <a:bodyPr wrap="square" rtlCol="0">
            <a:spAutoFit/>
          </a:bodyPr>
          <a:lstStyle/>
          <a:p>
            <a:r>
              <a:rPr lang="en-US" sz="1000" dirty="0"/>
              <a:t>The outlook mobile application can also be used.</a:t>
            </a:r>
          </a:p>
        </p:txBody>
      </p:sp>
      <p:sp>
        <p:nvSpPr>
          <p:cNvPr id="18" name="TextBox 17">
            <a:extLst>
              <a:ext uri="{FF2B5EF4-FFF2-40B4-BE49-F238E27FC236}">
                <a16:creationId xmlns:a16="http://schemas.microsoft.com/office/drawing/2014/main" id="{C61640C8-840A-48D4-A5F6-ADE057E99502}"/>
              </a:ext>
            </a:extLst>
          </p:cNvPr>
          <p:cNvSpPr txBox="1"/>
          <p:nvPr/>
        </p:nvSpPr>
        <p:spPr>
          <a:xfrm>
            <a:off x="5213350" y="1130887"/>
            <a:ext cx="2209800" cy="246221"/>
          </a:xfrm>
          <a:prstGeom prst="rect">
            <a:avLst/>
          </a:prstGeom>
          <a:solidFill>
            <a:schemeClr val="bg2"/>
          </a:solidFill>
        </p:spPr>
        <p:txBody>
          <a:bodyPr wrap="square" rtlCol="0">
            <a:spAutoFit/>
          </a:bodyPr>
          <a:lstStyle/>
          <a:p>
            <a:pPr algn="ctr"/>
            <a:r>
              <a:rPr lang="en-US" sz="1000" dirty="0"/>
              <a:t>Click here to configure your </a:t>
            </a:r>
            <a:r>
              <a:rPr lang="en-US" sz="1000" b="1" dirty="0"/>
              <a:t>settings</a:t>
            </a:r>
          </a:p>
        </p:txBody>
      </p:sp>
      <p:cxnSp>
        <p:nvCxnSpPr>
          <p:cNvPr id="29" name="Connector: Elbow 28">
            <a:extLst>
              <a:ext uri="{FF2B5EF4-FFF2-40B4-BE49-F238E27FC236}">
                <a16:creationId xmlns:a16="http://schemas.microsoft.com/office/drawing/2014/main" id="{810B01DA-0D8B-42A4-A449-8BBAF7B0A30A}"/>
              </a:ext>
            </a:extLst>
          </p:cNvPr>
          <p:cNvCxnSpPr>
            <a:cxnSpLocks/>
            <a:stCxn id="18" idx="3"/>
          </p:cNvCxnSpPr>
          <p:nvPr/>
        </p:nvCxnSpPr>
        <p:spPr>
          <a:xfrm>
            <a:off x="7423150" y="1253998"/>
            <a:ext cx="381000" cy="208352"/>
          </a:xfrm>
          <a:prstGeom prst="bentConnector3">
            <a:avLst>
              <a:gd name="adj1" fmla="val 99215"/>
            </a:avLst>
          </a:prstGeom>
          <a:ln>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9A2EBB92-739A-453C-A367-2425A077CCD8}"/>
              </a:ext>
            </a:extLst>
          </p:cNvPr>
          <p:cNvCxnSpPr>
            <a:cxnSpLocks/>
            <a:stCxn id="22" idx="2"/>
          </p:cNvCxnSpPr>
          <p:nvPr/>
        </p:nvCxnSpPr>
        <p:spPr>
          <a:xfrm rot="16200000" flipH="1">
            <a:off x="1728127" y="4227736"/>
            <a:ext cx="281078" cy="1201381"/>
          </a:xfrm>
          <a:prstGeom prst="bentConnector2">
            <a:avLst/>
          </a:prstGeom>
          <a:ln>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45" name="Connector: Elbow 44">
            <a:extLst>
              <a:ext uri="{FF2B5EF4-FFF2-40B4-BE49-F238E27FC236}">
                <a16:creationId xmlns:a16="http://schemas.microsoft.com/office/drawing/2014/main" id="{B21C4962-6183-408E-9B22-73F3884FC43A}"/>
              </a:ext>
            </a:extLst>
          </p:cNvPr>
          <p:cNvCxnSpPr>
            <a:cxnSpLocks/>
            <a:stCxn id="24" idx="2"/>
          </p:cNvCxnSpPr>
          <p:nvPr/>
        </p:nvCxnSpPr>
        <p:spPr>
          <a:xfrm rot="16200000" flipH="1">
            <a:off x="1808458" y="974329"/>
            <a:ext cx="307387" cy="1409703"/>
          </a:xfrm>
          <a:prstGeom prst="bentConnector2">
            <a:avLst/>
          </a:prstGeom>
          <a:ln>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F3925BFF-3259-45AF-A958-078151B0A6E3}"/>
              </a:ext>
            </a:extLst>
          </p:cNvPr>
          <p:cNvSpPr txBox="1"/>
          <p:nvPr/>
        </p:nvSpPr>
        <p:spPr>
          <a:xfrm>
            <a:off x="158749" y="2119392"/>
            <a:ext cx="2209800" cy="553998"/>
          </a:xfrm>
          <a:prstGeom prst="rect">
            <a:avLst/>
          </a:prstGeom>
          <a:solidFill>
            <a:schemeClr val="bg2"/>
          </a:solidFill>
        </p:spPr>
        <p:txBody>
          <a:bodyPr wrap="square" rtlCol="0">
            <a:spAutoFit/>
          </a:bodyPr>
          <a:lstStyle/>
          <a:p>
            <a:pPr algn="ctr"/>
            <a:r>
              <a:rPr lang="en-US" sz="1000" dirty="0"/>
              <a:t>Click here to view your </a:t>
            </a:r>
            <a:r>
              <a:rPr lang="en-US" sz="1000" b="1" dirty="0"/>
              <a:t>inbox</a:t>
            </a:r>
            <a:r>
              <a:rPr lang="en-US" sz="1000" dirty="0"/>
              <a:t> and </a:t>
            </a:r>
            <a:r>
              <a:rPr lang="en-US" sz="1000" b="1" dirty="0"/>
              <a:t>read</a:t>
            </a:r>
            <a:r>
              <a:rPr lang="en-US" sz="1000" dirty="0"/>
              <a:t> </a:t>
            </a:r>
            <a:r>
              <a:rPr lang="en-US" sz="1000" b="1" dirty="0"/>
              <a:t>new messages </a:t>
            </a:r>
            <a:r>
              <a:rPr lang="en-US" sz="1000" dirty="0"/>
              <a:t>that will be displayed to the right</a:t>
            </a:r>
            <a:endParaRPr lang="en-US" sz="1000" b="1" dirty="0"/>
          </a:p>
        </p:txBody>
      </p:sp>
      <p:cxnSp>
        <p:nvCxnSpPr>
          <p:cNvPr id="28" name="Straight Arrow Connector 27">
            <a:extLst>
              <a:ext uri="{FF2B5EF4-FFF2-40B4-BE49-F238E27FC236}">
                <a16:creationId xmlns:a16="http://schemas.microsoft.com/office/drawing/2014/main" id="{1B22BAA2-9C1C-4A7C-B9FD-5A49A607E6FA}"/>
              </a:ext>
            </a:extLst>
          </p:cNvPr>
          <p:cNvCxnSpPr>
            <a:cxnSpLocks/>
          </p:cNvCxnSpPr>
          <p:nvPr/>
        </p:nvCxnSpPr>
        <p:spPr>
          <a:xfrm>
            <a:off x="2362200" y="2362200"/>
            <a:ext cx="76601" cy="0"/>
          </a:xfrm>
          <a:prstGeom prst="straightConnector1">
            <a:avLst/>
          </a:prstGeom>
          <a:ln>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pic>
        <p:nvPicPr>
          <p:cNvPr id="4" name="Picture 3" descr="A screenshot of a cell phone&#10;&#10;Description automatically generated">
            <a:extLst>
              <a:ext uri="{FF2B5EF4-FFF2-40B4-BE49-F238E27FC236}">
                <a16:creationId xmlns:a16="http://schemas.microsoft.com/office/drawing/2014/main" id="{DEF62016-4849-4401-BAE0-3A45AAA4E2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600" y="1513758"/>
            <a:ext cx="6379226" cy="4024613"/>
          </a:xfrm>
          <a:prstGeom prst="rect">
            <a:avLst/>
          </a:prstGeom>
          <a:ln>
            <a:solidFill>
              <a:schemeClr val="tx2"/>
            </a:solidFill>
          </a:ln>
        </p:spPr>
      </p:pic>
      <p:cxnSp>
        <p:nvCxnSpPr>
          <p:cNvPr id="26" name="Connector: Elbow 25">
            <a:extLst>
              <a:ext uri="{FF2B5EF4-FFF2-40B4-BE49-F238E27FC236}">
                <a16:creationId xmlns:a16="http://schemas.microsoft.com/office/drawing/2014/main" id="{3804AB56-A526-4AFE-A456-19DF842253C6}"/>
              </a:ext>
            </a:extLst>
          </p:cNvPr>
          <p:cNvCxnSpPr>
            <a:cxnSpLocks/>
            <a:stCxn id="23" idx="3"/>
          </p:cNvCxnSpPr>
          <p:nvPr/>
        </p:nvCxnSpPr>
        <p:spPr>
          <a:xfrm>
            <a:off x="4654148" y="1241549"/>
            <a:ext cx="454163" cy="798668"/>
          </a:xfrm>
          <a:prstGeom prst="bentConnector2">
            <a:avLst/>
          </a:prstGeom>
          <a:ln>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425E762-D749-4E9B-B8A2-80EEE0B5E598}"/>
              </a:ext>
            </a:extLst>
          </p:cNvPr>
          <p:cNvSpPr txBox="1"/>
          <p:nvPr/>
        </p:nvSpPr>
        <p:spPr>
          <a:xfrm>
            <a:off x="153786" y="3052661"/>
            <a:ext cx="2209800" cy="861774"/>
          </a:xfrm>
          <a:prstGeom prst="rect">
            <a:avLst/>
          </a:prstGeom>
          <a:solidFill>
            <a:schemeClr val="bg2"/>
          </a:solidFill>
        </p:spPr>
        <p:txBody>
          <a:bodyPr wrap="square" rtlCol="0">
            <a:spAutoFit/>
          </a:bodyPr>
          <a:lstStyle/>
          <a:p>
            <a:pPr algn="ctr"/>
            <a:r>
              <a:rPr lang="en-US" sz="1000" dirty="0"/>
              <a:t>Outlook web defaults to </a:t>
            </a:r>
            <a:r>
              <a:rPr lang="en-US" sz="1000" b="1" dirty="0"/>
              <a:t>Focused</a:t>
            </a:r>
            <a:r>
              <a:rPr lang="en-US" sz="1000" dirty="0"/>
              <a:t> view.  If you are new to this you can change it in the </a:t>
            </a:r>
            <a:r>
              <a:rPr lang="en-US" sz="1000" b="1" dirty="0"/>
              <a:t>settings</a:t>
            </a:r>
            <a:r>
              <a:rPr lang="en-US" sz="1000" dirty="0"/>
              <a:t> or learn more about it by clicking the ? (help) icon and entering “focused”</a:t>
            </a:r>
            <a:endParaRPr lang="en-US" sz="1000" b="1" dirty="0"/>
          </a:p>
        </p:txBody>
      </p:sp>
      <p:cxnSp>
        <p:nvCxnSpPr>
          <p:cNvPr id="27" name="Connector: Elbow 26">
            <a:extLst>
              <a:ext uri="{FF2B5EF4-FFF2-40B4-BE49-F238E27FC236}">
                <a16:creationId xmlns:a16="http://schemas.microsoft.com/office/drawing/2014/main" id="{EB55F1DA-A123-451F-B345-22924D833AD7}"/>
              </a:ext>
            </a:extLst>
          </p:cNvPr>
          <p:cNvCxnSpPr>
            <a:cxnSpLocks/>
            <a:stCxn id="21" idx="3"/>
          </p:cNvCxnSpPr>
          <p:nvPr/>
        </p:nvCxnSpPr>
        <p:spPr>
          <a:xfrm flipV="1">
            <a:off x="2363586" y="2186078"/>
            <a:ext cx="1751214" cy="1297470"/>
          </a:xfrm>
          <a:prstGeom prst="bentConnector3">
            <a:avLst>
              <a:gd name="adj1" fmla="val 50000"/>
            </a:avLst>
          </a:prstGeom>
          <a:ln>
            <a:solidFill>
              <a:schemeClr val="tx2"/>
            </a:solidFill>
            <a:tailEnd type="oval"/>
          </a:ln>
        </p:spPr>
        <p:style>
          <a:lnRef idx="1">
            <a:schemeClr val="accent1"/>
          </a:lnRef>
          <a:fillRef idx="0">
            <a:schemeClr val="accent1"/>
          </a:fillRef>
          <a:effectRef idx="0">
            <a:schemeClr val="accent1"/>
          </a:effectRef>
          <a:fontRef idx="minor">
            <a:schemeClr val="tx1"/>
          </a:fontRef>
        </p:style>
      </p:cxnSp>
      <p:pic>
        <p:nvPicPr>
          <p:cNvPr id="16" name="Picture 15" descr="A screenshot of a cell phone&#10;&#10;Description automatically generated">
            <a:extLst>
              <a:ext uri="{FF2B5EF4-FFF2-40B4-BE49-F238E27FC236}">
                <a16:creationId xmlns:a16="http://schemas.microsoft.com/office/drawing/2014/main" id="{F1865355-4C52-45D9-A0EA-0A63F8AD0F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0510" y="2667040"/>
            <a:ext cx="1465280" cy="3682860"/>
          </a:xfrm>
          <a:prstGeom prst="rect">
            <a:avLst/>
          </a:prstGeom>
          <a:ln>
            <a:solidFill>
              <a:schemeClr val="tx2"/>
            </a:solidFill>
          </a:ln>
        </p:spPr>
      </p:pic>
      <p:cxnSp>
        <p:nvCxnSpPr>
          <p:cNvPr id="19" name="Straight Arrow Connector 18">
            <a:extLst>
              <a:ext uri="{FF2B5EF4-FFF2-40B4-BE49-F238E27FC236}">
                <a16:creationId xmlns:a16="http://schemas.microsoft.com/office/drawing/2014/main" id="{A35C1F4E-245B-40E8-B060-8E0099A4B733}"/>
              </a:ext>
            </a:extLst>
          </p:cNvPr>
          <p:cNvCxnSpPr>
            <a:cxnSpLocks/>
          </p:cNvCxnSpPr>
          <p:nvPr/>
        </p:nvCxnSpPr>
        <p:spPr>
          <a:xfrm>
            <a:off x="7804150" y="1679180"/>
            <a:ext cx="0" cy="99421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245428FB-5A44-4BFB-BD4A-D5F4E97699C9}"/>
              </a:ext>
            </a:extLst>
          </p:cNvPr>
          <p:cNvCxnSpPr>
            <a:cxnSpLocks/>
          </p:cNvCxnSpPr>
          <p:nvPr/>
        </p:nvCxnSpPr>
        <p:spPr>
          <a:xfrm>
            <a:off x="3239193" y="3483548"/>
            <a:ext cx="3542607" cy="1088452"/>
          </a:xfrm>
          <a:prstGeom prst="bentConnector3">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DCF97712-F60F-4917-9DC0-F1324F5F8A50}"/>
              </a:ext>
            </a:extLst>
          </p:cNvPr>
          <p:cNvSpPr txBox="1"/>
          <p:nvPr/>
        </p:nvSpPr>
        <p:spPr>
          <a:xfrm>
            <a:off x="160145" y="5215785"/>
            <a:ext cx="2240355" cy="400110"/>
          </a:xfrm>
          <a:prstGeom prst="rect">
            <a:avLst/>
          </a:prstGeom>
          <a:solidFill>
            <a:schemeClr val="bg2"/>
          </a:solidFill>
        </p:spPr>
        <p:txBody>
          <a:bodyPr wrap="square" rtlCol="0">
            <a:spAutoFit/>
          </a:bodyPr>
          <a:lstStyle/>
          <a:p>
            <a:pPr algn="ctr"/>
            <a:r>
              <a:rPr lang="en-US" sz="1000" dirty="0"/>
              <a:t>Navigate to </a:t>
            </a:r>
            <a:r>
              <a:rPr lang="en-US" sz="1000" b="1" dirty="0"/>
              <a:t>calendar</a:t>
            </a:r>
            <a:r>
              <a:rPr lang="en-US" sz="1000" dirty="0"/>
              <a:t>, </a:t>
            </a:r>
            <a:r>
              <a:rPr lang="en-US" sz="1000" b="1" dirty="0"/>
              <a:t>people</a:t>
            </a:r>
            <a:r>
              <a:rPr lang="en-US" sz="1000" dirty="0"/>
              <a:t>, and </a:t>
            </a:r>
            <a:r>
              <a:rPr lang="en-US" sz="1000" b="1" dirty="0" err="1"/>
              <a:t>Todo</a:t>
            </a:r>
            <a:r>
              <a:rPr lang="en-US" sz="1000" dirty="0"/>
              <a:t> list view</a:t>
            </a:r>
          </a:p>
        </p:txBody>
      </p:sp>
      <p:cxnSp>
        <p:nvCxnSpPr>
          <p:cNvPr id="41" name="Straight Arrow Connector 40">
            <a:extLst>
              <a:ext uri="{FF2B5EF4-FFF2-40B4-BE49-F238E27FC236}">
                <a16:creationId xmlns:a16="http://schemas.microsoft.com/office/drawing/2014/main" id="{46A0B353-C87A-4CA6-8421-21DF158AFBBC}"/>
              </a:ext>
            </a:extLst>
          </p:cNvPr>
          <p:cNvCxnSpPr>
            <a:cxnSpLocks/>
          </p:cNvCxnSpPr>
          <p:nvPr/>
        </p:nvCxnSpPr>
        <p:spPr>
          <a:xfrm>
            <a:off x="2400500" y="5441240"/>
            <a:ext cx="76601" cy="0"/>
          </a:xfrm>
          <a:prstGeom prst="straightConnector1">
            <a:avLst/>
          </a:prstGeom>
          <a:ln>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3593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DAE590-A939-4948-B166-D1DB3B7B5E24}"/>
              </a:ext>
            </a:extLst>
          </p:cNvPr>
          <p:cNvSpPr>
            <a:spLocks noGrp="1"/>
          </p:cNvSpPr>
          <p:nvPr>
            <p:ph idx="1"/>
          </p:nvPr>
        </p:nvSpPr>
        <p:spPr/>
        <p:txBody>
          <a:bodyPr>
            <a:normAutofit fontScale="62500" lnSpcReduction="20000"/>
          </a:bodyPr>
          <a:lstStyle/>
          <a:p>
            <a:pPr>
              <a:buFont typeface="Arial" panose="020B0604020202020204" pitchFamily="34" charset="0"/>
              <a:buChar char="•"/>
            </a:pPr>
            <a:r>
              <a:rPr lang="en-US" dirty="0">
                <a:solidFill>
                  <a:schemeClr val="tx1"/>
                </a:solidFill>
              </a:rPr>
              <a:t>For existing SSAI account holders only</a:t>
            </a:r>
          </a:p>
          <a:p>
            <a:pPr>
              <a:buFont typeface="Arial" panose="020B0604020202020204" pitchFamily="34" charset="0"/>
              <a:buChar char="•"/>
            </a:pPr>
            <a:r>
              <a:rPr lang="en-US" dirty="0">
                <a:solidFill>
                  <a:schemeClr val="tx1"/>
                </a:solidFill>
              </a:rPr>
              <a:t>SSAI is currently transitioning E-mail and calendaring from </a:t>
            </a:r>
            <a:r>
              <a:rPr lang="en-US" dirty="0" err="1">
                <a:solidFill>
                  <a:schemeClr val="tx1"/>
                </a:solidFill>
              </a:rPr>
              <a:t>Communigate</a:t>
            </a:r>
            <a:r>
              <a:rPr lang="en-US" dirty="0">
                <a:solidFill>
                  <a:schemeClr val="tx1"/>
                </a:solidFill>
              </a:rPr>
              <a:t> Pro to Office 365 and is currently implementing a new identity management service (</a:t>
            </a:r>
            <a:r>
              <a:rPr lang="en-US" dirty="0" err="1">
                <a:solidFill>
                  <a:schemeClr val="tx1"/>
                </a:solidFill>
              </a:rPr>
              <a:t>Okta</a:t>
            </a:r>
            <a:r>
              <a:rPr lang="en-US" dirty="0">
                <a:solidFill>
                  <a:schemeClr val="tx1"/>
                </a:solidFill>
              </a:rPr>
              <a:t>) that will provide a universal directory and single sign on capability</a:t>
            </a:r>
          </a:p>
          <a:p>
            <a:pPr>
              <a:buFont typeface="Arial" panose="020B0604020202020204" pitchFamily="34" charset="0"/>
              <a:buChar char="•"/>
            </a:pPr>
            <a:r>
              <a:rPr lang="en-US" dirty="0">
                <a:solidFill>
                  <a:schemeClr val="tx1"/>
                </a:solidFill>
              </a:rPr>
              <a:t>In the interim this has the following impact to your use of Office 365:</a:t>
            </a:r>
          </a:p>
          <a:p>
            <a:pPr lvl="1">
              <a:buFont typeface="Arial" panose="020B0604020202020204" pitchFamily="34" charset="0"/>
              <a:buChar char="•"/>
            </a:pPr>
            <a:r>
              <a:rPr lang="en-US" dirty="0"/>
              <a:t>Your O365 account is </a:t>
            </a:r>
            <a:r>
              <a:rPr lang="en-US" dirty="0">
                <a:hlinkClick r:id="rId2">
                  <a:extLst>
                    <a:ext uri="{A12FA001-AC4F-418D-AE19-62706E023703}">
                      <ahyp:hlinkClr xmlns:ahyp="http://schemas.microsoft.com/office/drawing/2018/hyperlinkcolor" val="tx"/>
                    </a:ext>
                  </a:extLst>
                </a:hlinkClick>
              </a:rPr>
              <a:t>firstname.lastname@ssaihq.com</a:t>
            </a:r>
            <a:endParaRPr lang="en-US" dirty="0"/>
          </a:p>
          <a:p>
            <a:pPr lvl="1">
              <a:buFont typeface="Arial" panose="020B0604020202020204" pitchFamily="34" charset="0"/>
              <a:buChar char="•"/>
            </a:pPr>
            <a:r>
              <a:rPr lang="en-US" dirty="0"/>
              <a:t>Your O365 password is unique to O365</a:t>
            </a:r>
          </a:p>
          <a:p>
            <a:pPr lvl="1">
              <a:buFont typeface="Arial" panose="020B0604020202020204" pitchFamily="34" charset="0"/>
              <a:buChar char="•"/>
            </a:pPr>
            <a:r>
              <a:rPr lang="en-US" dirty="0"/>
              <a:t>Initially you will have two inboxes and calendars</a:t>
            </a:r>
          </a:p>
          <a:p>
            <a:pPr lvl="2"/>
            <a:r>
              <a:rPr lang="en-US" dirty="0"/>
              <a:t>O365 accessible in office.com portal and Teams</a:t>
            </a:r>
          </a:p>
          <a:p>
            <a:pPr lvl="2"/>
            <a:r>
              <a:rPr lang="en-US" dirty="0"/>
              <a:t>Legacy/</a:t>
            </a:r>
            <a:r>
              <a:rPr lang="en-US" dirty="0" err="1"/>
              <a:t>Communigate</a:t>
            </a:r>
            <a:r>
              <a:rPr lang="en-US" dirty="0"/>
              <a:t> accessible in Pronto webmail and existing Outlook</a:t>
            </a:r>
          </a:p>
          <a:p>
            <a:pPr lvl="1">
              <a:buFont typeface="Arial" panose="020B0604020202020204" pitchFamily="34" charset="0"/>
              <a:buChar char="•"/>
            </a:pPr>
            <a:r>
              <a:rPr lang="en-US" dirty="0"/>
              <a:t>E-mails sent to your address </a:t>
            </a:r>
            <a:r>
              <a:rPr lang="en-US" dirty="0">
                <a:hlinkClick r:id="rId2">
                  <a:extLst>
                    <a:ext uri="{A12FA001-AC4F-418D-AE19-62706E023703}">
                      <ahyp:hlinkClr xmlns:ahyp="http://schemas.microsoft.com/office/drawing/2018/hyperlinkcolor" val="tx"/>
                    </a:ext>
                  </a:extLst>
                </a:hlinkClick>
              </a:rPr>
              <a:t>firstname.lastname@ssaihq.com</a:t>
            </a:r>
            <a:r>
              <a:rPr lang="en-US" dirty="0"/>
              <a:t> from outside of SSAI O365 are received in Legacy/</a:t>
            </a:r>
            <a:r>
              <a:rPr lang="en-US" dirty="0" err="1"/>
              <a:t>Communigate</a:t>
            </a:r>
            <a:r>
              <a:rPr lang="en-US" dirty="0"/>
              <a:t> and forwarded to O365.</a:t>
            </a:r>
          </a:p>
          <a:p>
            <a:pPr lvl="1">
              <a:buFont typeface="Arial" panose="020B0604020202020204" pitchFamily="34" charset="0"/>
              <a:buChar char="•"/>
            </a:pPr>
            <a:r>
              <a:rPr lang="en-US" dirty="0"/>
              <a:t>E-mails sent to your address </a:t>
            </a:r>
            <a:r>
              <a:rPr lang="en-US" dirty="0">
                <a:hlinkClick r:id="rId2">
                  <a:extLst>
                    <a:ext uri="{A12FA001-AC4F-418D-AE19-62706E023703}">
                      <ahyp:hlinkClr xmlns:ahyp="http://schemas.microsoft.com/office/drawing/2018/hyperlinkcolor" val="tx"/>
                    </a:ext>
                  </a:extLst>
                </a:hlinkClick>
              </a:rPr>
              <a:t>firstname.lastname@ssaihq.com</a:t>
            </a:r>
            <a:r>
              <a:rPr lang="en-US" dirty="0"/>
              <a:t> from within SSAI O365 will are not forwarded to </a:t>
            </a:r>
            <a:r>
              <a:rPr lang="en-US" dirty="0" err="1"/>
              <a:t>Communigate</a:t>
            </a:r>
            <a:r>
              <a:rPr lang="en-US" dirty="0"/>
              <a:t> and are only available in O365</a:t>
            </a:r>
          </a:p>
          <a:p>
            <a:pPr lvl="1">
              <a:buFont typeface="Arial" panose="020B0604020202020204" pitchFamily="34" charset="0"/>
              <a:buChar char="•"/>
            </a:pPr>
            <a:r>
              <a:rPr lang="en-US" dirty="0"/>
              <a:t>Calendars are not synchronized – if you accept a meeting in </a:t>
            </a:r>
            <a:r>
              <a:rPr lang="en-US" dirty="0" err="1"/>
              <a:t>Communigate</a:t>
            </a:r>
            <a:r>
              <a:rPr lang="en-US" dirty="0"/>
              <a:t> it does not show up in Teams/O365 outlook and visa versa</a:t>
            </a:r>
          </a:p>
          <a:p>
            <a:pPr>
              <a:buFont typeface="Arial" panose="020B0604020202020204" pitchFamily="34" charset="0"/>
              <a:buChar char="•"/>
            </a:pPr>
            <a:r>
              <a:rPr lang="en-US" dirty="0">
                <a:solidFill>
                  <a:schemeClr val="tx1"/>
                </a:solidFill>
              </a:rPr>
              <a:t>Plan is to have DEVELOP program existing users migrated by first week in June</a:t>
            </a:r>
          </a:p>
          <a:p>
            <a:pPr>
              <a:buFont typeface="Arial" panose="020B0604020202020204" pitchFamily="34" charset="0"/>
              <a:buChar char="•"/>
            </a:pPr>
            <a:r>
              <a:rPr lang="en-US" dirty="0">
                <a:solidFill>
                  <a:schemeClr val="tx1"/>
                </a:solidFill>
              </a:rPr>
              <a:t>Plan is to have </a:t>
            </a:r>
            <a:r>
              <a:rPr lang="en-US" dirty="0" err="1">
                <a:solidFill>
                  <a:schemeClr val="tx1"/>
                </a:solidFill>
              </a:rPr>
              <a:t>Okta</a:t>
            </a:r>
            <a:r>
              <a:rPr lang="en-US" dirty="0">
                <a:solidFill>
                  <a:schemeClr val="tx1"/>
                </a:solidFill>
              </a:rPr>
              <a:t> in place for initial participants, if not their O64 password will be different than their Global ID, but they will only have to use O365 calendar and email</a:t>
            </a:r>
          </a:p>
          <a:p>
            <a:pPr>
              <a:buFont typeface="Arial" panose="020B0604020202020204" pitchFamily="34" charset="0"/>
              <a:buChar char="•"/>
            </a:pPr>
            <a:r>
              <a:rPr lang="en-US" dirty="0">
                <a:solidFill>
                  <a:schemeClr val="tx1"/>
                </a:solidFill>
              </a:rPr>
              <a:t>For existing NASA credentialed employees – you will have two O365 identities</a:t>
            </a:r>
          </a:p>
          <a:p>
            <a:pPr lvl="1">
              <a:buFont typeface="Arial" panose="020B0604020202020204" pitchFamily="34" charset="0"/>
              <a:buChar char="•"/>
            </a:pPr>
            <a:r>
              <a:rPr lang="en-US" dirty="0"/>
              <a:t>A NASA O365 identity and an SSAI O365 identity</a:t>
            </a:r>
          </a:p>
          <a:p>
            <a:pPr lvl="1">
              <a:buFont typeface="Arial" panose="020B0604020202020204" pitchFamily="34" charset="0"/>
              <a:buChar char="•"/>
            </a:pPr>
            <a:r>
              <a:rPr lang="en-US" dirty="0"/>
              <a:t>You can switch between identities in O365 applications such as Teams</a:t>
            </a:r>
          </a:p>
          <a:p>
            <a:pPr lvl="1">
              <a:buFont typeface="Arial" panose="020B0604020202020204" pitchFamily="34" charset="0"/>
              <a:buChar char="•"/>
            </a:pPr>
            <a:r>
              <a:rPr lang="en-US" dirty="0"/>
              <a:t>When logged on with a given identity you will only see the items associated with that identity</a:t>
            </a:r>
          </a:p>
          <a:p>
            <a:pPr lvl="2"/>
            <a:r>
              <a:rPr lang="en-US" dirty="0"/>
              <a:t>In Teams when logged in with NASA identity you will see NASA teams, channels, </a:t>
            </a:r>
            <a:r>
              <a:rPr lang="en-US" dirty="0" err="1"/>
              <a:t>Sharepoint</a:t>
            </a:r>
            <a:r>
              <a:rPr lang="en-US" dirty="0"/>
              <a:t> sites, and people</a:t>
            </a:r>
          </a:p>
          <a:p>
            <a:pPr lvl="2"/>
            <a:r>
              <a:rPr lang="en-US" dirty="0"/>
              <a:t>In OneDrive you will only have access to files you uploaded when logged in with that identity</a:t>
            </a:r>
          </a:p>
          <a:p>
            <a:pPr>
              <a:buFont typeface="Arial" panose="020B0604020202020204" pitchFamily="34" charset="0"/>
              <a:buChar char="•"/>
            </a:pPr>
            <a:r>
              <a:rPr lang="en-US" dirty="0">
                <a:solidFill>
                  <a:schemeClr val="tx1"/>
                </a:solidFill>
              </a:rPr>
              <a:t>O365 Federation – we are working with NASA on O365 Federation between NASA and SSAI</a:t>
            </a:r>
          </a:p>
          <a:p>
            <a:pPr lvl="1">
              <a:buFont typeface="Arial" panose="020B0604020202020204" pitchFamily="34" charset="0"/>
              <a:buChar char="•"/>
            </a:pPr>
            <a:r>
              <a:rPr lang="en-US" dirty="0"/>
              <a:t>That will provide more integration between the two – presence indication, calendar views, and messaging</a:t>
            </a:r>
          </a:p>
          <a:p>
            <a:pPr lvl="1">
              <a:buFont typeface="Arial" panose="020B0604020202020204" pitchFamily="34" charset="0"/>
              <a:buChar char="•"/>
            </a:pPr>
            <a:r>
              <a:rPr lang="en-US" dirty="0"/>
              <a:t>You will still have two identities</a:t>
            </a:r>
          </a:p>
        </p:txBody>
      </p:sp>
      <p:sp>
        <p:nvSpPr>
          <p:cNvPr id="3" name="Footer Placeholder 2">
            <a:extLst>
              <a:ext uri="{FF2B5EF4-FFF2-40B4-BE49-F238E27FC236}">
                <a16:creationId xmlns:a16="http://schemas.microsoft.com/office/drawing/2014/main" id="{D4685E5E-8DC7-4764-9EF0-9254FAC892F9}"/>
              </a:ext>
            </a:extLst>
          </p:cNvPr>
          <p:cNvSpPr>
            <a:spLocks noGrp="1"/>
          </p:cNvSpPr>
          <p:nvPr>
            <p:ph type="ftr" sz="quarter" idx="11"/>
          </p:nvPr>
        </p:nvSpPr>
        <p:spPr/>
        <p:txBody>
          <a:bodyPr/>
          <a:lstStyle/>
          <a:p>
            <a:r>
              <a:rPr lang="en-US"/>
              <a:t>Company Proprietary Information</a:t>
            </a:r>
            <a:endParaRPr lang="en-US" dirty="0"/>
          </a:p>
        </p:txBody>
      </p:sp>
      <p:sp>
        <p:nvSpPr>
          <p:cNvPr id="4" name="Slide Number Placeholder 3">
            <a:extLst>
              <a:ext uri="{FF2B5EF4-FFF2-40B4-BE49-F238E27FC236}">
                <a16:creationId xmlns:a16="http://schemas.microsoft.com/office/drawing/2014/main" id="{027101B5-B099-441A-AA1F-51C81DD1D96E}"/>
              </a:ext>
            </a:extLst>
          </p:cNvPr>
          <p:cNvSpPr>
            <a:spLocks noGrp="1"/>
          </p:cNvSpPr>
          <p:nvPr>
            <p:ph type="sldNum" sz="quarter" idx="12"/>
          </p:nvPr>
        </p:nvSpPr>
        <p:spPr/>
        <p:txBody>
          <a:bodyPr/>
          <a:lstStyle/>
          <a:p>
            <a:fld id="{56CACB6B-B14F-4FCB-889D-824E43557DEF}" type="slidenum">
              <a:rPr lang="en-US" smtClean="0"/>
              <a:pPr/>
              <a:t>7</a:t>
            </a:fld>
            <a:endParaRPr lang="en-US" dirty="0"/>
          </a:p>
        </p:txBody>
      </p:sp>
      <p:sp>
        <p:nvSpPr>
          <p:cNvPr id="5" name="Title 4">
            <a:extLst>
              <a:ext uri="{FF2B5EF4-FFF2-40B4-BE49-F238E27FC236}">
                <a16:creationId xmlns:a16="http://schemas.microsoft.com/office/drawing/2014/main" id="{F6C4C5F8-3CD0-40EA-BE6F-FB48E58B0CF9}"/>
              </a:ext>
            </a:extLst>
          </p:cNvPr>
          <p:cNvSpPr>
            <a:spLocks noGrp="1"/>
          </p:cNvSpPr>
          <p:nvPr>
            <p:ph type="title"/>
          </p:nvPr>
        </p:nvSpPr>
        <p:spPr/>
        <p:txBody>
          <a:bodyPr/>
          <a:lstStyle/>
          <a:p>
            <a:r>
              <a:rPr lang="en-US" dirty="0"/>
              <a:t>Office 365 Account Migration and O365 Identities</a:t>
            </a:r>
          </a:p>
        </p:txBody>
      </p:sp>
    </p:spTree>
    <p:extLst>
      <p:ext uri="{BB962C8B-B14F-4D97-AF65-F5344CB8AC3E}">
        <p14:creationId xmlns:p14="http://schemas.microsoft.com/office/powerpoint/2010/main" val="36060966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17689</TotalTime>
  <Words>963</Words>
  <Application>Microsoft Office PowerPoint</Application>
  <PresentationFormat>On-screen Show (4:3)</PresentationFormat>
  <Paragraphs>66</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Wingdings</vt:lpstr>
      <vt:lpstr>Office Theme</vt:lpstr>
      <vt:lpstr>Office 365 and Teams Quick Start Guide for DEVELOP participants</vt:lpstr>
      <vt:lpstr>SSAI Office 365 Sign In </vt:lpstr>
      <vt:lpstr>SSAI Office 365 Overview </vt:lpstr>
      <vt:lpstr>SSAI Office 365 Teams Overview </vt:lpstr>
      <vt:lpstr>SSAI Office 365 Teams Help </vt:lpstr>
      <vt:lpstr>SSAI Office 365 Outlook Web Overview </vt:lpstr>
      <vt:lpstr>Office 365 Account Migration and O365 Identities</vt:lpstr>
    </vt:vector>
  </TitlesOfParts>
  <Company>SSAI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Ashish Rangrej</dc:creator>
  <cp:lastModifiedBy>Randy Dye</cp:lastModifiedBy>
  <cp:revision>113</cp:revision>
  <cp:lastPrinted>2014-04-09T15:45:12Z</cp:lastPrinted>
  <dcterms:created xsi:type="dcterms:W3CDTF">2014-04-08T17:06:53Z</dcterms:created>
  <dcterms:modified xsi:type="dcterms:W3CDTF">2020-05-25T20:30:33Z</dcterms:modified>
</cp:coreProperties>
</file>