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ext uri="{19B8F6BF-5375-455C-9EA6-DF929625EA0E}">
        <p15:presenceInfo xmlns:p15="http://schemas.microsoft.com/office/powerpoint/2012/main" userId="S-1-5-21-330711430-3775241029-4075259233-682401" providerId="AD"/>
      </p:ext>
    </p:extLst>
  </p:cmAuthor>
  <p:cmAuthor id="2" name="Mercedes Bartkovich" initials="MB" lastIdx="2" clrIdx="1">
    <p:extLst>
      <p:ext uri="{19B8F6BF-5375-455C-9EA6-DF929625EA0E}">
        <p15:presenceInfo xmlns:p15="http://schemas.microsoft.com/office/powerpoint/2012/main" userId="Mercedes Bartkov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B0"/>
    <a:srgbClr val="9199A8"/>
    <a:srgbClr val="7F7F7F"/>
    <a:srgbClr val="964035"/>
    <a:srgbClr val="E9A14A"/>
    <a:srgbClr val="3E4268"/>
    <a:srgbClr val="262626"/>
    <a:srgbClr val="7FB662"/>
    <a:srgbClr val="C9E1BD"/>
    <a:srgbClr val="A3C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44" d="100"/>
          <a:sy n="44" d="100"/>
        </p:scale>
        <p:origin x="3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1C57B0"/>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904895"/>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jpg"/><Relationship Id="rId12" Type="http://schemas.openxmlformats.org/officeDocument/2006/relationships/image" Target="../media/image12.emf"/><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emf"/><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07304" y="12612541"/>
            <a:ext cx="1101036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Results</a:t>
            </a:r>
          </a:p>
        </p:txBody>
      </p:sp>
      <p:sp>
        <p:nvSpPr>
          <p:cNvPr id="8" name="Text Placeholder 16"/>
          <p:cNvSpPr txBox="1">
            <a:spLocks/>
          </p:cNvSpPr>
          <p:nvPr/>
        </p:nvSpPr>
        <p:spPr>
          <a:xfrm>
            <a:off x="935196" y="31258805"/>
            <a:ext cx="10972800" cy="251303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1C57B0"/>
              </a:buClr>
              <a:buFont typeface="Webdings" panose="05030102010509060703" pitchFamily="18" charset="2"/>
              <a:buChar char="4"/>
            </a:pPr>
            <a:r>
              <a:rPr lang="en-US" dirty="0">
                <a:solidFill>
                  <a:schemeClr val="tx1">
                    <a:lumMod val="75000"/>
                    <a:lumOff val="25000"/>
                  </a:schemeClr>
                </a:solidFill>
              </a:rPr>
              <a:t>Dr. Rosanna </a:t>
            </a:r>
            <a:r>
              <a:rPr lang="en-US" dirty="0" err="1">
                <a:solidFill>
                  <a:schemeClr val="tx1">
                    <a:lumMod val="75000"/>
                    <a:lumOff val="25000"/>
                  </a:schemeClr>
                </a:solidFill>
              </a:rPr>
              <a:t>Rivero</a:t>
            </a:r>
            <a:r>
              <a:rPr lang="en-US" dirty="0">
                <a:solidFill>
                  <a:schemeClr val="tx1">
                    <a:lumMod val="75000"/>
                    <a:lumOff val="25000"/>
                  </a:schemeClr>
                </a:solidFill>
              </a:rPr>
              <a:t> and Dr. Marguerite Madden, University of Georgia </a:t>
            </a:r>
          </a:p>
          <a:p>
            <a:pPr marL="347663" indent="-347663">
              <a:buClr>
                <a:srgbClr val="1C57B0"/>
              </a:buClr>
              <a:buFont typeface="Webdings" panose="05030102010509060703" pitchFamily="18" charset="2"/>
              <a:buChar char="4"/>
            </a:pPr>
            <a:r>
              <a:rPr lang="en-US" dirty="0">
                <a:solidFill>
                  <a:schemeClr val="tx1">
                    <a:lumMod val="75000"/>
                    <a:lumOff val="25000"/>
                  </a:schemeClr>
                </a:solidFill>
              </a:rPr>
              <a:t>Francisco </a:t>
            </a:r>
            <a:r>
              <a:rPr lang="en-US" dirty="0" err="1">
                <a:solidFill>
                  <a:schemeClr val="tx1">
                    <a:lumMod val="75000"/>
                    <a:lumOff val="25000"/>
                  </a:schemeClr>
                </a:solidFill>
              </a:rPr>
              <a:t>D’Elia</a:t>
            </a:r>
            <a:r>
              <a:rPr lang="en-US" dirty="0">
                <a:solidFill>
                  <a:schemeClr val="tx1">
                    <a:lumMod val="75000"/>
                    <a:lumOff val="25000"/>
                  </a:schemeClr>
                </a:solidFill>
              </a:rPr>
              <a:t>, City of Miami Beach Public Works Department</a:t>
            </a:r>
          </a:p>
          <a:p>
            <a:pPr marL="347663" indent="-347663">
              <a:buClr>
                <a:srgbClr val="1C57B0"/>
              </a:buClr>
              <a:buFont typeface="Webdings" panose="05030102010509060703" pitchFamily="18" charset="2"/>
              <a:buChar char="4"/>
            </a:pPr>
            <a:r>
              <a:rPr lang="en-US" dirty="0">
                <a:solidFill>
                  <a:schemeClr val="tx1">
                    <a:lumMod val="75000"/>
                    <a:lumOff val="25000"/>
                  </a:schemeClr>
                </a:solidFill>
              </a:rPr>
              <a:t>Miami Beach Urban Development I Team, NASA DEVELOP National </a:t>
            </a:r>
            <a:r>
              <a:rPr lang="en-US" dirty="0" smtClean="0">
                <a:solidFill>
                  <a:schemeClr val="tx1">
                    <a:lumMod val="75000"/>
                    <a:lumOff val="25000"/>
                  </a:schemeClr>
                </a:solidFill>
              </a:rPr>
              <a:t>Program</a:t>
            </a: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p:txBody>
      </p:sp>
      <p:sp>
        <p:nvSpPr>
          <p:cNvPr id="15" name="TextBox 14"/>
          <p:cNvSpPr txBox="1"/>
          <p:nvPr/>
        </p:nvSpPr>
        <p:spPr>
          <a:xfrm>
            <a:off x="887514" y="4981427"/>
            <a:ext cx="11516347"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Abstract</a:t>
            </a:r>
          </a:p>
        </p:txBody>
      </p:sp>
      <p:sp>
        <p:nvSpPr>
          <p:cNvPr id="16" name="TextBox 15"/>
          <p:cNvSpPr txBox="1"/>
          <p:nvPr/>
        </p:nvSpPr>
        <p:spPr>
          <a:xfrm>
            <a:off x="822146" y="11743591"/>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Objectives</a:t>
            </a:r>
          </a:p>
        </p:txBody>
      </p:sp>
      <p:sp>
        <p:nvSpPr>
          <p:cNvPr id="17" name="TextBox 16"/>
          <p:cNvSpPr txBox="1"/>
          <p:nvPr/>
        </p:nvSpPr>
        <p:spPr>
          <a:xfrm>
            <a:off x="13607304" y="4991100"/>
            <a:ext cx="11407715"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Methodology</a:t>
            </a:r>
          </a:p>
        </p:txBody>
      </p:sp>
      <p:sp>
        <p:nvSpPr>
          <p:cNvPr id="18" name="TextBox 17"/>
          <p:cNvSpPr txBox="1"/>
          <p:nvPr/>
        </p:nvSpPr>
        <p:spPr>
          <a:xfrm>
            <a:off x="799931" y="15651762"/>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Study Area</a:t>
            </a:r>
          </a:p>
        </p:txBody>
      </p:sp>
      <p:sp>
        <p:nvSpPr>
          <p:cNvPr id="19" name="TextBox 18"/>
          <p:cNvSpPr txBox="1"/>
          <p:nvPr/>
        </p:nvSpPr>
        <p:spPr>
          <a:xfrm>
            <a:off x="822146" y="22368987"/>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Earth Observations</a:t>
            </a:r>
          </a:p>
        </p:txBody>
      </p:sp>
      <p:sp>
        <p:nvSpPr>
          <p:cNvPr id="21" name="TextBox 20"/>
          <p:cNvSpPr txBox="1"/>
          <p:nvPr/>
        </p:nvSpPr>
        <p:spPr>
          <a:xfrm>
            <a:off x="914400" y="30386350"/>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Acknowledgements</a:t>
            </a:r>
          </a:p>
        </p:txBody>
      </p:sp>
      <p:sp>
        <p:nvSpPr>
          <p:cNvPr id="22" name="TextBox 21"/>
          <p:cNvSpPr txBox="1"/>
          <p:nvPr/>
        </p:nvSpPr>
        <p:spPr>
          <a:xfrm>
            <a:off x="13607304" y="11113577"/>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Project Partners</a:t>
            </a:r>
          </a:p>
        </p:txBody>
      </p:sp>
      <p:sp>
        <p:nvSpPr>
          <p:cNvPr id="23" name="TextBox 22"/>
          <p:cNvSpPr txBox="1"/>
          <p:nvPr/>
        </p:nvSpPr>
        <p:spPr>
          <a:xfrm>
            <a:off x="935196" y="26477826"/>
            <a:ext cx="4542503"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Conclusions</a:t>
            </a:r>
          </a:p>
        </p:txBody>
      </p:sp>
      <p:sp>
        <p:nvSpPr>
          <p:cNvPr id="40" name="TextBox 39"/>
          <p:cNvSpPr txBox="1"/>
          <p:nvPr/>
        </p:nvSpPr>
        <p:spPr>
          <a:xfrm>
            <a:off x="13607304" y="29662688"/>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Team Members</a:t>
            </a:r>
          </a:p>
        </p:txBody>
      </p:sp>
      <p:sp>
        <p:nvSpPr>
          <p:cNvPr id="36" name="Text Placeholder 16"/>
          <p:cNvSpPr txBox="1">
            <a:spLocks/>
          </p:cNvSpPr>
          <p:nvPr/>
        </p:nvSpPr>
        <p:spPr>
          <a:xfrm>
            <a:off x="914399" y="5935033"/>
            <a:ext cx="12252960" cy="33426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rPr>
              <a:t>In response to projected sea level rise and extreme weather events, Miami Beach and other urban areas surrounding Biscayne Bay are developing adaptive strategies to mitigate the effects of changing environmental conditions. City officials are involved with ongoing efforts to reduce storm damage and monitor water quality with the goal of protecting coastal resources. Some important considerations for these adaptive strategies include identifying resilient plant species and gaining a better understanding of water quality patterns. This NASA DEVELOP project employed Earth observations to assess post-Hurricane Irma canopy loss and recovery, in addition to water quality changes of the surrounding bay. These analyses will assist the Miami Beach Public Works Department in evaluating changing conditions across the Biscayne Bay area and provide decision makers with additional predictive insights from deep learning models to enhance restoration plans and undertake proactive countermeasures. The results of the vegetation damage and water quality analyses will aid the ecological management, hurricane preparedness, and land use planning efforts led by the city of Miami Beach to improve coastal resiliency.</a:t>
            </a:r>
          </a:p>
        </p:txBody>
      </p:sp>
      <p:sp>
        <p:nvSpPr>
          <p:cNvPr id="38" name="Text Placeholder 16"/>
          <p:cNvSpPr txBox="1">
            <a:spLocks/>
          </p:cNvSpPr>
          <p:nvPr/>
        </p:nvSpPr>
        <p:spPr>
          <a:xfrm>
            <a:off x="13944186" y="16305764"/>
            <a:ext cx="10474942" cy="140979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bg1">
                    <a:lumMod val="95000"/>
                  </a:schemeClr>
                </a:solidFill>
              </a:rPr>
              <a:t>Use images.</a:t>
            </a:r>
          </a:p>
          <a:p>
            <a:r>
              <a:rPr lang="en-US" b="1" dirty="0">
                <a:solidFill>
                  <a:schemeClr val="bg1">
                    <a:lumMod val="95000"/>
                  </a:schemeClr>
                </a:solidFill>
              </a:rPr>
              <a:t>For ALL images </a:t>
            </a:r>
            <a:r>
              <a:rPr lang="en-US" b="1" dirty="0" smtClean="0">
                <a:solidFill>
                  <a:schemeClr val="bg1">
                    <a:lumMod val="95000"/>
                  </a:schemeClr>
                </a:solidFill>
              </a:rPr>
              <a:t>– </a:t>
            </a:r>
            <a:r>
              <a:rPr lang="en-US" b="1" dirty="0" smtClean="0">
                <a:solidFill>
                  <a:schemeClr val="bg1"/>
                </a:solidFill>
              </a:rPr>
              <a:t>make </a:t>
            </a:r>
            <a:r>
              <a:rPr lang="en-US" b="1" dirty="0">
                <a:solidFill>
                  <a:schemeClr val="bg1"/>
                </a:solidFill>
              </a:rPr>
              <a:t>sure all text is legible and add legends separately (so they can be moved or resized). </a:t>
            </a:r>
            <a:r>
              <a:rPr lang="en-US" dirty="0">
                <a:solidFill>
                  <a:schemeClr val="bg1"/>
                </a:solidFill>
              </a:rPr>
              <a:t>If text is not editable, a team member must be available to make changes with a </a:t>
            </a:r>
            <a:r>
              <a:rPr lang="en-US" b="1" dirty="0">
                <a:solidFill>
                  <a:schemeClr val="bg1"/>
                </a:solidFill>
              </a:rPr>
              <a:t>very short turn-around time </a:t>
            </a:r>
            <a:r>
              <a:rPr lang="en-US" dirty="0">
                <a:solidFill>
                  <a:schemeClr val="bg1"/>
                </a:solidFill>
              </a:rPr>
              <a:t>(hours, not days) after submission.</a:t>
            </a:r>
          </a:p>
          <a:p>
            <a:r>
              <a:rPr lang="en-US" dirty="0" smtClean="0">
                <a:solidFill>
                  <a:schemeClr val="bg1">
                    <a:lumMod val="95000"/>
                  </a:schemeClr>
                </a:solidFill>
              </a:rPr>
              <a:t>Make sure that it has some sort of flow, that it makes sense.  Show your results in a logical order.</a:t>
            </a:r>
          </a:p>
          <a:p>
            <a:r>
              <a:rPr lang="en-US" dirty="0" smtClean="0">
                <a:solidFill>
                  <a:schemeClr val="bg1">
                    <a:lumMod val="95000"/>
                  </a:schemeClr>
                </a:solidFill>
              </a:rPr>
              <a:t>No bullets.</a:t>
            </a:r>
          </a:p>
        </p:txBody>
      </p:sp>
      <p:sp>
        <p:nvSpPr>
          <p:cNvPr id="45" name="Text Placeholder 16"/>
          <p:cNvSpPr txBox="1">
            <a:spLocks/>
          </p:cNvSpPr>
          <p:nvPr/>
        </p:nvSpPr>
        <p:spPr>
          <a:xfrm>
            <a:off x="13737209" y="12075188"/>
            <a:ext cx="10921333" cy="24420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chemeClr val="dk1"/>
              </a:buClr>
              <a:buSzPts val="2700"/>
            </a:pPr>
            <a:r>
              <a:rPr lang="en-US" dirty="0">
                <a:solidFill>
                  <a:schemeClr val="tx1">
                    <a:lumMod val="75000"/>
                    <a:lumOff val="25000"/>
                  </a:schemeClr>
                </a:solidFill>
                <a:ea typeface="Garamond"/>
                <a:cs typeface="Garamond"/>
                <a:sym typeface="Garamond"/>
              </a:rPr>
              <a:t>City of Miami Beach, Public Works Department</a:t>
            </a:r>
            <a:endParaRPr lang="en-US" sz="800" dirty="0">
              <a:solidFill>
                <a:schemeClr val="tx1">
                  <a:lumMod val="75000"/>
                  <a:lumOff val="25000"/>
                </a:schemeClr>
              </a:solidFill>
              <a:latin typeface="Arial"/>
              <a:ea typeface="Arial"/>
              <a:cs typeface="Arial"/>
              <a:sym typeface="Arial"/>
            </a:endParaRPr>
          </a:p>
        </p:txBody>
      </p:sp>
      <p:sp>
        <p:nvSpPr>
          <p:cNvPr id="43" name="TextBox 42"/>
          <p:cNvSpPr txBox="1"/>
          <p:nvPr/>
        </p:nvSpPr>
        <p:spPr>
          <a:xfrm>
            <a:off x="16408400" y="346964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Georgia – Athens | Spring 2018</a:t>
            </a:r>
            <a:endParaRPr lang="en-US" sz="4000" dirty="0">
              <a:solidFill>
                <a:schemeClr val="bg1"/>
              </a:solidFill>
              <a:latin typeface="+mj-lt"/>
            </a:endParaRPr>
          </a:p>
        </p:txBody>
      </p:sp>
      <p:sp>
        <p:nvSpPr>
          <p:cNvPr id="62" name="Subtitle"/>
          <p:cNvSpPr>
            <a:spLocks noGrp="1"/>
          </p:cNvSpPr>
          <p:nvPr>
            <p:ph type="body" sz="quarter" idx="13" hasCustomPrompt="1"/>
          </p:nvPr>
        </p:nvSpPr>
        <p:spPr>
          <a:xfrm>
            <a:off x="914400" y="419100"/>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4800" dirty="0">
                <a:solidFill>
                  <a:srgbClr val="1C57B0"/>
                </a:solidFill>
              </a:rPr>
              <a:t>Using NASA Earth Observations to Assess Vegetation Resiliency and Water Quality Concerns to Enhance Green Infrastructure Plans in Light of Extreme Weather Events </a:t>
            </a:r>
          </a:p>
        </p:txBody>
      </p:sp>
      <p:sp>
        <p:nvSpPr>
          <p:cNvPr id="90" name="Text Placeholder 16"/>
          <p:cNvSpPr txBox="1">
            <a:spLocks/>
          </p:cNvSpPr>
          <p:nvPr/>
        </p:nvSpPr>
        <p:spPr>
          <a:xfrm>
            <a:off x="731520" y="12727547"/>
            <a:ext cx="12252960" cy="51389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lvl="0" indent="-347663" algn="just">
              <a:buClr>
                <a:srgbClr val="1C57B0"/>
              </a:buClr>
              <a:buSzPts val="2700"/>
            </a:pPr>
            <a:r>
              <a:rPr lang="en-US" b="1" dirty="0">
                <a:solidFill>
                  <a:srgbClr val="1C57B0"/>
                </a:solidFill>
                <a:sym typeface="Garamond"/>
              </a:rPr>
              <a:t>Assess</a:t>
            </a:r>
            <a:r>
              <a:rPr lang="en-US" dirty="0">
                <a:solidFill>
                  <a:schemeClr val="tx1">
                    <a:lumMod val="75000"/>
                    <a:lumOff val="25000"/>
                  </a:schemeClr>
                </a:solidFill>
                <a:sym typeface="Garamond"/>
              </a:rPr>
              <a:t> resiliency of coastal and urban vegetation in response to Hurricane Irma </a:t>
            </a:r>
          </a:p>
          <a:p>
            <a:pPr marL="347663" lvl="0" indent="-347663" algn="just">
              <a:buClr>
                <a:srgbClr val="1C57B0"/>
              </a:buClr>
              <a:buSzPts val="2700"/>
            </a:pPr>
            <a:r>
              <a:rPr lang="en-US" b="1" dirty="0">
                <a:solidFill>
                  <a:srgbClr val="1C57B0"/>
                </a:solidFill>
                <a:sym typeface="Garamond"/>
              </a:rPr>
              <a:t>Analyze</a:t>
            </a:r>
            <a:r>
              <a:rPr lang="en-US" dirty="0">
                <a:solidFill>
                  <a:schemeClr val="tx1">
                    <a:lumMod val="75000"/>
                    <a:lumOff val="25000"/>
                  </a:schemeClr>
                </a:solidFill>
                <a:sym typeface="Garamond"/>
              </a:rPr>
              <a:t> water quality patterns in the Biscayne Bay area from 1990 to present</a:t>
            </a:r>
          </a:p>
          <a:p>
            <a:pPr marL="347663" lvl="0" indent="-347663">
              <a:buClr>
                <a:srgbClr val="1C57B0"/>
              </a:buClr>
              <a:buSzPts val="2700"/>
            </a:pPr>
            <a:r>
              <a:rPr lang="en-US" b="1" dirty="0">
                <a:solidFill>
                  <a:srgbClr val="1C57B0"/>
                </a:solidFill>
                <a:sym typeface="Garamond"/>
              </a:rPr>
              <a:t>Communicate</a:t>
            </a:r>
            <a:r>
              <a:rPr lang="en-US" dirty="0">
                <a:solidFill>
                  <a:schemeClr val="tx1">
                    <a:lumMod val="75000"/>
                    <a:lumOff val="25000"/>
                  </a:schemeClr>
                </a:solidFill>
                <a:sym typeface="Garamond"/>
              </a:rPr>
              <a:t> the relevance of NASA Earth observing satellites to the city of Miami Beach and how the project’s methods can be applied to geographically similar locations</a:t>
            </a:r>
          </a:p>
        </p:txBody>
      </p:sp>
      <p:sp>
        <p:nvSpPr>
          <p:cNvPr id="37" name="TextBox 36"/>
          <p:cNvSpPr txBox="1"/>
          <p:nvPr/>
        </p:nvSpPr>
        <p:spPr>
          <a:xfrm rot="20028308">
            <a:off x="1390237" y="27950511"/>
            <a:ext cx="1463040" cy="457200"/>
          </a:xfrm>
          <a:prstGeom prst="rect">
            <a:avLst/>
          </a:prstGeom>
        </p:spPr>
        <p:txBody>
          <a:bodyPr wrap="square" numCol="1" spcCol="640080" rtlCol="0">
            <a:spAutoFit/>
          </a:bodyPr>
          <a:lstStyle/>
          <a:p>
            <a:pPr algn="just"/>
            <a:r>
              <a:rPr lang="en-US" sz="2000" b="1" dirty="0" smtClean="0">
                <a:solidFill>
                  <a:schemeClr val="bg1"/>
                </a:solidFill>
              </a:rPr>
              <a:t>EXAMPLE</a:t>
            </a:r>
          </a:p>
        </p:txBody>
      </p:sp>
      <p:grpSp>
        <p:nvGrpSpPr>
          <p:cNvPr id="39" name="Group 38">
            <a:extLst>
              <a:ext uri="{FF2B5EF4-FFF2-40B4-BE49-F238E27FC236}">
                <a16:creationId xmlns:a16="http://schemas.microsoft.com/office/drawing/2014/main" xmlns="" id="{3EC88F7C-BBC4-4493-8864-6F38A27E35A1}"/>
              </a:ext>
            </a:extLst>
          </p:cNvPr>
          <p:cNvGrpSpPr/>
          <p:nvPr/>
        </p:nvGrpSpPr>
        <p:grpSpPr>
          <a:xfrm>
            <a:off x="13761306" y="5874065"/>
            <a:ext cx="12237219" cy="5309346"/>
            <a:chOff x="160" y="2116914"/>
            <a:chExt cx="12237219" cy="5309346"/>
          </a:xfrm>
        </p:grpSpPr>
        <p:grpSp>
          <p:nvGrpSpPr>
            <p:cNvPr id="42" name="Group 41">
              <a:extLst>
                <a:ext uri="{FF2B5EF4-FFF2-40B4-BE49-F238E27FC236}">
                  <a16:creationId xmlns:a16="http://schemas.microsoft.com/office/drawing/2014/main" xmlns="" id="{CD01576F-AB98-4C16-97A6-0A1DC5AE3E30}"/>
                </a:ext>
              </a:extLst>
            </p:cNvPr>
            <p:cNvGrpSpPr/>
            <p:nvPr/>
          </p:nvGrpSpPr>
          <p:grpSpPr>
            <a:xfrm>
              <a:off x="56268" y="2116914"/>
              <a:ext cx="12181111" cy="5309346"/>
              <a:chOff x="-221343" y="1844199"/>
              <a:chExt cx="12181111" cy="5309346"/>
            </a:xfrm>
          </p:grpSpPr>
          <p:cxnSp>
            <p:nvCxnSpPr>
              <p:cNvPr id="49" name="Elbow Connector 50">
                <a:extLst>
                  <a:ext uri="{FF2B5EF4-FFF2-40B4-BE49-F238E27FC236}">
                    <a16:creationId xmlns:a16="http://schemas.microsoft.com/office/drawing/2014/main" xmlns="" id="{C2D75762-8BFF-4D10-B4C4-305BAD418EFD}"/>
                  </a:ext>
                </a:extLst>
              </p:cNvPr>
              <p:cNvCxnSpPr>
                <a:cxnSpLocks/>
                <a:stCxn id="94" idx="5"/>
                <a:endCxn id="93" idx="1"/>
              </p:cNvCxnSpPr>
              <p:nvPr/>
            </p:nvCxnSpPr>
            <p:spPr>
              <a:xfrm flipV="1">
                <a:off x="9315627" y="5477186"/>
                <a:ext cx="320969" cy="865772"/>
              </a:xfrm>
              <a:prstGeom prst="bentConnector3">
                <a:avLst>
                  <a:gd name="adj1" fmla="val 50000"/>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xmlns="" id="{6B220FA6-C81E-4AF6-A50B-84468EF61436}"/>
                  </a:ext>
                </a:extLst>
              </p:cNvPr>
              <p:cNvGrpSpPr/>
              <p:nvPr/>
            </p:nvGrpSpPr>
            <p:grpSpPr>
              <a:xfrm>
                <a:off x="-221343" y="1844199"/>
                <a:ext cx="12181111" cy="5309346"/>
                <a:chOff x="-308146" y="851947"/>
                <a:chExt cx="9547918" cy="4583091"/>
              </a:xfrm>
            </p:grpSpPr>
            <p:cxnSp>
              <p:nvCxnSpPr>
                <p:cNvPr id="51" name="Straight Arrow Connector 50">
                  <a:extLst>
                    <a:ext uri="{FF2B5EF4-FFF2-40B4-BE49-F238E27FC236}">
                      <a16:creationId xmlns:a16="http://schemas.microsoft.com/office/drawing/2014/main" xmlns="" id="{5F9F6854-7356-47D1-815F-218308415196}"/>
                    </a:ext>
                  </a:extLst>
                </p:cNvPr>
                <p:cNvCxnSpPr>
                  <a:cxnSpLocks/>
                  <a:stCxn id="104" idx="3"/>
                  <a:endCxn id="79" idx="1"/>
                </p:cNvCxnSpPr>
                <p:nvPr/>
              </p:nvCxnSpPr>
              <p:spPr>
                <a:xfrm>
                  <a:off x="1508343" y="1529597"/>
                  <a:ext cx="300382" cy="1266"/>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xmlns="" id="{D49F11CC-318B-4D50-9D7A-0C970BC02E44}"/>
                    </a:ext>
                  </a:extLst>
                </p:cNvPr>
                <p:cNvGrpSpPr/>
                <p:nvPr/>
              </p:nvGrpSpPr>
              <p:grpSpPr>
                <a:xfrm>
                  <a:off x="-308146" y="851947"/>
                  <a:ext cx="9547918" cy="4583091"/>
                  <a:chOff x="-308146" y="851947"/>
                  <a:chExt cx="9547918" cy="4583091"/>
                </a:xfrm>
              </p:grpSpPr>
              <p:cxnSp>
                <p:nvCxnSpPr>
                  <p:cNvPr id="53" name="Straight Arrow Connector 52">
                    <a:extLst>
                      <a:ext uri="{FF2B5EF4-FFF2-40B4-BE49-F238E27FC236}">
                        <a16:creationId xmlns:a16="http://schemas.microsoft.com/office/drawing/2014/main" xmlns="" id="{0BBBB3D4-1441-460D-8D3F-FCFD04ECFF26}"/>
                      </a:ext>
                    </a:extLst>
                  </p:cNvPr>
                  <p:cNvCxnSpPr>
                    <a:cxnSpLocks/>
                    <a:stCxn id="86" idx="3"/>
                    <a:endCxn id="87" idx="1"/>
                  </p:cNvCxnSpPr>
                  <p:nvPr/>
                </p:nvCxnSpPr>
                <p:spPr>
                  <a:xfrm>
                    <a:off x="3631794" y="3972510"/>
                    <a:ext cx="531381" cy="3297"/>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xmlns="" id="{131B9B8C-2964-46DB-9FE4-37CBA3B57D62}"/>
                      </a:ext>
                    </a:extLst>
                  </p:cNvPr>
                  <p:cNvGrpSpPr/>
                  <p:nvPr/>
                </p:nvGrpSpPr>
                <p:grpSpPr>
                  <a:xfrm>
                    <a:off x="-308146" y="851947"/>
                    <a:ext cx="9547918" cy="4583091"/>
                    <a:chOff x="-308146" y="851947"/>
                    <a:chExt cx="9547918" cy="4583091"/>
                  </a:xfrm>
                </p:grpSpPr>
                <p:cxnSp>
                  <p:nvCxnSpPr>
                    <p:cNvPr id="55" name="Elbow Connector 56">
                      <a:extLst>
                        <a:ext uri="{FF2B5EF4-FFF2-40B4-BE49-F238E27FC236}">
                          <a16:creationId xmlns:a16="http://schemas.microsoft.com/office/drawing/2014/main" xmlns="" id="{5A0C61CC-5E3F-406F-97D3-5B10B331E89E}"/>
                        </a:ext>
                      </a:extLst>
                    </p:cNvPr>
                    <p:cNvCxnSpPr>
                      <a:cxnSpLocks/>
                      <a:stCxn id="92" idx="3"/>
                      <a:endCxn id="93" idx="1"/>
                    </p:cNvCxnSpPr>
                    <p:nvPr/>
                  </p:nvCxnSpPr>
                  <p:spPr>
                    <a:xfrm>
                      <a:off x="7202652" y="3410139"/>
                      <a:ext cx="216148" cy="577846"/>
                    </a:xfrm>
                    <a:prstGeom prst="bentConnector3">
                      <a:avLst>
                        <a:gd name="adj1" fmla="val 39638"/>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xmlns="" id="{524DA93F-48A4-420C-85A6-4814A048B911}"/>
                        </a:ext>
                      </a:extLst>
                    </p:cNvPr>
                    <p:cNvGrpSpPr/>
                    <p:nvPr/>
                  </p:nvGrpSpPr>
                  <p:grpSpPr>
                    <a:xfrm>
                      <a:off x="-308146" y="851947"/>
                      <a:ext cx="9547918" cy="4583091"/>
                      <a:chOff x="-308146" y="851947"/>
                      <a:chExt cx="9547918" cy="4583091"/>
                    </a:xfrm>
                  </p:grpSpPr>
                  <p:cxnSp>
                    <p:nvCxnSpPr>
                      <p:cNvPr id="71" name="Straight Arrow Connector 70">
                        <a:extLst>
                          <a:ext uri="{FF2B5EF4-FFF2-40B4-BE49-F238E27FC236}">
                            <a16:creationId xmlns:a16="http://schemas.microsoft.com/office/drawing/2014/main" xmlns="" id="{09BCB1A8-800F-4D63-A34A-7900E9D03577}"/>
                          </a:ext>
                        </a:extLst>
                      </p:cNvPr>
                      <p:cNvCxnSpPr>
                        <a:cxnSpLocks/>
                        <a:stCxn id="100" idx="3"/>
                        <a:endCxn id="74" idx="1"/>
                      </p:cNvCxnSpPr>
                      <p:nvPr/>
                    </p:nvCxnSpPr>
                    <p:spPr>
                      <a:xfrm flipV="1">
                        <a:off x="3462823" y="1526766"/>
                        <a:ext cx="282448" cy="4951"/>
                      </a:xfrm>
                      <a:prstGeom prst="straightConnector1">
                        <a:avLst/>
                      </a:prstGeom>
                      <a:ln w="190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72" name="Elbow Connector 59">
                        <a:extLst>
                          <a:ext uri="{FF2B5EF4-FFF2-40B4-BE49-F238E27FC236}">
                            <a16:creationId xmlns:a16="http://schemas.microsoft.com/office/drawing/2014/main" xmlns="" id="{89E7BB39-5D84-4C9E-967E-5EB0EC9EAD6F}"/>
                          </a:ext>
                        </a:extLst>
                      </p:cNvPr>
                      <p:cNvCxnSpPr>
                        <a:cxnSpLocks/>
                        <a:stCxn id="74" idx="3"/>
                        <a:endCxn id="102" idx="1"/>
                      </p:cNvCxnSpPr>
                      <p:nvPr/>
                    </p:nvCxnSpPr>
                    <p:spPr>
                      <a:xfrm>
                        <a:off x="5419156" y="1526766"/>
                        <a:ext cx="387580" cy="498992"/>
                      </a:xfrm>
                      <a:prstGeom prst="bentConnector3">
                        <a:avLst>
                          <a:gd name="adj1" fmla="val 50000"/>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60">
                        <a:extLst>
                          <a:ext uri="{FF2B5EF4-FFF2-40B4-BE49-F238E27FC236}">
                            <a16:creationId xmlns:a16="http://schemas.microsoft.com/office/drawing/2014/main" xmlns="" id="{EB1E2D53-4559-4C2F-949A-5A3308547121}"/>
                          </a:ext>
                        </a:extLst>
                      </p:cNvPr>
                      <p:cNvCxnSpPr>
                        <a:cxnSpLocks/>
                        <a:stCxn id="74" idx="3"/>
                        <a:endCxn id="101" idx="1"/>
                      </p:cNvCxnSpPr>
                      <p:nvPr/>
                    </p:nvCxnSpPr>
                    <p:spPr>
                      <a:xfrm flipV="1">
                        <a:off x="5419156" y="1156273"/>
                        <a:ext cx="387581" cy="370492"/>
                      </a:xfrm>
                      <a:prstGeom prst="bentConnector3">
                        <a:avLst>
                          <a:gd name="adj1" fmla="val 50000"/>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53">
                        <a:extLst>
                          <a:ext uri="{FF2B5EF4-FFF2-40B4-BE49-F238E27FC236}">
                            <a16:creationId xmlns:a16="http://schemas.microsoft.com/office/drawing/2014/main" xmlns="" id="{29832E6E-BFF5-49DF-A51B-7A9432AAEA01}"/>
                          </a:ext>
                        </a:extLst>
                      </p:cNvPr>
                      <p:cNvSpPr txBox="1"/>
                      <p:nvPr/>
                    </p:nvSpPr>
                    <p:spPr>
                      <a:xfrm>
                        <a:off x="3745271" y="1113427"/>
                        <a:ext cx="1673885" cy="826677"/>
                      </a:xfrm>
                      <a:prstGeom prst="rect">
                        <a:avLst/>
                      </a:prstGeom>
                      <a:solidFill>
                        <a:srgbClr val="0066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dirty="0">
                            <a:solidFill>
                              <a:schemeClr val="bg1"/>
                            </a:solidFill>
                            <a:effectLst/>
                          </a:rPr>
                          <a:t>Comparative</a:t>
                        </a:r>
                        <a:r>
                          <a:rPr lang="en-US" sz="1600" baseline="0" dirty="0">
                            <a:solidFill>
                              <a:schemeClr val="bg1"/>
                            </a:solidFill>
                            <a:effectLst/>
                          </a:rPr>
                          <a:t> Vegetation Analysis with NDVI</a:t>
                        </a:r>
                        <a:endParaRPr lang="en-US" sz="1600" dirty="0">
                          <a:solidFill>
                            <a:schemeClr val="bg1"/>
                          </a:solidFill>
                          <a:effectLst/>
                        </a:endParaRPr>
                      </a:p>
                    </p:txBody>
                  </p:sp>
                  <p:cxnSp>
                    <p:nvCxnSpPr>
                      <p:cNvPr id="75" name="Elbow Connector 62">
                        <a:extLst>
                          <a:ext uri="{FF2B5EF4-FFF2-40B4-BE49-F238E27FC236}">
                            <a16:creationId xmlns:a16="http://schemas.microsoft.com/office/drawing/2014/main" xmlns="" id="{663885C9-8B68-4D41-9FF9-74B50776F3DC}"/>
                          </a:ext>
                        </a:extLst>
                      </p:cNvPr>
                      <p:cNvCxnSpPr>
                        <a:cxnSpLocks/>
                        <a:stCxn id="101" idx="3"/>
                        <a:endCxn id="103" idx="1"/>
                      </p:cNvCxnSpPr>
                      <p:nvPr/>
                    </p:nvCxnSpPr>
                    <p:spPr>
                      <a:xfrm>
                        <a:off x="6951526" y="1156273"/>
                        <a:ext cx="520292" cy="403640"/>
                      </a:xfrm>
                      <a:prstGeom prst="bentConnector3">
                        <a:avLst>
                          <a:gd name="adj1" fmla="val 50000"/>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63">
                        <a:extLst>
                          <a:ext uri="{FF2B5EF4-FFF2-40B4-BE49-F238E27FC236}">
                            <a16:creationId xmlns:a16="http://schemas.microsoft.com/office/drawing/2014/main" xmlns="" id="{29F911AC-EB9F-455E-9932-3C61405762CF}"/>
                          </a:ext>
                        </a:extLst>
                      </p:cNvPr>
                      <p:cNvCxnSpPr>
                        <a:cxnSpLocks/>
                        <a:stCxn id="102" idx="3"/>
                        <a:endCxn id="103" idx="1"/>
                      </p:cNvCxnSpPr>
                      <p:nvPr/>
                    </p:nvCxnSpPr>
                    <p:spPr>
                      <a:xfrm flipV="1">
                        <a:off x="6951525" y="1559914"/>
                        <a:ext cx="520294" cy="465844"/>
                      </a:xfrm>
                      <a:prstGeom prst="bentConnector3">
                        <a:avLst>
                          <a:gd name="adj1" fmla="val 50000"/>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xmlns="" id="{1BE19F38-4F61-4A95-810A-6E9A7A681D04}"/>
                          </a:ext>
                        </a:extLst>
                      </p:cNvPr>
                      <p:cNvGrpSpPr/>
                      <p:nvPr/>
                    </p:nvGrpSpPr>
                    <p:grpSpPr>
                      <a:xfrm>
                        <a:off x="-308146" y="851947"/>
                        <a:ext cx="9547918" cy="4583091"/>
                        <a:chOff x="-308146" y="851947"/>
                        <a:chExt cx="9547918" cy="4583091"/>
                      </a:xfrm>
                    </p:grpSpPr>
                    <p:grpSp>
                      <p:nvGrpSpPr>
                        <p:cNvPr id="78" name="Group 77">
                          <a:extLst>
                            <a:ext uri="{FF2B5EF4-FFF2-40B4-BE49-F238E27FC236}">
                              <a16:creationId xmlns:a16="http://schemas.microsoft.com/office/drawing/2014/main" xmlns="" id="{20C37CC2-154B-4A27-8CBC-786B3C91108B}"/>
                            </a:ext>
                          </a:extLst>
                        </p:cNvPr>
                        <p:cNvGrpSpPr/>
                        <p:nvPr/>
                      </p:nvGrpSpPr>
                      <p:grpSpPr>
                        <a:xfrm>
                          <a:off x="-308146" y="851947"/>
                          <a:ext cx="9547918" cy="4583091"/>
                          <a:chOff x="-296570" y="835671"/>
                          <a:chExt cx="9189223" cy="4495529"/>
                        </a:xfrm>
                      </p:grpSpPr>
                      <p:cxnSp>
                        <p:nvCxnSpPr>
                          <p:cNvPr id="80" name="Straight Arrow Connector 79">
                            <a:extLst>
                              <a:ext uri="{FF2B5EF4-FFF2-40B4-BE49-F238E27FC236}">
                                <a16:creationId xmlns:a16="http://schemas.microsoft.com/office/drawing/2014/main" xmlns="" id="{6528ACE6-5D35-441B-B9C3-E42021DDA1CF}"/>
                              </a:ext>
                            </a:extLst>
                          </p:cNvPr>
                          <p:cNvCxnSpPr>
                            <a:cxnSpLocks/>
                            <a:stCxn id="88" idx="3"/>
                            <a:endCxn id="94" idx="2"/>
                          </p:cNvCxnSpPr>
                          <p:nvPr/>
                        </p:nvCxnSpPr>
                        <p:spPr>
                          <a:xfrm>
                            <a:off x="5426808" y="4842957"/>
                            <a:ext cx="188034" cy="2192"/>
                          </a:xfrm>
                          <a:prstGeom prst="straightConnector1">
                            <a:avLst/>
                          </a:prstGeom>
                          <a:ln w="190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xmlns="" id="{8BC2D727-5D9B-4011-8D3D-5889412B5A07}"/>
                              </a:ext>
                            </a:extLst>
                          </p:cNvPr>
                          <p:cNvGrpSpPr/>
                          <p:nvPr/>
                        </p:nvGrpSpPr>
                        <p:grpSpPr>
                          <a:xfrm>
                            <a:off x="-296570" y="835671"/>
                            <a:ext cx="9189223" cy="4495529"/>
                            <a:chOff x="-306037" y="829600"/>
                            <a:chExt cx="9482489" cy="4462861"/>
                          </a:xfrm>
                        </p:grpSpPr>
                        <p:grpSp>
                          <p:nvGrpSpPr>
                            <p:cNvPr id="82" name="Group 81">
                              <a:extLst>
                                <a:ext uri="{FF2B5EF4-FFF2-40B4-BE49-F238E27FC236}">
                                  <a16:creationId xmlns:a16="http://schemas.microsoft.com/office/drawing/2014/main" xmlns="" id="{FD5AE61D-67E6-4EC0-97AF-727EF20BE39B}"/>
                                </a:ext>
                              </a:extLst>
                            </p:cNvPr>
                            <p:cNvGrpSpPr/>
                            <p:nvPr/>
                          </p:nvGrpSpPr>
                          <p:grpSpPr>
                            <a:xfrm>
                              <a:off x="-306037" y="829600"/>
                              <a:ext cx="9482489" cy="4462861"/>
                              <a:chOff x="-306037" y="829600"/>
                              <a:chExt cx="9482489" cy="4462861"/>
                            </a:xfrm>
                          </p:grpSpPr>
                          <p:grpSp>
                            <p:nvGrpSpPr>
                              <p:cNvPr id="84" name="Group 83">
                                <a:extLst>
                                  <a:ext uri="{FF2B5EF4-FFF2-40B4-BE49-F238E27FC236}">
                                    <a16:creationId xmlns:a16="http://schemas.microsoft.com/office/drawing/2014/main" xmlns="" id="{CBFCD247-9B98-426C-92B7-6981DE23EDC0}"/>
                                  </a:ext>
                                </a:extLst>
                              </p:cNvPr>
                              <p:cNvGrpSpPr/>
                              <p:nvPr/>
                            </p:nvGrpSpPr>
                            <p:grpSpPr>
                              <a:xfrm>
                                <a:off x="-306037" y="829600"/>
                                <a:ext cx="9482489" cy="4462861"/>
                                <a:chOff x="-306037" y="829600"/>
                                <a:chExt cx="9482489" cy="4462861"/>
                              </a:xfrm>
                            </p:grpSpPr>
                            <p:sp>
                              <p:nvSpPr>
                                <p:cNvPr id="86" name="Information" descr="Multi document shape (stacked pages)" title="Information">
                                  <a:extLst>
                                    <a:ext uri="{FF2B5EF4-FFF2-40B4-BE49-F238E27FC236}">
                                      <a16:creationId xmlns:a16="http://schemas.microsoft.com/office/drawing/2014/main" xmlns="" id="{124A5840-9DCC-4C28-89BD-68587B25027E}"/>
                                    </a:ext>
                                  </a:extLst>
                                </p:cNvPr>
                                <p:cNvSpPr>
                                  <a:spLocks noChangeAspect="1"/>
                                </p:cNvSpPr>
                                <p:nvPr/>
                              </p:nvSpPr>
                              <p:spPr>
                                <a:xfrm>
                                  <a:off x="2016016" y="3308070"/>
                                  <a:ext cx="1590888" cy="1120460"/>
                                </a:xfrm>
                                <a:prstGeom prst="flowChartMultidocument">
                                  <a:avLst/>
                                </a:prstGeom>
                                <a:solidFill>
                                  <a:srgbClr val="0066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eaLnBrk="1" latinLnBrk="0" hangingPunct="1"/>
                                  <a:r>
                                    <a:rPr lang="en-US" sz="1800" dirty="0">
                                      <a:solidFill>
                                        <a:schemeClr val="lt1"/>
                                      </a:solidFill>
                                      <a:effectLst/>
                                    </a:rPr>
                                    <a:t>Sentinel 3</a:t>
                                  </a:r>
                                  <a:endParaRPr lang="en-US" sz="1800" dirty="0">
                                    <a:effectLst/>
                                  </a:endParaRPr>
                                </a:p>
                                <a:p>
                                  <a:pPr algn="ctr" rtl="0" eaLnBrk="1" latinLnBrk="0" hangingPunct="1"/>
                                  <a:r>
                                    <a:rPr lang="en-US" sz="1800" dirty="0">
                                      <a:solidFill>
                                        <a:schemeClr val="lt1"/>
                                      </a:solidFill>
                                      <a:effectLst/>
                                    </a:rPr>
                                    <a:t>Aqua MODIS</a:t>
                                  </a:r>
                                  <a:endParaRPr lang="en-US" sz="1800" dirty="0">
                                    <a:effectLst/>
                                  </a:endParaRPr>
                                </a:p>
                                <a:p>
                                  <a:pPr algn="ctr" rtl="0" eaLnBrk="1" latinLnBrk="0" hangingPunct="1"/>
                                  <a:r>
                                    <a:rPr lang="en-US" sz="1800" i="1" dirty="0">
                                      <a:solidFill>
                                        <a:schemeClr val="lt1"/>
                                      </a:solidFill>
                                      <a:effectLst/>
                                    </a:rPr>
                                    <a:t>In situ </a:t>
                                  </a:r>
                                  <a:r>
                                    <a:rPr lang="en-US" sz="1800" dirty="0">
                                      <a:solidFill>
                                        <a:schemeClr val="lt1"/>
                                      </a:solidFill>
                                      <a:effectLst/>
                                    </a:rPr>
                                    <a:t>data</a:t>
                                  </a:r>
                                  <a:endParaRPr lang="en-US" sz="1800" dirty="0">
                                    <a:effectLst/>
                                  </a:endParaRPr>
                                </a:p>
                                <a:p>
                                  <a:pPr marL="0" indent="0" algn="ctr"/>
                                  <a:endParaRPr lang="en-US" sz="1800" i="1" dirty="0">
                                    <a:solidFill>
                                      <a:schemeClr val="bg1"/>
                                    </a:solidFill>
                                  </a:endParaRPr>
                                </a:p>
                              </p:txBody>
                            </p:sp>
                            <p:sp>
                              <p:nvSpPr>
                                <p:cNvPr id="87" name="TextBox 60">
                                  <a:extLst>
                                    <a:ext uri="{FF2B5EF4-FFF2-40B4-BE49-F238E27FC236}">
                                      <a16:creationId xmlns:a16="http://schemas.microsoft.com/office/drawing/2014/main" xmlns="" id="{E33C32C7-8675-4659-B07D-E4D4753D8D82}"/>
                                    </a:ext>
                                  </a:extLst>
                                </p:cNvPr>
                                <p:cNvSpPr txBox="1"/>
                                <p:nvPr/>
                              </p:nvSpPr>
                              <p:spPr>
                                <a:xfrm>
                                  <a:off x="4134643" y="3549019"/>
                                  <a:ext cx="1490228" cy="644984"/>
                                </a:xfrm>
                                <a:prstGeom prst="rect">
                                  <a:avLst/>
                                </a:prstGeom>
                                <a:solidFill>
                                  <a:schemeClr val="tx1">
                                    <a:lumMod val="50000"/>
                                    <a:lumOff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olidFill>
                                        <a:schemeClr val="bg1"/>
                                      </a:solidFill>
                                    </a:rPr>
                                    <a:t>Chlorophyll-A</a:t>
                                  </a:r>
                                  <a:r>
                                    <a:rPr lang="en-US" sz="1800" dirty="0">
                                      <a:solidFill>
                                        <a:schemeClr val="bg1"/>
                                      </a:solidFill>
                                    </a:rPr>
                                    <a:t> </a:t>
                                  </a:r>
                                </a:p>
                              </p:txBody>
                            </p:sp>
                            <p:sp>
                              <p:nvSpPr>
                                <p:cNvPr id="88" name="TextBox 61">
                                  <a:extLst>
                                    <a:ext uri="{FF2B5EF4-FFF2-40B4-BE49-F238E27FC236}">
                                      <a16:creationId xmlns:a16="http://schemas.microsoft.com/office/drawing/2014/main" xmlns="" id="{35987970-2DA9-4647-9632-6C611D41A2E6}"/>
                                    </a:ext>
                                  </a:extLst>
                                </p:cNvPr>
                                <p:cNvSpPr txBox="1"/>
                                <p:nvPr/>
                              </p:nvSpPr>
                              <p:spPr>
                                <a:xfrm>
                                  <a:off x="4134643" y="4485274"/>
                                  <a:ext cx="1465355" cy="644984"/>
                                </a:xfrm>
                                <a:prstGeom prst="rect">
                                  <a:avLst/>
                                </a:prstGeom>
                                <a:solidFill>
                                  <a:schemeClr val="tx1">
                                    <a:lumMod val="50000"/>
                                    <a:lumOff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i="1" dirty="0">
                                      <a:solidFill>
                                        <a:schemeClr val="bg1"/>
                                      </a:solidFill>
                                    </a:rPr>
                                    <a:t>I</a:t>
                                  </a:r>
                                  <a:r>
                                    <a:rPr lang="en-US" sz="2000" i="1" dirty="0" smtClean="0">
                                      <a:solidFill>
                                        <a:schemeClr val="bg1"/>
                                      </a:solidFill>
                                    </a:rPr>
                                    <a:t>n</a:t>
                                  </a:r>
                                  <a:r>
                                    <a:rPr lang="en-US" sz="2000" i="1" baseline="0" dirty="0" smtClean="0">
                                      <a:solidFill>
                                        <a:schemeClr val="bg1"/>
                                      </a:solidFill>
                                    </a:rPr>
                                    <a:t> </a:t>
                                  </a:r>
                                  <a:r>
                                    <a:rPr lang="en-US" sz="2000" i="1" baseline="0" dirty="0">
                                      <a:solidFill>
                                        <a:schemeClr val="bg1"/>
                                      </a:solidFill>
                                    </a:rPr>
                                    <a:t>situ </a:t>
                                  </a:r>
                                  <a:r>
                                    <a:rPr lang="en-US" sz="2000" baseline="0" dirty="0">
                                      <a:solidFill>
                                        <a:schemeClr val="bg1"/>
                                      </a:solidFill>
                                    </a:rPr>
                                    <a:t>parameters </a:t>
                                  </a:r>
                                  <a:r>
                                    <a:rPr lang="en-US" sz="2000" dirty="0">
                                      <a:solidFill>
                                        <a:schemeClr val="bg1"/>
                                      </a:solidFill>
                                    </a:rPr>
                                    <a:t> </a:t>
                                  </a:r>
                                </a:p>
                              </p:txBody>
                            </p:sp>
                            <p:sp>
                              <p:nvSpPr>
                                <p:cNvPr id="91" name="TextBox 62">
                                  <a:extLst>
                                    <a:ext uri="{FF2B5EF4-FFF2-40B4-BE49-F238E27FC236}">
                                      <a16:creationId xmlns:a16="http://schemas.microsoft.com/office/drawing/2014/main" xmlns="" id="{57E81AC7-64AB-44E2-B864-DC604F7924DD}"/>
                                    </a:ext>
                                  </a:extLst>
                                </p:cNvPr>
                                <p:cNvSpPr txBox="1"/>
                                <p:nvPr/>
                              </p:nvSpPr>
                              <p:spPr>
                                <a:xfrm>
                                  <a:off x="4134646" y="2609611"/>
                                  <a:ext cx="1451639" cy="644984"/>
                                </a:xfrm>
                                <a:prstGeom prst="rect">
                                  <a:avLst/>
                                </a:prstGeom>
                                <a:solidFill>
                                  <a:schemeClr val="tx1">
                                    <a:lumMod val="50000"/>
                                    <a:lumOff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olidFill>
                                        <a:schemeClr val="bg1"/>
                                      </a:solidFill>
                                    </a:rPr>
                                    <a:t>Turbidity</a:t>
                                  </a:r>
                                </a:p>
                              </p:txBody>
                            </p:sp>
                            <p:sp>
                              <p:nvSpPr>
                                <p:cNvPr id="92" name="TextBox 98">
                                  <a:extLst>
                                    <a:ext uri="{FF2B5EF4-FFF2-40B4-BE49-F238E27FC236}">
                                      <a16:creationId xmlns:a16="http://schemas.microsoft.com/office/drawing/2014/main" xmlns="" id="{AB0F4956-19D3-4437-B36A-B83D5CE90964}"/>
                                    </a:ext>
                                  </a:extLst>
                                </p:cNvPr>
                                <p:cNvSpPr txBox="1"/>
                                <p:nvPr/>
                              </p:nvSpPr>
                              <p:spPr>
                                <a:xfrm>
                                  <a:off x="5754097" y="3024339"/>
                                  <a:ext cx="1399195" cy="592685"/>
                                </a:xfrm>
                                <a:prstGeom prst="rect">
                                  <a:avLst/>
                                </a:prstGeom>
                                <a:solidFill>
                                  <a:schemeClr val="tx2">
                                    <a:lumMod val="90000"/>
                                    <a:lumOff val="1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dirty="0">
                                      <a:solidFill>
                                        <a:schemeClr val="bg1"/>
                                      </a:solidFill>
                                    </a:rPr>
                                    <a:t>Water</a:t>
                                  </a:r>
                                  <a:r>
                                    <a:rPr lang="en-US" sz="1800" baseline="0" dirty="0">
                                      <a:solidFill>
                                        <a:schemeClr val="bg1"/>
                                      </a:solidFill>
                                    </a:rPr>
                                    <a:t> Quality Time Series</a:t>
                                  </a:r>
                                  <a:endParaRPr lang="en-US" sz="1800" dirty="0">
                                    <a:solidFill>
                                      <a:schemeClr val="bg1"/>
                                    </a:solidFill>
                                  </a:endParaRPr>
                                </a:p>
                              </p:txBody>
                            </p:sp>
                            <p:sp>
                              <p:nvSpPr>
                                <p:cNvPr id="93" name="TextBox 101">
                                  <a:extLst>
                                    <a:ext uri="{FF2B5EF4-FFF2-40B4-BE49-F238E27FC236}">
                                      <a16:creationId xmlns:a16="http://schemas.microsoft.com/office/drawing/2014/main" xmlns="" id="{CE2F187B-0B07-4203-8592-B0089D798E11}"/>
                                    </a:ext>
                                  </a:extLst>
                                </p:cNvPr>
                                <p:cNvSpPr txBox="1"/>
                                <p:nvPr/>
                              </p:nvSpPr>
                              <p:spPr>
                                <a:xfrm>
                                  <a:off x="7367959" y="3587026"/>
                                  <a:ext cx="1794088" cy="592685"/>
                                </a:xfrm>
                                <a:prstGeom prst="rect">
                                  <a:avLst/>
                                </a:prstGeom>
                                <a:solidFill>
                                  <a:schemeClr val="tx2">
                                    <a:lumMod val="90000"/>
                                    <a:lumOff val="1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dirty="0">
                                      <a:solidFill>
                                        <a:schemeClr val="bg1"/>
                                      </a:solidFill>
                                    </a:rPr>
                                    <a:t>Water</a:t>
                                  </a:r>
                                  <a:r>
                                    <a:rPr lang="en-US" sz="1800" baseline="0" dirty="0">
                                      <a:solidFill>
                                        <a:schemeClr val="bg1"/>
                                      </a:solidFill>
                                    </a:rPr>
                                    <a:t> Quality  Forecast Tool</a:t>
                                  </a:r>
                                  <a:endParaRPr lang="en-US" sz="1800" dirty="0">
                                    <a:solidFill>
                                      <a:schemeClr val="bg1"/>
                                    </a:solidFill>
                                  </a:endParaRPr>
                                </a:p>
                              </p:txBody>
                            </p:sp>
                            <p:sp>
                              <p:nvSpPr>
                                <p:cNvPr id="94" name="Cube 93">
                                  <a:extLst>
                                    <a:ext uri="{FF2B5EF4-FFF2-40B4-BE49-F238E27FC236}">
                                      <a16:creationId xmlns:a16="http://schemas.microsoft.com/office/drawing/2014/main" xmlns="" id="{0588091D-B76B-4F7B-89C8-6D51EFEDDC9C}"/>
                                    </a:ext>
                                  </a:extLst>
                                </p:cNvPr>
                                <p:cNvSpPr/>
                                <p:nvPr/>
                              </p:nvSpPr>
                              <p:spPr>
                                <a:xfrm>
                                  <a:off x="5794032" y="4312859"/>
                                  <a:ext cx="1324066" cy="795332"/>
                                </a:xfrm>
                                <a:prstGeom prst="cube">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5" name="TextBox 106">
                                  <a:extLst>
                                    <a:ext uri="{FF2B5EF4-FFF2-40B4-BE49-F238E27FC236}">
                                      <a16:creationId xmlns:a16="http://schemas.microsoft.com/office/drawing/2014/main" xmlns="" id="{4DF2C9E3-7703-4958-9A27-5BB11E863ACA}"/>
                                    </a:ext>
                                  </a:extLst>
                                </p:cNvPr>
                                <p:cNvSpPr txBox="1"/>
                                <p:nvPr/>
                              </p:nvSpPr>
                              <p:spPr>
                                <a:xfrm>
                                  <a:off x="5743388" y="4557834"/>
                                  <a:ext cx="1324066" cy="734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dirty="0">
                                      <a:solidFill>
                                        <a:schemeClr val="bg1"/>
                                      </a:solidFill>
                                    </a:rPr>
                                    <a:t>Deep Water Code</a:t>
                                  </a:r>
                                </a:p>
                              </p:txBody>
                            </p:sp>
                            <p:cxnSp>
                              <p:nvCxnSpPr>
                                <p:cNvPr id="96" name="Elbow Connector 82">
                                  <a:extLst>
                                    <a:ext uri="{FF2B5EF4-FFF2-40B4-BE49-F238E27FC236}">
                                      <a16:creationId xmlns:a16="http://schemas.microsoft.com/office/drawing/2014/main" xmlns="" id="{8F7EE736-D11C-4C5E-83B1-FB3A688F5E94}"/>
                                    </a:ext>
                                  </a:extLst>
                                </p:cNvPr>
                                <p:cNvCxnSpPr>
                                  <a:cxnSpLocks/>
                                  <a:stCxn id="91" idx="3"/>
                                  <a:endCxn id="92" idx="1"/>
                                </p:cNvCxnSpPr>
                                <p:nvPr/>
                              </p:nvCxnSpPr>
                              <p:spPr>
                                <a:xfrm>
                                  <a:off x="5586285" y="2932103"/>
                                  <a:ext cx="167812" cy="388579"/>
                                </a:xfrm>
                                <a:prstGeom prst="bentConnector3">
                                  <a:avLst>
                                    <a:gd name="adj1" fmla="val 50000"/>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xmlns="" id="{3CF926F4-3E08-468A-9D63-7B41CBE2F058}"/>
                                    </a:ext>
                                  </a:extLst>
                                </p:cNvPr>
                                <p:cNvGrpSpPr/>
                                <p:nvPr/>
                              </p:nvGrpSpPr>
                              <p:grpSpPr>
                                <a:xfrm>
                                  <a:off x="-306037" y="829600"/>
                                  <a:ext cx="9482489" cy="1439359"/>
                                  <a:chOff x="-306037" y="829600"/>
                                  <a:chExt cx="9482489" cy="1439359"/>
                                </a:xfrm>
                              </p:grpSpPr>
                              <p:sp>
                                <p:nvSpPr>
                                  <p:cNvPr id="100" name="Resources" descr="Multi document shape (stacked pages)" title="Resources">
                                    <a:extLst>
                                      <a:ext uri="{FF2B5EF4-FFF2-40B4-BE49-F238E27FC236}">
                                        <a16:creationId xmlns:a16="http://schemas.microsoft.com/office/drawing/2014/main" xmlns="" id="{13419359-A5CC-42E3-9C01-E590C28B4621}"/>
                                      </a:ext>
                                    </a:extLst>
                                  </p:cNvPr>
                                  <p:cNvSpPr>
                                    <a:spLocks noChangeAspect="1"/>
                                  </p:cNvSpPr>
                                  <p:nvPr/>
                                </p:nvSpPr>
                                <p:spPr>
                                  <a:xfrm>
                                    <a:off x="1842457" y="984725"/>
                                    <a:ext cx="1596634" cy="1013621"/>
                                  </a:xfrm>
                                  <a:prstGeom prst="flowChartMultidocument">
                                    <a:avLst/>
                                  </a:prstGeom>
                                  <a:solidFill>
                                    <a:srgbClr val="0066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endParaRPr lang="en-US" sz="1200" dirty="0">
                                      <a:solidFill>
                                        <a:schemeClr val="bg1"/>
                                      </a:solidFill>
                                      <a:latin typeface="+mn-lt"/>
                                      <a:ea typeface="+mn-ea"/>
                                      <a:cs typeface="+mn-cs"/>
                                    </a:endParaRPr>
                                  </a:p>
                                </p:txBody>
                              </p:sp>
                              <p:sp>
                                <p:nvSpPr>
                                  <p:cNvPr id="101" name="TextBox 77">
                                    <a:extLst>
                                      <a:ext uri="{FF2B5EF4-FFF2-40B4-BE49-F238E27FC236}">
                                        <a16:creationId xmlns:a16="http://schemas.microsoft.com/office/drawing/2014/main" xmlns="" id="{D94FB041-8EE9-4D7F-8435-B402E769F813}"/>
                                      </a:ext>
                                    </a:extLst>
                                  </p:cNvPr>
                                  <p:cNvSpPr txBox="1"/>
                                  <p:nvPr/>
                                </p:nvSpPr>
                                <p:spPr>
                                  <a:xfrm>
                                    <a:off x="5766943" y="829600"/>
                                    <a:ext cx="1136943" cy="592685"/>
                                  </a:xfrm>
                                  <a:prstGeom prst="rect">
                                    <a:avLst/>
                                  </a:prstGeom>
                                  <a:solidFill>
                                    <a:schemeClr val="tx1">
                                      <a:lumMod val="50000"/>
                                      <a:lumOff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dirty="0">
                                        <a:solidFill>
                                          <a:schemeClr val="bg1"/>
                                        </a:solidFill>
                                      </a:rPr>
                                      <a:t>Vegetation</a:t>
                                    </a:r>
                                    <a:r>
                                      <a:rPr lang="en-US" sz="1800" baseline="0" dirty="0">
                                        <a:solidFill>
                                          <a:schemeClr val="bg1"/>
                                        </a:solidFill>
                                      </a:rPr>
                                      <a:t> Damage</a:t>
                                    </a:r>
                                    <a:endParaRPr lang="en-US" sz="1800" dirty="0">
                                      <a:solidFill>
                                        <a:schemeClr val="bg1"/>
                                      </a:solidFill>
                                    </a:endParaRPr>
                                  </a:p>
                                </p:txBody>
                              </p:sp>
                              <p:sp>
                                <p:nvSpPr>
                                  <p:cNvPr id="102" name="TextBox 78">
                                    <a:extLst>
                                      <a:ext uri="{FF2B5EF4-FFF2-40B4-BE49-F238E27FC236}">
                                        <a16:creationId xmlns:a16="http://schemas.microsoft.com/office/drawing/2014/main" xmlns="" id="{76983EFA-3165-462F-8A7C-799E9DF94A64}"/>
                                      </a:ext>
                                    </a:extLst>
                                  </p:cNvPr>
                                  <p:cNvSpPr txBox="1"/>
                                  <p:nvPr/>
                                </p:nvSpPr>
                                <p:spPr>
                                  <a:xfrm>
                                    <a:off x="5766941" y="1676275"/>
                                    <a:ext cx="1136944" cy="592684"/>
                                  </a:xfrm>
                                  <a:prstGeom prst="rect">
                                    <a:avLst/>
                                  </a:prstGeom>
                                  <a:solidFill>
                                    <a:schemeClr val="tx1">
                                      <a:lumMod val="50000"/>
                                      <a:lumOff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i="0" dirty="0">
                                        <a:solidFill>
                                          <a:schemeClr val="bg1"/>
                                        </a:solidFill>
                                      </a:rPr>
                                      <a:t>Vegetation Recovery</a:t>
                                    </a:r>
                                    <a:r>
                                      <a:rPr lang="en-US" sz="1800" i="0" baseline="0" dirty="0">
                                        <a:solidFill>
                                          <a:schemeClr val="bg1"/>
                                        </a:solidFill>
                                      </a:rPr>
                                      <a:t> </a:t>
                                    </a:r>
                                    <a:endParaRPr lang="en-US" sz="1800" i="0" dirty="0">
                                      <a:solidFill>
                                        <a:schemeClr val="bg1"/>
                                      </a:solidFill>
                                    </a:endParaRPr>
                                  </a:p>
                                </p:txBody>
                              </p:sp>
                              <p:sp>
                                <p:nvSpPr>
                                  <p:cNvPr id="103" name="TextBox 80">
                                    <a:extLst>
                                      <a:ext uri="{FF2B5EF4-FFF2-40B4-BE49-F238E27FC236}">
                                        <a16:creationId xmlns:a16="http://schemas.microsoft.com/office/drawing/2014/main" xmlns="" id="{560546B9-4FDB-4DAE-AC68-99BEB27E7CD1}"/>
                                      </a:ext>
                                    </a:extLst>
                                  </p:cNvPr>
                                  <p:cNvSpPr txBox="1"/>
                                  <p:nvPr/>
                                </p:nvSpPr>
                                <p:spPr>
                                  <a:xfrm>
                                    <a:off x="7420613" y="1199738"/>
                                    <a:ext cx="1755839" cy="638512"/>
                                  </a:xfrm>
                                  <a:prstGeom prst="rect">
                                    <a:avLst/>
                                  </a:prstGeom>
                                  <a:solidFill>
                                    <a:schemeClr val="tx2">
                                      <a:lumMod val="90000"/>
                                      <a:lumOff val="1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aseline="0" dirty="0">
                                        <a:solidFill>
                                          <a:schemeClr val="bg1"/>
                                        </a:solidFill>
                                      </a:rPr>
                                      <a:t>Vegetation Resiliency Map</a:t>
                                    </a:r>
                                    <a:endParaRPr lang="en-US" sz="1800" dirty="0">
                                      <a:solidFill>
                                        <a:schemeClr val="bg1"/>
                                      </a:solidFill>
                                    </a:endParaRPr>
                                  </a:p>
                                </p:txBody>
                              </p:sp>
                              <p:sp>
                                <p:nvSpPr>
                                  <p:cNvPr id="104" name="Flowchart: Preparation 103">
                                    <a:extLst>
                                      <a:ext uri="{FF2B5EF4-FFF2-40B4-BE49-F238E27FC236}">
                                        <a16:creationId xmlns:a16="http://schemas.microsoft.com/office/drawing/2014/main" xmlns="" id="{B18EA7EB-A413-4356-A866-729693D13837}"/>
                                      </a:ext>
                                    </a:extLst>
                                  </p:cNvPr>
                                  <p:cNvSpPr/>
                                  <p:nvPr/>
                                </p:nvSpPr>
                                <p:spPr>
                                  <a:xfrm>
                                    <a:off x="-306037" y="1075393"/>
                                    <a:ext cx="1804041" cy="828160"/>
                                  </a:xfrm>
                                  <a:prstGeom prst="flowChartPreparation">
                                    <a:avLst/>
                                  </a:prstGeom>
                                  <a:solidFill>
                                    <a:srgbClr val="00808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endParaRPr lang="en-US" sz="1200" dirty="0">
                                      <a:solidFill>
                                        <a:schemeClr val="bg1"/>
                                      </a:solidFill>
                                      <a:latin typeface="+mn-lt"/>
                                      <a:ea typeface="+mn-ea"/>
                                      <a:cs typeface="+mn-cs"/>
                                    </a:endParaRPr>
                                  </a:p>
                                </p:txBody>
                              </p:sp>
                              <p:sp>
                                <p:nvSpPr>
                                  <p:cNvPr id="105" name="TextBox 95">
                                    <a:extLst>
                                      <a:ext uri="{FF2B5EF4-FFF2-40B4-BE49-F238E27FC236}">
                                        <a16:creationId xmlns:a16="http://schemas.microsoft.com/office/drawing/2014/main" xmlns="" id="{4FD3B1CD-1A3D-4838-9315-96DFFCEE4D7F}"/>
                                      </a:ext>
                                    </a:extLst>
                                  </p:cNvPr>
                                  <p:cNvSpPr txBox="1"/>
                                  <p:nvPr/>
                                </p:nvSpPr>
                                <p:spPr>
                                  <a:xfrm>
                                    <a:off x="-146599" y="1340449"/>
                                    <a:ext cx="1477189" cy="2242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olidFill>
                                          <a:schemeClr val="bg1"/>
                                        </a:solidFill>
                                      </a:rPr>
                                      <a:t>Vegetation Data</a:t>
                                    </a:r>
                                  </a:p>
                                </p:txBody>
                              </p:sp>
                            </p:grpSp>
                            <p:cxnSp>
                              <p:nvCxnSpPr>
                                <p:cNvPr id="98" name="Elbow Connector 84">
                                  <a:extLst>
                                    <a:ext uri="{FF2B5EF4-FFF2-40B4-BE49-F238E27FC236}">
                                      <a16:creationId xmlns:a16="http://schemas.microsoft.com/office/drawing/2014/main" xmlns="" id="{55644301-BBC1-4113-A90A-E01865173C1E}"/>
                                    </a:ext>
                                  </a:extLst>
                                </p:cNvPr>
                                <p:cNvCxnSpPr>
                                  <a:cxnSpLocks/>
                                  <a:stCxn id="86" idx="3"/>
                                  <a:endCxn id="88" idx="1"/>
                                </p:cNvCxnSpPr>
                                <p:nvPr/>
                              </p:nvCxnSpPr>
                              <p:spPr>
                                <a:xfrm>
                                  <a:off x="3606904" y="3868300"/>
                                  <a:ext cx="527740" cy="939466"/>
                                </a:xfrm>
                                <a:prstGeom prst="bentConnector3">
                                  <a:avLst>
                                    <a:gd name="adj1" fmla="val 50000"/>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xmlns="" id="{E6744D24-DF83-4E63-9A7A-DDA00FA1A4F5}"/>
                                    </a:ext>
                                  </a:extLst>
                                </p:cNvPr>
                                <p:cNvCxnSpPr>
                                  <a:cxnSpLocks/>
                                  <a:stCxn id="47" idx="3"/>
                                  <a:endCxn id="86" idx="1"/>
                                </p:cNvCxnSpPr>
                                <p:nvPr/>
                              </p:nvCxnSpPr>
                              <p:spPr>
                                <a:xfrm>
                                  <a:off x="1639663" y="3853693"/>
                                  <a:ext cx="376353" cy="14607"/>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5" name="TextBox 97">
                                <a:extLst>
                                  <a:ext uri="{FF2B5EF4-FFF2-40B4-BE49-F238E27FC236}">
                                    <a16:creationId xmlns:a16="http://schemas.microsoft.com/office/drawing/2014/main" xmlns="" id="{99259E0D-B4B0-47F3-98E5-B551EC7DBD30}"/>
                                  </a:ext>
                                </a:extLst>
                              </p:cNvPr>
                              <p:cNvSpPr txBox="1"/>
                              <p:nvPr/>
                            </p:nvSpPr>
                            <p:spPr>
                              <a:xfrm>
                                <a:off x="148366" y="2975046"/>
                                <a:ext cx="2110190" cy="2887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a:solidFill>
                                    <a:schemeClr val="bg1"/>
                                  </a:solidFill>
                                  <a:latin typeface="+mj-lt"/>
                                </a:endParaRPr>
                              </a:p>
                            </p:txBody>
                          </p:sp>
                        </p:grpSp>
                        <p:cxnSp>
                          <p:nvCxnSpPr>
                            <p:cNvPr id="83" name="Elbow Connector 71">
                              <a:extLst>
                                <a:ext uri="{FF2B5EF4-FFF2-40B4-BE49-F238E27FC236}">
                                  <a16:creationId xmlns:a16="http://schemas.microsoft.com/office/drawing/2014/main" xmlns="" id="{8D1146BC-7CC7-4962-BC91-0232C2C7E00A}"/>
                                </a:ext>
                              </a:extLst>
                            </p:cNvPr>
                            <p:cNvCxnSpPr>
                              <a:cxnSpLocks/>
                              <a:stCxn id="86" idx="3"/>
                              <a:endCxn id="91" idx="1"/>
                            </p:cNvCxnSpPr>
                            <p:nvPr/>
                          </p:nvCxnSpPr>
                          <p:spPr>
                            <a:xfrm flipV="1">
                              <a:off x="3606904" y="2932103"/>
                              <a:ext cx="527743" cy="936197"/>
                            </a:xfrm>
                            <a:prstGeom prst="bentConnector3">
                              <a:avLst>
                                <a:gd name="adj1" fmla="val 50000"/>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9" name="TextBox 42">
                          <a:extLst>
                            <a:ext uri="{FF2B5EF4-FFF2-40B4-BE49-F238E27FC236}">
                              <a16:creationId xmlns:a16="http://schemas.microsoft.com/office/drawing/2014/main" xmlns="" id="{4C9C948F-F2AC-4D01-B616-783D27EFCE04}"/>
                            </a:ext>
                          </a:extLst>
                        </p:cNvPr>
                        <p:cNvSpPr txBox="1"/>
                        <p:nvPr/>
                      </p:nvSpPr>
                      <p:spPr>
                        <a:xfrm>
                          <a:off x="1808725" y="1287447"/>
                          <a:ext cx="1540519" cy="4868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dirty="0">
                              <a:solidFill>
                                <a:schemeClr val="bg1"/>
                              </a:solidFill>
                              <a:effectLst/>
                            </a:rPr>
                            <a:t>Landsat 8</a:t>
                          </a:r>
                        </a:p>
                        <a:p>
                          <a:pPr algn="ctr"/>
                          <a:r>
                            <a:rPr lang="en-US" sz="1800" dirty="0" err="1">
                              <a:solidFill>
                                <a:schemeClr val="bg1"/>
                              </a:solidFill>
                              <a:effectLst/>
                            </a:rPr>
                            <a:t>PlanetScope</a:t>
                          </a:r>
                          <a:endParaRPr lang="en-US" sz="1800" dirty="0">
                            <a:solidFill>
                              <a:schemeClr val="bg1"/>
                            </a:solidFill>
                            <a:effectLst/>
                          </a:endParaRPr>
                        </a:p>
                      </p:txBody>
                    </p:sp>
                  </p:grpSp>
                </p:grpSp>
              </p:grpSp>
            </p:grpSp>
          </p:grpSp>
        </p:grpSp>
        <p:sp>
          <p:nvSpPr>
            <p:cNvPr id="47" name="Flowchart: Preparation 46">
              <a:extLst>
                <a:ext uri="{FF2B5EF4-FFF2-40B4-BE49-F238E27FC236}">
                  <a16:creationId xmlns:a16="http://schemas.microsoft.com/office/drawing/2014/main" xmlns="" id="{E29564C7-5CC2-4A4D-BF4B-C9FE2D93F0DA}"/>
                </a:ext>
              </a:extLst>
            </p:cNvPr>
            <p:cNvSpPr/>
            <p:nvPr/>
          </p:nvSpPr>
          <p:spPr>
            <a:xfrm>
              <a:off x="160" y="5191641"/>
              <a:ext cx="2555535" cy="1045910"/>
            </a:xfrm>
            <a:prstGeom prst="flowChartPreparation">
              <a:avLst/>
            </a:prstGeom>
            <a:solidFill>
              <a:srgbClr val="00808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2000" dirty="0">
                  <a:solidFill>
                    <a:schemeClr val="bg1"/>
                  </a:solidFill>
                  <a:ea typeface="+mn-ea"/>
                  <a:cs typeface="+mn-cs"/>
                </a:rPr>
                <a:t>Water Quality Data</a:t>
              </a:r>
            </a:p>
          </p:txBody>
        </p:sp>
        <p:cxnSp>
          <p:nvCxnSpPr>
            <p:cNvPr id="48" name="Connector: Elbow 200">
              <a:extLst>
                <a:ext uri="{FF2B5EF4-FFF2-40B4-BE49-F238E27FC236}">
                  <a16:creationId xmlns:a16="http://schemas.microsoft.com/office/drawing/2014/main" xmlns="" id="{597482CF-1D5F-464D-86A0-AC1D4E5556D9}"/>
                </a:ext>
              </a:extLst>
            </p:cNvPr>
            <p:cNvCxnSpPr>
              <a:cxnSpLocks/>
              <a:stCxn id="87" idx="3"/>
              <a:endCxn id="92" idx="1"/>
            </p:cNvCxnSpPr>
            <p:nvPr/>
          </p:nvCxnSpPr>
          <p:spPr>
            <a:xfrm flipV="1">
              <a:off x="7675054" y="5080487"/>
              <a:ext cx="166002" cy="655307"/>
            </a:xfrm>
            <a:prstGeom prst="bentConnector3">
              <a:avLst>
                <a:gd name="adj1" fmla="val 32786"/>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6" name="Text Placeholder 16"/>
          <p:cNvSpPr txBox="1">
            <a:spLocks/>
          </p:cNvSpPr>
          <p:nvPr/>
        </p:nvSpPr>
        <p:spPr>
          <a:xfrm>
            <a:off x="935196" y="27510968"/>
            <a:ext cx="12168145"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1C57B0"/>
              </a:buClr>
            </a:pPr>
            <a:r>
              <a:rPr lang="en-US" dirty="0">
                <a:solidFill>
                  <a:schemeClr val="tx1">
                    <a:lumMod val="75000"/>
                    <a:lumOff val="25000"/>
                  </a:schemeClr>
                </a:solidFill>
              </a:rPr>
              <a:t>The </a:t>
            </a:r>
            <a:r>
              <a:rPr lang="en-US" dirty="0" err="1">
                <a:solidFill>
                  <a:schemeClr val="tx1">
                    <a:lumMod val="75000"/>
                    <a:lumOff val="25000"/>
                  </a:schemeClr>
                </a:solidFill>
              </a:rPr>
              <a:t>PlanetScope</a:t>
            </a:r>
            <a:r>
              <a:rPr lang="en-US" dirty="0">
                <a:solidFill>
                  <a:schemeClr val="tx1">
                    <a:lumMod val="75000"/>
                    <a:lumOff val="25000"/>
                  </a:schemeClr>
                </a:solidFill>
              </a:rPr>
              <a:t> analysis indicated that small vegetation such as grasses and shrubs recovered earlier than larger vegetation with canopy cover..</a:t>
            </a:r>
          </a:p>
          <a:p>
            <a:pPr marL="347663" indent="-347663" algn="just">
              <a:buClr>
                <a:srgbClr val="1C57B0"/>
              </a:buClr>
            </a:pPr>
            <a:r>
              <a:rPr lang="en-US" dirty="0">
                <a:solidFill>
                  <a:schemeClr val="tx1">
                    <a:lumMod val="75000"/>
                    <a:lumOff val="25000"/>
                  </a:schemeClr>
                </a:solidFill>
              </a:rPr>
              <a:t>The Landsat 8 analysis identified areas where vegetation recovered the most and least throughout the city of Miami Beach.</a:t>
            </a:r>
          </a:p>
          <a:p>
            <a:pPr marL="347663" indent="-347663" algn="just">
              <a:buClr>
                <a:srgbClr val="1C57B0"/>
              </a:buClr>
            </a:pPr>
            <a:r>
              <a:rPr lang="en-US" i="1" dirty="0">
                <a:solidFill>
                  <a:schemeClr val="tx1">
                    <a:lumMod val="75000"/>
                    <a:lumOff val="25000"/>
                  </a:schemeClr>
                </a:solidFill>
              </a:rPr>
              <a:t>In situ </a:t>
            </a:r>
            <a:r>
              <a:rPr lang="en-US" dirty="0">
                <a:solidFill>
                  <a:schemeClr val="tx1">
                    <a:lumMod val="75000"/>
                    <a:lumOff val="25000"/>
                  </a:schemeClr>
                </a:solidFill>
              </a:rPr>
              <a:t>water quality measurements in the Biscayne Bay area can help validate Aqua MODIS chlorophyll-a products</a:t>
            </a:r>
            <a:r>
              <a:rPr lang="en-US" dirty="0" smtClean="0">
                <a:solidFill>
                  <a:schemeClr val="tx1">
                    <a:lumMod val="75000"/>
                    <a:lumOff val="25000"/>
                  </a:schemeClr>
                </a:solidFill>
              </a:rPr>
              <a:t>.</a:t>
            </a:r>
            <a:endParaRPr lang="en-US" dirty="0">
              <a:solidFill>
                <a:schemeClr val="tx1">
                  <a:lumMod val="75000"/>
                  <a:lumOff val="25000"/>
                </a:schemeClr>
              </a:solidFill>
            </a:endParaRPr>
          </a:p>
        </p:txBody>
      </p:sp>
      <p:pic>
        <p:nvPicPr>
          <p:cNvPr id="107" name="Shape 36"/>
          <p:cNvPicPr preferRelativeResize="0">
            <a:picLocks noChangeAspect="1"/>
          </p:cNvPicPr>
          <p:nvPr/>
        </p:nvPicPr>
        <p:blipFill rotWithShape="1">
          <a:blip r:embed="rId2">
            <a:alphaModFix/>
          </a:blip>
          <a:srcRect/>
          <a:stretch/>
        </p:blipFill>
        <p:spPr>
          <a:xfrm>
            <a:off x="1289444" y="23495346"/>
            <a:ext cx="2938831" cy="2238252"/>
          </a:xfrm>
          <a:prstGeom prst="rect">
            <a:avLst/>
          </a:prstGeom>
          <a:noFill/>
          <a:ln>
            <a:noFill/>
          </a:ln>
        </p:spPr>
      </p:pic>
      <p:sp>
        <p:nvSpPr>
          <p:cNvPr id="108" name="Shape 46"/>
          <p:cNvSpPr txBox="1"/>
          <p:nvPr/>
        </p:nvSpPr>
        <p:spPr>
          <a:xfrm>
            <a:off x="1127779" y="25822302"/>
            <a:ext cx="2982886" cy="5263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F3F3F"/>
              </a:buClr>
              <a:buSzPts val="3200"/>
              <a:buFont typeface="Arial"/>
              <a:buNone/>
            </a:pPr>
            <a:r>
              <a:rPr lang="en-US" sz="3200" b="0" i="0" u="none" strike="noStrike" cap="none" dirty="0">
                <a:solidFill>
                  <a:srgbClr val="3F3F3F"/>
                </a:solidFill>
                <a:latin typeface="Garamond"/>
                <a:ea typeface="Garamond"/>
                <a:cs typeface="Garamond"/>
                <a:sym typeface="Garamond"/>
              </a:rPr>
              <a:t>Landsat 8 OLI</a:t>
            </a:r>
            <a:endParaRPr sz="1400" b="0" i="0" u="none" strike="noStrike" cap="none" dirty="0">
              <a:solidFill>
                <a:srgbClr val="000000"/>
              </a:solidFill>
              <a:latin typeface="Arial"/>
              <a:ea typeface="Arial"/>
              <a:cs typeface="Arial"/>
              <a:sym typeface="Arial"/>
            </a:endParaRPr>
          </a:p>
        </p:txBody>
      </p:sp>
      <p:pic>
        <p:nvPicPr>
          <p:cNvPr id="109" name="Picture 1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048" y="23522220"/>
            <a:ext cx="4225098" cy="2213483"/>
          </a:xfrm>
          <a:prstGeom prst="rect">
            <a:avLst/>
          </a:prstGeom>
        </p:spPr>
      </p:pic>
      <p:sp>
        <p:nvSpPr>
          <p:cNvPr id="110" name="Shape 46"/>
          <p:cNvSpPr txBox="1"/>
          <p:nvPr/>
        </p:nvSpPr>
        <p:spPr>
          <a:xfrm>
            <a:off x="5012048" y="25735428"/>
            <a:ext cx="4300914" cy="5263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F3F3F"/>
              </a:buClr>
              <a:buSzPts val="3200"/>
              <a:buFont typeface="Arial"/>
              <a:buNone/>
            </a:pPr>
            <a:r>
              <a:rPr lang="en-US" sz="3200" b="0" i="0" u="none" strike="noStrike" cap="none" dirty="0">
                <a:solidFill>
                  <a:srgbClr val="3F3F3F"/>
                </a:solidFill>
                <a:latin typeface="Garamond"/>
                <a:ea typeface="Garamond"/>
                <a:cs typeface="Garamond"/>
                <a:sym typeface="Garamond"/>
              </a:rPr>
              <a:t>Aqua MODIS</a:t>
            </a:r>
            <a:endParaRPr sz="1400" b="0" i="0" u="none" strike="noStrike" cap="none" dirty="0">
              <a:solidFill>
                <a:srgbClr val="000000"/>
              </a:solidFill>
              <a:latin typeface="Arial"/>
              <a:ea typeface="Arial"/>
              <a:cs typeface="Arial"/>
              <a:sym typeface="Arial"/>
            </a:endParaRPr>
          </a:p>
        </p:txBody>
      </p:sp>
      <p:grpSp>
        <p:nvGrpSpPr>
          <p:cNvPr id="2" name="Group 1"/>
          <p:cNvGrpSpPr/>
          <p:nvPr/>
        </p:nvGrpSpPr>
        <p:grpSpPr>
          <a:xfrm>
            <a:off x="12847837" y="30453115"/>
            <a:ext cx="2057404" cy="2046184"/>
            <a:chOff x="12651898" y="30591235"/>
            <a:chExt cx="2057404" cy="2046184"/>
          </a:xfrm>
        </p:grpSpPr>
        <p:pic>
          <p:nvPicPr>
            <p:cNvPr id="114" name="Shape 17"/>
            <p:cNvPicPr preferRelativeResize="0"/>
            <p:nvPr/>
          </p:nvPicPr>
          <p:blipFill rotWithShape="1">
            <a:blip r:embed="rId4">
              <a:alphaModFix/>
            </a:blip>
            <a:srcRect/>
            <a:stretch/>
          </p:blipFill>
          <p:spPr>
            <a:xfrm>
              <a:off x="12651898" y="30591235"/>
              <a:ext cx="2057404" cy="2046184"/>
            </a:xfrm>
            <a:prstGeom prst="ellipse">
              <a:avLst/>
            </a:prstGeom>
            <a:noFill/>
            <a:ln>
              <a:noFill/>
            </a:ln>
          </p:spPr>
        </p:pic>
        <p:pic>
          <p:nvPicPr>
            <p:cNvPr id="115" name="Shape 18"/>
            <p:cNvPicPr preferRelativeResize="0"/>
            <p:nvPr/>
          </p:nvPicPr>
          <p:blipFill rotWithShape="1">
            <a:blip r:embed="rId5">
              <a:alphaModFix/>
            </a:blip>
            <a:srcRect l="18045" t="1637" r="26625" b="26534"/>
            <a:stretch/>
          </p:blipFill>
          <p:spPr>
            <a:xfrm>
              <a:off x="12857640" y="30791367"/>
              <a:ext cx="1645920" cy="1645920"/>
            </a:xfrm>
            <a:prstGeom prst="ellipse">
              <a:avLst/>
            </a:prstGeom>
            <a:noFill/>
            <a:ln>
              <a:noFill/>
            </a:ln>
          </p:spPr>
        </p:pic>
      </p:grpSp>
      <p:sp>
        <p:nvSpPr>
          <p:cNvPr id="116" name="Shape 16"/>
          <p:cNvSpPr txBox="1"/>
          <p:nvPr/>
        </p:nvSpPr>
        <p:spPr>
          <a:xfrm>
            <a:off x="12440413" y="32585378"/>
            <a:ext cx="2872251" cy="9092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rgbClr val="3F3F3F"/>
                </a:solidFill>
                <a:latin typeface="Garamond"/>
                <a:ea typeface="Garamond"/>
                <a:cs typeface="Garamond"/>
                <a:sym typeface="Garamond"/>
              </a:rPr>
              <a:t>Austin Stone</a:t>
            </a:r>
          </a:p>
          <a:p>
            <a:pPr marL="0" marR="0" lvl="0" indent="0" algn="ctr" rtl="0">
              <a:lnSpc>
                <a:spcPct val="100000"/>
              </a:lnSpc>
              <a:spcBef>
                <a:spcPts val="0"/>
              </a:spcBef>
              <a:spcAft>
                <a:spcPts val="0"/>
              </a:spcAft>
              <a:buClr>
                <a:srgbClr val="3F3F3F"/>
              </a:buClr>
              <a:buSzPts val="2700"/>
              <a:buFont typeface="Arial"/>
              <a:buNone/>
            </a:pPr>
            <a:r>
              <a:rPr lang="en-US" sz="2700" dirty="0">
                <a:solidFill>
                  <a:srgbClr val="3F3F3F"/>
                </a:solidFill>
                <a:latin typeface="Garamond"/>
                <a:ea typeface="Arial"/>
                <a:cs typeface="Arial"/>
                <a:sym typeface="Garamond"/>
              </a:rPr>
              <a:t>Project Co-Lead</a:t>
            </a:r>
            <a:endParaRPr sz="1400" b="0" i="0" u="none" strike="noStrike" cap="none" dirty="0">
              <a:solidFill>
                <a:srgbClr val="000000"/>
              </a:solidFill>
              <a:latin typeface="Arial"/>
              <a:ea typeface="Arial"/>
              <a:cs typeface="Arial"/>
              <a:sym typeface="Arial"/>
            </a:endParaRPr>
          </a:p>
        </p:txBody>
      </p:sp>
      <p:grpSp>
        <p:nvGrpSpPr>
          <p:cNvPr id="4" name="Group 3"/>
          <p:cNvGrpSpPr/>
          <p:nvPr/>
        </p:nvGrpSpPr>
        <p:grpSpPr>
          <a:xfrm>
            <a:off x="15202311" y="30453115"/>
            <a:ext cx="2057404" cy="2046184"/>
            <a:chOff x="15008610" y="30579175"/>
            <a:chExt cx="2057404" cy="2046184"/>
          </a:xfrm>
        </p:grpSpPr>
        <p:pic>
          <p:nvPicPr>
            <p:cNvPr id="117" name="Shape 59"/>
            <p:cNvPicPr preferRelativeResize="0"/>
            <p:nvPr/>
          </p:nvPicPr>
          <p:blipFill rotWithShape="1">
            <a:blip r:embed="rId4">
              <a:alphaModFix/>
            </a:blip>
            <a:srcRect/>
            <a:stretch/>
          </p:blipFill>
          <p:spPr>
            <a:xfrm>
              <a:off x="15008610" y="30579175"/>
              <a:ext cx="2057404" cy="2046184"/>
            </a:xfrm>
            <a:prstGeom prst="rect">
              <a:avLst/>
            </a:prstGeom>
            <a:noFill/>
            <a:ln>
              <a:noFill/>
            </a:ln>
          </p:spPr>
        </p:pic>
        <p:pic>
          <p:nvPicPr>
            <p:cNvPr id="118" name="Shape 60"/>
            <p:cNvPicPr preferRelativeResize="0"/>
            <p:nvPr/>
          </p:nvPicPr>
          <p:blipFill rotWithShape="1">
            <a:blip r:embed="rId6">
              <a:alphaModFix/>
            </a:blip>
            <a:srcRect l="22124" t="8715" r="19140" b="8115"/>
            <a:stretch/>
          </p:blipFill>
          <p:spPr>
            <a:xfrm>
              <a:off x="15214352" y="30779307"/>
              <a:ext cx="1645920" cy="1645920"/>
            </a:xfrm>
            <a:prstGeom prst="ellipse">
              <a:avLst/>
            </a:prstGeom>
            <a:noFill/>
            <a:ln>
              <a:noFill/>
            </a:ln>
          </p:spPr>
        </p:pic>
      </p:grpSp>
      <p:sp>
        <p:nvSpPr>
          <p:cNvPr id="119" name="Shape 58"/>
          <p:cNvSpPr txBox="1"/>
          <p:nvPr/>
        </p:nvSpPr>
        <p:spPr>
          <a:xfrm>
            <a:off x="14794888" y="32585378"/>
            <a:ext cx="2872251" cy="9092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rgbClr val="3F3F3F"/>
                </a:solidFill>
                <a:latin typeface="Garamond"/>
                <a:ea typeface="Garamond"/>
                <a:cs typeface="Garamond"/>
                <a:sym typeface="Garamond"/>
              </a:rPr>
              <a:t>Caren </a:t>
            </a:r>
            <a:r>
              <a:rPr lang="en-US" sz="2700" b="0" i="0" u="none" strike="noStrike" cap="none" dirty="0" err="1">
                <a:solidFill>
                  <a:srgbClr val="3F3F3F"/>
                </a:solidFill>
                <a:latin typeface="Garamond"/>
                <a:ea typeface="Garamond"/>
                <a:cs typeface="Garamond"/>
                <a:sym typeface="Garamond"/>
              </a:rPr>
              <a:t>Remillard</a:t>
            </a:r>
            <a:endParaRPr lang="en-US" sz="2700" b="0" i="0" u="none" strike="noStrike" cap="none" dirty="0">
              <a:solidFill>
                <a:srgbClr val="3F3F3F"/>
              </a:solidFill>
              <a:latin typeface="Garamond"/>
              <a:ea typeface="Garamond"/>
              <a:cs typeface="Garamond"/>
              <a:sym typeface="Garamond"/>
            </a:endParaRPr>
          </a:p>
          <a:p>
            <a:pPr lvl="0" algn="ctr">
              <a:buClr>
                <a:srgbClr val="3F3F3F"/>
              </a:buClr>
              <a:buSzPts val="2700"/>
            </a:pPr>
            <a:r>
              <a:rPr lang="en-US" sz="2700" dirty="0">
                <a:solidFill>
                  <a:srgbClr val="3F3F3F"/>
                </a:solidFill>
                <a:ea typeface="Arial"/>
                <a:cs typeface="Arial"/>
                <a:sym typeface="Garamond"/>
              </a:rPr>
              <a:t>Project Co-Lead</a:t>
            </a:r>
            <a:endParaRPr lang="en-US" sz="1400"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3F3F3F"/>
              </a:buClr>
              <a:buSzPts val="2700"/>
              <a:buFont typeface="Arial"/>
              <a:buNone/>
            </a:pPr>
            <a:endParaRPr sz="1400" b="0" i="0" u="none" strike="noStrike" cap="none" dirty="0">
              <a:solidFill>
                <a:srgbClr val="000000"/>
              </a:solidFill>
              <a:latin typeface="Arial"/>
              <a:ea typeface="Arial"/>
              <a:cs typeface="Arial"/>
              <a:sym typeface="Arial"/>
            </a:endParaRPr>
          </a:p>
        </p:txBody>
      </p:sp>
      <p:grpSp>
        <p:nvGrpSpPr>
          <p:cNvPr id="6" name="Group 5"/>
          <p:cNvGrpSpPr/>
          <p:nvPr/>
        </p:nvGrpSpPr>
        <p:grpSpPr>
          <a:xfrm>
            <a:off x="17470617" y="30453115"/>
            <a:ext cx="2057404" cy="2046184"/>
            <a:chOff x="17358111" y="30551386"/>
            <a:chExt cx="2057404" cy="2046184"/>
          </a:xfrm>
        </p:grpSpPr>
        <p:pic>
          <p:nvPicPr>
            <p:cNvPr id="120" name="Shape 64"/>
            <p:cNvPicPr preferRelativeResize="0"/>
            <p:nvPr/>
          </p:nvPicPr>
          <p:blipFill rotWithShape="1">
            <a:blip r:embed="rId4">
              <a:alphaModFix/>
            </a:blip>
            <a:srcRect/>
            <a:stretch/>
          </p:blipFill>
          <p:spPr>
            <a:xfrm>
              <a:off x="17358111" y="30551386"/>
              <a:ext cx="2057404" cy="2046184"/>
            </a:xfrm>
            <a:prstGeom prst="rect">
              <a:avLst/>
            </a:prstGeom>
            <a:noFill/>
            <a:ln>
              <a:noFill/>
            </a:ln>
          </p:spPr>
        </p:pic>
        <p:pic>
          <p:nvPicPr>
            <p:cNvPr id="121" name="Shape 65"/>
            <p:cNvPicPr preferRelativeResize="0"/>
            <p:nvPr/>
          </p:nvPicPr>
          <p:blipFill rotWithShape="1">
            <a:blip r:embed="rId7">
              <a:alphaModFix/>
            </a:blip>
            <a:srcRect l="17784" t="9557" r="13863" b="4616"/>
            <a:stretch/>
          </p:blipFill>
          <p:spPr>
            <a:xfrm>
              <a:off x="17563853" y="30751518"/>
              <a:ext cx="1645920" cy="1645920"/>
            </a:xfrm>
            <a:prstGeom prst="ellipse">
              <a:avLst/>
            </a:prstGeom>
            <a:noFill/>
            <a:ln>
              <a:noFill/>
            </a:ln>
          </p:spPr>
        </p:pic>
      </p:grpSp>
      <p:sp>
        <p:nvSpPr>
          <p:cNvPr id="122" name="Shape 63"/>
          <p:cNvSpPr txBox="1"/>
          <p:nvPr/>
        </p:nvSpPr>
        <p:spPr>
          <a:xfrm>
            <a:off x="17299534" y="32585378"/>
            <a:ext cx="2399571" cy="5782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rgbClr val="3F3F3F"/>
                </a:solidFill>
                <a:latin typeface="Garamond"/>
                <a:ea typeface="Garamond"/>
                <a:cs typeface="Garamond"/>
                <a:sym typeface="Garamond"/>
              </a:rPr>
              <a:t>Emad Ahmed</a:t>
            </a:r>
            <a:endParaRPr sz="1400" b="0" i="0" u="none" strike="noStrike" cap="none" dirty="0">
              <a:solidFill>
                <a:srgbClr val="000000"/>
              </a:solidFill>
              <a:latin typeface="Arial"/>
              <a:ea typeface="Arial"/>
              <a:cs typeface="Arial"/>
              <a:sym typeface="Arial"/>
            </a:endParaRPr>
          </a:p>
        </p:txBody>
      </p:sp>
      <p:grpSp>
        <p:nvGrpSpPr>
          <p:cNvPr id="7" name="Group 6"/>
          <p:cNvGrpSpPr/>
          <p:nvPr/>
        </p:nvGrpSpPr>
        <p:grpSpPr>
          <a:xfrm>
            <a:off x="19793860" y="30453115"/>
            <a:ext cx="2057404" cy="2046184"/>
            <a:chOff x="19622790" y="30491514"/>
            <a:chExt cx="2057404" cy="2046184"/>
          </a:xfrm>
        </p:grpSpPr>
        <p:pic>
          <p:nvPicPr>
            <p:cNvPr id="113" name="Shape 69"/>
            <p:cNvPicPr preferRelativeResize="0"/>
            <p:nvPr/>
          </p:nvPicPr>
          <p:blipFill rotWithShape="1">
            <a:blip r:embed="rId4">
              <a:alphaModFix/>
            </a:blip>
            <a:srcRect/>
            <a:stretch/>
          </p:blipFill>
          <p:spPr>
            <a:xfrm>
              <a:off x="19622790" y="30491514"/>
              <a:ext cx="2057404" cy="2046184"/>
            </a:xfrm>
            <a:prstGeom prst="rect">
              <a:avLst/>
            </a:prstGeom>
            <a:noFill/>
            <a:ln>
              <a:noFill/>
            </a:ln>
          </p:spPr>
        </p:pic>
        <p:pic>
          <p:nvPicPr>
            <p:cNvPr id="123" name="Shape 70"/>
            <p:cNvPicPr preferRelativeResize="0"/>
            <p:nvPr/>
          </p:nvPicPr>
          <p:blipFill rotWithShape="1">
            <a:blip r:embed="rId8">
              <a:alphaModFix/>
            </a:blip>
            <a:srcRect l="21852" t="3350" r="19779" b="18623"/>
            <a:stretch/>
          </p:blipFill>
          <p:spPr>
            <a:xfrm>
              <a:off x="19827419" y="30697392"/>
              <a:ext cx="1645920" cy="1645920"/>
            </a:xfrm>
            <a:prstGeom prst="ellipse">
              <a:avLst/>
            </a:prstGeom>
            <a:noFill/>
            <a:ln>
              <a:noFill/>
            </a:ln>
          </p:spPr>
        </p:pic>
      </p:grpSp>
      <p:sp>
        <p:nvSpPr>
          <p:cNvPr id="124" name="Shape 68"/>
          <p:cNvSpPr txBox="1"/>
          <p:nvPr/>
        </p:nvSpPr>
        <p:spPr>
          <a:xfrm>
            <a:off x="19563280" y="32585378"/>
            <a:ext cx="2538834" cy="5474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rgbClr val="3F3F3F"/>
                </a:solidFill>
                <a:latin typeface="Garamond"/>
                <a:ea typeface="Garamond"/>
                <a:cs typeface="Garamond"/>
                <a:sym typeface="Garamond"/>
              </a:rPr>
              <a:t>Matthew Becton</a:t>
            </a:r>
            <a:endParaRPr sz="1400" b="0" i="0" u="none" strike="noStrike" cap="none" dirty="0">
              <a:solidFill>
                <a:srgbClr val="000000"/>
              </a:solidFill>
              <a:latin typeface="Arial"/>
              <a:ea typeface="Arial"/>
              <a:cs typeface="Arial"/>
              <a:sym typeface="Arial"/>
            </a:endParaRPr>
          </a:p>
        </p:txBody>
      </p:sp>
      <p:grpSp>
        <p:nvGrpSpPr>
          <p:cNvPr id="9" name="Group 8"/>
          <p:cNvGrpSpPr/>
          <p:nvPr/>
        </p:nvGrpSpPr>
        <p:grpSpPr>
          <a:xfrm>
            <a:off x="22109201" y="30453115"/>
            <a:ext cx="2057404" cy="2046184"/>
            <a:chOff x="21931013" y="30508955"/>
            <a:chExt cx="2057404" cy="2046184"/>
          </a:xfrm>
        </p:grpSpPr>
        <p:pic>
          <p:nvPicPr>
            <p:cNvPr id="112" name="Shape 74"/>
            <p:cNvPicPr preferRelativeResize="0"/>
            <p:nvPr/>
          </p:nvPicPr>
          <p:blipFill rotWithShape="1">
            <a:blip r:embed="rId4">
              <a:alphaModFix/>
            </a:blip>
            <a:srcRect/>
            <a:stretch/>
          </p:blipFill>
          <p:spPr>
            <a:xfrm>
              <a:off x="21931013" y="30508955"/>
              <a:ext cx="2057404" cy="2046184"/>
            </a:xfrm>
            <a:prstGeom prst="rect">
              <a:avLst/>
            </a:prstGeom>
            <a:noFill/>
            <a:ln>
              <a:noFill/>
            </a:ln>
          </p:spPr>
        </p:pic>
        <p:pic>
          <p:nvPicPr>
            <p:cNvPr id="125" name="Shape 75"/>
            <p:cNvPicPr preferRelativeResize="0"/>
            <p:nvPr/>
          </p:nvPicPr>
          <p:blipFill rotWithShape="1">
            <a:blip r:embed="rId9">
              <a:alphaModFix/>
            </a:blip>
            <a:srcRect l="24938" t="19135" r="23064" b="11204"/>
            <a:stretch/>
          </p:blipFill>
          <p:spPr>
            <a:xfrm>
              <a:off x="22136755" y="30709087"/>
              <a:ext cx="1645920" cy="1645920"/>
            </a:xfrm>
            <a:prstGeom prst="ellipse">
              <a:avLst/>
            </a:prstGeom>
            <a:noFill/>
            <a:ln>
              <a:noFill/>
            </a:ln>
          </p:spPr>
        </p:pic>
      </p:grpSp>
      <p:sp>
        <p:nvSpPr>
          <p:cNvPr id="126" name="Shape 73"/>
          <p:cNvSpPr txBox="1"/>
          <p:nvPr/>
        </p:nvSpPr>
        <p:spPr>
          <a:xfrm>
            <a:off x="21986577" y="32585378"/>
            <a:ext cx="2311704" cy="503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rgbClr val="3F3F3F"/>
                </a:solidFill>
                <a:latin typeface="Garamond"/>
                <a:ea typeface="Garamond"/>
                <a:cs typeface="Garamond"/>
                <a:sym typeface="Garamond"/>
              </a:rPr>
              <a:t>Shannon Duffy</a:t>
            </a:r>
            <a:endParaRPr sz="1400" b="0" i="0" u="none" strike="noStrike" cap="none" dirty="0">
              <a:solidFill>
                <a:srgbClr val="000000"/>
              </a:solidFill>
              <a:latin typeface="Arial"/>
              <a:ea typeface="Arial"/>
              <a:cs typeface="Arial"/>
              <a:sym typeface="Arial"/>
            </a:endParaRPr>
          </a:p>
        </p:txBody>
      </p:sp>
      <p:grpSp>
        <p:nvGrpSpPr>
          <p:cNvPr id="10" name="Group 9"/>
          <p:cNvGrpSpPr/>
          <p:nvPr/>
        </p:nvGrpSpPr>
        <p:grpSpPr>
          <a:xfrm>
            <a:off x="24424541" y="30453115"/>
            <a:ext cx="2057404" cy="2046184"/>
            <a:chOff x="24228602" y="30453115"/>
            <a:chExt cx="2057404" cy="2046184"/>
          </a:xfrm>
        </p:grpSpPr>
        <p:pic>
          <p:nvPicPr>
            <p:cNvPr id="111" name="Shape 79"/>
            <p:cNvPicPr preferRelativeResize="0"/>
            <p:nvPr/>
          </p:nvPicPr>
          <p:blipFill rotWithShape="1">
            <a:blip r:embed="rId4">
              <a:alphaModFix/>
            </a:blip>
            <a:srcRect/>
            <a:stretch/>
          </p:blipFill>
          <p:spPr>
            <a:xfrm>
              <a:off x="24228602" y="30453115"/>
              <a:ext cx="2057404" cy="2046184"/>
            </a:xfrm>
            <a:prstGeom prst="rect">
              <a:avLst/>
            </a:prstGeom>
            <a:noFill/>
            <a:ln>
              <a:noFill/>
            </a:ln>
          </p:spPr>
        </p:pic>
        <p:pic>
          <p:nvPicPr>
            <p:cNvPr id="127" name="Shape 80"/>
            <p:cNvPicPr preferRelativeResize="0"/>
            <p:nvPr/>
          </p:nvPicPr>
          <p:blipFill rotWithShape="1">
            <a:blip r:embed="rId10">
              <a:alphaModFix/>
            </a:blip>
            <a:srcRect l="17917" t="6499" r="16959" b="7171"/>
            <a:stretch/>
          </p:blipFill>
          <p:spPr>
            <a:xfrm>
              <a:off x="24434344" y="30653247"/>
              <a:ext cx="1645920" cy="1645920"/>
            </a:xfrm>
            <a:prstGeom prst="ellipse">
              <a:avLst/>
            </a:prstGeom>
            <a:noFill/>
            <a:ln>
              <a:noFill/>
            </a:ln>
          </p:spPr>
        </p:pic>
      </p:grpSp>
      <p:sp>
        <p:nvSpPr>
          <p:cNvPr id="128" name="Shape 78"/>
          <p:cNvSpPr txBox="1"/>
          <p:nvPr/>
        </p:nvSpPr>
        <p:spPr>
          <a:xfrm>
            <a:off x="24470450" y="32585378"/>
            <a:ext cx="1965586" cy="4711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rgbClr val="3F3F3F"/>
                </a:solidFill>
                <a:latin typeface="Garamond"/>
                <a:ea typeface="Garamond"/>
                <a:cs typeface="Garamond"/>
                <a:sym typeface="Garamond"/>
              </a:rPr>
              <a:t>Charles Lu</a:t>
            </a:r>
            <a:endParaRPr sz="1400" b="0" i="0" u="none" strike="noStrike" cap="none" dirty="0">
              <a:solidFill>
                <a:srgbClr val="000000"/>
              </a:solidFill>
              <a:latin typeface="Arial"/>
              <a:ea typeface="Arial"/>
              <a:cs typeface="Arial"/>
              <a:sym typeface="Arial"/>
            </a:endParaRPr>
          </a:p>
        </p:txBody>
      </p:sp>
      <p:pic>
        <p:nvPicPr>
          <p:cNvPr id="129" name="Picture 128"/>
          <p:cNvPicPr>
            <a:picLocks noChangeAspect="1"/>
          </p:cNvPicPr>
          <p:nvPr/>
        </p:nvPicPr>
        <p:blipFill rotWithShape="1">
          <a:blip r:embed="rId11" cstate="print">
            <a:extLst>
              <a:ext uri="{28A0092B-C50C-407E-A947-70E740481C1C}">
                <a14:useLocalDpi xmlns:a14="http://schemas.microsoft.com/office/drawing/2010/main" val="0"/>
              </a:ext>
            </a:extLst>
          </a:blip>
          <a:srcRect l="2667" t="1750" r="13364" b="5096"/>
          <a:stretch/>
        </p:blipFill>
        <p:spPr>
          <a:xfrm>
            <a:off x="1562100" y="16459200"/>
            <a:ext cx="6191250" cy="5772150"/>
          </a:xfrm>
          <a:prstGeom prst="rect">
            <a:avLst/>
          </a:prstGeom>
        </p:spPr>
      </p:pic>
      <p:sp>
        <p:nvSpPr>
          <p:cNvPr id="130" name="Rectangle 129"/>
          <p:cNvSpPr/>
          <p:nvPr/>
        </p:nvSpPr>
        <p:spPr>
          <a:xfrm rot="17108288">
            <a:off x="1758702" y="18874245"/>
            <a:ext cx="2266359" cy="461665"/>
          </a:xfrm>
          <a:prstGeom prst="rect">
            <a:avLst/>
          </a:prstGeom>
        </p:spPr>
        <p:txBody>
          <a:bodyPr wrap="square">
            <a:spAutoFit/>
          </a:bodyPr>
          <a:lstStyle/>
          <a:p>
            <a:r>
              <a:rPr lang="en-US" sz="2400" i="1" dirty="0">
                <a:latin typeface="+mj-lt"/>
              </a:rPr>
              <a:t>Biscayne Bay</a:t>
            </a:r>
          </a:p>
        </p:txBody>
      </p:sp>
      <p:sp>
        <p:nvSpPr>
          <p:cNvPr id="131" name="Rectangle 130"/>
          <p:cNvSpPr/>
          <p:nvPr/>
        </p:nvSpPr>
        <p:spPr>
          <a:xfrm>
            <a:off x="5684226" y="18330919"/>
            <a:ext cx="1123804" cy="400110"/>
          </a:xfrm>
          <a:prstGeom prst="rect">
            <a:avLst/>
          </a:prstGeom>
        </p:spPr>
        <p:txBody>
          <a:bodyPr wrap="square">
            <a:spAutoFit/>
          </a:bodyPr>
          <a:lstStyle/>
          <a:p>
            <a:r>
              <a:rPr lang="en-US" sz="2000" i="1" dirty="0">
                <a:latin typeface="+mj-lt"/>
              </a:rPr>
              <a:t>Florida</a:t>
            </a:r>
            <a:endParaRPr lang="en-US" sz="2400" i="1" dirty="0">
              <a:latin typeface="+mj-lt"/>
            </a:endParaRPr>
          </a:p>
        </p:txBody>
      </p:sp>
      <p:grpSp>
        <p:nvGrpSpPr>
          <p:cNvPr id="132" name="Group 131"/>
          <p:cNvGrpSpPr/>
          <p:nvPr/>
        </p:nvGrpSpPr>
        <p:grpSpPr>
          <a:xfrm>
            <a:off x="6960868" y="19321242"/>
            <a:ext cx="285409" cy="185063"/>
            <a:chOff x="31466743" y="18160737"/>
            <a:chExt cx="684177" cy="373006"/>
          </a:xfrm>
        </p:grpSpPr>
        <p:pic>
          <p:nvPicPr>
            <p:cNvPr id="133" name="Picture 132"/>
            <p:cNvPicPr>
              <a:picLocks noChangeAspect="1"/>
            </p:cNvPicPr>
            <p:nvPr/>
          </p:nvPicPr>
          <p:blipFill>
            <a:blip r:embed="rId12"/>
            <a:stretch>
              <a:fillRect/>
            </a:stretch>
          </p:blipFill>
          <p:spPr>
            <a:xfrm>
              <a:off x="31586997" y="18220973"/>
              <a:ext cx="563923" cy="312770"/>
            </a:xfrm>
            <a:prstGeom prst="rect">
              <a:avLst/>
            </a:prstGeom>
          </p:spPr>
        </p:pic>
        <p:pic>
          <p:nvPicPr>
            <p:cNvPr id="134" name="Picture 133"/>
            <p:cNvPicPr>
              <a:picLocks noChangeAspect="1"/>
            </p:cNvPicPr>
            <p:nvPr/>
          </p:nvPicPr>
          <p:blipFill>
            <a:blip r:embed="rId12"/>
            <a:stretch>
              <a:fillRect/>
            </a:stretch>
          </p:blipFill>
          <p:spPr>
            <a:xfrm rot="10800000">
              <a:off x="31466743" y="18160737"/>
              <a:ext cx="645129" cy="333963"/>
            </a:xfrm>
            <a:prstGeom prst="rect">
              <a:avLst/>
            </a:prstGeom>
          </p:spPr>
        </p:pic>
      </p:grpSp>
      <p:grpSp>
        <p:nvGrpSpPr>
          <p:cNvPr id="135" name="Group 134"/>
          <p:cNvGrpSpPr/>
          <p:nvPr/>
        </p:nvGrpSpPr>
        <p:grpSpPr>
          <a:xfrm>
            <a:off x="3965499" y="21761110"/>
            <a:ext cx="1397088" cy="274311"/>
            <a:chOff x="17227557" y="15642572"/>
            <a:chExt cx="1644726" cy="320225"/>
          </a:xfrm>
        </p:grpSpPr>
        <p:grpSp>
          <p:nvGrpSpPr>
            <p:cNvPr id="136" name="Group 135"/>
            <p:cNvGrpSpPr/>
            <p:nvPr/>
          </p:nvGrpSpPr>
          <p:grpSpPr>
            <a:xfrm>
              <a:off x="17227557" y="15700911"/>
              <a:ext cx="1644726" cy="261886"/>
              <a:chOff x="15018892" y="18329225"/>
              <a:chExt cx="1644726" cy="261886"/>
            </a:xfrm>
          </p:grpSpPr>
          <p:grpSp>
            <p:nvGrpSpPr>
              <p:cNvPr id="138" name="Group 137"/>
              <p:cNvGrpSpPr/>
              <p:nvPr/>
            </p:nvGrpSpPr>
            <p:grpSpPr>
              <a:xfrm>
                <a:off x="15018892" y="18329225"/>
                <a:ext cx="1345517" cy="252001"/>
                <a:chOff x="13031151" y="18249926"/>
                <a:chExt cx="1345517" cy="252001"/>
              </a:xfrm>
            </p:grpSpPr>
            <p:sp>
              <p:nvSpPr>
                <p:cNvPr id="140" name="Rectangle 139"/>
                <p:cNvSpPr/>
                <p:nvPr/>
              </p:nvSpPr>
              <p:spPr>
                <a:xfrm>
                  <a:off x="13031151" y="18252955"/>
                  <a:ext cx="272416" cy="248972"/>
                </a:xfrm>
                <a:prstGeom prst="rect">
                  <a:avLst/>
                </a:prstGeom>
              </p:spPr>
              <p:txBody>
                <a:bodyPr wrap="square">
                  <a:spAutoFit/>
                </a:bodyPr>
                <a:lstStyle/>
                <a:p>
                  <a:r>
                    <a:rPr lang="en-US" sz="1050" dirty="0">
                      <a:latin typeface="+mj-lt"/>
                      <a:cs typeface="Arial" panose="020B0604020202020204" pitchFamily="34" charset="0"/>
                    </a:rPr>
                    <a:t>0</a:t>
                  </a:r>
                  <a:endParaRPr lang="en-US" sz="1100" dirty="0">
                    <a:latin typeface="+mj-lt"/>
                    <a:cs typeface="Arial" panose="020B0604020202020204" pitchFamily="34" charset="0"/>
                  </a:endParaRPr>
                </a:p>
              </p:txBody>
            </p:sp>
            <p:sp>
              <p:nvSpPr>
                <p:cNvPr id="141" name="Rectangle 140"/>
                <p:cNvSpPr/>
                <p:nvPr/>
              </p:nvSpPr>
              <p:spPr>
                <a:xfrm>
                  <a:off x="13292974" y="18252955"/>
                  <a:ext cx="272416" cy="248972"/>
                </a:xfrm>
                <a:prstGeom prst="rect">
                  <a:avLst/>
                </a:prstGeom>
              </p:spPr>
              <p:txBody>
                <a:bodyPr wrap="square">
                  <a:spAutoFit/>
                </a:bodyPr>
                <a:lstStyle/>
                <a:p>
                  <a:r>
                    <a:rPr lang="en-US" sz="1050" dirty="0">
                      <a:latin typeface="+mj-lt"/>
                      <a:cs typeface="Arial" panose="020B0604020202020204" pitchFamily="34" charset="0"/>
                    </a:rPr>
                    <a:t>1</a:t>
                  </a:r>
                  <a:endParaRPr lang="en-US" sz="1100" dirty="0">
                    <a:latin typeface="+mj-lt"/>
                    <a:cs typeface="Arial" panose="020B0604020202020204" pitchFamily="34" charset="0"/>
                  </a:endParaRPr>
                </a:p>
              </p:txBody>
            </p:sp>
            <p:sp>
              <p:nvSpPr>
                <p:cNvPr id="142" name="Rectangle 141"/>
                <p:cNvSpPr/>
                <p:nvPr/>
              </p:nvSpPr>
              <p:spPr>
                <a:xfrm>
                  <a:off x="13564322" y="18249926"/>
                  <a:ext cx="272416" cy="248972"/>
                </a:xfrm>
                <a:prstGeom prst="rect">
                  <a:avLst/>
                </a:prstGeom>
              </p:spPr>
              <p:txBody>
                <a:bodyPr wrap="square">
                  <a:spAutoFit/>
                </a:bodyPr>
                <a:lstStyle/>
                <a:p>
                  <a:r>
                    <a:rPr lang="en-US" sz="1050" dirty="0">
                      <a:latin typeface="+mj-lt"/>
                      <a:cs typeface="Arial" panose="020B0604020202020204" pitchFamily="34" charset="0"/>
                    </a:rPr>
                    <a:t>2</a:t>
                  </a:r>
                  <a:endParaRPr lang="en-US" sz="1100" dirty="0">
                    <a:latin typeface="+mj-lt"/>
                    <a:cs typeface="Arial" panose="020B0604020202020204" pitchFamily="34" charset="0"/>
                  </a:endParaRPr>
                </a:p>
              </p:txBody>
            </p:sp>
            <p:sp>
              <p:nvSpPr>
                <p:cNvPr id="143" name="Rectangle 142"/>
                <p:cNvSpPr/>
                <p:nvPr/>
              </p:nvSpPr>
              <p:spPr>
                <a:xfrm>
                  <a:off x="14104252" y="18252955"/>
                  <a:ext cx="272416" cy="248972"/>
                </a:xfrm>
                <a:prstGeom prst="rect">
                  <a:avLst/>
                </a:prstGeom>
              </p:spPr>
              <p:txBody>
                <a:bodyPr wrap="square">
                  <a:spAutoFit/>
                </a:bodyPr>
                <a:lstStyle/>
                <a:p>
                  <a:r>
                    <a:rPr lang="en-US" sz="1050" dirty="0">
                      <a:latin typeface="+mj-lt"/>
                      <a:cs typeface="Arial" panose="020B0604020202020204" pitchFamily="34" charset="0"/>
                    </a:rPr>
                    <a:t>4</a:t>
                  </a:r>
                  <a:endParaRPr lang="en-US" sz="1100" dirty="0">
                    <a:latin typeface="+mj-lt"/>
                    <a:cs typeface="Arial" panose="020B0604020202020204" pitchFamily="34" charset="0"/>
                  </a:endParaRPr>
                </a:p>
              </p:txBody>
            </p:sp>
          </p:grpSp>
          <p:sp>
            <p:nvSpPr>
              <p:cNvPr id="139" name="Rectangle 138"/>
              <p:cNvSpPr/>
              <p:nvPr/>
            </p:nvSpPr>
            <p:spPr>
              <a:xfrm>
                <a:off x="16185987" y="18337195"/>
                <a:ext cx="477631" cy="253916"/>
              </a:xfrm>
              <a:prstGeom prst="rect">
                <a:avLst/>
              </a:prstGeom>
            </p:spPr>
            <p:txBody>
              <a:bodyPr wrap="square">
                <a:spAutoFit/>
              </a:bodyPr>
              <a:lstStyle/>
              <a:p>
                <a:r>
                  <a:rPr lang="en-US" sz="1050" dirty="0">
                    <a:latin typeface="+mj-lt"/>
                    <a:cs typeface="Arial" panose="020B0604020202020204" pitchFamily="34" charset="0"/>
                  </a:rPr>
                  <a:t>Km</a:t>
                </a:r>
                <a:endParaRPr lang="en-US" sz="1100" dirty="0">
                  <a:latin typeface="+mj-lt"/>
                  <a:cs typeface="Arial" panose="020B0604020202020204" pitchFamily="34" charset="0"/>
                </a:endParaRPr>
              </a:p>
            </p:txBody>
          </p:sp>
        </p:grpSp>
        <p:pic>
          <p:nvPicPr>
            <p:cNvPr id="137" name="Picture 136"/>
            <p:cNvPicPr>
              <a:picLocks noChangeAspect="1"/>
            </p:cNvPicPr>
            <p:nvPr/>
          </p:nvPicPr>
          <p:blipFill rotWithShape="1">
            <a:blip r:embed="rId13">
              <a:extLst>
                <a:ext uri="{28A0092B-C50C-407E-A947-70E740481C1C}">
                  <a14:useLocalDpi xmlns:a14="http://schemas.microsoft.com/office/drawing/2010/main" val="0"/>
                </a:ext>
              </a:extLst>
            </a:blip>
            <a:srcRect b="49336"/>
            <a:stretch/>
          </p:blipFill>
          <p:spPr>
            <a:xfrm>
              <a:off x="17278040" y="15642572"/>
              <a:ext cx="1352739" cy="111008"/>
            </a:xfrm>
            <a:prstGeom prst="rect">
              <a:avLst/>
            </a:prstGeom>
          </p:spPr>
        </p:pic>
      </p:grpSp>
      <p:pic>
        <p:nvPicPr>
          <p:cNvPr id="144" name="Picture 1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46715" y="16652510"/>
            <a:ext cx="431743" cy="738506"/>
          </a:xfrm>
          <a:prstGeom prst="rect">
            <a:avLst/>
          </a:prstGeom>
        </p:spPr>
      </p:pic>
      <p:sp>
        <p:nvSpPr>
          <p:cNvPr id="145" name="Shape 45"/>
          <p:cNvSpPr txBox="1"/>
          <p:nvPr/>
        </p:nvSpPr>
        <p:spPr>
          <a:xfrm>
            <a:off x="8054174" y="17101702"/>
            <a:ext cx="4308250" cy="21629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chemeClr val="tx1">
                    <a:lumMod val="75000"/>
                    <a:lumOff val="25000"/>
                  </a:schemeClr>
                </a:solidFill>
                <a:latin typeface="Garamond"/>
                <a:ea typeface="Garamond"/>
                <a:cs typeface="Garamond"/>
                <a:sym typeface="Garamond"/>
              </a:rPr>
              <a:t>Miami-Dade County</a:t>
            </a:r>
            <a:endParaRPr sz="2700" b="0" i="0" u="none" strike="noStrike" cap="none" dirty="0">
              <a:solidFill>
                <a:schemeClr val="tx1">
                  <a:lumMod val="75000"/>
                  <a:lumOff val="25000"/>
                </a:schemeClr>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2800"/>
              <a:buFont typeface="Arial"/>
              <a:buNone/>
            </a:pPr>
            <a:r>
              <a:rPr lang="en-US" sz="2800" b="0" i="0" u="none" strike="noStrike" cap="none" dirty="0">
                <a:solidFill>
                  <a:schemeClr val="tx1">
                    <a:lumMod val="75000"/>
                    <a:lumOff val="25000"/>
                  </a:schemeClr>
                </a:solidFill>
                <a:latin typeface="Garamond"/>
                <a:ea typeface="Garamond"/>
                <a:cs typeface="Garamond"/>
                <a:sym typeface="Garamond"/>
              </a:rPr>
              <a:t>Biscayne Bay Area</a:t>
            </a:r>
            <a:endParaRPr sz="1400" b="0" i="0" u="none" strike="noStrike" cap="none" dirty="0">
              <a:solidFill>
                <a:schemeClr val="tx1">
                  <a:lumMod val="75000"/>
                  <a:lumOff val="25000"/>
                </a:schemeClr>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US" sz="2800" b="0" i="0" u="none" strike="noStrike" cap="none" dirty="0">
                <a:solidFill>
                  <a:schemeClr val="tx1">
                    <a:lumMod val="75000"/>
                    <a:lumOff val="25000"/>
                  </a:schemeClr>
                </a:solidFill>
                <a:latin typeface="Garamond"/>
                <a:ea typeface="Garamond"/>
                <a:cs typeface="Garamond"/>
                <a:sym typeface="Garamond"/>
              </a:rPr>
              <a:t>City of Miami Beach</a:t>
            </a:r>
            <a:endParaRPr sz="1400" b="0" i="0" u="none" strike="noStrike" cap="none" dirty="0">
              <a:solidFill>
                <a:schemeClr val="tx1">
                  <a:lumMod val="75000"/>
                  <a:lumOff val="25000"/>
                </a:schemeClr>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US" sz="2800" b="0" i="0" u="none" strike="noStrike" cap="none" dirty="0">
                <a:solidFill>
                  <a:schemeClr val="tx1">
                    <a:lumMod val="75000"/>
                    <a:lumOff val="25000"/>
                  </a:schemeClr>
                </a:solidFill>
                <a:latin typeface="Garamond"/>
                <a:ea typeface="Garamond"/>
                <a:cs typeface="Garamond"/>
                <a:sym typeface="Garamond"/>
              </a:rPr>
              <a:t>1990-2017</a:t>
            </a:r>
            <a:endParaRPr sz="2800" b="0" i="0" u="none" strike="noStrike" cap="none" dirty="0">
              <a:solidFill>
                <a:schemeClr val="tx1">
                  <a:lumMod val="75000"/>
                  <a:lumOff val="25000"/>
                </a:schemeClr>
              </a:solidFill>
              <a:latin typeface="Garamond"/>
              <a:ea typeface="Garamond"/>
              <a:cs typeface="Garamond"/>
              <a:sym typeface="Garamond"/>
            </a:endParaRPr>
          </a:p>
        </p:txBody>
      </p:sp>
      <p:grpSp>
        <p:nvGrpSpPr>
          <p:cNvPr id="146" name="Group 145"/>
          <p:cNvGrpSpPr/>
          <p:nvPr/>
        </p:nvGrpSpPr>
        <p:grpSpPr>
          <a:xfrm>
            <a:off x="14031122" y="21664514"/>
            <a:ext cx="5104243" cy="7706382"/>
            <a:chOff x="15060358" y="18916615"/>
            <a:chExt cx="4554955" cy="7937408"/>
          </a:xfrm>
        </p:grpSpPr>
        <p:pic>
          <p:nvPicPr>
            <p:cNvPr id="147" name="Picture 146">
              <a:extLst>
                <a:ext uri="{FF2B5EF4-FFF2-40B4-BE49-F238E27FC236}">
                  <a16:creationId xmlns:a16="http://schemas.microsoft.com/office/drawing/2014/main" xmlns="" id="{01814F4D-4C26-4955-93FC-9677C079F7E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43" r="15313" b="2819"/>
            <a:stretch/>
          </p:blipFill>
          <p:spPr>
            <a:xfrm>
              <a:off x="15060358" y="18916615"/>
              <a:ext cx="4554955" cy="7937408"/>
            </a:xfrm>
            <a:prstGeom prst="rect">
              <a:avLst/>
            </a:prstGeom>
          </p:spPr>
        </p:pic>
        <p:pic>
          <p:nvPicPr>
            <p:cNvPr id="148" name="Picture 147">
              <a:extLst>
                <a:ext uri="{FF2B5EF4-FFF2-40B4-BE49-F238E27FC236}">
                  <a16:creationId xmlns:a16="http://schemas.microsoft.com/office/drawing/2014/main" xmlns="" id="{B324D4AC-51CF-47D0-B068-3B664EA60CD6}"/>
                </a:ext>
              </a:extLst>
            </p:cNvPr>
            <p:cNvPicPr>
              <a:picLocks noChangeAspect="1"/>
            </p:cNvPicPr>
            <p:nvPr/>
          </p:nvPicPr>
          <p:blipFill>
            <a:blip r:embed="rId16"/>
            <a:stretch>
              <a:fillRect/>
            </a:stretch>
          </p:blipFill>
          <p:spPr>
            <a:xfrm>
              <a:off x="15152551" y="26379985"/>
              <a:ext cx="1924409" cy="353503"/>
            </a:xfrm>
            <a:prstGeom prst="rect">
              <a:avLst/>
            </a:prstGeom>
          </p:spPr>
        </p:pic>
      </p:grpSp>
      <p:grpSp>
        <p:nvGrpSpPr>
          <p:cNvPr id="149" name="Group 148"/>
          <p:cNvGrpSpPr/>
          <p:nvPr/>
        </p:nvGrpSpPr>
        <p:grpSpPr>
          <a:xfrm>
            <a:off x="20548866" y="21667370"/>
            <a:ext cx="5319394" cy="7700670"/>
            <a:chOff x="21099564" y="18974527"/>
            <a:chExt cx="4746952" cy="7931526"/>
          </a:xfrm>
        </p:grpSpPr>
        <p:pic>
          <p:nvPicPr>
            <p:cNvPr id="150" name="Picture 149"/>
            <p:cNvPicPr>
              <a:picLocks noChangeAspect="1"/>
            </p:cNvPicPr>
            <p:nvPr/>
          </p:nvPicPr>
          <p:blipFill rotWithShape="1">
            <a:blip r:embed="rId17" cstate="print">
              <a:extLst>
                <a:ext uri="{28A0092B-C50C-407E-A947-70E740481C1C}">
                  <a14:useLocalDpi xmlns:a14="http://schemas.microsoft.com/office/drawing/2010/main" val="0"/>
                </a:ext>
              </a:extLst>
            </a:blip>
            <a:srcRect l="31232" t="7248" r="9598" b="15515"/>
            <a:stretch/>
          </p:blipFill>
          <p:spPr>
            <a:xfrm>
              <a:off x="21099564" y="18974527"/>
              <a:ext cx="4746952" cy="7931526"/>
            </a:xfrm>
            <a:prstGeom prst="rect">
              <a:avLst/>
            </a:prstGeom>
          </p:spPr>
        </p:pic>
        <p:pic>
          <p:nvPicPr>
            <p:cNvPr id="151" name="Picture 150">
              <a:extLst>
                <a:ext uri="{FF2B5EF4-FFF2-40B4-BE49-F238E27FC236}">
                  <a16:creationId xmlns:a16="http://schemas.microsoft.com/office/drawing/2014/main" xmlns="" id="{9720C9D6-A10A-4F2F-A512-B3D152A6FC37}"/>
                </a:ext>
              </a:extLst>
            </p:cNvPr>
            <p:cNvPicPr>
              <a:picLocks noChangeAspect="1"/>
            </p:cNvPicPr>
            <p:nvPr/>
          </p:nvPicPr>
          <p:blipFill>
            <a:blip r:embed="rId16"/>
            <a:stretch>
              <a:fillRect/>
            </a:stretch>
          </p:blipFill>
          <p:spPr>
            <a:xfrm>
              <a:off x="21171875" y="26464432"/>
              <a:ext cx="1924409" cy="353503"/>
            </a:xfrm>
            <a:prstGeom prst="rect">
              <a:avLst/>
            </a:prstGeom>
          </p:spPr>
        </p:pic>
      </p:grpSp>
      <p:grpSp>
        <p:nvGrpSpPr>
          <p:cNvPr id="152" name="Group 151"/>
          <p:cNvGrpSpPr/>
          <p:nvPr/>
        </p:nvGrpSpPr>
        <p:grpSpPr>
          <a:xfrm>
            <a:off x="20887203" y="24030764"/>
            <a:ext cx="2862973" cy="1335396"/>
            <a:chOff x="14867133" y="20722672"/>
            <a:chExt cx="3630917" cy="1693594"/>
          </a:xfrm>
        </p:grpSpPr>
        <p:pic>
          <p:nvPicPr>
            <p:cNvPr id="153" name="Picture 152"/>
            <p:cNvPicPr>
              <a:picLocks noChangeAspect="1"/>
            </p:cNvPicPr>
            <p:nvPr/>
          </p:nvPicPr>
          <p:blipFill>
            <a:blip r:embed="rId18">
              <a:clrChange>
                <a:clrFrom>
                  <a:srgbClr val="F1F1F2"/>
                </a:clrFrom>
                <a:clrTo>
                  <a:srgbClr val="F1F1F2">
                    <a:alpha val="0"/>
                  </a:srgbClr>
                </a:clrTo>
              </a:clrChange>
              <a:extLst>
                <a:ext uri="{28A0092B-C50C-407E-A947-70E740481C1C}">
                  <a14:useLocalDpi xmlns:a14="http://schemas.microsoft.com/office/drawing/2010/main" val="0"/>
                </a:ext>
              </a:extLst>
            </a:blip>
            <a:stretch>
              <a:fillRect/>
            </a:stretch>
          </p:blipFill>
          <p:spPr>
            <a:xfrm>
              <a:off x="14867133" y="20722672"/>
              <a:ext cx="581604" cy="1571905"/>
            </a:xfrm>
            <a:prstGeom prst="rect">
              <a:avLst/>
            </a:prstGeom>
          </p:spPr>
        </p:pic>
        <p:sp>
          <p:nvSpPr>
            <p:cNvPr id="154" name="Rectangle 153"/>
            <p:cNvSpPr/>
            <p:nvPr/>
          </p:nvSpPr>
          <p:spPr>
            <a:xfrm>
              <a:off x="15392660" y="20731282"/>
              <a:ext cx="2069982" cy="468399"/>
            </a:xfrm>
            <a:prstGeom prst="rect">
              <a:avLst/>
            </a:prstGeom>
          </p:spPr>
          <p:txBody>
            <a:bodyPr wrap="none">
              <a:spAutoFit/>
            </a:bodyPr>
            <a:lstStyle/>
            <a:p>
              <a:r>
                <a:rPr lang="en-US" sz="1800" dirty="0">
                  <a:solidFill>
                    <a:schemeClr val="tx1">
                      <a:lumMod val="75000"/>
                      <a:lumOff val="25000"/>
                    </a:schemeClr>
                  </a:solidFill>
                  <a:latin typeface="+mj-lt"/>
                </a:rPr>
                <a:t>No Recovery</a:t>
              </a:r>
            </a:p>
          </p:txBody>
        </p:sp>
        <p:sp>
          <p:nvSpPr>
            <p:cNvPr id="155" name="Rectangle 154"/>
            <p:cNvSpPr/>
            <p:nvPr/>
          </p:nvSpPr>
          <p:spPr>
            <a:xfrm>
              <a:off x="15402119" y="21026645"/>
              <a:ext cx="2759163" cy="468399"/>
            </a:xfrm>
            <a:prstGeom prst="rect">
              <a:avLst/>
            </a:prstGeom>
          </p:spPr>
          <p:txBody>
            <a:bodyPr wrap="none">
              <a:spAutoFit/>
            </a:bodyPr>
            <a:lstStyle/>
            <a:p>
              <a:r>
                <a:rPr lang="en-US" sz="1800" dirty="0">
                  <a:solidFill>
                    <a:schemeClr val="tx1">
                      <a:lumMod val="75000"/>
                      <a:lumOff val="25000"/>
                    </a:schemeClr>
                  </a:solidFill>
                  <a:latin typeface="+mj-lt"/>
                </a:rPr>
                <a:t>Minimal Recovery</a:t>
              </a:r>
            </a:p>
          </p:txBody>
        </p:sp>
        <p:sp>
          <p:nvSpPr>
            <p:cNvPr id="156" name="Rectangle 155"/>
            <p:cNvSpPr/>
            <p:nvPr/>
          </p:nvSpPr>
          <p:spPr>
            <a:xfrm>
              <a:off x="15407511" y="21343080"/>
              <a:ext cx="3090539" cy="468399"/>
            </a:xfrm>
            <a:prstGeom prst="rect">
              <a:avLst/>
            </a:prstGeom>
          </p:spPr>
          <p:txBody>
            <a:bodyPr wrap="none">
              <a:spAutoFit/>
            </a:bodyPr>
            <a:lstStyle/>
            <a:p>
              <a:r>
                <a:rPr lang="en-US" sz="1800" dirty="0">
                  <a:solidFill>
                    <a:schemeClr val="tx1">
                      <a:lumMod val="75000"/>
                      <a:lumOff val="25000"/>
                    </a:schemeClr>
                  </a:solidFill>
                  <a:latin typeface="+mj-lt"/>
                </a:rPr>
                <a:t>Moderate Recovery</a:t>
              </a:r>
            </a:p>
          </p:txBody>
        </p:sp>
        <p:sp>
          <p:nvSpPr>
            <p:cNvPr id="157" name="Rectangle 156"/>
            <p:cNvSpPr/>
            <p:nvPr/>
          </p:nvSpPr>
          <p:spPr>
            <a:xfrm>
              <a:off x="15396239" y="21632354"/>
              <a:ext cx="2295643" cy="468399"/>
            </a:xfrm>
            <a:prstGeom prst="rect">
              <a:avLst/>
            </a:prstGeom>
          </p:spPr>
          <p:txBody>
            <a:bodyPr wrap="none">
              <a:spAutoFit/>
            </a:bodyPr>
            <a:lstStyle/>
            <a:p>
              <a:r>
                <a:rPr lang="en-US" sz="1800" dirty="0">
                  <a:solidFill>
                    <a:schemeClr val="tx1">
                      <a:lumMod val="75000"/>
                      <a:lumOff val="25000"/>
                    </a:schemeClr>
                  </a:solidFill>
                  <a:latin typeface="+mj-lt"/>
                </a:rPr>
                <a:t>High Recovery</a:t>
              </a:r>
            </a:p>
          </p:txBody>
        </p:sp>
        <p:sp>
          <p:nvSpPr>
            <p:cNvPr id="158" name="Rectangle 157"/>
            <p:cNvSpPr/>
            <p:nvPr/>
          </p:nvSpPr>
          <p:spPr>
            <a:xfrm>
              <a:off x="15412929" y="21947867"/>
              <a:ext cx="2100477" cy="468399"/>
            </a:xfrm>
            <a:prstGeom prst="rect">
              <a:avLst/>
            </a:prstGeom>
          </p:spPr>
          <p:txBody>
            <a:bodyPr wrap="none">
              <a:spAutoFit/>
            </a:bodyPr>
            <a:lstStyle/>
            <a:p>
              <a:r>
                <a:rPr lang="en-US" sz="1800" dirty="0">
                  <a:solidFill>
                    <a:schemeClr val="tx1">
                      <a:lumMod val="75000"/>
                      <a:lumOff val="25000"/>
                    </a:schemeClr>
                  </a:solidFill>
                  <a:latin typeface="+mj-lt"/>
                </a:rPr>
                <a:t>Full Recovery</a:t>
              </a:r>
            </a:p>
          </p:txBody>
        </p:sp>
      </p:grpSp>
      <p:sp>
        <p:nvSpPr>
          <p:cNvPr id="159" name="TextBox 158">
            <a:extLst>
              <a:ext uri="{FF2B5EF4-FFF2-40B4-BE49-F238E27FC236}">
                <a16:creationId xmlns:a16="http://schemas.microsoft.com/office/drawing/2014/main" xmlns="" id="{3FBF7A34-F247-4C83-AB64-371EE1CB28A7}"/>
              </a:ext>
            </a:extLst>
          </p:cNvPr>
          <p:cNvSpPr txBox="1"/>
          <p:nvPr/>
        </p:nvSpPr>
        <p:spPr>
          <a:xfrm>
            <a:off x="14074733" y="21984889"/>
            <a:ext cx="3226378" cy="1200329"/>
          </a:xfrm>
          <a:prstGeom prst="rect">
            <a:avLst/>
          </a:prstGeom>
        </p:spPr>
        <p:txBody>
          <a:bodyPr wrap="square" numCol="1" spcCol="640080" rtlCol="0">
            <a:spAutoFit/>
          </a:bodyPr>
          <a:lstStyle/>
          <a:p>
            <a:pPr algn="just"/>
            <a:r>
              <a:rPr lang="en-US" sz="2400" b="1" dirty="0">
                <a:solidFill>
                  <a:schemeClr val="tx1">
                    <a:lumMod val="75000"/>
                    <a:lumOff val="25000"/>
                  </a:schemeClr>
                </a:solidFill>
                <a:latin typeface="+mj-lt"/>
              </a:rPr>
              <a:t>Landsat 8</a:t>
            </a:r>
          </a:p>
          <a:p>
            <a:pPr algn="just"/>
            <a:r>
              <a:rPr lang="en-US" sz="2400" b="1" dirty="0">
                <a:solidFill>
                  <a:schemeClr val="tx1">
                    <a:lumMod val="75000"/>
                    <a:lumOff val="25000"/>
                  </a:schemeClr>
                </a:solidFill>
                <a:latin typeface="+mj-lt"/>
              </a:rPr>
              <a:t>Vegetation </a:t>
            </a:r>
          </a:p>
          <a:p>
            <a:pPr algn="just"/>
            <a:r>
              <a:rPr lang="en-US" sz="2400" b="1" dirty="0">
                <a:solidFill>
                  <a:schemeClr val="tx1">
                    <a:lumMod val="75000"/>
                    <a:lumOff val="25000"/>
                  </a:schemeClr>
                </a:solidFill>
                <a:latin typeface="+mj-lt"/>
              </a:rPr>
              <a:t>Recovery </a:t>
            </a:r>
          </a:p>
        </p:txBody>
      </p:sp>
      <p:sp>
        <p:nvSpPr>
          <p:cNvPr id="160" name="TextBox 159">
            <a:extLst>
              <a:ext uri="{FF2B5EF4-FFF2-40B4-BE49-F238E27FC236}">
                <a16:creationId xmlns:a16="http://schemas.microsoft.com/office/drawing/2014/main" xmlns="" id="{91F4EF54-BB44-48ED-B666-9B13019D83B2}"/>
              </a:ext>
            </a:extLst>
          </p:cNvPr>
          <p:cNvSpPr txBox="1"/>
          <p:nvPr/>
        </p:nvSpPr>
        <p:spPr>
          <a:xfrm>
            <a:off x="20736374" y="21984888"/>
            <a:ext cx="3226378" cy="1200329"/>
          </a:xfrm>
          <a:prstGeom prst="rect">
            <a:avLst/>
          </a:prstGeom>
        </p:spPr>
        <p:txBody>
          <a:bodyPr wrap="square" numCol="1" spcCol="640080" rtlCol="0">
            <a:spAutoFit/>
          </a:bodyPr>
          <a:lstStyle/>
          <a:p>
            <a:pPr algn="just"/>
            <a:r>
              <a:rPr lang="en-US" sz="2400" b="1" dirty="0" err="1">
                <a:solidFill>
                  <a:schemeClr val="tx1">
                    <a:lumMod val="75000"/>
                    <a:lumOff val="25000"/>
                  </a:schemeClr>
                </a:solidFill>
                <a:latin typeface="+mj-lt"/>
              </a:rPr>
              <a:t>PlanetScope</a:t>
            </a:r>
            <a:endParaRPr lang="en-US" sz="2400" b="1" dirty="0">
              <a:solidFill>
                <a:schemeClr val="tx1">
                  <a:lumMod val="75000"/>
                  <a:lumOff val="25000"/>
                </a:schemeClr>
              </a:solidFill>
              <a:latin typeface="+mj-lt"/>
            </a:endParaRPr>
          </a:p>
          <a:p>
            <a:pPr algn="just"/>
            <a:r>
              <a:rPr lang="en-US" sz="2400" b="1" dirty="0">
                <a:solidFill>
                  <a:schemeClr val="tx1">
                    <a:lumMod val="75000"/>
                    <a:lumOff val="25000"/>
                  </a:schemeClr>
                </a:solidFill>
                <a:latin typeface="+mj-lt"/>
              </a:rPr>
              <a:t>Vegetation</a:t>
            </a:r>
          </a:p>
          <a:p>
            <a:pPr algn="just"/>
            <a:r>
              <a:rPr lang="en-US" sz="2400" b="1" dirty="0">
                <a:solidFill>
                  <a:schemeClr val="tx1">
                    <a:lumMod val="75000"/>
                    <a:lumOff val="25000"/>
                  </a:schemeClr>
                </a:solidFill>
                <a:latin typeface="+mj-lt"/>
              </a:rPr>
              <a:t>Recovery</a:t>
            </a:r>
          </a:p>
        </p:txBody>
      </p:sp>
      <p:pic>
        <p:nvPicPr>
          <p:cNvPr id="161" name="Picture 160">
            <a:extLst>
              <a:ext uri="{FF2B5EF4-FFF2-40B4-BE49-F238E27FC236}">
                <a16:creationId xmlns:a16="http://schemas.microsoft.com/office/drawing/2014/main" xmlns="" id="{13A13A86-82F3-48C5-9687-DF25B902E9DF}"/>
              </a:ext>
            </a:extLst>
          </p:cNvPr>
          <p:cNvPicPr>
            <a:picLocks noChangeAspect="1"/>
          </p:cNvPicPr>
          <p:nvPr/>
        </p:nvPicPr>
        <p:blipFill>
          <a:blip r:embed="rId19">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4055219" y="28201835"/>
            <a:ext cx="447991" cy="677450"/>
          </a:xfrm>
          <a:prstGeom prst="rect">
            <a:avLst/>
          </a:prstGeom>
        </p:spPr>
      </p:pic>
      <p:pic>
        <p:nvPicPr>
          <p:cNvPr id="162" name="Picture 161">
            <a:extLst>
              <a:ext uri="{FF2B5EF4-FFF2-40B4-BE49-F238E27FC236}">
                <a16:creationId xmlns:a16="http://schemas.microsoft.com/office/drawing/2014/main" xmlns="" id="{D176DACB-8C88-4E26-A3D2-6526498A82CE}"/>
              </a:ext>
            </a:extLst>
          </p:cNvPr>
          <p:cNvPicPr>
            <a:picLocks noChangeAspect="1"/>
          </p:cNvPicPr>
          <p:nvPr/>
        </p:nvPicPr>
        <p:blipFill>
          <a:blip r:embed="rId19">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20631208" y="28207553"/>
            <a:ext cx="447992" cy="677450"/>
          </a:xfrm>
          <a:prstGeom prst="rect">
            <a:avLst/>
          </a:prstGeom>
        </p:spPr>
      </p:pic>
      <p:grpSp>
        <p:nvGrpSpPr>
          <p:cNvPr id="163" name="Group 162">
            <a:extLst>
              <a:ext uri="{FF2B5EF4-FFF2-40B4-BE49-F238E27FC236}">
                <a16:creationId xmlns:a16="http://schemas.microsoft.com/office/drawing/2014/main" xmlns="" id="{06ED2B6E-B25B-42BB-859D-F5E4F4B16567}"/>
              </a:ext>
            </a:extLst>
          </p:cNvPr>
          <p:cNvGrpSpPr/>
          <p:nvPr/>
        </p:nvGrpSpPr>
        <p:grpSpPr>
          <a:xfrm>
            <a:off x="14266742" y="23917318"/>
            <a:ext cx="2862973" cy="1335396"/>
            <a:chOff x="14867133" y="20722672"/>
            <a:chExt cx="3630917" cy="1693594"/>
          </a:xfrm>
        </p:grpSpPr>
        <p:pic>
          <p:nvPicPr>
            <p:cNvPr id="164" name="Picture 163">
              <a:extLst>
                <a:ext uri="{FF2B5EF4-FFF2-40B4-BE49-F238E27FC236}">
                  <a16:creationId xmlns:a16="http://schemas.microsoft.com/office/drawing/2014/main" xmlns="" id="{E15DB6BE-515F-48E9-BC32-26DFAF9AF03C}"/>
                </a:ext>
              </a:extLst>
            </p:cNvPr>
            <p:cNvPicPr>
              <a:picLocks noChangeAspect="1"/>
            </p:cNvPicPr>
            <p:nvPr/>
          </p:nvPicPr>
          <p:blipFill>
            <a:blip r:embed="rId18">
              <a:clrChange>
                <a:clrFrom>
                  <a:srgbClr val="F1F1F2"/>
                </a:clrFrom>
                <a:clrTo>
                  <a:srgbClr val="F1F1F2">
                    <a:alpha val="0"/>
                  </a:srgbClr>
                </a:clrTo>
              </a:clrChange>
              <a:extLst>
                <a:ext uri="{28A0092B-C50C-407E-A947-70E740481C1C}">
                  <a14:useLocalDpi xmlns:a14="http://schemas.microsoft.com/office/drawing/2010/main" val="0"/>
                </a:ext>
              </a:extLst>
            </a:blip>
            <a:stretch>
              <a:fillRect/>
            </a:stretch>
          </p:blipFill>
          <p:spPr>
            <a:xfrm>
              <a:off x="14867133" y="20722672"/>
              <a:ext cx="581604" cy="1571905"/>
            </a:xfrm>
            <a:prstGeom prst="rect">
              <a:avLst/>
            </a:prstGeom>
          </p:spPr>
        </p:pic>
        <p:sp>
          <p:nvSpPr>
            <p:cNvPr id="165" name="Rectangle 164">
              <a:extLst>
                <a:ext uri="{FF2B5EF4-FFF2-40B4-BE49-F238E27FC236}">
                  <a16:creationId xmlns:a16="http://schemas.microsoft.com/office/drawing/2014/main" xmlns="" id="{9CD38E67-9051-4833-B386-85AADE48CE45}"/>
                </a:ext>
              </a:extLst>
            </p:cNvPr>
            <p:cNvSpPr/>
            <p:nvPr/>
          </p:nvSpPr>
          <p:spPr>
            <a:xfrm>
              <a:off x="15392660" y="20731282"/>
              <a:ext cx="2069982" cy="468399"/>
            </a:xfrm>
            <a:prstGeom prst="rect">
              <a:avLst/>
            </a:prstGeom>
          </p:spPr>
          <p:txBody>
            <a:bodyPr wrap="none">
              <a:spAutoFit/>
            </a:bodyPr>
            <a:lstStyle/>
            <a:p>
              <a:r>
                <a:rPr lang="en-US" sz="1800" dirty="0">
                  <a:solidFill>
                    <a:schemeClr val="tx1">
                      <a:lumMod val="75000"/>
                      <a:lumOff val="25000"/>
                    </a:schemeClr>
                  </a:solidFill>
                  <a:latin typeface="+mj-lt"/>
                </a:rPr>
                <a:t>No Recovery</a:t>
              </a:r>
            </a:p>
          </p:txBody>
        </p:sp>
        <p:sp>
          <p:nvSpPr>
            <p:cNvPr id="166" name="Rectangle 165">
              <a:extLst>
                <a:ext uri="{FF2B5EF4-FFF2-40B4-BE49-F238E27FC236}">
                  <a16:creationId xmlns:a16="http://schemas.microsoft.com/office/drawing/2014/main" xmlns="" id="{0A0E3F61-12CE-4502-85DF-E0311FF4A956}"/>
                </a:ext>
              </a:extLst>
            </p:cNvPr>
            <p:cNvSpPr/>
            <p:nvPr/>
          </p:nvSpPr>
          <p:spPr>
            <a:xfrm>
              <a:off x="15402119" y="21026645"/>
              <a:ext cx="2759163" cy="468399"/>
            </a:xfrm>
            <a:prstGeom prst="rect">
              <a:avLst/>
            </a:prstGeom>
          </p:spPr>
          <p:txBody>
            <a:bodyPr wrap="none">
              <a:spAutoFit/>
            </a:bodyPr>
            <a:lstStyle/>
            <a:p>
              <a:r>
                <a:rPr lang="en-US" sz="1800" dirty="0">
                  <a:solidFill>
                    <a:schemeClr val="tx1">
                      <a:lumMod val="75000"/>
                      <a:lumOff val="25000"/>
                    </a:schemeClr>
                  </a:solidFill>
                  <a:latin typeface="+mj-lt"/>
                </a:rPr>
                <a:t>Minimal Recovery</a:t>
              </a:r>
            </a:p>
          </p:txBody>
        </p:sp>
        <p:sp>
          <p:nvSpPr>
            <p:cNvPr id="167" name="Rectangle 166">
              <a:extLst>
                <a:ext uri="{FF2B5EF4-FFF2-40B4-BE49-F238E27FC236}">
                  <a16:creationId xmlns:a16="http://schemas.microsoft.com/office/drawing/2014/main" xmlns="" id="{9B8E20A0-7258-4EEF-9BA4-FB55FF3DE622}"/>
                </a:ext>
              </a:extLst>
            </p:cNvPr>
            <p:cNvSpPr/>
            <p:nvPr/>
          </p:nvSpPr>
          <p:spPr>
            <a:xfrm>
              <a:off x="15407511" y="21343080"/>
              <a:ext cx="3090539" cy="468399"/>
            </a:xfrm>
            <a:prstGeom prst="rect">
              <a:avLst/>
            </a:prstGeom>
          </p:spPr>
          <p:txBody>
            <a:bodyPr wrap="none">
              <a:spAutoFit/>
            </a:bodyPr>
            <a:lstStyle/>
            <a:p>
              <a:r>
                <a:rPr lang="en-US" sz="1800" dirty="0">
                  <a:solidFill>
                    <a:schemeClr val="tx1">
                      <a:lumMod val="75000"/>
                      <a:lumOff val="25000"/>
                    </a:schemeClr>
                  </a:solidFill>
                  <a:latin typeface="+mj-lt"/>
                </a:rPr>
                <a:t>Moderate Recovery</a:t>
              </a:r>
            </a:p>
          </p:txBody>
        </p:sp>
        <p:sp>
          <p:nvSpPr>
            <p:cNvPr id="168" name="Rectangle 167">
              <a:extLst>
                <a:ext uri="{FF2B5EF4-FFF2-40B4-BE49-F238E27FC236}">
                  <a16:creationId xmlns:a16="http://schemas.microsoft.com/office/drawing/2014/main" xmlns="" id="{C6E4A1F3-99FB-4338-8551-9EBEB1706634}"/>
                </a:ext>
              </a:extLst>
            </p:cNvPr>
            <p:cNvSpPr/>
            <p:nvPr/>
          </p:nvSpPr>
          <p:spPr>
            <a:xfrm>
              <a:off x="15396239" y="21632354"/>
              <a:ext cx="2295643" cy="468399"/>
            </a:xfrm>
            <a:prstGeom prst="rect">
              <a:avLst/>
            </a:prstGeom>
          </p:spPr>
          <p:txBody>
            <a:bodyPr wrap="none">
              <a:spAutoFit/>
            </a:bodyPr>
            <a:lstStyle/>
            <a:p>
              <a:r>
                <a:rPr lang="en-US" sz="1800" dirty="0">
                  <a:solidFill>
                    <a:schemeClr val="tx1">
                      <a:lumMod val="75000"/>
                      <a:lumOff val="25000"/>
                    </a:schemeClr>
                  </a:solidFill>
                  <a:latin typeface="+mj-lt"/>
                </a:rPr>
                <a:t>High Recovery</a:t>
              </a:r>
            </a:p>
          </p:txBody>
        </p:sp>
        <p:sp>
          <p:nvSpPr>
            <p:cNvPr id="169" name="Rectangle 168">
              <a:extLst>
                <a:ext uri="{FF2B5EF4-FFF2-40B4-BE49-F238E27FC236}">
                  <a16:creationId xmlns:a16="http://schemas.microsoft.com/office/drawing/2014/main" xmlns="" id="{E75444BD-DF0E-417E-AA2D-105138B99FEB}"/>
                </a:ext>
              </a:extLst>
            </p:cNvPr>
            <p:cNvSpPr/>
            <p:nvPr/>
          </p:nvSpPr>
          <p:spPr>
            <a:xfrm>
              <a:off x="15412929" y="21947867"/>
              <a:ext cx="2100477" cy="468399"/>
            </a:xfrm>
            <a:prstGeom prst="rect">
              <a:avLst/>
            </a:prstGeom>
          </p:spPr>
          <p:txBody>
            <a:bodyPr wrap="none">
              <a:spAutoFit/>
            </a:bodyPr>
            <a:lstStyle/>
            <a:p>
              <a:r>
                <a:rPr lang="en-US" sz="1800" dirty="0">
                  <a:solidFill>
                    <a:schemeClr val="tx1">
                      <a:lumMod val="75000"/>
                      <a:lumOff val="25000"/>
                    </a:schemeClr>
                  </a:solidFill>
                  <a:latin typeface="+mj-lt"/>
                </a:rPr>
                <a:t>Full Recovery</a:t>
              </a:r>
            </a:p>
          </p:txBody>
        </p:sp>
      </p:grpSp>
      <p:grpSp>
        <p:nvGrpSpPr>
          <p:cNvPr id="170" name="Group 169"/>
          <p:cNvGrpSpPr/>
          <p:nvPr/>
        </p:nvGrpSpPr>
        <p:grpSpPr>
          <a:xfrm>
            <a:off x="14004983" y="13440040"/>
            <a:ext cx="5333880" cy="7897860"/>
            <a:chOff x="2345414" y="20027688"/>
            <a:chExt cx="4759879" cy="8134627"/>
          </a:xfrm>
        </p:grpSpPr>
        <p:pic>
          <p:nvPicPr>
            <p:cNvPr id="171" name="Picture 170"/>
            <p:cNvPicPr>
              <a:picLocks noChangeAspect="1"/>
            </p:cNvPicPr>
            <p:nvPr/>
          </p:nvPicPr>
          <p:blipFill rotWithShape="1">
            <a:blip r:embed="rId20" cstate="print">
              <a:extLst>
                <a:ext uri="{28A0092B-C50C-407E-A947-70E740481C1C}">
                  <a14:useLocalDpi xmlns:a14="http://schemas.microsoft.com/office/drawing/2010/main" val="0"/>
                </a:ext>
              </a:extLst>
            </a:blip>
            <a:srcRect l="27411" t="5741" r="10062" b="11990"/>
            <a:stretch/>
          </p:blipFill>
          <p:spPr>
            <a:xfrm>
              <a:off x="2345414" y="20027688"/>
              <a:ext cx="4759879" cy="8134627"/>
            </a:xfrm>
            <a:prstGeom prst="rect">
              <a:avLst/>
            </a:prstGeom>
          </p:spPr>
        </p:pic>
        <p:pic>
          <p:nvPicPr>
            <p:cNvPr id="172" name="Picture 171"/>
            <p:cNvPicPr>
              <a:picLocks noChangeAspect="1"/>
            </p:cNvPicPr>
            <p:nvPr/>
          </p:nvPicPr>
          <p:blipFill>
            <a:blip r:embed="rId16"/>
            <a:stretch>
              <a:fillRect/>
            </a:stretch>
          </p:blipFill>
          <p:spPr>
            <a:xfrm>
              <a:off x="2490285" y="27651678"/>
              <a:ext cx="1924409" cy="353503"/>
            </a:xfrm>
            <a:prstGeom prst="rect">
              <a:avLst/>
            </a:prstGeom>
          </p:spPr>
        </p:pic>
      </p:grpSp>
      <p:grpSp>
        <p:nvGrpSpPr>
          <p:cNvPr id="173" name="Group 172"/>
          <p:cNvGrpSpPr/>
          <p:nvPr/>
        </p:nvGrpSpPr>
        <p:grpSpPr>
          <a:xfrm>
            <a:off x="20492258" y="13495597"/>
            <a:ext cx="5432610" cy="7786746"/>
            <a:chOff x="8769964" y="18849589"/>
            <a:chExt cx="4847984" cy="8020182"/>
          </a:xfrm>
        </p:grpSpPr>
        <p:pic>
          <p:nvPicPr>
            <p:cNvPr id="174" name="Picture 173"/>
            <p:cNvPicPr>
              <a:picLocks noChangeAspect="1"/>
            </p:cNvPicPr>
            <p:nvPr/>
          </p:nvPicPr>
          <p:blipFill rotWithShape="1">
            <a:blip r:embed="rId21" cstate="print">
              <a:extLst>
                <a:ext uri="{28A0092B-C50C-407E-A947-70E740481C1C}">
                  <a14:useLocalDpi xmlns:a14="http://schemas.microsoft.com/office/drawing/2010/main" val="0"/>
                </a:ext>
              </a:extLst>
            </a:blip>
            <a:srcRect l="27714" t="6221" r="9295" b="13377"/>
            <a:stretch/>
          </p:blipFill>
          <p:spPr>
            <a:xfrm>
              <a:off x="8769964" y="18849589"/>
              <a:ext cx="4847984" cy="8020182"/>
            </a:xfrm>
            <a:prstGeom prst="rect">
              <a:avLst/>
            </a:prstGeom>
          </p:spPr>
        </p:pic>
        <p:pic>
          <p:nvPicPr>
            <p:cNvPr id="175" name="Picture 174">
              <a:extLst>
                <a:ext uri="{FF2B5EF4-FFF2-40B4-BE49-F238E27FC236}">
                  <a16:creationId xmlns:a16="http://schemas.microsoft.com/office/drawing/2014/main" xmlns="" id="{EB131D7B-7E23-437E-B3FD-656C25E1CE4C}"/>
                </a:ext>
              </a:extLst>
            </p:cNvPr>
            <p:cNvPicPr>
              <a:picLocks noChangeAspect="1"/>
            </p:cNvPicPr>
            <p:nvPr/>
          </p:nvPicPr>
          <p:blipFill>
            <a:blip r:embed="rId16"/>
            <a:stretch>
              <a:fillRect/>
            </a:stretch>
          </p:blipFill>
          <p:spPr>
            <a:xfrm>
              <a:off x="8908540" y="26317251"/>
              <a:ext cx="1924409" cy="353503"/>
            </a:xfrm>
            <a:prstGeom prst="rect">
              <a:avLst/>
            </a:prstGeom>
          </p:spPr>
        </p:pic>
      </p:grpSp>
      <p:grpSp>
        <p:nvGrpSpPr>
          <p:cNvPr id="176" name="Group 175"/>
          <p:cNvGrpSpPr/>
          <p:nvPr/>
        </p:nvGrpSpPr>
        <p:grpSpPr>
          <a:xfrm>
            <a:off x="20798408" y="15866246"/>
            <a:ext cx="2782741" cy="1281908"/>
            <a:chOff x="8052615" y="20794345"/>
            <a:chExt cx="3342885" cy="1539946"/>
          </a:xfrm>
        </p:grpSpPr>
        <p:pic>
          <p:nvPicPr>
            <p:cNvPr id="177" name="Picture 17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052615" y="20830811"/>
              <a:ext cx="527162" cy="1443772"/>
            </a:xfrm>
            <a:prstGeom prst="rect">
              <a:avLst/>
            </a:prstGeom>
          </p:spPr>
        </p:pic>
        <p:sp>
          <p:nvSpPr>
            <p:cNvPr id="178" name="Rectangle 177"/>
            <p:cNvSpPr/>
            <p:nvPr/>
          </p:nvSpPr>
          <p:spPr>
            <a:xfrm>
              <a:off x="8516783" y="20794345"/>
              <a:ext cx="1897174" cy="443676"/>
            </a:xfrm>
            <a:prstGeom prst="rect">
              <a:avLst/>
            </a:prstGeom>
          </p:spPr>
          <p:txBody>
            <a:bodyPr wrap="none">
              <a:spAutoFit/>
            </a:bodyPr>
            <a:lstStyle/>
            <a:p>
              <a:r>
                <a:rPr lang="en-US" sz="1800" dirty="0">
                  <a:solidFill>
                    <a:schemeClr val="tx1">
                      <a:lumMod val="75000"/>
                      <a:lumOff val="25000"/>
                    </a:schemeClr>
                  </a:solidFill>
                  <a:latin typeface="+mj-lt"/>
                </a:rPr>
                <a:t>No Damage</a:t>
              </a:r>
            </a:p>
          </p:txBody>
        </p:sp>
        <p:sp>
          <p:nvSpPr>
            <p:cNvPr id="179" name="Rectangle 178"/>
            <p:cNvSpPr/>
            <p:nvPr/>
          </p:nvSpPr>
          <p:spPr>
            <a:xfrm>
              <a:off x="8526242" y="21089708"/>
              <a:ext cx="2549979" cy="443676"/>
            </a:xfrm>
            <a:prstGeom prst="rect">
              <a:avLst/>
            </a:prstGeom>
          </p:spPr>
          <p:txBody>
            <a:bodyPr wrap="none">
              <a:spAutoFit/>
            </a:bodyPr>
            <a:lstStyle/>
            <a:p>
              <a:r>
                <a:rPr lang="en-US" sz="1800" dirty="0">
                  <a:solidFill>
                    <a:schemeClr val="tx1">
                      <a:lumMod val="75000"/>
                      <a:lumOff val="25000"/>
                    </a:schemeClr>
                  </a:solidFill>
                  <a:latin typeface="+mj-lt"/>
                </a:rPr>
                <a:t>Minimal Damage</a:t>
              </a:r>
            </a:p>
          </p:txBody>
        </p:sp>
        <p:sp>
          <p:nvSpPr>
            <p:cNvPr id="180" name="Rectangle 179"/>
            <p:cNvSpPr/>
            <p:nvPr/>
          </p:nvSpPr>
          <p:spPr>
            <a:xfrm>
              <a:off x="8531636" y="21358018"/>
              <a:ext cx="2863864" cy="443676"/>
            </a:xfrm>
            <a:prstGeom prst="rect">
              <a:avLst/>
            </a:prstGeom>
          </p:spPr>
          <p:txBody>
            <a:bodyPr wrap="none">
              <a:spAutoFit/>
            </a:bodyPr>
            <a:lstStyle/>
            <a:p>
              <a:r>
                <a:rPr lang="en-US" sz="1800" dirty="0">
                  <a:solidFill>
                    <a:schemeClr val="tx1">
                      <a:lumMod val="75000"/>
                      <a:lumOff val="25000"/>
                    </a:schemeClr>
                  </a:solidFill>
                  <a:latin typeface="+mj-lt"/>
                </a:rPr>
                <a:t>Moderate Damage</a:t>
              </a:r>
            </a:p>
          </p:txBody>
        </p:sp>
        <p:sp>
          <p:nvSpPr>
            <p:cNvPr id="181" name="Rectangle 180"/>
            <p:cNvSpPr/>
            <p:nvPr/>
          </p:nvSpPr>
          <p:spPr>
            <a:xfrm>
              <a:off x="8520365" y="21623228"/>
              <a:ext cx="2110925" cy="443676"/>
            </a:xfrm>
            <a:prstGeom prst="rect">
              <a:avLst/>
            </a:prstGeom>
          </p:spPr>
          <p:txBody>
            <a:bodyPr wrap="none">
              <a:spAutoFit/>
            </a:bodyPr>
            <a:lstStyle/>
            <a:p>
              <a:r>
                <a:rPr lang="en-US" sz="1800" dirty="0">
                  <a:solidFill>
                    <a:schemeClr val="tx1">
                      <a:lumMod val="75000"/>
                      <a:lumOff val="25000"/>
                    </a:schemeClr>
                  </a:solidFill>
                  <a:latin typeface="+mj-lt"/>
                </a:rPr>
                <a:t>High Damage</a:t>
              </a:r>
            </a:p>
          </p:txBody>
        </p:sp>
        <p:sp>
          <p:nvSpPr>
            <p:cNvPr id="182" name="Rectangle 181"/>
            <p:cNvSpPr/>
            <p:nvPr/>
          </p:nvSpPr>
          <p:spPr>
            <a:xfrm>
              <a:off x="8537054" y="21890615"/>
              <a:ext cx="2428661" cy="443676"/>
            </a:xfrm>
            <a:prstGeom prst="rect">
              <a:avLst/>
            </a:prstGeom>
          </p:spPr>
          <p:txBody>
            <a:bodyPr wrap="none">
              <a:spAutoFit/>
            </a:bodyPr>
            <a:lstStyle/>
            <a:p>
              <a:r>
                <a:rPr lang="en-US" sz="1800" dirty="0">
                  <a:solidFill>
                    <a:schemeClr val="tx1">
                      <a:lumMod val="75000"/>
                      <a:lumOff val="25000"/>
                    </a:schemeClr>
                  </a:solidFill>
                  <a:latin typeface="+mj-lt"/>
                </a:rPr>
                <a:t>Severe Damage</a:t>
              </a:r>
            </a:p>
          </p:txBody>
        </p:sp>
      </p:grpSp>
      <p:sp>
        <p:nvSpPr>
          <p:cNvPr id="183" name="Rectangle 182"/>
          <p:cNvSpPr/>
          <p:nvPr/>
        </p:nvSpPr>
        <p:spPr>
          <a:xfrm>
            <a:off x="20687509" y="13929465"/>
            <a:ext cx="2993321" cy="1200329"/>
          </a:xfrm>
          <a:prstGeom prst="rect">
            <a:avLst/>
          </a:prstGeom>
        </p:spPr>
        <p:txBody>
          <a:bodyPr wrap="square">
            <a:spAutoFit/>
          </a:bodyPr>
          <a:lstStyle/>
          <a:p>
            <a:r>
              <a:rPr lang="en-US" sz="2400" b="1" dirty="0">
                <a:solidFill>
                  <a:schemeClr val="tx1">
                    <a:lumMod val="65000"/>
                    <a:lumOff val="35000"/>
                  </a:schemeClr>
                </a:solidFill>
                <a:latin typeface="+mj-lt"/>
                <a:cs typeface="Arial" panose="020B0604020202020204" pitchFamily="34" charset="0"/>
              </a:rPr>
              <a:t>Immediate Vegetation</a:t>
            </a:r>
          </a:p>
          <a:p>
            <a:r>
              <a:rPr lang="en-US" sz="2400" b="1" dirty="0">
                <a:solidFill>
                  <a:schemeClr val="tx1">
                    <a:lumMod val="65000"/>
                    <a:lumOff val="35000"/>
                  </a:schemeClr>
                </a:solidFill>
                <a:latin typeface="+mj-lt"/>
                <a:cs typeface="Arial" panose="020B0604020202020204" pitchFamily="34" charset="0"/>
              </a:rPr>
              <a:t>Damage</a:t>
            </a:r>
          </a:p>
        </p:txBody>
      </p:sp>
      <p:sp>
        <p:nvSpPr>
          <p:cNvPr id="184" name="Rectangle 183"/>
          <p:cNvSpPr/>
          <p:nvPr/>
        </p:nvSpPr>
        <p:spPr>
          <a:xfrm>
            <a:off x="14172154" y="13906055"/>
            <a:ext cx="2260737" cy="1200329"/>
          </a:xfrm>
          <a:prstGeom prst="rect">
            <a:avLst/>
          </a:prstGeom>
        </p:spPr>
        <p:txBody>
          <a:bodyPr wrap="square">
            <a:spAutoFit/>
          </a:bodyPr>
          <a:lstStyle/>
          <a:p>
            <a:r>
              <a:rPr lang="en-US" sz="2400" b="1" dirty="0">
                <a:solidFill>
                  <a:schemeClr val="tx1">
                    <a:lumMod val="65000"/>
                    <a:lumOff val="35000"/>
                  </a:schemeClr>
                </a:solidFill>
                <a:latin typeface="+mj-lt"/>
                <a:cs typeface="Arial" panose="020B0604020202020204" pitchFamily="34" charset="0"/>
              </a:rPr>
              <a:t>Initial</a:t>
            </a:r>
            <a:r>
              <a:rPr lang="en-US" sz="2400" dirty="0">
                <a:solidFill>
                  <a:schemeClr val="tx1">
                    <a:lumMod val="65000"/>
                    <a:lumOff val="35000"/>
                  </a:schemeClr>
                </a:solidFill>
                <a:latin typeface="+mj-lt"/>
                <a:cs typeface="Arial" panose="020B0604020202020204" pitchFamily="34" charset="0"/>
              </a:rPr>
              <a:t> </a:t>
            </a:r>
            <a:r>
              <a:rPr lang="en-US" sz="2400" b="1" dirty="0" smtClean="0">
                <a:solidFill>
                  <a:schemeClr val="tx1">
                    <a:lumMod val="65000"/>
                    <a:lumOff val="35000"/>
                  </a:schemeClr>
                </a:solidFill>
                <a:latin typeface="+mj-lt"/>
                <a:cs typeface="Arial" panose="020B0604020202020204" pitchFamily="34" charset="0"/>
              </a:rPr>
              <a:t>Vegetation</a:t>
            </a:r>
          </a:p>
          <a:p>
            <a:r>
              <a:rPr lang="en-US" sz="2400" b="1" dirty="0" smtClean="0">
                <a:solidFill>
                  <a:schemeClr val="tx1">
                    <a:lumMod val="65000"/>
                    <a:lumOff val="35000"/>
                  </a:schemeClr>
                </a:solidFill>
                <a:latin typeface="+mj-lt"/>
                <a:cs typeface="Arial" panose="020B0604020202020204" pitchFamily="34" charset="0"/>
              </a:rPr>
              <a:t>Cover</a:t>
            </a:r>
            <a:endParaRPr lang="en-US" sz="2400" b="1" dirty="0">
              <a:solidFill>
                <a:schemeClr val="tx1">
                  <a:lumMod val="65000"/>
                  <a:lumOff val="35000"/>
                </a:schemeClr>
              </a:solidFill>
              <a:latin typeface="+mj-lt"/>
              <a:cs typeface="Arial" panose="020B0604020202020204" pitchFamily="34" charset="0"/>
            </a:endParaRPr>
          </a:p>
        </p:txBody>
      </p:sp>
      <p:grpSp>
        <p:nvGrpSpPr>
          <p:cNvPr id="185" name="Group 184"/>
          <p:cNvGrpSpPr/>
          <p:nvPr/>
        </p:nvGrpSpPr>
        <p:grpSpPr>
          <a:xfrm>
            <a:off x="14266742" y="15549680"/>
            <a:ext cx="3198804" cy="776336"/>
            <a:chOff x="1660766" y="21154561"/>
            <a:chExt cx="3842699" cy="932606"/>
          </a:xfrm>
        </p:grpSpPr>
        <p:pic>
          <p:nvPicPr>
            <p:cNvPr id="186" name="Picture 185"/>
            <p:cNvPicPr>
              <a:picLocks noChangeAspect="1"/>
            </p:cNvPicPr>
            <p:nvPr/>
          </p:nvPicPr>
          <p:blipFill>
            <a:blip r:embed="rId2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660766" y="21154561"/>
              <a:ext cx="805862" cy="882610"/>
            </a:xfrm>
            <a:prstGeom prst="rect">
              <a:avLst/>
            </a:prstGeom>
          </p:spPr>
        </p:pic>
        <p:sp>
          <p:nvSpPr>
            <p:cNvPr id="187" name="Rectangle 186"/>
            <p:cNvSpPr/>
            <p:nvPr/>
          </p:nvSpPr>
          <p:spPr>
            <a:xfrm>
              <a:off x="2420074" y="21190840"/>
              <a:ext cx="3083391" cy="480649"/>
            </a:xfrm>
            <a:prstGeom prst="rect">
              <a:avLst/>
            </a:prstGeom>
          </p:spPr>
          <p:txBody>
            <a:bodyPr wrap="none">
              <a:spAutoFit/>
            </a:bodyPr>
            <a:lstStyle/>
            <a:p>
              <a:r>
                <a:rPr lang="en-US" sz="2000" dirty="0">
                  <a:solidFill>
                    <a:schemeClr val="tx1">
                      <a:lumMod val="75000"/>
                      <a:lumOff val="25000"/>
                    </a:schemeClr>
                  </a:solidFill>
                  <a:latin typeface="+mj-lt"/>
                </a:rPr>
                <a:t>Grasses and Shrubs</a:t>
              </a:r>
            </a:p>
          </p:txBody>
        </p:sp>
        <p:sp>
          <p:nvSpPr>
            <p:cNvPr id="188" name="Rectangle 187"/>
            <p:cNvSpPr/>
            <p:nvPr/>
          </p:nvSpPr>
          <p:spPr>
            <a:xfrm>
              <a:off x="2429533" y="21606518"/>
              <a:ext cx="1448493" cy="480649"/>
            </a:xfrm>
            <a:prstGeom prst="rect">
              <a:avLst/>
            </a:prstGeom>
          </p:spPr>
          <p:txBody>
            <a:bodyPr wrap="none">
              <a:spAutoFit/>
            </a:bodyPr>
            <a:lstStyle/>
            <a:p>
              <a:r>
                <a:rPr lang="en-US" sz="2000" dirty="0">
                  <a:solidFill>
                    <a:schemeClr val="tx1">
                      <a:lumMod val="75000"/>
                      <a:lumOff val="25000"/>
                    </a:schemeClr>
                  </a:solidFill>
                  <a:latin typeface="+mj-lt"/>
                </a:rPr>
                <a:t>Canopy</a:t>
              </a:r>
            </a:p>
          </p:txBody>
        </p:sp>
      </p:grpSp>
      <p:pic>
        <p:nvPicPr>
          <p:cNvPr id="189" name="Picture 188"/>
          <p:cNvPicPr>
            <a:picLocks noChangeAspect="1"/>
          </p:cNvPicPr>
          <p:nvPr/>
        </p:nvPicPr>
        <p:blipFill>
          <a:blip r:embed="rId19">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4134432" y="20077040"/>
            <a:ext cx="447778" cy="677126"/>
          </a:xfrm>
          <a:prstGeom prst="rect">
            <a:avLst/>
          </a:prstGeom>
        </p:spPr>
      </p:pic>
      <p:pic>
        <p:nvPicPr>
          <p:cNvPr id="190" name="Picture 189"/>
          <p:cNvPicPr>
            <a:picLocks noChangeAspect="1"/>
          </p:cNvPicPr>
          <p:nvPr/>
        </p:nvPicPr>
        <p:blipFill>
          <a:blip r:embed="rId19">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20629897" y="20063274"/>
            <a:ext cx="447778" cy="677126"/>
          </a:xfrm>
          <a:prstGeom prst="rect">
            <a:avLst/>
          </a:prstGeom>
        </p:spPr>
      </p:pic>
      <p:sp>
        <p:nvSpPr>
          <p:cNvPr id="3" name="Rectangle 2"/>
          <p:cNvSpPr/>
          <p:nvPr/>
        </p:nvSpPr>
        <p:spPr>
          <a:xfrm>
            <a:off x="13957311" y="13598834"/>
            <a:ext cx="5190596" cy="7715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20492258" y="13597978"/>
            <a:ext cx="5190596" cy="7715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13957311" y="21677629"/>
            <a:ext cx="5190596" cy="7715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20492258" y="21656527"/>
            <a:ext cx="5190596" cy="7715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p:cNvSpPr txBox="1"/>
          <p:nvPr/>
        </p:nvSpPr>
        <p:spPr>
          <a:xfrm>
            <a:off x="3466774" y="34713334"/>
            <a:ext cx="11354452" cy="795867"/>
          </a:xfrm>
          <a:prstGeom prst="rect">
            <a:avLst/>
          </a:prstGeom>
          <a:noFill/>
        </p:spPr>
        <p:txBody>
          <a:bodyPr wrap="square" rtlCol="0" anchor="ctr">
            <a:noAutofit/>
          </a:bodyPr>
          <a:lstStyle/>
          <a:p>
            <a:r>
              <a:rPr lang="en-US" sz="4000" dirty="0">
                <a:solidFill>
                  <a:schemeClr val="bg1"/>
                </a:solidFill>
                <a:latin typeface="+mj-lt"/>
              </a:rPr>
              <a:t>Miami Beach Urban Development II</a:t>
            </a:r>
          </a:p>
        </p:txBody>
      </p:sp>
    </p:spTree>
    <p:extLst>
      <p:ext uri="{BB962C8B-B14F-4D97-AF65-F5344CB8AC3E}">
        <p14:creationId xmlns:p14="http://schemas.microsoft.com/office/powerpoint/2010/main" val="188591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1942</TotalTime>
  <Words>594</Words>
  <Application>Microsoft Office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100</cp:revision>
  <dcterms:created xsi:type="dcterms:W3CDTF">2017-06-02T16:06:25Z</dcterms:created>
  <dcterms:modified xsi:type="dcterms:W3CDTF">2018-04-04T19:24:34Z</dcterms:modified>
</cp:coreProperties>
</file>