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Lst>
  <p:notesMasterIdLst>
    <p:notesMasterId r:id="rId19"/>
  </p:notesMasterIdLst>
  <p:sldIdLst>
    <p:sldId id="256" r:id="rId2"/>
    <p:sldId id="257" r:id="rId3"/>
    <p:sldId id="258" r:id="rId4"/>
    <p:sldId id="259" r:id="rId5"/>
    <p:sldId id="269" r:id="rId6"/>
    <p:sldId id="260" r:id="rId7"/>
    <p:sldId id="261" r:id="rId8"/>
    <p:sldId id="268" r:id="rId9"/>
    <p:sldId id="262" r:id="rId10"/>
    <p:sldId id="263" r:id="rId11"/>
    <p:sldId id="264" r:id="rId12"/>
    <p:sldId id="272" r:id="rId13"/>
    <p:sldId id="267" r:id="rId14"/>
    <p:sldId id="270" r:id="rId15"/>
    <p:sldId id="265" r:id="rId16"/>
    <p:sldId id="271" r:id="rId17"/>
    <p:sldId id="266" r:id="rId18"/>
  </p:sldIdLst>
  <p:sldSz cx="9144000" cy="5143500" type="screen16x9"/>
  <p:notesSz cx="6858000" cy="9144000"/>
  <p:embeddedFontLst>
    <p:embeddedFont>
      <p:font typeface="Calibri" panose="020F0502020204030204" pitchFamily="34" charset="0"/>
      <p:regular r:id="rId20"/>
      <p:bold r:id="rId21"/>
      <p:italic r:id="rId22"/>
      <p:boldItalic r:id="rId23"/>
    </p:embeddedFont>
    <p:embeddedFont>
      <p:font typeface="Century Gothic" panose="020B0502020202020204" pitchFamily="3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A055"/>
    <a:srgbClr val="DC7409"/>
    <a:srgbClr val="566393"/>
    <a:srgbClr val="75AA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834" autoAdjust="0"/>
  </p:normalViewPr>
  <p:slideViewPr>
    <p:cSldViewPr snapToGrid="0">
      <p:cViewPr varScale="1">
        <p:scale>
          <a:sx n="112" d="100"/>
          <a:sy n="112" d="100"/>
        </p:scale>
        <p:origin x="150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spater\Downloads\Landsat8.VS.InSitu_UPdated.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pater\Downloads\Landsat8.VS.InSitu_UPdated.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Landsat 8 Insitu</c:v>
          </c:tx>
          <c:spPr>
            <a:ln w="19050" cap="rnd">
              <a:noFill/>
              <a:round/>
            </a:ln>
            <a:effectLst/>
          </c:spPr>
          <c:marker>
            <c:symbol val="circle"/>
            <c:size val="3"/>
            <c:spPr>
              <a:solidFill>
                <a:schemeClr val="accent2">
                  <a:lumMod val="60000"/>
                  <a:lumOff val="40000"/>
                </a:schemeClr>
              </a:solidFill>
              <a:ln w="9525">
                <a:solidFill>
                  <a:schemeClr val="accent2">
                    <a:lumMod val="75000"/>
                  </a:schemeClr>
                </a:solidFill>
              </a:ln>
              <a:effectLst/>
            </c:spPr>
          </c:marker>
          <c:trendline>
            <c:spPr>
              <a:ln w="19050" cap="rnd">
                <a:solidFill>
                  <a:schemeClr val="accent2">
                    <a:lumMod val="60000"/>
                    <a:lumOff val="40000"/>
                  </a:schemeClr>
                </a:solidFill>
                <a:prstDash val="solid"/>
              </a:ln>
              <a:effectLst/>
            </c:spPr>
            <c:trendlineType val="linear"/>
            <c:forward val="10"/>
            <c:dispRSqr val="0"/>
            <c:dispEq val="0"/>
          </c:trendline>
          <c:xVal>
            <c:numRef>
              <c:f>Landsat_Sentinel!$B$2:$B$197</c:f>
              <c:numCache>
                <c:formatCode>General</c:formatCode>
                <c:ptCount val="196"/>
                <c:pt idx="0">
                  <c:v>7.1</c:v>
                </c:pt>
                <c:pt idx="1">
                  <c:v>24</c:v>
                </c:pt>
                <c:pt idx="2">
                  <c:v>8.9</c:v>
                </c:pt>
                <c:pt idx="3">
                  <c:v>4.5</c:v>
                </c:pt>
                <c:pt idx="4">
                  <c:v>2.4</c:v>
                </c:pt>
                <c:pt idx="5">
                  <c:v>4.7</c:v>
                </c:pt>
                <c:pt idx="6">
                  <c:v>3.6</c:v>
                </c:pt>
                <c:pt idx="7">
                  <c:v>1.6</c:v>
                </c:pt>
                <c:pt idx="8">
                  <c:v>7.5</c:v>
                </c:pt>
                <c:pt idx="9">
                  <c:v>5.8</c:v>
                </c:pt>
                <c:pt idx="10">
                  <c:v>4.2</c:v>
                </c:pt>
                <c:pt idx="11">
                  <c:v>2.2999999999999998</c:v>
                </c:pt>
                <c:pt idx="12">
                  <c:v>4.5999999999999996</c:v>
                </c:pt>
                <c:pt idx="13">
                  <c:v>5</c:v>
                </c:pt>
                <c:pt idx="14">
                  <c:v>3.4</c:v>
                </c:pt>
                <c:pt idx="15">
                  <c:v>3.8</c:v>
                </c:pt>
                <c:pt idx="16">
                  <c:v>11.6</c:v>
                </c:pt>
                <c:pt idx="17">
                  <c:v>3.7</c:v>
                </c:pt>
                <c:pt idx="18">
                  <c:v>2</c:v>
                </c:pt>
                <c:pt idx="19">
                  <c:v>7</c:v>
                </c:pt>
                <c:pt idx="20">
                  <c:v>10.199999999999999</c:v>
                </c:pt>
                <c:pt idx="21">
                  <c:v>1.6</c:v>
                </c:pt>
                <c:pt idx="22">
                  <c:v>7.4</c:v>
                </c:pt>
                <c:pt idx="23">
                  <c:v>5.7</c:v>
                </c:pt>
                <c:pt idx="24">
                  <c:v>5.5</c:v>
                </c:pt>
                <c:pt idx="25">
                  <c:v>6.5</c:v>
                </c:pt>
                <c:pt idx="26">
                  <c:v>2.2999999999999998</c:v>
                </c:pt>
                <c:pt idx="27">
                  <c:v>2.2999999999999998</c:v>
                </c:pt>
                <c:pt idx="28">
                  <c:v>6.1</c:v>
                </c:pt>
                <c:pt idx="29">
                  <c:v>10.3</c:v>
                </c:pt>
                <c:pt idx="30">
                  <c:v>7.8</c:v>
                </c:pt>
                <c:pt idx="31">
                  <c:v>10.4</c:v>
                </c:pt>
                <c:pt idx="32">
                  <c:v>4.5</c:v>
                </c:pt>
                <c:pt idx="33">
                  <c:v>1.7</c:v>
                </c:pt>
                <c:pt idx="34">
                  <c:v>1.3</c:v>
                </c:pt>
                <c:pt idx="35">
                  <c:v>2.5</c:v>
                </c:pt>
                <c:pt idx="36">
                  <c:v>5.2</c:v>
                </c:pt>
                <c:pt idx="37">
                  <c:v>3.4</c:v>
                </c:pt>
                <c:pt idx="38">
                  <c:v>13.9</c:v>
                </c:pt>
                <c:pt idx="39">
                  <c:v>2.2999999999999998</c:v>
                </c:pt>
                <c:pt idx="40">
                  <c:v>3.3</c:v>
                </c:pt>
                <c:pt idx="41">
                  <c:v>11.1</c:v>
                </c:pt>
                <c:pt idx="42">
                  <c:v>4.8</c:v>
                </c:pt>
                <c:pt idx="43">
                  <c:v>14.5</c:v>
                </c:pt>
                <c:pt idx="44">
                  <c:v>5.8</c:v>
                </c:pt>
                <c:pt idx="45">
                  <c:v>7.2</c:v>
                </c:pt>
                <c:pt idx="46">
                  <c:v>2</c:v>
                </c:pt>
                <c:pt idx="47">
                  <c:v>2</c:v>
                </c:pt>
                <c:pt idx="48">
                  <c:v>2.9</c:v>
                </c:pt>
                <c:pt idx="49">
                  <c:v>1.8</c:v>
                </c:pt>
                <c:pt idx="50">
                  <c:v>8.6</c:v>
                </c:pt>
                <c:pt idx="51">
                  <c:v>81</c:v>
                </c:pt>
                <c:pt idx="53">
                  <c:v>45</c:v>
                </c:pt>
                <c:pt idx="54">
                  <c:v>35</c:v>
                </c:pt>
                <c:pt idx="55">
                  <c:v>32</c:v>
                </c:pt>
                <c:pt idx="56">
                  <c:v>38</c:v>
                </c:pt>
                <c:pt idx="57">
                  <c:v>38</c:v>
                </c:pt>
                <c:pt idx="58">
                  <c:v>36</c:v>
                </c:pt>
                <c:pt idx="59">
                  <c:v>10</c:v>
                </c:pt>
                <c:pt idx="60">
                  <c:v>12.5</c:v>
                </c:pt>
                <c:pt idx="61">
                  <c:v>11.7</c:v>
                </c:pt>
                <c:pt idx="62">
                  <c:v>10.7</c:v>
                </c:pt>
                <c:pt idx="63">
                  <c:v>5.2</c:v>
                </c:pt>
                <c:pt idx="64">
                  <c:v>3.7</c:v>
                </c:pt>
                <c:pt idx="65">
                  <c:v>5.4</c:v>
                </c:pt>
                <c:pt idx="66">
                  <c:v>2.4</c:v>
                </c:pt>
                <c:pt idx="67">
                  <c:v>13.8</c:v>
                </c:pt>
                <c:pt idx="68">
                  <c:v>14.8</c:v>
                </c:pt>
                <c:pt idx="69">
                  <c:v>4.7</c:v>
                </c:pt>
                <c:pt idx="70">
                  <c:v>2.1</c:v>
                </c:pt>
                <c:pt idx="71">
                  <c:v>3</c:v>
                </c:pt>
                <c:pt idx="72">
                  <c:v>5</c:v>
                </c:pt>
                <c:pt idx="73">
                  <c:v>6.6</c:v>
                </c:pt>
                <c:pt idx="74">
                  <c:v>12</c:v>
                </c:pt>
                <c:pt idx="75">
                  <c:v>17</c:v>
                </c:pt>
                <c:pt idx="76">
                  <c:v>8.6999999999999993</c:v>
                </c:pt>
                <c:pt idx="77">
                  <c:v>5.5</c:v>
                </c:pt>
                <c:pt idx="78">
                  <c:v>3.2</c:v>
                </c:pt>
                <c:pt idx="79">
                  <c:v>5.9</c:v>
                </c:pt>
                <c:pt idx="80">
                  <c:v>12</c:v>
                </c:pt>
                <c:pt idx="81">
                  <c:v>73</c:v>
                </c:pt>
                <c:pt idx="82">
                  <c:v>16</c:v>
                </c:pt>
                <c:pt idx="83">
                  <c:v>11</c:v>
                </c:pt>
                <c:pt idx="84">
                  <c:v>20</c:v>
                </c:pt>
                <c:pt idx="85">
                  <c:v>13</c:v>
                </c:pt>
                <c:pt idx="86">
                  <c:v>6.6</c:v>
                </c:pt>
                <c:pt idx="87">
                  <c:v>6.1</c:v>
                </c:pt>
                <c:pt idx="88">
                  <c:v>15</c:v>
                </c:pt>
                <c:pt idx="89">
                  <c:v>11</c:v>
                </c:pt>
                <c:pt idx="90">
                  <c:v>21</c:v>
                </c:pt>
                <c:pt idx="91">
                  <c:v>3.8</c:v>
                </c:pt>
                <c:pt idx="92">
                  <c:v>17</c:v>
                </c:pt>
                <c:pt idx="93">
                  <c:v>5</c:v>
                </c:pt>
                <c:pt idx="94">
                  <c:v>8.1999999999999993</c:v>
                </c:pt>
                <c:pt idx="95">
                  <c:v>8.3000000000000007</c:v>
                </c:pt>
                <c:pt idx="96">
                  <c:v>7.1</c:v>
                </c:pt>
                <c:pt idx="97">
                  <c:v>8.6999999999999993</c:v>
                </c:pt>
                <c:pt idx="98">
                  <c:v>14</c:v>
                </c:pt>
                <c:pt idx="99">
                  <c:v>11</c:v>
                </c:pt>
                <c:pt idx="100">
                  <c:v>5.3</c:v>
                </c:pt>
                <c:pt idx="101">
                  <c:v>3.4</c:v>
                </c:pt>
                <c:pt idx="102">
                  <c:v>5.5</c:v>
                </c:pt>
                <c:pt idx="103">
                  <c:v>30.9</c:v>
                </c:pt>
                <c:pt idx="104">
                  <c:v>8.6999999999999993</c:v>
                </c:pt>
                <c:pt idx="105">
                  <c:v>11.8</c:v>
                </c:pt>
                <c:pt idx="106">
                  <c:v>11.8</c:v>
                </c:pt>
                <c:pt idx="107">
                  <c:v>7.4</c:v>
                </c:pt>
                <c:pt idx="108">
                  <c:v>11.2</c:v>
                </c:pt>
                <c:pt idx="109">
                  <c:v>8.9</c:v>
                </c:pt>
                <c:pt idx="110">
                  <c:v>7.4</c:v>
                </c:pt>
                <c:pt idx="111">
                  <c:v>4</c:v>
                </c:pt>
                <c:pt idx="112">
                  <c:v>4.0999999999999996</c:v>
                </c:pt>
                <c:pt idx="113">
                  <c:v>6.4</c:v>
                </c:pt>
                <c:pt idx="114">
                  <c:v>5.2</c:v>
                </c:pt>
                <c:pt idx="115">
                  <c:v>1.9</c:v>
                </c:pt>
                <c:pt idx="116">
                  <c:v>2.5</c:v>
                </c:pt>
                <c:pt idx="117">
                  <c:v>23.3</c:v>
                </c:pt>
                <c:pt idx="118">
                  <c:v>26.5</c:v>
                </c:pt>
                <c:pt idx="119">
                  <c:v>8.9</c:v>
                </c:pt>
                <c:pt idx="120">
                  <c:v>11.9</c:v>
                </c:pt>
                <c:pt idx="121">
                  <c:v>7.2</c:v>
                </c:pt>
                <c:pt idx="122">
                  <c:v>8.5</c:v>
                </c:pt>
                <c:pt idx="123">
                  <c:v>5.6</c:v>
                </c:pt>
                <c:pt idx="124">
                  <c:v>5.3</c:v>
                </c:pt>
                <c:pt idx="125">
                  <c:v>15.5</c:v>
                </c:pt>
                <c:pt idx="126">
                  <c:v>7.2</c:v>
                </c:pt>
                <c:pt idx="127">
                  <c:v>9.3000000000000007</c:v>
                </c:pt>
                <c:pt idx="128">
                  <c:v>7.7</c:v>
                </c:pt>
                <c:pt idx="129">
                  <c:v>7.9</c:v>
                </c:pt>
                <c:pt idx="130">
                  <c:v>10.3</c:v>
                </c:pt>
                <c:pt idx="131">
                  <c:v>6.1</c:v>
                </c:pt>
                <c:pt idx="132">
                  <c:v>6.1</c:v>
                </c:pt>
                <c:pt idx="133">
                  <c:v>2.9</c:v>
                </c:pt>
                <c:pt idx="134">
                  <c:v>0.6</c:v>
                </c:pt>
                <c:pt idx="135">
                  <c:v>1.4</c:v>
                </c:pt>
                <c:pt idx="136">
                  <c:v>0.1</c:v>
                </c:pt>
                <c:pt idx="137">
                  <c:v>17.899999999999999</c:v>
                </c:pt>
                <c:pt idx="138">
                  <c:v>5.6</c:v>
                </c:pt>
                <c:pt idx="139">
                  <c:v>9.9</c:v>
                </c:pt>
                <c:pt idx="140">
                  <c:v>10.1</c:v>
                </c:pt>
                <c:pt idx="141">
                  <c:v>8.6999999999999993</c:v>
                </c:pt>
                <c:pt idx="142">
                  <c:v>15.8</c:v>
                </c:pt>
                <c:pt idx="143">
                  <c:v>6.8</c:v>
                </c:pt>
                <c:pt idx="144">
                  <c:v>7.1</c:v>
                </c:pt>
                <c:pt idx="145">
                  <c:v>6.4</c:v>
                </c:pt>
                <c:pt idx="146">
                  <c:v>16.2</c:v>
                </c:pt>
                <c:pt idx="147">
                  <c:v>11.5</c:v>
                </c:pt>
                <c:pt idx="148">
                  <c:v>9</c:v>
                </c:pt>
                <c:pt idx="149">
                  <c:v>12.6</c:v>
                </c:pt>
                <c:pt idx="150">
                  <c:v>8.4</c:v>
                </c:pt>
                <c:pt idx="151">
                  <c:v>5.5</c:v>
                </c:pt>
                <c:pt idx="152">
                  <c:v>5.6</c:v>
                </c:pt>
                <c:pt idx="153">
                  <c:v>8</c:v>
                </c:pt>
                <c:pt idx="154">
                  <c:v>9.3000000000000007</c:v>
                </c:pt>
                <c:pt idx="155">
                  <c:v>9.3000000000000007</c:v>
                </c:pt>
                <c:pt idx="157">
                  <c:v>25.6</c:v>
                </c:pt>
                <c:pt idx="158">
                  <c:v>7</c:v>
                </c:pt>
                <c:pt idx="159">
                  <c:v>14</c:v>
                </c:pt>
                <c:pt idx="160">
                  <c:v>15</c:v>
                </c:pt>
                <c:pt idx="161">
                  <c:v>16</c:v>
                </c:pt>
                <c:pt idx="162">
                  <c:v>21</c:v>
                </c:pt>
                <c:pt idx="163">
                  <c:v>26</c:v>
                </c:pt>
                <c:pt idx="164">
                  <c:v>21</c:v>
                </c:pt>
                <c:pt idx="165">
                  <c:v>12</c:v>
                </c:pt>
                <c:pt idx="166">
                  <c:v>18</c:v>
                </c:pt>
                <c:pt idx="167">
                  <c:v>30</c:v>
                </c:pt>
                <c:pt idx="168">
                  <c:v>51</c:v>
                </c:pt>
                <c:pt idx="169">
                  <c:v>39</c:v>
                </c:pt>
                <c:pt idx="170">
                  <c:v>19</c:v>
                </c:pt>
                <c:pt idx="171">
                  <c:v>23</c:v>
                </c:pt>
                <c:pt idx="172">
                  <c:v>11</c:v>
                </c:pt>
                <c:pt idx="173">
                  <c:v>14</c:v>
                </c:pt>
                <c:pt idx="174">
                  <c:v>21</c:v>
                </c:pt>
                <c:pt idx="175">
                  <c:v>15.3</c:v>
                </c:pt>
                <c:pt idx="176">
                  <c:v>16</c:v>
                </c:pt>
                <c:pt idx="178">
                  <c:v>29.7</c:v>
                </c:pt>
                <c:pt idx="179">
                  <c:v>9.6</c:v>
                </c:pt>
                <c:pt idx="180">
                  <c:v>15.4</c:v>
                </c:pt>
                <c:pt idx="181">
                  <c:v>5.2</c:v>
                </c:pt>
                <c:pt idx="182">
                  <c:v>1.5</c:v>
                </c:pt>
                <c:pt idx="183">
                  <c:v>3.2</c:v>
                </c:pt>
                <c:pt idx="185">
                  <c:v>29.8</c:v>
                </c:pt>
                <c:pt idx="186">
                  <c:v>11.6</c:v>
                </c:pt>
                <c:pt idx="187">
                  <c:v>17.2</c:v>
                </c:pt>
                <c:pt idx="188">
                  <c:v>15.4</c:v>
                </c:pt>
                <c:pt idx="189">
                  <c:v>5.6</c:v>
                </c:pt>
                <c:pt idx="190">
                  <c:v>1.9</c:v>
                </c:pt>
                <c:pt idx="191">
                  <c:v>2.2999999999999998</c:v>
                </c:pt>
                <c:pt idx="192">
                  <c:v>1.7</c:v>
                </c:pt>
                <c:pt idx="193">
                  <c:v>1.6</c:v>
                </c:pt>
                <c:pt idx="194">
                  <c:v>2.4</c:v>
                </c:pt>
                <c:pt idx="195">
                  <c:v>25.8</c:v>
                </c:pt>
              </c:numCache>
            </c:numRef>
          </c:xVal>
          <c:yVal>
            <c:numRef>
              <c:f>Landsat_Sentinel!$C$2:$C$197</c:f>
              <c:numCache>
                <c:formatCode>General</c:formatCode>
                <c:ptCount val="196"/>
                <c:pt idx="0">
                  <c:v>8.7695894239999994</c:v>
                </c:pt>
                <c:pt idx="1">
                  <c:v>9.9205627439999997</c:v>
                </c:pt>
                <c:pt idx="2">
                  <c:v>6.3194961550000004</c:v>
                </c:pt>
                <c:pt idx="3">
                  <c:v>3.6164538409999998</c:v>
                </c:pt>
                <c:pt idx="4">
                  <c:v>2.4396295549999998</c:v>
                </c:pt>
                <c:pt idx="5">
                  <c:v>2.729246378</c:v>
                </c:pt>
                <c:pt idx="6">
                  <c:v>3.877486706</c:v>
                </c:pt>
                <c:pt idx="7">
                  <c:v>1.381240249</c:v>
                </c:pt>
                <c:pt idx="8">
                  <c:v>4.1247389170000002</c:v>
                </c:pt>
                <c:pt idx="9">
                  <c:v>5.131363511</c:v>
                </c:pt>
                <c:pt idx="10">
                  <c:v>2.3599910140000002</c:v>
                </c:pt>
                <c:pt idx="11">
                  <c:v>1.782999073</c:v>
                </c:pt>
                <c:pt idx="12">
                  <c:v>1.399301608</c:v>
                </c:pt>
                <c:pt idx="13">
                  <c:v>2.2226583959999999</c:v>
                </c:pt>
                <c:pt idx="14">
                  <c:v>1.5896898100000001</c:v>
                </c:pt>
                <c:pt idx="15">
                  <c:v>1.661368489</c:v>
                </c:pt>
                <c:pt idx="16">
                  <c:v>6.9988862249999997</c:v>
                </c:pt>
                <c:pt idx="17">
                  <c:v>2.4127612909999998</c:v>
                </c:pt>
                <c:pt idx="18">
                  <c:v>1.35646551</c:v>
                </c:pt>
                <c:pt idx="19">
                  <c:v>5.3220894809999999</c:v>
                </c:pt>
                <c:pt idx="20">
                  <c:v>2.8951085509999999</c:v>
                </c:pt>
                <c:pt idx="21">
                  <c:v>3.8173586020000001</c:v>
                </c:pt>
                <c:pt idx="22">
                  <c:v>4.151815891</c:v>
                </c:pt>
                <c:pt idx="23">
                  <c:v>5.2121021750000001</c:v>
                </c:pt>
                <c:pt idx="24">
                  <c:v>4.3702576960000004</c:v>
                </c:pt>
                <c:pt idx="25">
                  <c:v>2.7248127019999999</c:v>
                </c:pt>
                <c:pt idx="26">
                  <c:v>1.897563398</c:v>
                </c:pt>
                <c:pt idx="27">
                  <c:v>1.9409266709999999</c:v>
                </c:pt>
                <c:pt idx="28">
                  <c:v>2.0719298720000001</c:v>
                </c:pt>
                <c:pt idx="29">
                  <c:v>6.8428556199999999</c:v>
                </c:pt>
                <c:pt idx="30">
                  <c:v>9.3826012609999996</c:v>
                </c:pt>
                <c:pt idx="31">
                  <c:v>9.0142860410000001</c:v>
                </c:pt>
                <c:pt idx="32">
                  <c:v>2.5833637710000001</c:v>
                </c:pt>
                <c:pt idx="33">
                  <c:v>4.5592942240000003</c:v>
                </c:pt>
                <c:pt idx="34">
                  <c:v>0.51795414100000003</c:v>
                </c:pt>
                <c:pt idx="35">
                  <c:v>1.32420969</c:v>
                </c:pt>
                <c:pt idx="36">
                  <c:v>4.0323244980000004</c:v>
                </c:pt>
                <c:pt idx="37">
                  <c:v>2.1109774109999999</c:v>
                </c:pt>
                <c:pt idx="38">
                  <c:v>3.528487444</c:v>
                </c:pt>
                <c:pt idx="39">
                  <c:v>1.686366166</c:v>
                </c:pt>
                <c:pt idx="40">
                  <c:v>4.5609650610000001</c:v>
                </c:pt>
                <c:pt idx="41">
                  <c:v>19.290865780000001</c:v>
                </c:pt>
                <c:pt idx="42">
                  <c:v>1.7924823160000001</c:v>
                </c:pt>
                <c:pt idx="43">
                  <c:v>2.8247825500000001</c:v>
                </c:pt>
                <c:pt idx="44">
                  <c:v>1.4244004690000001</c:v>
                </c:pt>
                <c:pt idx="45">
                  <c:v>3.529474258</c:v>
                </c:pt>
                <c:pt idx="46">
                  <c:v>5.3236937519999996</c:v>
                </c:pt>
                <c:pt idx="47">
                  <c:v>2.1377148629999998</c:v>
                </c:pt>
                <c:pt idx="48">
                  <c:v>0.86577718000000004</c:v>
                </c:pt>
                <c:pt idx="49">
                  <c:v>0.954706371</c:v>
                </c:pt>
                <c:pt idx="50">
                  <c:v>7.1181075429999998</c:v>
                </c:pt>
                <c:pt idx="51">
                  <c:v>75.588562010000004</c:v>
                </c:pt>
                <c:pt idx="53">
                  <c:v>18.44106197</c:v>
                </c:pt>
                <c:pt idx="54">
                  <c:v>13.06958485</c:v>
                </c:pt>
                <c:pt idx="55">
                  <c:v>13.45740294</c:v>
                </c:pt>
                <c:pt idx="56">
                  <c:v>36.462178039999998</c:v>
                </c:pt>
                <c:pt idx="57">
                  <c:v>15.494108199999999</c:v>
                </c:pt>
                <c:pt idx="58">
                  <c:v>17.334487599999999</c:v>
                </c:pt>
                <c:pt idx="59">
                  <c:v>7.88958168</c:v>
                </c:pt>
                <c:pt idx="60">
                  <c:v>11.8790133</c:v>
                </c:pt>
                <c:pt idx="61">
                  <c:v>9.4656033300000004</c:v>
                </c:pt>
                <c:pt idx="62">
                  <c:v>8.0670642739999998</c:v>
                </c:pt>
                <c:pt idx="63">
                  <c:v>8.6516822760000007</c:v>
                </c:pt>
                <c:pt idx="64">
                  <c:v>6.2556941210000003</c:v>
                </c:pt>
                <c:pt idx="65">
                  <c:v>9.0660924909999991</c:v>
                </c:pt>
                <c:pt idx="66">
                  <c:v>6.3754543010000004</c:v>
                </c:pt>
                <c:pt idx="67">
                  <c:v>15.87493621</c:v>
                </c:pt>
                <c:pt idx="68">
                  <c:v>9.8170451659999998</c:v>
                </c:pt>
                <c:pt idx="69">
                  <c:v>5.4549904659999999</c:v>
                </c:pt>
                <c:pt idx="70">
                  <c:v>3.262869067</c:v>
                </c:pt>
                <c:pt idx="71">
                  <c:v>4.1745094229999999</c:v>
                </c:pt>
                <c:pt idx="72">
                  <c:v>9.2813067440000001</c:v>
                </c:pt>
                <c:pt idx="73">
                  <c:v>11.6067518</c:v>
                </c:pt>
                <c:pt idx="74">
                  <c:v>10.18173992</c:v>
                </c:pt>
                <c:pt idx="75">
                  <c:v>11.406410940000001</c:v>
                </c:pt>
                <c:pt idx="76">
                  <c:v>9.4924409789999995</c:v>
                </c:pt>
                <c:pt idx="77">
                  <c:v>5.3725153450000001</c:v>
                </c:pt>
                <c:pt idx="78">
                  <c:v>4.2945996839999996</c:v>
                </c:pt>
                <c:pt idx="79">
                  <c:v>5.7973556750000004</c:v>
                </c:pt>
                <c:pt idx="80">
                  <c:v>10.360447130000001</c:v>
                </c:pt>
                <c:pt idx="81">
                  <c:v>41.36875714</c:v>
                </c:pt>
                <c:pt idx="82">
                  <c:v>6.9927545789999996</c:v>
                </c:pt>
                <c:pt idx="83">
                  <c:v>9.1572796499999995</c:v>
                </c:pt>
                <c:pt idx="84">
                  <c:v>11.39876967</c:v>
                </c:pt>
                <c:pt idx="85">
                  <c:v>11.495326779999999</c:v>
                </c:pt>
                <c:pt idx="86">
                  <c:v>6.7814811979999998</c:v>
                </c:pt>
                <c:pt idx="87">
                  <c:v>5.0606146599999997</c:v>
                </c:pt>
                <c:pt idx="88">
                  <c:v>8.1918225240000009</c:v>
                </c:pt>
                <c:pt idx="89">
                  <c:v>3.7319284079999999</c:v>
                </c:pt>
                <c:pt idx="90">
                  <c:v>8.1201356560000004</c:v>
                </c:pt>
                <c:pt idx="91">
                  <c:v>4.92226389</c:v>
                </c:pt>
                <c:pt idx="92">
                  <c:v>17.520252750000001</c:v>
                </c:pt>
                <c:pt idx="93">
                  <c:v>4.8990171819999997</c:v>
                </c:pt>
                <c:pt idx="94">
                  <c:v>5.9927463530000002</c:v>
                </c:pt>
                <c:pt idx="95">
                  <c:v>4.8374768599999998</c:v>
                </c:pt>
                <c:pt idx="96">
                  <c:v>6.3719770909999998</c:v>
                </c:pt>
                <c:pt idx="97">
                  <c:v>5.594998157</c:v>
                </c:pt>
                <c:pt idx="98">
                  <c:v>8.1715463699999997</c:v>
                </c:pt>
                <c:pt idx="99">
                  <c:v>6.8415221920000002</c:v>
                </c:pt>
                <c:pt idx="100">
                  <c:v>4.7518515539999999</c:v>
                </c:pt>
                <c:pt idx="101">
                  <c:v>3.1662213189999999</c:v>
                </c:pt>
                <c:pt idx="102">
                  <c:v>6.1778149730000003</c:v>
                </c:pt>
                <c:pt idx="103">
                  <c:v>27.852811209999999</c:v>
                </c:pt>
                <c:pt idx="104">
                  <c:v>6.2246910140000002</c:v>
                </c:pt>
                <c:pt idx="105">
                  <c:v>5.4428298269999997</c:v>
                </c:pt>
                <c:pt idx="106">
                  <c:v>6.5763611790000001</c:v>
                </c:pt>
                <c:pt idx="107">
                  <c:v>5.8215470309999997</c:v>
                </c:pt>
                <c:pt idx="108">
                  <c:v>9.2845090159999994</c:v>
                </c:pt>
                <c:pt idx="109">
                  <c:v>5.4901195999999999</c:v>
                </c:pt>
                <c:pt idx="110">
                  <c:v>4.5885093579999996</c:v>
                </c:pt>
                <c:pt idx="111">
                  <c:v>4.805065301</c:v>
                </c:pt>
                <c:pt idx="112">
                  <c:v>3.252717257</c:v>
                </c:pt>
                <c:pt idx="113">
                  <c:v>4.8346118669999996</c:v>
                </c:pt>
                <c:pt idx="114">
                  <c:v>2.867015812</c:v>
                </c:pt>
                <c:pt idx="115">
                  <c:v>2.3245758599999999</c:v>
                </c:pt>
                <c:pt idx="116">
                  <c:v>3.22847544</c:v>
                </c:pt>
                <c:pt idx="117">
                  <c:v>29.679496660000002</c:v>
                </c:pt>
                <c:pt idx="118">
                  <c:v>17.171551010000002</c:v>
                </c:pt>
                <c:pt idx="119">
                  <c:v>8.1335310459999999</c:v>
                </c:pt>
                <c:pt idx="120">
                  <c:v>10.418509009999999</c:v>
                </c:pt>
                <c:pt idx="121">
                  <c:v>5.212173473</c:v>
                </c:pt>
                <c:pt idx="122">
                  <c:v>7.566149062</c:v>
                </c:pt>
                <c:pt idx="123">
                  <c:v>4.454592055</c:v>
                </c:pt>
                <c:pt idx="124">
                  <c:v>5.6590741180000004</c:v>
                </c:pt>
                <c:pt idx="125">
                  <c:v>25.14891867</c:v>
                </c:pt>
                <c:pt idx="126">
                  <c:v>8.2635735570000008</c:v>
                </c:pt>
                <c:pt idx="127">
                  <c:v>6.1852672499999999</c:v>
                </c:pt>
                <c:pt idx="128">
                  <c:v>6.7279943940000004</c:v>
                </c:pt>
                <c:pt idx="129">
                  <c:v>5.8792075319999997</c:v>
                </c:pt>
                <c:pt idx="130">
                  <c:v>6.9021524149999998</c:v>
                </c:pt>
                <c:pt idx="131">
                  <c:v>5.2328508380000001</c:v>
                </c:pt>
                <c:pt idx="132">
                  <c:v>6.3822681809999997</c:v>
                </c:pt>
                <c:pt idx="133">
                  <c:v>4.4730506969999997</c:v>
                </c:pt>
                <c:pt idx="134">
                  <c:v>4.5174194969999997</c:v>
                </c:pt>
                <c:pt idx="135">
                  <c:v>2.5345984239999999</c:v>
                </c:pt>
                <c:pt idx="136">
                  <c:v>2.1108425560000001</c:v>
                </c:pt>
                <c:pt idx="137">
                  <c:v>25.355001479999999</c:v>
                </c:pt>
                <c:pt idx="138">
                  <c:v>7.7918345430000002</c:v>
                </c:pt>
                <c:pt idx="139">
                  <c:v>6.5601064649999996</c:v>
                </c:pt>
                <c:pt idx="140">
                  <c:v>11.153100329999999</c:v>
                </c:pt>
                <c:pt idx="141">
                  <c:v>7.2040024359999997</c:v>
                </c:pt>
                <c:pt idx="142">
                  <c:v>5.5894086600000001</c:v>
                </c:pt>
                <c:pt idx="143">
                  <c:v>4.4691899040000003</c:v>
                </c:pt>
                <c:pt idx="144">
                  <c:v>6.8393953080000003</c:v>
                </c:pt>
                <c:pt idx="145">
                  <c:v>4.9971332549999996</c:v>
                </c:pt>
                <c:pt idx="146">
                  <c:v>9.1450194549999999</c:v>
                </c:pt>
                <c:pt idx="147">
                  <c:v>12.208084660000001</c:v>
                </c:pt>
                <c:pt idx="148">
                  <c:v>6.3112476539999998</c:v>
                </c:pt>
                <c:pt idx="149">
                  <c:v>9.0538484920000002</c:v>
                </c:pt>
                <c:pt idx="150">
                  <c:v>8.2027187349999995</c:v>
                </c:pt>
                <c:pt idx="151">
                  <c:v>4.4043045039999997</c:v>
                </c:pt>
                <c:pt idx="152">
                  <c:v>4.1011287369999998</c:v>
                </c:pt>
                <c:pt idx="153">
                  <c:v>4.08779074</c:v>
                </c:pt>
                <c:pt idx="154">
                  <c:v>11.4293683</c:v>
                </c:pt>
                <c:pt idx="155">
                  <c:v>8.3380699709999995</c:v>
                </c:pt>
                <c:pt idx="157">
                  <c:v>25.706623329999999</c:v>
                </c:pt>
                <c:pt idx="158">
                  <c:v>4.5843819799999999</c:v>
                </c:pt>
                <c:pt idx="159">
                  <c:v>4.2838377249999997</c:v>
                </c:pt>
                <c:pt idx="160">
                  <c:v>11.87579393</c:v>
                </c:pt>
                <c:pt idx="161">
                  <c:v>7.7388305009999998</c:v>
                </c:pt>
                <c:pt idx="162">
                  <c:v>7.8356527009999999</c:v>
                </c:pt>
                <c:pt idx="163">
                  <c:v>11.09414052</c:v>
                </c:pt>
                <c:pt idx="164">
                  <c:v>14.45119148</c:v>
                </c:pt>
                <c:pt idx="165">
                  <c:v>11.42742758</c:v>
                </c:pt>
                <c:pt idx="166">
                  <c:v>15.56480054</c:v>
                </c:pt>
                <c:pt idx="167">
                  <c:v>35.675235749999999</c:v>
                </c:pt>
                <c:pt idx="168">
                  <c:v>17.22109807</c:v>
                </c:pt>
                <c:pt idx="169">
                  <c:v>18.000851650000001</c:v>
                </c:pt>
                <c:pt idx="170">
                  <c:v>10.92663784</c:v>
                </c:pt>
                <c:pt idx="171">
                  <c:v>11.2649498</c:v>
                </c:pt>
                <c:pt idx="172">
                  <c:v>8.1652425920000002</c:v>
                </c:pt>
                <c:pt idx="173">
                  <c:v>6.8102739330000004</c:v>
                </c:pt>
                <c:pt idx="174">
                  <c:v>5.5608954209999997</c:v>
                </c:pt>
                <c:pt idx="175">
                  <c:v>14.548306670000001</c:v>
                </c:pt>
                <c:pt idx="176">
                  <c:v>19.78920437</c:v>
                </c:pt>
                <c:pt idx="178">
                  <c:v>22.808702539999999</c:v>
                </c:pt>
                <c:pt idx="179">
                  <c:v>2.092022316</c:v>
                </c:pt>
                <c:pt idx="180">
                  <c:v>3.9461188649999999</c:v>
                </c:pt>
                <c:pt idx="181">
                  <c:v>2.2726665960000001</c:v>
                </c:pt>
                <c:pt idx="182">
                  <c:v>0.77643835500000002</c:v>
                </c:pt>
                <c:pt idx="183">
                  <c:v>3.2676281199999999</c:v>
                </c:pt>
                <c:pt idx="185">
                  <c:v>28.887230599999999</c:v>
                </c:pt>
                <c:pt idx="186">
                  <c:v>8.472867462</c:v>
                </c:pt>
                <c:pt idx="187">
                  <c:v>7.0159590950000004</c:v>
                </c:pt>
                <c:pt idx="188">
                  <c:v>6.2137443059999997</c:v>
                </c:pt>
                <c:pt idx="189">
                  <c:v>3.8527917989999998</c:v>
                </c:pt>
                <c:pt idx="190">
                  <c:v>1.5955249330000001</c:v>
                </c:pt>
                <c:pt idx="191">
                  <c:v>3.3496173599999999</c:v>
                </c:pt>
                <c:pt idx="192">
                  <c:v>1.456231082</c:v>
                </c:pt>
                <c:pt idx="193">
                  <c:v>2.013568722</c:v>
                </c:pt>
                <c:pt idx="194">
                  <c:v>3.2029608079999998</c:v>
                </c:pt>
                <c:pt idx="195">
                  <c:v>31.17212743</c:v>
                </c:pt>
              </c:numCache>
            </c:numRef>
          </c:yVal>
          <c:smooth val="0"/>
          <c:extLst xmlns:c16r2="http://schemas.microsoft.com/office/drawing/2015/06/chart">
            <c:ext xmlns:c16="http://schemas.microsoft.com/office/drawing/2014/chart" uri="{C3380CC4-5D6E-409C-BE32-E72D297353CC}">
              <c16:uniqueId val="{00000000-C270-4540-92CC-180E841AAF39}"/>
            </c:ext>
          </c:extLst>
        </c:ser>
        <c:ser>
          <c:idx val="1"/>
          <c:order val="1"/>
          <c:tx>
            <c:v>Landsat 8 Outliers</c:v>
          </c:tx>
          <c:spPr>
            <a:ln w="25400" cap="rnd">
              <a:noFill/>
              <a:round/>
            </a:ln>
            <a:effectLst/>
          </c:spPr>
          <c:marker>
            <c:symbol val="triangle"/>
            <c:size val="5"/>
            <c:spPr>
              <a:solidFill>
                <a:schemeClr val="bg1"/>
              </a:solidFill>
              <a:ln w="9525">
                <a:solidFill>
                  <a:schemeClr val="accent2">
                    <a:lumMod val="75000"/>
                  </a:schemeClr>
                </a:solidFill>
              </a:ln>
              <a:effectLst/>
            </c:spPr>
          </c:marker>
          <c:xVal>
            <c:numRef>
              <c:f>Landsat_Sentinel!$B$201:$B$204</c:f>
              <c:numCache>
                <c:formatCode>General</c:formatCode>
                <c:ptCount val="4"/>
                <c:pt idx="0">
                  <c:v>43</c:v>
                </c:pt>
                <c:pt idx="1">
                  <c:v>87.4</c:v>
                </c:pt>
                <c:pt idx="2">
                  <c:v>71.2</c:v>
                </c:pt>
                <c:pt idx="3">
                  <c:v>67</c:v>
                </c:pt>
              </c:numCache>
            </c:numRef>
          </c:xVal>
          <c:yVal>
            <c:numRef>
              <c:f>Landsat_Sentinel!$C$201:$C$204</c:f>
              <c:numCache>
                <c:formatCode>General</c:formatCode>
                <c:ptCount val="4"/>
                <c:pt idx="0">
                  <c:v>117.65911869999999</c:v>
                </c:pt>
                <c:pt idx="1">
                  <c:v>11.7502517</c:v>
                </c:pt>
                <c:pt idx="2">
                  <c:v>91.599607219999996</c:v>
                </c:pt>
                <c:pt idx="3">
                  <c:v>15.830541609999999</c:v>
                </c:pt>
              </c:numCache>
            </c:numRef>
          </c:yVal>
          <c:smooth val="0"/>
          <c:extLst xmlns:c16r2="http://schemas.microsoft.com/office/drawing/2015/06/chart">
            <c:ext xmlns:c16="http://schemas.microsoft.com/office/drawing/2014/chart" uri="{C3380CC4-5D6E-409C-BE32-E72D297353CC}">
              <c16:uniqueId val="{00000001-C270-4540-92CC-180E841AAF39}"/>
            </c:ext>
          </c:extLst>
        </c:ser>
        <c:ser>
          <c:idx val="2"/>
          <c:order val="2"/>
          <c:tx>
            <c:v>Sentinel 2 Insitu</c:v>
          </c:tx>
          <c:spPr>
            <a:ln w="25400" cap="rnd">
              <a:noFill/>
              <a:round/>
            </a:ln>
            <a:effectLst/>
          </c:spPr>
          <c:marker>
            <c:symbol val="circle"/>
            <c:size val="3"/>
            <c:spPr>
              <a:solidFill>
                <a:schemeClr val="accent6">
                  <a:lumMod val="60000"/>
                  <a:lumOff val="40000"/>
                </a:schemeClr>
              </a:solidFill>
              <a:ln w="9525">
                <a:solidFill>
                  <a:schemeClr val="accent6">
                    <a:lumMod val="75000"/>
                  </a:schemeClr>
                </a:solidFill>
              </a:ln>
              <a:effectLst/>
            </c:spPr>
          </c:marker>
          <c:trendline>
            <c:spPr>
              <a:ln w="19050" cap="rnd">
                <a:solidFill>
                  <a:schemeClr val="accent6">
                    <a:lumMod val="60000"/>
                    <a:lumOff val="40000"/>
                  </a:schemeClr>
                </a:solidFill>
                <a:prstDash val="solid"/>
              </a:ln>
              <a:effectLst/>
            </c:spPr>
            <c:trendlineType val="linear"/>
            <c:forward val="10"/>
            <c:dispRSqr val="0"/>
            <c:dispEq val="0"/>
          </c:trendline>
          <c:xVal>
            <c:numRef>
              <c:f>Landsat_Sentinel!$H$3:$H$46</c:f>
              <c:numCache>
                <c:formatCode>General</c:formatCode>
                <c:ptCount val="44"/>
                <c:pt idx="0">
                  <c:v>16.5</c:v>
                </c:pt>
                <c:pt idx="2">
                  <c:v>7.3</c:v>
                </c:pt>
                <c:pt idx="3">
                  <c:v>4.4000000000000004</c:v>
                </c:pt>
                <c:pt idx="4">
                  <c:v>2.7</c:v>
                </c:pt>
                <c:pt idx="5">
                  <c:v>2.6</c:v>
                </c:pt>
                <c:pt idx="6">
                  <c:v>4.3</c:v>
                </c:pt>
                <c:pt idx="7">
                  <c:v>7.8</c:v>
                </c:pt>
                <c:pt idx="8">
                  <c:v>7.6</c:v>
                </c:pt>
                <c:pt idx="9">
                  <c:v>15.6</c:v>
                </c:pt>
                <c:pt idx="10">
                  <c:v>5.8</c:v>
                </c:pt>
                <c:pt idx="11">
                  <c:v>7</c:v>
                </c:pt>
                <c:pt idx="12">
                  <c:v>3.1</c:v>
                </c:pt>
                <c:pt idx="13">
                  <c:v>3.8</c:v>
                </c:pt>
                <c:pt idx="14">
                  <c:v>3.6</c:v>
                </c:pt>
                <c:pt idx="15">
                  <c:v>4.5</c:v>
                </c:pt>
                <c:pt idx="16">
                  <c:v>8.4</c:v>
                </c:pt>
                <c:pt idx="17">
                  <c:v>10.199999999999999</c:v>
                </c:pt>
                <c:pt idx="18">
                  <c:v>10.199999999999999</c:v>
                </c:pt>
                <c:pt idx="19">
                  <c:v>18.2</c:v>
                </c:pt>
                <c:pt idx="20">
                  <c:v>29.4</c:v>
                </c:pt>
                <c:pt idx="21">
                  <c:v>16</c:v>
                </c:pt>
                <c:pt idx="22">
                  <c:v>9</c:v>
                </c:pt>
                <c:pt idx="23">
                  <c:v>7.4</c:v>
                </c:pt>
                <c:pt idx="24">
                  <c:v>6.1</c:v>
                </c:pt>
                <c:pt idx="25">
                  <c:v>5</c:v>
                </c:pt>
                <c:pt idx="26">
                  <c:v>5.4</c:v>
                </c:pt>
                <c:pt idx="27">
                  <c:v>2</c:v>
                </c:pt>
                <c:pt idx="28">
                  <c:v>48.8</c:v>
                </c:pt>
                <c:pt idx="29">
                  <c:v>8.8000000000000007</c:v>
                </c:pt>
                <c:pt idx="30">
                  <c:v>18.8</c:v>
                </c:pt>
                <c:pt idx="31">
                  <c:v>44.2</c:v>
                </c:pt>
                <c:pt idx="32">
                  <c:v>72.8</c:v>
                </c:pt>
                <c:pt idx="33">
                  <c:v>21.9</c:v>
                </c:pt>
                <c:pt idx="34">
                  <c:v>30.5</c:v>
                </c:pt>
                <c:pt idx="35">
                  <c:v>41.4</c:v>
                </c:pt>
                <c:pt idx="36">
                  <c:v>50.3</c:v>
                </c:pt>
                <c:pt idx="37">
                  <c:v>7.1</c:v>
                </c:pt>
                <c:pt idx="38">
                  <c:v>4.8</c:v>
                </c:pt>
                <c:pt idx="39">
                  <c:v>10</c:v>
                </c:pt>
                <c:pt idx="40">
                  <c:v>2.2999999999999998</c:v>
                </c:pt>
                <c:pt idx="41">
                  <c:v>1.6</c:v>
                </c:pt>
                <c:pt idx="42">
                  <c:v>43.1</c:v>
                </c:pt>
                <c:pt idx="43">
                  <c:v>46.4</c:v>
                </c:pt>
              </c:numCache>
            </c:numRef>
          </c:xVal>
          <c:yVal>
            <c:numRef>
              <c:f>Landsat_Sentinel!$I$3:$I$46</c:f>
              <c:numCache>
                <c:formatCode>General</c:formatCode>
                <c:ptCount val="44"/>
                <c:pt idx="0">
                  <c:v>14.963975339999999</c:v>
                </c:pt>
                <c:pt idx="2">
                  <c:v>3.6455747060000001</c:v>
                </c:pt>
                <c:pt idx="3">
                  <c:v>1.7658426840000001</c:v>
                </c:pt>
                <c:pt idx="4">
                  <c:v>1.4411201229999999</c:v>
                </c:pt>
                <c:pt idx="5">
                  <c:v>1.241117239</c:v>
                </c:pt>
                <c:pt idx="6">
                  <c:v>2.2941604779999998</c:v>
                </c:pt>
                <c:pt idx="7">
                  <c:v>3.0302067479999999</c:v>
                </c:pt>
                <c:pt idx="8">
                  <c:v>4.3737536190000004</c:v>
                </c:pt>
                <c:pt idx="9">
                  <c:v>9.9066526760000002</c:v>
                </c:pt>
                <c:pt idx="10">
                  <c:v>2.8413414380000002</c:v>
                </c:pt>
                <c:pt idx="11">
                  <c:v>3.325436056</c:v>
                </c:pt>
                <c:pt idx="12">
                  <c:v>0.77295628400000005</c:v>
                </c:pt>
                <c:pt idx="13">
                  <c:v>1.1285113440000001</c:v>
                </c:pt>
                <c:pt idx="14">
                  <c:v>0.35711944099999998</c:v>
                </c:pt>
                <c:pt idx="15">
                  <c:v>2.1747063170000001</c:v>
                </c:pt>
                <c:pt idx="16">
                  <c:v>3.9666571620000002</c:v>
                </c:pt>
                <c:pt idx="17">
                  <c:v>4.9003426750000001</c:v>
                </c:pt>
                <c:pt idx="18">
                  <c:v>10.04651541</c:v>
                </c:pt>
                <c:pt idx="19">
                  <c:v>7.8818093200000003</c:v>
                </c:pt>
                <c:pt idx="20">
                  <c:v>22.448704559999999</c:v>
                </c:pt>
                <c:pt idx="21">
                  <c:v>6.0363126649999996</c:v>
                </c:pt>
                <c:pt idx="22">
                  <c:v>5.99853098</c:v>
                </c:pt>
                <c:pt idx="23">
                  <c:v>4.5557131039999996</c:v>
                </c:pt>
                <c:pt idx="24">
                  <c:v>3.6501801679999999</c:v>
                </c:pt>
                <c:pt idx="25">
                  <c:v>3.1703543449999998</c:v>
                </c:pt>
                <c:pt idx="26">
                  <c:v>3.4938570109999998</c:v>
                </c:pt>
                <c:pt idx="27">
                  <c:v>2.0226461439999999</c:v>
                </c:pt>
                <c:pt idx="28">
                  <c:v>46.666299160000001</c:v>
                </c:pt>
                <c:pt idx="29">
                  <c:v>7.6114067109999999</c:v>
                </c:pt>
                <c:pt idx="30">
                  <c:v>9.9871600740000002</c:v>
                </c:pt>
                <c:pt idx="31">
                  <c:v>49.688980530000002</c:v>
                </c:pt>
                <c:pt idx="32">
                  <c:v>60.167084449999997</c:v>
                </c:pt>
                <c:pt idx="33">
                  <c:v>7.1708197370000004</c:v>
                </c:pt>
                <c:pt idx="34">
                  <c:v>8.3558046000000008</c:v>
                </c:pt>
                <c:pt idx="35">
                  <c:v>71.106626779999999</c:v>
                </c:pt>
                <c:pt idx="36">
                  <c:v>80.003975550000007</c:v>
                </c:pt>
                <c:pt idx="37">
                  <c:v>4.8570435789999999</c:v>
                </c:pt>
                <c:pt idx="38">
                  <c:v>5.9933731720000001</c:v>
                </c:pt>
                <c:pt idx="39">
                  <c:v>5.2433768580000004</c:v>
                </c:pt>
                <c:pt idx="40">
                  <c:v>3.4173904610000001</c:v>
                </c:pt>
                <c:pt idx="41">
                  <c:v>2.6038762219999998</c:v>
                </c:pt>
                <c:pt idx="42">
                  <c:v>62.134770289999999</c:v>
                </c:pt>
                <c:pt idx="43">
                  <c:v>61.66869088</c:v>
                </c:pt>
              </c:numCache>
            </c:numRef>
          </c:yVal>
          <c:smooth val="0"/>
          <c:extLst xmlns:c16r2="http://schemas.microsoft.com/office/drawing/2015/06/chart">
            <c:ext xmlns:c16="http://schemas.microsoft.com/office/drawing/2014/chart" uri="{C3380CC4-5D6E-409C-BE32-E72D297353CC}">
              <c16:uniqueId val="{00000002-C270-4540-92CC-180E841AAF39}"/>
            </c:ext>
          </c:extLst>
        </c:ser>
        <c:ser>
          <c:idx val="3"/>
          <c:order val="3"/>
          <c:tx>
            <c:v>Sentinel 2 outlier</c:v>
          </c:tx>
          <c:spPr>
            <a:ln w="25400" cap="rnd">
              <a:noFill/>
              <a:round/>
            </a:ln>
            <a:effectLst/>
          </c:spPr>
          <c:marker>
            <c:symbol val="triangle"/>
            <c:size val="5"/>
            <c:spPr>
              <a:solidFill>
                <a:schemeClr val="bg1"/>
              </a:solidFill>
              <a:ln w="9525">
                <a:solidFill>
                  <a:schemeClr val="accent6">
                    <a:lumMod val="75000"/>
                  </a:schemeClr>
                </a:solidFill>
              </a:ln>
              <a:effectLst/>
            </c:spPr>
          </c:marker>
          <c:xVal>
            <c:numRef>
              <c:f>Landsat_Sentinel!$H$52</c:f>
              <c:numCache>
                <c:formatCode>General</c:formatCode>
                <c:ptCount val="1"/>
                <c:pt idx="0">
                  <c:v>72.8</c:v>
                </c:pt>
              </c:numCache>
            </c:numRef>
          </c:xVal>
          <c:yVal>
            <c:numRef>
              <c:f>Landsat_Sentinel!$I$52</c:f>
              <c:numCache>
                <c:formatCode>General</c:formatCode>
                <c:ptCount val="1"/>
                <c:pt idx="0">
                  <c:v>106.9801671</c:v>
                </c:pt>
              </c:numCache>
            </c:numRef>
          </c:yVal>
          <c:smooth val="0"/>
          <c:extLst xmlns:c16r2="http://schemas.microsoft.com/office/drawing/2015/06/chart">
            <c:ext xmlns:c16="http://schemas.microsoft.com/office/drawing/2014/chart" uri="{C3380CC4-5D6E-409C-BE32-E72D297353CC}">
              <c16:uniqueId val="{00000003-C270-4540-92CC-180E841AAF39}"/>
            </c:ext>
          </c:extLst>
        </c:ser>
        <c:ser>
          <c:idx val="4"/>
          <c:order val="4"/>
          <c:tx>
            <c:v>12</c:v>
          </c:tx>
          <c:spPr>
            <a:ln w="12700" cap="rnd">
              <a:solidFill>
                <a:schemeClr val="tx1"/>
              </a:solidFill>
              <a:round/>
            </a:ln>
            <a:effectLst/>
          </c:spPr>
          <c:marker>
            <c:symbol val="none"/>
          </c:marker>
          <c:xVal>
            <c:numRef>
              <c:f>Landsat_Sentinel!$F$2:$F$151</c:f>
              <c:numCache>
                <c:formatCode>General</c:formatCode>
                <c:ptCount val="150"/>
                <c:pt idx="0">
                  <c:v>12</c:v>
                </c:pt>
                <c:pt idx="1">
                  <c:v>12</c:v>
                </c:pt>
                <c:pt idx="2">
                  <c:v>12</c:v>
                </c:pt>
                <c:pt idx="3">
                  <c:v>12</c:v>
                </c:pt>
                <c:pt idx="4">
                  <c:v>12</c:v>
                </c:pt>
                <c:pt idx="5">
                  <c:v>12</c:v>
                </c:pt>
                <c:pt idx="6">
                  <c:v>12</c:v>
                </c:pt>
                <c:pt idx="7">
                  <c:v>12</c:v>
                </c:pt>
                <c:pt idx="8">
                  <c:v>12</c:v>
                </c:pt>
                <c:pt idx="9">
                  <c:v>12</c:v>
                </c:pt>
                <c:pt idx="10">
                  <c:v>12</c:v>
                </c:pt>
                <c:pt idx="11">
                  <c:v>12</c:v>
                </c:pt>
                <c:pt idx="12">
                  <c:v>12</c:v>
                </c:pt>
                <c:pt idx="13">
                  <c:v>12</c:v>
                </c:pt>
                <c:pt idx="14">
                  <c:v>12</c:v>
                </c:pt>
                <c:pt idx="15">
                  <c:v>12</c:v>
                </c:pt>
                <c:pt idx="16">
                  <c:v>12</c:v>
                </c:pt>
                <c:pt idx="17">
                  <c:v>12</c:v>
                </c:pt>
                <c:pt idx="18">
                  <c:v>12</c:v>
                </c:pt>
                <c:pt idx="19">
                  <c:v>12</c:v>
                </c:pt>
                <c:pt idx="20">
                  <c:v>12</c:v>
                </c:pt>
                <c:pt idx="21">
                  <c:v>12</c:v>
                </c:pt>
                <c:pt idx="22">
                  <c:v>12</c:v>
                </c:pt>
                <c:pt idx="23">
                  <c:v>12</c:v>
                </c:pt>
                <c:pt idx="24">
                  <c:v>12</c:v>
                </c:pt>
                <c:pt idx="25">
                  <c:v>12</c:v>
                </c:pt>
                <c:pt idx="26">
                  <c:v>12</c:v>
                </c:pt>
                <c:pt idx="27">
                  <c:v>12</c:v>
                </c:pt>
                <c:pt idx="28">
                  <c:v>12</c:v>
                </c:pt>
                <c:pt idx="29">
                  <c:v>12</c:v>
                </c:pt>
                <c:pt idx="30">
                  <c:v>12</c:v>
                </c:pt>
                <c:pt idx="31">
                  <c:v>12</c:v>
                </c:pt>
                <c:pt idx="32">
                  <c:v>12</c:v>
                </c:pt>
                <c:pt idx="33">
                  <c:v>12</c:v>
                </c:pt>
                <c:pt idx="34">
                  <c:v>12</c:v>
                </c:pt>
                <c:pt idx="35">
                  <c:v>12</c:v>
                </c:pt>
                <c:pt idx="36">
                  <c:v>12</c:v>
                </c:pt>
                <c:pt idx="37">
                  <c:v>12</c:v>
                </c:pt>
                <c:pt idx="38">
                  <c:v>12</c:v>
                </c:pt>
                <c:pt idx="39">
                  <c:v>12</c:v>
                </c:pt>
                <c:pt idx="40">
                  <c:v>12</c:v>
                </c:pt>
                <c:pt idx="41">
                  <c:v>12</c:v>
                </c:pt>
                <c:pt idx="42">
                  <c:v>12</c:v>
                </c:pt>
                <c:pt idx="43">
                  <c:v>12</c:v>
                </c:pt>
                <c:pt idx="44">
                  <c:v>12</c:v>
                </c:pt>
                <c:pt idx="45">
                  <c:v>12</c:v>
                </c:pt>
                <c:pt idx="46">
                  <c:v>12</c:v>
                </c:pt>
                <c:pt idx="47">
                  <c:v>12</c:v>
                </c:pt>
                <c:pt idx="48">
                  <c:v>12</c:v>
                </c:pt>
                <c:pt idx="49">
                  <c:v>12</c:v>
                </c:pt>
                <c:pt idx="50">
                  <c:v>12</c:v>
                </c:pt>
                <c:pt idx="51">
                  <c:v>12</c:v>
                </c:pt>
                <c:pt idx="52">
                  <c:v>12</c:v>
                </c:pt>
                <c:pt idx="53">
                  <c:v>12</c:v>
                </c:pt>
                <c:pt idx="54">
                  <c:v>12</c:v>
                </c:pt>
                <c:pt idx="55">
                  <c:v>12</c:v>
                </c:pt>
                <c:pt idx="56">
                  <c:v>12</c:v>
                </c:pt>
                <c:pt idx="57">
                  <c:v>12</c:v>
                </c:pt>
                <c:pt idx="58">
                  <c:v>12</c:v>
                </c:pt>
                <c:pt idx="59">
                  <c:v>12</c:v>
                </c:pt>
                <c:pt idx="60">
                  <c:v>12</c:v>
                </c:pt>
                <c:pt idx="61">
                  <c:v>12</c:v>
                </c:pt>
                <c:pt idx="62">
                  <c:v>12</c:v>
                </c:pt>
                <c:pt idx="63">
                  <c:v>12</c:v>
                </c:pt>
                <c:pt idx="64">
                  <c:v>12</c:v>
                </c:pt>
                <c:pt idx="65">
                  <c:v>12</c:v>
                </c:pt>
                <c:pt idx="66">
                  <c:v>12</c:v>
                </c:pt>
                <c:pt idx="67">
                  <c:v>12</c:v>
                </c:pt>
                <c:pt idx="68">
                  <c:v>12</c:v>
                </c:pt>
                <c:pt idx="69">
                  <c:v>12</c:v>
                </c:pt>
                <c:pt idx="70">
                  <c:v>12</c:v>
                </c:pt>
                <c:pt idx="71">
                  <c:v>12</c:v>
                </c:pt>
                <c:pt idx="72">
                  <c:v>12</c:v>
                </c:pt>
                <c:pt idx="73">
                  <c:v>12</c:v>
                </c:pt>
                <c:pt idx="74">
                  <c:v>12</c:v>
                </c:pt>
                <c:pt idx="75">
                  <c:v>12</c:v>
                </c:pt>
                <c:pt idx="76">
                  <c:v>12</c:v>
                </c:pt>
                <c:pt idx="77">
                  <c:v>12</c:v>
                </c:pt>
                <c:pt idx="78">
                  <c:v>12</c:v>
                </c:pt>
                <c:pt idx="79">
                  <c:v>12</c:v>
                </c:pt>
                <c:pt idx="80">
                  <c:v>12</c:v>
                </c:pt>
                <c:pt idx="81">
                  <c:v>12</c:v>
                </c:pt>
                <c:pt idx="82">
                  <c:v>12</c:v>
                </c:pt>
                <c:pt idx="83">
                  <c:v>12</c:v>
                </c:pt>
                <c:pt idx="84">
                  <c:v>12</c:v>
                </c:pt>
                <c:pt idx="85">
                  <c:v>12</c:v>
                </c:pt>
                <c:pt idx="86">
                  <c:v>12</c:v>
                </c:pt>
                <c:pt idx="87">
                  <c:v>12</c:v>
                </c:pt>
                <c:pt idx="88">
                  <c:v>12</c:v>
                </c:pt>
                <c:pt idx="89">
                  <c:v>12</c:v>
                </c:pt>
                <c:pt idx="90">
                  <c:v>12</c:v>
                </c:pt>
                <c:pt idx="91">
                  <c:v>12</c:v>
                </c:pt>
                <c:pt idx="92">
                  <c:v>12</c:v>
                </c:pt>
                <c:pt idx="93">
                  <c:v>12</c:v>
                </c:pt>
                <c:pt idx="94">
                  <c:v>12</c:v>
                </c:pt>
                <c:pt idx="95">
                  <c:v>12</c:v>
                </c:pt>
                <c:pt idx="96">
                  <c:v>12</c:v>
                </c:pt>
                <c:pt idx="97">
                  <c:v>12</c:v>
                </c:pt>
                <c:pt idx="98">
                  <c:v>12</c:v>
                </c:pt>
                <c:pt idx="99">
                  <c:v>12</c:v>
                </c:pt>
                <c:pt idx="100">
                  <c:v>12</c:v>
                </c:pt>
                <c:pt idx="101">
                  <c:v>12</c:v>
                </c:pt>
                <c:pt idx="102">
                  <c:v>12</c:v>
                </c:pt>
                <c:pt idx="103">
                  <c:v>12</c:v>
                </c:pt>
                <c:pt idx="104">
                  <c:v>12</c:v>
                </c:pt>
                <c:pt idx="105">
                  <c:v>12</c:v>
                </c:pt>
                <c:pt idx="106">
                  <c:v>12</c:v>
                </c:pt>
                <c:pt idx="107">
                  <c:v>12</c:v>
                </c:pt>
                <c:pt idx="108">
                  <c:v>12</c:v>
                </c:pt>
                <c:pt idx="109">
                  <c:v>12</c:v>
                </c:pt>
                <c:pt idx="110">
                  <c:v>12</c:v>
                </c:pt>
                <c:pt idx="111">
                  <c:v>12</c:v>
                </c:pt>
                <c:pt idx="112">
                  <c:v>12</c:v>
                </c:pt>
                <c:pt idx="113">
                  <c:v>12</c:v>
                </c:pt>
                <c:pt idx="114">
                  <c:v>12</c:v>
                </c:pt>
                <c:pt idx="115">
                  <c:v>12</c:v>
                </c:pt>
                <c:pt idx="116">
                  <c:v>12</c:v>
                </c:pt>
                <c:pt idx="117">
                  <c:v>12</c:v>
                </c:pt>
                <c:pt idx="118">
                  <c:v>12</c:v>
                </c:pt>
                <c:pt idx="119">
                  <c:v>12</c:v>
                </c:pt>
                <c:pt idx="120">
                  <c:v>12</c:v>
                </c:pt>
                <c:pt idx="121">
                  <c:v>12</c:v>
                </c:pt>
                <c:pt idx="122">
                  <c:v>12</c:v>
                </c:pt>
                <c:pt idx="123">
                  <c:v>12</c:v>
                </c:pt>
                <c:pt idx="124">
                  <c:v>12</c:v>
                </c:pt>
                <c:pt idx="125">
                  <c:v>12</c:v>
                </c:pt>
                <c:pt idx="126">
                  <c:v>12</c:v>
                </c:pt>
                <c:pt idx="127">
                  <c:v>12</c:v>
                </c:pt>
                <c:pt idx="128">
                  <c:v>12</c:v>
                </c:pt>
                <c:pt idx="129">
                  <c:v>12</c:v>
                </c:pt>
                <c:pt idx="130">
                  <c:v>12</c:v>
                </c:pt>
                <c:pt idx="131">
                  <c:v>12</c:v>
                </c:pt>
                <c:pt idx="132">
                  <c:v>12</c:v>
                </c:pt>
                <c:pt idx="133">
                  <c:v>12</c:v>
                </c:pt>
                <c:pt idx="134">
                  <c:v>12</c:v>
                </c:pt>
                <c:pt idx="135">
                  <c:v>12</c:v>
                </c:pt>
                <c:pt idx="136">
                  <c:v>12</c:v>
                </c:pt>
                <c:pt idx="137">
                  <c:v>12</c:v>
                </c:pt>
                <c:pt idx="138">
                  <c:v>12</c:v>
                </c:pt>
                <c:pt idx="139">
                  <c:v>12</c:v>
                </c:pt>
                <c:pt idx="140">
                  <c:v>12</c:v>
                </c:pt>
                <c:pt idx="141">
                  <c:v>12</c:v>
                </c:pt>
                <c:pt idx="142">
                  <c:v>12</c:v>
                </c:pt>
                <c:pt idx="143">
                  <c:v>12</c:v>
                </c:pt>
                <c:pt idx="144">
                  <c:v>12</c:v>
                </c:pt>
                <c:pt idx="145">
                  <c:v>12</c:v>
                </c:pt>
                <c:pt idx="146">
                  <c:v>12</c:v>
                </c:pt>
                <c:pt idx="147">
                  <c:v>12</c:v>
                </c:pt>
                <c:pt idx="148">
                  <c:v>12</c:v>
                </c:pt>
                <c:pt idx="149">
                  <c:v>12</c:v>
                </c:pt>
              </c:numCache>
            </c:numRef>
          </c:xVal>
          <c:yVal>
            <c:numRef>
              <c:f>Landsat_Sentinel!$L$1:$L$151</c:f>
              <c:numCache>
                <c:formatCode>General</c:formatCode>
                <c:ptCount val="151"/>
                <c:pt idx="1">
                  <c:v>0</c:v>
                </c:pt>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20</c:v>
                </c:pt>
                <c:pt idx="22">
                  <c:v>21</c:v>
                </c:pt>
                <c:pt idx="23">
                  <c:v>22</c:v>
                </c:pt>
                <c:pt idx="24">
                  <c:v>23</c:v>
                </c:pt>
                <c:pt idx="25">
                  <c:v>24</c:v>
                </c:pt>
                <c:pt idx="26">
                  <c:v>25</c:v>
                </c:pt>
                <c:pt idx="27">
                  <c:v>26</c:v>
                </c:pt>
                <c:pt idx="28">
                  <c:v>27</c:v>
                </c:pt>
                <c:pt idx="29">
                  <c:v>28</c:v>
                </c:pt>
                <c:pt idx="30">
                  <c:v>29</c:v>
                </c:pt>
                <c:pt idx="31">
                  <c:v>30</c:v>
                </c:pt>
                <c:pt idx="32">
                  <c:v>31</c:v>
                </c:pt>
                <c:pt idx="33">
                  <c:v>32</c:v>
                </c:pt>
                <c:pt idx="34">
                  <c:v>33</c:v>
                </c:pt>
                <c:pt idx="35">
                  <c:v>34</c:v>
                </c:pt>
                <c:pt idx="36">
                  <c:v>35</c:v>
                </c:pt>
                <c:pt idx="37">
                  <c:v>36</c:v>
                </c:pt>
                <c:pt idx="38">
                  <c:v>37</c:v>
                </c:pt>
                <c:pt idx="39">
                  <c:v>38</c:v>
                </c:pt>
                <c:pt idx="40">
                  <c:v>39</c:v>
                </c:pt>
                <c:pt idx="41">
                  <c:v>40</c:v>
                </c:pt>
                <c:pt idx="42">
                  <c:v>41</c:v>
                </c:pt>
                <c:pt idx="43">
                  <c:v>42</c:v>
                </c:pt>
                <c:pt idx="44">
                  <c:v>43</c:v>
                </c:pt>
                <c:pt idx="45">
                  <c:v>44</c:v>
                </c:pt>
                <c:pt idx="46">
                  <c:v>45</c:v>
                </c:pt>
                <c:pt idx="47">
                  <c:v>46</c:v>
                </c:pt>
                <c:pt idx="48">
                  <c:v>47</c:v>
                </c:pt>
                <c:pt idx="49">
                  <c:v>48</c:v>
                </c:pt>
                <c:pt idx="50">
                  <c:v>49</c:v>
                </c:pt>
                <c:pt idx="51">
                  <c:v>50</c:v>
                </c:pt>
                <c:pt idx="52">
                  <c:v>51</c:v>
                </c:pt>
                <c:pt idx="53">
                  <c:v>52</c:v>
                </c:pt>
                <c:pt idx="54">
                  <c:v>53</c:v>
                </c:pt>
                <c:pt idx="55">
                  <c:v>54</c:v>
                </c:pt>
                <c:pt idx="56">
                  <c:v>55</c:v>
                </c:pt>
                <c:pt idx="57">
                  <c:v>56</c:v>
                </c:pt>
                <c:pt idx="58">
                  <c:v>57</c:v>
                </c:pt>
                <c:pt idx="59">
                  <c:v>58</c:v>
                </c:pt>
                <c:pt idx="60">
                  <c:v>59</c:v>
                </c:pt>
                <c:pt idx="61">
                  <c:v>60</c:v>
                </c:pt>
                <c:pt idx="62">
                  <c:v>61</c:v>
                </c:pt>
                <c:pt idx="63">
                  <c:v>62</c:v>
                </c:pt>
                <c:pt idx="64">
                  <c:v>63</c:v>
                </c:pt>
                <c:pt idx="65">
                  <c:v>64</c:v>
                </c:pt>
                <c:pt idx="66">
                  <c:v>65</c:v>
                </c:pt>
                <c:pt idx="67">
                  <c:v>66</c:v>
                </c:pt>
                <c:pt idx="68">
                  <c:v>67</c:v>
                </c:pt>
                <c:pt idx="69">
                  <c:v>68</c:v>
                </c:pt>
                <c:pt idx="70">
                  <c:v>69</c:v>
                </c:pt>
                <c:pt idx="71">
                  <c:v>70</c:v>
                </c:pt>
                <c:pt idx="72">
                  <c:v>71</c:v>
                </c:pt>
                <c:pt idx="73">
                  <c:v>72</c:v>
                </c:pt>
                <c:pt idx="74">
                  <c:v>73</c:v>
                </c:pt>
                <c:pt idx="75">
                  <c:v>74</c:v>
                </c:pt>
                <c:pt idx="76">
                  <c:v>75</c:v>
                </c:pt>
                <c:pt idx="77">
                  <c:v>76</c:v>
                </c:pt>
                <c:pt idx="78">
                  <c:v>77</c:v>
                </c:pt>
                <c:pt idx="79">
                  <c:v>78</c:v>
                </c:pt>
                <c:pt idx="80">
                  <c:v>79</c:v>
                </c:pt>
                <c:pt idx="81">
                  <c:v>80</c:v>
                </c:pt>
                <c:pt idx="82">
                  <c:v>81</c:v>
                </c:pt>
                <c:pt idx="83">
                  <c:v>82</c:v>
                </c:pt>
                <c:pt idx="84">
                  <c:v>83</c:v>
                </c:pt>
                <c:pt idx="85">
                  <c:v>84</c:v>
                </c:pt>
                <c:pt idx="86">
                  <c:v>85</c:v>
                </c:pt>
                <c:pt idx="87">
                  <c:v>86</c:v>
                </c:pt>
                <c:pt idx="88">
                  <c:v>87</c:v>
                </c:pt>
                <c:pt idx="89">
                  <c:v>88</c:v>
                </c:pt>
                <c:pt idx="90">
                  <c:v>89</c:v>
                </c:pt>
                <c:pt idx="91">
                  <c:v>90</c:v>
                </c:pt>
                <c:pt idx="92">
                  <c:v>91</c:v>
                </c:pt>
                <c:pt idx="93">
                  <c:v>92</c:v>
                </c:pt>
                <c:pt idx="94">
                  <c:v>93</c:v>
                </c:pt>
                <c:pt idx="95">
                  <c:v>94</c:v>
                </c:pt>
                <c:pt idx="96">
                  <c:v>95</c:v>
                </c:pt>
                <c:pt idx="97">
                  <c:v>96</c:v>
                </c:pt>
                <c:pt idx="98">
                  <c:v>97</c:v>
                </c:pt>
                <c:pt idx="99">
                  <c:v>98</c:v>
                </c:pt>
                <c:pt idx="100">
                  <c:v>99</c:v>
                </c:pt>
                <c:pt idx="101">
                  <c:v>100</c:v>
                </c:pt>
                <c:pt idx="102">
                  <c:v>101</c:v>
                </c:pt>
                <c:pt idx="103">
                  <c:v>102</c:v>
                </c:pt>
                <c:pt idx="104">
                  <c:v>103</c:v>
                </c:pt>
                <c:pt idx="105">
                  <c:v>104</c:v>
                </c:pt>
                <c:pt idx="106">
                  <c:v>105</c:v>
                </c:pt>
                <c:pt idx="107">
                  <c:v>106</c:v>
                </c:pt>
                <c:pt idx="108">
                  <c:v>107</c:v>
                </c:pt>
                <c:pt idx="109">
                  <c:v>108</c:v>
                </c:pt>
                <c:pt idx="110">
                  <c:v>109</c:v>
                </c:pt>
                <c:pt idx="111">
                  <c:v>110</c:v>
                </c:pt>
                <c:pt idx="112">
                  <c:v>111</c:v>
                </c:pt>
                <c:pt idx="113">
                  <c:v>112</c:v>
                </c:pt>
                <c:pt idx="114">
                  <c:v>113</c:v>
                </c:pt>
                <c:pt idx="115">
                  <c:v>114</c:v>
                </c:pt>
                <c:pt idx="116">
                  <c:v>115</c:v>
                </c:pt>
                <c:pt idx="117">
                  <c:v>116</c:v>
                </c:pt>
                <c:pt idx="118">
                  <c:v>117</c:v>
                </c:pt>
                <c:pt idx="119">
                  <c:v>118</c:v>
                </c:pt>
                <c:pt idx="120">
                  <c:v>119</c:v>
                </c:pt>
                <c:pt idx="121">
                  <c:v>120</c:v>
                </c:pt>
                <c:pt idx="122">
                  <c:v>121</c:v>
                </c:pt>
                <c:pt idx="123">
                  <c:v>122</c:v>
                </c:pt>
                <c:pt idx="124">
                  <c:v>123</c:v>
                </c:pt>
                <c:pt idx="125">
                  <c:v>124</c:v>
                </c:pt>
                <c:pt idx="126">
                  <c:v>125</c:v>
                </c:pt>
                <c:pt idx="127">
                  <c:v>126</c:v>
                </c:pt>
                <c:pt idx="128">
                  <c:v>127</c:v>
                </c:pt>
                <c:pt idx="129">
                  <c:v>128</c:v>
                </c:pt>
                <c:pt idx="130">
                  <c:v>129</c:v>
                </c:pt>
                <c:pt idx="131">
                  <c:v>130</c:v>
                </c:pt>
                <c:pt idx="132">
                  <c:v>131</c:v>
                </c:pt>
                <c:pt idx="133">
                  <c:v>132</c:v>
                </c:pt>
                <c:pt idx="134">
                  <c:v>133</c:v>
                </c:pt>
                <c:pt idx="135">
                  <c:v>134</c:v>
                </c:pt>
                <c:pt idx="136">
                  <c:v>135</c:v>
                </c:pt>
                <c:pt idx="137">
                  <c:v>136</c:v>
                </c:pt>
                <c:pt idx="138">
                  <c:v>137</c:v>
                </c:pt>
                <c:pt idx="139">
                  <c:v>138</c:v>
                </c:pt>
                <c:pt idx="140">
                  <c:v>139</c:v>
                </c:pt>
                <c:pt idx="141">
                  <c:v>140</c:v>
                </c:pt>
                <c:pt idx="142">
                  <c:v>141</c:v>
                </c:pt>
                <c:pt idx="143">
                  <c:v>142</c:v>
                </c:pt>
                <c:pt idx="144">
                  <c:v>143</c:v>
                </c:pt>
                <c:pt idx="145">
                  <c:v>144</c:v>
                </c:pt>
                <c:pt idx="146">
                  <c:v>145</c:v>
                </c:pt>
                <c:pt idx="147">
                  <c:v>146</c:v>
                </c:pt>
                <c:pt idx="148">
                  <c:v>147</c:v>
                </c:pt>
                <c:pt idx="149">
                  <c:v>148</c:v>
                </c:pt>
                <c:pt idx="150">
                  <c:v>149</c:v>
                </c:pt>
              </c:numCache>
            </c:numRef>
          </c:yVal>
          <c:smooth val="0"/>
          <c:extLst xmlns:c16r2="http://schemas.microsoft.com/office/drawing/2015/06/chart">
            <c:ext xmlns:c16="http://schemas.microsoft.com/office/drawing/2014/chart" uri="{C3380CC4-5D6E-409C-BE32-E72D297353CC}">
              <c16:uniqueId val="{00000004-C270-4540-92CC-180E841AAF39}"/>
            </c:ext>
          </c:extLst>
        </c:ser>
        <c:ser>
          <c:idx val="5"/>
          <c:order val="5"/>
          <c:tx>
            <c:v>12x1</c:v>
          </c:tx>
          <c:spPr>
            <a:ln w="12700" cap="rnd">
              <a:solidFill>
                <a:schemeClr val="tx1"/>
              </a:solidFill>
              <a:round/>
            </a:ln>
            <a:effectLst/>
          </c:spPr>
          <c:marker>
            <c:symbol val="none"/>
          </c:marker>
          <c:xVal>
            <c:numRef>
              <c:f>Landsat_Sentinel!$L$2:$L$102</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Landsat_Sentinel!$F$2:$F$102</c:f>
              <c:numCache>
                <c:formatCode>General</c:formatCode>
                <c:ptCount val="101"/>
                <c:pt idx="0">
                  <c:v>12</c:v>
                </c:pt>
                <c:pt idx="1">
                  <c:v>12</c:v>
                </c:pt>
                <c:pt idx="2">
                  <c:v>12</c:v>
                </c:pt>
                <c:pt idx="3">
                  <c:v>12</c:v>
                </c:pt>
                <c:pt idx="4">
                  <c:v>12</c:v>
                </c:pt>
                <c:pt idx="5">
                  <c:v>12</c:v>
                </c:pt>
                <c:pt idx="6">
                  <c:v>12</c:v>
                </c:pt>
                <c:pt idx="7">
                  <c:v>12</c:v>
                </c:pt>
                <c:pt idx="8">
                  <c:v>12</c:v>
                </c:pt>
                <c:pt idx="9">
                  <c:v>12</c:v>
                </c:pt>
                <c:pt idx="10">
                  <c:v>12</c:v>
                </c:pt>
                <c:pt idx="11">
                  <c:v>12</c:v>
                </c:pt>
                <c:pt idx="12">
                  <c:v>12</c:v>
                </c:pt>
                <c:pt idx="13">
                  <c:v>12</c:v>
                </c:pt>
                <c:pt idx="14">
                  <c:v>12</c:v>
                </c:pt>
                <c:pt idx="15">
                  <c:v>12</c:v>
                </c:pt>
                <c:pt idx="16">
                  <c:v>12</c:v>
                </c:pt>
                <c:pt idx="17">
                  <c:v>12</c:v>
                </c:pt>
                <c:pt idx="18">
                  <c:v>12</c:v>
                </c:pt>
                <c:pt idx="19">
                  <c:v>12</c:v>
                </c:pt>
                <c:pt idx="20">
                  <c:v>12</c:v>
                </c:pt>
                <c:pt idx="21">
                  <c:v>12</c:v>
                </c:pt>
                <c:pt idx="22">
                  <c:v>12</c:v>
                </c:pt>
                <c:pt idx="23">
                  <c:v>12</c:v>
                </c:pt>
                <c:pt idx="24">
                  <c:v>12</c:v>
                </c:pt>
                <c:pt idx="25">
                  <c:v>12</c:v>
                </c:pt>
                <c:pt idx="26">
                  <c:v>12</c:v>
                </c:pt>
                <c:pt idx="27">
                  <c:v>12</c:v>
                </c:pt>
                <c:pt idx="28">
                  <c:v>12</c:v>
                </c:pt>
                <c:pt idx="29">
                  <c:v>12</c:v>
                </c:pt>
                <c:pt idx="30">
                  <c:v>12</c:v>
                </c:pt>
                <c:pt idx="31">
                  <c:v>12</c:v>
                </c:pt>
                <c:pt idx="32">
                  <c:v>12</c:v>
                </c:pt>
                <c:pt idx="33">
                  <c:v>12</c:v>
                </c:pt>
                <c:pt idx="34">
                  <c:v>12</c:v>
                </c:pt>
                <c:pt idx="35">
                  <c:v>12</c:v>
                </c:pt>
                <c:pt idx="36">
                  <c:v>12</c:v>
                </c:pt>
                <c:pt idx="37">
                  <c:v>12</c:v>
                </c:pt>
                <c:pt idx="38">
                  <c:v>12</c:v>
                </c:pt>
                <c:pt idx="39">
                  <c:v>12</c:v>
                </c:pt>
                <c:pt idx="40">
                  <c:v>12</c:v>
                </c:pt>
                <c:pt idx="41">
                  <c:v>12</c:v>
                </c:pt>
                <c:pt idx="42">
                  <c:v>12</c:v>
                </c:pt>
                <c:pt idx="43">
                  <c:v>12</c:v>
                </c:pt>
                <c:pt idx="44">
                  <c:v>12</c:v>
                </c:pt>
                <c:pt idx="45">
                  <c:v>12</c:v>
                </c:pt>
                <c:pt idx="46">
                  <c:v>12</c:v>
                </c:pt>
                <c:pt idx="47">
                  <c:v>12</c:v>
                </c:pt>
                <c:pt idx="48">
                  <c:v>12</c:v>
                </c:pt>
                <c:pt idx="49">
                  <c:v>12</c:v>
                </c:pt>
                <c:pt idx="50">
                  <c:v>12</c:v>
                </c:pt>
                <c:pt idx="51">
                  <c:v>12</c:v>
                </c:pt>
                <c:pt idx="52">
                  <c:v>12</c:v>
                </c:pt>
                <c:pt idx="53">
                  <c:v>12</c:v>
                </c:pt>
                <c:pt idx="54">
                  <c:v>12</c:v>
                </c:pt>
                <c:pt idx="55">
                  <c:v>12</c:v>
                </c:pt>
                <c:pt idx="56">
                  <c:v>12</c:v>
                </c:pt>
                <c:pt idx="57">
                  <c:v>12</c:v>
                </c:pt>
                <c:pt idx="58">
                  <c:v>12</c:v>
                </c:pt>
                <c:pt idx="59">
                  <c:v>12</c:v>
                </c:pt>
                <c:pt idx="60">
                  <c:v>12</c:v>
                </c:pt>
                <c:pt idx="61">
                  <c:v>12</c:v>
                </c:pt>
                <c:pt idx="62">
                  <c:v>12</c:v>
                </c:pt>
                <c:pt idx="63">
                  <c:v>12</c:v>
                </c:pt>
                <c:pt idx="64">
                  <c:v>12</c:v>
                </c:pt>
                <c:pt idx="65">
                  <c:v>12</c:v>
                </c:pt>
                <c:pt idx="66">
                  <c:v>12</c:v>
                </c:pt>
                <c:pt idx="67">
                  <c:v>12</c:v>
                </c:pt>
                <c:pt idx="68">
                  <c:v>12</c:v>
                </c:pt>
                <c:pt idx="69">
                  <c:v>12</c:v>
                </c:pt>
                <c:pt idx="70">
                  <c:v>12</c:v>
                </c:pt>
                <c:pt idx="71">
                  <c:v>12</c:v>
                </c:pt>
                <c:pt idx="72">
                  <c:v>12</c:v>
                </c:pt>
                <c:pt idx="73">
                  <c:v>12</c:v>
                </c:pt>
                <c:pt idx="74">
                  <c:v>12</c:v>
                </c:pt>
                <c:pt idx="75">
                  <c:v>12</c:v>
                </c:pt>
                <c:pt idx="76">
                  <c:v>12</c:v>
                </c:pt>
                <c:pt idx="77">
                  <c:v>12</c:v>
                </c:pt>
                <c:pt idx="78">
                  <c:v>12</c:v>
                </c:pt>
                <c:pt idx="79">
                  <c:v>12</c:v>
                </c:pt>
                <c:pt idx="80">
                  <c:v>12</c:v>
                </c:pt>
                <c:pt idx="81">
                  <c:v>12</c:v>
                </c:pt>
                <c:pt idx="82">
                  <c:v>12</c:v>
                </c:pt>
                <c:pt idx="83">
                  <c:v>12</c:v>
                </c:pt>
                <c:pt idx="84">
                  <c:v>12</c:v>
                </c:pt>
                <c:pt idx="85">
                  <c:v>12</c:v>
                </c:pt>
                <c:pt idx="86">
                  <c:v>12</c:v>
                </c:pt>
                <c:pt idx="87">
                  <c:v>12</c:v>
                </c:pt>
                <c:pt idx="88">
                  <c:v>12</c:v>
                </c:pt>
                <c:pt idx="89">
                  <c:v>12</c:v>
                </c:pt>
                <c:pt idx="90">
                  <c:v>12</c:v>
                </c:pt>
                <c:pt idx="91">
                  <c:v>12</c:v>
                </c:pt>
                <c:pt idx="92">
                  <c:v>12</c:v>
                </c:pt>
                <c:pt idx="93">
                  <c:v>12</c:v>
                </c:pt>
                <c:pt idx="94">
                  <c:v>12</c:v>
                </c:pt>
                <c:pt idx="95">
                  <c:v>12</c:v>
                </c:pt>
                <c:pt idx="96">
                  <c:v>12</c:v>
                </c:pt>
                <c:pt idx="97">
                  <c:v>12</c:v>
                </c:pt>
                <c:pt idx="98">
                  <c:v>12</c:v>
                </c:pt>
                <c:pt idx="99">
                  <c:v>12</c:v>
                </c:pt>
                <c:pt idx="100">
                  <c:v>12</c:v>
                </c:pt>
              </c:numCache>
            </c:numRef>
          </c:yVal>
          <c:smooth val="0"/>
          <c:extLst xmlns:c16r2="http://schemas.microsoft.com/office/drawing/2015/06/chart">
            <c:ext xmlns:c16="http://schemas.microsoft.com/office/drawing/2014/chart" uri="{C3380CC4-5D6E-409C-BE32-E72D297353CC}">
              <c16:uniqueId val="{00000005-C270-4540-92CC-180E841AAF39}"/>
            </c:ext>
          </c:extLst>
        </c:ser>
        <c:ser>
          <c:idx val="6"/>
          <c:order val="6"/>
          <c:tx>
            <c:v>1:01</c:v>
          </c:tx>
          <c:spPr>
            <a:ln w="19050" cap="rnd">
              <a:solidFill>
                <a:schemeClr val="tx2">
                  <a:lumMod val="50000"/>
                </a:schemeClr>
              </a:solidFill>
              <a:prstDash val="sysDash"/>
              <a:round/>
            </a:ln>
            <a:effectLst/>
          </c:spPr>
          <c:marker>
            <c:symbol val="none"/>
          </c:marker>
          <c:xVal>
            <c:numRef>
              <c:f>Landsat_Sentinel!$L$2:$L$100</c:f>
              <c:numCache>
                <c:formatCode>General</c:formatCode>
                <c:ptCount val="99"/>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numCache>
            </c:numRef>
          </c:xVal>
          <c:yVal>
            <c:numRef>
              <c:f>Landsat_Sentinel!$L$1:$L$100</c:f>
              <c:numCache>
                <c:formatCode>General</c:formatCode>
                <c:ptCount val="100"/>
                <c:pt idx="1">
                  <c:v>0</c:v>
                </c:pt>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20</c:v>
                </c:pt>
                <c:pt idx="22">
                  <c:v>21</c:v>
                </c:pt>
                <c:pt idx="23">
                  <c:v>22</c:v>
                </c:pt>
                <c:pt idx="24">
                  <c:v>23</c:v>
                </c:pt>
                <c:pt idx="25">
                  <c:v>24</c:v>
                </c:pt>
                <c:pt idx="26">
                  <c:v>25</c:v>
                </c:pt>
                <c:pt idx="27">
                  <c:v>26</c:v>
                </c:pt>
                <c:pt idx="28">
                  <c:v>27</c:v>
                </c:pt>
                <c:pt idx="29">
                  <c:v>28</c:v>
                </c:pt>
                <c:pt idx="30">
                  <c:v>29</c:v>
                </c:pt>
                <c:pt idx="31">
                  <c:v>30</c:v>
                </c:pt>
                <c:pt idx="32">
                  <c:v>31</c:v>
                </c:pt>
                <c:pt idx="33">
                  <c:v>32</c:v>
                </c:pt>
                <c:pt idx="34">
                  <c:v>33</c:v>
                </c:pt>
                <c:pt idx="35">
                  <c:v>34</c:v>
                </c:pt>
                <c:pt idx="36">
                  <c:v>35</c:v>
                </c:pt>
                <c:pt idx="37">
                  <c:v>36</c:v>
                </c:pt>
                <c:pt idx="38">
                  <c:v>37</c:v>
                </c:pt>
                <c:pt idx="39">
                  <c:v>38</c:v>
                </c:pt>
                <c:pt idx="40">
                  <c:v>39</c:v>
                </c:pt>
                <c:pt idx="41">
                  <c:v>40</c:v>
                </c:pt>
                <c:pt idx="42">
                  <c:v>41</c:v>
                </c:pt>
                <c:pt idx="43">
                  <c:v>42</c:v>
                </c:pt>
                <c:pt idx="44">
                  <c:v>43</c:v>
                </c:pt>
                <c:pt idx="45">
                  <c:v>44</c:v>
                </c:pt>
                <c:pt idx="46">
                  <c:v>45</c:v>
                </c:pt>
                <c:pt idx="47">
                  <c:v>46</c:v>
                </c:pt>
                <c:pt idx="48">
                  <c:v>47</c:v>
                </c:pt>
                <c:pt idx="49">
                  <c:v>48</c:v>
                </c:pt>
                <c:pt idx="50">
                  <c:v>49</c:v>
                </c:pt>
                <c:pt idx="51">
                  <c:v>50</c:v>
                </c:pt>
                <c:pt idx="52">
                  <c:v>51</c:v>
                </c:pt>
                <c:pt idx="53">
                  <c:v>52</c:v>
                </c:pt>
                <c:pt idx="54">
                  <c:v>53</c:v>
                </c:pt>
                <c:pt idx="55">
                  <c:v>54</c:v>
                </c:pt>
                <c:pt idx="56">
                  <c:v>55</c:v>
                </c:pt>
                <c:pt idx="57">
                  <c:v>56</c:v>
                </c:pt>
                <c:pt idx="58">
                  <c:v>57</c:v>
                </c:pt>
                <c:pt idx="59">
                  <c:v>58</c:v>
                </c:pt>
                <c:pt idx="60">
                  <c:v>59</c:v>
                </c:pt>
                <c:pt idx="61">
                  <c:v>60</c:v>
                </c:pt>
                <c:pt idx="62">
                  <c:v>61</c:v>
                </c:pt>
                <c:pt idx="63">
                  <c:v>62</c:v>
                </c:pt>
                <c:pt idx="64">
                  <c:v>63</c:v>
                </c:pt>
                <c:pt idx="65">
                  <c:v>64</c:v>
                </c:pt>
                <c:pt idx="66">
                  <c:v>65</c:v>
                </c:pt>
                <c:pt idx="67">
                  <c:v>66</c:v>
                </c:pt>
                <c:pt idx="68">
                  <c:v>67</c:v>
                </c:pt>
                <c:pt idx="69">
                  <c:v>68</c:v>
                </c:pt>
                <c:pt idx="70">
                  <c:v>69</c:v>
                </c:pt>
                <c:pt idx="71">
                  <c:v>70</c:v>
                </c:pt>
                <c:pt idx="72">
                  <c:v>71</c:v>
                </c:pt>
                <c:pt idx="73">
                  <c:v>72</c:v>
                </c:pt>
                <c:pt idx="74">
                  <c:v>73</c:v>
                </c:pt>
                <c:pt idx="75">
                  <c:v>74</c:v>
                </c:pt>
                <c:pt idx="76">
                  <c:v>75</c:v>
                </c:pt>
                <c:pt idx="77">
                  <c:v>76</c:v>
                </c:pt>
                <c:pt idx="78">
                  <c:v>77</c:v>
                </c:pt>
                <c:pt idx="79">
                  <c:v>78</c:v>
                </c:pt>
                <c:pt idx="80">
                  <c:v>79</c:v>
                </c:pt>
                <c:pt idx="81">
                  <c:v>80</c:v>
                </c:pt>
                <c:pt idx="82">
                  <c:v>81</c:v>
                </c:pt>
                <c:pt idx="83">
                  <c:v>82</c:v>
                </c:pt>
                <c:pt idx="84">
                  <c:v>83</c:v>
                </c:pt>
                <c:pt idx="85">
                  <c:v>84</c:v>
                </c:pt>
                <c:pt idx="86">
                  <c:v>85</c:v>
                </c:pt>
                <c:pt idx="87">
                  <c:v>86</c:v>
                </c:pt>
                <c:pt idx="88">
                  <c:v>87</c:v>
                </c:pt>
                <c:pt idx="89">
                  <c:v>88</c:v>
                </c:pt>
                <c:pt idx="90">
                  <c:v>89</c:v>
                </c:pt>
                <c:pt idx="91">
                  <c:v>90</c:v>
                </c:pt>
                <c:pt idx="92">
                  <c:v>91</c:v>
                </c:pt>
                <c:pt idx="93">
                  <c:v>92</c:v>
                </c:pt>
                <c:pt idx="94">
                  <c:v>93</c:v>
                </c:pt>
                <c:pt idx="95">
                  <c:v>94</c:v>
                </c:pt>
                <c:pt idx="96">
                  <c:v>95</c:v>
                </c:pt>
                <c:pt idx="97">
                  <c:v>96</c:v>
                </c:pt>
                <c:pt idx="98">
                  <c:v>97</c:v>
                </c:pt>
                <c:pt idx="99">
                  <c:v>98</c:v>
                </c:pt>
              </c:numCache>
            </c:numRef>
          </c:yVal>
          <c:smooth val="0"/>
          <c:extLst xmlns:c16r2="http://schemas.microsoft.com/office/drawing/2015/06/chart">
            <c:ext xmlns:c16="http://schemas.microsoft.com/office/drawing/2014/chart" uri="{C3380CC4-5D6E-409C-BE32-E72D297353CC}">
              <c16:uniqueId val="{00000006-C270-4540-92CC-180E841AAF39}"/>
            </c:ext>
          </c:extLst>
        </c:ser>
        <c:dLbls>
          <c:showLegendKey val="0"/>
          <c:showVal val="0"/>
          <c:showCatName val="0"/>
          <c:showSerName val="0"/>
          <c:showPercent val="0"/>
          <c:showBubbleSize val="0"/>
        </c:dLbls>
        <c:axId val="116422152"/>
        <c:axId val="116422544"/>
      </c:scatterChart>
      <c:valAx>
        <c:axId val="116422152"/>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422544"/>
        <c:crosses val="autoZero"/>
        <c:crossBetween val="midCat"/>
        <c:majorUnit val="50"/>
      </c:valAx>
      <c:valAx>
        <c:axId val="116422544"/>
        <c:scaling>
          <c:orientation val="minMax"/>
          <c:max val="15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422152"/>
        <c:crosses val="autoZero"/>
        <c:crossBetween val="midCat"/>
        <c:majorUnit val="5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Landsat 8 Insitu</c:v>
          </c:tx>
          <c:spPr>
            <a:ln w="19050" cap="rnd">
              <a:noFill/>
              <a:round/>
            </a:ln>
            <a:effectLst/>
          </c:spPr>
          <c:marker>
            <c:symbol val="circle"/>
            <c:size val="3"/>
            <c:spPr>
              <a:solidFill>
                <a:schemeClr val="accent2">
                  <a:lumMod val="60000"/>
                  <a:lumOff val="40000"/>
                </a:schemeClr>
              </a:solidFill>
              <a:ln w="9525">
                <a:solidFill>
                  <a:schemeClr val="accent2">
                    <a:lumMod val="75000"/>
                  </a:schemeClr>
                </a:solidFill>
              </a:ln>
              <a:effectLst/>
            </c:spPr>
          </c:marker>
          <c:trendline>
            <c:spPr>
              <a:ln w="19050" cap="rnd">
                <a:solidFill>
                  <a:schemeClr val="accent2">
                    <a:lumMod val="60000"/>
                    <a:lumOff val="40000"/>
                  </a:schemeClr>
                </a:solidFill>
                <a:prstDash val="solid"/>
              </a:ln>
              <a:effectLst/>
            </c:spPr>
            <c:trendlineType val="linear"/>
            <c:forward val="20"/>
            <c:dispRSqr val="0"/>
            <c:dispEq val="0"/>
          </c:trendline>
          <c:xVal>
            <c:numRef>
              <c:f>Landsat_Sentinel_Suisun!$B$1:$B$82</c:f>
              <c:numCache>
                <c:formatCode>General</c:formatCode>
                <c:ptCount val="82"/>
                <c:pt idx="0">
                  <c:v>41.9</c:v>
                </c:pt>
                <c:pt idx="1">
                  <c:v>20.9</c:v>
                </c:pt>
                <c:pt idx="2">
                  <c:v>25.8</c:v>
                </c:pt>
                <c:pt idx="3">
                  <c:v>17</c:v>
                </c:pt>
                <c:pt idx="4">
                  <c:v>22</c:v>
                </c:pt>
                <c:pt idx="5">
                  <c:v>13.1</c:v>
                </c:pt>
                <c:pt idx="6">
                  <c:v>16.2</c:v>
                </c:pt>
                <c:pt idx="7">
                  <c:v>25.3</c:v>
                </c:pt>
                <c:pt idx="8">
                  <c:v>34.4</c:v>
                </c:pt>
                <c:pt idx="9">
                  <c:v>14</c:v>
                </c:pt>
                <c:pt idx="10">
                  <c:v>46.8</c:v>
                </c:pt>
                <c:pt idx="11">
                  <c:v>52.1</c:v>
                </c:pt>
                <c:pt idx="12">
                  <c:v>37.799999999999997</c:v>
                </c:pt>
                <c:pt idx="13">
                  <c:v>27.4</c:v>
                </c:pt>
                <c:pt idx="14">
                  <c:v>13.9</c:v>
                </c:pt>
                <c:pt idx="15">
                  <c:v>13.7</c:v>
                </c:pt>
                <c:pt idx="16">
                  <c:v>17.100000000000001</c:v>
                </c:pt>
                <c:pt idx="17">
                  <c:v>25.6</c:v>
                </c:pt>
                <c:pt idx="18">
                  <c:v>14.4</c:v>
                </c:pt>
                <c:pt idx="19">
                  <c:v>14.2</c:v>
                </c:pt>
                <c:pt idx="20">
                  <c:v>7.3</c:v>
                </c:pt>
                <c:pt idx="21">
                  <c:v>48.4</c:v>
                </c:pt>
                <c:pt idx="22">
                  <c:v>40.9</c:v>
                </c:pt>
                <c:pt idx="23">
                  <c:v>43.9</c:v>
                </c:pt>
                <c:pt idx="24">
                  <c:v>27.8</c:v>
                </c:pt>
                <c:pt idx="25">
                  <c:v>27</c:v>
                </c:pt>
                <c:pt idx="26">
                  <c:v>34.799999999999997</c:v>
                </c:pt>
                <c:pt idx="27">
                  <c:v>17</c:v>
                </c:pt>
                <c:pt idx="28">
                  <c:v>13.7</c:v>
                </c:pt>
                <c:pt idx="29">
                  <c:v>19.2</c:v>
                </c:pt>
                <c:pt idx="30">
                  <c:v>43.3</c:v>
                </c:pt>
                <c:pt idx="31">
                  <c:v>34.700000000000003</c:v>
                </c:pt>
                <c:pt idx="32">
                  <c:v>63</c:v>
                </c:pt>
                <c:pt idx="33">
                  <c:v>34.6</c:v>
                </c:pt>
                <c:pt idx="34">
                  <c:v>28.6</c:v>
                </c:pt>
                <c:pt idx="35">
                  <c:v>19.8</c:v>
                </c:pt>
                <c:pt idx="36">
                  <c:v>26.5</c:v>
                </c:pt>
                <c:pt idx="37">
                  <c:v>22.9</c:v>
                </c:pt>
                <c:pt idx="38">
                  <c:v>22.8</c:v>
                </c:pt>
                <c:pt idx="39">
                  <c:v>8.5</c:v>
                </c:pt>
                <c:pt idx="40">
                  <c:v>9.4</c:v>
                </c:pt>
                <c:pt idx="41">
                  <c:v>9.5</c:v>
                </c:pt>
                <c:pt idx="42">
                  <c:v>36.6</c:v>
                </c:pt>
                <c:pt idx="43">
                  <c:v>13.5</c:v>
                </c:pt>
                <c:pt idx="44">
                  <c:v>14.6</c:v>
                </c:pt>
                <c:pt idx="45">
                  <c:v>22.2</c:v>
                </c:pt>
                <c:pt idx="46">
                  <c:v>14</c:v>
                </c:pt>
                <c:pt idx="47">
                  <c:v>7.7</c:v>
                </c:pt>
                <c:pt idx="48">
                  <c:v>10.6</c:v>
                </c:pt>
                <c:pt idx="49">
                  <c:v>27.6</c:v>
                </c:pt>
                <c:pt idx="50">
                  <c:v>19.2</c:v>
                </c:pt>
                <c:pt idx="51">
                  <c:v>21.1</c:v>
                </c:pt>
                <c:pt idx="53">
                  <c:v>23.6</c:v>
                </c:pt>
                <c:pt idx="54">
                  <c:v>48.1</c:v>
                </c:pt>
                <c:pt idx="55">
                  <c:v>12.4</c:v>
                </c:pt>
                <c:pt idx="56">
                  <c:v>10.8</c:v>
                </c:pt>
                <c:pt idx="57">
                  <c:v>11</c:v>
                </c:pt>
                <c:pt idx="58">
                  <c:v>15.6</c:v>
                </c:pt>
                <c:pt idx="59">
                  <c:v>8.4</c:v>
                </c:pt>
                <c:pt idx="60">
                  <c:v>39.4</c:v>
                </c:pt>
                <c:pt idx="62">
                  <c:v>18.600000000000001</c:v>
                </c:pt>
                <c:pt idx="63">
                  <c:v>48.5</c:v>
                </c:pt>
                <c:pt idx="64">
                  <c:v>13.8</c:v>
                </c:pt>
                <c:pt idx="65">
                  <c:v>10.7</c:v>
                </c:pt>
                <c:pt idx="66">
                  <c:v>29.3</c:v>
                </c:pt>
                <c:pt idx="67">
                  <c:v>66.5</c:v>
                </c:pt>
                <c:pt idx="68">
                  <c:v>29.3</c:v>
                </c:pt>
                <c:pt idx="69">
                  <c:v>18.2</c:v>
                </c:pt>
                <c:pt idx="70">
                  <c:v>15.3</c:v>
                </c:pt>
                <c:pt idx="71">
                  <c:v>11.6</c:v>
                </c:pt>
                <c:pt idx="72">
                  <c:v>15.4</c:v>
                </c:pt>
                <c:pt idx="73">
                  <c:v>19.399999999999999</c:v>
                </c:pt>
                <c:pt idx="76">
                  <c:v>20</c:v>
                </c:pt>
                <c:pt idx="77">
                  <c:v>25</c:v>
                </c:pt>
                <c:pt idx="78">
                  <c:v>14.3</c:v>
                </c:pt>
                <c:pt idx="79">
                  <c:v>24.6</c:v>
                </c:pt>
                <c:pt idx="80">
                  <c:v>29.2</c:v>
                </c:pt>
                <c:pt idx="81">
                  <c:v>28.9</c:v>
                </c:pt>
              </c:numCache>
            </c:numRef>
          </c:xVal>
          <c:yVal>
            <c:numRef>
              <c:f>Landsat_Sentinel_Suisun!$C$1:$C$82</c:f>
              <c:numCache>
                <c:formatCode>General</c:formatCode>
                <c:ptCount val="82"/>
                <c:pt idx="0">
                  <c:v>41.261473129999999</c:v>
                </c:pt>
                <c:pt idx="1">
                  <c:v>12.772672180000001</c:v>
                </c:pt>
                <c:pt idx="2">
                  <c:v>14.242107819999999</c:v>
                </c:pt>
                <c:pt idx="3">
                  <c:v>13.28477153</c:v>
                </c:pt>
                <c:pt idx="4">
                  <c:v>17.389179169999998</c:v>
                </c:pt>
                <c:pt idx="5">
                  <c:v>9.0542797749999995</c:v>
                </c:pt>
                <c:pt idx="6">
                  <c:v>11.75633863</c:v>
                </c:pt>
                <c:pt idx="7">
                  <c:v>19.81965774</c:v>
                </c:pt>
                <c:pt idx="8">
                  <c:v>28.438719989999999</c:v>
                </c:pt>
                <c:pt idx="9">
                  <c:v>10.3268381</c:v>
                </c:pt>
                <c:pt idx="10">
                  <c:v>34.818880059999998</c:v>
                </c:pt>
                <c:pt idx="11">
                  <c:v>25.640753360000001</c:v>
                </c:pt>
                <c:pt idx="12">
                  <c:v>18.907168469999998</c:v>
                </c:pt>
                <c:pt idx="13">
                  <c:v>15.70369339</c:v>
                </c:pt>
                <c:pt idx="14">
                  <c:v>8.8076390300000007</c:v>
                </c:pt>
                <c:pt idx="15">
                  <c:v>10.148239159999999</c:v>
                </c:pt>
                <c:pt idx="16">
                  <c:v>9.8244434839999997</c:v>
                </c:pt>
                <c:pt idx="17">
                  <c:v>14.75900977</c:v>
                </c:pt>
                <c:pt idx="18">
                  <c:v>9.6853569329999996</c:v>
                </c:pt>
                <c:pt idx="19">
                  <c:v>10.88361695</c:v>
                </c:pt>
                <c:pt idx="20">
                  <c:v>7.0949754020000002</c:v>
                </c:pt>
                <c:pt idx="21">
                  <c:v>44.449779620000001</c:v>
                </c:pt>
                <c:pt idx="22">
                  <c:v>31.232299650000002</c:v>
                </c:pt>
                <c:pt idx="23">
                  <c:v>24.718719480000001</c:v>
                </c:pt>
                <c:pt idx="24">
                  <c:v>13.026181530000001</c:v>
                </c:pt>
                <c:pt idx="25">
                  <c:v>18.4725152</c:v>
                </c:pt>
                <c:pt idx="26">
                  <c:v>9.2847084100000004</c:v>
                </c:pt>
                <c:pt idx="27">
                  <c:v>12.50318626</c:v>
                </c:pt>
                <c:pt idx="28">
                  <c:v>10.811551140000001</c:v>
                </c:pt>
                <c:pt idx="29">
                  <c:v>12.21024749</c:v>
                </c:pt>
                <c:pt idx="30">
                  <c:v>38.887026290000001</c:v>
                </c:pt>
                <c:pt idx="31">
                  <c:v>34.171560919999997</c:v>
                </c:pt>
                <c:pt idx="32">
                  <c:v>27.783133060000001</c:v>
                </c:pt>
                <c:pt idx="33">
                  <c:v>31.245793720000002</c:v>
                </c:pt>
                <c:pt idx="34">
                  <c:v>22.540811059999999</c:v>
                </c:pt>
                <c:pt idx="35">
                  <c:v>18.30473757</c:v>
                </c:pt>
                <c:pt idx="36">
                  <c:v>17.337780819999999</c:v>
                </c:pt>
                <c:pt idx="37">
                  <c:v>13.42693001</c:v>
                </c:pt>
                <c:pt idx="38">
                  <c:v>16.523286909999999</c:v>
                </c:pt>
                <c:pt idx="39">
                  <c:v>8.3220467960000004</c:v>
                </c:pt>
                <c:pt idx="40">
                  <c:v>10.11181376</c:v>
                </c:pt>
                <c:pt idx="41">
                  <c:v>8.6067293750000005</c:v>
                </c:pt>
                <c:pt idx="42">
                  <c:v>5.4192472919999997</c:v>
                </c:pt>
                <c:pt idx="43">
                  <c:v>11.14976096</c:v>
                </c:pt>
                <c:pt idx="44">
                  <c:v>10.81462844</c:v>
                </c:pt>
                <c:pt idx="45">
                  <c:v>17.488032780000001</c:v>
                </c:pt>
                <c:pt idx="46">
                  <c:v>11.36588712</c:v>
                </c:pt>
                <c:pt idx="47">
                  <c:v>10.403586819999999</c:v>
                </c:pt>
                <c:pt idx="48">
                  <c:v>9.5975888600000001</c:v>
                </c:pt>
                <c:pt idx="49">
                  <c:v>15.96016878</c:v>
                </c:pt>
                <c:pt idx="50">
                  <c:v>14.94017285</c:v>
                </c:pt>
                <c:pt idx="51">
                  <c:v>14.579706099999999</c:v>
                </c:pt>
                <c:pt idx="53">
                  <c:v>26.33856565</c:v>
                </c:pt>
                <c:pt idx="54">
                  <c:v>19.211554379999999</c:v>
                </c:pt>
                <c:pt idx="55">
                  <c:v>15.25188507</c:v>
                </c:pt>
                <c:pt idx="56">
                  <c:v>9.3006515780000001</c:v>
                </c:pt>
                <c:pt idx="57">
                  <c:v>10.48843596</c:v>
                </c:pt>
                <c:pt idx="58">
                  <c:v>13.214103700000001</c:v>
                </c:pt>
                <c:pt idx="59">
                  <c:v>8.7095750639999991</c:v>
                </c:pt>
                <c:pt idx="60">
                  <c:v>46.395703689999998</c:v>
                </c:pt>
                <c:pt idx="62">
                  <c:v>16.725681850000001</c:v>
                </c:pt>
                <c:pt idx="63">
                  <c:v>34.619165019999997</c:v>
                </c:pt>
                <c:pt idx="64">
                  <c:v>14.42225575</c:v>
                </c:pt>
                <c:pt idx="65">
                  <c:v>12.84138111</c:v>
                </c:pt>
                <c:pt idx="66">
                  <c:v>32.199565579999998</c:v>
                </c:pt>
                <c:pt idx="67">
                  <c:v>41.056306550000002</c:v>
                </c:pt>
                <c:pt idx="68">
                  <c:v>13.46181971</c:v>
                </c:pt>
                <c:pt idx="69">
                  <c:v>13.63762841</c:v>
                </c:pt>
                <c:pt idx="70">
                  <c:v>13.506732360000001</c:v>
                </c:pt>
                <c:pt idx="71">
                  <c:v>13.133478159999999</c:v>
                </c:pt>
                <c:pt idx="72">
                  <c:v>11.91602202</c:v>
                </c:pt>
                <c:pt idx="73">
                  <c:v>27.20251185</c:v>
                </c:pt>
                <c:pt idx="76">
                  <c:v>18.330573749999999</c:v>
                </c:pt>
                <c:pt idx="77">
                  <c:v>20.324951309999999</c:v>
                </c:pt>
                <c:pt idx="78">
                  <c:v>18.814055929999999</c:v>
                </c:pt>
                <c:pt idx="79">
                  <c:v>28.237503619999998</c:v>
                </c:pt>
                <c:pt idx="80">
                  <c:v>35.498451459999998</c:v>
                </c:pt>
                <c:pt idx="81">
                  <c:v>48.59016441</c:v>
                </c:pt>
              </c:numCache>
            </c:numRef>
          </c:yVal>
          <c:smooth val="0"/>
          <c:extLst xmlns:c16r2="http://schemas.microsoft.com/office/drawing/2015/06/chart">
            <c:ext xmlns:c16="http://schemas.microsoft.com/office/drawing/2014/chart" uri="{C3380CC4-5D6E-409C-BE32-E72D297353CC}">
              <c16:uniqueId val="{00000000-705E-45C9-A914-E3249911312F}"/>
            </c:ext>
          </c:extLst>
        </c:ser>
        <c:ser>
          <c:idx val="1"/>
          <c:order val="1"/>
          <c:tx>
            <c:v>Landsat 8 Outliers</c:v>
          </c:tx>
          <c:spPr>
            <a:ln w="25400" cap="rnd">
              <a:noFill/>
              <a:round/>
            </a:ln>
            <a:effectLst/>
          </c:spPr>
          <c:marker>
            <c:symbol val="triangle"/>
            <c:size val="5"/>
            <c:spPr>
              <a:solidFill>
                <a:schemeClr val="bg1"/>
              </a:solidFill>
              <a:ln w="9525">
                <a:solidFill>
                  <a:schemeClr val="accent2">
                    <a:lumMod val="75000"/>
                  </a:schemeClr>
                </a:solidFill>
              </a:ln>
              <a:effectLst/>
            </c:spPr>
          </c:marker>
          <c:xVal>
            <c:numRef>
              <c:f>Landsat_Sentinel_Suisun!$B$85:$B$88</c:f>
              <c:numCache>
                <c:formatCode>General</c:formatCode>
                <c:ptCount val="4"/>
                <c:pt idx="0">
                  <c:v>33.9</c:v>
                </c:pt>
                <c:pt idx="1">
                  <c:v>37.9</c:v>
                </c:pt>
                <c:pt idx="2">
                  <c:v>50.4</c:v>
                </c:pt>
                <c:pt idx="3">
                  <c:v>41.1</c:v>
                </c:pt>
              </c:numCache>
            </c:numRef>
          </c:xVal>
          <c:yVal>
            <c:numRef>
              <c:f>Landsat_Sentinel_Suisun!$C$85:$C$88</c:f>
              <c:numCache>
                <c:formatCode>General</c:formatCode>
                <c:ptCount val="4"/>
                <c:pt idx="0">
                  <c:v>89.232614310000002</c:v>
                </c:pt>
                <c:pt idx="1">
                  <c:v>69.642816280000005</c:v>
                </c:pt>
                <c:pt idx="2">
                  <c:v>73.071832999999998</c:v>
                </c:pt>
                <c:pt idx="3">
                  <c:v>74.741507209999995</c:v>
                </c:pt>
              </c:numCache>
            </c:numRef>
          </c:yVal>
          <c:smooth val="0"/>
          <c:extLst xmlns:c16r2="http://schemas.microsoft.com/office/drawing/2015/06/chart">
            <c:ext xmlns:c16="http://schemas.microsoft.com/office/drawing/2014/chart" uri="{C3380CC4-5D6E-409C-BE32-E72D297353CC}">
              <c16:uniqueId val="{00000001-705E-45C9-A914-E3249911312F}"/>
            </c:ext>
          </c:extLst>
        </c:ser>
        <c:ser>
          <c:idx val="2"/>
          <c:order val="2"/>
          <c:tx>
            <c:v>Sentinel 2 Insitu</c:v>
          </c:tx>
          <c:spPr>
            <a:ln w="25400" cap="rnd">
              <a:noFill/>
              <a:round/>
            </a:ln>
            <a:effectLst/>
          </c:spPr>
          <c:marker>
            <c:symbol val="circle"/>
            <c:size val="3"/>
            <c:spPr>
              <a:solidFill>
                <a:schemeClr val="accent6">
                  <a:lumMod val="60000"/>
                  <a:lumOff val="40000"/>
                </a:schemeClr>
              </a:solidFill>
              <a:ln w="9525">
                <a:solidFill>
                  <a:schemeClr val="accent6">
                    <a:lumMod val="75000"/>
                  </a:schemeClr>
                </a:solidFill>
              </a:ln>
              <a:effectLst/>
            </c:spPr>
          </c:marker>
          <c:trendline>
            <c:spPr>
              <a:ln w="19050" cap="rnd">
                <a:solidFill>
                  <a:schemeClr val="accent6">
                    <a:lumMod val="60000"/>
                    <a:lumOff val="40000"/>
                  </a:schemeClr>
                </a:solidFill>
                <a:prstDash val="solid"/>
              </a:ln>
              <a:effectLst/>
            </c:spPr>
            <c:trendlineType val="linear"/>
            <c:forward val="20"/>
            <c:dispRSqr val="0"/>
            <c:dispEq val="0"/>
          </c:trendline>
          <c:xVal>
            <c:numRef>
              <c:f>Landsat_Sentinel_Suisun!$J$2:$J$51</c:f>
              <c:numCache>
                <c:formatCode>General</c:formatCode>
                <c:ptCount val="50"/>
                <c:pt idx="0">
                  <c:v>11</c:v>
                </c:pt>
                <c:pt idx="1">
                  <c:v>16.5</c:v>
                </c:pt>
                <c:pt idx="2">
                  <c:v>14.4</c:v>
                </c:pt>
                <c:pt idx="3">
                  <c:v>41.1</c:v>
                </c:pt>
                <c:pt idx="4">
                  <c:v>11</c:v>
                </c:pt>
                <c:pt idx="5">
                  <c:v>10</c:v>
                </c:pt>
                <c:pt idx="6">
                  <c:v>23.6</c:v>
                </c:pt>
                <c:pt idx="7">
                  <c:v>15.1</c:v>
                </c:pt>
                <c:pt idx="10">
                  <c:v>36</c:v>
                </c:pt>
                <c:pt idx="11">
                  <c:v>23.9</c:v>
                </c:pt>
                <c:pt idx="12">
                  <c:v>12.6</c:v>
                </c:pt>
                <c:pt idx="15">
                  <c:v>32.700000000000003</c:v>
                </c:pt>
                <c:pt idx="17">
                  <c:v>13.3</c:v>
                </c:pt>
                <c:pt idx="18">
                  <c:v>30.5</c:v>
                </c:pt>
                <c:pt idx="19">
                  <c:v>15.7</c:v>
                </c:pt>
                <c:pt idx="20">
                  <c:v>9.1</c:v>
                </c:pt>
                <c:pt idx="21">
                  <c:v>9.4</c:v>
                </c:pt>
                <c:pt idx="22">
                  <c:v>11.5</c:v>
                </c:pt>
                <c:pt idx="23">
                  <c:v>21.3</c:v>
                </c:pt>
                <c:pt idx="24">
                  <c:v>20.100000000000001</c:v>
                </c:pt>
                <c:pt idx="25">
                  <c:v>15.5</c:v>
                </c:pt>
                <c:pt idx="26">
                  <c:v>32.9</c:v>
                </c:pt>
                <c:pt idx="28">
                  <c:v>30</c:v>
                </c:pt>
                <c:pt idx="29">
                  <c:v>26.2</c:v>
                </c:pt>
                <c:pt idx="30">
                  <c:v>27.8</c:v>
                </c:pt>
                <c:pt idx="32">
                  <c:v>25.8</c:v>
                </c:pt>
                <c:pt idx="34">
                  <c:v>18</c:v>
                </c:pt>
                <c:pt idx="35">
                  <c:v>7.9</c:v>
                </c:pt>
                <c:pt idx="36">
                  <c:v>13</c:v>
                </c:pt>
                <c:pt idx="37">
                  <c:v>9</c:v>
                </c:pt>
                <c:pt idx="38">
                  <c:v>32.200000000000003</c:v>
                </c:pt>
                <c:pt idx="39">
                  <c:v>11.9</c:v>
                </c:pt>
                <c:pt idx="40">
                  <c:v>7.3</c:v>
                </c:pt>
                <c:pt idx="41">
                  <c:v>9.1999999999999993</c:v>
                </c:pt>
                <c:pt idx="42">
                  <c:v>13.1</c:v>
                </c:pt>
                <c:pt idx="43">
                  <c:v>25.4</c:v>
                </c:pt>
                <c:pt idx="45">
                  <c:v>61</c:v>
                </c:pt>
                <c:pt idx="46">
                  <c:v>45.3</c:v>
                </c:pt>
                <c:pt idx="47">
                  <c:v>56.4</c:v>
                </c:pt>
                <c:pt idx="48">
                  <c:v>44</c:v>
                </c:pt>
                <c:pt idx="49">
                  <c:v>58.3</c:v>
                </c:pt>
              </c:numCache>
            </c:numRef>
          </c:xVal>
          <c:yVal>
            <c:numRef>
              <c:f>Landsat_Sentinel_Suisun!$K$2:$K$51</c:f>
              <c:numCache>
                <c:formatCode>General</c:formatCode>
                <c:ptCount val="50"/>
                <c:pt idx="0">
                  <c:v>8.7835089199999992</c:v>
                </c:pt>
                <c:pt idx="1">
                  <c:v>12.44227558</c:v>
                </c:pt>
                <c:pt idx="2">
                  <c:v>11.52834043</c:v>
                </c:pt>
                <c:pt idx="3">
                  <c:v>39.306437199999998</c:v>
                </c:pt>
                <c:pt idx="4">
                  <c:v>10.576353279999999</c:v>
                </c:pt>
                <c:pt idx="5">
                  <c:v>11.77668611</c:v>
                </c:pt>
                <c:pt idx="6">
                  <c:v>18.26209953</c:v>
                </c:pt>
                <c:pt idx="7">
                  <c:v>21.74801793</c:v>
                </c:pt>
                <c:pt idx="10">
                  <c:v>35.199066049999999</c:v>
                </c:pt>
                <c:pt idx="11">
                  <c:v>31.237483470000001</c:v>
                </c:pt>
                <c:pt idx="12">
                  <c:v>11.30105481</c:v>
                </c:pt>
                <c:pt idx="15">
                  <c:v>47.889958040000003</c:v>
                </c:pt>
                <c:pt idx="17">
                  <c:v>12.27143908</c:v>
                </c:pt>
                <c:pt idx="18">
                  <c:v>33.943086719999997</c:v>
                </c:pt>
                <c:pt idx="19">
                  <c:v>11.328877159999999</c:v>
                </c:pt>
                <c:pt idx="20">
                  <c:v>10.986022439999999</c:v>
                </c:pt>
                <c:pt idx="21">
                  <c:v>10.61995231</c:v>
                </c:pt>
                <c:pt idx="22">
                  <c:v>10.653356520000001</c:v>
                </c:pt>
                <c:pt idx="23">
                  <c:v>29.97932024</c:v>
                </c:pt>
                <c:pt idx="24">
                  <c:v>13.76852493</c:v>
                </c:pt>
                <c:pt idx="25">
                  <c:v>17.078169970000001</c:v>
                </c:pt>
                <c:pt idx="26">
                  <c:v>24.470708439999999</c:v>
                </c:pt>
                <c:pt idx="28">
                  <c:v>18.667319750000001</c:v>
                </c:pt>
                <c:pt idx="29">
                  <c:v>12.090527700000001</c:v>
                </c:pt>
                <c:pt idx="30">
                  <c:v>13.43940695</c:v>
                </c:pt>
                <c:pt idx="32">
                  <c:v>11.33207348</c:v>
                </c:pt>
                <c:pt idx="34">
                  <c:v>10.64601624</c:v>
                </c:pt>
                <c:pt idx="35">
                  <c:v>5.1514714860000002</c:v>
                </c:pt>
                <c:pt idx="36">
                  <c:v>1.351123018</c:v>
                </c:pt>
                <c:pt idx="37">
                  <c:v>8.9528397769999994</c:v>
                </c:pt>
                <c:pt idx="38">
                  <c:v>24.707633810000001</c:v>
                </c:pt>
                <c:pt idx="39">
                  <c:v>2.5746720120000002</c:v>
                </c:pt>
                <c:pt idx="40">
                  <c:v>7.1430066310000004</c:v>
                </c:pt>
                <c:pt idx="41">
                  <c:v>7.6006668470000003</c:v>
                </c:pt>
                <c:pt idx="42">
                  <c:v>10.235528070000001</c:v>
                </c:pt>
                <c:pt idx="43">
                  <c:v>27.065296249999999</c:v>
                </c:pt>
                <c:pt idx="45">
                  <c:v>86.588723099999996</c:v>
                </c:pt>
                <c:pt idx="46">
                  <c:v>61.117245609999998</c:v>
                </c:pt>
                <c:pt idx="47">
                  <c:v>78.334650139999994</c:v>
                </c:pt>
                <c:pt idx="48">
                  <c:v>71.310100750000004</c:v>
                </c:pt>
                <c:pt idx="49">
                  <c:v>81.762190840000002</c:v>
                </c:pt>
              </c:numCache>
            </c:numRef>
          </c:yVal>
          <c:smooth val="0"/>
          <c:extLst xmlns:c16r2="http://schemas.microsoft.com/office/drawing/2015/06/chart">
            <c:ext xmlns:c16="http://schemas.microsoft.com/office/drawing/2014/chart" uri="{C3380CC4-5D6E-409C-BE32-E72D297353CC}">
              <c16:uniqueId val="{00000002-705E-45C9-A914-E3249911312F}"/>
            </c:ext>
          </c:extLst>
        </c:ser>
        <c:ser>
          <c:idx val="3"/>
          <c:order val="3"/>
          <c:tx>
            <c:v>Sentinel 2 outlier</c:v>
          </c:tx>
          <c:spPr>
            <a:ln w="25400" cap="rnd">
              <a:noFill/>
              <a:round/>
            </a:ln>
            <a:effectLst/>
          </c:spPr>
          <c:marker>
            <c:symbol val="triangle"/>
            <c:size val="5"/>
            <c:spPr>
              <a:solidFill>
                <a:schemeClr val="bg1"/>
              </a:solidFill>
              <a:ln w="9525">
                <a:solidFill>
                  <a:schemeClr val="accent6">
                    <a:lumMod val="75000"/>
                  </a:schemeClr>
                </a:solidFill>
              </a:ln>
              <a:effectLst/>
            </c:spPr>
          </c:marker>
          <c:xVal>
            <c:numRef>
              <c:f>Landsat_Sentinel_Suisun!$J$55:$J$57</c:f>
              <c:numCache>
                <c:formatCode>General</c:formatCode>
                <c:ptCount val="3"/>
                <c:pt idx="0">
                  <c:v>43.8</c:v>
                </c:pt>
                <c:pt idx="1">
                  <c:v>46.8</c:v>
                </c:pt>
                <c:pt idx="2">
                  <c:v>50.6</c:v>
                </c:pt>
              </c:numCache>
            </c:numRef>
          </c:xVal>
          <c:yVal>
            <c:numRef>
              <c:f>Landsat_Sentinel_Suisun!$K$55:$K$57</c:f>
              <c:numCache>
                <c:formatCode>General</c:formatCode>
                <c:ptCount val="3"/>
                <c:pt idx="0">
                  <c:v>20.477529000000001</c:v>
                </c:pt>
                <c:pt idx="1">
                  <c:v>14.40045615</c:v>
                </c:pt>
                <c:pt idx="2">
                  <c:v>15.12644296</c:v>
                </c:pt>
              </c:numCache>
            </c:numRef>
          </c:yVal>
          <c:smooth val="0"/>
          <c:extLst xmlns:c16r2="http://schemas.microsoft.com/office/drawing/2015/06/chart">
            <c:ext xmlns:c16="http://schemas.microsoft.com/office/drawing/2014/chart" uri="{C3380CC4-5D6E-409C-BE32-E72D297353CC}">
              <c16:uniqueId val="{00000003-705E-45C9-A914-E3249911312F}"/>
            </c:ext>
          </c:extLst>
        </c:ser>
        <c:ser>
          <c:idx val="4"/>
          <c:order val="4"/>
          <c:tx>
            <c:v>12</c:v>
          </c:tx>
          <c:spPr>
            <a:ln w="12700" cap="rnd">
              <a:solidFill>
                <a:schemeClr val="tx1"/>
              </a:solidFill>
              <a:round/>
            </a:ln>
            <a:effectLst/>
          </c:spPr>
          <c:marker>
            <c:symbol val="none"/>
          </c:marker>
          <c:xVal>
            <c:numRef>
              <c:f>Landsat_Sentinel!$F$2:$F$151</c:f>
              <c:numCache>
                <c:formatCode>General</c:formatCode>
                <c:ptCount val="150"/>
                <c:pt idx="0">
                  <c:v>12</c:v>
                </c:pt>
                <c:pt idx="1">
                  <c:v>12</c:v>
                </c:pt>
                <c:pt idx="2">
                  <c:v>12</c:v>
                </c:pt>
                <c:pt idx="3">
                  <c:v>12</c:v>
                </c:pt>
                <c:pt idx="4">
                  <c:v>12</c:v>
                </c:pt>
                <c:pt idx="5">
                  <c:v>12</c:v>
                </c:pt>
                <c:pt idx="6">
                  <c:v>12</c:v>
                </c:pt>
                <c:pt idx="7">
                  <c:v>12</c:v>
                </c:pt>
                <c:pt idx="8">
                  <c:v>12</c:v>
                </c:pt>
                <c:pt idx="9">
                  <c:v>12</c:v>
                </c:pt>
                <c:pt idx="10">
                  <c:v>12</c:v>
                </c:pt>
                <c:pt idx="11">
                  <c:v>12</c:v>
                </c:pt>
                <c:pt idx="12">
                  <c:v>12</c:v>
                </c:pt>
                <c:pt idx="13">
                  <c:v>12</c:v>
                </c:pt>
                <c:pt idx="14">
                  <c:v>12</c:v>
                </c:pt>
                <c:pt idx="15">
                  <c:v>12</c:v>
                </c:pt>
                <c:pt idx="16">
                  <c:v>12</c:v>
                </c:pt>
                <c:pt idx="17">
                  <c:v>12</c:v>
                </c:pt>
                <c:pt idx="18">
                  <c:v>12</c:v>
                </c:pt>
                <c:pt idx="19">
                  <c:v>12</c:v>
                </c:pt>
                <c:pt idx="20">
                  <c:v>12</c:v>
                </c:pt>
                <c:pt idx="21">
                  <c:v>12</c:v>
                </c:pt>
                <c:pt idx="22">
                  <c:v>12</c:v>
                </c:pt>
                <c:pt idx="23">
                  <c:v>12</c:v>
                </c:pt>
                <c:pt idx="24">
                  <c:v>12</c:v>
                </c:pt>
                <c:pt idx="25">
                  <c:v>12</c:v>
                </c:pt>
                <c:pt idx="26">
                  <c:v>12</c:v>
                </c:pt>
                <c:pt idx="27">
                  <c:v>12</c:v>
                </c:pt>
                <c:pt idx="28">
                  <c:v>12</c:v>
                </c:pt>
                <c:pt idx="29">
                  <c:v>12</c:v>
                </c:pt>
                <c:pt idx="30">
                  <c:v>12</c:v>
                </c:pt>
                <c:pt idx="31">
                  <c:v>12</c:v>
                </c:pt>
                <c:pt idx="32">
                  <c:v>12</c:v>
                </c:pt>
                <c:pt idx="33">
                  <c:v>12</c:v>
                </c:pt>
                <c:pt idx="34">
                  <c:v>12</c:v>
                </c:pt>
                <c:pt idx="35">
                  <c:v>12</c:v>
                </c:pt>
                <c:pt idx="36">
                  <c:v>12</c:v>
                </c:pt>
                <c:pt idx="37">
                  <c:v>12</c:v>
                </c:pt>
                <c:pt idx="38">
                  <c:v>12</c:v>
                </c:pt>
                <c:pt idx="39">
                  <c:v>12</c:v>
                </c:pt>
                <c:pt idx="40">
                  <c:v>12</c:v>
                </c:pt>
                <c:pt idx="41">
                  <c:v>12</c:v>
                </c:pt>
                <c:pt idx="42">
                  <c:v>12</c:v>
                </c:pt>
                <c:pt idx="43">
                  <c:v>12</c:v>
                </c:pt>
                <c:pt idx="44">
                  <c:v>12</c:v>
                </c:pt>
                <c:pt idx="45">
                  <c:v>12</c:v>
                </c:pt>
                <c:pt idx="46">
                  <c:v>12</c:v>
                </c:pt>
                <c:pt idx="47">
                  <c:v>12</c:v>
                </c:pt>
                <c:pt idx="48">
                  <c:v>12</c:v>
                </c:pt>
                <c:pt idx="49">
                  <c:v>12</c:v>
                </c:pt>
                <c:pt idx="50">
                  <c:v>12</c:v>
                </c:pt>
                <c:pt idx="51">
                  <c:v>12</c:v>
                </c:pt>
                <c:pt idx="52">
                  <c:v>12</c:v>
                </c:pt>
                <c:pt idx="53">
                  <c:v>12</c:v>
                </c:pt>
                <c:pt idx="54">
                  <c:v>12</c:v>
                </c:pt>
                <c:pt idx="55">
                  <c:v>12</c:v>
                </c:pt>
                <c:pt idx="56">
                  <c:v>12</c:v>
                </c:pt>
                <c:pt idx="57">
                  <c:v>12</c:v>
                </c:pt>
                <c:pt idx="58">
                  <c:v>12</c:v>
                </c:pt>
                <c:pt idx="59">
                  <c:v>12</c:v>
                </c:pt>
                <c:pt idx="60">
                  <c:v>12</c:v>
                </c:pt>
                <c:pt idx="61">
                  <c:v>12</c:v>
                </c:pt>
                <c:pt idx="62">
                  <c:v>12</c:v>
                </c:pt>
                <c:pt idx="63">
                  <c:v>12</c:v>
                </c:pt>
                <c:pt idx="64">
                  <c:v>12</c:v>
                </c:pt>
                <c:pt idx="65">
                  <c:v>12</c:v>
                </c:pt>
                <c:pt idx="66">
                  <c:v>12</c:v>
                </c:pt>
                <c:pt idx="67">
                  <c:v>12</c:v>
                </c:pt>
                <c:pt idx="68">
                  <c:v>12</c:v>
                </c:pt>
                <c:pt idx="69">
                  <c:v>12</c:v>
                </c:pt>
                <c:pt idx="70">
                  <c:v>12</c:v>
                </c:pt>
                <c:pt idx="71">
                  <c:v>12</c:v>
                </c:pt>
                <c:pt idx="72">
                  <c:v>12</c:v>
                </c:pt>
                <c:pt idx="73">
                  <c:v>12</c:v>
                </c:pt>
                <c:pt idx="74">
                  <c:v>12</c:v>
                </c:pt>
                <c:pt idx="75">
                  <c:v>12</c:v>
                </c:pt>
                <c:pt idx="76">
                  <c:v>12</c:v>
                </c:pt>
                <c:pt idx="77">
                  <c:v>12</c:v>
                </c:pt>
                <c:pt idx="78">
                  <c:v>12</c:v>
                </c:pt>
                <c:pt idx="79">
                  <c:v>12</c:v>
                </c:pt>
                <c:pt idx="80">
                  <c:v>12</c:v>
                </c:pt>
                <c:pt idx="81">
                  <c:v>12</c:v>
                </c:pt>
                <c:pt idx="82">
                  <c:v>12</c:v>
                </c:pt>
                <c:pt idx="83">
                  <c:v>12</c:v>
                </c:pt>
                <c:pt idx="84">
                  <c:v>12</c:v>
                </c:pt>
                <c:pt idx="85">
                  <c:v>12</c:v>
                </c:pt>
                <c:pt idx="86">
                  <c:v>12</c:v>
                </c:pt>
                <c:pt idx="87">
                  <c:v>12</c:v>
                </c:pt>
                <c:pt idx="88">
                  <c:v>12</c:v>
                </c:pt>
                <c:pt idx="89">
                  <c:v>12</c:v>
                </c:pt>
                <c:pt idx="90">
                  <c:v>12</c:v>
                </c:pt>
                <c:pt idx="91">
                  <c:v>12</c:v>
                </c:pt>
                <c:pt idx="92">
                  <c:v>12</c:v>
                </c:pt>
                <c:pt idx="93">
                  <c:v>12</c:v>
                </c:pt>
                <c:pt idx="94">
                  <c:v>12</c:v>
                </c:pt>
                <c:pt idx="95">
                  <c:v>12</c:v>
                </c:pt>
                <c:pt idx="96">
                  <c:v>12</c:v>
                </c:pt>
                <c:pt idx="97">
                  <c:v>12</c:v>
                </c:pt>
                <c:pt idx="98">
                  <c:v>12</c:v>
                </c:pt>
                <c:pt idx="99">
                  <c:v>12</c:v>
                </c:pt>
                <c:pt idx="100">
                  <c:v>12</c:v>
                </c:pt>
                <c:pt idx="101">
                  <c:v>12</c:v>
                </c:pt>
                <c:pt idx="102">
                  <c:v>12</c:v>
                </c:pt>
                <c:pt idx="103">
                  <c:v>12</c:v>
                </c:pt>
                <c:pt idx="104">
                  <c:v>12</c:v>
                </c:pt>
                <c:pt idx="105">
                  <c:v>12</c:v>
                </c:pt>
                <c:pt idx="106">
                  <c:v>12</c:v>
                </c:pt>
                <c:pt idx="107">
                  <c:v>12</c:v>
                </c:pt>
                <c:pt idx="108">
                  <c:v>12</c:v>
                </c:pt>
                <c:pt idx="109">
                  <c:v>12</c:v>
                </c:pt>
                <c:pt idx="110">
                  <c:v>12</c:v>
                </c:pt>
                <c:pt idx="111">
                  <c:v>12</c:v>
                </c:pt>
                <c:pt idx="112">
                  <c:v>12</c:v>
                </c:pt>
                <c:pt idx="113">
                  <c:v>12</c:v>
                </c:pt>
                <c:pt idx="114">
                  <c:v>12</c:v>
                </c:pt>
                <c:pt idx="115">
                  <c:v>12</c:v>
                </c:pt>
                <c:pt idx="116">
                  <c:v>12</c:v>
                </c:pt>
                <c:pt idx="117">
                  <c:v>12</c:v>
                </c:pt>
                <c:pt idx="118">
                  <c:v>12</c:v>
                </c:pt>
                <c:pt idx="119">
                  <c:v>12</c:v>
                </c:pt>
                <c:pt idx="120">
                  <c:v>12</c:v>
                </c:pt>
                <c:pt idx="121">
                  <c:v>12</c:v>
                </c:pt>
                <c:pt idx="122">
                  <c:v>12</c:v>
                </c:pt>
                <c:pt idx="123">
                  <c:v>12</c:v>
                </c:pt>
                <c:pt idx="124">
                  <c:v>12</c:v>
                </c:pt>
                <c:pt idx="125">
                  <c:v>12</c:v>
                </c:pt>
                <c:pt idx="126">
                  <c:v>12</c:v>
                </c:pt>
                <c:pt idx="127">
                  <c:v>12</c:v>
                </c:pt>
                <c:pt idx="128">
                  <c:v>12</c:v>
                </c:pt>
                <c:pt idx="129">
                  <c:v>12</c:v>
                </c:pt>
                <c:pt idx="130">
                  <c:v>12</c:v>
                </c:pt>
                <c:pt idx="131">
                  <c:v>12</c:v>
                </c:pt>
                <c:pt idx="132">
                  <c:v>12</c:v>
                </c:pt>
                <c:pt idx="133">
                  <c:v>12</c:v>
                </c:pt>
                <c:pt idx="134">
                  <c:v>12</c:v>
                </c:pt>
                <c:pt idx="135">
                  <c:v>12</c:v>
                </c:pt>
                <c:pt idx="136">
                  <c:v>12</c:v>
                </c:pt>
                <c:pt idx="137">
                  <c:v>12</c:v>
                </c:pt>
                <c:pt idx="138">
                  <c:v>12</c:v>
                </c:pt>
                <c:pt idx="139">
                  <c:v>12</c:v>
                </c:pt>
                <c:pt idx="140">
                  <c:v>12</c:v>
                </c:pt>
                <c:pt idx="141">
                  <c:v>12</c:v>
                </c:pt>
                <c:pt idx="142">
                  <c:v>12</c:v>
                </c:pt>
                <c:pt idx="143">
                  <c:v>12</c:v>
                </c:pt>
                <c:pt idx="144">
                  <c:v>12</c:v>
                </c:pt>
                <c:pt idx="145">
                  <c:v>12</c:v>
                </c:pt>
                <c:pt idx="146">
                  <c:v>12</c:v>
                </c:pt>
                <c:pt idx="147">
                  <c:v>12</c:v>
                </c:pt>
                <c:pt idx="148">
                  <c:v>12</c:v>
                </c:pt>
                <c:pt idx="149">
                  <c:v>12</c:v>
                </c:pt>
              </c:numCache>
            </c:numRef>
          </c:xVal>
          <c:yVal>
            <c:numRef>
              <c:f>Landsat_Sentinel!$L$1:$L$151</c:f>
              <c:numCache>
                <c:formatCode>General</c:formatCode>
                <c:ptCount val="151"/>
                <c:pt idx="1">
                  <c:v>0</c:v>
                </c:pt>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20</c:v>
                </c:pt>
                <c:pt idx="22">
                  <c:v>21</c:v>
                </c:pt>
                <c:pt idx="23">
                  <c:v>22</c:v>
                </c:pt>
                <c:pt idx="24">
                  <c:v>23</c:v>
                </c:pt>
                <c:pt idx="25">
                  <c:v>24</c:v>
                </c:pt>
                <c:pt idx="26">
                  <c:v>25</c:v>
                </c:pt>
                <c:pt idx="27">
                  <c:v>26</c:v>
                </c:pt>
                <c:pt idx="28">
                  <c:v>27</c:v>
                </c:pt>
                <c:pt idx="29">
                  <c:v>28</c:v>
                </c:pt>
                <c:pt idx="30">
                  <c:v>29</c:v>
                </c:pt>
                <c:pt idx="31">
                  <c:v>30</c:v>
                </c:pt>
                <c:pt idx="32">
                  <c:v>31</c:v>
                </c:pt>
                <c:pt idx="33">
                  <c:v>32</c:v>
                </c:pt>
                <c:pt idx="34">
                  <c:v>33</c:v>
                </c:pt>
                <c:pt idx="35">
                  <c:v>34</c:v>
                </c:pt>
                <c:pt idx="36">
                  <c:v>35</c:v>
                </c:pt>
                <c:pt idx="37">
                  <c:v>36</c:v>
                </c:pt>
                <c:pt idx="38">
                  <c:v>37</c:v>
                </c:pt>
                <c:pt idx="39">
                  <c:v>38</c:v>
                </c:pt>
                <c:pt idx="40">
                  <c:v>39</c:v>
                </c:pt>
                <c:pt idx="41">
                  <c:v>40</c:v>
                </c:pt>
                <c:pt idx="42">
                  <c:v>41</c:v>
                </c:pt>
                <c:pt idx="43">
                  <c:v>42</c:v>
                </c:pt>
                <c:pt idx="44">
                  <c:v>43</c:v>
                </c:pt>
                <c:pt idx="45">
                  <c:v>44</c:v>
                </c:pt>
                <c:pt idx="46">
                  <c:v>45</c:v>
                </c:pt>
                <c:pt idx="47">
                  <c:v>46</c:v>
                </c:pt>
                <c:pt idx="48">
                  <c:v>47</c:v>
                </c:pt>
                <c:pt idx="49">
                  <c:v>48</c:v>
                </c:pt>
                <c:pt idx="50">
                  <c:v>49</c:v>
                </c:pt>
                <c:pt idx="51">
                  <c:v>50</c:v>
                </c:pt>
                <c:pt idx="52">
                  <c:v>51</c:v>
                </c:pt>
                <c:pt idx="53">
                  <c:v>52</c:v>
                </c:pt>
                <c:pt idx="54">
                  <c:v>53</c:v>
                </c:pt>
                <c:pt idx="55">
                  <c:v>54</c:v>
                </c:pt>
                <c:pt idx="56">
                  <c:v>55</c:v>
                </c:pt>
                <c:pt idx="57">
                  <c:v>56</c:v>
                </c:pt>
                <c:pt idx="58">
                  <c:v>57</c:v>
                </c:pt>
                <c:pt idx="59">
                  <c:v>58</c:v>
                </c:pt>
                <c:pt idx="60">
                  <c:v>59</c:v>
                </c:pt>
                <c:pt idx="61">
                  <c:v>60</c:v>
                </c:pt>
                <c:pt idx="62">
                  <c:v>61</c:v>
                </c:pt>
                <c:pt idx="63">
                  <c:v>62</c:v>
                </c:pt>
                <c:pt idx="64">
                  <c:v>63</c:v>
                </c:pt>
                <c:pt idx="65">
                  <c:v>64</c:v>
                </c:pt>
                <c:pt idx="66">
                  <c:v>65</c:v>
                </c:pt>
                <c:pt idx="67">
                  <c:v>66</c:v>
                </c:pt>
                <c:pt idx="68">
                  <c:v>67</c:v>
                </c:pt>
                <c:pt idx="69">
                  <c:v>68</c:v>
                </c:pt>
                <c:pt idx="70">
                  <c:v>69</c:v>
                </c:pt>
                <c:pt idx="71">
                  <c:v>70</c:v>
                </c:pt>
                <c:pt idx="72">
                  <c:v>71</c:v>
                </c:pt>
                <c:pt idx="73">
                  <c:v>72</c:v>
                </c:pt>
                <c:pt idx="74">
                  <c:v>73</c:v>
                </c:pt>
                <c:pt idx="75">
                  <c:v>74</c:v>
                </c:pt>
                <c:pt idx="76">
                  <c:v>75</c:v>
                </c:pt>
                <c:pt idx="77">
                  <c:v>76</c:v>
                </c:pt>
                <c:pt idx="78">
                  <c:v>77</c:v>
                </c:pt>
                <c:pt idx="79">
                  <c:v>78</c:v>
                </c:pt>
                <c:pt idx="80">
                  <c:v>79</c:v>
                </c:pt>
                <c:pt idx="81">
                  <c:v>80</c:v>
                </c:pt>
                <c:pt idx="82">
                  <c:v>81</c:v>
                </c:pt>
                <c:pt idx="83">
                  <c:v>82</c:v>
                </c:pt>
                <c:pt idx="84">
                  <c:v>83</c:v>
                </c:pt>
                <c:pt idx="85">
                  <c:v>84</c:v>
                </c:pt>
                <c:pt idx="86">
                  <c:v>85</c:v>
                </c:pt>
                <c:pt idx="87">
                  <c:v>86</c:v>
                </c:pt>
                <c:pt idx="88">
                  <c:v>87</c:v>
                </c:pt>
                <c:pt idx="89">
                  <c:v>88</c:v>
                </c:pt>
                <c:pt idx="90">
                  <c:v>89</c:v>
                </c:pt>
                <c:pt idx="91">
                  <c:v>90</c:v>
                </c:pt>
                <c:pt idx="92">
                  <c:v>91</c:v>
                </c:pt>
                <c:pt idx="93">
                  <c:v>92</c:v>
                </c:pt>
                <c:pt idx="94">
                  <c:v>93</c:v>
                </c:pt>
                <c:pt idx="95">
                  <c:v>94</c:v>
                </c:pt>
                <c:pt idx="96">
                  <c:v>95</c:v>
                </c:pt>
                <c:pt idx="97">
                  <c:v>96</c:v>
                </c:pt>
                <c:pt idx="98">
                  <c:v>97</c:v>
                </c:pt>
                <c:pt idx="99">
                  <c:v>98</c:v>
                </c:pt>
                <c:pt idx="100">
                  <c:v>99</c:v>
                </c:pt>
                <c:pt idx="101">
                  <c:v>100</c:v>
                </c:pt>
                <c:pt idx="102">
                  <c:v>101</c:v>
                </c:pt>
                <c:pt idx="103">
                  <c:v>102</c:v>
                </c:pt>
                <c:pt idx="104">
                  <c:v>103</c:v>
                </c:pt>
                <c:pt idx="105">
                  <c:v>104</c:v>
                </c:pt>
                <c:pt idx="106">
                  <c:v>105</c:v>
                </c:pt>
                <c:pt idx="107">
                  <c:v>106</c:v>
                </c:pt>
                <c:pt idx="108">
                  <c:v>107</c:v>
                </c:pt>
                <c:pt idx="109">
                  <c:v>108</c:v>
                </c:pt>
                <c:pt idx="110">
                  <c:v>109</c:v>
                </c:pt>
                <c:pt idx="111">
                  <c:v>110</c:v>
                </c:pt>
                <c:pt idx="112">
                  <c:v>111</c:v>
                </c:pt>
                <c:pt idx="113">
                  <c:v>112</c:v>
                </c:pt>
                <c:pt idx="114">
                  <c:v>113</c:v>
                </c:pt>
                <c:pt idx="115">
                  <c:v>114</c:v>
                </c:pt>
                <c:pt idx="116">
                  <c:v>115</c:v>
                </c:pt>
                <c:pt idx="117">
                  <c:v>116</c:v>
                </c:pt>
                <c:pt idx="118">
                  <c:v>117</c:v>
                </c:pt>
                <c:pt idx="119">
                  <c:v>118</c:v>
                </c:pt>
                <c:pt idx="120">
                  <c:v>119</c:v>
                </c:pt>
                <c:pt idx="121">
                  <c:v>120</c:v>
                </c:pt>
                <c:pt idx="122">
                  <c:v>121</c:v>
                </c:pt>
                <c:pt idx="123">
                  <c:v>122</c:v>
                </c:pt>
                <c:pt idx="124">
                  <c:v>123</c:v>
                </c:pt>
                <c:pt idx="125">
                  <c:v>124</c:v>
                </c:pt>
                <c:pt idx="126">
                  <c:v>125</c:v>
                </c:pt>
                <c:pt idx="127">
                  <c:v>126</c:v>
                </c:pt>
                <c:pt idx="128">
                  <c:v>127</c:v>
                </c:pt>
                <c:pt idx="129">
                  <c:v>128</c:v>
                </c:pt>
                <c:pt idx="130">
                  <c:v>129</c:v>
                </c:pt>
                <c:pt idx="131">
                  <c:v>130</c:v>
                </c:pt>
                <c:pt idx="132">
                  <c:v>131</c:v>
                </c:pt>
                <c:pt idx="133">
                  <c:v>132</c:v>
                </c:pt>
                <c:pt idx="134">
                  <c:v>133</c:v>
                </c:pt>
                <c:pt idx="135">
                  <c:v>134</c:v>
                </c:pt>
                <c:pt idx="136">
                  <c:v>135</c:v>
                </c:pt>
                <c:pt idx="137">
                  <c:v>136</c:v>
                </c:pt>
                <c:pt idx="138">
                  <c:v>137</c:v>
                </c:pt>
                <c:pt idx="139">
                  <c:v>138</c:v>
                </c:pt>
                <c:pt idx="140">
                  <c:v>139</c:v>
                </c:pt>
                <c:pt idx="141">
                  <c:v>140</c:v>
                </c:pt>
                <c:pt idx="142">
                  <c:v>141</c:v>
                </c:pt>
                <c:pt idx="143">
                  <c:v>142</c:v>
                </c:pt>
                <c:pt idx="144">
                  <c:v>143</c:v>
                </c:pt>
                <c:pt idx="145">
                  <c:v>144</c:v>
                </c:pt>
                <c:pt idx="146">
                  <c:v>145</c:v>
                </c:pt>
                <c:pt idx="147">
                  <c:v>146</c:v>
                </c:pt>
                <c:pt idx="148">
                  <c:v>147</c:v>
                </c:pt>
                <c:pt idx="149">
                  <c:v>148</c:v>
                </c:pt>
                <c:pt idx="150">
                  <c:v>149</c:v>
                </c:pt>
              </c:numCache>
            </c:numRef>
          </c:yVal>
          <c:smooth val="0"/>
          <c:extLst xmlns:c16r2="http://schemas.microsoft.com/office/drawing/2015/06/chart">
            <c:ext xmlns:c16="http://schemas.microsoft.com/office/drawing/2014/chart" uri="{C3380CC4-5D6E-409C-BE32-E72D297353CC}">
              <c16:uniqueId val="{00000004-705E-45C9-A914-E3249911312F}"/>
            </c:ext>
          </c:extLst>
        </c:ser>
        <c:ser>
          <c:idx val="5"/>
          <c:order val="5"/>
          <c:tx>
            <c:v>12x1</c:v>
          </c:tx>
          <c:spPr>
            <a:ln w="12700" cap="rnd">
              <a:solidFill>
                <a:schemeClr val="tx1"/>
              </a:solidFill>
              <a:round/>
            </a:ln>
            <a:effectLst/>
          </c:spPr>
          <c:marker>
            <c:symbol val="none"/>
          </c:marker>
          <c:xVal>
            <c:numRef>
              <c:f>Landsat_Sentinel!$L$2:$L$102</c:f>
              <c:numCache>
                <c:formatCode>General</c:formatCode>
                <c:ptCount val="101"/>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pt idx="99">
                  <c:v>99</c:v>
                </c:pt>
                <c:pt idx="100">
                  <c:v>100</c:v>
                </c:pt>
              </c:numCache>
            </c:numRef>
          </c:xVal>
          <c:yVal>
            <c:numRef>
              <c:f>Landsat_Sentinel!$F$2:$F$102</c:f>
              <c:numCache>
                <c:formatCode>General</c:formatCode>
                <c:ptCount val="101"/>
                <c:pt idx="0">
                  <c:v>12</c:v>
                </c:pt>
                <c:pt idx="1">
                  <c:v>12</c:v>
                </c:pt>
                <c:pt idx="2">
                  <c:v>12</c:v>
                </c:pt>
                <c:pt idx="3">
                  <c:v>12</c:v>
                </c:pt>
                <c:pt idx="4">
                  <c:v>12</c:v>
                </c:pt>
                <c:pt idx="5">
                  <c:v>12</c:v>
                </c:pt>
                <c:pt idx="6">
                  <c:v>12</c:v>
                </c:pt>
                <c:pt idx="7">
                  <c:v>12</c:v>
                </c:pt>
                <c:pt idx="8">
                  <c:v>12</c:v>
                </c:pt>
                <c:pt idx="9">
                  <c:v>12</c:v>
                </c:pt>
                <c:pt idx="10">
                  <c:v>12</c:v>
                </c:pt>
                <c:pt idx="11">
                  <c:v>12</c:v>
                </c:pt>
                <c:pt idx="12">
                  <c:v>12</c:v>
                </c:pt>
                <c:pt idx="13">
                  <c:v>12</c:v>
                </c:pt>
                <c:pt idx="14">
                  <c:v>12</c:v>
                </c:pt>
                <c:pt idx="15">
                  <c:v>12</c:v>
                </c:pt>
                <c:pt idx="16">
                  <c:v>12</c:v>
                </c:pt>
                <c:pt idx="17">
                  <c:v>12</c:v>
                </c:pt>
                <c:pt idx="18">
                  <c:v>12</c:v>
                </c:pt>
                <c:pt idx="19">
                  <c:v>12</c:v>
                </c:pt>
                <c:pt idx="20">
                  <c:v>12</c:v>
                </c:pt>
                <c:pt idx="21">
                  <c:v>12</c:v>
                </c:pt>
                <c:pt idx="22">
                  <c:v>12</c:v>
                </c:pt>
                <c:pt idx="23">
                  <c:v>12</c:v>
                </c:pt>
                <c:pt idx="24">
                  <c:v>12</c:v>
                </c:pt>
                <c:pt idx="25">
                  <c:v>12</c:v>
                </c:pt>
                <c:pt idx="26">
                  <c:v>12</c:v>
                </c:pt>
                <c:pt idx="27">
                  <c:v>12</c:v>
                </c:pt>
                <c:pt idx="28">
                  <c:v>12</c:v>
                </c:pt>
                <c:pt idx="29">
                  <c:v>12</c:v>
                </c:pt>
                <c:pt idx="30">
                  <c:v>12</c:v>
                </c:pt>
                <c:pt idx="31">
                  <c:v>12</c:v>
                </c:pt>
                <c:pt idx="32">
                  <c:v>12</c:v>
                </c:pt>
                <c:pt idx="33">
                  <c:v>12</c:v>
                </c:pt>
                <c:pt idx="34">
                  <c:v>12</c:v>
                </c:pt>
                <c:pt idx="35">
                  <c:v>12</c:v>
                </c:pt>
                <c:pt idx="36">
                  <c:v>12</c:v>
                </c:pt>
                <c:pt idx="37">
                  <c:v>12</c:v>
                </c:pt>
                <c:pt idx="38">
                  <c:v>12</c:v>
                </c:pt>
                <c:pt idx="39">
                  <c:v>12</c:v>
                </c:pt>
                <c:pt idx="40">
                  <c:v>12</c:v>
                </c:pt>
                <c:pt idx="41">
                  <c:v>12</c:v>
                </c:pt>
                <c:pt idx="42">
                  <c:v>12</c:v>
                </c:pt>
                <c:pt idx="43">
                  <c:v>12</c:v>
                </c:pt>
                <c:pt idx="44">
                  <c:v>12</c:v>
                </c:pt>
                <c:pt idx="45">
                  <c:v>12</c:v>
                </c:pt>
                <c:pt idx="46">
                  <c:v>12</c:v>
                </c:pt>
                <c:pt idx="47">
                  <c:v>12</c:v>
                </c:pt>
                <c:pt idx="48">
                  <c:v>12</c:v>
                </c:pt>
                <c:pt idx="49">
                  <c:v>12</c:v>
                </c:pt>
                <c:pt idx="50">
                  <c:v>12</c:v>
                </c:pt>
                <c:pt idx="51">
                  <c:v>12</c:v>
                </c:pt>
                <c:pt idx="52">
                  <c:v>12</c:v>
                </c:pt>
                <c:pt idx="53">
                  <c:v>12</c:v>
                </c:pt>
                <c:pt idx="54">
                  <c:v>12</c:v>
                </c:pt>
                <c:pt idx="55">
                  <c:v>12</c:v>
                </c:pt>
                <c:pt idx="56">
                  <c:v>12</c:v>
                </c:pt>
                <c:pt idx="57">
                  <c:v>12</c:v>
                </c:pt>
                <c:pt idx="58">
                  <c:v>12</c:v>
                </c:pt>
                <c:pt idx="59">
                  <c:v>12</c:v>
                </c:pt>
                <c:pt idx="60">
                  <c:v>12</c:v>
                </c:pt>
                <c:pt idx="61">
                  <c:v>12</c:v>
                </c:pt>
                <c:pt idx="62">
                  <c:v>12</c:v>
                </c:pt>
                <c:pt idx="63">
                  <c:v>12</c:v>
                </c:pt>
                <c:pt idx="64">
                  <c:v>12</c:v>
                </c:pt>
                <c:pt idx="65">
                  <c:v>12</c:v>
                </c:pt>
                <c:pt idx="66">
                  <c:v>12</c:v>
                </c:pt>
                <c:pt idx="67">
                  <c:v>12</c:v>
                </c:pt>
                <c:pt idx="68">
                  <c:v>12</c:v>
                </c:pt>
                <c:pt idx="69">
                  <c:v>12</c:v>
                </c:pt>
                <c:pt idx="70">
                  <c:v>12</c:v>
                </c:pt>
                <c:pt idx="71">
                  <c:v>12</c:v>
                </c:pt>
                <c:pt idx="72">
                  <c:v>12</c:v>
                </c:pt>
                <c:pt idx="73">
                  <c:v>12</c:v>
                </c:pt>
                <c:pt idx="74">
                  <c:v>12</c:v>
                </c:pt>
                <c:pt idx="75">
                  <c:v>12</c:v>
                </c:pt>
                <c:pt idx="76">
                  <c:v>12</c:v>
                </c:pt>
                <c:pt idx="77">
                  <c:v>12</c:v>
                </c:pt>
                <c:pt idx="78">
                  <c:v>12</c:v>
                </c:pt>
                <c:pt idx="79">
                  <c:v>12</c:v>
                </c:pt>
                <c:pt idx="80">
                  <c:v>12</c:v>
                </c:pt>
                <c:pt idx="81">
                  <c:v>12</c:v>
                </c:pt>
                <c:pt idx="82">
                  <c:v>12</c:v>
                </c:pt>
                <c:pt idx="83">
                  <c:v>12</c:v>
                </c:pt>
                <c:pt idx="84">
                  <c:v>12</c:v>
                </c:pt>
                <c:pt idx="85">
                  <c:v>12</c:v>
                </c:pt>
                <c:pt idx="86">
                  <c:v>12</c:v>
                </c:pt>
                <c:pt idx="87">
                  <c:v>12</c:v>
                </c:pt>
                <c:pt idx="88">
                  <c:v>12</c:v>
                </c:pt>
                <c:pt idx="89">
                  <c:v>12</c:v>
                </c:pt>
                <c:pt idx="90">
                  <c:v>12</c:v>
                </c:pt>
                <c:pt idx="91">
                  <c:v>12</c:v>
                </c:pt>
                <c:pt idx="92">
                  <c:v>12</c:v>
                </c:pt>
                <c:pt idx="93">
                  <c:v>12</c:v>
                </c:pt>
                <c:pt idx="94">
                  <c:v>12</c:v>
                </c:pt>
                <c:pt idx="95">
                  <c:v>12</c:v>
                </c:pt>
                <c:pt idx="96">
                  <c:v>12</c:v>
                </c:pt>
                <c:pt idx="97">
                  <c:v>12</c:v>
                </c:pt>
                <c:pt idx="98">
                  <c:v>12</c:v>
                </c:pt>
                <c:pt idx="99">
                  <c:v>12</c:v>
                </c:pt>
                <c:pt idx="100">
                  <c:v>12</c:v>
                </c:pt>
              </c:numCache>
            </c:numRef>
          </c:yVal>
          <c:smooth val="0"/>
          <c:extLst xmlns:c16r2="http://schemas.microsoft.com/office/drawing/2015/06/chart">
            <c:ext xmlns:c16="http://schemas.microsoft.com/office/drawing/2014/chart" uri="{C3380CC4-5D6E-409C-BE32-E72D297353CC}">
              <c16:uniqueId val="{00000005-705E-45C9-A914-E3249911312F}"/>
            </c:ext>
          </c:extLst>
        </c:ser>
        <c:ser>
          <c:idx val="6"/>
          <c:order val="6"/>
          <c:tx>
            <c:v>1:01</c:v>
          </c:tx>
          <c:spPr>
            <a:ln w="19050" cap="rnd">
              <a:solidFill>
                <a:schemeClr val="tx2">
                  <a:lumMod val="50000"/>
                </a:schemeClr>
              </a:solidFill>
              <a:prstDash val="sysDash"/>
              <a:round/>
            </a:ln>
            <a:effectLst/>
          </c:spPr>
          <c:marker>
            <c:symbol val="none"/>
          </c:marker>
          <c:xVal>
            <c:numRef>
              <c:f>Landsat_Sentinel!$L$2:$L$100</c:f>
              <c:numCache>
                <c:formatCode>General</c:formatCode>
                <c:ptCount val="99"/>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pt idx="28">
                  <c:v>28</c:v>
                </c:pt>
                <c:pt idx="29">
                  <c:v>29</c:v>
                </c:pt>
                <c:pt idx="30">
                  <c:v>30</c:v>
                </c:pt>
                <c:pt idx="31">
                  <c:v>31</c:v>
                </c:pt>
                <c:pt idx="32">
                  <c:v>32</c:v>
                </c:pt>
                <c:pt idx="33">
                  <c:v>33</c:v>
                </c:pt>
                <c:pt idx="34">
                  <c:v>34</c:v>
                </c:pt>
                <c:pt idx="35">
                  <c:v>35</c:v>
                </c:pt>
                <c:pt idx="36">
                  <c:v>36</c:v>
                </c:pt>
                <c:pt idx="37">
                  <c:v>37</c:v>
                </c:pt>
                <c:pt idx="38">
                  <c:v>38</c:v>
                </c:pt>
                <c:pt idx="39">
                  <c:v>39</c:v>
                </c:pt>
                <c:pt idx="40">
                  <c:v>40</c:v>
                </c:pt>
                <c:pt idx="41">
                  <c:v>41</c:v>
                </c:pt>
                <c:pt idx="42">
                  <c:v>42</c:v>
                </c:pt>
                <c:pt idx="43">
                  <c:v>43</c:v>
                </c:pt>
                <c:pt idx="44">
                  <c:v>44</c:v>
                </c:pt>
                <c:pt idx="45">
                  <c:v>45</c:v>
                </c:pt>
                <c:pt idx="46">
                  <c:v>46</c:v>
                </c:pt>
                <c:pt idx="47">
                  <c:v>47</c:v>
                </c:pt>
                <c:pt idx="48">
                  <c:v>48</c:v>
                </c:pt>
                <c:pt idx="49">
                  <c:v>49</c:v>
                </c:pt>
                <c:pt idx="50">
                  <c:v>50</c:v>
                </c:pt>
                <c:pt idx="51">
                  <c:v>51</c:v>
                </c:pt>
                <c:pt idx="52">
                  <c:v>52</c:v>
                </c:pt>
                <c:pt idx="53">
                  <c:v>53</c:v>
                </c:pt>
                <c:pt idx="54">
                  <c:v>54</c:v>
                </c:pt>
                <c:pt idx="55">
                  <c:v>55</c:v>
                </c:pt>
                <c:pt idx="56">
                  <c:v>56</c:v>
                </c:pt>
                <c:pt idx="57">
                  <c:v>57</c:v>
                </c:pt>
                <c:pt idx="58">
                  <c:v>58</c:v>
                </c:pt>
                <c:pt idx="59">
                  <c:v>59</c:v>
                </c:pt>
                <c:pt idx="60">
                  <c:v>60</c:v>
                </c:pt>
                <c:pt idx="61">
                  <c:v>61</c:v>
                </c:pt>
                <c:pt idx="62">
                  <c:v>62</c:v>
                </c:pt>
                <c:pt idx="63">
                  <c:v>63</c:v>
                </c:pt>
                <c:pt idx="64">
                  <c:v>64</c:v>
                </c:pt>
                <c:pt idx="65">
                  <c:v>65</c:v>
                </c:pt>
                <c:pt idx="66">
                  <c:v>66</c:v>
                </c:pt>
                <c:pt idx="67">
                  <c:v>67</c:v>
                </c:pt>
                <c:pt idx="68">
                  <c:v>68</c:v>
                </c:pt>
                <c:pt idx="69">
                  <c:v>69</c:v>
                </c:pt>
                <c:pt idx="70">
                  <c:v>70</c:v>
                </c:pt>
                <c:pt idx="71">
                  <c:v>71</c:v>
                </c:pt>
                <c:pt idx="72">
                  <c:v>72</c:v>
                </c:pt>
                <c:pt idx="73">
                  <c:v>73</c:v>
                </c:pt>
                <c:pt idx="74">
                  <c:v>74</c:v>
                </c:pt>
                <c:pt idx="75">
                  <c:v>75</c:v>
                </c:pt>
                <c:pt idx="76">
                  <c:v>76</c:v>
                </c:pt>
                <c:pt idx="77">
                  <c:v>77</c:v>
                </c:pt>
                <c:pt idx="78">
                  <c:v>78</c:v>
                </c:pt>
                <c:pt idx="79">
                  <c:v>79</c:v>
                </c:pt>
                <c:pt idx="80">
                  <c:v>80</c:v>
                </c:pt>
                <c:pt idx="81">
                  <c:v>81</c:v>
                </c:pt>
                <c:pt idx="82">
                  <c:v>82</c:v>
                </c:pt>
                <c:pt idx="83">
                  <c:v>83</c:v>
                </c:pt>
                <c:pt idx="84">
                  <c:v>84</c:v>
                </c:pt>
                <c:pt idx="85">
                  <c:v>85</c:v>
                </c:pt>
                <c:pt idx="86">
                  <c:v>86</c:v>
                </c:pt>
                <c:pt idx="87">
                  <c:v>87</c:v>
                </c:pt>
                <c:pt idx="88">
                  <c:v>88</c:v>
                </c:pt>
                <c:pt idx="89">
                  <c:v>89</c:v>
                </c:pt>
                <c:pt idx="90">
                  <c:v>90</c:v>
                </c:pt>
                <c:pt idx="91">
                  <c:v>91</c:v>
                </c:pt>
                <c:pt idx="92">
                  <c:v>92</c:v>
                </c:pt>
                <c:pt idx="93">
                  <c:v>93</c:v>
                </c:pt>
                <c:pt idx="94">
                  <c:v>94</c:v>
                </c:pt>
                <c:pt idx="95">
                  <c:v>95</c:v>
                </c:pt>
                <c:pt idx="96">
                  <c:v>96</c:v>
                </c:pt>
                <c:pt idx="97">
                  <c:v>97</c:v>
                </c:pt>
                <c:pt idx="98">
                  <c:v>98</c:v>
                </c:pt>
              </c:numCache>
            </c:numRef>
          </c:xVal>
          <c:yVal>
            <c:numRef>
              <c:f>Landsat_Sentinel!$L$1:$L$100</c:f>
              <c:numCache>
                <c:formatCode>General</c:formatCode>
                <c:ptCount val="100"/>
                <c:pt idx="1">
                  <c:v>0</c:v>
                </c:pt>
                <c:pt idx="2">
                  <c:v>1</c:v>
                </c:pt>
                <c:pt idx="3">
                  <c:v>2</c:v>
                </c:pt>
                <c:pt idx="4">
                  <c:v>3</c:v>
                </c:pt>
                <c:pt idx="5">
                  <c:v>4</c:v>
                </c:pt>
                <c:pt idx="6">
                  <c:v>5</c:v>
                </c:pt>
                <c:pt idx="7">
                  <c:v>6</c:v>
                </c:pt>
                <c:pt idx="8">
                  <c:v>7</c:v>
                </c:pt>
                <c:pt idx="9">
                  <c:v>8</c:v>
                </c:pt>
                <c:pt idx="10">
                  <c:v>9</c:v>
                </c:pt>
                <c:pt idx="11">
                  <c:v>10</c:v>
                </c:pt>
                <c:pt idx="12">
                  <c:v>11</c:v>
                </c:pt>
                <c:pt idx="13">
                  <c:v>12</c:v>
                </c:pt>
                <c:pt idx="14">
                  <c:v>13</c:v>
                </c:pt>
                <c:pt idx="15">
                  <c:v>14</c:v>
                </c:pt>
                <c:pt idx="16">
                  <c:v>15</c:v>
                </c:pt>
                <c:pt idx="17">
                  <c:v>16</c:v>
                </c:pt>
                <c:pt idx="18">
                  <c:v>17</c:v>
                </c:pt>
                <c:pt idx="19">
                  <c:v>18</c:v>
                </c:pt>
                <c:pt idx="20">
                  <c:v>19</c:v>
                </c:pt>
                <c:pt idx="21">
                  <c:v>20</c:v>
                </c:pt>
                <c:pt idx="22">
                  <c:v>21</c:v>
                </c:pt>
                <c:pt idx="23">
                  <c:v>22</c:v>
                </c:pt>
                <c:pt idx="24">
                  <c:v>23</c:v>
                </c:pt>
                <c:pt idx="25">
                  <c:v>24</c:v>
                </c:pt>
                <c:pt idx="26">
                  <c:v>25</c:v>
                </c:pt>
                <c:pt idx="27">
                  <c:v>26</c:v>
                </c:pt>
                <c:pt idx="28">
                  <c:v>27</c:v>
                </c:pt>
                <c:pt idx="29">
                  <c:v>28</c:v>
                </c:pt>
                <c:pt idx="30">
                  <c:v>29</c:v>
                </c:pt>
                <c:pt idx="31">
                  <c:v>30</c:v>
                </c:pt>
                <c:pt idx="32">
                  <c:v>31</c:v>
                </c:pt>
                <c:pt idx="33">
                  <c:v>32</c:v>
                </c:pt>
                <c:pt idx="34">
                  <c:v>33</c:v>
                </c:pt>
                <c:pt idx="35">
                  <c:v>34</c:v>
                </c:pt>
                <c:pt idx="36">
                  <c:v>35</c:v>
                </c:pt>
                <c:pt idx="37">
                  <c:v>36</c:v>
                </c:pt>
                <c:pt idx="38">
                  <c:v>37</c:v>
                </c:pt>
                <c:pt idx="39">
                  <c:v>38</c:v>
                </c:pt>
                <c:pt idx="40">
                  <c:v>39</c:v>
                </c:pt>
                <c:pt idx="41">
                  <c:v>40</c:v>
                </c:pt>
                <c:pt idx="42">
                  <c:v>41</c:v>
                </c:pt>
                <c:pt idx="43">
                  <c:v>42</c:v>
                </c:pt>
                <c:pt idx="44">
                  <c:v>43</c:v>
                </c:pt>
                <c:pt idx="45">
                  <c:v>44</c:v>
                </c:pt>
                <c:pt idx="46">
                  <c:v>45</c:v>
                </c:pt>
                <c:pt idx="47">
                  <c:v>46</c:v>
                </c:pt>
                <c:pt idx="48">
                  <c:v>47</c:v>
                </c:pt>
                <c:pt idx="49">
                  <c:v>48</c:v>
                </c:pt>
                <c:pt idx="50">
                  <c:v>49</c:v>
                </c:pt>
                <c:pt idx="51">
                  <c:v>50</c:v>
                </c:pt>
                <c:pt idx="52">
                  <c:v>51</c:v>
                </c:pt>
                <c:pt idx="53">
                  <c:v>52</c:v>
                </c:pt>
                <c:pt idx="54">
                  <c:v>53</c:v>
                </c:pt>
                <c:pt idx="55">
                  <c:v>54</c:v>
                </c:pt>
                <c:pt idx="56">
                  <c:v>55</c:v>
                </c:pt>
                <c:pt idx="57">
                  <c:v>56</c:v>
                </c:pt>
                <c:pt idx="58">
                  <c:v>57</c:v>
                </c:pt>
                <c:pt idx="59">
                  <c:v>58</c:v>
                </c:pt>
                <c:pt idx="60">
                  <c:v>59</c:v>
                </c:pt>
                <c:pt idx="61">
                  <c:v>60</c:v>
                </c:pt>
                <c:pt idx="62">
                  <c:v>61</c:v>
                </c:pt>
                <c:pt idx="63">
                  <c:v>62</c:v>
                </c:pt>
                <c:pt idx="64">
                  <c:v>63</c:v>
                </c:pt>
                <c:pt idx="65">
                  <c:v>64</c:v>
                </c:pt>
                <c:pt idx="66">
                  <c:v>65</c:v>
                </c:pt>
                <c:pt idx="67">
                  <c:v>66</c:v>
                </c:pt>
                <c:pt idx="68">
                  <c:v>67</c:v>
                </c:pt>
                <c:pt idx="69">
                  <c:v>68</c:v>
                </c:pt>
                <c:pt idx="70">
                  <c:v>69</c:v>
                </c:pt>
                <c:pt idx="71">
                  <c:v>70</c:v>
                </c:pt>
                <c:pt idx="72">
                  <c:v>71</c:v>
                </c:pt>
                <c:pt idx="73">
                  <c:v>72</c:v>
                </c:pt>
                <c:pt idx="74">
                  <c:v>73</c:v>
                </c:pt>
                <c:pt idx="75">
                  <c:v>74</c:v>
                </c:pt>
                <c:pt idx="76">
                  <c:v>75</c:v>
                </c:pt>
                <c:pt idx="77">
                  <c:v>76</c:v>
                </c:pt>
                <c:pt idx="78">
                  <c:v>77</c:v>
                </c:pt>
                <c:pt idx="79">
                  <c:v>78</c:v>
                </c:pt>
                <c:pt idx="80">
                  <c:v>79</c:v>
                </c:pt>
                <c:pt idx="81">
                  <c:v>80</c:v>
                </c:pt>
                <c:pt idx="82">
                  <c:v>81</c:v>
                </c:pt>
                <c:pt idx="83">
                  <c:v>82</c:v>
                </c:pt>
                <c:pt idx="84">
                  <c:v>83</c:v>
                </c:pt>
                <c:pt idx="85">
                  <c:v>84</c:v>
                </c:pt>
                <c:pt idx="86">
                  <c:v>85</c:v>
                </c:pt>
                <c:pt idx="87">
                  <c:v>86</c:v>
                </c:pt>
                <c:pt idx="88">
                  <c:v>87</c:v>
                </c:pt>
                <c:pt idx="89">
                  <c:v>88</c:v>
                </c:pt>
                <c:pt idx="90">
                  <c:v>89</c:v>
                </c:pt>
                <c:pt idx="91">
                  <c:v>90</c:v>
                </c:pt>
                <c:pt idx="92">
                  <c:v>91</c:v>
                </c:pt>
                <c:pt idx="93">
                  <c:v>92</c:v>
                </c:pt>
                <c:pt idx="94">
                  <c:v>93</c:v>
                </c:pt>
                <c:pt idx="95">
                  <c:v>94</c:v>
                </c:pt>
                <c:pt idx="96">
                  <c:v>95</c:v>
                </c:pt>
                <c:pt idx="97">
                  <c:v>96</c:v>
                </c:pt>
                <c:pt idx="98">
                  <c:v>97</c:v>
                </c:pt>
                <c:pt idx="99">
                  <c:v>98</c:v>
                </c:pt>
              </c:numCache>
            </c:numRef>
          </c:yVal>
          <c:smooth val="0"/>
          <c:extLst xmlns:c16r2="http://schemas.microsoft.com/office/drawing/2015/06/chart">
            <c:ext xmlns:c16="http://schemas.microsoft.com/office/drawing/2014/chart" uri="{C3380CC4-5D6E-409C-BE32-E72D297353CC}">
              <c16:uniqueId val="{00000006-705E-45C9-A914-E3249911312F}"/>
            </c:ext>
          </c:extLst>
        </c:ser>
        <c:dLbls>
          <c:showLegendKey val="0"/>
          <c:showVal val="0"/>
          <c:showCatName val="0"/>
          <c:showSerName val="0"/>
          <c:showPercent val="0"/>
          <c:showBubbleSize val="0"/>
        </c:dLbls>
        <c:axId val="116423328"/>
        <c:axId val="116423720"/>
      </c:scatterChart>
      <c:valAx>
        <c:axId val="116423328"/>
        <c:scaling>
          <c:orientation val="minMax"/>
          <c:max val="1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423720"/>
        <c:crosses val="autoZero"/>
        <c:crossBetween val="midCat"/>
        <c:majorUnit val="50"/>
      </c:valAx>
      <c:valAx>
        <c:axId val="116423720"/>
        <c:scaling>
          <c:orientation val="minMax"/>
          <c:max val="150"/>
          <c:min val="0"/>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one"/>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6423328"/>
        <c:crosses val="autoZero"/>
        <c:crossBetween val="midCat"/>
        <c:majorUnit val="5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01650780"/>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Shape 12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6" name="Shape 126"/>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FF0000"/>
              </a:buClr>
              <a:buSzPct val="25000"/>
              <a:buFont typeface="Calibri"/>
              <a:buNone/>
            </a:pPr>
            <a:r>
              <a:rPr lang="en" sz="1200" b="0" i="0" u="none" strike="noStrike" cap="none" dirty="0" smtClean="0">
                <a:solidFill>
                  <a:srgbClr val="FF0000"/>
                </a:solidFill>
                <a:latin typeface="Calibri"/>
                <a:ea typeface="Calibri"/>
                <a:cs typeface="Calibri"/>
                <a:sym typeface="Calibri"/>
              </a:rPr>
              <a:t>Hello! My name is Kate</a:t>
            </a:r>
            <a:r>
              <a:rPr lang="en" sz="1200" b="0" i="0" u="none" strike="noStrike" cap="none" baseline="0" dirty="0" smtClean="0">
                <a:solidFill>
                  <a:srgbClr val="FF0000"/>
                </a:solidFill>
                <a:latin typeface="Calibri"/>
                <a:ea typeface="Calibri"/>
                <a:cs typeface="Calibri"/>
                <a:sym typeface="Calibri"/>
              </a:rPr>
              <a:t> Cavanaugh and I’m the Project Lead on the SF Bay Delta Water Resources Team. I graduated from Gettysburg College last year with a degree in Environmental Science. Hi I’m Leah Kucera, I graduated from Washingtion University with a degree in Environmental Earth Science. Hi I’m Molly Spater I graduated from UCLA with a degree in Geography.</a:t>
            </a:r>
            <a:endParaRPr lang="en" sz="1200" b="0" i="0" u="none" strike="noStrike" cap="none" dirty="0">
              <a:solidFill>
                <a:srgbClr val="FF0000"/>
              </a:solidFill>
              <a:latin typeface="Calibri"/>
              <a:ea typeface="Calibri"/>
              <a:cs typeface="Calibri"/>
              <a:sym typeface="Calibri"/>
            </a:endParaRPr>
          </a:p>
        </p:txBody>
      </p:sp>
      <p:sp>
        <p:nvSpPr>
          <p:cNvPr id="127" name="Shape 127"/>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1</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10775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7" name="Shape 1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cap="none" dirty="0" smtClean="0">
                <a:solidFill>
                  <a:schemeClr val="dk1"/>
                </a:solidFill>
                <a:latin typeface="Calibri"/>
                <a:ea typeface="Calibri"/>
                <a:cs typeface="Calibri"/>
                <a:sym typeface="Calibri"/>
              </a:rPr>
              <a:t>To accomplish our project</a:t>
            </a:r>
            <a:r>
              <a:rPr lang="en-US" sz="1100" b="0" i="0" u="none" strike="noStrike" cap="none" baseline="0" dirty="0" smtClean="0">
                <a:solidFill>
                  <a:schemeClr val="dk1"/>
                </a:solidFill>
                <a:latin typeface="Calibri"/>
                <a:ea typeface="Calibri"/>
                <a:cs typeface="Calibri"/>
                <a:sym typeface="Calibri"/>
              </a:rPr>
              <a:t> objectives, we began first with preprocessing and cleaning our in situ data, meaning removal of bad data values and reorganizing the data into a workable format. We then took our raw downloaded satellite imagery and ran it through ACOLITE software. ACOLITE applies atmospheric corrections to the images to correct for any errors caused by clouds or aerosols for example, and then utilizes the T. </a:t>
            </a:r>
            <a:r>
              <a:rPr lang="en-US" sz="1100" b="0" i="0" u="none" strike="noStrike" cap="none" baseline="0" dirty="0" err="1" smtClean="0">
                <a:solidFill>
                  <a:schemeClr val="dk1"/>
                </a:solidFill>
                <a:latin typeface="Calibri"/>
                <a:ea typeface="Calibri"/>
                <a:cs typeface="Calibri"/>
                <a:sym typeface="Calibri"/>
              </a:rPr>
              <a:t>Dogliotti</a:t>
            </a:r>
            <a:r>
              <a:rPr lang="en-US" sz="1100" b="0" i="0" u="none" strike="noStrike" cap="none" baseline="0" dirty="0" smtClean="0">
                <a:solidFill>
                  <a:schemeClr val="dk1"/>
                </a:solidFill>
                <a:latin typeface="Calibri"/>
                <a:ea typeface="Calibri"/>
                <a:cs typeface="Calibri"/>
                <a:sym typeface="Calibri"/>
              </a:rPr>
              <a:t> algorithm to derive turbidity. Next, we generated time series maps as well as performed statistical analyses. If satellite derived turbidity was highly correlated with in situ data we deemed it acceptable for use in model validation. If not, we deemed in unacceptable and in need of further exploration. </a:t>
            </a:r>
            <a:endParaRPr lang="en-US" sz="1100" b="0" i="0" u="none" strike="noStrike" cap="none" dirty="0" smtClean="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cap="none" dirty="0" smtClean="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i="0" u="none" strike="noStrike" cap="none" dirty="0" smtClean="0">
              <a:solidFill>
                <a:schemeClr val="dk1"/>
              </a:solidFill>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cap="none" dirty="0" smtClean="0">
                <a:solidFill>
                  <a:schemeClr val="dk1"/>
                </a:solidFill>
                <a:latin typeface="Calibri"/>
                <a:ea typeface="Calibri"/>
                <a:cs typeface="Calibri"/>
                <a:sym typeface="Calibri"/>
              </a:rPr>
              <a:t>Image Source: http://www.oeconline.org/safe-drinking-water/</a:t>
            </a:r>
          </a:p>
          <a:p>
            <a:pPr lvl="0" rtl="0">
              <a:spcBef>
                <a:spcPts val="0"/>
              </a:spcBef>
              <a:buNone/>
            </a:pPr>
            <a:endParaRPr dirty="0"/>
          </a:p>
        </p:txBody>
      </p:sp>
    </p:spTree>
    <p:extLst>
      <p:ext uri="{BB962C8B-B14F-4D97-AF65-F5344CB8AC3E}">
        <p14:creationId xmlns:p14="http://schemas.microsoft.com/office/powerpoint/2010/main" val="11704673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baseline="0" dirty="0" smtClean="0"/>
              <a:t>Looking at the region as a whole, excluding the North and South Bay, both satellites had relatively strong relationships with in situ data, especially Sentinel 2 which has both a higher spatial and temporal resolution. The slope of near 1 in the relationship between Sentinel 2 and in situ data indicates an almost 1:1 relationship. In situ data within the bays is particularly sparse which could explain the poorer performance in these regions. </a:t>
            </a:r>
            <a:endParaRPr dirty="0"/>
          </a:p>
        </p:txBody>
      </p:sp>
    </p:spTree>
    <p:extLst>
      <p:ext uri="{BB962C8B-B14F-4D97-AF65-F5344CB8AC3E}">
        <p14:creationId xmlns:p14="http://schemas.microsoft.com/office/powerpoint/2010/main" val="40080075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Results from our analysi</a:t>
            </a:r>
            <a:r>
              <a:rPr lang="en-US" baseline="0" dirty="0" smtClean="0"/>
              <a:t>s revealed regional differences in the strength of relationships between satellite and in situ data. For example, within the graphs displayed, Landsat 8 performed better in the Tributaries with an r2 of 0.71 than the Suisun Bay with an r2 of 0.83, while the opposite held true for Sentinel-2 which had an r2 of 0.86 in the Suisan Bay and an r2 of 0.83 in the Tributaries. </a:t>
            </a:r>
            <a:endParaRPr lang="en-US" dirty="0"/>
          </a:p>
        </p:txBody>
      </p:sp>
    </p:spTree>
    <p:extLst>
      <p:ext uri="{BB962C8B-B14F-4D97-AF65-F5344CB8AC3E}">
        <p14:creationId xmlns:p14="http://schemas.microsoft.com/office/powerpoint/2010/main" val="2290115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3" name="Shape 20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smtClean="0"/>
              <a:t>Focusing on the Clifton Court </a:t>
            </a:r>
            <a:r>
              <a:rPr lang="en-US" dirty="0" err="1" smtClean="0"/>
              <a:t>Forebay</a:t>
            </a:r>
            <a:r>
              <a:rPr lang="en-US" dirty="0" smtClean="0"/>
              <a:t>, which is the starting point of the California Aqueduct and location of 11 huge water pumps, our analysis reveals that Sentinel-2 yet again outperforms</a:t>
            </a:r>
            <a:r>
              <a:rPr lang="en-US" baseline="0" dirty="0" smtClean="0"/>
              <a:t> Landsat 8 in capturing turbidity patterns. This area is essential to both maintaining the stability of water flow to meet demand and a dangerous area for smelt populations due to the pumps. </a:t>
            </a:r>
          </a:p>
          <a:p>
            <a:pPr lvl="0">
              <a:spcBef>
                <a:spcPts val="0"/>
              </a:spcBef>
              <a:buNone/>
            </a:pPr>
            <a:endParaRPr lang="en-US" baseline="0" dirty="0" smtClean="0"/>
          </a:p>
          <a:p>
            <a:pPr lvl="0">
              <a:spcBef>
                <a:spcPts val="0"/>
              </a:spcBef>
              <a:buNone/>
            </a:pPr>
            <a:r>
              <a:rPr lang="en-US" baseline="0" dirty="0" smtClean="0"/>
              <a:t>Image Credit: https://www.kcet.org/redefine/single-tunnel-option-not-a-quick-fix-for-the-delta</a:t>
            </a:r>
            <a:endParaRPr dirty="0"/>
          </a:p>
        </p:txBody>
      </p:sp>
    </p:spTree>
    <p:extLst>
      <p:ext uri="{BB962C8B-B14F-4D97-AF65-F5344CB8AC3E}">
        <p14:creationId xmlns:p14="http://schemas.microsoft.com/office/powerpoint/2010/main" val="4218974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One</a:t>
            </a:r>
            <a:r>
              <a:rPr lang="en-US" baseline="0" dirty="0" smtClean="0"/>
              <a:t> limitation to this research is the temporal coverage of satellite imagery. Turbidity varies on a daily timeframe and can change rapidly in flush events after storms. With a single overpass time every 10 for Sentinel and 16 for Landsat, high turbidity events can go undetected. The presence of clouds further limits available satellite data as well. Another limitation is that the turbidity algorithm we utilized is global rather than regional, meaning it is not tuned specifically to the environmental conditions of the region which might impact the accuracy of satellite derived turbidity values. A final limitation is that in situ monitoring stations are located on the shorelines of the bays and smaller channels. This means that turbidity values are not reflective of the central portions of water bodies in the Delta.</a:t>
            </a:r>
          </a:p>
          <a:p>
            <a:endParaRPr lang="en-US" baseline="0" dirty="0" smtClean="0"/>
          </a:p>
          <a:p>
            <a:r>
              <a:rPr lang="en-US" baseline="0" dirty="0" smtClean="0"/>
              <a:t>Image: https://mavensnotebook.com/wp-content/uploads/2015/03/Delta-smelt-sliderbox.jpg</a:t>
            </a:r>
            <a:endParaRPr lang="en-US" dirty="0"/>
          </a:p>
        </p:txBody>
      </p:sp>
    </p:spTree>
    <p:extLst>
      <p:ext uri="{BB962C8B-B14F-4D97-AF65-F5344CB8AC3E}">
        <p14:creationId xmlns:p14="http://schemas.microsoft.com/office/powerpoint/2010/main" val="4054239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0" name="Shape 21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US" dirty="0" smtClean="0"/>
              <a:t>In conclusion, the accuracy</a:t>
            </a:r>
            <a:r>
              <a:rPr lang="en-US" baseline="0" dirty="0" smtClean="0"/>
              <a:t> of Sentinel-2 and Landsat 8 derived turbidity varies regionally throughout the Delta. However, the strength of correlations make it a promising way to fill in current data gaps caused by insufficient in situ monitoring sites. Incorporation of data from both satellites will increase the temporal coverage remote sensing technologies have to offer turbidity modelling within the bay to better track smelt while meeting water demands. </a:t>
            </a:r>
            <a:endParaRPr lang="en-US" dirty="0" smtClean="0"/>
          </a:p>
          <a:p>
            <a:pPr lvl="0" rtl="0">
              <a:spcBef>
                <a:spcPts val="0"/>
              </a:spcBef>
              <a:buNone/>
            </a:pPr>
            <a:endParaRPr lang="en-US" dirty="0" smtClean="0"/>
          </a:p>
          <a:p>
            <a:pPr lvl="0" rtl="0">
              <a:spcBef>
                <a:spcPts val="0"/>
              </a:spcBef>
              <a:buNone/>
            </a:pPr>
            <a:endParaRPr lang="en-US" dirty="0" smtClean="0"/>
          </a:p>
          <a:p>
            <a:pPr lvl="0" rtl="0">
              <a:spcBef>
                <a:spcPts val="0"/>
              </a:spcBef>
              <a:buNone/>
            </a:pPr>
            <a:r>
              <a:rPr lang="en-US" dirty="0" smtClean="0"/>
              <a:t>Image: https://www.fws.gov/sfbaydelta/EndangeredSpecies/Species/Accounts/DeltaSmelt/Images/DeltaSmeltInHand-2UsfwsPeterJohnsenCropped.jpg</a:t>
            </a:r>
            <a:endParaRPr dirty="0"/>
          </a:p>
        </p:txBody>
      </p:sp>
    </p:spTree>
    <p:extLst>
      <p:ext uri="{BB962C8B-B14F-4D97-AF65-F5344CB8AC3E}">
        <p14:creationId xmlns:p14="http://schemas.microsoft.com/office/powerpoint/2010/main" val="508248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Two future DEVELOP teams will</a:t>
            </a:r>
            <a:r>
              <a:rPr lang="en-US" baseline="0" dirty="0" smtClean="0"/>
              <a:t> continue the investigation into turbidity modelling in the Bay Delta. Part II will commence in the Fall of 2017 and evaluate the use of hyperspectral imagery.  Part III which will be in Spring of 2018 with compare the use of hyperspectral and multispectral imagery for monitoring water quality within the Bay Delta.</a:t>
            </a:r>
            <a:endParaRPr lang="en-US" dirty="0" smtClean="0"/>
          </a:p>
          <a:p>
            <a:endParaRPr lang="en-US" dirty="0" smtClean="0"/>
          </a:p>
          <a:p>
            <a:endParaRPr lang="en-US" dirty="0" smtClean="0"/>
          </a:p>
          <a:p>
            <a:r>
              <a:rPr lang="en-US" dirty="0" smtClean="0"/>
              <a:t>Image Credit: https://upload.wikimedia.org/wikipedia/commons/0/0c/GoldenGateBridge-001.jpg</a:t>
            </a:r>
            <a:endParaRPr lang="en-US" dirty="0"/>
          </a:p>
        </p:txBody>
      </p:sp>
    </p:spTree>
    <p:extLst>
      <p:ext uri="{BB962C8B-B14F-4D97-AF65-F5344CB8AC3E}">
        <p14:creationId xmlns:p14="http://schemas.microsoft.com/office/powerpoint/2010/main" val="18780418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685800" y="4400550"/>
            <a:ext cx="5486399" cy="3600450"/>
          </a:xfrm>
          <a:prstGeom prst="rect">
            <a:avLst/>
          </a:prstGeom>
          <a:noFill/>
          <a:ln>
            <a:noFill/>
          </a:ln>
        </p:spPr>
        <p:txBody>
          <a:bodyPr lIns="91425" tIns="91425" rIns="91425" bIns="91425" anchor="ctr" anchorCtr="0">
            <a:noAutofit/>
          </a:bodyPr>
          <a:lstStyle/>
          <a:p>
            <a:pPr lvl="0">
              <a:spcBef>
                <a:spcPts val="0"/>
              </a:spcBef>
              <a:buNone/>
            </a:pPr>
            <a:r>
              <a:rPr lang="en-US" dirty="0" smtClean="0"/>
              <a:t>We</a:t>
            </a:r>
            <a:r>
              <a:rPr lang="en-US" baseline="0" dirty="0" smtClean="0"/>
              <a:t> would like to thank several people for their support throughout the term. First, our partners at MWD, David Fullerton, Russ Ryan, and Sean Acuna. Also our partners </a:t>
            </a:r>
            <a:r>
              <a:rPr lang="en-US" baseline="0" dirty="0" err="1" smtClean="0"/>
              <a:t>Amye</a:t>
            </a:r>
            <a:r>
              <a:rPr lang="en-US" baseline="0" dirty="0" smtClean="0"/>
              <a:t> </a:t>
            </a:r>
            <a:r>
              <a:rPr lang="en-US" baseline="0" dirty="0" err="1" smtClean="0"/>
              <a:t>Osti</a:t>
            </a:r>
            <a:r>
              <a:rPr lang="en-US" baseline="0" dirty="0" smtClean="0"/>
              <a:t> and David </a:t>
            </a:r>
            <a:r>
              <a:rPr lang="en-US" baseline="0" dirty="0" err="1" smtClean="0"/>
              <a:t>Osti</a:t>
            </a:r>
            <a:r>
              <a:rPr lang="en-US" baseline="0" dirty="0" smtClean="0"/>
              <a:t> of 34 North and Michael McWilliams of Anchor QEA. We’d like to give a huge thank you to our science advisors Michelle </a:t>
            </a:r>
            <a:r>
              <a:rPr lang="en-US" baseline="0" dirty="0" err="1" smtClean="0"/>
              <a:t>Gierach</a:t>
            </a:r>
            <a:r>
              <a:rPr lang="en-US" baseline="0" dirty="0" smtClean="0"/>
              <a:t> and Christine Lee for their encouragement and support. Also to Ben Holt and the DEVELOP crew here that make all of this possible.</a:t>
            </a:r>
          </a:p>
          <a:p>
            <a:pPr lvl="0">
              <a:spcBef>
                <a:spcPts val="0"/>
              </a:spcBef>
              <a:buNone/>
            </a:pPr>
            <a:endParaRPr lang="en-US" baseline="0" dirty="0" smtClean="0"/>
          </a:p>
          <a:p>
            <a:pPr lvl="0">
              <a:spcBef>
                <a:spcPts val="0"/>
              </a:spcBef>
              <a:buNone/>
            </a:pPr>
            <a:r>
              <a:rPr lang="en-US" baseline="0" dirty="0" smtClean="0"/>
              <a:t>Thank you! </a:t>
            </a:r>
            <a:endParaRPr dirty="0"/>
          </a:p>
        </p:txBody>
      </p:sp>
      <p:sp>
        <p:nvSpPr>
          <p:cNvPr id="217" name="Shape 21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3699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1" name="Shape 14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b="0" i="0" u="none" strike="noStrike" cap="none" dirty="0" smtClean="0">
                <a:solidFill>
                  <a:schemeClr val="dk1"/>
                </a:solidFill>
                <a:latin typeface="Calibri"/>
                <a:ea typeface="Calibri"/>
                <a:cs typeface="Calibri"/>
                <a:sym typeface="Calibri"/>
              </a:rPr>
              <a:t>To</a:t>
            </a:r>
            <a:r>
              <a:rPr lang="en-US" sz="1200" b="0" i="0" u="none" strike="noStrike" cap="none" baseline="0" dirty="0" smtClean="0">
                <a:solidFill>
                  <a:schemeClr val="dk1"/>
                </a:solidFill>
                <a:latin typeface="Calibri"/>
                <a:ea typeface="Calibri"/>
                <a:cs typeface="Calibri"/>
                <a:sym typeface="Calibri"/>
              </a:rPr>
              <a:t> give an overview of our presentation, we will start with the community concern that brought about the project. We will then discuss our project partners and objectives, followed by an overview of the study area and study period. We will then move into the methodology, results and limitations, and conclusion/ future work.</a:t>
            </a: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 sz="1200" b="0" i="0" u="none" strike="noStrike" cap="none" dirty="0">
                <a:solidFill>
                  <a:schemeClr val="dk1"/>
                </a:solidFill>
                <a:latin typeface="Calibri"/>
                <a:ea typeface="Calibri"/>
                <a:cs typeface="Calibri"/>
                <a:sym typeface="Calibri"/>
              </a:rPr>
              <a:t>Image Source: </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p:txBody>
      </p:sp>
      <p:sp>
        <p:nvSpPr>
          <p:cNvPr id="142" name="Shape 14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2</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10936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Shape 149"/>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0" name="Shape 150"/>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b="0" i="0" u="none" strike="noStrike" cap="none" dirty="0" smtClean="0">
                <a:solidFill>
                  <a:schemeClr val="dk1"/>
                </a:solidFill>
                <a:latin typeface="Calibri"/>
                <a:ea typeface="Calibri"/>
                <a:cs typeface="Calibri"/>
                <a:sym typeface="Calibri"/>
              </a:rPr>
              <a:t>25</a:t>
            </a:r>
            <a:r>
              <a:rPr lang="en-US" sz="1200" b="0" i="0" u="none" strike="noStrike" cap="none" baseline="0" dirty="0" smtClean="0">
                <a:solidFill>
                  <a:schemeClr val="dk1"/>
                </a:solidFill>
                <a:latin typeface="Calibri"/>
                <a:ea typeface="Calibri"/>
                <a:cs typeface="Calibri"/>
                <a:sym typeface="Calibri"/>
              </a:rPr>
              <a:t> million Californians as well as 7000 square miles of agriculture depend on a steady supply of water exported from pumping stations in the south Bay Delta. Population growth and the recent drought is continuing to increase demand. 10 endangered species, including the Delta Smelt, a small fish that happens to smell like cucumbers that this project focus on, call the Delta home. The Delta Smelt’s population has been on the decline in recent decades, and is now on the brink of extinction.  Delta smelt prefer turbid waters as it is easier for them to feed and hide from predators. When the water export pumps are in operation during periods of high turbidity, smelt seeking to move towards favorable feeding and spawning areas can become disoriented by the disruptions to natural currents. This can lead to fish entrainment and mortality in the pumping mechanisms. Pumps must be shut off in fact if certain turbidity thresholds are met to protect the species. Considering the existence of the species all together is at risk, the questions is how can resource managers better meet demand for water while minimizing harm to the delta smelt?</a:t>
            </a:r>
            <a:endParaRPr sz="1200" b="0" i="0" u="none" strike="noStrike" cap="none" dirty="0">
              <a:solidFill>
                <a:schemeClr val="dk1"/>
              </a:solidFill>
              <a:latin typeface="Calibri"/>
              <a:ea typeface="Calibri"/>
              <a:cs typeface="Calibri"/>
              <a:sym typeface="Calibri"/>
            </a:endParaRPr>
          </a:p>
        </p:txBody>
      </p:sp>
      <p:sp>
        <p:nvSpPr>
          <p:cNvPr id="151" name="Shape 151"/>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3</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543232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Shape 15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59" name="Shape 159"/>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None/>
            </a:pPr>
            <a:r>
              <a:rPr lang="en-US" sz="1200" b="0" i="0" u="none" strike="noStrike" cap="none" dirty="0" smtClean="0">
                <a:solidFill>
                  <a:schemeClr val="dk1"/>
                </a:solidFill>
                <a:latin typeface="Calibri"/>
                <a:ea typeface="Calibri"/>
                <a:cs typeface="Calibri"/>
                <a:sym typeface="Calibri"/>
              </a:rPr>
              <a:t>We</a:t>
            </a:r>
            <a:r>
              <a:rPr lang="en-US" sz="1200" b="0" i="0" u="none" strike="noStrike" cap="none" baseline="0" dirty="0" smtClean="0">
                <a:solidFill>
                  <a:schemeClr val="dk1"/>
                </a:solidFill>
                <a:latin typeface="Calibri"/>
                <a:ea typeface="Calibri"/>
                <a:cs typeface="Calibri"/>
                <a:sym typeface="Calibri"/>
              </a:rPr>
              <a:t> partnered with the Metropolitan Water District of CA (MWD) for this project. MWD is the largest distributor of drinking water in the US, supplying 19 million people across southern CA counties. MWD focuses on providing municipal resources while minimizing damage to aquatic ecosystems </a:t>
            </a: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 sz="1200" b="0" i="0" u="none" strike="noStrike" cap="none" dirty="0">
                <a:solidFill>
                  <a:schemeClr val="dk1"/>
                </a:solidFill>
                <a:latin typeface="Calibri"/>
                <a:ea typeface="Calibri"/>
                <a:cs typeface="Calibri"/>
                <a:sym typeface="Calibri"/>
              </a:rPr>
              <a:t>Image Source: </a:t>
            </a:r>
            <a:r>
              <a:rPr lang="en-US" sz="1200" b="0" i="0" u="none" strike="noStrike" cap="none" dirty="0" smtClean="0">
                <a:solidFill>
                  <a:schemeClr val="dk1"/>
                </a:solidFill>
                <a:latin typeface="Calibri"/>
                <a:ea typeface="Calibri"/>
                <a:cs typeface="Calibri"/>
                <a:sym typeface="Calibri"/>
              </a:rPr>
              <a:t>http://www.oeconline.org/safe-drinking-water/</a:t>
            </a:r>
            <a:endParaRPr sz="1200" b="0" i="0" u="none" strike="noStrike" cap="none" dirty="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p:txBody>
      </p:sp>
      <p:sp>
        <p:nvSpPr>
          <p:cNvPr id="160" name="Shape 160"/>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4</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9920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smtClean="0"/>
              <a:t>We also received</a:t>
            </a:r>
            <a:r>
              <a:rPr lang="en-US" baseline="0" dirty="0" smtClean="0"/>
              <a:t> support from partners of MWD; 34 North, an Application and Software Development firm, and Anchor QEA, which focuses on planning, cleanup, development and restoration.</a:t>
            </a:r>
          </a:p>
          <a:p>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i="0" u="none" strike="noStrike" cap="none" dirty="0" smtClean="0">
                <a:solidFill>
                  <a:schemeClr val="dk1"/>
                </a:solidFill>
                <a:latin typeface="Calibri"/>
                <a:ea typeface="Calibri"/>
                <a:cs typeface="Calibri"/>
                <a:sym typeface="Calibri"/>
              </a:rPr>
              <a:t>Image Source: http://www.oeconline.org/safe-drinking-water/</a:t>
            </a:r>
          </a:p>
          <a:p>
            <a:endParaRPr lang="en-US" dirty="0"/>
          </a:p>
        </p:txBody>
      </p:sp>
    </p:spTree>
    <p:extLst>
      <p:ext uri="{BB962C8B-B14F-4D97-AF65-F5344CB8AC3E}">
        <p14:creationId xmlns:p14="http://schemas.microsoft.com/office/powerpoint/2010/main" val="24695660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Shape 16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8" name="Shape 168"/>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None/>
            </a:pPr>
            <a:r>
              <a:rPr lang="en-US" sz="1200" b="0" i="0" u="none" strike="noStrike" cap="none" dirty="0" smtClean="0">
                <a:solidFill>
                  <a:schemeClr val="dk1"/>
                </a:solidFill>
                <a:latin typeface="Calibri"/>
                <a:ea typeface="Calibri"/>
                <a:cs typeface="Calibri"/>
                <a:sym typeface="Calibri"/>
              </a:rPr>
              <a:t>Our</a:t>
            </a:r>
            <a:r>
              <a:rPr lang="en-US" sz="1200" b="0" i="0" u="none" strike="noStrike" cap="none" baseline="0" dirty="0" smtClean="0">
                <a:solidFill>
                  <a:schemeClr val="dk1"/>
                </a:solidFill>
                <a:latin typeface="Calibri"/>
                <a:ea typeface="Calibri"/>
                <a:cs typeface="Calibri"/>
                <a:sym typeface="Calibri"/>
              </a:rPr>
              <a:t> top objective was to support the development of MWD’s turbidity model by evaluating remotely sensed products that could be used in model validation. To do so we compared the capacity and accuracy of turbidity values derived from Landsat 8, Sentinel-2, Sentinel-3 with in situ data.  We explored what regions of the Bay Delta satellite data was highly correlated with in situ data so as to utilize satellite data where in situ data was lacking.</a:t>
            </a: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 sz="1200" b="0" i="0" u="none" strike="noStrike" cap="none" dirty="0">
                <a:solidFill>
                  <a:schemeClr val="dk1"/>
                </a:solidFill>
                <a:latin typeface="Calibri"/>
                <a:ea typeface="Calibri"/>
                <a:cs typeface="Calibri"/>
                <a:sym typeface="Calibri"/>
              </a:rPr>
              <a:t>Image Source: http://commons.wikimedia.org/wiki/File:Claude_Monet_-_The_Magpie_-_Google_Art_Project.jpg</a:t>
            </a: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p:txBody>
      </p:sp>
      <p:sp>
        <p:nvSpPr>
          <p:cNvPr id="169" name="Shape 169"/>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6</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962364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7" name="Shape 177"/>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200" b="0" i="0" u="none" strike="noStrike" cap="none" dirty="0" smtClean="0">
                <a:solidFill>
                  <a:schemeClr val="dk1"/>
                </a:solidFill>
                <a:latin typeface="Calibri"/>
                <a:ea typeface="Calibri"/>
                <a:cs typeface="Calibri"/>
                <a:sym typeface="Calibri"/>
              </a:rPr>
              <a:t>The study</a:t>
            </a:r>
            <a:r>
              <a:rPr lang="en" sz="1200" b="0" i="0" u="none" strike="noStrike" cap="none" baseline="0" dirty="0" smtClean="0">
                <a:solidFill>
                  <a:schemeClr val="dk1"/>
                </a:solidFill>
                <a:latin typeface="Calibri"/>
                <a:ea typeface="Calibri"/>
                <a:cs typeface="Calibri"/>
                <a:sym typeface="Calibri"/>
              </a:rPr>
              <a:t> area of this project encompassed the Western portion of the Bay Delta Watershed, including the San Pablo Bay, Central Bay, South Bay, Suisun Bay, as well as the Tributaries of the Sacramento and San Joaquin Rivers.</a:t>
            </a:r>
            <a:endParaRPr lang="en"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 sz="1200" b="0" i="0" u="none" strike="noStrike" cap="none" dirty="0">
                <a:solidFill>
                  <a:schemeClr val="dk1"/>
                </a:solidFill>
                <a:latin typeface="Calibri"/>
                <a:ea typeface="Calibri"/>
                <a:cs typeface="Calibri"/>
                <a:sym typeface="Calibri"/>
              </a:rPr>
              <a:t>NOTE: For every image on the slide include an image source in the speaker notes (ex. URL; Name, Affiliation, etc</a:t>
            </a:r>
            <a:r>
              <a:rPr lang="en" sz="1200" b="0" i="0" u="none" strike="noStrike" cap="none" dirty="0" smtClean="0">
                <a:solidFill>
                  <a:schemeClr val="dk1"/>
                </a:solidFill>
                <a:latin typeface="Calibri"/>
                <a:ea typeface="Calibri"/>
                <a:cs typeface="Calibri"/>
                <a:sym typeface="Calibri"/>
              </a:rPr>
              <a:t>.)</a:t>
            </a:r>
          </a:p>
          <a:p>
            <a:pPr marL="0" marR="0" lvl="0" indent="0" algn="l" rtl="0">
              <a:lnSpc>
                <a:spcPct val="100000"/>
              </a:lnSpc>
              <a:spcBef>
                <a:spcPts val="0"/>
              </a:spcBef>
              <a:spcAft>
                <a:spcPts val="0"/>
              </a:spcAft>
              <a:buClr>
                <a:schemeClr val="dk1"/>
              </a:buClr>
              <a:buSzPct val="25000"/>
              <a:buFont typeface="Calibri"/>
              <a:buNone/>
            </a:pPr>
            <a:endParaRPr lang="en" sz="1200" b="0" i="0"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 sz="1200" b="0" i="0" u="none" strike="noStrike" cap="none" dirty="0" smtClean="0">
                <a:solidFill>
                  <a:schemeClr val="dk1"/>
                </a:solidFill>
                <a:latin typeface="Calibri"/>
                <a:ea typeface="Calibri"/>
                <a:cs typeface="Calibri"/>
                <a:sym typeface="Calibri"/>
              </a:rPr>
              <a:t>Landsat 8 April 2013 to present</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S</a:t>
            </a:r>
            <a:r>
              <a:rPr lang="en" sz="1200" b="0" i="0" u="none" strike="noStrike" cap="none" dirty="0" smtClean="0">
                <a:solidFill>
                  <a:schemeClr val="dk1"/>
                </a:solidFill>
                <a:latin typeface="Calibri"/>
                <a:ea typeface="Calibri"/>
                <a:cs typeface="Calibri"/>
                <a:sym typeface="Calibri"/>
              </a:rPr>
              <a:t>entinel 2 January 2016 to present</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S</a:t>
            </a:r>
            <a:r>
              <a:rPr lang="en" sz="1200" b="0" i="0" u="none" strike="noStrike" cap="none" dirty="0" smtClean="0">
                <a:solidFill>
                  <a:schemeClr val="dk1"/>
                </a:solidFill>
                <a:latin typeface="Calibri"/>
                <a:ea typeface="Calibri"/>
                <a:cs typeface="Calibri"/>
                <a:sym typeface="Calibri"/>
              </a:rPr>
              <a:t>entinel 3 december 2016 to present</a:t>
            </a:r>
            <a:endParaRPr lang="en" sz="1200" b="0" i="0" u="none" strike="noStrike" cap="none" dirty="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 sz="1200" b="0" i="0" u="none" strike="noStrike" cap="none" dirty="0">
                <a:solidFill>
                  <a:schemeClr val="dk1"/>
                </a:solidFill>
                <a:latin typeface="Calibri"/>
                <a:ea typeface="Calibri"/>
                <a:cs typeface="Calibri"/>
                <a:sym typeface="Calibri"/>
              </a:rPr>
              <a:t>Image Source: http://commons.wikimedia.org/wiki/File:Claude_Monet_-_The_Magpie_-_Google_Art_Project.jpg</a:t>
            </a: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p:txBody>
      </p:sp>
      <p:sp>
        <p:nvSpPr>
          <p:cNvPr id="178" name="Shape 178"/>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7</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17320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Shape 17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7" name="Shape 177"/>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 sz="1200" b="0" i="0" u="none" strike="noStrike" cap="none" dirty="0" smtClean="0">
                <a:solidFill>
                  <a:schemeClr val="dk1"/>
                </a:solidFill>
                <a:latin typeface="Calibri"/>
                <a:ea typeface="Calibri"/>
                <a:cs typeface="Calibri"/>
                <a:sym typeface="Calibri"/>
              </a:rPr>
              <a:t>The Study Period was determined by available satellite data. Data</a:t>
            </a:r>
            <a:r>
              <a:rPr lang="en" sz="1200" b="0" i="0" u="none" strike="noStrike" cap="none" baseline="0" dirty="0" smtClean="0">
                <a:solidFill>
                  <a:schemeClr val="dk1"/>
                </a:solidFill>
                <a:latin typeface="Calibri"/>
                <a:ea typeface="Calibri"/>
                <a:cs typeface="Calibri"/>
                <a:sym typeface="Calibri"/>
              </a:rPr>
              <a:t> from Landsat 8 was collected from April 2013 to Present. Data from Sentinel-2 was collected from January 2016 to present. We wrote a methodology for processing Sentinel 3 as software to do so is still in development, but did not have time within the 10 weeks to go through the same analysis.</a:t>
            </a:r>
            <a:endParaRPr lang="en" sz="12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endParaRPr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lang="en" sz="1200" b="0" i="0"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 sz="1200" b="0" i="0" u="none" strike="noStrike" cap="none" dirty="0" smtClean="0">
                <a:solidFill>
                  <a:schemeClr val="dk1"/>
                </a:solidFill>
                <a:latin typeface="Calibri"/>
                <a:ea typeface="Calibri"/>
                <a:cs typeface="Calibri"/>
                <a:sym typeface="Calibri"/>
              </a:rPr>
              <a:t>Landsat 8 April 2013 to present</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S</a:t>
            </a:r>
            <a:r>
              <a:rPr lang="en" sz="1200" b="0" i="0" u="none" strike="noStrike" cap="none" dirty="0" smtClean="0">
                <a:solidFill>
                  <a:schemeClr val="dk1"/>
                </a:solidFill>
                <a:latin typeface="Calibri"/>
                <a:ea typeface="Calibri"/>
                <a:cs typeface="Calibri"/>
                <a:sym typeface="Calibri"/>
              </a:rPr>
              <a:t>entinel 2 January 2016 to present</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S</a:t>
            </a:r>
            <a:r>
              <a:rPr lang="en" sz="1200" b="0" i="0" u="none" strike="noStrike" cap="none" dirty="0" smtClean="0">
                <a:solidFill>
                  <a:schemeClr val="dk1"/>
                </a:solidFill>
                <a:latin typeface="Calibri"/>
                <a:ea typeface="Calibri"/>
                <a:cs typeface="Calibri"/>
                <a:sym typeface="Calibri"/>
              </a:rPr>
              <a:t>entinel 3 december 2016 to present</a:t>
            </a:r>
            <a:endParaRPr lang="en" sz="1200" b="0" i="0" u="none" strike="noStrike" cap="none" dirty="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Calibri"/>
                <a:ea typeface="Calibri"/>
                <a:cs typeface="Calibri"/>
                <a:sym typeface="Calibri"/>
              </a:rPr>
              <a:t>Image Source: http://www.oeconline.org/safe-drinking-water/</a:t>
            </a:r>
          </a:p>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sz="1200" b="0" i="0" u="none" strike="noStrike" cap="none" dirty="0" smtClean="0">
                <a:solidFill>
                  <a:schemeClr val="dk1"/>
                </a:solidFill>
                <a:latin typeface="Calibri"/>
                <a:ea typeface="Calibri"/>
                <a:cs typeface="Calibri"/>
                <a:sym typeface="Calibri"/>
              </a:rPr>
              <a:t>Image Source: </a:t>
            </a:r>
            <a:r>
              <a:rPr lang="en-US" sz="1200" b="0" i="0" u="none" strike="noStrike" cap="none" dirty="0" err="1" smtClean="0">
                <a:solidFill>
                  <a:schemeClr val="dk1"/>
                </a:solidFill>
                <a:latin typeface="Calibri"/>
                <a:ea typeface="Calibri"/>
                <a:cs typeface="Calibri"/>
                <a:sym typeface="Calibri"/>
              </a:rPr>
              <a:t>DEVELOPedia</a:t>
            </a: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SzPct val="25000"/>
              <a:buNone/>
            </a:pP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a:p>
            <a:pPr marL="0" marR="0" lvl="0" indent="0" algn="l" rtl="0">
              <a:spcBef>
                <a:spcPts val="0"/>
              </a:spcBef>
              <a:buNone/>
            </a:pPr>
            <a:endParaRPr sz="1200" b="0" i="0" u="none" strike="noStrike" cap="none" dirty="0">
              <a:solidFill>
                <a:schemeClr val="dk1"/>
              </a:solidFill>
              <a:latin typeface="Calibri"/>
              <a:ea typeface="Calibri"/>
              <a:cs typeface="Calibri"/>
              <a:sym typeface="Calibri"/>
            </a:endParaRPr>
          </a:p>
        </p:txBody>
      </p:sp>
      <p:sp>
        <p:nvSpPr>
          <p:cNvPr id="178" name="Shape 178"/>
          <p:cNvSpPr txBox="1">
            <a:spLocks noGrp="1"/>
          </p:cNvSpPr>
          <p:nvPr>
            <p:ph type="sldNum" idx="12"/>
          </p:nvPr>
        </p:nvSpPr>
        <p:spPr>
          <a:xfrm>
            <a:off x="3884612" y="8685213"/>
            <a:ext cx="2971800" cy="4587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 sz="1200">
                <a:solidFill>
                  <a:schemeClr val="dk1"/>
                </a:solidFill>
                <a:latin typeface="Calibri"/>
                <a:ea typeface="Calibri"/>
                <a:cs typeface="Calibri"/>
                <a:sym typeface="Calibri"/>
              </a:rPr>
              <a:t>8</a:t>
            </a:fld>
            <a:endParaRPr lang="en"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08178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Shape 1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6" name="Shape 1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US" dirty="0" smtClean="0"/>
              <a:t>Landsat</a:t>
            </a:r>
            <a:r>
              <a:rPr lang="en-US" baseline="0" dirty="0" smtClean="0"/>
              <a:t> 8 launched in early 2013 and has a temporal resolution of 16 days and spatial resolution of 30 m. Sentinel 2 launched in mid 2015 with a temporal resolution of 10 days with 10-20 m spatial resolution. Sentinel 3 launched in early 2016 with a 2-4 day orbit and 300 m spatial resolution</a:t>
            </a:r>
          </a:p>
          <a:p>
            <a:pPr lvl="0">
              <a:spcBef>
                <a:spcPts val="0"/>
              </a:spcBef>
              <a:buNone/>
            </a:pPr>
            <a:endParaRPr lang="en-US" baseline="0" dirty="0" smtClean="0"/>
          </a:p>
          <a:p>
            <a:pPr lvl="0">
              <a:spcBef>
                <a:spcPts val="0"/>
              </a:spcBef>
              <a:buNone/>
            </a:pPr>
            <a:r>
              <a:rPr lang="en-US" baseline="0" dirty="0" smtClean="0"/>
              <a:t>Image Credit:</a:t>
            </a:r>
          </a:p>
          <a:p>
            <a:pPr lvl="0">
              <a:spcBef>
                <a:spcPts val="0"/>
              </a:spcBef>
              <a:buNone/>
            </a:pPr>
            <a:r>
              <a:rPr lang="en-US" baseline="0" dirty="0" smtClean="0"/>
              <a:t>Landsat 8: https://www.nasa.gov/sites/default/files/578319main_20110809-ldcm-lrg.jpeg</a:t>
            </a:r>
          </a:p>
          <a:p>
            <a:pPr lvl="0">
              <a:spcBef>
                <a:spcPts val="0"/>
              </a:spcBef>
              <a:buNone/>
            </a:pPr>
            <a:r>
              <a:rPr lang="en-US" baseline="0" dirty="0" smtClean="0"/>
              <a:t>Sentinel 2: http://www.esa.int/var/esa/storage/images/esa_multimedia/images/2014/07/sentinel-2_brings_land_into_focus/14622582-1-eng-GB/Sentinel-2_brings_land_into_focus.jpg</a:t>
            </a:r>
          </a:p>
          <a:p>
            <a:pPr lvl="0">
              <a:spcBef>
                <a:spcPts val="0"/>
              </a:spcBef>
              <a:buNone/>
            </a:pPr>
            <a:r>
              <a:rPr lang="en-US" baseline="0" dirty="0" smtClean="0"/>
              <a:t>Sentinel 3: http://spaceflight101.com/copernicus/wp-content/uploads/sites/35/2016/02/Sentinel-3-4-1.jpg</a:t>
            </a:r>
            <a:endParaRPr dirty="0"/>
          </a:p>
        </p:txBody>
      </p:sp>
    </p:spTree>
    <p:extLst>
      <p:ext uri="{BB962C8B-B14F-4D97-AF65-F5344CB8AC3E}">
        <p14:creationId xmlns:p14="http://schemas.microsoft.com/office/powerpoint/2010/main" val="19770451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53"/>
        <p:cNvGrpSpPr/>
        <p:nvPr/>
      </p:nvGrpSpPr>
      <p:grpSpPr>
        <a:xfrm>
          <a:off x="0" y="0"/>
          <a:ext cx="0" cy="0"/>
          <a:chOff x="0" y="0"/>
          <a:chExt cx="0" cy="0"/>
        </a:xfrm>
      </p:grpSpPr>
      <p:pic>
        <p:nvPicPr>
          <p:cNvPr id="54" name="Shape 54"/>
          <p:cNvPicPr preferRelativeResize="0"/>
          <p:nvPr/>
        </p:nvPicPr>
        <p:blipFill rotWithShape="1">
          <a:blip r:embed="rId2">
            <a:alphaModFix/>
          </a:blip>
          <a:srcRect/>
          <a:stretch/>
        </p:blipFill>
        <p:spPr>
          <a:xfrm>
            <a:off x="8215313" y="178593"/>
            <a:ext cx="652956" cy="556189"/>
          </a:xfrm>
          <a:prstGeom prst="rect">
            <a:avLst/>
          </a:prstGeom>
          <a:noFill/>
          <a:ln>
            <a:noFill/>
          </a:ln>
        </p:spPr>
      </p:pic>
      <p:sp>
        <p:nvSpPr>
          <p:cNvPr id="55" name="Shape 55"/>
          <p:cNvSpPr txBox="1"/>
          <p:nvPr/>
        </p:nvSpPr>
        <p:spPr>
          <a:xfrm>
            <a:off x="6708375" y="332184"/>
            <a:ext cx="1471612" cy="311623"/>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 sz="800" b="0" i="0" u="none" strike="noStrike" cap="none">
                <a:solidFill>
                  <a:schemeClr val="dk1"/>
                </a:solidFill>
                <a:latin typeface="Arial"/>
                <a:ea typeface="Arial"/>
                <a:cs typeface="Arial"/>
                <a:sym typeface="Arial"/>
              </a:rPr>
              <a:t>National Aeronautics and</a:t>
            </a:r>
          </a:p>
          <a:p>
            <a:pPr marL="0" marR="0" lvl="0" indent="0" algn="r" rtl="0">
              <a:spcBef>
                <a:spcPts val="0"/>
              </a:spcBef>
              <a:buSzPct val="25000"/>
              <a:buNone/>
            </a:pPr>
            <a:r>
              <a:rPr lang="en" sz="800" b="0" i="0" u="none" strike="noStrike" cap="none">
                <a:solidFill>
                  <a:schemeClr val="dk1"/>
                </a:solidFill>
                <a:latin typeface="Arial"/>
                <a:ea typeface="Arial"/>
                <a:cs typeface="Arial"/>
                <a:sym typeface="Arial"/>
              </a:rPr>
              <a:t>Space Administration</a:t>
            </a:r>
          </a:p>
        </p:txBody>
      </p:sp>
      <p:cxnSp>
        <p:nvCxnSpPr>
          <p:cNvPr id="56" name="Shape 56"/>
          <p:cNvCxnSpPr/>
          <p:nvPr/>
        </p:nvCxnSpPr>
        <p:spPr>
          <a:xfrm>
            <a:off x="8197650" y="228600"/>
            <a:ext cx="0" cy="462714"/>
          </a:xfrm>
          <a:prstGeom prst="straightConnector1">
            <a:avLst/>
          </a:prstGeom>
          <a:noFill/>
          <a:ln w="9525" cap="flat" cmpd="sng">
            <a:solidFill>
              <a:schemeClr val="dk1"/>
            </a:solidFill>
            <a:prstDash val="solid"/>
            <a:miter/>
            <a:headEnd type="none" w="med" len="med"/>
            <a:tailEnd type="none" w="med" len="med"/>
          </a:ln>
        </p:spPr>
      </p:cxn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and Content">
    <p:spTree>
      <p:nvGrpSpPr>
        <p:cNvPr id="1" name="Shape 57"/>
        <p:cNvGrpSpPr/>
        <p:nvPr/>
      </p:nvGrpSpPr>
      <p:grpSpPr>
        <a:xfrm>
          <a:off x="0" y="0"/>
          <a:ext cx="0" cy="0"/>
          <a:chOff x="0" y="0"/>
          <a:chExt cx="0" cy="0"/>
        </a:xfrm>
      </p:grpSpPr>
      <p:pic>
        <p:nvPicPr>
          <p:cNvPr id="58" name="Shape 58"/>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59" name="Shape 59"/>
          <p:cNvPicPr preferRelativeResize="0"/>
          <p:nvPr/>
        </p:nvPicPr>
        <p:blipFill rotWithShape="1">
          <a:blip r:embed="rId3">
            <a:alphaModFix/>
          </a:blip>
          <a:srcRect/>
          <a:stretch/>
        </p:blipFill>
        <p:spPr>
          <a:xfrm>
            <a:off x="8424752" y="99783"/>
            <a:ext cx="286921" cy="286921"/>
          </a:xfrm>
          <a:prstGeom prst="rect">
            <a:avLst/>
          </a:prstGeom>
          <a:noFill/>
          <a:ln>
            <a:noFill/>
          </a:ln>
        </p:spPr>
      </p:pic>
      <p:sp>
        <p:nvSpPr>
          <p:cNvPr id="60" name="Shape 60"/>
          <p:cNvSpPr txBox="1">
            <a:spLocks noGrp="1"/>
          </p:cNvSpPr>
          <p:nvPr>
            <p:ph type="title"/>
          </p:nvPr>
        </p:nvSpPr>
        <p:spPr>
          <a:xfrm>
            <a:off x="750093" y="273842"/>
            <a:ext cx="7059957" cy="359568"/>
          </a:xfrm>
          <a:prstGeom prst="rect">
            <a:avLst/>
          </a:prstGeom>
          <a:noFill/>
          <a:ln>
            <a:noFill/>
          </a:ln>
        </p:spPr>
        <p:txBody>
          <a:bodyPr lIns="68575" tIns="68575" rIns="68575" bIns="68575" anchor="ctr" anchorCtr="0"/>
          <a:lstStyle>
            <a:lvl1pPr marL="0" marR="0" lvl="0" indent="0" algn="l" rtl="0">
              <a:lnSpc>
                <a:spcPct val="90000"/>
              </a:lnSpc>
              <a:spcBef>
                <a:spcPts val="0"/>
              </a:spcBef>
              <a:buClr>
                <a:srgbClr val="75AADB"/>
              </a:buClr>
              <a:buFont typeface="Century Gothic"/>
              <a:buNone/>
              <a:defRPr sz="3600" b="0" i="0" u="none" strike="noStrike" cap="none">
                <a:solidFill>
                  <a:srgbClr val="75AADB"/>
                </a:solidFill>
                <a:latin typeface="Century Gothic"/>
                <a:ea typeface="Century Gothic"/>
                <a:cs typeface="Century Gothic"/>
                <a:sym typeface="Century Gothic"/>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61" name="Shape 61"/>
          <p:cNvSpPr>
            <a:spLocks noGrp="1"/>
          </p:cNvSpPr>
          <p:nvPr>
            <p:ph type="pic" idx="2"/>
          </p:nvPr>
        </p:nvSpPr>
        <p:spPr>
          <a:xfrm>
            <a:off x="3887390" y="698623"/>
            <a:ext cx="5256609" cy="4410587"/>
          </a:xfrm>
          <a:prstGeom prst="rect">
            <a:avLst/>
          </a:prstGeom>
          <a:noFill/>
          <a:ln>
            <a:noFill/>
          </a:ln>
        </p:spPr>
        <p:txBody>
          <a:bodyPr lIns="68575" tIns="68575" rIns="68575" bIns="68575" anchor="ctr" anchorCtr="0"/>
          <a:lstStyle>
            <a:lvl1pPr marL="0" marR="0" lvl="0" indent="0" algn="ctr" rtl="0">
              <a:lnSpc>
                <a:spcPct val="90000"/>
              </a:lnSpc>
              <a:spcBef>
                <a:spcPts val="800"/>
              </a:spcBef>
              <a:buClr>
                <a:srgbClr val="A5A5A5"/>
              </a:buClr>
              <a:buSzPct val="26829"/>
              <a:buFont typeface="Arial"/>
              <a:buNone/>
              <a:defRPr sz="4100" b="1" i="0" u="none" strike="noStrike" cap="none">
                <a:solidFill>
                  <a:srgbClr val="A5A5A5"/>
                </a:solidFill>
                <a:latin typeface="Century Gothic"/>
                <a:ea typeface="Century Gothic"/>
                <a:cs typeface="Century Gothic"/>
                <a:sym typeface="Century Gothic"/>
              </a:defRPr>
            </a:lvl1pPr>
            <a:lvl2pPr marL="342900" marR="0" lvl="1" indent="0" algn="l" rtl="0">
              <a:lnSpc>
                <a:spcPct val="90000"/>
              </a:lnSpc>
              <a:spcBef>
                <a:spcPts val="400"/>
              </a:spcBef>
              <a:buClr>
                <a:schemeClr val="dk1"/>
              </a:buClr>
              <a:buSzPct val="52380"/>
              <a:buFont typeface="Arial"/>
              <a:buNone/>
              <a:defRPr sz="2100" b="0" i="0" u="none" strike="noStrike" cap="none">
                <a:solidFill>
                  <a:schemeClr val="dk1"/>
                </a:solidFill>
                <a:latin typeface="Century Gothic"/>
                <a:ea typeface="Century Gothic"/>
                <a:cs typeface="Century Gothic"/>
                <a:sym typeface="Century Gothic"/>
              </a:defRPr>
            </a:lvl2pPr>
            <a:lvl3pPr marL="685800" marR="0" lvl="2" indent="0" algn="l" rtl="0">
              <a:lnSpc>
                <a:spcPct val="90000"/>
              </a:lnSpc>
              <a:spcBef>
                <a:spcPts val="400"/>
              </a:spcBef>
              <a:buClr>
                <a:schemeClr val="dk1"/>
              </a:buClr>
              <a:buSzPct val="61111"/>
              <a:buFont typeface="Arial"/>
              <a:buNone/>
              <a:defRPr sz="1800" b="0" i="0" u="none" strike="noStrike" cap="none">
                <a:solidFill>
                  <a:schemeClr val="dk1"/>
                </a:solidFill>
                <a:latin typeface="Century Gothic"/>
                <a:ea typeface="Century Gothic"/>
                <a:cs typeface="Century Gothic"/>
                <a:sym typeface="Century Gothic"/>
              </a:defRPr>
            </a:lvl3pPr>
            <a:lvl4pPr marL="1028700" marR="0" lvl="3"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4pPr>
            <a:lvl5pPr marL="1371600" marR="0" lvl="4"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5pPr>
            <a:lvl6pPr marL="1714500" marR="0" lvl="5"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6pPr>
            <a:lvl7pPr marL="2057400" marR="0" lvl="6"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7pPr>
            <a:lvl8pPr marL="2400300" marR="0" lvl="7"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8pPr>
            <a:lvl9pPr marL="2743200" marR="0" lvl="8"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9pPr>
          </a:lstStyle>
          <a:p>
            <a:endParaRPr/>
          </a:p>
        </p:txBody>
      </p:sp>
      <p:sp>
        <p:nvSpPr>
          <p:cNvPr id="62" name="Shape 62"/>
          <p:cNvSpPr txBox="1">
            <a:spLocks noGrp="1"/>
          </p:cNvSpPr>
          <p:nvPr>
            <p:ph type="body" idx="1"/>
          </p:nvPr>
        </p:nvSpPr>
        <p:spPr>
          <a:xfrm>
            <a:off x="750093" y="698623"/>
            <a:ext cx="2807997" cy="4410587"/>
          </a:xfrm>
          <a:prstGeom prst="rect">
            <a:avLst/>
          </a:prstGeom>
          <a:noFill/>
          <a:ln>
            <a:noFill/>
          </a:ln>
        </p:spPr>
        <p:txBody>
          <a:bodyPr lIns="68575" tIns="68575" rIns="68575" bIns="68575" anchor="t" anchorCtr="0"/>
          <a:lstStyle>
            <a:lvl1pPr marL="0" marR="0" lvl="0" indent="0" algn="l" rtl="0">
              <a:lnSpc>
                <a:spcPct val="90000"/>
              </a:lnSpc>
              <a:spcBef>
                <a:spcPts val="800"/>
              </a:spcBef>
              <a:buClr>
                <a:srgbClr val="3F3F3F"/>
              </a:buClr>
              <a:buFont typeface="Arial"/>
              <a:buNone/>
              <a:defRPr sz="1500" b="0" i="0" u="none" strike="noStrike" cap="none">
                <a:solidFill>
                  <a:srgbClr val="3F3F3F"/>
                </a:solidFill>
                <a:latin typeface="Century Gothic"/>
                <a:ea typeface="Century Gothic"/>
                <a:cs typeface="Century Gothic"/>
                <a:sym typeface="Century Gothic"/>
              </a:defRPr>
            </a:lvl1pPr>
            <a:lvl2pPr marL="342900" marR="0" lvl="1" indent="0" algn="l" rtl="0">
              <a:lnSpc>
                <a:spcPct val="90000"/>
              </a:lnSpc>
              <a:spcBef>
                <a:spcPts val="400"/>
              </a:spcBef>
              <a:buClr>
                <a:schemeClr val="dk1"/>
              </a:buClr>
              <a:buFont typeface="Arial"/>
              <a:buNone/>
              <a:defRPr sz="1100" b="0" i="0" u="none" strike="noStrike" cap="none">
                <a:solidFill>
                  <a:schemeClr val="dk1"/>
                </a:solidFill>
                <a:latin typeface="Century Gothic"/>
                <a:ea typeface="Century Gothic"/>
                <a:cs typeface="Century Gothic"/>
                <a:sym typeface="Century Gothic"/>
              </a:defRPr>
            </a:lvl2pPr>
            <a:lvl3pPr marL="685800" marR="0" lvl="2" indent="0" algn="l" rtl="0">
              <a:lnSpc>
                <a:spcPct val="90000"/>
              </a:lnSpc>
              <a:spcBef>
                <a:spcPts val="400"/>
              </a:spcBef>
              <a:buClr>
                <a:schemeClr val="dk1"/>
              </a:buClr>
              <a:buFont typeface="Arial"/>
              <a:buNone/>
              <a:defRPr sz="900" b="0" i="0" u="none" strike="noStrike" cap="none">
                <a:solidFill>
                  <a:schemeClr val="dk1"/>
                </a:solidFill>
                <a:latin typeface="Century Gothic"/>
                <a:ea typeface="Century Gothic"/>
                <a:cs typeface="Century Gothic"/>
                <a:sym typeface="Century Gothic"/>
              </a:defRPr>
            </a:lvl3pPr>
            <a:lvl4pPr marL="1028700" marR="0" lvl="3"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4pPr>
            <a:lvl5pPr marL="1371600" marR="0" lvl="4"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5pPr>
            <a:lvl6pPr marL="1714500" marR="0" lvl="5"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6pPr>
            <a:lvl7pPr marL="2057400" marR="0" lvl="6"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7pPr>
            <a:lvl8pPr marL="2400300" marR="0" lvl="7"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8pPr>
            <a:lvl9pPr marL="2743200" marR="0" lvl="8"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9pPr>
          </a:lstStyle>
          <a:p>
            <a:endParaRPr/>
          </a:p>
        </p:txBody>
      </p:sp>
      <p:sp>
        <p:nvSpPr>
          <p:cNvPr id="63" name="Shape 63"/>
          <p:cNvSpPr/>
          <p:nvPr/>
        </p:nvSpPr>
        <p:spPr>
          <a:xfrm>
            <a:off x="0" y="5109210"/>
            <a:ext cx="9144000" cy="34289"/>
          </a:xfrm>
          <a:prstGeom prst="rect">
            <a:avLst/>
          </a:prstGeom>
          <a:solidFill>
            <a:srgbClr val="75AADB"/>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and Content 2">
    <p:spTree>
      <p:nvGrpSpPr>
        <p:cNvPr id="1" name="Shape 64"/>
        <p:cNvGrpSpPr/>
        <p:nvPr/>
      </p:nvGrpSpPr>
      <p:grpSpPr>
        <a:xfrm>
          <a:off x="0" y="0"/>
          <a:ext cx="0" cy="0"/>
          <a:chOff x="0" y="0"/>
          <a:chExt cx="0" cy="0"/>
        </a:xfrm>
      </p:grpSpPr>
      <p:pic>
        <p:nvPicPr>
          <p:cNvPr id="65" name="Shape 65"/>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66" name="Shape 66"/>
          <p:cNvPicPr preferRelativeResize="0"/>
          <p:nvPr/>
        </p:nvPicPr>
        <p:blipFill rotWithShape="1">
          <a:blip r:embed="rId3">
            <a:alphaModFix/>
          </a:blip>
          <a:srcRect/>
          <a:stretch/>
        </p:blipFill>
        <p:spPr>
          <a:xfrm>
            <a:off x="8424752" y="99783"/>
            <a:ext cx="286921" cy="286921"/>
          </a:xfrm>
          <a:prstGeom prst="rect">
            <a:avLst/>
          </a:prstGeom>
          <a:noFill/>
          <a:ln>
            <a:noFill/>
          </a:ln>
        </p:spPr>
      </p:pic>
      <p:sp>
        <p:nvSpPr>
          <p:cNvPr id="67" name="Shape 67"/>
          <p:cNvSpPr txBox="1">
            <a:spLocks noGrp="1"/>
          </p:cNvSpPr>
          <p:nvPr>
            <p:ph type="title"/>
          </p:nvPr>
        </p:nvSpPr>
        <p:spPr>
          <a:xfrm>
            <a:off x="750093" y="273842"/>
            <a:ext cx="7674861" cy="359568"/>
          </a:xfrm>
          <a:prstGeom prst="rect">
            <a:avLst/>
          </a:prstGeom>
          <a:noFill/>
          <a:ln>
            <a:noFill/>
          </a:ln>
        </p:spPr>
        <p:txBody>
          <a:bodyPr lIns="68575" tIns="68575" rIns="68575" bIns="68575" anchor="ctr" anchorCtr="0"/>
          <a:lstStyle>
            <a:lvl1pPr marL="0" marR="0" lvl="0" indent="0" algn="l" rtl="0">
              <a:lnSpc>
                <a:spcPct val="90000"/>
              </a:lnSpc>
              <a:spcBef>
                <a:spcPts val="0"/>
              </a:spcBef>
              <a:buClr>
                <a:srgbClr val="75AADB"/>
              </a:buClr>
              <a:buFont typeface="Century Gothic"/>
              <a:buNone/>
              <a:defRPr sz="3600" b="0" i="0" u="none" strike="noStrike" cap="none">
                <a:solidFill>
                  <a:srgbClr val="75AADB"/>
                </a:solidFill>
                <a:latin typeface="Century Gothic"/>
                <a:ea typeface="Century Gothic"/>
                <a:cs typeface="Century Gothic"/>
                <a:sym typeface="Century Gothic"/>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68" name="Shape 68"/>
          <p:cNvSpPr>
            <a:spLocks noGrp="1"/>
          </p:cNvSpPr>
          <p:nvPr>
            <p:ph type="pic" idx="2"/>
          </p:nvPr>
        </p:nvSpPr>
        <p:spPr>
          <a:xfrm>
            <a:off x="0" y="698623"/>
            <a:ext cx="5256609" cy="4410359"/>
          </a:xfrm>
          <a:prstGeom prst="rect">
            <a:avLst/>
          </a:prstGeom>
          <a:noFill/>
          <a:ln>
            <a:noFill/>
          </a:ln>
        </p:spPr>
        <p:txBody>
          <a:bodyPr lIns="68575" tIns="68575" rIns="68575" bIns="68575" anchor="ctr" anchorCtr="0"/>
          <a:lstStyle>
            <a:lvl1pPr marL="0" marR="0" lvl="0" indent="0" algn="ctr" rtl="0">
              <a:lnSpc>
                <a:spcPct val="90000"/>
              </a:lnSpc>
              <a:spcBef>
                <a:spcPts val="800"/>
              </a:spcBef>
              <a:buClr>
                <a:srgbClr val="A5A5A5"/>
              </a:buClr>
              <a:buSzPct val="26829"/>
              <a:buFont typeface="Arial"/>
              <a:buNone/>
              <a:defRPr sz="4100" b="1" i="0" u="none" strike="noStrike" cap="none">
                <a:solidFill>
                  <a:srgbClr val="A5A5A5"/>
                </a:solidFill>
                <a:latin typeface="Century Gothic"/>
                <a:ea typeface="Century Gothic"/>
                <a:cs typeface="Century Gothic"/>
                <a:sym typeface="Century Gothic"/>
              </a:defRPr>
            </a:lvl1pPr>
            <a:lvl2pPr marL="342900" marR="0" lvl="1" indent="0" algn="l" rtl="0">
              <a:lnSpc>
                <a:spcPct val="90000"/>
              </a:lnSpc>
              <a:spcBef>
                <a:spcPts val="400"/>
              </a:spcBef>
              <a:buClr>
                <a:schemeClr val="dk1"/>
              </a:buClr>
              <a:buSzPct val="52380"/>
              <a:buFont typeface="Arial"/>
              <a:buNone/>
              <a:defRPr sz="2100" b="0" i="0" u="none" strike="noStrike" cap="none">
                <a:solidFill>
                  <a:schemeClr val="dk1"/>
                </a:solidFill>
                <a:latin typeface="Century Gothic"/>
                <a:ea typeface="Century Gothic"/>
                <a:cs typeface="Century Gothic"/>
                <a:sym typeface="Century Gothic"/>
              </a:defRPr>
            </a:lvl2pPr>
            <a:lvl3pPr marL="685800" marR="0" lvl="2" indent="0" algn="l" rtl="0">
              <a:lnSpc>
                <a:spcPct val="90000"/>
              </a:lnSpc>
              <a:spcBef>
                <a:spcPts val="400"/>
              </a:spcBef>
              <a:buClr>
                <a:schemeClr val="dk1"/>
              </a:buClr>
              <a:buSzPct val="61111"/>
              <a:buFont typeface="Arial"/>
              <a:buNone/>
              <a:defRPr sz="1800" b="0" i="0" u="none" strike="noStrike" cap="none">
                <a:solidFill>
                  <a:schemeClr val="dk1"/>
                </a:solidFill>
                <a:latin typeface="Century Gothic"/>
                <a:ea typeface="Century Gothic"/>
                <a:cs typeface="Century Gothic"/>
                <a:sym typeface="Century Gothic"/>
              </a:defRPr>
            </a:lvl3pPr>
            <a:lvl4pPr marL="1028700" marR="0" lvl="3"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4pPr>
            <a:lvl5pPr marL="1371600" marR="0" lvl="4"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5pPr>
            <a:lvl6pPr marL="1714500" marR="0" lvl="5"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6pPr>
            <a:lvl7pPr marL="2057400" marR="0" lvl="6"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7pPr>
            <a:lvl8pPr marL="2400300" marR="0" lvl="7"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8pPr>
            <a:lvl9pPr marL="2743200" marR="0" lvl="8"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9pPr>
          </a:lstStyle>
          <a:p>
            <a:endParaRPr/>
          </a:p>
        </p:txBody>
      </p:sp>
      <p:sp>
        <p:nvSpPr>
          <p:cNvPr id="69" name="Shape 69"/>
          <p:cNvSpPr txBox="1">
            <a:spLocks noGrp="1"/>
          </p:cNvSpPr>
          <p:nvPr>
            <p:ph type="body" idx="1"/>
          </p:nvPr>
        </p:nvSpPr>
        <p:spPr>
          <a:xfrm>
            <a:off x="5577048" y="698624"/>
            <a:ext cx="2847905" cy="4410358"/>
          </a:xfrm>
          <a:prstGeom prst="rect">
            <a:avLst/>
          </a:prstGeom>
          <a:noFill/>
          <a:ln>
            <a:noFill/>
          </a:ln>
        </p:spPr>
        <p:txBody>
          <a:bodyPr lIns="68575" tIns="68575" rIns="68575" bIns="68575" anchor="t" anchorCtr="0"/>
          <a:lstStyle>
            <a:lvl1pPr marL="0" marR="0" lvl="0" indent="0" algn="l" rtl="0">
              <a:lnSpc>
                <a:spcPct val="90000"/>
              </a:lnSpc>
              <a:spcBef>
                <a:spcPts val="800"/>
              </a:spcBef>
              <a:buClr>
                <a:srgbClr val="3F3F3F"/>
              </a:buClr>
              <a:buFont typeface="Arial"/>
              <a:buNone/>
              <a:defRPr sz="1500" b="0" i="0" u="none" strike="noStrike" cap="none">
                <a:solidFill>
                  <a:srgbClr val="3F3F3F"/>
                </a:solidFill>
                <a:latin typeface="Century Gothic"/>
                <a:ea typeface="Century Gothic"/>
                <a:cs typeface="Century Gothic"/>
                <a:sym typeface="Century Gothic"/>
              </a:defRPr>
            </a:lvl1pPr>
            <a:lvl2pPr marL="342900" marR="0" lvl="1" indent="0" algn="l" rtl="0">
              <a:lnSpc>
                <a:spcPct val="90000"/>
              </a:lnSpc>
              <a:spcBef>
                <a:spcPts val="400"/>
              </a:spcBef>
              <a:buClr>
                <a:schemeClr val="dk1"/>
              </a:buClr>
              <a:buFont typeface="Arial"/>
              <a:buNone/>
              <a:defRPr sz="1100" b="0" i="0" u="none" strike="noStrike" cap="none">
                <a:solidFill>
                  <a:schemeClr val="dk1"/>
                </a:solidFill>
                <a:latin typeface="Century Gothic"/>
                <a:ea typeface="Century Gothic"/>
                <a:cs typeface="Century Gothic"/>
                <a:sym typeface="Century Gothic"/>
              </a:defRPr>
            </a:lvl2pPr>
            <a:lvl3pPr marL="685800" marR="0" lvl="2" indent="0" algn="l" rtl="0">
              <a:lnSpc>
                <a:spcPct val="90000"/>
              </a:lnSpc>
              <a:spcBef>
                <a:spcPts val="400"/>
              </a:spcBef>
              <a:buClr>
                <a:schemeClr val="dk1"/>
              </a:buClr>
              <a:buFont typeface="Arial"/>
              <a:buNone/>
              <a:defRPr sz="900" b="0" i="0" u="none" strike="noStrike" cap="none">
                <a:solidFill>
                  <a:schemeClr val="dk1"/>
                </a:solidFill>
                <a:latin typeface="Century Gothic"/>
                <a:ea typeface="Century Gothic"/>
                <a:cs typeface="Century Gothic"/>
                <a:sym typeface="Century Gothic"/>
              </a:defRPr>
            </a:lvl3pPr>
            <a:lvl4pPr marL="1028700" marR="0" lvl="3"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4pPr>
            <a:lvl5pPr marL="1371600" marR="0" lvl="4"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5pPr>
            <a:lvl6pPr marL="1714500" marR="0" lvl="5"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6pPr>
            <a:lvl7pPr marL="2057400" marR="0" lvl="6"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7pPr>
            <a:lvl8pPr marL="2400300" marR="0" lvl="7"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8pPr>
            <a:lvl9pPr marL="2743200" marR="0" lvl="8"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9pPr>
          </a:lstStyle>
          <a:p>
            <a:endParaRPr/>
          </a:p>
        </p:txBody>
      </p:sp>
      <p:sp>
        <p:nvSpPr>
          <p:cNvPr id="70" name="Shape 70"/>
          <p:cNvSpPr/>
          <p:nvPr/>
        </p:nvSpPr>
        <p:spPr>
          <a:xfrm>
            <a:off x="0" y="5109096"/>
            <a:ext cx="9144000" cy="34289"/>
          </a:xfrm>
          <a:prstGeom prst="rect">
            <a:avLst/>
          </a:prstGeom>
          <a:solidFill>
            <a:srgbClr val="75AADB"/>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and Content H">
    <p:spTree>
      <p:nvGrpSpPr>
        <p:cNvPr id="1" name="Shape 71"/>
        <p:cNvGrpSpPr/>
        <p:nvPr/>
      </p:nvGrpSpPr>
      <p:grpSpPr>
        <a:xfrm>
          <a:off x="0" y="0"/>
          <a:ext cx="0" cy="0"/>
          <a:chOff x="0" y="0"/>
          <a:chExt cx="0" cy="0"/>
        </a:xfrm>
      </p:grpSpPr>
      <p:pic>
        <p:nvPicPr>
          <p:cNvPr id="72" name="Shape 72"/>
          <p:cNvPicPr preferRelativeResize="0"/>
          <p:nvPr/>
        </p:nvPicPr>
        <p:blipFill rotWithShape="1">
          <a:blip r:embed="rId2">
            <a:alphaModFix/>
          </a:blip>
          <a:srcRect/>
          <a:stretch/>
        </p:blipFill>
        <p:spPr>
          <a:xfrm>
            <a:off x="0" y="2578163"/>
            <a:ext cx="9144000" cy="5143500"/>
          </a:xfrm>
          <a:prstGeom prst="rect">
            <a:avLst/>
          </a:prstGeom>
          <a:noFill/>
          <a:ln>
            <a:noFill/>
          </a:ln>
        </p:spPr>
      </p:pic>
      <p:pic>
        <p:nvPicPr>
          <p:cNvPr id="73" name="Shape 73"/>
          <p:cNvPicPr preferRelativeResize="0"/>
          <p:nvPr/>
        </p:nvPicPr>
        <p:blipFill rotWithShape="1">
          <a:blip r:embed="rId3">
            <a:alphaModFix/>
          </a:blip>
          <a:srcRect/>
          <a:stretch/>
        </p:blipFill>
        <p:spPr>
          <a:xfrm>
            <a:off x="8424752" y="2677947"/>
            <a:ext cx="286921" cy="286921"/>
          </a:xfrm>
          <a:prstGeom prst="rect">
            <a:avLst/>
          </a:prstGeom>
          <a:noFill/>
          <a:ln>
            <a:noFill/>
          </a:ln>
        </p:spPr>
      </p:pic>
      <p:sp>
        <p:nvSpPr>
          <p:cNvPr id="74" name="Shape 74"/>
          <p:cNvSpPr txBox="1">
            <a:spLocks noGrp="1"/>
          </p:cNvSpPr>
          <p:nvPr>
            <p:ph type="title"/>
          </p:nvPr>
        </p:nvSpPr>
        <p:spPr>
          <a:xfrm>
            <a:off x="750093" y="2845592"/>
            <a:ext cx="7674861" cy="359568"/>
          </a:xfrm>
          <a:prstGeom prst="rect">
            <a:avLst/>
          </a:prstGeom>
          <a:noFill/>
          <a:ln>
            <a:noFill/>
          </a:ln>
        </p:spPr>
        <p:txBody>
          <a:bodyPr lIns="68575" tIns="68575" rIns="68575" bIns="68575" anchor="ctr" anchorCtr="0"/>
          <a:lstStyle>
            <a:lvl1pPr marL="0" marR="0" lvl="0" indent="0" algn="l" rtl="0">
              <a:lnSpc>
                <a:spcPct val="90000"/>
              </a:lnSpc>
              <a:spcBef>
                <a:spcPts val="0"/>
              </a:spcBef>
              <a:buClr>
                <a:srgbClr val="75AADB"/>
              </a:buClr>
              <a:buFont typeface="Century Gothic"/>
              <a:buNone/>
              <a:defRPr sz="3600" b="0" i="0" u="none" strike="noStrike" cap="none">
                <a:solidFill>
                  <a:srgbClr val="75AADB"/>
                </a:solidFill>
                <a:latin typeface="Century Gothic"/>
                <a:ea typeface="Century Gothic"/>
                <a:cs typeface="Century Gothic"/>
                <a:sym typeface="Century Gothic"/>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75" name="Shape 75"/>
          <p:cNvSpPr>
            <a:spLocks noGrp="1"/>
          </p:cNvSpPr>
          <p:nvPr>
            <p:ph type="pic" idx="2"/>
          </p:nvPr>
        </p:nvSpPr>
        <p:spPr>
          <a:xfrm>
            <a:off x="0" y="34986"/>
            <a:ext cx="9144000" cy="2543178"/>
          </a:xfrm>
          <a:prstGeom prst="rect">
            <a:avLst/>
          </a:prstGeom>
          <a:noFill/>
          <a:ln>
            <a:noFill/>
          </a:ln>
        </p:spPr>
        <p:txBody>
          <a:bodyPr lIns="68575" tIns="68575" rIns="68575" bIns="68575" anchor="ctr" anchorCtr="0"/>
          <a:lstStyle>
            <a:lvl1pPr marL="0" marR="0" lvl="0" indent="0" algn="ctr" rtl="0">
              <a:lnSpc>
                <a:spcPct val="90000"/>
              </a:lnSpc>
              <a:spcBef>
                <a:spcPts val="800"/>
              </a:spcBef>
              <a:buClr>
                <a:srgbClr val="A5A5A5"/>
              </a:buClr>
              <a:buSzPct val="26829"/>
              <a:buFont typeface="Arial"/>
              <a:buNone/>
              <a:defRPr sz="4100" b="1" i="0" u="none" strike="noStrike" cap="none">
                <a:solidFill>
                  <a:srgbClr val="A5A5A5"/>
                </a:solidFill>
                <a:latin typeface="Century Gothic"/>
                <a:ea typeface="Century Gothic"/>
                <a:cs typeface="Century Gothic"/>
                <a:sym typeface="Century Gothic"/>
              </a:defRPr>
            </a:lvl1pPr>
            <a:lvl2pPr marL="342900" marR="0" lvl="1" indent="0" algn="l" rtl="0">
              <a:lnSpc>
                <a:spcPct val="90000"/>
              </a:lnSpc>
              <a:spcBef>
                <a:spcPts val="400"/>
              </a:spcBef>
              <a:buClr>
                <a:schemeClr val="dk1"/>
              </a:buClr>
              <a:buSzPct val="52380"/>
              <a:buFont typeface="Arial"/>
              <a:buNone/>
              <a:defRPr sz="2100" b="0" i="0" u="none" strike="noStrike" cap="none">
                <a:solidFill>
                  <a:schemeClr val="dk1"/>
                </a:solidFill>
                <a:latin typeface="Century Gothic"/>
                <a:ea typeface="Century Gothic"/>
                <a:cs typeface="Century Gothic"/>
                <a:sym typeface="Century Gothic"/>
              </a:defRPr>
            </a:lvl2pPr>
            <a:lvl3pPr marL="685800" marR="0" lvl="2" indent="0" algn="l" rtl="0">
              <a:lnSpc>
                <a:spcPct val="90000"/>
              </a:lnSpc>
              <a:spcBef>
                <a:spcPts val="400"/>
              </a:spcBef>
              <a:buClr>
                <a:schemeClr val="dk1"/>
              </a:buClr>
              <a:buSzPct val="61111"/>
              <a:buFont typeface="Arial"/>
              <a:buNone/>
              <a:defRPr sz="1800" b="0" i="0" u="none" strike="noStrike" cap="none">
                <a:solidFill>
                  <a:schemeClr val="dk1"/>
                </a:solidFill>
                <a:latin typeface="Century Gothic"/>
                <a:ea typeface="Century Gothic"/>
                <a:cs typeface="Century Gothic"/>
                <a:sym typeface="Century Gothic"/>
              </a:defRPr>
            </a:lvl3pPr>
            <a:lvl4pPr marL="1028700" marR="0" lvl="3"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4pPr>
            <a:lvl5pPr marL="1371600" marR="0" lvl="4"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5pPr>
            <a:lvl6pPr marL="1714500" marR="0" lvl="5"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6pPr>
            <a:lvl7pPr marL="2057400" marR="0" lvl="6"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7pPr>
            <a:lvl8pPr marL="2400300" marR="0" lvl="7"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8pPr>
            <a:lvl9pPr marL="2743200" marR="0" lvl="8"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9pPr>
          </a:lstStyle>
          <a:p>
            <a:endParaRPr/>
          </a:p>
        </p:txBody>
      </p:sp>
      <p:sp>
        <p:nvSpPr>
          <p:cNvPr id="76" name="Shape 76"/>
          <p:cNvSpPr txBox="1">
            <a:spLocks noGrp="1"/>
          </p:cNvSpPr>
          <p:nvPr>
            <p:ph type="body" idx="1"/>
          </p:nvPr>
        </p:nvSpPr>
        <p:spPr>
          <a:xfrm>
            <a:off x="750093" y="3324113"/>
            <a:ext cx="7674861" cy="1645919"/>
          </a:xfrm>
          <a:prstGeom prst="rect">
            <a:avLst/>
          </a:prstGeom>
          <a:noFill/>
          <a:ln>
            <a:noFill/>
          </a:ln>
        </p:spPr>
        <p:txBody>
          <a:bodyPr lIns="68575" tIns="68575" rIns="68575" bIns="68575" anchor="t" anchorCtr="0"/>
          <a:lstStyle>
            <a:lvl1pPr marL="0" marR="0" lvl="0" indent="0" algn="l" rtl="0">
              <a:lnSpc>
                <a:spcPct val="90000"/>
              </a:lnSpc>
              <a:spcBef>
                <a:spcPts val="800"/>
              </a:spcBef>
              <a:buClr>
                <a:srgbClr val="3F3F3F"/>
              </a:buClr>
              <a:buFont typeface="Arial"/>
              <a:buNone/>
              <a:defRPr sz="1500" b="0" i="0" u="none" strike="noStrike" cap="none">
                <a:solidFill>
                  <a:srgbClr val="3F3F3F"/>
                </a:solidFill>
                <a:latin typeface="Century Gothic"/>
                <a:ea typeface="Century Gothic"/>
                <a:cs typeface="Century Gothic"/>
                <a:sym typeface="Century Gothic"/>
              </a:defRPr>
            </a:lvl1pPr>
            <a:lvl2pPr marL="342900" marR="0" lvl="1" indent="0" algn="l" rtl="0">
              <a:lnSpc>
                <a:spcPct val="90000"/>
              </a:lnSpc>
              <a:spcBef>
                <a:spcPts val="400"/>
              </a:spcBef>
              <a:buClr>
                <a:schemeClr val="dk1"/>
              </a:buClr>
              <a:buFont typeface="Arial"/>
              <a:buNone/>
              <a:defRPr sz="1100" b="0" i="0" u="none" strike="noStrike" cap="none">
                <a:solidFill>
                  <a:schemeClr val="dk1"/>
                </a:solidFill>
                <a:latin typeface="Century Gothic"/>
                <a:ea typeface="Century Gothic"/>
                <a:cs typeface="Century Gothic"/>
                <a:sym typeface="Century Gothic"/>
              </a:defRPr>
            </a:lvl2pPr>
            <a:lvl3pPr marL="685800" marR="0" lvl="2" indent="0" algn="l" rtl="0">
              <a:lnSpc>
                <a:spcPct val="90000"/>
              </a:lnSpc>
              <a:spcBef>
                <a:spcPts val="400"/>
              </a:spcBef>
              <a:buClr>
                <a:schemeClr val="dk1"/>
              </a:buClr>
              <a:buFont typeface="Arial"/>
              <a:buNone/>
              <a:defRPr sz="900" b="0" i="0" u="none" strike="noStrike" cap="none">
                <a:solidFill>
                  <a:schemeClr val="dk1"/>
                </a:solidFill>
                <a:latin typeface="Century Gothic"/>
                <a:ea typeface="Century Gothic"/>
                <a:cs typeface="Century Gothic"/>
                <a:sym typeface="Century Gothic"/>
              </a:defRPr>
            </a:lvl3pPr>
            <a:lvl4pPr marL="1028700" marR="0" lvl="3"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4pPr>
            <a:lvl5pPr marL="1371600" marR="0" lvl="4"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5pPr>
            <a:lvl6pPr marL="1714500" marR="0" lvl="5"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6pPr>
            <a:lvl7pPr marL="2057400" marR="0" lvl="6"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7pPr>
            <a:lvl8pPr marL="2400300" marR="0" lvl="7"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8pPr>
            <a:lvl9pPr marL="2743200" marR="0" lvl="8"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9pPr>
          </a:lstStyle>
          <a:p>
            <a:endParaRPr/>
          </a:p>
        </p:txBody>
      </p:sp>
      <p:sp>
        <p:nvSpPr>
          <p:cNvPr id="77" name="Shape 77"/>
          <p:cNvSpPr/>
          <p:nvPr/>
        </p:nvSpPr>
        <p:spPr>
          <a:xfrm>
            <a:off x="0" y="0"/>
            <a:ext cx="9144000" cy="34289"/>
          </a:xfrm>
          <a:prstGeom prst="rect">
            <a:avLst/>
          </a:prstGeom>
          <a:solidFill>
            <a:srgbClr val="75AADB"/>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and Content H2">
    <p:spTree>
      <p:nvGrpSpPr>
        <p:cNvPr id="1" name="Shape 78"/>
        <p:cNvGrpSpPr/>
        <p:nvPr/>
      </p:nvGrpSpPr>
      <p:grpSpPr>
        <a:xfrm>
          <a:off x="0" y="0"/>
          <a:ext cx="0" cy="0"/>
          <a:chOff x="0" y="0"/>
          <a:chExt cx="0" cy="0"/>
        </a:xfrm>
      </p:grpSpPr>
      <p:pic>
        <p:nvPicPr>
          <p:cNvPr id="79" name="Shape 79"/>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80" name="Shape 80"/>
          <p:cNvPicPr preferRelativeResize="0"/>
          <p:nvPr/>
        </p:nvPicPr>
        <p:blipFill rotWithShape="1">
          <a:blip r:embed="rId3">
            <a:alphaModFix/>
          </a:blip>
          <a:srcRect/>
          <a:stretch/>
        </p:blipFill>
        <p:spPr>
          <a:xfrm>
            <a:off x="8424752" y="99783"/>
            <a:ext cx="286921" cy="286921"/>
          </a:xfrm>
          <a:prstGeom prst="rect">
            <a:avLst/>
          </a:prstGeom>
          <a:noFill/>
          <a:ln>
            <a:noFill/>
          </a:ln>
        </p:spPr>
      </p:pic>
      <p:sp>
        <p:nvSpPr>
          <p:cNvPr id="81" name="Shape 81"/>
          <p:cNvSpPr txBox="1">
            <a:spLocks noGrp="1"/>
          </p:cNvSpPr>
          <p:nvPr>
            <p:ph type="title"/>
          </p:nvPr>
        </p:nvSpPr>
        <p:spPr>
          <a:xfrm>
            <a:off x="750093" y="273842"/>
            <a:ext cx="7674861" cy="359568"/>
          </a:xfrm>
          <a:prstGeom prst="rect">
            <a:avLst/>
          </a:prstGeom>
          <a:noFill/>
          <a:ln>
            <a:noFill/>
          </a:ln>
        </p:spPr>
        <p:txBody>
          <a:bodyPr lIns="68575" tIns="68575" rIns="68575" bIns="68575" anchor="ctr" anchorCtr="0"/>
          <a:lstStyle>
            <a:lvl1pPr marL="0" marR="0" lvl="0" indent="0" algn="l" rtl="0">
              <a:lnSpc>
                <a:spcPct val="90000"/>
              </a:lnSpc>
              <a:spcBef>
                <a:spcPts val="0"/>
              </a:spcBef>
              <a:buClr>
                <a:srgbClr val="75AADB"/>
              </a:buClr>
              <a:buFont typeface="Century Gothic"/>
              <a:buNone/>
              <a:defRPr sz="3600" b="0" i="0" u="none" strike="noStrike" cap="none">
                <a:solidFill>
                  <a:srgbClr val="75AADB"/>
                </a:solidFill>
                <a:latin typeface="Century Gothic"/>
                <a:ea typeface="Century Gothic"/>
                <a:cs typeface="Century Gothic"/>
                <a:sym typeface="Century Gothic"/>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82" name="Shape 82"/>
          <p:cNvSpPr>
            <a:spLocks noGrp="1"/>
          </p:cNvSpPr>
          <p:nvPr>
            <p:ph type="pic" idx="2"/>
          </p:nvPr>
        </p:nvSpPr>
        <p:spPr>
          <a:xfrm>
            <a:off x="0" y="2592312"/>
            <a:ext cx="9144000" cy="2516202"/>
          </a:xfrm>
          <a:prstGeom prst="rect">
            <a:avLst/>
          </a:prstGeom>
          <a:noFill/>
          <a:ln>
            <a:noFill/>
          </a:ln>
        </p:spPr>
        <p:txBody>
          <a:bodyPr lIns="68575" tIns="68575" rIns="68575" bIns="68575" anchor="ctr" anchorCtr="0"/>
          <a:lstStyle>
            <a:lvl1pPr marL="0" marR="0" lvl="0" indent="0" algn="ctr" rtl="0">
              <a:lnSpc>
                <a:spcPct val="90000"/>
              </a:lnSpc>
              <a:spcBef>
                <a:spcPts val="800"/>
              </a:spcBef>
              <a:buClr>
                <a:srgbClr val="A5A5A5"/>
              </a:buClr>
              <a:buSzPct val="26829"/>
              <a:buFont typeface="Arial"/>
              <a:buNone/>
              <a:defRPr sz="4100" b="1" i="0" u="none" strike="noStrike" cap="none">
                <a:solidFill>
                  <a:srgbClr val="A5A5A5"/>
                </a:solidFill>
                <a:latin typeface="Century Gothic"/>
                <a:ea typeface="Century Gothic"/>
                <a:cs typeface="Century Gothic"/>
                <a:sym typeface="Century Gothic"/>
              </a:defRPr>
            </a:lvl1pPr>
            <a:lvl2pPr marL="342900" marR="0" lvl="1" indent="0" algn="l" rtl="0">
              <a:lnSpc>
                <a:spcPct val="90000"/>
              </a:lnSpc>
              <a:spcBef>
                <a:spcPts val="400"/>
              </a:spcBef>
              <a:buClr>
                <a:schemeClr val="dk1"/>
              </a:buClr>
              <a:buSzPct val="52380"/>
              <a:buFont typeface="Arial"/>
              <a:buNone/>
              <a:defRPr sz="2100" b="0" i="0" u="none" strike="noStrike" cap="none">
                <a:solidFill>
                  <a:schemeClr val="dk1"/>
                </a:solidFill>
                <a:latin typeface="Century Gothic"/>
                <a:ea typeface="Century Gothic"/>
                <a:cs typeface="Century Gothic"/>
                <a:sym typeface="Century Gothic"/>
              </a:defRPr>
            </a:lvl2pPr>
            <a:lvl3pPr marL="685800" marR="0" lvl="2" indent="0" algn="l" rtl="0">
              <a:lnSpc>
                <a:spcPct val="90000"/>
              </a:lnSpc>
              <a:spcBef>
                <a:spcPts val="400"/>
              </a:spcBef>
              <a:buClr>
                <a:schemeClr val="dk1"/>
              </a:buClr>
              <a:buSzPct val="61111"/>
              <a:buFont typeface="Arial"/>
              <a:buNone/>
              <a:defRPr sz="1800" b="0" i="0" u="none" strike="noStrike" cap="none">
                <a:solidFill>
                  <a:schemeClr val="dk1"/>
                </a:solidFill>
                <a:latin typeface="Century Gothic"/>
                <a:ea typeface="Century Gothic"/>
                <a:cs typeface="Century Gothic"/>
                <a:sym typeface="Century Gothic"/>
              </a:defRPr>
            </a:lvl3pPr>
            <a:lvl4pPr marL="1028700" marR="0" lvl="3"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4pPr>
            <a:lvl5pPr marL="1371600" marR="0" lvl="4"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5pPr>
            <a:lvl6pPr marL="1714500" marR="0" lvl="5"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6pPr>
            <a:lvl7pPr marL="2057400" marR="0" lvl="6"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7pPr>
            <a:lvl8pPr marL="2400300" marR="0" lvl="7"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8pPr>
            <a:lvl9pPr marL="2743200" marR="0" lvl="8" indent="0" algn="l" rtl="0">
              <a:lnSpc>
                <a:spcPct val="90000"/>
              </a:lnSpc>
              <a:spcBef>
                <a:spcPts val="400"/>
              </a:spcBef>
              <a:buClr>
                <a:schemeClr val="dk1"/>
              </a:buClr>
              <a:buSzPct val="73333"/>
              <a:buFont typeface="Arial"/>
              <a:buNone/>
              <a:defRPr sz="1500" b="0" i="0" u="none" strike="noStrike" cap="none">
                <a:solidFill>
                  <a:schemeClr val="dk1"/>
                </a:solidFill>
                <a:latin typeface="Century Gothic"/>
                <a:ea typeface="Century Gothic"/>
                <a:cs typeface="Century Gothic"/>
                <a:sym typeface="Century Gothic"/>
              </a:defRPr>
            </a:lvl9pPr>
          </a:lstStyle>
          <a:p>
            <a:endParaRPr/>
          </a:p>
        </p:txBody>
      </p:sp>
      <p:sp>
        <p:nvSpPr>
          <p:cNvPr id="83" name="Shape 83"/>
          <p:cNvSpPr txBox="1">
            <a:spLocks noGrp="1"/>
          </p:cNvSpPr>
          <p:nvPr>
            <p:ph type="body" idx="1"/>
          </p:nvPr>
        </p:nvSpPr>
        <p:spPr>
          <a:xfrm>
            <a:off x="750093" y="745248"/>
            <a:ext cx="7674861" cy="1639539"/>
          </a:xfrm>
          <a:prstGeom prst="rect">
            <a:avLst/>
          </a:prstGeom>
          <a:noFill/>
          <a:ln>
            <a:noFill/>
          </a:ln>
        </p:spPr>
        <p:txBody>
          <a:bodyPr lIns="68575" tIns="68575" rIns="68575" bIns="68575" anchor="t" anchorCtr="0"/>
          <a:lstStyle>
            <a:lvl1pPr marL="0" marR="0" lvl="0" indent="0" algn="l" rtl="0">
              <a:lnSpc>
                <a:spcPct val="90000"/>
              </a:lnSpc>
              <a:spcBef>
                <a:spcPts val="800"/>
              </a:spcBef>
              <a:buClr>
                <a:srgbClr val="3F3F3F"/>
              </a:buClr>
              <a:buFont typeface="Arial"/>
              <a:buNone/>
              <a:defRPr sz="1500" b="0" i="0" u="none" strike="noStrike" cap="none">
                <a:solidFill>
                  <a:srgbClr val="3F3F3F"/>
                </a:solidFill>
                <a:latin typeface="Century Gothic"/>
                <a:ea typeface="Century Gothic"/>
                <a:cs typeface="Century Gothic"/>
                <a:sym typeface="Century Gothic"/>
              </a:defRPr>
            </a:lvl1pPr>
            <a:lvl2pPr marL="342900" marR="0" lvl="1" indent="0" algn="l" rtl="0">
              <a:lnSpc>
                <a:spcPct val="90000"/>
              </a:lnSpc>
              <a:spcBef>
                <a:spcPts val="400"/>
              </a:spcBef>
              <a:buClr>
                <a:schemeClr val="dk1"/>
              </a:buClr>
              <a:buFont typeface="Arial"/>
              <a:buNone/>
              <a:defRPr sz="1100" b="0" i="0" u="none" strike="noStrike" cap="none">
                <a:solidFill>
                  <a:schemeClr val="dk1"/>
                </a:solidFill>
                <a:latin typeface="Century Gothic"/>
                <a:ea typeface="Century Gothic"/>
                <a:cs typeface="Century Gothic"/>
                <a:sym typeface="Century Gothic"/>
              </a:defRPr>
            </a:lvl2pPr>
            <a:lvl3pPr marL="685800" marR="0" lvl="2" indent="0" algn="l" rtl="0">
              <a:lnSpc>
                <a:spcPct val="90000"/>
              </a:lnSpc>
              <a:spcBef>
                <a:spcPts val="400"/>
              </a:spcBef>
              <a:buClr>
                <a:schemeClr val="dk1"/>
              </a:buClr>
              <a:buFont typeface="Arial"/>
              <a:buNone/>
              <a:defRPr sz="900" b="0" i="0" u="none" strike="noStrike" cap="none">
                <a:solidFill>
                  <a:schemeClr val="dk1"/>
                </a:solidFill>
                <a:latin typeface="Century Gothic"/>
                <a:ea typeface="Century Gothic"/>
                <a:cs typeface="Century Gothic"/>
                <a:sym typeface="Century Gothic"/>
              </a:defRPr>
            </a:lvl3pPr>
            <a:lvl4pPr marL="1028700" marR="0" lvl="3"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4pPr>
            <a:lvl5pPr marL="1371600" marR="0" lvl="4"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5pPr>
            <a:lvl6pPr marL="1714500" marR="0" lvl="5"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6pPr>
            <a:lvl7pPr marL="2057400" marR="0" lvl="6"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7pPr>
            <a:lvl8pPr marL="2400300" marR="0" lvl="7"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8pPr>
            <a:lvl9pPr marL="2743200" marR="0" lvl="8"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9pPr>
          </a:lstStyle>
          <a:p>
            <a:endParaRPr/>
          </a:p>
        </p:txBody>
      </p:sp>
      <p:sp>
        <p:nvSpPr>
          <p:cNvPr id="84" name="Shape 84"/>
          <p:cNvSpPr/>
          <p:nvPr/>
        </p:nvSpPr>
        <p:spPr>
          <a:xfrm>
            <a:off x="0" y="5107425"/>
            <a:ext cx="9144000" cy="34289"/>
          </a:xfrm>
          <a:prstGeom prst="rect">
            <a:avLst/>
          </a:prstGeom>
          <a:solidFill>
            <a:srgbClr val="75AADB"/>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Key Points">
    <p:spTree>
      <p:nvGrpSpPr>
        <p:cNvPr id="1" name="Shape 85"/>
        <p:cNvGrpSpPr/>
        <p:nvPr/>
      </p:nvGrpSpPr>
      <p:grpSpPr>
        <a:xfrm>
          <a:off x="0" y="0"/>
          <a:ext cx="0" cy="0"/>
          <a:chOff x="0" y="0"/>
          <a:chExt cx="0" cy="0"/>
        </a:xfrm>
      </p:grpSpPr>
      <p:pic>
        <p:nvPicPr>
          <p:cNvPr id="86" name="Shape 86"/>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87" name="Shape 87"/>
          <p:cNvPicPr preferRelativeResize="0"/>
          <p:nvPr/>
        </p:nvPicPr>
        <p:blipFill rotWithShape="1">
          <a:blip r:embed="rId3">
            <a:alphaModFix/>
          </a:blip>
          <a:srcRect/>
          <a:stretch/>
        </p:blipFill>
        <p:spPr>
          <a:xfrm>
            <a:off x="8424752" y="99783"/>
            <a:ext cx="286921" cy="286921"/>
          </a:xfrm>
          <a:prstGeom prst="rect">
            <a:avLst/>
          </a:prstGeom>
          <a:noFill/>
          <a:ln>
            <a:noFill/>
          </a:ln>
        </p:spPr>
      </p:pic>
      <p:sp>
        <p:nvSpPr>
          <p:cNvPr id="88" name="Shape 88"/>
          <p:cNvSpPr txBox="1">
            <a:spLocks noGrp="1"/>
          </p:cNvSpPr>
          <p:nvPr>
            <p:ph type="body" idx="1"/>
          </p:nvPr>
        </p:nvSpPr>
        <p:spPr>
          <a:xfrm>
            <a:off x="3624942" y="4271765"/>
            <a:ext cx="4800011" cy="835658"/>
          </a:xfrm>
          <a:prstGeom prst="rect">
            <a:avLst/>
          </a:prstGeom>
          <a:noFill/>
          <a:ln>
            <a:noFill/>
          </a:ln>
        </p:spPr>
        <p:txBody>
          <a:bodyPr lIns="68575" tIns="68575" rIns="68575" bIns="68575" anchor="t" anchorCtr="0"/>
          <a:lstStyle>
            <a:lvl1pPr marL="0" marR="0" lvl="0" indent="0" algn="l" rtl="0">
              <a:lnSpc>
                <a:spcPct val="90000"/>
              </a:lnSpc>
              <a:spcBef>
                <a:spcPts val="800"/>
              </a:spcBef>
              <a:buClr>
                <a:srgbClr val="3F3F3F"/>
              </a:buClr>
              <a:buFont typeface="Arial"/>
              <a:buNone/>
              <a:defRPr sz="1500" b="0" i="0" u="none" strike="noStrike" cap="none">
                <a:solidFill>
                  <a:srgbClr val="3F3F3F"/>
                </a:solidFill>
                <a:latin typeface="Century Gothic"/>
                <a:ea typeface="Century Gothic"/>
                <a:cs typeface="Century Gothic"/>
                <a:sym typeface="Century Gothic"/>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89" name="Shape 89"/>
          <p:cNvSpPr txBox="1">
            <a:spLocks noGrp="1"/>
          </p:cNvSpPr>
          <p:nvPr>
            <p:ph type="body" idx="2"/>
          </p:nvPr>
        </p:nvSpPr>
        <p:spPr>
          <a:xfrm>
            <a:off x="750093" y="874349"/>
            <a:ext cx="2545308" cy="782049"/>
          </a:xfrm>
          <a:prstGeom prst="rect">
            <a:avLst/>
          </a:prstGeom>
          <a:noFill/>
          <a:ln>
            <a:noFill/>
          </a:ln>
        </p:spPr>
        <p:txBody>
          <a:bodyPr lIns="68575" tIns="68575" rIns="68575" bIns="68575" anchor="b" anchorCtr="0"/>
          <a:lstStyle>
            <a:lvl1pPr marL="0" marR="0" lvl="0" indent="0" algn="r" rtl="0">
              <a:lnSpc>
                <a:spcPct val="90000"/>
              </a:lnSpc>
              <a:spcBef>
                <a:spcPts val="800"/>
              </a:spcBef>
              <a:buClr>
                <a:srgbClr val="75AADB"/>
              </a:buClr>
              <a:buFont typeface="Arial"/>
              <a:buNone/>
              <a:defRPr sz="2700" b="0" i="0" u="none" strike="noStrike" cap="none">
                <a:solidFill>
                  <a:srgbClr val="75AADB"/>
                </a:solidFill>
                <a:latin typeface="Century Gothic"/>
                <a:ea typeface="Century Gothic"/>
                <a:cs typeface="Century Gothic"/>
                <a:sym typeface="Century Gothic"/>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90" name="Shape 90"/>
          <p:cNvSpPr txBox="1">
            <a:spLocks noGrp="1"/>
          </p:cNvSpPr>
          <p:nvPr>
            <p:ph type="body" idx="3"/>
          </p:nvPr>
        </p:nvSpPr>
        <p:spPr>
          <a:xfrm>
            <a:off x="3624942" y="1353786"/>
            <a:ext cx="4800011" cy="845880"/>
          </a:xfrm>
          <a:prstGeom prst="rect">
            <a:avLst/>
          </a:prstGeom>
          <a:noFill/>
          <a:ln>
            <a:noFill/>
          </a:ln>
        </p:spPr>
        <p:txBody>
          <a:bodyPr lIns="68575" tIns="68575" rIns="68575" bIns="68575" anchor="t" anchorCtr="0"/>
          <a:lstStyle>
            <a:lvl1pPr marL="0" marR="0" lvl="0" indent="0" algn="l" rtl="0">
              <a:lnSpc>
                <a:spcPct val="90000"/>
              </a:lnSpc>
              <a:spcBef>
                <a:spcPts val="800"/>
              </a:spcBef>
              <a:buClr>
                <a:srgbClr val="3F3F3F"/>
              </a:buClr>
              <a:buFont typeface="Arial"/>
              <a:buNone/>
              <a:defRPr sz="1500" b="0" i="0" u="none" strike="noStrike" cap="none">
                <a:solidFill>
                  <a:srgbClr val="3F3F3F"/>
                </a:solidFill>
                <a:latin typeface="Century Gothic"/>
                <a:ea typeface="Century Gothic"/>
                <a:cs typeface="Century Gothic"/>
                <a:sym typeface="Century Gothic"/>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91" name="Shape 91"/>
          <p:cNvSpPr txBox="1">
            <a:spLocks noGrp="1"/>
          </p:cNvSpPr>
          <p:nvPr>
            <p:ph type="body" idx="4"/>
          </p:nvPr>
        </p:nvSpPr>
        <p:spPr>
          <a:xfrm>
            <a:off x="750093" y="3793935"/>
            <a:ext cx="2545308" cy="782049"/>
          </a:xfrm>
          <a:prstGeom prst="rect">
            <a:avLst/>
          </a:prstGeom>
          <a:noFill/>
          <a:ln>
            <a:noFill/>
          </a:ln>
        </p:spPr>
        <p:txBody>
          <a:bodyPr lIns="68575" tIns="68575" rIns="68575" bIns="68575" anchor="b" anchorCtr="0"/>
          <a:lstStyle>
            <a:lvl1pPr marL="0" marR="0" lvl="0" indent="0" algn="r" rtl="0">
              <a:lnSpc>
                <a:spcPct val="90000"/>
              </a:lnSpc>
              <a:spcBef>
                <a:spcPts val="800"/>
              </a:spcBef>
              <a:buClr>
                <a:srgbClr val="75AADB"/>
              </a:buClr>
              <a:buFont typeface="Arial"/>
              <a:buNone/>
              <a:defRPr sz="2700" b="0" i="0" u="none" strike="noStrike" cap="none">
                <a:solidFill>
                  <a:srgbClr val="75AADB"/>
                </a:solidFill>
                <a:latin typeface="Century Gothic"/>
                <a:ea typeface="Century Gothic"/>
                <a:cs typeface="Century Gothic"/>
                <a:sym typeface="Century Gothic"/>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92" name="Shape 92"/>
          <p:cNvSpPr txBox="1">
            <a:spLocks noGrp="1"/>
          </p:cNvSpPr>
          <p:nvPr>
            <p:ph type="body" idx="5"/>
          </p:nvPr>
        </p:nvSpPr>
        <p:spPr>
          <a:xfrm>
            <a:off x="750093" y="2297761"/>
            <a:ext cx="2545308" cy="782049"/>
          </a:xfrm>
          <a:prstGeom prst="rect">
            <a:avLst/>
          </a:prstGeom>
          <a:noFill/>
          <a:ln>
            <a:noFill/>
          </a:ln>
        </p:spPr>
        <p:txBody>
          <a:bodyPr lIns="68575" tIns="68575" rIns="68575" bIns="68575" anchor="b" anchorCtr="0"/>
          <a:lstStyle>
            <a:lvl1pPr marL="0" marR="0" lvl="0" indent="0" algn="r" rtl="0">
              <a:lnSpc>
                <a:spcPct val="90000"/>
              </a:lnSpc>
              <a:spcBef>
                <a:spcPts val="800"/>
              </a:spcBef>
              <a:buClr>
                <a:srgbClr val="75AADB"/>
              </a:buClr>
              <a:buFont typeface="Arial"/>
              <a:buNone/>
              <a:defRPr sz="2700" b="0" i="0" u="none" strike="noStrike" cap="none">
                <a:solidFill>
                  <a:srgbClr val="75AADB"/>
                </a:solidFill>
                <a:latin typeface="Century Gothic"/>
                <a:ea typeface="Century Gothic"/>
                <a:cs typeface="Century Gothic"/>
                <a:sym typeface="Century Gothic"/>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93" name="Shape 93"/>
          <p:cNvSpPr txBox="1">
            <a:spLocks noGrp="1"/>
          </p:cNvSpPr>
          <p:nvPr>
            <p:ph type="body" idx="6"/>
          </p:nvPr>
        </p:nvSpPr>
        <p:spPr>
          <a:xfrm>
            <a:off x="3624942" y="2799214"/>
            <a:ext cx="4800011" cy="845880"/>
          </a:xfrm>
          <a:prstGeom prst="rect">
            <a:avLst/>
          </a:prstGeom>
          <a:noFill/>
          <a:ln>
            <a:noFill/>
          </a:ln>
        </p:spPr>
        <p:txBody>
          <a:bodyPr lIns="68575" tIns="68575" rIns="68575" bIns="68575" anchor="t" anchorCtr="0"/>
          <a:lstStyle>
            <a:lvl1pPr marL="0" marR="0" lvl="0" indent="0" algn="l" rtl="0">
              <a:lnSpc>
                <a:spcPct val="90000"/>
              </a:lnSpc>
              <a:spcBef>
                <a:spcPts val="800"/>
              </a:spcBef>
              <a:buClr>
                <a:srgbClr val="3F3F3F"/>
              </a:buClr>
              <a:buFont typeface="Arial"/>
              <a:buNone/>
              <a:defRPr sz="1500" b="0" i="0" u="none" strike="noStrike" cap="none">
                <a:solidFill>
                  <a:srgbClr val="3F3F3F"/>
                </a:solidFill>
                <a:latin typeface="Century Gothic"/>
                <a:ea typeface="Century Gothic"/>
                <a:cs typeface="Century Gothic"/>
                <a:sym typeface="Century Gothic"/>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94" name="Shape 94"/>
          <p:cNvSpPr/>
          <p:nvPr/>
        </p:nvSpPr>
        <p:spPr>
          <a:xfrm>
            <a:off x="0" y="5107425"/>
            <a:ext cx="9144000" cy="34289"/>
          </a:xfrm>
          <a:prstGeom prst="rect">
            <a:avLst/>
          </a:prstGeom>
          <a:solidFill>
            <a:srgbClr val="75AADB"/>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
        <p:nvSpPr>
          <p:cNvPr id="95" name="Shape 95"/>
          <p:cNvSpPr txBox="1">
            <a:spLocks noGrp="1"/>
          </p:cNvSpPr>
          <p:nvPr>
            <p:ph type="title"/>
          </p:nvPr>
        </p:nvSpPr>
        <p:spPr>
          <a:xfrm>
            <a:off x="750093" y="273842"/>
            <a:ext cx="7674861" cy="359568"/>
          </a:xfrm>
          <a:prstGeom prst="rect">
            <a:avLst/>
          </a:prstGeom>
          <a:noFill/>
          <a:ln>
            <a:noFill/>
          </a:ln>
        </p:spPr>
        <p:txBody>
          <a:bodyPr lIns="68575" tIns="68575" rIns="68575" bIns="68575" anchor="ctr" anchorCtr="0"/>
          <a:lstStyle>
            <a:lvl1pPr marL="0" marR="0" lvl="0" indent="0" algn="l" rtl="0">
              <a:lnSpc>
                <a:spcPct val="90000"/>
              </a:lnSpc>
              <a:spcBef>
                <a:spcPts val="0"/>
              </a:spcBef>
              <a:buClr>
                <a:srgbClr val="75AADB"/>
              </a:buClr>
              <a:buFont typeface="Century Gothic"/>
              <a:buNone/>
              <a:defRPr sz="3600" b="0" i="0" u="none" strike="noStrike" cap="none">
                <a:solidFill>
                  <a:srgbClr val="75AADB"/>
                </a:solidFill>
                <a:latin typeface="Century Gothic"/>
                <a:ea typeface="Century Gothic"/>
                <a:cs typeface="Century Gothic"/>
                <a:sym typeface="Century Gothic"/>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New Section">
    <p:spTree>
      <p:nvGrpSpPr>
        <p:cNvPr id="1" name="Shape 96"/>
        <p:cNvGrpSpPr/>
        <p:nvPr/>
      </p:nvGrpSpPr>
      <p:grpSpPr>
        <a:xfrm>
          <a:off x="0" y="0"/>
          <a:ext cx="0" cy="0"/>
          <a:chOff x="0" y="0"/>
          <a:chExt cx="0" cy="0"/>
        </a:xfrm>
      </p:grpSpPr>
      <p:pic>
        <p:nvPicPr>
          <p:cNvPr id="97" name="Shape 97"/>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98" name="Shape 98"/>
          <p:cNvPicPr preferRelativeResize="0"/>
          <p:nvPr/>
        </p:nvPicPr>
        <p:blipFill rotWithShape="1">
          <a:blip r:embed="rId3">
            <a:alphaModFix/>
          </a:blip>
          <a:srcRect/>
          <a:stretch/>
        </p:blipFill>
        <p:spPr>
          <a:xfrm>
            <a:off x="135648" y="481206"/>
            <a:ext cx="686471" cy="686471"/>
          </a:xfrm>
          <a:prstGeom prst="rect">
            <a:avLst/>
          </a:prstGeom>
          <a:noFill/>
          <a:ln>
            <a:noFill/>
          </a:ln>
        </p:spPr>
      </p:pic>
      <p:sp>
        <p:nvSpPr>
          <p:cNvPr id="99" name="Shape 99"/>
          <p:cNvSpPr txBox="1">
            <a:spLocks noGrp="1"/>
          </p:cNvSpPr>
          <p:nvPr>
            <p:ph type="title"/>
          </p:nvPr>
        </p:nvSpPr>
        <p:spPr>
          <a:xfrm>
            <a:off x="1718534" y="847164"/>
            <a:ext cx="5671968" cy="798755"/>
          </a:xfrm>
          <a:prstGeom prst="rect">
            <a:avLst/>
          </a:prstGeom>
          <a:noFill/>
          <a:ln>
            <a:noFill/>
          </a:ln>
        </p:spPr>
        <p:txBody>
          <a:bodyPr lIns="68575" tIns="68575" rIns="68575" bIns="68575" anchor="ctr" anchorCtr="0"/>
          <a:lstStyle>
            <a:lvl1pPr marL="0" marR="0" lvl="0" indent="0" algn="l" rtl="0">
              <a:lnSpc>
                <a:spcPct val="90000"/>
              </a:lnSpc>
              <a:spcBef>
                <a:spcPts val="0"/>
              </a:spcBef>
              <a:buClr>
                <a:srgbClr val="75AADB"/>
              </a:buClr>
              <a:buFont typeface="Century Gothic"/>
              <a:buNone/>
              <a:defRPr sz="3600" b="0" i="0" u="none" strike="noStrike" cap="none">
                <a:solidFill>
                  <a:srgbClr val="75AADB"/>
                </a:solidFill>
                <a:latin typeface="Century Gothic"/>
                <a:ea typeface="Century Gothic"/>
                <a:cs typeface="Century Gothic"/>
                <a:sym typeface="Century Gothic"/>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pic>
        <p:nvPicPr>
          <p:cNvPr id="100" name="Shape 100"/>
          <p:cNvPicPr preferRelativeResize="0"/>
          <p:nvPr/>
        </p:nvPicPr>
        <p:blipFill rotWithShape="1">
          <a:blip r:embed="rId4">
            <a:alphaModFix/>
          </a:blip>
          <a:srcRect/>
          <a:stretch/>
        </p:blipFill>
        <p:spPr>
          <a:xfrm>
            <a:off x="6510247" y="1966690"/>
            <a:ext cx="684014" cy="684014"/>
          </a:xfrm>
          <a:prstGeom prst="rect">
            <a:avLst/>
          </a:prstGeom>
          <a:noFill/>
          <a:ln>
            <a:noFill/>
          </a:ln>
        </p:spPr>
      </p:pic>
      <p:sp>
        <p:nvSpPr>
          <p:cNvPr id="101" name="Shape 101"/>
          <p:cNvSpPr txBox="1">
            <a:spLocks noGrp="1"/>
          </p:cNvSpPr>
          <p:nvPr>
            <p:ph type="body" idx="1"/>
          </p:nvPr>
        </p:nvSpPr>
        <p:spPr>
          <a:xfrm>
            <a:off x="1718534" y="1726601"/>
            <a:ext cx="5671968" cy="3041724"/>
          </a:xfrm>
          <a:prstGeom prst="rect">
            <a:avLst/>
          </a:prstGeom>
          <a:noFill/>
          <a:ln>
            <a:noFill/>
          </a:ln>
        </p:spPr>
        <p:txBody>
          <a:bodyPr lIns="68575" tIns="68575" rIns="68575" bIns="68575" anchor="t" anchorCtr="0"/>
          <a:lstStyle>
            <a:lvl1pPr marL="0" marR="0" lvl="0" indent="0" algn="l" rtl="0">
              <a:lnSpc>
                <a:spcPct val="90000"/>
              </a:lnSpc>
              <a:spcBef>
                <a:spcPts val="800"/>
              </a:spcBef>
              <a:buClr>
                <a:srgbClr val="3F3F3F"/>
              </a:buClr>
              <a:buFont typeface="Arial"/>
              <a:buNone/>
              <a:defRPr sz="1500" b="0" i="0" u="none" strike="noStrike" cap="none">
                <a:solidFill>
                  <a:srgbClr val="3F3F3F"/>
                </a:solidFill>
                <a:latin typeface="Century Gothic"/>
                <a:ea typeface="Century Gothic"/>
                <a:cs typeface="Century Gothic"/>
                <a:sym typeface="Century Gothic"/>
              </a:defRPr>
            </a:lvl1pPr>
            <a:lvl2pPr marL="342900" marR="0" lvl="1" indent="0" algn="l" rtl="0">
              <a:lnSpc>
                <a:spcPct val="90000"/>
              </a:lnSpc>
              <a:spcBef>
                <a:spcPts val="400"/>
              </a:spcBef>
              <a:buClr>
                <a:schemeClr val="dk1"/>
              </a:buClr>
              <a:buFont typeface="Arial"/>
              <a:buNone/>
              <a:defRPr sz="1100" b="0" i="0" u="none" strike="noStrike" cap="none">
                <a:solidFill>
                  <a:schemeClr val="dk1"/>
                </a:solidFill>
                <a:latin typeface="Century Gothic"/>
                <a:ea typeface="Century Gothic"/>
                <a:cs typeface="Century Gothic"/>
                <a:sym typeface="Century Gothic"/>
              </a:defRPr>
            </a:lvl2pPr>
            <a:lvl3pPr marL="685800" marR="0" lvl="2" indent="0" algn="l" rtl="0">
              <a:lnSpc>
                <a:spcPct val="90000"/>
              </a:lnSpc>
              <a:spcBef>
                <a:spcPts val="400"/>
              </a:spcBef>
              <a:buClr>
                <a:schemeClr val="dk1"/>
              </a:buClr>
              <a:buFont typeface="Arial"/>
              <a:buNone/>
              <a:defRPr sz="900" b="0" i="0" u="none" strike="noStrike" cap="none">
                <a:solidFill>
                  <a:schemeClr val="dk1"/>
                </a:solidFill>
                <a:latin typeface="Century Gothic"/>
                <a:ea typeface="Century Gothic"/>
                <a:cs typeface="Century Gothic"/>
                <a:sym typeface="Century Gothic"/>
              </a:defRPr>
            </a:lvl3pPr>
            <a:lvl4pPr marL="1028700" marR="0" lvl="3"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4pPr>
            <a:lvl5pPr marL="1371600" marR="0" lvl="4"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5pPr>
            <a:lvl6pPr marL="1714500" marR="0" lvl="5"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6pPr>
            <a:lvl7pPr marL="2057400" marR="0" lvl="6"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7pPr>
            <a:lvl8pPr marL="2400300" marR="0" lvl="7"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8pPr>
            <a:lvl9pPr marL="2743200" marR="0" lvl="8" indent="0" algn="l" rtl="0">
              <a:lnSpc>
                <a:spcPct val="90000"/>
              </a:lnSpc>
              <a:spcBef>
                <a:spcPts val="400"/>
              </a:spcBef>
              <a:buClr>
                <a:schemeClr val="dk1"/>
              </a:buClr>
              <a:buFont typeface="Arial"/>
              <a:buNone/>
              <a:defRPr sz="800" b="0" i="0" u="none" strike="noStrike" cap="none">
                <a:solidFill>
                  <a:schemeClr val="dk1"/>
                </a:solidFill>
                <a:latin typeface="Century Gothic"/>
                <a:ea typeface="Century Gothic"/>
                <a:cs typeface="Century Gothic"/>
                <a:sym typeface="Century Gothic"/>
              </a:defRPr>
            </a:lvl9pPr>
          </a:lstStyle>
          <a:p>
            <a:endParaRPr/>
          </a:p>
        </p:txBody>
      </p:sp>
      <p:sp>
        <p:nvSpPr>
          <p:cNvPr id="102" name="Shape 102"/>
          <p:cNvSpPr/>
          <p:nvPr/>
        </p:nvSpPr>
        <p:spPr>
          <a:xfrm>
            <a:off x="0" y="5109504"/>
            <a:ext cx="9144000" cy="34289"/>
          </a:xfrm>
          <a:prstGeom prst="rect">
            <a:avLst/>
          </a:prstGeom>
          <a:solidFill>
            <a:srgbClr val="75AADB"/>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Key Points 2">
    <p:spTree>
      <p:nvGrpSpPr>
        <p:cNvPr id="1" name="Shape 103"/>
        <p:cNvGrpSpPr/>
        <p:nvPr/>
      </p:nvGrpSpPr>
      <p:grpSpPr>
        <a:xfrm>
          <a:off x="0" y="0"/>
          <a:ext cx="0" cy="0"/>
          <a:chOff x="0" y="0"/>
          <a:chExt cx="0" cy="0"/>
        </a:xfrm>
      </p:grpSpPr>
      <p:pic>
        <p:nvPicPr>
          <p:cNvPr id="104" name="Shape 104"/>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105" name="Shape 105"/>
          <p:cNvPicPr preferRelativeResize="0"/>
          <p:nvPr/>
        </p:nvPicPr>
        <p:blipFill rotWithShape="1">
          <a:blip r:embed="rId3">
            <a:alphaModFix/>
          </a:blip>
          <a:srcRect/>
          <a:stretch/>
        </p:blipFill>
        <p:spPr>
          <a:xfrm>
            <a:off x="8424752" y="99783"/>
            <a:ext cx="286921" cy="286921"/>
          </a:xfrm>
          <a:prstGeom prst="rect">
            <a:avLst/>
          </a:prstGeom>
          <a:noFill/>
          <a:ln>
            <a:noFill/>
          </a:ln>
        </p:spPr>
      </p:pic>
      <p:sp>
        <p:nvSpPr>
          <p:cNvPr id="106" name="Shape 106"/>
          <p:cNvSpPr txBox="1">
            <a:spLocks noGrp="1"/>
          </p:cNvSpPr>
          <p:nvPr>
            <p:ph type="title"/>
          </p:nvPr>
        </p:nvSpPr>
        <p:spPr>
          <a:xfrm>
            <a:off x="750093" y="273842"/>
            <a:ext cx="7674861" cy="359568"/>
          </a:xfrm>
          <a:prstGeom prst="rect">
            <a:avLst/>
          </a:prstGeom>
          <a:noFill/>
          <a:ln>
            <a:noFill/>
          </a:ln>
        </p:spPr>
        <p:txBody>
          <a:bodyPr lIns="68575" tIns="68575" rIns="68575" bIns="68575" anchor="ctr" anchorCtr="0"/>
          <a:lstStyle>
            <a:lvl1pPr marL="0" marR="0" lvl="0" indent="0" algn="l" rtl="0">
              <a:lnSpc>
                <a:spcPct val="90000"/>
              </a:lnSpc>
              <a:spcBef>
                <a:spcPts val="0"/>
              </a:spcBef>
              <a:buClr>
                <a:srgbClr val="75AADB"/>
              </a:buClr>
              <a:buFont typeface="Century Gothic"/>
              <a:buNone/>
              <a:defRPr sz="3600" b="0" i="0" u="none" strike="noStrike" cap="none">
                <a:solidFill>
                  <a:srgbClr val="75AADB"/>
                </a:solidFill>
                <a:latin typeface="Century Gothic"/>
                <a:ea typeface="Century Gothic"/>
                <a:cs typeface="Century Gothic"/>
                <a:sym typeface="Century Gothic"/>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107" name="Shape 107"/>
          <p:cNvSpPr txBox="1">
            <a:spLocks noGrp="1"/>
          </p:cNvSpPr>
          <p:nvPr>
            <p:ph type="body" idx="1"/>
          </p:nvPr>
        </p:nvSpPr>
        <p:spPr>
          <a:xfrm>
            <a:off x="6196403" y="1787606"/>
            <a:ext cx="2221179" cy="3316297"/>
          </a:xfrm>
          <a:prstGeom prst="rect">
            <a:avLst/>
          </a:prstGeom>
          <a:noFill/>
          <a:ln>
            <a:noFill/>
          </a:ln>
        </p:spPr>
        <p:txBody>
          <a:bodyPr lIns="68575" tIns="68575" rIns="68575" bIns="68575" anchor="t" anchorCtr="0"/>
          <a:lstStyle>
            <a:lvl1pPr marL="0" marR="0" lvl="0" indent="0" algn="l" rtl="0">
              <a:lnSpc>
                <a:spcPct val="90000"/>
              </a:lnSpc>
              <a:spcBef>
                <a:spcPts val="800"/>
              </a:spcBef>
              <a:buClr>
                <a:srgbClr val="3F3F3F"/>
              </a:buClr>
              <a:buFont typeface="Arial"/>
              <a:buNone/>
              <a:defRPr sz="1500" b="0" i="0" u="none" strike="noStrike" cap="none">
                <a:solidFill>
                  <a:srgbClr val="3F3F3F"/>
                </a:solidFill>
                <a:latin typeface="Century Gothic"/>
                <a:ea typeface="Century Gothic"/>
                <a:cs typeface="Century Gothic"/>
                <a:sym typeface="Century Gothic"/>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08" name="Shape 108"/>
          <p:cNvSpPr txBox="1">
            <a:spLocks noGrp="1"/>
          </p:cNvSpPr>
          <p:nvPr>
            <p:ph type="body" idx="2"/>
          </p:nvPr>
        </p:nvSpPr>
        <p:spPr>
          <a:xfrm>
            <a:off x="750094" y="826724"/>
            <a:ext cx="2219016" cy="782049"/>
          </a:xfrm>
          <a:prstGeom prst="rect">
            <a:avLst/>
          </a:prstGeom>
          <a:noFill/>
          <a:ln>
            <a:noFill/>
          </a:ln>
        </p:spPr>
        <p:txBody>
          <a:bodyPr lIns="68575" tIns="68575" rIns="68575" bIns="68575" anchor="b" anchorCtr="0"/>
          <a:lstStyle>
            <a:lvl1pPr marL="0" marR="0" lvl="0" indent="0" algn="l" rtl="0">
              <a:lnSpc>
                <a:spcPct val="90000"/>
              </a:lnSpc>
              <a:spcBef>
                <a:spcPts val="800"/>
              </a:spcBef>
              <a:buClr>
                <a:srgbClr val="75AADB"/>
              </a:buClr>
              <a:buFont typeface="Arial"/>
              <a:buNone/>
              <a:defRPr sz="2700" b="0" i="0" u="none" strike="noStrike" cap="none">
                <a:solidFill>
                  <a:srgbClr val="75AADB"/>
                </a:solidFill>
                <a:latin typeface="Century Gothic"/>
                <a:ea typeface="Century Gothic"/>
                <a:cs typeface="Century Gothic"/>
                <a:sym typeface="Century Gothic"/>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09" name="Shape 109"/>
          <p:cNvSpPr txBox="1">
            <a:spLocks noGrp="1"/>
          </p:cNvSpPr>
          <p:nvPr>
            <p:ph type="body" idx="3"/>
          </p:nvPr>
        </p:nvSpPr>
        <p:spPr>
          <a:xfrm>
            <a:off x="750093" y="1782496"/>
            <a:ext cx="2219016" cy="3321408"/>
          </a:xfrm>
          <a:prstGeom prst="rect">
            <a:avLst/>
          </a:prstGeom>
          <a:noFill/>
          <a:ln>
            <a:noFill/>
          </a:ln>
        </p:spPr>
        <p:txBody>
          <a:bodyPr lIns="68575" tIns="68575" rIns="68575" bIns="68575" anchor="t" anchorCtr="0"/>
          <a:lstStyle>
            <a:lvl1pPr marL="0" marR="0" lvl="0" indent="0" algn="l" rtl="0">
              <a:lnSpc>
                <a:spcPct val="90000"/>
              </a:lnSpc>
              <a:spcBef>
                <a:spcPts val="800"/>
              </a:spcBef>
              <a:buClr>
                <a:srgbClr val="3F3F3F"/>
              </a:buClr>
              <a:buFont typeface="Arial"/>
              <a:buNone/>
              <a:defRPr sz="1500" b="0" i="0" u="none" strike="noStrike" cap="none">
                <a:solidFill>
                  <a:srgbClr val="3F3F3F"/>
                </a:solidFill>
                <a:latin typeface="Century Gothic"/>
                <a:ea typeface="Century Gothic"/>
                <a:cs typeface="Century Gothic"/>
                <a:sym typeface="Century Gothic"/>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10" name="Shape 110"/>
          <p:cNvSpPr txBox="1">
            <a:spLocks noGrp="1"/>
          </p:cNvSpPr>
          <p:nvPr>
            <p:ph type="body" idx="4"/>
          </p:nvPr>
        </p:nvSpPr>
        <p:spPr>
          <a:xfrm>
            <a:off x="6196403" y="823203"/>
            <a:ext cx="2221179" cy="782049"/>
          </a:xfrm>
          <a:prstGeom prst="rect">
            <a:avLst/>
          </a:prstGeom>
          <a:noFill/>
          <a:ln>
            <a:noFill/>
          </a:ln>
        </p:spPr>
        <p:txBody>
          <a:bodyPr lIns="68575" tIns="68575" rIns="68575" bIns="68575" anchor="b" anchorCtr="0"/>
          <a:lstStyle>
            <a:lvl1pPr marL="0" marR="0" lvl="0" indent="0" algn="l" rtl="0">
              <a:lnSpc>
                <a:spcPct val="90000"/>
              </a:lnSpc>
              <a:spcBef>
                <a:spcPts val="800"/>
              </a:spcBef>
              <a:buClr>
                <a:srgbClr val="75AADB"/>
              </a:buClr>
              <a:buFont typeface="Arial"/>
              <a:buNone/>
              <a:defRPr sz="2700" b="0" i="0" u="none" strike="noStrike" cap="none">
                <a:solidFill>
                  <a:srgbClr val="75AADB"/>
                </a:solidFill>
                <a:latin typeface="Century Gothic"/>
                <a:ea typeface="Century Gothic"/>
                <a:cs typeface="Century Gothic"/>
                <a:sym typeface="Century Gothic"/>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11" name="Shape 111"/>
          <p:cNvSpPr txBox="1">
            <a:spLocks noGrp="1"/>
          </p:cNvSpPr>
          <p:nvPr>
            <p:ph type="body" idx="5"/>
          </p:nvPr>
        </p:nvSpPr>
        <p:spPr>
          <a:xfrm>
            <a:off x="3372521" y="823203"/>
            <a:ext cx="2420471" cy="782049"/>
          </a:xfrm>
          <a:prstGeom prst="rect">
            <a:avLst/>
          </a:prstGeom>
          <a:noFill/>
          <a:ln>
            <a:noFill/>
          </a:ln>
        </p:spPr>
        <p:txBody>
          <a:bodyPr lIns="68575" tIns="68575" rIns="68575" bIns="68575" anchor="b" anchorCtr="0"/>
          <a:lstStyle>
            <a:lvl1pPr marL="0" marR="0" lvl="0" indent="0" algn="l" rtl="0">
              <a:lnSpc>
                <a:spcPct val="90000"/>
              </a:lnSpc>
              <a:spcBef>
                <a:spcPts val="800"/>
              </a:spcBef>
              <a:buClr>
                <a:srgbClr val="75AADB"/>
              </a:buClr>
              <a:buFont typeface="Arial"/>
              <a:buNone/>
              <a:defRPr sz="2700" b="0" i="0" u="none" strike="noStrike" cap="none">
                <a:solidFill>
                  <a:srgbClr val="75AADB"/>
                </a:solidFill>
                <a:latin typeface="Century Gothic"/>
                <a:ea typeface="Century Gothic"/>
                <a:cs typeface="Century Gothic"/>
                <a:sym typeface="Century Gothic"/>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12" name="Shape 112"/>
          <p:cNvSpPr txBox="1">
            <a:spLocks noGrp="1"/>
          </p:cNvSpPr>
          <p:nvPr>
            <p:ph type="body" idx="6"/>
          </p:nvPr>
        </p:nvSpPr>
        <p:spPr>
          <a:xfrm>
            <a:off x="3372521" y="1782496"/>
            <a:ext cx="2420471" cy="3321408"/>
          </a:xfrm>
          <a:prstGeom prst="rect">
            <a:avLst/>
          </a:prstGeom>
          <a:noFill/>
          <a:ln>
            <a:noFill/>
          </a:ln>
        </p:spPr>
        <p:txBody>
          <a:bodyPr lIns="68575" tIns="68575" rIns="68575" bIns="68575" anchor="t" anchorCtr="0"/>
          <a:lstStyle>
            <a:lvl1pPr marL="0" marR="0" lvl="0" indent="0" algn="l" rtl="0">
              <a:lnSpc>
                <a:spcPct val="90000"/>
              </a:lnSpc>
              <a:spcBef>
                <a:spcPts val="800"/>
              </a:spcBef>
              <a:buClr>
                <a:srgbClr val="3F3F3F"/>
              </a:buClr>
              <a:buFont typeface="Arial"/>
              <a:buNone/>
              <a:defRPr sz="1500" b="0" i="0" u="none" strike="noStrike" cap="none">
                <a:solidFill>
                  <a:srgbClr val="3F3F3F"/>
                </a:solidFill>
                <a:latin typeface="Century Gothic"/>
                <a:ea typeface="Century Gothic"/>
                <a:cs typeface="Century Gothic"/>
                <a:sym typeface="Century Gothic"/>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13" name="Shape 113"/>
          <p:cNvSpPr/>
          <p:nvPr/>
        </p:nvSpPr>
        <p:spPr>
          <a:xfrm>
            <a:off x="0" y="5107425"/>
            <a:ext cx="9144000" cy="34289"/>
          </a:xfrm>
          <a:prstGeom prst="rect">
            <a:avLst/>
          </a:prstGeom>
          <a:solidFill>
            <a:srgbClr val="75AADB"/>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Acknowledgements">
    <p:spTree>
      <p:nvGrpSpPr>
        <p:cNvPr id="1" name="Shape 114"/>
        <p:cNvGrpSpPr/>
        <p:nvPr/>
      </p:nvGrpSpPr>
      <p:grpSpPr>
        <a:xfrm>
          <a:off x="0" y="0"/>
          <a:ext cx="0" cy="0"/>
          <a:chOff x="0" y="0"/>
          <a:chExt cx="0" cy="0"/>
        </a:xfrm>
      </p:grpSpPr>
      <p:pic>
        <p:nvPicPr>
          <p:cNvPr id="115" name="Shape 11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16" name="Shape 116"/>
          <p:cNvSpPr txBox="1">
            <a:spLocks noGrp="1"/>
          </p:cNvSpPr>
          <p:nvPr>
            <p:ph type="title"/>
          </p:nvPr>
        </p:nvSpPr>
        <p:spPr>
          <a:xfrm>
            <a:off x="750093" y="273842"/>
            <a:ext cx="7059957" cy="359568"/>
          </a:xfrm>
          <a:prstGeom prst="rect">
            <a:avLst/>
          </a:prstGeom>
          <a:noFill/>
          <a:ln>
            <a:noFill/>
          </a:ln>
        </p:spPr>
        <p:txBody>
          <a:bodyPr lIns="68575" tIns="68575" rIns="68575" bIns="68575" anchor="ctr" anchorCtr="0"/>
          <a:lstStyle>
            <a:lvl1pPr marL="0" marR="0" lvl="0" indent="0" algn="l" rtl="0">
              <a:lnSpc>
                <a:spcPct val="90000"/>
              </a:lnSpc>
              <a:spcBef>
                <a:spcPts val="0"/>
              </a:spcBef>
              <a:buClr>
                <a:srgbClr val="75AADB"/>
              </a:buClr>
              <a:buFont typeface="Century Gothic"/>
              <a:buNone/>
              <a:defRPr sz="3600" b="0" i="0" u="none" strike="noStrike" cap="none">
                <a:solidFill>
                  <a:srgbClr val="75AADB"/>
                </a:solidFill>
                <a:latin typeface="Century Gothic"/>
                <a:ea typeface="Century Gothic"/>
                <a:cs typeface="Century Gothic"/>
                <a:sym typeface="Century Gothic"/>
              </a:defRPr>
            </a:lvl1pPr>
            <a:lvl2pPr lvl="1" indent="0">
              <a:spcBef>
                <a:spcPts val="0"/>
              </a:spcBef>
              <a:buNone/>
              <a:defRPr sz="1400"/>
            </a:lvl2pPr>
            <a:lvl3pPr lvl="2" indent="0">
              <a:spcBef>
                <a:spcPts val="0"/>
              </a:spcBef>
              <a:buNone/>
              <a:defRPr sz="1400"/>
            </a:lvl3pPr>
            <a:lvl4pPr lvl="3" indent="0">
              <a:spcBef>
                <a:spcPts val="0"/>
              </a:spcBef>
              <a:buNone/>
              <a:defRPr sz="1400"/>
            </a:lvl4pPr>
            <a:lvl5pPr lvl="4" indent="0">
              <a:spcBef>
                <a:spcPts val="0"/>
              </a:spcBef>
              <a:buNone/>
              <a:defRPr sz="1400"/>
            </a:lvl5pPr>
            <a:lvl6pPr lvl="5" indent="0">
              <a:spcBef>
                <a:spcPts val="0"/>
              </a:spcBef>
              <a:buNone/>
              <a:defRPr sz="1400"/>
            </a:lvl6pPr>
            <a:lvl7pPr lvl="6" indent="0">
              <a:spcBef>
                <a:spcPts val="0"/>
              </a:spcBef>
              <a:buNone/>
              <a:defRPr sz="1400"/>
            </a:lvl7pPr>
            <a:lvl8pPr lvl="7" indent="0">
              <a:spcBef>
                <a:spcPts val="0"/>
              </a:spcBef>
              <a:buNone/>
              <a:defRPr sz="1400"/>
            </a:lvl8pPr>
            <a:lvl9pPr lvl="8" indent="0">
              <a:spcBef>
                <a:spcPts val="0"/>
              </a:spcBef>
              <a:buNone/>
              <a:defRPr sz="1400"/>
            </a:lvl9pPr>
          </a:lstStyle>
          <a:p>
            <a:endParaRPr/>
          </a:p>
        </p:txBody>
      </p:sp>
      <p:sp>
        <p:nvSpPr>
          <p:cNvPr id="117" name="Shape 117"/>
          <p:cNvSpPr/>
          <p:nvPr/>
        </p:nvSpPr>
        <p:spPr>
          <a:xfrm>
            <a:off x="8358187" y="66544"/>
            <a:ext cx="433173" cy="371605"/>
          </a:xfrm>
          <a:prstGeom prst="hexagon">
            <a:avLst>
              <a:gd name="adj" fmla="val 25000"/>
              <a:gd name="vf" fmla="val 115470"/>
            </a:avLst>
          </a:prstGeom>
          <a:solidFill>
            <a:schemeClr val="lt1"/>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
        <p:nvSpPr>
          <p:cNvPr id="118" name="Shape 118"/>
          <p:cNvSpPr/>
          <p:nvPr/>
        </p:nvSpPr>
        <p:spPr>
          <a:xfrm>
            <a:off x="0" y="5107425"/>
            <a:ext cx="9144000" cy="34289"/>
          </a:xfrm>
          <a:prstGeom prst="rect">
            <a:avLst/>
          </a:prstGeom>
          <a:solidFill>
            <a:srgbClr val="75AADB"/>
          </a:solidFill>
          <a:ln>
            <a:noFill/>
          </a:ln>
        </p:spPr>
        <p:txBody>
          <a:bodyPr lIns="68575" tIns="34275" rIns="68575" bIns="34275" anchor="ctr" anchorCtr="0">
            <a:noAutofit/>
          </a:bodyPr>
          <a:lstStyle/>
          <a:p>
            <a:pPr marL="0" marR="0" lvl="0" indent="0" algn="ctr" rtl="0">
              <a:spcBef>
                <a:spcPts val="0"/>
              </a:spcBef>
              <a:buNone/>
            </a:pPr>
            <a:endParaRPr sz="1400">
              <a:solidFill>
                <a:schemeClr val="lt1"/>
              </a:solidFill>
              <a:latin typeface="Century Gothic"/>
              <a:ea typeface="Century Gothic"/>
              <a:cs typeface="Century Gothic"/>
              <a:sym typeface="Century Gothic"/>
            </a:endParaRPr>
          </a:p>
        </p:txBody>
      </p:sp>
      <p:sp>
        <p:nvSpPr>
          <p:cNvPr id="119" name="Shape 119"/>
          <p:cNvSpPr txBox="1">
            <a:spLocks noGrp="1"/>
          </p:cNvSpPr>
          <p:nvPr>
            <p:ph type="body" idx="1"/>
          </p:nvPr>
        </p:nvSpPr>
        <p:spPr>
          <a:xfrm>
            <a:off x="879437" y="1273041"/>
            <a:ext cx="7364190" cy="528066"/>
          </a:xfrm>
          <a:prstGeom prst="rect">
            <a:avLst/>
          </a:prstGeom>
          <a:noFill/>
          <a:ln>
            <a:noFill/>
          </a:ln>
        </p:spPr>
        <p:txBody>
          <a:bodyPr lIns="68575" tIns="68575" rIns="68575" bIns="68575" anchor="t" anchorCtr="0"/>
          <a:lstStyle>
            <a:lvl1pPr marL="0" marR="0" lvl="0" indent="0" algn="l" rtl="0">
              <a:lnSpc>
                <a:spcPct val="90000"/>
              </a:lnSpc>
              <a:spcBef>
                <a:spcPts val="800"/>
              </a:spcBef>
              <a:buClr>
                <a:srgbClr val="3F3F3F"/>
              </a:buClr>
              <a:buFont typeface="Arial"/>
              <a:buNone/>
              <a:defRPr sz="1500" b="0" i="0" u="none" strike="noStrike" cap="none">
                <a:solidFill>
                  <a:srgbClr val="3F3F3F"/>
                </a:solidFill>
                <a:latin typeface="Century Gothic"/>
                <a:ea typeface="Century Gothic"/>
                <a:cs typeface="Century Gothic"/>
                <a:sym typeface="Century Gothic"/>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20" name="Shape 120"/>
          <p:cNvSpPr txBox="1">
            <a:spLocks noGrp="1"/>
          </p:cNvSpPr>
          <p:nvPr>
            <p:ph type="body" idx="2"/>
          </p:nvPr>
        </p:nvSpPr>
        <p:spPr>
          <a:xfrm>
            <a:off x="879436" y="2465956"/>
            <a:ext cx="7364190" cy="528066"/>
          </a:xfrm>
          <a:prstGeom prst="rect">
            <a:avLst/>
          </a:prstGeom>
          <a:noFill/>
          <a:ln>
            <a:noFill/>
          </a:ln>
        </p:spPr>
        <p:txBody>
          <a:bodyPr lIns="68575" tIns="68575" rIns="68575" bIns="68575" anchor="t" anchorCtr="0"/>
          <a:lstStyle>
            <a:lvl1pPr marL="0" marR="0" lvl="0" indent="0" algn="l" rtl="0">
              <a:lnSpc>
                <a:spcPct val="90000"/>
              </a:lnSpc>
              <a:spcBef>
                <a:spcPts val="800"/>
              </a:spcBef>
              <a:buClr>
                <a:srgbClr val="3F3F3F"/>
              </a:buClr>
              <a:buFont typeface="Arial"/>
              <a:buNone/>
              <a:defRPr sz="1500" b="0" i="0" u="none" strike="noStrike" cap="none">
                <a:solidFill>
                  <a:srgbClr val="3F3F3F"/>
                </a:solidFill>
                <a:latin typeface="Century Gothic"/>
                <a:ea typeface="Century Gothic"/>
                <a:cs typeface="Century Gothic"/>
                <a:sym typeface="Century Gothic"/>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21" name="Shape 121"/>
          <p:cNvSpPr txBox="1">
            <a:spLocks noGrp="1"/>
          </p:cNvSpPr>
          <p:nvPr>
            <p:ph type="body" idx="3"/>
          </p:nvPr>
        </p:nvSpPr>
        <p:spPr>
          <a:xfrm>
            <a:off x="879437" y="3678616"/>
            <a:ext cx="7364189" cy="528066"/>
          </a:xfrm>
          <a:prstGeom prst="rect">
            <a:avLst/>
          </a:prstGeom>
          <a:noFill/>
          <a:ln>
            <a:noFill/>
          </a:ln>
        </p:spPr>
        <p:txBody>
          <a:bodyPr lIns="68575" tIns="68575" rIns="68575" bIns="68575" anchor="t" anchorCtr="0"/>
          <a:lstStyle>
            <a:lvl1pPr marL="0" marR="0" lvl="0" indent="0" algn="l" rtl="0">
              <a:lnSpc>
                <a:spcPct val="90000"/>
              </a:lnSpc>
              <a:spcBef>
                <a:spcPts val="800"/>
              </a:spcBef>
              <a:buClr>
                <a:srgbClr val="3F3F3F"/>
              </a:buClr>
              <a:buFont typeface="Arial"/>
              <a:buNone/>
              <a:defRPr sz="1500" b="0" i="0" u="none" strike="noStrike" cap="none">
                <a:solidFill>
                  <a:srgbClr val="3F3F3F"/>
                </a:solidFill>
                <a:latin typeface="Century Gothic"/>
                <a:ea typeface="Century Gothic"/>
                <a:cs typeface="Century Gothic"/>
                <a:sym typeface="Century Gothic"/>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
        <p:nvSpPr>
          <p:cNvPr id="122" name="Shape 122"/>
          <p:cNvSpPr/>
          <p:nvPr/>
        </p:nvSpPr>
        <p:spPr>
          <a:xfrm>
            <a:off x="0" y="4815162"/>
            <a:ext cx="9144000" cy="323165"/>
          </a:xfrm>
          <a:prstGeom prst="rect">
            <a:avLst/>
          </a:prstGeom>
          <a:noFill/>
          <a:ln>
            <a:noFill/>
          </a:ln>
        </p:spPr>
        <p:txBody>
          <a:bodyPr lIns="68575" tIns="34275" rIns="68575" bIns="34275" anchor="t" anchorCtr="0">
            <a:noAutofit/>
          </a:bodyPr>
          <a:lstStyle/>
          <a:p>
            <a:pPr marL="0" marR="0" lvl="0" indent="0" algn="ctr" rtl="0">
              <a:lnSpc>
                <a:spcPct val="100000"/>
              </a:lnSpc>
              <a:spcBef>
                <a:spcPts val="0"/>
              </a:spcBef>
              <a:spcAft>
                <a:spcPts val="0"/>
              </a:spcAft>
              <a:buClr>
                <a:schemeClr val="dk1"/>
              </a:buClr>
              <a:buSzPct val="25000"/>
              <a:buFont typeface="Century Gothic"/>
              <a:buNone/>
            </a:pPr>
            <a:r>
              <a:rPr lang="en" sz="600" i="1">
                <a:solidFill>
                  <a:srgbClr val="757070"/>
                </a:solidFill>
                <a:latin typeface="Century Gothic"/>
                <a:ea typeface="Century Gothic"/>
                <a:cs typeface="Century Gothic"/>
                <a:sym typeface="Century Gothic"/>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marL="0" marR="0" lvl="0" indent="0" algn="ctr" rtl="0">
              <a:spcBef>
                <a:spcPts val="0"/>
              </a:spcBef>
              <a:buNone/>
            </a:pPr>
            <a:endParaRPr sz="500" i="1">
              <a:solidFill>
                <a:srgbClr val="757070"/>
              </a:solidFill>
              <a:latin typeface="Arial"/>
              <a:ea typeface="Arial"/>
              <a:cs typeface="Arial"/>
              <a:sym typeface="Arial"/>
            </a:endParaRPr>
          </a:p>
        </p:txBody>
      </p:sp>
      <p:pic>
        <p:nvPicPr>
          <p:cNvPr id="123" name="Shape 123"/>
          <p:cNvPicPr preferRelativeResize="0"/>
          <p:nvPr/>
        </p:nvPicPr>
        <p:blipFill rotWithShape="1">
          <a:blip r:embed="rId3">
            <a:alphaModFix/>
          </a:blip>
          <a:srcRect/>
          <a:stretch/>
        </p:blipFill>
        <p:spPr>
          <a:xfrm>
            <a:off x="8409077" y="85911"/>
            <a:ext cx="317181" cy="32096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Shape 51"/>
          <p:cNvSpPr txBox="1">
            <a:spLocks noGrp="1"/>
          </p:cNvSpPr>
          <p:nvPr>
            <p:ph type="title"/>
          </p:nvPr>
        </p:nvSpPr>
        <p:spPr>
          <a:xfrm>
            <a:off x="628650" y="273843"/>
            <a:ext cx="7886699" cy="994172"/>
          </a:xfrm>
          <a:prstGeom prst="rect">
            <a:avLst/>
          </a:prstGeom>
          <a:noFill/>
          <a:ln>
            <a:noFill/>
          </a:ln>
        </p:spPr>
        <p:txBody>
          <a:bodyPr lIns="68575" tIns="68575" rIns="68575" bIns="68575" anchor="ctr" anchorCtr="0"/>
          <a:lstStyle>
            <a:lvl1pPr marL="0" marR="0" lvl="0" indent="0" algn="l" rtl="0">
              <a:lnSpc>
                <a:spcPct val="90000"/>
              </a:lnSpc>
              <a:spcBef>
                <a:spcPts val="0"/>
              </a:spcBef>
              <a:buClr>
                <a:schemeClr val="dk1"/>
              </a:buClr>
              <a:buSzPct val="33333"/>
              <a:buFont typeface="Century Gothic"/>
              <a:buNone/>
              <a:defRPr sz="3300" b="0" i="0" u="none" strike="noStrike" cap="none">
                <a:solidFill>
                  <a:schemeClr val="dk1"/>
                </a:solidFill>
                <a:latin typeface="Century Gothic"/>
                <a:ea typeface="Century Gothic"/>
                <a:cs typeface="Century Gothic"/>
                <a:sym typeface="Century Gothic"/>
              </a:defRPr>
            </a:lvl1pPr>
            <a:lvl2pPr lvl="1" indent="0">
              <a:spcBef>
                <a:spcPts val="0"/>
              </a:spcBef>
              <a:buSzPct val="78571"/>
              <a:buNone/>
              <a:defRPr sz="1400"/>
            </a:lvl2pPr>
            <a:lvl3pPr lvl="2" indent="0">
              <a:spcBef>
                <a:spcPts val="0"/>
              </a:spcBef>
              <a:buSzPct val="78571"/>
              <a:buNone/>
              <a:defRPr sz="1400"/>
            </a:lvl3pPr>
            <a:lvl4pPr lvl="3" indent="0">
              <a:spcBef>
                <a:spcPts val="0"/>
              </a:spcBef>
              <a:buSzPct val="78571"/>
              <a:buNone/>
              <a:defRPr sz="1400"/>
            </a:lvl4pPr>
            <a:lvl5pPr lvl="4" indent="0">
              <a:spcBef>
                <a:spcPts val="0"/>
              </a:spcBef>
              <a:buSzPct val="78571"/>
              <a:buNone/>
              <a:defRPr sz="1400"/>
            </a:lvl5pPr>
            <a:lvl6pPr lvl="5" indent="0">
              <a:spcBef>
                <a:spcPts val="0"/>
              </a:spcBef>
              <a:buSzPct val="78571"/>
              <a:buNone/>
              <a:defRPr sz="1400"/>
            </a:lvl6pPr>
            <a:lvl7pPr lvl="6" indent="0">
              <a:spcBef>
                <a:spcPts val="0"/>
              </a:spcBef>
              <a:buSzPct val="78571"/>
              <a:buNone/>
              <a:defRPr sz="1400"/>
            </a:lvl7pPr>
            <a:lvl8pPr lvl="7" indent="0">
              <a:spcBef>
                <a:spcPts val="0"/>
              </a:spcBef>
              <a:buSzPct val="78571"/>
              <a:buNone/>
              <a:defRPr sz="1400"/>
            </a:lvl8pPr>
            <a:lvl9pPr lvl="8" indent="0">
              <a:spcBef>
                <a:spcPts val="0"/>
              </a:spcBef>
              <a:buSzPct val="78571"/>
              <a:buNone/>
              <a:defRPr sz="1400"/>
            </a:lvl9pPr>
          </a:lstStyle>
          <a:p>
            <a:endParaRPr/>
          </a:p>
        </p:txBody>
      </p:sp>
      <p:sp>
        <p:nvSpPr>
          <p:cNvPr id="52" name="Shape 52"/>
          <p:cNvSpPr txBox="1">
            <a:spLocks noGrp="1"/>
          </p:cNvSpPr>
          <p:nvPr>
            <p:ph type="body" idx="1"/>
          </p:nvPr>
        </p:nvSpPr>
        <p:spPr>
          <a:xfrm>
            <a:off x="628650" y="1369218"/>
            <a:ext cx="7886699" cy="3263503"/>
          </a:xfrm>
          <a:prstGeom prst="rect">
            <a:avLst/>
          </a:prstGeom>
          <a:noFill/>
          <a:ln>
            <a:noFill/>
          </a:ln>
        </p:spPr>
        <p:txBody>
          <a:bodyPr lIns="68575" tIns="68575" rIns="68575" bIns="68575" anchor="t" anchorCtr="0"/>
          <a:lstStyle>
            <a:lvl1pPr marL="177800" marR="0" lvl="0" indent="-38100" algn="l" rtl="0">
              <a:lnSpc>
                <a:spcPct val="90000"/>
              </a:lnSpc>
              <a:spcBef>
                <a:spcPts val="800"/>
              </a:spcBef>
              <a:buClr>
                <a:schemeClr val="dk1"/>
              </a:buClr>
              <a:buSzPct val="100000"/>
              <a:buFont typeface="Arial"/>
              <a:buChar char="•"/>
              <a:defRPr sz="2100" b="0" i="0" u="none" strike="noStrike" cap="none">
                <a:solidFill>
                  <a:schemeClr val="dk1"/>
                </a:solidFill>
                <a:latin typeface="Century Gothic"/>
                <a:ea typeface="Century Gothic"/>
                <a:cs typeface="Century Gothic"/>
                <a:sym typeface="Century Gothic"/>
              </a:defRPr>
            </a:lvl1pPr>
            <a:lvl2pPr marL="520700" marR="0" lvl="1" indent="-63500" algn="l" rtl="0">
              <a:lnSpc>
                <a:spcPct val="90000"/>
              </a:lnSpc>
              <a:spcBef>
                <a:spcPts val="4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2pPr>
            <a:lvl3pPr marL="863600" marR="0" lvl="2" indent="-76200" algn="l" rtl="0">
              <a:lnSpc>
                <a:spcPct val="90000"/>
              </a:lnSpc>
              <a:spcBef>
                <a:spcPts val="400"/>
              </a:spcBef>
              <a:buClr>
                <a:schemeClr val="dk1"/>
              </a:buClr>
              <a:buSzPct val="100000"/>
              <a:buFont typeface="Arial"/>
              <a:buChar char="•"/>
              <a:defRPr sz="1500" b="0" i="0" u="none" strike="noStrike" cap="none">
                <a:solidFill>
                  <a:schemeClr val="dk1"/>
                </a:solidFill>
                <a:latin typeface="Century Gothic"/>
                <a:ea typeface="Century Gothic"/>
                <a:cs typeface="Century Gothic"/>
                <a:sym typeface="Century Gothic"/>
              </a:defRPr>
            </a:lvl3pPr>
            <a:lvl4pPr marL="1206500" marR="0" lvl="3"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4pPr>
            <a:lvl5pPr marL="1549400" marR="0" lvl="4"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5pPr>
            <a:lvl6pPr marL="1892300" marR="0" lvl="5"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6pPr>
            <a:lvl7pPr marL="2235200" marR="0" lvl="6"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7pPr>
            <a:lvl8pPr marL="2578100" marR="0" lvl="7"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8pPr>
            <a:lvl9pPr marL="2921000" marR="0" lvl="8" indent="-88900" algn="l" rtl="0">
              <a:lnSpc>
                <a:spcPct val="90000"/>
              </a:lnSpc>
              <a:spcBef>
                <a:spcPts val="400"/>
              </a:spcBef>
              <a:buClr>
                <a:schemeClr val="dk1"/>
              </a:buClr>
              <a:buSzPct val="100000"/>
              <a:buFont typeface="Arial"/>
              <a:buChar char="•"/>
              <a:defRPr sz="14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10.pn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096" y="-4303376"/>
            <a:ext cx="8834707" cy="12402743"/>
          </a:xfrm>
          <a:prstGeom prst="rect">
            <a:avLst/>
          </a:prstGeom>
        </p:spPr>
      </p:pic>
      <p:pic>
        <p:nvPicPr>
          <p:cNvPr id="130" name="Shape 130"/>
          <p:cNvPicPr preferRelativeResize="0"/>
          <p:nvPr/>
        </p:nvPicPr>
        <p:blipFill rotWithShape="1">
          <a:blip r:embed="rId4">
            <a:alphaModFix/>
          </a:blip>
          <a:srcRect/>
          <a:stretch/>
        </p:blipFill>
        <p:spPr>
          <a:xfrm>
            <a:off x="-89954" y="0"/>
            <a:ext cx="9233953" cy="5143500"/>
          </a:xfrm>
          <a:prstGeom prst="rect">
            <a:avLst/>
          </a:prstGeom>
          <a:noFill/>
          <a:ln>
            <a:noFill/>
          </a:ln>
        </p:spPr>
      </p:pic>
      <p:pic>
        <p:nvPicPr>
          <p:cNvPr id="131" name="Shape 131"/>
          <p:cNvPicPr preferRelativeResize="0"/>
          <p:nvPr/>
        </p:nvPicPr>
        <p:blipFill rotWithShape="1">
          <a:blip r:embed="rId5">
            <a:alphaModFix/>
          </a:blip>
          <a:srcRect/>
          <a:stretch/>
        </p:blipFill>
        <p:spPr>
          <a:xfrm>
            <a:off x="8329188" y="4436427"/>
            <a:ext cx="528610" cy="528610"/>
          </a:xfrm>
          <a:prstGeom prst="rect">
            <a:avLst/>
          </a:prstGeom>
          <a:noFill/>
          <a:ln>
            <a:noFill/>
          </a:ln>
        </p:spPr>
      </p:pic>
      <p:sp>
        <p:nvSpPr>
          <p:cNvPr id="133" name="Shape 133"/>
          <p:cNvSpPr txBox="1"/>
          <p:nvPr/>
        </p:nvSpPr>
        <p:spPr>
          <a:xfrm>
            <a:off x="4203612" y="2359475"/>
            <a:ext cx="4235700" cy="759900"/>
          </a:xfrm>
          <a:prstGeom prst="rect">
            <a:avLst/>
          </a:prstGeom>
          <a:noFill/>
          <a:ln>
            <a:noFill/>
          </a:ln>
        </p:spPr>
        <p:txBody>
          <a:bodyPr lIns="68575" tIns="34275" rIns="68575" bIns="34275" anchor="t" anchorCtr="0">
            <a:noAutofit/>
          </a:bodyPr>
          <a:lstStyle/>
          <a:p>
            <a:pPr marL="0" marR="0" lvl="0" indent="0" algn="l" rtl="0">
              <a:lnSpc>
                <a:spcPct val="90000"/>
              </a:lnSpc>
              <a:spcBef>
                <a:spcPts val="0"/>
              </a:spcBef>
              <a:buClr>
                <a:srgbClr val="75AADB"/>
              </a:buClr>
              <a:buSzPct val="25000"/>
              <a:buFont typeface="Arial"/>
              <a:buNone/>
            </a:pPr>
            <a:r>
              <a:rPr lang="en" sz="1500">
                <a:solidFill>
                  <a:srgbClr val="75AADB"/>
                </a:solidFill>
                <a:latin typeface="Century Gothic"/>
                <a:ea typeface="Century Gothic"/>
                <a:cs typeface="Century Gothic"/>
                <a:sym typeface="Century Gothic"/>
              </a:rPr>
              <a:t>Utilizing NASA and ESA Earth Observations to Monitor Turbidity Distribution in the San Francisco Bay-Delta</a:t>
            </a:r>
          </a:p>
        </p:txBody>
      </p:sp>
      <p:sp>
        <p:nvSpPr>
          <p:cNvPr id="134" name="Shape 134"/>
          <p:cNvSpPr txBox="1"/>
          <p:nvPr/>
        </p:nvSpPr>
        <p:spPr>
          <a:xfrm>
            <a:off x="3915912" y="4576084"/>
            <a:ext cx="4221318" cy="623247"/>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1200" b="1" dirty="0">
                <a:solidFill>
                  <a:schemeClr val="lt1"/>
                </a:solidFill>
                <a:latin typeface="Century Gothic"/>
                <a:ea typeface="Century Gothic"/>
                <a:cs typeface="Century Gothic"/>
                <a:sym typeface="Century Gothic"/>
              </a:rPr>
              <a:t>NASA Jet Propulsion Laboratory</a:t>
            </a:r>
          </a:p>
        </p:txBody>
      </p:sp>
      <p:sp>
        <p:nvSpPr>
          <p:cNvPr id="135" name="Shape 135"/>
          <p:cNvSpPr txBox="1"/>
          <p:nvPr/>
        </p:nvSpPr>
        <p:spPr>
          <a:xfrm>
            <a:off x="4486758" y="3558752"/>
            <a:ext cx="1585598" cy="207326"/>
          </a:xfrm>
          <a:prstGeom prst="rect">
            <a:avLst/>
          </a:prstGeom>
          <a:noFill/>
          <a:ln>
            <a:noFill/>
          </a:ln>
        </p:spPr>
        <p:txBody>
          <a:bodyPr lIns="68575" tIns="34275" rIns="68575" bIns="34275" anchor="t" anchorCtr="0">
            <a:noAutofit/>
          </a:bodyPr>
          <a:lstStyle/>
          <a:p>
            <a:pPr marL="0" marR="0" lvl="0" indent="0" algn="l" rtl="0">
              <a:lnSpc>
                <a:spcPct val="90000"/>
              </a:lnSpc>
              <a:spcBef>
                <a:spcPts val="0"/>
              </a:spcBef>
              <a:buClr>
                <a:srgbClr val="3F3F3F"/>
              </a:buClr>
              <a:buFont typeface="Arial"/>
              <a:buNone/>
            </a:pPr>
            <a:r>
              <a:rPr lang="en" dirty="0">
                <a:solidFill>
                  <a:schemeClr val="tx2">
                    <a:lumMod val="50000"/>
                  </a:schemeClr>
                </a:solidFill>
                <a:latin typeface="Century Gothic"/>
                <a:ea typeface="Century Gothic"/>
                <a:cs typeface="Century Gothic"/>
                <a:sym typeface="Century Gothic"/>
              </a:rPr>
              <a:t>Leah Kucera</a:t>
            </a:r>
          </a:p>
        </p:txBody>
      </p:sp>
      <p:sp>
        <p:nvSpPr>
          <p:cNvPr id="136" name="Shape 136"/>
          <p:cNvSpPr txBox="1"/>
          <p:nvPr/>
        </p:nvSpPr>
        <p:spPr>
          <a:xfrm>
            <a:off x="4487552" y="3877739"/>
            <a:ext cx="1585598" cy="207326"/>
          </a:xfrm>
          <a:prstGeom prst="rect">
            <a:avLst/>
          </a:prstGeom>
          <a:noFill/>
          <a:ln>
            <a:noFill/>
          </a:ln>
        </p:spPr>
        <p:txBody>
          <a:bodyPr lIns="68575" tIns="34275" rIns="68575" bIns="34275" anchor="t" anchorCtr="0">
            <a:noAutofit/>
          </a:bodyPr>
          <a:lstStyle/>
          <a:p>
            <a:pPr marL="0" marR="0" lvl="0" indent="0" algn="l" rtl="0">
              <a:lnSpc>
                <a:spcPct val="90000"/>
              </a:lnSpc>
              <a:spcBef>
                <a:spcPts val="0"/>
              </a:spcBef>
              <a:buClr>
                <a:srgbClr val="3F3F3F"/>
              </a:buClr>
              <a:buFont typeface="Arial"/>
              <a:buNone/>
            </a:pPr>
            <a:r>
              <a:rPr lang="en" dirty="0">
                <a:solidFill>
                  <a:schemeClr val="tx2">
                    <a:lumMod val="50000"/>
                  </a:schemeClr>
                </a:solidFill>
                <a:latin typeface="Century Gothic"/>
                <a:ea typeface="Century Gothic"/>
                <a:cs typeface="Century Gothic"/>
                <a:sym typeface="Century Gothic"/>
              </a:rPr>
              <a:t>Molly Spater</a:t>
            </a:r>
          </a:p>
        </p:txBody>
      </p:sp>
      <p:sp>
        <p:nvSpPr>
          <p:cNvPr id="137" name="Shape 137"/>
          <p:cNvSpPr txBox="1"/>
          <p:nvPr/>
        </p:nvSpPr>
        <p:spPr>
          <a:xfrm>
            <a:off x="3915912" y="4849446"/>
            <a:ext cx="4221318" cy="253915"/>
          </a:xfrm>
          <a:prstGeom prst="rect">
            <a:avLst/>
          </a:prstGeom>
          <a:noFill/>
          <a:ln>
            <a:noFill/>
          </a:ln>
        </p:spPr>
        <p:txBody>
          <a:bodyPr lIns="68575" tIns="34275" rIns="68575" bIns="34275" anchor="t" anchorCtr="0">
            <a:noAutofit/>
          </a:bodyPr>
          <a:lstStyle/>
          <a:p>
            <a:pPr marL="0" marR="0" lvl="0" indent="0" algn="l" rtl="0">
              <a:spcBef>
                <a:spcPts val="0"/>
              </a:spcBef>
              <a:buSzPct val="25000"/>
              <a:buNone/>
            </a:pPr>
            <a:r>
              <a:rPr lang="en" sz="1200" i="1">
                <a:solidFill>
                  <a:schemeClr val="lt1"/>
                </a:solidFill>
                <a:latin typeface="Century Gothic"/>
                <a:ea typeface="Century Gothic"/>
                <a:cs typeface="Century Gothic"/>
                <a:sym typeface="Century Gothic"/>
              </a:rPr>
              <a:t>2017 Summer</a:t>
            </a:r>
          </a:p>
        </p:txBody>
      </p:sp>
      <p:sp>
        <p:nvSpPr>
          <p:cNvPr id="138" name="Shape 138"/>
          <p:cNvSpPr txBox="1"/>
          <p:nvPr/>
        </p:nvSpPr>
        <p:spPr>
          <a:xfrm>
            <a:off x="4482047" y="3256700"/>
            <a:ext cx="3423088" cy="207300"/>
          </a:xfrm>
          <a:prstGeom prst="rect">
            <a:avLst/>
          </a:prstGeom>
          <a:noFill/>
          <a:ln>
            <a:noFill/>
          </a:ln>
        </p:spPr>
        <p:txBody>
          <a:bodyPr lIns="68575" tIns="34275" rIns="68575" bIns="34275" anchor="t" anchorCtr="0">
            <a:noAutofit/>
          </a:bodyPr>
          <a:lstStyle/>
          <a:p>
            <a:pPr marL="0" marR="0" lvl="0" indent="0" algn="l" rtl="0">
              <a:lnSpc>
                <a:spcPct val="90000"/>
              </a:lnSpc>
              <a:spcBef>
                <a:spcPts val="0"/>
              </a:spcBef>
              <a:buClr>
                <a:srgbClr val="3F3F3F"/>
              </a:buClr>
              <a:buFont typeface="Arial"/>
              <a:buNone/>
            </a:pPr>
            <a:r>
              <a:rPr lang="en" dirty="0">
                <a:solidFill>
                  <a:schemeClr val="tx2">
                    <a:lumMod val="50000"/>
                  </a:schemeClr>
                </a:solidFill>
                <a:latin typeface="Century Gothic"/>
                <a:ea typeface="Century Gothic"/>
                <a:cs typeface="Century Gothic"/>
                <a:sym typeface="Century Gothic"/>
              </a:rPr>
              <a:t>Katherine </a:t>
            </a:r>
            <a:r>
              <a:rPr lang="en" dirty="0" smtClean="0">
                <a:solidFill>
                  <a:schemeClr val="tx2">
                    <a:lumMod val="50000"/>
                  </a:schemeClr>
                </a:solidFill>
                <a:latin typeface="Century Gothic"/>
                <a:ea typeface="Century Gothic"/>
                <a:cs typeface="Century Gothic"/>
                <a:sym typeface="Century Gothic"/>
              </a:rPr>
              <a:t>Cavanaugh (Project Lead)</a:t>
            </a:r>
            <a:endParaRPr lang="en" dirty="0">
              <a:solidFill>
                <a:schemeClr val="tx2">
                  <a:lumMod val="50000"/>
                </a:schemeClr>
              </a:solidFill>
              <a:latin typeface="Century Gothic"/>
              <a:ea typeface="Century Gothic"/>
              <a:cs typeface="Century Gothic"/>
              <a:sym typeface="Century Gothic"/>
            </a:endParaRPr>
          </a:p>
        </p:txBody>
      </p:sp>
      <p:sp>
        <p:nvSpPr>
          <p:cNvPr id="18" name="Rectangle 17"/>
          <p:cNvSpPr/>
          <p:nvPr/>
        </p:nvSpPr>
        <p:spPr>
          <a:xfrm>
            <a:off x="6360459" y="0"/>
            <a:ext cx="2783541" cy="14993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Shape 54"/>
          <p:cNvPicPr preferRelativeResize="0"/>
          <p:nvPr/>
        </p:nvPicPr>
        <p:blipFill rotWithShape="1">
          <a:blip r:embed="rId6">
            <a:alphaModFix/>
          </a:blip>
          <a:srcRect/>
          <a:stretch/>
        </p:blipFill>
        <p:spPr>
          <a:xfrm>
            <a:off x="8215313" y="178593"/>
            <a:ext cx="652956" cy="556189"/>
          </a:xfrm>
          <a:prstGeom prst="rect">
            <a:avLst/>
          </a:prstGeom>
          <a:noFill/>
          <a:ln>
            <a:noFill/>
          </a:ln>
        </p:spPr>
      </p:pic>
      <p:sp>
        <p:nvSpPr>
          <p:cNvPr id="30" name="Shape 55"/>
          <p:cNvSpPr txBox="1"/>
          <p:nvPr/>
        </p:nvSpPr>
        <p:spPr>
          <a:xfrm>
            <a:off x="6708375" y="332184"/>
            <a:ext cx="1471612" cy="311623"/>
          </a:xfrm>
          <a:prstGeom prst="rect">
            <a:avLst/>
          </a:prstGeom>
          <a:noFill/>
          <a:ln>
            <a:noFill/>
          </a:ln>
        </p:spPr>
        <p:txBody>
          <a:bodyPr lIns="68575" tIns="34275" rIns="68575" bIns="34275" anchor="t" anchorCtr="0">
            <a:noAutofit/>
          </a:bodyPr>
          <a:lstStyle/>
          <a:p>
            <a:pPr marL="0" marR="0" lvl="0" indent="0" algn="r" rtl="0">
              <a:spcBef>
                <a:spcPts val="0"/>
              </a:spcBef>
              <a:buSzPct val="25000"/>
              <a:buNone/>
            </a:pPr>
            <a:r>
              <a:rPr lang="en" sz="800" b="0" i="0" u="none" strike="noStrike" cap="none">
                <a:solidFill>
                  <a:schemeClr val="dk1"/>
                </a:solidFill>
                <a:latin typeface="Arial"/>
                <a:ea typeface="Arial"/>
                <a:cs typeface="Arial"/>
                <a:sym typeface="Arial"/>
              </a:rPr>
              <a:t>National Aeronautics and</a:t>
            </a:r>
          </a:p>
          <a:p>
            <a:pPr marL="0" marR="0" lvl="0" indent="0" algn="r" rtl="0">
              <a:spcBef>
                <a:spcPts val="0"/>
              </a:spcBef>
              <a:buSzPct val="25000"/>
              <a:buNone/>
            </a:pPr>
            <a:r>
              <a:rPr lang="en" sz="800" b="0" i="0" u="none" strike="noStrike" cap="none">
                <a:solidFill>
                  <a:schemeClr val="dk1"/>
                </a:solidFill>
                <a:latin typeface="Arial"/>
                <a:ea typeface="Arial"/>
                <a:cs typeface="Arial"/>
                <a:sym typeface="Arial"/>
              </a:rPr>
              <a:t>Space Administration</a:t>
            </a:r>
          </a:p>
        </p:txBody>
      </p:sp>
      <p:cxnSp>
        <p:nvCxnSpPr>
          <p:cNvPr id="31" name="Shape 56"/>
          <p:cNvCxnSpPr/>
          <p:nvPr/>
        </p:nvCxnSpPr>
        <p:spPr>
          <a:xfrm>
            <a:off x="8197650" y="228600"/>
            <a:ext cx="0" cy="462714"/>
          </a:xfrm>
          <a:prstGeom prst="straightConnector1">
            <a:avLst/>
          </a:prstGeom>
          <a:noFill/>
          <a:ln w="9525" cap="flat" cmpd="sng">
            <a:solidFill>
              <a:schemeClr val="dk1"/>
            </a:solidFill>
            <a:prstDash val="solid"/>
            <a:miter/>
            <a:headEnd type="none" w="med" len="med"/>
            <a:tailEnd type="none" w="med" len="med"/>
          </a:ln>
        </p:spPr>
      </p:cxnSp>
      <p:sp>
        <p:nvSpPr>
          <p:cNvPr id="132" name="Shape 132"/>
          <p:cNvSpPr txBox="1"/>
          <p:nvPr/>
        </p:nvSpPr>
        <p:spPr>
          <a:xfrm>
            <a:off x="4203562" y="842406"/>
            <a:ext cx="4235699" cy="1077600"/>
          </a:xfrm>
          <a:prstGeom prst="rect">
            <a:avLst/>
          </a:prstGeom>
          <a:noFill/>
          <a:ln>
            <a:noFill/>
          </a:ln>
        </p:spPr>
        <p:txBody>
          <a:bodyPr lIns="68575" tIns="34275" rIns="68575" bIns="34275" anchor="ctr" anchorCtr="0">
            <a:noAutofit/>
          </a:bodyPr>
          <a:lstStyle/>
          <a:p>
            <a:pPr marL="0" marR="0" lvl="0" indent="0" algn="ctr" rtl="0">
              <a:lnSpc>
                <a:spcPct val="90000"/>
              </a:lnSpc>
              <a:spcBef>
                <a:spcPts val="0"/>
              </a:spcBef>
              <a:buClr>
                <a:srgbClr val="75AADB"/>
              </a:buClr>
              <a:buSzPct val="25000"/>
              <a:buFont typeface="Century Gothic"/>
              <a:buNone/>
            </a:pPr>
            <a:r>
              <a:rPr lang="en" sz="3600" b="1" dirty="0">
                <a:solidFill>
                  <a:srgbClr val="75AADB"/>
                </a:solidFill>
                <a:latin typeface="Century Gothic"/>
                <a:ea typeface="Century Gothic"/>
                <a:cs typeface="Century Gothic"/>
                <a:sym typeface="Century Gothic"/>
              </a:rPr>
              <a:t>San Francisco Bay Delta Water Resources</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Shape 199"/>
          <p:cNvSpPr txBox="1">
            <a:spLocks noGrp="1"/>
          </p:cNvSpPr>
          <p:nvPr>
            <p:ph type="title"/>
          </p:nvPr>
        </p:nvSpPr>
        <p:spPr>
          <a:xfrm>
            <a:off x="926727" y="262424"/>
            <a:ext cx="7674900" cy="359700"/>
          </a:xfrm>
          <a:prstGeom prst="rect">
            <a:avLst/>
          </a:prstGeom>
        </p:spPr>
        <p:txBody>
          <a:bodyPr lIns="68575" tIns="68575" rIns="68575" bIns="68575" anchor="ctr" anchorCtr="0">
            <a:noAutofit/>
          </a:bodyPr>
          <a:lstStyle/>
          <a:p>
            <a:pPr lvl="0" rtl="0">
              <a:spcBef>
                <a:spcPts val="0"/>
              </a:spcBef>
              <a:buNone/>
            </a:pPr>
            <a:r>
              <a:rPr lang="en" sz="4000" dirty="0" smtClean="0"/>
              <a:t>Methodology</a:t>
            </a:r>
            <a:endParaRPr lang="en" sz="4000" dirty="0"/>
          </a:p>
        </p:txBody>
      </p:sp>
      <p:pic>
        <p:nvPicPr>
          <p:cNvPr id="200" name="Shape 200" descr="methods_rough-01.png"/>
          <p:cNvPicPr preferRelativeResize="0"/>
          <p:nvPr/>
        </p:nvPicPr>
        <p:blipFill>
          <a:blip r:embed="rId3">
            <a:alphaModFix/>
          </a:blip>
          <a:stretch>
            <a:fillRect/>
          </a:stretch>
        </p:blipFill>
        <p:spPr>
          <a:xfrm>
            <a:off x="560843" y="1037349"/>
            <a:ext cx="7955280" cy="2651760"/>
          </a:xfrm>
          <a:prstGeom prst="rect">
            <a:avLst/>
          </a:prstGeom>
          <a:noFill/>
          <a:ln>
            <a:noFill/>
          </a:ln>
        </p:spPr>
      </p:pic>
      <p:cxnSp>
        <p:nvCxnSpPr>
          <p:cNvPr id="204" name="Straight Connector 203"/>
          <p:cNvCxnSpPr/>
          <p:nvPr/>
        </p:nvCxnSpPr>
        <p:spPr>
          <a:xfrm>
            <a:off x="4760283" y="2815544"/>
            <a:ext cx="174811" cy="6724"/>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205" name="Rectangle 204"/>
          <p:cNvSpPr/>
          <p:nvPr/>
        </p:nvSpPr>
        <p:spPr>
          <a:xfrm>
            <a:off x="7123424" y="1235516"/>
            <a:ext cx="1069041" cy="880782"/>
          </a:xfrm>
          <a:prstGeom prst="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p:cNvSpPr/>
          <p:nvPr/>
        </p:nvSpPr>
        <p:spPr>
          <a:xfrm>
            <a:off x="7446154" y="2822268"/>
            <a:ext cx="746311" cy="584948"/>
          </a:xfrm>
          <a:prstGeom prst="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Picture 53"/>
          <p:cNvPicPr>
            <a:picLocks noChangeAspect="1"/>
          </p:cNvPicPr>
          <p:nvPr/>
        </p:nvPicPr>
        <p:blipFill rotWithShape="1">
          <a:blip r:embed="rId4"/>
          <a:srcRect t="20277" b="47007"/>
          <a:stretch/>
        </p:blipFill>
        <p:spPr>
          <a:xfrm>
            <a:off x="-1297" y="3803241"/>
            <a:ext cx="9144000" cy="1994039"/>
          </a:xfrm>
          <a:prstGeom prst="rect">
            <a:avLst/>
          </a:prstGeom>
        </p:spPr>
      </p:pic>
      <p:sp>
        <p:nvSpPr>
          <p:cNvPr id="13" name="Rectangle 12"/>
          <p:cNvSpPr/>
          <p:nvPr/>
        </p:nvSpPr>
        <p:spPr>
          <a:xfrm>
            <a:off x="6353619" y="4876485"/>
            <a:ext cx="2818400" cy="261610"/>
          </a:xfrm>
          <a:prstGeom prst="rect">
            <a:avLst/>
          </a:prstGeom>
        </p:spPr>
        <p:txBody>
          <a:bodyPr wrap="none">
            <a:spAutoFit/>
          </a:bodyPr>
          <a:lstStyle/>
          <a:p>
            <a:r>
              <a:rPr lang="en-US" sz="1100" dirty="0">
                <a:solidFill>
                  <a:schemeClr val="tx1">
                    <a:lumMod val="95000"/>
                    <a:lumOff val="5000"/>
                  </a:schemeClr>
                </a:solidFill>
                <a:latin typeface="Century Gothic" panose="020B0502020202020204" pitchFamily="34" charset="0"/>
              </a:rPr>
              <a:t>Image: Oregon Environmental Council</a:t>
            </a:r>
          </a:p>
        </p:txBody>
      </p:sp>
      <p:cxnSp>
        <p:nvCxnSpPr>
          <p:cNvPr id="38" name="Straight Connector 37"/>
          <p:cNvCxnSpPr/>
          <p:nvPr/>
        </p:nvCxnSpPr>
        <p:spPr>
          <a:xfrm>
            <a:off x="2697480" y="2310064"/>
            <a:ext cx="391026"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626461" y="3131856"/>
            <a:ext cx="575511"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097644" y="2316943"/>
            <a:ext cx="350059"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872192" y="3052875"/>
            <a:ext cx="575511"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6430901" y="3203270"/>
            <a:ext cx="242047"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6403512" y="1780123"/>
            <a:ext cx="242047"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3.05556E-6 -4.07407E-6 L 0.21389 0.0997 " pathEditMode="relative" rAng="0" ptsTypes="AA">
                                      <p:cBhvr>
                                        <p:cTn id="12" dur="2000" fill="hold"/>
                                        <p:tgtEl>
                                          <p:spTgt spid="38"/>
                                        </p:tgtEl>
                                        <p:attrNameLst>
                                          <p:attrName>ppt_x</p:attrName>
                                          <p:attrName>ppt_y</p:attrName>
                                        </p:attrNameLst>
                                      </p:cBhvr>
                                      <p:rCtr x="10694" y="4969"/>
                                    </p:animMotion>
                                  </p:childTnLst>
                                </p:cTn>
                              </p:par>
                              <p:par>
                                <p:cTn id="13" presetID="42" presetClass="path" presetSubtype="0" accel="50000" decel="50000" fill="hold" nodeType="withEffect">
                                  <p:stCondLst>
                                    <p:cond delay="0"/>
                                  </p:stCondLst>
                                  <p:childTnLst>
                                    <p:animMotion origin="layout" path="M 5.55112E-17 -6.17284E-7 L 0.21094 -0.03673 " pathEditMode="relative" rAng="0" ptsTypes="AA">
                                      <p:cBhvr>
                                        <p:cTn id="14" dur="2000" fill="hold"/>
                                        <p:tgtEl>
                                          <p:spTgt spid="39"/>
                                        </p:tgtEl>
                                        <p:attrNameLst>
                                          <p:attrName>ppt_x</p:attrName>
                                          <p:attrName>ppt_y</p:attrName>
                                        </p:attrNameLst>
                                      </p:cBhvr>
                                      <p:rCtr x="10538" y="-1852"/>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4"/>
                                        </p:tgtEl>
                                        <p:attrNameLst>
                                          <p:attrName>style.visibility</p:attrName>
                                        </p:attrNameLst>
                                      </p:cBhvr>
                                      <p:to>
                                        <p:strVal val="visible"/>
                                      </p:to>
                                    </p:set>
                                  </p:childTnLst>
                                </p:cTn>
                              </p:par>
                              <p:par>
                                <p:cTn id="19" presetID="42" presetClass="path" presetSubtype="0" accel="50000" decel="50000" fill="hold" nodeType="withEffect">
                                  <p:stCondLst>
                                    <p:cond delay="0"/>
                                  </p:stCondLst>
                                  <p:childTnLst>
                                    <p:animMotion origin="layout" path="M 1.66667E-6 1.85185E-6 L 0.18333 -0.04198 " pathEditMode="relative" rAng="0" ptsTypes="AA">
                                      <p:cBhvr>
                                        <p:cTn id="20" dur="2000" fill="hold"/>
                                        <p:tgtEl>
                                          <p:spTgt spid="204"/>
                                        </p:tgtEl>
                                        <p:attrNameLst>
                                          <p:attrName>ppt_x</p:attrName>
                                          <p:attrName>ppt_y</p:attrName>
                                        </p:attrNameLst>
                                      </p:cBhvr>
                                      <p:rCtr x="9167" y="-2099"/>
                                    </p:animMotion>
                                  </p:childTnLst>
                                </p:cTn>
                              </p:par>
                              <p:par>
                                <p:cTn id="21" presetID="1" presetClass="entr" presetSubtype="0" fill="hold" nodeType="withEffect">
                                  <p:stCondLst>
                                    <p:cond delay="0"/>
                                  </p:stCondLst>
                                  <p:childTnLst>
                                    <p:set>
                                      <p:cBhvr>
                                        <p:cTn id="22" dur="1" fill="hold">
                                          <p:stCondLst>
                                            <p:cond delay="0"/>
                                          </p:stCondLst>
                                        </p:cTn>
                                        <p:tgtEl>
                                          <p:spTgt spid="7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3.05556E-6 4.93827E-7 L 0.13802 0.01173 " pathEditMode="relative" rAng="0" ptsTypes="AA">
                                      <p:cBhvr>
                                        <p:cTn id="26" dur="2000" fill="hold"/>
                                        <p:tgtEl>
                                          <p:spTgt spid="74"/>
                                        </p:tgtEl>
                                        <p:attrNameLst>
                                          <p:attrName>ppt_x</p:attrName>
                                          <p:attrName>ppt_y</p:attrName>
                                        </p:attrNameLst>
                                      </p:cBhvr>
                                      <p:rCtr x="6892" y="586"/>
                                    </p:animMotion>
                                  </p:childTnLst>
                                </p:cTn>
                              </p:par>
                              <p:par>
                                <p:cTn id="27" presetID="1" presetClass="entr" presetSubtype="0" fill="hold" nodeType="withEffect">
                                  <p:stCondLst>
                                    <p:cond delay="0"/>
                                  </p:stCondLst>
                                  <p:childTnLst>
                                    <p:set>
                                      <p:cBhvr>
                                        <p:cTn id="28" dur="1" fill="hold">
                                          <p:stCondLst>
                                            <p:cond delay="0"/>
                                          </p:stCondLst>
                                        </p:cTn>
                                        <p:tgtEl>
                                          <p:spTgt spid="77"/>
                                        </p:tgtEl>
                                        <p:attrNameLst>
                                          <p:attrName>style.visibility</p:attrName>
                                        </p:attrNameLst>
                                      </p:cBhvr>
                                      <p:to>
                                        <p:strVal val="visible"/>
                                      </p:to>
                                    </p:set>
                                  </p:childTnLst>
                                </p:cTn>
                              </p:par>
                              <p:par>
                                <p:cTn id="29" presetID="42" presetClass="path" presetSubtype="0" accel="50000" decel="50000" fill="hold" nodeType="withEffect">
                                  <p:stCondLst>
                                    <p:cond delay="0"/>
                                  </p:stCondLst>
                                  <p:childTnLst>
                                    <p:animMotion origin="layout" path="M -1.66667E-6 2.34568E-6 L 0.125 0.03302 " pathEditMode="relative" rAng="0" ptsTypes="AA">
                                      <p:cBhvr>
                                        <p:cTn id="30" dur="2000" fill="hold"/>
                                        <p:tgtEl>
                                          <p:spTgt spid="77"/>
                                        </p:tgtEl>
                                        <p:attrNameLst>
                                          <p:attrName>ppt_x</p:attrName>
                                          <p:attrName>ppt_y</p:attrName>
                                        </p:attrNameLst>
                                      </p:cBhvr>
                                      <p:rCtr x="6250" y="16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44" name="TextBox 43"/>
          <p:cNvSpPr txBox="1"/>
          <p:nvPr/>
        </p:nvSpPr>
        <p:spPr>
          <a:xfrm>
            <a:off x="213696" y="1371663"/>
            <a:ext cx="3099685" cy="2862322"/>
          </a:xfrm>
          <a:prstGeom prst="rect">
            <a:avLst/>
          </a:prstGeom>
          <a:noFill/>
        </p:spPr>
        <p:txBody>
          <a:bodyPr wrap="square" rtlCol="0">
            <a:spAutoFit/>
          </a:bodyPr>
          <a:lstStyle/>
          <a:p>
            <a:pPr marL="285750" indent="-285750">
              <a:buClr>
                <a:schemeClr val="accent1"/>
              </a:buClr>
              <a:buFont typeface="Century Gothic" panose="020B0502020202020204" pitchFamily="34" charset="0"/>
              <a:buChar char="►"/>
            </a:pPr>
            <a:r>
              <a:rPr lang="en-US" sz="1800" dirty="0" smtClean="0">
                <a:solidFill>
                  <a:schemeClr val="accent1"/>
                </a:solidFill>
                <a:latin typeface="Century Gothic" panose="020B0502020202020204" pitchFamily="34" charset="0"/>
              </a:rPr>
              <a:t>Landsat 8 ~ In Situ:</a:t>
            </a:r>
            <a:endParaRPr lang="en-US" sz="1800" dirty="0" smtClean="0">
              <a:solidFill>
                <a:schemeClr val="tx2">
                  <a:lumMod val="50000"/>
                </a:schemeClr>
              </a:solidFill>
              <a:latin typeface="Century Gothic" panose="020B0502020202020204" pitchFamily="34" charset="0"/>
            </a:endParaRPr>
          </a:p>
          <a:p>
            <a:pPr lvl="8">
              <a:buClr>
                <a:schemeClr val="accent1"/>
              </a:buClr>
            </a:pPr>
            <a:r>
              <a:rPr lang="en-US" sz="1800" dirty="0">
                <a:solidFill>
                  <a:schemeClr val="tx2">
                    <a:lumMod val="50000"/>
                  </a:schemeClr>
                </a:solidFill>
                <a:latin typeface="Century Gothic" panose="020B0502020202020204" pitchFamily="34" charset="0"/>
              </a:rPr>
              <a:t> </a:t>
            </a:r>
            <a:r>
              <a:rPr lang="en-US" sz="1800" dirty="0" smtClean="0">
                <a:solidFill>
                  <a:schemeClr val="tx2">
                    <a:lumMod val="50000"/>
                  </a:schemeClr>
                </a:solidFill>
                <a:latin typeface="Century Gothic" panose="020B0502020202020204" pitchFamily="34" charset="0"/>
              </a:rPr>
              <a:t>           r</a:t>
            </a:r>
            <a:r>
              <a:rPr lang="en-US" sz="1800" baseline="30000" dirty="0" smtClean="0">
                <a:solidFill>
                  <a:schemeClr val="tx2">
                    <a:lumMod val="50000"/>
                  </a:schemeClr>
                </a:solidFill>
                <a:latin typeface="Century Gothic" panose="020B0502020202020204" pitchFamily="34" charset="0"/>
              </a:rPr>
              <a:t>2 </a:t>
            </a:r>
            <a:r>
              <a:rPr lang="en-US" sz="1800" dirty="0" smtClean="0">
                <a:solidFill>
                  <a:schemeClr val="tx2">
                    <a:lumMod val="50000"/>
                  </a:schemeClr>
                </a:solidFill>
                <a:latin typeface="Century Gothic" panose="020B0502020202020204" pitchFamily="34" charset="0"/>
              </a:rPr>
              <a:t>= 0.474</a:t>
            </a:r>
          </a:p>
          <a:p>
            <a:pPr lvl="7">
              <a:buClr>
                <a:schemeClr val="accent1"/>
              </a:buClr>
            </a:pPr>
            <a:r>
              <a:rPr lang="en-US" sz="1800" baseline="30000" dirty="0" smtClean="0">
                <a:solidFill>
                  <a:schemeClr val="tx2">
                    <a:lumMod val="50000"/>
                  </a:schemeClr>
                </a:solidFill>
                <a:latin typeface="Century Gothic" panose="020B0502020202020204" pitchFamily="34" charset="0"/>
              </a:rPr>
              <a:t>             y= 0.6604x + 1.4888</a:t>
            </a:r>
            <a:r>
              <a:rPr lang="en-US" sz="1800" baseline="30000" dirty="0" smtClean="0">
                <a:latin typeface="Century Gothic" panose="020B0502020202020204" pitchFamily="34" charset="0"/>
              </a:rPr>
              <a:t> </a:t>
            </a:r>
            <a:r>
              <a:rPr lang="en-US" sz="1800" dirty="0" smtClean="0">
                <a:latin typeface="Century Gothic" panose="020B0502020202020204" pitchFamily="34" charset="0"/>
              </a:rPr>
              <a:t> </a:t>
            </a:r>
          </a:p>
          <a:p>
            <a:pPr>
              <a:buClr>
                <a:schemeClr val="accent1"/>
              </a:buClr>
            </a:pPr>
            <a:endParaRPr lang="en-US" sz="1800" dirty="0" smtClean="0">
              <a:latin typeface="Century Gothic" panose="020B0502020202020204" pitchFamily="34" charset="0"/>
            </a:endParaRPr>
          </a:p>
          <a:p>
            <a:pPr>
              <a:buClr>
                <a:schemeClr val="accent1"/>
              </a:buClr>
            </a:pPr>
            <a:endParaRPr lang="en-US" sz="1800" dirty="0">
              <a:latin typeface="Century Gothic" panose="020B0502020202020204" pitchFamily="34" charset="0"/>
            </a:endParaRPr>
          </a:p>
          <a:p>
            <a:pPr marL="285750" indent="-285750">
              <a:buClr>
                <a:schemeClr val="accent1"/>
              </a:buClr>
              <a:buFont typeface="Century Gothic" panose="020B0502020202020204" pitchFamily="34" charset="0"/>
              <a:buChar char="►"/>
            </a:pPr>
            <a:endParaRPr lang="en-US" sz="1800" dirty="0">
              <a:latin typeface="Century Gothic" panose="020B0502020202020204" pitchFamily="34" charset="0"/>
            </a:endParaRPr>
          </a:p>
          <a:p>
            <a:pPr marL="285750" indent="-285750">
              <a:buClr>
                <a:schemeClr val="accent1"/>
              </a:buClr>
              <a:buFont typeface="Century Gothic" panose="020B0502020202020204" pitchFamily="34" charset="0"/>
              <a:buChar char="►"/>
            </a:pPr>
            <a:r>
              <a:rPr lang="en-US" sz="1800" dirty="0" smtClean="0">
                <a:solidFill>
                  <a:schemeClr val="accent1"/>
                </a:solidFill>
                <a:latin typeface="Century Gothic" panose="020B0502020202020204" pitchFamily="34" charset="0"/>
              </a:rPr>
              <a:t>Sentinel-2 ~ In Situ:</a:t>
            </a:r>
            <a:endParaRPr lang="en-US" sz="1800" dirty="0">
              <a:solidFill>
                <a:schemeClr val="accent1"/>
              </a:solidFill>
              <a:latin typeface="Century Gothic" panose="020B0502020202020204" pitchFamily="34" charset="0"/>
            </a:endParaRPr>
          </a:p>
          <a:p>
            <a:pPr>
              <a:buClr>
                <a:schemeClr val="accent1"/>
              </a:buClr>
            </a:pPr>
            <a:r>
              <a:rPr lang="en-US" sz="1800" dirty="0" smtClean="0">
                <a:solidFill>
                  <a:schemeClr val="tx2">
                    <a:lumMod val="50000"/>
                  </a:schemeClr>
                </a:solidFill>
                <a:latin typeface="Century Gothic" panose="020B0502020202020204" pitchFamily="34" charset="0"/>
              </a:rPr>
              <a:t>             r</a:t>
            </a:r>
            <a:r>
              <a:rPr lang="en-US" sz="1800" baseline="30000" dirty="0" smtClean="0">
                <a:solidFill>
                  <a:schemeClr val="tx2">
                    <a:lumMod val="50000"/>
                  </a:schemeClr>
                </a:solidFill>
                <a:latin typeface="Century Gothic" panose="020B0502020202020204" pitchFamily="34" charset="0"/>
              </a:rPr>
              <a:t>2 </a:t>
            </a:r>
            <a:r>
              <a:rPr lang="en-US" sz="1800" dirty="0">
                <a:solidFill>
                  <a:schemeClr val="tx2">
                    <a:lumMod val="50000"/>
                  </a:schemeClr>
                </a:solidFill>
                <a:latin typeface="Century Gothic" panose="020B0502020202020204" pitchFamily="34" charset="0"/>
              </a:rPr>
              <a:t>= </a:t>
            </a:r>
            <a:r>
              <a:rPr lang="en-US" sz="1800" dirty="0" smtClean="0">
                <a:solidFill>
                  <a:schemeClr val="tx2">
                    <a:lumMod val="50000"/>
                  </a:schemeClr>
                </a:solidFill>
                <a:latin typeface="Century Gothic" panose="020B0502020202020204" pitchFamily="34" charset="0"/>
              </a:rPr>
              <a:t>0.767</a:t>
            </a:r>
            <a:endParaRPr lang="en-US" sz="1800" dirty="0">
              <a:solidFill>
                <a:schemeClr val="tx2">
                  <a:lumMod val="50000"/>
                </a:schemeClr>
              </a:solidFill>
              <a:latin typeface="Century Gothic" panose="020B0502020202020204" pitchFamily="34" charset="0"/>
            </a:endParaRPr>
          </a:p>
          <a:p>
            <a:pPr>
              <a:buClr>
                <a:schemeClr val="accent1"/>
              </a:buClr>
            </a:pPr>
            <a:r>
              <a:rPr lang="en-US" sz="1800" baseline="30000" dirty="0" smtClean="0">
                <a:solidFill>
                  <a:schemeClr val="tx2">
                    <a:lumMod val="50000"/>
                  </a:schemeClr>
                </a:solidFill>
                <a:latin typeface="Century Gothic" panose="020B0502020202020204" pitchFamily="34" charset="0"/>
              </a:rPr>
              <a:t>              y</a:t>
            </a:r>
            <a:r>
              <a:rPr lang="en-US" sz="1800" baseline="30000" dirty="0">
                <a:solidFill>
                  <a:schemeClr val="tx2">
                    <a:lumMod val="50000"/>
                  </a:schemeClr>
                </a:solidFill>
                <a:latin typeface="Century Gothic" panose="020B0502020202020204" pitchFamily="34" charset="0"/>
              </a:rPr>
              <a:t>= </a:t>
            </a:r>
            <a:r>
              <a:rPr lang="en-US" sz="1800" baseline="30000" dirty="0" smtClean="0">
                <a:solidFill>
                  <a:schemeClr val="tx2">
                    <a:lumMod val="50000"/>
                  </a:schemeClr>
                </a:solidFill>
                <a:latin typeface="Century Gothic" panose="020B0502020202020204" pitchFamily="34" charset="0"/>
              </a:rPr>
              <a:t>1.187x – 6.1963</a:t>
            </a:r>
            <a:r>
              <a:rPr lang="en-US" sz="1800" baseline="30000" dirty="0" smtClean="0">
                <a:latin typeface="Century Gothic" panose="020B0502020202020204" pitchFamily="34" charset="0"/>
              </a:rPr>
              <a:t> </a:t>
            </a:r>
            <a:r>
              <a:rPr lang="en-US" sz="1800" dirty="0" smtClean="0">
                <a:latin typeface="Century Gothic" panose="020B0502020202020204" pitchFamily="34" charset="0"/>
              </a:rPr>
              <a:t> </a:t>
            </a:r>
            <a:endParaRPr lang="en-US" sz="1800" dirty="0">
              <a:latin typeface="Century Gothic" panose="020B0502020202020204" pitchFamily="34" charset="0"/>
            </a:endParaRPr>
          </a:p>
          <a:p>
            <a:endParaRPr lang="en-US" sz="1800" dirty="0">
              <a:latin typeface="Century Gothic" panose="020B0502020202020204" pitchFamily="34" charset="0"/>
            </a:endParaRPr>
          </a:p>
        </p:txBody>
      </p:sp>
      <p:sp>
        <p:nvSpPr>
          <p:cNvPr id="205" name="Shape 205"/>
          <p:cNvSpPr txBox="1">
            <a:spLocks noGrp="1"/>
          </p:cNvSpPr>
          <p:nvPr>
            <p:ph type="title"/>
          </p:nvPr>
        </p:nvSpPr>
        <p:spPr>
          <a:xfrm>
            <a:off x="750093" y="273843"/>
            <a:ext cx="7674900" cy="359700"/>
          </a:xfrm>
          <a:prstGeom prst="rect">
            <a:avLst/>
          </a:prstGeom>
        </p:spPr>
        <p:txBody>
          <a:bodyPr lIns="68575" tIns="68575" rIns="68575" bIns="68575" anchor="ctr" anchorCtr="0">
            <a:noAutofit/>
          </a:bodyPr>
          <a:lstStyle/>
          <a:p>
            <a:pPr lvl="0">
              <a:spcBef>
                <a:spcPts val="0"/>
              </a:spcBef>
              <a:buNone/>
            </a:pPr>
            <a:r>
              <a:rPr lang="en" dirty="0" smtClean="0"/>
              <a:t>Results: Landsat 8 vs Sentinel-2</a:t>
            </a:r>
            <a:endParaRPr lang="en" dirty="0"/>
          </a:p>
        </p:txBody>
      </p:sp>
      <p:grpSp>
        <p:nvGrpSpPr>
          <p:cNvPr id="35" name="Group 34"/>
          <p:cNvGrpSpPr/>
          <p:nvPr/>
        </p:nvGrpSpPr>
        <p:grpSpPr>
          <a:xfrm>
            <a:off x="2835056" y="743970"/>
            <a:ext cx="6053057" cy="4110886"/>
            <a:chOff x="351124" y="565629"/>
            <a:chExt cx="6053057" cy="4110886"/>
          </a:xfrm>
        </p:grpSpPr>
        <p:grpSp>
          <p:nvGrpSpPr>
            <p:cNvPr id="32" name="Group 31"/>
            <p:cNvGrpSpPr/>
            <p:nvPr/>
          </p:nvGrpSpPr>
          <p:grpSpPr>
            <a:xfrm>
              <a:off x="351124" y="678210"/>
              <a:ext cx="6053057" cy="3998305"/>
              <a:chOff x="372043" y="658150"/>
              <a:chExt cx="6053057" cy="3998305"/>
            </a:xfrm>
          </p:grpSpPr>
          <p:sp>
            <p:nvSpPr>
              <p:cNvPr id="9" name="TextBox 8"/>
              <p:cNvSpPr txBox="1"/>
              <p:nvPr/>
            </p:nvSpPr>
            <p:spPr>
              <a:xfrm>
                <a:off x="2977257" y="4317901"/>
                <a:ext cx="1343638"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In Situ (FNU)</a:t>
                </a:r>
                <a:endParaRPr lang="en-US" sz="1600" dirty="0">
                  <a:solidFill>
                    <a:schemeClr val="tx2">
                      <a:lumMod val="50000"/>
                    </a:schemeClr>
                  </a:solidFill>
                  <a:latin typeface="Century Gothic" panose="020B0502020202020204" pitchFamily="34" charset="0"/>
                </a:endParaRPr>
              </a:p>
            </p:txBody>
          </p:sp>
          <p:grpSp>
            <p:nvGrpSpPr>
              <p:cNvPr id="28" name="Group 27"/>
              <p:cNvGrpSpPr/>
              <p:nvPr/>
            </p:nvGrpSpPr>
            <p:grpSpPr>
              <a:xfrm>
                <a:off x="372043" y="658150"/>
                <a:ext cx="6053057" cy="3793057"/>
                <a:chOff x="372043" y="658150"/>
                <a:chExt cx="6053057" cy="3793057"/>
              </a:xfrm>
            </p:grpSpPr>
            <p:pic>
              <p:nvPicPr>
                <p:cNvPr id="27" name="Picture 26"/>
                <p:cNvPicPr>
                  <a:picLocks noChangeAspect="1"/>
                </p:cNvPicPr>
                <p:nvPr/>
              </p:nvPicPr>
              <p:blipFill rotWithShape="1">
                <a:blip r:embed="rId3"/>
                <a:srcRect r="14689"/>
                <a:stretch/>
              </p:blipFill>
              <p:spPr>
                <a:xfrm>
                  <a:off x="563467" y="658150"/>
                  <a:ext cx="5631271" cy="3700536"/>
                </a:xfrm>
                <a:prstGeom prst="rect">
                  <a:avLst/>
                </a:prstGeom>
              </p:spPr>
            </p:pic>
            <p:sp>
              <p:nvSpPr>
                <p:cNvPr id="15" name="TextBox 14"/>
                <p:cNvSpPr txBox="1"/>
                <p:nvPr/>
              </p:nvSpPr>
              <p:spPr>
                <a:xfrm>
                  <a:off x="558631" y="4112653"/>
                  <a:ext cx="298480"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0</a:t>
                  </a:r>
                  <a:endParaRPr lang="en-US" sz="1600" dirty="0">
                    <a:solidFill>
                      <a:schemeClr val="tx2">
                        <a:lumMod val="50000"/>
                      </a:schemeClr>
                    </a:solidFill>
                    <a:latin typeface="Century Gothic" panose="020B0502020202020204" pitchFamily="34" charset="0"/>
                  </a:endParaRPr>
                </a:p>
              </p:txBody>
            </p:sp>
            <p:sp>
              <p:nvSpPr>
                <p:cNvPr id="16" name="TextBox 15"/>
                <p:cNvSpPr txBox="1"/>
                <p:nvPr/>
              </p:nvSpPr>
              <p:spPr>
                <a:xfrm>
                  <a:off x="1504892" y="4110538"/>
                  <a:ext cx="412292"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50</a:t>
                  </a:r>
                  <a:endParaRPr lang="en-US" sz="1600" dirty="0">
                    <a:solidFill>
                      <a:schemeClr val="tx2">
                        <a:lumMod val="50000"/>
                      </a:schemeClr>
                    </a:solidFill>
                    <a:latin typeface="Century Gothic" panose="020B0502020202020204" pitchFamily="34" charset="0"/>
                  </a:endParaRPr>
                </a:p>
              </p:txBody>
            </p:sp>
            <p:sp>
              <p:nvSpPr>
                <p:cNvPr id="17" name="TextBox 16"/>
                <p:cNvSpPr txBox="1"/>
                <p:nvPr/>
              </p:nvSpPr>
              <p:spPr>
                <a:xfrm>
                  <a:off x="5898994" y="4078696"/>
                  <a:ext cx="526106"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300</a:t>
                  </a:r>
                  <a:endParaRPr lang="en-US" sz="1600" dirty="0">
                    <a:solidFill>
                      <a:schemeClr val="tx2">
                        <a:lumMod val="50000"/>
                      </a:schemeClr>
                    </a:solidFill>
                    <a:latin typeface="Century Gothic" panose="020B0502020202020204" pitchFamily="34" charset="0"/>
                  </a:endParaRPr>
                </a:p>
              </p:txBody>
            </p:sp>
            <p:sp>
              <p:nvSpPr>
                <p:cNvPr id="18" name="TextBox 17"/>
                <p:cNvSpPr txBox="1"/>
                <p:nvPr/>
              </p:nvSpPr>
              <p:spPr>
                <a:xfrm rot="16200000">
                  <a:off x="-205038" y="2053988"/>
                  <a:ext cx="1492716"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Satellite(FNU)</a:t>
                  </a:r>
                  <a:endParaRPr lang="en-US" sz="1600" dirty="0">
                    <a:solidFill>
                      <a:schemeClr val="tx2">
                        <a:lumMod val="50000"/>
                      </a:schemeClr>
                    </a:solidFill>
                    <a:latin typeface="Century Gothic" panose="020B0502020202020204" pitchFamily="34" charset="0"/>
                  </a:endParaRPr>
                </a:p>
              </p:txBody>
            </p:sp>
            <p:sp>
              <p:nvSpPr>
                <p:cNvPr id="19" name="TextBox 18"/>
                <p:cNvSpPr txBox="1"/>
                <p:nvPr/>
              </p:nvSpPr>
              <p:spPr>
                <a:xfrm rot="16200000">
                  <a:off x="454026" y="3129083"/>
                  <a:ext cx="412292"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50</a:t>
                  </a:r>
                  <a:endParaRPr lang="en-US" sz="1600" dirty="0">
                    <a:solidFill>
                      <a:schemeClr val="tx2">
                        <a:lumMod val="50000"/>
                      </a:schemeClr>
                    </a:solidFill>
                    <a:latin typeface="Century Gothic" panose="020B0502020202020204" pitchFamily="34" charset="0"/>
                  </a:endParaRPr>
                </a:p>
              </p:txBody>
            </p:sp>
          </p:grpSp>
        </p:grpSp>
        <p:sp>
          <p:nvSpPr>
            <p:cNvPr id="20" name="TextBox 19"/>
            <p:cNvSpPr txBox="1"/>
            <p:nvPr/>
          </p:nvSpPr>
          <p:spPr>
            <a:xfrm rot="16200000">
              <a:off x="397119" y="659405"/>
              <a:ext cx="526106"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200</a:t>
              </a:r>
              <a:endParaRPr lang="en-US" sz="1600" dirty="0">
                <a:solidFill>
                  <a:schemeClr val="tx2">
                    <a:lumMod val="50000"/>
                  </a:schemeClr>
                </a:solidFill>
                <a:latin typeface="Century Gothic" panose="020B0502020202020204" pitchFamily="34" charset="0"/>
              </a:endParaRPr>
            </a:p>
          </p:txBody>
        </p:sp>
      </p:grpSp>
      <p:grpSp>
        <p:nvGrpSpPr>
          <p:cNvPr id="45" name="Group 44"/>
          <p:cNvGrpSpPr/>
          <p:nvPr/>
        </p:nvGrpSpPr>
        <p:grpSpPr>
          <a:xfrm>
            <a:off x="3144075" y="4742950"/>
            <a:ext cx="5906157" cy="361916"/>
            <a:chOff x="117540" y="4746938"/>
            <a:chExt cx="5906157" cy="361916"/>
          </a:xfrm>
        </p:grpSpPr>
        <p:sp>
          <p:nvSpPr>
            <p:cNvPr id="36" name="TextBox 35"/>
            <p:cNvSpPr txBox="1"/>
            <p:nvPr/>
          </p:nvSpPr>
          <p:spPr>
            <a:xfrm>
              <a:off x="3581093" y="4770300"/>
              <a:ext cx="854721"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12 FNU</a:t>
              </a:r>
              <a:endParaRPr lang="en-US" sz="1600" dirty="0">
                <a:solidFill>
                  <a:schemeClr val="tx2">
                    <a:lumMod val="50000"/>
                  </a:schemeClr>
                </a:solidFill>
                <a:latin typeface="Century Gothic" panose="020B0502020202020204" pitchFamily="34" charset="0"/>
              </a:endParaRPr>
            </a:p>
          </p:txBody>
        </p:sp>
        <p:grpSp>
          <p:nvGrpSpPr>
            <p:cNvPr id="41" name="Group 40"/>
            <p:cNvGrpSpPr/>
            <p:nvPr/>
          </p:nvGrpSpPr>
          <p:grpSpPr>
            <a:xfrm>
              <a:off x="117540" y="4746938"/>
              <a:ext cx="1316814" cy="338554"/>
              <a:chOff x="72863" y="4746938"/>
              <a:chExt cx="1316814" cy="338554"/>
            </a:xfrm>
          </p:grpSpPr>
          <p:sp>
            <p:nvSpPr>
              <p:cNvPr id="33" name="TextBox 32"/>
              <p:cNvSpPr txBox="1"/>
              <p:nvPr/>
            </p:nvSpPr>
            <p:spPr>
              <a:xfrm>
                <a:off x="251224" y="4746938"/>
                <a:ext cx="1138453"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Sentinel-2</a:t>
                </a:r>
                <a:endParaRPr lang="en-US" sz="1600" dirty="0">
                  <a:solidFill>
                    <a:schemeClr val="tx2">
                      <a:lumMod val="50000"/>
                    </a:schemeClr>
                  </a:solidFill>
                  <a:latin typeface="Century Gothic" panose="020B0502020202020204" pitchFamily="34" charset="0"/>
                </a:endParaRPr>
              </a:p>
            </p:txBody>
          </p:sp>
          <p:sp>
            <p:nvSpPr>
              <p:cNvPr id="12" name="Oval 11"/>
              <p:cNvSpPr/>
              <p:nvPr/>
            </p:nvSpPr>
            <p:spPr>
              <a:xfrm>
                <a:off x="119308" y="4798052"/>
                <a:ext cx="126052" cy="126052"/>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p:nvPr/>
            </p:nvCxnSpPr>
            <p:spPr>
              <a:xfrm>
                <a:off x="72863" y="4990936"/>
                <a:ext cx="218941"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43" name="Group 42"/>
            <p:cNvGrpSpPr/>
            <p:nvPr/>
          </p:nvGrpSpPr>
          <p:grpSpPr>
            <a:xfrm>
              <a:off x="1728308" y="4754827"/>
              <a:ext cx="1328766" cy="338554"/>
              <a:chOff x="1651040" y="4754827"/>
              <a:chExt cx="1328766" cy="338554"/>
            </a:xfrm>
          </p:grpSpPr>
          <p:sp>
            <p:nvSpPr>
              <p:cNvPr id="34" name="TextBox 33"/>
              <p:cNvSpPr txBox="1"/>
              <p:nvPr/>
            </p:nvSpPr>
            <p:spPr>
              <a:xfrm>
                <a:off x="1836544" y="4754827"/>
                <a:ext cx="1143262"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Landsat 8</a:t>
                </a:r>
                <a:endParaRPr lang="en-US" sz="1600" dirty="0">
                  <a:solidFill>
                    <a:schemeClr val="tx2">
                      <a:lumMod val="50000"/>
                    </a:schemeClr>
                  </a:solidFill>
                  <a:latin typeface="Century Gothic" panose="020B0502020202020204" pitchFamily="34" charset="0"/>
                </a:endParaRPr>
              </a:p>
            </p:txBody>
          </p:sp>
          <p:sp>
            <p:nvSpPr>
              <p:cNvPr id="22" name="Oval 21"/>
              <p:cNvSpPr/>
              <p:nvPr/>
            </p:nvSpPr>
            <p:spPr>
              <a:xfrm>
                <a:off x="1704484" y="4801677"/>
                <a:ext cx="126052" cy="126052"/>
              </a:xfrm>
              <a:prstGeom prst="ellips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p:nvPr/>
            </p:nvCxnSpPr>
            <p:spPr>
              <a:xfrm>
                <a:off x="1651040" y="4984497"/>
                <a:ext cx="218941"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p:cNvCxnSpPr/>
            <p:nvPr/>
          </p:nvCxnSpPr>
          <p:spPr>
            <a:xfrm>
              <a:off x="4756324" y="4929093"/>
              <a:ext cx="240407" cy="0"/>
            </a:xfrm>
            <a:prstGeom prst="line">
              <a:avLst/>
            </a:prstGeom>
            <a:ln w="38100">
              <a:solidFill>
                <a:schemeClr val="tx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380066" y="4939577"/>
              <a:ext cx="240407" cy="0"/>
            </a:xfrm>
            <a:prstGeom prst="line">
              <a:avLst/>
            </a:prstGeom>
            <a:ln w="38100">
              <a:solidFill>
                <a:schemeClr val="tx2">
                  <a:lumMod val="10000"/>
                </a:schemeClr>
              </a:solidFill>
              <a:prstDash val="solid"/>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989440" y="4746938"/>
              <a:ext cx="1034257"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1:1 Ratio</a:t>
              </a:r>
              <a:endParaRPr lang="en-US" sz="1600" dirty="0">
                <a:solidFill>
                  <a:schemeClr val="tx2">
                    <a:lumMod val="50000"/>
                  </a:schemeClr>
                </a:solidFill>
                <a:latin typeface="Century Gothic" panose="020B0502020202020204" pitchFamily="34" charset="0"/>
              </a:endParaRPr>
            </a:p>
          </p:txBody>
        </p:sp>
      </p:grpSp>
      <p:sp>
        <p:nvSpPr>
          <p:cNvPr id="2" name="TextBox 1"/>
          <p:cNvSpPr txBox="1"/>
          <p:nvPr/>
        </p:nvSpPr>
        <p:spPr>
          <a:xfrm>
            <a:off x="-38354" y="4765062"/>
            <a:ext cx="3187091"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 Without North and South Bay</a:t>
            </a:r>
            <a:endParaRPr lang="en-US" sz="1600" dirty="0">
              <a:solidFill>
                <a:schemeClr val="tx2">
                  <a:lumMod val="50000"/>
                </a:schemeClr>
              </a:solidFill>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4">
                                            <p:txEl>
                                              <p:pRg st="1" end="1"/>
                                            </p:txEl>
                                          </p:spTgt>
                                        </p:tgtEl>
                                      </p:cBhvr>
                                    </p:animEffect>
                                    <p:animScale>
                                      <p:cBhvr>
                                        <p:cTn id="7" dur="250" autoRev="1" fill="hold"/>
                                        <p:tgtEl>
                                          <p:spTgt spid="44">
                                            <p:txEl>
                                              <p:pRg st="1" end="1"/>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44">
                                            <p:txEl>
                                              <p:pRg st="7" end="7"/>
                                            </p:txEl>
                                          </p:spTgt>
                                        </p:tgtEl>
                                      </p:cBhvr>
                                    </p:animEffect>
                                    <p:animScale>
                                      <p:cBhvr>
                                        <p:cTn id="12" dur="250" autoRev="1" fill="hold"/>
                                        <p:tgtEl>
                                          <p:spTgt spid="44">
                                            <p:txEl>
                                              <p:pRg st="7" end="7"/>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p:cNvGrpSpPr/>
          <p:nvPr/>
        </p:nvGrpSpPr>
        <p:grpSpPr>
          <a:xfrm>
            <a:off x="-48126" y="1760635"/>
            <a:ext cx="9119691" cy="3102751"/>
            <a:chOff x="-36472" y="859947"/>
            <a:chExt cx="9119691" cy="3102751"/>
          </a:xfrm>
        </p:grpSpPr>
        <p:sp>
          <p:nvSpPr>
            <p:cNvPr id="46" name="TextBox 45"/>
            <p:cNvSpPr txBox="1"/>
            <p:nvPr/>
          </p:nvSpPr>
          <p:spPr>
            <a:xfrm>
              <a:off x="4643706" y="3600081"/>
              <a:ext cx="298480"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0</a:t>
              </a:r>
              <a:endParaRPr lang="en-US" sz="1600" dirty="0">
                <a:solidFill>
                  <a:schemeClr val="tx2">
                    <a:lumMod val="50000"/>
                  </a:schemeClr>
                </a:solidFill>
                <a:latin typeface="Century Gothic" panose="020B0502020202020204" pitchFamily="34" charset="0"/>
              </a:endParaRPr>
            </a:p>
          </p:txBody>
        </p:sp>
        <p:sp>
          <p:nvSpPr>
            <p:cNvPr id="48" name="TextBox 47"/>
            <p:cNvSpPr txBox="1"/>
            <p:nvPr/>
          </p:nvSpPr>
          <p:spPr>
            <a:xfrm>
              <a:off x="8557113" y="3600081"/>
              <a:ext cx="526106"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100</a:t>
              </a:r>
              <a:endParaRPr lang="en-US" sz="1600" dirty="0">
                <a:solidFill>
                  <a:schemeClr val="tx2">
                    <a:lumMod val="50000"/>
                  </a:schemeClr>
                </a:solidFill>
                <a:latin typeface="Century Gothic" panose="020B0502020202020204" pitchFamily="34" charset="0"/>
              </a:endParaRPr>
            </a:p>
          </p:txBody>
        </p:sp>
        <p:sp>
          <p:nvSpPr>
            <p:cNvPr id="49" name="TextBox 48"/>
            <p:cNvSpPr txBox="1"/>
            <p:nvPr/>
          </p:nvSpPr>
          <p:spPr>
            <a:xfrm rot="16200000">
              <a:off x="4336398" y="953723"/>
              <a:ext cx="526106"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150</a:t>
              </a:r>
              <a:endParaRPr lang="en-US" sz="1600" dirty="0">
                <a:solidFill>
                  <a:schemeClr val="tx2">
                    <a:lumMod val="50000"/>
                  </a:schemeClr>
                </a:solidFill>
                <a:latin typeface="Century Gothic" panose="020B0502020202020204" pitchFamily="34" charset="0"/>
              </a:endParaRPr>
            </a:p>
          </p:txBody>
        </p:sp>
        <p:grpSp>
          <p:nvGrpSpPr>
            <p:cNvPr id="59" name="Group 58"/>
            <p:cNvGrpSpPr/>
            <p:nvPr/>
          </p:nvGrpSpPr>
          <p:grpSpPr>
            <a:xfrm>
              <a:off x="-36472" y="860197"/>
              <a:ext cx="4511598" cy="3102501"/>
              <a:chOff x="-36472" y="860197"/>
              <a:chExt cx="4511598" cy="3102501"/>
            </a:xfrm>
          </p:grpSpPr>
          <p:sp>
            <p:nvSpPr>
              <p:cNvPr id="39" name="TextBox 38"/>
              <p:cNvSpPr txBox="1"/>
              <p:nvPr/>
            </p:nvSpPr>
            <p:spPr>
              <a:xfrm>
                <a:off x="141250" y="3586676"/>
                <a:ext cx="298480"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0</a:t>
                </a:r>
                <a:endParaRPr lang="en-US" sz="1600" dirty="0">
                  <a:solidFill>
                    <a:schemeClr val="tx2">
                      <a:lumMod val="50000"/>
                    </a:schemeClr>
                  </a:solidFill>
                  <a:latin typeface="Century Gothic" panose="020B0502020202020204" pitchFamily="34" charset="0"/>
                </a:endParaRPr>
              </a:p>
            </p:txBody>
          </p:sp>
          <p:sp>
            <p:nvSpPr>
              <p:cNvPr id="41" name="TextBox 40"/>
              <p:cNvSpPr txBox="1"/>
              <p:nvPr/>
            </p:nvSpPr>
            <p:spPr>
              <a:xfrm>
                <a:off x="3949020" y="3624144"/>
                <a:ext cx="526106"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100</a:t>
                </a:r>
                <a:endParaRPr lang="en-US" sz="1600" dirty="0">
                  <a:solidFill>
                    <a:schemeClr val="tx2">
                      <a:lumMod val="50000"/>
                    </a:schemeClr>
                  </a:solidFill>
                  <a:latin typeface="Century Gothic" panose="020B0502020202020204" pitchFamily="34" charset="0"/>
                </a:endParaRPr>
              </a:p>
            </p:txBody>
          </p:sp>
          <p:sp>
            <p:nvSpPr>
              <p:cNvPr id="43" name="TextBox 42"/>
              <p:cNvSpPr txBox="1"/>
              <p:nvPr/>
            </p:nvSpPr>
            <p:spPr>
              <a:xfrm rot="16200000">
                <a:off x="-130248" y="953973"/>
                <a:ext cx="526106"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150</a:t>
                </a:r>
                <a:endParaRPr lang="en-US" sz="1600" dirty="0">
                  <a:solidFill>
                    <a:schemeClr val="tx2">
                      <a:lumMod val="50000"/>
                    </a:schemeClr>
                  </a:solidFill>
                  <a:latin typeface="Century Gothic" panose="020B0502020202020204" pitchFamily="34" charset="0"/>
                </a:endParaRPr>
              </a:p>
            </p:txBody>
          </p:sp>
          <p:graphicFrame>
            <p:nvGraphicFramePr>
              <p:cNvPr id="56" name="Chart 55"/>
              <p:cNvGraphicFramePr>
                <a:graphicFrameLocks/>
              </p:cNvGraphicFramePr>
              <p:nvPr>
                <p:extLst>
                  <p:ext uri="{D42A27DB-BD31-4B8C-83A1-F6EECF244321}">
                    <p14:modId xmlns:p14="http://schemas.microsoft.com/office/powerpoint/2010/main" val="1895039984"/>
                  </p:ext>
                </p:extLst>
              </p:nvPr>
            </p:nvGraphicFramePr>
            <p:xfrm>
              <a:off x="237624" y="892809"/>
              <a:ext cx="4205540" cy="2804595"/>
            </p:xfrm>
            <a:graphic>
              <a:graphicData uri="http://schemas.openxmlformats.org/drawingml/2006/chart">
                <c:chart xmlns:c="http://schemas.openxmlformats.org/drawingml/2006/chart" xmlns:r="http://schemas.openxmlformats.org/officeDocument/2006/relationships" r:id="rId3"/>
              </a:graphicData>
            </a:graphic>
          </p:graphicFrame>
        </p:grpSp>
        <p:graphicFrame>
          <p:nvGraphicFramePr>
            <p:cNvPr id="57" name="Chart 56"/>
            <p:cNvGraphicFramePr>
              <a:graphicFrameLocks/>
            </p:cNvGraphicFramePr>
            <p:nvPr>
              <p:extLst>
                <p:ext uri="{D42A27DB-BD31-4B8C-83A1-F6EECF244321}">
                  <p14:modId xmlns:p14="http://schemas.microsoft.com/office/powerpoint/2010/main" val="878056599"/>
                </p:ext>
              </p:extLst>
            </p:nvPr>
          </p:nvGraphicFramePr>
          <p:xfrm>
            <a:off x="4675668" y="892809"/>
            <a:ext cx="4221152" cy="2817933"/>
          </p:xfrm>
          <a:graphic>
            <a:graphicData uri="http://schemas.openxmlformats.org/drawingml/2006/chart">
              <c:chart xmlns:c="http://schemas.openxmlformats.org/drawingml/2006/chart" xmlns:r="http://schemas.openxmlformats.org/officeDocument/2006/relationships" r:id="rId4"/>
            </a:graphicData>
          </a:graphic>
        </p:graphicFrame>
      </p:grpSp>
      <p:sp>
        <p:nvSpPr>
          <p:cNvPr id="37" name="TextBox 36"/>
          <p:cNvSpPr txBox="1"/>
          <p:nvPr/>
        </p:nvSpPr>
        <p:spPr>
          <a:xfrm>
            <a:off x="4972551" y="4781584"/>
            <a:ext cx="1670410" cy="307777"/>
          </a:xfrm>
          <a:prstGeom prst="rect">
            <a:avLst/>
          </a:prstGeom>
          <a:noFill/>
        </p:spPr>
        <p:txBody>
          <a:bodyPr wrap="square" rtlCol="0">
            <a:spAutoFit/>
          </a:bodyPr>
          <a:lstStyle/>
          <a:p>
            <a:r>
              <a:rPr lang="en-US" dirty="0" smtClean="0">
                <a:solidFill>
                  <a:schemeClr val="tx2">
                    <a:lumMod val="50000"/>
                  </a:schemeClr>
                </a:solidFill>
                <a:latin typeface="Century Gothic" panose="020B0502020202020204" pitchFamily="34" charset="0"/>
              </a:rPr>
              <a:t>L8 Outlier</a:t>
            </a:r>
            <a:endParaRPr lang="en-US" dirty="0">
              <a:solidFill>
                <a:schemeClr val="tx2">
                  <a:lumMod val="50000"/>
                </a:schemeClr>
              </a:solidFill>
              <a:latin typeface="Century Gothic" panose="020B0502020202020204" pitchFamily="34" charset="0"/>
            </a:endParaRPr>
          </a:p>
        </p:txBody>
      </p:sp>
      <p:sp>
        <p:nvSpPr>
          <p:cNvPr id="36" name="TextBox 35"/>
          <p:cNvSpPr txBox="1"/>
          <p:nvPr/>
        </p:nvSpPr>
        <p:spPr>
          <a:xfrm>
            <a:off x="3635279" y="4781584"/>
            <a:ext cx="1670410" cy="307777"/>
          </a:xfrm>
          <a:prstGeom prst="rect">
            <a:avLst/>
          </a:prstGeom>
          <a:noFill/>
        </p:spPr>
        <p:txBody>
          <a:bodyPr wrap="square" rtlCol="0">
            <a:spAutoFit/>
          </a:bodyPr>
          <a:lstStyle/>
          <a:p>
            <a:r>
              <a:rPr lang="en-US" dirty="0" smtClean="0">
                <a:solidFill>
                  <a:schemeClr val="tx2">
                    <a:lumMod val="50000"/>
                  </a:schemeClr>
                </a:solidFill>
                <a:latin typeface="Century Gothic" panose="020B0502020202020204" pitchFamily="34" charset="0"/>
              </a:rPr>
              <a:t>S2</a:t>
            </a:r>
            <a:r>
              <a:rPr lang="en-US" dirty="0">
                <a:solidFill>
                  <a:schemeClr val="tx2">
                    <a:lumMod val="50000"/>
                  </a:schemeClr>
                </a:solidFill>
                <a:latin typeface="Century Gothic" panose="020B0502020202020204" pitchFamily="34" charset="0"/>
              </a:rPr>
              <a:t> </a:t>
            </a:r>
            <a:r>
              <a:rPr lang="en-US" dirty="0" smtClean="0">
                <a:solidFill>
                  <a:schemeClr val="tx2">
                    <a:lumMod val="50000"/>
                  </a:schemeClr>
                </a:solidFill>
                <a:latin typeface="Century Gothic" panose="020B0502020202020204" pitchFamily="34" charset="0"/>
              </a:rPr>
              <a:t>Outlier</a:t>
            </a:r>
            <a:endParaRPr lang="en-US" dirty="0">
              <a:solidFill>
                <a:schemeClr val="tx2">
                  <a:lumMod val="50000"/>
                </a:schemeClr>
              </a:solidFill>
              <a:latin typeface="Century Gothic" panose="020B0502020202020204" pitchFamily="34" charset="0"/>
            </a:endParaRPr>
          </a:p>
        </p:txBody>
      </p:sp>
      <p:sp>
        <p:nvSpPr>
          <p:cNvPr id="7" name="Shape 205"/>
          <p:cNvSpPr txBox="1">
            <a:spLocks noGrp="1"/>
          </p:cNvSpPr>
          <p:nvPr>
            <p:ph type="title"/>
          </p:nvPr>
        </p:nvSpPr>
        <p:spPr>
          <a:xfrm>
            <a:off x="779087" y="280609"/>
            <a:ext cx="7674900" cy="359700"/>
          </a:xfrm>
          <a:prstGeom prst="rect">
            <a:avLst/>
          </a:prstGeom>
        </p:spPr>
        <p:txBody>
          <a:bodyPr lIns="68575" tIns="68575" rIns="68575" bIns="68575" anchor="ctr" anchorCtr="0">
            <a:noAutofit/>
          </a:bodyPr>
          <a:lstStyle/>
          <a:p>
            <a:pPr lvl="0">
              <a:spcBef>
                <a:spcPts val="0"/>
              </a:spcBef>
              <a:buNone/>
            </a:pPr>
            <a:r>
              <a:rPr lang="en" dirty="0" smtClean="0"/>
              <a:t>Results: Landsat 8 vs Sentinel-2</a:t>
            </a:r>
            <a:endParaRPr lang="en" dirty="0"/>
          </a:p>
        </p:txBody>
      </p:sp>
      <p:sp>
        <p:nvSpPr>
          <p:cNvPr id="22" name="TextBox 21"/>
          <p:cNvSpPr txBox="1"/>
          <p:nvPr/>
        </p:nvSpPr>
        <p:spPr>
          <a:xfrm>
            <a:off x="6373991" y="4781584"/>
            <a:ext cx="769763" cy="307777"/>
          </a:xfrm>
          <a:prstGeom prst="rect">
            <a:avLst/>
          </a:prstGeom>
          <a:noFill/>
        </p:spPr>
        <p:txBody>
          <a:bodyPr wrap="none" rtlCol="0">
            <a:spAutoFit/>
          </a:bodyPr>
          <a:lstStyle/>
          <a:p>
            <a:r>
              <a:rPr lang="en-US" dirty="0" smtClean="0">
                <a:solidFill>
                  <a:schemeClr val="tx2">
                    <a:lumMod val="50000"/>
                  </a:schemeClr>
                </a:solidFill>
                <a:latin typeface="Century Gothic" panose="020B0502020202020204" pitchFamily="34" charset="0"/>
              </a:rPr>
              <a:t>12 FNU</a:t>
            </a:r>
            <a:endParaRPr lang="en-US" dirty="0">
              <a:solidFill>
                <a:schemeClr val="tx2">
                  <a:lumMod val="50000"/>
                </a:schemeClr>
              </a:solidFill>
              <a:latin typeface="Century Gothic" panose="020B0502020202020204" pitchFamily="34" charset="0"/>
            </a:endParaRPr>
          </a:p>
        </p:txBody>
      </p:sp>
      <p:grpSp>
        <p:nvGrpSpPr>
          <p:cNvPr id="23" name="Group 22"/>
          <p:cNvGrpSpPr/>
          <p:nvPr/>
        </p:nvGrpSpPr>
        <p:grpSpPr>
          <a:xfrm>
            <a:off x="606590" y="4781584"/>
            <a:ext cx="1194986" cy="307777"/>
            <a:chOff x="72863" y="4746938"/>
            <a:chExt cx="1194986" cy="307777"/>
          </a:xfrm>
        </p:grpSpPr>
        <p:sp>
          <p:nvSpPr>
            <p:cNvPr id="31" name="TextBox 30"/>
            <p:cNvSpPr txBox="1"/>
            <p:nvPr/>
          </p:nvSpPr>
          <p:spPr>
            <a:xfrm>
              <a:off x="251224" y="4746938"/>
              <a:ext cx="1016625" cy="307777"/>
            </a:xfrm>
            <a:prstGeom prst="rect">
              <a:avLst/>
            </a:prstGeom>
            <a:noFill/>
          </p:spPr>
          <p:txBody>
            <a:bodyPr wrap="none" rtlCol="0">
              <a:spAutoFit/>
            </a:bodyPr>
            <a:lstStyle/>
            <a:p>
              <a:r>
                <a:rPr lang="en-US" dirty="0" smtClean="0">
                  <a:solidFill>
                    <a:schemeClr val="tx2">
                      <a:lumMod val="50000"/>
                    </a:schemeClr>
                  </a:solidFill>
                  <a:latin typeface="Century Gothic" panose="020B0502020202020204" pitchFamily="34" charset="0"/>
                </a:rPr>
                <a:t>Sentinel-2</a:t>
              </a:r>
              <a:endParaRPr lang="en-US" dirty="0">
                <a:solidFill>
                  <a:schemeClr val="tx2">
                    <a:lumMod val="50000"/>
                  </a:schemeClr>
                </a:solidFill>
                <a:latin typeface="Century Gothic" panose="020B0502020202020204" pitchFamily="34" charset="0"/>
              </a:endParaRPr>
            </a:p>
          </p:txBody>
        </p:sp>
        <p:sp>
          <p:nvSpPr>
            <p:cNvPr id="32" name="Oval 31"/>
            <p:cNvSpPr/>
            <p:nvPr/>
          </p:nvSpPr>
          <p:spPr>
            <a:xfrm>
              <a:off x="119308" y="4798052"/>
              <a:ext cx="126052" cy="126052"/>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33" name="Straight Connector 32"/>
            <p:cNvCxnSpPr/>
            <p:nvPr/>
          </p:nvCxnSpPr>
          <p:spPr>
            <a:xfrm>
              <a:off x="72863" y="4990936"/>
              <a:ext cx="218941"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2032328" y="4789473"/>
            <a:ext cx="1211747" cy="307777"/>
            <a:chOff x="1651040" y="4754827"/>
            <a:chExt cx="1211747" cy="307777"/>
          </a:xfrm>
        </p:grpSpPr>
        <p:sp>
          <p:nvSpPr>
            <p:cNvPr id="28" name="TextBox 27"/>
            <p:cNvSpPr txBox="1"/>
            <p:nvPr/>
          </p:nvSpPr>
          <p:spPr>
            <a:xfrm>
              <a:off x="1836544" y="4754827"/>
              <a:ext cx="1026243" cy="307777"/>
            </a:xfrm>
            <a:prstGeom prst="rect">
              <a:avLst/>
            </a:prstGeom>
            <a:noFill/>
          </p:spPr>
          <p:txBody>
            <a:bodyPr wrap="none" rtlCol="0">
              <a:spAutoFit/>
            </a:bodyPr>
            <a:lstStyle/>
            <a:p>
              <a:r>
                <a:rPr lang="en-US" dirty="0" smtClean="0">
                  <a:solidFill>
                    <a:schemeClr val="tx2">
                      <a:lumMod val="50000"/>
                    </a:schemeClr>
                  </a:solidFill>
                  <a:latin typeface="Century Gothic" panose="020B0502020202020204" pitchFamily="34" charset="0"/>
                </a:rPr>
                <a:t>Landsat 8</a:t>
              </a:r>
              <a:endParaRPr lang="en-US" dirty="0">
                <a:solidFill>
                  <a:schemeClr val="tx2">
                    <a:lumMod val="50000"/>
                  </a:schemeClr>
                </a:solidFill>
                <a:latin typeface="Century Gothic" panose="020B0502020202020204" pitchFamily="34" charset="0"/>
              </a:endParaRPr>
            </a:p>
          </p:txBody>
        </p:sp>
        <p:sp>
          <p:nvSpPr>
            <p:cNvPr id="29" name="Oval 28"/>
            <p:cNvSpPr/>
            <p:nvPr/>
          </p:nvSpPr>
          <p:spPr>
            <a:xfrm>
              <a:off x="1704484" y="4801677"/>
              <a:ext cx="126052" cy="126052"/>
            </a:xfrm>
            <a:prstGeom prst="ellips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cxnSp>
          <p:nvCxnSpPr>
            <p:cNvPr id="30" name="Straight Connector 29"/>
            <p:cNvCxnSpPr/>
            <p:nvPr/>
          </p:nvCxnSpPr>
          <p:spPr>
            <a:xfrm>
              <a:off x="1651040" y="4984497"/>
              <a:ext cx="218941"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25" name="Straight Connector 24"/>
          <p:cNvCxnSpPr/>
          <p:nvPr/>
        </p:nvCxnSpPr>
        <p:spPr>
          <a:xfrm>
            <a:off x="7298762" y="4963739"/>
            <a:ext cx="240407" cy="0"/>
          </a:xfrm>
          <a:prstGeom prst="line">
            <a:avLst/>
          </a:prstGeom>
          <a:ln w="38100">
            <a:solidFill>
              <a:schemeClr val="tx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172964" y="4950861"/>
            <a:ext cx="240407" cy="0"/>
          </a:xfrm>
          <a:prstGeom prst="line">
            <a:avLst/>
          </a:prstGeom>
          <a:ln w="38100">
            <a:solidFill>
              <a:schemeClr val="tx2">
                <a:lumMod val="10000"/>
              </a:schemeClr>
            </a:solidFill>
            <a:prstDash val="solid"/>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531878" y="4781584"/>
            <a:ext cx="928459" cy="307777"/>
          </a:xfrm>
          <a:prstGeom prst="rect">
            <a:avLst/>
          </a:prstGeom>
          <a:noFill/>
        </p:spPr>
        <p:txBody>
          <a:bodyPr wrap="none" rtlCol="0">
            <a:spAutoFit/>
          </a:bodyPr>
          <a:lstStyle/>
          <a:p>
            <a:r>
              <a:rPr lang="en-US" dirty="0" smtClean="0">
                <a:solidFill>
                  <a:schemeClr val="tx2">
                    <a:lumMod val="50000"/>
                  </a:schemeClr>
                </a:solidFill>
                <a:latin typeface="Century Gothic" panose="020B0502020202020204" pitchFamily="34" charset="0"/>
              </a:rPr>
              <a:t>1:1 Ratio</a:t>
            </a:r>
            <a:endParaRPr lang="en-US" dirty="0">
              <a:solidFill>
                <a:schemeClr val="tx2">
                  <a:lumMod val="50000"/>
                </a:schemeClr>
              </a:solidFill>
              <a:latin typeface="Century Gothic" panose="020B0502020202020204" pitchFamily="34" charset="0"/>
            </a:endParaRPr>
          </a:p>
        </p:txBody>
      </p:sp>
      <p:sp>
        <p:nvSpPr>
          <p:cNvPr id="34" name="Isosceles Triangle 33"/>
          <p:cNvSpPr/>
          <p:nvPr/>
        </p:nvSpPr>
        <p:spPr>
          <a:xfrm>
            <a:off x="3458860" y="4882384"/>
            <a:ext cx="160421" cy="129858"/>
          </a:xfrm>
          <a:prstGeom prst="triangl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Isosceles Triangle 34"/>
          <p:cNvSpPr/>
          <p:nvPr/>
        </p:nvSpPr>
        <p:spPr>
          <a:xfrm>
            <a:off x="4812130" y="4882384"/>
            <a:ext cx="160421" cy="129858"/>
          </a:xfrm>
          <a:prstGeom prst="triangle">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1624861" y="721737"/>
            <a:ext cx="1423788" cy="400110"/>
          </a:xfrm>
          <a:prstGeom prst="rect">
            <a:avLst/>
          </a:prstGeom>
          <a:noFill/>
        </p:spPr>
        <p:txBody>
          <a:bodyPr wrap="none" rtlCol="0">
            <a:spAutoFit/>
          </a:bodyPr>
          <a:lstStyle/>
          <a:p>
            <a:r>
              <a:rPr lang="en-US" sz="2000" b="1" dirty="0" smtClean="0">
                <a:solidFill>
                  <a:schemeClr val="tx2">
                    <a:lumMod val="50000"/>
                  </a:schemeClr>
                </a:solidFill>
                <a:latin typeface="Century Gothic" panose="020B0502020202020204" pitchFamily="34" charset="0"/>
              </a:rPr>
              <a:t>Tributaries</a:t>
            </a:r>
            <a:endParaRPr lang="en-US" sz="2000" b="1" dirty="0">
              <a:solidFill>
                <a:schemeClr val="tx2">
                  <a:lumMod val="50000"/>
                </a:schemeClr>
              </a:solidFill>
              <a:latin typeface="Century Gothic" panose="020B0502020202020204" pitchFamily="34" charset="0"/>
            </a:endParaRPr>
          </a:p>
        </p:txBody>
      </p:sp>
      <p:sp>
        <p:nvSpPr>
          <p:cNvPr id="51" name="TextBox 50"/>
          <p:cNvSpPr txBox="1"/>
          <p:nvPr/>
        </p:nvSpPr>
        <p:spPr>
          <a:xfrm>
            <a:off x="6076909" y="727841"/>
            <a:ext cx="1483098" cy="400110"/>
          </a:xfrm>
          <a:prstGeom prst="rect">
            <a:avLst/>
          </a:prstGeom>
          <a:noFill/>
        </p:spPr>
        <p:txBody>
          <a:bodyPr wrap="none" rtlCol="0">
            <a:spAutoFit/>
          </a:bodyPr>
          <a:lstStyle/>
          <a:p>
            <a:r>
              <a:rPr lang="en-US" sz="2000" b="1" dirty="0" smtClean="0">
                <a:solidFill>
                  <a:schemeClr val="tx2">
                    <a:lumMod val="50000"/>
                  </a:schemeClr>
                </a:solidFill>
                <a:latin typeface="Century Gothic" panose="020B0502020202020204" pitchFamily="34" charset="0"/>
              </a:rPr>
              <a:t>Suisun</a:t>
            </a:r>
            <a:r>
              <a:rPr lang="en-US" sz="2000" dirty="0" smtClean="0">
                <a:solidFill>
                  <a:schemeClr val="tx2">
                    <a:lumMod val="50000"/>
                  </a:schemeClr>
                </a:solidFill>
                <a:latin typeface="Century Gothic" panose="020B0502020202020204" pitchFamily="34" charset="0"/>
              </a:rPr>
              <a:t> </a:t>
            </a:r>
            <a:r>
              <a:rPr lang="en-US" sz="2000" b="1" dirty="0" smtClean="0">
                <a:solidFill>
                  <a:schemeClr val="tx2">
                    <a:lumMod val="50000"/>
                  </a:schemeClr>
                </a:solidFill>
                <a:latin typeface="Century Gothic" panose="020B0502020202020204" pitchFamily="34" charset="0"/>
              </a:rPr>
              <a:t>Bay</a:t>
            </a:r>
            <a:endParaRPr lang="en-US" sz="2000" b="1" dirty="0">
              <a:solidFill>
                <a:schemeClr val="tx2">
                  <a:lumMod val="50000"/>
                </a:schemeClr>
              </a:solidFill>
              <a:latin typeface="Century Gothic" panose="020B0502020202020204" pitchFamily="34" charset="0"/>
            </a:endParaRPr>
          </a:p>
        </p:txBody>
      </p:sp>
      <p:grpSp>
        <p:nvGrpSpPr>
          <p:cNvPr id="62" name="Group 61"/>
          <p:cNvGrpSpPr/>
          <p:nvPr/>
        </p:nvGrpSpPr>
        <p:grpSpPr>
          <a:xfrm>
            <a:off x="182497" y="1153946"/>
            <a:ext cx="9006098" cy="641010"/>
            <a:chOff x="182497" y="1062504"/>
            <a:chExt cx="9006098" cy="641010"/>
          </a:xfrm>
        </p:grpSpPr>
        <p:grpSp>
          <p:nvGrpSpPr>
            <p:cNvPr id="58" name="Group 57"/>
            <p:cNvGrpSpPr/>
            <p:nvPr/>
          </p:nvGrpSpPr>
          <p:grpSpPr>
            <a:xfrm>
              <a:off x="182497" y="1062504"/>
              <a:ext cx="4578497" cy="636595"/>
              <a:chOff x="233666" y="4029414"/>
              <a:chExt cx="4578497" cy="636595"/>
            </a:xfrm>
          </p:grpSpPr>
          <p:sp>
            <p:nvSpPr>
              <p:cNvPr id="52" name="TextBox 51"/>
              <p:cNvSpPr txBox="1"/>
              <p:nvPr/>
            </p:nvSpPr>
            <p:spPr>
              <a:xfrm>
                <a:off x="233666" y="4029414"/>
                <a:ext cx="4578497" cy="338554"/>
              </a:xfrm>
              <a:prstGeom prst="rect">
                <a:avLst/>
              </a:prstGeom>
              <a:noFill/>
            </p:spPr>
            <p:txBody>
              <a:bodyPr wrap="none" rtlCol="0">
                <a:spAutoFit/>
              </a:bodyPr>
              <a:lstStyle/>
              <a:p>
                <a:r>
                  <a:rPr lang="en-US" sz="1600" dirty="0" smtClean="0">
                    <a:solidFill>
                      <a:schemeClr val="accent1"/>
                    </a:solidFill>
                    <a:latin typeface="Century Gothic" panose="020B0502020202020204" pitchFamily="34" charset="0"/>
                  </a:rPr>
                  <a:t>Landsat 8:</a:t>
                </a:r>
                <a:r>
                  <a:rPr lang="en-US" sz="1600" dirty="0" smtClean="0">
                    <a:solidFill>
                      <a:schemeClr val="tx2">
                        <a:lumMod val="50000"/>
                      </a:schemeClr>
                    </a:solidFill>
                    <a:latin typeface="Century Gothic" panose="020B0502020202020204" pitchFamily="34" charset="0"/>
                  </a:rPr>
                  <a:t>   r</a:t>
                </a:r>
                <a:r>
                  <a:rPr lang="en-US" sz="1600" baseline="30000" dirty="0" smtClean="0">
                    <a:solidFill>
                      <a:schemeClr val="tx2">
                        <a:lumMod val="50000"/>
                      </a:schemeClr>
                    </a:solidFill>
                    <a:latin typeface="Century Gothic" panose="020B0502020202020204" pitchFamily="34" charset="0"/>
                  </a:rPr>
                  <a:t>2</a:t>
                </a:r>
                <a:r>
                  <a:rPr lang="en-US" sz="1600" dirty="0" smtClean="0">
                    <a:solidFill>
                      <a:schemeClr val="tx2">
                        <a:lumMod val="50000"/>
                      </a:schemeClr>
                    </a:solidFill>
                    <a:latin typeface="Century Gothic" panose="020B0502020202020204" pitchFamily="34" charset="0"/>
                  </a:rPr>
                  <a:t> = 0.71    y = 0.6359x + 1.1669     </a:t>
                </a:r>
                <a:endParaRPr lang="en-US" sz="1600" dirty="0">
                  <a:solidFill>
                    <a:schemeClr val="tx2">
                      <a:lumMod val="50000"/>
                    </a:schemeClr>
                  </a:solidFill>
                  <a:latin typeface="Century Gothic" panose="020B0502020202020204" pitchFamily="34" charset="0"/>
                </a:endParaRPr>
              </a:p>
            </p:txBody>
          </p:sp>
          <p:sp>
            <p:nvSpPr>
              <p:cNvPr id="53" name="TextBox 52"/>
              <p:cNvSpPr txBox="1"/>
              <p:nvPr/>
            </p:nvSpPr>
            <p:spPr>
              <a:xfrm>
                <a:off x="233666" y="4327455"/>
                <a:ext cx="4538422" cy="338554"/>
              </a:xfrm>
              <a:prstGeom prst="rect">
                <a:avLst/>
              </a:prstGeom>
              <a:noFill/>
            </p:spPr>
            <p:txBody>
              <a:bodyPr wrap="none" rtlCol="0">
                <a:spAutoFit/>
              </a:bodyPr>
              <a:lstStyle/>
              <a:p>
                <a:r>
                  <a:rPr lang="en-US" sz="1600" dirty="0" smtClean="0">
                    <a:solidFill>
                      <a:schemeClr val="accent1"/>
                    </a:solidFill>
                    <a:latin typeface="Century Gothic" panose="020B0502020202020204" pitchFamily="34" charset="0"/>
                  </a:rPr>
                  <a:t>Sentinel-2:   </a:t>
                </a:r>
                <a:r>
                  <a:rPr lang="en-US" sz="1600" dirty="0" smtClean="0">
                    <a:solidFill>
                      <a:schemeClr val="tx2">
                        <a:lumMod val="50000"/>
                      </a:schemeClr>
                    </a:solidFill>
                    <a:latin typeface="Century Gothic" panose="020B0502020202020204" pitchFamily="34" charset="0"/>
                  </a:rPr>
                  <a:t>r</a:t>
                </a:r>
                <a:r>
                  <a:rPr lang="en-US" sz="1600" baseline="30000" dirty="0" smtClean="0">
                    <a:solidFill>
                      <a:schemeClr val="tx2">
                        <a:lumMod val="50000"/>
                      </a:schemeClr>
                    </a:solidFill>
                    <a:latin typeface="Century Gothic" panose="020B0502020202020204" pitchFamily="34" charset="0"/>
                  </a:rPr>
                  <a:t>2</a:t>
                </a:r>
                <a:r>
                  <a:rPr lang="en-US" sz="1600" dirty="0" smtClean="0">
                    <a:solidFill>
                      <a:schemeClr val="tx2">
                        <a:lumMod val="50000"/>
                      </a:schemeClr>
                    </a:solidFill>
                    <a:latin typeface="Century Gothic" panose="020B0502020202020204" pitchFamily="34" charset="0"/>
                  </a:rPr>
                  <a:t> </a:t>
                </a:r>
                <a:r>
                  <a:rPr lang="en-US" sz="1600" dirty="0">
                    <a:solidFill>
                      <a:schemeClr val="tx2">
                        <a:lumMod val="50000"/>
                      </a:schemeClr>
                    </a:solidFill>
                    <a:latin typeface="Century Gothic" panose="020B0502020202020204" pitchFamily="34" charset="0"/>
                  </a:rPr>
                  <a:t>= </a:t>
                </a:r>
                <a:r>
                  <a:rPr lang="en-US" sz="1600" dirty="0" smtClean="0">
                    <a:solidFill>
                      <a:schemeClr val="tx2">
                        <a:lumMod val="50000"/>
                      </a:schemeClr>
                    </a:solidFill>
                    <a:latin typeface="Century Gothic" panose="020B0502020202020204" pitchFamily="34" charset="0"/>
                  </a:rPr>
                  <a:t>0.83    </a:t>
                </a:r>
                <a:r>
                  <a:rPr lang="en-US" sz="1600" dirty="0">
                    <a:solidFill>
                      <a:schemeClr val="tx2">
                        <a:lumMod val="50000"/>
                      </a:schemeClr>
                    </a:solidFill>
                    <a:latin typeface="Century Gothic" panose="020B0502020202020204" pitchFamily="34" charset="0"/>
                  </a:rPr>
                  <a:t>y = </a:t>
                </a:r>
                <a:r>
                  <a:rPr lang="en-US" sz="1600" dirty="0" smtClean="0">
                    <a:solidFill>
                      <a:schemeClr val="tx2">
                        <a:lumMod val="50000"/>
                      </a:schemeClr>
                    </a:solidFill>
                    <a:latin typeface="Century Gothic" panose="020B0502020202020204" pitchFamily="34" charset="0"/>
                  </a:rPr>
                  <a:t>1.1757x – 4.1283     </a:t>
                </a:r>
                <a:endParaRPr lang="en-US" sz="1600" dirty="0">
                  <a:solidFill>
                    <a:schemeClr val="tx2">
                      <a:lumMod val="50000"/>
                    </a:schemeClr>
                  </a:solidFill>
                  <a:latin typeface="Century Gothic" panose="020B0502020202020204" pitchFamily="34" charset="0"/>
                </a:endParaRPr>
              </a:p>
            </p:txBody>
          </p:sp>
        </p:grpSp>
        <p:grpSp>
          <p:nvGrpSpPr>
            <p:cNvPr id="61" name="Group 60"/>
            <p:cNvGrpSpPr/>
            <p:nvPr/>
          </p:nvGrpSpPr>
          <p:grpSpPr>
            <a:xfrm>
              <a:off x="4664014" y="1064371"/>
              <a:ext cx="4524581" cy="639143"/>
              <a:chOff x="4664014" y="1064371"/>
              <a:chExt cx="4524581" cy="639143"/>
            </a:xfrm>
          </p:grpSpPr>
          <p:sp>
            <p:nvSpPr>
              <p:cNvPr id="54" name="TextBox 53"/>
              <p:cNvSpPr txBox="1"/>
              <p:nvPr/>
            </p:nvSpPr>
            <p:spPr>
              <a:xfrm>
                <a:off x="4666203" y="1064371"/>
                <a:ext cx="4522392" cy="338554"/>
              </a:xfrm>
              <a:prstGeom prst="rect">
                <a:avLst/>
              </a:prstGeom>
              <a:noFill/>
            </p:spPr>
            <p:txBody>
              <a:bodyPr wrap="none" rtlCol="0">
                <a:spAutoFit/>
              </a:bodyPr>
              <a:lstStyle/>
              <a:p>
                <a:r>
                  <a:rPr lang="en-US" sz="1600" dirty="0">
                    <a:solidFill>
                      <a:schemeClr val="accent1"/>
                    </a:solidFill>
                    <a:latin typeface="Century Gothic" panose="020B0502020202020204" pitchFamily="34" charset="0"/>
                  </a:rPr>
                  <a:t>Landsat 8:   </a:t>
                </a:r>
                <a:r>
                  <a:rPr lang="en-US" sz="1600" dirty="0">
                    <a:solidFill>
                      <a:schemeClr val="tx2">
                        <a:lumMod val="50000"/>
                      </a:schemeClr>
                    </a:solidFill>
                    <a:latin typeface="Century Gothic" panose="020B0502020202020204" pitchFamily="34" charset="0"/>
                  </a:rPr>
                  <a:t>r</a:t>
                </a:r>
                <a:r>
                  <a:rPr lang="en-US" sz="1600" baseline="30000" dirty="0">
                    <a:solidFill>
                      <a:schemeClr val="tx2">
                        <a:lumMod val="50000"/>
                      </a:schemeClr>
                    </a:solidFill>
                    <a:latin typeface="Century Gothic" panose="020B0502020202020204" pitchFamily="34" charset="0"/>
                  </a:rPr>
                  <a:t>2</a:t>
                </a:r>
                <a:r>
                  <a:rPr lang="en-US" sz="1600" dirty="0">
                    <a:solidFill>
                      <a:schemeClr val="tx2">
                        <a:lumMod val="50000"/>
                      </a:schemeClr>
                    </a:solidFill>
                    <a:latin typeface="Century Gothic" panose="020B0502020202020204" pitchFamily="34" charset="0"/>
                  </a:rPr>
                  <a:t> = </a:t>
                </a:r>
                <a:r>
                  <a:rPr lang="en-US" sz="1600" dirty="0" smtClean="0">
                    <a:solidFill>
                      <a:schemeClr val="tx2">
                        <a:lumMod val="50000"/>
                      </a:schemeClr>
                    </a:solidFill>
                    <a:latin typeface="Century Gothic" panose="020B0502020202020204" pitchFamily="34" charset="0"/>
                  </a:rPr>
                  <a:t>0.53    </a:t>
                </a:r>
                <a:r>
                  <a:rPr lang="en-US" sz="1600" dirty="0">
                    <a:solidFill>
                      <a:schemeClr val="tx2">
                        <a:lumMod val="50000"/>
                      </a:schemeClr>
                    </a:solidFill>
                    <a:latin typeface="Century Gothic" panose="020B0502020202020204" pitchFamily="34" charset="0"/>
                  </a:rPr>
                  <a:t>y = </a:t>
                </a:r>
                <a:r>
                  <a:rPr lang="en-US" sz="1600" dirty="0" smtClean="0">
                    <a:solidFill>
                      <a:schemeClr val="tx2">
                        <a:lumMod val="50000"/>
                      </a:schemeClr>
                    </a:solidFill>
                    <a:latin typeface="Century Gothic" panose="020B0502020202020204" pitchFamily="34" charset="0"/>
                  </a:rPr>
                  <a:t>0.5731x +4.7338     </a:t>
                </a:r>
                <a:endParaRPr lang="en-US" sz="1600" dirty="0">
                  <a:solidFill>
                    <a:schemeClr val="tx2">
                      <a:lumMod val="50000"/>
                    </a:schemeClr>
                  </a:solidFill>
                  <a:latin typeface="Century Gothic" panose="020B0502020202020204" pitchFamily="34" charset="0"/>
                </a:endParaRPr>
              </a:p>
            </p:txBody>
          </p:sp>
          <p:sp>
            <p:nvSpPr>
              <p:cNvPr id="55" name="TextBox 54"/>
              <p:cNvSpPr txBox="1"/>
              <p:nvPr/>
            </p:nvSpPr>
            <p:spPr>
              <a:xfrm>
                <a:off x="4664014" y="1364960"/>
                <a:ext cx="4424609" cy="338554"/>
              </a:xfrm>
              <a:prstGeom prst="rect">
                <a:avLst/>
              </a:prstGeom>
              <a:noFill/>
            </p:spPr>
            <p:txBody>
              <a:bodyPr wrap="none" rtlCol="0">
                <a:spAutoFit/>
              </a:bodyPr>
              <a:lstStyle/>
              <a:p>
                <a:r>
                  <a:rPr lang="en-US" sz="1600" dirty="0" smtClean="0">
                    <a:solidFill>
                      <a:schemeClr val="accent1"/>
                    </a:solidFill>
                    <a:latin typeface="Century Gothic" panose="020B0502020202020204" pitchFamily="34" charset="0"/>
                  </a:rPr>
                  <a:t>Sentinel-2</a:t>
                </a:r>
                <a:r>
                  <a:rPr lang="en-US" sz="1600" dirty="0">
                    <a:solidFill>
                      <a:schemeClr val="accent1"/>
                    </a:solidFill>
                    <a:latin typeface="Century Gothic" panose="020B0502020202020204" pitchFamily="34" charset="0"/>
                  </a:rPr>
                  <a:t>:   </a:t>
                </a:r>
                <a:r>
                  <a:rPr lang="en-US" sz="1600" dirty="0">
                    <a:solidFill>
                      <a:schemeClr val="tx2">
                        <a:lumMod val="50000"/>
                      </a:schemeClr>
                    </a:solidFill>
                    <a:latin typeface="Century Gothic" panose="020B0502020202020204" pitchFamily="34" charset="0"/>
                  </a:rPr>
                  <a:t>r</a:t>
                </a:r>
                <a:r>
                  <a:rPr lang="en-US" sz="1600" baseline="30000" dirty="0">
                    <a:solidFill>
                      <a:schemeClr val="tx2">
                        <a:lumMod val="50000"/>
                      </a:schemeClr>
                    </a:solidFill>
                    <a:latin typeface="Century Gothic" panose="020B0502020202020204" pitchFamily="34" charset="0"/>
                  </a:rPr>
                  <a:t>2</a:t>
                </a:r>
                <a:r>
                  <a:rPr lang="en-US" sz="1600" dirty="0">
                    <a:solidFill>
                      <a:schemeClr val="tx2">
                        <a:lumMod val="50000"/>
                      </a:schemeClr>
                    </a:solidFill>
                    <a:latin typeface="Century Gothic" panose="020B0502020202020204" pitchFamily="34" charset="0"/>
                  </a:rPr>
                  <a:t> = </a:t>
                </a:r>
                <a:r>
                  <a:rPr lang="en-US" sz="1600" dirty="0" smtClean="0">
                    <a:solidFill>
                      <a:schemeClr val="tx2">
                        <a:lumMod val="50000"/>
                      </a:schemeClr>
                    </a:solidFill>
                    <a:latin typeface="Century Gothic" panose="020B0502020202020204" pitchFamily="34" charset="0"/>
                  </a:rPr>
                  <a:t>0.86    </a:t>
                </a:r>
                <a:r>
                  <a:rPr lang="en-US" sz="1600" dirty="0">
                    <a:solidFill>
                      <a:schemeClr val="tx2">
                        <a:lumMod val="50000"/>
                      </a:schemeClr>
                    </a:solidFill>
                    <a:latin typeface="Century Gothic" panose="020B0502020202020204" pitchFamily="34" charset="0"/>
                  </a:rPr>
                  <a:t>y = </a:t>
                </a:r>
                <a:r>
                  <a:rPr lang="en-US" sz="1600" dirty="0" smtClean="0">
                    <a:solidFill>
                      <a:schemeClr val="tx2">
                        <a:lumMod val="50000"/>
                      </a:schemeClr>
                    </a:solidFill>
                    <a:latin typeface="Century Gothic" panose="020B0502020202020204" pitchFamily="34" charset="0"/>
                  </a:rPr>
                  <a:t>1.429x – 9.2892     </a:t>
                </a:r>
                <a:endParaRPr lang="en-US" sz="1600" dirty="0">
                  <a:solidFill>
                    <a:schemeClr val="tx2">
                      <a:lumMod val="50000"/>
                    </a:schemeClr>
                  </a:solidFill>
                  <a:latin typeface="Century Gothic" panose="020B0502020202020204" pitchFamily="34" charset="0"/>
                </a:endParaRPr>
              </a:p>
            </p:txBody>
          </p:sp>
        </p:grpSp>
      </p:grpSp>
    </p:spTree>
    <p:extLst>
      <p:ext uri="{BB962C8B-B14F-4D97-AF65-F5344CB8AC3E}">
        <p14:creationId xmlns:p14="http://schemas.microsoft.com/office/powerpoint/2010/main" val="6106343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Shape 205"/>
          <p:cNvSpPr txBox="1">
            <a:spLocks noGrp="1"/>
          </p:cNvSpPr>
          <p:nvPr>
            <p:ph type="title"/>
          </p:nvPr>
        </p:nvSpPr>
        <p:spPr>
          <a:xfrm>
            <a:off x="750093" y="273843"/>
            <a:ext cx="7674900" cy="359700"/>
          </a:xfrm>
          <a:prstGeom prst="rect">
            <a:avLst/>
          </a:prstGeom>
        </p:spPr>
        <p:txBody>
          <a:bodyPr lIns="68575" tIns="68575" rIns="68575" bIns="68575" anchor="ctr" anchorCtr="0">
            <a:noAutofit/>
          </a:bodyPr>
          <a:lstStyle/>
          <a:p>
            <a:pPr lvl="0">
              <a:spcBef>
                <a:spcPts val="0"/>
              </a:spcBef>
              <a:buNone/>
            </a:pPr>
            <a:r>
              <a:rPr lang="en" dirty="0" smtClean="0"/>
              <a:t>Results – Clifton Court Forebay</a:t>
            </a:r>
            <a:endParaRPr lang="en" dirty="0"/>
          </a:p>
        </p:txBody>
      </p:sp>
      <p:grpSp>
        <p:nvGrpSpPr>
          <p:cNvPr id="6" name="Group 5"/>
          <p:cNvGrpSpPr/>
          <p:nvPr/>
        </p:nvGrpSpPr>
        <p:grpSpPr>
          <a:xfrm>
            <a:off x="3237843" y="4781584"/>
            <a:ext cx="5906157" cy="361916"/>
            <a:chOff x="117540" y="4746938"/>
            <a:chExt cx="5906157" cy="361916"/>
          </a:xfrm>
        </p:grpSpPr>
        <p:sp>
          <p:nvSpPr>
            <p:cNvPr id="7" name="TextBox 6"/>
            <p:cNvSpPr txBox="1"/>
            <p:nvPr/>
          </p:nvSpPr>
          <p:spPr>
            <a:xfrm>
              <a:off x="3581093" y="4770300"/>
              <a:ext cx="854721"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12 FNU</a:t>
              </a:r>
              <a:endParaRPr lang="en-US" sz="1600" dirty="0">
                <a:solidFill>
                  <a:schemeClr val="tx2">
                    <a:lumMod val="50000"/>
                  </a:schemeClr>
                </a:solidFill>
                <a:latin typeface="Century Gothic" panose="020B0502020202020204" pitchFamily="34" charset="0"/>
              </a:endParaRPr>
            </a:p>
          </p:txBody>
        </p:sp>
        <p:grpSp>
          <p:nvGrpSpPr>
            <p:cNvPr id="8" name="Group 7"/>
            <p:cNvGrpSpPr/>
            <p:nvPr/>
          </p:nvGrpSpPr>
          <p:grpSpPr>
            <a:xfrm>
              <a:off x="117540" y="4746938"/>
              <a:ext cx="1316814" cy="338554"/>
              <a:chOff x="72863" y="4746938"/>
              <a:chExt cx="1316814" cy="338554"/>
            </a:xfrm>
          </p:grpSpPr>
          <p:sp>
            <p:nvSpPr>
              <p:cNvPr id="16" name="TextBox 15"/>
              <p:cNvSpPr txBox="1"/>
              <p:nvPr/>
            </p:nvSpPr>
            <p:spPr>
              <a:xfrm>
                <a:off x="251224" y="4746938"/>
                <a:ext cx="1138453"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Sentinel-2</a:t>
                </a:r>
                <a:endParaRPr lang="en-US" sz="1600" dirty="0">
                  <a:solidFill>
                    <a:schemeClr val="tx2">
                      <a:lumMod val="50000"/>
                    </a:schemeClr>
                  </a:solidFill>
                  <a:latin typeface="Century Gothic" panose="020B0502020202020204" pitchFamily="34" charset="0"/>
                </a:endParaRPr>
              </a:p>
            </p:txBody>
          </p:sp>
          <p:sp>
            <p:nvSpPr>
              <p:cNvPr id="17" name="Oval 16"/>
              <p:cNvSpPr/>
              <p:nvPr/>
            </p:nvSpPr>
            <p:spPr>
              <a:xfrm>
                <a:off x="119308" y="4798052"/>
                <a:ext cx="126052" cy="126052"/>
              </a:xfrm>
              <a:prstGeom prst="ellipse">
                <a:avLst/>
              </a:prstGeom>
              <a:solidFill>
                <a:schemeClr val="accent6">
                  <a:lumMod val="40000"/>
                  <a:lumOff val="6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72863" y="4990936"/>
                <a:ext cx="218941" cy="0"/>
              </a:xfrm>
              <a:prstGeom prst="line">
                <a:avLst/>
              </a:prstGeom>
              <a:ln w="381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nvGrpSpPr>
            <p:cNvPr id="9" name="Group 8"/>
            <p:cNvGrpSpPr/>
            <p:nvPr/>
          </p:nvGrpSpPr>
          <p:grpSpPr>
            <a:xfrm>
              <a:off x="1728308" y="4754827"/>
              <a:ext cx="1328766" cy="338554"/>
              <a:chOff x="1651040" y="4754827"/>
              <a:chExt cx="1328766" cy="338554"/>
            </a:xfrm>
          </p:grpSpPr>
          <p:sp>
            <p:nvSpPr>
              <p:cNvPr id="13" name="TextBox 12"/>
              <p:cNvSpPr txBox="1"/>
              <p:nvPr/>
            </p:nvSpPr>
            <p:spPr>
              <a:xfrm>
                <a:off x="1836544" y="4754827"/>
                <a:ext cx="1143262"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Landsat 8</a:t>
                </a:r>
                <a:endParaRPr lang="en-US" sz="1600" dirty="0">
                  <a:solidFill>
                    <a:schemeClr val="tx2">
                      <a:lumMod val="50000"/>
                    </a:schemeClr>
                  </a:solidFill>
                  <a:latin typeface="Century Gothic" panose="020B0502020202020204" pitchFamily="34" charset="0"/>
                </a:endParaRPr>
              </a:p>
            </p:txBody>
          </p:sp>
          <p:sp>
            <p:nvSpPr>
              <p:cNvPr id="14" name="Oval 13"/>
              <p:cNvSpPr/>
              <p:nvPr/>
            </p:nvSpPr>
            <p:spPr>
              <a:xfrm>
                <a:off x="1704484" y="4801677"/>
                <a:ext cx="126052" cy="126052"/>
              </a:xfrm>
              <a:prstGeom prst="ellipse">
                <a:avLst/>
              </a:prstGeom>
              <a:solidFill>
                <a:schemeClr val="accent2">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1651040" y="4984497"/>
                <a:ext cx="218941"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10" name="Straight Connector 9"/>
            <p:cNvCxnSpPr/>
            <p:nvPr/>
          </p:nvCxnSpPr>
          <p:spPr>
            <a:xfrm>
              <a:off x="4756324" y="4929093"/>
              <a:ext cx="240407" cy="0"/>
            </a:xfrm>
            <a:prstGeom prst="line">
              <a:avLst/>
            </a:prstGeom>
            <a:ln w="38100">
              <a:solidFill>
                <a:schemeClr val="tx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380066" y="4939577"/>
              <a:ext cx="240407" cy="0"/>
            </a:xfrm>
            <a:prstGeom prst="line">
              <a:avLst/>
            </a:prstGeom>
            <a:ln w="38100">
              <a:solidFill>
                <a:schemeClr val="tx2">
                  <a:lumMod val="10000"/>
                </a:schemeClr>
              </a:solidFill>
              <a:prstDash val="soli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989440" y="4746938"/>
              <a:ext cx="1034257"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1:1 Ratio</a:t>
              </a:r>
              <a:endParaRPr lang="en-US" sz="1600" dirty="0">
                <a:solidFill>
                  <a:schemeClr val="tx2">
                    <a:lumMod val="50000"/>
                  </a:schemeClr>
                </a:solidFill>
                <a:latin typeface="Century Gothic" panose="020B0502020202020204" pitchFamily="34" charset="0"/>
              </a:endParaRPr>
            </a:p>
          </p:txBody>
        </p:sp>
      </p:grpSp>
      <p:sp>
        <p:nvSpPr>
          <p:cNvPr id="19" name="TextBox 18"/>
          <p:cNvSpPr txBox="1"/>
          <p:nvPr/>
        </p:nvSpPr>
        <p:spPr>
          <a:xfrm>
            <a:off x="5475951" y="4499515"/>
            <a:ext cx="1343638"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In Situ (FNU)</a:t>
            </a:r>
            <a:endParaRPr lang="en-US" sz="1600" dirty="0">
              <a:solidFill>
                <a:schemeClr val="tx2">
                  <a:lumMod val="50000"/>
                </a:schemeClr>
              </a:solidFill>
              <a:latin typeface="Century Gothic" panose="020B0502020202020204" pitchFamily="34" charset="0"/>
            </a:endParaRPr>
          </a:p>
        </p:txBody>
      </p:sp>
      <p:sp>
        <p:nvSpPr>
          <p:cNvPr id="20" name="TextBox 19"/>
          <p:cNvSpPr txBox="1"/>
          <p:nvPr/>
        </p:nvSpPr>
        <p:spPr>
          <a:xfrm rot="16200000">
            <a:off x="2071232" y="2194434"/>
            <a:ext cx="1492716"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Satellite(FNU)</a:t>
            </a:r>
            <a:endParaRPr lang="en-US" sz="1600" dirty="0">
              <a:solidFill>
                <a:schemeClr val="tx2">
                  <a:lumMod val="50000"/>
                </a:schemeClr>
              </a:solidFill>
              <a:latin typeface="Century Gothic" panose="020B0502020202020204" pitchFamily="34" charset="0"/>
            </a:endParaRPr>
          </a:p>
        </p:txBody>
      </p:sp>
      <p:sp>
        <p:nvSpPr>
          <p:cNvPr id="21" name="TextBox 20"/>
          <p:cNvSpPr txBox="1"/>
          <p:nvPr/>
        </p:nvSpPr>
        <p:spPr>
          <a:xfrm>
            <a:off x="2985808" y="4264717"/>
            <a:ext cx="298480"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0</a:t>
            </a:r>
            <a:endParaRPr lang="en-US" sz="1600" dirty="0">
              <a:solidFill>
                <a:schemeClr val="tx2">
                  <a:lumMod val="50000"/>
                </a:schemeClr>
              </a:solidFill>
              <a:latin typeface="Century Gothic" panose="020B0502020202020204" pitchFamily="34" charset="0"/>
            </a:endParaRPr>
          </a:p>
        </p:txBody>
      </p:sp>
      <p:sp>
        <p:nvSpPr>
          <p:cNvPr id="22" name="TextBox 21"/>
          <p:cNvSpPr txBox="1"/>
          <p:nvPr/>
        </p:nvSpPr>
        <p:spPr>
          <a:xfrm>
            <a:off x="4396866" y="4292597"/>
            <a:ext cx="412292"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25</a:t>
            </a:r>
            <a:endParaRPr lang="en-US" sz="1600" dirty="0">
              <a:solidFill>
                <a:schemeClr val="tx2">
                  <a:lumMod val="50000"/>
                </a:schemeClr>
              </a:solidFill>
              <a:latin typeface="Century Gothic" panose="020B0502020202020204" pitchFamily="34" charset="0"/>
            </a:endParaRPr>
          </a:p>
        </p:txBody>
      </p:sp>
      <p:sp>
        <p:nvSpPr>
          <p:cNvPr id="23" name="TextBox 22"/>
          <p:cNvSpPr txBox="1"/>
          <p:nvPr/>
        </p:nvSpPr>
        <p:spPr>
          <a:xfrm>
            <a:off x="8626871" y="4305476"/>
            <a:ext cx="526106"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100</a:t>
            </a:r>
            <a:endParaRPr lang="en-US" sz="1600" dirty="0">
              <a:solidFill>
                <a:schemeClr val="tx2">
                  <a:lumMod val="50000"/>
                </a:schemeClr>
              </a:solidFill>
              <a:latin typeface="Century Gothic" panose="020B0502020202020204" pitchFamily="34" charset="0"/>
            </a:endParaRPr>
          </a:p>
        </p:txBody>
      </p:sp>
      <p:sp>
        <p:nvSpPr>
          <p:cNvPr id="24" name="TextBox 23"/>
          <p:cNvSpPr txBox="1"/>
          <p:nvPr/>
        </p:nvSpPr>
        <p:spPr>
          <a:xfrm rot="16200000">
            <a:off x="2799754" y="2938516"/>
            <a:ext cx="412292"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25</a:t>
            </a:r>
            <a:endParaRPr lang="en-US" sz="1600" dirty="0">
              <a:solidFill>
                <a:schemeClr val="tx2">
                  <a:lumMod val="50000"/>
                </a:schemeClr>
              </a:solidFill>
              <a:latin typeface="Century Gothic" panose="020B0502020202020204" pitchFamily="34" charset="0"/>
            </a:endParaRPr>
          </a:p>
        </p:txBody>
      </p:sp>
      <p:sp>
        <p:nvSpPr>
          <p:cNvPr id="25" name="TextBox 24"/>
          <p:cNvSpPr txBox="1"/>
          <p:nvPr/>
        </p:nvSpPr>
        <p:spPr>
          <a:xfrm rot="16200000">
            <a:off x="2735587" y="880070"/>
            <a:ext cx="444856" cy="338554"/>
          </a:xfrm>
          <a:prstGeom prst="rect">
            <a:avLst/>
          </a:prstGeom>
          <a:noFill/>
        </p:spPr>
        <p:txBody>
          <a:bodyPr wrap="square" rtlCol="0">
            <a:spAutoFit/>
          </a:bodyPr>
          <a:lstStyle/>
          <a:p>
            <a:r>
              <a:rPr lang="en-US" sz="1600" dirty="0" smtClean="0">
                <a:solidFill>
                  <a:schemeClr val="tx2">
                    <a:lumMod val="50000"/>
                  </a:schemeClr>
                </a:solidFill>
                <a:latin typeface="Century Gothic" panose="020B0502020202020204" pitchFamily="34" charset="0"/>
              </a:rPr>
              <a:t>75</a:t>
            </a:r>
            <a:endParaRPr lang="en-US" sz="1600" dirty="0">
              <a:solidFill>
                <a:schemeClr val="tx2">
                  <a:lumMod val="50000"/>
                </a:schemeClr>
              </a:solidFill>
              <a:latin typeface="Century Gothic" panose="020B0502020202020204" pitchFamily="34" charset="0"/>
            </a:endParaRPr>
          </a:p>
        </p:txBody>
      </p:sp>
      <p:pic>
        <p:nvPicPr>
          <p:cNvPr id="3" name="Picture 2"/>
          <p:cNvPicPr>
            <a:picLocks noChangeAspect="1"/>
          </p:cNvPicPr>
          <p:nvPr/>
        </p:nvPicPr>
        <p:blipFill>
          <a:blip r:embed="rId3"/>
          <a:stretch>
            <a:fillRect/>
          </a:stretch>
        </p:blipFill>
        <p:spPr>
          <a:xfrm>
            <a:off x="3122026" y="996195"/>
            <a:ext cx="5833304" cy="3334044"/>
          </a:xfrm>
          <a:prstGeom prst="rect">
            <a:avLst/>
          </a:prstGeom>
        </p:spPr>
      </p:pic>
      <p:sp>
        <p:nvSpPr>
          <p:cNvPr id="28" name="TextBox 27"/>
          <p:cNvSpPr txBox="1"/>
          <p:nvPr/>
        </p:nvSpPr>
        <p:spPr>
          <a:xfrm>
            <a:off x="173952" y="1227710"/>
            <a:ext cx="2831948" cy="2308324"/>
          </a:xfrm>
          <a:prstGeom prst="rect">
            <a:avLst/>
          </a:prstGeom>
          <a:noFill/>
        </p:spPr>
        <p:txBody>
          <a:bodyPr wrap="square" rtlCol="0">
            <a:spAutoFit/>
          </a:bodyPr>
          <a:lstStyle/>
          <a:p>
            <a:pPr marL="285750" indent="-285750">
              <a:buClr>
                <a:schemeClr val="accent1"/>
              </a:buClr>
              <a:buFont typeface="Century Gothic" panose="020B0502020202020204" pitchFamily="34" charset="0"/>
              <a:buChar char="►"/>
            </a:pPr>
            <a:r>
              <a:rPr lang="en-US" sz="1800" dirty="0" smtClean="0">
                <a:solidFill>
                  <a:schemeClr val="accent1"/>
                </a:solidFill>
                <a:latin typeface="Century Gothic" panose="020B0502020202020204" pitchFamily="34" charset="0"/>
              </a:rPr>
              <a:t>Landsat 8 ~ In Situ:</a:t>
            </a:r>
            <a:endParaRPr lang="en-US" sz="1800" dirty="0" smtClean="0">
              <a:solidFill>
                <a:schemeClr val="tx2">
                  <a:lumMod val="50000"/>
                </a:schemeClr>
              </a:solidFill>
              <a:latin typeface="Century Gothic" panose="020B0502020202020204" pitchFamily="34" charset="0"/>
            </a:endParaRPr>
          </a:p>
          <a:p>
            <a:pPr lvl="8">
              <a:buClr>
                <a:schemeClr val="accent1"/>
              </a:buClr>
            </a:pPr>
            <a:r>
              <a:rPr lang="en-US" sz="1800" dirty="0">
                <a:solidFill>
                  <a:schemeClr val="tx2">
                    <a:lumMod val="50000"/>
                  </a:schemeClr>
                </a:solidFill>
                <a:latin typeface="Century Gothic" panose="020B0502020202020204" pitchFamily="34" charset="0"/>
              </a:rPr>
              <a:t> </a:t>
            </a:r>
            <a:r>
              <a:rPr lang="en-US" sz="1800" dirty="0" smtClean="0">
                <a:solidFill>
                  <a:schemeClr val="tx2">
                    <a:lumMod val="50000"/>
                  </a:schemeClr>
                </a:solidFill>
                <a:latin typeface="Century Gothic" panose="020B0502020202020204" pitchFamily="34" charset="0"/>
              </a:rPr>
              <a:t>           r</a:t>
            </a:r>
            <a:r>
              <a:rPr lang="en-US" sz="1800" baseline="30000" dirty="0" smtClean="0">
                <a:solidFill>
                  <a:schemeClr val="tx2">
                    <a:lumMod val="50000"/>
                  </a:schemeClr>
                </a:solidFill>
                <a:latin typeface="Century Gothic" panose="020B0502020202020204" pitchFamily="34" charset="0"/>
              </a:rPr>
              <a:t>2 </a:t>
            </a:r>
            <a:r>
              <a:rPr lang="en-US" sz="1800" dirty="0" smtClean="0">
                <a:solidFill>
                  <a:schemeClr val="tx2">
                    <a:lumMod val="50000"/>
                  </a:schemeClr>
                </a:solidFill>
                <a:latin typeface="Century Gothic" panose="020B0502020202020204" pitchFamily="34" charset="0"/>
              </a:rPr>
              <a:t>= 0.0209</a:t>
            </a:r>
          </a:p>
          <a:p>
            <a:pPr lvl="7">
              <a:buClr>
                <a:schemeClr val="accent1"/>
              </a:buClr>
            </a:pPr>
            <a:r>
              <a:rPr lang="en-US" sz="1800" baseline="30000" dirty="0" smtClean="0">
                <a:solidFill>
                  <a:schemeClr val="tx2">
                    <a:lumMod val="50000"/>
                  </a:schemeClr>
                </a:solidFill>
                <a:latin typeface="Century Gothic" panose="020B0502020202020204" pitchFamily="34" charset="0"/>
              </a:rPr>
              <a:t>             y= 0.0259x + 3.7599</a:t>
            </a:r>
            <a:endParaRPr lang="en-US" sz="1800" dirty="0" smtClean="0">
              <a:latin typeface="Century Gothic" panose="020B0502020202020204" pitchFamily="34" charset="0"/>
            </a:endParaRPr>
          </a:p>
          <a:p>
            <a:pPr>
              <a:buClr>
                <a:schemeClr val="accent1"/>
              </a:buClr>
            </a:pPr>
            <a:endParaRPr lang="en-US" sz="1800" dirty="0">
              <a:latin typeface="Century Gothic" panose="020B0502020202020204" pitchFamily="34" charset="0"/>
            </a:endParaRPr>
          </a:p>
          <a:p>
            <a:pPr marL="285750" indent="-285750">
              <a:buClr>
                <a:schemeClr val="accent1"/>
              </a:buClr>
              <a:buFont typeface="Century Gothic" panose="020B0502020202020204" pitchFamily="34" charset="0"/>
              <a:buChar char="►"/>
            </a:pPr>
            <a:r>
              <a:rPr lang="en-US" sz="1800" dirty="0" smtClean="0">
                <a:solidFill>
                  <a:schemeClr val="accent1"/>
                </a:solidFill>
                <a:latin typeface="Century Gothic" panose="020B0502020202020204" pitchFamily="34" charset="0"/>
              </a:rPr>
              <a:t>Sentinel-2 ~ In Situ:</a:t>
            </a:r>
            <a:endParaRPr lang="en-US" sz="1800" dirty="0">
              <a:solidFill>
                <a:schemeClr val="accent1"/>
              </a:solidFill>
              <a:latin typeface="Century Gothic" panose="020B0502020202020204" pitchFamily="34" charset="0"/>
            </a:endParaRPr>
          </a:p>
          <a:p>
            <a:pPr>
              <a:buClr>
                <a:schemeClr val="accent1"/>
              </a:buClr>
            </a:pPr>
            <a:r>
              <a:rPr lang="en-US" sz="1800" dirty="0" smtClean="0">
                <a:solidFill>
                  <a:schemeClr val="tx2">
                    <a:lumMod val="50000"/>
                  </a:schemeClr>
                </a:solidFill>
                <a:latin typeface="Century Gothic" panose="020B0502020202020204" pitchFamily="34" charset="0"/>
              </a:rPr>
              <a:t>             r</a:t>
            </a:r>
            <a:r>
              <a:rPr lang="en-US" sz="1800" baseline="30000" dirty="0" smtClean="0">
                <a:solidFill>
                  <a:schemeClr val="tx2">
                    <a:lumMod val="50000"/>
                  </a:schemeClr>
                </a:solidFill>
                <a:latin typeface="Century Gothic" panose="020B0502020202020204" pitchFamily="34" charset="0"/>
              </a:rPr>
              <a:t>2 </a:t>
            </a:r>
            <a:r>
              <a:rPr lang="en-US" sz="1800" dirty="0">
                <a:solidFill>
                  <a:schemeClr val="tx2">
                    <a:lumMod val="50000"/>
                  </a:schemeClr>
                </a:solidFill>
                <a:latin typeface="Century Gothic" panose="020B0502020202020204" pitchFamily="34" charset="0"/>
              </a:rPr>
              <a:t>= </a:t>
            </a:r>
            <a:r>
              <a:rPr lang="en-US" sz="1800" dirty="0" smtClean="0">
                <a:solidFill>
                  <a:schemeClr val="tx2">
                    <a:lumMod val="50000"/>
                  </a:schemeClr>
                </a:solidFill>
                <a:latin typeface="Century Gothic" panose="020B0502020202020204" pitchFamily="34" charset="0"/>
              </a:rPr>
              <a:t>0.6541</a:t>
            </a:r>
            <a:endParaRPr lang="en-US" sz="1800" dirty="0">
              <a:solidFill>
                <a:schemeClr val="tx2">
                  <a:lumMod val="50000"/>
                </a:schemeClr>
              </a:solidFill>
              <a:latin typeface="Century Gothic" panose="020B0502020202020204" pitchFamily="34" charset="0"/>
            </a:endParaRPr>
          </a:p>
          <a:p>
            <a:pPr>
              <a:buClr>
                <a:schemeClr val="accent1"/>
              </a:buClr>
            </a:pPr>
            <a:r>
              <a:rPr lang="en-US" sz="1800" baseline="30000" dirty="0" smtClean="0">
                <a:solidFill>
                  <a:schemeClr val="tx2">
                    <a:lumMod val="50000"/>
                  </a:schemeClr>
                </a:solidFill>
                <a:latin typeface="Century Gothic" panose="020B0502020202020204" pitchFamily="34" charset="0"/>
              </a:rPr>
              <a:t>              y</a:t>
            </a:r>
            <a:r>
              <a:rPr lang="en-US" sz="1800" baseline="30000" dirty="0">
                <a:solidFill>
                  <a:schemeClr val="tx2">
                    <a:lumMod val="50000"/>
                  </a:schemeClr>
                </a:solidFill>
                <a:latin typeface="Century Gothic" panose="020B0502020202020204" pitchFamily="34" charset="0"/>
              </a:rPr>
              <a:t>= </a:t>
            </a:r>
            <a:r>
              <a:rPr lang="en-US" sz="1800" baseline="30000" dirty="0" smtClean="0">
                <a:solidFill>
                  <a:schemeClr val="tx2">
                    <a:lumMod val="50000"/>
                  </a:schemeClr>
                </a:solidFill>
                <a:latin typeface="Century Gothic" panose="020B0502020202020204" pitchFamily="34" charset="0"/>
              </a:rPr>
              <a:t>0.3104x + 0.4832</a:t>
            </a:r>
            <a:endParaRPr lang="en-US" sz="1800" dirty="0">
              <a:latin typeface="Century Gothic" panose="020B0502020202020204" pitchFamily="34" charset="0"/>
            </a:endParaRPr>
          </a:p>
          <a:p>
            <a:endParaRPr lang="en-US" sz="1800" dirty="0">
              <a:latin typeface="Century Gothic" panose="020B0502020202020204" pitchFamily="34" charset="0"/>
            </a:endParaRPr>
          </a:p>
        </p:txBody>
      </p:sp>
      <p:pic>
        <p:nvPicPr>
          <p:cNvPr id="2" name="Picture 1"/>
          <p:cNvPicPr>
            <a:picLocks noChangeAspect="1"/>
          </p:cNvPicPr>
          <p:nvPr/>
        </p:nvPicPr>
        <p:blipFill>
          <a:blip r:embed="rId4"/>
          <a:stretch>
            <a:fillRect/>
          </a:stretch>
        </p:blipFill>
        <p:spPr>
          <a:xfrm>
            <a:off x="252579" y="3518132"/>
            <a:ext cx="2337006" cy="1314565"/>
          </a:xfrm>
          <a:prstGeom prst="rect">
            <a:avLst/>
          </a:prstGeom>
        </p:spPr>
      </p:pic>
      <p:sp>
        <p:nvSpPr>
          <p:cNvPr id="26" name="Rectangle 25"/>
          <p:cNvSpPr/>
          <p:nvPr/>
        </p:nvSpPr>
        <p:spPr>
          <a:xfrm>
            <a:off x="-27375" y="4858528"/>
            <a:ext cx="2901756" cy="261610"/>
          </a:xfrm>
          <a:prstGeom prst="rect">
            <a:avLst/>
          </a:prstGeom>
        </p:spPr>
        <p:txBody>
          <a:bodyPr wrap="none">
            <a:spAutoFit/>
          </a:bodyPr>
          <a:lstStyle/>
          <a:p>
            <a:r>
              <a:rPr lang="en-US" sz="1100" dirty="0">
                <a:solidFill>
                  <a:schemeClr val="tx2">
                    <a:lumMod val="50000"/>
                  </a:schemeClr>
                </a:solidFill>
                <a:latin typeface="Century Gothic" panose="020B0502020202020204" pitchFamily="34" charset="0"/>
              </a:rPr>
              <a:t>Image: </a:t>
            </a:r>
            <a:r>
              <a:rPr lang="en-US" sz="1100" dirty="0" smtClean="0">
                <a:solidFill>
                  <a:schemeClr val="tx2">
                    <a:lumMod val="50000"/>
                  </a:schemeClr>
                </a:solidFill>
                <a:latin typeface="Century Gothic" panose="020B0502020202020204" pitchFamily="34" charset="0"/>
              </a:rPr>
              <a:t>Marianne </a:t>
            </a:r>
            <a:r>
              <a:rPr lang="en-US" sz="1100" dirty="0" err="1" smtClean="0">
                <a:solidFill>
                  <a:schemeClr val="tx2">
                    <a:lumMod val="50000"/>
                  </a:schemeClr>
                </a:solidFill>
                <a:latin typeface="Century Gothic" panose="020B0502020202020204" pitchFamily="34" charset="0"/>
              </a:rPr>
              <a:t>Muegenburg</a:t>
            </a:r>
            <a:r>
              <a:rPr lang="en-US" sz="1100" dirty="0" smtClean="0">
                <a:solidFill>
                  <a:schemeClr val="tx2">
                    <a:lumMod val="50000"/>
                  </a:schemeClr>
                </a:solidFill>
                <a:latin typeface="Century Gothic" panose="020B0502020202020204" pitchFamily="34" charset="0"/>
              </a:rPr>
              <a:t> </a:t>
            </a:r>
            <a:r>
              <a:rPr lang="en-US" sz="1100" dirty="0" err="1" smtClean="0">
                <a:solidFill>
                  <a:schemeClr val="tx2">
                    <a:lumMod val="50000"/>
                  </a:schemeClr>
                </a:solidFill>
                <a:latin typeface="Century Gothic" panose="020B0502020202020204" pitchFamily="34" charset="0"/>
              </a:rPr>
              <a:t>Cothern</a:t>
            </a:r>
            <a:endParaRPr lang="en-US" sz="1100" dirty="0">
              <a:solidFill>
                <a:schemeClr val="tx2">
                  <a:lumMod val="50000"/>
                </a:schemeClr>
              </a:solidFill>
              <a:latin typeface="Century Gothic" panose="020B0502020202020204" pitchFamily="34" charset="0"/>
            </a:endParaRPr>
          </a:p>
        </p:txBody>
      </p:sp>
    </p:spTree>
    <p:extLst>
      <p:ext uri="{BB962C8B-B14F-4D97-AF65-F5344CB8AC3E}">
        <p14:creationId xmlns:p14="http://schemas.microsoft.com/office/powerpoint/2010/main" val="711123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28">
                                            <p:txEl>
                                              <p:pRg st="1" end="1"/>
                                            </p:txEl>
                                          </p:spTgt>
                                        </p:tgtEl>
                                      </p:cBhvr>
                                    </p:animEffect>
                                    <p:animScale>
                                      <p:cBhvr>
                                        <p:cTn id="7" dur="250" autoRev="1" fill="hold"/>
                                        <p:tgtEl>
                                          <p:spTgt spid="28">
                                            <p:txEl>
                                              <p:pRg st="1" end="1"/>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28">
                                            <p:txEl>
                                              <p:pRg st="5" end="5"/>
                                            </p:txEl>
                                          </p:spTgt>
                                        </p:tgtEl>
                                      </p:cBhvr>
                                    </p:animEffect>
                                    <p:animScale>
                                      <p:cBhvr>
                                        <p:cTn id="12" dur="250" autoRev="1" fill="hold"/>
                                        <p:tgtEl>
                                          <p:spTgt spid="28">
                                            <p:txEl>
                                              <p:pRg st="5" end="5"/>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a:t>
            </a:r>
            <a:endParaRPr lang="en-US" dirty="0"/>
          </a:p>
        </p:txBody>
      </p:sp>
      <p:sp>
        <p:nvSpPr>
          <p:cNvPr id="5" name="Shape 173"/>
          <p:cNvSpPr txBox="1">
            <a:spLocks noGrp="1"/>
          </p:cNvSpPr>
          <p:nvPr>
            <p:ph type="body" idx="1"/>
          </p:nvPr>
        </p:nvSpPr>
        <p:spPr>
          <a:xfrm>
            <a:off x="886040" y="755748"/>
            <a:ext cx="7787940" cy="1308633"/>
          </a:xfrm>
          <a:prstGeom prst="rect">
            <a:avLst/>
          </a:prstGeom>
          <a:noFill/>
          <a:ln>
            <a:noFill/>
          </a:ln>
        </p:spPr>
        <p:txBody>
          <a:bodyPr lIns="68575" tIns="34275" rIns="68575" bIns="34275" anchor="t" anchorCtr="0">
            <a:noAutofit/>
          </a:bodyPr>
          <a:lstStyle/>
          <a:p>
            <a:pPr marL="273050" marR="0" lvl="0" indent="-285750" algn="l" rtl="0">
              <a:lnSpc>
                <a:spcPct val="125000"/>
              </a:lnSpc>
              <a:spcBef>
                <a:spcPts val="200"/>
              </a:spcBef>
              <a:spcAft>
                <a:spcPts val="0"/>
              </a:spcAft>
              <a:buClr>
                <a:srgbClr val="75AADB"/>
              </a:buClr>
              <a:buSzPct val="100000"/>
              <a:buFont typeface="Century Gothic" panose="020B0502020202020204" pitchFamily="34" charset="0"/>
              <a:buChar char="►"/>
            </a:pPr>
            <a:r>
              <a:rPr lang="en" sz="2000" dirty="0" smtClean="0">
                <a:solidFill>
                  <a:schemeClr val="tx2">
                    <a:lumMod val="50000"/>
                  </a:schemeClr>
                </a:solidFill>
              </a:rPr>
              <a:t>Data availability due to temporal resolution </a:t>
            </a:r>
          </a:p>
          <a:p>
            <a:pPr marL="273050" marR="0" lvl="0" indent="-285750" algn="l" rtl="0">
              <a:lnSpc>
                <a:spcPct val="125000"/>
              </a:lnSpc>
              <a:spcBef>
                <a:spcPts val="200"/>
              </a:spcBef>
              <a:spcAft>
                <a:spcPts val="0"/>
              </a:spcAft>
              <a:buClr>
                <a:srgbClr val="75AADB"/>
              </a:buClr>
              <a:buSzPct val="100000"/>
              <a:buFont typeface="Century Gothic" panose="020B0502020202020204" pitchFamily="34" charset="0"/>
              <a:buChar char="►"/>
            </a:pPr>
            <a:r>
              <a:rPr lang="en" sz="2000" dirty="0" smtClean="0">
                <a:solidFill>
                  <a:schemeClr val="tx2">
                    <a:lumMod val="50000"/>
                  </a:schemeClr>
                </a:solidFill>
              </a:rPr>
              <a:t>T. Dogliotti turbidity algorithm is global rather than regional</a:t>
            </a:r>
          </a:p>
          <a:p>
            <a:pPr marL="273050" marR="0" lvl="0" indent="-285750" algn="l" rtl="0">
              <a:lnSpc>
                <a:spcPct val="125000"/>
              </a:lnSpc>
              <a:spcBef>
                <a:spcPts val="200"/>
              </a:spcBef>
              <a:spcAft>
                <a:spcPts val="0"/>
              </a:spcAft>
              <a:buClr>
                <a:srgbClr val="75AADB"/>
              </a:buClr>
              <a:buSzPct val="100000"/>
              <a:buFont typeface="Century Gothic" panose="020B0502020202020204" pitchFamily="34" charset="0"/>
              <a:buChar char="►"/>
            </a:pPr>
            <a:r>
              <a:rPr lang="en" sz="2000" dirty="0" smtClean="0">
                <a:solidFill>
                  <a:schemeClr val="tx2">
                    <a:lumMod val="50000"/>
                  </a:schemeClr>
                </a:solidFill>
              </a:rPr>
              <a:t>In Situ monitoring sites are shoreline</a:t>
            </a:r>
          </a:p>
          <a:p>
            <a:pPr marR="0" lvl="0" algn="l" rtl="0">
              <a:lnSpc>
                <a:spcPct val="125000"/>
              </a:lnSpc>
              <a:spcBef>
                <a:spcPts val="200"/>
              </a:spcBef>
              <a:spcAft>
                <a:spcPts val="0"/>
              </a:spcAft>
              <a:buClr>
                <a:srgbClr val="75AADB"/>
              </a:buClr>
              <a:buSzPct val="100000"/>
            </a:pPr>
            <a:r>
              <a:rPr lang="en" sz="2000" dirty="0">
                <a:solidFill>
                  <a:schemeClr val="tx2">
                    <a:lumMod val="50000"/>
                  </a:schemeClr>
                </a:solidFill>
              </a:rPr>
              <a:t>	</a:t>
            </a:r>
            <a:endParaRPr lang="en" sz="2000" dirty="0" smtClean="0">
              <a:solidFill>
                <a:schemeClr val="tx2">
                  <a:lumMod val="50000"/>
                </a:schemeClr>
              </a:solidFill>
            </a:endParaRPr>
          </a:p>
        </p:txBody>
      </p:sp>
      <p:pic>
        <p:nvPicPr>
          <p:cNvPr id="7" name="Picture 6"/>
          <p:cNvPicPr>
            <a:picLocks noChangeAspect="1"/>
          </p:cNvPicPr>
          <p:nvPr/>
        </p:nvPicPr>
        <p:blipFill rotWithShape="1">
          <a:blip r:embed="rId3"/>
          <a:srcRect l="-1043" t="21642" r="15732" b="10670"/>
          <a:stretch/>
        </p:blipFill>
        <p:spPr>
          <a:xfrm>
            <a:off x="-113468" y="2186719"/>
            <a:ext cx="9264142" cy="2923411"/>
          </a:xfrm>
          <a:prstGeom prst="rect">
            <a:avLst/>
          </a:prstGeom>
        </p:spPr>
      </p:pic>
      <p:sp>
        <p:nvSpPr>
          <p:cNvPr id="8" name="Rectangle 7"/>
          <p:cNvSpPr/>
          <p:nvPr/>
        </p:nvSpPr>
        <p:spPr>
          <a:xfrm>
            <a:off x="0" y="4848520"/>
            <a:ext cx="1191352" cy="261610"/>
          </a:xfrm>
          <a:prstGeom prst="rect">
            <a:avLst/>
          </a:prstGeom>
        </p:spPr>
        <p:txBody>
          <a:bodyPr wrap="none">
            <a:spAutoFit/>
          </a:bodyPr>
          <a:lstStyle/>
          <a:p>
            <a:r>
              <a:rPr lang="en-US" sz="1100" dirty="0">
                <a:solidFill>
                  <a:schemeClr val="tx1">
                    <a:lumMod val="95000"/>
                    <a:lumOff val="5000"/>
                  </a:schemeClr>
                </a:solidFill>
                <a:latin typeface="Century Gothic" panose="020B0502020202020204" pitchFamily="34" charset="0"/>
              </a:rPr>
              <a:t>Image: </a:t>
            </a:r>
            <a:r>
              <a:rPr lang="en-US" sz="1100" dirty="0" smtClean="0">
                <a:solidFill>
                  <a:schemeClr val="tx1">
                    <a:lumMod val="95000"/>
                    <a:lumOff val="5000"/>
                  </a:schemeClr>
                </a:solidFill>
                <a:latin typeface="Century Gothic" panose="020B0502020202020204" pitchFamily="34" charset="0"/>
              </a:rPr>
              <a:t>Maven</a:t>
            </a:r>
            <a:endParaRPr lang="en-US" sz="1100" dirty="0">
              <a:solidFill>
                <a:schemeClr val="tx1">
                  <a:lumMod val="95000"/>
                  <a:lumOff val="5000"/>
                </a:schemeClr>
              </a:solidFill>
              <a:latin typeface="Century Gothic" panose="020B0502020202020204" pitchFamily="34" charset="0"/>
            </a:endParaRPr>
          </a:p>
        </p:txBody>
      </p:sp>
    </p:spTree>
    <p:extLst>
      <p:ext uri="{BB962C8B-B14F-4D97-AF65-F5344CB8AC3E}">
        <p14:creationId xmlns:p14="http://schemas.microsoft.com/office/powerpoint/2010/main" val="216260519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Shape 212"/>
          <p:cNvSpPr txBox="1">
            <a:spLocks noGrp="1"/>
          </p:cNvSpPr>
          <p:nvPr>
            <p:ph type="title"/>
          </p:nvPr>
        </p:nvSpPr>
        <p:spPr>
          <a:xfrm>
            <a:off x="750093" y="273843"/>
            <a:ext cx="7674900" cy="359700"/>
          </a:xfrm>
          <a:prstGeom prst="rect">
            <a:avLst/>
          </a:prstGeom>
        </p:spPr>
        <p:txBody>
          <a:bodyPr lIns="68575" tIns="68575" rIns="68575" bIns="68575" anchor="ctr" anchorCtr="0">
            <a:noAutofit/>
          </a:bodyPr>
          <a:lstStyle/>
          <a:p>
            <a:pPr lvl="0" rtl="0">
              <a:spcBef>
                <a:spcPts val="0"/>
              </a:spcBef>
              <a:buNone/>
            </a:pPr>
            <a:r>
              <a:rPr lang="en"/>
              <a:t>Conclusions</a:t>
            </a:r>
          </a:p>
        </p:txBody>
      </p:sp>
      <p:sp>
        <p:nvSpPr>
          <p:cNvPr id="2" name="TextBox 1"/>
          <p:cNvSpPr txBox="1"/>
          <p:nvPr/>
        </p:nvSpPr>
        <p:spPr>
          <a:xfrm>
            <a:off x="514280" y="848380"/>
            <a:ext cx="8146525" cy="2062103"/>
          </a:xfrm>
          <a:prstGeom prst="rect">
            <a:avLst/>
          </a:prstGeom>
          <a:noFill/>
        </p:spPr>
        <p:txBody>
          <a:bodyPr wrap="square" rtlCol="0">
            <a:spAutoFit/>
          </a:bodyPr>
          <a:lstStyle/>
          <a:p>
            <a:pPr marL="285750" indent="-285750">
              <a:buClr>
                <a:schemeClr val="accent1"/>
              </a:buClr>
              <a:buFont typeface="Arial" panose="020B0604020202020204" pitchFamily="34" charset="0"/>
              <a:buChar char="►"/>
            </a:pPr>
            <a:r>
              <a:rPr lang="en-US" sz="1600" dirty="0" smtClean="0">
                <a:solidFill>
                  <a:schemeClr val="tx2">
                    <a:lumMod val="50000"/>
                  </a:schemeClr>
                </a:solidFill>
                <a:latin typeface="Century Gothic" panose="020B0502020202020204" pitchFamily="34" charset="0"/>
              </a:rPr>
              <a:t>The </a:t>
            </a:r>
            <a:r>
              <a:rPr lang="en-US" sz="1600" dirty="0" smtClean="0">
                <a:solidFill>
                  <a:schemeClr val="accent1"/>
                </a:solidFill>
                <a:latin typeface="Century Gothic" panose="020B0502020202020204" pitchFamily="34" charset="0"/>
              </a:rPr>
              <a:t>accuracy</a:t>
            </a:r>
            <a:r>
              <a:rPr lang="en-US" sz="1600" dirty="0" smtClean="0">
                <a:solidFill>
                  <a:schemeClr val="tx2">
                    <a:lumMod val="50000"/>
                  </a:schemeClr>
                </a:solidFill>
                <a:latin typeface="Century Gothic" panose="020B0502020202020204" pitchFamily="34" charset="0"/>
              </a:rPr>
              <a:t> of Sentinel-2 and Landsat 8 </a:t>
            </a:r>
            <a:r>
              <a:rPr lang="en-US" sz="1600" dirty="0" smtClean="0">
                <a:solidFill>
                  <a:schemeClr val="accent1"/>
                </a:solidFill>
                <a:latin typeface="Century Gothic" panose="020B0502020202020204" pitchFamily="34" charset="0"/>
              </a:rPr>
              <a:t>derived</a:t>
            </a:r>
            <a:r>
              <a:rPr lang="en-US" sz="1600" dirty="0" smtClean="0">
                <a:solidFill>
                  <a:schemeClr val="tx2">
                    <a:lumMod val="50000"/>
                  </a:schemeClr>
                </a:solidFill>
                <a:latin typeface="Century Gothic" panose="020B0502020202020204" pitchFamily="34" charset="0"/>
              </a:rPr>
              <a:t> turbidity </a:t>
            </a:r>
            <a:r>
              <a:rPr lang="en-US" sz="1600" dirty="0" smtClean="0">
                <a:solidFill>
                  <a:schemeClr val="accent1"/>
                </a:solidFill>
                <a:latin typeface="Century Gothic" panose="020B0502020202020204" pitchFamily="34" charset="0"/>
              </a:rPr>
              <a:t>varies</a:t>
            </a:r>
            <a:r>
              <a:rPr lang="en-US" sz="1600" dirty="0" smtClean="0">
                <a:solidFill>
                  <a:schemeClr val="tx2">
                    <a:lumMod val="50000"/>
                  </a:schemeClr>
                </a:solidFill>
                <a:latin typeface="Century Gothic" panose="020B0502020202020204" pitchFamily="34" charset="0"/>
              </a:rPr>
              <a:t> regionally, but is a </a:t>
            </a:r>
            <a:r>
              <a:rPr lang="en-US" sz="1600" dirty="0" smtClean="0">
                <a:solidFill>
                  <a:schemeClr val="accent1"/>
                </a:solidFill>
                <a:latin typeface="Century Gothic" panose="020B0502020202020204" pitchFamily="34" charset="0"/>
              </a:rPr>
              <a:t>promising</a:t>
            </a:r>
            <a:r>
              <a:rPr lang="en-US" sz="1600" dirty="0" smtClean="0">
                <a:solidFill>
                  <a:schemeClr val="tx2">
                    <a:lumMod val="50000"/>
                  </a:schemeClr>
                </a:solidFill>
                <a:latin typeface="Century Gothic" panose="020B0502020202020204" pitchFamily="34" charset="0"/>
              </a:rPr>
              <a:t> method for </a:t>
            </a:r>
            <a:r>
              <a:rPr lang="en-US" sz="1600" dirty="0" smtClean="0">
                <a:solidFill>
                  <a:schemeClr val="accent1"/>
                </a:solidFill>
                <a:latin typeface="Century Gothic" panose="020B0502020202020204" pitchFamily="34" charset="0"/>
              </a:rPr>
              <a:t>filling</a:t>
            </a:r>
            <a:r>
              <a:rPr lang="en-US" sz="1600" dirty="0" smtClean="0">
                <a:solidFill>
                  <a:schemeClr val="tx2">
                    <a:lumMod val="50000"/>
                  </a:schemeClr>
                </a:solidFill>
                <a:latin typeface="Century Gothic" panose="020B0502020202020204" pitchFamily="34" charset="0"/>
              </a:rPr>
              <a:t> in data gaps between </a:t>
            </a:r>
            <a:r>
              <a:rPr lang="en-US" sz="1600" i="1" dirty="0" smtClean="0">
                <a:solidFill>
                  <a:schemeClr val="tx2">
                    <a:lumMod val="50000"/>
                  </a:schemeClr>
                </a:solidFill>
                <a:latin typeface="Century Gothic" panose="020B0502020202020204" pitchFamily="34" charset="0"/>
              </a:rPr>
              <a:t>in situ </a:t>
            </a:r>
            <a:r>
              <a:rPr lang="en-US" sz="1600" dirty="0" smtClean="0">
                <a:solidFill>
                  <a:schemeClr val="tx2">
                    <a:lumMod val="50000"/>
                  </a:schemeClr>
                </a:solidFill>
                <a:latin typeface="Century Gothic" panose="020B0502020202020204" pitchFamily="34" charset="0"/>
              </a:rPr>
              <a:t>monitoring sites</a:t>
            </a:r>
          </a:p>
          <a:p>
            <a:pPr>
              <a:buClr>
                <a:schemeClr val="accent1"/>
              </a:buClr>
            </a:pPr>
            <a:endParaRPr lang="en-US" sz="1600" dirty="0">
              <a:solidFill>
                <a:schemeClr val="tx2">
                  <a:lumMod val="50000"/>
                </a:schemeClr>
              </a:solidFill>
              <a:latin typeface="Century Gothic" panose="020B0502020202020204" pitchFamily="34" charset="0"/>
            </a:endParaRPr>
          </a:p>
          <a:p>
            <a:pPr marL="285750" indent="-285750">
              <a:buClr>
                <a:schemeClr val="accent1"/>
              </a:buClr>
              <a:buFont typeface="Arial" panose="020B0604020202020204" pitchFamily="34" charset="0"/>
              <a:buChar char="►"/>
            </a:pPr>
            <a:r>
              <a:rPr lang="en-US" sz="1600" dirty="0" smtClean="0">
                <a:solidFill>
                  <a:schemeClr val="tx2">
                    <a:lumMod val="50000"/>
                  </a:schemeClr>
                </a:solidFill>
                <a:latin typeface="Century Gothic" panose="020B0502020202020204" pitchFamily="34" charset="0"/>
              </a:rPr>
              <a:t>The relative </a:t>
            </a:r>
            <a:r>
              <a:rPr lang="en-US" sz="1600" dirty="0" smtClean="0">
                <a:solidFill>
                  <a:schemeClr val="accent1"/>
                </a:solidFill>
                <a:latin typeface="Century Gothic" panose="020B0502020202020204" pitchFamily="34" charset="0"/>
              </a:rPr>
              <a:t>strength</a:t>
            </a:r>
            <a:r>
              <a:rPr lang="en-US" sz="1600" dirty="0" smtClean="0">
                <a:solidFill>
                  <a:schemeClr val="tx2">
                    <a:lumMod val="50000"/>
                  </a:schemeClr>
                </a:solidFill>
                <a:latin typeface="Century Gothic" panose="020B0502020202020204" pitchFamily="34" charset="0"/>
              </a:rPr>
              <a:t> of correlations between both satellites and in situ data might allow incorporation of </a:t>
            </a:r>
            <a:r>
              <a:rPr lang="en-US" sz="1600" dirty="0" smtClean="0">
                <a:solidFill>
                  <a:schemeClr val="accent1"/>
                </a:solidFill>
                <a:latin typeface="Century Gothic" panose="020B0502020202020204" pitchFamily="34" charset="0"/>
              </a:rPr>
              <a:t>both</a:t>
            </a:r>
            <a:r>
              <a:rPr lang="en-US" sz="1600" dirty="0" smtClean="0">
                <a:solidFill>
                  <a:schemeClr val="tx2">
                    <a:lumMod val="50000"/>
                  </a:schemeClr>
                </a:solidFill>
                <a:latin typeface="Century Gothic" panose="020B0502020202020204" pitchFamily="34" charset="0"/>
              </a:rPr>
              <a:t> in models to allow for </a:t>
            </a:r>
            <a:r>
              <a:rPr lang="en-US" sz="1600" dirty="0" smtClean="0">
                <a:solidFill>
                  <a:schemeClr val="accent1"/>
                </a:solidFill>
                <a:latin typeface="Century Gothic" panose="020B0502020202020204" pitchFamily="34" charset="0"/>
              </a:rPr>
              <a:t>greater</a:t>
            </a:r>
            <a:r>
              <a:rPr lang="en-US" sz="1600" dirty="0" smtClean="0">
                <a:solidFill>
                  <a:schemeClr val="tx2">
                    <a:lumMod val="50000"/>
                  </a:schemeClr>
                </a:solidFill>
                <a:latin typeface="Century Gothic" panose="020B0502020202020204" pitchFamily="34" charset="0"/>
              </a:rPr>
              <a:t> temporal </a:t>
            </a:r>
            <a:r>
              <a:rPr lang="en-US" sz="1600" dirty="0" smtClean="0">
                <a:solidFill>
                  <a:schemeClr val="tx2">
                    <a:lumMod val="50000"/>
                  </a:schemeClr>
                </a:solidFill>
                <a:latin typeface="Century Gothic" panose="020B0502020202020204" pitchFamily="34" charset="0"/>
              </a:rPr>
              <a:t>coverage</a:t>
            </a:r>
            <a:endParaRPr lang="en-US" sz="1600" dirty="0">
              <a:solidFill>
                <a:schemeClr val="tx2">
                  <a:lumMod val="50000"/>
                </a:schemeClr>
              </a:solidFill>
              <a:latin typeface="Century Gothic" panose="020B0502020202020204" pitchFamily="34" charset="0"/>
            </a:endParaRPr>
          </a:p>
          <a:p>
            <a:pPr marL="285750" indent="-285750">
              <a:buClr>
                <a:schemeClr val="accent1"/>
              </a:buClr>
              <a:buFont typeface="Arial" panose="020B0604020202020204" pitchFamily="34" charset="0"/>
              <a:buChar char="►"/>
            </a:pPr>
            <a:endParaRPr lang="en-US" sz="1600" dirty="0">
              <a:solidFill>
                <a:schemeClr val="tx2">
                  <a:lumMod val="50000"/>
                </a:schemeClr>
              </a:solidFill>
              <a:latin typeface="Century Gothic" panose="020B0502020202020204" pitchFamily="34" charset="0"/>
            </a:endParaRPr>
          </a:p>
        </p:txBody>
      </p:sp>
      <p:pic>
        <p:nvPicPr>
          <p:cNvPr id="4" name="Picture 3"/>
          <p:cNvPicPr>
            <a:picLocks noChangeAspect="1"/>
          </p:cNvPicPr>
          <p:nvPr/>
        </p:nvPicPr>
        <p:blipFill rotWithShape="1">
          <a:blip r:embed="rId3"/>
          <a:srcRect t="9823" b="14781"/>
          <a:stretch/>
        </p:blipFill>
        <p:spPr>
          <a:xfrm>
            <a:off x="0" y="2855743"/>
            <a:ext cx="9144000" cy="2257864"/>
          </a:xfrm>
          <a:prstGeom prst="rect">
            <a:avLst/>
          </a:prstGeom>
        </p:spPr>
      </p:pic>
      <p:sp>
        <p:nvSpPr>
          <p:cNvPr id="13" name="Rectangle 12"/>
          <p:cNvSpPr/>
          <p:nvPr/>
        </p:nvSpPr>
        <p:spPr>
          <a:xfrm>
            <a:off x="0" y="4848520"/>
            <a:ext cx="982961" cy="261610"/>
          </a:xfrm>
          <a:prstGeom prst="rect">
            <a:avLst/>
          </a:prstGeom>
        </p:spPr>
        <p:txBody>
          <a:bodyPr wrap="none">
            <a:spAutoFit/>
          </a:bodyPr>
          <a:lstStyle/>
          <a:p>
            <a:r>
              <a:rPr lang="en-US" sz="1100" dirty="0">
                <a:solidFill>
                  <a:schemeClr val="tx1">
                    <a:lumMod val="95000"/>
                    <a:lumOff val="5000"/>
                  </a:schemeClr>
                </a:solidFill>
                <a:latin typeface="Century Gothic" panose="020B0502020202020204" pitchFamily="34" charset="0"/>
              </a:rPr>
              <a:t>Image: </a:t>
            </a:r>
            <a:r>
              <a:rPr lang="en-US" sz="1100" dirty="0" smtClean="0">
                <a:solidFill>
                  <a:schemeClr val="tx1">
                    <a:lumMod val="95000"/>
                    <a:lumOff val="5000"/>
                  </a:schemeClr>
                </a:solidFill>
                <a:latin typeface="Century Gothic" panose="020B0502020202020204" pitchFamily="34" charset="0"/>
              </a:rPr>
              <a:t>FWS</a:t>
            </a:r>
            <a:endParaRPr lang="en-US" sz="1100" dirty="0">
              <a:solidFill>
                <a:schemeClr val="tx1">
                  <a:lumMod val="95000"/>
                  <a:lumOff val="5000"/>
                </a:schemeClr>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55992" y="297440"/>
            <a:ext cx="7059957" cy="359568"/>
          </a:xfrm>
        </p:spPr>
        <p:txBody>
          <a:bodyPr/>
          <a:lstStyle/>
          <a:p>
            <a:r>
              <a:rPr lang="en-US" dirty="0" smtClean="0"/>
              <a:t>Future Work</a:t>
            </a:r>
            <a:endParaRPr lang="en-US" dirty="0"/>
          </a:p>
        </p:txBody>
      </p:sp>
      <p:sp>
        <p:nvSpPr>
          <p:cNvPr id="8" name="Shape 173"/>
          <p:cNvSpPr txBox="1">
            <a:spLocks noGrp="1"/>
          </p:cNvSpPr>
          <p:nvPr>
            <p:ph type="body" idx="1"/>
          </p:nvPr>
        </p:nvSpPr>
        <p:spPr>
          <a:xfrm>
            <a:off x="5207412" y="1072192"/>
            <a:ext cx="3848097" cy="3857445"/>
          </a:xfrm>
          <a:prstGeom prst="rect">
            <a:avLst/>
          </a:prstGeom>
          <a:noFill/>
          <a:ln>
            <a:noFill/>
          </a:ln>
        </p:spPr>
        <p:txBody>
          <a:bodyPr lIns="68575" tIns="34275" rIns="68575" bIns="34275" anchor="t" anchorCtr="0">
            <a:noAutofit/>
          </a:bodyPr>
          <a:lstStyle/>
          <a:p>
            <a:pPr marL="273050" marR="0" lvl="0" indent="-285750" algn="l" rtl="0">
              <a:lnSpc>
                <a:spcPct val="125000"/>
              </a:lnSpc>
              <a:spcBef>
                <a:spcPts val="200"/>
              </a:spcBef>
              <a:spcAft>
                <a:spcPts val="0"/>
              </a:spcAft>
              <a:buClr>
                <a:srgbClr val="75AADB"/>
              </a:buClr>
              <a:buSzPct val="100000"/>
              <a:buFont typeface="Century Gothic" panose="020B0502020202020204" pitchFamily="34" charset="0"/>
              <a:buChar char="►"/>
            </a:pPr>
            <a:r>
              <a:rPr lang="en" sz="1800" dirty="0" smtClean="0">
                <a:solidFill>
                  <a:schemeClr val="tx2">
                    <a:lumMod val="50000"/>
                  </a:schemeClr>
                </a:solidFill>
              </a:rPr>
              <a:t>San Fransisco Bay Delta Water Resources II – Fall 2017</a:t>
            </a:r>
            <a:endParaRPr lang="en" sz="1400" dirty="0" smtClean="0">
              <a:solidFill>
                <a:schemeClr val="tx2">
                  <a:lumMod val="50000"/>
                </a:schemeClr>
              </a:solidFill>
            </a:endParaRPr>
          </a:p>
          <a:p>
            <a:pPr marL="615950" lvl="1" indent="-285750">
              <a:lnSpc>
                <a:spcPct val="125000"/>
              </a:lnSpc>
              <a:spcBef>
                <a:spcPts val="200"/>
              </a:spcBef>
              <a:buClr>
                <a:srgbClr val="75AADB"/>
              </a:buClr>
              <a:buFont typeface="Century Gothic" panose="020B0502020202020204" pitchFamily="34" charset="0"/>
              <a:buChar char="►"/>
            </a:pPr>
            <a:r>
              <a:rPr lang="en" sz="1400" dirty="0" smtClean="0">
                <a:solidFill>
                  <a:schemeClr val="tx2">
                    <a:lumMod val="50000"/>
                  </a:schemeClr>
                </a:solidFill>
              </a:rPr>
              <a:t>Evaluate water quality through the use of hyperspectral imagery (AVIRIS and PRISM)</a:t>
            </a:r>
          </a:p>
          <a:p>
            <a:pPr marL="330200" lvl="1">
              <a:lnSpc>
                <a:spcPct val="125000"/>
              </a:lnSpc>
              <a:spcBef>
                <a:spcPts val="200"/>
              </a:spcBef>
              <a:buClr>
                <a:srgbClr val="75AADB"/>
              </a:buClr>
            </a:pPr>
            <a:endParaRPr lang="en" sz="1400" dirty="0" smtClean="0">
              <a:solidFill>
                <a:schemeClr val="tx2">
                  <a:lumMod val="50000"/>
                </a:schemeClr>
              </a:solidFill>
            </a:endParaRPr>
          </a:p>
          <a:p>
            <a:pPr marL="273050" marR="0" lvl="0" indent="-285750" algn="l" rtl="0">
              <a:lnSpc>
                <a:spcPct val="125000"/>
              </a:lnSpc>
              <a:spcBef>
                <a:spcPts val="200"/>
              </a:spcBef>
              <a:spcAft>
                <a:spcPts val="0"/>
              </a:spcAft>
              <a:buClr>
                <a:srgbClr val="75AADB"/>
              </a:buClr>
              <a:buSzPct val="100000"/>
              <a:buFont typeface="Century Gothic" panose="020B0502020202020204" pitchFamily="34" charset="0"/>
              <a:buChar char="►"/>
            </a:pPr>
            <a:r>
              <a:rPr lang="en" sz="1800" dirty="0" smtClean="0">
                <a:solidFill>
                  <a:schemeClr val="tx2">
                    <a:lumMod val="50000"/>
                  </a:schemeClr>
                </a:solidFill>
              </a:rPr>
              <a:t>San Fransisco Bay Delta Water Resources III – Spring 2018</a:t>
            </a:r>
          </a:p>
          <a:p>
            <a:pPr marL="615950" lvl="1" indent="-285750">
              <a:lnSpc>
                <a:spcPct val="125000"/>
              </a:lnSpc>
              <a:spcBef>
                <a:spcPts val="200"/>
              </a:spcBef>
              <a:buClr>
                <a:srgbClr val="75AADB"/>
              </a:buClr>
              <a:buFont typeface="Century Gothic" panose="020B0502020202020204" pitchFamily="34" charset="0"/>
              <a:buChar char="►"/>
            </a:pPr>
            <a:r>
              <a:rPr lang="en" sz="1400" dirty="0" smtClean="0">
                <a:solidFill>
                  <a:schemeClr val="tx2">
                    <a:lumMod val="50000"/>
                  </a:schemeClr>
                </a:solidFill>
              </a:rPr>
              <a:t>Evaluate the benefits of hyperspectral vs. multispectral for water quality monitoring</a:t>
            </a:r>
          </a:p>
          <a:p>
            <a:pPr marR="0" lvl="0" algn="l" rtl="0">
              <a:lnSpc>
                <a:spcPct val="125000"/>
              </a:lnSpc>
              <a:spcBef>
                <a:spcPts val="200"/>
              </a:spcBef>
              <a:spcAft>
                <a:spcPts val="0"/>
              </a:spcAft>
              <a:buClr>
                <a:srgbClr val="75AADB"/>
              </a:buClr>
              <a:buSzPct val="100000"/>
            </a:pPr>
            <a:r>
              <a:rPr lang="en" sz="1800" dirty="0">
                <a:solidFill>
                  <a:schemeClr val="tx2">
                    <a:lumMod val="50000"/>
                  </a:schemeClr>
                </a:solidFill>
              </a:rPr>
              <a:t>	</a:t>
            </a:r>
            <a:endParaRPr lang="en" sz="1800" dirty="0" smtClean="0">
              <a:solidFill>
                <a:schemeClr val="tx2">
                  <a:lumMod val="50000"/>
                </a:schemeClr>
              </a:solidFill>
            </a:endParaRPr>
          </a:p>
        </p:txBody>
      </p:sp>
      <p:pic>
        <p:nvPicPr>
          <p:cNvPr id="9" name="Picture 8"/>
          <p:cNvPicPr>
            <a:picLocks noChangeAspect="1"/>
          </p:cNvPicPr>
          <p:nvPr/>
        </p:nvPicPr>
        <p:blipFill>
          <a:blip r:embed="rId3"/>
          <a:stretch>
            <a:fillRect/>
          </a:stretch>
        </p:blipFill>
        <p:spPr>
          <a:xfrm>
            <a:off x="154256" y="965129"/>
            <a:ext cx="4988262" cy="3741196"/>
          </a:xfrm>
          <a:prstGeom prst="rect">
            <a:avLst/>
          </a:prstGeom>
        </p:spPr>
      </p:pic>
      <p:sp>
        <p:nvSpPr>
          <p:cNvPr id="10" name="TextBox 9"/>
          <p:cNvSpPr txBox="1"/>
          <p:nvPr/>
        </p:nvSpPr>
        <p:spPr>
          <a:xfrm>
            <a:off x="0" y="4881890"/>
            <a:ext cx="1417376" cy="261610"/>
          </a:xfrm>
          <a:prstGeom prst="rect">
            <a:avLst/>
          </a:prstGeom>
          <a:noFill/>
        </p:spPr>
        <p:txBody>
          <a:bodyPr wrap="none" rtlCol="0">
            <a:spAutoFit/>
          </a:bodyPr>
          <a:lstStyle/>
          <a:p>
            <a:r>
              <a:rPr lang="en-US" sz="1100" dirty="0" smtClean="0">
                <a:solidFill>
                  <a:schemeClr val="tx2">
                    <a:lumMod val="50000"/>
                  </a:schemeClr>
                </a:solidFill>
                <a:latin typeface="Century Gothic" panose="020B0502020202020204" pitchFamily="34" charset="0"/>
              </a:rPr>
              <a:t>Image: Wikimedia</a:t>
            </a:r>
            <a:endParaRPr lang="en-US" sz="1100" dirty="0">
              <a:solidFill>
                <a:schemeClr val="tx2">
                  <a:lumMod val="50000"/>
                </a:schemeClr>
              </a:solidFill>
              <a:latin typeface="Century Gothic" panose="020B0502020202020204" pitchFamily="34" charset="0"/>
            </a:endParaRPr>
          </a:p>
        </p:txBody>
      </p:sp>
    </p:spTree>
    <p:extLst>
      <p:ext uri="{BB962C8B-B14F-4D97-AF65-F5344CB8AC3E}">
        <p14:creationId xmlns:p14="http://schemas.microsoft.com/office/powerpoint/2010/main" val="19716905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5" name="Picture 4"/>
          <p:cNvPicPr>
            <a:picLocks noChangeAspect="1"/>
          </p:cNvPicPr>
          <p:nvPr/>
        </p:nvPicPr>
        <p:blipFill rotWithShape="1">
          <a:blip r:embed="rId3"/>
          <a:srcRect t="20277" b="47007"/>
          <a:stretch/>
        </p:blipFill>
        <p:spPr>
          <a:xfrm>
            <a:off x="0" y="2843765"/>
            <a:ext cx="9144000" cy="1994039"/>
          </a:xfrm>
          <a:prstGeom prst="rect">
            <a:avLst/>
          </a:prstGeom>
        </p:spPr>
      </p:pic>
      <p:sp>
        <p:nvSpPr>
          <p:cNvPr id="219" name="Shape 219"/>
          <p:cNvSpPr txBox="1">
            <a:spLocks noGrp="1"/>
          </p:cNvSpPr>
          <p:nvPr>
            <p:ph type="title"/>
          </p:nvPr>
        </p:nvSpPr>
        <p:spPr>
          <a:xfrm>
            <a:off x="750093" y="283367"/>
            <a:ext cx="7059957" cy="359568"/>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rgbClr val="75AADB"/>
              </a:buClr>
              <a:buSzPct val="25000"/>
              <a:buFont typeface="Century Gothic"/>
              <a:buNone/>
            </a:pPr>
            <a:r>
              <a:rPr lang="en" sz="3200" b="0" i="0" u="none" strike="noStrike" cap="none">
                <a:solidFill>
                  <a:srgbClr val="75AADB"/>
                </a:solidFill>
                <a:latin typeface="Century Gothic"/>
                <a:ea typeface="Century Gothic"/>
                <a:cs typeface="Century Gothic"/>
                <a:sym typeface="Century Gothic"/>
              </a:rPr>
              <a:t>Acknowledgements</a:t>
            </a:r>
          </a:p>
        </p:txBody>
      </p:sp>
      <p:sp>
        <p:nvSpPr>
          <p:cNvPr id="220" name="Shape 220"/>
          <p:cNvSpPr txBox="1">
            <a:spLocks noGrp="1"/>
          </p:cNvSpPr>
          <p:nvPr>
            <p:ph type="body" idx="1"/>
          </p:nvPr>
        </p:nvSpPr>
        <p:spPr>
          <a:xfrm>
            <a:off x="493909" y="780911"/>
            <a:ext cx="8002669" cy="2442850"/>
          </a:xfrm>
          <a:prstGeom prst="rect">
            <a:avLst/>
          </a:prstGeom>
          <a:noFill/>
          <a:ln>
            <a:noFill/>
          </a:ln>
        </p:spPr>
        <p:txBody>
          <a:bodyPr lIns="68575" tIns="34275" rIns="68575" bIns="34275" anchor="t" anchorCtr="0">
            <a:noAutofit/>
          </a:bodyPr>
          <a:lstStyle/>
          <a:p>
            <a:pPr marL="0" marR="0" lvl="0" indent="0" algn="l" rtl="0">
              <a:lnSpc>
                <a:spcPct val="90000"/>
              </a:lnSpc>
              <a:spcBef>
                <a:spcPts val="0"/>
              </a:spcBef>
              <a:buClr>
                <a:srgbClr val="3F3F3F"/>
              </a:buClr>
              <a:buSzPct val="25000"/>
              <a:buFont typeface="Arial"/>
              <a:buNone/>
            </a:pPr>
            <a:r>
              <a:rPr lang="en" sz="1600" dirty="0">
                <a:solidFill>
                  <a:schemeClr val="tx2">
                    <a:lumMod val="50000"/>
                  </a:schemeClr>
                </a:solidFill>
              </a:rPr>
              <a:t>We’d like to thank our partners at the MWD - David Fullerton, Russ Ryan, and Sean Acuna - for their input and guidance</a:t>
            </a:r>
            <a:r>
              <a:rPr lang="en" sz="1600" dirty="0" smtClean="0">
                <a:solidFill>
                  <a:schemeClr val="tx2">
                    <a:lumMod val="50000"/>
                  </a:schemeClr>
                </a:solidFill>
              </a:rPr>
              <a:t>. We’d also like to thank Amye Osti and David Osti from 34 North, and Michael McWilliams of Anchor QEA. </a:t>
            </a:r>
            <a:endParaRPr lang="en" sz="1600" dirty="0">
              <a:solidFill>
                <a:schemeClr val="tx2">
                  <a:lumMod val="50000"/>
                </a:schemeClr>
              </a:solidFill>
            </a:endParaRPr>
          </a:p>
          <a:p>
            <a:pPr marL="0" marR="0" lvl="0" indent="0" algn="l" rtl="0">
              <a:lnSpc>
                <a:spcPct val="90000"/>
              </a:lnSpc>
              <a:spcBef>
                <a:spcPts val="0"/>
              </a:spcBef>
              <a:buClr>
                <a:srgbClr val="3F3F3F"/>
              </a:buClr>
              <a:buSzPct val="25000"/>
              <a:buFont typeface="Arial"/>
              <a:buNone/>
            </a:pPr>
            <a:endParaRPr sz="1600" dirty="0">
              <a:solidFill>
                <a:schemeClr val="tx2">
                  <a:lumMod val="50000"/>
                </a:schemeClr>
              </a:solidFill>
            </a:endParaRPr>
          </a:p>
          <a:p>
            <a:pPr marL="0" marR="0" lvl="0" indent="0" algn="l" rtl="0">
              <a:lnSpc>
                <a:spcPct val="90000"/>
              </a:lnSpc>
              <a:spcBef>
                <a:spcPts val="0"/>
              </a:spcBef>
              <a:buClr>
                <a:srgbClr val="3F3F3F"/>
              </a:buClr>
              <a:buSzPct val="25000"/>
              <a:buFont typeface="Arial"/>
              <a:buNone/>
            </a:pPr>
            <a:r>
              <a:rPr lang="en" sz="1600" dirty="0">
                <a:solidFill>
                  <a:schemeClr val="tx2">
                    <a:lumMod val="50000"/>
                  </a:schemeClr>
                </a:solidFill>
              </a:rPr>
              <a:t>We’d like to thank our science advisors - Michelle Gierach and Christine Lee - for their continued support and encouragement throughout the term.</a:t>
            </a:r>
          </a:p>
          <a:p>
            <a:pPr marL="0" marR="0" lvl="0" indent="0" algn="l" rtl="0">
              <a:lnSpc>
                <a:spcPct val="90000"/>
              </a:lnSpc>
              <a:spcBef>
                <a:spcPts val="0"/>
              </a:spcBef>
              <a:buClr>
                <a:srgbClr val="3F3F3F"/>
              </a:buClr>
              <a:buSzPct val="25000"/>
              <a:buFont typeface="Arial"/>
              <a:buNone/>
            </a:pPr>
            <a:endParaRPr sz="1600" dirty="0">
              <a:solidFill>
                <a:schemeClr val="tx2">
                  <a:lumMod val="50000"/>
                </a:schemeClr>
              </a:solidFill>
            </a:endParaRPr>
          </a:p>
          <a:p>
            <a:pPr marL="0" marR="0" lvl="0" indent="0" algn="l" rtl="0">
              <a:lnSpc>
                <a:spcPct val="90000"/>
              </a:lnSpc>
              <a:spcBef>
                <a:spcPts val="0"/>
              </a:spcBef>
              <a:buClr>
                <a:srgbClr val="3F3F3F"/>
              </a:buClr>
              <a:buSzPct val="25000"/>
              <a:buFont typeface="Arial"/>
              <a:buNone/>
            </a:pPr>
            <a:r>
              <a:rPr lang="en" sz="1600" dirty="0">
                <a:solidFill>
                  <a:schemeClr val="tx2">
                    <a:lumMod val="50000"/>
                  </a:schemeClr>
                </a:solidFill>
              </a:rPr>
              <a:t>We’d like to thank Ben Holt &amp; the whole Summer DEVELOP team for the opportunity and the completion of a great term!</a:t>
            </a:r>
          </a:p>
        </p:txBody>
      </p:sp>
      <p:sp>
        <p:nvSpPr>
          <p:cNvPr id="6" name="Rectangle 5"/>
          <p:cNvSpPr/>
          <p:nvPr/>
        </p:nvSpPr>
        <p:spPr>
          <a:xfrm>
            <a:off x="-31160" y="4576194"/>
            <a:ext cx="2818400" cy="261610"/>
          </a:xfrm>
          <a:prstGeom prst="rect">
            <a:avLst/>
          </a:prstGeom>
        </p:spPr>
        <p:txBody>
          <a:bodyPr wrap="none">
            <a:spAutoFit/>
          </a:bodyPr>
          <a:lstStyle/>
          <a:p>
            <a:r>
              <a:rPr lang="en-US" sz="1100" dirty="0">
                <a:solidFill>
                  <a:schemeClr val="tx1">
                    <a:lumMod val="95000"/>
                    <a:lumOff val="5000"/>
                  </a:schemeClr>
                </a:solidFill>
                <a:latin typeface="Century Gothic" panose="020B0502020202020204" pitchFamily="34" charset="0"/>
              </a:rPr>
              <a:t>Image: Oregon Environmental Council</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a:off x="750093" y="273842"/>
            <a:ext cx="7059957" cy="359568"/>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rgbClr val="75AADB"/>
              </a:buClr>
              <a:buSzPct val="25000"/>
              <a:buFont typeface="Century Gothic"/>
              <a:buNone/>
            </a:pPr>
            <a:r>
              <a:rPr lang="en"/>
              <a:t>Overview</a:t>
            </a:r>
          </a:p>
        </p:txBody>
      </p:sp>
      <p:pic>
        <p:nvPicPr>
          <p:cNvPr id="2" name="Picture 1"/>
          <p:cNvPicPr>
            <a:picLocks noChangeAspect="1"/>
          </p:cNvPicPr>
          <p:nvPr/>
        </p:nvPicPr>
        <p:blipFill>
          <a:blip r:embed="rId3"/>
          <a:stretch>
            <a:fillRect/>
          </a:stretch>
        </p:blipFill>
        <p:spPr>
          <a:xfrm>
            <a:off x="190382" y="958896"/>
            <a:ext cx="4932948" cy="3699710"/>
          </a:xfrm>
          <a:prstGeom prst="rect">
            <a:avLst/>
          </a:prstGeom>
        </p:spPr>
      </p:pic>
      <p:sp>
        <p:nvSpPr>
          <p:cNvPr id="7" name="Shape 145"/>
          <p:cNvSpPr txBox="1">
            <a:spLocks/>
          </p:cNvSpPr>
          <p:nvPr/>
        </p:nvSpPr>
        <p:spPr>
          <a:xfrm>
            <a:off x="5357094" y="993914"/>
            <a:ext cx="3094500" cy="417678"/>
          </a:xfrm>
          <a:prstGeom prst="rect">
            <a:avLst/>
          </a:prstGeom>
          <a:noFill/>
          <a:ln>
            <a:noFill/>
          </a:ln>
        </p:spPr>
        <p:txBody>
          <a:bodyPr lIns="68575" tIns="34275" rIns="68575" bIns="34275" anchor="t" anchorCtr="0">
            <a:noAutofit/>
          </a:bodyPr>
          <a:lstStyle>
            <a:defPPr marR="0" lvl="0" algn="l" rtl="0">
              <a:lnSpc>
                <a:spcPct val="100000"/>
              </a:lnSpc>
              <a:spcBef>
                <a:spcPts val="0"/>
              </a:spcBef>
              <a:spcAft>
                <a:spcPts val="0"/>
              </a:spcAft>
            </a:defPPr>
            <a:lvl1pPr marL="0" marR="0" lvl="0" indent="0" algn="l" rtl="0">
              <a:lnSpc>
                <a:spcPct val="90000"/>
              </a:lnSpc>
              <a:spcBef>
                <a:spcPts val="800"/>
              </a:spcBef>
              <a:spcAft>
                <a:spcPts val="0"/>
              </a:spcAft>
              <a:buClr>
                <a:srgbClr val="3F3F3F"/>
              </a:buClr>
              <a:buSzPct val="100000"/>
              <a:buFont typeface="Arial"/>
              <a:buNone/>
              <a:defRPr sz="1500" b="0" i="0" u="none" strike="noStrike" cap="none">
                <a:solidFill>
                  <a:srgbClr val="3F3F3F"/>
                </a:solidFill>
                <a:latin typeface="Century Gothic"/>
                <a:ea typeface="Century Gothic"/>
                <a:cs typeface="Century Gothic"/>
                <a:sym typeface="Century Gothic"/>
              </a:defRPr>
            </a:lvl1pPr>
            <a:lvl2pPr marL="342900" marR="0" lvl="1" indent="0" algn="l" rtl="0">
              <a:lnSpc>
                <a:spcPct val="90000"/>
              </a:lnSpc>
              <a:spcBef>
                <a:spcPts val="400"/>
              </a:spcBef>
              <a:spcAft>
                <a:spcPts val="0"/>
              </a:spcAft>
              <a:buClr>
                <a:schemeClr val="dk1"/>
              </a:buClr>
              <a:buSzPct val="100000"/>
              <a:buFont typeface="Arial"/>
              <a:buNone/>
              <a:defRPr sz="1100" b="0" i="0" u="none" strike="noStrike" cap="none">
                <a:solidFill>
                  <a:schemeClr val="dk1"/>
                </a:solidFill>
                <a:latin typeface="Century Gothic"/>
                <a:ea typeface="Century Gothic"/>
                <a:cs typeface="Century Gothic"/>
                <a:sym typeface="Century Gothic"/>
              </a:defRPr>
            </a:lvl2pPr>
            <a:lvl3pPr marL="685800" marR="0" lvl="2" indent="0" algn="l" rtl="0">
              <a:lnSpc>
                <a:spcPct val="90000"/>
              </a:lnSpc>
              <a:spcBef>
                <a:spcPts val="400"/>
              </a:spcBef>
              <a:spcAft>
                <a:spcPts val="0"/>
              </a:spcAft>
              <a:buClr>
                <a:schemeClr val="dk1"/>
              </a:buClr>
              <a:buSzPct val="100000"/>
              <a:buFont typeface="Arial"/>
              <a:buNone/>
              <a:defRPr sz="900" b="0" i="0" u="none" strike="noStrike" cap="none">
                <a:solidFill>
                  <a:schemeClr val="dk1"/>
                </a:solidFill>
                <a:latin typeface="Century Gothic"/>
                <a:ea typeface="Century Gothic"/>
                <a:cs typeface="Century Gothic"/>
                <a:sym typeface="Century Gothic"/>
              </a:defRPr>
            </a:lvl3pPr>
            <a:lvl4pPr marL="1028700" marR="0" lvl="3"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4pPr>
            <a:lvl5pPr marL="1371600" marR="0" lvl="4"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5pPr>
            <a:lvl6pPr marL="1714500" marR="0" lvl="5"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6pPr>
            <a:lvl7pPr marL="2057400" marR="0" lvl="6"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7pPr>
            <a:lvl8pPr marL="2400300" marR="0" lvl="7"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8pPr>
            <a:lvl9pPr marL="2743200" marR="0" lvl="8"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9pPr>
          </a:lstStyle>
          <a:p>
            <a:pPr marL="273050" indent="-285750">
              <a:spcBef>
                <a:spcPts val="200"/>
              </a:spcBef>
              <a:buClr>
                <a:schemeClr val="accent1"/>
              </a:buClr>
              <a:buFont typeface="Century Gothic" panose="020B0502020202020204" pitchFamily="34" charset="0"/>
              <a:buChar char="►"/>
            </a:pPr>
            <a:r>
              <a:rPr lang="en-US" sz="1800" dirty="0" smtClean="0">
                <a:solidFill>
                  <a:srgbClr val="757070"/>
                </a:solidFill>
              </a:rPr>
              <a:t>Community Concerns</a:t>
            </a:r>
          </a:p>
          <a:p>
            <a:pPr marL="285750" indent="-285750">
              <a:spcBef>
                <a:spcPts val="200"/>
              </a:spcBef>
              <a:buClr>
                <a:schemeClr val="accent1"/>
              </a:buClr>
              <a:buFont typeface="Century Gothic" panose="020B0502020202020204" pitchFamily="34" charset="0"/>
              <a:buChar char="►"/>
            </a:pPr>
            <a:endParaRPr lang="en-US" sz="1800" dirty="0" smtClean="0">
              <a:solidFill>
                <a:srgbClr val="757070"/>
              </a:solidFill>
            </a:endParaRPr>
          </a:p>
        </p:txBody>
      </p:sp>
      <p:sp>
        <p:nvSpPr>
          <p:cNvPr id="8" name="Shape 145"/>
          <p:cNvSpPr txBox="1">
            <a:spLocks/>
          </p:cNvSpPr>
          <p:nvPr/>
        </p:nvSpPr>
        <p:spPr>
          <a:xfrm>
            <a:off x="5357094" y="1508360"/>
            <a:ext cx="3094500" cy="409028"/>
          </a:xfrm>
          <a:prstGeom prst="rect">
            <a:avLst/>
          </a:prstGeom>
          <a:noFill/>
          <a:ln>
            <a:noFill/>
          </a:ln>
        </p:spPr>
        <p:txBody>
          <a:bodyPr lIns="68575" tIns="34275" rIns="68575" bIns="34275" anchor="t" anchorCtr="0">
            <a:noAutofit/>
          </a:bodyPr>
          <a:lstStyle>
            <a:defPPr marR="0" lvl="0" algn="l" rtl="0">
              <a:lnSpc>
                <a:spcPct val="100000"/>
              </a:lnSpc>
              <a:spcBef>
                <a:spcPts val="0"/>
              </a:spcBef>
              <a:spcAft>
                <a:spcPts val="0"/>
              </a:spcAft>
            </a:defPPr>
            <a:lvl1pPr marL="0" marR="0" lvl="0" indent="0" algn="l" rtl="0">
              <a:lnSpc>
                <a:spcPct val="90000"/>
              </a:lnSpc>
              <a:spcBef>
                <a:spcPts val="800"/>
              </a:spcBef>
              <a:spcAft>
                <a:spcPts val="0"/>
              </a:spcAft>
              <a:buClr>
                <a:srgbClr val="3F3F3F"/>
              </a:buClr>
              <a:buSzPct val="100000"/>
              <a:buFont typeface="Arial"/>
              <a:buNone/>
              <a:defRPr sz="1500" b="0" i="0" u="none" strike="noStrike" cap="none">
                <a:solidFill>
                  <a:srgbClr val="3F3F3F"/>
                </a:solidFill>
                <a:latin typeface="Century Gothic"/>
                <a:ea typeface="Century Gothic"/>
                <a:cs typeface="Century Gothic"/>
                <a:sym typeface="Century Gothic"/>
              </a:defRPr>
            </a:lvl1pPr>
            <a:lvl2pPr marL="342900" marR="0" lvl="1" indent="0" algn="l" rtl="0">
              <a:lnSpc>
                <a:spcPct val="90000"/>
              </a:lnSpc>
              <a:spcBef>
                <a:spcPts val="400"/>
              </a:spcBef>
              <a:spcAft>
                <a:spcPts val="0"/>
              </a:spcAft>
              <a:buClr>
                <a:schemeClr val="dk1"/>
              </a:buClr>
              <a:buSzPct val="100000"/>
              <a:buFont typeface="Arial"/>
              <a:buNone/>
              <a:defRPr sz="1100" b="0" i="0" u="none" strike="noStrike" cap="none">
                <a:solidFill>
                  <a:schemeClr val="dk1"/>
                </a:solidFill>
                <a:latin typeface="Century Gothic"/>
                <a:ea typeface="Century Gothic"/>
                <a:cs typeface="Century Gothic"/>
                <a:sym typeface="Century Gothic"/>
              </a:defRPr>
            </a:lvl2pPr>
            <a:lvl3pPr marL="685800" marR="0" lvl="2" indent="0" algn="l" rtl="0">
              <a:lnSpc>
                <a:spcPct val="90000"/>
              </a:lnSpc>
              <a:spcBef>
                <a:spcPts val="400"/>
              </a:spcBef>
              <a:spcAft>
                <a:spcPts val="0"/>
              </a:spcAft>
              <a:buClr>
                <a:schemeClr val="dk1"/>
              </a:buClr>
              <a:buSzPct val="100000"/>
              <a:buFont typeface="Arial"/>
              <a:buNone/>
              <a:defRPr sz="900" b="0" i="0" u="none" strike="noStrike" cap="none">
                <a:solidFill>
                  <a:schemeClr val="dk1"/>
                </a:solidFill>
                <a:latin typeface="Century Gothic"/>
                <a:ea typeface="Century Gothic"/>
                <a:cs typeface="Century Gothic"/>
                <a:sym typeface="Century Gothic"/>
              </a:defRPr>
            </a:lvl3pPr>
            <a:lvl4pPr marL="1028700" marR="0" lvl="3"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4pPr>
            <a:lvl5pPr marL="1371600" marR="0" lvl="4"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5pPr>
            <a:lvl6pPr marL="1714500" marR="0" lvl="5"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6pPr>
            <a:lvl7pPr marL="2057400" marR="0" lvl="6"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7pPr>
            <a:lvl8pPr marL="2400300" marR="0" lvl="7"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8pPr>
            <a:lvl9pPr marL="2743200" marR="0" lvl="8"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9pPr>
          </a:lstStyle>
          <a:p>
            <a:pPr marL="285750" indent="-285750">
              <a:spcBef>
                <a:spcPts val="200"/>
              </a:spcBef>
              <a:buClr>
                <a:schemeClr val="accent1"/>
              </a:buClr>
              <a:buFont typeface="Century Gothic" panose="020B0502020202020204" pitchFamily="34" charset="0"/>
              <a:buChar char="►"/>
            </a:pPr>
            <a:r>
              <a:rPr lang="en-US" sz="1800" dirty="0" smtClean="0">
                <a:solidFill>
                  <a:srgbClr val="757070"/>
                </a:solidFill>
              </a:rPr>
              <a:t>Partners</a:t>
            </a:r>
          </a:p>
        </p:txBody>
      </p:sp>
      <p:sp>
        <p:nvSpPr>
          <p:cNvPr id="9" name="Shape 145"/>
          <p:cNvSpPr txBox="1">
            <a:spLocks/>
          </p:cNvSpPr>
          <p:nvPr/>
        </p:nvSpPr>
        <p:spPr>
          <a:xfrm>
            <a:off x="5357094" y="2016445"/>
            <a:ext cx="3094500" cy="365287"/>
          </a:xfrm>
          <a:prstGeom prst="rect">
            <a:avLst/>
          </a:prstGeom>
          <a:noFill/>
          <a:ln>
            <a:noFill/>
          </a:ln>
        </p:spPr>
        <p:txBody>
          <a:bodyPr lIns="68575" tIns="34275" rIns="68575" bIns="34275" anchor="t" anchorCtr="0">
            <a:noAutofit/>
          </a:bodyPr>
          <a:lstStyle>
            <a:defPPr marR="0" lvl="0" algn="l" rtl="0">
              <a:lnSpc>
                <a:spcPct val="100000"/>
              </a:lnSpc>
              <a:spcBef>
                <a:spcPts val="0"/>
              </a:spcBef>
              <a:spcAft>
                <a:spcPts val="0"/>
              </a:spcAft>
            </a:defPPr>
            <a:lvl1pPr marL="0" marR="0" lvl="0" indent="0" algn="l" rtl="0">
              <a:lnSpc>
                <a:spcPct val="90000"/>
              </a:lnSpc>
              <a:spcBef>
                <a:spcPts val="800"/>
              </a:spcBef>
              <a:spcAft>
                <a:spcPts val="0"/>
              </a:spcAft>
              <a:buClr>
                <a:srgbClr val="3F3F3F"/>
              </a:buClr>
              <a:buSzPct val="100000"/>
              <a:buFont typeface="Arial"/>
              <a:buNone/>
              <a:defRPr sz="1500" b="0" i="0" u="none" strike="noStrike" cap="none">
                <a:solidFill>
                  <a:srgbClr val="3F3F3F"/>
                </a:solidFill>
                <a:latin typeface="Century Gothic"/>
                <a:ea typeface="Century Gothic"/>
                <a:cs typeface="Century Gothic"/>
                <a:sym typeface="Century Gothic"/>
              </a:defRPr>
            </a:lvl1pPr>
            <a:lvl2pPr marL="342900" marR="0" lvl="1" indent="0" algn="l" rtl="0">
              <a:lnSpc>
                <a:spcPct val="90000"/>
              </a:lnSpc>
              <a:spcBef>
                <a:spcPts val="400"/>
              </a:spcBef>
              <a:spcAft>
                <a:spcPts val="0"/>
              </a:spcAft>
              <a:buClr>
                <a:schemeClr val="dk1"/>
              </a:buClr>
              <a:buSzPct val="100000"/>
              <a:buFont typeface="Arial"/>
              <a:buNone/>
              <a:defRPr sz="1100" b="0" i="0" u="none" strike="noStrike" cap="none">
                <a:solidFill>
                  <a:schemeClr val="dk1"/>
                </a:solidFill>
                <a:latin typeface="Century Gothic"/>
                <a:ea typeface="Century Gothic"/>
                <a:cs typeface="Century Gothic"/>
                <a:sym typeface="Century Gothic"/>
              </a:defRPr>
            </a:lvl2pPr>
            <a:lvl3pPr marL="685800" marR="0" lvl="2" indent="0" algn="l" rtl="0">
              <a:lnSpc>
                <a:spcPct val="90000"/>
              </a:lnSpc>
              <a:spcBef>
                <a:spcPts val="400"/>
              </a:spcBef>
              <a:spcAft>
                <a:spcPts val="0"/>
              </a:spcAft>
              <a:buClr>
                <a:schemeClr val="dk1"/>
              </a:buClr>
              <a:buSzPct val="100000"/>
              <a:buFont typeface="Arial"/>
              <a:buNone/>
              <a:defRPr sz="900" b="0" i="0" u="none" strike="noStrike" cap="none">
                <a:solidFill>
                  <a:schemeClr val="dk1"/>
                </a:solidFill>
                <a:latin typeface="Century Gothic"/>
                <a:ea typeface="Century Gothic"/>
                <a:cs typeface="Century Gothic"/>
                <a:sym typeface="Century Gothic"/>
              </a:defRPr>
            </a:lvl3pPr>
            <a:lvl4pPr marL="1028700" marR="0" lvl="3"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4pPr>
            <a:lvl5pPr marL="1371600" marR="0" lvl="4"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5pPr>
            <a:lvl6pPr marL="1714500" marR="0" lvl="5"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6pPr>
            <a:lvl7pPr marL="2057400" marR="0" lvl="6"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7pPr>
            <a:lvl8pPr marL="2400300" marR="0" lvl="7"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8pPr>
            <a:lvl9pPr marL="2743200" marR="0" lvl="8"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9pPr>
          </a:lstStyle>
          <a:p>
            <a:pPr marL="285750" indent="-285750">
              <a:spcBef>
                <a:spcPts val="200"/>
              </a:spcBef>
              <a:buClr>
                <a:schemeClr val="accent1"/>
              </a:buClr>
              <a:buFont typeface="Century Gothic" panose="020B0502020202020204" pitchFamily="34" charset="0"/>
              <a:buChar char="►"/>
            </a:pPr>
            <a:r>
              <a:rPr lang="en-US" sz="1800" dirty="0" smtClean="0">
                <a:solidFill>
                  <a:srgbClr val="757070"/>
                </a:solidFill>
              </a:rPr>
              <a:t>Objectives</a:t>
            </a:r>
          </a:p>
          <a:p>
            <a:pPr>
              <a:spcBef>
                <a:spcPts val="200"/>
              </a:spcBef>
              <a:buClr>
                <a:schemeClr val="accent1"/>
              </a:buClr>
            </a:pPr>
            <a:endParaRPr lang="en-US" sz="1800" dirty="0" smtClean="0">
              <a:solidFill>
                <a:srgbClr val="757070"/>
              </a:solidFill>
            </a:endParaRPr>
          </a:p>
        </p:txBody>
      </p:sp>
      <p:sp>
        <p:nvSpPr>
          <p:cNvPr id="10" name="Shape 145"/>
          <p:cNvSpPr txBox="1">
            <a:spLocks/>
          </p:cNvSpPr>
          <p:nvPr/>
        </p:nvSpPr>
        <p:spPr>
          <a:xfrm>
            <a:off x="5357094" y="2592082"/>
            <a:ext cx="3094500" cy="365287"/>
          </a:xfrm>
          <a:prstGeom prst="rect">
            <a:avLst/>
          </a:prstGeom>
          <a:noFill/>
          <a:ln>
            <a:noFill/>
          </a:ln>
        </p:spPr>
        <p:txBody>
          <a:bodyPr lIns="68575" tIns="34275" rIns="68575" bIns="34275" anchor="t" anchorCtr="0">
            <a:noAutofit/>
          </a:bodyPr>
          <a:lstStyle>
            <a:defPPr marR="0" lvl="0" algn="l" rtl="0">
              <a:lnSpc>
                <a:spcPct val="100000"/>
              </a:lnSpc>
              <a:spcBef>
                <a:spcPts val="0"/>
              </a:spcBef>
              <a:spcAft>
                <a:spcPts val="0"/>
              </a:spcAft>
            </a:defPPr>
            <a:lvl1pPr marL="0" marR="0" lvl="0" indent="0" algn="l" rtl="0">
              <a:lnSpc>
                <a:spcPct val="90000"/>
              </a:lnSpc>
              <a:spcBef>
                <a:spcPts val="800"/>
              </a:spcBef>
              <a:spcAft>
                <a:spcPts val="0"/>
              </a:spcAft>
              <a:buClr>
                <a:srgbClr val="3F3F3F"/>
              </a:buClr>
              <a:buSzPct val="100000"/>
              <a:buFont typeface="Arial"/>
              <a:buNone/>
              <a:defRPr sz="1500" b="0" i="0" u="none" strike="noStrike" cap="none">
                <a:solidFill>
                  <a:srgbClr val="3F3F3F"/>
                </a:solidFill>
                <a:latin typeface="Century Gothic"/>
                <a:ea typeface="Century Gothic"/>
                <a:cs typeface="Century Gothic"/>
                <a:sym typeface="Century Gothic"/>
              </a:defRPr>
            </a:lvl1pPr>
            <a:lvl2pPr marL="342900" marR="0" lvl="1" indent="0" algn="l" rtl="0">
              <a:lnSpc>
                <a:spcPct val="90000"/>
              </a:lnSpc>
              <a:spcBef>
                <a:spcPts val="400"/>
              </a:spcBef>
              <a:spcAft>
                <a:spcPts val="0"/>
              </a:spcAft>
              <a:buClr>
                <a:schemeClr val="dk1"/>
              </a:buClr>
              <a:buSzPct val="100000"/>
              <a:buFont typeface="Arial"/>
              <a:buNone/>
              <a:defRPr sz="1100" b="0" i="0" u="none" strike="noStrike" cap="none">
                <a:solidFill>
                  <a:schemeClr val="dk1"/>
                </a:solidFill>
                <a:latin typeface="Century Gothic"/>
                <a:ea typeface="Century Gothic"/>
                <a:cs typeface="Century Gothic"/>
                <a:sym typeface="Century Gothic"/>
              </a:defRPr>
            </a:lvl2pPr>
            <a:lvl3pPr marL="685800" marR="0" lvl="2" indent="0" algn="l" rtl="0">
              <a:lnSpc>
                <a:spcPct val="90000"/>
              </a:lnSpc>
              <a:spcBef>
                <a:spcPts val="400"/>
              </a:spcBef>
              <a:spcAft>
                <a:spcPts val="0"/>
              </a:spcAft>
              <a:buClr>
                <a:schemeClr val="dk1"/>
              </a:buClr>
              <a:buSzPct val="100000"/>
              <a:buFont typeface="Arial"/>
              <a:buNone/>
              <a:defRPr sz="900" b="0" i="0" u="none" strike="noStrike" cap="none">
                <a:solidFill>
                  <a:schemeClr val="dk1"/>
                </a:solidFill>
                <a:latin typeface="Century Gothic"/>
                <a:ea typeface="Century Gothic"/>
                <a:cs typeface="Century Gothic"/>
                <a:sym typeface="Century Gothic"/>
              </a:defRPr>
            </a:lvl3pPr>
            <a:lvl4pPr marL="1028700" marR="0" lvl="3"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4pPr>
            <a:lvl5pPr marL="1371600" marR="0" lvl="4"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5pPr>
            <a:lvl6pPr marL="1714500" marR="0" lvl="5"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6pPr>
            <a:lvl7pPr marL="2057400" marR="0" lvl="6"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7pPr>
            <a:lvl8pPr marL="2400300" marR="0" lvl="7"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8pPr>
            <a:lvl9pPr marL="2743200" marR="0" lvl="8"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9pPr>
          </a:lstStyle>
          <a:p>
            <a:pPr marL="285750" indent="-285750">
              <a:spcBef>
                <a:spcPts val="200"/>
              </a:spcBef>
              <a:buClr>
                <a:schemeClr val="accent1"/>
              </a:buClr>
              <a:buFont typeface="Century Gothic" panose="020B0502020202020204" pitchFamily="34" charset="0"/>
              <a:buChar char="►"/>
            </a:pPr>
            <a:r>
              <a:rPr lang="en-US" sz="1800" dirty="0" smtClean="0">
                <a:solidFill>
                  <a:srgbClr val="757070"/>
                </a:solidFill>
              </a:rPr>
              <a:t>Study Area &amp; Period</a:t>
            </a:r>
          </a:p>
          <a:p>
            <a:pPr>
              <a:spcBef>
                <a:spcPts val="200"/>
              </a:spcBef>
              <a:buClr>
                <a:schemeClr val="accent1"/>
              </a:buClr>
            </a:pPr>
            <a:endParaRPr lang="en-US" sz="1800" dirty="0" smtClean="0">
              <a:solidFill>
                <a:srgbClr val="757070"/>
              </a:solidFill>
            </a:endParaRPr>
          </a:p>
        </p:txBody>
      </p:sp>
      <p:sp>
        <p:nvSpPr>
          <p:cNvPr id="11" name="Shape 145"/>
          <p:cNvSpPr txBox="1">
            <a:spLocks/>
          </p:cNvSpPr>
          <p:nvPr/>
        </p:nvSpPr>
        <p:spPr>
          <a:xfrm>
            <a:off x="5357094" y="3153553"/>
            <a:ext cx="3094500" cy="365287"/>
          </a:xfrm>
          <a:prstGeom prst="rect">
            <a:avLst/>
          </a:prstGeom>
          <a:noFill/>
          <a:ln>
            <a:noFill/>
          </a:ln>
        </p:spPr>
        <p:txBody>
          <a:bodyPr lIns="68575" tIns="34275" rIns="68575" bIns="34275" anchor="t" anchorCtr="0">
            <a:noAutofit/>
          </a:bodyPr>
          <a:lstStyle>
            <a:defPPr marR="0" lvl="0" algn="l" rtl="0">
              <a:lnSpc>
                <a:spcPct val="100000"/>
              </a:lnSpc>
              <a:spcBef>
                <a:spcPts val="0"/>
              </a:spcBef>
              <a:spcAft>
                <a:spcPts val="0"/>
              </a:spcAft>
            </a:defPPr>
            <a:lvl1pPr marL="0" marR="0" lvl="0" indent="0" algn="l" rtl="0">
              <a:lnSpc>
                <a:spcPct val="90000"/>
              </a:lnSpc>
              <a:spcBef>
                <a:spcPts val="800"/>
              </a:spcBef>
              <a:spcAft>
                <a:spcPts val="0"/>
              </a:spcAft>
              <a:buClr>
                <a:srgbClr val="3F3F3F"/>
              </a:buClr>
              <a:buSzPct val="100000"/>
              <a:buFont typeface="Arial"/>
              <a:buNone/>
              <a:defRPr sz="1500" b="0" i="0" u="none" strike="noStrike" cap="none">
                <a:solidFill>
                  <a:srgbClr val="3F3F3F"/>
                </a:solidFill>
                <a:latin typeface="Century Gothic"/>
                <a:ea typeface="Century Gothic"/>
                <a:cs typeface="Century Gothic"/>
                <a:sym typeface="Century Gothic"/>
              </a:defRPr>
            </a:lvl1pPr>
            <a:lvl2pPr marL="342900" marR="0" lvl="1" indent="0" algn="l" rtl="0">
              <a:lnSpc>
                <a:spcPct val="90000"/>
              </a:lnSpc>
              <a:spcBef>
                <a:spcPts val="400"/>
              </a:spcBef>
              <a:spcAft>
                <a:spcPts val="0"/>
              </a:spcAft>
              <a:buClr>
                <a:schemeClr val="dk1"/>
              </a:buClr>
              <a:buSzPct val="100000"/>
              <a:buFont typeface="Arial"/>
              <a:buNone/>
              <a:defRPr sz="1100" b="0" i="0" u="none" strike="noStrike" cap="none">
                <a:solidFill>
                  <a:schemeClr val="dk1"/>
                </a:solidFill>
                <a:latin typeface="Century Gothic"/>
                <a:ea typeface="Century Gothic"/>
                <a:cs typeface="Century Gothic"/>
                <a:sym typeface="Century Gothic"/>
              </a:defRPr>
            </a:lvl2pPr>
            <a:lvl3pPr marL="685800" marR="0" lvl="2" indent="0" algn="l" rtl="0">
              <a:lnSpc>
                <a:spcPct val="90000"/>
              </a:lnSpc>
              <a:spcBef>
                <a:spcPts val="400"/>
              </a:spcBef>
              <a:spcAft>
                <a:spcPts val="0"/>
              </a:spcAft>
              <a:buClr>
                <a:schemeClr val="dk1"/>
              </a:buClr>
              <a:buSzPct val="100000"/>
              <a:buFont typeface="Arial"/>
              <a:buNone/>
              <a:defRPr sz="900" b="0" i="0" u="none" strike="noStrike" cap="none">
                <a:solidFill>
                  <a:schemeClr val="dk1"/>
                </a:solidFill>
                <a:latin typeface="Century Gothic"/>
                <a:ea typeface="Century Gothic"/>
                <a:cs typeface="Century Gothic"/>
                <a:sym typeface="Century Gothic"/>
              </a:defRPr>
            </a:lvl3pPr>
            <a:lvl4pPr marL="1028700" marR="0" lvl="3"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4pPr>
            <a:lvl5pPr marL="1371600" marR="0" lvl="4"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5pPr>
            <a:lvl6pPr marL="1714500" marR="0" lvl="5"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6pPr>
            <a:lvl7pPr marL="2057400" marR="0" lvl="6"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7pPr>
            <a:lvl8pPr marL="2400300" marR="0" lvl="7"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8pPr>
            <a:lvl9pPr marL="2743200" marR="0" lvl="8"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9pPr>
          </a:lstStyle>
          <a:p>
            <a:pPr marL="285750" indent="-285750">
              <a:spcBef>
                <a:spcPts val="200"/>
              </a:spcBef>
              <a:buClr>
                <a:schemeClr val="accent1"/>
              </a:buClr>
              <a:buFont typeface="Century Gothic" panose="020B0502020202020204" pitchFamily="34" charset="0"/>
              <a:buChar char="►"/>
            </a:pPr>
            <a:r>
              <a:rPr lang="en-US" sz="1800" dirty="0" smtClean="0">
                <a:solidFill>
                  <a:srgbClr val="757070"/>
                </a:solidFill>
              </a:rPr>
              <a:t>Methodology</a:t>
            </a:r>
          </a:p>
          <a:p>
            <a:pPr>
              <a:spcBef>
                <a:spcPts val="200"/>
              </a:spcBef>
              <a:buClr>
                <a:schemeClr val="accent1"/>
              </a:buClr>
            </a:pPr>
            <a:endParaRPr lang="en-US" sz="1800" dirty="0" smtClean="0">
              <a:solidFill>
                <a:srgbClr val="757070"/>
              </a:solidFill>
            </a:endParaRPr>
          </a:p>
        </p:txBody>
      </p:sp>
      <p:sp>
        <p:nvSpPr>
          <p:cNvPr id="12" name="Shape 145"/>
          <p:cNvSpPr txBox="1">
            <a:spLocks/>
          </p:cNvSpPr>
          <p:nvPr/>
        </p:nvSpPr>
        <p:spPr>
          <a:xfrm>
            <a:off x="5357094" y="3723436"/>
            <a:ext cx="3094500" cy="365287"/>
          </a:xfrm>
          <a:prstGeom prst="rect">
            <a:avLst/>
          </a:prstGeom>
          <a:noFill/>
          <a:ln>
            <a:noFill/>
          </a:ln>
        </p:spPr>
        <p:txBody>
          <a:bodyPr lIns="68575" tIns="34275" rIns="68575" bIns="34275" anchor="t" anchorCtr="0">
            <a:noAutofit/>
          </a:bodyPr>
          <a:lstStyle>
            <a:defPPr marR="0" lvl="0" algn="l" rtl="0">
              <a:lnSpc>
                <a:spcPct val="100000"/>
              </a:lnSpc>
              <a:spcBef>
                <a:spcPts val="0"/>
              </a:spcBef>
              <a:spcAft>
                <a:spcPts val="0"/>
              </a:spcAft>
            </a:defPPr>
            <a:lvl1pPr marL="0" marR="0" lvl="0" indent="0" algn="l" rtl="0">
              <a:lnSpc>
                <a:spcPct val="90000"/>
              </a:lnSpc>
              <a:spcBef>
                <a:spcPts val="800"/>
              </a:spcBef>
              <a:spcAft>
                <a:spcPts val="0"/>
              </a:spcAft>
              <a:buClr>
                <a:srgbClr val="3F3F3F"/>
              </a:buClr>
              <a:buSzPct val="100000"/>
              <a:buFont typeface="Arial"/>
              <a:buNone/>
              <a:defRPr sz="1500" b="0" i="0" u="none" strike="noStrike" cap="none">
                <a:solidFill>
                  <a:srgbClr val="3F3F3F"/>
                </a:solidFill>
                <a:latin typeface="Century Gothic"/>
                <a:ea typeface="Century Gothic"/>
                <a:cs typeface="Century Gothic"/>
                <a:sym typeface="Century Gothic"/>
              </a:defRPr>
            </a:lvl1pPr>
            <a:lvl2pPr marL="342900" marR="0" lvl="1" indent="0" algn="l" rtl="0">
              <a:lnSpc>
                <a:spcPct val="90000"/>
              </a:lnSpc>
              <a:spcBef>
                <a:spcPts val="400"/>
              </a:spcBef>
              <a:spcAft>
                <a:spcPts val="0"/>
              </a:spcAft>
              <a:buClr>
                <a:schemeClr val="dk1"/>
              </a:buClr>
              <a:buSzPct val="100000"/>
              <a:buFont typeface="Arial"/>
              <a:buNone/>
              <a:defRPr sz="1100" b="0" i="0" u="none" strike="noStrike" cap="none">
                <a:solidFill>
                  <a:schemeClr val="dk1"/>
                </a:solidFill>
                <a:latin typeface="Century Gothic"/>
                <a:ea typeface="Century Gothic"/>
                <a:cs typeface="Century Gothic"/>
                <a:sym typeface="Century Gothic"/>
              </a:defRPr>
            </a:lvl2pPr>
            <a:lvl3pPr marL="685800" marR="0" lvl="2" indent="0" algn="l" rtl="0">
              <a:lnSpc>
                <a:spcPct val="90000"/>
              </a:lnSpc>
              <a:spcBef>
                <a:spcPts val="400"/>
              </a:spcBef>
              <a:spcAft>
                <a:spcPts val="0"/>
              </a:spcAft>
              <a:buClr>
                <a:schemeClr val="dk1"/>
              </a:buClr>
              <a:buSzPct val="100000"/>
              <a:buFont typeface="Arial"/>
              <a:buNone/>
              <a:defRPr sz="900" b="0" i="0" u="none" strike="noStrike" cap="none">
                <a:solidFill>
                  <a:schemeClr val="dk1"/>
                </a:solidFill>
                <a:latin typeface="Century Gothic"/>
                <a:ea typeface="Century Gothic"/>
                <a:cs typeface="Century Gothic"/>
                <a:sym typeface="Century Gothic"/>
              </a:defRPr>
            </a:lvl3pPr>
            <a:lvl4pPr marL="1028700" marR="0" lvl="3"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4pPr>
            <a:lvl5pPr marL="1371600" marR="0" lvl="4"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5pPr>
            <a:lvl6pPr marL="1714500" marR="0" lvl="5"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6pPr>
            <a:lvl7pPr marL="2057400" marR="0" lvl="6"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7pPr>
            <a:lvl8pPr marL="2400300" marR="0" lvl="7"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8pPr>
            <a:lvl9pPr marL="2743200" marR="0" lvl="8"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9pPr>
          </a:lstStyle>
          <a:p>
            <a:pPr marL="285750" indent="-285750">
              <a:spcBef>
                <a:spcPts val="200"/>
              </a:spcBef>
              <a:buClr>
                <a:schemeClr val="accent1"/>
              </a:buClr>
              <a:buFont typeface="Century Gothic" panose="020B0502020202020204" pitchFamily="34" charset="0"/>
              <a:buChar char="►"/>
            </a:pPr>
            <a:r>
              <a:rPr lang="en-US" sz="1800" dirty="0" smtClean="0">
                <a:solidFill>
                  <a:srgbClr val="757070"/>
                </a:solidFill>
              </a:rPr>
              <a:t>Results &amp; Limitations</a:t>
            </a:r>
          </a:p>
          <a:p>
            <a:pPr>
              <a:spcBef>
                <a:spcPts val="200"/>
              </a:spcBef>
              <a:buClr>
                <a:schemeClr val="accent1"/>
              </a:buClr>
            </a:pPr>
            <a:endParaRPr lang="en-US" sz="1800" dirty="0" smtClean="0">
              <a:solidFill>
                <a:srgbClr val="757070"/>
              </a:solidFill>
            </a:endParaRPr>
          </a:p>
        </p:txBody>
      </p:sp>
      <p:sp>
        <p:nvSpPr>
          <p:cNvPr id="13" name="Shape 145"/>
          <p:cNvSpPr txBox="1">
            <a:spLocks/>
          </p:cNvSpPr>
          <p:nvPr/>
        </p:nvSpPr>
        <p:spPr>
          <a:xfrm>
            <a:off x="5357094" y="4293319"/>
            <a:ext cx="3438844" cy="365287"/>
          </a:xfrm>
          <a:prstGeom prst="rect">
            <a:avLst/>
          </a:prstGeom>
          <a:noFill/>
          <a:ln>
            <a:noFill/>
          </a:ln>
        </p:spPr>
        <p:txBody>
          <a:bodyPr lIns="68575" tIns="34275" rIns="68575" bIns="34275" anchor="t" anchorCtr="0">
            <a:noAutofit/>
          </a:bodyPr>
          <a:lstStyle>
            <a:defPPr marR="0" lvl="0" algn="l" rtl="0">
              <a:lnSpc>
                <a:spcPct val="100000"/>
              </a:lnSpc>
              <a:spcBef>
                <a:spcPts val="0"/>
              </a:spcBef>
              <a:spcAft>
                <a:spcPts val="0"/>
              </a:spcAft>
            </a:defPPr>
            <a:lvl1pPr marL="0" marR="0" lvl="0" indent="0" algn="l" rtl="0">
              <a:lnSpc>
                <a:spcPct val="90000"/>
              </a:lnSpc>
              <a:spcBef>
                <a:spcPts val="800"/>
              </a:spcBef>
              <a:spcAft>
                <a:spcPts val="0"/>
              </a:spcAft>
              <a:buClr>
                <a:srgbClr val="3F3F3F"/>
              </a:buClr>
              <a:buSzPct val="100000"/>
              <a:buFont typeface="Arial"/>
              <a:buNone/>
              <a:defRPr sz="1500" b="0" i="0" u="none" strike="noStrike" cap="none">
                <a:solidFill>
                  <a:srgbClr val="3F3F3F"/>
                </a:solidFill>
                <a:latin typeface="Century Gothic"/>
                <a:ea typeface="Century Gothic"/>
                <a:cs typeface="Century Gothic"/>
                <a:sym typeface="Century Gothic"/>
              </a:defRPr>
            </a:lvl1pPr>
            <a:lvl2pPr marL="342900" marR="0" lvl="1" indent="0" algn="l" rtl="0">
              <a:lnSpc>
                <a:spcPct val="90000"/>
              </a:lnSpc>
              <a:spcBef>
                <a:spcPts val="400"/>
              </a:spcBef>
              <a:spcAft>
                <a:spcPts val="0"/>
              </a:spcAft>
              <a:buClr>
                <a:schemeClr val="dk1"/>
              </a:buClr>
              <a:buSzPct val="100000"/>
              <a:buFont typeface="Arial"/>
              <a:buNone/>
              <a:defRPr sz="1100" b="0" i="0" u="none" strike="noStrike" cap="none">
                <a:solidFill>
                  <a:schemeClr val="dk1"/>
                </a:solidFill>
                <a:latin typeface="Century Gothic"/>
                <a:ea typeface="Century Gothic"/>
                <a:cs typeface="Century Gothic"/>
                <a:sym typeface="Century Gothic"/>
              </a:defRPr>
            </a:lvl2pPr>
            <a:lvl3pPr marL="685800" marR="0" lvl="2" indent="0" algn="l" rtl="0">
              <a:lnSpc>
                <a:spcPct val="90000"/>
              </a:lnSpc>
              <a:spcBef>
                <a:spcPts val="400"/>
              </a:spcBef>
              <a:spcAft>
                <a:spcPts val="0"/>
              </a:spcAft>
              <a:buClr>
                <a:schemeClr val="dk1"/>
              </a:buClr>
              <a:buSzPct val="100000"/>
              <a:buFont typeface="Arial"/>
              <a:buNone/>
              <a:defRPr sz="900" b="0" i="0" u="none" strike="noStrike" cap="none">
                <a:solidFill>
                  <a:schemeClr val="dk1"/>
                </a:solidFill>
                <a:latin typeface="Century Gothic"/>
                <a:ea typeface="Century Gothic"/>
                <a:cs typeface="Century Gothic"/>
                <a:sym typeface="Century Gothic"/>
              </a:defRPr>
            </a:lvl3pPr>
            <a:lvl4pPr marL="1028700" marR="0" lvl="3"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4pPr>
            <a:lvl5pPr marL="1371600" marR="0" lvl="4"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5pPr>
            <a:lvl6pPr marL="1714500" marR="0" lvl="5"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6pPr>
            <a:lvl7pPr marL="2057400" marR="0" lvl="6"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7pPr>
            <a:lvl8pPr marL="2400300" marR="0" lvl="7"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8pPr>
            <a:lvl9pPr marL="2743200" marR="0" lvl="8"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9pPr>
          </a:lstStyle>
          <a:p>
            <a:pPr marL="285750" indent="-285750">
              <a:spcBef>
                <a:spcPts val="200"/>
              </a:spcBef>
              <a:buClr>
                <a:schemeClr val="accent1"/>
              </a:buClr>
              <a:buFont typeface="Century Gothic" panose="020B0502020202020204" pitchFamily="34" charset="0"/>
              <a:buChar char="►"/>
            </a:pPr>
            <a:r>
              <a:rPr lang="en-US" sz="1800" dirty="0" smtClean="0">
                <a:solidFill>
                  <a:srgbClr val="757070"/>
                </a:solidFill>
              </a:rPr>
              <a:t>Conclusion &amp; Future Work</a:t>
            </a:r>
          </a:p>
          <a:p>
            <a:pPr>
              <a:spcBef>
                <a:spcPts val="200"/>
              </a:spcBef>
              <a:buClr>
                <a:schemeClr val="accent1"/>
              </a:buClr>
            </a:pPr>
            <a:endParaRPr lang="en-US" sz="1800" dirty="0" smtClean="0">
              <a:solidFill>
                <a:srgbClr val="757070"/>
              </a:solidFill>
            </a:endParaRPr>
          </a:p>
        </p:txBody>
      </p:sp>
      <p:sp>
        <p:nvSpPr>
          <p:cNvPr id="3" name="TextBox 2"/>
          <p:cNvSpPr txBox="1"/>
          <p:nvPr/>
        </p:nvSpPr>
        <p:spPr>
          <a:xfrm>
            <a:off x="0" y="4881890"/>
            <a:ext cx="1417376" cy="261610"/>
          </a:xfrm>
          <a:prstGeom prst="rect">
            <a:avLst/>
          </a:prstGeom>
          <a:noFill/>
        </p:spPr>
        <p:txBody>
          <a:bodyPr wrap="none" rtlCol="0">
            <a:spAutoFit/>
          </a:bodyPr>
          <a:lstStyle/>
          <a:p>
            <a:r>
              <a:rPr lang="en-US" sz="1100" dirty="0" smtClean="0">
                <a:solidFill>
                  <a:schemeClr val="tx2">
                    <a:lumMod val="50000"/>
                  </a:schemeClr>
                </a:solidFill>
                <a:latin typeface="Century Gothic" panose="020B0502020202020204" pitchFamily="34" charset="0"/>
              </a:rPr>
              <a:t>Image: Wikimedia</a:t>
            </a:r>
            <a:endParaRPr lang="en-US" sz="1100" dirty="0">
              <a:solidFill>
                <a:schemeClr val="tx2">
                  <a:lumMod val="50000"/>
                </a:schemeClr>
              </a:solidFill>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750093" y="377086"/>
            <a:ext cx="7674861" cy="359568"/>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rgbClr val="75AADB"/>
              </a:buClr>
              <a:buSzPct val="25000"/>
              <a:buFont typeface="Century Gothic"/>
              <a:buNone/>
            </a:pPr>
            <a:r>
              <a:rPr lang="en" dirty="0"/>
              <a:t>  Community Concerns</a:t>
            </a:r>
          </a:p>
        </p:txBody>
      </p:sp>
      <p:sp>
        <p:nvSpPr>
          <p:cNvPr id="155" name="Shape 155"/>
          <p:cNvSpPr txBox="1">
            <a:spLocks noGrp="1"/>
          </p:cNvSpPr>
          <p:nvPr>
            <p:ph type="body" idx="1"/>
          </p:nvPr>
        </p:nvSpPr>
        <p:spPr>
          <a:xfrm>
            <a:off x="4511076" y="1170277"/>
            <a:ext cx="4310498" cy="3874531"/>
          </a:xfrm>
          <a:prstGeom prst="rect">
            <a:avLst/>
          </a:prstGeom>
          <a:noFill/>
          <a:ln>
            <a:noFill/>
          </a:ln>
        </p:spPr>
        <p:txBody>
          <a:bodyPr lIns="68575" tIns="34275" rIns="68575" bIns="34275" anchor="t" anchorCtr="0">
            <a:noAutofit/>
          </a:bodyPr>
          <a:lstStyle/>
          <a:p>
            <a:pPr marL="273050" marR="0" lvl="0" indent="-285750" algn="l" rtl="0">
              <a:lnSpc>
                <a:spcPct val="90000"/>
              </a:lnSpc>
              <a:spcBef>
                <a:spcPts val="200"/>
              </a:spcBef>
              <a:spcAft>
                <a:spcPts val="0"/>
              </a:spcAft>
              <a:buClr>
                <a:schemeClr val="accent1"/>
              </a:buClr>
              <a:buSzPct val="100000"/>
              <a:buFont typeface="Century Gothic" panose="020B0502020202020204" pitchFamily="34" charset="0"/>
              <a:buChar char="►"/>
            </a:pPr>
            <a:r>
              <a:rPr lang="en" sz="1800" dirty="0">
                <a:solidFill>
                  <a:schemeClr val="accent1"/>
                </a:solidFill>
              </a:rPr>
              <a:t>Increased</a:t>
            </a:r>
            <a:r>
              <a:rPr lang="en" sz="1800" dirty="0">
                <a:solidFill>
                  <a:schemeClr val="tx2">
                    <a:lumMod val="50000"/>
                  </a:schemeClr>
                </a:solidFill>
              </a:rPr>
              <a:t> demand for Bay-Delta water resources</a:t>
            </a:r>
          </a:p>
          <a:p>
            <a:pPr marL="285750" marR="0" lvl="0" indent="-285750" algn="l" rtl="0">
              <a:lnSpc>
                <a:spcPct val="90000"/>
              </a:lnSpc>
              <a:spcBef>
                <a:spcPts val="200"/>
              </a:spcBef>
              <a:spcAft>
                <a:spcPts val="0"/>
              </a:spcAft>
              <a:buClr>
                <a:schemeClr val="accent1"/>
              </a:buClr>
              <a:buFont typeface="Century Gothic" panose="020B0502020202020204" pitchFamily="34" charset="0"/>
              <a:buChar char="►"/>
            </a:pPr>
            <a:endParaRPr lang="en-US" sz="1800" dirty="0" smtClean="0">
              <a:solidFill>
                <a:schemeClr val="tx2">
                  <a:lumMod val="50000"/>
                </a:schemeClr>
              </a:solidFill>
            </a:endParaRPr>
          </a:p>
          <a:p>
            <a:pPr marL="285750" marR="0" lvl="0" indent="-285750" algn="l" rtl="0">
              <a:lnSpc>
                <a:spcPct val="90000"/>
              </a:lnSpc>
              <a:spcBef>
                <a:spcPts val="200"/>
              </a:spcBef>
              <a:spcAft>
                <a:spcPts val="0"/>
              </a:spcAft>
              <a:buClr>
                <a:schemeClr val="accent1"/>
              </a:buClr>
              <a:buFont typeface="Century Gothic" panose="020B0502020202020204" pitchFamily="34" charset="0"/>
              <a:buChar char="►"/>
            </a:pPr>
            <a:endParaRPr sz="1800" dirty="0">
              <a:solidFill>
                <a:schemeClr val="tx2">
                  <a:lumMod val="50000"/>
                </a:schemeClr>
              </a:solidFill>
            </a:endParaRPr>
          </a:p>
          <a:p>
            <a:pPr marL="273050" marR="0" lvl="0" indent="-285750" algn="l" rtl="0">
              <a:lnSpc>
                <a:spcPct val="90000"/>
              </a:lnSpc>
              <a:spcBef>
                <a:spcPts val="200"/>
              </a:spcBef>
              <a:spcAft>
                <a:spcPts val="0"/>
              </a:spcAft>
              <a:buClr>
                <a:schemeClr val="accent1"/>
              </a:buClr>
              <a:buSzPct val="100000"/>
              <a:buFont typeface="Century Gothic" panose="020B0502020202020204" pitchFamily="34" charset="0"/>
              <a:buChar char="►"/>
            </a:pPr>
            <a:r>
              <a:rPr lang="en" sz="1800" dirty="0">
                <a:solidFill>
                  <a:schemeClr val="tx2">
                    <a:lumMod val="50000"/>
                  </a:schemeClr>
                </a:solidFill>
              </a:rPr>
              <a:t>Agricultural and municipal water </a:t>
            </a:r>
            <a:r>
              <a:rPr lang="en" sz="1800" dirty="0">
                <a:solidFill>
                  <a:schemeClr val="accent1"/>
                </a:solidFill>
              </a:rPr>
              <a:t>comes at the expense of </a:t>
            </a:r>
            <a:r>
              <a:rPr lang="en" sz="1800" dirty="0">
                <a:solidFill>
                  <a:schemeClr val="tx2">
                    <a:lumMod val="50000"/>
                  </a:schemeClr>
                </a:solidFill>
              </a:rPr>
              <a:t>the Delta smelt</a:t>
            </a:r>
          </a:p>
          <a:p>
            <a:pPr marR="0" lvl="0" algn="l" rtl="0">
              <a:lnSpc>
                <a:spcPct val="90000"/>
              </a:lnSpc>
              <a:spcBef>
                <a:spcPts val="200"/>
              </a:spcBef>
              <a:spcAft>
                <a:spcPts val="0"/>
              </a:spcAft>
              <a:buClr>
                <a:schemeClr val="accent1"/>
              </a:buClr>
            </a:pPr>
            <a:endParaRPr lang="en-US" sz="1800" dirty="0" smtClean="0">
              <a:solidFill>
                <a:schemeClr val="tx2">
                  <a:lumMod val="50000"/>
                </a:schemeClr>
              </a:solidFill>
            </a:endParaRPr>
          </a:p>
          <a:p>
            <a:pPr marL="285750" marR="0" lvl="0" indent="-285750" algn="l" rtl="0">
              <a:lnSpc>
                <a:spcPct val="90000"/>
              </a:lnSpc>
              <a:spcBef>
                <a:spcPts val="200"/>
              </a:spcBef>
              <a:spcAft>
                <a:spcPts val="0"/>
              </a:spcAft>
              <a:buClr>
                <a:schemeClr val="accent1"/>
              </a:buClr>
              <a:buFont typeface="Century Gothic" panose="020B0502020202020204" pitchFamily="34" charset="0"/>
              <a:buChar char="►"/>
            </a:pPr>
            <a:endParaRPr sz="1800" dirty="0">
              <a:solidFill>
                <a:schemeClr val="tx2">
                  <a:lumMod val="50000"/>
                </a:schemeClr>
              </a:solidFill>
            </a:endParaRPr>
          </a:p>
          <a:p>
            <a:pPr marL="273050" marR="0" lvl="0" indent="-285750" algn="l" rtl="0">
              <a:lnSpc>
                <a:spcPct val="90000"/>
              </a:lnSpc>
              <a:spcBef>
                <a:spcPts val="200"/>
              </a:spcBef>
              <a:spcAft>
                <a:spcPts val="0"/>
              </a:spcAft>
              <a:buClr>
                <a:schemeClr val="accent1"/>
              </a:buClr>
              <a:buSzPct val="100000"/>
              <a:buFont typeface="Century Gothic" panose="020B0502020202020204" pitchFamily="34" charset="0"/>
              <a:buChar char="►"/>
            </a:pPr>
            <a:r>
              <a:rPr lang="en" sz="1800" dirty="0">
                <a:solidFill>
                  <a:schemeClr val="accent1"/>
                </a:solidFill>
              </a:rPr>
              <a:t>Demand</a:t>
            </a:r>
            <a:r>
              <a:rPr lang="en" sz="1800" dirty="0">
                <a:solidFill>
                  <a:schemeClr val="tx2">
                    <a:lumMod val="50000"/>
                  </a:schemeClr>
                </a:solidFill>
              </a:rPr>
              <a:t> for </a:t>
            </a:r>
            <a:r>
              <a:rPr lang="en" sz="1800" dirty="0">
                <a:solidFill>
                  <a:schemeClr val="accent1"/>
                </a:solidFill>
              </a:rPr>
              <a:t>turbidity data</a:t>
            </a:r>
            <a:r>
              <a:rPr lang="en" sz="1800" dirty="0">
                <a:solidFill>
                  <a:schemeClr val="tx2">
                    <a:lumMod val="50000"/>
                  </a:schemeClr>
                </a:solidFill>
              </a:rPr>
              <a:t> in areas not monitored by </a:t>
            </a:r>
            <a:r>
              <a:rPr lang="en" sz="1800" i="1" dirty="0">
                <a:solidFill>
                  <a:schemeClr val="tx2">
                    <a:lumMod val="50000"/>
                  </a:schemeClr>
                </a:solidFill>
              </a:rPr>
              <a:t>in situ</a:t>
            </a:r>
            <a:r>
              <a:rPr lang="en" sz="1800" dirty="0">
                <a:solidFill>
                  <a:schemeClr val="tx2">
                    <a:lumMod val="50000"/>
                  </a:schemeClr>
                </a:solidFill>
              </a:rPr>
              <a:t> </a:t>
            </a:r>
            <a:r>
              <a:rPr lang="en" sz="1800" dirty="0" smtClean="0">
                <a:solidFill>
                  <a:schemeClr val="tx2">
                    <a:lumMod val="50000"/>
                  </a:schemeClr>
                </a:solidFill>
              </a:rPr>
              <a:t>stations</a:t>
            </a:r>
            <a:endParaRPr lang="en" sz="1800" dirty="0">
              <a:solidFill>
                <a:schemeClr val="tx2">
                  <a:lumMod val="50000"/>
                </a:schemeClr>
              </a:solidFill>
            </a:endParaRPr>
          </a:p>
        </p:txBody>
      </p:sp>
      <p:sp>
        <p:nvSpPr>
          <p:cNvPr id="8" name="Title 1"/>
          <p:cNvSpPr txBox="1">
            <a:spLocks/>
          </p:cNvSpPr>
          <p:nvPr/>
        </p:nvSpPr>
        <p:spPr>
          <a:xfrm>
            <a:off x="2257538" y="2072385"/>
            <a:ext cx="2021958" cy="685221"/>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sz="1600" b="0" dirty="0" smtClean="0">
                <a:solidFill>
                  <a:schemeClr val="tx2">
                    <a:lumMod val="50000"/>
                  </a:schemeClr>
                </a:solidFill>
              </a:rPr>
              <a:t>25 million Californians</a:t>
            </a:r>
          </a:p>
        </p:txBody>
      </p:sp>
      <p:sp>
        <p:nvSpPr>
          <p:cNvPr id="10" name="Title 1"/>
          <p:cNvSpPr txBox="1">
            <a:spLocks/>
          </p:cNvSpPr>
          <p:nvPr/>
        </p:nvSpPr>
        <p:spPr>
          <a:xfrm>
            <a:off x="2227753" y="3868611"/>
            <a:ext cx="2126701" cy="783681"/>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sz="1600" b="0" dirty="0" smtClean="0">
                <a:solidFill>
                  <a:schemeClr val="tx2">
                    <a:lumMod val="50000"/>
                  </a:schemeClr>
                </a:solidFill>
              </a:rPr>
              <a:t>10 endangered</a:t>
            </a:r>
          </a:p>
          <a:p>
            <a:r>
              <a:rPr lang="en-US" sz="1600" b="0" dirty="0" smtClean="0">
                <a:solidFill>
                  <a:schemeClr val="tx2">
                    <a:lumMod val="50000"/>
                  </a:schemeClr>
                </a:solidFill>
              </a:rPr>
              <a:t>species</a:t>
            </a:r>
          </a:p>
        </p:txBody>
      </p:sp>
      <p:sp>
        <p:nvSpPr>
          <p:cNvPr id="9" name="Title 1"/>
          <p:cNvSpPr txBox="1">
            <a:spLocks/>
          </p:cNvSpPr>
          <p:nvPr/>
        </p:nvSpPr>
        <p:spPr>
          <a:xfrm>
            <a:off x="361992" y="3880944"/>
            <a:ext cx="1539745" cy="683283"/>
          </a:xfrm>
          <a:prstGeom prst="rect">
            <a:avLst/>
          </a:prstGeom>
        </p:spPr>
        <p:txBody>
          <a:bodyPr anchor="ctr">
            <a:norm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sz="1600" b="0" dirty="0" smtClean="0">
                <a:solidFill>
                  <a:schemeClr val="tx2">
                    <a:lumMod val="50000"/>
                  </a:schemeClr>
                </a:solidFill>
              </a:rPr>
              <a:t>7000 mi</a:t>
            </a:r>
            <a:r>
              <a:rPr lang="en-US" sz="1600" b="0" baseline="30000" dirty="0" smtClean="0">
                <a:solidFill>
                  <a:schemeClr val="tx2">
                    <a:lumMod val="50000"/>
                  </a:schemeClr>
                </a:solidFill>
              </a:rPr>
              <a:t>2</a:t>
            </a:r>
            <a:r>
              <a:rPr lang="en-US" sz="1600" b="0" dirty="0" smtClean="0">
                <a:solidFill>
                  <a:schemeClr val="tx2">
                    <a:lumMod val="50000"/>
                  </a:schemeClr>
                </a:solidFill>
              </a:rPr>
              <a:t> of agriculture</a:t>
            </a:r>
          </a:p>
        </p:txBody>
      </p:sp>
      <p:grpSp>
        <p:nvGrpSpPr>
          <p:cNvPr id="4" name="Group 3"/>
          <p:cNvGrpSpPr/>
          <p:nvPr/>
        </p:nvGrpSpPr>
        <p:grpSpPr>
          <a:xfrm>
            <a:off x="2965322" y="1279601"/>
            <a:ext cx="606390" cy="792784"/>
            <a:chOff x="2725118" y="4104861"/>
            <a:chExt cx="721492" cy="832936"/>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5118" y="4264771"/>
              <a:ext cx="228460" cy="662154"/>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3578" y="4104861"/>
              <a:ext cx="264572" cy="628566"/>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8150" y="4275643"/>
              <a:ext cx="228460" cy="662154"/>
            </a:xfrm>
            <a:prstGeom prst="rect">
              <a:avLst/>
            </a:prstGeom>
          </p:spPr>
        </p:pic>
      </p:grpSp>
      <p:grpSp>
        <p:nvGrpSpPr>
          <p:cNvPr id="5" name="Group 4"/>
          <p:cNvGrpSpPr/>
          <p:nvPr/>
        </p:nvGrpSpPr>
        <p:grpSpPr>
          <a:xfrm>
            <a:off x="920357" y="3107543"/>
            <a:ext cx="567997" cy="808287"/>
            <a:chOff x="5262348" y="3808743"/>
            <a:chExt cx="866907" cy="994336"/>
          </a:xfrm>
        </p:grpSpPr>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4923" y="3808743"/>
              <a:ext cx="454332" cy="908663"/>
            </a:xfrm>
            <a:prstGeom prst="rect">
              <a:avLst/>
            </a:prstGeom>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62348" y="3968424"/>
              <a:ext cx="417328" cy="834655"/>
            </a:xfrm>
            <a:prstGeom prst="rect">
              <a:avLst/>
            </a:prstGeom>
          </p:spPr>
        </p:pic>
      </p:grpSp>
      <p:grpSp>
        <p:nvGrpSpPr>
          <p:cNvPr id="7" name="Group 6"/>
          <p:cNvGrpSpPr/>
          <p:nvPr/>
        </p:nvGrpSpPr>
        <p:grpSpPr>
          <a:xfrm>
            <a:off x="2772184" y="3107543"/>
            <a:ext cx="1018227" cy="669916"/>
            <a:chOff x="7334103" y="4116926"/>
            <a:chExt cx="1362756" cy="780430"/>
          </a:xfrm>
        </p:grpSpPr>
        <p:pic>
          <p:nvPicPr>
            <p:cNvPr id="17" name="Picture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21482" y="4116926"/>
              <a:ext cx="875377" cy="437689"/>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4103" y="4459667"/>
              <a:ext cx="875377" cy="437689"/>
            </a:xfrm>
            <a:prstGeom prst="rect">
              <a:avLst/>
            </a:prstGeom>
          </p:spPr>
        </p:pic>
      </p:grpSp>
      <p:sp>
        <p:nvSpPr>
          <p:cNvPr id="43" name="Title 1"/>
          <p:cNvSpPr txBox="1">
            <a:spLocks/>
          </p:cNvSpPr>
          <p:nvPr/>
        </p:nvSpPr>
        <p:spPr>
          <a:xfrm>
            <a:off x="437210" y="1401166"/>
            <a:ext cx="1555291" cy="993156"/>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r>
              <a:rPr lang="en-US" sz="1600" b="0" dirty="0" smtClean="0">
                <a:solidFill>
                  <a:schemeClr val="tx2">
                    <a:lumMod val="50000"/>
                  </a:schemeClr>
                </a:solidFill>
              </a:rPr>
              <a:t>Water from the Delta supports:</a:t>
            </a:r>
          </a:p>
        </p:txBody>
      </p:sp>
      <p:sp>
        <p:nvSpPr>
          <p:cNvPr id="132" name="Rectangle 131"/>
          <p:cNvSpPr/>
          <p:nvPr/>
        </p:nvSpPr>
        <p:spPr>
          <a:xfrm>
            <a:off x="2257538" y="2823105"/>
            <a:ext cx="2031174" cy="1755531"/>
          </a:xfrm>
          <a:prstGeom prst="rect">
            <a:avLst/>
          </a:prstGeom>
          <a:noFill/>
          <a:ln>
            <a:solidFill>
              <a:schemeClr val="accent1">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2265711" y="1019126"/>
            <a:ext cx="2031174" cy="1755531"/>
          </a:xfrm>
          <a:prstGeom prst="rect">
            <a:avLst/>
          </a:prstGeom>
          <a:noFill/>
          <a:ln>
            <a:solidFill>
              <a:schemeClr val="accent1">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188769" y="2815001"/>
            <a:ext cx="2031174" cy="1755531"/>
          </a:xfrm>
          <a:prstGeom prst="rect">
            <a:avLst/>
          </a:prstGeom>
          <a:noFill/>
          <a:ln>
            <a:solidFill>
              <a:schemeClr val="accent1">
                <a:lumMod val="40000"/>
                <a:lumOff val="6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1" name="Straight Arrow Connector 140"/>
          <p:cNvCxnSpPr/>
          <p:nvPr/>
        </p:nvCxnSpPr>
        <p:spPr>
          <a:xfrm>
            <a:off x="1901737" y="1877867"/>
            <a:ext cx="679622" cy="0"/>
          </a:xfrm>
          <a:prstGeom prst="straightConnector1">
            <a:avLst/>
          </a:prstGeom>
          <a:ln>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1731696" y="2322414"/>
            <a:ext cx="849663" cy="785129"/>
          </a:xfrm>
          <a:prstGeom prst="straightConnector1">
            <a:avLst/>
          </a:prstGeom>
          <a:ln>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1099268" y="2351018"/>
            <a:ext cx="3118" cy="703916"/>
          </a:xfrm>
          <a:prstGeom prst="straightConnector1">
            <a:avLst/>
          </a:prstGeom>
          <a:ln>
            <a:prstDash val="sysDot"/>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57"/>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791112" y="244721"/>
            <a:ext cx="7674900" cy="3597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rgbClr val="75AADB"/>
              </a:buClr>
              <a:buSzPct val="25000"/>
              <a:buFont typeface="Century Gothic"/>
              <a:buNone/>
            </a:pPr>
            <a:r>
              <a:rPr lang="en" dirty="0" smtClean="0"/>
              <a:t>Partners</a:t>
            </a:r>
            <a:endParaRPr lang="en" dirty="0"/>
          </a:p>
        </p:txBody>
      </p:sp>
      <p:sp>
        <p:nvSpPr>
          <p:cNvPr id="163" name="Shape 163"/>
          <p:cNvSpPr txBox="1"/>
          <p:nvPr/>
        </p:nvSpPr>
        <p:spPr>
          <a:xfrm>
            <a:off x="0" y="4889995"/>
            <a:ext cx="2583900" cy="205800"/>
          </a:xfrm>
          <a:prstGeom prst="rect">
            <a:avLst/>
          </a:prstGeom>
          <a:noFill/>
          <a:ln>
            <a:noFill/>
          </a:ln>
        </p:spPr>
        <p:txBody>
          <a:bodyPr lIns="68575" tIns="34275" rIns="68575" bIns="34275" anchor="t" anchorCtr="0">
            <a:noAutofit/>
          </a:bodyPr>
          <a:lstStyle/>
          <a:p>
            <a:pPr marL="0" marR="0" lvl="0" indent="0" algn="l" rtl="0">
              <a:lnSpc>
                <a:spcPct val="90000"/>
              </a:lnSpc>
              <a:spcBef>
                <a:spcPts val="0"/>
              </a:spcBef>
              <a:spcAft>
                <a:spcPts val="0"/>
              </a:spcAft>
              <a:buClr>
                <a:srgbClr val="000000"/>
              </a:buClr>
              <a:buSzPct val="25000"/>
              <a:buFont typeface="Arial"/>
              <a:buNone/>
            </a:pPr>
            <a:r>
              <a:rPr lang="en" sz="900" b="0" i="0" u="none" strike="noStrike" cap="none">
                <a:solidFill>
                  <a:srgbClr val="000000"/>
                </a:solidFill>
                <a:latin typeface="Century Gothic"/>
                <a:ea typeface="Century Gothic"/>
                <a:cs typeface="Century Gothic"/>
                <a:sym typeface="Century Gothic"/>
              </a:rPr>
              <a:t>Image Credit: M</a:t>
            </a:r>
            <a:r>
              <a:rPr lang="en" sz="900">
                <a:latin typeface="Century Gothic"/>
                <a:ea typeface="Century Gothic"/>
                <a:cs typeface="Century Gothic"/>
                <a:sym typeface="Century Gothic"/>
              </a:rPr>
              <a:t>WD</a:t>
            </a:r>
          </a:p>
        </p:txBody>
      </p:sp>
      <p:sp>
        <p:nvSpPr>
          <p:cNvPr id="2" name="TextBox 1"/>
          <p:cNvSpPr txBox="1"/>
          <p:nvPr/>
        </p:nvSpPr>
        <p:spPr>
          <a:xfrm>
            <a:off x="1085898" y="821493"/>
            <a:ext cx="7249100" cy="461665"/>
          </a:xfrm>
          <a:prstGeom prst="rect">
            <a:avLst/>
          </a:prstGeom>
          <a:noFill/>
        </p:spPr>
        <p:txBody>
          <a:bodyPr wrap="none" rtlCol="0">
            <a:spAutoFit/>
          </a:bodyPr>
          <a:lstStyle/>
          <a:p>
            <a:r>
              <a:rPr lang="en" sz="2400" dirty="0" smtClean="0">
                <a:solidFill>
                  <a:schemeClr val="tx2">
                    <a:lumMod val="50000"/>
                  </a:schemeClr>
                </a:solidFill>
                <a:latin typeface="Century Gothic"/>
                <a:sym typeface="Century Gothic"/>
              </a:rPr>
              <a:t> </a:t>
            </a:r>
            <a:r>
              <a:rPr lang="en" sz="2400" dirty="0">
                <a:solidFill>
                  <a:schemeClr val="tx2">
                    <a:lumMod val="50000"/>
                  </a:schemeClr>
                </a:solidFill>
                <a:latin typeface="Century Gothic"/>
                <a:sym typeface="Century Gothic"/>
              </a:rPr>
              <a:t>Metropolitan Water District of California (MWD)</a:t>
            </a:r>
            <a:endParaRPr lang="en-US" sz="1050" dirty="0">
              <a:solidFill>
                <a:schemeClr val="tx2">
                  <a:lumMod val="50000"/>
                </a:schemeClr>
              </a:solidFill>
            </a:endParaRPr>
          </a:p>
        </p:txBody>
      </p:sp>
      <p:sp>
        <p:nvSpPr>
          <p:cNvPr id="164" name="Shape 164"/>
          <p:cNvSpPr txBox="1">
            <a:spLocks noGrp="1"/>
          </p:cNvSpPr>
          <p:nvPr>
            <p:ph type="body" idx="1"/>
          </p:nvPr>
        </p:nvSpPr>
        <p:spPr>
          <a:xfrm>
            <a:off x="1291950" y="1479237"/>
            <a:ext cx="6705830" cy="3018600"/>
          </a:xfrm>
          <a:prstGeom prst="rect">
            <a:avLst/>
          </a:prstGeom>
          <a:noFill/>
          <a:ln>
            <a:noFill/>
          </a:ln>
        </p:spPr>
        <p:txBody>
          <a:bodyPr lIns="68575" tIns="34275" rIns="68575" bIns="34275" anchor="t" anchorCtr="0">
            <a:noAutofit/>
          </a:bodyPr>
          <a:lstStyle/>
          <a:p>
            <a:pPr marL="285750" marR="0" lvl="0" indent="-285750" algn="l" rtl="0">
              <a:lnSpc>
                <a:spcPct val="120000"/>
              </a:lnSpc>
              <a:spcBef>
                <a:spcPts val="200"/>
              </a:spcBef>
              <a:spcAft>
                <a:spcPts val="0"/>
              </a:spcAft>
              <a:buClr>
                <a:schemeClr val="accent1"/>
              </a:buClr>
              <a:buSzPct val="100000"/>
              <a:buFont typeface="Century Gothic" panose="020B0502020202020204" pitchFamily="34" charset="0"/>
              <a:buChar char="►"/>
            </a:pPr>
            <a:r>
              <a:rPr lang="en" sz="1600" dirty="0">
                <a:solidFill>
                  <a:schemeClr val="accent1"/>
                </a:solidFill>
              </a:rPr>
              <a:t>Largest distributor </a:t>
            </a:r>
            <a:r>
              <a:rPr lang="en" sz="1600" dirty="0">
                <a:solidFill>
                  <a:srgbClr val="757070"/>
                </a:solidFill>
              </a:rPr>
              <a:t>of treated drinking water in the United States</a:t>
            </a:r>
          </a:p>
          <a:p>
            <a:pPr marL="285750" marR="0" lvl="0" indent="-285750" algn="l" rtl="0">
              <a:lnSpc>
                <a:spcPct val="120000"/>
              </a:lnSpc>
              <a:spcBef>
                <a:spcPts val="200"/>
              </a:spcBef>
              <a:spcAft>
                <a:spcPts val="0"/>
              </a:spcAft>
              <a:buClr>
                <a:schemeClr val="accent1"/>
              </a:buClr>
              <a:buFont typeface="Century Gothic" panose="020B0502020202020204" pitchFamily="34" charset="0"/>
              <a:buChar char="►"/>
            </a:pPr>
            <a:endParaRPr sz="1600" dirty="0">
              <a:solidFill>
                <a:srgbClr val="757070"/>
              </a:solidFill>
            </a:endParaRPr>
          </a:p>
          <a:p>
            <a:pPr marL="285750" marR="0" lvl="0" indent="-285750" algn="l" rtl="0">
              <a:lnSpc>
                <a:spcPct val="120000"/>
              </a:lnSpc>
              <a:spcBef>
                <a:spcPts val="200"/>
              </a:spcBef>
              <a:spcAft>
                <a:spcPts val="0"/>
              </a:spcAft>
              <a:buClr>
                <a:schemeClr val="accent1"/>
              </a:buClr>
              <a:buSzPct val="100000"/>
              <a:buFont typeface="Century Gothic" panose="020B0502020202020204" pitchFamily="34" charset="0"/>
              <a:buChar char="►"/>
            </a:pPr>
            <a:r>
              <a:rPr lang="en" sz="1600" dirty="0">
                <a:solidFill>
                  <a:srgbClr val="757070"/>
                </a:solidFill>
              </a:rPr>
              <a:t>Supply water to </a:t>
            </a:r>
            <a:r>
              <a:rPr lang="en" sz="1600" dirty="0">
                <a:solidFill>
                  <a:schemeClr val="accent1"/>
                </a:solidFill>
              </a:rPr>
              <a:t>19 million people </a:t>
            </a:r>
            <a:r>
              <a:rPr lang="en" sz="1600" dirty="0">
                <a:solidFill>
                  <a:srgbClr val="757070"/>
                </a:solidFill>
              </a:rPr>
              <a:t>in Los Angeles, Orange, Riverside, San Bernardino, San Diego, and Ventura </a:t>
            </a:r>
            <a:r>
              <a:rPr lang="en" sz="1600" dirty="0" smtClean="0">
                <a:solidFill>
                  <a:srgbClr val="757070"/>
                </a:solidFill>
              </a:rPr>
              <a:t>counties</a:t>
            </a:r>
            <a:endParaRPr lang="en" sz="1600" dirty="0">
              <a:solidFill>
                <a:srgbClr val="757070"/>
              </a:solidFill>
            </a:endParaRPr>
          </a:p>
          <a:p>
            <a:pPr marL="285750" marR="0" lvl="0" indent="-285750" algn="l" rtl="0">
              <a:lnSpc>
                <a:spcPct val="120000"/>
              </a:lnSpc>
              <a:spcBef>
                <a:spcPts val="200"/>
              </a:spcBef>
              <a:spcAft>
                <a:spcPts val="0"/>
              </a:spcAft>
              <a:buClr>
                <a:schemeClr val="accent1"/>
              </a:buClr>
              <a:buFont typeface="Century Gothic" panose="020B0502020202020204" pitchFamily="34" charset="0"/>
              <a:buChar char="►"/>
            </a:pPr>
            <a:endParaRPr sz="1600" dirty="0">
              <a:solidFill>
                <a:srgbClr val="757070"/>
              </a:solidFill>
            </a:endParaRPr>
          </a:p>
          <a:p>
            <a:pPr marL="285750" lvl="0" indent="-285750" rtl="0">
              <a:lnSpc>
                <a:spcPct val="120000"/>
              </a:lnSpc>
              <a:spcBef>
                <a:spcPts val="200"/>
              </a:spcBef>
              <a:buClr>
                <a:schemeClr val="accent1"/>
              </a:buClr>
              <a:buSzPct val="100000"/>
              <a:buFont typeface="Century Gothic" panose="020B0502020202020204" pitchFamily="34" charset="0"/>
              <a:buChar char="►"/>
            </a:pPr>
            <a:r>
              <a:rPr lang="en" sz="1600" dirty="0">
                <a:solidFill>
                  <a:srgbClr val="757070"/>
                </a:solidFill>
              </a:rPr>
              <a:t>Support research efforts to </a:t>
            </a:r>
            <a:r>
              <a:rPr lang="en" sz="1600" dirty="0">
                <a:solidFill>
                  <a:schemeClr val="accent1"/>
                </a:solidFill>
              </a:rPr>
              <a:t>balance </a:t>
            </a:r>
            <a:r>
              <a:rPr lang="en" sz="1600" dirty="0">
                <a:solidFill>
                  <a:srgbClr val="757070"/>
                </a:solidFill>
              </a:rPr>
              <a:t>water resource needs with proper ecosystem functioning</a:t>
            </a:r>
          </a:p>
        </p:txBody>
      </p:sp>
      <p:cxnSp>
        <p:nvCxnSpPr>
          <p:cNvPr id="23" name="Straight Connector 22"/>
          <p:cNvCxnSpPr/>
          <p:nvPr/>
        </p:nvCxnSpPr>
        <p:spPr>
          <a:xfrm>
            <a:off x="1667815" y="1783718"/>
            <a:ext cx="169357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239037" y="2414782"/>
            <a:ext cx="169357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4295105" y="3342062"/>
            <a:ext cx="830687" cy="0"/>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rotWithShape="1">
          <a:blip r:embed="rId3"/>
          <a:srcRect t="20277" b="47007"/>
          <a:stretch/>
        </p:blipFill>
        <p:spPr>
          <a:xfrm>
            <a:off x="-1297" y="3803241"/>
            <a:ext cx="9144000" cy="1994039"/>
          </a:xfrm>
          <a:prstGeom prst="rect">
            <a:avLst/>
          </a:prstGeom>
        </p:spPr>
      </p:pic>
      <p:sp>
        <p:nvSpPr>
          <p:cNvPr id="10" name="TextBox 9"/>
          <p:cNvSpPr txBox="1"/>
          <p:nvPr/>
        </p:nvSpPr>
        <p:spPr>
          <a:xfrm>
            <a:off x="6401538" y="4947590"/>
            <a:ext cx="2818400" cy="261610"/>
          </a:xfrm>
          <a:prstGeom prst="rect">
            <a:avLst/>
          </a:prstGeom>
          <a:noFill/>
        </p:spPr>
        <p:txBody>
          <a:bodyPr wrap="none" rtlCol="0">
            <a:spAutoFit/>
          </a:bodyPr>
          <a:lstStyle/>
          <a:p>
            <a:r>
              <a:rPr lang="en-US" sz="1100" dirty="0" smtClean="0">
                <a:solidFill>
                  <a:schemeClr val="tx1">
                    <a:lumMod val="95000"/>
                    <a:lumOff val="5000"/>
                  </a:schemeClr>
                </a:solidFill>
                <a:latin typeface="Century Gothic" panose="020B0502020202020204" pitchFamily="34" charset="0"/>
              </a:rPr>
              <a:t>Image: Oregon Environmental Council</a:t>
            </a:r>
            <a:endParaRPr lang="en-US" sz="1100" dirty="0">
              <a:solidFill>
                <a:schemeClr val="tx1">
                  <a:lumMod val="95000"/>
                  <a:lumOff val="5000"/>
                </a:schemeClr>
              </a:solidFill>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Partners</a:t>
            </a:r>
            <a:endParaRPr lang="en-US" dirty="0"/>
          </a:p>
        </p:txBody>
      </p:sp>
      <p:sp>
        <p:nvSpPr>
          <p:cNvPr id="6" name="TextBox 5"/>
          <p:cNvSpPr txBox="1"/>
          <p:nvPr/>
        </p:nvSpPr>
        <p:spPr>
          <a:xfrm>
            <a:off x="5150156" y="860270"/>
            <a:ext cx="2026517" cy="461665"/>
          </a:xfrm>
          <a:prstGeom prst="rect">
            <a:avLst/>
          </a:prstGeom>
          <a:noFill/>
        </p:spPr>
        <p:txBody>
          <a:bodyPr wrap="none" rtlCol="0">
            <a:spAutoFit/>
          </a:bodyPr>
          <a:lstStyle/>
          <a:p>
            <a:r>
              <a:rPr lang="en" sz="2400" dirty="0" smtClean="0">
                <a:solidFill>
                  <a:schemeClr val="tx2">
                    <a:lumMod val="50000"/>
                  </a:schemeClr>
                </a:solidFill>
                <a:latin typeface="Century Gothic"/>
                <a:sym typeface="Century Gothic"/>
              </a:rPr>
              <a:t>Anchor QEA</a:t>
            </a:r>
            <a:endParaRPr lang="en-US" sz="1050" dirty="0">
              <a:solidFill>
                <a:schemeClr val="tx2">
                  <a:lumMod val="50000"/>
                </a:schemeClr>
              </a:solidFill>
            </a:endParaRPr>
          </a:p>
        </p:txBody>
      </p:sp>
      <p:sp>
        <p:nvSpPr>
          <p:cNvPr id="7" name="TextBox 6"/>
          <p:cNvSpPr txBox="1"/>
          <p:nvPr/>
        </p:nvSpPr>
        <p:spPr>
          <a:xfrm>
            <a:off x="1466102" y="860269"/>
            <a:ext cx="1423788" cy="461665"/>
          </a:xfrm>
          <a:prstGeom prst="rect">
            <a:avLst/>
          </a:prstGeom>
          <a:noFill/>
        </p:spPr>
        <p:txBody>
          <a:bodyPr wrap="none" rtlCol="0">
            <a:spAutoFit/>
          </a:bodyPr>
          <a:lstStyle/>
          <a:p>
            <a:r>
              <a:rPr lang="en" sz="2400" dirty="0" smtClean="0">
                <a:solidFill>
                  <a:schemeClr val="tx2">
                    <a:lumMod val="50000"/>
                  </a:schemeClr>
                </a:solidFill>
                <a:latin typeface="Century Gothic"/>
                <a:sym typeface="Century Gothic"/>
              </a:rPr>
              <a:t>34 North</a:t>
            </a:r>
            <a:endParaRPr lang="en-US" sz="1050" dirty="0">
              <a:solidFill>
                <a:schemeClr val="tx2">
                  <a:lumMod val="50000"/>
                </a:schemeClr>
              </a:solidFill>
            </a:endParaRPr>
          </a:p>
        </p:txBody>
      </p:sp>
      <p:sp>
        <p:nvSpPr>
          <p:cNvPr id="8" name="Shape 164"/>
          <p:cNvSpPr txBox="1">
            <a:spLocks noGrp="1"/>
          </p:cNvSpPr>
          <p:nvPr>
            <p:ph type="body" idx="1"/>
          </p:nvPr>
        </p:nvSpPr>
        <p:spPr>
          <a:xfrm>
            <a:off x="847916" y="1618075"/>
            <a:ext cx="3237924" cy="2172352"/>
          </a:xfrm>
          <a:prstGeom prst="rect">
            <a:avLst/>
          </a:prstGeom>
          <a:noFill/>
          <a:ln>
            <a:noFill/>
          </a:ln>
        </p:spPr>
        <p:txBody>
          <a:bodyPr lIns="68575" tIns="34275" rIns="68575" bIns="34275" anchor="t" anchorCtr="0">
            <a:noAutofit/>
          </a:bodyPr>
          <a:lstStyle/>
          <a:p>
            <a:pPr marL="285750" marR="0" lvl="0" indent="-285750" algn="l" rtl="0">
              <a:lnSpc>
                <a:spcPct val="90000"/>
              </a:lnSpc>
              <a:spcBef>
                <a:spcPts val="200"/>
              </a:spcBef>
              <a:spcAft>
                <a:spcPts val="0"/>
              </a:spcAft>
              <a:buClr>
                <a:schemeClr val="accent1"/>
              </a:buClr>
              <a:buSzPct val="100000"/>
              <a:buFont typeface="Century Gothic" panose="020B0502020202020204" pitchFamily="34" charset="0"/>
              <a:buChar char="►"/>
            </a:pPr>
            <a:r>
              <a:rPr lang="en" sz="1600" dirty="0" smtClean="0">
                <a:solidFill>
                  <a:schemeClr val="tx2">
                    <a:lumMod val="50000"/>
                  </a:schemeClr>
                </a:solidFill>
              </a:rPr>
              <a:t>Application and </a:t>
            </a:r>
            <a:r>
              <a:rPr lang="en" sz="1600" dirty="0" smtClean="0">
                <a:solidFill>
                  <a:schemeClr val="tx2">
                    <a:lumMod val="50000"/>
                  </a:schemeClr>
                </a:solidFill>
              </a:rPr>
              <a:t>software </a:t>
            </a:r>
            <a:r>
              <a:rPr lang="en" sz="1600" dirty="0">
                <a:solidFill>
                  <a:schemeClr val="tx2">
                    <a:lumMod val="50000"/>
                  </a:schemeClr>
                </a:solidFill>
              </a:rPr>
              <a:t>d</a:t>
            </a:r>
            <a:r>
              <a:rPr lang="en" sz="1600" dirty="0" smtClean="0">
                <a:solidFill>
                  <a:schemeClr val="tx2">
                    <a:lumMod val="50000"/>
                  </a:schemeClr>
                </a:solidFill>
              </a:rPr>
              <a:t>evelopment</a:t>
            </a:r>
            <a:endParaRPr lang="en" sz="1600" dirty="0" smtClean="0">
              <a:solidFill>
                <a:schemeClr val="tx2">
                  <a:lumMod val="50000"/>
                </a:schemeClr>
              </a:solidFill>
            </a:endParaRPr>
          </a:p>
          <a:p>
            <a:pPr marL="285750" marR="0" lvl="0" indent="-285750" algn="l" rtl="0">
              <a:lnSpc>
                <a:spcPct val="90000"/>
              </a:lnSpc>
              <a:spcBef>
                <a:spcPts val="200"/>
              </a:spcBef>
              <a:spcAft>
                <a:spcPts val="0"/>
              </a:spcAft>
              <a:buClr>
                <a:schemeClr val="accent1"/>
              </a:buClr>
              <a:buSzPct val="100000"/>
              <a:buFont typeface="Century Gothic" panose="020B0502020202020204" pitchFamily="34" charset="0"/>
              <a:buChar char="►"/>
            </a:pPr>
            <a:endParaRPr lang="en" sz="1600" dirty="0">
              <a:solidFill>
                <a:schemeClr val="tx2">
                  <a:lumMod val="50000"/>
                </a:schemeClr>
              </a:solidFill>
            </a:endParaRPr>
          </a:p>
          <a:p>
            <a:pPr marL="285750" marR="0" lvl="0" indent="-285750" algn="l" rtl="0">
              <a:lnSpc>
                <a:spcPct val="90000"/>
              </a:lnSpc>
              <a:spcBef>
                <a:spcPts val="200"/>
              </a:spcBef>
              <a:spcAft>
                <a:spcPts val="0"/>
              </a:spcAft>
              <a:buClr>
                <a:schemeClr val="accent1"/>
              </a:buClr>
              <a:buSzPct val="100000"/>
              <a:buFont typeface="Century Gothic" panose="020B0502020202020204" pitchFamily="34" charset="0"/>
              <a:buChar char="►"/>
            </a:pPr>
            <a:r>
              <a:rPr lang="en" sz="1600" dirty="0" smtClean="0">
                <a:solidFill>
                  <a:schemeClr val="tx2">
                    <a:lumMod val="50000"/>
                  </a:schemeClr>
                </a:solidFill>
              </a:rPr>
              <a:t>Graphic and user experience design</a:t>
            </a:r>
          </a:p>
          <a:p>
            <a:pPr marL="285750" marR="0" lvl="0" indent="-285750" algn="l" rtl="0">
              <a:lnSpc>
                <a:spcPct val="90000"/>
              </a:lnSpc>
              <a:spcBef>
                <a:spcPts val="200"/>
              </a:spcBef>
              <a:spcAft>
                <a:spcPts val="0"/>
              </a:spcAft>
              <a:buClr>
                <a:schemeClr val="accent1"/>
              </a:buClr>
              <a:buSzPct val="100000"/>
              <a:buFont typeface="Century Gothic" panose="020B0502020202020204" pitchFamily="34" charset="0"/>
              <a:buChar char="►"/>
            </a:pPr>
            <a:endParaRPr lang="en" sz="1600" dirty="0">
              <a:solidFill>
                <a:schemeClr val="tx2">
                  <a:lumMod val="50000"/>
                </a:schemeClr>
              </a:solidFill>
            </a:endParaRPr>
          </a:p>
          <a:p>
            <a:pPr marL="285750" marR="0" lvl="0" indent="-285750" algn="l" rtl="0">
              <a:lnSpc>
                <a:spcPct val="90000"/>
              </a:lnSpc>
              <a:spcBef>
                <a:spcPts val="200"/>
              </a:spcBef>
              <a:spcAft>
                <a:spcPts val="0"/>
              </a:spcAft>
              <a:buClr>
                <a:schemeClr val="accent1"/>
              </a:buClr>
              <a:buSzPct val="100000"/>
              <a:buFont typeface="Century Gothic" panose="020B0502020202020204" pitchFamily="34" charset="0"/>
              <a:buChar char="►"/>
            </a:pPr>
            <a:r>
              <a:rPr lang="en" sz="1600" dirty="0" smtClean="0">
                <a:solidFill>
                  <a:schemeClr val="tx2">
                    <a:lumMod val="50000"/>
                  </a:schemeClr>
                </a:solidFill>
              </a:rPr>
              <a:t>Provide MWD with </a:t>
            </a:r>
            <a:r>
              <a:rPr lang="en" sz="1600" dirty="0" smtClean="0">
                <a:solidFill>
                  <a:schemeClr val="accent1"/>
                </a:solidFill>
              </a:rPr>
              <a:t>website</a:t>
            </a:r>
            <a:r>
              <a:rPr lang="en" sz="1600" dirty="0" smtClean="0">
                <a:solidFill>
                  <a:schemeClr val="tx2">
                    <a:lumMod val="50000"/>
                  </a:schemeClr>
                </a:solidFill>
              </a:rPr>
              <a:t> and </a:t>
            </a:r>
            <a:r>
              <a:rPr lang="en" sz="1600" dirty="0" smtClean="0">
                <a:solidFill>
                  <a:schemeClr val="accent1"/>
                </a:solidFill>
              </a:rPr>
              <a:t>data analysis </a:t>
            </a:r>
            <a:r>
              <a:rPr lang="en" sz="1600" dirty="0" smtClean="0">
                <a:solidFill>
                  <a:schemeClr val="tx2">
                    <a:lumMod val="50000"/>
                  </a:schemeClr>
                </a:solidFill>
              </a:rPr>
              <a:t>and </a:t>
            </a:r>
            <a:r>
              <a:rPr lang="en" sz="1600" dirty="0" smtClean="0">
                <a:solidFill>
                  <a:schemeClr val="accent1"/>
                </a:solidFill>
              </a:rPr>
              <a:t>visualization</a:t>
            </a:r>
            <a:r>
              <a:rPr lang="en" sz="1600" dirty="0" smtClean="0">
                <a:solidFill>
                  <a:schemeClr val="tx2">
                    <a:lumMod val="50000"/>
                  </a:schemeClr>
                </a:solidFill>
              </a:rPr>
              <a:t> support</a:t>
            </a:r>
            <a:endParaRPr lang="en" sz="1600" dirty="0">
              <a:solidFill>
                <a:schemeClr val="tx2">
                  <a:lumMod val="50000"/>
                </a:schemeClr>
              </a:solidFill>
            </a:endParaRPr>
          </a:p>
          <a:p>
            <a:pPr marL="285750" marR="0" lvl="0" indent="-285750" algn="l" rtl="0">
              <a:lnSpc>
                <a:spcPct val="90000"/>
              </a:lnSpc>
              <a:spcBef>
                <a:spcPts val="200"/>
              </a:spcBef>
              <a:spcAft>
                <a:spcPts val="0"/>
              </a:spcAft>
              <a:buClr>
                <a:schemeClr val="accent1"/>
              </a:buClr>
              <a:buFont typeface="Century Gothic" panose="020B0502020202020204" pitchFamily="34" charset="0"/>
              <a:buChar char="►"/>
            </a:pPr>
            <a:endParaRPr sz="1600" dirty="0">
              <a:solidFill>
                <a:schemeClr val="tx2">
                  <a:lumMod val="50000"/>
                </a:schemeClr>
              </a:solidFill>
            </a:endParaRPr>
          </a:p>
        </p:txBody>
      </p:sp>
      <p:sp>
        <p:nvSpPr>
          <p:cNvPr id="9" name="Shape 164"/>
          <p:cNvSpPr txBox="1">
            <a:spLocks/>
          </p:cNvSpPr>
          <p:nvPr/>
        </p:nvSpPr>
        <p:spPr>
          <a:xfrm>
            <a:off x="4722278" y="1618075"/>
            <a:ext cx="3702676" cy="2071824"/>
          </a:xfrm>
          <a:prstGeom prst="rect">
            <a:avLst/>
          </a:prstGeom>
          <a:noFill/>
          <a:ln>
            <a:noFill/>
          </a:ln>
        </p:spPr>
        <p:txBody>
          <a:bodyPr lIns="68575" tIns="34275" rIns="68575" bIns="34275" anchor="t" anchorCtr="0">
            <a:noAutofit/>
          </a:bodyPr>
          <a:lstStyle>
            <a:defPPr marR="0" lvl="0" algn="l" rtl="0">
              <a:lnSpc>
                <a:spcPct val="100000"/>
              </a:lnSpc>
              <a:spcBef>
                <a:spcPts val="0"/>
              </a:spcBef>
              <a:spcAft>
                <a:spcPts val="0"/>
              </a:spcAft>
            </a:defPPr>
            <a:lvl1pPr marL="0" marR="0" lvl="0" indent="0" algn="l" rtl="0">
              <a:lnSpc>
                <a:spcPct val="90000"/>
              </a:lnSpc>
              <a:spcBef>
                <a:spcPts val="800"/>
              </a:spcBef>
              <a:spcAft>
                <a:spcPts val="0"/>
              </a:spcAft>
              <a:buClr>
                <a:srgbClr val="3F3F3F"/>
              </a:buClr>
              <a:buSzPct val="100000"/>
              <a:buFont typeface="Arial"/>
              <a:buNone/>
              <a:defRPr sz="1500" b="0" i="0" u="none" strike="noStrike" cap="none">
                <a:solidFill>
                  <a:srgbClr val="3F3F3F"/>
                </a:solidFill>
                <a:latin typeface="Century Gothic"/>
                <a:ea typeface="Century Gothic"/>
                <a:cs typeface="Century Gothic"/>
                <a:sym typeface="Century Gothic"/>
              </a:defRPr>
            </a:lvl1pPr>
            <a:lvl2pPr marL="342900" marR="0" lvl="1" indent="0" algn="l" rtl="0">
              <a:lnSpc>
                <a:spcPct val="90000"/>
              </a:lnSpc>
              <a:spcBef>
                <a:spcPts val="400"/>
              </a:spcBef>
              <a:spcAft>
                <a:spcPts val="0"/>
              </a:spcAft>
              <a:buClr>
                <a:schemeClr val="dk1"/>
              </a:buClr>
              <a:buSzPct val="100000"/>
              <a:buFont typeface="Arial"/>
              <a:buNone/>
              <a:defRPr sz="1100" b="0" i="0" u="none" strike="noStrike" cap="none">
                <a:solidFill>
                  <a:schemeClr val="dk1"/>
                </a:solidFill>
                <a:latin typeface="Century Gothic"/>
                <a:ea typeface="Century Gothic"/>
                <a:cs typeface="Century Gothic"/>
                <a:sym typeface="Century Gothic"/>
              </a:defRPr>
            </a:lvl2pPr>
            <a:lvl3pPr marL="685800" marR="0" lvl="2" indent="0" algn="l" rtl="0">
              <a:lnSpc>
                <a:spcPct val="90000"/>
              </a:lnSpc>
              <a:spcBef>
                <a:spcPts val="400"/>
              </a:spcBef>
              <a:spcAft>
                <a:spcPts val="0"/>
              </a:spcAft>
              <a:buClr>
                <a:schemeClr val="dk1"/>
              </a:buClr>
              <a:buSzPct val="100000"/>
              <a:buFont typeface="Arial"/>
              <a:buNone/>
              <a:defRPr sz="900" b="0" i="0" u="none" strike="noStrike" cap="none">
                <a:solidFill>
                  <a:schemeClr val="dk1"/>
                </a:solidFill>
                <a:latin typeface="Century Gothic"/>
                <a:ea typeface="Century Gothic"/>
                <a:cs typeface="Century Gothic"/>
                <a:sym typeface="Century Gothic"/>
              </a:defRPr>
            </a:lvl3pPr>
            <a:lvl4pPr marL="1028700" marR="0" lvl="3"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4pPr>
            <a:lvl5pPr marL="1371600" marR="0" lvl="4"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5pPr>
            <a:lvl6pPr marL="1714500" marR="0" lvl="5"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6pPr>
            <a:lvl7pPr marL="2057400" marR="0" lvl="6"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7pPr>
            <a:lvl8pPr marL="2400300" marR="0" lvl="7"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8pPr>
            <a:lvl9pPr marL="2743200" marR="0" lvl="8" indent="0" algn="l" rtl="0">
              <a:lnSpc>
                <a:spcPct val="90000"/>
              </a:lnSpc>
              <a:spcBef>
                <a:spcPts val="400"/>
              </a:spcBef>
              <a:spcAft>
                <a:spcPts val="0"/>
              </a:spcAft>
              <a:buClr>
                <a:schemeClr val="dk1"/>
              </a:buClr>
              <a:buSzPct val="100000"/>
              <a:buFont typeface="Arial"/>
              <a:buNone/>
              <a:defRPr sz="800" b="0" i="0" u="none" strike="noStrike" cap="none">
                <a:solidFill>
                  <a:schemeClr val="dk1"/>
                </a:solidFill>
                <a:latin typeface="Century Gothic"/>
                <a:ea typeface="Century Gothic"/>
                <a:cs typeface="Century Gothic"/>
                <a:sym typeface="Century Gothic"/>
              </a:defRPr>
            </a:lvl9pPr>
          </a:lstStyle>
          <a:p>
            <a:pPr marL="285750" indent="-285750">
              <a:spcBef>
                <a:spcPts val="200"/>
              </a:spcBef>
              <a:buClr>
                <a:schemeClr val="accent1"/>
              </a:buClr>
              <a:buFont typeface="Century Gothic" panose="020B0502020202020204" pitchFamily="34" charset="0"/>
              <a:buChar char="►"/>
            </a:pPr>
            <a:r>
              <a:rPr lang="en-US" sz="1600" dirty="0" smtClean="0">
                <a:solidFill>
                  <a:schemeClr val="tx2">
                    <a:lumMod val="50000"/>
                  </a:schemeClr>
                </a:solidFill>
              </a:rPr>
              <a:t>Planning, </a:t>
            </a:r>
            <a:r>
              <a:rPr lang="en-US" sz="1600" dirty="0" smtClean="0">
                <a:solidFill>
                  <a:schemeClr val="tx2">
                    <a:lumMod val="50000"/>
                  </a:schemeClr>
                </a:solidFill>
              </a:rPr>
              <a:t>cleanup</a:t>
            </a:r>
            <a:r>
              <a:rPr lang="en-US" sz="1600" dirty="0" smtClean="0">
                <a:solidFill>
                  <a:schemeClr val="tx2">
                    <a:lumMod val="50000"/>
                  </a:schemeClr>
                </a:solidFill>
              </a:rPr>
              <a:t>, </a:t>
            </a:r>
            <a:r>
              <a:rPr lang="en-US" sz="1600" dirty="0" smtClean="0">
                <a:solidFill>
                  <a:schemeClr val="tx2">
                    <a:lumMod val="50000"/>
                  </a:schemeClr>
                </a:solidFill>
              </a:rPr>
              <a:t>development </a:t>
            </a:r>
            <a:r>
              <a:rPr lang="en-US" sz="1600" dirty="0" smtClean="0">
                <a:solidFill>
                  <a:schemeClr val="tx2">
                    <a:lumMod val="50000"/>
                  </a:schemeClr>
                </a:solidFill>
              </a:rPr>
              <a:t>and Restoration efforts </a:t>
            </a:r>
          </a:p>
          <a:p>
            <a:pPr>
              <a:spcBef>
                <a:spcPts val="200"/>
              </a:spcBef>
              <a:buClr>
                <a:schemeClr val="accent1"/>
              </a:buClr>
            </a:pPr>
            <a:endParaRPr lang="en-US" sz="1600" dirty="0" smtClean="0">
              <a:solidFill>
                <a:schemeClr val="tx2">
                  <a:lumMod val="50000"/>
                </a:schemeClr>
              </a:solidFill>
            </a:endParaRPr>
          </a:p>
          <a:p>
            <a:pPr marL="285750" indent="-285750">
              <a:spcBef>
                <a:spcPts val="200"/>
              </a:spcBef>
              <a:buClr>
                <a:schemeClr val="accent1"/>
              </a:buClr>
              <a:buFont typeface="Century Gothic" panose="020B0502020202020204" pitchFamily="34" charset="0"/>
              <a:buChar char="►"/>
            </a:pPr>
            <a:r>
              <a:rPr lang="en-US" sz="1600" dirty="0" smtClean="0">
                <a:solidFill>
                  <a:schemeClr val="accent1"/>
                </a:solidFill>
              </a:rPr>
              <a:t>Focus</a:t>
            </a:r>
            <a:r>
              <a:rPr lang="en-US" sz="1600" dirty="0" smtClean="0">
                <a:solidFill>
                  <a:schemeClr val="tx2">
                    <a:lumMod val="50000"/>
                  </a:schemeClr>
                </a:solidFill>
              </a:rPr>
              <a:t> on </a:t>
            </a:r>
            <a:r>
              <a:rPr lang="en-US" sz="1600" dirty="0" smtClean="0">
                <a:solidFill>
                  <a:schemeClr val="accent1"/>
                </a:solidFill>
              </a:rPr>
              <a:t>aquatic</a:t>
            </a:r>
            <a:r>
              <a:rPr lang="en-US" sz="1600" dirty="0" smtClean="0">
                <a:solidFill>
                  <a:schemeClr val="tx2">
                    <a:lumMod val="50000"/>
                  </a:schemeClr>
                </a:solidFill>
              </a:rPr>
              <a:t> landscapes</a:t>
            </a:r>
          </a:p>
          <a:p>
            <a:pPr marL="285750" indent="-285750">
              <a:spcBef>
                <a:spcPts val="200"/>
              </a:spcBef>
              <a:buClr>
                <a:schemeClr val="accent1"/>
              </a:buClr>
              <a:buFont typeface="Century Gothic" panose="020B0502020202020204" pitchFamily="34" charset="0"/>
              <a:buChar char="►"/>
            </a:pPr>
            <a:endParaRPr lang="en-US" sz="1600" dirty="0">
              <a:solidFill>
                <a:schemeClr val="tx2">
                  <a:lumMod val="50000"/>
                </a:schemeClr>
              </a:solidFill>
            </a:endParaRPr>
          </a:p>
          <a:p>
            <a:pPr marL="285750" indent="-285750">
              <a:spcBef>
                <a:spcPts val="200"/>
              </a:spcBef>
              <a:buClr>
                <a:schemeClr val="accent1"/>
              </a:buClr>
              <a:buFont typeface="Century Gothic" panose="020B0502020202020204" pitchFamily="34" charset="0"/>
              <a:buChar char="►"/>
            </a:pPr>
            <a:r>
              <a:rPr lang="en-US" sz="1600" dirty="0" smtClean="0">
                <a:solidFill>
                  <a:schemeClr val="tx2">
                    <a:lumMod val="50000"/>
                  </a:schemeClr>
                </a:solidFill>
              </a:rPr>
              <a:t>Provide MWD with </a:t>
            </a:r>
            <a:r>
              <a:rPr lang="en-US" sz="1600" dirty="0" smtClean="0">
                <a:solidFill>
                  <a:schemeClr val="accent1"/>
                </a:solidFill>
              </a:rPr>
              <a:t>turbidity modelling</a:t>
            </a:r>
            <a:r>
              <a:rPr lang="en-US" sz="1600" dirty="0" smtClean="0">
                <a:solidFill>
                  <a:schemeClr val="tx2">
                    <a:lumMod val="50000"/>
                  </a:schemeClr>
                </a:solidFill>
              </a:rPr>
              <a:t> within the Bay Delta </a:t>
            </a:r>
          </a:p>
          <a:p>
            <a:pPr marL="285750" indent="-285750">
              <a:spcBef>
                <a:spcPts val="200"/>
              </a:spcBef>
              <a:buClr>
                <a:schemeClr val="accent1"/>
              </a:buClr>
              <a:buFont typeface="Century Gothic" panose="020B0502020202020204" pitchFamily="34" charset="0"/>
              <a:buChar char="►"/>
            </a:pPr>
            <a:endParaRPr lang="en-US" sz="1600" dirty="0">
              <a:solidFill>
                <a:srgbClr val="757070"/>
              </a:solidFill>
            </a:endParaRPr>
          </a:p>
        </p:txBody>
      </p:sp>
      <p:pic>
        <p:nvPicPr>
          <p:cNvPr id="10" name="Picture 9"/>
          <p:cNvPicPr>
            <a:picLocks noChangeAspect="1"/>
          </p:cNvPicPr>
          <p:nvPr/>
        </p:nvPicPr>
        <p:blipFill rotWithShape="1">
          <a:blip r:embed="rId3"/>
          <a:srcRect t="20277" b="47007"/>
          <a:stretch/>
        </p:blipFill>
        <p:spPr>
          <a:xfrm>
            <a:off x="-1297" y="3803241"/>
            <a:ext cx="9144000" cy="1994039"/>
          </a:xfrm>
          <a:prstGeom prst="rect">
            <a:avLst/>
          </a:prstGeom>
        </p:spPr>
      </p:pic>
      <p:cxnSp>
        <p:nvCxnSpPr>
          <p:cNvPr id="11" name="Straight Connector 10"/>
          <p:cNvCxnSpPr/>
          <p:nvPr/>
        </p:nvCxnSpPr>
        <p:spPr>
          <a:xfrm>
            <a:off x="1680693" y="1310903"/>
            <a:ext cx="1017431"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344733" y="1291583"/>
            <a:ext cx="1693572"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413439" y="4881890"/>
            <a:ext cx="2818400" cy="261610"/>
          </a:xfrm>
          <a:prstGeom prst="rect">
            <a:avLst/>
          </a:prstGeom>
        </p:spPr>
        <p:txBody>
          <a:bodyPr wrap="none">
            <a:spAutoFit/>
          </a:bodyPr>
          <a:lstStyle/>
          <a:p>
            <a:r>
              <a:rPr lang="en-US" sz="1100" b="1" dirty="0">
                <a:solidFill>
                  <a:schemeClr val="tx1">
                    <a:lumMod val="95000"/>
                    <a:lumOff val="5000"/>
                  </a:schemeClr>
                </a:solidFill>
                <a:latin typeface="Century Gothic" panose="020B0502020202020204" pitchFamily="34" charset="0"/>
              </a:rPr>
              <a:t>Image: Oregon Environmental Council</a:t>
            </a:r>
          </a:p>
        </p:txBody>
      </p:sp>
    </p:spTree>
    <p:extLst>
      <p:ext uri="{BB962C8B-B14F-4D97-AF65-F5344CB8AC3E}">
        <p14:creationId xmlns:p14="http://schemas.microsoft.com/office/powerpoint/2010/main" val="367305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Shape 171"/>
          <p:cNvSpPr txBox="1">
            <a:spLocks noGrp="1"/>
          </p:cNvSpPr>
          <p:nvPr>
            <p:ph type="title"/>
          </p:nvPr>
        </p:nvSpPr>
        <p:spPr>
          <a:xfrm>
            <a:off x="792137" y="226219"/>
            <a:ext cx="7674900" cy="359700"/>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rgbClr val="75AADB"/>
              </a:buClr>
              <a:buSzPct val="25000"/>
              <a:buFont typeface="Century Gothic"/>
              <a:buNone/>
            </a:pPr>
            <a:r>
              <a:rPr lang="en" dirty="0"/>
              <a:t>Objectives</a:t>
            </a:r>
          </a:p>
        </p:txBody>
      </p:sp>
      <p:sp>
        <p:nvSpPr>
          <p:cNvPr id="172" name="Shape 172"/>
          <p:cNvSpPr txBox="1"/>
          <p:nvPr/>
        </p:nvSpPr>
        <p:spPr>
          <a:xfrm>
            <a:off x="0" y="4889995"/>
            <a:ext cx="2583900" cy="205800"/>
          </a:xfrm>
          <a:prstGeom prst="rect">
            <a:avLst/>
          </a:prstGeom>
          <a:noFill/>
          <a:ln>
            <a:noFill/>
          </a:ln>
        </p:spPr>
        <p:txBody>
          <a:bodyPr lIns="68575" tIns="34275" rIns="68575" bIns="34275" anchor="t" anchorCtr="0">
            <a:noAutofit/>
          </a:bodyPr>
          <a:lstStyle/>
          <a:p>
            <a:pPr marL="0" marR="0" lvl="0" indent="0" algn="l" rtl="0">
              <a:lnSpc>
                <a:spcPct val="90000"/>
              </a:lnSpc>
              <a:spcBef>
                <a:spcPts val="0"/>
              </a:spcBef>
              <a:spcAft>
                <a:spcPts val="0"/>
              </a:spcAft>
              <a:buClr>
                <a:srgbClr val="000000"/>
              </a:buClr>
              <a:buFont typeface="Arial"/>
              <a:buNone/>
            </a:pPr>
            <a:endParaRPr sz="900" b="0" i="0" u="none" strike="noStrike" cap="none">
              <a:solidFill>
                <a:srgbClr val="000000"/>
              </a:solidFill>
              <a:latin typeface="Century Gothic"/>
              <a:ea typeface="Century Gothic"/>
              <a:cs typeface="Century Gothic"/>
              <a:sym typeface="Century Gothic"/>
            </a:endParaRPr>
          </a:p>
        </p:txBody>
      </p:sp>
      <p:sp>
        <p:nvSpPr>
          <p:cNvPr id="173" name="Shape 173"/>
          <p:cNvSpPr txBox="1">
            <a:spLocks noGrp="1"/>
          </p:cNvSpPr>
          <p:nvPr>
            <p:ph type="body" idx="1"/>
          </p:nvPr>
        </p:nvSpPr>
        <p:spPr>
          <a:xfrm>
            <a:off x="193891" y="956740"/>
            <a:ext cx="3733733" cy="1123260"/>
          </a:xfrm>
          <a:prstGeom prst="rect">
            <a:avLst/>
          </a:prstGeom>
          <a:noFill/>
          <a:ln>
            <a:noFill/>
          </a:ln>
        </p:spPr>
        <p:txBody>
          <a:bodyPr lIns="68575" tIns="34275" rIns="68575" bIns="34275" anchor="t" anchorCtr="0">
            <a:noAutofit/>
          </a:bodyPr>
          <a:lstStyle/>
          <a:p>
            <a:pPr marL="273050" marR="0" lvl="0" indent="-285750" algn="l" rtl="0">
              <a:lnSpc>
                <a:spcPct val="90000"/>
              </a:lnSpc>
              <a:spcBef>
                <a:spcPts val="200"/>
              </a:spcBef>
              <a:spcAft>
                <a:spcPts val="0"/>
              </a:spcAft>
              <a:buClr>
                <a:srgbClr val="75AADB"/>
              </a:buClr>
              <a:buSzPct val="100000"/>
              <a:buFont typeface="Century Gothic" panose="020B0502020202020204" pitchFamily="34" charset="0"/>
              <a:buChar char="►"/>
            </a:pPr>
            <a:r>
              <a:rPr lang="en" sz="2000" dirty="0">
                <a:solidFill>
                  <a:schemeClr val="accent1"/>
                </a:solidFill>
              </a:rPr>
              <a:t>Support</a:t>
            </a:r>
            <a:r>
              <a:rPr lang="en" sz="2000" dirty="0">
                <a:solidFill>
                  <a:srgbClr val="757070"/>
                </a:solidFill>
              </a:rPr>
              <a:t> the development of MWD’s </a:t>
            </a:r>
            <a:r>
              <a:rPr lang="en" sz="2000" dirty="0">
                <a:solidFill>
                  <a:schemeClr val="accent1"/>
                </a:solidFill>
              </a:rPr>
              <a:t>turbidity model </a:t>
            </a:r>
            <a:r>
              <a:rPr lang="en" sz="2000" dirty="0">
                <a:solidFill>
                  <a:srgbClr val="757070"/>
                </a:solidFill>
              </a:rPr>
              <a:t>by providing satellite data for validation</a:t>
            </a:r>
          </a:p>
          <a:p>
            <a:pPr marL="285750" marR="0" lvl="0" indent="-285750" algn="l" rtl="0">
              <a:lnSpc>
                <a:spcPct val="90000"/>
              </a:lnSpc>
              <a:spcBef>
                <a:spcPts val="200"/>
              </a:spcBef>
              <a:spcAft>
                <a:spcPts val="0"/>
              </a:spcAft>
              <a:buFont typeface="Century Gothic" panose="020B0502020202020204" pitchFamily="34" charset="0"/>
              <a:buChar char="►"/>
            </a:pPr>
            <a:endParaRPr lang="en-US" sz="2000" dirty="0" smtClean="0">
              <a:solidFill>
                <a:srgbClr val="757070"/>
              </a:solidFill>
            </a:endParaRPr>
          </a:p>
          <a:p>
            <a:pPr marL="285750" marR="0" lvl="0" indent="-285750" algn="l" rtl="0">
              <a:lnSpc>
                <a:spcPct val="90000"/>
              </a:lnSpc>
              <a:spcBef>
                <a:spcPts val="200"/>
              </a:spcBef>
              <a:spcAft>
                <a:spcPts val="0"/>
              </a:spcAft>
              <a:buFont typeface="Century Gothic" panose="020B0502020202020204" pitchFamily="34" charset="0"/>
              <a:buChar char="►"/>
            </a:pPr>
            <a:endParaRPr sz="2000" dirty="0">
              <a:solidFill>
                <a:srgbClr val="757070"/>
              </a:solidFill>
            </a:endParaRPr>
          </a:p>
        </p:txBody>
      </p:sp>
      <p:grpSp>
        <p:nvGrpSpPr>
          <p:cNvPr id="146" name="Group 145"/>
          <p:cNvGrpSpPr/>
          <p:nvPr/>
        </p:nvGrpSpPr>
        <p:grpSpPr>
          <a:xfrm>
            <a:off x="4234946" y="830384"/>
            <a:ext cx="4435789" cy="3899237"/>
            <a:chOff x="331626" y="828539"/>
            <a:chExt cx="4435789" cy="3899237"/>
          </a:xfrm>
        </p:grpSpPr>
        <p:pic>
          <p:nvPicPr>
            <p:cNvPr id="32" name="Picture 31"/>
            <p:cNvPicPr>
              <a:picLocks noChangeAspect="1"/>
            </p:cNvPicPr>
            <p:nvPr/>
          </p:nvPicPr>
          <p:blipFill rotWithShape="1">
            <a:blip r:embed="rId3"/>
            <a:srcRect t="43157"/>
            <a:stretch/>
          </p:blipFill>
          <p:spPr>
            <a:xfrm>
              <a:off x="3939958" y="3848858"/>
              <a:ext cx="686025" cy="440751"/>
            </a:xfrm>
            <a:prstGeom prst="rect">
              <a:avLst/>
            </a:prstGeom>
          </p:spPr>
        </p:pic>
        <p:pic>
          <p:nvPicPr>
            <p:cNvPr id="33" name="Picture 32"/>
            <p:cNvPicPr>
              <a:picLocks noChangeAspect="1"/>
            </p:cNvPicPr>
            <p:nvPr/>
          </p:nvPicPr>
          <p:blipFill rotWithShape="1">
            <a:blip r:embed="rId4"/>
            <a:srcRect l="-967" t="46377" r="967" b="805"/>
            <a:stretch/>
          </p:blipFill>
          <p:spPr>
            <a:xfrm>
              <a:off x="2810855" y="3839112"/>
              <a:ext cx="709735" cy="450494"/>
            </a:xfrm>
            <a:prstGeom prst="rect">
              <a:avLst/>
            </a:prstGeom>
          </p:spPr>
        </p:pic>
        <p:pic>
          <p:nvPicPr>
            <p:cNvPr id="34" name="Picture 33"/>
            <p:cNvPicPr>
              <a:picLocks noChangeAspect="1"/>
            </p:cNvPicPr>
            <p:nvPr/>
          </p:nvPicPr>
          <p:blipFill rotWithShape="1">
            <a:blip r:embed="rId5"/>
            <a:srcRect t="50403"/>
            <a:stretch/>
          </p:blipFill>
          <p:spPr>
            <a:xfrm>
              <a:off x="1730906" y="3886199"/>
              <a:ext cx="675397" cy="398505"/>
            </a:xfrm>
            <a:prstGeom prst="rect">
              <a:avLst/>
            </a:prstGeom>
          </p:spPr>
        </p:pic>
        <p:pic>
          <p:nvPicPr>
            <p:cNvPr id="42" name="Picture 41"/>
            <p:cNvPicPr>
              <a:picLocks noChangeAspect="1"/>
            </p:cNvPicPr>
            <p:nvPr/>
          </p:nvPicPr>
          <p:blipFill rotWithShape="1">
            <a:blip r:embed="rId6"/>
            <a:srcRect b="76164"/>
            <a:stretch/>
          </p:blipFill>
          <p:spPr>
            <a:xfrm>
              <a:off x="584069" y="3462614"/>
              <a:ext cx="713294" cy="202001"/>
            </a:xfrm>
            <a:prstGeom prst="rect">
              <a:avLst/>
            </a:prstGeom>
          </p:spPr>
        </p:pic>
        <p:pic>
          <p:nvPicPr>
            <p:cNvPr id="53" name="Picture 52"/>
            <p:cNvPicPr>
              <a:picLocks noChangeAspect="1"/>
            </p:cNvPicPr>
            <p:nvPr/>
          </p:nvPicPr>
          <p:blipFill rotWithShape="1">
            <a:blip r:embed="rId6"/>
            <a:srcRect b="76164"/>
            <a:stretch/>
          </p:blipFill>
          <p:spPr>
            <a:xfrm>
              <a:off x="1696790" y="3462613"/>
              <a:ext cx="713294" cy="202001"/>
            </a:xfrm>
            <a:prstGeom prst="rect">
              <a:avLst/>
            </a:prstGeom>
          </p:spPr>
        </p:pic>
        <p:pic>
          <p:nvPicPr>
            <p:cNvPr id="54" name="Picture 53"/>
            <p:cNvPicPr>
              <a:picLocks noChangeAspect="1"/>
            </p:cNvPicPr>
            <p:nvPr/>
          </p:nvPicPr>
          <p:blipFill rotWithShape="1">
            <a:blip r:embed="rId6"/>
            <a:srcRect b="76164"/>
            <a:stretch/>
          </p:blipFill>
          <p:spPr>
            <a:xfrm>
              <a:off x="2810855" y="3452526"/>
              <a:ext cx="713294" cy="202001"/>
            </a:xfrm>
            <a:prstGeom prst="rect">
              <a:avLst/>
            </a:prstGeom>
          </p:spPr>
        </p:pic>
        <p:pic>
          <p:nvPicPr>
            <p:cNvPr id="55" name="Picture 54"/>
            <p:cNvPicPr>
              <a:picLocks noChangeAspect="1"/>
            </p:cNvPicPr>
            <p:nvPr/>
          </p:nvPicPr>
          <p:blipFill rotWithShape="1">
            <a:blip r:embed="rId6"/>
            <a:srcRect b="76164"/>
            <a:stretch/>
          </p:blipFill>
          <p:spPr>
            <a:xfrm>
              <a:off x="3924487" y="3461200"/>
              <a:ext cx="713294" cy="202001"/>
            </a:xfrm>
            <a:prstGeom prst="rect">
              <a:avLst/>
            </a:prstGeom>
          </p:spPr>
        </p:pic>
        <p:sp>
          <p:nvSpPr>
            <p:cNvPr id="44" name="TextBox 43"/>
            <p:cNvSpPr txBox="1"/>
            <p:nvPr/>
          </p:nvSpPr>
          <p:spPr>
            <a:xfrm>
              <a:off x="2159927" y="3031169"/>
              <a:ext cx="1003801"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Turbidity</a:t>
              </a:r>
              <a:endParaRPr lang="en-US" sz="1600" dirty="0">
                <a:solidFill>
                  <a:schemeClr val="tx2">
                    <a:lumMod val="50000"/>
                  </a:schemeClr>
                </a:solidFill>
                <a:latin typeface="Century Gothic" panose="020B0502020202020204" pitchFamily="34" charset="0"/>
              </a:endParaRPr>
            </a:p>
          </p:txBody>
        </p:sp>
        <p:sp>
          <p:nvSpPr>
            <p:cNvPr id="47" name="TextBox 46"/>
            <p:cNvSpPr txBox="1"/>
            <p:nvPr/>
          </p:nvSpPr>
          <p:spPr>
            <a:xfrm>
              <a:off x="589498" y="4389222"/>
              <a:ext cx="740908" cy="338554"/>
            </a:xfrm>
            <a:prstGeom prst="rect">
              <a:avLst/>
            </a:prstGeom>
            <a:noFill/>
          </p:spPr>
          <p:txBody>
            <a:bodyPr wrap="none" rtlCol="0">
              <a:spAutoFit/>
            </a:bodyPr>
            <a:lstStyle/>
            <a:p>
              <a:r>
                <a:rPr lang="en-US" sz="1600" dirty="0">
                  <a:solidFill>
                    <a:schemeClr val="tx2">
                      <a:lumMod val="50000"/>
                    </a:schemeClr>
                  </a:solidFill>
                  <a:latin typeface="Century Gothic" panose="020B0502020202020204" pitchFamily="34" charset="0"/>
                </a:rPr>
                <a:t>0 FNU</a:t>
              </a:r>
            </a:p>
          </p:txBody>
        </p:sp>
        <p:sp>
          <p:nvSpPr>
            <p:cNvPr id="59" name="TextBox 58"/>
            <p:cNvSpPr txBox="1"/>
            <p:nvPr/>
          </p:nvSpPr>
          <p:spPr>
            <a:xfrm>
              <a:off x="3798880" y="4362335"/>
              <a:ext cx="968535"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250 </a:t>
              </a:r>
              <a:r>
                <a:rPr lang="en-US" sz="1600" dirty="0">
                  <a:solidFill>
                    <a:schemeClr val="tx2">
                      <a:lumMod val="50000"/>
                    </a:schemeClr>
                  </a:solidFill>
                  <a:latin typeface="Century Gothic" panose="020B0502020202020204" pitchFamily="34" charset="0"/>
                </a:rPr>
                <a:t>FNU</a:t>
              </a:r>
            </a:p>
          </p:txBody>
        </p:sp>
        <p:cxnSp>
          <p:nvCxnSpPr>
            <p:cNvPr id="52" name="Straight Arrow Connector 51"/>
            <p:cNvCxnSpPr/>
            <p:nvPr/>
          </p:nvCxnSpPr>
          <p:spPr>
            <a:xfrm>
              <a:off x="1370750" y="4558499"/>
              <a:ext cx="237645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1713780" y="3462615"/>
              <a:ext cx="692523" cy="833717"/>
            </a:xfrm>
            <a:prstGeom prst="round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2825402" y="3462615"/>
              <a:ext cx="692523" cy="833717"/>
            </a:xfrm>
            <a:prstGeom prst="round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3937024" y="3462614"/>
              <a:ext cx="692523" cy="833717"/>
            </a:xfrm>
            <a:prstGeom prst="round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60"/>
            <p:cNvPicPr>
              <a:picLocks noChangeAspect="1"/>
            </p:cNvPicPr>
            <p:nvPr/>
          </p:nvPicPr>
          <p:blipFill rotWithShape="1">
            <a:blip r:embed="rId7"/>
            <a:srcRect t="53611"/>
            <a:stretch/>
          </p:blipFill>
          <p:spPr>
            <a:xfrm>
              <a:off x="602158" y="3912339"/>
              <a:ext cx="692523" cy="379089"/>
            </a:xfrm>
            <a:prstGeom prst="rect">
              <a:avLst/>
            </a:prstGeom>
          </p:spPr>
        </p:pic>
        <p:cxnSp>
          <p:nvCxnSpPr>
            <p:cNvPr id="63" name="Straight Connector 62"/>
            <p:cNvCxnSpPr/>
            <p:nvPr/>
          </p:nvCxnSpPr>
          <p:spPr>
            <a:xfrm>
              <a:off x="602158" y="3913095"/>
              <a:ext cx="692523" cy="0"/>
            </a:xfrm>
            <a:prstGeom prst="line">
              <a:avLst/>
            </a:prstGeom>
            <a:ln w="1270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602158" y="3462616"/>
              <a:ext cx="692523" cy="833717"/>
            </a:xfrm>
            <a:prstGeom prst="roundRect">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4" name="Group 113"/>
            <p:cNvGrpSpPr/>
            <p:nvPr/>
          </p:nvGrpSpPr>
          <p:grpSpPr>
            <a:xfrm>
              <a:off x="512474" y="1463655"/>
              <a:ext cx="1488258" cy="1264338"/>
              <a:chOff x="2308423" y="913854"/>
              <a:chExt cx="1688451" cy="1374675"/>
            </a:xfrm>
          </p:grpSpPr>
          <p:sp>
            <p:nvSpPr>
              <p:cNvPr id="78" name="Rounded Rectangle 77"/>
              <p:cNvSpPr/>
              <p:nvPr/>
            </p:nvSpPr>
            <p:spPr>
              <a:xfrm rot="19464272">
                <a:off x="3333616" y="913854"/>
                <a:ext cx="558032" cy="1026991"/>
              </a:xfrm>
              <a:prstGeom prst="roundRect">
                <a:avLst/>
              </a:prstGeom>
              <a:gradFill flip="none" rotWithShape="1">
                <a:gsLst>
                  <a:gs pos="0">
                    <a:schemeClr val="tx1">
                      <a:lumMod val="65000"/>
                      <a:lumOff val="35000"/>
                      <a:shade val="30000"/>
                      <a:satMod val="115000"/>
                    </a:schemeClr>
                  </a:gs>
                  <a:gs pos="50000">
                    <a:schemeClr val="tx1">
                      <a:lumMod val="65000"/>
                      <a:lumOff val="35000"/>
                      <a:shade val="67500"/>
                      <a:satMod val="115000"/>
                    </a:schemeClr>
                  </a:gs>
                  <a:gs pos="100000">
                    <a:schemeClr val="tx1">
                      <a:lumMod val="65000"/>
                      <a:lumOff val="35000"/>
                      <a:shade val="100000"/>
                      <a:satMod val="115000"/>
                    </a:schemeClr>
                  </a:gs>
                </a:gsLst>
                <a:lin ang="270000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8" name="Group 97"/>
              <p:cNvGrpSpPr/>
              <p:nvPr/>
            </p:nvGrpSpPr>
            <p:grpSpPr>
              <a:xfrm rot="21311343">
                <a:off x="2308423" y="1364501"/>
                <a:ext cx="1101997" cy="924028"/>
                <a:chOff x="2733563" y="2040748"/>
                <a:chExt cx="1101997" cy="924028"/>
              </a:xfrm>
            </p:grpSpPr>
            <p:cxnSp>
              <p:nvCxnSpPr>
                <p:cNvPr id="96" name="Straight Connector 95"/>
                <p:cNvCxnSpPr/>
                <p:nvPr/>
              </p:nvCxnSpPr>
              <p:spPr>
                <a:xfrm rot="241880" flipV="1">
                  <a:off x="3020932" y="2747189"/>
                  <a:ext cx="164020" cy="978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rot="241880" flipV="1">
                  <a:off x="2900316" y="2471948"/>
                  <a:ext cx="164020" cy="978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rot="241880" flipV="1">
                  <a:off x="3427744" y="2487948"/>
                  <a:ext cx="164020" cy="978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241880" flipV="1">
                  <a:off x="3340080" y="2230352"/>
                  <a:ext cx="164020" cy="978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Rectangle 86"/>
                <p:cNvSpPr/>
                <p:nvPr/>
              </p:nvSpPr>
              <p:spPr>
                <a:xfrm rot="19917232">
                  <a:off x="3468594" y="2040748"/>
                  <a:ext cx="366966" cy="521071"/>
                </a:xfrm>
                <a:prstGeom prst="rect">
                  <a:avLst/>
                </a:prstGeom>
                <a:pattFill prst="pct70">
                  <a:fgClr>
                    <a:srgbClr val="566393"/>
                  </a:fgClr>
                  <a:bgClr>
                    <a:schemeClr val="bg1"/>
                  </a:bgClr>
                </a:patt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p:cNvSpPr/>
                <p:nvPr/>
              </p:nvSpPr>
              <p:spPr>
                <a:xfrm rot="19917232">
                  <a:off x="2733563" y="2443705"/>
                  <a:ext cx="366966" cy="521071"/>
                </a:xfrm>
                <a:prstGeom prst="rect">
                  <a:avLst/>
                </a:prstGeom>
                <a:pattFill prst="pct70">
                  <a:fgClr>
                    <a:srgbClr val="566393"/>
                  </a:fgClr>
                  <a:bgClr>
                    <a:schemeClr val="bg1"/>
                  </a:bgClr>
                </a:patt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p:cNvSpPr/>
                <p:nvPr/>
              </p:nvSpPr>
              <p:spPr>
                <a:xfrm rot="19917232">
                  <a:off x="3096025" y="2240966"/>
                  <a:ext cx="366966" cy="521071"/>
                </a:xfrm>
                <a:prstGeom prst="rect">
                  <a:avLst/>
                </a:prstGeom>
                <a:pattFill prst="pct70">
                  <a:fgClr>
                    <a:srgbClr val="566393"/>
                  </a:fgClr>
                  <a:bgClr>
                    <a:schemeClr val="bg1"/>
                  </a:bgClr>
                </a:patt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9" name="Rectangle 98"/>
              <p:cNvSpPr/>
              <p:nvPr/>
            </p:nvSpPr>
            <p:spPr>
              <a:xfrm rot="19514431">
                <a:off x="3640227" y="1597747"/>
                <a:ext cx="356647" cy="199107"/>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p:cNvSpPr/>
              <p:nvPr/>
            </p:nvSpPr>
            <p:spPr>
              <a:xfrm rot="19514431" flipV="1">
                <a:off x="3468729" y="1424193"/>
                <a:ext cx="356647" cy="45719"/>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rot="19514431">
                <a:off x="3303927" y="1111744"/>
                <a:ext cx="356647" cy="199107"/>
              </a:xfrm>
              <a:prstGeom prst="rect">
                <a:avLst/>
              </a:prstGeom>
              <a:solidFill>
                <a:schemeClr val="tx2">
                  <a:lumMod val="75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 name="Group 132"/>
            <p:cNvGrpSpPr/>
            <p:nvPr/>
          </p:nvGrpSpPr>
          <p:grpSpPr>
            <a:xfrm>
              <a:off x="3526754" y="1084866"/>
              <a:ext cx="820539" cy="1434676"/>
              <a:chOff x="3275235" y="636666"/>
              <a:chExt cx="820539" cy="1434676"/>
            </a:xfrm>
          </p:grpSpPr>
          <p:sp>
            <p:nvSpPr>
              <p:cNvPr id="111" name="Rectangle 110"/>
              <p:cNvSpPr/>
              <p:nvPr/>
            </p:nvSpPr>
            <p:spPr>
              <a:xfrm>
                <a:off x="3289460" y="1628188"/>
                <a:ext cx="806314" cy="443154"/>
              </a:xfrm>
              <a:prstGeom prst="rect">
                <a:avLst/>
              </a:prstGeom>
              <a:pattFill prst="smCheck">
                <a:fgClr>
                  <a:schemeClr val="bg1">
                    <a:lumMod val="85000"/>
                  </a:schemeClr>
                </a:fgClr>
                <a:bgClr>
                  <a:schemeClr val="bg1"/>
                </a:bgClr>
              </a:patt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6" name="Straight Connector 115"/>
              <p:cNvCxnSpPr/>
              <p:nvPr/>
            </p:nvCxnSpPr>
            <p:spPr>
              <a:xfrm flipV="1">
                <a:off x="3388248" y="683437"/>
                <a:ext cx="0" cy="944639"/>
              </a:xfrm>
              <a:prstGeom prst="line">
                <a:avLst/>
              </a:prstGeom>
              <a:ln w="19050">
                <a:solidFill>
                  <a:schemeClr val="tx2">
                    <a:lumMod val="25000"/>
                  </a:schemeClr>
                </a:solidFill>
              </a:ln>
            </p:spPr>
            <p:style>
              <a:lnRef idx="1">
                <a:schemeClr val="accent1"/>
              </a:lnRef>
              <a:fillRef idx="0">
                <a:schemeClr val="accent1"/>
              </a:fillRef>
              <a:effectRef idx="0">
                <a:schemeClr val="accent1"/>
              </a:effectRef>
              <a:fontRef idx="minor">
                <a:schemeClr val="tx1"/>
              </a:fontRef>
            </p:style>
          </p:cxnSp>
          <p:sp>
            <p:nvSpPr>
              <p:cNvPr id="120" name="Rectangle 119"/>
              <p:cNvSpPr/>
              <p:nvPr/>
            </p:nvSpPr>
            <p:spPr>
              <a:xfrm rot="19355937">
                <a:off x="3275235" y="636666"/>
                <a:ext cx="265902" cy="401790"/>
              </a:xfrm>
              <a:prstGeom prst="rect">
                <a:avLst/>
              </a:prstGeom>
              <a:pattFill prst="pct70">
                <a:fgClr>
                  <a:schemeClr val="accent1">
                    <a:lumMod val="50000"/>
                  </a:schemeClr>
                </a:fgClr>
                <a:bgClr>
                  <a:schemeClr val="bg1"/>
                </a:bgClr>
              </a:pattFill>
              <a:ln w="3175">
                <a:solidFill>
                  <a:schemeClr val="tx1"/>
                </a:solidFill>
              </a:ln>
              <a:scene3d>
                <a:camera prst="orthographicFront">
                  <a:rot lat="19799996" lon="12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Rectangle 124"/>
              <p:cNvSpPr/>
              <p:nvPr/>
            </p:nvSpPr>
            <p:spPr>
              <a:xfrm>
                <a:off x="3486908" y="1347175"/>
                <a:ext cx="477839" cy="279382"/>
              </a:xfrm>
              <a:prstGeom prst="rect">
                <a:avLst/>
              </a:prstGeom>
              <a:pattFill prst="smCheck">
                <a:fgClr>
                  <a:schemeClr val="bg1">
                    <a:lumMod val="85000"/>
                  </a:schemeClr>
                </a:fgClr>
                <a:bgClr>
                  <a:schemeClr val="bg1"/>
                </a:bgClr>
              </a:pattFill>
              <a:ln w="1905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23" name="Straight Connector 122"/>
            <p:cNvCxnSpPr/>
            <p:nvPr/>
          </p:nvCxnSpPr>
          <p:spPr>
            <a:xfrm flipH="1">
              <a:off x="1534407" y="2592586"/>
              <a:ext cx="12718" cy="714135"/>
            </a:xfrm>
            <a:prstGeom prst="line">
              <a:avLst/>
            </a:prstGeom>
            <a:ln>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flipH="1">
              <a:off x="3971743" y="2592122"/>
              <a:ext cx="1" cy="670782"/>
            </a:xfrm>
            <a:prstGeom prst="line">
              <a:avLst/>
            </a:prstGeom>
            <a:ln>
              <a:solidFill>
                <a:srgbClr val="C0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9" name="TextBox 138"/>
            <p:cNvSpPr txBox="1"/>
            <p:nvPr/>
          </p:nvSpPr>
          <p:spPr>
            <a:xfrm>
              <a:off x="331626" y="828539"/>
              <a:ext cx="955711" cy="338554"/>
            </a:xfrm>
            <a:prstGeom prst="rect">
              <a:avLst/>
            </a:prstGeom>
            <a:noFill/>
          </p:spPr>
          <p:txBody>
            <a:bodyPr wrap="none" rtlCol="0">
              <a:spAutoFit/>
            </a:bodyPr>
            <a:lstStyle/>
            <a:p>
              <a:r>
                <a:rPr lang="en-US" sz="1600" dirty="0" smtClean="0">
                  <a:solidFill>
                    <a:schemeClr val="tx2">
                      <a:lumMod val="50000"/>
                    </a:schemeClr>
                  </a:solidFill>
                  <a:latin typeface="Century Gothic" panose="020B0502020202020204" pitchFamily="34" charset="0"/>
                </a:rPr>
                <a:t>Satellite</a:t>
              </a:r>
              <a:endParaRPr lang="en-US" sz="1600" dirty="0">
                <a:solidFill>
                  <a:schemeClr val="tx2">
                    <a:lumMod val="50000"/>
                  </a:schemeClr>
                </a:solidFill>
                <a:latin typeface="Century Gothic" panose="020B0502020202020204" pitchFamily="34" charset="0"/>
              </a:endParaRPr>
            </a:p>
          </p:txBody>
        </p:sp>
        <p:sp>
          <p:nvSpPr>
            <p:cNvPr id="140" name="TextBox 139"/>
            <p:cNvSpPr txBox="1"/>
            <p:nvPr/>
          </p:nvSpPr>
          <p:spPr>
            <a:xfrm>
              <a:off x="2694271" y="828539"/>
              <a:ext cx="750526" cy="338554"/>
            </a:xfrm>
            <a:prstGeom prst="rect">
              <a:avLst/>
            </a:prstGeom>
            <a:noFill/>
          </p:spPr>
          <p:txBody>
            <a:bodyPr wrap="none" rtlCol="0">
              <a:spAutoFit/>
            </a:bodyPr>
            <a:lstStyle/>
            <a:p>
              <a:r>
                <a:rPr lang="en-US" sz="1600" i="1" dirty="0" smtClean="0">
                  <a:solidFill>
                    <a:schemeClr val="tx2">
                      <a:lumMod val="50000"/>
                    </a:schemeClr>
                  </a:solidFill>
                  <a:latin typeface="Century Gothic" panose="020B0502020202020204" pitchFamily="34" charset="0"/>
                </a:rPr>
                <a:t>In Situ</a:t>
              </a:r>
              <a:endParaRPr lang="en-US" sz="1600" i="1" dirty="0">
                <a:solidFill>
                  <a:schemeClr val="tx2">
                    <a:lumMod val="50000"/>
                  </a:schemeClr>
                </a:solidFill>
                <a:latin typeface="Century Gothic" panose="020B0502020202020204" pitchFamily="34" charset="0"/>
              </a:endParaRPr>
            </a:p>
          </p:txBody>
        </p:sp>
      </p:grpSp>
      <p:sp>
        <p:nvSpPr>
          <p:cNvPr id="147" name="TextBox 146"/>
          <p:cNvSpPr txBox="1"/>
          <p:nvPr/>
        </p:nvSpPr>
        <p:spPr>
          <a:xfrm>
            <a:off x="165116" y="2470181"/>
            <a:ext cx="3664725" cy="923330"/>
          </a:xfrm>
          <a:prstGeom prst="rect">
            <a:avLst/>
          </a:prstGeom>
          <a:noFill/>
        </p:spPr>
        <p:txBody>
          <a:bodyPr wrap="square" rtlCol="0">
            <a:spAutoFit/>
          </a:bodyPr>
          <a:lstStyle/>
          <a:p>
            <a:pPr marL="273050" lvl="0" indent="-285750">
              <a:lnSpc>
                <a:spcPct val="90000"/>
              </a:lnSpc>
              <a:spcBef>
                <a:spcPts val="200"/>
              </a:spcBef>
              <a:buClr>
                <a:srgbClr val="75AADB"/>
              </a:buClr>
              <a:buSzPct val="100000"/>
              <a:buFont typeface="Century Gothic" panose="020B0502020202020204" pitchFamily="34" charset="0"/>
              <a:buChar char="►"/>
            </a:pPr>
            <a:r>
              <a:rPr lang="en-US" sz="2000" dirty="0">
                <a:solidFill>
                  <a:schemeClr val="accent1"/>
                </a:solidFill>
                <a:latin typeface="Century Gothic" panose="020B0502020202020204" pitchFamily="34" charset="0"/>
              </a:rPr>
              <a:t>Compare</a:t>
            </a:r>
            <a:r>
              <a:rPr lang="en-US" sz="2000" dirty="0">
                <a:solidFill>
                  <a:srgbClr val="757070"/>
                </a:solidFill>
                <a:latin typeface="Century Gothic" panose="020B0502020202020204" pitchFamily="34" charset="0"/>
              </a:rPr>
              <a:t> turbidity values </a:t>
            </a:r>
            <a:r>
              <a:rPr lang="en-US" sz="2000" dirty="0">
                <a:solidFill>
                  <a:schemeClr val="accent1"/>
                </a:solidFill>
                <a:latin typeface="Century Gothic" panose="020B0502020202020204" pitchFamily="34" charset="0"/>
              </a:rPr>
              <a:t>derived</a:t>
            </a:r>
            <a:r>
              <a:rPr lang="en-US" sz="2000" dirty="0">
                <a:solidFill>
                  <a:srgbClr val="757070"/>
                </a:solidFill>
                <a:latin typeface="Century Gothic" panose="020B0502020202020204" pitchFamily="34" charset="0"/>
              </a:rPr>
              <a:t> </a:t>
            </a:r>
            <a:r>
              <a:rPr lang="en-US" sz="2000" dirty="0" smtClean="0">
                <a:solidFill>
                  <a:srgbClr val="757070"/>
                </a:solidFill>
                <a:latin typeface="Century Gothic" panose="020B0502020202020204" pitchFamily="34" charset="0"/>
              </a:rPr>
              <a:t>from </a:t>
            </a:r>
            <a:r>
              <a:rPr lang="en-US" sz="2000" dirty="0">
                <a:solidFill>
                  <a:srgbClr val="757070"/>
                </a:solidFill>
                <a:latin typeface="Century Gothic" panose="020B0502020202020204" pitchFamily="34" charset="0"/>
              </a:rPr>
              <a:t>Landsat </a:t>
            </a:r>
            <a:r>
              <a:rPr lang="en-US" sz="2000" dirty="0" smtClean="0">
                <a:solidFill>
                  <a:srgbClr val="757070"/>
                </a:solidFill>
                <a:latin typeface="Century Gothic" panose="020B0502020202020204" pitchFamily="34" charset="0"/>
              </a:rPr>
              <a:t>8, Sentinel-2, </a:t>
            </a:r>
            <a:r>
              <a:rPr lang="en-US" sz="2000" dirty="0" smtClean="0">
                <a:solidFill>
                  <a:srgbClr val="757070"/>
                </a:solidFill>
                <a:latin typeface="Century Gothic" panose="020B0502020202020204" pitchFamily="34" charset="0"/>
              </a:rPr>
              <a:t>Sentinel-3</a:t>
            </a:r>
            <a:endParaRPr lang="en-US" sz="2000" dirty="0">
              <a:solidFill>
                <a:srgbClr val="757070"/>
              </a:solidFill>
              <a:latin typeface="Century Gothic" panose="020B0502020202020204" pitchFamily="34" charset="0"/>
            </a:endParaRPr>
          </a:p>
        </p:txBody>
      </p:sp>
      <p:sp>
        <p:nvSpPr>
          <p:cNvPr id="148" name="TextBox 147"/>
          <p:cNvSpPr txBox="1"/>
          <p:nvPr/>
        </p:nvSpPr>
        <p:spPr>
          <a:xfrm>
            <a:off x="165116" y="3783692"/>
            <a:ext cx="3733733" cy="1200329"/>
          </a:xfrm>
          <a:prstGeom prst="rect">
            <a:avLst/>
          </a:prstGeom>
          <a:noFill/>
        </p:spPr>
        <p:txBody>
          <a:bodyPr wrap="square" rtlCol="0">
            <a:spAutoFit/>
          </a:bodyPr>
          <a:lstStyle/>
          <a:p>
            <a:pPr marL="273050" lvl="0" indent="-285750">
              <a:lnSpc>
                <a:spcPct val="90000"/>
              </a:lnSpc>
              <a:spcBef>
                <a:spcPts val="200"/>
              </a:spcBef>
              <a:buClr>
                <a:srgbClr val="75AADB"/>
              </a:buClr>
              <a:buSzPct val="100000"/>
              <a:buFont typeface="Century Gothic" panose="020B0502020202020204" pitchFamily="34" charset="0"/>
              <a:buChar char="►"/>
            </a:pPr>
            <a:r>
              <a:rPr lang="en-US" sz="2000" dirty="0">
                <a:solidFill>
                  <a:srgbClr val="5B9BD5"/>
                </a:solidFill>
                <a:latin typeface="Century Gothic" panose="020B0502020202020204" pitchFamily="34" charset="0"/>
              </a:rPr>
              <a:t>Explore</a:t>
            </a:r>
            <a:r>
              <a:rPr lang="en-US" sz="2000" dirty="0">
                <a:solidFill>
                  <a:srgbClr val="757070"/>
                </a:solidFill>
                <a:latin typeface="Century Gothic" panose="020B0502020202020204" pitchFamily="34" charset="0"/>
              </a:rPr>
              <a:t> the </a:t>
            </a:r>
            <a:r>
              <a:rPr lang="en-US" sz="2000" dirty="0">
                <a:solidFill>
                  <a:srgbClr val="5B9BD5"/>
                </a:solidFill>
                <a:latin typeface="Century Gothic" panose="020B0502020202020204" pitchFamily="34" charset="0"/>
              </a:rPr>
              <a:t>interchangeable use </a:t>
            </a:r>
            <a:r>
              <a:rPr lang="en-US" sz="2000" dirty="0">
                <a:solidFill>
                  <a:srgbClr val="757070"/>
                </a:solidFill>
                <a:latin typeface="Century Gothic" panose="020B0502020202020204" pitchFamily="34" charset="0"/>
              </a:rPr>
              <a:t>of </a:t>
            </a:r>
            <a:r>
              <a:rPr lang="en-US" sz="2000" dirty="0">
                <a:solidFill>
                  <a:srgbClr val="5B9BD5"/>
                </a:solidFill>
                <a:latin typeface="Century Gothic" panose="020B0502020202020204" pitchFamily="34" charset="0"/>
              </a:rPr>
              <a:t>satellite</a:t>
            </a:r>
            <a:r>
              <a:rPr lang="en-US" sz="2000" dirty="0">
                <a:solidFill>
                  <a:srgbClr val="757070"/>
                </a:solidFill>
                <a:latin typeface="Century Gothic" panose="020B0502020202020204" pitchFamily="34" charset="0"/>
              </a:rPr>
              <a:t> data and </a:t>
            </a:r>
            <a:r>
              <a:rPr lang="en-US" sz="2000" i="1" dirty="0">
                <a:solidFill>
                  <a:srgbClr val="5B9BD5"/>
                </a:solidFill>
                <a:latin typeface="Century Gothic" panose="020B0502020202020204" pitchFamily="34" charset="0"/>
              </a:rPr>
              <a:t>in situ </a:t>
            </a:r>
            <a:r>
              <a:rPr lang="en-US" sz="2000" dirty="0">
                <a:solidFill>
                  <a:srgbClr val="757070"/>
                </a:solidFill>
                <a:latin typeface="Century Gothic" panose="020B0502020202020204" pitchFamily="34" charset="0"/>
              </a:rPr>
              <a:t>data for model </a:t>
            </a:r>
            <a:r>
              <a:rPr lang="en-US" sz="2000" dirty="0" smtClean="0">
                <a:solidFill>
                  <a:srgbClr val="757070"/>
                </a:solidFill>
                <a:latin typeface="Century Gothic" panose="020B0502020202020204" pitchFamily="34" charset="0"/>
              </a:rPr>
              <a:t>validation </a:t>
            </a:r>
            <a:endParaRPr lang="en-US" sz="2000" dirty="0">
              <a:solidFill>
                <a:srgbClr val="757070"/>
              </a:solidFill>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7"/>
                                        </p:tgtEl>
                                        <p:attrNameLst>
                                          <p:attrName>style.visibility</p:attrName>
                                        </p:attrNameLst>
                                      </p:cBhvr>
                                      <p:to>
                                        <p:strVal val="visible"/>
                                      </p:to>
                                    </p:set>
                                    <p:anim calcmode="lin" valueType="num">
                                      <p:cBhvr additive="base">
                                        <p:cTn id="7" dur="500" fill="hold"/>
                                        <p:tgtEl>
                                          <p:spTgt spid="147"/>
                                        </p:tgtEl>
                                        <p:attrNameLst>
                                          <p:attrName>ppt_x</p:attrName>
                                        </p:attrNameLst>
                                      </p:cBhvr>
                                      <p:tavLst>
                                        <p:tav tm="0">
                                          <p:val>
                                            <p:strVal val="#ppt_x"/>
                                          </p:val>
                                        </p:tav>
                                        <p:tav tm="100000">
                                          <p:val>
                                            <p:strVal val="#ppt_x"/>
                                          </p:val>
                                        </p:tav>
                                      </p:tavLst>
                                    </p:anim>
                                    <p:anim calcmode="lin" valueType="num">
                                      <p:cBhvr additive="base">
                                        <p:cTn id="8" dur="500" fill="hold"/>
                                        <p:tgtEl>
                                          <p:spTgt spid="14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8"/>
                                        </p:tgtEl>
                                        <p:attrNameLst>
                                          <p:attrName>style.visibility</p:attrName>
                                        </p:attrNameLst>
                                      </p:cBhvr>
                                      <p:to>
                                        <p:strVal val="visible"/>
                                      </p:to>
                                    </p:set>
                                    <p:anim calcmode="lin" valueType="num">
                                      <p:cBhvr additive="base">
                                        <p:cTn id="13" dur="500" fill="hold"/>
                                        <p:tgtEl>
                                          <p:spTgt spid="148"/>
                                        </p:tgtEl>
                                        <p:attrNameLst>
                                          <p:attrName>ppt_x</p:attrName>
                                        </p:attrNameLst>
                                      </p:cBhvr>
                                      <p:tavLst>
                                        <p:tav tm="0">
                                          <p:val>
                                            <p:strVal val="#ppt_x"/>
                                          </p:val>
                                        </p:tav>
                                        <p:tav tm="100000">
                                          <p:val>
                                            <p:strVal val="#ppt_x"/>
                                          </p:val>
                                        </p:tav>
                                      </p:tavLst>
                                    </p:anim>
                                    <p:anim calcmode="lin" valueType="num">
                                      <p:cBhvr additive="base">
                                        <p:cTn id="14" dur="500" fill="hold"/>
                                        <p:tgtEl>
                                          <p:spTgt spid="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 grpId="0"/>
      <p:bldP spid="14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Shape 180"/>
          <p:cNvSpPr txBox="1">
            <a:spLocks noGrp="1"/>
          </p:cNvSpPr>
          <p:nvPr>
            <p:ph type="title"/>
          </p:nvPr>
        </p:nvSpPr>
        <p:spPr>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rgbClr val="75AADB"/>
              </a:buClr>
              <a:buSzPct val="25000"/>
              <a:buFont typeface="Century Gothic"/>
              <a:buNone/>
            </a:pPr>
            <a:r>
              <a:rPr lang="en" dirty="0"/>
              <a:t>Study </a:t>
            </a:r>
            <a:r>
              <a:rPr lang="en" dirty="0" smtClean="0"/>
              <a:t>Area</a:t>
            </a:r>
            <a:endParaRPr lang="en" dirty="0"/>
          </a:p>
        </p:txBody>
      </p:sp>
      <p:pic>
        <p:nvPicPr>
          <p:cNvPr id="183" name="Shape 183"/>
          <p:cNvPicPr preferRelativeResize="0"/>
          <p:nvPr/>
        </p:nvPicPr>
        <p:blipFill rotWithShape="1">
          <a:blip r:embed="rId3">
            <a:alphaModFix/>
          </a:blip>
          <a:srcRect l="10718" t="8058" r="10529" b="8350"/>
          <a:stretch/>
        </p:blipFill>
        <p:spPr>
          <a:xfrm>
            <a:off x="4667557" y="453626"/>
            <a:ext cx="3540242" cy="4400828"/>
          </a:xfrm>
          <a:prstGeom prst="rect">
            <a:avLst/>
          </a:prstGeom>
          <a:noFill/>
          <a:ln>
            <a:noFill/>
          </a:ln>
        </p:spPr>
      </p:pic>
      <p:sp>
        <p:nvSpPr>
          <p:cNvPr id="74" name="Shape 173"/>
          <p:cNvSpPr txBox="1">
            <a:spLocks noGrp="1"/>
          </p:cNvSpPr>
          <p:nvPr>
            <p:ph type="body" idx="1"/>
          </p:nvPr>
        </p:nvSpPr>
        <p:spPr>
          <a:xfrm>
            <a:off x="334925" y="1087496"/>
            <a:ext cx="4008951" cy="767062"/>
          </a:xfrm>
          <a:prstGeom prst="rect">
            <a:avLst/>
          </a:prstGeom>
          <a:noFill/>
          <a:ln>
            <a:noFill/>
          </a:ln>
        </p:spPr>
        <p:txBody>
          <a:bodyPr lIns="68575" tIns="34275" rIns="68575" bIns="34275" anchor="t" anchorCtr="0">
            <a:noAutofit/>
          </a:bodyPr>
          <a:lstStyle/>
          <a:p>
            <a:pPr marL="273050" marR="0" lvl="0" indent="-285750" algn="l" rtl="0">
              <a:lnSpc>
                <a:spcPct val="125000"/>
              </a:lnSpc>
              <a:spcBef>
                <a:spcPts val="200"/>
              </a:spcBef>
              <a:spcAft>
                <a:spcPts val="0"/>
              </a:spcAft>
              <a:buClr>
                <a:srgbClr val="75AADB"/>
              </a:buClr>
              <a:buSzPct val="100000"/>
              <a:buFont typeface="Century Gothic" panose="020B0502020202020204" pitchFamily="34" charset="0"/>
              <a:buChar char="►"/>
            </a:pPr>
            <a:r>
              <a:rPr lang="en" sz="2000" dirty="0" smtClean="0">
                <a:solidFill>
                  <a:schemeClr val="tx2">
                    <a:lumMod val="50000"/>
                  </a:schemeClr>
                </a:solidFill>
              </a:rPr>
              <a:t>Western portion of the Bay Delta Watershed</a:t>
            </a:r>
          </a:p>
          <a:p>
            <a:pPr marR="0" lvl="0" algn="l" rtl="0">
              <a:lnSpc>
                <a:spcPct val="125000"/>
              </a:lnSpc>
              <a:spcBef>
                <a:spcPts val="200"/>
              </a:spcBef>
              <a:spcAft>
                <a:spcPts val="0"/>
              </a:spcAft>
              <a:buClr>
                <a:srgbClr val="75AADB"/>
              </a:buClr>
              <a:buSzPct val="100000"/>
            </a:pPr>
            <a:r>
              <a:rPr lang="en" sz="2000" dirty="0">
                <a:solidFill>
                  <a:schemeClr val="tx2">
                    <a:lumMod val="50000"/>
                  </a:schemeClr>
                </a:solidFill>
              </a:rPr>
              <a:t>	</a:t>
            </a:r>
            <a:endParaRPr lang="en" sz="2000" dirty="0" smtClean="0">
              <a:solidFill>
                <a:schemeClr val="tx2">
                  <a:lumMod val="50000"/>
                </a:schemeClr>
              </a:solidFill>
            </a:endParaRPr>
          </a:p>
        </p:txBody>
      </p:sp>
      <p:sp>
        <p:nvSpPr>
          <p:cNvPr id="191" name="TextBox 190"/>
          <p:cNvSpPr txBox="1"/>
          <p:nvPr/>
        </p:nvSpPr>
        <p:spPr>
          <a:xfrm>
            <a:off x="255423" y="2002665"/>
            <a:ext cx="4024648" cy="2848665"/>
          </a:xfrm>
          <a:prstGeom prst="rect">
            <a:avLst/>
          </a:prstGeom>
          <a:noFill/>
        </p:spPr>
        <p:txBody>
          <a:bodyPr wrap="square" rtlCol="0">
            <a:spAutoFit/>
          </a:bodyPr>
          <a:lstStyle/>
          <a:p>
            <a:pPr marL="958850" lvl="2" indent="-285750">
              <a:lnSpc>
                <a:spcPct val="125000"/>
              </a:lnSpc>
              <a:spcBef>
                <a:spcPts val="200"/>
              </a:spcBef>
              <a:buClr>
                <a:srgbClr val="75AADB"/>
              </a:buClr>
              <a:buSzPct val="100000"/>
              <a:buFont typeface="Century Gothic" panose="020B0502020202020204" pitchFamily="34" charset="0"/>
              <a:buChar char="►"/>
            </a:pPr>
            <a:r>
              <a:rPr lang="en" sz="2000" dirty="0">
                <a:solidFill>
                  <a:srgbClr val="E7E6E6">
                    <a:lumMod val="50000"/>
                  </a:srgbClr>
                </a:solidFill>
                <a:latin typeface="Century Gothic"/>
                <a:sym typeface="Century Gothic"/>
              </a:rPr>
              <a:t>San Pablo Bay</a:t>
            </a:r>
          </a:p>
          <a:p>
            <a:pPr marL="958850" lvl="2" indent="-285750">
              <a:lnSpc>
                <a:spcPct val="125000"/>
              </a:lnSpc>
              <a:spcBef>
                <a:spcPts val="200"/>
              </a:spcBef>
              <a:buClr>
                <a:srgbClr val="75AADB"/>
              </a:buClr>
              <a:buSzPct val="100000"/>
              <a:buFont typeface="Century Gothic" panose="020B0502020202020204" pitchFamily="34" charset="0"/>
              <a:buChar char="►"/>
            </a:pPr>
            <a:r>
              <a:rPr lang="en" sz="2000" dirty="0" smtClean="0">
                <a:solidFill>
                  <a:srgbClr val="E7E6E6">
                    <a:lumMod val="50000"/>
                  </a:srgbClr>
                </a:solidFill>
                <a:latin typeface="Century Gothic"/>
                <a:sym typeface="Century Gothic"/>
              </a:rPr>
              <a:t>Central </a:t>
            </a:r>
            <a:r>
              <a:rPr lang="en" sz="2000" dirty="0">
                <a:solidFill>
                  <a:srgbClr val="E7E6E6">
                    <a:lumMod val="50000"/>
                  </a:srgbClr>
                </a:solidFill>
                <a:latin typeface="Century Gothic"/>
                <a:sym typeface="Century Gothic"/>
              </a:rPr>
              <a:t>Bay</a:t>
            </a:r>
          </a:p>
          <a:p>
            <a:pPr marL="958850" lvl="2" indent="-285750">
              <a:lnSpc>
                <a:spcPct val="125000"/>
              </a:lnSpc>
              <a:spcBef>
                <a:spcPts val="200"/>
              </a:spcBef>
              <a:buClr>
                <a:srgbClr val="75AADB"/>
              </a:buClr>
              <a:buSzPct val="100000"/>
              <a:buFont typeface="Century Gothic" panose="020B0502020202020204" pitchFamily="34" charset="0"/>
              <a:buChar char="►"/>
            </a:pPr>
            <a:r>
              <a:rPr lang="en" sz="2000" dirty="0">
                <a:solidFill>
                  <a:srgbClr val="E7E6E6">
                    <a:lumMod val="50000"/>
                  </a:srgbClr>
                </a:solidFill>
                <a:latin typeface="Century Gothic"/>
                <a:sym typeface="Century Gothic"/>
              </a:rPr>
              <a:t>South </a:t>
            </a:r>
            <a:r>
              <a:rPr lang="en" sz="2000" dirty="0" smtClean="0">
                <a:solidFill>
                  <a:srgbClr val="E7E6E6">
                    <a:lumMod val="50000"/>
                  </a:srgbClr>
                </a:solidFill>
                <a:latin typeface="Century Gothic"/>
                <a:sym typeface="Century Gothic"/>
              </a:rPr>
              <a:t>Bay</a:t>
            </a:r>
          </a:p>
          <a:p>
            <a:pPr marL="958850" lvl="2" indent="-285750">
              <a:lnSpc>
                <a:spcPct val="125000"/>
              </a:lnSpc>
              <a:spcBef>
                <a:spcPts val="200"/>
              </a:spcBef>
              <a:buClr>
                <a:srgbClr val="75AADB"/>
              </a:buClr>
              <a:buSzPct val="100000"/>
              <a:buFont typeface="Century Gothic" panose="020B0502020202020204" pitchFamily="34" charset="0"/>
              <a:buChar char="►"/>
            </a:pPr>
            <a:r>
              <a:rPr lang="en" sz="2000" dirty="0">
                <a:solidFill>
                  <a:srgbClr val="E7E6E6">
                    <a:lumMod val="50000"/>
                  </a:srgbClr>
                </a:solidFill>
                <a:latin typeface="Century Gothic"/>
                <a:sym typeface="Century Gothic"/>
              </a:rPr>
              <a:t>Suisun </a:t>
            </a:r>
            <a:r>
              <a:rPr lang="en" sz="2000" dirty="0" smtClean="0">
                <a:solidFill>
                  <a:srgbClr val="E7E6E6">
                    <a:lumMod val="50000"/>
                  </a:srgbClr>
                </a:solidFill>
                <a:latin typeface="Century Gothic"/>
                <a:sym typeface="Century Gothic"/>
              </a:rPr>
              <a:t>Bay</a:t>
            </a:r>
            <a:endParaRPr lang="en" sz="2000" dirty="0">
              <a:solidFill>
                <a:srgbClr val="E7E6E6">
                  <a:lumMod val="50000"/>
                </a:srgbClr>
              </a:solidFill>
              <a:latin typeface="Century Gothic"/>
              <a:sym typeface="Century Gothic"/>
            </a:endParaRPr>
          </a:p>
          <a:p>
            <a:pPr marL="958850" lvl="2" indent="-285750">
              <a:lnSpc>
                <a:spcPct val="125000"/>
              </a:lnSpc>
              <a:spcBef>
                <a:spcPts val="200"/>
              </a:spcBef>
              <a:buClr>
                <a:srgbClr val="75AADB"/>
              </a:buClr>
              <a:buSzPct val="100000"/>
              <a:buFont typeface="Century Gothic" panose="020B0502020202020204" pitchFamily="34" charset="0"/>
              <a:buChar char="►"/>
            </a:pPr>
            <a:r>
              <a:rPr lang="en" sz="2000" dirty="0">
                <a:solidFill>
                  <a:srgbClr val="E7E6E6">
                    <a:lumMod val="50000"/>
                  </a:srgbClr>
                </a:solidFill>
                <a:latin typeface="Century Gothic"/>
                <a:sym typeface="Century Gothic"/>
              </a:rPr>
              <a:t>Tributaries of the Sacramento and San Joaquin Rivers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32" name="Picture 31"/>
          <p:cNvPicPr>
            <a:picLocks noChangeAspect="1"/>
          </p:cNvPicPr>
          <p:nvPr/>
        </p:nvPicPr>
        <p:blipFill rotWithShape="1">
          <a:blip r:embed="rId3"/>
          <a:srcRect t="20277" b="47007"/>
          <a:stretch/>
        </p:blipFill>
        <p:spPr>
          <a:xfrm>
            <a:off x="-1297" y="3803241"/>
            <a:ext cx="9144000" cy="1994039"/>
          </a:xfrm>
          <a:prstGeom prst="rect">
            <a:avLst/>
          </a:prstGeom>
        </p:spPr>
      </p:pic>
      <p:sp>
        <p:nvSpPr>
          <p:cNvPr id="180" name="Shape 180"/>
          <p:cNvSpPr txBox="1">
            <a:spLocks noGrp="1"/>
          </p:cNvSpPr>
          <p:nvPr>
            <p:ph type="title"/>
          </p:nvPr>
        </p:nvSpPr>
        <p:spPr>
          <a:xfrm>
            <a:off x="877623" y="232877"/>
            <a:ext cx="7059957" cy="359568"/>
          </a:xfrm>
          <a:prstGeom prst="rect">
            <a:avLst/>
          </a:prstGeom>
          <a:noFill/>
          <a:ln>
            <a:noFill/>
          </a:ln>
        </p:spPr>
        <p:txBody>
          <a:bodyPr lIns="68575" tIns="34275" rIns="68575" bIns="34275" anchor="ctr" anchorCtr="0">
            <a:noAutofit/>
          </a:bodyPr>
          <a:lstStyle/>
          <a:p>
            <a:pPr marL="0" marR="0" lvl="0" indent="0" algn="l" rtl="0">
              <a:lnSpc>
                <a:spcPct val="90000"/>
              </a:lnSpc>
              <a:spcBef>
                <a:spcPts val="0"/>
              </a:spcBef>
              <a:buClr>
                <a:srgbClr val="75AADB"/>
              </a:buClr>
              <a:buSzPct val="25000"/>
              <a:buFont typeface="Century Gothic"/>
              <a:buNone/>
            </a:pPr>
            <a:r>
              <a:rPr lang="en" sz="4000" dirty="0"/>
              <a:t>Study </a:t>
            </a:r>
            <a:r>
              <a:rPr lang="en" sz="4000" dirty="0" smtClean="0"/>
              <a:t>Period</a:t>
            </a:r>
            <a:endParaRPr lang="en" sz="4000" dirty="0"/>
          </a:p>
        </p:txBody>
      </p:sp>
      <p:grpSp>
        <p:nvGrpSpPr>
          <p:cNvPr id="163" name="Group 162"/>
          <p:cNvGrpSpPr/>
          <p:nvPr/>
        </p:nvGrpSpPr>
        <p:grpSpPr>
          <a:xfrm rot="560129">
            <a:off x="1196799" y="1768820"/>
            <a:ext cx="1272510" cy="1385441"/>
            <a:chOff x="-42194" y="1757167"/>
            <a:chExt cx="1272510" cy="1385441"/>
          </a:xfrm>
        </p:grpSpPr>
        <p:sp>
          <p:nvSpPr>
            <p:cNvPr id="6" name="Oval 5"/>
            <p:cNvSpPr/>
            <p:nvPr/>
          </p:nvSpPr>
          <p:spPr>
            <a:xfrm>
              <a:off x="195353" y="1757167"/>
              <a:ext cx="1034963" cy="1034963"/>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solidFill>
                  <a:schemeClr val="bg1"/>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659019">
              <a:off x="-201448" y="2040652"/>
              <a:ext cx="1261210" cy="942701"/>
            </a:xfrm>
            <a:prstGeom prst="rect">
              <a:avLst/>
            </a:prstGeom>
            <a:noFill/>
          </p:spPr>
        </p:pic>
      </p:grpSp>
      <p:sp>
        <p:nvSpPr>
          <p:cNvPr id="29" name="TextBox 28"/>
          <p:cNvSpPr txBox="1"/>
          <p:nvPr/>
        </p:nvSpPr>
        <p:spPr>
          <a:xfrm>
            <a:off x="742533" y="3510571"/>
            <a:ext cx="1369286" cy="400110"/>
          </a:xfrm>
          <a:prstGeom prst="rect">
            <a:avLst/>
          </a:prstGeom>
          <a:noFill/>
        </p:spPr>
        <p:txBody>
          <a:bodyPr wrap="none" rtlCol="0">
            <a:spAutoFit/>
          </a:bodyPr>
          <a:lstStyle/>
          <a:p>
            <a:r>
              <a:rPr lang="en-US" sz="2000" dirty="0" smtClean="0">
                <a:solidFill>
                  <a:schemeClr val="tx2">
                    <a:lumMod val="50000"/>
                  </a:schemeClr>
                </a:solidFill>
                <a:latin typeface="Century Gothic" panose="020B0502020202020204" pitchFamily="34" charset="0"/>
              </a:rPr>
              <a:t>April 2013</a:t>
            </a:r>
            <a:endParaRPr lang="en-US" sz="2000" dirty="0">
              <a:solidFill>
                <a:schemeClr val="tx2">
                  <a:lumMod val="50000"/>
                </a:schemeClr>
              </a:solidFill>
              <a:latin typeface="Century Gothic" panose="020B0502020202020204" pitchFamily="34" charset="0"/>
            </a:endParaRPr>
          </a:p>
        </p:txBody>
      </p:sp>
      <p:grpSp>
        <p:nvGrpSpPr>
          <p:cNvPr id="13" name="Group 12"/>
          <p:cNvGrpSpPr/>
          <p:nvPr/>
        </p:nvGrpSpPr>
        <p:grpSpPr>
          <a:xfrm>
            <a:off x="1438753" y="3213664"/>
            <a:ext cx="6412995" cy="220501"/>
            <a:chOff x="911082" y="4095697"/>
            <a:chExt cx="6412995" cy="220501"/>
          </a:xfrm>
        </p:grpSpPr>
        <p:cxnSp>
          <p:nvCxnSpPr>
            <p:cNvPr id="5" name="Straight Connector 4"/>
            <p:cNvCxnSpPr/>
            <p:nvPr/>
          </p:nvCxnSpPr>
          <p:spPr>
            <a:xfrm>
              <a:off x="911082" y="4198474"/>
              <a:ext cx="6404118" cy="10414"/>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925866" y="4095697"/>
              <a:ext cx="0" cy="205033"/>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324077" y="4111165"/>
              <a:ext cx="0" cy="205033"/>
            </a:xfrm>
            <a:prstGeom prst="line">
              <a:avLst/>
            </a:prstGeom>
            <a:ln w="3810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9" name="TextBox 38"/>
          <p:cNvSpPr txBox="1"/>
          <p:nvPr/>
        </p:nvSpPr>
        <p:spPr>
          <a:xfrm>
            <a:off x="7308458" y="3501922"/>
            <a:ext cx="1090363" cy="400110"/>
          </a:xfrm>
          <a:prstGeom prst="rect">
            <a:avLst/>
          </a:prstGeom>
          <a:noFill/>
        </p:spPr>
        <p:txBody>
          <a:bodyPr wrap="none" rtlCol="0">
            <a:spAutoFit/>
          </a:bodyPr>
          <a:lstStyle/>
          <a:p>
            <a:r>
              <a:rPr lang="en-US" sz="2000" dirty="0" smtClean="0">
                <a:solidFill>
                  <a:schemeClr val="tx2">
                    <a:lumMod val="50000"/>
                  </a:schemeClr>
                </a:solidFill>
                <a:latin typeface="Century Gothic" panose="020B0502020202020204" pitchFamily="34" charset="0"/>
              </a:rPr>
              <a:t>Present</a:t>
            </a:r>
            <a:endParaRPr lang="en-US" sz="2000" dirty="0">
              <a:solidFill>
                <a:schemeClr val="tx2">
                  <a:lumMod val="50000"/>
                </a:schemeClr>
              </a:solidFill>
              <a:latin typeface="Century Gothic" panose="020B0502020202020204" pitchFamily="34" charset="0"/>
            </a:endParaRPr>
          </a:p>
        </p:txBody>
      </p:sp>
      <p:sp>
        <p:nvSpPr>
          <p:cNvPr id="48" name="TextBox 47"/>
          <p:cNvSpPr txBox="1"/>
          <p:nvPr/>
        </p:nvSpPr>
        <p:spPr>
          <a:xfrm>
            <a:off x="2181681" y="2752042"/>
            <a:ext cx="1385316" cy="400110"/>
          </a:xfrm>
          <a:prstGeom prst="rect">
            <a:avLst/>
          </a:prstGeom>
          <a:noFill/>
        </p:spPr>
        <p:txBody>
          <a:bodyPr wrap="none" rtlCol="0">
            <a:spAutoFit/>
          </a:bodyPr>
          <a:lstStyle/>
          <a:p>
            <a:r>
              <a:rPr lang="en-US" sz="2000" dirty="0" smtClean="0">
                <a:solidFill>
                  <a:schemeClr val="tx2">
                    <a:lumMod val="50000"/>
                  </a:schemeClr>
                </a:solidFill>
                <a:latin typeface="Century Gothic" panose="020B0502020202020204" pitchFamily="34" charset="0"/>
              </a:rPr>
              <a:t>Landsat 8</a:t>
            </a:r>
            <a:endParaRPr lang="en-US" sz="2000" dirty="0">
              <a:solidFill>
                <a:schemeClr val="tx2">
                  <a:lumMod val="50000"/>
                </a:schemeClr>
              </a:solidFill>
              <a:latin typeface="Century Gothic" panose="020B0502020202020204" pitchFamily="34" charset="0"/>
            </a:endParaRPr>
          </a:p>
        </p:txBody>
      </p:sp>
      <p:grpSp>
        <p:nvGrpSpPr>
          <p:cNvPr id="162" name="Group 161"/>
          <p:cNvGrpSpPr/>
          <p:nvPr/>
        </p:nvGrpSpPr>
        <p:grpSpPr>
          <a:xfrm rot="2118023">
            <a:off x="5153486" y="716591"/>
            <a:ext cx="1249111" cy="1096916"/>
            <a:chOff x="4015270" y="1437162"/>
            <a:chExt cx="1249111" cy="1096916"/>
          </a:xfrm>
        </p:grpSpPr>
        <p:sp>
          <p:nvSpPr>
            <p:cNvPr id="7" name="Oval 6"/>
            <p:cNvSpPr/>
            <p:nvPr/>
          </p:nvSpPr>
          <p:spPr>
            <a:xfrm>
              <a:off x="4015270" y="1437162"/>
              <a:ext cx="1096916" cy="1096916"/>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1210" y="1526291"/>
              <a:ext cx="1223171" cy="999695"/>
            </a:xfrm>
            <a:prstGeom prst="rect">
              <a:avLst/>
            </a:prstGeom>
          </p:spPr>
        </p:pic>
      </p:grpSp>
      <p:sp>
        <p:nvSpPr>
          <p:cNvPr id="43" name="TextBox 42"/>
          <p:cNvSpPr txBox="1"/>
          <p:nvPr/>
        </p:nvSpPr>
        <p:spPr>
          <a:xfrm>
            <a:off x="4383414" y="2377332"/>
            <a:ext cx="1826141" cy="400110"/>
          </a:xfrm>
          <a:prstGeom prst="rect">
            <a:avLst/>
          </a:prstGeom>
          <a:noFill/>
        </p:spPr>
        <p:txBody>
          <a:bodyPr wrap="none" rtlCol="0">
            <a:spAutoFit/>
          </a:bodyPr>
          <a:lstStyle/>
          <a:p>
            <a:r>
              <a:rPr lang="en-US" sz="2000" dirty="0" smtClean="0">
                <a:solidFill>
                  <a:schemeClr val="tx2">
                    <a:lumMod val="50000"/>
                  </a:schemeClr>
                </a:solidFill>
                <a:latin typeface="Century Gothic" panose="020B0502020202020204" pitchFamily="34" charset="0"/>
              </a:rPr>
              <a:t>January 2016</a:t>
            </a:r>
            <a:endParaRPr lang="en-US" sz="2000" dirty="0">
              <a:solidFill>
                <a:schemeClr val="tx2">
                  <a:lumMod val="50000"/>
                </a:schemeClr>
              </a:solidFill>
              <a:latin typeface="Century Gothic" panose="020B0502020202020204" pitchFamily="34" charset="0"/>
            </a:endParaRPr>
          </a:p>
        </p:txBody>
      </p:sp>
      <p:grpSp>
        <p:nvGrpSpPr>
          <p:cNvPr id="12" name="Group 11"/>
          <p:cNvGrpSpPr/>
          <p:nvPr/>
        </p:nvGrpSpPr>
        <p:grpSpPr>
          <a:xfrm>
            <a:off x="5279561" y="2172299"/>
            <a:ext cx="2567405" cy="216675"/>
            <a:chOff x="4747654" y="2763581"/>
            <a:chExt cx="2567405" cy="216675"/>
          </a:xfrm>
        </p:grpSpPr>
        <p:cxnSp>
          <p:nvCxnSpPr>
            <p:cNvPr id="24" name="Straight Connector 23"/>
            <p:cNvCxnSpPr/>
            <p:nvPr/>
          </p:nvCxnSpPr>
          <p:spPr>
            <a:xfrm>
              <a:off x="4747654" y="2868004"/>
              <a:ext cx="2549438" cy="0"/>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315059" y="2775223"/>
              <a:ext cx="0" cy="205033"/>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4766061" y="2763581"/>
              <a:ext cx="0" cy="205033"/>
            </a:xfrm>
            <a:prstGeom prst="line">
              <a:avLst/>
            </a:prstGeom>
            <a:ln w="38100">
              <a:solidFill>
                <a:schemeClr val="accent1">
                  <a:lumMod val="40000"/>
                  <a:lumOff val="60000"/>
                </a:schemeClr>
              </a:solidFill>
            </a:ln>
          </p:spPr>
          <p:style>
            <a:lnRef idx="1">
              <a:schemeClr val="accent1"/>
            </a:lnRef>
            <a:fillRef idx="0">
              <a:schemeClr val="accent1"/>
            </a:fillRef>
            <a:effectRef idx="0">
              <a:schemeClr val="accent1"/>
            </a:effectRef>
            <a:fontRef idx="minor">
              <a:schemeClr val="tx1"/>
            </a:fontRef>
          </p:style>
        </p:cxnSp>
      </p:grpSp>
      <p:sp>
        <p:nvSpPr>
          <p:cNvPr id="47" name="TextBox 46"/>
          <p:cNvSpPr txBox="1"/>
          <p:nvPr/>
        </p:nvSpPr>
        <p:spPr>
          <a:xfrm>
            <a:off x="7292567" y="2381146"/>
            <a:ext cx="1090363" cy="400110"/>
          </a:xfrm>
          <a:prstGeom prst="rect">
            <a:avLst/>
          </a:prstGeom>
          <a:noFill/>
        </p:spPr>
        <p:txBody>
          <a:bodyPr wrap="none" rtlCol="0">
            <a:spAutoFit/>
          </a:bodyPr>
          <a:lstStyle/>
          <a:p>
            <a:r>
              <a:rPr lang="en-US" sz="2000" dirty="0" smtClean="0">
                <a:solidFill>
                  <a:schemeClr val="tx2">
                    <a:lumMod val="50000"/>
                  </a:schemeClr>
                </a:solidFill>
                <a:latin typeface="Century Gothic" panose="020B0502020202020204" pitchFamily="34" charset="0"/>
              </a:rPr>
              <a:t>Present</a:t>
            </a:r>
            <a:endParaRPr lang="en-US" sz="2000" dirty="0">
              <a:solidFill>
                <a:schemeClr val="tx2">
                  <a:lumMod val="50000"/>
                </a:schemeClr>
              </a:solidFill>
              <a:latin typeface="Century Gothic" panose="020B0502020202020204" pitchFamily="34" charset="0"/>
            </a:endParaRPr>
          </a:p>
        </p:txBody>
      </p:sp>
      <p:sp>
        <p:nvSpPr>
          <p:cNvPr id="49" name="TextBox 48"/>
          <p:cNvSpPr txBox="1"/>
          <p:nvPr/>
        </p:nvSpPr>
        <p:spPr>
          <a:xfrm>
            <a:off x="5856893" y="1713061"/>
            <a:ext cx="1377300" cy="400110"/>
          </a:xfrm>
          <a:prstGeom prst="rect">
            <a:avLst/>
          </a:prstGeom>
          <a:noFill/>
        </p:spPr>
        <p:txBody>
          <a:bodyPr wrap="none" rtlCol="0">
            <a:spAutoFit/>
          </a:bodyPr>
          <a:lstStyle/>
          <a:p>
            <a:r>
              <a:rPr lang="en-US" sz="2000" dirty="0" smtClean="0">
                <a:solidFill>
                  <a:schemeClr val="tx2">
                    <a:lumMod val="50000"/>
                  </a:schemeClr>
                </a:solidFill>
                <a:latin typeface="Century Gothic" panose="020B0502020202020204" pitchFamily="34" charset="0"/>
              </a:rPr>
              <a:t>Sentinel-2</a:t>
            </a:r>
            <a:endParaRPr lang="en-US" sz="2000" dirty="0">
              <a:solidFill>
                <a:schemeClr val="tx2">
                  <a:lumMod val="50000"/>
                </a:schemeClr>
              </a:solidFill>
              <a:latin typeface="Century Gothic" panose="020B0502020202020204" pitchFamily="34" charset="0"/>
            </a:endParaRPr>
          </a:p>
        </p:txBody>
      </p:sp>
      <p:sp>
        <p:nvSpPr>
          <p:cNvPr id="25" name="Rectangle 24"/>
          <p:cNvSpPr/>
          <p:nvPr/>
        </p:nvSpPr>
        <p:spPr>
          <a:xfrm>
            <a:off x="5604396" y="4876485"/>
            <a:ext cx="3589444" cy="261610"/>
          </a:xfrm>
          <a:prstGeom prst="rect">
            <a:avLst/>
          </a:prstGeom>
        </p:spPr>
        <p:txBody>
          <a:bodyPr wrap="none">
            <a:spAutoFit/>
          </a:bodyPr>
          <a:lstStyle/>
          <a:p>
            <a:r>
              <a:rPr lang="en-US" sz="1100" dirty="0">
                <a:solidFill>
                  <a:schemeClr val="tx1">
                    <a:lumMod val="95000"/>
                    <a:lumOff val="5000"/>
                  </a:schemeClr>
                </a:solidFill>
                <a:latin typeface="Century Gothic" panose="020B0502020202020204" pitchFamily="34" charset="0"/>
              </a:rPr>
              <a:t>Image: </a:t>
            </a:r>
            <a:r>
              <a:rPr lang="en-US" sz="1100" dirty="0" smtClean="0">
                <a:solidFill>
                  <a:schemeClr val="tx1">
                    <a:lumMod val="95000"/>
                    <a:lumOff val="5000"/>
                  </a:schemeClr>
                </a:solidFill>
                <a:latin typeface="Century Gothic" panose="020B0502020202020204" pitchFamily="34" charset="0"/>
              </a:rPr>
              <a:t>NASA/ESA, Oregon </a:t>
            </a:r>
            <a:r>
              <a:rPr lang="en-US" sz="1100" dirty="0">
                <a:solidFill>
                  <a:schemeClr val="tx1">
                    <a:lumMod val="95000"/>
                    <a:lumOff val="5000"/>
                  </a:schemeClr>
                </a:solidFill>
                <a:latin typeface="Century Gothic" panose="020B0502020202020204" pitchFamily="34" charset="0"/>
              </a:rPr>
              <a:t>Environmental Council</a:t>
            </a:r>
          </a:p>
        </p:txBody>
      </p:sp>
    </p:spTree>
    <p:extLst>
      <p:ext uri="{BB962C8B-B14F-4D97-AF65-F5344CB8AC3E}">
        <p14:creationId xmlns:p14="http://schemas.microsoft.com/office/powerpoint/2010/main" val="104407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2" presetClass="entr" presetSubtype="4" fill="hold" grpId="0" nodeType="withEffect">
                                  <p:stCondLst>
                                    <p:cond delay="0"/>
                                  </p:stCondLst>
                                  <p:childTnLst>
                                    <p:set>
                                      <p:cBhvr>
                                        <p:cTn id="8" dur="1" fill="hold">
                                          <p:stCondLst>
                                            <p:cond delay="0"/>
                                          </p:stCondLst>
                                        </p:cTn>
                                        <p:tgtEl>
                                          <p:spTgt spid="39"/>
                                        </p:tgtEl>
                                        <p:attrNameLst>
                                          <p:attrName>style.visibility</p:attrName>
                                        </p:attrNameLst>
                                      </p:cBhvr>
                                      <p:to>
                                        <p:strVal val="visible"/>
                                      </p:to>
                                    </p:set>
                                    <p:anim calcmode="lin" valueType="num">
                                      <p:cBhvr additive="base">
                                        <p:cTn id="9" dur="500" fill="hold"/>
                                        <p:tgtEl>
                                          <p:spTgt spid="39"/>
                                        </p:tgtEl>
                                        <p:attrNameLst>
                                          <p:attrName>ppt_x</p:attrName>
                                        </p:attrNameLst>
                                      </p:cBhvr>
                                      <p:tavLst>
                                        <p:tav tm="0">
                                          <p:val>
                                            <p:strVal val="#ppt_x"/>
                                          </p:val>
                                        </p:tav>
                                        <p:tav tm="100000">
                                          <p:val>
                                            <p:strVal val="#ppt_x"/>
                                          </p:val>
                                        </p:tav>
                                      </p:tavLst>
                                    </p:anim>
                                    <p:anim calcmode="lin" valueType="num">
                                      <p:cBhvr additive="base">
                                        <p:cTn id="10" dur="500" fill="hold"/>
                                        <p:tgtEl>
                                          <p:spTgt spid="39"/>
                                        </p:tgtEl>
                                        <p:attrNameLst>
                                          <p:attrName>ppt_y</p:attrName>
                                        </p:attrNameLst>
                                      </p:cBhvr>
                                      <p:tavLst>
                                        <p:tav tm="0">
                                          <p:val>
                                            <p:strVal val="1+#ppt_h/2"/>
                                          </p:val>
                                        </p:tav>
                                        <p:tav tm="100000">
                                          <p:val>
                                            <p:strVal val="#ppt_y"/>
                                          </p:val>
                                        </p:tav>
                                      </p:tavLst>
                                    </p:anim>
                                  </p:childTnLst>
                                </p:cTn>
                              </p:par>
                              <p:par>
                                <p:cTn id="11" presetID="2" presetClass="entr" presetSubtype="4"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47" presetClass="entr" presetSubtype="0" fill="hold" nodeType="afterEffect">
                                  <p:stCondLst>
                                    <p:cond delay="0"/>
                                  </p:stCondLst>
                                  <p:childTnLst>
                                    <p:set>
                                      <p:cBhvr>
                                        <p:cTn id="17" dur="1" fill="hold">
                                          <p:stCondLst>
                                            <p:cond delay="0"/>
                                          </p:stCondLst>
                                        </p:cTn>
                                        <p:tgtEl>
                                          <p:spTgt spid="163"/>
                                        </p:tgtEl>
                                        <p:attrNameLst>
                                          <p:attrName>style.visibility</p:attrName>
                                        </p:attrNameLst>
                                      </p:cBhvr>
                                      <p:to>
                                        <p:strVal val="visible"/>
                                      </p:to>
                                    </p:set>
                                    <p:animEffect transition="in" filter="fade">
                                      <p:cBhvr>
                                        <p:cTn id="18" dur="1000"/>
                                        <p:tgtEl>
                                          <p:spTgt spid="163"/>
                                        </p:tgtEl>
                                      </p:cBhvr>
                                    </p:animEffect>
                                    <p:anim calcmode="lin" valueType="num">
                                      <p:cBhvr>
                                        <p:cTn id="19" dur="1000" fill="hold"/>
                                        <p:tgtEl>
                                          <p:spTgt spid="163"/>
                                        </p:tgtEl>
                                        <p:attrNameLst>
                                          <p:attrName>ppt_x</p:attrName>
                                        </p:attrNameLst>
                                      </p:cBhvr>
                                      <p:tavLst>
                                        <p:tav tm="0">
                                          <p:val>
                                            <p:strVal val="#ppt_x"/>
                                          </p:val>
                                        </p:tav>
                                        <p:tav tm="100000">
                                          <p:val>
                                            <p:strVal val="#ppt_x"/>
                                          </p:val>
                                        </p:tav>
                                      </p:tavLst>
                                    </p:anim>
                                    <p:anim calcmode="lin" valueType="num">
                                      <p:cBhvr>
                                        <p:cTn id="20" dur="1000" fill="hold"/>
                                        <p:tgtEl>
                                          <p:spTgt spid="163"/>
                                        </p:tgtEl>
                                        <p:attrNameLst>
                                          <p:attrName>ppt_y</p:attrName>
                                        </p:attrNameLst>
                                      </p:cBhvr>
                                      <p:tavLst>
                                        <p:tav tm="0">
                                          <p:val>
                                            <p:strVal val="#ppt_y-.1"/>
                                          </p:val>
                                        </p:tav>
                                        <p:tav tm="100000">
                                          <p:val>
                                            <p:strVal val="#ppt_y"/>
                                          </p:val>
                                        </p:tav>
                                      </p:tavLst>
                                    </p:anim>
                                  </p:childTnLst>
                                </p:cTn>
                              </p:par>
                              <p:par>
                                <p:cTn id="21" presetID="47" presetClass="entr" presetSubtype="0"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1000"/>
                                        <p:tgtEl>
                                          <p:spTgt spid="48"/>
                                        </p:tgtEl>
                                      </p:cBhvr>
                                    </p:animEffect>
                                    <p:anim calcmode="lin" valueType="num">
                                      <p:cBhvr>
                                        <p:cTn id="24" dur="1000" fill="hold"/>
                                        <p:tgtEl>
                                          <p:spTgt spid="48"/>
                                        </p:tgtEl>
                                        <p:attrNameLst>
                                          <p:attrName>ppt_x</p:attrName>
                                        </p:attrNameLst>
                                      </p:cBhvr>
                                      <p:tavLst>
                                        <p:tav tm="0">
                                          <p:val>
                                            <p:strVal val="#ppt_x"/>
                                          </p:val>
                                        </p:tav>
                                        <p:tav tm="100000">
                                          <p:val>
                                            <p:strVal val="#ppt_x"/>
                                          </p:val>
                                        </p:tav>
                                      </p:tavLst>
                                    </p:anim>
                                    <p:anim calcmode="lin" valueType="num">
                                      <p:cBhvr>
                                        <p:cTn id="25"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par>
                                <p:cTn id="30" presetID="2" presetClass="entr" presetSubtype="4"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500" fill="hold"/>
                                        <p:tgtEl>
                                          <p:spTgt spid="47"/>
                                        </p:tgtEl>
                                        <p:attrNameLst>
                                          <p:attrName>ppt_x</p:attrName>
                                        </p:attrNameLst>
                                      </p:cBhvr>
                                      <p:tavLst>
                                        <p:tav tm="0">
                                          <p:val>
                                            <p:strVal val="#ppt_x"/>
                                          </p:val>
                                        </p:tav>
                                        <p:tav tm="100000">
                                          <p:val>
                                            <p:strVal val="#ppt_x"/>
                                          </p:val>
                                        </p:tav>
                                      </p:tavLst>
                                    </p:anim>
                                    <p:anim calcmode="lin" valueType="num">
                                      <p:cBhvr additive="base">
                                        <p:cTn id="33" dur="500" fill="hold"/>
                                        <p:tgtEl>
                                          <p:spTgt spid="47"/>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500" fill="hold"/>
                                        <p:tgtEl>
                                          <p:spTgt spid="43"/>
                                        </p:tgtEl>
                                        <p:attrNameLst>
                                          <p:attrName>ppt_x</p:attrName>
                                        </p:attrNameLst>
                                      </p:cBhvr>
                                      <p:tavLst>
                                        <p:tav tm="0">
                                          <p:val>
                                            <p:strVal val="#ppt_x"/>
                                          </p:val>
                                        </p:tav>
                                        <p:tav tm="100000">
                                          <p:val>
                                            <p:strVal val="#ppt_x"/>
                                          </p:val>
                                        </p:tav>
                                      </p:tavLst>
                                    </p:anim>
                                    <p:anim calcmode="lin" valueType="num">
                                      <p:cBhvr additive="base">
                                        <p:cTn id="37" dur="500" fill="hold"/>
                                        <p:tgtEl>
                                          <p:spTgt spid="43"/>
                                        </p:tgtEl>
                                        <p:attrNameLst>
                                          <p:attrName>ppt_y</p:attrName>
                                        </p:attrNameLst>
                                      </p:cBhvr>
                                      <p:tavLst>
                                        <p:tav tm="0">
                                          <p:val>
                                            <p:strVal val="1+#ppt_h/2"/>
                                          </p:val>
                                        </p:tav>
                                        <p:tav tm="100000">
                                          <p:val>
                                            <p:strVal val="#ppt_y"/>
                                          </p:val>
                                        </p:tav>
                                      </p:tavLst>
                                    </p:anim>
                                  </p:childTnLst>
                                </p:cTn>
                              </p:par>
                            </p:childTnLst>
                          </p:cTn>
                        </p:par>
                        <p:par>
                          <p:cTn id="38" fill="hold">
                            <p:stCondLst>
                              <p:cond delay="500"/>
                            </p:stCondLst>
                            <p:childTnLst>
                              <p:par>
                                <p:cTn id="39" presetID="47" presetClass="entr" presetSubtype="0" fill="hold" nodeType="afterEffect">
                                  <p:stCondLst>
                                    <p:cond delay="0"/>
                                  </p:stCondLst>
                                  <p:childTnLst>
                                    <p:set>
                                      <p:cBhvr>
                                        <p:cTn id="40" dur="1" fill="hold">
                                          <p:stCondLst>
                                            <p:cond delay="0"/>
                                          </p:stCondLst>
                                        </p:cTn>
                                        <p:tgtEl>
                                          <p:spTgt spid="162"/>
                                        </p:tgtEl>
                                        <p:attrNameLst>
                                          <p:attrName>style.visibility</p:attrName>
                                        </p:attrNameLst>
                                      </p:cBhvr>
                                      <p:to>
                                        <p:strVal val="visible"/>
                                      </p:to>
                                    </p:set>
                                    <p:animEffect transition="in" filter="fade">
                                      <p:cBhvr>
                                        <p:cTn id="41" dur="1000"/>
                                        <p:tgtEl>
                                          <p:spTgt spid="162"/>
                                        </p:tgtEl>
                                      </p:cBhvr>
                                    </p:animEffect>
                                    <p:anim calcmode="lin" valueType="num">
                                      <p:cBhvr>
                                        <p:cTn id="42" dur="1000" fill="hold"/>
                                        <p:tgtEl>
                                          <p:spTgt spid="162"/>
                                        </p:tgtEl>
                                        <p:attrNameLst>
                                          <p:attrName>ppt_x</p:attrName>
                                        </p:attrNameLst>
                                      </p:cBhvr>
                                      <p:tavLst>
                                        <p:tav tm="0">
                                          <p:val>
                                            <p:strVal val="#ppt_x"/>
                                          </p:val>
                                        </p:tav>
                                        <p:tav tm="100000">
                                          <p:val>
                                            <p:strVal val="#ppt_x"/>
                                          </p:val>
                                        </p:tav>
                                      </p:tavLst>
                                    </p:anim>
                                    <p:anim calcmode="lin" valueType="num">
                                      <p:cBhvr>
                                        <p:cTn id="43" dur="1000" fill="hold"/>
                                        <p:tgtEl>
                                          <p:spTgt spid="162"/>
                                        </p:tgtEl>
                                        <p:attrNameLst>
                                          <p:attrName>ppt_y</p:attrName>
                                        </p:attrNameLst>
                                      </p:cBhvr>
                                      <p:tavLst>
                                        <p:tav tm="0">
                                          <p:val>
                                            <p:strVal val="#ppt_y-.1"/>
                                          </p:val>
                                        </p:tav>
                                        <p:tav tm="100000">
                                          <p:val>
                                            <p:strVal val="#ppt_y"/>
                                          </p:val>
                                        </p:tav>
                                      </p:tavLst>
                                    </p:anim>
                                  </p:childTnLst>
                                </p:cTn>
                              </p:par>
                              <p:par>
                                <p:cTn id="44" presetID="47" presetClass="entr" presetSubtype="0" fill="hold" grpId="0" nodeType="with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fade">
                                      <p:cBhvr>
                                        <p:cTn id="46" dur="1000"/>
                                        <p:tgtEl>
                                          <p:spTgt spid="49"/>
                                        </p:tgtEl>
                                      </p:cBhvr>
                                    </p:animEffect>
                                    <p:anim calcmode="lin" valueType="num">
                                      <p:cBhvr>
                                        <p:cTn id="47" dur="1000" fill="hold"/>
                                        <p:tgtEl>
                                          <p:spTgt spid="49"/>
                                        </p:tgtEl>
                                        <p:attrNameLst>
                                          <p:attrName>ppt_x</p:attrName>
                                        </p:attrNameLst>
                                      </p:cBhvr>
                                      <p:tavLst>
                                        <p:tav tm="0">
                                          <p:val>
                                            <p:strVal val="#ppt_x"/>
                                          </p:val>
                                        </p:tav>
                                        <p:tav tm="100000">
                                          <p:val>
                                            <p:strVal val="#ppt_x"/>
                                          </p:val>
                                        </p:tav>
                                      </p:tavLst>
                                    </p:anim>
                                    <p:anim calcmode="lin" valueType="num">
                                      <p:cBhvr>
                                        <p:cTn id="48"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9" grpId="0"/>
      <p:bldP spid="48" grpId="0"/>
      <p:bldP spid="43" grpId="0"/>
      <p:bldP spid="47" grpId="0"/>
      <p:bldP spid="4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Shape 188"/>
          <p:cNvSpPr txBox="1">
            <a:spLocks noGrp="1"/>
          </p:cNvSpPr>
          <p:nvPr>
            <p:ph type="title"/>
          </p:nvPr>
        </p:nvSpPr>
        <p:spPr>
          <a:xfrm>
            <a:off x="750093" y="273843"/>
            <a:ext cx="7674900" cy="359700"/>
          </a:xfrm>
          <a:prstGeom prst="rect">
            <a:avLst/>
          </a:prstGeom>
        </p:spPr>
        <p:txBody>
          <a:bodyPr lIns="68575" tIns="68575" rIns="68575" bIns="68575" anchor="ctr" anchorCtr="0">
            <a:noAutofit/>
          </a:bodyPr>
          <a:lstStyle/>
          <a:p>
            <a:pPr lvl="0">
              <a:spcBef>
                <a:spcPts val="0"/>
              </a:spcBef>
              <a:buClr>
                <a:srgbClr val="75AADB"/>
              </a:buClr>
              <a:buSzPct val="25000"/>
              <a:buFont typeface="Century Gothic"/>
              <a:buNone/>
            </a:pPr>
            <a:r>
              <a:rPr lang="en" sz="3200"/>
              <a:t>Satellites &amp; Sensors Used</a:t>
            </a:r>
          </a:p>
        </p:txBody>
      </p:sp>
      <p:pic>
        <p:nvPicPr>
          <p:cNvPr id="189" name="Shape 189"/>
          <p:cNvPicPr preferRelativeResize="0"/>
          <p:nvPr/>
        </p:nvPicPr>
        <p:blipFill rotWithShape="1">
          <a:blip r:embed="rId3">
            <a:alphaModFix/>
          </a:blip>
          <a:srcRect l="25013" t="18153" r="9301"/>
          <a:stretch/>
        </p:blipFill>
        <p:spPr>
          <a:xfrm>
            <a:off x="49" y="1523822"/>
            <a:ext cx="3060300" cy="1147750"/>
          </a:xfrm>
          <a:prstGeom prst="rect">
            <a:avLst/>
          </a:prstGeom>
          <a:noFill/>
          <a:ln>
            <a:noFill/>
          </a:ln>
        </p:spPr>
      </p:pic>
      <p:pic>
        <p:nvPicPr>
          <p:cNvPr id="190" name="Shape 190"/>
          <p:cNvPicPr preferRelativeResize="0"/>
          <p:nvPr/>
        </p:nvPicPr>
        <p:blipFill>
          <a:blip r:embed="rId4">
            <a:alphaModFix/>
          </a:blip>
          <a:stretch>
            <a:fillRect/>
          </a:stretch>
        </p:blipFill>
        <p:spPr>
          <a:xfrm>
            <a:off x="3350000" y="1523822"/>
            <a:ext cx="2475075" cy="1147749"/>
          </a:xfrm>
          <a:prstGeom prst="rect">
            <a:avLst/>
          </a:prstGeom>
          <a:noFill/>
          <a:ln>
            <a:noFill/>
          </a:ln>
        </p:spPr>
      </p:pic>
      <p:pic>
        <p:nvPicPr>
          <p:cNvPr id="191" name="Shape 191"/>
          <p:cNvPicPr preferRelativeResize="0"/>
          <p:nvPr/>
        </p:nvPicPr>
        <p:blipFill rotWithShape="1">
          <a:blip r:embed="rId5">
            <a:alphaModFix/>
          </a:blip>
          <a:srcRect l="4603" t="-450" r="11086" b="46220"/>
          <a:stretch/>
        </p:blipFill>
        <p:spPr>
          <a:xfrm>
            <a:off x="6114712" y="1523822"/>
            <a:ext cx="3044849" cy="1147750"/>
          </a:xfrm>
          <a:prstGeom prst="rect">
            <a:avLst/>
          </a:prstGeom>
          <a:noFill/>
          <a:ln>
            <a:noFill/>
          </a:ln>
        </p:spPr>
      </p:pic>
      <p:sp>
        <p:nvSpPr>
          <p:cNvPr id="192" name="Shape 192"/>
          <p:cNvSpPr txBox="1">
            <a:spLocks noGrp="1"/>
          </p:cNvSpPr>
          <p:nvPr>
            <p:ph type="body" idx="1"/>
          </p:nvPr>
        </p:nvSpPr>
        <p:spPr>
          <a:xfrm>
            <a:off x="7775" y="3060497"/>
            <a:ext cx="3060300" cy="1223700"/>
          </a:xfrm>
          <a:prstGeom prst="rect">
            <a:avLst/>
          </a:prstGeom>
          <a:noFill/>
          <a:ln>
            <a:noFill/>
          </a:ln>
        </p:spPr>
        <p:txBody>
          <a:bodyPr lIns="68575" tIns="34275" rIns="68575" bIns="34275" anchor="t" anchorCtr="0">
            <a:noAutofit/>
          </a:bodyPr>
          <a:lstStyle/>
          <a:p>
            <a:pPr marR="0" lvl="0" algn="l" rtl="0">
              <a:lnSpc>
                <a:spcPct val="90000"/>
              </a:lnSpc>
              <a:spcBef>
                <a:spcPts val="200"/>
              </a:spcBef>
              <a:spcAft>
                <a:spcPts val="0"/>
              </a:spcAft>
              <a:buNone/>
            </a:pPr>
            <a:r>
              <a:rPr lang="en" sz="1800" b="1" dirty="0" smtClean="0">
                <a:solidFill>
                  <a:srgbClr val="757070"/>
                </a:solidFill>
              </a:rPr>
              <a:t>Landsat 8</a:t>
            </a:r>
            <a:r>
              <a:rPr lang="en" sz="1800" dirty="0" smtClean="0">
                <a:solidFill>
                  <a:srgbClr val="757070"/>
                </a:solidFill>
              </a:rPr>
              <a:t>: </a:t>
            </a:r>
          </a:p>
          <a:p>
            <a:pPr marL="457200" marR="0" lvl="0" indent="-317500" algn="l" rtl="0">
              <a:lnSpc>
                <a:spcPct val="90000"/>
              </a:lnSpc>
              <a:spcBef>
                <a:spcPts val="200"/>
              </a:spcBef>
              <a:spcAft>
                <a:spcPts val="0"/>
              </a:spcAft>
              <a:buClr>
                <a:srgbClr val="757070"/>
              </a:buClr>
              <a:buSzPct val="100000"/>
              <a:buChar char="-"/>
            </a:pPr>
            <a:r>
              <a:rPr lang="en" dirty="0" smtClean="0">
                <a:solidFill>
                  <a:srgbClr val="757070"/>
                </a:solidFill>
              </a:rPr>
              <a:t>Launched </a:t>
            </a:r>
            <a:r>
              <a:rPr lang="en" dirty="0">
                <a:solidFill>
                  <a:srgbClr val="757070"/>
                </a:solidFill>
              </a:rPr>
              <a:t>February 11, 2013</a:t>
            </a:r>
          </a:p>
          <a:p>
            <a:pPr marL="457200" marR="0" lvl="0" indent="-317500" algn="l" rtl="0">
              <a:lnSpc>
                <a:spcPct val="90000"/>
              </a:lnSpc>
              <a:spcBef>
                <a:spcPts val="200"/>
              </a:spcBef>
              <a:spcAft>
                <a:spcPts val="0"/>
              </a:spcAft>
              <a:buClr>
                <a:srgbClr val="757070"/>
              </a:buClr>
              <a:buSzPct val="100000"/>
              <a:buChar char="-"/>
            </a:pPr>
            <a:r>
              <a:rPr lang="en" dirty="0" smtClean="0">
                <a:solidFill>
                  <a:srgbClr val="757070"/>
                </a:solidFill>
              </a:rPr>
              <a:t>16 day orbit</a:t>
            </a:r>
          </a:p>
          <a:p>
            <a:pPr marL="457200" marR="0" lvl="0" indent="-317500" algn="l" rtl="0">
              <a:lnSpc>
                <a:spcPct val="90000"/>
              </a:lnSpc>
              <a:spcBef>
                <a:spcPts val="200"/>
              </a:spcBef>
              <a:spcAft>
                <a:spcPts val="0"/>
              </a:spcAft>
              <a:buClr>
                <a:srgbClr val="757070"/>
              </a:buClr>
              <a:buSzPct val="100000"/>
              <a:buChar char="-"/>
            </a:pPr>
            <a:r>
              <a:rPr lang="en" dirty="0" smtClean="0">
                <a:solidFill>
                  <a:srgbClr val="757070"/>
                </a:solidFill>
              </a:rPr>
              <a:t>30 m resolution</a:t>
            </a:r>
            <a:endParaRPr lang="en" dirty="0">
              <a:solidFill>
                <a:srgbClr val="757070"/>
              </a:solidFill>
            </a:endParaRPr>
          </a:p>
          <a:p>
            <a:pPr marL="457200" marR="0" lvl="0" indent="-317500" algn="l" rtl="0">
              <a:lnSpc>
                <a:spcPct val="90000"/>
              </a:lnSpc>
              <a:spcBef>
                <a:spcPts val="200"/>
              </a:spcBef>
              <a:spcAft>
                <a:spcPts val="0"/>
              </a:spcAft>
              <a:buClr>
                <a:srgbClr val="757070"/>
              </a:buClr>
              <a:buSzPct val="100000"/>
              <a:buChar char="-"/>
            </a:pPr>
            <a:r>
              <a:rPr lang="en" dirty="0">
                <a:solidFill>
                  <a:srgbClr val="757070"/>
                </a:solidFill>
              </a:rPr>
              <a:t>Operational Land Imager (OLI)</a:t>
            </a:r>
          </a:p>
          <a:p>
            <a:pPr marL="0" marR="0" lvl="0" indent="0" algn="l" rtl="0">
              <a:lnSpc>
                <a:spcPct val="90000"/>
              </a:lnSpc>
              <a:spcBef>
                <a:spcPts val="200"/>
              </a:spcBef>
              <a:spcAft>
                <a:spcPts val="0"/>
              </a:spcAft>
              <a:buNone/>
            </a:pPr>
            <a:endParaRPr sz="1800" dirty="0">
              <a:solidFill>
                <a:srgbClr val="757070"/>
              </a:solidFill>
            </a:endParaRPr>
          </a:p>
        </p:txBody>
      </p:sp>
      <p:sp>
        <p:nvSpPr>
          <p:cNvPr id="193" name="Shape 193"/>
          <p:cNvSpPr txBox="1">
            <a:spLocks noGrp="1"/>
          </p:cNvSpPr>
          <p:nvPr>
            <p:ph type="body" idx="1"/>
          </p:nvPr>
        </p:nvSpPr>
        <p:spPr>
          <a:xfrm>
            <a:off x="3155675" y="3060497"/>
            <a:ext cx="3060300" cy="1223700"/>
          </a:xfrm>
          <a:prstGeom prst="rect">
            <a:avLst/>
          </a:prstGeom>
          <a:noFill/>
          <a:ln>
            <a:noFill/>
          </a:ln>
        </p:spPr>
        <p:txBody>
          <a:bodyPr lIns="68575" tIns="34275" rIns="68575" bIns="34275" anchor="t" anchorCtr="0">
            <a:noAutofit/>
          </a:bodyPr>
          <a:lstStyle/>
          <a:p>
            <a:pPr marR="0" lvl="0" algn="l" rtl="0">
              <a:lnSpc>
                <a:spcPct val="90000"/>
              </a:lnSpc>
              <a:spcBef>
                <a:spcPts val="200"/>
              </a:spcBef>
              <a:spcAft>
                <a:spcPts val="0"/>
              </a:spcAft>
              <a:buNone/>
            </a:pPr>
            <a:r>
              <a:rPr lang="en" sz="1800" b="1" dirty="0">
                <a:solidFill>
                  <a:srgbClr val="757070"/>
                </a:solidFill>
              </a:rPr>
              <a:t>Sentinel-2</a:t>
            </a:r>
            <a:r>
              <a:rPr lang="en" sz="1800" dirty="0">
                <a:solidFill>
                  <a:srgbClr val="757070"/>
                </a:solidFill>
              </a:rPr>
              <a:t>: </a:t>
            </a:r>
          </a:p>
          <a:p>
            <a:pPr marL="457200" marR="0" lvl="0" indent="-317500" algn="l" rtl="0">
              <a:lnSpc>
                <a:spcPct val="90000"/>
              </a:lnSpc>
              <a:spcBef>
                <a:spcPts val="200"/>
              </a:spcBef>
              <a:spcAft>
                <a:spcPts val="0"/>
              </a:spcAft>
              <a:buClr>
                <a:srgbClr val="757070"/>
              </a:buClr>
              <a:buSzPct val="100000"/>
              <a:buChar char="-"/>
            </a:pPr>
            <a:r>
              <a:rPr lang="en" dirty="0">
                <a:solidFill>
                  <a:srgbClr val="757070"/>
                </a:solidFill>
              </a:rPr>
              <a:t>Launched June </a:t>
            </a:r>
            <a:r>
              <a:rPr lang="en" dirty="0" smtClean="0">
                <a:solidFill>
                  <a:srgbClr val="757070"/>
                </a:solidFill>
              </a:rPr>
              <a:t>23, </a:t>
            </a:r>
            <a:r>
              <a:rPr lang="en" dirty="0">
                <a:solidFill>
                  <a:srgbClr val="757070"/>
                </a:solidFill>
              </a:rPr>
              <a:t>2015</a:t>
            </a:r>
          </a:p>
          <a:p>
            <a:pPr marL="457200" marR="0" lvl="0" indent="-317500" algn="l" rtl="0">
              <a:lnSpc>
                <a:spcPct val="90000"/>
              </a:lnSpc>
              <a:spcBef>
                <a:spcPts val="200"/>
              </a:spcBef>
              <a:spcAft>
                <a:spcPts val="0"/>
              </a:spcAft>
              <a:buClr>
                <a:srgbClr val="757070"/>
              </a:buClr>
              <a:buSzPct val="100000"/>
              <a:buChar char="-"/>
            </a:pPr>
            <a:r>
              <a:rPr lang="en" dirty="0" smtClean="0">
                <a:solidFill>
                  <a:srgbClr val="757070"/>
                </a:solidFill>
              </a:rPr>
              <a:t>10 day orbit</a:t>
            </a:r>
          </a:p>
          <a:p>
            <a:pPr marL="457200" marR="0" lvl="0" indent="-317500" algn="l" rtl="0">
              <a:lnSpc>
                <a:spcPct val="90000"/>
              </a:lnSpc>
              <a:spcBef>
                <a:spcPts val="200"/>
              </a:spcBef>
              <a:spcAft>
                <a:spcPts val="0"/>
              </a:spcAft>
              <a:buClr>
                <a:srgbClr val="757070"/>
              </a:buClr>
              <a:buSzPct val="100000"/>
              <a:buChar char="-"/>
            </a:pPr>
            <a:r>
              <a:rPr lang="en" dirty="0" smtClean="0">
                <a:solidFill>
                  <a:srgbClr val="757070"/>
                </a:solidFill>
              </a:rPr>
              <a:t>10 - 20 m resolution</a:t>
            </a:r>
            <a:endParaRPr lang="en" dirty="0">
              <a:solidFill>
                <a:srgbClr val="757070"/>
              </a:solidFill>
            </a:endParaRPr>
          </a:p>
          <a:p>
            <a:pPr marL="457200" marR="0" lvl="0" indent="-317500" algn="l" rtl="0">
              <a:lnSpc>
                <a:spcPct val="90000"/>
              </a:lnSpc>
              <a:spcBef>
                <a:spcPts val="200"/>
              </a:spcBef>
              <a:spcAft>
                <a:spcPts val="0"/>
              </a:spcAft>
              <a:buClr>
                <a:srgbClr val="757070"/>
              </a:buClr>
              <a:buSzPct val="100000"/>
              <a:buChar char="-"/>
            </a:pPr>
            <a:r>
              <a:rPr lang="en" dirty="0">
                <a:solidFill>
                  <a:srgbClr val="757070"/>
                </a:solidFill>
              </a:rPr>
              <a:t>Multispectral Imager (MSI)</a:t>
            </a:r>
          </a:p>
          <a:p>
            <a:pPr marL="0" marR="0" lvl="0" indent="0" algn="l" rtl="0">
              <a:lnSpc>
                <a:spcPct val="90000"/>
              </a:lnSpc>
              <a:spcBef>
                <a:spcPts val="200"/>
              </a:spcBef>
              <a:spcAft>
                <a:spcPts val="0"/>
              </a:spcAft>
              <a:buNone/>
            </a:pPr>
            <a:endParaRPr sz="1800" dirty="0">
              <a:solidFill>
                <a:srgbClr val="757070"/>
              </a:solidFill>
            </a:endParaRPr>
          </a:p>
        </p:txBody>
      </p:sp>
      <p:sp>
        <p:nvSpPr>
          <p:cNvPr id="194" name="Shape 194"/>
          <p:cNvSpPr txBox="1">
            <a:spLocks noGrp="1"/>
          </p:cNvSpPr>
          <p:nvPr>
            <p:ph type="body" idx="1"/>
          </p:nvPr>
        </p:nvSpPr>
        <p:spPr>
          <a:xfrm>
            <a:off x="6106975" y="3060497"/>
            <a:ext cx="3060300" cy="1223700"/>
          </a:xfrm>
          <a:prstGeom prst="rect">
            <a:avLst/>
          </a:prstGeom>
          <a:noFill/>
          <a:ln>
            <a:noFill/>
          </a:ln>
        </p:spPr>
        <p:txBody>
          <a:bodyPr lIns="68575" tIns="34275" rIns="68575" bIns="34275" anchor="t" anchorCtr="0">
            <a:noAutofit/>
          </a:bodyPr>
          <a:lstStyle/>
          <a:p>
            <a:pPr marR="0" lvl="0" algn="l" rtl="0">
              <a:lnSpc>
                <a:spcPct val="90000"/>
              </a:lnSpc>
              <a:spcBef>
                <a:spcPts val="200"/>
              </a:spcBef>
              <a:spcAft>
                <a:spcPts val="0"/>
              </a:spcAft>
              <a:buNone/>
            </a:pPr>
            <a:r>
              <a:rPr lang="en" sz="1800" b="1" dirty="0">
                <a:solidFill>
                  <a:srgbClr val="757070"/>
                </a:solidFill>
              </a:rPr>
              <a:t>Sentinel-3</a:t>
            </a:r>
            <a:r>
              <a:rPr lang="en" sz="1800" dirty="0">
                <a:solidFill>
                  <a:srgbClr val="757070"/>
                </a:solidFill>
              </a:rPr>
              <a:t>: </a:t>
            </a:r>
          </a:p>
          <a:p>
            <a:pPr marL="457200" marR="0" lvl="0" indent="-317500" algn="l" rtl="0">
              <a:lnSpc>
                <a:spcPct val="90000"/>
              </a:lnSpc>
              <a:spcBef>
                <a:spcPts val="200"/>
              </a:spcBef>
              <a:spcAft>
                <a:spcPts val="0"/>
              </a:spcAft>
              <a:buClr>
                <a:srgbClr val="757070"/>
              </a:buClr>
              <a:buSzPct val="100000"/>
              <a:buChar char="-"/>
            </a:pPr>
            <a:r>
              <a:rPr lang="en" dirty="0">
                <a:solidFill>
                  <a:srgbClr val="757070"/>
                </a:solidFill>
              </a:rPr>
              <a:t>Launched February 16, 2016</a:t>
            </a:r>
          </a:p>
          <a:p>
            <a:pPr marL="457200" marR="0" lvl="0" indent="-317500" algn="l" rtl="0">
              <a:lnSpc>
                <a:spcPct val="90000"/>
              </a:lnSpc>
              <a:spcBef>
                <a:spcPts val="200"/>
              </a:spcBef>
              <a:spcAft>
                <a:spcPts val="0"/>
              </a:spcAft>
              <a:buClr>
                <a:srgbClr val="757070"/>
              </a:buClr>
              <a:buSzPct val="100000"/>
              <a:buChar char="-"/>
            </a:pPr>
            <a:r>
              <a:rPr lang="en" dirty="0" smtClean="0">
                <a:solidFill>
                  <a:srgbClr val="757070"/>
                </a:solidFill>
              </a:rPr>
              <a:t>2 - 4 day orbit</a:t>
            </a:r>
          </a:p>
          <a:p>
            <a:pPr marL="457200" marR="0" lvl="0" indent="-317500" algn="l" rtl="0">
              <a:lnSpc>
                <a:spcPct val="90000"/>
              </a:lnSpc>
              <a:spcBef>
                <a:spcPts val="200"/>
              </a:spcBef>
              <a:spcAft>
                <a:spcPts val="0"/>
              </a:spcAft>
              <a:buClr>
                <a:srgbClr val="757070"/>
              </a:buClr>
              <a:buSzPct val="100000"/>
              <a:buChar char="-"/>
            </a:pPr>
            <a:r>
              <a:rPr lang="en" dirty="0" smtClean="0">
                <a:solidFill>
                  <a:srgbClr val="757070"/>
                </a:solidFill>
              </a:rPr>
              <a:t>300 m resolution</a:t>
            </a:r>
            <a:endParaRPr lang="en" dirty="0">
              <a:solidFill>
                <a:srgbClr val="757070"/>
              </a:solidFill>
            </a:endParaRPr>
          </a:p>
          <a:p>
            <a:pPr marL="457200" marR="0" lvl="0" indent="-317500" algn="l" rtl="0">
              <a:lnSpc>
                <a:spcPct val="90000"/>
              </a:lnSpc>
              <a:spcBef>
                <a:spcPts val="200"/>
              </a:spcBef>
              <a:spcAft>
                <a:spcPts val="0"/>
              </a:spcAft>
              <a:buClr>
                <a:srgbClr val="757070"/>
              </a:buClr>
              <a:buSzPct val="100000"/>
              <a:buChar char="-"/>
            </a:pPr>
            <a:r>
              <a:rPr lang="en" dirty="0">
                <a:solidFill>
                  <a:srgbClr val="757070"/>
                </a:solidFill>
              </a:rPr>
              <a:t>Ocean and Land Colour Instrument (OLCI)</a:t>
            </a:r>
          </a:p>
          <a:p>
            <a:pPr marL="0" marR="0" lvl="0" indent="0" algn="l" rtl="0">
              <a:lnSpc>
                <a:spcPct val="90000"/>
              </a:lnSpc>
              <a:spcBef>
                <a:spcPts val="200"/>
              </a:spcBef>
              <a:spcAft>
                <a:spcPts val="0"/>
              </a:spcAft>
              <a:buNone/>
            </a:pPr>
            <a:endParaRPr sz="1800" dirty="0">
              <a:solidFill>
                <a:srgbClr val="757070"/>
              </a:solidFill>
            </a:endParaRPr>
          </a:p>
        </p:txBody>
      </p:sp>
      <p:cxnSp>
        <p:nvCxnSpPr>
          <p:cNvPr id="10" name="Straight Connector 9"/>
          <p:cNvCxnSpPr/>
          <p:nvPr/>
        </p:nvCxnSpPr>
        <p:spPr>
          <a:xfrm>
            <a:off x="54635" y="3345765"/>
            <a:ext cx="1130222"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3213279" y="3345765"/>
            <a:ext cx="1165538"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168980" y="3355902"/>
            <a:ext cx="1159099"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0" y="4881890"/>
            <a:ext cx="1473480" cy="261610"/>
          </a:xfrm>
          <a:prstGeom prst="rect">
            <a:avLst/>
          </a:prstGeom>
          <a:noFill/>
        </p:spPr>
        <p:txBody>
          <a:bodyPr wrap="none" rtlCol="0">
            <a:spAutoFit/>
          </a:bodyPr>
          <a:lstStyle/>
          <a:p>
            <a:r>
              <a:rPr lang="en-US" sz="1100" dirty="0" smtClean="0">
                <a:solidFill>
                  <a:schemeClr val="tx2">
                    <a:lumMod val="50000"/>
                  </a:schemeClr>
                </a:solidFill>
                <a:latin typeface="Century Gothic" panose="020B0502020202020204" pitchFamily="34" charset="0"/>
              </a:rPr>
              <a:t>Images: NASA, ESA</a:t>
            </a:r>
            <a:endParaRPr lang="en-US" sz="1100" dirty="0">
              <a:solidFill>
                <a:schemeClr val="tx2">
                  <a:lumMod val="50000"/>
                </a:schemeClr>
              </a:solidFill>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4713</TotalTime>
  <Words>2368</Words>
  <Application>Microsoft Office PowerPoint</Application>
  <PresentationFormat>On-screen Show (16:9)</PresentationFormat>
  <Paragraphs>254</Paragraphs>
  <Slides>17</Slides>
  <Notes>17</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Century Gothic</vt:lpstr>
      <vt:lpstr>Office Theme</vt:lpstr>
      <vt:lpstr>PowerPoint Presentation</vt:lpstr>
      <vt:lpstr>Overview</vt:lpstr>
      <vt:lpstr>  Community Concerns</vt:lpstr>
      <vt:lpstr>Partners</vt:lpstr>
      <vt:lpstr>Partners</vt:lpstr>
      <vt:lpstr>Objectives</vt:lpstr>
      <vt:lpstr>Study Area</vt:lpstr>
      <vt:lpstr>Study Period</vt:lpstr>
      <vt:lpstr>Satellites &amp; Sensors Used</vt:lpstr>
      <vt:lpstr>Methodology</vt:lpstr>
      <vt:lpstr>Results: Landsat 8 vs Sentinel-2</vt:lpstr>
      <vt:lpstr>Results: Landsat 8 vs Sentinel-2</vt:lpstr>
      <vt:lpstr>Results – Clifton Court Forebay</vt:lpstr>
      <vt:lpstr>Limitations</vt:lpstr>
      <vt:lpstr>Conclusions</vt:lpstr>
      <vt:lpstr>Future Work</vt:lpstr>
      <vt:lpstr>Acknowledgements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Spater, Molly R (329B-Affiliate)</dc:creator>
  <cp:lastModifiedBy>Clayton, Amanda L. (LARC-E3)[SSAI DEVELOP]</cp:lastModifiedBy>
  <cp:revision>97</cp:revision>
  <dcterms:modified xsi:type="dcterms:W3CDTF">2017-08-16T16:08:10Z</dcterms:modified>
</cp:coreProperties>
</file>