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3" clrIdx="0">
    <p:extLst>
      <p:ext uri="{19B8F6BF-5375-455C-9EA6-DF929625EA0E}">
        <p15:presenceInfo xmlns:p15="http://schemas.microsoft.com/office/powerpoint/2012/main" userId="S-1-5-21-1608413684-1126320247-1535859923-1289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268"/>
    <a:srgbClr val="6C72A8"/>
    <a:srgbClr val="C0C2DA"/>
    <a:srgbClr val="2E8654"/>
    <a:srgbClr val="A7CDB6"/>
    <a:srgbClr val="5BA077"/>
    <a:srgbClr val="B9C0D0"/>
    <a:srgbClr val="566890"/>
    <a:srgbClr val="7B88A8"/>
    <a:srgbClr val="E9A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51" d="100"/>
          <a:sy n="51" d="100"/>
        </p:scale>
        <p:origin x="-107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1999"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2E8654"/>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9" Type="http://schemas.openxmlformats.org/officeDocument/2006/relationships/image" Target="../media/image39.png"/><Relationship Id="rId3" Type="http://schemas.openxmlformats.org/officeDocument/2006/relationships/image" Target="../media/image3.png"/><Relationship Id="rId21" Type="http://schemas.openxmlformats.org/officeDocument/2006/relationships/image" Target="../media/image21.png"/><Relationship Id="rId34" Type="http://schemas.openxmlformats.org/officeDocument/2006/relationships/image" Target="../media/image34.png"/><Relationship Id="rId42" Type="http://schemas.openxmlformats.org/officeDocument/2006/relationships/image" Target="../media/image42.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33" Type="http://schemas.openxmlformats.org/officeDocument/2006/relationships/image" Target="../media/image33.png"/><Relationship Id="rId38" Type="http://schemas.openxmlformats.org/officeDocument/2006/relationships/image" Target="../media/image38.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41"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24.png"/><Relationship Id="rId32" Type="http://schemas.openxmlformats.org/officeDocument/2006/relationships/image" Target="../media/image32.png"/><Relationship Id="rId37" Type="http://schemas.openxmlformats.org/officeDocument/2006/relationships/image" Target="../media/image37.png"/><Relationship Id="rId40" Type="http://schemas.openxmlformats.org/officeDocument/2006/relationships/image" Target="../media/image40.png"/><Relationship Id="rId5" Type="http://schemas.openxmlformats.org/officeDocument/2006/relationships/image" Target="../media/image5.png"/><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36" Type="http://schemas.openxmlformats.org/officeDocument/2006/relationships/image" Target="../media/image3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 Id="rId35"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lipart time plo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0856">
            <a:off x="5173019" y="17010522"/>
            <a:ext cx="2377200" cy="1480798"/>
          </a:xfrm>
          <a:prstGeom prst="rect">
            <a:avLst/>
          </a:prstGeom>
          <a:noFill/>
          <a:scene3d>
            <a:camera prst="orthographicFront">
              <a:rot lat="21370203" lon="2940905" rev="231168"/>
            </a:camera>
            <a:lightRig rig="threePt" dir="t"/>
          </a:scene3d>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3462076" y="29044363"/>
            <a:ext cx="11281754" cy="7671088"/>
            <a:chOff x="12730981" y="27921343"/>
            <a:chExt cx="11281754" cy="7671088"/>
          </a:xfrm>
        </p:grpSpPr>
        <p:sp>
          <p:nvSpPr>
            <p:cNvPr id="21" name="TextBox 20"/>
            <p:cNvSpPr txBox="1"/>
            <p:nvPr/>
          </p:nvSpPr>
          <p:spPr>
            <a:xfrm>
              <a:off x="12817485" y="29684023"/>
              <a:ext cx="8229600"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Acknowledgements</a:t>
              </a:r>
            </a:p>
          </p:txBody>
        </p:sp>
        <p:sp>
          <p:nvSpPr>
            <p:cNvPr id="22" name="TextBox 21"/>
            <p:cNvSpPr txBox="1"/>
            <p:nvPr/>
          </p:nvSpPr>
          <p:spPr>
            <a:xfrm>
              <a:off x="12753197" y="27921343"/>
              <a:ext cx="8229600"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Project</a:t>
              </a:r>
              <a:r>
                <a:rPr lang="en-US" sz="4400" b="1" dirty="0" smtClean="0">
                  <a:solidFill>
                    <a:srgbClr val="2E8654"/>
                  </a:solidFill>
                  <a:latin typeface="Century Gothic" panose="020B0502020202020204" pitchFamily="34" charset="0"/>
                </a:rPr>
                <a:t> </a:t>
              </a:r>
              <a:r>
                <a:rPr lang="en-US" sz="4400" b="1" dirty="0" smtClean="0">
                  <a:solidFill>
                    <a:srgbClr val="3E4268"/>
                  </a:solidFill>
                  <a:latin typeface="Century Gothic" panose="020B0502020202020204" pitchFamily="34" charset="0"/>
                </a:rPr>
                <a:t>Partners</a:t>
              </a:r>
            </a:p>
          </p:txBody>
        </p:sp>
        <p:sp>
          <p:nvSpPr>
            <p:cNvPr id="70" name="Text Placeholder 16"/>
            <p:cNvSpPr txBox="1">
              <a:spLocks/>
            </p:cNvSpPr>
            <p:nvPr/>
          </p:nvSpPr>
          <p:spPr>
            <a:xfrm>
              <a:off x="12730981" y="30453464"/>
              <a:ext cx="6538451" cy="51389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E4268"/>
                </a:buClr>
              </a:pPr>
              <a:r>
                <a:rPr lang="en-US" b="1" dirty="0" smtClean="0">
                  <a:solidFill>
                    <a:srgbClr val="3E4268"/>
                  </a:solidFill>
                </a:rPr>
                <a:t>Michael </a:t>
              </a:r>
              <a:r>
                <a:rPr lang="en-US" b="1" dirty="0">
                  <a:solidFill>
                    <a:srgbClr val="3E4268"/>
                  </a:solidFill>
                </a:rPr>
                <a:t>Kruk, </a:t>
              </a:r>
              <a:r>
                <a:rPr lang="en-US" dirty="0" smtClean="0">
                  <a:solidFill>
                    <a:schemeClr val="tx1">
                      <a:lumMod val="75000"/>
                    </a:schemeClr>
                  </a:solidFill>
                </a:rPr>
                <a:t>Science Advisor</a:t>
              </a:r>
              <a:endParaRPr lang="en-US" b="1" dirty="0">
                <a:solidFill>
                  <a:schemeClr val="tx1">
                    <a:lumMod val="75000"/>
                  </a:schemeClr>
                </a:solidFill>
              </a:endParaRPr>
            </a:p>
            <a:p>
              <a:pPr marL="347663" indent="-347663">
                <a:buClr>
                  <a:srgbClr val="3E4268"/>
                </a:buClr>
              </a:pPr>
              <a:r>
                <a:rPr lang="en-US" b="1" dirty="0">
                  <a:solidFill>
                    <a:srgbClr val="3E4268"/>
                  </a:solidFill>
                </a:rPr>
                <a:t>Matthew </a:t>
              </a:r>
              <a:r>
                <a:rPr lang="en-US" b="1" dirty="0" err="1" smtClean="0">
                  <a:solidFill>
                    <a:srgbClr val="3E4268"/>
                  </a:solidFill>
                </a:rPr>
                <a:t>Widlansky</a:t>
              </a:r>
              <a:r>
                <a:rPr lang="en-US" b="1" dirty="0" smtClean="0">
                  <a:solidFill>
                    <a:srgbClr val="3E4268"/>
                  </a:solidFill>
                </a:rPr>
                <a:t>, </a:t>
              </a:r>
              <a:r>
                <a:rPr lang="en-US" dirty="0" smtClean="0"/>
                <a:t>University of Hawaii</a:t>
              </a:r>
              <a:endParaRPr lang="en-US" b="1" dirty="0" smtClean="0"/>
            </a:p>
            <a:p>
              <a:pPr marL="347663" indent="-347663">
                <a:buClr>
                  <a:srgbClr val="3E4268"/>
                </a:buClr>
              </a:pPr>
              <a:r>
                <a:rPr lang="en-US" b="1" dirty="0" smtClean="0">
                  <a:solidFill>
                    <a:srgbClr val="3E4268"/>
                  </a:solidFill>
                </a:rPr>
                <a:t>Jared Rennie, </a:t>
              </a:r>
              <a:r>
                <a:rPr lang="en-US" dirty="0" smtClean="0"/>
                <a:t>North Carolina Institute for Climate Sciences</a:t>
              </a:r>
              <a:endParaRPr lang="en-US" dirty="0"/>
            </a:p>
            <a:p>
              <a:pPr marL="347663" indent="-347663">
                <a:buClr>
                  <a:srgbClr val="3E4268"/>
                </a:buClr>
              </a:pPr>
              <a:r>
                <a:rPr lang="en-US" b="1" dirty="0">
                  <a:solidFill>
                    <a:srgbClr val="3E4268"/>
                  </a:solidFill>
                </a:rPr>
                <a:t>Ryan </a:t>
              </a:r>
              <a:r>
                <a:rPr lang="en-US" b="1" dirty="0" smtClean="0">
                  <a:solidFill>
                    <a:srgbClr val="3E4268"/>
                  </a:solidFill>
                </a:rPr>
                <a:t>Smith, </a:t>
              </a:r>
              <a:r>
                <a:rPr lang="en-US" dirty="0" smtClean="0"/>
                <a:t>US Air Force, 14</a:t>
              </a:r>
              <a:r>
                <a:rPr lang="en-US" baseline="30000" dirty="0" smtClean="0"/>
                <a:t>th</a:t>
              </a:r>
              <a:r>
                <a:rPr lang="en-US" dirty="0" smtClean="0"/>
                <a:t> Weather Squadron</a:t>
              </a:r>
              <a:endParaRPr lang="en-US" b="1" dirty="0" smtClean="0"/>
            </a:p>
          </p:txBody>
        </p:sp>
        <p:sp>
          <p:nvSpPr>
            <p:cNvPr id="71" name="Text Placeholder 16"/>
            <p:cNvSpPr txBox="1">
              <a:spLocks/>
            </p:cNvSpPr>
            <p:nvPr/>
          </p:nvSpPr>
          <p:spPr>
            <a:xfrm>
              <a:off x="12772597" y="28629820"/>
              <a:ext cx="11240138" cy="105420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E4268"/>
                </a:buClr>
              </a:pPr>
              <a:r>
                <a:rPr lang="en-US" b="1" dirty="0" smtClean="0">
                  <a:solidFill>
                    <a:srgbClr val="3E4268"/>
                  </a:solidFill>
                </a:rPr>
                <a:t>Mark Lander, </a:t>
              </a:r>
              <a:r>
                <a:rPr lang="en-US" dirty="0">
                  <a:solidFill>
                    <a:schemeClr val="tx1">
                      <a:lumMod val="75000"/>
                    </a:schemeClr>
                  </a:solidFill>
                </a:rPr>
                <a:t>P</a:t>
              </a:r>
              <a:r>
                <a:rPr lang="en-US" dirty="0" smtClean="0">
                  <a:solidFill>
                    <a:schemeClr val="tx1">
                      <a:lumMod val="75000"/>
                    </a:schemeClr>
                  </a:solidFill>
                </a:rPr>
                <a:t>rofessor</a:t>
              </a:r>
              <a:r>
                <a:rPr lang="en-US" dirty="0">
                  <a:solidFill>
                    <a:schemeClr val="tx1">
                      <a:lumMod val="75000"/>
                    </a:schemeClr>
                  </a:solidFill>
                </a:rPr>
                <a:t>, University of Guam</a:t>
              </a:r>
            </a:p>
            <a:p>
              <a:pPr marL="347663" indent="-347663">
                <a:buClr>
                  <a:srgbClr val="3E4268"/>
                </a:buClr>
              </a:pPr>
              <a:r>
                <a:rPr lang="en-US" b="1" dirty="0" smtClean="0">
                  <a:solidFill>
                    <a:srgbClr val="3E4268"/>
                  </a:solidFill>
                </a:rPr>
                <a:t>John </a:t>
              </a:r>
              <a:r>
                <a:rPr lang="en-US" b="1" dirty="0" err="1" smtClean="0">
                  <a:solidFill>
                    <a:srgbClr val="3E4268"/>
                  </a:solidFill>
                </a:rPr>
                <a:t>Marra</a:t>
              </a:r>
              <a:r>
                <a:rPr lang="en-US" b="1" dirty="0" smtClean="0">
                  <a:solidFill>
                    <a:srgbClr val="3E4268"/>
                  </a:solidFill>
                </a:rPr>
                <a:t>, </a:t>
              </a:r>
              <a:r>
                <a:rPr lang="en-US" dirty="0">
                  <a:solidFill>
                    <a:schemeClr val="tx1">
                      <a:lumMod val="75000"/>
                    </a:schemeClr>
                  </a:solidFill>
                </a:rPr>
                <a:t>NOAA Regional Climate Services Director, Pacific Region</a:t>
              </a:r>
            </a:p>
            <a:p>
              <a:pPr marL="347663" indent="-347663">
                <a:buClr>
                  <a:srgbClr val="3E4268"/>
                </a:buClr>
              </a:pPr>
              <a:endParaRPr lang="en-US" b="1" dirty="0">
                <a:solidFill>
                  <a:schemeClr val="tx1">
                    <a:lumMod val="75000"/>
                  </a:schemeClr>
                </a:solidFill>
              </a:endParaRPr>
            </a:p>
          </p:txBody>
        </p:sp>
      </p:grpSp>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67515" y="23617275"/>
            <a:ext cx="3119991" cy="2339993"/>
          </a:xfrm>
          <a:prstGeom prst="rect">
            <a:avLst/>
          </a:prstGeom>
          <a:ln>
            <a:solidFill>
              <a:schemeClr val="tx1"/>
            </a:solidFill>
          </a:ln>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4617" t="58798" b="3162"/>
          <a:stretch/>
        </p:blipFill>
        <p:spPr>
          <a:xfrm>
            <a:off x="11102557" y="22192662"/>
            <a:ext cx="3314140" cy="2382817"/>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0407" y="31835769"/>
            <a:ext cx="2057404" cy="2046184"/>
          </a:xfrm>
          <a:prstGeom prst="rect">
            <a:avLst/>
          </a:prstGeom>
          <a:effectLst/>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t="-631" b="10165"/>
          <a:stretch/>
        </p:blipFill>
        <p:spPr>
          <a:xfrm>
            <a:off x="1743531" y="32035901"/>
            <a:ext cx="1651157" cy="1645920"/>
          </a:xfrm>
          <a:prstGeom prst="ellipse">
            <a:avLst/>
          </a:prstGeom>
          <a:effectLst>
            <a:softEdge rad="31750"/>
          </a:effectLst>
        </p:spPr>
      </p:pic>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6949" y="31835769"/>
            <a:ext cx="2057404" cy="2046184"/>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9743" y="31835769"/>
            <a:ext cx="2057404" cy="2046184"/>
          </a:xfrm>
          <a:prstGeom prst="rect">
            <a:avLst/>
          </a:prstGeom>
        </p:spPr>
      </p:pic>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l="8213" r="7316"/>
          <a:stretch/>
        </p:blipFill>
        <p:spPr>
          <a:xfrm>
            <a:off x="4904676" y="32035901"/>
            <a:ext cx="1667538" cy="1645920"/>
          </a:xfrm>
          <a:prstGeom prst="ellipse">
            <a:avLst/>
          </a:prstGeom>
          <a:effectLst>
            <a:softEdge rad="31750"/>
          </a:effec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51829" y="32035901"/>
            <a:ext cx="1647645" cy="1645920"/>
          </a:xfrm>
          <a:prstGeom prst="ellipse">
            <a:avLst/>
          </a:prstGeom>
          <a:effectLst>
            <a:softEdge rad="31750"/>
          </a:effectLst>
        </p:spPr>
      </p:pic>
      <p:sp>
        <p:nvSpPr>
          <p:cNvPr id="5" name="TextBox 4"/>
          <p:cNvSpPr txBox="1"/>
          <p:nvPr/>
        </p:nvSpPr>
        <p:spPr>
          <a:xfrm>
            <a:off x="731555" y="19155189"/>
            <a:ext cx="22984746"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Results</a:t>
            </a:r>
          </a:p>
        </p:txBody>
      </p:sp>
      <p:sp>
        <p:nvSpPr>
          <p:cNvPr id="12" name="Text Placeholder 16"/>
          <p:cNvSpPr txBox="1">
            <a:spLocks/>
          </p:cNvSpPr>
          <p:nvPr/>
        </p:nvSpPr>
        <p:spPr>
          <a:xfrm>
            <a:off x="16336661" y="19039535"/>
            <a:ext cx="8038355" cy="16312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Clr>
                <a:srgbClr val="3E4268"/>
              </a:buClr>
              <a:buFont typeface="Webdings" panose="05030102010509060703" pitchFamily="18" charset="2"/>
              <a:buChar char="4"/>
            </a:pPr>
            <a:r>
              <a:rPr lang="en-US" dirty="0" smtClean="0"/>
              <a:t>NOAA </a:t>
            </a:r>
            <a:r>
              <a:rPr lang="en-US" dirty="0"/>
              <a:t>Ocean Near-Surface Atmospheric Properties – Climate Data </a:t>
            </a:r>
            <a:r>
              <a:rPr lang="en-US" dirty="0" smtClean="0"/>
              <a:t>Record (ONSAP </a:t>
            </a:r>
            <a:r>
              <a:rPr lang="en-US" dirty="0"/>
              <a:t>– CDR) Special Sensor Microwave Imager (SSM/I) </a:t>
            </a:r>
            <a:endParaRPr lang="en-US" dirty="0" smtClean="0"/>
          </a:p>
          <a:p>
            <a:pPr marL="457200" indent="-457200">
              <a:buClr>
                <a:srgbClr val="3E4268"/>
              </a:buClr>
              <a:buFont typeface="Webdings" panose="05030102010509060703" pitchFamily="18" charset="2"/>
              <a:buChar char="4"/>
            </a:pPr>
            <a:r>
              <a:rPr lang="en-US" dirty="0" smtClean="0"/>
              <a:t>NOAA Precipitation </a:t>
            </a:r>
            <a:r>
              <a:rPr lang="en-US" dirty="0"/>
              <a:t>Estimates from Remotely Sensed Information Using Artificial Neutral Networks – Climate Data Record (PERSIANN – CDR)</a:t>
            </a:r>
            <a:endParaRPr lang="en-US" dirty="0">
              <a:solidFill>
                <a:schemeClr val="tx1">
                  <a:lumMod val="75000"/>
                </a:schemeClr>
              </a:solidFill>
            </a:endParaRPr>
          </a:p>
        </p:txBody>
      </p:sp>
      <p:sp>
        <p:nvSpPr>
          <p:cNvPr id="15" name="TextBox 14"/>
          <p:cNvSpPr txBox="1"/>
          <p:nvPr/>
        </p:nvSpPr>
        <p:spPr>
          <a:xfrm>
            <a:off x="839232" y="3848008"/>
            <a:ext cx="11516347"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Abstract</a:t>
            </a:r>
          </a:p>
        </p:txBody>
      </p:sp>
      <p:sp>
        <p:nvSpPr>
          <p:cNvPr id="16" name="TextBox 15"/>
          <p:cNvSpPr txBox="1"/>
          <p:nvPr/>
        </p:nvSpPr>
        <p:spPr>
          <a:xfrm>
            <a:off x="16377580" y="11564180"/>
            <a:ext cx="8229600"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Objectives</a:t>
            </a:r>
          </a:p>
        </p:txBody>
      </p:sp>
      <p:sp>
        <p:nvSpPr>
          <p:cNvPr id="17" name="TextBox 16"/>
          <p:cNvSpPr txBox="1"/>
          <p:nvPr/>
        </p:nvSpPr>
        <p:spPr>
          <a:xfrm>
            <a:off x="840526" y="10463888"/>
            <a:ext cx="11407715"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Methodology</a:t>
            </a:r>
          </a:p>
        </p:txBody>
      </p:sp>
      <p:sp>
        <p:nvSpPr>
          <p:cNvPr id="18" name="TextBox 17"/>
          <p:cNvSpPr txBox="1"/>
          <p:nvPr/>
        </p:nvSpPr>
        <p:spPr>
          <a:xfrm>
            <a:off x="13912585" y="3892499"/>
            <a:ext cx="8229600"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Study Area</a:t>
            </a:r>
          </a:p>
        </p:txBody>
      </p:sp>
      <p:sp>
        <p:nvSpPr>
          <p:cNvPr id="19" name="TextBox 18"/>
          <p:cNvSpPr txBox="1"/>
          <p:nvPr/>
        </p:nvSpPr>
        <p:spPr>
          <a:xfrm>
            <a:off x="16494625" y="18088211"/>
            <a:ext cx="8229600"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Earth Observations</a:t>
            </a:r>
          </a:p>
        </p:txBody>
      </p:sp>
      <p:sp>
        <p:nvSpPr>
          <p:cNvPr id="23" name="TextBox 22"/>
          <p:cNvSpPr txBox="1"/>
          <p:nvPr/>
        </p:nvSpPr>
        <p:spPr>
          <a:xfrm>
            <a:off x="887514" y="30969028"/>
            <a:ext cx="4542503"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Team Members</a:t>
            </a:r>
          </a:p>
        </p:txBody>
      </p:sp>
      <p:sp>
        <p:nvSpPr>
          <p:cNvPr id="40" name="TextBox 39"/>
          <p:cNvSpPr txBox="1"/>
          <p:nvPr/>
        </p:nvSpPr>
        <p:spPr>
          <a:xfrm>
            <a:off x="749076" y="26697411"/>
            <a:ext cx="8229600" cy="769441"/>
          </a:xfrm>
          <a:prstGeom prst="rect">
            <a:avLst/>
          </a:prstGeom>
          <a:noFill/>
        </p:spPr>
        <p:txBody>
          <a:bodyPr wrap="square" rtlCol="0">
            <a:spAutoFit/>
          </a:bodyPr>
          <a:lstStyle/>
          <a:p>
            <a:r>
              <a:rPr lang="en-US" sz="4400" b="1" dirty="0" smtClean="0">
                <a:solidFill>
                  <a:srgbClr val="3E4268"/>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smtClean="0">
                <a:solidFill>
                  <a:srgbClr val="3E4268"/>
                </a:solidFill>
              </a:rPr>
              <a:t>North Carolina – NCEI</a:t>
            </a:r>
          </a:p>
          <a:p>
            <a:r>
              <a:rPr lang="en-US" sz="4800" b="0" dirty="0" smtClean="0">
                <a:solidFill>
                  <a:srgbClr val="3E4268"/>
                </a:solidFill>
              </a:rPr>
              <a:t> Fall 2017</a:t>
            </a:r>
          </a:p>
        </p:txBody>
      </p:sp>
      <p:sp>
        <p:nvSpPr>
          <p:cNvPr id="46" name="Main Title"/>
          <p:cNvSpPr>
            <a:spLocks noGrp="1"/>
          </p:cNvSpPr>
          <p:nvPr>
            <p:ph type="body" sz="quarter" idx="10" hasCustomPrompt="1"/>
          </p:nvPr>
        </p:nvSpPr>
        <p:spPr>
          <a:xfrm rot="16200000">
            <a:off x="11903337" y="18829803"/>
            <a:ext cx="27955851"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9900" b="1" dirty="0" smtClean="0">
                <a:solidFill>
                  <a:srgbClr val="3E4268"/>
                </a:solidFill>
              </a:rPr>
              <a:t>Hawai’i &amp; US Affiliated Pacific Islands </a:t>
            </a:r>
            <a:r>
              <a:rPr lang="en-US" sz="9900" dirty="0" smtClean="0">
                <a:solidFill>
                  <a:srgbClr val="3E4268"/>
                </a:solidFill>
              </a:rPr>
              <a:t>Disasters</a:t>
            </a:r>
            <a:endParaRPr lang="en-US" sz="9900" dirty="0">
              <a:solidFill>
                <a:srgbClr val="3E4268"/>
              </a:solidFill>
            </a:endParaRPr>
          </a:p>
        </p:txBody>
      </p:sp>
      <p:sp>
        <p:nvSpPr>
          <p:cNvPr id="47" name="Subtitle"/>
          <p:cNvSpPr txBox="1">
            <a:spLocks/>
          </p:cNvSpPr>
          <p:nvPr/>
        </p:nvSpPr>
        <p:spPr>
          <a:xfrm>
            <a:off x="5759903" y="-20123"/>
            <a:ext cx="16173450" cy="333375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3E4268"/>
                </a:solidFill>
              </a:rPr>
              <a:t>Using Global Climate Models to Project Monsoon and Future Extreme Weather Trends in the Pacific</a:t>
            </a:r>
          </a:p>
        </p:txBody>
      </p:sp>
      <p:sp>
        <p:nvSpPr>
          <p:cNvPr id="48" name="Text Placeholder 16"/>
          <p:cNvSpPr txBox="1">
            <a:spLocks/>
          </p:cNvSpPr>
          <p:nvPr/>
        </p:nvSpPr>
        <p:spPr>
          <a:xfrm>
            <a:off x="16280271" y="12469410"/>
            <a:ext cx="8094745" cy="36539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buClr>
                <a:srgbClr val="3E4268"/>
              </a:buClr>
            </a:pPr>
            <a:r>
              <a:rPr lang="en-US" b="1" dirty="0" smtClean="0">
                <a:solidFill>
                  <a:srgbClr val="3E4268"/>
                </a:solidFill>
              </a:rPr>
              <a:t>Verify</a:t>
            </a:r>
            <a:r>
              <a:rPr lang="en-US" dirty="0" smtClean="0"/>
              <a:t> historic Global Climate Model datasets with NOAA Climate Data Record platforms </a:t>
            </a:r>
            <a:endParaRPr lang="en-US" dirty="0"/>
          </a:p>
          <a:p>
            <a:pPr fontAlgn="base">
              <a:buClr>
                <a:srgbClr val="3E4268"/>
              </a:buClr>
            </a:pPr>
            <a:r>
              <a:rPr lang="en-US" b="1" dirty="0" smtClean="0">
                <a:solidFill>
                  <a:srgbClr val="3E4268"/>
                </a:solidFill>
              </a:rPr>
              <a:t>Extract</a:t>
            </a:r>
            <a:r>
              <a:rPr lang="en-US" dirty="0" smtClean="0"/>
              <a:t> surface wind and rainfall data from Global Climate Model future simulations for the period 2030-2100</a:t>
            </a:r>
            <a:endParaRPr lang="en-US" dirty="0"/>
          </a:p>
          <a:p>
            <a:pPr fontAlgn="base">
              <a:buClr>
                <a:srgbClr val="3E4268"/>
              </a:buClr>
            </a:pPr>
            <a:r>
              <a:rPr lang="en-US" b="1" dirty="0" smtClean="0">
                <a:solidFill>
                  <a:srgbClr val="3E4268"/>
                </a:solidFill>
              </a:rPr>
              <a:t>Determine</a:t>
            </a:r>
            <a:r>
              <a:rPr lang="en-US" dirty="0" smtClean="0">
                <a:solidFill>
                  <a:srgbClr val="3E4268"/>
                </a:solidFill>
              </a:rPr>
              <a:t> </a:t>
            </a:r>
            <a:r>
              <a:rPr lang="en-US" dirty="0" smtClean="0"/>
              <a:t>projected trends in magnitude and occurrence of extreme wind speed and rain rate (95</a:t>
            </a:r>
            <a:r>
              <a:rPr lang="en-US" baseline="30000" dirty="0" smtClean="0"/>
              <a:t>th</a:t>
            </a:r>
            <a:r>
              <a:rPr lang="en-US" dirty="0" smtClean="0"/>
              <a:t> and 5</a:t>
            </a:r>
            <a:r>
              <a:rPr lang="en-US" baseline="30000" dirty="0" smtClean="0"/>
              <a:t>th</a:t>
            </a:r>
            <a:r>
              <a:rPr lang="en-US" dirty="0" smtClean="0"/>
              <a:t> percentile values) for study area</a:t>
            </a:r>
            <a:endParaRPr lang="en-US" dirty="0"/>
          </a:p>
          <a:p>
            <a:pPr fontAlgn="base">
              <a:buClr>
                <a:srgbClr val="3E4268"/>
              </a:buClr>
            </a:pPr>
            <a:r>
              <a:rPr lang="en-US" b="1" dirty="0" smtClean="0">
                <a:solidFill>
                  <a:srgbClr val="3E4268"/>
                </a:solidFill>
              </a:rPr>
              <a:t>Compute</a:t>
            </a:r>
            <a:r>
              <a:rPr lang="en-US" dirty="0" smtClean="0"/>
              <a:t> return interval time series of wind speed and rainfall totals at virtual stations for study area </a:t>
            </a:r>
          </a:p>
          <a:p>
            <a:pPr fontAlgn="base">
              <a:buClr>
                <a:srgbClr val="3E4268"/>
              </a:buClr>
            </a:pPr>
            <a:r>
              <a:rPr lang="en-US" b="1" dirty="0" smtClean="0">
                <a:solidFill>
                  <a:srgbClr val="3E4268"/>
                </a:solidFill>
              </a:rPr>
              <a:t>Create</a:t>
            </a:r>
            <a:r>
              <a:rPr lang="en-US" dirty="0" smtClean="0">
                <a:solidFill>
                  <a:srgbClr val="3E4268"/>
                </a:solidFill>
              </a:rPr>
              <a:t> </a:t>
            </a:r>
            <a:r>
              <a:rPr lang="en-US" dirty="0" smtClean="0"/>
              <a:t>projected distribution maps of Western North Pacific Monsoon </a:t>
            </a:r>
            <a:endParaRPr lang="en-US" dirty="0"/>
          </a:p>
        </p:txBody>
      </p:sp>
      <p:sp>
        <p:nvSpPr>
          <p:cNvPr id="54" name="Text Placeholder 16"/>
          <p:cNvSpPr txBox="1">
            <a:spLocks/>
          </p:cNvSpPr>
          <p:nvPr/>
        </p:nvSpPr>
        <p:spPr>
          <a:xfrm>
            <a:off x="921716" y="27494427"/>
            <a:ext cx="11967051" cy="418840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buClr>
                <a:srgbClr val="3E4268"/>
              </a:buClr>
            </a:pPr>
            <a:r>
              <a:rPr lang="en-US" b="1" dirty="0">
                <a:solidFill>
                  <a:srgbClr val="3E4268"/>
                </a:solidFill>
              </a:rPr>
              <a:t>Global Climate Model </a:t>
            </a:r>
            <a:r>
              <a:rPr lang="en-US" dirty="0"/>
              <a:t>simulations </a:t>
            </a:r>
            <a:r>
              <a:rPr lang="en-US" b="1" dirty="0">
                <a:solidFill>
                  <a:srgbClr val="3E4268"/>
                </a:solidFill>
              </a:rPr>
              <a:t>varied in performance </a:t>
            </a:r>
            <a:r>
              <a:rPr lang="en-US" dirty="0"/>
              <a:t>against satellite </a:t>
            </a:r>
            <a:r>
              <a:rPr lang="en-US" dirty="0" smtClean="0"/>
              <a:t>observations</a:t>
            </a:r>
          </a:p>
          <a:p>
            <a:pPr marL="347663" lvl="0" indent="-347663">
              <a:buClr>
                <a:srgbClr val="3E4268"/>
              </a:buClr>
            </a:pPr>
            <a:r>
              <a:rPr lang="en-US" dirty="0" smtClean="0"/>
              <a:t>FSM </a:t>
            </a:r>
            <a:r>
              <a:rPr lang="en-US" dirty="0"/>
              <a:t>&amp; and RMI expect to have </a:t>
            </a:r>
            <a:r>
              <a:rPr lang="en-US" b="1" dirty="0">
                <a:solidFill>
                  <a:srgbClr val="3E4268"/>
                </a:solidFill>
              </a:rPr>
              <a:t>more days of intense </a:t>
            </a:r>
            <a:r>
              <a:rPr lang="en-US" dirty="0"/>
              <a:t>rain and </a:t>
            </a:r>
            <a:r>
              <a:rPr lang="en-US" b="1" dirty="0">
                <a:solidFill>
                  <a:srgbClr val="3E4268"/>
                </a:solidFill>
              </a:rPr>
              <a:t>less days of intense wind </a:t>
            </a:r>
            <a:endParaRPr lang="en-US" b="1" dirty="0" smtClean="0">
              <a:solidFill>
                <a:srgbClr val="3E4268"/>
              </a:solidFill>
            </a:endParaRPr>
          </a:p>
          <a:p>
            <a:pPr marL="347663" indent="-347663">
              <a:buClr>
                <a:srgbClr val="3E4268"/>
              </a:buClr>
            </a:pPr>
            <a:r>
              <a:rPr lang="en-US" dirty="0"/>
              <a:t>Return level </a:t>
            </a:r>
            <a:r>
              <a:rPr lang="en-US" b="1" dirty="0">
                <a:solidFill>
                  <a:srgbClr val="3E4268"/>
                </a:solidFill>
              </a:rPr>
              <a:t>values of 50-yr events </a:t>
            </a:r>
            <a:r>
              <a:rPr lang="en-US" dirty="0" smtClean="0"/>
              <a:t>is generally  </a:t>
            </a:r>
            <a:r>
              <a:rPr lang="en-US" b="1" dirty="0" smtClean="0">
                <a:solidFill>
                  <a:srgbClr val="3E4268"/>
                </a:solidFill>
              </a:rPr>
              <a:t>trending upwards </a:t>
            </a:r>
            <a:r>
              <a:rPr lang="en-US" dirty="0" smtClean="0"/>
              <a:t>across </a:t>
            </a:r>
            <a:r>
              <a:rPr lang="en-US" dirty="0"/>
              <a:t>the region </a:t>
            </a:r>
            <a:endParaRPr lang="en-US" dirty="0" smtClean="0"/>
          </a:p>
          <a:p>
            <a:pPr marL="347663" lvl="0" indent="-347663">
              <a:buClr>
                <a:srgbClr val="3E4268"/>
              </a:buClr>
            </a:pPr>
            <a:r>
              <a:rPr lang="en-US" b="1" dirty="0">
                <a:solidFill>
                  <a:srgbClr val="3E4268"/>
                </a:solidFill>
              </a:rPr>
              <a:t>Monsoon</a:t>
            </a:r>
            <a:r>
              <a:rPr lang="en-US" dirty="0"/>
              <a:t> events expect to </a:t>
            </a:r>
            <a:r>
              <a:rPr lang="en-US" b="1" dirty="0">
                <a:solidFill>
                  <a:srgbClr val="3E4268"/>
                </a:solidFill>
              </a:rPr>
              <a:t>increase in frequency </a:t>
            </a:r>
            <a:r>
              <a:rPr lang="en-US" dirty="0"/>
              <a:t>in most of the Western North </a:t>
            </a:r>
            <a:r>
              <a:rPr lang="en-US" dirty="0" smtClean="0"/>
              <a:t>Pacific</a:t>
            </a:r>
            <a:endParaRPr lang="en-US" b="1" dirty="0"/>
          </a:p>
        </p:txBody>
      </p:sp>
      <p:sp>
        <p:nvSpPr>
          <p:cNvPr id="67" name="Text Placeholder 16"/>
          <p:cNvSpPr txBox="1">
            <a:spLocks/>
          </p:cNvSpPr>
          <p:nvPr/>
        </p:nvSpPr>
        <p:spPr>
          <a:xfrm>
            <a:off x="711137" y="34022377"/>
            <a:ext cx="3715944"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Andrew Shannon </a:t>
            </a:r>
            <a:endParaRPr lang="en-US" dirty="0" smtClean="0">
              <a:solidFill>
                <a:schemeClr val="tx1">
                  <a:lumMod val="75000"/>
                </a:schemeClr>
              </a:solidFill>
            </a:endParaRPr>
          </a:p>
          <a:p>
            <a:pPr algn="ctr">
              <a:lnSpc>
                <a:spcPct val="100000"/>
              </a:lnSpc>
              <a:spcBef>
                <a:spcPts val="0"/>
              </a:spcBef>
            </a:pPr>
            <a:r>
              <a:rPr lang="en-US" dirty="0" smtClean="0">
                <a:solidFill>
                  <a:schemeClr val="tx1">
                    <a:lumMod val="75000"/>
                  </a:schemeClr>
                </a:solidFill>
              </a:rPr>
              <a:t>Project Lead</a:t>
            </a:r>
            <a:endParaRPr lang="en-US" dirty="0" smtClean="0">
              <a:solidFill>
                <a:schemeClr val="tx1">
                  <a:lumMod val="75000"/>
                </a:schemeClr>
              </a:solidFill>
            </a:endParaRPr>
          </a:p>
        </p:txBody>
      </p:sp>
      <p:sp>
        <p:nvSpPr>
          <p:cNvPr id="68" name="Text Placeholder 16"/>
          <p:cNvSpPr txBox="1">
            <a:spLocks/>
          </p:cNvSpPr>
          <p:nvPr/>
        </p:nvSpPr>
        <p:spPr>
          <a:xfrm>
            <a:off x="4302320" y="34021719"/>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Aaron Mackey</a:t>
            </a:r>
          </a:p>
        </p:txBody>
      </p:sp>
      <p:sp>
        <p:nvSpPr>
          <p:cNvPr id="69" name="Text Placeholder 16"/>
          <p:cNvSpPr txBox="1">
            <a:spLocks/>
          </p:cNvSpPr>
          <p:nvPr/>
        </p:nvSpPr>
        <p:spPr>
          <a:xfrm>
            <a:off x="7174571" y="33996016"/>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Rachel Wegener</a:t>
            </a:r>
          </a:p>
        </p:txBody>
      </p:sp>
      <p:sp>
        <p:nvSpPr>
          <p:cNvPr id="44" name="Text Placeholder 16"/>
          <p:cNvSpPr txBox="1">
            <a:spLocks/>
          </p:cNvSpPr>
          <p:nvPr/>
        </p:nvSpPr>
        <p:spPr>
          <a:xfrm>
            <a:off x="9293162" y="21335310"/>
            <a:ext cx="7081078" cy="88846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2400" b="1" dirty="0" smtClean="0">
                <a:solidFill>
                  <a:srgbClr val="6C72A8"/>
                </a:solidFill>
              </a:rPr>
              <a:t>End Product: </a:t>
            </a:r>
            <a:r>
              <a:rPr lang="en-US" sz="2400" dirty="0" smtClean="0">
                <a:solidFill>
                  <a:srgbClr val="6C72A8"/>
                </a:solidFill>
              </a:rPr>
              <a:t>Return Interval Plots for Rain Totals and Wind Speed at Virtual Stations</a:t>
            </a:r>
            <a:endParaRPr lang="en-US" sz="2400" dirty="0">
              <a:solidFill>
                <a:srgbClr val="6C72A8"/>
              </a:solidFill>
            </a:endParaRPr>
          </a:p>
        </p:txBody>
      </p:sp>
      <p:sp>
        <p:nvSpPr>
          <p:cNvPr id="45" name="Text Placeholder 16"/>
          <p:cNvSpPr txBox="1">
            <a:spLocks/>
          </p:cNvSpPr>
          <p:nvPr/>
        </p:nvSpPr>
        <p:spPr>
          <a:xfrm>
            <a:off x="18278068" y="28579481"/>
            <a:ext cx="5538360" cy="57755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800" b="1" dirty="0" smtClean="0">
                <a:solidFill>
                  <a:srgbClr val="3E4268"/>
                </a:solidFill>
              </a:rPr>
              <a:t>Example:</a:t>
            </a:r>
            <a:r>
              <a:rPr lang="en-US" sz="1800" dirty="0" smtClean="0"/>
              <a:t> Change in Magnitude of 95</a:t>
            </a:r>
            <a:r>
              <a:rPr lang="en-US" sz="1800" baseline="30000" dirty="0" smtClean="0"/>
              <a:t>th</a:t>
            </a:r>
            <a:r>
              <a:rPr lang="en-US" sz="1800" dirty="0" smtClean="0"/>
              <a:t> Percentile Threshold Value of Rain Rate (Future Decade – Historic)</a:t>
            </a:r>
            <a:endParaRPr lang="en-US" sz="1800" dirty="0"/>
          </a:p>
        </p:txBody>
      </p:sp>
      <p:pic>
        <p:nvPicPr>
          <p:cNvPr id="55" name="Picture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57808" y="4752907"/>
            <a:ext cx="9948070" cy="6632045"/>
          </a:xfrm>
          <a:prstGeom prst="rect">
            <a:avLst/>
          </a:prstGeom>
        </p:spPr>
      </p:pic>
      <p:sp>
        <p:nvSpPr>
          <p:cNvPr id="57" name="Text Placeholder 5"/>
          <p:cNvSpPr txBox="1">
            <a:spLocks/>
          </p:cNvSpPr>
          <p:nvPr/>
        </p:nvSpPr>
        <p:spPr>
          <a:xfrm>
            <a:off x="21420904" y="9862407"/>
            <a:ext cx="2138854" cy="3941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800" b="1" dirty="0" smtClean="0">
                <a:solidFill>
                  <a:schemeClr val="bg1"/>
                </a:solidFill>
                <a:latin typeface="+mn-lt"/>
              </a:rPr>
              <a:t>American Sāmoa</a:t>
            </a:r>
          </a:p>
        </p:txBody>
      </p:sp>
      <p:sp>
        <p:nvSpPr>
          <p:cNvPr id="58" name="Text Placeholder 5"/>
          <p:cNvSpPr txBox="1">
            <a:spLocks/>
          </p:cNvSpPr>
          <p:nvPr/>
        </p:nvSpPr>
        <p:spPr>
          <a:xfrm>
            <a:off x="14159858" y="7434187"/>
            <a:ext cx="1340069" cy="608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10000"/>
              </a:lnSpc>
            </a:pPr>
            <a:r>
              <a:rPr lang="en-US" sz="1800" b="1" dirty="0" smtClean="0">
                <a:solidFill>
                  <a:schemeClr val="bg1"/>
                </a:solidFill>
                <a:latin typeface="+mn-lt"/>
              </a:rPr>
              <a:t>Republic of Palau</a:t>
            </a:r>
          </a:p>
        </p:txBody>
      </p:sp>
      <p:sp>
        <p:nvSpPr>
          <p:cNvPr id="59" name="Text Placeholder 5"/>
          <p:cNvSpPr txBox="1">
            <a:spLocks/>
          </p:cNvSpPr>
          <p:nvPr/>
        </p:nvSpPr>
        <p:spPr>
          <a:xfrm>
            <a:off x="15138165" y="8609305"/>
            <a:ext cx="2465754" cy="608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chemeClr val="bg1"/>
                </a:solidFill>
                <a:latin typeface="+mn-lt"/>
              </a:rPr>
              <a:t>Federated States of Micronesia</a:t>
            </a:r>
          </a:p>
        </p:txBody>
      </p:sp>
      <p:sp>
        <p:nvSpPr>
          <p:cNvPr id="60" name="Text Placeholder 5"/>
          <p:cNvSpPr txBox="1">
            <a:spLocks/>
          </p:cNvSpPr>
          <p:nvPr/>
        </p:nvSpPr>
        <p:spPr>
          <a:xfrm>
            <a:off x="18789032" y="6867826"/>
            <a:ext cx="2359994" cy="608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chemeClr val="bg1"/>
                </a:solidFill>
                <a:latin typeface="+mn-lt"/>
              </a:rPr>
              <a:t>Republic of the Marshall Islands</a:t>
            </a:r>
          </a:p>
        </p:txBody>
      </p:sp>
      <p:sp>
        <p:nvSpPr>
          <p:cNvPr id="64" name="Text Placeholder 5"/>
          <p:cNvSpPr txBox="1">
            <a:spLocks/>
          </p:cNvSpPr>
          <p:nvPr/>
        </p:nvSpPr>
        <p:spPr>
          <a:xfrm>
            <a:off x="16368424" y="5788203"/>
            <a:ext cx="2275911" cy="608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chemeClr val="bg1"/>
                </a:solidFill>
                <a:latin typeface="+mn-lt"/>
              </a:rPr>
              <a:t>Commonwealth of the Northern Mariana Islands</a:t>
            </a:r>
          </a:p>
        </p:txBody>
      </p:sp>
      <p:sp>
        <p:nvSpPr>
          <p:cNvPr id="65" name="Text Placeholder 5"/>
          <p:cNvSpPr txBox="1">
            <a:spLocks/>
          </p:cNvSpPr>
          <p:nvPr/>
        </p:nvSpPr>
        <p:spPr>
          <a:xfrm>
            <a:off x="16132729" y="7169392"/>
            <a:ext cx="1781503" cy="6085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chemeClr val="bg1"/>
                </a:solidFill>
                <a:latin typeface="+mn-lt"/>
              </a:rPr>
              <a:t>Guam</a:t>
            </a:r>
          </a:p>
        </p:txBody>
      </p:sp>
      <p:sp>
        <p:nvSpPr>
          <p:cNvPr id="66" name="Text Placeholder 5"/>
          <p:cNvSpPr txBox="1">
            <a:spLocks/>
          </p:cNvSpPr>
          <p:nvPr/>
        </p:nvSpPr>
        <p:spPr>
          <a:xfrm>
            <a:off x="21990100" y="6555611"/>
            <a:ext cx="1151753" cy="32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chemeClr val="bg1"/>
                </a:solidFill>
                <a:latin typeface="+mn-lt"/>
              </a:rPr>
              <a:t>Hawai’i</a:t>
            </a:r>
          </a:p>
        </p:txBody>
      </p:sp>
      <p:sp>
        <p:nvSpPr>
          <p:cNvPr id="72" name="Text Placeholder 16"/>
          <p:cNvSpPr txBox="1">
            <a:spLocks/>
          </p:cNvSpPr>
          <p:nvPr/>
        </p:nvSpPr>
        <p:spPr>
          <a:xfrm>
            <a:off x="758032" y="4777973"/>
            <a:ext cx="12637801" cy="509201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t>Hawai’i and the U.S. Affiliated Pacific Islands (USAPI) comprise more than 2,000 islands that span thousands of miles of ocean and are home to nearly 1.9 million people. This region is particularly vulnerable to economic, social, and environmental impacts resulting from changes in sea level rise and storm patterns over the next century. Climatologists and regional decision makers are interested in understanding projected long-term changes in extreme weather events for adaptation and mitigation planning. This study provided an initial outlook at regional trends in the location of the monsoon and distribution of the extremes in wind speed and rainfall over the course of the 21st century. Select Global Climate Models (GCMs) from the Coupled Model </a:t>
            </a:r>
            <a:r>
              <a:rPr lang="en-US" dirty="0" err="1"/>
              <a:t>Intercomparison</a:t>
            </a:r>
            <a:r>
              <a:rPr lang="en-US" dirty="0"/>
              <a:t> Project Phase 5 (CMIP5) were verified against historic NOAA satellite data. This project used the future simulations to calculate the projected changes in magnitude for extreme values of wind speed and rainfall rate, return interval frequency for rainfall and wind speed, and distribution of monsoon events. The results include gridded maps of monsoon distribution and extreme wind and rain values, as well as return interval plots for virtual stations within the USAPI and Hawai’i Exclusive Economic Zones on a decadal basis for the years 2030-2100. </a:t>
            </a:r>
          </a:p>
        </p:txBody>
      </p:sp>
      <p:pic>
        <p:nvPicPr>
          <p:cNvPr id="8" name="Picture 7"/>
          <p:cNvPicPr>
            <a:picLocks noChangeAspect="1"/>
          </p:cNvPicPr>
          <p:nvPr/>
        </p:nvPicPr>
        <p:blipFill rotWithShape="1">
          <a:blip r:embed="rId10" cstate="print">
            <a:clrChange>
              <a:clrFrom>
                <a:srgbClr val="C0C0C0"/>
              </a:clrFrom>
              <a:clrTo>
                <a:srgbClr val="C0C0C0">
                  <a:alpha val="0"/>
                </a:srgbClr>
              </a:clrTo>
            </a:clrChange>
            <a:extLst>
              <a:ext uri="{28A0092B-C50C-407E-A947-70E740481C1C}">
                <a14:useLocalDpi xmlns:a14="http://schemas.microsoft.com/office/drawing/2010/main" val="0"/>
              </a:ext>
            </a:extLst>
          </a:blip>
          <a:srcRect l="16300" t="60733" r="67033" b="12942"/>
          <a:stretch/>
        </p:blipFill>
        <p:spPr>
          <a:xfrm>
            <a:off x="23292464" y="4941760"/>
            <a:ext cx="452743" cy="925459"/>
          </a:xfrm>
          <a:prstGeom prst="rect">
            <a:avLst/>
          </a:prstGeom>
        </p:spPr>
      </p:pic>
      <p:sp>
        <p:nvSpPr>
          <p:cNvPr id="76" name="Text Placeholder 5"/>
          <p:cNvSpPr txBox="1">
            <a:spLocks/>
          </p:cNvSpPr>
          <p:nvPr/>
        </p:nvSpPr>
        <p:spPr>
          <a:xfrm rot="16200000">
            <a:off x="9828662" y="23066392"/>
            <a:ext cx="1939247" cy="6085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rgbClr val="3E4268"/>
                </a:solidFill>
              </a:rPr>
              <a:t>Monthly Rainfall (mm)</a:t>
            </a:r>
          </a:p>
        </p:txBody>
      </p:sp>
      <p:sp>
        <p:nvSpPr>
          <p:cNvPr id="77" name="Text Placeholder 5"/>
          <p:cNvSpPr txBox="1">
            <a:spLocks/>
          </p:cNvSpPr>
          <p:nvPr/>
        </p:nvSpPr>
        <p:spPr>
          <a:xfrm>
            <a:off x="11526577" y="24239335"/>
            <a:ext cx="2868837" cy="310939"/>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lnSpc>
                <a:spcPct val="100000"/>
              </a:lnSpc>
            </a:pPr>
            <a:r>
              <a:rPr lang="en-US" sz="1800" b="1" dirty="0" smtClean="0">
                <a:solidFill>
                  <a:srgbClr val="3E4268"/>
                </a:solidFill>
              </a:rPr>
              <a:t>Return Period (years)</a:t>
            </a:r>
          </a:p>
        </p:txBody>
      </p:sp>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154467" y="23592468"/>
            <a:ext cx="4517512" cy="3388134"/>
          </a:xfrm>
          <a:prstGeom prst="rect">
            <a:avLst/>
          </a:prstGeom>
          <a:ln>
            <a:solidFill>
              <a:schemeClr val="tx1"/>
            </a:solidFill>
          </a:ln>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563572" y="23929996"/>
            <a:ext cx="4517512" cy="3388134"/>
          </a:xfrm>
          <a:prstGeom prst="rect">
            <a:avLst/>
          </a:prstGeom>
          <a:ln>
            <a:solidFill>
              <a:schemeClr val="tx1"/>
            </a:solidFill>
          </a:ln>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896372" y="24333684"/>
            <a:ext cx="4517512" cy="3388134"/>
          </a:xfrm>
          <a:prstGeom prst="rect">
            <a:avLst/>
          </a:prstGeom>
          <a:ln>
            <a:solidFill>
              <a:schemeClr val="tx1"/>
            </a:solidFill>
          </a:ln>
        </p:spPr>
      </p:pic>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9333506" y="24705384"/>
            <a:ext cx="4517512" cy="3388134"/>
          </a:xfrm>
          <a:prstGeom prst="rect">
            <a:avLst/>
          </a:prstGeom>
          <a:ln>
            <a:solidFill>
              <a:schemeClr val="tx1"/>
            </a:solidFill>
          </a:ln>
        </p:spPr>
      </p:pic>
      <p:pic>
        <p:nvPicPr>
          <p:cNvPr id="29" name="Picture 2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770640" y="25042161"/>
            <a:ext cx="4517512" cy="3388134"/>
          </a:xfrm>
          <a:prstGeom prst="rect">
            <a:avLst/>
          </a:prstGeom>
          <a:ln>
            <a:solidFill>
              <a:schemeClr val="tx1"/>
            </a:solidFill>
          </a:ln>
        </p:spPr>
      </p:pic>
      <p:sp>
        <p:nvSpPr>
          <p:cNvPr id="78" name="Text Placeholder 16"/>
          <p:cNvSpPr txBox="1">
            <a:spLocks/>
          </p:cNvSpPr>
          <p:nvPr/>
        </p:nvSpPr>
        <p:spPr>
          <a:xfrm>
            <a:off x="16138786" y="22399635"/>
            <a:ext cx="7830888" cy="88846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2400" b="1" dirty="0" smtClean="0">
                <a:solidFill>
                  <a:srgbClr val="6C72A8"/>
                </a:solidFill>
              </a:rPr>
              <a:t>End Product: </a:t>
            </a:r>
            <a:r>
              <a:rPr lang="en-US" sz="2400" dirty="0" smtClean="0">
                <a:solidFill>
                  <a:srgbClr val="6C72A8"/>
                </a:solidFill>
              </a:rPr>
              <a:t>Change in Magnitude &amp; Exceedance Days of Extreme Rain Rate &amp; Wind Speed</a:t>
            </a:r>
            <a:endParaRPr lang="en-US" sz="2400" dirty="0">
              <a:solidFill>
                <a:srgbClr val="6C72A8"/>
              </a:solidFill>
            </a:endParaRPr>
          </a:p>
        </p:txBody>
      </p:sp>
      <p:pic>
        <p:nvPicPr>
          <p:cNvPr id="31" name="Picture 30"/>
          <p:cNvPicPr>
            <a:picLocks noChangeAspect="1"/>
          </p:cNvPicPr>
          <p:nvPr/>
        </p:nvPicPr>
        <p:blipFill rotWithShape="1">
          <a:blip r:embed="rId16" cstate="print">
            <a:clrChange>
              <a:clrFrom>
                <a:srgbClr val="C0C0C0"/>
              </a:clrFrom>
              <a:clrTo>
                <a:srgbClr val="C0C0C0">
                  <a:alpha val="0"/>
                </a:srgbClr>
              </a:clrTo>
            </a:clrChange>
            <a:extLst>
              <a:ext uri="{28A0092B-C50C-407E-A947-70E740481C1C}">
                <a14:useLocalDpi xmlns:a14="http://schemas.microsoft.com/office/drawing/2010/main" val="0"/>
              </a:ext>
            </a:extLst>
          </a:blip>
          <a:srcRect l="4933" t="24177" r="84650" b="3601"/>
          <a:stretch/>
        </p:blipFill>
        <p:spPr>
          <a:xfrm>
            <a:off x="16542423" y="24170662"/>
            <a:ext cx="819693" cy="4812737"/>
          </a:xfrm>
          <a:prstGeom prst="rect">
            <a:avLst/>
          </a:prstGeom>
        </p:spPr>
      </p:pic>
      <p:cxnSp>
        <p:nvCxnSpPr>
          <p:cNvPr id="33" name="Straight Arrow Connector 32"/>
          <p:cNvCxnSpPr/>
          <p:nvPr/>
        </p:nvCxnSpPr>
        <p:spPr>
          <a:xfrm>
            <a:off x="23200450" y="23828465"/>
            <a:ext cx="1032394" cy="913642"/>
          </a:xfrm>
          <a:prstGeom prst="straightConnector1">
            <a:avLst/>
          </a:prstGeom>
          <a:ln w="28575">
            <a:solidFill>
              <a:srgbClr val="3E426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Text Placeholder 16"/>
          <p:cNvSpPr txBox="1">
            <a:spLocks/>
          </p:cNvSpPr>
          <p:nvPr/>
        </p:nvSpPr>
        <p:spPr>
          <a:xfrm rot="2519128">
            <a:off x="24081792" y="24831617"/>
            <a:ext cx="791606" cy="26806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600" b="1" dirty="0" smtClean="0">
                <a:solidFill>
                  <a:srgbClr val="6C72A8"/>
                </a:solidFill>
                <a:latin typeface="+mj-lt"/>
              </a:rPr>
              <a:t>2030</a:t>
            </a:r>
            <a:endParaRPr lang="en-US" sz="1600" dirty="0">
              <a:solidFill>
                <a:srgbClr val="6C72A8"/>
              </a:solidFill>
              <a:latin typeface="+mj-lt"/>
            </a:endParaRPr>
          </a:p>
        </p:txBody>
      </p:sp>
      <p:sp>
        <p:nvSpPr>
          <p:cNvPr id="80" name="Text Placeholder 16"/>
          <p:cNvSpPr txBox="1">
            <a:spLocks/>
          </p:cNvSpPr>
          <p:nvPr/>
        </p:nvSpPr>
        <p:spPr>
          <a:xfrm rot="2519128">
            <a:off x="22567113" y="23390921"/>
            <a:ext cx="791606" cy="26806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600" b="1" dirty="0" smtClean="0">
                <a:solidFill>
                  <a:srgbClr val="6C72A8"/>
                </a:solidFill>
                <a:latin typeface="+mj-lt"/>
              </a:rPr>
              <a:t>2090</a:t>
            </a:r>
            <a:endParaRPr lang="en-US" sz="1600" dirty="0">
              <a:solidFill>
                <a:srgbClr val="6C72A8"/>
              </a:solidFill>
              <a:latin typeface="+mj-lt"/>
            </a:endParaRPr>
          </a:p>
        </p:txBody>
      </p:sp>
      <p:sp>
        <p:nvSpPr>
          <p:cNvPr id="81" name="Text Placeholder 16"/>
          <p:cNvSpPr txBox="1">
            <a:spLocks/>
          </p:cNvSpPr>
          <p:nvPr/>
        </p:nvSpPr>
        <p:spPr>
          <a:xfrm>
            <a:off x="16977990" y="24321106"/>
            <a:ext cx="1352527" cy="88846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800" dirty="0" smtClean="0"/>
              <a:t>-10 - -4</a:t>
            </a:r>
          </a:p>
          <a:p>
            <a:pPr marL="0" indent="0" algn="ctr" fontAlgn="base">
              <a:buClr>
                <a:srgbClr val="3E4268"/>
              </a:buClr>
              <a:buNone/>
            </a:pPr>
            <a:r>
              <a:rPr lang="en-US" sz="1800" dirty="0" smtClean="0"/>
              <a:t>-4 - -2</a:t>
            </a:r>
          </a:p>
          <a:p>
            <a:pPr marL="0" indent="0" algn="ctr" fontAlgn="base">
              <a:buClr>
                <a:srgbClr val="3E4268"/>
              </a:buClr>
              <a:buNone/>
            </a:pPr>
            <a:r>
              <a:rPr lang="en-US" sz="1800" dirty="0" smtClean="0"/>
              <a:t>-2 - -.9</a:t>
            </a:r>
          </a:p>
          <a:p>
            <a:pPr marL="0" indent="0" algn="ctr" fontAlgn="base">
              <a:buClr>
                <a:srgbClr val="3E4268"/>
              </a:buClr>
              <a:buNone/>
            </a:pPr>
            <a:r>
              <a:rPr lang="en-US" sz="1800" dirty="0" smtClean="0"/>
              <a:t>-.9 - .5 </a:t>
            </a:r>
          </a:p>
          <a:p>
            <a:pPr marL="0" indent="0" algn="ctr" fontAlgn="base">
              <a:buClr>
                <a:srgbClr val="3E4268"/>
              </a:buClr>
              <a:buNone/>
            </a:pPr>
            <a:r>
              <a:rPr lang="en-US" sz="1800" dirty="0" smtClean="0"/>
              <a:t>.5 - 2</a:t>
            </a:r>
          </a:p>
          <a:p>
            <a:pPr marL="0" indent="0" algn="ctr" fontAlgn="base">
              <a:buClr>
                <a:srgbClr val="3E4268"/>
              </a:buClr>
              <a:buNone/>
            </a:pPr>
            <a:r>
              <a:rPr lang="en-US" sz="1800" dirty="0" smtClean="0"/>
              <a:t>2 - 4</a:t>
            </a:r>
          </a:p>
          <a:p>
            <a:pPr marL="0" indent="0" algn="ctr" fontAlgn="base">
              <a:buClr>
                <a:srgbClr val="3E4268"/>
              </a:buClr>
              <a:buNone/>
            </a:pPr>
            <a:r>
              <a:rPr lang="en-US" sz="1800" dirty="0" smtClean="0"/>
              <a:t>4 - 6</a:t>
            </a:r>
          </a:p>
          <a:p>
            <a:pPr marL="0" indent="0" algn="ctr" fontAlgn="base">
              <a:buClr>
                <a:srgbClr val="3E4268"/>
              </a:buClr>
              <a:buNone/>
            </a:pPr>
            <a:r>
              <a:rPr lang="en-US" sz="1800" dirty="0" smtClean="0"/>
              <a:t>6 - 10</a:t>
            </a:r>
          </a:p>
          <a:p>
            <a:pPr marL="0" indent="0" algn="ctr" fontAlgn="base">
              <a:buClr>
                <a:srgbClr val="3E4268"/>
              </a:buClr>
              <a:buNone/>
            </a:pPr>
            <a:r>
              <a:rPr lang="en-US" sz="1800" dirty="0" smtClean="0"/>
              <a:t>10 - 14</a:t>
            </a:r>
          </a:p>
          <a:p>
            <a:pPr marL="0" indent="0" algn="ctr" fontAlgn="base">
              <a:buClr>
                <a:srgbClr val="3E4268"/>
              </a:buClr>
              <a:buNone/>
            </a:pPr>
            <a:r>
              <a:rPr lang="en-US" sz="1800" dirty="0" smtClean="0"/>
              <a:t>14 - 20</a:t>
            </a:r>
          </a:p>
          <a:p>
            <a:pPr marL="0" indent="0" algn="ctr" fontAlgn="base">
              <a:buClr>
                <a:srgbClr val="3E4268"/>
              </a:buClr>
              <a:buNone/>
            </a:pPr>
            <a:endParaRPr lang="en-US" sz="1800" dirty="0" smtClean="0"/>
          </a:p>
          <a:p>
            <a:pPr marL="0" indent="0" algn="ctr" fontAlgn="base">
              <a:buClr>
                <a:srgbClr val="3E4268"/>
              </a:buClr>
              <a:buNone/>
            </a:pPr>
            <a:endParaRPr lang="en-US" sz="1800" dirty="0"/>
          </a:p>
        </p:txBody>
      </p:sp>
      <p:sp>
        <p:nvSpPr>
          <p:cNvPr id="82" name="Text Placeholder 16"/>
          <p:cNvSpPr txBox="1">
            <a:spLocks/>
          </p:cNvSpPr>
          <p:nvPr/>
        </p:nvSpPr>
        <p:spPr>
          <a:xfrm>
            <a:off x="15870268" y="23355315"/>
            <a:ext cx="2074506" cy="57755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lnSpc>
                <a:spcPct val="100000"/>
              </a:lnSpc>
              <a:buClr>
                <a:srgbClr val="3E4268"/>
              </a:buClr>
              <a:buNone/>
            </a:pPr>
            <a:r>
              <a:rPr lang="en-US" sz="1800" b="1" dirty="0" smtClean="0"/>
              <a:t>95</a:t>
            </a:r>
            <a:r>
              <a:rPr lang="en-US" sz="1800" b="1" baseline="30000" dirty="0" smtClean="0"/>
              <a:t>th</a:t>
            </a:r>
            <a:r>
              <a:rPr lang="en-US" sz="1800" b="1" dirty="0" smtClean="0"/>
              <a:t> Percentile Rain Rate Change</a:t>
            </a:r>
            <a:endParaRPr lang="en-US" sz="1800" dirty="0"/>
          </a:p>
        </p:txBody>
      </p:sp>
      <p:sp>
        <p:nvSpPr>
          <p:cNvPr id="83" name="Text Placeholder 16"/>
          <p:cNvSpPr txBox="1">
            <a:spLocks/>
          </p:cNvSpPr>
          <p:nvPr/>
        </p:nvSpPr>
        <p:spPr>
          <a:xfrm>
            <a:off x="16393792" y="23900597"/>
            <a:ext cx="1151308" cy="42050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lnSpc>
                <a:spcPct val="100000"/>
              </a:lnSpc>
              <a:buClr>
                <a:srgbClr val="3E4268"/>
              </a:buClr>
              <a:buNone/>
            </a:pPr>
            <a:r>
              <a:rPr lang="en-US" sz="1800" dirty="0" smtClean="0"/>
              <a:t>mm/day</a:t>
            </a:r>
            <a:r>
              <a:rPr lang="en-US" sz="1800" b="1" dirty="0" smtClean="0"/>
              <a:t> </a:t>
            </a:r>
            <a:endParaRPr lang="en-US" sz="1800" dirty="0"/>
          </a:p>
        </p:txBody>
      </p:sp>
      <p:sp>
        <p:nvSpPr>
          <p:cNvPr id="39" name="Rectangle 38"/>
          <p:cNvSpPr/>
          <p:nvPr/>
        </p:nvSpPr>
        <p:spPr>
          <a:xfrm>
            <a:off x="15528170" y="23631453"/>
            <a:ext cx="93174" cy="716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flipH="1" flipV="1">
            <a:off x="13742502" y="23581457"/>
            <a:ext cx="1652318" cy="858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flipV="1">
            <a:off x="14028253" y="22841197"/>
            <a:ext cx="1745491" cy="7650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2" name="Text Placeholder 16"/>
          <p:cNvSpPr txBox="1">
            <a:spLocks/>
          </p:cNvSpPr>
          <p:nvPr/>
        </p:nvSpPr>
        <p:spPr>
          <a:xfrm>
            <a:off x="10748908" y="26333377"/>
            <a:ext cx="5538360" cy="57755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800" b="1" dirty="0" smtClean="0">
                <a:solidFill>
                  <a:srgbClr val="3E4268"/>
                </a:solidFill>
              </a:rPr>
              <a:t>Example:</a:t>
            </a:r>
            <a:r>
              <a:rPr lang="en-US" sz="1800" dirty="0" smtClean="0"/>
              <a:t> Return Period Frequencies plotted against Monthly Rainfall Levels for a Virtual Station</a:t>
            </a:r>
            <a:endParaRPr lang="en-US" sz="1800" dirty="0"/>
          </a:p>
        </p:txBody>
      </p:sp>
      <p:sp>
        <p:nvSpPr>
          <p:cNvPr id="103" name="Text Placeholder 16"/>
          <p:cNvSpPr txBox="1">
            <a:spLocks/>
          </p:cNvSpPr>
          <p:nvPr/>
        </p:nvSpPr>
        <p:spPr>
          <a:xfrm>
            <a:off x="2040819" y="19858982"/>
            <a:ext cx="6256083" cy="81303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2400" b="1" dirty="0" smtClean="0">
                <a:solidFill>
                  <a:srgbClr val="6C72A8"/>
                </a:solidFill>
              </a:rPr>
              <a:t>End Product: </a:t>
            </a:r>
            <a:r>
              <a:rPr lang="en-US" sz="2400" dirty="0" smtClean="0">
                <a:solidFill>
                  <a:srgbClr val="6C72A8"/>
                </a:solidFill>
              </a:rPr>
              <a:t>Distribution of Western North Pacific Monsoon Days</a:t>
            </a:r>
            <a:endParaRPr lang="en-US" sz="2400" dirty="0">
              <a:solidFill>
                <a:srgbClr val="6C72A8"/>
              </a:solidFill>
            </a:endParaRPr>
          </a:p>
        </p:txBody>
      </p:sp>
      <p:sp>
        <p:nvSpPr>
          <p:cNvPr id="104" name="Text Placeholder 16"/>
          <p:cNvSpPr txBox="1">
            <a:spLocks/>
          </p:cNvSpPr>
          <p:nvPr/>
        </p:nvSpPr>
        <p:spPr>
          <a:xfrm>
            <a:off x="19663303" y="31576484"/>
            <a:ext cx="4957764" cy="51389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E4268"/>
              </a:buClr>
            </a:pPr>
            <a:r>
              <a:rPr lang="en-US" b="1" dirty="0" smtClean="0">
                <a:solidFill>
                  <a:srgbClr val="3E4268"/>
                </a:solidFill>
              </a:rPr>
              <a:t>James Adams, </a:t>
            </a:r>
            <a:r>
              <a:rPr lang="en-US" dirty="0" smtClean="0"/>
              <a:t>NOAA NCEI</a:t>
            </a:r>
            <a:endParaRPr lang="en-US" b="1" dirty="0" smtClean="0"/>
          </a:p>
          <a:p>
            <a:pPr marL="347663" indent="-347663">
              <a:buClr>
                <a:srgbClr val="3E4268"/>
              </a:buClr>
            </a:pPr>
            <a:r>
              <a:rPr lang="en-US" b="1" dirty="0" err="1" smtClean="0">
                <a:solidFill>
                  <a:srgbClr val="3E4268"/>
                </a:solidFill>
              </a:rPr>
              <a:t>Xungang</a:t>
            </a:r>
            <a:r>
              <a:rPr lang="en-US" b="1" dirty="0" smtClean="0">
                <a:solidFill>
                  <a:srgbClr val="3E4268"/>
                </a:solidFill>
              </a:rPr>
              <a:t> Yin, </a:t>
            </a:r>
            <a:r>
              <a:rPr lang="en-US" dirty="0" smtClean="0"/>
              <a:t>NOAA NCEI</a:t>
            </a:r>
            <a:endParaRPr lang="en-US" b="1" dirty="0" smtClean="0"/>
          </a:p>
          <a:p>
            <a:pPr marL="347663" indent="-347663">
              <a:buClr>
                <a:srgbClr val="3E4268"/>
              </a:buClr>
            </a:pPr>
            <a:r>
              <a:rPr lang="en-US" b="1" dirty="0" err="1" smtClean="0">
                <a:solidFill>
                  <a:srgbClr val="3E4268"/>
                </a:solidFill>
              </a:rPr>
              <a:t>Dongsoo</a:t>
            </a:r>
            <a:r>
              <a:rPr lang="en-US" b="1" dirty="0" smtClean="0">
                <a:solidFill>
                  <a:srgbClr val="3E4268"/>
                </a:solidFill>
              </a:rPr>
              <a:t> Kim, </a:t>
            </a:r>
            <a:r>
              <a:rPr lang="en-US" dirty="0" smtClean="0"/>
              <a:t>NOAA NCEI</a:t>
            </a:r>
            <a:endParaRPr lang="en-US" b="1" dirty="0"/>
          </a:p>
          <a:p>
            <a:pPr marL="347663" indent="-347663">
              <a:buClr>
                <a:srgbClr val="3E4268"/>
              </a:buClr>
            </a:pPr>
            <a:r>
              <a:rPr lang="en-US" b="1" dirty="0" smtClean="0">
                <a:solidFill>
                  <a:srgbClr val="3E4268"/>
                </a:solidFill>
              </a:rPr>
              <a:t>Jonathan </a:t>
            </a:r>
            <a:r>
              <a:rPr lang="en-US" b="1" dirty="0" err="1" smtClean="0">
                <a:solidFill>
                  <a:srgbClr val="3E4268"/>
                </a:solidFill>
              </a:rPr>
              <a:t>Brannock</a:t>
            </a:r>
            <a:r>
              <a:rPr lang="en-US" b="1" dirty="0" smtClean="0">
                <a:solidFill>
                  <a:srgbClr val="3E4268"/>
                </a:solidFill>
              </a:rPr>
              <a:t>, </a:t>
            </a:r>
            <a:r>
              <a:rPr lang="en-US" dirty="0"/>
              <a:t>North Carolina </a:t>
            </a:r>
            <a:r>
              <a:rPr lang="en-US" dirty="0" smtClean="0"/>
              <a:t>Institute </a:t>
            </a:r>
            <a:r>
              <a:rPr lang="en-US" dirty="0"/>
              <a:t>for Climate </a:t>
            </a:r>
            <a:r>
              <a:rPr lang="en-US" dirty="0" smtClean="0"/>
              <a:t>Sciences</a:t>
            </a:r>
            <a:endParaRPr lang="en-US" dirty="0"/>
          </a:p>
        </p:txBody>
      </p:sp>
      <p:pic>
        <p:nvPicPr>
          <p:cNvPr id="111" name="Picture 110"/>
          <p:cNvPicPr>
            <a:picLocks noChangeAspect="1"/>
          </p:cNvPicPr>
          <p:nvPr/>
        </p:nvPicPr>
        <p:blipFill rotWithShape="1">
          <a:blip r:embed="rId17">
            <a:extLst>
              <a:ext uri="{28A0092B-C50C-407E-A947-70E740481C1C}">
                <a14:useLocalDpi xmlns:a14="http://schemas.microsoft.com/office/drawing/2010/main" val="0"/>
              </a:ext>
            </a:extLst>
          </a:blip>
          <a:srcRect l="2616" t="23553" r="1538" b="23008"/>
          <a:stretch/>
        </p:blipFill>
        <p:spPr>
          <a:xfrm>
            <a:off x="3831832" y="23179546"/>
            <a:ext cx="5861902" cy="2525484"/>
          </a:xfrm>
          <a:prstGeom prst="rect">
            <a:avLst/>
          </a:prstGeom>
          <a:ln>
            <a:solidFill>
              <a:schemeClr val="tx1"/>
            </a:solidFill>
          </a:ln>
        </p:spPr>
      </p:pic>
      <p:pic>
        <p:nvPicPr>
          <p:cNvPr id="118" name="Picture 117"/>
          <p:cNvPicPr>
            <a:picLocks noChangeAspect="1"/>
          </p:cNvPicPr>
          <p:nvPr/>
        </p:nvPicPr>
        <p:blipFill rotWithShape="1">
          <a:blip r:embed="rId17">
            <a:extLst>
              <a:ext uri="{28A0092B-C50C-407E-A947-70E740481C1C}">
                <a14:useLocalDpi xmlns:a14="http://schemas.microsoft.com/office/drawing/2010/main" val="0"/>
              </a:ext>
            </a:extLst>
          </a:blip>
          <a:srcRect l="2616" t="23553" r="1538" b="23008"/>
          <a:stretch/>
        </p:blipFill>
        <p:spPr>
          <a:xfrm>
            <a:off x="3541771" y="22659540"/>
            <a:ext cx="5861902" cy="2525484"/>
          </a:xfrm>
          <a:prstGeom prst="rect">
            <a:avLst/>
          </a:prstGeom>
          <a:ln>
            <a:solidFill>
              <a:schemeClr val="tx1"/>
            </a:solidFill>
          </a:ln>
        </p:spPr>
      </p:pic>
      <p:pic>
        <p:nvPicPr>
          <p:cNvPr id="119" name="Picture 118"/>
          <p:cNvPicPr>
            <a:picLocks noChangeAspect="1"/>
          </p:cNvPicPr>
          <p:nvPr/>
        </p:nvPicPr>
        <p:blipFill rotWithShape="1">
          <a:blip r:embed="rId17">
            <a:extLst>
              <a:ext uri="{28A0092B-C50C-407E-A947-70E740481C1C}">
                <a14:useLocalDpi xmlns:a14="http://schemas.microsoft.com/office/drawing/2010/main" val="0"/>
              </a:ext>
            </a:extLst>
          </a:blip>
          <a:srcRect l="2616" t="23553" r="1538" b="23008"/>
          <a:stretch/>
        </p:blipFill>
        <p:spPr>
          <a:xfrm>
            <a:off x="3241080" y="22173889"/>
            <a:ext cx="5861902" cy="2525484"/>
          </a:xfrm>
          <a:prstGeom prst="rect">
            <a:avLst/>
          </a:prstGeom>
          <a:ln>
            <a:solidFill>
              <a:schemeClr val="tx1"/>
            </a:solidFill>
          </a:ln>
        </p:spPr>
      </p:pic>
      <p:pic>
        <p:nvPicPr>
          <p:cNvPr id="120" name="Picture 119"/>
          <p:cNvPicPr>
            <a:picLocks noChangeAspect="1"/>
          </p:cNvPicPr>
          <p:nvPr/>
        </p:nvPicPr>
        <p:blipFill rotWithShape="1">
          <a:blip r:embed="rId17">
            <a:extLst>
              <a:ext uri="{28A0092B-C50C-407E-A947-70E740481C1C}">
                <a14:useLocalDpi xmlns:a14="http://schemas.microsoft.com/office/drawing/2010/main" val="0"/>
              </a:ext>
            </a:extLst>
          </a:blip>
          <a:srcRect l="2616" t="23553" r="1538" b="23008"/>
          <a:stretch/>
        </p:blipFill>
        <p:spPr>
          <a:xfrm>
            <a:off x="2908280" y="21612215"/>
            <a:ext cx="5861902" cy="2525484"/>
          </a:xfrm>
          <a:prstGeom prst="rect">
            <a:avLst/>
          </a:prstGeom>
          <a:ln>
            <a:solidFill>
              <a:schemeClr val="tx1"/>
            </a:solidFill>
          </a:ln>
        </p:spPr>
      </p:pic>
      <p:sp>
        <p:nvSpPr>
          <p:cNvPr id="122" name="Text Placeholder 16"/>
          <p:cNvSpPr txBox="1">
            <a:spLocks/>
          </p:cNvSpPr>
          <p:nvPr/>
        </p:nvSpPr>
        <p:spPr>
          <a:xfrm>
            <a:off x="3482615" y="25957268"/>
            <a:ext cx="5538360" cy="57755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800" b="1" dirty="0" smtClean="0">
                <a:solidFill>
                  <a:srgbClr val="3E4268"/>
                </a:solidFill>
              </a:rPr>
              <a:t>Example:</a:t>
            </a:r>
            <a:r>
              <a:rPr lang="en-US" sz="1800" dirty="0" smtClean="0"/>
              <a:t> Map </a:t>
            </a:r>
            <a:r>
              <a:rPr lang="en-US" sz="1800" dirty="0"/>
              <a:t>d</a:t>
            </a:r>
            <a:r>
              <a:rPr lang="en-US" sz="1800" dirty="0" smtClean="0"/>
              <a:t>isplay of count of project monsoon days per year for future decades in the Western North Pacific </a:t>
            </a:r>
            <a:endParaRPr lang="en-US" sz="1800" dirty="0"/>
          </a:p>
        </p:txBody>
      </p:sp>
      <p:pic>
        <p:nvPicPr>
          <p:cNvPr id="124" name="Picture 123"/>
          <p:cNvPicPr>
            <a:picLocks noChangeAspect="1"/>
          </p:cNvPicPr>
          <p:nvPr/>
        </p:nvPicPr>
        <p:blipFill rotWithShape="1">
          <a:blip r:embed="rId18">
            <a:extLst>
              <a:ext uri="{28A0092B-C50C-407E-A947-70E740481C1C}">
                <a14:useLocalDpi xmlns:a14="http://schemas.microsoft.com/office/drawing/2010/main" val="0"/>
              </a:ext>
            </a:extLst>
          </a:blip>
          <a:srcRect l="12875" t="47550" r="82200" b="15518"/>
          <a:stretch/>
        </p:blipFill>
        <p:spPr>
          <a:xfrm>
            <a:off x="1034289" y="21752805"/>
            <a:ext cx="800574" cy="4904942"/>
          </a:xfrm>
          <a:prstGeom prst="rect">
            <a:avLst/>
          </a:prstGeom>
        </p:spPr>
      </p:pic>
      <p:sp>
        <p:nvSpPr>
          <p:cNvPr id="125" name="Text Placeholder 16"/>
          <p:cNvSpPr txBox="1">
            <a:spLocks/>
          </p:cNvSpPr>
          <p:nvPr/>
        </p:nvSpPr>
        <p:spPr>
          <a:xfrm>
            <a:off x="1473573" y="21801708"/>
            <a:ext cx="1352527" cy="88846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600" dirty="0" smtClean="0"/>
              <a:t>0 - 10</a:t>
            </a:r>
          </a:p>
          <a:p>
            <a:pPr marL="0" indent="0" algn="ctr" fontAlgn="base">
              <a:buClr>
                <a:srgbClr val="3E4268"/>
              </a:buClr>
              <a:buNone/>
            </a:pPr>
            <a:r>
              <a:rPr lang="en-US" sz="1600" dirty="0" smtClean="0"/>
              <a:t>10 - 20</a:t>
            </a:r>
          </a:p>
          <a:p>
            <a:pPr marL="0" indent="0" algn="ctr" fontAlgn="base">
              <a:buClr>
                <a:srgbClr val="3E4268"/>
              </a:buClr>
              <a:buNone/>
            </a:pPr>
            <a:r>
              <a:rPr lang="en-US" sz="1600" dirty="0" smtClean="0"/>
              <a:t>20 - 30</a:t>
            </a:r>
          </a:p>
          <a:p>
            <a:pPr marL="0" indent="0" algn="ctr" fontAlgn="base">
              <a:buClr>
                <a:srgbClr val="3E4268"/>
              </a:buClr>
              <a:buNone/>
            </a:pPr>
            <a:r>
              <a:rPr lang="en-US" sz="1600" dirty="0" smtClean="0"/>
              <a:t>30 - 40 </a:t>
            </a:r>
          </a:p>
          <a:p>
            <a:pPr marL="0" indent="0" algn="ctr" fontAlgn="base">
              <a:buClr>
                <a:srgbClr val="3E4268"/>
              </a:buClr>
              <a:buNone/>
            </a:pPr>
            <a:r>
              <a:rPr lang="en-US" sz="1600" dirty="0" smtClean="0"/>
              <a:t>40 - 50</a:t>
            </a:r>
          </a:p>
          <a:p>
            <a:pPr marL="0" indent="0" algn="ctr" fontAlgn="base">
              <a:buClr>
                <a:srgbClr val="3E4268"/>
              </a:buClr>
              <a:buNone/>
            </a:pPr>
            <a:r>
              <a:rPr lang="en-US" sz="1600" dirty="0" smtClean="0"/>
              <a:t>50 - 60</a:t>
            </a:r>
          </a:p>
          <a:p>
            <a:pPr marL="0" indent="0" algn="ctr" fontAlgn="base">
              <a:buClr>
                <a:srgbClr val="3E4268"/>
              </a:buClr>
              <a:buNone/>
            </a:pPr>
            <a:r>
              <a:rPr lang="en-US" sz="1600" dirty="0" smtClean="0"/>
              <a:t>60 - 70</a:t>
            </a:r>
          </a:p>
          <a:p>
            <a:pPr marL="0" indent="0" algn="ctr" fontAlgn="base">
              <a:buClr>
                <a:srgbClr val="3E4268"/>
              </a:buClr>
              <a:buNone/>
            </a:pPr>
            <a:r>
              <a:rPr lang="en-US" sz="1600" dirty="0" smtClean="0"/>
              <a:t>70 - 80</a:t>
            </a:r>
          </a:p>
          <a:p>
            <a:pPr marL="0" indent="0" algn="ctr" fontAlgn="base">
              <a:buClr>
                <a:srgbClr val="3E4268"/>
              </a:buClr>
              <a:buNone/>
            </a:pPr>
            <a:r>
              <a:rPr lang="en-US" sz="1600" dirty="0" smtClean="0"/>
              <a:t>80 - 90</a:t>
            </a:r>
          </a:p>
          <a:p>
            <a:pPr marL="0" indent="0" algn="ctr" fontAlgn="base">
              <a:buClr>
                <a:srgbClr val="3E4268"/>
              </a:buClr>
              <a:buNone/>
            </a:pPr>
            <a:r>
              <a:rPr lang="en-US" sz="1600" dirty="0" smtClean="0"/>
              <a:t>90 - 100</a:t>
            </a:r>
          </a:p>
          <a:p>
            <a:pPr marL="0" indent="0" algn="ctr" fontAlgn="base">
              <a:buClr>
                <a:srgbClr val="3E4268"/>
              </a:buClr>
              <a:buNone/>
            </a:pPr>
            <a:r>
              <a:rPr lang="en-US" sz="1600" dirty="0" smtClean="0"/>
              <a:t>100 - 110</a:t>
            </a:r>
          </a:p>
          <a:p>
            <a:pPr marL="0" indent="0" algn="ctr" fontAlgn="base">
              <a:buClr>
                <a:srgbClr val="3E4268"/>
              </a:buClr>
              <a:buNone/>
            </a:pPr>
            <a:endParaRPr lang="en-US" sz="1600" dirty="0" smtClean="0"/>
          </a:p>
          <a:p>
            <a:pPr marL="0" indent="0" algn="ctr" fontAlgn="base">
              <a:buClr>
                <a:srgbClr val="3E4268"/>
              </a:buClr>
              <a:buNone/>
            </a:pPr>
            <a:endParaRPr lang="en-US" sz="1600" dirty="0"/>
          </a:p>
        </p:txBody>
      </p:sp>
      <p:pic>
        <p:nvPicPr>
          <p:cNvPr id="126" name="Picture 125"/>
          <p:cNvPicPr>
            <a:picLocks noChangeAspect="1"/>
          </p:cNvPicPr>
          <p:nvPr/>
        </p:nvPicPr>
        <p:blipFill rotWithShape="1">
          <a:blip r:embed="rId17">
            <a:extLst>
              <a:ext uri="{28A0092B-C50C-407E-A947-70E740481C1C}">
                <a14:useLocalDpi xmlns:a14="http://schemas.microsoft.com/office/drawing/2010/main" val="0"/>
              </a:ext>
            </a:extLst>
          </a:blip>
          <a:srcRect l="2616" t="23553" r="1538" b="23008"/>
          <a:stretch/>
        </p:blipFill>
        <p:spPr>
          <a:xfrm>
            <a:off x="2581292" y="20942667"/>
            <a:ext cx="5861902" cy="2525484"/>
          </a:xfrm>
          <a:prstGeom prst="rect">
            <a:avLst/>
          </a:prstGeom>
          <a:ln>
            <a:solidFill>
              <a:schemeClr val="tx1"/>
            </a:solidFill>
          </a:ln>
        </p:spPr>
      </p:pic>
      <p:sp>
        <p:nvSpPr>
          <p:cNvPr id="128" name="Text Placeholder 16"/>
          <p:cNvSpPr txBox="1">
            <a:spLocks/>
          </p:cNvSpPr>
          <p:nvPr/>
        </p:nvSpPr>
        <p:spPr>
          <a:xfrm>
            <a:off x="1107176" y="21371470"/>
            <a:ext cx="1151308" cy="420509"/>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lnSpc>
                <a:spcPct val="100000"/>
              </a:lnSpc>
              <a:buClr>
                <a:srgbClr val="3E4268"/>
              </a:buClr>
              <a:buNone/>
            </a:pPr>
            <a:r>
              <a:rPr lang="en-US" sz="1800" dirty="0" smtClean="0"/>
              <a:t>days/year</a:t>
            </a:r>
            <a:r>
              <a:rPr lang="en-US" sz="1800" b="1" dirty="0" smtClean="0"/>
              <a:t> </a:t>
            </a:r>
            <a:endParaRPr lang="en-US" sz="1800" dirty="0"/>
          </a:p>
        </p:txBody>
      </p:sp>
      <p:sp>
        <p:nvSpPr>
          <p:cNvPr id="129" name="Text Placeholder 16"/>
          <p:cNvSpPr txBox="1">
            <a:spLocks/>
          </p:cNvSpPr>
          <p:nvPr/>
        </p:nvSpPr>
        <p:spPr>
          <a:xfrm>
            <a:off x="728395" y="20807328"/>
            <a:ext cx="1933667" cy="57755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lnSpc>
                <a:spcPct val="100000"/>
              </a:lnSpc>
              <a:buClr>
                <a:srgbClr val="3E4268"/>
              </a:buClr>
              <a:buNone/>
            </a:pPr>
            <a:r>
              <a:rPr lang="en-US" sz="1800" b="1" dirty="0" err="1" smtClean="0"/>
              <a:t>Avg</a:t>
            </a:r>
            <a:r>
              <a:rPr lang="en-US" sz="1800" b="1" dirty="0" smtClean="0"/>
              <a:t> Yearly Monsoon Count</a:t>
            </a:r>
            <a:endParaRPr lang="en-US" sz="1800" dirty="0"/>
          </a:p>
        </p:txBody>
      </p:sp>
      <p:cxnSp>
        <p:nvCxnSpPr>
          <p:cNvPr id="130" name="Straight Arrow Connector 129"/>
          <p:cNvCxnSpPr>
            <a:stCxn id="132" idx="3"/>
            <a:endCxn id="131" idx="1"/>
          </p:cNvCxnSpPr>
          <p:nvPr/>
        </p:nvCxnSpPr>
        <p:spPr>
          <a:xfrm>
            <a:off x="8829550" y="21253670"/>
            <a:ext cx="897281" cy="1420723"/>
          </a:xfrm>
          <a:prstGeom prst="straightConnector1">
            <a:avLst/>
          </a:prstGeom>
          <a:ln w="28575">
            <a:solidFill>
              <a:srgbClr val="3E4268"/>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 Placeholder 16"/>
          <p:cNvSpPr txBox="1">
            <a:spLocks/>
          </p:cNvSpPr>
          <p:nvPr/>
        </p:nvSpPr>
        <p:spPr>
          <a:xfrm rot="3654857">
            <a:off x="9523435" y="22886253"/>
            <a:ext cx="791606" cy="268060"/>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600" b="1" dirty="0" smtClean="0">
                <a:solidFill>
                  <a:srgbClr val="6C72A8"/>
                </a:solidFill>
                <a:latin typeface="+mj-lt"/>
              </a:rPr>
              <a:t>2030</a:t>
            </a:r>
            <a:endParaRPr lang="en-US" sz="1600" dirty="0">
              <a:solidFill>
                <a:srgbClr val="6C72A8"/>
              </a:solidFill>
              <a:latin typeface="+mj-lt"/>
            </a:endParaRPr>
          </a:p>
        </p:txBody>
      </p:sp>
      <p:sp>
        <p:nvSpPr>
          <p:cNvPr id="132" name="Text Placeholder 16"/>
          <p:cNvSpPr txBox="1">
            <a:spLocks/>
          </p:cNvSpPr>
          <p:nvPr/>
        </p:nvSpPr>
        <p:spPr>
          <a:xfrm rot="3620238">
            <a:off x="8237867" y="20788500"/>
            <a:ext cx="791606" cy="242471"/>
          </a:xfrm>
          <a:prstGeom prst="rect">
            <a:avLst/>
          </a:prstGeom>
          <a:ln>
            <a:noFill/>
          </a:ln>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lgn="ctr" fontAlgn="base">
              <a:buClr>
                <a:srgbClr val="3E4268"/>
              </a:buClr>
              <a:buNone/>
            </a:pPr>
            <a:r>
              <a:rPr lang="en-US" sz="1600" b="1" dirty="0" smtClean="0">
                <a:solidFill>
                  <a:srgbClr val="6C72A8"/>
                </a:solidFill>
                <a:latin typeface="+mj-lt"/>
              </a:rPr>
              <a:t>2090</a:t>
            </a:r>
            <a:endParaRPr lang="en-US" sz="1600" dirty="0">
              <a:solidFill>
                <a:srgbClr val="6C72A8"/>
              </a:solidFill>
              <a:latin typeface="+mj-lt"/>
            </a:endParaRPr>
          </a:p>
        </p:txBody>
      </p:sp>
      <p:pic>
        <p:nvPicPr>
          <p:cNvPr id="145" name="Picture 144"/>
          <p:cNvPicPr>
            <a:picLocks noChangeAspect="1"/>
          </p:cNvPicPr>
          <p:nvPr/>
        </p:nvPicPr>
        <p:blipFill rotWithShape="1">
          <a:blip r:embed="rId19" cstate="print">
            <a:extLst>
              <a:ext uri="{28A0092B-C50C-407E-A947-70E740481C1C}">
                <a14:useLocalDpi xmlns:a14="http://schemas.microsoft.com/office/drawing/2010/main" val="0"/>
              </a:ext>
            </a:extLst>
          </a:blip>
          <a:srcRect l="2097" t="29516" r="9823" b="2338"/>
          <a:stretch/>
        </p:blipFill>
        <p:spPr>
          <a:xfrm>
            <a:off x="1335001" y="12206032"/>
            <a:ext cx="2914278" cy="1742300"/>
          </a:xfrm>
          <a:prstGeom prst="rect">
            <a:avLst/>
          </a:prstGeom>
          <a:ln>
            <a:solidFill>
              <a:schemeClr val="tx1">
                <a:lumMod val="85000"/>
                <a:lumOff val="15000"/>
              </a:schemeClr>
            </a:solidFill>
          </a:ln>
        </p:spPr>
      </p:pic>
      <p:pic>
        <p:nvPicPr>
          <p:cNvPr id="146" name="Picture 145"/>
          <p:cNvPicPr>
            <a:picLocks noChangeAspect="1"/>
          </p:cNvPicPr>
          <p:nvPr/>
        </p:nvPicPr>
        <p:blipFill rotWithShape="1">
          <a:blip r:embed="rId20" cstate="print">
            <a:extLst>
              <a:ext uri="{28A0092B-C50C-407E-A947-70E740481C1C}">
                <a14:useLocalDpi xmlns:a14="http://schemas.microsoft.com/office/drawing/2010/main" val="0"/>
              </a:ext>
            </a:extLst>
          </a:blip>
          <a:srcRect l="2021" t="29362" r="10657" b="2737"/>
          <a:stretch/>
        </p:blipFill>
        <p:spPr>
          <a:xfrm>
            <a:off x="2127772" y="12291743"/>
            <a:ext cx="2797448" cy="1680896"/>
          </a:xfrm>
          <a:prstGeom prst="rect">
            <a:avLst/>
          </a:prstGeom>
          <a:ln>
            <a:solidFill>
              <a:schemeClr val="tx1">
                <a:lumMod val="85000"/>
                <a:lumOff val="15000"/>
              </a:schemeClr>
            </a:solidFill>
          </a:ln>
        </p:spPr>
      </p:pic>
      <p:pic>
        <p:nvPicPr>
          <p:cNvPr id="147" name="Picture 146"/>
          <p:cNvPicPr>
            <a:picLocks noChangeAspect="1"/>
          </p:cNvPicPr>
          <p:nvPr/>
        </p:nvPicPr>
        <p:blipFill rotWithShape="1">
          <a:blip r:embed="rId21" cstate="print">
            <a:extLst>
              <a:ext uri="{28A0092B-C50C-407E-A947-70E740481C1C}">
                <a14:useLocalDpi xmlns:a14="http://schemas.microsoft.com/office/drawing/2010/main" val="0"/>
              </a:ext>
            </a:extLst>
          </a:blip>
          <a:srcRect l="1932" t="29547" r="9989" b="2553"/>
          <a:stretch/>
        </p:blipFill>
        <p:spPr>
          <a:xfrm>
            <a:off x="1639801" y="12548932"/>
            <a:ext cx="2914278" cy="1736032"/>
          </a:xfrm>
          <a:prstGeom prst="rect">
            <a:avLst/>
          </a:prstGeom>
          <a:ln>
            <a:solidFill>
              <a:schemeClr val="tx1">
                <a:lumMod val="85000"/>
                <a:lumOff val="15000"/>
              </a:schemeClr>
            </a:solidFill>
          </a:ln>
        </p:spPr>
      </p:pic>
      <p:pic>
        <p:nvPicPr>
          <p:cNvPr id="148" name="Picture 147"/>
          <p:cNvPicPr>
            <a:picLocks noChangeAspect="1"/>
          </p:cNvPicPr>
          <p:nvPr/>
        </p:nvPicPr>
        <p:blipFill rotWithShape="1">
          <a:blip r:embed="rId22" cstate="print">
            <a:extLst>
              <a:ext uri="{28A0092B-C50C-407E-A947-70E740481C1C}">
                <a14:useLocalDpi xmlns:a14="http://schemas.microsoft.com/office/drawing/2010/main" val="0"/>
              </a:ext>
            </a:extLst>
          </a:blip>
          <a:srcRect l="1666" t="29637" r="10444" b="2707"/>
          <a:stretch/>
        </p:blipFill>
        <p:spPr>
          <a:xfrm>
            <a:off x="2378881" y="12595825"/>
            <a:ext cx="2828403" cy="1682412"/>
          </a:xfrm>
          <a:prstGeom prst="rect">
            <a:avLst/>
          </a:prstGeom>
          <a:ln>
            <a:solidFill>
              <a:schemeClr val="tx1">
                <a:lumMod val="85000"/>
                <a:lumOff val="15000"/>
              </a:schemeClr>
            </a:solidFill>
          </a:ln>
        </p:spPr>
      </p:pic>
      <p:sp>
        <p:nvSpPr>
          <p:cNvPr id="149" name="TextBox 148"/>
          <p:cNvSpPr txBox="1"/>
          <p:nvPr/>
        </p:nvSpPr>
        <p:spPr>
          <a:xfrm>
            <a:off x="1639801" y="12548932"/>
            <a:ext cx="582995" cy="338554"/>
          </a:xfrm>
          <a:prstGeom prst="rect">
            <a:avLst/>
          </a:prstGeom>
          <a:noFill/>
        </p:spPr>
        <p:txBody>
          <a:bodyPr wrap="square" rtlCol="0">
            <a:spAutoFit/>
          </a:bodyPr>
          <a:lstStyle/>
          <a:p>
            <a:r>
              <a:rPr lang="en-US" sz="1600" b="1" dirty="0" smtClean="0"/>
              <a:t>Dec</a:t>
            </a:r>
            <a:endParaRPr lang="en-US" sz="1600" b="1" dirty="0"/>
          </a:p>
        </p:txBody>
      </p:sp>
      <p:sp>
        <p:nvSpPr>
          <p:cNvPr id="150" name="TextBox 149"/>
          <p:cNvSpPr txBox="1"/>
          <p:nvPr/>
        </p:nvSpPr>
        <p:spPr>
          <a:xfrm>
            <a:off x="1392266" y="12186071"/>
            <a:ext cx="582995" cy="338554"/>
          </a:xfrm>
          <a:prstGeom prst="rect">
            <a:avLst/>
          </a:prstGeom>
          <a:noFill/>
        </p:spPr>
        <p:txBody>
          <a:bodyPr wrap="square" rtlCol="0">
            <a:spAutoFit/>
          </a:bodyPr>
          <a:lstStyle/>
          <a:p>
            <a:r>
              <a:rPr lang="en-US" sz="1600" b="1" dirty="0" smtClean="0"/>
              <a:t>Jan</a:t>
            </a:r>
            <a:endParaRPr lang="en-US" sz="1600" b="1" dirty="0"/>
          </a:p>
        </p:txBody>
      </p:sp>
      <p:sp>
        <p:nvSpPr>
          <p:cNvPr id="151" name="TextBox 150"/>
          <p:cNvSpPr txBox="1"/>
          <p:nvPr/>
        </p:nvSpPr>
        <p:spPr>
          <a:xfrm>
            <a:off x="2731840" y="12224249"/>
            <a:ext cx="582995" cy="338554"/>
          </a:xfrm>
          <a:prstGeom prst="rect">
            <a:avLst/>
          </a:prstGeom>
          <a:noFill/>
        </p:spPr>
        <p:txBody>
          <a:bodyPr wrap="square" rtlCol="0">
            <a:spAutoFit/>
          </a:bodyPr>
          <a:lstStyle/>
          <a:p>
            <a:r>
              <a:rPr lang="en-US" sz="1600" b="1" dirty="0" smtClean="0"/>
              <a:t>Jan</a:t>
            </a:r>
            <a:endParaRPr lang="en-US" sz="1600" b="1" dirty="0"/>
          </a:p>
        </p:txBody>
      </p:sp>
      <p:sp>
        <p:nvSpPr>
          <p:cNvPr id="152" name="TextBox 151"/>
          <p:cNvSpPr txBox="1"/>
          <p:nvPr/>
        </p:nvSpPr>
        <p:spPr>
          <a:xfrm>
            <a:off x="2999546" y="12548932"/>
            <a:ext cx="582995" cy="338554"/>
          </a:xfrm>
          <a:prstGeom prst="rect">
            <a:avLst/>
          </a:prstGeom>
          <a:noFill/>
        </p:spPr>
        <p:txBody>
          <a:bodyPr wrap="square" rtlCol="0">
            <a:spAutoFit/>
          </a:bodyPr>
          <a:lstStyle/>
          <a:p>
            <a:r>
              <a:rPr lang="en-US" sz="1600" b="1" dirty="0" smtClean="0"/>
              <a:t>Dec</a:t>
            </a:r>
            <a:endParaRPr lang="en-US" sz="1600" b="1" dirty="0"/>
          </a:p>
        </p:txBody>
      </p:sp>
      <p:cxnSp>
        <p:nvCxnSpPr>
          <p:cNvPr id="153" name="Straight Arrow Connector 152"/>
          <p:cNvCxnSpPr/>
          <p:nvPr/>
        </p:nvCxnSpPr>
        <p:spPr>
          <a:xfrm flipH="1" flipV="1">
            <a:off x="1335001" y="12887486"/>
            <a:ext cx="263183" cy="18969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1313308" y="13347773"/>
            <a:ext cx="263183" cy="189696"/>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flipV="1">
            <a:off x="3328315" y="12316381"/>
            <a:ext cx="317674" cy="270054"/>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3996979" y="12298563"/>
            <a:ext cx="340974" cy="287872"/>
          </a:xfrm>
          <a:prstGeom prst="straightConnector1">
            <a:avLst/>
          </a:prstGeom>
          <a:ln w="3810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1639801" y="14264575"/>
            <a:ext cx="3553324" cy="1015663"/>
          </a:xfrm>
          <a:prstGeom prst="rect">
            <a:avLst/>
          </a:prstGeom>
          <a:noFill/>
        </p:spPr>
        <p:txBody>
          <a:bodyPr wrap="square" rtlCol="0">
            <a:spAutoFit/>
          </a:bodyPr>
          <a:lstStyle/>
          <a:p>
            <a:pPr algn="ctr"/>
            <a:r>
              <a:rPr lang="en-US" sz="2000" dirty="0" smtClean="0"/>
              <a:t>Downloaded PERSIANN and SSM/I </a:t>
            </a:r>
            <a:r>
              <a:rPr lang="en-US" sz="2000" dirty="0" err="1" smtClean="0"/>
              <a:t>climatologies</a:t>
            </a:r>
            <a:endParaRPr lang="en-US" sz="2000" dirty="0" smtClean="0"/>
          </a:p>
          <a:p>
            <a:pPr algn="ctr"/>
            <a:r>
              <a:rPr lang="en-US" sz="2000" i="1" dirty="0" smtClean="0"/>
              <a:t>Historic Period (1988-2005)</a:t>
            </a:r>
            <a:endParaRPr lang="en-US" sz="2000" i="1" dirty="0"/>
          </a:p>
        </p:txBody>
      </p:sp>
      <p:sp>
        <p:nvSpPr>
          <p:cNvPr id="158" name="TextBox 157"/>
          <p:cNvSpPr txBox="1"/>
          <p:nvPr/>
        </p:nvSpPr>
        <p:spPr>
          <a:xfrm>
            <a:off x="5147283" y="12689459"/>
            <a:ext cx="720380" cy="1023037"/>
          </a:xfrm>
          <a:prstGeom prst="rect">
            <a:avLst/>
          </a:prstGeom>
          <a:noFill/>
        </p:spPr>
        <p:txBody>
          <a:bodyPr wrap="square" rtlCol="0">
            <a:spAutoFit/>
          </a:bodyPr>
          <a:lstStyle/>
          <a:p>
            <a:r>
              <a:rPr lang="en-US" b="1" dirty="0" smtClean="0"/>
              <a:t>+</a:t>
            </a:r>
            <a:endParaRPr lang="en-US" b="1" dirty="0"/>
          </a:p>
        </p:txBody>
      </p:sp>
      <p:pic>
        <p:nvPicPr>
          <p:cNvPr id="159" name="Picture 158"/>
          <p:cNvPicPr>
            <a:picLocks noChangeAspect="1"/>
          </p:cNvPicPr>
          <p:nvPr/>
        </p:nvPicPr>
        <p:blipFill rotWithShape="1">
          <a:blip r:embed="rId23" cstate="print">
            <a:extLst>
              <a:ext uri="{28A0092B-C50C-407E-A947-70E740481C1C}">
                <a14:useLocalDpi xmlns:a14="http://schemas.microsoft.com/office/drawing/2010/main" val="0"/>
              </a:ext>
            </a:extLst>
          </a:blip>
          <a:srcRect l="2058" t="30058" r="15545" b="2532"/>
          <a:stretch/>
        </p:blipFill>
        <p:spPr>
          <a:xfrm>
            <a:off x="5852013" y="12253719"/>
            <a:ext cx="1765743" cy="1116274"/>
          </a:xfrm>
          <a:prstGeom prst="rect">
            <a:avLst/>
          </a:prstGeom>
          <a:ln>
            <a:solidFill>
              <a:schemeClr val="tx1">
                <a:lumMod val="75000"/>
                <a:lumOff val="25000"/>
              </a:schemeClr>
            </a:solidFill>
          </a:ln>
        </p:spPr>
      </p:pic>
      <p:pic>
        <p:nvPicPr>
          <p:cNvPr id="160" name="Picture 159"/>
          <p:cNvPicPr>
            <a:picLocks noChangeAspect="1"/>
          </p:cNvPicPr>
          <p:nvPr/>
        </p:nvPicPr>
        <p:blipFill rotWithShape="1">
          <a:blip r:embed="rId24" cstate="print">
            <a:extLst>
              <a:ext uri="{28A0092B-C50C-407E-A947-70E740481C1C}">
                <a14:useLocalDpi xmlns:a14="http://schemas.microsoft.com/office/drawing/2010/main" val="0"/>
              </a:ext>
            </a:extLst>
          </a:blip>
          <a:srcRect l="1703" t="29843" r="16090" b="2255"/>
          <a:stretch/>
        </p:blipFill>
        <p:spPr>
          <a:xfrm>
            <a:off x="5966314" y="12387068"/>
            <a:ext cx="1761684" cy="1124393"/>
          </a:xfrm>
          <a:prstGeom prst="rect">
            <a:avLst/>
          </a:prstGeom>
          <a:ln>
            <a:solidFill>
              <a:schemeClr val="tx1">
                <a:lumMod val="75000"/>
                <a:lumOff val="25000"/>
              </a:schemeClr>
            </a:solidFill>
          </a:ln>
        </p:spPr>
      </p:pic>
      <p:pic>
        <p:nvPicPr>
          <p:cNvPr id="161" name="Picture 160"/>
          <p:cNvPicPr>
            <a:picLocks noChangeAspect="1"/>
          </p:cNvPicPr>
          <p:nvPr/>
        </p:nvPicPr>
        <p:blipFill rotWithShape="1">
          <a:blip r:embed="rId25" cstate="print">
            <a:extLst>
              <a:ext uri="{28A0092B-C50C-407E-A947-70E740481C1C}">
                <a14:useLocalDpi xmlns:a14="http://schemas.microsoft.com/office/drawing/2010/main" val="0"/>
              </a:ext>
            </a:extLst>
          </a:blip>
          <a:srcRect l="2105" t="29875" r="15688" b="1980"/>
          <a:stretch/>
        </p:blipFill>
        <p:spPr>
          <a:xfrm>
            <a:off x="6156814" y="12539469"/>
            <a:ext cx="1761684" cy="1128452"/>
          </a:xfrm>
          <a:prstGeom prst="rect">
            <a:avLst/>
          </a:prstGeom>
          <a:ln>
            <a:solidFill>
              <a:schemeClr val="tx1">
                <a:lumMod val="75000"/>
                <a:lumOff val="25000"/>
              </a:schemeClr>
            </a:solidFill>
          </a:ln>
        </p:spPr>
      </p:pic>
      <p:pic>
        <p:nvPicPr>
          <p:cNvPr id="162" name="Picture 161"/>
          <p:cNvPicPr>
            <a:picLocks noChangeAspect="1"/>
          </p:cNvPicPr>
          <p:nvPr/>
        </p:nvPicPr>
        <p:blipFill rotWithShape="1">
          <a:blip r:embed="rId25" cstate="print">
            <a:extLst>
              <a:ext uri="{28A0092B-C50C-407E-A947-70E740481C1C}">
                <a14:useLocalDpi xmlns:a14="http://schemas.microsoft.com/office/drawing/2010/main" val="0"/>
              </a:ext>
            </a:extLst>
          </a:blip>
          <a:srcRect l="1940" t="29905" r="15853" b="2685"/>
          <a:stretch/>
        </p:blipFill>
        <p:spPr>
          <a:xfrm>
            <a:off x="6290164" y="12691868"/>
            <a:ext cx="1761684" cy="1116275"/>
          </a:xfrm>
          <a:prstGeom prst="rect">
            <a:avLst/>
          </a:prstGeom>
          <a:ln>
            <a:solidFill>
              <a:schemeClr val="tx1">
                <a:lumMod val="75000"/>
                <a:lumOff val="25000"/>
              </a:schemeClr>
            </a:solidFill>
          </a:ln>
        </p:spPr>
      </p:pic>
      <p:pic>
        <p:nvPicPr>
          <p:cNvPr id="163" name="Picture 162"/>
          <p:cNvPicPr>
            <a:picLocks noChangeAspect="1"/>
          </p:cNvPicPr>
          <p:nvPr/>
        </p:nvPicPr>
        <p:blipFill rotWithShape="1">
          <a:blip r:embed="rId26" cstate="print">
            <a:extLst>
              <a:ext uri="{28A0092B-C50C-407E-A947-70E740481C1C}">
                <a14:useLocalDpi xmlns:a14="http://schemas.microsoft.com/office/drawing/2010/main" val="0"/>
              </a:ext>
            </a:extLst>
          </a:blip>
          <a:srcRect l="1774" t="29937" r="15830" b="2899"/>
          <a:stretch/>
        </p:blipFill>
        <p:spPr>
          <a:xfrm>
            <a:off x="6460233" y="12822339"/>
            <a:ext cx="1765743" cy="1112215"/>
          </a:xfrm>
          <a:prstGeom prst="rect">
            <a:avLst/>
          </a:prstGeom>
          <a:ln>
            <a:solidFill>
              <a:schemeClr val="tx1">
                <a:lumMod val="75000"/>
                <a:lumOff val="25000"/>
              </a:schemeClr>
            </a:solidFill>
          </a:ln>
        </p:spPr>
      </p:pic>
      <p:pic>
        <p:nvPicPr>
          <p:cNvPr id="164" name="Picture 163"/>
          <p:cNvPicPr>
            <a:picLocks noChangeAspect="1"/>
          </p:cNvPicPr>
          <p:nvPr/>
        </p:nvPicPr>
        <p:blipFill rotWithShape="1">
          <a:blip r:embed="rId27" cstate="print">
            <a:extLst>
              <a:ext uri="{28A0092B-C50C-407E-A947-70E740481C1C}">
                <a14:useLocalDpi xmlns:a14="http://schemas.microsoft.com/office/drawing/2010/main" val="0"/>
              </a:ext>
            </a:extLst>
          </a:blip>
          <a:srcRect l="2216" t="29741" r="15578" b="2114"/>
          <a:stretch/>
        </p:blipFill>
        <p:spPr>
          <a:xfrm>
            <a:off x="6632916" y="13032806"/>
            <a:ext cx="1761684" cy="1128452"/>
          </a:xfrm>
          <a:prstGeom prst="rect">
            <a:avLst/>
          </a:prstGeom>
          <a:ln>
            <a:solidFill>
              <a:schemeClr val="tx1">
                <a:lumMod val="75000"/>
                <a:lumOff val="25000"/>
              </a:schemeClr>
            </a:solidFill>
          </a:ln>
        </p:spPr>
      </p:pic>
      <p:sp>
        <p:nvSpPr>
          <p:cNvPr id="165" name="TextBox 164"/>
          <p:cNvSpPr txBox="1"/>
          <p:nvPr/>
        </p:nvSpPr>
        <p:spPr>
          <a:xfrm>
            <a:off x="5564983" y="14242921"/>
            <a:ext cx="3553324" cy="400110"/>
          </a:xfrm>
          <a:prstGeom prst="rect">
            <a:avLst/>
          </a:prstGeom>
          <a:noFill/>
        </p:spPr>
        <p:txBody>
          <a:bodyPr wrap="square" rtlCol="0">
            <a:spAutoFit/>
          </a:bodyPr>
          <a:lstStyle/>
          <a:p>
            <a:pPr algn="ctr"/>
            <a:r>
              <a:rPr lang="en-US" sz="2000" dirty="0" smtClean="0"/>
              <a:t>6 CMIP5 models</a:t>
            </a:r>
            <a:endParaRPr lang="en-US" sz="2000" dirty="0"/>
          </a:p>
        </p:txBody>
      </p:sp>
      <p:sp>
        <p:nvSpPr>
          <p:cNvPr id="166" name="Down Arrow 165"/>
          <p:cNvSpPr/>
          <p:nvPr/>
        </p:nvSpPr>
        <p:spPr>
          <a:xfrm rot="16200000">
            <a:off x="12840007" y="18482862"/>
            <a:ext cx="563894" cy="689444"/>
          </a:xfrm>
          <a:prstGeom prst="downArrow">
            <a:avLst/>
          </a:prstGeom>
          <a:solidFill>
            <a:srgbClr val="6C7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extBox 174"/>
          <p:cNvSpPr txBox="1"/>
          <p:nvPr/>
        </p:nvSpPr>
        <p:spPr>
          <a:xfrm>
            <a:off x="9148618" y="16845409"/>
            <a:ext cx="7356250" cy="584775"/>
          </a:xfrm>
          <a:prstGeom prst="rect">
            <a:avLst/>
          </a:prstGeom>
          <a:noFill/>
        </p:spPr>
        <p:txBody>
          <a:bodyPr wrap="square" rtlCol="0">
            <a:spAutoFit/>
          </a:bodyPr>
          <a:lstStyle/>
          <a:p>
            <a:r>
              <a:rPr lang="en-US" sz="3200" dirty="0" smtClean="0">
                <a:solidFill>
                  <a:schemeClr val="tx1">
                    <a:lumMod val="75000"/>
                  </a:schemeClr>
                </a:solidFill>
              </a:rPr>
              <a:t>End Product - Extreme Wind &amp; Rain Maps</a:t>
            </a:r>
            <a:endParaRPr lang="en-US" sz="3200" dirty="0">
              <a:solidFill>
                <a:schemeClr val="tx1">
                  <a:lumMod val="75000"/>
                </a:schemeClr>
              </a:solidFill>
            </a:endParaRPr>
          </a:p>
        </p:txBody>
      </p:sp>
      <p:sp>
        <p:nvSpPr>
          <p:cNvPr id="180" name="TextBox 179"/>
          <p:cNvSpPr txBox="1"/>
          <p:nvPr/>
        </p:nvSpPr>
        <p:spPr>
          <a:xfrm>
            <a:off x="9285302" y="11310557"/>
            <a:ext cx="3549272" cy="1077218"/>
          </a:xfrm>
          <a:prstGeom prst="rect">
            <a:avLst/>
          </a:prstGeom>
          <a:noFill/>
        </p:spPr>
        <p:txBody>
          <a:bodyPr wrap="square" rtlCol="0">
            <a:spAutoFit/>
          </a:bodyPr>
          <a:lstStyle/>
          <a:p>
            <a:pPr algn="ctr"/>
            <a:r>
              <a:rPr lang="en-US" sz="3200" dirty="0" smtClean="0">
                <a:solidFill>
                  <a:schemeClr val="tx1">
                    <a:lumMod val="75000"/>
                  </a:schemeClr>
                </a:solidFill>
              </a:rPr>
              <a:t>End Product -</a:t>
            </a:r>
          </a:p>
          <a:p>
            <a:pPr algn="ctr"/>
            <a:r>
              <a:rPr lang="en-US" sz="3200" dirty="0" smtClean="0">
                <a:solidFill>
                  <a:schemeClr val="tx1">
                    <a:lumMod val="75000"/>
                  </a:schemeClr>
                </a:solidFill>
              </a:rPr>
              <a:t>Monsoon Maps</a:t>
            </a:r>
            <a:endParaRPr lang="en-US" sz="3200" dirty="0">
              <a:solidFill>
                <a:schemeClr val="tx1">
                  <a:lumMod val="75000"/>
                </a:schemeClr>
              </a:solidFill>
            </a:endParaRPr>
          </a:p>
        </p:txBody>
      </p:sp>
      <p:sp>
        <p:nvSpPr>
          <p:cNvPr id="181" name="TextBox 180"/>
          <p:cNvSpPr txBox="1"/>
          <p:nvPr/>
        </p:nvSpPr>
        <p:spPr>
          <a:xfrm>
            <a:off x="-88767" y="15662703"/>
            <a:ext cx="7749782" cy="584775"/>
          </a:xfrm>
          <a:prstGeom prst="rect">
            <a:avLst/>
          </a:prstGeom>
          <a:noFill/>
        </p:spPr>
        <p:txBody>
          <a:bodyPr wrap="square" rtlCol="0">
            <a:spAutoFit/>
          </a:bodyPr>
          <a:lstStyle/>
          <a:p>
            <a:pPr algn="ctr"/>
            <a:r>
              <a:rPr lang="en-US" sz="3200" dirty="0" smtClean="0">
                <a:solidFill>
                  <a:schemeClr val="tx1">
                    <a:lumMod val="75000"/>
                  </a:schemeClr>
                </a:solidFill>
              </a:rPr>
              <a:t>End Product – Return Interval Plots</a:t>
            </a:r>
            <a:endParaRPr lang="en-US" sz="3200" dirty="0">
              <a:solidFill>
                <a:schemeClr val="tx1">
                  <a:lumMod val="75000"/>
                </a:schemeClr>
              </a:solidFill>
            </a:endParaRPr>
          </a:p>
        </p:txBody>
      </p:sp>
      <p:graphicFrame>
        <p:nvGraphicFramePr>
          <p:cNvPr id="182" name="Table 181"/>
          <p:cNvGraphicFramePr>
            <a:graphicFrameLocks noGrp="1"/>
          </p:cNvGraphicFramePr>
          <p:nvPr>
            <p:extLst>
              <p:ext uri="{D42A27DB-BD31-4B8C-83A1-F6EECF244321}">
                <p14:modId xmlns:p14="http://schemas.microsoft.com/office/powerpoint/2010/main" val="1715537646"/>
              </p:ext>
            </p:extLst>
          </p:nvPr>
        </p:nvGraphicFramePr>
        <p:xfrm>
          <a:off x="9141899" y="12517184"/>
          <a:ext cx="3158382" cy="1348406"/>
        </p:xfrm>
        <a:graphic>
          <a:graphicData uri="http://schemas.openxmlformats.org/drawingml/2006/table">
            <a:tbl>
              <a:tblPr firstRow="1" bandRow="1">
                <a:tableStyleId>{5C22544A-7EE6-4342-B048-85BDC9FD1C3A}</a:tableStyleId>
              </a:tblPr>
              <a:tblGrid>
                <a:gridCol w="3158382"/>
              </a:tblGrid>
              <a:tr h="381247">
                <a:tc>
                  <a:txBody>
                    <a:bodyPr/>
                    <a:lstStyle/>
                    <a:p>
                      <a:pPr algn="ctr"/>
                      <a:r>
                        <a:rPr lang="en-US" sz="2200" dirty="0" smtClean="0"/>
                        <a:t>Monsoon</a:t>
                      </a:r>
                      <a:r>
                        <a:rPr lang="en-US" sz="2200" baseline="0" dirty="0" smtClean="0"/>
                        <a:t> Criteria</a:t>
                      </a:r>
                      <a:endParaRPr lang="en-US" sz="2200" dirty="0"/>
                    </a:p>
                  </a:txBody>
                  <a:tcPr/>
                </a:tc>
              </a:tr>
              <a:tr h="921686">
                <a:tc>
                  <a:txBody>
                    <a:bodyPr/>
                    <a:lstStyle/>
                    <a:p>
                      <a:pPr algn="ctr"/>
                      <a:r>
                        <a:rPr lang="en-US" sz="2200" dirty="0" smtClean="0"/>
                        <a:t>Rain</a:t>
                      </a:r>
                      <a:r>
                        <a:rPr lang="en-US" sz="2200" baseline="0" dirty="0" smtClean="0"/>
                        <a:t> rate &gt; 0 mm/</a:t>
                      </a:r>
                      <a:r>
                        <a:rPr lang="en-US" sz="2200" baseline="0" dirty="0" err="1" smtClean="0"/>
                        <a:t>hr</a:t>
                      </a:r>
                      <a:endParaRPr lang="en-US" sz="2200" baseline="0" dirty="0" smtClean="0"/>
                    </a:p>
                    <a:p>
                      <a:pPr algn="ctr"/>
                      <a:r>
                        <a:rPr lang="en-US" sz="2200" baseline="0" dirty="0" smtClean="0"/>
                        <a:t>Southwest wind direction</a:t>
                      </a:r>
                      <a:endParaRPr lang="en-US" sz="2200" dirty="0"/>
                    </a:p>
                  </a:txBody>
                  <a:tcPr/>
                </a:tc>
              </a:tr>
            </a:tbl>
          </a:graphicData>
        </a:graphic>
      </p:graphicFrame>
      <p:pic>
        <p:nvPicPr>
          <p:cNvPr id="183" name="Picture 182"/>
          <p:cNvPicPr>
            <a:picLocks noChangeAspect="1"/>
          </p:cNvPicPr>
          <p:nvPr/>
        </p:nvPicPr>
        <p:blipFill rotWithShape="1">
          <a:blip r:embed="rId28">
            <a:extLst>
              <a:ext uri="{28A0092B-C50C-407E-A947-70E740481C1C}">
                <a14:useLocalDpi xmlns:a14="http://schemas.microsoft.com/office/drawing/2010/main" val="0"/>
              </a:ext>
            </a:extLst>
          </a:blip>
          <a:srcRect l="2068" t="27175" r="951" b="23309"/>
          <a:stretch/>
        </p:blipFill>
        <p:spPr>
          <a:xfrm>
            <a:off x="10263871" y="14755763"/>
            <a:ext cx="4293366" cy="1693867"/>
          </a:xfrm>
          <a:prstGeom prst="rect">
            <a:avLst/>
          </a:prstGeom>
          <a:ln>
            <a:solidFill>
              <a:schemeClr val="tx1">
                <a:lumMod val="75000"/>
                <a:lumOff val="25000"/>
              </a:schemeClr>
            </a:solidFill>
          </a:ln>
        </p:spPr>
      </p:pic>
      <p:pic>
        <p:nvPicPr>
          <p:cNvPr id="184" name="Picture 183"/>
          <p:cNvPicPr>
            <a:picLocks noChangeAspect="1"/>
          </p:cNvPicPr>
          <p:nvPr/>
        </p:nvPicPr>
        <p:blipFill rotWithShape="1">
          <a:blip r:embed="rId29">
            <a:extLst>
              <a:ext uri="{28A0092B-C50C-407E-A947-70E740481C1C}">
                <a14:useLocalDpi xmlns:a14="http://schemas.microsoft.com/office/drawing/2010/main" val="0"/>
              </a:ext>
            </a:extLst>
          </a:blip>
          <a:srcRect l="2077" t="69120" r="45076" b="1709"/>
          <a:stretch/>
        </p:blipFill>
        <p:spPr>
          <a:xfrm>
            <a:off x="13086237" y="11841583"/>
            <a:ext cx="2475938" cy="1056045"/>
          </a:xfrm>
          <a:prstGeom prst="rect">
            <a:avLst/>
          </a:prstGeom>
          <a:ln>
            <a:solidFill>
              <a:schemeClr val="tx1">
                <a:lumMod val="75000"/>
                <a:lumOff val="25000"/>
              </a:schemeClr>
            </a:solidFill>
          </a:ln>
        </p:spPr>
      </p:pic>
      <p:pic>
        <p:nvPicPr>
          <p:cNvPr id="185" name="Picture 184"/>
          <p:cNvPicPr>
            <a:picLocks noChangeAspect="1"/>
          </p:cNvPicPr>
          <p:nvPr/>
        </p:nvPicPr>
        <p:blipFill rotWithShape="1">
          <a:blip r:embed="rId30">
            <a:extLst>
              <a:ext uri="{28A0092B-C50C-407E-A947-70E740481C1C}">
                <a14:useLocalDpi xmlns:a14="http://schemas.microsoft.com/office/drawing/2010/main" val="0"/>
              </a:ext>
            </a:extLst>
          </a:blip>
          <a:srcRect l="1912" t="68906" r="45051" b="2169"/>
          <a:stretch/>
        </p:blipFill>
        <p:spPr>
          <a:xfrm>
            <a:off x="13128446" y="13125100"/>
            <a:ext cx="2444016" cy="1029978"/>
          </a:xfrm>
          <a:prstGeom prst="rect">
            <a:avLst/>
          </a:prstGeom>
          <a:ln>
            <a:solidFill>
              <a:schemeClr val="tx1">
                <a:lumMod val="75000"/>
                <a:lumOff val="25000"/>
              </a:schemeClr>
            </a:solidFill>
          </a:ln>
        </p:spPr>
      </p:pic>
      <p:cxnSp>
        <p:nvCxnSpPr>
          <p:cNvPr id="186" name="Straight Arrow Connector 185"/>
          <p:cNvCxnSpPr>
            <a:endCxn id="184" idx="1"/>
          </p:cNvCxnSpPr>
          <p:nvPr/>
        </p:nvCxnSpPr>
        <p:spPr>
          <a:xfrm flipV="1">
            <a:off x="12312155" y="12369606"/>
            <a:ext cx="774082" cy="36498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endCxn id="185" idx="1"/>
          </p:cNvCxnSpPr>
          <p:nvPr/>
        </p:nvCxnSpPr>
        <p:spPr>
          <a:xfrm>
            <a:off x="12300281" y="12720904"/>
            <a:ext cx="828165" cy="919185"/>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13129562" y="11841583"/>
            <a:ext cx="1822272" cy="338554"/>
          </a:xfrm>
          <a:prstGeom prst="rect">
            <a:avLst/>
          </a:prstGeom>
          <a:noFill/>
        </p:spPr>
        <p:txBody>
          <a:bodyPr wrap="square" rtlCol="0">
            <a:spAutoFit/>
          </a:bodyPr>
          <a:lstStyle/>
          <a:p>
            <a:r>
              <a:rPr lang="en-US" sz="1600" b="1" dirty="0" smtClean="0"/>
              <a:t>Future projection</a:t>
            </a:r>
            <a:endParaRPr lang="en-US" sz="1600" b="1" dirty="0"/>
          </a:p>
        </p:txBody>
      </p:sp>
      <p:sp>
        <p:nvSpPr>
          <p:cNvPr id="189" name="TextBox 188"/>
          <p:cNvSpPr txBox="1"/>
          <p:nvPr/>
        </p:nvSpPr>
        <p:spPr>
          <a:xfrm>
            <a:off x="13109984" y="13145435"/>
            <a:ext cx="2271827" cy="338554"/>
          </a:xfrm>
          <a:prstGeom prst="rect">
            <a:avLst/>
          </a:prstGeom>
          <a:noFill/>
        </p:spPr>
        <p:txBody>
          <a:bodyPr wrap="square" rtlCol="0">
            <a:spAutoFit/>
          </a:bodyPr>
          <a:lstStyle/>
          <a:p>
            <a:r>
              <a:rPr lang="en-US" sz="1600" b="1" dirty="0" smtClean="0"/>
              <a:t>Historic (1988-2005)</a:t>
            </a:r>
            <a:endParaRPr lang="en-US" sz="1600" b="1" dirty="0"/>
          </a:p>
        </p:txBody>
      </p:sp>
      <p:sp>
        <p:nvSpPr>
          <p:cNvPr id="190" name="TextBox 189"/>
          <p:cNvSpPr txBox="1"/>
          <p:nvPr/>
        </p:nvSpPr>
        <p:spPr>
          <a:xfrm>
            <a:off x="11304842" y="14377672"/>
            <a:ext cx="2618440" cy="369332"/>
          </a:xfrm>
          <a:prstGeom prst="rect">
            <a:avLst/>
          </a:prstGeom>
          <a:noFill/>
        </p:spPr>
        <p:txBody>
          <a:bodyPr wrap="square" rtlCol="0">
            <a:spAutoFit/>
          </a:bodyPr>
          <a:lstStyle/>
          <a:p>
            <a:r>
              <a:rPr lang="en-US" sz="1800" b="1" dirty="0" smtClean="0"/>
              <a:t>Projected Anomalies</a:t>
            </a:r>
            <a:endParaRPr lang="en-US" sz="1800" b="1" dirty="0"/>
          </a:p>
        </p:txBody>
      </p:sp>
      <p:sp>
        <p:nvSpPr>
          <p:cNvPr id="191" name="TextBox 190"/>
          <p:cNvSpPr txBox="1"/>
          <p:nvPr/>
        </p:nvSpPr>
        <p:spPr>
          <a:xfrm>
            <a:off x="10751365" y="18100600"/>
            <a:ext cx="1224398" cy="523220"/>
          </a:xfrm>
          <a:prstGeom prst="rect">
            <a:avLst/>
          </a:prstGeom>
          <a:noFill/>
        </p:spPr>
        <p:txBody>
          <a:bodyPr wrap="square" rtlCol="0">
            <a:spAutoFit/>
          </a:bodyPr>
          <a:lstStyle/>
          <a:p>
            <a:r>
              <a:rPr lang="en-US" sz="2800" dirty="0" smtClean="0"/>
              <a:t>95th</a:t>
            </a:r>
          </a:p>
        </p:txBody>
      </p:sp>
      <p:sp>
        <p:nvSpPr>
          <p:cNvPr id="192" name="TextBox 191"/>
          <p:cNvSpPr txBox="1"/>
          <p:nvPr/>
        </p:nvSpPr>
        <p:spPr>
          <a:xfrm>
            <a:off x="10824324" y="19095991"/>
            <a:ext cx="750702" cy="523220"/>
          </a:xfrm>
          <a:prstGeom prst="rect">
            <a:avLst/>
          </a:prstGeom>
          <a:noFill/>
        </p:spPr>
        <p:txBody>
          <a:bodyPr wrap="square" rtlCol="0">
            <a:spAutoFit/>
          </a:bodyPr>
          <a:lstStyle/>
          <a:p>
            <a:r>
              <a:rPr lang="en-US" sz="2800" dirty="0" smtClean="0"/>
              <a:t>5th</a:t>
            </a:r>
          </a:p>
        </p:txBody>
      </p:sp>
      <p:sp>
        <p:nvSpPr>
          <p:cNvPr id="193" name="TextBox 192"/>
          <p:cNvSpPr txBox="1"/>
          <p:nvPr/>
        </p:nvSpPr>
        <p:spPr>
          <a:xfrm>
            <a:off x="9370225" y="18445603"/>
            <a:ext cx="3553324" cy="400110"/>
          </a:xfrm>
          <a:prstGeom prst="rect">
            <a:avLst/>
          </a:prstGeom>
          <a:noFill/>
        </p:spPr>
        <p:txBody>
          <a:bodyPr wrap="square" rtlCol="0">
            <a:spAutoFit/>
          </a:bodyPr>
          <a:lstStyle/>
          <a:p>
            <a:pPr algn="ctr"/>
            <a:r>
              <a:rPr lang="en-US" sz="2000" dirty="0" smtClean="0"/>
              <a:t>Percentile values</a:t>
            </a:r>
            <a:endParaRPr lang="en-US" sz="2000" dirty="0"/>
          </a:p>
        </p:txBody>
      </p:sp>
      <p:sp>
        <p:nvSpPr>
          <p:cNvPr id="194" name="TextBox 193"/>
          <p:cNvSpPr txBox="1"/>
          <p:nvPr/>
        </p:nvSpPr>
        <p:spPr>
          <a:xfrm>
            <a:off x="9416636" y="19416559"/>
            <a:ext cx="3553324" cy="400110"/>
          </a:xfrm>
          <a:prstGeom prst="rect">
            <a:avLst/>
          </a:prstGeom>
          <a:noFill/>
        </p:spPr>
        <p:txBody>
          <a:bodyPr wrap="square" rtlCol="0">
            <a:spAutoFit/>
          </a:bodyPr>
          <a:lstStyle/>
          <a:p>
            <a:pPr algn="ctr"/>
            <a:r>
              <a:rPr lang="en-US" sz="2000" dirty="0" smtClean="0"/>
              <a:t>Percentile values</a:t>
            </a:r>
            <a:endParaRPr lang="en-US" sz="2000" dirty="0"/>
          </a:p>
        </p:txBody>
      </p:sp>
      <p:pic>
        <p:nvPicPr>
          <p:cNvPr id="195" name="Picture 2" descr="Image result for rain drop clipart 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904356">
            <a:off x="12192256" y="19390181"/>
            <a:ext cx="222106" cy="296141"/>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 descr="Image result for rain drop clipart 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904356">
            <a:off x="12210788" y="18345666"/>
            <a:ext cx="222106" cy="296141"/>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Image result for rain drop clipart png"/>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rot="253634">
            <a:off x="12079090" y="17903625"/>
            <a:ext cx="237459" cy="316611"/>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 descr="Image result for rain drop clipart png"/>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rot="20710463">
            <a:off x="12418666" y="18035282"/>
            <a:ext cx="229769" cy="306358"/>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Image result for rain drop clipart 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rot="904356">
            <a:off x="11927649" y="18257180"/>
            <a:ext cx="222106" cy="296141"/>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4" descr="Image result for wind clipart png"/>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136364" y="18189654"/>
            <a:ext cx="675174" cy="38637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4" descr="Image result for wind clipart 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558064" y="18531615"/>
            <a:ext cx="655467" cy="375101"/>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4" descr="Image result for wind clipart 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825032" y="18076195"/>
            <a:ext cx="655467" cy="375101"/>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4" descr="Image result for wind clipart png"/>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9655648" y="19475623"/>
            <a:ext cx="655467" cy="375101"/>
          </a:xfrm>
          <a:prstGeom prst="rect">
            <a:avLst/>
          </a:prstGeom>
          <a:noFill/>
          <a:extLst>
            <a:ext uri="{909E8E84-426E-40DD-AFC4-6F175D3DCCD1}">
              <a14:hiddenFill xmlns:a14="http://schemas.microsoft.com/office/drawing/2010/main">
                <a:solidFill>
                  <a:srgbClr val="FFFFFF"/>
                </a:solidFill>
              </a14:hiddenFill>
            </a:ext>
          </a:extLst>
        </p:spPr>
      </p:pic>
      <p:sp>
        <p:nvSpPr>
          <p:cNvPr id="204" name="TextBox 203"/>
          <p:cNvSpPr txBox="1"/>
          <p:nvPr/>
        </p:nvSpPr>
        <p:spPr>
          <a:xfrm>
            <a:off x="14099631" y="12413748"/>
            <a:ext cx="923925" cy="1023037"/>
          </a:xfrm>
          <a:prstGeom prst="rect">
            <a:avLst/>
          </a:prstGeom>
          <a:noFill/>
        </p:spPr>
        <p:txBody>
          <a:bodyPr wrap="square" rtlCol="0">
            <a:spAutoFit/>
          </a:bodyPr>
          <a:lstStyle/>
          <a:p>
            <a:r>
              <a:rPr lang="en-US" dirty="0" smtClean="0"/>
              <a:t>-</a:t>
            </a:r>
            <a:endParaRPr lang="en-US" dirty="0"/>
          </a:p>
        </p:txBody>
      </p:sp>
      <p:pic>
        <p:nvPicPr>
          <p:cNvPr id="212" name="Picture 211"/>
          <p:cNvPicPr>
            <a:picLocks noChangeAspect="1"/>
          </p:cNvPicPr>
          <p:nvPr/>
        </p:nvPicPr>
        <p:blipFill rotWithShape="1">
          <a:blip r:embed="rId36">
            <a:extLst>
              <a:ext uri="{28A0092B-C50C-407E-A947-70E740481C1C}">
                <a14:useLocalDpi xmlns:a14="http://schemas.microsoft.com/office/drawing/2010/main" val="0"/>
              </a:ext>
            </a:extLst>
          </a:blip>
          <a:srcRect l="2092" t="69184" r="61635" b="2014"/>
          <a:stretch/>
        </p:blipFill>
        <p:spPr>
          <a:xfrm rot="20979735">
            <a:off x="13691087" y="18734158"/>
            <a:ext cx="1628628" cy="999289"/>
          </a:xfrm>
          <a:prstGeom prst="rect">
            <a:avLst/>
          </a:prstGeom>
          <a:ln>
            <a:solidFill>
              <a:schemeClr val="tx1">
                <a:lumMod val="75000"/>
                <a:lumOff val="25000"/>
              </a:schemeClr>
            </a:solidFill>
          </a:ln>
          <a:scene3d>
            <a:camera prst="orthographicFront">
              <a:rot lat="2113625" lon="2224206" rev="1069257"/>
            </a:camera>
            <a:lightRig rig="threePt" dir="t"/>
          </a:scene3d>
        </p:spPr>
      </p:pic>
      <p:pic>
        <p:nvPicPr>
          <p:cNvPr id="213" name="Picture 212"/>
          <p:cNvPicPr>
            <a:picLocks noChangeAspect="1"/>
          </p:cNvPicPr>
          <p:nvPr/>
        </p:nvPicPr>
        <p:blipFill rotWithShape="1">
          <a:blip r:embed="rId37" cstate="print">
            <a:extLst>
              <a:ext uri="{28A0092B-C50C-407E-A947-70E740481C1C}">
                <a14:useLocalDpi xmlns:a14="http://schemas.microsoft.com/office/drawing/2010/main" val="0"/>
              </a:ext>
            </a:extLst>
          </a:blip>
          <a:srcRect l="2341" t="69004" r="61319" b="2206"/>
          <a:stretch/>
        </p:blipFill>
        <p:spPr>
          <a:xfrm rot="21014129">
            <a:off x="13733824" y="18372096"/>
            <a:ext cx="1578355" cy="955963"/>
          </a:xfrm>
          <a:prstGeom prst="rect">
            <a:avLst/>
          </a:prstGeom>
          <a:scene3d>
            <a:camera prst="orthographicFront">
              <a:rot lat="2112000" lon="2226000" rev="1068000"/>
            </a:camera>
            <a:lightRig rig="threePt" dir="t"/>
          </a:scene3d>
        </p:spPr>
      </p:pic>
      <p:pic>
        <p:nvPicPr>
          <p:cNvPr id="214" name="Picture 213"/>
          <p:cNvPicPr>
            <a:picLocks noChangeAspect="1"/>
          </p:cNvPicPr>
          <p:nvPr/>
        </p:nvPicPr>
        <p:blipFill rotWithShape="1">
          <a:blip r:embed="rId38">
            <a:extLst>
              <a:ext uri="{28A0092B-C50C-407E-A947-70E740481C1C}">
                <a14:useLocalDpi xmlns:a14="http://schemas.microsoft.com/office/drawing/2010/main" val="0"/>
              </a:ext>
            </a:extLst>
          </a:blip>
          <a:srcRect l="2121" t="69158" r="61321" b="2162"/>
          <a:stretch/>
        </p:blipFill>
        <p:spPr>
          <a:xfrm rot="20889085">
            <a:off x="13752833" y="17949502"/>
            <a:ext cx="1631472" cy="989028"/>
          </a:xfrm>
          <a:prstGeom prst="rect">
            <a:avLst/>
          </a:prstGeom>
          <a:scene3d>
            <a:camera prst="orthographicFront">
              <a:rot lat="2112000" lon="2226000" rev="1068000"/>
            </a:camera>
            <a:lightRig rig="threePt" dir="t"/>
          </a:scene3d>
        </p:spPr>
      </p:pic>
      <p:pic>
        <p:nvPicPr>
          <p:cNvPr id="216" name="Picture 215"/>
          <p:cNvPicPr>
            <a:picLocks noChangeAspect="1"/>
          </p:cNvPicPr>
          <p:nvPr/>
        </p:nvPicPr>
        <p:blipFill rotWithShape="1">
          <a:blip r:embed="rId36">
            <a:extLst>
              <a:ext uri="{28A0092B-C50C-407E-A947-70E740481C1C}">
                <a14:useLocalDpi xmlns:a14="http://schemas.microsoft.com/office/drawing/2010/main" val="0"/>
              </a:ext>
            </a:extLst>
          </a:blip>
          <a:srcRect l="2092" t="69184" r="61635" b="2014"/>
          <a:stretch/>
        </p:blipFill>
        <p:spPr>
          <a:xfrm rot="20979735">
            <a:off x="13863519" y="17604624"/>
            <a:ext cx="1628628" cy="999289"/>
          </a:xfrm>
          <a:prstGeom prst="rect">
            <a:avLst/>
          </a:prstGeom>
          <a:ln>
            <a:solidFill>
              <a:schemeClr val="tx1">
                <a:lumMod val="75000"/>
                <a:lumOff val="25000"/>
              </a:schemeClr>
            </a:solidFill>
          </a:ln>
          <a:scene3d>
            <a:camera prst="orthographicFront">
              <a:rot lat="2113625" lon="2224206" rev="1069257"/>
            </a:camera>
            <a:lightRig rig="threePt" dir="t"/>
          </a:scene3d>
        </p:spPr>
      </p:pic>
      <p:sp>
        <p:nvSpPr>
          <p:cNvPr id="217" name="TextBox 216"/>
          <p:cNvSpPr txBox="1"/>
          <p:nvPr/>
        </p:nvSpPr>
        <p:spPr>
          <a:xfrm>
            <a:off x="13624882" y="19756243"/>
            <a:ext cx="1976110" cy="338554"/>
          </a:xfrm>
          <a:prstGeom prst="rect">
            <a:avLst/>
          </a:prstGeom>
          <a:noFill/>
        </p:spPr>
        <p:txBody>
          <a:bodyPr wrap="square" rtlCol="0">
            <a:spAutoFit/>
          </a:bodyPr>
          <a:lstStyle/>
          <a:p>
            <a:r>
              <a:rPr lang="en-US" sz="1600" dirty="0" smtClean="0"/>
              <a:t>Group data by decade</a:t>
            </a:r>
            <a:endParaRPr lang="en-US" sz="1600" dirty="0"/>
          </a:p>
        </p:txBody>
      </p:sp>
      <p:sp>
        <p:nvSpPr>
          <p:cNvPr id="221" name="TextBox 220"/>
          <p:cNvSpPr txBox="1"/>
          <p:nvPr/>
        </p:nvSpPr>
        <p:spPr>
          <a:xfrm>
            <a:off x="1557884" y="11339120"/>
            <a:ext cx="6429597" cy="584775"/>
          </a:xfrm>
          <a:prstGeom prst="rect">
            <a:avLst/>
          </a:prstGeom>
          <a:noFill/>
        </p:spPr>
        <p:txBody>
          <a:bodyPr wrap="square" rtlCol="0">
            <a:spAutoFit/>
          </a:bodyPr>
          <a:lstStyle/>
          <a:p>
            <a:pPr algn="ctr"/>
            <a:r>
              <a:rPr lang="en-US" sz="3200" dirty="0" smtClean="0"/>
              <a:t>Model Selection – Correlation Test</a:t>
            </a:r>
            <a:endParaRPr lang="en-US" sz="3200" dirty="0"/>
          </a:p>
        </p:txBody>
      </p:sp>
      <p:sp>
        <p:nvSpPr>
          <p:cNvPr id="224" name="TextBox 223"/>
          <p:cNvSpPr txBox="1"/>
          <p:nvPr/>
        </p:nvSpPr>
        <p:spPr>
          <a:xfrm>
            <a:off x="8969633" y="17500031"/>
            <a:ext cx="4591316" cy="400110"/>
          </a:xfrm>
          <a:prstGeom prst="rect">
            <a:avLst/>
          </a:prstGeom>
          <a:noFill/>
        </p:spPr>
        <p:txBody>
          <a:bodyPr wrap="square" rtlCol="0">
            <a:spAutoFit/>
          </a:bodyPr>
          <a:lstStyle/>
          <a:p>
            <a:pPr algn="ctr"/>
            <a:r>
              <a:rPr lang="en-US" sz="2000" b="1" dirty="0" smtClean="0"/>
              <a:t>Calculate </a:t>
            </a:r>
            <a:r>
              <a:rPr lang="en-US" sz="2000" dirty="0" smtClean="0"/>
              <a:t>Future &amp; Historic (1988-2005)</a:t>
            </a:r>
            <a:r>
              <a:rPr lang="en-US" sz="2000" b="1" dirty="0" smtClean="0"/>
              <a:t>:</a:t>
            </a:r>
            <a:endParaRPr lang="en-US" sz="2000" b="1" dirty="0"/>
          </a:p>
        </p:txBody>
      </p:sp>
      <p:sp>
        <p:nvSpPr>
          <p:cNvPr id="227" name="TextBox 226"/>
          <p:cNvSpPr txBox="1"/>
          <p:nvPr/>
        </p:nvSpPr>
        <p:spPr>
          <a:xfrm>
            <a:off x="1029200" y="16446844"/>
            <a:ext cx="1976110" cy="338554"/>
          </a:xfrm>
          <a:prstGeom prst="rect">
            <a:avLst/>
          </a:prstGeom>
          <a:noFill/>
        </p:spPr>
        <p:txBody>
          <a:bodyPr wrap="square" rtlCol="0">
            <a:spAutoFit/>
          </a:bodyPr>
          <a:lstStyle/>
          <a:p>
            <a:r>
              <a:rPr lang="en-US" sz="1600" dirty="0" smtClean="0"/>
              <a:t>Group data by decade</a:t>
            </a:r>
            <a:endParaRPr lang="en-US" sz="1600" dirty="0"/>
          </a:p>
        </p:txBody>
      </p:sp>
      <p:pic>
        <p:nvPicPr>
          <p:cNvPr id="232" name="Picture 231"/>
          <p:cNvPicPr>
            <a:picLocks noChangeAspect="1"/>
          </p:cNvPicPr>
          <p:nvPr/>
        </p:nvPicPr>
        <p:blipFill rotWithShape="1">
          <a:blip r:embed="rId39">
            <a:extLst>
              <a:ext uri="{28A0092B-C50C-407E-A947-70E740481C1C}">
                <a14:useLocalDpi xmlns:a14="http://schemas.microsoft.com/office/drawing/2010/main" val="0"/>
              </a:ext>
            </a:extLst>
          </a:blip>
          <a:srcRect l="2097" t="69414" r="61218" b="1992"/>
          <a:stretch/>
        </p:blipFill>
        <p:spPr>
          <a:xfrm rot="258074">
            <a:off x="859204" y="17028631"/>
            <a:ext cx="2020594" cy="1217014"/>
          </a:xfrm>
          <a:prstGeom prst="rect">
            <a:avLst/>
          </a:prstGeom>
          <a:scene3d>
            <a:camera prst="orthographicFront">
              <a:rot lat="804000" lon="4032000" rev="624000"/>
            </a:camera>
            <a:lightRig rig="threePt" dir="t"/>
          </a:scene3d>
        </p:spPr>
      </p:pic>
      <p:pic>
        <p:nvPicPr>
          <p:cNvPr id="233" name="Picture 232"/>
          <p:cNvPicPr>
            <a:picLocks noChangeAspect="1"/>
          </p:cNvPicPr>
          <p:nvPr/>
        </p:nvPicPr>
        <p:blipFill rotWithShape="1">
          <a:blip r:embed="rId40">
            <a:extLst>
              <a:ext uri="{28A0092B-C50C-407E-A947-70E740481C1C}">
                <a14:useLocalDpi xmlns:a14="http://schemas.microsoft.com/office/drawing/2010/main" val="0"/>
              </a:ext>
            </a:extLst>
          </a:blip>
          <a:srcRect l="2192" t="69262" r="61441" b="2007"/>
          <a:stretch/>
        </p:blipFill>
        <p:spPr>
          <a:xfrm rot="264664">
            <a:off x="1156276" y="17010979"/>
            <a:ext cx="2003126" cy="1222838"/>
          </a:xfrm>
          <a:prstGeom prst="rect">
            <a:avLst/>
          </a:prstGeom>
          <a:scene3d>
            <a:camera prst="orthographicFront">
              <a:rot lat="804000" lon="4032000" rev="624000"/>
            </a:camera>
            <a:lightRig rig="threePt" dir="t"/>
          </a:scene3d>
        </p:spPr>
      </p:pic>
      <p:pic>
        <p:nvPicPr>
          <p:cNvPr id="234" name="Picture 233"/>
          <p:cNvPicPr>
            <a:picLocks noChangeAspect="1"/>
          </p:cNvPicPr>
          <p:nvPr/>
        </p:nvPicPr>
        <p:blipFill rotWithShape="1">
          <a:blip r:embed="rId41">
            <a:extLst>
              <a:ext uri="{28A0092B-C50C-407E-A947-70E740481C1C}">
                <a14:useLocalDpi xmlns:a14="http://schemas.microsoft.com/office/drawing/2010/main" val="0"/>
              </a:ext>
            </a:extLst>
          </a:blip>
          <a:srcRect l="2074" t="69247" r="61346" b="2158"/>
          <a:stretch/>
        </p:blipFill>
        <p:spPr>
          <a:xfrm rot="344579">
            <a:off x="1478139" y="16994751"/>
            <a:ext cx="2014773" cy="1217016"/>
          </a:xfrm>
          <a:prstGeom prst="rect">
            <a:avLst/>
          </a:prstGeom>
          <a:scene3d>
            <a:camera prst="orthographicFront">
              <a:rot lat="804000" lon="4032000" rev="624000"/>
            </a:camera>
            <a:lightRig rig="threePt" dir="t"/>
          </a:scene3d>
        </p:spPr>
      </p:pic>
      <p:pic>
        <p:nvPicPr>
          <p:cNvPr id="235" name="Picture 234"/>
          <p:cNvPicPr>
            <a:picLocks noChangeAspect="1"/>
          </p:cNvPicPr>
          <p:nvPr/>
        </p:nvPicPr>
        <p:blipFill rotWithShape="1">
          <a:blip r:embed="rId42">
            <a:extLst>
              <a:ext uri="{28A0092B-C50C-407E-A947-70E740481C1C}">
                <a14:useLocalDpi xmlns:a14="http://schemas.microsoft.com/office/drawing/2010/main" val="0"/>
              </a:ext>
            </a:extLst>
          </a:blip>
          <a:srcRect l="2169" t="69095" r="61358" b="2447"/>
          <a:stretch/>
        </p:blipFill>
        <p:spPr>
          <a:xfrm rot="241728">
            <a:off x="1827275" y="16984698"/>
            <a:ext cx="2008950" cy="1211194"/>
          </a:xfrm>
          <a:prstGeom prst="rect">
            <a:avLst/>
          </a:prstGeom>
          <a:scene3d>
            <a:camera prst="orthographicFront">
              <a:rot lat="803637" lon="4030339" rev="624234"/>
            </a:camera>
            <a:lightRig rig="threePt" dir="t"/>
          </a:scene3d>
        </p:spPr>
      </p:pic>
      <p:pic>
        <p:nvPicPr>
          <p:cNvPr id="236" name="Picture 235"/>
          <p:cNvPicPr>
            <a:picLocks noChangeAspect="1"/>
          </p:cNvPicPr>
          <p:nvPr/>
        </p:nvPicPr>
        <p:blipFill rotWithShape="1">
          <a:blip r:embed="rId41">
            <a:extLst>
              <a:ext uri="{28A0092B-C50C-407E-A947-70E740481C1C}">
                <a14:useLocalDpi xmlns:a14="http://schemas.microsoft.com/office/drawing/2010/main" val="0"/>
              </a:ext>
            </a:extLst>
          </a:blip>
          <a:srcRect l="2074" t="69247" r="61346" b="2158"/>
          <a:stretch/>
        </p:blipFill>
        <p:spPr>
          <a:xfrm rot="344579">
            <a:off x="2153238" y="16987614"/>
            <a:ext cx="2014773" cy="1217016"/>
          </a:xfrm>
          <a:prstGeom prst="rect">
            <a:avLst/>
          </a:prstGeom>
          <a:scene3d>
            <a:camera prst="orthographicFront">
              <a:rot lat="804000" lon="4032000" rev="624000"/>
            </a:camera>
            <a:lightRig rig="threePt" dir="t"/>
          </a:scene3d>
        </p:spPr>
      </p:pic>
      <p:pic>
        <p:nvPicPr>
          <p:cNvPr id="237" name="Picture 236"/>
          <p:cNvPicPr>
            <a:picLocks noChangeAspect="1"/>
          </p:cNvPicPr>
          <p:nvPr/>
        </p:nvPicPr>
        <p:blipFill rotWithShape="1">
          <a:blip r:embed="rId39">
            <a:extLst>
              <a:ext uri="{28A0092B-C50C-407E-A947-70E740481C1C}">
                <a14:useLocalDpi xmlns:a14="http://schemas.microsoft.com/office/drawing/2010/main" val="0"/>
              </a:ext>
            </a:extLst>
          </a:blip>
          <a:srcRect l="2097" t="69414" r="61218" b="1992"/>
          <a:stretch/>
        </p:blipFill>
        <p:spPr>
          <a:xfrm rot="258074">
            <a:off x="2494543" y="16967537"/>
            <a:ext cx="2020594" cy="1217014"/>
          </a:xfrm>
          <a:prstGeom prst="rect">
            <a:avLst/>
          </a:prstGeom>
          <a:scene3d>
            <a:camera prst="orthographicFront">
              <a:rot lat="804000" lon="4032000" rev="624000"/>
            </a:camera>
            <a:lightRig rig="threePt" dir="t"/>
          </a:scene3d>
        </p:spPr>
      </p:pic>
      <p:pic>
        <p:nvPicPr>
          <p:cNvPr id="238" name="Picture 237"/>
          <p:cNvPicPr>
            <a:picLocks noChangeAspect="1"/>
          </p:cNvPicPr>
          <p:nvPr/>
        </p:nvPicPr>
        <p:blipFill rotWithShape="1">
          <a:blip r:embed="rId39">
            <a:extLst>
              <a:ext uri="{28A0092B-C50C-407E-A947-70E740481C1C}">
                <a14:useLocalDpi xmlns:a14="http://schemas.microsoft.com/office/drawing/2010/main" val="0"/>
              </a:ext>
            </a:extLst>
          </a:blip>
          <a:srcRect l="2097" t="69414" r="61218" b="1992"/>
          <a:stretch/>
        </p:blipFill>
        <p:spPr>
          <a:xfrm rot="258074">
            <a:off x="2843090" y="16964615"/>
            <a:ext cx="2020594" cy="1217014"/>
          </a:xfrm>
          <a:prstGeom prst="rect">
            <a:avLst/>
          </a:prstGeom>
          <a:scene3d>
            <a:camera prst="orthographicFront">
              <a:rot lat="804000" lon="4032000" rev="624000"/>
            </a:camera>
            <a:lightRig rig="threePt" dir="t"/>
          </a:scene3d>
        </p:spPr>
      </p:pic>
      <p:pic>
        <p:nvPicPr>
          <p:cNvPr id="240" name="Picture 2" descr="Image result for clipart time plo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0856">
            <a:off x="5632017" y="16946895"/>
            <a:ext cx="2377200" cy="1480798"/>
          </a:xfrm>
          <a:prstGeom prst="rect">
            <a:avLst/>
          </a:prstGeom>
          <a:noFill/>
          <a:scene3d>
            <a:camera prst="orthographicFront">
              <a:rot lat="21370203" lon="2940905" rev="231168"/>
            </a:camera>
            <a:lightRig rig="threePt" dir="t"/>
          </a:scene3d>
          <a:extLst>
            <a:ext uri="{909E8E84-426E-40DD-AFC4-6F175D3DCCD1}">
              <a14:hiddenFill xmlns:a14="http://schemas.microsoft.com/office/drawing/2010/main">
                <a:solidFill>
                  <a:srgbClr val="FFFFFF"/>
                </a:solidFill>
              </a14:hiddenFill>
            </a:ext>
          </a:extLst>
        </p:spPr>
      </p:pic>
      <p:pic>
        <p:nvPicPr>
          <p:cNvPr id="241" name="Picture 2" descr="Image result for clipart time plot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30856">
            <a:off x="6168739" y="16843919"/>
            <a:ext cx="2377200" cy="1480798"/>
          </a:xfrm>
          <a:prstGeom prst="rect">
            <a:avLst/>
          </a:prstGeom>
          <a:noFill/>
          <a:scene3d>
            <a:camera prst="orthographicFront">
              <a:rot lat="21370203" lon="2940905" rev="231168"/>
            </a:camera>
            <a:lightRig rig="threePt" dir="t"/>
          </a:scene3d>
          <a:extLst>
            <a:ext uri="{909E8E84-426E-40DD-AFC4-6F175D3DCCD1}">
              <a14:hiddenFill xmlns:a14="http://schemas.microsoft.com/office/drawing/2010/main">
                <a:solidFill>
                  <a:srgbClr val="FFFFFF"/>
                </a:solidFill>
              </a14:hiddenFill>
            </a:ext>
          </a:extLst>
        </p:spPr>
      </p:pic>
      <p:sp>
        <p:nvSpPr>
          <p:cNvPr id="228" name="Rectangle 227"/>
          <p:cNvSpPr/>
          <p:nvPr/>
        </p:nvSpPr>
        <p:spPr>
          <a:xfrm>
            <a:off x="3796967" y="16686301"/>
            <a:ext cx="2065053" cy="1858871"/>
          </a:xfrm>
          <a:prstGeom prst="rect">
            <a:avLst/>
          </a:prstGeom>
          <a:solidFill>
            <a:schemeClr val="bg1"/>
          </a:solidFill>
          <a:ln w="762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ysClr val="windowText" lastClr="000000"/>
                </a:solidFill>
              </a:ln>
              <a:noFill/>
            </a:endParaRPr>
          </a:p>
        </p:txBody>
      </p:sp>
      <p:sp>
        <p:nvSpPr>
          <p:cNvPr id="229" name="TextBox 228"/>
          <p:cNvSpPr txBox="1"/>
          <p:nvPr/>
        </p:nvSpPr>
        <p:spPr>
          <a:xfrm>
            <a:off x="3951919" y="17141836"/>
            <a:ext cx="1847230" cy="1023037"/>
          </a:xfrm>
          <a:prstGeom prst="rect">
            <a:avLst/>
          </a:prstGeom>
          <a:noFill/>
        </p:spPr>
        <p:txBody>
          <a:bodyPr wrap="square" rtlCol="0">
            <a:spAutoFit/>
          </a:bodyPr>
          <a:lstStyle/>
          <a:p>
            <a:r>
              <a:rPr lang="en-US" dirty="0" smtClean="0"/>
              <a:t>GEV</a:t>
            </a:r>
            <a:endParaRPr lang="en-US" dirty="0"/>
          </a:p>
        </p:txBody>
      </p:sp>
      <p:sp>
        <p:nvSpPr>
          <p:cNvPr id="242" name="TextBox 241"/>
          <p:cNvSpPr txBox="1"/>
          <p:nvPr/>
        </p:nvSpPr>
        <p:spPr>
          <a:xfrm>
            <a:off x="3806712" y="18588642"/>
            <a:ext cx="1976110" cy="584775"/>
          </a:xfrm>
          <a:prstGeom prst="rect">
            <a:avLst/>
          </a:prstGeom>
          <a:noFill/>
        </p:spPr>
        <p:txBody>
          <a:bodyPr wrap="square" rtlCol="0">
            <a:spAutoFit/>
          </a:bodyPr>
          <a:lstStyle/>
          <a:p>
            <a:pPr algn="ctr"/>
            <a:r>
              <a:rPr lang="en-US" sz="1600" dirty="0" smtClean="0"/>
              <a:t>Generalized Extreme Value Functions</a:t>
            </a:r>
            <a:endParaRPr lang="en-US" sz="1600" dirty="0"/>
          </a:p>
        </p:txBody>
      </p:sp>
      <p:cxnSp>
        <p:nvCxnSpPr>
          <p:cNvPr id="246" name="Straight Connector 245"/>
          <p:cNvCxnSpPr/>
          <p:nvPr/>
        </p:nvCxnSpPr>
        <p:spPr>
          <a:xfrm flipH="1" flipV="1">
            <a:off x="7824432" y="11620689"/>
            <a:ext cx="813712" cy="7602"/>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8636832" y="11610277"/>
            <a:ext cx="0" cy="5527519"/>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a:off x="8666856" y="11628291"/>
            <a:ext cx="1119032" cy="0"/>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8666856" y="17137796"/>
            <a:ext cx="392980" cy="0"/>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a:off x="6759118" y="15955090"/>
            <a:ext cx="1878710" cy="988"/>
          </a:xfrm>
          <a:prstGeom prst="straightConnector1">
            <a:avLst/>
          </a:prstGeom>
          <a:ln>
            <a:solidFill>
              <a:schemeClr val="tx1">
                <a:lumMod val="75000"/>
                <a:lumOff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8468</TotalTime>
  <Words>818</Words>
  <Application>Microsoft Office PowerPoint</Application>
  <PresentationFormat>Custom</PresentationFormat>
  <Paragraphs>113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91</cp:revision>
  <dcterms:created xsi:type="dcterms:W3CDTF">2017-06-02T16:06:25Z</dcterms:created>
  <dcterms:modified xsi:type="dcterms:W3CDTF">2017-11-15T22:02:21Z</dcterms:modified>
</cp:coreProperties>
</file>