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ppt/notesSlides/notesSlide2.xml" ContentType="application/vnd.openxmlformats-officedocument.presentationml.notesSlide+xml"/>
  <Override PartName="/ppt/comments/comment2.xml" ContentType="application/vnd.openxmlformats-officedocument.presentationml.comments+xml"/>
  <Override PartName="/ppt/notesSlides/notesSlide3.xml" ContentType="application/vnd.openxmlformats-officedocument.presentationml.notesSlide+xml"/>
  <Override PartName="/ppt/notesSlides/notesSlide4.xml" ContentType="application/vnd.openxmlformats-officedocument.presentationml.notesSlide+xml"/>
  <Override PartName="/ppt/comments/comment3.xml" ContentType="application/vnd.openxmlformats-officedocument.presentationml.comments+xml"/>
  <Override PartName="/ppt/notesSlides/notesSlide5.xml" ContentType="application/vnd.openxmlformats-officedocument.presentationml.notesSlide+xml"/>
  <Override PartName="/ppt/comments/comment4.xml" ContentType="application/vnd.openxmlformats-officedocument.presentationml.comment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omments/comment5.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3"/>
  </p:notesMasterIdLst>
  <p:sldIdLst>
    <p:sldId id="275" r:id="rId2"/>
    <p:sldId id="291" r:id="rId3"/>
    <p:sldId id="278" r:id="rId4"/>
    <p:sldId id="290" r:id="rId5"/>
    <p:sldId id="279" r:id="rId6"/>
    <p:sldId id="280" r:id="rId7"/>
    <p:sldId id="281" r:id="rId8"/>
    <p:sldId id="286" r:id="rId9"/>
    <p:sldId id="288" r:id="rId10"/>
    <p:sldId id="289" r:id="rId11"/>
    <p:sldId id="277"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dams, Emily C. (LARC-E3)[SSAI DEVELOP]" initials="AEC(D" lastIdx="9" clrIdx="0">
    <p:extLst>
      <p:ext uri="{19B8F6BF-5375-455C-9EA6-DF929625EA0E}">
        <p15:presenceInfo xmlns:p15="http://schemas.microsoft.com/office/powerpoint/2012/main" userId="S-1-5-21-330711430-3775241029-4075259233-641894" providerId="AD"/>
      </p:ext>
    </p:extLst>
  </p:cmAuthor>
  <p:cmAuthor id="2" name="Zimmerman, Stephen M. (LARC-E3)[SSAI DEVELOP]" initials="ZSM(D" lastIdx="2" clrIdx="1">
    <p:extLst>
      <p:ext uri="{19B8F6BF-5375-455C-9EA6-DF929625EA0E}">
        <p15:presenceInfo xmlns:p15="http://schemas.microsoft.com/office/powerpoint/2012/main" userId="S-1-5-21-330711430-3775241029-4075259233-653876" providerId="AD"/>
      </p:ext>
    </p:extLst>
  </p:cmAuthor>
  <p:cmAuthor id="3" name="peter hawman" initials="ph" lastIdx="3" clrIdx="2">
    <p:extLst>
      <p:ext uri="{19B8F6BF-5375-455C-9EA6-DF929625EA0E}">
        <p15:presenceInfo xmlns:p15="http://schemas.microsoft.com/office/powerpoint/2012/main" userId="52dc934910af067e" providerId="Windows Live"/>
      </p:ext>
    </p:extLst>
  </p:cmAuthor>
  <p:cmAuthor id="4" name="Orne, Tiffani N. (LARC-E3)[SSAI DEVELOP]" initials="OTN(D" lastIdx="5" clrIdx="3">
    <p:extLst>
      <p:ext uri="{19B8F6BF-5375-455C-9EA6-DF929625EA0E}">
        <p15:presenceInfo xmlns:p15="http://schemas.microsoft.com/office/powerpoint/2012/main" userId="S-1-5-21-330711430-3775241029-4075259233-55560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E9A149"/>
    <a:srgbClr val="333333"/>
    <a:srgbClr val="F4901A"/>
    <a:srgbClr val="FFFFF5"/>
    <a:srgbClr val="FFFFF3"/>
    <a:srgbClr val="DC7D0A"/>
    <a:srgbClr val="DE8E3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487" autoAdjust="0"/>
    <p:restoredTop sz="87962" autoAdjust="0"/>
  </p:normalViewPr>
  <p:slideViewPr>
    <p:cSldViewPr snapToGrid="0">
      <p:cViewPr varScale="1">
        <p:scale>
          <a:sx n="99" d="100"/>
          <a:sy n="99" d="100"/>
        </p:scale>
        <p:origin x="1320" y="102"/>
      </p:cViewPr>
      <p:guideLst>
        <p:guide orient="horz" pos="2160"/>
        <p:guide pos="2880"/>
      </p:guideLst>
    </p:cSldViewPr>
  </p:slideViewPr>
  <p:notesTextViewPr>
    <p:cViewPr>
      <p:scale>
        <a:sx n="100" d="100"/>
        <a:sy n="100" d="100"/>
      </p:scale>
      <p:origin x="0" y="0"/>
    </p:cViewPr>
  </p:notesTextViewPr>
  <p:notesViewPr>
    <p:cSldViewPr snapToGrid="0">
      <p:cViewPr varScale="1">
        <p:scale>
          <a:sx n="74" d="100"/>
          <a:sy n="74" d="100"/>
        </p:scale>
        <p:origin x="768" y="91"/>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comments/comment1.xml><?xml version="1.0" encoding="utf-8"?>
<p:cmLst xmlns:a="http://schemas.openxmlformats.org/drawingml/2006/main" xmlns:r="http://schemas.openxmlformats.org/officeDocument/2006/relationships" xmlns:p="http://schemas.openxmlformats.org/presentationml/2006/main">
  <p:cm authorId="3" dt="2015-07-08T19:39:13.844" idx="1">
    <p:pos x="3055" y="2122"/>
    <p:text>To keep the formatting consistent across projects, we’ve adopted the NASA standard for attributing materials, “Credit: XXX”</p:text>
    <p:extLst>
      <p:ext uri="{C676402C-5697-4E1C-873F-D02D1690AC5C}">
        <p15:threadingInfo xmlns:p15="http://schemas.microsoft.com/office/powerpoint/2012/main" timeZoneBias="240"/>
      </p:ext>
    </p:extLst>
  </p:cm>
  <p:cm authorId="3" dt="2015-07-08T19:39:27.622" idx="2">
    <p:pos x="223" y="3285"/>
    <p:text>Please use triangle bullets from template</p:text>
    <p:extLst>
      <p:ext uri="{C676402C-5697-4E1C-873F-D02D1690AC5C}">
        <p15:threadingInfo xmlns:p15="http://schemas.microsoft.com/office/powerpoint/2012/main" timeZoneBias="240"/>
      </p:ext>
    </p:extLst>
  </p:cm>
  <p:cm authorId="3" dt="2015-07-08T19:40:16.280" idx="3">
    <p:pos x="3074" y="4039"/>
    <p:text>Please include in the notes section the URL and type of license for all CC images in the presentation</p:text>
    <p:extLst mod="1">
      <p:ext uri="{C676402C-5697-4E1C-873F-D02D1690AC5C}">
        <p15:threadingInfo xmlns:p15="http://schemas.microsoft.com/office/powerpoint/2012/main" timeZoneBias="24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4" dt="2015-07-15T11:37:38.930" idx="1">
    <p:pos x="175" y="1170"/>
    <p:text>bullet style</p:text>
    <p:extLst>
      <p:ext uri="{C676402C-5697-4E1C-873F-D02D1690AC5C}">
        <p15:threadingInfo xmlns:p15="http://schemas.microsoft.com/office/powerpoint/2012/main" timeZoneBias="240"/>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4" dt="2015-07-15T11:39:23.756" idx="2">
    <p:pos x="3072" y="1750"/>
    <p:text>bullet style</p:text>
    <p:extLst>
      <p:ext uri="{C676402C-5697-4E1C-873F-D02D1690AC5C}">
        <p15:threadingInfo xmlns:p15="http://schemas.microsoft.com/office/powerpoint/2012/main" timeZoneBias="240"/>
      </p:ext>
    </p:extLst>
  </p:cm>
</p:cmLst>
</file>

<file path=ppt/comments/comment4.xml><?xml version="1.0" encoding="utf-8"?>
<p:cmLst xmlns:a="http://schemas.openxmlformats.org/drawingml/2006/main" xmlns:r="http://schemas.openxmlformats.org/officeDocument/2006/relationships" xmlns:p="http://schemas.openxmlformats.org/presentationml/2006/main">
  <p:cm authorId="4" dt="2015-07-15T11:40:09.660" idx="3">
    <p:pos x="2917" y="1952"/>
    <p:text>Mapper Plus</p:text>
    <p:extLst>
      <p:ext uri="{C676402C-5697-4E1C-873F-D02D1690AC5C}">
        <p15:threadingInfo xmlns:p15="http://schemas.microsoft.com/office/powerpoint/2012/main" timeZoneBias="240"/>
      </p:ext>
    </p:extLst>
  </p:cm>
</p:cmLst>
</file>

<file path=ppt/comments/comment5.xml><?xml version="1.0" encoding="utf-8"?>
<p:cmLst xmlns:a="http://schemas.openxmlformats.org/drawingml/2006/main" xmlns:r="http://schemas.openxmlformats.org/officeDocument/2006/relationships" xmlns:p="http://schemas.openxmlformats.org/presentationml/2006/main">
  <p:cm authorId="2" dt="2015-07-01T10:39:38.464" idx="1">
    <p:pos x="5422" y="1306"/>
    <p:text>Can we use the APNEP logo??</p:text>
    <p:extLst>
      <p:ext uri="{C676402C-5697-4E1C-873F-D02D1690AC5C}">
        <p15:threadingInfo xmlns:p15="http://schemas.microsoft.com/office/powerpoint/2012/main" timeZoneBias="240"/>
      </p:ext>
    </p:extLst>
  </p:cm>
  <p:cm authorId="2" dt="2015-07-01T10:41:42.543" idx="2">
    <p:pos x="5422" y="1402"/>
    <p:text>National Estuary Program (NEP) is a federal program established by the EPA, but APNEP is state...</p:text>
    <p:extLst>
      <p:ext uri="{C676402C-5697-4E1C-873F-D02D1690AC5C}">
        <p15:threadingInfo xmlns:p15="http://schemas.microsoft.com/office/powerpoint/2012/main" timeZoneBias="240">
          <p15:parentCm authorId="2" idx="1"/>
        </p15:threadingInfo>
      </p:ext>
    </p:extLst>
  </p:cm>
  <p:cm authorId="4" dt="2015-07-15T11:41:16.252" idx="4">
    <p:pos x="5422" y="1498"/>
    <p:text>please see poster comment</p:text>
    <p:extLst>
      <p:ext uri="{C676402C-5697-4E1C-873F-D02D1690AC5C}">
        <p15:threadingInfo xmlns:p15="http://schemas.microsoft.com/office/powerpoint/2012/main" timeZoneBias="240">
          <p15:parentCm authorId="2" idx="1"/>
        </p15:threadingInfo>
      </p:ext>
    </p:extLst>
  </p:cm>
  <p:cm authorId="4" dt="2015-07-15T11:41:24.660" idx="5">
    <p:pos x="1998" y="592"/>
    <p:text>This slide seems a bit top-heavy. Can everything move down a bit?</p:text>
    <p:extLst>
      <p:ext uri="{C676402C-5697-4E1C-873F-D02D1690AC5C}">
        <p15:threadingInfo xmlns:p15="http://schemas.microsoft.com/office/powerpoint/2012/main" timeZoneBias="24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8CB7D24-6C88-410E-ACB5-D95ED598E96E}" type="datetimeFigureOut">
              <a:rPr lang="en-US" smtClean="0"/>
              <a:t>7/15/2015</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FFCE636-EDCB-4E8F-A496-90D3D4BBB61E}" type="slidenum">
              <a:rPr lang="en-US" smtClean="0"/>
              <a:t>‹#›</a:t>
            </a:fld>
            <a:endParaRPr lang="en-US" dirty="0"/>
          </a:p>
        </p:txBody>
      </p:sp>
    </p:spTree>
    <p:extLst>
      <p:ext uri="{BB962C8B-B14F-4D97-AF65-F5344CB8AC3E}">
        <p14:creationId xmlns:p14="http://schemas.microsoft.com/office/powerpoint/2010/main" val="24078862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Wetlands are an important</a:t>
            </a:r>
            <a:r>
              <a:rPr lang="en-US" baseline="0" dirty="0" smtClean="0"/>
              <a:t> buffer between terrestrial and aquatic ecosystems, they are simply regions of land that are frequently inundated with water (much like Norfolk, VA). Wetlands can filter toxic heavy metals introduced by certain industries and also high concentrations of excess nutrients introduced by agriculture from runoff. High primary productivity in wetlands removes excess nutrients by absorption for growth; toxic heavy metals are filtered from the water by a process called phytoremediation, where the plant uptakes the metal and stores it throughout the biomass of the plant (depending on the plant will decide where the metal will be stored within the plant). </a:t>
            </a:r>
            <a:r>
              <a:rPr lang="en-US" dirty="0" smtClean="0"/>
              <a:t>Dense vegetation</a:t>
            </a:r>
            <a:r>
              <a:rPr lang="en-US" baseline="0" dirty="0" smtClean="0"/>
              <a:t> root structures allows for trapping of sediment and consequently mitigates shoreline erosion. Vegetation also dampens tidal/wave energy from the tides, storms, hurricanes.</a:t>
            </a:r>
          </a:p>
          <a:p>
            <a:endParaRPr lang="en-US" baseline="0" dirty="0" smtClean="0"/>
          </a:p>
          <a:p>
            <a:r>
              <a:rPr lang="en-US" dirty="0" smtClean="0"/>
              <a:t>Wetland</a:t>
            </a:r>
            <a:r>
              <a:rPr lang="en-US" baseline="0" dirty="0" smtClean="0"/>
              <a:t>s provide nursery for many juvenile fish species by providing shelter among the aquatic/subaquatic vegetation from larger predatory fish. Having these areas of refuge increases the chance of survival to adulthood and is major part in sustaining healthy populations of adult fish species. Healthy fish populations is crucial for commercial fisherman which is a large part of the economy and culture in the Albemarle-Pamlico sounds.</a:t>
            </a:r>
          </a:p>
          <a:p>
            <a:endParaRPr lang="en-US" baseline="0" dirty="0" smtClean="0"/>
          </a:p>
          <a:p>
            <a:r>
              <a:rPr lang="en-US" baseline="0" dirty="0" smtClean="0"/>
              <a:t>These ecosystems also offer recreation for humans, things like kayaking/canoeing, recreational fishing, nature photography, and conservation enthusiasts. </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2</a:t>
            </a:fld>
            <a:endParaRPr lang="en-US" dirty="0"/>
          </a:p>
        </p:txBody>
      </p:sp>
    </p:spTree>
    <p:extLst>
      <p:ext uri="{BB962C8B-B14F-4D97-AF65-F5344CB8AC3E}">
        <p14:creationId xmlns:p14="http://schemas.microsoft.com/office/powerpoint/2010/main" val="6842310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Albemarle-Pamlico</a:t>
            </a:r>
            <a:r>
              <a:rPr lang="en-US" baseline="0" dirty="0" smtClean="0"/>
              <a:t> Watershed:</a:t>
            </a:r>
          </a:p>
          <a:p>
            <a:pPr marL="171450" indent="-171450">
              <a:buFont typeface="Arial" panose="020B0604020202020204" pitchFamily="34" charset="0"/>
              <a:buChar char="•"/>
            </a:pPr>
            <a:r>
              <a:rPr lang="en-US" baseline="0" dirty="0" smtClean="0"/>
              <a:t>Second largest estuary system in the United States</a:t>
            </a:r>
          </a:p>
          <a:p>
            <a:pPr marL="171450" indent="-171450">
              <a:buFont typeface="Arial" panose="020B0604020202020204" pitchFamily="34" charset="0"/>
              <a:buChar char="•"/>
            </a:pPr>
            <a:r>
              <a:rPr lang="en-US" baseline="0" dirty="0" smtClean="0">
                <a:sym typeface="Wingdings" panose="05000000000000000000" pitchFamily="2" charset="2"/>
              </a:rPr>
              <a:t>Water from 43 North Carolina and 38 Virginia counties drains into the A-P watershed</a:t>
            </a:r>
          </a:p>
          <a:p>
            <a:pPr marL="171450" indent="-171450">
              <a:buFont typeface="Arial" panose="020B0604020202020204" pitchFamily="34" charset="0"/>
              <a:buChar char="•"/>
            </a:pPr>
            <a:r>
              <a:rPr lang="en-US" baseline="0" dirty="0" smtClean="0">
                <a:sym typeface="Wingdings" panose="05000000000000000000" pitchFamily="2" charset="2"/>
              </a:rPr>
              <a:t>There are 6 major river basins that drain water from these counties into the A-P watershed  Chowan, Roanoke, Tar-Pamlico, Neuse, Pasquotank, and White Oak</a:t>
            </a:r>
          </a:p>
          <a:p>
            <a:pPr marL="171450" indent="-171450">
              <a:buFont typeface="Arial" panose="020B0604020202020204" pitchFamily="34" charset="0"/>
              <a:buChar char="•"/>
            </a:pPr>
            <a:r>
              <a:rPr lang="en-US" baseline="0" dirty="0" smtClean="0">
                <a:sym typeface="Wingdings" panose="05000000000000000000" pitchFamily="2" charset="2"/>
              </a:rPr>
              <a:t>Drainage from the NC/VA counties and the major river basins all end up in one of the 8 major sounds in this region  Albemarle, Pamlico, Back, Bogue, Core, Croatan, Currituck, and Roanoke</a:t>
            </a:r>
          </a:p>
          <a:p>
            <a:pPr marL="0" indent="0">
              <a:buFont typeface="Arial" panose="020B0604020202020204" pitchFamily="34" charset="0"/>
              <a:buNone/>
            </a:pPr>
            <a:endParaRPr lang="en-US" baseline="0" dirty="0" smtClean="0">
              <a:sym typeface="Wingdings" panose="05000000000000000000" pitchFamily="2" charset="2"/>
            </a:endParaRPr>
          </a:p>
          <a:p>
            <a:pPr marL="0" indent="0">
              <a:buFont typeface="Arial" panose="020B0604020202020204" pitchFamily="34" charset="0"/>
              <a:buNone/>
            </a:pPr>
            <a:r>
              <a:rPr lang="en-US" baseline="0" dirty="0" smtClean="0">
                <a:sym typeface="Wingdings" panose="05000000000000000000" pitchFamily="2" charset="2"/>
              </a:rPr>
              <a:t>National Estuary Program (NEP):</a:t>
            </a:r>
          </a:p>
          <a:p>
            <a:pPr marL="171450" indent="-171450">
              <a:buFont typeface="Arial" panose="020B0604020202020204" pitchFamily="34" charset="0"/>
              <a:buChar char="•"/>
            </a:pPr>
            <a:r>
              <a:rPr lang="en-US" baseline="0" dirty="0" smtClean="0">
                <a:sym typeface="Wingdings" panose="05000000000000000000" pitchFamily="2" charset="2"/>
              </a:rPr>
              <a:t> Deemed an “estuary of national significance” in 1987 among the first 28 National Estuary Programs (NEP) established by the U.S. Environmental Protection Agency (EPA) through amendments of the federal Clean Water Act (CWA).</a:t>
            </a:r>
          </a:p>
          <a:p>
            <a:pPr marL="171450" indent="-171450">
              <a:buFont typeface="Arial" panose="020B0604020202020204" pitchFamily="34" charset="0"/>
              <a:buChar char="•"/>
            </a:pPr>
            <a:endParaRPr lang="en-US" baseline="0" dirty="0" smtClean="0">
              <a:sym typeface="Wingdings" panose="05000000000000000000" pitchFamily="2" charset="2"/>
            </a:endParaRPr>
          </a:p>
          <a:p>
            <a:pPr marL="0" indent="0">
              <a:buFont typeface="Arial" panose="020B0604020202020204" pitchFamily="34" charset="0"/>
              <a:buNone/>
            </a:pPr>
            <a:r>
              <a:rPr lang="en-US" baseline="0" dirty="0" smtClean="0">
                <a:sym typeface="Wingdings" panose="05000000000000000000" pitchFamily="2" charset="2"/>
              </a:rPr>
              <a:t>Study Period:</a:t>
            </a:r>
          </a:p>
          <a:p>
            <a:pPr marL="171450" indent="-171450">
              <a:buFont typeface="Arial" panose="020B0604020202020204" pitchFamily="34" charset="0"/>
              <a:buChar char="•"/>
            </a:pPr>
            <a:r>
              <a:rPr lang="en-US" baseline="0" dirty="0" smtClean="0">
                <a:sym typeface="Wingdings" panose="05000000000000000000" pitchFamily="2" charset="2"/>
              </a:rPr>
              <a:t>2000-2015  We decided on this period simply because of time constraint.</a:t>
            </a:r>
          </a:p>
        </p:txBody>
      </p:sp>
      <p:sp>
        <p:nvSpPr>
          <p:cNvPr id="4" name="Slide Number Placeholder 3"/>
          <p:cNvSpPr>
            <a:spLocks noGrp="1"/>
          </p:cNvSpPr>
          <p:nvPr>
            <p:ph type="sldNum" sz="quarter" idx="10"/>
          </p:nvPr>
        </p:nvSpPr>
        <p:spPr/>
        <p:txBody>
          <a:bodyPr/>
          <a:lstStyle/>
          <a:p>
            <a:fld id="{DFFCE636-EDCB-4E8F-A496-90D3D4BBB61E}" type="slidenum">
              <a:rPr lang="en-US" smtClean="0"/>
              <a:t>3</a:t>
            </a:fld>
            <a:endParaRPr lang="en-US" dirty="0"/>
          </a:p>
        </p:txBody>
      </p:sp>
    </p:spTree>
    <p:extLst>
      <p:ext uri="{BB962C8B-B14F-4D97-AF65-F5344CB8AC3E}">
        <p14:creationId xmlns:p14="http://schemas.microsoft.com/office/powerpoint/2010/main" val="32502556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Top right and bottom</a:t>
            </a:r>
            <a:r>
              <a:rPr lang="en-US" baseline="0" dirty="0" smtClean="0"/>
              <a:t> left photos were taken at Merchant’s Millpond State Park in North Carolina,  just southwest of the Great Dismal Swamp.</a:t>
            </a:r>
          </a:p>
          <a:p>
            <a:endParaRPr lang="en-US" baseline="0" dirty="0" smtClean="0"/>
          </a:p>
          <a:p>
            <a:r>
              <a:rPr lang="en-US" baseline="0" dirty="0" smtClean="0"/>
              <a:t>Bottom right photo is a marsh, vegetation seen is </a:t>
            </a:r>
            <a:r>
              <a:rPr lang="en-US" i="1" baseline="0" dirty="0" err="1" smtClean="0"/>
              <a:t>Spartina</a:t>
            </a:r>
            <a:r>
              <a:rPr lang="en-US" i="1" baseline="0" dirty="0" smtClean="0"/>
              <a:t> </a:t>
            </a:r>
            <a:r>
              <a:rPr lang="en-US" i="1" baseline="0" dirty="0" err="1" smtClean="0"/>
              <a:t>alterniflora</a:t>
            </a:r>
            <a:r>
              <a:rPr lang="en-US" i="0" baseline="0" dirty="0" smtClean="0"/>
              <a:t> (cordgrass).</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4</a:t>
            </a:fld>
            <a:endParaRPr lang="en-US" dirty="0"/>
          </a:p>
        </p:txBody>
      </p:sp>
    </p:spTree>
    <p:extLst>
      <p:ext uri="{BB962C8B-B14F-4D97-AF65-F5344CB8AC3E}">
        <p14:creationId xmlns:p14="http://schemas.microsoft.com/office/powerpoint/2010/main" val="1848205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Wetland</a:t>
            </a:r>
            <a:r>
              <a:rPr lang="en-US" baseline="0" dirty="0" smtClean="0"/>
              <a:t> degradation is a major concern because of all the services these ecosystems provide not only for the general health of the wetland ecosystem itself but other surrounding ecosystems, and also for the economic services provided for humans.</a:t>
            </a:r>
          </a:p>
          <a:p>
            <a:endParaRPr lang="en-US" baseline="0" dirty="0" smtClean="0"/>
          </a:p>
          <a:p>
            <a:r>
              <a:rPr lang="en-US" baseline="0" dirty="0" smtClean="0"/>
              <a:t>Local ecosystems:</a:t>
            </a:r>
          </a:p>
          <a:p>
            <a:pPr marL="171450" indent="-171450">
              <a:buFont typeface="Arial" panose="020B0604020202020204" pitchFamily="34" charset="0"/>
              <a:buChar char="•"/>
            </a:pPr>
            <a:r>
              <a:rPr lang="en-US" baseline="0" dirty="0" smtClean="0"/>
              <a:t>Wetlands are good at filtering excess nutrient and toxic heavy metals</a:t>
            </a:r>
          </a:p>
          <a:p>
            <a:pPr marL="171450" indent="-171450">
              <a:buFont typeface="Arial" panose="020B0604020202020204" pitchFamily="34" charset="0"/>
              <a:buChar char="•"/>
            </a:pPr>
            <a:r>
              <a:rPr lang="en-US" baseline="0" dirty="0" smtClean="0"/>
              <a:t>Wetlands provide nursery for many juvenile fish species</a:t>
            </a:r>
          </a:p>
          <a:p>
            <a:pPr marL="171450" indent="-171450">
              <a:buFont typeface="Arial" panose="020B0604020202020204" pitchFamily="34" charset="0"/>
              <a:buChar char="•"/>
            </a:pPr>
            <a:r>
              <a:rPr lang="en-US" baseline="0" dirty="0" smtClean="0"/>
              <a:t>Wetlands have high primary productivity and effectively sequester CO</a:t>
            </a:r>
            <a:r>
              <a:rPr lang="en-US" baseline="-25000" dirty="0" smtClean="0"/>
              <a:t>2</a:t>
            </a:r>
            <a:r>
              <a:rPr lang="en-US" baseline="0" dirty="0" smtClean="0"/>
              <a:t> in the form of plant biomass</a:t>
            </a:r>
          </a:p>
          <a:p>
            <a:pPr marL="171450" indent="-171450">
              <a:buFont typeface="Arial" panose="020B0604020202020204" pitchFamily="34" charset="0"/>
              <a:buChar char="•"/>
            </a:pPr>
            <a:endParaRPr lang="en-US" baseline="0" dirty="0" smtClean="0"/>
          </a:p>
          <a:p>
            <a:pPr marL="0" indent="0">
              <a:buFont typeface="Arial" panose="020B0604020202020204" pitchFamily="34" charset="0"/>
              <a:buNone/>
            </a:pPr>
            <a:r>
              <a:rPr lang="en-US" baseline="0" dirty="0" smtClean="0"/>
              <a:t>Local and regional economies:</a:t>
            </a:r>
          </a:p>
          <a:p>
            <a:pPr marL="171450" indent="-171450">
              <a:buFont typeface="Arial" panose="020B0604020202020204" pitchFamily="34" charset="0"/>
              <a:buChar char="•"/>
            </a:pPr>
            <a:r>
              <a:rPr lang="en-US" baseline="0" dirty="0" smtClean="0"/>
              <a:t>Because many juvenile fish species rely on wetlands for nursery the local fishing industry success is dependent on healthy wetlands to nurse juvenile fish species and sustain adult fish populations</a:t>
            </a:r>
          </a:p>
          <a:p>
            <a:pPr marL="171450" indent="-171450">
              <a:buFont typeface="Arial" panose="020B0604020202020204" pitchFamily="34" charset="0"/>
              <a:buChar char="•"/>
            </a:pPr>
            <a:r>
              <a:rPr lang="en-US" baseline="0" dirty="0" smtClean="0"/>
              <a:t>Eco-tourism and recreation is a major economic opportunity in this region and would likely diminish with loss of healthy wetlands</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5</a:t>
            </a:fld>
            <a:endParaRPr lang="en-US" dirty="0"/>
          </a:p>
        </p:txBody>
      </p:sp>
    </p:spTree>
    <p:extLst>
      <p:ext uri="{BB962C8B-B14F-4D97-AF65-F5344CB8AC3E}">
        <p14:creationId xmlns:p14="http://schemas.microsoft.com/office/powerpoint/2010/main" val="14370738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We determined the extent of the shoreline by applying a Normalized Difference Water Index (NDWI) that tracks the changes in water extent over the years of our study period.</a:t>
            </a:r>
          </a:p>
          <a:p>
            <a:endParaRPr lang="en-US" baseline="0" dirty="0" smtClean="0"/>
          </a:p>
          <a:p>
            <a:r>
              <a:rPr lang="en-US" baseline="0" dirty="0" smtClean="0"/>
              <a:t>We also assessed the relative health of wetlands by applying a [specific wetland health index TBD] that determines the carotenoid/chlorophyll-a ratio, a good indicator of healthy vegetation.</a:t>
            </a:r>
          </a:p>
          <a:p>
            <a:endParaRPr lang="en-US" baseline="0" dirty="0" smtClean="0"/>
          </a:p>
          <a:p>
            <a:r>
              <a:rPr lang="en-US" baseline="0" dirty="0" smtClean="0"/>
              <a:t>As a means to validate our indices we conducted case studies at specific sites of interest that represent where either wetland health has degraded due to natural disturbances (</a:t>
            </a:r>
            <a:r>
              <a:rPr lang="en-US" baseline="0" dirty="0" err="1" smtClean="0"/>
              <a:t>ie</a:t>
            </a:r>
            <a:r>
              <a:rPr lang="en-US" baseline="0" dirty="0" smtClean="0"/>
              <a:t>. Sea level rise), or from anthropogenic causes such as intentional wetland draining for urban development or conversion to agriculture.</a:t>
            </a:r>
          </a:p>
          <a:p>
            <a:endParaRPr lang="en-US" baseline="0" dirty="0" smtClean="0"/>
          </a:p>
          <a:p>
            <a:r>
              <a:rPr lang="en-US" baseline="0" smtClean="0"/>
              <a:t>****Something </a:t>
            </a:r>
            <a:r>
              <a:rPr lang="en-US" baseline="0" dirty="0" smtClean="0"/>
              <a:t>about C-CAP****</a:t>
            </a:r>
          </a:p>
        </p:txBody>
      </p:sp>
      <p:sp>
        <p:nvSpPr>
          <p:cNvPr id="4" name="Slide Number Placeholder 3"/>
          <p:cNvSpPr>
            <a:spLocks noGrp="1"/>
          </p:cNvSpPr>
          <p:nvPr>
            <p:ph type="sldNum" sz="quarter" idx="10"/>
          </p:nvPr>
        </p:nvSpPr>
        <p:spPr/>
        <p:txBody>
          <a:bodyPr/>
          <a:lstStyle/>
          <a:p>
            <a:fld id="{DFFCE636-EDCB-4E8F-A496-90D3D4BBB61E}" type="slidenum">
              <a:rPr lang="en-US" smtClean="0"/>
              <a:t>6</a:t>
            </a:fld>
            <a:endParaRPr lang="en-US" dirty="0"/>
          </a:p>
        </p:txBody>
      </p:sp>
    </p:spTree>
    <p:extLst>
      <p:ext uri="{BB962C8B-B14F-4D97-AF65-F5344CB8AC3E}">
        <p14:creationId xmlns:p14="http://schemas.microsoft.com/office/powerpoint/2010/main" val="40438977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A python script was built that unzips the images and separates them by year</a:t>
            </a:r>
          </a:p>
          <a:p>
            <a:r>
              <a:rPr lang="en-US" baseline="0" dirty="0" smtClean="0"/>
              <a:t>	important that in the original image file the year is specified correctly – for example we used an image from December 28</a:t>
            </a:r>
            <a:r>
              <a:rPr lang="en-US" baseline="30000" dirty="0" smtClean="0"/>
              <a:t>th</a:t>
            </a:r>
            <a:r>
              <a:rPr lang="en-US" baseline="0" dirty="0" smtClean="0"/>
              <a:t>, 2002 as the winter 2003 image and we needed to change the initial tar.gz file path to have a 2003 in it so the image would not be thrown in with the 2002 images.</a:t>
            </a:r>
          </a:p>
          <a:p>
            <a:endParaRPr lang="en-US" baseline="0" dirty="0" smtClean="0"/>
          </a:p>
          <a:p>
            <a:r>
              <a:rPr lang="en-US" baseline="0" dirty="0" smtClean="0"/>
              <a:t>Top-of-atmosphere reflectance was calculated for each image using the dnppy module</a:t>
            </a:r>
          </a:p>
          <a:p>
            <a:endParaRPr lang="en-US" baseline="0" dirty="0" smtClean="0"/>
          </a:p>
        </p:txBody>
      </p:sp>
      <p:sp>
        <p:nvSpPr>
          <p:cNvPr id="4" name="Slide Number Placeholder 3"/>
          <p:cNvSpPr>
            <a:spLocks noGrp="1"/>
          </p:cNvSpPr>
          <p:nvPr>
            <p:ph type="sldNum" sz="quarter" idx="10"/>
          </p:nvPr>
        </p:nvSpPr>
        <p:spPr/>
        <p:txBody>
          <a:bodyPr/>
          <a:lstStyle/>
          <a:p>
            <a:fld id="{DFFCE636-EDCB-4E8F-A496-90D3D4BBB61E}" type="slidenum">
              <a:rPr lang="en-US" smtClean="0"/>
              <a:t>8</a:t>
            </a:fld>
            <a:endParaRPr lang="en-US" dirty="0"/>
          </a:p>
        </p:txBody>
      </p:sp>
    </p:spTree>
    <p:extLst>
      <p:ext uri="{BB962C8B-B14F-4D97-AF65-F5344CB8AC3E}">
        <p14:creationId xmlns:p14="http://schemas.microsoft.com/office/powerpoint/2010/main" val="34102505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A python script was built that unzips the images and separates them by year</a:t>
            </a:r>
          </a:p>
          <a:p>
            <a:r>
              <a:rPr lang="en-US" baseline="0" dirty="0" smtClean="0"/>
              <a:t>	important that in the original image file the year is specified correctly – for example we used an image from December 28</a:t>
            </a:r>
            <a:r>
              <a:rPr lang="en-US" baseline="30000" dirty="0" smtClean="0"/>
              <a:t>th</a:t>
            </a:r>
            <a:r>
              <a:rPr lang="en-US" baseline="0" dirty="0" smtClean="0"/>
              <a:t>, 2002 as the winter 2003 image and we needed to change the initial tar.gz file path to have a 2003 in it so the image would not be thrown in with the 2002 images.</a:t>
            </a:r>
          </a:p>
          <a:p>
            <a:endParaRPr lang="en-US" baseline="0" dirty="0" smtClean="0"/>
          </a:p>
          <a:p>
            <a:r>
              <a:rPr lang="en-US" baseline="0" dirty="0" smtClean="0"/>
              <a:t>Top-of-atmosphere reflectance was calculated for each image using the dnppy module</a:t>
            </a:r>
          </a:p>
          <a:p>
            <a:endParaRPr lang="en-US" baseline="0" dirty="0" smtClean="0"/>
          </a:p>
        </p:txBody>
      </p:sp>
      <p:sp>
        <p:nvSpPr>
          <p:cNvPr id="4" name="Slide Number Placeholder 3"/>
          <p:cNvSpPr>
            <a:spLocks noGrp="1"/>
          </p:cNvSpPr>
          <p:nvPr>
            <p:ph type="sldNum" sz="quarter" idx="10"/>
          </p:nvPr>
        </p:nvSpPr>
        <p:spPr/>
        <p:txBody>
          <a:bodyPr/>
          <a:lstStyle/>
          <a:p>
            <a:fld id="{DFFCE636-EDCB-4E8F-A496-90D3D4BBB61E}" type="slidenum">
              <a:rPr lang="en-US" smtClean="0"/>
              <a:t>9</a:t>
            </a:fld>
            <a:endParaRPr lang="en-US" dirty="0"/>
          </a:p>
        </p:txBody>
      </p:sp>
    </p:spTree>
    <p:extLst>
      <p:ext uri="{BB962C8B-B14F-4D97-AF65-F5344CB8AC3E}">
        <p14:creationId xmlns:p14="http://schemas.microsoft.com/office/powerpoint/2010/main" val="28499209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A python script was built that unzips the images and separates them by year</a:t>
            </a:r>
          </a:p>
          <a:p>
            <a:r>
              <a:rPr lang="en-US" baseline="0" dirty="0" smtClean="0"/>
              <a:t>	important that in the original image file the year is specified correctly – for example we used an image from December 28</a:t>
            </a:r>
            <a:r>
              <a:rPr lang="en-US" baseline="30000" dirty="0" smtClean="0"/>
              <a:t>th</a:t>
            </a:r>
            <a:r>
              <a:rPr lang="en-US" baseline="0" dirty="0" smtClean="0"/>
              <a:t>, 2002 as the winter 2003 image and we needed to change the initial tar.gz file path to have a 2003 in it so the image would not be thrown in with the 2002 images.</a:t>
            </a:r>
          </a:p>
          <a:p>
            <a:endParaRPr lang="en-US" baseline="0" dirty="0" smtClean="0"/>
          </a:p>
          <a:p>
            <a:r>
              <a:rPr lang="en-US" baseline="0" dirty="0" smtClean="0"/>
              <a:t>Top-of-atmosphere reflectance was calculated for each image using the dnppy module</a:t>
            </a:r>
          </a:p>
          <a:p>
            <a:endParaRPr lang="en-US" baseline="0" dirty="0" smtClean="0"/>
          </a:p>
        </p:txBody>
      </p:sp>
      <p:sp>
        <p:nvSpPr>
          <p:cNvPr id="4" name="Slide Number Placeholder 3"/>
          <p:cNvSpPr>
            <a:spLocks noGrp="1"/>
          </p:cNvSpPr>
          <p:nvPr>
            <p:ph type="sldNum" sz="quarter" idx="10"/>
          </p:nvPr>
        </p:nvSpPr>
        <p:spPr/>
        <p:txBody>
          <a:bodyPr/>
          <a:lstStyle/>
          <a:p>
            <a:fld id="{DFFCE636-EDCB-4E8F-A496-90D3D4BBB61E}" type="slidenum">
              <a:rPr lang="en-US" smtClean="0"/>
              <a:t>10</a:t>
            </a:fld>
            <a:endParaRPr lang="en-US" dirty="0"/>
          </a:p>
        </p:txBody>
      </p:sp>
    </p:spTree>
    <p:extLst>
      <p:ext uri="{BB962C8B-B14F-4D97-AF65-F5344CB8AC3E}">
        <p14:creationId xmlns:p14="http://schemas.microsoft.com/office/powerpoint/2010/main" val="354798786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5" name="bottom grey"/>
          <p:cNvSpPr/>
          <p:nvPr userDrawn="1"/>
        </p:nvSpPr>
        <p:spPr>
          <a:xfrm>
            <a:off x="0" y="6784848"/>
            <a:ext cx="9144000" cy="7315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app area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63096" y="5467376"/>
            <a:ext cx="1010529" cy="1010529"/>
          </a:xfrm>
          <a:prstGeom prst="rect">
            <a:avLst/>
          </a:prstGeom>
        </p:spPr>
      </p:pic>
      <p:sp>
        <p:nvSpPr>
          <p:cNvPr id="23" name="author 6"/>
          <p:cNvSpPr>
            <a:spLocks noGrp="1"/>
          </p:cNvSpPr>
          <p:nvPr>
            <p:ph type="body" sz="quarter" idx="16" hasCustomPrompt="1"/>
          </p:nvPr>
        </p:nvSpPr>
        <p:spPr>
          <a:xfrm>
            <a:off x="5660136" y="6153912"/>
            <a:ext cx="3182112" cy="369332"/>
          </a:xfrm>
        </p:spPr>
        <p:txBody>
          <a:bodyPr>
            <a:normAutofit/>
          </a:bodyPr>
          <a:lstStyle>
            <a:lvl1pPr marL="0" indent="0" algn="r">
              <a:buNone/>
              <a:defRPr sz="1800">
                <a:solidFill>
                  <a:schemeClr val="bg2">
                    <a:lumMod val="65000"/>
                  </a:schemeClr>
                </a:solidFill>
              </a:defRPr>
            </a:lvl1pPr>
          </a:lstStyle>
          <a:p>
            <a:pPr lvl="0"/>
            <a:r>
              <a:rPr lang="en-US" dirty="0" smtClean="0"/>
              <a:t>Author</a:t>
            </a:r>
            <a:endParaRPr lang="en-US" dirty="0"/>
          </a:p>
        </p:txBody>
      </p:sp>
      <p:sp>
        <p:nvSpPr>
          <p:cNvPr id="22" name="author 5"/>
          <p:cNvSpPr>
            <a:spLocks noGrp="1"/>
          </p:cNvSpPr>
          <p:nvPr>
            <p:ph type="body" sz="quarter" idx="15" hasCustomPrompt="1"/>
          </p:nvPr>
        </p:nvSpPr>
        <p:spPr>
          <a:xfrm>
            <a:off x="5660136" y="5751576"/>
            <a:ext cx="3182112" cy="369332"/>
          </a:xfrm>
        </p:spPr>
        <p:txBody>
          <a:bodyPr>
            <a:normAutofit/>
          </a:bodyPr>
          <a:lstStyle>
            <a:lvl1pPr marL="0" indent="0" algn="r">
              <a:buNone/>
              <a:defRPr sz="1800">
                <a:solidFill>
                  <a:schemeClr val="bg2">
                    <a:lumMod val="65000"/>
                  </a:schemeClr>
                </a:solidFill>
              </a:defRPr>
            </a:lvl1pPr>
          </a:lstStyle>
          <a:p>
            <a:pPr lvl="0"/>
            <a:r>
              <a:rPr lang="en-US" dirty="0" smtClean="0"/>
              <a:t>Author</a:t>
            </a:r>
            <a:endParaRPr lang="en-US" dirty="0"/>
          </a:p>
        </p:txBody>
      </p:sp>
      <p:sp>
        <p:nvSpPr>
          <p:cNvPr id="21" name="author 4"/>
          <p:cNvSpPr>
            <a:spLocks noGrp="1"/>
          </p:cNvSpPr>
          <p:nvPr>
            <p:ph type="body" sz="quarter" idx="14" hasCustomPrompt="1"/>
          </p:nvPr>
        </p:nvSpPr>
        <p:spPr>
          <a:xfrm>
            <a:off x="5663184" y="5358384"/>
            <a:ext cx="3182112" cy="369332"/>
          </a:xfrm>
        </p:spPr>
        <p:txBody>
          <a:bodyPr>
            <a:normAutofit/>
          </a:bodyPr>
          <a:lstStyle>
            <a:lvl1pPr marL="0" indent="0" algn="r">
              <a:buNone/>
              <a:defRPr sz="1800">
                <a:solidFill>
                  <a:schemeClr val="bg2">
                    <a:lumMod val="65000"/>
                  </a:schemeClr>
                </a:solidFill>
              </a:defRPr>
            </a:lvl1pPr>
          </a:lstStyle>
          <a:p>
            <a:pPr lvl="0"/>
            <a:r>
              <a:rPr lang="en-US" dirty="0" smtClean="0"/>
              <a:t>Author</a:t>
            </a:r>
            <a:endParaRPr lang="en-US" dirty="0"/>
          </a:p>
        </p:txBody>
      </p:sp>
      <p:sp>
        <p:nvSpPr>
          <p:cNvPr id="20" name="author 3"/>
          <p:cNvSpPr>
            <a:spLocks noGrp="1"/>
          </p:cNvSpPr>
          <p:nvPr>
            <p:ph type="body" sz="quarter" idx="13" hasCustomPrompt="1"/>
          </p:nvPr>
        </p:nvSpPr>
        <p:spPr>
          <a:xfrm>
            <a:off x="2249424" y="6153912"/>
            <a:ext cx="3182112" cy="369332"/>
          </a:xfrm>
        </p:spPr>
        <p:txBody>
          <a:bodyPr>
            <a:normAutofit/>
          </a:bodyPr>
          <a:lstStyle>
            <a:lvl1pPr marL="0" indent="0" algn="r">
              <a:buNone/>
              <a:defRPr sz="1800">
                <a:solidFill>
                  <a:schemeClr val="bg2">
                    <a:lumMod val="65000"/>
                  </a:schemeClr>
                </a:solidFill>
              </a:defRPr>
            </a:lvl1pPr>
          </a:lstStyle>
          <a:p>
            <a:pPr lvl="0"/>
            <a:r>
              <a:rPr lang="en-US" dirty="0" smtClean="0"/>
              <a:t>Author</a:t>
            </a:r>
            <a:endParaRPr lang="en-US" dirty="0"/>
          </a:p>
        </p:txBody>
      </p:sp>
      <p:sp>
        <p:nvSpPr>
          <p:cNvPr id="19" name="author 2"/>
          <p:cNvSpPr>
            <a:spLocks noGrp="1"/>
          </p:cNvSpPr>
          <p:nvPr>
            <p:ph type="body" sz="quarter" idx="12" hasCustomPrompt="1"/>
          </p:nvPr>
        </p:nvSpPr>
        <p:spPr>
          <a:xfrm>
            <a:off x="2249424" y="5751576"/>
            <a:ext cx="3182112" cy="369332"/>
          </a:xfrm>
        </p:spPr>
        <p:txBody>
          <a:bodyPr>
            <a:normAutofit/>
          </a:bodyPr>
          <a:lstStyle>
            <a:lvl1pPr marL="0" indent="0" algn="r">
              <a:buNone/>
              <a:defRPr sz="1800">
                <a:solidFill>
                  <a:schemeClr val="bg2">
                    <a:lumMod val="65000"/>
                  </a:schemeClr>
                </a:solidFill>
              </a:defRPr>
            </a:lvl1pPr>
          </a:lstStyle>
          <a:p>
            <a:pPr lvl="0"/>
            <a:r>
              <a:rPr lang="en-US" dirty="0" smtClean="0"/>
              <a:t>Author</a:t>
            </a:r>
            <a:endParaRPr lang="en-US" dirty="0"/>
          </a:p>
        </p:txBody>
      </p:sp>
      <p:sp>
        <p:nvSpPr>
          <p:cNvPr id="17" name="author project lead"/>
          <p:cNvSpPr>
            <a:spLocks noGrp="1"/>
          </p:cNvSpPr>
          <p:nvPr>
            <p:ph type="body" sz="quarter" idx="11" hasCustomPrompt="1"/>
          </p:nvPr>
        </p:nvSpPr>
        <p:spPr>
          <a:xfrm>
            <a:off x="2249424" y="5358384"/>
            <a:ext cx="3182112" cy="369332"/>
          </a:xfrm>
        </p:spPr>
        <p:txBody>
          <a:bodyPr>
            <a:normAutofit/>
          </a:bodyPr>
          <a:lstStyle>
            <a:lvl1pPr marL="0" indent="0" algn="r">
              <a:buNone/>
              <a:defRPr sz="1800">
                <a:solidFill>
                  <a:schemeClr val="bg2">
                    <a:lumMod val="65000"/>
                  </a:schemeClr>
                </a:solidFill>
              </a:defRPr>
            </a:lvl1pPr>
          </a:lstStyle>
          <a:p>
            <a:pPr lvl="0"/>
            <a:r>
              <a:rPr lang="en-US" dirty="0" smtClean="0"/>
              <a:t>Author (Project Lead)</a:t>
            </a:r>
            <a:endParaRPr lang="en-US" dirty="0"/>
          </a:p>
        </p:txBody>
      </p:sp>
      <p:cxnSp>
        <p:nvCxnSpPr>
          <p:cNvPr id="13" name="author rule"/>
          <p:cNvCxnSpPr/>
          <p:nvPr userDrawn="1"/>
        </p:nvCxnSpPr>
        <p:spPr>
          <a:xfrm>
            <a:off x="228600" y="5168336"/>
            <a:ext cx="8686800" cy="0"/>
          </a:xfrm>
          <a:prstGeom prst="line">
            <a:avLst/>
          </a:prstGeom>
          <a:ln w="31750" cap="rnd">
            <a:solidFill>
              <a:schemeClr val="accent1"/>
            </a:solidFill>
            <a:round/>
          </a:ln>
        </p:spPr>
        <p:style>
          <a:lnRef idx="1">
            <a:schemeClr val="accent1"/>
          </a:lnRef>
          <a:fillRef idx="0">
            <a:schemeClr val="accent1"/>
          </a:fillRef>
          <a:effectRef idx="0">
            <a:schemeClr val="accent1"/>
          </a:effectRef>
          <a:fontRef idx="minor">
            <a:schemeClr val="tx1"/>
          </a:fontRef>
        </p:style>
      </p:cxnSp>
      <p:sp>
        <p:nvSpPr>
          <p:cNvPr id="25" name="Subtitle"/>
          <p:cNvSpPr>
            <a:spLocks noGrp="1"/>
          </p:cNvSpPr>
          <p:nvPr>
            <p:ph type="body" sz="quarter" idx="17" hasCustomPrompt="1"/>
          </p:nvPr>
        </p:nvSpPr>
        <p:spPr>
          <a:xfrm>
            <a:off x="1143000" y="4032504"/>
            <a:ext cx="6858000" cy="740664"/>
          </a:xfrm>
        </p:spPr>
        <p:txBody>
          <a:bodyPr>
            <a:normAutofit/>
          </a:bodyPr>
          <a:lstStyle>
            <a:lvl1pPr marL="0" indent="0" algn="ctr">
              <a:buNone/>
              <a:defRPr sz="2800" i="1" baseline="0"/>
            </a:lvl1pPr>
          </a:lstStyle>
          <a:p>
            <a:pPr lvl="0"/>
            <a:r>
              <a:rPr lang="en-US" dirty="0" smtClean="0"/>
              <a:t>Subtitle Here</a:t>
            </a:r>
            <a:endParaRPr lang="en-US" dirty="0"/>
          </a:p>
        </p:txBody>
      </p:sp>
      <p:sp>
        <p:nvSpPr>
          <p:cNvPr id="12" name="Project Title"/>
          <p:cNvSpPr>
            <a:spLocks noGrp="1"/>
          </p:cNvSpPr>
          <p:nvPr>
            <p:ph type="body" sz="quarter" idx="10" hasCustomPrompt="1"/>
          </p:nvPr>
        </p:nvSpPr>
        <p:spPr>
          <a:xfrm>
            <a:off x="685800" y="1426464"/>
            <a:ext cx="7772400" cy="2432304"/>
          </a:xfrm>
        </p:spPr>
        <p:txBody>
          <a:bodyPr anchor="b">
            <a:normAutofit/>
          </a:bodyPr>
          <a:lstStyle>
            <a:lvl1pPr marL="0" indent="0" algn="ctr">
              <a:buNone/>
              <a:defRPr sz="8000" b="1" baseline="0">
                <a:solidFill>
                  <a:schemeClr val="accent1"/>
                </a:solidFill>
              </a:defRPr>
            </a:lvl1pPr>
          </a:lstStyle>
          <a:p>
            <a:pPr lvl="0"/>
            <a:r>
              <a:rPr lang="en-US" dirty="0" smtClean="0"/>
              <a:t>Main Project Title Here</a:t>
            </a:r>
            <a:endParaRPr lang="en-US" dirty="0"/>
          </a:p>
        </p:txBody>
      </p:sp>
      <p:grpSp>
        <p:nvGrpSpPr>
          <p:cNvPr id="10" name="NASA logo configuration"/>
          <p:cNvGrpSpPr/>
          <p:nvPr userDrawn="1"/>
        </p:nvGrpSpPr>
        <p:grpSpPr>
          <a:xfrm>
            <a:off x="0" y="-44450"/>
            <a:ext cx="9144000" cy="1077912"/>
            <a:chOff x="0" y="-44450"/>
            <a:chExt cx="9144000" cy="1077912"/>
          </a:xfrm>
        </p:grpSpPr>
        <p:sp>
          <p:nvSpPr>
            <p:cNvPr id="7" name="top background"/>
            <p:cNvSpPr txBox="1"/>
            <p:nvPr userDrawn="1"/>
          </p:nvSpPr>
          <p:spPr>
            <a:xfrm>
              <a:off x="0" y="0"/>
              <a:ext cx="9144000" cy="977899"/>
            </a:xfrm>
            <a:prstGeom prst="rect">
              <a:avLst/>
            </a:prstGeom>
            <a:solidFill>
              <a:schemeClr val="tx1"/>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dirty="0">
                <a:solidFill>
                  <a:schemeClr val="dk1"/>
                </a:solidFill>
                <a:latin typeface="Questrial"/>
                <a:ea typeface="Questrial"/>
                <a:cs typeface="Questrial"/>
                <a:sym typeface="Questrial"/>
              </a:endParaRPr>
            </a:p>
          </p:txBody>
        </p:sp>
        <p:sp>
          <p:nvSpPr>
            <p:cNvPr id="8" name="NASA text"/>
            <p:cNvSpPr txBox="1"/>
            <p:nvPr userDrawn="1"/>
          </p:nvSpPr>
          <p:spPr>
            <a:xfrm>
              <a:off x="153986" y="260350"/>
              <a:ext cx="2332036" cy="338136"/>
            </a:xfrm>
            <a:prstGeom prst="rect">
              <a:avLst/>
            </a:prstGeom>
            <a:noFill/>
            <a:ln>
              <a:noFill/>
            </a:ln>
          </p:spPr>
          <p:txBody>
            <a:bodyPr lIns="91375" tIns="45675" rIns="91375" bIns="45675" anchor="t" anchorCtr="0">
              <a:noAutofit/>
            </a:bodyPr>
            <a:lstStyle/>
            <a:p>
              <a:pPr marL="0" marR="0" lvl="0" indent="0" algn="ctr" rtl="0">
                <a:lnSpc>
                  <a:spcPct val="100000"/>
                </a:lnSpc>
                <a:spcBef>
                  <a:spcPts val="0"/>
                </a:spcBef>
                <a:spcAft>
                  <a:spcPts val="0"/>
                </a:spcAft>
                <a:buClr>
                  <a:schemeClr val="dk1"/>
                </a:buClr>
                <a:buFont typeface="Questrial"/>
                <a:buNone/>
              </a:pPr>
              <a:endParaRPr sz="800" b="1" i="0" u="none" strike="noStrike" cap="none" baseline="0" dirty="0">
                <a:solidFill>
                  <a:schemeClr val="lt1"/>
                </a:solidFill>
                <a:latin typeface="Helvetica Neue"/>
                <a:ea typeface="Helvetica Neue"/>
                <a:cs typeface="Helvetica Neue"/>
                <a:sym typeface="Helvetica Neue"/>
              </a:endParaRPr>
            </a:p>
            <a:p>
              <a:pPr marL="0" marR="0" lvl="0" indent="0" algn="ctr" rtl="0">
                <a:lnSpc>
                  <a:spcPct val="100000"/>
                </a:lnSpc>
                <a:spcBef>
                  <a:spcPts val="0"/>
                </a:spcBef>
                <a:spcAft>
                  <a:spcPts val="0"/>
                </a:spcAft>
                <a:buClr>
                  <a:schemeClr val="lt1"/>
                </a:buClr>
                <a:buSzPct val="25000"/>
                <a:buFont typeface="Helvetica Neue"/>
                <a:buNone/>
              </a:pPr>
              <a:r>
                <a:rPr lang="en-US" sz="800" b="0" i="0" u="none" strike="noStrike" cap="none" baseline="0" dirty="0">
                  <a:solidFill>
                    <a:schemeClr val="lt1"/>
                  </a:solidFill>
                  <a:latin typeface="Helvetica Neue"/>
                  <a:ea typeface="Helvetica Neue"/>
                  <a:cs typeface="Helvetica Neue"/>
                  <a:sym typeface="Helvetica Neue"/>
                </a:rPr>
                <a:t>National Aeronautics and Space Administration</a:t>
              </a:r>
            </a:p>
          </p:txBody>
        </p:sp>
        <p:pic>
          <p:nvPicPr>
            <p:cNvPr id="9" name="NASA logo"/>
            <p:cNvPicPr preferRelativeResize="0"/>
            <p:nvPr userDrawn="1"/>
          </p:nvPicPr>
          <p:blipFill rotWithShape="1">
            <a:blip r:embed="rId3">
              <a:alphaModFix/>
            </a:blip>
            <a:srcRect/>
            <a:stretch/>
          </p:blipFill>
          <p:spPr>
            <a:xfrm>
              <a:off x="8124825" y="-44450"/>
              <a:ext cx="935037" cy="1077912"/>
            </a:xfrm>
            <a:prstGeom prst="rect">
              <a:avLst/>
            </a:prstGeom>
            <a:noFill/>
            <a:ln>
              <a:noFill/>
            </a:ln>
          </p:spPr>
        </p:pic>
      </p:grpSp>
    </p:spTree>
    <p:extLst>
      <p:ext uri="{BB962C8B-B14F-4D97-AF65-F5344CB8AC3E}">
        <p14:creationId xmlns:p14="http://schemas.microsoft.com/office/powerpoint/2010/main" val="5596936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cknowledgements A">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contract info"/>
          <p:cNvSpPr/>
          <p:nvPr userDrawn="1"/>
        </p:nvSpPr>
        <p:spPr>
          <a:xfrm>
            <a:off x="0" y="6579440"/>
            <a:ext cx="9144000" cy="246221"/>
          </a:xfrm>
          <a:prstGeom prst="rect">
            <a:avLst/>
          </a:prstGeom>
        </p:spPr>
        <p:txBody>
          <a:bodyPr wrap="square">
            <a:spAutoFit/>
          </a:bodyPr>
          <a:lstStyle/>
          <a:p>
            <a:pPr lvl="0" algn="ctr">
              <a:buClr>
                <a:schemeClr val="dk1"/>
              </a:buClr>
              <a:buSzPct val="25000"/>
            </a:pPr>
            <a:r>
              <a:rPr lang="en-US" sz="1000" i="1" baseline="0" dirty="0">
                <a:solidFill>
                  <a:schemeClr val="bg2">
                    <a:lumMod val="50000"/>
                  </a:schemeClr>
                </a:solidFill>
                <a:latin typeface="Arial" panose="020B0604020202020204" pitchFamily="34" charset="0"/>
                <a:ea typeface="Questrial"/>
                <a:cs typeface="Arial" panose="020B0604020202020204" pitchFamily="34" charset="0"/>
                <a:sym typeface="Questrial"/>
              </a:rPr>
              <a:t>This material is based upon work supported by NASA </a:t>
            </a:r>
            <a:r>
              <a:rPr lang="en-US" sz="1000" i="1" baseline="0" dirty="0" smtClean="0">
                <a:solidFill>
                  <a:schemeClr val="bg2">
                    <a:lumMod val="50000"/>
                  </a:schemeClr>
                </a:solidFill>
                <a:latin typeface="Arial" panose="020B0604020202020204" pitchFamily="34" charset="0"/>
                <a:ea typeface="Questrial"/>
                <a:cs typeface="Arial" panose="020B0604020202020204" pitchFamily="34" charset="0"/>
                <a:sym typeface="Questrial"/>
              </a:rPr>
              <a:t>through contract </a:t>
            </a:r>
            <a:r>
              <a:rPr lang="en-US" sz="1000" i="1" baseline="0" dirty="0">
                <a:solidFill>
                  <a:schemeClr val="bg2">
                    <a:lumMod val="50000"/>
                  </a:schemeClr>
                </a:solidFill>
                <a:latin typeface="Arial" panose="020B0604020202020204" pitchFamily="34" charset="0"/>
                <a:ea typeface="Questrial"/>
                <a:cs typeface="Arial" panose="020B0604020202020204" pitchFamily="34" charset="0"/>
                <a:sym typeface="Questrial"/>
              </a:rPr>
              <a:t>NNL11AA00B and cooperative agreement NNX14AB60A.</a:t>
            </a:r>
          </a:p>
        </p:txBody>
      </p:sp>
      <p:sp>
        <p:nvSpPr>
          <p:cNvPr id="15" name="Acknowledgements Head"/>
          <p:cNvSpPr txBox="1"/>
          <p:nvPr userDrawn="1"/>
        </p:nvSpPr>
        <p:spPr>
          <a:xfrm>
            <a:off x="320041" y="242134"/>
            <a:ext cx="8503920" cy="707886"/>
          </a:xfrm>
          <a:prstGeom prst="rect">
            <a:avLst/>
          </a:prstGeom>
          <a:noFill/>
        </p:spPr>
        <p:txBody>
          <a:bodyPr wrap="square" rtlCol="0" anchor="b">
            <a:spAutoFit/>
          </a:bodyPr>
          <a:lstStyle/>
          <a:p>
            <a:pPr algn="ctr"/>
            <a:r>
              <a:rPr lang="en-US" sz="4000" b="1" dirty="0" smtClean="0">
                <a:solidFill>
                  <a:schemeClr val="bg2">
                    <a:lumMod val="75000"/>
                  </a:schemeClr>
                </a:solidFill>
                <a:latin typeface="Century Gothic" panose="020B0502020202020204" pitchFamily="34" charset="0"/>
              </a:rPr>
              <a:t>Acknowledgements</a:t>
            </a:r>
            <a:endParaRPr lang="en-US" sz="4000" b="1" dirty="0">
              <a:solidFill>
                <a:schemeClr val="bg2">
                  <a:lumMod val="75000"/>
                </a:schemeClr>
              </a:solidFill>
              <a:latin typeface="Century Gothic" panose="020B0502020202020204" pitchFamily="34" charset="0"/>
            </a:endParaRPr>
          </a:p>
        </p:txBody>
      </p:sp>
      <p:sp>
        <p:nvSpPr>
          <p:cNvPr id="5" name="Text Placeholder 4"/>
          <p:cNvSpPr>
            <a:spLocks noGrp="1"/>
          </p:cNvSpPr>
          <p:nvPr>
            <p:ph type="body" sz="quarter" idx="10" hasCustomPrompt="1"/>
          </p:nvPr>
        </p:nvSpPr>
        <p:spPr>
          <a:xfrm>
            <a:off x="3511296" y="1220919"/>
            <a:ext cx="5111496" cy="704088"/>
          </a:xfrm>
        </p:spPr>
        <p:txBody>
          <a:bodyPr>
            <a:normAutofit/>
          </a:bodyPr>
          <a:lstStyle>
            <a:lvl1pPr marL="0" indent="0">
              <a:buNone/>
              <a:defRPr sz="2000" baseline="0"/>
            </a:lvl1pPr>
          </a:lstStyle>
          <a:p>
            <a:pPr lvl="0"/>
            <a:r>
              <a:rPr lang="en-US" dirty="0" smtClean="0"/>
              <a:t>Name, Affiliation</a:t>
            </a:r>
          </a:p>
        </p:txBody>
      </p:sp>
      <p:sp>
        <p:nvSpPr>
          <p:cNvPr id="29" name="Text Placeholder 4"/>
          <p:cNvSpPr>
            <a:spLocks noGrp="1"/>
          </p:cNvSpPr>
          <p:nvPr>
            <p:ph type="body" sz="quarter" idx="11" hasCustomPrompt="1"/>
          </p:nvPr>
        </p:nvSpPr>
        <p:spPr>
          <a:xfrm>
            <a:off x="3511296" y="2369945"/>
            <a:ext cx="5111496" cy="704088"/>
          </a:xfrm>
        </p:spPr>
        <p:txBody>
          <a:bodyPr>
            <a:normAutofit/>
          </a:bodyPr>
          <a:lstStyle>
            <a:lvl1pPr marL="0" indent="0">
              <a:buNone/>
              <a:defRPr sz="2000" baseline="0"/>
            </a:lvl1pPr>
          </a:lstStyle>
          <a:p>
            <a:pPr lvl="0"/>
            <a:r>
              <a:rPr lang="en-US" dirty="0" smtClean="0"/>
              <a:t>Name, Affiliation</a:t>
            </a:r>
          </a:p>
        </p:txBody>
      </p:sp>
      <p:sp>
        <p:nvSpPr>
          <p:cNvPr id="30" name="Text Placeholder 4"/>
          <p:cNvSpPr>
            <a:spLocks noGrp="1"/>
          </p:cNvSpPr>
          <p:nvPr>
            <p:ph type="body" sz="quarter" idx="12" hasCustomPrompt="1"/>
          </p:nvPr>
        </p:nvSpPr>
        <p:spPr>
          <a:xfrm>
            <a:off x="3511296" y="4118716"/>
            <a:ext cx="5111496" cy="704088"/>
          </a:xfrm>
        </p:spPr>
        <p:txBody>
          <a:bodyPr>
            <a:normAutofit/>
          </a:bodyPr>
          <a:lstStyle>
            <a:lvl1pPr marL="0" indent="0">
              <a:buNone/>
              <a:defRPr sz="2000" baseline="0"/>
            </a:lvl1pPr>
          </a:lstStyle>
          <a:p>
            <a:pPr lvl="0"/>
            <a:r>
              <a:rPr lang="en-US" dirty="0" smtClean="0"/>
              <a:t>Name, Affiliation</a:t>
            </a:r>
          </a:p>
        </p:txBody>
      </p:sp>
    </p:spTree>
    <p:extLst>
      <p:ext uri="{BB962C8B-B14F-4D97-AF65-F5344CB8AC3E}">
        <p14:creationId xmlns:p14="http://schemas.microsoft.com/office/powerpoint/2010/main" val="33518128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Acknowledgements B">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Acknowledgements Head"/>
          <p:cNvSpPr txBox="1"/>
          <p:nvPr userDrawn="1"/>
        </p:nvSpPr>
        <p:spPr>
          <a:xfrm>
            <a:off x="320041" y="242134"/>
            <a:ext cx="8503920" cy="707886"/>
          </a:xfrm>
          <a:prstGeom prst="rect">
            <a:avLst/>
          </a:prstGeom>
          <a:noFill/>
        </p:spPr>
        <p:txBody>
          <a:bodyPr wrap="square" rtlCol="0" anchor="b">
            <a:spAutoFit/>
          </a:bodyPr>
          <a:lstStyle/>
          <a:p>
            <a:pPr algn="ctr"/>
            <a:r>
              <a:rPr lang="en-US" sz="4000" b="1" dirty="0" smtClean="0">
                <a:solidFill>
                  <a:schemeClr val="bg2">
                    <a:lumMod val="75000"/>
                  </a:schemeClr>
                </a:solidFill>
                <a:latin typeface="Century Gothic" panose="020B0502020202020204" pitchFamily="34" charset="0"/>
              </a:rPr>
              <a:t>Acknowledgements</a:t>
            </a:r>
            <a:endParaRPr lang="en-US" sz="4000" b="1" dirty="0">
              <a:solidFill>
                <a:schemeClr val="bg2">
                  <a:lumMod val="75000"/>
                </a:schemeClr>
              </a:solidFill>
              <a:latin typeface="Century Gothic" panose="020B0502020202020204" pitchFamily="34" charset="0"/>
            </a:endParaRPr>
          </a:p>
        </p:txBody>
      </p:sp>
      <p:sp>
        <p:nvSpPr>
          <p:cNvPr id="5" name="Text Placeholder 4"/>
          <p:cNvSpPr>
            <a:spLocks noGrp="1"/>
          </p:cNvSpPr>
          <p:nvPr>
            <p:ph type="body" sz="quarter" idx="10" hasCustomPrompt="1"/>
          </p:nvPr>
        </p:nvSpPr>
        <p:spPr>
          <a:xfrm>
            <a:off x="571208" y="1421134"/>
            <a:ext cx="8051583" cy="704088"/>
          </a:xfrm>
        </p:spPr>
        <p:txBody>
          <a:bodyPr>
            <a:normAutofit/>
          </a:bodyPr>
          <a:lstStyle>
            <a:lvl1pPr marL="0" indent="0">
              <a:buNone/>
              <a:defRPr sz="2000" baseline="0"/>
            </a:lvl1pPr>
          </a:lstStyle>
          <a:p>
            <a:pPr lvl="0"/>
            <a:r>
              <a:rPr lang="en-US" dirty="0" smtClean="0"/>
              <a:t>Name, Affiliation</a:t>
            </a:r>
          </a:p>
        </p:txBody>
      </p:sp>
      <p:sp>
        <p:nvSpPr>
          <p:cNvPr id="29" name="Text Placeholder 4"/>
          <p:cNvSpPr>
            <a:spLocks noGrp="1"/>
          </p:cNvSpPr>
          <p:nvPr>
            <p:ph type="body" sz="quarter" idx="11" hasCustomPrompt="1"/>
          </p:nvPr>
        </p:nvSpPr>
        <p:spPr>
          <a:xfrm>
            <a:off x="571207" y="3011687"/>
            <a:ext cx="8051583" cy="704088"/>
          </a:xfrm>
        </p:spPr>
        <p:txBody>
          <a:bodyPr>
            <a:normAutofit/>
          </a:bodyPr>
          <a:lstStyle>
            <a:lvl1pPr marL="0" indent="0">
              <a:buNone/>
              <a:defRPr sz="2000" baseline="0"/>
            </a:lvl1pPr>
          </a:lstStyle>
          <a:p>
            <a:pPr lvl="0"/>
            <a:r>
              <a:rPr lang="en-US" dirty="0" smtClean="0"/>
              <a:t>Name, Affiliation</a:t>
            </a:r>
          </a:p>
        </p:txBody>
      </p:sp>
      <p:sp>
        <p:nvSpPr>
          <p:cNvPr id="30" name="Text Placeholder 4"/>
          <p:cNvSpPr>
            <a:spLocks noGrp="1"/>
          </p:cNvSpPr>
          <p:nvPr>
            <p:ph type="body" sz="quarter" idx="12" hasCustomPrompt="1"/>
          </p:nvPr>
        </p:nvSpPr>
        <p:spPr>
          <a:xfrm>
            <a:off x="571208" y="4628567"/>
            <a:ext cx="8051582" cy="704088"/>
          </a:xfrm>
        </p:spPr>
        <p:txBody>
          <a:bodyPr>
            <a:normAutofit/>
          </a:bodyPr>
          <a:lstStyle>
            <a:lvl1pPr marL="0" indent="0">
              <a:buNone/>
              <a:defRPr sz="2000" baseline="0"/>
            </a:lvl1pPr>
          </a:lstStyle>
          <a:p>
            <a:pPr lvl="0"/>
            <a:r>
              <a:rPr lang="en-US" dirty="0" smtClean="0"/>
              <a:t>Name, Affiliation</a:t>
            </a:r>
          </a:p>
        </p:txBody>
      </p:sp>
      <p:sp>
        <p:nvSpPr>
          <p:cNvPr id="9" name="contract info"/>
          <p:cNvSpPr/>
          <p:nvPr userDrawn="1"/>
        </p:nvSpPr>
        <p:spPr>
          <a:xfrm>
            <a:off x="0" y="6579440"/>
            <a:ext cx="9144000" cy="246221"/>
          </a:xfrm>
          <a:prstGeom prst="rect">
            <a:avLst/>
          </a:prstGeom>
        </p:spPr>
        <p:txBody>
          <a:bodyPr wrap="square">
            <a:spAutoFit/>
          </a:bodyPr>
          <a:lstStyle/>
          <a:p>
            <a:pPr lvl="0" algn="ctr">
              <a:buClr>
                <a:schemeClr val="dk1"/>
              </a:buClr>
              <a:buSzPct val="25000"/>
            </a:pPr>
            <a:r>
              <a:rPr lang="en-US" sz="1000" i="1" baseline="0" dirty="0">
                <a:solidFill>
                  <a:schemeClr val="bg2">
                    <a:lumMod val="50000"/>
                  </a:schemeClr>
                </a:solidFill>
                <a:latin typeface="Arial" panose="020B0604020202020204" pitchFamily="34" charset="0"/>
                <a:ea typeface="Questrial"/>
                <a:cs typeface="Arial" panose="020B0604020202020204" pitchFamily="34" charset="0"/>
                <a:sym typeface="Questrial"/>
              </a:rPr>
              <a:t>This material is based upon work supported by NASA </a:t>
            </a:r>
            <a:r>
              <a:rPr lang="en-US" sz="1000" i="1" baseline="0" dirty="0" smtClean="0">
                <a:solidFill>
                  <a:schemeClr val="bg2">
                    <a:lumMod val="50000"/>
                  </a:schemeClr>
                </a:solidFill>
                <a:latin typeface="Arial" panose="020B0604020202020204" pitchFamily="34" charset="0"/>
                <a:ea typeface="Questrial"/>
                <a:cs typeface="Arial" panose="020B0604020202020204" pitchFamily="34" charset="0"/>
                <a:sym typeface="Questrial"/>
              </a:rPr>
              <a:t>through contract </a:t>
            </a:r>
            <a:r>
              <a:rPr lang="en-US" sz="1000" i="1" baseline="0" dirty="0">
                <a:solidFill>
                  <a:schemeClr val="bg2">
                    <a:lumMod val="50000"/>
                  </a:schemeClr>
                </a:solidFill>
                <a:latin typeface="Arial" panose="020B0604020202020204" pitchFamily="34" charset="0"/>
                <a:ea typeface="Questrial"/>
                <a:cs typeface="Arial" panose="020B0604020202020204" pitchFamily="34" charset="0"/>
                <a:sym typeface="Questrial"/>
              </a:rPr>
              <a:t>NNL11AA00B and cooperative agreement NNX14AB60A.</a:t>
            </a:r>
          </a:p>
        </p:txBody>
      </p:sp>
    </p:spTree>
    <p:extLst>
      <p:ext uri="{BB962C8B-B14F-4D97-AF65-F5344CB8AC3E}">
        <p14:creationId xmlns:p14="http://schemas.microsoft.com/office/powerpoint/2010/main" val="4773409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eft text, Right image">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Section Body Text"/>
          <p:cNvSpPr>
            <a:spLocks noGrp="1"/>
          </p:cNvSpPr>
          <p:nvPr>
            <p:ph type="body" sz="quarter" idx="11" hasCustomPrompt="1"/>
          </p:nvPr>
        </p:nvSpPr>
        <p:spPr>
          <a:xfrm>
            <a:off x="521208" y="2130552"/>
            <a:ext cx="3593592" cy="3374136"/>
          </a:xfrm>
        </p:spPr>
        <p:txBody>
          <a:bodyPr>
            <a:normAutofit/>
          </a:bodyPr>
          <a:lstStyle>
            <a:lvl1pPr marL="0" indent="0">
              <a:buNone/>
              <a:defRPr sz="2000" baseline="0"/>
            </a:lvl1pPr>
          </a:lstStyle>
          <a:p>
            <a:pPr lvl="0"/>
            <a:r>
              <a:rPr lang="en-US" dirty="0" smtClean="0"/>
              <a:t>Body Text Here</a:t>
            </a:r>
            <a:endParaRPr lang="en-US" dirty="0"/>
          </a:p>
        </p:txBody>
      </p:sp>
      <p:sp>
        <p:nvSpPr>
          <p:cNvPr id="10" name="Section Head"/>
          <p:cNvSpPr>
            <a:spLocks noGrp="1"/>
          </p:cNvSpPr>
          <p:nvPr>
            <p:ph type="body" sz="quarter" idx="10" hasCustomPrompt="1"/>
          </p:nvPr>
        </p:nvSpPr>
        <p:spPr>
          <a:xfrm>
            <a:off x="548640" y="640080"/>
            <a:ext cx="3566160" cy="1325880"/>
          </a:xfrm>
        </p:spPr>
        <p:txBody>
          <a:bodyPr anchor="b">
            <a:normAutofit/>
          </a:bodyPr>
          <a:lstStyle>
            <a:lvl1pPr marL="0" indent="0">
              <a:buNone/>
              <a:defRPr sz="4000" b="1" baseline="0">
                <a:solidFill>
                  <a:schemeClr val="accent1"/>
                </a:solidFill>
              </a:defRPr>
            </a:lvl1pPr>
          </a:lstStyle>
          <a:p>
            <a:pPr lvl="0"/>
            <a:r>
              <a:rPr lang="en-US" sz="4000" b="1" dirty="0" smtClean="0"/>
              <a:t>Section Header Here</a:t>
            </a:r>
            <a:endParaRPr lang="en-US" dirty="0"/>
          </a:p>
        </p:txBody>
      </p:sp>
      <p:sp>
        <p:nvSpPr>
          <p:cNvPr id="15" name="Imagery"/>
          <p:cNvSpPr>
            <a:spLocks noGrp="1"/>
          </p:cNvSpPr>
          <p:nvPr>
            <p:ph type="pic" sz="quarter" idx="12" hasCustomPrompt="1"/>
          </p:nvPr>
        </p:nvSpPr>
        <p:spPr>
          <a:xfrm>
            <a:off x="4572000" y="0"/>
            <a:ext cx="4572000" cy="6858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4572000" y="6583680"/>
            <a:ext cx="1993392" cy="274320"/>
          </a:xfrm>
        </p:spPr>
        <p:txBody>
          <a:bodyPr>
            <a:normAutofit/>
          </a:bodyPr>
          <a:lstStyle>
            <a:lvl1pPr marL="0" indent="0">
              <a:buNone/>
              <a:defRPr sz="1200" baseline="0"/>
            </a:lvl1pPr>
          </a:lstStyle>
          <a:p>
            <a:pPr lvl="0"/>
            <a:r>
              <a:rPr lang="en-US" sz="1200" dirty="0" smtClean="0"/>
              <a:t>Image Credit: Source</a:t>
            </a:r>
            <a:endParaRPr lang="en-US" dirty="0"/>
          </a:p>
        </p:txBody>
      </p:sp>
    </p:spTree>
    <p:extLst>
      <p:ext uri="{BB962C8B-B14F-4D97-AF65-F5344CB8AC3E}">
        <p14:creationId xmlns:p14="http://schemas.microsoft.com/office/powerpoint/2010/main" val="26553286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Right text, Left image">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Section Body Text"/>
          <p:cNvSpPr>
            <a:spLocks noGrp="1"/>
          </p:cNvSpPr>
          <p:nvPr>
            <p:ph type="body" sz="quarter" idx="11" hasCustomPrompt="1"/>
          </p:nvPr>
        </p:nvSpPr>
        <p:spPr>
          <a:xfrm>
            <a:off x="5102352" y="2130552"/>
            <a:ext cx="3593592" cy="3374136"/>
          </a:xfrm>
        </p:spPr>
        <p:txBody>
          <a:bodyPr>
            <a:normAutofit/>
          </a:bodyPr>
          <a:lstStyle>
            <a:lvl1pPr marL="0" indent="0">
              <a:buNone/>
              <a:defRPr sz="2000" baseline="0"/>
            </a:lvl1pPr>
          </a:lstStyle>
          <a:p>
            <a:pPr lvl="0"/>
            <a:r>
              <a:rPr lang="en-US" dirty="0" smtClean="0"/>
              <a:t>Body Text Here</a:t>
            </a:r>
            <a:endParaRPr lang="en-US" dirty="0"/>
          </a:p>
        </p:txBody>
      </p:sp>
      <p:sp>
        <p:nvSpPr>
          <p:cNvPr id="10" name="Section Head"/>
          <p:cNvSpPr>
            <a:spLocks noGrp="1"/>
          </p:cNvSpPr>
          <p:nvPr>
            <p:ph type="body" sz="quarter" idx="10" hasCustomPrompt="1"/>
          </p:nvPr>
        </p:nvSpPr>
        <p:spPr>
          <a:xfrm>
            <a:off x="5102352" y="640080"/>
            <a:ext cx="3566160" cy="1325880"/>
          </a:xfrm>
        </p:spPr>
        <p:txBody>
          <a:bodyPr anchor="b">
            <a:normAutofit/>
          </a:bodyPr>
          <a:lstStyle>
            <a:lvl1pPr marL="0" indent="0">
              <a:buNone/>
              <a:defRPr sz="4000" b="1" baseline="0">
                <a:solidFill>
                  <a:schemeClr val="accent1"/>
                </a:solidFill>
              </a:defRPr>
            </a:lvl1pPr>
          </a:lstStyle>
          <a:p>
            <a:pPr lvl="0"/>
            <a:r>
              <a:rPr lang="en-US" sz="4000" b="1" dirty="0" smtClean="0"/>
              <a:t>Section Header Here</a:t>
            </a:r>
            <a:endParaRPr lang="en-US" dirty="0"/>
          </a:p>
        </p:txBody>
      </p:sp>
      <p:sp>
        <p:nvSpPr>
          <p:cNvPr id="15" name="Imagery"/>
          <p:cNvSpPr>
            <a:spLocks noGrp="1"/>
          </p:cNvSpPr>
          <p:nvPr>
            <p:ph type="pic" sz="quarter" idx="12" hasCustomPrompt="1"/>
          </p:nvPr>
        </p:nvSpPr>
        <p:spPr>
          <a:xfrm>
            <a:off x="0" y="0"/>
            <a:ext cx="4572000" cy="6858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2578608" y="6583680"/>
            <a:ext cx="1993392" cy="274320"/>
          </a:xfrm>
        </p:spPr>
        <p:txBody>
          <a:bodyPr>
            <a:normAutofit/>
          </a:bodyPr>
          <a:lstStyle>
            <a:lvl1pPr marL="0" indent="0" algn="r">
              <a:buNone/>
              <a:defRPr sz="1200" baseline="0"/>
            </a:lvl1pPr>
          </a:lstStyle>
          <a:p>
            <a:pPr lvl="0"/>
            <a:r>
              <a:rPr lang="en-US" sz="1200" dirty="0" smtClean="0"/>
              <a:t>Image Credit: Source</a:t>
            </a:r>
            <a:endParaRPr lang="en-US" dirty="0"/>
          </a:p>
        </p:txBody>
      </p:sp>
    </p:spTree>
    <p:extLst>
      <p:ext uri="{BB962C8B-B14F-4D97-AF65-F5344CB8AC3E}">
        <p14:creationId xmlns:p14="http://schemas.microsoft.com/office/powerpoint/2010/main" val="31152396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ottom text, Top image A">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Section Body Text"/>
          <p:cNvSpPr>
            <a:spLocks noGrp="1"/>
          </p:cNvSpPr>
          <p:nvPr>
            <p:ph type="body" sz="quarter" idx="11" hasCustomPrompt="1"/>
          </p:nvPr>
        </p:nvSpPr>
        <p:spPr>
          <a:xfrm>
            <a:off x="4581144" y="4123944"/>
            <a:ext cx="3977640" cy="1627632"/>
          </a:xfrm>
        </p:spPr>
        <p:txBody>
          <a:bodyPr>
            <a:normAutofit/>
          </a:bodyPr>
          <a:lstStyle>
            <a:lvl1pPr marL="0" indent="0">
              <a:buNone/>
              <a:defRPr sz="2000" baseline="0"/>
            </a:lvl1pPr>
          </a:lstStyle>
          <a:p>
            <a:pPr lvl="0"/>
            <a:r>
              <a:rPr lang="en-US" dirty="0" smtClean="0"/>
              <a:t>Body Text Here</a:t>
            </a:r>
            <a:endParaRPr lang="en-US" dirty="0"/>
          </a:p>
        </p:txBody>
      </p:sp>
      <p:sp>
        <p:nvSpPr>
          <p:cNvPr id="3" name="Section Head"/>
          <p:cNvSpPr>
            <a:spLocks noGrp="1"/>
          </p:cNvSpPr>
          <p:nvPr>
            <p:ph type="body" sz="quarter" idx="14" hasCustomPrompt="1"/>
          </p:nvPr>
        </p:nvSpPr>
        <p:spPr>
          <a:xfrm>
            <a:off x="740664" y="4049486"/>
            <a:ext cx="3108960" cy="1830106"/>
          </a:xfrm>
        </p:spPr>
        <p:txBody>
          <a:bodyPr>
            <a:noAutofit/>
          </a:bodyPr>
          <a:lstStyle>
            <a:lvl1pPr marL="0" indent="0" algn="r">
              <a:buNone/>
              <a:defRPr sz="6000" b="1" baseline="0">
                <a:solidFill>
                  <a:schemeClr val="accent1"/>
                </a:solidFill>
              </a:defRPr>
            </a:lvl1pPr>
            <a:lvl2pPr>
              <a:defRPr sz="6000"/>
            </a:lvl2pPr>
            <a:lvl3pPr>
              <a:defRPr sz="6000"/>
            </a:lvl3pPr>
            <a:lvl4pPr>
              <a:defRPr sz="6000"/>
            </a:lvl4pPr>
            <a:lvl5pPr>
              <a:defRPr sz="6000"/>
            </a:lvl5pPr>
          </a:lstStyle>
          <a:p>
            <a:pPr lvl="0"/>
            <a:r>
              <a:rPr lang="en-US" dirty="0" smtClean="0"/>
              <a:t>Section Head</a:t>
            </a:r>
            <a:endParaRPr lang="en-US" dirty="0"/>
          </a:p>
        </p:txBody>
      </p:sp>
      <p:sp>
        <p:nvSpPr>
          <p:cNvPr id="15" name="Imagery"/>
          <p:cNvSpPr>
            <a:spLocks noGrp="1"/>
          </p:cNvSpPr>
          <p:nvPr>
            <p:ph type="pic" sz="quarter" idx="12" hasCustomPrompt="1"/>
          </p:nvPr>
        </p:nvSpPr>
        <p:spPr>
          <a:xfrm>
            <a:off x="0" y="0"/>
            <a:ext cx="9144000" cy="3429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6190488" y="3429000"/>
            <a:ext cx="2295144" cy="274320"/>
          </a:xfrm>
        </p:spPr>
        <p:txBody>
          <a:bodyPr>
            <a:normAutofit/>
          </a:bodyPr>
          <a:lstStyle>
            <a:lvl1pPr marL="0" indent="0" algn="r">
              <a:buNone/>
              <a:defRPr sz="1200" baseline="0">
                <a:solidFill>
                  <a:schemeClr val="bg2">
                    <a:lumMod val="65000"/>
                  </a:schemeClr>
                </a:solidFill>
              </a:defRPr>
            </a:lvl1pPr>
          </a:lstStyle>
          <a:p>
            <a:pPr lvl="0"/>
            <a:r>
              <a:rPr lang="en-US" sz="1200" dirty="0" smtClean="0"/>
              <a:t>Image Credit: Source</a:t>
            </a:r>
            <a:endParaRPr lang="en-US" dirty="0"/>
          </a:p>
        </p:txBody>
      </p:sp>
    </p:spTree>
    <p:extLst>
      <p:ext uri="{BB962C8B-B14F-4D97-AF65-F5344CB8AC3E}">
        <p14:creationId xmlns:p14="http://schemas.microsoft.com/office/powerpoint/2010/main" val="42061700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ottom text, Top image B">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Section Body Text"/>
          <p:cNvSpPr>
            <a:spLocks noGrp="1"/>
          </p:cNvSpPr>
          <p:nvPr>
            <p:ph type="body" sz="quarter" idx="11" hasCustomPrompt="1"/>
          </p:nvPr>
        </p:nvSpPr>
        <p:spPr>
          <a:xfrm>
            <a:off x="576072" y="4814316"/>
            <a:ext cx="7982712" cy="1444752"/>
          </a:xfrm>
        </p:spPr>
        <p:txBody>
          <a:bodyPr>
            <a:normAutofit/>
          </a:bodyPr>
          <a:lstStyle>
            <a:lvl1pPr marL="0" indent="0">
              <a:buNone/>
              <a:defRPr sz="2000" baseline="0"/>
            </a:lvl1pPr>
          </a:lstStyle>
          <a:p>
            <a:pPr lvl="0"/>
            <a:r>
              <a:rPr lang="en-US" dirty="0" smtClean="0"/>
              <a:t>Body Text Here</a:t>
            </a:r>
            <a:endParaRPr lang="en-US" dirty="0"/>
          </a:p>
        </p:txBody>
      </p:sp>
      <p:sp>
        <p:nvSpPr>
          <p:cNvPr id="3" name="Section Head"/>
          <p:cNvSpPr>
            <a:spLocks noGrp="1"/>
          </p:cNvSpPr>
          <p:nvPr>
            <p:ph type="body" sz="quarter" idx="14" hasCustomPrompt="1"/>
          </p:nvPr>
        </p:nvSpPr>
        <p:spPr>
          <a:xfrm>
            <a:off x="576072" y="3954780"/>
            <a:ext cx="7982712" cy="704088"/>
          </a:xfrm>
        </p:spPr>
        <p:txBody>
          <a:bodyPr>
            <a:noAutofit/>
          </a:bodyPr>
          <a:lstStyle>
            <a:lvl1pPr marL="0" indent="0" algn="l">
              <a:buNone/>
              <a:defRPr sz="4000" b="1" baseline="0">
                <a:solidFill>
                  <a:schemeClr val="accent1"/>
                </a:solidFill>
              </a:defRPr>
            </a:lvl1pPr>
            <a:lvl2pPr>
              <a:defRPr sz="6000"/>
            </a:lvl2pPr>
            <a:lvl3pPr>
              <a:defRPr sz="6000"/>
            </a:lvl3pPr>
            <a:lvl4pPr>
              <a:defRPr sz="6000"/>
            </a:lvl4pPr>
            <a:lvl5pPr>
              <a:defRPr sz="6000"/>
            </a:lvl5pPr>
          </a:lstStyle>
          <a:p>
            <a:pPr lvl="0"/>
            <a:r>
              <a:rPr lang="en-US" dirty="0" smtClean="0"/>
              <a:t>Section Head</a:t>
            </a:r>
            <a:endParaRPr lang="en-US" dirty="0"/>
          </a:p>
        </p:txBody>
      </p:sp>
      <p:sp>
        <p:nvSpPr>
          <p:cNvPr id="15" name="Imagery"/>
          <p:cNvSpPr>
            <a:spLocks noGrp="1"/>
          </p:cNvSpPr>
          <p:nvPr>
            <p:ph type="pic" sz="quarter" idx="12" hasCustomPrompt="1"/>
          </p:nvPr>
        </p:nvSpPr>
        <p:spPr>
          <a:xfrm>
            <a:off x="0" y="0"/>
            <a:ext cx="9144000" cy="3429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9" name="Image Credit"/>
          <p:cNvSpPr>
            <a:spLocks noGrp="1"/>
          </p:cNvSpPr>
          <p:nvPr>
            <p:ph type="body" sz="quarter" idx="13" hasCustomPrompt="1"/>
          </p:nvPr>
        </p:nvSpPr>
        <p:spPr>
          <a:xfrm>
            <a:off x="6190488" y="3429000"/>
            <a:ext cx="2295144" cy="274320"/>
          </a:xfrm>
        </p:spPr>
        <p:txBody>
          <a:bodyPr>
            <a:normAutofit/>
          </a:bodyPr>
          <a:lstStyle>
            <a:lvl1pPr marL="0" indent="0" algn="r">
              <a:buNone/>
              <a:defRPr sz="1200" baseline="0">
                <a:solidFill>
                  <a:schemeClr val="bg2">
                    <a:lumMod val="65000"/>
                  </a:schemeClr>
                </a:solidFill>
              </a:defRPr>
            </a:lvl1pPr>
          </a:lstStyle>
          <a:p>
            <a:pPr lvl="0"/>
            <a:r>
              <a:rPr lang="en-US" sz="1200" dirty="0" smtClean="0"/>
              <a:t>Image Credit: Source</a:t>
            </a:r>
            <a:endParaRPr lang="en-US" dirty="0"/>
          </a:p>
        </p:txBody>
      </p:sp>
    </p:spTree>
    <p:extLst>
      <p:ext uri="{BB962C8B-B14F-4D97-AF65-F5344CB8AC3E}">
        <p14:creationId xmlns:p14="http://schemas.microsoft.com/office/powerpoint/2010/main" val="6414337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op text, Bottom image A">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Section Body Text"/>
          <p:cNvSpPr>
            <a:spLocks noGrp="1"/>
          </p:cNvSpPr>
          <p:nvPr>
            <p:ph type="body" sz="quarter" idx="11" hasCustomPrompt="1"/>
          </p:nvPr>
        </p:nvSpPr>
        <p:spPr>
          <a:xfrm>
            <a:off x="4581144" y="750018"/>
            <a:ext cx="3977640" cy="1627632"/>
          </a:xfrm>
        </p:spPr>
        <p:txBody>
          <a:bodyPr>
            <a:normAutofit/>
          </a:bodyPr>
          <a:lstStyle>
            <a:lvl1pPr marL="0" indent="0">
              <a:buNone/>
              <a:defRPr sz="2000" baseline="0"/>
            </a:lvl1pPr>
          </a:lstStyle>
          <a:p>
            <a:pPr lvl="0"/>
            <a:r>
              <a:rPr lang="en-US" dirty="0" smtClean="0"/>
              <a:t>Body Text Here</a:t>
            </a:r>
            <a:endParaRPr lang="en-US" dirty="0"/>
          </a:p>
        </p:txBody>
      </p:sp>
      <p:sp>
        <p:nvSpPr>
          <p:cNvPr id="3" name="Section Head"/>
          <p:cNvSpPr>
            <a:spLocks noGrp="1"/>
          </p:cNvSpPr>
          <p:nvPr>
            <p:ph type="body" sz="quarter" idx="14" hasCustomPrompt="1"/>
          </p:nvPr>
        </p:nvSpPr>
        <p:spPr>
          <a:xfrm>
            <a:off x="740664" y="675560"/>
            <a:ext cx="3108960" cy="1830106"/>
          </a:xfrm>
        </p:spPr>
        <p:txBody>
          <a:bodyPr>
            <a:noAutofit/>
          </a:bodyPr>
          <a:lstStyle>
            <a:lvl1pPr marL="0" indent="0" algn="r">
              <a:buNone/>
              <a:defRPr sz="6000" b="1" baseline="0">
                <a:solidFill>
                  <a:schemeClr val="accent1"/>
                </a:solidFill>
              </a:defRPr>
            </a:lvl1pPr>
            <a:lvl2pPr>
              <a:defRPr sz="6000"/>
            </a:lvl2pPr>
            <a:lvl3pPr>
              <a:defRPr sz="6000"/>
            </a:lvl3pPr>
            <a:lvl4pPr>
              <a:defRPr sz="6000"/>
            </a:lvl4pPr>
            <a:lvl5pPr>
              <a:defRPr sz="6000"/>
            </a:lvl5pPr>
          </a:lstStyle>
          <a:p>
            <a:pPr lvl="0"/>
            <a:r>
              <a:rPr lang="en-US" dirty="0" smtClean="0"/>
              <a:t>Section Head</a:t>
            </a:r>
            <a:endParaRPr lang="en-US" dirty="0"/>
          </a:p>
        </p:txBody>
      </p:sp>
      <p:sp>
        <p:nvSpPr>
          <p:cNvPr id="15" name="Imagery"/>
          <p:cNvSpPr>
            <a:spLocks noGrp="1"/>
          </p:cNvSpPr>
          <p:nvPr>
            <p:ph type="pic" sz="quarter" idx="12" hasCustomPrompt="1"/>
          </p:nvPr>
        </p:nvSpPr>
        <p:spPr>
          <a:xfrm>
            <a:off x="0" y="3429000"/>
            <a:ext cx="9144000" cy="3429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6190488" y="3154680"/>
            <a:ext cx="2295144" cy="274320"/>
          </a:xfrm>
        </p:spPr>
        <p:txBody>
          <a:bodyPr>
            <a:normAutofit/>
          </a:bodyPr>
          <a:lstStyle>
            <a:lvl1pPr marL="0" indent="0" algn="r">
              <a:buNone/>
              <a:defRPr sz="1200" baseline="0">
                <a:solidFill>
                  <a:schemeClr val="bg2">
                    <a:lumMod val="65000"/>
                  </a:schemeClr>
                </a:solidFill>
              </a:defRPr>
            </a:lvl1pPr>
          </a:lstStyle>
          <a:p>
            <a:pPr lvl="0"/>
            <a:r>
              <a:rPr lang="en-US" sz="1200" dirty="0" smtClean="0"/>
              <a:t>Image Credit: Source</a:t>
            </a:r>
            <a:endParaRPr lang="en-US" dirty="0"/>
          </a:p>
        </p:txBody>
      </p:sp>
    </p:spTree>
    <p:extLst>
      <p:ext uri="{BB962C8B-B14F-4D97-AF65-F5344CB8AC3E}">
        <p14:creationId xmlns:p14="http://schemas.microsoft.com/office/powerpoint/2010/main" val="12354813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op text, Bottom image B">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Section Body Text"/>
          <p:cNvSpPr>
            <a:spLocks noGrp="1"/>
          </p:cNvSpPr>
          <p:nvPr>
            <p:ph type="body" sz="quarter" idx="11" hasCustomPrompt="1"/>
          </p:nvPr>
        </p:nvSpPr>
        <p:spPr>
          <a:xfrm>
            <a:off x="576072" y="1438656"/>
            <a:ext cx="7982712" cy="1444752"/>
          </a:xfrm>
        </p:spPr>
        <p:txBody>
          <a:bodyPr>
            <a:normAutofit/>
          </a:bodyPr>
          <a:lstStyle>
            <a:lvl1pPr marL="0" indent="0">
              <a:buNone/>
              <a:defRPr sz="2000" baseline="0"/>
            </a:lvl1pPr>
          </a:lstStyle>
          <a:p>
            <a:pPr lvl="0"/>
            <a:r>
              <a:rPr lang="en-US" dirty="0" smtClean="0"/>
              <a:t>Body Text Here</a:t>
            </a:r>
            <a:endParaRPr lang="en-US" dirty="0"/>
          </a:p>
        </p:txBody>
      </p:sp>
      <p:sp>
        <p:nvSpPr>
          <p:cNvPr id="3" name="Section Head"/>
          <p:cNvSpPr>
            <a:spLocks noGrp="1"/>
          </p:cNvSpPr>
          <p:nvPr>
            <p:ph type="body" sz="quarter" idx="14" hasCustomPrompt="1"/>
          </p:nvPr>
        </p:nvSpPr>
        <p:spPr>
          <a:xfrm>
            <a:off x="576072" y="579120"/>
            <a:ext cx="7982712" cy="704088"/>
          </a:xfrm>
        </p:spPr>
        <p:txBody>
          <a:bodyPr>
            <a:noAutofit/>
          </a:bodyPr>
          <a:lstStyle>
            <a:lvl1pPr marL="0" indent="0" algn="l">
              <a:buNone/>
              <a:defRPr sz="4000" b="1" baseline="0">
                <a:solidFill>
                  <a:schemeClr val="accent1"/>
                </a:solidFill>
              </a:defRPr>
            </a:lvl1pPr>
            <a:lvl2pPr>
              <a:defRPr sz="6000"/>
            </a:lvl2pPr>
            <a:lvl3pPr>
              <a:defRPr sz="6000"/>
            </a:lvl3pPr>
            <a:lvl4pPr>
              <a:defRPr sz="6000"/>
            </a:lvl4pPr>
            <a:lvl5pPr>
              <a:defRPr sz="6000"/>
            </a:lvl5pPr>
          </a:lstStyle>
          <a:p>
            <a:pPr lvl="0"/>
            <a:r>
              <a:rPr lang="en-US" dirty="0" smtClean="0"/>
              <a:t>Section Head</a:t>
            </a:r>
            <a:endParaRPr lang="en-US" dirty="0"/>
          </a:p>
        </p:txBody>
      </p:sp>
      <p:sp>
        <p:nvSpPr>
          <p:cNvPr id="15" name="Imagery"/>
          <p:cNvSpPr>
            <a:spLocks noGrp="1"/>
          </p:cNvSpPr>
          <p:nvPr>
            <p:ph type="pic" sz="quarter" idx="12" hasCustomPrompt="1"/>
          </p:nvPr>
        </p:nvSpPr>
        <p:spPr>
          <a:xfrm>
            <a:off x="0" y="3429000"/>
            <a:ext cx="9144000" cy="3429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6190488" y="3154680"/>
            <a:ext cx="2295144" cy="274320"/>
          </a:xfrm>
        </p:spPr>
        <p:txBody>
          <a:bodyPr>
            <a:normAutofit/>
          </a:bodyPr>
          <a:lstStyle>
            <a:lvl1pPr marL="0" indent="0" algn="r">
              <a:buNone/>
              <a:defRPr sz="1200" baseline="0">
                <a:solidFill>
                  <a:schemeClr val="bg2">
                    <a:lumMod val="65000"/>
                  </a:schemeClr>
                </a:solidFill>
              </a:defRPr>
            </a:lvl1pPr>
          </a:lstStyle>
          <a:p>
            <a:pPr lvl="0"/>
            <a:r>
              <a:rPr lang="en-US" sz="1200" dirty="0" smtClean="0"/>
              <a:t>Image Credit: Source</a:t>
            </a:r>
            <a:endParaRPr lang="en-US" dirty="0"/>
          </a:p>
        </p:txBody>
      </p:sp>
    </p:spTree>
    <p:extLst>
      <p:ext uri="{BB962C8B-B14F-4D97-AF65-F5344CB8AC3E}">
        <p14:creationId xmlns:p14="http://schemas.microsoft.com/office/powerpoint/2010/main" val="37749307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Emphasize acronym">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Section Body Text"/>
          <p:cNvSpPr>
            <a:spLocks noGrp="1"/>
          </p:cNvSpPr>
          <p:nvPr>
            <p:ph type="body" sz="quarter" idx="11" hasCustomPrompt="1"/>
          </p:nvPr>
        </p:nvSpPr>
        <p:spPr>
          <a:xfrm>
            <a:off x="749808" y="2255520"/>
            <a:ext cx="7653528" cy="3706368"/>
          </a:xfrm>
        </p:spPr>
        <p:txBody>
          <a:bodyPr>
            <a:normAutofit/>
          </a:bodyPr>
          <a:lstStyle>
            <a:lvl1pPr marL="0" indent="0" algn="ctr">
              <a:buNone/>
              <a:defRPr sz="6000" b="0" baseline="0"/>
            </a:lvl1pPr>
          </a:lstStyle>
          <a:p>
            <a:pPr lvl="0"/>
            <a:r>
              <a:rPr lang="en-US" dirty="0" smtClean="0"/>
              <a:t>Spell out the components</a:t>
            </a:r>
            <a:endParaRPr lang="en-US" dirty="0"/>
          </a:p>
        </p:txBody>
      </p:sp>
      <p:sp>
        <p:nvSpPr>
          <p:cNvPr id="3" name="Section Head"/>
          <p:cNvSpPr>
            <a:spLocks noGrp="1"/>
          </p:cNvSpPr>
          <p:nvPr>
            <p:ph type="body" sz="quarter" idx="14" hasCustomPrompt="1"/>
          </p:nvPr>
        </p:nvSpPr>
        <p:spPr>
          <a:xfrm>
            <a:off x="749808" y="779403"/>
            <a:ext cx="7653528" cy="1289304"/>
          </a:xfrm>
        </p:spPr>
        <p:txBody>
          <a:bodyPr>
            <a:noAutofit/>
          </a:bodyPr>
          <a:lstStyle>
            <a:lvl1pPr marL="0" indent="0" algn="ctr">
              <a:buNone/>
              <a:defRPr sz="9600" b="1" baseline="0">
                <a:solidFill>
                  <a:schemeClr val="accent1"/>
                </a:solidFill>
              </a:defRPr>
            </a:lvl1pPr>
            <a:lvl2pPr>
              <a:defRPr sz="6000"/>
            </a:lvl2pPr>
            <a:lvl3pPr>
              <a:defRPr sz="6000"/>
            </a:lvl3pPr>
            <a:lvl4pPr>
              <a:defRPr sz="6000"/>
            </a:lvl4pPr>
            <a:lvl5pPr>
              <a:defRPr sz="6000"/>
            </a:lvl5pPr>
          </a:lstStyle>
          <a:p>
            <a:pPr lvl="0"/>
            <a:r>
              <a:rPr lang="en-US" dirty="0" smtClean="0"/>
              <a:t>ACRONYM</a:t>
            </a:r>
            <a:endParaRPr lang="en-US" dirty="0"/>
          </a:p>
        </p:txBody>
      </p:sp>
    </p:spTree>
    <p:extLst>
      <p:ext uri="{BB962C8B-B14F-4D97-AF65-F5344CB8AC3E}">
        <p14:creationId xmlns:p14="http://schemas.microsoft.com/office/powerpoint/2010/main" val="13826518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Emphasize key points">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Section Body Text"/>
          <p:cNvSpPr>
            <a:spLocks noGrp="1"/>
          </p:cNvSpPr>
          <p:nvPr>
            <p:ph type="body" sz="quarter" idx="11" hasCustomPrompt="1"/>
          </p:nvPr>
        </p:nvSpPr>
        <p:spPr>
          <a:xfrm>
            <a:off x="4572000" y="4709160"/>
            <a:ext cx="3950208" cy="704088"/>
          </a:xfrm>
        </p:spPr>
        <p:txBody>
          <a:bodyPr>
            <a:normAutofit/>
          </a:bodyPr>
          <a:lstStyle>
            <a:lvl1pPr marL="0" indent="0">
              <a:buNone/>
              <a:defRPr sz="2000" baseline="0"/>
            </a:lvl1pPr>
          </a:lstStyle>
          <a:p>
            <a:pPr lvl="0"/>
            <a:r>
              <a:rPr lang="en-US" dirty="0" smtClean="0"/>
              <a:t>Point elaboration</a:t>
            </a:r>
            <a:endParaRPr lang="en-US" dirty="0"/>
          </a:p>
        </p:txBody>
      </p:sp>
      <p:sp>
        <p:nvSpPr>
          <p:cNvPr id="3" name="Section Head"/>
          <p:cNvSpPr>
            <a:spLocks noGrp="1"/>
          </p:cNvSpPr>
          <p:nvPr>
            <p:ph type="body" sz="quarter" idx="14" hasCustomPrompt="1"/>
          </p:nvPr>
        </p:nvSpPr>
        <p:spPr>
          <a:xfrm>
            <a:off x="320040" y="548640"/>
            <a:ext cx="8503920" cy="923544"/>
          </a:xfrm>
        </p:spPr>
        <p:txBody>
          <a:bodyPr anchor="b">
            <a:noAutofit/>
          </a:bodyPr>
          <a:lstStyle>
            <a:lvl1pPr marL="0" indent="0" algn="ctr">
              <a:buNone/>
              <a:defRPr sz="5400" b="1" baseline="0">
                <a:solidFill>
                  <a:schemeClr val="bg2">
                    <a:lumMod val="75000"/>
                  </a:schemeClr>
                </a:solidFill>
              </a:defRPr>
            </a:lvl1pPr>
            <a:lvl2pPr>
              <a:defRPr sz="6000"/>
            </a:lvl2pPr>
            <a:lvl3pPr>
              <a:defRPr sz="6000"/>
            </a:lvl3pPr>
            <a:lvl4pPr>
              <a:defRPr sz="6000"/>
            </a:lvl4pPr>
            <a:lvl5pPr>
              <a:defRPr sz="6000"/>
            </a:lvl5pPr>
          </a:lstStyle>
          <a:p>
            <a:pPr lvl="0"/>
            <a:r>
              <a:rPr lang="en-US" dirty="0" smtClean="0"/>
              <a:t>Section Head</a:t>
            </a:r>
            <a:endParaRPr lang="en-US" dirty="0"/>
          </a:p>
        </p:txBody>
      </p:sp>
      <p:sp>
        <p:nvSpPr>
          <p:cNvPr id="4" name="Text Placeholder 3"/>
          <p:cNvSpPr>
            <a:spLocks noGrp="1"/>
          </p:cNvSpPr>
          <p:nvPr>
            <p:ph type="body" sz="quarter" idx="15" hasCustomPrompt="1"/>
          </p:nvPr>
        </p:nvSpPr>
        <p:spPr>
          <a:xfrm>
            <a:off x="594360" y="2115312"/>
            <a:ext cx="3566160" cy="768096"/>
          </a:xfrm>
        </p:spPr>
        <p:txBody>
          <a:bodyPr>
            <a:normAutofit/>
          </a:bodyPr>
          <a:lstStyle>
            <a:lvl1pPr marL="0" indent="0" algn="r">
              <a:buNone/>
              <a:defRPr sz="4400" b="1" baseline="0">
                <a:solidFill>
                  <a:schemeClr val="accent1"/>
                </a:solidFill>
              </a:defRPr>
            </a:lvl1pPr>
          </a:lstStyle>
          <a:p>
            <a:pPr lvl="0"/>
            <a:r>
              <a:rPr lang="en-US" sz="4400" dirty="0" smtClean="0"/>
              <a:t>Key Point 1</a:t>
            </a:r>
            <a:endParaRPr lang="en-US" dirty="0"/>
          </a:p>
        </p:txBody>
      </p:sp>
      <p:sp>
        <p:nvSpPr>
          <p:cNvPr id="10" name="Section Body Text"/>
          <p:cNvSpPr>
            <a:spLocks noGrp="1"/>
          </p:cNvSpPr>
          <p:nvPr>
            <p:ph type="body" sz="quarter" idx="16" hasCustomPrompt="1"/>
          </p:nvPr>
        </p:nvSpPr>
        <p:spPr>
          <a:xfrm>
            <a:off x="4572000" y="2103120"/>
            <a:ext cx="3950208" cy="704088"/>
          </a:xfrm>
        </p:spPr>
        <p:txBody>
          <a:bodyPr>
            <a:normAutofit/>
          </a:bodyPr>
          <a:lstStyle>
            <a:lvl1pPr marL="0" indent="0">
              <a:buNone/>
              <a:defRPr sz="2000" baseline="0"/>
            </a:lvl1pPr>
          </a:lstStyle>
          <a:p>
            <a:pPr lvl="0"/>
            <a:r>
              <a:rPr lang="en-US" dirty="0" smtClean="0"/>
              <a:t>Point elaboration</a:t>
            </a:r>
            <a:endParaRPr lang="en-US" dirty="0"/>
          </a:p>
        </p:txBody>
      </p:sp>
      <p:sp>
        <p:nvSpPr>
          <p:cNvPr id="11" name="Text Placeholder 3"/>
          <p:cNvSpPr>
            <a:spLocks noGrp="1"/>
          </p:cNvSpPr>
          <p:nvPr>
            <p:ph type="body" sz="quarter" idx="17" hasCustomPrompt="1"/>
          </p:nvPr>
        </p:nvSpPr>
        <p:spPr>
          <a:xfrm>
            <a:off x="594360" y="4721352"/>
            <a:ext cx="3566160" cy="768096"/>
          </a:xfrm>
        </p:spPr>
        <p:txBody>
          <a:bodyPr>
            <a:normAutofit/>
          </a:bodyPr>
          <a:lstStyle>
            <a:lvl1pPr marL="0" indent="0" algn="r">
              <a:buNone/>
              <a:defRPr sz="4400" b="1" baseline="0">
                <a:solidFill>
                  <a:schemeClr val="accent1"/>
                </a:solidFill>
              </a:defRPr>
            </a:lvl1pPr>
          </a:lstStyle>
          <a:p>
            <a:pPr lvl="0"/>
            <a:r>
              <a:rPr lang="en-US" sz="4400" dirty="0" smtClean="0"/>
              <a:t>Key Point 3</a:t>
            </a:r>
            <a:endParaRPr lang="en-US" dirty="0"/>
          </a:p>
        </p:txBody>
      </p:sp>
      <p:sp>
        <p:nvSpPr>
          <p:cNvPr id="13" name="Text Placeholder 3"/>
          <p:cNvSpPr>
            <a:spLocks noGrp="1"/>
          </p:cNvSpPr>
          <p:nvPr>
            <p:ph type="body" sz="quarter" idx="18" hasCustomPrompt="1"/>
          </p:nvPr>
        </p:nvSpPr>
        <p:spPr>
          <a:xfrm>
            <a:off x="594360" y="3418332"/>
            <a:ext cx="3566160" cy="768096"/>
          </a:xfrm>
        </p:spPr>
        <p:txBody>
          <a:bodyPr>
            <a:normAutofit/>
          </a:bodyPr>
          <a:lstStyle>
            <a:lvl1pPr marL="0" indent="0" algn="r">
              <a:buNone/>
              <a:defRPr sz="4400" b="1" baseline="0">
                <a:solidFill>
                  <a:schemeClr val="accent1"/>
                </a:solidFill>
              </a:defRPr>
            </a:lvl1pPr>
          </a:lstStyle>
          <a:p>
            <a:pPr lvl="0"/>
            <a:r>
              <a:rPr lang="en-US" sz="4400" dirty="0" smtClean="0"/>
              <a:t>Key Point 2</a:t>
            </a:r>
            <a:endParaRPr lang="en-US" dirty="0"/>
          </a:p>
        </p:txBody>
      </p:sp>
      <p:sp>
        <p:nvSpPr>
          <p:cNvPr id="14" name="Section Body Text"/>
          <p:cNvSpPr>
            <a:spLocks noGrp="1"/>
          </p:cNvSpPr>
          <p:nvPr>
            <p:ph type="body" sz="quarter" idx="19" hasCustomPrompt="1"/>
          </p:nvPr>
        </p:nvSpPr>
        <p:spPr>
          <a:xfrm>
            <a:off x="4572000" y="3406140"/>
            <a:ext cx="3950208" cy="704088"/>
          </a:xfrm>
        </p:spPr>
        <p:txBody>
          <a:bodyPr>
            <a:normAutofit/>
          </a:bodyPr>
          <a:lstStyle>
            <a:lvl1pPr marL="0" indent="0">
              <a:buNone/>
              <a:defRPr sz="2000" baseline="0"/>
            </a:lvl1pPr>
          </a:lstStyle>
          <a:p>
            <a:pPr lvl="0"/>
            <a:r>
              <a:rPr lang="en-US" dirty="0" smtClean="0"/>
              <a:t>Point elaboration</a:t>
            </a:r>
            <a:endParaRPr lang="en-US" dirty="0"/>
          </a:p>
        </p:txBody>
      </p:sp>
    </p:spTree>
    <p:extLst>
      <p:ext uri="{BB962C8B-B14F-4D97-AF65-F5344CB8AC3E}">
        <p14:creationId xmlns:p14="http://schemas.microsoft.com/office/powerpoint/2010/main" val="31352495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86C5E3-BCDC-405F-8F3C-092E69121BD4}" type="datetimeFigureOut">
              <a:rPr lang="en-US" smtClean="0"/>
              <a:t>7/15/2015</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9C0BE9-6F9F-4714-AB34-61ADAC46375C}" type="slidenum">
              <a:rPr lang="en-US" smtClean="0"/>
              <a:t>‹#›</a:t>
            </a:fld>
            <a:endParaRPr lang="en-US" dirty="0"/>
          </a:p>
        </p:txBody>
      </p:sp>
    </p:spTree>
    <p:extLst>
      <p:ext uri="{BB962C8B-B14F-4D97-AF65-F5344CB8AC3E}">
        <p14:creationId xmlns:p14="http://schemas.microsoft.com/office/powerpoint/2010/main" val="356054418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7" r:id="rId5"/>
    <p:sldLayoutId id="2147483665" r:id="rId6"/>
    <p:sldLayoutId id="2147483666"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omments" Target="../comments/comment5.xml"/><Relationship Id="rId2" Type="http://schemas.openxmlformats.org/officeDocument/2006/relationships/image" Target="../media/image15.jpeg"/><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comments" Target="../comments/comment1.xml"/><Relationship Id="rId5" Type="http://schemas.openxmlformats.org/officeDocument/2006/relationships/image" Target="../media/image5.jpe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comments" Target="../comments/commen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comments" Target="../comments/comment3.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9.xml"/><Relationship Id="rId5" Type="http://schemas.openxmlformats.org/officeDocument/2006/relationships/comments" Target="../comments/comment4.xm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fontScale="85000" lnSpcReduction="20000"/>
          </a:bodyPr>
          <a:lstStyle/>
          <a:p>
            <a:r>
              <a:rPr lang="en-US" dirty="0" smtClean="0"/>
              <a:t>North Carolina Ecological Forecasting</a:t>
            </a:r>
            <a:endParaRPr lang="en-US" dirty="0"/>
          </a:p>
        </p:txBody>
      </p:sp>
      <p:sp>
        <p:nvSpPr>
          <p:cNvPr id="3" name="Text Placeholder 2"/>
          <p:cNvSpPr>
            <a:spLocks noGrp="1"/>
          </p:cNvSpPr>
          <p:nvPr>
            <p:ph type="body" sz="quarter" idx="11"/>
          </p:nvPr>
        </p:nvSpPr>
        <p:spPr/>
        <p:txBody>
          <a:bodyPr>
            <a:normAutofit fontScale="92500"/>
          </a:bodyPr>
          <a:lstStyle/>
          <a:p>
            <a:r>
              <a:rPr lang="en-US" dirty="0" smtClean="0"/>
              <a:t>Zand Bakhtiari</a:t>
            </a:r>
            <a:r>
              <a:rPr lang="en-US" dirty="0"/>
              <a:t> </a:t>
            </a:r>
            <a:r>
              <a:rPr lang="en-US" dirty="0" smtClean="0"/>
              <a:t>(Team Lead)</a:t>
            </a:r>
            <a:endParaRPr lang="en-US" dirty="0"/>
          </a:p>
        </p:txBody>
      </p:sp>
      <p:sp>
        <p:nvSpPr>
          <p:cNvPr id="4" name="Text Placeholder 3"/>
          <p:cNvSpPr>
            <a:spLocks noGrp="1"/>
          </p:cNvSpPr>
          <p:nvPr>
            <p:ph type="body" sz="quarter" idx="12"/>
          </p:nvPr>
        </p:nvSpPr>
        <p:spPr/>
        <p:txBody>
          <a:bodyPr/>
          <a:lstStyle/>
          <a:p>
            <a:r>
              <a:rPr lang="en-US" dirty="0" smtClean="0"/>
              <a:t>Stephen Zimmerman</a:t>
            </a:r>
            <a:endParaRPr lang="en-US" dirty="0"/>
          </a:p>
        </p:txBody>
      </p:sp>
      <p:sp>
        <p:nvSpPr>
          <p:cNvPr id="5" name="Text Placeholder 4"/>
          <p:cNvSpPr>
            <a:spLocks noGrp="1"/>
          </p:cNvSpPr>
          <p:nvPr>
            <p:ph type="body" sz="quarter" idx="13"/>
          </p:nvPr>
        </p:nvSpPr>
        <p:spPr>
          <a:xfrm>
            <a:off x="5660136" y="5744816"/>
            <a:ext cx="3182112" cy="369332"/>
          </a:xfrm>
        </p:spPr>
        <p:txBody>
          <a:bodyPr/>
          <a:lstStyle/>
          <a:p>
            <a:r>
              <a:rPr lang="en-US" dirty="0" smtClean="0"/>
              <a:t>Kayla Patel</a:t>
            </a:r>
            <a:endParaRPr lang="en-US" dirty="0"/>
          </a:p>
        </p:txBody>
      </p:sp>
      <p:sp>
        <p:nvSpPr>
          <p:cNvPr id="6" name="Text Placeholder 5"/>
          <p:cNvSpPr>
            <a:spLocks noGrp="1"/>
          </p:cNvSpPr>
          <p:nvPr>
            <p:ph type="body" sz="quarter" idx="14"/>
          </p:nvPr>
        </p:nvSpPr>
        <p:spPr/>
        <p:txBody>
          <a:bodyPr/>
          <a:lstStyle/>
          <a:p>
            <a:r>
              <a:rPr lang="en-US" dirty="0" smtClean="0"/>
              <a:t>Brad Gregory</a:t>
            </a:r>
            <a:endParaRPr lang="en-US" dirty="0"/>
          </a:p>
        </p:txBody>
      </p:sp>
      <p:sp>
        <p:nvSpPr>
          <p:cNvPr id="7" name="Text Placeholder 6"/>
          <p:cNvSpPr>
            <a:spLocks noGrp="1"/>
          </p:cNvSpPr>
          <p:nvPr>
            <p:ph type="body" sz="quarter" idx="15"/>
          </p:nvPr>
        </p:nvSpPr>
        <p:spPr/>
        <p:txBody>
          <a:bodyPr/>
          <a:lstStyle/>
          <a:p>
            <a:r>
              <a:rPr lang="en-US" dirty="0" smtClean="0"/>
              <a:t> </a:t>
            </a:r>
            <a:endParaRPr lang="en-US" dirty="0"/>
          </a:p>
        </p:txBody>
      </p:sp>
      <p:sp>
        <p:nvSpPr>
          <p:cNvPr id="8" name="Text Placeholder 7"/>
          <p:cNvSpPr>
            <a:spLocks noGrp="1"/>
          </p:cNvSpPr>
          <p:nvPr>
            <p:ph type="body" sz="quarter" idx="16"/>
          </p:nvPr>
        </p:nvSpPr>
        <p:spPr/>
        <p:txBody>
          <a:bodyPr/>
          <a:lstStyle/>
          <a:p>
            <a:r>
              <a:rPr lang="en-US" dirty="0" smtClean="0"/>
              <a:t> </a:t>
            </a:r>
            <a:endParaRPr lang="en-US" dirty="0"/>
          </a:p>
        </p:txBody>
      </p:sp>
      <p:sp>
        <p:nvSpPr>
          <p:cNvPr id="9" name="Text Placeholder 8"/>
          <p:cNvSpPr>
            <a:spLocks noGrp="1"/>
          </p:cNvSpPr>
          <p:nvPr>
            <p:ph type="body" sz="quarter" idx="17"/>
          </p:nvPr>
        </p:nvSpPr>
        <p:spPr/>
        <p:txBody>
          <a:bodyPr>
            <a:normAutofit fontScale="92500" lnSpcReduction="10000"/>
          </a:bodyPr>
          <a:lstStyle/>
          <a:p>
            <a:r>
              <a:rPr lang="en-US" dirty="0" smtClean="0"/>
              <a:t>Examining shoreline extent and overall wetland health</a:t>
            </a:r>
            <a:endParaRPr lang="en-US" dirty="0"/>
          </a:p>
        </p:txBody>
      </p:sp>
    </p:spTree>
    <p:extLst>
      <p:ext uri="{BB962C8B-B14F-4D97-AF65-F5344CB8AC3E}">
        <p14:creationId xmlns:p14="http://schemas.microsoft.com/office/powerpoint/2010/main" val="43971281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ounded Rectangle 16"/>
          <p:cNvSpPr/>
          <p:nvPr/>
        </p:nvSpPr>
        <p:spPr>
          <a:xfrm>
            <a:off x="6460175" y="1115954"/>
            <a:ext cx="2642405" cy="5557978"/>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sz="quarter" idx="10"/>
          </p:nvPr>
        </p:nvSpPr>
        <p:spPr>
          <a:xfrm>
            <a:off x="172292" y="296214"/>
            <a:ext cx="8147304" cy="819740"/>
          </a:xfrm>
        </p:spPr>
        <p:txBody>
          <a:bodyPr>
            <a:normAutofit/>
          </a:bodyPr>
          <a:lstStyle/>
          <a:p>
            <a:r>
              <a:rPr lang="en-US" sz="5000" dirty="0" smtClean="0"/>
              <a:t>Methodology</a:t>
            </a:r>
            <a:endParaRPr lang="en-US" sz="5000" dirty="0"/>
          </a:p>
        </p:txBody>
      </p:sp>
      <p:grpSp>
        <p:nvGrpSpPr>
          <p:cNvPr id="2" name="Group 1"/>
          <p:cNvGrpSpPr/>
          <p:nvPr/>
        </p:nvGrpSpPr>
        <p:grpSpPr>
          <a:xfrm>
            <a:off x="172291" y="1267839"/>
            <a:ext cx="2442363" cy="5263590"/>
            <a:chOff x="499069" y="1272363"/>
            <a:chExt cx="1824950" cy="3087077"/>
          </a:xfrm>
        </p:grpSpPr>
        <p:sp>
          <p:nvSpPr>
            <p:cNvPr id="35" name="Rounded Rectangle 34"/>
            <p:cNvSpPr/>
            <p:nvPr/>
          </p:nvSpPr>
          <p:spPr>
            <a:xfrm>
              <a:off x="499069" y="1272363"/>
              <a:ext cx="1824950" cy="84221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smtClean="0"/>
                <a:t>Data Acquisition</a:t>
              </a:r>
              <a:endParaRPr lang="en-US" sz="2200" b="1" dirty="0"/>
            </a:p>
          </p:txBody>
        </p:sp>
        <p:sp>
          <p:nvSpPr>
            <p:cNvPr id="38" name="Rounded Rectangle 37"/>
            <p:cNvSpPr/>
            <p:nvPr/>
          </p:nvSpPr>
          <p:spPr>
            <a:xfrm>
              <a:off x="499069" y="2257409"/>
              <a:ext cx="1824950" cy="699547"/>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accent1">
                      <a:lumMod val="50000"/>
                    </a:schemeClr>
                  </a:solidFill>
                </a:rPr>
                <a:t>Landsat 5 TM, 7 ETM+, and 8 OLI</a:t>
              </a:r>
              <a:endParaRPr lang="en-US" dirty="0">
                <a:solidFill>
                  <a:schemeClr val="accent1">
                    <a:lumMod val="50000"/>
                  </a:schemeClr>
                </a:solidFill>
              </a:endParaRPr>
            </a:p>
          </p:txBody>
        </p:sp>
        <p:sp>
          <p:nvSpPr>
            <p:cNvPr id="41" name="Rounded Rectangle 40"/>
            <p:cNvSpPr/>
            <p:nvPr/>
          </p:nvSpPr>
          <p:spPr>
            <a:xfrm>
              <a:off x="499069" y="3092114"/>
              <a:ext cx="1824950" cy="1267326"/>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accent1">
                      <a:lumMod val="50000"/>
                    </a:schemeClr>
                  </a:solidFill>
                </a:rPr>
                <a:t>Summer, winter, spring, fall image for each year</a:t>
              </a:r>
              <a:endParaRPr lang="en-US" dirty="0">
                <a:solidFill>
                  <a:schemeClr val="accent1">
                    <a:lumMod val="50000"/>
                  </a:schemeClr>
                </a:solidFill>
              </a:endParaRPr>
            </a:p>
          </p:txBody>
        </p:sp>
      </p:grpSp>
      <p:grpSp>
        <p:nvGrpSpPr>
          <p:cNvPr id="4" name="Group 3"/>
          <p:cNvGrpSpPr/>
          <p:nvPr/>
        </p:nvGrpSpPr>
        <p:grpSpPr>
          <a:xfrm>
            <a:off x="3428672" y="1267839"/>
            <a:ext cx="2488830" cy="5263590"/>
            <a:chOff x="3716940" y="1267839"/>
            <a:chExt cx="1824950" cy="4615087"/>
          </a:xfrm>
        </p:grpSpPr>
        <p:sp>
          <p:nvSpPr>
            <p:cNvPr id="36" name="Rounded Rectangle 35"/>
            <p:cNvSpPr/>
            <p:nvPr/>
          </p:nvSpPr>
          <p:spPr>
            <a:xfrm>
              <a:off x="3716940" y="1267839"/>
              <a:ext cx="1824950" cy="84221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smtClean="0"/>
                <a:t>Data Pre-processing</a:t>
              </a:r>
              <a:endParaRPr lang="en-US" sz="2200" b="1" dirty="0"/>
            </a:p>
          </p:txBody>
        </p:sp>
        <p:sp>
          <p:nvSpPr>
            <p:cNvPr id="42" name="Rounded Rectangle 41"/>
            <p:cNvSpPr/>
            <p:nvPr/>
          </p:nvSpPr>
          <p:spPr>
            <a:xfrm>
              <a:off x="3716940" y="2257409"/>
              <a:ext cx="1824950" cy="166941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accent1">
                      <a:lumMod val="50000"/>
                    </a:schemeClr>
                  </a:solidFill>
                </a:rPr>
                <a:t>Automated file unzipping, images separated by year</a:t>
              </a:r>
              <a:endParaRPr lang="en-US" dirty="0">
                <a:solidFill>
                  <a:schemeClr val="accent1">
                    <a:lumMod val="50000"/>
                  </a:schemeClr>
                </a:solidFill>
              </a:endParaRPr>
            </a:p>
          </p:txBody>
        </p:sp>
        <p:sp>
          <p:nvSpPr>
            <p:cNvPr id="43" name="Rounded Rectangle 42"/>
            <p:cNvSpPr/>
            <p:nvPr/>
          </p:nvSpPr>
          <p:spPr>
            <a:xfrm>
              <a:off x="3716940" y="4074179"/>
              <a:ext cx="1824950" cy="1808747"/>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accent1">
                      <a:lumMod val="50000"/>
                    </a:schemeClr>
                  </a:solidFill>
                </a:rPr>
                <a:t>Top-of-atmosphere reflectance calculated for each scene</a:t>
              </a:r>
              <a:endParaRPr lang="en-US" dirty="0">
                <a:solidFill>
                  <a:schemeClr val="accent1">
                    <a:lumMod val="50000"/>
                  </a:schemeClr>
                </a:solidFill>
              </a:endParaRPr>
            </a:p>
          </p:txBody>
        </p:sp>
      </p:grpSp>
      <p:grpSp>
        <p:nvGrpSpPr>
          <p:cNvPr id="5" name="Group 4"/>
          <p:cNvGrpSpPr/>
          <p:nvPr/>
        </p:nvGrpSpPr>
        <p:grpSpPr>
          <a:xfrm>
            <a:off x="6598039" y="1267839"/>
            <a:ext cx="2344080" cy="5263590"/>
            <a:chOff x="6778402" y="1267839"/>
            <a:chExt cx="1824951" cy="4319338"/>
          </a:xfrm>
        </p:grpSpPr>
        <p:sp>
          <p:nvSpPr>
            <p:cNvPr id="37" name="Rounded Rectangle 36"/>
            <p:cNvSpPr/>
            <p:nvPr/>
          </p:nvSpPr>
          <p:spPr>
            <a:xfrm>
              <a:off x="6778403" y="1267839"/>
              <a:ext cx="1824950" cy="84221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smtClean="0"/>
                <a:t>Data Analysis</a:t>
              </a:r>
              <a:endParaRPr lang="en-US" sz="2200" b="1" dirty="0"/>
            </a:p>
          </p:txBody>
        </p:sp>
        <p:sp>
          <p:nvSpPr>
            <p:cNvPr id="44" name="Rounded Rectangle 43"/>
            <p:cNvSpPr/>
            <p:nvPr/>
          </p:nvSpPr>
          <p:spPr>
            <a:xfrm>
              <a:off x="6778402" y="2257409"/>
              <a:ext cx="1824950" cy="1452841"/>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accent1">
                      <a:lumMod val="50000"/>
                    </a:schemeClr>
                  </a:solidFill>
                </a:rPr>
                <a:t>NDWI, wetland health index, NDPI calculated</a:t>
              </a:r>
              <a:endParaRPr lang="en-US" dirty="0">
                <a:solidFill>
                  <a:schemeClr val="accent1">
                    <a:lumMod val="50000"/>
                  </a:schemeClr>
                </a:solidFill>
              </a:endParaRPr>
            </a:p>
          </p:txBody>
        </p:sp>
        <p:sp>
          <p:nvSpPr>
            <p:cNvPr id="45" name="Rounded Rectangle 44"/>
            <p:cNvSpPr/>
            <p:nvPr/>
          </p:nvSpPr>
          <p:spPr>
            <a:xfrm>
              <a:off x="6778402" y="3857610"/>
              <a:ext cx="1824950" cy="1729567"/>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accent1">
                      <a:lumMod val="50000"/>
                    </a:schemeClr>
                  </a:solidFill>
                </a:rPr>
                <a:t>Threshold applied to NDWI images, years summed</a:t>
              </a:r>
              <a:endParaRPr lang="en-US" dirty="0">
                <a:solidFill>
                  <a:schemeClr val="accent1">
                    <a:lumMod val="50000"/>
                  </a:schemeClr>
                </a:solidFill>
              </a:endParaRPr>
            </a:p>
          </p:txBody>
        </p:sp>
      </p:grpSp>
      <p:sp>
        <p:nvSpPr>
          <p:cNvPr id="55" name="Right Arrow 54"/>
          <p:cNvSpPr/>
          <p:nvPr/>
        </p:nvSpPr>
        <p:spPr>
          <a:xfrm>
            <a:off x="5984241" y="1714928"/>
            <a:ext cx="409195" cy="276726"/>
          </a:xfrm>
          <a:prstGeom prst="rightArrow">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Right Arrow 55"/>
          <p:cNvSpPr/>
          <p:nvPr/>
        </p:nvSpPr>
        <p:spPr>
          <a:xfrm>
            <a:off x="2748132" y="1714928"/>
            <a:ext cx="547059" cy="276726"/>
          </a:xfrm>
          <a:prstGeom prst="rightArrow">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15424773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fontScale="92500" lnSpcReduction="10000"/>
          </a:bodyPr>
          <a:lstStyle/>
          <a:p>
            <a:r>
              <a:rPr lang="en-US" dirty="0" smtClean="0"/>
              <a:t>Dr. Kenton Ross – DEVELOP National Science Advisor</a:t>
            </a:r>
          </a:p>
          <a:p>
            <a:r>
              <a:rPr lang="en-US" dirty="0" smtClean="0"/>
              <a:t>Jeff Ely – DEVELOP Geoinformatics Fellow</a:t>
            </a:r>
            <a:endParaRPr lang="en-US" dirty="0"/>
          </a:p>
        </p:txBody>
      </p:sp>
      <p:sp>
        <p:nvSpPr>
          <p:cNvPr id="3" name="Text Placeholder 2"/>
          <p:cNvSpPr>
            <a:spLocks noGrp="1"/>
          </p:cNvSpPr>
          <p:nvPr>
            <p:ph type="body" sz="quarter" idx="11"/>
          </p:nvPr>
        </p:nvSpPr>
        <p:spPr/>
        <p:txBody>
          <a:bodyPr/>
          <a:lstStyle/>
          <a:p>
            <a:r>
              <a:rPr lang="en-US" dirty="0" smtClean="0"/>
              <a:t>Albemarle-Pamlico National Estuary Program (APNEP)</a:t>
            </a:r>
            <a:endParaRPr lang="en-US" dirty="0"/>
          </a:p>
        </p:txBody>
      </p:sp>
      <p:sp>
        <p:nvSpPr>
          <p:cNvPr id="4" name="Text Placeholder 3"/>
          <p:cNvSpPr>
            <a:spLocks noGrp="1"/>
          </p:cNvSpPr>
          <p:nvPr>
            <p:ph type="body" sz="quarter" idx="12"/>
          </p:nvPr>
        </p:nvSpPr>
        <p:spPr/>
        <p:txBody>
          <a:bodyPr/>
          <a:lstStyle/>
          <a:p>
            <a:r>
              <a:rPr lang="en-US" dirty="0" smtClean="0"/>
              <a:t>N/A (may change?)</a:t>
            </a:r>
            <a:endParaRPr lang="en-US" dirty="0"/>
          </a:p>
        </p:txBody>
      </p:sp>
      <p:sp>
        <p:nvSpPr>
          <p:cNvPr id="5" name="TextBox 4"/>
          <p:cNvSpPr txBox="1"/>
          <p:nvPr/>
        </p:nvSpPr>
        <p:spPr>
          <a:xfrm>
            <a:off x="594359" y="940213"/>
            <a:ext cx="2577819" cy="523220"/>
          </a:xfrm>
          <a:prstGeom prst="rect">
            <a:avLst/>
          </a:prstGeom>
          <a:noFill/>
        </p:spPr>
        <p:txBody>
          <a:bodyPr wrap="square" rtlCol="0">
            <a:spAutoFit/>
          </a:bodyPr>
          <a:lstStyle/>
          <a:p>
            <a:pPr algn="l"/>
            <a:r>
              <a:rPr lang="en-US" sz="2800" b="1" dirty="0">
                <a:solidFill>
                  <a:schemeClr val="accent1"/>
                </a:solidFill>
                <a:latin typeface="Century Gothic" panose="020B0502020202020204" pitchFamily="34" charset="0"/>
              </a:rPr>
              <a:t>A</a:t>
            </a:r>
            <a:r>
              <a:rPr lang="en-US" sz="2800" b="1" dirty="0" smtClean="0">
                <a:solidFill>
                  <a:schemeClr val="accent1"/>
                </a:solidFill>
                <a:latin typeface="Century Gothic" panose="020B0502020202020204" pitchFamily="34" charset="0"/>
              </a:rPr>
              <a:t>dvisors</a:t>
            </a:r>
            <a:endParaRPr lang="en-US" sz="2800" dirty="0" smtClean="0">
              <a:solidFill>
                <a:schemeClr val="accent1"/>
              </a:solidFill>
              <a:latin typeface="Century Gothic" panose="020B0502020202020204" pitchFamily="34" charset="0"/>
            </a:endParaRPr>
          </a:p>
        </p:txBody>
      </p:sp>
      <p:sp>
        <p:nvSpPr>
          <p:cNvPr id="6" name="TextBox 5"/>
          <p:cNvSpPr txBox="1"/>
          <p:nvPr/>
        </p:nvSpPr>
        <p:spPr>
          <a:xfrm>
            <a:off x="594359" y="2547588"/>
            <a:ext cx="2577819" cy="523220"/>
          </a:xfrm>
          <a:prstGeom prst="rect">
            <a:avLst/>
          </a:prstGeom>
          <a:noFill/>
        </p:spPr>
        <p:txBody>
          <a:bodyPr wrap="square" rtlCol="0">
            <a:spAutoFit/>
          </a:bodyPr>
          <a:lstStyle/>
          <a:p>
            <a:pPr algn="l"/>
            <a:r>
              <a:rPr lang="en-US" sz="2800" b="1" dirty="0" smtClean="0">
                <a:solidFill>
                  <a:schemeClr val="accent1"/>
                </a:solidFill>
                <a:latin typeface="Century Gothic" panose="020B0502020202020204" pitchFamily="34" charset="0"/>
              </a:rPr>
              <a:t>Partners</a:t>
            </a:r>
            <a:endParaRPr lang="en-US" sz="2800" dirty="0" smtClean="0">
              <a:solidFill>
                <a:schemeClr val="accent1"/>
              </a:solidFill>
              <a:latin typeface="Century Gothic" panose="020B0502020202020204" pitchFamily="34" charset="0"/>
            </a:endParaRPr>
          </a:p>
        </p:txBody>
      </p:sp>
      <p:sp>
        <p:nvSpPr>
          <p:cNvPr id="7" name="TextBox 6"/>
          <p:cNvSpPr txBox="1"/>
          <p:nvPr/>
        </p:nvSpPr>
        <p:spPr>
          <a:xfrm>
            <a:off x="594359" y="4154963"/>
            <a:ext cx="2577819" cy="523220"/>
          </a:xfrm>
          <a:prstGeom prst="rect">
            <a:avLst/>
          </a:prstGeom>
          <a:noFill/>
        </p:spPr>
        <p:txBody>
          <a:bodyPr wrap="square" rtlCol="0">
            <a:spAutoFit/>
          </a:bodyPr>
          <a:lstStyle/>
          <a:p>
            <a:pPr algn="l"/>
            <a:r>
              <a:rPr lang="en-US" sz="2800" b="1" dirty="0" smtClean="0">
                <a:solidFill>
                  <a:schemeClr val="accent1"/>
                </a:solidFill>
                <a:latin typeface="Century Gothic" panose="020B0502020202020204" pitchFamily="34" charset="0"/>
              </a:rPr>
              <a:t>Others</a:t>
            </a:r>
            <a:endParaRPr lang="en-US" sz="2800" dirty="0" smtClean="0">
              <a:solidFill>
                <a:schemeClr val="accent1"/>
              </a:solidFill>
              <a:latin typeface="Century Gothic" panose="020B0502020202020204" pitchFamily="34" charset="0"/>
            </a:endParaRPr>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39165" y="2294603"/>
            <a:ext cx="1388364" cy="1877568"/>
          </a:xfrm>
          <a:prstGeom prst="rect">
            <a:avLst/>
          </a:prstGeom>
        </p:spPr>
      </p:pic>
    </p:spTree>
    <p:extLst>
      <p:ext uri="{BB962C8B-B14F-4D97-AF65-F5344CB8AC3E}">
        <p14:creationId xmlns:p14="http://schemas.microsoft.com/office/powerpoint/2010/main" val="35140796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92094" y="5191876"/>
            <a:ext cx="4396522" cy="1294117"/>
          </a:xfrm>
        </p:spPr>
        <p:txBody>
          <a:bodyPr/>
          <a:lstStyle/>
          <a:p>
            <a:pPr marL="342900" indent="-342900">
              <a:buFont typeface="Arial" panose="020B0604020202020204" pitchFamily="34" charset="0"/>
              <a:buChar char="•"/>
            </a:pPr>
            <a:r>
              <a:rPr lang="en-US" dirty="0" smtClean="0"/>
              <a:t>Vital terrestrial/aquatic buffers</a:t>
            </a:r>
          </a:p>
          <a:p>
            <a:pPr marL="342900" indent="-342900">
              <a:buFont typeface="Arial" panose="020B0604020202020204" pitchFamily="34" charset="0"/>
              <a:buChar char="•"/>
            </a:pPr>
            <a:r>
              <a:rPr lang="en-US" dirty="0" smtClean="0"/>
              <a:t>Support diverse wildlife</a:t>
            </a:r>
          </a:p>
          <a:p>
            <a:pPr marL="342900" indent="-342900">
              <a:buFont typeface="Arial" panose="020B0604020202020204" pitchFamily="34" charset="0"/>
              <a:buChar char="•"/>
            </a:pPr>
            <a:r>
              <a:rPr lang="en-US" dirty="0" smtClean="0"/>
              <a:t>Recreational activities</a:t>
            </a:r>
          </a:p>
        </p:txBody>
      </p:sp>
      <p:sp>
        <p:nvSpPr>
          <p:cNvPr id="3" name="Text Placeholder 2"/>
          <p:cNvSpPr>
            <a:spLocks noGrp="1"/>
          </p:cNvSpPr>
          <p:nvPr>
            <p:ph type="body" sz="quarter" idx="14"/>
          </p:nvPr>
        </p:nvSpPr>
        <p:spPr>
          <a:xfrm>
            <a:off x="662505" y="292608"/>
            <a:ext cx="3255699" cy="704088"/>
          </a:xfrm>
        </p:spPr>
        <p:txBody>
          <a:bodyPr/>
          <a:lstStyle/>
          <a:p>
            <a:r>
              <a:rPr lang="en-US" dirty="0" smtClean="0"/>
              <a:t>Background </a:t>
            </a:r>
            <a:endParaRPr lang="en-US" dirty="0"/>
          </a:p>
        </p:txBody>
      </p:sp>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l="7527"/>
          <a:stretch/>
        </p:blipFill>
        <p:spPr>
          <a:xfrm>
            <a:off x="0" y="1211241"/>
            <a:ext cx="4488616" cy="3640504"/>
          </a:xfrm>
          <a:prstGeom prst="rect">
            <a:avLst/>
          </a:prstGeom>
          <a:ln w="12700">
            <a:solidFill>
              <a:schemeClr val="accent1">
                <a:lumMod val="50000"/>
              </a:schemeClr>
            </a:solidFill>
          </a:ln>
        </p:spPr>
      </p:pic>
      <p:pic>
        <p:nvPicPr>
          <p:cNvPr id="7" name="Picture 6"/>
          <p:cNvPicPr>
            <a:picLocks noChangeAspect="1"/>
          </p:cNvPicPr>
          <p:nvPr/>
        </p:nvPicPr>
        <p:blipFill rotWithShape="1">
          <a:blip r:embed="rId4" cstate="print">
            <a:extLst>
              <a:ext uri="{28A0092B-C50C-407E-A947-70E740481C1C}">
                <a14:useLocalDpi xmlns:a14="http://schemas.microsoft.com/office/drawing/2010/main" val="0"/>
              </a:ext>
            </a:extLst>
          </a:blip>
          <a:srcRect l="641"/>
          <a:stretch/>
        </p:blipFill>
        <p:spPr>
          <a:xfrm>
            <a:off x="4475746" y="3733398"/>
            <a:ext cx="4668253" cy="3124602"/>
          </a:xfrm>
          <a:prstGeom prst="rect">
            <a:avLst/>
          </a:prstGeom>
          <a:ln w="12700">
            <a:solidFill>
              <a:schemeClr val="accent1">
                <a:lumMod val="50000"/>
              </a:schemeClr>
            </a:solidFill>
          </a:ln>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478380" y="1"/>
            <a:ext cx="4665620" cy="3733397"/>
          </a:xfrm>
          <a:prstGeom prst="rect">
            <a:avLst/>
          </a:prstGeom>
          <a:ln>
            <a:solidFill>
              <a:schemeClr val="accent1">
                <a:lumMod val="50000"/>
              </a:schemeClr>
            </a:solidFill>
          </a:ln>
        </p:spPr>
      </p:pic>
      <p:sp>
        <p:nvSpPr>
          <p:cNvPr id="9" name="TextBox 8"/>
          <p:cNvSpPr txBox="1"/>
          <p:nvPr/>
        </p:nvSpPr>
        <p:spPr>
          <a:xfrm>
            <a:off x="4488616" y="3479482"/>
            <a:ext cx="3104147" cy="253916"/>
          </a:xfrm>
          <a:prstGeom prst="rect">
            <a:avLst/>
          </a:prstGeom>
          <a:noFill/>
        </p:spPr>
        <p:txBody>
          <a:bodyPr wrap="square" rtlCol="0">
            <a:spAutoFit/>
          </a:bodyPr>
          <a:lstStyle/>
          <a:p>
            <a:r>
              <a:rPr lang="en-US" sz="1050" dirty="0" smtClean="0">
                <a:solidFill>
                  <a:schemeClr val="tx1">
                    <a:lumMod val="20000"/>
                    <a:lumOff val="80000"/>
                  </a:schemeClr>
                </a:solidFill>
              </a:rPr>
              <a:t>Image credit: Matt </a:t>
            </a:r>
            <a:r>
              <a:rPr lang="en-US" sz="1050" dirty="0" err="1" smtClean="0">
                <a:solidFill>
                  <a:schemeClr val="tx1">
                    <a:lumMod val="20000"/>
                    <a:lumOff val="80000"/>
                  </a:schemeClr>
                </a:solidFill>
              </a:rPr>
              <a:t>Tillett</a:t>
            </a:r>
            <a:r>
              <a:rPr lang="en-US" sz="1050" dirty="0" smtClean="0">
                <a:solidFill>
                  <a:schemeClr val="tx1">
                    <a:lumMod val="20000"/>
                    <a:lumOff val="80000"/>
                  </a:schemeClr>
                </a:solidFill>
              </a:rPr>
              <a:t>, creative commons </a:t>
            </a:r>
            <a:endParaRPr lang="en-US" sz="1050" dirty="0">
              <a:solidFill>
                <a:schemeClr val="tx1">
                  <a:lumMod val="20000"/>
                  <a:lumOff val="80000"/>
                </a:schemeClr>
              </a:solidFill>
            </a:endParaRPr>
          </a:p>
        </p:txBody>
      </p:sp>
      <p:sp>
        <p:nvSpPr>
          <p:cNvPr id="10" name="TextBox 9"/>
          <p:cNvSpPr txBox="1"/>
          <p:nvPr/>
        </p:nvSpPr>
        <p:spPr>
          <a:xfrm>
            <a:off x="0" y="4638402"/>
            <a:ext cx="3104147" cy="253916"/>
          </a:xfrm>
          <a:prstGeom prst="rect">
            <a:avLst/>
          </a:prstGeom>
          <a:noFill/>
        </p:spPr>
        <p:txBody>
          <a:bodyPr wrap="square" rtlCol="0">
            <a:spAutoFit/>
          </a:bodyPr>
          <a:lstStyle/>
          <a:p>
            <a:r>
              <a:rPr lang="en-US" sz="1050" dirty="0" smtClean="0">
                <a:solidFill>
                  <a:schemeClr val="tx1">
                    <a:lumMod val="20000"/>
                    <a:lumOff val="80000"/>
                  </a:schemeClr>
                </a:solidFill>
              </a:rPr>
              <a:t>Image credit: Ken Lund, creative commons </a:t>
            </a:r>
            <a:endParaRPr lang="en-US" sz="1050" dirty="0">
              <a:solidFill>
                <a:schemeClr val="tx1">
                  <a:lumMod val="20000"/>
                  <a:lumOff val="80000"/>
                </a:schemeClr>
              </a:solidFill>
            </a:endParaRPr>
          </a:p>
        </p:txBody>
      </p:sp>
      <p:sp>
        <p:nvSpPr>
          <p:cNvPr id="11" name="TextBox 10"/>
          <p:cNvSpPr txBox="1"/>
          <p:nvPr/>
        </p:nvSpPr>
        <p:spPr>
          <a:xfrm>
            <a:off x="4475745" y="6602650"/>
            <a:ext cx="3104147" cy="253916"/>
          </a:xfrm>
          <a:prstGeom prst="rect">
            <a:avLst/>
          </a:prstGeom>
          <a:noFill/>
        </p:spPr>
        <p:txBody>
          <a:bodyPr wrap="square" rtlCol="0">
            <a:spAutoFit/>
          </a:bodyPr>
          <a:lstStyle/>
          <a:p>
            <a:r>
              <a:rPr lang="en-US" sz="1050" dirty="0" smtClean="0">
                <a:solidFill>
                  <a:schemeClr val="tx1">
                    <a:lumMod val="20000"/>
                    <a:lumOff val="80000"/>
                  </a:schemeClr>
                </a:solidFill>
              </a:rPr>
              <a:t>Image credit: John </a:t>
            </a:r>
            <a:r>
              <a:rPr lang="en-US" sz="1050" dirty="0" err="1" smtClean="0">
                <a:solidFill>
                  <a:schemeClr val="tx1">
                    <a:lumMod val="20000"/>
                    <a:lumOff val="80000"/>
                  </a:schemeClr>
                </a:solidFill>
              </a:rPr>
              <a:t>Bule</a:t>
            </a:r>
            <a:r>
              <a:rPr lang="en-US" sz="1050" dirty="0" smtClean="0">
                <a:solidFill>
                  <a:schemeClr val="tx1">
                    <a:lumMod val="20000"/>
                    <a:lumOff val="80000"/>
                  </a:schemeClr>
                </a:solidFill>
              </a:rPr>
              <a:t>, creative commons </a:t>
            </a:r>
            <a:endParaRPr lang="en-US" sz="1050" dirty="0">
              <a:solidFill>
                <a:schemeClr val="tx1">
                  <a:lumMod val="20000"/>
                  <a:lumOff val="80000"/>
                </a:schemeClr>
              </a:solidFill>
            </a:endParaRPr>
          </a:p>
        </p:txBody>
      </p:sp>
    </p:spTree>
    <p:extLst>
      <p:ext uri="{BB962C8B-B14F-4D97-AF65-F5344CB8AC3E}">
        <p14:creationId xmlns:p14="http://schemas.microsoft.com/office/powerpoint/2010/main" val="70251256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277680" y="1962150"/>
            <a:ext cx="2670235" cy="4711606"/>
          </a:xfrm>
        </p:spPr>
        <p:txBody>
          <a:bodyPr/>
          <a:lstStyle/>
          <a:p>
            <a:pPr marL="342900" indent="-342900">
              <a:buFont typeface="Arial" panose="020B0604020202020204" pitchFamily="34" charset="0"/>
              <a:buChar char="•"/>
            </a:pPr>
            <a:r>
              <a:rPr lang="en-US" sz="2800" dirty="0" smtClean="0"/>
              <a:t>Albemarle-Pamlico watershed</a:t>
            </a:r>
          </a:p>
          <a:p>
            <a:pPr marL="342900" indent="-342900">
              <a:buFont typeface="Arial" panose="020B0604020202020204" pitchFamily="34" charset="0"/>
              <a:buChar char="•"/>
            </a:pPr>
            <a:r>
              <a:rPr lang="en-US" sz="2800" dirty="0" smtClean="0"/>
              <a:t>National Estuary Program (NEP)</a:t>
            </a:r>
          </a:p>
          <a:p>
            <a:pPr marL="342900" indent="-342900">
              <a:buFont typeface="Arial" panose="020B0604020202020204" pitchFamily="34" charset="0"/>
              <a:buChar char="•"/>
            </a:pPr>
            <a:r>
              <a:rPr lang="en-US" sz="2800" dirty="0" smtClean="0"/>
              <a:t>2000-2015</a:t>
            </a:r>
          </a:p>
          <a:p>
            <a:endParaRPr lang="en-US" dirty="0" smtClean="0"/>
          </a:p>
          <a:p>
            <a:pPr marL="342900" indent="-342900">
              <a:buFont typeface="Arial" panose="020B0604020202020204" pitchFamily="34" charset="0"/>
              <a:buChar char="•"/>
            </a:pPr>
            <a:endParaRPr lang="en-US" dirty="0" smtClean="0"/>
          </a:p>
        </p:txBody>
      </p:sp>
      <p:sp>
        <p:nvSpPr>
          <p:cNvPr id="3" name="Text Placeholder 2"/>
          <p:cNvSpPr>
            <a:spLocks noGrp="1"/>
          </p:cNvSpPr>
          <p:nvPr>
            <p:ph type="body" sz="quarter" idx="10"/>
          </p:nvPr>
        </p:nvSpPr>
        <p:spPr>
          <a:xfrm>
            <a:off x="277681" y="693293"/>
            <a:ext cx="8590094" cy="613410"/>
          </a:xfrm>
        </p:spPr>
        <p:txBody>
          <a:bodyPr>
            <a:noAutofit/>
          </a:bodyPr>
          <a:lstStyle/>
          <a:p>
            <a:pPr algn="ctr"/>
            <a:r>
              <a:rPr lang="en-US" sz="4800" dirty="0" smtClean="0"/>
              <a:t>Study Area – Study Period</a:t>
            </a:r>
            <a:endParaRPr lang="en-US" sz="4800" dirty="0"/>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1096" t="1281" r="877" b="1453"/>
          <a:stretch/>
        </p:blipFill>
        <p:spPr>
          <a:xfrm>
            <a:off x="2861484" y="1855272"/>
            <a:ext cx="6092511" cy="4671315"/>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329308802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144878" y="1068779"/>
            <a:ext cx="2788327" cy="1199408"/>
          </a:xfrm>
        </p:spPr>
        <p:txBody>
          <a:bodyPr/>
          <a:lstStyle/>
          <a:p>
            <a:r>
              <a:rPr lang="en-US" dirty="0" smtClean="0"/>
              <a:t>Nature Inspiration</a:t>
            </a:r>
            <a:endParaRPr lang="en-US" dirty="0"/>
          </a:p>
        </p:txBody>
      </p:sp>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r="2331"/>
          <a:stretch/>
        </p:blipFill>
        <p:spPr>
          <a:xfrm>
            <a:off x="4500749" y="3287683"/>
            <a:ext cx="4643252" cy="3565562"/>
          </a:xfrm>
          <a:prstGeom prst="rect">
            <a:avLst/>
          </a:prstGeom>
          <a:ln>
            <a:solidFill>
              <a:schemeClr val="accent1">
                <a:lumMod val="75000"/>
              </a:schemeClr>
            </a:solidFill>
          </a:ln>
        </p:spPr>
      </p:pic>
      <p:pic>
        <p:nvPicPr>
          <p:cNvPr id="7" name="Picture 6"/>
          <p:cNvPicPr>
            <a:picLocks noChangeAspect="1"/>
          </p:cNvPicPr>
          <p:nvPr/>
        </p:nvPicPr>
        <p:blipFill rotWithShape="1">
          <a:blip r:embed="rId4" cstate="print">
            <a:extLst>
              <a:ext uri="{28A0092B-C50C-407E-A947-70E740481C1C}">
                <a14:useLocalDpi xmlns:a14="http://schemas.microsoft.com/office/drawing/2010/main" val="0"/>
              </a:ext>
            </a:extLst>
          </a:blip>
          <a:srcRect l="2356" r="3603"/>
          <a:stretch/>
        </p:blipFill>
        <p:spPr>
          <a:xfrm>
            <a:off x="4500749" y="0"/>
            <a:ext cx="4643251" cy="3278775"/>
          </a:xfrm>
          <a:prstGeom prst="rect">
            <a:avLst/>
          </a:prstGeom>
          <a:ln>
            <a:solidFill>
              <a:schemeClr val="accent1">
                <a:lumMod val="75000"/>
              </a:schemeClr>
            </a:solidFill>
          </a:ln>
        </p:spPr>
      </p:pic>
      <p:sp>
        <p:nvSpPr>
          <p:cNvPr id="8" name="Text Placeholder 4"/>
          <p:cNvSpPr txBox="1">
            <a:spLocks/>
          </p:cNvSpPr>
          <p:nvPr/>
        </p:nvSpPr>
        <p:spPr>
          <a:xfrm>
            <a:off x="4488870" y="3061458"/>
            <a:ext cx="3581994" cy="301634"/>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20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050" dirty="0" smtClean="0">
                <a:solidFill>
                  <a:schemeClr val="tx1">
                    <a:lumMod val="40000"/>
                    <a:lumOff val="60000"/>
                  </a:schemeClr>
                </a:solidFill>
              </a:rPr>
              <a:t>Image credit: John </a:t>
            </a:r>
            <a:r>
              <a:rPr lang="en-US" sz="1050" dirty="0" err="1" smtClean="0">
                <a:solidFill>
                  <a:schemeClr val="tx1">
                    <a:lumMod val="40000"/>
                    <a:lumOff val="60000"/>
                  </a:schemeClr>
                </a:solidFill>
              </a:rPr>
              <a:t>Bule</a:t>
            </a:r>
            <a:r>
              <a:rPr lang="en-US" sz="1050" dirty="0" smtClean="0">
                <a:solidFill>
                  <a:schemeClr val="tx1">
                    <a:lumMod val="40000"/>
                    <a:lumOff val="60000"/>
                  </a:schemeClr>
                </a:solidFill>
              </a:rPr>
              <a:t>, Creative Commons</a:t>
            </a:r>
            <a:endParaRPr lang="en-US" sz="1050" dirty="0">
              <a:solidFill>
                <a:schemeClr val="tx1">
                  <a:lumMod val="40000"/>
                  <a:lumOff val="60000"/>
                </a:schemeClr>
              </a:solidFill>
            </a:endParaRPr>
          </a:p>
        </p:txBody>
      </p:sp>
      <p:pic>
        <p:nvPicPr>
          <p:cNvPr id="9" name="Picture 8"/>
          <p:cNvPicPr>
            <a:picLocks noChangeAspect="1"/>
          </p:cNvPicPr>
          <p:nvPr/>
        </p:nvPicPr>
        <p:blipFill rotWithShape="1">
          <a:blip r:embed="rId5" cstate="print">
            <a:extLst>
              <a:ext uri="{28A0092B-C50C-407E-A947-70E740481C1C}">
                <a14:useLocalDpi xmlns:a14="http://schemas.microsoft.com/office/drawing/2010/main" val="0"/>
              </a:ext>
            </a:extLst>
          </a:blip>
          <a:srcRect l="16216"/>
          <a:stretch/>
        </p:blipFill>
        <p:spPr>
          <a:xfrm>
            <a:off x="0" y="3295399"/>
            <a:ext cx="4488870" cy="3557846"/>
          </a:xfrm>
          <a:prstGeom prst="rect">
            <a:avLst/>
          </a:prstGeom>
          <a:ln>
            <a:solidFill>
              <a:schemeClr val="accent1">
                <a:lumMod val="75000"/>
              </a:schemeClr>
            </a:solidFill>
          </a:ln>
        </p:spPr>
      </p:pic>
      <p:sp>
        <p:nvSpPr>
          <p:cNvPr id="5" name="Text Placeholder 4"/>
          <p:cNvSpPr>
            <a:spLocks noGrp="1"/>
          </p:cNvSpPr>
          <p:nvPr>
            <p:ph type="body" sz="quarter" idx="13"/>
          </p:nvPr>
        </p:nvSpPr>
        <p:spPr>
          <a:xfrm>
            <a:off x="0" y="6551611"/>
            <a:ext cx="3415734" cy="301634"/>
          </a:xfrm>
        </p:spPr>
        <p:txBody>
          <a:bodyPr>
            <a:noAutofit/>
          </a:bodyPr>
          <a:lstStyle/>
          <a:p>
            <a:r>
              <a:rPr lang="en-US" sz="1050" dirty="0" smtClean="0">
                <a:solidFill>
                  <a:schemeClr val="tx1">
                    <a:lumMod val="40000"/>
                    <a:lumOff val="60000"/>
                  </a:schemeClr>
                </a:solidFill>
              </a:rPr>
              <a:t>Image credit: Ryan </a:t>
            </a:r>
            <a:r>
              <a:rPr lang="en-US" sz="1050" dirty="0" err="1" smtClean="0">
                <a:solidFill>
                  <a:schemeClr val="tx1">
                    <a:lumMod val="40000"/>
                    <a:lumOff val="60000"/>
                  </a:schemeClr>
                </a:solidFill>
              </a:rPr>
              <a:t>Somma</a:t>
            </a:r>
            <a:r>
              <a:rPr lang="en-US" sz="1050" dirty="0" smtClean="0">
                <a:solidFill>
                  <a:schemeClr val="tx1">
                    <a:lumMod val="40000"/>
                    <a:lumOff val="60000"/>
                  </a:schemeClr>
                </a:solidFill>
              </a:rPr>
              <a:t>, Creative Commons</a:t>
            </a:r>
            <a:endParaRPr lang="en-US" sz="1050" dirty="0">
              <a:solidFill>
                <a:schemeClr val="tx1">
                  <a:lumMod val="40000"/>
                  <a:lumOff val="60000"/>
                </a:schemeClr>
              </a:solidFill>
            </a:endParaRPr>
          </a:p>
        </p:txBody>
      </p:sp>
      <p:sp>
        <p:nvSpPr>
          <p:cNvPr id="10" name="Text Placeholder 4"/>
          <p:cNvSpPr>
            <a:spLocks noGrp="1"/>
          </p:cNvSpPr>
          <p:nvPr>
            <p:ph type="body" sz="quarter" idx="13"/>
          </p:nvPr>
        </p:nvSpPr>
        <p:spPr>
          <a:xfrm>
            <a:off x="4488870" y="6551611"/>
            <a:ext cx="3581994" cy="301634"/>
          </a:xfrm>
        </p:spPr>
        <p:txBody>
          <a:bodyPr>
            <a:normAutofit/>
          </a:bodyPr>
          <a:lstStyle/>
          <a:p>
            <a:r>
              <a:rPr lang="en-US" sz="1050" dirty="0" smtClean="0">
                <a:solidFill>
                  <a:schemeClr val="tx1">
                    <a:lumMod val="40000"/>
                    <a:lumOff val="60000"/>
                  </a:schemeClr>
                </a:solidFill>
              </a:rPr>
              <a:t>Image credit: Ken Lund, Creative Commons</a:t>
            </a:r>
            <a:endParaRPr lang="en-US" sz="1050" dirty="0">
              <a:solidFill>
                <a:schemeClr val="tx1">
                  <a:lumMod val="40000"/>
                  <a:lumOff val="60000"/>
                </a:schemeClr>
              </a:solidFill>
            </a:endParaRPr>
          </a:p>
        </p:txBody>
      </p:sp>
    </p:spTree>
    <p:extLst>
      <p:ext uri="{BB962C8B-B14F-4D97-AF65-F5344CB8AC3E}">
        <p14:creationId xmlns:p14="http://schemas.microsoft.com/office/powerpoint/2010/main" val="227078840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2"/>
          </p:nvPr>
        </p:nvPicPr>
        <p:blipFill>
          <a:blip r:embed="rId3" cstate="print">
            <a:extLst>
              <a:ext uri="{28A0092B-C50C-407E-A947-70E740481C1C}">
                <a14:useLocalDpi xmlns:a14="http://schemas.microsoft.com/office/drawing/2010/main" val="0"/>
              </a:ext>
            </a:extLst>
          </a:blip>
          <a:srcRect l="31250" r="31250"/>
          <a:stretch>
            <a:fillRect/>
          </a:stretch>
        </p:blipFill>
        <p:spPr>
          <a:ln>
            <a:solidFill>
              <a:schemeClr val="accent1">
                <a:lumMod val="75000"/>
              </a:schemeClr>
            </a:solidFill>
          </a:ln>
        </p:spPr>
      </p:pic>
      <p:sp>
        <p:nvSpPr>
          <p:cNvPr id="2" name="Text Placeholder 1"/>
          <p:cNvSpPr>
            <a:spLocks noGrp="1"/>
          </p:cNvSpPr>
          <p:nvPr>
            <p:ph type="body" sz="quarter" idx="11"/>
          </p:nvPr>
        </p:nvSpPr>
        <p:spPr>
          <a:xfrm>
            <a:off x="4754849" y="2840415"/>
            <a:ext cx="4199021" cy="2549732"/>
          </a:xfrm>
        </p:spPr>
        <p:txBody>
          <a:bodyPr>
            <a:noAutofit/>
          </a:bodyPr>
          <a:lstStyle/>
          <a:p>
            <a:pPr marL="342900" indent="-342900">
              <a:lnSpc>
                <a:spcPct val="100000"/>
              </a:lnSpc>
              <a:buFont typeface="Arial" panose="020B0604020202020204" pitchFamily="34" charset="0"/>
              <a:buChar char="•"/>
            </a:pPr>
            <a:r>
              <a:rPr lang="en-US" sz="2400" dirty="0" smtClean="0"/>
              <a:t>Impacts of wetland degradation:</a:t>
            </a:r>
          </a:p>
          <a:p>
            <a:pPr marL="1028700" lvl="1" indent="-342900">
              <a:lnSpc>
                <a:spcPct val="200000"/>
              </a:lnSpc>
            </a:pPr>
            <a:r>
              <a:rPr lang="en-US" dirty="0" smtClean="0"/>
              <a:t>Local ecosystems</a:t>
            </a:r>
          </a:p>
          <a:p>
            <a:pPr marL="1028700" lvl="1" indent="-342900">
              <a:lnSpc>
                <a:spcPct val="100000"/>
              </a:lnSpc>
            </a:pPr>
            <a:r>
              <a:rPr lang="en-US" dirty="0" smtClean="0"/>
              <a:t>Local and regional economies</a:t>
            </a:r>
          </a:p>
        </p:txBody>
      </p:sp>
      <p:sp>
        <p:nvSpPr>
          <p:cNvPr id="3" name="Text Placeholder 2"/>
          <p:cNvSpPr>
            <a:spLocks noGrp="1"/>
          </p:cNvSpPr>
          <p:nvPr>
            <p:ph type="body" sz="quarter" idx="10"/>
          </p:nvPr>
        </p:nvSpPr>
        <p:spPr>
          <a:xfrm>
            <a:off x="4975027" y="640080"/>
            <a:ext cx="3566160" cy="1325880"/>
          </a:xfrm>
        </p:spPr>
        <p:txBody>
          <a:bodyPr/>
          <a:lstStyle/>
          <a:p>
            <a:r>
              <a:rPr lang="en-US" dirty="0" smtClean="0"/>
              <a:t>Community Concerns</a:t>
            </a:r>
            <a:endParaRPr lang="en-US" dirty="0"/>
          </a:p>
        </p:txBody>
      </p:sp>
      <p:sp>
        <p:nvSpPr>
          <p:cNvPr id="5" name="Text Placeholder 4"/>
          <p:cNvSpPr>
            <a:spLocks noGrp="1"/>
          </p:cNvSpPr>
          <p:nvPr>
            <p:ph type="body" sz="quarter" idx="13"/>
          </p:nvPr>
        </p:nvSpPr>
        <p:spPr>
          <a:xfrm>
            <a:off x="1816768" y="6583680"/>
            <a:ext cx="4163568" cy="274320"/>
          </a:xfrm>
          <a:noFill/>
        </p:spPr>
        <p:txBody>
          <a:bodyPr>
            <a:normAutofit/>
          </a:bodyPr>
          <a:lstStyle/>
          <a:p>
            <a:pPr algn="l"/>
            <a:r>
              <a:rPr lang="en-US" dirty="0" smtClean="0">
                <a:solidFill>
                  <a:schemeClr val="bg1">
                    <a:lumMod val="95000"/>
                  </a:schemeClr>
                </a:solidFill>
              </a:rPr>
              <a:t>Image Credit: Stephen Zimmerman</a:t>
            </a:r>
            <a:endParaRPr lang="en-US" dirty="0">
              <a:solidFill>
                <a:schemeClr val="bg1">
                  <a:lumMod val="95000"/>
                </a:schemeClr>
              </a:solidFill>
            </a:endParaRPr>
          </a:p>
        </p:txBody>
      </p:sp>
    </p:spTree>
    <p:extLst>
      <p:ext uri="{BB962C8B-B14F-4D97-AF65-F5344CB8AC3E}">
        <p14:creationId xmlns:p14="http://schemas.microsoft.com/office/powerpoint/2010/main" val="357073992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pPr marL="342900" indent="-342900">
              <a:buFont typeface="Arial" panose="020B0604020202020204" pitchFamily="34" charset="0"/>
              <a:buChar char="•"/>
            </a:pPr>
            <a:r>
              <a:rPr lang="en-US" dirty="0" smtClean="0"/>
              <a:t>Determine shoreline extent</a:t>
            </a:r>
          </a:p>
          <a:p>
            <a:pPr marL="342900" indent="-342900">
              <a:buFont typeface="Arial" panose="020B0604020202020204" pitchFamily="34" charset="0"/>
              <a:buChar char="•"/>
            </a:pPr>
            <a:r>
              <a:rPr lang="en-US" dirty="0" smtClean="0"/>
              <a:t>Assess relative wetland health</a:t>
            </a:r>
          </a:p>
          <a:p>
            <a:pPr marL="342900" indent="-342900">
              <a:buFont typeface="Arial" panose="020B0604020202020204" pitchFamily="34" charset="0"/>
              <a:buChar char="•"/>
            </a:pPr>
            <a:r>
              <a:rPr lang="en-US" dirty="0" smtClean="0"/>
              <a:t>Case studies</a:t>
            </a:r>
            <a:endParaRPr lang="en-US" dirty="0"/>
          </a:p>
        </p:txBody>
      </p:sp>
      <p:sp>
        <p:nvSpPr>
          <p:cNvPr id="3" name="Text Placeholder 2"/>
          <p:cNvSpPr>
            <a:spLocks noGrp="1"/>
          </p:cNvSpPr>
          <p:nvPr>
            <p:ph type="body" sz="quarter" idx="14"/>
          </p:nvPr>
        </p:nvSpPr>
        <p:spPr/>
        <p:txBody>
          <a:bodyPr/>
          <a:lstStyle/>
          <a:p>
            <a:r>
              <a:rPr lang="en-US" dirty="0" smtClean="0"/>
              <a:t>Objectives</a:t>
            </a:r>
            <a:endParaRPr lang="en-US" dirty="0"/>
          </a:p>
        </p:txBody>
      </p:sp>
      <p:sp>
        <p:nvSpPr>
          <p:cNvPr id="5" name="Text Placeholder 4"/>
          <p:cNvSpPr>
            <a:spLocks noGrp="1"/>
          </p:cNvSpPr>
          <p:nvPr>
            <p:ph type="body" sz="quarter" idx="13"/>
          </p:nvPr>
        </p:nvSpPr>
        <p:spPr>
          <a:xfrm>
            <a:off x="5040630" y="3429000"/>
            <a:ext cx="3445002" cy="274320"/>
          </a:xfrm>
        </p:spPr>
        <p:txBody>
          <a:bodyPr>
            <a:normAutofit/>
          </a:bodyPr>
          <a:lstStyle/>
          <a:p>
            <a:r>
              <a:rPr lang="en-US" dirty="0" smtClean="0"/>
              <a:t>Image Credit: Stephen Zimmerman</a:t>
            </a:r>
            <a:endParaRPr lang="en-US" dirty="0"/>
          </a:p>
        </p:txBody>
      </p:sp>
      <p:pic>
        <p:nvPicPr>
          <p:cNvPr id="7" name="Picture Placeholder 6"/>
          <p:cNvPicPr>
            <a:picLocks noGrp="1" noChangeAspect="1"/>
          </p:cNvPicPr>
          <p:nvPr>
            <p:ph type="pic" sz="quarter" idx="12"/>
          </p:nvPr>
        </p:nvPicPr>
        <p:blipFill>
          <a:blip r:embed="rId3" cstate="print">
            <a:extLst>
              <a:ext uri="{28A0092B-C50C-407E-A947-70E740481C1C}">
                <a14:useLocalDpi xmlns:a14="http://schemas.microsoft.com/office/drawing/2010/main" val="0"/>
              </a:ext>
            </a:extLst>
          </a:blip>
          <a:srcRect t="16667" b="16667"/>
          <a:stretch>
            <a:fillRect/>
          </a:stretch>
        </p:blipFill>
        <p:spPr>
          <a:xfrm>
            <a:off x="-4572" y="0"/>
            <a:ext cx="9144000" cy="3429000"/>
          </a:xfrm>
          <a:ln>
            <a:solidFill>
              <a:schemeClr val="accent1">
                <a:lumMod val="75000"/>
              </a:schemeClr>
            </a:solidFill>
          </a:ln>
        </p:spPr>
      </p:pic>
    </p:spTree>
    <p:extLst>
      <p:ext uri="{BB962C8B-B14F-4D97-AF65-F5344CB8AC3E}">
        <p14:creationId xmlns:p14="http://schemas.microsoft.com/office/powerpoint/2010/main" val="183113650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ounded Rectangle 14"/>
          <p:cNvSpPr/>
          <p:nvPr/>
        </p:nvSpPr>
        <p:spPr>
          <a:xfrm>
            <a:off x="6412831" y="1925052"/>
            <a:ext cx="2537538" cy="4018547"/>
          </a:xfrm>
          <a:prstGeom prst="roundRect">
            <a:avLst/>
          </a:prstGeom>
          <a:solidFill>
            <a:schemeClr val="accent1">
              <a:lumMod val="75000"/>
            </a:schemeClr>
          </a:solidFill>
          <a:ln w="38100">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ounded Rectangle 13"/>
          <p:cNvSpPr/>
          <p:nvPr/>
        </p:nvSpPr>
        <p:spPr>
          <a:xfrm>
            <a:off x="3131946" y="1925052"/>
            <a:ext cx="3012453" cy="4018547"/>
          </a:xfrm>
          <a:prstGeom prst="roundRect">
            <a:avLst/>
          </a:prstGeom>
          <a:solidFill>
            <a:schemeClr val="accent1">
              <a:lumMod val="75000"/>
            </a:schemeClr>
          </a:solidFill>
          <a:ln w="38100">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ounded Rectangle 12"/>
          <p:cNvSpPr/>
          <p:nvPr/>
        </p:nvSpPr>
        <p:spPr>
          <a:xfrm>
            <a:off x="163629" y="1909546"/>
            <a:ext cx="2699885" cy="4018547"/>
          </a:xfrm>
          <a:prstGeom prst="roundRect">
            <a:avLst/>
          </a:prstGeom>
          <a:solidFill>
            <a:schemeClr val="accent1">
              <a:lumMod val="75000"/>
            </a:schemeClr>
          </a:solidFill>
          <a:ln w="38100">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 Placeholder 2"/>
          <p:cNvSpPr>
            <a:spLocks noGrp="1"/>
          </p:cNvSpPr>
          <p:nvPr>
            <p:ph type="body" sz="quarter" idx="14"/>
          </p:nvPr>
        </p:nvSpPr>
        <p:spPr/>
        <p:txBody>
          <a:bodyPr/>
          <a:lstStyle/>
          <a:p>
            <a:r>
              <a:rPr lang="en-US" dirty="0" smtClean="0"/>
              <a:t>NASA Satellites/Sensors</a:t>
            </a:r>
            <a:endParaRPr lang="en-US" dirty="0"/>
          </a:p>
        </p:txBody>
      </p:sp>
      <p:sp>
        <p:nvSpPr>
          <p:cNvPr id="4" name="Text Placeholder 3"/>
          <p:cNvSpPr>
            <a:spLocks noGrp="1"/>
          </p:cNvSpPr>
          <p:nvPr>
            <p:ph type="body" sz="quarter" idx="15"/>
          </p:nvPr>
        </p:nvSpPr>
        <p:spPr>
          <a:xfrm>
            <a:off x="264693" y="2302955"/>
            <a:ext cx="2442410" cy="768096"/>
          </a:xfrm>
        </p:spPr>
        <p:txBody>
          <a:bodyPr>
            <a:noAutofit/>
          </a:bodyPr>
          <a:lstStyle/>
          <a:p>
            <a:pPr algn="ctr"/>
            <a:r>
              <a:rPr lang="en-US" sz="2000" dirty="0" smtClean="0">
                <a:solidFill>
                  <a:schemeClr val="accent1">
                    <a:lumMod val="40000"/>
                    <a:lumOff val="60000"/>
                  </a:schemeClr>
                </a:solidFill>
              </a:rPr>
              <a:t>Landsat 5 Thematic Mapper (TM) </a:t>
            </a:r>
            <a:endParaRPr lang="en-US" sz="2000" dirty="0">
              <a:solidFill>
                <a:schemeClr val="accent1">
                  <a:lumMod val="40000"/>
                  <a:lumOff val="60000"/>
                </a:schemeClr>
              </a:solidFill>
            </a:endParaRPr>
          </a:p>
        </p:txBody>
      </p:sp>
      <p:sp>
        <p:nvSpPr>
          <p:cNvPr id="6" name="Text Placeholder 5"/>
          <p:cNvSpPr>
            <a:spLocks noGrp="1"/>
          </p:cNvSpPr>
          <p:nvPr>
            <p:ph type="body" sz="quarter" idx="17"/>
          </p:nvPr>
        </p:nvSpPr>
        <p:spPr>
          <a:xfrm>
            <a:off x="3319008" y="2302955"/>
            <a:ext cx="2638329" cy="768096"/>
          </a:xfrm>
        </p:spPr>
        <p:txBody>
          <a:bodyPr>
            <a:noAutofit/>
          </a:bodyPr>
          <a:lstStyle/>
          <a:p>
            <a:pPr algn="ctr"/>
            <a:r>
              <a:rPr lang="en-US" sz="2000" dirty="0" smtClean="0">
                <a:solidFill>
                  <a:schemeClr val="accent1">
                    <a:lumMod val="40000"/>
                    <a:lumOff val="60000"/>
                  </a:schemeClr>
                </a:solidFill>
              </a:rPr>
              <a:t>Landsat 7 Enhanced Thematic Mapper (ETM+)</a:t>
            </a:r>
            <a:endParaRPr lang="en-US" sz="2000" dirty="0">
              <a:solidFill>
                <a:schemeClr val="accent1">
                  <a:lumMod val="40000"/>
                  <a:lumOff val="60000"/>
                </a:schemeClr>
              </a:solidFill>
            </a:endParaRPr>
          </a:p>
        </p:txBody>
      </p:sp>
      <p:sp>
        <p:nvSpPr>
          <p:cNvPr id="7" name="Text Placeholder 3"/>
          <p:cNvSpPr>
            <a:spLocks noGrp="1"/>
          </p:cNvSpPr>
          <p:nvPr>
            <p:ph type="body" sz="quarter" idx="15"/>
          </p:nvPr>
        </p:nvSpPr>
        <p:spPr>
          <a:xfrm>
            <a:off x="6511500" y="2302955"/>
            <a:ext cx="2350971" cy="768096"/>
          </a:xfrm>
        </p:spPr>
        <p:txBody>
          <a:bodyPr>
            <a:noAutofit/>
          </a:bodyPr>
          <a:lstStyle/>
          <a:p>
            <a:pPr algn="ctr"/>
            <a:r>
              <a:rPr lang="en-US" sz="2000" dirty="0" smtClean="0">
                <a:solidFill>
                  <a:schemeClr val="accent1">
                    <a:lumMod val="40000"/>
                    <a:lumOff val="60000"/>
                  </a:schemeClr>
                </a:solidFill>
              </a:rPr>
              <a:t>Landsat 8 Operational Land Imager (OLI)</a:t>
            </a:r>
            <a:endParaRPr lang="en-US" sz="2000" dirty="0">
              <a:solidFill>
                <a:schemeClr val="accent1">
                  <a:lumMod val="40000"/>
                  <a:lumOff val="60000"/>
                </a:schemeClr>
              </a:solidFill>
            </a:endParaRPr>
          </a:p>
        </p:txBody>
      </p:sp>
      <p:pic>
        <p:nvPicPr>
          <p:cNvPr id="10" name="Picture 2" descr="http://www.devpedia.developexchange.com/dv/images/6/69/01_Landsat5.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3688" y="3536611"/>
            <a:ext cx="1997241" cy="1929574"/>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6" descr="http://www.devpedia.developexchange.com/dv/images/3/39/02_Landsat7.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9600503">
            <a:off x="3278854" y="4037788"/>
            <a:ext cx="2941405" cy="119617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8" descr="http://www.devpedia.developexchange.com/dv/images/c/c2/03_Landsat8.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75441" y="3689998"/>
            <a:ext cx="2314638" cy="1891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1119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83126" y="1115954"/>
            <a:ext cx="2665006" cy="5557978"/>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sz="quarter" idx="10"/>
          </p:nvPr>
        </p:nvSpPr>
        <p:spPr>
          <a:xfrm>
            <a:off x="172292" y="296214"/>
            <a:ext cx="8147304" cy="819740"/>
          </a:xfrm>
        </p:spPr>
        <p:txBody>
          <a:bodyPr>
            <a:normAutofit/>
          </a:bodyPr>
          <a:lstStyle/>
          <a:p>
            <a:r>
              <a:rPr lang="en-US" sz="5000" dirty="0" smtClean="0"/>
              <a:t>Methodology</a:t>
            </a:r>
            <a:endParaRPr lang="en-US" sz="5000" dirty="0"/>
          </a:p>
        </p:txBody>
      </p:sp>
      <p:grpSp>
        <p:nvGrpSpPr>
          <p:cNvPr id="2" name="Group 1"/>
          <p:cNvGrpSpPr/>
          <p:nvPr/>
        </p:nvGrpSpPr>
        <p:grpSpPr>
          <a:xfrm>
            <a:off x="172291" y="1267839"/>
            <a:ext cx="2442363" cy="5263590"/>
            <a:chOff x="499069" y="1272363"/>
            <a:chExt cx="1824950" cy="3087077"/>
          </a:xfrm>
        </p:grpSpPr>
        <p:sp>
          <p:nvSpPr>
            <p:cNvPr id="35" name="Rounded Rectangle 34"/>
            <p:cNvSpPr/>
            <p:nvPr/>
          </p:nvSpPr>
          <p:spPr>
            <a:xfrm>
              <a:off x="499069" y="1272363"/>
              <a:ext cx="1824950" cy="84221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smtClean="0"/>
                <a:t>Data Acquisition</a:t>
              </a:r>
              <a:endParaRPr lang="en-US" sz="2200" b="1" dirty="0"/>
            </a:p>
          </p:txBody>
        </p:sp>
        <p:sp>
          <p:nvSpPr>
            <p:cNvPr id="38" name="Rounded Rectangle 37"/>
            <p:cNvSpPr/>
            <p:nvPr/>
          </p:nvSpPr>
          <p:spPr>
            <a:xfrm>
              <a:off x="499069" y="2257409"/>
              <a:ext cx="1824950" cy="699547"/>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accent1">
                      <a:lumMod val="50000"/>
                    </a:schemeClr>
                  </a:solidFill>
                </a:rPr>
                <a:t>Landsat 5 TM, 7 ETM+, and 8 OLI</a:t>
              </a:r>
              <a:endParaRPr lang="en-US" dirty="0">
                <a:solidFill>
                  <a:schemeClr val="accent1">
                    <a:lumMod val="50000"/>
                  </a:schemeClr>
                </a:solidFill>
              </a:endParaRPr>
            </a:p>
          </p:txBody>
        </p:sp>
        <p:sp>
          <p:nvSpPr>
            <p:cNvPr id="41" name="Rounded Rectangle 40"/>
            <p:cNvSpPr/>
            <p:nvPr/>
          </p:nvSpPr>
          <p:spPr>
            <a:xfrm>
              <a:off x="499069" y="3092114"/>
              <a:ext cx="1824950" cy="1267326"/>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accent1">
                      <a:lumMod val="50000"/>
                    </a:schemeClr>
                  </a:solidFill>
                </a:rPr>
                <a:t>Summer, winter, spring, fall image for each year</a:t>
              </a:r>
              <a:endParaRPr lang="en-US" dirty="0">
                <a:solidFill>
                  <a:schemeClr val="accent1">
                    <a:lumMod val="50000"/>
                  </a:schemeClr>
                </a:solidFill>
              </a:endParaRPr>
            </a:p>
          </p:txBody>
        </p:sp>
      </p:grpSp>
      <p:grpSp>
        <p:nvGrpSpPr>
          <p:cNvPr id="4" name="Group 3"/>
          <p:cNvGrpSpPr/>
          <p:nvPr/>
        </p:nvGrpSpPr>
        <p:grpSpPr>
          <a:xfrm>
            <a:off x="3428672" y="1267839"/>
            <a:ext cx="2488830" cy="5263590"/>
            <a:chOff x="3716940" y="1267839"/>
            <a:chExt cx="1824950" cy="4615087"/>
          </a:xfrm>
        </p:grpSpPr>
        <p:sp>
          <p:nvSpPr>
            <p:cNvPr id="36" name="Rounded Rectangle 35"/>
            <p:cNvSpPr/>
            <p:nvPr/>
          </p:nvSpPr>
          <p:spPr>
            <a:xfrm>
              <a:off x="3716940" y="1267839"/>
              <a:ext cx="1824950" cy="84221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smtClean="0"/>
                <a:t>Data Pre-processing</a:t>
              </a:r>
              <a:endParaRPr lang="en-US" sz="2200" b="1" dirty="0"/>
            </a:p>
          </p:txBody>
        </p:sp>
        <p:sp>
          <p:nvSpPr>
            <p:cNvPr id="42" name="Rounded Rectangle 41"/>
            <p:cNvSpPr/>
            <p:nvPr/>
          </p:nvSpPr>
          <p:spPr>
            <a:xfrm>
              <a:off x="3716940" y="2257409"/>
              <a:ext cx="1824950" cy="166941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accent1">
                      <a:lumMod val="50000"/>
                    </a:schemeClr>
                  </a:solidFill>
                </a:rPr>
                <a:t>Automated file unzipping, images separated by year</a:t>
              </a:r>
              <a:endParaRPr lang="en-US" dirty="0">
                <a:solidFill>
                  <a:schemeClr val="accent1">
                    <a:lumMod val="50000"/>
                  </a:schemeClr>
                </a:solidFill>
              </a:endParaRPr>
            </a:p>
          </p:txBody>
        </p:sp>
        <p:sp>
          <p:nvSpPr>
            <p:cNvPr id="43" name="Rounded Rectangle 42"/>
            <p:cNvSpPr/>
            <p:nvPr/>
          </p:nvSpPr>
          <p:spPr>
            <a:xfrm>
              <a:off x="3716940" y="4074179"/>
              <a:ext cx="1824950" cy="1808747"/>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accent1">
                      <a:lumMod val="50000"/>
                    </a:schemeClr>
                  </a:solidFill>
                </a:rPr>
                <a:t>Top-of-atmosphere reflectance calculated for each scene</a:t>
              </a:r>
              <a:endParaRPr lang="en-US" dirty="0">
                <a:solidFill>
                  <a:schemeClr val="accent1">
                    <a:lumMod val="50000"/>
                  </a:schemeClr>
                </a:solidFill>
              </a:endParaRPr>
            </a:p>
          </p:txBody>
        </p:sp>
      </p:grpSp>
      <p:grpSp>
        <p:nvGrpSpPr>
          <p:cNvPr id="5" name="Group 4"/>
          <p:cNvGrpSpPr/>
          <p:nvPr/>
        </p:nvGrpSpPr>
        <p:grpSpPr>
          <a:xfrm>
            <a:off x="6598039" y="1267839"/>
            <a:ext cx="2344080" cy="5263590"/>
            <a:chOff x="6778402" y="1267839"/>
            <a:chExt cx="1824951" cy="4319338"/>
          </a:xfrm>
        </p:grpSpPr>
        <p:sp>
          <p:nvSpPr>
            <p:cNvPr id="37" name="Rounded Rectangle 36"/>
            <p:cNvSpPr/>
            <p:nvPr/>
          </p:nvSpPr>
          <p:spPr>
            <a:xfrm>
              <a:off x="6778403" y="1267839"/>
              <a:ext cx="1824950" cy="84221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smtClean="0"/>
                <a:t>Data Analysis</a:t>
              </a:r>
              <a:endParaRPr lang="en-US" sz="2200" b="1" dirty="0"/>
            </a:p>
          </p:txBody>
        </p:sp>
        <p:sp>
          <p:nvSpPr>
            <p:cNvPr id="44" name="Rounded Rectangle 43"/>
            <p:cNvSpPr/>
            <p:nvPr/>
          </p:nvSpPr>
          <p:spPr>
            <a:xfrm>
              <a:off x="6778402" y="2257409"/>
              <a:ext cx="1824950" cy="1452841"/>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accent1">
                      <a:lumMod val="50000"/>
                    </a:schemeClr>
                  </a:solidFill>
                </a:rPr>
                <a:t>NDWI, wetland health index, NDPI calculated</a:t>
              </a:r>
              <a:endParaRPr lang="en-US" dirty="0">
                <a:solidFill>
                  <a:schemeClr val="accent1">
                    <a:lumMod val="50000"/>
                  </a:schemeClr>
                </a:solidFill>
              </a:endParaRPr>
            </a:p>
          </p:txBody>
        </p:sp>
        <p:sp>
          <p:nvSpPr>
            <p:cNvPr id="45" name="Rounded Rectangle 44"/>
            <p:cNvSpPr/>
            <p:nvPr/>
          </p:nvSpPr>
          <p:spPr>
            <a:xfrm>
              <a:off x="6778402" y="3857610"/>
              <a:ext cx="1824950" cy="1729567"/>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accent1">
                      <a:lumMod val="50000"/>
                    </a:schemeClr>
                  </a:solidFill>
                </a:rPr>
                <a:t>Threshold applied to NDWI images, years summed</a:t>
              </a:r>
              <a:endParaRPr lang="en-US" dirty="0">
                <a:solidFill>
                  <a:schemeClr val="accent1">
                    <a:lumMod val="50000"/>
                  </a:schemeClr>
                </a:solidFill>
              </a:endParaRPr>
            </a:p>
          </p:txBody>
        </p:sp>
      </p:grpSp>
      <p:sp>
        <p:nvSpPr>
          <p:cNvPr id="55" name="Right Arrow 54"/>
          <p:cNvSpPr/>
          <p:nvPr/>
        </p:nvSpPr>
        <p:spPr>
          <a:xfrm>
            <a:off x="6050981" y="1714928"/>
            <a:ext cx="409195" cy="276726"/>
          </a:xfrm>
          <a:prstGeom prst="rightArrow">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Right Arrow 55"/>
          <p:cNvSpPr/>
          <p:nvPr/>
        </p:nvSpPr>
        <p:spPr>
          <a:xfrm>
            <a:off x="2812681" y="1714928"/>
            <a:ext cx="547059" cy="276726"/>
          </a:xfrm>
          <a:prstGeom prst="rightArrow">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84811319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ounded Rectangle 16"/>
          <p:cNvSpPr/>
          <p:nvPr/>
        </p:nvSpPr>
        <p:spPr>
          <a:xfrm>
            <a:off x="3339392" y="1115954"/>
            <a:ext cx="2665006" cy="5557978"/>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sz="quarter" idx="10"/>
          </p:nvPr>
        </p:nvSpPr>
        <p:spPr>
          <a:xfrm>
            <a:off x="172292" y="296214"/>
            <a:ext cx="8147304" cy="819740"/>
          </a:xfrm>
        </p:spPr>
        <p:txBody>
          <a:bodyPr>
            <a:normAutofit/>
          </a:bodyPr>
          <a:lstStyle/>
          <a:p>
            <a:r>
              <a:rPr lang="en-US" sz="5000" dirty="0" smtClean="0"/>
              <a:t>Methodology</a:t>
            </a:r>
            <a:endParaRPr lang="en-US" sz="5000" dirty="0"/>
          </a:p>
        </p:txBody>
      </p:sp>
      <p:grpSp>
        <p:nvGrpSpPr>
          <p:cNvPr id="2" name="Group 1"/>
          <p:cNvGrpSpPr/>
          <p:nvPr/>
        </p:nvGrpSpPr>
        <p:grpSpPr>
          <a:xfrm>
            <a:off x="172291" y="1267839"/>
            <a:ext cx="2442363" cy="5263590"/>
            <a:chOff x="499069" y="1272363"/>
            <a:chExt cx="1824950" cy="3087077"/>
          </a:xfrm>
        </p:grpSpPr>
        <p:sp>
          <p:nvSpPr>
            <p:cNvPr id="35" name="Rounded Rectangle 34"/>
            <p:cNvSpPr/>
            <p:nvPr/>
          </p:nvSpPr>
          <p:spPr>
            <a:xfrm>
              <a:off x="499069" y="1272363"/>
              <a:ext cx="1824950" cy="84221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smtClean="0"/>
                <a:t>Data Acquisition</a:t>
              </a:r>
              <a:endParaRPr lang="en-US" sz="2200" b="1" dirty="0"/>
            </a:p>
          </p:txBody>
        </p:sp>
        <p:sp>
          <p:nvSpPr>
            <p:cNvPr id="38" name="Rounded Rectangle 37"/>
            <p:cNvSpPr/>
            <p:nvPr/>
          </p:nvSpPr>
          <p:spPr>
            <a:xfrm>
              <a:off x="499069" y="2257409"/>
              <a:ext cx="1824950" cy="699547"/>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accent1">
                      <a:lumMod val="50000"/>
                    </a:schemeClr>
                  </a:solidFill>
                </a:rPr>
                <a:t>Landsat 5 TM, 7 ETM+, and 8 OLI</a:t>
              </a:r>
              <a:endParaRPr lang="en-US" dirty="0">
                <a:solidFill>
                  <a:schemeClr val="accent1">
                    <a:lumMod val="50000"/>
                  </a:schemeClr>
                </a:solidFill>
              </a:endParaRPr>
            </a:p>
          </p:txBody>
        </p:sp>
        <p:sp>
          <p:nvSpPr>
            <p:cNvPr id="41" name="Rounded Rectangle 40"/>
            <p:cNvSpPr/>
            <p:nvPr/>
          </p:nvSpPr>
          <p:spPr>
            <a:xfrm>
              <a:off x="499069" y="3092114"/>
              <a:ext cx="1824950" cy="1267326"/>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accent1">
                      <a:lumMod val="50000"/>
                    </a:schemeClr>
                  </a:solidFill>
                </a:rPr>
                <a:t>Summer, winter, spring, fall image for each year</a:t>
              </a:r>
              <a:endParaRPr lang="en-US" dirty="0">
                <a:solidFill>
                  <a:schemeClr val="accent1">
                    <a:lumMod val="50000"/>
                  </a:schemeClr>
                </a:solidFill>
              </a:endParaRPr>
            </a:p>
          </p:txBody>
        </p:sp>
      </p:grpSp>
      <p:grpSp>
        <p:nvGrpSpPr>
          <p:cNvPr id="4" name="Group 3"/>
          <p:cNvGrpSpPr/>
          <p:nvPr/>
        </p:nvGrpSpPr>
        <p:grpSpPr>
          <a:xfrm>
            <a:off x="3428672" y="1267839"/>
            <a:ext cx="2488830" cy="5263590"/>
            <a:chOff x="3716940" y="1267839"/>
            <a:chExt cx="1824950" cy="4615087"/>
          </a:xfrm>
        </p:grpSpPr>
        <p:sp>
          <p:nvSpPr>
            <p:cNvPr id="36" name="Rounded Rectangle 35"/>
            <p:cNvSpPr/>
            <p:nvPr/>
          </p:nvSpPr>
          <p:spPr>
            <a:xfrm>
              <a:off x="3716940" y="1267839"/>
              <a:ext cx="1824950" cy="84221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smtClean="0"/>
                <a:t>Data Pre-processing</a:t>
              </a:r>
              <a:endParaRPr lang="en-US" sz="2200" b="1" dirty="0"/>
            </a:p>
          </p:txBody>
        </p:sp>
        <p:sp>
          <p:nvSpPr>
            <p:cNvPr id="42" name="Rounded Rectangle 41"/>
            <p:cNvSpPr/>
            <p:nvPr/>
          </p:nvSpPr>
          <p:spPr>
            <a:xfrm>
              <a:off x="3716940" y="2257409"/>
              <a:ext cx="1824950" cy="166941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accent1">
                      <a:lumMod val="50000"/>
                    </a:schemeClr>
                  </a:solidFill>
                </a:rPr>
                <a:t>Automated file unzipping, images separated by year</a:t>
              </a:r>
              <a:endParaRPr lang="en-US" dirty="0">
                <a:solidFill>
                  <a:schemeClr val="accent1">
                    <a:lumMod val="50000"/>
                  </a:schemeClr>
                </a:solidFill>
              </a:endParaRPr>
            </a:p>
          </p:txBody>
        </p:sp>
        <p:sp>
          <p:nvSpPr>
            <p:cNvPr id="43" name="Rounded Rectangle 42"/>
            <p:cNvSpPr/>
            <p:nvPr/>
          </p:nvSpPr>
          <p:spPr>
            <a:xfrm>
              <a:off x="3716940" y="4074179"/>
              <a:ext cx="1824950" cy="1808747"/>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accent1">
                      <a:lumMod val="50000"/>
                    </a:schemeClr>
                  </a:solidFill>
                </a:rPr>
                <a:t>Top-of-atmosphere reflectance calculated for each scene</a:t>
              </a:r>
              <a:endParaRPr lang="en-US" dirty="0">
                <a:solidFill>
                  <a:schemeClr val="accent1">
                    <a:lumMod val="50000"/>
                  </a:schemeClr>
                </a:solidFill>
              </a:endParaRPr>
            </a:p>
          </p:txBody>
        </p:sp>
      </p:grpSp>
      <p:grpSp>
        <p:nvGrpSpPr>
          <p:cNvPr id="5" name="Group 4"/>
          <p:cNvGrpSpPr/>
          <p:nvPr/>
        </p:nvGrpSpPr>
        <p:grpSpPr>
          <a:xfrm>
            <a:off x="6598039" y="1267839"/>
            <a:ext cx="2344080" cy="5263590"/>
            <a:chOff x="6778402" y="1267839"/>
            <a:chExt cx="1824951" cy="4319338"/>
          </a:xfrm>
        </p:grpSpPr>
        <p:sp>
          <p:nvSpPr>
            <p:cNvPr id="37" name="Rounded Rectangle 36"/>
            <p:cNvSpPr/>
            <p:nvPr/>
          </p:nvSpPr>
          <p:spPr>
            <a:xfrm>
              <a:off x="6778403" y="1267839"/>
              <a:ext cx="1824950" cy="84221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smtClean="0"/>
                <a:t>Data Analysis</a:t>
              </a:r>
              <a:endParaRPr lang="en-US" sz="2200" b="1" dirty="0"/>
            </a:p>
          </p:txBody>
        </p:sp>
        <p:sp>
          <p:nvSpPr>
            <p:cNvPr id="44" name="Rounded Rectangle 43"/>
            <p:cNvSpPr/>
            <p:nvPr/>
          </p:nvSpPr>
          <p:spPr>
            <a:xfrm>
              <a:off x="6778402" y="2257409"/>
              <a:ext cx="1824950" cy="1452841"/>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accent1">
                      <a:lumMod val="50000"/>
                    </a:schemeClr>
                  </a:solidFill>
                </a:rPr>
                <a:t>NDWI, wetland health index, NDPI calculated</a:t>
              </a:r>
              <a:endParaRPr lang="en-US" dirty="0">
                <a:solidFill>
                  <a:schemeClr val="accent1">
                    <a:lumMod val="50000"/>
                  </a:schemeClr>
                </a:solidFill>
              </a:endParaRPr>
            </a:p>
          </p:txBody>
        </p:sp>
        <p:sp>
          <p:nvSpPr>
            <p:cNvPr id="45" name="Rounded Rectangle 44"/>
            <p:cNvSpPr/>
            <p:nvPr/>
          </p:nvSpPr>
          <p:spPr>
            <a:xfrm>
              <a:off x="6778402" y="3857610"/>
              <a:ext cx="1824950" cy="1729567"/>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accent1">
                      <a:lumMod val="50000"/>
                    </a:schemeClr>
                  </a:solidFill>
                </a:rPr>
                <a:t>Threshold applied to NDWI images, years summed</a:t>
              </a:r>
              <a:endParaRPr lang="en-US" dirty="0">
                <a:solidFill>
                  <a:schemeClr val="accent1">
                    <a:lumMod val="50000"/>
                  </a:schemeClr>
                </a:solidFill>
              </a:endParaRPr>
            </a:p>
          </p:txBody>
        </p:sp>
      </p:grpSp>
      <p:sp>
        <p:nvSpPr>
          <p:cNvPr id="55" name="Right Arrow 54"/>
          <p:cNvSpPr/>
          <p:nvPr/>
        </p:nvSpPr>
        <p:spPr>
          <a:xfrm>
            <a:off x="6093678" y="1714928"/>
            <a:ext cx="409195" cy="276726"/>
          </a:xfrm>
          <a:prstGeom prst="rightArrow">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Right Arrow 55"/>
          <p:cNvSpPr/>
          <p:nvPr/>
        </p:nvSpPr>
        <p:spPr>
          <a:xfrm>
            <a:off x="2748132" y="1714928"/>
            <a:ext cx="547059" cy="276726"/>
          </a:xfrm>
          <a:prstGeom prst="rightArrow">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89496174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Eco Forecasting 15">
      <a:dk1>
        <a:srgbClr val="767171"/>
      </a:dk1>
      <a:lt1>
        <a:srgbClr val="FFFFFF"/>
      </a:lt1>
      <a:dk2>
        <a:srgbClr val="767171"/>
      </a:dk2>
      <a:lt2>
        <a:srgbClr val="FFFFFF"/>
      </a:lt2>
      <a:accent1>
        <a:srgbClr val="2E8652"/>
      </a:accent1>
      <a:accent2>
        <a:srgbClr val="44757B"/>
      </a:accent2>
      <a:accent3>
        <a:srgbClr val="56619C"/>
      </a:accent3>
      <a:accent4>
        <a:srgbClr val="E2C16E"/>
      </a:accent4>
      <a:accent5>
        <a:srgbClr val="CB8954"/>
      </a:accent5>
      <a:accent6>
        <a:srgbClr val="BB5740"/>
      </a:accent6>
      <a:hlink>
        <a:srgbClr val="2E8652"/>
      </a:hlink>
      <a:folHlink>
        <a:srgbClr val="2E8652"/>
      </a:folHlink>
    </a:clrScheme>
    <a:fontScheme name="DEVELOP">
      <a:majorFont>
        <a:latin typeface="Century Gothic"/>
        <a:ea typeface=""/>
        <a:cs typeface=""/>
      </a:majorFont>
      <a:minorFont>
        <a:latin typeface="Century Gothic"/>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3125</TotalTime>
  <Words>1092</Words>
  <Application>Microsoft Office PowerPoint</Application>
  <PresentationFormat>On-screen Show (4:3)</PresentationFormat>
  <Paragraphs>130</Paragraphs>
  <Slides>11</Slides>
  <Notes>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11</vt:i4>
      </vt:variant>
    </vt:vector>
  </HeadingPairs>
  <TitlesOfParts>
    <vt:vector size="18" baseType="lpstr">
      <vt:lpstr>Arial</vt:lpstr>
      <vt:lpstr>Calibri</vt:lpstr>
      <vt:lpstr>Century Gothic</vt:lpstr>
      <vt:lpstr>Helvetica Neue</vt:lpstr>
      <vt:lpstr>Questrial</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HPES ACES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McKeel, Christopher A. (LARC-E3)[SSAI DEVELOP]</dc:creator>
  <cp:lastModifiedBy>Orne, Tiffani N. (LARC-E3)[SSAI DEVELOP]</cp:lastModifiedBy>
  <cp:revision>175</cp:revision>
  <dcterms:created xsi:type="dcterms:W3CDTF">2015-05-18T13:26:09Z</dcterms:created>
  <dcterms:modified xsi:type="dcterms:W3CDTF">2015-07-15T15:45:07Z</dcterms:modified>
</cp:coreProperties>
</file>