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0" r:id="rId1"/>
  </p:sldMasterIdLst>
  <p:sldIdLst>
    <p:sldId id="256" r:id="rId2"/>
    <p:sldId id="260" r:id="rId3"/>
    <p:sldId id="257" r:id="rId4"/>
    <p:sldId id="259" r:id="rId5"/>
    <p:sldId id="266" r:id="rId6"/>
    <p:sldId id="262" r:id="rId7"/>
    <p:sldId id="263" r:id="rId8"/>
    <p:sldId id="264" r:id="rId9"/>
    <p:sldId id="265" r:id="rId10"/>
    <p:sldId id="25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 showGuides="1">
      <p:cViewPr varScale="1">
        <p:scale>
          <a:sx n="119" d="100"/>
          <a:sy n="119" d="100"/>
        </p:scale>
        <p:origin x="108" y="4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76D63-DF1B-4AC8-B7E8-289922EC2B87}" type="datetimeFigureOut">
              <a:rPr lang="en-US" smtClean="0"/>
              <a:t>7/23/2015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70B55-7F44-4B1F-8650-85B1405FE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004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76D63-DF1B-4AC8-B7E8-289922EC2B87}" type="datetimeFigureOut">
              <a:rPr lang="en-US" smtClean="0"/>
              <a:t>7/23/2015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70B55-7F44-4B1F-8650-85B1405FE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703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76D63-DF1B-4AC8-B7E8-289922EC2B87}" type="datetimeFigureOut">
              <a:rPr lang="en-US" smtClean="0"/>
              <a:t>7/23/2015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70B55-7F44-4B1F-8650-85B1405FE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659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76D63-DF1B-4AC8-B7E8-289922EC2B87}" type="datetimeFigureOut">
              <a:rPr lang="en-US" smtClean="0"/>
              <a:t>7/23/2015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70B55-7F44-4B1F-8650-85B1405FE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944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76D63-DF1B-4AC8-B7E8-289922EC2B87}" type="datetimeFigureOut">
              <a:rPr lang="en-US" smtClean="0"/>
              <a:t>7/23/2015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70B55-7F44-4B1F-8650-85B1405FE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242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76D63-DF1B-4AC8-B7E8-289922EC2B87}" type="datetimeFigureOut">
              <a:rPr lang="en-US" smtClean="0"/>
              <a:t>7/23/2015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70B55-7F44-4B1F-8650-85B1405FE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030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76D63-DF1B-4AC8-B7E8-289922EC2B87}" type="datetimeFigureOut">
              <a:rPr lang="en-US" smtClean="0"/>
              <a:t>7/23/2015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70B55-7F44-4B1F-8650-85B1405FE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994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76D63-DF1B-4AC8-B7E8-289922EC2B87}" type="datetimeFigureOut">
              <a:rPr lang="en-US" smtClean="0"/>
              <a:t>7/23/2015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70B55-7F44-4B1F-8650-85B1405FE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718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76D63-DF1B-4AC8-B7E8-289922EC2B87}" type="datetimeFigureOut">
              <a:rPr lang="en-US" smtClean="0"/>
              <a:t>7/23/2015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70B55-7F44-4B1F-8650-85B1405FE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335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76D63-DF1B-4AC8-B7E8-289922EC2B87}" type="datetimeFigureOut">
              <a:rPr lang="en-US" smtClean="0"/>
              <a:t>7/23/2015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70B55-7F44-4B1F-8650-85B1405FE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093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76D63-DF1B-4AC8-B7E8-289922EC2B87}" type="datetimeFigureOut">
              <a:rPr lang="en-US" smtClean="0"/>
              <a:t>7/23/2015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70B55-7F44-4B1F-8650-85B1405FE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625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876D63-DF1B-4AC8-B7E8-289922EC2B87}" type="datetimeFigureOut">
              <a:rPr lang="en-US" smtClean="0"/>
              <a:t>7/23/2015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770B55-7F44-4B1F-8650-85B1405FE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331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1" r:id="rId1"/>
    <p:sldLayoutId id="2147484042" r:id="rId2"/>
    <p:sldLayoutId id="2147484043" r:id="rId3"/>
    <p:sldLayoutId id="2147484044" r:id="rId4"/>
    <p:sldLayoutId id="2147484045" r:id="rId5"/>
    <p:sldLayoutId id="2147484046" r:id="rId6"/>
    <p:sldLayoutId id="2147484047" r:id="rId7"/>
    <p:sldLayoutId id="2147484048" r:id="rId8"/>
    <p:sldLayoutId id="2147484049" r:id="rId9"/>
    <p:sldLayoutId id="2147484050" r:id="rId10"/>
    <p:sldLayoutId id="21474840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upload.wikimedia.org/wikipedia/commons/7/7c/Los_Angeles_Pollutio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30"/>
          <a:stretch/>
        </p:blipFill>
        <p:spPr bwMode="auto">
          <a:xfrm>
            <a:off x="-32657" y="0"/>
            <a:ext cx="12224656" cy="688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638" y="95249"/>
            <a:ext cx="11134725" cy="1433513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solidFill>
                  <a:schemeClr val="bg1"/>
                </a:solidFill>
              </a:rPr>
              <a:t>Los Angeles Health &amp; Air Quality</a:t>
            </a:r>
            <a:br>
              <a:rPr lang="en-US" sz="6600" b="1" dirty="0" smtClean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>Identifying </a:t>
            </a:r>
            <a:r>
              <a:rPr lang="en-US" sz="2800" b="1" dirty="0">
                <a:solidFill>
                  <a:schemeClr val="bg1"/>
                </a:solidFill>
              </a:rPr>
              <a:t>U</a:t>
            </a:r>
            <a:r>
              <a:rPr lang="en-US" sz="2800" b="1" dirty="0" smtClean="0">
                <a:solidFill>
                  <a:schemeClr val="bg1"/>
                </a:solidFill>
              </a:rPr>
              <a:t>rban </a:t>
            </a:r>
            <a:r>
              <a:rPr lang="en-US" sz="2800" b="1" dirty="0">
                <a:solidFill>
                  <a:schemeClr val="bg1"/>
                </a:solidFill>
              </a:rPr>
              <a:t>E</a:t>
            </a:r>
            <a:r>
              <a:rPr lang="en-US" sz="2800" b="1" dirty="0" smtClean="0">
                <a:solidFill>
                  <a:schemeClr val="bg1"/>
                </a:solidFill>
              </a:rPr>
              <a:t>mission Patterns </a:t>
            </a:r>
            <a:r>
              <a:rPr lang="en-US" sz="2800" b="1" dirty="0" smtClean="0">
                <a:solidFill>
                  <a:schemeClr val="bg1"/>
                </a:solidFill>
              </a:rPr>
              <a:t>in the Los Angeles </a:t>
            </a:r>
            <a:r>
              <a:rPr lang="en-US" sz="2800" b="1" dirty="0">
                <a:solidFill>
                  <a:schemeClr val="bg1"/>
                </a:solidFill>
              </a:rPr>
              <a:t>M</a:t>
            </a:r>
            <a:r>
              <a:rPr lang="en-US" sz="2800" b="1" dirty="0" smtClean="0">
                <a:solidFill>
                  <a:schemeClr val="bg1"/>
                </a:solidFill>
              </a:rPr>
              <a:t>egacity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9050" y="5478463"/>
            <a:ext cx="4572000" cy="1655762"/>
          </a:xfrm>
        </p:spPr>
        <p:txBody>
          <a:bodyPr>
            <a:normAutofit lnSpcReduction="10000"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NASA DEVELOP Showcase</a:t>
            </a:r>
          </a:p>
          <a:p>
            <a:pPr algn="l"/>
            <a:r>
              <a:rPr lang="en-US" dirty="0" smtClean="0">
                <a:solidFill>
                  <a:schemeClr val="bg1"/>
                </a:solidFill>
              </a:rPr>
              <a:t>Washington, D.C. </a:t>
            </a:r>
          </a:p>
          <a:p>
            <a:pPr algn="l"/>
            <a:r>
              <a:rPr lang="en-US" dirty="0" smtClean="0">
                <a:solidFill>
                  <a:schemeClr val="bg1"/>
                </a:solidFill>
              </a:rPr>
              <a:t>July, 30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r>
              <a:rPr lang="en-US" dirty="0" smtClean="0">
                <a:solidFill>
                  <a:schemeClr val="bg1"/>
                </a:solidFill>
              </a:rPr>
              <a:t> 2015</a:t>
            </a:r>
          </a:p>
          <a:p>
            <a:pPr algn="l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66674" y="6665048"/>
            <a:ext cx="23336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Photo by DAVID ILIFF. License: CC-BY-SA 3.0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7353300" y="5478463"/>
            <a:ext cx="48387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>
                <a:solidFill>
                  <a:schemeClr val="bg1"/>
                </a:solidFill>
              </a:rPr>
              <a:t>Talha Rafiq (Project Lead)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</a:rPr>
              <a:t>Isis Frausto-Vicencio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</a:rPr>
              <a:t>Valerie Carranza</a:t>
            </a:r>
          </a:p>
          <a:p>
            <a:pPr algn="r"/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344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.ytimg.com/vi/P5_GlAOCHyE/maxresdefaul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" r="24863" b="36372"/>
          <a:stretch/>
        </p:blipFill>
        <p:spPr bwMode="auto">
          <a:xfrm>
            <a:off x="-9525" y="0"/>
            <a:ext cx="122015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Future Research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Comparison of this bottom-up method to top-down NASA Earth Observations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In-situ </a:t>
            </a:r>
            <a:r>
              <a:rPr lang="en-US" dirty="0">
                <a:solidFill>
                  <a:schemeClr val="bg1"/>
                </a:solidFill>
              </a:rPr>
              <a:t>network</a:t>
            </a:r>
          </a:p>
          <a:p>
            <a:r>
              <a:rPr lang="en-US" dirty="0">
                <a:solidFill>
                  <a:schemeClr val="bg1"/>
                </a:solidFill>
              </a:rPr>
              <a:t>OCO-2</a:t>
            </a:r>
          </a:p>
          <a:p>
            <a:r>
              <a:rPr lang="en-US" dirty="0">
                <a:solidFill>
                  <a:schemeClr val="bg1"/>
                </a:solidFill>
              </a:rPr>
              <a:t>TCCON</a:t>
            </a:r>
          </a:p>
          <a:p>
            <a:r>
              <a:rPr lang="en-US" dirty="0">
                <a:solidFill>
                  <a:schemeClr val="bg1"/>
                </a:solidFill>
              </a:rPr>
              <a:t>JAXA GOSAT</a:t>
            </a:r>
          </a:p>
        </p:txBody>
      </p:sp>
    </p:spTree>
    <p:extLst>
      <p:ext uri="{BB962C8B-B14F-4D97-AF65-F5344CB8AC3E}">
        <p14:creationId xmlns:p14="http://schemas.microsoft.com/office/powerpoint/2010/main" val="161257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upload.wikimedia.org/wikipedia/commons/7/7c/Los_Angeles_Pollutio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30"/>
          <a:stretch/>
        </p:blipFill>
        <p:spPr bwMode="auto">
          <a:xfrm>
            <a:off x="-32657" y="0"/>
            <a:ext cx="12224656" cy="688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Background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2" descr="https://megacities.jpl.nasa.gov/portal/static/img/carousel/larev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5" r="6421" b="263"/>
          <a:stretch/>
        </p:blipFill>
        <p:spPr bwMode="auto">
          <a:xfrm>
            <a:off x="6852217" y="1680929"/>
            <a:ext cx="4373246" cy="44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4"/>
          <p:cNvSpPr txBox="1">
            <a:spLocks/>
          </p:cNvSpPr>
          <p:nvPr/>
        </p:nvSpPr>
        <p:spPr>
          <a:xfrm>
            <a:off x="9505550" y="6252861"/>
            <a:ext cx="1848250" cy="22115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" dirty="0" smtClean="0">
                <a:solidFill>
                  <a:schemeClr val="bg1"/>
                </a:solidFill>
              </a:rPr>
              <a:t>Photo by JPL Megacities Carbon Project</a:t>
            </a:r>
            <a:endParaRPr lang="en-US" sz="8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5" t="6666" r="4848" b="6274"/>
          <a:stretch/>
        </p:blipFill>
        <p:spPr>
          <a:xfrm>
            <a:off x="547264" y="1690688"/>
            <a:ext cx="5971699" cy="443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396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upload.wikimedia.org/wikipedia/commons/7/7c/Los_Angeles_Pollutio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30"/>
          <a:stretch/>
        </p:blipFill>
        <p:spPr bwMode="auto">
          <a:xfrm>
            <a:off x="-32657" y="0"/>
            <a:ext cx="12224656" cy="688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Objectives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6324600" y="4632959"/>
            <a:ext cx="4087906" cy="10218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 smtClean="0">
                <a:solidFill>
                  <a:schemeClr val="bg1"/>
                </a:solidFill>
              </a:rPr>
              <a:t>Compare our bottom-up method with top-down NASA Earth </a:t>
            </a:r>
            <a:r>
              <a:rPr lang="en-US" sz="2400" dirty="0" smtClean="0">
                <a:solidFill>
                  <a:schemeClr val="bg1"/>
                </a:solidFill>
              </a:rPr>
              <a:t>observations: </a:t>
            </a:r>
            <a:r>
              <a:rPr lang="en-US" sz="2400" dirty="0" err="1" smtClean="0">
                <a:solidFill>
                  <a:schemeClr val="bg1"/>
                </a:solidFill>
              </a:rPr>
              <a:t>HyTES</a:t>
            </a:r>
            <a:r>
              <a:rPr lang="en-US" sz="2400" dirty="0" smtClean="0">
                <a:solidFill>
                  <a:schemeClr val="bg1"/>
                </a:solidFill>
              </a:rPr>
              <a:t> and CLARS</a:t>
            </a:r>
            <a:endParaRPr lang="en-US" sz="2400" dirty="0" smtClean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7" name="Text Placeholder 5"/>
          <p:cNvSpPr txBox="1">
            <a:spLocks/>
          </p:cNvSpPr>
          <p:nvPr/>
        </p:nvSpPr>
        <p:spPr>
          <a:xfrm>
            <a:off x="1362892" y="2115312"/>
            <a:ext cx="3566160" cy="76809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 smtClean="0">
                <a:solidFill>
                  <a:schemeClr val="bg1"/>
                </a:solidFill>
              </a:rPr>
              <a:t>Research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8" name="Text Placeholder 6"/>
          <p:cNvSpPr txBox="1">
            <a:spLocks/>
          </p:cNvSpPr>
          <p:nvPr/>
        </p:nvSpPr>
        <p:spPr>
          <a:xfrm>
            <a:off x="6324600" y="2147314"/>
            <a:ext cx="4087906" cy="840847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 smtClean="0">
                <a:solidFill>
                  <a:schemeClr val="bg1"/>
                </a:solidFill>
              </a:rPr>
              <a:t>Obtain and formulate emission factors for the top CH</a:t>
            </a:r>
            <a:r>
              <a:rPr lang="en-US" sz="4000" baseline="-25000" dirty="0" smtClean="0">
                <a:solidFill>
                  <a:schemeClr val="bg1"/>
                </a:solidFill>
              </a:rPr>
              <a:t>4</a:t>
            </a:r>
            <a:r>
              <a:rPr lang="en-US" sz="4000" dirty="0" smtClean="0">
                <a:solidFill>
                  <a:schemeClr val="bg1"/>
                </a:solidFill>
              </a:rPr>
              <a:t> producing sectors</a:t>
            </a:r>
          </a:p>
          <a:p>
            <a:endParaRPr lang="en-US" dirty="0"/>
          </a:p>
        </p:txBody>
      </p:sp>
      <p:sp>
        <p:nvSpPr>
          <p:cNvPr id="9" name="Text Placeholder 7"/>
          <p:cNvSpPr txBox="1">
            <a:spLocks/>
          </p:cNvSpPr>
          <p:nvPr/>
        </p:nvSpPr>
        <p:spPr>
          <a:xfrm>
            <a:off x="1362892" y="4691351"/>
            <a:ext cx="3566160" cy="76809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 smtClean="0">
                <a:solidFill>
                  <a:schemeClr val="bg1"/>
                </a:solidFill>
              </a:rPr>
              <a:t>Compare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0" name="Text Placeholder 8"/>
          <p:cNvSpPr txBox="1">
            <a:spLocks/>
          </p:cNvSpPr>
          <p:nvPr/>
        </p:nvSpPr>
        <p:spPr>
          <a:xfrm>
            <a:off x="1362892" y="3392905"/>
            <a:ext cx="3566160" cy="7680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 smtClean="0">
                <a:solidFill>
                  <a:schemeClr val="bg1"/>
                </a:solidFill>
              </a:rPr>
              <a:t>Develop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1" name="Text Placeholder 9"/>
          <p:cNvSpPr txBox="1">
            <a:spLocks/>
          </p:cNvSpPr>
          <p:nvPr/>
        </p:nvSpPr>
        <p:spPr>
          <a:xfrm>
            <a:off x="6324600" y="3318829"/>
            <a:ext cx="4087906" cy="951379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Develop a raster-based spatial representation of CH</a:t>
            </a:r>
            <a:r>
              <a:rPr lang="en-US" sz="2400" baseline="-25000" dirty="0" smtClean="0">
                <a:solidFill>
                  <a:schemeClr val="bg1"/>
                </a:solidFill>
              </a:rPr>
              <a:t>4</a:t>
            </a:r>
            <a:r>
              <a:rPr lang="en-US" sz="2400" dirty="0" smtClean="0">
                <a:solidFill>
                  <a:schemeClr val="bg1"/>
                </a:solidFill>
              </a:rPr>
              <a:t> emissions in the </a:t>
            </a:r>
            <a:r>
              <a:rPr lang="en-US" sz="2400" dirty="0" err="1" smtClean="0">
                <a:solidFill>
                  <a:schemeClr val="bg1"/>
                </a:solidFill>
              </a:rPr>
              <a:t>SoCAB</a:t>
            </a:r>
            <a:r>
              <a:rPr lang="en-US" sz="2400" dirty="0" smtClean="0">
                <a:solidFill>
                  <a:schemeClr val="bg1"/>
                </a:solidFill>
              </a:rPr>
              <a:t> region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722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upload.wikimedia.org/wikipedia/commons/7/7c/Los_Angeles_Pollutio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30"/>
          <a:stretch/>
        </p:blipFill>
        <p:spPr bwMode="auto">
          <a:xfrm>
            <a:off x="-32657" y="0"/>
            <a:ext cx="12224656" cy="688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Methodology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576072" y="1418540"/>
            <a:ext cx="5415654" cy="48623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+mj-lt"/>
              <a:buAutoNum type="arabicPeriod"/>
            </a:pPr>
            <a:r>
              <a:rPr lang="en-US" sz="2400" dirty="0" smtClean="0">
                <a:solidFill>
                  <a:schemeClr val="bg1"/>
                </a:solidFill>
              </a:rPr>
              <a:t>Data Collection of Methane Sectors</a:t>
            </a:r>
          </a:p>
          <a:p>
            <a:pPr marL="457200" indent="-457200" algn="l">
              <a:buFont typeface="+mj-lt"/>
              <a:buAutoNum type="arabicPeriod"/>
            </a:pPr>
            <a:endParaRPr lang="en-US" sz="2400" dirty="0" smtClean="0">
              <a:solidFill>
                <a:schemeClr val="bg1"/>
              </a:solidFill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en-US" sz="2400" dirty="0" smtClean="0">
                <a:solidFill>
                  <a:schemeClr val="bg1"/>
                </a:solidFill>
              </a:rPr>
              <a:t>Process &amp; Validate</a:t>
            </a:r>
          </a:p>
          <a:p>
            <a:pPr marL="457200" indent="-457200" algn="l">
              <a:buFont typeface="+mj-lt"/>
              <a:buAutoNum type="arabicPeriod"/>
            </a:pPr>
            <a:endParaRPr lang="en-US" sz="2400" dirty="0" smtClean="0">
              <a:solidFill>
                <a:schemeClr val="bg1"/>
              </a:solidFill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en-US" sz="2400" dirty="0" smtClean="0">
                <a:solidFill>
                  <a:schemeClr val="bg1"/>
                </a:solidFill>
              </a:rPr>
              <a:t>Research &amp; Rank of CH</a:t>
            </a:r>
            <a:r>
              <a:rPr lang="en-US" sz="2400" baseline="-25000" dirty="0" smtClean="0">
                <a:solidFill>
                  <a:schemeClr val="bg1"/>
                </a:solidFill>
              </a:rPr>
              <a:t>4</a:t>
            </a:r>
            <a:r>
              <a:rPr lang="en-US" sz="2400" dirty="0" smtClean="0">
                <a:solidFill>
                  <a:schemeClr val="bg1"/>
                </a:solidFill>
              </a:rPr>
              <a:t> Emission Sectors using studies from California AIR Resources Board (CARB)</a:t>
            </a:r>
          </a:p>
          <a:p>
            <a:pPr marL="457200" indent="-457200" algn="l">
              <a:buFont typeface="+mj-lt"/>
              <a:buAutoNum type="arabicPeriod"/>
            </a:pPr>
            <a:endParaRPr lang="en-US" sz="2400" dirty="0" smtClean="0">
              <a:solidFill>
                <a:schemeClr val="bg1"/>
              </a:solidFill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en-US" sz="2400" dirty="0" smtClean="0">
                <a:solidFill>
                  <a:schemeClr val="bg1"/>
                </a:solidFill>
              </a:rPr>
              <a:t>Convert all data into 3km by 3km grid cell raster visualization</a:t>
            </a:r>
          </a:p>
          <a:p>
            <a:pPr marL="457200" indent="-457200" algn="l">
              <a:buFont typeface="+mj-lt"/>
              <a:buAutoNum type="arabicPeriod"/>
            </a:pPr>
            <a:endParaRPr lang="en-US" sz="1800" dirty="0" smtClean="0">
              <a:solidFill>
                <a:schemeClr val="bg1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1800" dirty="0" smtClean="0">
              <a:solidFill>
                <a:schemeClr val="bg1"/>
              </a:solidFill>
            </a:endParaRPr>
          </a:p>
          <a:p>
            <a:endParaRPr lang="en-US" b="1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8313682"/>
              </p:ext>
            </p:extLst>
          </p:nvPr>
        </p:nvGraphicFramePr>
        <p:xfrm>
          <a:off x="8005246" y="2507940"/>
          <a:ext cx="2936840" cy="2044337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64397"/>
                <a:gridCol w="1415968"/>
                <a:gridCol w="1056475"/>
              </a:tblGrid>
              <a:tr h="510723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bg1"/>
                          </a:solidFill>
                        </a:rPr>
                        <a:t>Rank</a:t>
                      </a:r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bg1"/>
                          </a:solidFill>
                        </a:rPr>
                        <a:t>Source</a:t>
                      </a:r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bg1"/>
                          </a:solidFill>
                        </a:rPr>
                        <a:t>SoCAB Total</a:t>
                      </a:r>
                      <a:r>
                        <a:rPr lang="en-US" sz="8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br>
                        <a:rPr lang="en-US" sz="800" baseline="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US" sz="800" baseline="0" dirty="0" smtClean="0">
                          <a:solidFill>
                            <a:schemeClr val="bg1"/>
                          </a:solidFill>
                        </a:rPr>
                        <a:t>(Gg </a:t>
                      </a:r>
                      <a:r>
                        <a:rPr lang="en-US" sz="800" kern="1200" dirty="0" smtClean="0">
                          <a:solidFill>
                            <a:schemeClr val="bg1"/>
                          </a:solidFill>
                          <a:effectLst/>
                        </a:rPr>
                        <a:t>CH</a:t>
                      </a:r>
                      <a:r>
                        <a:rPr lang="en-US" sz="800" kern="1200" baseline="-25000" dirty="0" smtClean="0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  <a:r>
                        <a:rPr lang="en-US" sz="800" baseline="0" dirty="0" smtClean="0">
                          <a:solidFill>
                            <a:schemeClr val="bg1"/>
                          </a:solidFill>
                        </a:rPr>
                        <a:t>/year)</a:t>
                      </a:r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879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en-US" sz="8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bg1"/>
                          </a:solidFill>
                        </a:rPr>
                        <a:t>Landfills</a:t>
                      </a:r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bg1"/>
                          </a:solidFill>
                        </a:rPr>
                        <a:t>171.3</a:t>
                      </a:r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006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bg1"/>
                          </a:solidFill>
                        </a:rPr>
                        <a:t>Oil</a:t>
                      </a:r>
                      <a:r>
                        <a:rPr lang="en-US" sz="800" baseline="0" dirty="0" smtClean="0">
                          <a:solidFill>
                            <a:schemeClr val="bg1"/>
                          </a:solidFill>
                        </a:rPr>
                        <a:t> &amp; </a:t>
                      </a:r>
                      <a:r>
                        <a:rPr lang="en-US" sz="800" dirty="0" smtClean="0">
                          <a:solidFill>
                            <a:schemeClr val="bg1"/>
                          </a:solidFill>
                        </a:rPr>
                        <a:t>Natural</a:t>
                      </a:r>
                      <a:r>
                        <a:rPr lang="en-US" sz="800" baseline="0" dirty="0" smtClean="0">
                          <a:solidFill>
                            <a:schemeClr val="bg1"/>
                          </a:solidFill>
                        </a:rPr>
                        <a:t> Gas</a:t>
                      </a:r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bg1"/>
                          </a:solidFill>
                        </a:rPr>
                        <a:t>87.4</a:t>
                      </a:r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006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bg1"/>
                          </a:solidFill>
                        </a:rPr>
                        <a:t>Livestock-Dairy</a:t>
                      </a:r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bg1"/>
                          </a:solidFill>
                        </a:rPr>
                        <a:t>77.3</a:t>
                      </a:r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0723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bg1"/>
                          </a:solidFill>
                        </a:rPr>
                        <a:t>4</a:t>
                      </a:r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bg1"/>
                          </a:solidFill>
                        </a:rPr>
                        <a:t>Wastewater Treatment Plants</a:t>
                      </a:r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bg1"/>
                          </a:solidFill>
                        </a:rPr>
                        <a:t>56.3</a:t>
                      </a:r>
                      <a:endParaRPr lang="en-US" sz="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7631951" y="1914205"/>
            <a:ext cx="3310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CARB 2012 </a:t>
            </a:r>
            <a:r>
              <a:rPr lang="en-US" sz="1200" dirty="0">
                <a:solidFill>
                  <a:schemeClr val="bg1"/>
                </a:solidFill>
              </a:rPr>
              <a:t>| </a:t>
            </a:r>
            <a:r>
              <a:rPr lang="en-US" sz="1200" dirty="0" smtClean="0">
                <a:solidFill>
                  <a:schemeClr val="bg1"/>
                </a:solidFill>
              </a:rPr>
              <a:t>SoCAB 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(projected)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117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upload.wikimedia.org/wikipedia/commons/7/7c/Los_Angeles_Pollutio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30"/>
          <a:stretch/>
        </p:blipFill>
        <p:spPr bwMode="auto">
          <a:xfrm>
            <a:off x="-32657" y="0"/>
            <a:ext cx="12224656" cy="688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Spatial Datasets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0" t="5731" r="4359" b="5731"/>
          <a:stretch/>
        </p:blipFill>
        <p:spPr>
          <a:xfrm>
            <a:off x="23490" y="1532023"/>
            <a:ext cx="4015048" cy="3012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0" t="5614" r="4359" b="5731"/>
          <a:stretch/>
        </p:blipFill>
        <p:spPr>
          <a:xfrm>
            <a:off x="4078028" y="1532023"/>
            <a:ext cx="4003913" cy="30078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0" t="5849" r="4359" b="5730"/>
          <a:stretch/>
        </p:blipFill>
        <p:spPr>
          <a:xfrm>
            <a:off x="8129400" y="1532023"/>
            <a:ext cx="3982389" cy="29838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0" t="5614" r="4359" b="5731"/>
          <a:stretch/>
        </p:blipFill>
        <p:spPr>
          <a:xfrm>
            <a:off x="1528546" y="4615331"/>
            <a:ext cx="2980222" cy="22388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0" t="5849" r="4360" b="5730"/>
          <a:stretch/>
        </p:blipFill>
        <p:spPr>
          <a:xfrm>
            <a:off x="4606758" y="4615332"/>
            <a:ext cx="2978484" cy="22338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0" t="5731" r="4359" b="5731"/>
          <a:stretch/>
        </p:blipFill>
        <p:spPr>
          <a:xfrm>
            <a:off x="7683232" y="4624137"/>
            <a:ext cx="2977501" cy="2233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483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upload.wikimedia.org/wikipedia/commons/7/7c/Los_Angeles_Pollutio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30"/>
          <a:stretch/>
        </p:blipFill>
        <p:spPr bwMode="auto">
          <a:xfrm>
            <a:off x="-32657" y="0"/>
            <a:ext cx="12224656" cy="688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0" t="5731" r="4448" b="5731"/>
          <a:stretch/>
        </p:blipFill>
        <p:spPr>
          <a:xfrm>
            <a:off x="2053389" y="393032"/>
            <a:ext cx="8085222" cy="607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097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upload.wikimedia.org/wikipedia/commons/7/7c/Los_Angeles_Pollutio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30"/>
          <a:stretch/>
        </p:blipFill>
        <p:spPr bwMode="auto">
          <a:xfrm>
            <a:off x="-32657" y="0"/>
            <a:ext cx="12224656" cy="688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0" t="5731" r="4359" b="5731"/>
          <a:stretch/>
        </p:blipFill>
        <p:spPr>
          <a:xfrm>
            <a:off x="2053389" y="393032"/>
            <a:ext cx="8093244" cy="607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975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upload.wikimedia.org/wikipedia/commons/7/7c/Los_Angeles_Pollutio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30"/>
          <a:stretch/>
        </p:blipFill>
        <p:spPr bwMode="auto">
          <a:xfrm>
            <a:off x="-32657" y="0"/>
            <a:ext cx="12224656" cy="688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0" t="5731" r="4360" b="5731"/>
          <a:stretch/>
        </p:blipFill>
        <p:spPr>
          <a:xfrm>
            <a:off x="2061411" y="393032"/>
            <a:ext cx="8085222" cy="607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667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upload.wikimedia.org/wikipedia/commons/7/7c/Los_Angeles_Pollutio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30"/>
          <a:stretch/>
        </p:blipFill>
        <p:spPr bwMode="auto">
          <a:xfrm>
            <a:off x="-32657" y="0"/>
            <a:ext cx="12224656" cy="688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0" t="5731" r="4360" b="5731"/>
          <a:stretch/>
        </p:blipFill>
        <p:spPr>
          <a:xfrm>
            <a:off x="2061411" y="393032"/>
            <a:ext cx="8085222" cy="607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639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</TotalTime>
  <Words>170</Words>
  <Application>Microsoft Office PowerPoint</Application>
  <PresentationFormat>Widescreen</PresentationFormat>
  <Paragraphs>53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Los Angeles Health &amp; Air Quality Identifying Urban Emission Patterns in the Los Angeles Megacity</vt:lpstr>
      <vt:lpstr>Background</vt:lpstr>
      <vt:lpstr>Objectives</vt:lpstr>
      <vt:lpstr>Methodology</vt:lpstr>
      <vt:lpstr>Spatial Datasets</vt:lpstr>
      <vt:lpstr>PowerPoint Presentation</vt:lpstr>
      <vt:lpstr>PowerPoint Presentation</vt:lpstr>
      <vt:lpstr>PowerPoint Presentation</vt:lpstr>
      <vt:lpstr>PowerPoint Presentation</vt:lpstr>
      <vt:lpstr>Future Research</vt:lpstr>
    </vt:vector>
  </TitlesOfParts>
  <Company>JPL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Frausto-Vicencio, Isis (329L-Affiliate)</dc:creator>
  <cp:lastModifiedBy>Frausto-Vicencio, Isis (329L-Affiliate)</cp:lastModifiedBy>
  <cp:revision>11</cp:revision>
  <dcterms:created xsi:type="dcterms:W3CDTF">2015-07-23T22:32:17Z</dcterms:created>
  <dcterms:modified xsi:type="dcterms:W3CDTF">2015-07-23T23:54:27Z</dcterms:modified>
</cp:coreProperties>
</file>