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1" r:id="rId10"/>
    <p:sldId id="265" r:id="rId11"/>
    <p:sldId id="267" r:id="rId12"/>
    <p:sldId id="268" r:id="rId13"/>
    <p:sldId id="269" r:id="rId1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llyRiedel" initials="" lastIdx="1" clrIdx="0"/>
  <p:cmAuthor id="1" name="Dan Wozniak" initials="" lastIdx="1" clrIdx="1"/>
  <p:cmAuthor id="2" name="" initials="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B34BE-350B-46EB-9169-5567DCAA3101}">
  <a:tblStyle styleId="{32EB34BE-350B-46EB-9169-5567DCAA3101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43704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3075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9075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47300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25565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909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think this map looks too dark.  We can replace it with a lighter image. I can mess with the symbology in the raster to make it appear lighter.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90000"/>
              </a:lnSpc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 Albemarle-Pamlico National Estuarine Complex is the 2nd largest estuary in the United States</a:t>
            </a:r>
          </a:p>
          <a:p>
            <a:pPr marL="457200" marR="0" lvl="0" indent="-304800" algn="l" rtl="0">
              <a:lnSpc>
                <a:spcPct val="90000"/>
              </a:lnSpc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Contains 99% of the Atlantic coast’s submerged aquatic vegetation outside of Florida</a:t>
            </a:r>
          </a:p>
          <a:p>
            <a:pPr marL="457200" marR="0" lvl="0" indent="-304800" algn="l" rtl="0">
              <a:lnSpc>
                <a:spcPct val="90000"/>
              </a:lnSpc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Supports one of the nation’s richest fisheries</a:t>
            </a:r>
          </a:p>
          <a:p>
            <a:pPr marL="457200" marR="0" lvl="0" indent="-304800" algn="l" rtl="0">
              <a:lnSpc>
                <a:spcPct val="90000"/>
              </a:lnSpc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Valuable for its appeal to recreational sportsmen and tourists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496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6579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5053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374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94589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 animations for each thing</a:t>
            </a:r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1757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36029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6908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7448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122362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Quest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9785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1" name="Shape 11"/>
          <p:cNvSpPr txBox="1"/>
          <p:nvPr/>
        </p:nvSpPr>
        <p:spPr>
          <a:xfrm>
            <a:off x="153543" y="260030"/>
            <a:ext cx="2332624" cy="338500"/>
          </a:xfrm>
          <a:prstGeom prst="rect">
            <a:avLst/>
          </a:prstGeom>
          <a:noFill/>
          <a:ln>
            <a:noFill/>
          </a:ln>
        </p:spPr>
        <p:txBody>
          <a:bodyPr lIns="91375" tIns="45675" rIns="913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b="1" i="0" u="none" strike="noStrike" cap="none" baseline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800" b="0" i="0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National Aeronautics and Space Administration</a:t>
            </a:r>
          </a:p>
        </p:txBody>
      </p:sp>
      <p:pic>
        <p:nvPicPr>
          <p:cNvPr id="12" name="Shape 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25535" y="-44832"/>
            <a:ext cx="934026" cy="10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/>
          <p:nvPr/>
        </p:nvSpPr>
        <p:spPr>
          <a:xfrm>
            <a:off x="685800" y="5240267"/>
            <a:ext cx="7772400" cy="45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4" name="Shape 14"/>
          <p:cNvSpPr/>
          <p:nvPr/>
        </p:nvSpPr>
        <p:spPr>
          <a:xfrm flipH="1">
            <a:off x="0" y="6743699"/>
            <a:ext cx="9144000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7" name="Shape 17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06400" y="1125415"/>
            <a:ext cx="8331200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68300" rtl="0">
              <a:spcBef>
                <a:spcPts val="0"/>
              </a:spcBef>
              <a:buClr>
                <a:srgbClr val="DC6448"/>
              </a:buClr>
              <a:buFont typeface="Arial"/>
              <a:buChar char=""/>
              <a:defRPr/>
            </a:lvl1pPr>
            <a:lvl2pPr marL="6858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"/>
              <a:defRPr/>
            </a:lvl2pPr>
            <a:lvl3pPr marL="11430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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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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20" name="Shape 20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21" name="Shape 21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22" name="Shape 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25" name="Shape 25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629150" y="1139483"/>
            <a:ext cx="4135022" cy="54582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937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06400" y="1139482"/>
            <a:ext cx="4108450" cy="54582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937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29" name="Shape 29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30" name="Shape 30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31" name="Shape 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34" name="Shape 34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629150" y="2158541"/>
            <a:ext cx="4106886" cy="4453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937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29150" y="1125412"/>
            <a:ext cx="4106886" cy="8669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449392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406400" y="2158541"/>
            <a:ext cx="4091782" cy="4453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937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4"/>
          </p:nvPr>
        </p:nvSpPr>
        <p:spPr>
          <a:xfrm>
            <a:off x="406400" y="1125412"/>
            <a:ext cx="4091782" cy="8669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449392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40" name="Shape 40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41" name="Shape 41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42" name="Shape 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45" name="Shape 45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47" name="Shape 47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48" name="Shape 48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49" name="Shape 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52" name="Shape 52"/>
          <p:cNvSpPr/>
          <p:nvPr/>
        </p:nvSpPr>
        <p:spPr>
          <a:xfrm flipH="1">
            <a:off x="116114" y="106581"/>
            <a:ext cx="8911771" cy="66371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55" name="Shape 55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887391" y="1139483"/>
            <a:ext cx="4848646" cy="5472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4191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937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06400" y="1139483"/>
            <a:ext cx="3172619" cy="5472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59" name="Shape 59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60" name="Shape 60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61" name="Shape 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64" name="Shape 64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65" name="Shape 65"/>
          <p:cNvSpPr>
            <a:spLocks noGrp="1"/>
          </p:cNvSpPr>
          <p:nvPr>
            <p:ph type="pic" idx="2"/>
          </p:nvPr>
        </p:nvSpPr>
        <p:spPr>
          <a:xfrm>
            <a:off x="3887389" y="1111348"/>
            <a:ext cx="4848647" cy="5486399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06400" y="1139483"/>
            <a:ext cx="3172619" cy="5472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68" name="Shape 68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69" name="Shape 69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70" name="Shape 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Quest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685800" marR="0" indent="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2pPr>
            <a:lvl3pPr marL="1143000" marR="0" indent="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4pPr>
            <a:lvl5pPr marL="20574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5pPr>
            <a:lvl6pPr marL="25146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7448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Utilizing NASA Earth Observations to Monitor Harmful Algal Blooms in the Albemarle and Pamlico Sounds of North Carolina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1" i="1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ctrTitle"/>
          </p:nvPr>
        </p:nvSpPr>
        <p:spPr>
          <a:xfrm>
            <a:off x="685800" y="1122362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6000" b="1" i="0" u="none" strike="noStrike" cap="small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North Carolina Water Resources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4755000" y="5304523"/>
            <a:ext cx="3703200" cy="11393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Daniel Wozniak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Matthew Carter</a:t>
            </a:r>
          </a:p>
          <a:p>
            <a:pPr marL="285750" marR="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1600" b="0" i="0" u="none" strike="noStrike" cap="none" baseline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774075" y="5298878"/>
            <a:ext cx="3703200" cy="149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Chad Smith (Project Lead)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Jelly Riedel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Keith Benjamin</a:t>
            </a:r>
          </a:p>
          <a:p>
            <a:pPr marL="285750" marR="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1600" b="0" i="0" u="none" strike="noStrike" cap="none" baseline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406400" y="916419"/>
            <a:ext cx="4150798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OC3M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Algorithm use in </a:t>
            </a: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coastal waters not as accurate as open oceans</a:t>
            </a: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chemeClr val="accent6">
                  <a:lumMod val="75000"/>
                </a:schemeClr>
              </a:buClr>
              <a:buSzPct val="100000"/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MODIS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bands not necessarily the best for detecting </a:t>
            </a: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singular types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of </a:t>
            </a: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phytoplankton</a:t>
            </a: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Char char="▸"/>
            </a:pPr>
            <a:endParaRPr lang="en-US" sz="8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Water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sample depth v. surface/near surface algae</a:t>
            </a:r>
          </a:p>
          <a:p>
            <a:pPr marL="457200" lvl="0" indent="-368300" rtl="0">
              <a:spcBef>
                <a:spcPts val="1000"/>
              </a:spcBef>
              <a:buClr>
                <a:srgbClr val="DC6448"/>
              </a:buClr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1000"/>
              </a:spcBef>
              <a:buClr>
                <a:srgbClr val="DC6448"/>
              </a:buClr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indent="-228600" rtl="0">
              <a:spcBef>
                <a:spcPts val="0"/>
              </a:spcBef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228600" rtl="0">
              <a:spcBef>
                <a:spcPts val="0"/>
              </a:spcBef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Font typeface="Questrial"/>
              <a:buNone/>
            </a:pPr>
            <a:endParaRPr sz="2200" b="0" i="0" u="none" strike="noStrike" cap="none" baseline="0" dirty="0">
              <a:solidFill>
                <a:srgbClr val="00000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Uncertainty / Error Analysis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7200" y="1067437"/>
            <a:ext cx="4329100" cy="5602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06400" y="1125425"/>
            <a:ext cx="38715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Large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extent of HAB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monitoring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H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istorical record of HAB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behavior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Seasonal Monitoring of HABs</a:t>
            </a:r>
            <a:endParaRPr lang="en-US" sz="22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Font typeface="Questrial"/>
              <a:buChar char="▸"/>
            </a:pPr>
            <a:endParaRPr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rgbClr val="00000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Benefits of Research</a:t>
            </a: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1173" y="1046075"/>
            <a:ext cx="4361999" cy="56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406400" y="1125415"/>
            <a:ext cx="83313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Correlations between other types of phytoplankton and MODIS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.</a:t>
            </a:r>
            <a:endParaRPr lang="en-US"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Incorporation of estuary-specific algorithms for local area of interest</a:t>
            </a: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en-US" sz="22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Investigation of relationships between </a:t>
            </a:r>
            <a:r>
              <a:rPr lang="en-US" sz="2200" b="0" i="0" u="none" strike="noStrike" cap="none" baseline="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chl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-a concentration and land cover/ land use in the area or other water quality factors (dissolved O2, N, P, etc).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Future Work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406400" y="1125415"/>
            <a:ext cx="83312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sng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Advisor</a:t>
            </a:r>
            <a:endParaRPr lang="en-US" sz="2400" b="0" i="0" u="sng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Dr. Kenton Ross,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DEVELOP National Science Advisor</a:t>
            </a:r>
          </a:p>
          <a:p>
            <a:pPr marL="228600" marR="0" lvl="0" indent="152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Partners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Dr. Michelle </a:t>
            </a:r>
            <a:r>
              <a:rPr lang="en-US" sz="1800" b="1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Mooreman</a:t>
            </a:r>
            <a:r>
              <a:rPr lang="en-US" sz="1800" b="1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&amp; Sharon Fitzgerald, 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USGS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North Carolina 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Water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Science Center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endParaRPr lang="en-US" sz="1800" b="1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Jim </a:t>
            </a:r>
            <a:r>
              <a:rPr lang="en-US" sz="1800" b="1" i="0" u="none" strike="noStrike" cap="none" baseline="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Hawhee</a:t>
            </a: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, Dean Carpenter, &amp; Dr. Bill Crowell, Director, </a:t>
            </a:r>
            <a:endParaRPr lang="en-US" sz="1800" b="1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Albemarle-Pamlico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National Estuary Partnership (APNEP)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Others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Jeff </a:t>
            </a: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Ely, </a:t>
            </a:r>
            <a:r>
              <a:rPr lang="en-US" sz="1800" i="0" u="none" strike="noStrike" cap="none" baseline="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Geoinformation</a:t>
            </a:r>
            <a:r>
              <a:rPr lang="en-US" sz="180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Scientist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Acknowledgements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1212991" y="6046237"/>
            <a:ext cx="7016622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1600" b="0" i="1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This material is based upon work supported by NASA through contract NNL11AA00B and cooperative agreement NNX14AB60A.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101601" y="1125425"/>
            <a:ext cx="4098824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2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Why are the Albemarle and Pamlico Sounds so important?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2nd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largest estuary in the Un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ited </a:t>
            </a: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States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9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Contains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99% of the Atlantic coast’s submerged aquatic vegetation (SAV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)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8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Supports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one of the nation’s richest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fisheries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8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Valuable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to sportsmen and tourists 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Community Concerns</a:t>
            </a:r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17650" y="11642150"/>
            <a:ext cx="8025599" cy="59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70050" y="11794550"/>
            <a:ext cx="8025599" cy="59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0425" y="1457890"/>
            <a:ext cx="4833598" cy="40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06400" y="1125425"/>
            <a:ext cx="4111498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2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Dangers of Harmful Algal Blooms (HABs):</a:t>
            </a:r>
          </a:p>
          <a:p>
            <a:pPr marL="228600" marR="0" lvl="0" indent="-2159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A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Toxins in concentrations lethal to wildlife and domestic animals 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Adverse human health effects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Hypoxic zones 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Reduced light availability in water column for SAV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Community Concerns</a:t>
            </a: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 l="24259" b="19607"/>
          <a:stretch/>
        </p:blipFill>
        <p:spPr>
          <a:xfrm>
            <a:off x="4796323" y="3691650"/>
            <a:ext cx="4111498" cy="292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6325" y="1000975"/>
            <a:ext cx="4180847" cy="26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7362100" y="6330450"/>
            <a:ext cx="1460700" cy="17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Century Gothic" panose="020B0502020202020204" pitchFamily="34" charset="0"/>
                <a:sym typeface="Arial"/>
                <a:rtl val="0"/>
              </a:rPr>
              <a:t>Source: USGS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7362100" y="3341100"/>
            <a:ext cx="1460700" cy="17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Century Gothic" panose="020B0502020202020204" pitchFamily="34" charset="0"/>
                <a:sym typeface="Arial"/>
                <a:rtl val="0"/>
              </a:rPr>
              <a:t>Source: USGS</a:t>
            </a:r>
          </a:p>
        </p:txBody>
      </p:sp>
      <p:pic>
        <p:nvPicPr>
          <p:cNvPr id="95" name="Shape 95"/>
          <p:cNvPicPr preferRelativeResize="0"/>
          <p:nvPr/>
        </p:nvPicPr>
        <p:blipFill rotWithShape="1">
          <a:blip r:embed="rId5">
            <a:alphaModFix/>
          </a:blip>
          <a:srcRect t="23006" b="11187"/>
          <a:stretch/>
        </p:blipFill>
        <p:spPr>
          <a:xfrm>
            <a:off x="658099" y="5478275"/>
            <a:ext cx="3608096" cy="113354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2940775" y="6330450"/>
            <a:ext cx="1460700" cy="17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entury Gothic" panose="020B0502020202020204" pitchFamily="34" charset="0"/>
                <a:sym typeface="Arial"/>
                <a:rtl val="0"/>
              </a:rPr>
              <a:t>Source: USGS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06400" y="1125415"/>
            <a:ext cx="83313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400" b="1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400" b="1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400" b="1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Dr. Michelle </a:t>
            </a:r>
            <a:r>
              <a:rPr lang="en-US" sz="2400" b="1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Mooreman</a:t>
            </a:r>
            <a:r>
              <a:rPr lang="en-US" sz="2400" b="1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Sharon </a:t>
            </a:r>
            <a:r>
              <a:rPr lang="en-US" sz="2400" b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Fitzgerald</a:t>
            </a:r>
            <a:r>
              <a:rPr lang="en-US" sz="2400" b="1" i="0" u="none" strike="noStrike" cap="none" baseline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USGS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North Carolina Water Science Center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Jim Hawhee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Dean Carpenter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Dr. Bill Crowell, Director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Albemarle-Pamlico National Estuary Partnership (APNEP)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Project Partners</a:t>
            </a: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7950" y="1562275"/>
            <a:ext cx="2308200" cy="85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406400" y="1125425"/>
            <a:ext cx="43413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Create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 10 year time-series representation of HAB extent from 2004 to 2014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using </a:t>
            </a:r>
            <a:r>
              <a:rPr lang="en-US" sz="2200" b="0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Chl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-a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as a proxy for algae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lang="en-US" sz="8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lang="en-US" sz="8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Compare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MODIS-derived HAB maps with </a:t>
            </a:r>
            <a:r>
              <a:rPr lang="en-US" sz="2200" b="0" i="1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in situ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water sample data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Provide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end-users with informational maps of large-scale HAB extent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Project Objectives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3525" y="4505375"/>
            <a:ext cx="2875524" cy="215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7143375" y="6415500"/>
            <a:ext cx="1325399" cy="14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" b="0" i="0" u="none" strike="noStrike" cap="none" baseline="0">
                <a:solidFill>
                  <a:srgbClr val="000000"/>
                </a:solidFill>
                <a:latin typeface="Century Gothic" panose="020B0502020202020204" pitchFamily="34" charset="0"/>
                <a:sym typeface="Arial"/>
                <a:rtl val="0"/>
              </a:rPr>
              <a:t>Source: USGS</a:t>
            </a: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5771" y="1125420"/>
            <a:ext cx="4271049" cy="3300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Project Methodology</a:t>
            </a:r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150" y="2052349"/>
            <a:ext cx="2687700" cy="14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1901" y="2337800"/>
            <a:ext cx="4033200" cy="83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0" name="Shape 120"/>
          <p:cNvGraphicFramePr/>
          <p:nvPr>
            <p:extLst>
              <p:ext uri="{D42A27DB-BD31-4B8C-83A1-F6EECF244321}">
                <p14:modId xmlns:p14="http://schemas.microsoft.com/office/powerpoint/2010/main" val="522147902"/>
              </p:ext>
            </p:extLst>
          </p:nvPr>
        </p:nvGraphicFramePr>
        <p:xfrm>
          <a:off x="186700" y="972800"/>
          <a:ext cx="8770600" cy="5717625"/>
        </p:xfrm>
        <a:graphic>
          <a:graphicData uri="http://schemas.openxmlformats.org/drawingml/2006/table">
            <a:tbl>
              <a:tblPr>
                <a:noFill/>
                <a:tableStyleId>{32EB34BE-350B-46EB-9169-5567DCAA3101}</a:tableStyleId>
              </a:tblPr>
              <a:tblGrid>
                <a:gridCol w="4385300"/>
                <a:gridCol w="4385300"/>
              </a:tblGrid>
              <a:tr h="866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400" u="sng" strike="noStrike" cap="none" baseline="0" dirty="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NASA Earth Observations: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400" u="sng" strike="noStrike" cap="none" baseline="0" dirty="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Data Acquisition:</a:t>
                      </a:r>
                    </a:p>
                  </a:txBody>
                  <a:tcPr marL="91425" marR="91425" marT="91425" marB="91425"/>
                </a:tc>
              </a:tr>
              <a:tr h="887450">
                <a:tc rowSpan="2">
                  <a:txBody>
                    <a:bodyPr/>
                    <a:lstStyle/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-US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                                </a:t>
                      </a:r>
                      <a:r>
                        <a:rPr lang="en-US" sz="180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Aqua MODIS </a:t>
                      </a:r>
                    </a:p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Level 2 Data</a:t>
                      </a:r>
                    </a:p>
                  </a:txBody>
                  <a:tcPr marL="91425" marR="91425" marT="91425" marB="91425"/>
                </a:tc>
                <a:tc rowSpan="2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Sea </a:t>
                      </a:r>
                      <a:r>
                        <a:rPr lang="en-US" sz="1800" dirty="0" err="1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Wifs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 Data Analysis System-</a:t>
                      </a:r>
                      <a:r>
                        <a:rPr lang="en-US" sz="1800" dirty="0" err="1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SeaDAS</a:t>
                      </a:r>
                      <a:endParaRPr lang="en-US" sz="1800" dirty="0">
                        <a:solidFill>
                          <a:schemeClr val="dk1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200" i="1" dirty="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Goddard Space Flight </a:t>
                      </a:r>
                      <a:r>
                        <a:rPr lang="en-US" sz="1200" i="1" dirty="0" smtClean="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Center Website</a:t>
                      </a:r>
                      <a:endParaRPr lang="en-US" sz="1200" i="1" dirty="0">
                        <a:solidFill>
                          <a:schemeClr val="dk1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91425" marR="91425" marT="91425" marB="91425"/>
                </a:tc>
              </a:tr>
              <a:tr h="976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00050">
                <a:tc rowSpan="2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i="1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                       </a:t>
                      </a:r>
                      <a:r>
                        <a:rPr lang="en-US" sz="2400" i="1" u="sng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In situ Data: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800" i="1" u="sng">
                        <a:solidFill>
                          <a:schemeClr val="dk1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algn="r" rtl="0"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                                  Water Quality Samples</a:t>
                      </a:r>
                    </a:p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Station Locations</a:t>
                      </a:r>
                    </a:p>
                  </a:txBody>
                  <a:tcPr marL="91425" marR="91425" marT="91425" marB="91425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200" i="1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91425" marR="91425" marT="91425" marB="91425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69925">
                <a:tc gridSpan="2"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 i="1" u="sng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SeaDAS Chl-a algorithm</a:t>
                      </a: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1" name="Shape 121"/>
          <p:cNvPicPr preferRelativeResize="0"/>
          <p:nvPr/>
        </p:nvPicPr>
        <p:blipFill rotWithShape="1">
          <a:blip r:embed="rId5">
            <a:alphaModFix/>
          </a:blip>
          <a:srcRect l="13939" r="30166" b="26879"/>
          <a:stretch/>
        </p:blipFill>
        <p:spPr>
          <a:xfrm>
            <a:off x="299375" y="3948200"/>
            <a:ext cx="1551599" cy="15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4950" y="6011575"/>
            <a:ext cx="4154106" cy="6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82700" y="4206225"/>
            <a:ext cx="1551599" cy="5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400" y="4893495"/>
            <a:ext cx="4372200" cy="57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Project Methodology</a:t>
            </a:r>
          </a:p>
        </p:txBody>
      </p:sp>
      <p:cxnSp>
        <p:nvCxnSpPr>
          <p:cNvPr id="130" name="Shape 130"/>
          <p:cNvCxnSpPr/>
          <p:nvPr/>
        </p:nvCxnSpPr>
        <p:spPr>
          <a:xfrm>
            <a:off x="8993875" y="1633373"/>
            <a:ext cx="13499" cy="4500"/>
          </a:xfrm>
          <a:prstGeom prst="bentConnector3">
            <a:avLst>
              <a:gd name="adj1" fmla="val 151596"/>
            </a:avLst>
          </a:prstGeom>
          <a:noFill/>
          <a:ln w="9525" cap="flat">
            <a:solidFill>
              <a:srgbClr val="63B7B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" name="Shape 131"/>
          <p:cNvSpPr/>
          <p:nvPr/>
        </p:nvSpPr>
        <p:spPr>
          <a:xfrm>
            <a:off x="205737" y="1049532"/>
            <a:ext cx="4210592" cy="5503817"/>
          </a:xfrm>
          <a:prstGeom prst="rect">
            <a:avLst/>
          </a:prstGeom>
          <a:solidFill>
            <a:srgbClr val="C1E2E2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4696094" y="1049532"/>
            <a:ext cx="4210592" cy="5503817"/>
          </a:xfrm>
          <a:prstGeom prst="rect">
            <a:avLst/>
          </a:prstGeom>
          <a:solidFill>
            <a:srgbClr val="C1E2E2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330926" y="1236616"/>
            <a:ext cx="3805644" cy="396756"/>
          </a:xfrm>
          <a:prstGeom prst="flowChartProcess">
            <a:avLst/>
          </a:prstGeom>
          <a:solidFill>
            <a:schemeClr val="accent1"/>
          </a:solidFill>
          <a:ln w="381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MODIS Level 2 Daily Ocean Color Data</a:t>
            </a:r>
          </a:p>
        </p:txBody>
      </p:sp>
      <p:sp>
        <p:nvSpPr>
          <p:cNvPr id="134" name="Shape 134"/>
          <p:cNvSpPr/>
          <p:nvPr/>
        </p:nvSpPr>
        <p:spPr>
          <a:xfrm>
            <a:off x="870850" y="1968316"/>
            <a:ext cx="2708366" cy="391887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Processing- Reject partial images, etc. </a:t>
            </a:r>
          </a:p>
        </p:txBody>
      </p:sp>
      <p:sp>
        <p:nvSpPr>
          <p:cNvPr id="135" name="Shape 135"/>
          <p:cNvSpPr/>
          <p:nvPr/>
        </p:nvSpPr>
        <p:spPr>
          <a:xfrm>
            <a:off x="870850" y="2468333"/>
            <a:ext cx="2708366" cy="391887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Gridding</a:t>
            </a:r>
          </a:p>
        </p:txBody>
      </p:sp>
      <p:sp>
        <p:nvSpPr>
          <p:cNvPr id="136" name="Shape 136"/>
          <p:cNvSpPr/>
          <p:nvPr/>
        </p:nvSpPr>
        <p:spPr>
          <a:xfrm>
            <a:off x="870850" y="2964458"/>
            <a:ext cx="2708366" cy="391887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Clip to Study Area</a:t>
            </a:r>
          </a:p>
        </p:txBody>
      </p:sp>
      <p:sp>
        <p:nvSpPr>
          <p:cNvPr id="137" name="Shape 137"/>
          <p:cNvSpPr/>
          <p:nvPr/>
        </p:nvSpPr>
        <p:spPr>
          <a:xfrm>
            <a:off x="330913" y="3724703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OC3M MODIS derived Chlorophyll (443, 489, 547)</a:t>
            </a:r>
          </a:p>
        </p:txBody>
      </p:sp>
      <p:sp>
        <p:nvSpPr>
          <p:cNvPr id="138" name="Shape 138"/>
          <p:cNvSpPr/>
          <p:nvPr/>
        </p:nvSpPr>
        <p:spPr>
          <a:xfrm>
            <a:off x="330913" y="4462846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Extract Raster Values for comparison to </a:t>
            </a:r>
            <a:r>
              <a:rPr lang="en-US" sz="1400" b="0" i="1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in situ</a:t>
            </a: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data</a:t>
            </a:r>
          </a:p>
        </p:txBody>
      </p:sp>
      <p:sp>
        <p:nvSpPr>
          <p:cNvPr id="139" name="Shape 139"/>
          <p:cNvSpPr/>
          <p:nvPr/>
        </p:nvSpPr>
        <p:spPr>
          <a:xfrm>
            <a:off x="330913" y="5218080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Calculate Monthly Means of Chl-a Concentration</a:t>
            </a:r>
          </a:p>
        </p:txBody>
      </p:sp>
      <p:sp>
        <p:nvSpPr>
          <p:cNvPr id="140" name="Shape 140"/>
          <p:cNvSpPr/>
          <p:nvPr/>
        </p:nvSpPr>
        <p:spPr>
          <a:xfrm>
            <a:off x="4898571" y="1236616"/>
            <a:ext cx="3805644" cy="396756"/>
          </a:xfrm>
          <a:prstGeom prst="flowChartProcess">
            <a:avLst/>
          </a:prstGeom>
          <a:solidFill>
            <a:schemeClr val="accent1"/>
          </a:solidFill>
          <a:ln w="381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NWQMC Monitoring Station Locations</a:t>
            </a:r>
          </a:p>
        </p:txBody>
      </p:sp>
      <p:sp>
        <p:nvSpPr>
          <p:cNvPr id="141" name="Shape 141"/>
          <p:cNvSpPr/>
          <p:nvPr/>
        </p:nvSpPr>
        <p:spPr>
          <a:xfrm>
            <a:off x="4898567" y="2164263"/>
            <a:ext cx="3805644" cy="396756"/>
          </a:xfrm>
          <a:prstGeom prst="flowChartProcess">
            <a:avLst/>
          </a:prstGeom>
          <a:solidFill>
            <a:schemeClr val="accent1"/>
          </a:solidFill>
          <a:ln w="381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NC Water Science Center Data &amp; NWQMC Point Sample Data</a:t>
            </a:r>
          </a:p>
        </p:txBody>
      </p:sp>
      <p:sp>
        <p:nvSpPr>
          <p:cNvPr id="142" name="Shape 142"/>
          <p:cNvSpPr/>
          <p:nvPr/>
        </p:nvSpPr>
        <p:spPr>
          <a:xfrm>
            <a:off x="4898567" y="4895632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Point Shapefiles</a:t>
            </a:r>
          </a:p>
        </p:txBody>
      </p:sp>
      <p:sp>
        <p:nvSpPr>
          <p:cNvPr id="143" name="Shape 143"/>
          <p:cNvSpPr/>
          <p:nvPr/>
        </p:nvSpPr>
        <p:spPr>
          <a:xfrm>
            <a:off x="4898571" y="5744898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Cartographic Representations of Point Samples with Landsat Imagery Basemaps</a:t>
            </a:r>
          </a:p>
        </p:txBody>
      </p:sp>
      <p:sp>
        <p:nvSpPr>
          <p:cNvPr id="144" name="Shape 144"/>
          <p:cNvSpPr/>
          <p:nvPr/>
        </p:nvSpPr>
        <p:spPr>
          <a:xfrm>
            <a:off x="6631567" y="1765791"/>
            <a:ext cx="339634" cy="271725"/>
          </a:xfrm>
          <a:prstGeom prst="mathPlus">
            <a:avLst>
              <a:gd name="adj1" fmla="val 2352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4898567" y="3115931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Convert Collection Dates to Cardinal Dates</a:t>
            </a:r>
          </a:p>
        </p:txBody>
      </p:sp>
      <p:sp>
        <p:nvSpPr>
          <p:cNvPr id="146" name="Shape 146"/>
          <p:cNvSpPr/>
          <p:nvPr/>
        </p:nvSpPr>
        <p:spPr>
          <a:xfrm>
            <a:off x="4898567" y="4000721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Join Available Data to create XY Event Layers in ArcMap</a:t>
            </a:r>
          </a:p>
        </p:txBody>
      </p:sp>
      <p:sp>
        <p:nvSpPr>
          <p:cNvPr id="147" name="Shape 147"/>
          <p:cNvSpPr/>
          <p:nvPr/>
        </p:nvSpPr>
        <p:spPr>
          <a:xfrm>
            <a:off x="330913" y="5969507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Overlay on Landsat Imagery Basemaps for Time Series Representation</a:t>
            </a:r>
          </a:p>
        </p:txBody>
      </p:sp>
      <p:sp>
        <p:nvSpPr>
          <p:cNvPr id="148" name="Shape 148"/>
          <p:cNvSpPr/>
          <p:nvPr/>
        </p:nvSpPr>
        <p:spPr>
          <a:xfrm>
            <a:off x="2094401" y="1675731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2094401" y="3402787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2085700" y="4167900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2081331" y="4911794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2081330" y="5663091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6662052" y="2701475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6662052" y="3617501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6662050" y="4511003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6662050" y="5391398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8" name="Shape 16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Time Series Animation-Results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sym typeface="Questrial"/>
            </a:endParaRPr>
          </a:p>
        </p:txBody>
      </p:sp>
      <p:pic>
        <p:nvPicPr>
          <p:cNvPr id="2" name="Time series - 30 sec - label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144" t="1" r="6726" b="-5705"/>
          <a:stretch/>
        </p:blipFill>
        <p:spPr>
          <a:xfrm>
            <a:off x="183918" y="1010195"/>
            <a:ext cx="8804362" cy="602403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406400" y="1116765"/>
            <a:ext cx="83313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1000"/>
              </a:spcBef>
              <a:buFontTx/>
              <a:buChar char="►"/>
            </a:pPr>
            <a:r>
              <a:rPr lang="en-US" sz="2200" dirty="0" smtClean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MODIS </a:t>
            </a:r>
            <a:r>
              <a:rPr lang="en-US" sz="2200" dirty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OC3M-derived chlorophyll demonstrated poor correlation with </a:t>
            </a:r>
            <a:r>
              <a:rPr lang="en-US" sz="2200" i="1" dirty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in situ </a:t>
            </a:r>
            <a:r>
              <a:rPr lang="en-US" sz="2200" dirty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measurements</a:t>
            </a:r>
          </a:p>
          <a:p>
            <a:pPr marL="342900" lvl="0" indent="-342900">
              <a:spcBef>
                <a:spcPts val="1000"/>
              </a:spcBef>
              <a:buFontTx/>
              <a:buChar char="►"/>
            </a:pPr>
            <a:r>
              <a:rPr lang="en-US" sz="2200" dirty="0" smtClean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</a:t>
            </a:r>
            <a:r>
              <a:rPr lang="en-US" sz="2200" baseline="30000" dirty="0" smtClean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2</a:t>
            </a:r>
            <a:r>
              <a:rPr lang="en-US" sz="2200" dirty="0" smtClean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</a:t>
            </a:r>
            <a:r>
              <a:rPr lang="en-US" sz="2200" dirty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Values .0196% </a:t>
            </a:r>
          </a:p>
          <a:p>
            <a:pPr marL="342900" lvl="0" indent="-342900">
              <a:spcBef>
                <a:spcPts val="1000"/>
              </a:spcBef>
              <a:buFontTx/>
              <a:buChar char="►"/>
            </a:pPr>
            <a:r>
              <a:rPr lang="en-US" sz="2200" dirty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Further research needed to establish estuary-specific remote sensing algorithms to detect </a:t>
            </a:r>
            <a:r>
              <a:rPr lang="en-US" sz="2200" dirty="0" smtClean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chlorophyll</a:t>
            </a:r>
          </a:p>
          <a:p>
            <a:pPr marL="342900" lvl="0" indent="-342900">
              <a:spcBef>
                <a:spcPts val="1000"/>
              </a:spcBef>
              <a:buFontTx/>
              <a:buChar char="►"/>
            </a:pPr>
            <a:r>
              <a:rPr lang="en-US" sz="2200" dirty="0" smtClean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Need </a:t>
            </a:r>
            <a:r>
              <a:rPr lang="en-US" sz="2200" i="1" dirty="0" smtClean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in situ </a:t>
            </a:r>
            <a:r>
              <a:rPr lang="en-US" sz="2200" dirty="0" smtClean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data for </a:t>
            </a:r>
            <a:r>
              <a:rPr lang="en-US" sz="2200" dirty="0" smtClean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cyanobacteria</a:t>
            </a:r>
            <a:endParaRPr sz="2200" b="0" i="0" u="none" strike="noStrike" cap="none" baseline="0" dirty="0">
              <a:solidFill>
                <a:srgbClr val="00000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Conclusions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493" y="3394457"/>
            <a:ext cx="4154254" cy="311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461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Wat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7B9B8"/>
      </a:accent1>
      <a:accent2>
        <a:srgbClr val="447979"/>
      </a:accent2>
      <a:accent3>
        <a:srgbClr val="203A39"/>
      </a:accent3>
      <a:accent4>
        <a:srgbClr val="6D3B27"/>
      </a:accent4>
      <a:accent5>
        <a:srgbClr val="B97F67"/>
      </a:accent5>
      <a:accent6>
        <a:srgbClr val="ECAA9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608</Words>
  <Application>Microsoft Office PowerPoint</Application>
  <PresentationFormat>On-screen Show (4:3)</PresentationFormat>
  <Paragraphs>153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Helvetica Neue</vt:lpstr>
      <vt:lpstr>Questrial</vt:lpstr>
      <vt:lpstr>office theme</vt:lpstr>
      <vt:lpstr>North Carolina Water Resources</vt:lpstr>
      <vt:lpstr>Community Concerns</vt:lpstr>
      <vt:lpstr>Community Concerns</vt:lpstr>
      <vt:lpstr>Project Partners</vt:lpstr>
      <vt:lpstr>Project Objectives</vt:lpstr>
      <vt:lpstr>Project Methodology</vt:lpstr>
      <vt:lpstr>Project Methodology</vt:lpstr>
      <vt:lpstr>Time Series Animation-Results</vt:lpstr>
      <vt:lpstr>Conclusions</vt:lpstr>
      <vt:lpstr>Uncertainty / Error Analysis</vt:lpstr>
      <vt:lpstr>Benefits of Research</vt:lpstr>
      <vt:lpstr>Future Work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Carolina Water Resources</dc:title>
  <dc:creator>Wozniak, Daniel A. (LARC-E3)[SSAI DEVELOP]</dc:creator>
  <cp:lastModifiedBy>develop.admin</cp:lastModifiedBy>
  <cp:revision>18</cp:revision>
  <dcterms:modified xsi:type="dcterms:W3CDTF">2015-04-01T14:42:54Z</dcterms:modified>
</cp:coreProperties>
</file>